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342" r:id="rId4"/>
    <p:sldId id="34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7" r:id="rId13"/>
    <p:sldId id="265" r:id="rId14"/>
    <p:sldId id="266" r:id="rId15"/>
    <p:sldId id="312" r:id="rId16"/>
    <p:sldId id="268" r:id="rId17"/>
    <p:sldId id="269" r:id="rId18"/>
    <p:sldId id="273" r:id="rId19"/>
    <p:sldId id="267" r:id="rId20"/>
    <p:sldId id="271" r:id="rId21"/>
    <p:sldId id="274" r:id="rId22"/>
    <p:sldId id="315" r:id="rId23"/>
    <p:sldId id="289" r:id="rId24"/>
    <p:sldId id="270" r:id="rId25"/>
    <p:sldId id="316" r:id="rId26"/>
    <p:sldId id="318" r:id="rId27"/>
    <p:sldId id="291" r:id="rId28"/>
    <p:sldId id="292" r:id="rId29"/>
    <p:sldId id="319" r:id="rId30"/>
    <p:sldId id="294" r:id="rId31"/>
    <p:sldId id="298" r:id="rId32"/>
    <p:sldId id="29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43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7" autoAdjust="0"/>
    <p:restoredTop sz="96395" autoAdjust="0"/>
  </p:normalViewPr>
  <p:slideViewPr>
    <p:cSldViewPr>
      <p:cViewPr varScale="1">
        <p:scale>
          <a:sx n="61" d="100"/>
          <a:sy n="61" d="100"/>
        </p:scale>
        <p:origin x="-103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66FD4EC-A129-41E0-8D12-4FA92B371083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B9FF29A-46BF-4C5F-8184-410553E4C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7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6AD035E8-463A-4E5A-B8E9-540F65D9C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095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B19B8C-A32E-4BBA-9C7B-3EE18157728C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967FDE-0D22-4845-B397-F273A41CB1C2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0F0E66A-2613-4D53-A56A-56DCD4C51664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1746C0-37AD-4566-9721-D3DBD6B50321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2E2CB54-AAAE-48F2-B2A4-A1ACC027C95A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08CB99-9B89-4FFF-82AA-C4F95CCD793B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EAED02-2D09-47C8-A2BD-B95427BD26BE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00657E-814A-4DB3-BDD6-BDF575BE4A30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2AF766-91EF-4B2B-B215-FE431CA433A9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7C04E8-2EDA-4EDD-84C4-BDEDF36B8856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90AF0E-6294-4962-84FB-2A519DAA6E3E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AE2D9E7-4C9C-4518-9C52-0BDA57376B0A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20D439-E711-46CF-BE25-57B79461A78D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8E568B-2AA9-4BF0-A162-71C363FAECC1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474935D-EAF9-4079-97BC-BCB2DF8F658E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DCED6E-B7B0-45B9-AD0E-E5306218810F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一次猜对，二次猜对，三次</a:t>
            </a:r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B1C760C-ABB6-4779-8384-871DF63D85BA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6D1285-A9FB-4F12-AC29-3C608A32C2DC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41508B1-5214-4585-960F-C94EF40AC55D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19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076CC5-E2D4-4CD7-AAF5-D9A6D1B85221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39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19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C0D7625-873B-4E81-B432-0E0F64281512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40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E31B631-B017-4407-9071-B131E777556E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19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DF203C-7001-484D-BF4A-118A5C47C629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42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19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0353537-6E75-4A25-8280-63386949121A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46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19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3E842F-8CCE-4DF9-BBB0-274EAA5540F2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48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19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E405D8-07A0-4713-8CB3-02B0506CB65B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49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19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9437ED-78E5-40CC-A70C-F045B57D9905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50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19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CBE051-3A88-4A48-897A-F7258FE9AC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51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19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05987F6-E1C2-4AC4-9A1D-BEC26A8E7ECE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53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198" indent="-22857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0AF967-6275-4B3A-914B-1427933A0483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54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E6E085-A7C1-490D-8E77-2E373B60EB12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0D83CA-0C53-414F-857B-643A774CCFD7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F4BD3F-F575-41C1-AFCE-344F20D0E1A7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E6F910-1649-415D-978E-78D2D73423A0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BB1CD0-9DB0-4173-8B8D-05F0576686AF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A3173B-89D0-4041-87AD-ECEB927B35DE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p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14400" y="2667000"/>
            <a:ext cx="7315200" cy="1279525"/>
          </a:xfrm>
          <a:prstGeom prst="rect">
            <a:avLst/>
          </a:prstGeom>
          <a:noFill/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组合 12"/>
          <p:cNvGrpSpPr>
            <a:grpSpLocks/>
          </p:cNvGrpSpPr>
          <p:nvPr userDrawn="1"/>
        </p:nvGrpSpPr>
        <p:grpSpPr bwMode="auto">
          <a:xfrm>
            <a:off x="0" y="685800"/>
            <a:ext cx="7086600" cy="838200"/>
            <a:chOff x="0" y="2057400"/>
            <a:chExt cx="9144000" cy="1143000"/>
          </a:xfrm>
        </p:grpSpPr>
        <p:sp>
          <p:nvSpPr>
            <p:cNvPr id="6" name="矩形 5"/>
            <p:cNvSpPr/>
            <p:nvPr userDrawn="1"/>
          </p:nvSpPr>
          <p:spPr>
            <a:xfrm>
              <a:off x="532581" y="2057400"/>
              <a:ext cx="8611419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2057400"/>
              <a:ext cx="381000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17"/>
          <p:cNvGrpSpPr>
            <a:grpSpLocks/>
          </p:cNvGrpSpPr>
          <p:nvPr userDrawn="1"/>
        </p:nvGrpSpPr>
        <p:grpSpPr bwMode="auto">
          <a:xfrm>
            <a:off x="0" y="6324600"/>
            <a:ext cx="914400" cy="46038"/>
            <a:chOff x="0" y="2057400"/>
            <a:chExt cx="8534400" cy="1143000"/>
          </a:xfrm>
        </p:grpSpPr>
        <p:sp>
          <p:nvSpPr>
            <p:cNvPr id="9" name="矩形 8"/>
            <p:cNvSpPr/>
            <p:nvPr userDrawn="1"/>
          </p:nvSpPr>
          <p:spPr>
            <a:xfrm>
              <a:off x="311155" y="2057400"/>
              <a:ext cx="8223245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0" y="2057400"/>
              <a:ext cx="385233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38200" y="838200"/>
            <a:ext cx="7620000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latin typeface="Calibri" pitchFamily="34" charset="0"/>
              </a:rPr>
              <a:t>APPLIED CRYPTOGRAPHY</a:t>
            </a:r>
            <a:endParaRPr lang="zh-CN" altLang="en-US" sz="3200" smtClean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2" name="组合 21"/>
          <p:cNvGrpSpPr>
            <a:grpSpLocks/>
          </p:cNvGrpSpPr>
          <p:nvPr userDrawn="1"/>
        </p:nvGrpSpPr>
        <p:grpSpPr bwMode="auto">
          <a:xfrm>
            <a:off x="8610600" y="685800"/>
            <a:ext cx="533400" cy="838200"/>
            <a:chOff x="0" y="2057400"/>
            <a:chExt cx="9144000" cy="1143000"/>
          </a:xfrm>
        </p:grpSpPr>
        <p:sp>
          <p:nvSpPr>
            <p:cNvPr id="13" name="矩形 12"/>
            <p:cNvSpPr/>
            <p:nvPr userDrawn="1"/>
          </p:nvSpPr>
          <p:spPr>
            <a:xfrm>
              <a:off x="544286" y="2057400"/>
              <a:ext cx="8599714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0" y="2057400"/>
              <a:ext cx="381000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2133600" y="6096000"/>
            <a:ext cx="2438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cap="all" dirty="0">
                <a:solidFill>
                  <a:srgbClr val="C00000"/>
                </a:solidFill>
                <a:latin typeface="Calibri" pitchFamily="34" charset="0"/>
              </a:rPr>
              <a:t>School of Mathematics</a:t>
            </a:r>
            <a:endParaRPr lang="zh-CN" altLang="en-US" sz="1400" cap="all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16" name="组合 25"/>
          <p:cNvGrpSpPr>
            <a:grpSpLocks/>
          </p:cNvGrpSpPr>
          <p:nvPr userDrawn="1"/>
        </p:nvGrpSpPr>
        <p:grpSpPr bwMode="auto">
          <a:xfrm>
            <a:off x="4556125" y="6324600"/>
            <a:ext cx="3048000" cy="46038"/>
            <a:chOff x="0" y="2057400"/>
            <a:chExt cx="8534400" cy="1143000"/>
          </a:xfrm>
        </p:grpSpPr>
        <p:sp>
          <p:nvSpPr>
            <p:cNvPr id="17" name="矩形 16"/>
            <p:cNvSpPr/>
            <p:nvPr userDrawn="1"/>
          </p:nvSpPr>
          <p:spPr>
            <a:xfrm>
              <a:off x="302260" y="2057400"/>
              <a:ext cx="8232140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0" y="2057400"/>
              <a:ext cx="377826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15000"/>
            <a:ext cx="12382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灯片编号占位符 28"/>
          <p:cNvSpPr txBox="1">
            <a:spLocks/>
          </p:cNvSpPr>
          <p:nvPr userDrawn="1"/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>
              <a:defRPr/>
            </a:pPr>
            <a:fld id="{B292B8A4-0AF5-465E-81F8-2DE2414AFE8D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‹#›</a:t>
            </a:fld>
            <a:endParaRPr lang="en-US" altLang="zh-CN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7200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9FE09-4EB8-4647-9B1F-61408689EB9A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5026-E4CB-4FC2-A8EE-7EA0F09A7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5" name="Picture 3" descr="C:\Users\wayne\AppData\Local\Temp\mx329D0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04664"/>
            <a:ext cx="1403266" cy="13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791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4C60E8D4-9E7A-4120-8246-4A44BBFEB5D5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F847E8A7-3008-455E-A593-6E45ACF475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0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CDBF360A-97B4-44AD-8611-9ECC8FED8AF3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877EDEFD-D323-4608-A3FE-54A9D3A4A5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8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F0608576-7F2E-4D91-93C2-0F2DC94D5D0D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523F0A2F-E71A-4A0E-8DCF-3DBB8C6213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5528370C-7CCF-4CF1-8783-2F2B8E8EEC9A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8810D7E7-1AB3-4646-889C-3B2303EFBA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9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34E69318-3F67-454E-91CA-460226BAE64B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57073479-5896-4831-8DE3-730FB405D0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2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DB2BB1C9-4278-4A52-A889-8EDA2F4D3555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14303CE5-9F2A-4F70-AA56-9662A56ECF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6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4567C392-2F5D-4FF2-9B6D-DAF4C5E77F32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E30D3673-7873-4673-80CD-533828359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5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378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49675"/>
            <a:ext cx="4038600" cy="2379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44CAC721-3A5D-4248-8349-71130FEA4F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89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b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DDB24417-FFD4-44F6-B82A-08A729B93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72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pw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1676400" y="6324600"/>
            <a:ext cx="5105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8077200" y="6324600"/>
            <a:ext cx="10668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1" name="灯片编号占位符 22"/>
          <p:cNvSpPr txBox="1">
            <a:spLocks/>
          </p:cNvSpPr>
          <p:nvPr userDrawn="1"/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>
              <a:defRPr/>
            </a:pPr>
            <a:fld id="{B4778070-84BD-4747-9C21-64ABA9AEA8C4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‹#›</a:t>
            </a:fld>
            <a:endParaRPr lang="en-US" altLang="zh-CN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 userDrawn="1"/>
        </p:nvSpPr>
        <p:spPr bwMode="auto">
          <a:xfrm>
            <a:off x="381000" y="381000"/>
            <a:ext cx="8229600" cy="762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200" smtClean="0">
              <a:solidFill>
                <a:schemeClr val="bg1"/>
              </a:solidFill>
              <a:latin typeface="宋体" pitchFamily="2" charset="-122"/>
            </a:endParaRPr>
          </a:p>
        </p:txBody>
      </p:sp>
      <p:grpSp>
        <p:nvGrpSpPr>
          <p:cNvPr id="13" name="组合 22"/>
          <p:cNvGrpSpPr>
            <a:grpSpLocks/>
          </p:cNvGrpSpPr>
          <p:nvPr userDrawn="1"/>
        </p:nvGrpSpPr>
        <p:grpSpPr bwMode="auto">
          <a:xfrm>
            <a:off x="457200" y="1066800"/>
            <a:ext cx="6172200" cy="46038"/>
            <a:chOff x="1828800" y="1371600"/>
            <a:chExt cx="6172200" cy="45719"/>
          </a:xfrm>
        </p:grpSpPr>
        <p:grpSp>
          <p:nvGrpSpPr>
            <p:cNvPr id="14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5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20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baseline="0"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8E5E-5B28-45D4-90CE-18F4E37DC969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23564-B8A7-46EF-AF18-254916B0E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8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pw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1676400" y="6324600"/>
            <a:ext cx="5105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8077200" y="6324600"/>
            <a:ext cx="10668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1" name="灯片编号占位符 22"/>
          <p:cNvSpPr txBox="1">
            <a:spLocks/>
          </p:cNvSpPr>
          <p:nvPr userDrawn="1"/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>
              <a:defRPr/>
            </a:pPr>
            <a:fld id="{99C8AD43-4C57-4C26-B475-EE63DA611F5E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‹#›</a:t>
            </a:fld>
            <a:endParaRPr lang="en-US" altLang="zh-CN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 userDrawn="1"/>
        </p:nvSpPr>
        <p:spPr bwMode="auto">
          <a:xfrm>
            <a:off x="381000" y="381000"/>
            <a:ext cx="8229600" cy="762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200" smtClean="0">
              <a:solidFill>
                <a:schemeClr val="bg1"/>
              </a:solidFill>
              <a:latin typeface="宋体" pitchFamily="2" charset="-122"/>
            </a:endParaRPr>
          </a:p>
        </p:txBody>
      </p:sp>
      <p:grpSp>
        <p:nvGrpSpPr>
          <p:cNvPr id="13" name="组合 22"/>
          <p:cNvGrpSpPr>
            <a:grpSpLocks/>
          </p:cNvGrpSpPr>
          <p:nvPr userDrawn="1"/>
        </p:nvGrpSpPr>
        <p:grpSpPr bwMode="auto">
          <a:xfrm>
            <a:off x="457200" y="1066800"/>
            <a:ext cx="6172200" cy="46038"/>
            <a:chOff x="1828800" y="1371600"/>
            <a:chExt cx="6172200" cy="45719"/>
          </a:xfrm>
        </p:grpSpPr>
        <p:grpSp>
          <p:nvGrpSpPr>
            <p:cNvPr id="14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5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20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30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 sz="2600" baseline="0"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80000"/>
              <a:buFont typeface="Wingdings" pitchFamily="2" charset="2"/>
              <a:buChar char="n"/>
              <a:defRPr baseline="0"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80000"/>
              <a:buFont typeface="Wingdings" pitchFamily="2" charset="2"/>
              <a:buChar char="n"/>
              <a:defRPr baseline="0"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Wingdings" pitchFamily="2" charset="2"/>
              <a:buChar char="n"/>
              <a:defRPr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4286-A14D-4A27-91BE-F25EE98F6C3D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3B87C-00F3-41F8-B537-C8F9D6407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3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14400" y="2667000"/>
            <a:ext cx="7315200" cy="1279525"/>
          </a:xfrm>
          <a:prstGeom prst="rect">
            <a:avLst/>
          </a:prstGeom>
          <a:noFill/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组合 12"/>
          <p:cNvGrpSpPr>
            <a:grpSpLocks/>
          </p:cNvGrpSpPr>
          <p:nvPr userDrawn="1"/>
        </p:nvGrpSpPr>
        <p:grpSpPr bwMode="auto">
          <a:xfrm>
            <a:off x="0" y="685800"/>
            <a:ext cx="7086600" cy="838200"/>
            <a:chOff x="0" y="2057400"/>
            <a:chExt cx="9144000" cy="1143000"/>
          </a:xfrm>
        </p:grpSpPr>
        <p:sp>
          <p:nvSpPr>
            <p:cNvPr id="6" name="矩形 5"/>
            <p:cNvSpPr/>
            <p:nvPr userDrawn="1"/>
          </p:nvSpPr>
          <p:spPr>
            <a:xfrm>
              <a:off x="532581" y="2057400"/>
              <a:ext cx="8611419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2057400"/>
              <a:ext cx="381000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17"/>
          <p:cNvGrpSpPr>
            <a:grpSpLocks/>
          </p:cNvGrpSpPr>
          <p:nvPr userDrawn="1"/>
        </p:nvGrpSpPr>
        <p:grpSpPr bwMode="auto">
          <a:xfrm>
            <a:off x="0" y="6324600"/>
            <a:ext cx="914400" cy="46038"/>
            <a:chOff x="0" y="2057400"/>
            <a:chExt cx="8534400" cy="1143000"/>
          </a:xfrm>
        </p:grpSpPr>
        <p:sp>
          <p:nvSpPr>
            <p:cNvPr id="9" name="矩形 8"/>
            <p:cNvSpPr/>
            <p:nvPr userDrawn="1"/>
          </p:nvSpPr>
          <p:spPr>
            <a:xfrm>
              <a:off x="311155" y="2057400"/>
              <a:ext cx="8223245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0" y="2057400"/>
              <a:ext cx="385233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38200" y="838200"/>
            <a:ext cx="7620000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solidFill>
                  <a:srgbClr val="FFFFFF"/>
                </a:solidFill>
                <a:latin typeface="Calibri" pitchFamily="34" charset="0"/>
              </a:rPr>
              <a:t>APPLIED CRYPTOGRAPHY</a:t>
            </a:r>
            <a:endParaRPr lang="zh-CN" altLang="en-US" sz="3200" b="1" smtClean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2" name="组合 21"/>
          <p:cNvGrpSpPr>
            <a:grpSpLocks/>
          </p:cNvGrpSpPr>
          <p:nvPr userDrawn="1"/>
        </p:nvGrpSpPr>
        <p:grpSpPr bwMode="auto">
          <a:xfrm>
            <a:off x="8610600" y="685800"/>
            <a:ext cx="533400" cy="838200"/>
            <a:chOff x="0" y="2057400"/>
            <a:chExt cx="9144000" cy="1143000"/>
          </a:xfrm>
        </p:grpSpPr>
        <p:sp>
          <p:nvSpPr>
            <p:cNvPr id="13" name="矩形 12"/>
            <p:cNvSpPr/>
            <p:nvPr userDrawn="1"/>
          </p:nvSpPr>
          <p:spPr>
            <a:xfrm>
              <a:off x="544286" y="2057400"/>
              <a:ext cx="8599714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0" y="2057400"/>
              <a:ext cx="381000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2133600" y="6096000"/>
            <a:ext cx="2438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cap="all" dirty="0">
                <a:solidFill>
                  <a:srgbClr val="C00000"/>
                </a:solidFill>
                <a:latin typeface="Calibri" pitchFamily="34" charset="0"/>
              </a:rPr>
              <a:t>School of Mathematics</a:t>
            </a:r>
            <a:endParaRPr lang="zh-CN" altLang="en-US" sz="1400" b="1" cap="all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16" name="组合 25"/>
          <p:cNvGrpSpPr>
            <a:grpSpLocks/>
          </p:cNvGrpSpPr>
          <p:nvPr userDrawn="1"/>
        </p:nvGrpSpPr>
        <p:grpSpPr bwMode="auto">
          <a:xfrm>
            <a:off x="4343400" y="6324600"/>
            <a:ext cx="3048000" cy="46038"/>
            <a:chOff x="0" y="2057400"/>
            <a:chExt cx="8534400" cy="1143000"/>
          </a:xfrm>
        </p:grpSpPr>
        <p:sp>
          <p:nvSpPr>
            <p:cNvPr id="17" name="矩形 16"/>
            <p:cNvSpPr/>
            <p:nvPr userDrawn="1"/>
          </p:nvSpPr>
          <p:spPr>
            <a:xfrm>
              <a:off x="302260" y="2057400"/>
              <a:ext cx="8232140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0" y="2057400"/>
              <a:ext cx="377826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15000"/>
            <a:ext cx="12382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灯片编号占位符 28"/>
          <p:cNvSpPr txBox="1">
            <a:spLocks/>
          </p:cNvSpPr>
          <p:nvPr userDrawn="1"/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>
              <a:defRPr/>
            </a:pPr>
            <a:fld id="{3AEB6FDB-55CF-4F10-BB22-7060F931170B}" type="slidenum">
              <a:rPr lang="en-US" altLang="zh-CN" sz="1200" b="1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altLang="zh-CN" sz="1200" b="1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7200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7378E85F-BC70-46DC-B59D-9A1480088D5B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879F267E-6AE8-4469-8CC6-8003654E84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5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9E927329-324F-4E5A-9F69-A4A38AE8E04D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977EA8D2-5D6A-45B6-A761-87E6A3E4C0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4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 userDrawn="1"/>
        </p:nvGrpSpPr>
        <p:grpSpPr bwMode="auto">
          <a:xfrm>
            <a:off x="1676400" y="6324600"/>
            <a:ext cx="5105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5" name="矩形 4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25"/>
          <p:cNvGrpSpPr>
            <a:grpSpLocks/>
          </p:cNvGrpSpPr>
          <p:nvPr userDrawn="1"/>
        </p:nvGrpSpPr>
        <p:grpSpPr bwMode="auto">
          <a:xfrm>
            <a:off x="8077200" y="6324600"/>
            <a:ext cx="10668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8" name="矩形 7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灯片编号占位符 22"/>
          <p:cNvSpPr txBox="1">
            <a:spLocks/>
          </p:cNvSpPr>
          <p:nvPr userDrawn="1"/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>
              <a:defRPr/>
            </a:pPr>
            <a:fld id="{FEB9FDCD-6803-4F7E-88D5-F27A42093608}" type="slidenum">
              <a:rPr lang="en-US" altLang="zh-CN" sz="1200" b="1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altLang="zh-CN" sz="1200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 userDrawn="1"/>
        </p:nvSpPr>
        <p:spPr bwMode="auto">
          <a:xfrm>
            <a:off x="381000" y="381000"/>
            <a:ext cx="8229600" cy="762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200" smtClean="0">
              <a:solidFill>
                <a:srgbClr val="FFFFFF"/>
              </a:solidFill>
              <a:latin typeface="宋体" pitchFamily="2" charset="-122"/>
            </a:endParaRPr>
          </a:p>
        </p:txBody>
      </p:sp>
      <p:grpSp>
        <p:nvGrpSpPr>
          <p:cNvPr id="12" name="组合 22"/>
          <p:cNvGrpSpPr>
            <a:grpSpLocks/>
          </p:cNvGrpSpPr>
          <p:nvPr userDrawn="1"/>
        </p:nvGrpSpPr>
        <p:grpSpPr bwMode="auto">
          <a:xfrm>
            <a:off x="0" y="228600"/>
            <a:ext cx="9144000" cy="1219200"/>
            <a:chOff x="0" y="2057400"/>
            <a:chExt cx="9144000" cy="1143000"/>
          </a:xfrm>
        </p:grpSpPr>
        <p:sp>
          <p:nvSpPr>
            <p:cNvPr id="13" name="矩形 12"/>
            <p:cNvSpPr/>
            <p:nvPr userDrawn="1"/>
          </p:nvSpPr>
          <p:spPr>
            <a:xfrm>
              <a:off x="304800" y="2057400"/>
              <a:ext cx="8839200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4000" b="1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0" y="2057400"/>
              <a:ext cx="228600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6019800"/>
            <a:ext cx="9636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556760"/>
          </a:xfrm>
        </p:spPr>
        <p:txBody>
          <a:bodyPr/>
          <a:lstStyle>
            <a:lvl1pPr>
              <a:buClr>
                <a:srgbClr val="C00000"/>
              </a:buClr>
              <a:buSzPct val="70000"/>
              <a:buFont typeface="Wingdings" pitchFamily="2" charset="2"/>
              <a:buChar char="n"/>
              <a:defRPr sz="3000" baseline="0">
                <a:ea typeface="宋体" pitchFamily="2" charset="-122"/>
              </a:defRPr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4EA36BD2-B3F8-4BF0-B069-963CF5DDE0D6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3EC73FA8-A942-4437-B0CE-07B204E2BE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6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2034D652-6188-4757-A3C3-DDC1855F450F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25DA52D4-E78B-493D-9A66-05BD954A40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4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F5963D0A-B9FB-4491-9748-1B0C3E5DCF86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57907B9F-C07D-4B64-8D56-00EBBCF6C1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9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00B5CFD1-F2FD-4147-9280-CB3745510054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5777C10F-30C1-4582-BC57-F86245B19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01BE4DB-074F-46EC-9D90-978AD1355DBD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CD94DBD-CFDD-49C3-915E-FB09F68AF1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  <p:sldLayoutId id="2147484244" r:id="rId13"/>
    <p:sldLayoutId id="2147484245" r:id="rId14"/>
    <p:sldLayoutId id="2147484246" r:id="rId15"/>
    <p:sldLayoutId id="2147484247" r:id="rId16"/>
    <p:sldLayoutId id="2147484248" r:id="rId17"/>
    <p:sldLayoutId id="2147484249" r:id="rId1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0.png"/><Relationship Id="rId4" Type="http://schemas.openxmlformats.org/officeDocument/2006/relationships/image" Target="../media/image28.wmf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0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4" Type="http://schemas.openxmlformats.org/officeDocument/2006/relationships/image" Target="../media/image46.wmf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47.wmf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0.wmf"/><Relationship Id="rId4" Type="http://schemas.openxmlformats.org/officeDocument/2006/relationships/image" Target="../media/image51.png"/><Relationship Id="rId9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6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3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1.png"/><Relationship Id="rId5" Type="http://schemas.openxmlformats.org/officeDocument/2006/relationships/image" Target="../media/image69.wmf"/><Relationship Id="rId4" Type="http://schemas.openxmlformats.org/officeDocument/2006/relationships/oleObject" Target="../embeddings/oleObject3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71.wmf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291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dirty="0" smtClean="0"/>
              <a:t>零知识证明理论</a:t>
            </a:r>
            <a:endParaRPr lang="zh-CN" altLang="zh-CN" dirty="0" smtClean="0"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魏普文</a:t>
            </a:r>
            <a:endParaRPr lang="en-US" altLang="zh-CN" dirty="0" smtClean="0"/>
          </a:p>
          <a:p>
            <a:r>
              <a:rPr lang="zh-CN" altLang="en-US" dirty="0" smtClean="0"/>
              <a:t>山东大学密码技术与信息安全</a:t>
            </a:r>
            <a:endParaRPr lang="en-US" altLang="zh-CN" dirty="0" smtClean="0"/>
          </a:p>
          <a:p>
            <a:r>
              <a:rPr lang="zh-CN" altLang="en-US" dirty="0" smtClean="0">
                <a:cs typeface="Times New Roman" pitchFamily="18" charset="0"/>
              </a:rPr>
              <a:t>教育部重点实验室</a:t>
            </a:r>
            <a:r>
              <a:rPr lang="en-US" altLang="zh-CN" sz="3200" dirty="0" smtClean="0">
                <a:cs typeface="Times New Roman" pitchFamily="18" charset="0"/>
              </a:rPr>
              <a:t/>
            </a:r>
            <a:br>
              <a:rPr lang="en-US" altLang="zh-CN" sz="3200" dirty="0" smtClean="0">
                <a:cs typeface="Times New Roman" pitchFamily="18" charset="0"/>
              </a:rPr>
            </a:br>
            <a:endParaRPr lang="zh-CN" altLang="en-US" sz="3200" dirty="0" smtClean="0">
              <a:cs typeface="Times New Roman" pitchFamily="18" charset="0"/>
            </a:endParaRPr>
          </a:p>
        </p:txBody>
      </p:sp>
      <p:sp>
        <p:nvSpPr>
          <p:cNvPr id="2" name="AutoShape 2" descr="data:image/png;base64,iVBORw0KGgoAAAANSUhEUgAAAXoAAAF5CAYAAACRNOE+AAAgAElEQVR4Xuy9B5ik1XUmfCp3jtOTc44wgTykISMBQgIRhJCRZNlr7cqyZa/t/WV7/8fe9cryevU/KyPbilYCISQRJPKQB5hBzAzDBGByns65u7pi/+97zr1V1T09gQGhUVM1FF3h+7663w3vOec94Qay2eygFB/FHjiFHhgM2EmcQIWTaHBw0N4HeIA7aITrB3BQ8FizL5DVq+o/vQTf+18r/L38rwckKIHBIK7pf5d/eZ5vA48NFrR2+Pfa6IJz/HnBIffnb+XoO7O28L6O+2C/aN/k+66wL4ee6y+G6+LabD2vnzsbfW33ZPfsr3OCFhS//oD1QKAI9B+wEX8Xt+sBrBBM+LoQ6O21gZNB08hAz08J8nweBYy8pgK9XcXAfiSgH/pZQEK4noE9QY/XZfsK2+0/U0gv+N7f00jnaCuG3cbwNufe64sCsD8K9HGhIAHZ+ibrrqt/Co7N/5z70IF7gP2QO66w50NFoH8Xc3u0n1oE+tE+wu/B/QUIStTSYfwFAVI5bZSfKSLltVPahx7o7Rv/HT81kAIU4zoEZLsm/sdPcNn8tbM4dhCfK6g5FOT3egyvRE2W7/ml/efkgkoJ/Y5wP0SfV1y0Npv+6753gM8LmL7Pq+I4/W3csxNm+gP80L6wg1Wg8D5wD9r+gu+tqfgR3A2O0d/EfUswhPfWRhVi+I59EuBn2r/+PJyDc/UR4uc410kU60uzenR8IOSOZz357in+/WD2QBHoP5jj/o7u2gM9rD8FlRzwE/AATPpPwcbhoLu6AltO6QRwKwjyMwMnbwuYYOA1FO707CxAzH1qgiXj3gEoCYzGOBpcOxbEcFgFhH1ln9sVfTMUlPmpp04cAA+5iGs/fycwmAG+5rVoJ1rs4iG2l401oWRXNjGh37t75G3zflT0ELAJyp5e4nm4F7suhYATWcRwvUenyquRYgLXuBv3eU4SevrmHQ1t8eAPSA8Ugf4DMtDvxW2q9u3hjIDpgT6naRvoKrjzhSrrTtvFm2ABuGazAFAcGADwUdvlKYrOKgt4jgNpaL/U/gmMg04Vt+s79Ha46JqSV9XtgtYed2n/E7m+cMfkPvfKOC/tvmNbMpLW/+vPkhZyv6nnaT/Y7xDMaSMEncDSu6IshEDgZwR4R0Q5EaUmgWryKhz4A2rheGFhH/nfU2GCfqOcMMvAOiFDSwvX57/io9gDI/VAEeiL8+Kke0AJDUXAPDmjeqxHRQVW48ZzGjNAKJtJKxWilI0DewJ9Ftqy11L1OgArFQz8BVWija4Ih0ISDkdz2A7cVBbDq+lkNzK4lLEeTgv2f7wq70SJQ9ghCJrHbQNb8yFTY1dslgx+K4N/3sZQfMe/dBqfqZVDMAeIox2qr7NxuI8MGpXB9xRU4XAY9w/KBv8oOCgQQhBiPJbfkAfSe89Q88c19CZxVMpRN07Tp69C7508Pw5gH7INoYBdy99m4aD6sTjpgS4eOOp6oAj0o25IT/2GCgF7RK1AlU2jDJRmUbABoDkuna8VVIBNBHTjtkmzACIBikrZOCExCBBUsgJgp8CpaMlr4r3y9w5svfZOvEsBzRNJAGxKn8lEQuL9cenv75dUElo3fiPR1yupgYS2M4P36XRanwRdatxZACnbRPCNhCP6NwSQ5pNgHIlE8IxKSSwm4VhEQmUxiVSWyWAUx0TDUlJSKqV4hnAcH0qhk77SvlD8ViBml6TwmxQGdivU6gHM/PUQwDpEP4PRNkF4ZEPaDrTHeX1VV1fqiNf2BpIJWgqLPO1l31GbV47/JB9F8D/JjholhxWBfpQM5Lu5jZEAfvhnCiHUOD2nTeqA2jsAzvPp+h7PDECYQKSUiyEWnIr2XimHHBehqjIQEc9kUgbxTAzEFbz7err1OdDbJym8T/YDwPE62duL7/E3PiAJAHy8r0/f628CxPlZmteigMF7Wg4G8kaJ5O5LBRHgUUGafwG01LwV6AHosVKJAuwD+BsqLZMswD8ci0p5RYVUVtVIeVWlxMrKJIbvSirKJFpWKpU11VJSXq7H8TtIBJEIeRZ3y+6v6fOkg6Dd01EL/wP7LRgMq5bPE1Qgoc/43nyw5hQ2CgtATwqH/cq2Q/vn7ek9usc7BfJ3evy7mW/Fc9//HigC/fvf56fdL54U0FORd0CpETh8OoejUh0ETAI9QQr/KABUy8wRLrgAKJxUYkDBOdE3IMmuAUl1ArC7+6S3q0O6Ozqkt7NDejrapbu9XXra22Sgp0fSAPIUgR7npfE3PTAgg6kkBEQK1EaKJAqJD2VaKGB80CXfOX+oCRlH2BsFRSHgIlbc/fjzPC4HQ2FcIAZZFJP0YEQGAboRBfFyiZYD3PEsqSiXkuoK/K2QqjH1eF1poF9fJ9UN9VJZWycxfBeDMIjh2GhFqYRLITRKwhKIQBA4oUd5Z/w9+49UFMGcxo2zFPCe9xcmsCuqk9tyPBOBXoWHWVt23yev3Z/K8afdJC426Lg9UAT6UTpBTkTDHOu2C8876hrO8eiB3rRQaMKqyZOXJjgZ2FAjzZBmAbBnAMzUxrvb2qSp8YgcOXRYOppapLuxRfpaOiTe1SPdAPq+ri5JxftBwQDEcX4Evwd4lTCuF2XUCsEd3zHkMIz3JE+M+zcQJCgaqUEhNPIdHuVPyDmS2XxGz5hz1SvHgQB+hWCfJb9uVkwW95zB9U3E4LwwgBbUT4qfka4KhyAEyqW8tlqq6+qkqrZGaiEExowbi78NUjtpgtROmCDlNTUShRUQhsAgFRTEeQHQSYzmUdeCuQw04CiTNi2e9A9YnxwNpnE/HuiP4Ys9WdA/2eNG6ZIZ1bdVBPpROrzvFuj9+UrVAFxSAJkEKBFSBRFw2dQs6fyjE1C1yCR00oGkZHvj0tHcIm2NTdJy4JAc2btXWg4dkZ6WVumDxh4HHZPsi0sWAiCQjksw2Q+BAEFA7TyTUuCGrqu/yb9hgDdjVVRjJ32Bf8BVjVIM5dJJjcZQNy7OMyeu02q91jtsnC1EMx8uehTI6fWUKzFaxNHidJVqbA2+yuD3ycDrawVmvMexKfoH6H8ABRSiHwAAHkKfxUpiEi2F9l8zRkpqG6S0ugZaf4OMmTxRGqZMlropE6V2/DipqB8jQVgGAoWfTmYG+hDw07h4JguKCqCvMTwAeNXw8Sx0io8E2IWf+bE90XGjdGl8IG+rCPSnwbCb8pmPZCFgDFdI1aGnmpyqsfmHo2VV+zN8s6sV8LVHnZK38I+6+0KANz6YQO+cqgRbgJdGiQD4U6RcOruks6VNWvcfkuZ9B6QNoN4Ojb2nuVXi7Z3S39oBaqZHMuDUB9MAd+jAPJ+kRYSvAwl8xlBLauQELQoOH93j74cAR+jkV4xBN4LGInRM7SUV44MgCbrHeuR71vp7eD9bkKLRPGqxKGRTky44VtvqnMYu0oX9pCGUQGUKkLRLdDIhYbE2BGNcCc9SCAc4eENw9ILOKa2tktIxdVJSXyvlY6H5T5siDdOnSe3kCVIzHlYAKKCquloROIf50HBUtT7svjWyh/4GWBXK23u+KndzPqnKuUwKOSol1/K9MBT885z/yP1pgnDkh/t8SAc7E+U0WHMftCYUgf40GPE84eBAWrXSoXa4gpwHekUPh1I+UxUHEEgsBNDWn1dmlTf3iTnkzn1WqsZ9OzHjeGo7GccwEqWQ5yVH0dslveDO25uapP3wEWjqh6Xl4CFpw+v2g434e1i6oM2ne/okBGAuwT2UAZhjAMWYauYASGrRBCP+ttZAAFC5ZCO9LRyXxosEI2vc3RC4+VrbBQ2ZkTmkTqypDL9EdAy0ZnhSZRBO0ywBz0UFmcPVIl68D0FP0/PRz6SY4DsgWFJwaGQOgRqROlm0IQSqKDKYQDPh4GVIKDXsgohHFQsQiOTNw7hXWiEckjAtErV4eISVROA9ZygIBsMq7mi/UDglBtMSB/wjVgjtj0jZmBqpAs1TA+2+Hpp+/dRJMm7qNGj+k6QCFFAFeH8Cf6C8wg+1jTr+l4a2r8JZQzA5CSyZi7SWj3Ai/W8JbqYdeKjPzTFeizJLJ5ATDipcXWKX/0ztL7N78g+2xD/N8skLg8I6RENOKr75DfdAEeh/wx18osurq80l2nDFZN0CNOPclpBfiLm6MOTBuVp5LvlZdYTiIzwJHER4wgujOQj9jNwgeFErprnP6BLGtvOp2qvKFKqp4IgVnJxTFSGLcVAxA5090nfooLTveFsOv/2W7NuxQw4f2A9NHhx7Rycom4SU4twSghy4hhDaF0VjIwpyuENFR9Pa+SCYknJOqXZLvd5x0swBAlALwhjTDMghWDP+nJosaRBSH4x0wTPE0Ed+xyiZWAmiX+DkhJM0UlEtgdKYhmgy/p7HhNE2vjYBZ21QKGKcO4GeIZiMzKGVkkxJAmGbA4z0ob8g3ishPAMJRPqAYhqIJyQJiioJ/0NGI4UgASm8SKcwZBTX8k8KNZIqYVpC+D24dtlD9mRb0CbWrtGxYTw8BR04qRQ+S6KPEhjHJHl7OHPLx0KznzRJxkydLuNmzpIpc+fJxFmzpBLCIIL7LkH0D4UzqSOVQ+j/7GAK9wdPAoFex50kmMto0Axjjo1rEfue5zG1gZ2jdBEFsQkFC/IhcUUlwIfOGqVllpbvVX7AC5jKYbPUhLS5530tohOtjOL372UPFIH+vezNU7qWj7MwB6Kx0dTxcyqrLSRdu6YZGkoR0MEQOy55kAsXi5mCQo/lmgXvnVZwB0gyoYefEVAAbtRY1akJMCUgk+sl0CsdghDFPlAvh/btl+1b35Ld296Ulh3bJb5vj0hPJ5yiAA/Gh8M5mk1RNxUpQ2gg2GildJyNoI1WwUUtHcek8NvU1gcJFAD0OCRTHE7OSAkiWADUpeWlUgEHZVU9olXqEcIIDru0skLKqqs0ioUgH0XIIkMYY/gb1lj3GARBKfylDIXE6whAPuJCPx0C5cgJCkQH9CYPTSgyb0vLM7BbNcEL4JtAPyUT+Nsngz1diN+PQwggbh8UVB8cy32go/q6umHkdCOCCEIAfdYLoUfB19/ZqZFD8e5uOKLhh8D1CPZB1s3B71EQ0qFKgRpBm/SJPtGoIQrBDAQJxgeuZ30m2HcQWFn0URr3mkU/lILHnzBjlkydM0fGTZsu0wn8oHvK6mokBOcuGa4srBEljAjU+G0KM76OIPmMQo9AT6Cm6AlToPD31QFh9JCCNwSGVwQoFAr5fX7tfTgW+kkLgL+Xj3syVcMeJlI4BsfwGp/S+imedDI9UAT6k+ml3+AxPrLCnIm2HPyy0HdmPXMVOfgnxWBJP5q05GgeDXhRTZEmOg4HWPA4C3tkLDaiQgA4AwBmao7hGGLFqeny0vDvZds6pONwozTu2iUHt22TA2+9JY379ilNE0fIYxa0TTjZJ4gOR7AhqQky7VovUjVmamp0FsKlqu0gLQE3q4JUJgitPQpapSQq0UoD7SqGH4KPrgQVUY2olBo8q6qrpQxRKHRSllRamGIY2n0EAM54dWrn+B9+nE+jZ+xmXby+l4jvZLw88A/lH+wKXiXVUEdKA3zGPgUIU/NnYhbj+dPQ8tMQAklEFyX7+mUA4K8hoh1t0t2Jv61t0tYM53RLM163w7fRL9KHTsf5kCYQkFkpxz2U4JZitMAgeUKaZmtZtWlMEqYapCCs4xi8HiaGYdyj5VVSBhqnBH1WBh5/3MwpMn3BfJk+b75MnjFDKhHZg6B/9VwzgzYFKopPAjiTwmjZ8Z5yigHmIAUy7Q91enP+BSx72Wfi+ogrm5uO9nFUTq7TChxJBa4im9tHOZneyWAVjz3VHigC/an23Ht0nkZqcHF5wLHlYIvPmcX2U7bwaeorV5xjRwn20MShJQ1m+ZrrEgABs92b04OgFQIAyAy0boYGquaIy5FvbwbP3rb7gLTu2CWN296SprfelnZEysRBywxm+wVECsAHoIIFSiCK8PdVCyY1YBBBEEp4UAdsBcJlCBmskgiAuwTaeUnDGGigDVI5tkGqJ0yU6oljpbyuSmrGVONZKRWVCEUEqEsUv0Z+HZy7Y4bdXVKTdBq4A2DNAqXWSaTSDmSPoA/QF6R8tDsViHCj+oZtNerB+tdF+Ds6wnmcVevMFckntYH7zUCrNWc3vzOaTLFP777goSaTe8LqYTRRHHH/3RCUbc3N0opnbzusgCbkCBxqk3hbp3Sjn3taIUwhFJLd7bAgetCDKQjUgFJhLPxA0KUPgnH9vHySAhW3lUEjkgD+fox1rwxIsKpMo3fGTQK9M22mTF6wUCYuXIzXM6RuXINILcU0LT0rSeEdDqRiKEDZx7BhVKXQ0gyq7ZsCovSgi+nXmjukB1n7n05pb2WqsCyQmP7zwj6ibBle47nw++Lr30gPFIH+N9KtJ39RT9zoGcPBPqfN25e6QAi0NIex0Czum6CjwXa2yHRxUaeGXkaKRLVQ8gS05cH9Mp4d4NKye4/sgea+Y/MWOQyQ74RTNd7UKkFQDRW4VnUoKqUsC0CAzYLDhubJGi2kAJII8bPcUyz0KMRAFG5XUirQxCsaxkolnlVjx0ndZDgSp0yTGmiW1Q3jkFAEwK9B9Eg5HafG1dMGoGbJq6XglDSunFElZvJbxiosEr0vo1rU+cl/atEQjIyqoYbvmAd7r4KIQO81T17EtEpXd9JJWEdJ6PXdOQqFBHrw+Phcwyjt503QKUVmbbBkLB/rDqcs4j/DpGK8m8VbBprkBL9EV690NbWB4kHEUlMznNoH8dyPiKX90n7ksPS2wqHd2yODsA6SsA4y8BmYNyMIoRuG0AXd5bJo2ZYkxgYiRRLhjCQBxvE0xBvomapxE2Ty3IUybcFimb5wkUyYN09qpk2FNVWD0E0IVXXWQiDx3pzwUsqHAlRBXlFZx0L7jBaAWpDWEeZr8ELYnN2FQJ+nGd16cKZDEehPHh/eqyOLQP9e9eS7uI4PESwEen+5wsQfU5CstoxFVnBx+bK95kxUvpXOVix2AgK1NfLoacSvd+3ZJTvXr5ftGzbIEXDurXv3SQJJSgF8z+QmanGlyNaMAeRpww9CbQxqscSgJEEq9wYACkjpT2G9p/HbMcR6104cLw1ToUWCH544a6aMnzFdxgDYS0EnBBEVwvIBjJSxsEmjCoi96gDlxaG8D6rjMB8Hr6DJEgC4eYI8qSFX5cy0cfXwGd/uocWHQ1LrhmFjD4KU0+hNz+SPs78sfl6BS0HLrAPtXV9iIIdNzmrQnjfwpyWj1owzw9Q/4oQEr6tGiQNOsj4qjB0EKva7NyrMmD+gjl3SPr3S3twoB3ftkUN7dkvL/gPSsueAdB05Iv2g1gZ7+yWGC5ak4eyGVh8FOkco6FQYIW4nCAoJ109RWWdkEiizJDJ60xjT8obxMnbmbJm9YoXMP/ccmThvrpROakAdH2b9ghrKIPQVNXhibDt7Av6TQVhWtBK11j4FrN6TuzH2D15SQHhrx+JvrPPV2jH5YN3ujlddpKjRuw55//4Ugf796+tj/1KOqPdgZH+5ILwjy2gJow1U4yU+OTM5SycbtG6Ee6jTL4oFHgyCSR8Q6YeGuGPbZnlrw3rZs/7X0vL225Jsa5FwPC6oRaB8exR8O7XWIDTzaBlC9sIxiQPk+/sBxhQSBA9q1bUVSOqZIOOnTpGxUybBGThVxs+aITVI9CmtA7eO+i8lcJ4GoOVzqZNmMLLEmf+szAh+WbVpgj7xG39YGVKBHcfTaUwtWcMdFVwQOUPB5WIatViaA46AOgfZVdZLFHyeOdCcAtU++b1HGqeNu/dWOjgPQioMCJLue3tvnLk+VKN1cf6KWE4w8A5VUPGzPJA7xdfhnDnSVZzhBSIsXWlhTyUZTQImHWUf+mQAzt54J+r9wCnecfCINAH8j8Dyatq9VzqQs9Df3CZB8O1lGLtSWhCg2cIB8P2QMOw7q6CAfkTpTZA6oGRA25XAEwCrKzZhnDTMnSPTlp0h889aKjMWzgOtVkfHC4Q+/AfwNwziunCMoEUEewK9D4t1QE9NXoEePhl9bdaUjgN1fQpp1xcFvllF/kLl5diLovjNe9kDRaB/L3vzlK5l4JDXeqgCcskwQgKLiGijmimdcgR5Rk3AEQoQS+OD1IDxrTHUT2H9LITDSBaJSgff3C0HNr8lezdvlp1bNsOxukcGQAkEUTcGcRugZwL4C62fcem4VgI8fgKLdQBg1oPf6eNyLS2XOmjn9RMngYKZIuPnzITWPkPGIpOzbtwYTe8PM4MTjl3DU0ZcWGBd2tEwhC9q5RZmafdGgGXlSBUBzrFMXydBIMDNPGilsMyvSzrSwmkUbtReSZMomPBw6zujEuxD1rg3tHXaZ25M7ACLGnGCZ9h3dk3TUi3unUDOqptWO99UWsKxFxCm2StUk0aits9rK8ejPWKg57Rg7QMckdbkLm5oYoLJrAE4YDXXgP9MOKqA4lSIJxHN0wVaBxnHB5C7sHufHNmzX47sPyhNB5G70HhYMm1HJJbuVW4fMTXIW4hICatx4nUK7RmAMpDQcc2Cz8cDAr1s3DiM6SyZvXyJzFm+TKbOnyfjEK4pVRD2CF/Vsgtsvw9LVfOEH6HRFCi07Jh3oCE3dr++uhE/YXSRdk2un/2r/CentGSKJ73jHigC/Tvusvf6BK+V2hoKQisnuCh3oqFqXO8G9NTQ0ggwJ1BqdirBBSexFsxgIoWyA4ekae8uOfzmW7LjxVdk/4bNiKQ5rKF/USzOSkRakHdnfPcgKAPCL2mg+CCqRioElUiopkpCiIgphdZXP2u6TF+yWKbMny/jp0+X+gmTEBVTrna5sidssItDZ4VIWhwapqc4aE49baOL2lAN2Ek0jSanf5lBHRr9wcXvvM9O0+aGGno8gQTn+v1VPXRoEpTy5fkxyQE9f9280Q7caQ05aaCQ5J8E87zGb9v5GdDbrlG0QMwRbg+Ol+PvDY71d5SvdhYED7WSwXaOJWvZuf4YT7/ZHZpPRftHE7eUNYdGbMlg6pxm5JQS6LhMX1I6Eb2zf99B2bVjtxzZuV26drwlfft2Se+RJulvaYfllFTQB3GmNYGCMIO0HRCkGfRnPyyrHtBncRwTQUhmPWLzp59BwF8hU89YLA0zp8PPMsaqb9pwaplo9QtRGGOcPdDbOPM/tpn3SDvOCSodB+t37SMNrRziws4PXvHVb6wHikD/G+vak7+wldD1MEKAt/RLT9woyFM5YkgjKBlmP4ZZw5zcahJlfRG+tx9a++trXpStr4Ge2b1TAig9EEPYXykzU6E9M3kqy6QegAYXe5Kx9Fh6aSz+DGqtM+xxDCiZKQvnyzQs9MkL58oYUDMV41F3pQJaOyM+3Nqlw5S13lVr09h0g28CCYHe34ym5BMjtASArnUVUgqy9CfgQ4KZAbkBqzr5ck4/p0A6X6smFHmPqF7PgbcCrVPDHSoZeBsHb6890NtndjwjngisPMlrnwRsNsaqcBLhQh64FL6c8Ch4bZ/YTlk8j1mxCv46rPx9b6U5oeAEAn0q+p22zXzm/EybonVsyG3RcoMbnNUrMf5hV0Ofv4mPVevOgrvv3r9PDm3dIrve2Co7YcU17t6DqJ52CSLyJ4rxKoHyEMU4RNFG0nuaAcz8BvR1Hz7rZOgtQmCr4UCfBsBfdM7ZsuyilVLD2PyqKlh3iNihsGXWMO8JGj1Ddk1p92q7CwFWesaHGZgQsx7n5u2aH33yi6N45HvSA0Wgf0+6ceSL+KJZ5vSjg5EUgJnCvqgWV7XttGQlaJmtygVF7LMEWGq0cIBCm+JSKUFykVrKAxnpQkLTtlfXydaXX5Zd6zdI1/79SO7pweKOSymuWYKfjdAhC4DIYoElkZw0AOCIA2zT5NGRWNMwY7pMW7xQpoKznblkoYydPQN1V2olVo5qNPTM4cfIoStfjvOpVhs1gcVLAPYgZ7jpQMuQ2SnUBuKm+7rj7b06JpVMt/4zWZeTeCN3al75dt976HUAnNPuC4DeHWn6t3PA5tpt4JzT2HFTHui1zQpYx3gMI5vZLXwYuWQpb+Z35P+8ReDeK83lBbxFTJkeTKHn+o7ct2akmrBSK8gJN70XRyXp5QH4acT0xzt6NHKH2cvb39gkOze9Ic07d0oWFkAJMnoRVS8V+O0wADvE3weRnsTrPvh4UNUfPw3LAQlpkbp6qUPm7ZxzzpGlF10g0zA3SkD1oDKbJXNpiCYigEgjqoVjwQHmVyLlCEFOK0LH2e7dHLvMULYMbD8/hsTm5ybNsTq9+Pmp9EAR6E+l107iHJ8xyENVo3V8sxXuygO91RvnoieQc1ck09xYFTIDh2gSWjnN9yDS+kMMsehPyAGUIXgTwL7z1V/LXizkLiQ2ZbCQSyEkUPRWY95DiItkNIuWGkAERQIAlgRvmy1B3XRQMNOWLJHpZ54pE5Ysgtk+VWrG1SEygw65PCxZUCHYZDj9glDnIzg/oBqZ4pIDaKehOzjjQjcnp6M1XF8ND7RQjFSM5wsTAoqJiqqGmIXnjBio4fj2fIN4kkmco+TBCcbMH59vzbFPONa1fXNM3hmIm4jnGf4sB/r+YE9luD5zpEfuLNc1dluO2WJIpNYK8lQXhQTKKbM8su49jgfr/bcjQat570E5vHWbHNy4WZrffFs6oOkPoLJoDAGyyFyQEoaHasgucy3MIdyHjOd2fDeAomtRgPvYebNl5vKlMv+8c2TBWedI1bTpStNlkpirymqhvynbwSGqA15jM5W/wrxnqY0ELD/4Czj/NNfDBFsR008wKd/Dr4tA/x52ZuGlPNDzr/LX+MuIEuVolYs1dpabYysgY/HSnI4gHC6MRRsAF59F6V/NdGVd3h4APGrN7N34a9n267UaItkMikagwdcg7R/MusRYY4YaKQRJL2LduxBfHedvINqietx4RMjMlklz58ukBYtk+iLj3qWhWkMcCbAUCkkIC1ZepDZGGiakwuwAACAASURBVIZaH0slkLexolhD9VtNMFIYK4A/XcGFwDb8LFOiDem9Ou807QJEPwroCxE2pykPG0CX1HTSQG8yJtfao4C+EKPdTx0rg1+ZGxoBQ7po6AXUyctfM2PBdQxPsH5knoK/NbMohna5yUEqBRalpOfgyQSqrEtgYkgtAZ/ubn30DEjTTkTtvL1D9r6xRZ/tzHqGBTjQ3QbQT2H+BOHDoRMXv4o50I8b6YHU78LfflqSKKLG+bIAGv7sc86VqYsXy5gpU5F5C3GBhjDoSy1TXAd4rvOW8zmFWjsZOOY596MAexeLOWTQhpdLLlSSho1u8e0p9kAR6E+x40Y6rdCpp+ux0MnneFtdmOpwM6CngpyGNs9kIWa3Iord4t81BRLfwRzvONgke9e9KutXPyZvb1gnAy1HJIqSv2FoXiEIkXIAfQQmsXK5elpYelAELIldjcrHN8i42bNk1tKlsujsFTJz0SJQM2OBAlFbc+Tb0bYsQxoBMuokZOQjhAWpJBoR5OBVfyS1VABiFidt1RmP0sIVxdRlq12VZznMSep0dgUGe3hKxcIQ+TgOXuaRefhAEOhPQVX07XP0/BBrYrh5MDw80L/3rpah3w8HeudPcBg+/D6tToxJDO31XEQLxyh/s5Z3YJYTNWi3M62lzbEaJwquUXLHWAoZYbPamyjA1o/oncY9+2TP1jdl+6uvyb5Nm6T7wF4JoFRDBHsDlAL0S3FoCE7YJMNu4ZuhL2AgAbqGdEtFldTNmC4LLjhfzrjsEpkIq7AG1TWD2HnLNkex+/UOeJ1T7h7YWvov7Jihj+H18keqlX/UScUPTroHikB/0l117AOHA7w/cvhk9TsYKawpIFETY9gbs5KohaHIbRJaeZrxMIMSP9Ilb734orzy2GOyC1p8svWwxFJxKUEdm1KYxnTkJemYZZEqLOgBhEH0QfNOo+hV5axpMnXFmbIE5vZcgHzl1KlIcEICEwQAHykex7h2LDy1NEgnKZViCMQSB9TkVaHkew2ns9h4bb8DYo065JMfFoBXIQHkaRqP3EOXub9Svn+H0zQ5fBtJTS/8rDAufpjl8a6GuZBe54V8gwqAV5vhjRN9nc+B8NRNYelpRu74U0zL5zkWr16YZZSfQ8bh+9IXPnnL/hLorRp/kAXT8NQ9erUyJcaW9YGcNab+B4x7qh+F00D3NaGm0esvvCjb4Mhv2bUTSVk9EkqBagFdV4rKoJwDzNMIgHLRuHyo63HMlzTKVtTMmi7zzz9Xzr36Cpmx9EyJMEkOzuIUIsA0GRshmozO4UYsFFIUQrQ0NASzQBgPXz/e6j3WOnpXY/kBPbkI9Kcw8McC9uNdSku9Oq6+kNZJsDgWFgWrMFaggBc1+d4DbbLllVfk9dXPyR44W7v27JBgXwf497RUskKlK3HAa/ZDOPTBJO6GaRCqqpfJ8xfJnHPPkjnnL0OdkzlSN3GCxKpAzzChhQXNqCXyGlhs1P7zTjEDdpY80LgZVcwsIkQLWsFpR1rBgN4IGwUojSPnJ4wyKeBAHNjlwK8ArYeEQ7o3w7Vk68s8GPKd15gLvrJ2uoePdBliCRxnUEbk/Uc6PmeYuCuPZHIM4ZnsIo6cwysDbxYLM6A2IeCZGwN6iwrKZZPqJxwf36du1wL31gDe/YpGBVkpaH5I/45aWrScGP7KsEhGDzFU0klkcubav7AYOxtbtdbRjte3ypZXN8ou+H26UYa6AkXs6sC7MySXs4ItoiO2L51AOC7OZdYzEuTGzJkh8847W85cdbFSOwHUNmLRtwE4f5lkFoNFob+twUfcT5gfu7Bb9o5LjtMRd5bvSGusqOUfZzKf4Ksi0J9C350M0PtjfORNmBUX8eCWeYXRNxpUA82JWYTdh1pkz5a3ZMsLa2Tzc8+hyNgWCXd3Si0WcRUWRzn+In4GJjQAHlpWN643AA2rbCqSmADwM5afI7PAn05fNE+qpyAsEua0AgoJVJjt+ltaw50bX7ja9QonZh2EYB2Q19UNRzwKKdibyp5lqQJTPS07VQHKh1MyRprneTDMoa/BkX5sJw1Rwo+idgoHxERI/syjGRvXDD2GGOafw+mWkYb5xEDvWnpcoHfHjHSxwrAj7VIL2bTo/HwXW4+6uvBOeGrkjfX0kJv2srSQCuP4sQQyrQECKZPqaDFY8hkNBX6OKBkKbG70gtdGEdGfg3r+QVA70NjjrV2y+609snPDVtm//jVpXL9Wuvdsx2bsvTgmKuXYD4C0ENKlbY8DtLUrjZLWaGUZdsLSTNuLL5K5iNKZAR9QrKYO0TmYs6h6p1NKI7hYzx7vGZ7px9ZFFWk/FIF+pKn6rj8rAv0pdOGpAL3Wg8eE1r1RqTmjUmPExZkPoH75wc1vyxvPPi8bn39R9iEOerC9TWqwMOoAzFHGVmtt+bRWF0xAY0uVoIQv9hsdBwfZ/AsvlCXnny9TsbjCiJwhCMTB4afA/eumG/iAVBHbQAAkD6+auS8ZgHYRVEKMzffYSu2Ln+t3BvR5cCnUmb0z1p/olm/BIR7Y85DtO30kLmb4gNhZnp8efsZwoOfRprSe+NonBnovYhwqF0qPIWbDMX5Lo0u8xMyLOAs/dFFJKiztYRYJPnBcl/W992HYMblgz8Lfd+Okv8CMZGRMa3w7I7ygSXOzGVpn3IREr+B9MaRUuDkNQD4MII+yeijOS3enpRXlqne8/JK89dKLCNHcKM1IvEMpTinDdSoxb2IM92ReBiR+iglYaHsfk+WwJeI00DhnX32NLLjkUtRBmiphRHrxwpx36kIma8n8ixzQmyDwfXCsJVnU6E8BrPzcAuiceEWc+vVH5ZnHAvrhnxNctUKj01h89E2EGjxAtx/VCbsOH5Jtzz4nrz38SzmwYaMkkORSgfO4mCIIpaCmz4jlfgxTL1bIADafCCACogHp6ksvvVjOvvwyUDTzsSEHq4Mx4p2RDtiziWUHYJ7rTkaafGVAorsZ8XsgupYhYBvJ6eacxQYSTO1XoCfLC6BQh6uWMNDlaCvTKfCeRsg5JYeNuokAgyilKXxUTg7UTjxNGM5X+DjmpFX0LoT/odc+OXDPg69eqcAa8VfLtyZvxQxtIU8cCtLDWuKR2yGc5+YLWk8wzYXmuKvnrjlUkg6yPgb7F1SLav0cLtc0b6BpghY3huF446BcDJU3XDRqxqKryKNn+lMSxx4FW9a+Iq+sfkr2bNwoyZZGCaP4WgkCAcpxXgnLNvDHcE4Cz05QO12kayZNlgUXXSznfuhqmQslpBJlM7TMsu7qxcADm0Z8+JDjwv45HqgXAf/E62X4EUWNXqf2UUvUEMkB05DFTYXLacCFYKPcaw5kHKDp/qCWhehr3NLkZW3xJDT2jYikoaN1O2iaJGrAl2MjCi6eKJrDEgdMXmfmYhe0ri46TVH6d/LSZbIAGvzCSy6QSfNnSjk27IgPpKQbOz+VIsO1prJMtwzEigeg4slGAgS4uLiytSYXtSnFaqNbNC3dUTMECYgXNf0dAumxpGoYM53TlIcAvQMnAgsOKfRd5py2BBBd27yuOyKPoicxc48eo5F4/fwYjCwK3inQa7SR3pf5K/JWSd43kZsfQ37SQN5KIQx7FMqifDe7SePDJikRCy9YIFCGCJBhnc63HEsdRy80LC/VfAH0A2CuYjow0clC2mkJYLcwqhQ2MXT+BKHlc+eYJBy0HQcPyCFUPt347NOybe1a6UV9nRJYmRXwAVRAcHDPAs7zBK6JAsuYr8jbwOYxtXNny8JVl8p5114r85YtlRCyrDk/SemoXYm2ahgvhID2qFtfeYctBVdBXoQ2Lx+ZdRITZ9ghzu/kR9LLz4Kj+NHJzpN3/vu/nTNGPdAPL4maz83kKrBRtoV89GIsHHDTSDkLeQI1GK4mt2KV+3RVGMmH48gIs/9Y6hUgbdmtgG0W/8IerLuxYNavXo2M1pfkEEoXZFrapBqLr5qVCKmF4/B+aM9dWAh9WAkl4ybKFPCf8y5cCe3oXMTBL8TuQfVKvxDAm/cdkkceeEhKEeVw3Q3XSS1CKnXPVYZrsuQw5zY3M0IpWu4mMRjltoPGCgeZwOKqeGVDDLXUKis4wfQ9r3hpaJwqnfmeKsSbQszOCQkuSNetucgSfe+vkQdBfp+j991rv9j082EDpB+NgKH5URwZ6N/pMvP3NSLQD2vA0OYcp3GK4W7SFR5GwM0hjAP63G3obPS9OeQ2dPxct/KyGfLwCoZ+M244QBmFQyhVy4jWGv6v8hZ0Sgi0YBBzA50cQg4HM6DNr4u/mM7qXyKnh52xDm/fAQ5/A5y2a/F8VTp27JQ6hHKOh2oSIwMPiyIByjBBCxRzvxfzOTx2vExacqYsvfIyWXHllTIBmdhMzOtD5E82mJYo6KUsY+3xYRjzlSG/um2mqxRKmktvkSCfm0+WhKjVTJ21V6iw+deFqXP2Og/0+i4nEPMhv9x0U53i73SynMbHfwCAfmhsXGGIm0cKv+YKx0mtUTfYCvJOG8qxAqr6Evks7pzVAfSvOsQY2oa1AU06SKBlxEE8Jc2IZNi+dp289sgj8uaLL0i68QgcrQEpB4VCDZ61a1gHfACTkY7WDErKjsVmEQsuWSmLEdEwc/kZEsNOQaRy+hBmmUWAcxmu34+qhv/0t38vuxAqd9fnfl+uuukjMlhdKp2oQd+864gkGvtlOrjS2knY9AP5LRmE9qSwIIN0xKHhARaxIcCHwO9qliSneB7sc05OPawA6IetBHaJflSI2A6jT6QhnRDof4uLyO7L7rtQfIyorZ9kO3OlH3IXdNfP9elIgmpk6MlHO1lkVIqht2gHd4CKMIFOKTcXGKtjg7ElcCvSQY8HyCfCKFuNR3SwBHMC5THwHRWUNB2vDNlk2WKUr+YfQcXUPdvfkrXPr5G3X3xZutZvkizKcYQwa8tA88WgSKj1h2cKikQX5nQXBEjpDMTfX7ZKzvrwh2TRBSukAltJagls+JNIK4V1QxWrahpwlTLpwM1y03MuN6wttl43o6EFjWN0h2UXpz8kfNXB9FCgd43SO7VvNIcEry0v3Ww23cy9CPQnOZNPm8PyQG+0hE6No6T1kPXFNaCqnAGXToXcwPNLqk34gOndqj3hiZmh9eKJ9tRGuDEEio4HoNFwD9HGja/LC4/8SjaAj+/cs1cqBvqlGhO1ktv74YcGcE4aE30Al03BKVY9cwYiGC6UZVeswmYRywHwY2UQmYtxZNAOaO158KMojVAWiCH2eUDu/fq/yU++8z1ZhIJUf/U//l+pXjRbGpsPyUPfvU82P7VOPnLtdXLxbTdIbHKNJFEILUsHHXeQoiNOlRwCPcxpVfPyQO97Kn//742mfNpMj1HSECuJQKBHoTvFcCt6x+J3JpxdpI2WsCB/Z1QOwTgNjT4RMo0+Mog9rAD0jMLKYK7RTqUzn/tFppmpTaWkDN/jo57OXsTe75E3n3xG3nj0UTn05huSiXdJOTSkMighEdAz3BGLu10NYK42wXnbiTDiiciqvexj18s5V1+Jomlw1iJMMwDhwDBQ7sdLC0Kd0NyknasDUWJM1tPNzVmnh8l8WrqB8zQXEkU9PG/lOWUjLxp9Rc0CxY944IrsWa6xVSnSjdxH2TQf1Rp9oRapWjvxWaeGwZdqqoWS24E7v3R5q05FNaA3k1dnB7QKXoE7+zgtGBdKYHJnsBhi4DYrYmUa6ta156BsePQJeeUXP5d9r7+u9eArMVFLMIljEAaMikkCdDtxrW5cklEzs1A58MKPXCeLL7kQNcMngNNHHRP8PrUfChUuZnWQYuKHtdhlUDY89oT8299/BfHLSflv//PvZO41l0Cjb5d7/8835Mn/uF8uu/QyueUv/1TGLZ8H9qgf2ZJcrJja0NYiXPReY9WVkeudoRyz9uEoWwGjAuhdHL1G80D7VagCyJMCzwlx27adtFwACgghDQac4iTDZpOuNpJu0whlhYCaHUzAGIV2y8icAR6ICQAlhDtqpehUxRyMQlngdocH12+Ul594TDateUGase9wRU+/jIUWj1WAPBHG0+M4XJf+pmRJiQzWVsmMs8+SS2+5HcrM1VIythJ5HtzTHjtdsfVMAtRYe5ZF1lrWek+ai6Kb10CrZ0IXF7ELNtA9fR3A61JGczldzVvigZ6v/ULna4YAmWCkSV5ovY2KqeFu4gMJ9J6/80BPPjBvk5sBp9qRU+mtyqAzrelgVVKfRaDIzWMiI1M1RU2EfCRMT276IF39sh5VJdc+/IjsgLO1b+cuKUftGUbUsGwwy/My2iWOidsGdSmAmuCzkOh05pWrZA7ikMfPmyNhlA7GN6qVUevWSBhOTda/oemNpBSQ9OoL2PbM8/K9f/zfqFzYJH/4pT+Ws2+/SZpaDst9//g1eennj8jyFWfJbX/7VzJ91QUoZ450F5q/jJjQjcRdRIzuwWc2jAt8Hkqnu02yR9MCGB33YkCviViMonJVbgjkNNA4f9MIZjdajhubYJ5SWSF+8nvCIJR81pfXqa4gSQ0IO1bhLwvaqZbBhC/MNx5BkE+jBhNj9aMk3DEXWw4ckv0bN8n6J1brfBxAPZ1KWJ9l+BrlzFTw0Pvbh7XTBlTvRyXWhjOWydJrPiznX3O1zEKhvUAMYI4kLm6FGIDPKQQOaBACJ6P1fVxNfqe1MYrH1iarbroNYQr1EE5jN6M9uJufrQDoOecLlRt9Tet8dMwMfxcfOKAfHmGjRfao1ugE8ROAgOdNYZv0+k+1f9WFNGk0y7IAjDRAhUnyoNXIEuRprdt2y6bVT8vaxx4FJ78WTqxWacCkrMaTGvQgFhkpmg5M0CTi4cctmCeLL7tIll6+Suadf7YEaupRjCwDKhS1bOhQhYWg/D3D4lzEDFYcvasAfKxQZCC++stH5Sf/927pw96in/j078kld94q69Y8L/f+z69Iz+79MmP+Qrn1v39Z5txwLTIbIT4wkSOqMYHxZ6Ytrh/IsuiUxdrnAptzM4USZvQtgNGxnC1QQGcsDU4jPhDnTiC3cMskNIWkZtBCKcdTgT4XnmMKhAc3JlVZFrRtVkKOnsdqmQzMHdV/uXcw43Sw3y23T4iFEfYL+oUTu/Gt7Qg2eEHWP/0UrNjXJIl9cFEXVeoRXROjoAAox7EW2rGgumjFjm2QRedfKCtvvFHOQMJV6bh6VbS5w1gA0ojt4WY8WqpZKRsGLFgwhK5NLY9Mbd5098Ipy9f5yFy1CY4Gel36zopVycBrjo6Z8YEAervJkURzXuwrf+k1dq0zwkFXe1CftnAsI9TvJRrWSY/sUhzODTxIfJSzZjyqBO5/7XVZ++ADsvGpJ6Ufm0GUpgawpydzk3A9TnJoELSC++HYimDf1SkoNHbeDR+WpRevlDJM+AyyWXsA8KxhUwrztZR8pWa3mybCSpbaRFgQ9BEwq1aw2F595FG55//7OjaRbpdP3vFJOffyS+XB++6Rh//t36UOi4AbSnz0r78sy+64Hdm03ECcKe3k5An6dD5xQTNCxwP9sInubODRpumMluXsIMxAijVvOFeIqWoFIhIG84bcPasVRaGecx9cgqVG7GQo4F19ak42nEhFN0mhzz17TcYrneOCdpRSUW0HZTWC2IgeRD+PghSh0xZ4352QbRtek5cff1K2Pf20xHfulsp4r5XxwOY5SczBBAIC0qBlegb6UMYjiAJpZ8sFH7tNVlx1lYxfMANOKJY1piWC9tDqZCimtoXOWuo59BlA6SK1yVU4PAzMDa5vs7NdHE3pTBe/k7xaCU67p0JTBPrfraWRD7MyPM9zEXYflgrOT02DV4s1JwfM8NOq7HRWchExHp1p3eRCyXXCyRTlImrul01PPCPP3fNj2bXuJYn2dcNsTUAb5x6h0M7V3IUwAK2TjpbJGCQ8nX39dXLODTdIHep9k3NP4PqIgoSmRKGA7EMsnFJ8Tkj2LWcrGdmpCw+7B1kRrKBsff55+f5X/zdqlByWT91yqzRgP9fVsCg2Pf+c8qQR7PF67X/9c1n52c/qxhLMiGTsnPKfukEEIyXAi3Lie/bKzJxC+3fUmbS/W7N55NYqyCvPbLMkiPkWJCgzrJf/0UHLeaehiNibVglBaOauNk6Q456mkCfXwQB7zCkAaJbnUPPn9IN2nUiA4WfxPaCttwQ1+Uojt8j9oB2sb0A0hv7BSJruxm7ZiozvNff/XA4g4qysp1eq0KYsHL3xDIongB4qwTX7oLi0QQRFJs2QpZddLlfdepNMxcblEXD5SYYZY65HYEWUouqqlnSAgOHEZMG2QWadO6C3oOH8Mlf85ntlJfnKO2PNCmKxtpwp5Pj60Wi5jmrqxpuxilUYY83gy4E4XrjaLU53N42ZH3tHviaOgIt0IWsEfF4jzOJgCDELx8p1Q4XWbTvlpZ/9Ul576FfS/vZWKUtyk+YU5juAlLXmES3TjwnZietFxk+QJUgNv+D6G8DJny2VeE8HL7f5Y1QNQT5D7RrtiFDoYD5nWEmSiwcChbXiKRRYon4Q2YkBZjqimVueeU5+8A9flZ49B+Tmq66Rgc4u2fTaa9J66IBqRSVTJsjH/vav5exP3QkuFouD9eVppcCk95E2YSx4avbsI61yqJyuA3oFkVGm5owGlFdMM6BXJQBPzlHOC+e+1zmcyUI71n1nqfGj3hIsuSxAlklLISgs4TTUCpD0qjhQkQDID2KeJOH4ZHRmWOvmcKtIrglasv3YA6dPSuDU1wJp+LkwrQIiPAA/zvBIUDllkB9J5I40bt0lGx55StY99Ig0vbkNyVYA/Cj3X0BRbbSVmeLcw7YTgiNcj9Iei8+Q80DlnAdFqApbWqYglNLwhakVoVQjfgnluWlxeOj2eQOqFtmi1rZ6VoZr0W1q6Ube4u9sjxRH3TiwGG2W6wcG6BXAhwC9i3+n5eo0IR10CgT1N3FC26RmDG+SDi0CPSYjecZQuEQyiCx4e916gPxDsvmxJ2Xg8D4ZgxPqGPubRWwyLtSLCdrJuVlVIZNQLnjp9R+WM1AHZPqC+TA5S0DjYPJCU6JDixX+6BBjM1lYTLV2+lsZVYAFRuevutz4HQklUDxWLz4jGx5/Sh782t3StulNWThxCmikXmluapQ+FKRCRoqMW7pQbv7vfyPzPvQh6YvHwaliYWsNegsNVRinhUJ8Z6CZGjNWgMzLRtvceZSg4yi6Da/QcGgM6DlohD/MLfWicgs/lsiAgMcBaWgPaQB9JpDAtylAcwzpFdy6BvML85tJeAws0LlPfpJ1kjAhupHN/Tb2pS0tK5HpyMoeLEOpBIQ+hrkjmiZnYX4kWT4BAoI2gwYsMJcElimu0XWwFfWcXoZC9CDq6DwnKQQLVGL+sf49/QaMFyIvzxySDtAxVXMWyPIP3yArP/oxmYWEQW5tGYdmn6XvCnOa2bTK57g5qZSOArdZwHnLVC/ukho91Ocnsin7tGntvOEbzo+GqTLqgZ5Q5TArD1KqtLoKgk4TMpOX4AptWqMDjLZhZAyL++rmCZiwZAPD2IShq7FFtjz9rKz56f2yc906iXR1oQBZUKNqgtBmmB3YCpTuxYQsnTBBZp99NpxNH5FlV10BjWUsFgFil6HJUFuCTmSJLTRpSRMy3FHLEzjFhAuOFKifvPhLfnIQ5WJj1LAA9K8/8ZQ8/n+/JftfXCdVqHscpSXC6AZoXoHqWrn0tpvkqj/+I6lfuED6AfQlEDLMPNRMWKaYk5dUsDeT1mqseMXIh6MWgf50XPSmffqEHybrefFM1cS5ZjMEetaThz7PxDjOamzxF8M8iINj37WrSXq6+mTihDEyeWIdwJuTEVYpQxkRDpmE4vDa08/Jgz++Vxrq6+Wm378T1MoZJIBMMSGSYt2EcC0tZwAMJj0YR236JEolxKCxl6GGPThM2bfu1/Lqo4/IxmdWY9ertySAxL5qtLOa8fekOqHQdME/0A4NK4Cs2kUXXyqXAOznX7oKWeJg+bnBDtcOI8a4Gb2uFcYTQaCxDVzHXL+UdQ7zVbNXdsmi6fI1VB24O5g3RWd4yMbpOOrvrE2jGuitK7xhl++YnINVP3J0BAFOKRM6epS7UMDlvphJpmfDKRqJYUJBw2nduU+e//nP5ZX7fio9MENrMMMrMIFY4Z00SwKzvAeTvQ9c+BiUKzj32muwOcNVMgEgG0Kp1xTCG1N0gDIOGP9oanOS5jQQt3C19XhNbpVPfs+MQ8V2rWgJs5dv8PsbfvWoPP61f5WDa34tdZjRnOh0drXj65pFC+WTf/Fncua1qyRbCUuEiwERNhqexugGJ2CMwtG0k9xkN7h35RKUB31nE6x49PvTA75QHKNTNBOWI6m0BaOpyKEbF53CBEqEQNlg/jArOox5sGHzbvnFoy8gyisrV197oVx4HuYpNH7BjlMxZqwiDLL97V1yH5LynvnZwzJ2TIPc+sXPy8pP3QotpVTXByPJlE4BSKs1yGAB3diGYcQ0aRmQQPOTEgCJ4s0dshHluJ/5xQOyfd3LEmprkjr4tKqhIDGvg74Bxux3wB/Wg3j8SSjBveqTd8ny6z8kFRBGus0KLBPdEEcdw9zTGHYBs9HZDvoK7GOjq9gXGp0DmFew94ZAIR3popVU6Xt/xu39+pVRDvS2J49KcwddeVcMR5LAxS8Z8sgJARMVk8y2+lPmQqMS7B8e0Ez2ozbNE/f/VNb96peS3btfJmBhlWuML7Zaw2/1Qetvh9mbqa2XJauulEs/9nHUpzlPN95O6ISHtg3NX2uSA3EjjKLhylBBwyZZu/yD2jbrzzNVWwURtLUovbFscyKhtb1Za/zZH/1Inr/7OxLfulvKmVGISzRl+6Vi6hy5/HOfk4vvvE3KoakNpPp1FyCa69To+WvsE/XBauq8JZaYPWMPe83f92bF+zU9i79zcj1gYZMKXUpPOmDTTzmwEPwuOSoJoI8H4MTH/gSVIGw2Pb9e4ibRyQAAIABJREFU7n/oCWmHf+asSy6WlRctlQnjywC2mFsAXug2qvgceOI5+cbf/y/Z//o2qcR2ghff/nH5CBLwIhPH6yYktpEJ5zeoICgYES2BSr6fgGshlURbRosFEMBAOzYJy/LQth3y8kMPyCsP/0K6drwp9biHMYjcqeC8x3rrRwXXOKig/tJKicyYK2eBs7/k5o+ioN8cgfqPfRkS2FktqXklUQA9gyS4ZpWq5VrmZrrMF8G6VDvHA31uiQ3ZCNPCUotAf3LT7vQ4inHvVi+bC8Ag30EYna4O5DW8jAsDRyk1ryNtoJodGAANg0lbCqdPV1K2PfW0PHrvD+VNRNUEOtqggaByH35DJzXAtxu/0MgdeebPlfOv/4hccO2NugFDsBxZqLgsd+exJCVOegsZC8EBS5BlRT+X8mFY7/BeIyacVs/4G8Y/cwGRWhlEFiw37+Z9PvGd78pzX/+mpHYdxAJGFiJAux3PM6+5Tj7x5b+W6jMWgv4BI0ugZ+kDlE7g9YyRt/seZMyy37PUIEKprDzcF4H+9JjbQ1thseEqrnU8B1UgU3u1iaR6KigVygAmTXEbsSAm1e7V6+Sn//xNaUUexq1/9iWZf8UKqa3OKxn+VwZRsuPVb39f7vvGv0m2s1tpzNmXrJJPfPXvpH75ElwTJQrYBJ3HoHvwF/mzOp/ZjozG3qtKrRuXMDQ5AMpIp18/6MW9+2QTkgpffPAXshs0aDmqZU7A3I3iWCZ3BUKwKKC8tFKgjB8ni664Qi6+9TZZgtyTQdRu6k/3amRbGAJE5zSsF65vfZKWpOKG12Hd/4FC0GlxThDmI5bs3tWZfToO9Lto0yjW6K08cEC5Z4sesYh3aDfEZY61gqZRIizyRP4yqVl2LOJkpYJD4Lt7DzTJdiSArAY/ufWVF6QUvPeYEmwIovHt3LEHUQa8Prbsqz9nuSy7+SNy7oc/LHWIXQdLIykspBKEhWkhSQiFLM7hnGMCCkvDanIKTV68y1WIzAG9OYMpBmhxwO3l2CjcF2L0QxolEZA1P7pXnvrnr0s3NKRK/FAfrjUODt+rP/95ORNx9UxP1OJRGlrH6IkSdZqpEsjpr+vQ58yb3WpOKtc/XLaab158nH49wJh4D/QsX0CN2QM9rU2TA1qDj+G6VEoOtMiDf/PP8uQPfigLz1ghd/7Nn0twBkpe92OOoIwHr8Z9aGnztSLgYONPfy6Nb2yRClytZ3BAGpadJTf+jy/LjFWXoFAe6Jt+s2jDCLNRkEQ2a5AJTzq/nFWsvDne0X8EmsicvrAukS+SgX9gC8Iv1/zs57Llqackc3inNODM2gB4fbSChfwSWJ/NqMDaV1EvMy+9Uq741Cdl2eVnS2ldFcojo34Ta+VAiLC8skXR0NLAqqI/i+VGuDEKP3VUj3FMJo74oPXMh234Mroeow7oCzf/MO3USrbaQwvzaqw4Mc04C10G6ozUNHDy7AD7KKIJQtCMWt/eLet++oC8eO8vpA0ZfzVA4nKkk9MRmsUJKXCc3Lc10jBO5qy8QC4Gb7nwiktFKjD5wRcm4LhliaYYs2KpWGnYG2ORLZcx67Z4o6OX7dD4Z5fEZfoY/5mub9X5qJkxeYQp7KgsyBUME/j5/wB1841vS//2PeqIjeN656Nk8ZV/+IdSvnS5BOvKMdlRqgEaPWOPw5GyvJBT7pKXZqimaTuO2HKhx44CoHY02lbA7/h6tvluxGSBGUg0czSgSXJVMFjXCLx3BuUKtq9eIw/+9VdRsmCtTB07TWoXz5BsTZnSJWl8n8Z1GcobZblhUJR9u/dIPWgRzBpQNShrMGuOLPjoh2Qa6jKV1tVLS1ePJBA1NnP5YqlBmWxlwXEttoO+KHLz2kJq/gDeFKJnwqRbAPIEfdZvZd3Ixi3b5Jl7fwqf0y+lb88uqYIVXIEzI1Qy8N8A5nULooc6QOVMXHamXIVCfRdcf4VUTJqAHQ7BT9FKxjWztDLwe2mtcMkEQSos9jrXVwrseeUlv7mNx4vf8clR0PxRBfTDd3gi0NPByJBEG1Jy3AR6p8n7vwydRJgjteswNu9gLRlO1MbN2+TpH96HWjEPSXp/ozRwooPsJGuYhXYQRyhMVzoslTPnyFmgai782Edl/LJ5EsJuTylEBqjGwPmpirKFR1p0C0snMJQsrdsJBskr0iPKh6NP7DjSMuTuGVWAiAmgbAqLLw5NPkweM4JNl6Glt2Iz518gtHLrw49JZR81KdxPRbksgrY1b+WFUjJ9hsxAHfuyhhpIsgSi7Gg6Y8FzVyJGCbGMMn+aIQuu7LLX6Q33TTvif0Wg/+0v/qN3OMtrpQpiLGtRoNzQUZrVfQdgSWLeJHq65Nf3PyzPfPVu6UXeRyVCbTtQvTKN8MUwHfSYiykEIVhwAhJUAYjleEagpKRJ/XFTktIqydRVo6rqOAlXVckh5G0Ex9bKhxGNc87Vl0usogbXYY0aWhGwJilsuAKV38G8x8Qi0JPCTEEZogoWiUB7x3zv3tMk6xCu/Ox990vb6+tlTCYObwLWMs5L0RqANcpgh3Z8VjN7qlx7+81y9S03S3TSJBscri3QOCkGJAD8SemU4L51dy1a8zmNnXN6KNCrgjMKIw4+EECvg8cBpjTXpBDvhOWkIIgxttaXFDBH59vYPu3x7/6HvIESrMG2LqlJYmMQ1obBkf0wUvsA4v0hxBMvPUcu/cQdMv+qK6VuxiSNg89qHXr+oHn5GX1A9YImKzkhrRlCz7+bcBQ+LkHXeHJ9GuFE7Z5Cgk8a4WQ7U4hyiECzKcHvJzpa5Mm7/1We+/6PUThtD2qK0DTHNoWgirI1tZItK5Vy8Jor0L5zrrlCJqOujpQi8gYLIEDAh+XiK1JSQKh9w3tQxoax0Sak9FEE+t8+ynN8VIvPPwrL8+p8YZadzh6SgdwtjCdRhoPHhnbd19Ysz2K+rLn7e5LcDSsVdEcc/5R6wXGkB/nP4x2rVWrECv1W+MeyH0lcMEUrE0lLWTwP9bej8upYue1LX5APf+ZTUjUWGjZKcQ8CkLU1LLlBbp7/GCEDLj/ABChtmJVPYEKXRaJhU5Kmbnnj6ZfllZ/cK/tfekYCXR26KQ/r1WeZaY41kACQd+DgCpQ6vvT66+Wa22+Tauan4NpJ7o+Lksgsj6DCBtekYNE8GQ/02o30NtvkVruI2F8E+tNino/YCJv7wxeAEvFuwhq42+5HruSp6sw8jY4cp8m3tMqWF9fIkyhlsHn1MxJCCdZxAM0ylgTGROjDAmgmdqPa5IKVK+XyWz4uZ1x+qQQ15AufDzD9nMEGDBFjhAHAkglUtBE4wZjspBE0tGELwxZNY9YyC7RECPZsKR2vpOFxrG4EofID2hUshp7mNnkTm4k/8i93S+Om16UUE7wMcfsl5RUSqayTIx090tjVCn9ARKqnTERJ2I/LZXf9noydMwvmOzR/1glhHXAVIcwfcAXb0I4U5R1NXl0YRiHZgig+fqs94AIHhgA9o0tUMFMpsJ3ANE8E844asEZ0keUGOEbhvxno6pR1Dz8qT33je9L6+ibw4Kw534+oFYbsYr5hezJSjRQoDBTgXOiGht+FORipqpOK8eNh0SJ8uLdPAxhiCBnuHUBsDCLLrvrk7XLFrTeDvpkI3xSiewDczLli0hTXghZKo/7Ownp4Mmkv4DatT/H3uD7Uj4C52Z2U3a+ul5d/9jNUxHxcuvcdkFp8Xs0AHxdUwA1NWuHEKkOuyrlXXi6XIhpo+jkrJIvKl/Q0BAD2zDZnWeUo5rsBvc+Sz1uqRaD/rc7qk/9xRp4cjUQ0FnXW23eqkXBRUDu2rFACMLNLY9Am+ltaZPOvHgddw3o1r0oZ9nCtA60RSiVYoBUlhZGiHUTZgylzNHlj1R03yfzzl6F2DUxEbrysIV7I2AN3z5IGOtHoAEIYAh2qpiOblg7yUDMJuXMPNXx9eEaJQoFVm2js6m5VlszF8sgZLlqYujte24Cdqp6S3S+9Iq1vbJZoqk91rIqGalmyfLmMaZgim994W3a+uRXnZ6QDFE/9mUvl+i98QS656aMSxOYRzJrUbefUYQHTGSF2DKHk4k4ocFgZBovhsPa/Fw+1sN7xhU7trHf8M6f5CSNtTK/hBi69nyAdYXYdaT78SdDfTgYRmdpB0JNRCH0qPK0798sbq1+Utx9bLYdff1USzdizGOMeIXsHnoVhxgy3TeKzPrqBAKglk6bLjAsvkmkoeR1EJFoXkgQz4OHLAfRaHqGiTKYvXiQzkC9SUo4UKKxJZnu7sH5F2BSpQXzOzUywUmxKsQolPiMpynIjKqQwZ6PQxmPwgTW+uUteuP8BWffgg9KJ+VwLS6AW12IETzpcBsu6TNrA5Scxp89Gme+rPv0pmX3RSgnST0avG+cy1phFkdmTCozmHlD5c2OuiYM8RnNiRtfjtKVuhltPnhs+iiNWs5Qgb1z20O9Z2MlqwbjsEVevW+s2WrE67liPYxLIdH3loV/K49//oXRsfVMqkdFXRlBl2COAmrU7OgD05dPnyXmosLfqlltkzBmzGQ6MWF7wm/iOTibu0UqtiVmBDGOkU4vlXMnPa4lVB/ZMGVfu2+ovOJrH4tk1c89FUWimnraDlA83/MYCxs4+P/3Gt+SBb35XBptapBaaUTV8C10D7TJt7ixsJ/g5qaoZJ7/4yS9k7dOPozwstBssuEY44s75+C1yx5/+idTMmaHZV9xFKK058wR6gAAaQE2QC5yfuuolahXZmFiM9jt95MbPiQuzq04sO3IhgkfJGGvz8UWGDvw7bepRx+fzG5ywITgU9EHu9QgdU9hVhXNay+sO60eNUHEC1hphv1d4mPls+JUilb62DUW4gxQAGuMXSmmNR2xog2gw3fmMygxAHsdEANg0C5MtXRJvbJVt0OzXIGS4bc9bOC8tJbgegxSztAYQVtYFEOZWgPWz58glH79Nzr/5VqmeNt1oRdB+IO3NYtAdyzCnaSXS4qW1yjBerB02VXcG5NyGj4v+sCjaQaWIvAp9AlwfaW7iQxWMte7xCylUZY0gDLgsFJMEyiesffiXKBr4Izm08ddSil3SqmB1RKAopaGcDOD3+tAfcWjyCy+5SK757Kdl7qqLJFhTjkg6rnX6wizYQTNnXUdrLokq9vmMWc1KdzMrP+/z00JPLRgUP64jYZY/7rfNBp1WQF+4qG1LPt+5RmsoLuYiQvid0TIcPAV6THIeY2Ys/wc4B1fHbccY8kKNmNmgukUZtAJmuzJ6JdnYLC/c+xNZ/YMfSye2RqtAfHqZ8tXcfxMbJUDz6MBz7LyFsur222UlNOKa6RO1fhOLLdGx6ikiA3NXb5ImNbUtNlUnhs+8s+Xrk7WMGLR7ZYinbuysc48rn+vIHLgWM4RHX1LWPb5anvzJ/bIPjthMe7taHfG+TllyxmL5z1/8otRMmyn3fus78tR9P5bJ5ECxkPbivmdfdoXc9id/IrNRFjlYhaVPoGcqOdsMx/IgTHeNPgKlQ5skhnFAbUOLUPLjobM/JzvdICn6OHyyditU8dZUU/J5DPnLEI6sLkvBIlJ9TnvMyea8I50HaqCsP4fC0ofEaffaZi720B/2r+x6SmHYnFEryn1vuEnh6s4kgLrx0DFwewPnEZfgZWCvkRpOExwuUrwwc6kcLiwWv6GA59+6CCdGW+ErV0bO2qvtcnkX+tr6xbdJE/yYCMQtLVH/hTw6HY9amBKDmATI9pOYA4CWIrQXaVBIlBpANvdO2frCS7Jr7WvS+Pob0oO9jINJbENPNMZ64QY3KayNXpzfjGtPgJZ+FUIZz/vIR6VqGhQEL2joTM211L/E/GWBPpVR5OWNVvL1pIKutrytEiY38X7MGrdy4K4GlRtnWpjU/GngDrR3yZvPPCuP/sf3ZAOqslbjN8ZBwSlBhngQwovZtL24Ti/2eJh89jly9R98Rs684SoJoM5UHFFyUUaqMSOY23fiemlYLvRZBBkBp0BP8cKG+yh8oy5NsOanVR5j7DO1FPLB+O5Am7++GKxZ8rmv3vcXvztAz752HafauE4NL6GtB7Usq1IzBClzhLLgl2a74n0amgOTlQJMXKIGgsXej2SNNT9/QFb/8EfS8eZ2acAED7NoEq8DJ1MbrtkJvXb6WefL5Z+8U1Zcd6VUTa5XQMnQ4aOgYEBte1ia+cdXCizuu0L/mR6lZqPDdz+RuCA0xNOBmwN5TeRie7AQB0H50CkVh+/gyPa90rJjh3TtPyjtBw/IhjVrsItPRu76zGdk/qpL5YF77pFH/vVumUShhmvvhak7B9m6t/3Zn8t0mLaBMvCnZDCZ4UIhQk8y+ogaPUuUUwiE8HsxfB5SYeG2WnPrWzW0HPq5MeBAeK1TB8XAkN+6PGUH42YtqGOM/eD6jnfqPCcW+eoljB5j68MHyFk0kIUNqvnPBUoTHWOcsyBydV/8uUw2s+QhpUF0fJxDzi1EA31e10JdGZpn1Tz9sflx9oLc+sGl/1sXGADwUw8Wrj/0rjzQ68RgHxDxvFB3JzlfEjecscu78GBSeto+U0YIIloSQzVRWGQIj6SWzL1WA6BVOP8TvR1yaMcu2bH2Vdn34ivStHmr7l0sff2IJIP7lWsL12A5A8RlQdBXSNnUKTLtrGXIRv2QLLz8EmzmjY3pAeK6sx/XGNYRhQvnbJZUCu8Zg6ZrzLWMdAitA1KXvAWOt9ZRsihe12scDCc/uAbwBYub6Z4J/B3cT5C/i5o7Gez5sIV+qXt+IlteeF6ibY0yEeu8Em1iSQdG/jdhzXcjfHjCuSvkok9/Qs658Tqpgk8tlYojdDSpBf1CtLrZXvWhsfI4w6pRW58Wiet30ksE+kJFhAOqOORmZk6YFwK9A4Ai0NuaO+ox1EwvKKDlVq2ZWJwIxq1rf2psrE0aTdBwE4wlAzSGl9gFsFItkQuJThmmZUPz6Xx7h6y95z55DoXJ2nbuVEdPGTUQaDGs2t2BwUtU1sic886TyxBZs+zaKyVSjxAwmLikY0wRd0Cv6zD/+hi3mPs4p4n6ieQmx8hA7zRiLETeC03rKMLF1MBEuWSQpShPvFfu+frd8vpza+RjoJUuu/OT8ujDD8lD//QVGYuyyUxLP4guWP7Rm+TOv/xvUjV/gZY9zjJCgzwuNUeaKPhLwZJieCfj6mGah93etkQD221Q0dssLG2FIbCf9BrVZMqnPmyHLjtAI1rd53pXDlxtaPP/z8sPA11v0/hf8vHj/q9TIY1C8IJIpQu1SyeENCsZn+kY06pjLRaLgqIJz/aoUHIx5wQ+3ktEC2d5ENajFIC8MMnfjwcuhw1qQXic4Dk2R8wasD7RUL9CMFGB5frYtY2huhSqpAJVq1ew5D1A5cF3DCQIOFDUEtsqGPBjAOJ0W5sc2LFddm7aKDs3rJfdr62XDkRnlWAOlzOJDy2MA0jpVh0MlEg1Imcapk6Fw362TF6xVJZcfL6MX7JAshAYcew1THdONIqwXpYHBjhylzVagJwXrMOk/iQ3lhYNZD4xjrsXj37cC8ee96TdoOvbGw0myDRsBiUbeP0QNhJnrObOda/JEwiYeO3Rh2Ww8bBMRMhlDaPX0B8JjGcnxrgNdGXtGQvkyrvukotuvF4qxjVgM7a4WhIR3YaQDba5wHIkHFNa/FQU2QKNBRoG9D4irXDMj9Loi0B/IvizXrUFZNSNdbRbuU60MvRQpb7BiAGMAr05Lc1A52yjhgdqBlKcxZ4IdsqRg9dr3rEb2aQ/kbXIKI3vP4BsUkhvrg2a6SymBFOwv6xKFq+6XG783Kdl9gXnSKAUZ+Nagl2gMlzoHrCGAbwH8ZHudvh3tsj9/Q2lbnhPqlniezVu1TIBd4lMW/oOYpjQUY1FxkJDtNA9//h/5Ol7fybXXnu9XPeFP5ZXX3pRHvzK30m47TA7B0kmpXLhnXfKHV/6C4lOnIpVwzKvTDKBBkghCT6Uq1ZDOHHdCLzUqNqD3+IxTAYgUHPF+qglWk6mt3qQ986uHJoXdoJqQza+Bt0G39qPzhozgsr6o3CRqTbvtT6e57RuHX9qusR3CnUCuNYecqPjB0n7j2NvlI0H/5wQ4H04IeYFTg62eb86DpZtrRaLG3P9q8Cmg2Xf6cT1goF9Zlvz2Vw1GOTTqqVSSTHBOYQec8cQbZj0o6dhTJIQvLySJiHxiviOdA2nAQ9h6Fc6npSB/n4ZOHhQdsDKe/nxx2QXQD6Nsh2ldIS6a5C31rh0AHcM4ZANs+bKjDOWyoIVy2XWmYuleibmSDmsPsTDJ8ijk24B0rGeDEt58Efpg1IQx/1pRLGS8br4dF5oX7vbs7XthK5f28MWidE3ekGdHQrA+A2tTMl5T6scRdZYq+fwtm3y2I/vkVceeUQEPrYxCFKo1nHADm3cxhYRaE04vxaU6xW/d5esvPUWqUC9J+031IliciQXPedMCD6DMHa+UsexDo+NozXXSSlOUyeI/GHeasvtYVFwfFGjHza4w9/6OW+L3RaDLSI7UmPMmQiVw0eLM7fyrAZ8bpj0LU3FFLhJakAlGPz2Pfvl0e/9AE6o+yR2uFkqwfFF1SRgRimcmphUSWzMveyaD8mHQINMx043wRKYxAlUs6HUx0QzvcUeOe3ccwvHub/jAj0nEYVYgfAySsKEFykrX2I1zZ2u9H7CCvgp+Bnu+8rX5PFv/0guOO9Cue1v/lZaGg/Jo//8D0hd/zV26MHir6+UVZ/+tNzyBRSjmjBNFSWCfIgVr0BDDcKcGETWYYLli7m/J3h6JrZAsuA7hMNxyzZaQ4pJviSCFUbT/xm+OfBynZCThu4gBXqzhlTTwxlWicQsOHU8myQwuHex/Vb5kBf308AO4JB7WkxFPyspGnGHp/1zs0Y/V5x23wVxL1rAzgjlPNCrxULg59M0cEuPd8BsR6vSzLlpRfBg2+gl2E7XEQpW+TGzwgJsG/VohvoZ2NsuR9ohw2YO74jn4F40kIZ0DalInEshzd/SjbtxRwC+BMIdO5pb5cjevbIP5X93g38/sGmTtO/bKwFs4wcYw1zBb0OAp0mnYO5Ea2pk2sLFshS1axZefLFUzpglJZVg86HBk5ZJYn7YfDSAV2pGJ71RLAMoO6AFxWhV0NLQnBHXn37M/AjkAN+6KHe37nCdIR5IVZhibtDPxgxd3i+skHQfQjbRjigqw7IMa9uOfbIaiVVP/+SnIticfCzaWsJyCGnsXgVnby8u2Irr1i5ZKpd/+jNy8c0fk3LsSZvlnGYwAnfcYtmEAHeuclFADuhzmoWb3qrooE8YRu2bbBkAqkfl1oAXDEWgPw4Q5gbbHTMEOFRNVzTISVY7zC8YanoGCMqZOq1By7ZyDLHKW3fslKdR3+OV+38mCUyMOkxcRtcwxJLe+RacM1A/TlYi0+4qbLI9afF8GWCcMcAppAKG17eohsLH8bR4beFxhIBxzX6S+0SpvKPSA5E6ojnDAMJ0AnMRcj/mctxr/PBh+flXvy6PIQlm0YIl8tn/9Q/S39slD3/tK3Jw/StwRmG5InPxyj/4fbnxj74ogbpJer8Z1C0JoaQDE7zorA6gTgi2VrGoCbwvwWKAW08pEOV4iDgKYG61E1LdilXK2+4k3zWemjDzxLhu1eyoDdpTcw2oletI5hQqu4bTkj19o8CLj1W7VkFBjcyO08xH5BIEAfa+z5nDkKfUeI82D2w4zES3hUn6hhoosZPXYhvxXlVls2D4IN9tcdhGWRHc9diCHtF3ejN0ORZ4MbS4lqMQVdslQFi1RROUzneQ60/uNobYdwyysgm+z1nTBbVhpAvFvJAJHe/oRBjtNmwKslkO7N8vjUeapLO1A3vSt0k/ar0z/6OurFrqxtRK3YSxUjmxQaK1lVIzcayMnzFFpoCmmThnjpQisY4KTL/adGp+5UMjSXegnerQ5PqifMFRGkJMJ7COnwN6l6FEQWEql1O8CixfT9vkFDh/zxxbjgEFpI6vSlLdCEUd9yx/jHYxLJk1bILwqXXsO6Thl8+At+8BHTsOfVaFBLAMQoqZAd4Ffr8D548B2F+CYIoLUIuqatZUjf5JUcmDdRQaRBk2bqaug+K0FjbS4Qm7XosPkurJzxqjd/gsBHo3iU2ZsaHV6VCwLPxovl9/TytnrL9plerujTeNjPN1A8BOx4CYAuT0Nl39hgueB+Y5EWdJMpKrbdc+efS735WX4aQchFk7FskUQZ04HAQUa2KI5Jjxsvzmj6O07++jnMFcddIkteSA8Xo8linlCgrukXO6HmfUjgv0BfBoUUWm1eoGz4qPNkOUP+YCwzFJfJEA7RIGaFWiLcnGJnnoq/8iv/raN2UGaJm7/uovpK27XR757r9jk/IdumC6Eft80Sc+Ibf+6V9IbBrKvKKAoD24sBFxDNDPoCBWKFipy5MF2cJadpYp9SRijxZwenrBIlWtU9/zLozJVC29wBT2ZAf5faV+vBB0tEiO/lCqxX3NceW1uPiVH8+Dr78LLySMVPPu0ZzoGGF0CleeuwmbRiZICoWY9ojnjNEOsikcGxUSfBLX7Rpa39/RO7Qmqb/rV24Oa0Ic3/LWFejtElp4TMfZmsrWsUxGF7Kf921/W5oOHFDKIgy/TKq5XeJN7ZIE2Hc3N8vhvTvl4IHd0jaA6pLo0zG1k2Ty5GlSUz1GYmUVUjt2nIyfN0ca5s5EwlOtlNRVSGV9jZTXVoAK8eOKOYVQ4TipDABkCFouIcq0eIA5FmWIFA4bC8qDVVX93trKLKHFIaVuTOIXbj+s4pRC3a2bo4DejU6OxVJrghVeSauYCqDx7xTcFEDczhNUDcJmJBpDhBCKtL2And5W/+ge6UXxtfGYz6UIKWV1V/rTOkBXYeND7M2wSC75zJ1y3idvlRr0SQJ5AFQGwhgH3V5TOUAHJn5yczyozXM8nKLh1AMDeT5HAnp3jq4Bvf8RpuD79NFpBvQhHjg2AAAgAElEQVQ2w51y415ZT1hFOQd4/EDB1nWhM/X1PKdpsN/p4ddaeujw7u375GnweU/d+2NJI5ysAb0eZaVK/ENwlnQj0aRs4mQ59yM3ypWfu0uqFs2z0El8y23LNHuUPgCar2qg54HhWGN1Ii0/f55dyxa53aPRGLY3prttnS58m8LiT0FwMWWdakgFbxDa2y+/+g1QNf8uE8pr5KIrL5POeI+8vvYFyfa2gdMNy2H4FxbA53DHn/+VTDp3Jb7vlt7OdmTVdCJbslW6IRiSmPDjps6TSbMXICmmFP0JygbUjjr7XFXEnNntJ64HJoIjvHX5xeCDBRm7bP4TnqvBp4pm9qQPwugREw6qAXHYoE2z+mBOkgzvaOsMjeXWLfBQdZEJPHSms56KVi1UWsWuqaGQ1NY5lzQ6x1z3vDdSIazTz4xMLvYwHJVwUuAJEERC3IjDrULf4bcbM4UIb4WYBuF+x81XnbRmMWg3qMboPnND7RN3yIPT2brzzbfkmccel/UvvSwDre0SjA9IqqNLBhExw6JjKWSlspklqBxZUVsjk2fOkhnzF8n0WfOloWG8RMvKpRTlMGqmTkY9mirbuNv9VgI15xOgNTmrI7hnjaJhm42EcvsxkJun0EdvMXOW8w0mMDNmlcbAgQRU3U/ZCTOtyOqGWZWW3GibgjQE9PzCdddSTRi/zpAI3TgFTyZQ8ZwI5wMAWbV5rEUtWoa/MThek0e65BlU2XwWYN8JC6caG6dUQhlishh3W+OGQN3Y47Z08QK5BBniqz5+K2icMRBunEcI0vDhooWN85OR98Kx1U4ZuvaHAL3enRtbP82JFr9FkNf+Bv/1W25C4eodDp5mEPswO99QdWBpzTAHFg7oVUvCR8ahsSIeJiezug8ekWd/cI88/p3vgctukhrMWtIRKWjq1A7jTCgaOwWJULfIDZ/9tFTOmYaQQ5rN0HQ1bds0N/1H052T7wS9drIgr033gkrXgJm6xlUz4cvN/lw3WcQGtaUkOoFtjHIRoB7P6q99W57EsxIdUFNdqTW6e3pbYaL2Q1ghVBRa0Pj5i+W6z/6BzF15qTyHej4b174IKdgi/e3NkurrUg17yUVXypV3fEYmL1vIlGHs/sb9RQnQVqvEqAsvjNzEVpHJ0ExEIztNRsdD78dl+OIiWkuFQpq3pYDI80lNwGJgdItPw6UM08gYLmqGleI1tNksnGhZAF0GFTtT/b0S7+mRvu4uUBSontgLB2Qv6Ayk3jMiJM1KjABKlsP14EvnHjnfMMNoWVcFwBHhRixwSEaxW1IU3HQUcdgV4IDLKiqkpKpSotXVEiork1AMpZ1RJygAZ3wAdEoQewmQ52eIniKZTRRnp/M1qTHLs1BRk6NzAJxac8kJdhpL6rcw74H6P/A3opw4NpA51CSb12+U7W9sla7mFoTWdkgCzxIcX4sY8RiD5NF3pdVVMh3lLRadcabUTZmC+0N7aYlRaLFv1VNOTRzcOuvCs6lavwlAzPZgXtO2I1UV5baZDNkEPNAflKLTF1q+hjyqcDbLUmvgqNvGgJ6RMXxt+SB+3Vj+R060u7mTm9LDFAZq8aTPzJzT3HZNSOR6D7O9+ICCnRaUz4fQPWvBMPY1tsmaRx6Tx6HUNSHSqAF7JiMoFG3DvEEjBjDmBzAnahYvl+v+0+fl/I/fhHySSg0VLWMGO++ZgO/A3K/zIevZWW5DkCt3T/mby0OEv/PCM97f16cR0DuR6e7fOpgTiVSAkQBquuNp3n0CjbqF9OEFAicXJwojaMJY0KkmFHBCHflnvvcjiSPSppKOHV4TKyiOQQXTic0MxsvKO+6Cs+azyACcahqPRiZAowAIc3NumrJaJArnR0Ya6ONw8McbUtVeqCnx3lRxNLrGcgKM+shpv0ow4yBMdk10wj/FR9IivQl55RvfV61eoO3RGOf3BIFylCjuRRRGR3cfSiSMlxVXXyvT4bB9/tVfy5pnn5QUYpFj4DMr0B/cfHnO+RfLTV/6S2xivkoClSiCBd6bv8kUF2+q6hiolm6muuri1OLQeKac01byUVH8PshoCQI9QD6Cv2qpaDalH0M3/iyMEu+TblRDbGtrB23RKT14dra2Sry7R+LY+KIX0SMDAPdkbzfqoINRRthfCsCfRTYzS0swIkmFg3O0at/6eUJwpQBV7t4AlWDH0EUrpUuJhmxpZFiWIJQvVoGdjSA0Q9CKYwD7Mrwur6uTyjpoyA31UjumXqqhRZfBeV8OrVlwnAor5yulAyGDvAyWyGCaAgGDCUBhx/EruNN/RB8Jwd5sDFyAWjSiW9BfBKG4CjEIN1hlaXBqWYxTCII+ioqT3LxmkA5FUJHlAK3Sykr8EC9K57RNLI1553yi4x5/GV2mvDd3hsJ46F6rnN84nsI1DGANsegYBATDmbkawhR0DKukFcXLcjN7r7XTCqBG72kbzj/X6T7Rr1CNM4u1YGUUgL3OJraZ48hDOMm5DHxipFO41AnuLED6OUIIJGBkXV9Lt7z8q9WgLb8jXah+WT/Qg9Bp1qpCNA6u0457bQUtNW7FuXLN5/8IVvz1Ul5dLglYSAH2JWha9pOOgs5zPvM2vO0Il1+anmqz+9MJNmzJF4G+oEOMf9YJxKcDenO8WoSNAb3t60rNgSJaNTX2OzcO4THkFwnG5NMB8s/fdx94+e9I29ZtMg5haKWYyZw2fdBS6I2PTpkmF6Hq3aq7PoX9XefozvVWRIwtsYgMNfWhASr/zzXsONlho3lKb72Z6sGI9eX13rUzOOH9ZXHnmrlIIGK0CLRUOJNCWg2TN5SQZ+/+rjzwT/+CzZb7lTTkhF2BsNC5SxbKs08+KQe3bYd5HsQ2bGfKhcgLCM+YLntQvXALwjD3bN4kycON0pPskQVnrZTb/58vy7KrrwDARUz7o7ONPgINw7Q+sAxNAAjbzGQqaovoIRan0swFR2EEASZRwBv0QYtj54NSoBfAjAJbvcjsbQXP3N6MDaqhsXa3tkg76g51IQa8H4CewMbUcfylpk5A5zMDJxrpGb0cfp9Axr+2x5CF5vl/tszsn4d8n7BmurZz8GqzzIrkMg+zXABrtTBzkjQS5kAUYFcCzjtWCm0fgFqOqBUCfEl1DeK0x0o1SuXWT5gk1XhdTmFQXyehajhDnEtHDTTy3Izh1xkG0FXKi5E1Rhv54Se9w3lIxYI8cl5c+TnBI6mD86rGp9uDtBWLmJlg4VHMv9B8AQI3tXRmiHITbwI3K+XhyW0qSV91g/vfuXG99LY2ygJspNOwcJ5ajoNUdngoKDJeO4owZN6EUW7267o/Au+RyktOurqAWRUKdqwHUbd8rdkFYK/CiRYdR8fRNwrrnGv8R1oL7VUNnLoPx9AJjxi09v6WPlmPOj6Pfvtbsu+Vl2QM6JuxgIQwqE6WTG7FfOlEnZwJ514gN/7nz8tZ116lVV0TUGqyEJ601FzxfDB3tGWtlLjRfnkF0+7fxtFTcDlRnQP8o/1JfgTfr7+nlUafG+ectOcLi0E2rd4mO7VCrcNFbZudTF6RmiSrUKJzS1iLGpsPv/7gA/Krb/67HIEJB+MMRZvoWILWgQXcyU0Rxk+Rs+CFv/o//aHUzp2KUCyUVWXKPzzwUSZf6OzNS2cLCzT65r16HAX0BFIv5BzQq2ZEfKeziG90H07j521tIyIYWvzD//ItuR8bhCf6urWsweKzl8ld/+XzMmnWLPnuV/5Rdjz5LAqiIXmqcqycf+cn5Lo//aLEJk/E1ohrZcNzz8vOl9bKdlTBnIXa9XfAmTv7rOW2oKiR64xmPRUDD93K0AlDpSZ0lTGhCtNctSF1Qeo/gi8Xcaq7X3qhlXcjq7cPzsTePfukC5nJ3c2N0oyoodamRoA+NHckgCX7ehHrzEJcCP90NJzBWH48NCQTAkYjb0jJaJqbKdRDj8zTBp6bdkyxAklei+ZZQ30CFiVjlUSVTdChsIULewp/cXegegZjZf8/e98BZmV5pv1M78MMvYhUUVARsGEDBGyIij0m0diNNSZmk93sXv/+m939465J7CbGEjUaK/ZOE3sHARFQehUGZpg+c6b8930/73fOmWGAAUdlr2uPmcwwc8r3ve/z3k+/H2sCUOR07Ypqlj7wnFDdgiqWHv32hpjtbYXd8Ht0Zxah8iW7EFY/FG6EyxxdoPp8eRisDPK1VN0/c0O8BuUa+IksB3QQpcVLZSDPhIOxBU4Oet4IFmW1/Kzwb1J2eLsYgI5doOoEJYCF7tNU0Fqv+XShTf3TXbYMVTxnXvhDzBs+15pRT18tkINyYJgE54MDuFWBEyxwB2/KJdcxSTEFxNclqHw4AD2/x896K6BPOmCusJP3NMheOIae7vHSU06ZSoUnlIVQJQ65TX9yqj1/372Y2TDXeqO+vhMUFr2VBqxPGS61FOGt/qOPslOvudpGnHyi1SOxS8JmhWiZDyADLdY4E94evTCtNzcuMvYC0NPr8cElUV9tpPS0KpKX7/OxxwC9DpuvU6IOm0JDyxTCoYPGxWJih2VQkhYy9OHAQb51zOEiFyAe2VhdbwuefcWeufVmEJR9Zjl11QB/F/panKp6AH1hn3528JTT7VjUyXeCxRJDFqkWVSfclIxmxGlVlx+2JgiSeOJ1iCLL6ZtvnZ+/xIGkVeUcN37HEU0sL0WxcYY95F+HVyk+jEQTQh1vP/2cvfbgY7YOdAhsGJnyg7Psh9dcY9UYD/fY//2tLX76eUsHgFaxDhkVGOf9+lcYe3gWLJksawDl8fKP59gHb71peX2625gzp1hxrx4O4EpC04LHwmsSFqtBCO74J6xcPkfAgedkgjaCDWmyssH+WV+FYwNgL1+7wdYB2FcvX25rQTdbsnqNlSEpXgvLHR1tKpvjO6tMT2YjSeKcNIHnh4dOBwnfVXYn1GVNONlBwcbDOm6Go/lFC5gWOEm1OE1LXaOuoATZ+p8nRLWUtAxpVXPF8X8NUBo+aYleE1nXOYqOfDIQOpXU0LtSkM3vld4ePgsjC0QfwIEXDBGwsS4HoZSiLl2sO2h0+/bvZwMGD7K+gwZYcR8kSRH7zywutgwMiVGdLK6RlZMxhK9U2ckNp9cG+ff1p9C7qiKdh+h/cW/paOn3sCJlRupPSkLHJRJhcUdBZqhP6Bjy9yQcYxiT8W7cbzpCHwyHLnzhNbv/dzfacgwlGYchImdef4X1BEtrhbQoQlqpOcofKLzI0tLQb8C33BHQS8cEoNdzw1dyF7Uu128j8aBX3eqoydPmnkrp0bqnZxk8PJ4R9ISQRba2tNzeeO5FmwGywi0L5loeChS6YG2yFI6CIwzF9TXeaOjxJ9qU638G1svRAHvsI41GlOqx254zb9WNjn+rFJr3Hd1zBPRkgQ2XHcG6e+cO9LyhhHfe6ma+g3/ucUDPDfWYWAR2PsPVBUAmgSwKP6ygKMCGcbI9D0MGFjYTv5+LqfYv3fpnW/sxBg3XbkWdPKwiWC71+CqlkKPk7PjzfmwnXXG55Q3qJ2+B3gCHI/A9mdiRPcq4XAD7ZmR1I6APhKcdtj2Rtpc+oRAJ5P2DlXTFFxPMPMCkDSYaMObNh0YKkoAMoFi2CkD62ee2CeBZjfsZNnKEDT50tFWA4+SRf/pn+wrsf/lQhjW4y1Jw1o9BqeWJ1/wMLJwYRgKpb9paY1WIj6OrBom9HFUb8dGIZis2p6TBpSU4iheEhhvWi0DPrkJVI3GfqITxPhUA9vXLltn6r760NSgNXAeKic3r1lo1kohMpKYi/ptCriCyHwarlNYiZ36y69gnEuHzEEogkKbAQkuD5ZyF69YXKHFzED/PKyq0AoRN8vBzNsJMOTloIMN6kHs8E9dPy47f0/E+ifCHh5UI6AxpMGHLwe31SFbXw7KtRhULZ6fWQlHVIm7LHAETvdVoSKpC0rcaoaS6aoSP8HdawuT259g8JpppqCt8IfkkYAOCmUfB9bCbNRXhjryuPaw7vKwegwdbX1BR9B2yr3Xu19eyEPNvRqkjd5bdmo2oiGmGFUqPRiF/AjWFhI1rgB75Wer+9rJfxtYJkPI4mS8JYRLuoSac8c96CjWnx9Cr2TiEqpt8cL+kAcjqlqywN+5+yJ578CGrrNxiWUj2Trr6Qjv1l9eg66iTVXLOK+Lb2Sy9xHpR0TCsGfV6bRN7j84tjy/WpsU1BWBs+zVJx6tFfCfxe/civftdsXrIFHNrzDsoPYEy1HSE2GpKK+3dJ5+15++9F7Qni6wYBG6dIfBUj83YlzLI3wbIydATJ9uPfn2D9TnkQGAFEtYIFdJIIF2yig8o20yoEOQjZUQKCKyj6L55jzqnHh6OChYi7+Z/gT7C8KDGtfEMYWjZImfbQd59VkGihLUWC1wLZrocdnLihV+BtOnZm263BS++Zl3wHnnokmPSimx8paw3L+psR4NqdRK65LqB6ZEnqK4WXXTYnvQ0lhPSavTtUlI00jFQJiwd9EhvS/f+myJ+AuhpcQWg1+dCfHGPBHof6c1EnsfqVd3AWDh5eUgoxUoJXGwK2sTr8UXXlGV16bBu1sx6yx7+9/+wkk8/tm4A6yqAUgnus3jo/jbl5zfYoeDGUfZaIOJ3w2QvT4u8B1qvBB6xgSKHQeuZwMlWeKyrXgfS8o1Ll9myBYtsw6KvbNMS1HSvWWXl4CGpRsw9Vl2Ba6Z17KWPnJDFxa0H2DJGTW4iTiNKQQgkK78T4ttdUOfcywowi5c/FyAkktOpGOWDnS23uAsAKM8yUE6YhXBJJjySTBzUdKAs+x2YnmF4g3QHtOrd+gpemAyIKJ5K8WJYxEm0lALB9wZyxLBcEwqVY+7qAPoNSPTGQC1Qh9BTFfIKFaUIPSGHsLVko1VAsdYgz1CF/ELV5hKrLSuDIY5KJxx9qkoCtdeOUA+yLBEgmVeIJG+x5q0yxNN9UH/ru/8w6w/vkhZ/bveuqJcEmHMfyEwpojK8D0MnmeB74U0yURtuRQogsuDl+Hq4M5IteqeqY+fTgildzcok8r7je7b22WzJMy+hye4u+woDSbKhlLYAFEedfbL9+Le/sa77DUEMm94P2blxHap802K7DRas8OjMROciagj05t+EdZ58inYI9vFYd3jH8Dk8Iu5w+trS2GvmQBN33xD6Y9cu1hqjPatWlSJf9zSYLx+wykWfWy+sayE8AGJDA2RkNV5X37k3aJin2OSr0EMzbB+roxECOWJzFstude7j3cshfBN+1RLouedOCeFr4Zvzv0AfAX3SSjhBmRDfXSXFeYMbxH0NuE/rkokyloKt/3yBPXPnXTbnuZctB9UZhbSECE5AxRL4uQ3oeD381NPsVMTke4DLox4WAEvklPTCf2mqE+cW8XMd+ORNaLe4UX5sEvn3bwrx/vqWQB9inAHoaUAQ6GH/StBU3MZkM0GMVmlgHBTnOA6cCiClrLwUsn75anvrL38Fz/5DVrF+hRWKnc/BpgIu/4QLLrbTf/ELy+mHMA0/S3vB2mRYa3Q9GUag9QglyzK7DFrwrErgY0utbUFsfQMI1dYu+NzWLfjCNi5bbhsRd6/YtBHAASsXr1Y5KrOwUCZkR6xBqIYzdzMRssgq6KQqkUJUshR3767GniJ874RZpEU9elkhAD63qJPlFyLMgZLHVFa1sNErKR+WiE9oMUPc3VfWqYnDI/ycSNUSaoJpppi4h3iio7nN7vKp9PfZqIP8QTXCYJUA/SqEB2rLy1X6WLp6nZXCc9mKQoAqgD+7U7duhiJA2WczxzdSz+i6XJyV/MW6ZGFIRiewQ/ZEeKcfxj32wVc3dKv2GjBIig6oK9ARuyibe7jF4QJVBJIsq3zvYHRKbhnuDB8YrQU/tx6yk84KI+5NNSqdQNH9/C132BuPPmk57EWChb8FJGD7T55gZ//m55jcNBIfmiXPh01MtOwdxBI2mK+632P0cMMoWurE75PXOVk5xH+OnrpDoOdahmls6nHh+QluODcTSWbRk0NpVa3dYtNBezLrIZwFDDDpitUvwFcm6ZxxXtbDs2uCgh33w3Nt8mWXWKchg9GrUKW8E1/vypWhVWJD4LqiQgkKLFJiXBGKZ5yw7n+BvuVRUqY+/Mqb27mo3LhwKvQbalK3j1hbrTGAcIk3g6Hv1b/cgzboRy0NZXm9YOXFwO/RBEEuhyVUW1hsB50w2c6+7hrrfdBQTKbhmfX4L6fuaBCByHOY6PRTxJK3Bg3rphvGhiEX6o6eKZlsCfn9hkOhD+M1ACAZh6TwCMhZxkbCMRcysmgrGUSlB2tddwEgZ7XAkldn2PM33WyrYaGJroxTfmDpNKOt8Wvwgewz8hg7+1c3IBF1vDXnp6NmnqDB0BD5fzzpxnrTKPcUq0FJKhK/Zau+hmJdaKuQ6F6BCo01SNw1lZdZMWL0DKHFUK7J49cASwiN6FbLSiEk+tIA7hkA7dxu3azHgIHWfW/Eq3G4eu3Vx3r17WNdAXZZLA/kwaKXodi8l0rGmcsYT+cEL4ZepPQ9Lq1kMBSU5v9KT7s0OU8OgZw/O52As1f63/3/w7Mlag76cgQoIwwHhLWXmieKqubff+vCgm+8FuSH6pEvKYcMlqz72tZACa5etsJK1q63LetRSQTrn3N+U6oq4G15sjmdLKFYLZZOshs0DfX7hb16W899htoglAD2PeAg6zFkCGrje6OME9Z8aHjS50lcAp8OK3ewVvL9eJNBsHx8pt+fvmjdSyOSthu3wfwAFNZbjz5qz9xxF8jCFoMyoRDEaHVWBsU8BrXm5/3LDdYDjUZMhMSQu+D6pNNaDpojrmj0GaHqSuvKExWar3QVO39sY923AvqWqoLerL9nA8o+GcZRZRfPghaHXbSsHUX5KXolqtdsstfufdBeh2VfD4+zJ55byApTrPtWeE5l2NM09CCcghr7sT/8Acou0WDGbWbTJCGCa0bPk3ciG8FlS+sqDeUqjsZNIvwc1r89N7/z5dmtZ+wxMXpevQtkWCxa8koeeRZbR46bxn9hZ5k8S4O2Zrlg9ar19tbDD9sr990PF22ldcbG5xDQsOmleH0luKlHnXiSnXH1NbY35knGEMjnxqZCQTD0oa4/imN0ODR6CucAnkBDyMimA+ilDLSh+v/dWvC2XpTs0qlJik8Kh1jyxIRzSCSG0SMAH6wLFRIVQWi2IQEUwZ7Wfgawbu0XX9q0ex+wj6c+bd1gDQ87/BAz1AuvXrbKNq3eYGvAiZLapdhOuuRCO+uqyy0F03iqVa7GpCMmbJHRrwmZKf4TVmwlyu6WL1pkiz75xJZ88qmtR8dmI+rbczD0JANx3hQkDrPw2VkIObAppwrvVY2lbER4JbdHT+s5aB/be98hiEkPAcfKIOuC0tZshGHSshm/RtKUnkIwqQnCDSx1o33OBho2hRF4o7hDi/V3q5Xyonp4NbxE8M23dLmSmSAgD1UbsnwTp8/pid0joADwT5pKRA8ngIY6eKUgqGQ9Rh7NIWbiVyATQJ8A04A4cUMNwj6gKti4Zp2tQXhr5YJ5tn7xQtu6frWVfb0O9fFlUo45KmFBvoDrDc+pMSPHGrNBX9BvgA0aPtL2O/gwsEoeaL3A05LVOUelmNyuetEFqxBeRggH7bhBwIvxJLbGZ/Lt9RvqCtxXnSsFILeVzp1j9/3xD/bRzOnyjjmJqoljJZEX4bDvc264xlKgnEnz7ZEv7xD3piaX6uhcqJ/CYVYPj1d76LH1Q9Zw0i8dEn374mHT1kDf4m24P8y5eDkmnyr9yyos5E5EPQyQZs6HvEq5oPEoW7LcXr7vQQwbetwyUeWVh9LL3BTyPYEGBfe0EZ5K8ZBhdtLll9j4H5xtqXk4A/RG6VnjMxg+YyhHwZwolBOXIyaJqXAD0AdZ+t+qm+Sdl+UeCY03Qzj1AY0P2jwQPFjo9eyWhJtVQHiGBfXBI0/Y03+8xSpXLLVivCoHVnhDWszKmVFHffGBx55kp191hQ0ZdyRcYIweQ5KrkfXn4q5xC1kNQOGQerjGBTcqlkpumHB57Rig988I96xDGIpInTCFSOQxUFqhAa74AlUehRAW44M8Fc61gnuBxVUDIH/hwUfs+XvusQzUoE88bqKNveISyx000LaAlrkU1uaqlSutBLHzfQ8fYUeffALqhzEHFM1HabBWCzMQ3+cR3RSzsq/Wgc/8U/v8w9m2/Iu5Vrp2Hap8KkCtgIHQOPV5sOwIwDUAnBooG041yu5WDCt0kPXCV290a/YdNNh6ANgLUGaYh9g0G5HQt56IP/DKqdvlant1iXvIRFsHZtcBXkvtQ0No5Acwi9aQpX8BUFRi6Jgc9ovKMdi/XEOCtZA5Gex9Db26SsWOUjRaXyoZGQNulESqxDlcpBoCCRjANgy0iIs3bwnAyuRuJWgMKqFkyzesh9Jdal8t/BwKYCmAf4PH99H5qw5iigCuNxOeUCZj+oWFmBy2lw0++CAbPma0DR4x0rIQ32depYYxZqw/14O0H8zlRNjD/Ae9Qm9g8moZcubk0CLHMPt1b71jLz/0gL017TUrKy2xTl07WRfkRjr37GN99x1qR5x6su3LahQoFiWUyeUur4DDfMhFE9X5O0J7fsC9DH0i1zoonWitg5MR6cRWaptv40rZHy0VhAjjogcupAFGCS1tJtzVN0D54Znm6/C/OrYOsr+G/Rz0hNG6/fUnn9u0+x+0t1F+mVKxwfqAyTMHh6oC56oyvcDWYhj6wNGH2znXXw38ONqsAN4A1RcMEhoDzP2QzZ8NbZQxvySn8XBZ2VapJV31d/7jHmXRuzEfonvhkClggd+LjZUjwKBJNX0Gi5pd1WAL0QH38m132fL330GrM/YDT24EyJeg7X8LamT7HnasnXbVz2zUpPE08/FGaI8naLJyITAxctUpVEya0ZpNElHPsgtxksTtWwD6KKYZlWaxOcORPVhNkiQfCiJZCoa3JIy3xRpr1q8DYGrWbHdBlwIAACAASURBVLD3n33JXnrwYVjf71sfdG6ect45NuH66ywHoNsMSzMFcVbGl8trMD8rF8AOgqsMgDv7B2nC124ut41frbXlb32OhpP5tmHJPNu4+jPUuK9Xa05+dqEIueoAGAzSgGMRVSNdrcvA/laMSqZew2C5g/mzx4B+1rl3TytCGWEKgcVRMpQpBsfFA9fuwYWFVjmhMNwj6p6v4SZ43N3HNwbwxdMEKnwPbK7+c/pI/S5SEI75Xjmvh/Y1+pl/dDoAf4EuSM8OasePMnsx/MJUucNbUWs+P4reAFGA18vr1y25ZypPhD0JVMSh3h0IpPF4G9autfUoPV3/1TJb88ViW7v4CytdsdoakfBN4wi8UM9BwuBGhsa6dbYuqNoZCN74fY84BFb+cKzzAFUmxVTN5BxJtFD5YKUL58eqpBL7yz6UWHklPIsvbeHsd2zR9Jm2Etzuvbp3tgH7Ipy2z96oAuqHSWp7Wzco5869elpaXq4qv9JgDLBhyO/bFZGCVxGwBaBzoPczQ2fDl5yK0g9Se4Bee8f3CO+d7Pn6BvqDuSNWzRF8SeHMkB5DfQR+dfXCM+SeqwMaSfYMjE8j2K99/1N7Edgxd9orllOzxbqC7qMRIc3mzCJbDwVYAUNkOIaNn/mzn1r/Iw9VjX0deZRY0orPYoeziiII/BIulv7ye6iOcgkIX98v8O9RQC9DjusUsFUc36F2mJscgzvJRBSTR+SwWTz7A3vxplts+YyZ1g2SlwGrhkVOFbBwS7ADnVC6dubVqCo5fQrqlTmZBuVq+Bun4iBuow2T0YyN8WirI2gcNGjzRbH55H3qcKAPHYC8BnkYFB4HqSjrJn1DuBOYeQOTW/ReKsg6YoY/GLReisqje/79d7YIDVDpsHYKivLt1B+fZxMvv8zyh+yDJtpay+aBxUd4ThPdggIUVCeU1tgKVCUseu8DWzN3ka18f4GVL1+L/Gc98oG4Tri56lnggcIaZqLUkcRQXdAY1BfMgAMPHmkDkeju3K8PKkuw5rhO7YqaWeAe4/rIn+9NJzgYqotPKFG52hFoCEgdbEU1DWRxbhOHYM9suiJQcRsPnFg2uUa0MrHHAmAHc2/+UtzBP4OeAQdb8I/B/JWjEFXo6EVsAuOSh3BPXHPQcgzJXrxW3dJBZ9CqjkYRuncSPhv3EIOM0gHLUDkjO1OVCPBYe0WNEttL5823VeC1+RpjIkuWLUen6gZU+2BKApOnCEPUYg3LGS5Dh24/VMLsi3F/+x99hO2FGHrn3j0sEwls1ruzUpxVTQpPMdwpCeIMYORitpTajKdesOlTn7VGJJJHDdvfRiG0N+TAfawAuQBDchwcEDoV7HNgKaqY01SC7Lw4QXf5oY3iL1KcXuMehYm8udGftj2gTz5efCrj266Y+eV/bQvogzpVnopKVp3FUrjee0Cglzjhi8SE3G96MdkYOE4W0OUYq/jsrbfbwrenWwHus5PydaR2wNASekkwkkaffqqd+rOrrMfw/TGuGSFKyi+bxfBBCkvx3/pMXiN7OCijkEnnz04q6/3+wP4bAX2bCx82NDKUwvZu8y0esojH3yCIXBisBSfHc4momcnMkerdUXC/mBAFHEFwNy1aaU/cfKt9PvUpKywrsSLENGvxfAw7s01Y+AIcgPE/PM8moPO1YO9eqnigmcOGDVluivUq3SuY8J8kTknXGpJa4S+JPyQ/Z3t32L7f+1DiqD8TQsOOXIF88E/Dj+RJkeAT28TYlwArlgIqwgG3uhlxyQUYJ3j//7vRlnz0qYS8E5KdP7ziMsy8PQ+ufjer4Eg4AAabfLLZbIRDUYH4e8nS1bYIVs7H02coyZqBRqf82himEuFD4a5XY83q8D2GvEgaqkQ6993L+gPU90M1xmAcgq6YMZqGWutUure4UFWUKO4dQnB4G1Xh0KKli81V5/dW8h9ZcHFjmzjlmK7XJdKKNJYjD5C76TFnzUzF8zMyAVRYmEYGaPlSfGwMoSHxzTB0x4QsK2H4M6uvGNdl7oN1+5IEVyzan1bXGFFHR7ss5Zzkrif/PTENi8/Ge7EZjEZMoDtQKACfmQEPVDCJJGgD1n4zKni+mjfPvpwzT0NENqIqphFVIJnEXHEHeVgpBnciv29PdDSPshETx9qQI0ZbLkI8KShIgNMgYKZqZWMUjZlsKMBa8B4tmjvf1q9cZb0Qe99/6H6WhXxNCnm9laGFklSxAxffPREfI+kgJ66gVqfF767lQ9a+450/KM+t17IN/NsZfrQ+XVEDVesPcTOBoSReWzA4EPblLOQ8yH4T8idznnvJXv7Lvbb8o0+sGIZlJ4R2M7GuNSho2ITSyljXbjb5yss1n4Kc/TJapNc5fpA8WF56GWPSF2tFfnvaFjSemD+gZ+H3nxxzah8+dNSzvjHQR+5ZtFfRBu1so9oC+uimuCayg6Sa2Y7sk0nrETfLQXJqK7inyUY5AyWDsaVfWG+WSEH4qvBVBiupHpUbh519jp15zZVWhEoO8nQweat4rkIC/rWjx87+3lEb4NZPAuhV5aLFCZYrLZHwxSuWBU4rl12jxN8QzvBkpYN/5aq19vGrr9u7r8+0VWvXWO+B/WzKj34AVsqj0ZCTCQ7uehFUsXqgAbQEa0H2Nu8t0CDMmI1KmsUWQ1lgBpRBDrwEjp5jTXoVrqscgp+HuG1/UDgPxdStwYeOsC6o+xa/ORKuzcyfRIkD3hcTy+R1IQj6GZeCjbfnx+Pc4XjuZE+EE62e0xJwWZ1DdkpWhZBqGEk0ta17usPruP1CGP8WX5JMeBaEU5O4yCl3I2xyqz2ZBmN7+97WTIKWAB+9Eh9Aq5KMipwBi/thnJu9BPQyU9HZzfg697kZMX0SbVVjalTJ4q/sq4/m2CKA0ZqFi8BFv8kyoaQYDGPgrB60wY0FOZbXt5f1HzXSDhh3jA078gjr0n9vNZ3VsiEMzJ8KebICBZcRQyMcPRXuXRoS6G7PMJ7NHgImoKmU6XW41+T/+R7IqtWShXBbUFoe5krab8psiGNrBRh62/HR26WjlTy0Jzhu/jH+UfFcDokJZd1T8cuTw9ph3UmwV4cz8O7jz9hLfwYJ2peLrRd47MH9arV4wy1YsVLMoy1EAcEpl15qx2EcoXXKR3iHnhgLBqCUoTQysW9sXGMuUaaIFopGKj0KnmmpvF26t4588jcG+iRFHe1ji+/bPRhhs+OamIZE6Dhj4kQJUV9LubucBJMNC60RzSvvPfkC4vJ3WtWiJdK+edDC9VjZShyUKlSXHHL6aXbitVdZ31EHeienQjaBf3wPA3o/LG7yEMMiitpw6twQiNxhASZL4lhtAXsCFpfGu+GQE1RVMkirGYe6DhbhOtSzl2z62vLBuNh3MAZOoFmM3awEE5QPANQX2dxZs23hO+/ZWiQEK0CdkA4wyGJrPBa/EWtWjc+JwfJhhcywUQfbfqNGoTx1f+s1eIDlIeHK+m50zutyWdPPxJgalRSeiV+6gwX1Fy3wJGvQm3jaf/JbWs1cnEgCw6GmVR/ixKz9Z+cBPUU1jbKDM5w1Uk2kU1my7JPVSlRKAcAiK1bAFsIByY5ePMafJNzbGz7jMftkBUUFHVE70PDw9DuJ4ERuxtWAFcmeCHZ16HL5FrA8q5HE3fDVcls9Zy5A/2MkxtG3gClppC3W5Cc8LYY9YKK7K+rxOdR+5MQJtg9CMjmgs2gkhzy8HVrq2fC6pDPD4HM1hMECTWeCHPupWnkyYvJLZrhQ05U2L5v/BSDVnqgM1rttk616XhM56uP6n2/V/u3eOdbFASjQYoRXRNfnHWWukGSFK5/l4bQMJpK5HmjSq1ixzt4Gwy37TVK+XmsF7NpmmBcGUQ3kf10FWF0PG23n/uI6O2DSCdaMLuw6dBWzwkfGAGfpcn4BQ5oslKAxgfgyKTSkwxlG/J8M9K13Ylcseh1THnxuvBoRXJ68giS4ikCRGKwL8tjkZ2fbZzPfAEPjLbYaCaQueE0hrDaWjm2BIqgCgO0/doydhs0YMHEcDjgtFnLl+OmOLPk9yaIPGO6AhXXgMAcXQ7eUPNfKtXF4kQFKK1X/CAfOTWXvMGXlBUCCQKsBznwSE0h8sFW+shbUBCtt1ccLbP6bb9sXb79lZUu/hGVYbcUAmGzQH2xFHLKMdMI9elvRwH1RPTMMpX0H20gk/nrCQjS0xdO9b8KeNJBFkhUmCAXFyxi5lxF8RwFSHjLeG8FMB8+VwPbK7rZ3wrcXHolkSe3wVHryRGh1usWsiU/iZGfKHXAKIMtgHBfWbTRoXslsXK9ChjQMpFY9H5L8aB222REatfVcuvMMhrAXgLIrojCsIfePO+UtA/g9lTlH3eHZonAgvwKFo7QUvEHLbeHcuTb/gw9t+WfzAVRrLA2t/lm4dlr5GiGOWvheBxxgQ8ceZYOOOcqGjB5pOd2KPB/ADUBMWhUqVHZ4Pgft0JWg/IhnXsnpUMVEsBLQBy4duT9E9WC/8/m8vHCJEdjTM2E0KM5nExzWHa3Z7v4tqvLRqYjnukLciCFSKlX2xsijQjWTkrMAY4QnU9E8WAFv9kWEcN4HN071xnWor0+1bFTpMVRVUdtkVYjrHwiQPwM0Cb1HDFOSl2qacwzYm6IeDciTlpQN41QUiEioIZOhsBZdfrt7l7v3um9s0bf+2PYAfVyjB9dP/yaQQfB5MLhIFDYSZbEJkUMh4ITb12jkePqOO+3Dx5+wYjAc5vG56NSrxiJWosGmK8II5159pe1/2skQcnbwEYRIdtUS6KNrTgaN7y5U03LFHOgdSOjFxMSZ4Rafg3wiQat0MS2GYCV69QbAgLSx+Nl54JmQYt07Gqd46MXzgufBTSdny+rPFtiHL79unyFMUwlisVxY8HkARc5ZrUGlUoxgBw8gF4yL/WHBHzAGQ6MPO9yKMZ2omQMuWM4GgGCClVw4okPgAaKVymYSHh6iSHTSZf7JBJQ1HdpYBPSMbAroE0b5dqW4rf1pDaJK2gag1nARGZoE0hB6kLJ04FaIhoBHS4/rqASbV9Kw25r3kUHFqPVvxwVKhNv3POm+JA8sAvoolN2gvIYneoka7IuQhLC9n/+mNQ55j6GbdQNpJ8BvtPitD1EdNdcqYOGn1qJElolfyD8YeSwdrJm9UZkz+uSTbDgMoc4D+lsGZhTwTRtB69AIwMpAPJ/7yDPDj02D0RQBp0Kewcpw4yPywfgGWkTlQtoCesowcviRUyqjtkMt+iAxUfJXXgevMR4uIsh4aDQixVMxAeSd5ySdzJ01qLen94f8zLo5n9nUu+61T6ahn6CiFLk/ADk+IxtKcyOb4UA9fdT559mkKy62rvBq61DYkAL8YbCNhIPKUId+BgqYSnQld9xBNyS+j8c3AvodXfD2Dm+0yYk5qAmX2ycOebceY831AKdaoFdOAcr+Nlfbi7feZrPvv99s/RrrhhgZE6yVKJXCoDzrjoqPST+9GBQHk5RwpACSsEjVEsHi5fVuD9y/rw1w64MH3w9AI2p52dnpJLihbEvT6WUiKPQiscX68O+0FhrgfqaTN5217Ox6BcBT9FAtpjg8k5PrFi+2D15+xeZMn466+CWw/sosC0LKBqd0gEYtnrcF15Ddu5cNPfpIO3j8OHTNHmT5GCCdAaVJq72G18mpTAzraHJSCHfwPfBb/0u4n2T/XesfgF7KyLEhAvokJui4SLVnPxLAysPE91S2EAeY4bqY1YGgLQexZ/Hq4FTHMKRk05q1sAEQcwXFAidFsSqFoRJ1eQKsPITiSpbzSb1Us30A3hbQt6mgBDvujfFBEGBoKfoYYoH/3f/qpWEuJGr35/WRmZNJQKwzuY3qVpfYknc+tg+mzUDVzhwrW7vaMjGBi4R+xGmWJqeBJ6jf4YfbYVNOQ234WMTzu+teGxCyyaDCVpCbO+izFzxOQ+9aJ8eBP8qxuO4OFU5h2+S1+WSpaI/5HBLxJe9xRwJ91I3ql0ItEiDVL71VdjikZkltTYOKuRyGP+nBwDAi6zynmH02bbY9fedfbBXmNPRitRnDkVB8pEnYBMzJRtHBWddeDfrmH1gjSPUqQXBXkJ2HBC77crBHuGHn/6cT7SGytgb5tUfG4wfiG/7wnQC98424ZMSBPgi7RFlSFcqgvDZKQteMaokmhGvYWTjn5en2PDjVS+d8aH3gxmZBcqqwSevI+9JrgB2LCpsTr8Ss14F7Q/BrlF/LwGtVLcD3l2HpR6f1An+XC77NfsWz0n6ySZzmFGYQLkcvfMkBBqgjiMOKB8YZuWLq0PSkGYWVRRL1EFQmv3hwGRasQuzxndemg2/+TVv16adoAV9p2SBxK4Y2pSKoQvilEq/P6bO3DTjiKBtx/Ak28PBDQU2wl2WgU5btJhjjJB+jHm/YpElbkYXsn83947Wifkdsf7rmZKAXQERA71QOfCjZFx3INvZlZ7LdGugji4mJarrn5OtJw4FOY+gKe79h4Rf2BNrfCQDHnjHFhh41GocSAM9STA4ZgTJQpZCA1tVGe8ZGRte5TSVOW9abjGDPykR5DP6sHh+VBAYvJLypegZotPB65HWEZCLXNCouwGuzEDNpYHkmKKBZMfXJjOm2BJTTsXXw2gA6zLoQymrReJUL1sxh48fZ6FNOtP0OHQWa5FwNc+HnU+GlALCYt+BQG2f20+aEtfGQjq4zGChhe/2KFSLxAoJIPbpXurPd3N2/BwWozwueu34V8gnRNbobpdCmmuRY2ccEbRTq5PPUmoF1LK/FkPEn7A00GzZ8ucgKAfQpkKVGnKkKnLmtEJB+hx5mp/3yZzbilJPBoMvkPhQpmXXlsXB8JTttSV9N6uckIU+6ze8Sd741oI/vstY8lC4mbX6yVndLHgdSkQgk9FimxIx4CtxJuEVL3/vEHrvpD7b2jZlWXL3VirCaMQB8GV62CYI78oyz7Kyfg8Nm+H4KD9TBFWODtidH/FDJbtpTgd4vLxwUXi0FK0wOioA+AnugPJcrRkWIe0tHfII13ExYM+abQT54nqwtVbYS9dgfY37mexgsvQHNOLl4DknNWI9dD0GswRvl9OxuAw492IaOGYMRgkfYgAP2Rww+T8DCWHUaOehFGoUDDpBX4xqVMT1UWMJRHNt7HlgfHpogkksggqJ1jyUCei+TTGYI3VXBbw30Tl8dWuHxWWnMAkJJpYJaoXLDBnv74cfssTvvtjJw0Zz8k/MxbOKn1gMdu81Y22YgE+OrcrKZf5D17GWs7U0WtxfoGZqRjlYeIBHWIBQJu/k7gnsI0WlYOENQ9OLwRcNFHgDPE0n7EOJkXTiT8hJ2lE6uhAe3gDmYN95AuG6e1axfb9kENrxPJb5noKSyH/Iuh5w0yUaOnwB6ikEaUlULo4oeRCY6RYOV4aGvAPReteSFDV426edKECsZDkrdbSr/Vbgn/djhgB+AXm+e9KFxoA+/C3/3qVWkJA+lvcKFkDuCQmQ1VnZ6DvoXVtvMu++3WX99yDK3brFOaAtMR/Uew3w1kPvNqEAbeebZdvovf4GwGHCHnjQxDLKmvAcNTGAXh3fRcM2AYklakfDztkZn/A8d/MO3B/RJF9qWS9sa6FmJwMQGBZfVJGxhykSVTfmi5fbSX+6zGX/7mxWWl1g3upJwn2Czg4Aoy7oj5njSz6+3UZMnSsZjSCQ24dB6MpLx4xC6SbqePcqiDw66zkcQCp8OgQOn/gHKDJOvCibIumf7PRN3JF2TZYUXi1mSVjwO/ZalK2zZOx/YB8+/aAvffV8dlnk4nDn4ex3+jsmYSLT2sMIBA5GoO9qOOG0y4vHDUTKGcstG0ENACTg2+1ALHXRayKEcMtHmTY1CAHILmC+KgDF+oOMKzG9F2BA/j1GwJekw7oKAtwX0JGuTUwEUiqELOp2DO5DEXPj6NJt64x9t7acLbCsmcA1C3mHyP1yPeaGnoXYcpaGIVSOG5cZAQC2GpvigJd2eR3uAXrFkArWggIrJrV21IUWAqPIVdncyrESNii8tEZ/g9fAs42Mei92vUsqsPEMIxkv9ssTD31heY199Ohdls7PQXDjTNoJjJxXEc2wQR9GVbQVg5fTfx0adNBk0B1PQ6DYUw1BQOsj8C89iaFKTpyOlQqHgfrcB9G4wJwwWF1z//+Dk6Q6+JaDX57TAeTcuU9QpHS4lrKFKLVWkoc3V81h+Sgs/i921XENgyyrkPKbe8meb99orVly1ybqjxZcmQAxeTwkGmzT2GWhjfnKxnXzJBaCV7oTwGDlmuV1MMsIYJQGcekhInOgmUasF+s5i9t8L0EtgVBHiD1n8/B2SQkw2eaQX1iM6197929/tmdvvsJqVy62wrgKAxRhqKmrmMQgZNK4n/OwaG42Zr7RCSTjUzEHWcsUd7Ns6o3tCEjYBHL79Ekr+oJgM14d+pJx6t9z4peCnZ/bpfsZYNshaatI0k/gM7ncJyKnefPppxOOn2Zblq1APDLoCTkCC8MbwepKMZaOa5qATTgDITbaBsObTQX8Qg9KoBzAS5zSHlgeE3oOoezmjF0DEckQuqMDKyzn1Apmlif1UMiwcaD9bLfc6WcnvqhWfWLcAPC5Brph4cgn0+NYIV7seE8OyWV+OSVbT/vwXe/6u+ywHbjnlKw0Tng7FmLzJ111rOaBGbkacu4lxbE3HcvSN084m39sOkmntScb6vUfWZDj3unYmxOPBh3CbTHTiZmghSia41oyfh8QiLX2KDP5e14g5wdhDDrFXQybkJAdhKRpPdRvL7UvEmz944Tkkbd+0WnAVMVmbAtK0cpyV+vxC2xvW/bgpU+yQ48ZbUR/kuLi//GiKHD2ckND2oTwO9Orp4CVKeJNkOMKz4MlJn+2eLk/e7jZ/btE8x+XkOfFTo+erSogJf/6H61HznmRYdU9O9kYrX/eAe6P8c7gKjU2wmC1+80P763/8p5V9+I71RX091CeKFkhFkW9rY2nWdcRhoEi42kaeOgEYBAueeS8oWYY6YXpp3fjWHHGqwTytHt9E/ne6OElP+EZAH133jjaRQhm1JtMyErUsQwK0PtkwEtxTWvIcHye2StV5m30++2176fbbbNGMaRr/lYN4MgVsE0uiuva0k9HAcOxFFwHw+2lQERkTPZapoxRqoBnaaNsi+64WeUcb4hae5yfIh8f6umbOpOPBwcFVjTesU9FCUIC5TDCRqOwonZgjohrqRgzW/gyWxztPPQlK4k+sCqyS5OLIgrXayGYnuJZphZ1tyKGH2GGTQFI1fpx12acPuidZXUEGRHpT0RBwp2T2Q+MWO6MgPtUqqKWw1tp7XYofOYcxF+5Iee3sjLcXBJKBVMZBHHQTQK8xujzESGqDsQdr02RrUIr76u9vtfnT37AiUbVhADaStP1QdjgJ4ZsB48aiLhpxapR4sWtUJZhsvNJ0KFd0HfWIlHoIZia9LX7DstRkMOAaY4899BmsY/HMBHjj/vBnWaioHNGkNZb34XXs8IVBwOlIvPrazRWYR7DBlrz7gb379Au25MMPMVO11PJQwQPj1OoQWsgHVfRBx060o888ywaR6TQPMWkkdGMwONJzMJQH78MmsywNy4bBIYUSKQTfcx95KKR1hcmHSPci4fB6+454+FIFmeS3cMxlHgXAd3l0mRTTJIE+aT/9uV56qQIHrCVWRIPoM9CcWYdpabP+9rjNgLEZ+3K+9UA4ppEGEaz6skbM0c0ptv0wbnHKr67GZKr9xbnDm6fHZRxkxIOLh6roIzqG+GIkjJWOlLG21vZbB3putpKhXOywwAT6dGWjvWZZjyimxudBSCuXr7Gnbr8TI8AeteyyzYgte+KuHNUUVWA/HDJhop177bXWF00hrM2my5qG5h3W8fqkeLq9tJCcTrTNm+/AA7y7givKXLre9EZIu8zplDy80UHRICEkkHhYVGuNQwtPh2PfckCylA6FuB4DPz568Xmb98KztnHhfEtF2R3r4TlyrhxKIwaysu6D97ODxo63UUi2DgAZVlpPL69jApedkO6Oe7ej9ooOVjglUeJNRGvxw+sHS4qKX2EB+O8WQB/ea0cue3sPvizZ6POT5Cm+9roYej4Ma2GN0LCSUl5qb//pPpt525+tfv06w+gSeD/ZthnhqQZ0UB9yBprrwFBYuO9+yO2wCon9AA5GClGF2vqOPoi+HpFcyqT3Y0DVqp+9Moe3GyncsDMB3CNPkO/B13MPvVpIZaPMA8ha8JJcbhbLBOu21NmKTz9DOGKazYXMlCxZaDlq4weVPkGwuLsNOnKMHYNJS4ccP85SuhahKxohIcppoOZFHy1KJgPQ4zMiyz/aeyXYk4FeoUj+Mrqe3T0tLV/nyxQZH2E5k+Qx6S8O9AJ7XgoXNem96AHyPvQr/MTkvfIZPsSxdtUGe/kPd9h7D//Nsrdutq4Ml8GiaAQdSymGFTVgdsCRl/zQjrv0fHA89bLqmnIYq5iOk+JcQfHzw8KJML0u+vRInilf/GqPV7g7q/ftA324KueK9soBibgCu35wqQjc1cdGIFnYuLbE3n/iaXvx3nusFJNgemUS+EA7jL9jlLT1P+oYm3Id6EPHjNVw5RjqW9lNm5mHKhsoBMarCfTiM4nYJ9tYnY4+vLuzAeK6wb2zo5F9BNkcM8d1AVhRSfHyWQpGbnymZxmu4UHSEHTMMP0SJXXvTn3GPnn1NYuhpK4zS8IhUOSCr8Aa53TrbvscergdCit+xLHHWh5YCXn+a+EdcRarmmOkGBP10Qm16AAkfagfBUMOSMFkD9gaDz9Fh53PEejwK4FjbS5RRwG9ohv0GlGWK+sWX5s+/sheuPEPtuC5VzRaklRfWQD6Kjx5A+6784gD7bx/+43tN+l4OFMwPmQKUg49zipXPxzC3dnf7b0mYY1qNeOYL7UfB323+BJAn0gLN0ctvn6a8MXEMc9VgDfKk85U6HJmVQ6afrKRhyH1Su3yr0GTWY3I5wAAIABJREFU8Zq99/xztuzTT6wB1n0W7lPNZSi33WvYUDvytFPsYHwV7z/YapGlrEGNPfNAWZBRzoJoRiOj8gf0zCmnQTakVgio8YR86HTXOnawRZ+k+CM3MjI8ePterxQsenxnsjVERMPWyDJxb1nfYc0jr8MqtmhucR7O4Yo3P7apf7jVvoDXvDfkJgezfGmMVWJ9S1Cum3HgMDvj+mvsyCmk+6bSoOeFOccs3aVBFPfKEhqmdQh5jwX6toS4rUNLTdpEwqgkd5slcCovCzEyzYilWQHhWfHmu/bkjTeBRvQD61RXbflww6vx2pXMaqNK4kSM+Tr5kgstp0sX8dJzNqSSlWTXU5CNQu8uFGPNCcjxK94TAD6+drKqWQfA9LOPCmTdu4xJDp9gdQ0kBayqAGdvwCiAMqwD/8m8aTNt1uNPIvH6vmWi0qJTqAdmMWRdboHlDxiAioqxdjR6C/YGq2QqyiWZaNVQbK4DvAIlrBnDjAyuABsyBkUFLNNMl6vOQrXsO7RsD6Dbsuij+21t2bcX5AWHO7DoZTBQDeF+GjHdilQkDUg8zrgH1vyf7rEYaH978NDJtWYVC6wxrHstOkXHX3WJjbv0AoQu+omYqpnVROSDiWIByWDyDeWnxf0TKYLC1P1pTT26nPiKgMGfGClhcbxEf4LsK1Qgg9mRLIVdm+o2597SzYUCJDjzXUhKx3vDvS5Hg9CMJ5+xObDwq1Zi1CSqlPJhSdQB9ZqKuthRU063MRecZ0UYIJ+SByME/Rp8P+Vn6A7ymkimx9r0sMkEenHQRxO8eE+6cQf6jnpsz0tM9jIjynGuGz9Z5QNsporEOnBKaf0VwiFzkFqqFMtPhyyoERCj19564nl78Y+3WeOChWDLjYk+ugq5tBLc+8acPBs+CXMvrsXciyNGgiEWYWZY/JngyfGzEqg5Wt18ciXg/xig396hZRxeh5+xUx5IUqcS6EP8k+yLXMyM3GxQs660V++6297H0IwCjKzrgv7phoYatB9n2iqQLx2MxOs5SMD2HrafBgGkoNEhmwk0RtaCsKehYYEV0aKIlWB5nCwONt9TyGa7bplcWnmL8lyCs6OwFqf88CDVqQMxFYx7IBjDwO2ZAPhZjzxqZaCyzUNsuYCcJLj/SnTJxnJyrT/qfMci1nrAhGPB3tkd74Gp9nLB6aYD4BFrFEcHhJ58Ob4/0QqFmLDiR+52k0aiAWvpFdlxAzSOU3EACm+RhF/6zY5CN7ty8FvH6eNXLKCnAuMcVLbdN1s5OGHu+T+/tcVQiD1x3XmsE8fz2OrPcEY1bmQrlOle446wU355nQ2dOFHd2AjOSu2yeiudCf2Ei/ON5WibuHKbQB+PyOM6KL8JKzAqR01cEgWHDWweeohb9cy3BOI7qQdpDtw7S2tZIw+rPRtJQ3qRW5ZtsHmvz7DZTz5u6zC/IL+uCklHNAixsgTly4OOHm1jf3KuDT/+WHTZotCwtlIJ32zQGNMP1PSzIDzR7fBEimpYHokXFFBqRKiQuJ1d2fodPrf1e0YEdkq4hldGSMBubI834kK2AXpW4zSp/NjLWVNxv3VWgM7YSowhnHE3hpWgmSqrdKMVhqR/BTZlIw0gJPWPv+QizKS+GBPAOutefSKaG0WCpyTsSc4z7dGhm+0Ce9LCEtgJ5GykEVsfb5px+dDiLcsAz5EFgJ9nPf28PfFfv7cUjPvqiuflYZ04rb4MgtnpSJTEoUnhsBOPs1r8nkMA2L5Dfu3Qd+yfzNANBV21q6rWptglF390mIDt7I12FnOLSL10IESSgYWAR1LHYQqkI4bl2VDHumangVgzf6G9AWrmj1943sqXLLF8vK4TDlwl4subkL/o1GcAYqsn2hGooNhnxAjLKMbMS4QLOZaP/9E7YDUNlWA6q0wUaHcHXxahi6X+i8cyKcQqF2OuOCnRqlVNGKXJeLgdbIwv164e9sjaaQ300b/dondirlwYBI2Y2TofSbQn/nirlaPqpk9WHqYqgTaWZXW0/XE/dRDgcq57j252ytVX2ISLL7QmVCCR5KoJxgMToXxobXx5eFIT97DbBkOkSB38ooefJ4JiAuhljSc9NHEtuUdB28Xn+5cAg79SHDrsoRabCttnLYhgQ0YXo3egyIA81G8stcXvvWezUbE1d+ZMi63fgn4VkAjCY65HB3FfTCEbc+7pdsQpJ1kmOs9r4Wk3QUmyq5q15RF2R53RDvghzxC8FDXIdSDQR8qDnx3vxwgXotyX8FyTCnR98jR4XfRyIqBPCL2umA2L6k1wm17hGzaspeP98jNzbfWHn9lz//5H+wIUCdlQiAUI09Q1VCOZnWab8b69DzvSJl9zrY2ePAnDWoBLaN70SgsS6u3Ym/k2Iw3fKEbfFtAHkYoDAAWOQO/TX0J8XhYGh1SjZpuxdQzBoJu5FKGaxzCceN6Lr1p/WBMFsDbIiMg4mGGQxYloijri/HMsE1ZFPYdY4G0y2ADEzaDUspKHwg7hJBVsKlkYdWhc7Hb7XLY4arv2j3YBPUu5ZI7hHtg+DWGjEuNaZgDoU5qgzkBGtgz88rMee9I+evlla/56vfVEMpZHrArcMxVY2yKMfTtsyhl2DEC+9/776UIbQNjUjBLDFMxlpZSrhjiQOpFDhYM6vDEoAno/KbLaZQp5Io+NNqxq8sCHf8Vd4eh38UO28zXqSKAXpjEmrUYzKH9c69p3P7RXb7zdFoPTJw29FfmkiADbIO9MVVmMv+MuqiE3WyEYQ486yk4C4+kgxOoNAz3quScK4TDp6ID57QF9UK/6RoCKQjQE9WRwcIXDBrY4skYLSeDi+VJrZtjAaCe5kSrXpScTzgOew3yPrGy+DP9xmM/Sz7+wNzCQ5OPnX7aaxQjlqMoLMgbM6jVsHzv69FPs6LPPsCJMEauO1VgqCiAIYtwD4ZmA3EFWwEmwlXrh30iT0XEWveeHXCmqF2Gb+/b8VjIdg0y+COj1/LgGdyI3RgIC1xGTsXVqbqNhWm+5UGop5XX2+XMz7fGb77A1cz6yrgj6Z0PuOLu6AjJTmtvZhp48xX50w/Vo4ByIA1crSuQUGGos393RY48H+kibRwDhiQd/xO0V/qCwuU+B4T/Jj03pyIQFVrthoz1x2+02DTShOaUV1qsR8S3w3JQg3BADve7wUzHcG+51V0zAqQTIZ5GECEKeKkIqCqPH1hhzZllhiiYh48oo9x0XFtw5giU9Y0cgH8+2c43It0KphWLi/Nf6iEYVB4j/1W7eap8DsBiqWfz2O5YCQrdCNssAoCtBwVyLkNeQ0UfYMef9CBQGx1muhiO4RedrgzVHyCeasMSqJHWwEsAiNRglXeO7xgqACM79wJLlMXpEYJ98uKK9TjYAthvHTxaadqzqjiz6COgZWErPAiitWWXv3P+IzbrzQUvdiIotejCo121AXFXNswI2Bx7WqWyFIRIDvfXYC35iZ/yffzbD+tXAQ2rkjNFghMi7Ceja+kDu+gH193Jcj1Yy/Jhk4ev8tFin6B/xGie/JtpNURiCipm/0lNl2ysUoaotKmqFTj3BztJRnkQSmcVgLORk58LCz7QtK9bbO2i2e/+pqbYezJhp1SBPYPMPgDAHlUrHoiJn3I/OsS779rdmDKBhjil6zxAE9FCFuk9bAn1HW/T0MLkaNEdEhxzfpmCwsJAB+x2tmPZdeQteIJfH108Kg9dLjw+ArR4cnEeGumo5QAS5P3aUZ6PKpmlThT0D7vpp991vTetXW2+UnmZjDWogR2uxtrmDhtmki39iY398JsgBu6Frlj0OZNml4HmPT1uPXZejdhyc8JRvbNFHC5j8kS1K4PAHxqm0gLQgBC68Xywq6+k51xGJi4+mvW5P33yLrX3nXeubmW+5sQxYVeAnwdr0QozwjJ9fhXjz0ZaCIb10pbLUPMSdJUAiRog5sbXgZWGyB9NLsekcq8cPp8DtIqq0f/12+Mz2AL0sTA2A9VreGKojOAWJFKpZsEIbNpXb+1OftpkPPIhD9xksLPCN45bJv1/GGD5GnQ066kg75ZKLbcj48ZYKN5sWPo2HNCqDYB2S5IsKNp3cG3SFQu2+40Rw8ZMDMdwfuvfhPPBGNc82yWpyoGq1BEkyHMUlWy/Srlrz0etbr2eUnHUMJpEb5AFUiYtef81euOk2WzPzA+uKXxVCIkD7BY8E4TAgApk3KYfo+QXNBgAMcvQ1fnfgUePs/P/3W8tBr0EMIEjKYPZ0pEUhkKSbbV0xsfsi0+rQ70hUw4Iz5u2PxGZoLfSrkFjnd8If95DhGoJZ9HrFzqHs1fHMc0leIHo8pGdGKAeeYvWWMlvw1ix77ZFH7KvZH1puBXJh4HOpZelqQa4ddjoSj1dfZkVD94G1io7qeAjWU/FSqCyMCKDGa4vO/e6vVctX8n68vs6BnnTIOupanrCQUnJRRY2/ns+JbD/1KfAlpOZQcgx/Q3mbmpHhBbEChxY9w1OsusxgbwJevfzDj+1ZJGYXvvwaZCwVeEUlWo9QIBRDTr7tBQ6hs/7hOhtywniFCWNKXPM96UFtn8Xy2wL73QP6SBmG5YymvAgFJHCRtIZ4IZ8XuFAoUIrPE4AIMljR0uXL7d7f3WifIT5YvLXSOqPrtQnhihK8JnPAYBt7+UV2wkU/tIyuhVYLC5aMi1lkdBSKwx1FTLspA2k47JCcUTQypOH1TKTJ2tldZGklka2tU13/NgfTrRjFCBUPTjS7MN4afz6XSueS5ZXoymT8FInXunp4OEg856ITqn7NFnvnmWftjYcesA0ogeuE9SiAYqzH+5YwsYgGl5HI9I8BodvAQ0di+Dk8IyhNCja7WxVlxH5kqNszWH1MELFbj0tHsOc9RKECuT4R8PhhjUrVFKaJYsPJ9xyd4Gitwsu3Z9W3ZysiYysOgbr2bU0KiRvXmTeHv6ezWypWbbNRlvvsTbdbzlok8wEBaoABvDMYVsupQDj8St/jLd26S7NS/LWg9wAbA0vs0B//0LJAQctOa/YtcHqZchn8pBD7jWpOeY1tJRi3m79qhevxsxOt3w6A3o1/ry7yR3TWFJ2P/y5E4QT0YhoN2Be3avlUWvacX4sfM+gVM0TBofGsNmJlDf4Qq9lqX33ysc1+6Emb9/wsayop1/i9CnjisaJsO2jSBJt88QU2+LDDkNdAYpeeqdDMjyZjqyRAi8Oqfh8qf1qdndZGQVtnq/VzeD/8xG2AXgcrAfQhDRU3WpKBntVKcaAPqyjPABtP4G5GxR89n0YcBDYeMs7Fs5WKkY7vP/KEvXz73Va68CuMIEzR2WRH9uZYpdUUdbLxl11sEy67zLoMBJ0xKul4vVSuXG4ZuvrieiWsKS9y9r31pUygaXQ2I9lqz1mKH0skQ3dkQ0TPa/mdxnQQHtkN8U3jRXGVPPYnjpZw0RzvpmQMGRAVe4flnY1ERlmFfTD1ccS8brbqz5fY3ulo5MGiVsIk3YgFHY2RgGf94w3WY78BiIEhOINseB4qRqi9PSbJuCOAHrEyWu4SZljzaVAEdL98UXb9Ftu6cXdD+W6yWZRXELFT2JJIyn0aoCpy8XzaHEwHQ0BIzUBPRJYW18bLzhjDJAd6jJkfNOwU5uIwrf7a3kQycfajj1jZwgVWhGRqDgSpChZVKQSjcOgwG30m4vFo+Ol90DDtR00lWWxQKw13mg/vJ2DFKWCKCTO62PSoCOySLbfQNd5Py5SMQgR6T9zx17wHjd7b2XJGMpv0Vsmr3wrnEiZBeBI/K2I+1BngVzi4BBKul4f+uBncCYc9GgwpiMGXzP3UXrv9dnvvqeetSx1mB8uy9UomrlE1462QFVF24Uc/9BhuA4DbjDXqOnK4nf9Pv7Z+J06E9Q/FC/DLBlUA98+TuBwO4uEAOZPcV8V8pXX8l1yDsA7Jh9FDiNFq+Epsc1i3pyG0PdysZGmOQIC7FNmo3jTl+tfXiSE4l9ukB+VOM2R9SI0KJPj2mrjlcek05HbScN7Wzlts7z7xor2H2apbly6F04Q5ERw5iL6VA8eBa+r8C+FtT4TrhGolVKjwTKaQ3EsJX753qD6hkx1kSeuui3Lw0NkK68Zrbp1cjdY08jAlEpJKrqP/fzrPVwTw8WXWBsfvXakMX8YWohx1drtBQ9mgkqclz+pANB4o0B+8IxhI2VizrZj29cpf7rfX73/ICmCgdqe1j+dXNFbZJhZJoBhiys9/juHiZ1ojEtfsgwn1gbp55s7qiRMs34SxQW9bV0YI5T3hb6TGcJEIp0Eemj/iZyN5X7fz825b9Lxvj4w40Itdl9DBrLWAPgRDCXK4YLIrcoHTaa3jewNWPBM3ugwTcp743b/a8jfftPyt9dYlvRAJMoZsmq3z8GFgpbzODjv3LHXm1Wi8Gdr+qVW1oe6rxS1PuYneC8uEC3e3o4He75tHCGBBoI9oBKV0wj7JEibEY1YtggYCSWyx+No5rZk95+xaIcWBLhONKpgPSqM1B0nTLWs32BtgWpzxwP1WtfQr1Ow2obYZFSJQkOVwCzsfeKCNPvdcO/KM0617/55ki0CMFW43JmoxfCF+bVU4ORolrL2WUtAi/NCGLvQldODST3GFvmPJ2gFWbfPCKJsTRdcIBKzu4eVEtqB/p8UJmxwXwWHMqnEn5Sy5L7jsSJRZ2RZ7696/2Kx77rXSpSutEIcHBUeBZ8QVVh0WOU2JBZWRB3jEe4FAbx2StjGUxZ2NpOyYSy+yjD69rKEK4+II9KzC4Yto6QLIOCCG18LkYibeWNcvJU53inLnlmICVLDXrYC+bYssgqC21tive9v1bbl5Ld/X3y/Z5nfa7hCG498UmnLZdYhh0p78OaiWg1zngCStAnOIZz851d5CKKdk0eciyGPktBxnYL+jx9qkSy+3A8aPsaxOZD51r5I1902k1kYTiMK3wDEOxyF4ZXDNAmYI9Lid4d5aGI9JejFSBslGZlD5unQlWSOgT1q+5PWSLt6OrMeBUxWB7IzlXqufVt4fzzvzWwxTMa+WAQWwBAyhj/03mHXxvTMMjSLIZgyeAJsVSzB5avRZ59jp111vXYcPFZFcCvqEMjSjGNhAphdiBUCAQE8jmOvP61Obm7c4J+0Lz3PUrxBC4G3cS1uS0wFATw3orcV+4ngA1LriF02bEFfeIBpdXjzCKuTfYD34+lKA2b320h03WRqGHRejwQDD7KwCN12B5p4Tr7zUToBrmN93L6sLwMXGKiZFOFXNWR7dGvB4svQxNpyJSr+cjgR63lJCyHzjvdQtHPAI6KmUVcqGcAHDCQIEVz4guHNpZzIUN6HuO9Zr45opTFUb1ttLDz9sMx5+yOpXroTiQ8s+AK4WMfZ61DT3xNSncef/2EZgWlBmzy5WS2UG4SYMZbNGntUnnBJEJkaSmfFMt5H8+bZigW0JWVu/ix++8EMy0EdzR8Oqxsvi1F0tszPo1AD0PnAcdfOff25PgoBqznMvWCH2hZ4fybtYtuvwFSw7yY7n6pU2IkgAzMrwQ0V2lu03Bp3X//Bz6z/2GGvGjOJGDe32CUwixoKBgt8qGER1ysIA9SKoAIAiGNxyfkzceozk1K9jm5BNexeuA57XVq6j9dvSAGEeiOEcylYuO0VRMPHBCy/a9L8/KgrsDMadsX8VWMxBIEU79ZKLbMRkyGVRAWQaChhAz8olNXPpLHJd2AXP7u6AGTy7SphG1rnvrQw5LlUroJfHl/RrD04Fy6AD1saVAOSMgI79boi4avB7nk/9nnIIwcmEcVEN3HoPPS0v3XabNeC8dsWZbkLDXiPOXxlCsNkDBtmxF19sE8HLlQoPqBnzIjLgMjSTdI+ajkZLCrvh2YTGsxpRJiQBvUsMXuNdztHZcdlqH9LvNtCHamQts5cr+epzkzyOGXXD+SHjRbHrMIY27AyAfSZGl819/Q20Fd9o696bpfmv+em5thUZ/hpowgFHH2GnYzbj4PHHqBywXgkMOsoMIUBQtCMO9B4q4ceHSl3ycLQQkPYtxs7lxGOiukc9OfiEyje4lRQ99EwqOIVPvPGmkWWm2kgmXdF9iNc04DtLKPPQylm9fIO98td7bPbjj1jt6tUQGggGBKoSCrIcAjcAsdBTYGkecPxEy+rVWZTDdVR69A7E3w/A54GRqeq17xKR/wlAL0Mh4Z0lDrNby54Q9YiluPcRyqLnwvrmFFAp18Oan48czwu//6NtxtD4XuRS4juqoikyO1w+9VH4gTnpqDiJJYK18DZLubPdutq5aGc/6qILEI4ojDetKezFihXsVb08Ng+TaBoo8y+h7l4J0JDIVtguiEWyJbkrXs/O5XLXntFWkUCL34V1IdDL+ga0ZjDOBZCqq6zDQPm37cX7/oqJVu9bJ1anoJqpDvsxGE16k69A0QQqv9Kwbpzg1MgublTOsTAgk9PJSO0RHRV+Dgn5aNW6O6Gzouwb80dJyll/jYw3YYx/yV/t4MVUgIZGAN7bsw6cueXeH38vg4PePLGIlvv8+fbUf91k8155xbKqKq2IzYj4fRUnUuGsD5kwwc759a+QRxul3p5mENBR+DjqkUZBBuSXQM++GXZ2e5MVZZZJ8iQlJi8xRA7i69E+bNs9oNdxcyBT8EYuk18QfyUI5kg8+WZsxyYAISUGU418G+kA4vqSUpuKmvnX7r/bupJ+mJ1oaBfeCMKuvH572w9AHzvi7NMts1d3JcVY2sWDRFdSI95UgkhmxwD0wapOhTcQhW2C5ITr3LXD0NazQ9rGb5CWhdwoz0NQMN2pSlhsGmjBDXN9pHifOOaxV3UA72p0tNItzsvKsM3L1tqMhx62Nx+63yqWL7Ge2Pw8NO6UIHRQld/J9j3mWDsOsyoPmDgWk58K0blXJ7Iz0iQwWcS8BwEt6lXQKQjJ6Nb38n1b88nXkwjdUHDwFaxtJk55yPh3WX9cNh5sfLGCKAaunnRY1uIzguVU+cUX9jRAfi5KAnPKy60IoOIc41SkDh7iWgofToDne0UNNLTeYiiBK8fft2AvR598ok26/lrrjfp6Dc9mvwFdelao4DMbKXd4Ax5KSQCVAK8zHMQI6P3ABp8v8nrDNXQwPrVbwLdXDZb8e1W0qHsd68eziRJDrRboeevBcz8PTKCvP/iwLXpztuXUVogYrQaeT69Rh9qkyy63g0+ejNGFuchxwHJNARMkKnMymehlKVN04wzXqD/Dgd5hLISCSRkQrRPXj/uVvH78I+0svVf0zHYvwY6fSCNV4sgcg7+/ZC8uO0J7JbMzWFtfWQkupRfs8T/cbKvnzbN+OYUI0cADx5t8jXOa3refjbnwAjvtqp9afs+uGPdZiUYzeImsYML6cHB4ChO5AnoWSlCieAE0aCOgj+4zJHAjrdfOW95toJd7o80gz4bH4yNNTahrIE2sdtV5tmV8NyBOTe1V22ifPfOiPXPL7bYaLdd9SEyCBWGVTX1+kY2aNMnO/9UNVrDvPmrWaEDJYFOYj6nGUR4wlQd6cs7rZN0W8LBNshZ0D6MjHgmgd43WAA+DlACUP3KoeH1D0ANUOIhPyphWqA0HHgBBznfG8BhmYvtIPqoVNoM3fuZDj9m0hx605pXLrQtuEkV9thVlkjUA++GTTrGJl1xm+x1zJOh0YXmCQpVSn4EyOEqfQg+0IOn7sfqEYSFBWpL2T1qAPRbohb7+RY+xgSVvuAdxoPvSupXOZCiT+0B/crrUl2yxReDff/a2O2wrwjddmdzCrddyPfAeBHo18fD3hCvFRV2vcCgT5UWEcTBGMKrEtuL9MzF56/hLL7bjfno5LPxuOLR+zDnNS1cgpUQl48qctB5KbBKquCfBopeXEnZDyexgJEhOOhif2ivj7QN63BM9Z6xVOo0qhsm4TvgxEx2isFJsITipngPP/5ezZmLIPAsBQIcNuaZlf/JVV2LM3kmWgh6PBjCJ0v+hnePcMVKv0hvkcHJ68aAMuT++tPGzxB+cwidYkZEg6JgH7d/em2/H85hf0/Vwv4KX5mGn6KK8CIDhKWIRqaFjGMpOoJ/99yessKrO8pWIrAdNCwYBAb+6HHaoXfSv/wKDbTQI9VjqnIZwGDJIoHBRggLGnqrg+NkKY7nk6BRLUIKJQq9WmL9rmPaNgD6qrmnU1CNWlfiGCOhxMhtYkKqjCgHBYId0NBtkA7iqlq2xx/79Rpv7zDOWjzKlbNaqYtNXAAR7jBhl51x/HWJ9kyyjoBDrgKQFFioVGk/GHrUe3SburxK/kSvuiyGgb1n8/a0APTehkUCvuBkBhBOYXEAkFAR6+KRRRVIU2anH8IK6JsAJLM4cjCwrX7EGAP83m/k3hGsQ4+sBhZaD07Wlqhr1uLk2dNw4O/W666w/4sYEjxiERFYqLAIKGblZVE5JXnF20+LvWYgP8thsz9rZU4A++D5u8cZjKDpdOvUE+kZWDBFAWRQSwF5qHUqeM2EhWLaKcwv+dC/mFsyEPMF11m5Q/vBWTOZQ/4kryEFEs8L5oXg/H4vqJXqc1MthEbXYg42Is446bqKd95t/tCKMWKxjRQR7GMAPo9JE9XD4GY0uS9wmNDiCneFiGN0lPgtPjCc9+bfvCegjrGs7hCMVJH+KCpUVObpQWJ70WrQ7kPNMGGwNYI1d9Pb7Nu1urv0MDJsH0RfWrhQl0AMgr5OvvcaGTxgrMr16dNHS6+TEMp5RhVy4vwT7CFgDnAnUA6g64Pm+JWQk3IEExy3djlpLxxPXyPLEBfQ865yy5dVp7nlwLcgn5PQudNTnvTrdXrz1z7b8rfesK56Rj+IIYtRGCG4NaCOOvfB80GxcYJ0G9kcZNCIXqSB8jmKUpGsRyHuVja5AsskvRk0iXzTIzXcJ9IqY4mJQiAWACUDv50laPJbGzCPhF64v6kizAGxNIPKfi/bq5//rD6AgnmO90sArAs1YhQsvK863w887x34Alzlnr71UmcIZHMx8pzFEETbbPBdbAAAgAElEQVRbk3h0UDgZJgohqSirDaD3a+y4BzWZA7qm09C74D0yO85MPddEdclYE2RaaQEyWc2fxSyIbqdm7C4t8PqvN9vrqq55wKqWfGmdeY+srAF41QFQDmRsD+VZPUYfAurYdA0HYayT1Ke6JfybnY7krxEXKoEPYJ/Bbilq/lZu7Z4C8HGg0Q9eE+TVEkJkN7VDAwvb0GlEhMZOFSHQZRYkgy7CYEl++MDf7NHf/d6a162zHpA1NZQR6tlLwO5G0ukCpJTAD2E0LpfCOY7XugoFA6FYGuFKfw0iva5gSj3pmqvt4AvOt7TOXeB0cuBESP8FIOJ0J+Zgne3SKyYiH9/PhkO9PIk9DOjj+7BNpUqAV5ZJ0pjA+jVCflllIi8eBQb+EqwFbLnlb7xt0zDuc/6sNy2zpgoySW6qdAy3OdbOA5344CNQZ4+SXw0dCjDpE6qocakseUaDHLQ6qBHQ+xnDv7ax6jse6FlGITAPhitvNgY5ZHjP8YxhOlwzZ8hyCDh+l4W1qfu61F6752/2yl33WsamTdYT95WFqEYZjK/NoIrIP2CYnf4rlFuiWq4eQpOKnhmSmKiBUW8cgF5lzVyTgGcMjcfzPy5fuxql2E2LnlflixF0n3QcL4aLI6Bn6AZAr7AaLjQDFm4mko6b5ixUyObL51+wjLINlo/EbB0O8mY8s8/YIxEXvQaNGCeKK50xK4K8bpgHnhaBXCXeqYeOvOPPU6ReCMVr4LUEiZEQtZKeb/BPCZ4OswOTV5q7VagEjsDfN4iJJ47wU25BQ7NhA3C2a36m1W0utTf//ri9/tcHrAxxvW54p3TEOMsgABXgtx6FhOvpV11uex11OKSIyVsmcFyzp8ES8IimVzfJb2LFDVwq1d2SqwPrGi8JDPe7ZwM9NwxIqJhKJMykhPAyUS53ZNM0wnJMIWc44i41q5bbtNvutNdRz1yMZGERvSmGAPGqOgItwR7gwE7jHDy/CaDFdn2KEN8vwg55ixQrVj9AkVYA5Bo7FSJsNskmwaPqjJpoUkDEGK/GoWaVjXIjeG/yNUVMrPLc8D6REaSQtCBxzwV6HdHWYA8rVDTVtLqxUmwWIjSzCCKVTYqcwMXvLByBAC588z176c/32OJZb2ASHLxwGB2xnAw7aPwEO/WKK6zfkQg7IjxRx3XF+lBdqgeBH64F8y+3n3VFSf8fdKcSgPxKjlz46zryjFM5E8ijhDDlrwHyw64DPlQYIAXOHJAbJrwTNjounfm+PfP722zJzBnWLVZlRQDEGoRqy4AJJQhjsWz3NMhT170HggYH70M8UwSARQUEEg9HM3ehwHiIUHj4xs/Fdwz0Lsxek+tXILa/eEsxBAG0BKIlxtnNxVitpq1VNgfslI/f9HuM5foCfDY0cdAZCyVQnV9gx197mY1HW3Ver566yRi55gmaIk3Ce0dArwkvodmI8VwuFNdIX7440VxtugEdKQTa4gD0tCp1GPjpag6DNUgXT1fhzREc8qwkC/9KzYyQS115pX360ov2wp1/Qsfrp9YVsbwiWOrlQIUt2QW27ziAPEbcDTpujPIcTY0gj8KJEAGZSoxgWfFumYjksuBjaEWx7tZ1IL/zKOkYxR97NtDzwLhXFAE9ZcOn/PCe/Ywr1MJKGpbv4Z4XPP+svXLLbbb+w0/gLqPHgsoPz2OCr0rejru/HKqRwUoklQS6gaJqKM3epYx6ExV3jlZnPfZjKxazeJ8hcLcvsVHnnmNZfXqAnwlshBx1ifdkgQGDNRxmny6PyhkhuSei6KWi4ZEIsrmnWvSC1RZAz8X2iiKxz3LdFEKjwYb7E8884+6otkGDVAaSj02YCTF/2ix7/c67bfm771lGfRXeE4ZeXgG6t0+1yT+9wvqMPtQawJzGiiUmrjNotHAfIs8zCte45ZSQWz9hMuj4U/zP+mfHA70+mcBLZUdAJ8hTFgPBXChy5EJI4zTiPupRXJENA4Ddwx/+fSow7r8tdd0y66VYNuZp4J02I7yaO2K4TcJkvPFnnYdLZ1w+RCd4XxJuliGwht9J92TYqRHsewT6aCeaSQIhNcuQgScnCTyqmxDwpGARMm39J5/ZSxCET55BZUTFJusNi6gaIY4tGbnW65BD4db8zIZMPs4ZFiVkBDLv6pTLrWQaY3uq+fFYloDeBeHbB3pfbDcqKKzkBnHgIB84Oc4ZxnKV66VptIAaELZiaWUu8hMNyDnMeXm6vfKnP9vajz607OpqKwCo1CNcUwsq3b2OPNomsUQNVMyNuXAXNe0mjCDDjXJYCPUjhYuozhCqwJ3WFYVGXaOhI7mVlbYnAz1NQ66XlyeFQ678hytP/kZki2Q7xf6noDStdtUKeIc32zsP/x0JsGo0SHmylVUxTfiqYmUE1ofNORksi2QsnvsS5IXrkY5+DlZAxWj14/eoodBzYlS8+F19Xr4NPuZYO/OXN1ifcUfKs6oLnbkMkbHRhZqWpHFh24PR5SHFiEKCksMDGw+t8hrC2U3Sxd/bj9sAPdeRViUr3qgYOSeWXEmKb7n31Yy4Dc9hDbykbDB+plTVgyoBPEN3/dmWvfeu5XFPOUsBazjmnLPslCsusaJhQ9Ao5MqVFUuBldu1IffZdboOc8B9eec669h3Wdv4MxWOH0Y3cTt+LV3ZyZhVmseNLFfabtE7047n6qDnFJ4tRMiqZM5ie+g/fmsrZrxinSq3ImrBZ8LDBGncWlTpHIQ5Eef/w6+saMAg8XSpfl5yG7wEGivyUhgF8M5r+RIyMKPbTijC9gjNboVuEovqJ6YZIKV5lSwR4oLQsuEA78BDL+sSdLnvgH3xmZtvtUa428WwUjOgDDZx6k3vgXbcJZdokk3B4L0Rv6K14NAd6hik0eLpCO1tAuijOKinwjyMIoMgWN4dJwTBtcTGMN4oC5qbQ8uNYeAwm5PeR4pGucHqZHgJ4E5rnBUHi2e/ay/c8Rf7YuYb4NtH8grvU4n7rUKoqvdBB9lZcOsORLggpSAHVgLqj9F0kubpf4GeT3mS46QbFBTKzRSUhN/ozIQFaI8YfF/P8ePi4O73SDlyw82RUCVuVKABGEmAl0kulppq+/zpZ+zFO0AXCz6WnjAGMrHmCvHg3hmyYUEg3zUdoJJJkJW1Hioq+LEEFbwvmpLVw8bYPsgv5VQwEVxHsMcT0nvshbzRz23UhedZY3Ee+hpQw48ehyw2UuHC0vAVvVe0khrpF4UWwy89qRYpsY5D+YjZs6N3MTo3uuT4P2hUhBpvnF+W+LLbmNPrc9FB3LCl2t5FRd1rd99nG+bOAzcOeP9ZINC92Cb84ByUXl5qGaA4roc1zB4QhmJJUKgOcya8acliA1SVxvyXDKZwxpSc97sUgR0r2ZI1QgctgOdZ5EMocuBnLTpbAVsks/QqaUyQAA+VN6gmzEUlXGNZpX08daq9csfNVjb/M8gmWABwrSzfXY3vnUYcbJOvvhL0LmdbOmgjyBqRAcDiPFlSbSurI/oW98olSuGSdCmC3e8A6PlJOpbcALq8rOcWKRcvk6rYQa2ZpUOwdjicYP0Xi+ylW2+39x971IqhGApgDbDOuQzlhb2PmmA/+s1vrP/Rh4umlzFnbbJg3kd7J3ly8buOLPptgJ7bH4B+V5MWO5QVLrDi7kyssvHJY5Ush2pimZ1OuxZGFjatVD6HHgknYXGI93O3YXrW0y9ZDiz5LqhQoEeyBtZpj4NG2pnY/ENPPdnSuxZLOehsJdWAy47CwaFlw8oA2hcauSJLkWaHl1X66yJh3T3p3xHzZsd5Bg70oZZDP7ny4vnBGhNAcTP0F9lcpuYSNvAgUV0PPv6Xf3eTvff3R6xx00bEQgHI6tdwZVxLWWS4BmtMoE+DJqZ9JphX7TsPsX8yGS25dKwaS6e80gLD02LY4yr8ri4r34Zj+tTEX15jfccdg7JN0PrSe2DjH6ktaPIxJMSyOEXLQndAOKH8DLfE4qZKwrLfyfYIVCPTdve2crdepbMV7FZVfugm3NzgeVMJhgAYoclQnMAznwZCwdqKKvsQ3DgvY1LcBtAlFHJGLZPbAwbaiZdeZkdc8CPL7NHJttRX6hyBHFmegrNtamd0nhS/5rJqz7zmngqZDwb0vBHOK3g66pEoZnFF7aSDbnTy+rzAQT4EPt/Lx92TB9BTzvAXepxbv1hsf//Pf0PhyXPWHcZJkbRFmq3He1UWdrFDzjnbzv3Nr6xgQB9UqtI8diOHYO9GGhUdMYWfGSz+IEZ+BbsG9btl0UdAzxp3dm5mwKoFw4PK+5Q8xU1nQnulwlTiPFeSf81+8kkwvd1hFZ/Ps2IkHDKxgyUAv9S+mKD+k8tt8pVXWV7vblaHReGGsvGHVrCYTnX+aWr5DXoQNLhzFICg3dyed6XQcVufECHtMRuTVBMPoSTos0tODTSMzyLkhDWQEBB38TdWemSgEax+2XJ76ra77N3HnsbQEEzvQZyX48pKISz5+w1Ti/QJPz4XDJ1FVl+LiB4+KwMdwnz/RpBkiIiMLi/dVyUg5Ds50DcyZOZhM905FdJuAP3OhqRs7zC1BqI41/4OAErP8aylANf/89CNbG+W0OJUM5FNK5yUA2QNzCJ9Bjhp1iAOPPXff2er30aIAGueBq+IoRdaiHw/TQaisQAgIUUBAYOlAUzSysrXsfN0NhmtFfNhuSXObhYtRz2fdkqq1QDQG8GBc8IvrrKJ1/4UHOywwnjEseaZsC0Za9YHMobWgqA/IYjS/zrByUCxvRVNkrnvAej9Wr0KiT/zlkQiiNVqBBglvKJEkpwerGKKWMhU0EhUr9lq09FQ9cL991rT2lXYI9KBpFqv4SPspCuvsBFnHGf1nfOsAlO/ClBySaBXeSrpkqmAxRPsQB90p8JxEdCH4KTLCld11wzc7S58MtBH3f0qeWBSVHEl73r2CiBWf3HfIR/4G40DXgzbW6y6ymbcfx9CtH+y2sVLbC/KCWS5HM9bhz93G3WInfUvv8b4yrGWnov8JeSXCpOwopJW3pciBPw8Xq4brwkJ+o6AXlATgDdDzRA8RohHK3GKg4UdESc8DkD1ipX2MNgpP3jqSeuO4cMZbBoi0OPGBowda2f86p/BqT4GXOrQioFpyqkCQkeagD4E6oJ2d9fGQxjB2IiD+7cG9NrwKD6HJUd5lDL+DNMSkGXdeLhGtiMWKA9xuZqvwRECStPn7vqLNaxACSDc/lokYEvYONG7p40HIdTESy6y/F7dNNia02wo8GmsOcZ3uoRkZ0wF22eMwzPoJSjlS6XG0kOCvBMi6REB/S66d9890PNaHZi5hxJdnTTeE4SeNEH00HGvJBKj0mR4cOuShTbznr/ah48+ZSnrN4LwLTEQ3MXDDQVa3ZRRdmBwgAuZAjlnmISx2fh7jmL2YGGU2+wGAvlMSD6nunr8m0RToDWz9diTg+BtTfnH663HyIOsKTsff3dPihVlIU8YXE8JrG9H2BIFO6T4ojJCytKeC/SqHgtAD7JPzeBVpJkyTm4aWbdYWXgzlDxpRhguNHakHEASt+mr1fbqA3+1dx/+m9mGDWCxQrk01rPf4YfaSf/wU9v3pHFWhzAcN4kFw6xkUsklPttt5aBkFMaj8eKglxyKjZa4PWu589VOVhj0VrymXfitcKx/mlOs08gl0OM/JGFZcOFGO40LeqMNtnH+Anvm1tvsI3Dh9AbpYD6d/JQs24R3rEW57vDzzoCBe5nthfnXDWiOjLGIAu4khyfpGIdyTjXfBaAP/JbRaWnPLfl77RZNcTgI3HsekDQ0BmioNeNrBHruEDhr0llpgw66+S+/Yk/dequtm/Mx2oNhyQLsNyP+nL5XT5tw0aV28jU/s5TOXRGTZvNBsMq5mFgQH5zBXQ7qUieHm0CrPmx80u3yry3CPO1eiu0/MQGAdKP9iyDOTl+nG6ac49+QeNbIxwTWsDCZhUei6tOpz9nU399qlUuWWWcOL4BQlEDZNXTrYodjLNvxl/3UeoKpswJKLgMNVdlANJaSNpDpDqWWzYgrMEHofqxX12jrBTQ4IooXJFXYxA9DO5CEqxnFjTtgraK32Fm4weO8kma3qnkdwXKR9UI3mGRkTKjShoSCowWeAhlZ+NJL9vCNN1nlgsXWBc9jbJ0Klt4fZZLVNfyPrrT8AwIHPq8BjWTpndGeTuIpUDqnVdYo/MAYMhP8TMQy/MOVVCUTLcpgrW2GxUqO+rGXX2gToJQpr6SW5gwBFFt6eCV+T662Io9F4BAH+gj/dw70uxK2aY8X1d7tlTy3sOg5VJ0NgYyvRBObgnERxJJAK2JuFh7geT6LNtU2ImTLAR2fvPAKJqNVq268HuReB5x5AqpPLrFBo0ZiJrQDpui0ufekS8E1RECfTjn3FdXiOQGaPzoa6PWewYCNzx4QUAbEj38iMSAw4TDcxLWhx0HnDveTzuFIjGQ88rg9+/ubrenLr6wz3jc7NQfVYCi1BI1z5oFD7Mf/+Es75JSTVaJbz7wfKnNUqqt78yRzHOjxOyrdxPW1d0d3G+gTkRSfFOUkUwxnsLZY4Q2EbFJQ7121YpU9h/K3t598wppLv7ZuiMmz5Xk9lMMwdB6e9YsbbOCYcVbL8iUkcNlZF22jHw+/MyW3Etvqf9HuJ8ymEAmIRKL9q7CDZ25TjRD473moU8EzqnZu9inhPcCJBdcSLflo4iHoZGFO5IJZb9lLN99pX85404qxLrkQ9ErEK2vy82wA3LbTf3G9DRo9GtVHeAO8KBOKgm357HitJ3MgqpV4aKjtqUxRnamYpXML0ab3osDEMgSQia/VzpehLaDfGVBH77ozJdHW+yS/xveVURPf7cgEllemL9bWI1ul+nUk9tastTfv/6s9i/hvVulW68wsjuSDoTIvVSMkqLuBi8LmMgBHKZL/TQX5NnLsUZZbmG9LP5lnWxYvtUKAP5UEXWdOnApkxHGg4TVxRWPwrkohm/ujrf8n//avljl4sPaEflUa9kjKif8vxGPojvflITcPEkUW/faBvqP3ob172JaE6Hp5K9oSjcmW3EXhC7mx/KKSpdFDu4tApyKMehUQpKNuHsQutvStj+zpO++3+dNnWz75h2jE9yy2Y350OhgvL7RO/fsK5EQaF5UVsnRVuRQvLfRIvHtKtOyjpOy3AfSJCV6eI+Ij8tiSAyb6CwMNrM7hgcd91QHX6hCOYkVWDnI7qz6Zby/ecouGKnXCwJZ8GA5YAsyUwNIgTHvyZRfZ8Rh2k9enN7x8rDG9eIYnKTHhbERRC8pXYhSjJ6jb+9gli77lAXVLkJoo3q7MG6YVxI1no0tVgy2dPtMe+c//tDVzP0GtOA8SGghwYGuLO9tJV11lkxCbT8MBxIwIHRWWcLkFz0Pjep2a1TU6D64/LwKFeA1uHCKiXWnvEuz4ea2Bnq4rKUZlM7KePYbdZfaY1w/MrcdG82DQM9kELf7sbX+y9x9/xgoqaiyHU7awiZVYh16HHmyn/OIaG3b8ePDXgPwJ+Yp0xiZk3WAdsX4s2eT6ZiCe70JFfvAAhfGD5gov2nQ53FE9WlJEb0d3uT2wbg9QJL+2Laty+0DvSK7EK35UKMDvMvFgyF69Cghl8b5Qqrdy+nR7DRbiF2BQzEe5Aor6/PDT4MB/bD7R/GC+Pd8dHmYD1nIzCgC67jvYzrv+SivC+MWXHnjE5rw6w7pCO1OxEuhZyeFRUT/OtOqjhqcUkM+VoLW/+7AD7Ixf/NwGTznVUjsVoGICh5O5FMo9z3oI7Xl6YgdAr+tLeFw7U5jfRJrbs49tvT950vnglCVW10hlMUxFDqckA4ueE8PJBLuYuFuYgwssUOyrqU21T19/017+0z227O234amhygyB/+5DB9vkSy4QWV8zqY05uxcfUieDD2xPoQM8Ti2hvA6+AtC3MP3a57zudBk9CU3VHhRMHE2T9irIh3vUvs/qalXiFrF2dXezHBXl1OW19sFjj9lTN91o9atXWScYZ/RQanAvVWDw7Y+u91PBBDAMTaI+b4FBegI9b5NynSjR/R6A3jU4YzR0X1PJfY4LpDZn4lVxJNSTbl2ywmbce7+9iTidlWy0ztngmgdzWzm03V5HjEFs/te2/0mY5IMD2wxiM4KgB9zlcAswBazhP19+PgJXBvWb3Do/MqpC3I0kZJu7H/a1ZcqDi+4884wBK2yCKoPIS2fIipucjjGAMQylfvnPd9s0tOfXrliNChvycmM6FNan+4H720moKT7mRz+wZgxqqEapYCZr4hnGCBZpGkNgUHrktuFqsBtYrC/gz3FrPtgyISntVkiwP7U3EpX4iu1IwrcHMtv+PgLihNA7oPkjigC1ABaF3lo+/H1pfcsckmcidkg+M5xl3o2S7ACYdIZlGEsvL7NZINGafuc9ZptKrYBNKuF5XCWukd5bXYW0rmBVZudYKSyptOJONubcKehyvcwyCgts+i1326t/+qtlVNZaLqlheT1UxHilVo386/geU9MM/o3n1PD85nay/Sag2/OfUAd9yHDUkCO2yrmy2C/RFdPwiQQiCegpuZpJGh7yVgJg6KaTgSrp5/am3ORZR+em1Xr7WdqRBLT1N2rfsBkEP98aT0qqac/f0oGRChGxexLN4Reqt2fZMXmqWIyRWYABLtWokHoCMetbwNS6DN4TAA24MeiIg+2sG66xgcceZWnwcjmIm55SBhQwwzx6sDCDpzwJ6JP7E7Q/HQT0fF9PNvuMiDgRXTweHIwKbpkMEZxb3GsjqIcb4Xny3lllV1/H9cvGcPk0W/vBZwjd3mgLpr9mWQgZFsHTZ/l5DfasDvN3T0C13ckYsJSGplGaPkzshsi0c/Vr7Z3ZUz6OxCVsQDu3dTctejl2clm4viL34qaw1Z/lb0GqFk2bYY/ddJOVfvyxFdTWQEunoKQKidhOnZF8vNKOvfwKK+rXB5oMBxlt/uSI4UFlo0ZrwfTBfIyJ8jNdxztTZaK8SgsQ8C/x+t2TgDbBT0JNvg5CAN1Yhg00N8oJt5CABsuDNVbG7HMMDX789/+NWuK51g0KjOWSVbiUWI/uNv6i8+3Un172/3k7Dzgty6PrD9sbvTfpXQRBqogIUhQQwd7AHmtMbImJyWtibIkx1ti7xi5SFAQUFQsICKiI9F6Xhe29fP8z1/0sTRPi6/utv3WXZ59y31eZa+bMmTOW2qwptEF1SSqBMRIKSNSzMyxuOQUKn/V5kYeh9iWVfF60//x52nMx+eOYEZEJOXQgfnRJxO71gHuOLSbdaWTBD7EVMuL7W3ot+x8wKPs/Z997RYeSklraE3IPInqq7s+NhzwauC/JbKS44nxb99FHNv0fD9mK2Z8A2ZilazPKNPOZ3shbrxFzAYhFyaMi4fuMfSYaNV1Q/jz7t9dZs8HorsByWPXGdHv3nkds85JvYOXQwQuj49LXzqTgDTH0kiLW+IdqYxkTWjzKCMGrP+v3v7Wu55xhlQh25SkagEOeyM1L6bEaelRSzhdiLE7Yz9D7bOjeY+vTzWZ4dL+cycHrsBrB1LhVv0Jnm4fE0dI5cP/oea5r/l98eWTomLxeJEBLB3H0gdElB0MvKEVS9YJvyUtBpRbd11/Iy8vA7LUWU2iPmbVqrc15+kn76JXXSaLnEOHCsMHR6TwK4b7rfmFN+/VG2FbsHBXFqSm77iOSQOH6Q5vA6CCPDpjq7f7TtvkBI6K3ONjQKzkfcFl9bnA5I/A0QE36zw09vDAgWUV1CdiEclpHlVUkW0oqxVS7sm3x66/a2/980LLXrLEmOLyJ0uMjB5fJAdEdSefxYPUtUf1U1Mpy8uFz6Eaf6ZPu6Vi3OT4N/+XJdtiG/hAIQ0qJ2gR4qkWEbqJOJYI/yasRFasKvfmP6ZT0+v33WQo853RYC4VsgmJYKI179GTT3WodRo4MJ7H+pxGKvlSMpCy0G1O/Z7WPY0BJYAibk031IqyIThgQvH2neoxl6B7ufgvAHWG9m/8MaziGBe/vUknTJBY9xA7yUJqkRa3ATrIE4hHrsmXkgQuIOcWqVnvJTV8stdf/cZ+t+QhFvzwq4/Aq1es1h/yFkq9jrr3SWvTsjscplg5hKjcpSEtf0mEJtoH31dkpD9EPvhC41YBhE7zBaA/qXrwU21HpaLTCfbq/UR1eRofgfks75Dj0HeF9zv93C++P+YKK/nNYIvpQj1z8UA1c333WPYaRh1fGrmJ/6x8OIAdsdLduTPwj92MNVRt6yRAD26Qw9+W7doB1PmCfPguDAzG42jKqvNBTG6pQFTvJC1iiSmlJJzAZWcAtZTXTSfpPtAk3XmtxjWpR/ppie75ZYXPvf9LmvvaWN3puKEOta8Fgyanw/e20prBGVBMkn72Ag7k4Kd36nDnBhv36OmvAPOZApYunxaO8+ngdNIJv+KnQO0AcMsI6kGIzpLXqNx3Nhg5mTZeL3wbjGRtBjxDC2g70OubU14PqANgnXmim/RByEe7Vx97LHW8tFhXVHegQ+Qz52gmXcKDdCI5c8F70hBgZNQq4q69ar+eK3fnS/QbGjIy7DJKTEbgx6dqLSCK56J00uX/13vtt1YxPLBWHSHTXsgZp6DpdRiemiRYPC62AKCmZ9a+ketivoXhK+90vVwew/uKPRRcT3c++f/3QfR341/0x7uAl/4ihj9mo/Q29X0iYN4d6VCXM+hPNN56Fo1izkAINKVvKUdm9eKk9fcefbfkHs8nVlbN+cVGwG3uUd+vYzo4nwh914YWWCI23AiVHQYE+zc78ieBYzb72vycjDzfWi8bhYNbNPrx9vxHcb3xiYXeVquK041W+L2EnnTdcvKhmyTy8Y958m/Xwo7bovSmWjriPBLd2cYIlNG1lx55xup189S+sbscOVkGrNtEIvZrUucyVtnnVGvvy43lWiPBXbbDR2unp1viIZtbiyI7o4EBBVCNoFrXCaRFPYyF/DKiIbRQ/KBzR0H/4aHcAACAASURBVA5hcFg43pOUf8pQSZ7E02iBlu5bS0p6on5WCy/5bgheYzBNutcQ4icqS06CVfuhghckInGQs3GLffj08/YeHNqkvbusNh+STVK1IKOute3X305DtK3bsEHOj1f9r1qJCXJwRkO02KKd658XdnlktCPvMNqb+81KgG3Ctg4Hmd+OtmhkIGInW3WJue5ABknv7eMRFHrcA5UQm3Oig6KJuuKo8CjKPPl4qjMWT+NgS2ETwyFWEk4MGA5jGQlBWA6D+PDFTohQ6RfD4oNRE1QilpG0RMJBIZxdG1lmIB6XKgloL3/REnv59jvYKB86eyHZw3gh+MGYOpTmU6gx4H1ZHyUsqD3cR82O7W3E1VfYkIvOtcpUFanxUppnLHljiv3r7/dbEdBaI2C4ZMZA+LG0ScTS8UbWWjb7WUTavVgh665W5w54YTdb9zNO80L4coq4Kpx2FRK64vQ7BU8Oi8aZvwuKczRE61LGkXXhevZ8kCeS1XpPuX1FcRG1zxt4qwBRbThFQ5QnIYvvfH0lkdWMWytfuilAqA4daA2g1xNi4GoF1XBuRVif1ojgHl2nHvfDSZcf8yB1jbElFtRdwg7Z9xWDnoIzoLkOkaScIC/dd0OtLc36lHSFkrPUyaz44CN7/e77bcNnC62WGrDjDTei98T4G663o+mFrAI2VTFIqVUXJ2dHTBzf71obvL+azyh35Zxz+Qt6XkCUqr9jTqJfeTjvwj34gbrvkNNjscM0GPuIIhobZjf0Pkh+n4EEoUgjzJvahWoKvHYWYT3vQkbtjEt3aItDCyvZmWNTkT356NmnrBzpjkaw6XQgFHJRO9gzXceMtMtu/Z3V79zNNXWcFqy9owgRnrGMvTJINVysUInwWHShITnUIuw3Tf7rIR794Rl6f6WfZNXUOBlAdlAc0EJqUZktJtk1h0rYnHUr0blB/Ahxii1lcdbw6P52HnhU99FDScKiaQ1HPCEuI3gDkS1ZtXCRvQyrYsWCRZZGsVC9tJpWu3F9a9Kjs51w2ljr2PcYH2TpaDhXWsvccdYwHz4dKk1WmC3sV8UIYq3I45FuO090x5nXqu+laGBBwx7zIuo/m8jbuvJuavysugAvwa9eRLKMUfJOO5cN63RLDrovX51sr//9PsulqXdt4css1i38PbnTkXY+ZfQDTjnZkgn3K9WxRwtfC1SbLLaLvFgi9g9NYsz7Dcvx309qOOUDlBFWtXedrw4/wxoN9xGMTjhdgifvHpKWsFNHMRGiBzBe2iGZyFas+/ZrvLQ469yrl2W0aM3cUTtBYZyMlYy8F895D0x9upKojneEQ9YNTEQD5SJih6b+rqIm7R9J4WrNqjDKufNQUJMwkOW7ttt3z75s7z/6hO3ZiHxGVN3kBak+4UEgy9kZKuhR4RrzXsTn7eV6u9HabtR1V1nbIYOQewY/BT5MwYHY8c1ym0xi97vpsyyOVoR1BDFERthXtg5gXZr4/PpM3ruM70IeK05NseMwSkNpsFG325FWwVrENPlmlNFMYL05CKdWkh4O4N0KmpQR1iGoxz2/JA2VYG2VF9CLXBeFMfTqZ9kV0W4x9MlqVFFYZKuXfWXbtm+x5m2bWTsoejVI5lep0zTIdzD6IULTtUrr3Udfe4E5UJP6mHWXoY8+OopCwnpQ5bWvtmqX998bkvDssI7CDgxfIWgJq83XmmP3XF9eMbm751ztMm/9Bhf0K2A8jhwz1sbceKO17nNURNeWuBevJUmZgFHX/lWC2IsUlQvzQy1mdIOhj3H//eP4DsIFPnX7rksHUlg21QdXZMf9OTHxtMBui24kOgnClgmWRm8p2rP2rw6coEkm2yDjorlUe0A+X39gba+EQDD53r8h6zzHGkGfU6Pwcu59GwSORr2OsrOIEHucPAZ121pERYr0BWWL0cOBTsTgnT3Yb+p14c6DR4w/0dDvG45DfzsAvtEgCeJwDBNj65VdghYS8ZC222y4owtffM7SSwqAd9BYZ6Sz0+tZl9ETbCKazA07tcT4FnLxOpXhTnhyk6tmEvds3Wqff/SxLfv4M1u38CvbvXYzD7PY69ay0y8B3778Yss4oqnLAZSJyqkwXpOum9YEyMjLY/IJcEsaFTREPaAUEQgakaokyaIkJsJb8Mngqb+EDAjfMhyqZtO7yqCEyEFGUbsvtFlTNaCzjFhhu5Z+a6/fQ2HYtGnWGO8+gQvaq847zZpbP4zCaSj41QKXrwBOiEvBA/MjO/LCw245xJAfbNgP5/QOOOM+NNGrGh1n3GfoY4qQwR2KNqWHwlEyks1VSSerBIzIni1bbC4Y42coRcqQnzD+VOuHMFPdFkd44qhEnHcWpTBqj2IVBcjYR95hDDILWy9K5smvdbsgby0cbpVsBh9jxlU636L0qR/ujoULbOqf70QClnCfXE+6xwoq3Alt6HTEe+JOxACtRd64mGspht5bUb+unXj5JeSDLqbPbpOggQNmn4xHVUmTku+mTLe37/4H8hRfo0lCM2eZ6sij1wEllpNqgVy8TO+N5YVEYjncc/32bW0kzLF+hNxGIq1UVZ3anIJb8DiTFH77ScH96FvN2lmzqiKVAqdUWb26WuOgNekjV4mHq3sL86XCmxrMRaqcDSqqV8/7zGa+846tXb/Wep8wwEYTpTTo3In3SmcSQzmNBPR8qTJXMvSubMqHJMsb9FyaP809+pihj3n07qXHsEE3aP/5698l86v/xv6S0dP6Teb37PUbbeoj/7S5L7xsdaigr+QwK2lYzwYij3AG0VdqI7IwQHexvJwoxpUMig5drbV4SU4Ds8noitIdBd7BU4++oyMgGMNof7md3s8DjohF1R59uNvYZoycIGey7TcOclR86yqH5kRIj4bd/Fd/lhsjh9Zk28TCK96RZVPuu9/mQU5JycuzZG8jiEqqDDYdzXqdMgYGznVWr307KytUXwklrP308Lygb2HWqBxqjwoj6OpwbMJhY/R++74i9325E6ziCCakghC1hrqZY+iXzvzY3rv7Lts5/wPvfVrCYtvNDdfsepQNueQKGwqdKgVJt4rSPItLrcnVp3sCIk5YnrB/X4Qc/Nt32mf0Ypzzrzdt6/dr3NM8svfRtCm70Hrh2ZfKOWEOkiSmFglayWCXs4lkMlR4ILqT83HVjIMvhXwKofU3+ZeuF++hZlj8Tt2SZ6BNpjDcBzUW5gauv5JOCXi66olbAaMD8MJKYIFMefhx+wwMOT5zD7LMlIHznEw+/+jRI+y8m6+3pt068/4kanxjy3Ng7NQwWfhtcK8P+PqhCTycSfUwtnqxq/BIB2i0Ct2jD5V2+oo1HxYXWu50QL0ZE3F6CUNljBZPe8/eQCVyM0l1GZEWPWANUcY+bOJEMyRqC+ENCxJIluEKNsZXvPfzVaLKo79wYLpP783bNcDheWETKuQPzlC5mFZEPCl431V7dtuCf/2LfrD3W9mWbdaIqElSxB5JipUURUMOG6iaVnuT33Nl7FPTre3AAXby9ddaO/T99Xc1stHHaf/45lu91l7+4x32LQU9tTnkBN/UgD2hJi8aR0FfIQ6JNFjkBEgZk0nMYyMee+7ZaJbcYvFt2yJtDJVTa00bUP1EuQatO6chq0kM61QJdk/Y+egr6gyQlyAX5RnUY7VYMhpanzojiGrSBZuRl1iOxPd0IuV13y63AvZbu35H28lXXGzHcPAm1apLXkuJ6JD4dxAOKEiGXj0QtC8SVYizD7urNvRh9ANUE2KtsBZjcM0hC/OgB/4dNXR/Qy+JaH0na2Bhoyz/cI5Nu+8R2/T5EkTqyujVW2LN+3SnX/Q11mvUKOirGVw7jDwZdUVIonV6opL1AxVZzqXMq/ayrnb/nEPsEj04iW2t2M/9jPb+OH1Ytvv+GKiNgkxUnBjGyNes4CmPfuVxa+/K75OHE8gI1d9uLyWLwmNcow7+L//1hk3/+4OW+fU3Vg+7kyrSAM/JxQGod9RRdv5tf7D21Bepg5nLgKAWIDsjeEhv7D0mtF5874aD+HBswmEb+oMnU//2cF8BhTikLLw4KmFL80rtDQqEPnv8n5aWCa2QDHMO95vJRXYffYqNB7444pieXF4Rg8NrSGJRkI5nLgxSujkMpzYTGy6Rmy/cuZsGHW/Yqw89bnkbdlj9OrVtBF7MhN/80oyOVGoc7qe9x4lsIHlNWlD+uISGJCcQSurV5UreQA3BEVGZcSjj1Xxotnyle/LHJ1IDG0286284BqnPUThFLYA8TmGHnM5LMBRv/h2oChZHKzTlC4A1tvMZ9XscaWOvvhRq37gQhnKCxIFryzPUKaVrdGrcfnb+xybucCY0tsBj6zV4GDGXPmxfX34ewQhmkYHEEGn8lfBmz5QRcch1StYYcYBNf+Bhm/rYY1YT2EDJyqL0ZJcDGHfNVda0NzAa5e7lHApBfJ3l74VzkUSFHG0WaiAdhpS2oCT3X2OelV9eWLTCxsVEkkxUCtDWxnkfYQz+Ycvfnw1vvtTqKeEp3Fp3wvVJ7ExQjaNDYfqcubRbie6GDWzclZfbcTR7SGzZkl67UODYJEkU7Ylh44YUAa5PH3vGPqZxSc7GDWDG8jIwlB5pyKOWsQ+1Hd4QQmem4Bc8q92MRSvaDI6lC1gbyUqnpjrdMoFkr6p1RbV028BYK/9QLg/babLhAFG1r+e5+Ao5hpDrqGL8SkVNhPtfC7ZKAhHIislTEAX8Jywh4DPmqlixMNHhsZPOtZFXXmnpLZqjDc/hLNzax0EXIIMkSDUS1ovGKPiekUcf2cEYCu+efczpEMa8vycbW1wH/TyEGbSfx7w/q8jZtBpAebKCSAty7Ks3p9sb9z5m2Ru3cSgxPzXjrOewoXbB9TdZo6OPZkkB+6oZhw5h5SrE1FF0pP0pWZAIbvyRSzvw4YN9qR+7t+img6HXd3CbYu6RDgPPKfpMBuniakcx+DPhyw8i5ZqC7Lqcv91Lv4NU8Kh9/sab1pDeBrX5u5yAvYpdGjYGYrzGjqXlYAbsvHIi6jj2gCMMijTlDGjunO2jzwkfdDh24T8a+h+jesVCIeFE8pp122qGnfXtGnvs1j/a6llT7Qh51SzuLNDB8gaNkCK+2MbSNSkBqVdnNiisdIU2cCcPv4P3VK4OQXhV2mipiemWvW61TXnkKfv4uTdt756t1n/wCDvtN9eikzMALwlYRX0bOVCkX++eOiMvXM9xLN6kIDvbvlu02DZ8t9LqoY1dNyMjtEXjw5LgsR7Rob3VJKxXYjQMnnY4v3smMcxZjEqqx2SwRCcr5vprAtHs/G65vfKnO8B637f6eCb1wFKzOGyyKZMfBmww+vJJVqslHhcGRFBHHImaAKVGXsB/MPKHM5GHLvRoEUReRXDp/UaCoVeiTAYsiG2HlSooiflUZa8MXQqGdJc6B/39AVs8Y4Y1ZGNlYEj2ckAV1allrQf0t/5nnWE9hw+nv29tK0b2IhGGkat1RmvfE2T6CHn4PsssWHkquq7IOwrgKt8quOHvYmKkyPOFNz8PUay30Qup2L4dj5sSckkUuExBgB0cEo08rZDm4QDmfvYwT/V7H2WT/uf31hYPqZxIyv1cDiOxQUJ7kZAszf78S3uHxs4LuMd6zLvks1Oh+4rdUlYsHn8IlfUVOzLjMfSiWsY3b27HIL87Eqw+6YgWlksrvSocj5pAQx4perVnUDYViUBQk69LT76Hfg0huSYUMHSqklNRISlkHk4uLbLvZr1P7cDjthaMtybvWUtRMs/PwhFq0q+fnXHj9dbuhCFWhpiYoIJEQQUaDI/QZPWVdA3Jd/fTZcCje4n91GWFaGs/Q6818l8a+h8tkPPDJ4KCuM9S6mmSoLnmrd1i0/7xhH30xjtWUbCHbUemA2du/FXX2qBJFyJ0WN9yGNMEojsdnoJSK1lQ5aJy47A56hdz1g7YBD9y4YcY++iB2NNjYYEe9u2vyFErTDFkFPX4otYfwxhrfDXcAeHgdYoGJY8gNIE5crhQELeimfwq++yVd+xt8nhxG9daXVhlguXyWY+52Lo2J4+wk26kWp7OcpVFRb5mBFHqRmXoQ7/sABbFbuVw7MNPM/QxzykanDJuKoHkQgVaFsuYsNfuvZfy8qXWgoRXETtjZ41UPJ9jbfx16gw/XJmhwFdlkILim7LJAWNXwZUGWOF+Od54PA+KxbBr6Qp7+y8P2Bcz37PklFp23BmnIp9wLfr1rQij6cAEBBKDZ9zMgPkpmZiE95wPvXMKSnrvwt+tyds3I4rIgO9bIIGw2mk2ZNxo63PSKEtr2jTMlE9gzOhHq8epZoG65wdRdLgU7M22zxEteo+cRNX6zdYMmp4amucnZljrkSfZuBt+ZW2P64knX+iGVCk6N1NaIFFUpE/wLeDe36EL9HAm8mBDv6/HZGwrH2TofbMrTxGNu7wGLVZvIoORUQlM5m77mP6X84ELSpEeSOexVJKj+Bm2DQOUy+9tBg2wkRdfaD2Gj7DEOsJVZbRi3k7k6MQ2gRKvLOh4YTTR/YbdhCGUUqVyLjr8+Zuw8t3zv8AI3G8Lpk+jqQha39yCNERgvPsZEVNR1D9ie0+clz3y+ME8B04820687GJLb9fWm2NIaEviZlLFdMhIEAmwk+Xm2sdPPUuD8UetHLgwg2tIA1oQpCKRvej8840V9rWgBPFC0KvHoDeF/zye6sY2I4ZZGY3si/Hq03ncc0YBWGVIhN8HWDBEwyEqkSOi0QqspVBRXUmyOJn1KWbOlo/n2lQ097+f86HVwYnI4DVK0pXjEm8n8iqtVc+GnHeODb/2aqvVpQtRS4EPreBMD+21n2QsYm6m4wphXmKGYh/MF8TLqj36n9nQ+97y/a3ucRSxyXix6DYt+Maev/MeW//FJ5YGA6eYK2vRdwCFVDda95EnsE8VVilfFhRKoVA4M0VRo6QmQsSqfRvbBVod4VA5mG++D6uP7bMIf6829JFnUj1AbpScaSdnRRG+xPYCqyFyBrX+lFfSwzLEDiNHelRct/Iypfy7TJXcSbVtw+fL7O177rW1M1nXFbm0EeWA5rV7gGUqWavjfnOjHXv+2Tp16amg98V5VU9i3TtrW2QF2csYCnA49uF/Yeg1wBpcScLiBbExdn+/3mYSZi+ZMtkqM7daLRZjLhtrV0odGzrpIjv1qkusPklYxZalWtjikgJd+LmpycLqu/68NNd9QuHdC8dnt6SSsPnuvY9pv4fh+WSetW7T0S4H9+525ilWWZeQmfA2hVJ05xXL05IxEEaqn0A2n0yeaq/QWzQTnejaJGDrEL7v5r2zoduddOF5NuEXl1njLl0d8pGn69rykUHRlbhR0BVxneWqAOTa5Rl+CVXsHQTb9nz6GV2OilBFTLJcjFFa20427re/sWNOU6k80BRYazy4ol7nGim6RmHa8u5kPLTdD/Y23LAchkt1sJXXe0V2PYCLkR8arQzfb343ShzqmmRwQum5vMxk5rIGWuFbSfy9dfvdtgGqa1PJrPIqYhInl6qBdjav20tSuWVfGilceYUdM3q0c9dD96ugwePGLnYL0XVEKfFw1f5HjKDLSOiAZS2o4XZWpn1CP92Pnn7G8jesowsX25tFocSyDL2GyumpugsZR9FieVC64NncYKvjB9lpt97EtfWic1cKtR7yAJOduVJDhl7jr8bOaklIFfemeZ/aTDRJvpk5y2rz+Sky5vLKdEm6TB0sfJw+K1VdqcSYiD6rRoMmNuC08Tb0GijDR3YDdsHxkBKjDjxnTsi+RYPsAVSAIuS9O2sjWAhP7KtForj4RrX0VhqqzH3hBfsG2CoeXZ9GODNyYHTz5VxfPteZz9jV6dbFTr3lt3QuGu/RjZwQwVPqQezepcbHr0ULLeQa9v+KRSla8RJ1c2dLXz+nodct6oAj0tbaF9yq/Ji0nCo4wD549gV7/7FHbO+alThyRCx0rBp27nkgABAYOrZBIzE4H0mSCcHeVEowxw8trWQZ1shBC4sqfGuao0Mtdr+xPHP1rvKoWk+P0RW1E4OzEguC9RleW+P5JPU24Pm+v8I1uDx51IAoRg/2Q9YJIYpRI8cWxyEFrz13UxZ6TS/anIfvtxpZm6yJ6oS1l7iFPbRePPHSS2zsL6+wpFbo3+iCK1STEJg2YhA6i8cj8tgW+s824t8a+h+CbWJ0KS0Xhaauh4HXLC/6+5kf2tt3/IlilCWWhuHV6ZZLcUlZy4522g032dCzT7EaqWK2kAQT/1yJNRavzixpjbiRZxI9lSqsHoC0DAhHibk0zQZUzLkvvAam94gVbdtjxxGSj77xKhqXoICHgUoRl5nFUyb8VVoZMgYsLD2+i2Tu7Cefto8ow47ftRtJghTLhPWTTwHN2KsutlETz7e6rVrTsEKQgJa87ih4BeK4K0ksf9wRByZXuO3ejVttyhPPwpt/yurtzbL6GO5sDEBp3YbW69TxNpaQukEXuulwsIidlERiRRxnlXmriCQJLFdBmBaPkoMH7b+faOTDQv9RQ6/FojXsFMeQTHIPT5ANB2IiP5MxEiVZW23+s8/bhw8/ZiUb4ZljuBXJVGv/M3elLL493Ncu7qnPmFF2JgJtzWiibWxS2SMpO4qtonVZfYj5hUUFIO7SehqQeQtuv3q4VoFdbl280Kbce599RwRXR3Mrv0bOqRys6D/Pm3iOSH/ANvK2hYLGkIA95oKzbPTvbrDkBg0sHyNRLsPAPSjCU/GQmFLxHl5j6HHZy2lk8vFTz9jUBx6xRKK0DDZSonB6wUmy8GHfuvFOVeShOgLGoIh1nI9Rb9i1m0245QbresY4chZKiAqWwd2QQdNY8Dxv88j9SipA1x2PkyMxL60BNS+X2lW8Tjw81bUffQgm/4BtmD/f4vbkEU0BY/IcscuKlH9wO8xa4toKUtNs0IWT7MRrrqbHbTtYUIBUvHcC61HDrQSsOy77efOBbRIsxYGG3h3Y8KfIuY0ZyR/7WV3tfJBTcoD90F3KC1VCXOtMPClBfHoNez977Vp7Gynzea++DpVU0K1Z827dbCz31I8mHaVAN3FAKN6u1xOg2t26pchzPtjQywC7oQ9O44GGPkCHwejHPKKIbeQuV3TjsT/FInk/NAJ841FEOKED29J7Boe/u0yEci46kEElJPjo7D9HLoj0CO5XzvnI3rrzL7Zr0XzqQkjKcoCpc9lumFNdThyOJMLVQI6IPQqeUo8EP3wip02Xp33z/8PQe+UcC1NsmUQ2dml2kX3+4is2/a+3W+WOTVaXRVbIhBXUrEfZ+UibcMMN1un4nk4tlMfuCCmbJsDgmiw1GQiDrJxeqbrIswm1/r1VHsYxGYOdC9Xyw0dftOlPviQVfDsZIz38iklWu2VTh2o84uJFHqpqMnlOCoNVlVuAgtwUe/bPd1kFEEsDPO89tK9P79vZzsUgdBk6jA2aBEOI53o79sDL15ezo5WH0AntGGjQ2V8g+eH7H7bMxYutGZ+YzOduY1iaDjrOzr7pRuswbAhyFxhI8YAFuIrBo8S1kpO60Ei7PwJRqo3hT/Pi99+G+0cHWsBhM4SVEW3uyNB7WZN7nMGjTOK5anSd++0Se/3Ou2zdDJKg6HOk8kph50564Pne4IP7LeT33Ur2QYfrDT1sOEyc5r16WxVYvdaG6wHJ4MWcyJAd5luduQLyqc+XFLMwTHUjq8jLt28n0yaQjb+d62jMKeiepl9nuAPRKVV1WCorKvYSBlnXksU/G3bpBr/9EutP0r6KGgy1utN1KNIQhKIKTdVHxHEoK5SojGOd8R4rpk23V1gfe+kEVoeNmoHBLUGJUfBiAuXLXneqsCHyFh2OAYvJk5AVGjgjKQIcfPUlltqyeYBieI94oog4DjGn8gpqcKsjDy/41V4tq+GQd6tf2PAFK1fanEcftvefe86SCkqsDs8TJVGG2ltHu82QOFaAlvL5eyOK8UZScHTUhHEeMcjjd9If4+EHY8T+cUPEa92GRadvzNDryrzAbn9D/5+dxR89B2KG3j15nqWDziMOhM+SqPAUfdBzXyRcdVgveWuq1zVsWvaNpchIsj96jzvVJtBftSHFkjW4uEoIHDXYS6Gfqj5aezz6rk4ohEc8/SRDX73qw6XG9lu1wa6+g5jldCPC8LgH5J/jn8CvQSdf/xKtOnTZqiEvTXIlwIC5UHYLxVbDgc1Ir+UQXBDmk1OstyOqZC6yvtts79xzj309bbIl5mZZXXJCpeSLcnhOrdad7ERg7uN+cRHMMepUqLlL8dMkrA/XyfdLDZNzOPbiP0I3sTGIsWwEbYQRlpuiQiE2TUq6bfl6tb378CO27PUXKW3Opn0YzAdRLhsfYSdecZ0dP2kSbbPqg80FrFsbU4ZT4j4KLaX77WJJikyZwxKOMVX2aR84lRTcU30XayB2tHvh1/YKmet3of3Va9XCLgbCOfHM04JRVRjl16isPG8kbEveM++x5bMF9sTv/mBZ85dQ1VpgqYTcA688h4TphZbWopVDF5UJwD9aJHyWjJkaIug+/ejwKjU8VDZ35so19tbf7qOZyptWj4Vbh6dlkysob9zSBl1xuY1HqCgBGdIicDl5MuqM5PIGxH0ehfmi0SIKKSpP9v0XJ/SP7q4w9dXvFaxI2MoBywxfDk9xd0pQCj9U8khjlAIlr2THNubxNXjOD1vFuk0ciuIsy3j49ITNEhkAHdaiG2bLeNWvZ11POAFW1EXWZvBxWCf6EeCaeVsJ93I0kWH5uKFznjTetowgz0niAFU7umLgtXcffNghwIo9O7zJdEyHOxY1S+MmllRUckqnQC7znskm6nPKOBv7q6us4THdYcKgiuhni0TlFPwL6gGtUXGf71qS6jDAElPirWDNWvucQp655HMqdmZaA6JCJfoVfCfg9bvKJfzMalsvr5/Fqsbi+Vx3y8HH0oXqGus4erhHlaXywHEohEPLaCgxV8XhokgkThs2JsnddAAAIABJREFUiq6qqBZVNbDGJ5PE/qKXXrRFb79pOZu3WAavo99MSOYK29Zrfb+IpcaNMXbF/L2obn3rc975NgoOeq12LZFVDiJ6iqhEkhAc4/ITAVsIS80NfagA9siSf3nE9L809D/E0NPHCfpwR8EhOEVVoTCuPA6mEr5T4ZZdVI6+ZFNQuUzOzvHCtrTWHWwErKKRSFjENyBLRHI8cF5DjYLovrpysddCvYwO/kDK0IGoqn0/mh2yCkbaVXs0jh5JC16MDm+tYYkIOpoQjLwQBoeBuVYd8p6SJSvsBVu6KZySHayb9d+vsEyEG9fu3GFFRO79hgy23r37W+3a8GqE13NAFatKGugwTa0wdxXgGP/L3n3iUctZ/a01ZZLVbrSUiy6GtXf0eefa2FtvtrRWLf1zvR2mH3Ah8oh4N4cY+R9l7P03jUdk5AOGrdsVfilPi4FCwXEB3d8no2uTs2yB1VFTEf6WiSfboFsvO/9Pf7FOJKrKwcMFxWpxJpNoiNcpJ/iHQg7plWgwY4a+jMksl/crRFhUSzESPG+C34Nswrfgx4/e/5AthjExduw4u4r+i/W6IangGJ7odvLDwwksTzVZ7B9ElV69825b8fYMK83PtO4DjrMz/3KzNT62D/R/NrUoEUA6ihQcR+TTpN3jGXTnhuGZA7eUEUrPpdH5LLrd565cbo3VNhFDtoujqfPJo20M2LzkR0WhLNcm9oZzgSFQ5c1DdCPyZGX1QjLuf+E4VRvvfb/sC0j1vg45OY4ZM/R6NPg1av0oQ68cRLJwawz6mtmz7b0HH7T1n31mGep3KQPF+Muz9c0SUBa32aJK6t1k7PfwhAIay/SEejni0out7YCBFke0J+qms3ui6MFL4/UejEWZ+q8KK2e+UoFVqnbttfVvQ7mjh8GedSuc2x4nfXMZoeigUZFKTKTLi9p4P4h5lqUDvnkLGi9fRb3GRKffVuBRV0p7xD1pcZID15lgzteTDpu8KhpiULmdxuv3fvalvXT7nbZ+3uf0NoaKKURFfijz5WCBAh8tKY0rb8TM+4AUMo4FKGQO4nNH/fIXSH00siJpqit/5bCU9KrEgQ6OiHJTen2lksHco5yZPbScm/vEEzSWfpNqYPrgSh5Dxlzerbx5h150HyHhlyRjxb/U6GwXs9C8Vz8bdc0V1v2ssVZFDUGp1qskBvn8sHd4thg4bsiCkde349iCGjRDGtvYn9yo/MDy+g8P/RivXgemnAVFY0nqByxinHpE14AsSqSfAoNt4+cLkTW/17Z88qnFwTopIoHeBufholtusWb9gAUlt+HGWBpQmg95+aErkyI89XHQ5SeKZs1nia4boJsA5Xi7viiKkrFW5bzmVcMR7JoX9AQqtEaMuiCHH6XLoCIMGfpUoREMKDU0a79caLP/9ZqtXrjYcmH3FbL+m/ftaePOO8/6Hns89UJULXv4jtYXcLa6E6UmAUQD526b/5U9dxdsvQ/fsxZspHQ5PODxWVxzk0FDbNTvf2Ndh50QclDYUkk++MGmOYw8rcMtqPxRj/6HJivm1WthehGBPBoWeXFmvr1HifpMuPNJuzbCbNHJxK0RunQdPsrOuuV3Vq8XjADGRhtEA5vk7fAYVE2U63Rwbgb7F/Q+VHvDIlDII0VAD5GiRS+grigzy2bALX4ZydqaeOEXwz8dcOrJloAaXhkLxHF0knAyCp52ZCflbdtmMx5/yuY99bIlog8/cuKZNuz6yyyhdTM3upXSW5HhlQSlBlKFCaLyucejLkSa+Bq2g2YCL/71XluN7GhtUb+41yIlZ+Eyn4SWzfGXX2QlKUyK8GPuJwFPMlEQhtabu0wxulZk6A/CNv/7rXXgK0IeKezQYOhloaPBlS/g7pxCQNEZw6EgUbUEsOwcCog+fFJU1hcsFTZKKnOtZsc6uAXFuBOsTRAZ+kSHBsIHYbIsh3/k0EGox6gRNoZK4DYDB3n5vwu/8SJh22rurfnQdZaQgymnI5c2XCqGcdenC23Og4/ZUrqSWTFaR5K20Pxr6LQmuPbQbVJ4vqoEFRFKkrjCcjCMXUadBIRylbUePFD0FO94plyBjLGH8x4JhLNWHrEMRoE6wOLe18Q4lKB78wEtHxdSu1G8dZvV8vWgEyEWbuleYwepqJ5aHKqpqAGNuIoG9wNYA1dbx1NGWhEMLL0sRdxvYClpt6gATY+54ylDo2QwB0DO6tX2KYnnuTQ7L6XtXkPWeIKK1hgkzZOcD5d70LW7p85r9ZOH5DxlaXzqkxSedJ6NuOlqS4V1JCxfkYxe6D2cQ3LG8eRKd9vDwe+whLN/wrh6EKh9+EPsgMNYnD9m6AMfnC/VMsij9whDuQ4Oe9ZAKka9kOrRz1+GxUaupACmVyVrIqVFSzv5ogttMHm09NaNkQdQ8xLJAqgjXZJXy5YpF0duSTbJYbJovuLVqYcv5ZfcjMuO8Bz95/55FLlLZkKwbJLTarU/PfYLOwPplji+FZVVsm5L5aSKFUhebhqEgRfpHpeSXWC1OFz7jR5FEdslEDs6WxL6Vm6Q5bBy0orEoaJlOX4qLizfvseeo7B03stPW/3CHGvIvSYwV1laE+06Wx8IIiMvpsVo/dpOt1UEU851eq5H96mZO8h2/NcefbVR/8GJZRhUfsyHsRxty5JV9sYDNNh46zVrUpkPQwLviuKNDJgnwwjjh1xyCeXn9SgiUnJLSS7WNvxRx/mFHYpW5As/pD81/xxsjkWJYiboxfFx/afV6HoqibZr0ya7/4932lIgmbMmXmBnXHEp67jMvvriC1hASdYHIxOvphCi28GsKMnPtS+nTrPX7rqPBEiSXYBsbYcJI6y8Fhoi8npQUBS8EqfFoWITwQ6+QZVAI7xE36SIhTj/5TftHQSKCvE4G5MkKuQ5efQQ7TP2FCCDq61p/16WS7tEMS6k6KnqWiVvta+CEx9BKdG9RsXTP8l7+qHpOYAwEGxD2OCRBxewk4D5yusTPJHKvGhZr4B18i5J0PUff2JN1bQZgyL+v+AOWfdQ8hQsgf9Lv7qBCF5+Eb/slfGpk2H9xo61U0mm1YaJwoR46bYkrb1jgdsTjs9K6gKJANPBMhMIXZc9+4q9fvtfMXabScCThBVMoXyAcHY/wAL7xWM7rzKuAngpB5/HeDRpxvhfa30nXUCT9YY8UcaAF6lmQp/rQxDyF344yeDyj2IwenlcacLU8vNsLXmJd+99yNZ9ucAa4ITgLvgRUQ1byaPyixEcEkAPVcTm6lBsgrFFpuPEmyjoq90QY4unGuUphNs7nCh6pKpYgSPTWJelWzYTxr9gM5580gq27fB8SLo6FMnIa5TdqdduUfikPSETFJqk+LjznadvXtN26BAbQzFhKyJKw9HSISdDmIhB9KpYPTnaW3qvcHxxLzF6UWTow6PR4fZDi+wwHjsEwpGzoKUn48q9OQ1acA6HbDlRmzB7NWbM/Apo9q6/2vK5H1t5Th4YOLr1vfvYOb/7PRTW49zJLI8r8kMiyD4EefNyp1OzjhQ66yTFRpVQ5KektPauDLtDf87SCvfsWlLy+uWZKpcmdleSLlIkEOVVmA3glipkh3UolOADFhH9yYYlQWX94NXX7Lk777WS9VutYUZtO5Wk+JjrroXDDVVbjg3QrcC/uDRWieA6QUAwCJPZD6Qm7L2nn7XZDz9glWtXQM1G/xZPJpt1m5lex1qfcopdcOvvrWnX9l5A6gcTa8iL65wereg0OHSxr5/d0JcxMQq3JSY1f/Jse/N+qvYWfAZ3vgxWAmEJhr7lwMF2zo03W6fhwzxrXky4kkqll9clUfXny1ht2FQ0FW284EkEk+SVaE6X1L+YXs0f3y7vw+sSWTVvQFNa/NFnNoTwbuipY2wrYmIvUMWZhkbLtbQpTEdnpkLwCSGVuMvLodH985bbrA3ezzV3/NFSj2pnpcyaYCMXWdZK8Avkp6chRIXzU4j3SLHN874kSfl3W/3pPEspziFJVu4bLLVDVzuDpNExRBVVQFSK1kOWXdV8QUrBb1H3FoXNMdQw0LTkYR/G7jmMp8TGL7ZNQ0NzfXgY12CnA53M+RtYAnGfauSzcGEmzaY4x5AbqOtQASwJncK8JuroGQy8+0fVZiLcm4ZM88PBmCWBsoZ17RhgnOF4JU169qCUPcX1YMoYayUHVYlbAe20BsyENKKvgrXr7AO8ow+oVK3L+yd5Ik1dtULOxNeEHCQZ/pgRZHPkEImU4M11PWGIjb3pBms2ZIgzOYR9+ws4RKoiT1rOhOeCZfOUzBQcqUJpJXT5LFEui4H43r5LzezfAb6Bvy9oyQGc2LoM8I9LG/BYsBlQLrmvAqKXzqyBM+66zTLad6YfKqwLBKpEpdXBL0+sHAOitSGDXgDbZAFe/Cd8Z69dH7qwaS3wxs4bi5JwYaQDlVA/HW7QZ0fXJLdpLyMUTy1Ir3PGe7P5ejCBKvhs5ZyTSAK6Q8GFqxNU7LCOVkR4J8dC9j0SrdjDWHE//JRDJFMcbggHZICHgiC0oCRJQSiPkIQBrAKf/xz56Hcef9J2fvOdZcgBJKmu3tLH4S1nNK9LrQLEbUlkyON2Tr3ECwUFq8BNCCzOW04uukBTLG93Fpj58XbEUUc6gcSrhXmtQzOK+Px6MJ7MSwG03k2rvrGNq7+3vKxsa9CgmfXsO9AadkS+JIXIjfffo0oShkrFdVkkzhdNnUktwDJb8dUy9n6qDT/nbDsZxzOJnthVMARKoXFXJfFpYPfxKtZTTYfr5sbbyk+/QBIBTv2M6dYYBzCVMRF3fjMHdM3e/ezCP/3Ruo8YYuVEfaVqwIPNC/IZmi/ZlwPH/mcz9MHTV0KJ0BGPqiq3EO/2BZv59EtWuW0T5H8qA/HWdxIG95xwhl3021usNpWnanwto5GeKmEl5prNqS/JDbuXpcmOXbM8LqdX6FubIjJK8gi4MUfhWJSCTDZ+v9qyKXJpicBWI6pbVy5aaA/DFhEUfhv4V330I1zmlIESi2fpZ5/bk2CAR3foYlf+6VboCohRyc7KkMkIRJuhwsXSdIFKGAdtm5LcPPTQX7bJf3vAqijCqkMCL6coz8rrYNDOONfGUwrfoBNJ3QIWIVV/YgY4s0iwvBLJMlD+7avcoxVPlEYFWj+nodfY7e+Puan3B8JPr8x0T1U9BbgmNNl3LVhoUx/6py2nxV59DEQiUYwn0LSmtLTkhSnk9iWq95dvFZxEfccOGP0umGGvzmiacQ+ccKqNkuGhpF1ou4AYyRRozgVfJMiQArctnToFbvGjlvXlUiATHQZEHE5rFTQrvnLApNWNS55hEWNaige3B8+4Jsn0MZdf6t588hGIrcFDd1xaRlN6IaK/+VyI+RL2ia5e9RySB/Y/01cWy2jx9Dld8Pzr9sHjz1oejSJqgqPLq9dXYF3o5eHe/VEdPrxexiKHtVaz+5E2VMWB48YSWTRyOqGe5LIQrkNDJEyup2jbdvtElF9ErvKIThtyHcl+iKlWg5/i/vvxqq/g0+sTY/PqwWH4eN9HuVxRJv+q07OrXYjkbYeTTvLoR85qMjCSM2/8ycGNiiVjw7tH3q3/Hr5+dkPvnxnFr85gkxyzvOuQp5LQmzOPmNwcDr0XEABbDLOtTh4ZGOax+YBBUJZ/Zd1GHQd8I+OpKnOpOYZRkI9bjuidOxE8sgH120fv/qutI1F6MtH2KRjfRp06soCU1BTxQmqiwvXVrpPolXHavGSZTQaC/nrePKIJ+hTUbWQDhg5Dr2qUNet1pCXXz7BCNoCcTTWsScGZKMvKtd2rN9gCKJNTp05HnLPERkEIGDz2VOuAg2M11XJUAtfKzQTqs5MhiEaK0cWaST7sw38+isRILsQD6RzF2Q6t3Za0WrwG9g11PsmN6qPwSdQj1p9vYBmtiJ4azZfP2Y/AwIdg9P9JoCgkY+WhSGogjhONBOd9j3OqgVcDV6SX7IW3XGDlLVvYkF9cYROuuAJlP4SvCItwrFyZV6svFJAEv8QFgUT5ihIMwk5jSagQZ4ckTkQSDF6J4zvC0GU2xEnmzcHuNtPR6VF0y/PA8G+87Y/W6rhj2eiKGujTCETwzeKvbA7Jvu4Y+lMmnkN4K0plZBRlSCKP0XFAp+15yZUfat9/Md87HK2aNpM6ATpmUdiRSWTT4Mgj8eZ/y2I4yRIyaH6OYqd4zHEwhGKhoevjRIber18bNzrEwu77+Tx637ieeNW3DhZXhvdzs3qf63pEXxWEBnxQhtGZjTT0PJLMpdQH1GdUhQN7uYcYDpoqzQsGSNTEqMzND10ZP8+jR+5lRGv3zZnLJi6lH+hg2iaOoBAko2Mn3C3BOKH4TFzyeDZLFj2Fpz70kC2b+p7VR9NG+LSStprzGFNGobNyNVpCurMC3n8va6cQzL/zCUPt9F/90o4YNIjoEbkDYKA0oj6nEqpqMVpbXquhjab38CWkRLuSeTL0qm9Q0ws8ta+W2/toy3z+5ltWF0MviqNWghKiQZ8mCOdF8j7uFIifXyIGjvonDBro19Nm6FDH4AV1lnMgSZUzFa+uAOdkIXTfWeRD8sHnG0rczg8BvgQV6hePMjmEfN5CVFt9uGqd6qnaHvpJJCH4aqciGZpXnArza9BFF+JVtnSRP/W19d4Neq8IBgtnfhSVubNx4Br83xr6mP3ZR7MMx5V3kPMKOQ2qhNc0+MplsUrlAOqDsRezX3/LZtz/iBV+/b1lJKdbPr2lT7xoko375aUcoBmu9yPp4mQiRd1YGXtS6yOBe81atdqmPUnO483JtnPLJmvVpIWdMPpkG4o6ZqPuXRTiBHgWR6FY4wM7KgUvev0XYubdaqshIjQi1U47GkutV9daILbW+cRBkCx64rgeYemwnJRzCYQvNgdrtmIP0PCn8+2dN962DavXWc8ePWzkhPHWHln1WvVqB6699yZUnKr/J7GX4mwBtPRpVMoWUxiYTrFdModBNhBOGYfMUUg3n3T9L4mIuzjPPh7nSyqxrs2vtRxFYbGx/smGPvbC/emVTsWTrkZBsS2b9ZFNefBJ2zR/MUU1eHslubYX6mITklIn3/Br60ObLE2k2mYlgX3BfHYPW9nnGmqiID/FlQJVeBC8DJ+sEKEGdgbfaiun5+rcFtWvQqXpyrTjBSlcc++GwdmKoX/stttt+9oNdtXNN1oP4ByrS89KvZrnZ2Vm2q4NGLI69a1Fh9Y+2eq+HoSqZCGViRceJz106Y2oQwwHRX6RTaOhyIyH/2nJYKppEiLidWV1G1j/CROQd/il1aP5NNPNLXBI6OTF0IfmC+JNa0UoavHulyH0jlU1Ra7wz+XRe2zkFFN9buCOxwx98Oa1L5TkDvxxHaT5S5fZC4zbijlzYU1VOa1P3lUx71PG391j5R3l9ag6VdcffMxQ51qmcFiUP+ZOVaX6DNev4luQQnljdH/YpGOhytWgiEmZVcUTyqGUEWLPf/5Ze/+RRyybpjPNdLgqnNZ6YPyFw0tmw/sH8H5aNV7IhIHfjvBTevv2Nuyyy2zgBRdYSuMmlg8bQveZLlxa5f/iuft9ChYJfYZ10LiDqcPEK4K1BkMSThFDFZrpH6OX/uo9f7P07L3eulDedchR6O29Dr56fep+NeTyJiVhXIYnP457Pe7SSXRNakSUl8/HA00gv1G4bSv9U1+xGeCzxdBX1WoySV58xC7yQ5NvHaZitYVQPQa1hQNVsysjHw4BPV8HIoefchbsq1bH9LFRHDRdxrH+lYth7VdIbI5nx5QzfW/7YtCPoMejr2DgY7/E/PvYgz/9p4+bonetS68uVyQvSnRoJuJ0ZjmSyv8wb1uWQ7NFKHAROTH6d6EfVUwtzkA7E6++/bDjIGwEGExwjzS3yjH0iTK+OGnLZ87xiGDXtyt9LYv9llSLZOlJI2zYlZda46OBceRlp5MJ4r7LWaip7POcNevtZeQYFr0zzWoXoFvFAVCMA5AL9GJN6jmfv33/3ta9bz9r2/0oS0fPSgyBkENirTL3O9ZttC9nzUFqfS4V+0XWD/bZEByRJlDBE5vUZ2HiDCqiJkEuSvHaOfNsGoqWqymSq11aQP0G8ygV0+SadDDrbeNv+Y11HjOcYk7RoOkvzaQrRym68M9m6PefVhl7N9IyYmCiudt3k0x40T59/l9WimGtp6QqE5jHTjzm/NNoInCtNe7aFSMvrFubUxtKFKNwoeqWEkqyZRQiCyRDL3MYOF/BU5QD4Mm/EHp7LhND6zxqGRgMlgqSamD8V4PBv0AiZycTdiah/HEkxuIbAyjByU1QX1D+Uym9uPAeRgon5vOCtrnw+DIX85LBKhVNVPQrwontqM699o+HbfHkN60ZcqqpeKKb4PQ27TXQzkBDusfJJ1pcfYpzvGxelNNwD75pVEIt78EdlyhMjULN6jj5p++fQ14ZDH1ginhXI+5BBjlyCv2n8hWJMvR48+V7d9vqqVPtnX88ACa6AlE25RUCTCIjKwOighZP/vFaGZgoJvEjKwZhhDkKaj6xNnqCW5hxIAWzOu07IFF9ng2gDV9KmzZgs2pakmh5q6lJuON2Wzb5LUuhiXSaDnpdo897UBL1kjoWusJlGXstjzLmfBtz3gb8dcJvbrbWxw22CrxpVV3rOAWscKtVwZyKsS+3PVQs+hu7Jy8GgxJcgVyg++RuMCjqnPX9jFn21j1/tT1fLbFUKL1OpfQ7l4GUNxk4zR6PRR623gT7wD2nWftjB9lJv/21tRpxPIYGCqfCBt5n0Rtv2DTkFjLJBShSUL9aP3jds5UkbQg5/GCNfsbGOEROwb93Qy9IUPOkVeB53gTWOn4JBWtDL73UTrrhl5bYvCnevsr41SmMHJlyNlGEGWDRYOj1idVG/v/A0OstPZDX3Hptip+0noLTQe77UR6FXAgx7sjzLXr5LYzgI1Bt11OIlIv4YCP36k++9hpLaNLAnUR9KVIiw40RpFqZhPanVMC//dhTLm3d0PsBkz/Rc5A+HnDuaTYUrL8hjpl0ieKlS8Ra9KYs/HvDwi+RRn8FkcI5lgC3P5m9opRqLvFtGbBEetPG1rhdezsSKKnvCSdaUyJ6c4/dN4woQFawJ8u++vRje/fVV23z9+usfYt21qXnUdYbra/mvbGJkkOByp0uOXOKQGc9/py9T4V9RvZuqycmEmuyUPaRupwRv77ejr3ofEuqm8Y4IXqBHZUuvWLb4DLu+/pJHr3bXs28H+phQTj5X5udUDNzxQZohn+3FeBSaXv2UKadBN4NFFK7Jt785QgtXUwXKfGo5YJos4qjGpUDR7ZInl0NFp8MisJh0Zb0kdqoXozDP0JJRFjczpsWVuxPVxZd0YEkDzA44LwLKaJ6G3hlLy39RtC8eeR1V1hKq1bOgklmcJKADTQ8ynhXid/tXo3onBh20ejk0cmzUKJIi0CDTds5SS/MwMPLXvUtKo4YcxbU7sTa1vesC6iC/bWltWnMe4hrLpU5cW+5Vi1eh6UCz9zDcW2qYCpCAiiaowM22AFT99//o9rQa87kzbtHr4PT7ZOH72InCYMXbrybhT39oYdtBZoqNdBUUUVojWgDubnREMmgRUYleLT6ijoWRf8OjwX9bhl6V7vROPD5IKe2EyOmfM2oKy+x3qefZskt21l5XqGtfX8WIk/0L1iyCGeBz3JDrRdL9C7oTDpbBeOQKjkEHpPwlSpC9wDT9LvgfDsNrZf0lq2sWIVpyt/wtwTJDsimM6eiE+rQc6OmQ1ZjLxxctQM6DMUdlYHRXOFVqU9A3rZd9tXLL9usxx63coxHho4wvacGxHX25RiEA1CXp8/U+VoBZQyyn1VmIDh27WU2+DoovA2g2mVl2RIE2mY/9oRto6EOvqB7dKrulXebpIQxd6tiK81TTExNa0NrR9GRDjhnjegzY4Y+TK3nPKRpr5RAJlfQpt/xdhLsn06jRzqcJUlntSJ0iKQ6ZxSYbA4/eDWoD1BsoVbP9H+/Cg99RYhJwt7WlySLZU+0BmXslUvQHLmkBQdvMrBK1qLlyGQ/RtObKVaVn4VxrLKOQ06ws/7wR2vev49X2Ys1VqU+FiqqxGjvWf49c/aEzXnlDUvIzmXeGFt94/lnAY1UNa5HBDjJhiNfnYSUtaqXtWfV1rSgMN+1jPYCoyx6fQo9AN6zQiRA4qIovYjPgU/Hd4LVbtbSuvYbaN2GngDxpK8169QqtIxUXgmzUb5zq70OnfuNx19AILDQWrVrZ+f/7pcUtp0K06vSiog8asKpT0KKdP4b0+yFv/zFqtausmZMvgr68hib3MRa1veiy23EtVdZoy5UXMNqrARuFRlFcgo/k6HX0Rs8aX05GUt4ph5hkjbS8/G5O+6ybTBQ6lP1VcXdFSRnWO1One3UG6+23uegwa5kpsI1vZW2rNgrwqqZWZ1aolfGqYmwf4QMfdDZc7vvbJwgZ6D3iIgrvsDFgJIxcsKU6H8Y+go47bPpWDP9wUdJkGTbUBpxn0SlYkaHDuBbJNREdVQ7MsGA2qC6Dnd8pRVOtKJEiYMc4u1LYAojxw7LoQr29bv+ZkvpHFVLkQHPyeP6ax91tI269jobePZpVkHNdgmfoeYrSXzr2tw46l6UvJGdivZQ8At1DbFQOTbCP8d20jhrx8hD0kaSGYo4/HrY2SvCGCSexaLdsN4WvgSMgK5N0eZtVPiGDkBexENkUy1t6wsgJCCD4Q+0PxmH2MbV3xym0r0qlOXvKfIiMWaiVWYSduZjzI7oezQ1DBdYd5JVRSSjZsCuWPDW62yGTHjz4XCQ0ZRxL48qT7XutIEoP8Gzxjvjc7IxeHWO7GonXo0eCu9XSYW2jIV7hjJkggPkRSvq80NPHmVYyw5iKE9AiOzKqX7e63mC3dSog3WuRO+CL+3VO/5CAdVnloAMc6oKM31OxcJRvirK6+hj5XM4RViSyPFUC9ewo9CpH3vTNVa3awf0TT6wdyiy20g996l9AAAgAElEQVTSuwkXI/0ml1n2nI32SIiE/D9fn8GrDyCcD67fgwqktLKUlPMVFBnnwF9QpEKVrw7D+vWt77ln2fgbr+NQbe4CWf66WH7LC9dCOZ0OPn37Z/CWMYJM7Ej/OVamY/W6Rw+dVJfhsbTvXc2BKozD9SsnLgiNnYahXkjDlVcfuN9K16+2eBy2jDZEhldebccRHaY1rgurTnUQIVKII8m9+ZPP7J2//s2+pZiyS6du3oR7vdpgFmOeScxvL85FXLEdIotXoRJ5HtBufdtNsdr3CxfaDpLiGdSBtG+KqMnWnfb19Nm25stFQG85ni/RmohTMRo/t0P9zOUzG3bsaN2O64/R72Vtex5pjTq0ob0jlp4K87efeMqmPfMaJy+QC5pEo6+caEOuRra8CSiDOPHsi1QKxVZ+8qU9exs6YZ8jIMg91sFW5bF+d3NEHTHyFBt1/a/tyGF9GJ98jD1MNaIUxayHbeg5VYMjpvXihiEyFIJXeBuvxPKNEKrOhKmpIUglhnQZGfHXUKssXPkd5eIIerFqc2s2sGPQpxjzi0utRb8e0IKCj+fVqjKiHjbuZyjkQnmbNj2mg4CTWXil+Ox44N5RJTrtxa2P9W4VOUled5yuiZNcAv1le/eQGP6HzXnyOasJTnLcOAYIb7s2xQsFLAbJu3p7LmW8I4Mnap2zN6OQ3nnReOwKBZMJrUr2wgZ5ZypYISH88iUkzdKRRaYKlEXY/7wzbOwNwFNHdrFC8W55bTK4vHBV57TJyMiT1z8j5CQUUEVOU5QgdC/qZ/rSW8nTDLGONjBELqr7/MDBSKkrj4qDEgS0M9ZfI7E8Exx0B5BNEq6g4A5PFHNtgqfK1CLS2RDam4Htok0qI6Qvhc5ulLVWtEEFF5E3Uem5Bla6HorCtCDLuIA8IokaaWyko7rbCNoRKrvyypNP0C5SPXZDFKDrlPa4nADRMYWnh8I1RVqhWC+faywgWhwy6Xw7ES34DOhvJZpD/ec5Fhld3o/D22mUmlcdvNFzZCDdiHIgqfetksJaiiq7F1VPiTZBfWWInS2C+jj9kccsC/igGWtCVdpqva2d4rZRXraGlVuWMdD/4e8Q6pdbE5qIjzx7vDUCPpnywov23fxFaMqTAxHkheeu5K5XyWrf4cU66U6RjO6Sx1RYpiIzbSEfE55f5Os1COH5WRsIQeF3T9TB5uDutpJY7jJoMBS9W63hoP5QClUnIsiEA1SRiQgM8qYVdSpSluHX/MkP4Bo0Xj/Xly8Xv0B9hw3gLodgzUgIyZu84yVIUVXtJBSxp6SiH/X11yAHf7XN739AxLkb/aLa1nbECDvnlput6TE9nGGlIVB/YVGjl1Bw9fodd3qTmQtuuBnWS02b/swztvnTTyxDjYj4vGw8+3bU2Vz4579Yw4HH2sevvELDpL/T1W47zkkCnPia1jAN7hdrI4vCuQq11dSw45RmkH9p3q6NbQfFWM6aKGHK41nTGUiedMeJGTx+DN2/jrG4nBx7C8Xc9156y2qq/yS2s1HPztZj/HA7etgQa9ahE5TLVGj6qbZt1UZ7C0nulW8ipb57mzUQMsICyJICaSeSutf92kZMOp2JKWCfSUpB6m5yeQJ0s38udf85iz0Oy+5AQ68ZEHVSvo3CwNDRXfZKG05BMB4fuG7+mg3ogjxjc5573ip3bqIzjzw2FiHaNidfcSXiVudbTarYtB0qMCjuySt0dOw9snTakDIs6jXri1fLm2StDgVhUEoQiXOtEBvLomrZoM8sr4oXKLzT5opwvUKw3icIf75Ekrg2A9Cx/wA76/bbrNnA/oRJkjkF1ZKh98MlmMIyAF95OU4bVE9KBrcyMvSq1Nu7ZhcaPrBBXnnGEjK3weSgh2oVBRTwlcf86nI7/uKzrApWibwybaAkOdIxyV1tHEEBzLFjqNrEul6/fbFhfq5ttO99AhMk3JuH94xdIgPn3HOFyt6mju8ErghNonmoU06nI1hlFpCNqns1zz7/JA5FB1RFobzzsJo8xNUsqSJVSpd+aOvwkmHg+cLHpSQhHFmYpzsLzm1m3bBJ5AeLJpaC19SidRvghDhbvXolEZoqU6MDUnkqXzccGKwRoUgyammEudIiySsrJOEIBNeulU34HVLQ58Ke4r3FJZeRct0YXxMy5FFeideLKab78OS/G/4QSQVPOqx7b/7B+naZAt4jAcZNJrr4r+IhLv/wY2ugJt2qO8BY6HUe8URut8YhkahWxVmFjF8pJ3oSmHBDkrFK8G5EQbWsqBRlzCjC1dgBEXkkJK11fioSCdWbgZ0Sq6F250DWTIcd16c5ETU0Oncj5ymqdubBMu51Jw5Qi05d6NtwnXWif0MNkpFiI6nDmQNVXKeipn1zKEMfxkaSAj+nN3+AofeZCfkN7zvhka8YXYw33pyrU2qeuI4kTrcCIr0PX/6XffzIE+gRrWFsUi0Nr1ntOY8+FbmHmjQy0iLR2lUtCFHTdGjCLYEJJyJ50qD3kWgHTXdnLW/V9zgUvCfRv1FUN+Tiy+kn/Avv8/z8/0C3RrtG7BvFwC41LCkFOSyREmiBlHRr0od4zEkUr3ayxV8vszkfzLG92VmWAkEljULBpm1bW8/+/awptOtlRILLPpmPsm26NWlOBX7D2rYdyYf6HBSnTbzI2vXty0GUbjlUyX7y2mvc4wNWjlRzY6dmcyBh0PfUbWYnXPoLO+s6pDUa4NB6nlPqn6rE+GFDf0gh1cGG3mVU2Zgq11XiRkZZrAQnGSqU5qYT8di2frEYT/A+WzF7Fp2AuEk2RRaLPKFjVzvn5lvsmNORJIa6WIxnWwMKjZJc7s2Kx+wMBznWcof2GXpnPXi3c61nDL1nYWWsQlZbJe1qTOGGWaJFatWljckmj8eQ5y1eYs+iCLf0/fdd7bJB+4428e67revY0eDvvJe69ijRGsV5WmQqZ9bnJVYQqahUnXd31UyMVhJZ7dVz0T75y+22d/5cNnkxniqsiuQ61nbwYDi9V1r7of3RBQ/t49TUQsJENQBT48QldU2RAw29p08i4xgzzz+bwZdXGHlJOk9VTafcYlKFklGyIipMUbuMUAm6a+lXNhuPY8Gb0ywNF6qWitCcOcD8i0LrLJrYpgwMm8C0UcAS+O1iCLj51GezdiTp6w4mRtu3iwwXxlnVEym8vxK2+STNUCvxq/BDm/dI08EghyI6CGVAQ+10oFgqKhBuriNyD/TdMiqRe04YQ0h7nTXp3dfzKeWeRJfhilxHYe8eQQbNeo9qdHAJG5Byoq8r9e3FsKvYRkwuNexgfSt6ddKBOpjBkpkJTj8Pwa0yZDRq8T5J0h/n4p3bz9t5D9qQrgZzV9ELcy++Ng8VwwKSV06XPCIcD3v8WhQ5KEGqBL5aXapJvY+wXzdjGRWqxaC+wBdn/4lAwGfI0ZcSp7v+7jwF7L5MC0qNdbRnatayI4cPteFXXUbbx54cABws4tNLlkLEBrkn4rFHh4vTchXNR5TH2Br93/4Mht4XaPDmFTnwOV68FB24Ce7UhRDJ6zc0toyzdJi2LV5qr1AFv/qjeQ4bV0BjHnn+WTYS+rYidqmMqmtcKYeCWk++z3y1P6qHnc/vLfofbcUQRxYCD858+kki8+88z1PKnq3b/Wi7/M+30zRpr710NxDd998TyaZYw/oNcPig7xLhKQGj8Sgq5NDPy7E06JYT0XIaSX3IDuQq5uJYrl72tWWjT7QduKYwP9+OaNTUmtSua6W5+ZazK9Mb0XTv3cN6HH+srQC7/+Dzz61t5242+tzzrTPwXhXXvnzWTHvzL3+yTHJmjcVgZLDyWFVbOCSOmXC2nf+b66Bytybfh6vFJkugYjd4GYd69Idl6FXyrm+nLWmzYQQ0R9poQVq4ypa/8x4XdaftXf6tpWMAtWXz09KtUf9Bdu5vKVUeMsD7wHoVKzCBDL3reUUJyKDC5tY+yvjrauUdqWu9ojYteskS6GiX2A8TTsVp5JKFdSfPRd6mNCJKyq1gwWJ7/q677Zu5s7z4JZWq2LP+/Gfre/bZVpVOP1vyCCqPDn6mkloYekUR8pJwQyU9pnWmNoHSZC/dnWtz6a701n33WeL29dYcg6CKz0oy4SddepkNuux81OWaWB68eem3OKMDbFHOsjdUEW9ZBld7O/Le5Sn8Xxt6SUc4K4XFr3A4NY4FodDKDQQwBR51FYfzBy88bx88RbHOqg2OzacriaxxUSGLku4y9GGY3diWC77T5sS4pGBIFB2VkLzS3DjgwyJx6Vm9xrEIwSc671QyHgy2d9oRNCdvlWuUUUsWG4Zx06GgRLgQL0E/bpDd0+YBbkjCZdIhKuIQyWjbyk799TXWjc0Wh0KgHIo45iBJoa6wdxnuCH5w9VNFNOqBoDHR4/LUlOjVdfKBUtDUCZXsj6uAMshSJ4LpcpO2hkT1DCSpVyG2VdeTvUyyjGO0bKWll4yXpcY3RYKXhC/rMxUdRW53siY+MsruMXLv0pMXNi0ozNUReD+VuCuh7MlJRRaMu2AJ0R+LwZnDcRuSwF48pmuX4YzmyXF37kMR0V4YIIn0Hz2ZxOMgFCCTWx8RVBQxcvE4Moq0NHeKfLxi1h0pd7V0hX5/P8fXPkOvRREcEr9e/z0UhSlyD92tgpHXYVaDMVO3rKrde1GLfcjmvviq5ezYzpMrrANNZc68+WbrQmGY928WQWINbUf/9jf7/KWXresxfe08KJbNgVOEBVVm77H3n6Xy+5nnLHfDlmAka9e3a2691Y7q3s3eee5pmzzlHWsCPn8sHefqtmlteXj+ipsUCeWh/bQ7P8dS6tFIaeQI69anj8/n3rUbbRNtSrfxczP2cOWiJZaJFHoc8FC6cH1uWOuoRduWNuCEIe50vj/7A9u8ZQfX2Juk8KXWdeQwK9i62V6l9mfVjPeoDGc9MRRFjMkmopw2A4fZ6Tdew/MGAX1CbZf2jTMXf5Kh9/kNvU3x6qSW5risQkR59dKiEKuB8OjTZ16wyTBuDFnOmhKGwoOuatjIuo+DVnnttWiCd0Lcjc2CVyOP3hOtMt6yfNoArg4nYxB5Yb5jBHEIFtBCjmRtVaEq+8+fS+EiVyGdkCItGgyxvDKpL0r7OZ6ehflo3jx122226osP1aXWapDwGI8+xsCJF1o8xqAI3qyMsWhyHqrLo3echc0lKVBBRUyLOvSkgLltWPCVTaYkf9m771pdKmCl4riHv9fHgzwPlke7kUOsgsuQRyZjIeOmW02OmiJoY2rTxSiiukXf4Ad59LGN9L/x7PcvdHNDr3F0Y8X9SqSN00YHmzZODbi9ud8s5VC8y76aMdMacLqpElXXXt2WTXMUMaC09xTql8mAMNZljEM7uhq1adfBviZZuW3dBoej0pgPFQMJsNZh4bAG75PC2MgoFXMglGAEZchxv7ieQM0UFTUBbzqmxijoRz1RpTHk68+tgeIQJWFJ8FIB3XvMSBt62UVWq0d3jyKKeX4yRTXyqrVeNLfiKisnpMPDCwHcMxATSjeqydBhLHEDPVeRiYrE+DPPceiG53CZLtFQtmUL0gxUsT7/smOvUtRMcpycdczbiSETEBytK411SGQLUlBznXjGrAgYyHMa+thgzyLjHJKf0jUvxzmSbr6MlvD7POawORDXEeC5uVRmf79sKU4N2kDygtnsQXExYv7I/PueIBoSc4e5KOTzivj8jshGn0JdS6sTh3hjkjKiqxQweq8hFQNNe04V0mITiWHi51+oOfg5vgLcH920G/eYsdc/9sFHzq3TQenRvfINWgM6bCtsGYnRyRAtvvvsU2/3mEx9zPhf/cqGUZgZXy/N+z4sm/chhv5e20QXuoEnDLPxt/0ZuepeVkLryyR1BmMeJ3NgfwQjp3D3HnIAaXYO8s5D0ZX58ovP7LGnn7YOVDafdfNN3ibTCllxHoEwTPwumrZhG9LpmezSyMorCGYRp5WTOXvdOlsILXcxXdnyMeQVsMqKSOSWlMGWUZIfm5oKJq/IuagQBYHCPGs76Fg75/c3W3tyfbNpNvPFiy/SUQypd0XIbLwdoA0ZHY6k89REG3zhWZZE7wdF3e5IaYyibx9h9yr2efixuaO2J7glDqX4M+RAa6Gr+jVKzPGHCqAReURJXGQOCn+zHnrUPsIbTOPmUTWw3eCm6W3aQJ27xgbSAiyFjuYlGNYkNGbcVdKmi7wET15FxUJCcp3aFZ7lm9M9Q7k3rngYwucyilYWz5pl2Zs2W2eMTLuje4GxNSBkw5vk8ElEMG3Xh/PsJWQP1nz5kbpKUpzQwMbd8nsbMHGS1QAvE482GPpQXSnDLIa1H0LsdPHlAzShpg5GlSjdrMBmS8nE13cIixCc7kXdTz+DTXO91e3Y2htpk7Rw70MKeclsDm2fSscMA3dexkzjGnykkLTzhR/mJHxFc/BTN9U+Qx8oa0GFRbemStAI78VgJdD6rwyan5Kwb1GJugu2QXOwRTXd9vJ8wRxu5OX9y1OM1gT/FqWRml9LrFfThtCpftD48bb03Zn2PtW0ezZtpdVdqiV7/QAQmV9DOCASJXWgjeJeJzOuDk38HtMK11hLwIsz0686FIsH2+zv4UPJ6iFxtY3y8qa9etjZdLNqDyRBjO1RnTcHAbfXmvEoFI+vTFWufFYi3hg7Pbyh1lVs4H1TVCBUxeHueuZipAQhOn0J1lEEIHaSXrrq3Vk2i1qKNRxuiTgcdSSdoHcQeyK6dleoZA2oc5Q8c8GO+jydVYJ03CjLdkbzr7Ud/qlFwWHIgCXibcuj3473XoaUxumTJlr/M8+yjd9+Zy/RxLxoI0VW6s7GtUtsL1o+Lt6lC1UBoPaYrkOcgEJFSY0a2fhrrrK+l0yyCjSI8hmwVBXs6A68TFMDyIuYDDGPvGo5gsJ+6po89HUhEvFb1wGp38Xakl5+bD/4emPcVXOjOgU/uHGPuMY8Ch1fxe7MxRDWQeqgFPtyzGln2Gj2Ysu+XVm/FTb7zVds6v3/sALgmX6Dh9BO8o8kWwdYHgZVB1kGOOHSydNtMnmplVS610dldnC/ATb23AtsDdDLfeyJpvDrL/yfP1inIcehl5Pjlc0kC8LteMiFbhfMlxJsoqKNVCjblSRtPf7h+otI0uZip3JgsW1csdqWfv6prVy2GGIHpYNIiyjyq6lOZyyKbNZXMrmmkddeYSNPn2Ar33sXOulDtvu776yJdHHIG+5FbLG0dmPrfdo4G3/zr9DVauqJ5lhy5d81HtmXjD3I0HvgFm3S4GSLZsfGIbTWdzJY05r5C52psXL6e1bLPYdK21Ze6G3kzvsDAzRiJB2GoCDhwahpuHq+SlPel7S8XB0mrjWvuQzt5vSla1e5u7L9wupcyIrJkSb47o2SWviHLftwrjXiEOl9/Ak2hPLieke0protnWR0ia2ZMsNeuedu2/LdwkDDa97YTv/D/9gx55xrlbVqOWbpfGWF5NHGEk7viWdx6vEaPFELRlcAtWoKYd/sJx+3BmzQNK4tqyzP6nc+iiKU6603jU4SaqVZqTRViC503bqfREJ2BaKeU/CFEfj/MZuuMXXMVcYreorv9J/B0O9v7P14kSHzcNhTv36fcYSQOVTBvkU09g2eRxyYoyKVJFEnPRcTkplKpgrO8DnStbFBSljge9hMLSnHPvm6q607hj5v0xab9cTT9umbU6xsO/RIPiudz1brP921ulI5QhfZEmHl8RhINevWIa6Erza5wlQdBp5Edk8OT1sJc/khPK7Xl7CpNmNAu5MIu/L22y2NZthekauoLhItE2NHBkryw+rTq5L6TMLqLXQtykcsS5GGV8vqcOC66iDn23nwAKvdvDnXREKUtejKgiIi+Pjh3cph4YAsWrXOPkTwbdrTz1oikFUTqSJqv3i/ggBDxATXdPhIt0Y5Gd2HH1zKBfC4vHpfA/wvBN7h/nTIuVww95mF4SiGVXQ0lZxjYbA1GTIUmQhUHaEzr5451zJQZaypfYn6Z6h0lfEMe0vjqsY+MjyKVPL5LuS5fUeebMOhWjYeciyGSow1aUVyhR5lB+Orcat0mV7BcTKywT3zNXrQ148xPQ59ZuyRfYY+QDZaooEIsc/Q8yisMEkQO9UVIy/XSTZCXbhm/+tN2j2i9gjxoopDv37PXt5C8fiJMFLYUFOff8reo5l63ncrrOuRPexSdK8ajxzuB5ciVM2Y5Cc+5MB47/HHLJ3DtCVJ2R6DhtgOjPDUuXPtCLD0ib+hLeSA/nD3OSCUb1N+yNeV8oSSBtnnwAUmHfemeVWxoeeS+OL68nfssm00k9nM3GXSoCSXNqaZHAC7+a4iMb+XAyu53RE2kj4Cp0D1zPn2W3vxz3c4/Ny2RioMIGiWHIS7ico7Dh9p593+B2vQq11YK7Ixirq1+H5gbvZ//ACPXovRw83gg/qXF+3LndGml0QmE7Ng8jR7/76HLYfkp3jPRcAfu5iYbiNOtEl//CPQRm/3itXmzDXrHev1o9q93GDow6fI0LuE734Dp2eqUDHg+PKMqK7MzrTP3nrL3qIQYuWSb60jnWdOPfdcOwHcMaN9WzjgWyijf9VmwATK2bzSxX8yWje3SXfcY10wSOVEIvJItbuSxBjRp/v7h/t1lUzhxFL5oxDh+48+t2n3/s3WzJmJpwrNkHvP4lqOGjXazvrj760RXqUmW0lAGY6geBnkDdxu61b1cTEjt99EBDzy/9LQa6SFU4eEqWQcKvE+lGAuztpty95AGZAOTiUbNllNOXEYM9UG6Jr8yOWivVDNvVEZzmD4C7i/YkrGB593JkyFi62OBKIIRXd8vRyZ3ddIdk213I0bHF8U5i/htGAywqYIpBF1A5IRDayKAJbpGqKB4veQqBc+GcrhUyR3wIv38qL8Rg1t0MUTUUW9Cf11pAWAMZTMUxite1UC32VcsX4VRJm7CKU/JjL76t0ZVkkxmErsE9m48nolF9C8x5GQB66z9nh9xYyRs6+UNNYI+v4hUsN7l3MQz8ZdjnPzr79BwyMSqseaSIm8dIdK+Vb0oZtV0lWwke7Tk8k6BLhvwUwujxG2gid0fb3rZXoOHuYuDEAFOaU+wAmq4GzR+2hyTDWteOcu+/qtafbePx617DXfo1+u4idFHBpZ7+7g46Uxdn0gj85Upav8BlFqg8Y28NJJdgJCWcmNG3sho+PizrDxuMMZcqE5TuDV6xDwOPRnM/QhegnTHbwbXUO1ofc9qh4DdJhTm0fNB3tStRia0xWfLqb72IO2Bk0kETAq6je0ATT5OP8319OBKsM+nqyq4wdtC5o1zRs3s5MuvMg6g+HXQzY4lYNTBU0CUFe++ba9ft89lgc3P13EgVr1bSv4nyi7J06k3/BFF1j91jiRwJzetlAjLDiOiSxS3oMoXka9hL0jiFRdo2RDKmW4NPYuNxHlOCQNQD1A3s6dlpu5G4mEDbZz/UYrBw3ZiZdfg8r9XiePgqkzwEopzHuGxjdSM20NJ7s28FoB47MVm9W0/2A7+09/QNepF04DlhmoKFDSA3yz/1e1Jx89zl4Mu9lxRY27vCetvujL8/iiO2qha8LxnGc88YzN5kRMprw4nRvfgyRAcb0MCofOsNNRcExu3cqxxtDXMbRgq74OftfnBDmAkHB1nnXM5ZVB4HeF9s5Bx5sSwJKuRCJlxS8xiVMffcbSCyutGdjlaX+4CeXI02wvtKl3/vqgLZs5G2hih3uvzY7qZhfecbcdceIIb+tWoQOLz47nXqSz7jxhXQu/iyuiiUqoJHFZUGUzn3nJ5tK3s2LdSkvlefmCYho2gU45yUbTXCQBT1BGRskjGVAdaArpdO1ayEr6RvTg4Ln4gRK+fm5DfwA+H2F0jnO67kQYe3m2up616MxPxciv+eATVBmLrZaSjzoQPMoJ1+ZGx685HFZKGuYxNqRdrVW/Pjbm17+0DqeMcvU/HW7Sd8n+bpV9/sKr9gWCTvkb11stxpRGPLxfWEtu2DXW/C5DrE3iHcvwhsPncuBrM+vzYT25sqT+wRoQ9FPKetrNwmlGOD2c8e950slsfPWllXEKZkoHksOAPieCoopsNTDLa3fda1/PnImyKmG2vGz1JuB1Odx3vS4dbNJtvyO3NDpEc7p5heLu4gR4oQKtk3gSmEm8bu+qVZ7A/uq1t60ycydUPS1kndr84OXyoJXglLft+uWeVNb9BaaMH3S6Xz8gwpezlfguZTwKxNJBYvuo4cPph/wLNKP6WyURowxIElitxvm12+6ib8BMq4WTkSovVWEMRtkryJkwce+FzYvJk6aogfVZime4lQi7Nf2Mx6Gd0hbtFbV69NybSAPCvmL9jBXl/p8Y+rCePOEbGfqg7hqjucaMTogq4H6Fg9s5W5IMoGJ183b76Onn7AOa01Rk51ke99Zt+Il28S03WePe3W3TyhU2hWh1PvOTwTzWRcm0Ff0QWnXqRN61Eeq5pEe5htVLl9jSD2fQXGYN8YLGnbUENbzriOF24oXnWpveR1EPIgxea1TXrTWlbLlwc9UgBMlpj9DkOLKPvI+yolDh5yKQuHZ8RPWVfXV2E++lrmLSY+JnIRFFPgdIQu06lgFDiuyvvUoeYhYCg/VIQNfmNaIYbyPaTO9BgeZ119mgCcOtDj00vKfBjxj6avsdHQKHGPrYE2QvgsdBmKIiEpZliqhZO3bbKyQoP6G3ZiPCR4nA7cTQJ3VojQY2negvuQgWRB33XIQ1ehGEu0Zu7oJh/SFDHyJ9x+edOxyVBcoAVcDqUc/FZGCgLyhekvbFjgXf+Kbpc8ZoG3fzL31zvfTbP9kKkiCVDF5anXTvX3oaGH3DXseAmfIBwmG16XQZDiUFsS7n0yvVxywkl6nLkKhW99vCV1+0ekVgdBiebIxQ8z79qYS9wnrBSS5n85VRhCU9fsdG9Z7KJfD+2tAxQx87ZwMmGUbB7Zeev/8Dwbn5SV8/ZOhdSxTc+24AACAASURBVEQeJncn9k2aFtmeHJvLJlERR/xOGhLzaakOGEssSV59+PKwVAeiDgmuUV269mhOatahmvAK192Ib0WlpXYA3m+SjAInd96q9bb4NeR9X37J9mxYa/UZb+HIUiLVp8gmumfPm3s0x3cgTIaDQBx9N/TS4IkOKCGL6uCmvqgF6RRI0XVnFI0dkvHWpFyoGMRXlvB03tXnQpGkTDXe7qZFi+3NO/5q39NQpRk5BBXX+f1yt3l6/hHN7VQ8+r5EKfGorAaQnDoJHYA+X/Lo8Yfx2hLV0wDIZh3OxBt/vtt2Um3ZUDiqPE+tXd1ftL7U3Fq5By+Wi4yaIqQUMWi0/uXZ+xXzxWeVYEAkkpcPrNUPOvBJdOdq0qc3ncqSKQQL8gipcQhwkV/5jL33ybPP2u5VEuwicnWXSbILgZ7pej1yLBShaR75iBLNIWOZgpzzwIsvshN4fyW1Q2s6Dl1gSx0Q8po9Eep7xAEmn6kfQAeqvch/p3h78IKOOXRu6KP17jUN7uxF9QVeRBU0fzy/pEHlApScr4EXL4z97Tvvsz2rN9heGG9NunW28RyKA86aQNVqqn2MvPRUOPd5wCbFqmQDrkxKSeP1HJiqzeCeJYBWC7hZsuolwDM1qbYdeP7F1u/MMy0ddkwJcyqKsdh3MX0kd4kFK3vFdnCKXXhPzoAcYUWSWjGCBzV+sjn6YnwVcymKlKcvMonTELymRUw0sa8C7KseG++/9Dodth4ifFnFNUpOIYGELGPSup31PX+ijbnkbGTZ6wON7zP0h4xzzJOvNvSUoIYF6lsjZot9fv305QZKSDhq4yH9Y5nAJq/cc599PWW6tfJzFg1nkNhGdFUaQ2Pi3jSaqKRBhwYikRNVRR4y9AHnYxA8wRI+T5PnCKD+HjN6vg0dnfOWdYJtlBBT1WCy6I3r1qPf/JR9+OjzPLEYClRzdMjPt45t2tvbDz5hqxYttTxKiOs2a2aDzzrLhl19DZPY1koIhyVl7KSQ6L4CLKXkKwk54CeJSiUUlduGD5egWvigrZ33vjXlStSkPJPXDjj7PDsNkah6Pbp4xaZObAmk+b1FEUiQ9QkFOL7ftDZ8UQfjFkpcFFYzLr4OwjiEJx48XeHfP7SRfmxzxVRGQxVokGXQeKZhTHK/+sZmkoT6lLC1Fhi58hgy64LmXPrXk5qKxML16p50nTKNOQxcPbT9z0XnvM2wE5wnr2YIolw6LdK1N2pYPo0Y3n3sn/bJG6+i9bGbSuI4SxcS4BRMvXegaWocHEbRY3xGgEqC6JhHP+K3R9hXLq/Nx1o1QC1w9G9ush5nnhGYOG6VAuwnESzllmS0xHRJkNeIEVi/YL5N++v96OnMsUbSeYngLKXjc3QMoqp50g3X2LEXIhoFVluFoa+hgiKnOEbUQ2keac7w6LVQ85cstZdvvd1WQpGrzXXKI/SWhlGEKEdCYoceHXGZ3gJQ18hjopn6WGsN6qeqfzGwmRwmhRmJ9v+oew8Avaqq+3tnMiWTXklICCUQQHoVpEhPgNBEpYmKgChgFxGxYG9goyoKgjRBeu8QeklAIPQSkhBCCpNkMpnJTNp//dY+dyYgoK8vvn7f6DCTZ57n3nPP2WedXdfeUFkxe37uc7HmjjvaLdZKFg5UvBwQHMVSLt6cMCEu+9XJ6tN8QwzTtft7ZnP/okFSVEZcFQWUe6BgImq4cBaq6GztXXdRlse3oo/oc6HmwCoi9mliQBvhBeh9RLyHYL6zuL7nq44HlK+UM5NmeKCdSQp6BpMM2l2MmwtrjQzJdvPfzBSF9HWnnBkTVCm7YEFT9Fb3ui323jMOOuGE6KNm2s3PTY0Jitc9dOftMWXKSzG/ZW4swR0mYKTpTXcpDCNXXSVGiKagfcqzMUNu3w01J/uf8L0YLmI8Fg7KY27qRiGe3dy/xiyKN7HUrDV6h2a9hsGVvP+sGcpDjU+nXUtdBFl4LlKzrCgLhwsg/8SWNPlkeU285R49329jpuIFK3HQaRxvSNFtU27+mmP3jU9IXtfcaFUZBK76SVcgNNe2KKpxMNS0JvIglY8lUwC7gN5EVDwAowMslJrEaV+rYMVzN98ZV55yakx74P5YXUVNSyS9r0ow1t5zTHxcvMlriNyn3cEuCbuCSgn0JaADyFearcEtD4pOoM85020p2FHmAL593ubqXPxeereCVI+cd1lc/iO175KLhuKBtTddN9YeuWq8OPHpeP21mTFbFsjqm20eHxPD3ei993Ke9RIBOAUVNVKnHCMAFHQ7p1kKdtpqJEQyb5c2zY0H/yziqT+cH80vPikmOfHBsLlVQDHuy1+JccccpZ2lQDM+TzZHKU831vMN93k6upPvht/8EKXazzpiallQ/lboXmVdpCzlZuji8bbE+GtFX1wXqL/1hHCjFcsPzJ7SRgWCtSrhfkzNNO46408xW2DcoN3fgNmMy0ofBxgI4hk/ffiRZktevKqgIYzqPzg2k2tuN2n0/cUdBFW1ctNc1ER4w71+sGx1KE+Xpnv7n/8koqYrokbNvkXMKldGmsGYunQVA+jdM7W4CdNdlIceWlJ2/cmDeJ7+tkgVpturHmInCmRUCEONhiuqOWjZb850S5+4+4CSTNLcFBNFInbHab+PmQ89IhKxZAfhiy4G81AnlI2ylzT6rT95cNRpjfGC4LqBAAxLpk6aNC4Q/N3IJQHVJTNeV1/bs+Ke8y6IRSqQGUh8AGKtAvRdh3iCPHPKF+vNume1gtItUWgkk7Pgwe/TIzYbNyZ2VpOJNXf4sHh71BAHABalBmaB/e2ciJpfKppv/NPvVcR1dtQrAE4HJtdnQN3AQSo3HesBaDtoh5zampKipLnpPVLWt7T6TT5ziAj/yKuXa4r36FkJlKc1gP8Xi+ldtI9Oifwf/GLwq069/FwWTKU1BhYQIyFqAx45cQ3PAMkcArRFbS3RILfWotebYvw5l8a1554fTdNfjsaetbH6h7aKQ076oYjctjK/Ufu0pnhh0lMxZ8Yr0TZ/jtIcxY6EtQax4cojY7Aog5e89ELcfLYUOsVbNlNjkX2/cWKM2nobQ7NbEepQsXBhuXrz4Qfr2ptW3hKnyxpzYGWRoZMt+Iy3blYs8+jIAu69BB+sTq2K9lkt8RKsbvm5pz7xXNykVpaTlM02hFXT63NknTapNeTgLbaLw0/8lrwVmzqoT5tCZykWoHcVe8GPFX33bwF604mhaTJQxsK+088lOknt/J/fEo9ccoV4w8XiqOjwcAmCOn7GtIbu2iiHKKj19eijCDIMb6T/NKBBo/UXrSuDnwkmvrJNnQL0BcvYpMu025ZDm+AZYxYxc5Jkitl6VVkH10hLe/WRB6WBNQt3RR2qQ2Wp7J8FOozmygWwqQj7P3HC8dFzg3WltcA5Tj41AZ3MTDA/PHONQGm62rqrLB9zfvKrcf3Pzo4nrrwpaptmyy2xKJol+3033ST2UZu6LT+yr4p9kjulTtqBSwSqhXs70DsyVwF9xkB4O+ewgb6QSGVGTJfP9p2yGSrQr0r7VzwE3h6Iyb8VHQ+zQa4vqgGvU3u8SdJ0+sr8pUKW1aGiGU0YM9Wy50M/G94DdDWaSwjEVtbBOU552GtKm6/p3dtLotzZBBLjs9ZNByzFWHWSh+lPPCYg/Es8fcMtMX/yazFIa91f60fFKYDuhh8Iue+Z1EA5N2lN4O8E2AgqztUbGsQZc5DWc8O99tEB00trID3agToAzkJkWfG4iCkJsNrnzFDD+j/EA+ojsETrmkCfVhU5+fPRtYauHHuKTnurQw5QsFIavR5mua6NG4Rx1kLry7jkI2Uf1JJLLP/q1NvviquV6vjMPfeoD4NcA1gKJY2qcnh07vPySyXOZLoQv4L2dp7moaN3r9h4tw/HvspkGr7VB5WxpqwvmlVrhXrRs9SVU1kj7JNIJ8aratt5p/y4z11/a9QqbkbsAdmwI4ssIA55/YobDvcNAW0KzxaQV6+ssqGbbh77f+8bsSbMlqRTa9+gdpElRyqrD1pZR++Vumfh/he/OkHvH4CeLlPIRBbdUctCpg3yAK46fgPiy82yGFZReQuWtS6NZ2+8Ly78tYKujz2gjLhFMURtE8d+XXQY4tlq7CtnFtm0Np2U994u96sC6eTiwwEfA4YqF17FZHc9EH+QhT7p8YkxWlTX4772jdhs7O6ZlQV/lgP8bOq0OIxXBkUELZVWfrfiWBQr+/KLNp972ruq84Dze8uewWOBMpNAz/V1LVnAuJzuOf2cuEfWd49F8yQDwiW5sl6nvmLND8Snv3VifGg/xZR6yO1DsgqZa16zxBsfGLbsEvT9vaJGXxIgO1P/MnapDSxTkNznRSL8ufm0s5VhcZl6ik43l/ZCPeybomDdTdrzR9WYOfo0qpOT8ls0EXXS3DBHOoGeBwfoHaXMaH6GYQrKl8HZv8wpznsdVGSiKdWWe0Abb+4zL8atZ5wlIqKLolEcEyOURQH1AJu3WdfsUGeWrQ79ZOyn8vjuI4a4XJ8NTOocJ7KDzn62XLMlNMgWYuOVnSrSqb9+86cx477HxCCnbIUlC6NVB8kH1BZuT1VijlIlG9WdbIQ6gKZS19jkaE0suK+tp3PFYllADhRrLwn0yAifL7JSTMB33zUrFkJUmvx77jEsFsCBXpNNM1QTcLFSyv4Qi16crM455BxJsjQmeIKYY9IBAVcOPoqazBsjbRPumkZlumx90IGx65e+EPXSAOm+ZWuMNm4p/xZ6KopFJejG7yiGzS+qH+ol8tkrSLtkxhsxQiXbmLU0crDmwzxoPjhcMIVx91VVxLiTemqcCwSu8+WnXn2P3eLjchutspmAUE1BltNbFDUCvy3yZBnBDWRIcaFe29TJcenPf6rA6WXRa26zYxKANmMGAJv5XQRVxBy2U5YFlgrouByEgEyvc5OgJXPkaFNJ10DDXz5zttL4zozb/nxe1IrgryfNeHxMpSpX4Zmt4zx3/ZWST/aGlCRt6vka53o7fzjGHvWZGLWD8rbJrpFLkOBzrSzMRrLAfAIy5wAVprLGqCrPiepMdMOvz1Qx1xu6t67MAUf9i96O8ZtJDSnjVB+jpS+WvBJUX9pvsA64L8T2nzssaodoj6i40X75wgVlIkOb9V1f/xvQf2egJ1CdQM+xlkAPjw8VxnZtZyIHKVfClGViP+0mweomSoCmSZPj/J+eHK/cdG00LJwTPdTbdbPDPxc7qgFNv1VWVpGS5FaR6G5qIt5N1jqFgj4wETDFOpTeFDPuHh8Xn/TteOKRB2LN7eg3fHxsPHZXtxpsl4xCl+L0AOSKZbVrsSwupuMKQF/VyxjWrXNkDKYC+k5KcpYJOUAx0htdt0IMy+aLhoeASpGYeP6lccOPfql9IzZNss4U8JkujFs0ZJX4uAKyY0TmR+EUMYh64R/jopqbL2eggTdYJYzHQeClKuMwCKHZZimyzQ4izdaQMHcUqJNd3qLc1Ut/fHI8dc3N0UcNIhqkvS1AA1Sa3R7HfT12UZsutHFYCglYVA0eXATsky9PQWuAnX77FH+7PfSkuA8AKErK+emGv55oshh0osldsEQb66HLLo2/nnJKLH/1lVhDgFMjkMGdMldX6732hrGjGA231WTU9JUZTsYJvlHvPoCezZy/8193u2FxW+fFxKtviKtP+mW0vzRFjZp7qCO7hEsVtjsf/Vll3BwafZVvDSiae0WI3rkVvP6Vfzs3R+WjrzZ41SnLyXBabXh/MjOnaAdv2VZv/ce7VbxV7zL4+1JFkkrBG5bYPBVrnCsqiCm3iK+nTY1VJKS4Z1w/y9vLZ9GO+bzdMQL5xRKY2fJVrrvlVrHv178So/ZSt7BGBaEpDsHfTcCjABjnXZJT6dPKX6cKkY0xX82d71SGxCT1LFiiSkTiAqwDGyhz5ouAo9FzDU2owV7X7VXXM+bL5VRDW8pjjoztDj1Ezd5XU/6xkwedO1+RtpM9YsI2Ygb4LPT/hWrwfOEPfxBPXH11DNSY++bjec0xIxbonguUhTFq7E6x+5eOibXxz7LheC4oDAiAuSIc3zwHCliq59OG4nB6Xjz6NygL7KXx96ueREFR+8uyooK15j64a6rsKycheAxyLXA2KVV1pMr4d1AK5bp7jnWFd4fmZhmnSSlkcvcEblya4pghSO5KNu+UW1QFqqDkVFF/1EPhDFOnsoPsHkIwsZSQ74JJ7l2sUemYVRPzHjFqj51iV7GvriXeJoqNeG4OAjYjroAUp7LAK4jjvwP47wT0Vfo0rlNkIVU/KCgyucFYxHq4mQ8WoEZOwKGhr3qtLoxr1V940vnnqtr1pViqQPvwMSooUvLF6h/aQG4eNhjas+KLstYb8V05CCtsEVdV85yF8chlYm49/VQ1An8mNh27V+z39eNi7e22UpaTlCN9kpZ91unR3jsV04IanlQGWFwydo2x1qmle+6MaXxldqHpHcp+57P5xLyRoHPKDUR4VO4/fdWNce0PfxHznn5a+1XdHLQcs3X6teqA3lEFqeM+d5QyxtZWMxZ5ImAJ0BfAbqvOJm7Z14zHQL9EQM/pL2GqgJ7+GybBYuNhwqi+vbtOxNkT1W5OQajJd97ntoHQEcAJPmiHHaQdHCezZ2eBgE5QSZmpEiiDR35wmawA9H503AJG/HK6cS8Gi8moKWgANHAuwk/CZyW+HbLn4JTprsV/SYGKs5SzP3vihBiGkmPtsF7pVt1jw3Fo3+qzKKpQTCGCIKa4tVkPqLKZfPamAsbBpEDbrGmvxO1n/TEe+tNFUT97rqkD5gmIBqok+mMnfj022GesKAAgwMoUwWLY5YlYAb2Xi/tUJ3vuEDtSuF1ZYO9DAi3lr12OmxV2VPn13QKvK7p4KrC2b5UBkkWjqspl4uZ45qor4y8qHFksbX6kTv+lVImW9Uigr4QxR9FNUrVM8zxPf5ij59/lwAPUE/e4qNeBDnGYC34MqHlQ8e+MjaIFsiFlW9ndJwFU7vftvz0t7hd1QKsswgF64l6YwLo2SZT2znpOyjeyKDkVllvrXSqwX1sVsHsrT3qouOeXK5jYXevs4i43rdGHGYS1+SK03kBKmXv6KXF8nxSTbrgxBhqIvae8Nshni6apSQrMyoor7Su33Ea77y4XuNJ58XXL7Yi7z5QFkOaZD0eap/YDRGI1UBpMm6YU3D/EtWf+KRqUudGfoLZvkFZrHuZdxpoPMoO9ulAxZyql3/bjH4ldZAn3VfehaFavZWWq1YjKAV8A90fG7CKwJSqrdYkKpIi5kF/97Etx/zkXxq0XXCzlZ2YM6aF303WE2BDTQqapRoMbBIOHcQMiYGez/t6x8hBRPH82xh5xuOJOss91b+xaXGImNeO+lRuQC5av9wPoDYIW/nTYJd+qj0bdNjPQwSDzE7F/Ofug35Z7sJuowqVLxMRrrol7fn2KCM8eBpajZvSmcYB4a7b52J6aR6gg+Ax8T4pBsB66TrsEq2fvwTH9pWlx+elnKJZ0brQqlvPRz35ODYS+Ef3XkMXKmUAHNs0X2XzoIjbcOewN2hn09BdYUg5w5tqxKitbeQDku7q4oDoJ97hGyXMzzrndpYBeONso+X5VFA7Xy9U6WVmEtW3zxD4gb4Uu1ta7vyzAXWLPL30x1tx++1govEWjZ3h4PszQWtZqxeDsPwI9Ck05TRmlfVUNPLlyku+6Ny757k9i5qMTY2UJRbvylJsk3OsdcJA6Sn09RqkPYzu8zZpkXD3OTzeYJSRWGr3n5x2AvtI+8M3CI0KAy6odeb4QaFFqrvvVy3xrEuXrRb/6VTx/911KG5wrlrgFcrNIIJSL+hG19tvry18QYVGf1Gg0fDI43HAcsxt3BdkdwCz+MR5UY37pkUfibz/+ScwQlUIfRenpFtWqHp/r7qaI/Ilfi5VFjuTmIgSX9XlngBrkgZVirQDplQbVqQzhHy1uHd+3BBDRrJmLxNl3/XrHPHnLWPrfLEoECwmmov2wMbA6dCjNVg/d29RhfoI2Ra0qQ4eQG4xmk7JYKeReDwfw0D2k7bVqat6QJdRr7bXkOz4mtlNxWigQhrbpTk1FO6FEjAYyPGp3CSN+6kxtVDGLrL7Xld54JVrvHeNVzbko+uk+8Koj3GwMH+48C4cgc5R73UUiszXIEWt9IMap8nELNXJf3lvphcTINL6lWGnO/+Q5qEhMC8Ks24iM/t7y2IT4gzb+MzLRh+h9vSwHVPyyVqIS1vsWKG6w5o4fjr2+8bVYe+edBARixtR16+g6hG7MRtdnXGWqa3KQ1kt5WM5BJlB/8abb4nJlob2uTJxGaVdo9VSB81R2z3nz5zwDPE61pOhGDws52ypbbhZ7HntMrL/nng4CL5dmCqq5+xVyxJWwbAFtuW2IE5CpBFdKqBHK9AcniHTvN/HKPaqWlYXdh4MGN1jRODFcU4Ei2CreIawO+kbofXP0t4133zX2ETfVMHHhdBMpIX78pXKdEDR3XYJjWV2ZHIlt7yGs7yLF/oQvVeS1E+izT4V7UFihS3emq2XBDLRptFIbjxy8ZIm5yUXM0pxf+YOT4knRBtTJHdMiOt+9jjlWBG6HRd1wcVsJPGm0zXo47sfn5b6pr+8dc99oivvEYXXf1ZfLkm+OfT6tjlPSlMkkc08FH3mZGu41KOuWhlJG1fjKbMWUYb7wvJBWy58r912qeamIONDrL2iInUHgTxOThJl3sRSlXookzZGScvOvz4pH1Ny8e/PsGKDYSauEv1Vpoiup6fjeUqw3+Yg6VcnNAya6/275XjGe1wn2/6DRo63yMD4icA1qQ0lTWNQ8JyaIjvP6n5+q9KVnYqiCGgvFEDlPmt92nzs29pDfaMgaq5j3w9FkCaUfyel3JU2ruG542UUSPCRaFv4qC2ROQ2eLNMyBAsw4HWH64x31Av4OdXd5cvz4eFWpZgtErDZXPBWz5TeFQnRPUYhuoaBpBhkBEYQmATDpWDEP9UoJpJLyxkM/pue7QIKzTFkp/TW2ZrxWQ0YK5A6MnY89PPqqVqBNGUhwjneCbAYyrI90euQ4KH1YFqF2gDkDNvkEKTy2miza6Up5p69/0Obfpll1bjo9F5sToHdBmLTdDs3JI3+9TBlEZ6uT1MvRQ0DVU7chj5szzwFXlkj/NsMeJrt+W6L5aZKLYp7A7oMHfzTGKjYxfBNF+akcRrWi2Mngjh+Z9K3chAZrKAO0seoFoG2vv6bYwCVxtbJDFqkacBW9Vu9UxQRAvqoALNOYxWYJ+m164Q2t0Vb7fiQO+OY3o++GG7q5NfdyyhiWi+czQQL5wL+c1bbSxBa2xey7746zv/fdePnxx52GSPEQJny75GixFoPMmoVSWNaUy2b3Lx1rywFKBUjbCMQRGGQjmtnR847McpDrEFMKb72Cpi1iQXz0vAvjtvMviIWvTXOBC3QS7lDG/HhL53NWQM+40ezn61nmaty7feKQ+NhXvh49Rq9rxkmgz8U5KR52b7mZDAywemGZfLWASV2jMnNmz4sHzz037vq9KtVfnRyDdW0a7EBfwVxYrEoMhL1mA0jThZZPK8bGVYbHNuLS2VmKUa2oRSh0XMJ+RSY44ArQeyu/DeD/LcBfAehtBSL/FqCkpPBrAD3puLYqcs1R1hKAqVGBNkHPJ8roK370wxiv7KcageaChgGxzf5qBvTFo2LoJmu7b0EP7QMYSZ3+arAlaInqKSqEpjkx+amJ4i2bF6tvsFGsLFpz+lYYL3QowlPkGiDGhUVFaiTTWWE1rydMvhXoi9XYpcWxjvnOJBzkKnI9qgDO8uW4Jc+vVG7FInrVqu/xtOlx91nnqTj1nOje9EYMldbeKmtzgZ6nxxqrKzHkG4orfdquTu8J1qrEVN4elC3plW9z3QD0/mC1C/VCD0Wo35giyt4L4/7fnxeLRapEI/AFy9uU9jZAnOAniEHuKLX1UoNcsJm8d6QJv5h9U28FeluiaQt51nj4TO9MRwbxJrkhLeX2I/MBuFaIF7DQcNybOlmTs2CBq2c7ZMI0Cdi47JDVV48+w4c5YwPmOwJ7zt+AZx4hgs1RG53O72inDWwq+f3vUDu9v/3m5GiY9bo2rMBOz9J/rU1iP2mUGx8wLrqtpObf0toalGeN6yJZCnOceaInaLsBop+RVUhtGxDDNCNX3M/N6Wu3ESdRUQFya//DV6d/PnebV7bTPKteQ4w4FPWNb7FGoPrSfffHrXKbvHD9DdFLHO6kFpIdI+PFlyEJAbDnd+IFmPUAPf165mree49aK/Y+/quxsXi/0fYWKzMDlwHP5Oo/vcfBdjI6ODy4P9osqZtKD3xTDUVu/N3pCppfqgymphghX2J3Kp2tLaa26hgqUlLcDLgN+TcVostXXU2xkWNilyOOFCIpkwJXDmvpAFIhB9MYzIljWcpmDQ3QLc95M1648pq4WNxHM195MYYK4Rq0CBJlg9xyySSxiLlaD55z988eqYIZNZFZaVAspQ8DawVYkssNVAMuTkyHt15WnTRLc9cLDGbe+6CCvr+MV5Ry3FMg3AsQtjQnMPNVAb1jgUYLKeT60yxN41qiDNn7K18TVcf+sVxZJRxEZkOt9oLHjNdYB6jmu138SgT6e8qMh+zrdbE53vCLHytmcFty5XMPDr1KkQDoNRaTyiH/bCeDlOI3Wvx1VFl60M9+EH1EFLgYbZ6cbu1dqyTFdVMJ5Yrg/u8CPdjpOBnTUGEBe0T/4BtrrxaljjfCYUSRk95XzR2WlBvbax7ulRJxi7KPZiutum253HzqGrXvN45RdtYuTgqBrNCKma14S2zOAROg67S1iY+Ww1FWoqrknGmWlKW4jgrQI6ekTVtmk2a8LGsqefpOZEKbT3dPaix85yGWLjAKwYREplSQvSgMAg2s7Oh1lKQO1X70VGvBbm8qw1GN0S/71W/V0vDVWFmHFYfAAr138cCBscdXvywitGPdtMQpt+rQuAAAIABJREFUy1yxKAcrZttUefWaU8JC0m4LcDl5JMfkQKi1TWn0M195IW468+x4UjevVfpPL110ntKaaoavEvt+89uxnbSCmj4ZnDP/C09QNLD0UmYQlAevFjc1el7L09wwiUuHw4Y8aQMI+SEUGlBkkymATKRPfAJGvFB9KdvDRT8GXjRMTBp3B7XpBv0qm8xdgHSPxUThBR49tGGb1VD4Zrk47rzoL9FDecq9Jehvylm8ygd3jMO+/e0YoQYjHaqCIWZRL/M6m0aUDB4fSLmhcwnxB/JYLHKucRZUoKDIICzcIisOvVNyqhetvfCVmzMPBj0VPtjKpvdW5C1dGqfL/znZdZ8HBLA3ibK17elnlSGlgjMAg4MTIEoLnsxw7uDgO+mW9Omcr9z7xfKNbyAyqDEnHheDt9pc7H9KbSPobdM6C6k8Nv3XZF36bTGVfxqnLQpqLtS78/pTz4zJ4h3pIYrp/gwLoMTiYw9X6hDXAOh5dl2QAwiBHi1CrzHqlTlqh138R0dvtC7mkNd1aCRfuSZMNs1FdU16Ay8RPcdjf75ADd1/Hy2vK7VSY6xxf9hKGgkGa931PVeH4u5HHBZ7f01ZY2uMtLuP61ZphnbzIZ96Lh9SHglEeJJH0Qi0vvyqirJOjolXXR3L5swxLQLcOOYPKnPEo6LRG2zYcWiHkqEWsiXFQbPtUWoA/c3jo1tvpVbqsFgixQaN1lqlFQSKmDLW5AuwP+jDoPjB0lkz43Z1T3ro3HNiqfh8sJYa9Uy4PWgFybPQoc1Ar9fsXuAZdZnZ+jlI7rm9RZO7rjihoteAaG1VfEcxqyRGSymsvv59oE/B9tIVoK9cnLipjBsGeuZMQG81GQ1Ya05DETRfgJa30tpSMooL8DkVbt6smoanH/m74ivdYsDq0na/9vnY8fOfctHV8jbmTK4wsAhcsO+cFNoyAYCN7odV0R3nPGPDYmWsBvqUA9fHIBPlYysCfXoj8gsLwFZABfS8WCwWcI5nhFrdQF+y7mwAWL4yBtFAHLJlsRIYbo0LpEAsECnacO+NDncumy/tfgdVAu8tcsV6UbE4VVl/px82N3YznBW0+5J1A5M3Xmo01BxspRmyyC6LF6BO//ukuOIUBQdE1dpLBPwuZNHAB4gy+KPK69xw/31NLeoMGQl50ntlswmbPfa/VWCIvzx9cf4PVY3eo/glsQD0EkBOIwROQWv1zHKJfVdBwOI+yBS7CiEzm8Pd5Z0mkX5nc5bYR8YGTBOcFDbl4UnL6x6vKIPhtt/+Np69567oIfcMubRN0iI/MG7fOFxA33fdtQRkSvFCIGiEgMZVNi6Tmw6ZIgjW1BOYydzgudnY9ufL9x/i81+K1WPA4MDXUzq7KK0XDih6mDpNyvwalX2mn0TYpfVl2aNVNt2sFLZYPS5CJt5tyJ0INvVWkA+++e4ykzokFFgXGFupiZDTbvkQyCvPXeNYqnusoTTGHY78dKy1vzqFqeCsQ9lH9eQgd37pw3LTdRRSN3r2QqOwXD7DOn1+lvL27/jjeTFRJFy14uxo0PPWQMAFaBVQp0gHsGerASqAEZrbAr2wRORSeykTZtsjDo9G5bqjzftQQjNjsMQhrGXneicFcO6p3sqWalXe/EMqDhuvPq3ts6fFIAHfMo3V9yrWBNWxHXrm6RrbTvLPfvSbx0WtKGrNuKl71QKWzBHrUmSK4j/YMakB6EYTE/rKijv8+SuvihvUvm76pL/HIMjG6NCmz9rVgraq+9rPW5YH5YOA/hK9sEjj/YAIzMZ954Tov+EHdNDBkaOqSdLmOLiRYYKJ3jCMn0QHXZNgLYqDXGpTblSR32m/i2fuvTcaCTxLPpAKqLMzPlTcomxntpzHJasCHpzejbHqzjvGuC99OUZuta1ICnV4cFhRGYo8otBgNSkwWitt13Lsuc5Y07t9VVhXHRXeHwXovWeK3FXAg1aLJ8C2PX8jlsLexRUFfrDfWGdZU7U6+KAEnz3hCaW5nh3jZb1RFAij7K4i3NvrG18RnbZK9RAoCuuQLw5qAyrrAC6lLC6mkli3IyoDLqDAGWmYJwN9HgzFi/NWA7ysqV2g+vb73w70niz+A9BX3EzEcsC6XJeU3aTFdvBfh8Dkex+IP4ura7b6bAyT2xWOXFUTxGwNbHNx6JMOSt+PxDupLWShGTET6H1NYnWW16UCeu88TKT0hcEJv1RuDiyYehBY1XlT7pkYF6mj1Bv33Rv9ZLoyGS2iLF7tQ1uqdPjrKovfQUKl13VhhI+DspskG2Igp24WAedxHZnGR2+cShOimhtDnyfYR5i//TdwvpqvIjBdAlaJUr5vxdezQ4+eTQ/utHa0IrQxTFnfX5zc+tATF14srejX6gb/nM1u6gPa5L/c8pOfjAPluuk5cEh2m4cDhRPfC59j45Zosel4ykfiD7xOoY05WOQvoZ/llIcnqMjj8egQPzZY7aXRBqLZBamlLifSxNcp+FIvwMTXbfZJgWi9gqH91Ku2dtBAc+CbtAwTUymnTilU6iTCg1n/5oRH4/a//CWeVUByiDauiJx1J6yaQqlr7T61+lRzCTBLmxdQDxm+auysKtQtDvx4LFtFLjCpVxQgeW55q9NC4fiRDaB7c+ml2iwcPDYfdf8H/vpXcRL9TtbEi7GS7l+njdmh3GTnzOsb4URbcrcCNh7bW8CyQL8v1XOupQrHfY77aozYZafcmQJUvyePxtxUZcZxyyGzqSxAkSytWJ2GHvjNH+L+iy+NjnnK9iELjArUFMBSuSigBSx0uO2gHgP7KiBbL5oHujMtl/pty0v/p/qbfG+adLAB3YdWQ8Lk93aSXHS8PDmuPfnXCp5dKf57qIPJ2gBUQdkE+pK5aA0bQOBc5hmUExK911w7NlGz+Q+qQrePahXaOTQ57K0w5VdaGQAeiQ48AxWzPonE4y3qXfnqbzjrjKibo9Z1NA4qXkLpQ95/2VydWAzL6EoK3UO0JhrIIvU63fdo0f0e9fmoW3V1VctyrDIHPGdK9mLJci3xC6N7fv8zoK+2RPXTWjz/MNp6KfM/uaA+CWzxFJnwSldACwi7Sp4iIfaOXDpTZsuPfV5c84ezor55prOwtlQP4b3VzpRWoj5MmPziOUjxSbzg8HMzHQ5dMMlFfNyfe2aNTzlbO2W/Wo23vM4lyyJVVoqfagUsyopgrAIOr7T/8/oJbr6v1gGrGPykcG262hOe/7NfxLSbRIWgBiZqraIC1baQg1pMBPuqgFHNSrb9UMYv7Eok4wZxw/VXdglzSZzUrht86CUAg3Of6C8lMzWcmnSAUhull24aHxf8+GfR9NgjMUDaRrs+3Na3X6y3204yeY+OEVuLN0M5T4A6UfFaTEuki045bOy3AD3uF/3dgMgiM5ocWFmDt8vHv/lvTFVONLRv+t2mfNbi2MTnyUZR4USNusPcf+aZyvc+LdpV2IN10CTpaNhoPeVvfz7GHHyQqv17K6WLVFPaDcKEybgRiNS4qtxZC2VZYbuMtDm8QSWAC6VlXiGf+fjLLnd7up7ypdgNULhGcEyRi+5CCsxmCjawXtA+4FSRm2CAipca1d1GgYKirEjz0oFLrnc3cV/UC4AbtBmapkyOGa+8JJWtzVSnNbjh5Lry4QM2IBxFGM28qXuxuWFbHLnqWrHZzjvFSkqnnCsZWEA6n1wKuNcQTlouNujw769CmxGj17br5rVXJ7u6dg19ZpGCZDeqN+cDl18d/cXGN1haM9yKHZpz83k7OIhlhT89B9EhtKfgjZTOfmqivJcO2E0OOSi6r7GaYj5ExdNvaouPp7DY8BtbBsTUfBF8wAmvaETLM5Pi3l+daerk9vkz3ZDb7jvcA8iAHp5DFnsWioWd9t9fzd6/HLWbq6GN5rPLKaw3oJr79E7kBGwIDHN4L8eiIWFB6/yMmDtvU8reK+oC1ai34r5p0PNwmDkY74MoAcBX0j+ou4XxZI7WoPfG68XHdbhtIL79pdKyySKDzKwrEJzIYeuWK5DRhvuIghtV7D4jPp/rVSA2e8Ij0ShXmwonu7CU6eNY0WdqcUkY/5gLMnAUE9G8jf4wadLHxyjYXhWL8hmlv2N5VHn1do1CtKUx8No/re/ILeJ5S3hNzM2LVy9gAufe5E25f9LpZUD0Bkq3k8nrAGQ9PsVVMa9DNNSXx+WnnhJLpj7rsdEjetw3vhNrqf4DxktrdA7OlUkvIGPW0NLyETsRoM8BdJ46ZYBdP/6duIQ/XTTCnC9LgV7KCcgWipnJ1q7xdxdg12l/z3zxxfirfPTPX3599H+zSdTf4h2Tu3y2fq68/c4x5ovHqV/BWDklSP3Nola76YiVwd6q58t8MRdMdQG9lYNi0i9X/ulymdr4O2tE2/vY326MC376i+h48WltXOUBo6UoSr/Nx/ePXY45LAauv7YGKe5m+DIEqgRTHXDVv98T6HPHepFdfv4PU/u/eaEL6HEmoTlaQKjEUw0AoFEnX3T7dGkFvzwlHvjTOSo5lntG45kpDXWktMm9Za1spDoBDi8Y/gB6L5XHzI611NqUT6ukOHGKIJPTbreNFnfB8y/Ged//cdyrJsUwDsrTb+uhysyoRKCIWwpBkf/c4uCZNqq0eRqBQDbGe7tjQaGB0A4Rl5cEtkO+vnoBdG9bV+kayvTJ9CfaUMuIXJr23gMZuKpX4+0amcBL9Kxtut9CzHa9tztWhGljpXFoPnoOGBAj115bWn1DTH7xBRWjdMSGau0X4iR5WvQUs194KfpLu8eaQGmwpWh1Nl0BKB5lD/swpopzvoS0v/hndhBH0XDRTrQIUGkIkj1eEZXs+es4j54ZXpM6HTQNqhnopc5Jg9YdFd0GDYpmVTiPP+OcmHT73dE6f7bn2amfVnNRQnAfJmFbi4a0qWh7d1OB3eBNNnYaKRZu1rUbebT2IofT5uuufqHdVGK/FOI+/RkWxO4CH7I7Fj37nJpinBp3yJrpKwBu1LM3kI5Z1tAKgt04Ga8Bd6BVXq45f0PW8JIBg2O/Lx4d23/2sOgua7JV125QXATfaypB3iQGeiw4u/wo3qIqV+N546lJqlw/NR699JJoXNAS/VAWAHWN0wVa+rZGj9z50Mx+AaLvigU8rjq2jfvCl9XD9HOxfEB/A1HqnmShZKUshxzptPxOEeU/A3pkNmU30xCJd2Qws7huLNR5F7uCvDp5KOVriQgm6WMpsNlwceCqYI3UfempG+6Ky0/5Wcz5+/2i/W2LVUQjMfZLx8fWqqep7aO9olicQRV5Rwa4d0qBM8zQ6Nmfzsx7F6D/twE+t20X0PvwSqBn1/l8WwHo6UzGiw0qTJwvTqXrFGiecO4lUacMtiFw+IjS4U19rnGjzdSr4EuyvA8WSZtiUnTPs1sNS5Hn9QZxfCHdyMsS6MmMQY6sdVi7RuNtNzVxzGmN8edfHpeI57l+1jQ14qhTpyGdICNWj70+f6Ra9R0YDauupAbNKmbQhqRAqjsd3W0yJQ+8g63Ms8VmBY2eB8Z10zkZFaRVM/S/+ZlA73Jg0qrQBQF6Qd0SadRo+XW1PWP2pOfjGnXueeryy2MAPkt9ZqY27+Yi8Trge9+SH2zdkjaBVpBmrMfrh8llcya9nzFNQeeZpwVlXzJZGgtFO3qBgJ40ziGawzrMLQKK9q0zTl0bsxztBV8k7iCshTJn3JItwf2s/ftnbgRcAKnrZn46n3EOMdfTxqwCcI7jMX5u5dM/zUbAkyAeDR7w48/XdaigZPz8pP07PH4ZXszGFvi4G3sPdFPuZrV6XC55Wamf+lmqsGepaiwa6NgkzRCQZZRJXZX3rUx+Hp3XGCtfajPg6+GiqldsgNxh0modeNcE49JjHD5nUQQBAMBeQNdTVBwDlALbh14Bas78wl33xVxliCnqblfdcref4pDBdYjTjudQX1bNcz9V366qQ6rn8KGqTqQoDNI6zSnc4xSjyoU2V2s9YMN1YnvFLfqMHKmsGfjSF6vARXLEqbVwgVL9zourTjsjakQ21lcWUg8syrKGxFtwbZLWyQKZBI7CKM1+s15bLFbFDdW8Z+xXjjYPPb2Lib9UTaAtJkbBjElZDnDxaC9y0Cxpnh9PXXu1W+k1i6irr9yBrh3Qe1tdeAjpGZpcNj4B2FiYJZqTZr0HKtxNxuwh6pDjYlXoGFh81pm4iDXpEuQz9gMiHBZ5EK7ow6nA2lskxZPfvC8A+tQzUyWqviwhFUAUec5LrwD0Cf0Zy6IgkLaRch1Ouf+puO7Xv4wX77wxFsxvij5y2WwvOoS9jzgqGobAe5MV2HSrc/c6HzJovLjuHIUs6lnyL5VIbefY/Pf38lG95Z3v8o9Ko38PoOckBnvY9w0qpmvTnhp/wUVx1+/OjvaXn4/hOvQ7VCVLRlzHamvG9p/5fOz/+aOjdkCjvCnCYwN9xoQ8b5aTtwO9G2OXgJGBVw2RVZxB9L5jypy45ewL4hqZpX0XzI3BChK9IW2jcdS6cYgCWJt8dO9YNlAdnGDB098S6BFiZoioebpuqmDvuwJ9nm//yrT96+8pAUuA3gEWAA6gX7RQWgouhbp4Xt2krv/FL2PanbfFQGmtNLGeJ2DZ6bNHKNB8vHrPrpTqUOX7KYuep2Y1lIzKdwK9pTSJuZxKKMBqU4DyL99VSb7SHVc2ERYsg6BVgnq1GdLzk0LNLaz5+a+p8WRgLzN+fE82INotmwhLy1QAeYUqSNRomy6zDhIksqiGxwLwKMBhDNUhgfvIlgVMk3a1UITl9iD+DERYuFqkR+hKdBHDf80hIn+1/kcjhka0vkLx61gAwVPceAA3/wRz9LOy4DOkrOCk5p8c78qySbdfPj3jdFyjMAoyYnf60nd3afbdAHyRrpGC2zFnnuYfEJQOyzOooKiyuvCdizLGkAPXPQVi7XKltWmztMK1RKAY60E3r1um4KRqCmbpxhuqOvroH6iL2ih1NYMDSp9n/pZJnkjZe3783QqCnx5T775ffU2hXZD8a535skYMoOtpMBZYEmg0oFwm1XOxDrgG0WvvpmrVDx52UNQN0KGJSc9+Is5koF9BW0IxQyvHd64/1uvz0D7cddaZcf+ll8Zi0UQP1eHCCi3G7YFlgNw4Oyr7JtsXjltRg5mlOeu+0vAYc+RRMe7Yo5WO07+4EZMwC7dInfDA7KZYZF7Syt3aBdrexT6QUoxzR6eSkEkZ1SsFxIsMVPLtueI9nUCfnzC17wpAX0OfZ6X9znpmctxx5hkx4YqLXVMTovPd/OMHxae+8a1oXFWMpArIkull73SnqxWgzwb1+cU9EuiXu7XpW3Ho/wToJRvsEzfjkUa/RL0P/n7d9SYjbHrysViFRjty3czTTM4fNCy2PvTwOPRrX496pbW7h0Nx3djq80H2FqBX4pJV+NLezcjCGym3XqQWWT1i7tOvxE2niQP+wgtjkJp69FPq1ett8v1usEkcoYKUtfbcRa36xKHBpiY1iL6pGnE2DADoE5BKFlVquZ2mGwOqhOT9B3pDGpNXAb1voZAnJjcVlvJrP3zlte6+Pnfio3o2FfognPKFj1XF4q5quxZiF7TcmncDcE91OMedWQl8oYkjyGkAAn/6yZzodbjX56tv5EXf+2FMuuWmGC64Up2nxd+fLd9VZkaRvsxAWkHsuFNVTWrQKt4FgwZaFhqyNnUlptWMUhFKeh1WA43XHfj1+6oyex4NjRswzkeEm57eoogHVcC1MstIv8z5ZDeKGwXgwnWh3xvgVpfMoC7yGgEifNWMzZWZ+B51oXaYEh1NTO+IA56kGeolcsCd9skm57nNNgplbSmQ18bkI+b14GDTP0gZNZAZ+DKbC/cE18PMd4AYcKJgTj85lEwTYa5z/a5DqVXvW6DvRSVIjcbrQ0VulWUC+pkKuPaVm2oPFePs+qlDoq7PQPu3zRcpBWextPkG+dXnvzY1blca8p2/Vxc00SIMUaYSWj/HJnJivn8dGA4EkuPNmpX5xHW1QPO4vrpdjfny59XNS7wrsHQSdiQX3MBXhIG1Z0/pug5QEsMBhOWbnzH+zrjoJz8Rw+UEpeXlwcibfbgXBQLwx6XE2mBtt+u7Tes3S4PYZOcxcai6UPXfestYTE6u3ot7EAoIfnJfiAKRTAK11ux93YRH6z9duN8pi5Y21tLj7vpKXYl56AJXy7yvkUpQHhwpM3b7EScgC6hn72iZNivulyV1+5/OjGYVrbU39o3199grjv7+D6P3B9ZwKjUFZ9QncQ3igy7SYu2c0573qXYuWNF5PP1vNflydZ4tlYwu141tHB6pbOTUDTUKWWIoLfA8vHz3PXG5OG+mPXCvSQGxr5t1jdm9+qtv9SfiMyd8M3quqmbhoAL7lAXlaZAznoINwtyKrjaBXmjsopcSsSUYS6/MXgoATn3wsbhefSofV7/MQdLy6VY0Q1rESlttE0epknTEh7dWUIPUPWkEZIngh8OsKnZ6Zqh0afQM5e1Ab0XFC9212CvIwr/9Kye4gclpTJhuPLwmhXQ/AX17U0vccu5f4r4/nh2LX3pegCWtThrg0PXXjzFia9z84APkBkxhgHkRl4wraz3MtwI9U5sZRrmpSDGl+a01evkOp6qA6epfnKzGJuNjqASsQYdpGo5d4F1lZ/h+CIEu4bivFy2nx8VXFopygJb3VXoIJj4phO70V0AEBdieNNYGf7jTEwW80hQhoePfDcRX7LpSUBZT3+lu+ZT4VZ2WV05rDg7mAVOTIKxdP9Qn4D+FX8hujWw2zn05hJhGx7sIHpZnxs/t58LNpet7L+oFBBZQdO96/k0KLZNii4XMsPRzk5ZJgNV93RmnNdZ0d/E8PJdBhXWxFgoFch4qudlT0+Y+7ZoseHac9VHG3C7hbRYStjX2jDFHHRbjvvi5aFxZNLeiSq4xV7yeSRS4kJ3V9BKoq5z+kUsUHPzJydGu/rmDiXkgg2QlMXwGCeW3xuMOQbpXvZ7B4WrtGbS17musrkrsz8YuRx6hvPa+Gg8Tpxku4JkAb91WMsABQsaGxoyLjoNv1vS44uc/j4cvvDR6KVtjgMaJ0oHWVzWxZ+DZyzlJHeli1U2ZHm8qzjJwlbVirJqfbH7kZ6Ju6AC5OcXkKIvGHnsDbWaPuMlLwklxGzK7WWhl8LbcIqj8K/dK7pFikZa97iAxV1nhcOiUeX++ckXkRvA1tK/IVmsQL9DS+QvjMfWTvurkn8ccES+26nAcvf2OcfRJJ6khkviuFKwkhXIp1BV6Bqy57GWGFZvHTCpsaUNmqPp9xqF/BvRYbtyVZAU6pGkhaRE5Y8JjcdkPfhbP33yLiv60P8Xb06q1miGX8wb7fCQO+9YJMUjtMDnErNQUoO+yQBI0pNjIR28tKF039n/hd6Zvp4SXprfP3HSnOp6cHlMeeij62+eqE0VguNrO6tX43e/EkC02cuUe2RTugo4vEKBnI+k1LzECUuY0jYZc1bfz37zvE9wJ9Cwh2gfPLTMH7U459K3qQXmZqjcnXnJJ1M+cYXBeKKFef6edYqzKwtccs0sWagBO5ZR0BWYF9BwcXNI7OIHeWS1sBjaeTrt6uYGWqsvNU+rzecOvfxczH3xUAECamwKVALk+iTaXHOhs4spRUYBer3mrGNzLwVVtHQS/GgPv80ZIkOSLzxm4DJ7UvaZmC5jTaAWgh8AJFwANDtAonGsv5IC7hui9tXFdgyx6J8AATlxc711U7uM0QB0iVXAPTvp6/b19kVhF9Z4eBHP1EbJr/Fk/J6ZzpitCa4E7Bl+wr6WBm9KhbLlkG01w5pbWJ9GGS/tGDibeYQUU8MUHjxlSDoYqF5p7IZCMjTnhoFpxS7tkQZcAgJnXN3WdeWrUvdlee8Z+4osfuvXmLpOvreud5GpKaV2uU6ZWWSv6JysZr92nrla/PTOeu/OOqBMHUz8HxGFQBfOojOTZU15wceJCaWDudC848t+QNrf9gR+LT530vYjVVtNBBreL9lTReMEmxzt4SIFTDVla1FKQEgmpnOgZJlx5Rdz82zPEB/NUDK1ptJvKzcqRUQN2lsoxJoCeoDRapOmi6/qKDmJM7CW35eDNN+5aB+aGD/i7igg5tJyulvJbFZMw0FtoC9DbPUnxI0kfZJjxekljLLJajOROxSYPjEw9TFMh9wd7CxdHPVXqEobJt98eF530/Zgm/ptWvXfkhlvEJ8Wou85eu0fNADUr0cGwrBPoM94E5nXhDYP9LwI9HgeGAHmeOZpRSJYrgeP5uFRtK/+uDLYBHM5KkGmXXL+mQPRau+wubvpvxqpbbaZGNVQ004IzQdZB2LLP7Ktf0gn0+QYmEXGgihRfdoNA6rG/qU/ryae6eUVfStg1wXMVOBq9597xKbXvGrjBOtrAsgAARPyymIsE+bzSXUDPIvnUKkLnNQS4+PYmztPn/fyyRm9fdOoZAD0HWJanKwj23MtxrqrPnr7umhjUquJ/XCwKenxwX+Wpqjfpytts6TlhE/mUlJqcfDUesEebKbpG2Dws9as3Ir5evRugX9zSFI9dd11cq6KzOY89GSO0qWr1d7QLg4rGl4UaqVOk/ppzmL8lwHX9Le9l/36ZMs+tx4X2hiGahwNfZKfY1YFFUjZfVd1aGd5JF5vX41ETUPLL5Fx5Q6uTDmjxTxeipLvI/le0a14uOeDw47Du3ur4mPmbn4K1z/J2rA3cSSY6KwFoZDAJ45LDJ+elHKqeXy5EARVAlZo/1ght52zu6F6MGcuDsTG/WFZeH489H9J1H2wEz1VX4JuslPn691x9ZsSO26oK8ctqwbeTXDtYK0R2Gsk9KmmYcgeI2lZ2kLJ6BGLiXJqk3sZXqgn77Oeei2GSpzptQls0ej5qeFAe2JN1xAKKe46xoVm/rvuuqYyj/Y8/LtbYZ+9Y3rOPXIwkYVLK7wn0c1DrwkxkcYwRMFOHFQifN/nluElVyfedd2n0VpFeH32IWIIX6l9TAAAgAElEQVS1YWZPJ4wTBvgq68yscPgvJBC92qjY9vNHievogOij3rJL5KplrbuRq022DWIATYH9fCX5gEsRA6pkg32xItA7rqIXUR6o1DXNg1xxfMaHRZHfMiyWvwvokcsyUd5bSU+B8kKh0OxHH1d7x+/ES/feHy3KnBu6xjqxn2hZNv/EQVGv/qqL5HYi6MwkYZliQXX1xGUSGGxKe0rB+4xD/0yjJ1kkkT5dr3DtcCBOnSpq+F/Gwxf9NXqrkBMvAPM2RfGUVbfaMT514vEi49vOFdUm3asUCFycCEtRtgX0EjsvTvqQ8kEJ2kmwNLGY3A+rccT1AvrWyZOjt3zOHdJOWgcMUcn0x+JgnZr9R6+mjJvMkWbzuPdqOYArICholeDENFbCgNnJdyUk7/MEJ2McmzuBHmWERipWSnRyvq7KunOUcfPqHbfHMHy00hTmi2tiZzXh3VOpbv3XL5VnhTkTIc/sAT+EReKdgN6AhhvAfk0J9YJ58eRNN8XlOlTQstbsIReX5hE3g2WMTWhgS/dSdWhUWQ3eCvwNMCoLWIGhwdnWRm5k1jE51J1r4gPH1Y38DWCTUBGgNFcQXPwF9HDBVP4ib2T8/exLzPQckoKsAGcCOwCJ6wQFBI7+yrVJpbLDGXT14jOSC+in7RW0rxzhyCwoHh8/N2NIwOVZkieGQjEHGzkwOUS8EXKeqFat5gs3DvJTDwhxE7R0g0y6jKzE6z9pFHRZO+UcSZ+9/sIYbUHoH1xzoa43WLUUOx37udhgvz2ju6h8oSeoUWet7vLb1wsUzXBJrZj+1yGzGuWbDM6WJ59yD4BJN94WgzWtPb2fNI9YGNyrZJqhaWMtVQcye6iZg0v32lDNbsZJYxsweh1ZRqL3kAZap2SBdNUQmdA1LYC4q4p8kD6oFLzu+vsz19zgxiTTRA9A396+0IUb6OneJmupAL3llHNCZwRd1ojLzOvRN4aJAmP/E9SFCvfHQvKuNH56NNqVSeZLlQ1FyiMZOe/g8qg2fJ6wZfeT/US9TiYHoBhSgOc56ASIXIcK6M3OSuaMVX4OFtpS5rz1UFxt/gsvxxVqJThJTeCb582LQcNWiZ3ULGc7UQX0Ga1m36QcWxfLdFfqTcxC24k3CAyrXwF9Ger79KPC10qRTgWuy0dvsjVPQIkZSD7AjXjjjbjil7+Je0XcVt+sblO4Rg30S2Loxlu7q98G43aN7mLqRdl2sJ69iRvWd9A9kG8BkSGiKvLhuZxK5Y1GQcbiuOdsVdypbVe8PjN66N9tANSIVVXQ8snY5wtfUDOOlcys1l0+PubN2R+c9uxngmm5Nm85rit/XKXR/6eAPvun5gmd7dEQEkxcaSWi0X1GedYXKod+1kMPxjA9b6uAfmG/QSIy+1LsftQRUbPyYBeQMWlchXEuQ6NZQSR4NHLVQVgvX0FF3xaQ1dotVerbMzpMrvzFKdp4E2IV/LKAbpHtTuZGLWLGFRLQEGgOKf6HayXzx/N1V6IC4LmCBTwz4m6OH21sFhrXjK0oqKNZWdLrcHt47+WTpN8+YxB54JPhwtolCvm5XciVB4CfGY0DNwm/o2WWw4FP4yvO6ugM5Bp4mUGNdzFA7iAYvvE8hKi98JW4uMfDP43Qfj3L8BNMDPSmHpVmTQtJjS55dkpxGQdWUSSqQ9M/ATNd0swX+ndR8IolmRsczqdFGuw8AeUI1YbsfMRhsbHSbOuHDjEFd4fAtjsaujo/Eah19bfmM6sRWX3ymfVcc5vitj/90Xzx7ZOnRD9WUNoYwWbuQzyL3wD5Kk7D/OG/XqwxUK3ab9114yMnHBcb7/cRNXyR+0Fg37OXuOpNfiWeKd2vHl+VF1LzIiFaKtO+RlpWneZp2dQpcc/v/xxXnXWu24AO1imEywpfvS2BsiWNwYCqfqnTsHDjzFV9SY9Nxe+u/qQbqwCJFFX77VgYm0bldPJzMwbmQSvhBjDV31KO/N7i+iy2iOMZS1WXwHLXaT4BwmXUe1gHqBDekJ7uOoN8Wsp5awupKDjELy8W0dbXZsQtv/iV+hRfGXPlgu2nPbyJUlX3+PY3Y8jGopXQJ+WLSLkuz2lLAqxaAZtMylcCmL7B+/RloGfWrdhmkjIMnOyLrB/ykebx2LqHDx9rWYfWjbLM7v7jubFU/Yn7IDM6bF+TpTxw/U1jP7GubvqxvaNerL0UJHJQcC8wmMnsAnqRcydMFOiyTzM1O9OBKsXn1tPViFh+7DoxPKqVRTTjb1xtrfjQkWpaIPOo9+D+Ku5QdgmRYn0BSCb0wtIqpn3BjnIi58bn6z/tuqlyf9N8T8AgGwQWxiVN8+JxkSL9VXzezU//Xe6U+mjRJC1aaYQanR8XO376E24ETrUqgNrp4kAb9QMVI8/KQKX1FoDmXgiuXF3dqaBUls8Ld94V18tH/9oDD5ofHY2eAxGZTXcJAp6Aa00aJLXQ497Q+yjysYCrzB/mRP222Fk9aQU4eIkgSJsnvEVmDfPLorvQhd8FQhx2i0yOVjSmlDDPT5a7JyJaJgyYuSHolZvAXDYwz2+0hPYmD4PsDJZaql1Stra7zPIsS+GdaJdkzei/5K1rrHD9c88cf1oijB23DuCR986rWUb5fBkL96w0GGcglLXhecw140MCxSNdWmjv/MJmbxCw8ncX9gkM50GapSDkDoceEDuL8rrHyOFeIMc9nJKrsbuSkU2Zz4Cp7ZaGZB1ZKVsu5eFh+8kfV+OTRgFgLw2ywQdWrhXvyeOufHFQGuxFGAhoiqtl8wM+GrupycSgD2wgEJXF4PMhrWAXC9ufhhWDisyTaV0dqNBVF8yPKZddFZf87ixRGL+mBhY6HOxOBDxRXsoZUe7L8LHEmb1mOHxWGRm7HHpo7LTfvtFTNQ0kFlQKW4vcnM3ivGKNhollFOvrFdGHTFXdwgK9juzzoFa09Mw9qM7GmpLMN6jgbNSWm8aw9daRqwsm2Gw24jMeZUZr5D3BAW9XXuKES/0N9OmBcLxB92mUa3TRrDfjnjPOFsPuBTFn6ivRr2ffGL3N1rHf978bK2+7peoxFIz1yZbZWHWa6OSaZ+NVi8C1/4NAzzwz5rcAPfsuFcSUhNyHBNmZU4oPaYZ0x+//GG2vTo5+miRcVdO17/uuuV7sLYtlC1Fn9Bg6WN4IyCTBBWxkak7yUGRDqreHY+jc3tLGxnSeMwc3k/vmnLhRZfu3i9mxV0ubeuqq6YcuWL/WurGDtPmdxFrZs7/6XErbwKxjuPhK0wpCs8yBdwJ9l0zn/dBeEysK+Jd/VML/Pvy0Nmigt2GeDJTikWlXnvFDF/8trj799Gib/KybqbRoopavsVYcIB6JrRQQE4G5hQu8zTzeSvPL36wMeK+VoB4WAwvHM/OTxi20KVRzlAdFfXC3+KWbn54UoltyjrdP9ZS/VMzQCQ2yvJhcHOYmN2iWlE0JLa4XAkpsHIuI/fLJAkoOO/Pf7hREbbKSGocWia+eb4pxylmVJrBnphzSRStIUM3grfGF7BQA1r4qnpEuT0kXjLJHIE8xIQN8AlJaQBmGrZSJ1P5spfihIayS3xoee10H3z53dXtHrqP3ehRoOU6P5F8Af2r+ZBpgpELIhvVk/7PTUxRghlgMENZ9cMUwP8sEIngfrD2Kz6aeoJc3mNZIV6Z4qnbI4Nj6sENiuyM/Hf3XXD0nh/dQPFjpwYWCugskPBi9t0Sr0ZrV6OWxP/45btFGbZGW2UCRDzNRKHir7Z2HVcpRZU2R4rtIxUADxcO/rzpQrbPrrpLb9ljY3OLDokEHfbuy4poF5hz2Q0X8BhnWVPnmp74+VUllIvhqERirlePzDz0aLdPfiCUtqk7Q3jXDqGUpn8aWmIG1jEE/WzVnrbr/0LXWiQ1ULdxXdCdz589zWiWFX1SgNosinEN6ZR0IrNOUl1+OWXI1tOtAsUap58RvzOPByMhXC+RcqksZe/inYlsRIdbpulmBjKWWhyZpUTmePJDsjuMARP9gvIifCyBzzGTKLVZP4IkXXhbXn/H7mPH8U2rU0TtGbLx+HPCj78cqY3YW0KsA1KalFAd9EFruPOgK0Jf7gYUV5USuyvvztaLr5t2A3iviEw7BhzxR/9aa33vu+XGHOpnNfVYstNQy6HnfIPtx5Nox9rOHxzZHHBqNKvRr1XtrlM7LjjHDb8KVrSFl3SS3XifQc1Iiq1q4Wt2MZgrXn/IrpR+eE/2lMVBANUtBgV7rbRS7fvUrsc0BqopVuXx7GzeBgle3YTOyGAChXSUFBCuJXmHuKm22EvT3Z1rfepWsMs2nZhFpbt0gH3mLMm7u+dN5cdu5fxat7cuuim2R/7WnyosPECnSRnuN9UGEJmxTq/IP4mZgPSqzxIiWkJYAWKQx18skZc3TXourVTE5QQdLd20GGlWTJ0vLRHzT5qeo4BYtVH8mW2URWVAAINlMZV7JISZrSbqQN61960Xo7SdHXgBv7q8x+fplDjw03lJcgdzHGmbuJbs/OKjwACfkJj00YZ7sFIZGDnE0wcHMFulBtSmHjC4EdSymsR9P39lMJlPH+LI/Xs/SjgavQRK4bYOUTO+oJfudlEhcg3qtkfRFjbtD7ohMwWNb5vbsTF/V55wzTyGX6cGU08+/fLbQbKa4qTSuNt/TZKx59OhUxD/vCZAbplU/2/THNbfYTLJ9bAxTi8F2Aalzrd0OEwsCiwg2RNyUHLQ6pORGWaJvAAe5WrhwvsrXpxmgXn/g0XjqqutjlrQxaDcArlrtr2z+lmDGr162apLKvIl1PkI0E1uOHROrbbZRzFRAdN785ugtUOxDc3EVab0J+OpAX3XVkQr6N8TTzwrYn39GoqWCRoKV6upVq0y5GqWAdif3XO81uywWTlkTblvVueTxmeu2WHLAfDWqry57uknPVdliIEZm0uOyz2RFx1KKDDnwbyFIOLZTS/M1l4C7nunjCm7vqYbo9SILzKYIOgJLlaoB3boNFk9SCPOvzGirlKikEga96CfRTUroCzfcHn+Va/TVxx+KQQK8AWutHof89Ecxar99JBkU1iWI12mTdHeySO4P/9IJ9Gn1v99f/xLQM2coh+xdCUMtecDaC4+qedCtZ5wVMx57LAbooGyEiE9rWT9stfiwaDt2+MKR0RvKDLwHcoPxVLVSYmxsgwU899uB3hsbQjK9g5jLXLEAXqeq0UfFhDgIM1eaxBsC+r6bbBZjFIj9oPyHdeIZ4RRHG2OS7BPHncDyMmnvAfQW9vd/XjvXqRPgbLqzUdHodSoqnjBPDcBvE7Xsg5ddFt3eeM0FTAtFXjZ4m50UhDox1t15K703000zP6A8D0JpoEdACkCv4NtO9QNGSgJwAgZt/ubpM+JK8aA8cvHlUaOsjP6kUbW3GJ7I8Mim0vlFfjrA53ozjbNNG3WxrkfMxFQGEoQG3byHro271CmxBCeZSy9sfgFmlfuEf7MJuSb7Cm+emRxZKrL3sOT0TbGbg6uaL2oo6J0KkHTQplF/wyeOJgATJLaOuCulqWZJOu4PfNBZcVrAQr8B+AnU2c8SZbhF719I5LLvAGt1zl/nUOVzEmLAqKc0SlwriyRbPBSmLFajNXPiG1oHk775RJG2LC1HyCzvyXxnNPWFsZKWg2Q3WegBr/SDUyqepHqkWdLYIjlfGvsOijVFhTBkPeUm9+mpeBRpfIkEALybL+u6tZDbaT0WyWU5X66KVmnLQ/r2jQGqyp0xc3q8qArVGjalgpgdim0tmj833RCsn+5ZpZjaFWHZyrXiTgZegFE/2/R8jXLhLFEx1iwBe6u09F5Kmu5NJbPBVu/GgiaDRXMCw+QSMnz0Opp/HfUSep0DGP+8U4SxjPxE+WXA5BslnO1qsch5WczhUFaP490N4XmPrWMsQyS1yBrrw06h0bXuQ9zF2V76H0rAYs0dXbVa1Sxjn68cE2OPPjLqxcWvlBhditOXBIEyDsd8slNXlYpdAX1qvXlMYWFiwdYpjXfGvY/E+WLYfe6eO2Kg1rrniJXjoB//MDY46AD1kBUJoOYF+XP6dynTd4LDikCPJf5+Az3rCoAzb7ZKnM5RfPSJxpnJl9YrOiM2tN2smt8nrr1OBatnxKuqwxmk9eijeWoiODZgaGx54EdjzPFfjH5rrBEL5TakNojUhhptcqtEuM65+jK7bqB4Ta0Q3Uj9wv17nUyHWWIBvP4Xv4gnLr5E7ga0/FoRMHXEoA9uHXuoYfRm4/ZUalkPdXiS5iAfvQOIliA2RmYCoDFVk9epBBchq378p8DeMmGTGndUiiybAaCf9fQLcd3PTxEp0nXRMG+OwFNd1lWgsoo6wu9zvFj8ttpQzyWQR9mwXy2Fu4qMe8wmZKoshqLV+6a5uEprUnMKNS1Xs5Zr1NLvDjXDaFXK1ACZshqJQbNKXczAa6Ypsn16aEMMGTY05slEbhLvBUvWU0LdX30jewhcl4j2GJ6TBkw8jZ2ccAfVjOg+g9IfyYHBuuhleIdMYoUfup/IuUQfuUQbtEEHHNopGxIa5gFiplx3vfUEfH0Ug58dc8W53ih/Kh2OGiU8jVrI1tmz47VJkxRoVlUoB4aBPtkRWWf0Owx3wJsDj40PQNDLk+q+3qPXi7V33DVGbrChiJlEoSGNhIrRWmVRWGYYsJSO9PMCsBJdg3Wm1rGedRSvqdIWbbW3ZLjplUnxyK3Xx3St7WC55ziEOATchxj/rwAahsCka6ZIKbcdFZ8sNK0S65Q6rM6xDuB1h4OfNFBvwIwb8AkrDQIx10wArnQe0797+mBUv1pVqFLA1Efvqye5wbxG2czDDIwlNmNNmqsDjGD2CvuiAntkAbdSByCBe0y/Iz1p2WTkqNKbgVoayLgSl/3qkyP98Zkvxlfu79STu4Aesa1YZhN+irIG+LKFWGO9mkmSxHMyg8oj4QD3BdnzJAnke1MQiuxJrug1sEjsq7sde2TsevRno3HY8FimRifUtHSTt8CpmvoYz+qEkAL0XCY7uqVr1EWeyDPuQyqudYI3//0ZZTr9JJ4QN38/8S7VyW+9n3pJbPWpQ6OmX18VqCXQo7C4RIs9mg9avrrieG+Dp//dP98N6IsLD5dV1XnOW1eLCcUIdSy1cgE+f9sdcb1ipM/ddnuspM/ARjtf2li74hAb7LNn7HvS8TFw3XUE9JISySuuTJNKcl8e05lYigqhFyyj6kB/IEN4CdytmgBK1qc98VjcpHZsz4nwa6DFROCvpR6+3Q4x7oTjY/1ddjG/zRKZhnAo+9RCa/ApmUCfB2b5mTL2jl//CbDPDJgM6rCoCB8FCRxKr098Mi7/wY/jJRW29GlTMxVN7qK+A2P0Rw5Ue8SvxMiNRivTAl8Z4FmA3ppEbscuoNdWLeZlpep7psh6kUuLlMzFogt+4q6747Ebb1aR1rToA5gpgRrqXLTW7EpTQjJYRvruN3RQjBw1KhYS+Gp607Swvfr1j0Z99rWHH1XT63ti4Vy9XoDCYXUND5c+Lh0CVaAsdLVsTp6glTkQO+Nqm2wU62y/jbJJBhsS6pTN4SPf1Y4qyJRmOmz0qKgX/cN8+Zrb1IO1TloXZef1OrhqlQ3w0q23m6lx4ew50ddpMlnpicWRiXwCegLBWFN2e8gVIMFVCC+W9uoZWx/8ydhR/YYHjFpNcQy5TuDu1/jqmBuehSIoa4ZFjgAWLDJgBisRGcWtgrWhu2O0znvsvrjm1F/FA9fdqkyXGmUpYGFo1Y1CWnf6h3KgYQEZnJgzbI3MDSc+QgUtpj5fJFCyKlXYFJdVujpLIN6yncDHF5/KsZicuBRDoQAlHDsXnO3FocE7rOHlIelq3c4rVddNIPfVS+yrTq4boIoDAq0//56y4365BfxxVTi+lNLqJ6kwzYd++a62ZNFPfK+ybQzYuM39fjCbMZbXuCqslj6POTCxCPW7G7sgc7ogQWdn85S05Llaqw6B7g6fO0xtIj8b/VZdw12gqDbrhtsBTV7fGZYH6PnOgxBCNBqiMDp4l5ARd53Ttanb6Xju1fizNPoJV/4tGtub1bdhQIz56lfjw0d8RgfKytEu68sygxxXM2Efc9HqeZLq4T1n79PXOwC963gcHEMxTqBnBdk/BnoOMFJ19XPK/ffHNYqT/v3a62Nl7Yn+UkZatBAL5WYePXbn+NiPTozBahi+kLiQMAfq63cGenggVC3KQ1KUQeIAvnXyOF9++KG4+Zc/j8nXXRuDCJxpcmdrkKN23T32PvGbsea227gUehlZN2xQzD8vChso4T2XplTP/V8DvQM5lWaSGjeZEgjotPsfiUu+94N47cH7o596NaJdL+4/JDb85OGxizhuhq29mvygWhACjARHnLaHv7YL6OmI4y1rU7Z8oXHwvBQtuVoxF7NVDSHmq+nvUmnotXxOxS2+nHMWM4BtWllpohyyjXId9FhJpi2pbbKYQmlkIsaPaJof94lg7rYLLojloqOl05GLg3yfdOGQDaOEKhdy1Wvx8YdDuDBTud59Bw2Ng9S9abODD4wYvrIWDKcx7ih2gdYQs1DadXaySh2wOsByx8v3fPf4uOP0s+IVtQtcJj82mpc1XYCe7wL0sAMiD6lKygqQMLbJJF1lo/Vj3Fe/ER846JP2x7qcwAdxl5ZZMW5WI1gRnFZUxNJrL3CY/aY6PV0a95zz+5j82FPqtJQ00D00v6SKAu5F7SxJAsVExmWg90ERC/gh93D6MHdsOg7ibGmXbicH5YvyYGAuwXPk3fESYhWizzUdhK5XB1+NPkPjFQ4X5gYLA4lJV0nxF3uaCmzjWuK59J8qPdUHhA+DYpnqhawQzpRcrCUAj7gDWUVoxcSXyNbCGKoHdIuY8oNDgu55Vn/KviylV14EWzFlHIA7Lj0+18MNLnRo4y4jfZrXscC4kl0fXQcDWjg+djfP0e/Nkq1F6h627VGfjJ2POSoGrDE6OZTxHwrAbFVoMOTY8z+qxw30PJ8Pt8y6sutFryuXxpYZLrxlr74Rf/mZiosuvSjqFsyJGlkO2x99dOykzMCBq60upY2IEOuRPWR5ZA7gynVTyVnXRn6ffvsfAD3rw3YhQQFYoGHPjIkT42p1i3tYyRzDVcbcX/t5kTCMeOKqO24TB/742zFkyw+q+5S7ZDteVavFdTtTzkO6dqHRZ5d5vLb4CeFdJ9ODCPjyeHb8+LhZGv30226JlST8BNFm6XLrjttHZtEJscqWm1vQK6Anb95AjwAhHfwo+zzNpXeYzrLDu4Kb79ME6zJZJp4biawMH9hQv2psU+64Ny743kkxa8IERbPFQ08RyuBh4vg4WprmkTFodTjBqTwERAF6tiQ7vctH7yIOtqrvk7vFnD0Ee2xPZ+CQX63peHdjV8HilUVGqS1Ko6FohLRHQIZJw9fp3Pmy+kRQlQ89U+B6tUy5J7Q2A/RavbJ3epJNoPub871oi4wGPhvyvds1DvErxlyh8OqbbhGHinV0xE47SHXvkS0A6VGao09XFy4KfXfwfHpcF6wIw7BEFitV7+azzo6bVV8xRAVE/fS39sVqcoZwoiCQ0eHnFvCVvHfHEHTZNhzqKknfWU1Ftj/q2Oi17obRosMQTZFmCwSdDfq6Bpq4C+/yfE6rRM+Y7gW0c82XXFdYADVSNJ4RxcQtvz4lXlM7vf66BplJaEasPQ088rHSpeEG6tiyZO2QvslBiEvIarE2C4emBrWcdn2AiO5I1hLAyuZhxZwV5PX2cqsTV7oX2GD1hQLEBHfW2JAF4kRaDybC6aE8U85TCmg+p60MymULCNmG1Nv9zWe4l37yzf1IIXV1LMFQjZl0VGI6S6ib4MCXpdQDNxdgTIoun9M3RGZkdbE/XJ2rYfkw8C5BdMn3LzGE4vpDDrg+nyFuwztxD7mXLdfFfViOKxI67LJF8/Zhr2wd/VwoN92Hj/2M+HxUzIRG73Z/knnaPWIFsg5lYs3KWRSFvC4BSz1v8bHjuuELuVn++ty4SL17H7zovOjeJBZLpXFudcQR6pdxTAxba3R0EOvhoCUFkfnyIdt5epbjtnMblwV5H378D4DetUesLfuOw1kSMlvFd1cJ6B+46OIYIRdVXz0/xNsL5EodrtTRg370HdFabyve2JRPXDd1SjRwT2amvwJ6Ns0yNHqvlE5e/YqJy1H95G23xc0iC5op+tWhdCHSQtJQeP1994/9v3diDFPqFSlUy5ReWaugo8ujuU4JyNqk5ET2PYtuX7SHrilMIfmPAD33R5bZW/aBMzTYACNeUtXiRd/9frypjkAD9ND8r9uwkbHNMV+K7ZT+1U+FYG2wZWkHkKZXKbeZ+ZFn1opA33mEpaqQfkA9NQEtWgRSIQqLJRr6cpPHcDKr+IXgtyhIAWQCaWw4Ni9ZDPCNNygqLrosae4KGL6kRtQqrX/kqmti6Zw3VSlHAxP5bW36JXWF85VZBTKgABJJDIS6TRrTIDEwkhL7QXXNogjIvDaY1WwAJspVqLlxWNcEPq6RkNRLz/DybePjpt+cqbqA8W4r2d8uED2HLUOUhQRAn2n85jqA5HhZpBzv3qpUPOBbx8V6H1GrQvGwQEhB03RkxiUe+jwumSRRKxeywCJXmSbp1mk8H8FCWTrN06fHLWoE/vCfzlVgfabaF7JKmR9PkUpFH42Kbo3a31lwhqvG7iDcKHwXxd8A5j1RPUsCOudt9Tp/Y1hsSiovrWHrNQ4o4hnMGlWZCCFUGK5SFkBmnkpetyTYer0y+4WxMBPEBNLdUq9L9LBcaA4RIRQE3BysCnqAvu2asaxnfGwxmjHKhV6noxZnrGM2jFffcKZ0FKsbDZnYChp0VQ7I2LMRJkNLMrwE8kzzRb6tABRod7EPdwO3rb6k04snrYKNLfqtRdiy69ePiV1kVTYMHyHjESVAB6CyhlByCJhXVbBOVrD1lLE/Q4cWiYYt+VXcVriQZi+Mi391Sjx0/jnRbeZrsUxJIkxweikAACAASURBVJurU9mYL34xRijetFiZSObkN211qjX/J0APCpTxZ9oolm/pQ1EOr8pHz2SjSCQfEfn+ijs981xc9bvT4p4LLhTQL3XxHT0NmoUXQ9XK9eAffTdW2XkH9zo2l5TmkIC/9065n7Nu8nF5tQg1PmwaYOtDj15zbdz5u1/FHLk38NETg39TGu3GH/9YfPSk70Q/AYe7osChLM3KnrWiuZj33Fow96u89GV9/g9+WAgBqJJt49xpQEQgRl/VSWpcfelJP4iFL7wQ/QRSC1U6XrfqmrGriqW2EkdGTxWCLZIQkivufG5rLQguu6kSs2L+VVp3JX4G+pTMKoHVAGoUSf6XZdK40F7QmlzoQFNm51qzi7VJ6R5k1VHuBwFh3YLmmHrrXXHJz06O6Y8r1YqsBgkCTZK9/bzZGVoCV2qe5NeLkVPXVCa1UvX2jkO+fWL02nxz92h1cJGfmMhYcYiYDj0ErwYnodAPYCXAVttdh9DcuXGLmm7fceafo0a++Z56bw+jncBX84SP2+6FMkU2dAytdcq4EJ1vn76x8cf2ij2/9oUYssFG6p2r0n5tcLI5cH1UBTEcOtYynXrEHOSW7mBsZH8wXlxM+leLOMgfvf2OuO9vf4s3lc7YR4yNfcs6AQzWgL102WMV24V5Shgm2wauVg43NH9ntNmqqLhyTFBXgRVAz9nFwvpAz+FxSFSN1qvAKkCYtNUpMwBlVjRnIxjA0953y1W6RXEeUWHOky2iuQ/ILllt1LgJwKIyYP1QDOAsmeIyJJ6RdQdFI9U1XeCm52G89tnqmzthrVAw2KG/t3JQakg+eNDWdb3MAutCBSvPtorzFEykqBSZBHqrNHRr0jWdUKD3OQVYnyUtGLcPYyURoFWa+45fOip2/PLRUT8S+hSuIGVGNLw0YnExWaEUdnaKj4m0yvkTCGhlq/IO2L+muWxpjytPP02p4H+IDhVN0ZRkvY/sF3t85SuxxgfV6lRZS7aA3J6RnZHWlBVB7+fc1Bk6fr+/8tp55RIzNO4iR7bZfGfmDWver6Ncau1bX5kWV6k69hZVWq+sFN2BWFN6fa4+M2SLzaXRfz/WGCuqeCx6CPfoOVsOcMcAwJcK6POxdHktBo0J6uQvo6DkocuvUEu230XTow9GH8ZE1Z4AYJMDD4iPquqsl4KF7WiBbAxYGm3yQzakiQToGbgns7hP3u/5e4/r+VmqIhs0ZAM9ZfMS0kVLYsIlV8SV4iPpEJ1sX41vnrq39Bg1OsYdf0JsoYrEhgHij1Dql6s/i4mbGgpWQkH6zvszd10CUrV9s+BUmkgRpUqQrE2geeHWMBBQIZhmsArZXN5tAijBUG8Vc7WrB+x4VSnf+5dLYsmbs7XghhJvMLso8M8CGMC8LmRA0kJ36PUWvXOR+FN2OfLI2OurX1NTiSHZA5bHwNVDtbByI6kc5Xf792G7JOMEgOBaS3XQKGZz3S9Pi+duvD0GazcqDK8LyBKihwFabamQ5dGAdwKkNNbo1q1ROdSSq9XXECviV2Lzj+0TtRoPHC41Ah2yuUgFM4VtHpH2N9sXaxxE81Y+PwU7yqvHwkGI57/ySjwsZeTu66+Pppdejl7zWqKvUu3IoEqdLYGeb8ChVqx/CfL8OwusFuuZAUVcOVgRxs4SZ2FJq85YvliRY69hJQIF8wtaVFspfxKEzp1lkDJwGRUpjOMg4xBNl4S9dfiisab0IQCT4hjcLWi1SZeR1lUeiqTBFtcF8+WdxmC6/P+krRpGMCryT/kMHBS6BzLG33vgQ2evECMqoJrxghJH8EPoc36GlOBK2u060r/tTiI7DYUBZY/AvX76gGMu9LwcqgvlcthRWTfbf0mNyCUPbciMlJweimVgedh1SHaSLbE8Ytl+jiOUtXFxVUmx9CmCRq91v04gf4/6P7eqI1OtstPWGrt77PH1r4q2eBvVO8ie4NAr1aMJ6RlvWHE7/yeAvqiHlXc3Z0/KJStFhXXl7WANeN1jQkHVPzumzhbQnxU3/OHMGNbRotRREsmk6etTAzfbIg4Whq25566eGiil3TvWAo52xOGsayXQV0uWmv0yuRZqCYxIzXlIXe3vOv230TTxYWlJfHWP+dqUmxx8sDT670bPUWu4Yz0LC9DbtHsb0Dt49A/AmPvgP/uVY3Hza8DTXCBKd8MmX9geD110WVz9wx/FkuniIpGgoXE2qg3Z3t88QUC0f9SJ/qBDwuPK1H8K9Gyit2oCb//3Oz4rIKQx8tH0pxeTUmOlepX2d920Sxu0oV+86da4Qn17Z018IvoI8Pp4XjORztQH8LDo8+aCL0DPcy8SyrVIYx4lP96uX/xCrL37njL7dSh79+gb7nkOayXAJ+VMugwIJaD5OcNBcrF45pS4+Zw/xf3nXhQx9Q0F5ylowjMooEd71NtkAFmaDNS6d7YflMtPY1jWa0CM3mOX2O1rx8RwUVtDU7tEpqgJmAA0wA8htqxI68RHb42kAkpAJMGyG7UFCr4+cImKSf5yYcxQVWaDXsON1FPzWWcFI912VW44m6lWp5HzjPU38sJpSFEjvnKem8MVt6WNKN2IA4dmG+mQKNqex1Y94VtX9O1HP3+t5D41t9SSnWLJupAtxFnvWFapZCRoj8tO81APpQiHtw+87PlLYJ2gcjvU0h5JXsvV6KwSi8axgVvLhwVKeLGygBPmQ69hwdhCBW/0w353YljFQqjiDxXQV2mXyU75tud2oRPxjhwTabB2j1GDgJVSzkSChG16R4tSAHdRA5edpNF3X21VVa0C6PVuXkPVqoGeww/roKQv2y31NqDnCPNYML+gTdBevfHcc2K8uk0tVNEYQD9qlzGx+3Ffi3XEQArQM6/46LPv1v9HgL4QrDGrWZ/A4Y+iBdDr0J82R+0pBfS/PzOGqk5kgHxwZDnN1WP3Vz3TQT/8cay9527JNqs94Pq+AvSmYn4noGfmlgL0boa9PB6URn/Xab+NuY+p+5IlWUEAbf7NPnFIfOS7343GNVaVwCbQ49d3Y1qf4l0a/X8H6FPnqPht0JjIZmL7Y54vkXn/wPmXxDU//kkslz+vnyBpAZrzuuvFvt8SkZP4PWr6yH9MNhHpjmglFnDcOO+k0f8j0L8d2N8N+D2tub6GIBYGIQeEcPPUasDNL7+krkV/iNvOOS8aVB05QOPBbcNXpk4i60TcM1fdOTBsFAFAO+Xiaks39ihpUeJuqR0+UmCqrQM4GAnz8F+m5qhLhXTW6mzacq08PGpk9s5Ww+8LfvazeE5EcMMUPFOpk+7q3A1rvQT3HETTPNFMg220WC+QNjdLJfnD198k9v7yMbE2TJBD1CYPbdI8WRykmfVT+ZUT+HD6JM8NAWN0WGubAsDFc5pikipObxHZ01R17uqHTx+rBFoJxylKURBYlniWYOrSd67ipOLM2kAP4PkBRXzZvJ8KXTtLoZJOV0te4R+/OnHvbQDo96/wgTyw8tvuFLRyfPAUFeletATkPcwjZyvBe04prAz755E9j0Brqv8yfkcimA/dqB0+Fx8IzL8qlnkvLpOShMBD8nnPh7XhHDAWAqmYdi3qmzE7A6yMF/nqzK/nYCrzUB153Nt+e6w+bEwmEnnk+hz++kGVLVYbVkyz9tNYNXDZDY1eFb1kV6LRNwhzauWgV22PSZPIecgYWEkNzaCYFZEqJdEWBicJAxfQ36bCzrsF9PMmPaHstcZYbcedYw8Vdq636w7Sdhc6oweXZBU/++9q9NkGhvhEcuPzaPg6iyuduIgUk6WvvymalrPj2jNPj5Xa5kd/VktzAND32XCjOFAp4uuJd5+CmaVQTjBFBGBtTaay8A8afQX0pCDRZu9+pfQA9PMfnxj9sAQkIAs1gVsc+onYT/zPDauJAhQtAi3e2Qu5yFkdm6fzfwfoc0PmxDGdCGBqPxBvdcxfIK7uS+K6n/40amaJ7U4TMl9A32+9DWL/7347NthbPODq2wjQk3PvfGEEH5P0XYC+goB/SZOv3oy2ZTNU13ZFcqpcTtuEDZFNp/c+o+q4a0/+VUybOME+OlwXHMjIdxVAdBco9xfFz6lUUV2jRY/fIUtr5BZbxD7qHTB69zEuGOsmKmYOgfShJ/Dg8lmsFEBoA9CucNu0y+dXp4K4JbNmxuMXXagc9dOiWcRVw7s3qhhJjR+sFyllTlu9DaAgplo0LwfAcRlpg08XCMHxf/j3vxN1668b7ciSdj2EYsl5k127nFrH36xzJdhn1pYEl4wZI2GH0n4nxCU/PzleVAZSf6FQf72/zqyM7r76jkBPQIw+sPY2p2mQ3bVwnaGo4BPVNzGThfpjB5aG3lNPURvFLdWavcPPdIkkSKYfOd/0FkO2+hsgqD9Aq9xe6D9tSLFXuAauJN5Lxo9ep8KVDCROovT3S6GSRUYgv414D9XCep+T6xzw1+xpvGjHUIm5Vy3PqnW1q8f31spBoQ0Wg5HOwU7XuJMOrHTkVyfQMzYwtYA9f7fjToPH1cRnoMTInge5/zmM2gEgOIzkJWiTK3SBsqv2+sLnY/djj4q6ESNcGItLtR7+Jiw/NDJnDBX/v27qwG5Gqj3RNKwpU55NgQrQ333JX+POM06L2cKrWrk7R2y3vVyxx8eGyjenr69dWbgJy9M51M2Yy0Kxduzv9/vrnV037w30TpVkX8yYH9ec8Ud9nxoDF74Z/R2nEmuBBtt7/Q3iwO//yIVTisLKKqX4zGkZVk5JMP6XgP5e8SwA9AueeLwAvah81UZtK2Vu7KugXu0qIzpdN05Z0s3T59W1LXzq/ldcNyxXVptm7kLWtmo+YlFTc9xz3kVxg1JHawVi/TSh8+S6GagT8mNySa2rit+lCootFqjUKcecDWQnF0BfpOC9nulfBvsKFLx5upACPzlavf31omC9Q775m845J7q3zI/eyKbNYio3MdPYHOy6wvtiDXmZ6HaXqeWjxiuu6t0PP1zpbMdErzXXEl2FQrMCelw3VQCX92N4czBWmRnLJDRsuvrGPjHvmSfjalk/T6qxeYMaWfTDtUeDeIBBs9uqb4CedHzAQlmX1lLr9b4mAcw85U7vfNTh8XGldcagQdEGXYE2KAdK1dcSd5MLogA5a5/ZcNzAoWt4awsAIIgbL0vz7B/8JOa9MTVG1fSN3nqPOgAL2ChSstPFaFu8QLliBqn0h2YsICe/+h8EZ8jwfLmT5urvrWSeIS+6JsHfCrzfCQQAiEriU07e+nbDE/8pIFnFCXrqJTRvwKWTc5/1xXWBJaO/u7ynBB6pxqWblkh1YpEUkCZVgMKHRMAT4YZ2A79/vU5/6K2yRhaNnT9DIJfuAe6Pxk0XUg5bUlU5TGs4TMvh7yljnhiLf0/3CWuS48+qZ7piqQrFaZa9WXM2Wc6+XUSLJJ+tujZN35GTpQrI7//FY2JvUSD0VNZNO/UmWC4kHFSuS8DKgV0sjVLO3wn0GeSuYrHIh+No0ujvVWHnnaedGm88+oizeIZuvY2BftNxYySvaPTsF+3n9FH6gPHC2Izj+z8D9JXMdPXFRWDYb2mvVMdq9s+oJJI1kgzOWhjXnfmnuEou9P4LZkVfrG4Nda7WubcU0wME9BsB9MpoI33YmPcvA702KBr9vRdfGnee/ptoUQpif9w9muw2kRx96DOfUcHUidF9+LD/HwB9Cp2BXvOL66Z1zry4588Xxo2//GXUq5CpL0FmAf3gjTeJA37w/Vhrj7FOO1ys4AZ0CQn06QpK8/m9D69/GegRt7IxTBFcEKMT6HXQTLn2FtFEnxXPPXR/9JLww2tuD2NGFF3gY0VNQG8NGJ1VG5dm17P0+zBVwX7yhG+pim5MLFVVLB2ZkpQrn4QaAAeFCtiYAFlsfx0q47c2L8vh2auujmtOPiXmP/t89IXzhnFrbgi2MgxSC9HS7e9FkwdQXWWr3H39ffBWm6vR+udjc7nElnNNa9GZj2PFwMC4AnGVXnOGDOXzzDsxBMYqc2yRuGUeV5XxXbI2F8i6WL3/IAGMLLJXX4mmV0Uepr6tWBpGvnJ2FuTp1Oit4Tr6meX6ZUG92ZdpjgaopLyHlBg01QYzavLAK6B5tXOrn5YN1jLjQpnKy8/UDtMyS09/gxCxY6GaeL88NRaJA6lWKao9sDQlYy50gt6BeSRu4GvmT8wu3KNtZGOJpmHQuqOjn5pfL21sdBFQuwrpZrwqmmAdhPj1YT2hLoNYT48B/WLYGqs5o2Xqq69Gu+4PDUeH3IAL3pwlWgu5epAlrk1Fsn7nUHAcoAA9K2TfPQq3RS+Bvn64iMn691T19vxobVqg+EmG07OGWBz4ffr4/nRGalLhXzdxp+8uCvDd1L2qlypWoccjYA/I26mGBY42b9zNA94ybdPVEmugr+L0nUCv+96v3rF3nnpqvP7wg5qrBhUSbRV7ffP42GyfPSSgC7MLXifQI6cpIAS3k/4Yi+b91+grMXkr0KclWSmhKWI596koYNFJCOa0xQ1nnRNX/O7X0a95pmKlGTcC6Ht9QAydAvqN1VB+RaB3OB7F5d01erJu5BcuQH+PWljdddqvo+WpJ8TuSLRXvkAJ2Yc+c7iA/gQ15kigZ8NUuanVz07t/r+u0edOw+2EVYjWCdCPP+cvcZMKLOqaZlmjbxbQD9p4U6Ur/TBGycWxVIIJhwmuG5NG/Q+A/u04kIv4zgKUh1B+EUxjEanEReo6pkxXZbKq4hR07CZirB5St3CxkPKJ8oPlb98qyu7/o+49ALQqr7XtNX2GoQ29SxEBEcWCBVSwYsUWo9GoiTXGRI3GmHhOzMlJNM0SU0yMicbYexe7qIgdBQsCSu9tmML08t/XWs+eGYwm5jvl+/7BcWbed797P2U99+prIWmJWN05q/cghAKVL93jxBPtoLPUN2D4CE9yaaT4FNUw+XbJMSKlXItNLDGHsq5KMKFg3VIllD2tokrzpj9pBZurvFS1j5FCawn7PI4cYNJ4iPCgXj7gVE4ET9fuNlnS/JRvnG6dBw/WJyWjohFgUsDZ7KAe6xOSGjZrDnaKBU5rQ7EsxojJoVrMuVw1g2jw0btbDyuSFD7n8cft5bvvsY3Ll1hnh4YkmjrIhtmBTkb+u+ZA2VoKXdGbk/dwJHNlL0WSkWuw3YH7e3MMHNIB0U7In7W1fjJ9dzsCPf6qBPRtB10PKhIB1m3eZHNfeMmeU/e2DcuWyBynCCYUMY0ZRgyDoKw8yhnBV9i22egWnMQ8qLSLzBH72QGnn6wGFKOVl6ES2yvW2mIx4rViHs2YHHFkwzQ0157KgB65w/bStBps7rvv2hZVveyle6xSq8M3nn7KtqiiamfNoJPmUUB5azdhBdB3IM+QeF28D1NRo9Zw4jGH2zD10l0gBrJMrTkba1hTmZaUxYnTv5eePUxNVApVW2m9GvA0ioON3nOCbacQ3yLVuW/BGI/+xvKilbAZIqwoZ4PwkoQrL2kZ+jQg75FUbAd0iJCkn6/e/4A9d911tvK1WQH0u+4eQH+UJF710uVcUCE1QluddYVmAONgogB9OgOfvdH/tVcd6Hmwmzk+BfQJ3MNfhHCDq0J/bKhrA/qum9cq4CAwYpPO7d8BPbW1YJSulkG1n2uj3xroX7ztTkXdXGs1cm50JxRQUmODCn9NOuMMO+L7l1pO/75SycKBl1WHjCy9zL4W9uf/W6abKLbkgYwO9IQNFslmCNDP+MutSgb7leVvVNngFHXTQ0B/0k9/orjUg712ebPXeE6OZQjAw+6C2P5P5vR3kTkZkWmAgDz15cmcLFJh91YVLVvy/Ev20BVX27I3ZllvASQp/d4KTgfBw+sAev0Mc0vEiKOmS0m1KjGn0epzeoTiiPtPmiSOTxSRPi1NJU+HrUDSMYzB/RguQhDWKZMRZYExG2GGk0T48s232H3XXGO2cpV1I+kmAacnFCVtxGO646z5YcWxVieNgmqFPcdub9P+Q36PY46U2QhHv+KlESSwRXtXpgB6B5D0leDYhXL/9h8AB9IXFSV1H08u04Bki21R0bjZMjM+f8OfbePChbLZZ8CcQD7hlTsjHSgwK5B8hfkomZv0HEwN3QYNVeTVd227U06MkhNZmFoIk5/95Yc3velryYamgXf8BK9hO1TZii1vz7a7fnKVvf/MDGU7Yqaj6mT4IdxZC5jpNgCuV83Uw0lYpBletd4fuOuOdvC5Z8ifJGmVcr8C2CZlGTeqv2zUAkoDRlugR7FqFIEydUocaqmtUVRKia0S6D8tJ//sp562InVcg+EQ4ZVF52QzyKbtW+QgqzMkxlunuRx6xim2n5h4Y1lXq12zQUEcerYia2gXDOMv7tTZOvfspcJ1auJDcxk55gtULI/vFoICwHVi252L45+ClpL5QY8Ln4AemoA+88kmvuydrQhD5WGzHnjQXlCV2DWvvqp8hCLrqfBDTDe7AvQyNUaXtBRc4asRaqjfk7mxD4mtf85O/5de/kygj0zAROMRMRWh4QnoN9XbY9ffZPf9+moD6Msc6BV1I6DvMnZc2OiPVCSdKgu66c5vh4YOU9FsCN/8u/BKuIxL9Gr1paxQgH4GQP8BQK/UW4kWDZIEJp2heGwH+j7eePfzgN4jKjAVsFGfd0j+S0v3zz4M0IetFoKC+IoUL163sUIS/a02HaDfIKCns5ASpnqoONDJV1xhQ6eqFn0C+gjPdBx0YszUr/8OoHf61cBojYdMCMDmU1lSyWe1qmH/ohpXzPzTzdagyKA+XiiL6JNoMOJZqxwEzl6ymzI+wKqK93t0tYmnnWZHXHKJ5aoxRasAwB3S2ASSx80jbFzT4GZi0ELqZq0D9heieJoWL7OHr7rGHvvzn62XngGzjxxcPyVRbpd1bZOwYB4cWIXhSkNq7dzNpqjcweTzz7VSnLCKmy9QNiyw5Qke2ID05VmwCASZUOAbpjcyoOeWOGqZu9sfOZAk5VAKWjXgVy63F9Vb4DX5XeolWXb3gxMw5SZYfvq9uW3E63tDPSRn/Q6TpAhXlT7TWNpN1UsvsknfPEvlGnq48YCw3EzzaqvE+il6budTWTx7RwUgMR4XOggpRVLbYM9c+0eN+1arVUAAuRxFaDipVFlGs5ltyaOCtH/UO60CsFULaeRBk+1YtZMbvNvuzvBapUllgsinzxvF/Ng5t8e7F15O3HVrVBvor3avimY1y1fVV/eWm54Zw1adLoJdtM8uSluQmyFnv8Bl1H6T7PCLz7cR+09Na861GPXYXAijwyZAa1gAoHukanfcImXTCjGxFZy3ztbDAR5AHzTlEWk8BWbAeWQ/AXqPjxXQS6LHdEN3rwzoD/veJQH0MLj/nwC9R845bWpeAL3aQd577VXWrWKd4ugRBlok0TdZV4BeUTcO9MI1B3oHBKR6zuY/A3olLzRL9cJ08/xvZLoR0JdpVYlFrxfQTzz9DDvyB98369fba5dHMaNkb0WKTtKMm3H+rwK9Pz4BGRIclfTkZ9hQoYa7t7tEn7tuVRvQdx+3g53ys5/b0EOmBjFJovd41rY4+oT4Trv/Ouf6O/MNdO/xy4AXWaxyKILDIugVL75idyluftkrs6wHdaiBWDnfgKqoc4J9PpxinFuySAEjKlSWa6MH7rqTHaQuYDud+BVNWlKvJD6oIFc2AW81g+SmfcPk44tEyAzmBliFBpGjPsDzH3pcPSt/b59IQqJZSmfs+LAaF1ojNobxAJowHyKv+FcrFXKjXu0rG+JXf3iZDZMzrFk11XGV5quxNmYZz1jVw1nGNom+I9AnRcNXGa1dv1C+FaDHQdcs6TBfxF4sTaVCtvnp111v7951vxoqS/NIQO9ykjPoBPQORWgSMA7nss4kwwSVK39Cs1VK2zhYdVgOUc30wkFDZNcG9tD5I2KHr88KOvgs01x7HL1/ygGT7llE+ORK6lg1Y5baS/7W5qrNZD/yKJprhevhJm7MylHo2qgjHxIoJSMaZBLZKK2mUKbTaWefZRO/dpoVK1SR+vg4bgFO6ty4w52/tdieqIUGhMOVTGdX7Vtt8Qsv273qm7zs1detVNVWu/G6Z8kF8LqNPJkdY/ZoQzpDumGVQLleHeb2l/ZzjDph5Q8Y4H4ACk3kKUnOMxbcf8Sn9As5Hr72mExCaEr6cQB9qvHi9nlMauxKG9CDJVsDvVu4RbP5oJu0z9fkS3rut7+11a8m040Y4OHfu9R2PkrhhwJ6D69MEr3jgkd8/T8k0bPOOKER+7Q2Xo5aQP+obPQAfVnlBuEw5c2Jo5dEL2fsiSrN7ECfwis9oAy++I+Afqs4ep33l++8Wzavq9WSTBJ9Arc61S7f8/Sv2zTFm7eqXgoqO2DjJMCiJVt2G/C3CwN+zf/2VxYF4RuqhxOfXLOh0mbeIqCXjd7WrXCgr5Ak21XhSgB92OjRsGW6oeCX5wVwUALo/09APgOIbP4OFgAmsc8u4UhKU4pzkezCTep+9cotd9hD1//J6tauUuPyQq9poyp0zhQ4gpnG5xEZjMnBU1KpDndFSZ5NVnXKw1Xno+uo7XW1wN2rmMok5KUXolgb8h+1V9zm4mUvwsgOCG5ZvtQe+OU19vZdD1ixnHcl9PvUWLH9ZjKeu8oYu17h2YGocmw3KbKnew/b40vH2CGSOLuMHeUZ1DkSIAqEsrn0W/VqkAgIsQ6f1vpwlGW6hl8AgwHgASCACDOXM5dOVr7gI3tMY/3goUcsV1nDnR22I56hTbJNdMhYCeEECL2RPeUDwBj9o4RypZjixDNOs4MvPM96jNpO4agB0VljnSxXBBro6I/6R3TdkQl4UgwMHUlXDsynVSDuKZmcSlUOurCpJvlnCKKCnQfe0syFpi7UgalDkFJEyRbZ7Zql+Y3ed4odLqFrwJS9VZuJ5hPaVdGsCwOMHDCVyZWoIgd73Y9SG3S8oj5VvUxyb/7tDqXY/8Wqly5V8UIFZXpkR+RpsAsR4poZGDwXWiUUig1jZQAAIABJREFUlNylG67XAo3Zc3c77uILbZvDdG5U9dT7Bah+U47MLfmoe6y9uLkL5Z4EFesdfhOIOa2eXnBZ3lWwdE0C+zh7YVvPAnAQjBASCFVV7Ka9/tDD9qwquy6fNVPO7GLrt+dedvgll9r4Iw8WI1AvMwf6iKN3XHB61f9giIlUghb/Z77+qenGmaTOH0Mi6IFBbaxXDP2NMt1cYz2rNsnMJ42bSDZdWaq8n5N++rOtgB6C8TaEjsWEu36G6eazgB5nbJWibrr67NW4Qh3p9/za12yaOsSb+j96ISdfrwDAT0s7/4NO7C+0GxGsFJIN60Ycfa2iA2YKSJ9QU5UcdQTq7qabWuuiJswnX6FMs0MP0WESIMqWSqSDl3Pg0y6BtMfdfqEBdLho6zIJCeAAfEIZkeTIG9Lvc598xh7/3Y32yRtvyQ6j9nFaeynmqZFEFA/LMsBRnrJ4+CgcJqaw7TZ27AXfsn1OVINzHThPkKHlG424tSH0kyXKg4qG7tFNWUNeG0gad72aEs9THey7fvorW6JY9X4ClkIdfoqyZdJvGCEiVNHXFwBCYtUtq3Wf7feeqJaM31Es817WJDMDlQtzZWYpbZWc4jkNzKEd6NPJ9h+8F2XUkvSsm3pFSX2TSYwBI490e08ZL7D1s+fY3f95pS167nnrVCOHsdPk3wN9SIoR/824kWrzqejotKFkQD2xQrVYxp/0ZZuqdoIDZMprJokHQGL9+LyHSbULNhnNb00LLk61vRSf4fBFvXsOKo1QGMzch9VB6Orf2Po3Z1sX/A70KRCUotm5U05TdEOIbgfQU4yskeQjqenctduQbdU/4SLb6SsqEqdQWrqSMU8YK/uCWYOqlt73APCEyem9BsWV5woQCjWW9S/PtL+qlvviV153802Bt29MSWcZAHYAevcP6Yp6aQ411OJRo5oJX/6SHXTpRVYih3sTRQKxv8v7WaSOWK51Mh8sLF6LN2EG93Qmy1cgftBF7L0zF4A3I3a/It5zhyxRUziQAXr1fHhFNvrnBfSrVKqjQGV8++05yQ675Hs2/vAD3EaPycn3MT3Rz3QC+gzc/yfx6p8BPUjlJS6Ytxcn0y+KunlIcfQP/ObX1nOLgF5aPRpXueio8+gdBPRX2ljCK12ij1gnwk0jyfNzgN75iTzzXutGEv3Mu+72OPrqubMd6MniImFqD6mKRwnocxVeSflWj3VOEs5nxdH/q4D433V9JExBMdTyCAsFJuoG1UQB6B+X9J6rxs3dRLCbmmus86gdVA3ux7a94uhbJFlTwZE4ehbNTSy6B2GQ/50SvUf56YC3SL8lfLBi3Tp7UJL8w4qdLVTruE4SWwt0EQWnPGA+qXeApEs3Pi+YLGVlRfhquDBRjZePkEo/QITQqGJPeYqbV6xkOLo4IEj0gAcAwKkhCgW7IAFxkggblIH3phqL3POLa23xq+rBqc+SkU9EgifkSEoAbilz6zVz/JxGAa86zaVLr1520KlfkTp/nuX1E40IlGtcM8+zUpVOoI5N7Iuf4iRatSMKEl14I+Ira2YddnL+T6QXMeOAkZolv/y63fTvP7JVb75uPSStov14cwc+7IwocMQZByZI1gCpSWtJMhJSIStSrYvKpdpvK1PTIRecZ6P23cdp3puneDEsnh+hoT4O/3trUI8Rfw7Q+zEUkIvR+loqmW3jBx/aM7+/wV657W4rVkvCMknZ0a6RYrTxlfnLAViPbtL9i7SGaFf1haU2QjVd9v32uTZ8spzumgx0gHnEzU1uumHYycugobUoRBdNKjqnCQMXLbH7rr7G3rrvESsur9Z5QODA25N5JtJ2pfG4BuesIEqOVYqI+iuQ4StX/kiaxT7WXFwkxk40l/abtC0tNsw1R2qJm+x9f2Cw0ES6qSNsMEcPd3Q4DrNVe1hiXOE1gdKeklPipaYl0b90r+LoBfTrlFhYIJzqv9c+dpicsTsdup9KJNQniT51mIqddKCP8P0IkW0LBEjD+rwfmdD2r2DBP4u6gWxco9H+0bgIs2rr2mp7UED/kGqO9aopl1kyOtMRddN5zDg76SdX2FiZblD5WiS0UUnWyyC4IPF5NvoM6GmWIPHhlbvvlTP2N1Y1V1UBOY8pM3aCyn8epTZdBYMHuOSA6o8am0XefDph6p+sWWxusgN+kWu/6OIG0LtckOq0E6+sdaqssVduvcseURJQDjZdHWIH+u3GKGHqciUgHGGtCi1sVHglcfTtQB9Fmr7o8z89l8+S6AF6Qge9PK0ov3LjBnv14cftg+detL6dSlVWG4lcJClTRVahI3Iskr1SB9gPD/1eMcf06G7jDzpIded39oJJdPDJVyxzqzQTAMAr+Ll9NIG264nYXaniKFcf4Y065Ks/mGfvP/m8bV6gOjLYSLwfNuF3UXCMg0gfUK8M6Yc3JFCAvufQIbb9fvvaNvITNKqRChEuODRJ9VZB5vT5OPCfB/RIjMyLM0gAHmG/MJMsuccjohi66H6VIlf+opofa1XVs4cABociEBT23wzgg9F7NILG7UCBCUXP4bom3ZvEn3LNv48agx+iMroTph0p4CzyeXmHp7DftQvrPvewdbfL79lqdHgFyTxWyCdEUaommU6Kab8pu/rb995vd/70F1arOPheAq0S9gggdHs9fQbwyyAVyySDtKuJdJLNlLrj5aKdhr4D7eALzvdsU/V8lMYWnc1IDOJZhe6kZUWSxKh5F3j0T6RSEeE1+4GH7VH5C9j3QXLs4hh2jYnPZHsMrbjmBvcMuC6QllYhemnu0cN2//oJHkrbXVVty5vJl1ZZapnWyIfAuZjD4fMVC79e+A3DChDmubRm+CXiqq0SuNr3MtY72nUSaaLVUl7Hc2p5+sLvf++lxwsk3AzaZ4ok+kts3MH7KjNWzSGTM9ZNzTB+59MISfFsB3rf4zRhXv2CuPRFMOEfAn2iVTdeebh69LZtWlWhZKkb7ZE//Mb61G328Eoi9AD6Ltvv6EC//RGKvMK2p88RuedT4HDovFHS+TOLmrlEn4D+VRHgi0q93fzO68o+ZCQ4YIpUAuGrXgKheKgcQHjR/58G+hh3VuvGaW1Lg71++92qXvkTa1XEBklA5TLddFJRs6P+7Qe2y7HHWJ6yORtEPB5HDzC4Qwyg/++10fv+AsCAoQ42ReVq16y3ZvVp7aYQuELVrcemyuZ6g2w3bMaBc/L0kDt9YYBFhZU0laeG0qj3TQpnLJI9iF6plEWud9MBdUei4otLVF7VU0BC0xjupANehAlBja1by6tU5yaKlrVQWtDNJUkc5jCgHiI4+Bz8VPg88tUuztThh9LFdawdTmDP86PipcZNL1iXkpHYosJpnNz4RqLPgN55GtgqwPIj6BFDHHTMN5pFVa19/OhTdptKRGx4f66AXo1YMDEloHcJkG9/RICHj5sDrGcTGxJAH824KzTWTtuPUh3zc22y6JxoFkAKCTncEO0gEGcTyT7dLx3W9sm0vRDMmkniJNX9mhprPeKHVH2aSzyqZjKv3P+QNVVUKMJKxdnco8aaR9gnpQbyoAXmoOi3Ar1Idqt6jNkqzWC3o4+1U79/kfXZYYy1IN35TKP2jLdn5Aw4oLJNSSb3SrU8RzZf1T1/7Lrf28v3PqiS2NXehhGTEeuX1bppn00AfaTkSAPUGzQkKthhhJ15xeVKUDpCDazrPPihNL+TMIiS10GzfAXltptv4q92BhoMNb62MqVAG35lqAGYdAB6hJxWCWVP/vWvNkNAX/HhBwonLbWh+x8ooFfvg/0mqnNenfvdomds0FsMKeipnXu3P7t9vv/8ty8M9NlcPyMz1sNLXWMMoCfvo2H5JhU1u8Eeu+H3KmqmWjcCekodbNI13XYYL9PNFTZapuboXqnz7eUsEkZ8FtCH9CvlXeYKippRvfItObfIjN2gglZt1Stl49rlJKnlKmpWOkLVK3EQUonPQag98uYzN+ofrNcX5Zy+wYlg/tnyZ7VuYHEtqdY1UTd5yqKbLSfjfT/6D2tQRmVXLepm2b6KlFQEYeyuzvGFAiqP+05AH8AQMc5f9PmfHt+nJfrs/ajyh8oWETiFGq/XBUcEbdNtfeIdhY34uEscbKx+eDQDMc6EbBKele8ZkngUW/E5SLLzpiT6j+YebpumGxFJUzAJbi+gz4fBeYYk9ppUwMbbPSEGQVAJ7FLoaUa7MRaGEyVYG8j29MqUstOKaOMfEXYAGPbSAPrs4GXrAfOgWJZrKmCjnumOUz22SfTmiVYaLm61HNUtmvvQdLvtqqut6qMPBZJIu9T1j5xDB6o05DAYhJkrggYIzYunut1ZIFBFJuzA/upMdLYd9I1zJSGXep0Y6quEAPhpoI/X/hn9RhYk4BIJLTmUsHCg1UTETBe/JDv5L66yJW+8rQgn1WdHUmUOYuqCKGUeSxsVE8fsQzE4HKzsYb5CWMvFyHuO294O/OrxttcRU61QmahIdhCFNz7Xz0aEBf1G4w0YOk1uUNRw0lK2M1dx9AsV6fXMTbfae0rmKhIwlrhkHU1jPBzSp04kDAlO7J2+Uej13lox2No+3e28n/1IDPJE9XdokmaBL6JA95FfpkOIajhB2wE/diCYh5+xNl0skZM/NzEpfqaovng+xKzdlsT+6A1/shl/+IPVLPxIDLTURh16uKpXXmwj956g/AIxHsKXs+bgidjagR6A5cWtgf5fPeufdX2YoToyLeby2bVunIlBH4xTa1a/lDLFf7Qn/vQH69tQqaAYJT1q7zbpup477SpT85WqSKvqlUgs9O71iKnPAfog0jjI2IspNIpRbY6aWT/z66ts1SszFZkSi7BJ7+5EPXqZOLopKoGQN8+mTbVBtjLbZGCVFvV/70eAH2OJ0p8c7Gju4ECvl+bd96jd88PLrXrBfK/RQdx3/pChaih8oe2l6pylvcsc6D1hysMVAmM9SuQLMppPz/ezgR6QwG5OokkAGSYFUkjYC/wfXi5YDMcbhbj0H9JptGvjj9AIMMtgC6UeSoE+U6pDnUfYCCq6vHstNMeGHkRAmG9ChUU2loOWe2O60d9FHnwDPbg8HXZleYYAYHeeIfhDMfq7Xa1Ps21jPGQ3EpoqgvUwCT4QcyUqwLUk36Nkq/VDng50AvrM0Z9P1Unec94nRyKmAh0UhJgC9Rb4+MkX7M+SbDZ/MNf66ppSnM2+QgHgboDw22fx8GH7ZVAe8QSjhbGIKdVonetl6ppy+mk2TU5OavdHhcZkM/b9DxYSwMA+BL91A00Cw3i/XVr03922HJElXqRN5ieAnpjvpnXr7S2Vov7wxZnWsG6jslTxr8U6eQEzoikE6LRPxL3J3tGwpax/f+syaLDl9+5pvUYNs+G77WR5nYodDNg/z2Vx6Zvnh2ZKITdntJiBNIYWaRedoA1puh8r3PK1Rx+zOnUww1ELjXmpZ5iZr2HU3qFoWiQQEg2FJqQB68wcLGYzZl/Vf8dp7OYZCS0Ssjwr2Z3+sRfxs90Pk1Y33DYZUaVD589tM+1AfDDKoEMnSoBeFWnv+93v7MU//cmali4SU+xiOx1zrKKnLrQhu++k0FPi6CM5y8OCk0ziwmmS6D07O2kef8/Og77/2dn/rwK9m9LwnyAgacA1i1d7PfrpN/7J+jdQppiudI2KusmxPrvtIaC/woYpMdLzajzTPAQJJ8RPS/SfBnogIFcG348U3/vk1b+wJTNesJ7QixZ1gxZo7LHHOdD32mFsSDuSFrJ69NlE25yyEcj+v/zVDvTRhYfNVO0azBaaBzLO4sees7sv+zfb9N7cNqBv6T/Q9lPs+eSvqZXggD5ej550eY+jD9r8bwb6iAby0qz6yiMkSBtFVUXvzoUki7koSaEtKRoBFZz1jbKy7TZix1IRrZtnKBIFeFPEDGBFfAN8sGfSzYrnerHwsHt7PfHkAKTuuaej8+2Er4+m1NVMMvHoBw03QDTW22U0Qt4CPV1qxD5Mswfew+RLchihiowpzAupnkmIu3GbDkDvgCYq9jBQ7pKYYb1swIVk+NY02eLpL8h08ytb9x5tIVVu2ssLh2zGpyLvIGzK7m5z4RBnZDgkEQAw3RB3XqP93ixw3VelI078waWWKy2P6otZoqtbzdBkHMhjsAH03DGrctmREcTatAG9MwRPDfCYdo8T9/WS1K7G8ZtXr7V6lZpAgfJgQsoeYHLz33UdJixAGhrQLUq6l1mp7OM6gIoU03qovDYhqJxVb2rua0HhsqhQg/nRTTiiNe+DK1Nhke5PRjamsObKKluvkEvq8RCj3mYiTODsexDKfwA9viLWj/DNriXWY2A/K1Jsvbcx1PO9rZ1ychy823o7xFa7oOC76uzST2mUQkh0kJ6ZxdUn8SK0wCD2dqDftNluv/bXyuS+yXJWr1RGblfb46STbf9vnWd9dxxjtSqBQEgtpptUvSjoIJluvOYTQA+NJP7sp/5zhLp/BPiffu+zJfrUeCT5rnhUmKRCFMC/AtBXfbxSETfXS9O6Uc3Ba1SKRpqyBJ1KUVD/iZMc6Acqac0hBM3MSZx7wMxgsB1s9GGzY/f0f+yzHpKVb4tmzlQI4hW24NlnrY/opFX23nUC9dFHHWPHCuj77jgupAOcO954JEm7TpOJCLBv+kZ25JGfAf6sepKQMh7bxnZ5I1twP6RxL79z3PxTX3F/PhL1uJFeJLGIYlgIMG/5s6/Y3T+4TKF5sxUZ0Ko4+lqr79XX9j1X/SzPPMN6DlHBJQo0QcgOEu1DyIbyeVz/06PJ/g7zT4w3C9Nzh2mKiHBC99IA0uZ9qyhOpbVUzLSfOR1kp+10DzdXAzyfWoakAQscJdXpIOOYy+FkcBNqv1OCQBc1Qh2YBLxksZiap79n0h8aEOYT+oUGzgfWp3DVdBYzk30yTLRJykJ5l1oLiFtO9Uz4uJuoPCIkMc0M6Lk1J9+xU2MD0/hVfzvoUcYZ84f7GajIKIBSv9iqBYvVDOUOtRK8x2pXqImM5oHp5vOBHoklmIvXEiHWSH9TagATRY1eWy9tZp+jptkpCjjIHzfWWvUcKnmy7t7UI4GBtwZkl9iItrUJ+gxba0KMDOhj+dy27NDGdLX3CEpojbnJWfl59PNZr/PYONZxKtD6MNN4iiRMXftQgEbk2ln7l46397Pl+GIqzPXuXcS/Qx9bX/uvjIcJ0nQdXGAViA7KaStoH3vr9A/Ie3KQn1RfR+bweUDvNXB8kTVGB3oOtxOLS/TNKoPxV5nvZt36NytWLaQS1Vja67Sv237nnms9Rg+3GhU1o6xJBvRO5TAqP8zsFRFtjCWCLdhrFxED7X0uvpsJujLhrw3bOuBQBBlkq5acytylDfZ4vyPQBz0EO08aCzZ6rVvlwhX2gHwnAP1A+T3KtD1I9FXyow7aZ28H+r777O5R0uSWeGYsdOXLBa0itIm1B/8I7ztfrcrYw0afI6PPsjfeUCnfK2ze449Zb+qM6GNrdXi3O+wI1W2/XNmXO+tARkRIoeKPvQKcL2AsELSFROihVb6JsYBR87kjOnGAo4enB5PLa+LrRAgh90flTUjrtt6U/x9x2EhrOEojtTq5nDO8cEcmbyBVesYuEqyIbfnLb0qiv9xWvyFHs6IUahR1U1umeOAzz1INkXOt/7BBqtsRtSNooeis0H+HOGLTfXvaNi/b2JBWOr7sw/Ipx5zdThtkpD+IjogPkHnM+PwQ+pwUowwQU6dbn/U6QrFyARiJmDKzgYNtcmQ5puuNfOx9oeM6wLksKWmf9fQoRyfqZLJzlVHzc+cjQI/dHobtQkKaa5gsHMM0/vZ1iUPIPrPmPLuImGVeZgv4DOBOsTifbvu4or6Ib2SQoQN92Ib5XJuNHhOLYoUb5U8hQqmTcgYWPPWcPXClMju1j6XyLVBl1ctIpLPW0XSTHeIA24jN95FoXbyFisZWq/luEGPdfb/JdoLKfHSbtJdsQaWeBBTmsszTkAENSxoSvG9L2ntoOQMF3guKSZcRnopZJJXO9EZvrq3hTCNzNeqcJP3DGbQns8WSu0MXMGa5CAHGz0Ltckr9ch+A1sNe3enO3unpCDl8mCWm2xr7DM9j/oqwQwtjn9G4fAwpuiwDOB7t4Yj6Ym3xzccuci5i7C6wUPROWpwHL8BkABti6qFnwNTt/kF3mTko7ptkepYiE/PTmjlT8DPTjhuu0bhgCY3KvLV8ld3881/Ym3feYV0qNkmrKLN9zvmm7XP2OdZt+EAHevAEn0VEnUUUmEO4zgdmSy8lgqYiQShZr8U0o4k8Go/Pz89/IlUfU9SY8oCBBGkefOxqDysUu+hb1wYKTDAiqngvCnok4YAVJT/Ao25U6uD9hfbgr3+vcjR/swHCqW5k9gvVqwtKbOh++ykz9kfWR9VhYe5ezjv5krJ7s8k52uBWEhiac/GbYzfUwFSUiPohEM6q9963J67+uc295y41B4+PrtP/hu93kB1z2Q9t+D5KhpG41ahQsUJVi2PxopEYJ0kTQc3WonrrMicQalpEcIirSiycR7REvx+vr95CieSkXOnezTrlNOJodJalBAwxoHziCPmCEbjtWMSpRXBQ0kaieaC6ug1SRAuBu82bOu5afNTYlW+9J2fslfbJiy8p9VvFdCXR1yhaZdsTTrYjv3OBDR053FprVFYVMIBw9Xls2USvsBKMILr+ROZgkH0wAq4NaA2i9mshzDaEJswxKfreYSZAwGEH/ODbXyFALVXwc2D3I9LhYfwZGkfSyaIGCPdxD2QkiHk1TB8cWXeO7i7c+2PRWHzwEdXi42gjyGz0cRiyL2fk2Zy5XxLEs4950pyvT5hJsvPphJ++w8Aa2Z/Yb0PESycIwHHaSesAsMRj3JFLcawcIU2pXpivhKOHrrjK1r07R9m7SiIBSLITF0sQETfp866ZZFpLssf4SESHzdpbggIrZGrYbvwOdphaLw4nAkv9bf0g4W9A24WwMw7iE8jWsn0K2U7FbsVe+/qw7tmapK30K3zfdJ0nhDlLcoHI19r3JM6fU1XbOrJeAEMCLgZCwhXrp+/QZeO+vh+AG7TpAo+e4RoNwB9AjVOeB3prQn8udMOA27Y+9sv3LIDfSxkkk6Jfh9M20T33wOHPs3CE4utBSMp3nEjU5nucSfYxz/azkp6bBKwkCvpieb0ezh6Sr36t+nip3XzFz4RVd1q3OpWqVp2i/b/7fWXxn2El/ehoRmtyGiTFvHPUP9ia5fPQGJvIBlcHda8Cu0W186skSKiwYF73zk6h+HsITsDEmo/WpbnQ/sNFSNEEn4Oh4gdlWPBbeht7GQc0aDLF2vYMM1Z8+25Cd4TBpjPsuyxcJKGOlpgrZqpPsyKy3n30Eest02qp1nezaLGupLuNUbTNly6/VOXVx6oyaV0wB55HtUP2wHsDs1YC+iaBZGMuNVQ0CVq/KWU5R0BPvPi6j+bb41f90t69/W9WRtakBrtO4xuyz34q/HSZjTpgskq5Umai1oE+VxNKVaVBbAfoOk2WOGoYgNiHE40fWoAOKUmTQt1oaq11Lpif00mYE5IgJXnr5M1voZAPgKSFJIW+pEUPxQZM5Lc2KFehE/mprGKjN6iWHY5SuImoPQOSVSXyAKlVjso1Hyywh6+8zj58+mkrKV+tRd1iVd26W/9px9nRirwZtcNo6fE1vmCKT0tSvYiV/pSJ2DM+HBgYEjqOKRY3y+wMhhAHI2qGcIIA+hQWKabUlvnXATAz6SWLnfdG0n7gMnSAcqB5xO0Ae8/4TM/LgDgD71Y68TDGdMAz0AhJKQ4vd/ZD2gYuiTodf8NswlWRrehkGp9KQ4rZcV3AS8eAIR85401TYK+ddfpDQ7oKr18MxoHewcHvFLCgDwP0LbLDFyigXwYVm3/fg/bYlb+0TXM/lBCg6NKYRAcHbALhDuuSScphY4/oHmcqdH3SPasVvjhk5DA74Bvn2Dj5a/JVHbJBgkSrR2wQrQTYO0Jl2x5gD7jynZYkADsBuI8/NNrE19vNAGn9fF25jjXEPJE0Pd+zBLa+B9nv6f5tDNIfiODDfHDOx97GbsS6eHVMR514xzucZcJJcvQ7U2AOfg2RYD6oBN/xe5oOUNvh7xBsMlTL9oxXfC8BPn2iAKDPFiHIuC2EMxKpEjfMHuxAH0l6rjM654Y25O+hRpAAeN37C5Tdq1aXD99vPaWdF/fua1OVRLcL+9e1VAmg8lXRI9hLfCPlyqTYhAAn/EI9kZPTcyrK6+y5h5+ytSrlPFG9WAdtOzQ0DAVmEGbMHy6PiFZaXKiUhqrnoxt4tgLrxnjROsEa/FMJ6N2CRYgye5uKuDEvgB4Ny/1dLAZArxvR2Wzxsy/YdHV2+0DlpD0ZEB+SDnpjt95e+uDoyy60nmNUYkTlM9BuiMTKwQ7J+pIljaaGRA/QNyWgx0SQS8CugB6ut2nRItUQ+bm9dcvNik8m3CvH1msQ/ffc2w67+FLb4dCDTAXKxU1qdPC0TLI5OK/GPpdMLtwORxdRL17jBJVZi+0F/pmVN5cAolSnwyVPVc4U0GNLbtDG1CkaBkaAGaDYm6Nt/dVA5xjVpEFKz1c2K40bKD9bQPlayI4MQpxCgRIOsLliShslATx57Q0KIX3YitYtt2IB/SY1neh+wKF2/Pcvs3F7jg+gh3J1vcvvDC+ZL10wTnJ7nKY4OFkYWgb0bYcdGnFJN6Sa7BA6G3CJNn50OEZ+bdth0bxCikmo4BEMDCJpEEj2GaHAlLkynecEu/FJDj+HPanmngyUvpJS3S7Rt7+Vnd3sGMcn2h649bhd1srGk4bLFRmDiPHAdELD8FRt1oGXOOO6EGDgm4dknV4ROLFnQy+FCvvIkxDwoZq8P3rFL20LiV26NorxdgD6BCRM3vMGsm/f0dgdqmJ6NUvMSlrWaklEvYcMsMny1Uz45rlW2LOfepsqpQyA0D+cw4S/OtjzQUfGAFiScgDIsrPiAAAgAElEQVQ0ny+zSuDdVtsoaWCZ+T5bHl+TjuvNvgSRxVInxM70quzStES6Arpquzy2JiMVGAw3cSkSBzQ0l5iA2yYjictBP5mhsvgkZzqJs7hGmY0n3d9NqtzL34o3g5Fkf8X448mJ6WDOySYQl8ZY0+3xFfkz2wQj7oD5EprPzCRoICFh5yjyasmrb9nfVATw42efUIhto3UdonLT//FT2/GkE5TlLsnWgV5r5DY9MEpA3+io4BJ9jgRGLwmyapPd8LOr7YXnX7SDlQ/wJTVJ6TpihIRMAb1oABUZkKflJGGlecIGrGqc7AK0lWym4J8jEIIB2YZJjgF/YGYAve8BTnPMcCkCyVXQqFeTJzr8WH0gnlahtnkznpP/SaZcWRc2i0hbeva3nY89UkXbvmll26pznIAes6LHY0WbNm++4Sa6ZoUbNAP0OZlEr2E50GsRRNRbVq60R3/1C5t14w3W3eNuAfoWlfOdYFMv/K7tqgcVdi0Ss5OHXs5YgjmxLNJ6zWuF8zxiqcFYIaSXydV7AH2roiYwWRQWKj0fAlQhLET2Fkm4jeK2LZLIkdYxzZBNSXPfLXSxqayTf5EWdwXWtUyZo4oygAB5zcPPkGYAOrdDo/6Glx3mg3kC9ZQklcqlq2zGjbfa87fcZnmrFsmb3Wjr6Fu5mzzZ/3a57TZ1bxnKVUAIUpAGEMU6gmj9y2kaZALBs79DsuarTc1MQJOpwgHL2fXxC3971IZf237avQkCf/rmp9ez0xLhH3Gg0d75DfCBYLwUbIBkaEzaV4+n1jM0f498wQacQu/a5pQhQ4dptr+XfkvMyA92PCK+/Gf7C1FKNgAg++J6D8dvuy5U/zBQhSbhTUh0GOh5S/QIM8Tk5+1OoB+3VVOOVTeqr7HZKjf96JVXqyb9GpfwfUX0TJarDUCYeRrvPwJ6+uh65I38AJ379bS9TjnVJl/8XSvqO8C2YPZzJ6XWU5ILvVyxP3sBGgd6NFhCShl3zNiT0rIIkoxHs8ft6lOGmx3WMCFeeqc90jDCHDsuebbi7YbCMCMGc3Ex+O8/wIciTCjtFzSBrT+awFC73j/ULsYndGYR01yznfbbJIrV75mFcOsZpN13MTiprG2Inqad1suPDpegWWT068INj4Y+nIW00Z03Q5efprmqzj6Ur+ZOJc0tfeNF660b9Roz2o7/yc9t1FFHuFVB9mAHelevnVkg0buTwi0GeVRSlY+nbt7HduuvrrMH7rjLBvYbYEedcLxN+eoJykId6fjkbjQVbqNBDAJsvkJjGZOfP8xO+DgwgxIA4b4A6hRFPe4IXEhRZm6+8c0IrdyJ1m8UAh0MWD6OD1W/51n1wV2krlmddd9iJaxupBBtn8E28SvH2UEXnGVdhw2VgxZGpnOCRO/OLe2rmKBrlx2BHmLJI95V3AJDB1EqTYqlna6qac/pQZ3VrADVZKOcnl1G72gHfOtCPejLVtyjk4C+2s0brgnwaQ00z+uyQPzYBEPSZfB+JvQsysyS4cfzILJ8UQnNEaipDXPw6oV4yXWoa8s32tJ33rO5s96wFUtWeNedwk5FNmTEINtpj/G2zfbjrKhLT7iJHzYqNOJg842gk5Kz01jFDOjr1CThtTsfVOjS7611yUfWX9mE60g51txO/MG/2d5fOkLzoeN6VF10iTM7Gw62GdHrZ5v3KCNxh4O2ze0YFpzdxLfWb5Fsruk8fBoYg94TarlOmJDVH5Vs7Rw2tAUOmzMAbhyDjcgQPyp+fdvHIcKQvQJk01Vb/chAnBez39MUP/1WmzSa5oTZzv0QfuN2eGqXqhMxagzNHlMfQOHx8tAHDUZczY3lDSmUfUzGcSQmOd1eVE2g6b+8ThU2q7yHbcaN/YlprNncsi3LwCJeJ08gHL/E0WN6oWtacc/utsuX1Z3r0n9Toa5BAno9j+gk7qvfvWk3gyaxjDUnpM3HHAfa78x8woO/9fplqs1nMdZk9vKZJOaf7YlDRMeNAqT81qmfgS4Ex7zss9vtOzw3RO4A0rQlMH0XBLDrJhHbwScTKtqEmCSEcLsO3N0DE4Ky/CvJpPF79pDsXXc8dVCHO2qvHefE+sEwoQEXe0ILxr+AuScEn5h4AH2RNao+z2yZ8B747fW24oM3radeG6gSICQTDTlwX6/0KfExIs9cEw6fRi52ej/LSND6uaXSlr08y+5TOOPbMpkUCEA6d+1qh518gk0541RlzgtQeTxlUQS4mEpiPSK/JQuDbqJIIfZyBEdk7HQE2QJo2sMnXRhmQVmIRCOZ2uOGfr0moJt92+0q63C9rVTocCmarITUdQqYKRwwzPb/ugSRs0+xzipR3agS1y7Re/xxOltku7PtAfQ0sohqdfmyJQH2XgwHaU81MF5QkaAnr7vW8jeXu2q8SSpM0bDRtu/Z59p+elCnvt1VIVShS5IE6Bzkqq0DfZRGcA2UjExA1CVJbE96ntSKepULnv/a2/bRvIU2YscdbSc5d3mdSIJ8yshKaq9cstheevABmzP9WVun65oU247GQW2WZp3sAaOH2aRpR9u+09SDsk/f8PZDGu4jQJIFzhB5UW1R/+C2kgJU2GzOo0/brb/4lRqrvG1DxP02aci1qgZ4zMUX24GnnGA5XTVuN4OkhsIJ2wMsg6kEgQcQt50BfxmCSmCjX6NQV6Ir/fSQwWTKaQNC358MAF0ZT8eE+8fBJdKg7Yv7p7hop1d4KUeEeFpGgNcbyUDXeLVDrUe+9gJJ3jVHH2bI11sf2HY+9imcbjvVQbTJRBLLkdYinNSuubSZhdiTsG1m594TaDhoUB5D1G/u1HJixzmG3ZRTxTkMcdhzDjBhwQAAZFUeferX19uz11xv3eT8ooVg5tbLtqB9sTLwCUmbvYo4mmB0MBuSpjzaR8+nPtCORx1nh/77j3XAh3jTHZRdF1wwP+paqnlGUa0A0fC7ZOY2zBOZM9rFyPgOI2yaWBodRy5zigfrjzegj47bvZVtL+7HM7HHt5uLCHpAk0hAny0A9/F1jqzpLMzRy5dkmiDmG6RSegonkM38P15emDmmjfanu8YcIk3QftJwY/AOgiFEYD7gAATIOq51AHqfbQd5pEWEQHhGe/uTsOu39U5wwUcfERDnCtTr1m5SiO0tNv3mv9qqxfOsTA3Ixyj08Lgf/cj6776zolQA4Sjk5tKzC0zsD4EQcWbos9xcudFmP/ao3f/b39nqd99X1dbOVqNyEMUqFLjn0dNs8tdPsV67qH6TMKpWJRc4q1TOxHHa4kXgRFuS8ElIrBW9kMtSIiaaKj4HU3Cgj59tHevcdJuEsOwcsQXyC8z8059txvV/tIpFC1XaQ5qsmMzqepmmhm5vh517tu156vFWTBVhWUigBw9SdWOKVhWBGeEaoGcDmyhmD9cUceCQ9bK2qPYCh9du/Is9oVZyjatXyY7dZJVMaOBQ2+PUr9uhsl92GdhLdbBlJ6dFHZE3DotUOJQqiOOMCok+eR0iOgzxfG3h2oUL7FVlNL717Exb+MlSO+DEk+z4b51p3fqo/a0mki+vd6UKjr1+zz32zK23K7FpnjIeydply9isAtX5qLVq7f42yhCbdta3bI8jjrLibiWyAmku9IhzL6gfhwB6P6SEtQlgahpsvho/3KTC/Rtfn2lDdVirtEDVfVQg6pxzbOqZp6iZA41V0EyiQFT2FTQZhMxXSJ2aZ+acy1CXxYag8TPCoDnnMSQP4wLonQm5GMXmZ0gY4OtaUNB0HH2I0w9FGxT4vkVEB58HGHRjr40TzvMcmbMC2L03vCcrYaNMOVptEt6ngT7OYdJLOoB4Nh4XrvWAbMrZOWWVgG+vOJk51RJhO2OIKTkI+kFDonYA2RrofTFZ3w4iLCDfSJIRwoJspdVLF6nE72/tpd//RanhjQJ6WEzEK2VbkOFkRwUsJC+NHV9S2lSiHigc5pFVaCKKnR9zyGHKF7nCOo0bLdOgUvph1Zg2PPQRoIBbKlrDsSsiV7I18xIBmTTvRJiQzaXRtGqOkCwGgB1TDXdlfDmzTgub7X/bm840gvhodA5txWfwC4T02+bATTTkzEgfaqAGPzbgLP4fyR7TlM4dETc0hQ+BCUD2A5RAO1Gb84lgllniVluETjoTPhf/PQaWg6WAzSe2P50HntA2zkyaZYw60xFYkEn0UaaZ5MGwyaHBQvq6p/xy1YtWKYP/d/byfffYmrXLrKxXH5twxGF2xHcvsV5jR3qIpEdyuN8Q03RwGt8jaNx9ijqJddW27O3X7a7fXGdzVCp8YE6xag7l2caqCstRSZRdDz/S9jnz6zZiL8WtI6jWyGSt9SmhlhCFCREK8VXKsqEUHMdRjNmBHIEXUEmmhUUcPwJPjCeLLmbjKSlvKkvx9LW/s5fUr6Bx9QoV60MAyrcVYjK9Ru1sx33nfBsvy0NBT9W0xBTuMM/9ktD5aaBvdqDXhHVBHob+dEowebx9+502XYkIFR9/rGiXBlUnFMHLo73T8V+x45Qi3m34ABX/UuNdUrmxZUNomlAekxbxhFAnY403eGAArbZGxaeevv12e+VxVUdcXW4VilefcPRRduIl59nYPXZIAk+TvfPo4/bg1dfaincUOicmUapJEgTY4O3wNDoRRLWyxWoUUzpiz33tlIu+Z6NV18LzKDiPcJVkj3SpUIuHuuex4tr3ZW/NtZt/8jNb+ezTNkhScL3GV9m1h+11wgk29bwzVUtC3my64mRAnwApA/oMJKJDEkCfwuFcAI13XQLkuXjV09n0MC7nugHOAfQhv0eoJcw2oNdlYX51zIskG4+LdnrHXOOnzi+goBHqOCUTvJKdSx2AvUxqktJ4CrH6OH5Q8zqCe5zGIEh/qo81gKtNxvS9zFgAI87i+tu1gmj9FgDVdvh9nqIFvZFlQ7o0qBeIx4JhcOtMoo9Wd2H6C3tUHBWKOdF5CYAqQAObP8+eEtC/+pfblBHbKNMNE+gA9Ak8fWoMIf10Jyx72aZxhLblDtm0DrV65lD12v2y6iH1mrR3lImQuTFXwIL/J4umJzbctQhu6evXHpXkB87XSN++RzGl2OugIj4T/T3beZovM5Jy2qNsJ0JqzthA4oNaU8beXkU0yg248BHbGZY/f1rcCUaG0JOFKLpAwHjcAA0rIFNaewJDc7tv0iwB2BT9FRnZAShOJ26gD7T26bgqH8/3nx6IIWwBfPR3aCBUUBUQxtFsuxbTTdYu05kB35wZ0b2vt48DfitQFR1UvLvAHrzi5/buU0/Z+ip1YRq8jR1w8lds/7POEj4NkrSbAX12NyKN0HhCRMosaTDg5qpym/3yi/bi7XfYohmvWK5qKXWSn69KkYVN6pc97rBD7YDTvmqjp0xWH9xOKgNe7UyPgnOezOc4o5BLjQ2fkmug5CCx5r5YGUeL+To4u0QfAo/XFSL4hCWTafLRn19jM2+8xQpkvi51oTzXlsni0X+nvewktbwcc9gBavKjceg1D69M2kqsO9iDNpUkeoDew64gTGJqsXXrA4WSBufI9jVdfUPXCZxLFKuJp3uLwhBHH3G0nXzZZVam+hrNavjbRESCzAJ8AfRYPgMkNEmF+7TITsaEqlesVOekP9iMe+6znMp6eZE720ZJS93Hj7FpF55lU0+Y5kRYry5Lj0tleeaPf7Z81WX3zaDhr5pq9Nx2mFVrgTcoKqh6/QarlIrTqrjSY8880w5Ro+JSMZ8mTTwzXThQJZW5yeOhYUb5tv6jRXabCkktfOgh612tTpwi7gqVNx0nSW7qhd+wwVP2cCmO7FWvkOdHNL4zkGz7CeiKEL2Yll8YBzkz2TRTMztJ7BA25X75E6L2ZgxO9JwXTgkb3374ndPrnl5DHR7HwWSPJEVwCPyUcDkF5jDReLwvSR+p8iWEKG0LsGmQ0xpipEQuZjS2KTMPhCkKqYdY7DCCZGAfkM5sk2TKvjI5B7YwUfi7jijtYBSrpb8ZdIrbDvShhy3SDZEuUWvSE6P0HX1sky2e5+BgcqctZVhh1CQ7KUBizjv21DW/sXfvvF+hZ81eDdLbMmaYEdja9pUBPaPORphd4mCZ7a32qkL3666wtWnf/a4aOxxpOarI2ags4zz3RaV4Hc/4RXjALMbk426+h67RxEEmiShbtox+ghzbgxOzPYjBJukv1VgKuTYbcRLx02746gLKwaV5euyFS6tbf5G5DkgW0KRCwRU4DfPkB0OibVTkGmYIairVibYoF8I8KQLmnWghM5cUOiyu+4Pax9uu0WTnTR9KhwXAafAwwjQX8AYzUapj1JY050wA0MOxHTTn7np/PjQZ9nD3LeQXezjhxpmz7Q4lcC6c9aptFkaVjRplR33jLNtLzVBKBkgr97IRSTxz4QKg59YRyYbIA1Pmnl5wTm8ue+1V9Wr9o81V4/RCmXm7aN8r1a6wTlVtR02aaAefcYZtf+ABck3KWiGBil4SMB3v3qV7FqhTWWh5olkqlkL+jkNxHtrOTBJ4eBfLlmeE66fXKNuwyh78yS/tNQkyXaQ9dPZsZrOlms82e06xU3/wPfXqnWStpQpccT8nvtVMTQwa9210oGdBEW99MSFQpD4Ou5KTNLkPVQJ2uqTq5W+9YZ1UGAiCrVBR/xEHHWKnqQxCT6m1VLx0WxBg5rhDZldQhDfFIK5Tqk7N+kp7+a577ck/3GDl8xdYT4FzfVO+bRTBle06xg4972t2yJePVWneQlv02pvRHu7BR10lb9RYeg4fZvuccKx6QB5qzaqu9+zNf7NXHnnctsgZQzbbyN12sSO/d74K8R/sm5aFfrGrnoSoA0nRMM8YFFPasnyd3XWt1LQ777Qua9d7FEWlFmvbvfe2gy8+z7Y98kBlqOJngDDaAqf89GSQx0+vQ8JrEK4TMLZbwlE5d1Ee1m3AfEo/XbUGvSFqgN5Vusg4dIdTmw4XB5U/SdAgrdwPpgM0JQZU/RDpkL+xxaiCX61qfnyyYKF161pmg3dQG0GVOqaGjWeKSMUkl6JR/6P9Gqnvbj90isiQGm6jw+RSFQcrmHUcjzTzZE/02HePKefMAN6o+X6zhDBIuum+MD7Pm8C5rbfdrBZSI92IkFS4H7Xuff34mK894KQR4G/QJgL0tFSkBuNi9QZ96prr7CPRQC9IrIM5xiHiM4A+iwzhfcfmJFtnSTsuxdKIBkGhfx/b75yzbdJXT7YuKslNY4cc/DsJFHBiIvF6oTmXnpziE9CK2bqk6i+6JOxjSkXyIqw0rXtarQ5WKn+FsW3t/MzU/nbgd9Byx2JHYG+feLsCwCBis8kIblQPVaKx8C9sXrPaFsuUWqIzuo1C9Ypl+qjXYJDqKWmdAb3ne4TdIRbX968dUHzXk9QKrjrkpOQswKuewDVi2cEIaB0LgjMlpN3YDRg/Gl5onTEnt6EnQc3b42Bq4h6qilkoc9DyZ1+0O5TAuXLOXKvU83uNH28nXHSBOksdYgVlncPclzSo1LTWAT1srYkpaq5gFTK+1/sU41v9/hx74W+32juPPWG1K9cqtl1MUA+mx8Lw3XezA7/2NZsgCd8E/oR4u/mfngEwUARfjZ/KAQB9HHfX7RJ9hNblATB+bnSEJb2471F/IjDWrVxuD/zHz+ztW+60HqLHzmImRH8t09BHKgz81MsutSF77Wotah3aLCbk9XFYsyTVO+24RO8lECCecMJkZzQjykIR9YpX3rSnFJnytsogdCUDVg/boFM6aO/JdrpqgfTbUw8i/hjtiEXC+enoETZiB0lC0KTyrnn3I7vhhz+2heKSPXGQqM0dZpfhe+1mux1/uI06aKL13mYbB5+3n3jGnhMIr33pJU9kqMorsd0OP9yOvug86z15DyfaRQ9Pt4fVfWWuPOUkF3Tu09OO+N4Ftv+5Z8ozruYpgK6LuhpZirqB+ng9T4yhXi0FH//LTfban28yOQpc9Vd+mfXcfrQdcNG3bNevnSAHnCQR/AzyCXgteigjw0Q/wFR+pFYJjl8omZry9ZF8gfTnmXFI2qozTycpio3Jc86mwADc2auF4kD5HuifR574vePcQCQQAP6CPA+Z4hm1mrOyQzFhKQKgWRrQJ7NeszmvvWHvvP2ODRoy1A499WQbRgq/9qJRTKGpRAohnaakG/oz0UAoGMbzOJCcHg/bCPbVxHO0XhGfK3BJ2ck5JIEwPq8RDwCT8SwClWbmaf1oBJIwvEqlmDaRMmvnvm9vzXzFKlWlcaDKAO80aXfrNnY7j9ZqEBE3yLGG1lFIHZ6syBvCA5qFxuWJaGCBxknGYJ7MiHNEk89c9WtbJ0lOMVfuIKViYvble9UB7DOek7aw7a1Y7jiM/gHdZzMMqU9v2+vUryrw4AwrGzFMnbeU1CfGiX+oRTo260KFSR7JWeWANmidkY7xUXUp7ewMeIOSuWbPnGXVFZU2bNRoG7nreOs8cJAjIWetWWsGE6fjVGbGYS7gUEwnzQlSTvTbxBr7UCMz1M1eriJGTHwu2a0wRjF1Zz6AB88TDTZRhlpOPeh59Xvv2dMPPmgfqisT9H/QQQfbpOOOkx9uoGhTzIn2dDBxAF9nyg0p0CUmGLaDFQPwEWZ0Tjj/zvgw1ToA4BND26e9oRIcpf2XyIxYWEDDR9BNBjOBlJuUdB2RT9E8nOSfENB4XovW1cukpPs3yIxXVKAqVeqgNkd1/B9ThM3mRR8L6Aus714T7fTLf2Aj95lkOZ0UPZhMNx5O7PSum3JUtXANNLAh6YoSKX7O2URoVzQuyWujBNJX1blq5j332jrlauDwZ9Z1Wswhu4y3g2TGmaAQztw+feIMca7lx3QHPwKa6KjBI/fYRZis1tFxQvvL+VNAglcLFnHSR7meeereiJXr531o919+pc174BHrqzHjdtyie6zUGRk77Rj7+mXftzKdIaoHsOZI9MGEg25CKesA9FEfm3eCu2aOmEJtyGZlkD6t5rTPqFhQN8XLlwpo1mgh+u66ux50mQ3bf7K1qCwqBxUmWSi1MEdZZlF7BgJApiHkp1VZqDPsD/+u0sDvfaBu5njMu9jgvfayA8453XaYqjZo3SRxQkh1rTbjjvvsJZUdrZsz26XFTfKAH3L2N+zYi79pedtoUfX5piVrbPr1N9nDf/6zmiWonpuA7MBvn6VkrgstX+VlvQVcmpODEowT77qkYYC+oabemz08L0ZW8fbb1oMDrB3JVdPz/c4/xyZfcI64pexfmElCwQtHMyvpEiyLiQMvYr6ha5cJRIStcqSs+HiRVWzaZP3VTq/fNkNM7aKkwUi1wxnnTZypDxSSG3Htkf6egh4T0COsO9DL1OENo908QJU65RdovPki4s0LF9vcR6crYmC6Lflooa0XmBYr8mAPZfYdfMpXbKikD1M6t4r7plRr7MzkKRMBlUwN2Gf9QIekBiN1kxKE4rgfjMCd0h7qqNcAZN7zfSbTGW2JcxD2oFycVDKxLXt3rr143wM2Sw6uxo3l1l9Av+OUiTb2kP1s6C47W6d+/XUg9IhaQuBYFzEj7hninP/u2pl+p/6Hu/x1mGbddqu9oIqFtWrH182ZetjZt8L3DkCfOSfbOEE7hPrBzHIgmEsl+yw62EUluSef903rOXKE1W2R5ignLQJKc5ziSJxyQSfip90mivKk+TfIrLjgVTHex5+yD155zWpUlbL34CG2nZx5O8vGO0o/c3r1EFOsU1y2qIj+xN7TFCmPNocAU4dBuogcS48DFinZ7cOQU2yDN3Vx+3hiuAA9N3Fzl2tHYQTKUeu9RW++ac8LxN5QldrKVastTxrh9qNH2YHHf9lGH32km65gxJh5oE3yVPCNUbGW0GWi11wXdd5OMxXlt0gQ9NLGKfMTUyllSArFifLV1coF/s2VtmnFalu3dq1jxuChQ62r2pI2SxjEbOORMUTZIGBkzAv/k+gxgF6VPiUclBR1torVG2zWX2+zmTrDdWuWW01RVxt2yCF25uWXWZ8dtxfzEF1qvEHWujeEBtmS+KT71WrtISzP7GfZfL0jskrpPAJPlWBevMTeeOABe/3u+6z8w/lWIOZAF68t0q4HjR9n+yNQKcqnR5/+Vlyqvr2yeJCVyn25HRn+fNFLl4quSPu0a/XG9BIYKDfjHn1tN4yHsZGHRBvPB//j57b0ueetv/QqwH+LLlvXSSWYjz/Rvvb971nJUDHklGFegHk5+bXCOKMz4VE3qqbUbv/LnIHRBAOiB+hrP1lhz8oZ8KiSpjop/KiLBrRGJpwy9Ss8TdUfx8q73SwQqacRgkv0PiUoLg6/UCpf9ioZ0u01mWFuVzhjw8fKYlSAf//txtqhF55vO56geiI9JN1vqbAiTQId74k/3mwvX/87y1G4FDblzaVlduR5F9hRF3xDNcLFyZGi1Yh05m332f2/vtZaVi1zs8xEpTzTPKS7yss6J8f662gJSDnq++thW2u299Vk4dGfX2XLZzxv/dQ5nmtq1bdz7zNPU7/JCy1XIMTJRaon/R5zh9u20VL4EvEiZVELhXo7bufUdasEbtNvu9MWqHvQ2NGjbeL++1m/CTtbqcCDcrJEeWD3zxdYOy1zQDFLeG9STGBiHi4NJWduduL1HJpFcLCb1Y2o4qNP7HWt68tqBbfuk8XWRYcPk1tV7RbLUTLZuCl725QTj7fBE/dQKGwva5Z63oCWRa16WJY77khG4siG7RJs5HB44k8CeuYeHa4EiMSOAxZuD2RdyDeQRCEm6nKeh3TqEAk8Fr0yy15RPZo50rpqxYBKkWQAITmQ+usg7nrwgbbjwVOtz/BtfT0aaFJSIiAFzLzyKGN1ccixi+xFt+HX1djLf73ZXrj+t1a34GN1QIMBZxJwB0H+nwA9FMJXAFa6WPenf2yT2jJuq/7Bh6lHwQDFZTcpUxqJM1caGacS+iGyDM0FZg9ZFLJvGlvV2jU2T1VfXxQ4LJJJocTrILdYlVoH5neRj2uPCba/GoRAstoAACAASURBVHRsN3kv66TwvdZOhVYLN2P/XWoG6En2S0w1rAwxVgRCEQBAz7nOE23CHjyjGBoSAGGSxXmNTZiclqgQgtohzXBTuc1/YYY9d9ed9sGsNy1fGkgn5i5zKJpf94FDbMfDp6pT1DQbOH4nb8JDGWTfVzqV6Rn1ksLzdK6h1xBVIMjwnaD9eQlsXuKo6J5FcmQX6HzWyLk5Xw3n33l+hi1evNRKVUfoSDU2H3vAFDeBuEM8RWOFiMj/k4cCyVVmZmeqSPQC+pXzP7HnlEsxV5F5jeVrLLfXIBt3won2le9+xzoP7etnHY2Ggm+cLxihrwTrR1s+3pWq6E5nZpK0Sc6nB25wxNXwpVVM+6NHHrXXlWC5SL2JkdrrBdw1AuU+24+RwLKL9Rs20soE9t1799e8ullxWZmVyLdTKC0wT0yMnhAwaAIz8qVZOyYJKr3uT3K+NVCzRte1SvP58Mln7YmfX2trlCzVTzYC8o8wTZX36GUTvnqqnXTxRYqn15mGCbrWjcAFM8QfCPJBkw70aTf8gCRvuTs7oCrK18r8sa7CXr71Hrv72mstTxyTxsHrFOnSafC2dqIeNEHdmFr79hRnpCRtLBZdiqSMunSKPkt8fbPMJDPl2CVuvXmpujrpve0PPdCO+/G/Wy/1FkUVbdpSKydhZ4V55dijv73RXv3z7+Rxm+8JLFvK+tsx375YIZ1niSAU3y5mky/V7Z3Hnrb7rvyZ2ofNkaOx1iaecIrMN9+3XjK/eAq9vgkZ85BEiJ8ORcQ+a6EBuFXvST1S6vSc++4T0NPPtFltuhrUTvBYO+rfpRqp5j6Zsdi1AT9KMbhIlA4eVRQxqXhFS32OjlRNIuZZt95pT9x4sy35cJ51kwo/dLuRtuP++9jO0w63forFJR6WcXjuAaYQhba5AZ0DRR0NMuywYdEwxHdD0hK/SRJrFcBsWbbSFqkr0YcvvyJp8VXbpCzmIhzouhJpEgTYIgJokLbVf+xo21MFkHZWb8nuapOXIy3Fw9yww/oxiuxl3FI4txy+9Xc6E36+Q/PgthzisDcXYJrRvjVSHkDrViQCpnEJYLJZpjCipmYJ5FepD2mxJLBS7UO+16oRE8CpL/Qplraz05T9be+jjrTBE3a3PKnAOWK0iCDUS3cQCb3XTRmYmzyEdON6L9367E0KPVuxwjugFcLHUc19vQJo4vf4CtPM1l/tlp52oEerrdHnqzqXWk853k743iW27ZT9RJf1Hk9PUACmD18/abcASKEYfq7otEbS3yc6mPNkqvl41izboGi1XBqmAxYae6MEBNa8ga5Qo0bYnvI37XH04dZ13BhNQH2KtQtebATzGrHYog1vHgICZhsirZlkSw9BRCNDswD8RYsNujAcmaGBcR4L8WkweZUKqFFf2nkCkKeViLNs3gfShApVHwhUkDnHtaY8q9KfW5T9OWzCBJt08EE2Skypu5oM5XSTEKboEiG8m3WwfbuJhTGi2aSoOsxDEd6r1wA4/WyQH2Ddu+/YwtffthcfecI+kVmiWWvRTX6Qo5WMtO/JJ1rJNgPlGwDMpbNR3tp9Wckk5doM1gZJxbTLQ+Mp7GwL1ZHrwauvs+WyozepeXYXxZfvcdYZdoRizIvKOrmTEsYIVWNOhCVRihlbf5NMSZiVCMzAUQ3zcNMTGrmbqsTQoUFoVq/VzJtnCxQtOOPO222tyiJ3SlpVrbTzejG9VpmjCjt1sy7de+q7zPoqs3aATNHdZALM7dbZeimIpJ/CPfN7dPUSCiFMKyKOs+eOYKGmgL6oWHlClRX22l332YzrbrAq7VNfTrYOwCa0GWmFE888x46WppkvgcnLV1Dm2jWR0HpcE3ZMd9NNW/42R5ij4AvpXZl0ugtQo7c02zvqxnSLwLThk49UKkDOWHGb/L6DbNo3zraJZ5xm+YMHqg2riImwMz0jj9hicUvnxVJNiMZp3lhlL91zv9KLfyW38VLrLsocM22qTRPQl40d45wolzj7ZsXwVjbbI7+7wWbd/Bt13lkcdlcxluO+c6lNOfUkEZsWxe23RfaO7Ff3/uIXVv7eO+Kw9bbXMSfaUapV00cqlcdsCywxi7idHr4jUMoANk/SdJ027GFFFb0sW30XgWihOPVGxdqMmDTZjpSzY9spUwSMOoCk4wJumdkiqaxwzXr67Iqz53nBJCKGVtjdP/6ZvXHPQyqrV+3V72jOXdy/l41VN5jdDjvY+o/c1roPHSpzlZpGePwlKmVoHO40c1ENERaJSb/LbEA/0Xp1H1orU827zzxvcyUV1UlKblGTCNhBocAHu18ezld9vl6/0/C6pSTfug4cYDtKatpDzqMBY8ZYHjZiMTsAuhn1XHuFpdTLRqCbAa4c3ASOkTgWpgKv1eOx1xyMAHyv5EnphYpqW/LmW26qef/ZF6x62QrvP1qm+RNy6yo99lyEcn1Gkcgi/J4uEe2w//623Z57SNMbYSaTBjdvkuTYAJAqthsG1yJQKxLttC5bYrepDtOMe+62Ms23k0CQTFXPgmYZ/wWgz1hCW9McjY+xbZYk1kXjOpkidzjdMCFRxdA1Rc2XmGkBtgd0bNpoK+fOsTefnK4wv6etYukSK5EGQP9az4JE6ndzX5S1lXXSyrVnef16ySZ+hB2m+OxOw0UPYi6tuZorIK7kQEL0KOMRLlEXo8K3A025XyjMifQabhRwoWFisIcBewkGd3JrgDKXLJv5upsqF74kwWDxIhccyhQrXowDFKkQIU/0K0+EbdFrtZpbJ+3DOJlXJ0qz6b7NYOuss14koMGxzxq4rI2GR/N26Jg8DT9vMCa9Bt1u3GTvvPC8vXTfvbZRdu7q1eu91gsNX2rEtHabeqAdLufpkL339MimFmpLEbVCRA6MzAmPqbP2svMTbaYXMaHNeep5u+tnv7KK118Xr6pWj4zdbd8LzlPjmOOtoAQBTRExaEl+tJLfwBVOFUyUmQS/GqaTLJXFtU3HPzQp7Xf5JmkNC+yTuXNttZqOb3p3tmz180S8ojmpBcToV4v26jTWZt2nVTH0XkpC76FZFyoks1m0WymhZqwEvUPOONm22XWcEIb9EyWgESW10jvISfPpJCZbvX6dIg7/Ym8o4qZFtNSb9q66cJ32KX/7HWzKt75tB556ivKFNAats+fHJNOch3MmoPfz2tyicBgPjQtR3+vB6UaegiMO4QUNVGBswfQZ9lc10t48l36WKkkAl+zZxyafdKLtd9451nW7bRXPzqGPcLNcAX2BdsijBhQvBNC3VtTYKw88ZHeQfKWFK5LsMXKqyh1fqXrKO413LSJXEpNSFKxlfZ09cO1vZXv7veWUrxTeiOtut5Mdc9GlNunEYwX0GmyRiqkt22BPKfzy6Vtutrz1q5TqvMV2OuooO/IHP7CBu+3skiqb5sTOX6hjMDKPgJDNC3uoEqeeu+EGe0oZwK2rVgkw1L1FDAPT1AEXnG97qNNQgeqRN+BVdylD98GE4ZvD8qG7kG2L6UpUqVIRK9940/76b/9pKxQ51FfmoHwcobq+Sqy7UAe7hw5M1wH9beTue9jg7bcXTatip+7ZvXcvKxumQ4QTr7rcNi1dbuXrAfJaq5U9c+VHC2yzJPnNAs/l8+fbhk3rJMnmWTG2XbfNhZ26ACcqkjdnQy8Q9FShM1eqtP5hel5fSWdDJuxm2++5p5VsO1yF6Up1JVIODTikGlPczoE+sX8BLT1IcRYW6oDzjJA7aa4Noerwae1Wyz+wWBLWByr9vFBgX1terkSmHOuaHLJIRZxZP0tug6c4lBzt+HMknXUbNMj6Dh9uQ9XQZvQ+e9qQncfJTCfARyrEsY3UJaCnnogtXGg3XP5Dm/nIYza0WBFE1Dpy8xzL0B6BEnwqoLyjRB8KfGgq8S44Hlcj0ZPnWC5pq1hM8RR1mhqjzEi0qwitcHuE9qhWdvhNtla+mKVvvWUfzpppn7z/rtWtXuPRUJ31hFKZyrC30t7RNfQ0EGi6Vvu0URyva/+eNn6/KTZQTU76ygwATZQMHqx5wyIZOAwSgR60CnMb241PgMiFHAF7dMvCGQpDQGiA6VZZ1bJltkKmreXvvmcLZr5qi1XOuaFSvUcFRMVhv9VxkknBk7gkFCEMCbAaRVOVChsEkEhA6q99yZdE310S6tDxO1tP+ZwwsfUbMVQ03VcaqeplKR8GcK+WaWij1qBKkWyVy5bLpLjIFr4z2xarm1uummf0FHPprDDmLQK1DfruMnwbO/a7F9qEU06yVtFXE6ZLJF1YIlNMdAx9YzKhZ3ABNF/bZC/eeZ/d/atrzZYs1pTrFG54kB1yyUUC1cke7tioOXgEDAwT/5y0bo9Cc54L49acUZwVFOLaNBsvkF23+BNbJpxas+AjWy1Jfq1+Vq5fraQq6XpsRjJLN2ov8CtKNtfaob2ghaj5jevHWM8LpB0WqHl6ixI6j7Qvfe9bts2EHaW5aAB6nsc7IqAg1GhcuTpnpcKDihWKuLnqWnvv7oesaM167Rf2/iZbq7PWU0UlD/7ORba7tGCYPT5HziY3Cv8M/ofwxzj2KVUefUGDzmw6OJRShUfsSDrweZKal770jt1x5ZW2cuYL1kUOWUiioXNX23HqVDtMnLjfhF0Ve4s9OUUgaKIO9IThUYBHyQMQwNynn7Vb1Bxgsw5FTtMWGzFxXzv6J5dLap7sANMskOxa0k2AW2G3qiDRG7ffZN1UK76JuhKjd7ZpF19mE088XAlaDbZB9t/5z7xkL8hEsmy26luommG1KrjtfNJxNk3xpT1HjhIuhMkGp45LunA6mBkSJdICDkmtyxt33m1PyKlXPu99RRY1uGOsdcAg2/2Ur9mRAvsitWprlBbjDlQgET0ZkVREQuGgFhw7qrKJY26LQqJmSi3Ggd0oQO7HM3D+6mDVC8wrteEVegZssK8SO/qPGG65XdTYQhvVd9hgGyYzVud+vW2LgHOh7PzrFi4Rk9Sal1faRt2vunydH+QifPVEffBs/qFG618wtMCicESHooCEUkfDAoBW4WG99dxd9t/Phu89UbHG/WS/722dZE8sFujnirFZLlERAZKtmGaQPr2oF0gg1qb1aFYUymYxorUffmSr3p5jK5Q2vmj2u1alLGq6dpFVWORmKEWiINki8GEl0HgyoyEhikQB8XetVoXyeoVdymzErjvamL33sH477yAgkLOuv6yUJQq0xdEFYiuK50aluL+mJJmh0mQKXKJsk81dyMjG/3lA77PLUN6BPj7BmsGSNrFWg7ax03/4Qxt9oiJRIBY9p0FOy03LV9qGOR8qVf49W6l5r5j3kW3esNKZfXfMgpovETg+ZwEM3bzgEQ6k4KFulZ/McpXSVOr0epf+fa2fYsC323UXOdB3tdIRI1TWo5fMAF0tnz0BAB1UojWji2aUw8U86XuvG0twadhcYZsXL9PY5trit2fbUvWVWConIpmcXV3a1L5wVtHKADqYrv6GUeL/wOjqobzE0EsaxT9VoXNP0e4iRb8NEOh3V1ROqyTPkRN2sYEyk6JR1KtkSoOCENYsWWKrxFy2iAlWrdugb9EsfWn13EI9o1gEylbViVHV6LnVkrwPFMhP/fZ5Vqw54wdpQcrmGxpObh/XBNE8ZM8hwqR+2Vp77I83qSn4jdaJ7FVduKtMyUfKSdljlIqQUaSOMFnXooj8YV5yfIsh4KQsErg3y5yVo/XPq29WmOkm1zg2vv+hLZ77ri38YI5tWrZYDKUy6ihp82q0eZwh6LRrWR+ZZ8ToZELG6V1VUykFplJ7UGUFtWoH6VyjWNphocyUnezQb3zdjlARsqIh/RwvcygjjPAJdmrO9FmgAmYnmYw2ffSR3aYksIWPP2NdFMcP41BKp63XvmyrpueHXXyJbScHsBeq1D5SjM4DachNYW+TRJ80OjyAERnj9K6Fouky9TNcJkIdVlLC6tkf20NXX2Pzn3jICis3uERbLWIeLBvecZfIfik7HrGvLtwBLOI6brrhvgA96owAafkbb9lffvITW/XcDEnvlQKb7W2SujlNPu0UpfF2VbFIRfVIsmtYsNRuvPzH9t6D96jkqCrK6VkFO+1uR15yme153IG2Yekae1wZu+888IRtnrfA8uV4LJaBtqm0wA6Vs/aIi863nM7dBdghkrqTRcTq+Sdup9eiuXamwsd6bf70Z+yJX//aPn55hnWV5I7WViGn8OgjjlGs6mXWVREXbttHDeJAYA/zmHCWDxWMOYu5SZVc/f5bdo9CvRZJpSyVqaWHIAclF7cPh1nRy7pewCT1FJNUrQZYi1aABqWem90FuEWyq2/B0SoHUEtljUurpWJMnvkpiYT5QLiAL2iONSkiX4Kj43pBtc3HxAL+CWFKdSgxWVVI8mrRIeG5uV27WDcV7ELD6D10iEJbh1h/SWx99bOwTz9FD9BsAFTyTRR5KFRMIYJViiSqUr1uQiUXv/++zde+bvh4sZo2SCPDVq+1IR6D8DiYko8LwIPRas00ndA2XPggTRxpxAnQi0FViX7KRT953Uqtj9Z+gEx7w8eNs85lPa1rr342QM6uCkVuPXTDn+yj2W9YL0wYHBbMc0G5XwjoXcZJQO9SY2INjAtGXIFUpsN8wje/adsdcqAX79u0cYOtW7XGFkgyXvTmbNuyVOAujatIc+wE45V0DRj5jRNT4xf2g/32ELvA6OBLSaMAOADSJtR9aTFdBw1U3shQ66sGOEPGjHRw7dyjTOYiciYj5jtWTN8AmOLiXYJGklZS4idvvWvzXn/TqiUw5Mv/gzEIJz6dqzzqK5s4DIc9EFAQIosZgK0IzQiHZZSGwNyERgHttEjgIZ6cMXdWU/IuEoRwkNZJUEOqrJfGALMpBtgRXAEi16Ep5YsFgVaQUQ20XlaADfp75D4T5X/TOh94oGuYTZhBMAWzRqEMudZKKLhnvWv+a9543x79zQ028/771SWuTpFmnWzKOWfYVEXdNSmpM4/AiHA+ue8JHbdJVWqbc2FlWLikjyq0plXRd2tmv2cvP/iYzVfwQNXi5fIXSiSThaBVxcLkcpZCqTnrM9VajyKZGsskAGy30842bpfdrItyVmplpluxcomtWbnMqkUjVZLI6xVhVq+exuUSiBqLSu1IRfId+o1T3dfhEr3GhF+TKXohNGkf9EGmds4aWQVu/qkibl6cZT1kwqP8jJDQyrUxu3zlq17eoe9Y9ezmfBFyTB/mhG2E60aYbpLoW910gy0KdRRVBoW8A9B7uFSJbVqgWhLKEnvrzr9Zy9rlXnu+QhvWZduRduKll8pxKWmH5hz4KZFYdFBRfr20rCpBIdHnqjrkRqm4D15zrc2XCad57WqVnu9uAyYfYCeIWQzZdzepbRqGCs4slg3x3muvtuUvPWvdJKVv0b177C87nrjYLqpGt3HRErtBpQvm3PeElW1RpUGpx9UqtdxHjo5jLj7fJigjLuqwENkiosCBBxA4sohwkcqIEhITI8lm0ztz7SlF+Lys7jSlNSpiJKa0RuvSf+IUO032/hHqak/oVz0qH3ZwfYbCUZ6SDQel36ruixT38VNP2N8E9JWqtlkmgMRJiEEL3q4+B1ajzzVKUyr2yBqCd8gYxLxCCScy6jApyaQhCYkICmQ3alB7SVxUNByubgOFWQFHbGZYpB08E3K4A09faC9Fch7id6nWeJCsMbHhbKJnqEf/YG+lJo5U8a49e1pvmZW6qsxFkVK8AwwjW7BARLalfLOtlrS4ea2UUdR1+TUa1NSa5K1iOa1d1sSej22BA+pJTxmCBjAhvQB4jIXhYoFm3FxG/DJdvCrlbK8GcHE8SpXt0qunQKbAyrr3tpFDhsvuW26rPvlYUvRqLZ58FHoI9nkHBJ7xBST6DOiz4WXgFksoGzXDLumishy7W4kilpasXKpaKqutsabWWnSwm9RIu0BAUuoMLWAXEM+TIxTJHTxlijBlTCoIHo2SfBA4iohmcsd2JAtRCEt31MALlGQDI9aad5IcKcd0EY48haT2llZT2lldj0S/dYqQ8QOuvSuWplMvm/Ea+YbWyynfIr9Qs8JaG5Xtjf0e3awTZXOhBz6Dw9E1jmC0xboHpU1c+/V94GxwTmDKGh9h3tozxohWCPBTUoMWiAB8lGpA0FBLUVr1wdhxACMUYepEU2Bv0yp5gqGHoaoUuua5UdpOpyED7cDTT1eNqbMtp3cfZ7QwfQQYl+ixTEKLkubdeiZJ/f2HnrYnfnOjLVAWa4kEoD7DBtpBF6rm1ZlfU95N1GbnnEV5YyKSCGHF1EVEm0ahQ1mSV2qNa8rt+b/dZvepSmSrnMbdGC8ClMzDaB3sRbOEni4qVz1UJt1xE/awbXfexcqGbiNzqLQtDwulubsYnCR6kpdqNm626jUbrWpDua1dvdrW6r2RB0xShNn+KtaIqVRzIXFRYyzCOUywh84Tmcm5Mk998sILdvPPfmFr35ijGHqExQD6KplB91WY+aHfudiK5XfztQTQSfRz30PkZXhnKT0D5qrziDOWo+GWQ5dOidX2BCqWRptaJE9y5fIN9pKqw8286U9Sl5RYRDow0lPffirpe5lNOumrUuNKoiKdS/VS9YlAIUJFcWDY6cnorK8ot7fEfZ+Sl3zzgvkipm5Wp04p45Wksdsxh1kvbdTaRcvsrelP2UcvvqAon2WWX1dlNYqPH/2VE+yQb3/bth2/i5w5q+2Oq35jb93xsDZGUi/AO7CnHXXWaTbplJOt25BBHu6Ibwiu7gkSRAEwW8KqMCWIiAvExDxMUQ7OmX+5UZFFV1mxakp0kZi/Ui0VO48Zb18+X5FFxx1ludrQKoEPESEemUKoJXwDKU0ACvGtfP89m3HzzfaqElCK1m5QtqZA1iNHUh0V0a2XwCbklIQbnu02lghbxF4IOvI6h82zUv1AhO/DzU7YE5mvm2uy6P4UG90GNxGNz8nwmiJIcThCoQn+5r5ITNwR+y9Stl7lmwNZJAZYgDSP2QXA8qfrPSQFmc3qBSCMFE0FlTYMCSI0Xe9mMQ5R8he48MoNXLOKJjAMM4xBkeSEP6FdtMangykRUJQWJPwh7ZsvJCpYSc+SMtcuYChNMl00SxVHKs2yLAPsM/DNWGBmwGlTHiIELUnUzhySFOtaLnuDFEuCmxrSsI6VKoVcqw1gjeRF8W5WPIvwSvbK035Y7pAnvBostOd1izxrkbkjMQOVYSZxvx+mRe0H5UX8kOog4bjFwCcDmQfc+L7ojCHxhdasp+FcFGPwqDatU51aX2Ka4Fq0PxmQNA6Vu/AokwgP9lWAply7iEkTzsu+ebgfgiZyRNo4bxrE8P3cCPy5JiUYcT19YTMEQbRCuHPNDWD1XYtM4dh/GIsEHRgEL+H41YvVev5Gvb/LoYfZqd//gfWWz85t9RAKm8KY0FJdDI9gADWBVVXHm+xJJUxWLF+mMTXbKCVvTlWhr1HKARCrE602e3IWSUoQLB2pmvNDome+eZK8iuX4rpi/1B5RuZXHb7pJ5dir1XeYDNQa+SnyVLRxgPWWQDtQfpOh43a2bcbubP0GDbYSCR4S9X1iRDgJURxLPPkpTrZHOTVpT2olEFTJnJMDU5AfDhAqIk8ATcOZYNBuK/jCWZf56/3p0+0WlWcp//BDG5CnRELNuU6laraUltjB3z7fpl5wobXI1OqSu+gG/GBtI0tbL7GvnK8A+rCUAhehORN1Qfx7RKpQL4b6xw0qMfC2vPVPXP1rxW1/aGVSH7cQSqa410PkFDjw7LOsRCqc24g9k1ESvR5YQHEtdZ1qka7usezauvUa+K0/+k97X40COuUomkWjKpTkOFA1c8oG9rZNsvmuUAp/U6VqO3C4tfDWp8wOU1zsvkpMgKs26L3n76KW/J9UuvhjGzVuB5tw+AF2oOzz3Udv65w76rUQvohdhUxGN9lpHNSiQHWjv6LADFuZnvOeCvzf+pMfW+OCD6yriGAj7ou+Q23/U06zg84+3TqPHOLOKTrM4KUnVp4MzYjy0DIK7Gfccouiiq5SCNtiJTjkWi+kYFZWlxCOBnGHnRrGAwCQ8RkHj4Pu7f5wSiPI6B8ADMf2SE4/TdoTNBPdklZjgFurB7sHWrnZxo9vIKM7VHVNXYq9J1oF9bse30IMy81QALiHdyVE9+ql+gJoM8u/A4W+AfdSjZV8Ai9w5Ywpyjjg9HWtwk+03iHRjOnpRfwXmA7CiZjWAoaFHVVzigJjARAe3BvCXICMmxuYu37HqeaLEYN1gEb68iUK85VLOM5WAthCkgxJNWAf1TbcU84MARKX4mIrveCa3nJflK6FKfmhcSkRW7aYPM/ErKEP+0hg4DqjmAQRjikzgDsRf6kn7olSAJx8GpOI/uiEFjoXQxAoI4HoKTUO4PpbBx5pGqeaj0XPDNNPEssS2XG4oROYAY7xzsS2o5mTvKb9Aeg5y0QueUa4PgfjxIRDoAZOYhV79fllawhNeHE8jg6kjVaSDdZZOkjCkiaPQYrs8bVP44u1S/dMJMotWBfoC022XnuwRS/WSIpdWFtvw3ccb+f9+D8VU3+QTK8098C8E+Y4Z0KMg7ITGlOzpHAKmT3/15sEkNIqJZhMPu5YO+z8b1qvCeM9TLNVzuFCDxdOiyWJpFnNjADlJkI31Qe1RHsy/6U37Z7rfmuvP/mkzKT1Nrh/b5lQeyo4oJ+NVNTVNvKZDNlulHXvP9CjonzufiihVYG5/JF1wjwwrohIRd8lECaK38V5dBe552ewD0WiZzRztwjgDwGF5fciWbBx3WZ74+4H7G61EKxb9rH1J7KLc6sNa1X48eEXf0dNz/8/7s4DTK+yWtsr02symfReIZAEQg29ht5CU0RFEfDQVOzI8eg51/k9iohKUUBpKkWkd5AQmpRACCSBAOm9l0mmZHrmv5/1vvv79kwmDfFc1/8Pxky+sve73/Ks/qyLrSm6fVyxYQ8pJA9hsQAAIABJREFU7hCatmgRsi5M0t1ll8mHG46EBqgc+CzQY0ooa4ATNufl1+3B//i5rcAf2xvfdhO+qw24Mfb92tcgAPuWDdljhG8Op+vU1XSIFYWGy8Z/tAl0+DF5J1Pc8NQf7qQn7XzrycQUKtjXWsP3AhGZfOet5NLWIRG3sIC7kYHx+R9934YfdhByA8GBtj3rnfftiT89AH9OlZ1M9Pmwk461/L7dWED0IPdb6yCqa44oenFdoErLQ9FG0FTBQdeiBFvOaZ1v88mQefxXv7Bl9GYsRaIKtOqKe9ieJ5xgZyJkBh52gNVpg+na/K2K1HyeSRqqFxthdk2hOOZJ/MabKQTJRYrn0WJRiYsKSEoAerGGH45k6aXVaP6jQhsPXPS6uNmvg5YkengatWN6oBvWxmrCh67P6UOKHxSyJtL6akm5lJld5CkuQTCoUbjSwWSyK57svmg9C9aWwCIcXu0DfLbKagCwBFKK7OvWzuGhzytbQxq5u2dC8NeNpng9pzPnRfcGCEAl8NyXgYbOvbUxVd3qgsjxIrFfInwHlTwej/B7zMp0t5l30QmyLATrtLE1fglCPQS/ezaQx5rkuw8lNxGSff68+5UOVwjcBK1I59e/GxIZ5YD0YJe0SH02ZoA4YMU1TCwCX0fNbxyKLDHv9iW5o3VV+h2j0/ck8CQ0E4eVnk2CUP5a+W4VSymQANSSyHKWsEue0QVfEMy6t1po6gm0rlqDAu9RKuK6QEHiMONCNICBPiPhpe/J7aIMuhzcZXIJKQmhlniDzINCKSQyQHzPCUT0PHLJ6AHD8+u9AGFBW09+96FqzeQ+8G0V9oBr8x5LUQ/mAtsMclfjPagT1TDB5r2OnmCfu/QKG0E2Wg4pweoX3ZyreJ/OqjjfpWjg7GBR1k/72B7+n/+2ac897P2hG3HpnXvlt+yES0j3Jo1ZSorWKzqswqCl2AP0zt/vzcHz3KU19ZmX7QHcNisXLrTePXva3lRrjz5gHxtMV6m+w4ZQ3Fcezqj86B5UB8J1PhQ0FthLePt+jckQvJo0OHeGTCl03FyOWAWZFV/wjoZ8x+uH1BNbKekilisoxduxlEzAe23Svfdal3VLrTcw1Yhrp5ECsV7Eqk4lQ2ncuWeSHqr6Fbli1eQkFjPqLPl+keUT5t+bg2uDhsYP0k6ViiNtTyT92i9ChLCIK6Z9YH/7yXUEGV+FElb+ZDIuONHDKCw64TvfwY9JOqOnLcmNEfQ8D+Go+TWz5BuPCdGR20T2yON3/tle+dtDVkR7wEKCqSVo2l0wTbxFF1HsOr5XBdAP2WtvO+eKS+yAiaeSjE0QQ/1h2cx15GuvpR2gJOiAYUS+0QBk2gjg5ShVNoKCkUHKUayicfBMmu42Rd6xVuRWKkADEmiupqp00q2/s/f//BfLWbfOXQSbiC1U7k1a59Xft3E04m2hq5WAxCPbCpwocq+WhfhLc7heI8HJlfj7P5kyxeZQXr6CyPlmqEbzAfkigb0CmxIQjEP+S2nwwV8ZFj2hVojnMpjROjX+J2gE0uqUu90if7lyzF1lzrUSKA969etnvQf0hdCsmy1aMN8WzP6E1pAcWi6gQio1ykgsGGn3Ai9lgwRhHwDJNVoBmYCHHSMFQDnbcjvIf+jcLPIT8JqewUvfZQ3wJQGDbuE0BHpeAFKcJN6izw8C/mACba2qSSDAJP+2HNlexOLatLTdkB3lFqA2rfuwgyUUh+8AWqAsA82Hri/g4QOufUatUsJAJfvaw/qMQEjaoNbORaX2vfYk/wqCWMUqYgMV6Aa54Y40fU5z4vcILhn9nqyRvh9ANBQwebocH2pwwSNKA+04flgjN2qV163CHM2XNDLdR1Ylv3hNbLygrAc1iZE/XrQZml93TfnNwv30mjRjga7iJzLjG2OSgJpI66CritXjNLEPgcYls56aRBcqxd262TDa7o0krXM9RTozyRdX8V0+mUU5uOkEWGI6VRBVAkjzKTkuQaB5iLpBmJcApyHILA3T0xlDb1e54/Tvzax7KwDbBZdJDkHJfNKNW8kqGnnQQXYI2SSD6RZXQOWnJqiJ89yYG8jCvCYHc6kILwCVgDb9sRfshRuutyUzXqF3RZnlDRtFNew1Nh436xZcr3KBaa9LuITceGkdzCXXlPu0iwdicYkwfx+gxL43ebL16tHT9txvf+s9eIgVgDX5FFzJoqgTDTvPIWps3x9eLxTWzhUcKXt+UF0q8hlZ3VIIdbaiiuFpMIGdPlB0h+/KGmh2cjX2HvNdCB6tePsje/KG2236838n+WU1WVwIQ/ZmAySQYydMsJO+faUNO+YIzhZz2QHow/7OAr3/vi2gl/8vqHZBWslMr5m/xB7/2U0285FnrLBmo6cO1fDAFYcdEXI6TyVa7t8DbEWPK/1Jm1Bl7ahxmoJCBdaYbPn41lC6/NZjj9vbzzxHjuocAkiiItYGxG/HAS3G/z98zFg74pRT7NCJJ5H+18MDIxpTnnPzMEKRaEnacz9V6emQK4Cj6lQ3EaEkULWb9ADpadqoRQSF8xCnTieqKkrGV8D3m8hymfq3B+3pX15nmxcssG6kQ23gu610rTr5W9+wCRdfiHuqJ+nC9Q4g2nzSiAR08pmreXCgRkAr4qCsJwbxMZWRHwD6qyl4aCRbpQktXzm7ZYyxWL4JqXKOYsFn6l2LOC7yRwrWQwBLmqBcHW4nsSkIEPGVjVgl9fxdQvqdMnXGQLC075FHQdG6G9V55RTvzLR3nn7GPlZmyIo1VsRcFXMNuRXL0KaQOg6YClTVEzwX0AtcpLs6KRafC2XzIRVQkOjMjlpJbSYNW8KDf7uB6gFFrYGsKewY5nUz193Mv2sF4KTQ7Y7v9dBjjrZl5Ha/++LLtpk+ryVcoxQXnyixPQ2TIhYdIIGqaz3aONqsUbtMgC64G4MZHFTJcHg0nfKV83QAgBpAUFWtYj4snW7l3ayR4HEzf5ReqCwdFX05uOrAChAFKrqGo3Nw9+lEhsrFKAR9vTS2YN0lYO+HH41N2Sh1yp3XuZGFyzh2G7eX7YumuBq33hSeXQJY7hNVWhdIM5S7UX2ZNe8u+QMge1elaPG4heDrEWI3EogS1C6co8assUtweBKmgt6Mod7TPNHgGVste1oZV5vYUT1JIT7i9FNt/9NOtUrqKRoY6wKyiaZD3bDq3RlknywhoAuHFPeUC0TCtAgBoiYg2u9KxfYdo/3vloeEO24inl2uIoGfFJEcAFJunFpVcKK9a3RFZd1sL6qODzvzTMsnplZJuqb+eH9maduyegDAJg6MWjSqIbwqgIsKyKZbU2+P//ZWe+dPt1NfMhvXb4UNgGTxrKv/3UYecaCnX2/BE6Exeac6dxmGpvKu0Aj8+UWcWjV0p/rw1X/QrWy1HXTo4daVGKBLMq7RTBBO7jh3YLpgBXeUIIEAVrJDUs0qzEmch7EY34E++C21b6RGa68oUB19YL5ndZ7VH1nqAdfl3IuNYO7zr9mDP78J5fp9Kya9vDSPLDQUhIaS7nYs8dATr/w3604ltbu2ItA7p432x3aBnhvKV+waAx9U9NwXj0GKTU1AuGVNlU2+6S578y9/o+R8MWCBlJEWNWKUnXDVd23ChVSsql5ZoWwFjPi+siqk1csw8GIOHRoBvQIObIo6iik+oFR8CbnIGxathjSKgVMqbpVlNpBS/dEUPQ2juKeIIIbzuivI57aCDmcwk1RA4SYd+dW55Pjqp6kOTUBpkpwSL3HW5mGjixVR7gu5KjTJArBGgEWaVSGLtfS1N6E7/SkFT+8iRTEnuUYV/p79yeI5g5StwXuTzlRH4E/apNqJIdgU4Comq0UP2aQuLzxkkYCUYE4t+cSLoUBQ6mH14iW2hgKo9ctWEY1fZ/W4nJokNASsLDKM/n6gFI/HxuDVWImqg619J5B3ECiwsj694QaCSwOQH06++QDmajC5zP3RzKwCbUjwS+B7KfQOc9942z7huZYxx0q1U5JYV/5fbSGlXwhsVMMgGgflewtgmkA5zwqRNhb3q2/0CKQap4NbBLnAziLNNfizdfyVTUH+AfnflIJTBTwUxsaxFLGMGX+grQXg332KVLZJL9pK4jHVVE/K91+ujCN3tQQLRL5wWRDaNvrj99Ve1TbSH8kcX/EoLyPgNfNh5Wc3idYVYNuIU7r/wD524okn+/O+9dKrNn/+fOvGVct0TwfsoH05+2jUtgSaHlgNzny3bAQeHmfRDKhy2I94iC1ohLKLq1mpjXLZlXX3fTx4n7E28tDxNop2mRvYB9MhoFtO3v382XNtw4Z1HjQtxjJFB3EryrO5YnSkFJ+ttOoGXKXOac77rje6FZg92AIwCaxCz9kPKbZyBalYsQbrs1qBbe0MXAPdyODpt/vu3m5v3PETrKdoPgg46xmb6zZCCzLL1s6cZTWwbq6gWGghc7WWtM0tnAeNVTMhxUOJnlqXpGGLKwf8p72sjCXNmt4rLSsnO6USzpwK64HF2ZsAZyV9TkegPY845Ags9e6+ht4CM/iWXLiKxbFVbQXBlGay7+TeKiroZlWzltod//lzm/PMk5bfuM6K2fOHXnCBHfPNK6xyt6GkOuKelQUjSm/hmpQAd2cFXHNrT1lEm5ttNn2oX/rrA+DPEtsD6703xWCjEMi9Bvf3DB8pujkiGZMFrpmP1pdnGnkgiTE60OsneOQ9QyjZmLJE4wveiEZdRZIfYZCSDhzoVXwol06ezXjgSbv3P6+zBug0urZtBjebiRlSH8FznvsN2Hkv+gpsBH0DRYjvR2Xc7ADoNTJv5Sbs00mW1GWTKVtFAFRPEn+BOhTV1Nu0ex61Sbfcaes+mmmViHWMKqvq1tOOv+ybdjZpTdYN14bAzk8CWrZH3gKbnfx7Sdep4HSUKSORRiboWnKyV26yzbVsC/rEFvbsapU0DOhSTpE2E9uoFmfyibmmFQKtukWhUpF8hzBRKjqhG3zVirU2b9ZcW7dxo+154DjM0t0phYZWQc/kanhELN9EEtzoN4BcGf6vmrmL7dH/vtZmwG+eTxBYuvQGlrASnvuzr/6BHQhPTeBjRnNl4eXr038ahQJtDWIh5PkLRAnAeyENkvHJ70kWznqKvJazoVbMXmBryS6qpyxd16ojm2Md1XjNBJVUpajvidlOICffm6ZJWkMhwe8e5L0PhLumkr+7kvI3CCAp6U9lIrn3mtPAQ6P5ByDkr123gcbqM+1jSMXmIcDWs3naRKXAn6ZGLAxWWQqMhikXj3yP+pfK4yUYJbB9DBKybpOHIK+DjPz9fFZCKICvIIDZgEsnj6bKRQikQQTK9znqSBsDx3+hON21F6RxkykhTphZWDyzcHOtJGW2mRS0AmV6AVKyPJS/rCbcKtHX/TP+Eg0iauF6VncLySerpeEtuSU28WejNke3Ei8OO/CYY+1U3IyF0Bq8/NCj9sKDjyJw13qGQxHzXMqaqVhFfCi6dmJBePiV63pAz+8TqKX1Dycfk0LDa3Ue4tM6IULJjOg6sL+NOvQQG388tA5wG3WhCA5tBAkE3MLcuBj+n+nkbE+f8ratXLTY+4MWyH8tziNlrDGbJVy/hIwLWRXKFFMQ2xkddUxVwSzdWBatwMR1xnCkSN12UHeHAO81q9SeIGLvIcNsGK7QIVQejzngAM/DNlw3TkUsN48sFWntOmhYPYZAXoMg/oRssiWfzLY6Kl6baQK0iTzxWnpIq7BHVqj7irXrvGcAFb8KznA2K8hMKaTKuzv7oN/wYdYT6oRKisIGUf1dQJ9TzYeLC1Gk6CQhVXWOAu5JcqlCVsoYlmFTNdQAOFRZ3E+efY3Cy9/amvffZ6yNVkma4+eu+b6NPXci3C/ktBOEbdY+c4UzxGkKJThEhMgkOVWclE0KESdT3PjUbbeDGR9wvrrZ7kceZudRJLnPhKOdCrxBGXWy/sSD5e43uZAYoJT1GEAPtMphT2Y9OOGseGcxN0sZhx+SJB8sxEvcWlcwTEVveo9q69fuuN8e/tmvvatUd4RNG++vV6wLl9JXrv6R7f+5s60NwkLl0Pt5jEDv9xOGayiy1n0wur3bgGFOtSlcZmmRFAVmoZrZTOKQFoVnHnm685991R799e/gPX+FAIFK/8EvypmP+vKF9qUffs8K6ezUgLtE1xRFrRZP/igBgjauHCh+fQ/naz8rLMQRErcFVAuuPgp1sNk9YUkuBT6Rr7LuZvnF+CzuH08f8knjUfGfNaxbD3AuRHueQzUpB4hikRoAY+LXL7IToEwo64nJjkZQoMbY3vmd3a8Ao6Lw3umIXHwCwI1rN9kbd1DV+se7rGbRHKukclGJhPWQEk0ktfNkyJK6UJQhcFZOtAo+tPhbnL9aQWS0SMZUD+mbgEl+eacncHs7+AI8iEYRVPN6jGfysVVhWs2hWQfbobpmiQlSQW0P+vCceeTNalOqQrEHh6PfsGFOBCYT2OdZObzynWphEci6jXLkvWkE91WZu3PFQ0ewmpjBQjS0DbhO5r0/3ZZxeE3FZhoYB1uVyfLjS+sl9daBw337ygHn3wJ1/Yj30hUvgT/CJJ9G2m0EzTdrPKR8DYTedjAAP2C33cik2BvtbajlAvzuRsAklssk35vdAF64BhbjLnj77y/aRwiieriH2sgDJx+NDAjaR7I/5EdtQaPV3bU9ghUUQquyxpSGp8yikLcicxjLoitkT927Wt9xuP/OPssOoKgvH1CTur4ZoJ2FpTN18msIm6lWL8oCLLt8AMWdfDELSTcoxJTWhnNB4leXhcX688ejC+xd5Vi3QMOQA2NhCXQAPUcMQ7AcZaOPOMLK4YZRvEFuIW8qLo1Q2UhSp9autznQY0+DjnYlVl8dgqeG5xd3kVxabcR+GlECZCeUqujQD3Fwq4WKF1llIQwaLKmgtLWKH6m0yJrlusJlVQrQjjpgfzsYYaf87wL2T57OnM+jYhshJTBpVen1t95jVS4Txs04WimAUn7+ZgrlVpCvvxJrfAtKWiHnXEpYSMNlHKxDgyiE2RMDRPXRvdK69aTqmiKjLpC25bCf/QyDEyKII1/ZraBccUXJ0vb0VbkvNTxVeMKWyabe3FwDuWWxNSxdZS/d9hd7/s/34SKlApvU62EHH2Bf+T8/tn6H4LZBUSKr0sllJXgE9PLPS2GQBeuNbYJ7wFpQLh6kUPIfjzxKESBdNli//c863c646ps2FFdbQy3VtmBGHgLNi0pZN6VWR9wOWoV+EpNTf0sZkAIYVfrgdwjWsRf0hQAG78f4jBQqpbMLkhhbFcVaf//d7fbK7+/wGqJKL06jEhsM6Ln/gXbBj3FPHYcQkhXuCklQpBNQ13DSIO//7gj07quUX1qbWhq5+JMlDdns+QDQGirRHkCSvv/M45T2a6MD9EQ2xp14up33/asoMNqf4EkooshTkwJpfTJ9tSElPLyQJpjcvmUzmQMIEplBgJvMK0k43bk5unlKMTfzAHo/2TG83wLt8cqFc232jGk25733bBkukmp80S2bCBJvqLYGNLf9yKc9n0YlI/eFydK7pOvrISDiNQOxEliLUEBwCBvXFk5+yx6gs9W8t16y/jKD+cxaDs5h9JE961tXWiUWgjhP5N7Q6gQrIRjanrOvIJKAl1fE6iiekwJPCQvmvQI54swJ6paCs7JGGl2bD5aV3AN+dl0TkDYhHcADkOpXKgoAP6QcKr4XtAg1OwjrkSuiMv4tt5k0P2VvtAjAWBNxxMhV1YRA2Thvvi2fNcsa0OwFKuuWLrV3Xn3VFsLvIU1aVoXqJaS9KFVPGo0XaCnnn/fq1VwBt8dwSvbHQUTWDf+qcpdFwzwQjbFi+HAPvBaSTdHCwWqQG0+pbtHqcK0VSSRXmvyhm3BnbeTgVQMidQDvGiyPBTM+sGWwYLZQWq+xC4A9pZRreZ2EMhrcpFbwXdouMwXwq9J3DJWWQ6GF7o3LqBIupkKySjwfXVqZgKAW6w9gXQpf/CzI4T6mg1rV8mVOo6T1UNGLK2lyI6npvQsbmf4IHoC9geffzD1LqArtT1xkN1L6huACqaDCuJS5qEBzzeP5VUWq565DiCouVMwaiv5biyxP5xaqJjcBog0U1lQvWuoB/C18tpj7zUfrf/+dKW4JFonSmvGo6lyBUe0jBUaDBintFR+8lBeuP2LvsbYHbs/87tSpAPR98b8PZGzd+/cnblHsVBzqg6yG51IMvIEHY/E6B/csKO03sDtqTxcqe07xN1VIK97CnmjEMhHthvuktSa+Dtq/gY5D4O90Gtq/el419gDIPDOJtdc+1DksRMFqFk+RLCqCqKolkU89pJxpcxOQBicacV/IzbaKBikP/+xX9gFCuo5CvW5wbo0/+zQ755qrrHzYCLKIaP6p/rSyTBN3i9uZzDcHTL2a1RxRVvYGrMn7f/1rm/HqKy5g1EXsjO98ww6Bw6uAKmQ1mlHrSMVdpBwm7f88qB6U9IxlGcA+WCUB5IOFFdJPOP+aX7H6RmtQws3jTO6/Vx9k3Ems45wp0+wZaoTmQNbYA/FdUVCC26bOqnGtjSJYfe6PrrYB+41BwaWgMrrvMpp7osF3BP4E6N2E8AVj3NJUFfzhNZmHSpGS1lrI600LV9ojdCX/xz1/sorNm5xWYB0bpv+4A+1kaEH3/TwRb8r41RTAA5aej6vrKjUN0PPc3FBWEMIP0nRCpap8wjmKigN4PlFs2DbMVjFUqvgjT19YR6kyfu9FBG+XfTLLlsBFsXrBHJoPQGgGQ578nCJLUpHNSj0QYPOlf/++nf7FiWjEIViYS059oL1V0YZM1qBp5ygKr0LPeSsonLrZpjx0n3XjGRXMWc9nB8I9cipcHOPOOo1CCsbtVcPBY6m855AGF0xf92dzC7FpatMXifud4Yh3Q5tD1o4AySWxNrRPkovnuHsSVcFH5uNL1Acv+lAevKeCiBs/Ac+gMcpd400TpCF4ZE4uGAXAxQ+i8Wn6Oc2AfxuWhPcKVdBwzWp81y/D7/GRB0dLGWNXKlJbSRutqwFoOfDFgKUE+CYKpqr4UwSFwuhxe9MxCZ79Xr1cqyykmjNXPlc0UE+35RlblHUla833AjOmOZJoFHAqJ110sOroozoFhJCAroYK3KXUXCyACKuBQHZXGn40wNWyhMD2BqghFIjUj0irigCvfmQcdSdYXsyYemLKD2dM3YcNhRRNvafQCsVVpA3u8KKMlqDRyrW1mj0lwq3VNBtXTnYNJvMqQL8OV5IUkGL2VCP3UTVqBRrqcGIOpaTc1bNuhdAyDKBl40DAvkLkXs4TFPa4E3CpuQSKkjJPnC/IkVSxJfFBATnuKospyFCANJLx5aygTNdqhPF7U960VWjPipMJGloYg/vinVwuNKwJmWNU1Moaw200FA75QWNGEx9h/bhdMaAF6vp9lbTgrfUUt+LsSmFRvYPI6rywSEq2tDEBspqh8y0Fyt1lxRxoCp2+t92+FDCHTCwvAvH3grYiDhx3MHh/Xbm55IIPWVDKWFNsTNZrK+PwDm6cLTUY8SY8rn0j0LR11F6J+3/w+BP25P9cR2P4eRQwNlufPcbYqZdeaId8mRakpEaKh2gL33Ea8FBB5+OQVSt3qGisizi3zVR2f/DQg/TZ+KMtgAZY1cEjIfk7779+SpX+ESG+KPePsqYcIoKypXOvnScB5vIoROXD82Z+D3GmBOhjtY2TnYnwMfhOZAXFhAIFYkWYyDtvPf68Pfur31gdneIqmdNixroCoG+s7GUHQxVzEnGInsMGci7ZW7KgfU+Hn0xKZQT8zOtpoA/u15ATrR9p5XoI70rO78UMKg+6gUl/uNte/P2NlrtkMeDfSuAJDaX/UDuCllrHw+WQ26cSf1qgBpXpFAJVPKDoNR2I5FaQf1tmVcgVFtDnocXLnNftc1XNhhHNt2wDPtT1y1da7ZxltuHDeRA0yV/4EaRSC60BNjky+r2dnsbom12Uocp8qIB/Y8hQO+WyS+zUL0wEALx0CYEjWlmZOtqUoQzINxWxhHwFUTc12Qt332uTb7sFwfYJjTzISefarT2725FQyZ7+vavwj3GAGHghgkjat55DRSYhlheEZMiP1+ILw5WGqLxebZIQZnXtUlqMTDo3cRQEl6kcipQ0Mvn33LcWBUhCHaCKZWmYShd0i8KzdHylg6XgBy4KC/0V/YTqZLRFHW5E88u9Nc4kFVZCdiPpoQ1kBhUxjwUKUMfMIJXXS3suw/0iS68aAKzFZVYEkHSDxlYkaApIBSZ7WWxo22xEaY2idPDgsOZcjxmDR0IMH6EqljViH2ccj58k/hCsbiKorNLwYtwQtbgOFpLrXAUYyr2kg6eUyCKEQH+AXmMpAehzSDXlC+GguVYYepF6E+1oTsqtpQwK/eSoxaKKbtau9t6fNdUbbdXK5fxd7WmJCrw2MAatWXeE2BAESTnBcPe/4lLr0o3GIXzGm1ZrD6iYTlaADrSQjft6z1vtC64RCnZCIZNbDZoDgZwXZAkoZdniDkQ7rcWlUI8rR+yGMv1VxOiuVcVO9McbzQC8Kijj2VTRnINApitHzAUNcy7lwIFAbhYNyYFLNSbEwLBeZC06qIFDnu2lvaeHkQLjc61wWuCZd64njV3nxgGDz/KeN+pQXr8UCT8Lkf7CtXpR+IZ0Xa8gloXK78o0kUUd2kfK/ciaKsuGzZKvBiRqZs+XcuGxWg+XzyvU37xGIVEuMbg6lMBRRx9LX4xv2oDD9rEupZxHamyUTq259A5pfsa1zULBlRraF5JIUU0w/KlfX29Tn36S/bTW+mCJHkFnrWNILCkjptPEns+VV0JKr8Yl3VDHy59J9RchJdjPqSNLkkMfPTkhsBa19njWSHIR16WHbFEslYgZ4nxKuVYwotWeuf0em3TjjVaCQtMVRUE3WYHCmD94N7rnXW5HQNNe3htsk1KkNegI6h20eYeFNND7Bo2pOcGnKP+pkskgAAAgAElEQVSr0qNkJsNjopRAAidTH3rcJv3metv07lQr4TNsEWsgvWmfc860M//jB1Y6cogX6si35hubB1FQM6Th+VJ6k5JWmfGxFZlcc055K62A91rqMIsJ/KxctcJmk+q4AKbCZe/OtKpP5tEdZ6MTZ6mlYZ6Ku5S+xj1aJVQ43F3QNioHDILi9gCrID1z90MPJmA5DFegzHy5fxTskYkqoNQz832nRwjZOV1wfH046VV7Dk6eRa+8aD0UtGXs6zBjR5OKdv5//YSihdEOYtJE5HfWs3pzE+G6SxOZp3pPh1dzye88l4KKHu3npMnHrwwd5T+LNTB079VhDIVPifHnwKTFdFU8rJEOuJfWK1dXWocLg6hYxPsrlcw1aK8MVtxF2rVOsABHGVGKgUiYBwtZ15KLzt1MehBHJDn8edMPbhBa4W/+xBQYNYGQTzZoqxI8AiSBiJIeZPJyGTQvjTIXUPQXVAnrqa1JjnM4iNpvEm1qp9bCJlfechEA70IwkzYWrLGoZkUNUhMTD5wAVcqE3GL+Ezi/HXRdmsQjqftJgHMf7U11BvNB++nV3EUrS3+jlboarYq7qAi5RPX9TRBTGqknMYjTBp+1C2DNmVJ8NV2+wcOPLo+6Lg3fX3YBpCwZAJzNo0wZr4JFM5XVIlAKhWVCKY0/AKs/vy7ubiDdi8+4JcFbCCVZDHoWaZ5u6Wlt+OM+93jWdTWn8OWeXjovAHMB4Ajm285TCKNwdoVf7lbNiY89CG+tmv7nCpNeC5Mc9qfjgISGX9L3jZ7bO2FIMLmmLf4ZuQRFxcD59w4z+NRllgq4I9DPfhcSs1+LK+tvViyLtEc/G083qfOuusIKhhDsdiTXnkPIae69yb2sg3CGvA2mGHkZ3BLclH/5yY9t+fvT3OoYscdu9Ne4HKqVC6jEJ3NN8tQN3yiEZcX7egdwD0+TBnntsHgsfHqk+GmvxmQKXzaBfExJ9VhhBHpZSRzChhVV9gAek9fuusP61VTRNU1xMXi3uFf3vfazM6/5gY074yTcocUu8DW3aaDPNBrZSqP3ckj9hAiwE+Io8u8HUGx1gLz82KxSPoPGKLeFNC94gQDG7CcfZyCi34X0jI0x5Ogj7eyfXG1DqF5VOzSVWUsrUTm2/KpKb1LqmnxRKhtvlVkmbUkuDJf+bP4NdbaJphpLZ8xyU3r2Jx/a0uWLrbm6ikpT2PDQPIr5rAjFtnDNZrSQzfzdirug2+DBsPyNslH77G0jqB7rOXQEmR89IBAqspZC3E74+JwwS9FrJk9uHjUx94bX2pReyh7Ip2phJHzmhpvs5dvvgLYYvmwO2xoyVLqNHUubwu/ZAcr9hZhIhzFPxFMSjPq+iNL8vIVekaEQLUh6sejlsXH90EdwdbDM/ITPJX1Lk5fjAgWMjS/6NfRvjTue+/BC5gPhcOreOpCJe8gPZPwuH3U2QtcndHhdx/M/zrnvloZwKRvo8e5S0UpxpUTP58AR9BrfN66lhsPuIKb/EmHlZn049KGFYXbMfmz0PH49CfAAGkEYh70T/i19SCcu2bpuOrmgFEGbc3z4MwvEAsiEp8jOqO7lFb8ST7K0pCH7yKLQdESKgk3uJ62m/N8CTS6pefOhJ9Opgy0LSwJOu8uBOSC78+5zXW9sHvDG/2SWKmZueZUx43FRp+wfCUPVM/gj6AsB6F2I+s3D2krRUMGOFCd/Tj2oq+zh/cCvEwDcrYbMTASwdmsxWae4V33sDlJhzlzXzk5gnMhE6GQmNjXHQRfIPGT6GxmwDO97W0j3W8e9wd1aPO2G8UvbxxHtPO9cffL9j0GKeL1tmfuBt9qr3Gsfm3DlN+3Y889VGy0+InOE86jEDldQNA2ykoPSqgdRN6kmlMW3//aAPXrtLyA0W+oKaP+RQ+2kr1xooyaeYwXDaWspoe7fCRlJrSxEi1fABpgP8xI8AlpaBcW19lIQhCWyvuVG9ceLQlPBIVXre7GUlyrJs8HfxPzyKcVf+f5su5e2ptOfeMiGM+ZSJrGR8a7kc4Ohcr/gf/7TBh68n48nJGsERa/jTzoY6+CP36od0IceryEYqAi4NwH2CLKi8F28yGfT7IX2wu9upiPTnVYKNWoB7o41BFd6kIN6GoT/+51xuuVjPtcDysGPFXxv3o4LLSQQ5GttpZFyD/izN8FbveCjWTZv6vu2aubHgP0SskQ2kA9LkAqAJQwIL47aoWFZOM8Kphc2ZsmQodZ3n32sH4GmfmR59CDo1nNQP8x3THf5fPXDHpJPsEmTHM1RuTucDVK+a9dWMGclaOQble8TwH4L983jBGWbly21coBH2UTNsOqNpVn02d/+tlVQGt1CsKbNgzXBf5dgoLtDWP1Mmb1vaPaNR1t1HoVEfi4j0Po+zlTL+SH1wYdrhp805EewjoCR+Yg+5a/pFYFGuI5H++OHfOH9esGcDHS3ErwBkAMIJ8OT9pOMJIC63vT/HCQC0LgbzP9kYSQBkSiT/MPJnRNI9fRibfrk6fglAF58Xser8G8vTkpNQ6Igu1tE2puWk8Mo6yRoVsG1kfnJXJeDqLWJgBouyY3ctJd1Fa4XplsDdGnnAs6tH+GfP3coXsrcSwCsD+iLnuQuSy/MkVOMxPny4KU/TxxZXK/kOTPSQHeXZZwINF2X9Ul/11Nc+VyLNGG5wsISZNJfwxYLax88xuHf4Rc+qLX0L2lA+r8kPqeU0jh4PVEyHfGjGURPb7zkEhlEyU59IjP9FU2Pz18URL4uobjSRykgBeTc9extIVlJrPBNi1bZw1AST773bmJnG7CIm4iXnQN1+fdtGHQFAAlXUXN6ubFUpyONS5MfBJrWQvENNflZTn3J87hHPoBgsRAee2e1LSuxPjSZqaB7U9+9xtluKIsDOeOFivHgohS7qyxuZSHKEla6hax1r7zlBnIzBTNcyk6aRzUAfdhD6u2KC1sCJ3BrkJqMokEmUk4DtC7PTCar8SZbMuUVGwRuKoqknKta+jOMO+tMO++n19CbYYC7ED3esB2gT83+1kCvtRbQy6wM7pssh4M2qJjgWuhk/8btdzo/fQ5pjYqRbCDftIAc3aMgN5tw0YVWTvpWHamDxeR2ywmhSLNcF5J08nu5Yx5NvmZNjb2HhTD9tX/Yomlvs5jzrI3esrmYAyXKjlFzAbkYmA51ly9E+BQD3PkcABExDaOy7nACFHscf5TlK5dcjbr9gERuciZdXdedMRLKUUljrYZXDQogQvpqMF0l1NSBXdIVXvklr7xpT19/M02UX7ZCelEWs/PW49rpBgf/hT/5D9vt2MNdojfpXkoxFKWAbi6XgNLzIjgk1ZMhtUrTr80sszJsPg/ixsOXBfVw9vzTqcOUBbp4KOJnwkfCN8J5SQA5vdzhU0HCh9cDWAZtNwH55ErudvKrBg05I2iC2h1HHJElnmSPKQiP9Omoibo2GMeXGZpfNYB35uDHSwWitzAvPkwJUR9D0DAjXrYHywgeoewkCqkEUP0G0izCHwcSoUgUCrpHeCS3ZTKZFX5zYWGCrGGomR8XdvEeesPn0j8gIegPHwRplP4C+2Rufc8l65AB0exMJTfKfiNcOpn1ZHP4uB00g4Dz930s7qhygdVOMLjQiPvA1f141QiE4Zni+HU+MrMdru3jjjOQ3pfJpCRCPT1PYXOF74U5Su4pXAgPL9BX0oePH4CTBSrXl1g8RYfchTj6B0+9aI/ceIt98tZrVo7Gn1dRRtN2uG2uvMz7sbaR0ux1kJxF0SnLCkisG3eNKeMF3MglcD/9iWfsIajEW/DTl2OVC7ZV4Neoalo8AKVQdCuNeeDIkTYQMrM+e+xhvclcKpZLB6oVpS9LeQzqAv8vpVbg7QAfKF/cQZQodHpkHr6ZanRUThRWGSDaz+CbYh4UiW6hBujl2+62V+74s22mZWtlDpkhjHsNeFw8bA877uuX2LGXXkTbzXJvBBO4coLV2/FnK799otEnC5RU2nlpfwyWhYMgH6l8uIGL/aPHnrS//ewXRL5nk+cM6GJGNVL1tteZE+1cuOV70wi7jiCqaFXzRAKmCkflzMoUc58xF6UwasPidfYEmvNj+KQal862ISV5ViofG6xyjU2k5AmScZGUIVV7D0ZTh2umZtEyeO0XOlz3pxvTiVddbvt9nkImvqa8XGUUuG9TucTcTyX1KkbrgtRs8QybmPCkzeBUwTqU2uCiRBCJEgkKUDPXL1ljb951P8UUf7ScNUsoEMN9g7+uhXZ3Z1x+mR3ztS9bISx3aragYJhMNacu1ISp65Pv4RChD2c9vqffpFFGINAihYYZWQBOL1x6GbPmcIS7rU5U/HT8K4CAK0Z+mLIoFQJgbiy7RqxpSb3vpzIRP/qQNlVEOv9s8izJqddngvDSE2uWE603iIooMPiuWza6huc3h2BoRmOMvyeGT6LbR7jyzwYQy2rF/qg+tKA1J3AZQCkQJeg+TssrkHfTO7orNDe+vwMwZ/XzcE3/4WW/X7Q+MmsQhVRmToPUDEqdfyHMnxv6fCnUTIbBhj3Rfr0Ta7DdZCSwGtcxmaeQs56BbD+TiShIwNjvFgPg/hAZjI+oG7+T7BF3FznYhjEm85isntxbcdcF4I7zk+xPv3wcZzIPfqXUBg5j0/lLBK+skFB0JreIUg09nucZN6ptlGuXGoX1tShdt0ABfq9tWr3MkwmGHrCXnfPjH9qYU0+CDkRcUyRlqIevWD+ZW7HB6n5y8ypeIYWvEK28lfqMlyiQevQ3N1l3+LJK1ZsCVVJVGgJmZUUpdbYOl01ePgWKAwdTF0J7R7KY+u8xCmyjAQyUDaXUaOThK1dcRD5+byzumUwIC2JSXkzllebaC+GP8+yAM3IVCejlmmoWaFM4tnn5KnuEtNH3H4bivIYMQpRb5SYtBs+GHHSkfe7737Mx9JpuBTebFe8Tjuq0fRqglwQJ3lbt+7DoAeh5zYM/Ia1r+bvv21O//I3NnDTJihvrvKJwI+Dad/zB9tX/+KkNo7Rak6UIvwi9giQPp8rTAuX3FPDWNNpUOjHd9dvf2NoPp9EAF4EAmOYVlNMthiKLnn1swMjdbTStCkdQDdpEv8a36ALz9mPPOZ9FM1L9xEu+YueT+2qVpMDJuNLcypxiTMqZ9aQAVwaV6RKKkJxKWb55otzirVDVrspgJBDUjCNfG6w53+a98Kr9mZaG1bPeswrGXIf2Xkuz393xl038wTdtBK3u6sk+KSQA7H08AXrXj2OhRuImyQQ3k/PmByIEXEMwNcx0Ry0pDfLZg5qcnnbvRhDRBVOnKw0Q8d7JBzPFG4lLJAwmSqXgmslgg8BOZmJmQ0Sgd99E/BH4+P10lIObxq2CxDKI4JAAWkKXlsGg+Djuz07dO+BJ8mbWx5y9Try/5l/3jpgXQF4aV4BEB1bPcZZUkGAPGne4X7ICep7gK04ElGvt8U9GSCUSKPv0QVlwAR7mIQB9+E8/IXKRjDXlgklw189Ih7VN7hOtPxccugd/x4y/KMyioqBnzsxzfAYXSMEaClOpNc6umc9/el/GYWS/kMWqaChmnzq5ZmoPRA9MEHjJ42auqXlQQVQQvGFcUJMoxiCgd3+3qAA4nyIAJLVQVL/L3/vQHvyva23OC6+Q3ohWXFJgx37583bKt6+wbgRRq+hZob4PZUr7VHwwCqpcrh+oooFMb9pDNyvaKz5F1s4bDz9ulUSEnTSFVMwmQLkOLPOcOCmmwg7RmDOGFsbXAoir3eYg6miGQoUydMwoGwDodxvYD8An08vvrTyigHP6ifkDIUYuRRRFU/95XZFc16rVkBXAONWK8280U5o/+SXrjiscOIfLqostYUL3PfMc+/IPf2B99x5tDcIWxqdssG0gwFbgT3ZUzDWLuyCYy4E7wfedr1RYTVVfquORcpY3L1pur97+J1KBbrcu61fBT5+H+4bS/0HDGdA1dgAd2LdU0FBb6VYKwCoTIxbaBNeBMivII+aR13GtW6/7tb3+lHgrGq1fn36A+hjbG6ExDJOpAm6M7kxmMelsyq9+888P2sO/vo02dvR3xGV02Gkn20U//oH1HDcKbpPAtaLUQbmLClUgwSO2UhItH7RKoh2b+ONlwzyfmpIrMpIrWmM1E9ZzIjGLi7pBTAaRG01SZjz2sOWsX4umXwxBF1uP8ZxC78ejvnoeFZ/lgWSKZ1FSqDRkb9XmNrO0ZcU3tKn9lPkf/9UDk8mpDKDTzk3T8RCl/51a4XaAHFerndEdgaTd5ZLX3E2SRa2AM2FMHW8njT7rR06ANwH6GCDU08WT7kHFCG5+hxSg6HcdKOUUu7swCpCU2Aj7L5yXzE/UhdvhYeYzLGwGSn2+pYJHP2a8QsYFFX0eWVxNhJM7PDLr5MOOFo+CoI7ffvfUAiRT4XOZCLtAHZE8gb7p2yHOuy+/hpeMK3nYOA9ZwRY/EPdScAXFP5mrh2ByRlnIzJpANMYbgqbjPyEdMvuTVggzt9e1M5WdKespmez03+kLpKbOhVIyN/yuzDX9cY09WpMB6EPas+i/vU2grC/5wEXCR3evBlJcX7+fZkU33kYvjLngeBEV+APsgh9+l7qdM62Nall5FApAVeXlq4czlTjufs7HfSNCRiGuaIC7oGlPf+Qxe/b3t9p8ehsruaQ/xW0jKfDLoy5i7oJ5Nn/ubK/+FV98MSe6GLBX3EZ5/sLvHIRMLvQDRb26kc9Odh+APwJaCbUVLOg/CE8FdRSMQUlUWi8l+mm76fx4MNfnQPEgvPxw8BfQYrCZLMOZTz9rT12PwksBaE+Pe0GOSIxzTXmFHX3xxfalb18FNUwPUk+1GUIafGfavK9xBy1/K6CXT14/oQ1diPwHTUgpWvJHU9ikysyNdfRrhXjnF9da3byPrC9AXyPSnZJKO+mii2zCNy6zklGw4fG0WlSlNUnL85Ri/iuQVBKHjvLd4dB57pGnbMpLr8FlRgnygeOt325DPBDSFcbKUKoYOhJJOs9/8Q37289vsLlTZ9i62irbfczedi75++PJld9Crm013DVbnIIXFwyumWIWzKlBnQ6RNSddS8UveWooTdm68lGV568sNd8TrI6bRlgVzVgc03BTPXrddbZ21nTrW9iNPP0uVo0ff88zjrPTvnc5FZHjrZZArTTEIjahbwql9il3OGqzIU8+AfJwADPBMAFoBEE/mMnh98OU1vLDO34Ykxx5HZA0gMb3Q+ZM0EQzmm8Gz5MTL3ALGq7HDDLXCXnC7X+0htF/6yCQjCVAs8tOLqBgZPg7+Xb8XAYAQyaSCzU53yIY+0PxneBKSh6yE8nmQBJdIgp4R4EUoDe4oMLUaL6zQsxnNU6sXyI1z4nO7QCfWLH+2fAFb0PnAJ2sjIKIIRbhn0mezdM749dSmRmZl+Jbjtn6L2UV+JUTZaDj1Md7tFsjrVX8SnD5BZdHOF1p8ZFMdlaE+nOk7tEOE7K+MtYoqqVxKVNbLrySXKOj6yAF7onbRh9t4QIewOSL8i+rKlj7dIvSlJMhCQi9aDIU8ZXSInEVBGv3Xftrm/30C9ZavR468p42ChfGF6AO77vvnq6A6pFyEAy6tYC+BaVNXazU7EVJJM4Mq80FR8+zNBiZfOfd3o+5C+m+R550oh19/hesmGrq1YsX2kKSQpbOnWOr5lKYhxLajNuoEEteQkF0ICKaoLYcVw8+dNFL9KZBCTUcA0aNth6j4KDCA9F/z9HWh2LNAlzNmkUnzVOlMXPlHP2aB/XgID5QRGp69YoN9vIf7yTB5Q5rWj7PeiGgZN+sVy0ANCInA/KnXXihK4c+7VrWID3agXqa5yYuW9jDmABxucJfSeKQp4dxIU2iH54oRZQb7o0OyDVfRF/Xe37xC1v++ivWS7worFYd5cx7iC+ZoqIhE47ADRJSiURVLACtV5m+cmeJmhREXosGqi6r0M6rKAHvVSnyI6SiEmaUgokrR0yEKupQT8VyhMz62Yvtmd/faS8++JhV042qd8/edsQ5p9Ir9gr6TvaDCpVlANQlXMqUF65NRM/ijTS0boAwqJximkK0gDZp8NL8FUPQrstRUZCi/eIUka2lwir2xqw59tf/8zObicXRg6huEe9t4nOtI/rbhKsutlMuucAbOotHX4JL73t2Skzt82yLeLj9No750T0RwdXBzYFUWmk4bZ6DK400OS3ucpB7IpvelTa5s+dXB1+pfuEwJsc+/J75V9Z3GoVRctj0Cc98SQ5sBE5pEMnZTgAteG2zGp+APoBW6r76Z/JdgaKu7+68+KK7hPiC5sbnyR87XKQzMIlmTwhARpiON80CfQTCDPBl4w1Bu+b/I/Z5EDreN6xT1t0ShhiEYPrHz1jio4jPl7lIOH+d/vizxb2QBtvsaLNfC8uXhe2MEEldWa9lhKO/HgOp/ntqrYPzNMypFjo1vmS/+TfiWgdLLNw7LIEApZ18aD/8ePXkssmyJUPVtbTmAq8QIJagC3fw5BNu7BYTf0QYp97MJephjBI487En7L7rb7RqamjatjRYt+Gj7Di6SB3x5fOtpAfWNC5cuV+74Db1lRSPjhq0u/kjHiphlrrC4Xb96EN76L9/Zu88+ZSnVef26WPnU2l6+Fe+YqaqZlVP1260tWTaLaRz3bKP5kKnvsDWzFtsG5atoDfyJtKk8UTIvatYA9Oq8arbXouqk6nMrcCPvxcNzk/40hesx5BQU6SEFVkqoiZx7nohLcphjjq/oVAue2+OPUZyy5xnHrOi6rUEYkN3MVGv9Dlugp383e/YAVxTCS1eYIjUSgR/xzx6X62OGj2R6LB/ErhPb9BYGBHSwcL2VwMJDTKPlMr1nywg3ekm+/DRB61k/RoahxQQuYaCgP6Kp0Lpu/8Fn3fAFS+GSr1FzCXp5mNFAKjDkUiRxCdRLLZDBVK02DyI/GlCxFa+r05POliqT1SzjHoydd549Cm7/3e32qY5CyHMLLBRB+1j51/9LUqXD3XfvwIcTdxXZcJiiFzO52ZNnQ5x2Do78rjjbb+jD/aiFXVnyicAnEMYvAVpIE9WAcEfdcDxTkjKCd8kd9Gf7cVbb7fNcxZYb2px5QNcXNhqo8852b7ww29ZP7hFVOmrytc8dTiPxWI6KW6W8kdrnU6bD57jcOY6uiySA/JZ/50+gNvAos/kllsf9G1fNoPln8md/zUX6fg8ybp9lnMY5XICx1sBaQK87ffKZzmCKAgyu3Lb106PNT3jyTe2/8327yZ2Q+LaEj67Fsyf1W+9Zy/c9Dt7jx7SYltVc/gRxx1jZ1CYOfSgA9xF0iaacS/SC5QiOtfeucFbc6IMEPMrIONOjdLff+wRm0Q71GUfzACPCqycwscL/v0aGwPhXZMUPjVYkQKqLEEJIqpjawmSzqWuZwaEe4vhhqpetsyaVZkNi2ehPANglZNrE1BdTQVrM9XZ48+eCAni5dYXegb8HO6JkOLq1I5KhdUIEVoiWsttyIE77BX766+us9qZ71gPGt2Xggp1gN4muIL2ufhCm/DNb9jA3UZRJYw/CABV7FMJH74PU6C+TY2+M6D3D6t4Jl7ANVD57uXnYiLU1UTcGnX0NXzhbhqG//EWa4ZvpjtSqEHcGZSDnwjN5/HfutxyiEx7abNcQEkUOmroCqpImxC/hlsOMSCmCVHHH2XBeAKTqhoBTgVIne6e6y2kKcIffk63KzrD5JFnP3DYcDv9yotsPA3Ei2DKa6Cf5DKaf8ya/q7NnjkDoF9gS8n/r8Un9vmLLrZzSVOqGNTTC5yU1NpK1FapTxI0InBSjn+9ZA1aRQl/r6UBwCPk1E9//CkbKMoHxjq/rdbKx+zGff/NDiUmkcezdqkXl03M39f8uU8jaLTKmQ1aoDT17OsuZGOBS3AFpKRuUPXjWUp+T8FORwTyT8rPmRxF/vZ8Yr0e9UkfS7ym39tVqnCP6LsOtnDq1sl7GRVP143XTNw8fnnXClI/qXGkccQ/IbHXrmIsfM/9JB2gwseVPGxaK0k/Z3KDZNx6ruQhdkKUxoKkkA0UHyF5njh1WTOn4/h0L81fslTx/W0iXpy/DDLq3/HL8VJxQTJzGYKXUg+0oZKXk987Pqc+m3qGjG6e3CPZZ8m/fSOEB8hMaTYoHfZlnNeOaJ5286X3Y3rpM68n41caXHgU5yTWnCsTQsQ88cyo+ffbd91tT/zq1/RQhZpDNTikPR7+tS/hMfgGqY69nEqhC5qxLxPn1ikdCGSqiYsyYFrlJ+SCKt3ZRC+I+66/ntz5R23LqtVO2zx0wlH2hWso8jzgQKtWb2qlcPMV9UEIDY1U84MrF9yohXKhdukKWwXp33IIFJfg419BPn7DGvoJqC4HN9CSho1WPmSofZVsoH3PPcM5n8QAnOTYK8wsp71TE5MpVKwGTatrbDJxxwdJSCkiu68fINcFMIfA3Jp79LUT4Oo6/JILrYCucQUCeWGWqghV5bzVMQkT3YmPPnHdZLdVJs86s7byRwag9zQoQLsArbkVUJv+/GR78rprbeWUV60PN9Z7NUzwfud/2U757ncpZNrTy8zFr9IG0Cv/VE0/Qsm3FjgUK4lDI/iTQ0AtT+o+kyGeb68cU3WtzHRxchAQrVm90R6BxnPKvX+leck8607rsb2OP8YOmXgG8rPQPqbt4TICK6vmf2QbqXxrg2lPZfibWZDd4EU/7ztX2f4nH+vg0cbGIJPT/3hvU1kvIn5yNwTFWfydy6Z77rY/2XO/vcFK4Y2H8cU79DTBeTP8oP1oqHEEXeErHa9b2KwtXswQAN2LGnSE/PmcQ8+rNxV8kn9F/vsc53vRIsk1ExeLVfSAWMZ1o4u0P6AJNmTQIDnbXomaOenxEgGlHfsSH7UfxiRgl4CUb5Xswc4cUv2S7KzEHgnr5B/xbI7gdsp6m5LvZBEgI8dc4GXKd1KPoLF33MG6c3LP9DhTX/OvpJEmjUjp+6SvHefavxqu72iujAAAACAASURBVCPWEPyZUq6QdkNK/pFdqzgJ2YMUp7H92qSC3J7q2X782RVLXk8/TzJGxQyS16MA8/Fmkdg52KP3TS6TEApOkDdZ33iNzLKmgga8FnPlfCCJyy/lrcrKkY5LkB56vEWIiSgqqQpyKX1yN0uiSXfHt45iVy/aYPHQgC2eXgmR3exJz9nHkyfh+iiAgqSLjaCD2pnw2ux+4tFkYIM3+q5HPdV+Uh4BLaM4pXhmueREXsZt5CLZCDPo49T/vPfc8zCEzrFSUqPPuPwSO+nCC6yi/2DibPBAAcFFfF5AL+XUu/qqwlXZNFJUpenDt1QDgeJ6+kKvhl100Ycf2TIayCyGeXXpujU25uDxdtV//9R6H3oAbueAc4o3hOJwEQ6qby6MAkoBB/RXT//EnrnpNnvzoYesrHa99RD9O4BehzJdMWYvO5MiqTH0wajnuUp1DWUL6tyorec2FYmwCBlWy5B1k/0Jqn8AhPSPJtAzcjgMKmJQLryqu9bPhs/55z+zGY8+YD3IERUNZzULUjn+cDv+yu/QAvB0Jki0CgQunNRIfBsM0lkNuYMXZYWSdicjjHljSfWhhJc6H4l4ooCmvk6MVgATHzLiQwooHv/Fr2z+1FetGxkyxXSt6Qkxfx2VVEsWrLDGjesprqomiEJEXgUO8nmpHoAc2LNoDXjWxV/DbUNgmROhJgUNDszi4wmZQs5I2aTAIo0YyF2d88q79vR119uiFydZN6U3qZhLwFCEMOiOscW1WjDfmAVv7xYz9BVu8qwIXU8GqfL/JbwUMBJLn6yUXG3sjMncbkU6AH1cnq0M+/ZwEvLU42t+aFNrHF/PyoEQxNz1n+xNAtDr/8LN0mGFjtfNDisIk61uva2xbAXk2xlxO8TcwWlod5kEuNPTt2NrIAwtAm3GCuswES6kE6Go504Ba3aptvlQAWzjnKe1aF3WgT6zCNGCjCd5K6twq+Pd+T07rk16T6UukdYetzXTXkOgPrGyaj3wDwGas7iECmZlotBI1BukiOunjHvl1lVbGy7hLrQtJUvearv3tmMvu8JOu/LrlkMHOrKfPVNOAX2nbuH8hkJI/l/Yj3LprmN89qqmb6YHxHw6Zi189z37CFrzNgqfTvzi52wPWGkLiko5y+plK+au0DPYVQuWSEqbFDCx7spl4nQIjM8/Q//bDdBqL0ZwzP3gQ3j6l9rgESPsRKpYS4k16inFpSUF0im1BfjuEldCCtk7YN8HT/0d/p4bSSF910oaqr0BTg1u5+au3W0sbVRP+953qBfaG6bORrjFFHvj5qpxEh2H1n5bASE9QXwvZt1svc5bZ11IaMasC5fKgYzLNjbYc7febC/feZttoZChDNTazCw09B5kR154mZ17xZWQ+ZegHddnurRIGslVo33jXV6cG0X/kosn+sZYmNDnisGiNMpSKYB8H3IZGjHQ53FltS2lBdiLt95qC6e/YV1pGNyg1n5cpgUfuSSntOQ8moDj5Xeu7laKt1poQlxBr8WjaQ14xAknQJXQ3QOyshrFVq/AivQEWkWGYDAZOto+BVSubab13+t/us+ev/kmCqhWW7kkv0t9miLIKtCdWLwWz4sN6Yaed+1phFKvQqmIPxffdY1epqd/JhzWz+pnV6Dts7rnrl7nM3zcXb31Lnw+BCX9Jy29MpZVfN1VyZQETd7v5LV/xXN/1uu9a2PMipjgoozTGwWQT4VeQrsR0BeqGQq+7EYayYg2W31tm1SIiPbdyvmR9Q87PrkRJE6o/wBfXY9iNeDIY+z0q6+2MSce6x2ndH7UnF49CBTkVT9prZbSInNdU2yzatEicA9/DZM9n1igel5UL19q6zZX00OhNwHdikCdLuVOCigg7HTezq7rJzQAa7Qp1U+5WVlBjLsExU4EhPpOK+0wq8jkEW1Mr77k1kvxY184l5IbVKIZUWaQCOaIAypQTPzv5bv+ZM/efAvupOVWhkIsVtbVItEbOMhOu+xScPSr9DfogycL+gY0X9Fahx4MMa7eCdBvI71yx/s+AX7PxtD/lD0YfebTITd76uYbbPE7b1kluZ/STdcBvPtO/Lx99UfXWMWew9Fe9TomjCQisNbCgJVhojROp6eXEYYwUNMRloPXaIUhf1vAWy+eaFL7MjrKLJxB0+0pM239x3Osbu5H0JWu8YYm9dL8yfGvZ2fVkTevVCaIs+kq1BWCs8G0TxsLTzf9VceNsd4jhlkp+akKorhFhnbQHBdF2rU4snOUIeQdsABtNqHoFRa99o498otf2gIoG4rqN5g6XTqfNsKrmT9i7xa5lNq9hRQyZRkI5BXIDmmUgUQs9ZOxh9OnJHm/s9f03vaP9o510HYD2PEG6PQT2xrvji8XRNyuwUm46qeBtF25T/r64XtJfnr2/olqmzYb0upu+v3keuE1LbV/K+0D2fF07fATuku4U2fP2gF9d3C1sDaf7Y8Xr0n58QklCUKFQ+rFKvhUPNBZHKXc4TjVeUGhk5tEimCdWolyhk/6xuU24ZKLrXTQIPcCeBqJmqBL4VL9C2esgcCsNN4SVajyegOU0+tpLrPiw9m2ZV2NjRm7t5Vz9vmAexpo9eNuFFESyM8eKpvi7vSzyukXuSPXbhLLrYQAuKIzr+pXNeXx1pvK8pMyyXfUdEg3FwusEyWKzkHEjVy+pYUMf65TQH8DxSNWkkn05G9usLfvu996kZJdpmw+nn8Z1ymnb+1FUK2MPfE4782hPh16aO+Sp/R0Kd4Sov8s0Hem1QegZ9m4oRZHkm/tzA/skZtusNcffoA0S3jDmYRVCKTBB1K2+91v0xVlAvzguDR4yHwvCZb5otLn2EtW1YoULG0RoQWDF1cFSYx+xBpqW205vrCFBD+WzZppS4iWr52/lJZ/MFNU1dA4twXeCyaH+6qDfTPXV9cfZd70IigygHzWoRAUDaY5Rs/dRzhfeQG8GK2KE7AegdRVykZwozg7Il8XUW8XSTN1UZKpJtMNrb6BDlav0sLsOQrFGhfNJnDCreRjJwtJRRoNPvNIeaUsyk/oWkaANGUDJJ1nwn4PpM3uIhIASHHooBi6adZBQ0q/1tl3Oh7R5Ji3h5x2ilfiEEgrY5nXEvj4rK+TXDejHMcBupsw9dztnjGlXH8Wc5W5Tyf3dk3eXw+++8S1FlIek1XVR8LvGT926v2tXwuQHK6WcpnF593e2mo4nc3VP7Pe21tbf6+zNdmZdYoXTsbrQC8tGfxoVE8EtQ3Ex64KTxUzqvdBmwdjqWQFEfMI0Kq4sZrCm40qaqJb1hd+erXtQcZNg7tS6FUrDpzYuT6H/EXvXKU4omZWYMv5LSRA+s6kl+zxW++0+sUrbF8Km0YetL/tDgNkLwqd1LNWyqXRbSxX7ZrADfFUKfU6KanXFV0zFzZIeZNg0RDEaeVJFCI6w0mjVG19XxY79y+OirAa7ih7z13WWP6tPH8+imMbQD/lmRfsaejQV7/+D+vP59UaZhOfWVfS1YZPPMW+9pN/t74w8oqDyz0CulZSE7STIK+l2KHrJp2uk7hutPqez8kzKn+1hTZoz/zhj/bELTdbBXTCXQHytTBS5vcdYsd+9St2/BVft+LBvaEKoEuR8qfl61KDDw+8avzysQH0gL0WrwVaguULVtJBahEddhbZcjT3ZeS/1q5aYLU0GmmrZxLzKvguvBVsFE1yGxuliJZuXSHkH0D39uGjd6N12p7WByKiPkMGW6FyZD03Pwhs7Q/dOzKXektBSfjQLV4bTogi3uhAb6r+qwoay1WzlH609/zyWps3+TmrpDFGGd8h8dPTMRu8fyj+Q1GaKvdft3NwCv7/ECFToZB6V6pCSwUQYggNgbnPArz+mYO/6zrqpxcY/28AfRIAToA+4yX/lEIxDfSRBM9PYtge/78CfUyL8a3ZiMLnaCmKCHW64k8p5170BapcbaYStgiNPx8XzyqEQBtukBPItDnh3y6wMrR5NYDpAheWNGYXpNK8OTjq46ugroKdLWjaBQqc0q3sUbiqHv7tTZZLA5d+FT2sx9B+NhCrfg8atw/eb38bsMdo2Clhu5XvFixRy8IWZb6I98ZbzkSyO2XhOImRzrS4v4KQ76LiLKcq47xLmEU3jVIq1TNqC8JLWXzenkBdl+WeUbYNbUsf+t0f7dU/3m5F5O33VGU9H1rRVmetg0baYVdeaqd8/WtWVtkVA4dUToSW4qPetkD3YQ4zbsXUoe9Uw+8YjE0+nwB850CvCQlRaXHJq6fju7DBPQJPdD2pjOUsXAOullpAb8/jT7DzkEp9xo9zn1ybelCq8xSc0V4QFIFe5kwTGTWFNA+u27DZXn16kj13/4O27oOPoSRtICBTxaTVcj8FN/DxtdHhqYjUTTgm8mk63J2OPwOQfEOoqN1jzxE2HA6K3N4Vnjqp5gNO7uSVVxHh5Vdjg4hD3puW6nNuqCkDRtqFtBl9N7R/U2qoLADVAzTD3vniPffY83f8zjZhafRE8ygkLtDayp+ulfSU3ZPKuDEEZtHylXEUm0LIpHS2Oe6RizDJ5zkC0MuMlUUT/PXRBndESbuC/fUOr3XU8DLok1748LX0ZZNLhflPvf+/DfR+aBLtPWVydOYCTw96R9/Z2bna/nUSjT5keu+MRZQIr+1bP65ibKXR78zaftbrvb3xdnzoHc359t73bD32vteTePOT0FdWdSei4i1WA+7NtbZq1gfeQS4fl4sUrA3kRQ455mj70tVX0eZvXMiR5+yoBZIneMXKamnxytBT+reA3jtvofnPevFFGnlQiPTSSzYA5atAQM5ZbykrtHLoCkbQnGjvoyZYv30OtF4DhlpRj27WCq89/gHGhxtZDYrETOth3mBxhA0LpMTMthwx5uotz43XoIJPXlxaokNX2ucWWQvKIMQ9nQuGyb+/EXqVu372S/vgscdsEFmH5Q5Teba0rd56HHyknfKTa2wsrLwF+co2hB0YbJS22oyV4zvIs1e2DujvMtBvKyAr2HCCK0+bRDuFq2H5zDn23M032zTI/EvoWl9KOtJGJqrbnmNt4r//yPbBDMktp5CJ3oeKPOfQrMRzqHWWBKjKmecBCml/tpmS4xfpYnUfAYqaj+fa7pgx+Zg79XSBb1aUvaSb5ZX1tuK+A23A6NH0Kx2He2as9RkxxMp6wpZJcYRH+REqDVowpL0vFo54Fy6iJ3CKWkwhbTaAWq45xRC0iCq80EGUdHYfHpsjX+4kZce47x3+CehNH7zhVzblkQehOYU1j+wc6fVtpHnuf9pEO/3fLrXCgf1JiSLIpC2izRc3gcA8V92sFBhwoAscH+3YJVNA/c/+msQJM2mNEVjTZnlySDt7LQ3GnQHwp73OP/tc/3vfD4fpswX65Gqf/VPsynpvb20/25GRqOBnAWAnjuaJI3KRqgeAn0EA7s3XoSb4g82a8haB2FbbhOZfNGyYTbjs63biRV8kfRnNtrGaK3CW88hyk0dAQUuxs8uPrjPNORXqikixBa/Ca397yJ654w5bT0ZMLzHy1tdwL1QtUhjr1RUMltrS3v1syF772v7HTKCh/CFWNHwgNAuh6YgEk45tYJcNYO8Yoi3BEnozK3k4pOHr3y6+BS/qoqexqacIur0YOvlOE/iXT/5mLpgx6/lX7AF6w65+e4oNx5VTwHg2c+0qAH3P886xU398tVWOGsr1UI4JXueKYA0vgAq53JDxA52oZmG1tsl9sy2N3jdAzLJJXyC8FqPITIN6iRYW0Ol+Y6O9dd8D9vAvr7MtK5dYb8ywzfiVmiDh2f+rF9pxl1xkvRl02xaqT33yJMfVgUVXDylImoh8gqdb4LH/5M237C+YWx+//KZ1d9OHNylwqGThh4wdZ8PGjLMRNBvpQ5PcElgrC0vJvWVx1IJMwQ/FECSRu4QWSZ4LK7AXdWnC+uATJakteaOgiTafzEG9gBBo4u/NzKhoRZVyVeCbEoeReK5xXb301/vtuT/cZjVzZlslNQX5LFQVGsdIKEU/TxeqvsceyZhj8ZSvh9Rx/YmwoSBKomr/6879P+triDso7qlEVU2Qb1umws6i4meLJv/aq+2MudNxXrb1nX/lSJM1+WfH+1mOMY1HOvOOoPGPqiJR8j6gociTN1xvqxYu5NTRgJ7DsTdt88778fdt4L5j3d2jMy0XfYvICpVoIYXTxccWq5fAoOmIGCcVC+jS0EJ/i2X2yRtTbPqLk23hO+94tk0e1ygRBYtUMyVRKNMPt0hp/77WHyri0UcdayMO2J8mRsMtr7fSLdoA7ToP2ormWEpfEhtw+9wNP7VjlCs2JsEidKTkCZPlwhH/lc56k4qkiCfULV1uL9x2l716z73WtnSJDYIjS7i0js8UDdvdjr78Ujsct82WCl4H6JUJGFzKuI9FDhmFyqcG+kQipEG+43qHtnGa3NCgOo/gowIECya9aff9189s/Yz3rBsauHgpqmna3P3Qw+0cuJTHngDwyZPFJDRhyqh4yPluFAhl8sWBI3xQvLZ+1Sr7E8VJL//tUeuWW2rDKP8dOm4/G7LfAdZ31Ejr0a+PVSDhHYFdcEBkRmWrd0kSHwxX0rVkIgnBmyVIPCCiYAn+MW0KUYGq84g46N0c0njwE6pSl8834KZpUPRe12GRi1wTR+NXPjCSfMPsRfY0/rXX77vPKqqqyMDJsY0885aKnjb+80jk719lJbsNo1E6jZ3RMNycTNRf5d6I+8NNTy2cspG0YTT2cCqCB87j/v7v8H7H10IxTPY72U9m1s3VcPdFhZdc5Ysxg8zHO77W8TsaQGIKxCtvdZ3UdzJAv4N7+3Mlwc04vO08Y1Z+yM0Vslg+/Vxl5zKLien5jeFX50sPAjqtLUfPY7vXfDpTFtPWVlQwtyOd3C6vbWdzlVEvk12SrG3moT7l2m5jL241V3ERvGNUh70YxhvcFr5UDtLSfqV5u6pHA3TSJyESe/63v7Qp0Kl0wY1Rj8VfAZnXKd+AIfbCL+AGDS3TdX7FYaPGG85T5RikBA6sb86oXKz5xP/Eo5MD941oU1qhKlg2d4EtmzbN5k55x+a//76tWziPIsg6q+CsF/D9JtwlSqYw3MHlA4dbb7pMDTtkf4or97PBxPvyYc4VxTk+FPdieDcy/edZOtL0FXeUUueJ0qHdpKBHz6ySITkRNAFY7gUog8sQOn/9759T2f+qVdClrzvfV2r4Msaw25En2Fl06tvtxGPgDhPSNsZqXVkSUlhDVXHwuKQl6C5o9DsD9Fo8tQQXaWe+NGBJGXz1Gz5cbE/f8Hub/tTT1mXNYnJhm60acG3AF3bu975nx174RetC9o0HLRSMZEEE6iFaKf9V6FRfRDQesnl75YknbNY7U61/3/42euw+dHrZE6k7QAF3fz63nnhguVxapJmrVWBYen+DUQHmgetCZmOrfFpKheJ1afD57LACfOPK2FERUy5xAwFxG9q5d9lCY5Cf3cMxpFlKe1D0XGOU9M2HwG3mCy/bQ9fCbPnWG9aLOxdhpq2FkKl01O529o+vsb3OOt22KCPA08CCFqF0Mi+cUV8UAT739CpaYa+ykWJRTQCyFKlZ8r6yg6QhaBpU9ajvRLrI8HoHlc4J6iRQIiq6ChJfc5T0XdPhte18J5POpfukr5P6TlLQE++T3Y7xO+kN6s/FsyZ7oeNzOzbGudD86f7+mHot1HZ4WD8+uh+AHc2Vbzm+4PO3rXvrfa1XpC6O2prfR2de/7k2p2nQRoxPuV2gD3vdgT7eO72OcuGFKlKNaeu1Tb6TsJdqbFsB/Q7XeyfW1tcvva/C72GuoiIS911C7uYZZb5O8X3JF487+cJ6BppaBIpVsoWzI22pTJkzG2kEcvfd9hLJHNXz5niyRk23SjvqS+fbqZddbN1HDSOAKxoBYFuKl84g862+EWrp58WWwTXg95FrVdkxLpRjhbpcQ3AZ24Y582z2+9NJz55i89+dZhsXLCDmpiYfLVS763QqEgg+0XCkbFAf6z1mhI04aF/b/bDxuHdGW0GPSr+L91pGkEiI5WFBeOMaP8dBw5ev3gmANVbNibOSwCgAFjTXVNu7jz1qj/38WqufM9d6iz6B79aCpauxLI7+ykV25re/RcvAwQg8oRsaPc+nQG0XLJlMo6T4vPHB/a9P7bpJXyT7u5joQpBS5b0yKQoJvDauoi3g48/aY7fcYps+nGr92BDq0rKOLJSjL/iKTYRxrtvoEaQ/4nPiofJUsiwaBKUMif+BSVKDJpfc+MU3Uk7cwt9dkaby64ly1O02mVo67ICwtHRlt+hwyzjwdC1tLi+0EMkYrhr54nQQ8ctF11po+yVmzVwxVjZaHYFgFYEVyJevGgHl8/JMancYNBH525SBo6IHXFIIj+KSHhRubaBj+1+IT9xgeRtWWG/y/2thwKsrKrMRJ59ip5JeOvKw/dUu1xdfC+rFU9oXKnpwoJLIV6A2aqkBQqLGGv72QTiAhIOUaQ6efCdzuDoB+gQBw5P4YcigYtgeO3it/XfCZgrfCXie1fG2de0E97cWQuHZkmd0kM4ARHzueIvEahEHSQD7UG2oknf9hIbcQSPf4VwlypAbNuE+7e/tp8b/BOGr1MBkHUJapDOUxp9wwONF/bNZzd6Hn4B/9Fe4bO1kHT3wH/9L3m9PiZHdF75yrk0n69lxbXdmvbf/nR3dO9Hiw/NrLZRCnAB9eq8GL4A0WtW31EozRbEqR2Fa/vY0+ysu30UvvmRlEBzW4x4pJwXy3B9+z/Y7YQIJDdSaA/B5cveqK5M0ZRU4Krjp+KrJDMa9JyyroboKkwAE76GBhaBc+BxSKb0LHEpXFdWss9562z58/U1b8PZUa1iw1Iqr8Z+jpBVylXywaTPXqAIbciorbMiBe9s+xx9NWuZ4q9xtJJkw0KerzkcU6OLG0nPrWCsTRkFnsn6cDFLJKrwmK0SFVoXFebaK3Plnfk888757rBBPQE8wR7BWDd600ZT8rO982474whe8YXiL+nZLgHINeSdyndohbKZA45SscWYrdvrLNtMrk093GpAVCHGTVgCqCT+8JEyh/N9N5M/PmGN3X/tLm//3J62fZ9m04nfKs0EHH2qnA/TyuTXDGqQF0uFSE+58bByPTBMkaZC0x/+dz8Pli53NK1bVpotqOT6TD956AFW9HUXl6Vme6vHq/df9J7iWQsTbd0RyDrQp9L4qd9dvtMb1qxE4AD121bxFi21t1UYbNGyk7T56b+IO9KCU1EET8EYNsr1kg1H4pSwexXPbthSxuei29fZ0e/CX/0ND39etGIa9AjbSZjZKVfeedsKll9vpV1xiRX27kwaqStrgmgpWkaNTBHjl8GeBw49fBJLtlThva3k7XGr7u2BX301bBjv73YyGHzZmxoO1je8731JqEye/e/zFNeKo2Ws9XdDrj+SyhECi3W17cNua285eV/Ar0dTCfYKrwBvpxDFqT/qT7dTB0xOEmo3P6uezXu8drU963B0xouNzZQUgZ4dzpJ4U9WS2FeeXWvX8xfb872+ztx580HJgls2XX7tXpR15xcV2LERe3bHg1cEtH605R8kL3j5OSpLXGznYeSo9Z0sFiqIlUKMhQEQ7I2bUqRALigXWSEl2ssq9OAou+Ho4axah2X/0/Es277U3rWr+IsuT9e6oonx6FUHyXZRE8Vr1wo2zL3TBex92CB6G3a2YM54DQLfEnHoXKA727BHdzIO0IQdf1k4u4D3zuZfsAWhjNk2bYmW4bboixGrBkyqKqIafeJKdCVPl7ocfzOdxjysgLIXGC66UCJLdN8Fy3bk9tEOg3ybga/BKkWIwijBLJElCN1TV2UM33WpT7r7dCpcvhCYgF62eSYJq4CgW7lRa/uX370GgkxADWnIeq1WiVCnAXtmPzYhkTz/0CjG4KtRMl+IJCbUScmfzaeiasGh2AUx1vHR7t9yEnHKTJc+uf1Ni3LK+ympY1AYAuLZqk63FXFtNr9vqlctxuRFkIZ6wdPkySqJrbexhh9vnLvsGCzra3S1aIM9/1XOqabF2k1fTAdTNhbiZCB5X1du0Jx63R6BGWDtjqg3CHG1mJy5nzAPGH+Zm2L5nnGxNCDjvu4nWoE5deZhpcnn5cD0+IXszu3Bp0NlVbP2sD36CYSkltlOMSrxA7d6MoJ3R+1OKpuvArpSmhFxHAHT/SAR2fg+afbiIf9Rfc/ERX9/x5t8VoA9nKWjOgackC/aJUJFC4xZF6uAlsRUfWcbHE2Ym8892wqz9lAYDof2e6HTSNbr2OsK2PrZLrwerI9pr27l+Es/zIsFO1i67NqospebFubLQzqtbYYN9zpv6VM352Ctat5QW2fCjD7HP/fi7Nnj8Qd7juU2d6Pi8u0ecjVLnUj2tpZyL5RZNN1pRSfMgN5xw1cgFjOmNuzeogY3ixJGiyO95XpjF1Uj+2ICit/r9mTaPFqkfouEvmEXFPb1lexCz88ZJrH8dLt5qfEL5xAcVqN0TsD+QpiUj6SzVJm1cW0RUCdFLmtAeiFZF1a4FAEnL+mqKLf9kD9/4G2qO1lo3dbaDsK2a52qibepxV15hE756AamfvZ0b33c7OCdq4+COFrjH/a6J/VcDfTBz5XIJh00NuLsw4DYA+70XXrLnfn29rXh1Ev4nlQzk2hpMoN0mnGRn/fhHNviw/awZMpkG0qcKoEooVT0Y66HghbrQyJWhbjAtCIJmgh+KcSjAUqTPxYInV98D5vp3m+tEI7rJNpPaWUPXqRr8bpvXr7cGuKQ3rlxjmyAfguvM6gD6usWLrHHFMrqu1yDV67mOOrM3UoHXDFXCnvbFn/zU9v3cORRR5EOQRhcsusgo212EDDlyWamBgPtexJanbvNsguVr7L5f/tKm/vUeq6zdxFj5LsuyASk9+rTT7HQ6xAzadzSEbAR+oEMV7bKIlPwwAx66hsNJO6AP51Iv7TLQp49078pQCwAAIABJREFUgn8ZpI1z15ll39lrPogIdZ0c+Czshs9lPDlxDHJxOAjEf6exIHpqIngnz9seqAOQhLnxw6Mpk49cJyrOWZi3diNJz8BWv28f6AVY2a94kwgJ6GR9eFOmugfS/dlkRbRfO3/a4Jr2H//LF9uvwq9hvO2tlvbDDEcsWC/hQbf9SO3e2pX1Tq7byXd8hDsN9HF94kDC8wb3VngpWDEqkFINibLfFr06w2N681/8Oy0/G8GIJqugyPG8H37TDjj7ZOtSWkbtzWY0dPzTSqJQkoX7wRUjEx24uGkUeMVJq5vEZtkbli2x+TBKbly5GlyAT4dmReUUTPYdSaX8iKFWAOdVE1q796eVSwR6AVeyaFNay3c+oafsnHem0RcbmpUPPrGaNcuNhG54d4qsBlfzanwMa0GM3Q46yM696ht2yBkTva+se1QYgwrqtTNF7RKwEZDCC6ACr6X/mEYb1Jvtnacft/55jVau0AG5+pu6FFmPvfaxL/7nj23MSRMCgGPJuATPK/YYolusurLz7Qf34P8K0IcAmNd1Rt84w0DjrluxmrLe39gbd99p3ZGo5Zhcm/Br5w0bYUf829fteDoy5VTCSUMnqEJ82gUtpEOJS5REdaUyNsmXjaasRdBiiMK4uRZBQli6C/6PLVSjNm3eADtllW2uBuA3AdIbNlnV6lW0B1ttG9Yu5+8VFF5VYWHUWiPBVbJQcQuxnCpMYLzl8sWpRJq5QhbTNpCUJxZ/U1lXG3H6RHg1rrBh++/FGDHjiAUU4kZSPEExA1Xhhmg7gZXGwH2hMz1r8ms2+eYbbeFLL1hX9TVGG1hF45OW/gPt4C9/yc689GtWOaQvAg6ePufbl3wOC6Z1VdME11y3caI7KkvbPvbt39mmvzjBDwFKWMr2iTnxNT+myfuOV1FH05jTmS8C5KhZBYAQv0nMPIiKqV53kzgBhAhm6RGH5wxAmACGv5KaAHfPRRB0t4r+k1XkrrBw8W3Noz9PfIZM8kF7RA4iw9ciWq4eTVNaMYJdld38pzF4b2C3KhP3juYgPKMOfoxbxorXZIJjLKH9w2216um34wPt1N7YlfVut7Yd1ntb+6ujVZdYK2lhngip9m4d1d8ENti6OWDE7+6ylyk87ApLpSrQN1SU2QH0YL7wmm9bQZ+eZMKQio3lrHiZu2E1q35EFPSlDpazLNqEPMXSWIYmmoEsnjHD3ntpsn1Ids2GVWtwDbNPtF69utvuRx9mE6nUHzxqVOSJ0aZkvdQdT9UuUlpxDcgPvmXdRls4babNfPEVm/cW11q0yBogNWzGym8CmzbxvfET6Wr37W/asH33cfeR2DM96JvsS2XVSRiJ1l2tTVEaX7n9fnv2d7dbzaK5BH/rrJian3UNcO6Uk4Y+caJ9jmybnmNGekOmHDDKfxAwTm3uOKFAgNxBQWHYWfffTrtu0ocjOXS6lXznzQwoF+BqFQsdDrhSIsNvQNLzJOmR9fPn0n5PrhWKjAiGDD3pBLvoP6+xHnsSSXduGQC9SX0dmQiEgSTfFoC1VQRHEfwaAfIVNA6Z+85Mq1+5EvrS9bZp5TzbsHKZVW+qt7o6UiERBGq024YUzGmhioyFU9nUFjUextJoYrLkI1fwuBx/WxHaQw4xBJIpcRupA4x8+gRK+OwqTKhTv3mVnXnxBRRTwIujVC0BiYq6BDDiqYinwM85yoXaFeaSt/vuvffZ0zf+1mrmzWchFYihpJmNU0bO/+euutIOmnii5dL+TGRLCtCqrFmbX4CRmL7bjJx/SqTflYOfAPC2g4khy0UT4EkrUdVP3AwhXpnV4Tq7jnOVRqDvuK86gkviq09ngyWfCcASLpQAf1ogbO8QbAX0KfRKg5MKA13gSHBFCyIAeTAtXE+NQcic2CPYFS1/LytqFFnwb/jGSYA+CeCGJ+rMt93xtR3926+TEtx+y50V4jsN9Mnub79aHdcocekknwrZMQAWrs5//Okhe+6WO61q3jzryrzhYLUhJx9nJ33/Sht7xEFuuYky2NtFqo5G2iwvJgRzAjz1ZW4WyRc1O43E12Y+/YxN+vNfbAk0xKXqaifee868smiqcAkNOu4I+xrFm3vgEtIFXdOWhUHAswvO/UasiiYqUIvw/ygpYwvXaNmw0daRqTPjH2/YtFf+YQsIpNaAM93797Pz6WlxJJlBWtR6KTlY/u6fZz+IgbJN/DfqfsX1lDFTTWvCR6670aY++rR15dlymzd5rHEVmFm2B4WlV1xuB3/+bKpzKQxjHIpThjRorBlV0EsueXxP8UItdExK6HhoOvn3LgF98n3Xs2RCSWtxLRdtW5FwbqzGAWVI2CVTptoTN95k05+kz2o9fR6ZhKVktpRApP9FounjJp5gOd1KcUMpRZOMGg1anWIA+rbYhECNP4oRDm11rTbz9al2z4232uLp061fPlQJmzGeoEVo9RxnFTAp6xIAZ5CIG0E80J1HlxZ4rJUgmU93lvJyNGm45TF9epUXwVHTYnVYAE10fM9XpJ7rrFQJcgXxBLpQff7yi+lf298BuRGzLp9S5Fw2VRMPKx+9a+Hcs5Vehzq6pVS8VX8wzybdchsVeQ9YARH1Up6rmrna3LWrDRp/gJ3//W/b8KMPRyBCn4zJqGwj+Xe9dNoDfNtbvPYuhZ1Y37AfduHgf3qgD/7rJFCaqKfh3gHwXEdvBzpR8+4A+g4Qmc0Wflew0yEyNT/6nPzlrlGLl8RN987Bp+PrnQZdo4soCR4KuJznHEXG+y+IR0U1GZ4pBohI++N15xrXvvOgfXym+NwZQ4GJSLR77Rod2tDfIQuaaY04Ge+OgL0zYbYr6637pNck8fVvLxjbWYKGXye1Ztlfo9uN5xSR1xZ4rD6hK9zj191gC/8xBe71XBSwVvd5n0L70f3OU+MgMUmSiiw6A/5u9HRkBVD5y9dDLi+lobIGZOjUr91gU595luLFu+B0fx9rutW6iX3WKYFzDQeuFQ0ZYUdefpEdc8EXaTLS39lwPfddJ9fTILku7mV1z5MQV1c8Ze4VSUMHrGurqm313Pk2DQ3/3Xfes0FDR9jpX7vQho7fx5pwGzfJyldauCs66j8h1gDOuPjtycBrrW2yqfS4fubGW2zdzFk2oKzEldIa3l9fVGJ7nnIaTL8/sF77jHEqFH1XvZe8nSFqqIBeW0tbzJu2u671L9Lo04fFeR7YDcmNWwBpBRiVBlWIBGvCzHntnr/aozfdaIUrluLjarMNSN/mnv1s/Fn0U/zWpVZJBLse33keE+FaksxjDpGyeRJyfwFoEQVZy+cvtz/d8Ad7+eHHSUlaZf1z0NrR3Fsk8SUx+WopF+kmOmE2Vb2+SEvDAjrHGO24inr0tp4D+lll9wqrpDN7D6LfVbM/sqnPPm4blyzCjUPKFwu0qbCbDT79FDv0gi/b2MMPsbKKcn/sLc34+phgL9gQmZofVAVodbZD9xj58fORzvNJ2XoMfo0FL0+2AtLFytDa8TRaHf0fDzznc3bC5ZdBprSnX7elHgIjLVl06LUHeofGzLS7aN0FrT75prtPOrgRktccPFPvx/T8dq/588fvO5R30Oi1dgJE/5M43X1eQhNonaVE9067dpIHS1xWWrcQ4A9uGY0/sXKSVMb0/LhGh9alORK5nmIpWb92mDk39WVBxJslMiUN9OGZwgcywiMlfKSpKx04UPDhIgBAWlBaXEtn7T0QqGyLaGG4Rq850f39olkwDfcI1kFmvsKd/Vqe2JBIyfj8mQ3g100NLPV+WsfelfVOr+1WrqZ2AjiMQi9l/e5xzuIAM9k1qfEn86kuamoIshKt9qEbbrbpTzxmedUbqTEhtZDq+TO+frGdcPElVkZ1aj0JFGo+IrZYUZ7UM1fS5ou0n9DSZZWLcVKZMZqvOZMm2z2/+q3NffNdK3d/PnWkfKe0rBymTBIwmJADTqO389Xfsd7EAKJajHMcV/Gq9a7EFZSS6NGHHPniUCDZhMtV3goleeSj7XuPVnBpIxWti8jMKQezBgwdBpFiDyc89NChZIZ4s5ikFhS5LsQYPXsHF27touV2/69usHceeNjKq2usL1jQhqt4JRW3bQOH2dGXXmpnQPWQ1xPHsmcMycMQXKFboD3wOh/F+n3NwxlMzkd6f2zr90+l0fvm8EOZZLzwoPjbW3CBiMDfA4tox3Need0euPZaW/fW61ZGFdoWUqSq0Pa7j9rDvvSj79lep59MqiVOFoBaklt58M4BzwHO0+SqkzuR5zzcKTk87EdTZtmfb7jN3n/uSeuL/65MGnZxoZWUk2ePEGlaV0VPxTZMMA5/eVcbeuihttfEs2hWPszyYKcrp9ihF0Bfwnc2vTfTJt11h8169glrpouN2ptt5KD13md/O/MnV0PGdhybkCAIswl+sHa4p1QzoKl21knlxsq0VPQfiGfDqQgrj+yAJoK877ORn/jtr2zNjA+tJ1qLXFM1uJE29x5oE75+mZ155YVW0r2btTTUcB2AHstFy+hA5tIzIkT60AuydjLKHrEjczh9UyQHMv6eBr/k/c5e85EkmrhAMRYGuetG/nEJCmlaMn3YkuLLFrmUf0/r6UFLna8oqCLwJa6QAN5Ry5Ww0GH2QhjiTmhscguG04ebkEOgz+p1Reyl6QvsBeXOitrJ/HQmHBObQeDqlkjilpEbRiY/zyWh7sRRgEUzh1J7JI/nyotgICNDgO/ALo1Orhs9s69kFDSpOdevASh1D+Ja/C1SwFw9i1735w73Dniedv4EAZF5vriYGedQCumTMezMeqd3Wbs9EgV1HH47y6OjRt/RfdYulqKURtanCGWnZt5Se+7P99ok3JstqxZxnqhGhTJ8D7rQXUDl/JDRkJbV1Hug1smncGsoC6/BGV/Ra5lvnynPYsE1w75ZP3M6vv7f2WS05RI+LH9+Xo+eNnj/fW0AdAYNsGEq5jeGdMXDTj3Rgby1ps6Wz15gy2n4vfbjBdZK1k1+11LrSoHSwL3G2MARI62gZ6kvYDPZekqt/r/cvQeAldXV/b2n92HoHekqRboICAIC0hUUBStq1KgxJqb7ppi8b3ozlpjYKypFBCz0JlJEBZHeex2GGaYwfb7f2ue5xPim8E/7vu+PIcDMnXuf5znn7LL22mt7GybXoozeGftAv87qEXOf/a7E0oMkbVWp8XqxWPLLZCVo7uxatsKeYzrdQbj7TXmjbGxeFfvqCIOR2gy+goEq37A2BJbwO3jW4v3LBqjmpOqFAkuXVHPNHf+W744/L+bH1uov/fmPGfooWtGHi+qYpI2pDQp25PvNbzjFju/bZ4uQCFj7/HMWf/gIMqQZlsuB0YisIbffZsPwYDntW7m4kEb56X1c9t/5p2pm0j+InORZqayTH9mbL0+3ea+9YtlIHjRCvrNuwwbWsFkzcPty2/beGjugYSRAOjnwW7vDdhny9a9bzkUtcRjB48oxl+87ZrMee8LmP/uMZTH/MV1KcmyiTBZ44M0TbcBtkyylYX1n3CTJyaiDlcWWh9XsR1HqQ8Vbfjdo6/gQYYkqsdpqbCg7fNjeffJRW/zS83zeUauvubg4iEPQSRv3usSuvOt2qvVXWHxOhjd0SNbYjUWMVuKLqIcZ8Fx/rHKsbship/pPZjkUP8MvjwllFD4b5v2tXXDO3/vzyNfTe7/n0LTkhhnDXlxAkRz2UwK1ljTWOhkZDF9MGfRY6KyoxHOZUOBUYCBWhdJyT5sxvqm6V7XDM5S5kDm9hXl5ECOowfCc0onWsuvXsywGRCdlZ/m9VxAg+DPUrIHwFPxZ/QnJ5+zJT+ur/nBCp6d3YLixZ/9KKls/wQuri2jaO3bCju3bT/PeSfwMTXKZmagcNrJ6zRpbFrMNNHVaqonSMFfI5em17FJAmvwSQmOLvGFYOmfwCMqRxHbRacgE+Q4/ptdmVkJ6ujsMMc+ER8e6Q8LB1vMO9Q1FerG3DXvjnBfx3F/42ewhWrezRXQ3M+raVgOX1jUm6hDu2XMoZebqBOKvVWTua6bNtGnoV5UcOuQihWU862aX9EIq5KvOTVckXsF5lN6VH1QZQ6BWHwgkQyvdeiAMOX69fxXSvfPppn37kUes9BhjQ+MzXPCwx5gxSBrfjrZWO9+b5aVozYPRJ6enWvGxI7aV4uqKt+ba5pVrGDpOcEgQJtZmPNPn2nbrZv1GjLIulw9iwEkjRZ7uVKS4KUfsNFrQgDCXQyXScO+ahe1nQU5IkJEWRN3zCJSd3rnbFj7ztC3CwVVgBxtKj4d9p9l3ZajvSrRt1AP3WTwF4zLX3gpdtV6fwm5okJFOl561MhqRP7TR/iOGXvtYZl0SA7Hh1m6DXLYYZ8dFVWLU9yGo/8b3H7JcquB1MJrSo1AHWL0+NFDBL+8FTKKepjMYCP24UrYwMzgceN201J6r8MwpDAU/tP+w7adNOo2faVS/LoYki+notVnoPFsxZbotRFit5MA+9HESLadVaxv9jW9a1+uuQnqBzYMAWw20S1X63/4jle89+61+Sm1v3jBkjvvccJ0NufFqy2lRD4YOuCw3qY0FBI/GPCmm6zUQnbDAEiryhgjtYz14eXX5fTIL17hjsQu2b0Qi9df2wfQZ1ohMIxVnVQiVKpeN2r4/0qvf+Zo179OLjEY4JAYG5U49BGU0cVLc9A0tQEgVmOhgy4j4yZbV0LPR4ddrvG83MmyeG3wGEz73s/35V8ZgmojXEoxmBFWFdJXOPRyxOMkprF05hnE5Gdea95darQaN7NIRo60DPONkDLMyQHeKuiPZVolhcNhdqplQphoWUqUwSW4jhdtLAvs88ukmW79ime1h4MxxxJ8qibDEeErMSEeauqV1H9jfulx2GSl/4+i9gmHVWiRgMPxZKQiRM+Lrou+qyO9m3rMHjDeZpmLBasbOMafMYaDqI4W2ZfEHtnrhEgY/b7NC6i0ViqrAU3Ma1bMO3TtiEJC37d6VBo80K1P3o4y8ghV1bxJYOISSqJpTcDvV7AGJ7cmQJ9JTUQVrbN3SpbZs3jzmn6Za35FjrCeD69MyoP8xu0HPVJmgO3s5Qz0zNdDwblp9PUeZgGDkY47t76/1Xyr6fv6nzr5nzMOEWCMU0f35imLMPpUxYk+LSaM6hvaDeOpxGEdY49FixNuHwCuzH3kUhcqVHs0Wc6hqt25nVxDw9b1xkqXWz3ZcWlxpMduk/aTJTTUy9jLrXEeizoCYivq6Omo3rLPpP/4RMNBs6oLUzejjueSK0XbFvfdaEzUc6bgqsiYz0IqXbNpoC157zd6fO9dyGeSdhD1I59rDOFDJKvAeZNYZTZvboOsm2ICbrrWMti0CUULK8nTZ+3nAlFQS7bkDUOanAmWUBSoCl7GXHn6oPSbYjrnv0iD1AzuB/HImjJBUOnyLsSGF8ONb9MTR0UjaeRx2EAfiHH+xajxaUJagtdb5DjBoopqufBEUyUXr8feX/K8PHvmbPytj5CYvEvbhMzV1PZTGQ8RRorSUB1e8Z5fN+fHPbOPM2ZaCjns6m+E0Xz+RnUPn2x12DePB0hrVYQRYKEgmsSg+i5YP0OAX1z7SIABYKlKr0w6X2lyiNGg85I9+cbAOrdtoL/zk57aThcykEaqahW83bLiN/foD1mowMgQYoQ/emG4LnnzSjiFbWispiygtxYrogu1xw0Qb+dW7kD1u5t2+cRggsWtd8wynUcbnnfHNXgWbH6Oto0Vbrtspj+bZJNEjCFGOPG8lxmI+inyP2K5Fy6w2DyadayrAkJfhnDqAG179lS9ZI0YcqqcArqnMgR9ZYZKqsAfFBxaX99d8TD2XcOZCROp/cxpqMPT6ajAN/0JDr3sNLsU1tlUgEsVQUZAKk95pyEHL23vYFk2fZivfmmHbN8J8qN/QLr/uBptw2x1Wh/mX2vwxrNP7EWQNnUEA9ZVuOfVhSO9ffrM6r8zWzHrH3ps63Q5u2QhV9ridKSzgHvUzcoBplgq2m928mfUg+hp87ThrdREDJDRSDsaCTwQjoHAYRJGQIjBdrw+JiPDNKA3S4Oh4SAES4YtLKnUu9dJX3rZVMxbaqf2HrAhor6ymCBegtUm3Wuk5ll03w9p0Pd/6Il7XY8Rw6MK1cOLqoQxrDF/ADXBlopr+YIRhCJIwFEl8Lx6KVunho7Z67ju2bMYb9gkytaX0VPQaM95up/29RfvzGL5TElQKXfVQRj50icvQB6Aq1IQ0at6zpMgC/60iauyo/CUG0+fPeyAbRR5Rf4/8SLicWDYWBMXi2QhB2lvXByFDsBSQa6rwat5j++qPbRaDiTYunGvZROEawlGd1dD6X0cD5d13WnarBg6v1KA9lZAo3SrgG+86Ft8eZ41j95q7Aj8Ze7DUCoZ2LCezX/DIb+wkBjwdSE31uGu/9aD1mjSRdZYsMsEhMG0iGd7RtR/YkudeoMdnnp3cf4A1EmmE4AKmnAJVBXR6Luq1Oc1HZRH4DYEOPfDW6wkkydxo1nTRMjk53T/Ou0qT7Xz/sg6it/NNQdq6f6WOKUgplxzPt1UvPE3W8XOLY55sjhg0WI+T2MtCovnht91iI++50zLbtXTI2Zs/lcH4LAw5FD1VeSydaArUyp782P+HDL1gWi+GR3iiV/pVYFLqIqPD19UgoKhl6+y3bM7vHreDTDlvIklj0t09RPutBlxm195/n3VkPFgVXysRRMNB1SixOEW12kQa3C0P59CQjIGP2vbN7kwHeUAq6GqRRkvU3kd/+t1HH7dcBhgk02hQXr++XX3PPTZw4hg7sOEje+03v0Y5bq3lAC2VcfCO06XVpl9/G/+Nr9hFY/r7gy2n8BpHJCCYRsJrAucqFLkqWvGUG68sloekk7XOURol1pEXT/QcJGKmbI5i65qZbzLh5mHL27TNGtSkENGk2bHyEismGxl260029LbJVveCdi6xTD4akiJFMjzTcgknRdGNd14G2x6MvR9ANgW6CjG+i76j/7Qp/hXp/Fk8NgKdK8CklaqGFjIVqfgG2dYBGkuWzXzLVsyZZUX7tiMMV2AJtXKsC1HqTf/1XWt4QVurAgqLF0bKTVSTMTlMIghC9FcsiA5zmgppRWds8zJm8z7ye1vH4AitdGqdTGvUvInVosBeRe/CaXU4H821ExT0somwh10HBxkBrHpt22AP6MVQ5Kc0X/ogYjP5weBwqhHPY9FIkAoDRRzBHmJdU3iW+Yds7quv27Tfv2L7t+21Bhj1+g1rW33a8hOS02nGK7O8Y8fs5JF9vGOVdRs2xMYwCajz5ZfBr0aBEKgpFY3zJGmgyC8jmVGupj9uLk3NPZVJdnTjVlvLnvh44QI7uPETpL4LSeFzrPmAwXb3f//Q2vSA562uSPH2ZYD0rLkHGXmPmKO19Y5Nry2E+F6Rwb/S0IemrsimKPYS9uxGKHRxu9FVRiuoTTtOmvBcSwXBQKIwdc7/caiJcx5+zFa9+Yaz5NSvUoED7jUcddd7vmrNe3fwTtJSsd4QmZLQYGgHit2PiqPSlFHmQIFSECc2ouRgnr1OU+a61160KoZqJ1O4bT14qF313e9b8169gA9PWwrMlkTs0X4c6eLnnrU10C+r6ZLPhLChs1SqDUcWXa9ePe+OLUYOIcWp3QSN7N82A/rbtWjCt+/TnyAzkwcQaVPpmYgCRNBQTgYidYAUjQ1U5yv2qFxzZNlXyUT0O5avsXcf/63tWfiWJRYXM/aUmRw0R53knpIZbXrDd79tvcaPJfMTNT1kxjr/esax7DOcZh8giJJAjBLwnzD0njOEDRD2AmbGRc4k+CVjr22HoReLgH+Ug3G+8OOf2vKXX7UGGMYMCrD5Sm8QC+qP9x1P12hK0yZWjHFXlJgiBgOFXR8N7i4u3KjmJbqQEA+jTMJmfHiyVN204TiocRihUqKxWVCYFr8wxXVlzmCIevcnve/czvZsXWcfLV8OsZbsgEp4Lh+W2eFCG0tU0Xf8aEttwMQqDo+kGSo1cR0ubRrOwqssHkIRTeHNMVEOL7mREj4rDy6VSdFLFXi4aWKhuJ8suvJOHyHSnTLF5j3zktlOMDo2QQXRX6EigWYNbTDp67DbJ1ta0/qEnHTrygiSJVRJ/4drjCn2aV+ebQYKdisYenBE4UyxwQixJqxwSv+5XzFD79i2CvDCCLXpaHCrATMtobN4B23ji4HN1i1YhnbzSWugLkCoanEMdL4QYbfRFNrqdGjr7ejVGMMaIr0KpdSsofBRH3SMQdbzEiR2evseex0j/8Gst6wsNw8orbG16n+xtQHmatKUVLq82o4xN3jX6o9s68frbe/BXdakXTO7+ct3W79xV8GeaGBlckg8Ox/KrP2j5pUoCtJO1dg5PT7NF4gv5xmrdx7Hc2DFQnv4f35i695fbzkZ9axdxwus+6BLrA1/ysmcOJhrm5a/b5sWL8XYgzXXrYu8xXCbeP891rDTBS6zIa10F+2DUFCtvhBSfClnVOYhtfHhJls+hSj+7blkLceMoZN+z2W161rjgYNsIoalcbc23hSo5sFEFbbFPVcAEQUSOnQ+u9SZb5Ghl1cRd/scltsbzGK1kr/xeh+ocfb7EgYMgI2CChmdJKBIRfOVDNjwsXYYYI35U3abzhnP3XPUFj3/kq158QUr2bvTA5mS7BQaES+267/8Tes4dLifJ4+JufwkPC4hVZSsYu00bk/QqcN5DCVScOWLRof79gP2/P/82Da/NR049qRlgK8PIHMc+CVUH1u10Khn73rfj0rlQpQxPyFgSCwoZBIctArVBDnbOa1bWste3Rkl2B7Hcdi2LH/PcumaT8E2SZgwqXVz68fZHHXnnZZBgbemVGc9MH1qtLZq8OR69ZRcWZL/XBFL2L3+wqS8d595web98feWcnSfpfCcUujnOc1hKoUU0oWGq7HUJxp1OJ+ib5hN7fVOZbQ8a2WfUTue1wLC8CJFXDHv+++GbkI8GfiXQqivAAAgAElEQVTZ+q1Do02giCl8h0OGQSCs0rAPhaZLaKB693eP2Wmi2lo8qCQ6wk4QObe4tK9NevC/rHXffs7AKRXvlIfoksBe6BTFSCmcGBYqmOnwYBQU2Wij8zUfIKCJ8eo95vM+fH22zfzV41TW0ZzGANcB80yiul115rQfwAqKAidI2WohSjTsC7egFHe1ZTehE48oW6mnfjs/WlFZNIw3Cp+9yC55YUFNWvB4zbpV9A/k5MqZehr6DOF+XF6yNj2H9ci2HTbnyWdt3etzCBeOWh02saC943xm3YsuQvzsdhtw1WhLIHL1AjRPsVqUPh103bsgHBUOI7gqyqTdyapg5JziKMULG+Hcoru/axdk3LV5tbY8S0VxCRr6oAIWA5U3rv3IXv7D0/bxgqWWwxltiFFtxAGoQIaiKisTETu6jO+923IwlMLjq8GmhZlqn2jLCs9WBiTKYgLPJJn3PrLsffv9Q/9te9d+bLWBNLoMG8iBuNuyeA+xmmRIKk9TKN2wxWY/97wtfGsm+ynOeg8fbFeTITbt3ovDTC+F8FdBADh7N1IqcHpGFPBPj1XUeQkbSplkPvOJFz73R3uTvXr40EnrcfGlNuaW663bmMvJKHLcyFSVUGPauN2WvviarXxnru0+esAaXNjOJt13t/W5ZjyGv7YVMfpSTJpksUY0DFqZC7je0a0H7JXfPoEu0jyrx/7JBMaoq1PNdRVkZGDoB9qkb3+dYv2FbAEgDmV2qr84hTgy9B7N/3OG/u+uefQC1VQUyEUhnBewo6pQNPNYhp4XqBghmJqIu4QaSgYF5Yr8Ips/ZYa9+chjlrh3j+Ww4gVwoDMuOt9GQqO89MoJloxzK4SRomalJPZFMvtGqrVakzgJmGl+NPeLffXNoq0j0TN9WBFj+J760Q9ti9aeTCEL6GzwrV+wPpNvtywkwiVauG3VaggXz9sehhil44Ay5Gw1HIiz2ahjR3D4a63LqOGW3Jz6zqEjtnrKa/YWxJFKOuxTwMtLWfN2o0fZTQ9+x+tB1ayZI4DaPgpWAhXjrKCiWFmiWso5J2A3di1bZTN/86htmveuNQbGTeXa5WBO8GctaJ7qgu02djT1w0wKxlAxgaYdABMiwDOV9pcie4W5buT5HRdBZP8Z6CY6JSGijAw9S6JJ6eK1u5lRcQL6kYpJiVSe87btsrdY9BU8zGwiuwywuFMqODFurx8LdMXtd1hGC/DxkkKXF012vNprHG6YlbIFnxk4q4JRfP3lCIB8dDBS2TDxpNd5m1DE+/2rtnT6TISJTlhaWRGvgysL4FCt7wPzFFEjuGTsSLvxgbutTnsiAA0uAZsXJz+O1NunTMnIc0DVfl0NS8BpcBJHCg11bjzUuCGHpBhextcxSl2fRN4EuXDVibLo8HKPbtkG6+AxW/vmHMti4+VwvSronOJnG3TpZMNuvsV6X3edJROdlMFawUt4mnq2A9Rnz0ZUvBh0Gz2DwGbR7wjbUXTnrIko/T7X0/35133G0CsKVgEzyWWpYclQWNqOLsij0Mbef2eBdW3Rxi4jQ6o6ss+2M3ymjHS6K/TWsWRsdTq2c50T0DKgDB6ehkb4A1OWomhekAc4aF6hfTJjjj37s1/akT3brc9FPW0UWOmF119FX0Q6TsFLUiBcBBE84yWvvmZvPP4YuOteaw1Gf+P3H7QLhgx1nXJFVaLqyTHr2p2Sp+zPg5MgWOe7SmMgySp2Qwd+8ScPce2f8OyzbOSkG+yae1Eebd2YPgg+T63swG7IINqptevhgz9ib81+wzLIXAaMGU07/P3WiElIMnbKUpLAjSuUneEgk7mI4/SCPPWrR+xt+kvaAGsN7dHdUtAm30aR7hBpe6thV9itD/2XNenU2iolC4CjUICjo+51GAUh7hgCoVEiYGoMDCpaAcc9F+jmXLeCMkPP0vWf04giuMb3oZhJoUTvGZkybGeEEJQB0a2YOQu58j/aMejFdSQOSJ9NVvuWTE26GWz+OqvVmDoEFrxCSIDGgwohxRgKzpPjxeU7zu3SAvo4wWAiLHAtqUAfBRjmPz70I9vyxgzLwdAnYg/qQtvuP/4aZkdfaNu3brU1ZF2HNmy0FAaPZBI0aY9xiq1Rz27WH8i0J0Y2tUG9ULDl2e2n/2U6yrsH3nsPm1JmZemZ1nrUKLv1+9+1esyj1udrxyiL0VFzzpgMsSBa/l4q7j0Xmklxvgrpldm/fdyWPPO8VaOrVY8FU43tBJ91msCz25Wj7Xpgm7o4pTKej9bZcQuHqMP7+uASh8k+Y+jFXNEvGd+wFc7p1z9Gr9SlfCZj9FI4C6Q4tNzTR6V1PAABpS5/AJ2ITbnm1Rm0AP/SzjDdpVZ1MT+DVj2HoV7P3nYz2Fr7wQP9AKpRIQ4jp5RV3a2VXoAQTBNiVm25Uj0IIggVbh3iUQEHvMyPbkWG7Xxvs8174mnb+94CS8w/AS6u94mzk7xXXk4dIAXkQNl0HRBY40Ip4BV7ii+uf4UYIHIsavLwKTUKzROtAE+/9ZNPSQurrVe/vnBtKeaSHqpJwiUShE/KMPLwdR1u5LVLFfUIy+aPrQsW24zHHrety5ZZXeoUGVidItJ0qeI173mJXfXAd+yiYUPBsmUkIGDxHJQwqzdB/QTVvJfnOp7KB24txI6oQKMDH3E/Ncz8X2DoQ2NG2Hi+sfm38Hl5YLFIdP/z57xta9H56Uj3Yd8unW3N1Jdt2ZszUCLMsq5jr6JA9i3UQNvg7IDrvBgaIDldn/yT6wZ53QNI68ARJnbNsFcJCg4f2WHjh11p19PoknZJN1c8rRa7Q2xqXp+CONXH8xfYzF/+2ratWGENW5xnk3/6A+t+zThf6yRpYctJy7mIOoDxV/anyNwVmtwA6X7AbIn+177+uj2FoS1AM6V994vtqi99yXpcMwZGTSXMLHpEeE8mEofZncWltgDm1tTHfm9noH22ZWbxjd//gbUdNdCjRqmdhpJKAD9UQ6ooLLUVi5baotlzrAH1mZFDBtsuhlbPgwlyGPrhBVeMtDsRtWraoSWGnoBHwbLG1smSaL3Zn5qrEIu0g9CesqxIYMHb5c/p3P/dF/m6OOND1GeNGfJilMM1EiXT90M8G4YFyRil49jjSypsLfth1hN/ABv/AF0p1hgYJbVObet7wzU25D4o1a3bOImhmnMk7RDFLkIEyhRscS+pCdQ4VGbWa2TPtNzcV5lmQuA0MzH0xYX59uYfn7blf3jKEnbttjpg7aUEEA0JFrNycuzI8WN2DM2tdPZWGm9QRFCpWbMX9O5jfe+4xTpcSSRfrzZdrRS9NdQEcsTxzVvs7Z//0rbRzX8GinB5epa1RX9m8kPfp3OXGhqogBAF7RdSdv+702ojIcYSmiMT4dmrsLsL6ubU//6Z7YNV1ZDzKqae1m5XdaHldOhoV3/1y9bv+mstDmdSir3TPA+3lZ6ZC8VQPUlZdIimz0b0Dt24gXFj/x8x9ArMfA96RUbHl8XyYo2MXKCZOcOKQ5REhH7s4632LhSr1W9Otcyik1Yb43eUTVIGzjmcqH4YLJxMChQ1RLu+sRTN4updtU7NSNpO2mDcZIVSG/GmeSiK5BPQQKioBPWmqJKafZ6V7i2wBTRXvffKSxZXkGe10yiA0MiUz2ubABdd+dX7rDsqcRoi4pxlbzvDZRABSk1OPQIK3tMUyRDpSwlz5Zx3bO7UGV59v2byLdZtxBWWSJTpG12sCB0KmUP33kprVSzWaZfuhaii/B2c7kPYFrORSTiKTEQG0V8aG7nYI4hsa9Xvchtx173Wmenvcem6HowjBVo9YxV73Dh6ITREVaK3+jSds5V4WX2d0vDaf/ZXrNsxFOFkX6MMByeuRqU0nusJxj6ePHjUGuBAa/GZLzK9fvHUVy2tQUPrOnqsTfza160+xeYKpDAqMbpJ6mD191I3aYhCdcClEV5y4IAteX6KTX2CaPDIHrvuqmvtRgrlyV06Wg2f5UoIOM/YOLVPFi2wt+iK/HTxAnoqGtuNP3vILr5xIkaR/A2BPf2SoS+T3C3rnKICrXAwPk+BQgX3kaIW9ROFthDDPeWXP6U4WgxbaCL0369YE1rcNSBeh1k1HwlTOY+ZzG8t0M2cRx63PRi0eg0b2Y0/+IF1u/EaD1AqVdBXNMY66D59rfjsArRTjh88SNdmGn0gOTaX8zD7qWfsJA+345Dh9sXvfNuaXgRGjwN1aezPGXoVY2NEhBi90hUNnawfw2//6VV3TFzvJidfyeYSw04BnCtP+sQtOX59LkecSDaV5sIkApfNzGadSgPT7pWrCeZ4jeDWjNrW56pxNvSLNwc6qswCBIrA0mP/YuzVVKfamEsdSHte2YJeInumyNYT6ZBdyFnXkCHsXrvOZiGlsJFhRw2A/dI0zwJ4Vtea6qw1n7SK1jtrh1hhh1597HLEBduPHmpsVitBRVbiYWlkkgmozB5URP/Tn9uh95ajelmAEFpj6zTpOiCWr1s2yEMFwaQids/THUaRY1WBXIQg0HqQinQ6XvOggM9h/66D6h13cJ/VJdBVX0Yhz+swCWGP68bZjUB0dRmVWMrPC4KGjxWMuT9lHegQYMnYhxxdcGmgsfqB+Y8ZekVFwqs8iNClhK2gmnnIbHTRGDttClJ8dQDGEwWtnzXHpvzip1a6dZPV5ybkhQuodNdBA2f8/d+wrldf49MDRI2q8VZZHdYIfVbiIGU5z1vVJapDrwOsDlWwPtEncBKJlem27/0tsG+etq0rVsPJVgt1teVRSc9q1cjG3nsb3vRqWCHZVopHTwSqSWShVfjxYgr3JltAdzaPn2o8EMKaN96m4DjDdtJNpyaIC3r2tNFQ4TpccbkXSoSnuXKd37sEykJzg6feUtwsIZ1XcTo73cqIRtbOmMXAhSftNNh9huSa+bkSXnuMbXzRsFE2huHAbfv3wrhJC0e0PY07xNv7KEQtuCIr/T14+LMgTQzCcYbGP3vgdRYDJBTm2xLBE9nKuaiRTOvvs3hZq2QikiTp8ANPPY2hXz57Ftz2JtZt1Fi7lsi4HinqGXVHs6apRH4BHw+sGL23VEJ14Io4GPOeftZmPPOs5WEQr5uAoaffIpUuxxoyBOGz1aj9yQgkUufZtGShvfvLX9nmpQutTuMmdu2Pvmfdb2I6T0oGuLgWg9WgEqpsQBcsQx+vPROpTuohKZg4sWWvzaeJbt4zT/Isq4jm77VhUH/Tz2vOGLvABvOCqvB3ZZak5xvpcnwb+GY9MEUaB3zCtx+EMvwFoLdM9o8ogpK2IAvjDIg95bMNlCmKkSI2GQ5yxsMP2zs00pwiO7oQGe97wIObd24Ds0jy2XLu0k+JDIqCCbG/ohMXM/TK+cK4vn9+wUONNkSVqvvol85yDKAM/9YBkS0KgZeYIjVEszsxkDOZnLTj/RWWKmkT1qqSNWs3aKiNuO9exvH1dJisBqluwSByvILMQle0A7F+XvTeXkvxbFLbW7BV+GSdAdkaCX7VwM56n8L2uwzZzmXfpWP8k5n9yhN3IoUmUBWLOlunnnWGkTPkRpQrYeTUEJwpUFTwJHadAkiUymzD1DfsFVh5Z1CqLGf96hF5X/7l+6wvnPrkWlneL6LuSfX3qNdCU2wFmcrulqub30kkNbaRrP3ln/7MStZ/YvWg+iZLa15MG6457SJ6B6BxD77+OuwkNQjPLhXIRsGh23CuzfmkOnecMb6m4DYUwCN6ZXTg/80RfcyAKBRTNCnzyF+cQ88icvEqeiuidO/nkS2bAtgtd8N2ChS/ti0YgmQglXQgkdPcZWFahg2efLeNuOd+y27T2PF+pduuvyEYRBtAqY3jUsHb+TQhvKEGh5TD8kgkBAckogjygc1/4iWMwGpCZTUecZALT1pqw2y7kq7XwZOvsUzkgr1jjlQrHr5rNdS3SL5HMtfemJfIyS7Yuc4WvvySfTBtthVSAErhGuhds2pEyjqPHWNDkF1uhxqepmOpoUbP3zF7T+cCx1aYXhxpqqJ6dfolATmcoSD70atv2Fukn6d2brV6ODvR0vJ5h1IOR+chw2zkXV+wCwb0QeZBzIbiQL/EOTpm54ZeTH/BOMHY+/8HpCBEBP/8uT9r6BXRhwHZHDY2uo9q5oCXwE6SQUhnuIOMdtnGLfbCj75vS2fOYL5mfes+dpxN/CoaIzAbqnHCMvS6NqcNSrFU3bBcbgXOOoUaSNGxA7bwxZdt6h+etKM0tYwbSTHsga9abUa4VYpT7V2Yam4KcgSb0TJfiCT2lvcWWxa8/Qn/8z2kbm90Q+/aT1yr/KEgIxlOMcF8PJiMhu4FA5uEVPa+jzYhOPWorZ3+umUitjfpO9+0PnCcpYmuWcZB4kBwrqRxMXsQBw4jcjVX7fdPPu166Vd97Vvsh7ssu7HmisI+UfADNi/wT0wc50RjqIXipajBig7RaRj6edA5T2FD2g8cYvcwZ7glxqCaDM87wiXYp2t2xx0MvbJNL0nyHP+RhqnY6f38n39i4oSo0g29DBnPPACYMrj6txrQxPoRpMC18Vy2Llls0ximsZfZyRleMxOMm8L+HYhYGe39BC2V2q8qtCo7hcqqP0OHr4YJyZrJjATWiYJHqVfqQHltTIVOmFSeAXiZiryG9zpz+JRtfneRLYRWvXf9RxZHbcMJvBo/SIG7Pk1ZvdlD3UZfBfOrI+3vqd6bUi6qpiQKNGca2Oc44wwXP/qErXiHedcMIComuOrIUJFJ3/8exfEe3vkquXTvmdHTUfAo5EIZG/tJ2WEyGlp5u/bTp/OsLX7+ecs4cdQa8RqRKPK5qjw4/T1vuJIA8W7guY4uz5CAsRcJQXBf6B2IgnXRSeX8eNBKTLV3zhr6s2c8BPfn8usfxOgjW6JVcMejBQufHsozpHvajGxKbVIvyosxogOXW2Cb35lvM37+K8vdvN6a0JZcUl5ox3BtdXteamO/+qD1mzDC5WRKSH/lwcWUSWLDK233zkOXAlVU4fOlXHulAmy6nM8roSlhAbzdpU88iWgSaVlqXaa3YDxZ4B5jhtkNX/2iNSRigs/k2jzxGNh4Om4VXVZLx1jcZWCmODbr3jXvEcW/gCb1fKtAxqA2384gQlNTxQk+vwk4/agHmGuJwXc4yaMbObVQwKgS+wRISdeH7JoPLRbP1nMdRRzAHYul/UEjR97+3QitpTnj6CSbtYxN2n3oGBuPLn4LBhNrXOYZcMb4pIif7549FCbFNPKoR4aN61LEeZYS9Rd2wbkKo3324AdD743YfiBDsCejo4xKGRsuneipfPt2exlMc+n0qZaI4FOXseNR7Pw6zJT2nm0pS/PMRO5bG0KG3tEmkmyxVE7l2soZM+wZ4JjjO3Zbr04X2Wg0xHvLeEtyIPZLthqJghXIWMx9/HHL273NMuo1sAlE9BdTaDM6WH14s06CxwjhohV1yVB73cHrDET5NMztXL3e5vz6YWiPs60BvHzRHLsDAdVAj3X3rdqI092EJ2hPJtlJOqvnPfG4vcNv9VqMvPerNvyLd1vdlo24Q6AbgQ1gDpLKdplZoXg6wDy7FJ5DJU1TM3/7Wwz9a5bPSb7g8ivsLgbzNO9MMZb9qTDPoRu5cEEE/ltr7Gl0FFREDVP+r/D9c/31VymWfpRDv0h4Wx+5g4FUUyPPUQV5gQ2Khjgz25Yttref/qNtRMQvlb4RQVtn0LZp2aefjbvzbuswaoQ8mxUVEvWKcccerxQLSt3fOC/vyRDE4z0jAcpTA2E8zztN3eKxypz2nLwte6VUA4O4llTGEVafLIDi+5FtX/ehnTp6mHkdRS4A1gDK9nl0Zbft3oOmzKYejUuyIsKkwr1Byy7csd2WAZ+tem0qjXm5nO9Ky2jWiIYpSCJQr+PB/Guo98jRyeF6vUr7VRG2ZyBcu2BI9sXHEC2mUTPK37jBGgDT1uI1BTyv3Ph0y+jQ3q78+pes97VX0jckkrJyHgIIbljDxpXtOZ1ct+kZU4BwFKTI0Ctu84g+MvT/J4HcP2foQ54XNmHYgX+KAoQ9qbnJvywIA/MmL8rvM/uP2rSfoeQ2bQa60fng4Mh1cmNH0tCnufZWu/5rsBfaNSZyBrfG2KsLM4UW8XK1WrMRkpQ6a8N5ZOZCNB4p5wGPLH/7LVv0m99a6UcfWOOUHGRAkywfznzHK4bZ2C/dZef37ep20UeMyc4Ie1aqqO4+WQTdS1G+7V79vi166UVbR7EvmYlRdbmXNBZUr9URzmehOo+/2q64/35rdjHRJl+TdLHeWo0ssobliK6VOY86HIwwrJxvwRjRZ6mVuxA1vEUvvmrzX5yCBgh4HoW/FJxWPpFyQmZD647uxoDbb7Xz4JHXcFhqwAkl5SxqZ1CMhJaGo9JhLNMQdD5bQw6cUR21ZX/+4P8jht6zKNfHFh1Rmzt0ATqn2L+uPUqqvmOnvfjd79p7dMgm16uPcN2Vdh08+vqwFmrIoFS80tkI4YAMVmAbxEkbPIINttMm/9j3f2j7YbbUT8u083t2p9/iaqsDMymDbtgkjEg5cwjyYHQseP5F27ZkmaUoRaa4ds0PHrRLbr/ZDX0lxV917UqYLEAFcpKKgQMX3LVLCDBSgO62LEdW+9e/tS1kCI055Nc++A3rjiRGDc63hmtTJiFOvMZaJmIwBEvmw+V/97FHKDw+4s52+F1fxtjfaw3aNsXpw/RS5iKmF01SMlCK1vyZKehRdkBWN5u9OnfKq2gtgdED2d3xX9+0xp1aOtU3cMu9PzsY8ciQe1YTGXpPQz2t/hcZ+nCRbmR8vodMvtZYzVCcuXJqFCIpZBCIgLfZ9kVLyEofsy0rllmaq7xVEA1XW6tL+9tIILvu9FFUE+mWO2VSAR/nQVGq7ILDWAESUzCohiivncivinnHWlWUFjF3giFCNF5qrXKoA9VlWlQCmkPlijbUnAX8o/1eQZNUHn0cJTibFIKGnNq1LR3+O5Gb24ri43m2dfMO1i7J6lMXFC06nx6frdR5NiFTUIg2l57jSfZLv6vH2Rj0Zxp1Y/iQyxkwUpAgT7NhNWNazEAHluihSXZ4jeFKW3fZbMaJLgUBqM35rauon9/HuM7C7PrAxdfZ6Pu/SHNke0abFlFHoLvfW/8D+uHyCZGj9ucRDoRnUUI49C2XnNFu8J85V5euxMD1hv+RX+GoRv4nfKo7oHDo9c/ADPEk2ZtGanjYqRotSGfjpneW2Ewi792rF1oz8BBhoHtRn0tu19WGY9hGgLOm1s2Eqlbk0YXStxrhbf6fNo1SrxBpSQVOw0pyT5fYc7A1PgDfbUBknwXursHkTbr1tKtoM+49GkVKVfCBCbyHTzx4Uu5KbV5tQg51+fGjtm3BXFv42su264MP4TpXWLYcLQVZ0QOFFRZz15V16tjw++6zyxBPSkDTxQeVS99Ere56KETzZfRFl7EpRAlUtKuDkygOOtddRTFK0VEaWO/pfUcwWDRUvfScVR3Yg1MhcyBFLOa+iokoO5F6Xv6F26ztpReDDYODU5wV/isDK+ZIooo9koZmU/ksWkm8+qb407p+1rj/I4beTXNk6J2SqNqLkqqoJiGDreisfPsOe+m733NDnwJ003nsWLtOxVgi+pihjzmHCk8LFNWxrjr5yqjIvAqRqniN7ublr0yzIhxhrZxaVq9Vc36fZ3X5nc4BLqSRateqD9HC2WKZ1H4y5aNrZ2Pov2W9v3Cz1VAcrKTQqqWQIRAe7B2XCkDcMCowlaGA+EETy4ZFq5CqeNh2vbfEGjQmM8DQ91RR1/eHGpfAZsEgRZfUUAplZMVIPrzzu9/Z9Ed+TfqdRvT3ZRtx993WgOatimoMvWiD0hIn2HBaqD8rPTRJSPDRR2ToH7a5NBIWYOM6DB2Jof+WNenckj4NDL2wfInqRUY+hKD6Fboj/V8eVPyfG/rP6+DHdkrwteEMO6zGGnn+47Asv3GelEp9sPZ+HPLrv3vYtq9YbpkRM+MMN9m0c2cb8QXOG81rBruoVOefH0nWeVM0rqYqjGaCKLqyFQqQ5PMVuKkArR4TGcgDB23rhx/azg0biNSPQakttUYY+Q5E6K27dLW6rVtZNaJXHv2z91LosQj0a6WIIXMUPz1F/HRh58tW2osUSaWQeUGLlgR0xXYMBuCxnTssmQwhmXs9zefXgiJ87QNw3K9W5E1upl4d4D1RPsWVd3FNaSY5RKQpdZwFpnuvgFU49w+/t7ytKNayOKk4EmH3J7nXdDKLSd/+FhDSMKuk+KfBQwlAAKptSSU1inJC93O0trH2txBkxYqy0dq7Izj3X/+YofcPDVGRexfSUx38s1cYXXaIBoQV48FJRcWzVUU9Efpi5bF8eLZP2vynH7NatJ1n4tYLeYK5KNC1HzjYJmMsmvbs6vQiGTZFxckY85ikrKRw5Tj8c2Xw8eDFdGrOmfqmLXqCyTUfrffW+oy27e2ae75oV1w7xpIQNhPuF4/eqRPGWPxE8HnFZ3KRZw4ct09mvQEm/5wd+nS9peHJszyxdKqHL7C4rSVsqPTWbW3cNx+wrhMn4DyCRn1M4M1TLnlh7lu0PLF0E/gZvVOSojkPRGAbqTOUnxW75/iWPbaUHoPl4NPVBw9YPRyfRLY47laRUdcupJh0OcPV2w7uT4FWsqhQuaLIWIFQvIjIhIne1ctzScEQqQX9rx3oczH2n4Vu9HxcB9ttpNY6RPTh8et7Mmk8m1077WXWbsW06Rh6imAY+omCblASrMFpni2ia0KQOEqSZHWsFw0Ykew58XrfndBY36RYveFd6LGwdZTBSV6DUM3iKeYKE61EblY1k1rCdTUakgzi6h9+w3rddr0b+goxO8RowHAoK3Y4LbZ3dS/eLKWu2GT7dNFqGDSP2s7liy2H5psJsCJ6Y+ircLReJRLbRWMu1U/B8qYBGRSjMT7/0UdRQv0dL0lGjfU+u4IpQfUw9FUwwCSzHQ/vvgaqkVB4gM8AACAASURBVHdUcm+RDh6wB0mlurh/8zubC6/+NJfaAV2mOx/8ljUlov9zQx9YLjEj/2eG3r+uk/b3I/q/BtV8Vvsm9pqQoYd2fKdNO8NNTDQiJRrltiyYz5DrPzJmb6UlUGRPZjOWEFjV7tTVxt11t3UfOdKSUIxUB3R1Kg/fBQGjki6bpoqw3bUfJYQmO6HhLrw2RcNGMM77P/zElrwxy9Yh71t8PBcGNN+XYeXFGUT1FzGvdfj1E6zJwN6cD6iVFK81pzk5EkFT3KC9pibGNNY3d9t2e+up5xE1e50O5VNWjzpZCtBtqjfEcFYlQkgxNw1NplFfvMsGXH+DpTZvSCaioUrAxmRlysSS/D7kC+HMaz4F5zQBO3Fi7Uab/pvH7KO35zA9qoyOZ2wd++4kWveVMLJ63XCTjaYgXbtlCw9ehccru0/ijIbqWjDv7lDdqOp/wZTHoBpnvakI7d/WT4Vi+Ln8+qcMfcBa1Sn5GUMvGxCCe9+cMvSa8VgmIX6+mKjiFC3n0pTYtGSla7bvX8RoLR50JsWK4+jVxDc5z4beea9dNnmyZbeo6+miUqVEHRRSJW3CBDE8iCpcG0JYAJ9VSbZw/OBxewO2zZtPPMvZI8qafLNd/6XJ1rhdfSstAJMnKktOV3EJAyw2EKPJE9hcp7btsfdIoVdOe52Cyla66CrguKsuoENEJiIKJ79PUVQtp1h60bARiKB9yZr2uQRjjuIeNswr8Yp6/Ge0GoKvFM3IkTgbP6he4mAqFX0LfpHz4/MZTmW5G3fZsmdfpkX+VSs7vpdJWoFfXsBrzqRl23l9L7X+t0+2XmCeydlU7MEifbOJueBt8mH8opyInIryn3AZf9v3/73vx6INNygeSci6RxQ7QRCeVgIh8VmFiNhNQdtm5evTfdhLR7TGg6FvSzQIfKK6jUPOquuwlq4axzORaBSRbwXGvEJrjbE/gibMxrfm2YYlS+3Y7t1WerrAKZ1ykOLQt0J4qk5mjp3ad8gOHdhtmQ2a2ISHvmm9Jl+LJSY701AS0XJd/lmGRYZe7JdQU/KisqAvCvKfLl5js2DQbFnCvN/sTLuByPpS9k417+OsB9fHF5wRMOoUDPgppBoWUB+Y+8c/eIF0FBj9MGoqOTRYVVeS94nVQaRfQzUtGPrQ+6CwQdODZOjf/O3vyOQw9GSDnTD0d2DoFdGHLm1dOwZGeyZ2oEU15gGejeh9QbQuf93Q/y/9eIda/7eF+JORV1e3n2wXBPNMEceaxv6qLiyxdYuXwIx6Cqe4xLIEY/BegjOb9uhtQ26703peORYnD3ZeCNSj6XMZ3L8GWouZwsfKuLkcm+5Fxk0FZiJcwS1i72ylce2dp4HkVn7Ae4D5c+ZUL9AMAjkcqVvmMAWuVc8uNuCe263zqKGuAFuD7UjSOeO8ScdGRjOR90wAenv/jTdtCnXB0wQiaWQUabxHGs83hdcKmsnl3/VatrIh199o/W+6CW161kCZv+ZiYAcqYHDpqYsdJwmOIMoHEiESBSjAoieeswVInBQd2OtDjZygAosslwJy8379bNL36P5HaVVZbBnZQ5qTFwQ780BEz5bJUP0IRyJDH5YzAu0cr49QEhWw/98w9A6l+EENRiWyARF+FEX9DjGoKKkigza9FgC5Awqz70ky+OFf0D12yBqy+6WVc4o0KacHhZwHvolBJYL1bmgZc3HUhfGpki1KkmAKFT+BQTTxBxxf48ree3OpTX36VUsFx5t0zy12Ud+L/PO9EKYiGDirIpV0IA/BBQc++sRWwXn98M2Zln94r6tTagum0M5eq3FjTydLjx6k5b/Y8gTPNGyK6iZFlVtvQDGvIZC7CkNRb6yKxWwenynK/ar5S0UgsTTKdb3CjIV9yhl496p8FCkcmzIBSOskgxAWk8qvmjbVyoFxavF1RRG5qBmeJvto3m8AQmiTrfeIoTShaLYk9FBw/Sq6UpwoRuevipyO8el+IyP/WWP+lw7+uUQFwdAHox4wm5DSe1OHM6yAbTHIr34HQ4/qpKCbDhh68ZAbIGqmiF6t/IFEEgbBC1JxR02qJDxb2Y8km1MFPylDgZmybd0ndhINkhJw2lKki3XQsoFvmrZrYwkEASs5xMtpM89p2MQmAt1cgrwsmJjT4FQIl/P1ASlcv4r2Ef3Zx8mJGJWGzMLmVR9TGP2dffLWLMtCDOtGWDeDgOWMPVSiiVLi4HMQkwPp343gQSSU5z36e+afvujpt/br5UT0aU1rEwaXhNNJJqdCnRqz1DbvxTwFPPy14vBxh27ms97wBqwT2i+3Yegbd2np6ypDHwaRB0Pvx96NY8BpI+zmrxr6vxXBeyPcXzD2vg8cT1H9AseIc45Hujcpnf17vNhW00y0aMortmftGkukdpUGDFFCX0SLbt1t1K23g8mPoQifHXTo+VWt8wqE6ePvxGeXPo4cFdCmY/Xiy4tsEbHzdjCb9Q1gu08Z8K3pbGk8v2J4+hI9TiDbT+ZaUiQSV15kpVjdztdMIOC6j4JrB4fqXFnV6dkSV5MGDQ4FGuYi6oGvo1tffHAP0sTQmWlGVIZYzZqkMgegWTvJTo+F73+VZZzX0rt11RWjrExquVBzzvbGVCGfInedkCqqZZk3vb3+P7+wQ4wYzGFhRP2UHlY+a56C5PGQ226lXnG3Q4tlBKdiC4ox5vVAUbBdZkUhPL89og8MrdjMAR5VcAQKOJypFBb/PxbRK7zzj5Ohj6oIfg489ZDfUewSNo3bMwfsQ7omGFCV8QPQmmb+8pe2BfnQzOJ8ipHJyISmWH52Q+s5nkVEA6ZRd1gyqmwrveP5uJKk0igZA0VnsFFEe4PgzkNEs35Pru3esp96XIp17NHeUrNS7AxyDIkYW2FgmArmxrK1GGJxGIhnIXoYG1DYTKDinsnBOoNTqMARdRg60Fr37mF7tmy2PUuXE4GdoLiawiCTHnYrzTFtrugPhsdGEPwgZoKUNHUooAFW43iSOJSCD5w5hGpjqFfI6AjZCWmXDq+iS6du8bVkHNUpKFrLwOxXvPqqF2gz6RGQsT/FRi4AMmjWpbsNu/4m6zV2BBo9dXmyJfx8EZuDh+OGnucg4/aZoO1fZ+gjgxMZejdcWuOoa7li52577dvfgzkz3bVMLrhqrF2Doa9/YWToNYjZI3pxqcM0Me1cFaWUlajByMtcpNU+vMGnS7FZwGfLOSQVaM2IrpsKHdeQiji5eTNR8cP2Lvo0tRgWc/MPv2f9I7aM0hsdkKiM6c+5XAaHa3aaLkasSnMCKPju37TD9dLfm/KSd1vLkQ+/5y5LYcDIGdJ0GSV17iaom1OGnr22hYa3txmksQEJ7mwEz67DwfW9bbIl5BBAiDXjHETh0GInKamToQ8BgD6/6uAJe4trX/DSFJhhwuiH2y0SNftfhj5E684gcqMfIvp/h6GPza0VXl5F5OmdwxSrT50osDXvLmT49jN2FHmLdDHeBKcxF6AJs5AVfFzKoB/6/60aWprMZDyG0NmsUJ/FSIlXxKaOOe0XRoFWxsF8434SMeCJfH3/B5+iB/UMjYmzLL0031LxwnEEbyl1m9C5yiAgoP18Gs6SinKtVuVpWHZkxm072wAaDMfdNpEsT7RJr4v751bQb+FyBUT6ezZutg+XLrHDMP0q8o7AsEMxlI2U2AAjf0EHu6TvEOvQrZ/FY4y9bKn3UMBNtq6zmSDFSxXGBROqJqg+ASCjU7u22TuP/95W4qxTGJBThwCjlL17mrfIxZb0pjP86gfup07Y1feRgpcU7JD2foVaf3GqckYxTftAo5WhD9mfTGlixNQKfj4YetkR/+/fCt3EcEHPJ8LGC6leQAtD2qG/OTE2SPYKk/IpQsLNRCXiJriLcirhH86cYzMkeLZlgzUjyq7CUOXy2uTzzgPXutsGT76eiFgRpAqo7BX95p1l6IXdVuGhZW5UsNVw8momUSlz0EOSZrSDYWqFd1I+XHvYK6VsmI1AAitem2I7kCNIzi+wDC65hOwggelUbS/uZcNummRJTICa9tRTdmj5Sqth+EQVeHkbmoAmwixpgCZJFTo66uJVJqKij5qvTh0+YYd27LHG0P3qopdeoyETtE+roSr4wwhuki630jalroofxMUFRlAMV7B9n61mYMniqVDvdtIMIjoXkQ92DjZPKvBAOxtIq/9QhqoIS8QKeUpfxgewD13VU9mDZ/Z/BbqJRXTnVqiN8eiDwQk66X4rjtFrg+p5V0CJfP0730PLHUOfU9fOx9Bf/c3I0MuwRoY+bFWxmMKAGeHknjAo8pWh10gwGYuo6FwumQk1ZfFfnHTtFTHijLegRir4Y83b77qh/8LPfmSXXi89cnG2RWDT/tQbc0B4r3LtS65VdH5pGUsRNQmGTgGQ33z48HNg0ZSiPzN44kQbjXZNM+CBSg6opIZTlGpzwGuwJom0rq+dt8jehKlzgC7Qhk2a2o3fe8i6TCSbEPVKff/a/87yUa9AoM+JPuiTwvTdQxh6Ino39MLoY4a+a0v2Feo6sYg+YtSEgxXOmx82BYGKzGPhXrD8Z3/9PYXKv1S/cVhAzCBFsRg4XXvu7oPMBZiNVMM0K9m322EP3UAStMPz0Ou5HDprF8l2ZAKD+o1pJCKrJ8Qy6ieRu44Dto1zAReeRrKUaoF1eB4J5Yl2dNMe2EvP2ao3ZiPnWwBpoZi4jQE9ffoAVV5JM1xLO8J815VISOxbtdTS8486a+dI7RbW5YY7bfJX7rVGjQPzzfMtiqgyosLVnRErnSWyv6oTx6zk2CEkFPIA+5Msq0UTS4EGnIJSaXxcOnAfPyPdPLFq1NCl31Ewo5hEzDJNkIM1bTXFZ+zjOTNtOgXpIjTxs6FTZnB+i/lodfyntqM++LWv2UBmXSjALFVjIUZeGkjeCSyUQbVHHILTNMUC0+6XPfiMoRfLyRvIfPljohrRBvizFf/r//iHMHrfTp72BXfiUEq0yZz/qS8qchL+qnXXX73wEoqD5RyWJNIutZKonT1v536b8vATtu7Nty09rwBIRZIAZ6yQaLnLmOE25r57rC2dqHFE6ErFRTVShOUUQxXleGBaDLErPLiUPK1DSeLzB0GmUB+lbq7GhxMnbO1b7yKI9YodXb+WYhIDUaDsFRD1S8jokquuZvPebi1aNLWP356FNvkTVrlnH7eDSFuT1tbz9i9ApWNgAjrlFfxsAoZcTyKBkKKIMYULGHe4csly692vjw2FolerfVPOPbNhIyPjd+4RcVDllKGVKFQpUaBcYwrcYRVTT8PTXk2b/YIXXrTjDEqpzXNOU7rJMyhgg6QwVanX2FE29OabrSEKmAJ+tZlcA0c+zddJhy3y/p8z+P9nhl4OXFCInmMwVp7h6zZU2NTz5+PKUYB8nch2FTz6FBxme0X0YPT1kSmuwrAKS5XxVihS6fMdBWOoyq1rTgSHL7YjDF8+AZRXSot6Y2ScW15IRlc7y52w9pcKsLhUr8GsnDHT5hAV71+/0Rq2Ps9u/sn3reu4sTwHSRYE+EeH1WclRPUEfaj3F+MR5WQScM41hIsrqY1MY8bx8YP7rS1qqlc+8BWEr+CAYynOEEyo8c7lD2CexJG+z8dAz0DK4gzX2uoC5iB/74e011+OfZTchaxCcI5qaPO+AQ+GAnwjw1dxJNfm/CoY+kL43B2HXmGTH/w2MsVAByhbnoVuHHaKDnaE0Xt05+dM/x+sgMf5UYT3t4z8X8TnozMdRuTJ+ITGoO2M3Vv6HM2HiNaVHsullgScpvWmYH3BoEE2VJICg3rj+NJR7ZTWi7LSIHEhaM4jVvayYDKpP6rmoKutBKxPwnlrHfI2Q0t88kVbPW2WGYyrFJ5bKc+v99DBEBDusCbUwZIQAivFUH88Z5EtfuJRO/HxapcrOZjTwtqPn2y3MaWpfRt6Hni8yhKryRbiNRxE6y7Sg6AfSY5rw4oeJx1jwSdMjhNjTPWCMooxLvHhgnvsC8GKOjvSwOJeJLlSLZFGPIF+dP+q9TTZPYaNmG21S4GxlIFwTWVkLvnSeaLLf/T991rTLhcwMlJ0br1XOJjqCBYVWn0Z3ikdCcVFp9bPcCyil3id+/JgbWMG1tfnXCmW/7ih9zbSEMlV8HRjhH5NWgmQgay7pAm0+QRrBHqWDzfW4VKEqs43olNVuz5ctAa65ZO2i0JMfVS60uNLrKAc3QroVP1unGzj777HajVHZ1weGwfi47aikFLAkD8UnobTCtVBR4qtAdVuiJQ28jny7qeQHPiAav6q6W/Yic0baJumWg+mly92RuOmTIu/0i694RYKnxdbwafb7Z2f/ZShCW/C/AAa4fPq9+hjI9Aj6cjwcBWUq/l6IvilIrfcXRR0X3kDjH2mHTp02Bq1Oc9GMKGm/7WjLacZvF2/YuF7cniCr2T0JJKl7joVrKWeqRsAluK9VbgtYhbmh5JfoLHqyLqP4eYSWWrT8W4nVZugG7QzheGBE6+3Tv0vRdZBHbbqKuSQ+Z4KRj70YigEdOvgmVV4fnz3M/nfn4Zra31jmytkac49F+wgoyVsNWbotdq8P2fczsjQP0hET40hGdbNhTSTTfiGePSIQqmO4tNYQu6nw6NMzAmzbKBkDGnhkTxbzjzPBWDBJ44csgEMTL5y8iTguw7ea1rNAU2CteVMqdzTNvvxJ2zO08+CwxbbeV072aSHvm3tEAsr1qB6DH2ymnoUQSqil+yAjBQXrmKvsgJBa3HQKyUzvX3eYpv+ox87na8yu5YNueUmu+buOyy9pcYUCmMWNMd+5a9HV64lOHnUlsx9GwYHzW0DL7Vx3/iWNevdhVnDggk93A7OXfCE91AEqLNKMxT4ahmGc84vH7aFFGOLqc90QHXzVjf00AZl6EXPVGYSGflYyh4ap0IgE+LXgPG6oZed9kz7T2v3+b/5s/CV/8zLVLzk/pwcgKYQLc/2Ifrs81+ewsS2hZbGCM5a8FqK9Vk5sKlGjbRLb7uZiLsbRQ56ODShSydEndvuzH2X+R5JVMMYmZMPD+K6y2XgWIs0TSXbc5ihIC/RszLFKqHSZvP6Ks7jhZf1g6p6B4qeQ6yCAE/vDonYSnYcsmWwnBY+8xSBWYUdqdPKzr/mVrsNRsv5raAqijaNU64WX03TqmQQRHKVgfYUQxOrVPQLhdAwS4LgT3CJnrTIHVox2YwI9hOFUqi7R09IGej8nsk9Ze/+/llbhD5SYu4R5FxEu4UOTc3vDLW0utApRzPwu8OoywN8J9q1RgV6bUoogw6kAsRQ5HfihMc/waG7SmkUmEkQ0m2qr2nM4ofv//sNvZ9yXVPAk8T20CWqqh7sRqAkunEXQdEpTHq+4pTLB/DglBqK+kZDU+nJUsaNvUS1/XlLOI7GdwKCQzzgPaVJVrvnEJsIztVvdB+LS6PrDqXJdBW23GbBU5ahdK+nZhb+VArhOBspkr6mzcXhO0DU9yG6JB+TOZymaJihYR0UZjUMQ1DIxXjgvtdeZ9ntz+dCa2z7zLdt7k9/afs+/ohNWk6UkWAdxQv/7/+22mjZy+iRdJDOl9ixTZtt2bQ37H2kkYsOHScCybBDiGO1AeO/4evMxr1ypKeaYh+pdVqiZ96wE8ywX6/StSovboaahk+tUdJzIt8+nrfQ2Th7KYJV0T1aixRQh+Y42PUZ2vQ7Mq3rsgkTrNPAAVYLASY5uGLh/ryvIAel1JGN98fmxCDfuIG3q53k39dW0kbURteXo82m9XVyHC+WA1I/QCyp8z2os8NrinB2r4DRrwJ2SmembyekoCcgYVCf4QpVRFI1Ki6KdaHIybmaZ6eP+jOpyCuy5cgUP8FzP4TGUO/z6Yy9aYL1gx6bidN3J4EfLwFq2bd0JXDCVFsJxS8FiO1iOMpXfeUeawoeWsRhdzllfZ7rhijeCA0piqSCEBzxlAqyGIEURMZOb91jC5mENpfC3TEmWJ3fo4ddzvSfXiOHAMFRlNcTIZI/jDTDkteA1eiC3MfQk/Oan2fX3jHZ+t18AwOlG1uhnjvwYOxQeplZVEVNYlLdhr2rZ1V69IS9/ctHbeELr9AdXm1daOq7iWJso650xkougjWRflBYl0hBVNcfQTlaH62eC2zpUQaifqiZ+GuiYEyvi9ZR2Lk7bH9N+HkdTGU3zudmXU4jASym0wKG5exm76ehSJlJBlrBmqc3bWZdRoywAdRBmmHk8blg4aGBL1HTo5RR6twL8uBzfaCLIz1ad8GnyrIxXLz2+JEz1ERm2NKn0HxCBiSeDC8ZJ3NB3152JUa+/dBBVpFNXwUURUFstWmATIDA8QGvf/0XP7eTZBDlrXtary980SbdNcka0jgdEGMK4bgkFS4h+HHvEgzD2CqBxK6rHiTZAR1g/RdPBiJlUFEx9dx8/m0sY/WMAMiH/ZSA4UpKy/EgciU2ZCaS08cZUdicICGNOoSe/HGyluSmre0KEIE+d9yK9HpdCASasRHmIigrloiZU5KjgMezPT0t2bCY5XYjHlbeobSwBUJw7V8M//dvNfThk2IGPUR7AXv+bAFQTzxclEePXGBozVLkLQ8VUiodOhUPNchi+9oNSI8+Sxv6DKtTdMyySLUOVzRAVrgDKojD0I4fb607URxD9yVNOjficnvVRMVg7XAYAo4BhxRMfljmKYXNtn/depv1+FP2IRKqqcBDtfl5NS2UwUlv2qkDgke32MXjxlsc+tTEAc4NXvPsizb/5w8z9/GIU+ziG9a1vjffyBCMr1ti/QY6cVZFk9ZBJEmXYYQ/no9UwskTlkk0XsKCnmQDNL+kt42lLb7P6DGuh1PmYw85+Fpo7ToZd38wLCWbT0PV9U8FhElEWFWikLIRFX3uWLHKZr3wkm1nNFo11Lxsyatyv4pfinifujiofuNwVuPGWZ3zW1NQxtGx8VKVZenJO80zFpkr1NJAi+CS9VUtodZGDlbKiZoB4FAFv8SGqRCDgVdpSk+yW0y+KHROL/Ehuszb3L3HXvjOQ7aSjCmTTtWuY4fRfPJlIvoLg9YN0VS8KIPyRPL8ii41Q1WRNv+l874H1n5iz/0EobJFiGNhgFp3bs9c1sHWqG1LH2oRB8xykOEf6+cvZ1D8LjtSetqyO7SyCfffZb1xqNIYL+fQyrjKyUt6Qu40XHKQ4AsHhT2oJgSeUQowUDwR4o75i+2Zn/3KdtCIJQiiQfOm1mfYIGvH9KicjGzLJwpft+ZDW/v+ajtGE088UVrn3j3tC99i0PslzCWmVnJGzlqHmk9QpCZTrUxXTTuqbVRqj2rdjhzH0D+BoZ+C/6i0riPY4995gNkE7QhmpPPCs1bnsNaMoEQQpPZhCAMUp2J4WAsFAwG9kSERqyecO6eUKlKXAfEAUt+L6KWRuXdHofZ9SQIDSZ3cu99WgJMvIyMr2bXd+eCi7cKUZ9JXazpGr7F+9I7UO7+Vf4Z3bOKQ3GbpPTWfQVk+GZXXrairSNpAsK0GA7gqJvdeUFBhc99YYQuQHqjc8CEiaPlWilprS6aIjbnzVrLUQWQOMJ5qyCE0aJzry4yrZcc+2IQzRgH3jal+VpoMutouA7bpO6InxlxDS4BbDJ46+Z+YborcRTZWeCKHLhDBB2w7H17PRtOx9Oz0YPVvOUv1qQSao/tOZdDK3Pl7EvBs3o699jxUzQ3UFuvRrJcjr81+Ow3DLh8l1A7DR9nNNEfV6cael1MVNdeNvD4m5FJ/MtAx8D0iZ3wGXj1r8yPb7ts2+vu5GnhfJP3cP94ZG3uLc/vzTxzdmPEPKbRPWOeqxa2V7sh7zB2d8ZufW9XWDcgjYIwTW1tucitLbdPCBt802IZNHGANEY2S6JO4vXFEIZ7eenCoY8zBJSWU1o6UFZ22yCVuoogzlU7cbSveZ0AxDQ0sWgW0sGZdu9pIUvTzR4y2pFp1wGLh86YjtIaC3Xz0VtY89TxGjfZpFqp5767eENMF6QMv8TPsfCM67G8hYrR/9QeWDIsHsUl/j3Iq8s169wLrv8060uyUgpFI4GuefivQ4mBrYzr6qtqFJ52ifgKDqTlFuKIiUQqPMoDJGDhlAPvXb7EF06bZx4zZq9q/HzqXIroKnF+5lXCoUpu3sgsHDrQBHMb2fcFOU4GXSMP94HO/wWrI6ig6D8ZP9Q4xhnRQNRxBuGSMKeWGn+/oSoModDDyqnV5QVY/pkMuEj3PNA9D//IPf2HLUQJMQ6mzO5j1DcgMNwDDriTzKZfhhTLn3bD+8xHNTj0SXIf6D8tyTwKBTbO3SI0Pbd8G5zjDarIYBl4ni0I6EByNcVUFxdRaTrtBiYc5cdH4K+w62svrt2uJcZCGKtcZlET8/x3+8MxTwYEiqsAWEv3VB4pwqgXvnYHyOB8HP/fl1+2YhkirwKjaEOufwl5Tm34RrfbKUEsIFNog7TD+9snWhy7KpLq1XFK6TPfig3+jOZ88GhXUNO9TD1ODUBTSK6J/E0O/GP39Eu6jw+C+dut3v25NLroQCQzUL3kP2NYORzoMFLXCRxy2YOjFAol5LocC1O0famM+RlH3rI5u5WP6+MjRK6vU6/y6JPNAt+hOzsa8l1+z9UvfgzqJ8xRllzUrZK0ad+5pg66daD3IaLOoXZXJeZAWqbclgeuqJhoXXOhBie+TKHTQ+upzFEE7gE6UXVxli+e+b9Ofnmon135oLWGMxZXlI9Hdy4agLXP+kMvMNGydz6+OL2VCm+II4JX9SI8/9botfpYO8iP7gWZT7PxRE63bxFssq3Et5ggfINrORyiRSVZ0IebUrmW16tSHBQUzLZVIHNjtrHS3PwdJiEhV1kW/o1962oE0EtW+XVyuCokNQVqFGhz/4is297kXrXz3PqapSY6cMyrhRAKG2nQFD7vrLoarTLCEutLQkpMOztaX8TOG/C9Zzr/3/XOztv/7Vf9ZQ8/Nuj+Log7n8kYRh2KuJDzwcaiFc2hCWfPii5Z4xD3QaQAAIABJREFUshgac0uoSrS800yV3bGpTbjvBhs8ejDeFi/LU1RjhAogqTxolifgsXr/KI1VIUPY6im66zYsWMDmesp2kY7WozW7z+CBNphxYu0HDoLjWpcGJEkciPmSiJDZApv7CxgV6KhI2/oE9YZLrhppE7/9DcthVF3l0eO25s1ZtpxhFYKEUknp1XyRx8FguKh1v2Ko9b95krUfMMALVdJiT6Cj06X3fJNxqWweHQkdOhkAqdzFCfeX/ZOx514kUObMFPUe8PPakEe27SVinmUrXn/NTm7bbPX54QyusZgokLlEllSvIWyRHlC7RlrPK4ZYrdbN/P3P8HmyCWIreWoto+sHUAVzDq7SVjFD9BiV1mptFLGpkUMFK65VeKFE2zyK9CgoGPgAbMYzy3WvPfHgj23h1JmWjXRBX4Tkbv/mV9BvYZ4qTUSKSF31jzWTUJ1S8jIi/QQckjRp/J55/wK6Tpe8Ot0WAYXtZiTkaYrZrpjJLxWwZE6y4xi/h3DVJaOvsEE3XwuXu5OPKizVDFNlI4JL+CxHXT2c0jXLoQRDr2wy6BDxC662Qrsk2D953IPYH8sp2O+kpnPi1AlnRemdlOrrZmvThdsOOGrY+KvssnFXAlOBGyg7kUHWmil7ksOMfSzP1CW7FdEqG+WZFR04aq/8/DF756Xplg/vvvPlfe3+n3zP2nXuaHk8K0WbGiatikTgzwdsPkqMfZ0CditnyVK4oQ/QpW7Vx05y33peYZ6AoAmJaPFbnHbJcvD9Uoa9rCUbFSV2N9LLCZrpwHoUSn89K906XnqpDZowiQBikKU1IZPlVwnOVgFCCs87QWQHzwLDPhW7TsZSTkbRvuDTKhxBKue7iGHui2e+w8g+4LF1260hRjIHiLMClk234SNtDPWv2pd21dhk6iwK5Cow9Fw3jVPLX3nT3noCAUAotY01fQ3IN7NdN0tr1YmRhMV2OncPNM1TkGnIDIm4alFnadi4uWXQX2EY+/j69a0Wg0lyzmvK12pTRwkj7tM0NlR2wkEIFV61xJE2kauVSnCP++G5bkSQcSqa9cfWbaAjm14cXic55EIpUDI1bACMr9FfvIPPaerzcKtFtlDviNZFaNlnDP3njbpnXn/HEfx/2tB/Ppr/7HDiWOOGZ34yNNzs9vdW2/Qf/wwtDfF1if4SsqxABg5j2/uq4XYTes4tu1/o7cnSMZeBkfxsatRO7Bomiit8chFPFyMsKlU5BZTZr7xkS5EibQGOPf6mG2BX9HWFwsozoXEnHklgTQ+a84c/2iIkGmr2HXRsrojuvlFU0K+85x7LJxJbzZSg96BmnkBXPxvjnUitIJ9MIbVJMzoDx1k/HEir3hSqODA1iCw5PsnhWAX3Wt2d3Yj2a6HGqEihxpsoOHRudPmtaFtFG20w56eTcqrJk996Hb7A8g8csw/mzLUPpk+3QwxATuEzstScwz2U8lmneKCZLZuj2DmCWaZjrc1Fnbg3ICVvXBNWLM1usQuU3usj+Xx9dlQUcpaKDKFbElG+pBWu9VGDR8D+A3AYaIvByMTbSa5r1hMv20eLV1oGzrRzv942ZtI1wErNSP+5V8F2Efgg6QyphiorSAYC0ftLYkAXpLGCp/YfsU8ozm+mQzKX4nZZcTHfD/N0M+BvN2ra1Foy2anrgH6M30NLh7fyod+6Tu5fhjXUGJR/R6mUwxuhYOmywbH4U1Gwj3+UEQaqQFly0+oPbeuatXYYxlXRaXjX3Hc1WGs60WbDFs2tGxlTl0v7UTvA1RYRleoga3GUsXk1Us8tOHX/TL8OdbuGhqfi/cds7qszbcW8pRjVUno2utiEO2+2lkBUhTXg0hjabBl6AeGShwhUg/CG7rT0xvpQ3JA7lwCRJnrfigysmE1839kesGXUm8AzSSey9Swgv8J2r9sIa+Qd+2D+O3Zy53bLIlhIJgggZ7GElk2t68jhNuDaa+z87kxioxbkCKkCA+0NdX+qO1SywwFfcmmDePWRSA1WAYHz0VlX6mopQJclBbn2DhHx7N+/YGU7D1tLWG7JwuDVp0A22gERvEsmTrIWnTuchQOrcmHJzZsPM+c5OwisJy2oTD8fOKnkulZUk24lZCDqwMkAsmGQnzy3P6C0FETwsmpbMZIYJQx6qUO2NJjhMB379wbagayrepnDVyrLBeqwV860QDxHNWL6XiJYO8wg+jmgAhtgemUzlyCdmyvje/m8+BjPv9vQoWSV91gbpMUVymtQfLW65eVIdDVuyMOeC+Yu/Bn79f97Qx8M759+/eXmHeF6RMXqIAUSWatBvQwUOALzpV4KnXZgu8eIluOpuAy//UYbc89tlsoovwAOcrw1c1SiRqJySWGOjxTdUhGjCk1i4Ch6yzt80HZu+dTqEYG17U4xCcNZBr9bVkJMF8Ft5XsP2Au/+IWtenWqZflgknhr1v0iOvC+bE3btLNlFM8WMKuy5NABq01kUYkFLuQA1GndGsgElg2zRrPaMCVIgKDqBmIxQA3biZF/mk7K03D4x91wPTrZwyy7Qd3QNKRDKmiFJgHPeHzCfMScEaaoiJrUv1LyEYKjeMvq/FLbTg/A0ldesR2rVln5iTxLYY+LpwuwZSdxIgmoPV44oL/1g4bZsX9fy24Kg8Q1VwSZKeUOA48lMxyHQRFGGSL7ELBrT0qPXawHV4LUn4q0nDkg8D9MFqtSQZx/llJMPbb9kJ2CPSPQrDbc9hbt21pSHQ5jnHjTahDxfEbQOJ/HYDZlYzKEXIsMue5bcrbJrGcCuiclhxgLh8PVc6tQtE7GVQsOd2MMfQZ9ClguDiTNN8KhgViEEbt5D4WjcBMxQy9D6YZK1xzqOR5l657VAMTnqdnMDbamQhw/abkHj9gRHE0RBikZKKcOomcNmjexNBy1r5meofovFL15FB19ZmToHS7RZwbA1/dYgsgJBSV2aOc+O4aKpdxXRuN61py5quk5KG8KUuCNUnG+ql9pf0rUzwv3AReJjL1jaLIi7uAcV9aC6lSwbuUq/HkPi9aXCFx5EbFRwf5DtouazwoYZRveX2mVGMoM0SI5R8wGcVnpi4GjLqNXozZ6USpIlksfn2fvzCl+ybhXwBQTxOSFYMFAgjL4Txmi2F/KXjRkxdsGKzm/GPzjjP5bPm0OHc1zKN7vs3oYRHVCHyPgqc6pj/jgVTb0ttvg6KMfDyV3KzLh09DV2fHBWrpa1bgGuQJoi6tBODCLBkfIBjgxOYAc4KRU7W3o2eqnhf9EDSvFTvLkyqgZdWBy25V3306WovkG2nSiDANr8eDEZfd9IKq/AgqyEA/A+LxSqLDzIIrMe/IpyyCbr6NNxPfyuOfjer6I7V0PYUR9LRJa0xxdfpo9GTqBvelJAc7fMPR/ZiT/xf/4j0A3MUP/t9OSUJEX19iVaA7ss6mPPgb1bJolnCyxugySUAHlKM0UtRkCPfrLd1vfq0ahp8J8ebrctO/Fc5YrlliZIlsdi0oYAz40gg0qpUfJ1YrHLQ0PHQ5JJXkRi4OULEPG6w9iNKf8+je2nTbsWix4MpDJAAqcF/bpa5sYHL0cemYZXXAK/mUCy0gTsyh+Dme8YK/x4yy5ARLLTnGUOh0LzQHKBd6Z+ptHaOyZR0NOgbVkkPFlE68mehlvtVu3dKYLVGq2hvRydDAk9SAer2wiB1eHxkl63KPYA9rMoo/iTIp377T5zB1dRodmwe4DSPZSg8D+pMImknb+aQ55Frowl4gSN/5Ka8Sg7ji+V+18YRlERRoa/iBnovfGRHu074/If0Xwskc6wnVd80USzMzblWF2OpjgHgp6AGlca2iAchxf2QyRsE/1wSimunMW5sx9KhNQjUZfUTemoh6uqwLDUo0DTnd4SQ4w6ALpvr0LV/x49+bSUeFQKQNRZMb3VDQL0490TZHRdWOvm/E0JOD02jW6JmdchAPvvi0ylGKQhfA1wGfO7NJn6API1EpxLmXSaCE4keBeaB6MxWvhucXeIhj68DVJMkvvSNlDrIHQP9i7uMJ1yPt6hcGx/oAXK2ty4kEMstH7a420V7gW38pkRornveHG6z5yapIpUWGXfxSV2/F1m23VnNm2/p3ZlrtnC0V/1htBstPSVIJ91L7vJTaEhrFulw9mmEttiqlBWFAOJY6H4hK9ug6H8/Rcw+AQQTeiOOu3nq5a/XWBp08TcLAHMzgn8WTlygRKoA0voI4jmekqGHCZklrgfQrlLHIaWKchQ2zUpEmMBi0mA4CgsXoVXPRCFwGMo06TkIXcINBMMddQSHRdQxdvBoFNKjBgKvsoOcLES1h/TZnSLIMLyPzGI2vRvHtnqxFlk4DHnZcyctcuD9UFBSIVOBLBYCk8lxoc/Aevv2nzHnuSZ7feGrIH1Q1QQU3sOAfjDMHUxWDyo2EKNWnfnElqBdTUqOHR/CnquTJoH0ofO0z6pH8TRPPX/MN/xNDHUpIYZPP5hg3/d9SEo6YKceTjoSnsXLEcRbgn0B9ZavUwH/VgyJQgd3CcvdVi0ECbDF7e6hJSSlqZXSyLQ+GpqspUKtDqFIjZ4XgsyRwbQDBDmuQIJCHK4UikOUmpuoyyRE6raNjQuMO3GVxy7NN1yI2yQbOyadjqBW2uyjZvWE8kxkhCNODPaJYs79ee6GDIF2+1dsMGu75LKdGd6JyppLDJ0CxPbNrOPNKnwdVnWg0RYooobOCvaTA6etHcM+Sm62l77+hRc6WmLqk4q7qVeMliv3DwvX5HGh9HSlwDzCTDWoPz0qFL4F5O0bSjsYlrKGZvJMpPKjpltWSQsBky9hpTGMeA5ta0q1961WjrcfkA/3wZFclH6Bl4wq8Nqak3Mn56aHgfRbhiDAnqEEPBOehORVNUrFqJ8G0ZrpCuO8Qk9UwOgpooyzVJh8jXHRPUNKekStNDU7l8iXCI2viK6MkWBO/ImMoBCTuV0wkPRM5FkVTAuv36eGYSilJ0loRDTZAxcmpfRFuV4fWqWmRl9T6R7VeGJ431RCmFCsNWZK57jail3q0oBwL0l6jiu/eA6OYC9CMNFG8wCpQTh78EF3qKHjtxUV3Kjb4bZX5Jg0cYuWO38j8hY5IPUk+FnwVlE0IgZCz1eT4oWjUA+SZBaIEWG5pq1OovOM0fvGepahg7A8NLEWkWshwsk53YcZh5xQvtI5rwjm76xKqPH2aQjo9SYfAJ+785cBR1qP4TrgESuwh9G4ycOxU5OZXjJaDHi1UUdmqwRM8wmBrKIZ/L1xXhi4qYwhlT/Uc1m/lvL7CGzF+9DLpkCtO7ylBvTOG9CxgY8vFM1GafeZbGxQ3UXFLI4oBAyX7jqXNd0OUiSwbK27nuI9DUIuKbeGvIAPrO9Is0B4pMqVuHs1ZlxcVFVnQqzwqPHrFifpcy37kCTL+E9zl5uojpXeXWCYhtIth5G/7E4/hgFwUeQVNGEJ+MvQIp7lVwqqiedEwreNkDy2r2z39nu+cvcY35VPH0+bk8/q8ghQHigwfaNd/8mrXs3Z11EjogsT45ZjWOBXqs6BZOoYx+/V9p6P1cfcaDefQUedyzeL0HiAEvrqH4UpNCrE1RaMVrs1G4fNbymQmZownqHMp8oJiK2g3ZkAz+uOtWq9X1Qg6FwApF0cqohFXDyeZ1wn51gKXo6AOzhWEKg4txaIVf6kCLB8x/Jdu22BykY9cTHceJKqk4WtK4GTkMNkE5EU8vbnYBFM9ElBM7UXQdcPP1dsHAS6wGLXUpWWqRlU+k0jhRsO+wrXjuZVv49HNWdviwjwxM5Vmc5n0KZMSIBroPH2aDbgDTZ1yeCrnFOBTBIUqTtWkSqEzFY7x0uEWF07aRI9MhlwyszEqqIARgh10IK70PhvgJmObxbUgn8D71EOYSuymPSKMKOKRpx47W4bLLYAMNYqhHT4TZGrmRqWBzl3EolL6qGUwt64EDHeysN8XxnFxYVkVvHQrh4hgYmR3vcOWeylxSVlpEEv8Pkbgbejli6TNIUZJoyt/TLQmv5jWxvaDinbNlvDAsA8zKChyORba6Yxl2In3h0BUyOpJ80AAK31e6Hv0KMNTZ6N6tajCuYQ+GIECQlNMOIzaS7if4AzFauHa1xUfORtG+85/1/Qjv15MQFOQ6PTLUAbuJsgPttejl7pdiDidAVZUYDTlJZTFe5sXQaVSiDyeJCq+O86vLVpZf9EWHpIBHlBH5uVIUKlkImC++dwKDSHRd9TucAfrag3DfJ8wy3YRmU96evd5UqAicWJg9lwU02dn6jh1uPUYOtYaIxWl+8hmafwTPhJ4znLmcoiuBhuxbUbx8i/50sT5uVCwoqcGqR2LPJxvs3Ven2WqkIlrQjDgOqYSL0I+qQb44nqhcwoaVJ0/ZxxS9F9KYtX31OgrBkhUmqICJk0rAp07wKjjq1WhY1WrbyXqOm0BwNILZBPQ1iOKG06yk9lVK5F9MobfkNMJ3qJyW0WF9hrpKLg6gmJpYO5xGD3pMJFKnSEQTokQZjhOH3rMS9pvIEOyfSmojiYIYYSPlATPNeuwpoGQG6Zw4bg2pb1SzvyvILA4QlNS6sBNT4O6mJne1xUEHVc0tAexfjrCcz9E51T4NjMD/yw39ZyN6HYC/ZOiDYkLoTKvG0J+hsCImTf4eJECfnkZn6ItWc2SbNWLTJ8enoSdBFbxRE9QC70BF8npLb5gTuLuyG1TjxYOVcZeSXRgdF5o3dOgSObw6RCqYSH1Ohyye4p84uJoAP+XBH8DXXWv1eG0SrxHB8YxKNgm1vNmlkKglsV6OT88ZdMcdTrsUhCIN8Qo2ZwqKfil00JXD11/x4lRbSBGpEA2Y2oJxiH5D05SMAvengSakoR0vu9Qpke3ojoxHNbPE9URI3hVBS1jDC2nCrgPbQC3bXvrgNbpn71ZVZs/XTsBSWfs2kducd+3oxvUWV5QHl14wSJBayOcHK6CbnUeW0mv0KDt/EJRVaImpyAwI1VSm48wYjE4QH9ZBCHTYYPCCDEPAcWJ9AJ5Hha0cOfVQ9FVhK2DH1Sp0KXrlGpIkrSz3oLUQ1itDz5/SEfFo3VkwMnbKxiI8XRmBzJqYOXJ6SrRVcHSbrkwoRPgeLXia7NY4uqqIpxwZYFdXVOSu+/FMRkVl3ZLkPJyn4tG+vicmTmzikq468F/04w7+eDYp+CiMNonQouhzZPZDoc9tdICCIkfhUCL7QbxyOSlv19cbKCaJYBt3Gf5/3v991tArCq3gWgUNKLtIEJ4spVRdGZGk6h5l+adt36c7oRYvse0MTz+4YR3g/GlYLDQo4qEL2KMJTVpA60T+esJw68IUs5SsDIwsNFg5Jxk1v0Fx00Om5GRVRanaf5Lbxojqmaju4AwtArGygkKK2B/Yotdn2Ic4F4MuK0MnI3/1t75irYmqNXu1kkwpCQhRomPrFzCp6rmptvG9lUx0y4dJdsYyq4j8I4NcjRZN/8lfsv733GspHdQnoXmrYR94cUZ70bE2/Y4MKmerAilvPStl7r6+7vhDw9L/w957wFtZXeveY/e+N5u6qdI7KlIUUEBQEERFLNhb1GhiEjXJTT/xeHKMyY0xMTEae1csqFgAAekKUqQXkd7ZFXav3P8z5rtgY8w9v/t9N4nf+VzJkr3Xftda7zvfOccc4xnPeIYz8yLROa+C9U1L6IDOi1whpIuFU96EXPCYVdEisyUfq6if2mwr4XtrWrWyoVddaRNvvcly2tJ8SFCoVyYq4a+OXIE4oKgqiiN1I/3x39Kjl2H3AY4ZgMhoxF4LNMtgpGSAVRhSQXWbFlQGWccdS1YjXUo3qlnTLf1wkTVhoqk1WRneaS5t5kZ9+2a62VxgceCLnunGyKv6TVoXtXgDuu0uvOZQQCiicZKavHzHfPkZQ19ZfMiWMzln/vYPVrl9G5NN9HBtPnQTIlFZzM0tYZHmdOgA3WwSUglXWG5PqmiZHNWqshUE4IlE3lhSbuumzYQO9rjt/ORTy0tNda/7iCQXkHHNgm1QSAWtGpSrSrUOL6Dtyf1s9DV4PRRXJbdBrc/L+LwXh6OtXmDFQ4k1QRzCXtVi0av49BkOp5CMUmK0tNq2w1ZZSP/V9R8tsNK9NDYnlPUOqBxfzXvLuR+JrVpalyGDoWGebb3pTZtNZacmeYNrhgeBArFxvORIhl6bhVMvhW0LQ5ahD7bVTaYveBl1JcQD41vKm7HNXV56nXS+2eiciyBLovsvppG+UVGOvlcWT56+vHh9llglURToMrd6nwpx5Bj4ZqBCHC0ybUjB0Ad+jy8rf7qxdihC+5OfpG/u+ps+JzBkoo2JP+t8ah22CMfLqAhOcrE4nZ8iCV2vzi06/5ihD9tM0P/R9PI8SMzQh5sYlJ71PaInRvitt9z0+6k1oXPxeMqfDtZEa8h1UrRxOltK9j/UXSjqqyWyK9uzB+99sX08/QPb+SkGHmXWJDxRRSsoTcH5b2nN+5wKK+siO/18Kn+75rmGjTx3KcJ6zgZjXAX8I089XRrryh+oilbd1uVIOQtMG19wBDQmVXzPqjkf2vTnX6A71KeI8RFt8izHeWh/xkCbcPdtNoCm2yo8qiYfpvmQxLo5WnXUNn78KVTTV2zd7OmWmr/TWkC5zNQ94PPr01vSi+EHNuS2my2lc45H1Mk0caDMjegk3OVaBlrywMrbKJrUyAmidSMrhwCnTnx+JYid2+4RE9+tfIkID0p6a8ZIa55xWvfuBzb1wYdRuF1u2UDGOZ5TosYGrZsC3ncyfSEuuvO71n3wACBKYiNtuJFEhjYRzUeNtyJFpzE3evy3NPQnXKGmbLRgG79+jGYZ0bSkQSKPSXh6Pc2y1+EZvE7F4sFlK6w13orUL6qZ4fsY0B5AH5PoM9tp2Blg5gwuJdnpwDdu6OGfeDWau5RK+iks9hkQW/98D94yoeT+zzfajD89autfeJXqWWQGtOm4NwmkQ2LlEO/L6dUbY3yNDbnofGtCEZdWby3nKf0S3TxhjEogbZtL84TfP2xbiBAyCZ/FzS9BAzupQ56NAabp0rGLzYF1sGrBYrwslDNlaDDaWZ262ShEyk6ffKklnpSHlKqXdfjGpG1EG5N8VBWEyZB5L1onUQsGEQNGUqhybphY4OsFu/bYOgphFrPgt0AVlKAbrY5pGKGFSVKMhVBHYiobKmbHQYOQUBgJO+csEsSd3TOphv2h4XIZYXmmGhMWjZ6BocB5uGIgh+tnrfmwXILRlKHTcYI2ZLg8aYpn6ElF3ROfELIYETwhYxa97BhLMM7uKfnPwfjrXELFpzOUQ/jtjlz4Zlk/v81+PsHQ6+HnI8Orn/2ACE+PIJCwQYQDY/Vg+mwZM70n0mMLAYPOO7ax6fvcS9QZRBo0sjnydvW+2A7gLrK87sCHl7GnLjAy9EGaIUCLWNGoJN+vhev2O69uR8oPuLwFOWEclJA05oleTgV6MeuQhPh0zge2Y/lSqyJ3Ew+bRV6vqg/KmZ8ZJP8HUYU7cPxYag9Ohi6a5W9XMa5DhTL0gs0EtbmTBgSqRHGk9+MQGmwpBRCx5iS6pAp66C6mmG/Rm29Q67GR72Q+qhFIGjg2fZWHX3ExfXHPsiygQtWMHIXeo/nkImI+HRts25rNNvPZZ+zT15+z5IID1k78dSjWZRAna1r3pTL9Gzb6+ostvR0eeopUHVkbzpDBoArKY544nBVRWKV0miQHT9GXrouoUOOtqE3XqASw5qWo+t6tziNWOpwxdtP/9IitQeaiCUY8V01juCeFrOXidAqxsAOTvnOHDbtsYigGA7LxmSYVVq09j9q0HoLgRNiw/3WPf0oy9ouX9/fU87xC0z0lQSYKD0UNU1UdiVPKxRc897rNeuIFK922me5LonQdtd0McD14/bCrr6Qx823WFHxRSzeBGyJVS5ccdU9NNzVUSTrW4TrogcHhK4YFs/bjBfbcv91rpfD4W5K9zwJDrMSQH2bTOYxX3/WMYTbq+pus17jzLKsdUglM5KPC5JmMKrlPlPdCQmmfNPYf+JNtnj7dMsnYZ6IhXwhroSI7xUbSrERiTdmIke1YvtLmQ+FcrSrXwoNAK6hfMkmadetFP9rb7QyKgNQmrVw6/JxnqkM/nLOGSHi4FokKqXySimmE0Ua1r4GQUZS8hGTwSCXmikptOwvoUxQ118yda4fWr7HEokOWzdKXlEQNn0mAS8FHLuycLvC5z7CTR420XkjQNuvUlg+X2ib3QElgbTCqnmX83bN1YajAxBBrREMb7E7ArfWLfEElW2NN0yNTF+6DLGPYDWJ7cWScoyBcxryxkY1xFTWp/L5GDzc++qjolWizELc8sMrDQ1/V2GAfF4vSX/UB4Ui343q6IQ+GyPeS6JBGBIromGCs/fQUofjhITqJbQ7HdsDobJwdg5ETo8kdYl0r80g89kS5/6q41EYEjiz6qpq/e6MOvkMQV6qSzzpZetqW7YD3v2KNrV+4yD775CPL/2y9JVWU4IVqU0YiAyOfkdvRup813HqTV+o6bIC17tPFI8YaRSZkxZ1HLvhFT62L6IKdBaSajuhC9LvkgCV0I1ltgd3b6evwMVpP62fOsIItMHmUV1J3JxRM+4w+j8bYV1qXoQNgyyR5vwdFpfFEBt6ESJs836W0gub2DtoILn7hKVv6+hRojQeBTLIJrZvYvpp0S+vc20ZeOdFGTj4HCig4vTB1JJ01HwUiicKq3IV8CN3nJOWDJGvtUZ6CQOawOlmJes11qlrZ54C0fjx6pQaFuompjzxqS+gHkYuYW65XtsJuYxM8xLqrbtfRzqf6ddx1dKKCaltDXivJ81R6iCWlJGww7O5kKr8SRWKx6frP/verY+gjz0g3QvzlFBgr2hQDrQtPmJtQtrPA3vzTkzbv+Wcts7QQGQOxVMCkMdrq4TrqhhuhOF5n6cAPdeB+0uGQeJLDCRpvFdB4Mk5hvKyl9O21ywsvT7IdNPV9/XcP2sbX37Ie5PltAAAgAElEQVQckjkp6JYUs5Ek0gi8x5AzbSRtxvqdM8aMUnfNDRX3iBYZUxjNYFcpXrvJZtDGcPGLr1o6yaEW5BPyGygjh0s/CHjpfLrhtBrY3zeJRJ4H1q23BVDMlr81zWoOFkF1I9HLTteNitqLfnyXdULFr1bGgEnmevfyCJUEE0tGXpemlgcnskAKXNl45PWLLqaCJDYONWHWApIy5IalS23FB7Pg3S9C5mGbpRB9KJqQoJiUQUtUFJSZZXm9e1p3NFz6ILXcETprCwrB4kgUC9quwvUTrJHsFYWREdRqcQc9ePqyiDL07qw7HMHmoFOXt+ssh+DdO7NEr3nBTyPj6q829sKDgp8zaGIJzWOGPhjn8LfjS8gDhsjQh+A+PNyERQbbP9N/j0x7+Er3cPVj+KroGmNvPr4f+LF+jG8swXsLE07/hChAgxAigOgZMBzso/oKK5KRlLKYRHyT8heMi7zqwM5xfMR7FZMTxjATw/FU5sRKy2DSbLcDa9ZT3LXC1uI4HERwrba02LFtlebrnFKyc60dvVx7jxhp/VGDbHcqktbZgdlVQzJYNltSwt4MXAlJPlq5IZ2PokPBH3Xg3R6xefGTOP4InEE9VC3ApgUfo9g6xdbPX2AJ4PNHxVrhjW2onxiAUzQADam8ARQPwu+sogpWNNP0VGpgeFSzTlUJ7XAK8JCKybQuizastw+eedYWwVSr3VVo2cmsucRsKyJqSaMZzBkUTp41aRyFk935MKBISTBofcujVg8AjT//0TglOEQbbnStErFitTmEw0uqkxM7iXulVobl+wpt7guv0Q/3KavYvsG6kENIIaqt4D4cZEzr0Ljqjd7Ppd/7Lg1LegAVh6Q2cXyAg/VfGXnl4MIMiiZYmFf/qse/xNCHud9oRUaL5dg6kBcUdQc6KuNF0w5RDuOOptJoYqm9S0eXTbPetyyYK1ncsCqwxxIGuGmvfnb5nXfaqbSvS8zJZHGEENq52czmYOgVUQl3D2GVMDSFeV6khJHbSvHIu7/7o21ZvAh9bbjy6KicPgZVRHphtuw/INgRTRC8eBk7sVS0mtPwriqgZs6lecKHf33GEmmoQpE10EcN4mbx1gFK2JXI9bajeKmORVDBucvyZbDJFG/cBCvnKVv00uuWVEBTab6iFqN6yuSLaFJ9t+XAgfeKURZhssJCYYuihIoCKUsSbCynpS5VhOmOP4qREnjxotY5I0YNUKS++NlWW811blj0ke0FR61C0yWN61ALRS1scWa02VSQHGjVtZv1GTrEegLnnEQzlpy85nhPqb7BKhxN5hgZMekOiRUi3ZOI+t1oTssiK0cifD4YX2dJaiNWBBd5wjEFVN0jeUAyh7FZEvPCPd8aPWL2Xr+6PfZO5X/ztcfgJL01xn3w4zVuvg4j/PvvfLbXsZ44XU9cr5F7L4/c4SrNLz+paOOJ5nrYTHiotR5nIi0mR5AFi6lYh3cpQoth+j4AMXYTJxrvUSwQCcVNJbt3277lq4AGl9gW4Mx9iLvVUB0tHXkvWoJSWQcFOK11e+uN1PNQ+jp0ASNPyCXKU65HuQ0ZPXmiitA8GUxyV4lNsWhERIsMvSJf9Q5QxB0at6D2yamV7z9g6z6cZx9S6bpj8SfUb4gGrHmWYi0wgmLFjbx8kqnCVtG1tHVUb6BioiNsCKJCZ6dTH6OIUAPM/FQuRkZZDlnBZ9voPfymfQyHvQT56zQOUREdrWgprFKkcJadc+tk6zisL0lpESwovAOylVeuSEE5A9FzNdf0+aGgjE1B0a8iCCW/5LigFZ+OxIqK5Za9O4tGNo/Y/mUrrSWcpGzk0pVmVzORItZ4x1Gj7OKf/dg6U2ugiS59H98YZdYjJyEYdzHAjsM1jaXAT5w8/5zfvjKG3tedDDKDpUSduNjOyNCigJmgikntm4nY1RWUbE996A9WsH4t+Fkd6J10XqA+0vtTkgZjkSroTU9V4XAhMRgYF9J4cYcrctfkiSuslackjn0yCdEUusZ8jsf73B8esB27ttvYyy6289GvaMYmUo/XowILNQjWwpBHLQxTEMZRuhLNoyH2h488aWWrN4CDB156MUu5E029z0dhr8fZZ1tcVo5VYFTVaYlZC3YIG4bJpy5Xb/3m97aHjUyKjUc44WZUBl7/ix9Zt9EjYftQ8CVuPowJp/C5ocfT0/VpIuv6nB0h4FTJJPXfDdGLKHJKbmoExTzSpKwurrADNLfeROesdbPnwchYg5jYHhYT/VhpR1gLo+EwRSj1qiim+CO5dR6QzkA7FYPfiw2vaes2tFJj5MmhaG1rQ9Gk96JJrkmJ44CS64YKs1QySptP4M4HT1+epBZgUJDR01kqkT0UFu0Ov9vkyNPk5+Alh+vW4xg04vB85F67oY0Ojtlb97q/AOPouxRdRJ/5Zcsu1ibz7y7JGNwjQ+9z+HgSubH8hyfgFEE6VhAotEEoLnjzcnWVEHQpDm1CsYsXAqY8ELmq/J3bbO2KZbbq48W2b/U671IVz5wVeaUaGLGUPqtxcLubIp3c/Yyz7LRzx/HvIKLcXGugtV+5PHi8czHaNG89stHGK8PP2NV5RjoUnek+hL1JB2ktcc7c4yTeW7SHdpevvmofvjLFijZ9Ztmq9pMbTZK122kD7Gygmr7jxlpK61Zeg+G0S/6nWovag4dsDlpS1TgHw6D5Nu9wkm+KbH1usLXhiOkkIsSRrXts6RR6PLzyMs3YN8C1F+023UrA98spWus5bridc/Nk68U1pmU1YZ6HsVcdiEdIwbAEAgHXobyt1q5TV6M5qCWjqHgjwoRvIHuydfYiSz5cbK2YjOmUEVdAoChgM8pDBmLMbbfaADaveiipdVyTOrkFHpY2bP0csaN8WilSC/P2/7eGvvGi8cUR85hiHpmH3IE7rP86WwC+bDadWyoQKJvx3PP2BuJnBk+9I+qGiRjqSmX9Ybf0RN/lnG/fSjZ8MJAA2i/s1NphUzHkvus6Nsz999oUJqE8cyWdMKBqJ3j0EDoys2dS8o7Q0oih1rxbNy+lDi3vhDUHI1YjDwb2jLRx1r0/nTZ0j9rej5fAFgiwRT7HNO/b18Z98zZoWLRDhGfbADfZZYklQ6DvxNNJgVesLkXznqCT/F8etyrJIjPZs7ueRO9SWApKzFK+Xc0iTmUh6TxV1l4vr90TdWE0xQiO6ZwIc1XxkwwL6Lrz7bVgVQWYglfkwlO8VIb+z8ENOyi2WkrSdr5tW7XC6ooIlbE0KbxXm5qobLRxoD9oBom0doTkPa1r//7WFb32tlxfOg3SPUYOw0ooTJiv/pgOz/gsd3jCoxAVValuIZr8wdM6DpUoseiGXvdBnn7kpAcN9hNst8+LmKd/HBr5gqE/5mXp9IShn2jow8jFQKIvMeWycdEm8zd/jc3ZRt8RvkUvBKMfYwo5NVWf484F0Jcwb232iiz5W70iIrxptUtMVO9jPsH3AwK5qr3FtmvDOtuGgf9s1XLbAQZeAqc7HlXSVFkujG81Ko9VuNm57TtY38EjrP9Zo6zdgMHWnGgwKRuqJV8VNhbp7+PUqDjIC8KUFwhU1VgAotP36IP5IdRDuu6iribr5rDOdhNBzJ86FV7+HNu3+TPPvSgwS0Itcuj5QCp48p2J/pJym+CIIBqMw6CmMunMu8rNW20uvQrmTH/fTeIYKkrHQD5IAA4tcx0jRZWSLsHYMzaq5i1DdO3T6RQxPvOo7Vu7isZEWQRFdITDuSvAWeoDY+xS+vv2GjbUpYm9Kl1UUCVkfTrIuwsbWTUbkgrkFKXVqXiPc0ilx8WuT+g9TLewFVSupxSXW3McnAwvACu3AuQUDMmLc2+52cbccK2lIZ8iOFXn6mMmhpLP6ah4zSdvmK2eGwxL4LiN+5Jp9o9+6V/m0Te+MDf00f/U5cYXhShXHKTqQxljx/DUAozpqk7w+4EfpiAwtOzVty2LCru2hF5WU2FF7L5lVICedskkuwQcrWX33sxXPBEMrMrmE/EuPE8iTqDoe5I05teYQ6IMfYqqReHfirUTR7Nj+QWlvF+JTSSzSRmQuhTlAIxSi2TL/I/svQcesi0L5lsT8Gt56Pmih57U0UbffpuNvOY6y4Jnq++I4z9JPjvU9EL0Ms6BhKtR3r0WrfyX7vmVFX62yReBdFwu/uYtdgY0zlQ0amqBb5KAjEJPSRl6RQ0BFtFgaaoFxkY0qXy+4SchUyCMPzSDEOVPImywFlSYo5XEYi7fU2o7KUrbBKSzZeF8Owj/vrKQyklGJ0uwGedcxQKiISKfBzuIHqktYB60pslHe2ih7bt3s9ZU2qazIQVdXR4aIzUbUWGQzoTFI1lpaZNrCJxTHxUteftDhdO6Dg+73cK6SyZ53prIQLthPzZ5Ai6qIin3TN1mx9z4L1s6IUkag3waQz9/b6HFNqrGyVdfwjEj3/iN0R7jEI4Mpf8bDoiZ/3DdQYojcFJDUZJzrbknGjzRI0vgwBehbrkHHrzUUfevXmUFiI6VF9GgHr0YUUi9mYlGDU89A4+948DeaLgMt26Dhlu73qe4kJ823jI1GmZyBOG4EEsEWmtgE3n+JLaZKedE4lF/i6NWRR5yHaGFgsja0hJb/eGHiPm9YtvR408sOuKwi/T3m3ftamdcPMFOufh8a0+nL6qhmN80AJc8Aj8n85H7V65BSgBWzjsIqKlVJJtGO6LES+kp3I+q2TiEx2rB9lKl3c6JN2CIU/hZyia1hYfsk/en2nSak++mb0VunSQ2kmwfzl+vkSPsGipTO+OUiRih3ssqMFN9hnJB6kgXFj20ZD7Tc0TOwJO+DTR/JMlnoKu1gC5XCdS+SEhOPSXkaBTSKrQsPcmGX3+1nfe92611VzSsJFLold4hotdaVIGmHl7J7fYsJOYVlQafv1Ge5+9Ntn/g618JQx9bCu4HeYZfO2DIyGugHJZWhpxnDckcZ2HgkexYtcFee+AvGMiZ1pJwNLcOfBtMf48Gu91Jdva117AD30zP1o6udV8reQUmrNQoA34TvkcOfm1E24vxnvV9IbGpcmaxaqKkmRJcqo6V94znteOTFTbjz3+FOTPdksW1hb1zhHMxdv2hTI6zCfWad+lKxCA+rXIEyvRjcEVPdM8Vky4KqQw9CdnXfnU/4Sp4q5x+jOnFtxEN0JdTCai6akk2BBqiJFBDVaS6UB3HA91f9ZhVXGxdYfDGwlcJUpGkgK4SKAhdGh2nMNfPR1ECDJ2dqPStmUeRDQ1OCqgnKDt4EPySpK0ativEZ9JWcg1lCn8x7E06drCO3XpYj959rVOf3taUxSCDn0Z0Fc/i9R1ItRHygRhneWqCDTyvLNqbjLmHvUHnPtFlJX0ShASvPCvtjb6QIoOuI3x/C4Y+llQNNMvgYjulUf8G9+rYo/FvMfjn2B8Fu8SiytiLjaz637Pv+oqw0Wj4I0OvK4oZf7+iYPjlScuweovLGA5FFFSOcS+DZbLn8222fQsGfuNntmPNBivasYfEaykKQuoXQE6KC6vic9Mzs+mp287a9+hq3WC09DtrENFnVwx8jkewLpnM96nmxBUzdfKKknQuXvwQzsUhHJ2bsGuv1RD8Jw9f8iAB4hAUd3jvXnv+1/ejn/+SZYNrt0d/SgnjYtbsyEtJUP7ix2a96I6lfgBKKLu0L/eOhO02ZATm875Vs2bz+xG/eaXc+6ZIf4yh6PGsSyZaE4Tq3OPmOz0ZrFPRfPC2dfxSeRg55en23hPPkhNAioQq2l7DzrRzWecDzxlNAWVzGKYy5KpqlaOoCSaCQpDk1txT458G0Z3JM6UyJuV7DtpMkr7zIERUY/CbE1Ela+w4AZE8KtKzrO/oEXbJXd+2jmcO9EZAUJRCIxHlyHx2KXcSotQYjOhN0QVDidIpe+V4/Qmh3wlz8h/9y1fG0IdO9iH9pibeViMXgl9948aLpNhB1ZQKHWsIBePFQIHlsmz6Anv7oSds18IPrX1tkTWjDLESQ7aPeZEKVfDCb99hQy6/zFJpMq0FqDJ/1xjRjXCqYiSVq4mtSe0MFi0CjKKAO3nPbgQjCWA2CxmHLG5y0ZrVNpPG4Ytfed1S0NbIlLQu+HsNOPwABNcuvBuGzSm9KSWHnSPjJkEmhbl4utrh1aj8KDr18UQjpXt32/zHn7aFJHJrCg4RsZNY6tTZzqc58plMZCkb1lBgkkQ3Jp1XDRlWJZsTGKtEqfdFbrSz1JU00zWIJxzzJLxM3RmQUTGTGhm7FXT8tAY6qcL5FKIliUTUkCw7gKFZC/d+1eKP6egEHgxckAJ8lMamqepi3a06FlQ1YynsPRV+cbOOHa0tqqB5GPx2KH2eRDI3Na8ptDo8PF+9oXuWvK1YltS9/WBqvIo0ydW/gqH3qlP3yiKj7UZHv3Mv3dsP3rUbMc0gXV/YHwLOLWOmORUZ4RNtfkSHPG7lfTH+jbceWX7fLI+f9gnv8gUufNijqUZYvVgkUVFXgCLZWGVHgWTqXW8J2l4J8NnWLbYbHaVda1eTLN9khTSVqT1yxNI0L73famBaVTAm1VSvNu3SxXojX9EfiKQH5f0ZJ7UnZ0JE4CXmqj52krvLEbhPGdHyZcBdvjvsSdEcEMQkWQCxtaLEPe9RZHGYGo9Szi+DPE0OsKGasc+gT2oh+k2ttPFzXAVf1Bva5vhv3Wot6J1bT+Gi7JpgzkqUHjfOnGVzgFo3LvmIewuuzRyrYhPJ6UQUcOlEG3LZhThDHUIS2dkFmhqB6ui0YeXntHkIR8SQr569wKY+/JSVEclfess3bOilk8J8EsVSiR/NCUeluKZaWHPKN0gvnrUrGFfVJ+lAwJUIqy0hrzb9ySetBPZbS+ZcCmOXwDpVX4e9XF/bYSPtxh/9CKG3AcqZux2KF7shSkqrCtmBL+HAMTuugfUJGLj7Yfc/MRb9Rxv2L37+V8jQy/uQhrT0tDGIVVH8L0NP6CiapdraiQYlqVoJWSVTNUv+yRa9Nt2m/eF/Wu36ZdYKkyGGSQleYQVtvTJpYXc+8MdZTKi4JtkkgCR5EI07xirJ5Vv1QpDZdc9MHkTk2RzD4NReDKsigyN7VZdfiF79ozBs/kpyaT98ZXx8/nCIN3Q5e6Rd86O7rS29L2u1Z3G+0vUQayFSpvbIRcUcwjdl6HeQjH3tV7+xAyRjk4U9MmvSeva1q37wfRs48SJLoFtTrXICSnyyahVO+2ISEFMflPdijzq+p0qejDeXBu+N+gX6GogMvZfes2EoESfKWR2LKSTnAp4udkMcVrO0BAofrJyd6JZsRfd+14oVMCC2I4lZ6vhmkkcYGC3YPO6how9ShQ79UbyzJkhUtAO+atOzu7VHL759jy7WIq9lpOznaddjp+1GVE88QKlj6kY4nu6UiYg5IcPt9yhYcFEORRLxe6ZbFhl5b47thj7o8jiLRU+NUbQhhLH6W0N/rGdnzBRqkwkurb/Vv16bz7HR1sYQ0Si9nkHfFUVrHj7K0Ee3J5pf9UVVVrhtj+3ats0+27LZdtCyr3DHdqskwVlHoV6C2DNSWfUIAMcFo93AXM+igUZLbZ4DBlovZATaspnm0Jc3GcOvDc5F54TEIweMzQvywZxxg2v1aBNg8sSy9zonTwTomlhfWnsMkvBxKah6s54dO+3dt9+yjRs32gBqSCZAk6xlY/royae8oXflzt1QnBURA2EgUtb3XAoXf/gDy+7f0z/78OZdNg8sf+XbUxH2W0MkXOGUZ6ogrfcZw234ldda91EUULXMYd6ExGUoLJOzIlhVxVK8UMX1c57VdI2SiFpVcantWbnB9Ww60dAmp3MbYCK2UHcKomviWlToFR+No7xqb37uDd5RgKIF6ArqV6b+4WEr2LARuROavGgz0dohl7cbIb7cUwfbBXfcjcT3hciDhAbn2hAbKHxUoWCsM5y+NLauj02Lrw39l+9lCigj1RIPc+K8fTs3xytD5fOp6CF4IJoL6i6l41KS0vGG823+88/ZrMceIfzaiUQCmCDslAo8ggPcvJNo0H0pxVT9z5/AhCIxpZ1eOzcfloTl9E1XhShuLFkUuJVxSkDFLL/YCLUyGcK2mXdQ2xZPfdM+euoFK9m83rK0oxOmluJx5NFsZAzaFycjCUzmFBE0SqPFNxfQqEXlZe1qjs3iUjEV+uZlu3bavEcesQ8ee9JSi8tci2Q3Z9JyyDC77Z5f2ElIFDi1TZ16nAancDYJmWTVXfJw1zpMcHfsI5sv8p4SyOrNotBS45coXR8PjERZ9RdClS3n5dsFRkX6+Er4JlIMIxVKParKyH/s3GX712+y3Z+uxfNcZ7u3bAFr3YN8LAJUfGm2qjShoJWpraGiFjy0NLzADFQG0zHwuSe1sdbodrfp0tFatG1vzfLaW5MWbUnagesHWvWxhxA8gLOwcFVNywJVdaMrsrsrKm8+5rqHC/bkp78WzLA8bBnLWOFSxH/wUDr2iHnZ+t31exxUD38PtQmhebl7Zvw99DoItbLugUq4zQnZipYaf3L0DTQcq8EwFVORfAhd+6J9++G+b7FDmzZaEUqLh4iSjlBvocgukXyGNPEdkFLSVgVHsDty2rS2Tr364LkPsPb826prJ5Ku7YBodJB3m/RcVjyYcTz3tI78kHDuWL8Bb8zNRuH9UH2uSw6AcVEbQNl01Y8fDZWd6bitR/YWkJz/2DaCxy8FwtsHbDQC7vjtP/0Zifc8O7x+s334+OM258UXLJ6oI5OZcwToKblpOxtx7fV2DoVE5VBAZzz/oq2cO4vq3B1o4Je7gFpKXms7FfbZiMsmW48Rwyk1B/6RSBjX7QWNOkd5UlAt/Z5KIM+VCqnS5mW1MFTHrVQ5Z44yYXi1YbFReATo0aH662qd6fO0ufMzjozGNl41JTglm6bPRlblL/YZtNDm3MtmvHwUIbUyvnYvH53cuYuN/catFEXdSH+A7HDPPbIM+RWv5lXS2Fk1kQyEz5tobvmPx1wDfvkaugkrQjfDByYsNje6nmSU1+V4SjjMb2TAO7WDq+mytKQPb9lKSPmEzYeKVQXu1iIx3XfdkgZajHET+40eTWLzW9adwqcGQksVQAhnk+GTQff8+LGbE1qjeYm/QFQVVeA6JkjRsaLGNs+YYY/98l47vHGddY1v4sbkcALUwvYt7Lw7wdRR1ISriX4HRlO1GvKk1ECCzaBOSVhNODcKfC9dkz556UX74E9/gqa2hdZxHIMBL2vazPpdeold84PvWVZ74hQSzXUq7+Zzk2mhpz3oyP5Cf1YWIEJVFoq3kmnCkdU805rnNeFfrCfSDrW4Qy4frFoCdbJXACO8XvosGKtapx8R+XrhRzS6XL/OtUba40QFCtJd3kwOFoVduzdtRj52lW3D4O9j7I/s3wtls9gakIxNEgWVY6lQJ2EoGYoGukvBiuK1pOxsjFQbaypD3w4Pv11Xa4Y8bjYGJKNlE8tEByiThZUMvxoQ1Q27HkHlJ1SaejgvTSPJKjjEExl5h3TCWjvOdwgLLpSW6RFqJsIcC5i5L0JFI8J3w9eE/3Cck/LY+D2wcChB2LqwbRl53dfoeGHR6BZV0je4vKzSyg9jNFBmPIxyZNHOvZa/e58donlK8e5dVr53B1pEB3ysVSEqBpXupwcOwAYpbHwpLVtYRgc2RhLd7ei21L1PX+tIUWA8EFjwdML36m7JqOkSXI7CDREep9BjN06SnE7xzcA9Tx3DF7nEj4c6zEdVVKuNB7+mk2jfNPcjewW5kV1z5lgyIXM90VnvCRPspp/+3JrAQNPnHFy2BFXHB2nQPsNSStCCR3WmDAgxpX1nGzpmnMNRi9GsqTpSgM0muiRKzjypEz2EL7KRV0zmumj7KK/JYRkxYFQBjwlHirwezfzPtm2xNNho7Unwq+pVUJRDfFqTzIoUSXbrNiqZpXUUsdhCvie4jS4zQRTewGeLjaZKYvjRtp3+0e88/BhV4gsth1AoBycIVR8ipwo7xPgcgfgw6hs32YXXX8/8bBsayGsaNYIRfe55YVSgc8Zcg2ia+voOViwW+x13LqKJ+E/95ysD3YRo+/gO6OG378ZhwGKL1PFHsRa0UPG65UU5GY0bWLR2s00je/7RG+/YURJbuZLuBQwtA6aootqz+/BRdglUx67Dhlk9TIVKbqCgB5fxkGFXAomP0u4tVT4xfcSGUBLVGQpKvtBEeR0JpVeQMj5IJWL7WowgHmQZ35PTtZ2dhS79wGuvpBcxCTEZWIDkBvFpmZyxTvBqqqF0A8kG20CvzukPPWw74bPnMHlrcU8KOJd2Q4fZ+XfegYTxKJf0bRB0RXJT7nwZYecOMNL1i1bw72Y7fLCAhstsBLBykumk3JbF0aVHN+vSEyZMjx60FOzonHeNorTyg3ZJMICSUlCnnmDoVcujySmro9YnRB0YuVrlEnQMiyYZwyRnS127oHNYOd+9D9nbLbBCNq1caXvwVqvyAZ7gdqv3aCLevasbapHoNnHPJABXxX2rx8tMJHGYkdsUCKK5NcXYtzypg+WR3NXParWYiZFJRVpW164GLsJaRRH1fqgx/FMr3g18ZHXdYsp+y/oFz/DYw32JaD7FmD0hWxzNv+jvsWMi2CZMTXn00tuXhj8bIQqb9UQz9cBYlXi9+fDD8w8csAJw6YN0pMqnoEhtJysK6YzFeKjhSCKbZxpRZopXMTO2kuRVLoVoKAMJihYI5nXo28+feb26UXjUHQEy+hlxw8QQcZ9HMIU2O902bcRRiOMsJtGRnTXD3FZUptwS87CaxLu80NBnQEZLfWbFhhI2j7HlM9TNCqEEW/3eDHvhF/dY1aqVlov1P0LbxrYjz7brfvxTck5qj8m6KkdWYwHr4A8P2rZFn9A4BAcCCY/aBKplJXbHeahpvbSmqphDremvO/zSy20wbTazu3TCiZC8MCqpLnusEJO1h7ddwya5jmLFd+h81YZ5PIE2hmK6iOLreRTMSRQAACAASURBVC61QZSBldMSedO6tzK8tXJeXAEwaFT5PVN1MXM1hfFVn9x9FAi+8dBfoGvOtiYq2JLnD5wrKPMI51vFWPemB/CE795hXfr0sgqqjyVIpl4Hbo70ZcrbaaeUgf/C/Ir59F8ULfubvM8/1cxrqXi8+tV4hN0vmPXjlbPRQnWWiqOWzsJQwtH1w3kk4J2rEXQcFMiDK9bau3990ha/O8PSoHfl4PJLzvQg3lZNdlPrj7Sw+r52pHl2JQtDMsZ+ryRsxs0O7AOFZUxmbrArI7oZUD/M0Cu1puSwbVpI2Ted4LfiHaTzPRlqKYjoTEb3znY6BRUjLrmExh5deCfYvfculTHRB0UWFQbBjk+W2lt/epgCjQWWWylKWYrlM5vKaTI89rab7LIf3kEDBjpgUvatBGYcBqaERN0ccNPlfG8RLQ9rMTQAp644CDXGE7VJyRj1BPITzdtYj0GnUYZ+tvU6a5glt8rz8FkLPElqmzIMar2oa5WXKkMfnEM3FC5HLOCM7/aYR+Mio81v8rSD9jqHgWdWQEsrxtAVYty2A+/s4LmfxtqFQGn1GEEVYqWIgUA5udzRUGIvKWB9qVgOfCKLMQ6piIS0dDaALLx7GD1oAuW2bGVNUdlMp6NQOhtoFh5vBj+nZmVaKk0kUvUeYDJf5M7UCYtdolyhU0b0kNGOGXAPA6LXI5aODLkKk9zdVZMaUXsFfVWBk1MrUUpXsSPFhVaqJhfUGhyh3uIIhr380CGimRKrAcaogT1VU1aOMiON2FX1J1uDQZE2eVA3ZKwVRSla4OeE3GxrSiPprr17WW+afXTu2YvEakcadOT6NcnrrZHhknfIuScRUShS8lP2/TmsA8UsMRVPbeQhn6UDhE0rclESNnifWvJKKkotQLIGMpCCpMQ2SaQYaTt5ovd+/4DtmzuTCBbYiffkDTvLrv3Jz6zTWSODoeeM6ooP2NJ31KTnSdu1fI01R+5D0I8ID54rYC5WZ6VZB4oYR0Mo6EVUncY9FfyiyndnUClXpWkkaIaxXIY2/Xto2G+HCJDNGJx3zZV27nUiI0CmUBW22DM+6bgm4e3OZFPujDGGtCEqrkMsqihmIxa1IIG8URwFVjtXrLfXH3vKVk7/0DK5ny25jqMVxfJa7DBjUI0z1HvUSLvwe9+hicjgIOHBWAmO1MMZYu5AiLapuXZ8ajX+KWbk/9XG/YRz+ioZ+rDyYrhsLOgRJitL06ioSg62b+qi6yl+5YYTAjq+h9e5HSM87ZG/2qezPrBcvOdcaViw0ArxxmpzmzlWfwE68l3A7vXRleCLiRhpQRqh+kja5iwyJrjMkrYTnY00P2T0pdOeSPuyXbQc/PCZp20V4mVJNDtIkfeDN55JkcrwSZeSAL7KmvbDA/IQNfog2IZUftmuebPs7UcfQUp2PkqZVdYiuSk5BRoQ8729xp5nl37/m9Z5WG8qfpWcZnFzErs++tRmPv2YrV1IM2kWRRLXI2hS7KFKybbyNdgG1W9x3vKq8IYpRGlBY+5+5wy3My+9zNqcfHKQTsX799DXG5hIEyfgmV7Dc8x1kWHUGAd4xAXN5MX4AghVx6p4delX7Q4aOjalw0XFVnyggKYrh+wQHv6Bz7dY/tbPrXDnDivN34chLGGBkzCUeXJIJGykwk91LuolWxO1g0ygy08yib4kvPoEvHoZvwSMe6KqdalxSCPxm5WTbelg2Skk+VKpltTC1FMNHwS3xZplOK9a3ySvVvbcpZ4DDFTLJl4rrBj2URWeZg2YueocaqlGLgeaqChFlI4Nq4JWlrUkS+t51qETJI/+KHBNIu9Jlk6Nb4kCGQIMJAV35Rrkv6t3cBpFRLlowDfr0MWaKXqBGtkM56AZzeqbNW/ONUmIjpHR+XnOIYKi9ZmMuTjaalzjDOGwI4fvEVHAJYtDIV5oRyi/gv/IWElPxzGtAEeqrsJFyuSdasMl0S9hr9S0bMvfuNXm/eVPtmrK81aHqBeuhDUhP3DZnXdbv/MvxPnIdEmO5GQ49Gx6c5563maRr6oGomrGWCp2rAIGSQBG7DxqhA3+1nes81kjULGkR4PyTKzVDKLXJBfm0/nV2kHmyCIa3X9Mw59CPicRqLSQDbM9PRMu++FdNnjCWIclKxHW03tSicT9wkUu0rzko6qAT5V/U79hQbpx5MBSNJDkiQ6u3Giv/vU5Wzxzrh3NP2wtcSrSOT7uKJ2oONdihqYHzKErqb3pgrGXMFq12hJCD9Z4uoy1xknUaCIjb6qj9XPMcThuVr829F++ATZ6NfLmfacM+LxupodoUegcBtctr3s0wadX4wW8J01W4eHAOGs/mG3TwL13Y4wzMPaZ3DAK+q1QFCtgnDMvvsQupolB3il9Xb9DxR3qIys5YbkY8sK8N4W8QqdYRprhDiWpQT3H4p3uhWK5+KWXbdnUt0gK7yW6kFxtIqp2be2UEaPsVCKIrkQPyYghUdpqhYf22u7VK23lW1Np6fY+UQcFSahblnLu1Wk0hwZeOg+aWu9Rg/HkpMQdjzecbHuW0oGeBgjLZkyjIrIMPft0l22oVFN0cO8UjF8GiV1RyYqpdj1SRBbQuYA0OiFPkdG2pZ1B2Dz2uhu8oKVevTtVEyAs0ZO6qpRU5BFgKjcSsgvRPXCDosGWp8whygd4OznfBeU9B4/R257G0BL9rbjWSiiOOQC8k799O1j1djsIdbDw4F47DI20DC+5VrATVZ6KWATDibIXkxIOPqtS8eFfxRjaM8Uy8UYP4LdJaKuksAkoB5IKxi0aruQulGgXjh7630ZGzmPr4NW61oumj8rjBdexiAXJVEdGXxuBuhdVc271FNo0SPlQoX4MKvLkrZhUQYo4kES1rzOeglrAmFOpFs2gr3Em7JimVBAL883r2M1a8syFlaRCOhMtMprHR5VcFDvEoRmMi7c51PUqtmITkVcvdUth8MGSa7Q4ni0Gaxd60Ko2QV67hL6Q7IbVJYaae+FEtrpeUX3DytH9Uucv5h/Uw0w2zsN7DtiHj/7FFj32Z0sk71IrDJtcyvhbvmmnI9Gd0pa2IBhB8QuSOb+CTVtt1pNw0V940RIP7LNWgoik4sOm22vcOBtzz32WTsRSyuYpSW9BpCl450rUG/UZ25cvtw8ppFo67X26YR2gcRR5JeZkfHYTZI3PtdE3XGM9ccpUpFQjiIf5lSwdfJ+fAdqVC6baAlW5S0NJ7TpVdyChtkOQB2Y8/jyRMNW4pRXWRG0uHeZSI/Q6K8Y+dEIH6NJv326nQaKoU+crtb/EWRDWLo2eJOXnxFCTPLRX3J7o0Z/g3EcR4tce/d8z+PIaY5NP/ocb9yhfHf0c1qVgCm4yLqxwu1B4ElGzmEwSVaqhV+RaKvBmPvyI7fl0uWVocgle4TsK4IIn0cNy2CWX25hv3Gwt+/Vyj0uqfMmEc8IyVV2nxSZ2i3BNyRC7nfOdRjQtpElZTEksmAqKij6AbrYUffnyz3dTli5WEIYEPLEDON9pdHBq27sbnna5bYEnvYHq0+LPPkenh0VIdFAqZTwWcouTB9KB58fW/4KxVq28ERtDDhOsZD3tzB563Oa98ZplEHKncD4VnE8ZEyqbpGaPwUNgY/QkeZWFJ1ptR+iZuQdK3F6SxdX5+y0Jb19ViA1Nm9uQSZNs4i03cs3dGQsWvtgIqlZlsSsxqCsMnPYw7jH02kNl1xGJ9o9j9zCW0AxeuU94jvVoIcqzBO0XXlfR2uESx7HzgT327thlB3fstVL4zCVAPmVg23VAIPHgtML24wm9j6pJszDkkIpzY6WHPFcZXZdJ0LmFeP5YQVU4l7D8Qto1aJ3olSjlys/hFV1n4/961OKvRe/WvYzMuMxrHd8t46fy/qMyBjgRao2neacewRnAE1ktm1kucEOrju0sr0M7a06CLzevhXvtiRnZGGKJb4VB9s+WlC7zLXQeiyAxGTApJjI3HIs/dpZSyBGMKKMZaini6BbVAN9U7TPd4ySRIkhGxUuCUbShJvN6us7TaypkuOSVcs8jtUcZ72SK96rhzi995SWb/ptfQUHZz/GcT04r2l1eb8O/823L6t6WCDLkcchAY7DTbReyCG/+4Q+29t13LIdIpyU5MM25BNhBZ37r+0hu32ip0Cir8MjjvNKWjaW0yLZA2Z1Lm77Vs+bRuhPVeaAfSZmkn3SSDbxwgo0mcavKazkklcqjSeFSa55oyyU2OH1FJyoKq1P/WvdC1E2N28F1FhKdzABamk8j8gRsQhZOgGrhtXkqUjnMhtK8Z0+b9O1bbPjlEzHyrHWMvKJ2GXp1ZHOoJnIWvBGOz6HgYsbm2PFk/7GFEexX9PDo91/4+Eph9FpZXzT0UXR6LO8WXBBfvWGwXcJXOumqGlQTARaFU82YsHDdV77yBmHl07aXZsg5TLBE9SOVcdUXtWqNUZ1o511/o7U6DQU8TqBS4kvc7GRlSyMqhGtvcLiXO/N3IabyFt3D4kRUrlSNsVr+5vu26JmXbe+q9YSeeFraWEQPhUmQkIXXpiSyvFcw/jQmZlMqC6sw9ofwKnL7orMNjnnm1ddYMkaigs0ok02noajE3v/jozbv6RetBiw4A0+xGgiJ2kI6Up1soyZPtgFjx1M5S8Sg6iFBHizCQlgLH7//jq2e8b5V7dxJ/qLaiogaElq3Rs/7UgrJbqFsnmpbqWIqanKhNIEp3svKYQNN3mPyq5FHLMzSvU033sLpG03sYOX9BXm/8igVGem4RDaTJEkgyDuVjdDGibfcUM4ihatfxr2SsS+Gs19Ms5QjVOPqWVqQD4OlGIy8FCMG7s1nCkJTRjHQJkMxlJeZ+4eH8wusmsYPeb/BoPtpRh6htxD0w7WRhQ1B1+CCDMK0FeAI6uFNdZ5QxjhSVRlPglLyv5nNW8BuamZpzfDY8dCbQYVUIrkZInCZvJ6aTSLZhd+wSLKp2iBwIlQTkaxow7PiIXL1YqtjpboaJEUtQb5ZHr0nWiMzI0An8PWDEBpEYw4SBKfz1cYnmAfWFGJ72zauseUfLbKmeOuDEaVr0RnmjIBxjP1RqMiefuc7qlk3MqiSON4+/0N75af/wwrwhtVLNSmtBd2oJtoYXmt6chckQYJwHaEOndNwFLieLbPnUqn+O9tD7ikHp0l1FhV4/Gn9h9gF3/2BDb7gfJc2kd9dVrDXFn/wvn2A5vse8P10IqY01cUw7k07dbIRaOCcDuusSYf23k+4gfVYo7wS98KjRpElZNPVnJ78mjbfOPrKakYI3kpjXRWjqzMNI7/k9bctrqgIeJRNgrlTyfESDaxAIyu3Rx87/8ab7MxJF9C/OYv+suhJsWFomJVwVSJWCeNaUY75WiVlNYm/OLu+zHv/2tD/nZ0ttutpgWryRawxPzpGsPB5Lm+Rm6mqQhcokuZEtFhlYAJ1UagFoWt+iS0iLJz1zDN2ZMsGy2HyZ4pFwjElUlLMzbOhePajbsbYn9IziHfJG1BBhIoj5FmKcSP5UwUSTJQ48HyFn0G9UqejrDwbC0Z5I5W6C1+cYhs/+YRGxSgL4lElqGuPog7OLZXpn4ahkMRwKRO4knC0zcCTMfJXgEOeT3KOfrFAB+kkVIX5rqWX5pvIIuxb+pFvDFL7KWetdCdZNIokVR/0xdNIsuqCZf9En3MuPWuwBJ72BmQV5lFtW7J1OxO3wQqAqFqdeopd88ufWR/0ReJpsFxPIUs8E1pMegERMnWBxhYKjuKF5+qOaGXFvGdZwEjxUB5poJsFKEGStq5Br7/zYcoJyOBL+EkSx2Iv6T4qp+CpUsditEFh9GGnVMPmqSGZWQObpQpDVQIOXMAmp+bPeioRKvpeFV6qEqC1UFRVmh6abYt9EbjuWqjBeB83+ZoZ4TcZQxUSaSMS8yN4bWJZqX+rtP/F8lEeQIY8lb6+aTyVIM6C+pqlf2FoZGLg05CUTgRbTwE6SyaRnKxcgpKuztcNW5/2Hhfmk/4P98HL/D1sCDBA8BijhL2/QYZeO7B2pxC5eE9a/ezoWtjM/MPBsUQ5VH8AraFyxrAOfLuKZvTbPl5qy2fTXWz1p8CS8TZq4gU2GmciFW0aYdfqKiUZJ2k+eUN6PiODib5nyWKb8sufwwZbbCkwx5JTmlqbQafbxHt/au1GnA5vHt0lridJrCHlJkh4WvERW/LaG04wKNywxtqRX1Hx3QGKDXsMJ8l5xx3W/cyhwDO7EDabYh+88Sq5m+1oy+C8sHFUkWPpiZz3uKuvst7DR1gGtRcSHlOBpDx5BSBBv4bzdeGyQH3FzDsklMCmpT4W6rqWv/ozm0bidTmYfwIkgZaQLhIaYEhxzlXc2/3ckDToqhNuvd1GXHG5ZbRqxuZFpI8M6LGm9BH+7rZET0VPKihz/nxwCBzC+cLjy4z+1x59o0GKbHgEEUfQTfT3mGfvv3KTxAkPxoXb4E0rQlJJryk5eFT4K7BEJmHlYTjMi8APF1BUVfb555ZOsVATtR0j7iuQkWlJEQcFIaPhzp40oIfLFldhOBKJADzZyWSLh18coA2VP0uDPogZOUed0FbVuFrb9YdrbDv6N2uQYV21mGKTz9dbLd5EPB6Gcvd6irWbmNMUmlkXJIwHWb/xo63zkAGW0qQpISiMBYRdMmnMkA+rZgqNUNbh9WSUwEfGSPJJlksXrQspABtyxaXgmOLUq3JYnqlwdq5dM1NRCcfW7NprS/9KsuxZOnPt303FLFBIs9b037zFxtF/s2mnPJKLxAdeRSmcV8ZOBV5RrCnPhmjA04rS93A3UytNTIdQjqQpHxMalhfsHrewYxmvCABxFUR9llNFgmefpEphaQlx/h4qq5glWlSNI12hBBUy/kQ5NSTYauHqVyE5UQ31rQaYoZYIqZ6/NyiRKoxd1EcZfLWyc2Pvu3GUOAsevzYlRTGC5WTcdc3qXaqOSSkoICaRA4nH8MiAp8OCUg5Ez3SMeRrPVP6m5GpoEHziw+2Dhonv0XlozNz58E1Quity8BW+xsJ/F6pwLzvWiciNRbAuMQxJH+hevTZhVeeKVeSt+HxNMLZIZKiQUIHdVmSn5734MoVBsyyOPglJRESMjOWQI+h/4fk2FGPaZiDMEuoyymn+oapuOQlib6Vx3/Ix1G/96j9sAy0oE4+IJYVyKfDgxff+xLqNPweaLE6LIDo5XDK4zLtUqVPuK7BZSHl8+MQTVrdvtzWjjWCpaKiM1wAcmb4USencVsyejZHfFhwgvjuduoEe55xtQ665wvpBf1bEpLRbre5lNF6JbMrqXxsy6bq/OGJ4Cx41M65pKpSE+bP/0802nU50i1+fZskUpOUxrdKo/G0g6VrBus0nAsrs0dOG00hoxNVXU6fShmhGuugqllQkpx9lW7TPih6tAkrZo1CDEKDJKKKN8PjGM+BrQ/83S+LLXohYN77i3eU54SD/Td6feyGxex6AfI96IxqH47CaRLyUwoGlW3eiuve6LcBoFm1Ya7ncrBy8EFG9DgJf1Ldqb4MnXQaMc611oKOSErcNhHjpEvoWDUTGSVQ91WjzuqRbZbSUeNWJHGV3SFYYHZhnVrtnNx1/Ftn6ZR/b3i2brBxueTyJVxV6ZKCb3RJvosvpp+O5DLFM5IhrgW/K8KyVTExjUUnOeNnMOfb0vfdZ3do11pbrkixrVbMWLus6kurbplRIWmUZuCKn5CGxQvfgYcn/k5ZOMvII5cs325P33IvK5gxwb4xkRq61HjHWrv7pjxHDArKqwdPRQPlGgbHHoFaAlYvNlE2iNwEqowxanfoCuD5QJDwlg+Mefhj/wCnWAtCx8uJVxq8+uqEZhNgL0g1SeC2vWdCD6he0UekDtMi0jup0DNcr4xs2kagln8dOx3O9PjF0AN6g3yPvss7GwQYvR0Dem3jvMTgmMCSCodcm5NGgvGklmBXB6PwFseg+a9cGkgg4wd8+YjGC/nUWkzxK3034v2h/ERvJ7YJvLIoKIyfcDYfmFNfphj/g8jpWDb/d2MtzlUFxSe2QhNWmKaPjwm36TRspoWwZPP0DqLnu3bbdmrRpaX2HD7ZtO7ba21R+LgO2SKGmpC2wmdpGFlSVWgMJ4tMvvMDOBjfvMGSIV4uXwQRL5BjBPSnAbBUY6Tlg7kugOpZSgCgnIL1rZ7uA/gj9L72ATQ5WkyAVdVhSq0MRJoCOkqEIl9DnYCast/kvv2BJMJWy+XuNNPCJVjNb5gH7H0C+oCwQbrjHTTux9i4YbyOuvAyRs94+hlWq3AXWUr4h2qcdltWMiPM2i8BSbOTSdIrDGxPckoRHsH/1Rpv51EsY+XcsIb/YW47KyNcgNQzPzMpYz4ng/8PRyx9LQVQKXP0qp2kihyKIRnND36l5rhgX58PnuCe9RYEOiXvNlcDEOR4txmbJ14b+vzT0MTcmHBi8m7DQgu8TfvOnbwIyMscCKzcIMvb+DH/1dwqzzsAjL9tziJZnr9hCOtSXoaPdFNuYxILTZCkS9kOC9tTx42zczTdZh9OQeZXxdO58VAUX6Zao+lDZdzUjFiXQ9TnUc1LJSl/sWsRK71JtR1u3IqpGxTGvJUqQomNLuOFNmudhQJs4H7IO9k698gfqIKSJRq/Xku17bcaTz6PU97Rlon/SjIVfzOe3PH2Y3fiLX9Kxakjw4ghdjyaFlohq2qArdrVtwQPCKzGyZTsOo+lBouyN5612L2qUVA2n9DnDbvjFv9ugCcPwmPCU9V48nQyihv10vPpkxky48SXWBTy3yymnIgpHf044/bWSeRajQR65MGtxsIWXHisJ16JQVKFFoa1QjSK8FNd/9xHycFcRme/MoULXIbcQmivfIuMfXhcbRpIM0dhGUEcobef7RbTifx49hI8N1vQYXNPIJB9blNFrMRt+glcmy6y3B4xct1O9SF1vXCeoRR9VVnjltE+/CAaKZCZilZTauARvib4Zer8GBUVpFbnEhsaAQiYZ+Tg2GCXwRevT/zxCUpMPdVrDqLmctcZUht8L8Ki3KDxC+8sttgllyPV0etpPXqbvmYPtqp/cZTk9Otu+VWtt9ouv2EfIddTv3WO52vjZYMvAz+vwsAeOO99G3XijSwXXZ8JRkTwGG2YyzkZdQaF9+tJLXm2+d9MmjxTjgFLG/+guGwELRnBVHVCHo3kunIYJJtBNoB5ExnHXslU24+E/24oZ74HXV1mmEqbagKmg1bqpZL1VswG0P6Wfjbhmsp1GB6wMktWiHuvW1qmKXHznyHnQkAur15yTzIOS8655xXikkGBWsV8BLRWnPvqELYddk0ZdRxPGMy3SujmsNa7G6FT2nnnVZBKvkyy3Y3tn3agAL5HIXPUG2ljU1tKrjT1e/dtHLPH6f8Kq+Rq6OTaOwU+JVpkbgLAcg4cTDPfxR/Adhd1HC9PXW4gG5J368e5gMSUEm+BJp6m8eTtiZM88b3OfRZZ0705rlcYiZsKWMxnLZBgRjupx7jl2EUJonVAGlOfgHqtrZIciIiV6BRW5dK4SjfI0VRvjfExfvsxLIBjhgmJLuIqe9OBDCKgEj4cj3toqNAVRMYgSPd6JHux0O1ojb/3uD7ZmzlxrgvxxPBtOUuv2NgzZ5dFocKRDcSNvZEfJGyWmaoMTh1ihu4Ta4jHEXIvkHVlUpQfLbfpTz9ryZx62um0brTIp0yrzetn1P7vHzr5yHJ2HSFBReRvPppDGYlhNXcBzv/2tHdiyzZo1aYE2TQ/rOfIsG4zeeO5JlIQrUuKcvQgxWhBK/jl/W1uruiRp8XhyV8Y4GHhpg/udiUJvt8yC2RQBeMVuyDG41yrD70ygKFyO/nXeu+/6EabtXlWA7Vwa16O4xoY+hsqH14JjwPAL6/Y5ow+LvRb9G5tbEUQSg1R8/kVGXZ8aa9bhYbzDWWpHGcGHcgqih2vwYKTkgUumQLpFoYJVm7FE9ajX4GdxiwTH+EaoecZ7XL3SwyWNI1ESzoJkDRIxbtuXrbdXH3/W1s5bCDtmNw5NCSyv3nb5z35gJwPPqO4gH8GuxW/QoQmJ4FLorZLhldSF8kB1yEwIM1d+qtf4MfDe0WYCEktUHgVK6Zb3ptuU3z9ou6h6zsLwVgJVjbjjVjuXtdEMeWTVHOiy6fHtWHx8A5BXTYChGqrqbRPOwhQ6tRXRLCRTDbyVEyNqrGUt1tGwpxfRxNkURHWixiOlVRP0fsgtSJkWUTEVZam4T5GCqKCQLfl8hTyKesjFSJSP8ZXcsNRA99Gc/D1IFyuQJ4kjiU8rHO8rIRGyGtaCjHxSpy70hrjKzgTyzO3aAf48kTnUSkUDyZyTr0dFGUqAOx72BUOvW6z/xfyEv3XmG1moE3/82tAfG48vGPpjnnqo+HNKeGTsI0crsC20sINFPxZGxbz6MLgh+aYey6pOpZmMFW3dZwtfe9vmQSErRZQsl9mTjpdQjadDuxGrAx7pNepsKvKu84bK6jai0LNBdDGF5EwaQQs1WsD8L4lFrbZngg8kCBZA2ABfOOfWqzNlfkKHH01USQ2oQ71H8E4VVOMJLWkZv3hb9Zq06e+xwxSSyBsqpyCnw+Az7LKf/pt1GDmadnHi+kaGnjmq0JK4wNkyMsCilkGVZyUAW+WX2dS/PGnLn/6zJez5nMKVHKts2ceu+MFPbNSVExAUY1siqkigiERY94zH/2ov/vrXVg8fP4X0cQ2vqzn65B/9wHrRrFwhtcrXnajDoojjKZhEyV4tyoCLyxlznQU39Goh51wFUeQ88ag/6SBfPaFClhvl1awaAyXAY8Yd46l751K07lTrQG0AYl0Eb1rf7fmZYBa/5BFBTP5X336iz4ptzuEzPasQwVD6zkDfdFmzaLPS5qM8g87R7b5foydbPRKJbebiX4vHpVvApzr0IjhJ9RjC2NXqUfcqGHrBB+oxIDZXHSQCIUbpjLs/SDZXlB72vys/4Iaetpl7Vm62l+nHsGTau5ZTXgxE775WrQAAIABJREFUwobaLNdOnXyxjYcG2YI+CFR/IVK21z6ZNg3v/gU7CIumJd+diVNRQr6jkiiyM8b+LKLYgePPc5jOPVvmZcmKlfYs+vNrZs5AuIy5i/EdDAFgzLe/hbRGb3deFPXWQJUUBRRxDBweNm4olMp3SHd+zbS37I0/PUgXsw3e2Qz5J8uCnTSE+pIzkTdoP/A0GpUTTSinpvyUhjVMm1C7qGhHsJ82Sl8jfB/zSf12s1gDCXhbO+cusXeIPNbMnUM+oYTuUMCo5OFclhx49iDsrnSg0tHX3mDDLr/YcnuehAwHyV++TxuIoOBkxlQN0p21pajS25wdN/SxXFNjD/+/8uj/1ca98SL4CtEro8UXM+fHdsvIo9eNb2TodRFast78t/EOEPn9MY/eDQbhqiDcCnBvVUlmsn5Kac829+WpNueJx0nQbqJ8G/kC6bDgqVawu5eAU3Yj8z/um7dan7PPsmRkglUxKS55An/3ZspauMLueDrfXDPTDVY4Zz8tTRqeSii5xyvNb15XiXqS3iuarmpEVcbNz2JiaJF9RHOF1+/7uSWUHHJBpnLe2++CCXbNvb+yNChhap6gc1F21yELoUz8E2iRVMzKbukFKggP7zpsT933G9v4xjOWXrgfw51uCZ0H2dU//JmdMelcdL4JqcExE+GB7wG2mfrgA7aEsL0lCyuNat1DVIHmtOthF975XTsDHDUVGloDFaOKQuolksV3S99fxkwLUawFPUJBVegY5v16ZQgxDkqA6uH1ooy5GD8BxtFTG2IoQdJRDt0IFpM37BZYsF3ATEPFrjaLsPXLR1efzmCSo0fsB3fWwr3xz4jOQDBcKLoJG4hvEw6rxBLJ2kACh99BlajWQOepc3YARrdd5+rXFG0gvqkpklQltQynsPjwWp2iNhktoi1X2FREwt+o0g+4PFSYarGNYBoVIwWcT0Vx4ZFC5J672tBzR0PXzPLxqcwvtTVvzrTX0Eqq3LIOgkED4npAGXj119/zSzuZpvYykBIFqzmUb8vffdfm02RjP2SBDDaTLDaScjzjIs67KT0Ext5ykw2+8GL47lB11XeBZOkz999Pc+4plqmGPxRAdaOg6Nzv3WVdkS1WB6g4vO8awlmp2rhYrySz1UVNrCLtU2j9TKP46i1Yb/lQkDv37mdnUvl9Nu0GmyPW5jcCSEeJ8wbmqhh0GmtJVavSXffYi9l8Vofkv2Aux8dLq237PHj4TzyHuNpsS6uiGAoND1Ss2HSrXbu/hHxXdteeNuLyyfSxvcKyOrV2uKaGYwSZiRghXSsv1MOBkxSEy1BHRiU2fSLgsLHtPIEnf8Ifol++NvRfNirRwtOS8WUXeUz+srw4GcpGxl4vR/btuEb5sc0hCsvdmoTsuCB4TUVRIrUcBeNU7C6xhS9PgXr5tJVuWmt0gpRddAXBAlyPw1DlToIBcB4dngaPGYWBa+aMDskMa/OQ3fEG1h4iikUiyhwTUItEsrpayPLs5ez7uYdNKXJYOC/lDzB8xImCbBo40JuiVDTYPBbHOw/cY8kUlbg2CaHz4Csn2yX33GNJ9AWtV2MWTwhxNcL1RfvnZ0/EChvnmpVYlab83uWb7PH/uNf2LZxu2dVH4BCnWmY/sP6f3wvj5wyXQ1DiWbIBS+l9+/ZDD1oh3aWaMcKZLJQSjHpCizZ2OkyNs6nazenUxpU5G1jkfl08NW41LLx9lK+nANs0QYEyE5VQ/4MvXe1ioeI1ItI7hOGqtM620X2JDK6abLi9lHcdlpoiAO2hTlRxuCUk2n1AZSBlvBX5OYwTjnfQJjLqMsbOfpFRjl7TJ3uSLTooQPt6j4dZIcIQM8hPIdpM/Ny0Yes4JejD5hNLGvtn8oJkg93YKSLA+5THqg1OHaK8p6l49CotdZ0W/gHmU1anFigvi9d3r19vH7zyqn320VI7RCVxVXytDaOQ7pYf3m1pFMkdBZ+m1YsdXrfVnqH95Gcz3rGsunIr496Xw+2//Pvft3NvusnipS0DxJIi40hksAlZkNlPPmVbKdpLwaPPAb7x3qtsCK1pYKIo9jT6H2RSb9HARvP8b35jy4kEcspgNjHI2fQJHvPDH9uACydyw8OcqyWSUM+IQIkO0ZiKmRIFO7GhFKF0OuXxJ2wzCeNzL7zIRkvfvR1sL4mJMXKqU9GG7ohcdC9FJNBsUP9hrS9JWYi5pfsrZlQVze1Xz1lksx9/xnYu/AipkzrXtTLGoBJvvpJpV0ohWxJ6U+Ouu8nGXn2lJdMAR0qqglXVJlRf5r2IuaciZUozx4sxtaj+Xxr6r5KR92H9qmjdROsqLEY9Y12hY5uCjKozXcKS+98a+hPcORYdrAwXlFLik7+VE8rJi8uRBs7+EptPJ/v5Tz5uhzetQ61PlDUJeZHswvCVgoWqm89F119nwy66wJJZAJoIFdIOFyyDIVcoKS/A4QkWsSeNHGt16+M5A9cqlEHGmki7JghMBS9YzAo1IfFVI6YHPT4XYOin/c9/t0S0RtwRBT8dhKG/6N9+4Ya+DoaDrLv3xMQD9CYL8kSCawo3Gs9OPTgPlNgyIpe3+bwyqJ7iSIt10+rMc+1K1Ai7DO3lWugSt5JIzrTHH7MPHn/UkqFiZjBOLBWrkPHMyrUeE8bZ+T+801rgialEvJaxaeB9eitpArpQ7bf3X59KTiDfOpHo6kcRWqdeXSyhCdGQktMYsxRdn68ljY90+WWzwzgFOCfcYCebaGxU2KRNTDPDjXV4xjZ5Z0GoQE6vibfPv96g6vhHxT7y2Pv8cyO3PnxWMNb+HnnpkZfveQVh5b7rRMlYfpbh9myEM2tCyzrXi3GvXfdWdLBAqQxSyswNZ/ZEE1dfKnldkdhl5PTE8NDyAO8SCiTjKp30Kb/7vW1duMRF9BrIfg8cO8Ju+tH3rWl/9IpkSEmqVx0qtTmPPWEfPfa41e3+nO9kzsL3P+W8cTb+jm9bW/JMlWDfGpsUkpsN1FHsYxN/57HHbPPcuRYP9z1LVbpEqVRTWCLKoUOvuMTOu+F6S2zRwt5FRmTJXx+xxP30HcB5ievSmYTsT+h69o1ABpC3TSbUe/fI0YixUhjjZOYjmpEww6pJGn+GBEK1tevW3esSRCIQXKgVrXGSbIQS7KFBVqyuQLAZLHkl/JXPwIFI4porYNMsnz7f3n/mRdu7dIU1RdYhm43wKLo1iizLOJkS8lw5CMQNv+oqG0n/6KZtW3Ea9MISPMa6l2MgKqocFcGx8XD9de81l30NHeO3BgeiMUzzfwLZxAz+f/WemJn7R/37lTL0wStykiCQRsA1G1t14bGBURM8dq0bR3S1DmMWwMP66I/6Rx4YhleTxfs3ilHAu9SEWE260zHIZYeKbO2bYPZPPWk7Pl3pxjBVGCPfUMbnVvOeZp0727lU642YfLmldeoUGoowW6SzIh6xxJq0oNXcWvx1778qqp+uQeFoBGeIoRN815C01X+l4OdJBF0NvGZZuU9Ink6975dWR3FJshwVaGGnIl8w+d5/twS6DKndqxo3qxxcbbbERw9sABktNQ5XUwlaKiIh+8Z//to2zV9giYTfmtwJee3pZ3uTjUHYrWn75laHZ6frKNm0zV4gCbt06ivWjs/M0WLF0JdyPoKy2pw5xK766Y+s7fAz/XNIr2HoaUzN9ySVN9jSdxfZEySQi/fsQV8FQas+3WzsFRfZaaOHIbWbzTnJQHJL2QzVshDLzybMpiiYxiun9MfjN9ZvqYwJ1yYpANe30Z/lKYseqXGW0ZZR1YiqgtVHNTjkIXY7/pCBj4gzwXOPfZ3mTPSz5pIMlht5/VefrY1YnrusgAy9YAbdM23WYgZxkseFr2QoYCWRJIx9qJLy/iivp9K3AIgMYgCedtjNAvpfByhfhUd6FOhQHn3xps/tg7/SsPq5l6mkpjEJdREdTutjl9OgWjx2Q7lTUUUc8sB7Fi+1t//zP23bvNnoySdT1g/s3aGTXXz3923Q9dd4cZ74/Bq3ZGFJzIO969dRV/K8ffL6m1SQ51sL+Odx3I98DG8SaprDL5tk42lqv3/jBiqzH7DdbA6Oeefl2fl33WWjb/4W0RryZbonkiGQoZfT4YZSm3Lo6aDoTQl+4Yqqh6gjetMsEB9BnnWtFGPFpGEup6o1oRqkszYFQbqksrqpeTtAUZdp0kOidcErtDN89jUr2LgFGZEapPsk/0yLP/DKMjz7fK6jZf/BNvbGG2zQRKrGacOpFoJkoEIjdp8Ughwlla3ey7oPkisnNR7lfhzSi+3+OrrRRPp7RvuLXnzj37829NE6lAGXt67hlfGm+DQYeo/nosXvSZLg1cdejnl2Gshg7CNDH1kNwRiu1se/aukXp+YGYJNqn6cydE3CJGHNBYdtxVvvwMF9ynZ+uoJ2ftWe7JE5qMGTKcdby6U70qAJE+30K6+ydqed6v1sVcSjDUTSl174o9DSNeyP2y1vh+dhbfAYYn/xxJwnk4VJyEBhOPF41YB70/tzbOr999keGjxkwArSZOw8cqRN/o9fWYvTqS7k+Ergk1S8k2QpbwoGwXBId1zYfRoheRVc+Hl0Apr2u99aAvK6mRT/7Ed1M7N7b7uayGCQmBnALy6/DNy05p3Z9uZDD9mupfOsI2eT5QaPjZDnIZ5paIJc96P/Yf1g39Shey/utcxpNhWQlTvzEbZ6xaY88oRVweuupGNRG1gO1/7wOzbs0vFAP0AIkoKW+RUOKm+Wn5MIwzX+/kCNgURKMJBiXqgYKbabu2GQIyx+fpD/FTSgED8UDAlCE2Yvgxy87L8x9PrGyKi7oed7ZFC0m8T0chyvjzaJ2Lxznr1HYHy0pwV0vyJYKaLcxu6qktKVaL2oslaSwpXcg3z0YvLVfOTznbZn1w7LQcjs9HFj0JzvE016gC0SnRUq5UfiIUPvpefARrSTXv7P33lLPxUoZdOIZNzN19vQG6+yNGQWqvCQUyn7r0cpdOpv77cF4ODJRGeSWahm5zwTuGLM97+HZ9uNsVGeKsrfeDOEo5a/ab3NewmNptemWvW2XZajgjkscD5QnjSUxk6abJ1walbMfNeWz3xPCTE7QtvCsRTbTbzjTktoSZcr/yQebESOgOneakNgTtYhTyAPPRnDK3aR8G85RJJ1UG6lQRpGzqDkfgmT55moF4hsVQCoe68oNUU0Z77kALLX8+nxupjmQoc/22a53JAsoom4o0CPHFvBDl1KQrUjpIXRN91s/cePtUTJGmh+c3IZ0r7XyaqITacg+RTlz1yeXPu48l5su17XEHPHgod/gqGP3exG/0Z7x7FXvvj714Y+GhrdKPnEGiANsXixLnsQs+g6TvCfquD82PDwkN0X8PGbcXwnVdGTWB7B0Mqzd8xehl8eB+9RwkeqifEqnioqtbVQwuaDSW5B9TKRasIm8gAwLGobV0jRRX1WKztFEsQUVnUd0BcGiiYlVMMohHef2lk0/OSvRUbM+d7uRwRsXsZFV+swQphMNZxbNZM+m4VeTNHJew8/anPh/GeQkJUiSRKytsNu/Zadc8NN3nC7rJLzwltMImz1mlWupVa8ayRe48ur0d2eYe89+pAdXLrAmnGe1dDIiuDo94HxcMWPf2DtgWA0DsLyK/cftLf/+Jh9/PKrFrd3u7WAbhmsEJ4YUMIBIqw62v5N/t737Ozrr7D4vGwgsFKPRjJhgOxdvMLe+f2jtmzWvFBTz3j1gZJ51U/utrxB/ejDicfKsclqGqJiJqAfQQmqdjyMzk3x3kNWgGrikYIiNh1yKHxnClFGAgnA1KY5dKBqadlsFum5dM2SIZORcJ6+Fij3UMVYgk4UGnjVmgbVBzyKxcPPWsj+r+aBr3btDbFQIYToSiIrx+KV1kAqR71NXZhjKYyxnJB6bahg25I2rmLDkw6mlDST01Nd0VHnJTdh80dLbB5e8/YVq+0IVcrStE/iWuRpjrviCuvYu693AVPUQtmedx9LxSClkFQ+NG+RvfjLX9s2BMOqgTmSiQIGwDe/8AfftWYkXCthSKVg6CXRvfT111Br/aMVrF5nbQTp4NS0OK2fjabj2SmTLkYhM8fryhxacooQ1a5pSAHv+tw+QSJkxctv2ME1GxyCU/PuaoxtWvPW1rVHL7T2D9r2dZwDm00BxnE4ic3LkSzOoaexFqMcjDhx3mUoZUSZzHXJjB8etiewofkmqCeD35TgprnBV6Wr9I/0F8FurmMkw61G3uHmpanPAA7ZntXrbRaVvh/TnLzh4D5rz+spbIzVwDWVsH4AbawmNde6DDrLxpGbOPn8sa4KWkoLQ633VByKeHBbh4YioxHt19qdvGeFxPM8MiOLLAjMzyBy2P4rQ/2/8+Z11f/V+8OE/cc9vjLQTfDoA1/+mKHXIHscHi1Yt6IB0g0FDccNvY6JDaaHj+45C98IJec+mZxzH7rDBIZcCGnFxFFvVd3ceDyinQsX23tgnuvBMNP5nSDZNx7RIIv5jHK0zzsPHWLj6CTVk7LtZISrjkrDRJ6S43kyEFI4dB4Ii174Y6i+dC33GMAghzU6aUXxCm0rubgMIo4k8PJlb70PzfG3VrVZGj0NVsrnNzn1NLvyrjuhf460ZPXbxICr+5QWSCLhty6stqjSNs9fbNPAVj+bP9PyEki0cj7bEBDLGzTULr/re5Sjj6HMHM19FmUSGO3BlavtuV/eZ5tnzyWxVUNiS4UobIiMXSne/r5yvM2sFjb+hhts3O03UpDTAUN/hFFFaZBrXDXlTXvr/j+iP7/TIxNR6M5EeXDCd7+FkFpzPFIMGYtJkEcKizgFg1wHs2QfVcqrliyzzSvX2N6tu6jIpWKSwVB3JHnSMpy5rZpbXqcO1qlPD+uOkFte9+6WjPSvohxtsqLfSTvG6Zgx3rmAl2j1uS5MhKPEePPaFJ3xoqhKlT6iUDocJthcyXY0gHhfHVhbnTp88bNgtxRVD8M2KQfu24lC6J7PPmNzKiC6qYIL3sL60+Cldz88dU1Z7sVHb75pUx78IxWba6wZ78vkc4s0DnnNbQASvBOuu4FK7FMdUqoRxKdNwudkovdmffu+B+iGNBMNIIi/wGF5VI5e/e8/s45nj/JG3TKKMpUFeOdvPvRHW/z8K9YW6EMixDVw0wdec6lN+M4dOAldo5aSEaQluJEm4qlswNVs8p++9pbNocfr/rUb0ZNXVKq2l8xc1kYiHm8D8EkFY1TC+Z123hi76NvfsQ7DzvI6jVA/JuwmWpBatjhk8updPwcgXD6955BYe/Vg6vHCyYEjFcFoQ9V4e07DmWssDL2Hz6ylD8DWJctt1pRXYdbMtISifGutSlicrtr6SlhGMI242ISmSCgMHG4X3EgHOfRy4sBQa4TRKBpQnkfwoETfRLOWwygbEgsAHTYkh4ShdzaPg8eBMvH/xNB/0eh/begbbWBunBv9HjToZZgbvejGO9wkGXs39I3/3ujQ2MIODb79XWECyad2Wl5Q7BNxTju+NKd1U9OEHeMp7VryCUVVL9ryGbMgFJfSIZ4QUnxeJj1SW1aFDGubk0+BtnWlnQ7tMaVtO8fs6/G8fCI52ybASGLUaJJ5AZBHF3pdHr3LVPnvMriqt2KGOrEwlWMLN++wd//8mH3y8iuWUFjkuHYZYW/ngafYwIvGWv/RZ1kTDKAKrNDKxZOGRrfzoK2au8gWvv4KBTWLLQmvOx0DUsZJFaKvM+qGW+yq79xGOToVilwLal0UXtXZGjpyvfmrX1sBMsopGKhmwAsDTh9kBWiFrFu33goYg/iMJnbaOaPtgrvo0DVsMIYeiAKIpYqG1x9Sbr/g0SftKL1rZf7bndrfxt92uw2ifZxlsKAx9BUJwDLcjwwMSPmOPbb8/Xdh+bxLSL6NaIoGHnjJ6jwUq3pWy0VXEkVPXYOaghxDy46dbMCoc+wMxjy9ZxcgD9ovEnE5Vq//Of2GwzXmzvvUhh7qHTy74zBZoMiqKvXIgYOoZW5BHK3ASinLV6OXdl27Wwd0XRLREaqVzC/j7rr9bECO42LYDm/baS9R+bl02tuWSSK9khxQs3597QK6lw2nupqwwI3gthXL7c2H/2Qr3nnXWuI05HIdqkIult/B9fQbNcbOAwrpMmyo07FEAhD0Jjircl++LXziaZv93PN2eMd2byWYQoXylff83E69+GI7qvaKSmLqkjCec4Fu3rj/f1oW15TD/DkQX21tRwx1qYt2w4ZbfRIwD5u2tH3k9FTXkpzEeKdynlWFh239B3NsBt/3+SfLOU94/Fx7mqimkhvgycy2Ut7bGUG9Md/8pvWFPRNHAxgNqTqEaYlFTFcvONJ1ao6r+5vyVrpDTl9Upa/YZSpMwqmQhIQvGj5DkZbuXZKgJhLNy96ZQbHXK7Z/w3pkhos4pyogGHoSY8hLeO92nIYkEshn0Yt27MRLyWMMjmpM0HSSE6QNWgqUkjJwODgyHMEiBCdQ1OCQxo8shY5xwvQJFuX/y798ZTz6//uDGHaAwG0P4frxLG24gZoEdbFyZw6pF/aLh5iKt5nIBNq/dpMtn/KGzQcrPYIwWhouXwaCZgkJSAYwMUpYmZmdutoZF09C+vcqa0E4LbevFgPYIFyXxSpRJoWDXsFHPsA54P6UZy+hMDdP7vk451lRhZKsmmhUF+5dudbe+gPdfujjmSTpVzFQsHsZJ7WyNqhtdqChgxpZ4CNbwc4CK1i/1fasXU+XoNWWSsORdDziIjU8YRH1m3iJXXLX3dZ9QD+YNmjZSPY1q5kV7Su0Dx5DzhU8vx6Nk1oWRd6p/ewqvM1d6OZ/MO0dO4QxVzXmSSf3sYl3fdf6TRjvlZxiMGxdstQ+eOAB+5y2clrQB1i0/SdcaJd97/vWeuBAdyFrxLpJU6FYvRvJ6U/R7ee1161mzy5LU4EOcJNukqI69wI9FaqftBUHL9T3QSiFzUk09hl7rg254SprT6vEBvXzVMjvt1hWR3kPGXrBCdrfQ8MSH2+xYGTogbFEB12/6CNb8BqFRFvWOuaNgpmNwGiMuGQim2g7T6jHqwsXZ1DvG4RkcMGD4bf/5d/+De2kZwwhXWdVpfXqaxf++Md2zmVXsOnyWYxjNfIVM5590t56+C+WlX/Q0Bn1hGA5c6AYo1fXpLn1HTMWTPkG6zl8mGvsVNCAXslx6fGve+9de/l3v6Pyc5k1UbQCfDMKNs2Im260bATKakkyCi5JRQd/y/yF9hYR4D4i0RyMZxFnldSlg43HKJ9JYjUZ6Y0ajhc0I6aS4k05GH5NSpKSW9lIi8o5VNFuWvihJcPdb4mxTOSYGlHHEAgs5JxT0ZgffQsV2rfdagkUcAnqUnbVEZEoAlckWBv9IoqpfnTsWyw03SIiYCmHqnJcdQpVQGCKxtJTMt3hyqcHw0JEyZa9/i4kgc8sFUGyHCE8rL+GOKAyoKHdREiJkCSGXXW9jZl8pbWDHedCct5jIeQhAktbO3+kZSTLHoNjgs8VRfz6Ofwh7AX/fYx8sINfoZ6x//eNvXbwgBl6Bj1GoPY7qTBfGXfRNqMoQaXVkl8VU4AEo8xtNZn9uW+8bYvemW578WxTq2g6DiaYJs0QJuwBsNAUdO2HjJ9gQzH4Xc8YRBjZJMga4D0Jcz2qIg4WsMJgl82Niqp0vV4UIkOk3AOzTjhiYsSrd+8Dr3MTxmgm+OTqefOstvAQx4iWRgRC1JxDJWSL1m08WjlysNjKSSpLLiGDRZOEC1hEiHuEELnz0DNs4nfvstMwKtLwRgvYqZlxeOk7VqyzF+6733YB2yTR87Qa/nvXMWfbzRTG7Pt0g71FgnUXwmyCR7La5/E5JFivuxajmO7dvD6Envrhn/9olWtXOle+mGbfY2+/wybxTFSlpTZR4IokMOGyHTtsNhIUKlcv3b3LWuOVakyqMAI5qIi2aNuB6s8s164XBl9CF6oCyvurqHg8KiPFFlCtMUUeeNDViNBRjt8aA6t+2L42sSjSQRFFT7CGrI8iKyXM3dAz9irFd0NfXG2fUDfw/P330ON2tQfraUAAYy6/wi5E2TPvlF6U5ItGG7iDDYypV+jKd6AA6bn7f0MC9ClrI+0Y3lvbCWbW3XfbedfeEAy9Lpy3fvzWG/Y8bClDObUtJynYqop7W8N8UF+EWpLk3ak4PvfG66zX2SOtHjxdPkcy8/Dguk/t8fvuRUVyhjWTw8KxPc6/yMbfeSeRXX+ksA+7xHAar5eS41j4+JP2AZTIeJLvgkcqaL/Xc9TZdvlPfsLmfZrDPV7x66wW9ekV5RJnBEObhP6NdN63LVxAFPG0rZ8z02pp/p7NPU1JIqnJ9x/gWjMhJYy7/VaKCW+2RNg/tR4lKBKNeCqa4xptDZTgSc1ssYuUwPYKaTVIIVqTE68qa8mB8/cUbTbIK2/5ZKUtmfqurXh7ulXv2Wt5RF8IHju0QoNHK8FpKEuNJ0/Ry4Zh4IddMhmRwI5utOvYrPXdYpwFDyEqaBP92KuuT3w4iUOQqlv48Lcvg17+Ebbpn/mZ/60NfYCDAhlTXpwMpyeEjoH4IbErQx9atQUOv1fbKikjSppQaJgTi9+biYb2VNu3cpUl0RM1DY8oBaYETX2siJ6h1SRw+gw9E43469DKGeOt49yeqxIWgyzd7EAhDBrp8RIIERdeQQS9K+tcaxskUQkjvFtnfzhmrIRVnG1bjyofEM6qWbOtgsYcaTQwSXd1SDBOF3Q/6o2ZU5jMNRiIGtgHNUqqYbRbkzSeiOE6efQ5wC9o2oMnx0tLXJsg3vRyFtST9/3WmRcqcIlDR0fMjstv+5YVfrTW3rjvQdv86TLSAZjQ9CQbf/ttdgGGJg499hpkaV968EH7+IVnLK14Pzg8sUX//jbpZz+3ERMnWdVhONws7uRsaK3F5f+rvfMAtKus0va6vSc3Nze9NxJCKqH3JhEBKQLKII4jOuiAYNdx/vmdceb3/9URGXRMkOpSAAAgAElEQVQAy4iMjiUIiFKDIfSElhAS0ntvt/eW+z/v+r597kkIkFDCGM/VQ+49ZZ+9v733+63vXe96l82fdZf9jui/aS0+OgBLOxxtEzdjJV2+puKtPxlFUT/4fYFBc12j7aY13fpXF9vyec/YejxXcvGoL2EgG1WRO3oIk84NdvYVV6Ee6sX5k+Ze+ZeQdHdX0Qj03qUpAn2ur5iIauu7bOkTT9gv/s8/2oYF85CEMnFRYyDu/MLPXWfDj5mGBr2JSUdq8JBYdycXRa0A7K9vusnmkAfpQ6m/6L+WwUPt3Bs/Rz/ivw2oAShaeamtfPpp+/U3/tF2PzvPKgDaEiqT29gHleBLIdMO2jSV5NsQ2tldwGfHn3s+NsnkX0hqd9RstZ/f9G179pe/YnxZhbEyrJh2nF365a/Y0dQ1dJBslJe2IvJsQHrFI7PtVyizdpAT0GTfzIxRMmaUXfm//t6mX3Ix1a3FrDhZpaiCWQV9in/Ut0ERNjScJocspMPbofAep0XmM6zmGjbthMKB9hEFgm/7+DNPRmb8Ia53jPWwbhYdkyd/IyW+/P4SeirZIaD1uNpXsKpwVoP5fFmEJ+onl8TKPoEFLPTkK4/NtT9xrKvJk5VBoVZIEgoNJquIZq2CeDQzufRjxfn+j12FC+cFNHcppzENiWlZSwPwOhbtg//uCfpgnBdEtHv/JAZlejY9x3coQfhQfNdhD/TS7IYEb9BFS3EgaiR9aSYKJ0T1keflgmjnBpdCRuoPleTJVnXlvOdtzi9/a0tnP2EFXFj5JPFcvw5QNXMxdnMTqWPNDCSYp1Nd2Hvc6EAdSNmCX043IKQKVL8HRGKqWoMLGPWZF4PpzW51G0uAFWcoUtScoAu3Cl57MXr4JXOeIIfwIiC7zQoAiz1oiOWAqZ5XHhURXTVBE5UNH2nT3neWHXfRB+BVZ6CywGuEm1iHL0q0iIiufu16e+QnP/fik/zGdmvGG6XfjIl28ddvtBPOPc9qX1yJDv8We2nObOwQ2rxk/rSrP2aXff1/WengYbaJcvpfUj25au5s683qQTmECYDABV/+Mq6X02kQ0gDnTy/XskJb8/QiOOT/aysefcjKnafNR42Tb2NPPBbq4iobceYpri9XcxKvGKVwTEVI7XUNHO+z9tAv77RluDQWE4FmQUltY5UgsLv8uhtsNLppGYqJjgoTqsrYGREHek2vgYPNkVKH8c1VfT6mcBufnm//9c1/tNXznqB7F6uL4l7sz4l2EQ6QY9Qko6PBPVBkraACL507tw6GE7/n1h/aI8hRi3Zsd0vlZlYk5zI5XvIZNOY0LJFZXhY8/47ly+xhEqVLZt1NpL2biQq6g7F3mah3PGNXqCBuZlLuN2GiXXTN39n08y6xrN7sIzTg739yq8390Y+tffV6VxXlDhtll33+i3baxz8GD00yVb4uulaZqGpwmnzgBz/EpvceuirVMp3R0aq8jLqJq+ycv7vW+pF/UAGVKEK5THoezH37qQ3g4OQvmSuJL5NEI01BHiRP9SCt/jrJvUyhUfeM953BquMUb2guRZS6b2lSlTQyvfAshMdpwJoAewi1/Lp32wudFu6dKmSn82hD+Oy991jVq0utiKbrZZwr1P1+52o1US8vmsr+9FM+k7aGf2VjWaXmV2DpjcxYMmc1/8nhetIt5MGdcm/RgsOj+f2wMRmgPxTTzLv4HX6ZcWL3BXrxqyG63/vLlbfTRSFgkS+3t7qTKVlUbOTJyEyKnAVLbP7dD9jz9z9k1atWWW+ApQ+ufiroaOR1gkTKx0faRIzHTqDoZAJ2wtl9+SzPt/G6Gk5ouarqWZlaybfDRaV8j675NhktwZmqylYTjCJ6N4ziApa+ogV53lb0xGuef5km40tsN/RHXRXt9jC9UkesEiL28gEDbMiRE23sscfYKKLrfsNJ2NKoWsDTBe2jMZEPf+/SXrZqzhz7w3duohKT2gFKM+WpM/Xic+2qf/mq9cUUq23VTiLwH9uc3/yCRubo41FqTDrvQvvQP/yTu1o+96vf2v305a1du8LKNGFWlNk5yP9OgoYo6FvpUqICJrXuhhaan9xFvuEmK969lecw2wKFRxx/il1GcnjMeadjuFLK0tzbO/vUjEVWrJQED4juXyBPcd8Pbvdm0nlEn7UU0/QaPcyuuP7v7INI6rplKZAYYykC96rTgCXpQC9LWiVjpdvfPu9F+/W//hMqpTnevzcLoB8yfZpd+A9fsHGAWnNHo6s/3G5OSzPVSYlC4dw8fMfP7OHv32Td69ay2mGVAd9+xsf/xi6nk1I2lrvenYxouw26TRLGB2+62Zo2b/AuY2pDOBgv9Cpe2027RDeGAzTbVZg2Yaqd+ZGr7dQPXwqw9SHhe489zOph27wXfCJXC7yZrBwvuO46K6TVnqSZKk7KJTHaxUrj1QcesF9+93u265UlNoBJpZWVZ/mxU+2Sr9xoU2fOpEdxmGQl/xRAB9pa17tcIaVkklItmxx6vlWtWmcvPPkMq6sGKp2n29BJ9Cbux3ll5dYOzSncVsVqsJ/gmla9gc6eLmnJLl1hEOIqVTl7TwLyHjJl8/4DNOpZThesZ//4B1s0+wHqMdbQK4J6MOVpRAEB7g2cy93czEVQY8dd+EE749KL6SOLtJP2nKrQVpN39XZ2vkvqK92/ruAJ0bzXSGg9FosWvWI9/qTjQCaifxcB+d3a9OsBvaf8PLO/d8DhgbRavanUWsk9JaCIvhXlKFmlpaesjvOZJKpXrLdn7qWI5P4HbNsrL1tOU73bKajxiJBF0UcTrQCHnXyiHXfZpcjRTre+JLDk1aGuV7KqFWbIjVA3SjY3Xq4iRjKtTZKNceMW8J3Eta7n1opDTU+yuJhRWPuQtdLQYfcminCgceqobGyDPtLKopCbvTe00dBxY61i+AgvHnLuUlwzx6OgSGucZm7AEqidp+74ud3/f/+N9m67COz4zr797ZzPfMzO/+K1zFjQB7Xd9sfbf2H3/OB7ll+9yZU6g44l4v3i123CpGn2RyaJebN+Zx2NOF0Cdmq0fsk/04Xo/ecY1uRu/5pPBL3txWWA9I/s+XvvtgFd2C6riUmffvjn/I1d9pXPmQ3u5XK/VvZRiiUXpWqpo2Zeon4Ym8bN1Xb3zbfZo7/8NZM1sSfSQDWcPv+vrrBLP/nXloNHevBUkKJKTWFCaz09E9p1KKIXgKhyOWy7lmT3rG/9qy199BEaVzBQ1FMMQB55wd/faBNQNrXGimNx/jnubihbBCd2Kd75tT1y079Z8+Il3tymnknipCs/ah/G/C1/xLBgpeCqlQ5bP2eu3fGVr5MkX+J5hl5MxidQZ1BOs/BnaRP5yosLrJxrSL11q1pR/kycYhf/7SdtGkVtDbRN/AOrpidp5FHKPrRwLRyD+umCz37WhpzKBOn9jQE59xVCDks164+/8U1bgi/7QEzGOphsGigc+sANn7L341LZ3aeSxSSrGvTpqNT9etR16OSl5Lnq6sRDCjQ1yO6kJkOOmoXIij3noYpvp0fU5JtxkSkdm5CPjFZPiuzd5sNLYXloBSuqTdXNWsGgEstmoqnetNlemf20zafd37r581jtbLdKzlGZCuVU4Mi+VXEvNRSUWf+pKM1Q+ZwM/TSA1UQocFO+S9sME5NySJJSBpAPuTlZVMSZLBXRZ4D+3ULd92i7jruRutFZTvwIg3QzAH3PjM4f+n/kFDu4ePQ/txl2GkAXuFQbKAO4Vdvx21g89wl74nd329KnnoBf3IQpWp4NKanwxeY2iq12c+H1xtvj5PMvtFOIRAYSDeWxPFeRUpeCT9lLaiKRmVnsYNWp4o92Nxeg6k+orIpXafxVeSgPfPGNggrpUthhL34JsjA/AM1k3v813GNSMnhTLCIf2GBuMFUmynkTwCCh+NBN/44s8qf4j9OwGY7oiGOOtwu/8GmbdAll9m4yU4zx231213f+1drXvMKnUB5RWXv2J661KUdNtXu++31b+jjHTySdV1xux154nl34tRusctpRTFp46NDerRhgXXjvbHvg5v+gcfR8q6BqVnmFATOOw9/8Rpt+KTI9/KMFBB1EtgIM1R6I+5X/iVY3cutUYnrR3GfwX38mlNeze6V9KQCjMGjCjCkuh+xWlKiCNe27gD41MgJ6tqsoU/SLQFsMzLI1dhf2AQtRDNGRXYNn/ZFWXsAxTMK+oZMJRvvhVc0+S4ZrRzLO5/54rz1CM+wqpLhi8esoRjvxso9gKPZ5Kz4CBQi0irtzsh91i6hT+NLXbA3KmCxAMh/u/tgzpfv+hC0jyp916222i5VagSgQmmRT9G8DaXd3IUnvY8480xZgM/zfN33POprrnc4bhtrqfVBEx0GjqXmNrBMEclohdlVV2R9u/ZE98+P/siwStApUqihemn7xeXbR55gc6GzWIAoLIC70KJdIXvkLrwDWMYZrze8fcd2MnLs4cNxquCPk9kYoeioRMviaQLJhX/uEuhGNc6J641+vCtfKmRqRbUuX2/z7H8Q2g5Uxgode5Gr6su9qDy4hQzPfVcf72+lKNZz9PQW/mqPpE1E6COWQ37i+DIF+Qg3FpCRv/CJyPkpMayIKdtGeCY7+Q5Ey2geLMhH9ewTO7/jXOiUSCpcC2OvqjOZf/kwAe1/MOfhLcsYV6he9AgtRLEGu5ZiqpS6Ra56ucMr1N7I8lupkPs0d9sDV9lPrMum2udBkU1An7W7fATbmxFM9Gpl0zqlWNrjCuU2VXmu5mSuXSUBW7e8EDorgpaoR584rTjVJ3eJt8qQmgIv0icgrTSXE1NUsZI+aZHnCRztddxOUpFtViHhwd6pSUIZruUW2jEKlh75zs62BEhGdIbe/0y+/3C66/hqrOIr8gi83SmhQ/rQ98P3v4pvzKJNSC9HqKJtyDrz/sBH4+t9lW5ausDqGrJSinItQYpz8sUtpjNKfTkYAJ8VYxeQkn73zV3b/zbdgrLbSq3Sr2+vpXXqxXYqdbvlEKnSREurG7IZ7F9BrYlPRTzJ/adxlWdGN9NAjRQG5SvrFycuqmbqGLAq8dLheleyJwRDhek7Qxd6SVmpy1BN8SFrv1ZvIG3ybVcks6ifq3X+/DwqOC7/+eZv80cuZkJksXLopxQgUnIDeaQCzhbMfIqL/HnJGcjY8X0eV6rFouT/8pS9Yr2kTsbOIiUb2pQX/n0f+3/fsRQKDhl3b3U6gH5PBVf/8TRt+0km24Pf32R9xeNy5ip7Gsdq0hXMyeNwEu+Kqqzk/Hfbg3b+1DatXWDNBRH55bzvjk9fYRcg5sysqvCG7ZnZX0nCdLH/iaXv0pttsLZXKpJhJeHfjwz7Wzr3+Wjv+6r+ydiVeBeC6Dpk02yi6E/2hVpfdBB4ab/nXtMvWg/EsVBGZ7g8fP/FXoRtWmypcuV6ViPXVsgZcQ62txyI2p3A4d/p8Y12tLX/8SXIIv7PVJKmzafzei20W6NxwX3YR8MhcrYYgJ5uOVlPpp3wWK7YRR0/xRirqUqXrV9p4NRRSFO8Ggn5+dF/H+9dPfPjbm8ArQPIalr1/MkD/jiPue7PBpPI0YHgARIG+S2b1p6IO7ZqLe3UDB+lZiFcCOHgjAl8eBl/5Fl3ovF6kbj18bvfKDbaQ5g9PU4a++ZUFVgr90JsLVRwjhLzVAdlVLMlLR42yaXicnI5XzBHo0VUZqOIRBadKHMp7QwZpQSWge4pEr5wwFb17wiHxUZBckM8ogtNequuQZikZbDm+KRvJNBEdQFXo5YEbK4guVgvZ7MseEsEP/3KWPXbL7dayZClzB4lRXAUv+Myn7PyPXwl4lMYBKrLNSCzn/vg2WzjrF/jQk1wlIVZ5xFFWjsphM/1sa7EwqML6ePAJp9jf4K44/uzjmLBQR2jf8/G+R3nz6L//0B67/Ta3vlUbQql3zqCz0Qe+8kWasw8kfxCUUVTvBOtntbSLFInTT770VySddh0l4TrjJ/VOtvxWQJMgjwv0j351Izm/AGLpq8f2oU9B+9YdrDRusafu5Nhon1fCxJTbv6998B++aDOuuRq9tiSxPUAf4lXxE922ZO6fbDYc/cY/zaFSs9uqyUVMm/lBu4IGLZUnHI3qSXbFUCCodvagKFn037PsIfIZ21diNSD9OFH9+6lSPuNvP+3gvOj3v7fZyGjX0S2pRPJKrp12TugociUDsU3YtWuLrV+zyiXAbZzr6ZddYlf88zesN68rmpa0UNG7kpJt+N888N1/tzm3/8yK1d2M/6nI71j6CVzEOeo1ekTwY1KykrEVXSjAL2QCzKdTlHJDXZisqTI4oWJ0/SVgrnHu9OY6YdWsqlYXWCrPJfsIjTlBiXIXOWoGAdBvJYqfg3ngIpRj9SuXWWlzI/466rWsFQI1B4C87JIbCUL6QdWcRpOQGR+ciaEgHvJMjF7dyi6rV6xMCWVrECqidekTiEW6xqkZv2fVrCSAu98pr8X5vXJ1GY7+vcHot/2t4cQFzjb8hOWo8CTBCD3h2OE8h3I5zt2Ej3kFrdBFF5ESO6JbUOB4HbWW9ESdvFagakdK4l+h2GTefffainlP0Vx5C1QOWl+kYLL+2oIXeA2bKkLzPvH4E+0UJHzTTz3VSseN8eYhik4UycurXICfzcpAiTE1gFCVrPOPMQnohyNjKEXAWqYC9Dq2PSRs96hc32czHWho4SGXTn2kw6kU2dsWWsPGnSTsfmgv/+Zu+mvWoBjKsxKi0IvxRjkO33NnbPUV0Aj167c4l//kbbdad+1uFH4laL1LPQG9B919PQqUht54AF3yYfvrL33O+o4fzOTV5E6F8g1p3gKYfue7Nv/OOzDrUt0s9NeggXbWZ6+10z79KSSIfZ0uUIGYpIJahq98aSHmcovcXmEwCccC7B4Kynrxb2/LJ4lcSPONHDTi0uWJWhFQCXzdfEyTQojjvbjJE4PJ+YwcviYTccvtAPAjJHifQtvfhflYEe9rY1Xxga993s644VrrJk8hv6Sw2lPuRsZ0wTp51fxnbM4Pb7HVNPTIbemwaq6Hiaedi/TxCzaMquW2whz3wSmWcRu00PY5T9qsb/8bie+nrIx9bKPB9uQPX2YzRaeQ79izcxurp8fsgf+809aRJO5F3kb5jT0k0EvYp1w4+IYGyvQAzxrAbggNcS79339vY6mq1Th3Ied0Dx+1ceRife6/fmO/h1qrwxRN7QOrqJLuR//fi7/8eTsJVVgu1tdOc0jpK3kxQUc+YKuG8vrplpummqbo2GNFa4oA9doPUVMCe3dtcs8hNQtvh8+XCqmESV4/dVQ+v/rMfFtIs/vleMc3b9vGeW2lSQh+OrqPuM7rmYwUEGVRkzIa1dPJl32IKuzTrGhAH01h1ojjpnrZqhZFdsliqlQprgnGV2oxmvfFXPiPA30qAeuhULjr9xViJECTAfq3DbnvzQb8xCUWCPHkvwboFdkJDJLkrN/QaY9kShBS6pqi2KiTyFgY3E20peDel63yBEEjvWHxYk8uLXzoQatftcJyuLkKiRzl2ULQajWNbfiOU2E6fhKl/O8j+j0TvfYkGiNXBrM2p2QEstw0yg/wGW876EtT3XSBB3UcE2hF/lizUKdUG5qMfEUSGylro85EKboMHvo0iLUVT71kP/3md2wTklE0FLYH6eX0qy4mwXcN3itHQaU0u7d4HnROV229zcdD5cFvfRd6arNHfaoM9qU537SLaDr/iCkkca93/5/8PqSRWxu8RF+qifr1G6nY/JY994s7rZhJIUe8PT1Hz8IH51T0/d0laODFx0PJqE1h484au++neKzPugfJZ7MNHzLYfX2KKA7Lr6jE56bSSvCV6dWvv/Ue0N8GDRtsfYjCVQHrEbwnYgPP3AP0OmHJifWcuYNRB9r0x35yBxbVv7BmOioVcSyqPzj7C5/FEOwzVtAfG2dZLCgjAgjqfOepmhmg30oi/lFkkwt//WsrRPNez0Qw8tiT7YIbr7fxF51nnWjjWwDpAlZQRYBTG941s6BvXrrn91YIrdXGpDYQMDvvS9fblDPPVlzsvVpffuBR9gmwfw6VDQVEUjPlKOkoqo+fPCbqHUzaBUceaWd9/jo7DU+h4rJyJnydM64bJli5mm4j0Xwfq5W5NAfPVxclOOz+kyba6fD+Z2C3XdgbTb0mSXnvEMCIzJHyyjuTCThjUZ4GNRgCKlCOTWIE7rrBxJHrna5SC26susQUnLRy3WxevNReeugxe+nB2XDxq62ccSjzwiV4dajEDq5tLkd6P+RaBccz5f3vt2POP8+OPOF4d4ftlJeRalH4Lk+y6gRzHlT17LCt//iyPIJ4mqLGQX2fvzNA/95g8bv6rQcK9Hqfl2gnYb5Af6+f8IJf2F7BSqs3ok5J1PKgb2SI1kIXpmLJLLnKm9dut0V/esSeoSJyBYoKa6qzPnCiiqrURUqNy9StsrOw1AYddZSdePEFNo1K1F741uRx80klJm8RqXDcWFHcqwBMjcaTjINzmtpvRS9KOikBSZSopJhHMqGdm0diiuxjIxRd9407a23BnGfst7f+hMrXV60AHXIeqowrvnq9nf3xK6gZ6kNJepNvR7JOJQiXYLA26+v/wuS1zOVvMnQUF95G1LmFm3HUmUSyX/2aTTgdOaloCZblshrOpg6hbdtWEp7ftKfvuAPLZSWFASKKi2Z+4QY7GW13K8Aq7lWab1nSVq3baj/79neojMQad2cVE52idWwkmCxld9DFdrN60U6P/ZyA78p5l19mk0+ALhLC6Nh95RYcRENcLyzoAXoPUBkf72yEXPU5VjUP49Ozg4IslV2pHuIkKKwz4LN7j5BaCi5YdBgTlCYkRfPaZv26lSSzb7YnaOKB+h9uucD6TpxqM+nCNf2qy2wPWnp54IjSKNL52lVrD/3wNnuGiL1z+zbez0Q6eZxd+JXr7YwrrrAW8iqS8WY3SqXzJPLNO23VM0/TZazO5YbZFLrpClC5Vw1/t/YbZJOvvMIu+8LnrXw4+0mOQS2zVRSVLykjk9hc2gDO+s+fsVLZYxOnTPbV5BEnnGgDSDgzAwXqJbT9cqDPwevHKTQBvXh/XXiqnlWA4TkR1RPwiNy3Xvc0EFWrLnNUDot8Sx1qsCUknp958BFb9cJC666us0p1HvOvYtLjXDXx2QbRLazURs442k677GKbTsK1GJ8lKYlcNqqJQ4GL8mpabOtalxZaf0ScT4B+v6CeAXofp8O6YCpR1qQwOzIa+5Y4h/cFPmffZV2Q5wUdruRysg3wnI5H3kQyXj2rBiAoYcSzi74XUFPwsZX2hHMB++dRdHRuwO+b95eIzuBibSd6pWOg28fmQucMR/N+PMU/E086zkqJVoPJU1xcKBIVhskRUA1OBFIuEWUDct30lAFvlszNoyU1yw4yTu9xquhLmmT9zr631rfYNvxmVsAFr3jhZVu7ZLlHzB/57CdsxjmneNcoRbFeQKblNc0gtjz/gt3zje/ahieftl7w9KVUn7YR5TXx2g62e+KVV9pH/vFrNGEe5vmOPa2YSpEcVVevbhwH7/nOt20u9E9BA4oi8gMlVL/OhJ8+4bq/RYpK5KtKXcavN2OzCd/2n1Cp+xK2E/no5xXR5qG7L+T4c2LVYwvHWsVsM3Xmuejwb7SJOBZKjpcjjXakbtyIjHFzoE/keJ6n0WSoQiXNes22mMrg+265Fe//F6ySz7QDbFOu+ghR/Q02hDL7LunhledQHwP8VeSlUiDd+87t9ieKph7FHrhYjpZw271GT7CzPn2Nnfipqy2bTk8CegWchVIPca7knfT4LbfRpHsR+4vRW79Sm3n9J+1iqo070da3QtWV5BTjtdRFX4DnKWT7qS18+EErqK62IUw2uZwXXW/NrJSqafI+9LSz7GP/8HWK3PAv2oPRsSZfTWACXa6BbSS/VyxcaBU4rI6in0Bvxl2+S1maMLkW98hK2xU0oTrVmysr16rOIOLh1bRbVt26tv2yl4QrWkPzhBp66zr1sYSy6cQyYR1S0ef/8JC9+vhTVrd9i+Vx3Ao6CjkHKGIlcnWappZtlmJIdjTn8DSCnaFQhwXQXb7yVJATrSdUqOZt30VL+dUdKNjAufas0l5zX+8b3SeBXAoQ/nJ+OayB3mey5OT6Ei/g+f5/AtAnTE3qYwJ6f7h7hxbwMSUkTlOd64OvijT2yvUJh8SRggnqVWY7tq7HKIpq1rvutvUASTutAbnNSOSSpFIFK4AvrXAHZdwDUZ8chefJcWefYeMpdMpGOqibag/vkfpBNgnyzdGTsk2W8idEq8lEJRDTDRAif5fbec6BNQiqHRFArivmhpMffAcFXNXbq2zrus2sIDrsyKMnAgQ0CFHRkWgjN3xDb4/ypnbtGnvo3263l2bdawVVW60vm1F5fW1WieUNHWXnUvR01rUfd5td7YTusS6W5llKojU32IO33e7GaV3bdrGCIHpkgjv7Orz14fQ7K8spign2ZeLkGwGLF2fPxSztJeuiLWEe/UrbqnZYCz7kXUhCc+Gim9j+Fr7qeLjcS77wJRt09Aw0+EyAsmv2cndp6QPQa0icoXVFRrgAunDGdIk1q5kVDz9md3//B7YJ7/iB8p9hLMZfihvil79oo447xiNbrdqk1PEm7pwL0Td71O3oR/9hs6FvupnAmqFuBPRnfupv7NRr0fWXU5qv3AH/V+cxSTA3YYPw6Pf/gyYvWO7yQj1J6xmXnm+X3vhZbCCmkHRUq0X5p3OyOUcbFj5nD+Gns4RgoZhxUVQs0GziotzGyrB80nF29Ve/ahNmno7sCZBECCBpohcOiUphrFS9XcTKTODpAYFWlTJDYyWlht/OXYsejHy3uG1dUh0x+x2auUPRMLY6do2lqESpcfxES/eO1n/NgoW24JE/IX99zGqWrqK6tYXKVlYYvK7rQtdSMyvhRtGdfQbYESeeghz3fBt7+im4kjJG6GwAACAASURBVA7BgFX9lpsZa+g9JivVjnjZuHvDC+jjnatb1aP7tBs23gLJvX0wlM1fAtwf9kD/hicx7cIJcJBOz/e0pNPzgc0JRH4STAQduxo/i0YJKg9FHl0OBrLC5maQRrAeo6inn6RTz2zcEp/Alne5ZampCTezoLqDi7oe7rKW7RSjE55wzAybQqJ23IzjbShL7AISUlpiNypSljMj36sGEfIX8YpErTLkzqcbUyoeFepIT65VQJgFvFhLvKaSWX6coji0DNafmkykeuHPTtwBJW/0Lk3u+thhpShqWnbstKd+NovI93Zoh1U2Or/MvUe2dxfYuNNOpxnG9Q42nhB0P3dgDDAlcwD4ttsz0CP6bBWcbT8SjO0Ay5QPXmIXYKFbefxkT1g37sEygP8VAqqdWE40A2xtlPF3kPBt3LTBFmHstYlkXncV5m1sdzfUwweuvYbeqDdY4ciRPg27x7yUUxoXLb3CCj8F9F0xKsTgxcU8WYDpuifnA/Q/tJUUNQ0AHNWRaBzunOfi+69Ep8bIK5QFNgClTxAaNipan6e/7gNo6TuxemhifEtGHWFnXPMxO/Mzn7C8ir6kHJVHYTc4dwWcnpZNm5gYbrM//ejn8PRt0DWdNh7a6bwbrrOx53/Ai9Q63a6ZzxTpizpt08sL7HEsiBfSwKRj23aXS6rl7Hr+zesz3v4KI7VzodyKh5RjHd3M9UTxEJGG6Cq3xZD9r85kB9JaSW1FQRG5Z+GQ2S3dvdNaIY+jpjheQaIqVxWHEU3r2tJ7OmSVoO0x7iXi6rWiJLm+CR38qnnznapRo5VmKp/7MRX0y2baZvwbsOhohHqr57PtJKb7jR5j06gcP5HakjHHHE3fQ+UKCC6gf9RU3MXQqZBdQK9xSKNqBPLpd2sSvKUHcQdB2WSA/jAYgf3SNElgEIE+/T2BqtGFlDjF7z0IHk9LhslDt4/7WIuXlLJFF6OWzdJBg8xSPtD8yS9KXav1W+VV84S9gAf7uhfmOXedT/RYDHWhqEl0Tgs8aBs3ZgGJxlFEqdNxmxx/5unWh0rLbOSMDthKCGrlwL+KaroIF7NR2+S4rWJIiCnS6lRhliYBAS97Gjza2TdJ50g6KsKV34kvkRUlKWJTDQATVDuvkXbmRldjEZb4GHctvH+u3fnt72N49aINUxcjPlRXVGrnfOyj9sHrrsH/ZJjbNXhGgQNW8jBX3DqAsPbZBYDpbbbojw/YMNdiE2WOmQDF8Sm8c660gkFEv2oWHauC3QJCmU+PGlkeVe+0+757k71ID9WubVVMMu3WIrrpy3S8wjLXcMkMJjcK4WVmFpKxMZwPZ1T0jfPPOm/AthIzGHztfHmZ3fX9W+0lfFb6Ij/V+R9GxenZN3zOJtNkQ6ooRcid7FMn51WQo6g6i+KlBT+5ze791v+xbnnZq2XekJF26ieutpk3ftoTx560lhYWSknNsvFCxmHyDhq/32xZdNNS9Dp46Eg74zPX2tFSIKnoi+tAk5WK52T1S6DLmL9is//zDpwwf29d1VV4pZVbc15vyxkyzs658iN22iUzqc/oAx2owqmQMHWRreYZtwZQnoHAw6uglFjlX9kvEw3IukfjpIBBuRAlZvVDxsClv96iUVcxr0uhky9KDBVZ7Zr1rox68SHUNE8/5w1Mijln/eglW8w5aMEhtY7iuGb2v5m8Sk7//jZy+jHQg9iDoDqTxFOWFV1qoKJ8jlafUgFJYCB/IQdrXUuasBPFXLhpXTfv81PYr/1F8IcBfL1jh3BYR/QJaIcLIz7CdbHXjwN9CuDDS/u8Jcb7IZ4X0HfA26ruMp/wzlsHqnNOUmilZJWiISkguGldxMDdCmVNx5wm20ljZjXdeIGCmx1wqFnYF5RwMStKkgFYO2DUwPaaUE4U4Dk+CnOtGQD+JHphlg8YiAKDlYOKaoVZqsqHzlFyUZOOxJXeaYm/2nXT6H6OXuFaFijAF7XhN7TGQtWjoRzYcw/i/1WM1ayVippSMAkUipZCLbPu5aUYi/3WllEJ27x5m9VhJFUycjTa+S9TaEUf2XxJ9ZL2iYE+ku2AItnO3Y324M9+Y3/491usbPc2K2cfGlCP9Kc69gPXfNyOPPs0y0M5ox0USKvCs9v5aIWadBpav85+Q2OUhbPuw1CuDR6aiHNof/vI33/JTvzoVbF2QMelh6bgAPSpwM4LpjQnayIQPIh3ZyJj9dC8YbvNYhJ64s6fW99mPIM4X0WjULR87ot2BjSMgF5j0QX4ypK3i9VXCZRHFl7zT/3gZrsfG4Q8qJBGgD4Hm+VTiejPQ7GTj2xUky1idP9MQRE8N/uwhK5T99NEvXbJMsvCykLBwYzLP2wXfetfLG/UkLifzAl8to0VlhKrJZzIrSi6nsAzZ/uqlTZs0FAbOWm69Ro5wfqPHWuFlaU0YRE6KwIPxXdi1UXviXLR+ZarZ05cEXrVsIz1tPp02wDZEimPIxmx/IZ0KqRuCcZnuq4kK5UzZD0BynJ6ELyEFHQlRXcNGzZbAfLSUvYRo2PqJPhmtt/AxF2jtVplL6sYPxbbBnoIzDwfD6UxuJkWMZFxDhkQyTJDGkqa+DBGqZLb5MblKamqQtNurU7jUi3eya9Pyb5jWPlnvaG/AKAP67lwvQRNcDrQB57vtUCvp0ISL57fNCVOqF1iec2FL85b75EO3oMk8ZG6KKP/higdKWikV86TF42SXPxdh+piPWXxCx+fawu4YWpWrcX9sRvVRxZUiTrtoD+mWrFWzDV2wH24mccde7xNO+UUGzVxsvUdMRrliaJeoiXRJUrQKoGlJbeqGeF693DjuUOiqmIVGEk1wXNaPUgfLUBX3KZCFC3lC0jQSYcuYJDnuxLP4m0JLH0ia2JCqtm2E4/0lbYMg60VNCUpgmr60CcB6pOm4YyJJTHHr0YTGm1NfO18v7xlilSJ+zjdlgDFLc88aiX4AylQbKOZxdCjJlHifoVNPWemlVJtizMbXvdsAs+XbpKQdRvX2ZqnnrLHfvUrJsmlXoXaRNIub9I4u4Let8dghyy9ZEi+BtAK5zvWSOgUelCqqF4TARMjnYpYO7lhWXdNs91363/aoz+63UrRsotmaSzoYyd99OP48HyR5h0DQ55G10TEF/2z9cWFNvum79jSe39npXxpDUnmojHj7H1E5id/kmpWOkgJcLMoMZVRWK72mX3c+uLz9jAFZAuwAC4maa/E8IiTzrDLv/UtG0Qyvovz2MK1IGMCLQnV9kS2G1p9VDP+zXT9Ki4ptnK6mmWXqIdu0MG7gV+sExBgqmZa5zuwIH5VijwBMCVX5DrEY1tduLQaVDDi9XiAM0p1DxTUSjCP86brVquAVnrernlhgS2hsnUZieId69bhLFpHcMJxA+x5KoPwwIFrlxVXMxdd77HD7aj3nUqh4PtwM51mvXv3lwDeVTrN2hfJkuE3dV66yCPlAfpFug41Lyti95VGciMGMYQmHlcG+X3rd+lBgfDrTQrJ8/sGgge18f+hb84AvXPY4YJKj+J9FesvxEca0IdQWqgePiS89Gpa8eQKkkAw0R5uRuYXPjeYlqfij7ko1YQkKArMdgCWrz7xrC3705O2Ht10w8a1SOk6KbaiTRwJvxZ4bqAA3w9AqryP+5+MnnGMjSfKH0dLwf4CRjVv4BZW0lDVje5PAg+rm93pCtEUEuU4hx8OTBp9jza5rVUHINpGvjIun1P8JjzU8csSmM90yYMGQJA+miWH7VqzybbBF6sj0nBK+Xv1o1mGK31Cx00Bg/ZJCvRuAKOQiaeFfrCLH5pts2/7HoqSZ/HT95a36KlzsB2YZMOmn2B9xk0ksh+Itzgt6rCKbtqy2WpWLAbgF+H8uAk1SidfTys+qjwrTz3OLidhOvns94kBcMpJ+62oT4pB19A7JxVAPvwbVjOdAL3sndUbVbX+cykuevDm71MFtZJ2dbglduRZBc2vz0R9M+XCc6xCyUJ5D0nVgkX1Jix8n7hrli3BWTJ/yyZyJntsOxLbYcecYJegJpqAjh69baizAKrbAHrS3/SrZhzINzz645/avbfezqqg2rsJVHAeL//GP9sJV1yGWqfEWxrm0rNQHZVUIcw/HAurCArbkh9fKTq4qy+BEFHRu5Klet4dZ/y/PkP55SbTMa5M+R3pHRy3WiNqaKSgcksEJamlX4JKkX1FNwqj3Zu3spp7BcuC+bYZl9MqOPm2+hrPSOUD0iq80hqgheS+F/5xbZdhXzAa/n0SDqCjkNwOOnKsF3WhPnBclrCgmfPglQFcnBojOV3KdC5fk5RWY3HXvQpcije+w+lSB/okQNNVenBgnwH6/6Gz0VvdrUDdHFhEvz8u3z8ZAqHX/rhhUuB8AwUSHoE4DD1KZRSlr09WBgJRRbGKmMUpyiXTC7UaOmz7q8tpKjLXlj5GspaG2a2oTPKJioqREOYD5G1wr7VUwDYDVLl0cBowfrxryI9EEz2UXqWV6KizMEwLsA7XT8m5EmhKsCnBJX7YE12STep/UkpwJ6nYJQEFOWW6V74LxQMlJSMxr8tSW0QpaDjufKUANC4hrxuSuc6nC1nZhnPhwRi4O/LFaqaSq23sbrBnf/VzPHJ+RatGTNJkJMYx1YFaHbllVlDR3/Io/pGcj7539KCth/8GVLALLoO31QS5E2VGI97rUy8+3y7HQGzMDBQ3KJyUfBW17/RVCugjyPuMHCgt79fLfnbLw8hxpphGF/PtfhqivErCt7d02iQSGznAytHDberpx9JDFnqEitwOCqNq4chXL1tui5+bb02Adh9x1wxSMwnQky79kH2Qgqm+GNi1u8IJ8FRLQVFE8P8lFKblUgQ1DyuAX9zyA2vFH6mc7Q6ccKSdRGerY+k3W9Abu2aOJ0dVqe55pH1XFbRWYkC3Jl3Je7VKkO21DkLnJCaidRl2qfgsnlldhk4/KZ8jz3mWaDo7ft6dXgy0vZRgLprSE+QfdpNT2rR8hXsiLX3medu5dKVlV9NhjT0qI2+ihH8Tk0wTp6qRfWjnmiolGBnOtTmVtojTTzvNBkw6kspn+hJrJ5gE1CRcxnOSCqunrOyyNffKxE5tKHUc3eoDK2lwBHqvZHeg1/skfAgr8/Djy5X474EhRQboD2yc/qzelX5S38qS7I0+E/UBaRdZEv4n+BeSWAmNoAvSJX7uyRE5cgG3l6oQ5dQSKS5aaM8/8rAteHKO1axbBfdLJyku8gJuakkqtdRuJcJuUbITG4JeRILjTjzBpp19to1AklmID3pBL4qUFHnCp8pLR+K0AgF9TNb63eT0bGhsomWzR/LJssYHLQK9MCbQ28FaQL9IueE8hr8tokzsQaopTrSPT4TBHMs5WCWRRSaoanXnDlv05OP2+Kzf2lrsabvJW7RTZCPpY37wUQZrVFhFItIbZGiCZAKTiRaPRv4uGTWSitDL7eyPXskkN8wVSfo+zV/O0HvCPBiQBVQIB+HiQAeOAM7ZsTtSNwD25K9n2V30522iP3AZKxAlhLuZbLPpT1qAXUEBk4tyI01NLb4/2morcsFWVQZjzTByxnSbidHY0VgLd6NMaVORFBOdc+Za5Unjzz4WqlaAtpQPk1jNItczadJkGpIzkfTtZ+WDBlF7gDWwiut8ZRaBXLSUxsUT7WG55YCnU+UTa1i9eFJSh6zzEy6/QGVppcNDyfJOJjnRez4uovIYMVlMZ7N6aycqb8H2etOiBfbyE7Nt5fPzbBc1F1bfZmXw9YVqdckGpdzp4DxUs/91WhQB5n1ptDPt1JPtZDqFjZyKCRldsmTR4YtIVjLKFam1p+9WpGQcr1NmY1KOhSRrOhnj155TT/qJEX2CQjHBluHo3xiWD2vq5lDNSALv/f2kP5+oAhI3PQG965K5+/ZgpSAHPmTN6J7x/Ni61dYueMkWYJq1lMrIaoysiojmK6nCLVGKjYiHgB2JYZdHnd3otYuHDbOBRPYT6boz5ZQTbSCdhLJKQGEXrsi10XtVRVDWzSYZne7A0MNTdge6vbSUz3HnS0Cam1Q/XlWrODmubILpW6J0UPI03IB6eLWBADS4qDmNpQpUFdq0k7CTBUMhpfgdqHi20EBkFdz7BpLTa5Yus11btqBrp7Rf3yl0kJxUW9QkBMjmAqblWCcMAxjHHn+sTcD1sWLsaPdcaWZfC0iQ5iiR63SJp2Od2kj2TZGhCoq0px3SinMc8pHPlcpFqwryJI/TSGU2LRvr4aMroKXyiViz9jS7DbD7qrBV6ctV9NMJOLZoEoNqGTppkl149VU25SJa21XSYlF9fUXPKamsOUbKLP6VRZHOdSfns46+rqpzKKMyNE8Nu2XCxSqvp1FG1HEmR+BBgvh1AV/sjSQgZ9tubcGPkr46ZCm+pALz1ZhG0aON4AMkyW0nAK19UcWvJiJj8tq+ktzLwlfsFWyX15NH6NyxCWqJpiitmJ1xvGW0QKRixL1mWvjeNvnOQNuU0UP2iJOPt8lnnW7j6GRWMRATMr6jlclb7qrqSaCJN+QKYs4g3jDpahkH9P3cSBlFzdtHsgzQv/0xDAC3P6xPf06BVtqbPKJ3npGbEaJS4KSkmEhr7yMB4O3cuN7WLVpsi59En4x+vHrlGpqTt7B05uaC71TiVZWXTYRAjapi5KbrPXyIjZg81cZOP9HG0Ax6FJ2m8oaGhB3hFasBAEjKFufuFdTxfUTNTtcopyCKwBNdASBdxBLCRl/eCywSr/JkrRLwPxxsoLsUxQtV+VUOlkoQsH/tKFOUHM7HA0fNv0Fn9Pk7aCO32XauXkO17hoKuLbSzajGOljJeMUxwFdIcrY3jTrUvKXP8JFWOXKU9R080PKwQZDvvBxFfR/cWpqHcg2OKRHofddE7QigBXTShauoOHj9izIgI+JJ2Np1G2z+7/+ARcQc27JihTVV7yBsb/SjC9uUsyj0C/tUjD1wBauJkXSkmnj66TaRlVVhP9lHhApVb4koYON73EjXaxmULJeXPqsXva798rA7ROTaJwUAKlYTCIdgIEyqKXpQEW+M5D2a19Fz3FKwqGGIXFO1cvIOToyFHFGVFNYx5zPuhVr26EfSXywm1tF+cA3VsytfesE208B8F13LWjkvlexPOcebJz6MlUkXvzew/RpyG/BYNvjI8XbEcTPsCAqehk+bYpVDB3o1cKuS8LSsVGReJEM3XVtQV5qQdI5CJW68ZPaH7PGe9GPsuaqSPzL/voURyAD9Wxi0/X3k9aL69PfuDfQRGHWDk20SwAqspJuGivUWdIpsdUtuW477H4mw1U/Pozn5K1a3bj3cdS1KDFWtQm0wOeAZyE3YTHs+VdAWWkn/sTb8qONsHDfi8OnjrXLcUKsY2s8Ky0MTbUV5DioqzvGGzUwcSi5rQlJkqYSm/x0qgIN7pwA7yBa9MMzj+rDf+vGgUfcyT6hRhSJY9XF1rljho4CIyFtJYK0a5MLogb82wGTXTRu8alrrKdJtaWn0KFXNJErwjClj1VJIAZJRS+AfEjaiNpJHjpKksuZtl/JJQC/Aj2MXIvrw4xy1jt2j+lAEpM9LCSUJqIBethLt6NtXUaS0/AUpS9ZaC5y8JCk5gKS6fOXiJVOOmZo6eA0aPdKGTxhP4na88yNt8PDiz3NUGi2ABPTEbom+8l6zWg3IEljrKZ5zOgdAz1Oi1xcxYTXkfj2+ctIAxRWUnte++2aUC4kTqyYwRemeM9LqjW3zXd5Y3r3bSeKSWNWPKLfOBiqicRTduXKdbXl5ka0iet+w5BUUVRtZSeG2SaRRyKRExsTdLEVBNTI5YVMHXUgHM4IJFTodBcCPJ4KvlAMrXaPUfayF8fQabCaGfK0EdQ1IoaYj0QojNVu9+Y2XieTffIwO9B0ZoD/QkXqT9x0I0DvY7BP6OzjqZvagTokpojqZk0HPeDTsHiG8A7ldC60DlwH2i5580lZjp1CPIsWwb83F7AqFNzdXaJ3Wwc3Z0FlgbXmllJr35sYcZKPo+DSF5fXoqZOtF4UrhcjycgFRn1wUbWk/uAkFyLItSMBFq4A9rBq8LZsSq/FmVfWvJ7pjxaIHX05RBLWLgkY3ZEvAnt+zQf9Am1B7y6rBG257jiJgdyqnJo5ICOEPH7Qw+ppolOQVDaIeoexvB/4q2qqaZnj0K1j1kldFzwEgk58kBSGgj8WgIVLWselNKKPcMkC9BPTdDfXWitd+Sx0VpQqa1W2K7eZQ4FYCjZSNqVq3K3H4HhLmwnFZ9oaGG4C4vHTZttMoAl0Bs1cca5KMPQWkdnKaRRr14E6pqFtArU5LmgAS0E94DQ1HKGLSuClyl8uCnHNUd6BrCZBXkxZ2Vp72eXDre5jQW5vpabx1l22g1/CKF1/C6+hF+Pc1fpyFSHlFU+WjytGcLI39HtqgtXMtdWg8qV4tGTzABpNcnUKidRLXkhq0qAl6B1bMop3UVDw0fNHwh/yIirVE20nSG1YYcTXxJvdTBuTfZIAO8uUM0B/kgL3R218D4j1rz9cAfGo7oKErdLwRuCxeFelK166EZNAMybbA81VErJ3NTdZcW2Vr0eA/N+dRW4qeuZHemzlNjVZINFUEaOTLZx0wkLWCHs1SmxBx9Rk0xIaOn2ijJ0+2cVOm2QhoncLBLNBp4ycQFkaobaoiUkXwqrQVm9QTU0bePaVF9enBaRq/MT2KFNAFkyynO1Q34InFUOHlHLHTDYFBF7UQLKKd3fe1RujJqpmPFYdb3wq7ZasQ5KLqaaqBURP34PYTfvTdAhrlHMJEFRw+03/CrqurUuCtRXFoe/o9X71qSWC3QhsVFonvZztYJLhkRUniZPnh+6dsqKTtoWdpLkDv/iw+FmHfO9mWR+f6Tslr9Zp6sCJrlHVOLiuxRP7pPL56sHrrwRgQuCbehziMXZxUfUXmYyoJougqKa1ktiDvSkkq1QFNklnGS/QY/YA34T2zCZvk9a8s9pxIA/UCkkjmEYWTZyZ2V5tF9PPss76nA/18TTcNTKh8rhgx3CYed7TNEEUzY5qVDh1EPok6DfbLC419egk8S0r2qJyBKELlQjweUPObJM/zWrDPAPs7CET72VQG6N+l8U141b1AJi2aTy7s0DaQG1WVl4Bhnho/yClQgnBJBtU+UCDqkrQQMKnhRydgtBNd+bZXXrXlGGWtoIBp1/I11ok1bY5kmSQm5UmiqA6MgTfWd7ANaJ0i/NwrKbgaSAPxIVOOtFGTxtuQcaOsfOQgV9EIXvbIXEdA6XSA9k03ayxL1+8CdCVd/fkYvrs8R5lQbmhecz8dFb8IEASsgmB/LTRY8f6imggcIELCWH1jfcL0/EVI7upXgYT8W9yKQBJRnsxTFWgSOWuSVJQfDyDAjrjtiPRhcw6YgibtQ7JdUTptcqhkXGWT3CaOXUlY7a86LuXRfIRPdTLxulpFW/CZN1hC6zcpgzzy1uuaJAVunjMQaquLGBUFiaumANh93X3W8Uc8xZ7L6MCvRk/mkQxOJe/jPjtto2PUJOTSKW0AXh5Jlp7x42aVU7ej2jat2gCwr0RBs8x2cm00bd1mHdBQnUhW1fs3n4rqHOwzZHkgF0optERRqVzKyvpisjYNU7fjKdQ71kYcNd4GAPDZFfje8yWtjJfer6BCFbjBm4aHksFBAhSb44RAJhRyBXVXeDH8vB2ATxc4pDaY+WW/I5AB+nfpwjhQoBfItANw4myleVfJeqIGlC46aTQi3JfNQaB5pZ+GV1akybK4evVaVDpLbCMWBWsXL7H1S1+1mu2bKapstzLAr1iKHk9S8l2AmBQqLl7EP7/X4ME2kJL0QTQxH0GkPwiJ3KBhw620/wCW5YBwWImzmEB/zcQjwPUoX5GarH69iMCROKJMiOB037vcTxMU3ys7Zy8dcmDXkl7ma2GScDtk0SwOWh7eO3CIxtJGdczaRuD05c2iyUd/i/KQ0iRQJKI5XMUkaieFJD2a64D5qVdSjJDAOBSaabKQqFP5C3WVisoirTrceyfIG4NcEWD3lUs4R3oxUCwemkegjxNKlDJqVRIajWuFFnxkdLQhY6CVkCgp8faSmoru0L6EY/VkavSoySUZnMckHoU27o5p6vS1a4ftxjRtK9fDxpWrbPPylVhsrLNaAD4Ld01VWRQzYOLOVUUtTX4z+1bT0uzGYwUFpTYAa4WhXA/Dpky1kaiaRkL59eF6kL+w+iKoRkNTnYrWdI6KmIzkF98tkzQdiwO+lmC6JviNh5L/LjxwGa+z9Rmgf5dw5/U2mwH6Qzzg+36dR5MydlKEBQcuXFXy05UauikEhNxI7qPjZjTqBQuFw42lesLCPDrfa6PQu+27623dSgpcaPSwFBfBXWtW0yoPB8harH5J1JZx85XQx1TwISfCFsC2lURwm+SUtOYr689NTjPqEdjlDqWApy+yuTKUFKX9y62AJJzA3ANJfaHwTMt88cq+b9y8HsaqdB4QUIQrCor72/HJKy9lvKYoXDNBkNspmvS43fn0ANwJ/PkXeVGX2sIFh05364zUvQ+Hg0vQkzsrrEkhbZAd2zUX8Y8TT+lUToymE2m6Br+DSdTtLUQLOdVAcpHjzJMXvB98sgFRT3FC0XfqM+KhlcMISwenq0JEri+PEwwH7RXIKspKQnn9KxVWco6Tcy4KTWMZq5U1UeqzSYFUK/UHDZzzBpxFdyxfZttefdW2IpHcsnqV1WDpnEVlcSHHk88EImtsrQSVhFfxVgs71cp578znvKo1IyZ6w6H1xgDwk+mNMGbaZMsZgFGcKmq1SGH8NTa+SvFVWUi0e0GezosieY2BxijSNkHdpeK0MCH6NOuKqBg9vI17LxPNH9zgZYD+4MbrHX23g4Bf/7H0SmAlSkHNRURreNJQfLnwM9AjTjeoWEqdozxoEgcu1U64v/RLJ5W2dWs22vqXF9oSrAZW07C8estGVC3VAH4rhVdQRKIGxClDFcmmgDUCtoosDAAAGVhJREFU2meSbyTvOiV/RDoooB81+SgbOXGCDRk9ygbQbakA+VweK4EcOGkHKqcyYkQfKHyP+JyL519RNNpfzzO4fbM+EySD7pfvdEYAgCAZ1BwQuP4A9FoaBNOrmGf09+tYncbQBMJbBDa+balSojLFp4yIr2FCiI8E8BPMDouIwISoYhPOXhNV+L5g5qXvUFIx2DsHbjzkZFTBGX73P/1HUX94TufRe6nyBVLY6GhjejWce9+EJslAw3jUrkONKzCNlRLWel+Xmp7gN7SnroEV23Zbg33GKuoPtgDuO5bTNJzG62oZmCeNPBNUAXx/XsrjJlAyrRxIK9tuV/MRKpAriNZHQdEcdeyJPGh6M3gISXp1BpMMMuRrdBo8kapz64osUXBhUtVKLVRfh8nbqSr9KrpPU3RclYUyKc0bIQH/dn720t73DPrb2eRh/9kM0L/Hp9jxyzOESRyoe7onCacEpTd8ThJxnugL4OjApt9VpSmwl+YZyYTfRhRedaCmqKPEfseaNbZ6yWLvNLRx6XJrxE42B78WedqXENVJXihKRQDZLHdC+aSLSgDQi3oTzffuZaVEfAMA+4F4iQ8bM9aGYjHblyrOgoo+rAakF3fM84cw2ul6T0iGxKl08ypm8giPyM+P1tUmcYngqB2Sp0lknjR5duDQ8UbQTrEvyWdUHu+hetyBSIb4ikFjEXl5/9UnR1FPPqP0hP8+8YT3apUVVhvhSwX0weI40EvhmyJK+1IiePeHtEIAd89z6HdRTAnYa1DkReOUBqsq5SRcAqmuY3qEFUsy4fmMSZFZZ1WVVdG4fDsa/21rV9M1apVt37CemoOd1lpXS9tGzhbRPbWqSG45n17rGg7b2z2yx82MUS3gqwKnXsOHw7lPtglE7mOnTLF+w0dab6i6AiySfXBkTaz99PRJWLf4xObCgTCbJSsoL7pLDXEyc4VP+fEH3PfteM5Dq7bUhOgvZH4OwQhkgP4QDPIbfYVzmklEmbwxAloCOOHpcBMFLPH/hqcdr4SqkfDgNRXleE2MipIEpCTnGnbutq3rN9kWGjRvpPx+y+JltpvS9ubtO2i+AegrEcmH1GtWk4v+J2WKEp9tPDqpbszFdreASL+MUv2KwYPoCjTS+o8ZRVQ4zCqphqwcNNB6VdJqXCR+yLGGXUy4FCWclY9ge+qYJfVLrvxrQD4v9Vfk7AROz2eiijBU2obAtuffpM7fXeWia4/okzjrCOR8aAXUcRJI5iOXXjrQx8HX73HcPcfgnwtflmwvWRWEYQ8Thd7XyRudh/bvCa/55jRBa8VBYtspFx2nVjESs6v3sB9SWnKSiF2g3VBbZ/Vo+au37rTtKiLbuMGLyqo3brTGXdsxh9vNJN7AJELlKd9XxGAXe2EStB4UShffJzKwkf/iJMTYYZWBF1KfUSNtII1shkPLDEb3PwT9e9lAahPiT4f6xcqHKSbCs1BieXzhgx4m0bi48KeCLl4TWnzZxyyc7OQKTY/dvWhMb80AfWrMD9UvGaA/VCP9Ot/jQK/ILQHDGJR6kB+jylQkq234XeW3nD8C/gcliKJKv+fkX6KXPHnIu6AhQjs4fjDlqtu4CYndctsM6G/A9ncbEX8j1rf1eJy0NdTgZYLLIu8v5iGPHNkJaDtq1dcCEMirvlNqFGx4lbTtDchXYJk7YMQIlBnDrQLPfPW9LaZFYDFUTzFdk9Rk3DuKi8fnpx3+WjYEnth0yA/5O4GMA7CSlo7sIWIW96vo0I80CdyDLjPOClr5qCI0ThU6bgd66dVDNWzcon/Gv1M0TJwwQ0/ZMIl61OryST16lPiuMNJDUbf/HqJWxDiel/Am2uLBfSJWRakMAzguVcSKftNBJhOgQJ3iqqYGGpbQF7eJrlkNrLRqmHirsYKo2ky1MLLZnYB8aw2VwhihWVeLc+2l0GaFnNNcceZaEXjeBmtj9a1lhJRoz+HcaFLWeejHSkwUnB7DjjjCyoaQaMdcLbl2NKGLb1exmZxMBcgekfvKRiPuafVw/SQRukQDcRzScTu5VtPmhtSVn5y2DNCnhuSQ/ZIB+kM21Pv/otcDekV7iU454Zn9PvNItAfog3wwRlG6Mf093Kzc+KJzvIG5uFLushyUFs6lSjmBt3k3/VJ3b9lum1ag0Fi12tbR5m8rydwmbAiyoARykHAWwPfKgjdfUkopgxw00Z6DWu3SWxNFtvKKumJ1U52aU4q51WCixyGDMegaaJXYFvRDltdn4EAr61dhRQIgAb+LtwF+b4YUmmS4H0qkoURnCXScsoreOwJ9h/aUvjzOZgLuRLnjsiQNQgDpMIfyuZgzCHil9wgkxb+HyNR/UmCvjyrcjlXAManoDThEkQm8HQ6Feq6X8flXihm95q5Ccf7xalv1IyB53gEN09FEYRMNyZupAN5N3mQbTeN3AurVW7bS0GObNe4mWnc6hoidsZfXO/lz31dNQkpIywVU01GHeg1o3PIpWuqksEmeMjQYLx7GamsCldFTJvGYaINZdZX3YzVGQt3BVkUank2PVhgCbEl6VSvgRm5hAutScxqfTBP5ZJgbnPpydViY8OJcGS9wjXvPrx6whAvXn8yAfBybQ/xPBugP8YDv+3Upx8i0iN4jeTAwPdBP/5zXpKaBfULlONWju0zFMvgoOB2iHJ9HZ4o6AyWj370XqP6n7WA+1dGI7HL7Luic9baZKH8TnL5Av5aosgPvmQJ4+2I+lyuOXXI/3b4CBzU4ARDb+F4CShQ8snenSpQqyT1I77KKC+H4y6wUo6/elX2tHGqnTz9cGgH9yqEDrIKuUkX4tpcB/iVMEtmFqEC8ZD8YqQWdplYCoRJ2rx+f41wS4pRBWAl4csBBOkg+BdbilwPNECJOfTCMrnKFSbFPWBzoP6GQK3DTAvCYR/DEaNyDBMEc6PiP8+/shywecLRsIgJvSKJ1+qpWQcVspyvXLqSOTYB5Oz70Tbt2WxPRejfyxhzUSzmqykX+ms/EUESuRaspJeal5tFk0qpt6+uI6FUIJ08Z+c/kF5fZAFoYjkA1MxKJ7PCpR9Gmb5jlM+bZ8O7Z1FTox1tDkoMp0MonBgwh2a0CjThWGkIHetFLomp6kDxMcWG0fPUVHyk9rQ9tBPpU+B6eSoatZ330Ht94f2FfnwH6/wEn3CPC1H4EsE5FQnuJBZNIPmBVWFCHRKw/4f8ENJPaTSAmX2/dy3pa9EKH+6wAENx8uqFlC1zoXaa4+XEpzKJNXzP9T+sApjosF7auWWs7NmwgoUsSEOBvAKTaALEu+GHccbDcRRsfNeXS9kt614KyR1K8LnagDaASTSPQkB+NDM3kX1OAZ01xWW8rUQQKyPfGx7wcYCqFbijhUYzFQBGv5/PefNwdyyjyyi8q8YbWxjZSJbvJuKXPAQnIeAj5Fk+wZ1PjnBCH11FWwTDOk510hmom8m4UYOPR09pYR8VyHTRMLY8a/HqgYui+1AzYN/qj3hoB/FYlTlsAXCi0bIBbrf3or0SOhIcmUr4kKKK0GiGJigum7JnVn7declhVvWK9UDZwsPWDKhsyWonx0TxGWl9fOVVaQV94dyp7hcQae533YAYaJipVzYb6YVE1msziSknXklYvcTJMXV/xstJIigJLDa+uQQd7qb6SgU4b8JiJ3Vtkk0D+WzwvmY+9pRHIAP1bGrZ37kNunevRVvhJIp4kfRj45B68SjDHl+zJK15YFTcQ/w3L5Xgj6kZ17jk0nJABFs7IQQut7YsSYCfy0NSru493UlIQK/VFXavVEHlupxBnEwU4NRs2WRVR/u7NW6wBXr8ZRUgrwNYtrxQ+IqpBAbCM1nLVP1ZacDxbZLTlnLYKpVT8E3FU3I1aTuQh98uDWiigRV5hWSn+7r140ICEv3PF89NsJY+IvwDNdxGNwOVomVvAFMXKQVYIPsmItybalSeNSwA1gUnWqQStuHtNeoFw8crXTuoXFDEnssmgFmIfId3lFdNFgZgol7bWLvLZ0C64b3ZgNdEOaLfV11KfQJPymmr/vbOpgfxGg7U21FkLoN+OVUUXHjBacagloMZZlIfM43KyiwB4WvSxSglebxpo/H+8QxjAzvpIIK85pQvJawGTXiETXWFlPysZOBTZ62j6ro5FATUSoB9NXmSwZZcGbbqvtdRrV8om1QT4eY9RO8Vzbj3h10tsHq7v55GohORVnwVd41SazPbiheT+/QoYPDpPvwqDakyUVnIF99wd4bkM0L9zePFWt5QB+rc6cu/Q55yHdwjeF9B7/vaIKfV9cSpwGiM8m6J/0vcpQf5k5e0FOSrAkcMjT7rDo3zoQyJXnuGK8Bzs1ESc53KEQklti5BAxaLVDUj9ttoWovxt0Dzb1q2jGnOD1e7YRUIRA7CGWjKtAJxK5P1fGWVRkyO7YXczJDcAeIYOUD2KE9dsS46pVQfjIXsv0ROd7KdM3tRuUIb9efjS57EayIfiyQfk84nwC0n0Fqg9I2CfQ8VoFkAv35ncbCYPuU2qEE29fdmOOG6hVycrEplxyUhMKiAVoXlCUr1aAflOTMA6eMjLppVcRhueN21Y77ZDs3RhFd1NpJ0NMOepIEkrIwZOMJqrCQ2Q1ZG5J76KhRQxx1WVir866c7UlVVEhK3Wf0TcMo3zAZHnEAlcEqWF0F3FSFfLKvuT8xhs/UehmKE5ycCRY6C8hmOoVs54hEtAY6d2e34u1VaQySrR/muhp2g+0FhSYfUguyuQ0tRGepvGvhuwh3Tj+LhGgpmNP0JyNv7thGD4caD3Hdn3pohAnxbk7+dN79CdlNnMG41ABujf8+tDa9+gK+9JVCUA7rfRviFR2OO9bp6Ee44vKUGoyNn/DESq+8P7nZgoVYIlQqB9RO8E0O1UtK3Eq6pgBfRKCutjcEHZ8nBxYACgJL1sobsSNE9Tda3tRjGyYx3yzfUb0HuHsvum3QB/dQ05gFYr4mO5Mj2DgxYYEddCT4TZQxp4FwU5UAR+WAVTstvxSJPdCI6TUcudKGEEotpFQF0FPFK8yHtd/UuVTPWIXiAkvb4nUdmgEpA4NGr8ZMXs3joe80qWGpplhwQ5z3hRmo43jF1o4BHQzO0K+D1RC+U57y17ZnVgCg2yu5g4/DPaOuOpVVuLaBQaeOzBLKyN42E6ZGLKpV6hDC07oE6z9YEjh3uB2kDMxPrgw18ii2bspfNwipSzZuDiAvUWssBsQzS7X0Xa5xAMiEYLvQTC0Gp/9JdWWp549gSvgN3f7VyfAzk/nmr2BrzhmgrXWwT6uMW91GDxbW/2TyYZ+2Yj9O68ngH6d2dcD3ir4ZaM1aV7RUTJTebZ1PS7LXXTpW5AB6x93ub3bpAXBm1zkBQG87CYUlMCLpH2eLQXojafIJLPaguu0w9mXaIDCI+hS1SWEypWtT0lIVsbW6y5Gu56dy09b6u9NF/67yponjqKe2op3qqijWC9jLVorJJFg25BXY6AXuDC7ogyUCTs046DdDhcL613XAtg48cSFUTukMjD7QtA2844EeQAVKIfnEeOWBVqVMMU6IZtvp2AnW7PoklBgO9AF1ZSGkoVOHnBUJxQgioqFkn5ezVE2sHwTQJbYbDqBQTm0hXlqqKYfER+OTkIyVL7I0tFjVQhdRJRewVKpRIS1kWAegmt+QrLipHGqpBNA5CANRuVQZrGSJOx42+o1k0OxJPPPhfE1V+cqxI/oUTtH4g7HVuYvMOEFid+/9I0SjDtiu4BeJ2L8IJvZ5+rPtla+tMZoN9nkA7RnxmgP0QD/XpfE266JMpOf1dUnOwVuqeH8fG20g2tu0cAmHzcwTGoH8LW9XqYTBJ5ZuD3I3okSCKAjF/r/H38jH9OoBirWj3Cd9+XsNoQTZIvH/v03RfB3AT9QUKynsRkPZF9PdROnTpKISOspblIDT489bU1Toc0w3u3YMzVRol/VwsJS4q83HYz9o5Vyz9XejhkhpL7fKdngtxPqOqWxrgxdkszqQhbQO8TR08CMQBjODaNW6zQ9z0PK5zA04fBDHy2Yv6kEaNWC6I39C8Mv4SrrHwgOnjoLGaTcC5ERaTEcb66UNEFS4nlYvIKkjhWDBxgZdQZFMO596KRSjmJ014knwuRncJvxUk8DKSvd/iPHhp7uYV6dS6vyPLBu0jpcPSa9t9lojqHYXb0Gop4Ubi6KInKVRTlhxfgOWB62vWw95kMO+Pbicl//3CYAtPBfX8R/r7Avtc1Erac+TkEI5AB+kMwyG/2Fa8rOTvAtfGbvS1RUaTfdPGeD/dw2gyRitCEdbHKMbnTg0tjABGnBwSMMVr2uURJXd4hl8YU7Afs6QEwEpsdAHojictqioSqq2qtGQVLPfRPHRNBA5NCs9QqUrKgUulCcy5/ly4sG9wb3rl/JgEmADfSko2zEo/e4EKWzqCiinwireGRfyrHkQ5LIapPql4D5AXNuP/fk7ccB9YE3XDqLGEc0LOVC5DPjygUNSiRfJQoXYnkXB6iWcqw8i2SaohkcvmAvshJK60UVVGp6BkUM0ouh9Ll+JPslmoI2G/RYm5ip0kqGBj1vNd3L6zg9OPnVM/5Kie8r+d6SD4XKK4k5k5dB/GXnlF5ezB8IED/ZvdC5vV3ZwQyQP/ujOuf1VZfrzvWGzVScdjomSECwMS/Q2Pw8HcCXPo7MQMLZm084RSSMw/Q9kTNRPCidBTVtzIRKMLvJLqXbLGGlUA7Day7/XXULUwObcgWW5uarIX3t7Eq6GQCcAVNtFqQHYA/3HhnL7j073UzMt/PAI4CdwGrqngLSPLm8W+urAUKAPKCYpeElihCB6hLeBQC8AUohAppDi6gL0EpJKDX71kkjtV1KottKDnsVJgmQrdoiFLHBHqTPEAcv/RxPVC/9jd634Fu48/qos3s7EGNQAboD2q4Ds83v1Wg3x/Yh7jRS42CP43wXBx6pB1C0BmSvwq8FVTKAybwLxH5fBKQWbtnGFyZopaBSjDLFGyP1DJE9vp3j4q9eK2DCF/Jxg6qtuT1ove6530Eei/uiZGv70EE/uB5H35UpCWgzyFqz0PRo8YfOUTeMmTLVocrnstBEZMDiKvJifzipZKRhFOJT59K5LevZCcTTqcmnciZqGGJ2x8rSSz1T/KdMfnp36+ofK+/01dbB3/tZQD+4MfscP1EBugP1zN7kMf1emCfvpn9Rfj7+1xiz5vY9zp+x+jeI3wBdkwIB8uwHmohRNcxZyFVjUp7I1j21BjstVeaFXxCECctdxlNMu5VluK2I3uUcNExjA+BtMjrFOqm5hqnu9PYlcCYp3NQYUJzLU6MxLvk1KnJi7fJvjdp9C2Nvx+/UzGhYUkaX9Yz0USQTwf8Azkvr3eqM0B/kDfBYfz2DNAfxif3YA7t7QBKKiJOpHwR+DySj/7lCXiFxiFKKgalSCL/89Se8/wh+g+tB3lCkj9htqwNJCMU2Ko0350gYxTtieKQN5Bm3js9RZxOoPk17HNCTKe9ICj3lHVgenoSjVnKLCslqx1JZJrJG/TFPpXFhihBzhm4oCj99JUNb9LklkqUhnljf+OeAfqDuXIz7z2QEcgA/YGM0l/Qe94I8N8sQty3IUQ60HtlaqQmUt48TucEw7WYUfSR7gH9vVUdTvkkaqK4reSjSQbSFTOaInyOCCsFT1MmyB1XFv49MbL2SSKmYr2t4V5SRVWEJsuDMBmFjlYh+elBv97vidRQOJQC6iR57fNA0K37/ka9+psl0d/OZfdm5+rtbDvz2T+/EcgA/Z/fOfuz3mOP1B0AVTUaMDIU+aQpeBKu2iPlEJM73x+RMZVATdiU+K4wMELiYFnsDVv0PSk9Sthe4n4pMAy/R7VKQH+XHUqqGDyHwmQTipFiIVKUM2rnU3JNX6EkQs54iuKxhs/rWLXtIHn0QqWYM3gjUD7YlVYG4P+sb493beczQP+uDe3ht+GDBZ30EXCvHSfOg9olAHywZQhBes//QrLWhZFhUojVrQmOR6YkjVuJUB2ZHLWwDha8ztbHVYC2KS26FDCBmwkMkyihsNoIP5RUxdede/ekrZp5h0kiPLxZos9SDv1iZXRsvo24ivBJRJ9J44j8mLVr4ctDm73wsz+ADhNR8vnD73rKHNGhG4EM0B+6sf6L+KYEmPYnEdybrw9FS/L5UWTrLooeHwc0DMF8KOsKC4B9CrL0ckLHOFDyltTHZSkhMA9A7J90EA6Txl4zxD5nxXMIHr3zEwunsvGM7gHlBHxD79RQUSqgD1nYAMsC8Vi8lA70fixhRePtUfYD5HurbjJA/xdx0xyCg8wA/SEY5MPlKw6EFkgH+nT1TfoYJPSNNwsBDwN5EgmSWIgVolx5tSQSzQjmaRtKTQIJ0PNvqvozAmyQUTpRHyeQQBP5+iEQ+ClFUPhO0TX+W4jftVskYFMskk9CcYbx+SMCvW8zRuxOyySrkoT6iasBp4rixJYWrCfjdiBjfLhcT5njOHQjkAH6QzfWmW96zQgEwHSuOiJpYqrlb90nW6k/X4/ISHjwxNcm+arX9VZJY1T23a39JUn3972v3Z+ed70R4ZLUumZ8XzK3xKEagQzQH6qRznzPAYzAvrRKD4ftuB8fviH390nNEKlJIWUY8GYzQrLB9K/c++tSc83+NpXe3rHnwN6YT082n1opHMCIZN6SGYF3YgT+P+4QA0uN6shKAAAAAElFTkSuQmCC"/>
          <p:cNvSpPr>
            <a:spLocks noChangeAspect="1" noChangeArrowheads="1"/>
          </p:cNvSpPr>
          <p:nvPr/>
        </p:nvSpPr>
        <p:spPr bwMode="auto">
          <a:xfrm>
            <a:off x="155575" y="-1722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47800" y="1828800"/>
            <a:ext cx="5105400" cy="4037013"/>
            <a:chOff x="1447800" y="1828800"/>
            <a:chExt cx="5105400" cy="4037013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828800"/>
              <a:ext cx="5105400" cy="403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2209800" y="4419600"/>
              <a:ext cx="1143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2362200" y="49530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 flipH="1">
              <a:off x="5486400" y="4876800"/>
              <a:ext cx="152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>
              <a:off x="3276600" y="5257800"/>
              <a:ext cx="22098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706688" y="3789040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43200" y="5136232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7657" name="内容占位符 1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从</a:t>
            </a:r>
            <a:r>
              <a:rPr lang="en-US" altLang="zh-CN" dirty="0"/>
              <a:t>B</a:t>
            </a:r>
            <a:r>
              <a:rPr lang="zh-CN" altLang="en-US" dirty="0"/>
              <a:t>所选择的出口走出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765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阿里巴巴洞穴的故事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579296" cy="4556125"/>
          </a:xfr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没有得到咒语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欺骗的概率 </a:t>
            </a:r>
            <a:r>
              <a:rPr lang="en-US" altLang="zh-CN" dirty="0" smtClean="0"/>
              <a:t>½</a:t>
            </a:r>
            <a:r>
              <a:rPr lang="zh-CN" altLang="en-US" dirty="0" smtClean="0"/>
              <a:t>（存在欺骗）</a:t>
            </a:r>
          </a:p>
          <a:p>
            <a:r>
              <a:rPr lang="zh-CN" altLang="en-US" dirty="0" smtClean="0"/>
              <a:t>如何防止欺骗：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r>
              <a:rPr lang="en-US" altLang="zh-CN" dirty="0" smtClean="0"/>
              <a:t>,</a:t>
            </a:r>
            <a:r>
              <a:rPr lang="zh-CN" altLang="en-US" dirty="0" smtClean="0"/>
              <a:t>降低欺骗概率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真的知道咒语，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能够每次出现在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指定的通道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不知道咒语，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每次都猜对的概率为</a:t>
            </a:r>
            <a:r>
              <a:rPr lang="en-US" altLang="zh-CN" dirty="0" smtClean="0"/>
              <a:t>(1/2)</a:t>
            </a:r>
            <a:r>
              <a:rPr lang="en-US" altLang="zh-CN" baseline="30000" dirty="0" smtClean="0"/>
              <a:t>n</a:t>
            </a:r>
          </a:p>
        </p:txBody>
      </p:sp>
      <p:sp>
        <p:nvSpPr>
          <p:cNvPr id="2867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阿里巴巴洞穴的故事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交互式证明与非交互证明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交互的优势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969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交互式证明系统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52600" y="2971800"/>
            <a:ext cx="6126163" cy="2557463"/>
            <a:chOff x="1752600" y="2971800"/>
            <a:chExt cx="6126163" cy="2557463"/>
          </a:xfrm>
        </p:grpSpPr>
        <p:pic>
          <p:nvPicPr>
            <p:cNvPr id="29700" name="Picture 2" descr="C:\Program Files\Microsoft Office\MEDIA\CAGCAT10\j030125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067050"/>
              <a:ext cx="2316163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1" name="Picture 6" descr="C:\Program Files\Microsoft Office\MEDIA\CAGCAT10\j0297551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971800"/>
              <a:ext cx="1676400" cy="255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7859216" cy="4556125"/>
          </a:xfrm>
        </p:spPr>
        <p:txBody>
          <a:bodyPr/>
          <a:lstStyle/>
          <a:p>
            <a:r>
              <a:rPr lang="zh-CN" altLang="en-US" dirty="0" smtClean="0"/>
              <a:t>交互图灵机</a:t>
            </a:r>
            <a:r>
              <a:rPr lang="en-US" altLang="zh-CN" dirty="0" smtClean="0"/>
              <a:t>(interactive Turing machine)</a:t>
            </a:r>
          </a:p>
          <a:p>
            <a:pPr lvl="1"/>
            <a:r>
              <a:rPr lang="zh-CN" altLang="en-US" dirty="0" smtClean="0"/>
              <a:t>一条只读输入带，一条工作带，一条随机带，一条只读通信带，一条只写通信带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随机带：无限长随机比特序列（从左到右读，抛币）</a:t>
            </a:r>
          </a:p>
          <a:p>
            <a:r>
              <a:rPr lang="zh-CN" altLang="en-US" dirty="0" smtClean="0"/>
              <a:t>交互协议</a:t>
            </a:r>
            <a:r>
              <a:rPr lang="en-US" altLang="zh-CN" dirty="0" smtClean="0"/>
              <a:t>(A,B)</a:t>
            </a:r>
          </a:p>
        </p:txBody>
      </p:sp>
      <p:sp>
        <p:nvSpPr>
          <p:cNvPr id="3072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交互式证明系统</a:t>
            </a:r>
          </a:p>
        </p:txBody>
      </p:sp>
      <p:grpSp>
        <p:nvGrpSpPr>
          <p:cNvPr id="30724" name="组合 5"/>
          <p:cNvGrpSpPr>
            <a:grpSpLocks/>
          </p:cNvGrpSpPr>
          <p:nvPr/>
        </p:nvGrpSpPr>
        <p:grpSpPr bwMode="auto">
          <a:xfrm>
            <a:off x="1733550" y="4293096"/>
            <a:ext cx="5358730" cy="2160240"/>
            <a:chOff x="1727200" y="1634604"/>
            <a:chExt cx="4749800" cy="1654696"/>
          </a:xfrm>
        </p:grpSpPr>
        <p:sp>
          <p:nvSpPr>
            <p:cNvPr id="7" name="矩形 6"/>
            <p:cNvSpPr/>
            <p:nvPr/>
          </p:nvSpPr>
          <p:spPr>
            <a:xfrm>
              <a:off x="1727200" y="1682750"/>
              <a:ext cx="622300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1050" kern="100" dirty="0">
                  <a:cs typeface="Times New Roman"/>
                </a:rPr>
                <a:t>随机带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644900" y="1676400"/>
              <a:ext cx="1028700" cy="292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 kern="100">
                  <a:cs typeface="Times New Roman"/>
                </a:rPr>
                <a:t>公共输入带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784600" y="2514600"/>
              <a:ext cx="787400" cy="292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 kern="100">
                  <a:cs typeface="Times New Roman"/>
                </a:rPr>
                <a:t>通信带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727200" y="2590800"/>
              <a:ext cx="622300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1050" kern="100">
                  <a:cs typeface="Times New Roman"/>
                </a:rPr>
                <a:t>工作带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854700" y="2501900"/>
              <a:ext cx="622300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1050" kern="100">
                  <a:cs typeface="Times New Roman"/>
                </a:rPr>
                <a:t>工作带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854700" y="1727200"/>
              <a:ext cx="622300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1050" kern="100">
                  <a:cs typeface="Times New Roman"/>
                </a:rPr>
                <a:t>随机带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790950" y="2997200"/>
              <a:ext cx="787400" cy="292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 kern="100">
                  <a:cs typeface="Times New Roman"/>
                </a:rPr>
                <a:t>通信带</a:t>
              </a:r>
            </a:p>
          </p:txBody>
        </p:sp>
        <p:cxnSp>
          <p:nvCxnSpPr>
            <p:cNvPr id="14" name="肘形连接符 13"/>
            <p:cNvCxnSpPr>
              <a:stCxn id="7" idx="3"/>
            </p:cNvCxnSpPr>
            <p:nvPr/>
          </p:nvCxnSpPr>
          <p:spPr>
            <a:xfrm>
              <a:off x="2349500" y="1828800"/>
              <a:ext cx="508000" cy="368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8" idx="1"/>
              <a:endCxn id="22" idx="0"/>
            </p:cNvCxnSpPr>
            <p:nvPr/>
          </p:nvCxnSpPr>
          <p:spPr>
            <a:xfrm rot="10800000" flipV="1">
              <a:off x="3013076" y="1822450"/>
              <a:ext cx="631825" cy="3746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12" idx="1"/>
            </p:cNvCxnSpPr>
            <p:nvPr/>
          </p:nvCxnSpPr>
          <p:spPr>
            <a:xfrm rot="10800000" flipV="1">
              <a:off x="5343526" y="1873250"/>
              <a:ext cx="511175" cy="33335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22" idx="3"/>
              <a:endCxn id="9" idx="1"/>
            </p:cNvCxnSpPr>
            <p:nvPr/>
          </p:nvCxnSpPr>
          <p:spPr>
            <a:xfrm>
              <a:off x="3168650" y="2343150"/>
              <a:ext cx="615950" cy="317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3"/>
              <a:endCxn id="23" idx="1"/>
            </p:cNvCxnSpPr>
            <p:nvPr/>
          </p:nvCxnSpPr>
          <p:spPr>
            <a:xfrm flipV="1">
              <a:off x="4572000" y="2352650"/>
              <a:ext cx="460375" cy="3080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3" idx="1"/>
              <a:endCxn id="22" idx="2"/>
            </p:cNvCxnSpPr>
            <p:nvPr/>
          </p:nvCxnSpPr>
          <p:spPr>
            <a:xfrm rot="10800000">
              <a:off x="3013075" y="2489200"/>
              <a:ext cx="777875" cy="6540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23" idx="2"/>
              <a:endCxn id="13" idx="3"/>
            </p:cNvCxnSpPr>
            <p:nvPr/>
          </p:nvCxnSpPr>
          <p:spPr>
            <a:xfrm rot="5400000">
              <a:off x="4560875" y="2516175"/>
              <a:ext cx="644550" cy="6096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8" idx="3"/>
              <a:endCxn id="23" idx="0"/>
            </p:cNvCxnSpPr>
            <p:nvPr/>
          </p:nvCxnSpPr>
          <p:spPr>
            <a:xfrm>
              <a:off x="4673600" y="1822450"/>
              <a:ext cx="514350" cy="3841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857500" y="2197100"/>
              <a:ext cx="311150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050" kern="1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sz="1050" kern="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32375" y="2206600"/>
              <a:ext cx="311150" cy="29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050" kern="1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sz="1050" kern="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肘形连接符 23"/>
            <p:cNvCxnSpPr>
              <a:stCxn id="10" idx="3"/>
              <a:endCxn id="22" idx="1"/>
            </p:cNvCxnSpPr>
            <p:nvPr/>
          </p:nvCxnSpPr>
          <p:spPr>
            <a:xfrm flipV="1">
              <a:off x="2349500" y="2343150"/>
              <a:ext cx="508000" cy="393700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1" idx="1"/>
              <a:endCxn id="23" idx="3"/>
            </p:cNvCxnSpPr>
            <p:nvPr/>
          </p:nvCxnSpPr>
          <p:spPr>
            <a:xfrm rot="10800000">
              <a:off x="5343526" y="2352650"/>
              <a:ext cx="511175" cy="295300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73338" y="1714500"/>
              <a:ext cx="30480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R</a:t>
              </a:r>
              <a:endParaRPr lang="zh-CN" altLang="en-US" sz="105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32375" y="2816225"/>
              <a:ext cx="30480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W</a:t>
              </a:r>
              <a:endParaRPr lang="zh-CN" altLang="en-US" sz="105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97498" y="1634604"/>
              <a:ext cx="30480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R</a:t>
              </a:r>
              <a:endParaRPr lang="zh-CN" altLang="en-US" sz="105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70200" y="2824163"/>
              <a:ext cx="30480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R</a:t>
              </a:r>
              <a:endParaRPr lang="zh-CN" altLang="en-US" sz="105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4906" y="1634604"/>
              <a:ext cx="30480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R</a:t>
              </a:r>
              <a:endParaRPr lang="zh-CN" altLang="en-US" sz="105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99088" y="1765300"/>
              <a:ext cx="30480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R</a:t>
              </a:r>
              <a:endParaRPr lang="zh-CN" altLang="en-US" sz="105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3600" y="2460625"/>
              <a:ext cx="30480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R</a:t>
              </a:r>
              <a:endParaRPr lang="zh-CN" altLang="en-US" sz="105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40100" y="2362200"/>
              <a:ext cx="30480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W</a:t>
              </a:r>
              <a:endParaRPr lang="zh-CN" altLang="en-US" sz="105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196752"/>
            <a:ext cx="8229600" cy="2590800"/>
          </a:xfrm>
        </p:spPr>
        <p:txBody>
          <a:bodyPr/>
          <a:lstStyle/>
          <a:p>
            <a:r>
              <a:rPr lang="zh-CN" altLang="en-US" dirty="0" smtClean="0"/>
              <a:t>语言：集合</a:t>
            </a:r>
            <a:r>
              <a:rPr lang="en-US" altLang="zh-CN" dirty="0" smtClean="0"/>
              <a:t>L</a:t>
            </a:r>
          </a:p>
          <a:p>
            <a:pPr lvl="1"/>
            <a:r>
              <a:rPr lang="en-US" altLang="zh-CN" dirty="0" smtClean="0"/>
              <a:t>L</a:t>
            </a:r>
            <a:r>
              <a:rPr lang="zh-CN" altLang="en-US" dirty="0" smtClean="0"/>
              <a:t>中的元素：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可编码成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串，长度</a:t>
            </a:r>
            <a:r>
              <a:rPr lang="en-US" altLang="zh-CN" dirty="0" smtClean="0"/>
              <a:t>|x|</a:t>
            </a:r>
          </a:p>
          <a:p>
            <a:pPr lvl="2"/>
            <a:r>
              <a:rPr lang="en-US" altLang="zh-CN" dirty="0" smtClean="0"/>
              <a:t>L</a:t>
            </a:r>
            <a:r>
              <a:rPr lang="zh-CN" altLang="en-US" dirty="0" smtClean="0"/>
              <a:t>可看作集合</a:t>
            </a:r>
            <a:r>
              <a:rPr lang="en-US" altLang="zh-CN" dirty="0" smtClean="0"/>
              <a:t>{0,1}*</a:t>
            </a:r>
            <a:r>
              <a:rPr lang="zh-CN" altLang="en-US" dirty="0" smtClean="0"/>
              <a:t>一个子集</a:t>
            </a:r>
          </a:p>
          <a:p>
            <a:r>
              <a:rPr lang="zh-CN" altLang="en-US" dirty="0" smtClean="0"/>
              <a:t>成员的交互证明系统</a:t>
            </a:r>
          </a:p>
          <a:p>
            <a:endParaRPr lang="en-US" altLang="zh-CN" dirty="0" smtClean="0"/>
          </a:p>
        </p:txBody>
      </p:sp>
      <p:sp>
        <p:nvSpPr>
          <p:cNvPr id="3174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交互式证明系统</a:t>
            </a:r>
          </a:p>
        </p:txBody>
      </p:sp>
      <p:graphicFrame>
        <p:nvGraphicFramePr>
          <p:cNvPr id="317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184320"/>
              </p:ext>
            </p:extLst>
          </p:nvPr>
        </p:nvGraphicFramePr>
        <p:xfrm>
          <a:off x="827584" y="3212976"/>
          <a:ext cx="782186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Equation" r:id="rId4" imgW="4368800" imgH="482600" progId="">
                  <p:embed/>
                </p:oleObj>
              </mc:Choice>
              <mc:Fallback>
                <p:oleObj name="Equation" r:id="rId4" imgW="4368800" imgH="482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212976"/>
                        <a:ext cx="7821868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56800"/>
              </p:ext>
            </p:extLst>
          </p:nvPr>
        </p:nvGraphicFramePr>
        <p:xfrm>
          <a:off x="539552" y="4149080"/>
          <a:ext cx="8231559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6" imgW="4610100" imgH="1574800" progId="Equation.DSMT4">
                  <p:embed/>
                </p:oleObj>
              </mc:Choice>
              <mc:Fallback>
                <p:oleObj name="Equation" r:id="rId6" imgW="4610100" imgH="157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149080"/>
                        <a:ext cx="8231559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3"/>
              <p:cNvSpPr>
                <a:spLocks noGrp="1" noChangeArrowheads="1"/>
              </p:cNvSpPr>
              <p:nvPr>
                <p:ph sz="quarter" idx="13"/>
              </p:nvPr>
            </p:nvSpPr>
            <p:spPr>
              <a:xfrm>
                <a:off x="457200" y="1371600"/>
                <a:ext cx="8229600" cy="4556125"/>
              </a:xfrm>
            </p:spPr>
            <p:txBody>
              <a:bodyPr/>
              <a:lstStyle/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向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𝑄𝑁𝑅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注意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有无限计算能力，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是多项式时间</a:t>
                </a:r>
              </a:p>
            </p:txBody>
          </p:sp>
        </mc:Choice>
        <mc:Fallback xmlns="">
          <p:sp>
            <p:nvSpPr>
              <p:cNvPr id="3481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1371600"/>
                <a:ext cx="8229600" cy="4556125"/>
              </a:xfrm>
              <a:blipFill rotWithShape="1">
                <a:blip r:embed="rId3"/>
                <a:stretch>
                  <a:fillRect l="-815" t="-1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二次非剩余问题交互证明系统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3379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二次非剩余问题交互证明系统</a:t>
            </a:r>
          </a:p>
        </p:txBody>
      </p:sp>
      <p:graphicFrame>
        <p:nvGraphicFramePr>
          <p:cNvPr id="337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5749"/>
              </p:ext>
            </p:extLst>
          </p:nvPr>
        </p:nvGraphicFramePr>
        <p:xfrm>
          <a:off x="1281113" y="2852738"/>
          <a:ext cx="68484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5" name="Equation" r:id="rId4" imgW="4190760" imgH="749160" progId="Equation.DSMT4">
                  <p:embed/>
                </p:oleObj>
              </mc:Choice>
              <mc:Fallback>
                <p:oleObj name="Equation" r:id="rId4" imgW="4190760" imgH="749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2852738"/>
                        <a:ext cx="68484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86733"/>
              </p:ext>
            </p:extLst>
          </p:nvPr>
        </p:nvGraphicFramePr>
        <p:xfrm>
          <a:off x="1184275" y="4221163"/>
          <a:ext cx="7796213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6" name="Equation" r:id="rId6" imgW="5041800" imgH="1257120" progId="Equation.DSMT4">
                  <p:embed/>
                </p:oleObj>
              </mc:Choice>
              <mc:Fallback>
                <p:oleObj name="Equation" r:id="rId6" imgW="5041800" imgH="1257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221163"/>
                        <a:ext cx="7796213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720641"/>
              </p:ext>
            </p:extLst>
          </p:nvPr>
        </p:nvGraphicFramePr>
        <p:xfrm>
          <a:off x="815975" y="1484313"/>
          <a:ext cx="82534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Equation" r:id="rId8" imgW="4902120" imgH="723600" progId="Equation.DSMT4">
                  <p:embed/>
                </p:oleObj>
              </mc:Choice>
              <mc:Fallback>
                <p:oleObj name="Equation" r:id="rId8" imgW="4902120" imgH="72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484313"/>
                        <a:ext cx="8253413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908340"/>
              </p:ext>
            </p:extLst>
          </p:nvPr>
        </p:nvGraphicFramePr>
        <p:xfrm>
          <a:off x="790575" y="1484313"/>
          <a:ext cx="8296275" cy="396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4" imgW="4330440" imgH="2070000" progId="Equation.DSMT4">
                  <p:embed/>
                </p:oleObj>
              </mc:Choice>
              <mc:Fallback>
                <p:oleObj name="Equation" r:id="rId4" imgW="4330440" imgH="2070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484313"/>
                        <a:ext cx="8296275" cy="396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二次非剩余问题交互证明系统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零知识性：是否泄露额外信息？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可利用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判定二次剩余</a:t>
            </a:r>
          </a:p>
          <a:p>
            <a:pPr lvl="2"/>
            <a:r>
              <a:rPr lang="zh-CN" altLang="en-US" dirty="0" smtClean="0"/>
              <a:t>非零知识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200" dirty="0" smtClean="0"/>
              <a:t>    Step 2:</a:t>
            </a:r>
            <a:r>
              <a:rPr lang="zh-CN" altLang="en-US" sz="2200" dirty="0" smtClean="0"/>
              <a:t>利用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判定二次剩余</a:t>
            </a:r>
          </a:p>
        </p:txBody>
      </p:sp>
      <p:sp>
        <p:nvSpPr>
          <p:cNvPr id="3686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二次非剩余问题交互证明系统</a:t>
            </a:r>
          </a:p>
        </p:txBody>
      </p:sp>
      <p:pic>
        <p:nvPicPr>
          <p:cNvPr id="61444" name="Picture 4" descr="C:\Users\wayne\AppData\Local\Microsoft\Windows\Temporary Internet Files\Content.IE5\5WXB8EN0\MC9002875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48856"/>
            <a:ext cx="1717311" cy="207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交互零知识证明基本模型</a:t>
            </a:r>
          </a:p>
          <a:p>
            <a:pPr lvl="1"/>
            <a:r>
              <a:rPr lang="en-US" altLang="zh-CN" dirty="0" smtClean="0"/>
              <a:t>GMR</a:t>
            </a:r>
            <a:r>
              <a:rPr lang="zh-CN" altLang="en-US" dirty="0" smtClean="0"/>
              <a:t>模型</a:t>
            </a:r>
          </a:p>
          <a:p>
            <a:pPr lvl="2"/>
            <a:r>
              <a:rPr lang="zh-CN" altLang="en-US" dirty="0" smtClean="0"/>
              <a:t>语言成员问题，</a:t>
            </a:r>
            <a:r>
              <a:rPr lang="en-US" altLang="zh-CN" dirty="0" smtClean="0"/>
              <a:t>1-bit</a:t>
            </a:r>
            <a:r>
              <a:rPr lang="zh-CN" altLang="en-US" dirty="0" smtClean="0"/>
              <a:t>信息，</a:t>
            </a:r>
          </a:p>
          <a:p>
            <a:pPr lvl="2"/>
            <a:r>
              <a:rPr lang="zh-CN" altLang="en-US" dirty="0" smtClean="0"/>
              <a:t>证明者无限计算能力</a:t>
            </a:r>
          </a:p>
          <a:p>
            <a:pPr lvl="2"/>
            <a:r>
              <a:rPr lang="zh-CN" altLang="en-US" dirty="0" smtClean="0"/>
              <a:t>验证者多项式计算能力 </a:t>
            </a:r>
          </a:p>
          <a:p>
            <a:pPr lvl="1"/>
            <a:r>
              <a:rPr lang="en-US" altLang="zh-CN" dirty="0" smtClean="0"/>
              <a:t>FFS</a:t>
            </a:r>
            <a:r>
              <a:rPr lang="zh-CN" altLang="en-US" dirty="0" smtClean="0"/>
              <a:t>模型</a:t>
            </a:r>
          </a:p>
          <a:p>
            <a:pPr lvl="2"/>
            <a:r>
              <a:rPr lang="zh-CN" altLang="en-US" dirty="0" smtClean="0"/>
              <a:t>证明者与验证者均为多项式计算能力</a:t>
            </a:r>
          </a:p>
          <a:p>
            <a:pPr lvl="1"/>
            <a:endParaRPr lang="en-US" altLang="zh-CN" dirty="0" smtClean="0"/>
          </a:p>
        </p:txBody>
      </p:sp>
      <p:sp>
        <p:nvSpPr>
          <p:cNvPr id="37891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交互零知识证明基本模型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关于“证明”</a:t>
            </a:r>
          </a:p>
          <a:p>
            <a:pPr lvl="1"/>
            <a:r>
              <a:rPr lang="zh-CN" altLang="en-US" dirty="0" smtClean="0"/>
              <a:t>数学</a:t>
            </a:r>
          </a:p>
          <a:p>
            <a:pPr lvl="1"/>
            <a:r>
              <a:rPr lang="zh-CN" altLang="en-US" dirty="0" smtClean="0"/>
              <a:t>生活</a:t>
            </a:r>
            <a:endParaRPr lang="en-US" altLang="zh-CN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零知识证明理论</a:t>
            </a:r>
            <a:endParaRPr lang="zh-CN" altLang="zh-CN" dirty="0" smtClean="0"/>
          </a:p>
        </p:txBody>
      </p:sp>
      <p:pic>
        <p:nvPicPr>
          <p:cNvPr id="21508" name="Picture 4" descr="C:\Users\wayne\AppData\Local\Microsoft\Windows\Temporary Internet Files\Content.IE5\AFRQ6QIU\MC9002806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125" y="2060848"/>
            <a:ext cx="216693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Rectangle 3"/>
              <p:cNvSpPr>
                <a:spLocks noGrp="1" noChangeArrowheads="1"/>
              </p:cNvSpPr>
              <p:nvPr>
                <p:ph sz="quarter" idx="13"/>
              </p:nvPr>
            </p:nvSpPr>
            <p:spPr>
              <a:xfrm>
                <a:off x="457200" y="1268760"/>
                <a:ext cx="8229600" cy="4556125"/>
              </a:xfrm>
            </p:spPr>
            <p:txBody>
              <a:bodyPr/>
              <a:lstStyle/>
              <a:p>
                <a:r>
                  <a:rPr lang="en-US" altLang="zh-CN" dirty="0"/>
                  <a:t>A</a:t>
                </a:r>
                <a:r>
                  <a:rPr lang="zh-CN" altLang="en-US" dirty="0"/>
                  <a:t>向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𝑄𝑅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89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1268760"/>
                <a:ext cx="8229600" cy="4556125"/>
              </a:xfrm>
              <a:blipFill rotWithShape="1">
                <a:blip r:embed="rId4"/>
                <a:stretch>
                  <a:fillRect l="-815" t="-1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Times New Roman" pitchFamily="18" charset="0"/>
              </a:rPr>
              <a:t>QR</a:t>
            </a:r>
            <a:r>
              <a:rPr lang="zh-CN" altLang="en-US" smtClean="0">
                <a:cs typeface="Times New Roman" pitchFamily="18" charset="0"/>
              </a:rPr>
              <a:t>零知识证明</a:t>
            </a:r>
          </a:p>
        </p:txBody>
      </p:sp>
      <p:graphicFrame>
        <p:nvGraphicFramePr>
          <p:cNvPr id="389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5177"/>
              </p:ext>
            </p:extLst>
          </p:nvPr>
        </p:nvGraphicFramePr>
        <p:xfrm>
          <a:off x="720725" y="1854200"/>
          <a:ext cx="82804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Equation" r:id="rId5" imgW="4952880" imgH="1218960" progId="Equation.DSMT4">
                  <p:embed/>
                </p:oleObj>
              </mc:Choice>
              <mc:Fallback>
                <p:oleObj name="Equation" r:id="rId5" imgW="4952880" imgH="1218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854200"/>
                        <a:ext cx="8280400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307837"/>
              </p:ext>
            </p:extLst>
          </p:nvPr>
        </p:nvGraphicFramePr>
        <p:xfrm>
          <a:off x="765299" y="3933825"/>
          <a:ext cx="812718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2" name="Equation" r:id="rId7" imgW="4914720" imgH="1752480" progId="Equation.DSMT4">
                  <p:embed/>
                </p:oleObj>
              </mc:Choice>
              <mc:Fallback>
                <p:oleObj name="Equation" r:id="rId7" imgW="4914720" imgH="1752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299" y="3933825"/>
                        <a:ext cx="8127181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755576" y="4725144"/>
            <a:ext cx="7920880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完全性</a:t>
            </a:r>
          </a:p>
          <a:p>
            <a:pPr lvl="1"/>
            <a:r>
              <a:rPr lang="zh-CN" altLang="en-US" dirty="0" smtClean="0"/>
              <a:t>如果命题为真，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概率接受证明</a:t>
            </a:r>
          </a:p>
          <a:p>
            <a:r>
              <a:rPr lang="zh-CN" altLang="en-US" dirty="0" smtClean="0"/>
              <a:t>合理性</a:t>
            </a:r>
          </a:p>
          <a:p>
            <a:pPr lvl="1"/>
            <a:r>
              <a:rPr lang="zh-CN" altLang="en-US" dirty="0" smtClean="0"/>
              <a:t>如果命题为假， </a:t>
            </a:r>
            <a:r>
              <a:rPr lang="en-US" altLang="zh-CN" dirty="0" smtClean="0"/>
              <a:t>B</a:t>
            </a:r>
            <a:r>
              <a:rPr lang="zh-CN" altLang="en-US" dirty="0" smtClean="0"/>
              <a:t>接受证明的概率至多</a:t>
            </a:r>
            <a:r>
              <a:rPr lang="en-US" altLang="zh-CN" dirty="0" smtClean="0"/>
              <a:t>(1/2)</a:t>
            </a:r>
            <a:r>
              <a:rPr lang="en-US" altLang="zh-CN" baseline="30000" dirty="0" smtClean="0"/>
              <a:t>m</a:t>
            </a:r>
          </a:p>
          <a:p>
            <a:r>
              <a:rPr lang="zh-CN" altLang="en-US" dirty="0" smtClean="0"/>
              <a:t>零知识性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是否没有泄露额外信息？    </a:t>
            </a:r>
          </a:p>
          <a:p>
            <a:pPr lvl="1"/>
            <a:r>
              <a:rPr lang="zh-CN" altLang="en-US" dirty="0" smtClean="0"/>
              <a:t>如何证明</a:t>
            </a:r>
            <a:r>
              <a:rPr lang="en-US" altLang="zh-CN" dirty="0" smtClean="0"/>
              <a:t>?</a:t>
            </a:r>
            <a:endParaRPr lang="zh-CN" altLang="en-US" dirty="0" smtClean="0"/>
          </a:p>
        </p:txBody>
      </p:sp>
      <p:sp>
        <p:nvSpPr>
          <p:cNvPr id="40963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itchFamily="18" charset="0"/>
              </a:rPr>
              <a:t>QR</a:t>
            </a:r>
            <a:r>
              <a:rPr lang="zh-CN" altLang="en-US" dirty="0" smtClean="0">
                <a:cs typeface="Times New Roman" pitchFamily="18" charset="0"/>
              </a:rPr>
              <a:t>零知识证明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3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警察与记者的故事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模拟生成的数据与真实协议的数据不可区分</a:t>
            </a: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证明零知识性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36863"/>
            <a:ext cx="533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组合 7"/>
          <p:cNvGrpSpPr>
            <a:grpSpLocks/>
          </p:cNvGrpSpPr>
          <p:nvPr/>
        </p:nvGrpSpPr>
        <p:grpSpPr bwMode="auto">
          <a:xfrm>
            <a:off x="838200" y="2286000"/>
            <a:ext cx="7362825" cy="1846263"/>
            <a:chOff x="838200" y="2819400"/>
            <a:chExt cx="7362825" cy="1846263"/>
          </a:xfrm>
        </p:grpSpPr>
        <p:pic>
          <p:nvPicPr>
            <p:cNvPr id="4199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819400"/>
              <a:ext cx="1325563" cy="184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930525"/>
              <a:ext cx="1787525" cy="164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2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876550"/>
              <a:ext cx="1800225" cy="178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 descr="C:\Users\wayne\AppData\Local\Microsoft\Windows\Temporary Internet Files\Content.IE5\ZIB8B8XH\MC90029783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3096"/>
            <a:ext cx="1576388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2954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随机变量的不可区分与可逼近性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3575050" y="18542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7" name="Equation" r:id="rId5" imgW="114102" imgH="177492" progId="">
                  <p:embed/>
                </p:oleObj>
              </mc:Choice>
              <mc:Fallback>
                <p:oleObj name="Equation" r:id="rId5" imgW="114102" imgH="17749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8542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603350"/>
              </p:ext>
            </p:extLst>
          </p:nvPr>
        </p:nvGraphicFramePr>
        <p:xfrm>
          <a:off x="851739" y="2132856"/>
          <a:ext cx="7392669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Equation" r:id="rId7" imgW="3708360" imgH="1155600" progId="Equation.DSMT4">
                  <p:embed/>
                </p:oleObj>
              </mc:Choice>
              <mc:Fallback>
                <p:oleObj name="Equation" r:id="rId7" imgW="3708360" imgH="1155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739" y="2132856"/>
                        <a:ext cx="7392669" cy="23042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证明零知识性</a:t>
            </a:r>
          </a:p>
        </p:txBody>
      </p:sp>
      <p:pic>
        <p:nvPicPr>
          <p:cNvPr id="6" name="Picture 8" descr="C:\Users\wayne\AppData\Local\Microsoft\Windows\Temporary Internet Files\Content.IE5\ZIB8B8XH\MC90029783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67200"/>
            <a:ext cx="1576388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Program Files\Microsoft Office\MEDIA\OFFICE14\Bullets\BD21294_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5295900"/>
            <a:ext cx="355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:\Program Files\Microsoft Office\MEDIA\OFFICE14\Bullets\BD21312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5257800"/>
            <a:ext cx="4651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Program Files\Microsoft Office\MEDIA\OFFICE14\Bullets\BD21294_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5354638"/>
            <a:ext cx="3540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C:\Program Files\Microsoft Office\MEDIA\OFFICE14\Bullets\BD21294_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4986338"/>
            <a:ext cx="3540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C:\Program Files\Microsoft Office\MEDIA\OFFICE14\Bullets\BD21294_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5368925"/>
            <a:ext cx="3540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C:\Program Files\Microsoft Office\MEDIA\OFFICE14\Bullets\BD21312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8" y="5016500"/>
            <a:ext cx="4635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C:\Program Files\Microsoft Office\MEDIA\OFFICE14\Bullets\BD21312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260975"/>
            <a:ext cx="4651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C:\Program Files\Microsoft Office\MEDIA\OFFICE14\Bullets\BD21312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5395913"/>
            <a:ext cx="4651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 descr="C:\Program Files\Microsoft Office\MEDIA\OFFICE14\Bullets\BD21294_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4686300"/>
            <a:ext cx="3540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" descr="C:\Program Files\Microsoft Office\MEDIA\OFFICE14\Bullets\BD21312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86338"/>
            <a:ext cx="4651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C:\Program Files\Microsoft Office\MEDIA\OFFICE14\Bullets\BD21312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711700"/>
            <a:ext cx="4651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 descr="C:\Program Files\Microsoft Office\MEDIA\OFFICE14\Bullets\BD21294_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4986338"/>
            <a:ext cx="3540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不可区分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证明零知识性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24176"/>
              </p:ext>
            </p:extLst>
          </p:nvPr>
        </p:nvGraphicFramePr>
        <p:xfrm>
          <a:off x="520700" y="2133600"/>
          <a:ext cx="755015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3" imgW="4368600" imgH="1866600" progId="Equation.DSMT4">
                  <p:embed/>
                </p:oleObj>
              </mc:Choice>
              <mc:Fallback>
                <p:oleObj name="Equation" r:id="rId3" imgW="4368600" imgH="1866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133600"/>
                        <a:ext cx="7550150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i="1" dirty="0"/>
              <a:t>U</a:t>
            </a:r>
            <a:r>
              <a:rPr lang="zh-CN" altLang="en-US" dirty="0"/>
              <a:t>和</a:t>
            </a:r>
            <a:r>
              <a:rPr lang="en-US" altLang="zh-CN" i="1" dirty="0"/>
              <a:t>V</a:t>
            </a:r>
            <a:r>
              <a:rPr lang="zh-CN" altLang="en-US" dirty="0"/>
              <a:t>统计不可区分，则</a:t>
            </a:r>
            <a:r>
              <a:rPr lang="en-US" altLang="zh-CN" i="1" dirty="0"/>
              <a:t>U</a:t>
            </a:r>
            <a:r>
              <a:rPr lang="zh-CN" altLang="en-US" dirty="0"/>
              <a:t>和</a:t>
            </a:r>
            <a:r>
              <a:rPr lang="en-US" altLang="zh-CN" i="1" dirty="0"/>
              <a:t>V</a:t>
            </a:r>
            <a:r>
              <a:rPr lang="zh-CN" altLang="en-US" dirty="0"/>
              <a:t>计算不可区分</a:t>
            </a:r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证明零知识性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55974"/>
              </p:ext>
            </p:extLst>
          </p:nvPr>
        </p:nvGraphicFramePr>
        <p:xfrm>
          <a:off x="1352550" y="2060575"/>
          <a:ext cx="4537075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4" name="Equation" r:id="rId3" imgW="2844720" imgH="1777680" progId="Equation.DSMT4">
                  <p:embed/>
                </p:oleObj>
              </mc:Choice>
              <mc:Fallback>
                <p:oleObj name="Equation" r:id="rId3" imgW="2844720" imgH="17776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060575"/>
                        <a:ext cx="4537075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849850"/>
              </p:ext>
            </p:extLst>
          </p:nvPr>
        </p:nvGraphicFramePr>
        <p:xfrm>
          <a:off x="1475656" y="4653136"/>
          <a:ext cx="4840288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5" name="Equation" r:id="rId5" imgW="3035160" imgH="1066680" progId="Equation.DSMT4">
                  <p:embed/>
                </p:oleObj>
              </mc:Choice>
              <mc:Fallback>
                <p:oleObj name="Equation" r:id="rId5" imgW="3035160" imgH="10666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653136"/>
                        <a:ext cx="4840288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4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可逼近性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i="1" dirty="0" smtClean="0">
              <a:cs typeface="Times New Roman" pitchFamily="18" charset="0"/>
            </a:endParaRPr>
          </a:p>
          <a:p>
            <a:r>
              <a:rPr lang="zh-CN" altLang="en-US" dirty="0" smtClean="0"/>
              <a:t>证明零知识性：</a:t>
            </a:r>
            <a:r>
              <a:rPr lang="zh-CN" altLang="en-US" dirty="0" smtClean="0">
                <a:cs typeface="Times New Roman" pitchFamily="18" charset="0"/>
              </a:rPr>
              <a:t>构造</a:t>
            </a:r>
            <a:r>
              <a:rPr lang="en-US" altLang="zh-CN" dirty="0" smtClean="0">
                <a:cs typeface="Times New Roman" pitchFamily="18" charset="0"/>
              </a:rPr>
              <a:t>PPT</a:t>
            </a:r>
            <a:r>
              <a:rPr lang="zh-CN" altLang="en-US" dirty="0" smtClean="0">
                <a:cs typeface="Times New Roman" pitchFamily="18" charset="0"/>
              </a:rPr>
              <a:t>的</a:t>
            </a:r>
            <a:r>
              <a:rPr lang="en-US" altLang="zh-CN" i="1" dirty="0" smtClean="0">
                <a:cs typeface="Times New Roman" pitchFamily="18" charset="0"/>
              </a:rPr>
              <a:t>M</a:t>
            </a:r>
            <a:r>
              <a:rPr lang="zh-CN" altLang="en-US" dirty="0" smtClean="0">
                <a:cs typeface="Times New Roman" pitchFamily="18" charset="0"/>
              </a:rPr>
              <a:t>，（不知道</a:t>
            </a:r>
            <a:r>
              <a:rPr lang="en-US" altLang="zh-CN" dirty="0" smtClean="0">
                <a:cs typeface="Times New Roman" pitchFamily="18" charset="0"/>
              </a:rPr>
              <a:t>n</a:t>
            </a:r>
            <a:r>
              <a:rPr lang="zh-CN" altLang="en-US" dirty="0" smtClean="0">
                <a:cs typeface="Times New Roman" pitchFamily="18" charset="0"/>
              </a:rPr>
              <a:t>的分解），但</a:t>
            </a:r>
            <a:r>
              <a:rPr lang="en-US" altLang="zh-CN" i="1" dirty="0" smtClean="0">
                <a:cs typeface="Times New Roman" pitchFamily="18" charset="0"/>
              </a:rPr>
              <a:t>M</a:t>
            </a:r>
            <a:r>
              <a:rPr lang="zh-CN" altLang="en-US" dirty="0" smtClean="0">
                <a:cs typeface="Times New Roman" pitchFamily="18" charset="0"/>
              </a:rPr>
              <a:t>生成的</a:t>
            </a:r>
            <a:r>
              <a:rPr lang="en-US" altLang="zh-CN" dirty="0" smtClean="0">
                <a:cs typeface="Times New Roman" pitchFamily="18" charset="0"/>
              </a:rPr>
              <a:t>view</a:t>
            </a:r>
            <a:r>
              <a:rPr lang="zh-CN" altLang="en-US" dirty="0" smtClean="0">
                <a:cs typeface="Times New Roman" pitchFamily="18" charset="0"/>
              </a:rPr>
              <a:t>与真实协议中的</a:t>
            </a:r>
            <a:r>
              <a:rPr lang="en-US" altLang="zh-CN" dirty="0" smtClean="0">
                <a:cs typeface="Times New Roman" pitchFamily="18" charset="0"/>
              </a:rPr>
              <a:t>view</a:t>
            </a:r>
            <a:r>
              <a:rPr lang="zh-CN" altLang="en-US" dirty="0" smtClean="0">
                <a:cs typeface="Times New Roman" pitchFamily="18" charset="0"/>
              </a:rPr>
              <a:t>不可区分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zh-CN" altLang="en-US" dirty="0" smtClean="0">
                <a:cs typeface="Times New Roman" pitchFamily="18" charset="0"/>
              </a:rPr>
              <a:t>概率分布的不可区分</a:t>
            </a:r>
            <a:r>
              <a:rPr lang="en-US" altLang="zh-CN" dirty="0" smtClean="0"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graphicFrame>
        <p:nvGraphicFramePr>
          <p:cNvPr id="44035" name="Object 2"/>
          <p:cNvGraphicFramePr>
            <a:graphicFrameLocks noChangeAspect="1"/>
          </p:cNvGraphicFramePr>
          <p:nvPr/>
        </p:nvGraphicFramePr>
        <p:xfrm>
          <a:off x="838200" y="1905000"/>
          <a:ext cx="7823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Equation" r:id="rId4" imgW="3911600" imgH="723900" progId="">
                  <p:embed/>
                </p:oleObj>
              </mc:Choice>
              <mc:Fallback>
                <p:oleObj name="Equation" r:id="rId4" imgW="3911600" imgH="7239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7823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92663"/>
              </p:ext>
            </p:extLst>
          </p:nvPr>
        </p:nvGraphicFramePr>
        <p:xfrm>
          <a:off x="1723082" y="4797152"/>
          <a:ext cx="67373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Equation" r:id="rId6" imgW="3555720" imgH="723600" progId="Equation.DSMT4">
                  <p:embed/>
                </p:oleObj>
              </mc:Choice>
              <mc:Fallback>
                <p:oleObj name="Equation" r:id="rId6" imgW="3555720" imgH="723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082" y="4797152"/>
                        <a:ext cx="673735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证明零知识性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>
                <a:cs typeface="Times New Roman" pitchFamily="18" charset="0"/>
              </a:rPr>
              <a:t>对恶意验证者</a:t>
            </a:r>
            <a:r>
              <a:rPr lang="en-US" altLang="zh-CN" i="1" dirty="0">
                <a:cs typeface="Times New Roman" pitchFamily="18" charset="0"/>
              </a:rPr>
              <a:t>B’ </a:t>
            </a:r>
            <a:r>
              <a:rPr lang="zh-CN" altLang="en-US" dirty="0">
                <a:cs typeface="Times New Roman" pitchFamily="18" charset="0"/>
              </a:rPr>
              <a:t>，构造</a:t>
            </a:r>
            <a:r>
              <a:rPr lang="en-US" altLang="zh-CN" dirty="0">
                <a:cs typeface="Times New Roman" pitchFamily="18" charset="0"/>
              </a:rPr>
              <a:t>PPT</a:t>
            </a:r>
            <a:r>
              <a:rPr lang="zh-CN" altLang="en-US" dirty="0">
                <a:cs typeface="Times New Roman" pitchFamily="18" charset="0"/>
              </a:rPr>
              <a:t>模拟器</a:t>
            </a:r>
            <a:r>
              <a:rPr lang="en-US" altLang="zh-CN" i="1" dirty="0">
                <a:cs typeface="Times New Roman" pitchFamily="18" charset="0"/>
              </a:rPr>
              <a:t>M</a:t>
            </a:r>
            <a:r>
              <a:rPr lang="zh-CN" altLang="en-US" i="1" dirty="0" smtClean="0">
                <a:cs typeface="Times New Roman" pitchFamily="18" charset="0"/>
              </a:rPr>
              <a:t>，</a:t>
            </a:r>
            <a:r>
              <a:rPr lang="zh-CN" altLang="en-US" dirty="0" smtClean="0">
                <a:cs typeface="Times New Roman" pitchFamily="18" charset="0"/>
              </a:rPr>
              <a:t>使其生成与真实协议</a:t>
            </a:r>
            <a:r>
              <a:rPr lang="zh-CN" altLang="en-US" dirty="0">
                <a:cs typeface="Times New Roman" pitchFamily="18" charset="0"/>
              </a:rPr>
              <a:t>不可区分的</a:t>
            </a:r>
            <a:r>
              <a:rPr lang="en-US" altLang="zh-CN" dirty="0">
                <a:cs typeface="Times New Roman" pitchFamily="18" charset="0"/>
              </a:rPr>
              <a:t>View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4505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i="1" dirty="0" smtClean="0">
                <a:cs typeface="Times New Roman" pitchFamily="18" charset="0"/>
              </a:rPr>
              <a:t>A,B</a:t>
            </a:r>
            <a:r>
              <a:rPr lang="zh-CN" altLang="en-US" dirty="0" smtClean="0"/>
              <a:t>）零知识证明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57508"/>
              </p:ext>
            </p:extLst>
          </p:nvPr>
        </p:nvGraphicFramePr>
        <p:xfrm>
          <a:off x="1273175" y="2545804"/>
          <a:ext cx="6611938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Equation" r:id="rId4" imgW="3644640" imgH="1993680" progId="Equation.DSMT4">
                  <p:embed/>
                </p:oleObj>
              </mc:Choice>
              <mc:Fallback>
                <p:oleObj name="Equation" r:id="rId4" imgW="3644640" imgH="1993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545804"/>
                        <a:ext cx="6611938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799631"/>
              </p:ext>
            </p:extLst>
          </p:nvPr>
        </p:nvGraphicFramePr>
        <p:xfrm>
          <a:off x="899592" y="1268760"/>
          <a:ext cx="7624762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4" name="Equation" r:id="rId3" imgW="4381200" imgH="1498320" progId="Equation.DSMT4">
                  <p:embed/>
                </p:oleObj>
              </mc:Choice>
              <mc:Fallback>
                <p:oleObj name="Equation" r:id="rId3" imgW="4381200" imgH="1498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68760"/>
                        <a:ext cx="7624762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1560" y="404664"/>
            <a:ext cx="3659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+mj-cs"/>
              </a:rPr>
              <a:t>（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+mj-cs"/>
              </a:rPr>
              <a:t>）零知识证明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068274"/>
              </p:ext>
            </p:extLst>
          </p:nvPr>
        </p:nvGraphicFramePr>
        <p:xfrm>
          <a:off x="1108075" y="3644900"/>
          <a:ext cx="6321425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5" name="Equation" r:id="rId5" imgW="3632040" imgH="1549080" progId="Equation.DSMT4">
                  <p:embed/>
                </p:oleObj>
              </mc:Choice>
              <mc:Fallback>
                <p:oleObj name="Equation" r:id="rId5" imgW="3632040" imgH="15490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644900"/>
                        <a:ext cx="6321425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1032" y="364502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4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关于“知识”</a:t>
            </a:r>
            <a:endParaRPr lang="en-US" altLang="zh-CN" dirty="0"/>
          </a:p>
          <a:p>
            <a:pPr lvl="2"/>
            <a:r>
              <a:rPr lang="en-US" altLang="zh-CN" dirty="0" smtClean="0"/>
              <a:t>“</a:t>
            </a:r>
            <a:r>
              <a:rPr lang="en-US" altLang="zh-CN" i="1" dirty="0" err="1" smtClean="0"/>
              <a:t>ipsa</a:t>
            </a:r>
            <a:r>
              <a:rPr lang="en-US" altLang="zh-CN" i="1" dirty="0" smtClean="0"/>
              <a:t> </a:t>
            </a:r>
            <a:r>
              <a:rPr lang="en-US" altLang="zh-CN" i="1" dirty="0" err="1"/>
              <a:t>scientia</a:t>
            </a:r>
            <a:r>
              <a:rPr lang="en-US" altLang="zh-CN" i="1" dirty="0"/>
              <a:t> </a:t>
            </a:r>
            <a:r>
              <a:rPr lang="en-US" altLang="zh-CN" i="1" dirty="0" err="1"/>
              <a:t>potestas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est</a:t>
            </a:r>
            <a:r>
              <a:rPr lang="en-US" altLang="zh-CN" i="1" dirty="0" smtClean="0"/>
              <a:t>”</a:t>
            </a:r>
          </a:p>
          <a:p>
            <a:pPr lvl="2"/>
            <a:r>
              <a:rPr lang="en-US" altLang="zh-CN" i="1" dirty="0" smtClean="0"/>
              <a:t> </a:t>
            </a:r>
            <a:r>
              <a:rPr lang="en-US" altLang="zh-CN" i="1" dirty="0"/>
              <a:t>Francis Bacon</a:t>
            </a:r>
            <a:endParaRPr lang="en-US" altLang="zh-CN" i="1" dirty="0" smtClean="0"/>
          </a:p>
          <a:p>
            <a:pPr lvl="1"/>
            <a:r>
              <a:rPr lang="zh-CN" altLang="en-US" dirty="0" smtClean="0"/>
              <a:t>信息</a:t>
            </a:r>
            <a:endParaRPr lang="en-US" altLang="zh-CN" dirty="0"/>
          </a:p>
          <a:p>
            <a:pPr lvl="1"/>
            <a:r>
              <a:rPr lang="zh-CN" altLang="en-US" dirty="0"/>
              <a:t>能力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零知识证明理论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0647"/>
            <a:ext cx="30384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9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</a:t>
            </a:r>
            <a:endParaRPr lang="zh-CN" altLang="en-US" dirty="0" smtClean="0"/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24619"/>
              </p:ext>
            </p:extLst>
          </p:nvPr>
        </p:nvGraphicFramePr>
        <p:xfrm>
          <a:off x="893763" y="1484313"/>
          <a:ext cx="783748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2" name="Equation" r:id="rId4" imgW="4457520" imgH="1777680" progId="Equation.DSMT4">
                  <p:embed/>
                </p:oleObj>
              </mc:Choice>
              <mc:Fallback>
                <p:oleObj name="Equation" r:id="rId4" imgW="4457520" imgH="1777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1484313"/>
                        <a:ext cx="7837487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i="1" dirty="0" smtClean="0">
                <a:cs typeface="Times New Roman" pitchFamily="18" charset="0"/>
              </a:rPr>
              <a:t>A,B</a:t>
            </a:r>
            <a:r>
              <a:rPr lang="zh-CN" altLang="en-US" dirty="0" smtClean="0"/>
              <a:t>）零知识证明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432605"/>
              </p:ext>
            </p:extLst>
          </p:nvPr>
        </p:nvGraphicFramePr>
        <p:xfrm>
          <a:off x="971600" y="5085184"/>
          <a:ext cx="61436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3" name="Equation" r:id="rId6" imgW="3530520" imgH="431640" progId="Equation.DSMT4">
                  <p:embed/>
                </p:oleObj>
              </mc:Choice>
              <mc:Fallback>
                <p:oleObj name="Equation" r:id="rId6" imgW="35305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085184"/>
                        <a:ext cx="61436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子群成员问题</a:t>
            </a:r>
            <a:endParaRPr lang="en-US" altLang="zh-CN" dirty="0" smtClean="0"/>
          </a:p>
        </p:txBody>
      </p:sp>
      <p:sp>
        <p:nvSpPr>
          <p:cNvPr id="50179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</a:t>
            </a:r>
            <a:r>
              <a:rPr lang="zh-CN" altLang="en-US" dirty="0"/>
              <a:t>的</a:t>
            </a:r>
            <a:r>
              <a:rPr lang="zh-CN" altLang="en-US" dirty="0" smtClean="0"/>
              <a:t>零知识证明</a:t>
            </a:r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14600"/>
            <a:ext cx="5562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05200"/>
            <a:ext cx="2286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183" name="Object 2"/>
          <p:cNvGraphicFramePr>
            <a:graphicFrameLocks noChangeAspect="1"/>
          </p:cNvGraphicFramePr>
          <p:nvPr/>
        </p:nvGraphicFramePr>
        <p:xfrm>
          <a:off x="914400" y="2160588"/>
          <a:ext cx="77168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Equation" r:id="rId5" imgW="3873500" imgH="482600" progId="">
                  <p:embed/>
                </p:oleObj>
              </mc:Choice>
              <mc:Fallback>
                <p:oleObj name="Equation" r:id="rId5" imgW="3873500" imgH="4826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60588"/>
                        <a:ext cx="7716838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8" name="Picture 12" descr="C:\Users\wayne\AppData\Local\Microsoft\Windows\Temporary Internet Files\Content.IE5\BGLFDN8E\MC900320116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02129"/>
            <a:ext cx="1797710" cy="134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smtClean="0"/>
              <a:t> </a:t>
            </a:r>
          </a:p>
        </p:txBody>
      </p:sp>
      <p:sp>
        <p:nvSpPr>
          <p:cNvPr id="51203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成员的零</a:t>
            </a:r>
            <a:r>
              <a:rPr lang="zh-CN" altLang="en-US" dirty="0" smtClean="0"/>
              <a:t>知识证明</a:t>
            </a:r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548940"/>
              </p:ext>
            </p:extLst>
          </p:nvPr>
        </p:nvGraphicFramePr>
        <p:xfrm>
          <a:off x="785813" y="147320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Equation" r:id="rId4" imgW="1320227" imgH="215806" progId="">
                  <p:embed/>
                </p:oleObj>
              </mc:Choice>
              <mc:Fallback>
                <p:oleObj name="Equation" r:id="rId4" imgW="1320227" imgH="215806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473200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6088"/>
              </p:ext>
            </p:extLst>
          </p:nvPr>
        </p:nvGraphicFramePr>
        <p:xfrm>
          <a:off x="496888" y="2022475"/>
          <a:ext cx="8413750" cy="395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Equation" r:id="rId6" imgW="4673520" imgH="2197080" progId="Equation.DSMT4">
                  <p:embed/>
                </p:oleObj>
              </mc:Choice>
              <mc:Fallback>
                <p:oleObj name="Equation" r:id="rId6" imgW="4673520" imgH="2197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022475"/>
                        <a:ext cx="8413750" cy="395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串行协议</a:t>
                </a:r>
                <a:endParaRPr lang="en-US" altLang="zh-CN" dirty="0" smtClean="0"/>
              </a:p>
              <a:p>
                <a:pPr lvl="1"/>
                <a:r>
                  <a:rPr lang="en-US" altLang="zh-CN" sz="2400" dirty="0"/>
                  <a:t>A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之间依次执行若干轮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例如，串行零知识</a:t>
                </a:r>
                <a:r>
                  <a:rPr lang="zh-CN" altLang="en-US" sz="2400" dirty="0" smtClean="0"/>
                  <a:t>证明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𝑥</m:t>
                    </m:r>
                    <m:r>
                      <a:rPr lang="en-US" altLang="zh-CN" sz="2400" b="0" i="1" smtClean="0">
                        <a:latin typeface="Cambria Math"/>
                      </a:rPr>
                      <m:t>∈</m:t>
                    </m:r>
                    <m:r>
                      <a:rPr lang="en-US" altLang="zh-CN" sz="2400" b="0" i="1" smtClean="0">
                        <a:latin typeface="Cambria Math"/>
                      </a:rPr>
                      <m:t>𝑄𝑅</m:t>
                    </m:r>
                    <m:r>
                      <a:rPr lang="zh-CN" altLang="en-US" sz="2400" b="0" i="1" smtClean="0">
                        <a:latin typeface="Cambria Math"/>
                      </a:rPr>
                      <m:t>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∈</m:t>
                    </m:r>
                    <m:r>
                      <a:rPr lang="en-US" altLang="zh-CN" sz="2400" b="0" i="1" smtClean="0">
                        <a:latin typeface="Cambria Math"/>
                      </a:rPr>
                      <m:t>𝑆𝑀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 smtClean="0"/>
                  <a:t>并行协议</a:t>
                </a:r>
                <a:endParaRPr lang="en-US" altLang="zh-CN" dirty="0" smtClean="0"/>
              </a:p>
              <a:p>
                <a:pPr marL="800100" lvl="2" indent="-400050"/>
                <a:r>
                  <a:rPr lang="en-US" altLang="zh-CN" dirty="0"/>
                  <a:t>A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</a:t>
                </a:r>
                <a:r>
                  <a:rPr lang="zh-CN" altLang="en-US" dirty="0" smtClean="0"/>
                  <a:t>之间并行一次</a:t>
                </a:r>
                <a:r>
                  <a:rPr lang="zh-CN" altLang="en-US" dirty="0"/>
                  <a:t>完成</a:t>
                </a:r>
                <a:r>
                  <a:rPr lang="zh-CN" altLang="en-US" dirty="0" smtClean="0"/>
                  <a:t>所有轮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963" t="-2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协议的串行与并行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3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521698"/>
              </p:ext>
            </p:extLst>
          </p:nvPr>
        </p:nvGraphicFramePr>
        <p:xfrm>
          <a:off x="531489" y="522288"/>
          <a:ext cx="4400551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Equation" r:id="rId3" imgW="2070000" imgH="215640" progId="Equation.DSMT4">
                  <p:embed/>
                </p:oleObj>
              </mc:Choice>
              <mc:Fallback>
                <p:oleObj name="Equation" r:id="rId3" imgW="2070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89" y="522288"/>
                        <a:ext cx="4400551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827584" y="1340768"/>
            <a:ext cx="6184666" cy="5040560"/>
            <a:chOff x="1187624" y="1340768"/>
            <a:chExt cx="6184666" cy="5040560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172517" y="1858058"/>
              <a:ext cx="23042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172517" y="2434122"/>
              <a:ext cx="23042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172517" y="3082194"/>
              <a:ext cx="23042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007518" y="1340768"/>
                  <a:ext cx="1111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Prover</m:t>
                        </m:r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518" y="1340768"/>
                  <a:ext cx="11118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476773" y="1341852"/>
                  <a:ext cx="1081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prstClr val="black"/>
                      </a:solidFill>
                    </a:rPr>
                    <a:t>Verifier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𝐵</m:t>
                      </m:r>
                    </m:oMath>
                  </a14:m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773" y="1341852"/>
                  <a:ext cx="10818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494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3820589" y="1465132"/>
                  <a:ext cx="1080039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589" y="1465132"/>
                  <a:ext cx="1080039" cy="3782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078040" y="2074082"/>
                  <a:ext cx="4133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040" y="2074082"/>
                  <a:ext cx="41331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3659407" y="2712862"/>
                  <a:ext cx="1531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407" y="2712862"/>
                  <a:ext cx="153151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5332757" y="3208005"/>
                  <a:ext cx="1871025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>
                      <a:solidFill>
                        <a:prstClr val="black"/>
                      </a:solidFill>
                    </a:rPr>
                    <a:t>验证</a:t>
                  </a:r>
                  <a14:m>
                    <m:oMath xmlns:m="http://schemas.openxmlformats.org/officeDocument/2006/math">
                      <m:r>
                        <a:rPr lang="en-US" altLang="zh-CN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757" y="3208005"/>
                  <a:ext cx="1871025" cy="37824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932" t="-11290" b="-193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/>
            <p:cNvCxnSpPr/>
            <p:nvPr/>
          </p:nvCxnSpPr>
          <p:spPr>
            <a:xfrm>
              <a:off x="3172517" y="4653136"/>
              <a:ext cx="23042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3172517" y="5229200"/>
              <a:ext cx="23042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172517" y="5877272"/>
              <a:ext cx="23042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820589" y="4260210"/>
                  <a:ext cx="1190839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589" y="4260210"/>
                  <a:ext cx="1190839" cy="37824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4078040" y="4869160"/>
                  <a:ext cx="480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040" y="4869160"/>
                  <a:ext cx="48083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3659407" y="5507940"/>
                  <a:ext cx="17284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407" y="5507940"/>
                  <a:ext cx="172842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5332757" y="6003083"/>
                  <a:ext cx="2039533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>
                      <a:solidFill>
                        <a:prstClr val="black"/>
                      </a:solidFill>
                    </a:rPr>
                    <a:t>验证</a:t>
                  </a:r>
                  <a14:m>
                    <m:oMath xmlns:m="http://schemas.openxmlformats.org/officeDocument/2006/math">
                      <m:r>
                        <a:rPr lang="en-US" altLang="zh-CN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757" y="6003083"/>
                  <a:ext cx="2039533" cy="37824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695" t="-11290" b="-193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/>
            <p:cNvCxnSpPr/>
            <p:nvPr/>
          </p:nvCxnSpPr>
          <p:spPr>
            <a:xfrm>
              <a:off x="4237346" y="3541143"/>
              <a:ext cx="0" cy="60793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187624" y="22675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</a:rPr>
                <a:t>第</a:t>
              </a:r>
              <a:r>
                <a:rPr lang="en-US" altLang="zh-CN" dirty="0" smtClean="0">
                  <a:solidFill>
                    <a:prstClr val="black"/>
                  </a:solidFill>
                </a:rPr>
                <a:t>1</a:t>
              </a:r>
              <a:r>
                <a:rPr lang="zh-CN" altLang="en-US" dirty="0" smtClean="0">
                  <a:solidFill>
                    <a:prstClr val="black"/>
                  </a:solidFill>
                </a:rPr>
                <a:t>轮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508518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</a:rPr>
                <a:t>第</a:t>
              </a:r>
              <a:r>
                <a:rPr lang="en-US" altLang="zh-CN" i="1" dirty="0">
                  <a:solidFill>
                    <a:prstClr val="black"/>
                  </a:solidFill>
                </a:rPr>
                <a:t>m</a:t>
              </a:r>
              <a:r>
                <a:rPr lang="zh-CN" altLang="en-US" dirty="0" smtClean="0">
                  <a:solidFill>
                    <a:prstClr val="black"/>
                  </a:solidFill>
                </a:rPr>
                <a:t>轮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8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388826"/>
              </p:ext>
            </p:extLst>
          </p:nvPr>
        </p:nvGraphicFramePr>
        <p:xfrm>
          <a:off x="1003300" y="522288"/>
          <a:ext cx="34559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3" imgW="1625400" imgH="215640" progId="Equation.DSMT4">
                  <p:embed/>
                </p:oleObj>
              </mc:Choice>
              <mc:Fallback>
                <p:oleObj name="Equation" r:id="rId3" imgW="1625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22288"/>
                        <a:ext cx="34559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1647478" y="1754611"/>
            <a:ext cx="5372794" cy="3114549"/>
            <a:chOff x="1647478" y="1340768"/>
            <a:chExt cx="5372794" cy="3114549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812477" y="1858058"/>
              <a:ext cx="23042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2812477" y="2434122"/>
              <a:ext cx="23042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812477" y="3082194"/>
              <a:ext cx="23042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647478" y="1340768"/>
                  <a:ext cx="1111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Prover</m:t>
                        </m:r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7478" y="1340768"/>
                  <a:ext cx="11118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116733" y="1341852"/>
                  <a:ext cx="1081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prstClr val="black"/>
                      </a:solidFill>
                    </a:rPr>
                    <a:t>Verifier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𝐵</m:t>
                      </m:r>
                    </m:oMath>
                  </a14:m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733" y="1341852"/>
                  <a:ext cx="10818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494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3419872" y="1465132"/>
                  <a:ext cx="1054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 smtClean="0">
                      <a:solidFill>
                        <a:prstClr val="black"/>
                      </a:solidFill>
                    </a:rPr>
                    <a:t>,….,</a:t>
                  </a:r>
                  <a:r>
                    <a:rPr lang="en-US" altLang="zh-CN" dirty="0">
                      <a:solidFill>
                        <a:prstClr val="black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872" y="1465132"/>
                  <a:ext cx="105477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463170" y="2074082"/>
                  <a:ext cx="10368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170" y="2074082"/>
                  <a:ext cx="103682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3421685" y="2712862"/>
                  <a:ext cx="11503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685" y="2712862"/>
                  <a:ext cx="11503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972717" y="3208005"/>
                  <a:ext cx="1871025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>
                      <a:solidFill>
                        <a:prstClr val="black"/>
                      </a:solidFill>
                    </a:rPr>
                    <a:t>验证</a:t>
                  </a:r>
                  <a14:m>
                    <m:oMath xmlns:m="http://schemas.openxmlformats.org/officeDocument/2006/math">
                      <m:r>
                        <a:rPr lang="en-US" altLang="zh-CN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717" y="3208005"/>
                  <a:ext cx="1871025" cy="37824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932" t="-11290" b="-193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5440802" y="4077072"/>
                  <a:ext cx="1579470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sup>
                        </m:sSup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802" y="4077072"/>
                  <a:ext cx="1579470" cy="37824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连接符 22"/>
            <p:cNvCxnSpPr/>
            <p:nvPr/>
          </p:nvCxnSpPr>
          <p:spPr>
            <a:xfrm>
              <a:off x="6084168" y="3701096"/>
              <a:ext cx="0" cy="3039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119022" y="5498068"/>
            <a:ext cx="4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注意无法证明零知识性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针对于某种语言而言</a:t>
            </a:r>
            <a:endParaRPr lang="en-US" altLang="zh-CN" dirty="0" smtClean="0"/>
          </a:p>
          <a:p>
            <a:r>
              <a:rPr lang="zh-CN" altLang="en-US" dirty="0" smtClean="0"/>
              <a:t>如果单向置换存在，则每一个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问题都存在一个计算零知识证明系统</a:t>
            </a:r>
            <a:endParaRPr lang="en-US" altLang="zh-CN" dirty="0" smtClean="0"/>
          </a:p>
          <a:p>
            <a:r>
              <a:rPr lang="zh-CN" altLang="en-US" dirty="0" smtClean="0"/>
              <a:t>认为存在零知识证明系统的语言类要比</a:t>
            </a:r>
            <a:r>
              <a:rPr lang="en-US" altLang="zh-CN" dirty="0" smtClean="0"/>
              <a:t>NP</a:t>
            </a:r>
            <a:r>
              <a:rPr lang="zh-CN" altLang="en-US" dirty="0" smtClean="0"/>
              <a:t>类大，但没有证实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例如，图的非同构问题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成员的零知识</a:t>
            </a:r>
            <a:r>
              <a:rPr lang="zh-CN" altLang="en-US" dirty="0" smtClean="0"/>
              <a:t>证明</a:t>
            </a: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37032"/>
            <a:ext cx="2434035" cy="277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4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8690" y="2000240"/>
            <a:ext cx="7772400" cy="1470025"/>
          </a:xfrm>
        </p:spPr>
        <p:txBody>
          <a:bodyPr/>
          <a:lstStyle/>
          <a:p>
            <a:r>
              <a:rPr lang="zh-CN" altLang="en-US" sz="4800" dirty="0" smtClean="0">
                <a:latin typeface="Times New Roman" pitchFamily="18" charset="0"/>
              </a:rPr>
              <a:t>知识的零知识证明</a:t>
            </a:r>
            <a:endParaRPr lang="zh-CN" altLang="en-US" sz="4800" dirty="0">
              <a:latin typeface="Times New Roman" pitchFamily="18" charset="0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subTitle" idx="1"/>
          </p:nvPr>
        </p:nvSpPr>
        <p:spPr>
          <a:xfrm>
            <a:off x="1071538" y="3886200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8596" y="135729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solidFill>
                  <a:prstClr val="black"/>
                </a:solidFill>
              </a:rPr>
              <a:t>与</a:t>
            </a:r>
            <a:r>
              <a:rPr lang="zh-CN" altLang="en-US" sz="2400" dirty="0">
                <a:solidFill>
                  <a:prstClr val="black"/>
                </a:solidFill>
              </a:rPr>
              <a:t>成员的零知识证明的</a:t>
            </a:r>
            <a:r>
              <a:rPr lang="zh-CN" altLang="en-US" sz="2400" dirty="0" smtClean="0">
                <a:solidFill>
                  <a:prstClr val="black"/>
                </a:solidFill>
              </a:rPr>
              <a:t>异同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i="1" dirty="0" smtClean="0">
                <a:solidFill>
                  <a:prstClr val="black"/>
                </a:solidFill>
              </a:rPr>
              <a:t>A</a:t>
            </a:r>
            <a:r>
              <a:rPr lang="zh-CN" altLang="en-US" sz="2400" dirty="0" smtClean="0">
                <a:solidFill>
                  <a:prstClr val="black"/>
                </a:solidFill>
              </a:rPr>
              <a:t>与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B</a:t>
            </a:r>
            <a:r>
              <a:rPr lang="zh-CN" altLang="en-US" sz="2400" dirty="0" smtClean="0">
                <a:solidFill>
                  <a:prstClr val="black"/>
                </a:solidFill>
              </a:rPr>
              <a:t>均为多项式时间计算能力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i="1" dirty="0" smtClean="0">
                <a:solidFill>
                  <a:prstClr val="black"/>
                </a:solidFill>
              </a:rPr>
              <a:t>A</a:t>
            </a:r>
            <a:r>
              <a:rPr lang="zh-CN" altLang="en-US" sz="2400" dirty="0" smtClean="0">
                <a:solidFill>
                  <a:prstClr val="black"/>
                </a:solidFill>
              </a:rPr>
              <a:t>有一条私有的知识带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S</a:t>
            </a:r>
            <a:endParaRPr lang="zh-CN" altLang="en-US" sz="2400" i="1" dirty="0">
              <a:solidFill>
                <a:prstClr val="black"/>
              </a:solidFill>
            </a:endParaRPr>
          </a:p>
          <a:p>
            <a:pPr marL="28575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solidFill>
                  <a:prstClr val="black"/>
                </a:solidFill>
              </a:rPr>
              <a:t>关于“知识</a:t>
            </a:r>
            <a:r>
              <a:rPr lang="zh-CN" altLang="en-US" sz="2400" dirty="0">
                <a:solidFill>
                  <a:prstClr val="black"/>
                </a:solidFill>
              </a:rPr>
              <a:t>带</a:t>
            </a:r>
            <a:r>
              <a:rPr lang="zh-CN" altLang="en-US" sz="2400" dirty="0" smtClean="0">
                <a:solidFill>
                  <a:prstClr val="black"/>
                </a:solidFill>
              </a:rPr>
              <a:t>”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solidFill>
                  <a:prstClr val="black"/>
                </a:solidFill>
              </a:rPr>
              <a:t>二</a:t>
            </a:r>
            <a:r>
              <a:rPr lang="zh-CN" altLang="en-US" sz="2400" dirty="0">
                <a:solidFill>
                  <a:prstClr val="black"/>
                </a:solidFill>
              </a:rPr>
              <a:t>元关系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知识的零知识</a:t>
            </a:r>
            <a:r>
              <a:rPr lang="zh-CN" altLang="en-US" sz="3600" dirty="0" smtClean="0"/>
              <a:t>证明</a:t>
            </a:r>
            <a:endParaRPr lang="zh-CN" altLang="en-US" sz="3600" dirty="0"/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23622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029200"/>
            <a:ext cx="32004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3276600"/>
            <a:ext cx="1211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803342"/>
              </p:ext>
            </p:extLst>
          </p:nvPr>
        </p:nvGraphicFramePr>
        <p:xfrm>
          <a:off x="1147763" y="3671888"/>
          <a:ext cx="65944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Equation" r:id="rId7" imgW="4165560" imgH="711000" progId="Equation.DSMT4">
                  <p:embed/>
                </p:oleObj>
              </mc:Choice>
              <mc:Fallback>
                <p:oleObj name="Equation" r:id="rId7" imgW="4165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671888"/>
                        <a:ext cx="6594475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804520"/>
              </p:ext>
            </p:extLst>
          </p:nvPr>
        </p:nvGraphicFramePr>
        <p:xfrm>
          <a:off x="1187624" y="4979442"/>
          <a:ext cx="71374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name="Equation" r:id="rId9" imgW="4508280" imgH="749160" progId="Equation.DSMT4">
                  <p:embed/>
                </p:oleObj>
              </mc:Choice>
              <mc:Fallback>
                <p:oleObj name="Equation" r:id="rId9" imgW="450828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979442"/>
                        <a:ext cx="71374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4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零知识</a:t>
            </a:r>
          </a:p>
          <a:p>
            <a:pPr lvl="1"/>
            <a:r>
              <a:rPr lang="zh-CN" altLang="en-US" dirty="0"/>
              <a:t>证明中信息的泄露：例如，</a:t>
            </a:r>
            <a:r>
              <a:rPr lang="en-US" altLang="zh-CN" dirty="0"/>
              <a:t>n</a:t>
            </a:r>
            <a:r>
              <a:rPr lang="zh-CN" altLang="en-US" dirty="0"/>
              <a:t>是否是合数</a:t>
            </a:r>
          </a:p>
          <a:p>
            <a:pPr lvl="1"/>
            <a:r>
              <a:rPr lang="zh-CN" altLang="en-US" dirty="0"/>
              <a:t>不泄露额外信息的证明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零知识证明理论</a:t>
            </a:r>
          </a:p>
        </p:txBody>
      </p:sp>
    </p:spTree>
    <p:extLst>
      <p:ext uri="{BB962C8B-B14F-4D97-AF65-F5344CB8AC3E}">
        <p14:creationId xmlns:p14="http://schemas.microsoft.com/office/powerpoint/2010/main" val="1238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3"/>
          <p:cNvSpPr txBox="1">
            <a:spLocks/>
          </p:cNvSpPr>
          <p:nvPr/>
        </p:nvSpPr>
        <p:spPr bwMode="auto">
          <a:xfrm>
            <a:off x="457200" y="500042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smtClean="0"/>
              <a:t>知识的零知识证明</a:t>
            </a:r>
            <a:endParaRPr lang="zh-CN" altLang="en-US" sz="3600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285860"/>
            <a:ext cx="8229600" cy="4556760"/>
          </a:xfrm>
        </p:spPr>
        <p:txBody>
          <a:bodyPr/>
          <a:lstStyle/>
          <a:p>
            <a:r>
              <a:rPr lang="zh-CN" altLang="en-US" dirty="0" smtClean="0"/>
              <a:t>知识的交互证明系统（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完全性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completeness</a:t>
            </a:r>
            <a:r>
              <a:rPr lang="en-US" altLang="zh-CN" dirty="0" smtClean="0"/>
              <a:t>)  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合理性</a:t>
            </a:r>
            <a:r>
              <a:rPr lang="en-US" altLang="zh-CN" dirty="0" smtClean="0"/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soundness</a:t>
            </a:r>
            <a:r>
              <a:rPr lang="en-US" altLang="zh-CN" dirty="0" smtClean="0"/>
              <a:t>)        </a:t>
            </a:r>
            <a:endParaRPr lang="zh-CN" altLang="en-US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9054"/>
              </p:ext>
            </p:extLst>
          </p:nvPr>
        </p:nvGraphicFramePr>
        <p:xfrm>
          <a:off x="225301" y="2349500"/>
          <a:ext cx="8739187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6" name="Equation" r:id="rId4" imgW="4775040" imgH="749160" progId="Equation.DSMT4">
                  <p:embed/>
                </p:oleObj>
              </mc:Choice>
              <mc:Fallback>
                <p:oleObj name="Equation" r:id="rId4" imgW="477504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01" y="2349500"/>
                        <a:ext cx="8739187" cy="1268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2681"/>
              </p:ext>
            </p:extLst>
          </p:nvPr>
        </p:nvGraphicFramePr>
        <p:xfrm>
          <a:off x="989013" y="4283075"/>
          <a:ext cx="74517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7" name="Equation" r:id="rId6" imgW="4483080" imgH="1282680" progId="Equation.DSMT4">
                  <p:embed/>
                </p:oleObj>
              </mc:Choice>
              <mc:Fallback>
                <p:oleObj name="Equation" r:id="rId6" imgW="448308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283075"/>
                        <a:ext cx="74517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0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147248" cy="4556760"/>
          </a:xfrm>
        </p:spPr>
        <p:txBody>
          <a:bodyPr/>
          <a:lstStyle/>
          <a:p>
            <a:r>
              <a:rPr lang="zh-CN" altLang="en-US" dirty="0" smtClean="0"/>
              <a:t>知识的零知识</a:t>
            </a:r>
            <a:r>
              <a:rPr lang="zh-CN" altLang="en-US" dirty="0"/>
              <a:t>证明（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对多项式时间关系</a:t>
            </a:r>
            <a:r>
              <a:rPr lang="en-US" altLang="zh-CN" i="1" dirty="0">
                <a:latin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</a:rPr>
              <a:t>是一个知识的</a:t>
            </a:r>
            <a:r>
              <a:rPr lang="zh-CN" altLang="en-US" dirty="0" smtClean="0">
                <a:latin typeface="Times New Roman" pitchFamily="18" charset="0"/>
              </a:rPr>
              <a:t>完全（</a:t>
            </a:r>
            <a:r>
              <a:rPr lang="zh-CN" altLang="en-US" dirty="0">
                <a:latin typeface="Times New Roman" pitchFamily="18" charset="0"/>
              </a:rPr>
              <a:t>统计、计算）零知识证明系统，如果它对</a:t>
            </a:r>
            <a:r>
              <a:rPr lang="en-US" altLang="zh-CN" i="1" dirty="0">
                <a:latin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</a:rPr>
              <a:t>是一个知识的交互证明系统并且是完全（统计、计算）零知识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GMW91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中关于所有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zh-CN" altLang="en-US" dirty="0" smtClean="0"/>
              <a:t>问题的成员的交互零知识证明也是知识的交互零知识证明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819136"/>
            <a:ext cx="8229600" cy="609600"/>
          </a:xfrm>
        </p:spPr>
        <p:txBody>
          <a:bodyPr/>
          <a:lstStyle/>
          <a:p>
            <a:r>
              <a:rPr lang="zh-CN" altLang="en-US" sz="3600" dirty="0" smtClean="0"/>
              <a:t>知识的零知识证明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6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285860"/>
            <a:ext cx="8229600" cy="4556760"/>
          </a:xfrm>
        </p:spPr>
        <p:txBody>
          <a:bodyPr/>
          <a:lstStyle/>
          <a:p>
            <a:r>
              <a:rPr lang="zh-CN" altLang="en-US" dirty="0" smtClean="0"/>
              <a:t>知识的零知识证明应用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身份识别</a:t>
            </a:r>
            <a:r>
              <a:rPr lang="zh-CN" altLang="en-US" dirty="0"/>
              <a:t>协议</a:t>
            </a:r>
            <a:endParaRPr lang="en-US" altLang="zh-CN" dirty="0" smtClean="0"/>
          </a:p>
          <a:p>
            <a:pPr indent="342900"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身份识别：证明者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</a:rPr>
              <a:t>向验证者</a:t>
            </a:r>
            <a:r>
              <a:rPr lang="en-US" altLang="zh-CN" sz="2400" dirty="0" smtClean="0">
                <a:latin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</a:rPr>
              <a:t>证明他的身份，事后</a:t>
            </a:r>
            <a:r>
              <a:rPr lang="en-US" altLang="zh-CN" sz="2400" dirty="0" smtClean="0">
                <a:latin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</a:rPr>
              <a:t>也不能冒充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</a:rPr>
              <a:t>不能向别人证明他是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</a:endParaRPr>
          </a:p>
          <a:p>
            <a:pPr indent="342900"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</a:endParaRPr>
          </a:p>
          <a:p>
            <a:pPr lvl="1"/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知识的零知识证明应用</a:t>
            </a:r>
            <a:endParaRPr lang="zh-CN" altLang="en-US" sz="3600" dirty="0"/>
          </a:p>
        </p:txBody>
      </p:sp>
      <p:pic>
        <p:nvPicPr>
          <p:cNvPr id="4105" name="Picture 9" descr="C:\Users\wayne\AppData\Local\Microsoft\Windows\Temporary Internet Files\Content.IE5\4CNRYM39\MC90033413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09756"/>
            <a:ext cx="1080120" cy="22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wayne\AppData\Local\Microsoft\Windows\Temporary Internet Files\Content.IE5\ZIB8B8XH\MC90023458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80" y="3933056"/>
            <a:ext cx="1756562" cy="180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 descr="C:\Users\wayne\AppData\Local\Microsoft\Windows\INetCache\IE\5PHNG1U9\fingerprint-257037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26798"/>
            <a:ext cx="1663660" cy="165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6856" y="1853662"/>
            <a:ext cx="8229600" cy="609600"/>
          </a:xfrm>
        </p:spPr>
        <p:txBody>
          <a:bodyPr/>
          <a:lstStyle/>
          <a:p>
            <a:pPr algn="ctr"/>
            <a:r>
              <a:rPr lang="zh-CN" altLang="en-US" dirty="0"/>
              <a:t>身份识别协议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331272" y="2242851"/>
            <a:ext cx="2685621" cy="3654707"/>
            <a:chOff x="5621675" y="241423"/>
            <a:chExt cx="3249307" cy="3837749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1675" y="2137057"/>
              <a:ext cx="3249307" cy="1942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506" y="241423"/>
              <a:ext cx="2315041" cy="1552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3381263"/>
            <a:ext cx="3026819" cy="270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9" y="2573966"/>
            <a:ext cx="2100682" cy="131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219621" y="6349416"/>
            <a:ext cx="399593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KeeLoq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is or was used in many remote keyless entry systems by such companies as Chrysler, Daewoo, Fiat, GM, Honda, Toyota, Volvo, Volkswagen Group, Clifford,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Shurlok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Jaguar, etc.</a:t>
            </a:r>
            <a:endParaRPr lang="zh-CN" alt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909" y="4327365"/>
            <a:ext cx="3157858" cy="200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9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可能的方法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分组密码</a:t>
            </a:r>
            <a:endParaRPr lang="en-US" altLang="zh-CN" dirty="0" smtClean="0"/>
          </a:p>
          <a:p>
            <a:r>
              <a:rPr lang="zh-CN" altLang="en-US" dirty="0" smtClean="0"/>
              <a:t>预先共享秘密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身份识别协议</a:t>
            </a:r>
          </a:p>
        </p:txBody>
      </p:sp>
    </p:spTree>
    <p:extLst>
      <p:ext uri="{BB962C8B-B14F-4D97-AF65-F5344CB8AC3E}">
        <p14:creationId xmlns:p14="http://schemas.microsoft.com/office/powerpoint/2010/main" val="2587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57200" y="1628800"/>
            <a:ext cx="8229600" cy="455676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FFS</a:t>
            </a:r>
            <a:r>
              <a:rPr lang="zh-CN" altLang="en-US" dirty="0">
                <a:latin typeface="Times New Roman" pitchFamily="18" charset="0"/>
              </a:rPr>
              <a:t>身份识别</a:t>
            </a:r>
            <a:r>
              <a:rPr lang="zh-CN" altLang="en-US" dirty="0" smtClean="0">
                <a:latin typeface="Times New Roman" pitchFamily="18" charset="0"/>
              </a:rPr>
              <a:t>协议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zh-CN" dirty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endParaRPr lang="en-US" altLang="zh-CN" dirty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 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身份识别协议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664848"/>
              </p:ext>
            </p:extLst>
          </p:nvPr>
        </p:nvGraphicFramePr>
        <p:xfrm>
          <a:off x="1323975" y="3279874"/>
          <a:ext cx="5935663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4" name="Equation" r:id="rId3" imgW="3340080" imgH="1218960" progId="Equation.DSMT4">
                  <p:embed/>
                </p:oleObj>
              </mc:Choice>
              <mc:Fallback>
                <p:oleObj name="Equation" r:id="rId3" imgW="334008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279874"/>
                        <a:ext cx="5935663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663515"/>
              </p:ext>
            </p:extLst>
          </p:nvPr>
        </p:nvGraphicFramePr>
        <p:xfrm>
          <a:off x="1403648" y="2204864"/>
          <a:ext cx="683736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5" name="Equation" r:id="rId5" imgW="3848040" imgH="457200" progId="Equation.DSMT4">
                  <p:embed/>
                </p:oleObj>
              </mc:Choice>
              <mc:Fallback>
                <p:oleObj name="Equation" r:id="rId5" imgW="3848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04864"/>
                        <a:ext cx="683736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7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</p:nvPr>
        </p:nvGraphicFramePr>
        <p:xfrm>
          <a:off x="4572000" y="3878263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8" name="Equation" r:id="rId4" imgW="0" imgH="0" progId="Equation.DSMT4">
                  <p:embed/>
                </p:oleObj>
              </mc:Choice>
              <mc:Fallback>
                <p:oleObj name="Equation" r:id="rId4" imgW="0" imgH="0" progId="Equation.DSMT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78263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身份识别协议</a:t>
            </a:r>
            <a:endParaRPr lang="zh-CN" altLang="en-US" sz="36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106669"/>
              </p:ext>
            </p:extLst>
          </p:nvPr>
        </p:nvGraphicFramePr>
        <p:xfrm>
          <a:off x="809625" y="2276475"/>
          <a:ext cx="732155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9" name="Equation" r:id="rId5" imgW="4089240" imgH="1930320" progId="Equation.DSMT4">
                  <p:embed/>
                </p:oleObj>
              </mc:Choice>
              <mc:Fallback>
                <p:oleObj name="Equation" r:id="rId5" imgW="408924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276475"/>
                        <a:ext cx="7321550" cy="3455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1428736"/>
            <a:ext cx="628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80000"/>
              <a:buFont typeface="Wingdings" pitchFamily="2" charset="2"/>
              <a:buChar char="n"/>
            </a:pPr>
            <a:r>
              <a:rPr lang="en-US" altLang="zh-CN" sz="3000" dirty="0" smtClean="0">
                <a:latin typeface="Times New Roman" pitchFamily="18" charset="0"/>
              </a:rPr>
              <a:t> FFS</a:t>
            </a:r>
            <a:r>
              <a:rPr lang="zh-CN" altLang="en-US" sz="3000" dirty="0" smtClean="0">
                <a:latin typeface="Times New Roman" pitchFamily="18" charset="0"/>
              </a:rPr>
              <a:t>身份识别协议</a:t>
            </a:r>
            <a:endParaRPr lang="zh-CN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580526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i="1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取</a:t>
            </a:r>
            <a:r>
              <a:rPr lang="en-US" altLang="zh-CN" dirty="0" smtClean="0">
                <a:solidFill>
                  <a:srgbClr val="FF0000"/>
                </a:solidFill>
              </a:rPr>
              <a:t>O(log(log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)) 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=O(log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57200" y="1428736"/>
            <a:ext cx="8229600" cy="4556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Claus </a:t>
            </a:r>
            <a:r>
              <a:rPr lang="en-US" altLang="zh-CN" dirty="0" smtClean="0">
                <a:latin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</a:rPr>
              <a:t>.</a:t>
            </a:r>
            <a:r>
              <a:rPr lang="en-US" altLang="zh-CN" dirty="0" smtClean="0">
                <a:latin typeface="Times New Roman" pitchFamily="18" charset="0"/>
              </a:rPr>
              <a:t> Schnorr, 1990</a:t>
            </a:r>
            <a:r>
              <a:rPr lang="en-US" altLang="zh-CN" dirty="0">
                <a:latin typeface="Times New Roman" pitchFamily="18" charset="0"/>
              </a:rPr>
              <a:t> 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基于离散对数问题的困难性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实用识别协议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非零知识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Schnorr</a:t>
            </a:r>
            <a:r>
              <a:rPr lang="zh-CN" altLang="en-US" dirty="0"/>
              <a:t>身份识别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Schnorr</a:t>
            </a:r>
            <a:r>
              <a:rPr lang="zh-CN" altLang="en-US" sz="3600" dirty="0" smtClean="0"/>
              <a:t>身份</a:t>
            </a:r>
            <a:r>
              <a:rPr lang="zh-CN" altLang="en-US" sz="3600" dirty="0"/>
              <a:t>识别</a:t>
            </a:r>
            <a:r>
              <a:rPr lang="zh-CN" altLang="en-US" sz="3600" dirty="0" smtClean="0"/>
              <a:t>协议</a:t>
            </a:r>
            <a:endParaRPr lang="zh-CN" altLang="en-US" sz="3600" dirty="0"/>
          </a:p>
        </p:txBody>
      </p:sp>
      <p:graphicFrame>
        <p:nvGraphicFramePr>
          <p:cNvPr id="532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8026"/>
              </p:ext>
            </p:extLst>
          </p:nvPr>
        </p:nvGraphicFramePr>
        <p:xfrm>
          <a:off x="688975" y="1916113"/>
          <a:ext cx="7950200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Equation" r:id="rId4" imgW="4457520" imgH="2311200" progId="Equation.DSMT4">
                  <p:embed/>
                </p:oleObj>
              </mc:Choice>
              <mc:Fallback>
                <p:oleObj name="Equation" r:id="rId4" imgW="445752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916113"/>
                        <a:ext cx="7950200" cy="4124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1285860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80000"/>
              <a:buFont typeface="Wingdings" pitchFamily="2" charset="2"/>
              <a:buChar char="n"/>
            </a:pPr>
            <a:r>
              <a:rPr lang="en-US" altLang="zh-CN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altLang="zh-CN" sz="3000" dirty="0" smtClean="0"/>
              <a:t>TA</a:t>
            </a:r>
            <a:r>
              <a:rPr lang="zh-CN" altLang="en-US" sz="3000" dirty="0" smtClean="0"/>
              <a:t>设置公开参数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09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778871"/>
              </p:ext>
            </p:extLst>
          </p:nvPr>
        </p:nvGraphicFramePr>
        <p:xfrm>
          <a:off x="905446" y="1904737"/>
          <a:ext cx="7122938" cy="440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Equation" r:id="rId4" imgW="4520880" imgH="2514600" progId="Equation.DSMT4">
                  <p:embed/>
                </p:oleObj>
              </mc:Choice>
              <mc:Fallback>
                <p:oleObj name="Equation" r:id="rId4" imgW="4520880" imgH="2514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446" y="1904737"/>
                        <a:ext cx="7122938" cy="44045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Schnorr</a:t>
            </a:r>
            <a:r>
              <a:rPr lang="zh-CN" altLang="en-US" dirty="0"/>
              <a:t>身份识别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285860"/>
            <a:ext cx="8175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80000"/>
              <a:buFont typeface="Wingdings" pitchFamily="2" charset="2"/>
              <a:buChar char="n"/>
            </a:pPr>
            <a:r>
              <a:rPr lang="en-US" altLang="zh-CN" sz="3000" dirty="0" smtClean="0"/>
              <a:t>TA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Alice </a:t>
            </a:r>
            <a:r>
              <a:rPr lang="zh-CN" altLang="en-US" sz="3000" dirty="0" smtClean="0"/>
              <a:t>颁发证书，</a:t>
            </a:r>
            <a:r>
              <a:rPr lang="en-US" altLang="zh-CN" sz="3000" dirty="0" smtClean="0"/>
              <a:t>Alice </a:t>
            </a:r>
            <a:r>
              <a:rPr lang="zh-CN" altLang="en-US" sz="3000" dirty="0" smtClean="0"/>
              <a:t>生成公钥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508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零知识证明</a:t>
            </a:r>
          </a:p>
          <a:p>
            <a:pPr lvl="1"/>
            <a:r>
              <a:rPr lang="en-US" altLang="zh-CN" dirty="0" smtClean="0"/>
              <a:t>Very informally, a zero-knowledge proof system allows one person to convince another person of some fact without revealing any information about the proof. </a:t>
            </a:r>
          </a:p>
          <a:p>
            <a:pPr lvl="2"/>
            <a:r>
              <a:rPr lang="en-US" altLang="zh-CN" dirty="0" smtClean="0"/>
              <a:t>Protocol: </a:t>
            </a:r>
            <a:r>
              <a:rPr lang="en-US" altLang="zh-CN" dirty="0" err="1" smtClean="0"/>
              <a:t>Prover</a:t>
            </a:r>
            <a:r>
              <a:rPr lang="en-US" altLang="zh-CN" dirty="0" smtClean="0"/>
              <a:t> and Verifier</a:t>
            </a:r>
          </a:p>
          <a:p>
            <a:pPr lvl="2"/>
            <a:r>
              <a:rPr lang="en-US" altLang="zh-CN" dirty="0" smtClean="0"/>
              <a:t>Introduced by </a:t>
            </a:r>
            <a:r>
              <a:rPr lang="en-US" altLang="zh-CN" dirty="0" err="1" smtClean="0"/>
              <a:t>Goldwasser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Micali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Rackoff</a:t>
            </a:r>
            <a:r>
              <a:rPr lang="en-US" altLang="zh-CN" dirty="0" smtClean="0"/>
              <a:t> in the early 1980s</a:t>
            </a:r>
          </a:p>
          <a:p>
            <a:pPr lvl="2"/>
            <a:r>
              <a:rPr lang="zh-CN" altLang="en-US" dirty="0" smtClean="0"/>
              <a:t>应用</a:t>
            </a:r>
          </a:p>
          <a:p>
            <a:pPr lvl="1"/>
            <a:endParaRPr lang="en-US" altLang="zh-CN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零知识证明理论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/>
          <p:cNvSpPr>
            <a:spLocks noGrp="1"/>
          </p:cNvSpPr>
          <p:nvPr>
            <p:ph sz="quarter" idx="13"/>
          </p:nvPr>
        </p:nvSpPr>
        <p:spPr>
          <a:xfrm>
            <a:off x="467544" y="1340768"/>
            <a:ext cx="8229600" cy="4556760"/>
          </a:xfrm>
        </p:spPr>
        <p:txBody>
          <a:bodyPr/>
          <a:lstStyle/>
          <a:p>
            <a:r>
              <a:rPr lang="en-US" altLang="zh-CN" dirty="0" smtClean="0"/>
              <a:t>Alice</a:t>
            </a:r>
            <a:r>
              <a:rPr lang="zh-CN" altLang="en-US" dirty="0" smtClean="0"/>
              <a:t>向</a:t>
            </a:r>
            <a:r>
              <a:rPr lang="en-US" altLang="zh-CN" dirty="0" smtClean="0"/>
              <a:t>Bob</a:t>
            </a:r>
            <a:r>
              <a:rPr lang="zh-CN" altLang="en-US" dirty="0" smtClean="0"/>
              <a:t>证明她的身份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236752"/>
              </p:ext>
            </p:extLst>
          </p:nvPr>
        </p:nvGraphicFramePr>
        <p:xfrm>
          <a:off x="539552" y="2060848"/>
          <a:ext cx="7993063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4" imgW="4254480" imgH="1854000" progId="Equation.DSMT4">
                  <p:embed/>
                </p:oleObj>
              </mc:Choice>
              <mc:Fallback>
                <p:oleObj name="Equation" r:id="rId4" imgW="42544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060848"/>
                        <a:ext cx="7993063" cy="376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Schnorr</a:t>
            </a:r>
            <a:r>
              <a:rPr lang="zh-CN" altLang="en-US" dirty="0"/>
              <a:t>身份识别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16416" y="4437112"/>
                <a:ext cx="631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CN" dirty="0" smtClean="0"/>
                  <a:t>=40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4437112"/>
                <a:ext cx="63113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769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322" name="内容占位符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0" y="1357298"/>
                <a:ext cx="8229600" cy="4556760"/>
              </a:xfrm>
            </p:spPr>
            <p:txBody>
              <a:bodyPr/>
              <a:lstStyle/>
              <a:p>
                <a:r>
                  <a:rPr lang="zh-CN" altLang="en-US" dirty="0" smtClean="0"/>
                  <a:t>可能的攻击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Soundness</a:t>
                </a:r>
                <a:r>
                  <a:rPr lang="zh-CN" altLang="en-US" dirty="0" smtClean="0"/>
                  <a:t>（合理性）</a:t>
                </a:r>
                <a:endParaRPr lang="en-US" altLang="zh-CN" dirty="0" smtClean="0"/>
              </a:p>
              <a:p>
                <a:pPr algn="just">
                  <a:buFont typeface="Wingdings" pitchFamily="2" charset="2"/>
                  <a:buNone/>
                </a:pPr>
                <a:r>
                  <a:rPr lang="zh-CN" altLang="en-US" dirty="0" smtClean="0"/>
                  <a:t>    </a:t>
                </a:r>
                <a:r>
                  <a:rPr lang="en-US" altLang="zh-CN" dirty="0" smtClean="0"/>
                  <a:t>Suppose </a:t>
                </a:r>
                <a:r>
                  <a:rPr lang="en-US" altLang="zh-CN" i="1" dirty="0" smtClean="0"/>
                  <a:t>O</a:t>
                </a:r>
                <a:r>
                  <a:rPr lang="en-US" altLang="zh-CN" dirty="0" smtClean="0"/>
                  <a:t> knows a value </a:t>
                </a:r>
                <a:r>
                  <a:rPr lang="en-US" altLang="zh-CN" i="1" dirty="0" smtClean="0"/>
                  <a:t>γ</a:t>
                </a:r>
                <a:r>
                  <a:rPr lang="en-US" altLang="zh-CN" dirty="0" smtClean="0"/>
                  <a:t> for which she has probability </a:t>
                </a:r>
                <a:r>
                  <a:rPr lang="en-US" altLang="zh-CN" i="1" dirty="0" smtClean="0"/>
                  <a:t>ε≥ 1/2</a:t>
                </a:r>
                <a:r>
                  <a:rPr lang="en-US" altLang="zh-CN" i="1" baseline="30000" dirty="0" smtClean="0"/>
                  <a:t>t-1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of successfully impersonating Alice in the verification protocol. Then </a:t>
                </a:r>
                <a:r>
                  <a:rPr lang="en-US" altLang="zh-CN" i="1" dirty="0" smtClean="0"/>
                  <a:t>O</a:t>
                </a:r>
                <a:r>
                  <a:rPr lang="en-US" altLang="zh-CN" dirty="0" smtClean="0"/>
                  <a:t> can 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in polynomial time.</a:t>
                </a:r>
              </a:p>
              <a:p>
                <a:pPr lvl="1"/>
                <a:r>
                  <a:rPr lang="zh-CN" altLang="en-US" dirty="0"/>
                  <a:t> </a:t>
                </a:r>
                <a:r>
                  <a:rPr lang="zh-CN" altLang="en-US" dirty="0" smtClean="0"/>
                  <a:t>能以不可</a:t>
                </a:r>
                <a:r>
                  <a:rPr lang="zh-CN" altLang="en-US" dirty="0"/>
                  <a:t>忽略的概率成功的使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接收证明的人一定知道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𝑎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没有证明零知识性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32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1357298"/>
                <a:ext cx="8229600" cy="4556760"/>
              </a:xfrm>
              <a:blipFill rotWithShape="1">
                <a:blip r:embed="rId3"/>
                <a:stretch>
                  <a:fillRect l="-815" t="-1740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Schnorr</a:t>
            </a:r>
            <a:r>
              <a:rPr lang="zh-CN" altLang="en-US" dirty="0"/>
              <a:t>身份识别</a:t>
            </a:r>
            <a:r>
              <a:rPr lang="zh-CN" altLang="en-US" dirty="0" smtClean="0"/>
              <a:t>协议</a:t>
            </a:r>
            <a:r>
              <a:rPr lang="zh-CN" altLang="en-US" dirty="0"/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41627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Cambria Math"/>
                  </a:rPr>
                  <a:t>可应用于智能卡</a:t>
                </a:r>
                <a:endParaRPr lang="en-US" altLang="zh-CN" b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𝐼𝐷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=512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=1024,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=160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DSS</a:t>
                </a:r>
                <a:r>
                  <a:rPr lang="zh-CN" altLang="en-US" dirty="0" smtClean="0"/>
                  <a:t>签名：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=320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|=40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72</m:t>
                    </m:r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815" t="-1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Schnorr</a:t>
            </a:r>
            <a:r>
              <a:rPr lang="zh-CN" altLang="en-US" dirty="0"/>
              <a:t>身份识别</a:t>
            </a:r>
            <a:r>
              <a:rPr lang="zh-CN" altLang="en-US" dirty="0" smtClean="0"/>
              <a:t>协议</a:t>
            </a:r>
            <a:r>
              <a:rPr lang="zh-CN" altLang="en-US" dirty="0"/>
              <a:t>效率</a:t>
            </a:r>
          </a:p>
        </p:txBody>
      </p:sp>
      <p:pic>
        <p:nvPicPr>
          <p:cNvPr id="4" name="Picture 3" descr="C:\Users\wayne\AppData\Local\Microsoft\Windows\Temporary Internet Files\Content.IE5\5WXB8EN0\MC9002931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89040"/>
            <a:ext cx="1673811" cy="156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8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70198" y="1333746"/>
            <a:ext cx="8229600" cy="4556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</a:rPr>
              <a:t>验证者提出的挑战由公开可信的随机数代替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实现：利用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Hash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函数产生挑战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应用：将身份识别协议转化为签名，例如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Schnorr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签名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非交互零知识证明理论</a:t>
            </a:r>
            <a:endParaRPr lang="zh-CN" altLang="en-US" sz="36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341924" y="4666370"/>
            <a:ext cx="23042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341924" y="5242434"/>
            <a:ext cx="23042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41924" y="5890506"/>
            <a:ext cx="23042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4149080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49080"/>
                <a:ext cx="3856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46180" y="415016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80" y="4150164"/>
                <a:ext cx="3960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89996" y="4273444"/>
                <a:ext cx="93339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𝛾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96" y="4273444"/>
                <a:ext cx="933396" cy="374270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247447" y="4882394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47" y="4882394"/>
                <a:ext cx="35163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828814" y="5521174"/>
                <a:ext cx="1324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𝑎𝑟</m:t>
                      </m:r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4" y="5521174"/>
                <a:ext cx="132414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347864" y="6016317"/>
                <a:ext cx="1237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𝛾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6016317"/>
                <a:ext cx="123713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>
            <a:off x="6533300" y="5613340"/>
            <a:ext cx="142307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25762" y="4149080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762" y="4149080"/>
                <a:ext cx="38568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992355" y="415016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355" y="4150164"/>
                <a:ext cx="3960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112035" y="4647714"/>
                <a:ext cx="93339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𝛾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035" y="4647714"/>
                <a:ext cx="933396" cy="374270"/>
              </a:xfrm>
              <a:prstGeom prst="rect">
                <a:avLst/>
              </a:prstGeom>
              <a:blipFill rotWithShape="1"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101118" y="5391316"/>
                <a:ext cx="1324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𝑎𝑟</m:t>
                      </m:r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118" y="5391316"/>
                <a:ext cx="132414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817981" y="5146904"/>
                <a:ext cx="778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𝛾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81" y="5146904"/>
                <a:ext cx="778355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655346" y="5661248"/>
                <a:ext cx="1237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𝛾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46" y="5661248"/>
                <a:ext cx="1237134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线形标注 2 2"/>
              <p:cNvSpPr/>
              <p:nvPr/>
            </p:nvSpPr>
            <p:spPr>
              <a:xfrm>
                <a:off x="6012160" y="3501008"/>
                <a:ext cx="2536295" cy="638780"/>
              </a:xfrm>
              <a:prstGeom prst="borderCallout2">
                <a:avLst>
                  <a:gd name="adj1" fmla="val 100606"/>
                  <a:gd name="adj2" fmla="val 47689"/>
                  <a:gd name="adj3" fmla="val 97726"/>
                  <a:gd name="adj4" fmla="val 47927"/>
                  <a:gd name="adj5" fmla="val 261692"/>
                  <a:gd name="adj6" fmla="val 9109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将消息加入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hash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函数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即为签名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||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线形标注 2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501008"/>
                <a:ext cx="2536295" cy="638780"/>
              </a:xfrm>
              <a:prstGeom prst="borderCallout2">
                <a:avLst>
                  <a:gd name="adj1" fmla="val 100606"/>
                  <a:gd name="adj2" fmla="val 47689"/>
                  <a:gd name="adj3" fmla="val 97726"/>
                  <a:gd name="adj4" fmla="val 47927"/>
                  <a:gd name="adj5" fmla="val 261692"/>
                  <a:gd name="adj6" fmla="val 9109"/>
                </a:avLst>
              </a:prstGeom>
              <a:blipFill rotWithShape="1">
                <a:blip r:embed="rId15"/>
                <a:stretch>
                  <a:fillRect t="-215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076056" y="5013176"/>
                <a:ext cx="11484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/>
                        </a:rPr>
                        <m:t>𝛾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013176"/>
                <a:ext cx="1148456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44" name="燕尾形箭头 57343"/>
          <p:cNvSpPr/>
          <p:nvPr/>
        </p:nvSpPr>
        <p:spPr>
          <a:xfrm>
            <a:off x="4186265" y="5013176"/>
            <a:ext cx="673767" cy="318394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11" descr="C:\Users\wayne\AppData\Local\Microsoft\Windows\Temporary Internet Files\Content.IE5\HT5DB8LJ\MC900250934[1]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32656"/>
            <a:ext cx="919127" cy="138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1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26" grpId="0"/>
      <p:bldP spid="27" grpId="0"/>
      <p:bldP spid="28" grpId="0"/>
      <p:bldP spid="30" grpId="0"/>
      <p:bldP spid="31" grpId="0"/>
      <p:bldP spid="32" grpId="0"/>
      <p:bldP spid="3" grpId="0" animBg="1"/>
      <p:bldP spid="35" grpId="0"/>
      <p:bldP spid="573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1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455676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Quisquater</a:t>
            </a:r>
            <a:r>
              <a:rPr lang="en-US" altLang="zh-CN" sz="2000" dirty="0" smtClean="0"/>
              <a:t>, Jean-Jacques; Guillou, Louis C.; Berson, Thomas A. (1990). "How to Explain Zero-Knowledge Protocols to Your Children". </a:t>
            </a:r>
            <a:r>
              <a:rPr lang="en-US" altLang="zh-CN" sz="2000" i="1" dirty="0" smtClean="0"/>
              <a:t>Advances in Cryptology - CRYPTO '89: Proceedings</a:t>
            </a:r>
            <a:r>
              <a:rPr lang="en-US" altLang="zh-CN" sz="2000" dirty="0" smtClean="0"/>
              <a:t> </a:t>
            </a:r>
            <a:r>
              <a:rPr lang="en-US" altLang="zh-CN" sz="2000" b="1" dirty="0" smtClean="0"/>
              <a:t>435</a:t>
            </a:r>
            <a:r>
              <a:rPr lang="en-US" altLang="zh-CN" sz="2000" dirty="0" smtClean="0"/>
              <a:t>: 628–631.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S. </a:t>
            </a:r>
            <a:r>
              <a:rPr lang="en-US" altLang="zh-CN" sz="2000" dirty="0" err="1"/>
              <a:t>Goldwasser</a:t>
            </a:r>
            <a:r>
              <a:rPr lang="en-US" altLang="zh-CN" sz="2000" dirty="0"/>
              <a:t>, S. </a:t>
            </a:r>
            <a:r>
              <a:rPr lang="en-US" altLang="zh-CN" sz="2000" dirty="0" err="1"/>
              <a:t>Micali</a:t>
            </a:r>
            <a:r>
              <a:rPr lang="en-US" altLang="zh-CN" sz="2000" dirty="0"/>
              <a:t>, C. </a:t>
            </a:r>
            <a:r>
              <a:rPr lang="en-US" altLang="zh-CN" sz="2000" dirty="0" err="1"/>
              <a:t>Rackoff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. The </a:t>
            </a:r>
            <a:r>
              <a:rPr lang="en-US" altLang="zh-CN" sz="2000" dirty="0"/>
              <a:t>knowledge complexity of interactive proof </a:t>
            </a:r>
            <a:r>
              <a:rPr lang="en-US" altLang="zh-CN" sz="2000" dirty="0" smtClean="0"/>
              <a:t>systems, SIAM </a:t>
            </a:r>
            <a:r>
              <a:rPr lang="en-US" altLang="zh-CN" sz="2000" dirty="0"/>
              <a:t>J. </a:t>
            </a:r>
            <a:r>
              <a:rPr lang="en-US" altLang="zh-CN" sz="2000" dirty="0" err="1"/>
              <a:t>Comput</a:t>
            </a:r>
            <a:r>
              <a:rPr lang="en-US" altLang="zh-CN" sz="2000" dirty="0"/>
              <a:t>., Vol. 18, No. 1. (February 1989), pp. </a:t>
            </a:r>
            <a:r>
              <a:rPr lang="en-US" altLang="zh-CN" sz="2000" dirty="0" smtClean="0"/>
              <a:t>186-208</a:t>
            </a:r>
            <a:r>
              <a:rPr lang="en-US" altLang="zh-CN" sz="2000" dirty="0"/>
              <a:t>.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U. </a:t>
            </a:r>
            <a:r>
              <a:rPr lang="en-US" altLang="zh-CN" sz="2000" dirty="0" err="1" smtClean="0"/>
              <a:t>Feige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 A. Fiat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 A. Shamir.  Zero-knowledge </a:t>
            </a:r>
            <a:r>
              <a:rPr lang="en-US" altLang="zh-CN" sz="2000" dirty="0"/>
              <a:t>proofs of </a:t>
            </a:r>
            <a:r>
              <a:rPr lang="en-US" altLang="zh-CN" sz="2000" dirty="0" smtClean="0"/>
              <a:t>identity, </a:t>
            </a:r>
            <a:r>
              <a:rPr lang="en-US" altLang="zh-CN" sz="2000" dirty="0"/>
              <a:t>Journal of Cryptology 1 (2): 77–94.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Cryptography: Theory and Practice , by Douglas Stinson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密码学导引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冯登国、裴定一编著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参考文献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613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证明</a:t>
            </a:r>
            <a:r>
              <a:rPr lang="en-US" altLang="zh-CN" dirty="0" smtClean="0"/>
              <a:t>A</a:t>
            </a:r>
            <a:r>
              <a:rPr lang="zh-CN" altLang="en-US" dirty="0" smtClean="0"/>
              <a:t>知道洞穴大门的咒语，同时不泄露咒语的任何信息</a:t>
            </a:r>
          </a:p>
        </p:txBody>
      </p:sp>
      <p:sp>
        <p:nvSpPr>
          <p:cNvPr id="2355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阿里巴巴洞穴的故事</a:t>
            </a:r>
          </a:p>
        </p:txBody>
      </p:sp>
      <p:grpSp>
        <p:nvGrpSpPr>
          <p:cNvPr id="23556" name="组合 8"/>
          <p:cNvGrpSpPr>
            <a:grpSpLocks/>
          </p:cNvGrpSpPr>
          <p:nvPr/>
        </p:nvGrpSpPr>
        <p:grpSpPr bwMode="auto">
          <a:xfrm>
            <a:off x="2895600" y="2667000"/>
            <a:ext cx="4191000" cy="3001963"/>
            <a:chOff x="2895600" y="3200400"/>
            <a:chExt cx="4191000" cy="3001963"/>
          </a:xfrm>
        </p:grpSpPr>
        <p:pic>
          <p:nvPicPr>
            <p:cNvPr id="2355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3429000"/>
              <a:ext cx="3505200" cy="277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5334000" y="3200400"/>
              <a:ext cx="1752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Prover: A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Verifier: B</a:t>
              </a:r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5410200" y="4648200"/>
              <a:ext cx="762000" cy="9144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内容占位符 1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先进入洞穴，有两种可能的选择</a:t>
            </a:r>
          </a:p>
        </p:txBody>
      </p:sp>
      <p:sp>
        <p:nvSpPr>
          <p:cNvPr id="24581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阿里巴巴洞穴的故事</a:t>
            </a:r>
          </a:p>
        </p:txBody>
      </p:sp>
      <p:grpSp>
        <p:nvGrpSpPr>
          <p:cNvPr id="24578" name="组合 11"/>
          <p:cNvGrpSpPr>
            <a:grpSpLocks/>
          </p:cNvGrpSpPr>
          <p:nvPr/>
        </p:nvGrpSpPr>
        <p:grpSpPr bwMode="auto">
          <a:xfrm>
            <a:off x="1447800" y="1843088"/>
            <a:ext cx="5105400" cy="4252912"/>
            <a:chOff x="1447800" y="1843087"/>
            <a:chExt cx="5105400" cy="4252913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058987"/>
              <a:ext cx="5105400" cy="403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3505200" y="1843087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B</a:t>
              </a:r>
            </a:p>
          </p:txBody>
        </p:sp>
      </p:grp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5508104" y="4797152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A</a:t>
            </a:r>
          </a:p>
        </p:txBody>
      </p:sp>
      <p:sp>
        <p:nvSpPr>
          <p:cNvPr id="6" name="椭圆 5"/>
          <p:cNvSpPr/>
          <p:nvPr/>
        </p:nvSpPr>
        <p:spPr>
          <a:xfrm>
            <a:off x="2627784" y="4005064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83768" y="52292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内容占位符 8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随机选择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的出口</a:t>
            </a:r>
            <a:r>
              <a:rPr lang="zh-CN" altLang="en-US" dirty="0"/>
              <a:t>，</a:t>
            </a:r>
            <a:r>
              <a:rPr lang="zh-CN" altLang="en-US" dirty="0" smtClean="0"/>
              <a:t>有</a:t>
            </a:r>
            <a:r>
              <a:rPr lang="zh-CN" altLang="en-US" dirty="0"/>
              <a:t>两种可能选择</a:t>
            </a:r>
          </a:p>
          <a:p>
            <a:endParaRPr lang="zh-CN" altLang="en-US" dirty="0" smtClean="0"/>
          </a:p>
        </p:txBody>
      </p:sp>
      <p:sp>
        <p:nvSpPr>
          <p:cNvPr id="2560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阿里巴巴洞穴的故事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8988"/>
            <a:ext cx="5105400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09800" y="4419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486400" y="4725144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A</a:t>
            </a:r>
          </a:p>
        </p:txBody>
      </p:sp>
      <p:sp>
        <p:nvSpPr>
          <p:cNvPr id="2" name="椭圆 1"/>
          <p:cNvSpPr/>
          <p:nvPr/>
        </p:nvSpPr>
        <p:spPr>
          <a:xfrm>
            <a:off x="2627784" y="3984104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3200" y="5352256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2209800" y="4419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486400" y="4724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26633" name="内容占位符 1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所选择的出口走出</a:t>
            </a:r>
          </a:p>
        </p:txBody>
      </p:sp>
      <p:sp>
        <p:nvSpPr>
          <p:cNvPr id="2663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阿里巴巴洞穴的故事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24000" y="2133600"/>
            <a:ext cx="4800600" cy="4114800"/>
            <a:chOff x="1524000" y="2133600"/>
            <a:chExt cx="4800600" cy="4114800"/>
          </a:xfrm>
        </p:grpSpPr>
        <p:pic>
          <p:nvPicPr>
            <p:cNvPr id="2662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133600"/>
              <a:ext cx="4800600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9" name="Text Box 6"/>
            <p:cNvSpPr txBox="1">
              <a:spLocks noChangeArrowheads="1"/>
            </p:cNvSpPr>
            <p:nvPr/>
          </p:nvSpPr>
          <p:spPr bwMode="auto">
            <a:xfrm>
              <a:off x="1870364" y="44196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B</a:t>
              </a:r>
            </a:p>
          </p:txBody>
        </p:sp>
        <p:sp>
          <p:nvSpPr>
            <p:cNvPr id="26630" name="Text Box 7"/>
            <p:cNvSpPr txBox="1">
              <a:spLocks noChangeArrowheads="1"/>
            </p:cNvSpPr>
            <p:nvPr/>
          </p:nvSpPr>
          <p:spPr bwMode="auto">
            <a:xfrm>
              <a:off x="4606636" y="324542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A</a:t>
              </a:r>
            </a:p>
          </p:txBody>
        </p:sp>
        <p:sp>
          <p:nvSpPr>
            <p:cNvPr id="26631" name="Line 10"/>
            <p:cNvSpPr>
              <a:spLocks noChangeShapeType="1"/>
            </p:cNvSpPr>
            <p:nvPr/>
          </p:nvSpPr>
          <p:spPr bwMode="auto">
            <a:xfrm flipH="1" flipV="1">
              <a:off x="4953000" y="3504334"/>
              <a:ext cx="685800" cy="15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11"/>
            <p:cNvSpPr>
              <a:spLocks noChangeShapeType="1"/>
            </p:cNvSpPr>
            <p:nvPr/>
          </p:nvSpPr>
          <p:spPr bwMode="auto">
            <a:xfrm>
              <a:off x="5624945" y="3612140"/>
              <a:ext cx="1524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401888" y="3899189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92388" y="5265594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1623</Words>
  <Application>Microsoft Office PowerPoint</Application>
  <PresentationFormat>全屏显示(4:3)</PresentationFormat>
  <Paragraphs>317</Paragraphs>
  <Slides>54</Slides>
  <Notes>37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57" baseType="lpstr">
      <vt:lpstr>2_自定义设计方案</vt:lpstr>
      <vt:lpstr>Equation</vt:lpstr>
      <vt:lpstr>MathType 6.0 Equation</vt:lpstr>
      <vt:lpstr>零知识证明理论</vt:lpstr>
      <vt:lpstr>零知识证明理论</vt:lpstr>
      <vt:lpstr>零知识证明理论</vt:lpstr>
      <vt:lpstr>零知识证明理论</vt:lpstr>
      <vt:lpstr>零知识证明理论</vt:lpstr>
      <vt:lpstr>阿里巴巴洞穴的故事</vt:lpstr>
      <vt:lpstr>阿里巴巴洞穴的故事</vt:lpstr>
      <vt:lpstr>阿里巴巴洞穴的故事</vt:lpstr>
      <vt:lpstr>阿里巴巴洞穴的故事</vt:lpstr>
      <vt:lpstr>阿里巴巴洞穴的故事</vt:lpstr>
      <vt:lpstr>阿里巴巴洞穴的故事</vt:lpstr>
      <vt:lpstr>交互式证明系统</vt:lpstr>
      <vt:lpstr>交互式证明系统</vt:lpstr>
      <vt:lpstr>交互式证明系统</vt:lpstr>
      <vt:lpstr>二次非剩余问题交互证明系统</vt:lpstr>
      <vt:lpstr>二次非剩余问题交互证明系统</vt:lpstr>
      <vt:lpstr>二次非剩余问题交互证明系统</vt:lpstr>
      <vt:lpstr>二次非剩余问题交互证明系统</vt:lpstr>
      <vt:lpstr>交互零知识证明基本模型</vt:lpstr>
      <vt:lpstr>QR零知识证明</vt:lpstr>
      <vt:lpstr>QR零知识证明</vt:lpstr>
      <vt:lpstr>PowerPoint 演示文稿</vt:lpstr>
      <vt:lpstr>证明零知识性</vt:lpstr>
      <vt:lpstr>证明零知识性</vt:lpstr>
      <vt:lpstr>证明零知识性</vt:lpstr>
      <vt:lpstr>证明零知识性</vt:lpstr>
      <vt:lpstr>证明零知识性</vt:lpstr>
      <vt:lpstr>（A,B）零知识证明</vt:lpstr>
      <vt:lpstr>PowerPoint 演示文稿</vt:lpstr>
      <vt:lpstr>（A,B）零知识证明</vt:lpstr>
      <vt:lpstr>成员的零知识证明</vt:lpstr>
      <vt:lpstr>成员的零知识证明</vt:lpstr>
      <vt:lpstr>协议的串行与并行</vt:lpstr>
      <vt:lpstr>  </vt:lpstr>
      <vt:lpstr>PowerPoint 演示文稿</vt:lpstr>
      <vt:lpstr>成员的零知识证明</vt:lpstr>
      <vt:lpstr>PowerPoint 演示文稿</vt:lpstr>
      <vt:lpstr>知识的零知识证明</vt:lpstr>
      <vt:lpstr>知识的零知识证明</vt:lpstr>
      <vt:lpstr>PowerPoint 演示文稿</vt:lpstr>
      <vt:lpstr>知识的零知识证明 </vt:lpstr>
      <vt:lpstr>知识的零知识证明应用</vt:lpstr>
      <vt:lpstr>身份识别协议</vt:lpstr>
      <vt:lpstr>身份识别协议</vt:lpstr>
      <vt:lpstr>身份识别协议</vt:lpstr>
      <vt:lpstr>身份识别协议</vt:lpstr>
      <vt:lpstr>Schnorr身份识别协议</vt:lpstr>
      <vt:lpstr>Schnorr身份识别协议</vt:lpstr>
      <vt:lpstr>Schnorr身份识别协议</vt:lpstr>
      <vt:lpstr>Schnorr身份识别协议</vt:lpstr>
      <vt:lpstr>Schnorr身份识别协议安全性</vt:lpstr>
      <vt:lpstr>Schnorr身份识别协议效率</vt:lpstr>
      <vt:lpstr>非交互零知识证明理论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wpw</dc:creator>
  <cp:lastModifiedBy>wayne</cp:lastModifiedBy>
  <cp:revision>101</cp:revision>
  <cp:lastPrinted>1601-01-01T00:00:00Z</cp:lastPrinted>
  <dcterms:created xsi:type="dcterms:W3CDTF">2010-12-07T14:24:44Z</dcterms:created>
  <dcterms:modified xsi:type="dcterms:W3CDTF">2018-05-21T13:36:39Z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