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2"/>
  </p:notesMasterIdLst>
  <p:handoutMasterIdLst>
    <p:handoutMasterId r:id="rId23"/>
  </p:handoutMasterIdLst>
  <p:sldIdLst>
    <p:sldId id="256" r:id="rId2"/>
    <p:sldId id="315" r:id="rId3"/>
    <p:sldId id="316" r:id="rId4"/>
    <p:sldId id="294" r:id="rId5"/>
    <p:sldId id="317" r:id="rId6"/>
    <p:sldId id="318" r:id="rId7"/>
    <p:sldId id="319" r:id="rId8"/>
    <p:sldId id="320" r:id="rId9"/>
    <p:sldId id="321" r:id="rId10"/>
    <p:sldId id="328" r:id="rId11"/>
    <p:sldId id="329" r:id="rId12"/>
    <p:sldId id="322" r:id="rId13"/>
    <p:sldId id="323" r:id="rId14"/>
    <p:sldId id="324" r:id="rId15"/>
    <p:sldId id="325" r:id="rId16"/>
    <p:sldId id="326" r:id="rId17"/>
    <p:sldId id="330" r:id="rId18"/>
    <p:sldId id="331" r:id="rId19"/>
    <p:sldId id="327" r:id="rId20"/>
    <p:sldId id="265" r:id="rId21"/>
  </p:sldIdLst>
  <p:sldSz cx="12192000" cy="6858000"/>
  <p:notesSz cx="6797675" cy="9928225"/>
  <p:custDataLst>
    <p:tags r:id="rId24"/>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userDrawn="1">
          <p15:clr>
            <a:srgbClr val="A4A3A4"/>
          </p15:clr>
        </p15:guide>
        <p15:guide id="2" pos="3830">
          <p15:clr>
            <a:srgbClr val="A4A3A4"/>
          </p15:clr>
        </p15:guide>
      </p15:sldGuideLst>
    </p:ext>
    <p:ext uri="{2D200454-40CA-4A62-9FC3-DE9A4176ACB9}">
      <p15:notesGuideLst xmlns:p15="http://schemas.microsoft.com/office/powerpoint/2012/main">
        <p15:guide id="1" orient="horz" pos="3193">
          <p15:clr>
            <a:srgbClr val="A4A3A4"/>
          </p15:clr>
        </p15:guide>
        <p15:guide id="2" pos="21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ng Gu" initials="Q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99D9"/>
    <a:srgbClr val="1976BC"/>
    <a:srgbClr val="5198D7"/>
    <a:srgbClr val="4E95D4"/>
    <a:srgbClr val="458CCB"/>
    <a:srgbClr val="2F7C9A"/>
    <a:srgbClr val="1875BB"/>
    <a:srgbClr val="00518E"/>
    <a:srgbClr val="B40000"/>
    <a:srgbClr val="0742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8" autoAdjust="0"/>
    <p:restoredTop sz="73924" autoAdjust="0"/>
  </p:normalViewPr>
  <p:slideViewPr>
    <p:cSldViewPr>
      <p:cViewPr varScale="1">
        <p:scale>
          <a:sx n="74" d="100"/>
          <a:sy n="74" d="100"/>
        </p:scale>
        <p:origin x="864" y="60"/>
      </p:cViewPr>
      <p:guideLst>
        <p:guide orient="horz" pos="2205"/>
        <p:guide pos="383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8" d="100"/>
          <a:sy n="78" d="100"/>
        </p:scale>
        <p:origin x="3978" y="114"/>
      </p:cViewPr>
      <p:guideLst>
        <p:guide orient="horz" pos="3193"/>
        <p:guide pos="21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6412"/>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0444" y="0"/>
            <a:ext cx="2945659" cy="496412"/>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1241AEF9-C369-44D9-9F95-CB19CE4AECFF}" type="datetimeFigureOut">
              <a:rPr lang="zh-CN" altLang="en-US"/>
              <a:t>2022/4/15</a:t>
            </a:fld>
            <a:endParaRPr lang="zh-CN" altLang="en-US"/>
          </a:p>
        </p:txBody>
      </p:sp>
      <p:sp>
        <p:nvSpPr>
          <p:cNvPr id="4" name="页脚占位符 3"/>
          <p:cNvSpPr>
            <a:spLocks noGrp="1"/>
          </p:cNvSpPr>
          <p:nvPr>
            <p:ph type="ftr" sz="quarter" idx="2"/>
          </p:nvPr>
        </p:nvSpPr>
        <p:spPr>
          <a:xfrm>
            <a:off x="1" y="9430091"/>
            <a:ext cx="2945659" cy="4964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0444" y="9430091"/>
            <a:ext cx="2945659" cy="496412"/>
          </a:xfrm>
          <a:prstGeom prst="rect">
            <a:avLst/>
          </a:prstGeom>
        </p:spPr>
        <p:txBody>
          <a:bodyPr vert="horz" wrap="square" lIns="91440" tIns="45720" rIns="91440" bIns="45720" numCol="1" anchor="b" anchorCtr="0" compatLnSpc="1"/>
          <a:lstStyle>
            <a:lvl1pPr algn="r" eaLnBrk="1" hangingPunct="1">
              <a:defRPr sz="1200"/>
            </a:lvl1pPr>
          </a:lstStyle>
          <a:p>
            <a:pPr>
              <a:defRPr/>
            </a:pPr>
            <a:fld id="{C13FA147-86FF-4FF8-826B-27CA5DC706FB}"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813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50444" y="0"/>
            <a:ext cx="2945659" cy="498135"/>
          </a:xfrm>
          <a:prstGeom prst="rect">
            <a:avLst/>
          </a:prstGeom>
        </p:spPr>
        <p:txBody>
          <a:bodyPr vert="horz" lIns="91440" tIns="45720" rIns="91440" bIns="45720" rtlCol="0"/>
          <a:lstStyle>
            <a:lvl1pPr algn="r">
              <a:defRPr sz="1200"/>
            </a:lvl1pPr>
          </a:lstStyle>
          <a:p>
            <a:pPr>
              <a:defRPr/>
            </a:pPr>
            <a:fld id="{8E1534DD-9E32-4359-B6FA-F31DB6A6A9FC}" type="datetimeFigureOut">
              <a:rPr lang="zh-CN" altLang="en-US"/>
              <a:t>2022/4/15</a:t>
            </a:fld>
            <a:endParaRPr lang="zh-CN" altLang="en-US"/>
          </a:p>
        </p:txBody>
      </p:sp>
      <p:sp>
        <p:nvSpPr>
          <p:cNvPr id="4" name="幻灯片图像占位符 3"/>
          <p:cNvSpPr>
            <a:spLocks noGrp="1" noRot="1" noChangeAspect="1"/>
          </p:cNvSpPr>
          <p:nvPr>
            <p:ph type="sldImg" idx="2"/>
          </p:nvPr>
        </p:nvSpPr>
        <p:spPr>
          <a:xfrm>
            <a:off x="420688" y="1239838"/>
            <a:ext cx="5956300" cy="3351212"/>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768" y="4777959"/>
            <a:ext cx="5438140" cy="3909239"/>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1" y="9430092"/>
            <a:ext cx="2945659" cy="498134"/>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50444" y="9430092"/>
            <a:ext cx="2945659" cy="498134"/>
          </a:xfrm>
          <a:prstGeom prst="rect">
            <a:avLst/>
          </a:prstGeom>
        </p:spPr>
        <p:txBody>
          <a:bodyPr vert="horz" wrap="square" lIns="91440" tIns="45720" rIns="91440" bIns="45720" numCol="1" anchor="b" anchorCtr="0" compatLnSpc="1"/>
          <a:lstStyle>
            <a:lvl1pPr algn="r">
              <a:defRPr sz="1200"/>
            </a:lvl1pPr>
          </a:lstStyle>
          <a:p>
            <a:pPr>
              <a:defRPr/>
            </a:pPr>
            <a:fld id="{56D31CFA-A42B-4DB3-841C-7CD1302F567D}"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6D31CFA-A42B-4DB3-841C-7CD1302F567D}" type="slidenum">
              <a:rPr lang="zh-CN" altLang="en-US" smtClean="0"/>
              <a:t>5</a:t>
            </a:fld>
            <a:endParaRPr lang="zh-CN" altLang="en-US"/>
          </a:p>
        </p:txBody>
      </p:sp>
    </p:spTree>
    <p:extLst>
      <p:ext uri="{BB962C8B-B14F-4D97-AF65-F5344CB8AC3E}">
        <p14:creationId xmlns:p14="http://schemas.microsoft.com/office/powerpoint/2010/main" val="3253137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楷体" panose="02010609060101010101" pitchFamily="49" charset="-122"/>
                <a:ea typeface="楷体" panose="02010609060101010101" pitchFamily="49" charset="-122"/>
              </a:rPr>
              <a:t>选拔赛后有华北赛区排名证书；挑战赛后有全国排名证书。</a:t>
            </a:r>
            <a:endParaRPr lang="zh-CN" altLang="en-US" dirty="0"/>
          </a:p>
        </p:txBody>
      </p:sp>
      <p:sp>
        <p:nvSpPr>
          <p:cNvPr id="4" name="灯片编号占位符 3"/>
          <p:cNvSpPr>
            <a:spLocks noGrp="1"/>
          </p:cNvSpPr>
          <p:nvPr>
            <p:ph type="sldNum" sz="quarter" idx="5"/>
          </p:nvPr>
        </p:nvSpPr>
        <p:spPr/>
        <p:txBody>
          <a:bodyPr/>
          <a:lstStyle/>
          <a:p>
            <a:pPr>
              <a:defRPr/>
            </a:pPr>
            <a:fld id="{56D31CFA-A42B-4DB3-841C-7CD1302F567D}" type="slidenum">
              <a:rPr lang="zh-CN" altLang="en-US" smtClean="0"/>
              <a:t>6</a:t>
            </a:fld>
            <a:endParaRPr lang="zh-CN" altLang="en-US"/>
          </a:p>
        </p:txBody>
      </p:sp>
    </p:spTree>
    <p:extLst>
      <p:ext uri="{BB962C8B-B14F-4D97-AF65-F5344CB8AC3E}">
        <p14:creationId xmlns:p14="http://schemas.microsoft.com/office/powerpoint/2010/main" val="671579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A4A4A"/>
                </a:solidFill>
                <a:effectLst/>
                <a:latin typeface="Helvetica Neue" panose="02000503000000020004" pitchFamily="2" charset="0"/>
              </a:rPr>
              <a:t>竞赛所有系列与各阶段的评审均由竞赛组织委员会（简称 “组委会”）负责组织；选拔赛和挑战赛阶段的作品评审一律以 “双盲” 方式进行。本科组与研究生组晋级及奖项名额按对应阶段两个组别参赛团队规模的比例进行分配。</a:t>
            </a:r>
            <a:endParaRPr lang="zh-CN" altLang="en-US" dirty="0"/>
          </a:p>
        </p:txBody>
      </p:sp>
      <p:sp>
        <p:nvSpPr>
          <p:cNvPr id="4" name="灯片编号占位符 3"/>
          <p:cNvSpPr>
            <a:spLocks noGrp="1"/>
          </p:cNvSpPr>
          <p:nvPr>
            <p:ph type="sldNum" sz="quarter" idx="5"/>
          </p:nvPr>
        </p:nvSpPr>
        <p:spPr/>
        <p:txBody>
          <a:bodyPr/>
          <a:lstStyle/>
          <a:p>
            <a:pPr>
              <a:defRPr/>
            </a:pPr>
            <a:fld id="{56D31CFA-A42B-4DB3-841C-7CD1302F567D}" type="slidenum">
              <a:rPr lang="zh-CN" altLang="en-US" smtClean="0"/>
              <a:t>7</a:t>
            </a:fld>
            <a:endParaRPr lang="zh-CN" altLang="en-US"/>
          </a:p>
        </p:txBody>
      </p:sp>
    </p:spTree>
    <p:extLst>
      <p:ext uri="{BB962C8B-B14F-4D97-AF65-F5344CB8AC3E}">
        <p14:creationId xmlns:p14="http://schemas.microsoft.com/office/powerpoint/2010/main" val="3486375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6D31CFA-A42B-4DB3-841C-7CD1302F567D}" type="slidenum">
              <a:rPr lang="zh-CN" altLang="en-US" smtClean="0"/>
              <a:t>15</a:t>
            </a:fld>
            <a:endParaRPr lang="zh-CN" altLang="en-US"/>
          </a:p>
        </p:txBody>
      </p:sp>
    </p:spTree>
    <p:extLst>
      <p:ext uri="{BB962C8B-B14F-4D97-AF65-F5344CB8AC3E}">
        <p14:creationId xmlns:p14="http://schemas.microsoft.com/office/powerpoint/2010/main" val="3518401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pple-system"/>
              </a:rPr>
              <a:t>项目演示过程中，一定要跟评委眼神交流，一来展现自信，二来表达对评委的尊重。自言自语者，要么胆怯，要么目中无人，皆不可取。</a:t>
            </a:r>
            <a:endParaRPr lang="zh-CN" altLang="en-US" dirty="0"/>
          </a:p>
        </p:txBody>
      </p:sp>
      <p:sp>
        <p:nvSpPr>
          <p:cNvPr id="4" name="灯片编号占位符 3"/>
          <p:cNvSpPr>
            <a:spLocks noGrp="1"/>
          </p:cNvSpPr>
          <p:nvPr>
            <p:ph type="sldNum" sz="quarter" idx="5"/>
          </p:nvPr>
        </p:nvSpPr>
        <p:spPr/>
        <p:txBody>
          <a:bodyPr/>
          <a:lstStyle/>
          <a:p>
            <a:pPr>
              <a:defRPr/>
            </a:pPr>
            <a:fld id="{56D31CFA-A42B-4DB3-841C-7CD1302F567D}" type="slidenum">
              <a:rPr lang="zh-CN" altLang="en-US" smtClean="0"/>
              <a:t>18</a:t>
            </a:fld>
            <a:endParaRPr lang="zh-CN" altLang="en-US"/>
          </a:p>
        </p:txBody>
      </p:sp>
    </p:spTree>
    <p:extLst>
      <p:ext uri="{BB962C8B-B14F-4D97-AF65-F5344CB8AC3E}">
        <p14:creationId xmlns:p14="http://schemas.microsoft.com/office/powerpoint/2010/main" val="602517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6D31CFA-A42B-4DB3-841C-7CD1302F567D}" type="slidenum">
              <a:rPr lang="zh-CN" altLang="en-US" smtClean="0"/>
              <a:t>20</a:t>
            </a:fld>
            <a:endParaRPr lang="zh-CN" altLang="en-US"/>
          </a:p>
        </p:txBody>
      </p:sp>
    </p:spTree>
    <p:extLst>
      <p:ext uri="{BB962C8B-B14F-4D97-AF65-F5344CB8AC3E}">
        <p14:creationId xmlns:p14="http://schemas.microsoft.com/office/powerpoint/2010/main" val="2017801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28248" y="6164040"/>
            <a:ext cx="2598292" cy="540936"/>
          </a:xfrm>
          <a:prstGeom prst="rect">
            <a:avLst/>
          </a:prstGeom>
        </p:spPr>
      </p:pic>
      <p:pic>
        <p:nvPicPr>
          <p:cNvPr id="9" name="图片 8"/>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81483" y="6088715"/>
            <a:ext cx="2238252" cy="689904"/>
          </a:xfrm>
          <a:prstGeom prst="rect">
            <a:avLst/>
          </a:prstGeom>
        </p:spPr>
      </p:pic>
      <p:pic>
        <p:nvPicPr>
          <p:cNvPr id="10" name="图片 9"/>
          <p:cNvPicPr>
            <a:picLocks noChangeAspect="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56507" y="6178309"/>
            <a:ext cx="2678985" cy="510716"/>
          </a:xfrm>
          <a:prstGeom prst="rect">
            <a:avLst/>
          </a:prstGeom>
        </p:spPr>
      </p:pic>
      <p:sp>
        <p:nvSpPr>
          <p:cNvPr id="11" name="文本框 10"/>
          <p:cNvSpPr txBox="1"/>
          <p:nvPr userDrawn="1"/>
        </p:nvSpPr>
        <p:spPr>
          <a:xfrm>
            <a:off x="8503872" y="105883"/>
            <a:ext cx="3528392" cy="584775"/>
          </a:xfrm>
          <a:prstGeom prst="rect">
            <a:avLst/>
          </a:prstGeom>
          <a:noFill/>
        </p:spPr>
        <p:txBody>
          <a:bodyPr wrap="square" rtlCol="0">
            <a:spAutoFit/>
          </a:bodyPr>
          <a:lstStyle/>
          <a:p>
            <a:r>
              <a:rPr lang="zh-CN" altLang="en-US" dirty="0">
                <a:solidFill>
                  <a:schemeClr val="bg1">
                    <a:lumMod val="50000"/>
                  </a:schemeClr>
                </a:solidFill>
                <a:latin typeface="楷体" panose="02010609060101010101" pitchFamily="49" charset="-122"/>
                <a:ea typeface="楷体" panose="02010609060101010101" pitchFamily="49" charset="-122"/>
              </a:rPr>
              <a:t>读最好的论文</a:t>
            </a:r>
            <a:r>
              <a:rPr lang="zh-CN" altLang="en-US" baseline="0" dirty="0">
                <a:solidFill>
                  <a:schemeClr val="bg1">
                    <a:lumMod val="50000"/>
                  </a:schemeClr>
                </a:solidFill>
                <a:latin typeface="楷体" panose="02010609060101010101" pitchFamily="49" charset="-122"/>
                <a:ea typeface="楷体" panose="02010609060101010101" pitchFamily="49" charset="-122"/>
              </a:rPr>
              <a:t> </a:t>
            </a:r>
            <a:r>
              <a:rPr lang="zh-CN" altLang="en-US" dirty="0">
                <a:solidFill>
                  <a:schemeClr val="bg1">
                    <a:lumMod val="50000"/>
                  </a:schemeClr>
                </a:solidFill>
                <a:latin typeface="楷体" panose="02010609060101010101" pitchFamily="49" charset="-122"/>
                <a:ea typeface="楷体" panose="02010609060101010101" pitchFamily="49" charset="-122"/>
              </a:rPr>
              <a:t>做最有价值的科研</a:t>
            </a:r>
            <a:endParaRPr lang="en-US" altLang="zh-CN" dirty="0">
              <a:solidFill>
                <a:schemeClr val="bg1">
                  <a:lumMod val="50000"/>
                </a:schemeClr>
              </a:solidFill>
              <a:latin typeface="楷体" panose="02010609060101010101" pitchFamily="49" charset="-122"/>
              <a:ea typeface="楷体" panose="02010609060101010101" pitchFamily="49" charset="-122"/>
            </a:endParaRPr>
          </a:p>
          <a:p>
            <a:r>
              <a:rPr lang="en-US" altLang="zh-CN" sz="1400" dirty="0">
                <a:solidFill>
                  <a:schemeClr val="bg1">
                    <a:lumMod val="50000"/>
                  </a:schemeClr>
                </a:solidFill>
              </a:rPr>
              <a:t>Best papers, i</a:t>
            </a:r>
            <a:r>
              <a:rPr lang="en-US" altLang="zh-CN" sz="1400" baseline="0" dirty="0">
                <a:solidFill>
                  <a:schemeClr val="bg1">
                    <a:lumMod val="50000"/>
                  </a:schemeClr>
                </a:solidFill>
              </a:rPr>
              <a:t>nnovative ideas, valuable works. </a:t>
            </a:r>
            <a:endParaRPr lang="zh-CN" altLang="en-US" sz="1400" dirty="0">
              <a:solidFill>
                <a:schemeClr val="bg1">
                  <a:lumMod val="50000"/>
                </a:schemeClr>
              </a:solidFill>
            </a:endParaRPr>
          </a:p>
        </p:txBody>
      </p:sp>
      <p:cxnSp>
        <p:nvCxnSpPr>
          <p:cNvPr id="12" name="直接连接符 11"/>
          <p:cNvCxnSpPr/>
          <p:nvPr userDrawn="1"/>
        </p:nvCxnSpPr>
        <p:spPr bwMode="auto">
          <a:xfrm>
            <a:off x="119802" y="708695"/>
            <a:ext cx="11952862" cy="0"/>
          </a:xfrm>
          <a:prstGeom prst="line">
            <a:avLst/>
          </a:prstGeom>
          <a:gradFill rotWithShape="0">
            <a:gsLst>
              <a:gs pos="0">
                <a:srgbClr val="005E47"/>
              </a:gs>
              <a:gs pos="50000">
                <a:schemeClr val="accent1"/>
              </a:gs>
              <a:gs pos="100000">
                <a:srgbClr val="005E47"/>
              </a:gs>
            </a:gsLst>
            <a:lin ang="5400000" scaled="1"/>
          </a:gradFill>
          <a:ln w="9525" cap="flat" cmpd="sng" algn="ctr">
            <a:solidFill>
              <a:schemeClr val="bg1">
                <a:lumMod val="75000"/>
              </a:schemeClr>
            </a:solidFill>
            <a:prstDash val="solid"/>
            <a:round/>
            <a:headEnd type="none" w="med" len="med"/>
            <a:tailEnd type="none"/>
          </a:ln>
        </p:spPr>
      </p:cxnSp>
      <p:pic>
        <p:nvPicPr>
          <p:cNvPr id="13" name="Picture 12"/>
          <p:cNvPicPr>
            <a:picLocks noChangeAspect="1"/>
          </p:cNvPicPr>
          <p:nvPr userDrawn="1"/>
        </p:nvPicPr>
        <p:blipFill rotWithShape="1">
          <a:blip r:embed="rId5"/>
          <a:srcRect l="46108" t="2" r="44715" b="49659"/>
          <a:stretch>
            <a:fillRect/>
          </a:stretch>
        </p:blipFill>
        <p:spPr>
          <a:xfrm>
            <a:off x="5972175" y="542751"/>
            <a:ext cx="247650" cy="19991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10" name="直接连接符 9"/>
          <p:cNvCxnSpPr/>
          <p:nvPr userDrawn="1"/>
        </p:nvCxnSpPr>
        <p:spPr bwMode="auto">
          <a:xfrm>
            <a:off x="119802" y="708695"/>
            <a:ext cx="11952862" cy="0"/>
          </a:xfrm>
          <a:prstGeom prst="line">
            <a:avLst/>
          </a:prstGeom>
          <a:gradFill rotWithShape="0">
            <a:gsLst>
              <a:gs pos="0">
                <a:srgbClr val="005E47"/>
              </a:gs>
              <a:gs pos="50000">
                <a:schemeClr val="accent1"/>
              </a:gs>
              <a:gs pos="100000">
                <a:srgbClr val="005E47"/>
              </a:gs>
            </a:gsLst>
            <a:lin ang="5400000" scaled="1"/>
          </a:gradFill>
          <a:ln w="9525" cap="flat" cmpd="sng" algn="ctr">
            <a:solidFill>
              <a:schemeClr val="bg1">
                <a:lumMod val="75000"/>
              </a:schemeClr>
            </a:solidFill>
            <a:prstDash val="solid"/>
            <a:round/>
            <a:headEnd type="none" w="med" len="med"/>
            <a:tailEnd type="none"/>
          </a:ln>
        </p:spPr>
      </p:cxnSp>
      <p:pic>
        <p:nvPicPr>
          <p:cNvPr id="12" name="Picture 12"/>
          <p:cNvPicPr>
            <a:picLocks noChangeAspect="1"/>
          </p:cNvPicPr>
          <p:nvPr userDrawn="1"/>
        </p:nvPicPr>
        <p:blipFill rotWithShape="1">
          <a:blip r:embed="rId2"/>
          <a:srcRect l="46108" t="2" r="44715" b="49659"/>
          <a:stretch>
            <a:fillRect/>
          </a:stretch>
        </p:blipFill>
        <p:spPr>
          <a:xfrm>
            <a:off x="5972175" y="542751"/>
            <a:ext cx="247650" cy="199918"/>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73906" y="118289"/>
            <a:ext cx="2598292" cy="540936"/>
          </a:xfrm>
          <a:prstGeom prst="rect">
            <a:avLst/>
          </a:prstGeom>
        </p:spPr>
      </p:pic>
      <p:pic>
        <p:nvPicPr>
          <p:cNvPr id="16" name="图片 15"/>
          <p:cNvPicPr>
            <a:picLocks noChangeAspect="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2424" y="6200668"/>
            <a:ext cx="524760" cy="524760"/>
          </a:xfrm>
          <a:prstGeom prst="rect">
            <a:avLst/>
          </a:prstGeom>
        </p:spPr>
      </p:pic>
      <p:pic>
        <p:nvPicPr>
          <p:cNvPr id="18" name="图片 1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55576" y="6208718"/>
            <a:ext cx="494331" cy="50865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1" y="5301208"/>
            <a:ext cx="12192000" cy="523220"/>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日期：</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2022.4.15             </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分享者：刘秀龙 教授</a:t>
            </a:r>
          </a:p>
        </p:txBody>
      </p:sp>
      <p:sp>
        <p:nvSpPr>
          <p:cNvPr id="5" name="文本框 4"/>
          <p:cNvSpPr txBox="1"/>
          <p:nvPr/>
        </p:nvSpPr>
        <p:spPr>
          <a:xfrm>
            <a:off x="0" y="3645024"/>
            <a:ext cx="12192000" cy="1436355"/>
          </a:xfrm>
          <a:prstGeom prst="rect">
            <a:avLst/>
          </a:prstGeom>
          <a:noFill/>
        </p:spPr>
        <p:txBody>
          <a:bodyPr wrap="square" rtlCol="0">
            <a:spAutoFit/>
          </a:bodyPr>
          <a:lstStyle/>
          <a:p>
            <a:pPr algn="ctr">
              <a:lnSpc>
                <a:spcPct val="150000"/>
              </a:lnSpc>
            </a:pPr>
            <a:r>
              <a:rPr lang="zh-CN" altLang="en-US" sz="6600" b="1" dirty="0">
                <a:latin typeface="微软雅黑" panose="020B0503020204020204" pitchFamily="34" charset="-122"/>
                <a:ea typeface="微软雅黑" panose="020B0503020204020204" pitchFamily="34" charset="-122"/>
                <a:cs typeface="Times New Roman" panose="02020603050405020304" pitchFamily="18" charset="0"/>
              </a:rPr>
              <a:t>指导经验分享</a:t>
            </a:r>
          </a:p>
        </p:txBody>
      </p:sp>
      <p:pic>
        <p:nvPicPr>
          <p:cNvPr id="13" name="图片 12">
            <a:extLst>
              <a:ext uri="{FF2B5EF4-FFF2-40B4-BE49-F238E27FC236}">
                <a16:creationId xmlns:a16="http://schemas.microsoft.com/office/drawing/2014/main" id="{D8639B1D-9055-4905-8F2B-E93766FE4730}"/>
              </a:ext>
            </a:extLst>
          </p:cNvPr>
          <p:cNvPicPr>
            <a:picLocks noChangeAspect="1"/>
          </p:cNvPicPr>
          <p:nvPr/>
        </p:nvPicPr>
        <p:blipFill>
          <a:blip r:embed="rId2"/>
          <a:stretch>
            <a:fillRect/>
          </a:stretch>
        </p:blipFill>
        <p:spPr>
          <a:xfrm>
            <a:off x="0" y="0"/>
            <a:ext cx="12192000" cy="37890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7"/>
          <p:cNvSpPr txBox="1">
            <a:spLocks noChangeArrowheads="1"/>
          </p:cNvSpPr>
          <p:nvPr/>
        </p:nvSpPr>
        <p:spPr bwMode="auto">
          <a:xfrm>
            <a:off x="588112" y="107921"/>
            <a:ext cx="7524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赛前准备</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选题事项</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lang="zh-CN" altLang="en-US" sz="3200" dirty="0">
                <a:latin typeface="思源宋体 CN Heavy"/>
                <a:ea typeface="思源宋体 CN Heavy"/>
                <a:cs typeface="OPPOSans M" panose="00020600040101010101" pitchFamily="18" charset="-122"/>
                <a:sym typeface="OPPOSans M" panose="00020600040101010101" pitchFamily="18" charset="-122"/>
              </a:rPr>
              <a:t>选题原则</a:t>
            </a:r>
            <a:endPar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endParaRPr>
          </a:p>
        </p:txBody>
      </p:sp>
      <p:sp>
        <p:nvSpPr>
          <p:cNvPr id="21" name="矩形 25"/>
          <p:cNvSpPr/>
          <p:nvPr/>
        </p:nvSpPr>
        <p:spPr bwMode="auto">
          <a:xfrm>
            <a:off x="227750" y="218325"/>
            <a:ext cx="360362" cy="358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58BDE656-86E3-4EA5-9D65-83C1B0C00040}"/>
              </a:ext>
            </a:extLst>
          </p:cNvPr>
          <p:cNvSpPr txBox="1"/>
          <p:nvPr/>
        </p:nvSpPr>
        <p:spPr>
          <a:xfrm>
            <a:off x="0" y="836712"/>
            <a:ext cx="12192000" cy="4515660"/>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创新性原则</a:t>
            </a:r>
            <a:r>
              <a:rPr lang="zh-CN" altLang="en-US" sz="2800" dirty="0">
                <a:latin typeface="楷体" panose="02010609060101010101" pitchFamily="49" charset="-122"/>
                <a:ea typeface="楷体" panose="02010609060101010101" pitchFamily="49" charset="-122"/>
                <a:cs typeface="OPPOSans M" panose="00020600040101010101" pitchFamily="18" charset="-122"/>
              </a:rPr>
              <a:t>：</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914400" lvl="1" indent="-457200">
              <a:lnSpc>
                <a:spcPct val="150000"/>
              </a:lnSpc>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是否可以带动关键领域的技术革新与关联产品的迭代升级。</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广泛性原则</a:t>
            </a:r>
            <a:r>
              <a:rPr lang="zh-CN" altLang="en-US" sz="2800" dirty="0">
                <a:latin typeface="楷体" panose="02010609060101010101" pitchFamily="49" charset="-122"/>
                <a:ea typeface="楷体" panose="02010609060101010101" pitchFamily="49" charset="-122"/>
                <a:cs typeface="OPPOSans M" panose="00020600040101010101" pitchFamily="18" charset="-122"/>
              </a:rPr>
              <a:t>：</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914400" lvl="1" indent="-457200">
              <a:lnSpc>
                <a:spcPct val="150000"/>
              </a:lnSpc>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是否应用领域广泛、应用场景丰富。</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914400" lvl="1" indent="-457200">
              <a:lnSpc>
                <a:spcPct val="150000"/>
              </a:lnSpc>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是否着力解决日常生活中痛点、难点问题。</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商业性原则：</a:t>
            </a:r>
            <a:endParaRPr lang="en-US" altLang="zh-CN" sz="2800" b="1" dirty="0">
              <a:latin typeface="楷体" panose="02010609060101010101" pitchFamily="49" charset="-122"/>
              <a:ea typeface="楷体" panose="02010609060101010101" pitchFamily="49" charset="-122"/>
              <a:cs typeface="OPPOSans M" panose="00020600040101010101" pitchFamily="18" charset="-122"/>
            </a:endParaRPr>
          </a:p>
          <a:p>
            <a:pPr marL="914400" lvl="1" indent="-457200">
              <a:lnSpc>
                <a:spcPct val="150000"/>
              </a:lnSpc>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是否有商业化可能，如果是实物，是否工艺精良。</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p:txBody>
      </p:sp>
    </p:spTree>
    <p:extLst>
      <p:ext uri="{BB962C8B-B14F-4D97-AF65-F5344CB8AC3E}">
        <p14:creationId xmlns:p14="http://schemas.microsoft.com/office/powerpoint/2010/main" val="334538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7"/>
          <p:cNvSpPr txBox="1">
            <a:spLocks noChangeArrowheads="1"/>
          </p:cNvSpPr>
          <p:nvPr/>
        </p:nvSpPr>
        <p:spPr bwMode="auto">
          <a:xfrm>
            <a:off x="588112" y="107921"/>
            <a:ext cx="7524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赛前准备</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选题事项</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lang="zh-CN" altLang="en-US" sz="3200" dirty="0">
                <a:latin typeface="思源宋体 CN Heavy"/>
                <a:ea typeface="思源宋体 CN Heavy"/>
                <a:cs typeface="OPPOSans M" panose="00020600040101010101" pitchFamily="18" charset="-122"/>
                <a:sym typeface="OPPOSans M" panose="00020600040101010101" pitchFamily="18" charset="-122"/>
              </a:rPr>
              <a:t>选题来源</a:t>
            </a:r>
            <a:endPar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endParaRPr>
          </a:p>
        </p:txBody>
      </p:sp>
      <p:sp>
        <p:nvSpPr>
          <p:cNvPr id="21" name="矩形 25"/>
          <p:cNvSpPr/>
          <p:nvPr/>
        </p:nvSpPr>
        <p:spPr bwMode="auto">
          <a:xfrm>
            <a:off x="227750" y="218325"/>
            <a:ext cx="360362" cy="358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58BDE656-86E3-4EA5-9D65-83C1B0C00040}"/>
              </a:ext>
            </a:extLst>
          </p:cNvPr>
          <p:cNvSpPr txBox="1"/>
          <p:nvPr/>
        </p:nvSpPr>
        <p:spPr>
          <a:xfrm>
            <a:off x="0" y="836712"/>
            <a:ext cx="12192000" cy="4515660"/>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国家发展重点：</a:t>
            </a:r>
            <a:r>
              <a:rPr lang="zh-CN" altLang="en-US" sz="2800" dirty="0">
                <a:latin typeface="楷体" panose="02010609060101010101" pitchFamily="49" charset="-122"/>
                <a:ea typeface="楷体" panose="02010609060101010101" pitchFamily="49" charset="-122"/>
                <a:cs typeface="OPPOSans M" panose="00020600040101010101" pitchFamily="18" charset="-122"/>
              </a:rPr>
              <a:t>从中央领导讲话，五年规划文件，中央一号文件，政府报告等选择热点领域。</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学术研究前沿：</a:t>
            </a:r>
            <a:r>
              <a:rPr lang="zh-CN" altLang="en-US" sz="2800" dirty="0">
                <a:latin typeface="楷体" panose="02010609060101010101" pitchFamily="49" charset="-122"/>
                <a:ea typeface="楷体" panose="02010609060101010101" pitchFamily="49" charset="-122"/>
                <a:cs typeface="OPPOSans M" panose="00020600040101010101" pitchFamily="18" charset="-122"/>
              </a:rPr>
              <a:t>从实验室参与的国家自然基金项目，老师的研究课题等选择学术研究前沿热点问题</a:t>
            </a:r>
            <a:r>
              <a:rPr lang="zh-CN" altLang="en-US" sz="2800" dirty="0">
                <a:solidFill>
                  <a:srgbClr val="C00000"/>
                </a:solidFill>
                <a:latin typeface="楷体" panose="02010609060101010101" pitchFamily="49" charset="-122"/>
                <a:ea typeface="楷体" panose="02010609060101010101" pitchFamily="49" charset="-122"/>
                <a:cs typeface="OPPOSans M" panose="00020600040101010101" pitchFamily="18" charset="-122"/>
              </a:rPr>
              <a:t>（充分利用老师，实验室和学校资源）。</a:t>
            </a:r>
            <a:endParaRPr lang="en-US" altLang="zh-CN" sz="2800" dirty="0">
              <a:solidFill>
                <a:srgbClr val="C00000"/>
              </a:solidFill>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社会热点话题：</a:t>
            </a:r>
            <a:r>
              <a:rPr lang="zh-CN" altLang="en-US" sz="2800" dirty="0">
                <a:latin typeface="楷体" panose="02010609060101010101" pitchFamily="49" charset="-122"/>
                <a:ea typeface="楷体" panose="02010609060101010101" pitchFamily="49" charset="-122"/>
                <a:cs typeface="OPPOSans M" panose="00020600040101010101" pitchFamily="18" charset="-122"/>
              </a:rPr>
              <a:t>例如红色记忆，建党</a:t>
            </a:r>
            <a:r>
              <a:rPr lang="en-US" altLang="zh-CN" sz="2800" dirty="0">
                <a:latin typeface="楷体" panose="02010609060101010101" pitchFamily="49" charset="-122"/>
                <a:ea typeface="楷体" panose="02010609060101010101" pitchFamily="49" charset="-122"/>
                <a:cs typeface="OPPOSans M" panose="00020600040101010101" pitchFamily="18" charset="-122"/>
              </a:rPr>
              <a:t>100</a:t>
            </a:r>
            <a:r>
              <a:rPr lang="zh-CN" altLang="en-US" sz="2800" dirty="0">
                <a:latin typeface="楷体" panose="02010609060101010101" pitchFamily="49" charset="-122"/>
                <a:ea typeface="楷体" panose="02010609060101010101" pitchFamily="49" charset="-122"/>
                <a:cs typeface="OPPOSans M" panose="00020600040101010101" pitchFamily="18" charset="-122"/>
              </a:rPr>
              <a:t>周年，防疫等挖掘有意义选题。</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往界大赛获奖分析：</a:t>
            </a:r>
            <a:r>
              <a:rPr lang="zh-CN" altLang="en-US" sz="2800" dirty="0">
                <a:latin typeface="楷体" panose="02010609060101010101" pitchFamily="49" charset="-122"/>
                <a:ea typeface="楷体" panose="02010609060101010101" pitchFamily="49" charset="-122"/>
                <a:cs typeface="OPPOSans M" panose="00020600040101010101" pitchFamily="18" charset="-122"/>
              </a:rPr>
              <a:t>通过分析历年特等奖，一等奖选题选择自己方向，如智能农业农村，</a:t>
            </a:r>
            <a:r>
              <a:rPr lang="en-US" altLang="zh-CN" sz="2800" dirty="0">
                <a:latin typeface="楷体" panose="02010609060101010101" pitchFamily="49" charset="-122"/>
                <a:ea typeface="楷体" panose="02010609060101010101" pitchFamily="49" charset="-122"/>
                <a:cs typeface="OPPOSans M" panose="00020600040101010101" pitchFamily="18" charset="-122"/>
              </a:rPr>
              <a:t>5G</a:t>
            </a:r>
            <a:r>
              <a:rPr lang="zh-CN" altLang="en-US" sz="2800" dirty="0">
                <a:latin typeface="楷体" panose="02010609060101010101" pitchFamily="49" charset="-122"/>
                <a:ea typeface="楷体" panose="02010609060101010101" pitchFamily="49" charset="-122"/>
                <a:cs typeface="OPPOSans M" panose="00020600040101010101" pitchFamily="18" charset="-122"/>
              </a:rPr>
              <a:t>新技术，工厂制造，生物医疗，生态环保等方向。</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p:txBody>
      </p:sp>
    </p:spTree>
    <p:extLst>
      <p:ext uri="{BB962C8B-B14F-4D97-AF65-F5344CB8AC3E}">
        <p14:creationId xmlns:p14="http://schemas.microsoft.com/office/powerpoint/2010/main" val="92345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7"/>
          <p:cNvSpPr txBox="1">
            <a:spLocks noChangeArrowheads="1"/>
          </p:cNvSpPr>
          <p:nvPr/>
        </p:nvSpPr>
        <p:spPr bwMode="auto">
          <a:xfrm>
            <a:off x="588112" y="107921"/>
            <a:ext cx="7524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赛前准备</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团队选择</a:t>
            </a:r>
          </a:p>
        </p:txBody>
      </p:sp>
      <p:sp>
        <p:nvSpPr>
          <p:cNvPr id="21" name="矩形 25"/>
          <p:cNvSpPr/>
          <p:nvPr/>
        </p:nvSpPr>
        <p:spPr bwMode="auto">
          <a:xfrm>
            <a:off x="227750" y="218325"/>
            <a:ext cx="360362" cy="358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664B88A9-A9D1-4DC0-942A-B93C7561A3E8}"/>
              </a:ext>
            </a:extLst>
          </p:cNvPr>
          <p:cNvSpPr txBox="1"/>
          <p:nvPr/>
        </p:nvSpPr>
        <p:spPr>
          <a:xfrm>
            <a:off x="0" y="836712"/>
            <a:ext cx="12192000" cy="5161991"/>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在校本科生和研究生，以</a:t>
            </a:r>
            <a:r>
              <a:rPr lang="zh-CN" altLang="en-US" sz="2800" b="1" dirty="0">
                <a:solidFill>
                  <a:srgbClr val="C00000"/>
                </a:solidFill>
                <a:latin typeface="楷体" panose="02010609060101010101" pitchFamily="49" charset="-122"/>
                <a:ea typeface="楷体" panose="02010609060101010101" pitchFamily="49" charset="-122"/>
                <a:cs typeface="OPPOSans M" panose="00020600040101010101" pitchFamily="18" charset="-122"/>
              </a:rPr>
              <a:t>不少于 </a:t>
            </a:r>
            <a:r>
              <a:rPr lang="en-US" altLang="zh-CN" sz="2800" b="1" dirty="0">
                <a:solidFill>
                  <a:srgbClr val="C00000"/>
                </a:solidFill>
                <a:latin typeface="楷体" panose="02010609060101010101" pitchFamily="49" charset="-122"/>
                <a:ea typeface="楷体" panose="02010609060101010101" pitchFamily="49" charset="-122"/>
                <a:cs typeface="OPPOSans M" panose="00020600040101010101" pitchFamily="18" charset="-122"/>
              </a:rPr>
              <a:t>2 </a:t>
            </a:r>
            <a:r>
              <a:rPr lang="zh-CN" altLang="en-US" sz="2800" b="1" dirty="0">
                <a:solidFill>
                  <a:srgbClr val="C00000"/>
                </a:solidFill>
                <a:latin typeface="楷体" panose="02010609060101010101" pitchFamily="49" charset="-122"/>
                <a:ea typeface="楷体" panose="02010609060101010101" pitchFamily="49" charset="-122"/>
                <a:cs typeface="OPPOSans M" panose="00020600040101010101" pitchFamily="18" charset="-122"/>
              </a:rPr>
              <a:t>名、不多于 </a:t>
            </a:r>
            <a:r>
              <a:rPr lang="en-US" altLang="zh-CN" sz="2800" b="1" dirty="0">
                <a:solidFill>
                  <a:srgbClr val="C00000"/>
                </a:solidFill>
                <a:latin typeface="楷体" panose="02010609060101010101" pitchFamily="49" charset="-122"/>
                <a:ea typeface="楷体" panose="02010609060101010101" pitchFamily="49" charset="-122"/>
                <a:cs typeface="OPPOSans M" panose="00020600040101010101" pitchFamily="18" charset="-122"/>
              </a:rPr>
              <a:t>6 </a:t>
            </a:r>
            <a:r>
              <a:rPr lang="zh-CN" altLang="en-US" sz="2800" b="1" dirty="0">
                <a:solidFill>
                  <a:srgbClr val="C00000"/>
                </a:solidFill>
                <a:latin typeface="楷体" panose="02010609060101010101" pitchFamily="49" charset="-122"/>
                <a:ea typeface="楷体" panose="02010609060101010101" pitchFamily="49" charset="-122"/>
                <a:cs typeface="OPPOSans M" panose="00020600040101010101" pitchFamily="18" charset="-122"/>
              </a:rPr>
              <a:t>名学生</a:t>
            </a:r>
            <a:r>
              <a:rPr lang="zh-CN" altLang="en-US" sz="2800" dirty="0">
                <a:latin typeface="楷体" panose="02010609060101010101" pitchFamily="49" charset="-122"/>
                <a:ea typeface="楷体" panose="02010609060101010101" pitchFamily="49" charset="-122"/>
                <a:cs typeface="OPPOSans M" panose="00020600040101010101" pitchFamily="18" charset="-122"/>
              </a:rPr>
              <a:t>组成的团队为参赛单位。</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一位学生不能同时担任某赛项两个参赛团队的队长。</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鼓励</a:t>
            </a:r>
            <a:r>
              <a:rPr lang="zh-CN" altLang="en-US" sz="2800" b="1" dirty="0">
                <a:solidFill>
                  <a:srgbClr val="C00000"/>
                </a:solidFill>
                <a:latin typeface="楷体" panose="02010609060101010101" pitchFamily="49" charset="-122"/>
                <a:ea typeface="楷体" panose="02010609060101010101" pitchFamily="49" charset="-122"/>
                <a:cs typeface="OPPOSans M" panose="00020600040101010101" pitchFamily="18" charset="-122"/>
              </a:rPr>
              <a:t>跨专业、跨学科与跨高校</a:t>
            </a:r>
            <a:r>
              <a:rPr lang="zh-CN" altLang="en-US" sz="2800" dirty="0">
                <a:latin typeface="楷体" panose="02010609060101010101" pitchFamily="49" charset="-122"/>
                <a:ea typeface="楷体" panose="02010609060101010101" pitchFamily="49" charset="-122"/>
                <a:cs typeface="OPPOSans M" panose="00020600040101010101" pitchFamily="18" charset="-122"/>
              </a:rPr>
              <a:t>组建团队，鼓励境外高校组队参赛。</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竞赛分为</a:t>
            </a:r>
            <a:r>
              <a:rPr lang="zh-CN" altLang="en-US" sz="2800" b="1" dirty="0">
                <a:solidFill>
                  <a:srgbClr val="C00000"/>
                </a:solidFill>
                <a:latin typeface="楷体" panose="02010609060101010101" pitchFamily="49" charset="-122"/>
                <a:ea typeface="楷体" panose="02010609060101010101" pitchFamily="49" charset="-122"/>
                <a:cs typeface="OPPOSans M" panose="00020600040101010101" pitchFamily="18" charset="-122"/>
              </a:rPr>
              <a:t>本科生</a:t>
            </a:r>
            <a:r>
              <a:rPr lang="zh-CN" altLang="en-US" sz="2800" dirty="0">
                <a:latin typeface="楷体" panose="02010609060101010101" pitchFamily="49" charset="-122"/>
                <a:ea typeface="楷体" panose="02010609060101010101" pitchFamily="49" charset="-122"/>
                <a:cs typeface="OPPOSans M" panose="00020600040101010101" pitchFamily="18" charset="-122"/>
              </a:rPr>
              <a:t>和</a:t>
            </a:r>
            <a:r>
              <a:rPr lang="zh-CN" altLang="en-US" sz="2800" b="1" dirty="0">
                <a:solidFill>
                  <a:srgbClr val="C00000"/>
                </a:solidFill>
                <a:latin typeface="楷体" panose="02010609060101010101" pitchFamily="49" charset="-122"/>
                <a:ea typeface="楷体" panose="02010609060101010101" pitchFamily="49" charset="-122"/>
                <a:cs typeface="OPPOSans M" panose="00020600040101010101" pitchFamily="18" charset="-122"/>
              </a:rPr>
              <a:t>研究生</a:t>
            </a:r>
            <a:r>
              <a:rPr lang="zh-CN" altLang="en-US" sz="2800" dirty="0">
                <a:latin typeface="楷体" panose="02010609060101010101" pitchFamily="49" charset="-122"/>
                <a:ea typeface="楷体" panose="02010609060101010101" pitchFamily="49" charset="-122"/>
                <a:cs typeface="OPPOSans M" panose="00020600040101010101" pitchFamily="18" charset="-122"/>
              </a:rPr>
              <a:t>两个组别，以所有成员中的</a:t>
            </a:r>
            <a:r>
              <a:rPr lang="zh-CN" altLang="en-US" sz="2800" b="1" dirty="0">
                <a:solidFill>
                  <a:srgbClr val="C00000"/>
                </a:solidFill>
                <a:latin typeface="楷体" panose="02010609060101010101" pitchFamily="49" charset="-122"/>
                <a:ea typeface="楷体" panose="02010609060101010101" pitchFamily="49" charset="-122"/>
                <a:cs typeface="OPPOSans M" panose="00020600040101010101" pitchFamily="18" charset="-122"/>
              </a:rPr>
              <a:t>最高学历作为参赛团队分组的依据</a:t>
            </a:r>
            <a:r>
              <a:rPr lang="zh-CN" altLang="en-US" sz="2800" dirty="0">
                <a:latin typeface="楷体" panose="02010609060101010101" pitchFamily="49" charset="-122"/>
                <a:ea typeface="楷体" panose="02010609060101010101" pitchFamily="49" charset="-122"/>
                <a:cs typeface="OPPOSans M" panose="00020600040101010101" pitchFamily="18" charset="-122"/>
              </a:rPr>
              <a:t>。</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建议：根据选题、系统拟实现功能、提交材料需要和成员能力特长组队，保持良好沟通。</a:t>
            </a:r>
          </a:p>
        </p:txBody>
      </p:sp>
    </p:spTree>
    <p:extLst>
      <p:ext uri="{BB962C8B-B14F-4D97-AF65-F5344CB8AC3E}">
        <p14:creationId xmlns:p14="http://schemas.microsoft.com/office/powerpoint/2010/main" val="211488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7"/>
          <p:cNvSpPr txBox="1">
            <a:spLocks noChangeArrowheads="1"/>
          </p:cNvSpPr>
          <p:nvPr/>
        </p:nvSpPr>
        <p:spPr bwMode="auto">
          <a:xfrm>
            <a:off x="588112" y="107921"/>
            <a:ext cx="7524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赛前准备</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lang="zh-CN" altLang="en-US" sz="3200" dirty="0">
                <a:latin typeface="思源宋体 CN Heavy"/>
                <a:ea typeface="思源宋体 CN Heavy"/>
                <a:cs typeface="OPPOSans M" panose="00020600040101010101" pitchFamily="18" charset="-122"/>
                <a:sym typeface="OPPOSans M" panose="00020600040101010101" pitchFamily="18" charset="-122"/>
              </a:rPr>
              <a:t>教师</a:t>
            </a: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选择</a:t>
            </a:r>
          </a:p>
        </p:txBody>
      </p:sp>
      <p:sp>
        <p:nvSpPr>
          <p:cNvPr id="21" name="矩形 25"/>
          <p:cNvSpPr/>
          <p:nvPr/>
        </p:nvSpPr>
        <p:spPr bwMode="auto">
          <a:xfrm>
            <a:off x="227750" y="218325"/>
            <a:ext cx="360362" cy="358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DECA6E64-0266-470A-90A4-A12AD385EF8D}"/>
              </a:ext>
            </a:extLst>
          </p:cNvPr>
          <p:cNvSpPr txBox="1"/>
          <p:nvPr/>
        </p:nvSpPr>
        <p:spPr>
          <a:xfrm>
            <a:off x="0" y="836712"/>
            <a:ext cx="12192000" cy="1284006"/>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每支团队可有 </a:t>
            </a:r>
            <a:r>
              <a:rPr lang="en-US" altLang="zh-CN" sz="2800" b="1" dirty="0">
                <a:solidFill>
                  <a:srgbClr val="C00000"/>
                </a:solidFill>
                <a:latin typeface="楷体" panose="02010609060101010101" pitchFamily="49" charset="-122"/>
                <a:ea typeface="楷体" panose="02010609060101010101" pitchFamily="49" charset="-122"/>
                <a:cs typeface="OPPOSans M" panose="00020600040101010101" pitchFamily="18" charset="-122"/>
              </a:rPr>
              <a:t>1 </a:t>
            </a:r>
            <a:r>
              <a:rPr lang="zh-CN" altLang="en-US" sz="2800" b="1" dirty="0">
                <a:solidFill>
                  <a:srgbClr val="C00000"/>
                </a:solidFill>
                <a:latin typeface="楷体" panose="02010609060101010101" pitchFamily="49" charset="-122"/>
                <a:ea typeface="楷体" panose="02010609060101010101" pitchFamily="49" charset="-122"/>
                <a:cs typeface="OPPOSans M" panose="00020600040101010101" pitchFamily="18" charset="-122"/>
              </a:rPr>
              <a:t>至 </a:t>
            </a:r>
            <a:r>
              <a:rPr lang="en-US" altLang="zh-CN" sz="2800" b="1" dirty="0">
                <a:solidFill>
                  <a:srgbClr val="C00000"/>
                </a:solidFill>
                <a:latin typeface="楷体" panose="02010609060101010101" pitchFamily="49" charset="-122"/>
                <a:ea typeface="楷体" panose="02010609060101010101" pitchFamily="49" charset="-122"/>
                <a:cs typeface="OPPOSans M" panose="00020600040101010101" pitchFamily="18" charset="-122"/>
              </a:rPr>
              <a:t>2 </a:t>
            </a:r>
            <a:r>
              <a:rPr lang="zh-CN" altLang="en-US" sz="2800" b="1" dirty="0">
                <a:solidFill>
                  <a:srgbClr val="C00000"/>
                </a:solidFill>
                <a:latin typeface="楷体" panose="02010609060101010101" pitchFamily="49" charset="-122"/>
                <a:ea typeface="楷体" panose="02010609060101010101" pitchFamily="49" charset="-122"/>
                <a:cs typeface="OPPOSans M" panose="00020600040101010101" pitchFamily="18" charset="-122"/>
              </a:rPr>
              <a:t>名指导教师</a:t>
            </a:r>
            <a:r>
              <a:rPr lang="zh-CN" altLang="en-US" sz="2800" dirty="0">
                <a:latin typeface="楷体" panose="02010609060101010101" pitchFamily="49" charset="-122"/>
                <a:ea typeface="楷体" panose="02010609060101010101" pitchFamily="49" charset="-122"/>
                <a:cs typeface="OPPOSans M" panose="00020600040101010101" pitchFamily="18" charset="-122"/>
              </a:rPr>
              <a:t>，允许有一名指导教师来自企业。</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建议：根据选题方向选择指导教师，保证设备提供和经验指导。</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p:txBody>
      </p:sp>
    </p:spTree>
    <p:extLst>
      <p:ext uri="{BB962C8B-B14F-4D97-AF65-F5344CB8AC3E}">
        <p14:creationId xmlns:p14="http://schemas.microsoft.com/office/powerpoint/2010/main" val="531161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箭头: 五边形 22">
            <a:extLst>
              <a:ext uri="{FF2B5EF4-FFF2-40B4-BE49-F238E27FC236}">
                <a16:creationId xmlns:a16="http://schemas.microsoft.com/office/drawing/2014/main" id="{62D400F0-CD9D-42EE-9BF9-BC4CA91B48C1}"/>
              </a:ext>
            </a:extLst>
          </p:cNvPr>
          <p:cNvSpPr/>
          <p:nvPr/>
        </p:nvSpPr>
        <p:spPr bwMode="auto">
          <a:xfrm>
            <a:off x="926052" y="2889682"/>
            <a:ext cx="3944240" cy="1221512"/>
          </a:xfrm>
          <a:prstGeom prst="homePlate">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1" i="0" u="none" strike="noStrike" cap="none" normalizeH="0" baseline="0">
              <a:ln>
                <a:noFill/>
              </a:ln>
              <a:solidFill>
                <a:srgbClr val="CC3300"/>
              </a:solidFill>
              <a:effectLst/>
              <a:latin typeface="Arial" panose="020B0604020202020204" pitchFamily="34" charset="0"/>
              <a:ea typeface="黑体" panose="02010609060101010101" pitchFamily="2" charset="-122"/>
            </a:endParaRPr>
          </a:p>
        </p:txBody>
      </p:sp>
      <p:sp>
        <p:nvSpPr>
          <p:cNvPr id="3" name="文本框 2">
            <a:extLst>
              <a:ext uri="{FF2B5EF4-FFF2-40B4-BE49-F238E27FC236}">
                <a16:creationId xmlns:a16="http://schemas.microsoft.com/office/drawing/2014/main" id="{57200232-E7F9-4418-BB07-49697BF14A37}"/>
              </a:ext>
            </a:extLst>
          </p:cNvPr>
          <p:cNvSpPr txBox="1"/>
          <p:nvPr/>
        </p:nvSpPr>
        <p:spPr>
          <a:xfrm>
            <a:off x="1271464" y="3143392"/>
            <a:ext cx="2952328"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400" dirty="0">
                <a:solidFill>
                  <a:schemeClr val="bg1"/>
                </a:solidFill>
                <a:latin typeface="思源宋体 CN Heavy"/>
                <a:ea typeface="思源宋体 CN Heavy"/>
                <a:cs typeface="OPPOSans M" panose="00020600040101010101" pitchFamily="18" charset="-122"/>
                <a:sym typeface="OPPOSans M" panose="00020600040101010101" pitchFamily="18" charset="-122"/>
              </a:rPr>
              <a:t>相关材料</a:t>
            </a:r>
            <a:endParaRPr kumimoji="0" lang="zh-CN" altLang="en-US" sz="44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endParaRPr>
          </a:p>
        </p:txBody>
      </p:sp>
      <p:grpSp>
        <p:nvGrpSpPr>
          <p:cNvPr id="10" name="组合 9">
            <a:extLst>
              <a:ext uri="{FF2B5EF4-FFF2-40B4-BE49-F238E27FC236}">
                <a16:creationId xmlns:a16="http://schemas.microsoft.com/office/drawing/2014/main" id="{6A3EBE1D-8448-4207-AC2D-23DCB80F38E2}"/>
              </a:ext>
            </a:extLst>
          </p:cNvPr>
          <p:cNvGrpSpPr/>
          <p:nvPr/>
        </p:nvGrpSpPr>
        <p:grpSpPr>
          <a:xfrm>
            <a:off x="5954332" y="1054329"/>
            <a:ext cx="4962554" cy="856197"/>
            <a:chOff x="4456813" y="1153373"/>
            <a:chExt cx="4962554" cy="856197"/>
          </a:xfrm>
        </p:grpSpPr>
        <p:sp>
          <p:nvSpPr>
            <p:cNvPr id="8" name="矩形: 圆角 7">
              <a:extLst>
                <a:ext uri="{FF2B5EF4-FFF2-40B4-BE49-F238E27FC236}">
                  <a16:creationId xmlns:a16="http://schemas.microsoft.com/office/drawing/2014/main" id="{FAE0F4AE-A75B-4B7C-86AE-B707D8979360}"/>
                </a:ext>
              </a:extLst>
            </p:cNvPr>
            <p:cNvSpPr/>
            <p:nvPr/>
          </p:nvSpPr>
          <p:spPr>
            <a:xfrm>
              <a:off x="5746959" y="1153373"/>
              <a:ext cx="3672408" cy="856197"/>
            </a:xfrm>
            <a:prstGeom prst="roundRect">
              <a:avLst>
                <a:gd name="adj" fmla="val 50000"/>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endParaRPr lang="zh-CN" altLang="en-US" sz="2000" b="1">
                <a:solidFill>
                  <a:srgbClr val="CC3300"/>
                </a:solidFill>
                <a:latin typeface="Arial" panose="020B0604020202020204" pitchFamily="34" charset="0"/>
                <a:ea typeface="黑体" panose="02010609060101010101" pitchFamily="2" charset="-122"/>
              </a:endParaRPr>
            </a:p>
          </p:txBody>
        </p:sp>
        <p:sp>
          <p:nvSpPr>
            <p:cNvPr id="4" name="文本框 3">
              <a:extLst>
                <a:ext uri="{FF2B5EF4-FFF2-40B4-BE49-F238E27FC236}">
                  <a16:creationId xmlns:a16="http://schemas.microsoft.com/office/drawing/2014/main" id="{79D730F0-0D0A-481A-9252-99E98B4FD433}"/>
                </a:ext>
              </a:extLst>
            </p:cNvPr>
            <p:cNvSpPr txBox="1"/>
            <p:nvPr/>
          </p:nvSpPr>
          <p:spPr>
            <a:xfrm>
              <a:off x="6106999" y="1258306"/>
              <a:ext cx="2952328"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rPr>
                <a:t>设计文档</a:t>
              </a:r>
            </a:p>
          </p:txBody>
        </p:sp>
        <p:sp>
          <p:nvSpPr>
            <p:cNvPr id="9" name="文本框 8">
              <a:extLst>
                <a:ext uri="{FF2B5EF4-FFF2-40B4-BE49-F238E27FC236}">
                  <a16:creationId xmlns:a16="http://schemas.microsoft.com/office/drawing/2014/main" id="{B46F60B9-5C85-4CF9-BF19-1F933C451EAC}"/>
                </a:ext>
              </a:extLst>
            </p:cNvPr>
            <p:cNvSpPr txBox="1"/>
            <p:nvPr/>
          </p:nvSpPr>
          <p:spPr>
            <a:xfrm>
              <a:off x="4456813" y="1242917"/>
              <a:ext cx="686085" cy="677108"/>
            </a:xfrm>
            <a:prstGeom prst="rect">
              <a:avLst/>
            </a:prstGeom>
            <a:noFill/>
          </p:spPr>
          <p:txBody>
            <a:bodyPr wrap="none" lIns="0" tIns="0" rIns="0" bIns="0"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4400" b="0" i="0" u="none" strike="noStrike" cap="none" spc="0" normalizeH="0" baseline="0">
                  <a:ln>
                    <a:noFill/>
                  </a:ln>
                  <a:solidFill>
                    <a:srgbClr val="1B4F80"/>
                  </a:solidFill>
                  <a:effectLst/>
                  <a:uLnTx/>
                  <a:uFillTx/>
                  <a:latin typeface="思源宋体 CN Heavy"/>
                  <a:ea typeface="思源宋体 CN Heavy"/>
                  <a:cs typeface="OPPOSans M" panose="00020600040101010101" pitchFamily="18" charset="-122"/>
                </a:defRPr>
              </a:lvl1pPr>
            </a:lstStyle>
            <a:p>
              <a:r>
                <a:rPr lang="en-US" altLang="zh-CN" dirty="0">
                  <a:solidFill>
                    <a:srgbClr val="5198D7"/>
                  </a:solidFill>
                  <a:sym typeface="Hanson" pitchFamily="2" charset="0"/>
                </a:rPr>
                <a:t>01</a:t>
              </a:r>
              <a:endParaRPr lang="zh-CN" altLang="en-US" dirty="0">
                <a:solidFill>
                  <a:srgbClr val="5198D7"/>
                </a:solidFill>
                <a:sym typeface="Hanson" pitchFamily="2" charset="0"/>
              </a:endParaRPr>
            </a:p>
          </p:txBody>
        </p:sp>
      </p:grpSp>
      <p:grpSp>
        <p:nvGrpSpPr>
          <p:cNvPr id="11" name="组合 10">
            <a:extLst>
              <a:ext uri="{FF2B5EF4-FFF2-40B4-BE49-F238E27FC236}">
                <a16:creationId xmlns:a16="http://schemas.microsoft.com/office/drawing/2014/main" id="{0A79E123-514A-47A6-9B43-41DD45D835CC}"/>
              </a:ext>
            </a:extLst>
          </p:cNvPr>
          <p:cNvGrpSpPr/>
          <p:nvPr/>
        </p:nvGrpSpPr>
        <p:grpSpPr>
          <a:xfrm>
            <a:off x="5954332" y="2461583"/>
            <a:ext cx="4962554" cy="856197"/>
            <a:chOff x="4456813" y="1153373"/>
            <a:chExt cx="4962554" cy="856197"/>
          </a:xfrm>
        </p:grpSpPr>
        <p:sp>
          <p:nvSpPr>
            <p:cNvPr id="12" name="矩形: 圆角 11">
              <a:extLst>
                <a:ext uri="{FF2B5EF4-FFF2-40B4-BE49-F238E27FC236}">
                  <a16:creationId xmlns:a16="http://schemas.microsoft.com/office/drawing/2014/main" id="{2097E9CD-A199-4305-849A-08FAEFDF7AD5}"/>
                </a:ext>
              </a:extLst>
            </p:cNvPr>
            <p:cNvSpPr/>
            <p:nvPr/>
          </p:nvSpPr>
          <p:spPr>
            <a:xfrm>
              <a:off x="5746959" y="1153373"/>
              <a:ext cx="3672408" cy="856197"/>
            </a:xfrm>
            <a:prstGeom prst="roundRect">
              <a:avLst>
                <a:gd name="adj" fmla="val 50000"/>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endParaRPr lang="zh-CN" altLang="en-US" sz="2000" b="1">
                <a:solidFill>
                  <a:srgbClr val="CC3300"/>
                </a:solidFill>
                <a:latin typeface="Arial" panose="020B0604020202020204" pitchFamily="34" charset="0"/>
                <a:ea typeface="黑体" panose="02010609060101010101" pitchFamily="2" charset="-122"/>
              </a:endParaRPr>
            </a:p>
          </p:txBody>
        </p:sp>
        <p:sp>
          <p:nvSpPr>
            <p:cNvPr id="13" name="文本框 12">
              <a:extLst>
                <a:ext uri="{FF2B5EF4-FFF2-40B4-BE49-F238E27FC236}">
                  <a16:creationId xmlns:a16="http://schemas.microsoft.com/office/drawing/2014/main" id="{23DA152A-1C67-47B9-90E8-D2A7ED92B029}"/>
                </a:ext>
              </a:extLst>
            </p:cNvPr>
            <p:cNvSpPr txBox="1"/>
            <p:nvPr/>
          </p:nvSpPr>
          <p:spPr>
            <a:xfrm>
              <a:off x="6106999" y="1258306"/>
              <a:ext cx="2952328"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a:solidFill>
                    <a:schemeClr val="bg1"/>
                  </a:solidFill>
                  <a:latin typeface="思源宋体 CN Heavy"/>
                  <a:ea typeface="思源宋体 CN Heavy"/>
                  <a:cs typeface="OPPOSans M" panose="00020600040101010101" pitchFamily="18" charset="-122"/>
                  <a:sym typeface="OPPOSans M" panose="00020600040101010101" pitchFamily="18" charset="-122"/>
                </a:rPr>
                <a:t>答辩</a:t>
              </a:r>
              <a:r>
                <a:rPr lang="en-US" altLang="zh-CN" sz="3600" dirty="0">
                  <a:solidFill>
                    <a:schemeClr val="bg1"/>
                  </a:solidFill>
                  <a:latin typeface="思源宋体 CN Heavy"/>
                  <a:ea typeface="思源宋体 CN Heavy"/>
                  <a:cs typeface="OPPOSans M" panose="00020600040101010101" pitchFamily="18" charset="-122"/>
                  <a:sym typeface="OPPOSans M" panose="00020600040101010101" pitchFamily="18" charset="-122"/>
                </a:rPr>
                <a:t>ppt</a:t>
              </a:r>
              <a:endParaRPr kumimoji="0" lang="zh-CN" altLang="en-US" sz="36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endParaRPr>
            </a:p>
          </p:txBody>
        </p:sp>
        <p:sp>
          <p:nvSpPr>
            <p:cNvPr id="14" name="文本框 13">
              <a:extLst>
                <a:ext uri="{FF2B5EF4-FFF2-40B4-BE49-F238E27FC236}">
                  <a16:creationId xmlns:a16="http://schemas.microsoft.com/office/drawing/2014/main" id="{80B50B63-118B-4CF9-A821-B69DBE947949}"/>
                </a:ext>
              </a:extLst>
            </p:cNvPr>
            <p:cNvSpPr txBox="1"/>
            <p:nvPr/>
          </p:nvSpPr>
          <p:spPr>
            <a:xfrm>
              <a:off x="4456813" y="1242917"/>
              <a:ext cx="686085" cy="677108"/>
            </a:xfrm>
            <a:prstGeom prst="rect">
              <a:avLst/>
            </a:prstGeom>
            <a:noFill/>
          </p:spPr>
          <p:txBody>
            <a:bodyPr wrap="none" lIns="0" tIns="0" rIns="0" bIns="0"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4400" b="0" i="0" u="none" strike="noStrike" cap="none" spc="0" normalizeH="0" baseline="0">
                  <a:ln>
                    <a:noFill/>
                  </a:ln>
                  <a:solidFill>
                    <a:srgbClr val="1B4F80"/>
                  </a:solidFill>
                  <a:effectLst/>
                  <a:uLnTx/>
                  <a:uFillTx/>
                  <a:latin typeface="思源宋体 CN Heavy"/>
                  <a:ea typeface="思源宋体 CN Heavy"/>
                  <a:cs typeface="OPPOSans M" panose="00020600040101010101" pitchFamily="18" charset="-122"/>
                </a:defRPr>
              </a:lvl1pPr>
            </a:lstStyle>
            <a:p>
              <a:r>
                <a:rPr lang="en-US" altLang="zh-CN" dirty="0">
                  <a:solidFill>
                    <a:srgbClr val="5198D7"/>
                  </a:solidFill>
                  <a:sym typeface="Hanson" pitchFamily="2" charset="0"/>
                </a:rPr>
                <a:t>02</a:t>
              </a:r>
              <a:endParaRPr lang="zh-CN" altLang="en-US" dirty="0">
                <a:solidFill>
                  <a:srgbClr val="5198D7"/>
                </a:solidFill>
                <a:sym typeface="Hanson" pitchFamily="2" charset="0"/>
              </a:endParaRPr>
            </a:p>
          </p:txBody>
        </p:sp>
      </p:grpSp>
      <p:grpSp>
        <p:nvGrpSpPr>
          <p:cNvPr id="15" name="组合 14">
            <a:extLst>
              <a:ext uri="{FF2B5EF4-FFF2-40B4-BE49-F238E27FC236}">
                <a16:creationId xmlns:a16="http://schemas.microsoft.com/office/drawing/2014/main" id="{53AE32A8-1104-4505-9013-26B88A722629}"/>
              </a:ext>
            </a:extLst>
          </p:cNvPr>
          <p:cNvGrpSpPr/>
          <p:nvPr/>
        </p:nvGrpSpPr>
        <p:grpSpPr>
          <a:xfrm>
            <a:off x="5954332" y="5276091"/>
            <a:ext cx="4962554" cy="856197"/>
            <a:chOff x="4456813" y="1153373"/>
            <a:chExt cx="4962554" cy="856197"/>
          </a:xfrm>
        </p:grpSpPr>
        <p:sp>
          <p:nvSpPr>
            <p:cNvPr id="16" name="矩形: 圆角 15">
              <a:extLst>
                <a:ext uri="{FF2B5EF4-FFF2-40B4-BE49-F238E27FC236}">
                  <a16:creationId xmlns:a16="http://schemas.microsoft.com/office/drawing/2014/main" id="{F77F3C2E-C74B-4771-9668-FC17FA649077}"/>
                </a:ext>
              </a:extLst>
            </p:cNvPr>
            <p:cNvSpPr/>
            <p:nvPr/>
          </p:nvSpPr>
          <p:spPr>
            <a:xfrm>
              <a:off x="5746959" y="1153373"/>
              <a:ext cx="3672408" cy="856197"/>
            </a:xfrm>
            <a:prstGeom prst="roundRect">
              <a:avLst>
                <a:gd name="adj" fmla="val 50000"/>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endParaRPr lang="zh-CN" altLang="en-US" sz="2000" b="1">
                <a:solidFill>
                  <a:srgbClr val="CC3300"/>
                </a:solidFill>
                <a:latin typeface="Arial" panose="020B0604020202020204" pitchFamily="34" charset="0"/>
                <a:ea typeface="黑体" panose="02010609060101010101" pitchFamily="2" charset="-122"/>
              </a:endParaRPr>
            </a:p>
          </p:txBody>
        </p:sp>
        <p:sp>
          <p:nvSpPr>
            <p:cNvPr id="17" name="文本框 16">
              <a:extLst>
                <a:ext uri="{FF2B5EF4-FFF2-40B4-BE49-F238E27FC236}">
                  <a16:creationId xmlns:a16="http://schemas.microsoft.com/office/drawing/2014/main" id="{F2FA6F1D-6C5C-4DFA-BBEC-75F413974E6D}"/>
                </a:ext>
              </a:extLst>
            </p:cNvPr>
            <p:cNvSpPr txBox="1"/>
            <p:nvPr/>
          </p:nvSpPr>
          <p:spPr>
            <a:xfrm>
              <a:off x="6106999" y="1258306"/>
              <a:ext cx="2952328"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a:solidFill>
                    <a:schemeClr val="bg1"/>
                  </a:solidFill>
                  <a:latin typeface="思源宋体 CN Heavy"/>
                  <a:ea typeface="思源宋体 CN Heavy"/>
                  <a:cs typeface="OPPOSans M" panose="00020600040101010101" pitchFamily="18" charset="-122"/>
                  <a:sym typeface="OPPOSans M" panose="00020600040101010101" pitchFamily="18" charset="-122"/>
                </a:rPr>
                <a:t>演示视频</a:t>
              </a:r>
              <a:endParaRPr kumimoji="0" lang="zh-CN" altLang="en-US" sz="36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endParaRPr>
            </a:p>
          </p:txBody>
        </p:sp>
        <p:sp>
          <p:nvSpPr>
            <p:cNvPr id="18" name="文本框 17">
              <a:extLst>
                <a:ext uri="{FF2B5EF4-FFF2-40B4-BE49-F238E27FC236}">
                  <a16:creationId xmlns:a16="http://schemas.microsoft.com/office/drawing/2014/main" id="{48726DE4-B979-4357-9D46-A23F2438946B}"/>
                </a:ext>
              </a:extLst>
            </p:cNvPr>
            <p:cNvSpPr txBox="1"/>
            <p:nvPr/>
          </p:nvSpPr>
          <p:spPr>
            <a:xfrm>
              <a:off x="4456813" y="1242917"/>
              <a:ext cx="686085" cy="677108"/>
            </a:xfrm>
            <a:prstGeom prst="rect">
              <a:avLst/>
            </a:prstGeom>
            <a:noFill/>
          </p:spPr>
          <p:txBody>
            <a:bodyPr wrap="none" lIns="0" tIns="0" rIns="0" bIns="0"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4400" b="0" i="0" u="none" strike="noStrike" cap="none" spc="0" normalizeH="0" baseline="0">
                  <a:ln>
                    <a:noFill/>
                  </a:ln>
                  <a:solidFill>
                    <a:srgbClr val="1B4F80"/>
                  </a:solidFill>
                  <a:effectLst/>
                  <a:uLnTx/>
                  <a:uFillTx/>
                  <a:latin typeface="思源宋体 CN Heavy"/>
                  <a:ea typeface="思源宋体 CN Heavy"/>
                  <a:cs typeface="OPPOSans M" panose="00020600040101010101" pitchFamily="18" charset="-122"/>
                </a:defRPr>
              </a:lvl1pPr>
            </a:lstStyle>
            <a:p>
              <a:r>
                <a:rPr lang="en-US" altLang="zh-CN" dirty="0">
                  <a:solidFill>
                    <a:srgbClr val="5198D7"/>
                  </a:solidFill>
                  <a:sym typeface="Hanson" pitchFamily="2" charset="0"/>
                </a:rPr>
                <a:t>03</a:t>
              </a:r>
              <a:endParaRPr lang="zh-CN" altLang="en-US" dirty="0">
                <a:solidFill>
                  <a:srgbClr val="5198D7"/>
                </a:solidFill>
                <a:sym typeface="Hanson" pitchFamily="2" charset="0"/>
              </a:endParaRPr>
            </a:p>
          </p:txBody>
        </p:sp>
      </p:grpSp>
      <p:grpSp>
        <p:nvGrpSpPr>
          <p:cNvPr id="19" name="组合 18">
            <a:extLst>
              <a:ext uri="{FF2B5EF4-FFF2-40B4-BE49-F238E27FC236}">
                <a16:creationId xmlns:a16="http://schemas.microsoft.com/office/drawing/2014/main" id="{B8863594-EB84-4730-9E99-00327AD8B691}"/>
              </a:ext>
            </a:extLst>
          </p:cNvPr>
          <p:cNvGrpSpPr/>
          <p:nvPr/>
        </p:nvGrpSpPr>
        <p:grpSpPr>
          <a:xfrm>
            <a:off x="5954332" y="3868837"/>
            <a:ext cx="4962554" cy="856197"/>
            <a:chOff x="4456813" y="1153373"/>
            <a:chExt cx="4962554" cy="856197"/>
          </a:xfrm>
        </p:grpSpPr>
        <p:sp>
          <p:nvSpPr>
            <p:cNvPr id="20" name="矩形: 圆角 19">
              <a:extLst>
                <a:ext uri="{FF2B5EF4-FFF2-40B4-BE49-F238E27FC236}">
                  <a16:creationId xmlns:a16="http://schemas.microsoft.com/office/drawing/2014/main" id="{3161CBB8-CD28-400C-99EF-544DE376871D}"/>
                </a:ext>
              </a:extLst>
            </p:cNvPr>
            <p:cNvSpPr/>
            <p:nvPr/>
          </p:nvSpPr>
          <p:spPr>
            <a:xfrm>
              <a:off x="5746959" y="1153373"/>
              <a:ext cx="3672408" cy="856197"/>
            </a:xfrm>
            <a:prstGeom prst="roundRect">
              <a:avLst>
                <a:gd name="adj" fmla="val 50000"/>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endParaRPr lang="zh-CN" altLang="en-US" sz="2000" b="1">
                <a:solidFill>
                  <a:srgbClr val="CC3300"/>
                </a:solidFill>
                <a:latin typeface="Arial" panose="020B0604020202020204" pitchFamily="34" charset="0"/>
                <a:ea typeface="黑体" panose="02010609060101010101" pitchFamily="2" charset="-122"/>
              </a:endParaRPr>
            </a:p>
          </p:txBody>
        </p:sp>
        <p:sp>
          <p:nvSpPr>
            <p:cNvPr id="21" name="文本框 20">
              <a:extLst>
                <a:ext uri="{FF2B5EF4-FFF2-40B4-BE49-F238E27FC236}">
                  <a16:creationId xmlns:a16="http://schemas.microsoft.com/office/drawing/2014/main" id="{A42ED55C-0525-4802-8C1A-54AEF5D7A6B4}"/>
                </a:ext>
              </a:extLst>
            </p:cNvPr>
            <p:cNvSpPr txBox="1"/>
            <p:nvPr/>
          </p:nvSpPr>
          <p:spPr>
            <a:xfrm>
              <a:off x="6106999" y="1258306"/>
              <a:ext cx="2952328"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a:solidFill>
                    <a:schemeClr val="bg1"/>
                  </a:solidFill>
                  <a:latin typeface="思源宋体 CN Heavy"/>
                  <a:ea typeface="思源宋体 CN Heavy"/>
                  <a:cs typeface="OPPOSans M" panose="00020600040101010101" pitchFamily="18" charset="-122"/>
                  <a:sym typeface="OPPOSans M" panose="00020600040101010101" pitchFamily="18" charset="-122"/>
                </a:rPr>
                <a:t>答辩注意</a:t>
              </a:r>
              <a:endParaRPr kumimoji="0" lang="zh-CN" altLang="en-US" sz="36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endParaRPr>
            </a:p>
          </p:txBody>
        </p:sp>
        <p:sp>
          <p:nvSpPr>
            <p:cNvPr id="22" name="文本框 21">
              <a:extLst>
                <a:ext uri="{FF2B5EF4-FFF2-40B4-BE49-F238E27FC236}">
                  <a16:creationId xmlns:a16="http://schemas.microsoft.com/office/drawing/2014/main" id="{3E553858-0D08-4558-9026-844CBA7C9DDF}"/>
                </a:ext>
              </a:extLst>
            </p:cNvPr>
            <p:cNvSpPr txBox="1"/>
            <p:nvPr/>
          </p:nvSpPr>
          <p:spPr>
            <a:xfrm>
              <a:off x="4456813" y="1242917"/>
              <a:ext cx="686085" cy="677108"/>
            </a:xfrm>
            <a:prstGeom prst="rect">
              <a:avLst/>
            </a:prstGeom>
            <a:noFill/>
          </p:spPr>
          <p:txBody>
            <a:bodyPr wrap="none" lIns="0" tIns="0" rIns="0" bIns="0"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4400" b="0" i="0" u="none" strike="noStrike" cap="none" spc="0" normalizeH="0" baseline="0">
                  <a:ln>
                    <a:noFill/>
                  </a:ln>
                  <a:solidFill>
                    <a:srgbClr val="1B4F80"/>
                  </a:solidFill>
                  <a:effectLst/>
                  <a:uLnTx/>
                  <a:uFillTx/>
                  <a:latin typeface="思源宋体 CN Heavy"/>
                  <a:ea typeface="思源宋体 CN Heavy"/>
                  <a:cs typeface="OPPOSans M" panose="00020600040101010101" pitchFamily="18" charset="-122"/>
                </a:defRPr>
              </a:lvl1pPr>
            </a:lstStyle>
            <a:p>
              <a:r>
                <a:rPr lang="en-US" altLang="zh-CN" dirty="0">
                  <a:solidFill>
                    <a:srgbClr val="5198D7"/>
                  </a:solidFill>
                  <a:sym typeface="Hanson" pitchFamily="2" charset="0"/>
                </a:rPr>
                <a:t>02</a:t>
              </a:r>
              <a:endParaRPr lang="zh-CN" altLang="en-US" dirty="0">
                <a:solidFill>
                  <a:srgbClr val="5198D7"/>
                </a:solidFill>
                <a:sym typeface="Hanson" pitchFamily="2" charset="0"/>
              </a:endParaRPr>
            </a:p>
          </p:txBody>
        </p:sp>
      </p:grpSp>
    </p:spTree>
    <p:extLst>
      <p:ext uri="{BB962C8B-B14F-4D97-AF65-F5344CB8AC3E}">
        <p14:creationId xmlns:p14="http://schemas.microsoft.com/office/powerpoint/2010/main" val="423487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7"/>
          <p:cNvSpPr txBox="1">
            <a:spLocks noChangeArrowheads="1"/>
          </p:cNvSpPr>
          <p:nvPr/>
        </p:nvSpPr>
        <p:spPr bwMode="auto">
          <a:xfrm>
            <a:off x="588112" y="107921"/>
            <a:ext cx="7524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相关材料</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设计文档</a:t>
            </a:r>
          </a:p>
        </p:txBody>
      </p:sp>
      <p:sp>
        <p:nvSpPr>
          <p:cNvPr id="21" name="矩形 25"/>
          <p:cNvSpPr/>
          <p:nvPr/>
        </p:nvSpPr>
        <p:spPr bwMode="auto">
          <a:xfrm>
            <a:off x="227750" y="218325"/>
            <a:ext cx="360362" cy="358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213ED27A-5C4B-4B98-9840-B0C22F12D0A0}"/>
              </a:ext>
            </a:extLst>
          </p:cNvPr>
          <p:cNvSpPr txBox="1"/>
          <p:nvPr/>
        </p:nvSpPr>
        <p:spPr>
          <a:xfrm>
            <a:off x="0" y="836712"/>
            <a:ext cx="12192000" cy="4533100"/>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先布局、定基调</a:t>
            </a:r>
            <a:r>
              <a:rPr lang="zh-CN" altLang="en-US" sz="2800" dirty="0">
                <a:latin typeface="楷体" panose="02010609060101010101" pitchFamily="49" charset="-122"/>
                <a:ea typeface="楷体" panose="02010609060101010101" pitchFamily="49" charset="-122"/>
                <a:cs typeface="OPPOSans M" panose="00020600040101010101" pitchFamily="18" charset="-122"/>
              </a:rPr>
              <a:t>：定框架，整理各个模块需要的素材，最后在开始撰写。撰写前需确定统一风格，避免各执一笔，乱七八糟。注意</a:t>
            </a:r>
            <a:r>
              <a:rPr lang="zh-CN" altLang="en-US" sz="2800" dirty="0">
                <a:solidFill>
                  <a:srgbClr val="C00000"/>
                </a:solidFill>
                <a:latin typeface="楷体" panose="02010609060101010101" pitchFamily="49" charset="-122"/>
                <a:ea typeface="楷体" panose="02010609060101010101" pitchFamily="49" charset="-122"/>
                <a:cs typeface="OPPOSans M" panose="00020600040101010101" pitchFamily="18" charset="-122"/>
              </a:rPr>
              <a:t>前后衔接</a:t>
            </a:r>
            <a:r>
              <a:rPr lang="zh-CN" altLang="en-US" sz="2800" dirty="0">
                <a:latin typeface="楷体" panose="02010609060101010101" pitchFamily="49" charset="-122"/>
                <a:ea typeface="楷体" panose="02010609060101010101" pitchFamily="49" charset="-122"/>
                <a:cs typeface="OPPOSans M" panose="00020600040101010101" pitchFamily="18" charset="-122"/>
              </a:rPr>
              <a:t>。</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定位是否准确：</a:t>
            </a:r>
            <a:r>
              <a:rPr lang="zh-CN" altLang="en-US" sz="2800" dirty="0">
                <a:latin typeface="楷体" panose="02010609060101010101" pitchFamily="49" charset="-122"/>
                <a:ea typeface="楷体" panose="02010609060101010101" pitchFamily="49" charset="-122"/>
                <a:cs typeface="OPPOSans M" panose="00020600040101010101" pitchFamily="18" charset="-122"/>
              </a:rPr>
              <a:t>浅尝辄止地分析，大面积宏观理论，问题描述不够深入透彻。要</a:t>
            </a:r>
            <a:r>
              <a:rPr lang="zh-CN" altLang="en-US" sz="2800" dirty="0">
                <a:solidFill>
                  <a:srgbClr val="C00000"/>
                </a:solidFill>
                <a:latin typeface="楷体" panose="02010609060101010101" pitchFamily="49" charset="-122"/>
                <a:ea typeface="楷体" panose="02010609060101010101" pitchFamily="49" charset="-122"/>
                <a:cs typeface="OPPOSans M" panose="00020600040101010101" pitchFamily="18" charset="-122"/>
              </a:rPr>
              <a:t>准确快速定位到具体要解决的问题</a:t>
            </a:r>
            <a:r>
              <a:rPr lang="zh-CN" altLang="en-US" sz="2800" dirty="0">
                <a:latin typeface="楷体" panose="02010609060101010101" pitchFamily="49" charset="-122"/>
                <a:ea typeface="楷体" panose="02010609060101010101" pitchFamily="49" charset="-122"/>
                <a:cs typeface="OPPOSans M" panose="00020600040101010101" pitchFamily="18" charset="-122"/>
              </a:rPr>
              <a:t>。</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文档是否美观：</a:t>
            </a:r>
            <a:r>
              <a:rPr lang="zh-CN" altLang="en-US" sz="2800" dirty="0">
                <a:latin typeface="楷体" panose="02010609060101010101" pitchFamily="49" charset="-122"/>
                <a:ea typeface="楷体" panose="02010609060101010101" pitchFamily="49" charset="-122"/>
                <a:cs typeface="OPPOSans M" panose="00020600040101010101" pitchFamily="18" charset="-122"/>
              </a:rPr>
              <a:t>封面设计，整体排版，字体选择，文档中的图例。</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注意细节：</a:t>
            </a:r>
            <a:r>
              <a:rPr lang="zh-CN" altLang="en-US" sz="2800" dirty="0">
                <a:latin typeface="楷体" panose="02010609060101010101" pitchFamily="49" charset="-122"/>
                <a:ea typeface="楷体" panose="02010609060101010101" pitchFamily="49" charset="-122"/>
                <a:cs typeface="OPPOSans M" panose="00020600040101010101" pitchFamily="18" charset="-122"/>
              </a:rPr>
              <a:t>目录序号是否对应，页眉页脚是否正确，是否少量文字单独成行等。</a:t>
            </a:r>
            <a:r>
              <a:rPr lang="en-US" altLang="zh-CN" sz="2800" dirty="0">
                <a:latin typeface="楷体" panose="02010609060101010101" pitchFamily="49" charset="-122"/>
                <a:ea typeface="楷体" panose="02010609060101010101" pitchFamily="49" charset="-122"/>
                <a:cs typeface="OPPOSans M" panose="00020600040101010101" pitchFamily="18" charset="-122"/>
                <a:sym typeface="Wingdings" panose="05000000000000000000" pitchFamily="2" charset="2"/>
              </a:rPr>
              <a:t></a:t>
            </a:r>
            <a:r>
              <a:rPr lang="zh-CN" altLang="en-US" sz="2800" b="1" dirty="0">
                <a:solidFill>
                  <a:srgbClr val="C00000"/>
                </a:solidFill>
                <a:latin typeface="楷体" panose="02010609060101010101" pitchFamily="49" charset="-122"/>
                <a:ea typeface="楷体" panose="02010609060101010101" pitchFamily="49" charset="-122"/>
                <a:cs typeface="OPPOSans M" panose="00020600040101010101" pitchFamily="18" charset="-122"/>
              </a:rPr>
              <a:t>少文字单独成行</a:t>
            </a:r>
          </a:p>
        </p:txBody>
      </p:sp>
    </p:spTree>
    <p:extLst>
      <p:ext uri="{BB962C8B-B14F-4D97-AF65-F5344CB8AC3E}">
        <p14:creationId xmlns:p14="http://schemas.microsoft.com/office/powerpoint/2010/main" val="2563479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7"/>
          <p:cNvSpPr txBox="1">
            <a:spLocks noChangeArrowheads="1"/>
          </p:cNvSpPr>
          <p:nvPr/>
        </p:nvSpPr>
        <p:spPr bwMode="auto">
          <a:xfrm>
            <a:off x="588112" y="107921"/>
            <a:ext cx="7524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相关材料</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答辩</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ppt</a:t>
            </a:r>
            <a:endPar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endParaRPr>
          </a:p>
        </p:txBody>
      </p:sp>
      <p:sp>
        <p:nvSpPr>
          <p:cNvPr id="21" name="矩形 25"/>
          <p:cNvSpPr/>
          <p:nvPr/>
        </p:nvSpPr>
        <p:spPr bwMode="auto">
          <a:xfrm>
            <a:off x="227750" y="218325"/>
            <a:ext cx="360362" cy="358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CF2D9393-7DDE-4A8E-8C72-DA68FBC3A0E7}"/>
              </a:ext>
            </a:extLst>
          </p:cNvPr>
          <p:cNvSpPr txBox="1"/>
          <p:nvPr/>
        </p:nvSpPr>
        <p:spPr>
          <a:xfrm>
            <a:off x="0" y="836712"/>
            <a:ext cx="12192000" cy="3869329"/>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有主次展示，重点先说：</a:t>
            </a:r>
            <a:r>
              <a:rPr lang="zh-CN" altLang="en-US" sz="2800" dirty="0">
                <a:latin typeface="楷体" panose="02010609060101010101" pitchFamily="49" charset="-122"/>
                <a:ea typeface="楷体" panose="02010609060101010101" pitchFamily="49" charset="-122"/>
                <a:cs typeface="OPPOSans M" panose="00020600040101010101" pitchFamily="18" charset="-122"/>
              </a:rPr>
              <a:t>为什么做？怎么做？做到哪里？竞争优势？财务模块、团队介绍。</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用关联高清图片</a:t>
            </a:r>
            <a:r>
              <a:rPr lang="zh-CN" altLang="en-US" sz="2800" dirty="0">
                <a:latin typeface="楷体" panose="02010609060101010101" pitchFamily="49" charset="-122"/>
                <a:ea typeface="楷体" panose="02010609060101010101" pitchFamily="49" charset="-122"/>
                <a:cs typeface="OPPOSans M" panose="00020600040101010101" pitchFamily="18" charset="-122"/>
              </a:rPr>
              <a:t>：</a:t>
            </a:r>
            <a:r>
              <a:rPr lang="en-US" altLang="zh-CN" sz="2800" dirty="0">
                <a:latin typeface="楷体" panose="02010609060101010101" pitchFamily="49" charset="-122"/>
                <a:ea typeface="楷体" panose="02010609060101010101" pitchFamily="49" charset="-122"/>
                <a:cs typeface="OPPOSans M" panose="00020600040101010101" pitchFamily="18" charset="-122"/>
              </a:rPr>
              <a:t>PPT </a:t>
            </a:r>
            <a:r>
              <a:rPr lang="zh-CN" altLang="en-US" sz="2800" dirty="0">
                <a:latin typeface="楷体" panose="02010609060101010101" pitchFamily="49" charset="-122"/>
                <a:ea typeface="楷体" panose="02010609060101010101" pitchFamily="49" charset="-122"/>
                <a:cs typeface="OPPOSans M" panose="00020600040101010101" pitchFamily="18" charset="-122"/>
              </a:rPr>
              <a:t>每一字、每一张图片都要有用，不放无关联、做修饰的图片。图片要紧扣主题、印象深刻，不要不痛不痒。</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文字太多、太小</a:t>
            </a:r>
            <a:r>
              <a:rPr lang="zh-CN" altLang="en-US" sz="2800" dirty="0">
                <a:latin typeface="楷体" panose="02010609060101010101" pitchFamily="49" charset="-122"/>
                <a:ea typeface="楷体" panose="02010609060101010101" pitchFamily="49" charset="-122"/>
                <a:cs typeface="OPPOSans M" panose="00020600040101010101" pitchFamily="18" charset="-122"/>
              </a:rPr>
              <a:t>：</a:t>
            </a:r>
            <a:r>
              <a:rPr lang="en-US" altLang="zh-CN" sz="2800" dirty="0">
                <a:latin typeface="楷体" panose="02010609060101010101" pitchFamily="49" charset="-122"/>
                <a:ea typeface="楷体" panose="02010609060101010101" pitchFamily="49" charset="-122"/>
                <a:cs typeface="OPPOSans M" panose="00020600040101010101" pitchFamily="18" charset="-122"/>
              </a:rPr>
              <a:t>PPT </a:t>
            </a:r>
            <a:r>
              <a:rPr lang="zh-CN" altLang="en-US" sz="2800" dirty="0">
                <a:latin typeface="楷体" panose="02010609060101010101" pitchFamily="49" charset="-122"/>
                <a:ea typeface="楷体" panose="02010609060101010101" pitchFamily="49" charset="-122"/>
                <a:cs typeface="OPPOSans M" panose="00020600040101010101" pitchFamily="18" charset="-122"/>
              </a:rPr>
              <a:t>主要由关键词、图片、数据、逻辑关系形成，关键词、必要的解释语出现，其他的文字可由演讲者口头表述出来。</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p:txBody>
      </p:sp>
    </p:spTree>
    <p:extLst>
      <p:ext uri="{BB962C8B-B14F-4D97-AF65-F5344CB8AC3E}">
        <p14:creationId xmlns:p14="http://schemas.microsoft.com/office/powerpoint/2010/main" val="79240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7"/>
          <p:cNvSpPr txBox="1">
            <a:spLocks noChangeArrowheads="1"/>
          </p:cNvSpPr>
          <p:nvPr/>
        </p:nvSpPr>
        <p:spPr bwMode="auto">
          <a:xfrm>
            <a:off x="588112" y="107921"/>
            <a:ext cx="7524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相关材料</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答辩</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ppt</a:t>
            </a:r>
            <a:endPar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endParaRPr>
          </a:p>
        </p:txBody>
      </p:sp>
      <p:sp>
        <p:nvSpPr>
          <p:cNvPr id="21" name="矩形 25"/>
          <p:cNvSpPr/>
          <p:nvPr/>
        </p:nvSpPr>
        <p:spPr bwMode="auto">
          <a:xfrm>
            <a:off x="227750" y="218325"/>
            <a:ext cx="360362" cy="358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CF2D9393-7DDE-4A8E-8C72-DA68FBC3A0E7}"/>
              </a:ext>
            </a:extLst>
          </p:cNvPr>
          <p:cNvSpPr txBox="1"/>
          <p:nvPr/>
        </p:nvSpPr>
        <p:spPr>
          <a:xfrm>
            <a:off x="0" y="836712"/>
            <a:ext cx="12192000" cy="322299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过多使用特效</a:t>
            </a:r>
            <a:r>
              <a:rPr lang="zh-CN" altLang="en-US" sz="2800" dirty="0">
                <a:latin typeface="楷体" panose="02010609060101010101" pitchFamily="49" charset="-122"/>
                <a:ea typeface="楷体" panose="02010609060101010101" pitchFamily="49" charset="-122"/>
                <a:cs typeface="OPPOSans M" panose="00020600040101010101" pitchFamily="18" charset="-122"/>
              </a:rPr>
              <a:t>：特效过多，占用时间，而且一旦版本不兼容，容易乱码。</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颜色太花哨，主次不分：</a:t>
            </a:r>
            <a:r>
              <a:rPr lang="zh-CN" altLang="en-US" sz="2800" dirty="0">
                <a:latin typeface="楷体" panose="02010609060101010101" pitchFamily="49" charset="-122"/>
                <a:ea typeface="楷体" panose="02010609060101010101" pitchFamily="49" charset="-122"/>
                <a:cs typeface="OPPOSans M" panose="00020600040101010101" pitchFamily="18" charset="-122"/>
              </a:rPr>
              <a:t>颜色不超过 </a:t>
            </a:r>
            <a:r>
              <a:rPr lang="en-US" altLang="zh-CN" sz="2800" dirty="0">
                <a:latin typeface="楷体" panose="02010609060101010101" pitchFamily="49" charset="-122"/>
                <a:ea typeface="楷体" panose="02010609060101010101" pitchFamily="49" charset="-122"/>
                <a:cs typeface="OPPOSans M" panose="00020600040101010101" pitchFamily="18" charset="-122"/>
              </a:rPr>
              <a:t>3 </a:t>
            </a:r>
            <a:r>
              <a:rPr lang="zh-CN" altLang="en-US" sz="2800" dirty="0">
                <a:latin typeface="楷体" panose="02010609060101010101" pitchFamily="49" charset="-122"/>
                <a:ea typeface="楷体" panose="02010609060101010101" pitchFamily="49" charset="-122"/>
                <a:cs typeface="OPPOSans M" panose="00020600040101010101" pitchFamily="18" charset="-122"/>
              </a:rPr>
              <a:t>种，要确定一主色调。</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数据、图片、逻辑、关键词</a:t>
            </a:r>
            <a:r>
              <a:rPr lang="zh-CN" altLang="en-US" sz="2800" dirty="0">
                <a:latin typeface="楷体" panose="02010609060101010101" pitchFamily="49" charset="-122"/>
                <a:ea typeface="楷体" panose="02010609060101010101" pitchFamily="49" charset="-122"/>
                <a:cs typeface="OPPOSans M" panose="00020600040101010101" pitchFamily="18" charset="-122"/>
              </a:rPr>
              <a:t>：构思策划好各个模块，整理好对应的图片素材、各项数据、关键词，并且逻辑主线要清晰、步步紧扣，然后再开始制作 </a:t>
            </a:r>
            <a:r>
              <a:rPr lang="en-US" altLang="zh-CN" sz="2800" dirty="0">
                <a:latin typeface="楷体" panose="02010609060101010101" pitchFamily="49" charset="-122"/>
                <a:ea typeface="楷体" panose="02010609060101010101" pitchFamily="49" charset="-122"/>
                <a:cs typeface="OPPOSans M" panose="00020600040101010101" pitchFamily="18" charset="-122"/>
              </a:rPr>
              <a:t>PPT</a:t>
            </a:r>
            <a:r>
              <a:rPr lang="zh-CN" altLang="en-US" sz="2800" dirty="0">
                <a:latin typeface="楷体" panose="02010609060101010101" pitchFamily="49" charset="-122"/>
                <a:ea typeface="楷体" panose="02010609060101010101" pitchFamily="49" charset="-122"/>
                <a:cs typeface="OPPOSans M" panose="00020600040101010101" pitchFamily="18" charset="-122"/>
              </a:rPr>
              <a:t>。</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p:txBody>
      </p:sp>
    </p:spTree>
    <p:extLst>
      <p:ext uri="{BB962C8B-B14F-4D97-AF65-F5344CB8AC3E}">
        <p14:creationId xmlns:p14="http://schemas.microsoft.com/office/powerpoint/2010/main" val="349590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7"/>
          <p:cNvSpPr txBox="1">
            <a:spLocks noChangeArrowheads="1"/>
          </p:cNvSpPr>
          <p:nvPr/>
        </p:nvSpPr>
        <p:spPr bwMode="auto">
          <a:xfrm>
            <a:off x="588112" y="107921"/>
            <a:ext cx="7524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相关材料</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答辩注意</a:t>
            </a:r>
          </a:p>
        </p:txBody>
      </p:sp>
      <p:sp>
        <p:nvSpPr>
          <p:cNvPr id="21" name="矩形 25"/>
          <p:cNvSpPr/>
          <p:nvPr/>
        </p:nvSpPr>
        <p:spPr bwMode="auto">
          <a:xfrm>
            <a:off x="227750" y="218325"/>
            <a:ext cx="360362" cy="358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CF2D9393-7DDE-4A8E-8C72-DA68FBC3A0E7}"/>
              </a:ext>
            </a:extLst>
          </p:cNvPr>
          <p:cNvSpPr txBox="1"/>
          <p:nvPr/>
        </p:nvSpPr>
        <p:spPr>
          <a:xfrm>
            <a:off x="0" y="836712"/>
            <a:ext cx="12192000" cy="5161991"/>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答非所问：</a:t>
            </a:r>
            <a:r>
              <a:rPr lang="zh-CN" altLang="en-US" sz="2800" dirty="0">
                <a:latin typeface="楷体" panose="02010609060101010101" pitchFamily="49" charset="-122"/>
                <a:ea typeface="楷体" panose="02010609060101010101" pitchFamily="49" charset="-122"/>
                <a:cs typeface="OPPOSans M" panose="00020600040101010101" pitchFamily="18" charset="-122"/>
              </a:rPr>
              <a:t>遇到不懂的问题就会避开话题，答非所问，欲借此逃避锋芒，问一回一，实在不懂，可以这样表述：“好的，感谢评委老师的意见，这个问题我们也有思考，正在寻找解决办法，希望台下能向您请教咨询。”</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与评委争执：</a:t>
            </a:r>
            <a:r>
              <a:rPr lang="zh-CN" altLang="en-US" sz="2800" dirty="0">
                <a:latin typeface="楷体" panose="02010609060101010101" pitchFamily="49" charset="-122"/>
                <a:ea typeface="楷体" panose="02010609060101010101" pitchFamily="49" charset="-122"/>
                <a:cs typeface="OPPOSans M" panose="00020600040101010101" pitchFamily="18" charset="-122"/>
              </a:rPr>
              <a:t>参考回答“好的，感谢评委老师的宝贵意见，我们是这样做的 ，您的建议弥补了我们许多不足，万分感谢！”</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与评委眼神零交流、避免自言自语</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吐字清楚，声音清晰</a:t>
            </a:r>
            <a:endParaRPr lang="en-US" altLang="zh-CN" sz="2800" b="1"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不能团队成员互相抢答或者互相指派，或先后回答互补</a:t>
            </a:r>
            <a:endParaRPr lang="en-US" altLang="zh-CN" sz="2800" b="1" dirty="0">
              <a:latin typeface="楷体" panose="02010609060101010101" pitchFamily="49" charset="-122"/>
              <a:ea typeface="楷体" panose="02010609060101010101" pitchFamily="49" charset="-122"/>
              <a:cs typeface="OPPOSans M" panose="00020600040101010101" pitchFamily="18" charset="-122"/>
            </a:endParaRPr>
          </a:p>
        </p:txBody>
      </p:sp>
    </p:spTree>
    <p:extLst>
      <p:ext uri="{BB962C8B-B14F-4D97-AF65-F5344CB8AC3E}">
        <p14:creationId xmlns:p14="http://schemas.microsoft.com/office/powerpoint/2010/main" val="1199829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7"/>
          <p:cNvSpPr txBox="1">
            <a:spLocks noChangeArrowheads="1"/>
          </p:cNvSpPr>
          <p:nvPr/>
        </p:nvSpPr>
        <p:spPr bwMode="auto">
          <a:xfrm>
            <a:off x="588112" y="107921"/>
            <a:ext cx="7524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相关材料</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演示视频</a:t>
            </a:r>
          </a:p>
        </p:txBody>
      </p:sp>
      <p:sp>
        <p:nvSpPr>
          <p:cNvPr id="21" name="矩形 25"/>
          <p:cNvSpPr/>
          <p:nvPr/>
        </p:nvSpPr>
        <p:spPr bwMode="auto">
          <a:xfrm>
            <a:off x="227750" y="218325"/>
            <a:ext cx="360362" cy="358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6B1689E1-C4D7-459C-A8D6-4AA84C893633}"/>
              </a:ext>
            </a:extLst>
          </p:cNvPr>
          <p:cNvSpPr txBox="1"/>
          <p:nvPr/>
        </p:nvSpPr>
        <p:spPr>
          <a:xfrm>
            <a:off x="0" y="836712"/>
            <a:ext cx="12192000" cy="4515660"/>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视频要先规划，定风格，定目录结构，找素材，最后制作。</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风格：</a:t>
            </a:r>
            <a:r>
              <a:rPr lang="zh-CN" altLang="en-US" sz="2800" dirty="0">
                <a:latin typeface="楷体" panose="02010609060101010101" pitchFamily="49" charset="-122"/>
                <a:ea typeface="楷体" panose="02010609060101010101" pitchFamily="49" charset="-122"/>
                <a:cs typeface="OPPOSans M" panose="00020600040101010101" pitchFamily="18" charset="-122"/>
              </a:rPr>
              <a:t>参考网上相关的视频，定主色调，模板素材等。</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目录结构：</a:t>
            </a:r>
            <a:r>
              <a:rPr lang="zh-CN" altLang="en-US" sz="2800" dirty="0">
                <a:latin typeface="楷体" panose="02010609060101010101" pitchFamily="49" charset="-122"/>
                <a:ea typeface="楷体" panose="02010609060101010101" pitchFamily="49" charset="-122"/>
                <a:cs typeface="OPPOSans M" panose="00020600040101010101" pitchFamily="18" charset="-122"/>
              </a:rPr>
              <a:t>重点把你的作品通过视频展示出来，借鉴网上相关视频，重点突出，例如封面，应用场景，相关技术，问题引入，功能模块，演示</a:t>
            </a:r>
            <a:r>
              <a:rPr lang="en-US" altLang="zh-CN" sz="2800" dirty="0">
                <a:latin typeface="楷体" panose="02010609060101010101" pitchFamily="49" charset="-122"/>
                <a:ea typeface="楷体" panose="02010609060101010101" pitchFamily="49" charset="-122"/>
                <a:cs typeface="OPPOSans M" panose="00020600040101010101" pitchFamily="18" charset="-122"/>
              </a:rPr>
              <a:t>demo</a:t>
            </a: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素材：</a:t>
            </a:r>
            <a:r>
              <a:rPr lang="zh-CN" altLang="en-US" sz="2800" dirty="0">
                <a:latin typeface="楷体" panose="02010609060101010101" pitchFamily="49" charset="-122"/>
                <a:ea typeface="楷体" panose="02010609060101010101" pitchFamily="49" charset="-122"/>
                <a:cs typeface="OPPOSans M" panose="00020600040101010101" pitchFamily="18" charset="-122"/>
              </a:rPr>
              <a:t>最好高清素材，来源网上或者淘宝商家。</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制作：</a:t>
            </a:r>
            <a:r>
              <a:rPr lang="en-US" altLang="zh-CN" sz="2800" dirty="0" err="1">
                <a:latin typeface="楷体" panose="02010609060101010101" pitchFamily="49" charset="-122"/>
                <a:ea typeface="楷体" panose="02010609060101010101" pitchFamily="49" charset="-122"/>
                <a:cs typeface="OPPOSans M" panose="00020600040101010101" pitchFamily="18" charset="-122"/>
              </a:rPr>
              <a:t>Pr</a:t>
            </a:r>
            <a:r>
              <a:rPr lang="zh-CN" altLang="en-US" sz="2800" dirty="0">
                <a:latin typeface="楷体" panose="02010609060101010101" pitchFamily="49" charset="-122"/>
                <a:ea typeface="楷体" panose="02010609060101010101" pitchFamily="49" charset="-122"/>
                <a:cs typeface="OPPOSans M" panose="00020600040101010101" pitchFamily="18" charset="-122"/>
              </a:rPr>
              <a:t>软件自己做，找同学做，或找淘宝代做（价格贵，后期修改不方面）。</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p:txBody>
      </p:sp>
    </p:spTree>
    <p:extLst>
      <p:ext uri="{BB962C8B-B14F-4D97-AF65-F5344CB8AC3E}">
        <p14:creationId xmlns:p14="http://schemas.microsoft.com/office/powerpoint/2010/main" val="143803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91A4FFFA-CDB3-4411-8224-7927AEDE5312}"/>
              </a:ext>
            </a:extLst>
          </p:cNvPr>
          <p:cNvGrpSpPr/>
          <p:nvPr/>
        </p:nvGrpSpPr>
        <p:grpSpPr>
          <a:xfrm>
            <a:off x="6304154" y="1585390"/>
            <a:ext cx="5045175" cy="787390"/>
            <a:chOff x="6235401" y="1710799"/>
            <a:chExt cx="5045175" cy="787390"/>
          </a:xfrm>
        </p:grpSpPr>
        <p:sp>
          <p:nvSpPr>
            <p:cNvPr id="15" name="箭头: 五边形 14">
              <a:extLst>
                <a:ext uri="{FF2B5EF4-FFF2-40B4-BE49-F238E27FC236}">
                  <a16:creationId xmlns:a16="http://schemas.microsoft.com/office/drawing/2014/main" id="{873FC223-D15D-4DA4-8E1B-A9F0102F1641}"/>
                </a:ext>
              </a:extLst>
            </p:cNvPr>
            <p:cNvSpPr/>
            <p:nvPr/>
          </p:nvSpPr>
          <p:spPr bwMode="auto">
            <a:xfrm flipH="1">
              <a:off x="7336336" y="1710799"/>
              <a:ext cx="3944240" cy="787390"/>
            </a:xfrm>
            <a:prstGeom prst="homePlate">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1" i="0" u="none" strike="noStrike" cap="none" normalizeH="0" baseline="0">
                <a:ln>
                  <a:noFill/>
                </a:ln>
                <a:solidFill>
                  <a:srgbClr val="CC3300"/>
                </a:solidFill>
                <a:effectLst/>
                <a:latin typeface="Arial" panose="020B0604020202020204" pitchFamily="34" charset="0"/>
                <a:ea typeface="黑体" panose="02010609060101010101" pitchFamily="2" charset="-122"/>
              </a:endParaRPr>
            </a:p>
          </p:txBody>
        </p:sp>
        <p:sp>
          <p:nvSpPr>
            <p:cNvPr id="12" name="文本框 11">
              <a:extLst>
                <a:ext uri="{FF2B5EF4-FFF2-40B4-BE49-F238E27FC236}">
                  <a16:creationId xmlns:a16="http://schemas.microsoft.com/office/drawing/2014/main" id="{8B309DE2-13E4-4888-B7C9-DF7A2379EF40}"/>
                </a:ext>
              </a:extLst>
            </p:cNvPr>
            <p:cNvSpPr txBox="1"/>
            <p:nvPr/>
          </p:nvSpPr>
          <p:spPr>
            <a:xfrm>
              <a:off x="8369974" y="1796718"/>
              <a:ext cx="2792111" cy="615553"/>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rPr>
                <a:t>赛制赛程</a:t>
              </a:r>
            </a:p>
          </p:txBody>
        </p:sp>
        <p:sp>
          <p:nvSpPr>
            <p:cNvPr id="13" name="文本框 12">
              <a:extLst>
                <a:ext uri="{FF2B5EF4-FFF2-40B4-BE49-F238E27FC236}">
                  <a16:creationId xmlns:a16="http://schemas.microsoft.com/office/drawing/2014/main" id="{F96D31C2-BE06-422F-A91C-394C77B958B7}"/>
                </a:ext>
              </a:extLst>
            </p:cNvPr>
            <p:cNvSpPr txBox="1"/>
            <p:nvPr/>
          </p:nvSpPr>
          <p:spPr>
            <a:xfrm>
              <a:off x="6235401" y="1815788"/>
              <a:ext cx="686085" cy="677108"/>
            </a:xfrm>
            <a:prstGeom prst="rect">
              <a:avLst/>
            </a:prstGeom>
            <a:noFill/>
          </p:spPr>
          <p:txBody>
            <a:bodyPr wrap="none" lIns="0" tIns="0" rIns="0" bIns="0"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4400" b="0" i="0" u="none" strike="noStrike" cap="none" spc="0" normalizeH="0" baseline="0">
                  <a:ln>
                    <a:noFill/>
                  </a:ln>
                  <a:solidFill>
                    <a:srgbClr val="1B4F80"/>
                  </a:solidFill>
                  <a:effectLst/>
                  <a:uLnTx/>
                  <a:uFillTx/>
                  <a:latin typeface="思源宋体 CN Heavy"/>
                  <a:ea typeface="思源宋体 CN Heavy"/>
                  <a:cs typeface="OPPOSans M" panose="00020600040101010101" pitchFamily="18" charset="-122"/>
                </a:defRPr>
              </a:lvl1pPr>
            </a:lstStyle>
            <a:p>
              <a:r>
                <a:rPr lang="en-US" altLang="zh-CN" dirty="0">
                  <a:solidFill>
                    <a:srgbClr val="5198D7"/>
                  </a:solidFill>
                  <a:sym typeface="Hanson" pitchFamily="2" charset="0"/>
                </a:rPr>
                <a:t>01</a:t>
              </a:r>
              <a:endParaRPr lang="zh-CN" altLang="en-US" dirty="0">
                <a:solidFill>
                  <a:srgbClr val="5198D7"/>
                </a:solidFill>
                <a:sym typeface="Hanson" pitchFamily="2" charset="0"/>
              </a:endParaRPr>
            </a:p>
          </p:txBody>
        </p:sp>
      </p:grpSp>
      <p:pic>
        <p:nvPicPr>
          <p:cNvPr id="14" name="图片 13">
            <a:extLst>
              <a:ext uri="{FF2B5EF4-FFF2-40B4-BE49-F238E27FC236}">
                <a16:creationId xmlns:a16="http://schemas.microsoft.com/office/drawing/2014/main" id="{18D9C13F-694B-44A7-9CF3-E7480075CDDB}"/>
              </a:ext>
            </a:extLst>
          </p:cNvPr>
          <p:cNvPicPr>
            <a:picLocks noChangeAspect="1"/>
          </p:cNvPicPr>
          <p:nvPr/>
        </p:nvPicPr>
        <p:blipFill>
          <a:blip r:embed="rId2"/>
          <a:stretch>
            <a:fillRect/>
          </a:stretch>
        </p:blipFill>
        <p:spPr>
          <a:xfrm>
            <a:off x="346104" y="853083"/>
            <a:ext cx="5541744" cy="5297883"/>
          </a:xfrm>
          <a:prstGeom prst="rect">
            <a:avLst/>
          </a:prstGeom>
        </p:spPr>
      </p:pic>
      <p:grpSp>
        <p:nvGrpSpPr>
          <p:cNvPr id="20" name="组合 19">
            <a:extLst>
              <a:ext uri="{FF2B5EF4-FFF2-40B4-BE49-F238E27FC236}">
                <a16:creationId xmlns:a16="http://schemas.microsoft.com/office/drawing/2014/main" id="{9A95F51A-C6A4-421C-8AA6-192170C01C5C}"/>
              </a:ext>
            </a:extLst>
          </p:cNvPr>
          <p:cNvGrpSpPr/>
          <p:nvPr/>
        </p:nvGrpSpPr>
        <p:grpSpPr>
          <a:xfrm>
            <a:off x="6304154" y="3106743"/>
            <a:ext cx="5045175" cy="787390"/>
            <a:chOff x="6235401" y="1710799"/>
            <a:chExt cx="5045175" cy="787390"/>
          </a:xfrm>
        </p:grpSpPr>
        <p:sp>
          <p:nvSpPr>
            <p:cNvPr id="21" name="箭头: 五边形 20">
              <a:extLst>
                <a:ext uri="{FF2B5EF4-FFF2-40B4-BE49-F238E27FC236}">
                  <a16:creationId xmlns:a16="http://schemas.microsoft.com/office/drawing/2014/main" id="{146C8E88-460A-4180-B33F-CA1DBD95D1C1}"/>
                </a:ext>
              </a:extLst>
            </p:cNvPr>
            <p:cNvSpPr/>
            <p:nvPr/>
          </p:nvSpPr>
          <p:spPr bwMode="auto">
            <a:xfrm flipH="1">
              <a:off x="7336336" y="1710799"/>
              <a:ext cx="3944240" cy="787390"/>
            </a:xfrm>
            <a:prstGeom prst="homePlate">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1" i="0" u="none" strike="noStrike" cap="none" normalizeH="0" baseline="0">
                <a:ln>
                  <a:noFill/>
                </a:ln>
                <a:solidFill>
                  <a:srgbClr val="CC3300"/>
                </a:solidFill>
                <a:effectLst/>
                <a:latin typeface="Arial" panose="020B0604020202020204" pitchFamily="34" charset="0"/>
                <a:ea typeface="黑体" panose="02010609060101010101" pitchFamily="2" charset="-122"/>
              </a:endParaRPr>
            </a:p>
          </p:txBody>
        </p:sp>
        <p:sp>
          <p:nvSpPr>
            <p:cNvPr id="22" name="文本框 21">
              <a:extLst>
                <a:ext uri="{FF2B5EF4-FFF2-40B4-BE49-F238E27FC236}">
                  <a16:creationId xmlns:a16="http://schemas.microsoft.com/office/drawing/2014/main" id="{25D95EFA-5971-4ABB-9675-617F2295341A}"/>
                </a:ext>
              </a:extLst>
            </p:cNvPr>
            <p:cNvSpPr txBox="1"/>
            <p:nvPr/>
          </p:nvSpPr>
          <p:spPr>
            <a:xfrm>
              <a:off x="8369974" y="1796718"/>
              <a:ext cx="2792111" cy="615553"/>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rPr>
                <a:t>赛前准备</a:t>
              </a:r>
            </a:p>
          </p:txBody>
        </p:sp>
        <p:sp>
          <p:nvSpPr>
            <p:cNvPr id="23" name="文本框 22">
              <a:extLst>
                <a:ext uri="{FF2B5EF4-FFF2-40B4-BE49-F238E27FC236}">
                  <a16:creationId xmlns:a16="http://schemas.microsoft.com/office/drawing/2014/main" id="{B6BE7BD8-C080-4229-A683-B725E9B5D61E}"/>
                </a:ext>
              </a:extLst>
            </p:cNvPr>
            <p:cNvSpPr txBox="1"/>
            <p:nvPr/>
          </p:nvSpPr>
          <p:spPr>
            <a:xfrm>
              <a:off x="6235401" y="1815788"/>
              <a:ext cx="686085" cy="677108"/>
            </a:xfrm>
            <a:prstGeom prst="rect">
              <a:avLst/>
            </a:prstGeom>
            <a:noFill/>
          </p:spPr>
          <p:txBody>
            <a:bodyPr wrap="none" lIns="0" tIns="0" rIns="0" bIns="0"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4400" b="0" i="0" u="none" strike="noStrike" cap="none" spc="0" normalizeH="0" baseline="0">
                  <a:ln>
                    <a:noFill/>
                  </a:ln>
                  <a:solidFill>
                    <a:srgbClr val="1B4F80"/>
                  </a:solidFill>
                  <a:effectLst/>
                  <a:uLnTx/>
                  <a:uFillTx/>
                  <a:latin typeface="思源宋体 CN Heavy"/>
                  <a:ea typeface="思源宋体 CN Heavy"/>
                  <a:cs typeface="OPPOSans M" panose="00020600040101010101" pitchFamily="18" charset="-122"/>
                </a:defRPr>
              </a:lvl1pPr>
            </a:lstStyle>
            <a:p>
              <a:r>
                <a:rPr lang="en-US" altLang="zh-CN" dirty="0">
                  <a:solidFill>
                    <a:srgbClr val="5198D7"/>
                  </a:solidFill>
                  <a:sym typeface="Hanson" pitchFamily="2" charset="0"/>
                </a:rPr>
                <a:t>02</a:t>
              </a:r>
              <a:endParaRPr lang="zh-CN" altLang="en-US" dirty="0">
                <a:solidFill>
                  <a:srgbClr val="5198D7"/>
                </a:solidFill>
                <a:sym typeface="Hanson" pitchFamily="2" charset="0"/>
              </a:endParaRPr>
            </a:p>
          </p:txBody>
        </p:sp>
      </p:grpSp>
      <p:grpSp>
        <p:nvGrpSpPr>
          <p:cNvPr id="24" name="组合 23">
            <a:extLst>
              <a:ext uri="{FF2B5EF4-FFF2-40B4-BE49-F238E27FC236}">
                <a16:creationId xmlns:a16="http://schemas.microsoft.com/office/drawing/2014/main" id="{553DA52C-4D3D-4671-A95E-E23ED91F715D}"/>
              </a:ext>
            </a:extLst>
          </p:cNvPr>
          <p:cNvGrpSpPr/>
          <p:nvPr/>
        </p:nvGrpSpPr>
        <p:grpSpPr>
          <a:xfrm>
            <a:off x="6304154" y="4628097"/>
            <a:ext cx="5045175" cy="787390"/>
            <a:chOff x="6235401" y="1710799"/>
            <a:chExt cx="5045175" cy="787390"/>
          </a:xfrm>
        </p:grpSpPr>
        <p:sp>
          <p:nvSpPr>
            <p:cNvPr id="25" name="箭头: 五边形 24">
              <a:extLst>
                <a:ext uri="{FF2B5EF4-FFF2-40B4-BE49-F238E27FC236}">
                  <a16:creationId xmlns:a16="http://schemas.microsoft.com/office/drawing/2014/main" id="{01ABE2E4-CCEB-47CA-960A-F04CDD0613AE}"/>
                </a:ext>
              </a:extLst>
            </p:cNvPr>
            <p:cNvSpPr/>
            <p:nvPr/>
          </p:nvSpPr>
          <p:spPr bwMode="auto">
            <a:xfrm flipH="1">
              <a:off x="7336336" y="1710799"/>
              <a:ext cx="3944240" cy="787390"/>
            </a:xfrm>
            <a:prstGeom prst="homePlate">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1" i="0" u="none" strike="noStrike" cap="none" normalizeH="0" baseline="0">
                <a:ln>
                  <a:noFill/>
                </a:ln>
                <a:solidFill>
                  <a:srgbClr val="CC3300"/>
                </a:solidFill>
                <a:effectLst/>
                <a:latin typeface="Arial" panose="020B0604020202020204" pitchFamily="34" charset="0"/>
                <a:ea typeface="黑体" panose="02010609060101010101" pitchFamily="2" charset="-122"/>
              </a:endParaRPr>
            </a:p>
          </p:txBody>
        </p:sp>
        <p:sp>
          <p:nvSpPr>
            <p:cNvPr id="26" name="文本框 25">
              <a:extLst>
                <a:ext uri="{FF2B5EF4-FFF2-40B4-BE49-F238E27FC236}">
                  <a16:creationId xmlns:a16="http://schemas.microsoft.com/office/drawing/2014/main" id="{58B11B2D-0345-4D45-B18A-0EB60784069F}"/>
                </a:ext>
              </a:extLst>
            </p:cNvPr>
            <p:cNvSpPr txBox="1"/>
            <p:nvPr/>
          </p:nvSpPr>
          <p:spPr>
            <a:xfrm>
              <a:off x="8369974" y="1796718"/>
              <a:ext cx="2792111" cy="615553"/>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rPr>
                <a:t>相关材料</a:t>
              </a:r>
            </a:p>
          </p:txBody>
        </p:sp>
        <p:sp>
          <p:nvSpPr>
            <p:cNvPr id="27" name="文本框 26">
              <a:extLst>
                <a:ext uri="{FF2B5EF4-FFF2-40B4-BE49-F238E27FC236}">
                  <a16:creationId xmlns:a16="http://schemas.microsoft.com/office/drawing/2014/main" id="{4510026B-9303-4B9E-8311-60B89829A623}"/>
                </a:ext>
              </a:extLst>
            </p:cNvPr>
            <p:cNvSpPr txBox="1"/>
            <p:nvPr/>
          </p:nvSpPr>
          <p:spPr>
            <a:xfrm>
              <a:off x="6235401" y="1815788"/>
              <a:ext cx="686085" cy="677108"/>
            </a:xfrm>
            <a:prstGeom prst="rect">
              <a:avLst/>
            </a:prstGeom>
            <a:noFill/>
          </p:spPr>
          <p:txBody>
            <a:bodyPr wrap="none" lIns="0" tIns="0" rIns="0" bIns="0"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4400" b="0" i="0" u="none" strike="noStrike" cap="none" spc="0" normalizeH="0" baseline="0">
                  <a:ln>
                    <a:noFill/>
                  </a:ln>
                  <a:solidFill>
                    <a:srgbClr val="1B4F80"/>
                  </a:solidFill>
                  <a:effectLst/>
                  <a:uLnTx/>
                  <a:uFillTx/>
                  <a:latin typeface="思源宋体 CN Heavy"/>
                  <a:ea typeface="思源宋体 CN Heavy"/>
                  <a:cs typeface="OPPOSans M" panose="00020600040101010101" pitchFamily="18" charset="-122"/>
                </a:defRPr>
              </a:lvl1pPr>
            </a:lstStyle>
            <a:p>
              <a:r>
                <a:rPr lang="en-US" altLang="zh-CN" dirty="0">
                  <a:solidFill>
                    <a:srgbClr val="5198D7"/>
                  </a:solidFill>
                  <a:sym typeface="Hanson" pitchFamily="2" charset="0"/>
                </a:rPr>
                <a:t>03</a:t>
              </a:r>
              <a:endParaRPr lang="zh-CN" altLang="en-US" dirty="0">
                <a:solidFill>
                  <a:srgbClr val="5198D7"/>
                </a:solidFill>
                <a:sym typeface="Hanson" pitchFamily="2" charset="0"/>
              </a:endParaRPr>
            </a:p>
          </p:txBody>
        </p:sp>
      </p:grpSp>
    </p:spTree>
    <p:extLst>
      <p:ext uri="{BB962C8B-B14F-4D97-AF65-F5344CB8AC3E}">
        <p14:creationId xmlns:p14="http://schemas.microsoft.com/office/powerpoint/2010/main" val="1485204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txBox="1"/>
          <p:nvPr/>
        </p:nvSpPr>
        <p:spPr>
          <a:xfrm>
            <a:off x="4619836" y="2492896"/>
            <a:ext cx="2952328" cy="223224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marL="0" indent="0" algn="ctr">
              <a:buFont typeface="Arial" panose="020B0604020202020204" pitchFamily="34" charset="0"/>
              <a:buNone/>
            </a:pPr>
            <a:r>
              <a:rPr lang="en-US" altLang="zh-CN" sz="6000" kern="0" dirty="0">
                <a:solidFill>
                  <a:srgbClr val="C00000"/>
                </a:solidFill>
                <a:latin typeface="Comic Sans MS" panose="030F0702030302020204" pitchFamily="66" charset="0"/>
              </a:rPr>
              <a:t>Thanks!</a:t>
            </a:r>
          </a:p>
          <a:p>
            <a:pPr marL="0" indent="0" algn="ctr">
              <a:buFont typeface="Arial" panose="020B0604020202020204" pitchFamily="34" charset="0"/>
              <a:buNone/>
            </a:pPr>
            <a:endParaRPr lang="en-US" altLang="zh-CN" kern="0" dirty="0">
              <a:solidFill>
                <a:srgbClr val="00B0F0"/>
              </a:solidFill>
            </a:endParaRPr>
          </a:p>
          <a:p>
            <a:pPr marL="0" indent="0" algn="ctr">
              <a:buFont typeface="Arial" panose="020B0604020202020204" pitchFamily="34" charset="0"/>
              <a:buNone/>
            </a:pPr>
            <a:r>
              <a:rPr lang="en-US" altLang="zh-CN" kern="0" dirty="0">
                <a:solidFill>
                  <a:srgbClr val="00B0F0"/>
                </a:solidFill>
              </a:rPr>
              <a:t>Q </a:t>
            </a:r>
            <a:r>
              <a:rPr lang="en-US" altLang="zh-CN" kern="0" dirty="0"/>
              <a:t>&amp; </a:t>
            </a:r>
            <a:r>
              <a:rPr lang="en-US" altLang="zh-CN" kern="0" dirty="0">
                <a:solidFill>
                  <a:srgbClr val="92D050"/>
                </a:solidFill>
              </a:rPr>
              <a:t>A</a:t>
            </a:r>
            <a:endParaRPr lang="zh-CN" altLang="en-US" kern="0" dirty="0">
              <a:solidFill>
                <a:srgbClr val="92D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箭头: 五边形 22">
            <a:extLst>
              <a:ext uri="{FF2B5EF4-FFF2-40B4-BE49-F238E27FC236}">
                <a16:creationId xmlns:a16="http://schemas.microsoft.com/office/drawing/2014/main" id="{62D400F0-CD9D-42EE-9BF9-BC4CA91B48C1}"/>
              </a:ext>
            </a:extLst>
          </p:cNvPr>
          <p:cNvSpPr/>
          <p:nvPr/>
        </p:nvSpPr>
        <p:spPr bwMode="auto">
          <a:xfrm>
            <a:off x="926052" y="2889682"/>
            <a:ext cx="3944240" cy="1221512"/>
          </a:xfrm>
          <a:prstGeom prst="homePlate">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1" i="0" u="none" strike="noStrike" cap="none" normalizeH="0" baseline="0">
              <a:ln>
                <a:noFill/>
              </a:ln>
              <a:solidFill>
                <a:srgbClr val="CC3300"/>
              </a:solidFill>
              <a:effectLst/>
              <a:latin typeface="Arial" panose="020B0604020202020204" pitchFamily="34" charset="0"/>
              <a:ea typeface="黑体" panose="02010609060101010101" pitchFamily="2" charset="-122"/>
            </a:endParaRPr>
          </a:p>
        </p:txBody>
      </p:sp>
      <p:sp>
        <p:nvSpPr>
          <p:cNvPr id="3" name="文本框 2">
            <a:extLst>
              <a:ext uri="{FF2B5EF4-FFF2-40B4-BE49-F238E27FC236}">
                <a16:creationId xmlns:a16="http://schemas.microsoft.com/office/drawing/2014/main" id="{57200232-E7F9-4418-BB07-49697BF14A37}"/>
              </a:ext>
            </a:extLst>
          </p:cNvPr>
          <p:cNvSpPr txBox="1"/>
          <p:nvPr/>
        </p:nvSpPr>
        <p:spPr>
          <a:xfrm>
            <a:off x="1271464" y="3143392"/>
            <a:ext cx="2952328"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rPr>
              <a:t>赛制赛程</a:t>
            </a:r>
          </a:p>
        </p:txBody>
      </p:sp>
      <p:grpSp>
        <p:nvGrpSpPr>
          <p:cNvPr id="10" name="组合 9">
            <a:extLst>
              <a:ext uri="{FF2B5EF4-FFF2-40B4-BE49-F238E27FC236}">
                <a16:creationId xmlns:a16="http://schemas.microsoft.com/office/drawing/2014/main" id="{6A3EBE1D-8448-4207-AC2D-23DCB80F38E2}"/>
              </a:ext>
            </a:extLst>
          </p:cNvPr>
          <p:cNvGrpSpPr/>
          <p:nvPr/>
        </p:nvGrpSpPr>
        <p:grpSpPr>
          <a:xfrm>
            <a:off x="5735960" y="1248096"/>
            <a:ext cx="4962554" cy="856197"/>
            <a:chOff x="4456813" y="1153373"/>
            <a:chExt cx="4962554" cy="856197"/>
          </a:xfrm>
        </p:grpSpPr>
        <p:sp>
          <p:nvSpPr>
            <p:cNvPr id="8" name="矩形: 圆角 7">
              <a:extLst>
                <a:ext uri="{FF2B5EF4-FFF2-40B4-BE49-F238E27FC236}">
                  <a16:creationId xmlns:a16="http://schemas.microsoft.com/office/drawing/2014/main" id="{FAE0F4AE-A75B-4B7C-86AE-B707D8979360}"/>
                </a:ext>
              </a:extLst>
            </p:cNvPr>
            <p:cNvSpPr/>
            <p:nvPr/>
          </p:nvSpPr>
          <p:spPr>
            <a:xfrm>
              <a:off x="5746959" y="1153373"/>
              <a:ext cx="3672408" cy="856197"/>
            </a:xfrm>
            <a:prstGeom prst="roundRect">
              <a:avLst>
                <a:gd name="adj" fmla="val 50000"/>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endParaRPr lang="zh-CN" altLang="en-US" sz="2000" b="1">
                <a:solidFill>
                  <a:srgbClr val="CC3300"/>
                </a:solidFill>
                <a:latin typeface="Arial" panose="020B0604020202020204" pitchFamily="34" charset="0"/>
                <a:ea typeface="黑体" panose="02010609060101010101" pitchFamily="2" charset="-122"/>
              </a:endParaRPr>
            </a:p>
          </p:txBody>
        </p:sp>
        <p:sp>
          <p:nvSpPr>
            <p:cNvPr id="4" name="文本框 3">
              <a:extLst>
                <a:ext uri="{FF2B5EF4-FFF2-40B4-BE49-F238E27FC236}">
                  <a16:creationId xmlns:a16="http://schemas.microsoft.com/office/drawing/2014/main" id="{79D730F0-0D0A-481A-9252-99E98B4FD433}"/>
                </a:ext>
              </a:extLst>
            </p:cNvPr>
            <p:cNvSpPr txBox="1"/>
            <p:nvPr/>
          </p:nvSpPr>
          <p:spPr>
            <a:xfrm>
              <a:off x="6106999" y="1258306"/>
              <a:ext cx="2952328"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a:solidFill>
                    <a:schemeClr val="bg1"/>
                  </a:solidFill>
                  <a:latin typeface="思源宋体 CN Heavy"/>
                  <a:ea typeface="思源宋体 CN Heavy"/>
                  <a:cs typeface="OPPOSans M" panose="00020600040101010101" pitchFamily="18" charset="-122"/>
                  <a:sym typeface="OPPOSans M" panose="00020600040101010101" pitchFamily="18" charset="-122"/>
                </a:rPr>
                <a:t>赛事介绍</a:t>
              </a:r>
              <a:endParaRPr kumimoji="0" lang="zh-CN" altLang="en-US" sz="36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endParaRPr>
            </a:p>
          </p:txBody>
        </p:sp>
        <p:sp>
          <p:nvSpPr>
            <p:cNvPr id="9" name="文本框 8">
              <a:extLst>
                <a:ext uri="{FF2B5EF4-FFF2-40B4-BE49-F238E27FC236}">
                  <a16:creationId xmlns:a16="http://schemas.microsoft.com/office/drawing/2014/main" id="{B46F60B9-5C85-4CF9-BF19-1F933C451EAC}"/>
                </a:ext>
              </a:extLst>
            </p:cNvPr>
            <p:cNvSpPr txBox="1"/>
            <p:nvPr/>
          </p:nvSpPr>
          <p:spPr>
            <a:xfrm>
              <a:off x="4456813" y="1242917"/>
              <a:ext cx="686085" cy="677108"/>
            </a:xfrm>
            <a:prstGeom prst="rect">
              <a:avLst/>
            </a:prstGeom>
            <a:noFill/>
          </p:spPr>
          <p:txBody>
            <a:bodyPr wrap="none" lIns="0" tIns="0" rIns="0" bIns="0"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4400" b="0" i="0" u="none" strike="noStrike" cap="none" spc="0" normalizeH="0" baseline="0">
                  <a:ln>
                    <a:noFill/>
                  </a:ln>
                  <a:solidFill>
                    <a:srgbClr val="1B4F80"/>
                  </a:solidFill>
                  <a:effectLst/>
                  <a:uLnTx/>
                  <a:uFillTx/>
                  <a:latin typeface="思源宋体 CN Heavy"/>
                  <a:ea typeface="思源宋体 CN Heavy"/>
                  <a:cs typeface="OPPOSans M" panose="00020600040101010101" pitchFamily="18" charset="-122"/>
                </a:defRPr>
              </a:lvl1pPr>
            </a:lstStyle>
            <a:p>
              <a:r>
                <a:rPr lang="en-US" altLang="zh-CN" dirty="0">
                  <a:solidFill>
                    <a:srgbClr val="5198D7"/>
                  </a:solidFill>
                  <a:sym typeface="Hanson" pitchFamily="2" charset="0"/>
                </a:rPr>
                <a:t>01</a:t>
              </a:r>
              <a:endParaRPr lang="zh-CN" altLang="en-US" dirty="0">
                <a:solidFill>
                  <a:srgbClr val="5198D7"/>
                </a:solidFill>
                <a:sym typeface="Hanson" pitchFamily="2" charset="0"/>
              </a:endParaRPr>
            </a:p>
          </p:txBody>
        </p:sp>
      </p:grpSp>
      <p:grpSp>
        <p:nvGrpSpPr>
          <p:cNvPr id="11" name="组合 10">
            <a:extLst>
              <a:ext uri="{FF2B5EF4-FFF2-40B4-BE49-F238E27FC236}">
                <a16:creationId xmlns:a16="http://schemas.microsoft.com/office/drawing/2014/main" id="{0A79E123-514A-47A6-9B43-41DD45D835CC}"/>
              </a:ext>
            </a:extLst>
          </p:cNvPr>
          <p:cNvGrpSpPr/>
          <p:nvPr/>
        </p:nvGrpSpPr>
        <p:grpSpPr>
          <a:xfrm>
            <a:off x="5735960" y="2572802"/>
            <a:ext cx="4962554" cy="856197"/>
            <a:chOff x="4456813" y="1153373"/>
            <a:chExt cx="4962554" cy="856197"/>
          </a:xfrm>
        </p:grpSpPr>
        <p:sp>
          <p:nvSpPr>
            <p:cNvPr id="12" name="矩形: 圆角 11">
              <a:extLst>
                <a:ext uri="{FF2B5EF4-FFF2-40B4-BE49-F238E27FC236}">
                  <a16:creationId xmlns:a16="http://schemas.microsoft.com/office/drawing/2014/main" id="{2097E9CD-A199-4305-849A-08FAEFDF7AD5}"/>
                </a:ext>
              </a:extLst>
            </p:cNvPr>
            <p:cNvSpPr/>
            <p:nvPr/>
          </p:nvSpPr>
          <p:spPr>
            <a:xfrm>
              <a:off x="5746959" y="1153373"/>
              <a:ext cx="3672408" cy="856197"/>
            </a:xfrm>
            <a:prstGeom prst="roundRect">
              <a:avLst>
                <a:gd name="adj" fmla="val 50000"/>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endParaRPr lang="zh-CN" altLang="en-US" sz="2000" b="1">
                <a:solidFill>
                  <a:srgbClr val="CC3300"/>
                </a:solidFill>
                <a:latin typeface="Arial" panose="020B0604020202020204" pitchFamily="34" charset="0"/>
                <a:ea typeface="黑体" panose="02010609060101010101" pitchFamily="2" charset="-122"/>
              </a:endParaRPr>
            </a:p>
          </p:txBody>
        </p:sp>
        <p:sp>
          <p:nvSpPr>
            <p:cNvPr id="13" name="文本框 12">
              <a:extLst>
                <a:ext uri="{FF2B5EF4-FFF2-40B4-BE49-F238E27FC236}">
                  <a16:creationId xmlns:a16="http://schemas.microsoft.com/office/drawing/2014/main" id="{23DA152A-1C67-47B9-90E8-D2A7ED92B029}"/>
                </a:ext>
              </a:extLst>
            </p:cNvPr>
            <p:cNvSpPr txBox="1"/>
            <p:nvPr/>
          </p:nvSpPr>
          <p:spPr>
            <a:xfrm>
              <a:off x="6106999" y="1258306"/>
              <a:ext cx="2952328"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a:solidFill>
                    <a:schemeClr val="bg1"/>
                  </a:solidFill>
                  <a:latin typeface="思源宋体 CN Heavy"/>
                  <a:ea typeface="思源宋体 CN Heavy"/>
                  <a:cs typeface="OPPOSans M" panose="00020600040101010101" pitchFamily="18" charset="-122"/>
                  <a:sym typeface="OPPOSans M" panose="00020600040101010101" pitchFamily="18" charset="-122"/>
                </a:rPr>
                <a:t>赛道分类</a:t>
              </a:r>
              <a:endParaRPr kumimoji="0" lang="zh-CN" altLang="en-US" sz="36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endParaRPr>
            </a:p>
          </p:txBody>
        </p:sp>
        <p:sp>
          <p:nvSpPr>
            <p:cNvPr id="14" name="文本框 13">
              <a:extLst>
                <a:ext uri="{FF2B5EF4-FFF2-40B4-BE49-F238E27FC236}">
                  <a16:creationId xmlns:a16="http://schemas.microsoft.com/office/drawing/2014/main" id="{80B50B63-118B-4CF9-A821-B69DBE947949}"/>
                </a:ext>
              </a:extLst>
            </p:cNvPr>
            <p:cNvSpPr txBox="1"/>
            <p:nvPr/>
          </p:nvSpPr>
          <p:spPr>
            <a:xfrm>
              <a:off x="4456813" y="1242917"/>
              <a:ext cx="686085" cy="677108"/>
            </a:xfrm>
            <a:prstGeom prst="rect">
              <a:avLst/>
            </a:prstGeom>
            <a:noFill/>
          </p:spPr>
          <p:txBody>
            <a:bodyPr wrap="none" lIns="0" tIns="0" rIns="0" bIns="0"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4400" b="0" i="0" u="none" strike="noStrike" cap="none" spc="0" normalizeH="0" baseline="0">
                  <a:ln>
                    <a:noFill/>
                  </a:ln>
                  <a:solidFill>
                    <a:srgbClr val="1B4F80"/>
                  </a:solidFill>
                  <a:effectLst/>
                  <a:uLnTx/>
                  <a:uFillTx/>
                  <a:latin typeface="思源宋体 CN Heavy"/>
                  <a:ea typeface="思源宋体 CN Heavy"/>
                  <a:cs typeface="OPPOSans M" panose="00020600040101010101" pitchFamily="18" charset="-122"/>
                </a:defRPr>
              </a:lvl1pPr>
            </a:lstStyle>
            <a:p>
              <a:r>
                <a:rPr lang="en-US" altLang="zh-CN" dirty="0">
                  <a:solidFill>
                    <a:srgbClr val="5198D7"/>
                  </a:solidFill>
                  <a:sym typeface="Hanson" pitchFamily="2" charset="0"/>
                </a:rPr>
                <a:t>02</a:t>
              </a:r>
              <a:endParaRPr lang="zh-CN" altLang="en-US" dirty="0">
                <a:solidFill>
                  <a:srgbClr val="5198D7"/>
                </a:solidFill>
                <a:sym typeface="Hanson" pitchFamily="2" charset="0"/>
              </a:endParaRPr>
            </a:p>
          </p:txBody>
        </p:sp>
      </p:grpSp>
      <p:grpSp>
        <p:nvGrpSpPr>
          <p:cNvPr id="15" name="组合 14">
            <a:extLst>
              <a:ext uri="{FF2B5EF4-FFF2-40B4-BE49-F238E27FC236}">
                <a16:creationId xmlns:a16="http://schemas.microsoft.com/office/drawing/2014/main" id="{53AE32A8-1104-4505-9013-26B88A722629}"/>
              </a:ext>
            </a:extLst>
          </p:cNvPr>
          <p:cNvGrpSpPr/>
          <p:nvPr/>
        </p:nvGrpSpPr>
        <p:grpSpPr>
          <a:xfrm>
            <a:off x="5735960" y="3897507"/>
            <a:ext cx="4962554" cy="856197"/>
            <a:chOff x="4456813" y="1153373"/>
            <a:chExt cx="4962554" cy="856197"/>
          </a:xfrm>
        </p:grpSpPr>
        <p:sp>
          <p:nvSpPr>
            <p:cNvPr id="16" name="矩形: 圆角 15">
              <a:extLst>
                <a:ext uri="{FF2B5EF4-FFF2-40B4-BE49-F238E27FC236}">
                  <a16:creationId xmlns:a16="http://schemas.microsoft.com/office/drawing/2014/main" id="{F77F3C2E-C74B-4771-9668-FC17FA649077}"/>
                </a:ext>
              </a:extLst>
            </p:cNvPr>
            <p:cNvSpPr/>
            <p:nvPr/>
          </p:nvSpPr>
          <p:spPr>
            <a:xfrm>
              <a:off x="5746959" y="1153373"/>
              <a:ext cx="3672408" cy="856197"/>
            </a:xfrm>
            <a:prstGeom prst="roundRect">
              <a:avLst>
                <a:gd name="adj" fmla="val 50000"/>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endParaRPr lang="zh-CN" altLang="en-US" sz="2000" b="1">
                <a:solidFill>
                  <a:srgbClr val="CC3300"/>
                </a:solidFill>
                <a:latin typeface="Arial" panose="020B0604020202020204" pitchFamily="34" charset="0"/>
                <a:ea typeface="黑体" panose="02010609060101010101" pitchFamily="2" charset="-122"/>
              </a:endParaRPr>
            </a:p>
          </p:txBody>
        </p:sp>
        <p:sp>
          <p:nvSpPr>
            <p:cNvPr id="17" name="文本框 16">
              <a:extLst>
                <a:ext uri="{FF2B5EF4-FFF2-40B4-BE49-F238E27FC236}">
                  <a16:creationId xmlns:a16="http://schemas.microsoft.com/office/drawing/2014/main" id="{F2FA6F1D-6C5C-4DFA-BBEC-75F413974E6D}"/>
                </a:ext>
              </a:extLst>
            </p:cNvPr>
            <p:cNvSpPr txBox="1"/>
            <p:nvPr/>
          </p:nvSpPr>
          <p:spPr>
            <a:xfrm>
              <a:off x="6106999" y="1258306"/>
              <a:ext cx="2952328"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a:solidFill>
                    <a:schemeClr val="bg1"/>
                  </a:solidFill>
                  <a:latin typeface="思源宋体 CN Heavy"/>
                  <a:ea typeface="思源宋体 CN Heavy"/>
                  <a:cs typeface="OPPOSans M" panose="00020600040101010101" pitchFamily="18" charset="-122"/>
                  <a:sym typeface="OPPOSans M" panose="00020600040101010101" pitchFamily="18" charset="-122"/>
                </a:rPr>
                <a:t>时间安排</a:t>
              </a:r>
              <a:endParaRPr kumimoji="0" lang="zh-CN" altLang="en-US" sz="36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endParaRPr>
            </a:p>
          </p:txBody>
        </p:sp>
        <p:sp>
          <p:nvSpPr>
            <p:cNvPr id="18" name="文本框 17">
              <a:extLst>
                <a:ext uri="{FF2B5EF4-FFF2-40B4-BE49-F238E27FC236}">
                  <a16:creationId xmlns:a16="http://schemas.microsoft.com/office/drawing/2014/main" id="{48726DE4-B979-4357-9D46-A23F2438946B}"/>
                </a:ext>
              </a:extLst>
            </p:cNvPr>
            <p:cNvSpPr txBox="1"/>
            <p:nvPr/>
          </p:nvSpPr>
          <p:spPr>
            <a:xfrm>
              <a:off x="4456813" y="1242917"/>
              <a:ext cx="686085" cy="677108"/>
            </a:xfrm>
            <a:prstGeom prst="rect">
              <a:avLst/>
            </a:prstGeom>
            <a:noFill/>
          </p:spPr>
          <p:txBody>
            <a:bodyPr wrap="none" lIns="0" tIns="0" rIns="0" bIns="0"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4400" b="0" i="0" u="none" strike="noStrike" cap="none" spc="0" normalizeH="0" baseline="0">
                  <a:ln>
                    <a:noFill/>
                  </a:ln>
                  <a:solidFill>
                    <a:srgbClr val="1B4F80"/>
                  </a:solidFill>
                  <a:effectLst/>
                  <a:uLnTx/>
                  <a:uFillTx/>
                  <a:latin typeface="思源宋体 CN Heavy"/>
                  <a:ea typeface="思源宋体 CN Heavy"/>
                  <a:cs typeface="OPPOSans M" panose="00020600040101010101" pitchFamily="18" charset="-122"/>
                </a:defRPr>
              </a:lvl1pPr>
            </a:lstStyle>
            <a:p>
              <a:r>
                <a:rPr lang="en-US" altLang="zh-CN" dirty="0">
                  <a:solidFill>
                    <a:srgbClr val="5198D7"/>
                  </a:solidFill>
                  <a:sym typeface="Hanson" pitchFamily="2" charset="0"/>
                </a:rPr>
                <a:t>03</a:t>
              </a:r>
              <a:endParaRPr lang="zh-CN" altLang="en-US" dirty="0">
                <a:solidFill>
                  <a:srgbClr val="5198D7"/>
                </a:solidFill>
                <a:sym typeface="Hanson" pitchFamily="2" charset="0"/>
              </a:endParaRPr>
            </a:p>
          </p:txBody>
        </p:sp>
      </p:grpSp>
      <p:grpSp>
        <p:nvGrpSpPr>
          <p:cNvPr id="19" name="组合 18">
            <a:extLst>
              <a:ext uri="{FF2B5EF4-FFF2-40B4-BE49-F238E27FC236}">
                <a16:creationId xmlns:a16="http://schemas.microsoft.com/office/drawing/2014/main" id="{BEBD4B09-7EFC-46CB-91A1-575362187151}"/>
              </a:ext>
            </a:extLst>
          </p:cNvPr>
          <p:cNvGrpSpPr/>
          <p:nvPr/>
        </p:nvGrpSpPr>
        <p:grpSpPr>
          <a:xfrm>
            <a:off x="5735960" y="5222213"/>
            <a:ext cx="4962554" cy="856197"/>
            <a:chOff x="4456813" y="1153373"/>
            <a:chExt cx="4962554" cy="856197"/>
          </a:xfrm>
        </p:grpSpPr>
        <p:sp>
          <p:nvSpPr>
            <p:cNvPr id="20" name="矩形: 圆角 19">
              <a:extLst>
                <a:ext uri="{FF2B5EF4-FFF2-40B4-BE49-F238E27FC236}">
                  <a16:creationId xmlns:a16="http://schemas.microsoft.com/office/drawing/2014/main" id="{215853B2-535D-4E37-903F-5B787373B854}"/>
                </a:ext>
              </a:extLst>
            </p:cNvPr>
            <p:cNvSpPr/>
            <p:nvPr/>
          </p:nvSpPr>
          <p:spPr>
            <a:xfrm>
              <a:off x="5746959" y="1153373"/>
              <a:ext cx="3672408" cy="856197"/>
            </a:xfrm>
            <a:prstGeom prst="roundRect">
              <a:avLst>
                <a:gd name="adj" fmla="val 50000"/>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endParaRPr lang="zh-CN" altLang="en-US" sz="2000" b="1">
                <a:solidFill>
                  <a:srgbClr val="CC3300"/>
                </a:solidFill>
                <a:latin typeface="Arial" panose="020B0604020202020204" pitchFamily="34" charset="0"/>
                <a:ea typeface="黑体" panose="02010609060101010101" pitchFamily="2" charset="-122"/>
              </a:endParaRPr>
            </a:p>
          </p:txBody>
        </p:sp>
        <p:sp>
          <p:nvSpPr>
            <p:cNvPr id="21" name="文本框 20">
              <a:extLst>
                <a:ext uri="{FF2B5EF4-FFF2-40B4-BE49-F238E27FC236}">
                  <a16:creationId xmlns:a16="http://schemas.microsoft.com/office/drawing/2014/main" id="{B70AE641-D5CD-46ED-93F0-1E89655B2202}"/>
                </a:ext>
              </a:extLst>
            </p:cNvPr>
            <p:cNvSpPr txBox="1"/>
            <p:nvPr/>
          </p:nvSpPr>
          <p:spPr>
            <a:xfrm>
              <a:off x="6106999" y="1258306"/>
              <a:ext cx="2952328"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a:solidFill>
                    <a:schemeClr val="bg1"/>
                  </a:solidFill>
                  <a:latin typeface="思源宋体 CN Heavy"/>
                  <a:ea typeface="思源宋体 CN Heavy"/>
                  <a:cs typeface="OPPOSans M" panose="00020600040101010101" pitchFamily="18" charset="-122"/>
                  <a:sym typeface="OPPOSans M" panose="00020600040101010101" pitchFamily="18" charset="-122"/>
                </a:rPr>
                <a:t>评审规则</a:t>
              </a:r>
              <a:endParaRPr kumimoji="0" lang="zh-CN" altLang="en-US" sz="36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endParaRPr>
            </a:p>
          </p:txBody>
        </p:sp>
        <p:sp>
          <p:nvSpPr>
            <p:cNvPr id="22" name="文本框 21">
              <a:extLst>
                <a:ext uri="{FF2B5EF4-FFF2-40B4-BE49-F238E27FC236}">
                  <a16:creationId xmlns:a16="http://schemas.microsoft.com/office/drawing/2014/main" id="{E0BE9412-47E3-4872-AA1E-9686D70EB2D5}"/>
                </a:ext>
              </a:extLst>
            </p:cNvPr>
            <p:cNvSpPr txBox="1"/>
            <p:nvPr/>
          </p:nvSpPr>
          <p:spPr>
            <a:xfrm>
              <a:off x="4456813" y="1242917"/>
              <a:ext cx="686085" cy="677108"/>
            </a:xfrm>
            <a:prstGeom prst="rect">
              <a:avLst/>
            </a:prstGeom>
            <a:noFill/>
          </p:spPr>
          <p:txBody>
            <a:bodyPr wrap="none" lIns="0" tIns="0" rIns="0" bIns="0"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4400" b="0" i="0" u="none" strike="noStrike" cap="none" spc="0" normalizeH="0" baseline="0">
                  <a:ln>
                    <a:noFill/>
                  </a:ln>
                  <a:solidFill>
                    <a:srgbClr val="1B4F80"/>
                  </a:solidFill>
                  <a:effectLst/>
                  <a:uLnTx/>
                  <a:uFillTx/>
                  <a:latin typeface="思源宋体 CN Heavy"/>
                  <a:ea typeface="思源宋体 CN Heavy"/>
                  <a:cs typeface="OPPOSans M" panose="00020600040101010101" pitchFamily="18" charset="-122"/>
                </a:defRPr>
              </a:lvl1pPr>
            </a:lstStyle>
            <a:p>
              <a:r>
                <a:rPr lang="en-US" altLang="zh-CN" dirty="0">
                  <a:solidFill>
                    <a:srgbClr val="5198D7"/>
                  </a:solidFill>
                  <a:sym typeface="Hanson" pitchFamily="2" charset="0"/>
                </a:rPr>
                <a:t>04</a:t>
              </a:r>
              <a:endParaRPr lang="zh-CN" altLang="en-US" dirty="0">
                <a:solidFill>
                  <a:srgbClr val="5198D7"/>
                </a:solidFill>
                <a:sym typeface="Hanson" pitchFamily="2" charset="0"/>
              </a:endParaRPr>
            </a:p>
          </p:txBody>
        </p:sp>
      </p:grpSp>
    </p:spTree>
    <p:extLst>
      <p:ext uri="{BB962C8B-B14F-4D97-AF65-F5344CB8AC3E}">
        <p14:creationId xmlns:p14="http://schemas.microsoft.com/office/powerpoint/2010/main" val="75836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7"/>
          <p:cNvSpPr txBox="1">
            <a:spLocks noChangeArrowheads="1"/>
          </p:cNvSpPr>
          <p:nvPr/>
        </p:nvSpPr>
        <p:spPr bwMode="auto">
          <a:xfrm>
            <a:off x="588112" y="107921"/>
            <a:ext cx="7524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赛制赛程</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赛事介绍</a:t>
            </a:r>
          </a:p>
        </p:txBody>
      </p:sp>
      <p:sp>
        <p:nvSpPr>
          <p:cNvPr id="21" name="矩形 25"/>
          <p:cNvSpPr/>
          <p:nvPr/>
        </p:nvSpPr>
        <p:spPr bwMode="auto">
          <a:xfrm>
            <a:off x="227750" y="218325"/>
            <a:ext cx="360362" cy="358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AFA302F3-17AB-497B-A2A5-D6BDF1FCC979}"/>
              </a:ext>
            </a:extLst>
          </p:cNvPr>
          <p:cNvSpPr txBox="1"/>
          <p:nvPr/>
        </p:nvSpPr>
        <p:spPr>
          <a:xfrm>
            <a:off x="114204" y="1080877"/>
            <a:ext cx="11931841" cy="2677656"/>
          </a:xfrm>
          <a:prstGeom prst="rect">
            <a:avLst/>
          </a:prstGeom>
          <a:noFill/>
        </p:spPr>
        <p:txBody>
          <a:bodyPr wrap="square">
            <a:spAutoFit/>
          </a:bodyPr>
          <a:lstStyle/>
          <a:p>
            <a:pPr marL="457200" indent="-457200" algn="l">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主办单位</a:t>
            </a:r>
            <a:r>
              <a:rPr lang="zh-CN" altLang="en-US" sz="2800" dirty="0">
                <a:latin typeface="楷体" panose="02010609060101010101" pitchFamily="49" charset="-122"/>
                <a:ea typeface="楷体" panose="02010609060101010101" pitchFamily="49" charset="-122"/>
                <a:cs typeface="OPPOSans M" panose="00020600040101010101" pitchFamily="18" charset="-122"/>
              </a:rPr>
              <a:t>：</a:t>
            </a:r>
            <a:r>
              <a:rPr lang="zh-CN" altLang="en-US" sz="2800" b="1" dirty="0">
                <a:latin typeface="楷体" panose="02010609060101010101" pitchFamily="49" charset="-122"/>
                <a:ea typeface="楷体" panose="02010609060101010101" pitchFamily="49" charset="-122"/>
                <a:cs typeface="OPPOSans M" panose="00020600040101010101" pitchFamily="18" charset="-122"/>
              </a:rPr>
              <a:t>全国高等学校计算机教育研究会</a:t>
            </a:r>
          </a:p>
          <a:p>
            <a:pPr marL="457200" indent="-457200" algn="l">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赛事品质</a:t>
            </a:r>
            <a:r>
              <a:rPr lang="zh-CN" altLang="en-US" sz="2800" dirty="0">
                <a:latin typeface="楷体" panose="02010609060101010101" pitchFamily="49" charset="-122"/>
                <a:ea typeface="楷体" panose="02010609060101010101" pitchFamily="49" charset="-122"/>
                <a:cs typeface="OPPOSans M" panose="00020600040101010101" pitchFamily="18" charset="-122"/>
              </a:rPr>
              <a:t>：中国高等教育学会 “全国普通高校大学生竞赛排行榜”</a:t>
            </a:r>
          </a:p>
          <a:p>
            <a:pPr marL="457200" indent="-457200" algn="l">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承办单位</a:t>
            </a:r>
            <a:r>
              <a:rPr lang="zh-CN" altLang="en-US" sz="2800" dirty="0">
                <a:latin typeface="楷体" panose="02010609060101010101" pitchFamily="49" charset="-122"/>
                <a:ea typeface="楷体" panose="02010609060101010101" pitchFamily="49" charset="-122"/>
                <a:cs typeface="OPPOSans M" panose="00020600040101010101" pitchFamily="18" charset="-122"/>
              </a:rPr>
              <a:t>：温州大学、温州市委网信办、华为技术有限公司、未来网络创新研究院</a:t>
            </a:r>
          </a:p>
          <a:p>
            <a:pPr marL="457200" indent="-457200" algn="l">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协办单位</a:t>
            </a:r>
            <a:r>
              <a:rPr lang="zh-CN" altLang="en-US" sz="2800" dirty="0">
                <a:latin typeface="楷体" panose="02010609060101010101" pitchFamily="49" charset="-122"/>
                <a:ea typeface="楷体" panose="02010609060101010101" pitchFamily="49" charset="-122"/>
                <a:cs typeface="OPPOSans M" panose="00020600040101010101" pitchFamily="18" charset="-122"/>
              </a:rPr>
              <a:t>：</a:t>
            </a:r>
            <a:r>
              <a:rPr lang="en-US" altLang="zh-CN" sz="2800" dirty="0">
                <a:latin typeface="楷体" panose="02010609060101010101" pitchFamily="49" charset="-122"/>
                <a:ea typeface="楷体" panose="02010609060101010101" pitchFamily="49" charset="-122"/>
                <a:cs typeface="OPPOSans M" panose="00020600040101010101" pitchFamily="18" charset="-122"/>
              </a:rPr>
              <a:t>CCF </a:t>
            </a:r>
            <a:r>
              <a:rPr lang="zh-CN" altLang="en-US" sz="2800" dirty="0">
                <a:latin typeface="楷体" panose="02010609060101010101" pitchFamily="49" charset="-122"/>
                <a:ea typeface="楷体" panose="02010609060101010101" pitchFamily="49" charset="-122"/>
                <a:cs typeface="OPPOSans M" panose="00020600040101010101" pitchFamily="18" charset="-122"/>
              </a:rPr>
              <a:t>网络与数据通信专业委员会、</a:t>
            </a:r>
            <a:r>
              <a:rPr lang="en-US" altLang="zh-CN" sz="2800" dirty="0">
                <a:latin typeface="楷体" panose="02010609060101010101" pitchFamily="49" charset="-122"/>
                <a:ea typeface="楷体" panose="02010609060101010101" pitchFamily="49" charset="-122"/>
                <a:cs typeface="OPPOSans M" panose="00020600040101010101" pitchFamily="18" charset="-122"/>
              </a:rPr>
              <a:t>CCF </a:t>
            </a:r>
            <a:r>
              <a:rPr lang="zh-CN" altLang="en-US" sz="2800" dirty="0">
                <a:latin typeface="楷体" panose="02010609060101010101" pitchFamily="49" charset="-122"/>
                <a:ea typeface="楷体" panose="02010609060101010101" pitchFamily="49" charset="-122"/>
                <a:cs typeface="OPPOSans M" panose="00020600040101010101" pitchFamily="18" charset="-122"/>
              </a:rPr>
              <a:t>互联网专业委员会、中国信息通信研究院</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p:txBody>
      </p:sp>
      <p:sp>
        <p:nvSpPr>
          <p:cNvPr id="10" name="文本框 9">
            <a:extLst>
              <a:ext uri="{FF2B5EF4-FFF2-40B4-BE49-F238E27FC236}">
                <a16:creationId xmlns:a16="http://schemas.microsoft.com/office/drawing/2014/main" id="{C50DB2A9-CEB0-4D77-9E06-70DCB99E98C0}"/>
              </a:ext>
            </a:extLst>
          </p:cNvPr>
          <p:cNvSpPr txBox="1"/>
          <p:nvPr/>
        </p:nvSpPr>
        <p:spPr>
          <a:xfrm>
            <a:off x="114204" y="4054738"/>
            <a:ext cx="12056227" cy="2246769"/>
          </a:xfrm>
          <a:prstGeom prst="rect">
            <a:avLst/>
          </a:prstGeom>
          <a:noFill/>
        </p:spPr>
        <p:txBody>
          <a:bodyPr wrap="square">
            <a:spAutoFit/>
          </a:bodyPr>
          <a:lstStyle/>
          <a:p>
            <a:pPr marL="457200" indent="-457200">
              <a:buFont typeface="Arial" panose="020B0604020202020204" pitchFamily="34" charset="0"/>
              <a:buChar char="•"/>
            </a:pPr>
            <a:r>
              <a:rPr lang="en-US" altLang="zh-CN" sz="2800" b="1" dirty="0">
                <a:latin typeface="楷体" panose="02010609060101010101" pitchFamily="49" charset="-122"/>
                <a:ea typeface="楷体" panose="02010609060101010101" pitchFamily="49" charset="-122"/>
                <a:cs typeface="OPPOSans M" panose="00020600040101010101" pitchFamily="18" charset="-122"/>
              </a:rPr>
              <a:t>2021</a:t>
            </a:r>
            <a:r>
              <a:rPr lang="zh-CN" altLang="en-US" sz="2800" b="1" dirty="0">
                <a:latin typeface="楷体" panose="02010609060101010101" pitchFamily="49" charset="-122"/>
                <a:ea typeface="楷体" panose="02010609060101010101" pitchFamily="49" charset="-122"/>
                <a:cs typeface="OPPOSans M" panose="00020600040101010101" pitchFamily="18" charset="-122"/>
              </a:rPr>
              <a:t>赛事情况：</a:t>
            </a:r>
            <a:r>
              <a:rPr lang="zh-CN" altLang="zh-CN" sz="2800" dirty="0">
                <a:solidFill>
                  <a:srgbClr val="333333"/>
                </a:solidFill>
                <a:effectLst/>
                <a:latin typeface="Times New Roman" panose="02020603050405020304" pitchFamily="18" charset="0"/>
                <a:ea typeface="楷体" panose="02010609060101010101" pitchFamily="49" charset="-122"/>
                <a:cs typeface="Times New Roman" panose="02020603050405020304" pitchFamily="18" charset="0"/>
              </a:rPr>
              <a:t>作为</a:t>
            </a:r>
            <a:r>
              <a:rPr lang="en-US" altLang="zh-CN" sz="2800" dirty="0">
                <a:solidFill>
                  <a:srgbClr val="C00000"/>
                </a:solidFill>
                <a:effectLst/>
                <a:latin typeface="Times New Roman" panose="02020603050405020304" pitchFamily="18" charset="0"/>
                <a:ea typeface="楷体" panose="02010609060101010101" pitchFamily="49" charset="-122"/>
              </a:rPr>
              <a:t>2021</a:t>
            </a:r>
            <a:r>
              <a:rPr lang="zh-CN" altLang="zh-CN" sz="28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世界青年科学家峰会主体活动之一</a:t>
            </a:r>
            <a:r>
              <a:rPr lang="zh-CN" altLang="zh-CN" sz="2800" dirty="0">
                <a:solidFill>
                  <a:srgbClr val="333333"/>
                </a:solidFill>
                <a:effectLst/>
                <a:latin typeface="Times New Roman" panose="02020603050405020304" pitchFamily="18" charset="0"/>
                <a:ea typeface="楷体" panose="02010609060101010101" pitchFamily="49" charset="-122"/>
                <a:cs typeface="Times New Roman" panose="02020603050405020304" pitchFamily="18" charset="0"/>
              </a:rPr>
              <a:t>，分为资格赛、选拔赛（省赛）、挑战赛（国赛）三个阶段，共有来自全国</a:t>
            </a: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328</a:t>
            </a:r>
            <a:r>
              <a:rPr lang="zh-CN"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所高校、</a:t>
            </a: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1932</a:t>
            </a:r>
            <a:r>
              <a:rPr lang="zh-CN"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支队伍、</a:t>
            </a: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8771</a:t>
            </a:r>
            <a:r>
              <a:rPr lang="zh-CN"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位本科学生和研究生参赛</a:t>
            </a:r>
            <a:r>
              <a:rPr lang="zh-CN" altLang="zh-CN" sz="2800" dirty="0">
                <a:solidFill>
                  <a:srgbClr val="333333"/>
                </a:solidFill>
                <a:effectLst/>
                <a:latin typeface="Times New Roman" panose="02020603050405020304" pitchFamily="18" charset="0"/>
                <a:ea typeface="楷体" panose="02010609060101010101" pitchFamily="49" charset="-122"/>
                <a:cs typeface="Times New Roman" panose="02020603050405020304" pitchFamily="18" charset="0"/>
              </a:rPr>
              <a:t>，通过在温州大学举行决赛答辩评审决出特等奖</a:t>
            </a:r>
            <a:r>
              <a:rPr lang="en-US" altLang="zh-CN" sz="2800" dirty="0">
                <a:solidFill>
                  <a:srgbClr val="333333"/>
                </a:solidFill>
                <a:effectLst/>
                <a:latin typeface="Times New Roman" panose="02020603050405020304" pitchFamily="18" charset="0"/>
                <a:ea typeface="楷体" panose="02010609060101010101" pitchFamily="49" charset="-122"/>
              </a:rPr>
              <a:t>3</a:t>
            </a:r>
            <a:r>
              <a:rPr lang="zh-CN" altLang="zh-CN" sz="2800" dirty="0">
                <a:solidFill>
                  <a:srgbClr val="333333"/>
                </a:solidFill>
                <a:effectLst/>
                <a:latin typeface="Times New Roman" panose="02020603050405020304" pitchFamily="18" charset="0"/>
                <a:ea typeface="楷体" panose="02010609060101010101" pitchFamily="49" charset="-122"/>
                <a:cs typeface="Times New Roman" panose="02020603050405020304" pitchFamily="18" charset="0"/>
              </a:rPr>
              <a:t>项、一等奖</a:t>
            </a:r>
            <a:r>
              <a:rPr lang="en-US" altLang="zh-CN" sz="2800" dirty="0">
                <a:solidFill>
                  <a:srgbClr val="333333"/>
                </a:solidFill>
                <a:effectLst/>
                <a:latin typeface="Times New Roman" panose="02020603050405020304" pitchFamily="18" charset="0"/>
                <a:ea typeface="楷体" panose="02010609060101010101" pitchFamily="49" charset="-122"/>
              </a:rPr>
              <a:t>29</a:t>
            </a:r>
            <a:r>
              <a:rPr lang="zh-CN" altLang="zh-CN" sz="2800" dirty="0">
                <a:solidFill>
                  <a:srgbClr val="333333"/>
                </a:solidFill>
                <a:effectLst/>
                <a:latin typeface="Times New Roman" panose="02020603050405020304" pitchFamily="18" charset="0"/>
                <a:ea typeface="楷体" panose="02010609060101010101" pitchFamily="49" charset="-122"/>
                <a:cs typeface="Times New Roman" panose="02020603050405020304" pitchFamily="18" charset="0"/>
              </a:rPr>
              <a:t>项、二等奖和三等奖分别</a:t>
            </a:r>
            <a:r>
              <a:rPr lang="en-US" altLang="zh-CN" sz="2800" dirty="0">
                <a:solidFill>
                  <a:srgbClr val="333333"/>
                </a:solidFill>
                <a:effectLst/>
                <a:latin typeface="Times New Roman" panose="02020603050405020304" pitchFamily="18" charset="0"/>
                <a:ea typeface="楷体" panose="02010609060101010101" pitchFamily="49" charset="-122"/>
              </a:rPr>
              <a:t>79</a:t>
            </a:r>
            <a:r>
              <a:rPr lang="zh-CN" altLang="zh-CN" sz="2800" dirty="0">
                <a:solidFill>
                  <a:srgbClr val="333333"/>
                </a:solidFill>
                <a:effectLst/>
                <a:latin typeface="Times New Roman" panose="02020603050405020304" pitchFamily="18" charset="0"/>
                <a:ea typeface="楷体" panose="02010609060101010101" pitchFamily="49" charset="-122"/>
                <a:cs typeface="Times New Roman" panose="02020603050405020304" pitchFamily="18" charset="0"/>
              </a:rPr>
              <a:t>和</a:t>
            </a:r>
            <a:r>
              <a:rPr lang="en-US" altLang="zh-CN" sz="2800" dirty="0">
                <a:solidFill>
                  <a:srgbClr val="333333"/>
                </a:solidFill>
                <a:effectLst/>
                <a:latin typeface="Times New Roman" panose="02020603050405020304" pitchFamily="18" charset="0"/>
                <a:ea typeface="楷体" panose="02010609060101010101" pitchFamily="49" charset="-122"/>
              </a:rPr>
              <a:t>156</a:t>
            </a:r>
            <a:r>
              <a:rPr lang="zh-CN" altLang="zh-CN" sz="2800" dirty="0">
                <a:solidFill>
                  <a:srgbClr val="333333"/>
                </a:solidFill>
                <a:effectLst/>
                <a:latin typeface="Times New Roman" panose="02020603050405020304" pitchFamily="18" charset="0"/>
                <a:ea typeface="楷体" panose="02010609060101010101" pitchFamily="49" charset="-122"/>
                <a:cs typeface="Times New Roman" panose="02020603050405020304" pitchFamily="18" charset="0"/>
              </a:rPr>
              <a:t>项</a:t>
            </a:r>
            <a:r>
              <a:rPr lang="zh-CN" altLang="en-US" sz="2800" dirty="0">
                <a:solidFill>
                  <a:srgbClr val="333333"/>
                </a:solidFill>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800" b="0" i="0" dirty="0">
              <a:solidFill>
                <a:srgbClr val="4A4A4A"/>
              </a:solidFill>
              <a:effectLst/>
              <a:latin typeface="Helvetica Neue" panose="02000503000000020004" pitchFamily="2" charset="0"/>
            </a:endParaRPr>
          </a:p>
          <a:p>
            <a:pPr algn="l"/>
            <a:endParaRPr lang="en-US" altLang="zh-CN" sz="2800" b="1" dirty="0">
              <a:latin typeface="楷体" panose="02010609060101010101" pitchFamily="49" charset="-122"/>
              <a:ea typeface="楷体" panose="02010609060101010101" pitchFamily="49" charset="-122"/>
              <a:cs typeface="OPPOSans M" panose="00020600040101010101" pitchFamily="18"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7"/>
          <p:cNvSpPr txBox="1">
            <a:spLocks noChangeArrowheads="1"/>
          </p:cNvSpPr>
          <p:nvPr/>
        </p:nvSpPr>
        <p:spPr bwMode="auto">
          <a:xfrm>
            <a:off x="588112" y="107921"/>
            <a:ext cx="7524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赛制赛程</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赛道分类</a:t>
            </a:r>
          </a:p>
        </p:txBody>
      </p:sp>
      <p:sp>
        <p:nvSpPr>
          <p:cNvPr id="21" name="矩形 25"/>
          <p:cNvSpPr/>
          <p:nvPr/>
        </p:nvSpPr>
        <p:spPr bwMode="auto">
          <a:xfrm>
            <a:off x="227750" y="218325"/>
            <a:ext cx="360362" cy="358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a:extLst>
              <a:ext uri="{FF2B5EF4-FFF2-40B4-BE49-F238E27FC236}">
                <a16:creationId xmlns:a16="http://schemas.microsoft.com/office/drawing/2014/main" id="{4BD925E3-90D0-4803-976B-C161EBAF0125}"/>
              </a:ext>
            </a:extLst>
          </p:cNvPr>
          <p:cNvGrpSpPr/>
          <p:nvPr/>
        </p:nvGrpSpPr>
        <p:grpSpPr>
          <a:xfrm>
            <a:off x="1271464" y="980728"/>
            <a:ext cx="3688200" cy="5513361"/>
            <a:chOff x="1487488" y="1091022"/>
            <a:chExt cx="3688200" cy="5513361"/>
          </a:xfrm>
        </p:grpSpPr>
        <p:sp>
          <p:nvSpPr>
            <p:cNvPr id="6" name="矩形: 圆角 5">
              <a:extLst>
                <a:ext uri="{FF2B5EF4-FFF2-40B4-BE49-F238E27FC236}">
                  <a16:creationId xmlns:a16="http://schemas.microsoft.com/office/drawing/2014/main" id="{416738E4-CA6C-454F-B3F3-C68E638C8878}"/>
                </a:ext>
              </a:extLst>
            </p:cNvPr>
            <p:cNvSpPr/>
            <p:nvPr/>
          </p:nvSpPr>
          <p:spPr>
            <a:xfrm>
              <a:off x="1487488" y="1772816"/>
              <a:ext cx="3688200" cy="4831567"/>
            </a:xfrm>
            <a:prstGeom prst="roundRect">
              <a:avLst>
                <a:gd name="adj" fmla="val 2773"/>
              </a:avLst>
            </a:prstGeom>
            <a:solidFill>
              <a:schemeClr val="accent6">
                <a:lumMod val="40000"/>
                <a:lumOff val="60000"/>
                <a:alpha val="49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effectLst/>
                  <a:latin typeface="楷体" panose="02010609060101010101" pitchFamily="49" charset="-122"/>
                  <a:ea typeface="楷体" panose="02010609060101010101" pitchFamily="49" charset="-122"/>
                </a:rPr>
                <a:t>软件定义网络、物联网、工业互联网、网络安全、网络智能、云计算、边缘计算、网络数据分析、</a:t>
              </a:r>
              <a:r>
                <a:rPr lang="en-US" altLang="zh-CN" sz="2400" dirty="0">
                  <a:solidFill>
                    <a:schemeClr val="tx1"/>
                  </a:solidFill>
                  <a:effectLst/>
                  <a:latin typeface="楷体" panose="02010609060101010101" pitchFamily="49" charset="-122"/>
                  <a:ea typeface="楷体" panose="02010609060101010101" pitchFamily="49" charset="-122"/>
                </a:rPr>
                <a:t>IPv6</a:t>
              </a:r>
              <a:r>
                <a:rPr lang="zh-CN" altLang="en-US" sz="2400" dirty="0">
                  <a:solidFill>
                    <a:schemeClr val="tx1"/>
                  </a:solidFill>
                  <a:effectLst/>
                  <a:latin typeface="楷体" panose="02010609060101010101" pitchFamily="49" charset="-122"/>
                  <a:ea typeface="楷体" panose="02010609060101010101" pitchFamily="49" charset="-122"/>
                </a:rPr>
                <a:t>，可以是网络技术的发明与创造，或网络系统的研究、设计、开发、部署与管理，或将网络与信息技术用于解决经济社会各领域关注的应用热点或难点问题。</a:t>
              </a:r>
              <a:endParaRPr kumimoji="0" lang="zh-CN" altLang="en-US" sz="240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endParaRPr>
            </a:p>
          </p:txBody>
        </p:sp>
        <p:sp>
          <p:nvSpPr>
            <p:cNvPr id="7" name="文本框 6">
              <a:extLst>
                <a:ext uri="{FF2B5EF4-FFF2-40B4-BE49-F238E27FC236}">
                  <a16:creationId xmlns:a16="http://schemas.microsoft.com/office/drawing/2014/main" id="{7298EA46-9097-4710-A9DF-4800E1D9C966}"/>
                </a:ext>
              </a:extLst>
            </p:cNvPr>
            <p:cNvSpPr txBox="1"/>
            <p:nvPr/>
          </p:nvSpPr>
          <p:spPr>
            <a:xfrm>
              <a:off x="1738980" y="1091022"/>
              <a:ext cx="3185217" cy="523220"/>
            </a:xfrm>
            <a:prstGeom prst="rect">
              <a:avLst/>
            </a:prstGeom>
            <a:solidFill>
              <a:srgbClr val="5399D9"/>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tx1"/>
                  </a:solidFill>
                  <a:effectLst/>
                  <a:uLnTx/>
                  <a:uFillTx/>
                  <a:latin typeface="思源宋体 CN Heavy"/>
                  <a:ea typeface="思源宋体 CN Heavy"/>
                  <a:cs typeface="+mn-cs"/>
                </a:rPr>
                <a:t>创意</a:t>
              </a:r>
              <a:r>
                <a:rPr kumimoji="0" lang="en-US" altLang="zh-CN" sz="2800" b="0" i="0" u="none" strike="noStrike" kern="1200" cap="none" spc="0" normalizeH="0" baseline="0" noProof="0" dirty="0">
                  <a:ln>
                    <a:noFill/>
                  </a:ln>
                  <a:solidFill>
                    <a:schemeClr val="tx1"/>
                  </a:solidFill>
                  <a:effectLst/>
                  <a:uLnTx/>
                  <a:uFillTx/>
                  <a:latin typeface="思源宋体 CN Heavy"/>
                  <a:ea typeface="思源宋体 CN Heavy"/>
                  <a:cs typeface="+mn-cs"/>
                </a:rPr>
                <a:t>A</a:t>
              </a:r>
              <a:r>
                <a:rPr kumimoji="0" lang="zh-CN" altLang="en-US" sz="2800" b="0" i="0" u="none" strike="noStrike" kern="1200" cap="none" spc="0" normalizeH="0" baseline="0" noProof="0" dirty="0">
                  <a:ln>
                    <a:noFill/>
                  </a:ln>
                  <a:solidFill>
                    <a:schemeClr val="tx1"/>
                  </a:solidFill>
                  <a:effectLst/>
                  <a:uLnTx/>
                  <a:uFillTx/>
                  <a:latin typeface="思源宋体 CN Heavy"/>
                  <a:ea typeface="思源宋体 CN Heavy"/>
                  <a:cs typeface="+mn-cs"/>
                </a:rPr>
                <a:t>赛道</a:t>
              </a:r>
            </a:p>
          </p:txBody>
        </p:sp>
      </p:grpSp>
      <p:grpSp>
        <p:nvGrpSpPr>
          <p:cNvPr id="4" name="组合 3">
            <a:extLst>
              <a:ext uri="{FF2B5EF4-FFF2-40B4-BE49-F238E27FC236}">
                <a16:creationId xmlns:a16="http://schemas.microsoft.com/office/drawing/2014/main" id="{4D18A240-5864-4F87-AD7E-3518B5578994}"/>
              </a:ext>
            </a:extLst>
          </p:cNvPr>
          <p:cNvGrpSpPr/>
          <p:nvPr/>
        </p:nvGrpSpPr>
        <p:grpSpPr>
          <a:xfrm>
            <a:off x="5375920" y="980728"/>
            <a:ext cx="3436709" cy="5513360"/>
            <a:chOff x="6096000" y="1091022"/>
            <a:chExt cx="3436709" cy="5513360"/>
          </a:xfrm>
        </p:grpSpPr>
        <p:sp>
          <p:nvSpPr>
            <p:cNvPr id="9" name="文本框 8">
              <a:extLst>
                <a:ext uri="{FF2B5EF4-FFF2-40B4-BE49-F238E27FC236}">
                  <a16:creationId xmlns:a16="http://schemas.microsoft.com/office/drawing/2014/main" id="{1E416901-6B48-42F4-B70A-1EC2393B3E6E}"/>
                </a:ext>
              </a:extLst>
            </p:cNvPr>
            <p:cNvSpPr txBox="1"/>
            <p:nvPr/>
          </p:nvSpPr>
          <p:spPr>
            <a:xfrm>
              <a:off x="6221746" y="1091022"/>
              <a:ext cx="3185217" cy="523220"/>
            </a:xfrm>
            <a:prstGeom prst="rect">
              <a:avLst/>
            </a:prstGeom>
            <a:solidFill>
              <a:srgbClr val="5399D9"/>
            </a:solidFill>
          </p:spPr>
          <p:style>
            <a:lnRef idx="3">
              <a:schemeClr val="lt1"/>
            </a:lnRef>
            <a:fillRef idx="1">
              <a:schemeClr val="accent6"/>
            </a:fillRef>
            <a:effectRef idx="1">
              <a:schemeClr val="accent6"/>
            </a:effectRef>
            <a:fontRef idx="minor">
              <a:schemeClr val="lt1"/>
            </a:fontRef>
          </p:style>
          <p:txBody>
            <a:bodyPr wrap="square" rtlCol="0">
              <a:spAutoFit/>
            </a:bodyPr>
            <a:lstStyle>
              <a:defPPr>
                <a:defRPr lang="zh-CN"/>
              </a:defPPr>
              <a:lvl1pPr marL="0" marR="0" lvl="0" indent="0" algn="ctr" defTabSz="914400" eaLnBrk="1" fontAlgn="auto" latinLnBrk="0" hangingPunct="1">
                <a:lnSpc>
                  <a:spcPct val="100000"/>
                </a:lnSpc>
                <a:spcBef>
                  <a:spcPts val="0"/>
                </a:spcBef>
                <a:spcAft>
                  <a:spcPts val="0"/>
                </a:spcAft>
                <a:buClrTx/>
                <a:buSzTx/>
                <a:buFontTx/>
                <a:buNone/>
                <a:tabLst/>
                <a:defRPr kumimoji="0" sz="2800" b="0" i="0" u="none" strike="noStrike" cap="none" spc="0" normalizeH="0" baseline="0">
                  <a:ln>
                    <a:noFill/>
                  </a:ln>
                  <a:solidFill>
                    <a:schemeClr val="tx1"/>
                  </a:solidFill>
                  <a:effectLst/>
                  <a:uLnTx/>
                  <a:uFillTx/>
                  <a:latin typeface="思源宋体 CN Heavy"/>
                  <a:ea typeface="思源宋体 CN Heavy"/>
                </a:defRPr>
              </a:lvl1pPr>
            </a:lstStyle>
            <a:p>
              <a:r>
                <a:rPr lang="zh-CN" altLang="en-US" dirty="0"/>
                <a:t>攻关</a:t>
              </a:r>
              <a:r>
                <a:rPr lang="en-US" altLang="zh-CN" dirty="0"/>
                <a:t>B</a:t>
              </a:r>
              <a:r>
                <a:rPr lang="zh-CN" altLang="en-US" dirty="0"/>
                <a:t>赛道</a:t>
              </a:r>
            </a:p>
          </p:txBody>
        </p:sp>
        <p:sp>
          <p:nvSpPr>
            <p:cNvPr id="11" name="矩形: 圆角 10">
              <a:extLst>
                <a:ext uri="{FF2B5EF4-FFF2-40B4-BE49-F238E27FC236}">
                  <a16:creationId xmlns:a16="http://schemas.microsoft.com/office/drawing/2014/main" id="{7B1241BC-AF67-4DF8-BF56-05A715A18D69}"/>
                </a:ext>
              </a:extLst>
            </p:cNvPr>
            <p:cNvSpPr/>
            <p:nvPr/>
          </p:nvSpPr>
          <p:spPr>
            <a:xfrm>
              <a:off x="6096000" y="1772815"/>
              <a:ext cx="3436709" cy="4831567"/>
            </a:xfrm>
            <a:prstGeom prst="roundRect">
              <a:avLst>
                <a:gd name="adj" fmla="val 2773"/>
              </a:avLst>
            </a:prstGeom>
            <a:solidFill>
              <a:schemeClr val="accent6">
                <a:lumMod val="40000"/>
                <a:lumOff val="60000"/>
                <a:alpha val="49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effectLst/>
                  <a:latin typeface="楷体" panose="02010609060101010101" pitchFamily="49" charset="-122"/>
                  <a:ea typeface="楷体" panose="02010609060101010101" pitchFamily="49" charset="-122"/>
                </a:rPr>
                <a:t>B</a:t>
              </a:r>
              <a:r>
                <a:rPr lang="zh-CN" altLang="en-US" sz="2400" dirty="0">
                  <a:solidFill>
                    <a:schemeClr val="tx1"/>
                  </a:solidFill>
                  <a:effectLst/>
                  <a:latin typeface="楷体" panose="02010609060101010101" pitchFamily="49" charset="-122"/>
                  <a:ea typeface="楷体" panose="02010609060101010101" pitchFamily="49" charset="-122"/>
                </a:rPr>
                <a:t>系列的作品包括行业知名企业参与规划的两个专项，参赛团队自主选择参赛项目，并根据相应的参赛指南与要求进行作品的选题与实现。</a:t>
              </a:r>
              <a:endParaRPr kumimoji="0" lang="zh-CN" altLang="en-US" sz="240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endParaRPr>
            </a:p>
          </p:txBody>
        </p:sp>
      </p:grpSp>
      <p:sp>
        <p:nvSpPr>
          <p:cNvPr id="13" name="文本框 12">
            <a:extLst>
              <a:ext uri="{FF2B5EF4-FFF2-40B4-BE49-F238E27FC236}">
                <a16:creationId xmlns:a16="http://schemas.microsoft.com/office/drawing/2014/main" id="{31C1ED4B-053B-481C-9F8D-D8AB6C38ECBD}"/>
              </a:ext>
            </a:extLst>
          </p:cNvPr>
          <p:cNvSpPr txBox="1"/>
          <p:nvPr/>
        </p:nvSpPr>
        <p:spPr>
          <a:xfrm>
            <a:off x="9408368" y="980728"/>
            <a:ext cx="2448272" cy="523220"/>
          </a:xfrm>
          <a:prstGeom prst="rect">
            <a:avLst/>
          </a:prstGeom>
          <a:solidFill>
            <a:srgbClr val="5399D9"/>
          </a:solidFill>
        </p:spPr>
        <p:style>
          <a:lnRef idx="3">
            <a:schemeClr val="lt1"/>
          </a:lnRef>
          <a:fillRef idx="1">
            <a:schemeClr val="accent6"/>
          </a:fillRef>
          <a:effectRef idx="1">
            <a:schemeClr val="accent6"/>
          </a:effectRef>
          <a:fontRef idx="minor">
            <a:schemeClr val="lt1"/>
          </a:fontRef>
        </p:style>
        <p:txBody>
          <a:bodyPr wrap="square" rtlCol="0">
            <a:spAutoFit/>
          </a:bodyPr>
          <a:lstStyle>
            <a:defPPr>
              <a:defRPr lang="zh-CN"/>
            </a:defPPr>
            <a:lvl1pPr marL="0" marR="0" lvl="0" indent="0" algn="ctr" defTabSz="914400" eaLnBrk="1" fontAlgn="auto" latinLnBrk="0" hangingPunct="1">
              <a:lnSpc>
                <a:spcPct val="100000"/>
              </a:lnSpc>
              <a:spcBef>
                <a:spcPts val="0"/>
              </a:spcBef>
              <a:spcAft>
                <a:spcPts val="0"/>
              </a:spcAft>
              <a:buClrTx/>
              <a:buSzTx/>
              <a:buFontTx/>
              <a:buNone/>
              <a:tabLst/>
              <a:defRPr kumimoji="0" sz="2800" b="0" i="0" u="none" strike="noStrike" cap="none" spc="0" normalizeH="0" baseline="0">
                <a:ln>
                  <a:noFill/>
                </a:ln>
                <a:solidFill>
                  <a:schemeClr val="tx1"/>
                </a:solidFill>
                <a:effectLst/>
                <a:uLnTx/>
                <a:uFillTx/>
                <a:latin typeface="思源宋体 CN Heavy"/>
                <a:ea typeface="思源宋体 CN Heavy"/>
              </a:defRPr>
            </a:lvl1pPr>
          </a:lstStyle>
          <a:p>
            <a:r>
              <a:rPr lang="zh-CN" altLang="en-US" dirty="0"/>
              <a:t>创业</a:t>
            </a:r>
            <a:r>
              <a:rPr lang="en-US" altLang="zh-CN" dirty="0"/>
              <a:t>C</a:t>
            </a:r>
            <a:r>
              <a:rPr lang="zh-CN" altLang="en-US" dirty="0"/>
              <a:t>赛道</a:t>
            </a:r>
          </a:p>
        </p:txBody>
      </p:sp>
      <p:sp>
        <p:nvSpPr>
          <p:cNvPr id="14" name="矩形: 圆角 13">
            <a:extLst>
              <a:ext uri="{FF2B5EF4-FFF2-40B4-BE49-F238E27FC236}">
                <a16:creationId xmlns:a16="http://schemas.microsoft.com/office/drawing/2014/main" id="{58F8444A-85EC-409D-808C-1105E4773F04}"/>
              </a:ext>
            </a:extLst>
          </p:cNvPr>
          <p:cNvSpPr/>
          <p:nvPr/>
        </p:nvSpPr>
        <p:spPr>
          <a:xfrm>
            <a:off x="9453198" y="1662521"/>
            <a:ext cx="2448272" cy="4831567"/>
          </a:xfrm>
          <a:prstGeom prst="roundRect">
            <a:avLst>
              <a:gd name="adj" fmla="val 2773"/>
            </a:avLst>
          </a:prstGeom>
          <a:solidFill>
            <a:schemeClr val="accent6">
              <a:lumMod val="40000"/>
              <a:lumOff val="60000"/>
              <a:alpha val="49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u="none" strike="noStrike" kern="1200" cap="none" spc="0" normalizeH="0" baseline="0" noProof="0" dirty="0">
                <a:ln>
                  <a:noFill/>
                </a:ln>
                <a:solidFill>
                  <a:schemeClr val="tx1"/>
                </a:solidFill>
                <a:uLnTx/>
                <a:uFillTx/>
                <a:latin typeface="楷体" panose="02010609060101010101" pitchFamily="49" charset="-122"/>
                <a:ea typeface="楷体" panose="02010609060101010101" pitchFamily="49" charset="-122"/>
              </a:rPr>
              <a:t>目前没有开放。</a:t>
            </a:r>
            <a:endParaRPr kumimoji="0" lang="zh-CN" altLang="en-US" sz="240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95361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7"/>
          <p:cNvSpPr txBox="1">
            <a:spLocks noChangeArrowheads="1"/>
          </p:cNvSpPr>
          <p:nvPr/>
        </p:nvSpPr>
        <p:spPr bwMode="auto">
          <a:xfrm>
            <a:off x="588112" y="107921"/>
            <a:ext cx="7524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赛制赛程</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时间安排</a:t>
            </a:r>
          </a:p>
        </p:txBody>
      </p:sp>
      <p:sp>
        <p:nvSpPr>
          <p:cNvPr id="21" name="矩形 25"/>
          <p:cNvSpPr/>
          <p:nvPr/>
        </p:nvSpPr>
        <p:spPr bwMode="auto">
          <a:xfrm>
            <a:off x="227750" y="218325"/>
            <a:ext cx="360362" cy="358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612DE122-6353-42A8-9D46-E33246F690DE}"/>
              </a:ext>
            </a:extLst>
          </p:cNvPr>
          <p:cNvPicPr>
            <a:picLocks noChangeAspect="1"/>
          </p:cNvPicPr>
          <p:nvPr/>
        </p:nvPicPr>
        <p:blipFill>
          <a:blip r:embed="rId3"/>
          <a:stretch>
            <a:fillRect/>
          </a:stretch>
        </p:blipFill>
        <p:spPr>
          <a:xfrm>
            <a:off x="1173410" y="924609"/>
            <a:ext cx="9845180" cy="4536504"/>
          </a:xfrm>
          <a:prstGeom prst="rect">
            <a:avLst/>
          </a:prstGeom>
        </p:spPr>
      </p:pic>
      <p:sp>
        <p:nvSpPr>
          <p:cNvPr id="7" name="文本框 6">
            <a:extLst>
              <a:ext uri="{FF2B5EF4-FFF2-40B4-BE49-F238E27FC236}">
                <a16:creationId xmlns:a16="http://schemas.microsoft.com/office/drawing/2014/main" id="{060F3E1A-57F8-4542-B116-211D963E204C}"/>
              </a:ext>
            </a:extLst>
          </p:cNvPr>
          <p:cNvSpPr txBox="1"/>
          <p:nvPr/>
        </p:nvSpPr>
        <p:spPr>
          <a:xfrm>
            <a:off x="1343473" y="5445224"/>
            <a:ext cx="10848528" cy="1384995"/>
          </a:xfrm>
          <a:prstGeom prst="rect">
            <a:avLst/>
          </a:prstGeom>
          <a:noFill/>
        </p:spPr>
        <p:txBody>
          <a:bodyPr wrap="square">
            <a:spAutoFit/>
          </a:bodyPr>
          <a:lstStyle/>
          <a:p>
            <a:r>
              <a:rPr lang="zh-CN" altLang="en-US" sz="2800" dirty="0">
                <a:latin typeface="楷体" panose="02010609060101010101" pitchFamily="49" charset="-122"/>
                <a:ea typeface="楷体" panose="02010609060101010101" pitchFamily="49" charset="-122"/>
                <a:cs typeface="OPPOSans M" panose="00020600040101010101" pitchFamily="18" charset="-122"/>
              </a:rPr>
              <a:t>报名参加资格赛不收取报名费用；入选并参加选拔赛的每项作品收取报名费 </a:t>
            </a:r>
            <a:r>
              <a:rPr lang="en-US" altLang="zh-CN" sz="2800" dirty="0">
                <a:latin typeface="楷体" panose="02010609060101010101" pitchFamily="49" charset="-122"/>
                <a:ea typeface="楷体" panose="02010609060101010101" pitchFamily="49" charset="-122"/>
                <a:cs typeface="OPPOSans M" panose="00020600040101010101" pitchFamily="18" charset="-122"/>
              </a:rPr>
              <a:t>500 </a:t>
            </a:r>
            <a:r>
              <a:rPr lang="zh-CN" altLang="en-US" sz="2800" dirty="0">
                <a:latin typeface="楷体" panose="02010609060101010101" pitchFamily="49" charset="-122"/>
                <a:ea typeface="楷体" panose="02010609060101010101" pitchFamily="49" charset="-122"/>
                <a:cs typeface="OPPOSans M" panose="00020600040101010101" pitchFamily="18" charset="-122"/>
              </a:rPr>
              <a:t>元；挑战赛不收取报名费用，参加挑战赛现场比赛的交通及食宿费用自理。</a:t>
            </a:r>
          </a:p>
        </p:txBody>
      </p:sp>
    </p:spTree>
    <p:extLst>
      <p:ext uri="{BB962C8B-B14F-4D97-AF65-F5344CB8AC3E}">
        <p14:creationId xmlns:p14="http://schemas.microsoft.com/office/powerpoint/2010/main" val="2760022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7"/>
          <p:cNvSpPr txBox="1">
            <a:spLocks noChangeArrowheads="1"/>
          </p:cNvSpPr>
          <p:nvPr/>
        </p:nvSpPr>
        <p:spPr bwMode="auto">
          <a:xfrm>
            <a:off x="588112" y="107921"/>
            <a:ext cx="7524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赛制赛程</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评审规则</a:t>
            </a:r>
          </a:p>
        </p:txBody>
      </p:sp>
      <p:sp>
        <p:nvSpPr>
          <p:cNvPr id="21" name="矩形 25"/>
          <p:cNvSpPr/>
          <p:nvPr/>
        </p:nvSpPr>
        <p:spPr bwMode="auto">
          <a:xfrm>
            <a:off x="227750" y="218325"/>
            <a:ext cx="360362" cy="358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4DBA0D29-D8E5-4B9B-AD7A-60B22B11C4D5}"/>
              </a:ext>
            </a:extLst>
          </p:cNvPr>
          <p:cNvPicPr>
            <a:picLocks noChangeAspect="1"/>
          </p:cNvPicPr>
          <p:nvPr/>
        </p:nvPicPr>
        <p:blipFill>
          <a:blip r:embed="rId3"/>
          <a:stretch>
            <a:fillRect/>
          </a:stretch>
        </p:blipFill>
        <p:spPr>
          <a:xfrm>
            <a:off x="1631504" y="2622220"/>
            <a:ext cx="9480376" cy="4235780"/>
          </a:xfrm>
          <a:prstGeom prst="rect">
            <a:avLst/>
          </a:prstGeom>
        </p:spPr>
      </p:pic>
      <p:sp>
        <p:nvSpPr>
          <p:cNvPr id="6" name="文本框 5">
            <a:extLst>
              <a:ext uri="{FF2B5EF4-FFF2-40B4-BE49-F238E27FC236}">
                <a16:creationId xmlns:a16="http://schemas.microsoft.com/office/drawing/2014/main" id="{066441E4-6DFF-4A12-A6A9-F7924C601F00}"/>
              </a:ext>
            </a:extLst>
          </p:cNvPr>
          <p:cNvSpPr txBox="1"/>
          <p:nvPr/>
        </p:nvSpPr>
        <p:spPr>
          <a:xfrm>
            <a:off x="196602" y="806338"/>
            <a:ext cx="11995397" cy="1815882"/>
          </a:xfrm>
          <a:prstGeom prst="rect">
            <a:avLst/>
          </a:prstGeom>
          <a:noFill/>
        </p:spPr>
        <p:txBody>
          <a:bodyPr wrap="square">
            <a:spAutoFit/>
          </a:bodyPr>
          <a:lstStyle/>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创意：设计理念，选题创新性</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技术：涉及技术先进性、综合性与创新性</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应用：实用价值，市场潜力</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设计：技术路线，系统结构，用户界面，系统功能的复杂性与复杂度</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p:txBody>
      </p:sp>
    </p:spTree>
    <p:extLst>
      <p:ext uri="{BB962C8B-B14F-4D97-AF65-F5344CB8AC3E}">
        <p14:creationId xmlns:p14="http://schemas.microsoft.com/office/powerpoint/2010/main" val="375815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箭头: 五边形 22">
            <a:extLst>
              <a:ext uri="{FF2B5EF4-FFF2-40B4-BE49-F238E27FC236}">
                <a16:creationId xmlns:a16="http://schemas.microsoft.com/office/drawing/2014/main" id="{62D400F0-CD9D-42EE-9BF9-BC4CA91B48C1}"/>
              </a:ext>
            </a:extLst>
          </p:cNvPr>
          <p:cNvSpPr/>
          <p:nvPr/>
        </p:nvSpPr>
        <p:spPr bwMode="auto">
          <a:xfrm>
            <a:off x="926052" y="2889682"/>
            <a:ext cx="3944240" cy="1221512"/>
          </a:xfrm>
          <a:prstGeom prst="homePlate">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1" i="0" u="none" strike="noStrike" cap="none" normalizeH="0" baseline="0">
              <a:ln>
                <a:noFill/>
              </a:ln>
              <a:solidFill>
                <a:srgbClr val="CC3300"/>
              </a:solidFill>
              <a:effectLst/>
              <a:latin typeface="Arial" panose="020B0604020202020204" pitchFamily="34" charset="0"/>
              <a:ea typeface="黑体" panose="02010609060101010101" pitchFamily="2" charset="-122"/>
            </a:endParaRPr>
          </a:p>
        </p:txBody>
      </p:sp>
      <p:sp>
        <p:nvSpPr>
          <p:cNvPr id="3" name="文本框 2">
            <a:extLst>
              <a:ext uri="{FF2B5EF4-FFF2-40B4-BE49-F238E27FC236}">
                <a16:creationId xmlns:a16="http://schemas.microsoft.com/office/drawing/2014/main" id="{57200232-E7F9-4418-BB07-49697BF14A37}"/>
              </a:ext>
            </a:extLst>
          </p:cNvPr>
          <p:cNvSpPr txBox="1"/>
          <p:nvPr/>
        </p:nvSpPr>
        <p:spPr>
          <a:xfrm>
            <a:off x="1271464" y="3143392"/>
            <a:ext cx="2952328"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400" dirty="0">
                <a:solidFill>
                  <a:schemeClr val="bg1"/>
                </a:solidFill>
                <a:latin typeface="思源宋体 CN Heavy"/>
                <a:ea typeface="思源宋体 CN Heavy"/>
                <a:cs typeface="OPPOSans M" panose="00020600040101010101" pitchFamily="18" charset="-122"/>
                <a:sym typeface="OPPOSans M" panose="00020600040101010101" pitchFamily="18" charset="-122"/>
              </a:rPr>
              <a:t>赛前准备</a:t>
            </a:r>
            <a:endParaRPr kumimoji="0" lang="zh-CN" altLang="en-US" sz="44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endParaRPr>
          </a:p>
        </p:txBody>
      </p:sp>
      <p:grpSp>
        <p:nvGrpSpPr>
          <p:cNvPr id="10" name="组合 9">
            <a:extLst>
              <a:ext uri="{FF2B5EF4-FFF2-40B4-BE49-F238E27FC236}">
                <a16:creationId xmlns:a16="http://schemas.microsoft.com/office/drawing/2014/main" id="{6A3EBE1D-8448-4207-AC2D-23DCB80F38E2}"/>
              </a:ext>
            </a:extLst>
          </p:cNvPr>
          <p:cNvGrpSpPr/>
          <p:nvPr/>
        </p:nvGrpSpPr>
        <p:grpSpPr>
          <a:xfrm>
            <a:off x="5735960" y="1248096"/>
            <a:ext cx="4962554" cy="856197"/>
            <a:chOff x="4456813" y="1153373"/>
            <a:chExt cx="4962554" cy="856197"/>
          </a:xfrm>
        </p:grpSpPr>
        <p:sp>
          <p:nvSpPr>
            <p:cNvPr id="8" name="矩形: 圆角 7">
              <a:extLst>
                <a:ext uri="{FF2B5EF4-FFF2-40B4-BE49-F238E27FC236}">
                  <a16:creationId xmlns:a16="http://schemas.microsoft.com/office/drawing/2014/main" id="{FAE0F4AE-A75B-4B7C-86AE-B707D8979360}"/>
                </a:ext>
              </a:extLst>
            </p:cNvPr>
            <p:cNvSpPr/>
            <p:nvPr/>
          </p:nvSpPr>
          <p:spPr>
            <a:xfrm>
              <a:off x="5746959" y="1153373"/>
              <a:ext cx="3672408" cy="856197"/>
            </a:xfrm>
            <a:prstGeom prst="roundRect">
              <a:avLst>
                <a:gd name="adj" fmla="val 50000"/>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endParaRPr lang="zh-CN" altLang="en-US" sz="2000" b="1">
                <a:solidFill>
                  <a:srgbClr val="CC3300"/>
                </a:solidFill>
                <a:latin typeface="Arial" panose="020B0604020202020204" pitchFamily="34" charset="0"/>
                <a:ea typeface="黑体" panose="02010609060101010101" pitchFamily="2" charset="-122"/>
              </a:endParaRPr>
            </a:p>
          </p:txBody>
        </p:sp>
        <p:sp>
          <p:nvSpPr>
            <p:cNvPr id="4" name="文本框 3">
              <a:extLst>
                <a:ext uri="{FF2B5EF4-FFF2-40B4-BE49-F238E27FC236}">
                  <a16:creationId xmlns:a16="http://schemas.microsoft.com/office/drawing/2014/main" id="{79D730F0-0D0A-481A-9252-99E98B4FD433}"/>
                </a:ext>
              </a:extLst>
            </p:cNvPr>
            <p:cNvSpPr txBox="1"/>
            <p:nvPr/>
          </p:nvSpPr>
          <p:spPr>
            <a:xfrm>
              <a:off x="6106999" y="1258306"/>
              <a:ext cx="2952328"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rPr>
                <a:t>选题事项</a:t>
              </a:r>
            </a:p>
          </p:txBody>
        </p:sp>
        <p:sp>
          <p:nvSpPr>
            <p:cNvPr id="9" name="文本框 8">
              <a:extLst>
                <a:ext uri="{FF2B5EF4-FFF2-40B4-BE49-F238E27FC236}">
                  <a16:creationId xmlns:a16="http://schemas.microsoft.com/office/drawing/2014/main" id="{B46F60B9-5C85-4CF9-BF19-1F933C451EAC}"/>
                </a:ext>
              </a:extLst>
            </p:cNvPr>
            <p:cNvSpPr txBox="1"/>
            <p:nvPr/>
          </p:nvSpPr>
          <p:spPr>
            <a:xfrm>
              <a:off x="4456813" y="1242917"/>
              <a:ext cx="686085" cy="677108"/>
            </a:xfrm>
            <a:prstGeom prst="rect">
              <a:avLst/>
            </a:prstGeom>
            <a:noFill/>
          </p:spPr>
          <p:txBody>
            <a:bodyPr wrap="none" lIns="0" tIns="0" rIns="0" bIns="0"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4400" b="0" i="0" u="none" strike="noStrike" cap="none" spc="0" normalizeH="0" baseline="0">
                  <a:ln>
                    <a:noFill/>
                  </a:ln>
                  <a:solidFill>
                    <a:srgbClr val="1B4F80"/>
                  </a:solidFill>
                  <a:effectLst/>
                  <a:uLnTx/>
                  <a:uFillTx/>
                  <a:latin typeface="思源宋体 CN Heavy"/>
                  <a:ea typeface="思源宋体 CN Heavy"/>
                  <a:cs typeface="OPPOSans M" panose="00020600040101010101" pitchFamily="18" charset="-122"/>
                </a:defRPr>
              </a:lvl1pPr>
            </a:lstStyle>
            <a:p>
              <a:r>
                <a:rPr lang="en-US" altLang="zh-CN" dirty="0">
                  <a:solidFill>
                    <a:srgbClr val="5198D7"/>
                  </a:solidFill>
                  <a:sym typeface="Hanson" pitchFamily="2" charset="0"/>
                </a:rPr>
                <a:t>01</a:t>
              </a:r>
              <a:endParaRPr lang="zh-CN" altLang="en-US" dirty="0">
                <a:solidFill>
                  <a:srgbClr val="5198D7"/>
                </a:solidFill>
                <a:sym typeface="Hanson" pitchFamily="2" charset="0"/>
              </a:endParaRPr>
            </a:p>
          </p:txBody>
        </p:sp>
      </p:grpSp>
      <p:grpSp>
        <p:nvGrpSpPr>
          <p:cNvPr id="11" name="组合 10">
            <a:extLst>
              <a:ext uri="{FF2B5EF4-FFF2-40B4-BE49-F238E27FC236}">
                <a16:creationId xmlns:a16="http://schemas.microsoft.com/office/drawing/2014/main" id="{0A79E123-514A-47A6-9B43-41DD45D835CC}"/>
              </a:ext>
            </a:extLst>
          </p:cNvPr>
          <p:cNvGrpSpPr/>
          <p:nvPr/>
        </p:nvGrpSpPr>
        <p:grpSpPr>
          <a:xfrm>
            <a:off x="5735960" y="3045674"/>
            <a:ext cx="4962554" cy="856197"/>
            <a:chOff x="4456813" y="1153373"/>
            <a:chExt cx="4962554" cy="856197"/>
          </a:xfrm>
        </p:grpSpPr>
        <p:sp>
          <p:nvSpPr>
            <p:cNvPr id="12" name="矩形: 圆角 11">
              <a:extLst>
                <a:ext uri="{FF2B5EF4-FFF2-40B4-BE49-F238E27FC236}">
                  <a16:creationId xmlns:a16="http://schemas.microsoft.com/office/drawing/2014/main" id="{2097E9CD-A199-4305-849A-08FAEFDF7AD5}"/>
                </a:ext>
              </a:extLst>
            </p:cNvPr>
            <p:cNvSpPr/>
            <p:nvPr/>
          </p:nvSpPr>
          <p:spPr>
            <a:xfrm>
              <a:off x="5746959" y="1153373"/>
              <a:ext cx="3672408" cy="856197"/>
            </a:xfrm>
            <a:prstGeom prst="roundRect">
              <a:avLst>
                <a:gd name="adj" fmla="val 50000"/>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endParaRPr lang="zh-CN" altLang="en-US" sz="2000" b="1">
                <a:solidFill>
                  <a:srgbClr val="CC3300"/>
                </a:solidFill>
                <a:latin typeface="Arial" panose="020B0604020202020204" pitchFamily="34" charset="0"/>
                <a:ea typeface="黑体" panose="02010609060101010101" pitchFamily="2" charset="-122"/>
              </a:endParaRPr>
            </a:p>
          </p:txBody>
        </p:sp>
        <p:sp>
          <p:nvSpPr>
            <p:cNvPr id="13" name="文本框 12">
              <a:extLst>
                <a:ext uri="{FF2B5EF4-FFF2-40B4-BE49-F238E27FC236}">
                  <a16:creationId xmlns:a16="http://schemas.microsoft.com/office/drawing/2014/main" id="{23DA152A-1C67-47B9-90E8-D2A7ED92B029}"/>
                </a:ext>
              </a:extLst>
            </p:cNvPr>
            <p:cNvSpPr txBox="1"/>
            <p:nvPr/>
          </p:nvSpPr>
          <p:spPr>
            <a:xfrm>
              <a:off x="6106999" y="1258306"/>
              <a:ext cx="2952328"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a:solidFill>
                    <a:schemeClr val="bg1"/>
                  </a:solidFill>
                  <a:latin typeface="思源宋体 CN Heavy"/>
                  <a:ea typeface="思源宋体 CN Heavy"/>
                  <a:cs typeface="OPPOSans M" panose="00020600040101010101" pitchFamily="18" charset="-122"/>
                  <a:sym typeface="OPPOSans M" panose="00020600040101010101" pitchFamily="18" charset="-122"/>
                </a:rPr>
                <a:t>团队选择</a:t>
              </a:r>
              <a:endParaRPr kumimoji="0" lang="zh-CN" altLang="en-US" sz="36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endParaRPr>
            </a:p>
          </p:txBody>
        </p:sp>
        <p:sp>
          <p:nvSpPr>
            <p:cNvPr id="14" name="文本框 13">
              <a:extLst>
                <a:ext uri="{FF2B5EF4-FFF2-40B4-BE49-F238E27FC236}">
                  <a16:creationId xmlns:a16="http://schemas.microsoft.com/office/drawing/2014/main" id="{80B50B63-118B-4CF9-A821-B69DBE947949}"/>
                </a:ext>
              </a:extLst>
            </p:cNvPr>
            <p:cNvSpPr txBox="1"/>
            <p:nvPr/>
          </p:nvSpPr>
          <p:spPr>
            <a:xfrm>
              <a:off x="4456813" y="1242917"/>
              <a:ext cx="686085" cy="677108"/>
            </a:xfrm>
            <a:prstGeom prst="rect">
              <a:avLst/>
            </a:prstGeom>
            <a:noFill/>
          </p:spPr>
          <p:txBody>
            <a:bodyPr wrap="none" lIns="0" tIns="0" rIns="0" bIns="0"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4400" b="0" i="0" u="none" strike="noStrike" cap="none" spc="0" normalizeH="0" baseline="0">
                  <a:ln>
                    <a:noFill/>
                  </a:ln>
                  <a:solidFill>
                    <a:srgbClr val="1B4F80"/>
                  </a:solidFill>
                  <a:effectLst/>
                  <a:uLnTx/>
                  <a:uFillTx/>
                  <a:latin typeface="思源宋体 CN Heavy"/>
                  <a:ea typeface="思源宋体 CN Heavy"/>
                  <a:cs typeface="OPPOSans M" panose="00020600040101010101" pitchFamily="18" charset="-122"/>
                </a:defRPr>
              </a:lvl1pPr>
            </a:lstStyle>
            <a:p>
              <a:r>
                <a:rPr lang="en-US" altLang="zh-CN" dirty="0">
                  <a:solidFill>
                    <a:srgbClr val="5198D7"/>
                  </a:solidFill>
                  <a:sym typeface="Hanson" pitchFamily="2" charset="0"/>
                </a:rPr>
                <a:t>02</a:t>
              </a:r>
              <a:endParaRPr lang="zh-CN" altLang="en-US" dirty="0">
                <a:solidFill>
                  <a:srgbClr val="5198D7"/>
                </a:solidFill>
                <a:sym typeface="Hanson" pitchFamily="2" charset="0"/>
              </a:endParaRPr>
            </a:p>
          </p:txBody>
        </p:sp>
      </p:grpSp>
      <p:grpSp>
        <p:nvGrpSpPr>
          <p:cNvPr id="15" name="组合 14">
            <a:extLst>
              <a:ext uri="{FF2B5EF4-FFF2-40B4-BE49-F238E27FC236}">
                <a16:creationId xmlns:a16="http://schemas.microsoft.com/office/drawing/2014/main" id="{53AE32A8-1104-4505-9013-26B88A722629}"/>
              </a:ext>
            </a:extLst>
          </p:cNvPr>
          <p:cNvGrpSpPr/>
          <p:nvPr/>
        </p:nvGrpSpPr>
        <p:grpSpPr>
          <a:xfrm>
            <a:off x="5735960" y="4843253"/>
            <a:ext cx="4962554" cy="856197"/>
            <a:chOff x="4456813" y="1153373"/>
            <a:chExt cx="4962554" cy="856197"/>
          </a:xfrm>
        </p:grpSpPr>
        <p:sp>
          <p:nvSpPr>
            <p:cNvPr id="16" name="矩形: 圆角 15">
              <a:extLst>
                <a:ext uri="{FF2B5EF4-FFF2-40B4-BE49-F238E27FC236}">
                  <a16:creationId xmlns:a16="http://schemas.microsoft.com/office/drawing/2014/main" id="{F77F3C2E-C74B-4771-9668-FC17FA649077}"/>
                </a:ext>
              </a:extLst>
            </p:cNvPr>
            <p:cNvSpPr/>
            <p:nvPr/>
          </p:nvSpPr>
          <p:spPr>
            <a:xfrm>
              <a:off x="5746959" y="1153373"/>
              <a:ext cx="3672408" cy="856197"/>
            </a:xfrm>
            <a:prstGeom prst="roundRect">
              <a:avLst>
                <a:gd name="adj" fmla="val 50000"/>
              </a:avLst>
            </a:prstGeom>
            <a:gradFill flip="none" rotWithShape="1">
              <a:gsLst>
                <a:gs pos="0">
                  <a:srgbClr val="458CCB"/>
                </a:gs>
                <a:gs pos="34000">
                  <a:srgbClr val="4E95D4"/>
                </a:gs>
                <a:gs pos="100000">
                  <a:srgbClr val="5399D9"/>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lstStyle/>
            <a:p>
              <a:endParaRPr lang="zh-CN" altLang="en-US" sz="2000" b="1">
                <a:solidFill>
                  <a:srgbClr val="CC3300"/>
                </a:solidFill>
                <a:latin typeface="Arial" panose="020B0604020202020204" pitchFamily="34" charset="0"/>
                <a:ea typeface="黑体" panose="02010609060101010101" pitchFamily="2" charset="-122"/>
              </a:endParaRPr>
            </a:p>
          </p:txBody>
        </p:sp>
        <p:sp>
          <p:nvSpPr>
            <p:cNvPr id="17" name="文本框 16">
              <a:extLst>
                <a:ext uri="{FF2B5EF4-FFF2-40B4-BE49-F238E27FC236}">
                  <a16:creationId xmlns:a16="http://schemas.microsoft.com/office/drawing/2014/main" id="{F2FA6F1D-6C5C-4DFA-BBEC-75F413974E6D}"/>
                </a:ext>
              </a:extLst>
            </p:cNvPr>
            <p:cNvSpPr txBox="1"/>
            <p:nvPr/>
          </p:nvSpPr>
          <p:spPr>
            <a:xfrm>
              <a:off x="6106999" y="1258306"/>
              <a:ext cx="2952328"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a:solidFill>
                    <a:schemeClr val="bg1"/>
                  </a:solidFill>
                  <a:latin typeface="思源宋体 CN Heavy"/>
                  <a:ea typeface="思源宋体 CN Heavy"/>
                  <a:cs typeface="OPPOSans M" panose="00020600040101010101" pitchFamily="18" charset="-122"/>
                  <a:sym typeface="OPPOSans M" panose="00020600040101010101" pitchFamily="18" charset="-122"/>
                </a:rPr>
                <a:t>教师选择</a:t>
              </a:r>
              <a:endParaRPr kumimoji="0" lang="zh-CN" altLang="en-US" sz="3600" b="0" i="0" u="none" strike="noStrike" kern="1200" cap="none" spc="0" normalizeH="0" baseline="0" noProof="0" dirty="0">
                <a:ln>
                  <a:noFill/>
                </a:ln>
                <a:solidFill>
                  <a:schemeClr val="bg1"/>
                </a:solidFill>
                <a:effectLst/>
                <a:uLnTx/>
                <a:uFillTx/>
                <a:latin typeface="思源宋体 CN Heavy"/>
                <a:ea typeface="思源宋体 CN Heavy"/>
                <a:cs typeface="OPPOSans M" panose="00020600040101010101" pitchFamily="18" charset="-122"/>
                <a:sym typeface="OPPOSans M" panose="00020600040101010101" pitchFamily="18" charset="-122"/>
              </a:endParaRPr>
            </a:p>
          </p:txBody>
        </p:sp>
        <p:sp>
          <p:nvSpPr>
            <p:cNvPr id="18" name="文本框 17">
              <a:extLst>
                <a:ext uri="{FF2B5EF4-FFF2-40B4-BE49-F238E27FC236}">
                  <a16:creationId xmlns:a16="http://schemas.microsoft.com/office/drawing/2014/main" id="{48726DE4-B979-4357-9D46-A23F2438946B}"/>
                </a:ext>
              </a:extLst>
            </p:cNvPr>
            <p:cNvSpPr txBox="1"/>
            <p:nvPr/>
          </p:nvSpPr>
          <p:spPr>
            <a:xfrm>
              <a:off x="4456813" y="1242917"/>
              <a:ext cx="686085" cy="677108"/>
            </a:xfrm>
            <a:prstGeom prst="rect">
              <a:avLst/>
            </a:prstGeom>
            <a:noFill/>
          </p:spPr>
          <p:txBody>
            <a:bodyPr wrap="none" lIns="0" tIns="0" rIns="0" bIns="0"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4400" b="0" i="0" u="none" strike="noStrike" cap="none" spc="0" normalizeH="0" baseline="0">
                  <a:ln>
                    <a:noFill/>
                  </a:ln>
                  <a:solidFill>
                    <a:srgbClr val="1B4F80"/>
                  </a:solidFill>
                  <a:effectLst/>
                  <a:uLnTx/>
                  <a:uFillTx/>
                  <a:latin typeface="思源宋体 CN Heavy"/>
                  <a:ea typeface="思源宋体 CN Heavy"/>
                  <a:cs typeface="OPPOSans M" panose="00020600040101010101" pitchFamily="18" charset="-122"/>
                </a:defRPr>
              </a:lvl1pPr>
            </a:lstStyle>
            <a:p>
              <a:r>
                <a:rPr lang="en-US" altLang="zh-CN" dirty="0">
                  <a:solidFill>
                    <a:srgbClr val="5198D7"/>
                  </a:solidFill>
                  <a:sym typeface="Hanson" pitchFamily="2" charset="0"/>
                </a:rPr>
                <a:t>03</a:t>
              </a:r>
              <a:endParaRPr lang="zh-CN" altLang="en-US" dirty="0">
                <a:solidFill>
                  <a:srgbClr val="5198D7"/>
                </a:solidFill>
                <a:sym typeface="Hanson" pitchFamily="2" charset="0"/>
              </a:endParaRPr>
            </a:p>
          </p:txBody>
        </p:sp>
      </p:grpSp>
    </p:spTree>
    <p:extLst>
      <p:ext uri="{BB962C8B-B14F-4D97-AF65-F5344CB8AC3E}">
        <p14:creationId xmlns:p14="http://schemas.microsoft.com/office/powerpoint/2010/main" val="1093532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7"/>
          <p:cNvSpPr txBox="1">
            <a:spLocks noChangeArrowheads="1"/>
          </p:cNvSpPr>
          <p:nvPr/>
        </p:nvSpPr>
        <p:spPr bwMode="auto">
          <a:xfrm>
            <a:off x="588112" y="107921"/>
            <a:ext cx="7524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赛前准备</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选题事项</a:t>
            </a:r>
            <a:r>
              <a:rPr kumimoji="0" lang="en-US" altLang="zh-CN"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a:t>
            </a:r>
            <a:r>
              <a:rPr kumimoji="0" lang="zh-CN" altLang="en-US" sz="3200" b="0" i="0" u="none" strike="noStrike" kern="1200" cap="none" spc="0" normalizeH="0" baseline="0" noProof="0" dirty="0">
                <a:ln>
                  <a:noFill/>
                </a:ln>
                <a:effectLst/>
                <a:uLnTx/>
                <a:uFillTx/>
                <a:latin typeface="思源宋体 CN Heavy"/>
                <a:ea typeface="思源宋体 CN Heavy"/>
                <a:cs typeface="OPPOSans M" panose="00020600040101010101" pitchFamily="18" charset="-122"/>
                <a:sym typeface="OPPOSans M" panose="00020600040101010101" pitchFamily="18" charset="-122"/>
              </a:rPr>
              <a:t>常见问题</a:t>
            </a:r>
          </a:p>
        </p:txBody>
      </p:sp>
      <p:sp>
        <p:nvSpPr>
          <p:cNvPr id="21" name="矩形 25"/>
          <p:cNvSpPr/>
          <p:nvPr/>
        </p:nvSpPr>
        <p:spPr bwMode="auto">
          <a:xfrm>
            <a:off x="227750" y="218325"/>
            <a:ext cx="360362" cy="358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58BDE656-86E3-4EA5-9D65-83C1B0C00040}"/>
              </a:ext>
            </a:extLst>
          </p:cNvPr>
          <p:cNvSpPr txBox="1"/>
          <p:nvPr/>
        </p:nvSpPr>
        <p:spPr>
          <a:xfrm>
            <a:off x="0" y="836712"/>
            <a:ext cx="12192000" cy="4515660"/>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类别错误：</a:t>
            </a:r>
            <a:r>
              <a:rPr lang="zh-CN" altLang="en-US" sz="2800" dirty="0">
                <a:latin typeface="楷体" panose="02010609060101010101" pitchFamily="49" charset="-122"/>
                <a:ea typeface="楷体" panose="02010609060101010101" pitchFamily="49" charset="-122"/>
                <a:cs typeface="OPPOSans M" panose="00020600040101010101" pitchFamily="18" charset="-122"/>
              </a:rPr>
              <a:t>选错赛道，技术能力强但材料主题不相关。</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价值错误</a:t>
            </a:r>
            <a:r>
              <a:rPr lang="zh-CN" altLang="en-US" sz="2800" dirty="0">
                <a:latin typeface="楷体" panose="02010609060101010101" pitchFamily="49" charset="-122"/>
                <a:ea typeface="楷体" panose="02010609060101010101" pitchFamily="49" charset="-122"/>
                <a:cs typeface="OPPOSans M" panose="00020600040101010101" pitchFamily="18" charset="-122"/>
              </a:rPr>
              <a:t>：探索性研究 </a:t>
            </a:r>
            <a:r>
              <a:rPr lang="en-US" altLang="zh-CN" sz="2800" dirty="0">
                <a:latin typeface="楷体" panose="02010609060101010101" pitchFamily="49" charset="-122"/>
                <a:ea typeface="楷体" panose="02010609060101010101" pitchFamily="49" charset="-122"/>
                <a:cs typeface="OPPOSans M" panose="00020600040101010101" pitchFamily="18" charset="-122"/>
              </a:rPr>
              <a:t>or </a:t>
            </a:r>
            <a:r>
              <a:rPr lang="zh-CN" altLang="en-US" sz="2800" dirty="0">
                <a:latin typeface="楷体" panose="02010609060101010101" pitchFamily="49" charset="-122"/>
                <a:ea typeface="楷体" panose="02010609060101010101" pitchFamily="49" charset="-122"/>
                <a:cs typeface="OPPOSans M" panose="00020600040101010101" pitchFamily="18" charset="-122"/>
              </a:rPr>
              <a:t>应用型研究。</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主题错误</a:t>
            </a:r>
            <a:r>
              <a:rPr lang="zh-CN" altLang="en-US" sz="2800" dirty="0">
                <a:latin typeface="楷体" panose="02010609060101010101" pitchFamily="49" charset="-122"/>
                <a:ea typeface="楷体" panose="02010609060101010101" pitchFamily="49" charset="-122"/>
                <a:cs typeface="OPPOSans M" panose="00020600040101010101" pitchFamily="18" charset="-122"/>
              </a:rPr>
              <a:t>：过度借用导师，弱化学生参与，工作量偏少。</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态度错误</a:t>
            </a:r>
            <a:r>
              <a:rPr lang="zh-CN" altLang="en-US" sz="2800" dirty="0">
                <a:latin typeface="楷体" panose="02010609060101010101" pitchFamily="49" charset="-122"/>
                <a:ea typeface="楷体" panose="02010609060101010101" pitchFamily="49" charset="-122"/>
                <a:cs typeface="OPPOSans M" panose="00020600040101010101" pitchFamily="18" charset="-122"/>
              </a:rPr>
              <a:t>：只是抱怨问题，并没有思考问题背后本质，没有解决问题。</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cs typeface="OPPOSans M" panose="00020600040101010101" pitchFamily="18" charset="-122"/>
              </a:rPr>
              <a:t>格局错误</a:t>
            </a:r>
            <a:r>
              <a:rPr lang="zh-CN" altLang="en-US" sz="2800" dirty="0">
                <a:latin typeface="楷体" panose="02010609060101010101" pitchFamily="49" charset="-122"/>
                <a:ea typeface="楷体" panose="02010609060101010101" pitchFamily="49" charset="-122"/>
                <a:cs typeface="OPPOSans M" panose="00020600040101010101" pitchFamily="18" charset="-122"/>
              </a:rPr>
              <a:t>：立意太平凡普通，没有新意和实用价值。</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a:p>
            <a:pPr marL="457200" indent="-457200">
              <a:lnSpc>
                <a:spcPct val="150000"/>
              </a:lnSpc>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cs typeface="OPPOSans M" panose="00020600040101010101" pitchFamily="18" charset="-122"/>
              </a:rPr>
              <a:t>其他：重复过去选题；内容宏大，落地困难；选题领域过于聚焦，应用价值十分有限。</a:t>
            </a:r>
            <a:endParaRPr lang="en-US" altLang="zh-CN" sz="2800" dirty="0">
              <a:latin typeface="楷体" panose="02010609060101010101" pitchFamily="49" charset="-122"/>
              <a:ea typeface="楷体" panose="02010609060101010101" pitchFamily="49" charset="-122"/>
              <a:cs typeface="OPPOSans M" panose="00020600040101010101" pitchFamily="18" charset="-122"/>
            </a:endParaRPr>
          </a:p>
        </p:txBody>
      </p:sp>
    </p:spTree>
    <p:extLst>
      <p:ext uri="{BB962C8B-B14F-4D97-AF65-F5344CB8AC3E}">
        <p14:creationId xmlns:p14="http://schemas.microsoft.com/office/powerpoint/2010/main" val="15552654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6"/>
</p:tagLst>
</file>

<file path=ppt/theme/theme1.xml><?xml version="1.0" encoding="utf-8"?>
<a:theme xmlns:a="http://schemas.openxmlformats.org/drawingml/2006/main" name="5_自定义设计方案">
  <a:themeElements>
    <a:clrScheme name="4_自定义设计方案 1">
      <a:dk1>
        <a:srgbClr val="000000"/>
      </a:dk1>
      <a:lt1>
        <a:srgbClr val="FFFFFF"/>
      </a:lt1>
      <a:dk2>
        <a:srgbClr val="768395"/>
      </a:dk2>
      <a:lt2>
        <a:srgbClr val="F0F0F0"/>
      </a:lt2>
      <a:accent1>
        <a:srgbClr val="BC3649"/>
      </a:accent1>
      <a:accent2>
        <a:srgbClr val="6A868F"/>
      </a:accent2>
      <a:accent3>
        <a:srgbClr val="31778D"/>
      </a:accent3>
      <a:accent4>
        <a:srgbClr val="D6C88B"/>
      </a:accent4>
      <a:accent5>
        <a:srgbClr val="D66E49"/>
      </a:accent5>
      <a:accent6>
        <a:srgbClr val="649EB2"/>
      </a:accent6>
      <a:hlink>
        <a:srgbClr val="BC3649"/>
      </a:hlink>
      <a:folHlink>
        <a:srgbClr val="BFBFBF"/>
      </a:folHlink>
    </a:clrScheme>
    <a:fontScheme name="4_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175" cap="flat" cmpd="sng" algn="ctr">
          <a:solidFill>
            <a:schemeClr val="tx1"/>
          </a:solidFill>
          <a:prstDash val="solid"/>
          <a:round/>
          <a:headEnd type="none" w="med" len="med"/>
          <a:tailEnd type="none" w="med" len="med"/>
        </a:ln>
      </a:spPr>
      <a:bodyPr vert="horz" wrap="none" lIns="91440" tIns="45720" rIns="91440" bIns="45720" numCol="1" rtlCol="0"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sz="2000" b="1" i="0" u="none" strike="noStrike" cap="none" normalizeH="0" baseline="0">
            <a:ln>
              <a:noFill/>
            </a:ln>
            <a:solidFill>
              <a:srgbClr val="CC3300"/>
            </a:solidFill>
            <a:effectLst/>
            <a:latin typeface="Arial" panose="020B0604020202020204" pitchFamily="34" charset="0"/>
            <a:ea typeface="黑体" panose="02010609060101010101" pitchFamily="2" charset="-122"/>
          </a:defRPr>
        </a:defPPr>
      </a:lstStyle>
    </a:spDef>
    <a:lnDef>
      <a:spPr bwMode="auto">
        <a:gradFill rotWithShape="0">
          <a:gsLst>
            <a:gs pos="0">
              <a:srgbClr val="005E47"/>
            </a:gs>
            <a:gs pos="50000">
              <a:schemeClr val="accent1"/>
            </a:gs>
            <a:gs pos="100000">
              <a:srgbClr val="005E47"/>
            </a:gs>
          </a:gsLst>
          <a:lin ang="5400000" scaled="1"/>
        </a:gradFill>
        <a:ln w="25400" cap="flat" cmpd="sng" algn="ctr">
          <a:solidFill>
            <a:schemeClr val="tx1"/>
          </a:solidFill>
          <a:prstDash val="solid"/>
          <a:round/>
          <a:headEnd type="none" w="med" len="med"/>
          <a:tailEnd type="triangle"/>
        </a:ln>
      </a:spPr>
      <a:bodyPr/>
      <a:lstStyle/>
    </a:lnDef>
  </a:objectDefaults>
  <a:extraClrSchemeLst>
    <a:extraClrScheme>
      <a:clrScheme name="4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1551</Words>
  <Application>Microsoft Office PowerPoint</Application>
  <PresentationFormat>宽屏</PresentationFormat>
  <Paragraphs>133</Paragraphs>
  <Slides>20</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-apple-system</vt:lpstr>
      <vt:lpstr>楷体</vt:lpstr>
      <vt:lpstr>思源宋体 CN Heavy</vt:lpstr>
      <vt:lpstr>微软雅黑</vt:lpstr>
      <vt:lpstr>Arial</vt:lpstr>
      <vt:lpstr>Calibri</vt:lpstr>
      <vt:lpstr>Comic Sans MS</vt:lpstr>
      <vt:lpstr>Helvetica Neue</vt:lpstr>
      <vt:lpstr>Times New Roman</vt:lpstr>
      <vt:lpstr>5_自定义设计方案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Origraph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liudongdong</cp:lastModifiedBy>
  <cp:revision>3812</cp:revision>
  <cp:lastPrinted>2021-06-10T05:15:00Z</cp:lastPrinted>
  <dcterms:created xsi:type="dcterms:W3CDTF">2011-04-21T06:12:00Z</dcterms:created>
  <dcterms:modified xsi:type="dcterms:W3CDTF">2022-04-15T08:53:54Z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57FCF46B-7582-4B9A-3F77-3F3F3F313F3F</vt:lpwstr>
  </property>
  <property fmtid="{D5CDD505-2E9C-101B-9397-08002B2CF9AE}" pid="3" name="ArticulatePath">
    <vt:lpwstr>[tju-team-advanced-networking-0511</vt:lpwstr>
  </property>
  <property fmtid="{D5CDD505-2E9C-101B-9397-08002B2CF9AE}" pid="4" name="KSOProductBuildVer">
    <vt:lpwstr>2052-11.1.0.11365</vt:lpwstr>
  </property>
  <property fmtid="{D5CDD505-2E9C-101B-9397-08002B2CF9AE}" pid="5" name="ICV">
    <vt:lpwstr>C7505DC216AA4C3BAD99947B6CBD0528</vt:lpwstr>
  </property>
</Properties>
</file>