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312" r:id="rId3"/>
    <p:sldId id="273" r:id="rId4"/>
    <p:sldId id="323" r:id="rId5"/>
    <p:sldId id="325" r:id="rId6"/>
    <p:sldId id="326" r:id="rId7"/>
    <p:sldId id="329" r:id="rId8"/>
    <p:sldId id="314" r:id="rId9"/>
    <p:sldId id="32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FFF9E7"/>
    <a:srgbClr val="3B485B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8939" autoAdjust="0"/>
  </p:normalViewPr>
  <p:slideViewPr>
    <p:cSldViewPr snapToGrid="0">
      <p:cViewPr varScale="1">
        <p:scale>
          <a:sx n="59" d="100"/>
          <a:sy n="59" d="100"/>
        </p:scale>
        <p:origin x="1579" y="58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7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6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接下来我将围绕着这四个方面进行展开。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4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zh-CN" altLang="en-US" dirty="0"/>
              <a:t>来说，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科学是认知，技术是运用。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8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zh-CN" altLang="en-US" dirty="0"/>
              <a:t>来说，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科学是认知，技术是运用。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3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zh-CN" altLang="en-US" dirty="0"/>
              <a:t>来说，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科学是认知，技术是运用。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3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zh-CN" altLang="en-US" dirty="0"/>
              <a:t>来说，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科学是认知，技术是运用。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63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简单来说，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科学是认知与发现，技术是运用并结合客观条件。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75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简单来说，</a:t>
            </a:r>
            <a:r>
              <a:rPr lang="zh-CN" altLang="en-US" b="0" i="0" dirty="0" smtClean="0">
                <a:solidFill>
                  <a:srgbClr val="4D4D4D"/>
                </a:solidFill>
                <a:effectLst/>
                <a:latin typeface="-apple-system"/>
              </a:rPr>
              <a:t>科学是认知与发现，技术是运用并结合客观条件。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7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AC7540C-0238-45C4-ABD0-A50CF6A0F0AF}" type="datetimeFigureOut">
              <a:rPr lang="zh-CN" altLang="en-US" smtClean="0"/>
              <a:t>2020/12/18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2020/12/18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0"/>
            <a:ext cx="863146" cy="863146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5" y="1011429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4"/>
            <a:ext cx="2311518" cy="2311518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7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0" y="1029718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1" y="80606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09" y="1889067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0" y="612772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1" y="5743715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5" y="5016175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75831" y="2756555"/>
            <a:ext cx="72660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8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贝叶斯算法介绍</a:t>
            </a:r>
            <a:endParaRPr lang="zh-CN" altLang="en-US" sz="58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433255" y="3776501"/>
            <a:ext cx="5942326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40555" y="4857463"/>
            <a:ext cx="486260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刘冬</a:t>
            </a:r>
            <a:r>
              <a:rPr lang="zh-CN" altLang="en-US" sz="20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冬</a:t>
            </a:r>
            <a:endParaRPr lang="en-US" altLang="zh-CN" sz="2000" b="1" dirty="0" smtClean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3" y="1029721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52896" y="5026593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      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zh-CN" altLang="en-US" sz="2000" b="1" dirty="0"/>
          </a:p>
        </p:txBody>
      </p:sp>
      <p:sp>
        <p:nvSpPr>
          <p:cNvPr id="21" name="矩形 20"/>
          <p:cNvSpPr/>
          <p:nvPr/>
        </p:nvSpPr>
        <p:spPr>
          <a:xfrm>
            <a:off x="5526136" y="436552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指导教师：</a:t>
            </a:r>
            <a:endParaRPr lang="zh-CN" altLang="en-US" sz="2000" b="1" dirty="0"/>
          </a:p>
        </p:txBody>
      </p:sp>
      <p:sp>
        <p:nvSpPr>
          <p:cNvPr id="22" name="矩形 21"/>
          <p:cNvSpPr/>
          <p:nvPr/>
        </p:nvSpPr>
        <p:spPr>
          <a:xfrm>
            <a:off x="6924934" y="436552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宫秀军老师</a:t>
            </a:r>
            <a:endParaRPr lang="zh-CN" altLang="en-US" sz="2000" b="1" dirty="0"/>
          </a:p>
        </p:txBody>
      </p:sp>
      <p:sp>
        <p:nvSpPr>
          <p:cNvPr id="23" name="矩形 22"/>
          <p:cNvSpPr/>
          <p:nvPr/>
        </p:nvSpPr>
        <p:spPr>
          <a:xfrm>
            <a:off x="5597028" y="5629739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      期：</a:t>
            </a:r>
            <a:endParaRPr lang="zh-CN" altLang="en-US" sz="2000" b="1" dirty="0"/>
          </a:p>
        </p:txBody>
      </p:sp>
      <p:sp>
        <p:nvSpPr>
          <p:cNvPr id="24" name="矩形 23"/>
          <p:cNvSpPr/>
          <p:nvPr/>
        </p:nvSpPr>
        <p:spPr>
          <a:xfrm>
            <a:off x="6955126" y="5640389"/>
            <a:ext cx="2608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2020 </a:t>
            </a:r>
            <a:r>
              <a:rPr lang="zh-CN" altLang="en-US" sz="20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 </a:t>
            </a:r>
            <a:r>
              <a:rPr lang="en-US" altLang="zh-CN" sz="20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 </a:t>
            </a:r>
            <a:r>
              <a:rPr lang="zh-CN" altLang="en-US" sz="20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 </a:t>
            </a:r>
            <a:r>
              <a:rPr lang="en-US" altLang="zh-CN" sz="20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18 </a:t>
            </a:r>
            <a:r>
              <a:rPr lang="zh-CN" altLang="en-US" sz="20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2" y="97363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881100" y="1556415"/>
            <a:ext cx="2299168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4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1985259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1412782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4391916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3819439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6783022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6210545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9189679" y="3740809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 rot="13500000">
            <a:off x="8617202" y="4175436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80550" y="3929369"/>
            <a:ext cx="1499760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定理</a:t>
            </a:r>
            <a:endParaRPr lang="en-US" altLang="zh-CN" sz="2800" dirty="0" smtClean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28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概念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28655" y="4197993"/>
            <a:ext cx="149976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原理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43693" y="3970784"/>
            <a:ext cx="1499760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endParaRPr lang="en-US" altLang="zh-CN" sz="2800" dirty="0" smtClean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28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209313" y="4197993"/>
            <a:ext cx="149976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评价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21619" y="422210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28276" y="4245132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35976" y="422210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42633" y="4245132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5445" y="451513"/>
            <a:ext cx="3809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贝叶斯理论</a:t>
            </a:r>
            <a:endParaRPr lang="en-US" altLang="zh-CN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998" y="1308291"/>
            <a:ext cx="120020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贝叶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斯是基于假设的先验概率、给定假设下观察到不同数据的概率，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提供了一种计算后验概率的方法。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在人工智能领域，贝叶斯方法是一种非常具有代表性的不确定性知识表示和推理。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条件概率：事件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发生下事件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的条件概率。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贝叶斯公式：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P(B|A): 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是根据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参数值判断其属于类别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的概率；               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A|B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）：在类别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中观测到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的概率。</a:t>
            </a:r>
            <a:endParaRPr lang="zh-CN" altLang="en-US" sz="2800" b="1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2980" y="3372101"/>
            <a:ext cx="3933924" cy="12159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6459" y="5296485"/>
            <a:ext cx="3901358" cy="10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5445" y="451513"/>
            <a:ext cx="3809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贝叶斯</a:t>
            </a:r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分类</a:t>
            </a:r>
            <a:endParaRPr lang="en-US" altLang="zh-CN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998" y="1308291"/>
            <a:ext cx="120020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待分类样本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其特征值：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属于类别</a:t>
            </a:r>
            <a:r>
              <a:rPr lang="en-US" altLang="zh-CN" sz="2800" b="1" dirty="0" err="1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的概率：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贝叶斯公式：</a:t>
            </a:r>
            <a:endParaRPr lang="zh-CN" altLang="en-US" sz="2800" b="1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265" y="2662988"/>
            <a:ext cx="11553469" cy="15721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6945" y="1188711"/>
            <a:ext cx="4451467" cy="6080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424" y="4776316"/>
            <a:ext cx="9186101" cy="184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5445" y="451513"/>
            <a:ext cx="3809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朴素贝叶斯</a:t>
            </a:r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算法</a:t>
            </a:r>
            <a:endParaRPr lang="en-US" altLang="zh-CN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299835"/>
            <a:ext cx="72991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X={a1,a2,…,an) 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为一个待分类项，而每一个</a:t>
            </a:r>
            <a:r>
              <a:rPr lang="en-US" altLang="zh-CN" sz="2800" b="1" dirty="0" err="1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的一个特征属性，且特征属性之间相互独立；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C={y1,y2,…,</a:t>
            </a:r>
            <a:r>
              <a:rPr lang="en-US" altLang="zh-CN" sz="2800" b="1" dirty="0" err="1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为一个集合的类别；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P(y1|X), p(y2|X), P(y3|X),…,p(</a:t>
            </a:r>
            <a:r>
              <a:rPr lang="en-US" altLang="zh-CN" sz="2800" b="1" dirty="0" err="1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yn|X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后验概率： 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2800" b="1" dirty="0" err="1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yk|X</a:t>
            </a:r>
            <a:r>
              <a:rPr lang="en-US" altLang="zh-CN" sz="2800" b="1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)=max{P(y1|X), p(y2|X), P(y3|X),…,p(</a:t>
            </a:r>
            <a:r>
              <a:rPr lang="en-US" altLang="zh-CN" sz="2800" b="1" dirty="0" err="1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yn|X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)}, 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2800" b="1" dirty="0" err="1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yk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统计各类别下个特征属性的条件概率估计，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2800" b="1" dirty="0" err="1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ai,ym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2800" b="1" dirty="0" err="1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yi|X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)=P(</a:t>
            </a:r>
            <a:r>
              <a:rPr lang="en-US" altLang="zh-CN" sz="2800" b="1" dirty="0" err="1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X|yi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)P(</a:t>
            </a:r>
            <a:r>
              <a:rPr lang="en-US" altLang="zh-CN" sz="2800" b="1" dirty="0" err="1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)/P(X);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8737" y="147636"/>
            <a:ext cx="5053263" cy="67103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02" y="5802560"/>
            <a:ext cx="4107040" cy="10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0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5445" y="451513"/>
            <a:ext cx="3809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贝叶斯回归</a:t>
            </a:r>
            <a:endParaRPr lang="en-US" altLang="zh-CN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1299835"/>
            <a:ext cx="103792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频率主义回归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b="1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b="1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en-US" altLang="zh-CN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贝叶斯回归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确定模型参数的后验分布。 不仅是由概率分布产生的响应，而且假定模型参数也来自</a:t>
            </a:r>
            <a:r>
              <a:rPr lang="zh-CN" altLang="en-US" sz="2800" b="1" dirty="0" smtClean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2800" b="1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为模型参数指定先验（我在本例中使用了正态分布），创建模型映射训练输入到训练输出，然后用马尔可夫链蒙特卡罗（</a:t>
            </a:r>
            <a:r>
              <a:rPr lang="en-US" altLang="zh-CN" sz="2800" b="1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MCMC</a:t>
            </a:r>
            <a:r>
              <a:rPr lang="zh-CN" altLang="en-US" sz="2800" b="1" dirty="0">
                <a:solidFill>
                  <a:srgbClr val="1847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）算法从后验分布中抽取样本作为模型参数。最终结果将是参数的后验分布。</a:t>
            </a:r>
            <a:endParaRPr lang="en-US" altLang="zh-CN" sz="2800" b="1" dirty="0" smtClean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6544" y="1176258"/>
            <a:ext cx="3139712" cy="6553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8462" y="1811520"/>
            <a:ext cx="4953429" cy="9830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7707" y="3081301"/>
            <a:ext cx="4534293" cy="8382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5810" y="4156667"/>
            <a:ext cx="4496190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64234" y="1690776"/>
            <a:ext cx="10627743" cy="1783071"/>
          </a:xfrm>
          <a:prstGeom prst="rect">
            <a:avLst/>
          </a:prstGeom>
          <a:solidFill>
            <a:srgbClr val="FFF9E7"/>
          </a:soli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D2B80D-5AA6-43FB-B955-96D7E51B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18478F"/>
                </a:solidFill>
              </a:rPr>
              <a:t>当属性是连续值的时候？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通常假定其值服从高斯分布，只要计算训练样本中哥哥类别中该特征项划分的各个均值和标准差，即可得到估计。</a:t>
            </a:r>
            <a:endParaRPr lang="zh-CN" altLang="en-US" sz="2400" b="1" i="1" dirty="0"/>
          </a:p>
        </p:txBody>
      </p:sp>
      <p:sp>
        <p:nvSpPr>
          <p:cNvPr id="5" name="矩形 4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35445" y="451513"/>
            <a:ext cx="38097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</a:t>
            </a:r>
            <a:endParaRPr lang="en-US" altLang="zh-CN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863" y="3895796"/>
            <a:ext cx="6261939" cy="1670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285" y="5530296"/>
            <a:ext cx="6253517" cy="11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90360" y="2523835"/>
            <a:ext cx="10627743" cy="1578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谢谢观看</a:t>
            </a:r>
            <a:endParaRPr lang="zh-CN" altLang="en-US" sz="6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00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94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FFFFF"/>
            </a:gs>
            <a:gs pos="100000">
              <a:schemeClr val="bg1">
                <a:lumMod val="95000"/>
              </a:schemeClr>
            </a:gs>
          </a:gsLst>
          <a:lin ang="15000000" scaled="0"/>
        </a:gradFill>
        <a:ln w="25400"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</a:ln>
        <a:effectLst>
          <a:outerShdw blurRad="63500" sx="103000" sy="103000" algn="ctr" rotWithShape="0">
            <a:prstClr val="black">
              <a:alpha val="11000"/>
            </a:prstClr>
          </a:outerShdw>
        </a:effectLst>
      </a:spPr>
      <a:bodyPr rtlCol="0" anchor="ctr"/>
      <a:lstStyle>
        <a:defPPr algn="ctr">
          <a:defRPr dirty="0">
            <a:solidFill>
              <a:prstClr val="white"/>
            </a:solidFill>
            <a:latin typeface="方正黑体简体" panose="02010601030101010101" pitchFamily="2" charset="-122"/>
            <a:ea typeface="方正黑体简体" panose="02010601030101010101" pitchFamily="2" charset="-122"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637415589289539253</Template>
  <TotalTime>288</TotalTime>
  <Words>472</Words>
  <Application>Microsoft Office PowerPoint</Application>
  <PresentationFormat>宽屏</PresentationFormat>
  <Paragraphs>77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-apple-system</vt:lpstr>
      <vt:lpstr>FZHei-B01S</vt:lpstr>
      <vt:lpstr>FZZhengHeiS-R-GB</vt:lpstr>
      <vt:lpstr>方正黑体简体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帐户</cp:lastModifiedBy>
  <cp:revision>233</cp:revision>
  <dcterms:created xsi:type="dcterms:W3CDTF">2016-06-30T07:01:00Z</dcterms:created>
  <dcterms:modified xsi:type="dcterms:W3CDTF">2020-12-18T02:36:30Z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