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sldIdLst>
    <p:sldId id="269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298" r:id="rId10"/>
    <p:sldId id="301" r:id="rId11"/>
    <p:sldId id="300" r:id="rId12"/>
    <p:sldId id="303" r:id="rId13"/>
    <p:sldId id="304" r:id="rId14"/>
    <p:sldId id="308" r:id="rId15"/>
    <p:sldId id="307" r:id="rId16"/>
    <p:sldId id="306" r:id="rId17"/>
    <p:sldId id="302" r:id="rId18"/>
    <p:sldId id="309" r:id="rId19"/>
    <p:sldId id="311" r:id="rId20"/>
    <p:sldId id="312" r:id="rId21"/>
    <p:sldId id="313" r:id="rId22"/>
    <p:sldId id="314" r:id="rId23"/>
    <p:sldId id="315" r:id="rId24"/>
    <p:sldId id="274" r:id="rId25"/>
    <p:sldId id="273" r:id="rId26"/>
    <p:sldId id="316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75" r:id="rId38"/>
    <p:sldId id="276" r:id="rId39"/>
    <p:sldId id="277" r:id="rId40"/>
    <p:sldId id="278" r:id="rId41"/>
    <p:sldId id="280" r:id="rId42"/>
    <p:sldId id="258" r:id="rId43"/>
    <p:sldId id="256" r:id="rId44"/>
    <p:sldId id="270" r:id="rId45"/>
    <p:sldId id="267" r:id="rId46"/>
    <p:sldId id="271" r:id="rId47"/>
    <p:sldId id="27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14" autoAdjust="0"/>
  </p:normalViewPr>
  <p:slideViewPr>
    <p:cSldViewPr snapToGrid="0" snapToObjects="1">
      <p:cViewPr varScale="1">
        <p:scale>
          <a:sx n="89" d="100"/>
          <a:sy n="89" d="100"/>
        </p:scale>
        <p:origin x="619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1713-5589-9044-9CA5-3F9C7D09799C}" type="datetimeFigureOut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B761B-FA20-6441-9F92-6551FBC07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B761B-FA20-6441-9F92-6551FBC07D6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97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真实的环境</a:t>
            </a:r>
            <a:endParaRPr lang="en-US" altLang="zh-CN" dirty="0"/>
          </a:p>
          <a:p>
            <a:r>
              <a:rPr lang="zh-CN" altLang="en-US" dirty="0"/>
              <a:t>在同一网络上还连接了两个传统的</a:t>
            </a:r>
            <a:r>
              <a:rPr lang="en-US" altLang="zh-CN" dirty="0"/>
              <a:t>IT</a:t>
            </a:r>
            <a:r>
              <a:rPr lang="zh-CN" altLang="en-US" dirty="0"/>
              <a:t>设备。</a:t>
            </a:r>
            <a:endParaRPr lang="en-US" altLang="zh-CN" dirty="0"/>
          </a:p>
          <a:p>
            <a:r>
              <a:rPr lang="zh-CN" altLang="en-US" dirty="0"/>
              <a:t>其中一个不断记录网络流量，并自动生成和保存日志文件。</a:t>
            </a:r>
            <a:endParaRPr lang="en-US" altLang="zh-CN" dirty="0"/>
          </a:p>
          <a:p>
            <a:r>
              <a:rPr lang="zh-CN" altLang="en-US" dirty="0"/>
              <a:t>另一台机器用于部署各种攻击。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85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准确率：查准率</a:t>
            </a:r>
            <a:endParaRPr lang="en-US" altLang="zh-CN" dirty="0"/>
          </a:p>
          <a:p>
            <a:r>
              <a:rPr lang="zh-CN" altLang="en-US" dirty="0"/>
              <a:t>召回率：查全率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召回率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ecall)      =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系统检索到的相关文件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系统所有相关的文件总数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准确率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recision) = 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系统检索到的相关文件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系统所有检索到的文件总数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F-Measure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加权调和平均：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F=(a^2+1)*P*R/(a^2)</a:t>
            </a:r>
            <a:r>
              <a:rPr lang="zh-CN" altLang="en-US" dirty="0"/>
              <a:t>*</a:t>
            </a:r>
            <a:r>
              <a:rPr lang="en-US" altLang="zh-CN" dirty="0"/>
              <a:t>(P+R)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当参数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α=1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时，就是最常见的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，也即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F1=2*P*R/(P+R)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较高时则能说明试验方法比较有效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57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网络节点无法运行复杂的入侵检测算法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321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153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302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35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411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905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云，家庭住户和开发人员</a:t>
            </a:r>
            <a:endParaRPr kumimoji="1" lang="en-US" altLang="zh-CN" dirty="0"/>
          </a:p>
          <a:p>
            <a:r>
              <a:rPr kumimoji="1" lang="zh-CN" altLang="en-US" dirty="0"/>
              <a:t>对于云：对于云，</a:t>
            </a:r>
            <a:r>
              <a:rPr kumimoji="1" lang="en-US" altLang="zh-CN" dirty="0" err="1"/>
              <a:t>EdgeOSH</a:t>
            </a:r>
            <a:r>
              <a:rPr kumimoji="1" lang="zh-CN" altLang="en-US" dirty="0"/>
              <a:t>可以代表设备向上游</a:t>
            </a:r>
            <a:r>
              <a:rPr kumimoji="1" lang="en-US" altLang="zh-CN" dirty="0"/>
              <a:t>/</a:t>
            </a:r>
            <a:r>
              <a:rPr kumimoji="1" lang="zh-CN" altLang="en-US" dirty="0"/>
              <a:t>下游发送数据和计算请求</a:t>
            </a:r>
            <a:endParaRPr kumimoji="1" lang="en-US" altLang="zh-CN" dirty="0"/>
          </a:p>
          <a:p>
            <a:r>
              <a:rPr kumimoji="1" lang="zh-CN" altLang="en-US" dirty="0"/>
              <a:t>对于家庭住户：提供人与家之间的合作</a:t>
            </a:r>
            <a:endParaRPr kumimoji="1" lang="en-US" altLang="zh-CN" dirty="0"/>
          </a:p>
          <a:p>
            <a:r>
              <a:rPr kumimoji="1" lang="zh-CN" altLang="en-US" dirty="0"/>
              <a:t>对于开发人员：</a:t>
            </a:r>
            <a:r>
              <a:rPr kumimoji="1" lang="en-US" altLang="zh-CN" dirty="0" err="1"/>
              <a:t>EdgeOSH</a:t>
            </a:r>
            <a:r>
              <a:rPr kumimoji="1" lang="zh-CN" altLang="en-US" dirty="0"/>
              <a:t>能够降低复杂性，通过提供统一的编程接口来实现开发</a:t>
            </a:r>
            <a:endParaRPr kumimoji="1" lang="en-US" altLang="zh-CN" dirty="0"/>
          </a:p>
          <a:p>
            <a:r>
              <a:rPr kumimoji="1" lang="zh-CN" altLang="en-US" dirty="0"/>
              <a:t>对于智能家居：</a:t>
            </a:r>
            <a:r>
              <a:rPr kumimoji="1" lang="en-US" altLang="zh-CN" dirty="0" err="1"/>
              <a:t>EdgeOSH</a:t>
            </a:r>
            <a:r>
              <a:rPr kumimoji="1" lang="zh-CN" altLang="en-US" dirty="0"/>
              <a:t>是管理智能家居数据，设备和服务的大脑，同时保证数据的隐私和安全性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356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89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单独系统之间的互操作性是通常不是通过本地通信实现的</a:t>
            </a:r>
            <a:endParaRPr kumimoji="1" lang="en-US" altLang="zh-CN" dirty="0"/>
          </a:p>
          <a:p>
            <a:r>
              <a:rPr kumimoji="1" lang="zh-CN" altLang="en-US" dirty="0"/>
              <a:t>恒温器会发现用户在家，设置正确的温度，也需要智能照明系统打开灯。</a:t>
            </a:r>
            <a:endParaRPr kumimoji="1" lang="en-US" altLang="zh-CN" dirty="0"/>
          </a:p>
          <a:p>
            <a:r>
              <a:rPr kumimoji="1" lang="zh-CN" altLang="en-US" dirty="0"/>
              <a:t>恒温器将命令推送到自己的云服务让两个系统的云服务通信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041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通信、数据、管理、自我管理和编程接口，两个组件，即命名与安全和隐私：</a:t>
            </a:r>
            <a:endParaRPr kumimoji="1" lang="en-US" altLang="zh-CN" dirty="0"/>
          </a:p>
          <a:p>
            <a:r>
              <a:rPr kumimoji="1" lang="zh-CN" altLang="en-US" dirty="0"/>
              <a:t>通信层， </a:t>
            </a:r>
            <a:r>
              <a:rPr kumimoji="1" lang="en-US" altLang="zh-CN" dirty="0" err="1"/>
              <a:t>EdgeOSH</a:t>
            </a:r>
            <a:r>
              <a:rPr kumimoji="1" lang="zh-CN" altLang="en-US" dirty="0"/>
              <a:t>需要从所有设备收集数据；</a:t>
            </a:r>
            <a:endParaRPr kumimoji="1" lang="en-US" altLang="zh-CN" dirty="0"/>
          </a:p>
          <a:p>
            <a:r>
              <a:rPr kumimoji="1" lang="zh-CN" altLang="en-US" dirty="0"/>
              <a:t>数据管理层将数据放到一个数据库中；</a:t>
            </a:r>
            <a:endParaRPr kumimoji="1" lang="en-US" altLang="zh-CN" dirty="0"/>
          </a:p>
          <a:p>
            <a:r>
              <a:rPr kumimoji="1" lang="zh-CN" altLang="en-US" dirty="0"/>
              <a:t>自我管理层负责设备的注册、维护和更换，发现服务之间的冲突以及优化服务质量；</a:t>
            </a:r>
            <a:endParaRPr kumimoji="1" lang="en-US" altLang="zh-CN" dirty="0"/>
          </a:p>
          <a:p>
            <a:r>
              <a:rPr kumimoji="1" lang="zh-CN" altLang="en-US" dirty="0"/>
              <a:t>具有不同要求的层都需要命名机制；</a:t>
            </a:r>
            <a:endParaRPr kumimoji="1" lang="en-US" altLang="zh-CN" dirty="0"/>
          </a:p>
          <a:p>
            <a:r>
              <a:rPr kumimoji="1" lang="zh-CN" altLang="en-US" dirty="0"/>
              <a:t>最后是保护数据的安全和隐私；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947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55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用户可以使用统一的接口从</a:t>
            </a:r>
            <a:r>
              <a:rPr kumimoji="1" lang="en-US" altLang="zh-CN" dirty="0" err="1"/>
              <a:t>EdgeOSH</a:t>
            </a:r>
            <a:r>
              <a:rPr kumimoji="1" lang="zh-CN" altLang="en-US" dirty="0"/>
              <a:t>获取数据并发送命令。</a:t>
            </a:r>
            <a:endParaRPr kumimoji="1" lang="en-US" altLang="zh-CN" dirty="0"/>
          </a:p>
          <a:p>
            <a:r>
              <a:rPr kumimoji="1" lang="zh-CN" altLang="en-US" dirty="0"/>
              <a:t>虽然这个编程接口的想法很简单，但是在智能家居中实现它可能非常具有挑战性。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876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kumimoji="1" lang="en-US" altLang="zh-CN" sz="1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198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87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kumimoji="1" lang="en-US" altLang="zh-CN" sz="1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30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SH </a:t>
            </a:r>
            <a:r>
              <a:rPr kumimoji="1" lang="zh-CN" altLang="en-US" dirty="0"/>
              <a:t>防火墙过滤流量 </a:t>
            </a:r>
            <a:r>
              <a:rPr kumimoji="1" lang="en-US" altLang="zh-CN" dirty="0"/>
              <a:t>IDS</a:t>
            </a:r>
            <a:r>
              <a:rPr kumimoji="1" lang="zh-CN" altLang="en-US" dirty="0"/>
              <a:t>聚合器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负责控制和协调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网络中存在的所有不同的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07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SH </a:t>
            </a:r>
            <a:r>
              <a:rPr kumimoji="1" lang="zh-CN" altLang="en-US" dirty="0"/>
              <a:t>防火墙过滤流量 </a:t>
            </a:r>
            <a:r>
              <a:rPr kumimoji="1" lang="en-US" altLang="zh-CN" dirty="0"/>
              <a:t>IDS</a:t>
            </a:r>
            <a:r>
              <a:rPr kumimoji="1" lang="zh-CN" altLang="en-US" dirty="0"/>
              <a:t>聚合器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负责控制和协调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网络中存在的所有不同的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318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335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代理层包含不同的驱动程序通信技术和协议</a:t>
            </a:r>
            <a:endParaRPr kumimoji="1" lang="en-US" altLang="zh-CN" dirty="0"/>
          </a:p>
          <a:p>
            <a:r>
              <a:rPr kumimoji="1" lang="zh-CN" altLang="en-US" dirty="0"/>
              <a:t>设备管理层包含多种功能，如配置管理，设备发现和处理、服务分析</a:t>
            </a:r>
            <a:endParaRPr kumimoji="1" lang="en-US" altLang="zh-CN" dirty="0"/>
          </a:p>
          <a:p>
            <a:r>
              <a:rPr kumimoji="1" lang="zh-CN" altLang="en-US" dirty="0"/>
              <a:t>服务支持层促进智能家居场景下各种物联网服务的互操作性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B761B-FA20-6441-9F92-6551FBC07D66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16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297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B761B-FA20-6441-9F92-6551FBC07D66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689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用户使用移动设备，通过访问家庭网关来访问和控制系统</a:t>
            </a:r>
            <a:endParaRPr lang="en-US" altLang="zh-CN" dirty="0"/>
          </a:p>
          <a:p>
            <a:r>
              <a:rPr lang="zh-CN" altLang="en-US" dirty="0"/>
              <a:t>网关负责验证和监控系统中设备之间的通信</a:t>
            </a:r>
            <a:endParaRPr lang="en-US" altLang="zh-CN" dirty="0"/>
          </a:p>
          <a:p>
            <a:r>
              <a:rPr lang="zh-CN" altLang="en-US" dirty="0"/>
              <a:t>每个物联网设备只能和网关通信，一个设备提供的信息也可以触发网关发送消息到另一个设备，从而相应适当的行动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B761B-FA20-6441-9F92-6551FBC07D66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83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1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67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通信系统负责与不同协议上的流量进行交互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1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22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9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B761B-FA20-6441-9F92-6551FBC07D6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0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7BA0-B6B0-3A41-8F88-98D8F8918FAB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33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0AD6-2C60-6949-A721-C45B2513B45E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3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786B-2D3E-5D43-A456-4882B258FF0B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32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DF48-C506-C347-A9B5-DDDCFCC8CB98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1308948"/>
            <a:ext cx="105156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40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49D-B416-8049-AC46-AF9D47D263DA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5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9BA2-00E5-604B-9AEC-5F119AA9D4F7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5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45EC-80AC-324F-BBAE-350AA6FE5B5F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5DFD-20D6-2C4D-B22C-196A7504631E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838200" y="1308948"/>
            <a:ext cx="105156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7F84-C68A-5242-9C2E-B11E6286AFD2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93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7873-B676-8F49-8D1D-C736CCCE3ED1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8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F7BF-0E0E-BF41-879C-0F1FBF6E5CA9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40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39333"/>
            <a:ext cx="10515600" cy="473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86E8-F62D-9C4E-99F4-0DCF7DF7CB3A}" type="datetime1">
              <a:rPr kumimoji="1" lang="zh-CN" altLang="en-US" smtClean="0"/>
              <a:t>2019/9/10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586B-2B6A-C849-8DEE-3A4AE8718BB1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7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Wingdings" charset="2"/>
        <a:buChar char="l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charset="2"/>
        <a:buChar char="n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charset="2"/>
        <a:buChar char="u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charset="2"/>
        <a:buChar char="p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82581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872" y="3719657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汇报人：栾肖肖</a:t>
            </a:r>
            <a:endParaRPr kumimoji="1" lang="en-US" altLang="zh-CN" dirty="0"/>
          </a:p>
          <a:p>
            <a:r>
              <a:rPr kumimoji="1" lang="en-US" altLang="zh-CN" dirty="0"/>
              <a:t>2019.09.10</a:t>
            </a:r>
          </a:p>
          <a:p>
            <a:r>
              <a:rPr kumimoji="1" lang="en-US" altLang="zh-CN" dirty="0"/>
              <a:t> 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62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494" y="631996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</a:rPr>
              <a:t>知识驱动</a:t>
            </a:r>
            <a:r>
              <a:rPr kumimoji="1" lang="en-US" altLang="zh-CN" sz="2800" dirty="0">
                <a:solidFill>
                  <a:prstClr val="black"/>
                </a:solidFill>
              </a:rPr>
              <a:t>IDS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976" y="1448861"/>
            <a:ext cx="10515600" cy="473763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E822AA5-E65F-4C11-97A9-53E37537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88" y="2454675"/>
            <a:ext cx="4686211" cy="9928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104F371-DA04-4D49-B234-BDF9429C2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08"/>
          <a:stretch/>
        </p:blipFill>
        <p:spPr>
          <a:xfrm>
            <a:off x="511940" y="1958228"/>
            <a:ext cx="5783095" cy="3260538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9DC135E5-6A2A-47F1-B02D-6519DDB0DC42}"/>
              </a:ext>
            </a:extLst>
          </p:cNvPr>
          <p:cNvCxnSpPr/>
          <p:nvPr/>
        </p:nvCxnSpPr>
        <p:spPr>
          <a:xfrm>
            <a:off x="6463553" y="1344706"/>
            <a:ext cx="0" cy="5513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48B0E6A-9579-41A6-A548-F11E2B4A7C3D}"/>
              </a:ext>
            </a:extLst>
          </p:cNvPr>
          <p:cNvSpPr txBox="1"/>
          <p:nvPr/>
        </p:nvSpPr>
        <p:spPr>
          <a:xfrm>
            <a:off x="6632071" y="3806978"/>
            <a:ext cx="5277542" cy="148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检出率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检测到的不良事件数量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测试中所有不良事件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分类准确性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正确分类的攻击数量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检测到攻击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使用率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使用情况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BA706578-C710-4E26-947C-B614CFD0015A}"/>
              </a:ext>
            </a:extLst>
          </p:cNvPr>
          <p:cNvSpPr txBox="1"/>
          <p:nvPr/>
        </p:nvSpPr>
        <p:spPr>
          <a:xfrm>
            <a:off x="1394013" y="5497790"/>
            <a:ext cx="314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Kalis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与传统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的有效性比较</a:t>
            </a:r>
          </a:p>
        </p:txBody>
      </p:sp>
    </p:spTree>
    <p:extLst>
      <p:ext uri="{BB962C8B-B14F-4D97-AF65-F5344CB8AC3E}">
        <p14:creationId xmlns:p14="http://schemas.microsoft.com/office/powerpoint/2010/main" val="31169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494" y="631996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</a:rPr>
              <a:t>知识驱动</a:t>
            </a:r>
            <a:r>
              <a:rPr kumimoji="1" lang="en-US" altLang="zh-CN" sz="2800" dirty="0">
                <a:solidFill>
                  <a:prstClr val="black"/>
                </a:solidFill>
              </a:rPr>
              <a:t>IDS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729" y="1500935"/>
            <a:ext cx="10504824" cy="41899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研究方向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将机器学习技术应用到知识收集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将</a:t>
            </a:r>
            <a:r>
              <a:rPr kumimoji="1" lang="en-US" altLang="zh-CN" sz="2400" dirty="0" err="1">
                <a:solidFill>
                  <a:prstClr val="black"/>
                </a:solidFill>
              </a:rPr>
              <a:t>Kalis</a:t>
            </a:r>
            <a:r>
              <a:rPr kumimoji="1" lang="zh-CN" altLang="en-US" sz="2400" dirty="0">
                <a:solidFill>
                  <a:prstClr val="black"/>
                </a:solidFill>
              </a:rPr>
              <a:t>扩展到专门的基于云的入侵检测服务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将</a:t>
            </a:r>
            <a:r>
              <a:rPr kumimoji="1" lang="en-US" altLang="zh-CN" sz="2400" dirty="0" err="1">
                <a:solidFill>
                  <a:prstClr val="black"/>
                </a:solidFill>
              </a:rPr>
              <a:t>Kalis</a:t>
            </a:r>
            <a:r>
              <a:rPr kumimoji="1" lang="zh-CN" altLang="en-US" sz="2400" dirty="0">
                <a:solidFill>
                  <a:prstClr val="black"/>
                </a:solidFill>
              </a:rPr>
              <a:t>选择特定模块配置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16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3" y="1423194"/>
            <a:ext cx="11430918" cy="473763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/>
              <a:t>Pulse: An Adaptive Intrusion Detection for the Internet of Things 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（</a:t>
            </a:r>
            <a:r>
              <a:rPr kumimoji="1" lang="en-US" altLang="zh-CN" sz="2000" i="1" dirty="0">
                <a:solidFill>
                  <a:prstClr val="black"/>
                </a:solidFill>
              </a:rPr>
              <a:t> Living in the Internet of Things: Cybersecurity of the IoT - 2018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）</a:t>
            </a:r>
            <a:endParaRPr kumimoji="1" lang="en-US" altLang="zh-CN" sz="20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kumimoji="1" lang="en-US" altLang="zh-CN" sz="2000" i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FF0000"/>
                </a:solidFill>
              </a:rPr>
              <a:t>组件一</a:t>
            </a:r>
            <a:r>
              <a:rPr kumimoji="1" lang="zh-CN" altLang="en-US" sz="2400" dirty="0">
                <a:solidFill>
                  <a:prstClr val="black"/>
                </a:solidFill>
              </a:rPr>
              <a:t>基于机器学习</a:t>
            </a:r>
            <a:r>
              <a:rPr kumimoji="1" lang="en-US" altLang="zh-CN" sz="2400" dirty="0">
                <a:solidFill>
                  <a:prstClr val="black"/>
                </a:solidFill>
              </a:rPr>
              <a:t>(ML)</a:t>
            </a:r>
            <a:r>
              <a:rPr kumimoji="1" lang="zh-CN" altLang="en-US" sz="2400" dirty="0">
                <a:solidFill>
                  <a:prstClr val="black"/>
                </a:solidFill>
              </a:rPr>
              <a:t>方法，学习基于</a:t>
            </a:r>
            <a:r>
              <a:rPr kumimoji="1" lang="en-US" altLang="zh-CN" sz="2400" dirty="0">
                <a:solidFill>
                  <a:prstClr val="black"/>
                </a:solidFill>
              </a:rPr>
              <a:t>IoT</a:t>
            </a:r>
            <a:r>
              <a:rPr kumimoji="1" lang="zh-CN" altLang="en-US" sz="2400" dirty="0">
                <a:solidFill>
                  <a:prstClr val="black"/>
                </a:solidFill>
              </a:rPr>
              <a:t>网络的网络行为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FF0000"/>
                </a:solidFill>
              </a:rPr>
              <a:t>组件二</a:t>
            </a:r>
            <a:r>
              <a:rPr kumimoji="1" lang="zh-CN" altLang="en-US" sz="2400" dirty="0">
                <a:solidFill>
                  <a:prstClr val="black"/>
                </a:solidFill>
              </a:rPr>
              <a:t>基于规则的方法，由网络管理员配置的安全策略建立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创建一个</a:t>
            </a:r>
            <a:r>
              <a:rPr kumimoji="1" lang="zh-CN" altLang="en-US" sz="2400" dirty="0">
                <a:solidFill>
                  <a:srgbClr val="FF0000"/>
                </a:solidFill>
              </a:rPr>
              <a:t>自适应和灵活</a:t>
            </a:r>
            <a:r>
              <a:rPr kumimoji="1" lang="zh-CN" altLang="en-US" sz="2400" dirty="0">
                <a:solidFill>
                  <a:prstClr val="black"/>
                </a:solidFill>
              </a:rPr>
              <a:t>的模型，预测恶意活动并防止攻击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5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812" y="556528"/>
            <a:ext cx="10515600" cy="862542"/>
          </a:xfrm>
        </p:spPr>
        <p:txBody>
          <a:bodyPr/>
          <a:lstStyle/>
          <a:p>
            <a:r>
              <a:rPr lang="en-US" altLang="zh-CN" sz="2800" dirty="0"/>
              <a:t>Pulse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718" y="1518895"/>
            <a:ext cx="10721788" cy="4737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现状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许多设施对物联网设备有极大的依赖性，设备安全非常重要</a:t>
            </a:r>
            <a:endParaRPr lang="en-US" altLang="zh-CN" sz="2400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多数为</a:t>
            </a:r>
            <a:r>
              <a:rPr lang="en-US" altLang="zh-CN" sz="2400" dirty="0"/>
              <a:t>WSN</a:t>
            </a:r>
            <a:r>
              <a:rPr lang="zh-CN" altLang="en-US" sz="2400" dirty="0"/>
              <a:t>设计的</a:t>
            </a:r>
            <a:r>
              <a:rPr lang="en-US" altLang="zh-CN" sz="2400" dirty="0"/>
              <a:t>IDS</a:t>
            </a:r>
            <a:r>
              <a:rPr lang="zh-CN" altLang="en-US" sz="2400" dirty="0"/>
              <a:t>不符合</a:t>
            </a:r>
            <a:r>
              <a:rPr lang="en-US" altLang="zh-CN" sz="2400" dirty="0">
                <a:solidFill>
                  <a:srgbClr val="FF0000"/>
                </a:solidFill>
              </a:rPr>
              <a:t>IPv6</a:t>
            </a:r>
            <a:r>
              <a:rPr lang="zh-CN" altLang="en-US" sz="2400" dirty="0">
                <a:solidFill>
                  <a:srgbClr val="FF0000"/>
                </a:solidFill>
              </a:rPr>
              <a:t>标准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传统</a:t>
            </a:r>
            <a:r>
              <a:rPr lang="en-US" altLang="zh-CN" sz="2400" dirty="0"/>
              <a:t>IDS</a:t>
            </a:r>
            <a:r>
              <a:rPr lang="zh-CN" altLang="en-US" sz="2400" dirty="0"/>
              <a:t>没有考虑到物联网生态系统的</a:t>
            </a:r>
            <a:r>
              <a:rPr lang="zh-CN" altLang="en-US" sz="2400" dirty="0">
                <a:solidFill>
                  <a:srgbClr val="FF0000"/>
                </a:solidFill>
              </a:rPr>
              <a:t>规模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异质性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部分流行的</a:t>
            </a:r>
            <a:r>
              <a:rPr lang="en-US" altLang="zh-CN" sz="2400" dirty="0"/>
              <a:t>IDS</a:t>
            </a:r>
            <a:r>
              <a:rPr lang="zh-CN" altLang="en-US" sz="2400" dirty="0"/>
              <a:t>只适合</a:t>
            </a:r>
            <a:r>
              <a:rPr lang="zh-CN" altLang="en-US" sz="2400" dirty="0">
                <a:solidFill>
                  <a:srgbClr val="FF0000"/>
                </a:solidFill>
              </a:rPr>
              <a:t>纯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网络</a:t>
            </a:r>
            <a:r>
              <a:rPr lang="zh-CN" altLang="en-US" sz="2400" dirty="0"/>
              <a:t>，不具有适用性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89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812" y="556528"/>
            <a:ext cx="10515600" cy="862542"/>
          </a:xfrm>
        </p:spPr>
        <p:txBody>
          <a:bodyPr/>
          <a:lstStyle/>
          <a:p>
            <a:r>
              <a:rPr lang="en-US" altLang="zh-CN" sz="2800" dirty="0"/>
              <a:t>Pulse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5" y="1423194"/>
            <a:ext cx="10721788" cy="4737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/>
              <a:t>基于实时网络的、基于签名和基于异常的检测系统</a:t>
            </a:r>
            <a:endParaRPr kumimoji="1" lang="en-US" altLang="zh-CN" sz="2000" i="1" dirty="0"/>
          </a:p>
          <a:p>
            <a:pPr lvl="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FF0000"/>
                </a:solidFill>
              </a:rPr>
              <a:t>第一阶段</a:t>
            </a:r>
            <a:r>
              <a:rPr kumimoji="1" lang="zh-CN" altLang="en-US" sz="2400" dirty="0">
                <a:solidFill>
                  <a:prstClr val="black"/>
                </a:solidFill>
              </a:rPr>
              <a:t>：建立了</a:t>
            </a:r>
            <a:r>
              <a:rPr kumimoji="1" lang="zh-CN" altLang="en-US" sz="2400" dirty="0"/>
              <a:t>物联网智能家居测试平台</a:t>
            </a:r>
            <a:r>
              <a:rPr kumimoji="1" lang="zh-CN" altLang="en-US" sz="2400" dirty="0">
                <a:solidFill>
                  <a:prstClr val="black"/>
                </a:solidFill>
              </a:rPr>
              <a:t>，并监测其</a:t>
            </a:r>
            <a:r>
              <a:rPr kumimoji="1" lang="zh-CN" altLang="en-US" sz="2400" dirty="0">
                <a:solidFill>
                  <a:srgbClr val="FF0000"/>
                </a:solidFill>
              </a:rPr>
              <a:t>良性</a:t>
            </a:r>
            <a:r>
              <a:rPr kumimoji="1" lang="zh-CN" altLang="en-US" sz="2400" dirty="0">
                <a:solidFill>
                  <a:prstClr val="black"/>
                </a:solidFill>
              </a:rPr>
              <a:t>网络活动，以便为网络上连接的每个设备创建正常网络行为的基线；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FF0000"/>
                </a:solidFill>
              </a:rPr>
              <a:t>第二阶段</a:t>
            </a:r>
            <a:r>
              <a:rPr kumimoji="1" lang="zh-CN" altLang="en-US" sz="2400" dirty="0">
                <a:solidFill>
                  <a:prstClr val="black"/>
                </a:solidFill>
              </a:rPr>
              <a:t>：在同一网络上部署各种攻击和其他</a:t>
            </a:r>
            <a:r>
              <a:rPr kumimoji="1" lang="zh-CN" altLang="en-US" sz="2400" dirty="0">
                <a:solidFill>
                  <a:srgbClr val="FF0000"/>
                </a:solidFill>
              </a:rPr>
              <a:t>恶意操作</a:t>
            </a:r>
            <a:r>
              <a:rPr kumimoji="1" lang="zh-CN" altLang="en-US" sz="2400" dirty="0">
                <a:solidFill>
                  <a:prstClr val="black"/>
                </a:solidFill>
              </a:rPr>
              <a:t>，如网络扫描等，同时记录网络流量</a:t>
            </a:r>
            <a:r>
              <a:rPr kumimoji="1" lang="en-US" altLang="zh-CN" sz="2400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为了训练模型采用</a:t>
            </a:r>
            <a:r>
              <a:rPr kumimoji="1" lang="zh-CN" altLang="en-US" sz="2400" dirty="0">
                <a:solidFill>
                  <a:srgbClr val="FF0000"/>
                </a:solidFill>
              </a:rPr>
              <a:t>监督</a:t>
            </a:r>
            <a:r>
              <a:rPr kumimoji="1" lang="en-US" altLang="zh-CN" sz="2400" dirty="0">
                <a:solidFill>
                  <a:prstClr val="black"/>
                </a:solidFill>
              </a:rPr>
              <a:t>ML</a:t>
            </a:r>
            <a:r>
              <a:rPr kumimoji="1" lang="zh-CN" altLang="en-US" sz="2400" dirty="0">
                <a:solidFill>
                  <a:prstClr val="black"/>
                </a:solidFill>
              </a:rPr>
              <a:t>算法，可识别网络流量的异常；随着时间的推移可增加</a:t>
            </a:r>
            <a:r>
              <a:rPr kumimoji="1" lang="en-US" altLang="zh-CN" sz="2400" dirty="0">
                <a:solidFill>
                  <a:prstClr val="black"/>
                </a:solidFill>
              </a:rPr>
              <a:t>Pulse</a:t>
            </a:r>
            <a:r>
              <a:rPr kumimoji="1" lang="zh-CN" altLang="en-US" sz="2400" dirty="0">
                <a:solidFill>
                  <a:prstClr val="black"/>
                </a:solidFill>
              </a:rPr>
              <a:t>检测攻击的准确性；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各种</a:t>
            </a:r>
            <a:r>
              <a:rPr kumimoji="1" lang="zh-CN" altLang="en-US" sz="2400" dirty="0">
                <a:solidFill>
                  <a:srgbClr val="FF0000"/>
                </a:solidFill>
              </a:rPr>
              <a:t>规则</a:t>
            </a:r>
            <a:r>
              <a:rPr kumimoji="1" lang="zh-CN" altLang="en-US" sz="2400" dirty="0">
                <a:solidFill>
                  <a:prstClr val="black"/>
                </a:solidFill>
              </a:rPr>
              <a:t>组成的算法结合</a:t>
            </a:r>
            <a:r>
              <a:rPr kumimoji="1" lang="en-US" altLang="zh-CN" sz="2400" dirty="0">
                <a:solidFill>
                  <a:prstClr val="black"/>
                </a:solidFill>
              </a:rPr>
              <a:t>ML</a:t>
            </a:r>
            <a:r>
              <a:rPr kumimoji="1" lang="zh-CN" altLang="en-US" sz="2400" dirty="0">
                <a:solidFill>
                  <a:prstClr val="black"/>
                </a:solidFill>
              </a:rPr>
              <a:t>模型生成的结果，提高整体预测的准确性；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57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395" y="569764"/>
            <a:ext cx="10515600" cy="862542"/>
          </a:xfrm>
        </p:spPr>
        <p:txBody>
          <a:bodyPr/>
          <a:lstStyle/>
          <a:p>
            <a:r>
              <a:rPr lang="en-US" altLang="zh-CN" sz="2800" dirty="0"/>
              <a:t>Pulse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4" y="1423194"/>
            <a:ext cx="11344835" cy="473763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kumimoji="1" lang="zh-CN" altLang="en-US" sz="2400" dirty="0"/>
              <a:t>物联网智能家居试验台</a:t>
            </a:r>
            <a:endParaRPr kumimoji="1" lang="en-US" altLang="zh-CN" sz="2000" i="1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C54725C-998D-49ED-9F9E-124BE7EC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9" y="1911355"/>
            <a:ext cx="5948499" cy="439120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78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624" y="560652"/>
            <a:ext cx="10515600" cy="862542"/>
          </a:xfrm>
        </p:spPr>
        <p:txBody>
          <a:bodyPr/>
          <a:lstStyle/>
          <a:p>
            <a:r>
              <a:rPr lang="en-US" altLang="zh-CN" sz="2800"/>
              <a:t>Pulse</a:t>
            </a:r>
            <a:r>
              <a:rPr kumimoji="1" lang="zh-CN" altLang="en-US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4" y="1423193"/>
            <a:ext cx="11344835" cy="518767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kumimoji="1" lang="zh-CN" altLang="en-US" sz="2400" dirty="0">
                <a:solidFill>
                  <a:srgbClr val="FF0000"/>
                </a:solidFill>
              </a:rPr>
              <a:t>结果分析</a:t>
            </a:r>
            <a:r>
              <a:rPr kumimoji="1" lang="zh-CN" altLang="en-US" sz="2400" dirty="0">
                <a:solidFill>
                  <a:prstClr val="black"/>
                </a:solidFill>
              </a:rPr>
              <a:t>（准确率、召回率、</a:t>
            </a:r>
            <a:r>
              <a:rPr kumimoji="1" lang="en-US" altLang="zh-CN" sz="2400" dirty="0">
                <a:solidFill>
                  <a:prstClr val="black"/>
                </a:solidFill>
              </a:rPr>
              <a:t>F</a:t>
            </a:r>
            <a:r>
              <a:rPr kumimoji="1" lang="zh-CN" altLang="en-US" sz="2400" dirty="0">
                <a:solidFill>
                  <a:prstClr val="black"/>
                </a:solidFill>
              </a:rPr>
              <a:t>值）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</a:pP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</a:pP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</a:pP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在探测探测性攻击方面优于洪水型攻击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</a:pPr>
            <a:r>
              <a:rPr kumimoji="1" lang="zh-CN" altLang="en-US" sz="2400" dirty="0">
                <a:solidFill>
                  <a:srgbClr val="FF0000"/>
                </a:solidFill>
              </a:rPr>
              <a:t>方向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使用更多的理论推理来设计新的特征来表示网络行为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lnSpc>
                <a:spcPts val="23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执行更多的攻击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>
              <a:lnSpc>
                <a:spcPts val="23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考虑</a:t>
            </a:r>
            <a:r>
              <a:rPr kumimoji="1" lang="en-US" altLang="zh-CN" sz="2000" dirty="0">
                <a:solidFill>
                  <a:prstClr val="black"/>
                </a:solidFill>
              </a:rPr>
              <a:t>ML</a:t>
            </a:r>
            <a:r>
              <a:rPr kumimoji="1" lang="zh-CN" altLang="en-US" sz="2000" dirty="0">
                <a:solidFill>
                  <a:prstClr val="black"/>
                </a:solidFill>
              </a:rPr>
              <a:t>训练的其他特性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>
              <a:lnSpc>
                <a:spcPts val="23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开发基于规则的算法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</a:pPr>
            <a:endParaRPr kumimoji="1"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DED8762-701C-48E4-8FE1-E53371425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4" y="1852359"/>
            <a:ext cx="6044734" cy="16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3" y="1423194"/>
            <a:ext cx="11233826" cy="473763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/>
              <a:t>Hybrid Intrusion Detection Method Based on K-means and CNN for Smart Home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（</a:t>
            </a:r>
            <a:r>
              <a:rPr kumimoji="1" lang="en-US" altLang="zh-CN" sz="2000" i="1" dirty="0">
                <a:solidFill>
                  <a:prstClr val="black"/>
                </a:solidFill>
              </a:rPr>
              <a:t> 2018 IEEE 8th Annual International Conference on CYBER Technology in Automation,  Control, and Intelligent Systems (CYBER)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）</a:t>
            </a:r>
            <a:endParaRPr kumimoji="1" lang="en-US" altLang="zh-CN" sz="20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kumimoji="1" lang="en-US" altLang="zh-CN" sz="2000" i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基于</a:t>
            </a:r>
            <a:r>
              <a:rPr kumimoji="1" lang="en-US" altLang="zh-CN" sz="2400" dirty="0">
                <a:solidFill>
                  <a:prstClr val="black"/>
                </a:solidFill>
              </a:rPr>
              <a:t>K-means</a:t>
            </a:r>
            <a:r>
              <a:rPr kumimoji="1" lang="zh-CN" altLang="en-US" sz="2400" dirty="0">
                <a:solidFill>
                  <a:prstClr val="black"/>
                </a:solidFill>
              </a:rPr>
              <a:t>和</a:t>
            </a:r>
            <a:r>
              <a:rPr kumimoji="1" lang="en-US" altLang="zh-CN" sz="2400" dirty="0">
                <a:solidFill>
                  <a:prstClr val="black"/>
                </a:solidFill>
              </a:rPr>
              <a:t>CNN</a:t>
            </a:r>
            <a:r>
              <a:rPr kumimoji="1" lang="zh-CN" altLang="en-US" sz="2400" dirty="0">
                <a:solidFill>
                  <a:prstClr val="black"/>
                </a:solidFill>
              </a:rPr>
              <a:t>的智能家居混合入侵检测方法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72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624" y="573795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 </a:t>
            </a:r>
            <a:r>
              <a:rPr kumimoji="1" lang="en-US" altLang="zh-CN" sz="2400" dirty="0"/>
              <a:t>Hybrid Intrusion Detection Method 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4" y="1423194"/>
            <a:ext cx="11344835" cy="473763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kumimoji="1" lang="zh-CN" altLang="en-US" sz="2400" dirty="0"/>
              <a:t>物联网智能家居试验台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住宅网络、室外网络和家庭网关</a:t>
            </a:r>
            <a:r>
              <a:rPr kumimoji="1" lang="en-US" altLang="zh-CN" sz="2400" dirty="0"/>
              <a:t>)</a:t>
            </a:r>
            <a:endParaRPr kumimoji="1" lang="en-US" altLang="zh-CN" sz="2000" i="1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468B487-4CD3-4EAD-BADD-93B36F4FB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23" y="1944789"/>
            <a:ext cx="4471628" cy="44115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7D61097-6DCD-4F90-9B5C-B9DC2BC16914}"/>
              </a:ext>
            </a:extLst>
          </p:cNvPr>
          <p:cNvSpPr txBox="1"/>
          <p:nvPr/>
        </p:nvSpPr>
        <p:spPr>
          <a:xfrm>
            <a:off x="5638800" y="2312022"/>
            <a:ext cx="6104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在家庭节点和网关节点，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K-means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用于生成通过聚类规则库，然后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PCA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用于提取维度减少的特征，利用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PCA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提取降维特征。该规则库用于快速检测入侵行为。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智能家庭服务器端，提出一种基于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CNN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的入侵检测模型</a:t>
            </a:r>
          </a:p>
        </p:txBody>
      </p:sp>
    </p:spTree>
    <p:extLst>
      <p:ext uri="{BB962C8B-B14F-4D97-AF65-F5344CB8AC3E}">
        <p14:creationId xmlns:p14="http://schemas.microsoft.com/office/powerpoint/2010/main" val="37917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B08CBBFA-F68F-4E6D-825B-F2C8046B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10" y="1487272"/>
            <a:ext cx="2621446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Intrusion</a:t>
            </a:r>
            <a:b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Detection Method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E3247228-71C7-42F6-BFEC-7F51885F146E}"/>
              </a:ext>
            </a:extLst>
          </p:cNvPr>
          <p:cNvSpPr txBox="1">
            <a:spLocks/>
          </p:cNvSpPr>
          <p:nvPr/>
        </p:nvSpPr>
        <p:spPr>
          <a:xfrm>
            <a:off x="3374303" y="1036687"/>
            <a:ext cx="8721969" cy="202389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5000"/>
              <a:buFont typeface="Wingdings" charset="2"/>
              <a:buNone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None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None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None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 typeface="Wingdings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数据集描述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7150" marR="0" lvl="0" indent="-285750" algn="l" defTabSz="91440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KDD99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DARPA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入侵检测评估程序获得，取其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10%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作为训练数据集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7150" marR="0" lvl="0" indent="-285750" algn="l" defTabSz="91440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为了指定攻击的类型，将问题简化为五类问题，将数据集划为正常类型或四种标识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7150" marR="0" lvl="0" indent="-285750" algn="l" defTabSz="91440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大类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39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种攻击类型，其中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种攻击类型出现在训练集，另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种只出现在测试集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6D111FE-F582-4D21-8C14-55D1BBF0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57" y="2781930"/>
            <a:ext cx="7449645" cy="28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2" y="1423194"/>
            <a:ext cx="11616447" cy="473763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err="1"/>
              <a:t>Kalis</a:t>
            </a:r>
            <a:r>
              <a:rPr lang="en-US" altLang="zh-CN" dirty="0"/>
              <a:t> - A System for Knowledge-driven Adaptable Intrusion Detection for the Internet of Things</a:t>
            </a:r>
          </a:p>
          <a:p>
            <a:pPr marL="0" indent="0">
              <a:spcBef>
                <a:spcPts val="1800"/>
              </a:spcBef>
              <a:buNone/>
            </a:pPr>
            <a:r>
              <a:rPr kumimoji="1" lang="zh-CN" altLang="en-US" sz="2000" i="1" dirty="0">
                <a:solidFill>
                  <a:prstClr val="black"/>
                </a:solidFill>
              </a:rPr>
              <a:t>（</a:t>
            </a:r>
            <a:r>
              <a:rPr kumimoji="1" lang="en-US" altLang="zh-CN" sz="2000" i="1" dirty="0">
                <a:solidFill>
                  <a:prstClr val="black"/>
                </a:solidFill>
              </a:rPr>
              <a:t> 2017 IEEE 37th International Conference on Distributed Computing Systems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）</a:t>
            </a:r>
            <a:endParaRPr kumimoji="1" lang="en-US" altLang="zh-CN" sz="20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kumimoji="1" lang="en-US" altLang="zh-CN" sz="2000" i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solidFill>
                  <a:srgbClr val="FF0000"/>
                </a:solidFill>
              </a:rPr>
              <a:t>Kalis</a:t>
            </a:r>
            <a:r>
              <a:rPr lang="zh-CN" altLang="en-US" sz="2400" dirty="0"/>
              <a:t>（</a:t>
            </a:r>
            <a:r>
              <a:rPr kumimoji="1" lang="en-US" altLang="zh-CN" sz="2400" dirty="0">
                <a:solidFill>
                  <a:prstClr val="black"/>
                </a:solidFill>
              </a:rPr>
              <a:t>Knowledge-driven adaptable lightweight intrusion detection system</a:t>
            </a:r>
            <a:r>
              <a:rPr kumimoji="1" lang="zh-CN" altLang="en-US" sz="2400" dirty="0">
                <a:solidFill>
                  <a:prstClr val="black"/>
                </a:solidFill>
              </a:rPr>
              <a:t>）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kumimoji="1" lang="en-US" altLang="zh-CN" sz="2400" dirty="0">
                <a:solidFill>
                  <a:prstClr val="black"/>
                </a:solidFill>
              </a:rPr>
              <a:t>   </a:t>
            </a:r>
            <a:r>
              <a:rPr kumimoji="1" lang="zh-CN" altLang="en-US" sz="2400" dirty="0">
                <a:solidFill>
                  <a:prstClr val="black"/>
                </a:solidFill>
              </a:rPr>
              <a:t>知识驱动自适应的轻量级入侵检测系统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60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14" y="631996"/>
            <a:ext cx="10515600" cy="86254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Hybrid Intrusion Detection Method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214" y="1439016"/>
            <a:ext cx="10515600" cy="473763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9DC135E5-6A2A-47F1-B02D-6519DDB0DC42}"/>
              </a:ext>
            </a:extLst>
          </p:cNvPr>
          <p:cNvCxnSpPr/>
          <p:nvPr/>
        </p:nvCxnSpPr>
        <p:spPr>
          <a:xfrm>
            <a:off x="6684616" y="1344706"/>
            <a:ext cx="0" cy="5513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537D2FDF-F1CD-4737-BED3-4D31B3D1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4" y="2014352"/>
            <a:ext cx="5825828" cy="234489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7546F99-9239-4253-B9D8-C70C8F8E7654}"/>
              </a:ext>
            </a:extLst>
          </p:cNvPr>
          <p:cNvSpPr/>
          <p:nvPr/>
        </p:nvSpPr>
        <p:spPr>
          <a:xfrm>
            <a:off x="1296908" y="4655305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+mn-cs"/>
              </a:rPr>
              <a:t>KDD99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+mn-cs"/>
              </a:rPr>
              <a:t>入侵检测序列数据集的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+mn-cs"/>
              </a:rPr>
              <a:t>识别类型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EA37C50-619A-4ABF-BF3A-27611DE7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141" y="2651071"/>
            <a:ext cx="3973292" cy="142729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F083918-203A-4B0A-9016-2C056FF38257}"/>
              </a:ext>
            </a:extLst>
          </p:cNvPr>
          <p:cNvSpPr/>
          <p:nvPr/>
        </p:nvSpPr>
        <p:spPr>
          <a:xfrm>
            <a:off x="8099969" y="420692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数据集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详细描述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8A9302C-AA4D-4AA5-99DE-4D3A586FF7C7}"/>
              </a:ext>
            </a:extLst>
          </p:cNvPr>
          <p:cNvSpPr/>
          <p:nvPr/>
        </p:nvSpPr>
        <p:spPr>
          <a:xfrm>
            <a:off x="7307776" y="4755965"/>
            <a:ext cx="36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补充：使用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SMOTE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生成平衡数据集</a:t>
            </a:r>
          </a:p>
        </p:txBody>
      </p:sp>
    </p:spTree>
    <p:extLst>
      <p:ext uri="{BB962C8B-B14F-4D97-AF65-F5344CB8AC3E}">
        <p14:creationId xmlns:p14="http://schemas.microsoft.com/office/powerpoint/2010/main" val="131621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624" y="573795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 </a:t>
            </a:r>
            <a:r>
              <a:rPr kumimoji="1" lang="en-US" altLang="zh-CN" sz="2400" dirty="0"/>
              <a:t>Hybrid Intrusion Detection Method 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4" y="1423194"/>
            <a:ext cx="11344835" cy="4737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kumimoji="1" lang="zh-CN" altLang="en-US" sz="2400" dirty="0">
                <a:solidFill>
                  <a:prstClr val="black"/>
                </a:solidFill>
              </a:rPr>
              <a:t>规则库的建立过程和入侵检测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D075F370-E429-40A6-895F-726365BDBD35}"/>
              </a:ext>
            </a:extLst>
          </p:cNvPr>
          <p:cNvGrpSpPr/>
          <p:nvPr/>
        </p:nvGrpSpPr>
        <p:grpSpPr>
          <a:xfrm>
            <a:off x="989990" y="4310470"/>
            <a:ext cx="10065541" cy="1673367"/>
            <a:chOff x="1135464" y="4310470"/>
            <a:chExt cx="10065541" cy="167336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4FBF0CCD-431D-4A7A-83B9-C9BFA3A94498}"/>
                </a:ext>
              </a:extLst>
            </p:cNvPr>
            <p:cNvGrpSpPr/>
            <p:nvPr/>
          </p:nvGrpSpPr>
          <p:grpSpPr>
            <a:xfrm>
              <a:off x="1135464" y="4310470"/>
              <a:ext cx="10065541" cy="1673367"/>
              <a:chOff x="1135464" y="2351312"/>
              <a:chExt cx="10065541" cy="167336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CA6D8F9E-C064-4197-84F6-D7793401DD6E}"/>
                  </a:ext>
                </a:extLst>
              </p:cNvPr>
              <p:cNvSpPr/>
              <p:nvPr/>
            </p:nvSpPr>
            <p:spPr>
              <a:xfrm>
                <a:off x="1135464" y="2351314"/>
                <a:ext cx="1331011" cy="411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训练数据集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1775A1F1-5572-4E5B-A2FC-63570678C105}"/>
                  </a:ext>
                </a:extLst>
              </p:cNvPr>
              <p:cNvSpPr/>
              <p:nvPr/>
            </p:nvSpPr>
            <p:spPr>
              <a:xfrm>
                <a:off x="2846368" y="2351314"/>
                <a:ext cx="1532817" cy="411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K-means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聚类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578C4B02-35A4-4F95-9F76-01A61118AB86}"/>
                  </a:ext>
                </a:extLst>
              </p:cNvPr>
              <p:cNvSpPr/>
              <p:nvPr/>
            </p:nvSpPr>
            <p:spPr>
              <a:xfrm>
                <a:off x="4781794" y="2351312"/>
                <a:ext cx="1532817" cy="411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PCA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特征提取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C2D01439-07BC-4F3E-A34D-82B782725B83}"/>
                  </a:ext>
                </a:extLst>
              </p:cNvPr>
              <p:cNvSpPr/>
              <p:nvPr/>
            </p:nvSpPr>
            <p:spPr>
              <a:xfrm>
                <a:off x="6661988" y="2351313"/>
                <a:ext cx="1015770" cy="411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规则库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EB47C4A9-FD29-45B1-93E3-F611E3C2E03A}"/>
                  </a:ext>
                </a:extLst>
              </p:cNvPr>
              <p:cNvSpPr/>
              <p:nvPr/>
            </p:nvSpPr>
            <p:spPr>
              <a:xfrm>
                <a:off x="8070941" y="2357724"/>
                <a:ext cx="1117978" cy="411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聚类中心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B4D33532-139A-49EF-9545-D87879FA8A42}"/>
                  </a:ext>
                </a:extLst>
              </p:cNvPr>
              <p:cNvSpPr/>
              <p:nvPr/>
            </p:nvSpPr>
            <p:spPr>
              <a:xfrm>
                <a:off x="3003373" y="3612696"/>
                <a:ext cx="1218805" cy="411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网络数据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EA8B9120-7428-4410-BB22-A452C0038B1C}"/>
                  </a:ext>
                </a:extLst>
              </p:cNvPr>
              <p:cNvSpPr/>
              <p:nvPr/>
            </p:nvSpPr>
            <p:spPr>
              <a:xfrm>
                <a:off x="5402885" y="3612696"/>
                <a:ext cx="1532817" cy="411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PCA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特征提取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D1BA1B47-8AA1-4C3D-B964-D0AC3450CA09}"/>
                  </a:ext>
                </a:extLst>
              </p:cNvPr>
              <p:cNvSpPr/>
              <p:nvPr/>
            </p:nvSpPr>
            <p:spPr>
              <a:xfrm>
                <a:off x="9982200" y="3017017"/>
                <a:ext cx="1218805" cy="4119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cs"/>
                  </a:rPr>
                  <a:t>匹配结果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xmlns="" id="{44D91A45-569E-47F5-A0C7-4B49D572CE3A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>
                <a:off x="2466475" y="2557306"/>
                <a:ext cx="3798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xmlns="" id="{C2191F76-4FC9-47A9-8852-3DDFC5C4CC8E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 flipV="1">
                <a:off x="4379185" y="2557304"/>
                <a:ext cx="40260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xmlns="" id="{3A09FE38-873D-41D8-9FE0-6BC794AE0C1F}"/>
                  </a:ext>
                </a:extLst>
              </p:cNvPr>
              <p:cNvCxnSpPr>
                <a:stCxn id="11" idx="3"/>
                <a:endCxn id="13" idx="1"/>
              </p:cNvCxnSpPr>
              <p:nvPr/>
            </p:nvCxnSpPr>
            <p:spPr>
              <a:xfrm>
                <a:off x="6314611" y="2557304"/>
                <a:ext cx="34737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xmlns="" id="{6822B9A6-6ADF-49A2-BE1A-4B36A7427788}"/>
                  </a:ext>
                </a:extLst>
              </p:cNvPr>
              <p:cNvCxnSpPr>
                <a:stCxn id="13" idx="3"/>
                <a:endCxn id="14" idx="1"/>
              </p:cNvCxnSpPr>
              <p:nvPr/>
            </p:nvCxnSpPr>
            <p:spPr>
              <a:xfrm>
                <a:off x="7677758" y="2557305"/>
                <a:ext cx="393183" cy="6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xmlns="" id="{F7EF0BE1-3A84-4E51-ABFD-D3C5A38072BC}"/>
                  </a:ext>
                </a:extLst>
              </p:cNvPr>
              <p:cNvCxnSpPr>
                <a:stCxn id="15" idx="3"/>
                <a:endCxn id="16" idx="1"/>
              </p:cNvCxnSpPr>
              <p:nvPr/>
            </p:nvCxnSpPr>
            <p:spPr>
              <a:xfrm>
                <a:off x="4222178" y="3818688"/>
                <a:ext cx="11807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xmlns="" id="{94EA0366-8E34-4816-A667-686ADB26C7F5}"/>
                  </a:ext>
                </a:extLst>
              </p:cNvPr>
              <p:cNvCxnSpPr>
                <a:stCxn id="14" idx="3"/>
                <a:endCxn id="18" idx="1"/>
              </p:cNvCxnSpPr>
              <p:nvPr/>
            </p:nvCxnSpPr>
            <p:spPr>
              <a:xfrm>
                <a:off x="9188919" y="2563716"/>
                <a:ext cx="793281" cy="65929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:a16="http://schemas.microsoft.com/office/drawing/2014/main" xmlns="" id="{37EE831E-C6A0-4601-AB63-53AC5C123462}"/>
                  </a:ext>
                </a:extLst>
              </p:cNvPr>
              <p:cNvCxnSpPr>
                <a:cxnSpLocks/>
                <a:stCxn id="16" idx="3"/>
                <a:endCxn id="18" idx="1"/>
              </p:cNvCxnSpPr>
              <p:nvPr/>
            </p:nvCxnSpPr>
            <p:spPr>
              <a:xfrm flipV="1">
                <a:off x="6935702" y="3223009"/>
                <a:ext cx="3046498" cy="595679"/>
              </a:xfrm>
              <a:prstGeom prst="bentConnector3">
                <a:avLst>
                  <a:gd name="adj1" fmla="val 86941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8C36EE63-4D19-4D8F-B945-66499F5E57DD}"/>
                </a:ext>
              </a:extLst>
            </p:cNvPr>
            <p:cNvSpPr txBox="1"/>
            <p:nvPr/>
          </p:nvSpPr>
          <p:spPr>
            <a:xfrm>
              <a:off x="7874349" y="5434806"/>
              <a:ext cx="1314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距离对比</a:t>
              </a:r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3FB063A7-3843-4D2F-98B4-A18720BC6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5" t="6763" r="2569" b="5640"/>
          <a:stretch/>
        </p:blipFill>
        <p:spPr>
          <a:xfrm>
            <a:off x="1163392" y="2043016"/>
            <a:ext cx="8188038" cy="18777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64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624" y="573795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 </a:t>
            </a:r>
            <a:r>
              <a:rPr kumimoji="1" lang="en-US" altLang="zh-CN" sz="2400" dirty="0"/>
              <a:t>Hybrid Intrusion Detection Method 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5" y="1423194"/>
            <a:ext cx="10623176" cy="4737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kumimoji="1" lang="zh-CN" altLang="en-US" sz="2400" dirty="0">
                <a:solidFill>
                  <a:prstClr val="black"/>
                </a:solidFill>
              </a:rPr>
              <a:t>专门用于智能家居系统入侵发现的</a:t>
            </a:r>
            <a:r>
              <a:rPr kumimoji="1" lang="en-US" altLang="zh-CN" sz="2400" dirty="0">
                <a:solidFill>
                  <a:prstClr val="black"/>
                </a:solidFill>
              </a:rPr>
              <a:t>CNN</a:t>
            </a:r>
            <a:r>
              <a:rPr kumimoji="1" lang="zh-CN" altLang="en-US" sz="2400" dirty="0">
                <a:solidFill>
                  <a:prstClr val="black"/>
                </a:solidFill>
              </a:rPr>
              <a:t>架构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B021828-1A0E-4331-ACA6-E38C536B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30" y="2010170"/>
            <a:ext cx="8153048" cy="24569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36E15F90-809C-4609-8F09-B60B0E136EA8}"/>
              </a:ext>
            </a:extLst>
          </p:cNvPr>
          <p:cNvSpPr/>
          <p:nvPr/>
        </p:nvSpPr>
        <p:spPr>
          <a:xfrm>
            <a:off x="1004030" y="5303320"/>
            <a:ext cx="7606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非线性处理使用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sigmoid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输出层使用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softmax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，具有最高概率的类别对应于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预测类别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7B3A9DB8-82FF-47F3-9A23-D96E59191B36}"/>
              </a:ext>
            </a:extLst>
          </p:cNvPr>
          <p:cNvSpPr/>
          <p:nvPr/>
        </p:nvSpPr>
        <p:spPr>
          <a:xfrm>
            <a:off x="2003367" y="4538093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+mn-cs"/>
              </a:rPr>
              <a:t>输入层、输出层、卷积层、汇合层和完整连接层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93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812" y="556528"/>
            <a:ext cx="10515600" cy="862542"/>
          </a:xfrm>
        </p:spPr>
        <p:txBody>
          <a:bodyPr/>
          <a:lstStyle/>
          <a:p>
            <a:r>
              <a:rPr lang="en-US" altLang="zh-CN" sz="2800" dirty="0"/>
              <a:t>Hybrid Intrusion Detection Method 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5" y="1423193"/>
            <a:ext cx="10721788" cy="529828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/>
              <a:t>实验结果与分析</a:t>
            </a:r>
            <a:endParaRPr kumimoji="1" lang="en-US" altLang="zh-CN" sz="2400" i="1" dirty="0"/>
          </a:p>
          <a:p>
            <a:pPr lvl="0">
              <a:lnSpc>
                <a:spcPts val="28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solidFill>
                  <a:prstClr val="black"/>
                </a:solidFill>
              </a:rPr>
              <a:t>评估指标：</a:t>
            </a:r>
            <a:r>
              <a:rPr kumimoji="1" lang="zh-CN" altLang="en-US" sz="2000" dirty="0">
                <a:solidFill>
                  <a:srgbClr val="FF0000"/>
                </a:solidFill>
              </a:rPr>
              <a:t>平均代价；平均精度；平均</a:t>
            </a:r>
            <a:r>
              <a:rPr kumimoji="1" lang="en-US" altLang="zh-CN" sz="2000" dirty="0">
                <a:solidFill>
                  <a:srgbClr val="FF0000"/>
                </a:solidFill>
              </a:rPr>
              <a:t>MRR</a:t>
            </a:r>
          </a:p>
          <a:p>
            <a:pPr lvl="0">
              <a:lnSpc>
                <a:spcPts val="28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solidFill>
                  <a:prstClr val="black"/>
                </a:solidFill>
              </a:rPr>
              <a:t>数据预处理：使用</a:t>
            </a:r>
            <a:r>
              <a:rPr kumimoji="1" lang="zh-CN" altLang="en-US" sz="2000" dirty="0">
                <a:solidFill>
                  <a:srgbClr val="FF0000"/>
                </a:solidFill>
              </a:rPr>
              <a:t>标签编码</a:t>
            </a:r>
            <a:r>
              <a:rPr kumimoji="1" lang="zh-CN" altLang="en-US" sz="2000" dirty="0">
                <a:solidFill>
                  <a:prstClr val="black"/>
                </a:solidFill>
              </a:rPr>
              <a:t>进行转换，非数字特征为数字形式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lvl="0">
              <a:lnSpc>
                <a:spcPts val="28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kumimoji="1" lang="en-US" altLang="zh-CN" sz="2000" dirty="0">
              <a:solidFill>
                <a:prstClr val="black"/>
              </a:solidFill>
            </a:endParaRPr>
          </a:p>
          <a:p>
            <a:pPr marL="0" lvl="0" indent="0">
              <a:lnSpc>
                <a:spcPts val="2800"/>
              </a:lnSpc>
              <a:spcBef>
                <a:spcPts val="1200"/>
              </a:spcBef>
              <a:buNone/>
            </a:pPr>
            <a:endParaRPr kumimoji="1" lang="en-US" altLang="zh-CN" sz="2000" dirty="0">
              <a:solidFill>
                <a:prstClr val="black"/>
              </a:solidFill>
            </a:endParaRPr>
          </a:p>
          <a:p>
            <a:pPr marL="0" lvl="0" indent="0">
              <a:lnSpc>
                <a:spcPts val="2800"/>
              </a:lnSpc>
              <a:spcBef>
                <a:spcPts val="1200"/>
              </a:spcBef>
              <a:buNone/>
            </a:pP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lnSpc>
                <a:spcPts val="28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结论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lnSpc>
                <a:spcPts val="28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solidFill>
                  <a:prstClr val="black"/>
                </a:solidFill>
              </a:rPr>
              <a:t>CNN</a:t>
            </a:r>
            <a:r>
              <a:rPr kumimoji="1" lang="zh-CN" altLang="en-US" sz="2000" dirty="0">
                <a:solidFill>
                  <a:prstClr val="black"/>
                </a:solidFill>
              </a:rPr>
              <a:t>和</a:t>
            </a:r>
            <a:r>
              <a:rPr kumimoji="1" lang="en-US" altLang="zh-CN" sz="2000" dirty="0">
                <a:solidFill>
                  <a:prstClr val="black"/>
                </a:solidFill>
              </a:rPr>
              <a:t>SMOTE</a:t>
            </a:r>
            <a:r>
              <a:rPr kumimoji="1" lang="zh-CN" altLang="en-US" sz="2000" dirty="0">
                <a:solidFill>
                  <a:prstClr val="black"/>
                </a:solidFill>
              </a:rPr>
              <a:t>的方法可以</a:t>
            </a:r>
            <a:r>
              <a:rPr kumimoji="1" lang="zh-CN" altLang="en-US" sz="2000" dirty="0">
                <a:solidFill>
                  <a:srgbClr val="FF0000"/>
                </a:solidFill>
              </a:rPr>
              <a:t>降低平均</a:t>
            </a:r>
            <a:r>
              <a:rPr kumimoji="1" lang="en-US" altLang="zh-CN" sz="2000" dirty="0">
                <a:solidFill>
                  <a:srgbClr val="FF0000"/>
                </a:solidFill>
              </a:rPr>
              <a:t>MRR</a:t>
            </a:r>
            <a:r>
              <a:rPr kumimoji="1" lang="zh-CN" altLang="en-US" sz="2000" dirty="0">
                <a:solidFill>
                  <a:srgbClr val="FF0000"/>
                </a:solidFill>
              </a:rPr>
              <a:t>并提高准确性</a:t>
            </a:r>
            <a:r>
              <a:rPr kumimoji="1" lang="en-US" altLang="zh-CN" sz="2000" dirty="0">
                <a:solidFill>
                  <a:srgbClr val="FF0000"/>
                </a:solidFill>
              </a:rPr>
              <a:t>;</a:t>
            </a:r>
          </a:p>
          <a:p>
            <a:pPr lvl="0">
              <a:lnSpc>
                <a:spcPts val="28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solidFill>
                  <a:prstClr val="black"/>
                </a:solidFill>
              </a:rPr>
              <a:t>未来的工作应侧重于降低</a:t>
            </a:r>
            <a:r>
              <a:rPr kumimoji="1" lang="zh-CN" altLang="en-US" sz="2000" dirty="0">
                <a:solidFill>
                  <a:srgbClr val="FF0000"/>
                </a:solidFill>
              </a:rPr>
              <a:t>平均成本</a:t>
            </a:r>
            <a:r>
              <a:rPr kumimoji="1" lang="zh-CN" altLang="en-US" sz="2000" dirty="0">
                <a:solidFill>
                  <a:prstClr val="black"/>
                </a:solidFill>
              </a:rPr>
              <a:t>和优化整体准确性</a:t>
            </a:r>
            <a:r>
              <a:rPr kumimoji="1" lang="en-US" altLang="zh-CN" sz="2000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lnSpc>
                <a:spcPts val="3400"/>
              </a:lnSpc>
              <a:spcBef>
                <a:spcPts val="1200"/>
              </a:spcBef>
              <a:buNone/>
            </a:pP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BD47897-C291-4EFC-8624-7FBE4E4B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92" y="2888781"/>
            <a:ext cx="7410450" cy="150495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69F63682-109C-48CF-8EBF-2B1012E8549B}"/>
              </a:ext>
            </a:extLst>
          </p:cNvPr>
          <p:cNvSpPr/>
          <p:nvPr/>
        </p:nvSpPr>
        <p:spPr>
          <a:xfrm>
            <a:off x="936812" y="4047062"/>
            <a:ext cx="7684877" cy="335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3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3" y="1536610"/>
            <a:ext cx="11233826" cy="4737630"/>
          </a:xfrm>
        </p:spPr>
        <p:txBody>
          <a:bodyPr/>
          <a:lstStyle/>
          <a:p>
            <a:r>
              <a:rPr lang="en-US" altLang="zh-CN" dirty="0"/>
              <a:t>An Operating System for the Home</a:t>
            </a:r>
          </a:p>
          <a:p>
            <a:pPr marL="0" indent="0">
              <a:buNone/>
            </a:pPr>
            <a:r>
              <a:rPr kumimoji="1" lang="zh-CN" altLang="en-US" sz="2000" i="1" dirty="0">
                <a:solidFill>
                  <a:prstClr val="black"/>
                </a:solidFill>
              </a:rPr>
              <a:t>（</a:t>
            </a:r>
            <a:r>
              <a:rPr kumimoji="1" lang="en-US" altLang="zh-CN" sz="2000" i="1" dirty="0">
                <a:solidFill>
                  <a:prstClr val="black"/>
                </a:solidFill>
              </a:rPr>
              <a:t>Microsoft Research 2012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）</a:t>
            </a:r>
            <a:endParaRPr kumimoji="1" lang="en-US" altLang="zh-CN" sz="20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kumimoji="1" lang="en-US" altLang="zh-CN" sz="2000" i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网络设备作为具有抽象接口的外围设备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通过应用程序执行跨设备任务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为用户提供管理界面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516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675" y="1429930"/>
            <a:ext cx="11233826" cy="473763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 家庭操作系统的分层及注意事项</a:t>
            </a:r>
            <a:endParaRPr kumimoji="1"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EF5D7E2-A1CE-434B-9D94-514FCBDB1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" t="5419" r="1886" b="4362"/>
          <a:stretch/>
        </p:blipFill>
        <p:spPr>
          <a:xfrm>
            <a:off x="1017150" y="2147152"/>
            <a:ext cx="6716836" cy="348064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xmlns="" id="{E06F1DBD-59F9-48D1-884B-26DC7922B653}"/>
              </a:ext>
            </a:extLst>
          </p:cNvPr>
          <p:cNvSpPr/>
          <p:nvPr/>
        </p:nvSpPr>
        <p:spPr>
          <a:xfrm>
            <a:off x="7733986" y="4619135"/>
            <a:ext cx="507499" cy="188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05F34933-0FD8-449D-A4A0-FB569360CE22}"/>
              </a:ext>
            </a:extLst>
          </p:cNvPr>
          <p:cNvSpPr/>
          <p:nvPr/>
        </p:nvSpPr>
        <p:spPr>
          <a:xfrm>
            <a:off x="7733986" y="4175685"/>
            <a:ext cx="507499" cy="188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DA3F20AF-9C63-4E41-BE90-80A5E06F4A9E}"/>
              </a:ext>
            </a:extLst>
          </p:cNvPr>
          <p:cNvSpPr/>
          <p:nvPr/>
        </p:nvSpPr>
        <p:spPr>
          <a:xfrm>
            <a:off x="7733986" y="3622066"/>
            <a:ext cx="507499" cy="188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xmlns="" id="{38C57EB0-82C3-4453-80A7-510C8787F285}"/>
              </a:ext>
            </a:extLst>
          </p:cNvPr>
          <p:cNvSpPr/>
          <p:nvPr/>
        </p:nvSpPr>
        <p:spPr>
          <a:xfrm>
            <a:off x="7735554" y="3070452"/>
            <a:ext cx="507499" cy="188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C57134F-86AA-491E-8BB0-DA511AC23ADB}"/>
              </a:ext>
            </a:extLst>
          </p:cNvPr>
          <p:cNvSpPr txBox="1"/>
          <p:nvPr/>
        </p:nvSpPr>
        <p:spPr>
          <a:xfrm>
            <a:off x="8243053" y="4530178"/>
            <a:ext cx="198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发现和关联设备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C24717F-8D01-4E2A-8386-30BA9A1E9BCD}"/>
              </a:ext>
            </a:extLst>
          </p:cNvPr>
          <p:cNvSpPr txBox="1"/>
          <p:nvPr/>
        </p:nvSpPr>
        <p:spPr>
          <a:xfrm>
            <a:off x="8241485" y="4101015"/>
            <a:ext cx="33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DCL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层提供的句柄转化为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API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DF93822-F0E6-42F4-8689-3186143D3D27}"/>
              </a:ext>
            </a:extLst>
          </p:cNvPr>
          <p:cNvSpPr txBox="1"/>
          <p:nvPr/>
        </p:nvSpPr>
        <p:spPr>
          <a:xfrm>
            <a:off x="8241485" y="3413984"/>
            <a:ext cx="333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增删应用、设备和用户；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调解对设备的潜在冲突访问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A8ADADC-8305-4358-B610-D99CCC20DEEE}"/>
              </a:ext>
            </a:extLst>
          </p:cNvPr>
          <p:cNvSpPr txBox="1"/>
          <p:nvPr/>
        </p:nvSpPr>
        <p:spPr>
          <a:xfrm>
            <a:off x="8243053" y="2985623"/>
            <a:ext cx="198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提供应用和服务</a:t>
            </a:r>
          </a:p>
        </p:txBody>
      </p:sp>
    </p:spTree>
    <p:extLst>
      <p:ext uri="{BB962C8B-B14F-4D97-AF65-F5344CB8AC3E}">
        <p14:creationId xmlns:p14="http://schemas.microsoft.com/office/powerpoint/2010/main" val="3670298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675" y="1429930"/>
            <a:ext cx="11233826" cy="473763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 三个要素</a:t>
            </a:r>
            <a:endParaRPr kumimoji="1" lang="en-US" altLang="zh-CN" sz="2400" dirty="0"/>
          </a:p>
          <a:p>
            <a:pPr lvl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/>
              <a:t>为</a:t>
            </a:r>
            <a:r>
              <a:rPr kumimoji="1" lang="zh-CN" altLang="en-US" sz="2000" dirty="0">
                <a:solidFill>
                  <a:srgbClr val="FF0000"/>
                </a:solidFill>
              </a:rPr>
              <a:t>用户</a:t>
            </a:r>
            <a:r>
              <a:rPr kumimoji="1" lang="zh-CN" altLang="en-US" sz="2000" dirty="0"/>
              <a:t>提供与他们希望如何管理和保护其家庭技术相一致的</a:t>
            </a:r>
            <a:r>
              <a:rPr kumimoji="1" lang="zh-CN" altLang="en-US" sz="2000" dirty="0">
                <a:solidFill>
                  <a:srgbClr val="FF0000"/>
                </a:solidFill>
              </a:rPr>
              <a:t>管理原语和接口</a:t>
            </a:r>
            <a:r>
              <a:rPr kumimoji="1" lang="en-US" altLang="zh-CN" sz="2000" dirty="0">
                <a:solidFill>
                  <a:srgbClr val="FF0000"/>
                </a:solidFill>
              </a:rPr>
              <a:t>;</a:t>
            </a:r>
            <a:endParaRPr kumimoji="1" lang="zh-CN" altLang="en-US" sz="20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/>
              <a:t>为应用程序</a:t>
            </a:r>
            <a:r>
              <a:rPr kumimoji="1" lang="zh-CN" altLang="en-US" sz="2000" dirty="0">
                <a:solidFill>
                  <a:srgbClr val="FF0000"/>
                </a:solidFill>
              </a:rPr>
              <a:t>开发人员</a:t>
            </a:r>
            <a:r>
              <a:rPr kumimoji="1" lang="zh-CN" altLang="en-US" sz="2000" dirty="0"/>
              <a:t>提供独立于设备的低级详细信息的高级</a:t>
            </a:r>
            <a:r>
              <a:rPr kumimoji="1" lang="en-US" altLang="zh-CN" sz="2000" dirty="0">
                <a:solidFill>
                  <a:srgbClr val="FF0000"/>
                </a:solidFill>
              </a:rPr>
              <a:t>API;</a:t>
            </a:r>
          </a:p>
          <a:p>
            <a:pPr lvl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/>
              <a:t>具有独立于特定设备及其功能的</a:t>
            </a:r>
            <a:r>
              <a:rPr kumimoji="1" lang="zh-CN" altLang="en-US" sz="2000" dirty="0">
                <a:solidFill>
                  <a:srgbClr val="FF0000"/>
                </a:solidFill>
              </a:rPr>
              <a:t>内核</a:t>
            </a:r>
            <a:r>
              <a:rPr kumimoji="1" lang="en-US" altLang="zh-CN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733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3" y="1423194"/>
            <a:ext cx="11233826" cy="473763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err="1"/>
              <a:t>EdgeOS</a:t>
            </a:r>
            <a:r>
              <a:rPr lang="en-US" altLang="zh-CN" sz="1600" dirty="0" err="1"/>
              <a:t>H</a:t>
            </a:r>
            <a:r>
              <a:rPr lang="en-US" altLang="zh-CN" dirty="0"/>
              <a:t>: A Home Operating System for Internet of Everything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（</a:t>
            </a:r>
            <a:r>
              <a:rPr kumimoji="1" lang="en-US" altLang="zh-CN" sz="2000" i="1" dirty="0">
                <a:solidFill>
                  <a:prstClr val="black"/>
                </a:solidFill>
              </a:rPr>
              <a:t> 2017 IEEE 37th International Conference on Distributed Computing Systems 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）</a:t>
            </a:r>
            <a:endParaRPr kumimoji="1" lang="en-US" altLang="zh-CN" sz="20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kumimoji="1" lang="en-US" altLang="zh-CN" sz="2000" i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bg2"/>
                </a:solidFill>
              </a:rPr>
              <a:t>网络设备作为具有抽象接口的外围设备</a:t>
            </a:r>
            <a:endParaRPr kumimoji="1" lang="en-US" altLang="zh-CN" sz="2400" dirty="0">
              <a:solidFill>
                <a:schemeClr val="bg2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bg2"/>
                </a:solidFill>
              </a:rPr>
              <a:t>通过应用程序执行跨设备任务</a:t>
            </a:r>
            <a:endParaRPr kumimoji="1" lang="en-US" altLang="zh-CN" sz="2400" dirty="0">
              <a:solidFill>
                <a:schemeClr val="bg2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bg2"/>
                </a:solidFill>
              </a:rPr>
              <a:t>为用户提供管理界面</a:t>
            </a:r>
            <a:endParaRPr kumimoji="1"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266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477" y="591502"/>
            <a:ext cx="8504888" cy="618367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/>
              <a:t>A comparison of </a:t>
            </a:r>
            <a:r>
              <a:rPr kumimoji="1" lang="en-US" altLang="zh-CN" sz="2400" dirty="0">
                <a:solidFill>
                  <a:srgbClr val="FF0000"/>
                </a:solidFill>
              </a:rPr>
              <a:t>silo-based</a:t>
            </a:r>
            <a:r>
              <a:rPr kumimoji="1" lang="en-US" altLang="zh-CN" sz="2400" dirty="0"/>
              <a:t> vs.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EdgeOS</a:t>
            </a:r>
            <a:r>
              <a:rPr kumimoji="1" lang="en-US" altLang="zh-CN" sz="2400" dirty="0">
                <a:solidFill>
                  <a:srgbClr val="FF0000"/>
                </a:solidFill>
              </a:rPr>
              <a:t>-based</a:t>
            </a:r>
            <a:r>
              <a:rPr kumimoji="1" lang="en-US" altLang="zh-CN" sz="2400" dirty="0"/>
              <a:t> smart home.</a:t>
            </a:r>
            <a:endParaRPr kumimoji="1"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52ADE1F-964F-4541-96F4-EBF8FB8F4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6" b="5075"/>
          <a:stretch/>
        </p:blipFill>
        <p:spPr>
          <a:xfrm>
            <a:off x="1555624" y="1363008"/>
            <a:ext cx="6457158" cy="40346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664225-480F-4E38-903D-1FF6CA414DAD}"/>
              </a:ext>
            </a:extLst>
          </p:cNvPr>
          <p:cNvSpPr txBox="1"/>
          <p:nvPr/>
        </p:nvSpPr>
        <p:spPr>
          <a:xfrm>
            <a:off x="8119621" y="3441798"/>
            <a:ext cx="4072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  <a:sym typeface="Wingdings" panose="05000000000000000000" pitchFamily="2" charset="2"/>
              </a:rPr>
              <a:t>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EdgeOS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借助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Edge Computing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，家中的设备和服务可以连接到中央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EdgeOS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08F3382-02A9-40BA-A226-C5A07E6A6239}"/>
              </a:ext>
            </a:extLst>
          </p:cNvPr>
          <p:cNvSpPr txBox="1"/>
          <p:nvPr/>
        </p:nvSpPr>
        <p:spPr>
          <a:xfrm>
            <a:off x="8119621" y="2162109"/>
            <a:ext cx="40723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  <a:sym typeface="Wingdings" panose="05000000000000000000" pitchFamily="2" charset="2"/>
              </a:rPr>
              <a:t>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silo-based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无法与其他系统连接或通信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88F5AA9-1440-4167-86CF-F7AB5CF89570}"/>
              </a:ext>
            </a:extLst>
          </p:cNvPr>
          <p:cNvSpPr txBox="1"/>
          <p:nvPr/>
        </p:nvSpPr>
        <p:spPr>
          <a:xfrm>
            <a:off x="2875176" y="5554442"/>
            <a:ext cx="41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  <a:sym typeface="Wingdings" panose="05000000000000000000" pitchFamily="2" charset="2"/>
              </a:rPr>
              <a:t>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B6BFC5A-7D0C-41D9-A59F-09686274ED52}"/>
              </a:ext>
            </a:extLst>
          </p:cNvPr>
          <p:cNvSpPr txBox="1"/>
          <p:nvPr/>
        </p:nvSpPr>
        <p:spPr>
          <a:xfrm>
            <a:off x="6270397" y="5558064"/>
            <a:ext cx="41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  <a:sym typeface="Wingdings" panose="05000000000000000000" pitchFamily="2" charset="2"/>
              </a:rPr>
              <a:t>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93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532" y="65175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22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</a:t>
            </a:r>
            <a:r>
              <a:rPr kumimoji="1" lang="en-US" altLang="zh-CN" sz="20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Computing should happen at the proximity of data sources”    </a:t>
            </a:r>
            <a:endParaRPr kumimoji="1" lang="zh-CN" altLang="en-US" sz="22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B65AD29-80EE-45F5-855A-9059B717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8"/>
          <a:stretch/>
        </p:blipFill>
        <p:spPr>
          <a:xfrm>
            <a:off x="1860809" y="1812049"/>
            <a:ext cx="847038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29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4C1DF95-2121-4A39-80A9-B36014C5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65" y="821215"/>
            <a:ext cx="7013298" cy="518984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xmlns="" id="{B08CBBFA-F68F-4E6D-825B-F2C8046B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79" y="2330502"/>
            <a:ext cx="2017636" cy="1517967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家庭自动化场景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不同的通信模式</a:t>
            </a:r>
          </a:p>
        </p:txBody>
      </p:sp>
    </p:spTree>
    <p:extLst>
      <p:ext uri="{BB962C8B-B14F-4D97-AF65-F5344CB8AC3E}">
        <p14:creationId xmlns:p14="http://schemas.microsoft.com/office/powerpoint/2010/main" val="1026576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485" y="1423194"/>
            <a:ext cx="10133296" cy="4737630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优势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减轻网络负载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服务相应时间减少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数据得到更好的保护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挑战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与</a:t>
            </a:r>
            <a:r>
              <a:rPr kumimoji="1" lang="en-US" altLang="zh-CN" sz="2400" dirty="0">
                <a:solidFill>
                  <a:prstClr val="black"/>
                </a:solidFill>
              </a:rPr>
              <a:t>PC</a:t>
            </a:r>
            <a:r>
              <a:rPr kumimoji="1" lang="zh-CN" altLang="en-US" sz="2400" dirty="0">
                <a:solidFill>
                  <a:prstClr val="black"/>
                </a:solidFill>
              </a:rPr>
              <a:t>、智能手机固有的硬件资源不同，智能家庭</a:t>
            </a:r>
            <a:r>
              <a:rPr kumimoji="1" lang="en-US" altLang="zh-CN" sz="2400" dirty="0">
                <a:solidFill>
                  <a:prstClr val="black"/>
                </a:solidFill>
              </a:rPr>
              <a:t>OS</a:t>
            </a:r>
            <a:r>
              <a:rPr kumimoji="1" lang="zh-CN" altLang="en-US" sz="2400" dirty="0">
                <a:solidFill>
                  <a:prstClr val="black"/>
                </a:solidFill>
              </a:rPr>
              <a:t>面临不同的异构硬件，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kumimoji="1" lang="zh-CN" altLang="en-US" sz="2400" dirty="0">
                <a:solidFill>
                  <a:prstClr val="black"/>
                </a:solidFill>
              </a:rPr>
              <a:t>   如何管理各种组合设备和服务？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传统</a:t>
            </a:r>
            <a:r>
              <a:rPr kumimoji="1" lang="en-US" altLang="zh-CN" sz="2400" dirty="0">
                <a:solidFill>
                  <a:prstClr val="black"/>
                </a:solidFill>
              </a:rPr>
              <a:t>OS</a:t>
            </a:r>
            <a:r>
              <a:rPr kumimoji="1" lang="zh-CN" altLang="en-US" sz="2400" dirty="0">
                <a:solidFill>
                  <a:prstClr val="black"/>
                </a:solidFill>
              </a:rPr>
              <a:t>资源导向，智能家庭</a:t>
            </a:r>
            <a:r>
              <a:rPr kumimoji="1" lang="en-US" altLang="zh-CN" sz="2400" dirty="0">
                <a:solidFill>
                  <a:prstClr val="black"/>
                </a:solidFill>
              </a:rPr>
              <a:t>OS</a:t>
            </a:r>
            <a:r>
              <a:rPr kumimoji="1" lang="zh-CN" altLang="en-US" sz="2400" dirty="0">
                <a:solidFill>
                  <a:prstClr val="black"/>
                </a:solidFill>
              </a:rPr>
              <a:t>则与设备收集的数据进行交互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47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1236" y="591502"/>
            <a:ext cx="6094675" cy="6183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 err="1"/>
              <a:t>EdgeOS</a:t>
            </a:r>
            <a:r>
              <a:rPr kumimoji="1" lang="en-US" altLang="zh-CN" sz="1600" dirty="0" err="1"/>
              <a:t>H</a:t>
            </a:r>
            <a:r>
              <a:rPr kumimoji="1" lang="zh-CN" altLang="en-US" sz="2400" dirty="0"/>
              <a:t>逻辑视图</a:t>
            </a:r>
            <a:endParaRPr kumimoji="1"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EE22BCA-DE8E-4AB4-B4BD-34BCC4027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" r="3122" b="2381"/>
          <a:stretch/>
        </p:blipFill>
        <p:spPr>
          <a:xfrm>
            <a:off x="1404167" y="1329353"/>
            <a:ext cx="9383665" cy="41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1236" y="442912"/>
            <a:ext cx="6094675" cy="6183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 err="1"/>
              <a:t>EdgeOS</a:t>
            </a:r>
            <a:r>
              <a:rPr kumimoji="1" lang="en-US" altLang="zh-CN" sz="1600" dirty="0" err="1"/>
              <a:t>H</a:t>
            </a:r>
            <a:r>
              <a:rPr kumimoji="1" lang="zh-CN" altLang="en-US" sz="2400" dirty="0"/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D161096-F7BF-42FC-AA86-735646628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8" b="2378"/>
          <a:stretch/>
        </p:blipFill>
        <p:spPr>
          <a:xfrm>
            <a:off x="1088707" y="1167169"/>
            <a:ext cx="8620125" cy="52349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A857E5D-14E0-43B6-A941-4175EB8E5BC3}"/>
              </a:ext>
            </a:extLst>
          </p:cNvPr>
          <p:cNvSpPr txBox="1"/>
          <p:nvPr/>
        </p:nvSpPr>
        <p:spPr>
          <a:xfrm>
            <a:off x="8646795" y="1194615"/>
            <a:ext cx="2343150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通信适配器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事件中心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数据库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自学习引擎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应用程序编程接口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命名管理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71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1236" y="442912"/>
            <a:ext cx="6094675" cy="6183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 err="1"/>
              <a:t>EdgeOS</a:t>
            </a:r>
            <a:r>
              <a:rPr kumimoji="1" lang="en-US" altLang="zh-CN" sz="1600" dirty="0" err="1"/>
              <a:t>H</a:t>
            </a:r>
            <a:r>
              <a:rPr kumimoji="1" lang="zh-CN" altLang="en-US" sz="2400" dirty="0"/>
              <a:t>中的编程接口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7FC6B27-0268-4A73-9195-D9CE98647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47" y="1348740"/>
            <a:ext cx="8641376" cy="42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7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108" y="1477592"/>
            <a:ext cx="10475692" cy="5015281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服务质量四个特征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差异化：多种服务之间存在</a:t>
            </a:r>
            <a:r>
              <a:rPr kumimoji="1" lang="zh-CN" altLang="en-US" sz="2400" dirty="0">
                <a:solidFill>
                  <a:srgbClr val="FF0000"/>
                </a:solidFill>
              </a:rPr>
              <a:t>优先级</a:t>
            </a:r>
            <a:r>
              <a:rPr kumimoji="1" lang="zh-CN" altLang="en-US" sz="2400" dirty="0">
                <a:solidFill>
                  <a:prstClr val="black"/>
                </a:solidFill>
              </a:rPr>
              <a:t>，一项服务可能导致其他服务先中断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可扩展性：新设备和服务是否容易进行安装；旧设备是否易于更换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隔离：服务与设备之间；服务与服务之间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可靠性：各种服务之间的</a:t>
            </a:r>
            <a:r>
              <a:rPr kumimoji="1" lang="zh-CN" altLang="en-US" sz="2400" dirty="0">
                <a:solidFill>
                  <a:srgbClr val="FF0000"/>
                </a:solidFill>
              </a:rPr>
              <a:t>冲突</a:t>
            </a:r>
            <a:r>
              <a:rPr kumimoji="1" lang="zh-CN" altLang="en-US" sz="2400" dirty="0">
                <a:solidFill>
                  <a:prstClr val="black"/>
                </a:solidFill>
              </a:rPr>
              <a:t>；服务与设备的可靠</a:t>
            </a:r>
            <a:r>
              <a:rPr kumimoji="1" lang="zh-CN" altLang="en-US" sz="2400" dirty="0">
                <a:solidFill>
                  <a:srgbClr val="FF0000"/>
                </a:solidFill>
              </a:rPr>
              <a:t>连接</a:t>
            </a:r>
            <a:r>
              <a:rPr kumimoji="1" lang="zh-CN" altLang="en-US" sz="2400" dirty="0">
                <a:solidFill>
                  <a:prstClr val="black"/>
                </a:solidFill>
              </a:rPr>
              <a:t>等等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自我管理层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设备注册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设备维护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设备更换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冲突调解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自学习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3EAE596F-5CF1-4CCF-B36C-C0F2EB037FAF}"/>
              </a:ext>
            </a:extLst>
          </p:cNvPr>
          <p:cNvSpPr txBox="1">
            <a:spLocks/>
          </p:cNvSpPr>
          <p:nvPr/>
        </p:nvSpPr>
        <p:spPr>
          <a:xfrm>
            <a:off x="5989321" y="1937916"/>
            <a:ext cx="2244088" cy="266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5000"/>
              <a:buFont typeface="Wingdings" charset="2"/>
              <a:buChar char="l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n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u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p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494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0606" y="1218353"/>
            <a:ext cx="6094675" cy="124720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 err="1"/>
              <a:t>EdgeOS</a:t>
            </a:r>
            <a:r>
              <a:rPr kumimoji="1" lang="en-US" altLang="zh-CN" sz="1600" dirty="0" err="1"/>
              <a:t>H</a:t>
            </a:r>
            <a:r>
              <a:rPr kumimoji="1" lang="zh-CN" altLang="en-US" sz="2400" dirty="0"/>
              <a:t>中的数据质量管理模型</a:t>
            </a:r>
            <a:r>
              <a:rPr kumimoji="1" lang="en-US" altLang="zh-CN" sz="2400" dirty="0"/>
              <a:t/>
            </a:r>
            <a:br>
              <a:rPr kumimoji="1" lang="en-US" altLang="zh-CN" sz="2400" dirty="0"/>
            </a:br>
            <a:r>
              <a:rPr kumimoji="1" lang="en-US" altLang="zh-CN" sz="2400" dirty="0"/>
              <a:t/>
            </a:r>
            <a:br>
              <a:rPr kumimoji="1" lang="en-US" altLang="zh-CN" sz="2400" dirty="0"/>
            </a:br>
            <a:r>
              <a:rPr kumimoji="1" lang="zh-CN" altLang="en-US" sz="2400" dirty="0">
                <a:solidFill>
                  <a:srgbClr val="FF0000"/>
                </a:solidFill>
              </a:rPr>
              <a:t>历史模式</a:t>
            </a:r>
            <a:r>
              <a:rPr kumimoji="1" lang="en-US" altLang="zh-CN" sz="2400" dirty="0">
                <a:solidFill>
                  <a:srgbClr val="FF0000"/>
                </a:solidFill>
              </a:rPr>
              <a:t>+</a:t>
            </a:r>
            <a:r>
              <a:rPr kumimoji="1" lang="zh-CN" altLang="en-US" sz="2400" dirty="0">
                <a:solidFill>
                  <a:srgbClr val="FF0000"/>
                </a:solidFill>
              </a:rPr>
              <a:t>参考数据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2F5EB9F-DF1F-423E-89B3-9B5A863A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87" y="2638001"/>
            <a:ext cx="6289854" cy="286374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AC3FC420-B682-454B-B732-4FD7D421E8C9}"/>
              </a:ext>
            </a:extLst>
          </p:cNvPr>
          <p:cNvSpPr txBox="1">
            <a:spLocks/>
          </p:cNvSpPr>
          <p:nvPr/>
        </p:nvSpPr>
        <p:spPr>
          <a:xfrm>
            <a:off x="248659" y="543983"/>
            <a:ext cx="4713871" cy="43709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5000"/>
              <a:buFont typeface="Wingdings" charset="2"/>
              <a:buNone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None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None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None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Wingdings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数据管理层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数据质量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：准确、完整、实时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数据提取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  数据格式多样；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  原始数据过滤；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  不可靠数据源的有用信息提取；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F02431BB-B65B-49E0-83E2-357BF417AAD2}"/>
              </a:ext>
            </a:extLst>
          </p:cNvPr>
          <p:cNvCxnSpPr>
            <a:cxnSpLocks/>
          </p:cNvCxnSpPr>
          <p:nvPr/>
        </p:nvCxnSpPr>
        <p:spPr>
          <a:xfrm>
            <a:off x="5192117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56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323"/>
            <a:ext cx="9100279" cy="5015281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命名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在网络上进行</a:t>
            </a:r>
            <a:r>
              <a:rPr kumimoji="1" lang="zh-CN" altLang="en-US" sz="2400" dirty="0">
                <a:solidFill>
                  <a:srgbClr val="FF0000"/>
                </a:solidFill>
              </a:rPr>
              <a:t>通信</a:t>
            </a:r>
            <a:r>
              <a:rPr kumimoji="1" lang="zh-CN" altLang="en-US" sz="2400" dirty="0">
                <a:solidFill>
                  <a:prstClr val="black"/>
                </a:solidFill>
              </a:rPr>
              <a:t>和</a:t>
            </a:r>
            <a:r>
              <a:rPr kumimoji="1" lang="zh-CN" altLang="en-US" sz="2400" dirty="0">
                <a:solidFill>
                  <a:srgbClr val="FF0000"/>
                </a:solidFill>
              </a:rPr>
              <a:t>定位设备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位置</a:t>
            </a:r>
            <a:r>
              <a:rPr kumimoji="1" lang="en-US" altLang="zh-CN" sz="2400" dirty="0">
                <a:solidFill>
                  <a:prstClr val="black"/>
                </a:solidFill>
              </a:rPr>
              <a:t> (where), </a:t>
            </a:r>
            <a:r>
              <a:rPr kumimoji="1" lang="zh-CN" altLang="en-US" sz="2400" dirty="0">
                <a:solidFill>
                  <a:prstClr val="black"/>
                </a:solidFill>
              </a:rPr>
              <a:t>角色</a:t>
            </a:r>
            <a:r>
              <a:rPr kumimoji="1" lang="en-US" altLang="zh-CN" sz="2400" dirty="0">
                <a:solidFill>
                  <a:prstClr val="black"/>
                </a:solidFill>
              </a:rPr>
              <a:t> (who), </a:t>
            </a:r>
            <a:r>
              <a:rPr kumimoji="1" lang="zh-CN" altLang="en-US" sz="2400" dirty="0">
                <a:solidFill>
                  <a:prstClr val="black"/>
                </a:solidFill>
              </a:rPr>
              <a:t>数据描述</a:t>
            </a:r>
            <a:r>
              <a:rPr kumimoji="1" lang="en-US" altLang="zh-CN" sz="2400" dirty="0">
                <a:solidFill>
                  <a:prstClr val="black"/>
                </a:solidFill>
              </a:rPr>
              <a:t>(what)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用于服务管理，设备诊断和更换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开放性问题</a:t>
            </a:r>
            <a:r>
              <a:rPr kumimoji="1" lang="en-US" altLang="zh-CN" sz="2400" dirty="0">
                <a:solidFill>
                  <a:srgbClr val="FF0000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开放性测试平台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用户体验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成本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3EAE596F-5CF1-4CCF-B36C-C0F2EB037FAF}"/>
              </a:ext>
            </a:extLst>
          </p:cNvPr>
          <p:cNvSpPr txBox="1">
            <a:spLocks/>
          </p:cNvSpPr>
          <p:nvPr/>
        </p:nvSpPr>
        <p:spPr>
          <a:xfrm>
            <a:off x="5989321" y="1937916"/>
            <a:ext cx="2244088" cy="266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5000"/>
              <a:buFont typeface="Wingdings" charset="2"/>
              <a:buChar char="l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n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u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p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462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55" y="1423194"/>
            <a:ext cx="11233826" cy="4737630"/>
          </a:xfrm>
        </p:spPr>
        <p:txBody>
          <a:bodyPr/>
          <a:lstStyle/>
          <a:p>
            <a:r>
              <a:rPr lang="en-US" altLang="zh-CN" dirty="0"/>
              <a:t>“Network Sentiment” Framework to Improve </a:t>
            </a:r>
          </a:p>
          <a:p>
            <a:pPr marL="0" indent="0">
              <a:buNone/>
            </a:pPr>
            <a:r>
              <a:rPr lang="en-US" altLang="zh-CN" dirty="0"/>
              <a:t>     Security and Privacy for Smart Home</a:t>
            </a:r>
          </a:p>
          <a:p>
            <a:pPr marL="0" indent="0">
              <a:buNone/>
            </a:pPr>
            <a:r>
              <a:rPr kumimoji="1" lang="zh-CN" altLang="en-US" sz="2000" i="1" dirty="0">
                <a:solidFill>
                  <a:prstClr val="black"/>
                </a:solidFill>
              </a:rPr>
              <a:t>     （</a:t>
            </a:r>
            <a:r>
              <a:rPr kumimoji="1" lang="en-US" altLang="zh-CN" sz="2000" i="1" dirty="0">
                <a:solidFill>
                  <a:prstClr val="black"/>
                </a:solidFill>
              </a:rPr>
              <a:t>Future Internet 2018, 10(12), 125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）</a:t>
            </a:r>
            <a:endParaRPr kumimoji="1" lang="en-US" altLang="zh-CN" sz="20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kumimoji="1" lang="en-US" altLang="zh-CN" sz="2000" i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根据用户感知</a:t>
            </a:r>
            <a:r>
              <a:rPr kumimoji="1" lang="zh-CN" altLang="en-US" sz="2400" dirty="0">
                <a:solidFill>
                  <a:srgbClr val="FF0000"/>
                </a:solidFill>
              </a:rPr>
              <a:t>动态调整</a:t>
            </a:r>
            <a:r>
              <a:rPr kumimoji="1" lang="zh-CN" altLang="en-US" sz="2400" dirty="0">
                <a:solidFill>
                  <a:prstClr val="black"/>
                </a:solidFill>
              </a:rPr>
              <a:t>智能家居网络的安全级别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检测到的网络情绪水平可以</a:t>
            </a:r>
            <a:r>
              <a:rPr kumimoji="1" lang="zh-CN" altLang="en-US" sz="2400" dirty="0">
                <a:solidFill>
                  <a:srgbClr val="FF0000"/>
                </a:solidFill>
              </a:rPr>
              <a:t>传播</a:t>
            </a:r>
            <a:r>
              <a:rPr kumimoji="1" lang="zh-CN" altLang="en-US" sz="2400" dirty="0">
                <a:solidFill>
                  <a:prstClr val="black"/>
                </a:solidFill>
              </a:rPr>
              <a:t>到附近的家庭网络，增加</a:t>
            </a:r>
            <a:r>
              <a:rPr kumimoji="1" lang="en-US" altLang="zh-CN" sz="2400" dirty="0">
                <a:solidFill>
                  <a:prstClr val="black"/>
                </a:solidFill>
              </a:rPr>
              <a:t>/</a:t>
            </a:r>
            <a:r>
              <a:rPr kumimoji="1" lang="zh-CN" altLang="en-US" sz="2400" dirty="0">
                <a:solidFill>
                  <a:prstClr val="black"/>
                </a:solidFill>
              </a:rPr>
              <a:t>减少其安全级别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endParaRPr kumimoji="1" lang="en-US" altLang="zh-CN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kumimoji="1" lang="en-US" altLang="zh-CN" sz="2400" dirty="0">
                <a:solidFill>
                  <a:prstClr val="black"/>
                </a:solidFill>
              </a:rPr>
              <a:t>  the dynamic threat evaluation       </a:t>
            </a:r>
            <a:r>
              <a:rPr kumimoji="1" lang="en-US" altLang="zh-CN" sz="2400" dirty="0">
                <a:solidFill>
                  <a:srgbClr val="FF0000"/>
                </a:solidFill>
              </a:rPr>
              <a:t>network sentiment analysis</a:t>
            </a:r>
            <a:endParaRPr kumimoji="1"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F309A534-A1F2-4448-9EB2-E4FDA3DC286D}"/>
              </a:ext>
            </a:extLst>
          </p:cNvPr>
          <p:cNvCxnSpPr>
            <a:cxnSpLocks/>
          </p:cNvCxnSpPr>
          <p:nvPr/>
        </p:nvCxnSpPr>
        <p:spPr>
          <a:xfrm>
            <a:off x="5396754" y="4814047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13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477" y="282319"/>
            <a:ext cx="6094675" cy="618367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/>
              <a:t>SHIELD</a:t>
            </a:r>
            <a:r>
              <a:rPr kumimoji="1" lang="zh-CN" altLang="en-US" sz="2400" dirty="0"/>
              <a:t>架构（分布式防火墙；入侵检测系统）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1A517EA-5F57-4A47-9732-FAB79CD7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5" y="977673"/>
            <a:ext cx="9696450" cy="403860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BBC1A09-9738-4D01-ACBC-C9E377ECED23}"/>
              </a:ext>
            </a:extLst>
          </p:cNvPr>
          <p:cNvSpPr txBox="1"/>
          <p:nvPr/>
        </p:nvSpPr>
        <p:spPr>
          <a:xfrm>
            <a:off x="1264024" y="5172634"/>
            <a:ext cx="718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1.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SH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防御网络外部的攻击；分析流量；从入侵检测系统收集数据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2.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SCN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负责保护家庭网络侧；正确配置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IDS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；激活安全对策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3.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SLU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接收所有警报；分析警报相关性并采取对策</a:t>
            </a:r>
          </a:p>
        </p:txBody>
      </p:sp>
    </p:spTree>
    <p:extLst>
      <p:ext uri="{BB962C8B-B14F-4D97-AF65-F5344CB8AC3E}">
        <p14:creationId xmlns:p14="http://schemas.microsoft.com/office/powerpoint/2010/main" val="253223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477" y="282319"/>
            <a:ext cx="6094675" cy="6183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/>
              <a:t>SHIELD</a:t>
            </a:r>
            <a:r>
              <a:rPr kumimoji="1" lang="zh-CN" altLang="en-US" sz="2400" dirty="0"/>
              <a:t>模块交互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1A9174B-4191-4DBD-A3FA-88EE1724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1013808"/>
            <a:ext cx="8735553" cy="4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494" y="631996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</a:rPr>
              <a:t>背景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841"/>
            <a:ext cx="10325530" cy="4737630"/>
          </a:xfrm>
        </p:spPr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许多应用如医疗监控对数据隐私、可靠传输等要求严格；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物联网设备的</a:t>
            </a:r>
            <a:r>
              <a:rPr kumimoji="1" lang="zh-CN" altLang="en-US" sz="2400" dirty="0">
                <a:solidFill>
                  <a:srgbClr val="FF0000"/>
                </a:solidFill>
              </a:rPr>
              <a:t>异构性</a:t>
            </a:r>
            <a:r>
              <a:rPr kumimoji="1" lang="zh-CN" altLang="en-US" sz="2400" dirty="0">
                <a:solidFill>
                  <a:prstClr val="black"/>
                </a:solidFill>
              </a:rPr>
              <a:t>扩大攻击面，同时增加安全解决方案的难度；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密码技术等无法防范所有的攻击；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许多物联网标准都基于</a:t>
            </a:r>
            <a:r>
              <a:rPr kumimoji="1" lang="en-US" altLang="zh-CN" sz="2400" dirty="0">
                <a:solidFill>
                  <a:srgbClr val="FF0000"/>
                </a:solidFill>
              </a:rPr>
              <a:t>IPv6</a:t>
            </a:r>
            <a:r>
              <a:rPr kumimoji="1" lang="zh-CN" altLang="en-US" sz="2400" dirty="0" smtClean="0">
                <a:solidFill>
                  <a:prstClr val="black"/>
                </a:solidFill>
              </a:rPr>
              <a:t>，类似于</a:t>
            </a:r>
            <a:r>
              <a:rPr kumimoji="1" lang="en-US" altLang="zh-CN" sz="2400" dirty="0" smtClean="0">
                <a:solidFill>
                  <a:prstClr val="black"/>
                </a:solidFill>
              </a:rPr>
              <a:t>SNORT</a:t>
            </a:r>
            <a:r>
              <a:rPr kumimoji="1" lang="zh-CN" altLang="en-US" sz="2400" dirty="0">
                <a:solidFill>
                  <a:prstClr val="black"/>
                </a:solidFill>
              </a:rPr>
              <a:t>等工具不适用；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传统的网络</a:t>
            </a:r>
            <a:r>
              <a:rPr kumimoji="1" lang="en-US" altLang="zh-CN" sz="2400" dirty="0">
                <a:solidFill>
                  <a:prstClr val="black"/>
                </a:solidFill>
              </a:rPr>
              <a:t>IDS</a:t>
            </a:r>
            <a:r>
              <a:rPr kumimoji="1" lang="zh-CN" altLang="en-US" sz="2400" dirty="0">
                <a:solidFill>
                  <a:prstClr val="black"/>
                </a:solidFill>
              </a:rPr>
              <a:t>不处理</a:t>
            </a:r>
            <a:r>
              <a:rPr kumimoji="1" lang="zh-CN" altLang="en-US" sz="2400" dirty="0">
                <a:solidFill>
                  <a:srgbClr val="FF0000"/>
                </a:solidFill>
              </a:rPr>
              <a:t>移动性和动态性</a:t>
            </a:r>
            <a:r>
              <a:rPr kumimoji="1" lang="zh-CN" altLang="en-US" sz="2400" dirty="0">
                <a:solidFill>
                  <a:prstClr val="black"/>
                </a:solidFill>
              </a:rPr>
              <a:t>；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055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3957" y="264291"/>
            <a:ext cx="6094675" cy="6183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/>
              <a:t>SLU</a:t>
            </a:r>
            <a:r>
              <a:rPr kumimoji="1" lang="zh-CN" altLang="en-US" sz="2400" dirty="0"/>
              <a:t>逻辑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09A5E2C7-494D-4A63-9904-82CA7E039D2E}"/>
              </a:ext>
            </a:extLst>
          </p:cNvPr>
          <p:cNvCxnSpPr>
            <a:cxnSpLocks/>
          </p:cNvCxnSpPr>
          <p:nvPr/>
        </p:nvCxnSpPr>
        <p:spPr>
          <a:xfrm>
            <a:off x="3337089" y="978007"/>
            <a:ext cx="0" cy="155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3D953500-43B2-4089-BA64-591E01E5BDF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35571" y="978007"/>
            <a:ext cx="0" cy="60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790A90AE-7CFF-48DA-AC4E-FD84200F29A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35571" y="2156459"/>
            <a:ext cx="0" cy="359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387B2E47-46F0-4B8F-997F-507B7C389CB0}"/>
              </a:ext>
            </a:extLst>
          </p:cNvPr>
          <p:cNvSpPr/>
          <p:nvPr/>
        </p:nvSpPr>
        <p:spPr>
          <a:xfrm>
            <a:off x="4551583" y="1579967"/>
            <a:ext cx="1567975" cy="576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评估频率和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发生的用户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06952B21-3322-492A-ADA2-FAC9A2FB96A5}"/>
              </a:ext>
            </a:extLst>
          </p:cNvPr>
          <p:cNvSpPr/>
          <p:nvPr/>
        </p:nvSpPr>
        <p:spPr>
          <a:xfrm>
            <a:off x="2573518" y="2532673"/>
            <a:ext cx="3697114" cy="1285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网络情绪评估：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攻击类型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攻击的可能结果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可用的缓解技术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受影响的设备类型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4EC757E-999F-4F71-A1A9-3684793C022D}"/>
              </a:ext>
            </a:extLst>
          </p:cNvPr>
          <p:cNvCxnSpPr>
            <a:cxnSpLocks/>
          </p:cNvCxnSpPr>
          <p:nvPr/>
        </p:nvCxnSpPr>
        <p:spPr>
          <a:xfrm flipH="1">
            <a:off x="4254629" y="3817861"/>
            <a:ext cx="9428" cy="586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xmlns="" id="{DABD1BDE-FE99-4000-B3B4-484B70B36F93}"/>
              </a:ext>
            </a:extLst>
          </p:cNvPr>
          <p:cNvSpPr/>
          <p:nvPr/>
        </p:nvSpPr>
        <p:spPr>
          <a:xfrm>
            <a:off x="3451440" y="4403894"/>
            <a:ext cx="1606376" cy="7729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级攻击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8CD8A4D7-CD68-43AC-8304-425C2B8BB79B}"/>
              </a:ext>
            </a:extLst>
          </p:cNvPr>
          <p:cNvCxnSpPr>
            <a:cxnSpLocks/>
          </p:cNvCxnSpPr>
          <p:nvPr/>
        </p:nvCxnSpPr>
        <p:spPr>
          <a:xfrm>
            <a:off x="5037055" y="4790393"/>
            <a:ext cx="598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xmlns="" id="{CEE158B6-A6BE-4FFB-AFE2-0FB292469FFD}"/>
              </a:ext>
            </a:extLst>
          </p:cNvPr>
          <p:cNvSpPr/>
          <p:nvPr/>
        </p:nvSpPr>
        <p:spPr>
          <a:xfrm>
            <a:off x="5627809" y="4583003"/>
            <a:ext cx="1606376" cy="4336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5C46E39F-5BD5-4503-99B8-8408D8EC42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254628" y="5176892"/>
            <a:ext cx="9429" cy="72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xmlns="" id="{D28430A9-60F8-4824-B06E-BE983A594E46}"/>
              </a:ext>
            </a:extLst>
          </p:cNvPr>
          <p:cNvSpPr/>
          <p:nvPr/>
        </p:nvSpPr>
        <p:spPr>
          <a:xfrm>
            <a:off x="3257856" y="5905901"/>
            <a:ext cx="2012401" cy="7525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向类似用户发送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缓解措施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1CF8252-DCAA-4DAD-9559-EFE3F2692CB4}"/>
              </a:ext>
            </a:extLst>
          </p:cNvPr>
          <p:cNvSpPr txBox="1"/>
          <p:nvPr/>
        </p:nvSpPr>
        <p:spPr>
          <a:xfrm>
            <a:off x="5095860" y="4441488"/>
            <a:ext cx="32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7A233BDD-81CB-4818-8058-10ED086AC72E}"/>
              </a:ext>
            </a:extLst>
          </p:cNvPr>
          <p:cNvSpPr txBox="1"/>
          <p:nvPr/>
        </p:nvSpPr>
        <p:spPr>
          <a:xfrm>
            <a:off x="3924689" y="5356730"/>
            <a:ext cx="32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551F7740-4021-4407-AD23-CB00836D5B56}"/>
              </a:ext>
            </a:extLst>
          </p:cNvPr>
          <p:cNvSpPr txBox="1"/>
          <p:nvPr/>
        </p:nvSpPr>
        <p:spPr>
          <a:xfrm>
            <a:off x="1781667" y="978007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报警事件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（检测到攻击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891CBB9F-0A73-4FE1-9163-B25D953B0402}"/>
              </a:ext>
            </a:extLst>
          </p:cNvPr>
          <p:cNvSpPr txBox="1"/>
          <p:nvPr/>
        </p:nvSpPr>
        <p:spPr>
          <a:xfrm>
            <a:off x="5231876" y="962587"/>
            <a:ext cx="210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警告事件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（检测到可疑活动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xmlns="" id="{9C475B3B-F742-4A94-BF22-BDBD30A86854}"/>
              </a:ext>
            </a:extLst>
          </p:cNvPr>
          <p:cNvSpPr/>
          <p:nvPr/>
        </p:nvSpPr>
        <p:spPr>
          <a:xfrm>
            <a:off x="1706252" y="848412"/>
            <a:ext cx="5769204" cy="5901180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599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485" y="1423194"/>
            <a:ext cx="10133296" cy="4737630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智能家居试验台</a:t>
            </a:r>
            <a:endParaRPr kumimoji="1" lang="en-US" altLang="zh-CN" sz="2400" i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勒索软件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端口扫描攻击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通过</a:t>
            </a:r>
            <a:r>
              <a:rPr kumimoji="1" lang="en-US" altLang="zh-CN" sz="2400" dirty="0" err="1">
                <a:solidFill>
                  <a:prstClr val="black"/>
                </a:solidFill>
              </a:rPr>
              <a:t>CoAP</a:t>
            </a:r>
            <a:r>
              <a:rPr kumimoji="1" lang="zh-CN" altLang="en-US" sz="2400" dirty="0">
                <a:solidFill>
                  <a:prstClr val="black"/>
                </a:solidFill>
              </a:rPr>
              <a:t>对传感器的未授权访问</a:t>
            </a:r>
            <a:r>
              <a:rPr kumimoji="1" lang="en-US" altLang="zh-CN" sz="2400" dirty="0">
                <a:solidFill>
                  <a:prstClr val="black"/>
                </a:solidFill>
              </a:rPr>
              <a:t>/</a:t>
            </a:r>
            <a:r>
              <a:rPr kumimoji="1" lang="zh-CN" altLang="en-US" sz="2400" dirty="0">
                <a:solidFill>
                  <a:prstClr val="black"/>
                </a:solidFill>
              </a:rPr>
              <a:t>查询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结论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智能家居环境的物联网安全框架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基于网络情绪分析，达到</a:t>
            </a:r>
            <a:r>
              <a:rPr kumimoji="1" lang="zh-CN" altLang="en-US" sz="2400" dirty="0">
                <a:solidFill>
                  <a:srgbClr val="FF0000"/>
                </a:solidFill>
              </a:rPr>
              <a:t>动态安全</a:t>
            </a:r>
            <a:r>
              <a:rPr kumimoji="1" lang="zh-CN" altLang="en-US" sz="2400" dirty="0">
                <a:solidFill>
                  <a:prstClr val="black"/>
                </a:solidFill>
              </a:rPr>
              <a:t>级别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展望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利用机器学习算法等增强</a:t>
            </a:r>
            <a:r>
              <a:rPr kumimoji="1" lang="en-US" altLang="zh-CN" sz="2400" dirty="0">
                <a:solidFill>
                  <a:prstClr val="black"/>
                </a:solidFill>
              </a:rPr>
              <a:t>SLU</a:t>
            </a:r>
            <a:r>
              <a:rPr kumimoji="1" lang="zh-CN" altLang="en-US" sz="2400" dirty="0">
                <a:solidFill>
                  <a:prstClr val="black"/>
                </a:solidFill>
              </a:rPr>
              <a:t>分析处理器（相互关系分析方面）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340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3" y="1536610"/>
            <a:ext cx="11233826" cy="4737630"/>
          </a:xfrm>
        </p:spPr>
        <p:txBody>
          <a:bodyPr/>
          <a:lstStyle/>
          <a:p>
            <a:r>
              <a:rPr lang="en-US" altLang="zh-CN" dirty="0"/>
              <a:t>IoT Device Management Framework for Smart Home Scenarios</a:t>
            </a:r>
          </a:p>
          <a:p>
            <a:pPr marL="0" indent="0">
              <a:buNone/>
            </a:pPr>
            <a:r>
              <a:rPr kumimoji="1" lang="zh-CN" altLang="en-US" sz="2000" i="1" dirty="0">
                <a:solidFill>
                  <a:prstClr val="black"/>
                </a:solidFill>
              </a:rPr>
              <a:t>（</a:t>
            </a:r>
            <a:r>
              <a:rPr kumimoji="1" lang="en-US" altLang="zh-CN" sz="2000" i="1" dirty="0">
                <a:solidFill>
                  <a:prstClr val="black"/>
                </a:solidFill>
              </a:rPr>
              <a:t>2015 IEEE 4th Global Conference on Consumer Electronics (GCCE)</a:t>
            </a:r>
            <a:r>
              <a:rPr kumimoji="1" lang="zh-CN" altLang="en-US" sz="2000" i="1" dirty="0">
                <a:solidFill>
                  <a:prstClr val="black"/>
                </a:solidFill>
              </a:rPr>
              <a:t>）</a:t>
            </a:r>
            <a:endParaRPr kumimoji="1" lang="en-US" altLang="zh-CN" sz="20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kumimoji="1" lang="en-US" altLang="zh-CN" sz="2000" i="1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 背景：物联网设备快速增加、设备固有的异质性导致管理困难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 工作：提出物联网设备管理框架（组件、部署、评价）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l"/>
            </a:pPr>
            <a:endParaRPr kumimoji="1"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DF48-C506-C347-A9B5-DDDCFCC8CB98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167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B55652-95E4-449B-8776-4192F1BE4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78" y="868722"/>
            <a:ext cx="6936797" cy="57417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3647" y="277848"/>
            <a:ext cx="5041322" cy="6183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/>
              <a:t>智能家居环境下轻量级管理框架</a:t>
            </a:r>
            <a:endParaRPr kumimoji="1" lang="zh-CN" altLang="en-US" sz="2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xmlns="" id="{A5B5063A-CE9D-4656-8D7D-41ED434245CE}"/>
              </a:ext>
            </a:extLst>
          </p:cNvPr>
          <p:cNvSpPr/>
          <p:nvPr/>
        </p:nvSpPr>
        <p:spPr>
          <a:xfrm>
            <a:off x="7702430" y="5362711"/>
            <a:ext cx="9429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xmlns="" id="{64619D2A-9457-46A5-B914-66A2E192373F}"/>
              </a:ext>
            </a:extLst>
          </p:cNvPr>
          <p:cNvSpPr/>
          <p:nvPr/>
        </p:nvSpPr>
        <p:spPr>
          <a:xfrm>
            <a:off x="7702429" y="3933961"/>
            <a:ext cx="9429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xmlns="" id="{47089635-A0F3-4D14-8CFD-7A0471EBE928}"/>
              </a:ext>
            </a:extLst>
          </p:cNvPr>
          <p:cNvSpPr/>
          <p:nvPr/>
        </p:nvSpPr>
        <p:spPr>
          <a:xfrm>
            <a:off x="7702430" y="2676525"/>
            <a:ext cx="9429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xmlns="" id="{57C70DBA-8055-41D9-9F9C-A3B7DB7CD105}"/>
              </a:ext>
            </a:extLst>
          </p:cNvPr>
          <p:cNvSpPr/>
          <p:nvPr/>
        </p:nvSpPr>
        <p:spPr>
          <a:xfrm>
            <a:off x="7709098" y="1247775"/>
            <a:ext cx="9429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DAE467E-991A-4CA6-A53F-B64D9362E34E}"/>
              </a:ext>
            </a:extLst>
          </p:cNvPr>
          <p:cNvSpPr txBox="1"/>
          <p:nvPr/>
        </p:nvSpPr>
        <p:spPr>
          <a:xfrm>
            <a:off x="8639175" y="117740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ECC30962-F059-4457-84AB-CB1E0186CF4D}"/>
              </a:ext>
            </a:extLst>
          </p:cNvPr>
          <p:cNvSpPr txBox="1"/>
          <p:nvPr/>
        </p:nvSpPr>
        <p:spPr>
          <a:xfrm>
            <a:off x="8658225" y="529804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代理层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413954E-6FB5-4C28-8864-F7D0AABCAA1A}"/>
              </a:ext>
            </a:extLst>
          </p:cNvPr>
          <p:cNvSpPr txBox="1"/>
          <p:nvPr/>
        </p:nvSpPr>
        <p:spPr>
          <a:xfrm>
            <a:off x="8629649" y="388250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设备管理层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D3DD2016-0141-4AC8-B9FF-EBEE3301EAF2}"/>
              </a:ext>
            </a:extLst>
          </p:cNvPr>
          <p:cNvSpPr txBox="1"/>
          <p:nvPr/>
        </p:nvSpPr>
        <p:spPr>
          <a:xfrm>
            <a:off x="8610598" y="259280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服务支持层</a:t>
            </a:r>
          </a:p>
        </p:txBody>
      </p:sp>
    </p:spTree>
    <p:extLst>
      <p:ext uri="{BB962C8B-B14F-4D97-AF65-F5344CB8AC3E}">
        <p14:creationId xmlns:p14="http://schemas.microsoft.com/office/powerpoint/2010/main" val="2133706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4747"/>
            <a:ext cx="10515600" cy="473763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 部署：智能手机应用程序</a:t>
            </a:r>
            <a:r>
              <a:rPr kumimoji="1" lang="en-US" altLang="zh-CN" sz="2400" dirty="0">
                <a:solidFill>
                  <a:prstClr val="black"/>
                </a:solidFill>
              </a:rPr>
              <a:t>&lt;6.25MB</a:t>
            </a:r>
            <a:r>
              <a:rPr kumimoji="1" lang="zh-CN" altLang="en-US" sz="2400" dirty="0">
                <a:solidFill>
                  <a:prstClr val="black"/>
                </a:solidFill>
              </a:rPr>
              <a:t>；</a:t>
            </a:r>
            <a:r>
              <a:rPr kumimoji="1" lang="en-US" altLang="zh-CN" sz="2400" dirty="0">
                <a:solidFill>
                  <a:prstClr val="black"/>
                </a:solidFill>
              </a:rPr>
              <a:t>M2M</a:t>
            </a:r>
            <a:r>
              <a:rPr kumimoji="1" lang="zh-CN" altLang="en-US" sz="2400" dirty="0">
                <a:solidFill>
                  <a:prstClr val="black"/>
                </a:solidFill>
              </a:rPr>
              <a:t>网关</a:t>
            </a:r>
            <a:r>
              <a:rPr kumimoji="1" lang="en-US" altLang="zh-CN" sz="2400" dirty="0">
                <a:solidFill>
                  <a:prstClr val="black"/>
                </a:solidFill>
              </a:rPr>
              <a:t>&lt;20MB</a:t>
            </a:r>
          </a:p>
          <a:p>
            <a:pPr marL="0" lvl="0" indent="0">
              <a:buNone/>
            </a:pP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en-US" altLang="zh-CN" sz="2400" dirty="0" err="1">
                <a:solidFill>
                  <a:prstClr val="black"/>
                </a:solidFill>
              </a:rPr>
              <a:t>CoRE</a:t>
            </a:r>
            <a:r>
              <a:rPr kumimoji="1" lang="en-US" altLang="zh-CN" sz="2400" dirty="0">
                <a:solidFill>
                  <a:prstClr val="black"/>
                </a:solidFill>
              </a:rPr>
              <a:t> Link</a:t>
            </a:r>
            <a:r>
              <a:rPr kumimoji="1" lang="zh-CN" altLang="en-US" sz="2400" dirty="0">
                <a:solidFill>
                  <a:prstClr val="black"/>
                </a:solidFill>
              </a:rPr>
              <a:t>格式提供使用</a:t>
            </a:r>
            <a:r>
              <a:rPr kumimoji="1" lang="en-US" altLang="zh-CN" sz="2400" dirty="0">
                <a:solidFill>
                  <a:prstClr val="black"/>
                </a:solidFill>
              </a:rPr>
              <a:t>JSON</a:t>
            </a:r>
            <a:r>
              <a:rPr kumimoji="1" lang="zh-CN" altLang="en-US" sz="2400" dirty="0">
                <a:solidFill>
                  <a:prstClr val="black"/>
                </a:solidFill>
              </a:rPr>
              <a:t>的序列化实现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访问核心功能的时间为毫秒级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允许智能手机和物联网设备实时交互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DF48-C506-C347-A9B5-DDDCFCC8CB98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122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333"/>
            <a:ext cx="10790382" cy="4737630"/>
          </a:xfrm>
        </p:spPr>
        <p:txBody>
          <a:bodyPr/>
          <a:lstStyle/>
          <a:p>
            <a:r>
              <a:rPr lang="en-US" altLang="zh-CN" dirty="0"/>
              <a:t>Securing IoT for Smart Home System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prstClr val="black"/>
                </a:solidFill>
              </a:rPr>
              <a:t>   (2015 International Symposium on Consumer Electronics (ISCE))</a:t>
            </a:r>
          </a:p>
          <a:p>
            <a:pPr lvl="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 背景：智能家居系统的安全性（隐私、身份验证、安全的端到端连接）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 采取具体的措施来保证以上安全性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DF48-C506-C347-A9B5-DDDCFCC8CB98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45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F37D90B-DA16-41C1-BF27-0BAF4128E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3" r="2167" b="7284"/>
          <a:stretch/>
        </p:blipFill>
        <p:spPr>
          <a:xfrm>
            <a:off x="1353461" y="3429000"/>
            <a:ext cx="6234113" cy="2616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B65DED9-5858-47FF-9E40-B598593997DB}"/>
              </a:ext>
            </a:extLst>
          </p:cNvPr>
          <p:cNvSpPr txBox="1"/>
          <p:nvPr/>
        </p:nvSpPr>
        <p:spPr>
          <a:xfrm>
            <a:off x="7657290" y="4610138"/>
            <a:ext cx="135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prstClr val="black"/>
                </a:solidFill>
                <a:latin typeface="Microsoft YaHei" charset="-122"/>
                <a:ea typeface="Microsoft YaHei" charset="-122"/>
              </a:rPr>
              <a:t>系统设置</a:t>
            </a:r>
          </a:p>
        </p:txBody>
      </p:sp>
    </p:spTree>
    <p:extLst>
      <p:ext uri="{BB962C8B-B14F-4D97-AF65-F5344CB8AC3E}">
        <p14:creationId xmlns:p14="http://schemas.microsoft.com/office/powerpoint/2010/main" val="1012094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3" y="1536610"/>
            <a:ext cx="11233826" cy="473763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</a:rPr>
              <a:t>身份验证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公钥作为认证协议，预共享密钥认证网关和设备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prstClr val="black"/>
                </a:solidFill>
              </a:rPr>
              <a:t>利用移动设备来完成验证过程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</a:rPr>
              <a:t> 系统最初只包含移动设备和网关，需进行</a:t>
            </a:r>
            <a:r>
              <a:rPr kumimoji="1" lang="zh-CN" altLang="en-US" sz="2400" dirty="0">
                <a:solidFill>
                  <a:srgbClr val="FF0000"/>
                </a:solidFill>
              </a:rPr>
              <a:t>两轮验证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FF0000"/>
                </a:solidFill>
              </a:rPr>
              <a:t>移动设备与物联网设备</a:t>
            </a:r>
            <a:r>
              <a:rPr kumimoji="1"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kumimoji="1" lang="zh-CN" altLang="en-US" sz="2400" dirty="0">
                <a:solidFill>
                  <a:prstClr val="black"/>
                </a:solidFill>
                <a:sym typeface="Wingdings" panose="05000000000000000000" pitchFamily="2" charset="2"/>
              </a:rPr>
              <a:t>移动设备向物联网设备发送家庭网络证书和网关位置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FF0000"/>
                </a:solidFill>
              </a:rPr>
              <a:t>物联网设备与家庭网关</a:t>
            </a:r>
            <a:r>
              <a:rPr kumimoji="1"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kumimoji="1" lang="zh-CN" altLang="en-US" sz="2400" dirty="0">
                <a:solidFill>
                  <a:prstClr val="black"/>
                </a:solidFill>
                <a:sym typeface="Wingdings" panose="05000000000000000000" pitchFamily="2" charset="2"/>
              </a:rPr>
              <a:t>双方创建共享密钥</a:t>
            </a:r>
            <a:endParaRPr kumimoji="1" lang="en-US" altLang="zh-CN" sz="2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prstClr val="black"/>
                </a:solidFill>
                <a:sym typeface="Wingdings" panose="05000000000000000000" pitchFamily="2" charset="2"/>
              </a:rPr>
              <a:t>用户通过网关获取所有事件和操作列表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DF48-C506-C347-A9B5-DDDCFCC8CB98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388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3" y="1618720"/>
            <a:ext cx="11233826" cy="473763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 基于</a:t>
            </a:r>
            <a:r>
              <a:rPr kumimoji="1" lang="en-US" altLang="zh-CN" sz="2400" dirty="0" err="1"/>
              <a:t>WiFi</a:t>
            </a:r>
            <a:r>
              <a:rPr kumimoji="1" lang="zh-CN" altLang="en-US" sz="2400" dirty="0"/>
              <a:t>网络的智能家居系统，使用</a:t>
            </a:r>
            <a:r>
              <a:rPr kumimoji="1" lang="en-US" altLang="zh-CN" sz="2400" dirty="0">
                <a:solidFill>
                  <a:srgbClr val="FF0000"/>
                </a:solidFill>
              </a:rPr>
              <a:t>AllJoyn</a:t>
            </a:r>
            <a:r>
              <a:rPr kumimoji="1" lang="zh-CN" altLang="en-US" sz="2400" dirty="0">
                <a:solidFill>
                  <a:srgbClr val="FF0000"/>
                </a:solidFill>
              </a:rPr>
              <a:t>框架</a:t>
            </a:r>
            <a:r>
              <a:rPr kumimoji="1" lang="zh-CN" altLang="en-US" sz="2400" dirty="0"/>
              <a:t>，添加各种</a:t>
            </a:r>
            <a:r>
              <a:rPr kumimoji="1" lang="zh-CN" altLang="en-US" sz="2400" dirty="0">
                <a:solidFill>
                  <a:srgbClr val="FF0000"/>
                </a:solidFill>
              </a:rPr>
              <a:t>加密操作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 不足：安全性和便利性为目标</a:t>
            </a:r>
            <a:endParaRPr kumimoji="1" lang="en-US" altLang="zh-CN" sz="2400" dirty="0"/>
          </a:p>
          <a:p>
            <a:pPr marL="0" lvl="0" indent="0">
              <a:buNone/>
            </a:pPr>
            <a:r>
              <a:rPr kumimoji="1" lang="en-US" altLang="zh-CN" sz="2400" dirty="0"/>
              <a:t>             </a:t>
            </a:r>
            <a:r>
              <a:rPr kumimoji="1" lang="zh-CN" altLang="en-US" sz="2400" dirty="0"/>
              <a:t>但是在第一轮验证期间需要手动输入验证信息</a:t>
            </a:r>
            <a:endParaRPr kumimoji="1" lang="en-US" altLang="zh-CN" sz="2400" dirty="0"/>
          </a:p>
          <a:p>
            <a:pPr lvl="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 展望：可以利用二维码存储设备信息，移动设备进行扫描和读取</a:t>
            </a:r>
            <a:endParaRPr kumimoji="1"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DF48-C506-C347-A9B5-DDDCFCC8CB98}" type="datetime1">
              <a:rPr kumimoji="1" lang="zh-CN" altLang="en-US" smtClean="0"/>
              <a:t>2019/9/10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86B-2B6A-C849-8DEE-3A4AE8718BB1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68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494" y="631996"/>
            <a:ext cx="10515600" cy="862542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prstClr val="black"/>
                </a:solidFill>
              </a:rPr>
              <a:t>IDS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841"/>
            <a:ext cx="10325530" cy="4737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共同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数据收集模块；分析模块；攻击报告机制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不同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数据来源：基于主机；基于网络；混合型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检测方法：基于签名；基于异常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检测时间：</a:t>
            </a:r>
            <a:r>
              <a:rPr kumimoji="1" lang="en-US" altLang="zh-CN" sz="2400" dirty="0">
                <a:solidFill>
                  <a:prstClr val="black"/>
                </a:solidFill>
              </a:rPr>
              <a:t>online</a:t>
            </a:r>
            <a:r>
              <a:rPr kumimoji="1" lang="zh-CN" altLang="en-US" sz="2400" dirty="0">
                <a:solidFill>
                  <a:prstClr val="black"/>
                </a:solidFill>
              </a:rPr>
              <a:t>；</a:t>
            </a:r>
            <a:r>
              <a:rPr kumimoji="1" lang="en-US" altLang="zh-CN" sz="2400" dirty="0">
                <a:solidFill>
                  <a:prstClr val="black"/>
                </a:solidFill>
              </a:rPr>
              <a:t>offline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架构：集中式；分布式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环境：有线；无线；</a:t>
            </a:r>
            <a:r>
              <a:rPr kumimoji="1" lang="en-US" altLang="zh-CN" sz="2400" dirty="0">
                <a:solidFill>
                  <a:prstClr val="black"/>
                </a:solidFill>
              </a:rPr>
              <a:t>ad-hoc</a:t>
            </a:r>
            <a:r>
              <a:rPr kumimoji="1" lang="zh-CN" altLang="en-US" sz="2400" dirty="0">
                <a:solidFill>
                  <a:prstClr val="black"/>
                </a:solidFill>
              </a:rPr>
              <a:t>网络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5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494" y="631996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</a:rPr>
              <a:t>知识驱动</a:t>
            </a:r>
            <a:r>
              <a:rPr kumimoji="1" lang="en-US" altLang="zh-CN" sz="2800" dirty="0">
                <a:solidFill>
                  <a:prstClr val="black"/>
                </a:solidFill>
              </a:rPr>
              <a:t>IDS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976" y="1488374"/>
            <a:ext cx="10325530" cy="4737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概念模型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观察；特征；症状；检测技术；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lnSpc>
                <a:spcPts val="42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过程：使用</a:t>
            </a:r>
            <a:r>
              <a:rPr kumimoji="1" lang="zh-CN" altLang="en-US" sz="2400" dirty="0">
                <a:solidFill>
                  <a:srgbClr val="FF0000"/>
                </a:solidFill>
              </a:rPr>
              <a:t>观察</a:t>
            </a:r>
            <a:r>
              <a:rPr kumimoji="1" lang="en-US" altLang="zh-CN" sz="2400" dirty="0">
                <a:solidFill>
                  <a:prstClr val="black"/>
                </a:solidFill>
              </a:rPr>
              <a:t>O</a:t>
            </a:r>
            <a:r>
              <a:rPr kumimoji="1" lang="zh-CN" altLang="en-US" sz="2400" dirty="0">
                <a:solidFill>
                  <a:prstClr val="black"/>
                </a:solidFill>
              </a:rPr>
              <a:t>，系统可以确定受监控的实体和网络的</a:t>
            </a:r>
            <a:r>
              <a:rPr kumimoji="1" lang="zh-CN" altLang="en-US" sz="2400" dirty="0">
                <a:solidFill>
                  <a:srgbClr val="FF0000"/>
                </a:solidFill>
              </a:rPr>
              <a:t>特征</a:t>
            </a:r>
            <a:r>
              <a:rPr kumimoji="1" lang="en-US" altLang="zh-CN" sz="2400" dirty="0">
                <a:solidFill>
                  <a:prstClr val="black"/>
                </a:solidFill>
              </a:rPr>
              <a:t>F</a:t>
            </a:r>
            <a:r>
              <a:rPr kumimoji="1" lang="zh-CN" altLang="en-US" sz="2400" dirty="0">
                <a:solidFill>
                  <a:prstClr val="black"/>
                </a:solidFill>
              </a:rPr>
              <a:t>。鉴于有关</a:t>
            </a:r>
            <a:r>
              <a:rPr kumimoji="1" lang="en-US" altLang="zh-CN" sz="2400" dirty="0">
                <a:solidFill>
                  <a:prstClr val="black"/>
                </a:solidFill>
              </a:rPr>
              <a:t>F</a:t>
            </a:r>
            <a:r>
              <a:rPr kumimoji="1" lang="zh-CN" altLang="en-US" sz="2400" dirty="0">
                <a:solidFill>
                  <a:prstClr val="black"/>
                </a:solidFill>
              </a:rPr>
              <a:t>方面的知识，可以确定将</a:t>
            </a:r>
            <a:r>
              <a:rPr kumimoji="1" lang="zh-CN" altLang="en-US" sz="2400" dirty="0">
                <a:solidFill>
                  <a:srgbClr val="FF0000"/>
                </a:solidFill>
              </a:rPr>
              <a:t>检测技术</a:t>
            </a:r>
            <a:r>
              <a:rPr kumimoji="1" lang="zh-CN" altLang="en-US" sz="2400" dirty="0">
                <a:solidFill>
                  <a:prstClr val="black"/>
                </a:solidFill>
              </a:rPr>
              <a:t>中</a:t>
            </a:r>
            <a:r>
              <a:rPr kumimoji="1" lang="en-US" altLang="zh-CN" sz="2400" dirty="0">
                <a:solidFill>
                  <a:prstClr val="black"/>
                </a:solidFill>
              </a:rPr>
              <a:t>{D1,D2, ...</a:t>
            </a:r>
            <a:r>
              <a:rPr kumimoji="1" lang="en-US" altLang="zh-CN" sz="2400" dirty="0" err="1">
                <a:solidFill>
                  <a:prstClr val="black"/>
                </a:solidFill>
              </a:rPr>
              <a:t>Dn</a:t>
            </a:r>
            <a:r>
              <a:rPr kumimoji="1" lang="en-US" altLang="zh-CN" sz="2400" dirty="0">
                <a:solidFill>
                  <a:prstClr val="black"/>
                </a:solidFill>
              </a:rPr>
              <a:t>}</a:t>
            </a:r>
            <a:r>
              <a:rPr kumimoji="1" lang="zh-CN" altLang="en-US" sz="2400" dirty="0">
                <a:solidFill>
                  <a:prstClr val="black"/>
                </a:solidFill>
              </a:rPr>
              <a:t>某一种激活。只有当正确的检测技术处于活动状态时，它们才会处理现有的信息，根据</a:t>
            </a:r>
            <a:r>
              <a:rPr kumimoji="1" lang="zh-CN" altLang="en-US" sz="2400" dirty="0">
                <a:solidFill>
                  <a:srgbClr val="FF0000"/>
                </a:solidFill>
              </a:rPr>
              <a:t>症状</a:t>
            </a:r>
            <a:r>
              <a:rPr kumimoji="1" lang="zh-CN" altLang="en-US" sz="2400" dirty="0">
                <a:solidFill>
                  <a:prstClr val="black"/>
                </a:solidFill>
              </a:rPr>
              <a:t>来检测安全事件，从而提高系统的准确性。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C4DE524-1EA1-45B3-B92B-1C4E40B8B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8" t="6624" r="4177" b="3514"/>
          <a:stretch/>
        </p:blipFill>
        <p:spPr>
          <a:xfrm>
            <a:off x="6963746" y="4306186"/>
            <a:ext cx="4379278" cy="24152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778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494" y="631996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</a:rPr>
              <a:t>知识驱动</a:t>
            </a:r>
            <a:r>
              <a:rPr kumimoji="1" lang="en-US" altLang="zh-CN" sz="2800" dirty="0">
                <a:solidFill>
                  <a:prstClr val="black"/>
                </a:solidFill>
              </a:rPr>
              <a:t>IDS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235" y="1581182"/>
            <a:ext cx="10325530" cy="4737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设计要求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不改变物联网软件（作为外部实体监听和感知）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多媒体和多协议（考虑所有的攻击模式并在新技术出现时可以扩展）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没有性能开销（不影响设备应用程序）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协作（知识共享；协作检测技术）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87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863" y="442912"/>
            <a:ext cx="11702137" cy="6183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zh-CN" sz="2400" dirty="0" err="1"/>
              <a:t>Kalis</a:t>
            </a:r>
            <a:r>
              <a:rPr kumimoji="1" lang="zh-CN" altLang="en-US" sz="2400" dirty="0"/>
              <a:t>的高级架构（知识库；模块；数据存储；通信系统）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EEC955-0681-4CE8-9CC2-CDF577B1F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6" y="1187634"/>
            <a:ext cx="12027094" cy="42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4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494" y="631996"/>
            <a:ext cx="10515600" cy="862542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</a:rPr>
              <a:t>知识驱动</a:t>
            </a:r>
            <a:r>
              <a:rPr kumimoji="1" lang="en-US" altLang="zh-CN" sz="2800" dirty="0">
                <a:solidFill>
                  <a:prstClr val="black"/>
                </a:solidFill>
              </a:rPr>
              <a:t>IDS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976" y="1448861"/>
            <a:ext cx="10515600" cy="473763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FF0000"/>
                </a:solidFill>
              </a:rPr>
              <a:t>评估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实验设置；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知识驱动方法；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对环境变化的反应；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知识共享；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攻击检测的广度；</a:t>
            </a:r>
            <a:endParaRPr kumimoji="1"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0DF48-C506-C347-A9B5-DDDCFCC8CB98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2019/9/10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4586B-2B6A-C849-8DEE-3A4AE8718BB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48317FE-7547-48A1-BD1E-1BF6561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06" y="1509022"/>
            <a:ext cx="5369019" cy="16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5754335-8043-413A-9E49-416FF69F9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0" r="2731"/>
          <a:stretch/>
        </p:blipFill>
        <p:spPr>
          <a:xfrm>
            <a:off x="5819207" y="3283643"/>
            <a:ext cx="5179510" cy="18097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732DF36-07A2-4A94-8C9C-DA4E62C61FE8}"/>
              </a:ext>
            </a:extLst>
          </p:cNvPr>
          <p:cNvSpPr txBox="1"/>
          <p:nvPr/>
        </p:nvSpPr>
        <p:spPr>
          <a:xfrm>
            <a:off x="6483927" y="5164312"/>
            <a:ext cx="395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Kalis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中抽象与实现的知识表示的比较</a:t>
            </a:r>
          </a:p>
        </p:txBody>
      </p:sp>
    </p:spTree>
    <p:extLst>
      <p:ext uri="{BB962C8B-B14F-4D97-AF65-F5344CB8AC3E}">
        <p14:creationId xmlns:p14="http://schemas.microsoft.com/office/powerpoint/2010/main" val="12046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4131</Words>
  <Application>Microsoft Office PowerPoint</Application>
  <PresentationFormat>宽屏</PresentationFormat>
  <Paragraphs>424</Paragraphs>
  <Slides>47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DengXian</vt:lpstr>
      <vt:lpstr>DengXian Light</vt:lpstr>
      <vt:lpstr>Microsoft YaHei</vt:lpstr>
      <vt:lpstr>Microsoft YaHei</vt:lpstr>
      <vt:lpstr>Arial</vt:lpstr>
      <vt:lpstr>Calibri</vt:lpstr>
      <vt:lpstr>Wingdings</vt:lpstr>
      <vt:lpstr>Office 主题</vt:lpstr>
      <vt:lpstr>工作汇报</vt:lpstr>
      <vt:lpstr> </vt:lpstr>
      <vt:lpstr>家庭自动化场景  不同的通信模式</vt:lpstr>
      <vt:lpstr>背景</vt:lpstr>
      <vt:lpstr>IDS</vt:lpstr>
      <vt:lpstr>知识驱动IDS</vt:lpstr>
      <vt:lpstr>知识驱动IDS</vt:lpstr>
      <vt:lpstr>Kalis的高级架构（知识库；模块；数据存储；通信系统）</vt:lpstr>
      <vt:lpstr>知识驱动IDS</vt:lpstr>
      <vt:lpstr>知识驱动IDS</vt:lpstr>
      <vt:lpstr>知识驱动IDS</vt:lpstr>
      <vt:lpstr> </vt:lpstr>
      <vt:lpstr>Pulse </vt:lpstr>
      <vt:lpstr>Pulse </vt:lpstr>
      <vt:lpstr>Pulse </vt:lpstr>
      <vt:lpstr>Pulse </vt:lpstr>
      <vt:lpstr> </vt:lpstr>
      <vt:lpstr> Hybrid Intrusion Detection Method </vt:lpstr>
      <vt:lpstr>Hybrid Intrusion  Detection Method </vt:lpstr>
      <vt:lpstr>Hybrid Intrusion Detection Method</vt:lpstr>
      <vt:lpstr> Hybrid Intrusion Detection Method </vt:lpstr>
      <vt:lpstr> Hybrid Intrusion Detection Method </vt:lpstr>
      <vt:lpstr>Hybrid Intrusion Detection Method  </vt:lpstr>
      <vt:lpstr> </vt:lpstr>
      <vt:lpstr> </vt:lpstr>
      <vt:lpstr> </vt:lpstr>
      <vt:lpstr> </vt:lpstr>
      <vt:lpstr>A comparison of silo-based vs. EdgeOS-based smart home.</vt:lpstr>
      <vt:lpstr>“Computing should happen at the proximity of data sources”    </vt:lpstr>
      <vt:lpstr> </vt:lpstr>
      <vt:lpstr>EdgeOSH逻辑视图</vt:lpstr>
      <vt:lpstr>EdgeOSH设计</vt:lpstr>
      <vt:lpstr>EdgeOSH中的编程接口</vt:lpstr>
      <vt:lpstr> </vt:lpstr>
      <vt:lpstr>EdgeOSH中的数据质量管理模型  历史模式+参考数据</vt:lpstr>
      <vt:lpstr> </vt:lpstr>
      <vt:lpstr> </vt:lpstr>
      <vt:lpstr>SHIELD架构（分布式防火墙；入侵检测系统）</vt:lpstr>
      <vt:lpstr>SHIELD模块交互</vt:lpstr>
      <vt:lpstr>SLU逻辑</vt:lpstr>
      <vt:lpstr> </vt:lpstr>
      <vt:lpstr> </vt:lpstr>
      <vt:lpstr>智能家居环境下轻量级管理框架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zxb</dc:creator>
  <cp:lastModifiedBy>栾肖肖</cp:lastModifiedBy>
  <cp:revision>437</cp:revision>
  <dcterms:created xsi:type="dcterms:W3CDTF">2018-11-21T15:12:18Z</dcterms:created>
  <dcterms:modified xsi:type="dcterms:W3CDTF">2019-09-10T05:26:25Z</dcterms:modified>
</cp:coreProperties>
</file>