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5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同步与异步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阻塞与非阻塞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30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buffered I/O(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IO)</a:t>
            </a:r>
          </a:p>
          <a:p>
            <a:endParaRPr lang="en-US" altLang="zh-CN" dirty="0" smtClean="0"/>
          </a:p>
          <a:p>
            <a:r>
              <a:rPr lang="en-US" altLang="zh-CN" dirty="0" err="1"/>
              <a:t>unbuffered</a:t>
            </a:r>
            <a:r>
              <a:rPr lang="en-US" altLang="zh-CN" dirty="0"/>
              <a:t> </a:t>
            </a:r>
            <a:r>
              <a:rPr lang="en-US" altLang="zh-CN" dirty="0" smtClean="0"/>
              <a:t>I/O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直接</a:t>
            </a:r>
            <a:r>
              <a:rPr lang="en-US" altLang="zh-CN" dirty="0" smtClean="0"/>
              <a:t>IO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99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称标准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fan79\Desktop\133668857_1_201805220820332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556792"/>
            <a:ext cx="8982521" cy="47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6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buffered I/O</a:t>
            </a:r>
            <a:r>
              <a:rPr lang="zh-CN" altLang="en-US" dirty="0" smtClean="0"/>
              <a:t>的</a:t>
            </a:r>
            <a:r>
              <a:rPr lang="zh-CN" altLang="en-US" dirty="0"/>
              <a:t>体现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Java </a:t>
            </a:r>
            <a:r>
              <a:rPr lang="zh-CN" altLang="en-US" sz="2400" dirty="0" smtClean="0"/>
              <a:t>传统流式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的 </a:t>
            </a:r>
            <a:r>
              <a:rPr lang="en-US" altLang="zh-CN" sz="2400" dirty="0" err="1" smtClean="0"/>
              <a:t>stdio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C</a:t>
            </a:r>
            <a:r>
              <a:rPr lang="en-US" altLang="zh-CN" sz="2400" dirty="0" smtClean="0"/>
              <a:t>++ 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iostream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982"/>
              </p:ext>
            </p:extLst>
          </p:nvPr>
        </p:nvGraphicFramePr>
        <p:xfrm>
          <a:off x="611560" y="2204864"/>
          <a:ext cx="7416825" cy="383929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72275"/>
                <a:gridCol w="2472275"/>
                <a:gridCol w="2472275"/>
              </a:tblGrid>
              <a:tr h="833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r>
                        <a:rPr lang="en-US" altLang="zh-CN" sz="18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InputStream.read</a:t>
                      </a:r>
                      <a:r>
                        <a:rPr lang="en-US" altLang="zh-CN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fread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ifstream</a:t>
                      </a:r>
                      <a:r>
                        <a:rPr lang="en-US" altLang="zh-CN" dirty="0" smtClean="0"/>
                        <a:t> ::  &lt;&lt;</a:t>
                      </a:r>
                      <a:endParaRPr lang="zh-CN" altLang="en-US" dirty="0"/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r>
                        <a:rPr lang="en-US" altLang="zh-CN" sz="18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InputStream.skip</a:t>
                      </a:r>
                      <a:r>
                        <a:rPr lang="en-US" altLang="zh-CN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fseek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ifstream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seekg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ifsteam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seekp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OutputStream.write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fwrite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ofstream</a:t>
                      </a:r>
                      <a:r>
                        <a:rPr lang="en-US" altLang="zh-CN" dirty="0" smtClean="0"/>
                        <a:t> :: &gt;&gt;</a:t>
                      </a:r>
                      <a:endParaRPr lang="zh-CN" altLang="en-US" dirty="0"/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OutputStream.flush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fflush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ofstream</a:t>
                      </a:r>
                      <a:r>
                        <a:rPr lang="en-US" altLang="zh-CN" baseline="0" dirty="0" smtClean="0"/>
                        <a:t>:: flush()</a:t>
                      </a:r>
                      <a:endParaRPr lang="zh-CN" altLang="en-US" dirty="0"/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OutputStream.close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fclose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ofstream</a:t>
                      </a:r>
                      <a:r>
                        <a:rPr lang="en-US" altLang="zh-CN" dirty="0" smtClean="0"/>
                        <a:t>::close()</a:t>
                      </a:r>
                      <a:endParaRPr lang="zh-CN" altLang="en-US" dirty="0"/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98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buffered I/O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支持同步</a:t>
            </a:r>
            <a:r>
              <a:rPr lang="en-US" altLang="zh-CN" sz="2400" dirty="0"/>
              <a:t>/</a:t>
            </a:r>
            <a:r>
              <a:rPr lang="zh-CN" altLang="en-US" sz="2400" dirty="0"/>
              <a:t>异步刷</a:t>
            </a:r>
            <a:r>
              <a:rPr lang="zh-CN" altLang="en-US" sz="2400" dirty="0" smtClean="0"/>
              <a:t>盘</a:t>
            </a:r>
            <a:endParaRPr lang="en-US" altLang="zh-CN" sz="2400" dirty="0" smtClean="0"/>
          </a:p>
          <a:p>
            <a:r>
              <a:rPr lang="zh-CN" altLang="en-US" sz="2400" dirty="0" smtClean="0"/>
              <a:t>使用操作系统</a:t>
            </a:r>
            <a:r>
              <a:rPr lang="zh-CN" altLang="en-US" sz="2400" dirty="0"/>
              <a:t>内核缓冲区，在一定程度上分离了应用程序空间和实际的物理</a:t>
            </a:r>
            <a:r>
              <a:rPr lang="zh-CN" altLang="en-US" sz="2400" dirty="0" smtClean="0"/>
              <a:t>设备</a:t>
            </a:r>
            <a:endParaRPr lang="en-US" altLang="zh-CN" sz="2400" dirty="0" smtClean="0"/>
          </a:p>
          <a:p>
            <a:r>
              <a:rPr lang="zh-CN" altLang="en-US" sz="2400" dirty="0" smtClean="0"/>
              <a:t>对于读写不频繁的操作，缓存预读命中率极高，可以</a:t>
            </a:r>
            <a:r>
              <a:rPr lang="zh-CN" altLang="en-US" sz="2400" dirty="0"/>
              <a:t>减少读盘的</a:t>
            </a:r>
            <a:r>
              <a:rPr lang="zh-CN" altLang="en-US" sz="2400" dirty="0" smtClean="0"/>
              <a:t>次数，</a:t>
            </a:r>
            <a:r>
              <a:rPr lang="zh-CN" altLang="en-US" sz="2400" dirty="0"/>
              <a:t>从而提高性能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对于读写不频繁的</a:t>
            </a:r>
            <a:r>
              <a:rPr lang="zh-CN" altLang="en-US" sz="2400" dirty="0" smtClean="0"/>
              <a:t>操作，内存拷贝基本都是在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空闲时间进行，无需额外等待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2785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buffered I/O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对于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密集型操作，需要频繁的内存拷贝，系统开销</a:t>
            </a:r>
            <a:r>
              <a:rPr lang="zh-CN" altLang="en-US" sz="2400" dirty="0" smtClean="0"/>
              <a:t>很大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对于</a:t>
            </a:r>
            <a:r>
              <a:rPr lang="en-US" altLang="zh-CN" sz="2400" dirty="0"/>
              <a:t>IO</a:t>
            </a:r>
            <a:r>
              <a:rPr lang="zh-CN" altLang="en-US" sz="2400" dirty="0"/>
              <a:t>密集型</a:t>
            </a:r>
            <a:r>
              <a:rPr lang="zh-CN" altLang="en-US" sz="2400" dirty="0" smtClean="0"/>
              <a:t>操作，缓存预读已无实际</a:t>
            </a:r>
            <a:r>
              <a:rPr lang="zh-CN" altLang="en-US" sz="2400" dirty="0" smtClean="0"/>
              <a:t>意义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对于</a:t>
            </a:r>
            <a:r>
              <a:rPr lang="en-US" altLang="zh-CN" sz="2400" dirty="0"/>
              <a:t>IO</a:t>
            </a:r>
            <a:r>
              <a:rPr lang="zh-CN" altLang="en-US" sz="2400" dirty="0"/>
              <a:t>密集型</a:t>
            </a:r>
            <a:r>
              <a:rPr lang="zh-CN" altLang="en-US" sz="2400" dirty="0" smtClean="0"/>
              <a:t>操作，程序在内核态和用户态不停切换，系统开销</a:t>
            </a:r>
            <a:r>
              <a:rPr lang="zh-CN" altLang="en-US" sz="2400" dirty="0" smtClean="0"/>
              <a:t>较大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不</a:t>
            </a:r>
            <a:r>
              <a:rPr lang="zh-CN" altLang="en-US" sz="2400" dirty="0" smtClean="0"/>
              <a:t>具有原子性，不建议并发读写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918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unbuffered</a:t>
            </a:r>
            <a:r>
              <a:rPr lang="en-US" altLang="zh-CN" dirty="0"/>
              <a:t>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相对</a:t>
            </a:r>
            <a:r>
              <a:rPr lang="en-US" altLang="zh-CN" sz="2400" dirty="0"/>
              <a:t>buffered 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而言，不用应用程序不用在用户空间开辟缓冲区，直接使用内核缓冲区。有以下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种模式</a:t>
            </a:r>
            <a:endParaRPr lang="en-US" altLang="zh-CN" sz="2400" dirty="0" smtClean="0"/>
          </a:p>
          <a:p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普通模式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1800" dirty="0" smtClean="0"/>
              <a:t>直接对内核缓冲区进行读写</a:t>
            </a: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内存映射</a:t>
            </a:r>
            <a:r>
              <a:rPr lang="zh-CN" altLang="en-US" dirty="0" smtClean="0"/>
              <a:t>文件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1800" dirty="0" smtClean="0"/>
              <a:t>内核缓冲区和用户缓冲区使用同一块物理内存</a:t>
            </a:r>
            <a:endParaRPr lang="en-US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Sendfile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 smtClean="0"/>
              <a:t>直接把一个内核缓冲区的内容拷贝到另一个内核缓冲区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77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unbuffered</a:t>
            </a:r>
            <a:r>
              <a:rPr lang="en-US" altLang="zh-CN" dirty="0"/>
              <a:t> I/O</a:t>
            </a:r>
            <a:r>
              <a:rPr lang="zh-CN" altLang="en-US" dirty="0"/>
              <a:t>的体现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090301"/>
              </p:ext>
            </p:extLst>
          </p:nvPr>
        </p:nvGraphicFramePr>
        <p:xfrm>
          <a:off x="1115616" y="1556792"/>
          <a:ext cx="6096000" cy="46650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4215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 </a:t>
                      </a:r>
                      <a:r>
                        <a:rPr lang="en-US" altLang="zh-CN" dirty="0" err="1" smtClean="0"/>
                        <a:t>nio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POSIX system call</a:t>
                      </a:r>
                      <a:endParaRPr lang="zh-CN" altLang="en-US" dirty="0"/>
                    </a:p>
                  </a:txBody>
                  <a:tcPr/>
                </a:tc>
              </a:tr>
              <a:tr h="421577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FileChannel.read</a:t>
                      </a:r>
                      <a:r>
                        <a:rPr lang="en-US" altLang="zh-CN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read()</a:t>
                      </a:r>
                      <a:endParaRPr lang="zh-CN" altLang="en-US" dirty="0"/>
                    </a:p>
                  </a:txBody>
                  <a:tcPr/>
                </a:tc>
              </a:tr>
              <a:tr h="380982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FileChannel.write</a:t>
                      </a:r>
                      <a:r>
                        <a:rPr lang="en-US" altLang="zh-CN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write()</a:t>
                      </a: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FileChannel.position</a:t>
                      </a:r>
                      <a:r>
                        <a:rPr lang="en-US" altLang="zh-CN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lseek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FileChannel.force</a:t>
                      </a:r>
                      <a:r>
                        <a:rPr lang="en-US" altLang="zh-CN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fsync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21577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FileChannel.truncate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setLength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21577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FileChannel.transferTo</a:t>
                      </a:r>
                      <a:r>
                        <a:rPr lang="en-US" altLang="zh-CN" sz="1800" dirty="0" smtClean="0"/>
                        <a:t>(),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sendfile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21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FileChannel.close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close()</a:t>
                      </a:r>
                      <a:endParaRPr lang="zh-CN" altLang="en-US" dirty="0"/>
                    </a:p>
                  </a:txBody>
                  <a:tcPr/>
                </a:tc>
              </a:tr>
              <a:tr h="421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FileChannel</a:t>
                      </a:r>
                      <a:r>
                        <a:rPr lang="en-US" altLang="zh-CN" sz="1800" dirty="0" smtClean="0"/>
                        <a:t>.</a:t>
                      </a:r>
                      <a:r>
                        <a:rPr lang="en-US" altLang="zh-CN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map()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mmap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657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MappedByteBuffer</a:t>
                      </a:r>
                      <a:r>
                        <a:rPr lang="en-US" altLang="zh-CN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以普通的</a:t>
                      </a:r>
                      <a:r>
                        <a:rPr lang="en-US" altLang="zh-CN" sz="1800" baseline="0" dirty="0" err="1" smtClean="0"/>
                        <a:t>ByteBuffer</a:t>
                      </a:r>
                      <a:r>
                        <a:rPr lang="zh-CN" altLang="en-US" sz="1800" baseline="0" dirty="0" smtClean="0"/>
                        <a:t>方式读写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Recond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指针以数组方式访问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MappedByteBuffer.force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msysnc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直接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既不用用户缓冲区也不用内核缓冲区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59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324</Words>
  <Application>Microsoft Office PowerPoint</Application>
  <PresentationFormat>全屏显示(4:3)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IO</vt:lpstr>
      <vt:lpstr>3种IO模型</vt:lpstr>
      <vt:lpstr>buffered I/O (又称标准IO)</vt:lpstr>
      <vt:lpstr>buffered I/O的体现</vt:lpstr>
      <vt:lpstr>buffered I/O的优点</vt:lpstr>
      <vt:lpstr>buffered I/O的缺点</vt:lpstr>
      <vt:lpstr>unbuffered I/O</vt:lpstr>
      <vt:lpstr>unbuffered I/O的体现</vt:lpstr>
      <vt:lpstr>直接IO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</dc:title>
  <dc:creator>fan79</dc:creator>
  <cp:lastModifiedBy>fan79</cp:lastModifiedBy>
  <cp:revision>72</cp:revision>
  <dcterms:created xsi:type="dcterms:W3CDTF">2018-07-17T03:57:38Z</dcterms:created>
  <dcterms:modified xsi:type="dcterms:W3CDTF">2018-07-18T03:02:20Z</dcterms:modified>
</cp:coreProperties>
</file>