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89" r:id="rId6"/>
    <p:sldId id="260" r:id="rId7"/>
    <p:sldId id="293" r:id="rId8"/>
    <p:sldId id="294" r:id="rId9"/>
    <p:sldId id="299" r:id="rId10"/>
    <p:sldId id="297" r:id="rId11"/>
    <p:sldId id="262"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9D0"/>
    <a:srgbClr val="DAE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2" d="100"/>
          <a:sy n="102" d="100"/>
        </p:scale>
        <p:origin x="251" y="84"/>
      </p:cViewPr>
      <p:guideLst>
        <p:guide orient="horz" pos="2160"/>
        <p:guide pos="382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11E21402-F325-4A98-A59B-EE461FA30335}"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43ACD89-F4FD-4086-8429-816CD52994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advClick="0" advTm="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4" name="图片 3" descr="500305957"/>
          <p:cNvPicPr>
            <a:picLocks noChangeAspect="1"/>
          </p:cNvPicPr>
          <p:nvPr/>
        </p:nvPicPr>
        <p:blipFill>
          <a:blip r:embed="rId3"/>
          <a:stretch>
            <a:fillRect/>
          </a:stretch>
        </p:blipFill>
        <p:spPr>
          <a:xfrm>
            <a:off x="-43815"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974850" y="1959610"/>
            <a:ext cx="7282815" cy="2030095"/>
          </a:xfrm>
          <a:prstGeom prst="rect">
            <a:avLst/>
          </a:prstGeom>
          <a:noFill/>
        </p:spPr>
        <p:txBody>
          <a:bodyPr wrap="square" rtlCol="0">
            <a:spAutoFit/>
          </a:bodyPr>
          <a:lstStyle/>
          <a:p>
            <a:r>
              <a:rPr lang="en-US" altLang="zh-CN" sz="6600">
                <a:solidFill>
                  <a:schemeClr val="tx1"/>
                </a:solidFill>
                <a:effectLst>
                  <a:outerShdw blurRad="38100" dist="19050" dir="2700000" algn="tl" rotWithShape="0">
                    <a:schemeClr val="dk1">
                      <a:alpha val="40000"/>
                    </a:schemeClr>
                  </a:outerShdw>
                </a:effectLst>
              </a:rPr>
              <a:t>Java GC</a:t>
            </a:r>
            <a:endParaRPr lang="en-US" altLang="zh-CN" sz="6000">
              <a:solidFill>
                <a:schemeClr val="tx1"/>
              </a:solidFill>
              <a:effectLst>
                <a:outerShdw blurRad="38100" dist="19050" dir="2700000" algn="tl" rotWithShape="0">
                  <a:schemeClr val="dk1">
                    <a:alpha val="40000"/>
                  </a:schemeClr>
                </a:outerShdw>
              </a:effectLst>
            </a:endParaRPr>
          </a:p>
          <a:p>
            <a:r>
              <a:rPr lang="en-US" altLang="zh-CN" sz="6000">
                <a:solidFill>
                  <a:schemeClr val="accent1"/>
                </a:solidFill>
                <a:effectLst>
                  <a:outerShdw blurRad="38100" dist="25400" dir="5400000" algn="ctr" rotWithShape="0">
                    <a:srgbClr val="6E747A">
                      <a:alpha val="43000"/>
                    </a:srgbClr>
                  </a:outerShdw>
                </a:effectLst>
              </a:rPr>
              <a:t>			</a:t>
            </a:r>
            <a:r>
              <a:rPr lang="en-US" altLang="zh-CN" sz="54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垃圾收集器</a:t>
            </a:r>
          </a:p>
        </p:txBody>
      </p:sp>
    </p:spTree>
    <p:custDataLst>
      <p:tags r:id="rId1"/>
    </p:custDataLst>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161290"/>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21665" y="459105"/>
            <a:ext cx="9312275" cy="5354320"/>
          </a:xfrm>
          <a:prstGeom prst="rect">
            <a:avLst/>
          </a:prstGeom>
          <a:noFill/>
        </p:spPr>
        <p:txBody>
          <a:bodyPr wrap="square" rtlCol="0">
            <a:spAutoFit/>
          </a:bodyPr>
          <a:lstStyle/>
          <a:p>
            <a:r>
              <a:rPr lang="zh-CN" altLang="en-US" sz="3600" b="1"/>
              <a:t>一些Java编程的建议： </a:t>
            </a:r>
            <a:endParaRPr lang="zh-CN" altLang="en-US"/>
          </a:p>
          <a:p>
            <a:endParaRPr lang="zh-CN" altLang="en-US"/>
          </a:p>
          <a:p>
            <a:r>
              <a:rPr lang="zh-CN" altLang="en-US" sz="2400"/>
              <a:t>根据GC的工作原理，我们可以通过一些技巧和方式，让GC运行更加有效率，更加符合应用程序的要求。</a:t>
            </a:r>
          </a:p>
          <a:p>
            <a:r>
              <a:rPr lang="zh-CN" altLang="en-US" sz="2400"/>
              <a:t> </a:t>
            </a:r>
          </a:p>
          <a:p>
            <a:r>
              <a:rPr lang="zh-CN" altLang="en-US" sz="2400"/>
              <a:t>1.最基本的建议就是尽早释放无用对象的引用。如果程序允许，尽早将不用的引用对象赋为null.这样可以加速GC的工作。 </a:t>
            </a:r>
          </a:p>
          <a:p>
            <a:r>
              <a:rPr lang="en-US" altLang="zh-CN" sz="2400">
                <a:sym typeface="+mn-ea"/>
              </a:rPr>
              <a:t>2.</a:t>
            </a:r>
            <a:r>
              <a:rPr lang="zh-CN" altLang="en-US" sz="2400">
                <a:sym typeface="+mn-ea"/>
              </a:rPr>
              <a:t>一些全局的变量，以及一些静态变量。这些变量往往容易引起悬挂对象（dangling reference），造成内存浪费。 </a:t>
            </a:r>
            <a:endParaRPr lang="zh-CN" altLang="en-US" sz="2400"/>
          </a:p>
          <a:p>
            <a:r>
              <a:rPr lang="en-US" altLang="zh-CN" sz="2400"/>
              <a:t>3</a:t>
            </a:r>
            <a:r>
              <a:rPr lang="zh-CN" altLang="en-US" sz="2400"/>
              <a:t>.注意集合数据类型，包括数组，树，图，链表等数据结构，这些数据结构对GC来说，回收更为复杂。</a:t>
            </a:r>
          </a:p>
          <a:p>
            <a:r>
              <a:rPr lang="en-US" altLang="zh-CN" sz="2400">
                <a:sym typeface="+mn-ea"/>
              </a:rPr>
              <a:t>4</a:t>
            </a:r>
            <a:r>
              <a:rPr lang="zh-CN" altLang="en-US" sz="2400">
                <a:sym typeface="+mn-ea"/>
              </a:rPr>
              <a:t>.尽量少用finalize函数。finalize函数是Java提供给程序员一个释放对象或资源的机会。但是，它会加大GC的工作量，因此尽量少采用finalize方式回收资源。</a:t>
            </a:r>
            <a:endParaRPr lang="en-US" altLang="zh-CN" sz="2400"/>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bwMode="auto">
          <a:xfrm>
            <a:off x="3114469" y="3263179"/>
            <a:ext cx="5972904" cy="108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pPr>
            <a:r>
              <a:rPr lang="zh-CN" altLang="en-US" sz="5400" b="1" dirty="0">
                <a:solidFill>
                  <a:schemeClr val="tx1">
                    <a:lumMod val="50000"/>
                    <a:lumOff val="50000"/>
                  </a:schemeClr>
                </a:solidFill>
                <a:latin typeface="微软雅黑" panose="020B0503020204020204" charset="-122"/>
                <a:ea typeface="微软雅黑" panose="020B0503020204020204" charset="-122"/>
              </a:rPr>
              <a:t>谢谢观看</a:t>
            </a:r>
          </a:p>
        </p:txBody>
      </p:sp>
      <p:sp>
        <p:nvSpPr>
          <p:cNvPr id="54" name="_14"/>
          <p:cNvSpPr txBox="1">
            <a:spLocks noChangeArrowheads="1"/>
          </p:cNvSpPr>
          <p:nvPr/>
        </p:nvSpPr>
        <p:spPr bwMode="auto">
          <a:xfrm>
            <a:off x="4455966" y="2613995"/>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4400" spc="600" dirty="0">
                <a:solidFill>
                  <a:schemeClr val="bg1"/>
                </a:solidFill>
                <a:latin typeface="叶根友刀锋黑草" panose="02010601030101010101" pitchFamily="2" charset="-122"/>
                <a:ea typeface="叶根友刀锋黑草" panose="02010601030101010101" pitchFamily="2" charset="-122"/>
              </a:rPr>
              <a:t>THE END</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anim calcmode="lin" valueType="num">
                                      <p:cBhvr>
                                        <p:cTn id="8" dur="2000" fill="hold"/>
                                        <p:tgtEl>
                                          <p:spTgt spid="53"/>
                                        </p:tgtEl>
                                        <p:attrNameLst>
                                          <p:attrName>style.rotation</p:attrName>
                                        </p:attrNameLst>
                                      </p:cBhvr>
                                      <p:tavLst>
                                        <p:tav tm="0">
                                          <p:val>
                                            <p:fltVal val="720"/>
                                          </p:val>
                                        </p:tav>
                                        <p:tav tm="100000">
                                          <p:val>
                                            <p:fltVal val="0"/>
                                          </p:val>
                                        </p:tav>
                                      </p:tavLst>
                                    </p:anim>
                                    <p:anim calcmode="lin" valueType="num">
                                      <p:cBhvr>
                                        <p:cTn id="9" dur="2000" fill="hold"/>
                                        <p:tgtEl>
                                          <p:spTgt spid="53"/>
                                        </p:tgtEl>
                                        <p:attrNameLst>
                                          <p:attrName>ppt_h</p:attrName>
                                        </p:attrNameLst>
                                      </p:cBhvr>
                                      <p:tavLst>
                                        <p:tav tm="0">
                                          <p:val>
                                            <p:fltVal val="0"/>
                                          </p:val>
                                        </p:tav>
                                        <p:tav tm="100000">
                                          <p:val>
                                            <p:strVal val="#ppt_h"/>
                                          </p:val>
                                        </p:tav>
                                      </p:tavLst>
                                    </p:anim>
                                    <p:anim calcmode="lin" valueType="num">
                                      <p:cBhvr>
                                        <p:cTn id="10" dur="2000" fill="hold"/>
                                        <p:tgtEl>
                                          <p:spTgt spid="5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2000"/>
                                        <p:tgtEl>
                                          <p:spTgt spid="54"/>
                                        </p:tgtEl>
                                      </p:cBhvr>
                                    </p:animEffect>
                                    <p:anim calcmode="lin" valueType="num">
                                      <p:cBhvr>
                                        <p:cTn id="14" dur="2000" fill="hold"/>
                                        <p:tgtEl>
                                          <p:spTgt spid="54"/>
                                        </p:tgtEl>
                                        <p:attrNameLst>
                                          <p:attrName>style.rotation</p:attrName>
                                        </p:attrNameLst>
                                      </p:cBhvr>
                                      <p:tavLst>
                                        <p:tav tm="0">
                                          <p:val>
                                            <p:fltVal val="720"/>
                                          </p:val>
                                        </p:tav>
                                        <p:tav tm="100000">
                                          <p:val>
                                            <p:fltVal val="0"/>
                                          </p:val>
                                        </p:tav>
                                      </p:tavLst>
                                    </p:anim>
                                    <p:anim calcmode="lin" valueType="num">
                                      <p:cBhvr>
                                        <p:cTn id="15" dur="2000" fill="hold"/>
                                        <p:tgtEl>
                                          <p:spTgt spid="54"/>
                                        </p:tgtEl>
                                        <p:attrNameLst>
                                          <p:attrName>ppt_h</p:attrName>
                                        </p:attrNameLst>
                                      </p:cBhvr>
                                      <p:tavLst>
                                        <p:tav tm="0">
                                          <p:val>
                                            <p:fltVal val="0"/>
                                          </p:val>
                                        </p:tav>
                                        <p:tav tm="100000">
                                          <p:val>
                                            <p:strVal val="#ppt_h"/>
                                          </p:val>
                                        </p:tav>
                                      </p:tavLst>
                                    </p:anim>
                                    <p:anim calcmode="lin" valueType="num">
                                      <p:cBhvr>
                                        <p:cTn id="16" dur="2000" fill="hold"/>
                                        <p:tgtEl>
                                          <p:spTgt spid="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_14"/>
          <p:cNvSpPr txBox="1">
            <a:spLocks noChangeArrowheads="1"/>
          </p:cNvSpPr>
          <p:nvPr/>
        </p:nvSpPr>
        <p:spPr bwMode="auto">
          <a:xfrm>
            <a:off x="2366397" y="1223090"/>
            <a:ext cx="2598224" cy="103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zh-CN" altLang="en-US" sz="4800" spc="600" dirty="0">
                <a:solidFill>
                  <a:schemeClr val="tx1">
                    <a:lumMod val="50000"/>
                    <a:lumOff val="50000"/>
                  </a:schemeClr>
                </a:solidFill>
                <a:latin typeface="叶根友刀锋黑草" panose="02010601030101010101" pitchFamily="2" charset="-122"/>
                <a:ea typeface="叶根友刀锋黑草" panose="02010601030101010101" pitchFamily="2" charset="-122"/>
              </a:rPr>
              <a:t>目录</a:t>
            </a:r>
          </a:p>
          <a:p>
            <a:pPr algn="ctr"/>
            <a:r>
              <a:rPr lang="en-US" altLang="zh-CN" sz="2200" dirty="0">
                <a:solidFill>
                  <a:schemeClr val="tx1">
                    <a:lumMod val="50000"/>
                    <a:lumOff val="50000"/>
                  </a:schemeClr>
                </a:solidFill>
                <a:latin typeface="微软雅黑" panose="020B0503020204020204" charset="-122"/>
                <a:ea typeface="微软雅黑" panose="020B0503020204020204" charset="-122"/>
              </a:rPr>
              <a:t>DIRECTORY</a:t>
            </a:r>
          </a:p>
        </p:txBody>
      </p:sp>
      <p:sp>
        <p:nvSpPr>
          <p:cNvPr id="42" name="矩形 41"/>
          <p:cNvSpPr/>
          <p:nvPr/>
        </p:nvSpPr>
        <p:spPr bwMode="auto">
          <a:xfrm>
            <a:off x="6318250" y="3211830"/>
            <a:ext cx="3170555" cy="549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endParaRPr lang="zh-CN" altLang="en-US" sz="2400" b="1" dirty="0">
              <a:solidFill>
                <a:schemeClr val="tx1">
                  <a:lumMod val="50000"/>
                  <a:lumOff val="50000"/>
                </a:schemeClr>
              </a:solidFill>
              <a:latin typeface="微软雅黑" panose="020B0503020204020204" charset="-122"/>
              <a:ea typeface="微软雅黑" panose="020B0503020204020204" charset="-122"/>
            </a:endParaRPr>
          </a:p>
        </p:txBody>
      </p:sp>
      <p:sp>
        <p:nvSpPr>
          <p:cNvPr id="55" name="文本框 54"/>
          <p:cNvSpPr txBox="1"/>
          <p:nvPr/>
        </p:nvSpPr>
        <p:spPr>
          <a:xfrm>
            <a:off x="4347210" y="2523490"/>
            <a:ext cx="5024120" cy="2553335"/>
          </a:xfrm>
          <a:prstGeom prst="rect">
            <a:avLst/>
          </a:prstGeom>
          <a:noFill/>
        </p:spPr>
        <p:txBody>
          <a:bodyPr wrap="square" rtlCol="0">
            <a:spAutoFit/>
          </a:bodyPr>
          <a:lstStyle/>
          <a:p>
            <a:r>
              <a:rPr lang="en-US" altLang="zh-CN" sz="4000" dirty="0">
                <a:solidFill>
                  <a:schemeClr val="tx1"/>
                </a:solidFill>
                <a:effectLst>
                  <a:outerShdw blurRad="38100" dist="19050" dir="2700000" algn="tl" rotWithShape="0">
                    <a:schemeClr val="dk1">
                      <a:alpha val="40000"/>
                    </a:schemeClr>
                  </a:outerShdw>
                </a:effectLst>
                <a:sym typeface="Arial" panose="020B0604020202020204" pitchFamily="34" charset="0"/>
              </a:rPr>
              <a:t>GC</a:t>
            </a:r>
            <a:r>
              <a:rPr lang="zh-CN" altLang="en-US" sz="4000" dirty="0">
                <a:solidFill>
                  <a:schemeClr val="tx1"/>
                </a:solidFill>
                <a:effectLst>
                  <a:outerShdw blurRad="38100" dist="19050" dir="2700000" algn="tl" rotWithShape="0">
                    <a:schemeClr val="dk1">
                      <a:alpha val="40000"/>
                    </a:schemeClr>
                  </a:outerShdw>
                </a:effectLst>
                <a:sym typeface="Arial" panose="020B0604020202020204" pitchFamily="34" charset="0"/>
              </a:rPr>
              <a:t>是什么</a:t>
            </a:r>
          </a:p>
          <a:p>
            <a:r>
              <a:rPr lang="en-US" altLang="zh-CN" sz="4000" dirty="0">
                <a:solidFill>
                  <a:schemeClr val="tx1"/>
                </a:solidFill>
                <a:effectLst>
                  <a:outerShdw blurRad="38100" dist="19050" dir="2700000" algn="tl" rotWithShape="0">
                    <a:schemeClr val="dk1">
                      <a:alpha val="40000"/>
                    </a:schemeClr>
                  </a:outerShdw>
                </a:effectLst>
                <a:sym typeface="Arial" panose="020B0604020202020204" pitchFamily="34" charset="0"/>
              </a:rPr>
              <a:t>GC</a:t>
            </a:r>
            <a:r>
              <a:rPr lang="zh-CN" altLang="en-US" sz="4000" dirty="0">
                <a:solidFill>
                  <a:schemeClr val="tx1"/>
                </a:solidFill>
                <a:effectLst>
                  <a:outerShdw blurRad="38100" dist="19050" dir="2700000" algn="tl" rotWithShape="0">
                    <a:schemeClr val="dk1">
                      <a:alpha val="40000"/>
                    </a:schemeClr>
                  </a:outerShdw>
                </a:effectLst>
                <a:sym typeface="Arial" panose="020B0604020202020204" pitchFamily="34" charset="0"/>
              </a:rPr>
              <a:t>的工作机制</a:t>
            </a:r>
          </a:p>
          <a:p>
            <a:r>
              <a:rPr lang="en-US" altLang="zh-CN" sz="4000" dirty="0">
                <a:solidFill>
                  <a:schemeClr val="tx1"/>
                </a:solidFill>
                <a:effectLst>
                  <a:outerShdw blurRad="38100" dist="19050" dir="2700000" algn="tl" rotWithShape="0">
                    <a:schemeClr val="dk1">
                      <a:alpha val="40000"/>
                    </a:schemeClr>
                  </a:outerShdw>
                </a:effectLst>
                <a:sym typeface="Arial" panose="020B0604020202020204" pitchFamily="34" charset="0"/>
              </a:rPr>
              <a:t>finalize()</a:t>
            </a:r>
            <a:endParaRPr lang="zh-CN" altLang="en-US" sz="4000" dirty="0">
              <a:solidFill>
                <a:schemeClr val="tx1"/>
              </a:solidFill>
              <a:effectLst>
                <a:outerShdw blurRad="38100" dist="19050" dir="2700000" algn="tl" rotWithShape="0">
                  <a:schemeClr val="dk1">
                    <a:alpha val="40000"/>
                  </a:schemeClr>
                </a:outerShdw>
              </a:effectLst>
              <a:sym typeface="Arial" panose="020B0604020202020204" pitchFamily="34" charset="0"/>
            </a:endParaRPr>
          </a:p>
          <a:p>
            <a:r>
              <a:rPr lang="en-US" altLang="zh-CN" sz="4000" dirty="0">
                <a:solidFill>
                  <a:schemeClr val="tx1"/>
                </a:solidFill>
                <a:effectLst>
                  <a:outerShdw blurRad="38100" dist="19050" dir="2700000" algn="tl" rotWithShape="0">
                    <a:schemeClr val="dk1">
                      <a:alpha val="40000"/>
                    </a:schemeClr>
                  </a:outerShdw>
                </a:effectLst>
                <a:sym typeface="Arial" panose="020B0604020202020204" pitchFamily="34" charset="0"/>
              </a:rPr>
              <a:t>Java</a:t>
            </a:r>
            <a:r>
              <a:rPr lang="zh-CN" altLang="en-US" sz="4000" dirty="0">
                <a:solidFill>
                  <a:schemeClr val="tx1"/>
                </a:solidFill>
                <a:effectLst>
                  <a:outerShdw blurRad="38100" dist="19050" dir="2700000" algn="tl" rotWithShape="0">
                    <a:schemeClr val="dk1">
                      <a:alpha val="40000"/>
                    </a:schemeClr>
                  </a:outerShdw>
                </a:effectLst>
                <a:sym typeface="Arial" panose="020B0604020202020204" pitchFamily="34" charset="0"/>
              </a:rPr>
              <a:t>编程的建议</a:t>
            </a:r>
          </a:p>
        </p:txBody>
      </p:sp>
      <p:sp>
        <p:nvSpPr>
          <p:cNvPr id="57" name="左大括号 56"/>
          <p:cNvSpPr/>
          <p:nvPr/>
        </p:nvSpPr>
        <p:spPr>
          <a:xfrm>
            <a:off x="3990975" y="2520950"/>
            <a:ext cx="224155" cy="2678430"/>
          </a:xfrm>
          <a:prstGeom prst="leftBrace">
            <a:avLst/>
          </a:prstGeom>
          <a:ln w="28575" cmpd="sng">
            <a:solidFill>
              <a:schemeClr val="accent1">
                <a:shade val="50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0"/>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79145" y="495935"/>
            <a:ext cx="3903345" cy="768350"/>
          </a:xfrm>
          <a:prstGeom prst="rect">
            <a:avLst/>
          </a:prstGeom>
          <a:noFill/>
        </p:spPr>
        <p:txBody>
          <a:bodyPr wrap="square" rtlCol="0">
            <a:spAutoFit/>
          </a:bodyPr>
          <a:lstStyle/>
          <a:p>
            <a:r>
              <a:rPr lang="en-US" altLang="zh-CN" sz="4400">
                <a:effectLst>
                  <a:outerShdw blurRad="38100" dist="19050" dir="2700000" algn="tl" rotWithShape="0">
                    <a:schemeClr val="dk1">
                      <a:alpha val="40000"/>
                    </a:schemeClr>
                  </a:outerShdw>
                </a:effectLst>
                <a:sym typeface="Arial" panose="020B0604020202020204" pitchFamily="34" charset="0"/>
              </a:rPr>
              <a:t>GC</a:t>
            </a:r>
            <a:r>
              <a:rPr lang="zh-CN" altLang="en-US" sz="4400">
                <a:effectLst>
                  <a:outerShdw blurRad="38100" dist="19050" dir="2700000" algn="tl" rotWithShape="0">
                    <a:schemeClr val="dk1">
                      <a:alpha val="40000"/>
                    </a:schemeClr>
                  </a:outerShdw>
                </a:effectLst>
                <a:sym typeface="Arial" panose="020B0604020202020204" pitchFamily="34" charset="0"/>
              </a:rPr>
              <a:t>是什么</a:t>
            </a:r>
            <a:endParaRPr lang="zh-CN" altLang="en-US" sz="4400" b="1"/>
          </a:p>
        </p:txBody>
      </p:sp>
      <p:sp>
        <p:nvSpPr>
          <p:cNvPr id="3" name="文本框 2"/>
          <p:cNvSpPr txBox="1"/>
          <p:nvPr/>
        </p:nvSpPr>
        <p:spPr>
          <a:xfrm>
            <a:off x="1310005" y="1908175"/>
            <a:ext cx="9586595" cy="2522855"/>
          </a:xfrm>
          <a:prstGeom prst="rect">
            <a:avLst/>
          </a:prstGeom>
          <a:noFill/>
        </p:spPr>
        <p:txBody>
          <a:bodyPr wrap="square" rtlCol="0">
            <a:spAutoFit/>
          </a:bodyPr>
          <a:lstStyle/>
          <a:p>
            <a:r>
              <a:rPr lang="zh-CN" altLang="en-US" sz="2800" b="1"/>
              <a:t>GC是什么? 为什么要有GC呢? </a:t>
            </a:r>
          </a:p>
          <a:p>
            <a:r>
              <a:rPr lang="zh-CN" altLang="en-US" sz="2800" b="1"/>
              <a:t>GC是垃圾收集的意思（Garbage Collection）,内存处理是编程人员容易出现问题的地方，忘记或者错误的内存回收会导致程序或系统的不稳定甚至崩溃，Java提供的GC功能可以自动监测对象是否超过作用域从而达到自动回收内存的目的</a:t>
            </a:r>
            <a:r>
              <a:rPr lang="zh-CN" altLang="en-US" sz="2800"/>
              <a:t>。</a:t>
            </a:r>
            <a:endParaRPr lang="zh-CN" altLang="en-US"/>
          </a:p>
          <a:p>
            <a:endParaRPr lang="zh-CN" altLang="en-US"/>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225425" y="20193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070" y="485775"/>
            <a:ext cx="3548380" cy="706755"/>
          </a:xfrm>
          <a:prstGeom prst="rect">
            <a:avLst/>
          </a:prstGeom>
          <a:noFill/>
        </p:spPr>
        <p:txBody>
          <a:bodyPr wrap="square" rtlCol="0">
            <a:spAutoFit/>
          </a:bodyPr>
          <a:lstStyle/>
          <a:p>
            <a:r>
              <a:rPr lang="en-US" altLang="zh-CN" sz="4000"/>
              <a:t>GC</a:t>
            </a:r>
            <a:r>
              <a:rPr lang="zh-CN" altLang="en-US" sz="4000"/>
              <a:t>的工作机制</a:t>
            </a:r>
          </a:p>
        </p:txBody>
      </p:sp>
      <p:sp>
        <p:nvSpPr>
          <p:cNvPr id="3" name="文本框 2"/>
          <p:cNvSpPr txBox="1"/>
          <p:nvPr/>
        </p:nvSpPr>
        <p:spPr>
          <a:xfrm>
            <a:off x="653415" y="1845310"/>
            <a:ext cx="9023985" cy="3046095"/>
          </a:xfrm>
          <a:prstGeom prst="rect">
            <a:avLst/>
          </a:prstGeom>
          <a:noFill/>
        </p:spPr>
        <p:txBody>
          <a:bodyPr wrap="square" rtlCol="0">
            <a:spAutoFit/>
          </a:bodyPr>
          <a:lstStyle/>
          <a:p>
            <a:endParaRPr lang="zh-CN" altLang="en-US" dirty="0">
              <a:sym typeface="+mn-ea"/>
            </a:endParaRPr>
          </a:p>
          <a:p>
            <a:r>
              <a:rPr lang="zh-CN" altLang="en-US" sz="2400" dirty="0">
                <a:sym typeface="+mn-ea"/>
              </a:rPr>
              <a:t>众所周知，所有通过new创建的对象的内存都在堆中分配，堆被划分为新生代和老年代，新生代又被进一步划分为Eden和Survivor区，而Survivor由FromSpace和ToSpace组成。</a:t>
            </a:r>
          </a:p>
          <a:p>
            <a:endParaRPr lang="en-US" altLang="zh-CN" dirty="0">
              <a:sym typeface="+mn-ea"/>
            </a:endParaRPr>
          </a:p>
          <a:p>
            <a:r>
              <a:rPr lang="zh-CN" altLang="en-US" sz="2400" dirty="0">
                <a:sym typeface="+mn-ea"/>
              </a:rPr>
              <a:t>新生代： </a:t>
            </a:r>
            <a:r>
              <a:rPr lang="en-US" altLang="zh-CN" sz="2400" dirty="0" err="1">
                <a:sym typeface="+mn-ea"/>
              </a:rPr>
              <a:t>YoungGeneration</a:t>
            </a:r>
            <a:r>
              <a:rPr lang="zh-CN" altLang="en-US" sz="2400" dirty="0">
                <a:sym typeface="+mn-ea"/>
              </a:rPr>
              <a:t>               老年代  ：</a:t>
            </a:r>
            <a:r>
              <a:rPr lang="en-US" altLang="zh-CN" sz="2400" dirty="0">
                <a:sym typeface="+mn-ea"/>
              </a:rPr>
              <a:t>Old  Generation</a:t>
            </a:r>
            <a:r>
              <a:rPr lang="zh-CN" altLang="en-US" sz="2400" dirty="0">
                <a:sym typeface="+mn-ea"/>
              </a:rPr>
              <a:t>   </a:t>
            </a:r>
          </a:p>
          <a:p>
            <a:r>
              <a:rPr lang="zh-CN" altLang="en-US" sz="2400" dirty="0">
                <a:sym typeface="+mn-ea"/>
              </a:rPr>
              <a:t>持久代</a:t>
            </a:r>
            <a:r>
              <a:rPr lang="en-US" altLang="zh-CN" sz="2400" dirty="0">
                <a:sym typeface="+mn-ea"/>
              </a:rPr>
              <a:t>Permanent Generation</a:t>
            </a:r>
            <a:endParaRPr lang="zh-CN" altLang="en-US" dirty="0">
              <a:sym typeface="+mn-ea"/>
            </a:endParaRPr>
          </a:p>
          <a:p>
            <a:endParaRPr lang="zh-CN" altLang="en-US" dirty="0">
              <a:sym typeface="+mn-ea"/>
            </a:endParaRPr>
          </a:p>
          <a:p>
            <a:endParaRPr lang="zh-CN" altLang="en-US" dirty="0"/>
          </a:p>
        </p:txBody>
      </p:sp>
      <p:pic>
        <p:nvPicPr>
          <p:cNvPr id="12" name="内容占位符 11"/>
          <p:cNvPicPr>
            <a:picLocks noGrp="1" noChangeAspect="1"/>
          </p:cNvPicPr>
          <p:nvPr>
            <p:ph/>
          </p:nvPr>
        </p:nvPicPr>
        <p:blipFill>
          <a:blip r:embed="rId3"/>
          <a:stretch>
            <a:fillRect/>
          </a:stretch>
        </p:blipFill>
        <p:spPr>
          <a:xfrm>
            <a:off x="5176520" y="3987165"/>
            <a:ext cx="4959350" cy="2493010"/>
          </a:xfrm>
          <a:prstGeom prst="rect">
            <a:avLst/>
          </a:prstGeom>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18490" y="593090"/>
            <a:ext cx="4902200" cy="706755"/>
          </a:xfrm>
          <a:prstGeom prst="rect">
            <a:avLst/>
          </a:prstGeom>
          <a:noFill/>
        </p:spPr>
        <p:txBody>
          <a:bodyPr wrap="square" rtlCol="0">
            <a:spAutoFit/>
          </a:bodyPr>
          <a:lstStyle/>
          <a:p>
            <a:r>
              <a:rPr lang="en-US" altLang="zh-CN" sz="4000"/>
              <a:t>GC</a:t>
            </a:r>
            <a:r>
              <a:rPr lang="zh-CN" altLang="en-US" sz="4000"/>
              <a:t>的工作机制</a:t>
            </a:r>
          </a:p>
        </p:txBody>
      </p:sp>
      <p:sp>
        <p:nvSpPr>
          <p:cNvPr id="3" name="文本框 2"/>
          <p:cNvSpPr txBox="1"/>
          <p:nvPr/>
        </p:nvSpPr>
        <p:spPr>
          <a:xfrm>
            <a:off x="1146810" y="1538605"/>
            <a:ext cx="8482965" cy="4615815"/>
          </a:xfrm>
          <a:prstGeom prst="rect">
            <a:avLst/>
          </a:prstGeom>
          <a:noFill/>
        </p:spPr>
        <p:txBody>
          <a:bodyPr wrap="square" rtlCol="0">
            <a:spAutoFit/>
          </a:bodyPr>
          <a:lstStyle/>
          <a:p>
            <a:endParaRPr lang="zh-CN" altLang="en-US"/>
          </a:p>
          <a:p>
            <a:r>
              <a:rPr lang="zh-CN" altLang="en-US" sz="2400"/>
              <a:t>进入正题：JVM垃圾回收机制</a:t>
            </a:r>
          </a:p>
          <a:p>
            <a:endParaRPr lang="zh-CN" altLang="en-US" sz="2400"/>
          </a:p>
          <a:p>
            <a:r>
              <a:rPr lang="zh-CN" altLang="en-US" sz="2400"/>
              <a:t>JVM分别对新生代和老年代采用不同的垃圾回收机制。</a:t>
            </a:r>
          </a:p>
          <a:p>
            <a:r>
              <a:rPr lang="zh-CN" altLang="en-US" sz="2400">
                <a:sym typeface="+mn-ea"/>
              </a:rPr>
              <a:t>Minor GC：新生代GC           Major GC/Full GC：老年代GC</a:t>
            </a:r>
          </a:p>
          <a:p>
            <a:endParaRPr lang="zh-CN" altLang="en-US" sz="2400"/>
          </a:p>
          <a:p>
            <a:r>
              <a:rPr lang="zh-CN" altLang="en-US" sz="2400"/>
              <a:t>GC触发条件：Eden区满了触发Minor GC，这时会把Eden区存活的对象复制到Survivor区，当对象在Survivor区熬过一定次数的Minor GC之后，就会晋升到老年代（当然并不是所有的对象都是这样晋升的到老年代的），当老年代满了，就会报OutofMemory异常。</a:t>
            </a:r>
          </a:p>
          <a:p>
            <a:endParaRPr lang="zh-CN" altLang="en-US"/>
          </a:p>
          <a:p>
            <a:endParaRPr lang="zh-CN" altLang="en-US"/>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20320"/>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60705" y="436880"/>
            <a:ext cx="5131435" cy="645160"/>
          </a:xfrm>
          <a:prstGeom prst="rect">
            <a:avLst/>
          </a:prstGeom>
          <a:noFill/>
        </p:spPr>
        <p:txBody>
          <a:bodyPr wrap="square" rtlCol="0">
            <a:spAutoFit/>
          </a:bodyPr>
          <a:lstStyle/>
          <a:p>
            <a:r>
              <a:rPr lang="zh-CN" altLang="en-US" sz="3600" b="1">
                <a:sym typeface="+mn-ea"/>
              </a:rPr>
              <a:t>新生代的</a:t>
            </a:r>
            <a:r>
              <a:rPr lang="zh-CN" altLang="en-US" sz="3600">
                <a:sym typeface="+mn-ea"/>
              </a:rPr>
              <a:t>GC  </a:t>
            </a:r>
            <a:r>
              <a:rPr lang="en-US" altLang="zh-CN" sz="3600">
                <a:sym typeface="+mn-ea"/>
              </a:rPr>
              <a:t>(</a:t>
            </a:r>
            <a:r>
              <a:rPr lang="zh-CN" altLang="en-US" sz="3600">
                <a:sym typeface="+mn-ea"/>
              </a:rPr>
              <a:t>Minor GC</a:t>
            </a:r>
            <a:r>
              <a:rPr lang="en-US" altLang="zh-CN" sz="3600">
                <a:sym typeface="+mn-ea"/>
              </a:rPr>
              <a:t>)</a:t>
            </a:r>
          </a:p>
        </p:txBody>
      </p:sp>
      <p:sp>
        <p:nvSpPr>
          <p:cNvPr id="3" name="文本框 2"/>
          <p:cNvSpPr txBox="1"/>
          <p:nvPr/>
        </p:nvSpPr>
        <p:spPr>
          <a:xfrm>
            <a:off x="1077595" y="1421130"/>
            <a:ext cx="9756775" cy="4615815"/>
          </a:xfrm>
          <a:prstGeom prst="rect">
            <a:avLst/>
          </a:prstGeom>
          <a:noFill/>
        </p:spPr>
        <p:txBody>
          <a:bodyPr wrap="square" rtlCol="0">
            <a:spAutoFit/>
          </a:bodyPr>
          <a:lstStyle/>
          <a:p>
            <a:endParaRPr lang="zh-CN" altLang="en-US"/>
          </a:p>
          <a:p>
            <a:r>
              <a:rPr lang="zh-CN" altLang="en-US" sz="2400"/>
              <a:t>新生代通常存活时间较短基于</a:t>
            </a:r>
            <a:r>
              <a:rPr lang="zh-CN" altLang="en-US" sz="2400">
                <a:solidFill>
                  <a:srgbClr val="FF0000"/>
                </a:solidFill>
              </a:rPr>
              <a:t>Copying算法</a:t>
            </a:r>
            <a:r>
              <a:rPr lang="zh-CN" altLang="en-US" sz="2400"/>
              <a:t>进行回收。</a:t>
            </a:r>
          </a:p>
          <a:p>
            <a:r>
              <a:rPr lang="zh-CN" altLang="en-US" sz="2400"/>
              <a:t>Copying算法就是扫描出存活的对象，并复制到一块新的完全未使用的空间中，对应于新生代，就是在Eden和FromSpace或ToSpace之间copy。</a:t>
            </a:r>
          </a:p>
          <a:p>
            <a:endParaRPr lang="zh-CN" altLang="en-US" sz="2400"/>
          </a:p>
          <a:p>
            <a:r>
              <a:rPr lang="zh-CN" altLang="en-US" sz="2400"/>
              <a:t>新生代采用空闲指针的方式来控制GC触发，指针保持最后一个分配的对象在新生代区间的位置，当有新的对象要分配内存时，用于检查空间是否足够，不够就触发GC。</a:t>
            </a:r>
          </a:p>
          <a:p>
            <a:endParaRPr lang="zh-CN" altLang="en-US" sz="2400"/>
          </a:p>
          <a:p>
            <a:r>
              <a:rPr lang="zh-CN" altLang="en-US" sz="2400"/>
              <a:t>在执行机制上JVM提供了串行GC(SerialGC)、并行回收GC(ParallelScavenge)和并行GC(ParNew)。</a:t>
            </a:r>
            <a:endParaRPr lang="zh-CN" altLang="en-US"/>
          </a:p>
          <a:p>
            <a:endParaRPr lang="zh-CN" altLang="en-US"/>
          </a:p>
          <a:p>
            <a:endParaRPr lang="zh-CN" altLang="en-US"/>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3815" y="2222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306070" y="436245"/>
            <a:ext cx="5131435" cy="645160"/>
          </a:xfrm>
          <a:prstGeom prst="rect">
            <a:avLst/>
          </a:prstGeom>
          <a:noFill/>
        </p:spPr>
        <p:txBody>
          <a:bodyPr wrap="square" rtlCol="0">
            <a:spAutoFit/>
          </a:bodyPr>
          <a:lstStyle/>
          <a:p>
            <a:r>
              <a:rPr lang="zh-CN" altLang="en-US" sz="3600" b="1">
                <a:sym typeface="+mn-ea"/>
              </a:rPr>
              <a:t>新生代的</a:t>
            </a:r>
            <a:r>
              <a:rPr lang="zh-CN" altLang="en-US" sz="3600">
                <a:sym typeface="+mn-ea"/>
              </a:rPr>
              <a:t>GC  </a:t>
            </a:r>
            <a:r>
              <a:rPr lang="en-US" altLang="zh-CN" sz="3600">
                <a:sym typeface="+mn-ea"/>
              </a:rPr>
              <a:t>(</a:t>
            </a:r>
            <a:r>
              <a:rPr lang="zh-CN" altLang="en-US" sz="3600">
                <a:sym typeface="+mn-ea"/>
              </a:rPr>
              <a:t>Minor GC</a:t>
            </a:r>
            <a:r>
              <a:rPr lang="en-US" altLang="zh-CN" sz="3600">
                <a:sym typeface="+mn-ea"/>
              </a:rPr>
              <a:t>)</a:t>
            </a:r>
          </a:p>
        </p:txBody>
      </p:sp>
      <p:sp>
        <p:nvSpPr>
          <p:cNvPr id="37" name="文本框 36"/>
          <p:cNvSpPr txBox="1"/>
          <p:nvPr/>
        </p:nvSpPr>
        <p:spPr>
          <a:xfrm>
            <a:off x="999490" y="1755140"/>
            <a:ext cx="7818120" cy="4431030"/>
          </a:xfrm>
          <a:prstGeom prst="rect">
            <a:avLst/>
          </a:prstGeom>
          <a:noFill/>
        </p:spPr>
        <p:txBody>
          <a:bodyPr wrap="square" rtlCol="0">
            <a:spAutoFit/>
          </a:bodyPr>
          <a:lstStyle/>
          <a:p>
            <a:r>
              <a:rPr lang="zh-CN" altLang="en-US" sz="3200" b="1"/>
              <a:t>串行GC</a:t>
            </a:r>
            <a:endParaRPr lang="zh-CN" altLang="en-US" sz="2000"/>
          </a:p>
          <a:p>
            <a:r>
              <a:rPr lang="zh-CN" altLang="en-US" sz="2400"/>
              <a:t>在整个扫描和复制过程采用单线程的方式来进行，适用于单CPU、新生代空间较小及对暂停时间要求不是非常高的应用上，是client级别默认的GC方式。</a:t>
            </a:r>
          </a:p>
          <a:p>
            <a:r>
              <a:rPr lang="zh-CN" altLang="en-US" sz="3200" b="1"/>
              <a:t>并行回收GC</a:t>
            </a:r>
            <a:endParaRPr lang="zh-CN" altLang="en-US" sz="2000" b="1"/>
          </a:p>
          <a:p>
            <a:r>
              <a:rPr lang="zh-CN" altLang="en-US" sz="2400"/>
              <a:t>在整个扫描和复制过程采用多线程的方式来进行，适用于多CPU、对暂停时间要求较短的应用上，是server级别默认采用的GC方式。</a:t>
            </a:r>
            <a:endParaRPr lang="zh-CN" altLang="en-US" sz="2000"/>
          </a:p>
          <a:p>
            <a:r>
              <a:rPr lang="zh-CN" altLang="en-US" sz="3200" b="1"/>
              <a:t>并行GC</a:t>
            </a:r>
            <a:endParaRPr lang="zh-CN" altLang="en-US" sz="2000"/>
          </a:p>
          <a:p>
            <a:r>
              <a:rPr lang="zh-CN" altLang="en-US" sz="2400"/>
              <a:t>与老年代的并发GC配合使用。</a:t>
            </a:r>
            <a:endParaRPr lang="zh-CN" altLang="en-US"/>
          </a:p>
          <a:p>
            <a:endParaRPr lang="zh-CN" altLang="en-US"/>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168910"/>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06070" y="362585"/>
            <a:ext cx="5692775" cy="583565"/>
          </a:xfrm>
          <a:prstGeom prst="rect">
            <a:avLst/>
          </a:prstGeom>
          <a:noFill/>
        </p:spPr>
        <p:txBody>
          <a:bodyPr wrap="square" rtlCol="0">
            <a:spAutoFit/>
          </a:bodyPr>
          <a:lstStyle/>
          <a:p>
            <a:r>
              <a:rPr sz="3200"/>
              <a:t>老年代的GC（Major GC/Full GC）</a:t>
            </a:r>
          </a:p>
        </p:txBody>
      </p:sp>
      <p:sp>
        <p:nvSpPr>
          <p:cNvPr id="3" name="文本框 2"/>
          <p:cNvSpPr txBox="1"/>
          <p:nvPr/>
        </p:nvSpPr>
        <p:spPr>
          <a:xfrm>
            <a:off x="624205" y="1270000"/>
            <a:ext cx="9352915" cy="5169535"/>
          </a:xfrm>
          <a:prstGeom prst="rect">
            <a:avLst/>
          </a:prstGeom>
          <a:noFill/>
        </p:spPr>
        <p:txBody>
          <a:bodyPr wrap="square" rtlCol="0">
            <a:spAutoFit/>
          </a:bodyPr>
          <a:lstStyle/>
          <a:p>
            <a:r>
              <a:rPr lang="zh-CN" altLang="en-US" sz="2000"/>
              <a:t>老年代与新生代不同，老年代对象存活的时间比较长、比较稳定，因此采用</a:t>
            </a:r>
            <a:r>
              <a:rPr lang="zh-CN" altLang="en-US" sz="2000">
                <a:solidFill>
                  <a:srgbClr val="FF0000"/>
                </a:solidFill>
              </a:rPr>
              <a:t>标记(Mark)算法</a:t>
            </a:r>
            <a:r>
              <a:rPr lang="zh-CN" altLang="en-US" sz="2000"/>
              <a:t>来进行回收，所谓标记就是扫描出存活的对象，然后再进行回收未被标记的对象，回收后对用空出的空间要么进行合并、要么标记出来便于下次进行分配，总之目的就是要减少内存碎片带来的效率损耗。</a:t>
            </a:r>
          </a:p>
          <a:p>
            <a:endParaRPr lang="zh-CN" altLang="en-US" sz="2000"/>
          </a:p>
          <a:p>
            <a:endParaRPr lang="zh-CN" altLang="en-US" sz="2000"/>
          </a:p>
          <a:p>
            <a:r>
              <a:rPr lang="zh-CN" altLang="en-US" sz="2000"/>
              <a:t>在执行机制上JVM提供了串行GC(Serial MSC)、并行GC(Parallel MSC)和并发GC(CMS)。</a:t>
            </a:r>
          </a:p>
          <a:p>
            <a:endParaRPr lang="zh-CN" altLang="en-US" sz="2000"/>
          </a:p>
          <a:p>
            <a:r>
              <a:rPr lang="zh-CN" altLang="en-US" sz="2400" b="1"/>
              <a:t>串行GC（Serial MSC）</a:t>
            </a:r>
            <a:endParaRPr lang="zh-CN" altLang="en-US" sz="2000"/>
          </a:p>
          <a:p>
            <a:r>
              <a:rPr lang="zh-CN" altLang="en-US" sz="2000"/>
              <a:t>client模式下的默认GC方式。每次进行全部回收，进行Compact，非常耗费时间</a:t>
            </a:r>
          </a:p>
          <a:p>
            <a:r>
              <a:rPr lang="zh-CN" altLang="en-US" sz="2000"/>
              <a:t>。</a:t>
            </a:r>
          </a:p>
          <a:p>
            <a:r>
              <a:rPr lang="zh-CN" altLang="en-US" sz="2400" b="1"/>
              <a:t>并行GC（Parallel MSC）</a:t>
            </a:r>
            <a:r>
              <a:rPr lang="zh-CN" altLang="en-US" sz="2000"/>
              <a:t>(吞吐量大，但是GC的时候响应很慢)</a:t>
            </a:r>
          </a:p>
          <a:p>
            <a:r>
              <a:rPr lang="zh-CN" altLang="en-US" sz="2000"/>
              <a:t>server模式下的默认GC方式。可以在选项后加等号来制定并行的线程数。</a:t>
            </a:r>
          </a:p>
          <a:p>
            <a:endParaRPr lang="zh-CN" altLang="en-US" sz="2000"/>
          </a:p>
          <a:p>
            <a:r>
              <a:rPr lang="zh-CN" altLang="en-US" sz="2400" b="1"/>
              <a:t>并发GC（CMS</a:t>
            </a:r>
            <a:r>
              <a:rPr lang="zh-CN" altLang="en-US" sz="2000"/>
              <a:t>）(响应比并行gc快很多，但是牺牲了一定的吞吐量)</a:t>
            </a:r>
            <a:endParaRPr lang="zh-CN" altLang="en-US"/>
          </a:p>
          <a:p>
            <a:endParaRPr lang="zh-CN" altLang="en-US"/>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38480" y="443865"/>
            <a:ext cx="4989830" cy="645160"/>
          </a:xfrm>
          <a:prstGeom prst="rect">
            <a:avLst/>
          </a:prstGeom>
          <a:noFill/>
        </p:spPr>
        <p:txBody>
          <a:bodyPr wrap="square" rtlCol="0">
            <a:spAutoFit/>
          </a:bodyPr>
          <a:lstStyle/>
          <a:p>
            <a:r>
              <a:rPr lang="zh-CN" altLang="en-US" sz="3600" b="1"/>
              <a:t>finalize</a:t>
            </a:r>
            <a:r>
              <a:rPr lang="en-US" altLang="zh-CN" sz="3600" b="1"/>
              <a:t>()</a:t>
            </a:r>
            <a:r>
              <a:rPr lang="zh-CN" altLang="en-US" sz="3600" b="1"/>
              <a:t>方法：</a:t>
            </a:r>
          </a:p>
        </p:txBody>
      </p:sp>
      <p:sp>
        <p:nvSpPr>
          <p:cNvPr id="3" name="文本框 2"/>
          <p:cNvSpPr txBox="1"/>
          <p:nvPr/>
        </p:nvSpPr>
        <p:spPr>
          <a:xfrm>
            <a:off x="699770" y="1506855"/>
            <a:ext cx="8350885" cy="4123055"/>
          </a:xfrm>
          <a:prstGeom prst="rect">
            <a:avLst/>
          </a:prstGeom>
          <a:noFill/>
        </p:spPr>
        <p:txBody>
          <a:bodyPr wrap="square" rtlCol="0">
            <a:spAutoFit/>
          </a:bodyPr>
          <a:lstStyle/>
          <a:p>
            <a:endParaRPr lang="zh-CN" altLang="en-US" sz="2400"/>
          </a:p>
          <a:p>
            <a:r>
              <a:rPr lang="zh-CN" altLang="en-US" sz="2800"/>
              <a:t>finalize</a:t>
            </a:r>
            <a:r>
              <a:rPr lang="zh-CN" altLang="en-US" sz="2400"/>
              <a:t> 是位于Object类的一个方法，是发生在jvm进行垃圾回收前调用的方法，所以这个方法所代表的含义就是在jvm垃圾回收前所需要做的有关于内存回收的准备工作</a:t>
            </a:r>
          </a:p>
          <a:p>
            <a:endParaRPr lang="zh-CN" altLang="en-US" sz="2400"/>
          </a:p>
          <a:p>
            <a:r>
              <a:rPr lang="zh-CN" altLang="en-US" sz="2400"/>
              <a:t>用处：</a:t>
            </a:r>
          </a:p>
          <a:p>
            <a:r>
              <a:rPr lang="en-US" altLang="zh-CN" sz="2400"/>
              <a:t>1</a:t>
            </a:r>
            <a:r>
              <a:rPr lang="zh-CN" altLang="en-US" sz="2400"/>
              <a:t>：垃圾回收器准备释放内存的时候，会先调用finalize()。</a:t>
            </a:r>
          </a:p>
          <a:p>
            <a:r>
              <a:rPr lang="en-US" altLang="zh-CN" sz="2400"/>
              <a:t>2</a:t>
            </a:r>
            <a:r>
              <a:rPr lang="zh-CN" altLang="en-US" sz="2400"/>
              <a:t>： finalize用于一些不容易控制、并且非常重要资源的释放，例如一些I/O的操作，数据的连接。</a:t>
            </a:r>
            <a:r>
              <a:rPr lang="en-US" altLang="zh-CN" sz="2400"/>
              <a:t>(Java GC负责回收无用对象占据的内存资源)</a:t>
            </a:r>
          </a:p>
          <a:p>
            <a:endParaRPr lang="zh-CN" altLang="en-US"/>
          </a:p>
        </p:txBody>
      </p:sp>
      <p:sp>
        <p:nvSpPr>
          <p:cNvPr id="6" name=" 227"/>
          <p:cNvSpPr/>
          <p:nvPr/>
        </p:nvSpPr>
        <p:spPr>
          <a:xfrm>
            <a:off x="4989830" y="729615"/>
            <a:ext cx="3728720" cy="1038225"/>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面试题：</a:t>
            </a:r>
            <a:r>
              <a:rPr lang="en-US" altLang="zh-CN" dirty="0">
                <a:solidFill>
                  <a:srgbClr val="FFFFFF"/>
                </a:solidFill>
              </a:rPr>
              <a:t>final</a:t>
            </a:r>
            <a:r>
              <a:rPr lang="zh-CN" altLang="en-US" dirty="0">
                <a:solidFill>
                  <a:srgbClr val="FFFFFF"/>
                </a:solidFill>
              </a:rPr>
              <a:t>，</a:t>
            </a:r>
            <a:r>
              <a:rPr lang="en-US" altLang="zh-CN" dirty="0">
                <a:solidFill>
                  <a:srgbClr val="FFFFFF"/>
                </a:solidFill>
              </a:rPr>
              <a:t>finally</a:t>
            </a:r>
            <a:r>
              <a:rPr lang="zh-CN" altLang="en-US" dirty="0">
                <a:solidFill>
                  <a:srgbClr val="FFFFFF"/>
                </a:solidFill>
              </a:rPr>
              <a:t>，</a:t>
            </a:r>
            <a:r>
              <a:rPr lang="en-US" altLang="zh-CN" dirty="0">
                <a:solidFill>
                  <a:srgbClr val="FFFFFF"/>
                </a:solidFill>
              </a:rPr>
              <a:t>finalize</a:t>
            </a:r>
            <a:r>
              <a:rPr lang="zh-CN" altLang="en-US" dirty="0">
                <a:solidFill>
                  <a:srgbClr val="FFFFFF"/>
                </a:solidFill>
              </a:rPr>
              <a:t>的区别？</a:t>
            </a:r>
            <a:endParaRPr lang="en-US" altLang="zh-CN" dirty="0">
              <a:solidFill>
                <a:srgbClr val="FFFFFF"/>
              </a:solidFill>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1152</Words>
  <Application>Microsoft Office PowerPoint</Application>
  <PresentationFormat>宽屏</PresentationFormat>
  <Paragraphs>81</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微软雅黑</vt:lpstr>
      <vt:lpstr>叶根友刀锋黑草</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Murphy</cp:lastModifiedBy>
  <cp:revision>16</cp:revision>
  <dcterms:created xsi:type="dcterms:W3CDTF">2017-10-11T13:31:00Z</dcterms:created>
  <dcterms:modified xsi:type="dcterms:W3CDTF">2018-10-16T09:43:51Z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y fmtid="{D5CDD505-2E9C-101B-9397-08002B2CF9AE}" pid="3" name="KSORubyTemplateID">
    <vt:lpwstr>2</vt:lpwstr>
  </property>
</Properties>
</file>