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9"/>
  </p:notesMasterIdLst>
  <p:sldIdLst>
    <p:sldId id="275" r:id="rId3"/>
    <p:sldId id="385" r:id="rId4"/>
    <p:sldId id="288" r:id="rId5"/>
    <p:sldId id="287" r:id="rId6"/>
    <p:sldId id="282" r:id="rId7"/>
    <p:sldId id="386" r:id="rId8"/>
    <p:sldId id="387" r:id="rId9"/>
    <p:sldId id="388" r:id="rId10"/>
    <p:sldId id="378" r:id="rId11"/>
    <p:sldId id="301" r:id="rId12"/>
    <p:sldId id="379" r:id="rId13"/>
    <p:sldId id="380" r:id="rId14"/>
    <p:sldId id="321" r:id="rId15"/>
    <p:sldId id="381" r:id="rId16"/>
    <p:sldId id="382" r:id="rId17"/>
    <p:sldId id="389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C9394A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3" autoAdjust="0"/>
    <p:restoredTop sz="50000" autoAdjust="0"/>
  </p:normalViewPr>
  <p:slideViewPr>
    <p:cSldViewPr>
      <p:cViewPr varScale="1">
        <p:scale>
          <a:sx n="202" d="100"/>
          <a:sy n="202" d="100"/>
        </p:scale>
        <p:origin x="192" y="40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2019/7/7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9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1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0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8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4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4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loyd/openj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26920" y="2294751"/>
            <a:ext cx="26901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入门教程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283834" y="681538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参数前提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E818D9-896F-0240-A2DA-CD679D665D35}"/>
              </a:ext>
            </a:extLst>
          </p:cNvPr>
          <p:cNvSpPr txBox="1"/>
          <p:nvPr/>
        </p:nvSpPr>
        <p:spPr>
          <a:xfrm>
            <a:off x="899592" y="141962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boolean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即可打开关闭。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2520C8-AEB5-5A48-93C5-0AFC1F4034DA}"/>
              </a:ext>
            </a:extLst>
          </p:cNvPr>
          <p:cNvSpPr txBox="1"/>
          <p:nvPr/>
        </p:nvSpPr>
        <p:spPr>
          <a:xfrm>
            <a:off x="899592" y="2139702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随便举例：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UseCMSInitiatingOccupancyOnly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UseConcMarkSweepGC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CMSClassUnloadingEnabled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HeapDumpOnOutOfMemoryError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PrintGCDetails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PrintGCTimeStamps</a:t>
            </a:r>
            <a:endParaRPr lang="en-US" altLang="zh-CN" sz="200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323528" y="1402201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表示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size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默认是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byte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为单位，也可以是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有效单位可选（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</a:t>
            </a:r>
            <a:r>
              <a:rPr lang="zh-CN" altLang="en-US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</a:t>
            </a:r>
            <a:r>
              <a:rPr lang="zh-CN" altLang="en-US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</a:t>
            </a:r>
            <a:r>
              <a:rPr lang="zh-CN" altLang="en-US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</a:t>
            </a:r>
            <a:r>
              <a:rPr lang="zh-CN" altLang="en-US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</a:t>
            </a:r>
            <a:r>
              <a:rPr lang="zh-CN" altLang="en-US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）或者不写就说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byte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换算：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 GB = 1024 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 MB = 1024 KB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 KB = 1024 Byte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提醒：</a:t>
            </a:r>
            <a:r>
              <a:rPr lang="zh-CN" altLang="en-US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不能是小数字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0.5G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这种不合法，应该换成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512M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17993" y="553751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参数前提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3917785E-AB33-6C4B-996C-873854E62A56}"/>
              </a:ext>
            </a:extLst>
          </p:cNvPr>
          <p:cNvSpPr>
            <a:spLocks/>
          </p:cNvSpPr>
          <p:nvPr/>
        </p:nvSpPr>
        <p:spPr>
          <a:xfrm>
            <a:off x="323527" y="2760546"/>
            <a:ext cx="8565279" cy="23083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" altLang="zh-CN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" altLang="zh-CN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XX: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MaxHeapSize</a:t>
            </a:r>
            <a:r>
              <a:rPr lang="en" altLang="zh-CN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512M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" altLang="zh-CN" sz="2000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XX: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MaxHeapSize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一样（大小写无所谓）其他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同理。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" altLang="zh-CN" sz="2000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XX: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MaxHeapSize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" altLang="zh-CN" sz="2000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XX: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MaxHeapSize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524288k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效果一样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【512M=524288k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" altLang="zh-CN" sz="2000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XX: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MaxHeapSize</a:t>
            </a:r>
            <a:r>
              <a:rPr lang="en" altLang="zh-CN" sz="2000" b="1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536870912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效果一样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【512M=524288k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536870912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8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283834" y="681538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三字参数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E818D9-896F-0240-A2DA-CD679D665D35}"/>
              </a:ext>
            </a:extLst>
          </p:cNvPr>
          <p:cNvSpPr txBox="1"/>
          <p:nvPr/>
        </p:nvSpPr>
        <p:spPr>
          <a:xfrm>
            <a:off x="611560" y="1256869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JVM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三字参数有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Xms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-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Xmx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-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Xmn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-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Xss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，个人猜测：基本都需要设置，如果使用高级参数形式配置，太长比较难记，所以用缩写代替。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2520C8-AEB5-5A48-93C5-0AFC1F4034DA}"/>
              </a:ext>
            </a:extLst>
          </p:cNvPr>
          <p:cNvSpPr txBox="1"/>
          <p:nvPr/>
        </p:nvSpPr>
        <p:spPr>
          <a:xfrm>
            <a:off x="143508" y="2272532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Xms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堆初始化大小，对应高级参数：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XX:InitialHeapSize</a:t>
            </a:r>
            <a:r>
              <a:rPr lang="zh-CN" altLang="en-US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 </a:t>
            </a:r>
            <a:endParaRPr lang="en-US" altLang="zh-CN" sz="2000" dirty="0">
              <a:solidFill>
                <a:srgbClr val="C9394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Xmx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堆最大值，对应高级参数： 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XX:MaxHeapSize</a:t>
            </a:r>
            <a:r>
              <a:rPr lang="zh-CN" altLang="en-US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 </a:t>
            </a:r>
            <a:endParaRPr lang="en-US" altLang="zh-CN" sz="2000" dirty="0">
              <a:solidFill>
                <a:srgbClr val="C9394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Xmn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年轻代大小对应高级参数：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XX:NewSize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XX:MaxNewSize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Xss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:</a:t>
            </a:r>
            <a:r>
              <a:rPr lang="zh-CN" altLang="en-US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线程栈的大小</a:t>
            </a:r>
            <a:r>
              <a:rPr lang="zh-CN" altLang="en-US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，对应高级参数：</a:t>
            </a:r>
            <a:r>
              <a:rPr lang="zh-CN" altLang="en-US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XX:ThreadStackSize</a:t>
            </a:r>
            <a:endParaRPr lang="en-US" altLang="zh-CN" sz="2000" dirty="0">
              <a:solidFill>
                <a:srgbClr val="C9394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AE21272-3868-C34B-9273-6A0EB2A37C66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131590"/>
          <a:ext cx="7920880" cy="387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737">
                  <a:extLst>
                    <a:ext uri="{9D8B030D-6E8A-4147-A177-3AD203B41FA5}">
                      <a16:colId xmlns:a16="http://schemas.microsoft.com/office/drawing/2014/main" val="2954478731"/>
                    </a:ext>
                  </a:extLst>
                </a:gridCol>
                <a:gridCol w="5568143">
                  <a:extLst>
                    <a:ext uri="{9D8B030D-6E8A-4147-A177-3AD203B41FA5}">
                      <a16:colId xmlns:a16="http://schemas.microsoft.com/office/drawing/2014/main" val="1060813551"/>
                    </a:ext>
                  </a:extLst>
                </a:gridCol>
              </a:tblGrid>
              <a:tr h="53480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JDK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工具名称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主要作用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41117"/>
                  </a:ext>
                </a:extLst>
              </a:tr>
              <a:tr h="68807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jps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JVM Process Status Tool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，显示指定系统内所有的</a:t>
                      </a: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HotSpot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虚拟机进程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62"/>
                  </a:ext>
                </a:extLst>
              </a:tr>
              <a:tr h="68807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jstat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JVM Statistics Monitoring Tool,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用于收集</a:t>
                      </a: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HotSpot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虚拟机各方面的运行数据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2958"/>
                  </a:ext>
                </a:extLst>
              </a:tr>
              <a:tr h="68807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jinfo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Configuration info for Java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，显示虚拟机配置信息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81468"/>
                  </a:ext>
                </a:extLst>
              </a:tr>
              <a:tr h="68807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jmap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Memory Map for Java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，生成虚拟机的内存转储快照（</a:t>
                      </a: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heapdump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文件）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4648"/>
                  </a:ext>
                </a:extLst>
              </a:tr>
              <a:tr h="53480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jstack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C93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Stack Trace for Java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，显示虚拟机的线程快走</a:t>
                      </a:r>
                    </a:p>
                  </a:txBody>
                  <a:tcPr>
                    <a:solidFill>
                      <a:srgbClr val="C93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20090"/>
                  </a:ext>
                </a:extLst>
              </a:tr>
            </a:tbl>
          </a:graphicData>
        </a:graphic>
      </p:graphicFrame>
      <p:sp>
        <p:nvSpPr>
          <p:cNvPr id="11" name="矩形">
            <a:extLst>
              <a:ext uri="{FF2B5EF4-FFF2-40B4-BE49-F238E27FC236}">
                <a16:creationId xmlns:a16="http://schemas.microsoft.com/office/drawing/2014/main" id="{C9CC2440-8413-9241-A773-200B243EA851}"/>
              </a:ext>
            </a:extLst>
          </p:cNvPr>
          <p:cNvSpPr>
            <a:spLocks/>
          </p:cNvSpPr>
          <p:nvPr/>
        </p:nvSpPr>
        <p:spPr>
          <a:xfrm>
            <a:off x="3085856" y="267494"/>
            <a:ext cx="2972289" cy="584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JDK</a:t>
            </a:r>
            <a:r>
              <a:rPr lang="zh-CN" altLang="en-US" sz="32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自带小工具</a:t>
            </a:r>
            <a:endParaRPr lang="zh-CN" altLang="en" sz="3000" b="1" kern="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491880" y="627534"/>
            <a:ext cx="14157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" altLang="zh-CN" sz="3000" b="1" dirty="0" err="1">
                <a:solidFill>
                  <a:srgbClr val="C9394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Btrace</a:t>
            </a:r>
            <a:endParaRPr lang="en" altLang="zh-CN" sz="3000" dirty="0">
              <a:solidFill>
                <a:srgbClr val="C9394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A81EFA7D-A3BE-4943-858D-479529BF9410}"/>
              </a:ext>
            </a:extLst>
          </p:cNvPr>
          <p:cNvSpPr>
            <a:spLocks/>
          </p:cNvSpPr>
          <p:nvPr/>
        </p:nvSpPr>
        <p:spPr>
          <a:xfrm>
            <a:off x="755575" y="3127489"/>
            <a:ext cx="8565279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en" altLang="zh-CN" sz="2000" dirty="0" err="1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Btrace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可以做什么？</a:t>
            </a:r>
          </a:p>
          <a:p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、接口性能变慢，分析每个方法的耗时情况；</a:t>
            </a:r>
          </a:p>
          <a:p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、当在</a:t>
            </a:r>
            <a:r>
              <a:rPr lang="en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中插入大量数据，分析其扩容情况；</a:t>
            </a:r>
          </a:p>
          <a:p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、分析哪个方法调用了</a:t>
            </a:r>
            <a:r>
              <a:rPr lang="en" altLang="zh-CN" sz="2000" dirty="0" err="1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System.gc</a:t>
            </a:r>
            <a:r>
              <a:rPr lang="en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调用栈如何；</a:t>
            </a:r>
          </a:p>
          <a:p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、执行某个方法抛出异常时，分析运行时参数；</a:t>
            </a:r>
          </a:p>
          <a:p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82272A48-E532-5642-BBD0-F3006EC0DA56}"/>
              </a:ext>
            </a:extLst>
          </p:cNvPr>
          <p:cNvSpPr>
            <a:spLocks/>
          </p:cNvSpPr>
          <p:nvPr/>
        </p:nvSpPr>
        <p:spPr>
          <a:xfrm>
            <a:off x="755576" y="1230889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en" altLang="zh-CN" sz="2000" dirty="0" err="1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BTrace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</a:t>
            </a:r>
            <a:r>
              <a:rPr lang="en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动态、安全追踪（监控）工具，可以在不用重启的情况下监控系统运行情况，方便的获取程序运行时的数据信息，如方法参数、返回值、全局变量和堆栈信息等，并且做到最少的侵入，占用最少的系统资源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598C6-126D-1846-B6E3-6C7C3119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7668344" cy="1900771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6A799218-2230-0B42-B2D0-DACADE812775}"/>
              </a:ext>
            </a:extLst>
          </p:cNvPr>
          <p:cNvSpPr>
            <a:spLocks/>
          </p:cNvSpPr>
          <p:nvPr/>
        </p:nvSpPr>
        <p:spPr>
          <a:xfrm>
            <a:off x="2940785" y="624765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阿里编码规范相关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9E1377-51C3-AD46-A4C0-E949E48F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6" y="1923678"/>
            <a:ext cx="2430388" cy="2430388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7A2DD7F9-E82F-9C49-B260-783B768509FC}"/>
              </a:ext>
            </a:extLst>
          </p:cNvPr>
          <p:cNvSpPr>
            <a:spLocks/>
          </p:cNvSpPr>
          <p:nvPr/>
        </p:nvSpPr>
        <p:spPr>
          <a:xfrm>
            <a:off x="1977939" y="789434"/>
            <a:ext cx="52822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关注公号，获取更多精彩内容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509160" y="2271918"/>
            <a:ext cx="642395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参数配置。</a:t>
            </a:r>
          </a:p>
        </p:txBody>
      </p:sp>
      <p:sp>
        <p:nvSpPr>
          <p:cNvPr id="15" name="矩形"/>
          <p:cNvSpPr/>
          <p:nvPr/>
        </p:nvSpPr>
        <p:spPr>
          <a:xfrm>
            <a:off x="1509160" y="1576974"/>
            <a:ext cx="642395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环境准备。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5668" y="843558"/>
            <a:ext cx="1292663" cy="4154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GB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6" name="矩形"/>
          <p:cNvSpPr/>
          <p:nvPr/>
        </p:nvSpPr>
        <p:spPr>
          <a:xfrm>
            <a:off x="1509159" y="3099761"/>
            <a:ext cx="642395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一些监控工具介绍。</a:t>
            </a:r>
          </a:p>
        </p:txBody>
      </p:sp>
      <p:sp>
        <p:nvSpPr>
          <p:cNvPr id="2" name="矩形"/>
          <p:cNvSpPr/>
          <p:nvPr/>
        </p:nvSpPr>
        <p:spPr>
          <a:xfrm>
            <a:off x="1509158" y="3820715"/>
            <a:ext cx="642395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通过几个简单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，回顾和加深理解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828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6" grpId="0"/>
      <p:bldP spid="6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491880" y="26749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环境准备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C50C6F-D69A-644B-8061-10DA7B65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87574"/>
            <a:ext cx="5665470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9042" y="2294751"/>
            <a:ext cx="17059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JDK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下载</a:t>
            </a:r>
            <a:endParaRPr lang="zh-CN" altLang="e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5816" y="267494"/>
            <a:ext cx="34730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环境变量配置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66BE99-E873-484C-B03A-B18E03004C17}"/>
              </a:ext>
            </a:extLst>
          </p:cNvPr>
          <p:cNvSpPr txBox="1"/>
          <p:nvPr/>
        </p:nvSpPr>
        <p:spPr>
          <a:xfrm>
            <a:off x="340713" y="1050072"/>
            <a:ext cx="862330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JAVA_HOME环境变量。它指向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Jdk的安装目录</a:t>
            </a:r>
          </a:p>
          <a:p>
            <a:endParaRPr lang="zh-CN" altLang="en-US" sz="200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PATH环境变量。shell（命令解释器）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在执行你输入的命令时，会到PATH变量所指定的路径中查找看是否能找到相应的命令程序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，而javac和java这个命令本机一开始是没有的，他们存在于你安装的JDK的bin目录下（bin目录中包含经常要用到的可执行文件如javac/java/javadoc等），因此我们需要把 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bin目录增加到现有的PATH变量中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endParaRPr lang="zh-CN" altLang="en-US" sz="200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CLASSPATH环境变量 ，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JVM不能单独搞定class的执行，解释class的时候JVM需要调用解释所需要的类库lib，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我们需要把jdk安装目录下的lib子目录中的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dt.jar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tools.jar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设置到CLASSPATH中，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VM就是通过CLASSPTH来寻找类的。当前目录“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”也必须加入到该变量中。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98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1299"/>
            <a:ext cx="7704856" cy="3394707"/>
          </a:xfrm>
          <a:prstGeom prst="rect">
            <a:avLst/>
          </a:prstGeom>
        </p:spPr>
      </p:pic>
      <p:sp>
        <p:nvSpPr>
          <p:cNvPr id="3" name="矩形">
            <a:extLst>
              <a:ext uri="{FF2B5EF4-FFF2-40B4-BE49-F238E27FC236}">
                <a16:creationId xmlns:a16="http://schemas.microsoft.com/office/drawing/2014/main" id="{C8D69BA6-5DA4-9C4A-86ED-205597D5AC95}"/>
              </a:ext>
            </a:extLst>
          </p:cNvPr>
          <p:cNvSpPr>
            <a:spLocks/>
          </p:cNvSpPr>
          <p:nvPr/>
        </p:nvSpPr>
        <p:spPr>
          <a:xfrm>
            <a:off x="2915816" y="267494"/>
            <a:ext cx="460851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Windows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环境变量配置</a:t>
            </a:r>
          </a:p>
        </p:txBody>
      </p:sp>
    </p:spTree>
    <p:extLst>
      <p:ext uri="{BB962C8B-B14F-4D97-AF65-F5344CB8AC3E}">
        <p14:creationId xmlns:p14="http://schemas.microsoft.com/office/powerpoint/2010/main" val="670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331640" y="2404069"/>
            <a:ext cx="6423959" cy="76174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en-GB" altLang="zh-CN" sz="1500" dirty="0"/>
              <a:t>Oracle/Sun JDK</a:t>
            </a:r>
            <a:r>
              <a:rPr lang="zh-CN" altLang="en-US" sz="1500" dirty="0"/>
              <a:t>里面包含的</a:t>
            </a:r>
            <a:r>
              <a:rPr lang="en-GB" altLang="zh-CN" sz="1500" dirty="0"/>
              <a:t>JVM</a:t>
            </a:r>
            <a:r>
              <a:rPr lang="zh-CN" altLang="en-US" sz="1500" dirty="0"/>
              <a:t>是</a:t>
            </a:r>
            <a:r>
              <a:rPr lang="en-GB" altLang="zh-CN" sz="1500" dirty="0" err="1"/>
              <a:t>HotSpotVM</a:t>
            </a:r>
            <a:r>
              <a:rPr lang="zh-CN" altLang="en-GB" sz="1500" dirty="0"/>
              <a:t>，</a:t>
            </a:r>
            <a:r>
              <a:rPr lang="en-GB" altLang="zh-CN" sz="1500" dirty="0" err="1"/>
              <a:t>HotSpot</a:t>
            </a:r>
            <a:r>
              <a:rPr lang="en-GB" altLang="zh-CN" sz="1500" dirty="0"/>
              <a:t> VM</a:t>
            </a:r>
            <a:r>
              <a:rPr lang="zh-CN" altLang="en-US" sz="1500" dirty="0"/>
              <a:t>只有非常非常</a:t>
            </a:r>
            <a:r>
              <a:rPr lang="zh-CN" altLang="en-US" sz="1500" dirty="0">
                <a:solidFill>
                  <a:srgbClr val="C9394A"/>
                </a:solidFill>
              </a:rPr>
              <a:t>少量的功能没有在</a:t>
            </a:r>
            <a:r>
              <a:rPr lang="en-GB" altLang="zh-CN" sz="1500" dirty="0">
                <a:solidFill>
                  <a:srgbClr val="C9394A"/>
                </a:solidFill>
              </a:rPr>
              <a:t>OpenJDK</a:t>
            </a:r>
            <a:r>
              <a:rPr lang="zh-CN" altLang="en-US" sz="1500" dirty="0">
                <a:solidFill>
                  <a:srgbClr val="C9394A"/>
                </a:solidFill>
              </a:rPr>
              <a:t>里</a:t>
            </a:r>
            <a:r>
              <a:rPr lang="zh-CN" altLang="en-US" sz="1500" dirty="0"/>
              <a:t>，那部分在</a:t>
            </a:r>
            <a:r>
              <a:rPr lang="en-GB" altLang="zh-CN" sz="1500" dirty="0"/>
              <a:t>Oracle</a:t>
            </a:r>
            <a:r>
              <a:rPr lang="zh-CN" altLang="en-US" sz="1500" dirty="0"/>
              <a:t>内部的代码库里。这些私有部分都不涉及</a:t>
            </a:r>
            <a:r>
              <a:rPr lang="en-GB" altLang="zh-CN" sz="1500" dirty="0"/>
              <a:t>JVM</a:t>
            </a:r>
            <a:r>
              <a:rPr lang="zh-CN" altLang="en-US" sz="1500" dirty="0"/>
              <a:t>的核心功能。</a:t>
            </a:r>
            <a:endParaRPr lang="zh-CN" altLang="en-US" sz="15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331641" y="1186321"/>
            <a:ext cx="6423959" cy="12234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en-GB" altLang="zh-CN" sz="1500" dirty="0">
                <a:solidFill>
                  <a:srgbClr val="C9394A"/>
                </a:solidFill>
              </a:rPr>
              <a:t>OpenJDK</a:t>
            </a:r>
            <a:r>
              <a:rPr lang="zh-CN" altLang="en-US" sz="1500" dirty="0"/>
              <a:t>原是</a:t>
            </a:r>
            <a:r>
              <a:rPr lang="en-GB" altLang="zh-CN" sz="1500" dirty="0" err="1"/>
              <a:t>SunMicrosystems</a:t>
            </a:r>
            <a:r>
              <a:rPr lang="zh-CN" altLang="en-US" sz="1500" dirty="0"/>
              <a:t>公司为</a:t>
            </a:r>
            <a:r>
              <a:rPr lang="en-GB" altLang="zh-CN" sz="1500" dirty="0"/>
              <a:t>Java</a:t>
            </a:r>
            <a:r>
              <a:rPr lang="zh-CN" altLang="en-US" sz="1500" dirty="0"/>
              <a:t>平台构建的</a:t>
            </a:r>
            <a:r>
              <a:rPr lang="en-GB" altLang="zh-CN" sz="1500" dirty="0"/>
              <a:t>Java</a:t>
            </a:r>
            <a:r>
              <a:rPr lang="zh-CN" altLang="en-US" sz="1500" dirty="0"/>
              <a:t>开发环境（</a:t>
            </a:r>
            <a:r>
              <a:rPr lang="en-GB" altLang="zh-CN" sz="1500" dirty="0"/>
              <a:t>JDK</a:t>
            </a:r>
            <a:r>
              <a:rPr lang="zh-CN" altLang="en-GB" sz="1500" dirty="0"/>
              <a:t>）</a:t>
            </a:r>
            <a:r>
              <a:rPr lang="zh-CN" altLang="en-US" sz="1500" dirty="0"/>
              <a:t>的开源版本，</a:t>
            </a:r>
            <a:r>
              <a:rPr lang="zh-CN" altLang="en-US" sz="1500" dirty="0">
                <a:solidFill>
                  <a:srgbClr val="C9394A"/>
                </a:solidFill>
              </a:rPr>
              <a:t>完全自由，开放源码</a:t>
            </a:r>
            <a:r>
              <a:rPr lang="zh-CN" altLang="en-US" sz="1500" dirty="0"/>
              <a:t>。</a:t>
            </a:r>
            <a:r>
              <a:rPr lang="en-GB" altLang="zh-CN" sz="1500" dirty="0"/>
              <a:t>Sun Microsystems</a:t>
            </a:r>
            <a:r>
              <a:rPr lang="zh-CN" altLang="en-US" sz="1500" dirty="0"/>
              <a:t>公司在</a:t>
            </a:r>
            <a:r>
              <a:rPr lang="en-US" altLang="zh-CN" sz="1500" dirty="0"/>
              <a:t>2006</a:t>
            </a:r>
            <a:r>
              <a:rPr lang="zh-CN" altLang="en-US" sz="1500" dirty="0"/>
              <a:t>年的</a:t>
            </a:r>
            <a:r>
              <a:rPr lang="en-GB" altLang="zh-CN" sz="1500" dirty="0" err="1"/>
              <a:t>JavaOne</a:t>
            </a:r>
            <a:r>
              <a:rPr lang="zh-CN" altLang="en-US" sz="1500" dirty="0"/>
              <a:t>大会上称将对</a:t>
            </a:r>
            <a:r>
              <a:rPr lang="en-GB" altLang="zh-CN" sz="1500" dirty="0"/>
              <a:t>Java</a:t>
            </a:r>
            <a:r>
              <a:rPr lang="zh-CN" altLang="en-US" sz="1500" dirty="0"/>
              <a:t>开放源代码，于</a:t>
            </a:r>
            <a:r>
              <a:rPr lang="en-US" altLang="zh-CN" sz="1500" dirty="0"/>
              <a:t>2009</a:t>
            </a:r>
            <a:r>
              <a:rPr lang="zh-CN" altLang="en-US" sz="1500" dirty="0"/>
              <a:t>年</a:t>
            </a:r>
            <a:r>
              <a:rPr lang="en-US" altLang="zh-CN" sz="1500" dirty="0"/>
              <a:t>4</a:t>
            </a:r>
            <a:r>
              <a:rPr lang="zh-CN" altLang="en-US" sz="1500" dirty="0"/>
              <a:t>月</a:t>
            </a:r>
            <a:r>
              <a:rPr lang="en-US" altLang="zh-CN" sz="1500" dirty="0"/>
              <a:t>15</a:t>
            </a:r>
            <a:r>
              <a:rPr lang="zh-CN" altLang="en-US" sz="1500" dirty="0"/>
              <a:t>日正式发布</a:t>
            </a:r>
            <a:r>
              <a:rPr lang="en-GB" altLang="zh-CN" sz="1500" dirty="0"/>
              <a:t>OpenJDK</a:t>
            </a:r>
            <a:r>
              <a:rPr lang="zh-CN" altLang="en-GB" sz="1500" dirty="0"/>
              <a:t>。</a:t>
            </a:r>
            <a:r>
              <a:rPr lang="zh-CN" altLang="en-US" sz="1500" dirty="0"/>
              <a:t>甲骨文在 </a:t>
            </a:r>
            <a:r>
              <a:rPr lang="en-US" altLang="zh-CN" sz="1500" dirty="0"/>
              <a:t>2010 </a:t>
            </a:r>
            <a:r>
              <a:rPr lang="zh-CN" altLang="en-US" sz="1500" dirty="0"/>
              <a:t>年收购</a:t>
            </a:r>
            <a:r>
              <a:rPr lang="en-GB" altLang="zh-CN" sz="1500" dirty="0" err="1"/>
              <a:t>SunMicrosystem</a:t>
            </a:r>
            <a:r>
              <a:rPr lang="zh-CN" altLang="en-US" sz="1500" dirty="0"/>
              <a:t>之后接管了这个项目。</a:t>
            </a:r>
          </a:p>
        </p:txBody>
      </p:sp>
      <p:sp>
        <p:nvSpPr>
          <p:cNvPr id="17" name="矩形"/>
          <p:cNvSpPr/>
          <p:nvPr/>
        </p:nvSpPr>
        <p:spPr>
          <a:xfrm>
            <a:off x="2606069" y="717260"/>
            <a:ext cx="3875100" cy="4154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en-US" altLang="zh-CN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Open</a:t>
            </a:r>
            <a:r>
              <a:rPr lang="zh-CN" altLang="en-US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25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jdk</a:t>
            </a:r>
            <a:r>
              <a:rPr lang="zh-CN" altLang="en-US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Oracle</a:t>
            </a:r>
            <a:r>
              <a:rPr lang="zh-CN" altLang="en-US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25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jdk</a:t>
            </a:r>
            <a:r>
              <a:rPr lang="zh-CN" altLang="en-US" sz="225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渊源 </a:t>
            </a:r>
            <a:endParaRPr lang="zh-CN" altLang="en-GB" sz="225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1331640" y="3364411"/>
            <a:ext cx="6423959" cy="12234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u"/>
            </a:pPr>
            <a:r>
              <a:rPr lang="zh-CN" altLang="en-US" sz="1500" dirty="0"/>
              <a:t>值得注意的是，</a:t>
            </a:r>
            <a:r>
              <a:rPr lang="en-GB" altLang="zh-CN" sz="1500" dirty="0">
                <a:solidFill>
                  <a:srgbClr val="C9394A"/>
                </a:solidFill>
              </a:rPr>
              <a:t>Oracle JDK</a:t>
            </a:r>
            <a:r>
              <a:rPr lang="zh-CN" altLang="en-US" sz="1500" dirty="0">
                <a:solidFill>
                  <a:srgbClr val="C9394A"/>
                </a:solidFill>
              </a:rPr>
              <a:t>只发布二进制安装包，并且向商业道路上走，而</a:t>
            </a:r>
            <a:r>
              <a:rPr lang="en-GB" altLang="zh-CN" sz="1500" dirty="0">
                <a:solidFill>
                  <a:srgbClr val="C9394A"/>
                </a:solidFill>
              </a:rPr>
              <a:t>OpenJDK</a:t>
            </a:r>
            <a:r>
              <a:rPr lang="zh-CN" altLang="en-US" sz="1500" dirty="0">
                <a:solidFill>
                  <a:srgbClr val="C9394A"/>
                </a:solidFill>
              </a:rPr>
              <a:t>只发布源码。</a:t>
            </a:r>
            <a:r>
              <a:rPr lang="zh-CN" altLang="en-US" sz="1500" dirty="0"/>
              <a:t>其实阿里也是基于</a:t>
            </a:r>
            <a:r>
              <a:rPr lang="en-GB" altLang="zh-CN" sz="1500" dirty="0"/>
              <a:t>OpenJDK</a:t>
            </a:r>
            <a:r>
              <a:rPr lang="zh-CN" altLang="en-US" sz="1500" dirty="0"/>
              <a:t>定制的（</a:t>
            </a:r>
            <a:r>
              <a:rPr lang="zh-CN" altLang="en-US" sz="1500" dirty="0">
                <a:solidFill>
                  <a:srgbClr val="C9394A"/>
                </a:solidFill>
              </a:rPr>
              <a:t>阿里最近也宣布开源 </a:t>
            </a:r>
            <a:r>
              <a:rPr lang="en-GB" altLang="zh-CN" sz="1500" dirty="0">
                <a:solidFill>
                  <a:srgbClr val="C9394A"/>
                </a:solidFill>
              </a:rPr>
              <a:t>OpenJDK </a:t>
            </a:r>
            <a:r>
              <a:rPr lang="zh-CN" altLang="en-US" sz="1500" dirty="0">
                <a:solidFill>
                  <a:srgbClr val="C9394A"/>
                </a:solidFill>
              </a:rPr>
              <a:t>长期支持版本 </a:t>
            </a:r>
            <a:r>
              <a:rPr lang="en-GB" altLang="zh-CN" sz="1500" dirty="0">
                <a:solidFill>
                  <a:srgbClr val="C9394A"/>
                </a:solidFill>
              </a:rPr>
              <a:t>Alibaba </a:t>
            </a:r>
            <a:r>
              <a:rPr lang="en-GB" altLang="zh-CN" sz="1500" dirty="0" err="1">
                <a:solidFill>
                  <a:srgbClr val="C9394A"/>
                </a:solidFill>
              </a:rPr>
              <a:t>Dragonwell</a:t>
            </a:r>
            <a:r>
              <a:rPr lang="zh-CN" altLang="en-US" sz="1500" dirty="0"/>
              <a:t>），</a:t>
            </a:r>
            <a:r>
              <a:rPr lang="en-GB" altLang="zh-CN" sz="1500" dirty="0"/>
              <a:t>OpenJDK</a:t>
            </a:r>
            <a:r>
              <a:rPr lang="zh-CN" altLang="en-US" sz="1500" dirty="0"/>
              <a:t>的</a:t>
            </a:r>
            <a:r>
              <a:rPr lang="en-GB" altLang="zh-CN" sz="1500" dirty="0" err="1"/>
              <a:t>github</a:t>
            </a:r>
            <a:r>
              <a:rPr lang="zh-CN" altLang="en-US" sz="1500" dirty="0"/>
              <a:t>地址如下：</a:t>
            </a:r>
            <a:r>
              <a:rPr lang="en-GB" altLang="zh-CN" sz="1500" dirty="0">
                <a:hlinkClick r:id="rId3"/>
              </a:rPr>
              <a:t>https://github.com/dmlloyd/openjdk</a:t>
            </a:r>
            <a:r>
              <a:rPr lang="zh-CN" altLang="en-US" sz="1500" dirty="0"/>
              <a:t>。</a:t>
            </a:r>
          </a:p>
          <a:p>
            <a:pPr marL="600075" lvl="1" indent="-257175">
              <a:buFont typeface="Wingdings" panose="05000000000000000000" pitchFamily="2" charset="2"/>
              <a:buChar char="u"/>
            </a:pPr>
            <a:endParaRPr lang="zh-CN" altLang="en-US" sz="15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77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CD6AA3-9C2E-FE45-9273-668B9520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65" y="1203598"/>
            <a:ext cx="409067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1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24221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高级参数（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-XX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668553" y="681538"/>
            <a:ext cx="18069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JVM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参数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9F590A03-5A10-0C44-8083-CCB38A17D2AF}"/>
              </a:ext>
            </a:extLst>
          </p:cNvPr>
          <p:cNvSpPr>
            <a:spLocks/>
          </p:cNvSpPr>
          <p:nvPr/>
        </p:nvSpPr>
        <p:spPr>
          <a:xfrm>
            <a:off x="512773" y="185167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非标准参数（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）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5070CF04-E11B-3043-BA14-D274028C483A}"/>
              </a:ext>
            </a:extLst>
          </p:cNvPr>
          <p:cNvSpPr>
            <a:spLocks/>
          </p:cNvSpPr>
          <p:nvPr/>
        </p:nvSpPr>
        <p:spPr>
          <a:xfrm>
            <a:off x="755576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Xmn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Xss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等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64811F4-E01A-FF4B-BC3C-EEDE108C405A}"/>
              </a:ext>
            </a:extLst>
          </p:cNvPr>
          <p:cNvSpPr>
            <a:spLocks/>
          </p:cNvSpPr>
          <p:nvPr/>
        </p:nvSpPr>
        <p:spPr>
          <a:xfrm>
            <a:off x="1259632" y="353245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boolean</a:t>
            </a:r>
            <a:r>
              <a:rPr lang="zh-CN" altLang="en-US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类型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，通过</a:t>
            </a:r>
            <a:r>
              <a:rPr lang="en" altLang="zh-CN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-XX:+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参数（打开），通过</a:t>
            </a:r>
            <a:r>
              <a:rPr lang="en" altLang="zh-CN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</a:t>
            </a:r>
            <a:r>
              <a:rPr lang="en-US" altLang="zh-CN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参数（关闭）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EEBE312-155E-294C-B11B-6299AE43A8BA}"/>
              </a:ext>
            </a:extLst>
          </p:cNvPr>
          <p:cNvSpPr>
            <a:spLocks/>
          </p:cNvSpPr>
          <p:nvPr/>
        </p:nvSpPr>
        <p:spPr>
          <a:xfrm>
            <a:off x="1259033" y="400401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sym typeface="Calibri" pitchFamily="34" charset="0"/>
              </a:rPr>
              <a:t>数值类型，</a:t>
            </a:r>
            <a:r>
              <a:rPr lang="en" altLang="zh-CN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-XX: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lang="en" altLang="zh-CN" sz="2000" dirty="0">
                <a:solidFill>
                  <a:srgbClr val="C942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29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2421</TotalTime>
  <Words>987</Words>
  <Application>Microsoft Macintosh PowerPoint</Application>
  <PresentationFormat>全屏显示(16:9)</PresentationFormat>
  <Paragraphs>82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lingdu</cp:lastModifiedBy>
  <cp:revision>262</cp:revision>
  <dcterms:created xsi:type="dcterms:W3CDTF">2016-04-25T01:54:29Z</dcterms:created>
  <dcterms:modified xsi:type="dcterms:W3CDTF">2019-07-07T01:39:06Z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