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8"/>
  </p:notesMasterIdLst>
  <p:handoutMasterIdLst>
    <p:handoutMasterId r:id="rId39"/>
  </p:handoutMasterIdLst>
  <p:sldIdLst>
    <p:sldId id="284" r:id="rId5"/>
    <p:sldId id="336" r:id="rId6"/>
    <p:sldId id="296" r:id="rId7"/>
    <p:sldId id="297" r:id="rId8"/>
    <p:sldId id="329" r:id="rId9"/>
    <p:sldId id="305" r:id="rId10"/>
    <p:sldId id="330" r:id="rId11"/>
    <p:sldId id="311" r:id="rId12"/>
    <p:sldId id="331" r:id="rId13"/>
    <p:sldId id="299" r:id="rId14"/>
    <p:sldId id="309" r:id="rId15"/>
    <p:sldId id="332" r:id="rId16"/>
    <p:sldId id="314" r:id="rId17"/>
    <p:sldId id="300" r:id="rId18"/>
    <p:sldId id="342" r:id="rId19"/>
    <p:sldId id="335" r:id="rId20"/>
    <p:sldId id="343" r:id="rId21"/>
    <p:sldId id="313" r:id="rId22"/>
    <p:sldId id="308" r:id="rId23"/>
    <p:sldId id="318" r:id="rId24"/>
    <p:sldId id="322" r:id="rId25"/>
    <p:sldId id="339" r:id="rId26"/>
    <p:sldId id="340" r:id="rId27"/>
    <p:sldId id="319" r:id="rId28"/>
    <p:sldId id="341" r:id="rId29"/>
    <p:sldId id="333" r:id="rId30"/>
    <p:sldId id="301" r:id="rId31"/>
    <p:sldId id="304" r:id="rId32"/>
    <p:sldId id="321" r:id="rId33"/>
    <p:sldId id="302" r:id="rId34"/>
    <p:sldId id="334" r:id="rId35"/>
    <p:sldId id="298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48">
          <p15:clr>
            <a:srgbClr val="A4A3A4"/>
          </p15:clr>
        </p15:guide>
        <p15:guide id="2" orient="horz" pos="3850">
          <p15:clr>
            <a:srgbClr val="A4A3A4"/>
          </p15:clr>
        </p15:guide>
        <p15:guide id="3" orient="horz" pos="4194">
          <p15:clr>
            <a:srgbClr val="A4A3A4"/>
          </p15:clr>
        </p15:guide>
        <p15:guide id="4" orient="horz" pos="1149">
          <p15:clr>
            <a:srgbClr val="A4A3A4"/>
          </p15:clr>
        </p15:guide>
        <p15:guide id="5" orient="horz" pos="727">
          <p15:clr>
            <a:srgbClr val="A4A3A4"/>
          </p15:clr>
        </p15:guide>
        <p15:guide id="6" orient="horz" pos="1305">
          <p15:clr>
            <a:srgbClr val="A4A3A4"/>
          </p15:clr>
        </p15:guide>
        <p15:guide id="7" orient="horz" pos="3554">
          <p15:clr>
            <a:srgbClr val="A4A3A4"/>
          </p15:clr>
        </p15:guide>
        <p15:guide id="8" orient="horz" pos="392">
          <p15:clr>
            <a:srgbClr val="A4A3A4"/>
          </p15:clr>
        </p15:guide>
        <p15:guide id="9" pos="431">
          <p15:clr>
            <a:srgbClr val="A4A3A4"/>
          </p15:clr>
        </p15:guide>
        <p15:guide id="10" pos="3149">
          <p15:clr>
            <a:srgbClr val="A4A3A4"/>
          </p15:clr>
        </p15:guide>
        <p15:guide id="11" pos="3218">
          <p15:clr>
            <a:srgbClr val="A4A3A4"/>
          </p15:clr>
        </p15:guide>
        <p15:guide id="12" pos="2995">
          <p15:clr>
            <a:srgbClr val="A4A3A4"/>
          </p15:clr>
        </p15:guide>
        <p15:guide id="13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ACBD6"/>
    <a:srgbClr val="5B9BD5"/>
    <a:srgbClr val="3EB8BE"/>
    <a:srgbClr val="FF66FF"/>
    <a:srgbClr val="FFCC08"/>
    <a:srgbClr val="A7A9AC"/>
    <a:srgbClr val="97989C"/>
    <a:srgbClr val="28353A"/>
    <a:srgbClr val="3FB8BE"/>
    <a:srgbClr val="77C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87788" autoAdjust="0"/>
  </p:normalViewPr>
  <p:slideViewPr>
    <p:cSldViewPr snapToGrid="0" snapToObjects="1">
      <p:cViewPr>
        <p:scale>
          <a:sx n="100" d="100"/>
          <a:sy n="100" d="100"/>
        </p:scale>
        <p:origin x="1536" y="126"/>
      </p:cViewPr>
      <p:guideLst>
        <p:guide orient="horz" pos="3948"/>
        <p:guide orient="horz" pos="3850"/>
        <p:guide orient="horz" pos="4194"/>
        <p:guide orient="horz" pos="1149"/>
        <p:guide orient="horz" pos="727"/>
        <p:guide orient="horz" pos="1305"/>
        <p:guide orient="horz" pos="3554"/>
        <p:guide orient="horz" pos="392"/>
        <p:guide pos="431"/>
        <p:guide pos="3149"/>
        <p:guide pos="3218"/>
        <p:guide pos="2995"/>
        <p:guide pos="5470"/>
      </p:guideLst>
    </p:cSldViewPr>
  </p:slideViewPr>
  <p:outlineViewPr>
    <p:cViewPr>
      <p:scale>
        <a:sx n="33" d="100"/>
        <a:sy n="33" d="100"/>
      </p:scale>
      <p:origin x="0" y="-5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050E6-22C8-E54B-958B-7030E84226CD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9FA-EFCB-B045-8655-6CF6AAECE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47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C2FAD-580B-A840-A132-9D7B4F3AC43B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AB7CF-70DA-A148-9842-61A7B7C7A3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2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23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HTML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页面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通过表格展示数据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提供操作栏进行交互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使用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AJAX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发送请求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一组基于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Spring MVC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Controller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类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调用服务处理请求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输出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JSON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字符串作为回复。</a:t>
            </a:r>
            <a:endParaRPr lang="en-US" altLang="zh-CN" sz="1200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07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HTML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页面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通过表格展示数据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提供操作栏进行交互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使用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AJAX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发送请求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一组基于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Spring MVC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Controller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类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调用服务处理请求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输出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JSON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字符串作为回复。</a:t>
            </a:r>
            <a:endParaRPr lang="en-US" altLang="zh-CN" sz="1200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36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网络处理是使用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开发的。</a:t>
            </a:r>
            <a:endParaRPr lang="en-US" altLang="zh-CN" dirty="0" smtClean="0"/>
          </a:p>
          <a:p>
            <a:r>
              <a:rPr lang="en-US" altLang="zh-CN" dirty="0" smtClean="0"/>
              <a:t>network</a:t>
            </a:r>
            <a:r>
              <a:rPr lang="zh-CN" altLang="en-US" dirty="0" smtClean="0"/>
              <a:t>包包含三个网络客户端，分别是发现客户端， 收养客户端和管理客户端。它们继承了</a:t>
            </a:r>
            <a:r>
              <a:rPr lang="en-US" altLang="zh-CN" dirty="0" err="1" smtClean="0"/>
              <a:t>EapClient</a:t>
            </a:r>
            <a:r>
              <a:rPr lang="zh-CN" altLang="en-US" dirty="0" smtClean="0"/>
              <a:t>这个虚类，实现的功能包括客户端的启动，初始化，建立连接和关闭。</a:t>
            </a:r>
            <a:endParaRPr lang="en-US" altLang="zh-CN" dirty="0" smtClean="0"/>
          </a:p>
          <a:p>
            <a:r>
              <a:rPr lang="zh-CN" altLang="en-US" dirty="0" smtClean="0"/>
              <a:t>广播客户端拥有一个待广播的</a:t>
            </a:r>
            <a:r>
              <a:rPr lang="en-US" altLang="zh-CN" dirty="0" smtClean="0"/>
              <a:t>EAP</a:t>
            </a:r>
            <a:r>
              <a:rPr lang="zh-CN" altLang="en-US" dirty="0" smtClean="0"/>
              <a:t>的列表和广播线程，广播线程每隔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秒遍历一次列表，将</a:t>
            </a:r>
            <a:r>
              <a:rPr lang="en-US" altLang="zh-CN" dirty="0" smtClean="0"/>
              <a:t>EAP</a:t>
            </a:r>
            <a:r>
              <a:rPr lang="zh-CN" altLang="en-US" dirty="0" smtClean="0"/>
              <a:t>基本信息广播到</a:t>
            </a:r>
            <a:r>
              <a:rPr lang="en-US" altLang="zh-CN" dirty="0" smtClean="0"/>
              <a:t>29810</a:t>
            </a:r>
            <a:r>
              <a:rPr lang="zh-CN" altLang="en-US" dirty="0" smtClean="0"/>
              <a:t>端口。</a:t>
            </a:r>
            <a:endParaRPr lang="en-US" altLang="zh-CN" dirty="0" smtClean="0"/>
          </a:p>
          <a:p>
            <a:r>
              <a:rPr lang="zh-CN" altLang="en-US" dirty="0" smtClean="0"/>
              <a:t>收养和管理客户端可以为</a:t>
            </a:r>
            <a:r>
              <a:rPr lang="en-US" altLang="zh-CN" dirty="0" err="1" smtClean="0"/>
              <a:t>Eap</a:t>
            </a:r>
            <a:r>
              <a:rPr lang="zh-CN" altLang="en-US" dirty="0" smtClean="0"/>
              <a:t>分配端口，用来与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建立连接。</a:t>
            </a:r>
            <a:endParaRPr lang="en-US" altLang="zh-CN" dirty="0" smtClean="0"/>
          </a:p>
          <a:p>
            <a:r>
              <a:rPr lang="zh-CN" altLang="en-US" dirty="0" smtClean="0"/>
              <a:t>收养客户端负责</a:t>
            </a:r>
            <a:r>
              <a:rPr lang="zh-CN" altLang="en-US" dirty="0" smtClean="0"/>
              <a:t>验证并回复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的收养</a:t>
            </a:r>
            <a:r>
              <a:rPr lang="zh-CN" altLang="en-US" dirty="0" smtClean="0"/>
              <a:t>请求。</a:t>
            </a:r>
            <a:endParaRPr lang="en-US" altLang="zh-CN" dirty="0" smtClean="0"/>
          </a:p>
          <a:p>
            <a:r>
              <a:rPr lang="zh-CN" altLang="en-US" dirty="0" smtClean="0"/>
              <a:t>管理客户端</a:t>
            </a:r>
            <a:r>
              <a:rPr lang="zh-CN" altLang="en-US" dirty="0" smtClean="0"/>
              <a:t>用来上报</a:t>
            </a:r>
            <a:r>
              <a:rPr lang="en-US" altLang="zh-CN" dirty="0" smtClean="0"/>
              <a:t>EAP</a:t>
            </a:r>
            <a:r>
              <a:rPr lang="zh-CN" altLang="en-US" dirty="0" smtClean="0"/>
              <a:t>信息，接收设置请求。</a:t>
            </a:r>
            <a:endParaRPr lang="en-US" altLang="zh-CN" dirty="0" smtClean="0"/>
          </a:p>
          <a:p>
            <a:r>
              <a:rPr lang="en-US" altLang="zh-CN" dirty="0" err="1" smtClean="0"/>
              <a:t>NetContext</a:t>
            </a:r>
            <a:r>
              <a:rPr lang="zh-CN" altLang="en-US" dirty="0" smtClean="0"/>
              <a:t>是网络处理的上下文，成员包括所有的网络客户端，可以为包的外部提供客户端</a:t>
            </a:r>
            <a:r>
              <a:rPr lang="zh-CN" altLang="en-US" dirty="0" smtClean="0"/>
              <a:t>的初始化，建立连接，开启或终止广播线程，开始或终止上报</a:t>
            </a:r>
            <a:r>
              <a:rPr lang="zh-CN" altLang="en-US" dirty="0" smtClean="0"/>
              <a:t>信息</a:t>
            </a:r>
            <a:r>
              <a:rPr lang="zh-CN" altLang="en-US" dirty="0" smtClean="0"/>
              <a:t>线程。</a:t>
            </a:r>
            <a:endParaRPr lang="en-US" altLang="zh-CN" dirty="0" smtClean="0"/>
          </a:p>
          <a:p>
            <a:r>
              <a:rPr lang="zh-CN" altLang="en-US" dirty="0" smtClean="0"/>
              <a:t>每个客户端有一个专属的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，除</a:t>
            </a:r>
            <a:r>
              <a:rPr lang="en-US" altLang="zh-CN" dirty="0" smtClean="0"/>
              <a:t>Discovery Handler</a:t>
            </a:r>
            <a:r>
              <a:rPr lang="zh-CN" altLang="en-US" dirty="0" smtClean="0"/>
              <a:t>外，都注册</a:t>
            </a:r>
            <a:r>
              <a:rPr lang="zh-CN" altLang="en-US" dirty="0" smtClean="0"/>
              <a:t>到</a:t>
            </a:r>
            <a:r>
              <a:rPr lang="zh-CN" altLang="en-US" dirty="0" smtClean="0"/>
              <a:t>每个与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的连接</a:t>
            </a:r>
            <a:r>
              <a:rPr lang="zh-CN" altLang="en-US" dirty="0" smtClean="0"/>
              <a:t>中，</a:t>
            </a:r>
            <a:r>
              <a:rPr lang="zh-CN" altLang="en-US" baseline="0" dirty="0" smtClean="0"/>
              <a:t>用</a:t>
            </a:r>
            <a:r>
              <a:rPr lang="en-US" altLang="zh-CN" baseline="0" dirty="0" err="1" smtClean="0"/>
              <a:t>channelRead</a:t>
            </a:r>
            <a:r>
              <a:rPr lang="zh-CN" altLang="en-US" baseline="0" dirty="0" smtClean="0"/>
              <a:t>方法来</a:t>
            </a:r>
            <a:r>
              <a:rPr lang="zh-CN" altLang="en-US" baseline="0" dirty="0" smtClean="0"/>
              <a:t>处理报文，报文处理的</a:t>
            </a:r>
            <a:r>
              <a:rPr lang="zh-CN" altLang="en-US" baseline="0" dirty="0" smtClean="0"/>
              <a:t>一般逻辑如下。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61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处理报文的流程如图所示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err="1" smtClean="0"/>
              <a:t>channelRead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提供当前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20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这是截取了部分的线程运行时间线，隐藏了若干个正在运行的</a:t>
            </a:r>
            <a:r>
              <a:rPr lang="en-US" altLang="zh-CN" dirty="0" smtClean="0"/>
              <a:t>EAP</a:t>
            </a:r>
            <a:r>
              <a:rPr lang="zh-CN" altLang="en-US" dirty="0" smtClean="0"/>
              <a:t>线程和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的线程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广播线程，负责循环调用网络处理模块广播当前初始化了的</a:t>
            </a:r>
            <a:r>
              <a:rPr lang="en-US" altLang="zh-CN" baseline="0" dirty="0" smtClean="0"/>
              <a:t>EAP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上报信息线程，负责循环调用网络处理上报当前已经和</a:t>
            </a:r>
            <a:r>
              <a:rPr lang="en-US" altLang="zh-CN" baseline="0" dirty="0" smtClean="0"/>
              <a:t>Controller</a:t>
            </a:r>
            <a:r>
              <a:rPr lang="zh-CN" altLang="en-US" baseline="0" dirty="0" smtClean="0"/>
              <a:t>连接成功的</a:t>
            </a:r>
            <a:r>
              <a:rPr lang="en-US" altLang="zh-CN" baseline="0" dirty="0" smtClean="0"/>
              <a:t>EAP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记录线程，负责将</a:t>
            </a:r>
            <a:r>
              <a:rPr lang="en-US" altLang="zh-CN" baseline="0" dirty="0" smtClean="0"/>
              <a:t>EAP</a:t>
            </a:r>
            <a:r>
              <a:rPr lang="zh-CN" altLang="en-US" baseline="0" dirty="0" smtClean="0"/>
              <a:t>与</a:t>
            </a:r>
            <a:r>
              <a:rPr lang="en-US" altLang="zh-CN" baseline="0" dirty="0" smtClean="0"/>
              <a:t>Controller</a:t>
            </a:r>
            <a:r>
              <a:rPr lang="zh-CN" altLang="en-US" baseline="0" dirty="0" smtClean="0"/>
              <a:t>信息传输的报文记录到数据库中。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其它是</a:t>
            </a:r>
            <a:r>
              <a:rPr lang="en-US" altLang="zh-CN" baseline="0" dirty="0" err="1" smtClean="0"/>
              <a:t>Netty</a:t>
            </a:r>
            <a:r>
              <a:rPr lang="zh-CN" altLang="en-US" baseline="0" dirty="0" smtClean="0"/>
              <a:t>的处理网络读写事件的线程，包括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个广播客户端使用的线程和收养、管理客户端使用的线程各</a:t>
            </a:r>
            <a:r>
              <a:rPr lang="en-US" altLang="zh-CN" baseline="0" dirty="0" smtClean="0"/>
              <a:t>8</a:t>
            </a:r>
            <a:r>
              <a:rPr lang="zh-CN" altLang="en-US" baseline="0" dirty="0" smtClean="0"/>
              <a:t>个。</a:t>
            </a:r>
            <a:r>
              <a:rPr lang="en-US" altLang="zh-CN" baseline="0" dirty="0" err="1" smtClean="0"/>
              <a:t>Netty</a:t>
            </a:r>
            <a:r>
              <a:rPr lang="zh-CN" altLang="en-US" baseline="0" dirty="0" smtClean="0"/>
              <a:t>默认客户端的线程数是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核心数目的两倍。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EAP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主线程，控制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EAP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状态变化以及状态变化之后的操作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广播线程，广播当前初始化成功的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EAP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UDP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广播报文，以让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Controller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接收并发现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EAP</a:t>
            </a: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上报信息线程，发送与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Controller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连接成功的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EAP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的基本信息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日志记录线程，记录网络日志到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数据库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1200" dirty="0" err="1" smtClean="0">
                <a:latin typeface="宋体" panose="02010600030101010101" pitchFamily="2" charset="-122"/>
                <a:ea typeface="+mn-ea"/>
              </a:rPr>
              <a:t>nioEventLoopGroup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，</a:t>
            </a:r>
            <a:r>
              <a:rPr lang="en-US" altLang="zh-CN" sz="1200" dirty="0" err="1" smtClean="0">
                <a:latin typeface="宋体" panose="02010600030101010101" pitchFamily="2" charset="-122"/>
                <a:ea typeface="+mn-ea"/>
              </a:rPr>
              <a:t>Netty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的网络处理线程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22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举例，在启动两台</a:t>
            </a:r>
            <a:r>
              <a:rPr lang="en-US" altLang="zh-CN" dirty="0" smtClean="0"/>
              <a:t>EAP</a:t>
            </a:r>
            <a:r>
              <a:rPr lang="zh-CN" altLang="en-US" dirty="0" smtClean="0"/>
              <a:t>的情况下，</a:t>
            </a:r>
            <a:r>
              <a:rPr lang="en-US" altLang="zh-CN" dirty="0" smtClean="0"/>
              <a:t>Discovery</a:t>
            </a:r>
            <a:r>
              <a:rPr lang="zh-CN" altLang="en-US" dirty="0" smtClean="0"/>
              <a:t>网络客户端占用的是</a:t>
            </a:r>
            <a:r>
              <a:rPr lang="en-US" altLang="zh-CN" dirty="0" smtClean="0"/>
              <a:t>30000</a:t>
            </a:r>
            <a:r>
              <a:rPr lang="zh-CN" altLang="en-US" dirty="0" smtClean="0"/>
              <a:t>端口，这个端口负责广播</a:t>
            </a:r>
            <a:r>
              <a:rPr lang="en-US" altLang="zh-CN" dirty="0" smtClean="0"/>
              <a:t>Discovery</a:t>
            </a:r>
            <a:r>
              <a:rPr lang="zh-CN" altLang="en-US" dirty="0" smtClean="0"/>
              <a:t>包并且接收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的收养请求。</a:t>
            </a:r>
            <a:endParaRPr lang="en-US" altLang="zh-CN" dirty="0" smtClean="0"/>
          </a:p>
          <a:p>
            <a:r>
              <a:rPr lang="zh-CN" altLang="en-US" dirty="0" smtClean="0"/>
              <a:t>在进入</a:t>
            </a:r>
            <a:r>
              <a:rPr lang="en-US" altLang="zh-CN" dirty="0" smtClean="0"/>
              <a:t>Adopt</a:t>
            </a:r>
            <a:r>
              <a:rPr lang="zh-CN" altLang="en-US" dirty="0" smtClean="0"/>
              <a:t>状态时，两台</a:t>
            </a:r>
            <a:r>
              <a:rPr lang="en-US" altLang="zh-CN" dirty="0" smtClean="0"/>
              <a:t>EAP</a:t>
            </a:r>
            <a:r>
              <a:rPr lang="zh-CN" altLang="en-US" dirty="0" smtClean="0"/>
              <a:t>分别占用</a:t>
            </a:r>
            <a:r>
              <a:rPr lang="en-US" altLang="zh-CN" dirty="0" smtClean="0"/>
              <a:t>30001</a:t>
            </a:r>
            <a:r>
              <a:rPr lang="zh-CN" altLang="en-US" dirty="0" smtClean="0"/>
              <a:t>端口和</a:t>
            </a:r>
            <a:r>
              <a:rPr lang="en-US" altLang="zh-CN" dirty="0" smtClean="0"/>
              <a:t>30002</a:t>
            </a:r>
            <a:r>
              <a:rPr lang="zh-CN" altLang="en-US" dirty="0" smtClean="0"/>
              <a:t>端口，每个端口都会与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Adopt</a:t>
            </a:r>
            <a:r>
              <a:rPr lang="zh-CN" altLang="en-US" dirty="0" smtClean="0"/>
              <a:t>服务端口</a:t>
            </a:r>
            <a:r>
              <a:rPr lang="en-US" altLang="zh-CN" dirty="0" smtClean="0"/>
              <a:t>29812</a:t>
            </a:r>
            <a:r>
              <a:rPr lang="zh-CN" altLang="en-US" dirty="0" smtClean="0"/>
              <a:t>建立连接，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EAP</a:t>
            </a:r>
            <a:r>
              <a:rPr lang="zh-CN" altLang="en-US" dirty="0" smtClean="0"/>
              <a:t>的通信就会在不同连接中进行。</a:t>
            </a:r>
            <a:endParaRPr lang="en-US" altLang="zh-CN" dirty="0" smtClean="0"/>
          </a:p>
          <a:p>
            <a:r>
              <a:rPr lang="zh-CN" altLang="en-US" dirty="0" smtClean="0"/>
              <a:t>如果需要从当前收到包的连接中获取</a:t>
            </a:r>
            <a:r>
              <a:rPr lang="en-US" altLang="zh-CN" dirty="0" smtClean="0"/>
              <a:t>EAP</a:t>
            </a:r>
            <a:r>
              <a:rPr lang="zh-CN" altLang="en-US" dirty="0" smtClean="0"/>
              <a:t>的信息，比如用于解密的</a:t>
            </a:r>
            <a:r>
              <a:rPr lang="en-US" altLang="zh-CN" dirty="0" smtClean="0"/>
              <a:t>RC4</a:t>
            </a:r>
            <a:r>
              <a:rPr lang="zh-CN" altLang="en-US" dirty="0" smtClean="0"/>
              <a:t>秘钥，只需要根据端口号去寻找占用了该端口的</a:t>
            </a:r>
            <a:r>
              <a:rPr lang="en-US" altLang="zh-CN" dirty="0" smtClean="0"/>
              <a:t>EAP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Manage</a:t>
            </a:r>
            <a:r>
              <a:rPr lang="zh-CN" altLang="en-US" dirty="0" smtClean="0"/>
              <a:t>状态与</a:t>
            </a:r>
            <a:r>
              <a:rPr lang="en-US" altLang="zh-CN" dirty="0" smtClean="0"/>
              <a:t>Adopt</a:t>
            </a:r>
            <a:r>
              <a:rPr lang="zh-CN" altLang="en-US" dirty="0" smtClean="0"/>
              <a:t>状态处理方式相同。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85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举例，假如</a:t>
            </a:r>
            <a:r>
              <a:rPr lang="en-US" altLang="zh-CN" baseline="0" dirty="0" smtClean="0"/>
              <a:t>Controller </a:t>
            </a:r>
            <a:r>
              <a:rPr lang="zh-CN" altLang="en-US" baseline="0" dirty="0" smtClean="0"/>
              <a:t>下发了一个设置，报文内容长度为</a:t>
            </a:r>
            <a:r>
              <a:rPr lang="en-US" altLang="zh-CN" baseline="0" dirty="0" smtClean="0"/>
              <a:t>n</a:t>
            </a:r>
            <a:r>
              <a:rPr lang="zh-CN" altLang="en-US" baseline="0" dirty="0" smtClean="0"/>
              <a:t>是字节，</a:t>
            </a:r>
            <a:r>
              <a:rPr lang="en-US" altLang="zh-CN" baseline="0" dirty="0" smtClean="0"/>
              <a:t>n</a:t>
            </a:r>
            <a:r>
              <a:rPr lang="zh-CN" altLang="en-US" baseline="0" dirty="0" smtClean="0"/>
              <a:t>可能为</a:t>
            </a:r>
            <a:r>
              <a:rPr lang="en-US" altLang="zh-CN" baseline="0" dirty="0" smtClean="0"/>
              <a:t>2,000</a:t>
            </a:r>
            <a:r>
              <a:rPr lang="zh-CN" altLang="en-US" baseline="0" dirty="0" smtClean="0"/>
              <a:t>甚至</a:t>
            </a:r>
            <a:r>
              <a:rPr lang="en-US" altLang="zh-CN" baseline="0" dirty="0" smtClean="0"/>
              <a:t>20,000</a:t>
            </a:r>
            <a:r>
              <a:rPr lang="zh-CN" altLang="en-US" baseline="0" dirty="0" smtClean="0"/>
              <a:t>。</a:t>
            </a:r>
            <a:r>
              <a:rPr lang="en-US" altLang="zh-CN" baseline="0" dirty="0" smtClean="0"/>
              <a:t>TCP</a:t>
            </a:r>
            <a:r>
              <a:rPr lang="zh-CN" altLang="en-US" baseline="0" dirty="0" smtClean="0"/>
              <a:t>报文是一个数据流，</a:t>
            </a:r>
            <a:r>
              <a:rPr lang="en-US" altLang="zh-CN" baseline="0" dirty="0" err="1" smtClean="0"/>
              <a:t>Netty</a:t>
            </a:r>
            <a:r>
              <a:rPr lang="zh-CN" altLang="en-US" baseline="0" dirty="0" smtClean="0"/>
              <a:t>不知道怎么区分一个整包。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在收到一部分报文后会将这一部分直接交给</a:t>
            </a:r>
            <a:r>
              <a:rPr lang="en-US" altLang="zh-CN" baseline="0" dirty="0" smtClean="0"/>
              <a:t>handler</a:t>
            </a:r>
            <a:r>
              <a:rPr lang="zh-CN" altLang="en-US" baseline="0" dirty="0" smtClean="0"/>
              <a:t>处理，但是这部分数据并不完整，而且设置报文本身是被加密的，需要获取完整的报文再进行解密。处理方式是在交给</a:t>
            </a:r>
            <a:r>
              <a:rPr lang="en-US" altLang="zh-CN" baseline="0" dirty="0" smtClean="0"/>
              <a:t>handler</a:t>
            </a:r>
            <a:r>
              <a:rPr lang="zh-CN" altLang="en-US" baseline="0" dirty="0" smtClean="0"/>
              <a:t>之前先交给</a:t>
            </a:r>
            <a:r>
              <a:rPr lang="en-US" altLang="zh-CN" baseline="0" dirty="0" smtClean="0"/>
              <a:t>decoder</a:t>
            </a:r>
            <a:r>
              <a:rPr lang="zh-CN" altLang="en-US" baseline="0" dirty="0" smtClean="0"/>
              <a:t>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26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Decoder</a:t>
            </a:r>
            <a:r>
              <a:rPr lang="zh-CN" altLang="en-US" dirty="0" smtClean="0"/>
              <a:t>是在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注册到连接之前注册的解码器。这里以一个</a:t>
            </a:r>
            <a:r>
              <a:rPr lang="en-US" altLang="zh-CN" dirty="0" smtClean="0"/>
              <a:t>Manage</a:t>
            </a:r>
            <a:r>
              <a:rPr lang="zh-CN" altLang="en-US" dirty="0" smtClean="0"/>
              <a:t>的解码器来说明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55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0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5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70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95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默认每个客户端会启动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倍核心数的线程。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17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13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33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36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23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EAP</a:t>
            </a:r>
            <a:r>
              <a:rPr lang="zh-CN" altLang="en-US" dirty="0" smtClean="0"/>
              <a:t>在收养的起始状态时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循环发送</a:t>
            </a:r>
            <a:r>
              <a:rPr lang="en-US" altLang="zh-CN" dirty="0" smtClean="0"/>
              <a:t>Discovery</a:t>
            </a:r>
            <a:r>
              <a:rPr lang="zh-CN" altLang="en-US" dirty="0" smtClean="0"/>
              <a:t>时是</a:t>
            </a:r>
            <a:r>
              <a:rPr lang="en-US" altLang="zh-CN" dirty="0" smtClean="0"/>
              <a:t>Pending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正在</a:t>
            </a:r>
            <a:r>
              <a:rPr lang="en-US" altLang="zh-CN" dirty="0" smtClean="0"/>
              <a:t>Adopt</a:t>
            </a:r>
            <a:r>
              <a:rPr lang="zh-CN" altLang="en-US" dirty="0" smtClean="0"/>
              <a:t>时进入</a:t>
            </a:r>
            <a:r>
              <a:rPr lang="en-US" altLang="zh-CN" dirty="0" smtClean="0"/>
              <a:t>Connecting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Adopt</a:t>
            </a:r>
            <a:r>
              <a:rPr lang="zh-CN" altLang="en-US" dirty="0" smtClean="0"/>
              <a:t>成功后进入</a:t>
            </a:r>
            <a:r>
              <a:rPr lang="en-US" altLang="zh-CN" dirty="0" smtClean="0"/>
              <a:t>Connected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此时开始每隔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秒向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上报基本信息并接收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的设置</a:t>
            </a:r>
            <a:endParaRPr lang="en-US" altLang="zh-CN" dirty="0" smtClean="0"/>
          </a:p>
          <a:p>
            <a:r>
              <a:rPr lang="zh-CN" altLang="en-US" dirty="0" smtClean="0"/>
              <a:t>如果与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服务器的交互无法进行，则进入</a:t>
            </a:r>
            <a:r>
              <a:rPr lang="en-US" altLang="zh-CN" dirty="0" smtClean="0"/>
              <a:t>disconnected</a:t>
            </a:r>
            <a:r>
              <a:rPr lang="zh-CN" altLang="en-US" dirty="0" smtClean="0"/>
              <a:t>状态。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97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eap_device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表用于储存</a:t>
            </a:r>
            <a:r>
              <a:rPr lang="en-US" altLang="zh-CN" baseline="0" dirty="0" smtClean="0"/>
              <a:t>EAP</a:t>
            </a:r>
            <a:r>
              <a:rPr lang="zh-CN" altLang="en-US" baseline="0" dirty="0" smtClean="0"/>
              <a:t>的基本属性，包括</a:t>
            </a:r>
            <a:r>
              <a:rPr lang="en-US" altLang="zh-CN" baseline="0" dirty="0" smtClean="0"/>
              <a:t>EAP</a:t>
            </a:r>
            <a:r>
              <a:rPr lang="zh-CN" altLang="en-US" baseline="0" dirty="0" smtClean="0"/>
              <a:t>型号，硬件版本，软件版本，物理地址，</a:t>
            </a:r>
            <a:r>
              <a:rPr lang="en-US" altLang="zh-CN" baseline="0" dirty="0" smtClean="0"/>
              <a:t>IP</a:t>
            </a:r>
            <a:r>
              <a:rPr lang="zh-CN" altLang="en-US" baseline="0" dirty="0" smtClean="0"/>
              <a:t>地址，登录名和密码的</a:t>
            </a:r>
            <a:r>
              <a:rPr lang="en-US" altLang="zh-CN" baseline="0" dirty="0" smtClean="0"/>
              <a:t>MD5</a:t>
            </a:r>
            <a:r>
              <a:rPr lang="zh-CN" altLang="en-US" baseline="0" dirty="0" smtClean="0"/>
              <a:t>值等。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Eap_log</a:t>
            </a:r>
            <a:r>
              <a:rPr lang="zh-CN" altLang="en-US" baseline="0" dirty="0" smtClean="0"/>
              <a:t>表用于储存</a:t>
            </a:r>
            <a:r>
              <a:rPr lang="en-US" altLang="zh-CN" baseline="0" dirty="0" smtClean="0"/>
              <a:t>EAP</a:t>
            </a:r>
            <a:r>
              <a:rPr lang="zh-CN" altLang="en-US" baseline="0" dirty="0" smtClean="0"/>
              <a:t>与</a:t>
            </a:r>
            <a:r>
              <a:rPr lang="en-US" altLang="zh-CN" baseline="0" dirty="0" smtClean="0"/>
              <a:t>Controller</a:t>
            </a:r>
            <a:r>
              <a:rPr lang="zh-CN" altLang="en-US" baseline="0" dirty="0" smtClean="0"/>
              <a:t>交互时的报文内容，包括文本内容，接收方和发送方的</a:t>
            </a:r>
            <a:r>
              <a:rPr lang="en-US" altLang="zh-CN" baseline="0" dirty="0" smtClean="0"/>
              <a:t>IP</a:t>
            </a:r>
            <a:r>
              <a:rPr lang="zh-CN" altLang="en-US" baseline="0" dirty="0" smtClean="0"/>
              <a:t>与端口，报文产生的时间，报文的类型等。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01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90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模块之间的关系</a:t>
            </a:r>
            <a:endParaRPr lang="en-US" altLang="zh-CN" dirty="0" smtClean="0"/>
          </a:p>
          <a:p>
            <a:r>
              <a:rPr lang="zh-CN" altLang="en-US" dirty="0" smtClean="0"/>
              <a:t>界面是一组网页，用户通过浏览器与界面交互，产生的请求交给控制器调用相关服务进行处理，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会将服务层返回的数据再返回给用户交互界面。</a:t>
            </a:r>
            <a:endParaRPr lang="en-US" altLang="zh-CN" dirty="0" smtClean="0"/>
          </a:p>
          <a:p>
            <a:r>
              <a:rPr lang="zh-CN" altLang="en-US" dirty="0" smtClean="0"/>
              <a:t>根据针对的服务的类别来分，服务模块有</a:t>
            </a:r>
            <a:r>
              <a:rPr lang="en-US" altLang="zh-CN" dirty="0" smtClean="0"/>
              <a:t>EAP</a:t>
            </a:r>
            <a:r>
              <a:rPr lang="zh-CN" altLang="en-US" dirty="0" smtClean="0"/>
              <a:t>管理，网络记录，设置管理三种。</a:t>
            </a:r>
            <a:endParaRPr lang="en-US" altLang="zh-CN" dirty="0" smtClean="0"/>
          </a:p>
          <a:p>
            <a:r>
              <a:rPr lang="zh-CN" altLang="en-US" dirty="0" smtClean="0"/>
              <a:t>网络处理模块是一组用于处理</a:t>
            </a:r>
            <a:r>
              <a:rPr lang="en-US" altLang="zh-CN" dirty="0" smtClean="0"/>
              <a:t>EAP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交互的模块，根据</a:t>
            </a:r>
            <a:r>
              <a:rPr lang="en-US" altLang="zh-CN" dirty="0" smtClean="0"/>
              <a:t>EAP</a:t>
            </a:r>
            <a:r>
              <a:rPr lang="zh-CN" altLang="en-US" dirty="0" smtClean="0"/>
              <a:t>所处状态的不同分为发现，收养，管理三个子模块。</a:t>
            </a:r>
            <a:endParaRPr lang="en-US" altLang="zh-CN" dirty="0" smtClean="0"/>
          </a:p>
          <a:p>
            <a:r>
              <a:rPr lang="en-US" altLang="zh-CN" baseline="0" dirty="0" smtClean="0"/>
              <a:t>    E</a:t>
            </a:r>
            <a:r>
              <a:rPr lang="en-US" altLang="zh-CN" dirty="0" smtClean="0"/>
              <a:t>AP</a:t>
            </a:r>
            <a:r>
              <a:rPr lang="zh-CN" altLang="en-US" dirty="0" smtClean="0"/>
              <a:t>管理服务对</a:t>
            </a:r>
            <a:r>
              <a:rPr lang="en-US" altLang="zh-CN" dirty="0" smtClean="0"/>
              <a:t>EAP</a:t>
            </a:r>
            <a:r>
              <a:rPr lang="zh-CN" altLang="en-US" dirty="0" smtClean="0"/>
              <a:t>运行状态的控制是通过操作网络处理模块完成的。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网络处理中传输的报文是通过调用网络记录服务来保存到数据库的。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设置管理提供了如批量新增中的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地址的范围，默认的</a:t>
            </a:r>
            <a:r>
              <a:rPr lang="en-US" altLang="zh-CN" dirty="0" smtClean="0"/>
              <a:t>EAP</a:t>
            </a:r>
            <a:r>
              <a:rPr lang="zh-CN" altLang="en-US" dirty="0" smtClean="0"/>
              <a:t>登录名和密码等配置。</a:t>
            </a:r>
            <a:endParaRPr lang="en-US" altLang="zh-CN" dirty="0" smtClean="0"/>
          </a:p>
          <a:p>
            <a:r>
              <a:rPr lang="zh-CN" altLang="en-US" dirty="0" smtClean="0"/>
              <a:t>服务模块中的某些涉及到访问数据库的，需要调用到数据库</a:t>
            </a:r>
            <a:r>
              <a:rPr lang="zh-CN" altLang="en-US" baseline="0" dirty="0" smtClean="0"/>
              <a:t>访问层</a:t>
            </a:r>
            <a:endParaRPr lang="en-US" altLang="zh-CN" baseline="0" dirty="0" smtClean="0"/>
          </a:p>
          <a:p>
            <a:r>
              <a:rPr lang="en-US" altLang="zh-CN" baseline="0" dirty="0" smtClean="0"/>
              <a:t>Spring</a:t>
            </a:r>
            <a:r>
              <a:rPr lang="zh-CN" altLang="en-US" baseline="0" dirty="0" smtClean="0"/>
              <a:t>配置了事务管理，在数据库访问层函数被调用之前会启动事务，函数结束会提交事务。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68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HTML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页面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通过表格展示数据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提供操作栏进行交互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使用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AJAX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发送请求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一组基于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Spring MVC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Controller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类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调用服务处理请求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输出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JSON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字符串作为回复。</a:t>
            </a:r>
            <a:endParaRPr lang="en-US" altLang="zh-CN" sz="1200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8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HTML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页面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通过表格展示数据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提供操作栏进行交互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使用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AJAX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发送请求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一组基于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Spring MVC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Controller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类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调用服务处理请求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输出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JSON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字符串作为回复。</a:t>
            </a:r>
            <a:endParaRPr lang="en-US" altLang="zh-CN" sz="1200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_TP-Link Brand Guidelines_05202016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94" y="376445"/>
            <a:ext cx="2393356" cy="1637790"/>
          </a:xfrm>
          <a:prstGeom prst="rect">
            <a:avLst/>
          </a:prstGeom>
        </p:spPr>
      </p:pic>
      <p:pic>
        <p:nvPicPr>
          <p:cNvPr id="9" name="Picture 8" descr="whitelogo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6" y="5561072"/>
            <a:ext cx="1849545" cy="787013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3002305"/>
            <a:ext cx="5326518" cy="393683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7002" y="2732568"/>
            <a:ext cx="2331385" cy="26973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0" i="0">
                <a:solidFill>
                  <a:srgbClr val="FFCC0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7285" y="3395988"/>
            <a:ext cx="3340598" cy="52286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6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3002305"/>
            <a:ext cx="3944307" cy="98911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600" b="1" i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999038" y="3002305"/>
            <a:ext cx="3876675" cy="2843305"/>
          </a:xfrm>
          <a:prstGeom prst="rect">
            <a:avLst/>
          </a:prstGeom>
        </p:spPr>
        <p:txBody>
          <a:bodyPr vert="horz"/>
          <a:lstStyle>
            <a:lvl1pPr marL="228600" indent="-2286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12" name="Picture 11" descr="int_TP-Link Brand Guidelines_05202016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1" t="21586" r="34823" b="33842"/>
          <a:stretch/>
        </p:blipFill>
        <p:spPr>
          <a:xfrm>
            <a:off x="7130195" y="729987"/>
            <a:ext cx="755022" cy="729986"/>
          </a:xfrm>
          <a:prstGeom prst="rect">
            <a:avLst/>
          </a:prstGeom>
        </p:spPr>
      </p:pic>
      <p:pic>
        <p:nvPicPr>
          <p:cNvPr id="13" name="Picture 12" descr="int_TP-Link Brand Guidelines_05202016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1" t="21586" r="34823" b="33842"/>
          <a:stretch/>
        </p:blipFill>
        <p:spPr>
          <a:xfrm rot="10800000">
            <a:off x="684213" y="5757992"/>
            <a:ext cx="526914" cy="50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5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ictu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834269"/>
            <a:ext cx="3680292" cy="401134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Picture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5006509" y="1834270"/>
            <a:ext cx="3680291" cy="401932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020051" y="6528560"/>
            <a:ext cx="87700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176B308-1B5E-4B19-9537-41BE25AEF5A1}" type="slidenum">
              <a:rPr lang="en-US" sz="14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4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/13</a:t>
            </a:r>
            <a:endParaRPr lang="en-US" sz="14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12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92727" y="1842255"/>
            <a:ext cx="79940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rodu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834269"/>
            <a:ext cx="3680292" cy="401134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Product Image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pic>
        <p:nvPicPr>
          <p:cNvPr id="10" name="Picture 9" descr="int_TP-Link Brand Guidelines_05202016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3" t="21220" r="35053" b="33735"/>
          <a:stretch/>
        </p:blipFill>
        <p:spPr>
          <a:xfrm>
            <a:off x="8273142" y="1827848"/>
            <a:ext cx="422729" cy="417445"/>
          </a:xfrm>
          <a:prstGeom prst="rect">
            <a:avLst/>
          </a:prstGeom>
        </p:spPr>
      </p:pic>
      <p:pic>
        <p:nvPicPr>
          <p:cNvPr id="18" name="Picture 17" descr="int_TP-Link Brand Guidelines_05202016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3" t="21220" r="35053" b="33735"/>
          <a:stretch/>
        </p:blipFill>
        <p:spPr>
          <a:xfrm rot="10800000">
            <a:off x="4999038" y="5428165"/>
            <a:ext cx="422729" cy="41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8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687320" y="2992831"/>
            <a:ext cx="376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>
                <a:solidFill>
                  <a:srgbClr val="FFCC08"/>
                </a:solidFill>
                <a:latin typeface="Arial"/>
                <a:cs typeface="Arial"/>
              </a:rPr>
              <a:t>THANK YOU</a:t>
            </a:r>
            <a:endParaRPr lang="en-US" sz="3600" b="1" i="0" dirty="0">
              <a:solidFill>
                <a:srgbClr val="FFCC0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451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541" r:id="rId2"/>
    <p:sldLayoutId id="2147493484" r:id="rId3"/>
    <p:sldLayoutId id="2147493508" r:id="rId4"/>
    <p:sldLayoutId id="2147493522" r:id="rId5"/>
    <p:sldLayoutId id="2147493507" r:id="rId6"/>
    <p:sldLayoutId id="2147493459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__2.vsdx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__1.vsd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580068" y="3918688"/>
            <a:ext cx="4054562" cy="1292139"/>
          </a:xfrm>
        </p:spPr>
        <p:txBody>
          <a:bodyPr/>
          <a:lstStyle/>
          <a:p>
            <a:r>
              <a:rPr lang="zh-CN" altLang="en-US" sz="3200" dirty="0" smtClean="0"/>
              <a:t>姓名：</a:t>
            </a:r>
            <a:r>
              <a:rPr lang="en-US" altLang="zh-CN" sz="3200" dirty="0" smtClean="0"/>
              <a:t>	</a:t>
            </a:r>
            <a:r>
              <a:rPr lang="zh-CN" altLang="en-US" sz="3200" dirty="0" smtClean="0"/>
              <a:t>孙晓宇</a:t>
            </a:r>
            <a:endParaRPr lang="en-US" altLang="zh-CN" sz="3200" dirty="0" smtClean="0"/>
          </a:p>
          <a:p>
            <a:r>
              <a:rPr lang="zh-CN" altLang="en-US" sz="3200" dirty="0" smtClean="0"/>
              <a:t>导师：</a:t>
            </a:r>
            <a:r>
              <a:rPr lang="en-US" altLang="zh-CN" sz="3200" dirty="0" smtClean="0"/>
              <a:t>	</a:t>
            </a:r>
            <a:r>
              <a:rPr lang="zh-CN" altLang="en-US" sz="3200" dirty="0" smtClean="0"/>
              <a:t>曾东彪</a:t>
            </a:r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4000" dirty="0" smtClean="0"/>
              <a:t>EAP</a:t>
            </a:r>
            <a:r>
              <a:rPr lang="zh-CN" altLang="en-US" sz="4000" dirty="0" smtClean="0"/>
              <a:t>模拟器（</a:t>
            </a:r>
            <a:r>
              <a:rPr lang="en-US" altLang="zh-CN" sz="4000" dirty="0" smtClean="0"/>
              <a:t>B/S</a:t>
            </a:r>
            <a:r>
              <a:rPr lang="zh-CN" altLang="en-US" sz="4000" dirty="0"/>
              <a:t>架构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0409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5461969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Browser/Server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架构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服务器使用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，基于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Spring MVC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数据库使用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4.1 </a:t>
            </a:r>
            <a:r>
              <a:rPr lang="zh-CN" altLang="en-US" sz="3200" dirty="0" smtClean="0">
                <a:latin typeface="+mj-ea"/>
              </a:rPr>
              <a:t>软件架构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7145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2450373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用户交互界面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服务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数据库访问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网络处理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1258702"/>
            <a:ext cx="5057775" cy="4681929"/>
          </a:xfrm>
          <a:prstGeom prst="rect">
            <a:avLst/>
          </a:prstGeom>
        </p:spPr>
      </p:pic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4.2 </a:t>
            </a:r>
            <a:r>
              <a:rPr lang="zh-CN" altLang="en-US" sz="3200" dirty="0" smtClean="0">
                <a:latin typeface="+mj-ea"/>
              </a:rPr>
              <a:t>模块结构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939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5388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4162273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用户交互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网络处理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线程使用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问题与解决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方案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 </a:t>
            </a:r>
            <a:r>
              <a:rPr lang="zh-CN" altLang="en-US" sz="3200" dirty="0" smtClean="0">
                <a:latin typeface="+mj-ea"/>
              </a:rPr>
              <a:t>详细实现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7027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83" y="1295400"/>
            <a:ext cx="6740603" cy="5011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5.1 </a:t>
            </a:r>
            <a:r>
              <a:rPr lang="zh-CN" altLang="en-US" sz="3200" dirty="0" smtClean="0">
                <a:latin typeface="+mj-ea"/>
              </a:rPr>
              <a:t>用户交互界面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5244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5.1 </a:t>
            </a:r>
            <a:r>
              <a:rPr lang="zh-CN" altLang="en-US" sz="3200" dirty="0" smtClean="0">
                <a:latin typeface="+mj-ea"/>
              </a:rPr>
              <a:t>用户交互界面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91" y="1401464"/>
            <a:ext cx="7596187" cy="475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42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5.1 </a:t>
            </a:r>
            <a:r>
              <a:rPr lang="zh-CN" altLang="en-US" sz="3200" dirty="0" smtClean="0">
                <a:latin typeface="+mj-ea"/>
              </a:rPr>
              <a:t>用户交互界面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10" y="1474490"/>
            <a:ext cx="8820150" cy="29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38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5.1 </a:t>
            </a:r>
            <a:r>
              <a:rPr lang="zh-CN" altLang="en-US" sz="3200" dirty="0" smtClean="0">
                <a:latin typeface="+mj-ea"/>
              </a:rPr>
              <a:t>用户交互界面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371279"/>
            <a:ext cx="6324600" cy="486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73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8110800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提供新增，修改，删除，运行，停止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，收集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状态等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Runnable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接口实例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5.2 EAP</a:t>
            </a:r>
            <a:r>
              <a:rPr lang="zh-CN" altLang="en-US" sz="3200" dirty="0" smtClean="0">
                <a:latin typeface="+mj-ea"/>
              </a:rPr>
              <a:t>管理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0041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 flipV="1">
            <a:off x="7161281" y="954908"/>
            <a:ext cx="51324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5.2 EAP</a:t>
            </a:r>
            <a:r>
              <a:rPr lang="zh-CN" altLang="en-US" sz="3200" dirty="0" smtClean="0">
                <a:latin typeface="+mj-ea"/>
              </a:rPr>
              <a:t>管理</a:t>
            </a:r>
            <a:endParaRPr lang="zh-CN" altLang="en-US" sz="3200" dirty="0">
              <a:latin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19347" y="5845384"/>
            <a:ext cx="181927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zh-CN" altLang="en-US" dirty="0" smtClean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新增</a:t>
            </a:r>
            <a:r>
              <a:rPr lang="en-US" altLang="zh-CN" dirty="0" smtClean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EAP</a:t>
            </a:r>
            <a:r>
              <a:rPr lang="zh-CN" altLang="en-US" dirty="0" smtClean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时序图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59" y="1474089"/>
            <a:ext cx="5789449" cy="419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00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8098698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毕业学校：北京航空航天大学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专业：软件工程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学历：本科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cs typeface="Arial"/>
              </a:rPr>
              <a:t>自我介绍</a:t>
            </a:r>
            <a:endParaRPr lang="zh-CN" altLang="en-US" sz="3200" b="1" dirty="0">
              <a:solidFill>
                <a:srgbClr val="4ACBD6"/>
              </a:solidFill>
              <a:latin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3721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5.3 </a:t>
            </a:r>
            <a:r>
              <a:rPr lang="zh-CN" altLang="en-US" sz="3200" dirty="0" smtClean="0">
                <a:latin typeface="+mj-ea"/>
              </a:rPr>
              <a:t>网络处理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2" y="1436586"/>
            <a:ext cx="8745366" cy="46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70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5.3 </a:t>
            </a:r>
            <a:r>
              <a:rPr lang="zh-CN" altLang="en-US" sz="3200" dirty="0" smtClean="0">
                <a:latin typeface="+mj-ea"/>
              </a:rPr>
              <a:t>网络处理</a:t>
            </a:r>
            <a:endParaRPr lang="zh-CN" altLang="en-US" sz="3200" dirty="0">
              <a:latin typeface="+mj-ea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1"/>
            <a:ext cx="3719775" cy="609974"/>
          </a:xfrm>
        </p:spPr>
        <p:txBody>
          <a:bodyPr/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channelRead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报文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的流程图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985" y="677960"/>
            <a:ext cx="2959774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79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5.4 </a:t>
            </a:r>
            <a:r>
              <a:rPr lang="zh-CN" altLang="en-US" sz="3200" dirty="0" smtClean="0">
                <a:latin typeface="+mj-ea"/>
              </a:rPr>
              <a:t>线程使用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70" y="1176592"/>
            <a:ext cx="7800975" cy="52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96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1"/>
            <a:ext cx="8110800" cy="1333874"/>
          </a:xfrm>
        </p:spPr>
        <p:txBody>
          <a:bodyPr>
            <a:noAutofit/>
          </a:bodyPr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如何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避免收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发包混乱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广播使用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端口，收养和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管理时每个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占用不同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端口。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5.5 </a:t>
            </a:r>
            <a:r>
              <a:rPr lang="zh-CN" altLang="en-US" sz="3200" dirty="0" smtClean="0">
                <a:latin typeface="+mj-ea"/>
              </a:rPr>
              <a:t>问题与解决方案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183" y="3391587"/>
            <a:ext cx="5479742" cy="269002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4375" y="4139165"/>
            <a:ext cx="1362808" cy="123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altLang="zh-CN" sz="1600" dirty="0" smtClean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Adopt</a:t>
            </a:r>
            <a:r>
              <a:rPr lang="zh-CN" altLang="en-US" sz="1600" dirty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、</a:t>
            </a:r>
            <a:r>
              <a:rPr lang="en-US" altLang="zh-CN" sz="1600" dirty="0" smtClean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Manage</a:t>
            </a:r>
            <a:r>
              <a:rPr lang="zh-CN" altLang="en-US" sz="1600" dirty="0" smtClean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状态，</a:t>
            </a:r>
            <a:r>
              <a:rPr lang="en-US" altLang="zh-CN" sz="1600" dirty="0" smtClean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EAP</a:t>
            </a:r>
            <a:r>
              <a:rPr lang="zh-CN" altLang="en-US" sz="1600" dirty="0" smtClean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和端口号一一对应。</a:t>
            </a:r>
          </a:p>
        </p:txBody>
      </p:sp>
    </p:spTree>
    <p:extLst>
      <p:ext uri="{BB962C8B-B14F-4D97-AF65-F5344CB8AC3E}">
        <p14:creationId xmlns:p14="http://schemas.microsoft.com/office/powerpoint/2010/main" val="1388395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2"/>
            <a:ext cx="8110800" cy="657598"/>
          </a:xfrm>
        </p:spPr>
        <p:txBody>
          <a:bodyPr>
            <a:noAutofit/>
          </a:bodyPr>
          <a:lstStyle/>
          <a:p>
            <a:pPr marL="230400" indent="-230400">
              <a:lnSpc>
                <a:spcPct val="14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Netty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交给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Handler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处理的数据不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完整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5.5 </a:t>
            </a:r>
            <a:r>
              <a:rPr lang="zh-CN" altLang="en-US" sz="3200" dirty="0" smtClean="0">
                <a:latin typeface="+mj-ea"/>
              </a:rPr>
              <a:t>问题与解决方案</a:t>
            </a:r>
            <a:endParaRPr lang="zh-CN" altLang="en-US" sz="3200" dirty="0">
              <a:latin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04734" y="4847683"/>
            <a:ext cx="2795916" cy="64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zh-CN" altLang="en-US" sz="1600" dirty="0" smtClean="0">
                <a:solidFill>
                  <a:srgbClr val="4ACBD6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此时</a:t>
            </a:r>
            <a:r>
              <a:rPr lang="en-US" altLang="zh-CN" sz="1600" dirty="0" smtClean="0">
                <a:solidFill>
                  <a:srgbClr val="4ACBD6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data_1</a:t>
            </a:r>
            <a:r>
              <a:rPr lang="zh-CN" altLang="en-US" sz="1600" dirty="0" smtClean="0">
                <a:solidFill>
                  <a:srgbClr val="4ACBD6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只有一部分内容，不能直接交给</a:t>
            </a:r>
            <a:r>
              <a:rPr lang="en-US" altLang="zh-CN" sz="1600" dirty="0" smtClean="0">
                <a:solidFill>
                  <a:srgbClr val="4ACBD6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handler</a:t>
            </a:r>
            <a:r>
              <a:rPr lang="zh-CN" altLang="en-US" sz="1600" dirty="0" smtClean="0">
                <a:solidFill>
                  <a:srgbClr val="4ACBD6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处理</a:t>
            </a:r>
            <a:endParaRPr lang="zh-CN" altLang="en-US" sz="1600" dirty="0" smtClean="0">
              <a:solidFill>
                <a:srgbClr val="4ACBD6"/>
              </a:solidFill>
              <a:latin typeface="宋体" panose="02010600030101010101" pitchFamily="2" charset="-122"/>
              <a:ea typeface="宋体" panose="02010600030101010101" pitchFamily="2" charset="-122"/>
              <a:cs typeface="Arial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500" y="2457450"/>
            <a:ext cx="514097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1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5.5 </a:t>
            </a:r>
            <a:r>
              <a:rPr lang="zh-CN" altLang="en-US" sz="3200" dirty="0" smtClean="0">
                <a:latin typeface="+mj-ea"/>
              </a:rPr>
              <a:t>问题与解决方案</a:t>
            </a:r>
            <a:endParaRPr lang="zh-CN" altLang="en-US" sz="3200" dirty="0">
              <a:latin typeface="+mj-ea"/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5999" y="1476000"/>
            <a:ext cx="4529401" cy="3257925"/>
          </a:xfrm>
        </p:spPr>
        <p:txBody>
          <a:bodyPr>
            <a:noAutofit/>
          </a:bodyPr>
          <a:lstStyle/>
          <a:p>
            <a:pPr marL="230400" indent="-230400">
              <a:lnSpc>
                <a:spcPct val="14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Netty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交给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Handler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处理的数据不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完整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每个连接都有一个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decoder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实例，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decoder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初始化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=4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isMsg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=false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输出列表中的元素会顺序地交给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handle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未被读完的数据会在下次收到报文后一起再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交给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decoder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986680"/>
            <a:ext cx="3354868" cy="4984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07568" y="5980210"/>
            <a:ext cx="25527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altLang="zh-CN" sz="1600" dirty="0" smtClean="0">
                <a:solidFill>
                  <a:srgbClr val="4ACBD6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Manage</a:t>
            </a:r>
            <a:r>
              <a:rPr lang="zh-CN" altLang="en-US" sz="1600" dirty="0" smtClean="0">
                <a:solidFill>
                  <a:srgbClr val="4ACBD6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解码器的流程图</a:t>
            </a:r>
            <a:endParaRPr lang="zh-CN" altLang="en-US" sz="1600" dirty="0" smtClean="0">
              <a:solidFill>
                <a:srgbClr val="4ACBD6"/>
              </a:solidFill>
              <a:latin typeface="宋体" panose="02010600030101010101" pitchFamily="2" charset="-122"/>
              <a:ea typeface="宋体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254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073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1"/>
            <a:ext cx="3388884" cy="2215556"/>
          </a:xfrm>
        </p:spPr>
        <p:txBody>
          <a:bodyPr/>
          <a:lstStyle/>
          <a:p>
            <a:pPr marL="0" lvl="1" indent="0">
              <a:lnSpc>
                <a:spcPct val="140000"/>
              </a:lnSpc>
              <a:spcAft>
                <a:spcPts val="600"/>
              </a:spcAft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项：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内存使用量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数目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连接稳定性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23684" y="3998648"/>
            <a:ext cx="7010602" cy="2430078"/>
            <a:chOff x="918374" y="1250448"/>
            <a:chExt cx="7010602" cy="2430078"/>
          </a:xfrm>
        </p:grpSpPr>
        <p:sp>
          <p:nvSpPr>
            <p:cNvPr id="6" name="内容占位符 4"/>
            <p:cNvSpPr txBox="1">
              <a:spLocks/>
            </p:cNvSpPr>
            <p:nvPr/>
          </p:nvSpPr>
          <p:spPr>
            <a:xfrm>
              <a:off x="3759574" y="3293532"/>
              <a:ext cx="1457324" cy="386994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 smtClean="0">
                  <a:solidFill>
                    <a:srgbClr val="3EB8B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测试拓扑图</a:t>
              </a:r>
              <a:endParaRPr lang="zh-CN" altLang="en-US" sz="2000" dirty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374" y="1250448"/>
              <a:ext cx="7010602" cy="2043084"/>
            </a:xfrm>
            <a:prstGeom prst="rect">
              <a:avLst/>
            </a:prstGeom>
          </p:spPr>
        </p:pic>
      </p:grpSp>
      <p:sp>
        <p:nvSpPr>
          <p:cNvPr id="8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6. </a:t>
            </a:r>
            <a:r>
              <a:rPr lang="zh-CN" altLang="en-US" sz="3200" dirty="0" smtClean="0">
                <a:latin typeface="+mj-ea"/>
              </a:rPr>
              <a:t>测试</a:t>
            </a:r>
            <a:endParaRPr lang="zh-CN" altLang="en-US" sz="3200" dirty="0">
              <a:latin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64884" y="1476001"/>
            <a:ext cx="4008328" cy="2425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平台：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Win7 64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位，内存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16GB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EAP Controller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2.4.8</a:t>
            </a:r>
          </a:p>
          <a:p>
            <a:pPr marL="0" lvl="1">
              <a:lnSpc>
                <a:spcPct val="140000"/>
              </a:lnSpc>
              <a:spcAft>
                <a:spcPts val="600"/>
              </a:spcAft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测试工具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Java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VisualVM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770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3231423" cy="4011341"/>
          </a:xfrm>
        </p:spPr>
        <p:txBody>
          <a:bodyPr/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连接数：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占用内存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460MB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左右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6.1. </a:t>
            </a:r>
            <a:r>
              <a:rPr lang="zh-CN" altLang="en-US" sz="3200" dirty="0" smtClean="0">
                <a:latin typeface="+mj-ea"/>
              </a:rPr>
              <a:t>内存使用测试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476000"/>
            <a:ext cx="4762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21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2614875" cy="4011341"/>
          </a:xfrm>
        </p:spPr>
        <p:txBody>
          <a:bodyPr/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连接数：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实时线程数目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563</a:t>
            </a: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6.2. </a:t>
            </a:r>
            <a:r>
              <a:rPr lang="zh-CN" altLang="en-US" sz="3200" dirty="0" smtClean="0">
                <a:latin typeface="+mj-ea"/>
              </a:rPr>
              <a:t>线程使用测试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5" y="1381407"/>
            <a:ext cx="59531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76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808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3396019" cy="4586597"/>
          </a:xfrm>
        </p:spPr>
        <p:txBody>
          <a:bodyPr/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启动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并运行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小时：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内存占用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570MB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线程数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562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6.3. </a:t>
            </a:r>
            <a:r>
              <a:rPr lang="zh-CN" altLang="en-US" sz="3200" dirty="0" smtClean="0">
                <a:latin typeface="+mj-ea"/>
              </a:rPr>
              <a:t>连接稳定性测试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825" y="180975"/>
            <a:ext cx="482917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04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2837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巩固了编程技术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学到了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新的知识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熟悉了组里的项目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7. </a:t>
            </a:r>
            <a:r>
              <a:rPr lang="zh-CN" altLang="en-US" sz="3200" dirty="0" smtClean="0">
                <a:latin typeface="+mj-ea"/>
              </a:rPr>
              <a:t>感想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9498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8098698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功能性需求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批量新增、修改、删除虚拟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可以通过交互协议收养虚拟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可以查看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的交互报文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非功能性需求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有良好的拓展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性，方便拓展测试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的功能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同时运行至少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170" y="677960"/>
            <a:ext cx="8115630" cy="617440"/>
          </a:xfrm>
        </p:spPr>
        <p:txBody>
          <a:bodyPr/>
          <a:lstStyle/>
          <a:p>
            <a:r>
              <a:rPr lang="en-US" altLang="zh-CN" sz="3200" dirty="0" smtClean="0">
                <a:latin typeface="+mj-ea"/>
              </a:rPr>
              <a:t>1.</a:t>
            </a:r>
            <a:r>
              <a:rPr lang="zh-CN" altLang="en-US" sz="3200" dirty="0" smtClean="0">
                <a:latin typeface="+mj-ea"/>
              </a:rPr>
              <a:t>需求分析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1052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21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1"/>
            <a:ext cx="7412898" cy="943350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网络通信根据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交互协议概要设计》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进行开发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模拟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在收养过程中的状态按照协议变化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58521" y="161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2.</a:t>
            </a:r>
            <a:r>
              <a:rPr lang="zh-CN" altLang="en-US" sz="3200" dirty="0" smtClean="0">
                <a:latin typeface="+mj-ea"/>
              </a:rPr>
              <a:t>协议原理</a:t>
            </a:r>
            <a:endParaRPr lang="zh-CN" altLang="en-US" sz="3200" dirty="0">
              <a:latin typeface="+mj-ea"/>
            </a:endParaRPr>
          </a:p>
        </p:txBody>
      </p:sp>
      <p:sp>
        <p:nvSpPr>
          <p:cNvPr id="2" name="Rectangle 38"/>
          <p:cNvSpPr>
            <a:spLocks noChangeArrowheads="1"/>
          </p:cNvSpPr>
          <p:nvPr/>
        </p:nvSpPr>
        <p:spPr bwMode="auto">
          <a:xfrm>
            <a:off x="1462333" y="3590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451753"/>
              </p:ext>
            </p:extLst>
          </p:nvPr>
        </p:nvGraphicFramePr>
        <p:xfrm>
          <a:off x="1462333" y="2895600"/>
          <a:ext cx="54292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Visio" r:id="rId4" imgW="5429160" imgH="1181010" progId="Visio.Drawing.15">
                  <p:embed/>
                </p:oleObj>
              </mc:Choice>
              <mc:Fallback>
                <p:oleObj name="Visio" r:id="rId4" imgW="5429160" imgH="1181010" progId="Visio.Drawing.15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333" y="2895600"/>
                        <a:ext cx="542925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040958"/>
              </p:ext>
            </p:extLst>
          </p:nvPr>
        </p:nvGraphicFramePr>
        <p:xfrm>
          <a:off x="1073888" y="2499144"/>
          <a:ext cx="5817695" cy="415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Visio" r:id="rId6" imgW="6381621" imgH="4562460" progId="Visio.Drawing.15">
                  <p:embed/>
                </p:oleObj>
              </mc:Choice>
              <mc:Fallback>
                <p:oleObj name="Visio" r:id="rId6" imgW="6381621" imgH="456246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888" y="2499144"/>
                        <a:ext cx="5817695" cy="4156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479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1562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7412898" cy="1066722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eap_device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的基本信息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eap_log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交互时的报文记录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3.</a:t>
            </a:r>
            <a:r>
              <a:rPr lang="zh-CN" altLang="en-US" sz="3200" dirty="0" smtClean="0">
                <a:latin typeface="+mj-ea"/>
              </a:rPr>
              <a:t>数据库设计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95" y="2403050"/>
            <a:ext cx="5560908" cy="420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7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6567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>
          <a:lnSpc>
            <a:spcPct val="120000"/>
          </a:lnSpc>
          <a:buFont typeface="Arial"/>
          <a:buNone/>
          <a:defRPr sz="1400" dirty="0" smtClean="0">
            <a:solidFill>
              <a:schemeClr val="tx1">
                <a:lumMod val="50000"/>
                <a:lumOff val="50000"/>
              </a:schemeClr>
            </a:solidFill>
            <a:latin typeface="+mn-lt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13133</TotalTime>
  <Words>1736</Words>
  <Application>Microsoft Office PowerPoint</Application>
  <PresentationFormat>全屏显示(4:3)</PresentationFormat>
  <Paragraphs>249</Paragraphs>
  <Slides>33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MS PGothic</vt:lpstr>
      <vt:lpstr>华文新魏</vt:lpstr>
      <vt:lpstr>宋体</vt:lpstr>
      <vt:lpstr>Arial</vt:lpstr>
      <vt:lpstr>Calibri</vt:lpstr>
      <vt:lpstr>Wingdings</vt:lpstr>
      <vt:lpstr>Office Theme</vt:lpstr>
      <vt:lpstr>Visio</vt:lpstr>
      <vt:lpstr>Microsoft Visio 绘图</vt:lpstr>
      <vt:lpstr>PowerPoint 演示文稿</vt:lpstr>
      <vt:lpstr>PowerPoint 演示文稿</vt:lpstr>
      <vt:lpstr>PowerPoint 演示文稿</vt:lpstr>
      <vt:lpstr>1.需求分析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Windows 用户</cp:lastModifiedBy>
  <cp:revision>694</cp:revision>
  <dcterms:created xsi:type="dcterms:W3CDTF">2010-04-12T23:12:02Z</dcterms:created>
  <dcterms:modified xsi:type="dcterms:W3CDTF">2017-11-15T09:43:47Z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