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6"/>
  </p:notesMasterIdLst>
  <p:handoutMasterIdLst>
    <p:handoutMasterId r:id="rId37"/>
  </p:handoutMasterIdLst>
  <p:sldIdLst>
    <p:sldId id="284" r:id="rId5"/>
    <p:sldId id="336" r:id="rId6"/>
    <p:sldId id="296" r:id="rId7"/>
    <p:sldId id="297" r:id="rId8"/>
    <p:sldId id="329" r:id="rId9"/>
    <p:sldId id="305" r:id="rId10"/>
    <p:sldId id="330" r:id="rId11"/>
    <p:sldId id="311" r:id="rId12"/>
    <p:sldId id="331" r:id="rId13"/>
    <p:sldId id="299" r:id="rId14"/>
    <p:sldId id="309" r:id="rId15"/>
    <p:sldId id="332" r:id="rId16"/>
    <p:sldId id="314" r:id="rId17"/>
    <p:sldId id="300" r:id="rId18"/>
    <p:sldId id="335" r:id="rId19"/>
    <p:sldId id="308" r:id="rId20"/>
    <p:sldId id="313" r:id="rId21"/>
    <p:sldId id="318" r:id="rId22"/>
    <p:sldId id="322" r:id="rId23"/>
    <p:sldId id="320" r:id="rId24"/>
    <p:sldId id="338" r:id="rId25"/>
    <p:sldId id="319" r:id="rId26"/>
    <p:sldId id="333" r:id="rId27"/>
    <p:sldId id="301" r:id="rId28"/>
    <p:sldId id="304" r:id="rId29"/>
    <p:sldId id="321" r:id="rId30"/>
    <p:sldId id="302" r:id="rId31"/>
    <p:sldId id="337" r:id="rId32"/>
    <p:sldId id="334" r:id="rId33"/>
    <p:sldId id="298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FFCC08"/>
    <a:srgbClr val="3EB8BE"/>
    <a:srgbClr val="4ACBD6"/>
    <a:srgbClr val="A7A9AC"/>
    <a:srgbClr val="97989C"/>
    <a:srgbClr val="28353A"/>
    <a:srgbClr val="3FB8BE"/>
    <a:srgbClr val="77C2D2"/>
    <a:srgbClr val="3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4562" autoAdjust="0"/>
  </p:normalViewPr>
  <p:slideViewPr>
    <p:cSldViewPr snapToGrid="0" snapToObjects="1">
      <p:cViewPr>
        <p:scale>
          <a:sx n="100" d="100"/>
          <a:sy n="100" d="100"/>
        </p:scale>
        <p:origin x="1536" y="264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默认每个客户端会启动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倍核心数的线程。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7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eap_device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的基本属性，包括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型号，硬件版本，软件版本，物理地址，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地址，登录名和密码的</a:t>
            </a:r>
            <a:r>
              <a:rPr lang="en-US" altLang="zh-CN" baseline="0" dirty="0" smtClean="0"/>
              <a:t>MD5</a:t>
            </a:r>
            <a:r>
              <a:rPr lang="zh-CN" altLang="en-US" baseline="0" dirty="0" smtClean="0"/>
              <a:t>值等。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Eap_log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交互时的报文内容，包括文本内容，接收方和发送方的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与端口，报文产生的时间，报文的类型等。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0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9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模块之间的关系</a:t>
            </a:r>
            <a:endParaRPr lang="en-US" altLang="zh-CN" dirty="0" smtClean="0"/>
          </a:p>
          <a:p>
            <a:r>
              <a:rPr lang="zh-CN" altLang="en-US" dirty="0" smtClean="0"/>
              <a:t>界面是一组网页，用户通过浏览器与界面交互，产生的请求交给控制器调用相关服务进行处理。</a:t>
            </a:r>
            <a:endParaRPr lang="en-US" altLang="zh-CN" dirty="0" smtClean="0"/>
          </a:p>
          <a:p>
            <a:r>
              <a:rPr lang="zh-CN" altLang="en-US" dirty="0" smtClean="0"/>
              <a:t>根绝请求服务的类别，服务模块有，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管理，网络记录，设置管理三种。</a:t>
            </a:r>
            <a:endParaRPr lang="en-US" altLang="zh-CN" dirty="0" smtClean="0"/>
          </a:p>
          <a:p>
            <a:r>
              <a:rPr lang="zh-CN" altLang="en-US" dirty="0" smtClean="0"/>
              <a:t>网络模块是一组用于处理</a:t>
            </a:r>
            <a:r>
              <a:rPr lang="en-US" altLang="zh-CN" dirty="0" smtClean="0"/>
              <a:t>EAP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交互的网络处理模块，根据</a:t>
            </a:r>
            <a:r>
              <a:rPr lang="en-US" altLang="zh-CN" dirty="0" smtClean="0"/>
              <a:t>EAP</a:t>
            </a:r>
            <a:r>
              <a:rPr lang="zh-CN" altLang="en-US" dirty="0" smtClean="0"/>
              <a:t>所处状态的不同分为发现，收养和管理三个子模块。</a:t>
            </a:r>
            <a:endParaRPr lang="en-US" altLang="zh-CN" dirty="0" smtClean="0"/>
          </a:p>
          <a:p>
            <a:r>
              <a:rPr lang="zh-CN" altLang="en-US" dirty="0" smtClean="0"/>
              <a:t>服务模块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网络处理是基于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9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80068" y="3918688"/>
            <a:ext cx="4054562" cy="1292139"/>
          </a:xfrm>
        </p:spPr>
        <p:txBody>
          <a:bodyPr/>
          <a:lstStyle/>
          <a:p>
            <a:r>
              <a:rPr lang="zh-CN" altLang="en-US" sz="3200" dirty="0" smtClean="0"/>
              <a:t>姓名：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孙晓宇</a:t>
            </a:r>
            <a:endParaRPr lang="en-US" altLang="zh-CN" sz="3200" dirty="0" smtClean="0"/>
          </a:p>
          <a:p>
            <a:r>
              <a:rPr lang="zh-CN" altLang="en-US" sz="3200" dirty="0" smtClean="0"/>
              <a:t>导师：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曾东彪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000" dirty="0" smtClean="0"/>
              <a:t>EAP</a:t>
            </a:r>
            <a:r>
              <a:rPr lang="zh-CN" altLang="en-US" sz="4000" dirty="0" smtClean="0"/>
              <a:t>模拟器（</a:t>
            </a:r>
            <a:r>
              <a:rPr lang="en-US" altLang="zh-CN" sz="4000" dirty="0" smtClean="0"/>
              <a:t>B/S</a:t>
            </a:r>
            <a:r>
              <a:rPr lang="zh-CN" altLang="en-US" sz="4000" dirty="0"/>
              <a:t>架构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5461969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B/S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做实体映射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4.1 </a:t>
            </a:r>
            <a:r>
              <a:rPr lang="zh-CN" altLang="en-US" sz="3200" dirty="0" smtClean="0">
                <a:latin typeface="+mj-ea"/>
              </a:rPr>
              <a:t>软件架构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14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4503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数据库访问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258702"/>
            <a:ext cx="5057775" cy="4681929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4.2 </a:t>
            </a:r>
            <a:r>
              <a:rPr lang="zh-CN" altLang="en-US" sz="3200" dirty="0" smtClean="0">
                <a:latin typeface="+mj-ea"/>
              </a:rPr>
              <a:t>模块结构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8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1622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线程使用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问题与解决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 </a:t>
            </a:r>
            <a:r>
              <a:rPr lang="zh-CN" altLang="en-US" sz="3200" dirty="0" smtClean="0">
                <a:latin typeface="+mj-ea"/>
              </a:rPr>
              <a:t>详细实现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702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2" y="1295400"/>
            <a:ext cx="5905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524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" y="1557337"/>
            <a:ext cx="7984477" cy="26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7161281" y="954908"/>
            <a:ext cx="51324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43967"/>
              </p:ext>
            </p:extLst>
          </p:nvPr>
        </p:nvGraphicFramePr>
        <p:xfrm>
          <a:off x="1641668" y="1088586"/>
          <a:ext cx="5860665" cy="448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3" imgW="6267354" imgH="4791150" progId="Visio.Drawing.15">
                  <p:embed/>
                </p:oleObj>
              </mc:Choice>
              <mc:Fallback>
                <p:oleObj name="Visio" r:id="rId3" imgW="6267354" imgH="4791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668" y="1088586"/>
                        <a:ext cx="5860665" cy="4480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20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110800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提供新增，修改，删除，运行，停止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，收集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状态等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接口实例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04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2" y="1436586"/>
            <a:ext cx="8745366" cy="46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35" y="677019"/>
            <a:ext cx="3241493" cy="57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毕业学校：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专业：软件工程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学历：本科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cs typeface="Arial"/>
              </a:rPr>
              <a:t>自我介绍</a:t>
            </a:r>
            <a:endParaRPr lang="zh-CN" altLang="en-US" sz="3200" b="1" dirty="0">
              <a:solidFill>
                <a:srgbClr val="4ACBD6"/>
              </a:solidFill>
              <a:latin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7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5.4 </a:t>
            </a:r>
            <a:r>
              <a:rPr lang="zh-CN" altLang="en-US" sz="3200" dirty="0" smtClean="0">
                <a:latin typeface="+mj-ea"/>
              </a:rPr>
              <a:t>线程使用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0" y="1838527"/>
            <a:ext cx="6679523" cy="32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5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5.4 </a:t>
            </a:r>
            <a:r>
              <a:rPr lang="zh-CN" altLang="en-US" sz="3200" dirty="0" smtClean="0">
                <a:latin typeface="+mj-ea"/>
              </a:rPr>
              <a:t>线程使用</a:t>
            </a:r>
            <a:endParaRPr lang="zh-CN" altLang="en-US" sz="3200" dirty="0">
              <a:latin typeface="+mj-ea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110800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线程，控制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状态变化以及状态变化之后的操作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广播线程，广播当前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初始化成功的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广播报文，以让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接收并发现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上报信息线程，发送与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连接成功的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nioEventLoopGroup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的网络处理线程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057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8110800" cy="2695166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分包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，粘包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根据报文头部长度开辟字节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数组缓存，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将分包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内容顺序填入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缓存中。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如何避免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收发包混乱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广播使用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端口，收养和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管理时每个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占用不同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网络客户端中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有一个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，可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通过接收报文的端口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获得对应的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4171167"/>
            <a:ext cx="4700335" cy="2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388884" cy="2602549"/>
          </a:xfrm>
        </p:spPr>
        <p:txBody>
          <a:bodyPr/>
          <a:lstStyle/>
          <a:p>
            <a:pPr marL="0" lvl="1" indent="0">
              <a:lnSpc>
                <a:spcPct val="14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内存使用量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数目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稳定性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3684" y="4078550"/>
            <a:ext cx="7010602" cy="2430078"/>
            <a:chOff x="918374" y="1250448"/>
            <a:chExt cx="7010602" cy="2430078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>
            <a:xfrm>
              <a:off x="3759574" y="3293532"/>
              <a:ext cx="1457324" cy="386994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测试拓扑图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74" y="1250448"/>
              <a:ext cx="7010602" cy="2043084"/>
            </a:xfrm>
            <a:prstGeom prst="rect">
              <a:avLst/>
            </a:prstGeom>
          </p:spPr>
        </p:pic>
      </p:grpSp>
      <p:sp>
        <p:nvSpPr>
          <p:cNvPr id="8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 </a:t>
            </a:r>
            <a:r>
              <a:rPr lang="zh-CN" altLang="en-US" sz="3200" dirty="0" smtClean="0">
                <a:latin typeface="+mj-ea"/>
              </a:rPr>
              <a:t>测试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4884" y="1476001"/>
            <a:ext cx="4008328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测试平台：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Win7 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位，内存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16GB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EAP Controller 2.4.8 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23142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占用内存为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311710"/>
            <a:ext cx="4991100" cy="453390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6.1. </a:t>
            </a:r>
            <a:r>
              <a:rPr lang="zh-CN" altLang="en-US" sz="3200" dirty="0" smtClean="0">
                <a:latin typeface="+mj-ea"/>
              </a:rPr>
              <a:t>内存使用测试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412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32667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实时线程数目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667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报信线程：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其它是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的线程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1349810"/>
            <a:ext cx="4943475" cy="449580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6.2. </a:t>
            </a:r>
            <a:r>
              <a:rPr lang="zh-CN" altLang="en-US" sz="3200" dirty="0" smtClean="0">
                <a:latin typeface="+mj-ea"/>
              </a:rPr>
              <a:t>线程使用测试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37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418406" cy="4586597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连续运行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保持连接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，断开数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196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，内存占用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979087" y="1986199"/>
            <a:ext cx="3958234" cy="3634035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6.3. </a:t>
            </a:r>
            <a:r>
              <a:rPr lang="zh-CN" altLang="en-US" sz="3200" dirty="0" smtClean="0">
                <a:latin typeface="+mj-ea"/>
              </a:rPr>
              <a:t>连接稳定性测试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890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6.3. </a:t>
            </a:r>
            <a:r>
              <a:rPr lang="en-US" altLang="zh-CN" sz="3200" dirty="0" smtClean="0">
                <a:latin typeface="+mj-ea"/>
              </a:rPr>
              <a:t>32</a:t>
            </a:r>
            <a:r>
              <a:rPr lang="zh-CN" altLang="en-US" sz="3200" dirty="0" smtClean="0">
                <a:latin typeface="+mj-ea"/>
              </a:rPr>
              <a:t>位系统运行测试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70" y="1528762"/>
            <a:ext cx="3981450" cy="3695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20" y="1547812"/>
            <a:ext cx="41624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36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37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 smtClean="0"/>
              <a:t>巩固了编程技术</a:t>
            </a:r>
            <a:endParaRPr lang="en-US" altLang="zh-CN" sz="2400" dirty="0" smtClean="0"/>
          </a:p>
          <a:p>
            <a:r>
              <a:rPr lang="zh-CN" altLang="en-US" sz="2400" dirty="0"/>
              <a:t>学到了</a:t>
            </a:r>
            <a:r>
              <a:rPr lang="zh-CN" altLang="en-US" sz="2400" dirty="0" smtClean="0"/>
              <a:t>新的知识</a:t>
            </a:r>
            <a:endParaRPr lang="en-US" altLang="zh-CN" sz="2400" dirty="0"/>
          </a:p>
          <a:p>
            <a:r>
              <a:rPr lang="zh-CN" altLang="en-US" sz="2400" dirty="0" smtClean="0"/>
              <a:t>熟悉了组里的项目</a:t>
            </a:r>
            <a:endParaRPr lang="en-US" altLang="zh-CN" sz="2400" dirty="0" smtClean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7. </a:t>
            </a:r>
            <a:r>
              <a:rPr lang="zh-CN" altLang="en-US" sz="3200" dirty="0" smtClean="0">
                <a:latin typeface="+mj-ea"/>
              </a:rPr>
              <a:t>感想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49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功能性需求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批量新增、修改、删除虚拟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可以通过交互协议收养虚拟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可以查看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的交互报文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非功能性需求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有良好的拓展性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32/64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可同时运行至少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677960"/>
            <a:ext cx="8115630" cy="617440"/>
          </a:xfrm>
        </p:spPr>
        <p:txBody>
          <a:bodyPr/>
          <a:lstStyle/>
          <a:p>
            <a:r>
              <a:rPr lang="en-US" altLang="zh-CN" sz="3200" dirty="0" smtClean="0">
                <a:latin typeface="+mj-ea"/>
              </a:rPr>
              <a:t>1.</a:t>
            </a:r>
            <a:r>
              <a:rPr lang="zh-CN" altLang="en-US" sz="3200" dirty="0" smtClean="0">
                <a:latin typeface="+mj-ea"/>
              </a:rPr>
              <a:t>需求分析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1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104363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网络通信根据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交互协议概要设计》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的状态按照协议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8521" y="16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2.</a:t>
            </a:r>
            <a:r>
              <a:rPr lang="zh-CN" altLang="en-US" sz="3200" dirty="0" smtClean="0">
                <a:latin typeface="+mj-ea"/>
              </a:rPr>
              <a:t>协议原理</a:t>
            </a:r>
            <a:endParaRPr lang="zh-CN" altLang="en-US" sz="3200" dirty="0">
              <a:latin typeface="+mj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3274"/>
              </p:ext>
            </p:extLst>
          </p:nvPr>
        </p:nvGraphicFramePr>
        <p:xfrm>
          <a:off x="1073888" y="2499144"/>
          <a:ext cx="5817695" cy="415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3" imgW="6381621" imgH="4562460" progId="Visio.Drawing.15">
                  <p:embed/>
                </p:oleObj>
              </mc:Choice>
              <mc:Fallback>
                <p:oleObj name="Visio" r:id="rId3" imgW="6381621" imgH="45624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88" y="2499144"/>
                        <a:ext cx="5817695" cy="415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7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6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8" y="2442999"/>
            <a:ext cx="5302861" cy="3929592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066722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eap_device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eap_log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交互时的报文记录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3.</a:t>
            </a:r>
            <a:r>
              <a:rPr lang="zh-CN" altLang="en-US" sz="3200" dirty="0" smtClean="0">
                <a:latin typeface="+mj-ea"/>
              </a:rPr>
              <a:t>数据库设计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9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6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12028</TotalTime>
  <Words>838</Words>
  <Application>Microsoft Office PowerPoint</Application>
  <PresentationFormat>全屏显示(4:3)</PresentationFormat>
  <Paragraphs>180</Paragraphs>
  <Slides>31</Slides>
  <Notes>13</Notes>
  <HiddenSlides>2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ＭＳ Ｐゴシック</vt:lpstr>
      <vt:lpstr>华文新魏</vt:lpstr>
      <vt:lpstr>宋体</vt:lpstr>
      <vt:lpstr>Arial</vt:lpstr>
      <vt:lpstr>Calibri</vt:lpstr>
      <vt:lpstr>Wingdings</vt:lpstr>
      <vt:lpstr>Office Theme</vt:lpstr>
      <vt:lpstr>Visio</vt:lpstr>
      <vt:lpstr>PowerPoint 演示文稿</vt:lpstr>
      <vt:lpstr>PowerPoint 演示文稿</vt:lpstr>
      <vt:lpstr>PowerPoint 演示文稿</vt:lpstr>
      <vt:lpstr>1.需求分析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用户</cp:lastModifiedBy>
  <cp:revision>648</cp:revision>
  <dcterms:created xsi:type="dcterms:W3CDTF">2010-04-12T23:12:02Z</dcterms:created>
  <dcterms:modified xsi:type="dcterms:W3CDTF">2017-11-13T10:08:33Z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