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4"/>
  </p:notesMasterIdLst>
  <p:handoutMasterIdLst>
    <p:handoutMasterId r:id="rId35"/>
  </p:handoutMasterIdLst>
  <p:sldIdLst>
    <p:sldId id="284" r:id="rId5"/>
    <p:sldId id="336" r:id="rId6"/>
    <p:sldId id="296" r:id="rId7"/>
    <p:sldId id="297" r:id="rId8"/>
    <p:sldId id="329" r:id="rId9"/>
    <p:sldId id="305" r:id="rId10"/>
    <p:sldId id="330" r:id="rId11"/>
    <p:sldId id="311" r:id="rId12"/>
    <p:sldId id="331" r:id="rId13"/>
    <p:sldId id="299" r:id="rId14"/>
    <p:sldId id="309" r:id="rId15"/>
    <p:sldId id="332" r:id="rId16"/>
    <p:sldId id="314" r:id="rId17"/>
    <p:sldId id="300" r:id="rId18"/>
    <p:sldId id="335" r:id="rId19"/>
    <p:sldId id="313" r:id="rId20"/>
    <p:sldId id="308" r:id="rId21"/>
    <p:sldId id="318" r:id="rId22"/>
    <p:sldId id="322" r:id="rId23"/>
    <p:sldId id="339" r:id="rId24"/>
    <p:sldId id="319" r:id="rId25"/>
    <p:sldId id="333" r:id="rId26"/>
    <p:sldId id="301" r:id="rId27"/>
    <p:sldId id="304" r:id="rId28"/>
    <p:sldId id="321" r:id="rId29"/>
    <p:sldId id="302" r:id="rId30"/>
    <p:sldId id="334" r:id="rId31"/>
    <p:sldId id="298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EB8BE"/>
    <a:srgbClr val="FF66FF"/>
    <a:srgbClr val="FFCC08"/>
    <a:srgbClr val="4ACBD6"/>
    <a:srgbClr val="A7A9AC"/>
    <a:srgbClr val="97989C"/>
    <a:srgbClr val="28353A"/>
    <a:srgbClr val="3FB8BE"/>
    <a:srgbClr val="77C2D2"/>
    <a:srgbClr val="3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74869" autoAdjust="0"/>
  </p:normalViewPr>
  <p:slideViewPr>
    <p:cSldViewPr snapToGrid="0" snapToObjects="1">
      <p:cViewPr varScale="1">
        <p:scale>
          <a:sx n="96" d="100"/>
          <a:sy n="96" d="100"/>
        </p:scale>
        <p:origin x="1656" y="72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2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网络处理是使用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开发的。</a:t>
            </a:r>
            <a:endParaRPr lang="en-US" altLang="zh-CN" dirty="0" smtClean="0"/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包包含三个网络客户端，分别是发现客户端， 收养客户端和管理客户端。它们继承了</a:t>
            </a:r>
            <a:r>
              <a:rPr lang="en-US" altLang="zh-CN" dirty="0" err="1" smtClean="0"/>
              <a:t>EapClient</a:t>
            </a:r>
            <a:r>
              <a:rPr lang="zh-CN" altLang="en-US" dirty="0" smtClean="0"/>
              <a:t>这个虚类，</a:t>
            </a:r>
            <a:r>
              <a:rPr lang="zh-CN" altLang="en-US" dirty="0" smtClean="0"/>
              <a:t>实现的功能包括客户端的启动，初始化，建立连接和关闭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广播客户端拥有一个待广播的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的列表和广播线程，广播线程每隔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秒遍历一次列表，将</a:t>
            </a:r>
            <a:r>
              <a:rPr lang="en-US" altLang="zh-CN" dirty="0" smtClean="0"/>
              <a:t>EAP</a:t>
            </a:r>
            <a:r>
              <a:rPr lang="zh-CN" altLang="en-US" dirty="0" smtClean="0"/>
              <a:t>基本信息广播到</a:t>
            </a:r>
            <a:r>
              <a:rPr lang="en-US" altLang="zh-CN" dirty="0" smtClean="0"/>
              <a:t>29810</a:t>
            </a:r>
            <a:r>
              <a:rPr lang="zh-CN" altLang="en-US" dirty="0" smtClean="0"/>
              <a:t>端口。</a:t>
            </a:r>
            <a:endParaRPr lang="en-US" altLang="zh-CN" dirty="0" smtClean="0"/>
          </a:p>
          <a:p>
            <a:r>
              <a:rPr lang="zh-CN" altLang="en-US" dirty="0" smtClean="0"/>
              <a:t>收养和管理客户端可以为</a:t>
            </a:r>
            <a:r>
              <a:rPr lang="en-US" altLang="zh-CN" dirty="0" err="1" smtClean="0"/>
              <a:t>Eap</a:t>
            </a:r>
            <a:r>
              <a:rPr lang="zh-CN" altLang="en-US" dirty="0" smtClean="0"/>
              <a:t>分配端口，用来与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建立连接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收养客户端负责验证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的收养请求。</a:t>
            </a:r>
            <a:endParaRPr lang="en-US" altLang="zh-CN" dirty="0" smtClean="0"/>
          </a:p>
          <a:p>
            <a:r>
              <a:rPr lang="zh-CN" altLang="en-US" dirty="0" smtClean="0"/>
              <a:t>管理客户端用来管理</a:t>
            </a:r>
            <a:endParaRPr lang="en-US" altLang="zh-CN" dirty="0" smtClean="0"/>
          </a:p>
          <a:p>
            <a:r>
              <a:rPr lang="en-US" altLang="zh-CN" dirty="0" err="1" smtClean="0"/>
              <a:t>NetContext</a:t>
            </a:r>
            <a:r>
              <a:rPr lang="zh-CN" altLang="en-US" dirty="0" smtClean="0"/>
              <a:t>是网络处理的上下文，成员包括所有的网络客户端，可以为包的外部提供客户端的初始化，建立连接，关闭和广播线程，上报信息线程的运行与终止。</a:t>
            </a:r>
            <a:endParaRPr lang="en-US" altLang="zh-CN" dirty="0" smtClean="0"/>
          </a:p>
          <a:p>
            <a:r>
              <a:rPr lang="zh-CN" altLang="en-US" dirty="0" smtClean="0"/>
              <a:t>每个客户端有一个专属的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，注册到每个连接中，</a:t>
            </a:r>
            <a:r>
              <a:rPr lang="zh-CN" altLang="en-US" baseline="0" dirty="0" smtClean="0"/>
              <a:t>用来处理报文，报文处理的一般流程如下。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处理报文的流程如图所示，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这是截取了部分的线程运行时间线，隐藏了</a:t>
            </a:r>
            <a:r>
              <a:rPr lang="zh-CN" altLang="en-US" dirty="0" smtClean="0"/>
              <a:t>若干个正在</a:t>
            </a:r>
            <a:r>
              <a:rPr lang="zh-CN" altLang="en-US" dirty="0" smtClean="0"/>
              <a:t>运行的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线程和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的线程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广播线程，</a:t>
            </a:r>
            <a:r>
              <a:rPr lang="zh-CN" altLang="en-US" baseline="0" dirty="0" smtClean="0"/>
              <a:t>负责循环调用网络处理模块广播</a:t>
            </a:r>
            <a:r>
              <a:rPr lang="zh-CN" altLang="en-US" baseline="0" dirty="0" smtClean="0"/>
              <a:t>当前初始化了的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上报信息线程，</a:t>
            </a:r>
            <a:r>
              <a:rPr lang="zh-CN" altLang="en-US" baseline="0" dirty="0" smtClean="0"/>
              <a:t>负责循环调用</a:t>
            </a:r>
            <a:r>
              <a:rPr lang="zh-CN" altLang="en-US" baseline="0" dirty="0" smtClean="0"/>
              <a:t>网络处理上报当前已经和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连接成功的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记录线程，负责将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信息传输的报文记录到数据库中。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其它是</a:t>
            </a:r>
            <a:r>
              <a:rPr lang="en-US" altLang="zh-CN" baseline="0" dirty="0" err="1" smtClean="0"/>
              <a:t>Netty</a:t>
            </a:r>
            <a:r>
              <a:rPr lang="zh-CN" altLang="en-US" baseline="0" dirty="0" smtClean="0"/>
              <a:t>的处理网络读写事件的线程</a:t>
            </a:r>
            <a:r>
              <a:rPr lang="zh-CN" altLang="en-US" baseline="0" dirty="0" smtClean="0"/>
              <a:t>，包括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个广播客户端使用的线程和收养、管理客户端使用的线程各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</a:t>
            </a:r>
            <a:r>
              <a:rPr lang="zh-CN" altLang="en-US" baseline="0" dirty="0" smtClean="0"/>
              <a:t>。</a:t>
            </a:r>
            <a:r>
              <a:rPr lang="en-US" altLang="zh-CN" baseline="0" dirty="0" err="1" smtClean="0"/>
              <a:t>Netty</a:t>
            </a:r>
            <a:r>
              <a:rPr lang="zh-CN" altLang="en-US" baseline="0" dirty="0" smtClean="0"/>
              <a:t>默认客户端</a:t>
            </a:r>
            <a:r>
              <a:rPr lang="zh-CN" altLang="en-US" baseline="0" dirty="0" smtClean="0"/>
              <a:t>的线程</a:t>
            </a:r>
            <a:r>
              <a:rPr lang="zh-CN" altLang="en-US" baseline="0" dirty="0" smtClean="0"/>
              <a:t>数是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核心数目的两倍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主线程，控制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状态变化以及状态变化之后的操作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广播线程，广播当前初始化成功的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UDP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广播报文，以让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接收并发现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上报信息线程，发送与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连接成功的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的基本信息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日志记录线程，记录网络日志到数据库。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200" dirty="0" err="1" smtClean="0">
                <a:latin typeface="宋体" panose="02010600030101010101" pitchFamily="2" charset="-122"/>
                <a:ea typeface="+mn-ea"/>
              </a:rPr>
              <a:t>nioEventLoopGroup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，</a:t>
            </a:r>
            <a:r>
              <a:rPr lang="en-US" altLang="zh-CN" sz="1200" dirty="0" err="1" smtClean="0">
                <a:latin typeface="宋体" panose="02010600030101010101" pitchFamily="2" charset="-122"/>
                <a:ea typeface="+mn-ea"/>
              </a:rPr>
              <a:t>Netty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的网络处理线程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举例，在启动两台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的情况下，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网络客户端占用的是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端口，这个端口负责广播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包并且接收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的收养请求。</a:t>
            </a:r>
            <a:endParaRPr lang="en-US" altLang="zh-CN" dirty="0" smtClean="0"/>
          </a:p>
          <a:p>
            <a:r>
              <a:rPr lang="zh-CN" altLang="en-US" dirty="0" smtClean="0"/>
              <a:t>在进入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状态时，两台</a:t>
            </a:r>
            <a:r>
              <a:rPr lang="en-US" altLang="zh-CN" dirty="0" smtClean="0"/>
              <a:t>EAP</a:t>
            </a:r>
            <a:r>
              <a:rPr lang="zh-CN" altLang="en-US" dirty="0" smtClean="0"/>
              <a:t>分别占用</a:t>
            </a:r>
            <a:r>
              <a:rPr lang="en-US" altLang="zh-CN" dirty="0" smtClean="0"/>
              <a:t>30001</a:t>
            </a:r>
            <a:r>
              <a:rPr lang="zh-CN" altLang="en-US" dirty="0" smtClean="0"/>
              <a:t>端口和</a:t>
            </a:r>
            <a:r>
              <a:rPr lang="en-US" altLang="zh-CN" dirty="0" smtClean="0"/>
              <a:t>30002</a:t>
            </a:r>
            <a:r>
              <a:rPr lang="zh-CN" altLang="en-US" dirty="0" smtClean="0"/>
              <a:t>端口，每个端口都会与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服务端口</a:t>
            </a:r>
            <a:r>
              <a:rPr lang="en-US" altLang="zh-CN" dirty="0" smtClean="0"/>
              <a:t>29812</a:t>
            </a:r>
            <a:r>
              <a:rPr lang="zh-CN" altLang="en-US" dirty="0" smtClean="0"/>
              <a:t>建立连接，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的通信就会在不同连接中进行。</a:t>
            </a:r>
            <a:endParaRPr lang="en-US" altLang="zh-CN" dirty="0" smtClean="0"/>
          </a:p>
          <a:p>
            <a:r>
              <a:rPr lang="zh-CN" altLang="en-US" dirty="0" smtClean="0"/>
              <a:t>如果需要从当前收到包的连接中获取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的信息，比如用于解密的</a:t>
            </a:r>
            <a:r>
              <a:rPr lang="en-US" altLang="zh-CN" dirty="0" smtClean="0"/>
              <a:t>RC4</a:t>
            </a:r>
            <a:r>
              <a:rPr lang="zh-CN" altLang="en-US" dirty="0" smtClean="0"/>
              <a:t>秘钥，只需要根据端口号去寻找占用了该端口的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Manage</a:t>
            </a:r>
            <a:r>
              <a:rPr lang="zh-CN" altLang="en-US" dirty="0" smtClean="0"/>
              <a:t>状态与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状态处理方式相同。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26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95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默认每个客户端会启动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倍核心数的线程。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7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EAP</a:t>
            </a:r>
            <a:r>
              <a:rPr lang="zh-CN" altLang="en-US" dirty="0" smtClean="0"/>
              <a:t>在收养的起始状态时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循环发送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时是</a:t>
            </a:r>
            <a:r>
              <a:rPr lang="en-US" altLang="zh-CN" dirty="0" smtClean="0"/>
              <a:t>Pending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正在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时进入</a:t>
            </a:r>
            <a:r>
              <a:rPr lang="en-US" altLang="zh-CN" dirty="0" smtClean="0"/>
              <a:t>Connecting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Adopt</a:t>
            </a:r>
            <a:r>
              <a:rPr lang="zh-CN" altLang="en-US" dirty="0" smtClean="0"/>
              <a:t>成功后进入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此时开始每隔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秒向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上报基本信息并接收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的设置</a:t>
            </a:r>
            <a:endParaRPr lang="en-US" altLang="zh-CN" dirty="0" smtClean="0"/>
          </a:p>
          <a:p>
            <a:r>
              <a:rPr lang="zh-CN" altLang="en-US" dirty="0" smtClean="0"/>
              <a:t>如果与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服务器的交互无法进行，则进入</a:t>
            </a:r>
            <a:r>
              <a:rPr lang="en-US" altLang="zh-CN" dirty="0" smtClean="0"/>
              <a:t>disconnected</a:t>
            </a:r>
            <a:r>
              <a:rPr lang="zh-CN" altLang="en-US" dirty="0" smtClean="0"/>
              <a:t>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eap_device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表用于储存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的基本属性，包括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型号，硬件版本，软件版本，物理地址，</a:t>
            </a:r>
            <a:r>
              <a:rPr lang="en-US" altLang="zh-CN" baseline="0" dirty="0" smtClean="0"/>
              <a:t>IP</a:t>
            </a:r>
            <a:r>
              <a:rPr lang="zh-CN" altLang="en-US" baseline="0" dirty="0" smtClean="0"/>
              <a:t>地址，登录名和密码的</a:t>
            </a:r>
            <a:r>
              <a:rPr lang="en-US" altLang="zh-CN" baseline="0" dirty="0" smtClean="0"/>
              <a:t>MD5</a:t>
            </a:r>
            <a:r>
              <a:rPr lang="zh-CN" altLang="en-US" baseline="0" dirty="0" smtClean="0"/>
              <a:t>值等。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Eap_log</a:t>
            </a:r>
            <a:r>
              <a:rPr lang="zh-CN" altLang="en-US" baseline="0" dirty="0" smtClean="0"/>
              <a:t>表用于储存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交互时的报文内容，包括文本内容，接收方和发送方的</a:t>
            </a:r>
            <a:r>
              <a:rPr lang="en-US" altLang="zh-CN" baseline="0" dirty="0" smtClean="0"/>
              <a:t>IP</a:t>
            </a:r>
            <a:r>
              <a:rPr lang="zh-CN" altLang="en-US" baseline="0" dirty="0" smtClean="0"/>
              <a:t>与端口，报文产生的时间，报文的类型等。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01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9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模块之间的关系</a:t>
            </a:r>
            <a:endParaRPr lang="en-US" altLang="zh-CN" dirty="0" smtClean="0"/>
          </a:p>
          <a:p>
            <a:r>
              <a:rPr lang="zh-CN" altLang="en-US" dirty="0" smtClean="0"/>
              <a:t>界面是一组网页，用户通过浏览器与界面交互，产生的请求交给控制器调用相关服务进行处理，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会将服务层返回的数据再返回给用户交互界面。</a:t>
            </a:r>
            <a:endParaRPr lang="en-US" altLang="zh-CN" dirty="0" smtClean="0"/>
          </a:p>
          <a:p>
            <a:r>
              <a:rPr lang="zh-CN" altLang="en-US" dirty="0" smtClean="0"/>
              <a:t>根据针对的服务的类别来分，服务模块有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管理，网络记录，设置管理三种。</a:t>
            </a:r>
            <a:endParaRPr lang="en-US" altLang="zh-CN" dirty="0" smtClean="0"/>
          </a:p>
          <a:p>
            <a:r>
              <a:rPr lang="zh-CN" altLang="en-US" dirty="0" smtClean="0"/>
              <a:t>网络处理模块是一组用于处理</a:t>
            </a:r>
            <a:r>
              <a:rPr lang="en-US" altLang="zh-CN" dirty="0" smtClean="0"/>
              <a:t>EAP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交互的模块，根据</a:t>
            </a:r>
            <a:r>
              <a:rPr lang="en-US" altLang="zh-CN" dirty="0" smtClean="0"/>
              <a:t>EAP</a:t>
            </a:r>
            <a:r>
              <a:rPr lang="zh-CN" altLang="en-US" dirty="0" smtClean="0"/>
              <a:t>所处状态的不同分为发现，收养，管理三个子模块。</a:t>
            </a:r>
            <a:endParaRPr lang="en-US" altLang="zh-CN" dirty="0" smtClean="0"/>
          </a:p>
          <a:p>
            <a:r>
              <a:rPr lang="en-US" altLang="zh-CN" baseline="0" dirty="0" smtClean="0"/>
              <a:t>    E</a:t>
            </a:r>
            <a:r>
              <a:rPr lang="en-US" altLang="zh-CN" dirty="0" smtClean="0"/>
              <a:t>AP</a:t>
            </a:r>
            <a:r>
              <a:rPr lang="zh-CN" altLang="en-US" dirty="0" smtClean="0"/>
              <a:t>管理服务对</a:t>
            </a:r>
            <a:r>
              <a:rPr lang="en-US" altLang="zh-CN" dirty="0" smtClean="0"/>
              <a:t>EAP</a:t>
            </a:r>
            <a:r>
              <a:rPr lang="zh-CN" altLang="en-US" dirty="0" smtClean="0"/>
              <a:t>运行状态的控制是通过操作网络处理模块完成的。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网络处理中传输的报文是通过调用网络记录服务来保存到数据库的。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设置管理提供了如批量新增中的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地址的范围，默认的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登录名和密码等配置。</a:t>
            </a:r>
            <a:endParaRPr lang="en-US" altLang="zh-CN" dirty="0" smtClean="0"/>
          </a:p>
          <a:p>
            <a:r>
              <a:rPr lang="zh-CN" altLang="en-US" dirty="0" smtClean="0"/>
              <a:t>服务模块中的某些涉及到访问数据库的，需要调用到数据库</a:t>
            </a:r>
            <a:r>
              <a:rPr lang="zh-CN" altLang="en-US" baseline="0" dirty="0" smtClean="0"/>
              <a:t>访问层</a:t>
            </a:r>
            <a:endParaRPr lang="en-US" altLang="zh-CN" baseline="0" dirty="0" smtClean="0"/>
          </a:p>
          <a:p>
            <a:r>
              <a:rPr lang="en-US" altLang="zh-CN" baseline="0" dirty="0" smtClean="0"/>
              <a:t>Spring</a:t>
            </a:r>
            <a:r>
              <a:rPr lang="zh-CN" altLang="en-US" baseline="0" dirty="0" smtClean="0"/>
              <a:t>配置了事务管理，在数据库访问层函数被调用之前会启动事务，函数结束会提交事务。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8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80068" y="3918688"/>
            <a:ext cx="4054562" cy="1292139"/>
          </a:xfrm>
        </p:spPr>
        <p:txBody>
          <a:bodyPr/>
          <a:lstStyle/>
          <a:p>
            <a:r>
              <a:rPr lang="zh-CN" altLang="en-US" sz="3200" dirty="0" smtClean="0"/>
              <a:t>姓名：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孙晓宇</a:t>
            </a:r>
            <a:endParaRPr lang="en-US" altLang="zh-CN" sz="3200" dirty="0" smtClean="0"/>
          </a:p>
          <a:p>
            <a:r>
              <a:rPr lang="zh-CN" altLang="en-US" sz="3200" dirty="0" smtClean="0"/>
              <a:t>导师：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曾东彪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000" dirty="0" smtClean="0"/>
              <a:t>EAP</a:t>
            </a:r>
            <a:r>
              <a:rPr lang="zh-CN" altLang="en-US" sz="4000" dirty="0" smtClean="0"/>
              <a:t>模拟器（</a:t>
            </a:r>
            <a:r>
              <a:rPr lang="en-US" altLang="zh-CN" sz="4000" dirty="0" smtClean="0"/>
              <a:t>B/S</a:t>
            </a:r>
            <a:r>
              <a:rPr lang="zh-CN" altLang="en-US" sz="4000" dirty="0"/>
              <a:t>架构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5461969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Browser/Server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做实体映射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4.1 </a:t>
            </a:r>
            <a:r>
              <a:rPr lang="zh-CN" altLang="en-US" sz="3200" dirty="0" smtClean="0">
                <a:latin typeface="+mj-ea"/>
              </a:rPr>
              <a:t>软件架构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14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4503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数据库访问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1258702"/>
            <a:ext cx="5057775" cy="4681929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4.2 </a:t>
            </a:r>
            <a:r>
              <a:rPr lang="zh-CN" altLang="en-US" sz="3200" dirty="0" smtClean="0">
                <a:latin typeface="+mj-ea"/>
              </a:rPr>
              <a:t>模块结构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9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8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1622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线程使用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问题与解决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 </a:t>
            </a:r>
            <a:r>
              <a:rPr lang="zh-CN" altLang="en-US" sz="3200" dirty="0" smtClean="0">
                <a:latin typeface="+mj-ea"/>
              </a:rPr>
              <a:t>详细实现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702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2" y="1295400"/>
            <a:ext cx="5905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524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" y="1557337"/>
            <a:ext cx="7984477" cy="26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110800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提供新增，修改，删除，运行，停止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，收集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状态等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接口实例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5.2 EAP</a:t>
            </a:r>
            <a:r>
              <a:rPr lang="zh-CN" altLang="en-US" sz="3200" dirty="0" smtClean="0">
                <a:latin typeface="+mj-ea"/>
              </a:rPr>
              <a:t>管理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04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7161281" y="954908"/>
            <a:ext cx="51324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5.2 EAP</a:t>
            </a:r>
            <a:r>
              <a:rPr lang="zh-CN" altLang="en-US" sz="3200" dirty="0" smtClean="0">
                <a:latin typeface="+mj-ea"/>
              </a:rPr>
              <a:t>管理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9347" y="5845384"/>
            <a:ext cx="18192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zh-CN" altLang="en-US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新增</a:t>
            </a:r>
            <a:r>
              <a:rPr lang="en-US" altLang="zh-CN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EAP</a:t>
            </a:r>
            <a:r>
              <a:rPr lang="zh-CN" altLang="en-US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时序图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9" y="1474089"/>
            <a:ext cx="5789449" cy="41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2" y="1436586"/>
            <a:ext cx="8745366" cy="46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0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66" y="677019"/>
            <a:ext cx="3241493" cy="5732561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2566235" cy="47589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处理报文的流程图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27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毕业学校：北京航空航天大学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专业：软件工程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学历：本科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cs typeface="Arial"/>
              </a:rPr>
              <a:t>自我介绍</a:t>
            </a:r>
            <a:endParaRPr lang="zh-CN" altLang="en-US" sz="3200" b="1" dirty="0">
              <a:solidFill>
                <a:srgbClr val="4ACBD6"/>
              </a:solidFill>
              <a:latin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7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5.4 </a:t>
            </a:r>
            <a:r>
              <a:rPr lang="zh-CN" altLang="en-US" sz="3200" dirty="0" smtClean="0">
                <a:latin typeface="+mj-ea"/>
              </a:rPr>
              <a:t>线程使用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0" y="1176592"/>
            <a:ext cx="7800975" cy="52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8110800" cy="2400674"/>
          </a:xfrm>
        </p:spPr>
        <p:txBody>
          <a:bodyPr>
            <a:noAutofit/>
          </a:bodyPr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分包，粘包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根据报文头部的长度信息开辟字节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数组缓存，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将分包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内容顺序填入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缓存中。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如何避免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收发包混乱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广播使用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端口，收养和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管理时每个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占用不同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端口。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58" y="4039287"/>
            <a:ext cx="4700335" cy="23074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8451" y="4756642"/>
            <a:ext cx="1362808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zh-CN" sz="1600" i="1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Adopt</a:t>
            </a:r>
            <a:r>
              <a:rPr lang="zh-CN" altLang="en-US" sz="1600" i="1" dirty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、</a:t>
            </a:r>
            <a:r>
              <a:rPr lang="en-US" altLang="zh-CN" sz="1600" i="1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Manage</a:t>
            </a:r>
            <a:r>
              <a:rPr lang="zh-CN" altLang="en-US" sz="1600" i="1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状态，</a:t>
            </a:r>
            <a:r>
              <a:rPr lang="en-US" altLang="zh-CN" sz="1600" i="1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EAP</a:t>
            </a:r>
            <a:r>
              <a:rPr lang="zh-CN" altLang="en-US" sz="1600" i="1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和端口号一一对应。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274331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7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3388884" cy="2215556"/>
          </a:xfrm>
        </p:spPr>
        <p:txBody>
          <a:bodyPr/>
          <a:lstStyle/>
          <a:p>
            <a:pPr marL="0" lvl="1" indent="0">
              <a:lnSpc>
                <a:spcPct val="140000"/>
              </a:lnSpc>
              <a:spcAft>
                <a:spcPts val="600"/>
              </a:spcAft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测试项：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内存使用量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数目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连接稳定性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3684" y="3998648"/>
            <a:ext cx="7010602" cy="2430078"/>
            <a:chOff x="918374" y="1250448"/>
            <a:chExt cx="7010602" cy="2430078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>
            <a:xfrm>
              <a:off x="3759574" y="3293532"/>
              <a:ext cx="1457324" cy="386994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rgbClr val="3EB8B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测试拓扑图</a:t>
              </a:r>
              <a:endParaRPr lang="zh-CN" altLang="en-US" sz="2000" dirty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74" y="1250448"/>
              <a:ext cx="7010602" cy="2043084"/>
            </a:xfrm>
            <a:prstGeom prst="rect">
              <a:avLst/>
            </a:prstGeom>
          </p:spPr>
        </p:pic>
      </p:grpSp>
      <p:sp>
        <p:nvSpPr>
          <p:cNvPr id="8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 </a:t>
            </a:r>
            <a:r>
              <a:rPr lang="zh-CN" altLang="en-US" sz="3200" dirty="0" smtClean="0">
                <a:latin typeface="+mj-ea"/>
              </a:rPr>
              <a:t>测试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4884" y="1476001"/>
            <a:ext cx="4008328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测试平台：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Win7 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位，内存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16GB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EAP Controller 2.4.8 Linux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77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23142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连接数：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占用内存为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1GB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6.1. </a:t>
            </a:r>
            <a:r>
              <a:rPr lang="zh-CN" altLang="en-US" sz="3200" dirty="0" smtClean="0">
                <a:latin typeface="+mj-ea"/>
              </a:rPr>
              <a:t>内存使用测试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476000"/>
            <a:ext cx="4762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614875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连接数：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数目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563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6.2. </a:t>
            </a:r>
            <a:r>
              <a:rPr lang="zh-CN" altLang="en-US" sz="3200" dirty="0" smtClean="0">
                <a:latin typeface="+mj-ea"/>
              </a:rPr>
              <a:t>线程使用测试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1381407"/>
            <a:ext cx="5953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396019" cy="4586597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连续运行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小时测试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保持连接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，断开数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196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，内存占用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1GB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6.3. </a:t>
            </a:r>
            <a:r>
              <a:rPr lang="zh-CN" altLang="en-US" sz="3200" dirty="0" smtClean="0">
                <a:latin typeface="+mj-ea"/>
              </a:rPr>
              <a:t>连接稳定性测试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19" y="1295400"/>
            <a:ext cx="5171981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0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837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 dirty="0" smtClean="0"/>
              <a:t>巩固了编程技术</a:t>
            </a:r>
            <a:endParaRPr lang="en-US" altLang="zh-CN" sz="2400" dirty="0" smtClean="0"/>
          </a:p>
          <a:p>
            <a:r>
              <a:rPr lang="zh-CN" altLang="en-US" sz="2400" dirty="0"/>
              <a:t>学到了</a:t>
            </a:r>
            <a:r>
              <a:rPr lang="zh-CN" altLang="en-US" sz="2400" dirty="0" smtClean="0"/>
              <a:t>新的知识</a:t>
            </a:r>
            <a:endParaRPr lang="en-US" altLang="zh-CN" sz="2400" dirty="0"/>
          </a:p>
          <a:p>
            <a:r>
              <a:rPr lang="zh-CN" altLang="en-US" sz="2400" dirty="0" smtClean="0"/>
              <a:t>熟悉了组里的项目</a:t>
            </a:r>
            <a:endParaRPr lang="en-US" altLang="zh-CN" sz="2400" dirty="0" smtClean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7. </a:t>
            </a:r>
            <a:r>
              <a:rPr lang="zh-CN" altLang="en-US" sz="3200" dirty="0" smtClean="0">
                <a:latin typeface="+mj-ea"/>
              </a:rPr>
              <a:t>感想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949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功能性需求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批量新增、修改、删除虚拟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可以通过交互协议收养虚拟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可以查看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的交互报文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非功能性需求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有良好的拓展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性，方便拓展测试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同时运行至少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677960"/>
            <a:ext cx="8115630" cy="617440"/>
          </a:xfrm>
        </p:spPr>
        <p:txBody>
          <a:bodyPr/>
          <a:lstStyle/>
          <a:p>
            <a:r>
              <a:rPr lang="en-US" altLang="zh-CN" sz="3200" dirty="0" smtClean="0">
                <a:latin typeface="+mj-ea"/>
              </a:rPr>
              <a:t>1.</a:t>
            </a:r>
            <a:r>
              <a:rPr lang="zh-CN" altLang="en-US" sz="3200" dirty="0" smtClean="0">
                <a:latin typeface="+mj-ea"/>
              </a:rPr>
              <a:t>需求分析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05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1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7412898" cy="943350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网络通信根据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交互协议概要设计》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在收养过程中的状态按照协议变化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8521" y="16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2.</a:t>
            </a:r>
            <a:r>
              <a:rPr lang="zh-CN" altLang="en-US" sz="3200" dirty="0" smtClean="0">
                <a:latin typeface="+mj-ea"/>
              </a:rPr>
              <a:t>协议原理</a:t>
            </a:r>
            <a:endParaRPr lang="zh-CN" altLang="en-US" sz="3200" dirty="0">
              <a:latin typeface="+mj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3274"/>
              </p:ext>
            </p:extLst>
          </p:nvPr>
        </p:nvGraphicFramePr>
        <p:xfrm>
          <a:off x="1073888" y="2499144"/>
          <a:ext cx="5817695" cy="415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Visio" r:id="rId4" imgW="6381621" imgH="4562460" progId="Visio.Drawing.15">
                  <p:embed/>
                </p:oleObj>
              </mc:Choice>
              <mc:Fallback>
                <p:oleObj name="Visio" r:id="rId4" imgW="6381621" imgH="45624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88" y="2499144"/>
                        <a:ext cx="5817695" cy="415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47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6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8" y="2442999"/>
            <a:ext cx="5302861" cy="3929592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066722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eap_device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eap_log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交互时的报文记录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3.</a:t>
            </a:r>
            <a:r>
              <a:rPr lang="zh-CN" altLang="en-US" sz="3200" dirty="0" smtClean="0">
                <a:latin typeface="+mj-ea"/>
              </a:rPr>
              <a:t>数据库设计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9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6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12586</TotalTime>
  <Words>1456</Words>
  <Application>Microsoft Office PowerPoint</Application>
  <PresentationFormat>全屏显示(4:3)</PresentationFormat>
  <Paragraphs>213</Paragraphs>
  <Slides>29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ＭＳ Ｐゴシック</vt:lpstr>
      <vt:lpstr>华文新魏</vt:lpstr>
      <vt:lpstr>宋体</vt:lpstr>
      <vt:lpstr>Arial</vt:lpstr>
      <vt:lpstr>Calibri</vt:lpstr>
      <vt:lpstr>Wingdings</vt:lpstr>
      <vt:lpstr>Office Theme</vt:lpstr>
      <vt:lpstr>Visio</vt:lpstr>
      <vt:lpstr>PowerPoint 演示文稿</vt:lpstr>
      <vt:lpstr>PowerPoint 演示文稿</vt:lpstr>
      <vt:lpstr>PowerPoint 演示文稿</vt:lpstr>
      <vt:lpstr>1.需求分析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用户</cp:lastModifiedBy>
  <cp:revision>670</cp:revision>
  <dcterms:created xsi:type="dcterms:W3CDTF">2010-04-12T23:12:02Z</dcterms:created>
  <dcterms:modified xsi:type="dcterms:W3CDTF">2017-11-14T10:01:08Z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