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52611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AngelaZ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1996140"/>
            <a:ext cx="6400800" cy="36426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Angel invests on those who awaits and prepare for the Zen of Matrix</a:t>
            </a:r>
            <a:endParaRPr b="1"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People know Matrix.</a:t>
            </a:r>
            <a:endParaRPr b="1" sz="3200"/>
          </a:p>
          <a:p>
            <a:pPr lvl="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200"/>
              <a:t>We know the </a:t>
            </a:r>
            <a:r>
              <a:rPr b="1" sz="3600">
                <a:solidFill>
                  <a:srgbClr val="FF0000"/>
                </a:solidFill>
              </a:rPr>
              <a:t>ZEN</a:t>
            </a:r>
            <a:r>
              <a:rPr b="1" sz="3600"/>
              <a:t>!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Black-Scholes equation  </a:t>
            </a:r>
          </a:p>
        </p:txBody>
      </p:sp>
      <p:pic>
        <p:nvPicPr>
          <p:cNvPr id="82" name="image1.png" descr="Macintosh HD:Users:feiliu:Desktop:Screen Shot 2014-12-14 at 5.02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08197"/>
            <a:ext cx="8229600" cy="350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Scanner, translate characters to tokens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609600" indent="-609600">
              <a:defRPr sz="1800"/>
            </a:pPr>
            <a:r>
              <a:rPr sz="3200"/>
              <a:t>In Parser, pattern matching and pattern reduction to build an AST tree </a:t>
            </a:r>
            <a:endParaRPr sz="1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AST, define structure corresponding to each pattern in Parser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061590"/>
            <a:ext cx="8229600" cy="5451180"/>
          </a:xfrm>
          <a:prstGeom prst="rect">
            <a:avLst/>
          </a:prstGeom>
        </p:spPr>
        <p:txBody>
          <a:bodyPr/>
          <a:lstStyle/>
          <a:p>
            <a:pPr lvl="0" marL="526694" indent="-526694" defTabSz="421354">
              <a:spcBef>
                <a:spcPts val="600"/>
              </a:spcBef>
              <a:defRPr sz="1800"/>
            </a:pPr>
            <a:r>
              <a:rPr sz="2880"/>
              <a:t>Annotate Ast: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lvl="0" marL="526694" indent="-526694" defTabSz="421354">
              <a:spcBef>
                <a:spcPts val="600"/>
              </a:spcBef>
              <a:defRPr sz="1800"/>
            </a:pPr>
            <a:r>
              <a:rPr sz="2880"/>
              <a:t>Environment/Scopes:</a:t>
            </a:r>
            <a:endParaRPr sz="2880"/>
          </a:p>
          <a:p>
            <a:pPr lvl="0" marL="0" indent="0" defTabSz="421354">
              <a:spcBef>
                <a:spcPts val="600"/>
              </a:spcBef>
              <a:buSzTx/>
              <a:buFontTx/>
              <a:buNone/>
              <a:defRPr sz="1800"/>
            </a:pPr>
            <a:r>
              <a:rPr sz="1727">
                <a:solidFill>
                  <a:srgbClr val="931A68"/>
                </a:solidFill>
              </a:rPr>
              <a:t>type</a:t>
            </a:r>
            <a:r>
              <a:rPr sz="1727"/>
              <a:t> matrix_table </a:t>
            </a:r>
            <a:r>
              <a:rPr sz="1727">
                <a:solidFill>
                  <a:srgbClr val="941100"/>
                </a:solidFill>
              </a:rPr>
              <a:t>=</a:t>
            </a:r>
            <a:r>
              <a:rPr sz="1727"/>
              <a:t> </a:t>
            </a:r>
            <a:r>
              <a:rPr sz="1727">
                <a:solidFill>
                  <a:srgbClr val="941100"/>
                </a:solidFill>
              </a:rPr>
              <a:t>{</a:t>
            </a:r>
            <a:endParaRPr sz="1727"/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matrix_name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(*name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msize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size_of_matrix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(*size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/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513778" indent="-513778" defTabSz="425194">
              <a:spcBef>
                <a:spcPts val="600"/>
              </a:spcBef>
              <a:defRPr sz="1800"/>
            </a:pPr>
            <a:r>
              <a:rPr sz="2900"/>
              <a:t>Basic checks about types and consistency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Types of operations/expressions are consistent </a:t>
            </a:r>
            <a:endParaRPr sz="2700"/>
          </a:p>
          <a:p>
            <a:pPr lvl="2" marL="1275587" indent="-425196" defTabSz="425194">
              <a:spcBef>
                <a:spcPts val="500"/>
              </a:spcBef>
              <a:defRPr sz="1800"/>
            </a:pPr>
            <a:r>
              <a:rPr sz="2400"/>
              <a:t> int convert to float is allowed, reverse is not allowed</a:t>
            </a:r>
            <a:endParaRPr sz="2400"/>
          </a:p>
          <a:p>
            <a:pPr lvl="2" marL="1275587" indent="-425196" defTabSz="425194">
              <a:spcBef>
                <a:spcPts val="500"/>
              </a:spcBef>
              <a:defRPr sz="1800"/>
            </a:pPr>
            <a:r>
              <a:rPr sz="2400"/>
              <a:t>+.. -&gt; left side be of Matrix type, right side be of Float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Variables and functions are defined within scope and in the right type</a:t>
            </a:r>
          </a:p>
          <a:p>
            <a:pPr lvl="1" marL="744092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Statements </a:t>
            </a:r>
          </a:p>
          <a:p>
            <a:pPr lvl="2" marL="1169287" indent="-318896" defTabSz="425194">
              <a:spcBef>
                <a:spcPts val="600"/>
              </a:spcBef>
              <a:defRPr sz="1800"/>
            </a:pPr>
            <a:r>
              <a:rPr sz="2400"/>
              <a:t>if(expr)—expr can only be of boolean type;</a:t>
            </a:r>
            <a:endParaRPr sz="2400"/>
          </a:p>
          <a:p>
            <a:pPr lvl="2" marL="1169287" indent="-318896" defTabSz="425194">
              <a:spcBef>
                <a:spcPts val="600"/>
              </a:spcBef>
              <a:defRPr sz="1800"/>
            </a:pPr>
            <a:r>
              <a:rPr sz="2400"/>
              <a:t>for(e1;e2;e3)— e1 and e3 can only be noexpr or 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609600" indent="-609600">
              <a:defRPr sz="1800"/>
            </a:pPr>
            <a:r>
              <a:rPr sz="3200"/>
              <a:t>Checks for specific data type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Structures/Options</a:t>
            </a:r>
          </a:p>
          <a:p>
            <a:pPr lvl="2" marL="1257300" indent="-342900">
              <a:defRPr sz="1800"/>
            </a:pPr>
            <a:r>
              <a:rPr sz="2600"/>
              <a:t>fields within structure must be declared ahead</a:t>
            </a:r>
            <a:endParaRPr sz="2600"/>
          </a:p>
          <a:p>
            <a:pPr lvl="2" marL="1257300" indent="-342900">
              <a:defRPr sz="1800"/>
            </a:pPr>
            <a:r>
              <a:rPr sz="2600"/>
              <a:t>No duplicate fields declaration</a:t>
            </a:r>
            <a:endParaRPr sz="2600"/>
          </a:p>
          <a:p>
            <a:pPr lvl="2" marL="1257300" indent="-342900">
              <a:defRPr sz="1800"/>
            </a:pPr>
            <a:r>
              <a:rPr sz="2600"/>
              <a:t>Option has built-in function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Matrices</a:t>
            </a:r>
          </a:p>
          <a:p>
            <a:pPr lvl="2" marL="1257300" indent="-342900">
              <a:defRPr sz="1800"/>
            </a:pPr>
            <a:r>
              <a:rPr sz="2800"/>
              <a:t>dimension matches for matrices operations</a:t>
            </a:r>
            <a:endParaRPr sz="2800"/>
          </a:p>
          <a:p>
            <a:pPr lvl="3" marL="1981200" indent="-609600">
              <a:buChar char="•"/>
              <a:defRPr sz="1800"/>
            </a:pPr>
            <a:r>
              <a:rPr sz="3200"/>
              <a:t> </a:t>
            </a:r>
            <a:r>
              <a:rPr sz="2400"/>
              <a:t>+. -. </a:t>
            </a:r>
            <a:endParaRPr sz="2400"/>
          </a:p>
          <a:p>
            <a:pPr lvl="3" marL="1387440" indent="-15840">
              <a:buChar char="•"/>
              <a:defRPr sz="1800"/>
            </a:pPr>
            <a:r>
              <a:rPr sz="2400"/>
              <a:t>     *. /.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(1)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Challenge: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No operator overload in java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Exceptions (division by zero)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Access member function of Struct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Java initialization requirements (in global not in arguments)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(2)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Solutions: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Operator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method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Try/catch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catch need to return the same type as function definition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match pattern return type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Member access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HashMap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Match for different type and initialize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Unit test for each developing phase: AST, Parser and scanner/ SAST/ JavaGen</a:t>
            </a:r>
            <a:endParaRPr sz="3200"/>
          </a:p>
          <a:p>
            <a:pPr lvl="0">
              <a:defRPr sz="1800"/>
            </a:pPr>
            <a:r>
              <a:rPr sz="3200"/>
              <a:t>Integration test for the linked modules.</a:t>
            </a:r>
            <a:endParaRPr sz="3200"/>
          </a:p>
          <a:p>
            <a:pPr lvl="0">
              <a:defRPr sz="1800"/>
            </a:pPr>
            <a:r>
              <a:rPr sz="3200"/>
              <a:t>Shell script is used to automatically run the test cases and compare output.</a:t>
            </a:r>
            <a:endParaRPr sz="3200"/>
          </a:p>
          <a:p>
            <a:pPr lvl="0">
              <a:defRPr sz="1800"/>
            </a:pPr>
            <a:r>
              <a:rPr sz="3200"/>
              <a:t>Pass and fail test cases are designed separately.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9" name="image2.png" descr="Screen Shot 2014-12-16 at 10.41.2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41358"/>
            <a:ext cx="8229600" cy="304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ZEN	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Yeah, sit there doing nothing!</a:t>
            </a:r>
            <a:endParaRPr sz="3200"/>
          </a:p>
          <a:p>
            <a:pPr lvl="0">
              <a:defRPr sz="1800"/>
            </a:pPr>
            <a:r>
              <a:rPr sz="3200"/>
              <a:t>But, not really…..</a:t>
            </a:r>
            <a:endParaRPr sz="3200"/>
          </a:p>
          <a:p>
            <a:pPr lvl="0">
              <a:defRPr sz="1800"/>
            </a:pPr>
            <a:r>
              <a:rPr sz="3200"/>
              <a:t>Our language focus on Matrix Computation with operators and build your Customized Matrix Computation with great EASE.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1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4354992" cy="4525963"/>
          </a:xfrm>
          <a:prstGeom prst="rect">
            <a:avLst/>
          </a:prstGeom>
        </p:spPr>
        <p:txBody>
          <a:bodyPr/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 u="sng"/>
              <a:t>Int i;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Boolean b;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Matrix main2(</a:t>
            </a:r>
            <a:r>
              <a:rPr sz="2000" u="sng"/>
              <a:t>Int argc, String argv) {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Matrix m3(2,2);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    Matrix m(2,2);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m[0][0]=1;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m[0][1]=2;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m[1][0]=3;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m[1][1]=4;</a:t>
            </a:r>
            <a:endParaRPr sz="2000"/>
          </a:p>
          <a:p>
            <a:pPr lvl="0" marL="214312" indent="-21431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b="1" sz="2000">
                <a:solidFill>
                  <a:srgbClr val="FF0000"/>
                </a:solidFill>
              </a:rPr>
              <a:t>m3 = (((m +. m') *. m~) *.. 4)+.. m^;</a:t>
            </a:r>
            <a:r>
              <a:rPr sz="2000"/>
              <a:t>    return m3;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}</a:t>
            </a:r>
          </a:p>
        </p:txBody>
      </p:sp>
      <p:sp>
        <p:nvSpPr>
          <p:cNvPr id="57" name="Shape 57"/>
          <p:cNvSpPr/>
          <p:nvPr/>
        </p:nvSpPr>
        <p:spPr>
          <a:xfrm>
            <a:off x="5171156" y="1752599"/>
            <a:ext cx="435499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14312" indent="-214312">
              <a:spcBef>
                <a:spcPts val="4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0000"/>
                </a:solidFill>
              </a:rPr>
              <a:t>Void main(</a:t>
            </a:r>
            <a:r>
              <a:rPr sz="2000" u="sng">
                <a:solidFill>
                  <a:srgbClr val="FF0000"/>
                </a:solidFill>
              </a:rPr>
              <a:t>Int argc2, String m)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 u="sng"/>
              <a:t> {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Matrix result(2,2);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result=main2(0, "</a:t>
            </a:r>
            <a:r>
              <a:rPr sz="2000" u="sng"/>
              <a:t>str");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printM(result);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4812191" y="4599828"/>
            <a:ext cx="4354993" cy="126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Columbia Students are one-liners.</a:t>
            </a:r>
            <a:endParaRPr sz="3200"/>
          </a:p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So, Make it happen!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400"/>
              <a:t>A series of operators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“+”, “-”: positive/ negative sign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“*”, “/”, “+.”, “-.”, “+..”, “-..”: primary type level, matrix level, and matrix &amp; primary level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2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199" y="1631511"/>
            <a:ext cx="3561378" cy="449465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 u="sng"/>
              <a:t>Int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Boolean b;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Structure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Structure s={a="1", b= toString(</a:t>
            </a:r>
            <a:r>
              <a:rPr sz="2700" u="sng"/>
              <a:t>argc)};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i=toInt(s -&gt; a);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4418974" y="1631511"/>
            <a:ext cx="4267826" cy="408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 u="sng"/>
              <a:t>Int i;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Boolean b;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Structure main2(</a:t>
            </a:r>
            <a:r>
              <a:rPr sz="2673" u="sng"/>
              <a:t>Int argc, String argv) {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Structure s={a="1", b= toString(</a:t>
            </a:r>
            <a:r>
              <a:rPr sz="2673" u="sng"/>
              <a:t>argc)};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i=toInt(s -&gt; a);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return s;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Structure holds customized data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Universal</a:t>
            </a:r>
            <a:r>
              <a:rPr sz="3200"/>
              <a:t>:  Anything that can be expressed as a String. Can be a String or a variable of String type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No Overhead</a:t>
            </a:r>
            <a:r>
              <a:rPr sz="3200"/>
              <a:t>: Anything your care to use without OOP overhead that a financial user does not care to know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Extensibility</a:t>
            </a:r>
            <a:r>
              <a:rPr sz="3200"/>
              <a:t>: Easily extended to other disciplinary without much effort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199" y="1448127"/>
            <a:ext cx="4361614" cy="503027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Float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Option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Option s={strike="100.0", stock= "150.0", interestRate="0.1", period="1.0", </a:t>
            </a:r>
            <a:r>
              <a:rPr sz="2700" u="sng"/>
              <a:t>sigma="2.0", optionType="call"};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i=toFloat(s -&gt; strike);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4354573" y="1448128"/>
            <a:ext cx="478942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Void main(</a:t>
            </a:r>
            <a:r>
              <a:rPr sz="3200" u="sng"/>
              <a:t>Int argc2, String m) {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Option result={};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result=main2(0, "</a:t>
            </a:r>
            <a:r>
              <a:rPr sz="3200" u="sng"/>
              <a:t>str");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Float d;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d=price(result);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print(d);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 extended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4137775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Matrix main3(</a:t>
            </a:r>
            <a:r>
              <a:rPr sz="2700" u="sng"/>
              <a:t>Int a) {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strike(1,2);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strike[0][0]=10;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strike[0][1]=20;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stock(1,2);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stock[0][0]=15;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stock[0][1]=25;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interestRate(1,2);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interestRate[0][0]=0.4;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interestRate[0][1]=0.1;</a:t>
            </a:r>
          </a:p>
        </p:txBody>
      </p:sp>
      <p:sp>
        <p:nvSpPr>
          <p:cNvPr id="76" name="Shape 76"/>
          <p:cNvSpPr/>
          <p:nvPr/>
        </p:nvSpPr>
        <p:spPr>
          <a:xfrm>
            <a:off x="4747374" y="1750487"/>
            <a:ext cx="413777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period(1,2);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period[0][0]=3;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period[0][1]=4;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</a:t>
            </a:r>
            <a:r>
              <a:rPr sz="2200" u="sng"/>
              <a:t>sigma(1,2);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sigma[0][0]=0.1;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sigma[0][1]=0.2;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s(0,0);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s= priceM(strike,stock,interestRate,period,</a:t>
            </a:r>
            <a:r>
              <a:rPr sz="2200" u="sng"/>
              <a:t>sigma);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return s;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Financial District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Easy to use: One of the application of extensible language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Make complex things easy: Don’t know Black-Shole or anything alike.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Matrix short-cut for large portfolio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