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4" r:id="rId10"/>
    <p:sldId id="260" r:id="rId11"/>
    <p:sldId id="273" r:id="rId12"/>
    <p:sldId id="274" r:id="rId13"/>
    <p:sldId id="269" r:id="rId14"/>
    <p:sldId id="270" r:id="rId15"/>
    <p:sldId id="272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2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8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8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6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6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4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0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7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2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6116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</a:rPr>
              <a:t>AngelaZ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96141"/>
            <a:ext cx="6400800" cy="364265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Angel invests on those who awaits and prepare for the Zen of Matrix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People know Matrix.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We know the </a:t>
            </a:r>
            <a:r>
              <a:rPr lang="en-US" sz="3600" b="1" dirty="0" smtClean="0">
                <a:solidFill>
                  <a:srgbClr val="FF0000"/>
                </a:solidFill>
              </a:rPr>
              <a:t>ZEN</a:t>
            </a:r>
            <a:r>
              <a:rPr lang="en-US" sz="3600" b="1" dirty="0" smtClean="0">
                <a:solidFill>
                  <a:schemeClr val="tx1"/>
                </a:solidFill>
              </a:rPr>
              <a:t>!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8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Black-Scholes equation  </a:t>
            </a:r>
            <a:endParaRPr lang="en-US" dirty="0"/>
          </a:p>
        </p:txBody>
      </p:sp>
      <p:pic>
        <p:nvPicPr>
          <p:cNvPr id="14" name="Content Placeholder 13" descr="Macintosh HD:Users:feiliu:Desktop:Screen Shot 2014-12-14 at 5.02.49 P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473" b="-1447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54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Scanner/Parser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/>
              <a:t>In Scanner, translate characters to tokens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rule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token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parse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latin typeface="Monaco"/>
                <a:ea typeface="Monaco"/>
                <a:cs typeface="Monaco"/>
                <a:sym typeface="Monaco"/>
              </a:rPr>
              <a:t>  			 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 sz="1200" dirty="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 '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'\t'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'\r'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'\n'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]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token lexbuf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 Whitespace *)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"Matrix"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MATRIX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'''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TRANSPOSE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'~'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INVERSION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100" dirty="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'^'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DETERMINANT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r>
              <a:rPr sz="1100" dirty="0"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pPr lvl="0">
              <a:defRPr sz="1800"/>
            </a:pPr>
            <a:r>
              <a:rPr sz="3200" dirty="0"/>
              <a:t>In Parser, pattern matching and pattern reduction to build an AST tree </a:t>
            </a:r>
            <a:endParaRPr sz="1200" dirty="0"/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			expr: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			  ID              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 dirty="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 Id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 dirty="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 dirty="0">
              <a:solidFill>
                <a:srgbClr val="6485C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			/* matrix_unary: */</a:t>
            </a:r>
            <a:endParaRPr sz="12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latin typeface="Monaco"/>
                <a:ea typeface="Monaco"/>
                <a:cs typeface="Monaco"/>
                <a:sym typeface="Monaco"/>
              </a:rPr>
              <a:t>			|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expr TRANSPOSE  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MatUnary_op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MTranspose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expr INVERSION  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MatUnary_op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MInversion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expr DETERMINANT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MatUnary_op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MDeterminant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 dirty="0">
                <a:solidFill>
                  <a:srgbClr val="CD5550"/>
                </a:solidFill>
                <a:latin typeface="Monaco"/>
                <a:ea typeface="Monaco"/>
                <a:cs typeface="Monaco"/>
                <a:sym typeface="Monaco"/>
              </a:rPr>
              <a:t>stmt:</a:t>
            </a:r>
            <a:endParaRPr sz="12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latin typeface="Monaco"/>
                <a:ea typeface="Monaco"/>
                <a:cs typeface="Monaco"/>
                <a:sym typeface="Monaco"/>
              </a:rPr>
              <a:t>    			  expr SEMI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Expr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7922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AST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In AST, define structure corresponding to each pattern in Parser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mat_uop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MTranspose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MInversion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MDeterminant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expr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   		 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string</a:t>
            </a:r>
            <a:endParaRPr sz="1200">
              <a:solidFill>
                <a:srgbClr val="941100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		| 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MatUnary_op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expr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mat_uop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		(* "Pretty printed" version of the AST *)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let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rec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string_of_expr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function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  		  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s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s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MatUnary_op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e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o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match o with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 		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MTranspose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"Transpose"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MInversion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"Inversion"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MDeterminant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"Determinant"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	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^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"("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^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string_of_expr e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^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")"</a:t>
            </a:r>
          </a:p>
        </p:txBody>
      </p:sp>
    </p:spTree>
    <p:extLst>
      <p:ext uri="{BB962C8B-B14F-4D97-AF65-F5344CB8AC3E}">
        <p14:creationId xmlns:p14="http://schemas.microsoft.com/office/powerpoint/2010/main" val="2562951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Sast</a:t>
            </a:r>
            <a:r>
              <a:rPr lang="en-US" dirty="0" smtClean="0"/>
              <a:t>/</a:t>
            </a:r>
            <a:r>
              <a:rPr lang="en-US" dirty="0" err="1" smtClean="0"/>
              <a:t>Typechecking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33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Generation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Challenge:</a:t>
            </a:r>
          </a:p>
          <a:p>
            <a:pPr marL="0" indent="0">
              <a:buNone/>
            </a:pPr>
            <a:r>
              <a:rPr lang="en-US" dirty="0" smtClean="0"/>
              <a:t>1. No operator overload in java</a:t>
            </a:r>
          </a:p>
          <a:p>
            <a:pPr marL="0" indent="0">
              <a:buNone/>
            </a:pPr>
            <a:r>
              <a:rPr lang="en-US" dirty="0" smtClean="0"/>
              <a:t>2. E</a:t>
            </a:r>
            <a:r>
              <a:rPr lang="en-US" dirty="0" smtClean="0"/>
              <a:t>xceptions (division by zero)</a:t>
            </a:r>
          </a:p>
          <a:p>
            <a:pPr marL="0" indent="0">
              <a:buNone/>
            </a:pPr>
            <a:r>
              <a:rPr lang="en-US" dirty="0" smtClean="0"/>
              <a:t>3. Access member function of </a:t>
            </a:r>
            <a:r>
              <a:rPr lang="en-US" dirty="0" err="1" smtClean="0"/>
              <a:t>Struct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Java initialization requirements (in global not in arguments)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92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Solutions:</a:t>
            </a:r>
          </a:p>
          <a:p>
            <a:pPr marL="0" indent="0">
              <a:buNone/>
            </a:pPr>
            <a:r>
              <a:rPr lang="en-US" dirty="0" smtClean="0"/>
              <a:t>1. Operator </a:t>
            </a:r>
            <a:r>
              <a:rPr lang="en-US" dirty="0" smtClean="0">
                <a:sym typeface="Wingdings"/>
              </a:rPr>
              <a:t> method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2. Try/catch  catch need to return the same type as function definition  match pattern return type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3. Member access  </a:t>
            </a:r>
            <a:r>
              <a:rPr lang="en-US" dirty="0" err="1" smtClean="0">
                <a:sym typeface="Wingdings"/>
              </a:rPr>
              <a:t>HashMap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4. Match for different type and initialize</a:t>
            </a: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16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Tests/Documents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Yeah, sit there doing nothing!</a:t>
            </a:r>
          </a:p>
          <a:p>
            <a:r>
              <a:rPr lang="en-US" dirty="0" smtClean="0"/>
              <a:t>But, not really…..</a:t>
            </a:r>
          </a:p>
          <a:p>
            <a:r>
              <a:rPr lang="en-US" dirty="0" smtClean="0"/>
              <a:t>Our language focus on Matrix Computation with operators and build your Customized Matrix Computation with great 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9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54992" cy="4525963"/>
          </a:xfrm>
        </p:spPr>
        <p:txBody>
          <a:bodyPr>
            <a:noAutofit/>
          </a:bodyPr>
          <a:lstStyle/>
          <a:p>
            <a:r>
              <a:rPr lang="en-US" sz="2000" u="sng" dirty="0" err="1"/>
              <a:t>Int</a:t>
            </a:r>
            <a:r>
              <a:rPr lang="en-US" sz="2000" u="sng" dirty="0"/>
              <a:t> </a:t>
            </a:r>
            <a:r>
              <a:rPr lang="en-US" sz="2000" u="sng" dirty="0" err="1"/>
              <a:t>i</a:t>
            </a:r>
            <a:r>
              <a:rPr lang="en-US" sz="2000" u="sng" dirty="0"/>
              <a:t>;</a:t>
            </a:r>
          </a:p>
          <a:p>
            <a:r>
              <a:rPr lang="en-US" sz="2000" dirty="0"/>
              <a:t>Boolean b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/>
              <a:t>Matrix main2(</a:t>
            </a:r>
            <a:r>
              <a:rPr lang="en-US" sz="2000" u="sng" dirty="0" err="1"/>
              <a:t>Int</a:t>
            </a:r>
            <a:r>
              <a:rPr lang="en-US" sz="2000" u="sng" dirty="0"/>
              <a:t> </a:t>
            </a:r>
            <a:r>
              <a:rPr lang="en-US" sz="2000" u="sng" dirty="0" err="1"/>
              <a:t>argc</a:t>
            </a:r>
            <a:r>
              <a:rPr lang="en-US" sz="2000" u="sng" dirty="0"/>
              <a:t>, String </a:t>
            </a:r>
            <a:r>
              <a:rPr lang="en-US" sz="2000" u="sng" dirty="0" err="1"/>
              <a:t>argv</a:t>
            </a:r>
            <a:r>
              <a:rPr lang="en-US" sz="2000" u="sng" dirty="0"/>
              <a:t>) {</a:t>
            </a:r>
          </a:p>
          <a:p>
            <a:r>
              <a:rPr lang="fr-FR" sz="2000" dirty="0"/>
              <a:t>	Matrix m3(2,2);</a:t>
            </a:r>
          </a:p>
          <a:p>
            <a:r>
              <a:rPr lang="fr-FR" sz="2000" dirty="0"/>
              <a:t>    Matrix m(2,2);</a:t>
            </a:r>
          </a:p>
          <a:p>
            <a:r>
              <a:rPr lang="fr-FR" sz="2000" dirty="0"/>
              <a:t>	m[0][0]=1; </a:t>
            </a:r>
          </a:p>
          <a:p>
            <a:r>
              <a:rPr lang="fr-FR" sz="2000" dirty="0"/>
              <a:t>	m[0][1]=2; </a:t>
            </a:r>
          </a:p>
          <a:p>
            <a:r>
              <a:rPr lang="fr-FR" sz="2000" dirty="0"/>
              <a:t>	m[1][0]=3;</a:t>
            </a:r>
          </a:p>
          <a:p>
            <a:r>
              <a:rPr lang="fr-FR" sz="2000" dirty="0"/>
              <a:t>	m[1][1]=4;</a:t>
            </a:r>
          </a:p>
          <a:p>
            <a:r>
              <a:rPr lang="tr-TR" sz="2000" b="1" dirty="0">
                <a:solidFill>
                  <a:srgbClr val="FF0000"/>
                </a:solidFill>
              </a:rPr>
              <a:t>m3 = (((m +. m') *. m~) *.. 4)+.. m^;</a:t>
            </a:r>
            <a:r>
              <a:rPr lang="is-IS" sz="2000" dirty="0" smtClean="0"/>
              <a:t>    </a:t>
            </a:r>
            <a:r>
              <a:rPr lang="is-IS" sz="2000" dirty="0"/>
              <a:t>return m3;</a:t>
            </a:r>
          </a:p>
          <a:p>
            <a:r>
              <a:rPr lang="is-IS" sz="2000" dirty="0" smtClean="0"/>
              <a:t>}</a:t>
            </a:r>
            <a:endParaRPr lang="is-I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71157" y="1752600"/>
            <a:ext cx="4354992" cy="2258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</a:rPr>
              <a:t>Void main(</a:t>
            </a:r>
            <a:r>
              <a:rPr lang="en-US" sz="2000" u="sng" dirty="0" err="1" smtClean="0">
                <a:solidFill>
                  <a:srgbClr val="FF0000"/>
                </a:solidFill>
              </a:rPr>
              <a:t>Int</a:t>
            </a:r>
            <a:r>
              <a:rPr lang="en-US" sz="2000" u="sng" dirty="0" smtClean="0">
                <a:solidFill>
                  <a:srgbClr val="FF0000"/>
                </a:solidFill>
              </a:rPr>
              <a:t> argc2, String m)</a:t>
            </a:r>
          </a:p>
          <a:p>
            <a:r>
              <a:rPr lang="en-US" sz="2000" u="sng" dirty="0" smtClean="0"/>
              <a:t> {</a:t>
            </a:r>
          </a:p>
          <a:p>
            <a:r>
              <a:rPr lang="en-US" sz="2000" dirty="0" smtClean="0"/>
              <a:t>	Matrix result(2,2);</a:t>
            </a:r>
          </a:p>
          <a:p>
            <a:r>
              <a:rPr lang="en-US" sz="2000" dirty="0" smtClean="0"/>
              <a:t>	result=main2(0, "</a:t>
            </a:r>
            <a:r>
              <a:rPr lang="en-US" sz="2000" u="sng" dirty="0" err="1" smtClean="0"/>
              <a:t>str</a:t>
            </a:r>
            <a:r>
              <a:rPr lang="en-US" sz="2000" u="sng" dirty="0" smtClean="0"/>
              <a:t>");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printM</a:t>
            </a:r>
            <a:r>
              <a:rPr lang="en-US" sz="2000" dirty="0" smtClean="0"/>
              <a:t>(result);</a:t>
            </a:r>
          </a:p>
          <a:p>
            <a:r>
              <a:rPr lang="en-US" sz="2000" dirty="0" smtClean="0"/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2192" y="4599829"/>
            <a:ext cx="4354992" cy="2258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rgbClr val="FF0000"/>
                </a:solidFill>
              </a:rPr>
              <a:t>Columbia Students are one-liners.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So, Make it happen!</a:t>
            </a:r>
          </a:p>
        </p:txBody>
      </p:sp>
    </p:spTree>
    <p:extLst>
      <p:ext uri="{BB962C8B-B14F-4D97-AF65-F5344CB8AC3E}">
        <p14:creationId xmlns:p14="http://schemas.microsoft.com/office/powerpoint/2010/main" val="251649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series of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“+”, “-”: positive/ negative sign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“*”, “/”, “+.”, “-.”, “+..”, “-..”: primary type level, matrix level, and matrix &amp; primary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4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1511"/>
            <a:ext cx="3561376" cy="4494652"/>
          </a:xfrm>
        </p:spPr>
        <p:txBody>
          <a:bodyPr>
            <a:normAutofit fontScale="85000" lnSpcReduction="10000"/>
          </a:bodyPr>
          <a:lstStyle/>
          <a:p>
            <a:r>
              <a:rPr lang="en-US" u="sng" dirty="0" err="1"/>
              <a:t>Int</a:t>
            </a:r>
            <a:r>
              <a:rPr lang="en-US" u="sng" dirty="0"/>
              <a:t> </a:t>
            </a:r>
            <a:r>
              <a:rPr lang="en-US" u="sng" dirty="0" err="1"/>
              <a:t>i</a:t>
            </a:r>
            <a:r>
              <a:rPr lang="en-US" u="sng" dirty="0"/>
              <a:t>;</a:t>
            </a:r>
          </a:p>
          <a:p>
            <a:r>
              <a:rPr lang="en-US" dirty="0"/>
              <a:t>Boolean b;</a:t>
            </a:r>
          </a:p>
          <a:p>
            <a:endParaRPr lang="en-US" dirty="0"/>
          </a:p>
          <a:p>
            <a:r>
              <a:rPr lang="en-US" dirty="0"/>
              <a:t>Structure main2(</a:t>
            </a:r>
            <a:r>
              <a:rPr lang="en-US" u="sng" dirty="0" err="1"/>
              <a:t>Int</a:t>
            </a:r>
            <a:r>
              <a:rPr lang="en-US" u="sng" dirty="0"/>
              <a:t> </a:t>
            </a:r>
            <a:r>
              <a:rPr lang="en-US" u="sng" dirty="0" err="1"/>
              <a:t>argc</a:t>
            </a:r>
            <a:r>
              <a:rPr lang="en-US" u="sng" dirty="0"/>
              <a:t>, String </a:t>
            </a:r>
            <a:r>
              <a:rPr lang="en-US" u="sng" dirty="0" err="1"/>
              <a:t>argv</a:t>
            </a:r>
            <a:r>
              <a:rPr lang="en-US" u="sng" dirty="0"/>
              <a:t>) {</a:t>
            </a:r>
          </a:p>
          <a:p>
            <a:r>
              <a:rPr lang="en-US" dirty="0"/>
              <a:t>	Structure s={a="1", b= </a:t>
            </a:r>
            <a:r>
              <a:rPr lang="en-US" dirty="0" err="1"/>
              <a:t>toString</a:t>
            </a:r>
            <a:r>
              <a:rPr lang="en-US" dirty="0"/>
              <a:t>(</a:t>
            </a:r>
            <a:r>
              <a:rPr lang="en-US" u="sng" dirty="0" err="1"/>
              <a:t>argc</a:t>
            </a:r>
            <a:r>
              <a:rPr lang="en-US" u="sng" dirty="0"/>
              <a:t>)};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toInt</a:t>
            </a:r>
            <a:r>
              <a:rPr lang="en-US" dirty="0"/>
              <a:t>(s -&gt; a);</a:t>
            </a:r>
          </a:p>
          <a:p>
            <a:r>
              <a:rPr lang="en-US" dirty="0"/>
              <a:t>	return s;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18975" y="1631511"/>
            <a:ext cx="4267825" cy="4087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err="1" smtClean="0"/>
              <a:t>Int</a:t>
            </a:r>
            <a:r>
              <a:rPr lang="en-US" u="sng" dirty="0" smtClean="0"/>
              <a:t> </a:t>
            </a:r>
            <a:r>
              <a:rPr lang="en-US" u="sng" dirty="0" err="1" smtClean="0"/>
              <a:t>i</a:t>
            </a:r>
            <a:r>
              <a:rPr lang="en-US" u="sng" dirty="0" smtClean="0"/>
              <a:t>;</a:t>
            </a:r>
          </a:p>
          <a:p>
            <a:r>
              <a:rPr lang="en-US" dirty="0" smtClean="0"/>
              <a:t>Boolean b;</a:t>
            </a:r>
          </a:p>
          <a:p>
            <a:endParaRPr lang="en-US" dirty="0" smtClean="0"/>
          </a:p>
          <a:p>
            <a:r>
              <a:rPr lang="en-US" dirty="0" smtClean="0"/>
              <a:t>Structure main2(</a:t>
            </a:r>
            <a:r>
              <a:rPr lang="en-US" u="sng" dirty="0" err="1" smtClean="0"/>
              <a:t>Int</a:t>
            </a:r>
            <a:r>
              <a:rPr lang="en-US" u="sng" dirty="0" smtClean="0"/>
              <a:t> </a:t>
            </a:r>
            <a:r>
              <a:rPr lang="en-US" u="sng" dirty="0" err="1" smtClean="0"/>
              <a:t>argc</a:t>
            </a:r>
            <a:r>
              <a:rPr lang="en-US" u="sng" dirty="0" smtClean="0"/>
              <a:t>, String </a:t>
            </a:r>
            <a:r>
              <a:rPr lang="en-US" u="sng" dirty="0" err="1" smtClean="0"/>
              <a:t>argv</a:t>
            </a:r>
            <a:r>
              <a:rPr lang="en-US" u="sng" dirty="0" smtClean="0"/>
              <a:t>) {</a:t>
            </a:r>
          </a:p>
          <a:p>
            <a:r>
              <a:rPr lang="en-US" dirty="0" smtClean="0"/>
              <a:t>	Structure s={a="1", b= </a:t>
            </a:r>
            <a:r>
              <a:rPr lang="en-US" dirty="0" err="1" smtClean="0"/>
              <a:t>toString</a:t>
            </a:r>
            <a:r>
              <a:rPr lang="en-US" dirty="0" smtClean="0"/>
              <a:t>(</a:t>
            </a:r>
            <a:r>
              <a:rPr lang="en-US" u="sng" dirty="0" err="1" smtClean="0"/>
              <a:t>argc</a:t>
            </a:r>
            <a:r>
              <a:rPr lang="en-US" u="sng" dirty="0" smtClean="0"/>
              <a:t>)};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toInt</a:t>
            </a:r>
            <a:r>
              <a:rPr lang="en-US" dirty="0" smtClean="0"/>
              <a:t>(s -&gt; a);</a:t>
            </a:r>
          </a:p>
          <a:p>
            <a:r>
              <a:rPr lang="en-US" dirty="0" smtClean="0"/>
              <a:t>	return s;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5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holds customized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Universal</a:t>
            </a:r>
            <a:r>
              <a:rPr lang="en-US" dirty="0" smtClean="0"/>
              <a:t>:  Anything that can be expressed as a String. Can be a String or a variable of String type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 Overhead</a:t>
            </a:r>
            <a:r>
              <a:rPr lang="en-US" dirty="0" smtClean="0"/>
              <a:t>: Anything your care to use without OOP overhead that a financial user does not care to know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Extensibility</a:t>
            </a:r>
            <a:r>
              <a:rPr lang="en-US" dirty="0" smtClean="0"/>
              <a:t>: Easily extended to other disciplinary without much </a:t>
            </a:r>
            <a:r>
              <a:rPr lang="en-US" dirty="0" err="1" smtClean="0"/>
              <a:t>efford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4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128"/>
            <a:ext cx="4361612" cy="50302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Float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 smtClean="0"/>
              <a:t>Option </a:t>
            </a:r>
            <a:r>
              <a:rPr lang="en-US" dirty="0"/>
              <a:t>main2(</a:t>
            </a:r>
            <a:r>
              <a:rPr lang="en-US" u="sng" dirty="0" err="1"/>
              <a:t>Int</a:t>
            </a:r>
            <a:r>
              <a:rPr lang="en-US" u="sng" dirty="0"/>
              <a:t> </a:t>
            </a:r>
            <a:r>
              <a:rPr lang="en-US" u="sng" dirty="0" err="1"/>
              <a:t>argc</a:t>
            </a:r>
            <a:r>
              <a:rPr lang="en-US" u="sng" dirty="0"/>
              <a:t>, String </a:t>
            </a:r>
            <a:r>
              <a:rPr lang="en-US" u="sng" dirty="0" err="1"/>
              <a:t>argv</a:t>
            </a:r>
            <a:r>
              <a:rPr lang="en-US" u="sng" dirty="0"/>
              <a:t>) {</a:t>
            </a:r>
          </a:p>
          <a:p>
            <a:r>
              <a:rPr lang="en-US" dirty="0"/>
              <a:t>	Option s={strike="100.0", stock= "150.0", </a:t>
            </a:r>
            <a:r>
              <a:rPr lang="en-US" dirty="0" err="1"/>
              <a:t>interestRate</a:t>
            </a:r>
            <a:r>
              <a:rPr lang="en-US" dirty="0"/>
              <a:t>="0.1", period="1.0", </a:t>
            </a:r>
            <a:r>
              <a:rPr lang="en-US" u="sng" dirty="0"/>
              <a:t>sigma="2.0", </a:t>
            </a:r>
            <a:r>
              <a:rPr lang="en-US" u="sng" dirty="0" err="1"/>
              <a:t>optionType</a:t>
            </a:r>
            <a:r>
              <a:rPr lang="en-US" u="sng" dirty="0"/>
              <a:t>="call"};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toFloat</a:t>
            </a:r>
            <a:r>
              <a:rPr lang="en-US" dirty="0"/>
              <a:t>(s -&gt; strike);</a:t>
            </a:r>
          </a:p>
          <a:p>
            <a:r>
              <a:rPr lang="en-US" dirty="0"/>
              <a:t>	return s;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4574" y="1448128"/>
            <a:ext cx="478942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Void main(</a:t>
            </a:r>
            <a:r>
              <a:rPr lang="en-US" u="sng" dirty="0" err="1"/>
              <a:t>Int</a:t>
            </a:r>
            <a:r>
              <a:rPr lang="en-US" u="sng" dirty="0"/>
              <a:t> argc2, String m) {</a:t>
            </a:r>
          </a:p>
          <a:p>
            <a:r>
              <a:rPr lang="en-US" dirty="0"/>
              <a:t>	Option result={};</a:t>
            </a:r>
          </a:p>
          <a:p>
            <a:r>
              <a:rPr lang="en-US" dirty="0"/>
              <a:t>	result=main2(0, "</a:t>
            </a:r>
            <a:r>
              <a:rPr lang="en-US" u="sng" dirty="0" err="1"/>
              <a:t>str</a:t>
            </a:r>
            <a:r>
              <a:rPr lang="en-US" u="sng" dirty="0"/>
              <a:t>");</a:t>
            </a:r>
          </a:p>
          <a:p>
            <a:r>
              <a:rPr lang="en-US" dirty="0"/>
              <a:t>	Float d;</a:t>
            </a:r>
          </a:p>
          <a:p>
            <a:r>
              <a:rPr lang="en-US" dirty="0"/>
              <a:t>	d=price(result);</a:t>
            </a:r>
          </a:p>
          <a:p>
            <a:r>
              <a:rPr lang="en-US" dirty="0"/>
              <a:t>	print(d);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61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extended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37775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Matrix main3(</a:t>
            </a:r>
            <a:r>
              <a:rPr lang="en-US" u="sng" dirty="0" err="1"/>
              <a:t>Int</a:t>
            </a:r>
            <a:r>
              <a:rPr lang="en-US" u="sng" dirty="0"/>
              <a:t> a) {</a:t>
            </a:r>
          </a:p>
          <a:p>
            <a:r>
              <a:rPr lang="en-US" dirty="0"/>
              <a:t>	Matrix strike(1,2);</a:t>
            </a:r>
          </a:p>
          <a:p>
            <a:r>
              <a:rPr lang="nb-NO" dirty="0"/>
              <a:t>	</a:t>
            </a:r>
            <a:r>
              <a:rPr lang="nb-NO" dirty="0" err="1"/>
              <a:t>strike</a:t>
            </a:r>
            <a:r>
              <a:rPr lang="nb-NO" dirty="0"/>
              <a:t>[0][0]=10;</a:t>
            </a:r>
          </a:p>
          <a:p>
            <a:r>
              <a:rPr lang="nb-NO" dirty="0"/>
              <a:t>	</a:t>
            </a:r>
            <a:r>
              <a:rPr lang="nb-NO" dirty="0" err="1"/>
              <a:t>strike</a:t>
            </a:r>
            <a:r>
              <a:rPr lang="nb-NO" dirty="0"/>
              <a:t>[0][1]=20;</a:t>
            </a:r>
          </a:p>
          <a:p>
            <a:r>
              <a:rPr lang="nb-NO" dirty="0"/>
              <a:t>	Matrix </a:t>
            </a:r>
            <a:r>
              <a:rPr lang="nb-NO" dirty="0" err="1"/>
              <a:t>stock</a:t>
            </a:r>
            <a:r>
              <a:rPr lang="nb-NO" dirty="0"/>
              <a:t>(1,2);</a:t>
            </a:r>
          </a:p>
          <a:p>
            <a:r>
              <a:rPr lang="nb-NO" dirty="0"/>
              <a:t>	</a:t>
            </a:r>
            <a:r>
              <a:rPr lang="nb-NO" dirty="0" err="1"/>
              <a:t>stock</a:t>
            </a:r>
            <a:r>
              <a:rPr lang="nb-NO" dirty="0"/>
              <a:t>[0][0]=15;</a:t>
            </a:r>
          </a:p>
          <a:p>
            <a:r>
              <a:rPr lang="nb-NO" dirty="0"/>
              <a:t>	</a:t>
            </a:r>
            <a:r>
              <a:rPr lang="nb-NO" dirty="0" err="1"/>
              <a:t>stock</a:t>
            </a:r>
            <a:r>
              <a:rPr lang="nb-NO" dirty="0"/>
              <a:t>[0][1]=25;</a:t>
            </a:r>
          </a:p>
          <a:p>
            <a:r>
              <a:rPr lang="nb-NO" dirty="0"/>
              <a:t>	</a:t>
            </a:r>
            <a:r>
              <a:rPr lang="nb-NO" dirty="0" smtClean="0"/>
              <a:t>Matrix </a:t>
            </a:r>
            <a:r>
              <a:rPr lang="nb-NO" dirty="0" err="1" smtClean="0"/>
              <a:t>interestRate</a:t>
            </a:r>
            <a:r>
              <a:rPr lang="nb-NO" dirty="0" smtClean="0"/>
              <a:t>(1,2);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interestRate</a:t>
            </a:r>
            <a:r>
              <a:rPr lang="de-DE" dirty="0" smtClean="0"/>
              <a:t>[0][0]=0.4;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interestRate</a:t>
            </a:r>
            <a:r>
              <a:rPr lang="de-DE" dirty="0" smtClean="0"/>
              <a:t>[0][1]=0.1;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47375" y="1750488"/>
            <a:ext cx="4137775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Matrix </a:t>
            </a:r>
            <a:r>
              <a:rPr lang="de-DE" dirty="0" err="1"/>
              <a:t>period</a:t>
            </a:r>
            <a:r>
              <a:rPr lang="de-DE" dirty="0"/>
              <a:t>(1,2);</a:t>
            </a:r>
          </a:p>
          <a:p>
            <a:r>
              <a:rPr lang="de-DE" dirty="0"/>
              <a:t>	</a:t>
            </a:r>
            <a:r>
              <a:rPr lang="de-DE" dirty="0" err="1"/>
              <a:t>period</a:t>
            </a:r>
            <a:r>
              <a:rPr lang="de-DE" dirty="0"/>
              <a:t>[0][0]=3;</a:t>
            </a:r>
          </a:p>
          <a:p>
            <a:r>
              <a:rPr lang="de-DE" dirty="0"/>
              <a:t>	</a:t>
            </a:r>
            <a:r>
              <a:rPr lang="de-DE" dirty="0" err="1"/>
              <a:t>period</a:t>
            </a:r>
            <a:r>
              <a:rPr lang="de-DE" dirty="0"/>
              <a:t>[0][1]=4;</a:t>
            </a:r>
          </a:p>
          <a:p>
            <a:r>
              <a:rPr lang="de-DE" dirty="0"/>
              <a:t>	Matrix </a:t>
            </a:r>
            <a:r>
              <a:rPr lang="de-DE" u="sng" dirty="0" err="1"/>
              <a:t>sigma</a:t>
            </a:r>
            <a:r>
              <a:rPr lang="de-DE" u="sng" dirty="0"/>
              <a:t>(1,2);</a:t>
            </a:r>
          </a:p>
          <a:p>
            <a:r>
              <a:rPr lang="de-DE" dirty="0"/>
              <a:t>	</a:t>
            </a:r>
            <a:r>
              <a:rPr lang="de-DE" u="sng" dirty="0" err="1"/>
              <a:t>sigma</a:t>
            </a:r>
            <a:r>
              <a:rPr lang="de-DE" u="sng" dirty="0"/>
              <a:t>[0][0]=0.1;</a:t>
            </a:r>
          </a:p>
          <a:p>
            <a:r>
              <a:rPr lang="de-DE" dirty="0"/>
              <a:t>	</a:t>
            </a:r>
            <a:r>
              <a:rPr lang="de-DE" u="sng" dirty="0" err="1"/>
              <a:t>sigma</a:t>
            </a:r>
            <a:r>
              <a:rPr lang="de-DE" u="sng" dirty="0"/>
              <a:t>[0][1]=0.2;</a:t>
            </a:r>
          </a:p>
          <a:p>
            <a:r>
              <a:rPr lang="de-DE" dirty="0"/>
              <a:t>	</a:t>
            </a:r>
          </a:p>
          <a:p>
            <a:r>
              <a:rPr lang="fr-FR" dirty="0"/>
              <a:t>	Matrix s(0,0);</a:t>
            </a:r>
          </a:p>
          <a:p>
            <a:r>
              <a:rPr lang="fr-FR" dirty="0"/>
              <a:t>	s= </a:t>
            </a:r>
            <a:r>
              <a:rPr lang="fr-FR" dirty="0" err="1"/>
              <a:t>priceM</a:t>
            </a:r>
            <a:r>
              <a:rPr lang="fr-FR" dirty="0"/>
              <a:t>(</a:t>
            </a:r>
            <a:r>
              <a:rPr lang="fr-FR" dirty="0" err="1"/>
              <a:t>strike,stock,interestRate,period,</a:t>
            </a:r>
            <a:r>
              <a:rPr lang="fr-FR" u="sng" dirty="0" err="1"/>
              <a:t>sigma</a:t>
            </a:r>
            <a:r>
              <a:rPr lang="fr-FR" u="sng" dirty="0"/>
              <a:t>);</a:t>
            </a:r>
          </a:p>
          <a:p>
            <a:r>
              <a:rPr lang="fr-FR" dirty="0"/>
              <a:t>	return s;</a:t>
            </a:r>
          </a:p>
          <a:p>
            <a:r>
              <a:rPr lang="fr-FR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2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Financial District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use: One of the application of extensible language</a:t>
            </a:r>
          </a:p>
          <a:p>
            <a:endParaRPr lang="en-US" dirty="0" smtClean="0"/>
          </a:p>
          <a:p>
            <a:r>
              <a:rPr lang="en-US" dirty="0" smtClean="0"/>
              <a:t>Make complex things easy:</a:t>
            </a:r>
            <a:r>
              <a:rPr lang="en-US" dirty="0"/>
              <a:t> </a:t>
            </a:r>
            <a:r>
              <a:rPr lang="en-US" dirty="0" smtClean="0"/>
              <a:t>Don’t know Black-</a:t>
            </a:r>
            <a:r>
              <a:rPr lang="en-US" dirty="0" err="1" smtClean="0"/>
              <a:t>Shole</a:t>
            </a:r>
            <a:r>
              <a:rPr lang="en-US" dirty="0" smtClean="0"/>
              <a:t> or anything alike.</a:t>
            </a:r>
          </a:p>
          <a:p>
            <a:endParaRPr lang="en-US" dirty="0"/>
          </a:p>
          <a:p>
            <a:r>
              <a:rPr lang="en-US" dirty="0" smtClean="0"/>
              <a:t>Matrix short-cut for </a:t>
            </a:r>
            <a:r>
              <a:rPr lang="en-US" smtClean="0"/>
              <a:t>large portfolio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523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435</Words>
  <Application>Microsoft Macintosh PowerPoint</Application>
  <PresentationFormat>On-screen Show (4:3)</PresentationFormat>
  <Paragraphs>145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AngelaZ</vt:lpstr>
      <vt:lpstr>ZEN </vt:lpstr>
      <vt:lpstr>Demo 1</vt:lpstr>
      <vt:lpstr>A series of operators</vt:lpstr>
      <vt:lpstr>Demo 2</vt:lpstr>
      <vt:lpstr>Structure holds customized data</vt:lpstr>
      <vt:lpstr>Demo 3</vt:lpstr>
      <vt:lpstr>Demo 3 extended</vt:lpstr>
      <vt:lpstr>In Financial District</vt:lpstr>
      <vt:lpstr>Black-Scholes equation  </vt:lpstr>
      <vt:lpstr>Scanner/Parser</vt:lpstr>
      <vt:lpstr>AST</vt:lpstr>
      <vt:lpstr>Sast/Typechecking</vt:lpstr>
      <vt:lpstr>Code Generation (1)</vt:lpstr>
      <vt:lpstr>Code Generation (2)</vt:lpstr>
      <vt:lpstr>Tests/Documents</vt:lpstr>
    </vt:vector>
  </TitlesOfParts>
  <Company>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AngelaZ</dc:title>
  <dc:creator>Fei Liu</dc:creator>
  <cp:lastModifiedBy>Fei Liu</cp:lastModifiedBy>
  <cp:revision>31</cp:revision>
  <dcterms:created xsi:type="dcterms:W3CDTF">2014-12-14T20:59:07Z</dcterms:created>
  <dcterms:modified xsi:type="dcterms:W3CDTF">2014-12-17T01:35:25Z</dcterms:modified>
</cp:coreProperties>
</file>