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0" r:id="rId11"/>
    <p:sldId id="273" r:id="rId12"/>
    <p:sldId id="274" r:id="rId13"/>
    <p:sldId id="275" r:id="rId14"/>
    <p:sldId id="276" r:id="rId15"/>
    <p:sldId id="277" r:id="rId16"/>
    <p:sldId id="270" r:id="rId17"/>
    <p:sldId id="272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8140C-F07C-4A49-8A67-7B38CB84966F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42810-21F3-794C-930E-1ADB2CC4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3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883BE-87EA-8341-984C-AD1AB206586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4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611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AngelaZ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96141"/>
            <a:ext cx="6400800" cy="364265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Angel invests on those who awaits and prepare for the Zen of Matrix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People know Matrix.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We know the </a:t>
            </a:r>
            <a:r>
              <a:rPr lang="en-US" sz="3600" b="1" dirty="0" smtClean="0">
                <a:solidFill>
                  <a:srgbClr val="FF0000"/>
                </a:solidFill>
              </a:rPr>
              <a:t>ZEN</a:t>
            </a:r>
            <a:r>
              <a:rPr lang="en-US" sz="3600" b="1" dirty="0" smtClean="0">
                <a:solidFill>
                  <a:schemeClr val="tx1"/>
                </a:solidFill>
              </a:rPr>
              <a:t>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8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Black-Scholes equation  </a:t>
            </a:r>
            <a:endParaRPr lang="en-US" dirty="0"/>
          </a:p>
        </p:txBody>
      </p:sp>
      <p:pic>
        <p:nvPicPr>
          <p:cNvPr id="14" name="Content Placeholder 13" descr="Macintosh HD:Users:feiliu:Desktop:Screen Shot 2014-12-14 at 5.02.49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3" b="-144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54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Scanner/Parser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In Scanner, translate characters to tokens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rule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token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parse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  			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'\t'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'\r'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'\n'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]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token lexbuf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Whitespace *)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"Matrix"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MATRIX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'''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TRANSPOSE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'~'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INVERSION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1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FF9300"/>
                </a:solidFill>
                <a:latin typeface="Monaco"/>
                <a:ea typeface="Monaco"/>
                <a:cs typeface="Monaco"/>
                <a:sym typeface="Monaco"/>
              </a:rPr>
              <a:t>'^'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DETERMINANT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r>
              <a:rPr sz="1100" dirty="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0">
              <a:defRPr sz="1800"/>
            </a:pPr>
            <a:r>
              <a:rPr sz="3200" dirty="0"/>
              <a:t>In Parser, pattern matching and pattern reduction to build an AST tree </a:t>
            </a:r>
            <a:endParaRPr sz="1200" dirty="0"/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expr: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  ID            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Id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solidFill>
                <a:srgbClr val="6485C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	/* matrix_unary: */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|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expr TRANSPOSE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MTranspose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expr INVERSION  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MInversion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expr DETERMINANT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MDeterminant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 dirty="0">
                <a:solidFill>
                  <a:srgbClr val="CD5550"/>
                </a:solidFill>
                <a:latin typeface="Monaco"/>
                <a:ea typeface="Monaco"/>
                <a:cs typeface="Monaco"/>
                <a:sym typeface="Monaco"/>
              </a:rPr>
              <a:t>stmt:</a:t>
            </a:r>
            <a:endParaRPr sz="1200" dirty="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 dirty="0">
                <a:latin typeface="Monaco"/>
                <a:ea typeface="Monaco"/>
                <a:cs typeface="Monaco"/>
                <a:sym typeface="Monaco"/>
              </a:rPr>
              <a:t>    			  expr SEMI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Expr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($</a:t>
            </a:r>
            <a:r>
              <a:rPr sz="12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 dirty="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92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AST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 AST, define structure corresponding to each pattern in Parser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   		 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</a:t>
            </a:r>
            <a:endParaRPr sz="1200">
              <a:solidFill>
                <a:srgbClr val="941100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		|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MatUnary_op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mat_uop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		(* "Pretty printed" version of the AST *)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let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rec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function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  		  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Id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MatUnary_op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e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o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match o with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 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MTranspose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"Transpose"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MInversion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"Inversion"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 </a:t>
            </a:r>
            <a:r>
              <a:rPr sz="1200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MDeterminant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-&gt;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"Determinant"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	</a:t>
            </a:r>
          </a:p>
          <a:p>
            <a:pPr marL="0" lvl="0" indent="0">
              <a:spcBef>
                <a:spcPts val="0"/>
              </a:spcBef>
              <a:buSzTx/>
              <a:buFontTx/>
              <a:buNone/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"("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string_of_expr e </a:t>
            </a:r>
            <a:r>
              <a:rPr sz="12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^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")"</a:t>
            </a:r>
          </a:p>
        </p:txBody>
      </p:sp>
    </p:spTree>
    <p:extLst>
      <p:ext uri="{BB962C8B-B14F-4D97-AF65-F5344CB8AC3E}">
        <p14:creationId xmlns:p14="http://schemas.microsoft.com/office/powerpoint/2010/main" val="256295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57200" y="-14188"/>
            <a:ext cx="8229600" cy="10467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457200" y="1061591"/>
            <a:ext cx="8229600" cy="5451178"/>
          </a:xfrm>
          <a:prstGeom prst="rect">
            <a:avLst/>
          </a:prstGeom>
        </p:spPr>
        <p:txBody>
          <a:bodyPr/>
          <a:lstStyle/>
          <a:p>
            <a:pPr marL="329184" lvl="0" indent="-329184" defTabSz="438911">
              <a:defRPr sz="1800"/>
            </a:pPr>
            <a:r>
              <a:rPr sz="3072"/>
              <a:t>Annotate Ast: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Binary_op_t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bin_op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MatBinary_op_t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mat_op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expr_t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Id_t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Float_lit_t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float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Int_lit_t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int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|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6485C1"/>
                </a:solidFill>
                <a:latin typeface="Monaco"/>
                <a:ea typeface="Monaco"/>
                <a:cs typeface="Monaco"/>
                <a:sym typeface="Monaco"/>
              </a:rPr>
              <a:t>String_lit_t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of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dataType</a:t>
            </a:r>
          </a:p>
          <a:p>
            <a:pPr marL="329184" lvl="0" indent="-329184" defTabSz="438911">
              <a:defRPr sz="1800"/>
            </a:pPr>
            <a:r>
              <a:rPr sz="3072"/>
              <a:t>Environment/Scopes: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symbol_table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(*general symbol table for variables*)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	parent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symbol_table option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variables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structs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struc_table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options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option_table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matrixes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matrix_table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environment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{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func_return_type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Function return type 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scope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symbol_table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symbol table for varibles 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344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mutable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functions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 list 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B42EC6"/>
                </a:solidFill>
                <a:latin typeface="Monaco"/>
                <a:ea typeface="Monaco"/>
                <a:cs typeface="Monaco"/>
                <a:sym typeface="Monaco"/>
              </a:rPr>
              <a:t>Ast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dataType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list</a:t>
            </a: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1344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34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(* symbol table for global functions, nested function declaration not supported*)</a:t>
            </a:r>
            <a:endParaRPr sz="1344">
              <a:latin typeface="Monaco"/>
              <a:ea typeface="Monaco"/>
              <a:cs typeface="Monaco"/>
              <a:sym typeface="Monaco"/>
            </a:endParaRPr>
          </a:p>
          <a:p>
            <a:pPr marL="0" lvl="0" indent="0" defTabSz="438911">
              <a:spcBef>
                <a:spcPts val="0"/>
              </a:spcBef>
              <a:buSzTx/>
              <a:buFontTx/>
              <a:buNone/>
              <a:defRPr sz="1800"/>
            </a:pPr>
            <a:r>
              <a:rPr sz="1344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90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57200" y="33189"/>
            <a:ext cx="8229600" cy="1041798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57200" y="1064071"/>
            <a:ext cx="8229600" cy="5062092"/>
          </a:xfrm>
          <a:prstGeom prst="rect">
            <a:avLst/>
          </a:prstGeom>
        </p:spPr>
        <p:txBody>
          <a:bodyPr lIns="0" tIns="0" rIns="0" bIns="0"/>
          <a:lstStyle/>
          <a:p>
            <a:pPr marL="318897" lvl="0" indent="-318897" defTabSz="425195">
              <a:defRPr sz="1800"/>
            </a:pPr>
            <a:r>
              <a:rPr sz="2976"/>
              <a:t>Check types and consistency</a:t>
            </a:r>
          </a:p>
          <a:p>
            <a:pPr marL="744093" lvl="1" indent="-318897" defTabSz="425195">
              <a:buChar char="•"/>
              <a:defRPr sz="1800"/>
            </a:pPr>
            <a:r>
              <a:rPr sz="2976"/>
              <a:t>Types of operations/expressions are consistent </a:t>
            </a:r>
          </a:p>
          <a:p>
            <a:pPr marL="1169288" lvl="2" indent="-318897" defTabSz="425195">
              <a:defRPr sz="1800"/>
            </a:pPr>
            <a:r>
              <a:rPr sz="2418"/>
              <a:t>i.e. int convert to float is allowed, float convert to int is not allowed.</a:t>
            </a:r>
          </a:p>
          <a:p>
            <a:pPr marL="744093" lvl="1" indent="-318897" defTabSz="425195">
              <a:buChar char="•"/>
              <a:defRPr sz="1800"/>
            </a:pPr>
            <a:r>
              <a:rPr sz="2976"/>
              <a:t>Variables and functions are defined within scope and in the right type</a:t>
            </a:r>
          </a:p>
          <a:p>
            <a:pPr marL="744093" lvl="1" indent="-318897" defTabSz="425195">
              <a:buChar char="•"/>
              <a:defRPr sz="1800"/>
            </a:pPr>
            <a:r>
              <a:rPr sz="2976"/>
              <a:t>Statements </a:t>
            </a:r>
          </a:p>
          <a:p>
            <a:pPr marL="1169288" lvl="2" indent="-318897" defTabSz="425195">
              <a:defRPr sz="1800"/>
            </a:pPr>
            <a:r>
              <a:rPr sz="2976"/>
              <a:t>i.e. if(expr)—expr can only be of boolean type; for(e1;e2;e3)— e1 and e3 can only be noexpr or </a:t>
            </a:r>
          </a:p>
        </p:txBody>
      </p:sp>
    </p:spTree>
    <p:extLst>
      <p:ext uri="{BB962C8B-B14F-4D97-AF65-F5344CB8AC3E}">
        <p14:creationId xmlns:p14="http://schemas.microsoft.com/office/powerpoint/2010/main" val="113179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57200" y="33189"/>
            <a:ext cx="8229600" cy="1041798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Sast/Typechecking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57200" y="1064071"/>
            <a:ext cx="8229600" cy="5062092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Check types and consistency</a:t>
            </a:r>
          </a:p>
          <a:p>
            <a:pPr marL="800100" lvl="1" indent="-342900">
              <a:buChar char="•"/>
              <a:defRPr sz="1800"/>
            </a:pPr>
            <a:r>
              <a:rPr sz="3200"/>
              <a:t>Structures/Options</a:t>
            </a:r>
          </a:p>
          <a:p>
            <a:pPr marL="1257300" lvl="2" indent="-342900">
              <a:defRPr sz="1800"/>
            </a:pPr>
            <a:r>
              <a:rPr sz="3200"/>
              <a:t>fields are declared before</a:t>
            </a:r>
          </a:p>
          <a:p>
            <a:pPr marL="800100" lvl="1" indent="-342900">
              <a:buChar char="•"/>
              <a:defRPr sz="1800"/>
            </a:pPr>
            <a:r>
              <a:rPr sz="3200"/>
              <a:t>Matrices</a:t>
            </a:r>
          </a:p>
          <a:p>
            <a:pPr marL="1257300" lvl="2" indent="-342900">
              <a:defRPr sz="1800"/>
            </a:pPr>
            <a:r>
              <a:rPr sz="3200"/>
              <a:t>dimension matches for matrices operations</a:t>
            </a:r>
          </a:p>
          <a:p>
            <a:pPr marL="1257300" lvl="2" indent="-342900">
              <a:defRPr sz="1800"/>
            </a:pPr>
            <a:r>
              <a:rPr sz="3200"/>
              <a:t> +. -. </a:t>
            </a:r>
          </a:p>
          <a:p>
            <a:pPr marL="1257300" lvl="2" indent="-342900">
              <a:defRPr sz="1800"/>
            </a:pPr>
            <a:r>
              <a:rPr sz="3200"/>
              <a:t> *. /.</a:t>
            </a:r>
          </a:p>
        </p:txBody>
      </p:sp>
    </p:spTree>
    <p:extLst>
      <p:ext uri="{BB962C8B-B14F-4D97-AF65-F5344CB8AC3E}">
        <p14:creationId xmlns:p14="http://schemas.microsoft.com/office/powerpoint/2010/main" val="247148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Generation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Challenge:</a:t>
            </a:r>
          </a:p>
          <a:p>
            <a:pPr marL="0" indent="0">
              <a:buNone/>
            </a:pPr>
            <a:r>
              <a:rPr lang="en-US" dirty="0" smtClean="0"/>
              <a:t>1. No operator overload in java</a:t>
            </a:r>
          </a:p>
          <a:p>
            <a:pPr marL="0" indent="0">
              <a:buNone/>
            </a:pPr>
            <a:r>
              <a:rPr lang="en-US" dirty="0" smtClean="0"/>
              <a:t>2. E</a:t>
            </a:r>
            <a:r>
              <a:rPr lang="en-US" dirty="0" smtClean="0"/>
              <a:t>xceptions (division by zero)</a:t>
            </a:r>
          </a:p>
          <a:p>
            <a:pPr marL="0" indent="0">
              <a:buNone/>
            </a:pPr>
            <a:r>
              <a:rPr lang="en-US" dirty="0" smtClean="0"/>
              <a:t>3. Access member function of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Java initialization requirements (in global not in arguments)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9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marL="0" indent="0">
              <a:buNone/>
            </a:pPr>
            <a:r>
              <a:rPr lang="en-US" dirty="0" smtClean="0"/>
              <a:t>1. Operator </a:t>
            </a:r>
            <a:r>
              <a:rPr lang="en-US" dirty="0" smtClean="0">
                <a:sym typeface="Wingdings"/>
              </a:rPr>
              <a:t> method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2. Try/catch  catch need to return the same type as function definition  match pattern return type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3. Member access  </a:t>
            </a:r>
            <a:r>
              <a:rPr lang="en-US" dirty="0" err="1" smtClean="0">
                <a:sym typeface="Wingdings"/>
              </a:rPr>
              <a:t>HashMap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4. Match for different type and initialize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16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for each developing phase: AST, Parser and scanner/ SAST/ </a:t>
            </a:r>
            <a:r>
              <a:rPr lang="en-US" dirty="0" err="1" smtClean="0"/>
              <a:t>JavaGen</a:t>
            </a:r>
            <a:endParaRPr lang="en-US" dirty="0" smtClean="0"/>
          </a:p>
          <a:p>
            <a:r>
              <a:rPr lang="en-US" dirty="0" smtClean="0"/>
              <a:t>Integration test for the linked modules.</a:t>
            </a:r>
          </a:p>
          <a:p>
            <a:r>
              <a:rPr lang="en-US" dirty="0" smtClean="0"/>
              <a:t>Shell script is used to automatically run the test cases and compare output.</a:t>
            </a:r>
          </a:p>
          <a:p>
            <a:r>
              <a:rPr lang="en-US" dirty="0" smtClean="0"/>
              <a:t>Pass and fail </a:t>
            </a:r>
            <a:r>
              <a:rPr lang="en-US" dirty="0"/>
              <a:t>t</a:t>
            </a:r>
            <a:r>
              <a:rPr lang="en-US" dirty="0" smtClean="0"/>
              <a:t>est cases are designed separately.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12-16 at 10.21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656" b="-23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586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Yeah, sit there doing nothing!</a:t>
            </a:r>
          </a:p>
          <a:p>
            <a:r>
              <a:rPr lang="en-US" dirty="0" smtClean="0"/>
              <a:t>But, not really…..</a:t>
            </a:r>
          </a:p>
          <a:p>
            <a:r>
              <a:rPr lang="en-US" dirty="0" smtClean="0"/>
              <a:t>Our language focus on Matrix Computation with operators and build your Customized Matrix Computation with great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54992" cy="4525963"/>
          </a:xfrm>
        </p:spPr>
        <p:txBody>
          <a:bodyPr>
            <a:noAutofit/>
          </a:bodyPr>
          <a:lstStyle/>
          <a:p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i</a:t>
            </a:r>
            <a:r>
              <a:rPr lang="en-US" sz="2000" u="sng" dirty="0"/>
              <a:t>;</a:t>
            </a:r>
          </a:p>
          <a:p>
            <a:r>
              <a:rPr lang="en-US" sz="2000" dirty="0"/>
              <a:t>Boolean b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Matrix main2(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argc</a:t>
            </a:r>
            <a:r>
              <a:rPr lang="en-US" sz="2000" u="sng" dirty="0"/>
              <a:t>, String </a:t>
            </a:r>
            <a:r>
              <a:rPr lang="en-US" sz="2000" u="sng" dirty="0" err="1"/>
              <a:t>argv</a:t>
            </a:r>
            <a:r>
              <a:rPr lang="en-US" sz="2000" u="sng" dirty="0"/>
              <a:t>) {</a:t>
            </a:r>
          </a:p>
          <a:p>
            <a:r>
              <a:rPr lang="fr-FR" sz="2000" dirty="0"/>
              <a:t>	Matrix m3(2,2);</a:t>
            </a:r>
          </a:p>
          <a:p>
            <a:r>
              <a:rPr lang="fr-FR" sz="2000" dirty="0"/>
              <a:t>    Matrix m(2,2);</a:t>
            </a:r>
          </a:p>
          <a:p>
            <a:r>
              <a:rPr lang="fr-FR" sz="2000" dirty="0"/>
              <a:t>	m[0][0]=1; </a:t>
            </a:r>
          </a:p>
          <a:p>
            <a:r>
              <a:rPr lang="fr-FR" sz="2000" dirty="0"/>
              <a:t>	m[0][1]=2; </a:t>
            </a:r>
          </a:p>
          <a:p>
            <a:r>
              <a:rPr lang="fr-FR" sz="2000" dirty="0"/>
              <a:t>	m[1][0]=3;</a:t>
            </a:r>
          </a:p>
          <a:p>
            <a:r>
              <a:rPr lang="fr-FR" sz="2000" dirty="0"/>
              <a:t>	m[1][1]=4;</a:t>
            </a:r>
          </a:p>
          <a:p>
            <a:r>
              <a:rPr lang="tr-TR" sz="2000" b="1" dirty="0">
                <a:solidFill>
                  <a:srgbClr val="FF0000"/>
                </a:solidFill>
              </a:rPr>
              <a:t>m3 = (((m +. m') *. m~) *.. 4)+.. m^;</a:t>
            </a:r>
            <a:r>
              <a:rPr lang="is-IS" sz="2000" dirty="0" smtClean="0"/>
              <a:t>    </a:t>
            </a:r>
            <a:r>
              <a:rPr lang="is-IS" sz="2000" dirty="0"/>
              <a:t>return m3;</a:t>
            </a:r>
          </a:p>
          <a:p>
            <a:r>
              <a:rPr lang="is-IS" sz="2000" dirty="0" smtClean="0"/>
              <a:t>}</a:t>
            </a:r>
            <a:endParaRPr lang="is-I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1157" y="1752600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Void main(</a:t>
            </a:r>
            <a:r>
              <a:rPr lang="en-US" sz="2000" u="sng" dirty="0" err="1" smtClean="0">
                <a:solidFill>
                  <a:srgbClr val="FF0000"/>
                </a:solidFill>
              </a:rPr>
              <a:t>Int</a:t>
            </a:r>
            <a:r>
              <a:rPr lang="en-US" sz="2000" u="sng" dirty="0" smtClean="0">
                <a:solidFill>
                  <a:srgbClr val="FF0000"/>
                </a:solidFill>
              </a:rPr>
              <a:t> argc2, String m)</a:t>
            </a:r>
          </a:p>
          <a:p>
            <a:r>
              <a:rPr lang="en-US" sz="2000" u="sng" dirty="0" smtClean="0"/>
              <a:t> {</a:t>
            </a:r>
          </a:p>
          <a:p>
            <a:r>
              <a:rPr lang="en-US" sz="2000" dirty="0" smtClean="0"/>
              <a:t>	Matrix result(2,2);</a:t>
            </a:r>
          </a:p>
          <a:p>
            <a:r>
              <a:rPr lang="en-US" sz="2000" dirty="0" smtClean="0"/>
              <a:t>	result=main2(0, "</a:t>
            </a:r>
            <a:r>
              <a:rPr lang="en-US" sz="2000" u="sng" dirty="0" err="1" smtClean="0"/>
              <a:t>str</a:t>
            </a:r>
            <a:r>
              <a:rPr lang="en-US" sz="2000" u="sng" dirty="0" smtClean="0"/>
              <a:t>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printM</a:t>
            </a:r>
            <a:r>
              <a:rPr lang="en-US" sz="2000" dirty="0" smtClean="0"/>
              <a:t>(result);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2192" y="4599829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0000"/>
                </a:solidFill>
              </a:rPr>
              <a:t>Columbia Students are one-liners.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So, Make it happen!</a:t>
            </a:r>
          </a:p>
        </p:txBody>
      </p:sp>
    </p:spTree>
    <p:extLst>
      <p:ext uri="{BB962C8B-B14F-4D97-AF65-F5344CB8AC3E}">
        <p14:creationId xmlns:p14="http://schemas.microsoft.com/office/powerpoint/2010/main" val="25164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series of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“+”, “-”: positive/ negative sign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“*”, “/”, “+.”, “-.”, “+..”, “-..”: primary type level, matrix level, and matrix &amp; primary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11"/>
            <a:ext cx="3561376" cy="4494652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;</a:t>
            </a:r>
          </a:p>
          <a:p>
            <a:r>
              <a:rPr lang="en-US" dirty="0"/>
              <a:t>Boolean b;</a:t>
            </a:r>
          </a:p>
          <a:p>
            <a:endParaRPr lang="en-US" dirty="0"/>
          </a:p>
          <a:p>
            <a:r>
              <a:rPr lang="en-US" dirty="0"/>
              <a:t>Structure 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Structure s={a="1", b= </a:t>
            </a:r>
            <a:r>
              <a:rPr lang="en-US" dirty="0" err="1"/>
              <a:t>toString</a:t>
            </a:r>
            <a:r>
              <a:rPr lang="en-US" dirty="0"/>
              <a:t>(</a:t>
            </a:r>
            <a:r>
              <a:rPr lang="en-US" u="sng" dirty="0" err="1"/>
              <a:t>argc</a:t>
            </a:r>
            <a:r>
              <a:rPr lang="en-US" u="sng" dirty="0"/>
              <a:t>)};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toInt</a:t>
            </a:r>
            <a:r>
              <a:rPr lang="en-US" dirty="0"/>
              <a:t>(s -&gt; a);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8975" y="1631511"/>
            <a:ext cx="4267825" cy="4087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i</a:t>
            </a:r>
            <a:r>
              <a:rPr lang="en-US" u="sng" dirty="0" smtClean="0"/>
              <a:t>;</a:t>
            </a:r>
          </a:p>
          <a:p>
            <a:r>
              <a:rPr lang="en-US" dirty="0" smtClean="0"/>
              <a:t>Boolean b;</a:t>
            </a:r>
          </a:p>
          <a:p>
            <a:endParaRPr lang="en-US" dirty="0" smtClean="0"/>
          </a:p>
          <a:p>
            <a:r>
              <a:rPr lang="en-US" dirty="0" smtClean="0"/>
              <a:t>Structure main2(</a:t>
            </a:r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argc</a:t>
            </a:r>
            <a:r>
              <a:rPr lang="en-US" u="sng" dirty="0" smtClean="0"/>
              <a:t>, String </a:t>
            </a:r>
            <a:r>
              <a:rPr lang="en-US" u="sng" dirty="0" err="1" smtClean="0"/>
              <a:t>argv</a:t>
            </a:r>
            <a:r>
              <a:rPr lang="en-US" u="sng" dirty="0" smtClean="0"/>
              <a:t>) {</a:t>
            </a:r>
          </a:p>
          <a:p>
            <a:r>
              <a:rPr lang="en-US" dirty="0" smtClean="0"/>
              <a:t>	Structure s={a="1", b= </a:t>
            </a:r>
            <a:r>
              <a:rPr lang="en-US" dirty="0" err="1" smtClean="0"/>
              <a:t>toString</a:t>
            </a:r>
            <a:r>
              <a:rPr lang="en-US" dirty="0" smtClean="0"/>
              <a:t>(</a:t>
            </a:r>
            <a:r>
              <a:rPr lang="en-US" u="sng" dirty="0" err="1" smtClean="0"/>
              <a:t>argc</a:t>
            </a:r>
            <a:r>
              <a:rPr lang="en-US" u="sng" dirty="0" smtClean="0"/>
              <a:t>)};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toInt</a:t>
            </a:r>
            <a:r>
              <a:rPr lang="en-US" dirty="0" smtClean="0"/>
              <a:t>(s -&gt; a);</a:t>
            </a:r>
          </a:p>
          <a:p>
            <a:r>
              <a:rPr lang="en-US" dirty="0" smtClean="0"/>
              <a:t>	return 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holds customized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Universal</a:t>
            </a:r>
            <a:r>
              <a:rPr lang="en-US" dirty="0" smtClean="0"/>
              <a:t>:  Anything that can be expressed as a String. Can be a String or a variable of String type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Overhead</a:t>
            </a:r>
            <a:r>
              <a:rPr lang="en-US" dirty="0" smtClean="0"/>
              <a:t>: Anything your care to use without OOP overhead that a financial user does not care to know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Extensibility</a:t>
            </a:r>
            <a:r>
              <a:rPr lang="en-US" dirty="0" smtClean="0"/>
              <a:t>: Easily extended to other disciplinary without </a:t>
            </a:r>
            <a:r>
              <a:rPr lang="en-US" smtClean="0"/>
              <a:t>much </a:t>
            </a:r>
            <a:r>
              <a:rPr lang="en-US" smtClean="0"/>
              <a:t>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128"/>
            <a:ext cx="4361612" cy="50302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Float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smtClean="0"/>
              <a:t>Option </a:t>
            </a:r>
            <a:r>
              <a:rPr lang="en-US" dirty="0"/>
              <a:t>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Option s={strike="100.0", stock= "150.0", </a:t>
            </a:r>
            <a:r>
              <a:rPr lang="en-US" dirty="0" err="1"/>
              <a:t>interestRate</a:t>
            </a:r>
            <a:r>
              <a:rPr lang="en-US" dirty="0"/>
              <a:t>="0.1", period="1.0", </a:t>
            </a:r>
            <a:r>
              <a:rPr lang="en-US" u="sng" dirty="0"/>
              <a:t>sigma="2.0", </a:t>
            </a:r>
            <a:r>
              <a:rPr lang="en-US" u="sng" dirty="0" err="1"/>
              <a:t>optionType</a:t>
            </a:r>
            <a:r>
              <a:rPr lang="en-US" u="sng" dirty="0"/>
              <a:t>="call"};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toFloat</a:t>
            </a:r>
            <a:r>
              <a:rPr lang="en-US" dirty="0"/>
              <a:t>(s -&gt; strike);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4574" y="1448128"/>
            <a:ext cx="47894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main(</a:t>
            </a:r>
            <a:r>
              <a:rPr lang="en-US" u="sng" dirty="0" err="1"/>
              <a:t>Int</a:t>
            </a:r>
            <a:r>
              <a:rPr lang="en-US" u="sng" dirty="0"/>
              <a:t> argc2, String m) {</a:t>
            </a:r>
          </a:p>
          <a:p>
            <a:r>
              <a:rPr lang="en-US" dirty="0"/>
              <a:t>	Option result={};</a:t>
            </a:r>
          </a:p>
          <a:p>
            <a:r>
              <a:rPr lang="en-US" dirty="0"/>
              <a:t>	result=main2(0, "</a:t>
            </a:r>
            <a:r>
              <a:rPr lang="en-US" u="sng" dirty="0" err="1"/>
              <a:t>str</a:t>
            </a:r>
            <a:r>
              <a:rPr lang="en-US" u="sng" dirty="0"/>
              <a:t>");</a:t>
            </a:r>
          </a:p>
          <a:p>
            <a:r>
              <a:rPr lang="en-US" dirty="0"/>
              <a:t>	Float d;</a:t>
            </a:r>
          </a:p>
          <a:p>
            <a:r>
              <a:rPr lang="en-US" dirty="0"/>
              <a:t>	d=price(result);</a:t>
            </a:r>
          </a:p>
          <a:p>
            <a:r>
              <a:rPr lang="en-US" dirty="0"/>
              <a:t>	print(d);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6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377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Matrix main3(</a:t>
            </a:r>
            <a:r>
              <a:rPr lang="en-US" u="sng" dirty="0" err="1"/>
              <a:t>Int</a:t>
            </a:r>
            <a:r>
              <a:rPr lang="en-US" u="sng" dirty="0"/>
              <a:t> a) {</a:t>
            </a:r>
          </a:p>
          <a:p>
            <a:r>
              <a:rPr lang="en-US" dirty="0"/>
              <a:t>	Matrix strike(1,2);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[0][0]=10;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[0][1]=20;</a:t>
            </a:r>
          </a:p>
          <a:p>
            <a:r>
              <a:rPr lang="nb-NO" dirty="0"/>
              <a:t>	Matrix </a:t>
            </a:r>
            <a:r>
              <a:rPr lang="nb-NO" dirty="0" err="1"/>
              <a:t>stock</a:t>
            </a:r>
            <a:r>
              <a:rPr lang="nb-NO" dirty="0"/>
              <a:t>(1,2);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[0][0]=15;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[0][1]=25;</a:t>
            </a:r>
          </a:p>
          <a:p>
            <a:r>
              <a:rPr lang="nb-NO" dirty="0"/>
              <a:t>	</a:t>
            </a:r>
            <a:r>
              <a:rPr lang="nb-NO" dirty="0" smtClean="0"/>
              <a:t>Matrix </a:t>
            </a:r>
            <a:r>
              <a:rPr lang="nb-NO" dirty="0" err="1" smtClean="0"/>
              <a:t>interestRate</a:t>
            </a:r>
            <a:r>
              <a:rPr lang="nb-NO" dirty="0" smtClean="0"/>
              <a:t>(1,2);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[0][0]=0.4;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[0][1]=0.1;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7375" y="1750488"/>
            <a:ext cx="41377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Matrix </a:t>
            </a:r>
            <a:r>
              <a:rPr lang="de-DE" dirty="0" err="1"/>
              <a:t>period</a:t>
            </a:r>
            <a:r>
              <a:rPr lang="de-DE" dirty="0"/>
              <a:t>(1,2);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[0][0]=3;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[0][1]=4;</a:t>
            </a:r>
          </a:p>
          <a:p>
            <a:r>
              <a:rPr lang="de-DE" dirty="0"/>
              <a:t>	Matrix </a:t>
            </a:r>
            <a:r>
              <a:rPr lang="de-DE" u="sng" dirty="0" err="1"/>
              <a:t>sigma</a:t>
            </a:r>
            <a:r>
              <a:rPr lang="de-DE" u="sng" dirty="0"/>
              <a:t>(1,2);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[0][0]=0.1;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[0][1]=0.2;</a:t>
            </a:r>
          </a:p>
          <a:p>
            <a:r>
              <a:rPr lang="de-DE" dirty="0"/>
              <a:t>	</a:t>
            </a:r>
          </a:p>
          <a:p>
            <a:r>
              <a:rPr lang="fr-FR" dirty="0"/>
              <a:t>	Matrix s(0,0);</a:t>
            </a:r>
          </a:p>
          <a:p>
            <a:r>
              <a:rPr lang="fr-FR" dirty="0"/>
              <a:t>	s= </a:t>
            </a:r>
            <a:r>
              <a:rPr lang="fr-FR" dirty="0" err="1"/>
              <a:t>priceM</a:t>
            </a:r>
            <a:r>
              <a:rPr lang="fr-FR" dirty="0"/>
              <a:t>(</a:t>
            </a:r>
            <a:r>
              <a:rPr lang="fr-FR" dirty="0" err="1"/>
              <a:t>strike,stock,interestRate,period,</a:t>
            </a:r>
            <a:r>
              <a:rPr lang="fr-FR" u="sng" dirty="0" err="1"/>
              <a:t>sigma</a:t>
            </a:r>
            <a:r>
              <a:rPr lang="fr-FR" u="sng" dirty="0"/>
              <a:t>);</a:t>
            </a:r>
          </a:p>
          <a:p>
            <a:r>
              <a:rPr lang="fr-FR" dirty="0"/>
              <a:t>	return s;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2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Financial 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use: One of the application of extensible language</a:t>
            </a:r>
          </a:p>
          <a:p>
            <a:endParaRPr lang="en-US" dirty="0" smtClean="0"/>
          </a:p>
          <a:p>
            <a:r>
              <a:rPr lang="en-US" dirty="0" smtClean="0"/>
              <a:t>Make complex things easy:</a:t>
            </a:r>
            <a:r>
              <a:rPr lang="en-US" dirty="0"/>
              <a:t> </a:t>
            </a:r>
            <a:r>
              <a:rPr lang="en-US" dirty="0" smtClean="0"/>
              <a:t>Don’t know Black-</a:t>
            </a:r>
            <a:r>
              <a:rPr lang="en-US" dirty="0" err="1" smtClean="0"/>
              <a:t>Shole</a:t>
            </a:r>
            <a:r>
              <a:rPr lang="en-US" dirty="0" smtClean="0"/>
              <a:t> or anything alike.</a:t>
            </a:r>
          </a:p>
          <a:p>
            <a:endParaRPr lang="en-US" dirty="0"/>
          </a:p>
          <a:p>
            <a:r>
              <a:rPr lang="en-US" dirty="0" smtClean="0"/>
              <a:t>Matrix short-cut for </a:t>
            </a:r>
            <a:r>
              <a:rPr lang="en-US" smtClean="0"/>
              <a:t>large portfolio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659</Words>
  <Application>Microsoft Macintosh PowerPoint</Application>
  <PresentationFormat>On-screen Show (4:3)</PresentationFormat>
  <Paragraphs>187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AngelaZ</vt:lpstr>
      <vt:lpstr>ZEN </vt:lpstr>
      <vt:lpstr>Demo 1</vt:lpstr>
      <vt:lpstr>A series of operators</vt:lpstr>
      <vt:lpstr>Demo 2</vt:lpstr>
      <vt:lpstr>Structure holds customized data</vt:lpstr>
      <vt:lpstr>Demo 3</vt:lpstr>
      <vt:lpstr>Demo 3 extended</vt:lpstr>
      <vt:lpstr>In Financial District</vt:lpstr>
      <vt:lpstr>Black-Scholes equation  </vt:lpstr>
      <vt:lpstr>Scanner/Parser</vt:lpstr>
      <vt:lpstr>AST</vt:lpstr>
      <vt:lpstr>Sast/Typechecking</vt:lpstr>
      <vt:lpstr>Sast/Typechecking</vt:lpstr>
      <vt:lpstr>Sast/Typechecking</vt:lpstr>
      <vt:lpstr>Code Generation (1)</vt:lpstr>
      <vt:lpstr>Code Generation (2)</vt:lpstr>
      <vt:lpstr>Tests</vt:lpstr>
      <vt:lpstr>PowerPoint Presentation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AngelaZ</dc:title>
  <dc:creator>Fei Liu</dc:creator>
  <cp:lastModifiedBy>Fei Liu</cp:lastModifiedBy>
  <cp:revision>33</cp:revision>
  <dcterms:created xsi:type="dcterms:W3CDTF">2014-12-14T20:59:07Z</dcterms:created>
  <dcterms:modified xsi:type="dcterms:W3CDTF">2014-12-17T03:23:30Z</dcterms:modified>
</cp:coreProperties>
</file>