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 lvl="0">
              <a:defRPr b="0" cap="none" sz="1800"/>
            </a:pPr>
            <a:r>
              <a:rPr b="1" cap="all" sz="4000"/>
              <a:t>Click to edit Master title style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  <a:endParaRPr sz="2800"/>
          </a:p>
          <a:p>
            <a:pPr lvl="1">
              <a:defRPr sz="1800"/>
            </a:pPr>
            <a:r>
              <a:rPr sz="2800"/>
              <a:t>Second level</a:t>
            </a:r>
            <a:endParaRPr sz="2800"/>
          </a:p>
          <a:p>
            <a:pPr lvl="2">
              <a:defRPr sz="1800"/>
            </a:pPr>
            <a:r>
              <a:rPr sz="2800"/>
              <a:t>Third level</a:t>
            </a:r>
            <a:endParaRPr sz="2800"/>
          </a:p>
          <a:p>
            <a:pPr lvl="3">
              <a:defRPr sz="1800"/>
            </a:pPr>
            <a:r>
              <a:rPr sz="2800"/>
              <a:t>Fourth level</a:t>
            </a:r>
            <a:endParaRPr sz="2800"/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</a:lstStyle>
          <a:p>
            <a:pPr lvl="0">
              <a:defRPr b="0" sz="1800"/>
            </a:pPr>
            <a:r>
              <a:rPr b="1" sz="2400"/>
              <a:t>Click to edit Master text styles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Click to edit Master title style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Click to edit Master title style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685800" y="526115"/>
            <a:ext cx="7772400" cy="1470026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rgbClr val="FF00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FF0000"/>
                </a:solidFill>
              </a:rPr>
              <a:t>AngelaZ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1371600" y="1996140"/>
            <a:ext cx="6400800" cy="364266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200"/>
              <a:t>Angel invests on those who awaits and prepare for the Zen of Matrix</a:t>
            </a:r>
            <a:endParaRPr b="1" sz="320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200"/>
              <a:t>People know Matrix.</a:t>
            </a:r>
            <a:endParaRPr b="1" sz="3200"/>
          </a:p>
          <a:p>
            <a:pPr lvl="0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b="1" sz="3200"/>
              <a:t>We know the </a:t>
            </a:r>
            <a:r>
              <a:rPr b="1" sz="3600">
                <a:solidFill>
                  <a:srgbClr val="FF0000"/>
                </a:solidFill>
              </a:rPr>
              <a:t>ZEN</a:t>
            </a:r>
            <a:r>
              <a:rPr b="1" sz="3600"/>
              <a:t>!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Black-Scholes equation  </a:t>
            </a:r>
          </a:p>
        </p:txBody>
      </p:sp>
      <p:pic>
        <p:nvPicPr>
          <p:cNvPr id="82" name="image1.png" descr="Macintosh HD:Users:feiliu:Desktop:Screen Shot 2014-12-14 at 5.02.49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108197"/>
            <a:ext cx="8229600" cy="35099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Scanner/Parser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609600" indent="-609600">
              <a:defRPr sz="1800"/>
            </a:pPr>
            <a:r>
              <a:rPr sz="3200"/>
              <a:t>In Scanner, translate characters to tokens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rule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token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parse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			 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 sz="120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 '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'\t'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'\r'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'\n'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]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token lexbuf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(* Whitespace *)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"Matrix"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MATRIX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'''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TRANSPOSE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'~'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INVERSION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'^'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DETERMINANT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 </a:t>
            </a:r>
          </a:p>
          <a:p>
            <a:pPr lvl="0" marL="609600" indent="-609600">
              <a:defRPr sz="1800"/>
            </a:pPr>
            <a:r>
              <a:rPr sz="3200"/>
              <a:t>In Parser, pattern matching and pattern reduction to build an AST tree </a:t>
            </a:r>
            <a:endParaRPr sz="12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			expr: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			  ID              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 Id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($</a:t>
            </a:r>
            <a:r>
              <a:rPr sz="12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>
              <a:solidFill>
                <a:srgbClr val="6485C1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			/* matrix_unary: */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|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expr TRANSPOSE  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MatUnary_op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($</a:t>
            </a:r>
            <a:r>
              <a:rPr sz="12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MTranspose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expr INVERSION  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MatUnary_op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($</a:t>
            </a:r>
            <a:r>
              <a:rPr sz="12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MInversion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expr DETERMINANT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MatUnary_op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($</a:t>
            </a:r>
            <a:r>
              <a:rPr sz="12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MDeterminant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CD5550"/>
                </a:solidFill>
                <a:latin typeface="Monaco"/>
                <a:ea typeface="Monaco"/>
                <a:cs typeface="Monaco"/>
                <a:sym typeface="Monaco"/>
              </a:rPr>
              <a:t>stmt: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  			  expr SEMI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Expr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($</a:t>
            </a:r>
            <a:r>
              <a:rPr sz="12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AST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609600" indent="-609600">
              <a:defRPr sz="1800"/>
            </a:pPr>
            <a:r>
              <a:rPr sz="3200"/>
              <a:t>In AST, define structure corresponding to each pattern in Parser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mat_uop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MTranspose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MInversion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MDeterminant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expr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   		 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string</a:t>
            </a:r>
            <a:endParaRPr sz="1200">
              <a:solidFill>
                <a:srgbClr val="94110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		| 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MatUnary_op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expr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mat_uop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		(* "Pretty printed" version of the AST *)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let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rec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string_of_expr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function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  		  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s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-&gt;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s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MatUnary_op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e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o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-&gt;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match o with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 		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MTranspose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-&gt;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"Transpose"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MInversion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-&gt;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"Inversion"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MDeterminant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-&gt;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"Determinant"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	</a:t>
            </a: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^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"("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^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string_of_expr e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^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")"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xfrm>
            <a:off x="457200" y="-14188"/>
            <a:ext cx="8229600" cy="104670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Sast/Typechecking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457200" y="1061590"/>
            <a:ext cx="8229600" cy="5451180"/>
          </a:xfrm>
          <a:prstGeom prst="rect">
            <a:avLst/>
          </a:prstGeom>
        </p:spPr>
        <p:txBody>
          <a:bodyPr/>
          <a:lstStyle/>
          <a:p>
            <a:pPr lvl="0" marL="548640" indent="-548640" defTabSz="438911">
              <a:defRPr sz="1800"/>
            </a:pPr>
            <a:r>
              <a:rPr sz="3000"/>
              <a:t>Annotate Ast:</a:t>
            </a:r>
          </a:p>
          <a:p>
            <a:pPr lvl="0" marL="0" indent="0" defTabSz="438911">
              <a:spcBef>
                <a:spcPts val="0"/>
              </a:spcBef>
              <a:buSzTx/>
              <a:buNone/>
              <a:defRPr sz="1800"/>
            </a:pPr>
            <a:r>
              <a:rPr sz="1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expr_t 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38911">
              <a:spcBef>
                <a:spcPts val="0"/>
              </a:spcBef>
              <a:buSzTx/>
              <a:buNone/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 </a:t>
            </a:r>
            <a:r>
              <a:rPr sz="13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Binary_op_t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expr_t 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bin_op 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expr_t 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dataType</a:t>
            </a:r>
          </a:p>
          <a:p>
            <a:pPr lvl="0" marL="0" indent="0" defTabSz="438911">
              <a:spcBef>
                <a:spcPts val="0"/>
              </a:spcBef>
              <a:buSzTx/>
              <a:buNone/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MatBinary_op_t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expr_t 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mat_op 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expr_t 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dataType</a:t>
            </a:r>
          </a:p>
          <a:p>
            <a:pPr lvl="0" marL="0" indent="0" defTabSz="438911">
              <a:spcBef>
                <a:spcPts val="0"/>
              </a:spcBef>
              <a:buSzTx/>
              <a:buNone/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Id_t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string 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dataType</a:t>
            </a:r>
          </a:p>
          <a:p>
            <a:pPr lvl="0" marL="0" indent="0" defTabSz="438911">
              <a:spcBef>
                <a:spcPts val="0"/>
              </a:spcBef>
              <a:buSzTx/>
              <a:buNone/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Float_lit_t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float 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dataType</a:t>
            </a:r>
          </a:p>
          <a:p>
            <a:pPr lvl="0" marL="0" indent="0" defTabSz="438911">
              <a:spcBef>
                <a:spcPts val="0"/>
              </a:spcBef>
              <a:buSzTx/>
              <a:buNone/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Int_lit_t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int 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dataType</a:t>
            </a:r>
          </a:p>
          <a:p>
            <a:pPr lvl="0" marL="0" indent="0" defTabSz="438911">
              <a:spcBef>
                <a:spcPts val="0"/>
              </a:spcBef>
              <a:buSzTx/>
              <a:buNone/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String_lit_t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string 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dataType</a:t>
            </a:r>
          </a:p>
          <a:p>
            <a:pPr lvl="0" marL="548640" indent="-548640" defTabSz="438911">
              <a:defRPr sz="1800"/>
            </a:pPr>
            <a:r>
              <a:rPr sz="3000"/>
              <a:t>Environment/Scopes:</a:t>
            </a:r>
          </a:p>
          <a:p>
            <a:pPr lvl="0" marL="0" indent="0" defTabSz="438911">
              <a:spcBef>
                <a:spcPts val="0"/>
              </a:spcBef>
              <a:buSzTx/>
              <a:buNone/>
              <a:defRPr sz="1800"/>
            </a:pPr>
            <a:r>
              <a:rPr sz="1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symbol_table 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(*general symbol table for variables*)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38911">
              <a:spcBef>
                <a:spcPts val="0"/>
              </a:spcBef>
              <a:buSzTx/>
              <a:buNone/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	parent 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symbol_table option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38911">
              <a:spcBef>
                <a:spcPts val="0"/>
              </a:spcBef>
              <a:buSzTx/>
              <a:buNone/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	</a:t>
            </a:r>
            <a:r>
              <a:rPr sz="1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mutable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variables 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string 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B42EC6"/>
                </a:solidFill>
                <a:latin typeface="Monaco"/>
                <a:ea typeface="Monaco"/>
                <a:cs typeface="Monaco"/>
                <a:sym typeface="Monaco"/>
              </a:rPr>
              <a:t>Ast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dataType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list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38911">
              <a:spcBef>
                <a:spcPts val="0"/>
              </a:spcBef>
              <a:buSzTx/>
              <a:buNone/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sz="1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mutable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structs 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struc_table list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38911">
              <a:spcBef>
                <a:spcPts val="0"/>
              </a:spcBef>
              <a:buSzTx/>
              <a:buNone/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sz="1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mutable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options 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option_table list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38911">
              <a:spcBef>
                <a:spcPts val="0"/>
              </a:spcBef>
              <a:buSzTx/>
              <a:buNone/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sz="1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mutable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matrixes 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matrix_table list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38911">
              <a:spcBef>
                <a:spcPts val="0"/>
              </a:spcBef>
              <a:buSzTx/>
              <a:buNone/>
              <a:defRPr sz="1800"/>
            </a:pP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</a:p>
          <a:p>
            <a:pPr lvl="0" marL="0" indent="0" defTabSz="438911">
              <a:spcBef>
                <a:spcPts val="0"/>
              </a:spcBef>
              <a:buSzTx/>
              <a:buNone/>
              <a:defRPr sz="1800"/>
            </a:pPr>
            <a:r>
              <a:rPr sz="1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environment 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38911">
              <a:spcBef>
                <a:spcPts val="0"/>
              </a:spcBef>
              <a:buSzTx/>
              <a:buNone/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mutable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func_return_type 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B42EC6"/>
                </a:solidFill>
                <a:latin typeface="Monaco"/>
                <a:ea typeface="Monaco"/>
                <a:cs typeface="Monaco"/>
                <a:sym typeface="Monaco"/>
              </a:rPr>
              <a:t>Ast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dataType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(* Function return type *)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38911">
              <a:spcBef>
                <a:spcPts val="0"/>
              </a:spcBef>
              <a:buSzTx/>
              <a:buNone/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scope 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symbol_table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3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(* symbol table for varibles *)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38911">
              <a:spcBef>
                <a:spcPts val="0"/>
              </a:spcBef>
              <a:buSzTx/>
              <a:buNone/>
              <a:defRPr sz="1800"/>
            </a:pPr>
            <a:r>
              <a:rPr sz="13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mutable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functions 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string 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B42EC6"/>
                </a:solidFill>
                <a:latin typeface="Monaco"/>
                <a:ea typeface="Monaco"/>
                <a:cs typeface="Monaco"/>
                <a:sym typeface="Monaco"/>
              </a:rPr>
              <a:t>Ast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dataType list 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B42EC6"/>
                </a:solidFill>
                <a:latin typeface="Monaco"/>
                <a:ea typeface="Monaco"/>
                <a:cs typeface="Monaco"/>
                <a:sym typeface="Monaco"/>
              </a:rPr>
              <a:t>Ast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dataType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list</a:t>
            </a: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(* symbol table for global functions, nested function declaration not supported*)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38911">
              <a:spcBef>
                <a:spcPts val="0"/>
              </a:spcBef>
              <a:buSzTx/>
              <a:buNone/>
              <a:defRPr sz="1800"/>
            </a:pPr>
            <a:r>
              <a:rPr sz="13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xfrm>
            <a:off x="457200" y="33188"/>
            <a:ext cx="8229600" cy="104180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Sast/Typechecking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xfrm>
            <a:off x="457200" y="1064070"/>
            <a:ext cx="8229600" cy="5062094"/>
          </a:xfrm>
          <a:prstGeom prst="rect">
            <a:avLst/>
          </a:prstGeom>
        </p:spPr>
        <p:txBody>
          <a:bodyPr lIns="0" tIns="0" rIns="0" bIns="0"/>
          <a:lstStyle/>
          <a:p>
            <a:pPr lvl="0" marL="513778" indent="-513778" defTabSz="425194">
              <a:spcBef>
                <a:spcPts val="600"/>
              </a:spcBef>
              <a:defRPr sz="1800"/>
            </a:pPr>
            <a:r>
              <a:rPr sz="2900"/>
              <a:t>Check types and consistency</a:t>
            </a:r>
          </a:p>
          <a:p>
            <a:pPr lvl="1" marL="938974" indent="-513778" defTabSz="425194">
              <a:spcBef>
                <a:spcPts val="600"/>
              </a:spcBef>
              <a:buChar char="•"/>
              <a:defRPr sz="1800"/>
            </a:pPr>
            <a:r>
              <a:rPr sz="2900"/>
              <a:t>Types of operations/expressions are consistent </a:t>
            </a:r>
          </a:p>
          <a:p>
            <a:pPr lvl="2" marL="1275587" indent="-425196" defTabSz="425194">
              <a:spcBef>
                <a:spcPts val="500"/>
              </a:spcBef>
              <a:defRPr sz="1800"/>
            </a:pPr>
            <a:r>
              <a:rPr sz="2400"/>
              <a:t>i.e. int convert to float is allowed, float convert to int is not allowed.</a:t>
            </a:r>
          </a:p>
          <a:p>
            <a:pPr lvl="1" marL="938974" indent="-513778" defTabSz="425194">
              <a:spcBef>
                <a:spcPts val="600"/>
              </a:spcBef>
              <a:buChar char="•"/>
              <a:defRPr sz="1800"/>
            </a:pPr>
            <a:r>
              <a:rPr sz="2900"/>
              <a:t>Variables and functions are defined within scope and in the right type</a:t>
            </a:r>
          </a:p>
          <a:p>
            <a:pPr lvl="1" marL="938974" indent="-513778" defTabSz="425194">
              <a:spcBef>
                <a:spcPts val="600"/>
              </a:spcBef>
              <a:buChar char="•"/>
              <a:defRPr sz="1800"/>
            </a:pPr>
            <a:r>
              <a:rPr sz="2900"/>
              <a:t>Statements </a:t>
            </a:r>
          </a:p>
          <a:p>
            <a:pPr lvl="2" marL="1364169" indent="-513778" defTabSz="425194">
              <a:spcBef>
                <a:spcPts val="600"/>
              </a:spcBef>
              <a:defRPr sz="1800"/>
            </a:pPr>
            <a:r>
              <a:rPr sz="2900"/>
              <a:t>i.e. if(expr)—expr can only be of boolean type; for(e1;e2;e3)— e1 and e3 can only be noexpr or 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457200" y="33188"/>
            <a:ext cx="8229600" cy="104180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Sast/Typechecking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457200" y="1064070"/>
            <a:ext cx="8229600" cy="5062094"/>
          </a:xfrm>
          <a:prstGeom prst="rect">
            <a:avLst/>
          </a:prstGeom>
        </p:spPr>
        <p:txBody>
          <a:bodyPr lIns="0" tIns="0" rIns="0" bIns="0"/>
          <a:lstStyle/>
          <a:p>
            <a:pPr lvl="0" marL="609600" indent="-609600">
              <a:defRPr sz="1800"/>
            </a:pPr>
            <a:r>
              <a:rPr sz="3200"/>
              <a:t>Check types and consistency</a:t>
            </a:r>
          </a:p>
          <a:p>
            <a:pPr lvl="1" marL="1066800" indent="-609600">
              <a:buChar char="•"/>
              <a:defRPr sz="1800"/>
            </a:pPr>
            <a:r>
              <a:rPr sz="3200"/>
              <a:t>Structures/Options</a:t>
            </a:r>
          </a:p>
          <a:p>
            <a:pPr lvl="2" marL="1524000" indent="-609600">
              <a:defRPr sz="1800"/>
            </a:pPr>
            <a:r>
              <a:rPr sz="3200"/>
              <a:t>fields are declared before</a:t>
            </a:r>
          </a:p>
          <a:p>
            <a:pPr lvl="1" marL="1066800" indent="-609600">
              <a:buChar char="•"/>
              <a:defRPr sz="1800"/>
            </a:pPr>
            <a:r>
              <a:rPr sz="3200"/>
              <a:t>Matrices</a:t>
            </a:r>
          </a:p>
          <a:p>
            <a:pPr lvl="2" marL="1524000" indent="-609600">
              <a:defRPr sz="1800"/>
            </a:pPr>
            <a:r>
              <a:rPr sz="3200"/>
              <a:t>dimension matches for matrices operations</a:t>
            </a:r>
          </a:p>
          <a:p>
            <a:pPr lvl="2" marL="1524000" indent="-609600">
              <a:defRPr sz="1800"/>
            </a:pPr>
            <a:r>
              <a:rPr sz="3200"/>
              <a:t> +. -. </a:t>
            </a:r>
          </a:p>
          <a:p>
            <a:pPr lvl="2" marL="1524000" indent="-609600">
              <a:defRPr sz="1800"/>
            </a:pPr>
            <a:r>
              <a:rPr sz="3200"/>
              <a:t> *. /.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Code Generation (1)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Challenge:</a:t>
            </a:r>
            <a:endParaRPr sz="3200"/>
          </a:p>
          <a:p>
            <a:pPr lvl="0" marL="0" indent="0">
              <a:buSzTx/>
              <a:buNone/>
              <a:defRPr sz="1800"/>
            </a:pPr>
            <a:r>
              <a:rPr sz="3200"/>
              <a:t>1. No operator overload in java</a:t>
            </a:r>
            <a:endParaRPr sz="3200"/>
          </a:p>
          <a:p>
            <a:pPr lvl="0" marL="0" indent="0">
              <a:buSzTx/>
              <a:buNone/>
              <a:defRPr sz="1800"/>
            </a:pPr>
            <a:r>
              <a:rPr sz="3200"/>
              <a:t>2. Exceptions (division by zero)</a:t>
            </a:r>
            <a:endParaRPr sz="3200"/>
          </a:p>
          <a:p>
            <a:pPr lvl="0" marL="0" indent="0">
              <a:buSzTx/>
              <a:buNone/>
              <a:defRPr sz="1800"/>
            </a:pPr>
            <a:r>
              <a:rPr sz="3200"/>
              <a:t>3. Access member function of Struct</a:t>
            </a:r>
            <a:endParaRPr sz="3200"/>
          </a:p>
          <a:p>
            <a:pPr lvl="0" marL="0" indent="0">
              <a:buSzTx/>
              <a:buNone/>
              <a:defRPr sz="1800"/>
            </a:pPr>
            <a:r>
              <a:rPr sz="3200"/>
              <a:t>4. Java initialization requirements (in global not in arguments)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Code Generation (2)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Solutions:</a:t>
            </a:r>
            <a:endParaRPr sz="3200"/>
          </a:p>
          <a:p>
            <a:pPr lvl="0" marL="0" indent="0">
              <a:buSzTx/>
              <a:buNone/>
              <a:defRPr sz="1800"/>
            </a:pPr>
            <a:r>
              <a:rPr sz="3200"/>
              <a:t>1. Operator </a:t>
            </a:r>
            <a:r>
              <a:rPr sz="320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sz="3200"/>
              <a:t>method</a:t>
            </a:r>
            <a:endParaRPr sz="3200"/>
          </a:p>
          <a:p>
            <a:pPr lvl="0" marL="0" indent="0">
              <a:buSzTx/>
              <a:buNone/>
              <a:defRPr sz="1800"/>
            </a:pPr>
            <a:r>
              <a:rPr sz="3200"/>
              <a:t>2. Try/catch </a:t>
            </a:r>
            <a:r>
              <a:rPr sz="320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sz="3200"/>
              <a:t>catch need to return the same type as function definition </a:t>
            </a:r>
            <a:r>
              <a:rPr sz="320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sz="3200"/>
              <a:t>match pattern return type</a:t>
            </a:r>
            <a:endParaRPr sz="3200"/>
          </a:p>
          <a:p>
            <a:pPr lvl="0" marL="0" indent="0">
              <a:buSzTx/>
              <a:buNone/>
              <a:defRPr sz="1800"/>
            </a:pPr>
            <a:r>
              <a:rPr sz="3200"/>
              <a:t>3. Member access </a:t>
            </a:r>
            <a:r>
              <a:rPr sz="320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sz="3200"/>
              <a:t>HashMap</a:t>
            </a:r>
            <a:endParaRPr sz="3200"/>
          </a:p>
          <a:p>
            <a:pPr lvl="0" marL="0" indent="0">
              <a:buSzTx/>
              <a:buNone/>
              <a:defRPr sz="1800"/>
            </a:pPr>
            <a:r>
              <a:rPr sz="3200"/>
              <a:t>4. Match for different type and initialize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Tests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Unit test for each developing phase: AST, Parser and scanner/ SAST/ JavaGen</a:t>
            </a:r>
            <a:endParaRPr sz="3200"/>
          </a:p>
          <a:p>
            <a:pPr lvl="0">
              <a:defRPr sz="1800"/>
            </a:pPr>
            <a:r>
              <a:rPr sz="3200"/>
              <a:t>Integration test for the linked modules.</a:t>
            </a:r>
            <a:endParaRPr sz="3200"/>
          </a:p>
          <a:p>
            <a:pPr lvl="0">
              <a:defRPr sz="1800"/>
            </a:pPr>
            <a:r>
              <a:rPr sz="3200"/>
              <a:t>Shell script is used to automatically run the test cases and compare output.</a:t>
            </a:r>
            <a:endParaRPr sz="3200"/>
          </a:p>
          <a:p>
            <a:pPr lvl="0">
              <a:defRPr sz="1800"/>
            </a:pPr>
            <a:r>
              <a:rPr sz="3200"/>
              <a:t>Pass and fail test cases are designed separately.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2.png" descr="Screen Shot 2014-12-16 at 10.21.21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326998"/>
            <a:ext cx="8229600" cy="3072367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hape 109"/>
          <p:cNvSpPr/>
          <p:nvPr/>
        </p:nvSpPr>
        <p:spPr>
          <a:xfrm>
            <a:off x="3541459" y="906780"/>
            <a:ext cx="2061082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>
                <a:solidFill>
                  <a:srgbClr val="FF00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FF0000"/>
                </a:solidFill>
              </a:rPr>
              <a:t>Thanks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ZEN	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Yeah, sit there doing nothing!</a:t>
            </a:r>
            <a:endParaRPr sz="3200"/>
          </a:p>
          <a:p>
            <a:pPr lvl="0">
              <a:defRPr sz="1800"/>
            </a:pPr>
            <a:r>
              <a:rPr sz="3200"/>
              <a:t>But, not really…..</a:t>
            </a:r>
            <a:endParaRPr sz="3200"/>
          </a:p>
          <a:p>
            <a:pPr lvl="0">
              <a:defRPr sz="1800"/>
            </a:pPr>
            <a:r>
              <a:rPr sz="3200"/>
              <a:t>Our language focus on Matrix Computation with operators and build your Customized Matrix Computation with great EASE.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Demo 1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457200" y="1600200"/>
            <a:ext cx="4354992" cy="4525963"/>
          </a:xfrm>
          <a:prstGeom prst="rect">
            <a:avLst/>
          </a:prstGeom>
        </p:spPr>
        <p:txBody>
          <a:bodyPr/>
          <a:lstStyle/>
          <a:p>
            <a:pPr lvl="0" marL="214312" indent="-214312">
              <a:spcBef>
                <a:spcPts val="400"/>
              </a:spcBef>
              <a:defRPr sz="1800"/>
            </a:pPr>
            <a:r>
              <a:rPr sz="2000" u="sng"/>
              <a:t>Int i;</a:t>
            </a:r>
            <a:endParaRPr sz="2000" u="sng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Boolean b;</a:t>
            </a:r>
            <a:endParaRPr sz="2000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Matrix main2(</a:t>
            </a:r>
            <a:r>
              <a:rPr sz="2000" u="sng"/>
              <a:t>Int argc, String argv) {</a:t>
            </a:r>
            <a:endParaRPr sz="2000" u="sng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	Matrix m3(2,2);</a:t>
            </a:r>
            <a:endParaRPr sz="2000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    Matrix m(2,2);</a:t>
            </a:r>
            <a:endParaRPr sz="2000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	m[0][0]=1; </a:t>
            </a:r>
            <a:endParaRPr sz="2000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	m[0][1]=2; </a:t>
            </a:r>
            <a:endParaRPr sz="2000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	m[1][0]=3;</a:t>
            </a:r>
            <a:endParaRPr sz="2000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	m[1][1]=4;</a:t>
            </a:r>
            <a:endParaRPr sz="2000"/>
          </a:p>
          <a:p>
            <a:pPr lvl="0" marL="214312" indent="-214312">
              <a:spcBef>
                <a:spcPts val="400"/>
              </a:spcBef>
              <a:buClr>
                <a:srgbClr val="FF0000"/>
              </a:buClr>
              <a:defRPr sz="1800"/>
            </a:pPr>
            <a:r>
              <a:rPr b="1" sz="2000">
                <a:solidFill>
                  <a:srgbClr val="FF0000"/>
                </a:solidFill>
              </a:rPr>
              <a:t>m3 = (((m +. m') *. m~) *.. 4)+.. m^;</a:t>
            </a:r>
            <a:r>
              <a:rPr sz="2000"/>
              <a:t>    return m3;</a:t>
            </a:r>
            <a:endParaRPr sz="2000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}</a:t>
            </a:r>
          </a:p>
        </p:txBody>
      </p:sp>
      <p:sp>
        <p:nvSpPr>
          <p:cNvPr id="57" name="Shape 57"/>
          <p:cNvSpPr/>
          <p:nvPr/>
        </p:nvSpPr>
        <p:spPr>
          <a:xfrm>
            <a:off x="5171156" y="1752599"/>
            <a:ext cx="4354993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214312" indent="-214312">
              <a:spcBef>
                <a:spcPts val="4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sz="2000">
                <a:solidFill>
                  <a:srgbClr val="FF0000"/>
                </a:solidFill>
              </a:rPr>
              <a:t>Void main(</a:t>
            </a:r>
            <a:r>
              <a:rPr sz="2000" u="sng">
                <a:solidFill>
                  <a:srgbClr val="FF0000"/>
                </a:solidFill>
              </a:rPr>
              <a:t>Int argc2, String m)</a:t>
            </a:r>
            <a:endParaRPr sz="3200"/>
          </a:p>
          <a:p>
            <a:pPr lvl="0" marL="214312" indent="-214312">
              <a:spcBef>
                <a:spcPts val="400"/>
              </a:spcBef>
              <a:buSzPct val="100000"/>
              <a:buFont typeface="Arial"/>
              <a:buChar char="•"/>
            </a:pPr>
            <a:r>
              <a:rPr sz="2000" u="sng"/>
              <a:t> {</a:t>
            </a:r>
            <a:endParaRPr sz="3200"/>
          </a:p>
          <a:p>
            <a:pPr lvl="0" marL="214312" indent="-214312">
              <a:spcBef>
                <a:spcPts val="400"/>
              </a:spcBef>
              <a:buSzPct val="100000"/>
              <a:buFont typeface="Arial"/>
              <a:buChar char="•"/>
            </a:pPr>
            <a:r>
              <a:rPr sz="2000"/>
              <a:t>	Matrix result(2,2);</a:t>
            </a:r>
            <a:endParaRPr sz="3200"/>
          </a:p>
          <a:p>
            <a:pPr lvl="0" marL="214312" indent="-214312">
              <a:spcBef>
                <a:spcPts val="400"/>
              </a:spcBef>
              <a:buSzPct val="100000"/>
              <a:buFont typeface="Arial"/>
              <a:buChar char="•"/>
            </a:pPr>
            <a:r>
              <a:rPr sz="2000"/>
              <a:t>	result=main2(0, "</a:t>
            </a:r>
            <a:r>
              <a:rPr sz="2000" u="sng"/>
              <a:t>str");</a:t>
            </a:r>
            <a:endParaRPr sz="3200"/>
          </a:p>
          <a:p>
            <a:pPr lvl="0" marL="214312" indent="-214312">
              <a:spcBef>
                <a:spcPts val="400"/>
              </a:spcBef>
              <a:buSzPct val="100000"/>
              <a:buFont typeface="Arial"/>
              <a:buChar char="•"/>
            </a:pPr>
            <a:r>
              <a:rPr sz="2000"/>
              <a:t>	printM(result);</a:t>
            </a:r>
            <a:endParaRPr sz="3200"/>
          </a:p>
          <a:p>
            <a:pPr lvl="0" marL="214312" indent="-214312">
              <a:spcBef>
                <a:spcPts val="400"/>
              </a:spcBef>
              <a:buSzPct val="100000"/>
              <a:buFont typeface="Arial"/>
              <a:buChar char="•"/>
            </a:pPr>
            <a:r>
              <a:rPr sz="2000"/>
              <a:t>}</a:t>
            </a:r>
          </a:p>
        </p:txBody>
      </p:sp>
      <p:sp>
        <p:nvSpPr>
          <p:cNvPr id="58" name="Shape 58"/>
          <p:cNvSpPr/>
          <p:nvPr/>
        </p:nvSpPr>
        <p:spPr>
          <a:xfrm>
            <a:off x="4812191" y="4599828"/>
            <a:ext cx="4354993" cy="1269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257175" indent="-257175">
              <a:spcBef>
                <a:spcPts val="5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b="1" sz="2400">
                <a:solidFill>
                  <a:srgbClr val="FF0000"/>
                </a:solidFill>
              </a:rPr>
              <a:t>Columbia Students are one-liners.</a:t>
            </a:r>
            <a:endParaRPr sz="3200"/>
          </a:p>
          <a:p>
            <a:pPr lvl="0" marL="257175" indent="-257175">
              <a:spcBef>
                <a:spcPts val="5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b="1" sz="2400">
                <a:solidFill>
                  <a:srgbClr val="FF0000"/>
                </a:solidFill>
              </a:rPr>
              <a:t>So, Make it happen!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4400"/>
              <a:t>A series of operators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“+”, “-”: positive/ negative sign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“*”, “/”, “+.”, “-.”, “+..”, “-..”: primary type level, matrix level, and matrix &amp; primary level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Demo 2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199" y="1631511"/>
            <a:ext cx="3561378" cy="449465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 u="sng"/>
              <a:t>Int i;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Boolean b;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Structure main2(</a:t>
            </a:r>
            <a:r>
              <a:rPr sz="2700" u="sng"/>
              <a:t>Int argc, String argv) {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	Structure s={a="1", b= toString(</a:t>
            </a:r>
            <a:r>
              <a:rPr sz="2700" u="sng"/>
              <a:t>argc)};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	i=toInt(s -&gt; a);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	return s;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}</a:t>
            </a:r>
          </a:p>
        </p:txBody>
      </p:sp>
      <p:sp>
        <p:nvSpPr>
          <p:cNvPr id="65" name="Shape 65"/>
          <p:cNvSpPr/>
          <p:nvPr/>
        </p:nvSpPr>
        <p:spPr>
          <a:xfrm>
            <a:off x="4418974" y="1631511"/>
            <a:ext cx="4267826" cy="40874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339470" indent="-339470" defTabSz="452627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sz="2673" u="sng"/>
              <a:t>Int i;</a:t>
            </a:r>
            <a:endParaRPr sz="2673"/>
          </a:p>
          <a:p>
            <a:pPr lvl="0" marL="339470" indent="-339470" defTabSz="452627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sz="2673"/>
              <a:t>Boolean b;</a:t>
            </a:r>
            <a:endParaRPr sz="2673"/>
          </a:p>
          <a:p>
            <a:pPr lvl="0" marL="339470" indent="-339470" defTabSz="452627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</a:pPr>
            <a:endParaRPr sz="2673"/>
          </a:p>
          <a:p>
            <a:pPr lvl="0" marL="339470" indent="-339470" defTabSz="452627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sz="2673"/>
              <a:t>Structure main2(</a:t>
            </a:r>
            <a:r>
              <a:rPr sz="2673" u="sng"/>
              <a:t>Int argc, String argv) {</a:t>
            </a:r>
            <a:endParaRPr sz="2673"/>
          </a:p>
          <a:p>
            <a:pPr lvl="0" marL="339470" indent="-339470" defTabSz="452627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sz="2673"/>
              <a:t>	Structure s={a="1", b= toString(</a:t>
            </a:r>
            <a:r>
              <a:rPr sz="2673" u="sng"/>
              <a:t>argc)};</a:t>
            </a:r>
            <a:endParaRPr sz="2673"/>
          </a:p>
          <a:p>
            <a:pPr lvl="0" marL="339470" indent="-339470" defTabSz="452627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sz="2673"/>
              <a:t>	i=toInt(s -&gt; a);</a:t>
            </a:r>
            <a:endParaRPr sz="2673"/>
          </a:p>
          <a:p>
            <a:pPr lvl="0" marL="339470" indent="-339470" defTabSz="452627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sz="2673"/>
              <a:t>	return s;</a:t>
            </a:r>
            <a:endParaRPr sz="2673"/>
          </a:p>
          <a:p>
            <a:pPr lvl="0" marL="339470" indent="-339470" defTabSz="452627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sz="2673"/>
              <a:t>}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Structure holds customized data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FF0000"/>
              </a:buClr>
              <a:defRPr sz="1800"/>
            </a:pPr>
            <a:r>
              <a:rPr b="1" sz="3200">
                <a:solidFill>
                  <a:srgbClr val="FF0000"/>
                </a:solidFill>
              </a:rPr>
              <a:t>Universal</a:t>
            </a:r>
            <a:r>
              <a:rPr sz="3200"/>
              <a:t>:  Anything that can be expressed as a String. Can be a String or a variable of String type</a:t>
            </a:r>
            <a:endParaRPr sz="3200"/>
          </a:p>
          <a:p>
            <a:pPr lvl="0">
              <a:buClr>
                <a:srgbClr val="FF0000"/>
              </a:buClr>
              <a:defRPr sz="1800"/>
            </a:pPr>
            <a:r>
              <a:rPr b="1" sz="3200">
                <a:solidFill>
                  <a:srgbClr val="FF0000"/>
                </a:solidFill>
              </a:rPr>
              <a:t>No Overhead</a:t>
            </a:r>
            <a:r>
              <a:rPr sz="3200"/>
              <a:t>: Anything your care to use without OOP overhead that a financial user does not care to know</a:t>
            </a:r>
            <a:endParaRPr sz="3200"/>
          </a:p>
          <a:p>
            <a:pPr lvl="0">
              <a:buClr>
                <a:srgbClr val="FF0000"/>
              </a:buClr>
              <a:defRPr sz="1800"/>
            </a:pPr>
            <a:r>
              <a:rPr b="1" sz="3200">
                <a:solidFill>
                  <a:srgbClr val="FF0000"/>
                </a:solidFill>
              </a:rPr>
              <a:t>Extensibility</a:t>
            </a:r>
            <a:r>
              <a:rPr sz="3200"/>
              <a:t>: Easily extended to other disciplinary without much effort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Demo 3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xfrm>
            <a:off x="457199" y="1448127"/>
            <a:ext cx="4361614" cy="5030277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Float i;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Option main2(</a:t>
            </a:r>
            <a:r>
              <a:rPr sz="2700" u="sng"/>
              <a:t>Int argc, String argv) {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	Option s={strike="100.0", stock= "150.0", interestRate="0.1", period="1.0", </a:t>
            </a:r>
            <a:r>
              <a:rPr sz="2700" u="sng"/>
              <a:t>sigma="2.0", optionType="call"};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	i=toFloat(s -&gt; strike);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	return s;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}</a:t>
            </a:r>
          </a:p>
        </p:txBody>
      </p:sp>
      <p:sp>
        <p:nvSpPr>
          <p:cNvPr id="72" name="Shape 72"/>
          <p:cNvSpPr/>
          <p:nvPr/>
        </p:nvSpPr>
        <p:spPr>
          <a:xfrm>
            <a:off x="4354573" y="1448128"/>
            <a:ext cx="4789428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342900" indent="-3429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</a:pPr>
            <a:r>
              <a:rPr sz="3200"/>
              <a:t>Void main(</a:t>
            </a:r>
            <a:r>
              <a:rPr sz="3200" u="sng"/>
              <a:t>Int argc2, String m) {</a:t>
            </a:r>
            <a:endParaRPr sz="3200"/>
          </a:p>
          <a:p>
            <a:pPr lvl="0" marL="342900" indent="-3429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</a:pPr>
            <a:r>
              <a:rPr sz="3200"/>
              <a:t>	Option result={};</a:t>
            </a:r>
            <a:endParaRPr sz="3200"/>
          </a:p>
          <a:p>
            <a:pPr lvl="0" marL="342900" indent="-3429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</a:pPr>
            <a:r>
              <a:rPr sz="3200"/>
              <a:t>	result=main2(0, "</a:t>
            </a:r>
            <a:r>
              <a:rPr sz="3200" u="sng"/>
              <a:t>str");</a:t>
            </a:r>
            <a:endParaRPr sz="3200"/>
          </a:p>
          <a:p>
            <a:pPr lvl="0" marL="342900" indent="-3429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</a:pPr>
            <a:r>
              <a:rPr sz="3200"/>
              <a:t>	Float d;</a:t>
            </a:r>
            <a:endParaRPr sz="3200"/>
          </a:p>
          <a:p>
            <a:pPr lvl="0" marL="342900" indent="-3429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</a:pPr>
            <a:r>
              <a:rPr sz="3200"/>
              <a:t>	d=price(result);</a:t>
            </a:r>
            <a:endParaRPr sz="3200"/>
          </a:p>
          <a:p>
            <a:pPr lvl="0" marL="342900" indent="-3429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</a:pPr>
            <a:r>
              <a:rPr sz="3200"/>
              <a:t>	print(d);</a:t>
            </a:r>
            <a:endParaRPr sz="3200"/>
          </a:p>
          <a:p>
            <a:pPr lvl="0" marL="342900" indent="-3429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</a:pPr>
            <a:r>
              <a:rPr sz="3200"/>
              <a:t>}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Demo 3 extended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xfrm>
            <a:off x="457200" y="1600200"/>
            <a:ext cx="4137775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Matrix main3(</a:t>
            </a:r>
            <a:r>
              <a:rPr sz="2700" u="sng"/>
              <a:t>Int a) {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Matrix strike(1,2);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strike[0][0]=10;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strike[0][1]=20;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Matrix stock(1,2);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stock[0][0]=15;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stock[0][1]=25;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Matrix interestRate(1,2);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interestRate[0][0]=0.4;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interestRate[0][1]=0.1;</a:t>
            </a:r>
          </a:p>
        </p:txBody>
      </p:sp>
      <p:sp>
        <p:nvSpPr>
          <p:cNvPr id="76" name="Shape 76"/>
          <p:cNvSpPr/>
          <p:nvPr/>
        </p:nvSpPr>
        <p:spPr>
          <a:xfrm>
            <a:off x="4747374" y="1750487"/>
            <a:ext cx="4137776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Matrix period(1,2);</a:t>
            </a:r>
            <a:endParaRPr sz="2200"/>
          </a:p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period[0][0]=3;</a:t>
            </a:r>
            <a:endParaRPr sz="2200"/>
          </a:p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period[0][1]=4;</a:t>
            </a:r>
            <a:endParaRPr sz="2200"/>
          </a:p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Matrix </a:t>
            </a:r>
            <a:r>
              <a:rPr sz="2200" u="sng"/>
              <a:t>sigma(1,2);</a:t>
            </a:r>
            <a:endParaRPr sz="2200"/>
          </a:p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</a:t>
            </a:r>
            <a:r>
              <a:rPr sz="2200" u="sng"/>
              <a:t>sigma[0][0]=0.1;</a:t>
            </a:r>
            <a:endParaRPr sz="2200"/>
          </a:p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</a:t>
            </a:r>
            <a:r>
              <a:rPr sz="2200" u="sng"/>
              <a:t>sigma[0][1]=0.2;</a:t>
            </a:r>
            <a:endParaRPr sz="2200"/>
          </a:p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</a:t>
            </a:r>
            <a:endParaRPr sz="2200"/>
          </a:p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Matrix s(0,0);</a:t>
            </a:r>
            <a:endParaRPr sz="2200"/>
          </a:p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s= priceM(strike,stock,interestRate,period,</a:t>
            </a:r>
            <a:r>
              <a:rPr sz="2200" u="sng"/>
              <a:t>sigma);</a:t>
            </a:r>
            <a:endParaRPr sz="2200"/>
          </a:p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return s;</a:t>
            </a:r>
            <a:endParaRPr sz="2200"/>
          </a:p>
          <a:p>
            <a:pPr lvl="0"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}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In Financial District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Easy to use: One of the application of extensible language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Make complex things easy: Don’t know Black-Shole or anything alike.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Matrix short-cut for large portfolio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