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526115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0000"/>
                </a:solidFill>
              </a:rPr>
              <a:t>AngelaZ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1996140"/>
            <a:ext cx="6400800" cy="364266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/>
              <a:t>Angel invests on those who awaits and prepare for the Zen of Matrix</a:t>
            </a:r>
            <a:endParaRPr b="1" sz="3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/>
              <a:t>People know Matrix.</a:t>
            </a:r>
            <a:endParaRPr b="1" sz="3200"/>
          </a:p>
          <a:p>
            <a:pPr lvl="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b="1" sz="3200"/>
              <a:t>We know the </a:t>
            </a:r>
            <a:r>
              <a:rPr b="1" sz="3600">
                <a:solidFill>
                  <a:srgbClr val="FF0000"/>
                </a:solidFill>
              </a:rPr>
              <a:t>ZEN</a:t>
            </a:r>
            <a:r>
              <a:rPr b="1" sz="3600"/>
              <a:t>!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Black-Scholes equation  </a:t>
            </a:r>
          </a:p>
        </p:txBody>
      </p:sp>
      <p:pic>
        <p:nvPicPr>
          <p:cNvPr id="82" name="image1.png" descr="Macintosh HD:Users:feiliu:Desktop:Screen Shot 2014-12-14 at 5.02.4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108197"/>
            <a:ext cx="8229600" cy="3509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Scanner/Parser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Token definition for all symbols</a:t>
            </a:r>
            <a:endParaRPr sz="3200"/>
          </a:p>
          <a:p>
            <a:pPr lvl="0">
              <a:defRPr sz="1800"/>
            </a:pPr>
            <a:r>
              <a:rPr sz="3200"/>
              <a:t>The parser uses AST file to pass the pattern to the correct functions that latter triggers 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Ast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Notably: We define a struct that remember 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57200" y="-14188"/>
            <a:ext cx="8229600" cy="10467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57200" y="1061591"/>
            <a:ext cx="8229600" cy="5451178"/>
          </a:xfrm>
          <a:prstGeom prst="rect">
            <a:avLst/>
          </a:prstGeom>
        </p:spPr>
        <p:txBody>
          <a:bodyPr/>
          <a:lstStyle/>
          <a:p>
            <a:pPr lvl="0" marL="329184" indent="-329184" defTabSz="438911">
              <a:defRPr sz="1800"/>
            </a:pPr>
            <a:r>
              <a:rPr sz="3072"/>
              <a:t>Annotate Ast:</a:t>
            </a:r>
            <a:endParaRPr sz="3072"/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Binary_op_t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bin_op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MatBinary_op_t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mat_op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Float_lit_t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float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Int_lit_t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int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String_lit_t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329184" indent="-329184" defTabSz="438911">
              <a:defRPr sz="1800"/>
            </a:pPr>
            <a:r>
              <a:rPr sz="3072"/>
              <a:t>Environment/Scopes:</a:t>
            </a:r>
            <a:endParaRPr sz="3072"/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symbol_table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(*general symbol table for variables*)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	parent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symbol_table option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variables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structs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struc_table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options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option_table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matrixes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matrix_table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344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environment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func_return_type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Function return type 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scope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symbol_table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symbol table for varibles 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functions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 list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symbol table for global functions, nested function declaration not supported*)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457200" y="33189"/>
            <a:ext cx="8229600" cy="1041798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457200" y="1064071"/>
            <a:ext cx="8229600" cy="5062092"/>
          </a:xfrm>
          <a:prstGeom prst="rect">
            <a:avLst/>
          </a:prstGeom>
        </p:spPr>
        <p:txBody>
          <a:bodyPr lIns="0" tIns="0" rIns="0" bIns="0"/>
          <a:lstStyle/>
          <a:p>
            <a:pPr lvl="0" marL="318897" indent="-318897" defTabSz="425195">
              <a:defRPr sz="1800"/>
            </a:pPr>
            <a:r>
              <a:rPr sz="2976"/>
              <a:t>Check types and consistency</a:t>
            </a:r>
            <a:endParaRPr sz="2976"/>
          </a:p>
          <a:p>
            <a:pPr lvl="1" marL="744093" indent="-318897" defTabSz="425195">
              <a:buChar char="•"/>
              <a:defRPr sz="1800"/>
            </a:pPr>
            <a:r>
              <a:rPr sz="2976"/>
              <a:t>Types of operations/expressions are consistent </a:t>
            </a:r>
            <a:endParaRPr sz="2976"/>
          </a:p>
          <a:p>
            <a:pPr lvl="2" marL="1169288" indent="-318897" defTabSz="425195">
              <a:defRPr sz="1800"/>
            </a:pPr>
            <a:r>
              <a:rPr sz="2418"/>
              <a:t>i.e. int convert to float is allowed, float convert to int is not allowed.</a:t>
            </a:r>
            <a:endParaRPr sz="2418"/>
          </a:p>
          <a:p>
            <a:pPr lvl="1" marL="744093" indent="-318897" defTabSz="425195">
              <a:buChar char="•"/>
              <a:defRPr sz="1800"/>
            </a:pPr>
            <a:r>
              <a:rPr sz="2976"/>
              <a:t>Variables and functions are defined within scope and in the right type</a:t>
            </a:r>
            <a:endParaRPr sz="2976"/>
          </a:p>
          <a:p>
            <a:pPr lvl="1" marL="744093" indent="-318897" defTabSz="425195">
              <a:buChar char="•"/>
              <a:defRPr sz="1800"/>
            </a:pPr>
            <a:r>
              <a:rPr sz="2976"/>
              <a:t>Statements </a:t>
            </a:r>
            <a:endParaRPr sz="2976"/>
          </a:p>
          <a:p>
            <a:pPr lvl="2" marL="1169288" indent="-318897" defTabSz="425195">
              <a:defRPr sz="1800"/>
            </a:pPr>
            <a:r>
              <a:rPr sz="2976"/>
              <a:t>i.e. if(expr)—expr can only be of boolean type; for(e1;e2;e3)— e1 and e3 can only be noexpr or 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457200" y="33189"/>
            <a:ext cx="8229600" cy="1041798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57200" y="1064071"/>
            <a:ext cx="8229600" cy="5062092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Check types and consistency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Structures/Options</a:t>
            </a:r>
            <a:endParaRPr sz="3200"/>
          </a:p>
          <a:p>
            <a:pPr lvl="2" marL="1257300" indent="-342900">
              <a:defRPr sz="1800"/>
            </a:pPr>
            <a:r>
              <a:rPr sz="3200"/>
              <a:t>fields are declared before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Matrices</a:t>
            </a:r>
            <a:endParaRPr sz="3200"/>
          </a:p>
          <a:p>
            <a:pPr lvl="2" marL="1257300" indent="-342900">
              <a:defRPr sz="1800"/>
            </a:pPr>
            <a:r>
              <a:rPr sz="3200"/>
              <a:t>dimension matches for matrices operations</a:t>
            </a:r>
            <a:endParaRPr sz="3200"/>
          </a:p>
          <a:p>
            <a:pPr lvl="2" marL="1257300" indent="-342900">
              <a:defRPr sz="1800"/>
            </a:pPr>
            <a:r>
              <a:rPr sz="3200"/>
              <a:t> +. -. </a:t>
            </a:r>
            <a:endParaRPr sz="3200"/>
          </a:p>
          <a:p>
            <a:pPr lvl="2" marL="1257300" indent="-342900">
              <a:defRPr sz="1800"/>
            </a:pPr>
            <a:r>
              <a:rPr sz="3200"/>
              <a:t> *. /.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Code Generation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Tests/Documents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ZEN	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Yeah, sit there doing nothing!</a:t>
            </a:r>
            <a:endParaRPr sz="3200"/>
          </a:p>
          <a:p>
            <a:pPr lvl="0">
              <a:defRPr sz="1800"/>
            </a:pPr>
            <a:r>
              <a:rPr sz="3200"/>
              <a:t>But, not really…..</a:t>
            </a:r>
            <a:endParaRPr sz="3200"/>
          </a:p>
          <a:p>
            <a:pPr lvl="0">
              <a:defRPr sz="1800"/>
            </a:pPr>
            <a:r>
              <a:rPr sz="3200"/>
              <a:t>Our language focus on Matrix Computation with operators and build your Customized Matrix Computation with great EASE.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1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457200" y="1600200"/>
            <a:ext cx="4354992" cy="4525963"/>
          </a:xfrm>
          <a:prstGeom prst="rect">
            <a:avLst/>
          </a:prstGeom>
        </p:spPr>
        <p:txBody>
          <a:bodyPr/>
          <a:lstStyle/>
          <a:p>
            <a:pPr lvl="0" marL="214312" indent="-214312">
              <a:spcBef>
                <a:spcPts val="400"/>
              </a:spcBef>
              <a:defRPr sz="1800"/>
            </a:pPr>
            <a:r>
              <a:rPr sz="2000" u="sng"/>
              <a:t>Int i;</a:t>
            </a:r>
            <a:endParaRPr sz="2000" u="sng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Boolean b;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Matrix main2(</a:t>
            </a:r>
            <a:r>
              <a:rPr sz="2000" u="sng"/>
              <a:t>Int argc, String argv) {</a:t>
            </a:r>
            <a:endParaRPr sz="2000" u="sng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Matrix m3(2,2);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    Matrix m(2,2);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m[0][0]=1; 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m[0][1]=2; 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m[1][0]=3;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m[1][1]=4;</a:t>
            </a:r>
            <a:endParaRPr sz="2000"/>
          </a:p>
          <a:p>
            <a:pPr lvl="0" marL="214312" indent="-214312">
              <a:spcBef>
                <a:spcPts val="400"/>
              </a:spcBef>
              <a:buClr>
                <a:srgbClr val="FF0000"/>
              </a:buClr>
              <a:defRPr sz="1800"/>
            </a:pPr>
            <a:r>
              <a:rPr b="1" sz="2000">
                <a:solidFill>
                  <a:srgbClr val="FF0000"/>
                </a:solidFill>
              </a:rPr>
              <a:t>m3 = (((m +. m') *. m~) *.. 4)+.. m^;</a:t>
            </a:r>
            <a:r>
              <a:rPr sz="2000"/>
              <a:t>    return m3;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}</a:t>
            </a:r>
          </a:p>
        </p:txBody>
      </p:sp>
      <p:sp>
        <p:nvSpPr>
          <p:cNvPr id="57" name="Shape 57"/>
          <p:cNvSpPr/>
          <p:nvPr/>
        </p:nvSpPr>
        <p:spPr>
          <a:xfrm>
            <a:off x="5171156" y="1752599"/>
            <a:ext cx="4354993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14312" indent="-214312">
              <a:spcBef>
                <a:spcPts val="4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sz="2000">
                <a:solidFill>
                  <a:srgbClr val="FF0000"/>
                </a:solidFill>
              </a:rPr>
              <a:t>Void main(</a:t>
            </a:r>
            <a:r>
              <a:rPr sz="2000" u="sng">
                <a:solidFill>
                  <a:srgbClr val="FF0000"/>
                </a:solidFill>
              </a:rPr>
              <a:t>Int argc2, String m)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 u="sng"/>
              <a:t> {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Matrix result(2,2);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result=main2(0, "</a:t>
            </a:r>
            <a:r>
              <a:rPr sz="2000" u="sng"/>
              <a:t>str");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printM(result);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}</a:t>
            </a:r>
          </a:p>
        </p:txBody>
      </p:sp>
      <p:sp>
        <p:nvSpPr>
          <p:cNvPr id="58" name="Shape 58"/>
          <p:cNvSpPr/>
          <p:nvPr/>
        </p:nvSpPr>
        <p:spPr>
          <a:xfrm>
            <a:off x="4812191" y="4599828"/>
            <a:ext cx="4354993" cy="1269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57175" indent="-257175">
              <a:spcBef>
                <a:spcPts val="5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sz="2400">
                <a:solidFill>
                  <a:srgbClr val="FF0000"/>
                </a:solidFill>
              </a:rPr>
              <a:t>Columbia Students are one-liners.</a:t>
            </a:r>
            <a:endParaRPr sz="3200"/>
          </a:p>
          <a:p>
            <a:pPr lvl="0" marL="257175" indent="-257175">
              <a:spcBef>
                <a:spcPts val="5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sz="2400">
                <a:solidFill>
                  <a:srgbClr val="FF0000"/>
                </a:solidFill>
              </a:rPr>
              <a:t>So, Make it happen!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400"/>
              <a:t>A series of operators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“+”, “-”: positive/ negative sign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“*”, “/”, “+.”, “-.”, “+..”, “-..”: primary type level, matrix level, and matrix &amp; primary level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2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199" y="1631511"/>
            <a:ext cx="3561378" cy="449465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 u="sng"/>
              <a:t>Int i;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Boolean b;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Structure main2(</a:t>
            </a:r>
            <a:r>
              <a:rPr sz="2700" u="sng"/>
              <a:t>Int argc, String argv) {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Structure s={a="1", b= toString(</a:t>
            </a:r>
            <a:r>
              <a:rPr sz="2700" u="sng"/>
              <a:t>argc)};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i=toInt(s -&gt; a);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return s;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}</a:t>
            </a:r>
          </a:p>
        </p:txBody>
      </p:sp>
      <p:sp>
        <p:nvSpPr>
          <p:cNvPr id="65" name="Shape 65"/>
          <p:cNvSpPr/>
          <p:nvPr/>
        </p:nvSpPr>
        <p:spPr>
          <a:xfrm>
            <a:off x="4418974" y="1631511"/>
            <a:ext cx="4267826" cy="4087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 u="sng"/>
              <a:t>Int i;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Boolean b;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Structure main2(</a:t>
            </a:r>
            <a:r>
              <a:rPr sz="2673" u="sng"/>
              <a:t>Int argc, String argv) {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Structure s={a="1", b= toString(</a:t>
            </a:r>
            <a:r>
              <a:rPr sz="2673" u="sng"/>
              <a:t>argc)};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i=toInt(s -&gt; a);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return s;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}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Structure holds customized data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Universal</a:t>
            </a:r>
            <a:r>
              <a:rPr sz="3200"/>
              <a:t>:  Anything that can be expressed as a String. Can be a String or a variable of String type</a:t>
            </a:r>
            <a:endParaRPr sz="3200"/>
          </a:p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No Overhead</a:t>
            </a:r>
            <a:r>
              <a:rPr sz="3200"/>
              <a:t>: Anything your care to use without OOP overhead that a financial user does not care to know</a:t>
            </a:r>
            <a:endParaRPr sz="3200"/>
          </a:p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Extensibility</a:t>
            </a:r>
            <a:r>
              <a:rPr sz="3200"/>
              <a:t>: Easily extended to other disciplinary without much efford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3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457199" y="1448127"/>
            <a:ext cx="4361614" cy="503027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Float i;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Option main2(</a:t>
            </a:r>
            <a:r>
              <a:rPr sz="2700" u="sng"/>
              <a:t>Int argc, String argv) {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Option s={strike="100.0", stock= "150.0", interestRate="0.1", period="1.0", </a:t>
            </a:r>
            <a:r>
              <a:rPr sz="2700" u="sng"/>
              <a:t>sigma="2.0", optionType="call"};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i=toFloat(s -&gt; strike);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return s;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}</a:t>
            </a:r>
          </a:p>
        </p:txBody>
      </p:sp>
      <p:sp>
        <p:nvSpPr>
          <p:cNvPr id="72" name="Shape 72"/>
          <p:cNvSpPr/>
          <p:nvPr/>
        </p:nvSpPr>
        <p:spPr>
          <a:xfrm>
            <a:off x="4354573" y="1448128"/>
            <a:ext cx="4789428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Void main(</a:t>
            </a:r>
            <a:r>
              <a:rPr sz="3200" u="sng"/>
              <a:t>Int argc2, String m) {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Option result={};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result=main2(0, "</a:t>
            </a:r>
            <a:r>
              <a:rPr sz="3200" u="sng"/>
              <a:t>str");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Float d;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d=price(result);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print(d);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}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3 extended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0200"/>
            <a:ext cx="4137775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Matrix main3(</a:t>
            </a:r>
            <a:r>
              <a:rPr sz="2700" u="sng"/>
              <a:t>Int a) {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strike(1,2);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strike[0][0]=10;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strike[0][1]=20;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stock(1,2);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stock[0][0]=15;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stock[0][1]=25;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interestRate(1,2);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interestRate[0][0]=0.4;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interestRate[0][1]=0.1;</a:t>
            </a:r>
          </a:p>
        </p:txBody>
      </p:sp>
      <p:sp>
        <p:nvSpPr>
          <p:cNvPr id="76" name="Shape 76"/>
          <p:cNvSpPr/>
          <p:nvPr/>
        </p:nvSpPr>
        <p:spPr>
          <a:xfrm>
            <a:off x="4747374" y="1750487"/>
            <a:ext cx="4137776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period(1,2);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period[0][0]=3;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period[0][1]=4;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</a:t>
            </a:r>
            <a:r>
              <a:rPr sz="2200" u="sng"/>
              <a:t>sigma(1,2);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r>
              <a:rPr sz="2200" u="sng"/>
              <a:t>sigma[0][0]=0.1;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r>
              <a:rPr sz="2200" u="sng"/>
              <a:t>sigma[0][1]=0.2;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s(0,0);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s= priceM(strike,stock,interestRate,period,</a:t>
            </a:r>
            <a:r>
              <a:rPr sz="2200" u="sng"/>
              <a:t>sigma);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return s;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}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Financial District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Easy to use: One of the application of extensible language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Make complex things easy: Don’t know Black-Shole or anything alike.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Matrix short-cut for large portfolio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