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BAF3-3065-A646-9505-17531485E161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E4A0-F422-D544-8DC3-FBA50D5B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611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</a:rPr>
              <a:t>AngelaZ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96141"/>
            <a:ext cx="6400800" cy="364265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Angel invests on those who awaits and prepare for the Zen of Matrix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People know Matrix.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know the </a:t>
            </a:r>
            <a:r>
              <a:rPr lang="en-US" sz="3600" b="1" dirty="0" smtClean="0">
                <a:solidFill>
                  <a:srgbClr val="FF0000"/>
                </a:solidFill>
              </a:rPr>
              <a:t>ZEN</a:t>
            </a:r>
            <a:r>
              <a:rPr lang="en-US" sz="3600" b="1" dirty="0" smtClean="0">
                <a:solidFill>
                  <a:schemeClr val="tx1"/>
                </a:solidFill>
              </a:rPr>
              <a:t>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Yeah, sit there doing nothing!</a:t>
            </a:r>
          </a:p>
          <a:p>
            <a:r>
              <a:rPr lang="en-US" dirty="0" smtClean="0"/>
              <a:t>But, not really…..</a:t>
            </a:r>
          </a:p>
          <a:p>
            <a:r>
              <a:rPr lang="en-US" dirty="0" smtClean="0"/>
              <a:t>Our language focus on Matrix Computation with operators and build your Customized Matrix Computation with great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4992" cy="4525963"/>
          </a:xfrm>
        </p:spPr>
        <p:txBody>
          <a:bodyPr>
            <a:noAutofit/>
          </a:bodyPr>
          <a:lstStyle/>
          <a:p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i</a:t>
            </a:r>
            <a:r>
              <a:rPr lang="en-US" sz="2000" u="sng" dirty="0"/>
              <a:t>;</a:t>
            </a:r>
          </a:p>
          <a:p>
            <a:r>
              <a:rPr lang="en-US" sz="2000" dirty="0"/>
              <a:t>Boolean b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Matrix main2(</a:t>
            </a:r>
            <a:r>
              <a:rPr lang="en-US" sz="2000" u="sng" dirty="0" err="1"/>
              <a:t>Int</a:t>
            </a:r>
            <a:r>
              <a:rPr lang="en-US" sz="2000" u="sng" dirty="0"/>
              <a:t> </a:t>
            </a:r>
            <a:r>
              <a:rPr lang="en-US" sz="2000" u="sng" dirty="0" err="1"/>
              <a:t>argc</a:t>
            </a:r>
            <a:r>
              <a:rPr lang="en-US" sz="2000" u="sng" dirty="0"/>
              <a:t>, String </a:t>
            </a:r>
            <a:r>
              <a:rPr lang="en-US" sz="2000" u="sng" dirty="0" err="1"/>
              <a:t>argv</a:t>
            </a:r>
            <a:r>
              <a:rPr lang="en-US" sz="2000" u="sng" dirty="0"/>
              <a:t>) {</a:t>
            </a:r>
          </a:p>
          <a:p>
            <a:r>
              <a:rPr lang="fr-FR" sz="2000" dirty="0"/>
              <a:t>	Matrix m3(2,2);</a:t>
            </a:r>
          </a:p>
          <a:p>
            <a:r>
              <a:rPr lang="fr-FR" sz="2000" dirty="0"/>
              <a:t>    Matrix m(2,2);</a:t>
            </a:r>
          </a:p>
          <a:p>
            <a:r>
              <a:rPr lang="fr-FR" sz="2000" dirty="0"/>
              <a:t>	m[0][0]=1; </a:t>
            </a:r>
          </a:p>
          <a:p>
            <a:r>
              <a:rPr lang="fr-FR" sz="2000" dirty="0"/>
              <a:t>	m[0][1]=2; </a:t>
            </a:r>
          </a:p>
          <a:p>
            <a:r>
              <a:rPr lang="fr-FR" sz="2000" dirty="0"/>
              <a:t>	m[1][0]=3;</a:t>
            </a:r>
          </a:p>
          <a:p>
            <a:r>
              <a:rPr lang="fr-FR" sz="2000" dirty="0"/>
              <a:t>	m[1][1]=4;</a:t>
            </a:r>
          </a:p>
          <a:p>
            <a:r>
              <a:rPr lang="fr-FR" sz="2000" dirty="0"/>
              <a:t>  </a:t>
            </a:r>
            <a:r>
              <a:rPr lang="fr-FR" sz="2000" dirty="0">
                <a:solidFill>
                  <a:srgbClr val="FF0000"/>
                </a:solidFill>
              </a:rPr>
              <a:t>  m3 = (((m +. m) *. m) *.. 4)+.. 10;</a:t>
            </a:r>
          </a:p>
          <a:p>
            <a:r>
              <a:rPr lang="is-IS" sz="2000" dirty="0"/>
              <a:t>    return m3;</a:t>
            </a:r>
          </a:p>
          <a:p>
            <a:r>
              <a:rPr lang="is-IS" sz="2000" dirty="0" smtClean="0"/>
              <a:t>}</a:t>
            </a:r>
            <a:endParaRPr lang="is-I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157" y="1752600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Void main(</a:t>
            </a:r>
            <a:r>
              <a:rPr lang="en-US" sz="2000" u="sng" dirty="0" err="1" smtClean="0">
                <a:solidFill>
                  <a:srgbClr val="FF0000"/>
                </a:solidFill>
              </a:rPr>
              <a:t>Int</a:t>
            </a:r>
            <a:r>
              <a:rPr lang="en-US" sz="2000" u="sng" dirty="0" smtClean="0">
                <a:solidFill>
                  <a:srgbClr val="FF0000"/>
                </a:solidFill>
              </a:rPr>
              <a:t> argc2, String m)</a:t>
            </a:r>
          </a:p>
          <a:p>
            <a:r>
              <a:rPr lang="en-US" sz="2000" u="sng" dirty="0" smtClean="0"/>
              <a:t> {</a:t>
            </a:r>
          </a:p>
          <a:p>
            <a:r>
              <a:rPr lang="en-US" sz="2000" dirty="0" smtClean="0"/>
              <a:t>	Matrix result(2,2);</a:t>
            </a:r>
          </a:p>
          <a:p>
            <a:r>
              <a:rPr lang="en-US" sz="2000" dirty="0" smtClean="0"/>
              <a:t>	result=main2(0, "</a:t>
            </a:r>
            <a:r>
              <a:rPr lang="en-US" sz="2000" u="sng" dirty="0" err="1" smtClean="0"/>
              <a:t>str</a:t>
            </a:r>
            <a:r>
              <a:rPr lang="en-US" sz="2000" u="sng" dirty="0" smtClean="0"/>
              <a:t>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printM</a:t>
            </a:r>
            <a:r>
              <a:rPr lang="en-US" sz="2000" dirty="0" smtClean="0"/>
              <a:t>(result);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12192" y="4599829"/>
            <a:ext cx="4354992" cy="2258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</a:rPr>
              <a:t>Columbia Students are one-liners.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Make it happen!</a:t>
            </a:r>
          </a:p>
        </p:txBody>
      </p:sp>
    </p:spTree>
    <p:extLst>
      <p:ext uri="{BB962C8B-B14F-4D97-AF65-F5344CB8AC3E}">
        <p14:creationId xmlns:p14="http://schemas.microsoft.com/office/powerpoint/2010/main" val="25164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series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“+”, “-”: positive/ negative 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“*”, “/”, “+.”, </a:t>
            </a:r>
            <a:r>
              <a:rPr lang="en-US" dirty="0" smtClean="0"/>
              <a:t>“-.”, “+..”, “-..”: primary type level, matrix level, and matrix &amp; primar</a:t>
            </a:r>
            <a:r>
              <a:rPr lang="en-US" dirty="0" smtClean="0"/>
              <a:t>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11"/>
            <a:ext cx="3561376" cy="4494652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;</a:t>
            </a:r>
          </a:p>
          <a:p>
            <a:r>
              <a:rPr lang="en-US" dirty="0"/>
              <a:t>Boolean b;</a:t>
            </a:r>
          </a:p>
          <a:p>
            <a:endParaRPr lang="en-US" dirty="0"/>
          </a:p>
          <a:p>
            <a:r>
              <a:rPr lang="en-US" dirty="0"/>
              <a:t>Structure 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Structure s={a="1", b=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u="sng" dirty="0" err="1"/>
              <a:t>argc</a:t>
            </a:r>
            <a:r>
              <a:rPr lang="en-US" u="sng" dirty="0"/>
              <a:t>)};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toInt</a:t>
            </a:r>
            <a:r>
              <a:rPr lang="en-US" dirty="0"/>
              <a:t>(s -&gt; a);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8975" y="1631511"/>
            <a:ext cx="4267825" cy="408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i</a:t>
            </a:r>
            <a:r>
              <a:rPr lang="en-US" u="sng" dirty="0" smtClean="0"/>
              <a:t>;</a:t>
            </a:r>
          </a:p>
          <a:p>
            <a:r>
              <a:rPr lang="en-US" dirty="0" smtClean="0"/>
              <a:t>Boolean b;</a:t>
            </a:r>
          </a:p>
          <a:p>
            <a:endParaRPr lang="en-US" dirty="0" smtClean="0"/>
          </a:p>
          <a:p>
            <a:r>
              <a:rPr lang="en-US" dirty="0" smtClean="0"/>
              <a:t>Structure main2(</a:t>
            </a:r>
            <a:r>
              <a:rPr lang="en-US" u="sng" dirty="0" err="1" smtClean="0"/>
              <a:t>Int</a:t>
            </a:r>
            <a:r>
              <a:rPr lang="en-US" u="sng" dirty="0" smtClean="0"/>
              <a:t> </a:t>
            </a:r>
            <a:r>
              <a:rPr lang="en-US" u="sng" dirty="0" err="1" smtClean="0"/>
              <a:t>argc</a:t>
            </a:r>
            <a:r>
              <a:rPr lang="en-US" u="sng" dirty="0" smtClean="0"/>
              <a:t>, String </a:t>
            </a:r>
            <a:r>
              <a:rPr lang="en-US" u="sng" dirty="0" err="1" smtClean="0"/>
              <a:t>argv</a:t>
            </a:r>
            <a:r>
              <a:rPr lang="en-US" u="sng" dirty="0" smtClean="0"/>
              <a:t>) {</a:t>
            </a:r>
          </a:p>
          <a:p>
            <a:r>
              <a:rPr lang="en-US" dirty="0" smtClean="0"/>
              <a:t>	Structure s={a="1", b=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u="sng" dirty="0" err="1" smtClean="0"/>
              <a:t>argc</a:t>
            </a:r>
            <a:r>
              <a:rPr lang="en-US" u="sng" dirty="0" smtClean="0"/>
              <a:t>)};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toInt</a:t>
            </a:r>
            <a:r>
              <a:rPr lang="en-US" dirty="0" smtClean="0"/>
              <a:t>(s -&gt; a);</a:t>
            </a:r>
          </a:p>
          <a:p>
            <a:r>
              <a:rPr lang="en-US" dirty="0" smtClean="0"/>
              <a:t>	return 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holds customized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</a:t>
            </a:r>
            <a:r>
              <a:rPr lang="en-US" dirty="0" smtClean="0"/>
              <a:t>:  Anything that can be expressed as a String. Can be a String or a variable of String type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Overhead</a:t>
            </a:r>
            <a:r>
              <a:rPr lang="en-US" dirty="0" smtClean="0"/>
              <a:t>: Anything your care to use without OOP overhead that a financial user does not care to know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r>
              <a:rPr lang="en-US" dirty="0" smtClean="0"/>
              <a:t>: Easily extended to other disciplinary without much </a:t>
            </a:r>
            <a:r>
              <a:rPr lang="en-US" dirty="0" err="1" smtClean="0"/>
              <a:t>efford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28"/>
            <a:ext cx="4361612" cy="5030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Float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smtClean="0"/>
              <a:t>Option </a:t>
            </a:r>
            <a:r>
              <a:rPr lang="en-US" dirty="0"/>
              <a:t>main2(</a:t>
            </a:r>
            <a:r>
              <a:rPr lang="en-US" u="sng" dirty="0" err="1"/>
              <a:t>Int</a:t>
            </a:r>
            <a:r>
              <a:rPr lang="en-US" u="sng" dirty="0"/>
              <a:t> </a:t>
            </a:r>
            <a:r>
              <a:rPr lang="en-US" u="sng" dirty="0" err="1"/>
              <a:t>argc</a:t>
            </a:r>
            <a:r>
              <a:rPr lang="en-US" u="sng" dirty="0"/>
              <a:t>, String </a:t>
            </a:r>
            <a:r>
              <a:rPr lang="en-US" u="sng" dirty="0" err="1"/>
              <a:t>argv</a:t>
            </a:r>
            <a:r>
              <a:rPr lang="en-US" u="sng" dirty="0"/>
              <a:t>) {</a:t>
            </a:r>
          </a:p>
          <a:p>
            <a:r>
              <a:rPr lang="en-US" dirty="0"/>
              <a:t>	Option s={strike="100.0", stock= "150.0", </a:t>
            </a:r>
            <a:r>
              <a:rPr lang="en-US" dirty="0" err="1"/>
              <a:t>interestRate</a:t>
            </a:r>
            <a:r>
              <a:rPr lang="en-US" dirty="0"/>
              <a:t>="0.1", period="1.0", </a:t>
            </a:r>
            <a:r>
              <a:rPr lang="en-US" u="sng" dirty="0"/>
              <a:t>sigma="2.0", </a:t>
            </a:r>
            <a:r>
              <a:rPr lang="en-US" u="sng" dirty="0" err="1"/>
              <a:t>optionType</a:t>
            </a:r>
            <a:r>
              <a:rPr lang="en-US" u="sng" dirty="0"/>
              <a:t>="call"};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toFloat</a:t>
            </a:r>
            <a:r>
              <a:rPr lang="en-US" dirty="0"/>
              <a:t>(s -&gt; strike);</a:t>
            </a:r>
          </a:p>
          <a:p>
            <a:r>
              <a:rPr lang="en-US" dirty="0"/>
              <a:t>	return s;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4574" y="1448128"/>
            <a:ext cx="47894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main(</a:t>
            </a:r>
            <a:r>
              <a:rPr lang="en-US" u="sng" dirty="0" err="1"/>
              <a:t>Int</a:t>
            </a:r>
            <a:r>
              <a:rPr lang="en-US" u="sng" dirty="0"/>
              <a:t> argc2, String m) {</a:t>
            </a:r>
          </a:p>
          <a:p>
            <a:r>
              <a:rPr lang="en-US" dirty="0"/>
              <a:t>	Option result={};</a:t>
            </a:r>
          </a:p>
          <a:p>
            <a:r>
              <a:rPr lang="en-US" dirty="0"/>
              <a:t>	result=main2(0, "</a:t>
            </a:r>
            <a:r>
              <a:rPr lang="en-US" u="sng" dirty="0" err="1"/>
              <a:t>str</a:t>
            </a:r>
            <a:r>
              <a:rPr lang="en-US" u="sng" dirty="0"/>
              <a:t>");</a:t>
            </a:r>
          </a:p>
          <a:p>
            <a:r>
              <a:rPr lang="en-US" dirty="0"/>
              <a:t>	Float d;</a:t>
            </a:r>
          </a:p>
          <a:p>
            <a:r>
              <a:rPr lang="en-US" dirty="0"/>
              <a:t>	d=price(result);</a:t>
            </a:r>
          </a:p>
          <a:p>
            <a:r>
              <a:rPr lang="en-US" dirty="0"/>
              <a:t>	print(d);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6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Financial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use: One of the application of extensible language</a:t>
            </a:r>
          </a:p>
          <a:p>
            <a:endParaRPr lang="en-US" dirty="0" smtClean="0"/>
          </a:p>
          <a:p>
            <a:r>
              <a:rPr lang="en-US" dirty="0" smtClean="0"/>
              <a:t>Make complex things easy:</a:t>
            </a:r>
            <a:r>
              <a:rPr lang="en-US" dirty="0"/>
              <a:t> </a:t>
            </a:r>
            <a:r>
              <a:rPr lang="en-US" dirty="0" smtClean="0"/>
              <a:t>Don’t know Black-</a:t>
            </a:r>
            <a:r>
              <a:rPr lang="en-US" dirty="0" err="1" smtClean="0"/>
              <a:t>Shole</a:t>
            </a:r>
            <a:r>
              <a:rPr lang="en-US" dirty="0" smtClean="0"/>
              <a:t> or anything alike.</a:t>
            </a:r>
          </a:p>
        </p:txBody>
      </p:sp>
    </p:spTree>
    <p:extLst>
      <p:ext uri="{BB962C8B-B14F-4D97-AF65-F5344CB8AC3E}">
        <p14:creationId xmlns:p14="http://schemas.microsoft.com/office/powerpoint/2010/main" val="27952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equation  </a:t>
            </a:r>
            <a:endParaRPr lang="en-US" dirty="0"/>
          </a:p>
        </p:txBody>
      </p:sp>
      <p:pic>
        <p:nvPicPr>
          <p:cNvPr id="14" name="Content Placeholder 13" descr="Macintosh HD:Users:feiliu:Desktop:Screen Shot 2014-12-14 at 5.02.49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3" b="-144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54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302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AngelaZ</vt:lpstr>
      <vt:lpstr>ZEN </vt:lpstr>
      <vt:lpstr>Demo 1</vt:lpstr>
      <vt:lpstr>A series of operators</vt:lpstr>
      <vt:lpstr>Demo 2</vt:lpstr>
      <vt:lpstr>Structure holds customized data</vt:lpstr>
      <vt:lpstr>Demo 3</vt:lpstr>
      <vt:lpstr>In Financial District</vt:lpstr>
      <vt:lpstr>Black-Scholes equation  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AngelaZ</dc:title>
  <dc:creator>Fei Liu</dc:creator>
  <cp:lastModifiedBy>Fei Liu</cp:lastModifiedBy>
  <cp:revision>21</cp:revision>
  <dcterms:created xsi:type="dcterms:W3CDTF">2014-12-14T20:59:07Z</dcterms:created>
  <dcterms:modified xsi:type="dcterms:W3CDTF">2014-12-14T22:04:08Z</dcterms:modified>
</cp:coreProperties>
</file>