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348" r:id="rId2"/>
    <p:sldId id="350" r:id="rId3"/>
    <p:sldId id="349" r:id="rId4"/>
    <p:sldId id="351" r:id="rId5"/>
    <p:sldId id="352" r:id="rId6"/>
    <p:sldId id="354" r:id="rId7"/>
    <p:sldId id="355" r:id="rId8"/>
    <p:sldId id="356" r:id="rId9"/>
    <p:sldId id="357" r:id="rId10"/>
    <p:sldId id="358" r:id="rId11"/>
  </p:sldIdLst>
  <p:sldSz cx="12192000" cy="6858000"/>
  <p:notesSz cx="6858000" cy="9144000"/>
  <p:custDataLst>
    <p:tags r:id="rId1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Borui" initials="Z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2828"/>
    <a:srgbClr val="D2181C"/>
    <a:srgbClr val="010101"/>
    <a:srgbClr val="FEAF00"/>
    <a:srgbClr val="F6C100"/>
    <a:srgbClr val="883E92"/>
    <a:srgbClr val="F8F8F8"/>
    <a:srgbClr val="4D4D4D"/>
    <a:srgbClr val="FFF2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3379" autoAdjust="0"/>
  </p:normalViewPr>
  <p:slideViewPr>
    <p:cSldViewPr snapToGrid="0">
      <p:cViewPr varScale="1">
        <p:scale>
          <a:sx n="59" d="100"/>
          <a:sy n="59" d="100"/>
        </p:scale>
        <p:origin x="78" y="83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FB6348-9706-497A-9E95-AA5189A76B9D}" type="datetimeFigureOut">
              <a:rPr lang="zh-CN" altLang="en-US" smtClean="0"/>
              <a:t>2022/6/7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DD7948-AA88-4514-BDF6-F1711BD230F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这个下游任务本身不难，可以用非深度学习方法解决，但是因为现在深度学习的热潮，所以出于好奇和探索，我们希望基于当下的一些较火的模型做一些调整来做这个任务的实现</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69DD7948-AA88-4514-BDF6-F1711BD230F5}" type="slidenum">
              <a:rPr lang="zh-CN" altLang="en-US" smtClean="0"/>
              <a:t>2</a:t>
            </a:fld>
            <a:endParaRPr lang="zh-CN" altLang="en-US"/>
          </a:p>
        </p:txBody>
      </p:sp>
    </p:spTree>
    <p:extLst>
      <p:ext uri="{BB962C8B-B14F-4D97-AF65-F5344CB8AC3E}">
        <p14:creationId xmlns:p14="http://schemas.microsoft.com/office/powerpoint/2010/main" val="1435491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因为我们在整个训练和验证的过程中都没有用到所提供的</a:t>
            </a:r>
            <a:r>
              <a:rPr lang="en-US" altLang="zh-CN" dirty="0" err="1"/>
              <a:t>BoWFire</a:t>
            </a:r>
            <a:r>
              <a:rPr lang="zh-CN" altLang="en-US" dirty="0"/>
              <a:t>数据集，我们只是用那个数据集做测试，所以自行在网上收集的数据量是非常少的，只有</a:t>
            </a:r>
            <a:r>
              <a:rPr lang="en-US" altLang="zh-CN" dirty="0"/>
              <a:t>1000</a:t>
            </a:r>
            <a:r>
              <a:rPr lang="zh-CN" altLang="en-US" dirty="0"/>
              <a:t>多张，但我们最后的准确率是非常的高，最高可以达到</a:t>
            </a:r>
            <a:r>
              <a:rPr lang="en-US" altLang="zh-CN" dirty="0"/>
              <a:t>93</a:t>
            </a:r>
            <a:r>
              <a:rPr lang="zh-CN" altLang="en-US" dirty="0"/>
              <a:t>，真阳率基本都在</a:t>
            </a:r>
            <a:r>
              <a:rPr lang="en-US" altLang="zh-CN" dirty="0"/>
              <a:t>95</a:t>
            </a:r>
            <a:r>
              <a:rPr lang="zh-CN" altLang="en-US"/>
              <a:t>以上</a:t>
            </a:r>
            <a:endParaRPr lang="zh-CN" altLang="en-US" dirty="0"/>
          </a:p>
        </p:txBody>
      </p:sp>
      <p:sp>
        <p:nvSpPr>
          <p:cNvPr id="4" name="灯片编号占位符 3"/>
          <p:cNvSpPr>
            <a:spLocks noGrp="1"/>
          </p:cNvSpPr>
          <p:nvPr>
            <p:ph type="sldNum" sz="quarter" idx="5"/>
          </p:nvPr>
        </p:nvSpPr>
        <p:spPr/>
        <p:txBody>
          <a:bodyPr/>
          <a:lstStyle/>
          <a:p>
            <a:fld id="{69DD7948-AA88-4514-BDF6-F1711BD230F5}" type="slidenum">
              <a:rPr lang="zh-CN" altLang="en-US" smtClean="0"/>
              <a:t>3</a:t>
            </a:fld>
            <a:endParaRPr lang="zh-CN" altLang="en-US"/>
          </a:p>
        </p:txBody>
      </p:sp>
    </p:spTree>
    <p:extLst>
      <p:ext uri="{BB962C8B-B14F-4D97-AF65-F5344CB8AC3E}">
        <p14:creationId xmlns:p14="http://schemas.microsoft.com/office/powerpoint/2010/main" val="524227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NLP</a:t>
            </a:r>
            <a:r>
              <a:rPr lang="zh-CN" altLang="en-US" dirty="0"/>
              <a:t>中近年非常火，有</a:t>
            </a:r>
            <a:r>
              <a:rPr lang="en-US" altLang="zh-CN" dirty="0"/>
              <a:t>GPT</a:t>
            </a:r>
            <a:r>
              <a:rPr lang="zh-CN" altLang="en-US" dirty="0"/>
              <a:t>（</a:t>
            </a:r>
            <a:r>
              <a:rPr lang="en-US" altLang="zh-CN" dirty="0"/>
              <a:t>Generative Pre-training</a:t>
            </a:r>
            <a:r>
              <a:rPr lang="zh-CN" altLang="en-US" dirty="0"/>
              <a:t>）</a:t>
            </a:r>
            <a:r>
              <a:rPr lang="en-US" altLang="zh-CN" dirty="0"/>
              <a:t>, </a:t>
            </a:r>
            <a:r>
              <a:rPr lang="zh-CN" altLang="en-US" dirty="0"/>
              <a:t>但是在</a:t>
            </a:r>
            <a:r>
              <a:rPr lang="en-US" altLang="zh-CN" dirty="0"/>
              <a:t>CV</a:t>
            </a:r>
            <a:r>
              <a:rPr lang="zh-CN" altLang="en-US" dirty="0"/>
              <a:t>领域很早就有了应用，最早</a:t>
            </a:r>
            <a:r>
              <a:rPr lang="en-US" altLang="zh-CN" dirty="0"/>
              <a:t>Yan </a:t>
            </a:r>
            <a:r>
              <a:rPr lang="en-US" altLang="zh-CN" dirty="0" err="1"/>
              <a:t>LeCun</a:t>
            </a:r>
            <a:r>
              <a:rPr lang="en-US" altLang="zh-CN" dirty="0"/>
              <a:t> 2012 </a:t>
            </a:r>
            <a:r>
              <a:rPr lang="zh-CN" altLang="en-US" dirty="0"/>
              <a:t>提出的</a:t>
            </a:r>
          </a:p>
        </p:txBody>
      </p:sp>
      <p:sp>
        <p:nvSpPr>
          <p:cNvPr id="4" name="灯片编号占位符 3"/>
          <p:cNvSpPr>
            <a:spLocks noGrp="1"/>
          </p:cNvSpPr>
          <p:nvPr>
            <p:ph type="sldNum" sz="quarter" idx="5"/>
          </p:nvPr>
        </p:nvSpPr>
        <p:spPr/>
        <p:txBody>
          <a:bodyPr/>
          <a:lstStyle/>
          <a:p>
            <a:fld id="{69DD7948-AA88-4514-BDF6-F1711BD230F5}" type="slidenum">
              <a:rPr lang="zh-CN" altLang="en-US" smtClean="0"/>
              <a:t>4</a:t>
            </a:fld>
            <a:endParaRPr lang="zh-CN" altLang="en-US"/>
          </a:p>
        </p:txBody>
      </p:sp>
    </p:spTree>
    <p:extLst>
      <p:ext uri="{BB962C8B-B14F-4D97-AF65-F5344CB8AC3E}">
        <p14:creationId xmlns:p14="http://schemas.microsoft.com/office/powerpoint/2010/main" val="3226966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DD7948-AA88-4514-BDF6-F1711BD230F5}" type="slidenum">
              <a:rPr lang="zh-CN" altLang="en-US" smtClean="0"/>
              <a:t>5</a:t>
            </a:fld>
            <a:endParaRPr lang="zh-CN" altLang="en-US"/>
          </a:p>
        </p:txBody>
      </p:sp>
    </p:spTree>
    <p:extLst>
      <p:ext uri="{BB962C8B-B14F-4D97-AF65-F5344CB8AC3E}">
        <p14:creationId xmlns:p14="http://schemas.microsoft.com/office/powerpoint/2010/main" val="1742954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我们多做了一步</a:t>
            </a:r>
            <a:r>
              <a:rPr lang="en-US" altLang="zh-CN" dirty="0"/>
              <a:t>data augmentation</a:t>
            </a:r>
          </a:p>
          <a:p>
            <a:r>
              <a:rPr lang="en-US" altLang="zh-CN" b="0" i="0" dirty="0">
                <a:solidFill>
                  <a:srgbClr val="000000"/>
                </a:solidFill>
                <a:effectLst/>
                <a:latin typeface="Open Sans" panose="020B0606030504020204" pitchFamily="34" charset="0"/>
              </a:rPr>
              <a:t>Dense net : they alleviate the vanishing-gradient problem, strengthen feature propagation, encourage feature reuse, and substantially reduce the number of parameters.</a:t>
            </a:r>
            <a:endParaRPr lang="zh-CN" altLang="en-US" dirty="0"/>
          </a:p>
        </p:txBody>
      </p:sp>
      <p:sp>
        <p:nvSpPr>
          <p:cNvPr id="4" name="灯片编号占位符 3"/>
          <p:cNvSpPr>
            <a:spLocks noGrp="1"/>
          </p:cNvSpPr>
          <p:nvPr>
            <p:ph type="sldNum" sz="quarter" idx="5"/>
          </p:nvPr>
        </p:nvSpPr>
        <p:spPr/>
        <p:txBody>
          <a:bodyPr/>
          <a:lstStyle/>
          <a:p>
            <a:fld id="{69DD7948-AA88-4514-BDF6-F1711BD230F5}" type="slidenum">
              <a:rPr lang="zh-CN" altLang="en-US" smtClean="0"/>
              <a:t>6</a:t>
            </a:fld>
            <a:endParaRPr lang="zh-CN" altLang="en-US"/>
          </a:p>
        </p:txBody>
      </p:sp>
    </p:spTree>
    <p:extLst>
      <p:ext uri="{BB962C8B-B14F-4D97-AF65-F5344CB8AC3E}">
        <p14:creationId xmlns:p14="http://schemas.microsoft.com/office/powerpoint/2010/main" val="358201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Vit</a:t>
            </a:r>
            <a:r>
              <a:rPr lang="zh-CN" altLang="en-US" dirty="0"/>
              <a:t>是最近非常流行的网络，一开始就被挂到</a:t>
            </a:r>
            <a:r>
              <a:rPr lang="en-US" altLang="zh-CN" dirty="0" err="1"/>
              <a:t>arxiv</a:t>
            </a:r>
            <a:r>
              <a:rPr lang="zh-CN" altLang="en-US" dirty="0"/>
              <a:t>上，还没中的时候就引用了</a:t>
            </a:r>
            <a:r>
              <a:rPr lang="en-US" altLang="zh-CN" dirty="0"/>
              <a:t>200</a:t>
            </a:r>
            <a:r>
              <a:rPr lang="zh-CN" altLang="en-US" dirty="0"/>
              <a:t>多次，中了之后引用</a:t>
            </a:r>
            <a:r>
              <a:rPr lang="en-US" altLang="zh-CN" dirty="0"/>
              <a:t>3000</a:t>
            </a:r>
            <a:r>
              <a:rPr lang="zh-CN" altLang="en-US" dirty="0"/>
              <a:t>多了，和传统的</a:t>
            </a:r>
            <a:r>
              <a:rPr lang="en-US" altLang="zh-CN" dirty="0"/>
              <a:t>transformer</a:t>
            </a:r>
            <a:r>
              <a:rPr lang="zh-CN" altLang="en-US" dirty="0"/>
              <a:t>不同，这里把</a:t>
            </a:r>
            <a:r>
              <a:rPr lang="en-US" altLang="zh-CN" dirty="0"/>
              <a:t>layer norm</a:t>
            </a:r>
            <a:r>
              <a:rPr lang="zh-CN" altLang="en-US" dirty="0"/>
              <a:t>移到了前面，这个把最早的</a:t>
            </a:r>
            <a:r>
              <a:rPr lang="en-US" altLang="zh-CN" dirty="0"/>
              <a:t>layer norm</a:t>
            </a:r>
            <a:r>
              <a:rPr lang="zh-CN" altLang="en-US" dirty="0"/>
              <a:t>移到前面最早是</a:t>
            </a:r>
            <a:r>
              <a:rPr lang="en-US" altLang="zh-CN" dirty="0"/>
              <a:t>GPT2 </a:t>
            </a:r>
            <a:r>
              <a:rPr lang="zh-CN" altLang="en-US" dirty="0"/>
              <a:t>做的，只是一种</a:t>
            </a:r>
            <a:r>
              <a:rPr lang="en-US" altLang="zh-CN" dirty="0"/>
              <a:t>recipe</a:t>
            </a:r>
            <a:r>
              <a:rPr lang="zh-CN" altLang="en-US" dirty="0"/>
              <a:t>。最后输入到</a:t>
            </a:r>
            <a:r>
              <a:rPr lang="en-US" altLang="zh-CN" dirty="0" err="1"/>
              <a:t>mlp</a:t>
            </a:r>
            <a:r>
              <a:rPr lang="en-US" altLang="zh-CN" dirty="0"/>
              <a:t> head</a:t>
            </a:r>
            <a:r>
              <a:rPr lang="zh-CN" altLang="en-US" dirty="0"/>
              <a:t>中的只是</a:t>
            </a:r>
            <a:r>
              <a:rPr lang="en-US" altLang="zh-CN" dirty="0"/>
              <a:t>class token</a:t>
            </a:r>
            <a:r>
              <a:rPr lang="zh-CN" altLang="en-US" dirty="0"/>
              <a:t>，为什么不是所有的</a:t>
            </a:r>
            <a:r>
              <a:rPr lang="en-US" altLang="zh-CN" dirty="0"/>
              <a:t>patch embedding</a:t>
            </a:r>
            <a:r>
              <a:rPr lang="zh-CN" altLang="en-US" dirty="0"/>
              <a:t>呢，实际上</a:t>
            </a:r>
            <a:r>
              <a:rPr lang="en-US" altLang="zh-CN" dirty="0"/>
              <a:t>attention </a:t>
            </a:r>
            <a:r>
              <a:rPr lang="zh-CN" altLang="en-US" dirty="0"/>
              <a:t>（</a:t>
            </a:r>
            <a:r>
              <a:rPr lang="en-US" altLang="zh-CN" dirty="0"/>
              <a:t>multi-head</a:t>
            </a:r>
            <a:r>
              <a:rPr lang="zh-CN" altLang="en-US" dirty="0"/>
              <a:t>那一部分）已经做了</a:t>
            </a:r>
            <a:r>
              <a:rPr lang="en-US" altLang="zh-CN" dirty="0"/>
              <a:t>attention</a:t>
            </a:r>
            <a:r>
              <a:rPr lang="zh-CN" altLang="en-US" dirty="0"/>
              <a:t>的聚合，是一个</a:t>
            </a:r>
            <a:r>
              <a:rPr lang="en-US" altLang="zh-CN" dirty="0"/>
              <a:t>10*10</a:t>
            </a:r>
            <a:r>
              <a:rPr lang="zh-CN" altLang="en-US" dirty="0"/>
              <a:t>的</a:t>
            </a:r>
            <a:r>
              <a:rPr lang="en-US" altLang="zh-CN" dirty="0"/>
              <a:t>A</a:t>
            </a:r>
            <a:r>
              <a:rPr lang="zh-CN" altLang="en-US" dirty="0"/>
              <a:t>矩阵，所以相当于已经对</a:t>
            </a:r>
            <a:r>
              <a:rPr lang="en-US" altLang="zh-CN" dirty="0"/>
              <a:t>patch embedding</a:t>
            </a:r>
            <a:r>
              <a:rPr lang="zh-CN" altLang="en-US" dirty="0"/>
              <a:t>的特征做了聚合。</a:t>
            </a:r>
            <a:endParaRPr lang="en-US" altLang="zh-CN" dirty="0"/>
          </a:p>
          <a:p>
            <a:endParaRPr lang="en-US" altLang="zh-CN" dirty="0"/>
          </a:p>
          <a:p>
            <a:r>
              <a:rPr lang="zh-CN" altLang="en-US" dirty="0"/>
              <a:t> 注意，右边的是预测时候的网络，不是训练的网络</a:t>
            </a:r>
            <a:r>
              <a:rPr lang="en-US" altLang="zh-CN" dirty="0"/>
              <a:t>, MAE</a:t>
            </a:r>
            <a:r>
              <a:rPr lang="zh-CN" altLang="en-US" dirty="0"/>
              <a:t>效果不好可能是因为</a:t>
            </a:r>
            <a:r>
              <a:rPr lang="en-US" altLang="zh-CN" dirty="0"/>
              <a:t>mis-match</a:t>
            </a:r>
            <a:r>
              <a:rPr lang="zh-CN" altLang="en-US" dirty="0"/>
              <a:t>的一些原因，</a:t>
            </a:r>
            <a:r>
              <a:rPr lang="en-US" altLang="zh-CN" dirty="0"/>
              <a:t>schedule sample</a:t>
            </a:r>
            <a:r>
              <a:rPr lang="zh-CN" altLang="en-US" dirty="0"/>
              <a:t>的方式可以改善，而且可能是因为数据量</a:t>
            </a:r>
            <a:r>
              <a:rPr lang="en-US" altLang="zh-CN" dirty="0"/>
              <a:t>domain</a:t>
            </a:r>
            <a:r>
              <a:rPr lang="zh-CN" altLang="en-US" dirty="0"/>
              <a:t>的问题，</a:t>
            </a:r>
            <a:r>
              <a:rPr lang="zh-CN" altLang="en-US" b="0" i="0" dirty="0">
                <a:solidFill>
                  <a:srgbClr val="121212"/>
                </a:solidFill>
                <a:effectLst/>
                <a:latin typeface="-apple-system"/>
              </a:rPr>
              <a:t>编码器实际上就是</a:t>
            </a:r>
            <a:r>
              <a:rPr lang="en-US" altLang="zh-CN" b="0" i="0" dirty="0" err="1">
                <a:solidFill>
                  <a:srgbClr val="121212"/>
                </a:solidFill>
                <a:effectLst/>
                <a:latin typeface="-apple-system"/>
              </a:rPr>
              <a:t>ViT</a:t>
            </a:r>
            <a:r>
              <a:rPr lang="zh-CN" altLang="en-US" b="0" i="0" dirty="0">
                <a:solidFill>
                  <a:srgbClr val="121212"/>
                </a:solidFill>
                <a:effectLst/>
                <a:latin typeface="-apple-system"/>
              </a:rPr>
              <a:t>，将</a:t>
            </a:r>
            <a:r>
              <a:rPr lang="en-US" altLang="zh-CN" b="0" i="0" dirty="0">
                <a:solidFill>
                  <a:srgbClr val="121212"/>
                </a:solidFill>
                <a:effectLst/>
                <a:latin typeface="-apple-system"/>
              </a:rPr>
              <a:t>input image</a:t>
            </a:r>
            <a:r>
              <a:rPr lang="zh-CN" altLang="en-US" b="0" i="0" dirty="0">
                <a:solidFill>
                  <a:srgbClr val="121212"/>
                </a:solidFill>
                <a:effectLst/>
                <a:latin typeface="-apple-system"/>
              </a:rPr>
              <a:t>切分为不重叠的</a:t>
            </a:r>
            <a:r>
              <a:rPr lang="en-US" altLang="zh-CN" b="0" i="0" dirty="0">
                <a:solidFill>
                  <a:srgbClr val="121212"/>
                </a:solidFill>
                <a:effectLst/>
                <a:latin typeface="-apple-system"/>
              </a:rPr>
              <a:t>patches</a:t>
            </a:r>
            <a:r>
              <a:rPr lang="zh-CN" altLang="en-US" b="0" i="0" dirty="0">
                <a:solidFill>
                  <a:srgbClr val="121212"/>
                </a:solidFill>
                <a:effectLst/>
                <a:latin typeface="-apple-system"/>
              </a:rPr>
              <a:t>之后，执行</a:t>
            </a:r>
            <a:r>
              <a:rPr lang="en-US" altLang="zh-CN" b="0" i="0" dirty="0">
                <a:solidFill>
                  <a:srgbClr val="121212"/>
                </a:solidFill>
                <a:effectLst/>
                <a:latin typeface="-apple-system"/>
              </a:rPr>
              <a:t>linear projection</a:t>
            </a:r>
            <a:r>
              <a:rPr lang="zh-CN" altLang="en-US" b="0" i="0" dirty="0">
                <a:solidFill>
                  <a:srgbClr val="121212"/>
                </a:solidFill>
                <a:effectLst/>
                <a:latin typeface="-apple-system"/>
              </a:rPr>
              <a:t>，再加上</a:t>
            </a:r>
            <a:r>
              <a:rPr lang="en-US" altLang="zh-CN" b="0" i="0" dirty="0">
                <a:solidFill>
                  <a:srgbClr val="121212"/>
                </a:solidFill>
                <a:effectLst/>
                <a:latin typeface="-apple-system"/>
              </a:rPr>
              <a:t>positional embeddings (the sine-cosine version) </a:t>
            </a:r>
            <a:r>
              <a:rPr lang="zh-CN" altLang="en-US" b="0" i="0" dirty="0">
                <a:solidFill>
                  <a:srgbClr val="121212"/>
                </a:solidFill>
                <a:effectLst/>
                <a:latin typeface="-apple-system"/>
              </a:rPr>
              <a:t>，然后送入</a:t>
            </a:r>
            <a:r>
              <a:rPr lang="en-US" altLang="zh-CN" b="0" i="0" dirty="0">
                <a:solidFill>
                  <a:srgbClr val="121212"/>
                </a:solidFill>
                <a:effectLst/>
                <a:latin typeface="-apple-system"/>
              </a:rPr>
              <a:t>transformer blocks</a:t>
            </a:r>
            <a:endParaRPr lang="zh-CN" altLang="en-US" dirty="0"/>
          </a:p>
        </p:txBody>
      </p:sp>
      <p:sp>
        <p:nvSpPr>
          <p:cNvPr id="4" name="灯片编号占位符 3"/>
          <p:cNvSpPr>
            <a:spLocks noGrp="1"/>
          </p:cNvSpPr>
          <p:nvPr>
            <p:ph type="sldNum" sz="quarter" idx="5"/>
          </p:nvPr>
        </p:nvSpPr>
        <p:spPr/>
        <p:txBody>
          <a:bodyPr/>
          <a:lstStyle/>
          <a:p>
            <a:fld id="{69DD7948-AA88-4514-BDF6-F1711BD230F5}" type="slidenum">
              <a:rPr lang="zh-CN" altLang="en-US" smtClean="0"/>
              <a:t>7</a:t>
            </a:fld>
            <a:endParaRPr lang="zh-CN" altLang="en-US"/>
          </a:p>
        </p:txBody>
      </p:sp>
    </p:spTree>
    <p:extLst>
      <p:ext uri="{BB962C8B-B14F-4D97-AF65-F5344CB8AC3E}">
        <p14:creationId xmlns:p14="http://schemas.microsoft.com/office/powerpoint/2010/main" val="1085959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这里一些具体的训练细节就不展开了，确实</a:t>
            </a:r>
            <a:r>
              <a:rPr lang="en-US" altLang="zh-CN" dirty="0"/>
              <a:t>recipe</a:t>
            </a:r>
            <a:r>
              <a:rPr lang="zh-CN" altLang="en-US" dirty="0"/>
              <a:t>非常重要，包括</a:t>
            </a:r>
            <a:r>
              <a:rPr lang="en-US" altLang="zh-CN" dirty="0"/>
              <a:t>data augmentation</a:t>
            </a:r>
            <a:r>
              <a:rPr lang="zh-CN" altLang="en-US" dirty="0"/>
              <a:t>， 动态调整</a:t>
            </a:r>
            <a:r>
              <a:rPr lang="en-US" altLang="zh-CN" dirty="0"/>
              <a:t>learning rate</a:t>
            </a:r>
            <a:r>
              <a:rPr lang="zh-CN" altLang="en-US" dirty="0"/>
              <a:t>，多少个</a:t>
            </a:r>
            <a:r>
              <a:rPr lang="en-US" altLang="zh-CN" dirty="0"/>
              <a:t>epoch</a:t>
            </a:r>
            <a:r>
              <a:rPr lang="zh-CN" altLang="en-US" dirty="0"/>
              <a:t>比较合适，</a:t>
            </a:r>
          </a:p>
        </p:txBody>
      </p:sp>
      <p:sp>
        <p:nvSpPr>
          <p:cNvPr id="4" name="灯片编号占位符 3"/>
          <p:cNvSpPr>
            <a:spLocks noGrp="1"/>
          </p:cNvSpPr>
          <p:nvPr>
            <p:ph type="sldNum" sz="quarter" idx="5"/>
          </p:nvPr>
        </p:nvSpPr>
        <p:spPr/>
        <p:txBody>
          <a:bodyPr/>
          <a:lstStyle/>
          <a:p>
            <a:fld id="{69DD7948-AA88-4514-BDF6-F1711BD230F5}" type="slidenum">
              <a:rPr lang="zh-CN" altLang="en-US" smtClean="0"/>
              <a:t>8</a:t>
            </a:fld>
            <a:endParaRPr lang="zh-CN" altLang="en-US"/>
          </a:p>
        </p:txBody>
      </p:sp>
    </p:spTree>
    <p:extLst>
      <p:ext uri="{BB962C8B-B14F-4D97-AF65-F5344CB8AC3E}">
        <p14:creationId xmlns:p14="http://schemas.microsoft.com/office/powerpoint/2010/main" val="2533838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面向的问题不仅是</a:t>
            </a:r>
            <a:r>
              <a:rPr lang="en-US" altLang="zh-CN" dirty="0"/>
              <a:t>fire detection</a:t>
            </a:r>
            <a:r>
              <a:rPr lang="zh-CN" altLang="en-US" dirty="0"/>
              <a:t>的，很多</a:t>
            </a:r>
            <a:r>
              <a:rPr lang="en-US" altLang="zh-CN" dirty="0"/>
              <a:t>task</a:t>
            </a:r>
            <a:r>
              <a:rPr lang="zh-CN" altLang="en-US" dirty="0"/>
              <a:t>中存在的问题是相似的，比如现在说的对抗攻击样本，所以我们由于计算资源和时间原因，无法一一验证我们的猜想。传统方法（</a:t>
            </a:r>
            <a:r>
              <a:rPr lang="en-US" altLang="zh-CN" dirty="0"/>
              <a:t>super pixel</a:t>
            </a:r>
            <a:r>
              <a:rPr lang="zh-CN" altLang="en-US" dirty="0"/>
              <a:t>）</a:t>
            </a:r>
            <a:r>
              <a:rPr lang="en-US" altLang="zh-CN" dirty="0"/>
              <a:t>+ </a:t>
            </a:r>
            <a:r>
              <a:rPr lang="zh-CN" altLang="en-US" dirty="0"/>
              <a:t>深度方法（因为火焰有明显的边缘信息，梯度算子优化）</a:t>
            </a:r>
          </a:p>
        </p:txBody>
      </p:sp>
      <p:sp>
        <p:nvSpPr>
          <p:cNvPr id="4" name="灯片编号占位符 3"/>
          <p:cNvSpPr>
            <a:spLocks noGrp="1"/>
          </p:cNvSpPr>
          <p:nvPr>
            <p:ph type="sldNum" sz="quarter" idx="5"/>
          </p:nvPr>
        </p:nvSpPr>
        <p:spPr/>
        <p:txBody>
          <a:bodyPr/>
          <a:lstStyle/>
          <a:p>
            <a:fld id="{69DD7948-AA88-4514-BDF6-F1711BD230F5}" type="slidenum">
              <a:rPr lang="zh-CN" altLang="en-US" smtClean="0"/>
              <a:t>9</a:t>
            </a:fld>
            <a:endParaRPr lang="zh-CN" altLang="en-US"/>
          </a:p>
        </p:txBody>
      </p:sp>
    </p:spTree>
    <p:extLst>
      <p:ext uri="{BB962C8B-B14F-4D97-AF65-F5344CB8AC3E}">
        <p14:creationId xmlns:p14="http://schemas.microsoft.com/office/powerpoint/2010/main" val="893589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科研">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ACAFD8FC-0611-4C63-AEFC-C9ED73E27A74}" type="slidenum">
              <a:rPr lang="zh-CN" altLang="en-US" smtClean="0"/>
              <a:t>‹#›</a:t>
            </a:fld>
            <a:endParaRPr lang="zh-CN" altLang="en-US" dirty="0"/>
          </a:p>
        </p:txBody>
      </p:sp>
      <p:sp>
        <p:nvSpPr>
          <p:cNvPr id="4" name="Title 1"/>
          <p:cNvSpPr>
            <a:spLocks noGrp="1"/>
          </p:cNvSpPr>
          <p:nvPr>
            <p:ph type="title"/>
          </p:nvPr>
        </p:nvSpPr>
        <p:spPr>
          <a:xfrm>
            <a:off x="1945481" y="215901"/>
            <a:ext cx="8301038" cy="592139"/>
          </a:xfrm>
          <a:prstGeom prst="rect">
            <a:avLst/>
          </a:prstGeom>
        </p:spPr>
        <p:txBody>
          <a:bodyPr/>
          <a:lstStyle>
            <a:lvl1pPr>
              <a:defRPr sz="4000" b="0"/>
            </a:lvl1pPr>
          </a:lstStyle>
          <a:p>
            <a:r>
              <a:rPr lang="zh-CN" altLang="en-US" dirty="0"/>
              <a:t>单击此处编辑母版标题样式</a:t>
            </a:r>
            <a:endParaRPr lang="en-US" dirty="0"/>
          </a:p>
        </p:txBody>
      </p:sp>
      <p:sp>
        <p:nvSpPr>
          <p:cNvPr id="6" name="内容占位符 5"/>
          <p:cNvSpPr>
            <a:spLocks noGrp="1"/>
          </p:cNvSpPr>
          <p:nvPr>
            <p:ph sz="quarter" idx="11"/>
          </p:nvPr>
        </p:nvSpPr>
        <p:spPr>
          <a:xfrm>
            <a:off x="516836" y="1063488"/>
            <a:ext cx="11161642" cy="5099188"/>
          </a:xfrm>
          <a:prstGeom prst="rect">
            <a:avLst/>
          </a:prstGeom>
        </p:spPr>
        <p:txBody>
          <a:bodyPr/>
          <a:lstStyle>
            <a:lvl1pPr>
              <a:defRPr sz="2400"/>
            </a:lvl1pPr>
            <a:lvl2pPr>
              <a:defRPr sz="2000"/>
            </a:lvl2pPr>
            <a:lvl3pPr>
              <a:defRPr sz="1800"/>
            </a:lvl3pPr>
            <a:lvl4pPr>
              <a:defRPr sz="1600"/>
            </a:lvl4pPr>
            <a:lvl5pPr>
              <a:defRPr sz="1600"/>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清华科研模板1">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400">
                <a:latin typeface="Tw Cen MT" panose="020B0602020104020603" pitchFamily="34" charset="0"/>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6" name="Slide Number Placeholder 5"/>
          <p:cNvSpPr>
            <a:spLocks noGrp="1"/>
          </p:cNvSpPr>
          <p:nvPr>
            <p:ph type="sldNum" sz="quarter" idx="12"/>
          </p:nvPr>
        </p:nvSpPr>
        <p:spPr>
          <a:xfrm>
            <a:off x="11501445" y="6280948"/>
            <a:ext cx="428622" cy="365125"/>
          </a:xfrm>
          <a:prstGeom prst="rect">
            <a:avLst/>
          </a:prstGeom>
        </p:spPr>
        <p:txBody>
          <a:bodyPr/>
          <a:lstStyle/>
          <a:p>
            <a:fld id="{ACAFD8FC-0611-4C63-AEFC-C9ED73E27A7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文字内容">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ACAFD8FC-0611-4C63-AEFC-C9ED73E27A74}" type="slidenum">
              <a:rPr lang="zh-CN" altLang="en-US" smtClean="0"/>
              <a:t>‹#›</a:t>
            </a:fld>
            <a:endParaRPr lang="zh-CN" altLang="en-US"/>
          </a:p>
        </p:txBody>
      </p:sp>
      <p:sp>
        <p:nvSpPr>
          <p:cNvPr id="8" name="文本占位符 7"/>
          <p:cNvSpPr>
            <a:spLocks noGrp="1"/>
          </p:cNvSpPr>
          <p:nvPr>
            <p:ph type="body" sz="quarter" idx="14"/>
          </p:nvPr>
        </p:nvSpPr>
        <p:spPr>
          <a:xfrm>
            <a:off x="515937" y="1104900"/>
            <a:ext cx="11160125" cy="5016500"/>
          </a:xfrm>
          <a:prstGeom prst="rect">
            <a:avLst/>
          </a:prstGeom>
        </p:spPr>
        <p:txBody>
          <a:bodyPr/>
          <a:lstStyle>
            <a:lvl1pPr marL="449580" indent="-449580">
              <a:lnSpc>
                <a:spcPct val="110000"/>
              </a:lnSpc>
              <a:buClr>
                <a:srgbClr val="883F92"/>
              </a:buClr>
              <a:buFont typeface="Wingdings" panose="05000000000000000000" pitchFamily="2" charset="2"/>
              <a:buChar char="p"/>
              <a:defRPr sz="3200" b="1">
                <a:solidFill>
                  <a:srgbClr val="4D4D4D"/>
                </a:solidFill>
                <a:latin typeface="黑体" panose="02010609060101010101" pitchFamily="49" charset="-122"/>
                <a:ea typeface="黑体" panose="02010609060101010101" pitchFamily="49" charset="-122"/>
              </a:defRPr>
            </a:lvl1pPr>
            <a:lvl2pPr marL="897255" indent="-440055">
              <a:lnSpc>
                <a:spcPct val="110000"/>
              </a:lnSpc>
              <a:buClr>
                <a:srgbClr val="883F92"/>
              </a:buClr>
              <a:buFont typeface="Wingdings" panose="05000000000000000000" pitchFamily="2" charset="2"/>
              <a:buChar char="n"/>
              <a:defRPr sz="2800">
                <a:solidFill>
                  <a:srgbClr val="4D4D4D"/>
                </a:solidFill>
                <a:latin typeface="黑体" panose="02010609060101010101" pitchFamily="49" charset="-122"/>
                <a:ea typeface="黑体" panose="02010609060101010101" pitchFamily="49" charset="-122"/>
              </a:defRPr>
            </a:lvl2pPr>
            <a:lvl3pPr marL="1252855" indent="-338455">
              <a:lnSpc>
                <a:spcPct val="110000"/>
              </a:lnSpc>
              <a:buClr>
                <a:srgbClr val="883F92"/>
              </a:buClr>
              <a:buFont typeface="Wingdings" panose="05000000000000000000" pitchFamily="2" charset="2"/>
              <a:buChar char="n"/>
              <a:defRPr sz="2400">
                <a:solidFill>
                  <a:srgbClr val="4D4D4D"/>
                </a:solidFill>
                <a:latin typeface="黑体" panose="02010609060101010101" pitchFamily="49" charset="-122"/>
                <a:ea typeface="黑体" panose="02010609060101010101" pitchFamily="49" charset="-122"/>
              </a:defRPr>
            </a:lvl3pPr>
            <a:lvl4pPr marL="1701800" indent="-330200">
              <a:lnSpc>
                <a:spcPct val="110000"/>
              </a:lnSpc>
              <a:buClr>
                <a:srgbClr val="883F92"/>
              </a:buClr>
              <a:buFont typeface="Wingdings" panose="05000000000000000000" pitchFamily="2" charset="2"/>
              <a:buChar char="n"/>
              <a:defRPr sz="2000">
                <a:solidFill>
                  <a:srgbClr val="4D4D4D"/>
                </a:solidFill>
                <a:latin typeface="黑体" panose="02010609060101010101" pitchFamily="49" charset="-122"/>
                <a:ea typeface="黑体" panose="02010609060101010101" pitchFamily="49" charset="-122"/>
              </a:defRPr>
            </a:lvl4pPr>
            <a:lvl5pPr marL="2151380" indent="-322580">
              <a:lnSpc>
                <a:spcPct val="110000"/>
              </a:lnSpc>
              <a:buClr>
                <a:srgbClr val="883F92"/>
              </a:buClr>
              <a:buFont typeface="Wingdings" panose="05000000000000000000" pitchFamily="2" charset="2"/>
              <a:buChar char="n"/>
              <a:defRPr sz="2000">
                <a:solidFill>
                  <a:srgbClr val="4D4D4D"/>
                </a:solidFill>
                <a:latin typeface="黑体" panose="02010609060101010101" pitchFamily="49" charset="-122"/>
                <a:ea typeface="黑体" panose="02010609060101010101" pitchFamily="49"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5" name="文本占位符 11"/>
          <p:cNvSpPr>
            <a:spLocks noGrp="1"/>
          </p:cNvSpPr>
          <p:nvPr>
            <p:ph type="body" sz="quarter" idx="13" hasCustomPrompt="1"/>
          </p:nvPr>
        </p:nvSpPr>
        <p:spPr>
          <a:xfrm>
            <a:off x="1595438" y="133086"/>
            <a:ext cx="9001125" cy="668337"/>
          </a:xfrm>
          <a:prstGeom prst="rect">
            <a:avLst/>
          </a:prstGeom>
        </p:spPr>
        <p:txBody>
          <a:bodyPr/>
          <a:lstStyle>
            <a:lvl1pPr marL="0" indent="0" algn="ctr">
              <a:buNone/>
              <a:defRPr sz="4000" b="1">
                <a:solidFill>
                  <a:srgbClr val="D22828"/>
                </a:solidFill>
                <a:latin typeface="黑体" panose="02010609060101010101" pitchFamily="49" charset="-122"/>
                <a:ea typeface="黑体" panose="02010609060101010101" pitchFamily="49" charset="-122"/>
              </a:defRPr>
            </a:lvl1pPr>
          </a:lstStyle>
          <a:p>
            <a:pPr lvl="0"/>
            <a:r>
              <a:rPr lang="zh-CN" altLang="en-US" dirty="0"/>
              <a:t>标题</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导航页">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ACAFD8FC-0611-4C63-AEFC-C9ED73E27A74}" type="slidenum">
              <a:rPr lang="zh-CN" altLang="en-US" smtClean="0"/>
              <a:t>‹#›</a:t>
            </a:fld>
            <a:endParaRPr lang="zh-CN" altLang="en-US"/>
          </a:p>
        </p:txBody>
      </p:sp>
      <p:sp>
        <p:nvSpPr>
          <p:cNvPr id="4" name="文本占位符 7"/>
          <p:cNvSpPr>
            <a:spLocks noGrp="1"/>
          </p:cNvSpPr>
          <p:nvPr>
            <p:ph type="body" sz="quarter" idx="14"/>
          </p:nvPr>
        </p:nvSpPr>
        <p:spPr>
          <a:xfrm>
            <a:off x="3773884" y="1104900"/>
            <a:ext cx="4644232" cy="5016500"/>
          </a:xfrm>
          <a:prstGeom prst="rect">
            <a:avLst/>
          </a:prstGeom>
        </p:spPr>
        <p:txBody>
          <a:bodyPr/>
          <a:lstStyle>
            <a:lvl1pPr marL="449580" indent="-449580">
              <a:lnSpc>
                <a:spcPct val="110000"/>
              </a:lnSpc>
              <a:buClr>
                <a:srgbClr val="883F92"/>
              </a:buClr>
              <a:buFont typeface="Wingdings" panose="05000000000000000000" pitchFamily="2" charset="2"/>
              <a:buChar char="p"/>
              <a:defRPr sz="3200" b="1">
                <a:solidFill>
                  <a:srgbClr val="4D4D4D"/>
                </a:solidFill>
                <a:latin typeface="黑体" panose="02010609060101010101" pitchFamily="49" charset="-122"/>
                <a:ea typeface="黑体" panose="02010609060101010101" pitchFamily="49" charset="-122"/>
              </a:defRPr>
            </a:lvl1pPr>
            <a:lvl2pPr marL="897255" indent="-440055">
              <a:lnSpc>
                <a:spcPct val="110000"/>
              </a:lnSpc>
              <a:buClr>
                <a:srgbClr val="883F92"/>
              </a:buClr>
              <a:buFont typeface="Wingdings" panose="05000000000000000000" pitchFamily="2" charset="2"/>
              <a:buChar char="n"/>
              <a:defRPr sz="2800">
                <a:solidFill>
                  <a:srgbClr val="4D4D4D"/>
                </a:solidFill>
                <a:latin typeface="黑体" panose="02010609060101010101" pitchFamily="49" charset="-122"/>
                <a:ea typeface="黑体" panose="02010609060101010101" pitchFamily="49" charset="-122"/>
              </a:defRPr>
            </a:lvl2pPr>
            <a:lvl3pPr marL="1252855" indent="-338455">
              <a:lnSpc>
                <a:spcPct val="110000"/>
              </a:lnSpc>
              <a:buClr>
                <a:srgbClr val="883F92"/>
              </a:buClr>
              <a:buFont typeface="Wingdings" panose="05000000000000000000" pitchFamily="2" charset="2"/>
              <a:buChar char="n"/>
              <a:defRPr sz="2400">
                <a:solidFill>
                  <a:srgbClr val="4D4D4D"/>
                </a:solidFill>
                <a:latin typeface="黑体" panose="02010609060101010101" pitchFamily="49" charset="-122"/>
                <a:ea typeface="黑体" panose="02010609060101010101" pitchFamily="49" charset="-122"/>
              </a:defRPr>
            </a:lvl3pPr>
            <a:lvl4pPr marL="1701800" indent="-330200">
              <a:lnSpc>
                <a:spcPct val="110000"/>
              </a:lnSpc>
              <a:buClr>
                <a:srgbClr val="883F92"/>
              </a:buClr>
              <a:buFont typeface="Wingdings" panose="05000000000000000000" pitchFamily="2" charset="2"/>
              <a:buChar char="n"/>
              <a:defRPr sz="2000">
                <a:solidFill>
                  <a:srgbClr val="4D4D4D"/>
                </a:solidFill>
                <a:latin typeface="黑体" panose="02010609060101010101" pitchFamily="49" charset="-122"/>
                <a:ea typeface="黑体" panose="02010609060101010101" pitchFamily="49" charset="-122"/>
              </a:defRPr>
            </a:lvl4pPr>
            <a:lvl5pPr marL="2151380" indent="-322580">
              <a:lnSpc>
                <a:spcPct val="110000"/>
              </a:lnSpc>
              <a:buClr>
                <a:srgbClr val="883F92"/>
              </a:buClr>
              <a:buFont typeface="Wingdings" panose="05000000000000000000" pitchFamily="2" charset="2"/>
              <a:buChar char="n"/>
              <a:defRPr sz="2000">
                <a:solidFill>
                  <a:srgbClr val="4D4D4D"/>
                </a:solidFill>
                <a:latin typeface="黑体" panose="02010609060101010101" pitchFamily="49" charset="-122"/>
                <a:ea typeface="黑体" panose="02010609060101010101" pitchFamily="49"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文本框 5"/>
          <p:cNvSpPr txBox="1"/>
          <p:nvPr userDrawn="1"/>
        </p:nvSpPr>
        <p:spPr>
          <a:xfrm>
            <a:off x="3773884" y="90174"/>
            <a:ext cx="4157471" cy="830997"/>
          </a:xfrm>
          <a:prstGeom prst="rect">
            <a:avLst/>
          </a:prstGeom>
          <a:noFill/>
        </p:spPr>
        <p:txBody>
          <a:bodyPr wrap="square" rtlCol="0">
            <a:spAutoFit/>
          </a:bodyPr>
          <a:lstStyle/>
          <a:p>
            <a:pPr algn="ctr"/>
            <a:r>
              <a:rPr lang="en-US" altLang="zh-CN" sz="4800" b="0" dirty="0">
                <a:solidFill>
                  <a:srgbClr val="7A3781"/>
                </a:solidFill>
                <a:latin typeface="+mj-lt"/>
                <a:ea typeface="黑体" panose="02010609060101010101" pitchFamily="49" charset="-122"/>
              </a:rPr>
              <a:t>Outline</a:t>
            </a:r>
            <a:endParaRPr lang="zh-CN" altLang="en-US" sz="4800" b="0" dirty="0">
              <a:solidFill>
                <a:srgbClr val="7A3781"/>
              </a:solidFill>
              <a:latin typeface="+mj-lt"/>
              <a:ea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15939" y="1128713"/>
            <a:ext cx="5503861" cy="5048250"/>
          </a:xfrm>
          <a:prstGeom prst="rect">
            <a:avLst/>
          </a:prstGeo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Content Placeholder 3"/>
          <p:cNvSpPr>
            <a:spLocks noGrp="1"/>
          </p:cNvSpPr>
          <p:nvPr>
            <p:ph sz="half" idx="2"/>
          </p:nvPr>
        </p:nvSpPr>
        <p:spPr>
          <a:xfrm>
            <a:off x="6172199" y="1128713"/>
            <a:ext cx="5503861" cy="5048250"/>
          </a:xfrm>
          <a:prstGeom prst="rect">
            <a:avLst/>
          </a:prstGeom>
        </p:spPr>
        <p:txBody>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Slide Number Placeholder 6"/>
          <p:cNvSpPr>
            <a:spLocks noGrp="1"/>
          </p:cNvSpPr>
          <p:nvPr>
            <p:ph type="sldNum" sz="quarter" idx="12"/>
          </p:nvPr>
        </p:nvSpPr>
        <p:spPr>
          <a:xfrm>
            <a:off x="11501445" y="6280948"/>
            <a:ext cx="428622" cy="365125"/>
          </a:xfrm>
          <a:prstGeom prst="rect">
            <a:avLst/>
          </a:prstGeom>
        </p:spPr>
        <p:txBody>
          <a:bodyPr/>
          <a:lstStyle/>
          <a:p>
            <a:fld id="{ACAFD8FC-0611-4C63-AEFC-C9ED73E27A74}" type="slidenum">
              <a:rPr lang="zh-CN" altLang="en-US" smtClean="0"/>
              <a:t>‹#›</a:t>
            </a:fld>
            <a:endParaRPr lang="zh-CN" altLang="en-US"/>
          </a:p>
        </p:txBody>
      </p:sp>
      <p:sp>
        <p:nvSpPr>
          <p:cNvPr id="9" name="Title 1"/>
          <p:cNvSpPr>
            <a:spLocks noGrp="1"/>
          </p:cNvSpPr>
          <p:nvPr>
            <p:ph type="title"/>
          </p:nvPr>
        </p:nvSpPr>
        <p:spPr>
          <a:xfrm>
            <a:off x="1945481" y="215901"/>
            <a:ext cx="8301038" cy="592139"/>
          </a:xfrm>
          <a:prstGeom prst="rect">
            <a:avLst/>
          </a:prstGeom>
        </p:spPr>
        <p:txBody>
          <a:bodyPr/>
          <a:lstStyle>
            <a:lvl1pPr>
              <a:defRPr sz="3600" baseline="0">
                <a:latin typeface="Tw Cen MT" panose="020B0602020104020603" pitchFamily="34" charset="0"/>
              </a:defRPr>
            </a:lvl1pPr>
          </a:lstStyle>
          <a:p>
            <a:r>
              <a:rPr lang="zh-CN" altLang="en-US" dirty="0"/>
              <a:t>单击此处编辑母版标题样式</a:t>
            </a:r>
            <a:endParaRPr lang="en-US" dirty="0"/>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p>
            <a:fld id="{ACAFD8FC-0611-4C63-AEFC-C9ED73E27A7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microsoft.com/office/2007/relationships/hdphoto" Target="../media/hdphoto2.wdp"/><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1501445" y="6280948"/>
            <a:ext cx="42862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AFD8FC-0611-4C63-AEFC-C9ED73E27A74}" type="slidenum">
              <a:rPr lang="zh-CN" altLang="en-US" smtClean="0"/>
              <a:t>‹#›</a:t>
            </a:fld>
            <a:endParaRPr lang="zh-CN" altLang="en-US" dirty="0"/>
          </a:p>
        </p:txBody>
      </p:sp>
      <p:grpSp>
        <p:nvGrpSpPr>
          <p:cNvPr id="8" name="组合 7"/>
          <p:cNvGrpSpPr/>
          <p:nvPr/>
        </p:nvGrpSpPr>
        <p:grpSpPr>
          <a:xfrm>
            <a:off x="168599" y="154199"/>
            <a:ext cx="1464184" cy="563742"/>
            <a:chOff x="438150" y="136747"/>
            <a:chExt cx="1464184" cy="563742"/>
          </a:xfrm>
        </p:grpSpPr>
        <p:sp>
          <p:nvSpPr>
            <p:cNvPr id="9" name="文本框 8"/>
            <p:cNvSpPr txBox="1"/>
            <p:nvPr/>
          </p:nvSpPr>
          <p:spPr>
            <a:xfrm>
              <a:off x="870547" y="454268"/>
              <a:ext cx="958917" cy="246221"/>
            </a:xfrm>
            <a:prstGeom prst="rect">
              <a:avLst/>
            </a:prstGeom>
            <a:noFill/>
          </p:spPr>
          <p:txBody>
            <a:bodyPr wrap="none" rtlCol="0">
              <a:spAutoFit/>
            </a:bodyPr>
            <a:lstStyle/>
            <a:p>
              <a:r>
                <a:rPr lang="en-US" altLang="zh-CN" sz="1000" b="1" dirty="0">
                  <a:solidFill>
                    <a:srgbClr val="8B3382"/>
                  </a:solidFill>
                  <a:latin typeface="Arial" panose="020B0604020202020204" pitchFamily="34" charset="0"/>
                  <a:cs typeface="Arial" panose="020B0604020202020204" pitchFamily="34" charset="0"/>
                </a:rPr>
                <a:t>Tsinghua EE</a:t>
              </a:r>
              <a:endParaRPr lang="zh-CN" altLang="en-US" sz="1000" b="1" dirty="0">
                <a:solidFill>
                  <a:srgbClr val="8B3382"/>
                </a:solidFill>
                <a:latin typeface="Arial" panose="020B0604020202020204" pitchFamily="34" charset="0"/>
                <a:cs typeface="Arial" panose="020B0604020202020204" pitchFamily="34" charset="0"/>
              </a:endParaRPr>
            </a:p>
          </p:txBody>
        </p:sp>
        <p:pic>
          <p:nvPicPr>
            <p:cNvPr id="10" name="图片 9"/>
            <p:cNvPicPr>
              <a:picLocks noChangeAspect="1"/>
            </p:cNvPicPr>
            <p:nvPr/>
          </p:nvPicPr>
          <p:blipFill>
            <a:blip r:embed="rId8" cstate="print">
              <a:clrChange>
                <a:clrFrom>
                  <a:srgbClr val="FEFDF8"/>
                </a:clrFrom>
                <a:clrTo>
                  <a:srgbClr val="FEFDF8">
                    <a:alpha val="0"/>
                  </a:srgbClr>
                </a:clrTo>
              </a:clrChange>
              <a:extLst>
                <a:ext uri="{BEBA8EAE-BF5A-486C-A8C5-ECC9F3942E4B}">
                  <a14:imgProps xmlns:a14="http://schemas.microsoft.com/office/drawing/2010/main">
                    <a14:imgLayer r:embed="rId9">
                      <a14:imgEffect>
                        <a14:colorTemperature colorTemp="7143"/>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438150" y="205578"/>
              <a:ext cx="478611" cy="478611"/>
            </a:xfrm>
            <a:prstGeom prst="rect">
              <a:avLst/>
            </a:prstGeom>
          </p:spPr>
        </p:pic>
        <p:pic>
          <p:nvPicPr>
            <p:cNvPr id="11" name="图片 10"/>
            <p:cNvPicPr>
              <a:picLocks noChangeAspect="1"/>
            </p:cNvPicPr>
            <p:nvPr userDrawn="1"/>
          </p:nvPicPr>
          <p:blipFill>
            <a:blip r:embed="rId10" cstate="print">
              <a:clrChange>
                <a:clrFrom>
                  <a:srgbClr val="FFFFFF"/>
                </a:clrFrom>
                <a:clrTo>
                  <a:srgbClr val="FFFFFF">
                    <a:alpha val="0"/>
                  </a:srgbClr>
                </a:clrTo>
              </a:clrChange>
              <a:extLst>
                <a:ext uri="{BEBA8EAE-BF5A-486C-A8C5-ECC9F3942E4B}">
                  <a14:imgProps xmlns:a14="http://schemas.microsoft.com/office/drawing/2010/main">
                    <a14:imgLayer r:embed="rId11">
                      <a14:imgEffect>
                        <a14:saturation sat="150000"/>
                      </a14:imgEffect>
                    </a14:imgLayer>
                  </a14:imgProps>
                </a:ext>
                <a:ext uri="{28A0092B-C50C-407E-A947-70E740481C1C}">
                  <a14:useLocalDpi xmlns:a14="http://schemas.microsoft.com/office/drawing/2010/main" val="0"/>
                </a:ext>
              </a:extLst>
            </a:blip>
            <a:stretch>
              <a:fillRect/>
            </a:stretch>
          </p:blipFill>
          <p:spPr>
            <a:xfrm>
              <a:off x="916761" y="136747"/>
              <a:ext cx="985573" cy="377771"/>
            </a:xfrm>
            <a:prstGeom prst="rect">
              <a:avLst/>
            </a:prstGeom>
          </p:spPr>
        </p:pic>
      </p:grpSp>
      <p:cxnSp>
        <p:nvCxnSpPr>
          <p:cNvPr id="12" name="直接连接符 10"/>
          <p:cNvCxnSpPr/>
          <p:nvPr userDrawn="1"/>
        </p:nvCxnSpPr>
        <p:spPr>
          <a:xfrm>
            <a:off x="515937" y="764502"/>
            <a:ext cx="11160125" cy="0"/>
          </a:xfrm>
          <a:prstGeom prst="line">
            <a:avLst/>
          </a:prstGeom>
          <a:ln w="38100" cap="rnd">
            <a:solidFill>
              <a:srgbClr val="863D8E"/>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p14:dur="250"/>
    </mc:Choice>
    <mc:Fallback xmlns="">
      <p:transition/>
    </mc:Fallback>
  </mc:AlternateContent>
  <p:hf hdr="0" ftr="0" dt="0"/>
  <p:txStyles>
    <p:titleStyle>
      <a:lvl1pPr algn="ctr" defTabSz="913765" rtl="0" eaLnBrk="1" latinLnBrk="0" hangingPunct="1">
        <a:lnSpc>
          <a:spcPct val="90000"/>
        </a:lnSpc>
        <a:spcBef>
          <a:spcPct val="0"/>
        </a:spcBef>
        <a:buNone/>
        <a:defRPr sz="4000" b="1" kern="1200">
          <a:solidFill>
            <a:srgbClr val="883E92"/>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cloud.tsinghua.edu.cn/d/d6f18f8f26d941cb9926/" TargetMode="Externa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sz="5400" b="0" dirty="0">
                <a:latin typeface="+mj-lt"/>
              </a:rPr>
              <a:t>Report:  Fire Detection </a:t>
            </a:r>
          </a:p>
        </p:txBody>
      </p:sp>
      <p:sp>
        <p:nvSpPr>
          <p:cNvPr id="3" name="副标题 2"/>
          <p:cNvSpPr>
            <a:spLocks noGrp="1"/>
          </p:cNvSpPr>
          <p:nvPr>
            <p:ph type="subTitle" idx="1"/>
          </p:nvPr>
        </p:nvSpPr>
        <p:spPr>
          <a:xfrm>
            <a:off x="1452748" y="3566122"/>
            <a:ext cx="9144000" cy="1157287"/>
          </a:xfrm>
        </p:spPr>
        <p:txBody>
          <a:bodyPr/>
          <a:lstStyle/>
          <a:p>
            <a:r>
              <a:rPr kumimoji="1" lang="en-US" altLang="zh-CN" sz="2800" dirty="0" err="1"/>
              <a:t>Fangfu</a:t>
            </a:r>
            <a:r>
              <a:rPr kumimoji="1" lang="en-US" altLang="zh-CN" sz="2800" dirty="0"/>
              <a:t> Liu    </a:t>
            </a:r>
            <a:r>
              <a:rPr kumimoji="1" lang="en-US" altLang="zh-CN" sz="2800" dirty="0" err="1"/>
              <a:t>Zerun</a:t>
            </a:r>
            <a:r>
              <a:rPr kumimoji="1" lang="en-US" altLang="zh-CN" sz="2800" dirty="0"/>
              <a:t> Li</a:t>
            </a:r>
          </a:p>
          <a:p>
            <a:r>
              <a:rPr kumimoji="1" lang="en-US" altLang="zh-CN" sz="2800" dirty="0"/>
              <a:t>2022/6/8</a:t>
            </a:r>
          </a:p>
        </p:txBody>
      </p:sp>
      <p:sp>
        <p:nvSpPr>
          <p:cNvPr id="4" name="灯片编号占位符 3"/>
          <p:cNvSpPr>
            <a:spLocks noGrp="1"/>
          </p:cNvSpPr>
          <p:nvPr>
            <p:ph type="sldNum" sz="quarter" idx="12"/>
          </p:nvPr>
        </p:nvSpPr>
        <p:spPr/>
        <p:txBody>
          <a:bodyPr/>
          <a:lstStyle/>
          <a:p>
            <a:fld id="{ACAFD8FC-0611-4C63-AEFC-C9ED73E27A74}" type="slidenum">
              <a:rPr lang="zh-CN" altLang="en-US" smtClean="0"/>
              <a:t>1</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356080-2C92-813C-867F-2B8527DBFD7C}"/>
              </a:ext>
            </a:extLst>
          </p:cNvPr>
          <p:cNvSpPr>
            <a:spLocks noGrp="1"/>
          </p:cNvSpPr>
          <p:nvPr>
            <p:ph type="ctrTitle"/>
          </p:nvPr>
        </p:nvSpPr>
        <p:spPr/>
        <p:txBody>
          <a:bodyPr/>
          <a:lstStyle/>
          <a:p>
            <a:r>
              <a:rPr lang="en-US" altLang="zh-CN" dirty="0"/>
              <a:t>Thanks for listening!</a:t>
            </a:r>
            <a:endParaRPr lang="zh-CN" altLang="en-US" dirty="0"/>
          </a:p>
        </p:txBody>
      </p:sp>
      <p:sp>
        <p:nvSpPr>
          <p:cNvPr id="3" name="副标题 2">
            <a:extLst>
              <a:ext uri="{FF2B5EF4-FFF2-40B4-BE49-F238E27FC236}">
                <a16:creationId xmlns:a16="http://schemas.microsoft.com/office/drawing/2014/main" id="{503B003D-8861-4E3F-547E-40A315FD65E8}"/>
              </a:ext>
            </a:extLst>
          </p:cNvPr>
          <p:cNvSpPr>
            <a:spLocks noGrp="1"/>
          </p:cNvSpPr>
          <p:nvPr>
            <p:ph type="subTitle" idx="1"/>
          </p:nvPr>
        </p:nvSpPr>
        <p:spPr/>
        <p:txBody>
          <a:bodyPr/>
          <a:lstStyle/>
          <a:p>
            <a:endParaRPr lang="zh-CN" altLang="en-US" dirty="0"/>
          </a:p>
        </p:txBody>
      </p:sp>
      <p:sp>
        <p:nvSpPr>
          <p:cNvPr id="4" name="灯片编号占位符 3">
            <a:extLst>
              <a:ext uri="{FF2B5EF4-FFF2-40B4-BE49-F238E27FC236}">
                <a16:creationId xmlns:a16="http://schemas.microsoft.com/office/drawing/2014/main" id="{DCE5C2CC-9A7D-809B-AD9C-3FAECFB508A0}"/>
              </a:ext>
            </a:extLst>
          </p:cNvPr>
          <p:cNvSpPr>
            <a:spLocks noGrp="1"/>
          </p:cNvSpPr>
          <p:nvPr>
            <p:ph type="sldNum" sz="quarter" idx="12"/>
          </p:nvPr>
        </p:nvSpPr>
        <p:spPr/>
        <p:txBody>
          <a:bodyPr/>
          <a:lstStyle/>
          <a:p>
            <a:fld id="{ACAFD8FC-0611-4C63-AEFC-C9ED73E27A74}" type="slidenum">
              <a:rPr lang="zh-CN" altLang="en-US" smtClean="0"/>
              <a:t>10</a:t>
            </a:fld>
            <a:endParaRPr lang="zh-CN" altLang="en-US"/>
          </a:p>
        </p:txBody>
      </p:sp>
    </p:spTree>
    <p:extLst>
      <p:ext uri="{BB962C8B-B14F-4D97-AF65-F5344CB8AC3E}">
        <p14:creationId xmlns:p14="http://schemas.microsoft.com/office/powerpoint/2010/main" val="371022002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963B2BA-4ADA-0155-51C6-FDB3A9EAFB9B}"/>
              </a:ext>
            </a:extLst>
          </p:cNvPr>
          <p:cNvSpPr>
            <a:spLocks noGrp="1"/>
          </p:cNvSpPr>
          <p:nvPr>
            <p:ph type="sldNum" sz="quarter" idx="10"/>
          </p:nvPr>
        </p:nvSpPr>
        <p:spPr/>
        <p:txBody>
          <a:bodyPr/>
          <a:lstStyle/>
          <a:p>
            <a:fld id="{ACAFD8FC-0611-4C63-AEFC-C9ED73E27A74}" type="slidenum">
              <a:rPr lang="zh-CN" altLang="en-US" smtClean="0"/>
              <a:t>2</a:t>
            </a:fld>
            <a:endParaRPr lang="zh-CN" altLang="en-US"/>
          </a:p>
        </p:txBody>
      </p:sp>
      <p:sp>
        <p:nvSpPr>
          <p:cNvPr id="5" name="文本占位符 4">
            <a:extLst>
              <a:ext uri="{FF2B5EF4-FFF2-40B4-BE49-F238E27FC236}">
                <a16:creationId xmlns:a16="http://schemas.microsoft.com/office/drawing/2014/main" id="{B7D26D02-F1A4-FC0B-8B3E-FFE2FA53C4A9}"/>
              </a:ext>
            </a:extLst>
          </p:cNvPr>
          <p:cNvSpPr>
            <a:spLocks noGrp="1"/>
          </p:cNvSpPr>
          <p:nvPr>
            <p:ph type="body" sz="quarter" idx="14"/>
          </p:nvPr>
        </p:nvSpPr>
        <p:spPr>
          <a:xfrm>
            <a:off x="3773884" y="1104900"/>
            <a:ext cx="6174788" cy="5016500"/>
          </a:xfrm>
        </p:spPr>
        <p:txBody>
          <a:bodyPr/>
          <a:lstStyle/>
          <a:p>
            <a:r>
              <a:rPr lang="en-US" altLang="zh-CN" dirty="0">
                <a:latin typeface="+mj-lt"/>
              </a:rPr>
              <a:t>Introduction</a:t>
            </a:r>
          </a:p>
          <a:p>
            <a:r>
              <a:rPr lang="en-US" altLang="zh-CN" dirty="0">
                <a:latin typeface="+mj-lt"/>
              </a:rPr>
              <a:t>Method</a:t>
            </a:r>
          </a:p>
          <a:p>
            <a:pPr lvl="1"/>
            <a:r>
              <a:rPr lang="en-US" altLang="zh-CN" dirty="0">
                <a:latin typeface="+mj-lt"/>
              </a:rPr>
              <a:t>Transfer learning</a:t>
            </a:r>
          </a:p>
          <a:p>
            <a:pPr lvl="1"/>
            <a:r>
              <a:rPr lang="en-US" altLang="zh-CN" dirty="0">
                <a:latin typeface="+mj-lt"/>
              </a:rPr>
              <a:t>Based on ResNet &amp; </a:t>
            </a:r>
            <a:r>
              <a:rPr lang="en-US" altLang="zh-CN" dirty="0" err="1">
                <a:latin typeface="+mj-lt"/>
              </a:rPr>
              <a:t>DenseNet</a:t>
            </a:r>
            <a:endParaRPr lang="en-US" altLang="zh-CN" dirty="0">
              <a:latin typeface="+mj-lt"/>
            </a:endParaRPr>
          </a:p>
          <a:p>
            <a:pPr lvl="1"/>
            <a:r>
              <a:rPr lang="en-US" altLang="zh-CN" dirty="0">
                <a:latin typeface="+mj-lt"/>
              </a:rPr>
              <a:t>Based on </a:t>
            </a:r>
            <a:r>
              <a:rPr lang="en-US" altLang="zh-CN" dirty="0" err="1">
                <a:latin typeface="+mj-lt"/>
              </a:rPr>
              <a:t>ViT</a:t>
            </a:r>
            <a:r>
              <a:rPr lang="en-US" altLang="zh-CN" dirty="0">
                <a:latin typeface="+mj-lt"/>
              </a:rPr>
              <a:t> &amp; MAE</a:t>
            </a:r>
          </a:p>
          <a:p>
            <a:r>
              <a:rPr lang="en-US" altLang="zh-CN" dirty="0">
                <a:latin typeface="+mj-lt"/>
              </a:rPr>
              <a:t>Experiment</a:t>
            </a:r>
          </a:p>
          <a:p>
            <a:r>
              <a:rPr lang="en-US" altLang="zh-CN" dirty="0">
                <a:latin typeface="+mj-lt"/>
              </a:rPr>
              <a:t>Discussion &amp; Conclusion</a:t>
            </a:r>
          </a:p>
        </p:txBody>
      </p:sp>
    </p:spTree>
    <p:extLst>
      <p:ext uri="{BB962C8B-B14F-4D97-AF65-F5344CB8AC3E}">
        <p14:creationId xmlns:p14="http://schemas.microsoft.com/office/powerpoint/2010/main" val="393148716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E08449B-3510-68DF-99EC-D52B31E9C09D}"/>
              </a:ext>
            </a:extLst>
          </p:cNvPr>
          <p:cNvSpPr>
            <a:spLocks noGrp="1"/>
          </p:cNvSpPr>
          <p:nvPr>
            <p:ph type="sldNum" sz="quarter" idx="10"/>
          </p:nvPr>
        </p:nvSpPr>
        <p:spPr/>
        <p:txBody>
          <a:bodyPr/>
          <a:lstStyle/>
          <a:p>
            <a:fld id="{ACAFD8FC-0611-4C63-AEFC-C9ED73E27A74}" type="slidenum">
              <a:rPr lang="zh-CN" altLang="en-US" smtClean="0"/>
              <a:t>3</a:t>
            </a:fld>
            <a:endParaRPr lang="zh-CN" altLang="en-US"/>
          </a:p>
        </p:txBody>
      </p:sp>
      <p:sp>
        <p:nvSpPr>
          <p:cNvPr id="5" name="标题 4">
            <a:extLst>
              <a:ext uri="{FF2B5EF4-FFF2-40B4-BE49-F238E27FC236}">
                <a16:creationId xmlns:a16="http://schemas.microsoft.com/office/drawing/2014/main" id="{6B4334B3-663F-42F1-1B7F-2B9986DFCED5}"/>
              </a:ext>
            </a:extLst>
          </p:cNvPr>
          <p:cNvSpPr>
            <a:spLocks noGrp="1"/>
          </p:cNvSpPr>
          <p:nvPr>
            <p:ph type="title"/>
          </p:nvPr>
        </p:nvSpPr>
        <p:spPr/>
        <p:txBody>
          <a:bodyPr/>
          <a:lstStyle/>
          <a:p>
            <a:r>
              <a:rPr lang="en-US" altLang="zh-CN" dirty="0"/>
              <a:t>Introduction</a:t>
            </a:r>
            <a:endParaRPr lang="zh-CN" altLang="en-US" dirty="0"/>
          </a:p>
        </p:txBody>
      </p:sp>
      <p:sp>
        <p:nvSpPr>
          <p:cNvPr id="6" name="内容占位符 5">
            <a:extLst>
              <a:ext uri="{FF2B5EF4-FFF2-40B4-BE49-F238E27FC236}">
                <a16:creationId xmlns:a16="http://schemas.microsoft.com/office/drawing/2014/main" id="{E9183DA9-0339-376E-0ABF-E13B78A7DFD7}"/>
              </a:ext>
            </a:extLst>
          </p:cNvPr>
          <p:cNvSpPr>
            <a:spLocks noGrp="1"/>
          </p:cNvSpPr>
          <p:nvPr>
            <p:ph sz="quarter" idx="11"/>
          </p:nvPr>
        </p:nvSpPr>
        <p:spPr/>
        <p:txBody>
          <a:bodyPr/>
          <a:lstStyle/>
          <a:p>
            <a:r>
              <a:rPr lang="en-US" altLang="zh-CN" sz="2800" dirty="0"/>
              <a:t>Fire detection task </a:t>
            </a:r>
          </a:p>
          <a:p>
            <a:pPr lvl="1"/>
            <a:r>
              <a:rPr lang="en-US" altLang="zh-CN" sz="2400" dirty="0"/>
              <a:t>To classify or locate pyrotechnic images in surveillance images or videos </a:t>
            </a:r>
          </a:p>
          <a:p>
            <a:pPr lvl="1"/>
            <a:r>
              <a:rPr lang="en-US" altLang="zh-CN" sz="2400" dirty="0"/>
              <a:t>Unique significance in the field of fire safety</a:t>
            </a:r>
          </a:p>
          <a:p>
            <a:pPr lvl="1"/>
            <a:endParaRPr lang="en-US" altLang="zh-CN" sz="2400" dirty="0"/>
          </a:p>
          <a:p>
            <a:pPr lvl="1"/>
            <a:endParaRPr lang="en-US" altLang="zh-CN" sz="2400" dirty="0"/>
          </a:p>
          <a:p>
            <a:pPr lvl="1"/>
            <a:endParaRPr lang="en-US" altLang="zh-CN" sz="2400" dirty="0"/>
          </a:p>
          <a:p>
            <a:pPr lvl="1"/>
            <a:endParaRPr lang="en-US" altLang="zh-CN" sz="2400" dirty="0"/>
          </a:p>
          <a:p>
            <a:pPr marL="457200" lvl="1" indent="0">
              <a:buNone/>
            </a:pPr>
            <a:endParaRPr lang="en-US" altLang="zh-CN" sz="2400" dirty="0"/>
          </a:p>
          <a:p>
            <a:pPr marL="457200" lvl="1" indent="0">
              <a:buNone/>
            </a:pPr>
            <a:endParaRPr lang="en-US" altLang="zh-CN" sz="2400" dirty="0"/>
          </a:p>
          <a:p>
            <a:r>
              <a:rPr lang="en-US" altLang="zh-CN" sz="2800" dirty="0"/>
              <a:t>Our target: given an image and classify whether it is in fire or not</a:t>
            </a:r>
          </a:p>
          <a:p>
            <a:pPr lvl="1"/>
            <a:endParaRPr lang="en-US" altLang="zh-CN" sz="2400" dirty="0"/>
          </a:p>
          <a:p>
            <a:pPr lvl="1"/>
            <a:endParaRPr lang="en-US" altLang="zh-CN" sz="2400" dirty="0"/>
          </a:p>
          <a:p>
            <a:pPr lvl="1"/>
            <a:endParaRPr lang="en-US" altLang="zh-CN" sz="2400" dirty="0"/>
          </a:p>
          <a:p>
            <a:pPr lvl="1"/>
            <a:endParaRPr lang="en-US" altLang="zh-CN" sz="2400" dirty="0"/>
          </a:p>
          <a:p>
            <a:pPr lvl="1"/>
            <a:endParaRPr lang="en-US" altLang="zh-CN" sz="2400" dirty="0"/>
          </a:p>
          <a:p>
            <a:pPr lvl="1"/>
            <a:endParaRPr lang="en-US" altLang="zh-CN" sz="2400" dirty="0"/>
          </a:p>
          <a:p>
            <a:pPr lvl="1"/>
            <a:endParaRPr lang="en-US" altLang="zh-CN" sz="2400" dirty="0"/>
          </a:p>
          <a:p>
            <a:pPr lvl="1"/>
            <a:endParaRPr lang="en-US" altLang="zh-CN" sz="2400" dirty="0"/>
          </a:p>
          <a:p>
            <a:pPr lvl="1"/>
            <a:endParaRPr lang="en-US" altLang="zh-CN" sz="2400" dirty="0"/>
          </a:p>
          <a:p>
            <a:endParaRPr lang="zh-CN" altLang="en-US" sz="2800" dirty="0"/>
          </a:p>
        </p:txBody>
      </p:sp>
      <p:pic>
        <p:nvPicPr>
          <p:cNvPr id="8" name="图片 7">
            <a:extLst>
              <a:ext uri="{FF2B5EF4-FFF2-40B4-BE49-F238E27FC236}">
                <a16:creationId xmlns:a16="http://schemas.microsoft.com/office/drawing/2014/main" id="{061EF200-166B-9E8D-98A7-B9BC5741F44A}"/>
              </a:ext>
            </a:extLst>
          </p:cNvPr>
          <p:cNvPicPr>
            <a:picLocks noChangeAspect="1"/>
          </p:cNvPicPr>
          <p:nvPr/>
        </p:nvPicPr>
        <p:blipFill>
          <a:blip r:embed="rId3"/>
          <a:stretch>
            <a:fillRect/>
          </a:stretch>
        </p:blipFill>
        <p:spPr>
          <a:xfrm>
            <a:off x="1311530" y="2317610"/>
            <a:ext cx="4508023" cy="2222780"/>
          </a:xfrm>
          <a:prstGeom prst="rect">
            <a:avLst/>
          </a:prstGeom>
        </p:spPr>
      </p:pic>
      <p:pic>
        <p:nvPicPr>
          <p:cNvPr id="12" name="图片 11">
            <a:extLst>
              <a:ext uri="{FF2B5EF4-FFF2-40B4-BE49-F238E27FC236}">
                <a16:creationId xmlns:a16="http://schemas.microsoft.com/office/drawing/2014/main" id="{36915E17-DD9D-B8F9-9ECF-23E9C2F14A87}"/>
              </a:ext>
            </a:extLst>
          </p:cNvPr>
          <p:cNvPicPr>
            <a:picLocks noChangeAspect="1"/>
          </p:cNvPicPr>
          <p:nvPr/>
        </p:nvPicPr>
        <p:blipFill>
          <a:blip r:embed="rId4"/>
          <a:stretch>
            <a:fillRect/>
          </a:stretch>
        </p:blipFill>
        <p:spPr>
          <a:xfrm>
            <a:off x="6279798" y="2317610"/>
            <a:ext cx="3289504" cy="2222780"/>
          </a:xfrm>
          <a:prstGeom prst="rect">
            <a:avLst/>
          </a:prstGeom>
        </p:spPr>
      </p:pic>
      <p:sp>
        <p:nvSpPr>
          <p:cNvPr id="15" name="箭头: 右 14">
            <a:extLst>
              <a:ext uri="{FF2B5EF4-FFF2-40B4-BE49-F238E27FC236}">
                <a16:creationId xmlns:a16="http://schemas.microsoft.com/office/drawing/2014/main" id="{923EA7DA-0C23-F905-257F-CEF7A2542595}"/>
              </a:ext>
            </a:extLst>
          </p:cNvPr>
          <p:cNvSpPr/>
          <p:nvPr/>
        </p:nvSpPr>
        <p:spPr>
          <a:xfrm>
            <a:off x="5242560" y="5617728"/>
            <a:ext cx="853440" cy="35356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CF7AC8CE-BB9C-56C1-78A5-947C9EA4DD86}"/>
              </a:ext>
            </a:extLst>
          </p:cNvPr>
          <p:cNvSpPr/>
          <p:nvPr/>
        </p:nvSpPr>
        <p:spPr>
          <a:xfrm>
            <a:off x="8607737" y="5617728"/>
            <a:ext cx="1591814" cy="4200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Fire or not </a:t>
            </a:r>
            <a:endParaRPr lang="zh-CN" altLang="en-US" dirty="0"/>
          </a:p>
        </p:txBody>
      </p:sp>
      <p:pic>
        <p:nvPicPr>
          <p:cNvPr id="3" name="图片 2">
            <a:extLst>
              <a:ext uri="{FF2B5EF4-FFF2-40B4-BE49-F238E27FC236}">
                <a16:creationId xmlns:a16="http://schemas.microsoft.com/office/drawing/2014/main" id="{DB485EAB-11FE-D424-C0D3-BB9D4CF608C0}"/>
              </a:ext>
            </a:extLst>
          </p:cNvPr>
          <p:cNvPicPr>
            <a:picLocks noChangeAspect="1"/>
          </p:cNvPicPr>
          <p:nvPr/>
        </p:nvPicPr>
        <p:blipFill>
          <a:blip r:embed="rId5"/>
          <a:stretch>
            <a:fillRect/>
          </a:stretch>
        </p:blipFill>
        <p:spPr>
          <a:xfrm>
            <a:off x="2839415" y="5240302"/>
            <a:ext cx="2089994" cy="1389947"/>
          </a:xfrm>
          <a:prstGeom prst="rect">
            <a:avLst/>
          </a:prstGeom>
        </p:spPr>
      </p:pic>
      <p:pic>
        <p:nvPicPr>
          <p:cNvPr id="9" name="图片 8">
            <a:extLst>
              <a:ext uri="{FF2B5EF4-FFF2-40B4-BE49-F238E27FC236}">
                <a16:creationId xmlns:a16="http://schemas.microsoft.com/office/drawing/2014/main" id="{71104D8B-6D14-E247-73AB-4405D2771FAD}"/>
              </a:ext>
            </a:extLst>
          </p:cNvPr>
          <p:cNvPicPr>
            <a:picLocks noChangeAspect="1"/>
          </p:cNvPicPr>
          <p:nvPr/>
        </p:nvPicPr>
        <p:blipFill>
          <a:blip r:embed="rId6"/>
          <a:stretch>
            <a:fillRect/>
          </a:stretch>
        </p:blipFill>
        <p:spPr>
          <a:xfrm>
            <a:off x="6294257" y="5240302"/>
            <a:ext cx="2089994" cy="1396728"/>
          </a:xfrm>
          <a:prstGeom prst="rect">
            <a:avLst/>
          </a:prstGeom>
        </p:spPr>
      </p:pic>
    </p:spTree>
    <p:extLst>
      <p:ext uri="{BB962C8B-B14F-4D97-AF65-F5344CB8AC3E}">
        <p14:creationId xmlns:p14="http://schemas.microsoft.com/office/powerpoint/2010/main" val="187448065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B505C9D5-0BDD-844C-146F-DADFCAAB1D33}"/>
              </a:ext>
            </a:extLst>
          </p:cNvPr>
          <p:cNvPicPr>
            <a:picLocks noChangeAspect="1"/>
          </p:cNvPicPr>
          <p:nvPr/>
        </p:nvPicPr>
        <p:blipFill>
          <a:blip r:embed="rId3"/>
          <a:stretch>
            <a:fillRect/>
          </a:stretch>
        </p:blipFill>
        <p:spPr>
          <a:xfrm>
            <a:off x="2922446" y="3421091"/>
            <a:ext cx="6083532" cy="3221008"/>
          </a:xfrm>
          <a:prstGeom prst="rect">
            <a:avLst/>
          </a:prstGeom>
        </p:spPr>
      </p:pic>
      <p:sp>
        <p:nvSpPr>
          <p:cNvPr id="4" name="灯片编号占位符 3">
            <a:extLst>
              <a:ext uri="{FF2B5EF4-FFF2-40B4-BE49-F238E27FC236}">
                <a16:creationId xmlns:a16="http://schemas.microsoft.com/office/drawing/2014/main" id="{3FCA2E4D-6101-D5E6-E564-1CACF09303AF}"/>
              </a:ext>
            </a:extLst>
          </p:cNvPr>
          <p:cNvSpPr>
            <a:spLocks noGrp="1"/>
          </p:cNvSpPr>
          <p:nvPr>
            <p:ph type="sldNum" sz="quarter" idx="10"/>
          </p:nvPr>
        </p:nvSpPr>
        <p:spPr/>
        <p:txBody>
          <a:bodyPr/>
          <a:lstStyle/>
          <a:p>
            <a:fld id="{ACAFD8FC-0611-4C63-AEFC-C9ED73E27A74}" type="slidenum">
              <a:rPr lang="zh-CN" altLang="en-US" smtClean="0"/>
              <a:t>4</a:t>
            </a:fld>
            <a:endParaRPr lang="zh-CN" altLang="en-US"/>
          </a:p>
        </p:txBody>
      </p:sp>
      <p:sp>
        <p:nvSpPr>
          <p:cNvPr id="5" name="标题 4">
            <a:extLst>
              <a:ext uri="{FF2B5EF4-FFF2-40B4-BE49-F238E27FC236}">
                <a16:creationId xmlns:a16="http://schemas.microsoft.com/office/drawing/2014/main" id="{10B650AB-4B70-8269-9E8D-7137DFA28C8C}"/>
              </a:ext>
            </a:extLst>
          </p:cNvPr>
          <p:cNvSpPr>
            <a:spLocks noGrp="1"/>
          </p:cNvSpPr>
          <p:nvPr>
            <p:ph type="title"/>
          </p:nvPr>
        </p:nvSpPr>
        <p:spPr/>
        <p:txBody>
          <a:bodyPr/>
          <a:lstStyle/>
          <a:p>
            <a:r>
              <a:rPr lang="en-US" altLang="zh-CN" dirty="0"/>
              <a:t>Transfer Learning</a:t>
            </a:r>
            <a:endParaRPr lang="zh-CN" altLang="en-US" dirty="0"/>
          </a:p>
        </p:txBody>
      </p:sp>
      <p:sp>
        <p:nvSpPr>
          <p:cNvPr id="6" name="内容占位符 5">
            <a:extLst>
              <a:ext uri="{FF2B5EF4-FFF2-40B4-BE49-F238E27FC236}">
                <a16:creationId xmlns:a16="http://schemas.microsoft.com/office/drawing/2014/main" id="{CDD4D473-C839-400B-B98E-8A6523D0949B}"/>
              </a:ext>
            </a:extLst>
          </p:cNvPr>
          <p:cNvSpPr>
            <a:spLocks noGrp="1"/>
          </p:cNvSpPr>
          <p:nvPr>
            <p:ph sz="quarter" idx="11"/>
          </p:nvPr>
        </p:nvSpPr>
        <p:spPr/>
        <p:txBody>
          <a:bodyPr/>
          <a:lstStyle/>
          <a:p>
            <a:r>
              <a:rPr lang="en-US" altLang="zh-CN" dirty="0"/>
              <a:t>Why Transfer Learning</a:t>
            </a:r>
          </a:p>
          <a:p>
            <a:pPr lvl="1"/>
            <a:r>
              <a:rPr lang="en-US" altLang="zh-CN" dirty="0"/>
              <a:t>When tackling a completely new task, collecting </a:t>
            </a:r>
            <a:r>
              <a:rPr lang="en-US" altLang="zh-CN" dirty="0">
                <a:solidFill>
                  <a:srgbClr val="0070C0"/>
                </a:solidFill>
              </a:rPr>
              <a:t>a large amount of data is challenging</a:t>
            </a:r>
          </a:p>
          <a:p>
            <a:r>
              <a:rPr lang="en-US" altLang="zh-CN" dirty="0"/>
              <a:t>Instead of training a deep network from scratch for your task:</a:t>
            </a:r>
          </a:p>
          <a:p>
            <a:pPr lvl="1"/>
            <a:r>
              <a:rPr lang="en-US" altLang="zh-CN" dirty="0">
                <a:solidFill>
                  <a:srgbClr val="0070C0"/>
                </a:solidFill>
              </a:rPr>
              <a:t>Pretraining + fine-tuning</a:t>
            </a:r>
          </a:p>
          <a:p>
            <a:pPr lvl="1"/>
            <a:r>
              <a:rPr lang="en-US" altLang="zh-CN" b="1" dirty="0"/>
              <a:t>Adapt it for your domain </a:t>
            </a:r>
            <a:r>
              <a:rPr lang="en-US" altLang="zh-CN" dirty="0"/>
              <a:t>and your target task</a:t>
            </a:r>
          </a:p>
        </p:txBody>
      </p:sp>
    </p:spTree>
    <p:extLst>
      <p:ext uri="{BB962C8B-B14F-4D97-AF65-F5344CB8AC3E}">
        <p14:creationId xmlns:p14="http://schemas.microsoft.com/office/powerpoint/2010/main" val="313213099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B4F7677B-2D2E-C829-F38E-57F30E4C3B1B}"/>
              </a:ext>
            </a:extLst>
          </p:cNvPr>
          <p:cNvSpPr>
            <a:spLocks noGrp="1"/>
          </p:cNvSpPr>
          <p:nvPr>
            <p:ph sz="quarter" idx="11"/>
          </p:nvPr>
        </p:nvSpPr>
        <p:spPr/>
        <p:txBody>
          <a:bodyPr/>
          <a:lstStyle/>
          <a:p>
            <a:r>
              <a:rPr lang="en-US" altLang="zh-CN" sz="2800" b="1" dirty="0"/>
              <a:t>In action</a:t>
            </a:r>
          </a:p>
          <a:p>
            <a:pPr lvl="1"/>
            <a:r>
              <a:rPr lang="en-US" altLang="zh-CN" sz="2400" dirty="0"/>
              <a:t>Feature-based          </a:t>
            </a:r>
          </a:p>
          <a:p>
            <a:pPr lvl="1"/>
            <a:r>
              <a:rPr lang="en-US" altLang="zh-CN" sz="2400" dirty="0"/>
              <a:t>Fine-tuning</a:t>
            </a:r>
          </a:p>
          <a:p>
            <a:pPr lvl="1"/>
            <a:endParaRPr lang="en-US" altLang="zh-CN" sz="2400" dirty="0"/>
          </a:p>
          <a:p>
            <a:pPr lvl="1"/>
            <a:endParaRPr lang="en-US" altLang="zh-CN" sz="2400" dirty="0"/>
          </a:p>
          <a:p>
            <a:pPr lvl="1"/>
            <a:endParaRPr lang="en-US" altLang="zh-CN" sz="2400" dirty="0"/>
          </a:p>
          <a:p>
            <a:pPr lvl="1"/>
            <a:endParaRPr lang="en-US" altLang="zh-CN" sz="2400" dirty="0"/>
          </a:p>
          <a:p>
            <a:r>
              <a:rPr lang="en-US" altLang="zh-CN" sz="2800" b="1" dirty="0"/>
              <a:t>Workflow:</a:t>
            </a:r>
          </a:p>
          <a:p>
            <a:pPr marL="914400" lvl="1" indent="-457200">
              <a:buFont typeface="+mj-lt"/>
              <a:buAutoNum type="arabicPeriod"/>
            </a:pPr>
            <a:r>
              <a:rPr lang="en-US" altLang="zh-CN" sz="2400" dirty="0"/>
              <a:t>Take layers from a </a:t>
            </a:r>
            <a:r>
              <a:rPr lang="en-US" altLang="zh-CN" sz="2400" dirty="0">
                <a:solidFill>
                  <a:srgbClr val="0070C0"/>
                </a:solidFill>
              </a:rPr>
              <a:t>pre-trained model</a:t>
            </a:r>
          </a:p>
          <a:p>
            <a:pPr marL="914400" lvl="1" indent="-457200">
              <a:buFont typeface="+mj-lt"/>
              <a:buAutoNum type="arabicPeriod"/>
            </a:pPr>
            <a:r>
              <a:rPr lang="en-US" altLang="zh-CN" sz="2400" dirty="0">
                <a:solidFill>
                  <a:srgbClr val="0070C0"/>
                </a:solidFill>
              </a:rPr>
              <a:t>Freeze </a:t>
            </a:r>
            <a:r>
              <a:rPr lang="en-US" altLang="zh-CN" sz="2400" dirty="0"/>
              <a:t>them to avoid altering any of the information they contain</a:t>
            </a:r>
          </a:p>
          <a:p>
            <a:pPr marL="914400" lvl="1" indent="-457200">
              <a:buFont typeface="+mj-lt"/>
              <a:buAutoNum type="arabicPeriod"/>
            </a:pPr>
            <a:r>
              <a:rPr lang="en-US" altLang="zh-CN" sz="2400" dirty="0">
                <a:solidFill>
                  <a:srgbClr val="0070C0"/>
                </a:solidFill>
              </a:rPr>
              <a:t>Add some new, trainable layers </a:t>
            </a:r>
            <a:r>
              <a:rPr lang="en-US" altLang="zh-CN" sz="2400" dirty="0"/>
              <a:t>on top of the frozen layers. They will learn to turn old features into predictions on a new dataset</a:t>
            </a:r>
          </a:p>
          <a:p>
            <a:pPr marL="914400" lvl="1" indent="-457200">
              <a:buFont typeface="+mj-lt"/>
              <a:buAutoNum type="arabicPeriod"/>
            </a:pPr>
            <a:r>
              <a:rPr lang="en-US" altLang="zh-CN" sz="2400" dirty="0"/>
              <a:t>Train the new layers on your dataset</a:t>
            </a:r>
          </a:p>
        </p:txBody>
      </p:sp>
      <p:pic>
        <p:nvPicPr>
          <p:cNvPr id="8" name="图片 7">
            <a:extLst>
              <a:ext uri="{FF2B5EF4-FFF2-40B4-BE49-F238E27FC236}">
                <a16:creationId xmlns:a16="http://schemas.microsoft.com/office/drawing/2014/main" id="{6461E7BF-B447-144E-AA9B-46D068291F0E}"/>
              </a:ext>
            </a:extLst>
          </p:cNvPr>
          <p:cNvPicPr>
            <a:picLocks noChangeAspect="1"/>
          </p:cNvPicPr>
          <p:nvPr/>
        </p:nvPicPr>
        <p:blipFill>
          <a:blip r:embed="rId3"/>
          <a:stretch>
            <a:fillRect/>
          </a:stretch>
        </p:blipFill>
        <p:spPr>
          <a:xfrm>
            <a:off x="3786941" y="1063488"/>
            <a:ext cx="6799609" cy="2976364"/>
          </a:xfrm>
          <a:prstGeom prst="rect">
            <a:avLst/>
          </a:prstGeom>
        </p:spPr>
      </p:pic>
      <p:sp>
        <p:nvSpPr>
          <p:cNvPr id="4" name="灯片编号占位符 3">
            <a:extLst>
              <a:ext uri="{FF2B5EF4-FFF2-40B4-BE49-F238E27FC236}">
                <a16:creationId xmlns:a16="http://schemas.microsoft.com/office/drawing/2014/main" id="{D572D00B-7F0A-28B6-F334-FE8ECED646A8}"/>
              </a:ext>
            </a:extLst>
          </p:cNvPr>
          <p:cNvSpPr>
            <a:spLocks noGrp="1"/>
          </p:cNvSpPr>
          <p:nvPr>
            <p:ph type="sldNum" sz="quarter" idx="10"/>
          </p:nvPr>
        </p:nvSpPr>
        <p:spPr/>
        <p:txBody>
          <a:bodyPr/>
          <a:lstStyle/>
          <a:p>
            <a:fld id="{ACAFD8FC-0611-4C63-AEFC-C9ED73E27A74}" type="slidenum">
              <a:rPr lang="zh-CN" altLang="en-US" smtClean="0"/>
              <a:t>5</a:t>
            </a:fld>
            <a:endParaRPr lang="zh-CN" altLang="en-US"/>
          </a:p>
        </p:txBody>
      </p:sp>
      <p:sp>
        <p:nvSpPr>
          <p:cNvPr id="5" name="标题 4">
            <a:extLst>
              <a:ext uri="{FF2B5EF4-FFF2-40B4-BE49-F238E27FC236}">
                <a16:creationId xmlns:a16="http://schemas.microsoft.com/office/drawing/2014/main" id="{2158012A-18AF-AFFD-0152-8E7677326E6D}"/>
              </a:ext>
            </a:extLst>
          </p:cNvPr>
          <p:cNvSpPr>
            <a:spLocks noGrp="1"/>
          </p:cNvSpPr>
          <p:nvPr>
            <p:ph type="title"/>
          </p:nvPr>
        </p:nvSpPr>
        <p:spPr/>
        <p:txBody>
          <a:bodyPr/>
          <a:lstStyle/>
          <a:p>
            <a:r>
              <a:rPr lang="en-US" altLang="zh-CN" dirty="0"/>
              <a:t>Transfer Learning</a:t>
            </a:r>
            <a:endParaRPr lang="zh-CN" altLang="en-US" dirty="0"/>
          </a:p>
        </p:txBody>
      </p:sp>
    </p:spTree>
    <p:extLst>
      <p:ext uri="{BB962C8B-B14F-4D97-AF65-F5344CB8AC3E}">
        <p14:creationId xmlns:p14="http://schemas.microsoft.com/office/powerpoint/2010/main" val="17544263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8C9BFE90-F199-E7D3-40EA-FDD6AFF4CA90}"/>
              </a:ext>
            </a:extLst>
          </p:cNvPr>
          <p:cNvSpPr>
            <a:spLocks noGrp="1"/>
          </p:cNvSpPr>
          <p:nvPr>
            <p:ph type="sldNum" sz="quarter" idx="10"/>
          </p:nvPr>
        </p:nvSpPr>
        <p:spPr/>
        <p:txBody>
          <a:bodyPr/>
          <a:lstStyle/>
          <a:p>
            <a:fld id="{ACAFD8FC-0611-4C63-AEFC-C9ED73E27A74}" type="slidenum">
              <a:rPr lang="zh-CN" altLang="en-US" smtClean="0"/>
              <a:t>6</a:t>
            </a:fld>
            <a:endParaRPr lang="zh-CN" altLang="en-US"/>
          </a:p>
        </p:txBody>
      </p:sp>
      <p:sp>
        <p:nvSpPr>
          <p:cNvPr id="5" name="标题 4">
            <a:extLst>
              <a:ext uri="{FF2B5EF4-FFF2-40B4-BE49-F238E27FC236}">
                <a16:creationId xmlns:a16="http://schemas.microsoft.com/office/drawing/2014/main" id="{840BC1B0-4E06-DA96-C38D-B90001B0CB71}"/>
              </a:ext>
            </a:extLst>
          </p:cNvPr>
          <p:cNvSpPr>
            <a:spLocks noGrp="1"/>
          </p:cNvSpPr>
          <p:nvPr>
            <p:ph type="title"/>
          </p:nvPr>
        </p:nvSpPr>
        <p:spPr/>
        <p:txBody>
          <a:bodyPr/>
          <a:lstStyle/>
          <a:p>
            <a:r>
              <a:rPr lang="en-US" altLang="zh-CN" dirty="0"/>
              <a:t>Based on ResNet &amp; </a:t>
            </a:r>
            <a:r>
              <a:rPr lang="en-US" altLang="zh-CN" dirty="0" err="1"/>
              <a:t>DenseNet</a:t>
            </a:r>
            <a:endParaRPr lang="zh-CN" altLang="en-US" dirty="0"/>
          </a:p>
        </p:txBody>
      </p:sp>
      <p:sp>
        <p:nvSpPr>
          <p:cNvPr id="6" name="内容占位符 5">
            <a:extLst>
              <a:ext uri="{FF2B5EF4-FFF2-40B4-BE49-F238E27FC236}">
                <a16:creationId xmlns:a16="http://schemas.microsoft.com/office/drawing/2014/main" id="{775CFAF1-560C-1766-4D67-AEF7613D74BF}"/>
              </a:ext>
            </a:extLst>
          </p:cNvPr>
          <p:cNvSpPr>
            <a:spLocks noGrp="1"/>
          </p:cNvSpPr>
          <p:nvPr>
            <p:ph sz="quarter" idx="11"/>
          </p:nvPr>
        </p:nvSpPr>
        <p:spPr/>
        <p:txBody>
          <a:bodyPr/>
          <a:lstStyle/>
          <a:p>
            <a:r>
              <a:rPr lang="en-US" altLang="zh-CN" dirty="0"/>
              <a:t>ResNet: solve the </a:t>
            </a:r>
            <a:r>
              <a:rPr lang="en-US" altLang="zh-CN" dirty="0">
                <a:solidFill>
                  <a:srgbClr val="0070C0"/>
                </a:solidFill>
              </a:rPr>
              <a:t>degradation problem </a:t>
            </a:r>
            <a:r>
              <a:rPr lang="en-US" altLang="zh-CN" dirty="0"/>
              <a:t>via </a:t>
            </a:r>
            <a:r>
              <a:rPr lang="en-US" altLang="zh-CN" dirty="0">
                <a:solidFill>
                  <a:srgbClr val="D22828"/>
                </a:solidFill>
              </a:rPr>
              <a:t>Short-cut Connection</a:t>
            </a:r>
          </a:p>
          <a:p>
            <a:endParaRPr lang="en-US" altLang="zh-CN" dirty="0">
              <a:solidFill>
                <a:srgbClr val="D22828"/>
              </a:solidFill>
            </a:endParaRPr>
          </a:p>
          <a:p>
            <a:endParaRPr lang="en-US" altLang="zh-CN" dirty="0">
              <a:solidFill>
                <a:srgbClr val="D22828"/>
              </a:solidFill>
            </a:endParaRPr>
          </a:p>
          <a:p>
            <a:endParaRPr lang="en-US" altLang="zh-CN" dirty="0">
              <a:solidFill>
                <a:srgbClr val="D22828"/>
              </a:solidFill>
            </a:endParaRPr>
          </a:p>
          <a:p>
            <a:endParaRPr lang="en-US" altLang="zh-CN" dirty="0">
              <a:solidFill>
                <a:srgbClr val="D22828"/>
              </a:solidFill>
            </a:endParaRPr>
          </a:p>
          <a:p>
            <a:endParaRPr lang="en-US" altLang="zh-CN" dirty="0">
              <a:solidFill>
                <a:srgbClr val="D22828"/>
              </a:solidFill>
            </a:endParaRPr>
          </a:p>
          <a:p>
            <a:r>
              <a:rPr lang="en-US" altLang="zh-CN" dirty="0" err="1">
                <a:latin typeface="+mj-lt"/>
              </a:rPr>
              <a:t>DenseNet</a:t>
            </a:r>
            <a:r>
              <a:rPr lang="en-US" altLang="zh-CN" dirty="0">
                <a:latin typeface="+mj-lt"/>
              </a:rPr>
              <a:t>: </a:t>
            </a:r>
            <a:r>
              <a:rPr lang="en-US" altLang="zh-CN" b="0" i="0" dirty="0">
                <a:solidFill>
                  <a:srgbClr val="000000"/>
                </a:solidFill>
                <a:effectLst/>
                <a:latin typeface="+mj-lt"/>
              </a:rPr>
              <a:t>connects each layer to every other layer in a feed-forward fashion</a:t>
            </a:r>
            <a:endParaRPr lang="zh-CN" altLang="en-US" dirty="0">
              <a:latin typeface="+mj-lt"/>
            </a:endParaRPr>
          </a:p>
        </p:txBody>
      </p:sp>
      <p:sp>
        <p:nvSpPr>
          <p:cNvPr id="7" name="文本框 6">
            <a:extLst>
              <a:ext uri="{FF2B5EF4-FFF2-40B4-BE49-F238E27FC236}">
                <a16:creationId xmlns:a16="http://schemas.microsoft.com/office/drawing/2014/main" id="{F40EF908-43B9-B66B-D501-E06639F18E2C}"/>
              </a:ext>
            </a:extLst>
          </p:cNvPr>
          <p:cNvSpPr txBox="1"/>
          <p:nvPr/>
        </p:nvSpPr>
        <p:spPr>
          <a:xfrm>
            <a:off x="2147440" y="3355377"/>
            <a:ext cx="10044560" cy="307777"/>
          </a:xfrm>
          <a:prstGeom prst="rect">
            <a:avLst/>
          </a:prstGeom>
          <a:noFill/>
        </p:spPr>
        <p:txBody>
          <a:bodyPr wrap="square">
            <a:spAutoFit/>
          </a:bodyPr>
          <a:lstStyle/>
          <a:p>
            <a:r>
              <a:rPr lang="en-US" altLang="zh-CN" sz="1400" b="0" i="0" dirty="0">
                <a:solidFill>
                  <a:srgbClr val="222222"/>
                </a:solidFill>
                <a:effectLst/>
                <a:latin typeface="Bahnschrift Light" panose="020B0502040204020203" pitchFamily="34" charset="0"/>
              </a:rPr>
              <a:t>He, </a:t>
            </a:r>
            <a:r>
              <a:rPr lang="en-US" altLang="zh-CN" sz="1400" b="0" i="0" dirty="0" err="1">
                <a:solidFill>
                  <a:srgbClr val="222222"/>
                </a:solidFill>
                <a:effectLst/>
                <a:latin typeface="Bahnschrift Light" panose="020B0502040204020203" pitchFamily="34" charset="0"/>
              </a:rPr>
              <a:t>Kaiming</a:t>
            </a:r>
            <a:r>
              <a:rPr lang="en-US" altLang="zh-CN" sz="1400" b="0" i="0" dirty="0">
                <a:solidFill>
                  <a:srgbClr val="222222"/>
                </a:solidFill>
                <a:effectLst/>
                <a:latin typeface="Bahnschrift Light" panose="020B0502040204020203" pitchFamily="34" charset="0"/>
              </a:rPr>
              <a:t>, et al. "Deep residual learning for image recognition." CVPR. 2016. </a:t>
            </a:r>
            <a:r>
              <a:rPr lang="en-US" altLang="zh-CN" sz="1400" b="0" i="0" dirty="0">
                <a:solidFill>
                  <a:srgbClr val="FF0000"/>
                </a:solidFill>
                <a:effectLst/>
                <a:latin typeface="Bahnschrift Light" panose="020B0502040204020203" pitchFamily="34" charset="0"/>
              </a:rPr>
              <a:t>Cited by 122132  </a:t>
            </a:r>
            <a:endParaRPr lang="zh-CN" altLang="en-US" sz="1400" dirty="0">
              <a:solidFill>
                <a:srgbClr val="FF0000"/>
              </a:solidFill>
              <a:latin typeface="Bahnschrift Light" panose="020B0502040204020203" pitchFamily="34" charset="0"/>
            </a:endParaRPr>
          </a:p>
        </p:txBody>
      </p:sp>
      <p:pic>
        <p:nvPicPr>
          <p:cNvPr id="9" name="图片 8">
            <a:extLst>
              <a:ext uri="{FF2B5EF4-FFF2-40B4-BE49-F238E27FC236}">
                <a16:creationId xmlns:a16="http://schemas.microsoft.com/office/drawing/2014/main" id="{AE8F4CF1-246C-1A75-601D-87508CCEE245}"/>
              </a:ext>
            </a:extLst>
          </p:cNvPr>
          <p:cNvPicPr>
            <a:picLocks noChangeAspect="1"/>
          </p:cNvPicPr>
          <p:nvPr/>
        </p:nvPicPr>
        <p:blipFill>
          <a:blip r:embed="rId3"/>
          <a:stretch>
            <a:fillRect/>
          </a:stretch>
        </p:blipFill>
        <p:spPr>
          <a:xfrm>
            <a:off x="752691" y="1618761"/>
            <a:ext cx="2817786" cy="1656067"/>
          </a:xfrm>
          <a:prstGeom prst="rect">
            <a:avLst/>
          </a:prstGeom>
        </p:spPr>
      </p:pic>
      <p:pic>
        <p:nvPicPr>
          <p:cNvPr id="11" name="图片 10">
            <a:extLst>
              <a:ext uri="{FF2B5EF4-FFF2-40B4-BE49-F238E27FC236}">
                <a16:creationId xmlns:a16="http://schemas.microsoft.com/office/drawing/2014/main" id="{6A138721-BE16-F850-78B3-77444172B07E}"/>
              </a:ext>
            </a:extLst>
          </p:cNvPr>
          <p:cNvPicPr>
            <a:picLocks noChangeAspect="1"/>
          </p:cNvPicPr>
          <p:nvPr/>
        </p:nvPicPr>
        <p:blipFill>
          <a:blip r:embed="rId4"/>
          <a:stretch>
            <a:fillRect/>
          </a:stretch>
        </p:blipFill>
        <p:spPr>
          <a:xfrm>
            <a:off x="3912434" y="1657808"/>
            <a:ext cx="7248354" cy="1656067"/>
          </a:xfrm>
          <a:prstGeom prst="rect">
            <a:avLst/>
          </a:prstGeom>
        </p:spPr>
      </p:pic>
      <p:sp>
        <p:nvSpPr>
          <p:cNvPr id="12" name="文本框 11">
            <a:extLst>
              <a:ext uri="{FF2B5EF4-FFF2-40B4-BE49-F238E27FC236}">
                <a16:creationId xmlns:a16="http://schemas.microsoft.com/office/drawing/2014/main" id="{7BB4C391-5402-D255-898E-FECA36BF48B0}"/>
              </a:ext>
            </a:extLst>
          </p:cNvPr>
          <p:cNvSpPr txBox="1"/>
          <p:nvPr/>
        </p:nvSpPr>
        <p:spPr>
          <a:xfrm>
            <a:off x="7095461" y="1647988"/>
            <a:ext cx="1375698" cy="369332"/>
          </a:xfrm>
          <a:prstGeom prst="rect">
            <a:avLst/>
          </a:prstGeom>
          <a:noFill/>
        </p:spPr>
        <p:txBody>
          <a:bodyPr wrap="none" rtlCol="0">
            <a:spAutoFit/>
          </a:bodyPr>
          <a:lstStyle/>
          <a:p>
            <a:r>
              <a:rPr lang="en-US" altLang="zh-CN" b="1" dirty="0"/>
              <a:t>Our pipeline</a:t>
            </a:r>
            <a:endParaRPr lang="zh-CN" altLang="en-US" b="1" dirty="0"/>
          </a:p>
        </p:txBody>
      </p:sp>
      <p:sp>
        <p:nvSpPr>
          <p:cNvPr id="13" name="文本框 12">
            <a:extLst>
              <a:ext uri="{FF2B5EF4-FFF2-40B4-BE49-F238E27FC236}">
                <a16:creationId xmlns:a16="http://schemas.microsoft.com/office/drawing/2014/main" id="{49BBFDF6-C193-1B60-3D93-CF0DCC0787F3}"/>
              </a:ext>
            </a:extLst>
          </p:cNvPr>
          <p:cNvSpPr txBox="1"/>
          <p:nvPr/>
        </p:nvSpPr>
        <p:spPr>
          <a:xfrm>
            <a:off x="2009276" y="6321098"/>
            <a:ext cx="10044560" cy="307777"/>
          </a:xfrm>
          <a:prstGeom prst="rect">
            <a:avLst/>
          </a:prstGeom>
          <a:noFill/>
        </p:spPr>
        <p:txBody>
          <a:bodyPr wrap="square">
            <a:spAutoFit/>
          </a:bodyPr>
          <a:lstStyle/>
          <a:p>
            <a:r>
              <a:rPr lang="en-US" altLang="zh-CN" sz="1400" dirty="0">
                <a:solidFill>
                  <a:srgbClr val="222222"/>
                </a:solidFill>
                <a:latin typeface="Bahnschrift Light" panose="020B0502040204020203" pitchFamily="34" charset="0"/>
              </a:rPr>
              <a:t>Huang, Gao, et al. "Convolutional networks with dense connectivity." CVPR. 2017. </a:t>
            </a:r>
            <a:r>
              <a:rPr lang="en-US" altLang="zh-CN" sz="1400" dirty="0">
                <a:solidFill>
                  <a:srgbClr val="FF0000"/>
                </a:solidFill>
                <a:latin typeface="Bahnschrift Light" panose="020B0502040204020203" pitchFamily="34" charset="0"/>
              </a:rPr>
              <a:t>Cited by 25553 </a:t>
            </a:r>
            <a:endParaRPr lang="zh-CN" altLang="en-US" sz="1400" dirty="0">
              <a:solidFill>
                <a:srgbClr val="FF0000"/>
              </a:solidFill>
              <a:latin typeface="Bahnschrift Light" panose="020B0502040204020203" pitchFamily="34" charset="0"/>
            </a:endParaRPr>
          </a:p>
        </p:txBody>
      </p:sp>
      <p:pic>
        <p:nvPicPr>
          <p:cNvPr id="16" name="图片 15">
            <a:extLst>
              <a:ext uri="{FF2B5EF4-FFF2-40B4-BE49-F238E27FC236}">
                <a16:creationId xmlns:a16="http://schemas.microsoft.com/office/drawing/2014/main" id="{2B075036-11FE-47DD-D2D0-1578C934093B}"/>
              </a:ext>
            </a:extLst>
          </p:cNvPr>
          <p:cNvPicPr>
            <a:picLocks noChangeAspect="1"/>
          </p:cNvPicPr>
          <p:nvPr/>
        </p:nvPicPr>
        <p:blipFill>
          <a:blip r:embed="rId5"/>
          <a:stretch>
            <a:fillRect/>
          </a:stretch>
        </p:blipFill>
        <p:spPr>
          <a:xfrm>
            <a:off x="3963382" y="4903329"/>
            <a:ext cx="7711782" cy="1084215"/>
          </a:xfrm>
          <a:prstGeom prst="rect">
            <a:avLst/>
          </a:prstGeom>
        </p:spPr>
      </p:pic>
      <p:sp>
        <p:nvSpPr>
          <p:cNvPr id="17" name="文本框 16">
            <a:extLst>
              <a:ext uri="{FF2B5EF4-FFF2-40B4-BE49-F238E27FC236}">
                <a16:creationId xmlns:a16="http://schemas.microsoft.com/office/drawing/2014/main" id="{BB748506-3393-5621-3525-24528604B64B}"/>
              </a:ext>
            </a:extLst>
          </p:cNvPr>
          <p:cNvSpPr txBox="1"/>
          <p:nvPr/>
        </p:nvSpPr>
        <p:spPr>
          <a:xfrm>
            <a:off x="7169720" y="4545318"/>
            <a:ext cx="1375698" cy="369332"/>
          </a:xfrm>
          <a:prstGeom prst="rect">
            <a:avLst/>
          </a:prstGeom>
          <a:noFill/>
        </p:spPr>
        <p:txBody>
          <a:bodyPr wrap="none" rtlCol="0">
            <a:spAutoFit/>
          </a:bodyPr>
          <a:lstStyle/>
          <a:p>
            <a:r>
              <a:rPr lang="en-US" altLang="zh-CN" b="1" dirty="0"/>
              <a:t>Our pipeline</a:t>
            </a:r>
            <a:endParaRPr lang="zh-CN" altLang="en-US" b="1" dirty="0"/>
          </a:p>
        </p:txBody>
      </p:sp>
      <p:pic>
        <p:nvPicPr>
          <p:cNvPr id="19" name="图片 18">
            <a:extLst>
              <a:ext uri="{FF2B5EF4-FFF2-40B4-BE49-F238E27FC236}">
                <a16:creationId xmlns:a16="http://schemas.microsoft.com/office/drawing/2014/main" id="{6D2D1047-A850-C0B7-A45A-214355DD5750}"/>
              </a:ext>
            </a:extLst>
          </p:cNvPr>
          <p:cNvPicPr>
            <a:picLocks noChangeAspect="1"/>
          </p:cNvPicPr>
          <p:nvPr/>
        </p:nvPicPr>
        <p:blipFill>
          <a:blip r:embed="rId6"/>
          <a:stretch>
            <a:fillRect/>
          </a:stretch>
        </p:blipFill>
        <p:spPr>
          <a:xfrm>
            <a:off x="1020726" y="4330512"/>
            <a:ext cx="2492085" cy="1817453"/>
          </a:xfrm>
          <a:prstGeom prst="rect">
            <a:avLst/>
          </a:prstGeom>
        </p:spPr>
      </p:pic>
    </p:spTree>
    <p:extLst>
      <p:ext uri="{BB962C8B-B14F-4D97-AF65-F5344CB8AC3E}">
        <p14:creationId xmlns:p14="http://schemas.microsoft.com/office/powerpoint/2010/main" val="109499785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DA83F2D-F65C-7109-9CF2-FF58D4389AEF}"/>
              </a:ext>
            </a:extLst>
          </p:cNvPr>
          <p:cNvSpPr>
            <a:spLocks noGrp="1"/>
          </p:cNvSpPr>
          <p:nvPr>
            <p:ph type="sldNum" sz="quarter" idx="10"/>
          </p:nvPr>
        </p:nvSpPr>
        <p:spPr/>
        <p:txBody>
          <a:bodyPr/>
          <a:lstStyle/>
          <a:p>
            <a:fld id="{ACAFD8FC-0611-4C63-AEFC-C9ED73E27A74}" type="slidenum">
              <a:rPr lang="zh-CN" altLang="en-US" smtClean="0"/>
              <a:t>7</a:t>
            </a:fld>
            <a:endParaRPr lang="zh-CN" altLang="en-US"/>
          </a:p>
        </p:txBody>
      </p:sp>
      <p:sp>
        <p:nvSpPr>
          <p:cNvPr id="5" name="标题 4">
            <a:extLst>
              <a:ext uri="{FF2B5EF4-FFF2-40B4-BE49-F238E27FC236}">
                <a16:creationId xmlns:a16="http://schemas.microsoft.com/office/drawing/2014/main" id="{ED545659-E5D0-0A98-01DC-563845E1EED5}"/>
              </a:ext>
            </a:extLst>
          </p:cNvPr>
          <p:cNvSpPr>
            <a:spLocks noGrp="1"/>
          </p:cNvSpPr>
          <p:nvPr>
            <p:ph type="title"/>
          </p:nvPr>
        </p:nvSpPr>
        <p:spPr/>
        <p:txBody>
          <a:bodyPr/>
          <a:lstStyle/>
          <a:p>
            <a:r>
              <a:rPr lang="en-US" altLang="zh-CN" dirty="0"/>
              <a:t>Based on </a:t>
            </a:r>
            <a:r>
              <a:rPr lang="en-US" altLang="zh-CN" dirty="0" err="1"/>
              <a:t>ViT</a:t>
            </a:r>
            <a:r>
              <a:rPr lang="en-US" altLang="zh-CN" dirty="0"/>
              <a:t> &amp; MAE</a:t>
            </a:r>
            <a:endParaRPr lang="zh-CN" altLang="en-US" dirty="0"/>
          </a:p>
        </p:txBody>
      </p:sp>
      <p:sp>
        <p:nvSpPr>
          <p:cNvPr id="6" name="内容占位符 5">
            <a:extLst>
              <a:ext uri="{FF2B5EF4-FFF2-40B4-BE49-F238E27FC236}">
                <a16:creationId xmlns:a16="http://schemas.microsoft.com/office/drawing/2014/main" id="{B85BF72A-D96D-8376-2C9E-1CC4EB2939BD}"/>
              </a:ext>
            </a:extLst>
          </p:cNvPr>
          <p:cNvSpPr>
            <a:spLocks noGrp="1"/>
          </p:cNvSpPr>
          <p:nvPr>
            <p:ph sz="quarter" idx="11"/>
          </p:nvPr>
        </p:nvSpPr>
        <p:spPr/>
        <p:txBody>
          <a:bodyPr/>
          <a:lstStyle/>
          <a:p>
            <a:r>
              <a:rPr lang="en-US" altLang="zh-CN" dirty="0"/>
              <a:t>Based on Vision Transformer</a:t>
            </a:r>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r>
              <a:rPr lang="en-US" altLang="zh-CN" dirty="0"/>
              <a:t>Based on MAE</a:t>
            </a:r>
            <a:endParaRPr lang="zh-CN" altLang="en-US" dirty="0"/>
          </a:p>
        </p:txBody>
      </p:sp>
      <p:pic>
        <p:nvPicPr>
          <p:cNvPr id="8" name="图片 7">
            <a:extLst>
              <a:ext uri="{FF2B5EF4-FFF2-40B4-BE49-F238E27FC236}">
                <a16:creationId xmlns:a16="http://schemas.microsoft.com/office/drawing/2014/main" id="{8A3AA40C-0013-9649-4D07-58B40E0D9E61}"/>
              </a:ext>
            </a:extLst>
          </p:cNvPr>
          <p:cNvPicPr>
            <a:picLocks noChangeAspect="1"/>
          </p:cNvPicPr>
          <p:nvPr/>
        </p:nvPicPr>
        <p:blipFill>
          <a:blip r:embed="rId3"/>
          <a:stretch>
            <a:fillRect/>
          </a:stretch>
        </p:blipFill>
        <p:spPr>
          <a:xfrm>
            <a:off x="2576449" y="1393014"/>
            <a:ext cx="5277002" cy="2519787"/>
          </a:xfrm>
          <a:prstGeom prst="rect">
            <a:avLst/>
          </a:prstGeom>
        </p:spPr>
      </p:pic>
      <p:sp>
        <p:nvSpPr>
          <p:cNvPr id="9" name="文本框 8">
            <a:extLst>
              <a:ext uri="{FF2B5EF4-FFF2-40B4-BE49-F238E27FC236}">
                <a16:creationId xmlns:a16="http://schemas.microsoft.com/office/drawing/2014/main" id="{E21B3F59-4C5D-19B6-A081-D770F6CD0436}"/>
              </a:ext>
            </a:extLst>
          </p:cNvPr>
          <p:cNvSpPr txBox="1"/>
          <p:nvPr/>
        </p:nvSpPr>
        <p:spPr>
          <a:xfrm>
            <a:off x="1293350" y="3874936"/>
            <a:ext cx="10044560" cy="307777"/>
          </a:xfrm>
          <a:prstGeom prst="rect">
            <a:avLst/>
          </a:prstGeom>
          <a:noFill/>
        </p:spPr>
        <p:txBody>
          <a:bodyPr wrap="square">
            <a:spAutoFit/>
          </a:bodyPr>
          <a:lstStyle/>
          <a:p>
            <a:r>
              <a:rPr lang="en-US" altLang="zh-CN" sz="1400" dirty="0" err="1">
                <a:solidFill>
                  <a:srgbClr val="222222"/>
                </a:solidFill>
                <a:latin typeface="Bahnschrift Light" panose="020B0502040204020203" pitchFamily="34" charset="0"/>
              </a:rPr>
              <a:t>Dosovitskiy</a:t>
            </a:r>
            <a:r>
              <a:rPr lang="en-US" altLang="zh-CN" sz="1400" dirty="0">
                <a:solidFill>
                  <a:srgbClr val="222222"/>
                </a:solidFill>
                <a:latin typeface="Bahnschrift Light" panose="020B0502040204020203" pitchFamily="34" charset="0"/>
              </a:rPr>
              <a:t>, Alexey, et al. "An Image is Worth 16x16 Words: Transformers for Image Recognition at Scale." ICLR.2020</a:t>
            </a:r>
            <a:endParaRPr lang="zh-CN" altLang="en-US" sz="1400" dirty="0">
              <a:solidFill>
                <a:srgbClr val="222222"/>
              </a:solidFill>
              <a:latin typeface="Bahnschrift Light" panose="020B0502040204020203" pitchFamily="34" charset="0"/>
            </a:endParaRPr>
          </a:p>
        </p:txBody>
      </p:sp>
      <p:pic>
        <p:nvPicPr>
          <p:cNvPr id="10" name="图片 9">
            <a:extLst>
              <a:ext uri="{FF2B5EF4-FFF2-40B4-BE49-F238E27FC236}">
                <a16:creationId xmlns:a16="http://schemas.microsoft.com/office/drawing/2014/main" id="{187918BB-111A-83E7-43E7-CD17B8F21CE2}"/>
              </a:ext>
            </a:extLst>
          </p:cNvPr>
          <p:cNvPicPr>
            <a:picLocks noChangeAspect="1"/>
          </p:cNvPicPr>
          <p:nvPr/>
        </p:nvPicPr>
        <p:blipFill>
          <a:blip r:embed="rId4"/>
          <a:stretch>
            <a:fillRect/>
          </a:stretch>
        </p:blipFill>
        <p:spPr>
          <a:xfrm>
            <a:off x="6441065" y="4476605"/>
            <a:ext cx="4432503" cy="2168741"/>
          </a:xfrm>
          <a:prstGeom prst="rect">
            <a:avLst/>
          </a:prstGeom>
        </p:spPr>
      </p:pic>
      <p:sp>
        <p:nvSpPr>
          <p:cNvPr id="11" name="文本框 10">
            <a:extLst>
              <a:ext uri="{FF2B5EF4-FFF2-40B4-BE49-F238E27FC236}">
                <a16:creationId xmlns:a16="http://schemas.microsoft.com/office/drawing/2014/main" id="{29B5725F-F5BC-CF4B-C020-C0FFE061D5E2}"/>
              </a:ext>
            </a:extLst>
          </p:cNvPr>
          <p:cNvSpPr txBox="1"/>
          <p:nvPr/>
        </p:nvSpPr>
        <p:spPr>
          <a:xfrm>
            <a:off x="4527101" y="1449239"/>
            <a:ext cx="1375698" cy="369332"/>
          </a:xfrm>
          <a:prstGeom prst="rect">
            <a:avLst/>
          </a:prstGeom>
          <a:noFill/>
        </p:spPr>
        <p:txBody>
          <a:bodyPr wrap="none" rtlCol="0">
            <a:spAutoFit/>
          </a:bodyPr>
          <a:lstStyle/>
          <a:p>
            <a:r>
              <a:rPr lang="en-US" altLang="zh-CN" b="1" dirty="0"/>
              <a:t>Our pipeline</a:t>
            </a:r>
            <a:endParaRPr lang="zh-CN" altLang="en-US" b="1" dirty="0"/>
          </a:p>
        </p:txBody>
      </p:sp>
      <p:sp>
        <p:nvSpPr>
          <p:cNvPr id="12" name="文本框 11">
            <a:extLst>
              <a:ext uri="{FF2B5EF4-FFF2-40B4-BE49-F238E27FC236}">
                <a16:creationId xmlns:a16="http://schemas.microsoft.com/office/drawing/2014/main" id="{F81701D7-DF73-C5F2-8B27-53FC2A3C5756}"/>
              </a:ext>
            </a:extLst>
          </p:cNvPr>
          <p:cNvSpPr txBox="1"/>
          <p:nvPr/>
        </p:nvSpPr>
        <p:spPr>
          <a:xfrm>
            <a:off x="8657316" y="4335071"/>
            <a:ext cx="2315506" cy="646331"/>
          </a:xfrm>
          <a:prstGeom prst="rect">
            <a:avLst/>
          </a:prstGeom>
          <a:noFill/>
        </p:spPr>
        <p:txBody>
          <a:bodyPr wrap="none" rtlCol="0">
            <a:spAutoFit/>
          </a:bodyPr>
          <a:lstStyle/>
          <a:p>
            <a:r>
              <a:rPr lang="en-US" altLang="zh-CN" b="1" dirty="0"/>
              <a:t>Our inference pipeline</a:t>
            </a:r>
          </a:p>
          <a:p>
            <a:pPr algn="ctr"/>
            <a:r>
              <a:rPr lang="en-US" altLang="zh-CN" b="1" dirty="0">
                <a:solidFill>
                  <a:srgbClr val="FF0000"/>
                </a:solidFill>
              </a:rPr>
              <a:t>Not fine-tune pipeline</a:t>
            </a:r>
            <a:endParaRPr lang="zh-CN" altLang="en-US" b="1" dirty="0">
              <a:solidFill>
                <a:srgbClr val="FF0000"/>
              </a:solidFill>
            </a:endParaRPr>
          </a:p>
        </p:txBody>
      </p:sp>
      <p:sp>
        <p:nvSpPr>
          <p:cNvPr id="13" name="文本框 12">
            <a:extLst>
              <a:ext uri="{FF2B5EF4-FFF2-40B4-BE49-F238E27FC236}">
                <a16:creationId xmlns:a16="http://schemas.microsoft.com/office/drawing/2014/main" id="{3A4552D6-4929-2078-6234-01233A2D26F5}"/>
              </a:ext>
            </a:extLst>
          </p:cNvPr>
          <p:cNvSpPr txBox="1"/>
          <p:nvPr/>
        </p:nvSpPr>
        <p:spPr>
          <a:xfrm>
            <a:off x="1742635" y="6456568"/>
            <a:ext cx="10044560" cy="307777"/>
          </a:xfrm>
          <a:prstGeom prst="rect">
            <a:avLst/>
          </a:prstGeom>
          <a:noFill/>
        </p:spPr>
        <p:txBody>
          <a:bodyPr wrap="square">
            <a:spAutoFit/>
          </a:bodyPr>
          <a:lstStyle/>
          <a:p>
            <a:r>
              <a:rPr lang="en-US" altLang="zh-CN" sz="1400" dirty="0">
                <a:solidFill>
                  <a:srgbClr val="222222"/>
                </a:solidFill>
                <a:latin typeface="Bahnschrift Light" panose="020B0502040204020203" pitchFamily="34" charset="0"/>
              </a:rPr>
              <a:t>He, </a:t>
            </a:r>
            <a:r>
              <a:rPr lang="en-US" altLang="zh-CN" sz="1400" dirty="0" err="1">
                <a:solidFill>
                  <a:srgbClr val="222222"/>
                </a:solidFill>
                <a:latin typeface="Bahnschrift Light" panose="020B0502040204020203" pitchFamily="34" charset="0"/>
              </a:rPr>
              <a:t>Kaiming</a:t>
            </a:r>
            <a:r>
              <a:rPr lang="en-US" altLang="zh-CN" sz="1400" dirty="0">
                <a:solidFill>
                  <a:srgbClr val="222222"/>
                </a:solidFill>
                <a:latin typeface="Bahnschrift Light" panose="020B0502040204020203" pitchFamily="34" charset="0"/>
              </a:rPr>
              <a:t>, et al. "Masked autoencoders are scalable vision learners." </a:t>
            </a:r>
            <a:r>
              <a:rPr lang="en-US" altLang="zh-CN" sz="1400" dirty="0" err="1">
                <a:solidFill>
                  <a:srgbClr val="222222"/>
                </a:solidFill>
                <a:latin typeface="Bahnschrift Light" panose="020B0502040204020203" pitchFamily="34" charset="0"/>
              </a:rPr>
              <a:t>arXiv</a:t>
            </a:r>
            <a:r>
              <a:rPr lang="en-US" altLang="zh-CN" sz="1400" dirty="0">
                <a:solidFill>
                  <a:srgbClr val="222222"/>
                </a:solidFill>
                <a:latin typeface="Bahnschrift Light" panose="020B0502040204020203" pitchFamily="34" charset="0"/>
              </a:rPr>
              <a:t> preprint arXiv:2111.06377 (2021).</a:t>
            </a:r>
            <a:endParaRPr lang="zh-CN" altLang="en-US" sz="1400" dirty="0">
              <a:solidFill>
                <a:srgbClr val="222222"/>
              </a:solidFill>
              <a:latin typeface="Bahnschrift Light" panose="020B0502040204020203" pitchFamily="34" charset="0"/>
            </a:endParaRPr>
          </a:p>
        </p:txBody>
      </p:sp>
      <p:pic>
        <p:nvPicPr>
          <p:cNvPr id="15" name="图片 14">
            <a:extLst>
              <a:ext uri="{FF2B5EF4-FFF2-40B4-BE49-F238E27FC236}">
                <a16:creationId xmlns:a16="http://schemas.microsoft.com/office/drawing/2014/main" id="{7C17766B-7B88-8F23-DECB-A2FBE8913D10}"/>
              </a:ext>
            </a:extLst>
          </p:cNvPr>
          <p:cNvPicPr>
            <a:picLocks noChangeAspect="1"/>
          </p:cNvPicPr>
          <p:nvPr/>
        </p:nvPicPr>
        <p:blipFill>
          <a:blip r:embed="rId5"/>
          <a:stretch>
            <a:fillRect/>
          </a:stretch>
        </p:blipFill>
        <p:spPr>
          <a:xfrm>
            <a:off x="2072209" y="4658237"/>
            <a:ext cx="3471342" cy="1796238"/>
          </a:xfrm>
          <a:prstGeom prst="rect">
            <a:avLst/>
          </a:prstGeom>
        </p:spPr>
      </p:pic>
      <p:pic>
        <p:nvPicPr>
          <p:cNvPr id="3" name="图片 2">
            <a:extLst>
              <a:ext uri="{FF2B5EF4-FFF2-40B4-BE49-F238E27FC236}">
                <a16:creationId xmlns:a16="http://schemas.microsoft.com/office/drawing/2014/main" id="{B7AE674B-6A84-2AEA-AE9C-324B8894D5D8}"/>
              </a:ext>
            </a:extLst>
          </p:cNvPr>
          <p:cNvPicPr>
            <a:picLocks noChangeAspect="1"/>
          </p:cNvPicPr>
          <p:nvPr/>
        </p:nvPicPr>
        <p:blipFill>
          <a:blip r:embed="rId6"/>
          <a:stretch>
            <a:fillRect/>
          </a:stretch>
        </p:blipFill>
        <p:spPr>
          <a:xfrm>
            <a:off x="8556933" y="1403633"/>
            <a:ext cx="1337679" cy="2500716"/>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9732D728-8DF7-927B-AACD-6FD060495F7A}"/>
                  </a:ext>
                </a:extLst>
              </p:cNvPr>
              <p:cNvSpPr txBox="1"/>
              <p:nvPr/>
            </p:nvSpPr>
            <p:spPr>
              <a:xfrm>
                <a:off x="7927863" y="2364130"/>
                <a:ext cx="471283"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3600" i="1" smtClean="0">
                          <a:latin typeface="Cambria Math" panose="02040503050406030204" pitchFamily="18" charset="0"/>
                        </a:rPr>
                        <m:t>≠</m:t>
                      </m:r>
                    </m:oMath>
                  </m:oMathPara>
                </a14:m>
                <a:endParaRPr lang="zh-CN" altLang="en-US" sz="3600" dirty="0"/>
              </a:p>
            </p:txBody>
          </p:sp>
        </mc:Choice>
        <mc:Fallback xmlns="">
          <p:sp>
            <p:nvSpPr>
              <p:cNvPr id="7" name="文本框 6">
                <a:extLst>
                  <a:ext uri="{FF2B5EF4-FFF2-40B4-BE49-F238E27FC236}">
                    <a16:creationId xmlns:a16="http://schemas.microsoft.com/office/drawing/2014/main" id="{9732D728-8DF7-927B-AACD-6FD060495F7A}"/>
                  </a:ext>
                </a:extLst>
              </p:cNvPr>
              <p:cNvSpPr txBox="1">
                <a:spLocks noRot="1" noChangeAspect="1" noMove="1" noResize="1" noEditPoints="1" noAdjustHandles="1" noChangeArrowheads="1" noChangeShapeType="1" noTextEdit="1"/>
              </p:cNvSpPr>
              <p:nvPr/>
            </p:nvSpPr>
            <p:spPr>
              <a:xfrm>
                <a:off x="7927863" y="2364130"/>
                <a:ext cx="471283" cy="553998"/>
              </a:xfrm>
              <a:prstGeom prst="rect">
                <a:avLst/>
              </a:prstGeom>
              <a:blipFill>
                <a:blip r:embed="rId7"/>
                <a:stretch>
                  <a:fillRect/>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330B1E69-161A-2B09-E555-A86796C17EE6}"/>
              </a:ext>
            </a:extLst>
          </p:cNvPr>
          <p:cNvSpPr txBox="1"/>
          <p:nvPr/>
        </p:nvSpPr>
        <p:spPr>
          <a:xfrm>
            <a:off x="8556933" y="1322281"/>
            <a:ext cx="1949573" cy="253916"/>
          </a:xfrm>
          <a:prstGeom prst="rect">
            <a:avLst/>
          </a:prstGeom>
          <a:noFill/>
        </p:spPr>
        <p:txBody>
          <a:bodyPr wrap="none" rtlCol="0">
            <a:spAutoFit/>
          </a:bodyPr>
          <a:lstStyle/>
          <a:p>
            <a:r>
              <a:rPr lang="en-US" altLang="zh-CN" sz="1050" b="1" dirty="0">
                <a:latin typeface="Times New Roman" panose="02020603050405020304" pitchFamily="18" charset="0"/>
                <a:cs typeface="Times New Roman" panose="02020603050405020304" pitchFamily="18" charset="0"/>
              </a:rPr>
              <a:t>Standard transformer encoder</a:t>
            </a:r>
            <a:endParaRPr lang="zh-CN" altLang="en-US" sz="105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571289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251ADA9-A00D-3A30-EAF6-41DD7455C7B7}"/>
              </a:ext>
            </a:extLst>
          </p:cNvPr>
          <p:cNvSpPr>
            <a:spLocks noGrp="1"/>
          </p:cNvSpPr>
          <p:nvPr>
            <p:ph type="sldNum" sz="quarter" idx="10"/>
          </p:nvPr>
        </p:nvSpPr>
        <p:spPr/>
        <p:txBody>
          <a:bodyPr/>
          <a:lstStyle/>
          <a:p>
            <a:fld id="{ACAFD8FC-0611-4C63-AEFC-C9ED73E27A74}" type="slidenum">
              <a:rPr lang="zh-CN" altLang="en-US" smtClean="0"/>
              <a:t>8</a:t>
            </a:fld>
            <a:endParaRPr lang="zh-CN" altLang="en-US"/>
          </a:p>
        </p:txBody>
      </p:sp>
      <p:sp>
        <p:nvSpPr>
          <p:cNvPr id="5" name="标题 4">
            <a:extLst>
              <a:ext uri="{FF2B5EF4-FFF2-40B4-BE49-F238E27FC236}">
                <a16:creationId xmlns:a16="http://schemas.microsoft.com/office/drawing/2014/main" id="{87ABE097-47C7-950B-9C78-8C7F78AB4BFC}"/>
              </a:ext>
            </a:extLst>
          </p:cNvPr>
          <p:cNvSpPr>
            <a:spLocks noGrp="1"/>
          </p:cNvSpPr>
          <p:nvPr>
            <p:ph type="title"/>
          </p:nvPr>
        </p:nvSpPr>
        <p:spPr/>
        <p:txBody>
          <a:bodyPr/>
          <a:lstStyle/>
          <a:p>
            <a:r>
              <a:rPr lang="en-US" altLang="zh-CN" dirty="0"/>
              <a:t>Experiment</a:t>
            </a:r>
            <a:endParaRPr lang="zh-CN" altLang="en-US" dirty="0"/>
          </a:p>
        </p:txBody>
      </p:sp>
      <p:sp>
        <p:nvSpPr>
          <p:cNvPr id="6" name="内容占位符 5">
            <a:extLst>
              <a:ext uri="{FF2B5EF4-FFF2-40B4-BE49-F238E27FC236}">
                <a16:creationId xmlns:a16="http://schemas.microsoft.com/office/drawing/2014/main" id="{2A3E180A-4A1E-CBEA-4B30-75B951B76B46}"/>
              </a:ext>
            </a:extLst>
          </p:cNvPr>
          <p:cNvSpPr>
            <a:spLocks noGrp="1"/>
          </p:cNvSpPr>
          <p:nvPr>
            <p:ph sz="quarter" idx="11"/>
          </p:nvPr>
        </p:nvSpPr>
        <p:spPr/>
        <p:txBody>
          <a:bodyPr/>
          <a:lstStyle/>
          <a:p>
            <a:r>
              <a:rPr lang="en-US" altLang="zh-CN" dirty="0"/>
              <a:t>Our small dataset: (collected from website)</a:t>
            </a:r>
          </a:p>
          <a:p>
            <a:pPr lvl="1"/>
            <a:r>
              <a:rPr lang="en-US" altLang="zh-CN" dirty="0"/>
              <a:t>845 positive                      </a:t>
            </a:r>
          </a:p>
          <a:p>
            <a:pPr lvl="1"/>
            <a:r>
              <a:rPr lang="en-US" altLang="zh-CN" dirty="0"/>
              <a:t>748 negative</a:t>
            </a:r>
          </a:p>
          <a:p>
            <a:pPr lvl="1"/>
            <a:endParaRPr lang="en-US" altLang="zh-CN" dirty="0"/>
          </a:p>
          <a:p>
            <a:r>
              <a:rPr lang="en-US" altLang="zh-CN" dirty="0"/>
              <a:t>Test dataset:</a:t>
            </a:r>
            <a:r>
              <a:rPr lang="zh-CN" altLang="en-US" dirty="0"/>
              <a:t> </a:t>
            </a:r>
            <a:r>
              <a:rPr lang="en-US" altLang="zh-CN" dirty="0" err="1"/>
              <a:t>BoWFire</a:t>
            </a:r>
            <a:endParaRPr lang="en-US" altLang="zh-CN" dirty="0"/>
          </a:p>
        </p:txBody>
      </p:sp>
      <p:pic>
        <p:nvPicPr>
          <p:cNvPr id="8" name="图片 7">
            <a:extLst>
              <a:ext uri="{FF2B5EF4-FFF2-40B4-BE49-F238E27FC236}">
                <a16:creationId xmlns:a16="http://schemas.microsoft.com/office/drawing/2014/main" id="{1F042861-B3E4-E122-A8AA-ED2A3845C979}"/>
              </a:ext>
            </a:extLst>
          </p:cNvPr>
          <p:cNvPicPr>
            <a:picLocks noChangeAspect="1"/>
          </p:cNvPicPr>
          <p:nvPr/>
        </p:nvPicPr>
        <p:blipFill>
          <a:blip r:embed="rId3"/>
          <a:stretch>
            <a:fillRect/>
          </a:stretch>
        </p:blipFill>
        <p:spPr>
          <a:xfrm>
            <a:off x="771528" y="3061498"/>
            <a:ext cx="4838374" cy="3219450"/>
          </a:xfrm>
          <a:prstGeom prst="rect">
            <a:avLst/>
          </a:prstGeom>
        </p:spPr>
      </p:pic>
      <p:pic>
        <p:nvPicPr>
          <p:cNvPr id="12" name="图片 11">
            <a:extLst>
              <a:ext uri="{FF2B5EF4-FFF2-40B4-BE49-F238E27FC236}">
                <a16:creationId xmlns:a16="http://schemas.microsoft.com/office/drawing/2014/main" id="{8900E99E-EFB5-64B8-EFB9-6590F46E5260}"/>
              </a:ext>
            </a:extLst>
          </p:cNvPr>
          <p:cNvPicPr>
            <a:picLocks noChangeAspect="1"/>
          </p:cNvPicPr>
          <p:nvPr/>
        </p:nvPicPr>
        <p:blipFill>
          <a:blip r:embed="rId4"/>
          <a:stretch>
            <a:fillRect/>
          </a:stretch>
        </p:blipFill>
        <p:spPr>
          <a:xfrm>
            <a:off x="5896440" y="3078233"/>
            <a:ext cx="5318466" cy="3246854"/>
          </a:xfrm>
          <a:prstGeom prst="rect">
            <a:avLst/>
          </a:prstGeom>
        </p:spPr>
      </p:pic>
      <p:sp>
        <p:nvSpPr>
          <p:cNvPr id="16" name="文本框 15">
            <a:extLst>
              <a:ext uri="{FF2B5EF4-FFF2-40B4-BE49-F238E27FC236}">
                <a16:creationId xmlns:a16="http://schemas.microsoft.com/office/drawing/2014/main" id="{3FA989F3-E7FC-031D-F34F-630BA667CBE8}"/>
              </a:ext>
            </a:extLst>
          </p:cNvPr>
          <p:cNvSpPr txBox="1"/>
          <p:nvPr/>
        </p:nvSpPr>
        <p:spPr>
          <a:xfrm>
            <a:off x="3190715" y="1801186"/>
            <a:ext cx="6096000" cy="369332"/>
          </a:xfrm>
          <a:prstGeom prst="rect">
            <a:avLst/>
          </a:prstGeom>
          <a:noFill/>
        </p:spPr>
        <p:txBody>
          <a:bodyPr wrap="square">
            <a:spAutoFit/>
          </a:bodyPr>
          <a:lstStyle/>
          <a:p>
            <a:r>
              <a:rPr lang="en-US" altLang="zh-CN" b="0" i="0" u="none" strike="noStrike" dirty="0">
                <a:solidFill>
                  <a:srgbClr val="0070C0"/>
                </a:solidFill>
                <a:effectLst/>
                <a:latin typeface="-apple-system"/>
                <a:hlinkClick r:id="rId5">
                  <a:extLst>
                    <a:ext uri="{A12FA001-AC4F-418D-AE19-62706E023703}">
                      <ahyp:hlinkClr xmlns:ahyp="http://schemas.microsoft.com/office/drawing/2018/hyperlinkcolor" val="tx"/>
                    </a:ext>
                  </a:extLst>
                </a:hlinkClick>
              </a:rPr>
              <a:t>https://cloud.tsinghua.edu.cn/d/d6f18f8f26d941cb9926/</a:t>
            </a:r>
            <a:endParaRPr lang="zh-CN" altLang="en-US" dirty="0">
              <a:solidFill>
                <a:srgbClr val="0070C0"/>
              </a:solidFill>
            </a:endParaRPr>
          </a:p>
        </p:txBody>
      </p:sp>
    </p:spTree>
    <p:extLst>
      <p:ext uri="{BB962C8B-B14F-4D97-AF65-F5344CB8AC3E}">
        <p14:creationId xmlns:p14="http://schemas.microsoft.com/office/powerpoint/2010/main" val="59574486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7AABE575-0BF5-3615-18EB-F44C76203EE3}"/>
              </a:ext>
            </a:extLst>
          </p:cNvPr>
          <p:cNvSpPr>
            <a:spLocks noGrp="1"/>
          </p:cNvSpPr>
          <p:nvPr>
            <p:ph type="sldNum" sz="quarter" idx="10"/>
          </p:nvPr>
        </p:nvSpPr>
        <p:spPr/>
        <p:txBody>
          <a:bodyPr/>
          <a:lstStyle/>
          <a:p>
            <a:fld id="{ACAFD8FC-0611-4C63-AEFC-C9ED73E27A74}" type="slidenum">
              <a:rPr lang="zh-CN" altLang="en-US" smtClean="0"/>
              <a:t>9</a:t>
            </a:fld>
            <a:endParaRPr lang="zh-CN" altLang="en-US"/>
          </a:p>
        </p:txBody>
      </p:sp>
      <p:sp>
        <p:nvSpPr>
          <p:cNvPr id="5" name="标题 4">
            <a:extLst>
              <a:ext uri="{FF2B5EF4-FFF2-40B4-BE49-F238E27FC236}">
                <a16:creationId xmlns:a16="http://schemas.microsoft.com/office/drawing/2014/main" id="{7DE22C53-A838-AD6D-7189-FF622A1CA455}"/>
              </a:ext>
            </a:extLst>
          </p:cNvPr>
          <p:cNvSpPr>
            <a:spLocks noGrp="1"/>
          </p:cNvSpPr>
          <p:nvPr>
            <p:ph type="title"/>
          </p:nvPr>
        </p:nvSpPr>
        <p:spPr/>
        <p:txBody>
          <a:bodyPr/>
          <a:lstStyle/>
          <a:p>
            <a:r>
              <a:rPr lang="en-US" altLang="zh-CN" dirty="0"/>
              <a:t>Discussion &amp; Conclusion</a:t>
            </a:r>
            <a:endParaRPr lang="zh-CN" altLang="en-US" dirty="0"/>
          </a:p>
        </p:txBody>
      </p:sp>
      <p:sp>
        <p:nvSpPr>
          <p:cNvPr id="6" name="内容占位符 5">
            <a:extLst>
              <a:ext uri="{FF2B5EF4-FFF2-40B4-BE49-F238E27FC236}">
                <a16:creationId xmlns:a16="http://schemas.microsoft.com/office/drawing/2014/main" id="{1A819E63-B921-ED8E-4A6E-C2900EE88482}"/>
              </a:ext>
            </a:extLst>
          </p:cNvPr>
          <p:cNvSpPr>
            <a:spLocks noGrp="1"/>
          </p:cNvSpPr>
          <p:nvPr>
            <p:ph sz="quarter" idx="11"/>
          </p:nvPr>
        </p:nvSpPr>
        <p:spPr/>
        <p:txBody>
          <a:bodyPr/>
          <a:lstStyle/>
          <a:p>
            <a:r>
              <a:rPr lang="en-US" altLang="zh-CN" dirty="0"/>
              <a:t>Limitation</a:t>
            </a:r>
          </a:p>
          <a:p>
            <a:pPr lvl="1"/>
            <a:r>
              <a:rPr lang="en-US" altLang="zh-CN" dirty="0"/>
              <a:t>Sunset images (</a:t>
            </a:r>
            <a:r>
              <a:rPr lang="en-US" altLang="zh-CN" b="1" dirty="0"/>
              <a:t>hard negative</a:t>
            </a:r>
            <a:r>
              <a:rPr lang="en-US" altLang="zh-CN" dirty="0"/>
              <a:t>)</a:t>
            </a:r>
          </a:p>
          <a:p>
            <a:pPr lvl="1"/>
            <a:r>
              <a:rPr lang="en-US" altLang="zh-CN" dirty="0"/>
              <a:t>Different domain between train set and test set</a:t>
            </a:r>
          </a:p>
          <a:p>
            <a:r>
              <a:rPr lang="en-US" altLang="zh-CN" dirty="0"/>
              <a:t>Solutions</a:t>
            </a:r>
          </a:p>
          <a:p>
            <a:pPr lvl="1"/>
            <a:r>
              <a:rPr lang="en-US" altLang="zh-CN" dirty="0"/>
              <a:t>Traditional methods + Deep Learning </a:t>
            </a:r>
          </a:p>
          <a:p>
            <a:pPr lvl="1"/>
            <a:r>
              <a:rPr lang="en-US" altLang="zh-CN" b="1" dirty="0" err="1"/>
              <a:t>Mixup</a:t>
            </a:r>
            <a:r>
              <a:rPr lang="en-US" altLang="zh-CN" dirty="0"/>
              <a:t> (intrinsically a method of data augmentation)   </a:t>
            </a:r>
            <a:r>
              <a:rPr lang="en-US" altLang="zh-CN" dirty="0">
                <a:solidFill>
                  <a:srgbClr val="FF0000"/>
                </a:solidFill>
              </a:rPr>
              <a:t>(FAIR. ICLR.2018)</a:t>
            </a:r>
          </a:p>
          <a:p>
            <a:pPr lvl="2"/>
            <a:endParaRPr lang="en-US" altLang="zh-CN" dirty="0">
              <a:solidFill>
                <a:srgbClr val="FF0000"/>
              </a:solidFill>
            </a:endParaRPr>
          </a:p>
          <a:p>
            <a:pPr marL="457200" lvl="1" indent="0">
              <a:buNone/>
            </a:pPr>
            <a:endParaRPr lang="en-US" altLang="zh-CN" dirty="0"/>
          </a:p>
          <a:p>
            <a:pPr marL="457200" lvl="1" indent="0">
              <a:buNone/>
            </a:pPr>
            <a:endParaRPr lang="en-US" altLang="zh-CN" dirty="0"/>
          </a:p>
          <a:p>
            <a:pPr lvl="1"/>
            <a:r>
              <a:rPr lang="en-US" altLang="zh-CN" b="1" dirty="0"/>
              <a:t>Metric Learning</a:t>
            </a:r>
          </a:p>
        </p:txBody>
      </p:sp>
      <p:pic>
        <p:nvPicPr>
          <p:cNvPr id="3" name="图片 2">
            <a:extLst>
              <a:ext uri="{FF2B5EF4-FFF2-40B4-BE49-F238E27FC236}">
                <a16:creationId xmlns:a16="http://schemas.microsoft.com/office/drawing/2014/main" id="{7D6DBAF8-9555-8FA5-6737-1DC4C08E752D}"/>
              </a:ext>
            </a:extLst>
          </p:cNvPr>
          <p:cNvPicPr>
            <a:picLocks noChangeAspect="1"/>
          </p:cNvPicPr>
          <p:nvPr/>
        </p:nvPicPr>
        <p:blipFill>
          <a:blip r:embed="rId3"/>
          <a:stretch>
            <a:fillRect/>
          </a:stretch>
        </p:blipFill>
        <p:spPr>
          <a:xfrm>
            <a:off x="2009955" y="3359988"/>
            <a:ext cx="6409426" cy="717805"/>
          </a:xfrm>
          <a:prstGeom prst="rect">
            <a:avLst/>
          </a:prstGeom>
        </p:spPr>
      </p:pic>
      <p:pic>
        <p:nvPicPr>
          <p:cNvPr id="1026" name="Picture 2">
            <a:extLst>
              <a:ext uri="{FF2B5EF4-FFF2-40B4-BE49-F238E27FC236}">
                <a16:creationId xmlns:a16="http://schemas.microsoft.com/office/drawing/2014/main" id="{F570C8F4-228F-14E6-D13C-05181FB31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1203" y="2807538"/>
            <a:ext cx="1724025" cy="552450"/>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DC43BC38-31EC-EBD0-4842-A51EAE0E287D}"/>
              </a:ext>
            </a:extLst>
          </p:cNvPr>
          <p:cNvPicPr>
            <a:picLocks noChangeAspect="1"/>
          </p:cNvPicPr>
          <p:nvPr/>
        </p:nvPicPr>
        <p:blipFill>
          <a:blip r:embed="rId5"/>
          <a:stretch>
            <a:fillRect/>
          </a:stretch>
        </p:blipFill>
        <p:spPr>
          <a:xfrm>
            <a:off x="1272621" y="4646688"/>
            <a:ext cx="5034718" cy="2028105"/>
          </a:xfrm>
          <a:prstGeom prst="rect">
            <a:avLst/>
          </a:prstGeom>
        </p:spPr>
      </p:pic>
      <p:pic>
        <p:nvPicPr>
          <p:cNvPr id="10" name="图片 9">
            <a:extLst>
              <a:ext uri="{FF2B5EF4-FFF2-40B4-BE49-F238E27FC236}">
                <a16:creationId xmlns:a16="http://schemas.microsoft.com/office/drawing/2014/main" id="{51CE6AC1-EFCF-98CD-1424-4AFE09EDF52D}"/>
              </a:ext>
            </a:extLst>
          </p:cNvPr>
          <p:cNvPicPr>
            <a:picLocks noChangeAspect="1"/>
          </p:cNvPicPr>
          <p:nvPr/>
        </p:nvPicPr>
        <p:blipFill>
          <a:blip r:embed="rId6"/>
          <a:stretch>
            <a:fillRect/>
          </a:stretch>
        </p:blipFill>
        <p:spPr>
          <a:xfrm>
            <a:off x="7623069" y="4627233"/>
            <a:ext cx="1724026" cy="1992911"/>
          </a:xfrm>
          <a:prstGeom prst="rect">
            <a:avLst/>
          </a:prstGeom>
        </p:spPr>
      </p:pic>
      <p:sp>
        <p:nvSpPr>
          <p:cNvPr id="11" name="箭头: 右 10">
            <a:extLst>
              <a:ext uri="{FF2B5EF4-FFF2-40B4-BE49-F238E27FC236}">
                <a16:creationId xmlns:a16="http://schemas.microsoft.com/office/drawing/2014/main" id="{87752C08-6CAA-7BE1-9DBF-6066753CCA52}"/>
              </a:ext>
            </a:extLst>
          </p:cNvPr>
          <p:cNvSpPr/>
          <p:nvPr/>
        </p:nvSpPr>
        <p:spPr>
          <a:xfrm>
            <a:off x="6478438" y="5512279"/>
            <a:ext cx="983411" cy="379563"/>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705328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DY2NDA0YTUyY2ExM2Y5YmQ5OThiM2VjNTlmODQ2MGYifQ=="/>
</p:tagLst>
</file>

<file path=ppt/theme/theme1.xml><?xml version="1.0" encoding="utf-8"?>
<a:theme xmlns:a="http://schemas.openxmlformats.org/drawingml/2006/main" name="清华">
  <a:themeElements>
    <a:clrScheme name="">
      <a:dk1>
        <a:srgbClr val="000000"/>
      </a:dk1>
      <a:lt1>
        <a:srgbClr val="FFFFFF"/>
      </a:lt1>
      <a:dk2>
        <a:srgbClr val="44546A"/>
      </a:dk2>
      <a:lt2>
        <a:srgbClr val="E7E6E6"/>
      </a:lt2>
      <a:accent1>
        <a:srgbClr val="853C8D"/>
      </a:accent1>
      <a:accent2>
        <a:srgbClr val="BF2B26"/>
      </a:accent2>
      <a:accent3>
        <a:srgbClr val="A5A5A5"/>
      </a:accent3>
      <a:accent4>
        <a:srgbClr val="FFC000"/>
      </a:accent4>
      <a:accent5>
        <a:srgbClr val="5B9BD5"/>
      </a:accent5>
      <a:accent6>
        <a:srgbClr val="70AD47"/>
      </a:accent6>
      <a:hlink>
        <a:srgbClr val="0563C1"/>
      </a:hlink>
      <a:folHlink>
        <a:srgbClr val="954F72"/>
      </a:folHlink>
    </a:clrScheme>
    <a:fontScheme name="自定义 3">
      <a:majorFont>
        <a:latin typeface="Tw Cen MT"/>
        <a:ea typeface="黑体"/>
        <a:cs typeface=""/>
      </a:majorFont>
      <a:minorFont>
        <a:latin typeface="Tw Cen MT"/>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科研母版</Template>
  <TotalTime>1875</TotalTime>
  <Words>888</Words>
  <Application>Microsoft Office PowerPoint</Application>
  <PresentationFormat>宽屏</PresentationFormat>
  <Paragraphs>124</Paragraphs>
  <Slides>10</Slides>
  <Notes>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-apple-system</vt:lpstr>
      <vt:lpstr>等线</vt:lpstr>
      <vt:lpstr>黑体</vt:lpstr>
      <vt:lpstr>Arial</vt:lpstr>
      <vt:lpstr>Bahnschrift Light</vt:lpstr>
      <vt:lpstr>Cambria Math</vt:lpstr>
      <vt:lpstr>Open Sans</vt:lpstr>
      <vt:lpstr>Times New Roman</vt:lpstr>
      <vt:lpstr>Tw Cen MT</vt:lpstr>
      <vt:lpstr>Wingdings</vt:lpstr>
      <vt:lpstr>清华</vt:lpstr>
      <vt:lpstr>Report:  Fire Detection </vt:lpstr>
      <vt:lpstr>PowerPoint 演示文稿</vt:lpstr>
      <vt:lpstr>Introduction</vt:lpstr>
      <vt:lpstr>Transfer Learning</vt:lpstr>
      <vt:lpstr>Transfer Learning</vt:lpstr>
      <vt:lpstr>Based on ResNet &amp; DenseNet</vt:lpstr>
      <vt:lpstr>Based on ViT &amp; MAE</vt:lpstr>
      <vt:lpstr>Experiment</vt:lpstr>
      <vt:lpstr>Discussion &amp; Conclusion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芳甫</dc:creator>
  <cp:lastModifiedBy>刘 芳甫</cp:lastModifiedBy>
  <cp:revision>141</cp:revision>
  <dcterms:created xsi:type="dcterms:W3CDTF">2022-05-17T07:00:00Z</dcterms:created>
  <dcterms:modified xsi:type="dcterms:W3CDTF">2022-06-08T02:27:03Z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2052-11.1.0.11691</vt:lpwstr>
  </property>
  <property fmtid="{D5CDD505-2E9C-101B-9397-08002B2CF9AE}" pid="3" name="ICV">
    <vt:lpwstr>E3D08CC10CFE49C7B972B14B75C18EE2</vt:lpwstr>
  </property>
</Properties>
</file>