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8" r:id="rId2"/>
    <p:sldId id="273" r:id="rId3"/>
    <p:sldId id="274" r:id="rId4"/>
    <p:sldId id="275" r:id="rId5"/>
    <p:sldId id="276" r:id="rId6"/>
    <p:sldId id="277" r:id="rId7"/>
    <p:sldId id="278" r:id="rId8"/>
    <p:sldId id="279" r:id="rId9"/>
    <p:sldId id="263" r:id="rId10"/>
    <p:sldId id="264" r:id="rId11"/>
    <p:sldId id="265" r:id="rId12"/>
    <p:sldId id="266" r:id="rId13"/>
    <p:sldId id="267" r:id="rId14"/>
    <p:sldId id="270" r:id="rId15"/>
    <p:sldId id="280" r:id="rId16"/>
    <p:sldId id="281" r:id="rId17"/>
    <p:sldId id="282" r:id="rId18"/>
    <p:sldId id="283" r:id="rId19"/>
    <p:sldId id="284" r:id="rId20"/>
    <p:sldId id="285" r:id="rId21"/>
    <p:sldId id="286" r:id="rId22"/>
    <p:sldId id="259"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B2B2B2"/>
    <a:srgbClr val="99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555" autoAdjust="0"/>
  </p:normalViewPr>
  <p:slideViewPr>
    <p:cSldViewPr>
      <p:cViewPr>
        <p:scale>
          <a:sx n="125" d="100"/>
          <a:sy n="125" d="100"/>
        </p:scale>
        <p:origin x="-80" y="10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E5D7B138-F95D-4C81-8FE9-57AACE1F19AF}" type="slidenum">
              <a:rPr lang="en-US" altLang="zh-CN"/>
              <a:pPr>
                <a:defRPr/>
              </a:pPr>
              <a:t>‹#›</a:t>
            </a:fld>
            <a:endParaRPr lang="en-US" altLang="zh-CN"/>
          </a:p>
        </p:txBody>
      </p:sp>
    </p:spTree>
    <p:extLst>
      <p:ext uri="{BB962C8B-B14F-4D97-AF65-F5344CB8AC3E}">
        <p14:creationId xmlns:p14="http://schemas.microsoft.com/office/powerpoint/2010/main" val="519212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22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5D7B138-F95D-4C81-8FE9-57AACE1F19AF}"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3"/>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5" name="Picture 8" descr="2"/>
          <p:cNvPicPr>
            <a:picLocks noChangeAspect="1" noChangeArrowheads="1"/>
          </p:cNvPicPr>
          <p:nvPr userDrawn="1"/>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Grp="1" noChangeArrowheads="1"/>
          </p:cNvSpPr>
          <p:nvPr>
            <p:ph type="ctrTitle"/>
          </p:nvPr>
        </p:nvSpPr>
        <p:spPr>
          <a:xfrm>
            <a:off x="685800" y="1447800"/>
            <a:ext cx="7772400" cy="1128713"/>
          </a:xfrm>
        </p:spPr>
        <p:txBody>
          <a:bodyPr/>
          <a:lstStyle>
            <a:lvl1pPr algn="l">
              <a:defRPr sz="3600" b="1">
                <a:solidFill>
                  <a:schemeClr val="bg1"/>
                </a:solidFill>
                <a:latin typeface="微软雅黑" pitchFamily="34" charset="-122"/>
              </a:defRPr>
            </a:lvl1pPr>
          </a:lstStyle>
          <a:p>
            <a:r>
              <a:rPr lang="zh-CN" altLang="en-US"/>
              <a:t>正标题</a:t>
            </a:r>
          </a:p>
        </p:txBody>
      </p:sp>
      <p:sp>
        <p:nvSpPr>
          <p:cNvPr id="11268" name="Rectangle 4"/>
          <p:cNvSpPr>
            <a:spLocks noGrp="1" noChangeArrowheads="1"/>
          </p:cNvSpPr>
          <p:nvPr>
            <p:ph type="subTitle" idx="1"/>
          </p:nvPr>
        </p:nvSpPr>
        <p:spPr>
          <a:xfrm>
            <a:off x="685800" y="2819400"/>
            <a:ext cx="7772400" cy="990600"/>
          </a:xfrm>
        </p:spPr>
        <p:txBody>
          <a:bodyPr/>
          <a:lstStyle>
            <a:lvl1pPr marL="0" indent="0">
              <a:buFontTx/>
              <a:buNone/>
              <a:defRPr>
                <a:solidFill>
                  <a:schemeClr val="bg1"/>
                </a:solidFill>
                <a:latin typeface="微软雅黑" pitchFamily="34" charset="-122"/>
              </a:defRPr>
            </a:lvl1pPr>
          </a:lstStyle>
          <a:p>
            <a:r>
              <a:rPr lang="zh-CN" altLang="en-US"/>
              <a:t>副标题</a:t>
            </a:r>
          </a:p>
        </p:txBody>
      </p:sp>
      <p:sp>
        <p:nvSpPr>
          <p:cNvPr id="6" name="Rectangle 5"/>
          <p:cNvSpPr>
            <a:spLocks noGrp="1" noChangeArrowheads="1"/>
          </p:cNvSpPr>
          <p:nvPr>
            <p:ph type="dt" sz="half" idx="10"/>
          </p:nvPr>
        </p:nvSpPr>
        <p:spPr>
          <a:xfrm>
            <a:off x="762000" y="6248400"/>
            <a:ext cx="2133600" cy="476250"/>
          </a:xfrm>
        </p:spPr>
        <p:txBody>
          <a:bodyPr/>
          <a:lstStyle>
            <a:lvl1pPr>
              <a:defRPr smtClean="0"/>
            </a:lvl1pPr>
          </a:lstStyle>
          <a:p>
            <a:pPr>
              <a:defRPr/>
            </a:pPr>
            <a:endParaRPr lang="en-US" altLang="zh-CN"/>
          </a:p>
        </p:txBody>
      </p:sp>
      <p:sp>
        <p:nvSpPr>
          <p:cNvPr id="7" name="Rectangle 6"/>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60F1FA-BB62-4989-983C-3372E6408B71}" type="slidenum">
              <a:rPr lang="en-US" altLang="zh-CN"/>
              <a:pPr>
                <a:defRPr/>
              </a:pPr>
              <a:t>‹#›</a:t>
            </a:fld>
            <a:r>
              <a:rPr lang="en-US" altLang="zh-CN"/>
              <a:t>01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274638"/>
            <a:ext cx="2038350" cy="56689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274638"/>
            <a:ext cx="5962650" cy="56689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B21DE4-912F-4205-B291-D2BF3A5CA3D4}" type="slidenum">
              <a:rPr lang="en-US" altLang="zh-CN"/>
              <a:pPr>
                <a:defRPr/>
              </a:pPr>
              <a:t>‹#›</a:t>
            </a:fld>
            <a:r>
              <a:rPr lang="en-US" altLang="zh-CN"/>
              <a:t>01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3FFA0D-4091-4A39-9658-60CD492FE64E}" type="slidenum">
              <a:rPr lang="en-US" altLang="zh-CN"/>
              <a:pPr>
                <a:defRPr/>
              </a:pPr>
              <a:t>‹#›</a:t>
            </a:fld>
            <a:r>
              <a:rPr lang="en-US" altLang="zh-CN"/>
              <a:t>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62FB9E-6153-4D42-B9BC-9E3CC298A69D}" type="slidenum">
              <a:rPr lang="en-US" altLang="zh-CN"/>
              <a:pPr>
                <a:defRPr/>
              </a:pPr>
              <a:t>‹#›</a:t>
            </a:fld>
            <a:r>
              <a:rPr lang="en-US" altLang="zh-CN"/>
              <a:t>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0668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0668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22E0AC-247E-4F5B-9DC0-1D7CAD849971}" type="slidenum">
              <a:rPr lang="en-US" altLang="zh-CN"/>
              <a:pPr>
                <a:defRPr/>
              </a:pPr>
              <a:t>‹#›</a:t>
            </a:fld>
            <a:r>
              <a:rPr lang="en-US" altLang="zh-CN"/>
              <a:t>01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A932B35-E85C-41C4-B84A-208B7DC13D23}" type="slidenum">
              <a:rPr lang="en-US" altLang="zh-CN"/>
              <a:pPr>
                <a:defRPr/>
              </a:pPr>
              <a:t>‹#›</a:t>
            </a:fld>
            <a:r>
              <a:rPr lang="en-US" altLang="zh-CN"/>
              <a:t>01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C4926E9-BA21-4DEE-BF98-AE539B529573}" type="slidenum">
              <a:rPr lang="en-US" altLang="zh-CN"/>
              <a:pPr>
                <a:defRPr/>
              </a:pPr>
              <a:t>‹#›</a:t>
            </a:fld>
            <a:r>
              <a:rPr lang="en-US" altLang="zh-CN"/>
              <a:t>01</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707AF24-28E4-4EEB-86E3-65A6C0F63513}" type="slidenum">
              <a:rPr lang="en-US" altLang="zh-CN"/>
              <a:pPr>
                <a:defRPr/>
              </a:pPr>
              <a:t>‹#›</a:t>
            </a:fld>
            <a:r>
              <a:rPr lang="en-US" altLang="zh-CN"/>
              <a:t>01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8725FF5-30B3-4759-A142-4492FC9D6FE8}" type="slidenum">
              <a:rPr lang="en-US" altLang="zh-CN"/>
              <a:pPr>
                <a:defRPr/>
              </a:pPr>
              <a:t>‹#›</a:t>
            </a:fld>
            <a:r>
              <a:rPr lang="en-US" altLang="zh-CN"/>
              <a:t>01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241CF8-9A4E-4248-A637-47DE38A8CCDB}" type="slidenum">
              <a:rPr lang="en-US" altLang="zh-CN"/>
              <a:pPr>
                <a:defRPr/>
              </a:pPr>
              <a:t>‹#›</a:t>
            </a:fld>
            <a:r>
              <a:rPr lang="en-US" altLang="zh-CN"/>
              <a:t>01</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3"/>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3429000" y="274638"/>
            <a:ext cx="52578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添加标题</a:t>
            </a:r>
          </a:p>
        </p:txBody>
      </p:sp>
      <p:sp>
        <p:nvSpPr>
          <p:cNvPr id="1028" name="Rectangle 3"/>
          <p:cNvSpPr>
            <a:spLocks noGrp="1" noChangeArrowheads="1"/>
          </p:cNvSpPr>
          <p:nvPr>
            <p:ph type="body" idx="1"/>
          </p:nvPr>
        </p:nvSpPr>
        <p:spPr bwMode="auto">
          <a:xfrm>
            <a:off x="533400" y="10668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781800" y="61722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8EAEB7AB-F443-463A-B4FE-92E7EBB0598C}" type="slidenum">
              <a:rPr lang="en-US" altLang="zh-CN"/>
              <a:pPr>
                <a:defRPr/>
              </a:pPr>
              <a:t>‹#›</a:t>
            </a:fld>
            <a:r>
              <a:rPr lang="en-US" altLang="zh-CN"/>
              <a:t>01</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r" rtl="0" eaLnBrk="0" fontAlgn="base" hangingPunct="0">
        <a:spcBef>
          <a:spcPct val="0"/>
        </a:spcBef>
        <a:spcAft>
          <a:spcPct val="0"/>
        </a:spcAft>
        <a:defRPr sz="2000">
          <a:solidFill>
            <a:srgbClr val="009900"/>
          </a:solidFill>
          <a:latin typeface="+mj-lt"/>
          <a:ea typeface="+mj-ea"/>
          <a:cs typeface="+mj-cs"/>
        </a:defRPr>
      </a:lvl1pPr>
      <a:lvl2pPr algn="r" rtl="0" eaLnBrk="0" fontAlgn="base" hangingPunct="0">
        <a:spcBef>
          <a:spcPct val="0"/>
        </a:spcBef>
        <a:spcAft>
          <a:spcPct val="0"/>
        </a:spcAft>
        <a:defRPr sz="2000">
          <a:solidFill>
            <a:srgbClr val="009900"/>
          </a:solidFill>
          <a:latin typeface="Arial" charset="0"/>
          <a:ea typeface="微软雅黑" pitchFamily="34" charset="-122"/>
        </a:defRPr>
      </a:lvl2pPr>
      <a:lvl3pPr algn="r" rtl="0" eaLnBrk="0" fontAlgn="base" hangingPunct="0">
        <a:spcBef>
          <a:spcPct val="0"/>
        </a:spcBef>
        <a:spcAft>
          <a:spcPct val="0"/>
        </a:spcAft>
        <a:defRPr sz="2000">
          <a:solidFill>
            <a:srgbClr val="009900"/>
          </a:solidFill>
          <a:latin typeface="Arial" charset="0"/>
          <a:ea typeface="微软雅黑" pitchFamily="34" charset="-122"/>
        </a:defRPr>
      </a:lvl3pPr>
      <a:lvl4pPr algn="r" rtl="0" eaLnBrk="0" fontAlgn="base" hangingPunct="0">
        <a:spcBef>
          <a:spcPct val="0"/>
        </a:spcBef>
        <a:spcAft>
          <a:spcPct val="0"/>
        </a:spcAft>
        <a:defRPr sz="2000">
          <a:solidFill>
            <a:srgbClr val="009900"/>
          </a:solidFill>
          <a:latin typeface="Arial" charset="0"/>
          <a:ea typeface="微软雅黑" pitchFamily="34" charset="-122"/>
        </a:defRPr>
      </a:lvl4pPr>
      <a:lvl5pPr algn="r" rtl="0" eaLnBrk="0" fontAlgn="base" hangingPunct="0">
        <a:spcBef>
          <a:spcPct val="0"/>
        </a:spcBef>
        <a:spcAft>
          <a:spcPct val="0"/>
        </a:spcAft>
        <a:defRPr sz="2000">
          <a:solidFill>
            <a:srgbClr val="009900"/>
          </a:solidFill>
          <a:latin typeface="Arial" charset="0"/>
          <a:ea typeface="微软雅黑" pitchFamily="34" charset="-122"/>
        </a:defRPr>
      </a:lvl5pPr>
      <a:lvl6pPr marL="457200" algn="r" rtl="0" fontAlgn="base">
        <a:spcBef>
          <a:spcPct val="0"/>
        </a:spcBef>
        <a:spcAft>
          <a:spcPct val="0"/>
        </a:spcAft>
        <a:defRPr sz="2000">
          <a:solidFill>
            <a:srgbClr val="009900"/>
          </a:solidFill>
          <a:latin typeface="Arial" charset="0"/>
          <a:ea typeface="微软雅黑" pitchFamily="34" charset="-122"/>
        </a:defRPr>
      </a:lvl6pPr>
      <a:lvl7pPr marL="914400" algn="r" rtl="0" fontAlgn="base">
        <a:spcBef>
          <a:spcPct val="0"/>
        </a:spcBef>
        <a:spcAft>
          <a:spcPct val="0"/>
        </a:spcAft>
        <a:defRPr sz="2000">
          <a:solidFill>
            <a:srgbClr val="009900"/>
          </a:solidFill>
          <a:latin typeface="Arial" charset="0"/>
          <a:ea typeface="微软雅黑" pitchFamily="34" charset="-122"/>
        </a:defRPr>
      </a:lvl7pPr>
      <a:lvl8pPr marL="1371600" algn="r" rtl="0" fontAlgn="base">
        <a:spcBef>
          <a:spcPct val="0"/>
        </a:spcBef>
        <a:spcAft>
          <a:spcPct val="0"/>
        </a:spcAft>
        <a:defRPr sz="2000">
          <a:solidFill>
            <a:srgbClr val="009900"/>
          </a:solidFill>
          <a:latin typeface="Arial" charset="0"/>
          <a:ea typeface="微软雅黑" pitchFamily="34" charset="-122"/>
        </a:defRPr>
      </a:lvl8pPr>
      <a:lvl9pPr marL="1828800" algn="r" rtl="0" fontAlgn="base">
        <a:spcBef>
          <a:spcPct val="0"/>
        </a:spcBef>
        <a:spcAft>
          <a:spcPct val="0"/>
        </a:spcAft>
        <a:defRPr sz="2000">
          <a:solidFill>
            <a:srgbClr val="009900"/>
          </a:solidFill>
          <a:latin typeface="Arial" charset="0"/>
          <a:ea typeface="微软雅黑" pitchFamily="34"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www.vim.org/scripts/script.php?script_id=3458" TargetMode="External"/><Relationship Id="rId4" Type="http://schemas.openxmlformats.org/officeDocument/2006/relationships/hyperlink" Target="https://github.com/gmarik/vundle"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6"/>
          <p:cNvSpPr>
            <a:spLocks noGrp="1" noChangeArrowheads="1"/>
          </p:cNvSpPr>
          <p:nvPr>
            <p:ph type="subTitle" idx="1"/>
          </p:nvPr>
        </p:nvSpPr>
        <p:spPr>
          <a:xfrm>
            <a:off x="914400" y="3810000"/>
            <a:ext cx="7772400" cy="990600"/>
          </a:xfrm>
        </p:spPr>
        <p:txBody>
          <a:bodyPr/>
          <a:lstStyle/>
          <a:p>
            <a:pPr algn="r" eaLnBrk="1" hangingPunct="1"/>
            <a:r>
              <a:rPr lang="en-US" altLang="zh-CN" dirty="0" smtClean="0">
                <a:solidFill>
                  <a:srgbClr val="FFFF00"/>
                </a:solidFill>
              </a:rPr>
              <a:t>liufuqiang@360.cn</a:t>
            </a:r>
          </a:p>
        </p:txBody>
      </p:sp>
      <p:sp>
        <p:nvSpPr>
          <p:cNvPr id="4100" name="Rectangle 7"/>
          <p:cNvSpPr>
            <a:spLocks noChangeArrowheads="1"/>
          </p:cNvSpPr>
          <p:nvPr/>
        </p:nvSpPr>
        <p:spPr bwMode="auto">
          <a:xfrm>
            <a:off x="685800" y="6096000"/>
            <a:ext cx="5715000" cy="304800"/>
          </a:xfrm>
          <a:prstGeom prst="rect">
            <a:avLst/>
          </a:prstGeom>
          <a:noFill/>
          <a:ln w="9525">
            <a:noFill/>
            <a:miter lim="800000"/>
            <a:headEnd/>
            <a:tailEnd/>
          </a:ln>
        </p:spPr>
        <p:txBody>
          <a:bodyPr/>
          <a:lstStyle/>
          <a:p>
            <a:pPr>
              <a:spcBef>
                <a:spcPct val="20000"/>
              </a:spcBef>
            </a:pPr>
            <a:r>
              <a:rPr lang="en-US" altLang="zh-CN" sz="1200" dirty="0" smtClean="0">
                <a:solidFill>
                  <a:srgbClr val="009900"/>
                </a:solidFill>
                <a:latin typeface="微软雅黑" pitchFamily="34" charset="-122"/>
                <a:ea typeface="微软雅黑" pitchFamily="34" charset="-122"/>
              </a:rPr>
              <a:t>2015</a:t>
            </a:r>
            <a:r>
              <a:rPr lang="zh-CN" altLang="en-US" sz="1200" dirty="0" smtClean="0">
                <a:solidFill>
                  <a:srgbClr val="009900"/>
                </a:solidFill>
                <a:latin typeface="微软雅黑" pitchFamily="34" charset="-122"/>
                <a:ea typeface="微软雅黑" pitchFamily="34" charset="-122"/>
              </a:rPr>
              <a:t>年</a:t>
            </a:r>
            <a:r>
              <a:rPr lang="zh-CN" altLang="zh-CN" sz="1200" dirty="0" smtClean="0">
                <a:solidFill>
                  <a:srgbClr val="009900"/>
                </a:solidFill>
                <a:latin typeface="微软雅黑" pitchFamily="34" charset="-122"/>
                <a:ea typeface="微软雅黑" pitchFamily="34" charset="-122"/>
              </a:rPr>
              <a:t>0</a:t>
            </a:r>
            <a:r>
              <a:rPr lang="en-US" altLang="zh-CN" sz="1200" dirty="0" smtClean="0">
                <a:solidFill>
                  <a:srgbClr val="009900"/>
                </a:solidFill>
                <a:latin typeface="微软雅黑" pitchFamily="34" charset="-122"/>
                <a:ea typeface="微软雅黑" pitchFamily="34" charset="-122"/>
              </a:rPr>
              <a:t>9</a:t>
            </a:r>
            <a:r>
              <a:rPr lang="zh-CN" altLang="en-US" sz="1200" dirty="0" smtClean="0">
                <a:solidFill>
                  <a:srgbClr val="009900"/>
                </a:solidFill>
                <a:latin typeface="微软雅黑" pitchFamily="34" charset="-122"/>
                <a:ea typeface="微软雅黑" pitchFamily="34" charset="-122"/>
              </a:rPr>
              <a:t>月</a:t>
            </a:r>
            <a:r>
              <a:rPr lang="zh-CN" altLang="zh-CN" sz="1200" dirty="0" smtClean="0">
                <a:solidFill>
                  <a:srgbClr val="009900"/>
                </a:solidFill>
                <a:latin typeface="微软雅黑" pitchFamily="34" charset="-122"/>
                <a:ea typeface="微软雅黑" pitchFamily="34" charset="-122"/>
              </a:rPr>
              <a:t>1</a:t>
            </a:r>
            <a:r>
              <a:rPr lang="en-US" altLang="zh-CN" sz="1200" dirty="0" smtClean="0">
                <a:solidFill>
                  <a:srgbClr val="009900"/>
                </a:solidFill>
                <a:latin typeface="微软雅黑" pitchFamily="34" charset="-122"/>
                <a:ea typeface="微软雅黑" pitchFamily="34" charset="-122"/>
              </a:rPr>
              <a:t>0</a:t>
            </a:r>
            <a:r>
              <a:rPr lang="zh-CN" altLang="en-US" sz="1200" dirty="0" smtClean="0">
                <a:solidFill>
                  <a:srgbClr val="009900"/>
                </a:solidFill>
                <a:latin typeface="微软雅黑" pitchFamily="34" charset="-122"/>
                <a:ea typeface="微软雅黑" pitchFamily="34" charset="-122"/>
              </a:rPr>
              <a:t>日</a:t>
            </a:r>
            <a:endParaRPr lang="zh-CN" altLang="en-US" sz="1200" dirty="0">
              <a:solidFill>
                <a:srgbClr val="009900"/>
              </a:solidFill>
              <a:ea typeface="微软雅黑" pitchFamily="34" charset="-122"/>
            </a:endParaRPr>
          </a:p>
          <a:p>
            <a:pPr>
              <a:spcBef>
                <a:spcPct val="20000"/>
              </a:spcBef>
            </a:pPr>
            <a:endParaRPr lang="en-US" altLang="zh-CN" sz="1200" dirty="0">
              <a:solidFill>
                <a:srgbClr val="009900"/>
              </a:solidFill>
              <a:ea typeface="微软雅黑" pitchFamily="34" charset="-122"/>
            </a:endParaRPr>
          </a:p>
        </p:txBody>
      </p:sp>
      <p:sp>
        <p:nvSpPr>
          <p:cNvPr id="5" name="标题 4"/>
          <p:cNvSpPr>
            <a:spLocks noGrp="1"/>
          </p:cNvSpPr>
          <p:nvPr>
            <p:ph type="ctrTitle"/>
          </p:nvPr>
        </p:nvSpPr>
        <p:spPr>
          <a:xfrm>
            <a:off x="685800" y="1524000"/>
            <a:ext cx="7772400" cy="1128713"/>
          </a:xfrm>
        </p:spPr>
        <p:txBody>
          <a:bodyPr/>
          <a:lstStyle/>
          <a:p>
            <a:pPr algn="ctr"/>
            <a:r>
              <a:rPr kumimoji="1" lang="zh-CN" altLang="en-US" sz="6000" dirty="0">
                <a:solidFill>
                  <a:srgbClr val="3366FF"/>
                </a:solidFill>
              </a:rPr>
              <a:t>小议</a:t>
            </a:r>
            <a:r>
              <a:rPr kumimoji="1" lang="en-US" altLang="zh-CN" sz="6000" dirty="0">
                <a:solidFill>
                  <a:srgbClr val="3366FF"/>
                </a:solidFill>
              </a:rPr>
              <a:t>VIM</a:t>
            </a:r>
            <a:r>
              <a:rPr kumimoji="1" lang="zh-CN" altLang="en-US" sz="6000" dirty="0">
                <a:solidFill>
                  <a:srgbClr val="3366FF"/>
                </a:solidFill>
              </a:rPr>
              <a:t/>
            </a:r>
            <a:br>
              <a:rPr kumimoji="1" lang="zh-CN" altLang="en-US" sz="6000" dirty="0">
                <a:solidFill>
                  <a:srgbClr val="3366FF"/>
                </a:solidFill>
              </a:rPr>
            </a:br>
            <a:endParaRPr lang="zh-CN" altLang="en-US" sz="6000" dirty="0">
              <a:solidFill>
                <a:srgbClr val="3366FF"/>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smtClean="0">
                <a:solidFill>
                  <a:srgbClr val="FF0000"/>
                </a:solidFill>
              </a:rPr>
              <a:t>DEMO2:</a:t>
            </a:r>
            <a:r>
              <a:rPr lang="zh-CN" altLang="en-US" sz="1800" dirty="0"/>
              <a:t>缩进快捷键</a:t>
            </a:r>
            <a:endParaRPr lang="en-US" altLang="zh-CN" sz="1800" dirty="0"/>
          </a:p>
          <a:p>
            <a:r>
              <a:rPr lang="en-US" altLang="zh-CN" sz="1800" dirty="0" err="1"/>
              <a:t>nmap</a:t>
            </a:r>
            <a:r>
              <a:rPr lang="en-US" altLang="zh-CN" sz="1800" dirty="0"/>
              <a:t> &lt;tab&gt; V&gt;</a:t>
            </a:r>
          </a:p>
          <a:p>
            <a:r>
              <a:rPr lang="en-US" altLang="zh-CN" sz="1800" dirty="0" err="1"/>
              <a:t>nmap</a:t>
            </a:r>
            <a:r>
              <a:rPr lang="en-US" altLang="zh-CN" sz="1800" dirty="0"/>
              <a:t> &lt;s-tab&gt; V&lt;</a:t>
            </a:r>
          </a:p>
          <a:p>
            <a:r>
              <a:rPr lang="en-US" altLang="zh-CN" sz="1800" dirty="0" err="1"/>
              <a:t>vmap</a:t>
            </a:r>
            <a:r>
              <a:rPr lang="en-US" altLang="zh-CN" sz="1800" dirty="0"/>
              <a:t> &lt;tab&gt; &gt;</a:t>
            </a:r>
            <a:r>
              <a:rPr lang="en-US" altLang="zh-CN" sz="1800" dirty="0" err="1"/>
              <a:t>gv</a:t>
            </a:r>
            <a:endParaRPr lang="en-US" altLang="zh-CN" sz="1800" dirty="0"/>
          </a:p>
          <a:p>
            <a:r>
              <a:rPr lang="en-US" altLang="zh-CN" sz="1800" dirty="0" err="1"/>
              <a:t>vmap</a:t>
            </a:r>
            <a:r>
              <a:rPr lang="en-US" altLang="zh-CN" sz="1800" dirty="0"/>
              <a:t> &lt;s-tab&gt; &lt;</a:t>
            </a:r>
            <a:r>
              <a:rPr lang="en-US" altLang="zh-CN" sz="1800" dirty="0" err="1" smtClean="0"/>
              <a:t>gv</a:t>
            </a:r>
            <a:endParaRPr lang="en-US" altLang="zh-CN" sz="1800" dirty="0">
              <a:solidFill>
                <a:srgbClr val="FF0000"/>
              </a:solidFill>
            </a:endParaRPr>
          </a:p>
          <a:p>
            <a:endParaRPr lang="en-US" altLang="zh-CN" sz="1800" dirty="0">
              <a:solidFill>
                <a:srgbClr val="FF0000"/>
              </a:solidFill>
            </a:endParaRPr>
          </a:p>
          <a:p>
            <a:r>
              <a:rPr lang="en-US" altLang="zh-CN" sz="1800" dirty="0" smtClean="0">
                <a:solidFill>
                  <a:srgbClr val="FF0000"/>
                </a:solidFill>
              </a:rPr>
              <a:t>DEMO3:</a:t>
            </a:r>
            <a:r>
              <a:rPr lang="zh-CN" altLang="en-US" sz="1800" dirty="0">
                <a:solidFill>
                  <a:srgbClr val="000000"/>
                </a:solidFill>
              </a:rPr>
              <a:t>新建标签</a:t>
            </a:r>
            <a:endParaRPr lang="en-US" altLang="zh-CN" sz="1800" dirty="0">
              <a:solidFill>
                <a:srgbClr val="000000"/>
              </a:solidFill>
            </a:endParaRPr>
          </a:p>
          <a:p>
            <a:r>
              <a:rPr lang="en-US" altLang="zh-CN" sz="1800" dirty="0"/>
              <a:t>:map &lt;F10&gt; &lt;Esc&gt;:</a:t>
            </a:r>
            <a:r>
              <a:rPr lang="en-US" altLang="zh-CN" sz="1800" dirty="0" err="1"/>
              <a:t>tabnew</a:t>
            </a:r>
            <a:r>
              <a:rPr lang="en-US" altLang="zh-CN" sz="1800" dirty="0"/>
              <a:t>&lt;CR&gt;</a:t>
            </a:r>
          </a:p>
          <a:p>
            <a:endParaRPr lang="en-US" altLang="zh-CN" sz="1800" dirty="0">
              <a:solidFill>
                <a:srgbClr val="FF0000"/>
              </a:solidFill>
            </a:endParaRPr>
          </a:p>
          <a:p>
            <a:r>
              <a:rPr lang="zh-CN" altLang="zh-CN" sz="1800" dirty="0">
                <a:solidFill>
                  <a:srgbClr val="000000"/>
                </a:solidFill>
              </a:rPr>
              <a:t>：</a:t>
            </a:r>
            <a:r>
              <a:rPr lang="en-US" altLang="zh-CN" sz="1800" dirty="0">
                <a:solidFill>
                  <a:srgbClr val="000000"/>
                </a:solidFill>
              </a:rPr>
              <a:t>map</a:t>
            </a:r>
            <a:r>
              <a:rPr lang="zh-CN" altLang="en-US" sz="1800" dirty="0">
                <a:solidFill>
                  <a:srgbClr val="000000"/>
                </a:solidFill>
              </a:rPr>
              <a:t> 可以查看所有的映射键</a:t>
            </a:r>
            <a:endParaRPr lang="en-US" altLang="zh-CN" sz="1800" dirty="0">
              <a:solidFill>
                <a:srgbClr val="000000"/>
              </a:solidFill>
            </a:endParaRPr>
          </a:p>
          <a:p>
            <a:r>
              <a:rPr lang="zh-CN" altLang="en-US" sz="1800" dirty="0">
                <a:solidFill>
                  <a:srgbClr val="000000"/>
                </a:solidFill>
              </a:rPr>
              <a:t>：</a:t>
            </a:r>
            <a:r>
              <a:rPr lang="en-US" altLang="zh-CN" sz="1800" dirty="0" err="1">
                <a:solidFill>
                  <a:srgbClr val="000000"/>
                </a:solidFill>
              </a:rPr>
              <a:t>unmap</a:t>
            </a:r>
            <a:r>
              <a:rPr lang="zh-CN" altLang="en-US" sz="1800" dirty="0">
                <a:solidFill>
                  <a:srgbClr val="000000"/>
                </a:solidFill>
              </a:rPr>
              <a:t> 取消映射 </a:t>
            </a:r>
            <a:r>
              <a:rPr lang="en-US" altLang="zh-CN" sz="1800" dirty="0">
                <a:solidFill>
                  <a:srgbClr val="000000"/>
                </a:solidFill>
              </a:rPr>
              <a:t>,</a:t>
            </a:r>
            <a:r>
              <a:rPr lang="zh-CN" altLang="en-US" sz="1800" dirty="0">
                <a:solidFill>
                  <a:srgbClr val="000000"/>
                </a:solidFill>
              </a:rPr>
              <a:t>如 </a:t>
            </a:r>
            <a:r>
              <a:rPr lang="en-US" altLang="zh-CN" sz="1800" dirty="0" err="1">
                <a:solidFill>
                  <a:srgbClr val="000000"/>
                </a:solidFill>
              </a:rPr>
              <a:t>unmap</a:t>
            </a:r>
            <a:r>
              <a:rPr lang="zh-CN" altLang="en-US" sz="1800" dirty="0">
                <a:solidFill>
                  <a:srgbClr val="000000"/>
                </a:solidFill>
              </a:rPr>
              <a:t> </a:t>
            </a:r>
            <a:r>
              <a:rPr lang="en-US" altLang="zh-CN" sz="1800" dirty="0">
                <a:solidFill>
                  <a:srgbClr val="000000"/>
                </a:solidFill>
              </a:rPr>
              <a:t>&lt;F10</a:t>
            </a:r>
            <a:r>
              <a:rPr lang="en-US" altLang="zh-CN" sz="1800" dirty="0" smtClean="0">
                <a:solidFill>
                  <a:srgbClr val="000000"/>
                </a:solidFill>
              </a:rPr>
              <a:t>&gt;</a:t>
            </a:r>
          </a:p>
          <a:p>
            <a:r>
              <a:rPr lang="zh-CN" altLang="zh-CN" sz="1800" dirty="0" smtClean="0">
                <a:solidFill>
                  <a:srgbClr val="000000"/>
                </a:solidFill>
              </a:rPr>
              <a:t>：</a:t>
            </a:r>
            <a:r>
              <a:rPr lang="en-US" altLang="zh-CN" sz="1800" dirty="0" err="1" smtClean="0">
                <a:solidFill>
                  <a:srgbClr val="000000"/>
                </a:solidFill>
              </a:rPr>
              <a:t>mapclear</a:t>
            </a:r>
            <a:r>
              <a:rPr lang="zh-CN" altLang="en-US" sz="1800" dirty="0" smtClean="0">
                <a:solidFill>
                  <a:srgbClr val="000000"/>
                </a:solidFill>
              </a:rPr>
              <a:t>  取消所有</a:t>
            </a:r>
            <a:r>
              <a:rPr lang="en-US" altLang="zh-CN" sz="1800" dirty="0" smtClean="0">
                <a:solidFill>
                  <a:srgbClr val="000000"/>
                </a:solidFill>
              </a:rPr>
              <a:t>map</a:t>
            </a:r>
            <a:r>
              <a:rPr lang="zh-CN" altLang="en-US" sz="1800" dirty="0" smtClean="0">
                <a:solidFill>
                  <a:srgbClr val="000000"/>
                </a:solidFill>
              </a:rPr>
              <a:t>，危险</a:t>
            </a:r>
            <a:endParaRPr lang="en-US" altLang="zh-CN" sz="1800" dirty="0">
              <a:solidFill>
                <a:srgbClr val="000000"/>
              </a:solidFill>
            </a:endParaRPr>
          </a:p>
          <a:p>
            <a:endParaRPr lang="en-US" altLang="zh-CN" sz="1800" dirty="0">
              <a:solidFill>
                <a:srgbClr val="000000"/>
              </a:solidFill>
            </a:endParaRPr>
          </a:p>
          <a:p>
            <a:endParaRPr lang="zh-CN" altLang="en-US" sz="1800" dirty="0">
              <a:solidFill>
                <a:srgbClr val="FF0000"/>
              </a:solidFill>
            </a:endParaRPr>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z="3600" dirty="0" smtClean="0">
                <a:solidFill>
                  <a:srgbClr val="000000"/>
                </a:solidFill>
              </a:rPr>
              <a:t>非递归的</a:t>
            </a:r>
            <a:r>
              <a:rPr lang="en-US" altLang="zh-CN" sz="3600" dirty="0" smtClean="0">
                <a:solidFill>
                  <a:srgbClr val="000000"/>
                </a:solidFill>
              </a:rPr>
              <a:t>Map</a:t>
            </a:r>
          </a:p>
          <a:p>
            <a:r>
              <a:rPr lang="en-US" altLang="zh-CN" sz="1800" dirty="0" smtClean="0">
                <a:solidFill>
                  <a:srgbClr val="000000"/>
                </a:solidFill>
              </a:rPr>
              <a:t>map </a:t>
            </a:r>
            <a:r>
              <a:rPr lang="zh-CN" altLang="en-US" sz="1800" dirty="0" smtClean="0">
                <a:solidFill>
                  <a:srgbClr val="000000"/>
                </a:solidFill>
              </a:rPr>
              <a:t>是可以递归的，</a:t>
            </a:r>
            <a:r>
              <a:rPr lang="en-US" altLang="zh-CN" sz="1800" dirty="0" err="1" smtClean="0">
                <a:solidFill>
                  <a:srgbClr val="000000"/>
                </a:solidFill>
              </a:rPr>
              <a:t>noremap</a:t>
            </a:r>
            <a:r>
              <a:rPr lang="zh-CN" altLang="en-US" sz="1800" dirty="0" smtClean="0">
                <a:solidFill>
                  <a:srgbClr val="000000"/>
                </a:solidFill>
              </a:rPr>
              <a:t>是非递归的</a:t>
            </a:r>
            <a:endParaRPr lang="en-US" altLang="zh-CN" sz="1800" dirty="0" smtClean="0">
              <a:solidFill>
                <a:srgbClr val="000000"/>
              </a:solidFill>
            </a:endParaRPr>
          </a:p>
          <a:p>
            <a:r>
              <a:rPr lang="zh-CN" altLang="en-US" sz="1800" dirty="0" smtClean="0">
                <a:solidFill>
                  <a:srgbClr val="000000"/>
                </a:solidFill>
              </a:rPr>
              <a:t>各种模式下有</a:t>
            </a:r>
            <a:r>
              <a:rPr lang="en-US" altLang="zh-CN" sz="1800" dirty="0" err="1" smtClean="0">
                <a:solidFill>
                  <a:srgbClr val="000000"/>
                </a:solidFill>
              </a:rPr>
              <a:t>nnoremap</a:t>
            </a:r>
            <a:r>
              <a:rPr lang="zh-CN" altLang="zh-CN" sz="1800" dirty="0" smtClean="0">
                <a:solidFill>
                  <a:srgbClr val="000000"/>
                </a:solidFill>
              </a:rPr>
              <a:t>，</a:t>
            </a:r>
            <a:r>
              <a:rPr lang="en-US" altLang="zh-CN" sz="1800" dirty="0" err="1" smtClean="0">
                <a:solidFill>
                  <a:srgbClr val="000000"/>
                </a:solidFill>
              </a:rPr>
              <a:t>inoremap,vnoremap</a:t>
            </a:r>
            <a:r>
              <a:rPr lang="zh-CN" altLang="en-US" sz="1800" dirty="0" smtClean="0">
                <a:solidFill>
                  <a:srgbClr val="000000"/>
                </a:solidFill>
              </a:rPr>
              <a:t> 等</a:t>
            </a:r>
            <a:endParaRPr lang="en-US" altLang="zh-CN" sz="1800" dirty="0" smtClean="0">
              <a:solidFill>
                <a:srgbClr val="000000"/>
              </a:solidFill>
            </a:endParaRPr>
          </a:p>
          <a:p>
            <a:endParaRPr lang="en-US" altLang="zh-CN" sz="1800" dirty="0" smtClean="0">
              <a:solidFill>
                <a:srgbClr val="000000"/>
              </a:solidFill>
            </a:endParaRPr>
          </a:p>
          <a:p>
            <a:r>
              <a:rPr lang="zh-TW" altLang="en-US" sz="3600" dirty="0"/>
              <a:t>键表 </a:t>
            </a:r>
            <a:r>
              <a:rPr lang="en-US" altLang="zh-TW" sz="3600" dirty="0"/>
              <a:t>|key-notation| </a:t>
            </a:r>
          </a:p>
          <a:p>
            <a:r>
              <a:rPr lang="en-US" altLang="zh-TW" sz="1800" dirty="0" smtClean="0"/>
              <a:t>&lt;</a:t>
            </a:r>
            <a:r>
              <a:rPr lang="en-US" altLang="zh-TW" sz="1800" dirty="0"/>
              <a:t>k0&gt; - &lt;k9&gt; </a:t>
            </a:r>
            <a:r>
              <a:rPr lang="zh-TW" altLang="en-US" sz="1800" dirty="0"/>
              <a:t>小键盘 </a:t>
            </a:r>
            <a:r>
              <a:rPr lang="en-US" altLang="zh-TW" sz="1800" dirty="0"/>
              <a:t>0 </a:t>
            </a:r>
            <a:r>
              <a:rPr lang="zh-TW" altLang="en-US" sz="1800" dirty="0"/>
              <a:t>到 </a:t>
            </a:r>
            <a:r>
              <a:rPr lang="en-US" altLang="zh-TW" sz="1800" dirty="0"/>
              <a:t>9 *keypad-0* *keypad-9* </a:t>
            </a:r>
          </a:p>
          <a:p>
            <a:r>
              <a:rPr lang="en-US" altLang="zh-TW" sz="1800" dirty="0"/>
              <a:t>&lt;S-...&gt; Shift</a:t>
            </a:r>
            <a:r>
              <a:rPr lang="zh-TW" altLang="en-US" sz="1800" dirty="0"/>
              <a:t>＋键 *</a:t>
            </a:r>
            <a:r>
              <a:rPr lang="en-US" altLang="zh-TW" sz="1800" dirty="0"/>
              <a:t>shift* *&lt;S-* </a:t>
            </a:r>
          </a:p>
          <a:p>
            <a:r>
              <a:rPr lang="en-US" altLang="zh-TW" sz="1800" dirty="0"/>
              <a:t>&lt;C-...&gt; Control</a:t>
            </a:r>
            <a:r>
              <a:rPr lang="zh-TW" altLang="en-US" sz="1800" dirty="0"/>
              <a:t>＋键 *</a:t>
            </a:r>
            <a:r>
              <a:rPr lang="en-US" altLang="zh-TW" sz="1800" dirty="0"/>
              <a:t>control* *ctrl* *&lt;C-* </a:t>
            </a:r>
          </a:p>
          <a:p>
            <a:r>
              <a:rPr lang="en-US" altLang="zh-TW" sz="1800" dirty="0"/>
              <a:t>&lt;M-...&gt; Alt</a:t>
            </a:r>
            <a:r>
              <a:rPr lang="zh-TW" altLang="en-US" sz="1800" dirty="0"/>
              <a:t>＋键 或 </a:t>
            </a:r>
            <a:r>
              <a:rPr lang="en-US" altLang="zh-TW" sz="1800" dirty="0"/>
              <a:t>meta</a:t>
            </a:r>
            <a:r>
              <a:rPr lang="zh-TW" altLang="en-US" sz="1800" dirty="0"/>
              <a:t>＋键 *</a:t>
            </a:r>
            <a:r>
              <a:rPr lang="en-US" altLang="zh-TW" sz="1800" dirty="0"/>
              <a:t>meta* *alt* *&lt;M-* </a:t>
            </a:r>
          </a:p>
          <a:p>
            <a:r>
              <a:rPr lang="en-US" altLang="zh-CN" sz="1800" dirty="0"/>
              <a:t>&lt;A-...&gt; </a:t>
            </a:r>
            <a:r>
              <a:rPr lang="zh-CN" altLang="en-US" sz="1800" dirty="0"/>
              <a:t>同 </a:t>
            </a:r>
            <a:r>
              <a:rPr lang="en-US" altLang="zh-CN" sz="1800" dirty="0"/>
              <a:t>&lt;m-...&gt; *&lt;A-* </a:t>
            </a:r>
          </a:p>
          <a:p>
            <a:r>
              <a:rPr lang="en-US" altLang="zh-CN" sz="1800" dirty="0"/>
              <a:t>&lt;</a:t>
            </a:r>
            <a:r>
              <a:rPr lang="en-US" altLang="zh-CN" sz="1800" dirty="0" err="1"/>
              <a:t>t_xx</a:t>
            </a:r>
            <a:r>
              <a:rPr lang="en-US" altLang="zh-CN" sz="1800" dirty="0"/>
              <a:t>&gt; </a:t>
            </a:r>
            <a:r>
              <a:rPr lang="en-US" altLang="zh-CN" sz="1800" dirty="0" err="1"/>
              <a:t>termcap</a:t>
            </a:r>
            <a:r>
              <a:rPr lang="en-US" altLang="zh-CN" sz="1800" dirty="0"/>
              <a:t> </a:t>
            </a:r>
            <a:r>
              <a:rPr lang="zh-CN" altLang="en-US" sz="1800" dirty="0"/>
              <a:t>里的 </a:t>
            </a:r>
            <a:r>
              <a:rPr lang="en-US" altLang="zh-CN" sz="1800" dirty="0"/>
              <a:t>"xx" </a:t>
            </a:r>
            <a:r>
              <a:rPr lang="zh-CN" altLang="en-US" sz="1800" dirty="0"/>
              <a:t>入口键 </a:t>
            </a:r>
            <a:endParaRPr lang="zh-CN" altLang="en-US" sz="1800" dirty="0">
              <a:solidFill>
                <a:srgbClr val="FF0000"/>
              </a:solidFill>
            </a:endParaRP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46758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特殊参数： </a:t>
            </a:r>
          </a:p>
          <a:p>
            <a:r>
              <a:rPr lang="de-DE" altLang="zh-CN" sz="1800" dirty="0"/>
              <a:t>1. &lt;</a:t>
            </a:r>
            <a:r>
              <a:rPr lang="de-DE" altLang="zh-CN" sz="1800" dirty="0" err="1"/>
              <a:t>buffer</a:t>
            </a:r>
            <a:r>
              <a:rPr lang="de-DE" altLang="zh-CN" sz="1800" dirty="0" smtClean="0"/>
              <a:t>&gt;</a:t>
            </a:r>
            <a:r>
              <a:rPr lang="zh-CN" altLang="en-US" sz="1800" dirty="0" smtClean="0"/>
              <a:t> </a:t>
            </a:r>
            <a:r>
              <a:rPr lang="de-DE" altLang="zh-CN" sz="1800" dirty="0"/>
              <a:t> </a:t>
            </a:r>
            <a:r>
              <a:rPr lang="zh-CN" altLang="en-US" sz="1800" dirty="0"/>
              <a:t>映射将只局限于当前缓冲区（也就是你此时正编辑的文件）内</a:t>
            </a:r>
            <a:endParaRPr lang="de-DE" altLang="zh-CN" sz="1800" dirty="0"/>
          </a:p>
          <a:p>
            <a:r>
              <a:rPr lang="tr-TR" altLang="zh-CN" sz="1800" dirty="0"/>
              <a:t>2. &lt;</a:t>
            </a:r>
            <a:r>
              <a:rPr lang="tr-TR" altLang="zh-CN" sz="1800" dirty="0" err="1">
                <a:solidFill>
                  <a:srgbClr val="FF0000"/>
                </a:solidFill>
              </a:rPr>
              <a:t>silent</a:t>
            </a:r>
            <a:r>
              <a:rPr lang="tr-TR" altLang="zh-CN" sz="1800" dirty="0"/>
              <a:t>&gt; </a:t>
            </a:r>
            <a:r>
              <a:rPr lang="zh-CN" altLang="en-US" sz="1800" dirty="0" smtClean="0"/>
              <a:t>  是指执行键绑定时</a:t>
            </a:r>
            <a:r>
              <a:rPr lang="zh-CN" altLang="en-US" sz="1800" dirty="0"/>
              <a:t>不在命令行上回显</a:t>
            </a:r>
            <a:endParaRPr lang="tr-TR" altLang="zh-CN" sz="1800" dirty="0"/>
          </a:p>
          <a:p>
            <a:r>
              <a:rPr lang="tr-TR" altLang="zh-CN" sz="1800" dirty="0"/>
              <a:t>3. &lt;</a:t>
            </a:r>
            <a:r>
              <a:rPr lang="tr-TR" altLang="zh-CN" sz="1800" dirty="0" err="1"/>
              <a:t>special</a:t>
            </a:r>
            <a:r>
              <a:rPr lang="tr-TR" altLang="zh-CN" sz="1800" dirty="0"/>
              <a:t>&gt; </a:t>
            </a:r>
            <a:r>
              <a:rPr lang="zh-CN" altLang="en-US" sz="1800" dirty="0"/>
              <a:t>一般用于定义特殊键怕有</a:t>
            </a:r>
            <a:r>
              <a:rPr lang="zh-CN" altLang="en-US" sz="1800" dirty="0" smtClean="0"/>
              <a:t>副作用的场合 </a:t>
            </a:r>
            <a:r>
              <a:rPr lang="en-US" altLang="zh-CN" sz="1800" dirty="0" smtClean="0"/>
              <a:t>,</a:t>
            </a:r>
            <a:r>
              <a:rPr lang="zh-CN" altLang="en-US" sz="1800" dirty="0" smtClean="0"/>
              <a:t>如 </a:t>
            </a:r>
            <a:r>
              <a:rPr lang="en-US" altLang="zh-CN" sz="1800" dirty="0" smtClean="0"/>
              <a:t>&lt;F12&gt;</a:t>
            </a:r>
            <a:r>
              <a:rPr lang="zh-CN" altLang="en-US" sz="1800" dirty="0" smtClean="0"/>
              <a:t> 是特殊键</a:t>
            </a:r>
            <a:endParaRPr lang="tr-TR" altLang="zh-CN" sz="1800" dirty="0"/>
          </a:p>
          <a:p>
            <a:r>
              <a:rPr lang="tr-TR" altLang="zh-CN" sz="1800" dirty="0"/>
              <a:t>4. &lt;</a:t>
            </a:r>
            <a:r>
              <a:rPr lang="tr-TR" altLang="zh-CN" sz="1800" dirty="0" err="1"/>
              <a:t>script</a:t>
            </a:r>
            <a:r>
              <a:rPr lang="tr-TR" altLang="zh-CN" sz="1800" dirty="0"/>
              <a:t>&gt; </a:t>
            </a:r>
            <a:r>
              <a:rPr lang="zh-CN" altLang="en-US" sz="1800" dirty="0"/>
              <a:t>用于定义一个新的映射或缩写</a:t>
            </a:r>
            <a:r>
              <a:rPr lang="zh-CN" altLang="en-US" sz="1800" dirty="0" smtClean="0"/>
              <a:t>，该映射将仅仅</a:t>
            </a:r>
            <a:r>
              <a:rPr lang="zh-CN" altLang="en-US" sz="1800" dirty="0"/>
              <a:t>重映射 </a:t>
            </a:r>
            <a:r>
              <a:rPr lang="en-US" altLang="zh-CN" sz="1800" dirty="0"/>
              <a:t>{</a:t>
            </a:r>
            <a:r>
              <a:rPr lang="en-US" altLang="zh-CN" sz="1800" dirty="0" err="1"/>
              <a:t>rhs</a:t>
            </a:r>
            <a:r>
              <a:rPr lang="en-US" altLang="zh-CN" sz="1800" dirty="0"/>
              <a:t>} </a:t>
            </a:r>
            <a:r>
              <a:rPr lang="zh-CN" altLang="en-US" sz="1800" dirty="0"/>
              <a:t>中使用被一个以 </a:t>
            </a:r>
            <a:r>
              <a:rPr lang="en-US" altLang="zh-CN" sz="1800" dirty="0" smtClean="0"/>
              <a:t>“&lt;</a:t>
            </a:r>
            <a:r>
              <a:rPr lang="en-US" altLang="zh-CN" sz="1800" dirty="0"/>
              <a:t>SID</a:t>
            </a:r>
            <a:r>
              <a:rPr lang="en-US" altLang="zh-CN" sz="1800" dirty="0" smtClean="0"/>
              <a:t>&gt;” </a:t>
            </a:r>
            <a:r>
              <a:rPr lang="zh-CN" altLang="en-US" sz="1800" dirty="0"/>
              <a:t>开头的脚本局部定义的映射中的</a:t>
            </a:r>
            <a:r>
              <a:rPr lang="zh-CN" altLang="en-US" sz="1800" dirty="0" smtClean="0"/>
              <a:t>字符</a:t>
            </a:r>
            <a:endParaRPr lang="tr-TR" altLang="zh-CN" sz="1800" dirty="0"/>
          </a:p>
          <a:p>
            <a:r>
              <a:rPr lang="tr-TR" altLang="zh-CN" sz="1800" dirty="0"/>
              <a:t>5. &lt;</a:t>
            </a:r>
            <a:r>
              <a:rPr lang="tr-TR" altLang="zh-CN" sz="1800" dirty="0" err="1"/>
              <a:t>expr</a:t>
            </a:r>
            <a:r>
              <a:rPr lang="tr-TR" altLang="zh-CN" sz="1800" dirty="0"/>
              <a:t>&gt; </a:t>
            </a:r>
            <a:r>
              <a:rPr lang="zh-CN" altLang="en-US" sz="1800" dirty="0"/>
              <a:t>那么参数会作为表达式来进行计算，结果使用实际使用的</a:t>
            </a:r>
            <a:r>
              <a:rPr lang="en-US" altLang="zh-CN" sz="1800" dirty="0"/>
              <a:t>&lt;</a:t>
            </a:r>
            <a:r>
              <a:rPr lang="en-US" altLang="zh-CN" sz="1800" dirty="0" err="1"/>
              <a:t>rhs</a:t>
            </a:r>
            <a:r>
              <a:rPr lang="en-US" altLang="zh-CN" sz="1800" dirty="0"/>
              <a:t>&gt;</a:t>
            </a:r>
            <a:endParaRPr lang="tr-TR" altLang="zh-CN" sz="1800" dirty="0"/>
          </a:p>
          <a:p>
            <a:r>
              <a:rPr lang="fr-FR" altLang="zh-CN" sz="1800" dirty="0"/>
              <a:t>6. &lt;unique&gt; </a:t>
            </a:r>
            <a:r>
              <a:rPr lang="zh-CN" altLang="en-US" sz="1800" dirty="0"/>
              <a:t>一般用于定义新的键映射或者缩写命令的同时检查是否该键已经被映射，如果该映射或者缩写已经存在，</a:t>
            </a:r>
            <a:r>
              <a:rPr lang="zh-CN" altLang="en-US" sz="1800" dirty="0" smtClean="0"/>
              <a:t>则该命令会失败</a:t>
            </a:r>
            <a:endParaRPr lang="en-US" altLang="zh-CN" sz="1800" dirty="0" smtClean="0"/>
          </a:p>
          <a:p>
            <a:r>
              <a:rPr lang="en-US" altLang="zh-CN" sz="1800" dirty="0" smtClean="0"/>
              <a:t>7.</a:t>
            </a:r>
            <a:r>
              <a:rPr lang="zh-CN" altLang="en-US" sz="1800" dirty="0" smtClean="0"/>
              <a:t> </a:t>
            </a:r>
            <a:r>
              <a:rPr lang="en-US" altLang="zh-CN" sz="1800" dirty="0" smtClean="0"/>
              <a:t>&lt;</a:t>
            </a:r>
            <a:r>
              <a:rPr lang="en-US" altLang="zh-CN" sz="1800" dirty="0" smtClean="0">
                <a:solidFill>
                  <a:srgbClr val="FF0000"/>
                </a:solidFill>
              </a:rPr>
              <a:t>leader</a:t>
            </a:r>
            <a:r>
              <a:rPr lang="en-US" altLang="zh-CN" sz="1800" dirty="0" smtClean="0"/>
              <a:t>&gt;</a:t>
            </a:r>
            <a:r>
              <a:rPr lang="zh-CN" altLang="en-US" sz="1800" dirty="0" smtClean="0"/>
              <a:t>  默认是 </a:t>
            </a:r>
            <a:r>
              <a:rPr lang="en-US" altLang="zh-CN" sz="1800" dirty="0" smtClean="0"/>
              <a:t>\</a:t>
            </a:r>
            <a:r>
              <a:rPr lang="zh-CN" altLang="en-US" sz="1800" dirty="0" smtClean="0"/>
              <a:t> 键，</a:t>
            </a:r>
            <a:r>
              <a:rPr lang="en-US" altLang="zh-CN" sz="1800" dirty="0" smtClean="0">
                <a:solidFill>
                  <a:srgbClr val="FF0000"/>
                </a:solidFill>
              </a:rPr>
              <a:t>Demo4</a:t>
            </a:r>
            <a:r>
              <a:rPr lang="en-US" altLang="zh-CN" sz="1800" dirty="0" smtClean="0"/>
              <a:t>:</a:t>
            </a:r>
            <a:r>
              <a:rPr lang="zh-CN" altLang="en-US" sz="1800" dirty="0" smtClean="0"/>
              <a:t>  </a:t>
            </a:r>
            <a:r>
              <a:rPr lang="en-US" altLang="zh-CN" sz="1800" dirty="0" smtClean="0"/>
              <a:t>:map</a:t>
            </a:r>
            <a:r>
              <a:rPr lang="zh-CN" altLang="en-US" sz="1800" dirty="0" smtClean="0"/>
              <a:t> </a:t>
            </a:r>
            <a:r>
              <a:rPr lang="en-US" altLang="zh-CN" sz="1800" dirty="0" smtClean="0"/>
              <a:t>&lt;leader&gt;A</a:t>
            </a:r>
            <a:r>
              <a:rPr lang="zh-CN" altLang="en-US" sz="1800" dirty="0" smtClean="0"/>
              <a:t> </a:t>
            </a:r>
            <a:r>
              <a:rPr lang="en-US" altLang="zh-CN" sz="1800" dirty="0" err="1" smtClean="0"/>
              <a:t>onew</a:t>
            </a:r>
            <a:r>
              <a:rPr lang="zh-CN" altLang="en-US" sz="1800" dirty="0" smtClean="0"/>
              <a:t> </a:t>
            </a:r>
            <a:r>
              <a:rPr lang="en-US" altLang="zh-CN" sz="1800" dirty="0" smtClean="0"/>
              <a:t>line:&lt;ESC&gt;a</a:t>
            </a:r>
            <a:endParaRPr lang="fr-FR" altLang="zh-CN" sz="1800" dirty="0"/>
          </a:p>
          <a:p>
            <a:r>
              <a:rPr lang="zh-CN" altLang="en-US" sz="1800" dirty="0"/>
              <a:t>它们必须映射命令的后边，在其他任何参数的前面。</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46758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smtClean="0"/>
              <a:t>插件篇 </a:t>
            </a:r>
            <a:r>
              <a:rPr lang="en-US" altLang="zh-CN" dirty="0" smtClean="0"/>
              <a:t>–</a:t>
            </a:r>
            <a:r>
              <a:rPr lang="en-US" altLang="zh-CN" b="1" dirty="0" err="1" smtClean="0"/>
              <a:t>vundle</a:t>
            </a:r>
            <a:endParaRPr lang="en-US" altLang="zh-CN" b="1" dirty="0" smtClean="0"/>
          </a:p>
          <a:p>
            <a:endParaRPr lang="en-US" altLang="zh-CN" dirty="0" smtClean="0"/>
          </a:p>
          <a:p>
            <a:r>
              <a:rPr lang="en-US" altLang="zh-CN" sz="2000" dirty="0" err="1"/>
              <a:t>vundle</a:t>
            </a:r>
            <a:r>
              <a:rPr lang="en-US" altLang="zh-CN" sz="2000" dirty="0"/>
              <a:t>, </a:t>
            </a:r>
            <a:r>
              <a:rPr lang="zh-CN" altLang="en-US" sz="2000" dirty="0"/>
              <a:t>更是把</a:t>
            </a:r>
            <a:r>
              <a:rPr lang="en-US" altLang="zh-CN" sz="2000" dirty="0" err="1"/>
              <a:t>git</a:t>
            </a:r>
            <a:r>
              <a:rPr lang="zh-CN" altLang="en-US" sz="2000" dirty="0"/>
              <a:t>操作整合进去，用户需要做的只是去</a:t>
            </a:r>
            <a:r>
              <a:rPr lang="en-US" altLang="zh-CN" sz="2000" dirty="0" err="1"/>
              <a:t>Github</a:t>
            </a:r>
            <a:r>
              <a:rPr lang="zh-CN" altLang="en-US" sz="2000" dirty="0"/>
              <a:t>上找到自己想要的插件的名字，安装，更新和卸载都可有</a:t>
            </a:r>
            <a:r>
              <a:rPr lang="en-US" altLang="zh-CN" sz="2000" dirty="0" err="1"/>
              <a:t>vundle</a:t>
            </a:r>
            <a:r>
              <a:rPr lang="zh-CN" altLang="en-US" sz="2000" dirty="0"/>
              <a:t>来完成了。虽然去发现一个好的插件仍然是一个上下求索的过程，但是用户已经可以从安装配置的繁琐过程解脱了</a:t>
            </a:r>
            <a:r>
              <a:rPr lang="zh-CN" altLang="en-US" sz="2000" dirty="0" smtClean="0"/>
              <a:t>。</a:t>
            </a:r>
            <a:endParaRPr lang="en-US" altLang="zh-CN" sz="2000" dirty="0" smtClean="0"/>
          </a:p>
          <a:p>
            <a:endParaRPr lang="en-US" altLang="zh-CN" sz="2000" dirty="0"/>
          </a:p>
          <a:p>
            <a:r>
              <a:rPr lang="en-US" altLang="zh-TW" sz="2000" dirty="0" err="1"/>
              <a:t>Vundle</a:t>
            </a:r>
            <a:r>
              <a:rPr lang="zh-TW" altLang="en-US" sz="2000" dirty="0"/>
              <a:t>的具体介绍查看</a:t>
            </a:r>
            <a:r>
              <a:rPr lang="en-US" altLang="zh-TW" sz="2000" u="sng" dirty="0">
                <a:hlinkClick r:id="rId3"/>
              </a:rPr>
              <a:t>vim.org,</a:t>
            </a:r>
            <a:r>
              <a:rPr lang="zh-TW" altLang="en-US" sz="2000" u="sng" dirty="0">
                <a:hlinkClick r:id="rId3"/>
              </a:rPr>
              <a:t>或者</a:t>
            </a:r>
            <a:r>
              <a:rPr lang="en-US" altLang="zh-TW" sz="2000" u="sng" dirty="0">
                <a:hlinkClick r:id="rId4"/>
              </a:rPr>
              <a:t>github repo</a:t>
            </a:r>
            <a:endParaRPr lang="zh-TW" altLang="en-US" sz="2000" u="sng" dirty="0">
              <a:hlinkClick r:id="rId4"/>
            </a:endParaRPr>
          </a:p>
          <a:p>
            <a:endParaRPr lang="zh-CN" altLang="en-US" sz="20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46758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b="1" dirty="0"/>
              <a:t>安装和配置</a:t>
            </a:r>
          </a:p>
          <a:p>
            <a:r>
              <a:rPr lang="en-US" altLang="zh-CN" sz="2000" dirty="0" err="1">
                <a:solidFill>
                  <a:srgbClr val="000000"/>
                </a:solidFill>
              </a:rPr>
              <a:t>git</a:t>
            </a:r>
            <a:r>
              <a:rPr lang="en-US" altLang="zh-CN" sz="2000" dirty="0">
                <a:solidFill>
                  <a:srgbClr val="000000"/>
                </a:solidFill>
              </a:rPr>
              <a:t> clone https://</a:t>
            </a:r>
            <a:r>
              <a:rPr lang="en-US" altLang="zh-CN" sz="2000" dirty="0" err="1">
                <a:solidFill>
                  <a:srgbClr val="000000"/>
                </a:solidFill>
              </a:rPr>
              <a:t>github.com</a:t>
            </a:r>
            <a:r>
              <a:rPr lang="en-US" altLang="zh-CN" sz="2000" dirty="0">
                <a:solidFill>
                  <a:srgbClr val="000000"/>
                </a:solidFill>
              </a:rPr>
              <a:t>/</a:t>
            </a:r>
            <a:r>
              <a:rPr lang="en-US" altLang="zh-CN" sz="2000" dirty="0" err="1">
                <a:solidFill>
                  <a:srgbClr val="000000"/>
                </a:solidFill>
              </a:rPr>
              <a:t>gmarik</a:t>
            </a:r>
            <a:r>
              <a:rPr lang="en-US" altLang="zh-CN" sz="2000" dirty="0">
                <a:solidFill>
                  <a:srgbClr val="000000"/>
                </a:solidFill>
              </a:rPr>
              <a:t>/</a:t>
            </a:r>
            <a:r>
              <a:rPr lang="en-US" altLang="zh-CN" sz="2000" dirty="0" err="1">
                <a:solidFill>
                  <a:srgbClr val="000000"/>
                </a:solidFill>
              </a:rPr>
              <a:t>vundle.git</a:t>
            </a:r>
            <a:r>
              <a:rPr lang="en-US" altLang="zh-CN" sz="2000" dirty="0">
                <a:solidFill>
                  <a:srgbClr val="000000"/>
                </a:solidFill>
              </a:rPr>
              <a:t> ~/.vim/bundle/</a:t>
            </a:r>
            <a:r>
              <a:rPr lang="en-US" altLang="zh-CN" sz="2000" dirty="0" err="1">
                <a:solidFill>
                  <a:srgbClr val="000000"/>
                </a:solidFill>
              </a:rPr>
              <a:t>vundle</a:t>
            </a:r>
            <a:endParaRPr lang="en-US" altLang="zh-CN" sz="2000" dirty="0">
              <a:solidFill>
                <a:srgbClr val="000000"/>
              </a:solidFill>
            </a:endParaRPr>
          </a:p>
          <a:p>
            <a:endParaRPr lang="zh-CN" altLang="en-US"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46758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hr-HR" b="1" dirty="0"/>
              <a:t>在</a:t>
            </a:r>
            <a:r>
              <a:rPr lang="hr-HR" altLang="zh-CN" b="1" dirty="0"/>
              <a:t>.vimrc </a:t>
            </a:r>
            <a:r>
              <a:rPr lang="zh-CN" altLang="hr-HR" b="1" dirty="0"/>
              <a:t>中添加</a:t>
            </a:r>
            <a:r>
              <a:rPr lang="hr-HR" altLang="zh-CN" b="1" dirty="0"/>
              <a:t>bundle</a:t>
            </a:r>
            <a:r>
              <a:rPr lang="zh-CN" altLang="hr-HR" b="1" dirty="0"/>
              <a:t>的配置</a:t>
            </a:r>
          </a:p>
          <a:p>
            <a:endParaRPr lang="zh-CN" altLang="en-US" dirty="0"/>
          </a:p>
        </p:txBody>
      </p:sp>
      <p:sp>
        <p:nvSpPr>
          <p:cNvPr id="5" name="标题 4"/>
          <p:cNvSpPr>
            <a:spLocks noGrp="1"/>
          </p:cNvSpPr>
          <p:nvPr>
            <p:ph type="title"/>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1676400"/>
            <a:ext cx="9144000" cy="5056590"/>
          </a:xfrm>
          <a:prstGeom prst="rect">
            <a:avLst/>
          </a:prstGeom>
        </p:spPr>
      </p:pic>
    </p:spTree>
    <p:extLst>
      <p:ext uri="{BB962C8B-B14F-4D97-AF65-F5344CB8AC3E}">
        <p14:creationId xmlns:p14="http://schemas.microsoft.com/office/powerpoint/2010/main" val="225953372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b="1" dirty="0" smtClean="0"/>
              <a:t>如何增加新插件</a:t>
            </a:r>
            <a:endParaRPr lang="zh-CN" altLang="en-US" b="1" dirty="0"/>
          </a:p>
          <a:p>
            <a:pPr>
              <a:buFont typeface="+mj-lt"/>
              <a:buAutoNum type="arabicPeriod"/>
            </a:pPr>
            <a:r>
              <a:rPr lang="zh-CN" altLang="en-US" sz="1800" dirty="0" smtClean="0"/>
              <a:t>在 </a:t>
            </a:r>
            <a:r>
              <a:rPr lang="en-US" altLang="zh-CN" sz="1800" dirty="0" smtClean="0"/>
              <a:t>.</a:t>
            </a:r>
            <a:r>
              <a:rPr lang="en-US" altLang="zh-CN" sz="1800" dirty="0" err="1" smtClean="0"/>
              <a:t>vimrc</a:t>
            </a:r>
            <a:r>
              <a:rPr lang="zh-CN" altLang="en-US" sz="1800" dirty="0" smtClean="0"/>
              <a:t>里加一行 </a:t>
            </a:r>
            <a:r>
              <a:rPr lang="en-US" altLang="zh-CN" sz="1800" dirty="0"/>
              <a:t> </a:t>
            </a:r>
            <a:r>
              <a:rPr lang="en-US" altLang="zh-CN" sz="1800" dirty="0" smtClean="0"/>
              <a:t>Plugin </a:t>
            </a:r>
            <a:r>
              <a:rPr lang="en-US" altLang="zh-CN" sz="1800" dirty="0"/>
              <a:t>'</a:t>
            </a:r>
            <a:r>
              <a:rPr lang="en-US" altLang="zh-CN" sz="1800" dirty="0" err="1"/>
              <a:t>shemerey</a:t>
            </a:r>
            <a:r>
              <a:rPr lang="en-US" altLang="zh-CN" sz="1800" dirty="0"/>
              <a:t>/vim-</a:t>
            </a:r>
            <a:r>
              <a:rPr lang="en-US" altLang="zh-CN" sz="1800" dirty="0" smtClean="0"/>
              <a:t>project’</a:t>
            </a:r>
          </a:p>
          <a:p>
            <a:pPr>
              <a:buFont typeface="+mj-lt"/>
              <a:buAutoNum type="arabicPeriod"/>
            </a:pPr>
            <a:r>
              <a:rPr lang="zh-CN" altLang="en-US" sz="1800" dirty="0" smtClean="0"/>
              <a:t>执行 </a:t>
            </a:r>
            <a:r>
              <a:rPr lang="en-US" altLang="zh-CN" sz="1800" dirty="0"/>
              <a:t>! </a:t>
            </a:r>
            <a:r>
              <a:rPr lang="en-US" altLang="zh-CN" sz="1800" dirty="0" err="1" smtClean="0"/>
              <a:t>PluginInstall</a:t>
            </a:r>
            <a:r>
              <a:rPr lang="zh-CN" altLang="en-US" sz="1800" dirty="0" smtClean="0"/>
              <a:t> 即可 </a:t>
            </a:r>
            <a:r>
              <a:rPr lang="en-US" altLang="zh-CN" sz="1800" dirty="0" smtClean="0"/>
              <a:t>(</a:t>
            </a:r>
            <a:r>
              <a:rPr lang="zh-CN" altLang="en-US" sz="1800" dirty="0" smtClean="0"/>
              <a:t>左下角显示 </a:t>
            </a:r>
            <a:r>
              <a:rPr lang="en-US" altLang="zh-CN" sz="1800" dirty="0" smtClean="0"/>
              <a:t>Done</a:t>
            </a:r>
            <a:r>
              <a:rPr lang="zh-CN" altLang="en-US" sz="1800" dirty="0" smtClean="0"/>
              <a:t> 表示下载完成</a:t>
            </a:r>
            <a:r>
              <a:rPr lang="en-US" altLang="zh-CN" sz="1800" dirty="0" smtClean="0"/>
              <a:t>)</a:t>
            </a:r>
          </a:p>
          <a:p>
            <a:pPr>
              <a:buFont typeface="+mj-lt"/>
              <a:buAutoNum type="arabicPeriod"/>
            </a:pPr>
            <a:endParaRPr lang="en-US" altLang="zh-CN" sz="1800" dirty="0"/>
          </a:p>
          <a:p>
            <a:pPr>
              <a:buFont typeface="+mj-lt"/>
              <a:buAutoNum type="arabicPeriod"/>
            </a:pPr>
            <a:endParaRPr lang="zh-CN" altLang="en-US" sz="1800" dirty="0"/>
          </a:p>
        </p:txBody>
      </p:sp>
      <p:sp>
        <p:nvSpPr>
          <p:cNvPr id="5" name="标题 4"/>
          <p:cNvSpPr>
            <a:spLocks noGrp="1"/>
          </p:cNvSpPr>
          <p:nvPr>
            <p:ph type="title"/>
          </p:nvPr>
        </p:nvSpPr>
        <p:spPr/>
        <p:txBody>
          <a:bodyPr/>
          <a:lstStyle/>
          <a:p>
            <a:endParaRPr lang="zh-CN" altLang="en-US"/>
          </a:p>
        </p:txBody>
      </p:sp>
      <p:pic>
        <p:nvPicPr>
          <p:cNvPr id="2" name="图片 1"/>
          <p:cNvPicPr>
            <a:picLocks noChangeAspect="1"/>
          </p:cNvPicPr>
          <p:nvPr/>
        </p:nvPicPr>
        <p:blipFill>
          <a:blip r:embed="rId3"/>
          <a:stretch>
            <a:fillRect/>
          </a:stretch>
        </p:blipFill>
        <p:spPr>
          <a:xfrm>
            <a:off x="1503060" y="2362200"/>
            <a:ext cx="5507340" cy="4191000"/>
          </a:xfrm>
          <a:prstGeom prst="rect">
            <a:avLst/>
          </a:prstGeom>
        </p:spPr>
      </p:pic>
    </p:spTree>
    <p:extLst>
      <p:ext uri="{BB962C8B-B14F-4D97-AF65-F5344CB8AC3E}">
        <p14:creationId xmlns:p14="http://schemas.microsoft.com/office/powerpoint/2010/main" val="15274651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b="1" dirty="0" smtClean="0"/>
              <a:t>我的个性配置</a:t>
            </a:r>
            <a:endParaRPr lang="zh-CN" altLang="en-US" b="1" dirty="0"/>
          </a:p>
          <a:p>
            <a:r>
              <a:rPr lang="en-US" altLang="zh-TW" sz="1800" dirty="0"/>
              <a:t>set </a:t>
            </a:r>
            <a:r>
              <a:rPr lang="en-US" altLang="zh-TW" sz="1800" dirty="0" err="1"/>
              <a:t>nocompatible</a:t>
            </a:r>
            <a:r>
              <a:rPr lang="en-US" altLang="zh-TW" sz="1800" dirty="0"/>
              <a:t> " </a:t>
            </a:r>
            <a:r>
              <a:rPr lang="zh-TW" altLang="en-US" sz="1800" dirty="0"/>
              <a:t>关闭 </a:t>
            </a:r>
            <a:r>
              <a:rPr lang="en-US" altLang="zh-TW" sz="1800" dirty="0"/>
              <a:t>vi </a:t>
            </a:r>
            <a:r>
              <a:rPr lang="zh-TW" altLang="en-US" sz="1800" dirty="0"/>
              <a:t>兼容</a:t>
            </a:r>
            <a:r>
              <a:rPr lang="zh-TW" altLang="en-US" sz="1800" dirty="0" smtClean="0"/>
              <a:t>模式</a:t>
            </a:r>
            <a:endParaRPr lang="en-US" altLang="zh-TW" sz="1800" dirty="0" smtClean="0"/>
          </a:p>
          <a:p>
            <a:r>
              <a:rPr lang="en-US" altLang="zh-CN" sz="1800" dirty="0"/>
              <a:t> </a:t>
            </a:r>
            <a:r>
              <a:rPr lang="en-US" altLang="zh-CN" sz="1800" dirty="0" err="1"/>
              <a:t>filetype</a:t>
            </a:r>
            <a:r>
              <a:rPr lang="en-US" altLang="zh-CN" sz="1800" dirty="0"/>
              <a:t> plugin indent on " </a:t>
            </a:r>
            <a:r>
              <a:rPr lang="zh-CN" altLang="en-US" sz="1800" dirty="0"/>
              <a:t>开启插件</a:t>
            </a:r>
            <a:r>
              <a:rPr lang="en-US" altLang="zh-CN" sz="1800" dirty="0"/>
              <a:t>,</a:t>
            </a:r>
            <a:r>
              <a:rPr lang="zh-CN" altLang="en-US" sz="1800" dirty="0"/>
              <a:t>打开文件类型检测功能</a:t>
            </a:r>
          </a:p>
          <a:p>
            <a:r>
              <a:rPr lang="zh-CN" altLang="en-US" sz="1800" dirty="0"/>
              <a:t> </a:t>
            </a:r>
            <a:r>
              <a:rPr lang="en-US" altLang="zh-CN" sz="1800" dirty="0"/>
              <a:t>syntax on " </a:t>
            </a:r>
            <a:r>
              <a:rPr lang="zh-CN" altLang="en-US" sz="1800" dirty="0"/>
              <a:t>自动语法高亮</a:t>
            </a:r>
          </a:p>
          <a:p>
            <a:r>
              <a:rPr lang="zh-CN" altLang="en-US" sz="1800" dirty="0"/>
              <a:t> </a:t>
            </a:r>
            <a:r>
              <a:rPr lang="en-US" altLang="zh-CN" sz="1800" dirty="0" err="1"/>
              <a:t>colorscheme</a:t>
            </a:r>
            <a:r>
              <a:rPr lang="en-US" altLang="zh-CN" sz="1800" dirty="0"/>
              <a:t> </a:t>
            </a:r>
            <a:r>
              <a:rPr lang="en-US" altLang="zh-CN" sz="1800" dirty="0" err="1"/>
              <a:t>peachpuff</a:t>
            </a:r>
            <a:r>
              <a:rPr lang="en-US" altLang="zh-CN" sz="1800" dirty="0"/>
              <a:t> " </a:t>
            </a:r>
            <a:r>
              <a:rPr lang="zh-CN" altLang="en-US" sz="1800" dirty="0"/>
              <a:t>设定配色方案</a:t>
            </a:r>
          </a:p>
          <a:p>
            <a:r>
              <a:rPr lang="zh-CN" altLang="en-US" sz="1800" dirty="0"/>
              <a:t> </a:t>
            </a:r>
            <a:r>
              <a:rPr lang="en-US" altLang="zh-CN" sz="1800" dirty="0"/>
              <a:t>set number " </a:t>
            </a:r>
            <a:r>
              <a:rPr lang="zh-CN" altLang="en-US" sz="1800" dirty="0"/>
              <a:t>显示行号</a:t>
            </a:r>
          </a:p>
          <a:p>
            <a:r>
              <a:rPr lang="zh-CN" altLang="en-US" sz="1800" dirty="0"/>
              <a:t> </a:t>
            </a:r>
            <a:r>
              <a:rPr lang="en-US" altLang="zh-CN" sz="1800" dirty="0"/>
              <a:t>set </a:t>
            </a:r>
            <a:r>
              <a:rPr lang="en-US" altLang="zh-CN" sz="1800" dirty="0" err="1"/>
              <a:t>cursorline</a:t>
            </a:r>
            <a:r>
              <a:rPr lang="en-US" altLang="zh-CN" sz="1800" dirty="0"/>
              <a:t> " </a:t>
            </a:r>
            <a:r>
              <a:rPr lang="zh-CN" altLang="en-US" sz="1800" dirty="0"/>
              <a:t>突出显示当前行</a:t>
            </a:r>
          </a:p>
          <a:p>
            <a:r>
              <a:rPr lang="zh-CN" altLang="en-US" sz="1800" dirty="0"/>
              <a:t> </a:t>
            </a:r>
            <a:r>
              <a:rPr lang="en-US" altLang="zh-CN" sz="1800" dirty="0"/>
              <a:t>set ruler " </a:t>
            </a:r>
            <a:r>
              <a:rPr lang="zh-CN" altLang="en-US" sz="1800" dirty="0"/>
              <a:t>打开状态栏标尺</a:t>
            </a:r>
          </a:p>
          <a:p>
            <a:r>
              <a:rPr lang="zh-CN" altLang="en-US" sz="1800" dirty="0"/>
              <a:t> </a:t>
            </a:r>
            <a:r>
              <a:rPr lang="en-US" altLang="zh-CN" sz="1800" dirty="0"/>
              <a:t>set </a:t>
            </a:r>
            <a:r>
              <a:rPr lang="en-US" altLang="zh-CN" sz="1800" dirty="0" err="1"/>
              <a:t>shiftwidth</a:t>
            </a:r>
            <a:r>
              <a:rPr lang="en-US" altLang="zh-CN" sz="1800" dirty="0"/>
              <a:t>=4 " </a:t>
            </a:r>
            <a:r>
              <a:rPr lang="zh-CN" altLang="en-US" sz="1800" dirty="0"/>
              <a:t>设定 </a:t>
            </a:r>
            <a:r>
              <a:rPr lang="en-US" altLang="zh-CN" sz="1800" dirty="0"/>
              <a:t>&lt;&lt; </a:t>
            </a:r>
            <a:r>
              <a:rPr lang="zh-CN" altLang="en-US" sz="1800" dirty="0"/>
              <a:t>和 </a:t>
            </a:r>
            <a:r>
              <a:rPr lang="en-US" altLang="zh-CN" sz="1800" dirty="0"/>
              <a:t>&gt;&gt; </a:t>
            </a:r>
            <a:r>
              <a:rPr lang="zh-CN" altLang="en-US" sz="1800" dirty="0"/>
              <a:t>命令移动时的宽度为 </a:t>
            </a:r>
            <a:r>
              <a:rPr lang="en-US" altLang="zh-CN" sz="1800" dirty="0"/>
              <a:t>4</a:t>
            </a:r>
          </a:p>
          <a:p>
            <a:r>
              <a:rPr lang="en-US" altLang="zh-CN" sz="1800" dirty="0"/>
              <a:t> set </a:t>
            </a:r>
            <a:r>
              <a:rPr lang="en-US" altLang="zh-CN" sz="1800" dirty="0" err="1"/>
              <a:t>softtabstop</a:t>
            </a:r>
            <a:r>
              <a:rPr lang="en-US" altLang="zh-CN" sz="1800" dirty="0"/>
              <a:t>=4 " </a:t>
            </a:r>
            <a:r>
              <a:rPr lang="zh-CN" altLang="en-US" sz="1800" dirty="0"/>
              <a:t>使得按退格键时可以一次删掉 </a:t>
            </a:r>
            <a:r>
              <a:rPr lang="en-US" altLang="zh-CN" sz="1800" dirty="0"/>
              <a:t>4 </a:t>
            </a:r>
            <a:r>
              <a:rPr lang="zh-CN" altLang="en-US" sz="1800" dirty="0"/>
              <a:t>个空格</a:t>
            </a:r>
          </a:p>
          <a:p>
            <a:r>
              <a:rPr lang="zh-CN" altLang="en-US" sz="1800" dirty="0"/>
              <a:t> </a:t>
            </a:r>
            <a:r>
              <a:rPr lang="en-US" altLang="zh-CN" sz="1800" dirty="0"/>
              <a:t>set </a:t>
            </a:r>
            <a:r>
              <a:rPr lang="en-US" altLang="zh-CN" sz="1800" dirty="0" err="1"/>
              <a:t>tabstop</a:t>
            </a:r>
            <a:r>
              <a:rPr lang="en-US" altLang="zh-CN" sz="1800" dirty="0"/>
              <a:t>=4 " </a:t>
            </a:r>
            <a:r>
              <a:rPr lang="zh-CN" altLang="en-US" sz="1800" dirty="0"/>
              <a:t>设定 </a:t>
            </a:r>
            <a:r>
              <a:rPr lang="en-US" altLang="zh-CN" sz="1800" dirty="0"/>
              <a:t>tab </a:t>
            </a:r>
            <a:r>
              <a:rPr lang="zh-CN" altLang="en-US" sz="1800" dirty="0"/>
              <a:t>长度为 </a:t>
            </a:r>
            <a:r>
              <a:rPr lang="en-US" altLang="zh-CN" sz="1800" dirty="0"/>
              <a:t>4</a:t>
            </a:r>
          </a:p>
          <a:p>
            <a:r>
              <a:rPr lang="en-US" altLang="zh-CN" sz="1800" dirty="0"/>
              <a:t> set </a:t>
            </a:r>
            <a:r>
              <a:rPr lang="en-US" altLang="zh-CN" sz="1800" dirty="0" err="1"/>
              <a:t>nobackup</a:t>
            </a:r>
            <a:r>
              <a:rPr lang="en-US" altLang="zh-CN" sz="1800" dirty="0"/>
              <a:t> " </a:t>
            </a:r>
            <a:r>
              <a:rPr lang="zh-CN" altLang="en-US" sz="1800" dirty="0"/>
              <a:t>覆盖文件时不备份</a:t>
            </a:r>
          </a:p>
          <a:p>
            <a:r>
              <a:rPr lang="zh-CN" altLang="en-US" sz="1800" dirty="0"/>
              <a:t> </a:t>
            </a:r>
            <a:r>
              <a:rPr lang="en-US" altLang="zh-CN" sz="1800" dirty="0"/>
              <a:t>set </a:t>
            </a:r>
            <a:r>
              <a:rPr lang="en-US" altLang="zh-CN" sz="1800" dirty="0" err="1"/>
              <a:t>autochdir</a:t>
            </a:r>
            <a:r>
              <a:rPr lang="en-US" altLang="zh-CN" sz="1800" dirty="0"/>
              <a:t> " </a:t>
            </a:r>
            <a:r>
              <a:rPr lang="zh-CN" altLang="en-US" sz="1800" dirty="0"/>
              <a:t>自动切换当前目录为当前文件所在的</a:t>
            </a:r>
            <a:r>
              <a:rPr lang="zh-CN" altLang="en-US" sz="1800" dirty="0" smtClean="0"/>
              <a:t>目录</a:t>
            </a:r>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632166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smtClean="0"/>
              <a:t>set </a:t>
            </a:r>
            <a:r>
              <a:rPr lang="en-US" altLang="zh-CN" sz="1800" dirty="0" err="1"/>
              <a:t>backupcopy</a:t>
            </a:r>
            <a:r>
              <a:rPr lang="en-US" altLang="zh-CN" sz="1800" dirty="0"/>
              <a:t>=yes " </a:t>
            </a:r>
            <a:r>
              <a:rPr lang="zh-CN" altLang="en-US" sz="1800" dirty="0"/>
              <a:t>设置备份时的行为为覆盖</a:t>
            </a:r>
          </a:p>
          <a:p>
            <a:r>
              <a:rPr lang="zh-CN" altLang="en-US" sz="1800" dirty="0"/>
              <a:t> </a:t>
            </a:r>
            <a:r>
              <a:rPr lang="en-US" altLang="zh-CN" sz="1800" dirty="0"/>
              <a:t>set </a:t>
            </a:r>
            <a:r>
              <a:rPr lang="en-US" altLang="zh-CN" sz="1800" dirty="0" err="1"/>
              <a:t>ignorecase</a:t>
            </a:r>
            <a:r>
              <a:rPr lang="en-US" altLang="zh-CN" sz="1800" dirty="0"/>
              <a:t> </a:t>
            </a:r>
            <a:r>
              <a:rPr lang="en-US" altLang="zh-CN" sz="1800" dirty="0" err="1"/>
              <a:t>smartcase</a:t>
            </a:r>
            <a:r>
              <a:rPr lang="en-US" altLang="zh-CN" sz="1800" dirty="0"/>
              <a:t> " </a:t>
            </a:r>
            <a:r>
              <a:rPr lang="zh-CN" altLang="en-US" sz="1800" dirty="0"/>
              <a:t>搜索时忽略大小写，但在有一个或以上大写字母时仍保持对大小写敏感</a:t>
            </a:r>
          </a:p>
          <a:p>
            <a:r>
              <a:rPr lang="zh-CN" altLang="en-US" sz="1800" dirty="0"/>
              <a:t> </a:t>
            </a:r>
            <a:r>
              <a:rPr lang="en-US" altLang="zh-CN" sz="1800" dirty="0"/>
              <a:t>"set </a:t>
            </a:r>
            <a:r>
              <a:rPr lang="en-US" altLang="zh-CN" sz="1800" dirty="0" err="1"/>
              <a:t>nowrapscan</a:t>
            </a:r>
            <a:r>
              <a:rPr lang="en-US" altLang="zh-CN" sz="1800" dirty="0"/>
              <a:t> " </a:t>
            </a:r>
            <a:r>
              <a:rPr lang="zh-CN" altLang="en-US" sz="1800" dirty="0"/>
              <a:t>禁止在搜索到文件两端时重新搜索</a:t>
            </a:r>
          </a:p>
          <a:p>
            <a:r>
              <a:rPr lang="zh-CN" altLang="en-US" sz="1800" dirty="0"/>
              <a:t> </a:t>
            </a:r>
            <a:r>
              <a:rPr lang="en-US" altLang="zh-CN" sz="1800" dirty="0"/>
              <a:t>set </a:t>
            </a:r>
            <a:r>
              <a:rPr lang="en-US" altLang="zh-CN" sz="1800" dirty="0" err="1"/>
              <a:t>incsearch</a:t>
            </a:r>
            <a:r>
              <a:rPr lang="en-US" altLang="zh-CN" sz="1800" dirty="0"/>
              <a:t> " </a:t>
            </a:r>
            <a:r>
              <a:rPr lang="zh-CN" altLang="en-US" sz="1800" dirty="0"/>
              <a:t>输入搜索内容时就显示搜索结果</a:t>
            </a:r>
          </a:p>
          <a:p>
            <a:r>
              <a:rPr lang="zh-CN" altLang="en-US" sz="1800" dirty="0"/>
              <a:t> </a:t>
            </a:r>
            <a:r>
              <a:rPr lang="en-US" altLang="zh-CN" sz="1800" dirty="0"/>
              <a:t>set </a:t>
            </a:r>
            <a:r>
              <a:rPr lang="en-US" altLang="zh-CN" sz="1800" dirty="0" err="1"/>
              <a:t>hlsearch</a:t>
            </a:r>
            <a:r>
              <a:rPr lang="en-US" altLang="zh-CN" sz="1800" dirty="0"/>
              <a:t> " </a:t>
            </a:r>
            <a:r>
              <a:rPr lang="zh-CN" altLang="en-US" sz="1800" dirty="0"/>
              <a:t>搜索时高亮显示被找到的文本</a:t>
            </a:r>
          </a:p>
          <a:p>
            <a:r>
              <a:rPr lang="zh-CN" altLang="en-US" sz="1800" dirty="0"/>
              <a:t> </a:t>
            </a:r>
            <a:r>
              <a:rPr lang="en-US" altLang="zh-CN" sz="1800" dirty="0"/>
              <a:t>set </a:t>
            </a:r>
            <a:r>
              <a:rPr lang="en-US" altLang="zh-CN" sz="1800" dirty="0" err="1"/>
              <a:t>noerrorbells</a:t>
            </a:r>
            <a:r>
              <a:rPr lang="en-US" altLang="zh-CN" sz="1800" dirty="0"/>
              <a:t> " </a:t>
            </a:r>
            <a:r>
              <a:rPr lang="zh-CN" altLang="en-US" sz="1800" dirty="0"/>
              <a:t>关闭错误信息响铃</a:t>
            </a:r>
          </a:p>
          <a:p>
            <a:r>
              <a:rPr lang="zh-CN" altLang="en-US" sz="1800" dirty="0"/>
              <a:t> </a:t>
            </a:r>
            <a:r>
              <a:rPr lang="en-US" altLang="zh-CN" sz="1800" dirty="0"/>
              <a:t>set </a:t>
            </a:r>
            <a:r>
              <a:rPr lang="en-US" altLang="zh-CN" sz="1800" dirty="0" err="1"/>
              <a:t>novisualbell</a:t>
            </a:r>
            <a:r>
              <a:rPr lang="en-US" altLang="zh-CN" sz="1800" dirty="0"/>
              <a:t> " </a:t>
            </a:r>
            <a:r>
              <a:rPr lang="zh-CN" altLang="en-US" sz="1800" dirty="0"/>
              <a:t>关闭使用可视响铃代替呼叫</a:t>
            </a:r>
          </a:p>
          <a:p>
            <a:r>
              <a:rPr lang="zh-CN" altLang="en-US" sz="1800" dirty="0"/>
              <a:t> </a:t>
            </a:r>
            <a:r>
              <a:rPr lang="en-US" altLang="zh-CN" sz="1800" dirty="0"/>
              <a:t>set </a:t>
            </a:r>
            <a:r>
              <a:rPr lang="en-US" altLang="zh-CN" sz="1800" dirty="0" err="1"/>
              <a:t>t_vb</a:t>
            </a:r>
            <a:r>
              <a:rPr lang="en-US" altLang="zh-CN" sz="1800" dirty="0"/>
              <a:t>= " </a:t>
            </a:r>
            <a:r>
              <a:rPr lang="zh-CN" altLang="en-US" sz="1800" dirty="0"/>
              <a:t>置空错误铃声的终端代码</a:t>
            </a:r>
          </a:p>
          <a:p>
            <a:r>
              <a:rPr lang="zh-CN" altLang="en-US" sz="1800" dirty="0"/>
              <a:t> </a:t>
            </a:r>
            <a:r>
              <a:rPr lang="en-US" altLang="zh-CN" sz="1800" dirty="0"/>
              <a:t>" set </a:t>
            </a:r>
            <a:r>
              <a:rPr lang="en-US" altLang="zh-CN" sz="1800" dirty="0" err="1"/>
              <a:t>showmatch</a:t>
            </a:r>
            <a:r>
              <a:rPr lang="en-US" altLang="zh-CN" sz="1800" dirty="0"/>
              <a:t> " </a:t>
            </a:r>
            <a:r>
              <a:rPr lang="zh-CN" altLang="en-US" sz="1800" dirty="0"/>
              <a:t>插入括号时，短暂地跳转到匹配的对应括号</a:t>
            </a:r>
          </a:p>
          <a:p>
            <a:r>
              <a:rPr lang="zh-CN" altLang="en-US" sz="1800" dirty="0"/>
              <a:t> </a:t>
            </a:r>
            <a:r>
              <a:rPr lang="en-US" altLang="zh-CN" sz="1800" dirty="0"/>
              <a:t>" set </a:t>
            </a:r>
            <a:r>
              <a:rPr lang="en-US" altLang="zh-CN" sz="1800" dirty="0" err="1"/>
              <a:t>matchtime</a:t>
            </a:r>
            <a:r>
              <a:rPr lang="en-US" altLang="zh-CN" sz="1800" dirty="0"/>
              <a:t>=2 " </a:t>
            </a:r>
            <a:r>
              <a:rPr lang="zh-CN" altLang="en-US" sz="1800" dirty="0"/>
              <a:t>短暂跳转到匹配括号的时间</a:t>
            </a:r>
          </a:p>
          <a:p>
            <a:r>
              <a:rPr lang="zh-CN" altLang="en-US" sz="1800" dirty="0"/>
              <a:t> </a:t>
            </a:r>
            <a:r>
              <a:rPr lang="en-US" altLang="zh-CN" sz="1800" dirty="0"/>
              <a:t>set magic " </a:t>
            </a:r>
            <a:r>
              <a:rPr lang="zh-CN" altLang="en-US" sz="1800" dirty="0"/>
              <a:t>设置魔术</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572885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a:t>set </a:t>
            </a:r>
            <a:r>
              <a:rPr lang="en-US" altLang="zh-CN" sz="1800" dirty="0" err="1"/>
              <a:t>smartindent</a:t>
            </a:r>
            <a:r>
              <a:rPr lang="en-US" altLang="zh-CN" sz="1800" dirty="0"/>
              <a:t> " </a:t>
            </a:r>
            <a:r>
              <a:rPr lang="zh-CN" altLang="en-US" sz="1800" dirty="0"/>
              <a:t>开启新行时使用智能自动缩进</a:t>
            </a:r>
          </a:p>
          <a:p>
            <a:r>
              <a:rPr lang="zh-CN" altLang="en-US" sz="1800" dirty="0"/>
              <a:t> </a:t>
            </a:r>
            <a:r>
              <a:rPr lang="en-US" altLang="zh-CN" sz="1800" dirty="0"/>
              <a:t>set backspace=</a:t>
            </a:r>
            <a:r>
              <a:rPr lang="en-US" altLang="zh-CN" sz="1800" dirty="0" err="1"/>
              <a:t>indent,eol,start</a:t>
            </a:r>
            <a:r>
              <a:rPr lang="en-US" altLang="zh-CN" sz="1800" dirty="0"/>
              <a:t> " </a:t>
            </a:r>
            <a:r>
              <a:rPr lang="zh-CN" altLang="en-US" sz="1800" dirty="0"/>
              <a:t>不设定在插入状态无法用退格键和 </a:t>
            </a:r>
            <a:r>
              <a:rPr lang="en-US" altLang="zh-CN" sz="1800" dirty="0"/>
              <a:t>Delete </a:t>
            </a:r>
            <a:r>
              <a:rPr lang="zh-CN" altLang="en-US" sz="1800" dirty="0"/>
              <a:t>键删除回车符</a:t>
            </a:r>
          </a:p>
          <a:p>
            <a:r>
              <a:rPr lang="zh-CN" altLang="en-US" sz="1800" dirty="0"/>
              <a:t> </a:t>
            </a:r>
            <a:r>
              <a:rPr lang="en-US" altLang="zh-CN" sz="1800" dirty="0"/>
              <a:t>set </a:t>
            </a:r>
            <a:r>
              <a:rPr lang="en-US" altLang="zh-CN" sz="1800" dirty="0" err="1"/>
              <a:t>cmdheight</a:t>
            </a:r>
            <a:r>
              <a:rPr lang="en-US" altLang="zh-CN" sz="1800" dirty="0"/>
              <a:t>=1 " </a:t>
            </a:r>
            <a:r>
              <a:rPr lang="zh-CN" altLang="en-US" sz="1800" dirty="0"/>
              <a:t>设定命令行的行数为 </a:t>
            </a:r>
            <a:r>
              <a:rPr lang="en-US" altLang="zh-CN" sz="1800" dirty="0"/>
              <a:t>1</a:t>
            </a:r>
          </a:p>
          <a:p>
            <a:r>
              <a:rPr lang="en-US" altLang="zh-CN" sz="1800" dirty="0"/>
              <a:t> set </a:t>
            </a:r>
            <a:r>
              <a:rPr lang="en-US" altLang="zh-CN" sz="1800" dirty="0" err="1"/>
              <a:t>laststatus</a:t>
            </a:r>
            <a:r>
              <a:rPr lang="en-US" altLang="zh-CN" sz="1800" dirty="0"/>
              <a:t>=2 " </a:t>
            </a:r>
            <a:r>
              <a:rPr lang="zh-CN" altLang="en-US" sz="1800" dirty="0"/>
              <a:t>显示状态栏 </a:t>
            </a:r>
            <a:r>
              <a:rPr lang="en-US" altLang="zh-CN" sz="1800" dirty="0"/>
              <a:t>(</a:t>
            </a:r>
            <a:r>
              <a:rPr lang="zh-CN" altLang="en-US" sz="1800" dirty="0"/>
              <a:t>默认值为 </a:t>
            </a:r>
            <a:r>
              <a:rPr lang="en-US" altLang="zh-CN" sz="1800" dirty="0"/>
              <a:t>1, </a:t>
            </a:r>
            <a:r>
              <a:rPr lang="zh-CN" altLang="en-US" sz="1800" dirty="0"/>
              <a:t>无法显示状态栏</a:t>
            </a:r>
            <a:r>
              <a:rPr lang="en-US" altLang="zh-CN" sz="1800" dirty="0"/>
              <a:t>)</a:t>
            </a:r>
          </a:p>
          <a:p>
            <a:r>
              <a:rPr lang="en-US" altLang="zh-CN" sz="1800" dirty="0"/>
              <a:t> "  </a:t>
            </a:r>
            <a:r>
              <a:rPr lang="zh-CN" altLang="en-US" sz="1800" dirty="0"/>
              <a:t>自定义状态栏 </a:t>
            </a:r>
            <a:r>
              <a:rPr lang="en-US" altLang="zh-CN" sz="1800" dirty="0"/>
              <a:t>http://yyq123.blogspot.com/2009/10/vim-</a:t>
            </a:r>
            <a:r>
              <a:rPr lang="en-US" altLang="zh-CN" sz="1800" dirty="0" err="1"/>
              <a:t>statusline.html</a:t>
            </a:r>
            <a:endParaRPr lang="en-US" altLang="zh-CN" sz="1800" dirty="0"/>
          </a:p>
          <a:p>
            <a:r>
              <a:rPr lang="en-US" altLang="zh-CN" sz="1800" dirty="0"/>
              <a:t> "set </a:t>
            </a:r>
            <a:r>
              <a:rPr lang="en-US" altLang="zh-CN" sz="1800" dirty="0" err="1"/>
              <a:t>statusline</a:t>
            </a:r>
            <a:r>
              <a:rPr lang="en-US" altLang="zh-CN" sz="1800" dirty="0"/>
              <a:t>=\ %&lt;%F[%1*%M%*%</a:t>
            </a:r>
            <a:r>
              <a:rPr lang="en-US" altLang="zh-CN" sz="1800" dirty="0" err="1"/>
              <a:t>n%R%H</a:t>
            </a:r>
            <a:r>
              <a:rPr lang="en-US" altLang="zh-CN" sz="1800" dirty="0"/>
              <a:t>]%=\ %y\ %0(%{&amp;</a:t>
            </a:r>
            <a:r>
              <a:rPr lang="en-US" altLang="zh-CN" sz="1800" dirty="0" err="1"/>
              <a:t>fileformat</a:t>
            </a:r>
            <a:r>
              <a:rPr lang="en-US" altLang="zh-CN" sz="1800" dirty="0"/>
              <a:t>}\ %{&amp;encoding}\ %c:%l/%L%)\</a:t>
            </a:r>
          </a:p>
          <a:p>
            <a:r>
              <a:rPr lang="en-US" altLang="zh-CN" sz="1800" dirty="0"/>
              <a:t> "" </a:t>
            </a:r>
            <a:r>
              <a:rPr lang="zh-CN" altLang="en-US" sz="1800" dirty="0" smtClean="0"/>
              <a:t>状态栏各个状态</a:t>
            </a:r>
            <a:endParaRPr lang="en-US" altLang="zh-CN" sz="1800" dirty="0" smtClean="0"/>
          </a:p>
          <a:p>
            <a:r>
              <a:rPr lang="fi-FI" altLang="zh-CN" sz="1800" dirty="0"/>
              <a:t> "set </a:t>
            </a:r>
            <a:r>
              <a:rPr lang="fi-FI" altLang="zh-CN" sz="1800" dirty="0" err="1"/>
              <a:t>statusline</a:t>
            </a:r>
            <a:r>
              <a:rPr lang="fi-FI" altLang="zh-CN" sz="1800" dirty="0"/>
              <a:t>=\ %&lt;%F[%1*%M%*%n%R%H]%=\ %y\ %0(%{&amp;fileformat}\ %{&amp;</a:t>
            </a:r>
            <a:r>
              <a:rPr lang="fi-FI" altLang="zh-CN" sz="1800" dirty="0" err="1"/>
              <a:t>encoding</a:t>
            </a:r>
            <a:r>
              <a:rPr lang="fi-FI" altLang="zh-CN" sz="1800" dirty="0"/>
              <a:t>}\ %</a:t>
            </a:r>
            <a:r>
              <a:rPr lang="fi-FI" altLang="zh-CN" sz="1800" dirty="0" err="1"/>
              <a:t>c:%l/%L</a:t>
            </a:r>
            <a:r>
              <a:rPr lang="fi-FI" altLang="zh-CN" sz="1800" dirty="0"/>
              <a:t>%)\</a:t>
            </a:r>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751205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smtClean="0"/>
              <a:t>基础篇</a:t>
            </a:r>
            <a:endParaRPr lang="en-US" altLang="zh-CN" dirty="0" smtClean="0"/>
          </a:p>
          <a:p>
            <a:endParaRPr lang="zh-CN" altLang="en-US" dirty="0"/>
          </a:p>
        </p:txBody>
      </p:sp>
      <p:sp>
        <p:nvSpPr>
          <p:cNvPr id="5" name="标题 4"/>
          <p:cNvSpPr>
            <a:spLocks noGrp="1"/>
          </p:cNvSpPr>
          <p:nvPr>
            <p:ph type="title"/>
          </p:nvPr>
        </p:nvSpPr>
        <p:spPr/>
        <p:txBody>
          <a:bodyPr/>
          <a:lstStyle/>
          <a:p>
            <a:endParaRPr lang="zh-CN" altLang="en-US"/>
          </a:p>
        </p:txBody>
      </p:sp>
      <p:pic>
        <p:nvPicPr>
          <p:cNvPr id="3" name="图片 2"/>
          <p:cNvPicPr>
            <a:picLocks noChangeAspect="1"/>
          </p:cNvPicPr>
          <p:nvPr/>
        </p:nvPicPr>
        <p:blipFill>
          <a:blip r:embed="rId3"/>
          <a:stretch>
            <a:fillRect/>
          </a:stretch>
        </p:blipFill>
        <p:spPr>
          <a:xfrm>
            <a:off x="0" y="3505200"/>
            <a:ext cx="9144000" cy="2222145"/>
          </a:xfrm>
          <a:prstGeom prst="rect">
            <a:avLst/>
          </a:prstGeom>
        </p:spPr>
      </p:pic>
      <p:pic>
        <p:nvPicPr>
          <p:cNvPr id="6" name="图片 5"/>
          <p:cNvPicPr>
            <a:picLocks noChangeAspect="1"/>
          </p:cNvPicPr>
          <p:nvPr/>
        </p:nvPicPr>
        <p:blipFill>
          <a:blip r:embed="rId4"/>
          <a:stretch>
            <a:fillRect/>
          </a:stretch>
        </p:blipFill>
        <p:spPr>
          <a:xfrm>
            <a:off x="2819400" y="1905000"/>
            <a:ext cx="2309341" cy="2209800"/>
          </a:xfrm>
          <a:prstGeom prst="rect">
            <a:avLst/>
          </a:prstGeom>
        </p:spPr>
      </p:pic>
    </p:spTree>
    <p:extLst>
      <p:ext uri="{BB962C8B-B14F-4D97-AF65-F5344CB8AC3E}">
        <p14:creationId xmlns:p14="http://schemas.microsoft.com/office/powerpoint/2010/main" val="10426105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a:t> set </a:t>
            </a:r>
            <a:r>
              <a:rPr lang="en-US" altLang="zh-CN" sz="1800" dirty="0" err="1"/>
              <a:t>foldenable</a:t>
            </a:r>
            <a:r>
              <a:rPr lang="en-US" altLang="zh-CN" sz="1800" dirty="0"/>
              <a:t> " </a:t>
            </a:r>
            <a:r>
              <a:rPr lang="zh-CN" altLang="en-US" sz="1800" dirty="0"/>
              <a:t>开启折叠 </a:t>
            </a:r>
            <a:r>
              <a:rPr lang="en-US" altLang="zh-CN" sz="1800" dirty="0"/>
              <a:t>http://yyq123.blogspot.com/2011/09/vim-</a:t>
            </a:r>
            <a:r>
              <a:rPr lang="en-US" altLang="zh-CN" sz="1800" dirty="0" err="1"/>
              <a:t>fold.html</a:t>
            </a:r>
            <a:endParaRPr lang="en-US" altLang="zh-CN" sz="1800" dirty="0"/>
          </a:p>
          <a:p>
            <a:r>
              <a:rPr lang="en-US" altLang="zh-CN" sz="1800" dirty="0"/>
              <a:t> set </a:t>
            </a:r>
            <a:r>
              <a:rPr lang="en-US" altLang="zh-CN" sz="1800" dirty="0" err="1"/>
              <a:t>foldmethod</a:t>
            </a:r>
            <a:r>
              <a:rPr lang="en-US" altLang="zh-CN" sz="1800" dirty="0"/>
              <a:t>=marker "indent manual syntax  </a:t>
            </a:r>
            <a:r>
              <a:rPr lang="zh-CN" altLang="en-US" sz="1800" dirty="0"/>
              <a:t>设置语法折叠</a:t>
            </a:r>
          </a:p>
          <a:p>
            <a:r>
              <a:rPr lang="zh-CN" altLang="en-US" sz="1800" dirty="0"/>
              <a:t> </a:t>
            </a:r>
            <a:r>
              <a:rPr lang="en-US" altLang="zh-CN" sz="1800" dirty="0"/>
              <a:t>set </a:t>
            </a:r>
            <a:r>
              <a:rPr lang="en-US" altLang="zh-CN" sz="1800" dirty="0" err="1"/>
              <a:t>foldcolumn</a:t>
            </a:r>
            <a:r>
              <a:rPr lang="en-US" altLang="zh-CN" sz="1800" dirty="0"/>
              <a:t>=1 " </a:t>
            </a:r>
            <a:r>
              <a:rPr lang="zh-CN" altLang="en-US" sz="1800" dirty="0"/>
              <a:t>设置折叠区域的宽度</a:t>
            </a:r>
          </a:p>
          <a:p>
            <a:r>
              <a:rPr lang="zh-CN" altLang="en-US" sz="1800" dirty="0"/>
              <a:t> </a:t>
            </a:r>
            <a:r>
              <a:rPr lang="en-US" altLang="zh-CN" sz="1800" dirty="0" err="1"/>
              <a:t>setlocal</a:t>
            </a:r>
            <a:r>
              <a:rPr lang="en-US" altLang="zh-CN" sz="1800" dirty="0"/>
              <a:t> </a:t>
            </a:r>
            <a:r>
              <a:rPr lang="en-US" altLang="zh-CN" sz="1800" dirty="0" err="1"/>
              <a:t>foldlevel</a:t>
            </a:r>
            <a:r>
              <a:rPr lang="en-US" altLang="zh-CN" sz="1800" dirty="0"/>
              <a:t>=1 " </a:t>
            </a:r>
            <a:r>
              <a:rPr lang="zh-CN" altLang="en-US" sz="1800" dirty="0"/>
              <a:t>设置折叠层数为</a:t>
            </a:r>
          </a:p>
          <a:p>
            <a:r>
              <a:rPr lang="zh-CN" altLang="en-US" sz="1800" dirty="0"/>
              <a:t> </a:t>
            </a:r>
            <a:r>
              <a:rPr lang="en-US" altLang="zh-CN" sz="1800" dirty="0"/>
              <a:t>" set </a:t>
            </a:r>
            <a:r>
              <a:rPr lang="en-US" altLang="zh-CN" sz="1800" dirty="0" err="1"/>
              <a:t>foldclose</a:t>
            </a:r>
            <a:r>
              <a:rPr lang="en-US" altLang="zh-CN" sz="1800" dirty="0"/>
              <a:t>=all " </a:t>
            </a:r>
            <a:r>
              <a:rPr lang="zh-CN" altLang="en-US" sz="1800" dirty="0"/>
              <a:t>设置为自动关闭折叠</a:t>
            </a:r>
          </a:p>
          <a:p>
            <a:r>
              <a:rPr lang="zh-CN" altLang="en-US" sz="1800" dirty="0"/>
              <a:t> </a:t>
            </a:r>
            <a:r>
              <a:rPr lang="en-US" altLang="zh-CN" sz="1800" dirty="0" err="1"/>
              <a:t>nnoremap</a:t>
            </a:r>
            <a:r>
              <a:rPr lang="en-US" altLang="zh-CN" sz="1800" dirty="0"/>
              <a:t> &lt;space&gt; @=((</a:t>
            </a:r>
            <a:r>
              <a:rPr lang="en-US" altLang="zh-CN" sz="1800" dirty="0" err="1"/>
              <a:t>foldclosed</a:t>
            </a:r>
            <a:r>
              <a:rPr lang="en-US" altLang="zh-CN" sz="1800" dirty="0"/>
              <a:t>(line('.')) &lt; 0) ? '</a:t>
            </a:r>
            <a:r>
              <a:rPr lang="en-US" altLang="zh-CN" sz="1800" dirty="0" err="1"/>
              <a:t>zc</a:t>
            </a:r>
            <a:r>
              <a:rPr lang="en-US" altLang="zh-CN" sz="1800" dirty="0"/>
              <a:t>' : '</a:t>
            </a:r>
            <a:r>
              <a:rPr lang="en-US" altLang="zh-CN" sz="1800" dirty="0" err="1"/>
              <a:t>zo</a:t>
            </a:r>
            <a:r>
              <a:rPr lang="en-US" altLang="zh-CN" sz="1800" dirty="0"/>
              <a:t>')&lt;CR&gt;</a:t>
            </a:r>
          </a:p>
          <a:p>
            <a:r>
              <a:rPr lang="en-US" altLang="zh-CN" sz="1800" dirty="0"/>
              <a:t> " </a:t>
            </a:r>
            <a:r>
              <a:rPr lang="zh-CN" altLang="en-US" sz="1800" dirty="0" smtClean="0"/>
              <a:t>用空格键来开关折叠</a:t>
            </a:r>
            <a:endParaRPr lang="en-US" altLang="zh-CN" sz="1800" dirty="0" smtClean="0"/>
          </a:p>
          <a:p>
            <a:r>
              <a:rPr lang="zh-TW" altLang="en-US" sz="1800" dirty="0"/>
              <a:t> </a:t>
            </a:r>
            <a:r>
              <a:rPr lang="en-US" altLang="zh-TW" sz="1800" dirty="0"/>
              <a:t>"</a:t>
            </a:r>
            <a:r>
              <a:rPr lang="zh-TW" altLang="en-US" sz="1800" dirty="0"/>
              <a:t>窗口分割时</a:t>
            </a:r>
            <a:r>
              <a:rPr lang="en-US" altLang="zh-TW" sz="1800" dirty="0"/>
              <a:t>,</a:t>
            </a:r>
            <a:r>
              <a:rPr lang="zh-TW" altLang="en-US" sz="1800" dirty="0"/>
              <a:t>进行切换的按键热键需要连接两次</a:t>
            </a:r>
            <a:r>
              <a:rPr lang="en-US" altLang="zh-TW" sz="1800" dirty="0"/>
              <a:t>,</a:t>
            </a:r>
            <a:r>
              <a:rPr lang="zh-TW" altLang="en-US" sz="1800" dirty="0"/>
              <a:t>比如从下方窗口移动</a:t>
            </a:r>
          </a:p>
          <a:p>
            <a:r>
              <a:rPr lang="zh-TW" altLang="en-US" sz="1800" dirty="0"/>
              <a:t> </a:t>
            </a:r>
            <a:r>
              <a:rPr lang="en-US" altLang="zh-TW" sz="1800" dirty="0"/>
              <a:t>"</a:t>
            </a:r>
            <a:r>
              <a:rPr lang="zh-TW" altLang="en-US" sz="1800" dirty="0"/>
              <a:t>光标到上方窗口</a:t>
            </a:r>
            <a:r>
              <a:rPr lang="en-US" altLang="zh-TW" sz="1800" dirty="0"/>
              <a:t>,</a:t>
            </a:r>
            <a:r>
              <a:rPr lang="zh-TW" altLang="en-US" sz="1800" dirty="0"/>
              <a:t>需要</a:t>
            </a:r>
            <a:r>
              <a:rPr lang="en-US" altLang="zh-TW" sz="1800" dirty="0"/>
              <a:t>&lt;c-w&gt;&lt;c-w&gt;k,</a:t>
            </a:r>
            <a:r>
              <a:rPr lang="zh-TW" altLang="en-US" sz="1800" dirty="0"/>
              <a:t>非常麻烦</a:t>
            </a:r>
            <a:r>
              <a:rPr lang="en-US" altLang="zh-TW" sz="1800" dirty="0"/>
              <a:t>,</a:t>
            </a:r>
            <a:r>
              <a:rPr lang="zh-TW" altLang="en-US" sz="1800" dirty="0"/>
              <a:t>现在重映射为</a:t>
            </a:r>
            <a:r>
              <a:rPr lang="en-US" altLang="zh-TW" sz="1800" dirty="0"/>
              <a:t>&lt;c-k&gt;,</a:t>
            </a:r>
            <a:r>
              <a:rPr lang="zh-TW" altLang="en-US" sz="1800" dirty="0"/>
              <a:t>切换的</a:t>
            </a:r>
          </a:p>
          <a:p>
            <a:r>
              <a:rPr lang="zh-TW" altLang="en-US" sz="1800" dirty="0"/>
              <a:t> </a:t>
            </a:r>
            <a:r>
              <a:rPr lang="en-US" altLang="zh-TW" sz="1800" dirty="0"/>
              <a:t>"</a:t>
            </a:r>
            <a:r>
              <a:rPr lang="zh-TW" altLang="en-US" sz="1800" dirty="0"/>
              <a:t>时候会变得非常方便</a:t>
            </a:r>
            <a:r>
              <a:rPr lang="en-US" altLang="zh-TW" sz="1800" dirty="0"/>
              <a:t>.</a:t>
            </a:r>
          </a:p>
          <a:p>
            <a:r>
              <a:rPr lang="en-US" altLang="zh-TW" sz="1800" dirty="0"/>
              <a:t> </a:t>
            </a:r>
            <a:r>
              <a:rPr lang="en-US" altLang="zh-TW" sz="1800" dirty="0" err="1"/>
              <a:t>nnoremap</a:t>
            </a:r>
            <a:r>
              <a:rPr lang="en-US" altLang="zh-TW" sz="1800" dirty="0"/>
              <a:t> &lt;C-h&gt; &lt;C-w&gt;h</a:t>
            </a:r>
          </a:p>
          <a:p>
            <a:r>
              <a:rPr lang="en-US" altLang="zh-TW" sz="1800" dirty="0"/>
              <a:t> </a:t>
            </a:r>
            <a:r>
              <a:rPr lang="en-US" altLang="zh-TW" sz="1800" dirty="0" err="1"/>
              <a:t>nnoremap</a:t>
            </a:r>
            <a:r>
              <a:rPr lang="en-US" altLang="zh-TW" sz="1800" dirty="0"/>
              <a:t> &lt;C-j&gt; &lt;C-w&gt;j</a:t>
            </a:r>
          </a:p>
          <a:p>
            <a:r>
              <a:rPr lang="en-US" altLang="zh-TW" sz="1800" dirty="0"/>
              <a:t> </a:t>
            </a:r>
            <a:r>
              <a:rPr lang="en-US" altLang="zh-TW" sz="1800" dirty="0" err="1"/>
              <a:t>nnoremap</a:t>
            </a:r>
            <a:r>
              <a:rPr lang="en-US" altLang="zh-TW" sz="1800" dirty="0"/>
              <a:t> &lt;C-k&gt; &lt;C-w&gt;k</a:t>
            </a:r>
          </a:p>
          <a:p>
            <a:r>
              <a:rPr lang="en-US" altLang="zh-TW" sz="1800" dirty="0"/>
              <a:t> </a:t>
            </a:r>
            <a:r>
              <a:rPr lang="en-US" altLang="zh-TW" sz="1800" dirty="0" err="1"/>
              <a:t>nnoremap</a:t>
            </a:r>
            <a:r>
              <a:rPr lang="en-US" altLang="zh-TW" sz="1800" dirty="0"/>
              <a:t> &lt;C-l&gt; &lt;C-w&gt;l</a:t>
            </a:r>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94834667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533400" y="1066800"/>
            <a:ext cx="8153400" cy="5334000"/>
          </a:xfrm>
        </p:spPr>
        <p:txBody>
          <a:bodyPr/>
          <a:lstStyle/>
          <a:p>
            <a:r>
              <a:rPr lang="zh-TW" altLang="en-US" sz="1800" dirty="0"/>
              <a:t> </a:t>
            </a:r>
            <a:r>
              <a:rPr lang="en-US" altLang="zh-TW" sz="1800" dirty="0"/>
              <a:t>"</a:t>
            </a:r>
            <a:r>
              <a:rPr lang="zh-TW" altLang="en-US" sz="1800" dirty="0"/>
              <a:t>一些不错的映射转换语法（如果在一个文件中混合了不同语言时有用）</a:t>
            </a:r>
          </a:p>
          <a:p>
            <a:r>
              <a:rPr lang="zh-TW" altLang="en-US" sz="1800" dirty="0"/>
              <a:t> </a:t>
            </a:r>
            <a:r>
              <a:rPr lang="en-US" altLang="zh-TW" sz="1800" dirty="0" err="1"/>
              <a:t>nnoremap</a:t>
            </a:r>
            <a:r>
              <a:rPr lang="en-US" altLang="zh-TW" sz="1800" dirty="0"/>
              <a:t> &lt;leader&gt;1 :set </a:t>
            </a:r>
            <a:r>
              <a:rPr lang="en-US" altLang="zh-TW" sz="1800" dirty="0" err="1"/>
              <a:t>filetype</a:t>
            </a:r>
            <a:r>
              <a:rPr lang="en-US" altLang="zh-TW" sz="1800" dirty="0"/>
              <a:t>=</a:t>
            </a:r>
            <a:r>
              <a:rPr lang="en-US" altLang="zh-TW" sz="1800" dirty="0" err="1"/>
              <a:t>xhtml</a:t>
            </a:r>
            <a:r>
              <a:rPr lang="en-US" altLang="zh-TW" sz="1800" dirty="0"/>
              <a:t>&lt;CR&gt;</a:t>
            </a:r>
          </a:p>
          <a:p>
            <a:r>
              <a:rPr lang="en-US" altLang="zh-TW" sz="1800" dirty="0"/>
              <a:t> </a:t>
            </a:r>
            <a:r>
              <a:rPr lang="en-US" altLang="zh-TW" sz="1800" dirty="0" err="1"/>
              <a:t>nnoremap</a:t>
            </a:r>
            <a:r>
              <a:rPr lang="en-US" altLang="zh-TW" sz="1800" dirty="0"/>
              <a:t> &lt;leader&gt;2 :set </a:t>
            </a:r>
            <a:r>
              <a:rPr lang="en-US" altLang="zh-TW" sz="1800" dirty="0" err="1"/>
              <a:t>filetype</a:t>
            </a:r>
            <a:r>
              <a:rPr lang="en-US" altLang="zh-TW" sz="1800" dirty="0"/>
              <a:t>=</a:t>
            </a:r>
            <a:r>
              <a:rPr lang="en-US" altLang="zh-TW" sz="1800" dirty="0" err="1"/>
              <a:t>css</a:t>
            </a:r>
            <a:r>
              <a:rPr lang="en-US" altLang="zh-TW" sz="1800" dirty="0"/>
              <a:t>&lt;CR&gt;</a:t>
            </a:r>
          </a:p>
          <a:p>
            <a:r>
              <a:rPr lang="en-US" altLang="zh-TW" sz="1800" dirty="0"/>
              <a:t> </a:t>
            </a:r>
            <a:r>
              <a:rPr lang="en-US" altLang="zh-TW" sz="1800" dirty="0" err="1"/>
              <a:t>nnoremap</a:t>
            </a:r>
            <a:r>
              <a:rPr lang="en-US" altLang="zh-TW" sz="1800" dirty="0"/>
              <a:t> &lt;leader&gt;3 :set </a:t>
            </a:r>
            <a:r>
              <a:rPr lang="en-US" altLang="zh-TW" sz="1800" dirty="0" err="1"/>
              <a:t>filetype</a:t>
            </a:r>
            <a:r>
              <a:rPr lang="en-US" altLang="zh-TW" sz="1800" dirty="0"/>
              <a:t>=</a:t>
            </a:r>
            <a:r>
              <a:rPr lang="en-US" altLang="zh-TW" sz="1800" dirty="0" err="1"/>
              <a:t>javascript</a:t>
            </a:r>
            <a:r>
              <a:rPr lang="en-US" altLang="zh-TW" sz="1800" dirty="0"/>
              <a:t>&lt;CR&gt;</a:t>
            </a:r>
          </a:p>
          <a:p>
            <a:r>
              <a:rPr lang="en-US" altLang="zh-TW" sz="1800" dirty="0"/>
              <a:t> </a:t>
            </a:r>
            <a:r>
              <a:rPr lang="en-US" altLang="zh-TW" sz="1800" dirty="0" err="1"/>
              <a:t>nnoremap</a:t>
            </a:r>
            <a:r>
              <a:rPr lang="en-US" altLang="zh-TW" sz="1800" dirty="0"/>
              <a:t> &lt;leader&gt;4 :set </a:t>
            </a:r>
            <a:r>
              <a:rPr lang="en-US" altLang="zh-TW" sz="1800" dirty="0" err="1"/>
              <a:t>filetype</a:t>
            </a:r>
            <a:r>
              <a:rPr lang="en-US" altLang="zh-TW" sz="1800" dirty="0"/>
              <a:t>=</a:t>
            </a:r>
            <a:r>
              <a:rPr lang="en-US" altLang="zh-TW" sz="1800" dirty="0" err="1"/>
              <a:t>php</a:t>
            </a:r>
            <a:r>
              <a:rPr lang="en-US" altLang="zh-TW" sz="1800" dirty="0"/>
              <a:t>&lt;CR&gt;</a:t>
            </a:r>
          </a:p>
          <a:p>
            <a:r>
              <a:rPr lang="en-US" altLang="zh-TW" sz="1800" dirty="0"/>
              <a:t> </a:t>
            </a:r>
            <a:r>
              <a:rPr lang="en-US" altLang="zh-TW" sz="1800" dirty="0" err="1"/>
              <a:t>nnoremap</a:t>
            </a:r>
            <a:r>
              <a:rPr lang="en-US" altLang="zh-TW" sz="1800" dirty="0"/>
              <a:t> &lt;leader&gt;h :</a:t>
            </a:r>
            <a:r>
              <a:rPr lang="en-US" altLang="zh-TW" sz="1800" dirty="0" err="1"/>
              <a:t>noh</a:t>
            </a:r>
            <a:r>
              <a:rPr lang="en-US" altLang="zh-TW" sz="1800" dirty="0"/>
              <a:t>&lt;CR&gt;</a:t>
            </a:r>
          </a:p>
          <a:p>
            <a:r>
              <a:rPr lang="en-US" altLang="zh-TW" sz="1800" dirty="0"/>
              <a:t> </a:t>
            </a:r>
            <a:r>
              <a:rPr lang="en-US" altLang="zh-TW" sz="1800" dirty="0" err="1"/>
              <a:t>nnoremap</a:t>
            </a:r>
            <a:r>
              <a:rPr lang="en-US" altLang="zh-TW" sz="1800" dirty="0"/>
              <a:t> &lt;leader&gt;q :q&lt;CR&gt;</a:t>
            </a:r>
          </a:p>
          <a:p>
            <a:r>
              <a:rPr lang="en-US" altLang="zh-TW" sz="1800" dirty="0"/>
              <a:t> " </a:t>
            </a:r>
            <a:r>
              <a:rPr lang="zh-TW" altLang="en-US" sz="1800" dirty="0"/>
              <a:t>快捷关闭文件</a:t>
            </a:r>
          </a:p>
          <a:p>
            <a:r>
              <a:rPr lang="zh-TW" altLang="en-US" sz="1800" dirty="0"/>
              <a:t> </a:t>
            </a:r>
            <a:r>
              <a:rPr lang="en-US" altLang="zh-TW" sz="1800" dirty="0" err="1"/>
              <a:t>nnoremap</a:t>
            </a:r>
            <a:r>
              <a:rPr lang="en-US" altLang="zh-TW" sz="1800" dirty="0"/>
              <a:t> &lt;leader&gt;</a:t>
            </a:r>
            <a:r>
              <a:rPr lang="en-US" altLang="zh-TW" sz="1800" dirty="0" err="1"/>
              <a:t>wq</a:t>
            </a:r>
            <a:r>
              <a:rPr lang="en-US" altLang="zh-TW" sz="1800" dirty="0"/>
              <a:t> :</a:t>
            </a:r>
            <a:r>
              <a:rPr lang="en-US" altLang="zh-TW" sz="1800" dirty="0" err="1"/>
              <a:t>wq</a:t>
            </a:r>
            <a:r>
              <a:rPr lang="en-US" altLang="zh-TW" sz="1800" dirty="0"/>
              <a:t>&lt;CR&gt;</a:t>
            </a:r>
          </a:p>
          <a:p>
            <a:r>
              <a:rPr lang="en-US" altLang="zh-TW" sz="1800" dirty="0"/>
              <a:t> </a:t>
            </a:r>
            <a:r>
              <a:rPr lang="en-US" altLang="zh-TW" sz="1800" dirty="0" err="1"/>
              <a:t>nnoremap</a:t>
            </a:r>
            <a:r>
              <a:rPr lang="en-US" altLang="zh-TW" sz="1800" dirty="0"/>
              <a:t> &lt;leader&gt;</a:t>
            </a:r>
            <a:r>
              <a:rPr lang="en-US" altLang="zh-TW" sz="1800" dirty="0" err="1"/>
              <a:t>pg</a:t>
            </a:r>
            <a:r>
              <a:rPr lang="en-US" altLang="zh-TW" sz="1800" dirty="0"/>
              <a:t> :</a:t>
            </a:r>
            <a:r>
              <a:rPr lang="en-US" altLang="zh-TW" sz="1800" dirty="0" err="1"/>
              <a:t>PluginInstall</a:t>
            </a:r>
            <a:r>
              <a:rPr lang="en-US" altLang="zh-TW" sz="1800" dirty="0"/>
              <a:t>&lt;CR</a:t>
            </a:r>
            <a:r>
              <a:rPr lang="en-US" altLang="zh-TW" sz="1800" dirty="0" smtClean="0"/>
              <a:t>&gt;</a:t>
            </a:r>
            <a:endParaRPr lang="en-US" altLang="zh-TW" sz="1800" dirty="0"/>
          </a:p>
          <a:p>
            <a:r>
              <a:rPr lang="en-US" altLang="zh-TW" sz="1800" dirty="0"/>
              <a:t> " </a:t>
            </a:r>
            <a:r>
              <a:rPr lang="zh-TW" altLang="en-US" sz="1800" dirty="0"/>
              <a:t>全文搜索选中的文字</a:t>
            </a:r>
          </a:p>
          <a:p>
            <a:r>
              <a:rPr lang="zh-TW" altLang="en-US" sz="1800" dirty="0"/>
              <a:t> </a:t>
            </a:r>
            <a:r>
              <a:rPr lang="en-US" altLang="zh-TW" sz="1800" dirty="0" err="1"/>
              <a:t>vnoremap</a:t>
            </a:r>
            <a:r>
              <a:rPr lang="en-US" altLang="zh-TW" sz="1800" dirty="0"/>
              <a:t> &lt;silent&gt; &lt;Leader&gt;f y/&lt;c-r&gt;=escape(@", "\\/.*$^~[]")&lt;</a:t>
            </a:r>
            <a:r>
              <a:rPr lang="en-US" altLang="zh-TW" sz="1800" dirty="0" err="1"/>
              <a:t>cr</a:t>
            </a:r>
            <a:r>
              <a:rPr lang="en-US" altLang="zh-TW" sz="1800" dirty="0"/>
              <a:t>&gt;&lt;</a:t>
            </a:r>
            <a:r>
              <a:rPr lang="en-US" altLang="zh-TW" sz="1800" dirty="0" err="1"/>
              <a:t>cr</a:t>
            </a:r>
            <a:r>
              <a:rPr lang="en-US" altLang="zh-TW" sz="1800" dirty="0"/>
              <a:t>&gt;</a:t>
            </a:r>
          </a:p>
          <a:p>
            <a:r>
              <a:rPr lang="en-US" altLang="zh-TW" sz="1800" dirty="0"/>
              <a:t> </a:t>
            </a:r>
            <a:r>
              <a:rPr lang="en-US" altLang="zh-TW" sz="1800" dirty="0" err="1"/>
              <a:t>vnoremap</a:t>
            </a:r>
            <a:r>
              <a:rPr lang="en-US" altLang="zh-TW" sz="1800" dirty="0"/>
              <a:t> &lt;silent&gt; &lt;Leader&gt;F y?&lt;c-r&gt;=escape(@", "\\/.*$^~[]")&lt;</a:t>
            </a:r>
            <a:r>
              <a:rPr lang="en-US" altLang="zh-TW" sz="1800" dirty="0" err="1"/>
              <a:t>cr</a:t>
            </a:r>
            <a:r>
              <a:rPr lang="en-US" altLang="zh-TW" sz="1800" dirty="0"/>
              <a:t>&gt;&lt;</a:t>
            </a:r>
            <a:r>
              <a:rPr lang="en-US" altLang="zh-TW" sz="1800" dirty="0" err="1"/>
              <a:t>cr</a:t>
            </a:r>
            <a:r>
              <a:rPr lang="en-US" altLang="zh-TW" sz="1800" dirty="0" smtClean="0"/>
              <a:t>&gt;</a:t>
            </a:r>
            <a:endParaRPr lang="en-US" altLang="zh-TW" sz="1800" dirty="0"/>
          </a:p>
          <a:p>
            <a:r>
              <a:rPr lang="en-US" altLang="zh-TW" sz="1800" dirty="0"/>
              <a:t> " PHP </a:t>
            </a:r>
            <a:r>
              <a:rPr lang="zh-TW" altLang="en-US" sz="1800" dirty="0"/>
              <a:t>文件，</a:t>
            </a:r>
            <a:r>
              <a:rPr lang="en-US" altLang="zh-TW" sz="1800" dirty="0"/>
              <a:t>F12</a:t>
            </a:r>
            <a:r>
              <a:rPr lang="zh-TW" altLang="en-US" sz="1800" dirty="0"/>
              <a:t>执行本文件</a:t>
            </a:r>
          </a:p>
          <a:p>
            <a:r>
              <a:rPr lang="zh-TW" altLang="en-US" sz="1800" dirty="0"/>
              <a:t> </a:t>
            </a:r>
            <a:r>
              <a:rPr lang="en-US" altLang="zh-TW" sz="1800" dirty="0" err="1"/>
              <a:t>autocmd</a:t>
            </a:r>
            <a:r>
              <a:rPr lang="en-US" altLang="zh-TW" sz="1800" dirty="0"/>
              <a:t> </a:t>
            </a:r>
            <a:r>
              <a:rPr lang="en-US" altLang="zh-TW" sz="1800" dirty="0" err="1"/>
              <a:t>FileType</a:t>
            </a:r>
            <a:r>
              <a:rPr lang="en-US" altLang="zh-TW" sz="1800" dirty="0"/>
              <a:t> </a:t>
            </a:r>
            <a:r>
              <a:rPr lang="en-US" altLang="zh-TW" sz="1800" dirty="0" err="1"/>
              <a:t>php</a:t>
            </a:r>
            <a:r>
              <a:rPr lang="en-US" altLang="zh-TW" sz="1800" dirty="0"/>
              <a:t> map &lt;F12&gt; :!</a:t>
            </a:r>
            <a:r>
              <a:rPr lang="en-US" altLang="zh-TW" sz="1800" dirty="0" err="1"/>
              <a:t>php</a:t>
            </a:r>
            <a:r>
              <a:rPr lang="en-US" altLang="zh-TW" sz="1800" dirty="0"/>
              <a:t> %&lt;CR&gt;</a:t>
            </a:r>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985562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ctrTitle"/>
          </p:nvPr>
        </p:nvSpPr>
        <p:spPr>
          <a:xfrm>
            <a:off x="1295400" y="2057400"/>
            <a:ext cx="6705600" cy="947738"/>
          </a:xfrm>
        </p:spPr>
        <p:txBody>
          <a:bodyPr/>
          <a:lstStyle/>
          <a:p>
            <a:pPr algn="ctr" eaLnBrk="1" hangingPunct="1"/>
            <a:r>
              <a:rPr lang="zh-CN" altLang="en-US" dirty="0" smtClean="0"/>
              <a:t>谢 谢 ！</a:t>
            </a:r>
          </a:p>
        </p:txBody>
      </p:sp>
      <p:sp>
        <p:nvSpPr>
          <p:cNvPr id="6147" name="Rectangle 7"/>
          <p:cNvSpPr>
            <a:spLocks noGrp="1" noChangeArrowheads="1"/>
          </p:cNvSpPr>
          <p:nvPr>
            <p:ph type="subTitle" idx="1"/>
          </p:nvPr>
        </p:nvSpPr>
        <p:spPr>
          <a:xfrm>
            <a:off x="609600" y="5867400"/>
            <a:ext cx="5715000" cy="609600"/>
          </a:xfrm>
        </p:spPr>
        <p:txBody>
          <a:bodyPr/>
          <a:lstStyle/>
          <a:p>
            <a:r>
              <a:rPr lang="zh-CN" altLang="zh-CN" sz="1000" dirty="0">
                <a:solidFill>
                  <a:schemeClr val="tx1"/>
                </a:solidFill>
              </a:rPr>
              <a:t>北京朝阳区酒仙桥路</a:t>
            </a:r>
            <a:r>
              <a:rPr lang="en-US" altLang="zh-CN" sz="1000" dirty="0">
                <a:solidFill>
                  <a:schemeClr val="tx1"/>
                </a:solidFill>
              </a:rPr>
              <a:t>6</a:t>
            </a:r>
            <a:r>
              <a:rPr lang="zh-CN" altLang="zh-CN" sz="1000" dirty="0">
                <a:solidFill>
                  <a:schemeClr val="tx1"/>
                </a:solidFill>
              </a:rPr>
              <a:t>号院</a:t>
            </a:r>
            <a:r>
              <a:rPr lang="en-US" altLang="zh-CN" sz="1000" dirty="0">
                <a:solidFill>
                  <a:schemeClr val="tx1"/>
                </a:solidFill>
              </a:rPr>
              <a:t>2</a:t>
            </a:r>
            <a:r>
              <a:rPr lang="zh-CN" altLang="zh-CN" sz="1000" dirty="0">
                <a:solidFill>
                  <a:schemeClr val="tx1"/>
                </a:solidFill>
              </a:rPr>
              <a:t>号楼</a:t>
            </a:r>
            <a:r>
              <a:rPr lang="en-US" altLang="zh-CN" sz="1000" dirty="0">
                <a:solidFill>
                  <a:schemeClr val="tx1"/>
                </a:solidFill>
              </a:rPr>
              <a:t> 100015</a:t>
            </a:r>
            <a:endParaRPr lang="zh-CN" altLang="zh-CN" sz="1000" dirty="0">
              <a:solidFill>
                <a:schemeClr val="tx1"/>
              </a:solidFill>
            </a:endParaRPr>
          </a:p>
          <a:p>
            <a:r>
              <a:rPr lang="en-US" altLang="zh-CN" sz="1000" dirty="0">
                <a:solidFill>
                  <a:schemeClr val="tx1"/>
                </a:solidFill>
              </a:rPr>
              <a:t>Building 2, 6 </a:t>
            </a:r>
            <a:r>
              <a:rPr lang="en-US" altLang="zh-CN" sz="1000" dirty="0" err="1">
                <a:solidFill>
                  <a:schemeClr val="tx1"/>
                </a:solidFill>
              </a:rPr>
              <a:t>Haoyuan</a:t>
            </a:r>
            <a:r>
              <a:rPr lang="en-US" altLang="zh-CN" sz="1000" dirty="0">
                <a:solidFill>
                  <a:schemeClr val="tx1"/>
                </a:solidFill>
              </a:rPr>
              <a:t>, </a:t>
            </a:r>
            <a:r>
              <a:rPr lang="en-US" altLang="zh-CN" sz="1000" dirty="0" err="1">
                <a:solidFill>
                  <a:schemeClr val="tx1"/>
                </a:solidFill>
              </a:rPr>
              <a:t>Jiuxianqiao</a:t>
            </a:r>
            <a:r>
              <a:rPr lang="en-US" altLang="zh-CN" sz="1000" dirty="0">
                <a:solidFill>
                  <a:schemeClr val="tx1"/>
                </a:solidFill>
              </a:rPr>
              <a:t> Road</a:t>
            </a:r>
            <a:r>
              <a:rPr lang="en-US" altLang="zh-CN" sz="1000" dirty="0" smtClean="0">
                <a:solidFill>
                  <a:schemeClr val="tx1"/>
                </a:solidFill>
              </a:rPr>
              <a:t>,</a:t>
            </a:r>
            <a:r>
              <a:rPr lang="en-US" altLang="zh-CN" sz="1000" dirty="0">
                <a:solidFill>
                  <a:schemeClr val="tx1"/>
                </a:solidFill>
              </a:rPr>
              <a:t> </a:t>
            </a:r>
            <a:r>
              <a:rPr lang="en-US" altLang="zh-CN" sz="1000" dirty="0" err="1" smtClean="0">
                <a:solidFill>
                  <a:schemeClr val="tx1"/>
                </a:solidFill>
              </a:rPr>
              <a:t>Chaoyang</a:t>
            </a:r>
            <a:r>
              <a:rPr lang="en-US" altLang="zh-CN" sz="1000" dirty="0" smtClean="0">
                <a:solidFill>
                  <a:schemeClr val="tx1"/>
                </a:solidFill>
              </a:rPr>
              <a:t> </a:t>
            </a:r>
            <a:r>
              <a:rPr lang="en-US" altLang="zh-CN" sz="1000" dirty="0" err="1">
                <a:solidFill>
                  <a:schemeClr val="tx1"/>
                </a:solidFill>
              </a:rPr>
              <a:t>District,Beijing,P.R.C</a:t>
            </a:r>
            <a:r>
              <a:rPr lang="en-US" altLang="zh-CN" sz="1000" dirty="0">
                <a:solidFill>
                  <a:schemeClr val="tx1"/>
                </a:solidFill>
              </a:rPr>
              <a:t>. 100015</a:t>
            </a:r>
            <a:endParaRPr lang="zh-CN" altLang="zh-CN" sz="1000" dirty="0">
              <a:solidFill>
                <a:schemeClr val="tx1"/>
              </a:solidFill>
            </a:endParaRPr>
          </a:p>
          <a:p>
            <a:r>
              <a:rPr lang="en-US" altLang="zh-CN" sz="1000" dirty="0">
                <a:solidFill>
                  <a:schemeClr val="tx1"/>
                </a:solidFill>
              </a:rPr>
              <a:t>Tel +86 10 5682 </a:t>
            </a:r>
            <a:r>
              <a:rPr lang="en-US" altLang="zh-CN" sz="1000" dirty="0" smtClean="0">
                <a:solidFill>
                  <a:schemeClr val="tx1"/>
                </a:solidFill>
              </a:rPr>
              <a:t>2690   </a:t>
            </a:r>
            <a:r>
              <a:rPr lang="en-US" altLang="zh-CN" sz="1000" dirty="0">
                <a:solidFill>
                  <a:schemeClr val="tx1"/>
                </a:solidFill>
              </a:rPr>
              <a:t>Fax +86 10 5682 2000</a:t>
            </a:r>
            <a:endParaRPr lang="zh-CN" altLang="zh-CN" sz="10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TW" dirty="0"/>
              <a:t>4</a:t>
            </a:r>
            <a:r>
              <a:rPr lang="zh-TW" altLang="en-US" dirty="0"/>
              <a:t>种模式</a:t>
            </a:r>
            <a:r>
              <a:rPr lang="zh-TW" altLang="en-US" dirty="0" smtClean="0"/>
              <a:t>：</a:t>
            </a:r>
            <a:endParaRPr lang="en-US" altLang="zh-TW" dirty="0" smtClean="0"/>
          </a:p>
          <a:p>
            <a:pPr>
              <a:buFont typeface="Wingdings" charset="2"/>
              <a:buChar char="²"/>
            </a:pPr>
            <a:r>
              <a:rPr lang="zh-TW" altLang="en-US" sz="2000" dirty="0" smtClean="0"/>
              <a:t>普通</a:t>
            </a:r>
            <a:r>
              <a:rPr lang="en-US" altLang="zh-TW" sz="2000" dirty="0"/>
              <a:t>(Normal)</a:t>
            </a:r>
            <a:r>
              <a:rPr lang="zh-TW" altLang="en-US" sz="2000" dirty="0" smtClean="0"/>
              <a:t>模式</a:t>
            </a:r>
            <a:endParaRPr lang="en-US" altLang="zh-TW" sz="2000" dirty="0" smtClean="0"/>
          </a:p>
          <a:p>
            <a:pPr>
              <a:buFont typeface="Wingdings" charset="2"/>
              <a:buChar char="²"/>
            </a:pPr>
            <a:r>
              <a:rPr lang="zh-TW" altLang="en-US" sz="2000" dirty="0" smtClean="0"/>
              <a:t>插入</a:t>
            </a:r>
            <a:r>
              <a:rPr lang="en-US" altLang="zh-TW" sz="2000" dirty="0"/>
              <a:t>(Insert)</a:t>
            </a:r>
            <a:r>
              <a:rPr lang="zh-TW" altLang="en-US" sz="2000" dirty="0" smtClean="0"/>
              <a:t>模式</a:t>
            </a:r>
          </a:p>
          <a:p>
            <a:pPr>
              <a:buFont typeface="Wingdings" charset="2"/>
              <a:buChar char="²"/>
            </a:pPr>
            <a:r>
              <a:rPr lang="zh-TW" altLang="en-US" sz="2000" dirty="0" smtClean="0"/>
              <a:t>可视</a:t>
            </a:r>
            <a:r>
              <a:rPr lang="en-US" altLang="zh-TW" sz="2000" dirty="0" smtClean="0"/>
              <a:t>(Visual)</a:t>
            </a:r>
            <a:r>
              <a:rPr lang="zh-TW" altLang="en-US" sz="2000" dirty="0" smtClean="0"/>
              <a:t>模式</a:t>
            </a:r>
            <a:endParaRPr lang="en-US" altLang="zh-TW" sz="2000" dirty="0" smtClean="0"/>
          </a:p>
          <a:p>
            <a:pPr>
              <a:buFont typeface="Wingdings" charset="2"/>
              <a:buChar char="²"/>
            </a:pPr>
            <a:r>
              <a:rPr lang="zh-TW" altLang="en-US" sz="2000" dirty="0" smtClean="0"/>
              <a:t>命令</a:t>
            </a:r>
            <a:r>
              <a:rPr lang="en-US" altLang="zh-TW" sz="2000" dirty="0"/>
              <a:t>(Command)</a:t>
            </a:r>
            <a:r>
              <a:rPr lang="zh-TW" altLang="en-US" sz="2000" dirty="0"/>
              <a:t>模式</a:t>
            </a:r>
          </a:p>
          <a:p>
            <a:endParaRPr lang="zh-CN" altLang="en-US"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3660306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smtClean="0"/>
              <a:t>常用命令 </a:t>
            </a:r>
            <a:r>
              <a:rPr lang="en-US" altLang="zh-CN" dirty="0" smtClean="0"/>
              <a:t>(</a:t>
            </a:r>
            <a:r>
              <a:rPr lang="zh-CN" altLang="en-US" dirty="0" smtClean="0"/>
              <a:t>命令大厅</a:t>
            </a:r>
            <a:r>
              <a:rPr lang="en-US" altLang="zh-CN" dirty="0" smtClean="0"/>
              <a:t>)</a:t>
            </a:r>
          </a:p>
          <a:p>
            <a:r>
              <a:rPr lang="en-US" altLang="zh-CN" sz="1800" dirty="0"/>
              <a:t>: </a:t>
            </a:r>
            <a:r>
              <a:rPr lang="zh-CN" altLang="en-US" sz="1800" dirty="0"/>
              <a:t>进入命令行</a:t>
            </a:r>
          </a:p>
          <a:p>
            <a:r>
              <a:rPr lang="en-US" altLang="zh-CN" sz="1800" dirty="0" err="1"/>
              <a:t>i</a:t>
            </a:r>
            <a:r>
              <a:rPr lang="en-US" altLang="zh-CN" sz="1800" dirty="0"/>
              <a:t> </a:t>
            </a:r>
            <a:r>
              <a:rPr lang="zh-CN" altLang="en-US" sz="1800" dirty="0"/>
              <a:t>或 </a:t>
            </a:r>
            <a:r>
              <a:rPr lang="en-US" altLang="zh-CN" sz="1800" dirty="0"/>
              <a:t>a </a:t>
            </a:r>
            <a:r>
              <a:rPr lang="zh-CN" altLang="en-US" sz="1800" dirty="0"/>
              <a:t>进入插入模式。区别是：</a:t>
            </a:r>
            <a:r>
              <a:rPr lang="en-US" altLang="zh-CN" sz="1800" dirty="0" err="1"/>
              <a:t>i</a:t>
            </a:r>
            <a:r>
              <a:rPr lang="en-US" altLang="zh-CN" sz="1800" dirty="0"/>
              <a:t> </a:t>
            </a:r>
            <a:r>
              <a:rPr lang="zh-CN" altLang="en-US" sz="1800" dirty="0"/>
              <a:t>进入插入模式后，光标在当前字符前面； </a:t>
            </a:r>
            <a:r>
              <a:rPr lang="en-US" altLang="zh-CN" sz="1800" dirty="0"/>
              <a:t>a </a:t>
            </a:r>
            <a:r>
              <a:rPr lang="zh-CN" altLang="en-US" sz="1800" dirty="0"/>
              <a:t>进入插入模式后，光标在当前字符后面</a:t>
            </a:r>
          </a:p>
          <a:p>
            <a:r>
              <a:rPr lang="en-US" altLang="zh-CN" sz="1800" dirty="0"/>
              <a:t>h j k l </a:t>
            </a:r>
            <a:r>
              <a:rPr lang="zh-CN" altLang="en-US" sz="1800" dirty="0"/>
              <a:t>分别是光标左移、下移、上移、右移</a:t>
            </a:r>
          </a:p>
          <a:p>
            <a:r>
              <a:rPr lang="en-US" altLang="zh-CN" sz="1800" dirty="0"/>
              <a:t>x </a:t>
            </a:r>
            <a:r>
              <a:rPr lang="zh-CN" altLang="en-US" sz="1800" dirty="0"/>
              <a:t>删除一个字符</a:t>
            </a:r>
          </a:p>
          <a:p>
            <a:r>
              <a:rPr lang="fi-FI" altLang="zh-CN" sz="1800" dirty="0" err="1"/>
              <a:t>yy</a:t>
            </a:r>
            <a:r>
              <a:rPr lang="fi-FI" altLang="zh-CN" sz="1800" dirty="0"/>
              <a:t> </a:t>
            </a:r>
            <a:r>
              <a:rPr lang="zh-CN" altLang="fi-FI" sz="1800" dirty="0"/>
              <a:t>复制行 </a:t>
            </a:r>
          </a:p>
          <a:p>
            <a:r>
              <a:rPr lang="en-US" altLang="zh-CN" sz="1800" dirty="0" err="1"/>
              <a:t>yw</a:t>
            </a:r>
            <a:r>
              <a:rPr lang="en-US" altLang="zh-CN" sz="1800" dirty="0"/>
              <a:t> </a:t>
            </a:r>
            <a:r>
              <a:rPr lang="zh-CN" altLang="en-US" sz="1800" dirty="0"/>
              <a:t>复制字</a:t>
            </a:r>
          </a:p>
          <a:p>
            <a:r>
              <a:rPr lang="en-US" altLang="zh-CN" sz="1800" dirty="0" err="1"/>
              <a:t>dw</a:t>
            </a:r>
            <a:r>
              <a:rPr lang="zh-CN" altLang="en-US" sz="1800" dirty="0"/>
              <a:t>删除字</a:t>
            </a:r>
          </a:p>
          <a:p>
            <a:r>
              <a:rPr lang="en-US" altLang="zh-CN" sz="1800" dirty="0" err="1"/>
              <a:t>dd</a:t>
            </a:r>
            <a:r>
              <a:rPr lang="en-US" altLang="zh-CN" sz="1800" dirty="0"/>
              <a:t> </a:t>
            </a:r>
            <a:r>
              <a:rPr lang="zh-CN" altLang="en-US" sz="1800" dirty="0"/>
              <a:t>删除一行</a:t>
            </a:r>
          </a:p>
          <a:p>
            <a:r>
              <a:rPr lang="en-US" altLang="zh-CN" sz="1800" dirty="0"/>
              <a:t>J </a:t>
            </a:r>
            <a:r>
              <a:rPr lang="zh-CN" altLang="en-US" sz="1800" dirty="0"/>
              <a:t>删除本行的回车符，把下一行并入本行末尾</a:t>
            </a:r>
          </a:p>
          <a:p>
            <a:r>
              <a:rPr lang="en-US" altLang="zh-CN" sz="1800" dirty="0"/>
              <a:t>r</a:t>
            </a:r>
            <a:r>
              <a:rPr lang="zh-CN" altLang="en-US" sz="1800" dirty="0"/>
              <a:t>字符 替换光标所在字符为新字符</a:t>
            </a: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023677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a:t>s</a:t>
            </a:r>
            <a:r>
              <a:rPr lang="zh-CN" altLang="en-US" sz="1800" dirty="0"/>
              <a:t>多字符替换</a:t>
            </a:r>
          </a:p>
          <a:p>
            <a:r>
              <a:rPr lang="en-US" altLang="zh-CN" sz="1800" dirty="0"/>
              <a:t>^ $ </a:t>
            </a:r>
            <a:r>
              <a:rPr lang="zh-CN" altLang="en-US" sz="1800" dirty="0"/>
              <a:t>分别是光标移到行首和行末</a:t>
            </a:r>
          </a:p>
          <a:p>
            <a:r>
              <a:rPr lang="zh-CN" altLang="en-US" sz="1800" dirty="0"/>
              <a:t>数字</a:t>
            </a:r>
            <a:r>
              <a:rPr lang="en-US" altLang="zh-CN" sz="1800" dirty="0"/>
              <a:t>G </a:t>
            </a:r>
            <a:r>
              <a:rPr lang="zh-CN" altLang="en-US" sz="1800" dirty="0"/>
              <a:t>移动光标到第若干行，如果直接按 </a:t>
            </a:r>
            <a:r>
              <a:rPr lang="en-US" altLang="zh-CN" sz="1800" dirty="0"/>
              <a:t>G </a:t>
            </a:r>
            <a:r>
              <a:rPr lang="zh-CN" altLang="en-US" sz="1800" dirty="0"/>
              <a:t>则移动到最后一行 </a:t>
            </a:r>
            <a:r>
              <a:rPr lang="en-US" altLang="zh-CN" sz="1800" dirty="0"/>
              <a:t>,</a:t>
            </a:r>
            <a:r>
              <a:rPr lang="en-US" altLang="zh-CN" sz="1800" dirty="0" err="1"/>
              <a:t>gg</a:t>
            </a:r>
            <a:r>
              <a:rPr lang="en-US" altLang="zh-CN" sz="1800" dirty="0"/>
              <a:t>=G</a:t>
            </a:r>
          </a:p>
          <a:p>
            <a:r>
              <a:rPr lang="en-US" altLang="zh-CN" sz="1800" dirty="0"/>
              <a:t>%</a:t>
            </a:r>
            <a:r>
              <a:rPr lang="zh-CN" altLang="en-US" sz="1800" dirty="0"/>
              <a:t>是从大括号的开始移动到大括号的结束位置</a:t>
            </a:r>
          </a:p>
          <a:p>
            <a:r>
              <a:rPr lang="en-US" altLang="zh-CN" sz="1800" dirty="0" err="1"/>
              <a:t>va</a:t>
            </a:r>
            <a:r>
              <a:rPr lang="en-US" altLang="zh-CN" sz="1800" dirty="0"/>
              <a:t>+</a:t>
            </a:r>
            <a:r>
              <a:rPr lang="zh-CN" altLang="en-US" sz="1800" dirty="0"/>
              <a:t>括号选择匹配的括号部分</a:t>
            </a:r>
          </a:p>
          <a:p>
            <a:r>
              <a:rPr lang="en-US" altLang="zh-CN" sz="1800" dirty="0" err="1"/>
              <a:t>zf</a:t>
            </a:r>
            <a:r>
              <a:rPr lang="zh-CN" altLang="en-US" sz="1800" dirty="0"/>
              <a:t>进行折叠</a:t>
            </a:r>
            <a:r>
              <a:rPr lang="en-US" altLang="zh-CN" sz="1800" dirty="0"/>
              <a:t>, </a:t>
            </a:r>
            <a:r>
              <a:rPr lang="zh-CN" altLang="en-US" sz="1800" dirty="0"/>
              <a:t>用</a:t>
            </a:r>
            <a:r>
              <a:rPr lang="en-US" altLang="zh-CN" sz="1800" dirty="0" err="1"/>
              <a:t>zo</a:t>
            </a:r>
            <a:r>
              <a:rPr lang="zh-CN" altLang="en-US" sz="1800" dirty="0"/>
              <a:t>打开折叠</a:t>
            </a:r>
            <a:r>
              <a:rPr lang="en-US" altLang="zh-CN" sz="1800" dirty="0"/>
              <a:t>,</a:t>
            </a:r>
            <a:r>
              <a:rPr lang="zh-CN" altLang="en-US" sz="1800" dirty="0"/>
              <a:t>也可以方向键向右打开折叠</a:t>
            </a:r>
            <a:r>
              <a:rPr lang="en-US" altLang="zh-CN" sz="1800" dirty="0"/>
              <a:t>,</a:t>
            </a:r>
            <a:r>
              <a:rPr lang="en-US" altLang="zh-CN" sz="1800" dirty="0" err="1"/>
              <a:t>zc</a:t>
            </a:r>
            <a:r>
              <a:rPr lang="en-US" altLang="zh-CN" sz="1800" dirty="0"/>
              <a:t> </a:t>
            </a:r>
            <a:r>
              <a:rPr lang="zh-CN" altLang="en-US" sz="1800" dirty="0"/>
              <a:t>关闭折叠</a:t>
            </a:r>
            <a:r>
              <a:rPr lang="en-US" altLang="zh-CN" sz="1800" dirty="0"/>
              <a:t>(</a:t>
            </a:r>
            <a:r>
              <a:rPr lang="zh-CN" altLang="en-US" sz="1800" dirty="0"/>
              <a:t>只要在被折叠的块中的任一个语句就行</a:t>
            </a:r>
            <a:r>
              <a:rPr lang="en-US" altLang="zh-CN" sz="1800" dirty="0"/>
              <a:t>)</a:t>
            </a:r>
          </a:p>
          <a:p>
            <a:r>
              <a:rPr lang="en-US" altLang="zh-CN" sz="1800" dirty="0"/>
              <a:t>ctrl+]</a:t>
            </a:r>
            <a:r>
              <a:rPr lang="zh-CN" altLang="en-US" sz="1800" dirty="0"/>
              <a:t>和</a:t>
            </a:r>
            <a:r>
              <a:rPr lang="en-US" altLang="zh-CN" sz="1800" dirty="0" err="1"/>
              <a:t>ctrl</a:t>
            </a:r>
            <a:r>
              <a:rPr lang="en-US" altLang="zh-CN" sz="1800" dirty="0" err="1" smtClean="0"/>
              <a:t>+t</a:t>
            </a:r>
            <a:r>
              <a:rPr lang="zh-CN" altLang="en-US" sz="1800" dirty="0" smtClean="0"/>
              <a:t>分别是查找</a:t>
            </a:r>
            <a:r>
              <a:rPr lang="zh-CN" altLang="en-US" sz="1800" dirty="0"/>
              <a:t>函数的定义和返回（需要</a:t>
            </a:r>
            <a:r>
              <a:rPr lang="en-US" altLang="zh-CN" sz="1800" dirty="0" err="1"/>
              <a:t>ctag</a:t>
            </a:r>
            <a:r>
              <a:rPr lang="zh-CN" altLang="en-US" sz="1800" dirty="0"/>
              <a:t>的支持）</a:t>
            </a:r>
          </a:p>
          <a:p>
            <a:r>
              <a:rPr lang="en-US" altLang="zh-CN" sz="1800" dirty="0"/>
              <a:t>:q </a:t>
            </a:r>
            <a:r>
              <a:rPr lang="zh-CN" altLang="en-US" sz="1800" dirty="0"/>
              <a:t>退出</a:t>
            </a:r>
            <a:r>
              <a:rPr lang="en-US" altLang="zh-CN" sz="1800" dirty="0"/>
              <a:t>! (</a:t>
            </a:r>
            <a:r>
              <a:rPr lang="zh-CN" altLang="en-US" sz="1800" dirty="0"/>
              <a:t>更确切的说应该是关闭当前文件</a:t>
            </a:r>
            <a:r>
              <a:rPr lang="en-US" altLang="zh-CN" sz="1800" dirty="0"/>
              <a:t>)</a:t>
            </a:r>
          </a:p>
          <a:p>
            <a:r>
              <a:rPr lang="en-US" altLang="zh-CN" sz="1800" dirty="0"/>
              <a:t>:w </a:t>
            </a:r>
            <a:r>
              <a:rPr lang="zh-CN" altLang="en-US" sz="1800" dirty="0"/>
              <a:t>文件名 存盘。如果还是保存为当前文件，不必写文件名</a:t>
            </a:r>
          </a:p>
          <a:p>
            <a:r>
              <a:rPr lang="en-US" altLang="zh-CN" sz="1800" dirty="0"/>
              <a:t>:</a:t>
            </a:r>
            <a:r>
              <a:rPr lang="en-US" altLang="zh-CN" sz="1800" dirty="0" err="1"/>
              <a:t>wq</a:t>
            </a:r>
            <a:r>
              <a:rPr lang="en-US" altLang="zh-CN" sz="1800" dirty="0"/>
              <a:t> </a:t>
            </a:r>
            <a:r>
              <a:rPr lang="zh-CN" altLang="en-US" sz="1800" dirty="0"/>
              <a:t>存盘退出</a:t>
            </a:r>
          </a:p>
          <a:p>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1110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sz="1800" dirty="0"/>
              <a:t>:new </a:t>
            </a:r>
            <a:r>
              <a:rPr lang="zh-CN" altLang="en-US" sz="1800" dirty="0"/>
              <a:t>文件名 打开或新建文件</a:t>
            </a:r>
            <a:r>
              <a:rPr lang="en-US" altLang="zh-CN" sz="1800" dirty="0"/>
              <a:t>(</a:t>
            </a:r>
            <a:r>
              <a:rPr lang="zh-CN" altLang="en-US" sz="1800" dirty="0"/>
              <a:t>同时关闭当前文件</a:t>
            </a:r>
            <a:r>
              <a:rPr lang="en-US" altLang="zh-CN" sz="1800" dirty="0"/>
              <a:t>)</a:t>
            </a:r>
            <a:r>
              <a:rPr lang="zh-CN" altLang="en-US" sz="1800" dirty="0"/>
              <a:t>。如果不指定文件名或者文件名不存在则是新建文件</a:t>
            </a:r>
          </a:p>
          <a:p>
            <a:r>
              <a:rPr lang="en-US" altLang="zh-CN" sz="1800" dirty="0"/>
              <a:t>:help </a:t>
            </a:r>
            <a:r>
              <a:rPr lang="zh-CN" altLang="en-US" sz="1800" dirty="0"/>
              <a:t>帮助</a:t>
            </a:r>
            <a:r>
              <a:rPr lang="en-US" altLang="zh-CN" sz="1800" dirty="0"/>
              <a:t>! </a:t>
            </a:r>
            <a:r>
              <a:rPr lang="zh-CN" altLang="en-US" sz="1800" dirty="0"/>
              <a:t>看完后用 </a:t>
            </a:r>
            <a:r>
              <a:rPr lang="en-US" altLang="zh-CN" sz="1800" dirty="0"/>
              <a:t>:q </a:t>
            </a:r>
            <a:r>
              <a:rPr lang="zh-CN" altLang="en-US" sz="1800" dirty="0"/>
              <a:t>关掉窗口。可以在 </a:t>
            </a:r>
            <a:r>
              <a:rPr lang="en-US" altLang="zh-CN" sz="1800" dirty="0"/>
              <a:t>help </a:t>
            </a:r>
            <a:r>
              <a:rPr lang="zh-CN" altLang="en-US" sz="1800" dirty="0"/>
              <a:t>后面加某个帮助主题的名称，如 </a:t>
            </a:r>
            <a:r>
              <a:rPr lang="en-US" altLang="zh-CN" sz="1800" dirty="0"/>
              <a:t>:help </a:t>
            </a:r>
            <a:r>
              <a:rPr lang="en-US" altLang="zh-CN" sz="1800" dirty="0" err="1"/>
              <a:t>dd</a:t>
            </a:r>
            <a:r>
              <a:rPr lang="en-US" altLang="zh-CN" sz="1800" dirty="0"/>
              <a:t> </a:t>
            </a:r>
            <a:r>
              <a:rPr lang="zh-CN" altLang="en-US" sz="1800" dirty="0"/>
              <a:t>或 </a:t>
            </a:r>
            <a:r>
              <a:rPr lang="en-US" altLang="zh-CN" sz="1800" dirty="0"/>
              <a:t>:help help</a:t>
            </a:r>
          </a:p>
          <a:p>
            <a:endParaRPr lang="en-US" altLang="zh-CN" sz="1800" dirty="0"/>
          </a:p>
          <a:p>
            <a:r>
              <a:rPr lang="zh-CN" altLang="en-US" sz="1800" dirty="0"/>
              <a:t>在普通模式下按 </a:t>
            </a:r>
            <a:r>
              <a:rPr lang="en-US" altLang="zh-CN" sz="1800" dirty="0"/>
              <a:t>v </a:t>
            </a:r>
            <a:r>
              <a:rPr lang="zh-CN" altLang="en-US" sz="1800" dirty="0"/>
              <a:t>进入可视模式</a:t>
            </a:r>
          </a:p>
          <a:p>
            <a:r>
              <a:rPr lang="zh-CN" altLang="en-US" sz="1800" dirty="0"/>
              <a:t>可视模式命令</a:t>
            </a:r>
          </a:p>
          <a:p>
            <a:r>
              <a:rPr lang="en-US" altLang="zh-CN" sz="1800" dirty="0"/>
              <a:t>x </a:t>
            </a:r>
            <a:r>
              <a:rPr lang="zh-CN" altLang="en-US" sz="1800" dirty="0"/>
              <a:t>或 </a:t>
            </a:r>
            <a:r>
              <a:rPr lang="en-US" altLang="zh-CN" sz="1800" dirty="0"/>
              <a:t>d </a:t>
            </a:r>
            <a:r>
              <a:rPr lang="zh-CN" altLang="en-US" sz="1800" dirty="0"/>
              <a:t>剪切</a:t>
            </a:r>
            <a:r>
              <a:rPr lang="en-US" altLang="zh-CN" sz="1800" dirty="0"/>
              <a:t>(</a:t>
            </a:r>
            <a:r>
              <a:rPr lang="zh-CN" altLang="en-US" sz="1800" dirty="0"/>
              <a:t>即删除，同时所选的文本进入剪贴板</a:t>
            </a:r>
            <a:r>
              <a:rPr lang="en-US" altLang="zh-CN" sz="1800" dirty="0"/>
              <a:t>)</a:t>
            </a:r>
          </a:p>
          <a:p>
            <a:r>
              <a:rPr lang="en-US" altLang="zh-TW" sz="1800" dirty="0"/>
              <a:t>y </a:t>
            </a:r>
            <a:r>
              <a:rPr lang="zh-TW" altLang="en-US" sz="1800" dirty="0"/>
              <a:t>复制</a:t>
            </a:r>
          </a:p>
          <a:p>
            <a:r>
              <a:rPr lang="en-US" altLang="zh-TW" sz="1800" dirty="0"/>
              <a:t>r</a:t>
            </a:r>
            <a:r>
              <a:rPr lang="zh-TW" altLang="en-US" sz="1800" dirty="0"/>
              <a:t>字符 所有字符替换为新字符</a:t>
            </a:r>
          </a:p>
          <a:p>
            <a:r>
              <a:rPr lang="en-US" altLang="zh-TW" sz="1800" dirty="0"/>
              <a:t>u U ~ </a:t>
            </a:r>
            <a:r>
              <a:rPr lang="zh-TW" altLang="en-US" sz="1800" dirty="0"/>
              <a:t>分别是所有字母变小写、变大写、反转大小写</a:t>
            </a:r>
          </a:p>
          <a:p>
            <a:r>
              <a:rPr lang="en-US" altLang="zh-TW" sz="1800" dirty="0"/>
              <a:t>&gt; &lt; </a:t>
            </a:r>
            <a:r>
              <a:rPr lang="zh-TW" altLang="en-US" sz="1800" dirty="0"/>
              <a:t>分别是缩进和反缩进</a:t>
            </a:r>
          </a:p>
          <a:p>
            <a:r>
              <a:rPr lang="en-US" altLang="zh-TW" sz="1800" dirty="0" err="1"/>
              <a:t>ctrl+v</a:t>
            </a:r>
            <a:r>
              <a:rPr lang="en-US" altLang="zh-TW" sz="1800" dirty="0"/>
              <a:t> </a:t>
            </a:r>
            <a:r>
              <a:rPr lang="zh-TW" altLang="en-US" sz="1800" dirty="0"/>
              <a:t>垂直选择</a:t>
            </a:r>
          </a:p>
          <a:p>
            <a:r>
              <a:rPr lang="en-US" altLang="zh-TW" sz="1800" dirty="0"/>
              <a:t>p </a:t>
            </a:r>
            <a:r>
              <a:rPr lang="zh-TW" altLang="en-US" sz="1800" dirty="0"/>
              <a:t>或 </a:t>
            </a:r>
            <a:r>
              <a:rPr lang="en-US" altLang="zh-TW" sz="1800" dirty="0"/>
              <a:t>P </a:t>
            </a:r>
            <a:r>
              <a:rPr lang="zh-TW" altLang="en-US" sz="1800" dirty="0"/>
              <a:t>在当前位置粘贴剪贴板的内容，</a:t>
            </a:r>
            <a:r>
              <a:rPr lang="en-US" altLang="zh-TW" sz="1800" dirty="0"/>
              <a:t>p </a:t>
            </a:r>
            <a:r>
              <a:rPr lang="zh-TW" altLang="en-US" sz="1800" dirty="0"/>
              <a:t>粘在光标所在字符后面，</a:t>
            </a:r>
            <a:r>
              <a:rPr lang="en-US" altLang="zh-TW" sz="1800" dirty="0"/>
              <a:t>P </a:t>
            </a:r>
            <a:r>
              <a:rPr lang="zh-TW" altLang="en-US" sz="1800" dirty="0"/>
              <a:t>粘在前面</a:t>
            </a:r>
          </a:p>
          <a:p>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1110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sz="1800" dirty="0"/>
              <a:t>其他命令</a:t>
            </a:r>
          </a:p>
          <a:p>
            <a:r>
              <a:rPr lang="en-US" altLang="zh-TW" sz="1800" dirty="0"/>
              <a:t>:split </a:t>
            </a:r>
            <a:r>
              <a:rPr lang="zh-TW" altLang="en-US" sz="1800" dirty="0"/>
              <a:t>文件名</a:t>
            </a:r>
          </a:p>
          <a:p>
            <a:r>
              <a:rPr lang="en-US" altLang="zh-TW" sz="1800" dirty="0"/>
              <a:t>u </a:t>
            </a:r>
            <a:r>
              <a:rPr lang="zh-TW" altLang="en-US" sz="1800" dirty="0"/>
              <a:t>撤销</a:t>
            </a:r>
            <a:r>
              <a:rPr lang="en-US" altLang="zh-TW" sz="1800" dirty="0"/>
              <a:t>(Undo)</a:t>
            </a:r>
            <a:r>
              <a:rPr lang="zh-TW" altLang="en-US" sz="1800" dirty="0"/>
              <a:t>上次所做的修改</a:t>
            </a:r>
          </a:p>
          <a:p>
            <a:r>
              <a:rPr lang="en-US" altLang="zh-TW" sz="1800" dirty="0" err="1"/>
              <a:t>ctr+r</a:t>
            </a:r>
            <a:r>
              <a:rPr lang="en-US" altLang="zh-TW" sz="1800" dirty="0"/>
              <a:t> </a:t>
            </a:r>
            <a:r>
              <a:rPr lang="zh-TW" altLang="en-US" sz="1800" dirty="0"/>
              <a:t>恢复</a:t>
            </a:r>
            <a:r>
              <a:rPr lang="en-US" altLang="zh-TW" sz="1800" dirty="0"/>
              <a:t>(Redo)</a:t>
            </a:r>
            <a:r>
              <a:rPr lang="zh-TW" altLang="en-US" sz="1800" dirty="0"/>
              <a:t>上次撤销的内容</a:t>
            </a:r>
          </a:p>
          <a:p>
            <a:r>
              <a:rPr lang="en-US" altLang="zh-TW" sz="1800" dirty="0"/>
              <a:t>/</a:t>
            </a:r>
            <a:r>
              <a:rPr lang="zh-TW" altLang="en-US" sz="1800" dirty="0"/>
              <a:t>字符串 向下搜索字符串</a:t>
            </a:r>
          </a:p>
          <a:p>
            <a:r>
              <a:rPr lang="en-US" altLang="zh-TW" sz="1800" dirty="0"/>
              <a:t>?</a:t>
            </a:r>
            <a:r>
              <a:rPr lang="zh-TW" altLang="en-US" sz="1800" dirty="0"/>
              <a:t>字符串 向上搜索字符串</a:t>
            </a:r>
          </a:p>
          <a:p>
            <a:r>
              <a:rPr lang="zh-TW" altLang="en-US" sz="1800" dirty="0"/>
              <a:t>* </a:t>
            </a:r>
            <a:r>
              <a:rPr lang="en-US" altLang="zh-TW" sz="1800" dirty="0"/>
              <a:t># </a:t>
            </a:r>
            <a:r>
              <a:rPr lang="zh-TW" altLang="en-US" sz="1800" dirty="0"/>
              <a:t>分别是向下和向上搜索光标所指的词</a:t>
            </a:r>
            <a:r>
              <a:rPr lang="en-US" altLang="zh-TW" sz="1800" dirty="0"/>
              <a:t>n </a:t>
            </a:r>
            <a:r>
              <a:rPr lang="zh-TW" altLang="en-US" sz="1800" dirty="0"/>
              <a:t>重复上一次搜索</a:t>
            </a:r>
          </a:p>
          <a:p>
            <a:r>
              <a:rPr lang="en-US" altLang="zh-TW" sz="1800" dirty="0"/>
              <a:t>:</a:t>
            </a:r>
            <a:r>
              <a:rPr lang="zh-TW" altLang="en-US" sz="1800" dirty="0"/>
              <a:t>起始行</a:t>
            </a:r>
            <a:r>
              <a:rPr lang="en-US" altLang="zh-TW" sz="1800" dirty="0"/>
              <a:t>,</a:t>
            </a:r>
            <a:r>
              <a:rPr lang="zh-TW" altLang="en-US" sz="1800" dirty="0"/>
              <a:t>结束行</a:t>
            </a:r>
            <a:r>
              <a:rPr lang="en-US" altLang="zh-TW" sz="1800" dirty="0"/>
              <a:t>s/</a:t>
            </a:r>
            <a:r>
              <a:rPr lang="zh-TW" altLang="en-US" sz="1800" dirty="0"/>
              <a:t>搜索串</a:t>
            </a:r>
            <a:r>
              <a:rPr lang="en-US" altLang="zh-TW" sz="1800" dirty="0"/>
              <a:t>/</a:t>
            </a:r>
            <a:r>
              <a:rPr lang="zh-TW" altLang="en-US" sz="1800" dirty="0"/>
              <a:t>替换串</a:t>
            </a:r>
            <a:r>
              <a:rPr lang="en-US" altLang="zh-TW" sz="1800" dirty="0"/>
              <a:t>/</a:t>
            </a:r>
            <a:r>
              <a:rPr lang="en-US" altLang="zh-TW" sz="1800" dirty="0" err="1" smtClean="0"/>
              <a:t>gc</a:t>
            </a:r>
            <a:r>
              <a:rPr lang="en-US" altLang="zh-TW" sz="1800" dirty="0" smtClean="0"/>
              <a:t> </a:t>
            </a:r>
            <a:r>
              <a:rPr lang="zh-TW" altLang="en-US" sz="1800" dirty="0"/>
              <a:t>从起始行到结束行，把所有的搜索串替换为替换串</a:t>
            </a:r>
          </a:p>
          <a:p>
            <a:r>
              <a:rPr lang="en-US" altLang="zh-CN" sz="1800" dirty="0"/>
              <a:t>vim diff</a:t>
            </a:r>
            <a:endParaRPr lang="zh-CN" altLang="en-US" sz="1800"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1110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TW" dirty="0"/>
              <a:t>VIM</a:t>
            </a:r>
            <a:r>
              <a:rPr lang="zh-TW" altLang="en-US" dirty="0"/>
              <a:t>个性</a:t>
            </a:r>
            <a:r>
              <a:rPr lang="zh-TW" altLang="en-US" dirty="0" smtClean="0"/>
              <a:t>定制</a:t>
            </a:r>
            <a:endParaRPr lang="en-US" altLang="zh-TW" dirty="0" smtClean="0"/>
          </a:p>
          <a:p>
            <a:endParaRPr lang="en-US" altLang="zh-TW" sz="2400" dirty="0" smtClean="0"/>
          </a:p>
          <a:p>
            <a:r>
              <a:rPr lang="zh-TW" altLang="en-US" sz="2400" dirty="0" smtClean="0"/>
              <a:t> </a:t>
            </a:r>
            <a:r>
              <a:rPr lang="en-US" altLang="zh-TW" sz="2400" dirty="0"/>
              <a:t>~/.</a:t>
            </a:r>
            <a:r>
              <a:rPr lang="en-US" altLang="zh-TW" sz="2400" dirty="0" err="1"/>
              <a:t>vimrc</a:t>
            </a:r>
            <a:r>
              <a:rPr lang="en-US" altLang="zh-TW" sz="2400" dirty="0"/>
              <a:t> </a:t>
            </a:r>
            <a:endParaRPr lang="en-US" altLang="zh-TW" sz="2400" dirty="0" smtClean="0"/>
          </a:p>
          <a:p>
            <a:r>
              <a:rPr lang="en-US" altLang="zh-TW" sz="2400" dirty="0" smtClean="0"/>
              <a:t>.vim</a:t>
            </a:r>
            <a:r>
              <a:rPr lang="zh-CN" altLang="en-US" sz="2400" dirty="0"/>
              <a:t> </a:t>
            </a:r>
            <a:r>
              <a:rPr lang="zh-CN" altLang="en-US" sz="2400" dirty="0" smtClean="0"/>
              <a:t> </a:t>
            </a:r>
            <a:endParaRPr lang="en-US" altLang="zh-CN" sz="2400" dirty="0" smtClean="0"/>
          </a:p>
          <a:p>
            <a:r>
              <a:rPr lang="zh-CN" altLang="en-US" sz="2400" dirty="0" smtClean="0"/>
              <a:t>最后介绍</a:t>
            </a:r>
            <a:endParaRPr lang="en-US" altLang="zh-CN" sz="2400" dirty="0" smtClean="0"/>
          </a:p>
          <a:p>
            <a:endParaRPr lang="zh-TW" altLang="en-US" dirty="0"/>
          </a:p>
          <a:p>
            <a:endParaRPr lang="zh-CN" altLang="en-US" dirty="0"/>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111108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smtClean="0"/>
              <a:t>Map -- </a:t>
            </a:r>
            <a:r>
              <a:rPr lang="zh-CN" altLang="en-US" dirty="0" smtClean="0"/>
              <a:t>键盘映射</a:t>
            </a:r>
            <a:r>
              <a:rPr lang="en-US" altLang="zh-CN" dirty="0" smtClean="0"/>
              <a:t> </a:t>
            </a:r>
          </a:p>
          <a:p>
            <a:r>
              <a:rPr lang="en-US" altLang="zh-CN" sz="1800" dirty="0" smtClean="0">
                <a:solidFill>
                  <a:srgbClr val="FF0000"/>
                </a:solidFill>
              </a:rPr>
              <a:t>DEMO1</a:t>
            </a:r>
            <a:r>
              <a:rPr lang="en-US" altLang="zh-CN" sz="1800" dirty="0" smtClean="0"/>
              <a:t>:</a:t>
            </a:r>
            <a:r>
              <a:rPr lang="zh-CN" altLang="en-US" sz="1800" dirty="0" smtClean="0"/>
              <a:t> 按</a:t>
            </a:r>
            <a:r>
              <a:rPr lang="en-US" altLang="zh-CN" sz="1800" dirty="0" smtClean="0"/>
              <a:t>F5</a:t>
            </a:r>
            <a:r>
              <a:rPr lang="zh-CN" altLang="en-US" sz="1800" dirty="0" smtClean="0"/>
              <a:t>，用</a:t>
            </a:r>
            <a:r>
              <a:rPr lang="en-US" altLang="zh-CN" sz="1800" dirty="0" smtClean="0"/>
              <a:t>{}</a:t>
            </a:r>
            <a:r>
              <a:rPr lang="zh-CN" altLang="en-US" sz="1800" dirty="0" smtClean="0"/>
              <a:t>把单词括起来</a:t>
            </a:r>
            <a:r>
              <a:rPr lang="zh-CN" altLang="zh-CN" sz="1800" dirty="0"/>
              <a:t> </a:t>
            </a:r>
            <a:r>
              <a:rPr lang="zh-CN" altLang="en-US" sz="1800" dirty="0" smtClean="0"/>
              <a:t>     </a:t>
            </a:r>
            <a:r>
              <a:rPr lang="zh-CN" altLang="zh-CN" sz="1800" dirty="0" smtClean="0"/>
              <a:t>:</a:t>
            </a:r>
            <a:r>
              <a:rPr lang="en-US" altLang="zh-CN" sz="1800" dirty="0" smtClean="0"/>
              <a:t>map</a:t>
            </a:r>
            <a:r>
              <a:rPr lang="zh-CN" altLang="en-US" sz="1800" dirty="0" smtClean="0"/>
              <a:t> </a:t>
            </a:r>
            <a:r>
              <a:rPr lang="en-US" altLang="zh-CN" sz="1800" dirty="0" smtClean="0"/>
              <a:t>&lt;F5&gt;</a:t>
            </a:r>
            <a:r>
              <a:rPr lang="zh-CN" altLang="en-US" sz="1800" dirty="0" smtClean="0"/>
              <a:t> </a:t>
            </a:r>
            <a:r>
              <a:rPr lang="en-US" altLang="zh-CN" sz="1800" dirty="0" err="1" smtClean="0"/>
              <a:t>i</a:t>
            </a:r>
            <a:r>
              <a:rPr lang="en-US" altLang="zh-CN" sz="1800" dirty="0" smtClean="0"/>
              <a:t>{&lt;ESC&gt;</a:t>
            </a:r>
            <a:r>
              <a:rPr lang="en-US" altLang="zh-CN" sz="1800" dirty="0" err="1" smtClean="0"/>
              <a:t>ea</a:t>
            </a:r>
            <a:r>
              <a:rPr lang="en-US" altLang="zh-CN" sz="1800" dirty="0" smtClean="0"/>
              <a:t>}&lt;ESC&gt;</a:t>
            </a:r>
          </a:p>
          <a:p>
            <a:endParaRPr lang="en-US" altLang="zh-CN" sz="1800" dirty="0" smtClean="0"/>
          </a:p>
          <a:p>
            <a:r>
              <a:rPr lang="zh-CN" altLang="en-US" sz="1800" dirty="0" smtClean="0"/>
              <a:t>不同模式下的映射键</a:t>
            </a:r>
            <a:endParaRPr lang="en-US" altLang="zh-CN" sz="1800" dirty="0" smtClean="0"/>
          </a:p>
          <a:p>
            <a:endParaRPr lang="zh-CN" altLang="en-US" sz="1800" dirty="0"/>
          </a:p>
        </p:txBody>
      </p:sp>
      <p:sp>
        <p:nvSpPr>
          <p:cNvPr id="5" name="标题 4"/>
          <p:cNvSpPr>
            <a:spLocks noGrp="1"/>
          </p:cNvSpPr>
          <p:nvPr>
            <p:ph type="title"/>
          </p:nvPr>
        </p:nvSpPr>
        <p:spPr/>
        <p:txBody>
          <a:bodyPr/>
          <a:lstStyle/>
          <a:p>
            <a:r>
              <a:rPr lang="en-US" altLang="zh-CN" dirty="0" smtClean="0"/>
              <a:t>MAP</a:t>
            </a:r>
            <a:r>
              <a:rPr lang="zh-CN" altLang="en-US" dirty="0" smtClean="0"/>
              <a:t> </a:t>
            </a:r>
            <a:r>
              <a:rPr lang="en-US" altLang="zh-CN" dirty="0" smtClean="0"/>
              <a:t>–</a:t>
            </a:r>
            <a:r>
              <a:rPr lang="zh-CN" altLang="en-US" dirty="0" smtClean="0"/>
              <a:t>键映射</a:t>
            </a:r>
            <a:endParaRPr lang="zh-CN" altLang="en-US" dirty="0"/>
          </a:p>
        </p:txBody>
      </p:sp>
      <p:pic>
        <p:nvPicPr>
          <p:cNvPr id="2" name="图片 1"/>
          <p:cNvPicPr>
            <a:picLocks noChangeAspect="1"/>
          </p:cNvPicPr>
          <p:nvPr/>
        </p:nvPicPr>
        <p:blipFill>
          <a:blip r:embed="rId3"/>
          <a:stretch>
            <a:fillRect/>
          </a:stretch>
        </p:blipFill>
        <p:spPr>
          <a:xfrm>
            <a:off x="0" y="2667000"/>
            <a:ext cx="9144000" cy="3523534"/>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451</TotalTime>
  <Words>1495</Words>
  <Application>Microsoft Macintosh PowerPoint</Application>
  <PresentationFormat>全屏显示(4:3)</PresentationFormat>
  <Paragraphs>191</Paragraphs>
  <Slides>22</Slides>
  <Notes>22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默认设计模板</vt:lpstr>
      <vt:lpstr>小议VIM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 –键映射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罗伊丽</dc:creator>
  <cp:lastModifiedBy>mac 1</cp:lastModifiedBy>
  <cp:revision>43</cp:revision>
  <cp:lastPrinted>1601-01-01T00:00:00Z</cp:lastPrinted>
  <dcterms:created xsi:type="dcterms:W3CDTF">1601-01-01T00:00:00Z</dcterms:created>
  <dcterms:modified xsi:type="dcterms:W3CDTF">2015-09-10T07:47:30Z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