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8" r:id="rId2"/>
    <p:sldId id="273" r:id="rId3"/>
    <p:sldId id="275" r:id="rId4"/>
    <p:sldId id="274" r:id="rId5"/>
    <p:sldId id="276" r:id="rId6"/>
    <p:sldId id="298" r:id="rId7"/>
    <p:sldId id="299" r:id="rId8"/>
    <p:sldId id="300" r:id="rId9"/>
    <p:sldId id="301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96" r:id="rId21"/>
    <p:sldId id="287" r:id="rId22"/>
    <p:sldId id="288" r:id="rId23"/>
    <p:sldId id="289" r:id="rId24"/>
    <p:sldId id="297" r:id="rId25"/>
    <p:sldId id="25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B2B2B2"/>
    <a:srgbClr val="99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35" autoAdjust="0"/>
  </p:normalViewPr>
  <p:slideViewPr>
    <p:cSldViewPr>
      <p:cViewPr>
        <p:scale>
          <a:sx n="85" d="100"/>
          <a:sy n="85" d="100"/>
        </p:scale>
        <p:origin x="-17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5D7B138-F95D-4C81-8FE9-57AACE1F19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2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7B138-F95D-4C81-8FE9-57AACE1F19A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7B138-F95D-4C81-8FE9-57AACE1F19A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7B138-F95D-4C81-8FE9-57AACE1F19A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28713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软雅黑" pitchFamily="34" charset="-122"/>
              </a:defRPr>
            </a:lvl1pPr>
          </a:lstStyle>
          <a:p>
            <a:r>
              <a:rPr lang="zh-CN" altLang="en-US"/>
              <a:t>正标题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19400"/>
            <a:ext cx="7772400" cy="990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微软雅黑" pitchFamily="34" charset="-122"/>
              </a:defRPr>
            </a:lvl1pPr>
          </a:lstStyle>
          <a:p>
            <a:r>
              <a:rPr lang="zh-CN" altLang="en-US"/>
              <a:t>副标题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0F1FA-BB62-4989-983C-3372E6408B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74638"/>
            <a:ext cx="203835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74638"/>
            <a:ext cx="596265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21DE4-912F-4205-B291-D2BF3A5CA3D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FA0D-4091-4A39-9658-60CD492FE64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FB9E-6153-4D42-B9BC-9E3CC298A69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2E0AC-247E-4F5B-9DC0-1D7CAD8499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2B35-E85C-41C4-B84A-208B7DC13D2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926E9-BA21-4DEE-BF98-AE539B52957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7AF24-28E4-4EEB-86E3-65A6C0F6351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5FF5-30B3-4759-A142-4492FC9D6FE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41CF8-9A4E-4248-A637-47DE38A8CCD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74638"/>
            <a:ext cx="5257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EAEB7AB-F443-463A-B4FE-92E7EBB0598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liufuqiang/test.gi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0"/>
            <a:ext cx="7772400" cy="990600"/>
          </a:xfrm>
        </p:spPr>
        <p:txBody>
          <a:bodyPr/>
          <a:lstStyle/>
          <a:p>
            <a:pPr algn="r" eaLnBrk="1" hangingPunct="1"/>
            <a:r>
              <a:rPr lang="en-US" altLang="zh-CN" dirty="0" smtClean="0">
                <a:solidFill>
                  <a:srgbClr val="FFFF00"/>
                </a:solidFill>
              </a:rPr>
              <a:t>liufuqiang@360.cn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85800" y="60960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200" dirty="0">
              <a:solidFill>
                <a:srgbClr val="009900"/>
              </a:solidFill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endParaRPr lang="en-US" altLang="zh-CN" sz="1200" dirty="0">
              <a:solidFill>
                <a:srgbClr val="009900"/>
              </a:solidFill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128713"/>
          </a:xfrm>
        </p:spPr>
        <p:txBody>
          <a:bodyPr/>
          <a:lstStyle/>
          <a:p>
            <a:pPr algn="ctr"/>
            <a:r>
              <a:rPr kumimoji="1" lang="zh-CN" altLang="en-US" sz="6000" dirty="0" smtClean="0">
                <a:solidFill>
                  <a:srgbClr val="3366FF"/>
                </a:solidFill>
              </a:rPr>
              <a:t>小议</a:t>
            </a:r>
            <a:r>
              <a:rPr kumimoji="1" lang="en-US" altLang="zh-CN" sz="6000" dirty="0" err="1" smtClean="0">
                <a:solidFill>
                  <a:srgbClr val="3366FF"/>
                </a:solidFill>
              </a:rPr>
              <a:t>Git</a:t>
            </a:r>
            <a:r>
              <a:rPr kumimoji="1" lang="zh-CN" altLang="en-US" sz="6000" dirty="0">
                <a:solidFill>
                  <a:srgbClr val="3366FF"/>
                </a:solidFill>
              </a:rPr>
              <a:t/>
            </a:r>
            <a:br>
              <a:rPr kumimoji="1" lang="zh-CN" altLang="en-US" sz="6000" dirty="0">
                <a:solidFill>
                  <a:srgbClr val="3366FF"/>
                </a:solidFill>
              </a:rPr>
            </a:br>
            <a:endParaRPr lang="zh-CN" altLang="en-US" sz="60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创建版本库</a:t>
            </a:r>
            <a:r>
              <a:rPr kumimoji="1" lang="en-US" altLang="zh-CN" dirty="0" smtClean="0"/>
              <a:t>(repository)</a:t>
            </a:r>
          </a:p>
          <a:p>
            <a:pPr lvl="1"/>
            <a:r>
              <a:rPr kumimoji="1" lang="zh-CN" altLang="en-US" dirty="0" smtClean="0"/>
              <a:t>本地新建</a:t>
            </a:r>
            <a:r>
              <a:rPr kumimoji="1" lang="en-US" altLang="zh-CN" dirty="0" smtClean="0"/>
              <a:t>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远程项目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user@domain.com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repo.git</a:t>
            </a:r>
            <a:endParaRPr kumimoji="1" lang="en-US" altLang="zh-CN" dirty="0"/>
          </a:p>
          <a:p>
            <a:pPr lvl="0"/>
            <a:r>
              <a:rPr kumimoji="1" lang="zh-CN" altLang="en-US" dirty="0" smtClean="0">
                <a:solidFill>
                  <a:srgbClr val="000000"/>
                </a:solidFill>
              </a:rPr>
              <a:t>添加文件到版本库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 err="1" smtClean="0">
                <a:solidFill>
                  <a:srgbClr val="000000"/>
                </a:solidFill>
              </a:rPr>
              <a:t>Git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add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file.txt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 err="1" smtClean="0">
                <a:solidFill>
                  <a:srgbClr val="000000"/>
                </a:solidFill>
              </a:rPr>
              <a:t>Git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commit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–m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‘xxx’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file.txt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或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git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commit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–a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–m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‘xxx’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file.txt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226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状态查看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status</a:t>
            </a:r>
          </a:p>
          <a:p>
            <a:r>
              <a:rPr kumimoji="1" lang="zh-CN" altLang="en-US" dirty="0" smtClean="0"/>
              <a:t>差异对比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diff</a:t>
            </a:r>
            <a:endParaRPr kumimoji="1" lang="en-US" altLang="zh-CN" dirty="0"/>
          </a:p>
          <a:p>
            <a:r>
              <a:rPr kumimoji="1" lang="zh-CN" altLang="en-US" dirty="0" smtClean="0"/>
              <a:t>提交日志查</a:t>
            </a:r>
            <a:r>
              <a:rPr kumimoji="1" lang="zh-CN" altLang="en-US" dirty="0"/>
              <a:t>看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log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361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工作区、暂存区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8382000" cy="44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HEAD</a:t>
            </a:r>
          </a:p>
          <a:p>
            <a:pPr lvl="1"/>
            <a:r>
              <a:rPr kumimoji="1" lang="zh-CN" altLang="en-US" dirty="0" smtClean="0"/>
              <a:t>指向当前版本（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），上一个是</a:t>
            </a:r>
            <a:r>
              <a:rPr kumimoji="1" lang="en-US" altLang="zh-CN" dirty="0" smtClean="0"/>
              <a:t>HEAD^,</a:t>
            </a:r>
            <a:r>
              <a:rPr kumimoji="1" lang="zh-CN" altLang="en-US" dirty="0" smtClean="0"/>
              <a:t>再上一个是</a:t>
            </a:r>
            <a:r>
              <a:rPr kumimoji="1" lang="en-US" altLang="zh-CN" dirty="0" smtClean="0"/>
              <a:t>HEAD^^ ,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N&gt;2)</a:t>
            </a:r>
            <a:r>
              <a:rPr kumimoji="1" lang="zh-CN" altLang="en-US" dirty="0" smtClean="0"/>
              <a:t>个是</a:t>
            </a:r>
            <a:r>
              <a:rPr kumimoji="1" lang="en-US" altLang="zh-CN" dirty="0" smtClean="0"/>
              <a:t>HEAD~N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版本“穿梭</a:t>
            </a:r>
            <a:r>
              <a:rPr kumimoji="1" lang="en-US" altLang="zh-CN" dirty="0" smtClean="0"/>
              <a:t>”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HEAD^</a:t>
            </a:r>
          </a:p>
          <a:p>
            <a:pPr lvl="1"/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ad88649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辅助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reflog</a:t>
            </a:r>
            <a:r>
              <a:rPr kumimoji="1" lang="zh-CN" altLang="en-US" dirty="0" smtClean="0"/>
              <a:t> 查看全部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zh-CN" altLang="en-US" dirty="0" smtClean="0"/>
              <a:t>完全靠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指针的移动，速度快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993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撤销修改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工作区撤销：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checkout – file</a:t>
            </a:r>
          </a:p>
          <a:p>
            <a:pPr lvl="1"/>
            <a:r>
              <a:rPr kumimoji="1" lang="zh-CN" altLang="en-US" dirty="0" smtClean="0"/>
              <a:t>暂存区撤销：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</a:p>
          <a:p>
            <a:r>
              <a:rPr kumimoji="1" lang="zh-CN" altLang="en-US" dirty="0" smtClean="0"/>
              <a:t>删除文件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删除：</a:t>
            </a:r>
            <a:r>
              <a:rPr kumimoji="1" lang="en-US" altLang="zh-CN" dirty="0" err="1"/>
              <a:t>Git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rm</a:t>
            </a:r>
            <a:r>
              <a:rPr kumimoji="1" lang="en-US" altLang="zh-CN" dirty="0" smtClean="0"/>
              <a:t> 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‘xx’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本地误删恢复：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-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file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3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远程代码库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注册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用户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本地生成</a:t>
            </a:r>
            <a:r>
              <a:rPr kumimoji="1" lang="en-US" altLang="zh-CN" dirty="0" smtClean="0"/>
              <a:t>SSH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KEY,</a:t>
            </a:r>
            <a:r>
              <a:rPr kumimoji="1" lang="zh-CN" altLang="en-US" dirty="0" smtClean="0"/>
              <a:t>添加到</a:t>
            </a:r>
            <a:r>
              <a:rPr kumimoji="1" lang="en-US" altLang="zh-CN" dirty="0" err="1" smtClean="0"/>
              <a:t>github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ssh</a:t>
            </a:r>
            <a:r>
              <a:rPr lang="en-US" altLang="zh-CN" dirty="0" err="1"/>
              <a:t>-keygen</a:t>
            </a:r>
            <a:r>
              <a:rPr lang="en-US" altLang="zh-CN" dirty="0"/>
              <a:t> -t </a:t>
            </a:r>
            <a:r>
              <a:rPr lang="en-US" altLang="zh-CN" dirty="0" err="1"/>
              <a:t>rsa</a:t>
            </a:r>
            <a:r>
              <a:rPr lang="en-US" altLang="zh-CN" dirty="0"/>
              <a:t> -C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youremail</a:t>
            </a:r>
            <a:r>
              <a:rPr lang="en-US" altLang="zh-CN" dirty="0" err="1"/>
              <a:t>@</a:t>
            </a:r>
            <a:r>
              <a:rPr lang="en-US" altLang="zh-CN" dirty="0" err="1" smtClean="0"/>
              <a:t>example.com</a:t>
            </a:r>
            <a:r>
              <a:rPr lang="en-US" altLang="zh-CN" dirty="0" smtClean="0"/>
              <a:t>”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~</a:t>
            </a:r>
            <a:r>
              <a:rPr kumimoji="1" lang="en-US" altLang="zh-CN" dirty="0" smtClean="0"/>
              <a:t>/.</a:t>
            </a:r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id_rsa.pub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22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添加远程库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上创建一个</a:t>
            </a:r>
            <a:r>
              <a:rPr kumimoji="1" lang="en-US" altLang="zh-CN" dirty="0" smtClean="0"/>
              <a:t>repo</a:t>
            </a:r>
          </a:p>
          <a:p>
            <a:pPr lvl="1"/>
            <a:r>
              <a:rPr kumimoji="1" lang="zh-CN" altLang="en-US" dirty="0" smtClean="0"/>
              <a:t>在本地关联上远程</a:t>
            </a:r>
            <a:r>
              <a:rPr kumimoji="1" lang="en-US" altLang="zh-CN" dirty="0" smtClean="0"/>
              <a:t>repo</a:t>
            </a:r>
          </a:p>
          <a:p>
            <a:pPr lvl="2"/>
            <a:r>
              <a:rPr lang="en-US" altLang="zh-CN" b="1" dirty="0" smtClean="0"/>
              <a:t>$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remote add origin </a:t>
            </a:r>
            <a:r>
              <a:rPr lang="en-US" altLang="zh-CN" b="1" dirty="0" err="1" smtClean="0">
                <a:hlinkClick r:id="rId2"/>
              </a:rPr>
              <a:t>git@github.com</a:t>
            </a:r>
            <a:r>
              <a:rPr lang="zh-CN" altLang="zh-CN" b="1" dirty="0" smtClean="0">
                <a:hlinkClick r:id="rId2"/>
              </a:rPr>
              <a:t>:</a:t>
            </a:r>
            <a:r>
              <a:rPr lang="en-US" altLang="zh-CN" b="1" dirty="0" smtClean="0">
                <a:hlinkClick r:id="rId2"/>
              </a:rPr>
              <a:t>liufuqiang/test.git</a:t>
            </a:r>
            <a:endParaRPr lang="en-US" altLang="zh-CN" b="1" dirty="0" smtClean="0"/>
          </a:p>
          <a:p>
            <a:pPr lvl="1"/>
            <a:r>
              <a:rPr kumimoji="1" lang="zh-CN" altLang="en-US" dirty="0" smtClean="0"/>
              <a:t>推送到远程</a:t>
            </a:r>
            <a:endParaRPr kumimoji="1" lang="en-US" altLang="zh-CN" dirty="0"/>
          </a:p>
          <a:p>
            <a:pPr lvl="2"/>
            <a:r>
              <a:rPr lang="en-US" altLang="zh-CN" b="1" dirty="0"/>
              <a:t>$ </a:t>
            </a: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push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–u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origin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(-u</a:t>
            </a:r>
            <a:r>
              <a:rPr lang="zh-CN" altLang="en-US" b="1" dirty="0" smtClean="0"/>
              <a:t> 第一次时使用，建立关系）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1482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3657600" cy="20200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447800"/>
            <a:ext cx="3733800" cy="23760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19600"/>
            <a:ext cx="48006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351" y="4495800"/>
            <a:ext cx="4391649" cy="210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pPr lvl="1"/>
            <a:r>
              <a:rPr lang="en-US" altLang="zh-CN" sz="1600" dirty="0" err="1"/>
              <a:t>Git</a:t>
            </a:r>
            <a:r>
              <a:rPr lang="zh-CN" altLang="en-US" sz="1600" dirty="0"/>
              <a:t>鼓励大量使用分支：</a:t>
            </a:r>
          </a:p>
          <a:p>
            <a:pPr lvl="1"/>
            <a:r>
              <a:rPr lang="zh-CHT" altLang="en-US" sz="1600" dirty="0"/>
              <a:t>查看分支：</a:t>
            </a:r>
            <a:r>
              <a:rPr lang="en-US" altLang="zh-CHT" sz="1600" dirty="0" err="1"/>
              <a:t>git</a:t>
            </a:r>
            <a:r>
              <a:rPr lang="en-US" altLang="zh-CHT" sz="1600" dirty="0"/>
              <a:t> branch</a:t>
            </a:r>
          </a:p>
          <a:p>
            <a:pPr lvl="1"/>
            <a:r>
              <a:rPr lang="zh-CN" altLang="en-US" sz="1600" dirty="0"/>
              <a:t>创建分支：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branch &lt;name&gt;</a:t>
            </a:r>
          </a:p>
          <a:p>
            <a:pPr lvl="1"/>
            <a:r>
              <a:rPr lang="zh-CN" altLang="en-US" sz="1600" dirty="0"/>
              <a:t>切换分支：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checkout &lt;name&gt;</a:t>
            </a:r>
          </a:p>
          <a:p>
            <a:pPr lvl="1"/>
            <a:r>
              <a:rPr lang="zh-CN" altLang="en-US" sz="1600" dirty="0"/>
              <a:t>创建</a:t>
            </a:r>
            <a:r>
              <a:rPr lang="en-US" altLang="zh-CN" sz="1600" dirty="0"/>
              <a:t>+</a:t>
            </a:r>
            <a:r>
              <a:rPr lang="zh-CN" altLang="en-US" sz="1600" dirty="0"/>
              <a:t>切换分支：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checkout -b &lt;name&gt;</a:t>
            </a:r>
          </a:p>
          <a:p>
            <a:pPr lvl="1"/>
            <a:r>
              <a:rPr lang="zh-CN" altLang="en-US" sz="1600" dirty="0"/>
              <a:t>合并某分支到当前分支：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merge &lt;name&gt;</a:t>
            </a:r>
          </a:p>
          <a:p>
            <a:pPr lvl="1"/>
            <a:r>
              <a:rPr lang="zh-CN" altLang="en-US" sz="1600" dirty="0"/>
              <a:t>删除分支：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branch -d &lt;name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lvl="1"/>
            <a:r>
              <a:rPr kumimoji="1" lang="zh-CN" altLang="en-US" sz="1600" dirty="0" smtClean="0"/>
              <a:t>删除未合并分支：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branch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–D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&lt;name&gt;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276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冲突、解决冲突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14601"/>
            <a:ext cx="3871182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514600"/>
            <a:ext cx="4724400" cy="23579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9200" y="5410200"/>
            <a:ext cx="682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冲突发生在代码合并时（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merge),</a:t>
            </a:r>
            <a:r>
              <a:rPr kumimoji="1" lang="zh-CN" altLang="en-US" dirty="0" smtClean="0"/>
              <a:t>要手动解决下冲突，重新提交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–graph</a:t>
            </a:r>
            <a:r>
              <a:rPr kumimoji="1" lang="zh-CN" altLang="en-US" dirty="0" smtClean="0"/>
              <a:t>查看合并图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68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066800"/>
            <a:ext cx="5715000" cy="24611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3800"/>
            <a:ext cx="9144000" cy="23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1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分支管理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模式，删除后丢失信息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-</a:t>
            </a:r>
            <a:r>
              <a:rPr kumimoji="1" lang="en-US" altLang="zh-CN" dirty="0" smtClean="0"/>
              <a:t>-no-</a:t>
            </a:r>
            <a:r>
              <a:rPr kumimoji="1" lang="en-US" altLang="zh-CN" dirty="0" err="1" smtClean="0"/>
              <a:t>ff</a:t>
            </a:r>
            <a:r>
              <a:rPr kumimoji="1" lang="zh-CN" altLang="en-US" dirty="0" smtClean="0"/>
              <a:t>：禁用</a:t>
            </a:r>
            <a:r>
              <a:rPr kumimoji="1" lang="en-US" altLang="zh-CN" dirty="0" err="1" smtClean="0"/>
              <a:t>ff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分支策略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1400"/>
            <a:ext cx="914400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6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临时保持现场</a:t>
            </a:r>
            <a:endParaRPr kumimoji="1" lang="en-US" altLang="zh-CN" dirty="0" smtClean="0"/>
          </a:p>
          <a:p>
            <a:pPr lvl="1"/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 </a:t>
            </a:r>
            <a:r>
              <a:rPr kumimoji="1" lang="zh-CN" altLang="en-US" sz="1800" dirty="0" smtClean="0"/>
              <a:t>：</a:t>
            </a:r>
            <a:r>
              <a:rPr lang="zh-CN" altLang="en-US" sz="1800" dirty="0"/>
              <a:t>可以把当前工作现场“储藏”起来，等以后恢复现场后继续</a:t>
            </a:r>
            <a:r>
              <a:rPr lang="zh-CN" altLang="en-US" sz="1800" dirty="0" smtClean="0"/>
              <a:t>工作</a:t>
            </a:r>
            <a:endParaRPr lang="en-US" altLang="zh-CN" sz="1800" dirty="0" smtClean="0"/>
          </a:p>
          <a:p>
            <a:pPr lvl="1"/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list:</a:t>
            </a:r>
            <a:r>
              <a:rPr kumimoji="1" lang="zh-CN" altLang="en-US" sz="1800" dirty="0" smtClean="0"/>
              <a:t>查看列表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apply</a:t>
            </a:r>
            <a:r>
              <a:rPr kumimoji="1" lang="zh-CN" altLang="en-US" sz="1800" dirty="0" smtClean="0"/>
              <a:t> 恢复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drop</a:t>
            </a:r>
            <a:r>
              <a:rPr kumimoji="1" lang="zh-CN" altLang="en-US" sz="1800" dirty="0" smtClean="0"/>
              <a:t> 删除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或 </a:t>
            </a:r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pop</a:t>
            </a:r>
            <a:r>
              <a:rPr kumimoji="1" lang="zh-CN" altLang="en-US" sz="1800" dirty="0" smtClean="0"/>
              <a:t> 恢复并自动删除</a:t>
            </a:r>
            <a:endParaRPr kumimoji="1" lang="en-US" altLang="zh-CN" sz="1800" dirty="0" smtClean="0"/>
          </a:p>
          <a:p>
            <a:pPr lvl="1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4446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标签管理</a:t>
            </a:r>
            <a:r>
              <a:rPr kumimoji="1" lang="en-US" altLang="zh-CN" dirty="0" smtClean="0"/>
              <a:t>(tag)</a:t>
            </a:r>
          </a:p>
          <a:p>
            <a:pPr lvl="1"/>
            <a:r>
              <a:rPr kumimoji="1" lang="en-US" altLang="zh-CN" sz="1600" dirty="0" err="1"/>
              <a:t>Git</a:t>
            </a:r>
            <a:r>
              <a:rPr kumimoji="1" lang="zh-CN" altLang="en-US" sz="1600" dirty="0" smtClean="0"/>
              <a:t>的标签是</a:t>
            </a:r>
            <a:r>
              <a:rPr kumimoji="1" lang="zh-CN" altLang="en-US" sz="1600" dirty="0"/>
              <a:t>版本库的快照，但其实它就是指向某个</a:t>
            </a:r>
            <a:r>
              <a:rPr kumimoji="1" lang="en-US" altLang="zh-CN" sz="1600" dirty="0"/>
              <a:t>commit</a:t>
            </a:r>
            <a:r>
              <a:rPr kumimoji="1" lang="zh-CN" altLang="en-US" sz="1600" dirty="0"/>
              <a:t>的指针（跟分支很像对不对？但是分支可以移动，标签不能移动），所以，创建和删除标签都是瞬间完成的</a:t>
            </a:r>
            <a:r>
              <a:rPr kumimoji="1" lang="zh-CN" altLang="en-US" sz="1600" dirty="0" smtClean="0"/>
              <a:t>。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创建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|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232adb</a:t>
            </a:r>
          </a:p>
          <a:p>
            <a:pPr lvl="1"/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列表：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</a:p>
          <a:p>
            <a:pPr lvl="1"/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信息：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show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</a:p>
          <a:p>
            <a:pPr lvl="1"/>
            <a:r>
              <a:rPr kumimoji="1" lang="zh-CN" altLang="en-US" sz="1600" dirty="0" smtClean="0"/>
              <a:t>带注释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tag -a v0.1 -m "version 0.1 released" </a:t>
            </a:r>
            <a:r>
              <a:rPr lang="en-US" altLang="zh-CN" sz="1600" dirty="0" smtClean="0"/>
              <a:t>3628164</a:t>
            </a:r>
          </a:p>
          <a:p>
            <a:pPr lvl="1"/>
            <a:r>
              <a:rPr kumimoji="1" lang="zh-CN" altLang="en-US" sz="1600" dirty="0" smtClean="0"/>
              <a:t>删除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–d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</a:p>
          <a:p>
            <a:pPr lvl="1"/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origin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|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origin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–tags</a:t>
            </a:r>
          </a:p>
          <a:p>
            <a:pPr lvl="1"/>
            <a:r>
              <a:rPr kumimoji="1" lang="zh-CN" altLang="en-US" sz="1600" dirty="0" smtClean="0"/>
              <a:t>删除远程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–d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orgin</a:t>
            </a:r>
            <a:r>
              <a:rPr kumimoji="1" lang="zh-CN" altLang="en-US" sz="1600" dirty="0" smtClean="0"/>
              <a:t> ：</a:t>
            </a:r>
            <a:r>
              <a:rPr kumimoji="1" lang="en-US" altLang="zh-CN" sz="1600" dirty="0" smtClean="0"/>
              <a:t>refs/tags/v1.0</a:t>
            </a:r>
          </a:p>
          <a:p>
            <a:pPr lvl="1"/>
            <a:endParaRPr kumimoji="1" lang="en-US" altLang="zh-CN" sz="1600" dirty="0" smtClean="0"/>
          </a:p>
          <a:p>
            <a:pPr lvl="1"/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446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环境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~/.</a:t>
            </a:r>
            <a:r>
              <a:rPr kumimoji="1" lang="en-US" altLang="zh-CN" dirty="0" err="1" smtClean="0"/>
              <a:t>gitconfig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 忽略文件清单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://github.com/github/</a:t>
            </a:r>
            <a:r>
              <a:rPr lang="en-US" altLang="zh-CN" dirty="0" smtClean="0">
                <a:hlinkClick r:id="rId2"/>
              </a:rPr>
              <a:t>gitignore</a:t>
            </a:r>
            <a:endParaRPr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446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en-US" altLang="zh-CN" dirty="0" smtClean="0"/>
          </a:p>
          <a:p>
            <a:pPr lvl="1"/>
            <a:r>
              <a:rPr kumimoji="1" lang="pl-PL" altLang="zh-CN" dirty="0">
                <a:hlinkClick r:id="rId2"/>
              </a:rPr>
              <a:t>http://www.liaoxuefeng.com/wiki/</a:t>
            </a:r>
            <a:r>
              <a:rPr kumimoji="1" lang="pl-PL" altLang="zh-CN" dirty="0" smtClean="0">
                <a:hlinkClick r:id="rId2"/>
              </a:rPr>
              <a:t>0013739516305929606dd18361248578c67b8067c8c017b000</a:t>
            </a:r>
            <a:r>
              <a:rPr kumimoji="1" lang="zh-CN" altLang="zh-CN" dirty="0"/>
              <a:t> </a:t>
            </a:r>
            <a:r>
              <a:rPr kumimoji="1" lang="zh-CN" altLang="en-US" smtClean="0"/>
              <a:t>（推荐阅读）</a:t>
            </a:r>
            <a:endParaRPr kumimoji="1" lang="pl-PL" altLang="zh-CN" smtClean="0"/>
          </a:p>
        </p:txBody>
      </p:sp>
    </p:spTree>
    <p:extLst>
      <p:ext uri="{BB962C8B-B14F-4D97-AF65-F5344CB8AC3E}">
        <p14:creationId xmlns:p14="http://schemas.microsoft.com/office/powerpoint/2010/main" val="3888085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2057400"/>
            <a:ext cx="6705600" cy="94773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谢 谢 ！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867400"/>
            <a:ext cx="5715000" cy="609600"/>
          </a:xfrm>
        </p:spPr>
        <p:txBody>
          <a:bodyPr/>
          <a:lstStyle/>
          <a:p>
            <a:r>
              <a:rPr lang="zh-CN" altLang="zh-CN" sz="1000" dirty="0">
                <a:solidFill>
                  <a:schemeClr val="tx1"/>
                </a:solidFill>
              </a:rPr>
              <a:t>北京朝阳区酒仙桥路</a:t>
            </a:r>
            <a:r>
              <a:rPr lang="en-US" altLang="zh-CN" sz="1000" dirty="0">
                <a:solidFill>
                  <a:schemeClr val="tx1"/>
                </a:solidFill>
              </a:rPr>
              <a:t>6</a:t>
            </a:r>
            <a:r>
              <a:rPr lang="zh-CN" altLang="zh-CN" sz="1000" dirty="0">
                <a:solidFill>
                  <a:schemeClr val="tx1"/>
                </a:solidFill>
              </a:rPr>
              <a:t>号院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r>
              <a:rPr lang="zh-CN" altLang="zh-CN" sz="1000" dirty="0">
                <a:solidFill>
                  <a:schemeClr val="tx1"/>
                </a:solidFill>
              </a:rPr>
              <a:t>号楼</a:t>
            </a:r>
            <a:r>
              <a:rPr lang="en-US" altLang="zh-CN" sz="1000" dirty="0">
                <a:solidFill>
                  <a:schemeClr val="tx1"/>
                </a:solidFill>
              </a:rPr>
              <a:t> 100015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Building 2, 6 </a:t>
            </a:r>
            <a:r>
              <a:rPr lang="en-US" altLang="zh-CN" sz="1000" dirty="0" err="1">
                <a:solidFill>
                  <a:schemeClr val="tx1"/>
                </a:solidFill>
              </a:rPr>
              <a:t>Haoyuan</a:t>
            </a:r>
            <a:r>
              <a:rPr lang="en-US" altLang="zh-CN" sz="1000" dirty="0">
                <a:solidFill>
                  <a:schemeClr val="tx1"/>
                </a:solidFill>
              </a:rPr>
              <a:t>, </a:t>
            </a:r>
            <a:r>
              <a:rPr lang="en-US" altLang="zh-CN" sz="1000" dirty="0" err="1">
                <a:solidFill>
                  <a:schemeClr val="tx1"/>
                </a:solidFill>
              </a:rPr>
              <a:t>Jiuxianqiao</a:t>
            </a:r>
            <a:r>
              <a:rPr lang="en-US" altLang="zh-CN" sz="1000" dirty="0">
                <a:solidFill>
                  <a:schemeClr val="tx1"/>
                </a:solidFill>
              </a:rPr>
              <a:t> Road</a:t>
            </a:r>
            <a:r>
              <a:rPr lang="en-US" altLang="zh-CN" sz="1000" dirty="0" smtClean="0">
                <a:solidFill>
                  <a:schemeClr val="tx1"/>
                </a:solidFill>
              </a:rPr>
              <a:t>,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Chaoyang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District,Beijing,P.R.C</a:t>
            </a:r>
            <a:r>
              <a:rPr lang="en-US" altLang="zh-CN" sz="1000" dirty="0">
                <a:solidFill>
                  <a:schemeClr val="tx1"/>
                </a:solidFill>
              </a:rPr>
              <a:t>. 100015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Tel +86 10 5682 </a:t>
            </a:r>
            <a:r>
              <a:rPr lang="en-US" altLang="zh-CN" sz="1000" dirty="0" smtClean="0">
                <a:solidFill>
                  <a:schemeClr val="tx1"/>
                </a:solidFill>
              </a:rPr>
              <a:t>2690   </a:t>
            </a:r>
            <a:r>
              <a:rPr lang="en-US" altLang="zh-CN" sz="1000" dirty="0">
                <a:solidFill>
                  <a:schemeClr val="tx1"/>
                </a:solidFill>
              </a:rPr>
              <a:t>Fax +86 10 5682 2000</a:t>
            </a:r>
            <a:endParaRPr lang="zh-CN" altLang="zh-C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集中式</a:t>
            </a:r>
            <a:r>
              <a:rPr kumimoji="1" lang="en-US" altLang="zh-CN" dirty="0" smtClean="0"/>
              <a:t> VS </a:t>
            </a:r>
            <a:r>
              <a:rPr kumimoji="1" lang="zh-CN" altLang="en-US" dirty="0" smtClean="0"/>
              <a:t>分布式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4367213" cy="2795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47" y="1676400"/>
            <a:ext cx="4291153" cy="3581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5400" y="5562600"/>
            <a:ext cx="136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CVS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SVN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77000" y="5410200"/>
            <a:ext cx="47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7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3860" r="-13860"/>
          <a:stretch>
            <a:fillRect/>
          </a:stretch>
        </p:blipFill>
        <p:spPr>
          <a:xfrm>
            <a:off x="533400" y="1676400"/>
            <a:ext cx="8077200" cy="4648200"/>
          </a:xfrm>
        </p:spPr>
      </p:pic>
      <p:sp>
        <p:nvSpPr>
          <p:cNvPr id="5" name="文本框 4"/>
          <p:cNvSpPr txBox="1"/>
          <p:nvPr/>
        </p:nvSpPr>
        <p:spPr>
          <a:xfrm>
            <a:off x="762000" y="1066800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+mn-lt"/>
                <a:ea typeface="+mn-ea"/>
              </a:rPr>
              <a:t>典型流程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9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apt-get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-core)</a:t>
            </a:r>
          </a:p>
          <a:p>
            <a:pPr lvl="1"/>
            <a:r>
              <a:rPr kumimoji="1" lang="en-US" altLang="zh-CN" dirty="0" smtClean="0"/>
              <a:t>configure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</a:p>
          <a:p>
            <a:pPr lvl="1"/>
            <a:r>
              <a:rPr kumimoji="1" lang="en-US" altLang="zh-CN" dirty="0"/>
              <a:t>b</a:t>
            </a:r>
            <a:r>
              <a:rPr kumimoji="1" lang="en-US" altLang="zh-CN" dirty="0" smtClean="0"/>
              <a:t>rew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y</a:t>
            </a:r>
            <a:r>
              <a:rPr kumimoji="1" lang="en-US" altLang="zh-CN" dirty="0" smtClean="0"/>
              <a:t>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97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对象模型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SHA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位</a:t>
            </a:r>
            <a:r>
              <a:rPr kumimoji="1" lang="en-US" altLang="zh-CN" dirty="0" smtClean="0"/>
              <a:t>sha1</a:t>
            </a:r>
            <a:r>
              <a:rPr kumimoji="1" lang="zh-CN" altLang="en-US" dirty="0" smtClean="0"/>
              <a:t>指纹，代表特定内容的文件</a:t>
            </a:r>
            <a:endParaRPr kumimoji="1" lang="en-US" altLang="zh-CN" dirty="0" smtClean="0"/>
          </a:p>
          <a:p>
            <a:pPr lvl="1"/>
            <a:r>
              <a:rPr lang="zh-TW" altLang="en-US" dirty="0"/>
              <a:t>对象 </a:t>
            </a:r>
            <a:r>
              <a:rPr kumimoji="1" lang="zh-CN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tag</a:t>
            </a:r>
          </a:p>
          <a:p>
            <a:pPr lvl="2"/>
            <a:r>
              <a:rPr lang="zh-CN" altLang="en-US" b="1" dirty="0"/>
              <a:t>“</a:t>
            </a:r>
            <a:r>
              <a:rPr lang="en-US" altLang="zh-CN" b="1" dirty="0"/>
              <a:t>blob”</a:t>
            </a:r>
            <a:r>
              <a:rPr lang="zh-CN" altLang="en-US" dirty="0"/>
              <a:t>用来存储文件数据</a:t>
            </a:r>
            <a:r>
              <a:rPr lang="en-US" altLang="zh-CN" dirty="0"/>
              <a:t>,</a:t>
            </a:r>
            <a:r>
              <a:rPr lang="zh-CN" altLang="en-US" dirty="0"/>
              <a:t>通常是一个文件。 </a:t>
            </a:r>
          </a:p>
          <a:p>
            <a:pPr lvl="2"/>
            <a:r>
              <a:rPr lang="zh-CN" altLang="en-US" b="1" dirty="0"/>
              <a:t>“</a:t>
            </a:r>
            <a:r>
              <a:rPr lang="en-US" altLang="zh-CN" b="1" dirty="0"/>
              <a:t>tree”</a:t>
            </a:r>
            <a:r>
              <a:rPr lang="zh-CN" altLang="en-US" dirty="0"/>
              <a:t>有点像一个目录</a:t>
            </a:r>
            <a:r>
              <a:rPr lang="en-US" altLang="zh-CN" dirty="0"/>
              <a:t>,</a:t>
            </a:r>
            <a:r>
              <a:rPr lang="zh-CN" altLang="en-US" dirty="0"/>
              <a:t>它管理一些</a:t>
            </a:r>
            <a:r>
              <a:rPr lang="zh-CN" altLang="en-US" b="1" dirty="0"/>
              <a:t>“</a:t>
            </a:r>
            <a:r>
              <a:rPr lang="en-US" altLang="zh-CN" b="1" dirty="0"/>
              <a:t>tree”</a:t>
            </a:r>
            <a:r>
              <a:rPr lang="zh-CN" altLang="en-US" dirty="0"/>
              <a:t>或是 </a:t>
            </a:r>
            <a:r>
              <a:rPr lang="zh-CN" altLang="en-US" b="1" dirty="0"/>
              <a:t>“</a:t>
            </a:r>
            <a:r>
              <a:rPr lang="en-US" altLang="zh-CN" b="1" dirty="0"/>
              <a:t>blob”</a:t>
            </a:r>
            <a:r>
              <a:rPr lang="en-US" altLang="zh-CN" dirty="0"/>
              <a:t>(</a:t>
            </a:r>
            <a:r>
              <a:rPr lang="zh-CN" altLang="en-US" dirty="0"/>
              <a:t>就像文件和子目录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/>
              <a:t>commit”</a:t>
            </a:r>
            <a:r>
              <a:rPr lang="zh-CN" altLang="en-US" dirty="0" smtClean="0"/>
              <a:t>只指向一个</a:t>
            </a:r>
            <a:r>
              <a:rPr lang="en-US" altLang="zh-CN" dirty="0" smtClean="0"/>
              <a:t>“tree”,</a:t>
            </a:r>
            <a:r>
              <a:rPr lang="zh-CN" altLang="en-US" dirty="0"/>
              <a:t>它用来标记项目某一个特定时间点的状态。它包括一些关于时间点的 </a:t>
            </a:r>
            <a:r>
              <a:rPr lang="zh-CN" altLang="en-US" dirty="0" smtClean="0"/>
              <a:t>元数据</a:t>
            </a:r>
            <a:r>
              <a:rPr lang="en-US" altLang="zh-CN" dirty="0"/>
              <a:t>,</a:t>
            </a:r>
            <a:r>
              <a:rPr lang="zh-CN" altLang="en-US" dirty="0"/>
              <a:t>如时间戳、最近一次提交的作者、指向上次提交</a:t>
            </a:r>
            <a:r>
              <a:rPr lang="en-US" altLang="zh-CN" dirty="0"/>
              <a:t>(commits)</a:t>
            </a:r>
            <a:r>
              <a:rPr lang="zh-CN" altLang="en-US" dirty="0"/>
              <a:t>的指针等等。 </a:t>
            </a:r>
            <a:endParaRPr lang="en-US" altLang="zh-CN" dirty="0" smtClean="0"/>
          </a:p>
          <a:p>
            <a:pPr lvl="2"/>
            <a:r>
              <a:rPr lang="zh-CN" altLang="en-US" dirty="0"/>
              <a:t>一个</a:t>
            </a:r>
            <a:r>
              <a:rPr lang="zh-CN" altLang="en-US" b="1" dirty="0"/>
              <a:t>“</a:t>
            </a:r>
            <a:r>
              <a:rPr lang="en-US" altLang="zh-CN" b="1" dirty="0"/>
              <a:t>tag”</a:t>
            </a:r>
            <a:r>
              <a:rPr lang="zh-CN" altLang="en-US" dirty="0"/>
              <a:t>是来标记某一个提交</a:t>
            </a:r>
            <a:r>
              <a:rPr lang="en-US" altLang="zh-CN" dirty="0"/>
              <a:t>(commit) </a:t>
            </a:r>
            <a:r>
              <a:rPr lang="zh-CN" altLang="en-US" dirty="0"/>
              <a:t>的方法。 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975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对象模型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3975100" cy="36451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" y="5638800"/>
            <a:ext cx="4798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查看知道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的文件内容 </a:t>
            </a:r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show </a:t>
            </a:r>
            <a:r>
              <a:rPr lang="en-US" altLang="zh-CN" dirty="0" smtClean="0"/>
              <a:t>6ff87c4664</a:t>
            </a:r>
          </a:p>
          <a:p>
            <a:r>
              <a:rPr lang="zh-CN" altLang="en-US" dirty="0" smtClean="0"/>
              <a:t>查看文件的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zh-CN" altLang="zh-CN" dirty="0" smtClean="0"/>
              <a:t>: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-tree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sha1id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05" y="1676400"/>
            <a:ext cx="382889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3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对象模型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" y="5638800"/>
            <a:ext cx="6232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"commit</a:t>
            </a:r>
            <a:r>
              <a:rPr lang="zh-CN" altLang="en-US" dirty="0"/>
              <a:t>对象</a:t>
            </a:r>
            <a:r>
              <a:rPr lang="en-US" altLang="zh-CN" dirty="0"/>
              <a:t>"</a:t>
            </a:r>
            <a:r>
              <a:rPr lang="zh-CN" altLang="en-US" dirty="0"/>
              <a:t>指向一个</a:t>
            </a:r>
            <a:r>
              <a:rPr lang="en-US" altLang="zh-CN" dirty="0"/>
              <a:t>"tree</a:t>
            </a:r>
            <a:r>
              <a:rPr lang="zh-CN" altLang="en-US" dirty="0"/>
              <a:t>对象</a:t>
            </a:r>
            <a:r>
              <a:rPr lang="en-US" altLang="zh-CN" dirty="0"/>
              <a:t>", </a:t>
            </a:r>
            <a:r>
              <a:rPr lang="zh-CN" altLang="en-US" dirty="0"/>
              <a:t>并且带有相关的描述信息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查看一个提交的信息：</a:t>
            </a:r>
            <a:r>
              <a:rPr lang="en-US" altLang="zh-CN" dirty="0" smtClean="0"/>
              <a:t>$</a:t>
            </a:r>
            <a:r>
              <a:rPr lang="en-US" altLang="zh-CN" dirty="0" err="1"/>
              <a:t>git</a:t>
            </a:r>
            <a:r>
              <a:rPr lang="en-US" altLang="zh-CN" dirty="0"/>
              <a:t> show -s --pretty=raw </a:t>
            </a:r>
            <a:r>
              <a:rPr lang="en-US" altLang="zh-CN" dirty="0" smtClean="0"/>
              <a:t>cd73bc7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865976" cy="3822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685800"/>
            <a:ext cx="3398058" cy="3542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34000" y="4495800"/>
            <a:ext cx="35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信息：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cat-file tag v0.1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79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对象模型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" y="5638800"/>
            <a:ext cx="6232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"commit</a:t>
            </a:r>
            <a:r>
              <a:rPr lang="zh-CN" altLang="en-US" dirty="0"/>
              <a:t>对象</a:t>
            </a:r>
            <a:r>
              <a:rPr lang="en-US" altLang="zh-CN" dirty="0"/>
              <a:t>"</a:t>
            </a:r>
            <a:r>
              <a:rPr lang="zh-CN" altLang="en-US" dirty="0"/>
              <a:t>指向一个</a:t>
            </a:r>
            <a:r>
              <a:rPr lang="en-US" altLang="zh-CN" dirty="0"/>
              <a:t>"tree</a:t>
            </a:r>
            <a:r>
              <a:rPr lang="zh-CN" altLang="en-US" dirty="0"/>
              <a:t>对象</a:t>
            </a:r>
            <a:r>
              <a:rPr lang="en-US" altLang="zh-CN" dirty="0"/>
              <a:t>", </a:t>
            </a:r>
            <a:r>
              <a:rPr lang="zh-CN" altLang="en-US" dirty="0"/>
              <a:t>并且带有相关的描述信息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查看一个提交的信息：</a:t>
            </a:r>
            <a:r>
              <a:rPr lang="en-US" altLang="zh-CN" dirty="0" smtClean="0"/>
              <a:t>$</a:t>
            </a:r>
            <a:r>
              <a:rPr lang="en-US" altLang="zh-CN" dirty="0" err="1"/>
              <a:t>git</a:t>
            </a:r>
            <a:r>
              <a:rPr lang="en-US" altLang="zh-CN" dirty="0"/>
              <a:t> show -s --pretty=raw </a:t>
            </a:r>
            <a:r>
              <a:rPr lang="en-US" altLang="zh-CN" dirty="0" smtClean="0"/>
              <a:t>cd73bc7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2661024" cy="1984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11" y="1143000"/>
            <a:ext cx="582788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7311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776</Words>
  <Application>Microsoft Macintosh PowerPoint</Application>
  <PresentationFormat>全屏显示(4:3)</PresentationFormat>
  <Paragraphs>118</Paragraphs>
  <Slides>25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默认设计模板</vt:lpstr>
      <vt:lpstr>小议Git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罗伊丽</dc:creator>
  <cp:lastModifiedBy>mac 1</cp:lastModifiedBy>
  <cp:revision>68</cp:revision>
  <cp:lastPrinted>1601-01-01T00:00:00Z</cp:lastPrinted>
  <dcterms:created xsi:type="dcterms:W3CDTF">1601-01-01T00:00:00Z</dcterms:created>
  <dcterms:modified xsi:type="dcterms:W3CDTF">2015-10-21T07:46:21Z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