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盖" initials="刘" lastIdx="19" clrIdx="0">
    <p:extLst>
      <p:ext uri="{19B8F6BF-5375-455C-9EA6-DF929625EA0E}">
        <p15:presenceInfo xmlns:p15="http://schemas.microsoft.com/office/powerpoint/2012/main" userId="c02fd7c2ca5970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1677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5" autoAdjust="0"/>
    <p:restoredTop sz="67421" autoAdjust="0"/>
  </p:normalViewPr>
  <p:slideViewPr>
    <p:cSldViewPr snapToGrid="0">
      <p:cViewPr varScale="1">
        <p:scale>
          <a:sx n="94" d="100"/>
          <a:sy n="94" d="100"/>
        </p:scale>
        <p:origin x="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5T20:48:59.795" idx="2">
    <p:pos x="849" y="3028"/>
    <p:text>BRD(商业需求文档)：
目        的：描述为什么要做这个产品
分析重点：挖掘商业机会，评估产品的ROI
适用公司：中大型企业
有谁来写：产品领导
BRD替代物：Excel模板竞品分析、数据对比分析
适 用 公 司：中小企业、初创公司</p:text>
    <p:extLst>
      <p:ext uri="{C676402C-5697-4E1C-873F-D02D1690AC5C}">
        <p15:threadingInfo xmlns:p15="http://schemas.microsoft.com/office/powerpoint/2012/main" timeZoneBias="-480"/>
      </p:ext>
    </p:extLst>
  </p:cm>
  <p:cm authorId="1" dt="2020-07-15T20:57:35.672" idx="4">
    <p:pos x="849" y="3164"/>
    <p:text/>
    <p:extLst>
      <p:ext uri="{C676402C-5697-4E1C-873F-D02D1690AC5C}">
        <p15:threadingInfo xmlns:p15="http://schemas.microsoft.com/office/powerpoint/2012/main" timeZoneBias="-480">
          <p15:parentCm authorId="1" idx="2"/>
        </p15:threadingInfo>
      </p:ext>
    </p:extLst>
  </p:cm>
  <p:cm authorId="1" dt="2020-07-15T21:10:16.691" idx="5">
    <p:pos x="1362" y="1423"/>
    <p:text>立项会：
目       的：根据BRD对产品进行评审
参会人员：CEO、COO、CPO、CTO、CFO</p:text>
    <p:extLst>
      <p:ext uri="{C676402C-5697-4E1C-873F-D02D1690AC5C}">
        <p15:threadingInfo xmlns:p15="http://schemas.microsoft.com/office/powerpoint/2012/main" timeZoneBias="-480"/>
      </p:ext>
    </p:extLst>
  </p:cm>
  <p:cm authorId="1" dt="2020-07-15T21:22:46.855" idx="8">
    <p:pos x="2172" y="1567"/>
    <p:text>产品策划：
目的：提出产品具体解决方案
行为：竞品分析、调研工作</p:text>
    <p:extLst>
      <p:ext uri="{C676402C-5697-4E1C-873F-D02D1690AC5C}">
        <p15:threadingInfo xmlns:p15="http://schemas.microsoft.com/office/powerpoint/2012/main" timeZoneBias="-480"/>
      </p:ext>
    </p:extLst>
  </p:cm>
  <p:cm authorId="1" dt="2020-07-15T21:23:55.130" idx="9">
    <p:pos x="2932" y="1407"/>
    <p:text>脑风会：
目       的：在产品策划阶段对产品解决方案不确定时举行的会议
参会人员：运营、市场、技术、设计、测试等等</p:text>
    <p:extLst>
      <p:ext uri="{C676402C-5697-4E1C-873F-D02D1690AC5C}">
        <p15:threadingInfo xmlns:p15="http://schemas.microsoft.com/office/powerpoint/2012/main" timeZoneBias="-480"/>
      </p:ext>
    </p:extLst>
  </p:cm>
  <p:cm authorId="1" dt="2020-07-15T21:45:02.083" idx="10">
    <p:pos x="2514" y="3005"/>
    <p:text>MRD(市场需求文档)：
目       的：落实产品需求
分析重点：用户需求(画像、场景、诉求/痛点)、产品规划/排期
使用公司：中大型公司
有谁来写：产品经理
MRD替代物：Excel需求表单及需求排期
使 用 公 司：中小公司、初创公司</p:text>
    <p:extLst>
      <p:ext uri="{C676402C-5697-4E1C-873F-D02D1690AC5C}">
        <p15:threadingInfo xmlns:p15="http://schemas.microsoft.com/office/powerpoint/2012/main" timeZoneBias="-480"/>
      </p:ext>
    </p:extLst>
  </p:cm>
  <p:cm authorId="1" dt="2020-07-15T21:54:53.692" idx="11">
    <p:pos x="3759" y="1561"/>
    <p:text>产品设计：
输出低保真原型</p:text>
    <p:extLst>
      <p:ext uri="{C676402C-5697-4E1C-873F-D02D1690AC5C}">
        <p15:threadingInfo xmlns:p15="http://schemas.microsoft.com/office/powerpoint/2012/main" timeZoneBias="-480"/>
      </p:ext>
    </p:extLst>
  </p:cm>
  <p:cm authorId="1" dt="2020-07-15T21:55:32.799" idx="12">
    <p:pos x="4572" y="1466"/>
    <p:text>需求评审会：
目       的：分析技术可行性及确定周期
参会人员：RD、UI、QA、OP</p:text>
    <p:extLst>
      <p:ext uri="{C676402C-5697-4E1C-873F-D02D1690AC5C}">
        <p15:threadingInfo xmlns:p15="http://schemas.microsoft.com/office/powerpoint/2012/main" timeZoneBias="-480"/>
      </p:ext>
    </p:extLst>
  </p:cm>
  <p:cm authorId="1" dt="2020-07-15T22:02:32.687" idx="13">
    <p:pos x="4175" y="3020"/>
    <p:text>PRD(产品需求文档)：
目       的：产品实现的具体规则
分析重点：功能逻辑、业务逻辑、需求规则
面向对象：RD、QA
输出形式：中大型公司输出word；中小型公司输出Axure</p:text>
    <p:extLst>
      <p:ext uri="{C676402C-5697-4E1C-873F-D02D1690AC5C}">
        <p15:threadingInfo xmlns:p15="http://schemas.microsoft.com/office/powerpoint/2012/main" timeZoneBias="-480"/>
      </p:ext>
    </p:extLst>
  </p:cm>
  <p:cm authorId="1" dt="2020-07-15T22:14:46.001" idx="14">
    <p:pos x="6139" y="1430"/>
    <p:text>review会(复盘会议)：
目       的：规划且处理遗留问题
参会人员：RD、PM各自开会，在中小公司也有可能RD和M一起开会</p:text>
    <p:extLst>
      <p:ext uri="{C676402C-5697-4E1C-873F-D02D1690AC5C}">
        <p15:threadingInfo xmlns:p15="http://schemas.microsoft.com/office/powerpoint/2012/main" timeZoneBias="-480"/>
      </p:ext>
    </p:extLst>
  </p:cm>
  <p:cm authorId="1" dt="2020-07-15T22:18:13.272" idx="15">
    <p:pos x="7470" y="1767"/>
    <p:text>优化迭代需要产品经理有哪些能力：
需求收集、需求分析、数据分析、配合产品运营制定策略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8T14:56:18.025" idx="16">
    <p:pos x="4432" y="1489"/>
    <p:text>PEST分析法：
PEST是指：政治、经济、社会、技术
适用场景：适用于企业刚进入市场，对整体宏观大环境了解
处理对象：中高级策略级别的产品经理</p:text>
    <p:extLst>
      <p:ext uri="{C676402C-5697-4E1C-873F-D02D1690AC5C}">
        <p15:threadingInfo xmlns:p15="http://schemas.microsoft.com/office/powerpoint/2012/main" timeZoneBias="-480"/>
      </p:ext>
    </p:extLst>
  </p:cm>
  <p:cm authorId="1" dt="2020-07-18T15:06:14.347" idx="17">
    <p:pos x="4432" y="2011"/>
    <p:text>问卷调查：
优势：样本数量多、人群覆盖广、善于还原用户的行为和态度的共性
处理对象：初中级产品经理
问卷有效数据：回执问卷最少400/388
                         有效问卷最少40/30
判断问卷的有效性：问卷的答题时间
                                问题之间是否相互矛盾
                                通过问题判断是否符合目标用户
问卷步骤：确定核心命题(1天)
                  问卷书稿设计(1天)
                  问卷内容调整(1天)
                  问卷投放回收(2天)
                  问卷回流分析(2天)
考虑问题：找到精准核心问题
                  问题匹配公司发展的阶段
                  让问卷与答题者有关
                  对敏感问题要谨慎处理
                  让用户答题时间在3~5分钟
                  少出开放题
                  重要性和满意度组合提问
                  答案匹配你的目标
                  找到合适的投放渠道
                  合理的总结</p:text>
    <p:extLst>
      <p:ext uri="{C676402C-5697-4E1C-873F-D02D1690AC5C}">
        <p15:threadingInfo xmlns:p15="http://schemas.microsoft.com/office/powerpoint/2012/main" timeZoneBias="-480"/>
      </p:ext>
    </p:extLst>
  </p:cm>
  <p:cm authorId="1" dt="2020-07-18T20:59:05.230" idx="18">
    <p:pos x="4432" y="2532"/>
    <p:text>优势：了解用户态度和动机
用户访谈：
处理对象：初中级产品经理
注意事项：访谈前准备5—7个问题
                  访谈时间控制在30分钟以内
                  不要在访谈中解释产品问题
                  不要讨论产品细节
                  不要诱导用户
                  注意问题顺序
                  对敏感问题要谨慎处理
访谈方式
一、电话访谈
       特点：成本低、回复快
       适用对象：线上toC，比如工具、社交、电商、咨询等等
       执行人员：客服、售前、售后、产品经理等等
       访谈时间：一般当产品需要提高用户留存的诉求时（比如电商：完成第一次购物后；社交或内容平台：有效注册使用一周后）
       产品经理工作：准备访谈的问题→制作收集问题模板(Excel)→整理数据(Excel)→数据分析→产品可视化报告(用于产品迭代需求会议)
二、邀约/上门拜访
       特点：成本略高
       适用对象：金融投资、O2O平台、B端企业服务、
       执行人员：销售、顾问、客服、产品经理等等
       访谈时间：用户有上门需求，并且产品近期有提高用户体验或者抓新需求等等任务时
       产品经理工作：准备访谈的问题→制作收集问题模板(Excel)→整理数据(Excel)→数据分析→产品可视化报告(用于产品迭代需求会议)
三、BD地推/行业展会
       特点：有一定成本
       适用对象：游戏、O2O生活服务平台、B端企业服务
       执行人员：地推人员、运营、BD、产品经理等等
       访谈时间：有展会或地推活动时，产品本身所处的阶段需求优化或者战略转变指定方向时</p:text>
    <p:extLst>
      <p:ext uri="{C676402C-5697-4E1C-873F-D02D1690AC5C}">
        <p15:threadingInfo xmlns:p15="http://schemas.microsoft.com/office/powerpoint/2012/main" timeZoneBias="-480"/>
      </p:ext>
    </p:extLst>
  </p:cm>
  <p:cm authorId="1" dt="2020-07-18T21:33:58.740" idx="19">
    <p:pos x="4432" y="3576"/>
    <p:text>需求分析：
目的：将用户需求转化为产品需求
一、用户分析
       细分用户：主流用户、长尾用户、免费用户、付费用户...
       产品所处生命周期那个阶段：导入期、成长期、成熟期、衰退期
二、需求分析
       围绕需求的场景分析(场景角度)：首先思考场景的建立，其次思考场景的频率：高频、中频、低频
       围绕用户的主观感受分析(用户角度)：痛点、痒点(UX)、兴奋点(激活)   (或者基本、期望、兴奋、无差别需求等等)
三、实现需求的价值(思考用户需求和用户问题，转化解决方案)
       资源成本价值：开发成本、渠道资源、资金等等
       对别用户价值(可以为用户带来什么)：用户体验上升、认同感、变现
       对比商业价值：变现能力、品牌口碑、提高效率、市场布局效应等等
四、需求落实
       需求规划(需求池)→需求排期(计划迭代版本：甘特图\燃尽图)
五、某版本的需求实现
       竞品分析：确定茶品功能的方向，借鉴产品优点和创新差异化：你无我有，你有我优
       梳理功能结构(xmind or excel)→业务流程(axure)→原型的输出→PRD文档→数据埋点文档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FD7F5-7430-481D-8042-0CC149FE9B0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EE3C2-6880-4A22-99B0-316198207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00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EE3C2-6880-4A22-99B0-3161982073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17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055C7-DCBE-4086-B437-A205E8E5C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715BC1-8683-407D-A16D-CF91909EE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A7399-661D-4A2C-9F57-0BF1803E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21B1-B757-41CE-A902-A7A0F3A0BFDF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06477-4077-4D1C-ADF5-B27A0D9F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C1AD6-FE67-4438-AC10-BF1BAB4E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3A32-26C7-4606-8E83-01B4EEA3D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95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C19C3-5B0C-4F20-ACA0-F88193FC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4A3CF6-1637-41D1-B3C9-14D788D61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198BC-A15E-4122-87B0-E7AD1FA5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21B1-B757-41CE-A902-A7A0F3A0BFDF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E941E-C058-496F-B6CA-7380C560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A8053F-EC54-44F5-895E-A99CC8E7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3A32-26C7-4606-8E83-01B4EEA3D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77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DD9EF2-968D-482F-A76B-87BB79958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3F228A-18D0-4C25-BF36-6DA67FE3A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D1B66-7B78-40D9-96AC-BEFEF484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21B1-B757-41CE-A902-A7A0F3A0BFDF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C2762-D9B7-40F3-A6CE-A5C03A96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9635F4-4F15-49CE-810D-E84CE265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3A32-26C7-4606-8E83-01B4EEA3D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71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53E1B-2D46-4EA0-A259-7A9CB4F8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34B1F-64AA-4D5C-B481-4265045FD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3AF0C-57B0-4E40-803F-92282F220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21B1-B757-41CE-A902-A7A0F3A0BFDF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154937-FA6D-47CF-973C-75BC6E68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8792F-CF72-4D89-81A6-7F9D9651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3A32-26C7-4606-8E83-01B4EEA3D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4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49FB1-FB89-4C57-BEEF-46E14A20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7FBB37-4488-4243-A687-3EF1D8057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5514B-8E05-41F8-87A3-ADF9689D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21B1-B757-41CE-A902-A7A0F3A0BFDF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35228-60BD-419A-B575-F2BE4CFA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DC4494-5FF5-4CB3-9489-821CC8E6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3A32-26C7-4606-8E83-01B4EEA3D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7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DE936-42F1-4C30-888E-76959DF7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B533F-8C38-490C-A567-C068BBCD8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E81F03-F4DE-463F-9971-D4CC84C21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F8B8EB-2F29-46DD-82B0-93A4ADEAC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21B1-B757-41CE-A902-A7A0F3A0BFDF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8707B7-9FC7-4AC1-AA90-68C5E8DB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DA21DC-9BA7-481E-A908-2C2CDA93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3A32-26C7-4606-8E83-01B4EEA3D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39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8340E-73EB-4E8B-ACB6-B8DE3C37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EF430C-EEFE-4FA6-8476-CC489A489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F2856D-DF73-4C6F-A601-3E7ACAC92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B979ED-8C5D-4430-96B9-59DDF5DDB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D101F0-62B0-421B-BDBC-A477388E8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5C5A5B-E237-4173-BC3E-779A603B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21B1-B757-41CE-A902-A7A0F3A0BFDF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13D21B-309C-4FBD-AE04-0C1AAA71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6B5FA6-9953-47B8-9435-4F70F395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3A32-26C7-4606-8E83-01B4EEA3D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35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B7F02-42AC-47C1-BA11-786363E6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3A862B-70A1-4A1E-BE72-130B7729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21B1-B757-41CE-A902-A7A0F3A0BFDF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921272-42D1-42D0-870D-C8199310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75B9D8-0324-478D-8095-9132D4C0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3A32-26C7-4606-8E83-01B4EEA3D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07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108CF0-DCE0-43A3-9B34-FF641B2A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21B1-B757-41CE-A902-A7A0F3A0BFDF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A4E78A-2957-4BC2-9042-C012C9A8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CCEDDF-62B1-4ADA-881C-4D805EB5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3A32-26C7-4606-8E83-01B4EEA3D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49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B65D0-737B-4327-82FA-138029EF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C750D-60AF-49B1-B0DE-C76F5CB5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4618A8-25F9-47F2-9040-617F56F6D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FB9629-877C-4F3B-B4F1-D6CCB1B3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21B1-B757-41CE-A902-A7A0F3A0BFDF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A44338-B859-4FA0-A263-541DF7C2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4801C-B352-4E74-91F5-707EB99C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3A32-26C7-4606-8E83-01B4EEA3D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5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69521-A90C-460B-9E63-2ECD2251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B076B4-BA65-4436-869A-0D20A1A49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F8A298-F293-4987-9503-56B260D7F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DDCE54-D7E6-4915-9F60-C567AD84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21B1-B757-41CE-A902-A7A0F3A0BFDF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EA39D-E0B5-4EE6-829E-E9D3055D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2817FA-5F24-4A33-8FD9-81E640B1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3A32-26C7-4606-8E83-01B4EEA3D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22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422374-B42C-465A-85A1-6EE34B96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229BDE-3D4A-4D20-B100-75BD009E6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465B3-4DBC-48C1-BA7D-8244E6E90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C21B1-B757-41CE-A902-A7A0F3A0BFDF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49C02-3F55-4AF5-B6A7-9881A4929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4531B-ECC8-4DF3-9584-53A929280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93A32-26C7-4606-8E83-01B4EEA3D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6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A76385-276E-488F-A13F-D06883C00567}"/>
              </a:ext>
            </a:extLst>
          </p:cNvPr>
          <p:cNvSpPr txBox="1"/>
          <p:nvPr/>
        </p:nvSpPr>
        <p:spPr>
          <a:xfrm>
            <a:off x="228599" y="277091"/>
            <a:ext cx="2251365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产品经理的工作流程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474DB6-3548-482F-A97D-18DD6D359C6B}"/>
              </a:ext>
            </a:extLst>
          </p:cNvPr>
          <p:cNvSpPr txBox="1"/>
          <p:nvPr/>
        </p:nvSpPr>
        <p:spPr>
          <a:xfrm>
            <a:off x="332771" y="2804467"/>
            <a:ext cx="141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8ADB90-82B8-42B4-8B95-EF753A412D8E}"/>
              </a:ext>
            </a:extLst>
          </p:cNvPr>
          <p:cNvSpPr txBox="1"/>
          <p:nvPr/>
        </p:nvSpPr>
        <p:spPr>
          <a:xfrm>
            <a:off x="2860634" y="2804467"/>
            <a:ext cx="141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产品策划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1B625E-D2CF-479A-81EA-7F06D49AF0B9}"/>
              </a:ext>
            </a:extLst>
          </p:cNvPr>
          <p:cNvSpPr txBox="1"/>
          <p:nvPr/>
        </p:nvSpPr>
        <p:spPr>
          <a:xfrm>
            <a:off x="5388497" y="2804467"/>
            <a:ext cx="141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0A14A2-8177-4EB8-9EA0-6CD395D435B1}"/>
              </a:ext>
            </a:extLst>
          </p:cNvPr>
          <p:cNvSpPr txBox="1"/>
          <p:nvPr/>
        </p:nvSpPr>
        <p:spPr>
          <a:xfrm>
            <a:off x="7916360" y="2804466"/>
            <a:ext cx="141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产品研发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23B24E-7C1A-42C3-AB6C-AFA11F2D02BB}"/>
              </a:ext>
            </a:extLst>
          </p:cNvPr>
          <p:cNvSpPr txBox="1"/>
          <p:nvPr/>
        </p:nvSpPr>
        <p:spPr>
          <a:xfrm>
            <a:off x="10444223" y="2804466"/>
            <a:ext cx="141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优化迭代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7064580-01C6-4B30-B39A-6D70BE751F2B}"/>
              </a:ext>
            </a:extLst>
          </p:cNvPr>
          <p:cNvGrpSpPr/>
          <p:nvPr/>
        </p:nvGrpSpPr>
        <p:grpSpPr>
          <a:xfrm>
            <a:off x="1747777" y="2619800"/>
            <a:ext cx="1112857" cy="437300"/>
            <a:chOff x="1747777" y="3013500"/>
            <a:chExt cx="1112857" cy="437300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4E79E62F-8BC1-4395-9D9B-D33144935FCD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1747777" y="3450800"/>
              <a:ext cx="1112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A0218FB-7F14-4A0C-B5DB-57E6116E6DDC}"/>
                </a:ext>
              </a:extLst>
            </p:cNvPr>
            <p:cNvSpPr txBox="1"/>
            <p:nvPr/>
          </p:nvSpPr>
          <p:spPr>
            <a:xfrm>
              <a:off x="1847005" y="30135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ED7D31"/>
                  </a:solidFill>
                </a:rPr>
                <a:t>立项会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A87663D-B793-4DE8-9008-55666B264070}"/>
              </a:ext>
            </a:extLst>
          </p:cNvPr>
          <p:cNvGrpSpPr/>
          <p:nvPr/>
        </p:nvGrpSpPr>
        <p:grpSpPr>
          <a:xfrm>
            <a:off x="4275640" y="2619800"/>
            <a:ext cx="1112857" cy="415500"/>
            <a:chOff x="1747777" y="3013500"/>
            <a:chExt cx="1112857" cy="415500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9F622F0-390B-4C7D-9924-D1F2C1FFF986}"/>
                </a:ext>
              </a:extLst>
            </p:cNvPr>
            <p:cNvCxnSpPr/>
            <p:nvPr/>
          </p:nvCxnSpPr>
          <p:spPr>
            <a:xfrm>
              <a:off x="1747777" y="3429000"/>
              <a:ext cx="1112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04CB186-CD83-4EF8-AE49-D4EF5EAF294E}"/>
                </a:ext>
              </a:extLst>
            </p:cNvPr>
            <p:cNvSpPr txBox="1"/>
            <p:nvPr/>
          </p:nvSpPr>
          <p:spPr>
            <a:xfrm>
              <a:off x="1847005" y="30135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ED7D31"/>
                  </a:solidFill>
                </a:rPr>
                <a:t>脑风会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4ACBC70-C79C-4176-AB95-E71529FDD24A}"/>
              </a:ext>
            </a:extLst>
          </p:cNvPr>
          <p:cNvGrpSpPr/>
          <p:nvPr/>
        </p:nvGrpSpPr>
        <p:grpSpPr>
          <a:xfrm>
            <a:off x="6803503" y="2644891"/>
            <a:ext cx="1112857" cy="415500"/>
            <a:chOff x="1747777" y="3013500"/>
            <a:chExt cx="1112857" cy="415500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E7A7CA2-1FF0-4D55-A24C-28298C0899DB}"/>
                </a:ext>
              </a:extLst>
            </p:cNvPr>
            <p:cNvCxnSpPr/>
            <p:nvPr/>
          </p:nvCxnSpPr>
          <p:spPr>
            <a:xfrm>
              <a:off x="1747777" y="3429000"/>
              <a:ext cx="1112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AFF4D86-F238-4C37-926D-633AB2A6BE65}"/>
                </a:ext>
              </a:extLst>
            </p:cNvPr>
            <p:cNvSpPr txBox="1"/>
            <p:nvPr/>
          </p:nvSpPr>
          <p:spPr>
            <a:xfrm>
              <a:off x="1847005" y="30135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ED7D31"/>
                  </a:solidFill>
                </a:rPr>
                <a:t>评审会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86B5BEE-5001-412F-A29C-4EEA9B432E54}"/>
              </a:ext>
            </a:extLst>
          </p:cNvPr>
          <p:cNvGrpSpPr/>
          <p:nvPr/>
        </p:nvGrpSpPr>
        <p:grpSpPr>
          <a:xfrm>
            <a:off x="9331365" y="2644891"/>
            <a:ext cx="1193881" cy="415500"/>
            <a:chOff x="1747776" y="3013500"/>
            <a:chExt cx="1193881" cy="415500"/>
          </a:xfrm>
        </p:grpSpPr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DB4B5AF-5379-4826-BEA0-834913D2930C}"/>
                </a:ext>
              </a:extLst>
            </p:cNvPr>
            <p:cNvCxnSpPr/>
            <p:nvPr/>
          </p:nvCxnSpPr>
          <p:spPr>
            <a:xfrm>
              <a:off x="1747777" y="3429000"/>
              <a:ext cx="1112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510F4D6-B045-49BA-B523-4AC96EF10572}"/>
                </a:ext>
              </a:extLst>
            </p:cNvPr>
            <p:cNvSpPr txBox="1"/>
            <p:nvPr/>
          </p:nvSpPr>
          <p:spPr>
            <a:xfrm>
              <a:off x="1747776" y="3013500"/>
              <a:ext cx="1193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ED7D31"/>
                  </a:solidFill>
                </a:rPr>
                <a:t>Review</a:t>
              </a:r>
              <a:r>
                <a:rPr lang="zh-CN" altLang="en-US" b="1" dirty="0">
                  <a:solidFill>
                    <a:srgbClr val="ED7D31"/>
                  </a:solidFill>
                </a:rPr>
                <a:t>会</a:t>
              </a:r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E455C10-E586-449A-9829-1AF9582BBCCC}"/>
              </a:ext>
            </a:extLst>
          </p:cNvPr>
          <p:cNvCxnSpPr/>
          <p:nvPr/>
        </p:nvCxnSpPr>
        <p:spPr>
          <a:xfrm>
            <a:off x="332771" y="3468901"/>
            <a:ext cx="1333983" cy="0"/>
          </a:xfrm>
          <a:prstGeom prst="straightConnector1">
            <a:avLst/>
          </a:prstGeom>
          <a:ln>
            <a:solidFill>
              <a:srgbClr val="1677FF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20CD712-E74D-4E96-934F-98BB6A025B79}"/>
              </a:ext>
            </a:extLst>
          </p:cNvPr>
          <p:cNvCxnSpPr>
            <a:cxnSpLocks/>
          </p:cNvCxnSpPr>
          <p:nvPr/>
        </p:nvCxnSpPr>
        <p:spPr>
          <a:xfrm>
            <a:off x="2941657" y="3468901"/>
            <a:ext cx="6303943" cy="0"/>
          </a:xfrm>
          <a:prstGeom prst="straightConnector1">
            <a:avLst/>
          </a:prstGeom>
          <a:ln>
            <a:solidFill>
              <a:srgbClr val="1677FF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E1D3B51-0647-4ADE-A3B5-4A8362BEA4C5}"/>
              </a:ext>
            </a:extLst>
          </p:cNvPr>
          <p:cNvCxnSpPr/>
          <p:nvPr/>
        </p:nvCxnSpPr>
        <p:spPr>
          <a:xfrm>
            <a:off x="10525246" y="3468901"/>
            <a:ext cx="1333983" cy="0"/>
          </a:xfrm>
          <a:prstGeom prst="straightConnector1">
            <a:avLst/>
          </a:prstGeom>
          <a:ln>
            <a:solidFill>
              <a:srgbClr val="1677FF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531E76F-5B63-4E79-95FA-FDD4387F9ABC}"/>
              </a:ext>
            </a:extLst>
          </p:cNvPr>
          <p:cNvSpPr txBox="1"/>
          <p:nvPr/>
        </p:nvSpPr>
        <p:spPr>
          <a:xfrm>
            <a:off x="373282" y="3671671"/>
            <a:ext cx="133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677FF"/>
                </a:solidFill>
              </a:rPr>
              <a:t>产品立项前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8BC3BCA-8152-4EBA-8AB6-132F6B21DFFF}"/>
              </a:ext>
            </a:extLst>
          </p:cNvPr>
          <p:cNvSpPr txBox="1"/>
          <p:nvPr/>
        </p:nvSpPr>
        <p:spPr>
          <a:xfrm>
            <a:off x="5469520" y="3671671"/>
            <a:ext cx="133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677FF"/>
                </a:solidFill>
              </a:rPr>
              <a:t>产品启动中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A3B54B0-9CCD-47FA-83A4-CBA4684D3421}"/>
              </a:ext>
            </a:extLst>
          </p:cNvPr>
          <p:cNvSpPr txBox="1"/>
          <p:nvPr/>
        </p:nvSpPr>
        <p:spPr>
          <a:xfrm>
            <a:off x="10484735" y="3671671"/>
            <a:ext cx="133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677FF"/>
                </a:solidFill>
              </a:rPr>
              <a:t>产品上线后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3574AE4-33E9-4A3E-BA35-86BC8EB5F8DF}"/>
              </a:ext>
            </a:extLst>
          </p:cNvPr>
          <p:cNvCxnSpPr>
            <a:stCxn id="31" idx="2"/>
          </p:cNvCxnSpPr>
          <p:nvPr/>
        </p:nvCxnSpPr>
        <p:spPr>
          <a:xfrm flipH="1">
            <a:off x="1040273" y="4041003"/>
            <a:ext cx="1" cy="699484"/>
          </a:xfrm>
          <a:prstGeom prst="straightConnector1">
            <a:avLst/>
          </a:prstGeom>
          <a:ln>
            <a:solidFill>
              <a:srgbClr val="1677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8A146B91-2FFE-45A2-9253-DED73FB20820}"/>
              </a:ext>
            </a:extLst>
          </p:cNvPr>
          <p:cNvSpPr txBox="1"/>
          <p:nvPr/>
        </p:nvSpPr>
        <p:spPr>
          <a:xfrm>
            <a:off x="706778" y="4806821"/>
            <a:ext cx="64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677FF"/>
                </a:solidFill>
              </a:rPr>
              <a:t>BRD</a:t>
            </a:r>
            <a:endParaRPr lang="zh-CN" altLang="en-US" b="1" dirty="0">
              <a:solidFill>
                <a:srgbClr val="1677FF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FBEFB4D-CD02-4467-A0BD-46EBCC64DF3B}"/>
              </a:ext>
            </a:extLst>
          </p:cNvPr>
          <p:cNvCxnSpPr/>
          <p:nvPr/>
        </p:nvCxnSpPr>
        <p:spPr>
          <a:xfrm flipH="1">
            <a:off x="3543420" y="4038742"/>
            <a:ext cx="1" cy="699484"/>
          </a:xfrm>
          <a:prstGeom prst="straightConnector1">
            <a:avLst/>
          </a:prstGeom>
          <a:ln>
            <a:solidFill>
              <a:srgbClr val="1677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9DEAC8C7-13BB-45E8-8B61-6B7823CF1EC5}"/>
              </a:ext>
            </a:extLst>
          </p:cNvPr>
          <p:cNvSpPr txBox="1"/>
          <p:nvPr/>
        </p:nvSpPr>
        <p:spPr>
          <a:xfrm>
            <a:off x="3209924" y="4804560"/>
            <a:ext cx="72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677FF"/>
                </a:solidFill>
              </a:rPr>
              <a:t>MRD</a:t>
            </a:r>
            <a:endParaRPr lang="zh-CN" altLang="en-US" b="1" dirty="0">
              <a:solidFill>
                <a:srgbClr val="1677FF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1574239-C8CC-4C07-A99E-A23501F88E31}"/>
              </a:ext>
            </a:extLst>
          </p:cNvPr>
          <p:cNvCxnSpPr/>
          <p:nvPr/>
        </p:nvCxnSpPr>
        <p:spPr>
          <a:xfrm flipH="1">
            <a:off x="6171916" y="4038742"/>
            <a:ext cx="1" cy="699484"/>
          </a:xfrm>
          <a:prstGeom prst="straightConnector1">
            <a:avLst/>
          </a:prstGeom>
          <a:ln>
            <a:solidFill>
              <a:srgbClr val="1677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B4FC989B-4D35-46B4-9D59-E4A2B58C0DF6}"/>
              </a:ext>
            </a:extLst>
          </p:cNvPr>
          <p:cNvSpPr txBox="1"/>
          <p:nvPr/>
        </p:nvSpPr>
        <p:spPr>
          <a:xfrm>
            <a:off x="5838420" y="4804560"/>
            <a:ext cx="72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677FF"/>
                </a:solidFill>
              </a:rPr>
              <a:t>PRD</a:t>
            </a:r>
            <a:endParaRPr lang="zh-CN" altLang="en-US" b="1" dirty="0">
              <a:solidFill>
                <a:srgbClr val="1677FF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59098D2-5D2C-4DD8-B7C3-3E48FB9234A9}"/>
              </a:ext>
            </a:extLst>
          </p:cNvPr>
          <p:cNvSpPr txBox="1"/>
          <p:nvPr/>
        </p:nvSpPr>
        <p:spPr>
          <a:xfrm>
            <a:off x="719716" y="5229580"/>
            <a:ext cx="641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ED7D31"/>
                </a:solidFill>
              </a:rPr>
              <a:t>WHY</a:t>
            </a:r>
            <a:endParaRPr lang="zh-CN" altLang="en-US" sz="1400" b="1" dirty="0">
              <a:solidFill>
                <a:srgbClr val="ED7D3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E5C6567-D9F3-4E42-9F4D-103E30F18530}"/>
              </a:ext>
            </a:extLst>
          </p:cNvPr>
          <p:cNvSpPr txBox="1"/>
          <p:nvPr/>
        </p:nvSpPr>
        <p:spPr>
          <a:xfrm>
            <a:off x="3179943" y="5240226"/>
            <a:ext cx="726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ED7D31"/>
                </a:solidFill>
              </a:rPr>
              <a:t>WHAT</a:t>
            </a:r>
            <a:endParaRPr lang="zh-CN" altLang="en-US" sz="1400" b="1" dirty="0">
              <a:solidFill>
                <a:srgbClr val="ED7D3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05B1FA9-3FD4-42FE-8E52-6098382ACDC7}"/>
              </a:ext>
            </a:extLst>
          </p:cNvPr>
          <p:cNvSpPr txBox="1"/>
          <p:nvPr/>
        </p:nvSpPr>
        <p:spPr>
          <a:xfrm>
            <a:off x="5808439" y="5227318"/>
            <a:ext cx="726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ED7D31"/>
                </a:solidFill>
              </a:rPr>
              <a:t>HOW</a:t>
            </a:r>
            <a:endParaRPr lang="zh-CN" altLang="en-US" sz="1400" b="1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47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C967EC2-7278-44F2-8C95-B5917A0C9911}"/>
              </a:ext>
            </a:extLst>
          </p:cNvPr>
          <p:cNvSpPr txBox="1"/>
          <p:nvPr/>
        </p:nvSpPr>
        <p:spPr>
          <a:xfrm>
            <a:off x="228599" y="277091"/>
            <a:ext cx="2251365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3B9570E-5397-4C41-9699-5D650F720CBD}"/>
              </a:ext>
            </a:extLst>
          </p:cNvPr>
          <p:cNvSpPr/>
          <p:nvPr/>
        </p:nvSpPr>
        <p:spPr>
          <a:xfrm>
            <a:off x="1034687" y="1536337"/>
            <a:ext cx="432000" cy="1260000"/>
          </a:xfrm>
          <a:prstGeom prst="roundRect">
            <a:avLst>
              <a:gd name="adj" fmla="val 90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5BFCADE-A96D-408F-8188-97EB7A543E2A}"/>
              </a:ext>
            </a:extLst>
          </p:cNvPr>
          <p:cNvSpPr/>
          <p:nvPr/>
        </p:nvSpPr>
        <p:spPr>
          <a:xfrm>
            <a:off x="2819036" y="1536337"/>
            <a:ext cx="1260000" cy="432000"/>
          </a:xfrm>
          <a:prstGeom prst="roundRect">
            <a:avLst>
              <a:gd name="adj" fmla="val 90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702EF9A-28A8-452C-BFBD-268FE70BC8AB}"/>
              </a:ext>
            </a:extLst>
          </p:cNvPr>
          <p:cNvSpPr/>
          <p:nvPr/>
        </p:nvSpPr>
        <p:spPr>
          <a:xfrm>
            <a:off x="2819035" y="2366474"/>
            <a:ext cx="1260000" cy="432000"/>
          </a:xfrm>
          <a:prstGeom prst="roundRect">
            <a:avLst>
              <a:gd name="adj" fmla="val 90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市场调研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9D361FB-F911-49A6-9C99-065F4BC7880D}"/>
              </a:ext>
            </a:extLst>
          </p:cNvPr>
          <p:cNvSpPr/>
          <p:nvPr/>
        </p:nvSpPr>
        <p:spPr>
          <a:xfrm>
            <a:off x="5431385" y="1536337"/>
            <a:ext cx="1604416" cy="432000"/>
          </a:xfrm>
          <a:prstGeom prst="roundRect">
            <a:avLst>
              <a:gd name="adj" fmla="val 90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确定产品方向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143740C-BFA5-4191-857B-8ECAEE8682D5}"/>
              </a:ext>
            </a:extLst>
          </p:cNvPr>
          <p:cNvSpPr/>
          <p:nvPr/>
        </p:nvSpPr>
        <p:spPr>
          <a:xfrm>
            <a:off x="5431384" y="2364337"/>
            <a:ext cx="1604415" cy="432000"/>
          </a:xfrm>
          <a:prstGeom prst="roundRect">
            <a:avLst>
              <a:gd name="adj" fmla="val 90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PEST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分析法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4FAB028-3E8A-4CC5-ABC2-778E891C72A1}"/>
              </a:ext>
            </a:extLst>
          </p:cNvPr>
          <p:cNvSpPr/>
          <p:nvPr/>
        </p:nvSpPr>
        <p:spPr>
          <a:xfrm>
            <a:off x="5431384" y="3192337"/>
            <a:ext cx="1604415" cy="432000"/>
          </a:xfrm>
          <a:prstGeom prst="roundRect">
            <a:avLst>
              <a:gd name="adj" fmla="val 90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问卷调查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70EB769-78A9-478F-BEEF-BF9696CE2707}"/>
              </a:ext>
            </a:extLst>
          </p:cNvPr>
          <p:cNvSpPr/>
          <p:nvPr/>
        </p:nvSpPr>
        <p:spPr>
          <a:xfrm>
            <a:off x="5431384" y="4020337"/>
            <a:ext cx="1604415" cy="432000"/>
          </a:xfrm>
          <a:prstGeom prst="roundRect">
            <a:avLst>
              <a:gd name="adj" fmla="val 90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用户访谈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0360259-48E3-44A7-A3AE-3F1D9BC34FFA}"/>
              </a:ext>
            </a:extLst>
          </p:cNvPr>
          <p:cNvSpPr/>
          <p:nvPr/>
        </p:nvSpPr>
        <p:spPr>
          <a:xfrm>
            <a:off x="5431384" y="4848337"/>
            <a:ext cx="1604415" cy="432000"/>
          </a:xfrm>
          <a:prstGeom prst="roundRect">
            <a:avLst>
              <a:gd name="adj" fmla="val 90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用户画像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CC41935-BD81-4582-8343-2049EA5F1FD8}"/>
              </a:ext>
            </a:extLst>
          </p:cNvPr>
          <p:cNvSpPr/>
          <p:nvPr/>
        </p:nvSpPr>
        <p:spPr>
          <a:xfrm>
            <a:off x="5431384" y="5676337"/>
            <a:ext cx="1604415" cy="432000"/>
          </a:xfrm>
          <a:prstGeom prst="roundRect">
            <a:avLst>
              <a:gd name="adj" fmla="val 90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C3B36F5-C7C0-4391-B773-E97727612B3F}"/>
              </a:ext>
            </a:extLst>
          </p:cNvPr>
          <p:cNvCxnSpPr/>
          <p:nvPr/>
        </p:nvCxnSpPr>
        <p:spPr>
          <a:xfrm>
            <a:off x="1583007" y="1752337"/>
            <a:ext cx="1112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A8D07BB-3DED-479E-80BB-EBEDC7B7E945}"/>
              </a:ext>
            </a:extLst>
          </p:cNvPr>
          <p:cNvCxnSpPr/>
          <p:nvPr/>
        </p:nvCxnSpPr>
        <p:spPr>
          <a:xfrm>
            <a:off x="1583007" y="2580337"/>
            <a:ext cx="1112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14B5EAE-BE75-48B2-8FB6-910F86A77B22}"/>
              </a:ext>
            </a:extLst>
          </p:cNvPr>
          <p:cNvCxnSpPr/>
          <p:nvPr/>
        </p:nvCxnSpPr>
        <p:spPr>
          <a:xfrm>
            <a:off x="4173807" y="1767011"/>
            <a:ext cx="1112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CCABE86-C6E3-4D91-BB3D-9BCD16DF87F7}"/>
              </a:ext>
            </a:extLst>
          </p:cNvPr>
          <p:cNvCxnSpPr/>
          <p:nvPr/>
        </p:nvCxnSpPr>
        <p:spPr>
          <a:xfrm>
            <a:off x="4185992" y="2588398"/>
            <a:ext cx="1112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D21F40D-DA33-403D-8CBD-BD26E8064E3B}"/>
              </a:ext>
            </a:extLst>
          </p:cNvPr>
          <p:cNvCxnSpPr>
            <a:cxnSpLocks/>
          </p:cNvCxnSpPr>
          <p:nvPr/>
        </p:nvCxnSpPr>
        <p:spPr>
          <a:xfrm>
            <a:off x="4185992" y="2588397"/>
            <a:ext cx="1100672" cy="81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1A91FEE-4690-461E-A651-898ACB3E080C}"/>
              </a:ext>
            </a:extLst>
          </p:cNvPr>
          <p:cNvCxnSpPr>
            <a:cxnSpLocks/>
          </p:cNvCxnSpPr>
          <p:nvPr/>
        </p:nvCxnSpPr>
        <p:spPr>
          <a:xfrm>
            <a:off x="4185992" y="2588396"/>
            <a:ext cx="1100672" cy="168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CC80CB0-1FC3-435C-8319-83294BC7088E}"/>
              </a:ext>
            </a:extLst>
          </p:cNvPr>
          <p:cNvCxnSpPr>
            <a:cxnSpLocks/>
          </p:cNvCxnSpPr>
          <p:nvPr/>
        </p:nvCxnSpPr>
        <p:spPr>
          <a:xfrm>
            <a:off x="4181354" y="2588395"/>
            <a:ext cx="1105310" cy="250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8600B50-B49A-4E18-A32F-96B8489E57FC}"/>
              </a:ext>
            </a:extLst>
          </p:cNvPr>
          <p:cNvCxnSpPr>
            <a:cxnSpLocks/>
          </p:cNvCxnSpPr>
          <p:nvPr/>
        </p:nvCxnSpPr>
        <p:spPr>
          <a:xfrm>
            <a:off x="4183461" y="2588394"/>
            <a:ext cx="1142994" cy="332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58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59</Words>
  <Application>Microsoft Office PowerPoint</Application>
  <PresentationFormat>宽屏</PresentationFormat>
  <Paragraphs>30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</dc:title>
  <dc:creator>刘 盖</dc:creator>
  <cp:lastModifiedBy>刘 盖</cp:lastModifiedBy>
  <cp:revision>61</cp:revision>
  <dcterms:created xsi:type="dcterms:W3CDTF">2020-07-15T11:33:01Z</dcterms:created>
  <dcterms:modified xsi:type="dcterms:W3CDTF">2020-07-30T14:41:38Z</dcterms:modified>
</cp:coreProperties>
</file>