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1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>
            <a:extLst>
              <a:ext uri="{FF2B5EF4-FFF2-40B4-BE49-F238E27FC236}">
                <a16:creationId xmlns:a16="http://schemas.microsoft.com/office/drawing/2014/main" id="{95699CD3-F693-4397-9B09-13A1825A17FA}"/>
              </a:ext>
            </a:extLst>
          </p:cNvPr>
          <p:cNvGrpSpPr/>
          <p:nvPr/>
        </p:nvGrpSpPr>
        <p:grpSpPr>
          <a:xfrm>
            <a:off x="1809702" y="871011"/>
            <a:ext cx="8395847" cy="3138225"/>
            <a:chOff x="460278" y="471506"/>
            <a:chExt cx="8395847" cy="3138225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7516CBA-28DF-42BA-A3CC-63351C5B951B}"/>
                </a:ext>
              </a:extLst>
            </p:cNvPr>
            <p:cNvGrpSpPr/>
            <p:nvPr/>
          </p:nvGrpSpPr>
          <p:grpSpPr>
            <a:xfrm>
              <a:off x="460278" y="2500022"/>
              <a:ext cx="6156607" cy="1109709"/>
              <a:chOff x="842014" y="1363522"/>
              <a:chExt cx="6156607" cy="1109709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753C60E8-0320-43F5-9B4C-EFFAA2221B35}"/>
                  </a:ext>
                </a:extLst>
              </p:cNvPr>
              <p:cNvGrpSpPr/>
              <p:nvPr/>
            </p:nvGrpSpPr>
            <p:grpSpPr>
              <a:xfrm>
                <a:off x="842014" y="1363522"/>
                <a:ext cx="2618915" cy="1109709"/>
                <a:chOff x="1819921" y="932155"/>
                <a:chExt cx="2618915" cy="1109709"/>
              </a:xfrm>
            </p:grpSpPr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6F946D2C-6715-4065-B03A-1BCDFA5FC2DE}"/>
                    </a:ext>
                  </a:extLst>
                </p:cNvPr>
                <p:cNvSpPr/>
                <p:nvPr/>
              </p:nvSpPr>
              <p:spPr>
                <a:xfrm>
                  <a:off x="1819921" y="932155"/>
                  <a:ext cx="2237173" cy="1109709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189BC1B-DACE-46AB-A9F4-C316C74A0A8D}"/>
                    </a:ext>
                  </a:extLst>
                </p:cNvPr>
                <p:cNvSpPr txBox="1"/>
                <p:nvPr/>
              </p:nvSpPr>
              <p:spPr>
                <a:xfrm>
                  <a:off x="1896864" y="1112887"/>
                  <a:ext cx="254197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000" dirty="0"/>
                    <a:t>Welcome</a:t>
                  </a:r>
                  <a:endParaRPr lang="zh-CN" altLang="en-US" sz="4000" dirty="0"/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376BC3F4-1B28-412A-99CA-C7D2FFCF77F2}"/>
                  </a:ext>
                </a:extLst>
              </p:cNvPr>
              <p:cNvGrpSpPr/>
              <p:nvPr/>
            </p:nvGrpSpPr>
            <p:grpSpPr>
              <a:xfrm>
                <a:off x="3504546" y="1447060"/>
                <a:ext cx="1525480" cy="958789"/>
                <a:chOff x="1806901" y="932155"/>
                <a:chExt cx="2237173" cy="1109709"/>
              </a:xfrm>
            </p:grpSpPr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78CBDFA7-1AB3-4FB0-A5F6-FC0A97FD3EA8}"/>
                    </a:ext>
                  </a:extLst>
                </p:cNvPr>
                <p:cNvSpPr/>
                <p:nvPr/>
              </p:nvSpPr>
              <p:spPr>
                <a:xfrm>
                  <a:off x="1806901" y="932155"/>
                  <a:ext cx="2237173" cy="1109709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437F40E-9D68-4C45-BF9D-F994121545AC}"/>
                    </a:ext>
                  </a:extLst>
                </p:cNvPr>
                <p:cNvSpPr txBox="1"/>
                <p:nvPr/>
              </p:nvSpPr>
              <p:spPr>
                <a:xfrm>
                  <a:off x="2479346" y="1061802"/>
                  <a:ext cx="1087643" cy="7553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000" dirty="0"/>
                    <a:t>To</a:t>
                  </a:r>
                  <a:endParaRPr lang="zh-CN" altLang="en-US" sz="4000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9474C754-55BE-47CB-B575-A0730159661E}"/>
                  </a:ext>
                </a:extLst>
              </p:cNvPr>
              <p:cNvGrpSpPr/>
              <p:nvPr/>
            </p:nvGrpSpPr>
            <p:grpSpPr>
              <a:xfrm>
                <a:off x="5473141" y="1447060"/>
                <a:ext cx="1525480" cy="958789"/>
                <a:chOff x="1819921" y="932155"/>
                <a:chExt cx="2237173" cy="1109709"/>
              </a:xfrm>
            </p:grpSpPr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A1729178-81DE-4436-AE3A-4AFC417F3D50}"/>
                    </a:ext>
                  </a:extLst>
                </p:cNvPr>
                <p:cNvSpPr/>
                <p:nvPr/>
              </p:nvSpPr>
              <p:spPr>
                <a:xfrm>
                  <a:off x="1819921" y="932155"/>
                  <a:ext cx="2237173" cy="1109709"/>
                </a:xfrm>
                <a:prstGeom prst="ellipse">
                  <a:avLst/>
                </a:prstGeom>
                <a:solidFill>
                  <a:srgbClr val="E1F0FF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CEFE62E-50F6-42A5-BF64-0D5D3D6762E4}"/>
                    </a:ext>
                  </a:extLst>
                </p:cNvPr>
                <p:cNvSpPr txBox="1"/>
                <p:nvPr/>
              </p:nvSpPr>
              <p:spPr>
                <a:xfrm>
                  <a:off x="2379760" y="1052511"/>
                  <a:ext cx="1247835" cy="8193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000" dirty="0"/>
                    <a:t>No</a:t>
                  </a:r>
                  <a:endParaRPr lang="zh-CN" altLang="en-US" sz="4000" dirty="0"/>
                </a:p>
              </p:txBody>
            </p:sp>
          </p:grp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1477DBE-5D02-45D9-A6B9-5AE1EB050FBB}"/>
                </a:ext>
              </a:extLst>
            </p:cNvPr>
            <p:cNvGrpSpPr/>
            <p:nvPr/>
          </p:nvGrpSpPr>
          <p:grpSpPr>
            <a:xfrm>
              <a:off x="3021484" y="471506"/>
              <a:ext cx="1763636" cy="958789"/>
              <a:chOff x="3104598" y="604672"/>
              <a:chExt cx="1763636" cy="958789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EFD6597D-69B6-42D6-BFFE-F1D818C584DF}"/>
                  </a:ext>
                </a:extLst>
              </p:cNvPr>
              <p:cNvSpPr/>
              <p:nvPr/>
            </p:nvSpPr>
            <p:spPr>
              <a:xfrm>
                <a:off x="3104598" y="604672"/>
                <a:ext cx="1763636" cy="958789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2716B98-4A39-4CF0-8D13-0430520E5420}"/>
                  </a:ext>
                </a:extLst>
              </p:cNvPr>
              <p:cNvSpPr txBox="1"/>
              <p:nvPr/>
            </p:nvSpPr>
            <p:spPr>
              <a:xfrm>
                <a:off x="3315980" y="730124"/>
                <a:ext cx="15357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/>
                  <a:t>HTML</a:t>
                </a:r>
                <a:endParaRPr lang="zh-CN" altLang="en-US" sz="4000" dirty="0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28EDF775-17FC-4461-A99F-D319E68F3830}"/>
                </a:ext>
              </a:extLst>
            </p:cNvPr>
            <p:cNvGrpSpPr/>
            <p:nvPr/>
          </p:nvGrpSpPr>
          <p:grpSpPr>
            <a:xfrm>
              <a:off x="7348400" y="2707386"/>
              <a:ext cx="1507725" cy="725309"/>
              <a:chOff x="8820879" y="3141562"/>
              <a:chExt cx="1244056" cy="586346"/>
            </a:xfrm>
          </p:grpSpPr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3E343E02-3941-425B-A5FF-A1F4D8526939}"/>
                  </a:ext>
                </a:extLst>
              </p:cNvPr>
              <p:cNvSpPr/>
              <p:nvPr/>
            </p:nvSpPr>
            <p:spPr>
              <a:xfrm>
                <a:off x="8820879" y="3141562"/>
                <a:ext cx="1166603" cy="584930"/>
              </a:xfrm>
              <a:prstGeom prst="roundRect">
                <a:avLst>
                  <a:gd name="adj" fmla="val 5678"/>
                </a:avLst>
              </a:prstGeom>
              <a:solidFill>
                <a:srgbClr val="E1F0FF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79A9BFC-5DF5-45AB-AB77-EE5BE83092C3}"/>
                  </a:ext>
                </a:extLst>
              </p:cNvPr>
              <p:cNvSpPr txBox="1"/>
              <p:nvPr/>
            </p:nvSpPr>
            <p:spPr>
              <a:xfrm>
                <a:off x="9014471" y="3159819"/>
                <a:ext cx="1050464" cy="568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/>
                  <a:t>CSS</a:t>
                </a:r>
                <a:endParaRPr lang="zh-CN" altLang="en-US" sz="4000" dirty="0"/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EFCF01A4-3D05-4ACD-BEE2-5D3B7BDEB3DF}"/>
                </a:ext>
              </a:extLst>
            </p:cNvPr>
            <p:cNvGrpSpPr/>
            <p:nvPr/>
          </p:nvGrpSpPr>
          <p:grpSpPr>
            <a:xfrm>
              <a:off x="1578864" y="1430295"/>
              <a:ext cx="4327207" cy="513915"/>
              <a:chOff x="1605498" y="1430295"/>
              <a:chExt cx="4327207" cy="513915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19E98BDE-F538-4B9D-A804-2E78A332CE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5498" y="1944210"/>
                <a:ext cx="432720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1FC2E838-8825-4D2A-AF7A-7DA6BDB56781}"/>
                  </a:ext>
                </a:extLst>
              </p:cNvPr>
              <p:cNvCxnSpPr>
                <a:cxnSpLocks/>
                <a:endCxn id="23" idx="4"/>
              </p:cNvCxnSpPr>
              <p:nvPr/>
            </p:nvCxnSpPr>
            <p:spPr>
              <a:xfrm flipV="1">
                <a:off x="3903302" y="1430295"/>
                <a:ext cx="0" cy="51391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0947B65-4FED-4E08-805F-29681FACE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6620" y="1944210"/>
              <a:ext cx="1" cy="55581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36F7621-D5C8-47DF-8D24-7DE604393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6672" y="1944210"/>
              <a:ext cx="0" cy="6393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2C352A62-CC64-4A3B-9E52-9CA4A372BF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8315" y="1935332"/>
              <a:ext cx="0" cy="6393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34C04D29-EB94-45F9-9C59-24860CEF598E}"/>
              </a:ext>
            </a:extLst>
          </p:cNvPr>
          <p:cNvSpPr txBox="1"/>
          <p:nvPr/>
        </p:nvSpPr>
        <p:spPr>
          <a:xfrm>
            <a:off x="184105" y="4514285"/>
            <a:ext cx="119008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NoCSS</a:t>
            </a:r>
            <a:r>
              <a:rPr lang="zh-CN" altLang="en-US" sz="3200" dirty="0"/>
              <a:t>是一个可视化网页制作工具，它帮助用户基于</a:t>
            </a:r>
            <a:r>
              <a:rPr lang="en-US" altLang="zh-CN" sz="3200" dirty="0" err="1"/>
              <a:t>tailwindcss</a:t>
            </a:r>
            <a:r>
              <a:rPr lang="zh-CN" altLang="en-US" sz="3200" dirty="0"/>
              <a:t>快速地开发静态页面（</a:t>
            </a:r>
            <a:r>
              <a:rPr lang="en-US" altLang="zh-CN" sz="3200" dirty="0"/>
              <a:t>nocss.web.cloudendpoint.cn</a:t>
            </a:r>
            <a:r>
              <a:rPr lang="zh-CN" altLang="en-US" sz="32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3288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B37323E4-682B-48C2-91AD-8307024DA6E5}"/>
              </a:ext>
            </a:extLst>
          </p:cNvPr>
          <p:cNvGrpSpPr/>
          <p:nvPr/>
        </p:nvGrpSpPr>
        <p:grpSpPr>
          <a:xfrm>
            <a:off x="1073615" y="255374"/>
            <a:ext cx="1864990" cy="2394089"/>
            <a:chOff x="1367161" y="630316"/>
            <a:chExt cx="1864990" cy="2394089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2401200-ED04-4FD4-BCD6-8B6A348D723E}"/>
                </a:ext>
              </a:extLst>
            </p:cNvPr>
            <p:cNvGrpSpPr/>
            <p:nvPr/>
          </p:nvGrpSpPr>
          <p:grpSpPr>
            <a:xfrm>
              <a:off x="1367161" y="630316"/>
              <a:ext cx="1864990" cy="1732115"/>
              <a:chOff x="1367161" y="630316"/>
              <a:chExt cx="1864990" cy="1732115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B767B27-27FC-43C3-807B-459AD78B71F7}"/>
                  </a:ext>
                </a:extLst>
              </p:cNvPr>
              <p:cNvSpPr/>
              <p:nvPr/>
            </p:nvSpPr>
            <p:spPr>
              <a:xfrm>
                <a:off x="1367161" y="630316"/>
                <a:ext cx="1700015" cy="173211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0C5758E-B388-4F53-AD68-9838476B3AAC}"/>
                  </a:ext>
                </a:extLst>
              </p:cNvPr>
              <p:cNvSpPr txBox="1"/>
              <p:nvPr/>
            </p:nvSpPr>
            <p:spPr>
              <a:xfrm>
                <a:off x="1531453" y="745721"/>
                <a:ext cx="15357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/>
                  <a:t>HTML</a:t>
                </a:r>
                <a:endParaRPr lang="zh-CN" altLang="en-US" sz="4000" dirty="0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ABFE185-6E96-4F70-9540-2034981E72BA}"/>
                  </a:ext>
                </a:extLst>
              </p:cNvPr>
              <p:cNvSpPr txBox="1"/>
              <p:nvPr/>
            </p:nvSpPr>
            <p:spPr>
              <a:xfrm>
                <a:off x="1696428" y="1451494"/>
                <a:ext cx="15357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/>
                  <a:t>CSS</a:t>
                </a:r>
                <a:endParaRPr lang="zh-CN" altLang="en-US" sz="4000" dirty="0"/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2A46CBE-A0C2-4E25-AB79-E65027976EC0}"/>
                </a:ext>
              </a:extLst>
            </p:cNvPr>
            <p:cNvSpPr txBox="1"/>
            <p:nvPr/>
          </p:nvSpPr>
          <p:spPr>
            <a:xfrm>
              <a:off x="1633487" y="2378074"/>
              <a:ext cx="1167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page</a:t>
              </a:r>
              <a:endParaRPr lang="zh-CN" altLang="en-US" sz="3600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DE1BDC1-95B9-4C95-8FF6-054951EA4DAE}"/>
              </a:ext>
            </a:extLst>
          </p:cNvPr>
          <p:cNvGrpSpPr/>
          <p:nvPr/>
        </p:nvGrpSpPr>
        <p:grpSpPr>
          <a:xfrm>
            <a:off x="4560681" y="242062"/>
            <a:ext cx="2352526" cy="3192869"/>
            <a:chOff x="3583646" y="719091"/>
            <a:chExt cx="2352526" cy="319286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760D2C7-E253-45DD-B262-C6C70B241845}"/>
                </a:ext>
              </a:extLst>
            </p:cNvPr>
            <p:cNvGrpSpPr/>
            <p:nvPr/>
          </p:nvGrpSpPr>
          <p:grpSpPr>
            <a:xfrm>
              <a:off x="3583646" y="719091"/>
              <a:ext cx="2352526" cy="3192869"/>
              <a:chOff x="1123051" y="630315"/>
              <a:chExt cx="2352526" cy="3192869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E7F38E37-996F-4F5B-B451-12E345C018CE}"/>
                  </a:ext>
                </a:extLst>
              </p:cNvPr>
              <p:cNvGrpSpPr/>
              <p:nvPr/>
            </p:nvGrpSpPr>
            <p:grpSpPr>
              <a:xfrm>
                <a:off x="1367161" y="630315"/>
                <a:ext cx="1868689" cy="2394090"/>
                <a:chOff x="1367161" y="630315"/>
                <a:chExt cx="1868689" cy="2394090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635C6061-92BE-43AA-96F3-2286E99F0364}"/>
                    </a:ext>
                  </a:extLst>
                </p:cNvPr>
                <p:cNvSpPr/>
                <p:nvPr/>
              </p:nvSpPr>
              <p:spPr>
                <a:xfrm>
                  <a:off x="1367161" y="630315"/>
                  <a:ext cx="1700015" cy="239409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B90626A6-63E9-42FD-91D6-B8DD2AD1E1A6}"/>
                    </a:ext>
                  </a:extLst>
                </p:cNvPr>
                <p:cNvSpPr txBox="1"/>
                <p:nvPr/>
              </p:nvSpPr>
              <p:spPr>
                <a:xfrm>
                  <a:off x="1531453" y="736843"/>
                  <a:ext cx="153572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000" dirty="0"/>
                    <a:t>HTML</a:t>
                  </a:r>
                  <a:endParaRPr lang="zh-CN" altLang="en-US" sz="4000" dirty="0"/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1DC41EF5-FCC7-48E3-8E61-377B298118F3}"/>
                    </a:ext>
                  </a:extLst>
                </p:cNvPr>
                <p:cNvSpPr txBox="1"/>
                <p:nvPr/>
              </p:nvSpPr>
              <p:spPr>
                <a:xfrm>
                  <a:off x="1700127" y="1444884"/>
                  <a:ext cx="153572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000" dirty="0"/>
                    <a:t>CSS</a:t>
                  </a:r>
                  <a:endParaRPr lang="zh-CN" altLang="en-US" sz="4000" dirty="0"/>
                </a:p>
              </p:txBody>
            </p:sp>
          </p:grp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C1F77B2-85F2-4836-AB6B-9149E743EE51}"/>
                  </a:ext>
                </a:extLst>
              </p:cNvPr>
              <p:cNvSpPr txBox="1"/>
              <p:nvPr/>
            </p:nvSpPr>
            <p:spPr>
              <a:xfrm>
                <a:off x="1123051" y="3176853"/>
                <a:ext cx="23525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application</a:t>
                </a:r>
                <a:endParaRPr lang="zh-CN" altLang="en-US" sz="3600" dirty="0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3E2FA94-3570-48FF-AE88-8DE861AF22F8}"/>
                </a:ext>
              </a:extLst>
            </p:cNvPr>
            <p:cNvSpPr txBox="1"/>
            <p:nvPr/>
          </p:nvSpPr>
          <p:spPr>
            <a:xfrm>
              <a:off x="4348634" y="2238135"/>
              <a:ext cx="6139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JS</a:t>
              </a:r>
              <a:endParaRPr lang="zh-CN" altLang="en-US" sz="4000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B8CC99C-4858-4299-950B-4F7E87DABDAE}"/>
              </a:ext>
            </a:extLst>
          </p:cNvPr>
          <p:cNvGrpSpPr/>
          <p:nvPr/>
        </p:nvGrpSpPr>
        <p:grpSpPr>
          <a:xfrm>
            <a:off x="8629174" y="242062"/>
            <a:ext cx="2921556" cy="5122531"/>
            <a:chOff x="6303224" y="719090"/>
            <a:chExt cx="2921556" cy="5122531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9B78D5E-FE99-4D87-9B7B-1F9DFA21D2F5}"/>
                </a:ext>
              </a:extLst>
            </p:cNvPr>
            <p:cNvGrpSpPr/>
            <p:nvPr/>
          </p:nvGrpSpPr>
          <p:grpSpPr>
            <a:xfrm>
              <a:off x="6303224" y="719090"/>
              <a:ext cx="2585578" cy="5122531"/>
              <a:chOff x="3527408" y="719090"/>
              <a:chExt cx="2585578" cy="5122531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513BA86D-C8D1-4E4F-8886-8120799354D5}"/>
                  </a:ext>
                </a:extLst>
              </p:cNvPr>
              <p:cNvGrpSpPr/>
              <p:nvPr/>
            </p:nvGrpSpPr>
            <p:grpSpPr>
              <a:xfrm>
                <a:off x="3527408" y="719090"/>
                <a:ext cx="2585578" cy="5122531"/>
                <a:chOff x="1066813" y="630314"/>
                <a:chExt cx="2585578" cy="5122531"/>
              </a:xfrm>
            </p:grpSpPr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D6CD5CE8-4F6E-4C6C-82ED-01D6BD4B6C83}"/>
                    </a:ext>
                  </a:extLst>
                </p:cNvPr>
                <p:cNvGrpSpPr/>
                <p:nvPr/>
              </p:nvGrpSpPr>
              <p:grpSpPr>
                <a:xfrm>
                  <a:off x="1066813" y="630314"/>
                  <a:ext cx="2399147" cy="4394448"/>
                  <a:chOff x="1066813" y="630314"/>
                  <a:chExt cx="2399147" cy="4394448"/>
                </a:xfrm>
              </p:grpSpPr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02870802-AD75-4591-8157-C21B3D4E4FB6}"/>
                      </a:ext>
                    </a:extLst>
                  </p:cNvPr>
                  <p:cNvSpPr/>
                  <p:nvPr/>
                </p:nvSpPr>
                <p:spPr>
                  <a:xfrm>
                    <a:off x="1066813" y="630314"/>
                    <a:ext cx="2399147" cy="4394448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D0EA3770-E8F3-418A-A4EF-43B6E75EEDB8}"/>
                      </a:ext>
                    </a:extLst>
                  </p:cNvPr>
                  <p:cNvSpPr txBox="1"/>
                  <p:nvPr/>
                </p:nvSpPr>
                <p:spPr>
                  <a:xfrm>
                    <a:off x="1531453" y="710209"/>
                    <a:ext cx="1535723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4000" dirty="0"/>
                      <a:t>HTML</a:t>
                    </a:r>
                    <a:endParaRPr lang="zh-CN" altLang="en-US" sz="4000" dirty="0"/>
                  </a:p>
                </p:txBody>
              </p:sp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B80EA739-491A-46AD-A066-F00A17013637}"/>
                      </a:ext>
                    </a:extLst>
                  </p:cNvPr>
                  <p:cNvSpPr txBox="1"/>
                  <p:nvPr/>
                </p:nvSpPr>
                <p:spPr>
                  <a:xfrm>
                    <a:off x="1700128" y="1418250"/>
                    <a:ext cx="1179138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4000" dirty="0"/>
                      <a:t>CSS</a:t>
                    </a:r>
                    <a:endParaRPr lang="zh-CN" altLang="en-US" sz="4000" dirty="0"/>
                  </a:p>
                </p:txBody>
              </p:sp>
            </p:grp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CEE9D4F-A067-424F-8889-0E6C564B6B7D}"/>
                    </a:ext>
                  </a:extLst>
                </p:cNvPr>
                <p:cNvSpPr txBox="1"/>
                <p:nvPr/>
              </p:nvSpPr>
              <p:spPr>
                <a:xfrm>
                  <a:off x="1299865" y="5106514"/>
                  <a:ext cx="235252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dirty="0"/>
                    <a:t>Web app</a:t>
                  </a:r>
                  <a:endParaRPr lang="zh-CN" altLang="en-US" sz="3600" dirty="0"/>
                </a:p>
              </p:txBody>
            </p:sp>
          </p:grp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13799CC-3DCF-4A58-B095-C3841A38A08A}"/>
                  </a:ext>
                </a:extLst>
              </p:cNvPr>
              <p:cNvSpPr txBox="1"/>
              <p:nvPr/>
            </p:nvSpPr>
            <p:spPr>
              <a:xfrm>
                <a:off x="4348634" y="2220379"/>
                <a:ext cx="6701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/>
                  <a:t>JS</a:t>
                </a:r>
                <a:endParaRPr lang="zh-CN" altLang="en-US" sz="4000" dirty="0"/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5CDC2F3-84A1-4809-9B71-780552BF9F9B}"/>
                </a:ext>
              </a:extLst>
            </p:cNvPr>
            <p:cNvSpPr txBox="1"/>
            <p:nvPr/>
          </p:nvSpPr>
          <p:spPr>
            <a:xfrm>
              <a:off x="6843299" y="2916361"/>
              <a:ext cx="12723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AJAX</a:t>
              </a:r>
              <a:endParaRPr lang="zh-CN" altLang="en-US" sz="40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EB3ADB5-3461-4FCC-A8C6-34D29E791D55}"/>
                </a:ext>
              </a:extLst>
            </p:cNvPr>
            <p:cNvSpPr txBox="1"/>
            <p:nvPr/>
          </p:nvSpPr>
          <p:spPr>
            <a:xfrm>
              <a:off x="6718633" y="3608106"/>
              <a:ext cx="14861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SEVER</a:t>
              </a:r>
              <a:endParaRPr lang="zh-CN" altLang="en-US" sz="40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DE8DC7A-FC5A-4B55-BE5D-8EBF07055655}"/>
                </a:ext>
              </a:extLst>
            </p:cNvPr>
            <p:cNvSpPr txBox="1"/>
            <p:nvPr/>
          </p:nvSpPr>
          <p:spPr>
            <a:xfrm>
              <a:off x="6364407" y="4395887"/>
              <a:ext cx="2860373" cy="564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4000" dirty="0"/>
                <a:t>DATABASE</a:t>
              </a:r>
              <a:endParaRPr lang="zh-CN" altLang="en-US" sz="4000" dirty="0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5490ACC1-03FA-4952-A8AA-45E136E68D1D}"/>
              </a:ext>
            </a:extLst>
          </p:cNvPr>
          <p:cNvSpPr txBox="1"/>
          <p:nvPr/>
        </p:nvSpPr>
        <p:spPr>
          <a:xfrm>
            <a:off x="704466" y="5969607"/>
            <a:ext cx="1594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Web 1.0</a:t>
            </a:r>
            <a:endParaRPr lang="zh-CN" altLang="en-US" sz="32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769EE21-CE57-49C0-9B31-26F8CAC679FB}"/>
              </a:ext>
            </a:extLst>
          </p:cNvPr>
          <p:cNvSpPr txBox="1"/>
          <p:nvPr/>
        </p:nvSpPr>
        <p:spPr>
          <a:xfrm>
            <a:off x="4835235" y="5969607"/>
            <a:ext cx="1594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Web 1.5</a:t>
            </a:r>
            <a:endParaRPr lang="zh-CN" altLang="en-US" sz="3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35FE6A0-508E-4E64-97A7-2AF5A6E6C959}"/>
              </a:ext>
            </a:extLst>
          </p:cNvPr>
          <p:cNvSpPr txBox="1"/>
          <p:nvPr/>
        </p:nvSpPr>
        <p:spPr>
          <a:xfrm>
            <a:off x="9169249" y="5969607"/>
            <a:ext cx="1594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Web 2.0</a:t>
            </a:r>
            <a:endParaRPr lang="zh-CN" altLang="en-US" sz="32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A1FA93C-4F8F-48AC-9740-4F90374A6C83}"/>
              </a:ext>
            </a:extLst>
          </p:cNvPr>
          <p:cNvCxnSpPr>
            <a:cxnSpLocks/>
          </p:cNvCxnSpPr>
          <p:nvPr/>
        </p:nvCxnSpPr>
        <p:spPr>
          <a:xfrm>
            <a:off x="845879" y="5797118"/>
            <a:ext cx="99182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30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CE84A0-32A9-4E05-818A-99F6E40D2892}"/>
              </a:ext>
            </a:extLst>
          </p:cNvPr>
          <p:cNvSpPr txBox="1"/>
          <p:nvPr/>
        </p:nvSpPr>
        <p:spPr>
          <a:xfrm>
            <a:off x="501057" y="307770"/>
            <a:ext cx="597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T(APP) = T(PAGE)+T(JS)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9F2EF3-0840-4715-A274-0B9D95C46948}"/>
              </a:ext>
            </a:extLst>
          </p:cNvPr>
          <p:cNvSpPr txBox="1"/>
          <p:nvPr/>
        </p:nvSpPr>
        <p:spPr>
          <a:xfrm>
            <a:off x="501057" y="925970"/>
            <a:ext cx="962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T(WEB APP) = T(APP)+T(SEVER)+T(DATABASE)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9405C4-C9CB-4EDE-AFEE-628F8C7D7C88}"/>
              </a:ext>
            </a:extLst>
          </p:cNvPr>
          <p:cNvSpPr txBox="1"/>
          <p:nvPr/>
        </p:nvSpPr>
        <p:spPr>
          <a:xfrm>
            <a:off x="501059" y="2125389"/>
            <a:ext cx="11341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开发效率的优化是整个开发过程的优化，每一个环节的负担都应该被减轻 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7B5E79D4-7056-420D-92DA-E9F8B8DD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03" y="2741806"/>
            <a:ext cx="6553768" cy="2798307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7C91D695-3A05-4DE6-B874-40501FCA38A6}"/>
              </a:ext>
            </a:extLst>
          </p:cNvPr>
          <p:cNvSpPr txBox="1"/>
          <p:nvPr/>
        </p:nvSpPr>
        <p:spPr>
          <a:xfrm>
            <a:off x="425124" y="5909217"/>
            <a:ext cx="11341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NoCSS</a:t>
            </a:r>
            <a:r>
              <a:rPr lang="zh-CN" altLang="en-US" sz="2400" dirty="0"/>
              <a:t>是应用于静态页面开发环节的提效工具，实际上就是一种可视化的编辑器。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7C2A0A1-1C48-4908-8158-676D758EB8E9}"/>
              </a:ext>
            </a:extLst>
          </p:cNvPr>
          <p:cNvCxnSpPr>
            <a:cxnSpLocks/>
          </p:cNvCxnSpPr>
          <p:nvPr/>
        </p:nvCxnSpPr>
        <p:spPr>
          <a:xfrm flipV="1">
            <a:off x="1012055" y="4429060"/>
            <a:ext cx="1340528" cy="15029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59AFFB9-242C-4296-A36E-E0CB2F307827}"/>
              </a:ext>
            </a:extLst>
          </p:cNvPr>
          <p:cNvSpPr txBox="1"/>
          <p:nvPr/>
        </p:nvSpPr>
        <p:spPr>
          <a:xfrm>
            <a:off x="501059" y="1600728"/>
            <a:ext cx="11341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网站是一个木桶，开发环节之间具有串联和依赖关系</a:t>
            </a:r>
          </a:p>
        </p:txBody>
      </p:sp>
    </p:spTree>
    <p:extLst>
      <p:ext uri="{BB962C8B-B14F-4D97-AF65-F5344CB8AC3E}">
        <p14:creationId xmlns:p14="http://schemas.microsoft.com/office/powerpoint/2010/main" val="290641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99E65DA4-A0EC-4AF2-A76D-54F6AE72B5EE}"/>
              </a:ext>
            </a:extLst>
          </p:cNvPr>
          <p:cNvGrpSpPr/>
          <p:nvPr/>
        </p:nvGrpSpPr>
        <p:grpSpPr>
          <a:xfrm>
            <a:off x="-213063" y="28998"/>
            <a:ext cx="6473300" cy="6221934"/>
            <a:chOff x="2352583" y="205499"/>
            <a:chExt cx="6473300" cy="622193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EEEA24E-4C15-45AD-98EC-ED625DBB7D1D}"/>
                </a:ext>
              </a:extLst>
            </p:cNvPr>
            <p:cNvSpPr/>
            <p:nvPr/>
          </p:nvSpPr>
          <p:spPr>
            <a:xfrm>
              <a:off x="2352583" y="736847"/>
              <a:ext cx="6063448" cy="56905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7213657D-75EC-49B2-BA2D-6C2A9FB31614}"/>
                </a:ext>
              </a:extLst>
            </p:cNvPr>
            <p:cNvSpPr/>
            <p:nvPr/>
          </p:nvSpPr>
          <p:spPr>
            <a:xfrm>
              <a:off x="3204839" y="1020933"/>
              <a:ext cx="1639410" cy="156246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CE6B333-9FBE-45B7-9EAE-26B90FE9F76C}"/>
                </a:ext>
              </a:extLst>
            </p:cNvPr>
            <p:cNvSpPr/>
            <p:nvPr/>
          </p:nvSpPr>
          <p:spPr>
            <a:xfrm>
              <a:off x="3160450" y="3062796"/>
              <a:ext cx="4696288" cy="31338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40BB287-D3A8-4303-8B00-B3B1800376C7}"/>
                </a:ext>
              </a:extLst>
            </p:cNvPr>
            <p:cNvSpPr/>
            <p:nvPr/>
          </p:nvSpPr>
          <p:spPr>
            <a:xfrm>
              <a:off x="5143129" y="1020933"/>
              <a:ext cx="2713609" cy="15624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09733AA-63EC-4ECC-AD10-A651CD5346E4}"/>
                </a:ext>
              </a:extLst>
            </p:cNvPr>
            <p:cNvCxnSpPr/>
            <p:nvPr/>
          </p:nvCxnSpPr>
          <p:spPr>
            <a:xfrm>
              <a:off x="2352583" y="594804"/>
              <a:ext cx="6063448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1FCEB52-CFF1-430B-907C-D479C779CDF7}"/>
                </a:ext>
              </a:extLst>
            </p:cNvPr>
            <p:cNvCxnSpPr>
              <a:cxnSpLocks/>
              <a:stCxn id="3" idx="4"/>
              <a:endCxn id="3" idx="0"/>
            </p:cNvCxnSpPr>
            <p:nvPr/>
          </p:nvCxnSpPr>
          <p:spPr>
            <a:xfrm flipV="1">
              <a:off x="4024544" y="1020933"/>
              <a:ext cx="0" cy="156246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A8CA1AAC-459C-4140-91EC-08FD4810B15C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9" y="2738763"/>
              <a:ext cx="2713609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4FECD44-64FD-4943-AD53-D01482FAFAA1}"/>
                </a:ext>
              </a:extLst>
            </p:cNvPr>
            <p:cNvCxnSpPr>
              <a:cxnSpLocks/>
            </p:cNvCxnSpPr>
            <p:nvPr/>
          </p:nvCxnSpPr>
          <p:spPr>
            <a:xfrm>
              <a:off x="3204839" y="4657819"/>
              <a:ext cx="4527611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3C6D6AF0-7982-49E9-A547-BD0FA3C41F51}"/>
                </a:ext>
              </a:extLst>
            </p:cNvPr>
            <p:cNvCxnSpPr>
              <a:cxnSpLocks/>
            </p:cNvCxnSpPr>
            <p:nvPr/>
          </p:nvCxnSpPr>
          <p:spPr>
            <a:xfrm>
              <a:off x="2352583" y="1837680"/>
              <a:ext cx="807867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8167D1B-3ACD-4485-91EC-0562E3CC11AE}"/>
                </a:ext>
              </a:extLst>
            </p:cNvPr>
            <p:cNvCxnSpPr>
              <a:cxnSpLocks/>
            </p:cNvCxnSpPr>
            <p:nvPr/>
          </p:nvCxnSpPr>
          <p:spPr>
            <a:xfrm>
              <a:off x="7856738" y="1057924"/>
              <a:ext cx="559293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EF15273-89E3-49DA-83DC-67CE911E938C}"/>
                </a:ext>
              </a:extLst>
            </p:cNvPr>
            <p:cNvCxnSpPr>
              <a:cxnSpLocks/>
            </p:cNvCxnSpPr>
            <p:nvPr/>
          </p:nvCxnSpPr>
          <p:spPr>
            <a:xfrm>
              <a:off x="4863482" y="1828802"/>
              <a:ext cx="279647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2F34697-C9AE-4BD1-8351-6D8F935EC37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435" y="3062796"/>
              <a:ext cx="0" cy="3133818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0B09394F-DC41-48B3-8A28-D6B32E096E87}"/>
                </a:ext>
              </a:extLst>
            </p:cNvPr>
            <p:cNvCxnSpPr>
              <a:cxnSpLocks/>
            </p:cNvCxnSpPr>
            <p:nvPr/>
          </p:nvCxnSpPr>
          <p:spPr>
            <a:xfrm>
              <a:off x="8143786" y="1044608"/>
              <a:ext cx="0" cy="1538794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01EEB23-088E-4074-B29E-12F4B9FE7B2F}"/>
                </a:ext>
              </a:extLst>
            </p:cNvPr>
            <p:cNvSpPr txBox="1"/>
            <p:nvPr/>
          </p:nvSpPr>
          <p:spPr>
            <a:xfrm>
              <a:off x="4891596" y="205499"/>
              <a:ext cx="985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1256px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2F45D6D-41F8-41F3-8594-0E9A00ED55CF}"/>
                </a:ext>
              </a:extLst>
            </p:cNvPr>
            <p:cNvSpPr txBox="1"/>
            <p:nvPr/>
          </p:nvSpPr>
          <p:spPr>
            <a:xfrm>
              <a:off x="5110579" y="4233456"/>
              <a:ext cx="985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800px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9DA9CB2-415C-4595-B112-5D593AA2F867}"/>
                </a:ext>
              </a:extLst>
            </p:cNvPr>
            <p:cNvSpPr txBox="1"/>
            <p:nvPr/>
          </p:nvSpPr>
          <p:spPr>
            <a:xfrm>
              <a:off x="6096000" y="2143649"/>
              <a:ext cx="985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400px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C945892-ECD7-4C28-991D-9C19E7A6EAB5}"/>
                </a:ext>
              </a:extLst>
            </p:cNvPr>
            <p:cNvSpPr txBox="1"/>
            <p:nvPr/>
          </p:nvSpPr>
          <p:spPr>
            <a:xfrm>
              <a:off x="7364027" y="1617501"/>
              <a:ext cx="985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200px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A5FC7F9-141E-4AEF-AAA1-384C49B9E9F7}"/>
                </a:ext>
              </a:extLst>
            </p:cNvPr>
            <p:cNvSpPr txBox="1"/>
            <p:nvPr/>
          </p:nvSpPr>
          <p:spPr>
            <a:xfrm>
              <a:off x="3285477" y="1615735"/>
              <a:ext cx="985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300px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9358069-B936-42D5-A2CC-82F59609E249}"/>
                </a:ext>
              </a:extLst>
            </p:cNvPr>
            <p:cNvSpPr txBox="1"/>
            <p:nvPr/>
          </p:nvSpPr>
          <p:spPr>
            <a:xfrm>
              <a:off x="2413248" y="1355613"/>
              <a:ext cx="985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100px</a:t>
              </a:r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0E04A97-48A8-4E27-AE4C-A268BCAD56AF}"/>
                </a:ext>
              </a:extLst>
            </p:cNvPr>
            <p:cNvSpPr txBox="1"/>
            <p:nvPr/>
          </p:nvSpPr>
          <p:spPr>
            <a:xfrm>
              <a:off x="2758734" y="3947891"/>
              <a:ext cx="985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600px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B7579BE-3ACE-4DF4-93A4-2FD7AEA665A1}"/>
                </a:ext>
              </a:extLst>
            </p:cNvPr>
            <p:cNvSpPr txBox="1"/>
            <p:nvPr/>
          </p:nvSpPr>
          <p:spPr>
            <a:xfrm>
              <a:off x="7840462" y="694225"/>
              <a:ext cx="985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40px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EC5D23E-3180-45DB-BB63-F9DA700D47A0}"/>
                </a:ext>
              </a:extLst>
            </p:cNvPr>
            <p:cNvSpPr txBox="1"/>
            <p:nvPr/>
          </p:nvSpPr>
          <p:spPr>
            <a:xfrm>
              <a:off x="4737716" y="1419973"/>
              <a:ext cx="985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12px</a:t>
              </a:r>
              <a:endParaRPr lang="zh-CN" altLang="en-US" dirty="0"/>
            </a:p>
          </p:txBody>
        </p:sp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0CBBD3EF-3FF3-46BB-987F-76A912934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87" y="0"/>
            <a:ext cx="6590347" cy="62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95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5377</TotalTime>
  <Words>149</Words>
  <Application>Microsoft Office PowerPoint</Application>
  <PresentationFormat>宽屏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liu gang</cp:lastModifiedBy>
  <cp:revision>6</cp:revision>
  <dcterms:created xsi:type="dcterms:W3CDTF">2022-01-05T01:32:22Z</dcterms:created>
  <dcterms:modified xsi:type="dcterms:W3CDTF">2022-03-16T11:45:42Z</dcterms:modified>
</cp:coreProperties>
</file>