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8442BD3-EC58-4EFC-BE21-0AD28641EB8E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30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0EA312-2BAD-4738-9A58-832FC84B2DBA}"/>
              </a:ext>
            </a:extLst>
          </p:cNvPr>
          <p:cNvSpPr txBox="1"/>
          <p:nvPr/>
        </p:nvSpPr>
        <p:spPr>
          <a:xfrm>
            <a:off x="837111" y="364922"/>
            <a:ext cx="277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网站建设规划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AE26A7-A87B-45BC-9C64-4A1B992B328F}"/>
              </a:ext>
            </a:extLst>
          </p:cNvPr>
          <p:cNvSpPr txBox="1"/>
          <p:nvPr/>
        </p:nvSpPr>
        <p:spPr>
          <a:xfrm>
            <a:off x="856161" y="1253862"/>
            <a:ext cx="27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什么是软件？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D00B30-3B01-4990-9399-5FDAE52DB425}"/>
              </a:ext>
            </a:extLst>
          </p:cNvPr>
          <p:cNvSpPr txBox="1"/>
          <p:nvPr/>
        </p:nvSpPr>
        <p:spPr>
          <a:xfrm>
            <a:off x="3345812" y="2605975"/>
            <a:ext cx="1233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软件三看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61A29E2-9D98-4CEC-B524-28F89A778B6B}"/>
              </a:ext>
            </a:extLst>
          </p:cNvPr>
          <p:cNvGrpSpPr/>
          <p:nvPr/>
        </p:nvGrpSpPr>
        <p:grpSpPr>
          <a:xfrm>
            <a:off x="575854" y="4057731"/>
            <a:ext cx="1776550" cy="1776549"/>
            <a:chOff x="853439" y="3100249"/>
            <a:chExt cx="1776550" cy="17765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1CAFB5-5872-45AB-A5C3-ECFC179665A3}"/>
                </a:ext>
              </a:extLst>
            </p:cNvPr>
            <p:cNvSpPr/>
            <p:nvPr/>
          </p:nvSpPr>
          <p:spPr>
            <a:xfrm>
              <a:off x="853439" y="3100249"/>
              <a:ext cx="1776550" cy="17765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8F9B01C-5503-40F7-8847-0953CDD1FD04}"/>
                </a:ext>
              </a:extLst>
            </p:cNvPr>
            <p:cNvSpPr txBox="1"/>
            <p:nvPr/>
          </p:nvSpPr>
          <p:spPr>
            <a:xfrm>
              <a:off x="966651" y="3318750"/>
              <a:ext cx="72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算法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17DB302-EADE-4433-A5A8-B4403922DE18}"/>
                </a:ext>
              </a:extLst>
            </p:cNvPr>
            <p:cNvSpPr txBox="1"/>
            <p:nvPr/>
          </p:nvSpPr>
          <p:spPr>
            <a:xfrm>
              <a:off x="1780902" y="3318750"/>
              <a:ext cx="72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5B51D04-C041-46E0-9BC5-F0EBA1B3114B}"/>
                </a:ext>
              </a:extLst>
            </p:cNvPr>
            <p:cNvSpPr txBox="1"/>
            <p:nvPr/>
          </p:nvSpPr>
          <p:spPr>
            <a:xfrm>
              <a:off x="966651" y="3769806"/>
              <a:ext cx="72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1DA4DDF-5646-4702-A9FA-86120DD5D36D}"/>
                </a:ext>
              </a:extLst>
            </p:cNvPr>
            <p:cNvSpPr txBox="1"/>
            <p:nvPr/>
          </p:nvSpPr>
          <p:spPr>
            <a:xfrm>
              <a:off x="1780902" y="3803858"/>
              <a:ext cx="72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工具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EEA335F-2D10-4271-B2F4-29D2318F30E7}"/>
                </a:ext>
              </a:extLst>
            </p:cNvPr>
            <p:cNvSpPr txBox="1"/>
            <p:nvPr/>
          </p:nvSpPr>
          <p:spPr>
            <a:xfrm>
              <a:off x="1012371" y="4216395"/>
              <a:ext cx="72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D20B96-DCEB-4FB1-9C9B-03A201348369}"/>
              </a:ext>
            </a:extLst>
          </p:cNvPr>
          <p:cNvGrpSpPr/>
          <p:nvPr/>
        </p:nvGrpSpPr>
        <p:grpSpPr>
          <a:xfrm>
            <a:off x="3031674" y="4069057"/>
            <a:ext cx="1776550" cy="1776549"/>
            <a:chOff x="853439" y="3100249"/>
            <a:chExt cx="1776550" cy="177654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331571-1331-4421-ABFA-41223D1B45E5}"/>
                </a:ext>
              </a:extLst>
            </p:cNvPr>
            <p:cNvSpPr/>
            <p:nvPr/>
          </p:nvSpPr>
          <p:spPr>
            <a:xfrm>
              <a:off x="853439" y="3100249"/>
              <a:ext cx="1776550" cy="17765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DD033-D5F2-4F22-BE4E-EF36D024A29A}"/>
                </a:ext>
              </a:extLst>
            </p:cNvPr>
            <p:cNvSpPr txBox="1"/>
            <p:nvPr/>
          </p:nvSpPr>
          <p:spPr>
            <a:xfrm>
              <a:off x="1121229" y="3361846"/>
              <a:ext cx="138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软件过程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667C5B-DDD4-4475-A3CC-204C3DCEF44C}"/>
                </a:ext>
              </a:extLst>
            </p:cNvPr>
            <p:cNvSpPr txBox="1"/>
            <p:nvPr/>
          </p:nvSpPr>
          <p:spPr>
            <a:xfrm>
              <a:off x="1114697" y="3754956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开发方法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DBB9116-CC3D-485B-B122-F1231CE85115}"/>
                </a:ext>
              </a:extLst>
            </p:cNvPr>
            <p:cNvSpPr txBox="1"/>
            <p:nvPr/>
          </p:nvSpPr>
          <p:spPr>
            <a:xfrm>
              <a:off x="1452154" y="4173190"/>
              <a:ext cx="72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5D551B-1C9D-4773-8E58-38388352E4A8}"/>
              </a:ext>
            </a:extLst>
          </p:cNvPr>
          <p:cNvGrpSpPr/>
          <p:nvPr/>
        </p:nvGrpSpPr>
        <p:grpSpPr>
          <a:xfrm>
            <a:off x="5487494" y="4083128"/>
            <a:ext cx="1948542" cy="1776549"/>
            <a:chOff x="5231676" y="3082832"/>
            <a:chExt cx="1948542" cy="177654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590A897-C429-4B40-8F35-2E22413AD837}"/>
                </a:ext>
              </a:extLst>
            </p:cNvPr>
            <p:cNvGrpSpPr/>
            <p:nvPr/>
          </p:nvGrpSpPr>
          <p:grpSpPr>
            <a:xfrm>
              <a:off x="5231676" y="3082832"/>
              <a:ext cx="1776550" cy="1776549"/>
              <a:chOff x="853439" y="3100249"/>
              <a:chExt cx="1776550" cy="177654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8F1867A-D57E-4C5F-AFE8-1CDC1A6B3E99}"/>
                  </a:ext>
                </a:extLst>
              </p:cNvPr>
              <p:cNvSpPr/>
              <p:nvPr/>
            </p:nvSpPr>
            <p:spPr>
              <a:xfrm>
                <a:off x="853439" y="3100249"/>
                <a:ext cx="1776550" cy="177654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CF4058-6861-4C05-8227-9626036A7AC9}"/>
                  </a:ext>
                </a:extLst>
              </p:cNvPr>
              <p:cNvSpPr txBox="1"/>
              <p:nvPr/>
            </p:nvSpPr>
            <p:spPr>
              <a:xfrm>
                <a:off x="1025431" y="3261751"/>
                <a:ext cx="1384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人员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DD38656-5D6E-43EE-A4BB-EACE456BE987}"/>
                  </a:ext>
                </a:extLst>
              </p:cNvPr>
              <p:cNvSpPr txBox="1"/>
              <p:nvPr/>
            </p:nvSpPr>
            <p:spPr>
              <a:xfrm>
                <a:off x="1016727" y="3650286"/>
                <a:ext cx="722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目标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D8B536B-1D1C-4948-87F5-B7E90D23FD2D}"/>
                  </a:ext>
                </a:extLst>
              </p:cNvPr>
              <p:cNvSpPr txBox="1"/>
              <p:nvPr/>
            </p:nvSpPr>
            <p:spPr>
              <a:xfrm>
                <a:off x="1727563" y="3669102"/>
                <a:ext cx="722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规范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F036AEF-D483-42FC-B834-C5FDC6A7C789}"/>
                </a:ext>
              </a:extLst>
            </p:cNvPr>
            <p:cNvSpPr txBox="1"/>
            <p:nvPr/>
          </p:nvSpPr>
          <p:spPr>
            <a:xfrm>
              <a:off x="6082938" y="3244721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指标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2B4234F-CA35-4C4E-821A-E7195090749A}"/>
                </a:ext>
              </a:extLst>
            </p:cNvPr>
            <p:cNvSpPr txBox="1"/>
            <p:nvPr/>
          </p:nvSpPr>
          <p:spPr>
            <a:xfrm>
              <a:off x="5436333" y="4070867"/>
              <a:ext cx="72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计划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99ACF1A-787E-436D-BA5D-5F6A3355A931}"/>
                </a:ext>
              </a:extLst>
            </p:cNvPr>
            <p:cNvSpPr txBox="1"/>
            <p:nvPr/>
          </p:nvSpPr>
          <p:spPr>
            <a:xfrm>
              <a:off x="6117776" y="4070867"/>
              <a:ext cx="72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资源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9B83A62-9B13-4990-96EC-493908F671BD}"/>
                </a:ext>
              </a:extLst>
            </p:cNvPr>
            <p:cNvSpPr txBox="1"/>
            <p:nvPr/>
          </p:nvSpPr>
          <p:spPr>
            <a:xfrm>
              <a:off x="5443948" y="4451525"/>
              <a:ext cx="72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A555F9E-19B6-4AAB-A165-6A6B95E88DD1}"/>
              </a:ext>
            </a:extLst>
          </p:cNvPr>
          <p:cNvSpPr txBox="1"/>
          <p:nvPr/>
        </p:nvSpPr>
        <p:spPr>
          <a:xfrm>
            <a:off x="916032" y="3533493"/>
            <a:ext cx="11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功能视觉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67B909-AD60-4AC9-A89D-156B8B778CCC}"/>
              </a:ext>
            </a:extLst>
          </p:cNvPr>
          <p:cNvSpPr txBox="1"/>
          <p:nvPr/>
        </p:nvSpPr>
        <p:spPr>
          <a:xfrm>
            <a:off x="3404510" y="3533493"/>
            <a:ext cx="11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工程视觉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13BC1A-EA4B-4096-92DF-09CD67835A10}"/>
              </a:ext>
            </a:extLst>
          </p:cNvPr>
          <p:cNvSpPr txBox="1"/>
          <p:nvPr/>
        </p:nvSpPr>
        <p:spPr>
          <a:xfrm>
            <a:off x="5786309" y="3539652"/>
            <a:ext cx="11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项目视觉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1C47168-190F-4543-9FD0-3AB375B95397}"/>
              </a:ext>
            </a:extLst>
          </p:cNvPr>
          <p:cNvGrpSpPr/>
          <p:nvPr/>
        </p:nvGrpSpPr>
        <p:grpSpPr>
          <a:xfrm>
            <a:off x="8310160" y="3071156"/>
            <a:ext cx="2698198" cy="2888327"/>
            <a:chOff x="880188" y="227317"/>
            <a:chExt cx="2692440" cy="288832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BA35500-F1E5-4727-B43F-CC9F20CF82CC}"/>
                </a:ext>
              </a:extLst>
            </p:cNvPr>
            <p:cNvSpPr txBox="1"/>
            <p:nvPr/>
          </p:nvSpPr>
          <p:spPr>
            <a:xfrm>
              <a:off x="880188" y="227317"/>
              <a:ext cx="2659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从方案到产品的转换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B1596E0-6463-45F7-87F3-7F2B6020B390}"/>
                </a:ext>
              </a:extLst>
            </p:cNvPr>
            <p:cNvSpPr txBox="1"/>
            <p:nvPr/>
          </p:nvSpPr>
          <p:spPr>
            <a:xfrm>
              <a:off x="912871" y="1038455"/>
              <a:ext cx="2659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</a:t>
              </a:r>
              <a:r>
                <a:rPr lang="zh-CN" altLang="en-US" dirty="0"/>
                <a:t>定义开发过程和方法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EA2E2DD-6A64-4641-8E4C-32F209B002F3}"/>
                </a:ext>
              </a:extLst>
            </p:cNvPr>
            <p:cNvSpPr txBox="1"/>
            <p:nvPr/>
          </p:nvSpPr>
          <p:spPr>
            <a:xfrm>
              <a:off x="906046" y="1845197"/>
              <a:ext cx="2659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</a:t>
              </a:r>
              <a:r>
                <a:rPr lang="zh-CN" altLang="en-US" dirty="0"/>
                <a:t>确定人员与任务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3EBA9C4-34F1-4CEF-A305-14488035F2F0}"/>
                </a:ext>
              </a:extLst>
            </p:cNvPr>
            <p:cNvSpPr txBox="1"/>
            <p:nvPr/>
          </p:nvSpPr>
          <p:spPr>
            <a:xfrm>
              <a:off x="880188" y="2746312"/>
              <a:ext cx="2659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4.</a:t>
              </a:r>
              <a:r>
                <a:rPr lang="zh-CN" altLang="en-US" dirty="0"/>
                <a:t>定义软件质量要求</a:t>
              </a:r>
            </a:p>
          </p:txBody>
        </p: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7E57579-3210-49FA-9404-6DDB2EEFFF00}"/>
              </a:ext>
            </a:extLst>
          </p:cNvPr>
          <p:cNvSpPr/>
          <p:nvPr/>
        </p:nvSpPr>
        <p:spPr>
          <a:xfrm>
            <a:off x="7523361" y="4761340"/>
            <a:ext cx="432787" cy="184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EBB2FE-FE17-4D30-8551-71CD88E61A84}"/>
              </a:ext>
            </a:extLst>
          </p:cNvPr>
          <p:cNvSpPr txBox="1"/>
          <p:nvPr/>
        </p:nvSpPr>
        <p:spPr>
          <a:xfrm>
            <a:off x="856161" y="1819622"/>
            <a:ext cx="2017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什么影响着软件？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879BC1-9D02-4398-810F-5EAEE620F9E8}"/>
              </a:ext>
            </a:extLst>
          </p:cNvPr>
          <p:cNvSpPr txBox="1"/>
          <p:nvPr/>
        </p:nvSpPr>
        <p:spPr>
          <a:xfrm>
            <a:off x="8905844" y="2354707"/>
            <a:ext cx="11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项目规划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B272A95-D318-496B-A56C-35401864A141}"/>
              </a:ext>
            </a:extLst>
          </p:cNvPr>
          <p:cNvCxnSpPr>
            <a:cxnSpLocks/>
          </p:cNvCxnSpPr>
          <p:nvPr/>
        </p:nvCxnSpPr>
        <p:spPr>
          <a:xfrm>
            <a:off x="2481943" y="4817831"/>
            <a:ext cx="3913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70B4CD0-D5AB-45DC-A7C3-E7C2C3017BE6}"/>
              </a:ext>
            </a:extLst>
          </p:cNvPr>
          <p:cNvCxnSpPr>
            <a:cxnSpLocks/>
          </p:cNvCxnSpPr>
          <p:nvPr/>
        </p:nvCxnSpPr>
        <p:spPr>
          <a:xfrm>
            <a:off x="4920267" y="4853409"/>
            <a:ext cx="4622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3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88AB5BDD-39D6-4EDC-96B0-08ACD8523F9E}"/>
              </a:ext>
            </a:extLst>
          </p:cNvPr>
          <p:cNvGrpSpPr/>
          <p:nvPr/>
        </p:nvGrpSpPr>
        <p:grpSpPr>
          <a:xfrm>
            <a:off x="214216" y="883216"/>
            <a:ext cx="3425890" cy="2488240"/>
            <a:chOff x="186223" y="472655"/>
            <a:chExt cx="3425890" cy="24882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A93976E-7475-4065-A5B0-30488B1059F9}"/>
                </a:ext>
              </a:extLst>
            </p:cNvPr>
            <p:cNvGrpSpPr/>
            <p:nvPr/>
          </p:nvGrpSpPr>
          <p:grpSpPr>
            <a:xfrm>
              <a:off x="1602529" y="2223795"/>
              <a:ext cx="827706" cy="737100"/>
              <a:chOff x="1517387" y="2046514"/>
              <a:chExt cx="827706" cy="737100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B3E80A-79E2-4C52-B0F4-77A714992C8B}"/>
                  </a:ext>
                </a:extLst>
              </p:cNvPr>
              <p:cNvSpPr txBox="1"/>
              <p:nvPr/>
            </p:nvSpPr>
            <p:spPr>
              <a:xfrm>
                <a:off x="1561322" y="2046514"/>
                <a:ext cx="783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用户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C0A9205-A001-47C4-B357-99D22B4802F5}"/>
                  </a:ext>
                </a:extLst>
              </p:cNvPr>
              <p:cNvSpPr/>
              <p:nvPr/>
            </p:nvSpPr>
            <p:spPr>
              <a:xfrm>
                <a:off x="1517387" y="2415064"/>
                <a:ext cx="732452" cy="368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需求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1F9E81E-4F58-467E-A81B-624B3BFC0C5C}"/>
                </a:ext>
              </a:extLst>
            </p:cNvPr>
            <p:cNvGrpSpPr/>
            <p:nvPr/>
          </p:nvGrpSpPr>
          <p:grpSpPr>
            <a:xfrm>
              <a:off x="2501771" y="1312505"/>
              <a:ext cx="1110342" cy="734009"/>
              <a:chOff x="2397967" y="1312505"/>
              <a:chExt cx="1110342" cy="734009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4CA37B-D972-4EDA-A236-FA1CAA0EE249}"/>
                  </a:ext>
                </a:extLst>
              </p:cNvPr>
              <p:cNvSpPr txBox="1"/>
              <p:nvPr/>
            </p:nvSpPr>
            <p:spPr>
              <a:xfrm>
                <a:off x="2397967" y="1312505"/>
                <a:ext cx="1110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技术人员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EC062AE-652B-4C45-B7C2-38EBAED02C9B}"/>
                  </a:ext>
                </a:extLst>
              </p:cNvPr>
              <p:cNvSpPr/>
              <p:nvPr/>
            </p:nvSpPr>
            <p:spPr>
              <a:xfrm>
                <a:off x="2525487" y="1677182"/>
                <a:ext cx="9081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技术栈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B4C1429-38B2-43C4-8BF7-A99EE34A4ADA}"/>
                </a:ext>
              </a:extLst>
            </p:cNvPr>
            <p:cNvGrpSpPr/>
            <p:nvPr/>
          </p:nvGrpSpPr>
          <p:grpSpPr>
            <a:xfrm>
              <a:off x="186223" y="1359158"/>
              <a:ext cx="1122782" cy="687356"/>
              <a:chOff x="258147" y="1352937"/>
              <a:chExt cx="1122782" cy="68735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2819606-4E13-4180-B3BB-FF7A7EEA013B}"/>
                  </a:ext>
                </a:extLst>
              </p:cNvPr>
              <p:cNvSpPr txBox="1"/>
              <p:nvPr/>
            </p:nvSpPr>
            <p:spPr>
              <a:xfrm>
                <a:off x="264367" y="1352937"/>
                <a:ext cx="1110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领域专家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2D3F86B-A69D-46DD-9AF3-0301C2686D57}"/>
                  </a:ext>
                </a:extLst>
              </p:cNvPr>
              <p:cNvSpPr/>
              <p:nvPr/>
            </p:nvSpPr>
            <p:spPr>
              <a:xfrm>
                <a:off x="258147" y="1670961"/>
                <a:ext cx="11227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学科背景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7B48BF-B1AF-464D-AA1F-0FB006A30936}"/>
                </a:ext>
              </a:extLst>
            </p:cNvPr>
            <p:cNvGrpSpPr/>
            <p:nvPr/>
          </p:nvGrpSpPr>
          <p:grpSpPr>
            <a:xfrm>
              <a:off x="1309005" y="472655"/>
              <a:ext cx="1216092" cy="721270"/>
              <a:chOff x="1239411" y="568197"/>
              <a:chExt cx="1216092" cy="721270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72C060-E4FE-407F-8528-A80B06EFB3CF}"/>
                  </a:ext>
                </a:extLst>
              </p:cNvPr>
              <p:cNvSpPr txBox="1"/>
              <p:nvPr/>
            </p:nvSpPr>
            <p:spPr>
              <a:xfrm>
                <a:off x="1321835" y="568197"/>
                <a:ext cx="1110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现实情境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0A33036-70AD-424E-813A-8D3407654D41}"/>
                  </a:ext>
                </a:extLst>
              </p:cNvPr>
              <p:cNvSpPr/>
              <p:nvPr/>
            </p:nvSpPr>
            <p:spPr>
              <a:xfrm>
                <a:off x="1239411" y="920135"/>
                <a:ext cx="121609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问题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特点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5733A8-23A1-4C85-9721-EFD9CD31198B}"/>
                </a:ext>
              </a:extLst>
            </p:cNvPr>
            <p:cNvCxnSpPr/>
            <p:nvPr/>
          </p:nvCxnSpPr>
          <p:spPr>
            <a:xfrm>
              <a:off x="1968755" y="1179231"/>
              <a:ext cx="0" cy="35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17E21F7-B95B-460B-8BF8-81AE99343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600" y="1978090"/>
              <a:ext cx="0" cy="245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177D228-E911-4C84-877E-07B795F0602A}"/>
                </a:ext>
              </a:extLst>
            </p:cNvPr>
            <p:cNvCxnSpPr>
              <a:cxnSpLocks/>
            </p:cNvCxnSpPr>
            <p:nvPr/>
          </p:nvCxnSpPr>
          <p:spPr>
            <a:xfrm>
              <a:off x="1302785" y="1861848"/>
              <a:ext cx="299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5EA6532-F63A-4C12-AF29-5FAC70354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0235" y="1832692"/>
              <a:ext cx="199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E705D4D-F4DA-4D33-A16E-9E48D398F5BB}"/>
                </a:ext>
              </a:extLst>
            </p:cNvPr>
            <p:cNvSpPr txBox="1"/>
            <p:nvPr/>
          </p:nvSpPr>
          <p:spPr>
            <a:xfrm>
              <a:off x="1431865" y="1648026"/>
              <a:ext cx="1122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软件目标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213E28F-1021-4EFF-9044-C1F4869F309A}"/>
              </a:ext>
            </a:extLst>
          </p:cNvPr>
          <p:cNvGrpSpPr/>
          <p:nvPr/>
        </p:nvGrpSpPr>
        <p:grpSpPr>
          <a:xfrm>
            <a:off x="1448298" y="3839561"/>
            <a:ext cx="1145902" cy="2710927"/>
            <a:chOff x="1431865" y="3244334"/>
            <a:chExt cx="1145902" cy="271092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A5002AD-BBE0-453A-BD10-70FC5E976230}"/>
                </a:ext>
              </a:extLst>
            </p:cNvPr>
            <p:cNvSpPr txBox="1"/>
            <p:nvPr/>
          </p:nvSpPr>
          <p:spPr>
            <a:xfrm>
              <a:off x="1452657" y="3244334"/>
              <a:ext cx="1122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分析阶段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C67F0B9-02A4-4F93-A05C-FECA68F2763D}"/>
                </a:ext>
              </a:extLst>
            </p:cNvPr>
            <p:cNvSpPr txBox="1"/>
            <p:nvPr/>
          </p:nvSpPr>
          <p:spPr>
            <a:xfrm>
              <a:off x="1454985" y="3818539"/>
              <a:ext cx="1122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设计阶段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979230F-066F-42B0-9372-0292ED655C52}"/>
                </a:ext>
              </a:extLst>
            </p:cNvPr>
            <p:cNvSpPr txBox="1"/>
            <p:nvPr/>
          </p:nvSpPr>
          <p:spPr>
            <a:xfrm>
              <a:off x="1454802" y="4406337"/>
              <a:ext cx="1122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实现阶段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D748B96-6260-4F84-8816-732EFE3475F5}"/>
                </a:ext>
              </a:extLst>
            </p:cNvPr>
            <p:cNvSpPr txBox="1"/>
            <p:nvPr/>
          </p:nvSpPr>
          <p:spPr>
            <a:xfrm>
              <a:off x="1431865" y="4980542"/>
              <a:ext cx="1122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测试阶段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63D1D9B-DDD4-428A-A38B-36A94148EC95}"/>
                </a:ext>
              </a:extLst>
            </p:cNvPr>
            <p:cNvSpPr txBox="1"/>
            <p:nvPr/>
          </p:nvSpPr>
          <p:spPr>
            <a:xfrm>
              <a:off x="1452657" y="5585929"/>
              <a:ext cx="1122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部署阶段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0DD065D-9FFA-4333-93A4-AE5A583B9E14}"/>
              </a:ext>
            </a:extLst>
          </p:cNvPr>
          <p:cNvCxnSpPr/>
          <p:nvPr/>
        </p:nvCxnSpPr>
        <p:spPr>
          <a:xfrm>
            <a:off x="2021249" y="4056957"/>
            <a:ext cx="0" cy="3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DFCA0C8-E3E7-4A7F-BD2B-83A153AFC1D2}"/>
              </a:ext>
            </a:extLst>
          </p:cNvPr>
          <p:cNvCxnSpPr/>
          <p:nvPr/>
        </p:nvCxnSpPr>
        <p:spPr>
          <a:xfrm>
            <a:off x="2009304" y="4641711"/>
            <a:ext cx="0" cy="3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95370C-831A-4135-A0FF-501C3E5714E4}"/>
              </a:ext>
            </a:extLst>
          </p:cNvPr>
          <p:cNvCxnSpPr/>
          <p:nvPr/>
        </p:nvCxnSpPr>
        <p:spPr>
          <a:xfrm>
            <a:off x="2009304" y="5275752"/>
            <a:ext cx="0" cy="3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5DFD6F6-1BC9-41E1-B8BF-0C1AB7F1AA66}"/>
              </a:ext>
            </a:extLst>
          </p:cNvPr>
          <p:cNvCxnSpPr/>
          <p:nvPr/>
        </p:nvCxnSpPr>
        <p:spPr>
          <a:xfrm>
            <a:off x="1996748" y="5821303"/>
            <a:ext cx="0" cy="35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箭头: 右弧形 37">
            <a:extLst>
              <a:ext uri="{FF2B5EF4-FFF2-40B4-BE49-F238E27FC236}">
                <a16:creationId xmlns:a16="http://schemas.microsoft.com/office/drawing/2014/main" id="{8A6BBD31-B301-4B90-8732-1D5459E398B7}"/>
              </a:ext>
            </a:extLst>
          </p:cNvPr>
          <p:cNvSpPr/>
          <p:nvPr/>
        </p:nvSpPr>
        <p:spPr>
          <a:xfrm>
            <a:off x="2489330" y="2427919"/>
            <a:ext cx="1000320" cy="1650818"/>
          </a:xfrm>
          <a:prstGeom prst="curvedLeftArrow">
            <a:avLst>
              <a:gd name="adj1" fmla="val 3020"/>
              <a:gd name="adj2" fmla="val 11438"/>
              <a:gd name="adj3" fmla="val 225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BBD33D04-976D-418B-B070-319F7F44A69D}"/>
              </a:ext>
            </a:extLst>
          </p:cNvPr>
          <p:cNvSpPr/>
          <p:nvPr/>
        </p:nvSpPr>
        <p:spPr>
          <a:xfrm>
            <a:off x="2145257" y="1437213"/>
            <a:ext cx="3571296" cy="1388031"/>
          </a:xfrm>
          <a:prstGeom prst="arc">
            <a:avLst>
              <a:gd name="adj1" fmla="val 11096421"/>
              <a:gd name="adj2" fmla="val 21110111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034CA2D-C1CD-4605-9D58-FB3AE377D2BA}"/>
              </a:ext>
            </a:extLst>
          </p:cNvPr>
          <p:cNvSpPr txBox="1"/>
          <p:nvPr/>
        </p:nvSpPr>
        <p:spPr>
          <a:xfrm>
            <a:off x="4973224" y="1903077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场景建模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A32A3A-8E42-4019-8823-0E2E9DBFB085}"/>
              </a:ext>
            </a:extLst>
          </p:cNvPr>
          <p:cNvSpPr txBox="1"/>
          <p:nvPr/>
        </p:nvSpPr>
        <p:spPr>
          <a:xfrm>
            <a:off x="4474041" y="4410246"/>
            <a:ext cx="210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交互设计</a:t>
            </a:r>
            <a:r>
              <a:rPr lang="en-US" altLang="zh-CN" dirty="0"/>
              <a:t>/</a:t>
            </a:r>
            <a:r>
              <a:rPr lang="zh-CN" altLang="en-US" dirty="0"/>
              <a:t>视觉设计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F749A84-0878-43A1-BA80-708A3C7591B8}"/>
              </a:ext>
            </a:extLst>
          </p:cNvPr>
          <p:cNvSpPr txBox="1"/>
          <p:nvPr/>
        </p:nvSpPr>
        <p:spPr>
          <a:xfrm>
            <a:off x="4474040" y="5007685"/>
            <a:ext cx="210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白盒制作</a:t>
            </a:r>
            <a:r>
              <a:rPr lang="en-US" altLang="zh-CN" dirty="0"/>
              <a:t>/</a:t>
            </a:r>
            <a:r>
              <a:rPr lang="zh-CN" altLang="en-US" dirty="0"/>
              <a:t>模板制作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7EEE6D0-C2D8-46D6-BA29-8FCC3738DA62}"/>
              </a:ext>
            </a:extLst>
          </p:cNvPr>
          <p:cNvCxnSpPr>
            <a:cxnSpLocks/>
          </p:cNvCxnSpPr>
          <p:nvPr/>
        </p:nvCxnSpPr>
        <p:spPr>
          <a:xfrm>
            <a:off x="5507454" y="2339544"/>
            <a:ext cx="9715" cy="19589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407C5EA-8157-47A8-A77F-9AA774BEA415}"/>
              </a:ext>
            </a:extLst>
          </p:cNvPr>
          <p:cNvCxnSpPr>
            <a:cxnSpLocks/>
          </p:cNvCxnSpPr>
          <p:nvPr/>
        </p:nvCxnSpPr>
        <p:spPr>
          <a:xfrm>
            <a:off x="5517169" y="4757337"/>
            <a:ext cx="1509" cy="304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C62F858-D3C0-474D-9E8F-747238CF44FD}"/>
              </a:ext>
            </a:extLst>
          </p:cNvPr>
          <p:cNvCxnSpPr>
            <a:cxnSpLocks/>
          </p:cNvCxnSpPr>
          <p:nvPr/>
        </p:nvCxnSpPr>
        <p:spPr>
          <a:xfrm>
            <a:off x="2657284" y="4622484"/>
            <a:ext cx="170944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F218F0E-476E-43E2-90CA-3C91890BEE38}"/>
              </a:ext>
            </a:extLst>
          </p:cNvPr>
          <p:cNvCxnSpPr>
            <a:cxnSpLocks/>
          </p:cNvCxnSpPr>
          <p:nvPr/>
        </p:nvCxnSpPr>
        <p:spPr>
          <a:xfrm>
            <a:off x="2657284" y="5231644"/>
            <a:ext cx="170944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B833C8B-EB6A-4222-8FF6-A4E0D370F9A7}"/>
              </a:ext>
            </a:extLst>
          </p:cNvPr>
          <p:cNvGrpSpPr/>
          <p:nvPr/>
        </p:nvGrpSpPr>
        <p:grpSpPr>
          <a:xfrm>
            <a:off x="7960292" y="927917"/>
            <a:ext cx="3596728" cy="5697045"/>
            <a:chOff x="7431168" y="624275"/>
            <a:chExt cx="3596728" cy="5697045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F56BEC3-1792-417B-8767-3327E40B610A}"/>
                </a:ext>
              </a:extLst>
            </p:cNvPr>
            <p:cNvGrpSpPr/>
            <p:nvPr/>
          </p:nvGrpSpPr>
          <p:grpSpPr>
            <a:xfrm>
              <a:off x="7431168" y="624275"/>
              <a:ext cx="1705674" cy="5697045"/>
              <a:chOff x="8724122" y="472655"/>
              <a:chExt cx="1705674" cy="5697045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9EC7FD3C-27FB-46B8-A48C-E9584007F42E}"/>
                  </a:ext>
                </a:extLst>
              </p:cNvPr>
              <p:cNvSpPr/>
              <p:nvPr/>
            </p:nvSpPr>
            <p:spPr>
              <a:xfrm>
                <a:off x="8724122" y="472655"/>
                <a:ext cx="1604865" cy="7065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商业模式</a:t>
                </a: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DE1CC4F-B14E-445E-BF9C-FF7FB5E6D670}"/>
                  </a:ext>
                </a:extLst>
              </p:cNvPr>
              <p:cNvSpPr/>
              <p:nvPr/>
            </p:nvSpPr>
            <p:spPr>
              <a:xfrm>
                <a:off x="8824931" y="1507884"/>
                <a:ext cx="1475555" cy="7065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用例图</a:t>
                </a: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1E8246D4-CDEE-4CAE-B688-AE56392B30B4}"/>
                  </a:ext>
                </a:extLst>
              </p:cNvPr>
              <p:cNvSpPr/>
              <p:nvPr/>
            </p:nvSpPr>
            <p:spPr>
              <a:xfrm>
                <a:off x="8760275" y="2496913"/>
                <a:ext cx="1604865" cy="7065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交互设计</a:t>
                </a: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04A2C90-943D-4C0C-87FF-8A364193C60B}"/>
                  </a:ext>
                </a:extLst>
              </p:cNvPr>
              <p:cNvSpPr/>
              <p:nvPr/>
            </p:nvSpPr>
            <p:spPr>
              <a:xfrm>
                <a:off x="8824931" y="3498150"/>
                <a:ext cx="1604865" cy="7065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白盒制作</a:t>
                </a: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F9ABBFD5-2CF5-4AC7-81CC-447822FF3F56}"/>
                  </a:ext>
                </a:extLst>
              </p:cNvPr>
              <p:cNvSpPr/>
              <p:nvPr/>
            </p:nvSpPr>
            <p:spPr>
              <a:xfrm>
                <a:off x="8843007" y="4459009"/>
                <a:ext cx="1568712" cy="7065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模板制作</a:t>
                </a: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3FAB5FE-DD42-49A2-92E6-BBBDD4475959}"/>
                  </a:ext>
                </a:extLst>
              </p:cNvPr>
              <p:cNvSpPr/>
              <p:nvPr/>
            </p:nvSpPr>
            <p:spPr>
              <a:xfrm>
                <a:off x="8846641" y="5463124"/>
                <a:ext cx="1568712" cy="7065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网站部署</a:t>
                </a:r>
              </a:p>
            </p:txBody>
          </p:sp>
        </p:grp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BBAB77B-8554-4918-A3D3-B1CDAA6360C0}"/>
                </a:ext>
              </a:extLst>
            </p:cNvPr>
            <p:cNvCxnSpPr/>
            <p:nvPr/>
          </p:nvCxnSpPr>
          <p:spPr>
            <a:xfrm>
              <a:off x="8233600" y="1288173"/>
              <a:ext cx="0" cy="35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20CED73F-114B-4CF0-BD8D-9178605D9E9D}"/>
                </a:ext>
              </a:extLst>
            </p:cNvPr>
            <p:cNvCxnSpPr/>
            <p:nvPr/>
          </p:nvCxnSpPr>
          <p:spPr>
            <a:xfrm>
              <a:off x="8231380" y="2366080"/>
              <a:ext cx="0" cy="35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EB48D0A-950F-49D7-858C-851C2DF2D1F6}"/>
                </a:ext>
              </a:extLst>
            </p:cNvPr>
            <p:cNvCxnSpPr/>
            <p:nvPr/>
          </p:nvCxnSpPr>
          <p:spPr>
            <a:xfrm>
              <a:off x="8237321" y="3308323"/>
              <a:ext cx="0" cy="35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084AE96-0E73-4597-8DA6-C0B76EA2C7B6}"/>
                </a:ext>
              </a:extLst>
            </p:cNvPr>
            <p:cNvCxnSpPr/>
            <p:nvPr/>
          </p:nvCxnSpPr>
          <p:spPr>
            <a:xfrm>
              <a:off x="8269753" y="4291168"/>
              <a:ext cx="0" cy="35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3774528F-FFD5-453C-9D4E-43ED61239800}"/>
                </a:ext>
              </a:extLst>
            </p:cNvPr>
            <p:cNvCxnSpPr/>
            <p:nvPr/>
          </p:nvCxnSpPr>
          <p:spPr>
            <a:xfrm>
              <a:off x="8322347" y="5258764"/>
              <a:ext cx="0" cy="35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910D134C-46B4-431F-B365-442A05DC5B7F}"/>
                </a:ext>
              </a:extLst>
            </p:cNvPr>
            <p:cNvCxnSpPr>
              <a:cxnSpLocks/>
            </p:cNvCxnSpPr>
            <p:nvPr/>
          </p:nvCxnSpPr>
          <p:spPr>
            <a:xfrm>
              <a:off x="9072186" y="3001821"/>
              <a:ext cx="547675" cy="12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14119B2-3713-4D75-B5E0-FFF5699B39AD}"/>
                </a:ext>
              </a:extLst>
            </p:cNvPr>
            <p:cNvSpPr/>
            <p:nvPr/>
          </p:nvSpPr>
          <p:spPr>
            <a:xfrm>
              <a:off x="9423031" y="3034475"/>
              <a:ext cx="1604865" cy="7065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视觉制作</a:t>
              </a: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9377DF8-B79D-4937-BEEE-8B652A9FF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2186" y="3643131"/>
              <a:ext cx="550004" cy="183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81C0D4C6-77DA-4A8E-8A0E-CBF3D12AB4D1}"/>
              </a:ext>
            </a:extLst>
          </p:cNvPr>
          <p:cNvSpPr txBox="1"/>
          <p:nvPr/>
        </p:nvSpPr>
        <p:spPr>
          <a:xfrm>
            <a:off x="279141" y="179400"/>
            <a:ext cx="237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定义开发过程</a:t>
            </a:r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367019CE-A853-4B12-810C-368A3DDA6F3D}"/>
              </a:ext>
            </a:extLst>
          </p:cNvPr>
          <p:cNvSpPr/>
          <p:nvPr/>
        </p:nvSpPr>
        <p:spPr>
          <a:xfrm>
            <a:off x="6594288" y="3144588"/>
            <a:ext cx="763131" cy="33349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EE694BD-BB62-4B7D-A082-082B6039D1B5}"/>
              </a:ext>
            </a:extLst>
          </p:cNvPr>
          <p:cNvSpPr txBox="1"/>
          <p:nvPr/>
        </p:nvSpPr>
        <p:spPr>
          <a:xfrm>
            <a:off x="8551756" y="1320051"/>
            <a:ext cx="49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169AF92-3E21-43CB-A217-610BB0B4329E}"/>
              </a:ext>
            </a:extLst>
          </p:cNvPr>
          <p:cNvSpPr txBox="1"/>
          <p:nvPr/>
        </p:nvSpPr>
        <p:spPr>
          <a:xfrm>
            <a:off x="8534374" y="2357915"/>
            <a:ext cx="49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94C36E5-8A23-4608-9105-2C9BD9388977}"/>
              </a:ext>
            </a:extLst>
          </p:cNvPr>
          <p:cNvSpPr txBox="1"/>
          <p:nvPr/>
        </p:nvSpPr>
        <p:spPr>
          <a:xfrm>
            <a:off x="8617938" y="3338117"/>
            <a:ext cx="49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9E9E370-AF75-4AAF-B601-2C643984E95D}"/>
              </a:ext>
            </a:extLst>
          </p:cNvPr>
          <p:cNvSpPr txBox="1"/>
          <p:nvPr/>
        </p:nvSpPr>
        <p:spPr>
          <a:xfrm>
            <a:off x="8651844" y="4364174"/>
            <a:ext cx="49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EE6C48D-FBE8-4500-85DF-D00CE861A21D}"/>
              </a:ext>
            </a:extLst>
          </p:cNvPr>
          <p:cNvSpPr txBox="1"/>
          <p:nvPr/>
        </p:nvSpPr>
        <p:spPr>
          <a:xfrm>
            <a:off x="10600101" y="3797869"/>
            <a:ext cx="49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7085788-9174-4D9D-B6C5-AFFA443EB7D6}"/>
              </a:ext>
            </a:extLst>
          </p:cNvPr>
          <p:cNvSpPr txBox="1"/>
          <p:nvPr/>
        </p:nvSpPr>
        <p:spPr>
          <a:xfrm>
            <a:off x="8741952" y="5306611"/>
            <a:ext cx="49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47EF361-9769-4885-A363-A797F1924A6A}"/>
              </a:ext>
            </a:extLst>
          </p:cNvPr>
          <p:cNvSpPr txBox="1"/>
          <p:nvPr/>
        </p:nvSpPr>
        <p:spPr>
          <a:xfrm>
            <a:off x="8651844" y="6365822"/>
            <a:ext cx="49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19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89F4C3-026E-4E60-8B0C-642BFDA8E30F}"/>
              </a:ext>
            </a:extLst>
          </p:cNvPr>
          <p:cNvSpPr txBox="1"/>
          <p:nvPr/>
        </p:nvSpPr>
        <p:spPr>
          <a:xfrm>
            <a:off x="279141" y="179400"/>
            <a:ext cx="499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确定人员与任务以及相应规范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A51FB9-6A5E-4F92-A803-BF4CBF78C055}"/>
              </a:ext>
            </a:extLst>
          </p:cNvPr>
          <p:cNvGrpSpPr/>
          <p:nvPr/>
        </p:nvGrpSpPr>
        <p:grpSpPr>
          <a:xfrm>
            <a:off x="541528" y="3559716"/>
            <a:ext cx="4059048" cy="2977139"/>
            <a:chOff x="279141" y="1531736"/>
            <a:chExt cx="4059048" cy="297713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D36452C-269B-4887-A321-B21224F736D6}"/>
                </a:ext>
              </a:extLst>
            </p:cNvPr>
            <p:cNvSpPr txBox="1"/>
            <p:nvPr/>
          </p:nvSpPr>
          <p:spPr>
            <a:xfrm>
              <a:off x="279142" y="2039303"/>
              <a:ext cx="2053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夏睿昕</a:t>
              </a:r>
              <a:r>
                <a:rPr lang="en-US" altLang="zh-CN" sz="2000" dirty="0"/>
                <a:t>.</a:t>
              </a:r>
              <a:r>
                <a:rPr lang="zh-CN" altLang="en-US" sz="2000" dirty="0"/>
                <a:t>交互设计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2489D12-9BA5-4CC8-822A-3D81E6A2D303}"/>
                </a:ext>
              </a:extLst>
            </p:cNvPr>
            <p:cNvSpPr txBox="1"/>
            <p:nvPr/>
          </p:nvSpPr>
          <p:spPr>
            <a:xfrm>
              <a:off x="279141" y="2561017"/>
              <a:ext cx="187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张瑾</a:t>
              </a:r>
              <a:r>
                <a:rPr lang="en-US" altLang="zh-CN" sz="2000" dirty="0"/>
                <a:t>.</a:t>
              </a:r>
              <a:r>
                <a:rPr lang="zh-CN" altLang="en-US" sz="2000" dirty="0"/>
                <a:t>白盒制作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9669D77-BD3E-47D6-93BC-14AC277450FA}"/>
                </a:ext>
              </a:extLst>
            </p:cNvPr>
            <p:cNvSpPr txBox="1"/>
            <p:nvPr/>
          </p:nvSpPr>
          <p:spPr>
            <a:xfrm>
              <a:off x="2164703" y="2558118"/>
              <a:ext cx="2173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夏睿昕</a:t>
              </a:r>
              <a:r>
                <a:rPr lang="en-US" altLang="zh-CN" sz="2000" dirty="0"/>
                <a:t>.</a:t>
              </a:r>
              <a:r>
                <a:rPr lang="zh-CN" altLang="en-US" sz="2000" dirty="0"/>
                <a:t>视觉设计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E1F9506-98B0-4556-8E33-2BD54B49DF9D}"/>
                </a:ext>
              </a:extLst>
            </p:cNvPr>
            <p:cNvSpPr txBox="1"/>
            <p:nvPr/>
          </p:nvSpPr>
          <p:spPr>
            <a:xfrm>
              <a:off x="279141" y="3076933"/>
              <a:ext cx="187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刘刚</a:t>
              </a:r>
              <a:r>
                <a:rPr lang="en-US" altLang="zh-CN" sz="2000" dirty="0"/>
                <a:t>.</a:t>
              </a:r>
              <a:r>
                <a:rPr lang="zh-CN" altLang="en-US" sz="2000" dirty="0"/>
                <a:t>模板制作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6253FF8-9E93-4C17-8CEB-243AA6D8D67F}"/>
                </a:ext>
              </a:extLst>
            </p:cNvPr>
            <p:cNvSpPr txBox="1"/>
            <p:nvPr/>
          </p:nvSpPr>
          <p:spPr>
            <a:xfrm>
              <a:off x="279141" y="3592849"/>
              <a:ext cx="187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刘刚</a:t>
              </a:r>
              <a:r>
                <a:rPr lang="en-US" altLang="zh-CN" sz="2000" dirty="0"/>
                <a:t>.</a:t>
              </a:r>
              <a:r>
                <a:rPr lang="zh-CN" altLang="en-US" sz="2000" dirty="0"/>
                <a:t>组装页面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9870B4-95E5-4E63-BE5B-72ACCC223BD5}"/>
                </a:ext>
              </a:extLst>
            </p:cNvPr>
            <p:cNvSpPr txBox="1"/>
            <p:nvPr/>
          </p:nvSpPr>
          <p:spPr>
            <a:xfrm>
              <a:off x="279141" y="4108765"/>
              <a:ext cx="187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刘刚</a:t>
              </a:r>
              <a:r>
                <a:rPr lang="en-US" altLang="zh-CN" sz="2000" dirty="0"/>
                <a:t>.</a:t>
              </a:r>
              <a:r>
                <a:rPr lang="zh-CN" altLang="en-US" sz="2000" dirty="0"/>
                <a:t>网站部署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447069C-0B90-420F-8533-62C8837951D5}"/>
                </a:ext>
              </a:extLst>
            </p:cNvPr>
            <p:cNvSpPr txBox="1"/>
            <p:nvPr/>
          </p:nvSpPr>
          <p:spPr>
            <a:xfrm>
              <a:off x="279142" y="1531736"/>
              <a:ext cx="2053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刘刚</a:t>
              </a:r>
              <a:r>
                <a:rPr lang="en-US" altLang="zh-CN" sz="2000" dirty="0"/>
                <a:t>.</a:t>
              </a:r>
              <a:r>
                <a:rPr lang="zh-CN" altLang="en-US" sz="2000" dirty="0"/>
                <a:t>用例图制作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8C7825C-C0D9-4CDE-8283-2033B84579B3}"/>
              </a:ext>
            </a:extLst>
          </p:cNvPr>
          <p:cNvGrpSpPr/>
          <p:nvPr/>
        </p:nvGrpSpPr>
        <p:grpSpPr>
          <a:xfrm>
            <a:off x="381971" y="874111"/>
            <a:ext cx="5151666" cy="2305860"/>
            <a:chOff x="5562989" y="842585"/>
            <a:chExt cx="5151666" cy="230586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751016C-ED8F-4536-BA75-52AA6C097B96}"/>
                </a:ext>
              </a:extLst>
            </p:cNvPr>
            <p:cNvGrpSpPr/>
            <p:nvPr/>
          </p:nvGrpSpPr>
          <p:grpSpPr>
            <a:xfrm>
              <a:off x="5847185" y="1457102"/>
              <a:ext cx="933061" cy="1293891"/>
              <a:chOff x="6248401" y="1423494"/>
              <a:chExt cx="933061" cy="1293891"/>
            </a:xfrm>
          </p:grpSpPr>
          <p:sp>
            <p:nvSpPr>
              <p:cNvPr id="16" name="笑脸 15">
                <a:extLst>
                  <a:ext uri="{FF2B5EF4-FFF2-40B4-BE49-F238E27FC236}">
                    <a16:creationId xmlns:a16="http://schemas.microsoft.com/office/drawing/2014/main" id="{EF74E73F-F1AD-4CE2-B552-630E80480587}"/>
                  </a:ext>
                </a:extLst>
              </p:cNvPr>
              <p:cNvSpPr/>
              <p:nvPr/>
            </p:nvSpPr>
            <p:spPr>
              <a:xfrm>
                <a:off x="6248401" y="1423494"/>
                <a:ext cx="933061" cy="905069"/>
              </a:xfrm>
              <a:prstGeom prst="smileyFac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BD4239C-2F77-4D1B-A82E-DCA98E37A0E8}"/>
                  </a:ext>
                </a:extLst>
              </p:cNvPr>
              <p:cNvSpPr txBox="1"/>
              <p:nvPr/>
            </p:nvSpPr>
            <p:spPr>
              <a:xfrm>
                <a:off x="6396525" y="2348053"/>
                <a:ext cx="711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/>
                  <a:t>刘刚</a:t>
                </a:r>
                <a:endParaRPr lang="zh-CN" altLang="en-US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5F2A560-DAE0-4D00-91BF-34AD65384A77}"/>
                </a:ext>
              </a:extLst>
            </p:cNvPr>
            <p:cNvGrpSpPr/>
            <p:nvPr/>
          </p:nvGrpSpPr>
          <p:grpSpPr>
            <a:xfrm>
              <a:off x="7791065" y="1427595"/>
              <a:ext cx="962218" cy="1289790"/>
              <a:chOff x="7707086" y="1427595"/>
              <a:chExt cx="962218" cy="1289790"/>
            </a:xfrm>
          </p:grpSpPr>
          <p:sp>
            <p:nvSpPr>
              <p:cNvPr id="17" name="笑脸 16">
                <a:extLst>
                  <a:ext uri="{FF2B5EF4-FFF2-40B4-BE49-F238E27FC236}">
                    <a16:creationId xmlns:a16="http://schemas.microsoft.com/office/drawing/2014/main" id="{722EB466-4F6D-4344-8757-9D9ACB01033C}"/>
                  </a:ext>
                </a:extLst>
              </p:cNvPr>
              <p:cNvSpPr/>
              <p:nvPr/>
            </p:nvSpPr>
            <p:spPr>
              <a:xfrm>
                <a:off x="7707086" y="1427595"/>
                <a:ext cx="933061" cy="905069"/>
              </a:xfrm>
              <a:prstGeom prst="smileyFac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15C0BD-7A62-47C5-AAF9-05EA8BE24ADF}"/>
                  </a:ext>
                </a:extLst>
              </p:cNvPr>
              <p:cNvSpPr txBox="1"/>
              <p:nvPr/>
            </p:nvSpPr>
            <p:spPr>
              <a:xfrm>
                <a:off x="7736243" y="2348053"/>
                <a:ext cx="9330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夏睿昕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517EADC-A02E-4EDB-BF3C-4CE0DC45811E}"/>
                </a:ext>
              </a:extLst>
            </p:cNvPr>
            <p:cNvGrpSpPr/>
            <p:nvPr/>
          </p:nvGrpSpPr>
          <p:grpSpPr>
            <a:xfrm>
              <a:off x="9753601" y="1427595"/>
              <a:ext cx="933061" cy="1289790"/>
              <a:chOff x="9165771" y="1427595"/>
              <a:chExt cx="933061" cy="1289790"/>
            </a:xfrm>
          </p:grpSpPr>
          <p:sp>
            <p:nvSpPr>
              <p:cNvPr id="18" name="笑脸 17">
                <a:extLst>
                  <a:ext uri="{FF2B5EF4-FFF2-40B4-BE49-F238E27FC236}">
                    <a16:creationId xmlns:a16="http://schemas.microsoft.com/office/drawing/2014/main" id="{0B2104D4-D716-45C7-8845-15E690B97145}"/>
                  </a:ext>
                </a:extLst>
              </p:cNvPr>
              <p:cNvSpPr/>
              <p:nvPr/>
            </p:nvSpPr>
            <p:spPr>
              <a:xfrm>
                <a:off x="9165771" y="1427595"/>
                <a:ext cx="933061" cy="905069"/>
              </a:xfrm>
              <a:prstGeom prst="smileyFace">
                <a:avLst/>
              </a:prstGeom>
              <a:solidFill>
                <a:schemeClr val="tx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E5CA300-8B2A-4846-9176-298B34F7AF63}"/>
                  </a:ext>
                </a:extLst>
              </p:cNvPr>
              <p:cNvSpPr txBox="1"/>
              <p:nvPr/>
            </p:nvSpPr>
            <p:spPr>
              <a:xfrm>
                <a:off x="9278901" y="2348053"/>
                <a:ext cx="711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/>
                  <a:t>张瑾</a:t>
                </a:r>
                <a:endParaRPr lang="zh-CN" altLang="en-US" dirty="0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98B8275-CBE0-44DE-935E-33F5D2BDFC6F}"/>
                </a:ext>
              </a:extLst>
            </p:cNvPr>
            <p:cNvSpPr txBox="1"/>
            <p:nvPr/>
          </p:nvSpPr>
          <p:spPr>
            <a:xfrm>
              <a:off x="7354563" y="842585"/>
              <a:ext cx="17127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开发小组成员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827924A-981B-4956-B628-D21256A2E475}"/>
                </a:ext>
              </a:extLst>
            </p:cNvPr>
            <p:cNvSpPr txBox="1"/>
            <p:nvPr/>
          </p:nvSpPr>
          <p:spPr>
            <a:xfrm>
              <a:off x="5562989" y="2756551"/>
              <a:ext cx="16736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规划与分析者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3BD17C8-521E-44D0-8DF4-A082CB828530}"/>
                </a:ext>
              </a:extLst>
            </p:cNvPr>
            <p:cNvSpPr txBox="1"/>
            <p:nvPr/>
          </p:nvSpPr>
          <p:spPr>
            <a:xfrm>
              <a:off x="7791064" y="2779113"/>
              <a:ext cx="933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设计师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526107C-BC3F-47CC-B119-8A2BF58B61C9}"/>
                </a:ext>
              </a:extLst>
            </p:cNvPr>
            <p:cNvSpPr txBox="1"/>
            <p:nvPr/>
          </p:nvSpPr>
          <p:spPr>
            <a:xfrm>
              <a:off x="9781594" y="2775340"/>
              <a:ext cx="933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程序员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C1106B2-D588-4919-BD6C-97FA3BA6F327}"/>
              </a:ext>
            </a:extLst>
          </p:cNvPr>
          <p:cNvGrpSpPr/>
          <p:nvPr/>
        </p:nvGrpSpPr>
        <p:grpSpPr>
          <a:xfrm>
            <a:off x="7097345" y="1137673"/>
            <a:ext cx="3451357" cy="1547964"/>
            <a:chOff x="130045" y="4632469"/>
            <a:chExt cx="3451357" cy="154796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34B7F72-70D2-4126-B665-051C36CC53C0}"/>
                </a:ext>
              </a:extLst>
            </p:cNvPr>
            <p:cNvGrpSpPr/>
            <p:nvPr/>
          </p:nvGrpSpPr>
          <p:grpSpPr>
            <a:xfrm>
              <a:off x="130045" y="5057051"/>
              <a:ext cx="3434249" cy="1123382"/>
              <a:chOff x="86596" y="4135381"/>
              <a:chExt cx="3434249" cy="1123382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73D6980-474A-4B06-A38E-E904DA4BDF85}"/>
                  </a:ext>
                </a:extLst>
              </p:cNvPr>
              <p:cNvSpPr txBox="1"/>
              <p:nvPr/>
            </p:nvSpPr>
            <p:spPr>
              <a:xfrm>
                <a:off x="86596" y="4135381"/>
                <a:ext cx="3434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1.</a:t>
                </a:r>
                <a:r>
                  <a:rPr lang="zh-CN" altLang="en-US" sz="2000" dirty="0"/>
                  <a:t>基准尺寸为</a:t>
                </a:r>
                <a:r>
                  <a:rPr lang="en-US" altLang="zh-CN" sz="2000" dirty="0"/>
                  <a:t>1440*800</a:t>
                </a:r>
                <a:endParaRPr lang="zh-CN" altLang="en-US" sz="2000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0CE5D2F-34BB-4728-BC21-3E4049B4F338}"/>
                  </a:ext>
                </a:extLst>
              </p:cNvPr>
              <p:cNvSpPr txBox="1"/>
              <p:nvPr/>
            </p:nvSpPr>
            <p:spPr>
              <a:xfrm>
                <a:off x="86596" y="4491406"/>
                <a:ext cx="3434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2.</a:t>
                </a:r>
                <a:r>
                  <a:rPr lang="zh-CN" altLang="en-US" sz="2000" dirty="0"/>
                  <a:t>基准字体大小为</a:t>
                </a:r>
                <a:r>
                  <a:rPr lang="en-US" altLang="zh-CN" sz="2000" dirty="0"/>
                  <a:t>23px</a:t>
                </a:r>
                <a:endParaRPr lang="zh-CN" altLang="en-US" sz="2000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A617780-49EF-4A2E-850C-794D51085ED8}"/>
                  </a:ext>
                </a:extLst>
              </p:cNvPr>
              <p:cNvSpPr txBox="1"/>
              <p:nvPr/>
            </p:nvSpPr>
            <p:spPr>
              <a:xfrm>
                <a:off x="86596" y="4858653"/>
                <a:ext cx="3434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3.</a:t>
                </a:r>
                <a:r>
                  <a:rPr lang="zh-CN" altLang="en-US" sz="2000" dirty="0"/>
                  <a:t>标明组件的</a:t>
                </a:r>
                <a:r>
                  <a:rPr lang="en-US" altLang="zh-CN" sz="2000" dirty="0"/>
                  <a:t>rem</a:t>
                </a:r>
                <a:r>
                  <a:rPr lang="zh-CN" altLang="en-US" sz="2000" dirty="0"/>
                  <a:t>尺寸</a:t>
                </a: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2789030-C565-4EF0-9D6C-074753A38BC6}"/>
                </a:ext>
              </a:extLst>
            </p:cNvPr>
            <p:cNvSpPr txBox="1"/>
            <p:nvPr/>
          </p:nvSpPr>
          <p:spPr>
            <a:xfrm>
              <a:off x="147153" y="4632469"/>
              <a:ext cx="343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设计规范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1E45E87-74CB-4469-98E4-5F539E15D2A6}"/>
              </a:ext>
            </a:extLst>
          </p:cNvPr>
          <p:cNvGrpSpPr/>
          <p:nvPr/>
        </p:nvGrpSpPr>
        <p:grpSpPr>
          <a:xfrm>
            <a:off x="7097345" y="3293302"/>
            <a:ext cx="4984727" cy="2348181"/>
            <a:chOff x="7653948" y="2917805"/>
            <a:chExt cx="4984727" cy="234818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6290BF2-35E2-4F2A-BD61-F78B4F82FB58}"/>
                </a:ext>
              </a:extLst>
            </p:cNvPr>
            <p:cNvGrpSpPr/>
            <p:nvPr/>
          </p:nvGrpSpPr>
          <p:grpSpPr>
            <a:xfrm>
              <a:off x="7653948" y="2917805"/>
              <a:ext cx="3451359" cy="1746506"/>
              <a:chOff x="130043" y="4632469"/>
              <a:chExt cx="3451359" cy="1746506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8C017B3-51AE-4D07-BF6F-236D89E0DA41}"/>
                  </a:ext>
                </a:extLst>
              </p:cNvPr>
              <p:cNvGrpSpPr/>
              <p:nvPr/>
            </p:nvGrpSpPr>
            <p:grpSpPr>
              <a:xfrm>
                <a:off x="130043" y="5202508"/>
                <a:ext cx="3434250" cy="1176467"/>
                <a:chOff x="86594" y="4280838"/>
                <a:chExt cx="3434250" cy="1176467"/>
              </a:xfrm>
            </p:grpSpPr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E4F173B-5670-44C7-8520-51AF07D7D098}"/>
                    </a:ext>
                  </a:extLst>
                </p:cNvPr>
                <p:cNvSpPr txBox="1"/>
                <p:nvPr/>
              </p:nvSpPr>
              <p:spPr>
                <a:xfrm>
                  <a:off x="86594" y="4280838"/>
                  <a:ext cx="3434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/>
                    <a:t>1.</a:t>
                  </a:r>
                  <a:r>
                    <a:rPr lang="zh-CN" altLang="en-US" sz="2000"/>
                    <a:t>开发</a:t>
                  </a:r>
                  <a:r>
                    <a:rPr lang="zh-CN" altLang="en-US" sz="2000" dirty="0"/>
                    <a:t>方法</a:t>
                  </a: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31CDF84-D066-40B1-9DE1-F8D2945394A2}"/>
                    </a:ext>
                  </a:extLst>
                </p:cNvPr>
                <p:cNvSpPr txBox="1"/>
                <p:nvPr/>
              </p:nvSpPr>
              <p:spPr>
                <a:xfrm>
                  <a:off x="86595" y="5057195"/>
                  <a:ext cx="3434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2.</a:t>
                  </a:r>
                  <a:r>
                    <a:rPr lang="zh-CN" altLang="en-US" sz="2000" dirty="0"/>
                    <a:t>开发规范</a:t>
                  </a:r>
                </a:p>
              </p:txBody>
            </p: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2771D35-B6E6-47B3-8DF7-F5DCA1AD1ED4}"/>
                  </a:ext>
                </a:extLst>
              </p:cNvPr>
              <p:cNvSpPr txBox="1"/>
              <p:nvPr/>
            </p:nvSpPr>
            <p:spPr>
              <a:xfrm>
                <a:off x="147153" y="4632469"/>
                <a:ext cx="3434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开发规范</a:t>
                </a:r>
              </a:p>
            </p:txBody>
          </p:sp>
        </p:grp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A05D003D-3604-4979-BB49-EFCAF9DA31EB}"/>
                </a:ext>
              </a:extLst>
            </p:cNvPr>
            <p:cNvSpPr/>
            <p:nvPr/>
          </p:nvSpPr>
          <p:spPr>
            <a:xfrm>
              <a:off x="9004195" y="3786787"/>
              <a:ext cx="307756" cy="1446109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3908EDF-4036-4DB2-BCAC-BDE729BB3370}"/>
                </a:ext>
              </a:extLst>
            </p:cNvPr>
            <p:cNvSpPr txBox="1"/>
            <p:nvPr/>
          </p:nvSpPr>
          <p:spPr>
            <a:xfrm>
              <a:off x="9158073" y="3749370"/>
              <a:ext cx="343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1.</a:t>
              </a:r>
              <a:r>
                <a:rPr lang="zh-CN" altLang="en-US" sz="2000"/>
                <a:t>过程</a:t>
              </a:r>
              <a:r>
                <a:rPr lang="zh-CN" altLang="en-US" sz="2000" dirty="0"/>
                <a:t>规范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B45137D-C4EC-4C00-8672-0B1A00CB5C7C}"/>
                </a:ext>
              </a:extLst>
            </p:cNvPr>
            <p:cNvSpPr txBox="1"/>
            <p:nvPr/>
          </p:nvSpPr>
          <p:spPr>
            <a:xfrm>
              <a:off x="9180675" y="4307623"/>
              <a:ext cx="343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2.</a:t>
              </a:r>
              <a:r>
                <a:rPr lang="zh-CN" altLang="en-US" sz="2000"/>
                <a:t>命名</a:t>
              </a:r>
              <a:r>
                <a:rPr lang="zh-CN" altLang="en-US" sz="2000" dirty="0"/>
                <a:t>规范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9BB971B-1C86-47B5-8BD3-1D4C7B1E28EA}"/>
                </a:ext>
              </a:extLst>
            </p:cNvPr>
            <p:cNvSpPr txBox="1"/>
            <p:nvPr/>
          </p:nvSpPr>
          <p:spPr>
            <a:xfrm>
              <a:off x="9204426" y="4865876"/>
              <a:ext cx="3434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3.</a:t>
              </a:r>
              <a:r>
                <a:rPr lang="zh-CN" altLang="en-US" sz="2000" dirty="0"/>
                <a:t>代码规范</a:t>
              </a:r>
            </a:p>
          </p:txBody>
        </p:sp>
      </p:grpSp>
      <p:sp>
        <p:nvSpPr>
          <p:cNvPr id="2" name="弧形 1">
            <a:extLst>
              <a:ext uri="{FF2B5EF4-FFF2-40B4-BE49-F238E27FC236}">
                <a16:creationId xmlns:a16="http://schemas.microsoft.com/office/drawing/2014/main" id="{7D81C1C6-0B06-4195-B534-F0A0A4A12DD7}"/>
              </a:ext>
            </a:extLst>
          </p:cNvPr>
          <p:cNvSpPr/>
          <p:nvPr/>
        </p:nvSpPr>
        <p:spPr>
          <a:xfrm rot="21355341">
            <a:off x="3280871" y="1171396"/>
            <a:ext cx="4947543" cy="1365206"/>
          </a:xfrm>
          <a:prstGeom prst="arc">
            <a:avLst>
              <a:gd name="adj1" fmla="val 11370361"/>
              <a:gd name="adj2" fmla="val 2013655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346F773C-B91E-45B2-BAE4-9E66375E68A4}"/>
              </a:ext>
            </a:extLst>
          </p:cNvPr>
          <p:cNvSpPr/>
          <p:nvPr/>
        </p:nvSpPr>
        <p:spPr>
          <a:xfrm rot="1551138">
            <a:off x="3630929" y="2567465"/>
            <a:ext cx="4947543" cy="1365206"/>
          </a:xfrm>
          <a:prstGeom prst="arc">
            <a:avLst>
              <a:gd name="adj1" fmla="val 12781452"/>
              <a:gd name="adj2" fmla="val 19820434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4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FE7BC89-3BD5-458E-B3A5-3341075E26BF}"/>
              </a:ext>
            </a:extLst>
          </p:cNvPr>
          <p:cNvSpPr txBox="1"/>
          <p:nvPr/>
        </p:nvSpPr>
        <p:spPr>
          <a:xfrm>
            <a:off x="279141" y="179400"/>
            <a:ext cx="307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定义软件质量标准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0C9268-F8D5-49AD-93B5-592F635CF8C5}"/>
              </a:ext>
            </a:extLst>
          </p:cNvPr>
          <p:cNvSpPr txBox="1"/>
          <p:nvPr/>
        </p:nvSpPr>
        <p:spPr>
          <a:xfrm>
            <a:off x="195164" y="2398473"/>
            <a:ext cx="839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A.</a:t>
            </a:r>
            <a:r>
              <a:rPr lang="zh-CN" altLang="en-US" sz="2400" dirty="0"/>
              <a:t>代码质量       </a:t>
            </a:r>
            <a:r>
              <a:rPr lang="en-US" altLang="zh-CN" sz="2400" dirty="0"/>
              <a:t>————————     </a:t>
            </a:r>
            <a:r>
              <a:rPr lang="zh-CN" altLang="en-US" sz="2400" dirty="0"/>
              <a:t>基于</a:t>
            </a:r>
            <a:r>
              <a:rPr lang="en-US" altLang="zh-CN" sz="2400" dirty="0"/>
              <a:t>web</a:t>
            </a:r>
            <a:r>
              <a:rPr lang="zh-CN" altLang="en-US" sz="2400" dirty="0"/>
              <a:t>语义化的网站</a:t>
            </a:r>
            <a:r>
              <a:rPr lang="en-US" altLang="zh-CN" sz="2400" dirty="0" err="1"/>
              <a:t>seo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6B6208-6F0D-4B7F-9080-B567A5EB0275}"/>
              </a:ext>
            </a:extLst>
          </p:cNvPr>
          <p:cNvSpPr txBox="1"/>
          <p:nvPr/>
        </p:nvSpPr>
        <p:spPr>
          <a:xfrm>
            <a:off x="195161" y="3323961"/>
            <a:ext cx="887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B.</a:t>
            </a:r>
            <a:r>
              <a:rPr lang="zh-CN" altLang="en-US" sz="2400" dirty="0"/>
              <a:t>软件性能       </a:t>
            </a:r>
            <a:r>
              <a:rPr lang="en-US" altLang="zh-CN" sz="2400" dirty="0"/>
              <a:t>————————     </a:t>
            </a:r>
            <a:r>
              <a:rPr lang="zh-CN" altLang="en-US" sz="2400" dirty="0"/>
              <a:t>基于</a:t>
            </a:r>
            <a:r>
              <a:rPr lang="en-US" altLang="zh-CN" sz="2400" dirty="0"/>
              <a:t>CRP</a:t>
            </a:r>
            <a:r>
              <a:rPr lang="zh-CN" altLang="en-US" sz="2400" dirty="0"/>
              <a:t>的网站性能优化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65A1B-C55B-43BB-B0C7-5C20D8307A20}"/>
              </a:ext>
            </a:extLst>
          </p:cNvPr>
          <p:cNvSpPr txBox="1"/>
          <p:nvPr/>
        </p:nvSpPr>
        <p:spPr>
          <a:xfrm>
            <a:off x="195162" y="4356380"/>
            <a:ext cx="8547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C.</a:t>
            </a:r>
            <a:r>
              <a:rPr lang="zh-CN" altLang="en-US" sz="2400" dirty="0"/>
              <a:t>用户体验       </a:t>
            </a:r>
            <a:r>
              <a:rPr lang="en-US" altLang="zh-CN" sz="2400" dirty="0"/>
              <a:t>————————     </a:t>
            </a:r>
            <a:r>
              <a:rPr lang="zh-CN" altLang="en-US" sz="2400" dirty="0"/>
              <a:t>基于</a:t>
            </a:r>
            <a:r>
              <a:rPr lang="en-US" altLang="zh-CN" sz="2400" dirty="0"/>
              <a:t>rem</a:t>
            </a:r>
            <a:r>
              <a:rPr lang="zh-CN" altLang="en-US" sz="2400" dirty="0"/>
              <a:t>的响应式网页制作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AB24CA-C9EC-409F-B38F-524BBB47552D}"/>
              </a:ext>
            </a:extLst>
          </p:cNvPr>
          <p:cNvSpPr txBox="1"/>
          <p:nvPr/>
        </p:nvSpPr>
        <p:spPr>
          <a:xfrm>
            <a:off x="195163" y="5355687"/>
            <a:ext cx="8640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D.</a:t>
            </a:r>
            <a:r>
              <a:rPr lang="zh-CN" altLang="en-US" sz="2400" dirty="0"/>
              <a:t>软件功能       </a:t>
            </a:r>
            <a:r>
              <a:rPr lang="en-US" altLang="zh-CN" sz="2400" dirty="0"/>
              <a:t>————————     </a:t>
            </a:r>
            <a:r>
              <a:rPr lang="zh-CN" altLang="en-US" sz="2400" dirty="0"/>
              <a:t>基于百度</a:t>
            </a:r>
            <a:r>
              <a:rPr lang="en-US" altLang="zh-CN" sz="2400" dirty="0"/>
              <a:t>AI</a:t>
            </a:r>
            <a:r>
              <a:rPr lang="zh-CN" altLang="en-US" sz="2400" dirty="0"/>
              <a:t>的个性化推荐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F3AAC6-E905-440F-8A0A-53BF839F739E}"/>
              </a:ext>
            </a:extLst>
          </p:cNvPr>
          <p:cNvSpPr txBox="1"/>
          <p:nvPr/>
        </p:nvSpPr>
        <p:spPr>
          <a:xfrm>
            <a:off x="716125" y="1273374"/>
            <a:ext cx="8980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指标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0571FB-3F78-4DD0-8076-686ECD7DBAC2}"/>
              </a:ext>
            </a:extLst>
          </p:cNvPr>
          <p:cNvSpPr txBox="1"/>
          <p:nvPr/>
        </p:nvSpPr>
        <p:spPr>
          <a:xfrm>
            <a:off x="5646964" y="1273373"/>
            <a:ext cx="8980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方案</a:t>
            </a:r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47FF300F-676E-4437-BCAA-39B5A219BE7E}"/>
              </a:ext>
            </a:extLst>
          </p:cNvPr>
          <p:cNvSpPr/>
          <p:nvPr/>
        </p:nvSpPr>
        <p:spPr>
          <a:xfrm>
            <a:off x="9433250" y="2398473"/>
            <a:ext cx="513184" cy="46166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B310EEFC-A745-41D8-9A02-2B850539F5FD}"/>
              </a:ext>
            </a:extLst>
          </p:cNvPr>
          <p:cNvSpPr/>
          <p:nvPr/>
        </p:nvSpPr>
        <p:spPr>
          <a:xfrm>
            <a:off x="9442581" y="3323960"/>
            <a:ext cx="513184" cy="46166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5994B9CB-1EC1-4631-A631-C0F91C4158C1}"/>
              </a:ext>
            </a:extLst>
          </p:cNvPr>
          <p:cNvSpPr/>
          <p:nvPr/>
        </p:nvSpPr>
        <p:spPr>
          <a:xfrm>
            <a:off x="9433250" y="5342907"/>
            <a:ext cx="513184" cy="46166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2238E8-2C9C-4E7A-80E6-A08F05D3656A}"/>
              </a:ext>
            </a:extLst>
          </p:cNvPr>
          <p:cNvSpPr txBox="1"/>
          <p:nvPr/>
        </p:nvSpPr>
        <p:spPr>
          <a:xfrm>
            <a:off x="9324782" y="1273372"/>
            <a:ext cx="8980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验收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1FA240-BC35-4D58-8BDB-4FD77DD9B6CD}"/>
              </a:ext>
            </a:extLst>
          </p:cNvPr>
          <p:cNvSpPr txBox="1"/>
          <p:nvPr/>
        </p:nvSpPr>
        <p:spPr>
          <a:xfrm>
            <a:off x="9442581" y="4379600"/>
            <a:ext cx="898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OK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61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28E046-ED47-43B7-8CBF-35014693CF54}"/>
              </a:ext>
            </a:extLst>
          </p:cNvPr>
          <p:cNvSpPr txBox="1"/>
          <p:nvPr/>
        </p:nvSpPr>
        <p:spPr>
          <a:xfrm>
            <a:off x="279141" y="179400"/>
            <a:ext cx="307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用例图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6C16D5-E0F2-4F72-B6CB-E21D493E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19" y="117823"/>
            <a:ext cx="4541914" cy="66223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2FE41D-52E6-4D94-82D2-868C0443AD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" t="14134" r="8811" b="64445"/>
          <a:stretch/>
        </p:blipFill>
        <p:spPr>
          <a:xfrm>
            <a:off x="-63914" y="1684483"/>
            <a:ext cx="5149761" cy="287956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0899267E-46C7-430C-BF64-FEDCE49854DA}"/>
              </a:ext>
            </a:extLst>
          </p:cNvPr>
          <p:cNvSpPr/>
          <p:nvPr/>
        </p:nvSpPr>
        <p:spPr>
          <a:xfrm>
            <a:off x="5131614" y="2918129"/>
            <a:ext cx="954157" cy="2226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8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278</Words>
  <Application>Microsoft Office PowerPoint</Application>
  <PresentationFormat>宽屏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liu gang</cp:lastModifiedBy>
  <cp:revision>11</cp:revision>
  <dcterms:created xsi:type="dcterms:W3CDTF">2022-04-17T14:40:13Z</dcterms:created>
  <dcterms:modified xsi:type="dcterms:W3CDTF">2022-04-18T04:23:30Z</dcterms:modified>
</cp:coreProperties>
</file>