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61" r:id="rId5"/>
    <p:sldId id="262" r:id="rId6"/>
    <p:sldId id="263" r:id="rId7"/>
    <p:sldId id="264" r:id="rId8"/>
    <p:sldId id="265" r:id="rId9"/>
    <p:sldId id="266" r:id="rId10"/>
    <p:sldId id="269" r:id="rId11"/>
    <p:sldId id="268" r:id="rId12"/>
    <p:sldId id="270" r:id="rId13"/>
    <p:sldId id="271" r:id="rId14"/>
    <p:sldId id="272" r:id="rId15"/>
    <p:sldId id="273" r:id="rId16"/>
    <p:sldId id="281" r:id="rId17"/>
    <p:sldId id="279" r:id="rId18"/>
    <p:sldId id="274" r:id="rId19"/>
    <p:sldId id="275" r:id="rId20"/>
    <p:sldId id="276" r:id="rId21"/>
    <p:sldId id="278" r:id="rId22"/>
    <p:sldId id="282" r:id="rId23"/>
    <p:sldId id="280" r:id="rId24"/>
    <p:sldId id="277" r:id="rId25"/>
    <p:sldId id="28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CCCCE-54AD-4173-BF5E-85BD882E05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2E7585-DA2E-44B2-B36A-89C17F189834}"/>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43D8F9-B0BD-4F42-B5B0-3F68ACC857EA}"/>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0DC5902F-3DE5-4212-9524-1A4DC7B046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B07D6-58C3-40DA-8B17-52132F48FC79}"/>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55969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1D0A3-C908-4BA0-AFFA-50F31BAAEB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0E2CF6-2B6F-47B0-88B4-A2A8D477CE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383702-42DD-415B-BFAD-EE1867BCFE4B}"/>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45026CD8-0DBE-4D39-98BF-94D140AED1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72A585-C356-49A3-9E95-F0BF6B21EC6D}"/>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69436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55057B-DBA8-4744-8DBF-DB34AA2345D9}"/>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B249C78-A49B-4413-9863-B2EC9AC14A33}"/>
              </a:ext>
            </a:extLst>
          </p:cNvPr>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F70A4E-8FC3-48B9-974F-3B44C06C905F}"/>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D2044B89-57AE-4AFE-AE26-09ED847791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1A0EE9-FAC5-4A1A-A85D-5A7FC2179810}"/>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55948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2CAF6-3408-4866-A00E-40D6AA3E2B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6EA4EA-3D1A-463B-B442-CAD5045CBE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7EDCCF-DB25-4796-AE43-581CD670A1B2}"/>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7E67352D-F643-4170-8A49-AA9FDFA708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BDE46-FC20-4539-936E-BD47B2A7209B}"/>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109502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C5915-75B1-4C8D-8A71-37F3C3E00290}"/>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4700D3-479E-456D-96C1-1A0D5AE8832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1DCA74B-3031-4A1A-A4E0-46D0724ED740}"/>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5939B0BF-9398-4639-8B6B-F182DB65D2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0582C3-7DB3-4283-AD2A-4324958802F5}"/>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384982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33265-6135-4FD6-B114-A39AD83B9A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71919A-9550-4843-8825-8F6F7B39D6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64DEC1E-4747-42ED-ABB2-45093D0ACD2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53AC43E-E73E-4CA7-8427-4F46DDE227D8}"/>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6" name="页脚占位符 5">
            <a:extLst>
              <a:ext uri="{FF2B5EF4-FFF2-40B4-BE49-F238E27FC236}">
                <a16:creationId xmlns:a16="http://schemas.microsoft.com/office/drawing/2014/main" id="{246238BD-49C2-4D85-9D37-7F997BE48E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3FB81F-600B-48D1-ACFF-E66A8EA017D4}"/>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66919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6584B-D16E-4919-81DD-243B2BE85F62}"/>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BE4C4D-31F4-46AB-B3A3-8E2E1F2ABEB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0CF7DA-13B8-42CF-8B90-9DBA537AA678}"/>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A7D684-55A0-492C-B5CE-F77E51AFC64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82C85E5-6647-46C2-911E-8CFFB10BDCF7}"/>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CF3094C-AEB4-4EA2-83F3-03845B28A004}"/>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8" name="页脚占位符 7">
            <a:extLst>
              <a:ext uri="{FF2B5EF4-FFF2-40B4-BE49-F238E27FC236}">
                <a16:creationId xmlns:a16="http://schemas.microsoft.com/office/drawing/2014/main" id="{CA186531-8413-4B5B-AD32-0BAC28C5CE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0810203-2D35-4685-9942-58E2DA8265FA}"/>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307492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DF184-96A8-4803-8834-32496197493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BE4F4D-FE33-446F-8A74-AF2116077761}"/>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4" name="页脚占位符 3">
            <a:extLst>
              <a:ext uri="{FF2B5EF4-FFF2-40B4-BE49-F238E27FC236}">
                <a16:creationId xmlns:a16="http://schemas.microsoft.com/office/drawing/2014/main" id="{DD0FF61C-5F84-4353-9BD8-AE9C12D29A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969720-368E-4A8E-95A1-B0500123D348}"/>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130558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6A24F9-65E7-4E94-B730-7AC4326246B5}"/>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3" name="页脚占位符 2">
            <a:extLst>
              <a:ext uri="{FF2B5EF4-FFF2-40B4-BE49-F238E27FC236}">
                <a16:creationId xmlns:a16="http://schemas.microsoft.com/office/drawing/2014/main" id="{50EE0ECE-D21F-4A9E-ABD0-55E2FFCA57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2D58AD-3F43-419F-9E2A-5A1C8252D68A}"/>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28807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40111-E2B6-4F13-ACA1-C4BD927FE2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833F24-544E-4E93-BE91-E7673ABA2BF4}"/>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11CCE28-949C-4546-A7E1-3D91DEA67C0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E25F2E-3DDA-4FDE-9417-D2E71A8AF8D4}"/>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6" name="页脚占位符 5">
            <a:extLst>
              <a:ext uri="{FF2B5EF4-FFF2-40B4-BE49-F238E27FC236}">
                <a16:creationId xmlns:a16="http://schemas.microsoft.com/office/drawing/2014/main" id="{38922D4B-E0E4-46BA-AE97-1F22D66A45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1CD20C-F5AB-4F3E-86D0-24F7D1AD4B28}"/>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134402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55A0-E948-4FB4-9C40-54D3BB4B4C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D345B2-B942-4587-ABEF-7195E30CF1C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7D597ED0-E27C-4EDA-BC5C-368362B8A83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9C820-1C58-4888-9191-0291137062FC}"/>
              </a:ext>
            </a:extLst>
          </p:cNvPr>
          <p:cNvSpPr>
            <a:spLocks noGrp="1"/>
          </p:cNvSpPr>
          <p:nvPr>
            <p:ph type="dt" sz="half" idx="10"/>
          </p:nvPr>
        </p:nvSpPr>
        <p:spPr/>
        <p:txBody>
          <a:bodyPr/>
          <a:lstStyle/>
          <a:p>
            <a:fld id="{B2281166-2658-437A-9A9F-ADCD3AF8433F}" type="datetimeFigureOut">
              <a:rPr lang="zh-CN" altLang="en-US" smtClean="0"/>
              <a:t>2020/5/21</a:t>
            </a:fld>
            <a:endParaRPr lang="zh-CN" altLang="en-US"/>
          </a:p>
        </p:txBody>
      </p:sp>
      <p:sp>
        <p:nvSpPr>
          <p:cNvPr id="6" name="页脚占位符 5">
            <a:extLst>
              <a:ext uri="{FF2B5EF4-FFF2-40B4-BE49-F238E27FC236}">
                <a16:creationId xmlns:a16="http://schemas.microsoft.com/office/drawing/2014/main" id="{F6FCEDB8-C308-4925-8AF4-0AE4E4A03A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B71B91-27F3-4897-A93F-4E2234CA8B12}"/>
              </a:ext>
            </a:extLst>
          </p:cNvPr>
          <p:cNvSpPr>
            <a:spLocks noGrp="1"/>
          </p:cNvSpPr>
          <p:nvPr>
            <p:ph type="sldNum" sz="quarter" idx="12"/>
          </p:nvPr>
        </p:nvSpPr>
        <p:spPr/>
        <p:txBody>
          <a:body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271038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E00595-1F14-46D5-8EBD-EF60DAF0402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002118-9381-45E9-8248-B11E3BD97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6010E6-8F4E-430F-BB6E-5B409BE7C68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81166-2658-437A-9A9F-ADCD3AF8433F}"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AA34E9B3-9E43-41D5-9CE2-FF986D2DA6B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2C1E16-61C1-478E-ADE6-9B7F9F1BA1D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63188-AA65-497C-BEFF-AC5C893A6887}" type="slidenum">
              <a:rPr lang="zh-CN" altLang="en-US" smtClean="0"/>
              <a:t>‹#›</a:t>
            </a:fld>
            <a:endParaRPr lang="zh-CN" altLang="en-US"/>
          </a:p>
        </p:txBody>
      </p:sp>
    </p:spTree>
    <p:extLst>
      <p:ext uri="{BB962C8B-B14F-4D97-AF65-F5344CB8AC3E}">
        <p14:creationId xmlns:p14="http://schemas.microsoft.com/office/powerpoint/2010/main" val="3390417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654F1-433C-4F52-B5DB-A0705A3A2FAD}"/>
              </a:ext>
            </a:extLst>
          </p:cNvPr>
          <p:cNvSpPr>
            <a:spLocks noGrp="1"/>
          </p:cNvSpPr>
          <p:nvPr>
            <p:ph type="ctrTitle"/>
          </p:nvPr>
        </p:nvSpPr>
        <p:spPr>
          <a:xfrm>
            <a:off x="1524000" y="2135167"/>
            <a:ext cx="9144000" cy="1012091"/>
          </a:xfrm>
        </p:spPr>
        <p:txBody>
          <a:bodyPr/>
          <a:lstStyle/>
          <a:p>
            <a:r>
              <a:rPr lang="zh-CN" altLang="en-US" dirty="0">
                <a:latin typeface="黑体" panose="02010609060101010101" pitchFamily="49" charset="-122"/>
                <a:ea typeface="黑体" panose="02010609060101010101" pitchFamily="49" charset="-122"/>
              </a:rPr>
              <a:t>二手车交易价格预测</a:t>
            </a:r>
          </a:p>
        </p:txBody>
      </p:sp>
      <p:sp>
        <p:nvSpPr>
          <p:cNvPr id="3" name="副标题 2">
            <a:extLst>
              <a:ext uri="{FF2B5EF4-FFF2-40B4-BE49-F238E27FC236}">
                <a16:creationId xmlns:a16="http://schemas.microsoft.com/office/drawing/2014/main" id="{4B087CDF-B32F-4F2C-8002-5D71ABAA6993}"/>
              </a:ext>
            </a:extLst>
          </p:cNvPr>
          <p:cNvSpPr>
            <a:spLocks noGrp="1"/>
          </p:cNvSpPr>
          <p:nvPr>
            <p:ph type="subTitle" idx="1"/>
          </p:nvPr>
        </p:nvSpPr>
        <p:spPr>
          <a:xfrm>
            <a:off x="1524000" y="4354845"/>
            <a:ext cx="9144000" cy="523913"/>
          </a:xfrm>
        </p:spPr>
        <p:txBody>
          <a:bodyPr>
            <a:noAutofit/>
          </a:bodyPr>
          <a:lstStyle/>
          <a:p>
            <a:r>
              <a:rPr lang="zh-CN" altLang="en-US" sz="1800" dirty="0">
                <a:latin typeface="黑体" panose="02010609060101010101" pitchFamily="49" charset="-122"/>
                <a:ea typeface="黑体" panose="02010609060101010101" pitchFamily="49" charset="-122"/>
              </a:rPr>
              <a:t>第三组成员：</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刘刚健、吴腾达、林坤、何洪波、胡晓峰、朱伟章</a:t>
            </a:r>
          </a:p>
          <a:p>
            <a:endParaRPr lang="zh-CN" altLang="en-US" sz="1800" dirty="0"/>
          </a:p>
        </p:txBody>
      </p:sp>
      <p:pic>
        <p:nvPicPr>
          <p:cNvPr id="6" name="图片 5">
            <a:extLst>
              <a:ext uri="{FF2B5EF4-FFF2-40B4-BE49-F238E27FC236}">
                <a16:creationId xmlns:a16="http://schemas.microsoft.com/office/drawing/2014/main" id="{6714FCF6-C840-4BA1-9B4D-350848EC4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Tree>
    <p:extLst>
      <p:ext uri="{BB962C8B-B14F-4D97-AF65-F5344CB8AC3E}">
        <p14:creationId xmlns:p14="http://schemas.microsoft.com/office/powerpoint/2010/main" val="398219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分析特征对价格的影响</a:t>
            </a:r>
          </a:p>
        </p:txBody>
      </p:sp>
      <p:sp>
        <p:nvSpPr>
          <p:cNvPr id="10" name="文本框 9">
            <a:extLst>
              <a:ext uri="{FF2B5EF4-FFF2-40B4-BE49-F238E27FC236}">
                <a16:creationId xmlns:a16="http://schemas.microsoft.com/office/drawing/2014/main" id="{4AB41C16-353F-47C4-BE07-A3B9BF0F5B3A}"/>
              </a:ext>
            </a:extLst>
          </p:cNvPr>
          <p:cNvSpPr txBox="1"/>
          <p:nvPr/>
        </p:nvSpPr>
        <p:spPr>
          <a:xfrm>
            <a:off x="3713357" y="5314069"/>
            <a:ext cx="3521927" cy="400110"/>
          </a:xfrm>
          <a:prstGeom prst="rect">
            <a:avLst/>
          </a:prstGeom>
          <a:noFill/>
        </p:spPr>
        <p:txBody>
          <a:bodyPr wrap="square" rtlCol="0">
            <a:spAutoFit/>
          </a:bodyPr>
          <a:lstStyle/>
          <a:p>
            <a:r>
              <a:rPr lang="zh-CN" altLang="zh-CN" sz="2000" dirty="0">
                <a:latin typeface="黑体" panose="02010609060101010101" pitchFamily="49" charset="-122"/>
                <a:ea typeface="黑体" panose="02010609060101010101" pitchFamily="49" charset="-122"/>
              </a:rPr>
              <a:t>汽车品牌与价格的箱线图</a:t>
            </a:r>
            <a:endParaRPr lang="zh-CN" altLang="en-US" sz="2000"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14289664-A836-4C7B-80F7-30AE50539326}"/>
              </a:ext>
            </a:extLst>
          </p:cNvPr>
          <p:cNvPicPr/>
          <p:nvPr/>
        </p:nvPicPr>
        <p:blipFill>
          <a:blip r:embed="rId3">
            <a:extLst>
              <a:ext uri="{28A0092B-C50C-407E-A947-70E740481C1C}">
                <a14:useLocalDpi xmlns:a14="http://schemas.microsoft.com/office/drawing/2010/main" val="0"/>
              </a:ext>
            </a:extLst>
          </a:blip>
          <a:stretch>
            <a:fillRect/>
          </a:stretch>
        </p:blipFill>
        <p:spPr>
          <a:xfrm>
            <a:off x="991359" y="2170192"/>
            <a:ext cx="8500187" cy="3065819"/>
          </a:xfrm>
          <a:prstGeom prst="rect">
            <a:avLst/>
          </a:prstGeom>
        </p:spPr>
      </p:pic>
    </p:spTree>
    <p:extLst>
      <p:ext uri="{BB962C8B-B14F-4D97-AF65-F5344CB8AC3E}">
        <p14:creationId xmlns:p14="http://schemas.microsoft.com/office/powerpoint/2010/main" val="16227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分析特征对价格的影响</a:t>
            </a:r>
          </a:p>
        </p:txBody>
      </p:sp>
      <p:sp>
        <p:nvSpPr>
          <p:cNvPr id="10" name="文本框 9">
            <a:extLst>
              <a:ext uri="{FF2B5EF4-FFF2-40B4-BE49-F238E27FC236}">
                <a16:creationId xmlns:a16="http://schemas.microsoft.com/office/drawing/2014/main" id="{4AB41C16-353F-47C4-BE07-A3B9BF0F5B3A}"/>
              </a:ext>
            </a:extLst>
          </p:cNvPr>
          <p:cNvSpPr txBox="1"/>
          <p:nvPr/>
        </p:nvSpPr>
        <p:spPr>
          <a:xfrm>
            <a:off x="4100861" y="5221104"/>
            <a:ext cx="2991315" cy="400110"/>
          </a:xfrm>
          <a:prstGeom prst="rect">
            <a:avLst/>
          </a:prstGeom>
          <a:noFill/>
        </p:spPr>
        <p:txBody>
          <a:bodyPr wrap="square" rtlCol="0">
            <a:spAutoFit/>
          </a:bodyPr>
          <a:lstStyle/>
          <a:p>
            <a:r>
              <a:rPr lang="zh-CN" altLang="zh-CN" sz="2000" dirty="0">
                <a:latin typeface="黑体" panose="02010609060101010101" pitchFamily="49" charset="-122"/>
                <a:ea typeface="黑体" panose="02010609060101010101" pitchFamily="49" charset="-122"/>
              </a:rPr>
              <a:t>车身类型与价格的箱线图</a:t>
            </a:r>
            <a:endParaRPr lang="zh-CN" altLang="en-US" sz="20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8E3B49B7-AC87-460E-8FBA-ED78CF65179E}"/>
              </a:ext>
            </a:extLst>
          </p:cNvPr>
          <p:cNvPicPr/>
          <p:nvPr/>
        </p:nvPicPr>
        <p:blipFill>
          <a:blip r:embed="rId3">
            <a:extLst>
              <a:ext uri="{28A0092B-C50C-407E-A947-70E740481C1C}">
                <a14:useLocalDpi xmlns:a14="http://schemas.microsoft.com/office/drawing/2010/main" val="0"/>
              </a:ext>
            </a:extLst>
          </a:blip>
          <a:stretch>
            <a:fillRect/>
          </a:stretch>
        </p:blipFill>
        <p:spPr>
          <a:xfrm>
            <a:off x="1387341" y="1875723"/>
            <a:ext cx="8257592" cy="3106556"/>
          </a:xfrm>
          <a:prstGeom prst="rect">
            <a:avLst/>
          </a:prstGeom>
        </p:spPr>
      </p:pic>
    </p:spTree>
    <p:extLst>
      <p:ext uri="{BB962C8B-B14F-4D97-AF65-F5344CB8AC3E}">
        <p14:creationId xmlns:p14="http://schemas.microsoft.com/office/powerpoint/2010/main" val="14964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分析特征对价格的影响</a:t>
            </a:r>
          </a:p>
        </p:txBody>
      </p:sp>
      <p:sp>
        <p:nvSpPr>
          <p:cNvPr id="10" name="文本框 9">
            <a:extLst>
              <a:ext uri="{FF2B5EF4-FFF2-40B4-BE49-F238E27FC236}">
                <a16:creationId xmlns:a16="http://schemas.microsoft.com/office/drawing/2014/main" id="{4AB41C16-353F-47C4-BE07-A3B9BF0F5B3A}"/>
              </a:ext>
            </a:extLst>
          </p:cNvPr>
          <p:cNvSpPr txBox="1"/>
          <p:nvPr/>
        </p:nvSpPr>
        <p:spPr>
          <a:xfrm>
            <a:off x="4227381" y="5221104"/>
            <a:ext cx="2991315" cy="400110"/>
          </a:xfrm>
          <a:prstGeom prst="rect">
            <a:avLst/>
          </a:prstGeom>
          <a:noFill/>
        </p:spPr>
        <p:txBody>
          <a:bodyPr wrap="square" rtlCol="0">
            <a:spAutoFit/>
          </a:bodyPr>
          <a:lstStyle/>
          <a:p>
            <a:r>
              <a:rPr lang="zh-CN" altLang="zh-CN" sz="2000" dirty="0">
                <a:latin typeface="黑体" panose="02010609060101010101" pitchFamily="49" charset="-122"/>
                <a:ea typeface="黑体" panose="02010609060101010101" pitchFamily="49" charset="-122"/>
              </a:rPr>
              <a:t>燃油类型与价格的箱线图</a:t>
            </a:r>
            <a:endParaRPr lang="zh-CN" altLang="en-US" sz="2000"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34AB9C20-ABAC-4A26-9C0A-61EAE7C52783}"/>
              </a:ext>
            </a:extLst>
          </p:cNvPr>
          <p:cNvPicPr/>
          <p:nvPr/>
        </p:nvPicPr>
        <p:blipFill>
          <a:blip r:embed="rId3">
            <a:extLst>
              <a:ext uri="{28A0092B-C50C-407E-A947-70E740481C1C}">
                <a14:useLocalDpi xmlns:a14="http://schemas.microsoft.com/office/drawing/2010/main" val="0"/>
              </a:ext>
            </a:extLst>
          </a:blip>
          <a:stretch>
            <a:fillRect/>
          </a:stretch>
        </p:blipFill>
        <p:spPr>
          <a:xfrm>
            <a:off x="1952065" y="2034343"/>
            <a:ext cx="7541947" cy="2789315"/>
          </a:xfrm>
          <a:prstGeom prst="rect">
            <a:avLst/>
          </a:prstGeom>
        </p:spPr>
      </p:pic>
    </p:spTree>
    <p:extLst>
      <p:ext uri="{BB962C8B-B14F-4D97-AF65-F5344CB8AC3E}">
        <p14:creationId xmlns:p14="http://schemas.microsoft.com/office/powerpoint/2010/main" val="285345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分析特征对价格的影响</a:t>
            </a:r>
          </a:p>
        </p:txBody>
      </p:sp>
      <p:sp>
        <p:nvSpPr>
          <p:cNvPr id="10" name="文本框 9">
            <a:extLst>
              <a:ext uri="{FF2B5EF4-FFF2-40B4-BE49-F238E27FC236}">
                <a16:creationId xmlns:a16="http://schemas.microsoft.com/office/drawing/2014/main" id="{4AB41C16-353F-47C4-BE07-A3B9BF0F5B3A}"/>
              </a:ext>
            </a:extLst>
          </p:cNvPr>
          <p:cNvSpPr txBox="1"/>
          <p:nvPr/>
        </p:nvSpPr>
        <p:spPr>
          <a:xfrm>
            <a:off x="4305440" y="5221104"/>
            <a:ext cx="2991315" cy="400110"/>
          </a:xfrm>
          <a:prstGeom prst="rect">
            <a:avLst/>
          </a:prstGeom>
          <a:noFill/>
        </p:spPr>
        <p:txBody>
          <a:bodyPr wrap="square" rtlCol="0">
            <a:spAutoFit/>
          </a:bodyPr>
          <a:lstStyle/>
          <a:p>
            <a:r>
              <a:rPr lang="zh-CN" altLang="zh-CN" sz="2000" dirty="0">
                <a:latin typeface="黑体" panose="02010609060101010101" pitchFamily="49" charset="-122"/>
                <a:ea typeface="黑体" panose="02010609060101010101" pitchFamily="49" charset="-122"/>
              </a:rPr>
              <a:t>变速箱与价格的箱线图</a:t>
            </a:r>
            <a:endParaRPr lang="zh-CN" altLang="en-US" sz="20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A7A77C6F-D2A1-4464-B39D-8C82FFB08724}"/>
              </a:ext>
            </a:extLst>
          </p:cNvPr>
          <p:cNvPicPr/>
          <p:nvPr/>
        </p:nvPicPr>
        <p:blipFill>
          <a:blip r:embed="rId3">
            <a:extLst>
              <a:ext uri="{28A0092B-C50C-407E-A947-70E740481C1C}">
                <a14:useLocalDpi xmlns:a14="http://schemas.microsoft.com/office/drawing/2010/main" val="0"/>
              </a:ext>
            </a:extLst>
          </a:blip>
          <a:stretch>
            <a:fillRect/>
          </a:stretch>
        </p:blipFill>
        <p:spPr>
          <a:xfrm>
            <a:off x="2186885" y="2043674"/>
            <a:ext cx="7072307" cy="2770655"/>
          </a:xfrm>
          <a:prstGeom prst="rect">
            <a:avLst/>
          </a:prstGeom>
        </p:spPr>
      </p:pic>
    </p:spTree>
    <p:extLst>
      <p:ext uri="{BB962C8B-B14F-4D97-AF65-F5344CB8AC3E}">
        <p14:creationId xmlns:p14="http://schemas.microsoft.com/office/powerpoint/2010/main" val="85813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3"/>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特征编码</a:t>
            </a:r>
            <a:endParaRPr lang="en-US" altLang="zh-CN" sz="280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A184C266-2562-4ED8-9FF5-348EBACC6516}"/>
              </a:ext>
            </a:extLst>
          </p:cNvPr>
          <p:cNvSpPr/>
          <p:nvPr/>
        </p:nvSpPr>
        <p:spPr>
          <a:xfrm>
            <a:off x="392153" y="1625237"/>
            <a:ext cx="10982092" cy="5078313"/>
          </a:xfrm>
          <a:prstGeom prst="rect">
            <a:avLst/>
          </a:prstGeom>
        </p:spPr>
        <p:txBody>
          <a:bodyPr wrap="square">
            <a:spAutoFit/>
          </a:bodyPr>
          <a:lstStyle/>
          <a:p>
            <a:r>
              <a:rPr lang="zh-CN" altLang="zh-CN" dirty="0">
                <a:latin typeface="黑体" panose="02010609060101010101" pitchFamily="49" charset="-122"/>
                <a:ea typeface="黑体" panose="02010609060101010101" pitchFamily="49" charset="-122"/>
              </a:rPr>
              <a:t>特征中存在一些离散的分类特征信息，包括以下这些特征：</a:t>
            </a:r>
          </a:p>
          <a:p>
            <a:pPr lvl="1"/>
            <a:r>
              <a:rPr lang="en-US" altLang="zh-CN" dirty="0">
                <a:latin typeface="黑体" panose="02010609060101010101" pitchFamily="49" charset="-122"/>
                <a:ea typeface="黑体" panose="02010609060101010101" pitchFamily="49" charset="-122"/>
              </a:rPr>
              <a:t>brand </a:t>
            </a:r>
            <a:r>
              <a:rPr lang="zh-CN" altLang="zh-CN" dirty="0">
                <a:latin typeface="黑体" panose="02010609060101010101" pitchFamily="49" charset="-122"/>
                <a:ea typeface="黑体" panose="02010609060101010101" pitchFamily="49" charset="-122"/>
              </a:rPr>
              <a:t>品牌编码</a:t>
            </a:r>
          </a:p>
          <a:p>
            <a:pPr lvl="1"/>
            <a:r>
              <a:rPr lang="en-US" altLang="zh-CN" dirty="0" err="1">
                <a:latin typeface="黑体" panose="02010609060101010101" pitchFamily="49" charset="-122"/>
                <a:ea typeface="黑体" panose="02010609060101010101" pitchFamily="49" charset="-122"/>
              </a:rPr>
              <a:t>bodyType</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车身类型</a:t>
            </a:r>
          </a:p>
          <a:p>
            <a:pPr lvl="1"/>
            <a:r>
              <a:rPr lang="en-US" altLang="zh-CN" dirty="0" err="1">
                <a:latin typeface="黑体" panose="02010609060101010101" pitchFamily="49" charset="-122"/>
                <a:ea typeface="黑体" panose="02010609060101010101" pitchFamily="49" charset="-122"/>
              </a:rPr>
              <a:t>fuelType</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燃油类型</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没有选择使用</a:t>
            </a:r>
            <a:r>
              <a:rPr lang="en-US" altLang="zh-CN" dirty="0">
                <a:latin typeface="黑体" panose="02010609060101010101" pitchFamily="49" charset="-122"/>
                <a:ea typeface="黑体" panose="02010609060101010101" pitchFamily="49" charset="-122"/>
              </a:rPr>
              <a:t>model</a:t>
            </a:r>
            <a:r>
              <a:rPr lang="zh-CN" altLang="en-US" dirty="0">
                <a:latin typeface="黑体" panose="02010609060101010101" pitchFamily="49" charset="-122"/>
                <a:ea typeface="黑体" panose="02010609060101010101" pitchFamily="49" charset="-122"/>
              </a:rPr>
              <a:t>：分类数过多</a:t>
            </a:r>
            <a:endParaRPr lang="en-US" altLang="zh-CN" dirty="0">
              <a:latin typeface="黑体" panose="02010609060101010101" pitchFamily="49" charset="-122"/>
              <a:ea typeface="黑体" panose="02010609060101010101" pitchFamily="49" charset="-122"/>
            </a:endParaRPr>
          </a:p>
          <a:p>
            <a:pPr lvl="1"/>
            <a:endParaRPr lang="zh-CN" altLang="zh-CN" dirty="0">
              <a:latin typeface="黑体" panose="02010609060101010101" pitchFamily="49" charset="-122"/>
              <a:ea typeface="黑体" panose="02010609060101010101" pitchFamily="49" charset="-122"/>
            </a:endParaRPr>
          </a:p>
          <a:p>
            <a:r>
              <a:rPr lang="zh-CN" altLang="zh-CN" dirty="0">
                <a:latin typeface="黑体" panose="02010609060101010101" pitchFamily="49" charset="-122"/>
                <a:ea typeface="黑体" panose="02010609060101010101" pitchFamily="49" charset="-122"/>
              </a:rPr>
              <a:t>对于这些分类特征信息，我们采用独热编码</a:t>
            </a:r>
            <a:r>
              <a:rPr lang="zh-CN" altLang="en-US" dirty="0">
                <a:latin typeface="黑体" panose="02010609060101010101" pitchFamily="49" charset="-122"/>
                <a:ea typeface="黑体" panose="02010609060101010101" pitchFamily="49" charset="-122"/>
              </a:rPr>
              <a:t>，生成了以下这些新特征：</a:t>
            </a:r>
            <a:endParaRPr lang="en-US" altLang="zh-CN" dirty="0">
              <a:latin typeface="黑体" panose="02010609060101010101" pitchFamily="49" charset="-122"/>
              <a:ea typeface="黑体" panose="02010609060101010101" pitchFamily="49" charset="-122"/>
            </a:endParaRPr>
          </a:p>
          <a:p>
            <a:pPr lvl="1"/>
            <a:r>
              <a:rPr lang="en-US" altLang="zh-CN" dirty="0">
                <a:latin typeface="黑体" panose="02010609060101010101" pitchFamily="49" charset="-122"/>
                <a:ea typeface="黑体" panose="02010609060101010101" pitchFamily="49" charset="-122"/>
              </a:rPr>
              <a:t>['brand_0', 'brand_1', 'brand_10', 'brand_11', 'brand_12', 'brand_13', 'brand_14', 'brand_15', 'brand_16', 'brand_17', 'brand_18', 'brand_19', 'brand_2', 'brand_20', 'brand_21', 'brand_22', 'brand_23', 'brand_24', 'brand_25', 'brand_26', 'brand_27', 'brand_28', 'brand_29', 'brand_3', 'brand_30', 'brand_31', 'brand_32', 'brand_33', 'brand_34', 'brand_35', 'brand_36', 'brand_37', 'brand_38', 'brand_39', 'brand_4', 'brand_5', 'brand_6', 'brand_7', 'brand_8', 'brand_9', 'bodyType_0.0', 'bodyType_1.0', 'bodyType_2.0', 'bodyType_3.0', 'bodyType_4.0', 'bodyType_5.0', 'bodyType_6.0', 'bodyType_7.0', '</a:t>
            </a:r>
            <a:r>
              <a:rPr lang="en-US" altLang="zh-CN" dirty="0" err="1">
                <a:latin typeface="黑体" panose="02010609060101010101" pitchFamily="49" charset="-122"/>
                <a:ea typeface="黑体" panose="02010609060101010101" pitchFamily="49" charset="-122"/>
              </a:rPr>
              <a:t>bodyType_nan</a:t>
            </a:r>
            <a:r>
              <a:rPr lang="en-US" altLang="zh-CN" dirty="0">
                <a:latin typeface="黑体" panose="02010609060101010101" pitchFamily="49" charset="-122"/>
                <a:ea typeface="黑体" panose="02010609060101010101" pitchFamily="49" charset="-122"/>
              </a:rPr>
              <a:t>', 'fuelType_0.0', 'fuelType_1.0', 'fuelType_2.0', 'fuelType_3.0', 'fuelType_4.0', 'fuelType_5.0', 'fuelType_6.0', '</a:t>
            </a:r>
            <a:r>
              <a:rPr lang="en-US" altLang="zh-CN" dirty="0" err="1">
                <a:latin typeface="黑体" panose="02010609060101010101" pitchFamily="49" charset="-122"/>
                <a:ea typeface="黑体" panose="02010609060101010101" pitchFamily="49" charset="-122"/>
              </a:rPr>
              <a:t>fuelType_nan</a:t>
            </a:r>
            <a:r>
              <a:rPr lang="en-US"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EDC6485B-ECF9-4C33-9CF1-12D53E9FB1D3}"/>
              </a:ext>
            </a:extLst>
          </p:cNvPr>
          <p:cNvSpPr/>
          <p:nvPr/>
        </p:nvSpPr>
        <p:spPr>
          <a:xfrm>
            <a:off x="6884021" y="978906"/>
            <a:ext cx="4490225" cy="646331"/>
          </a:xfrm>
          <a:prstGeom prst="rect">
            <a:avLst/>
          </a:prstGeom>
          <a:ln>
            <a:solidFill>
              <a:schemeClr val="tx1"/>
            </a:solidFill>
          </a:ln>
        </p:spPr>
        <p:txBody>
          <a:bodyPr wrap="square">
            <a:spAutoFit/>
          </a:bodyPr>
          <a:lstStyle/>
          <a:p>
            <a:r>
              <a:rPr lang="zh-CN" altLang="en-US" i="1" dirty="0"/>
              <a:t>Train_data = pd.get_dummies(Train_data)</a:t>
            </a:r>
          </a:p>
          <a:p>
            <a:r>
              <a:rPr lang="zh-CN" altLang="en-US" i="1" dirty="0"/>
              <a:t>TestA_data = pd.get_dummies(TestA_data)</a:t>
            </a:r>
          </a:p>
        </p:txBody>
      </p:sp>
    </p:spTree>
    <p:extLst>
      <p:ext uri="{BB962C8B-B14F-4D97-AF65-F5344CB8AC3E}">
        <p14:creationId xmlns:p14="http://schemas.microsoft.com/office/powerpoint/2010/main" val="34487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3"/>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特征组合</a:t>
            </a:r>
          </a:p>
        </p:txBody>
      </p:sp>
      <p:sp>
        <p:nvSpPr>
          <p:cNvPr id="2" name="矩形 1">
            <a:extLst>
              <a:ext uri="{FF2B5EF4-FFF2-40B4-BE49-F238E27FC236}">
                <a16:creationId xmlns:a16="http://schemas.microsoft.com/office/drawing/2014/main" id="{6118215D-F9FB-4488-B0F8-139D21A87442}"/>
              </a:ext>
            </a:extLst>
          </p:cNvPr>
          <p:cNvSpPr/>
          <p:nvPr/>
        </p:nvSpPr>
        <p:spPr>
          <a:xfrm>
            <a:off x="392153" y="3521491"/>
            <a:ext cx="11378303" cy="2246769"/>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观察到汽车注册日期</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regDate</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和价格关连比较大，并且原始数据中还包含交易日期</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creatDate</a:t>
            </a:r>
            <a:r>
              <a:rPr lang="en-US" altLang="zh-CN" sz="2000" dirty="0">
                <a:latin typeface="黑体" panose="02010609060101010101" pitchFamily="49" charset="-122"/>
                <a:ea typeface="黑体" panose="02010609060101010101" pitchFamily="49" charset="-122"/>
              </a:rPr>
              <a:t>)</a:t>
            </a:r>
          </a:p>
          <a:p>
            <a:r>
              <a:rPr lang="zh-CN" altLang="en-US" sz="2000" dirty="0">
                <a:latin typeface="黑体" panose="02010609060101010101" pitchFamily="49" charset="-122"/>
                <a:ea typeface="黑体" panose="02010609060101010101" pitchFamily="49" charset="-122"/>
              </a:rPr>
              <a:t>构造这两个日期之间的天数作为新特征</a:t>
            </a:r>
            <a:r>
              <a:rPr lang="en-US" altLang="zh-CN" sz="2000" dirty="0" err="1">
                <a:latin typeface="黑体" panose="02010609060101010101" pitchFamily="49" charset="-122"/>
                <a:ea typeface="黑体" panose="02010609060101010101" pitchFamily="49" charset="-122"/>
              </a:rPr>
              <a:t>used_time</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en-US" altLang="zh-CN" sz="2000" dirty="0" err="1">
                <a:latin typeface="黑体" panose="02010609060101010101" pitchFamily="49" charset="-122"/>
                <a:ea typeface="黑体" panose="02010609060101010101" pitchFamily="49" charset="-122"/>
              </a:rPr>
              <a:t>used_time</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creatDate-regDate</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改进方向：对特征编码进行降维</a:t>
            </a:r>
          </a:p>
        </p:txBody>
      </p:sp>
      <p:sp>
        <p:nvSpPr>
          <p:cNvPr id="3" name="矩形 2">
            <a:extLst>
              <a:ext uri="{FF2B5EF4-FFF2-40B4-BE49-F238E27FC236}">
                <a16:creationId xmlns:a16="http://schemas.microsoft.com/office/drawing/2014/main" id="{791CF06C-7559-4947-87FF-05C200E67FCC}"/>
              </a:ext>
            </a:extLst>
          </p:cNvPr>
          <p:cNvSpPr/>
          <p:nvPr/>
        </p:nvSpPr>
        <p:spPr>
          <a:xfrm>
            <a:off x="508899" y="1610563"/>
            <a:ext cx="8721091" cy="1600438"/>
          </a:xfrm>
          <a:prstGeom prst="rect">
            <a:avLst/>
          </a:prstGeom>
          <a:ln>
            <a:solidFill>
              <a:schemeClr val="tx1"/>
            </a:solidFill>
          </a:ln>
        </p:spPr>
        <p:txBody>
          <a:bodyPr wrap="square">
            <a:spAutoFit/>
          </a:bodyPr>
          <a:lstStyle/>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 使用时间：data['creatDate'] - data['regDate']，反应汽车使用时间，一般来说价格与使用时间成反比</a:t>
            </a:r>
          </a:p>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 不过要注意，数据里有时间出错的格式，所以我们需要 errors='coerce'</a:t>
            </a:r>
          </a:p>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Train_data['used_time'] = (pd.to_datetime(Train_data['creatDate'], format='%Y%m%d', errors='coerce') - </a:t>
            </a:r>
          </a:p>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                            pd.to_datetime(Train_data['regDate'], format='%Y%m%d', errors='coerce')).dt.days</a:t>
            </a:r>
          </a:p>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TestA_data['used_time'] = (pd.to_datetime(Train_data['creatDate'], format='%Y%m%d', errors='coerce') - </a:t>
            </a:r>
          </a:p>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                            pd.to_datetime(Train_data['regDate'], format='%Y%m%d', errors='coerce')).dt.days</a:t>
            </a:r>
          </a:p>
        </p:txBody>
      </p:sp>
    </p:spTree>
    <p:extLst>
      <p:ext uri="{BB962C8B-B14F-4D97-AF65-F5344CB8AC3E}">
        <p14:creationId xmlns:p14="http://schemas.microsoft.com/office/powerpoint/2010/main" val="102404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pic>
        <p:nvPicPr>
          <p:cNvPr id="6" name="图片 5">
            <a:extLst>
              <a:ext uri="{FF2B5EF4-FFF2-40B4-BE49-F238E27FC236}">
                <a16:creationId xmlns:a16="http://schemas.microsoft.com/office/drawing/2014/main" id="{B02C4DF5-3391-4E73-926C-E64848C933AF}"/>
              </a:ext>
            </a:extLst>
          </p:cNvPr>
          <p:cNvPicPr>
            <a:picLocks noChangeAspect="1"/>
          </p:cNvPicPr>
          <p:nvPr/>
        </p:nvPicPr>
        <p:blipFill>
          <a:blip r:embed="rId3"/>
          <a:stretch>
            <a:fillRect/>
          </a:stretch>
        </p:blipFill>
        <p:spPr>
          <a:xfrm>
            <a:off x="392152" y="1362794"/>
            <a:ext cx="9250656" cy="5340756"/>
          </a:xfrm>
          <a:prstGeom prst="rect">
            <a:avLst/>
          </a:prstGeom>
        </p:spPr>
      </p:pic>
      <p:sp>
        <p:nvSpPr>
          <p:cNvPr id="7" name="矩形 6">
            <a:extLst>
              <a:ext uri="{FF2B5EF4-FFF2-40B4-BE49-F238E27FC236}">
                <a16:creationId xmlns:a16="http://schemas.microsoft.com/office/drawing/2014/main" id="{86D15A26-AF1F-48C0-B661-E8AEC9AB38DE}"/>
              </a:ext>
            </a:extLst>
          </p:cNvPr>
          <p:cNvSpPr/>
          <p:nvPr/>
        </p:nvSpPr>
        <p:spPr>
          <a:xfrm>
            <a:off x="508899" y="378471"/>
            <a:ext cx="3973892"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8767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1"/>
            <a:ext cx="3973892"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模型训练</a:t>
            </a:r>
            <a:endParaRPr lang="en-US" altLang="zh-CN" sz="400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4F2533E5-A130-43EB-AC20-EA53B8350D40}"/>
              </a:ext>
            </a:extLst>
          </p:cNvPr>
          <p:cNvSpPr/>
          <p:nvPr/>
        </p:nvSpPr>
        <p:spPr>
          <a:xfrm>
            <a:off x="508898" y="2090172"/>
            <a:ext cx="11049279" cy="2677656"/>
          </a:xfrm>
          <a:prstGeom prst="rect">
            <a:avLst/>
          </a:prstGeom>
        </p:spPr>
        <p:txBody>
          <a:bodyPr wrap="square">
            <a:spAutoFit/>
          </a:bodyPr>
          <a:lstStyle/>
          <a:p>
            <a:pPr marL="285744" indent="-285744">
              <a:buFont typeface="Arial" panose="020B0604020202020204" pitchFamily="34" charset="0"/>
              <a:buChar char="•"/>
            </a:pPr>
            <a:r>
              <a:rPr lang="en-US" altLang="zh-CN" sz="2400" dirty="0" err="1">
                <a:latin typeface="黑体" panose="02010609060101010101" pitchFamily="49" charset="-122"/>
                <a:ea typeface="黑体" panose="02010609060101010101" pitchFamily="49" charset="-122"/>
              </a:rPr>
              <a:t>lightgbm</a:t>
            </a:r>
            <a:r>
              <a:rPr lang="zh-CN" altLang="en-US" sz="2400" dirty="0">
                <a:latin typeface="黑体" panose="02010609060101010101" pitchFamily="49" charset="-122"/>
                <a:ea typeface="黑体" panose="02010609060101010101" pitchFamily="49" charset="-122"/>
              </a:rPr>
              <a:t>：由于现在的比赛数据越来越大，想要获得一个比较高的预测精度，同时又要减少内存占用以及提升训练速度，</a:t>
            </a:r>
            <a:r>
              <a:rPr lang="en-US" altLang="zh-CN" sz="2400" dirty="0" err="1">
                <a:latin typeface="黑体" panose="02010609060101010101" pitchFamily="49" charset="-122"/>
                <a:ea typeface="黑体" panose="02010609060101010101" pitchFamily="49" charset="-122"/>
              </a:rPr>
              <a:t>lightgbm</a:t>
            </a:r>
            <a:r>
              <a:rPr lang="zh-CN" altLang="en-US" sz="2400" dirty="0">
                <a:latin typeface="黑体" panose="02010609060101010101" pitchFamily="49" charset="-122"/>
                <a:ea typeface="黑体" panose="02010609060101010101" pitchFamily="49" charset="-122"/>
              </a:rPr>
              <a:t>是一个非常不错的选择，其可达到与</a:t>
            </a:r>
            <a:r>
              <a:rPr lang="en-US" altLang="zh-CN" sz="2400" dirty="0" err="1">
                <a:latin typeface="黑体" panose="02010609060101010101" pitchFamily="49" charset="-122"/>
                <a:ea typeface="黑体" panose="02010609060101010101" pitchFamily="49" charset="-122"/>
              </a:rPr>
              <a:t>xgboost</a:t>
            </a:r>
            <a:r>
              <a:rPr lang="zh-CN" altLang="en-US" sz="2400" dirty="0">
                <a:latin typeface="黑体" panose="02010609060101010101" pitchFamily="49" charset="-122"/>
                <a:ea typeface="黑体" panose="02010609060101010101" pitchFamily="49" charset="-122"/>
              </a:rPr>
              <a:t>相似的预测效果。</a:t>
            </a:r>
            <a:endParaRPr lang="en-US" altLang="zh-CN" sz="24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en-US" altLang="zh-CN" sz="2400" dirty="0" err="1">
                <a:latin typeface="黑体" panose="02010609060101010101" pitchFamily="49" charset="-122"/>
                <a:ea typeface="黑体" panose="02010609060101010101" pitchFamily="49" charset="-122"/>
              </a:rPr>
              <a:t>xgboost</a:t>
            </a:r>
            <a:r>
              <a:rPr lang="zh-CN" altLang="en-US" sz="2400" dirty="0">
                <a:latin typeface="黑体" panose="02010609060101010101" pitchFamily="49" charset="-122"/>
                <a:ea typeface="黑体" panose="02010609060101010101" pitchFamily="49" charset="-122"/>
              </a:rPr>
              <a:t>：在</a:t>
            </a:r>
            <a:r>
              <a:rPr lang="en-US" altLang="zh-CN" sz="2400" dirty="0" err="1">
                <a:latin typeface="黑体" panose="02010609060101010101" pitchFamily="49" charset="-122"/>
                <a:ea typeface="黑体" panose="02010609060101010101" pitchFamily="49" charset="-122"/>
              </a:rPr>
              <a:t>lightgbm</a:t>
            </a:r>
            <a:r>
              <a:rPr lang="zh-CN" altLang="en-US" sz="2400" dirty="0">
                <a:latin typeface="黑体" panose="02010609060101010101" pitchFamily="49" charset="-122"/>
                <a:ea typeface="黑体" panose="02010609060101010101" pitchFamily="49" charset="-122"/>
              </a:rPr>
              <a:t>出来之前，是打比赛的不二之选，现在由于需要做模型融合以提高预测精度，所以也需要使用到</a:t>
            </a:r>
            <a:r>
              <a:rPr lang="en-US" altLang="zh-CN" sz="2400" dirty="0" err="1">
                <a:latin typeface="黑体" panose="02010609060101010101" pitchFamily="49" charset="-122"/>
                <a:ea typeface="黑体" panose="02010609060101010101" pitchFamily="49" charset="-122"/>
              </a:rPr>
              <a:t>xgboost</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16547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3"/>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模型训练</a:t>
            </a:r>
            <a:endParaRPr lang="en-US" altLang="zh-CN" sz="4000" dirty="0">
              <a:latin typeface="黑体" panose="02010609060101010101" pitchFamily="49" charset="-122"/>
              <a:ea typeface="黑体" panose="02010609060101010101" pitchFamily="49" charset="-122"/>
            </a:endParaRPr>
          </a:p>
          <a:p>
            <a:r>
              <a:rPr lang="en-US" altLang="zh-CN" sz="2800" dirty="0" err="1">
                <a:latin typeface="黑体" panose="02010609060101010101" pitchFamily="49" charset="-122"/>
                <a:ea typeface="黑体" panose="02010609060101010101" pitchFamily="49" charset="-122"/>
              </a:rPr>
              <a:t>XGBoost</a:t>
            </a:r>
            <a:endParaRPr lang="zh-CN" altLang="en-US" sz="28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022D5477-AD9A-4508-8751-AA6B02CD740B}"/>
              </a:ext>
            </a:extLst>
          </p:cNvPr>
          <p:cNvSpPr/>
          <p:nvPr/>
        </p:nvSpPr>
        <p:spPr>
          <a:xfrm>
            <a:off x="1219202" y="1542139"/>
            <a:ext cx="7757532" cy="1631216"/>
          </a:xfrm>
          <a:prstGeom prst="rect">
            <a:avLst/>
          </a:prstGeom>
        </p:spPr>
        <p:txBody>
          <a:bodyPr wrap="square">
            <a:spAutoFit/>
          </a:bodyPr>
          <a:lstStyle/>
          <a:p>
            <a:r>
              <a:rPr lang="en-US" altLang="zh-CN" sz="2000" dirty="0" err="1">
                <a:latin typeface="黑体" panose="02010609060101010101" pitchFamily="49" charset="-122"/>
                <a:ea typeface="黑体" panose="02010609060101010101" pitchFamily="49" charset="-122"/>
              </a:rPr>
              <a:t>XGBoost</a:t>
            </a:r>
            <a:r>
              <a:rPr lang="zh-CN" altLang="en-US" sz="2000" dirty="0">
                <a:latin typeface="黑体" panose="02010609060101010101" pitchFamily="49" charset="-122"/>
                <a:ea typeface="黑体" panose="02010609060101010101" pitchFamily="49" charset="-122"/>
              </a:rPr>
              <a:t>模型特点：</a:t>
            </a:r>
            <a:endParaRPr lang="en-US" altLang="zh-CN" sz="20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不需要操心特征工程</a:t>
            </a:r>
            <a:endParaRPr lang="en-US" altLang="zh-CN" sz="20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不需要进行特征变换（归一化、标准化、取</a:t>
            </a:r>
            <a:r>
              <a:rPr lang="en-US" altLang="zh-CN" sz="2000" dirty="0">
                <a:latin typeface="黑体" panose="02010609060101010101" pitchFamily="49" charset="-122"/>
                <a:ea typeface="黑体" panose="02010609060101010101" pitchFamily="49" charset="-122"/>
              </a:rPr>
              <a:t>log</a:t>
            </a:r>
            <a:r>
              <a:rPr lang="zh-CN" altLang="en-US" sz="2000" dirty="0">
                <a:latin typeface="黑体" panose="02010609060101010101" pitchFamily="49" charset="-122"/>
                <a:ea typeface="黑体" panose="02010609060101010101" pitchFamily="49" charset="-122"/>
              </a:rPr>
              <a:t>等）</a:t>
            </a:r>
            <a:endParaRPr lang="en-US" altLang="zh-CN" sz="20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不需要进行特征选择</a:t>
            </a:r>
            <a:endParaRPr lang="en-US" altLang="zh-CN" sz="20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能够处理缺失值</a:t>
            </a:r>
            <a:endParaRPr lang="en-US" altLang="zh-CN" sz="2000"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1CAFA872-354B-4C70-93EE-32566B1F41FE}"/>
              </a:ext>
            </a:extLst>
          </p:cNvPr>
          <p:cNvSpPr/>
          <p:nvPr/>
        </p:nvSpPr>
        <p:spPr>
          <a:xfrm>
            <a:off x="1219201" y="3326691"/>
            <a:ext cx="9298256" cy="1938992"/>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训练方式：</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en-US" sz="2000" dirty="0">
                <a:solidFill>
                  <a:srgbClr val="FF0000"/>
                </a:solidFill>
                <a:latin typeface="黑体" panose="02010609060101010101" pitchFamily="49" charset="-122"/>
                <a:ea typeface="黑体" panose="02010609060101010101" pitchFamily="49" charset="-122"/>
              </a:rPr>
              <a:t>模型切分</a:t>
            </a:r>
            <a:r>
              <a:rPr lang="zh-CN" altLang="en-US" sz="2000" dirty="0">
                <a:latin typeface="黑体" panose="02010609060101010101" pitchFamily="49" charset="-122"/>
                <a:ea typeface="黑体" panose="02010609060101010101" pitchFamily="49" charset="-122"/>
              </a:rPr>
              <a:t>：随机抽取数据集中</a:t>
            </a:r>
            <a:r>
              <a:rPr lang="en-US" altLang="zh-CN" sz="2000" dirty="0">
                <a:latin typeface="黑体" panose="02010609060101010101" pitchFamily="49" charset="-122"/>
                <a:ea typeface="黑体" panose="02010609060101010101" pitchFamily="49" charset="-122"/>
              </a:rPr>
              <a:t>70%</a:t>
            </a:r>
            <a:r>
              <a:rPr lang="zh-CN" altLang="en-US" sz="2000" dirty="0">
                <a:latin typeface="黑体" panose="02010609060101010101" pitchFamily="49" charset="-122"/>
                <a:ea typeface="黑体" panose="02010609060101010101" pitchFamily="49" charset="-122"/>
              </a:rPr>
              <a:t>的样本作为训练集，剩下的</a:t>
            </a:r>
            <a:r>
              <a:rPr lang="en-US" altLang="zh-CN" sz="2000" dirty="0">
                <a:latin typeface="黑体" panose="02010609060101010101" pitchFamily="49" charset="-122"/>
                <a:ea typeface="黑体" panose="02010609060101010101" pitchFamily="49" charset="-122"/>
              </a:rPr>
              <a:t>30%</a:t>
            </a:r>
            <a:r>
              <a:rPr lang="zh-CN" altLang="en-US" sz="2000" dirty="0">
                <a:latin typeface="黑体" panose="02010609060101010101" pitchFamily="49" charset="-122"/>
                <a:ea typeface="黑体" panose="02010609060101010101" pitchFamily="49" charset="-122"/>
              </a:rPr>
              <a:t>作为验证集</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en-US" sz="2000" dirty="0">
                <a:solidFill>
                  <a:srgbClr val="FF0000"/>
                </a:solidFill>
                <a:latin typeface="黑体" panose="02010609060101010101" pitchFamily="49" charset="-122"/>
                <a:ea typeface="黑体" panose="02010609060101010101" pitchFamily="49" charset="-122"/>
              </a:rPr>
              <a:t>参数调节</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800080" lvl="1" indent="-342891">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利用</a:t>
            </a:r>
            <a:r>
              <a:rPr lang="en-US" altLang="zh-CN" sz="2000" dirty="0" err="1">
                <a:latin typeface="黑体" panose="02010609060101010101" pitchFamily="49" charset="-122"/>
                <a:ea typeface="黑体" panose="02010609060101010101" pitchFamily="49" charset="-122"/>
              </a:rPr>
              <a:t>xgb</a:t>
            </a:r>
            <a:r>
              <a:rPr lang="zh-CN" altLang="en-US" sz="2000" dirty="0">
                <a:latin typeface="黑体" panose="02010609060101010101" pitchFamily="49" charset="-122"/>
                <a:ea typeface="黑体" panose="02010609060101010101" pitchFamily="49" charset="-122"/>
              </a:rPr>
              <a:t>进行五折交叉验证调参</a:t>
            </a:r>
            <a:endParaRPr lang="en-US" altLang="zh-CN" sz="2000" dirty="0">
              <a:latin typeface="黑体" panose="02010609060101010101" pitchFamily="49" charset="-122"/>
              <a:ea typeface="黑体" panose="02010609060101010101" pitchFamily="49" charset="-122"/>
            </a:endParaRPr>
          </a:p>
          <a:p>
            <a:pPr marL="800080" lvl="1" indent="-342891">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对参数</a:t>
            </a:r>
            <a:r>
              <a:rPr lang="en-US" altLang="zh-CN" sz="2000" dirty="0" err="1">
                <a:latin typeface="黑体" panose="02010609060101010101" pitchFamily="49" charset="-122"/>
                <a:ea typeface="黑体" panose="02010609060101010101" pitchFamily="49" charset="-122"/>
              </a:rPr>
              <a:t>learning_rate</a:t>
            </a:r>
            <a:r>
              <a:rPr lang="zh-CN" altLang="en-US" sz="2000" dirty="0">
                <a:latin typeface="黑体" panose="02010609060101010101" pitchFamily="49" charset="-122"/>
                <a:ea typeface="黑体" panose="02010609060101010101" pitchFamily="49" charset="-122"/>
              </a:rPr>
              <a:t>采用网格搜索，选取最佳的模型参数</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en-US" sz="2000" dirty="0">
                <a:solidFill>
                  <a:srgbClr val="FF0000"/>
                </a:solidFill>
                <a:latin typeface="黑体" panose="02010609060101010101" pitchFamily="49" charset="-122"/>
                <a:ea typeface="黑体" panose="02010609060101010101" pitchFamily="49" charset="-122"/>
              </a:rPr>
              <a:t>模型融合</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E87B614B-8BCF-41A5-AE2C-CE996BC33115}"/>
              </a:ext>
            </a:extLst>
          </p:cNvPr>
          <p:cNvSpPr txBox="1"/>
          <p:nvPr/>
        </p:nvSpPr>
        <p:spPr>
          <a:xfrm>
            <a:off x="1648265" y="5315862"/>
            <a:ext cx="8398453" cy="1169551"/>
          </a:xfrm>
          <a:prstGeom prst="rect">
            <a:avLst/>
          </a:prstGeom>
          <a:noFill/>
          <a:ln>
            <a:solidFill>
              <a:schemeClr val="tx1"/>
            </a:solidFill>
          </a:ln>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这里我们采取了简单的加权融合的方式</a:t>
            </a:r>
          </a:p>
          <a:p>
            <a:r>
              <a:rPr lang="en-US" altLang="zh-CN" sz="1400" dirty="0" err="1">
                <a:latin typeface="Times New Roman" panose="02020603050405020304" pitchFamily="18" charset="0"/>
                <a:cs typeface="Times New Roman" panose="02020603050405020304" pitchFamily="18" charset="0"/>
              </a:rPr>
              <a:t>val_Weighted</a:t>
            </a:r>
            <a:r>
              <a:rPr lang="en-US" altLang="zh-CN" sz="1400" dirty="0">
                <a:latin typeface="Times New Roman" panose="02020603050405020304" pitchFamily="18" charset="0"/>
                <a:cs typeface="Times New Roman" panose="02020603050405020304" pitchFamily="18" charset="0"/>
              </a:rPr>
              <a:t> = (1-MAE_lgb/(</a:t>
            </a:r>
            <a:r>
              <a:rPr lang="en-US" altLang="zh-CN" sz="1400" dirty="0" err="1">
                <a:latin typeface="Times New Roman" panose="02020603050405020304" pitchFamily="18" charset="0"/>
                <a:cs typeface="Times New Roman" panose="02020603050405020304" pitchFamily="18" charset="0"/>
              </a:rPr>
              <a:t>MAE_xgb+MAE_lgb</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val_lgb</a:t>
            </a:r>
            <a:r>
              <a:rPr lang="en-US" altLang="zh-CN" sz="1400" dirty="0">
                <a:latin typeface="Times New Roman" panose="02020603050405020304" pitchFamily="18" charset="0"/>
                <a:cs typeface="Times New Roman" panose="02020603050405020304" pitchFamily="18" charset="0"/>
              </a:rPr>
              <a:t>+(1-MAE_xgb/(</a:t>
            </a:r>
            <a:r>
              <a:rPr lang="en-US" altLang="zh-CN" sz="1400" dirty="0" err="1">
                <a:latin typeface="Times New Roman" panose="02020603050405020304" pitchFamily="18" charset="0"/>
                <a:cs typeface="Times New Roman" panose="02020603050405020304" pitchFamily="18" charset="0"/>
              </a:rPr>
              <a:t>MAE_xgb+MAE_lgb</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val_xgb</a:t>
            </a:r>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由于我们发现预测的最小值有负数，而真实情况下，</a:t>
            </a:r>
            <a:r>
              <a:rPr lang="en-US" altLang="zh-CN" sz="1400" dirty="0">
                <a:latin typeface="Times New Roman" panose="02020603050405020304" pitchFamily="18" charset="0"/>
                <a:cs typeface="Times New Roman" panose="02020603050405020304" pitchFamily="18" charset="0"/>
              </a:rPr>
              <a:t>price</a:t>
            </a:r>
            <a:r>
              <a:rPr lang="zh-CN" altLang="en-US" sz="1400" dirty="0">
                <a:latin typeface="Times New Roman" panose="02020603050405020304" pitchFamily="18" charset="0"/>
                <a:cs typeface="Times New Roman" panose="02020603050405020304" pitchFamily="18" charset="0"/>
              </a:rPr>
              <a:t>为负是不存在的，由此我们进行对应的后修正</a:t>
            </a:r>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val_Weighted</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val_Weighted</a:t>
            </a:r>
            <a:r>
              <a:rPr lang="en-US" altLang="zh-CN" sz="1400" dirty="0">
                <a:latin typeface="Times New Roman" panose="02020603050405020304" pitchFamily="18" charset="0"/>
                <a:cs typeface="Times New Roman" panose="02020603050405020304" pitchFamily="18" charset="0"/>
              </a:rPr>
              <a:t>&lt;0]=10 </a:t>
            </a:r>
          </a:p>
          <a:p>
            <a:r>
              <a:rPr lang="en-US" altLang="zh-CN" sz="1400" dirty="0">
                <a:latin typeface="Times New Roman" panose="02020603050405020304" pitchFamily="18" charset="0"/>
                <a:cs typeface="Times New Roman" panose="02020603050405020304" pitchFamily="18" charset="0"/>
              </a:rPr>
              <a:t>print('MAE of </a:t>
            </a:r>
            <a:r>
              <a:rPr lang="en-US" altLang="zh-CN" sz="1400" dirty="0" err="1">
                <a:latin typeface="Times New Roman" panose="02020603050405020304" pitchFamily="18" charset="0"/>
                <a:cs typeface="Times New Roman" panose="02020603050405020304" pitchFamily="18" charset="0"/>
              </a:rPr>
              <a:t>val</a:t>
            </a:r>
            <a:r>
              <a:rPr lang="en-US" altLang="zh-CN" sz="1400" dirty="0">
                <a:latin typeface="Times New Roman" panose="02020603050405020304" pitchFamily="18" charset="0"/>
                <a:cs typeface="Times New Roman" panose="02020603050405020304" pitchFamily="18" charset="0"/>
              </a:rPr>
              <a:t> with Weighted ensemble:',</a:t>
            </a:r>
            <a:r>
              <a:rPr lang="en-US" altLang="zh-CN" sz="1400" dirty="0" err="1">
                <a:latin typeface="Times New Roman" panose="02020603050405020304" pitchFamily="18" charset="0"/>
                <a:cs typeface="Times New Roman" panose="02020603050405020304" pitchFamily="18" charset="0"/>
              </a:rPr>
              <a:t>mean_absolute_error</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y_val,val_Weighted</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13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3"/>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模型训练</a:t>
            </a:r>
            <a:endParaRPr lang="en-US" altLang="zh-CN" sz="4000" dirty="0">
              <a:latin typeface="黑体" panose="02010609060101010101" pitchFamily="49" charset="-122"/>
              <a:ea typeface="黑体" panose="02010609060101010101" pitchFamily="49" charset="-122"/>
            </a:endParaRPr>
          </a:p>
          <a:p>
            <a:r>
              <a:rPr lang="en-US" altLang="zh-CN" sz="2800" dirty="0" err="1">
                <a:latin typeface="黑体" panose="02010609060101010101" pitchFamily="49" charset="-122"/>
                <a:ea typeface="黑体" panose="02010609060101010101" pitchFamily="49" charset="-122"/>
              </a:rPr>
              <a:t>XGBoost</a:t>
            </a:r>
            <a:endParaRPr lang="zh-CN" altLang="en-US" sz="28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F1CB6A92-BC1A-4AC1-A6AC-0263E6C7EA4E}"/>
              </a:ext>
            </a:extLst>
          </p:cNvPr>
          <p:cNvPicPr>
            <a:picLocks noChangeAspect="1"/>
          </p:cNvPicPr>
          <p:nvPr/>
        </p:nvPicPr>
        <p:blipFill>
          <a:blip r:embed="rId3"/>
          <a:stretch>
            <a:fillRect/>
          </a:stretch>
        </p:blipFill>
        <p:spPr>
          <a:xfrm>
            <a:off x="508899" y="1565243"/>
            <a:ext cx="9733333" cy="4914287"/>
          </a:xfrm>
          <a:prstGeom prst="rect">
            <a:avLst/>
          </a:prstGeom>
        </p:spPr>
      </p:pic>
    </p:spTree>
    <p:extLst>
      <p:ext uri="{BB962C8B-B14F-4D97-AF65-F5344CB8AC3E}">
        <p14:creationId xmlns:p14="http://schemas.microsoft.com/office/powerpoint/2010/main" val="311265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A699A35-7D67-45E4-832E-DF3AF6E4D81A}"/>
              </a:ext>
            </a:extLst>
          </p:cNvPr>
          <p:cNvSpPr/>
          <p:nvPr/>
        </p:nvSpPr>
        <p:spPr>
          <a:xfrm>
            <a:off x="5226121" y="512285"/>
            <a:ext cx="1739761" cy="1015663"/>
          </a:xfrm>
          <a:prstGeom prst="rect">
            <a:avLst/>
          </a:prstGeom>
        </p:spPr>
        <p:txBody>
          <a:bodyPr wrap="square">
            <a:spAutoFit/>
          </a:bodyPr>
          <a:lstStyle/>
          <a:p>
            <a:r>
              <a:rPr lang="zh-CN" altLang="en-US" sz="6000" dirty="0">
                <a:latin typeface="黑体" panose="02010609060101010101" pitchFamily="49" charset="-122"/>
                <a:ea typeface="黑体" panose="02010609060101010101" pitchFamily="49" charset="-122"/>
              </a:rPr>
              <a:t>目录</a:t>
            </a:r>
          </a:p>
        </p:txBody>
      </p:sp>
      <p:pic>
        <p:nvPicPr>
          <p:cNvPr id="7" name="图片 6">
            <a:extLst>
              <a:ext uri="{FF2B5EF4-FFF2-40B4-BE49-F238E27FC236}">
                <a16:creationId xmlns:a16="http://schemas.microsoft.com/office/drawing/2014/main" id="{FA0CC5CC-2174-4B1C-AAA8-6FADD7DA9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2" name="文本框 1">
            <a:extLst>
              <a:ext uri="{FF2B5EF4-FFF2-40B4-BE49-F238E27FC236}">
                <a16:creationId xmlns:a16="http://schemas.microsoft.com/office/drawing/2014/main" id="{D4DE95E0-586A-47CD-8669-8E34BD27366B}"/>
              </a:ext>
            </a:extLst>
          </p:cNvPr>
          <p:cNvSpPr txBox="1"/>
          <p:nvPr/>
        </p:nvSpPr>
        <p:spPr>
          <a:xfrm>
            <a:off x="4882618" y="2355655"/>
            <a:ext cx="4166525" cy="3539430"/>
          </a:xfrm>
          <a:prstGeom prst="rect">
            <a:avLst/>
          </a:prstGeom>
          <a:noFill/>
        </p:spPr>
        <p:txBody>
          <a:bodyPr wrap="none" rtlCol="0">
            <a:spAutoFit/>
          </a:bodyPr>
          <a:lstStyle/>
          <a:p>
            <a:pPr marL="285744" indent="-285744">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项目背景</a:t>
            </a:r>
            <a:endParaRPr lang="en-US" altLang="zh-CN" sz="32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数据的预处理与分析</a:t>
            </a:r>
            <a:endParaRPr lang="en-US" altLang="zh-CN" sz="32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特征工程</a:t>
            </a:r>
            <a:endParaRPr lang="en-US" altLang="zh-CN" sz="32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模型训练</a:t>
            </a:r>
            <a:endParaRPr lang="en-US" altLang="zh-CN" sz="32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结果分析</a:t>
            </a:r>
            <a:endParaRPr lang="en-US" altLang="zh-CN" sz="32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endParaRPr lang="en-US" altLang="zh-CN" sz="3200" dirty="0">
              <a:latin typeface="黑体" panose="02010609060101010101" pitchFamily="49" charset="-122"/>
              <a:ea typeface="黑体" panose="02010609060101010101" pitchFamily="49" charset="-122"/>
            </a:endParaRPr>
          </a:p>
          <a:p>
            <a:pPr marL="285744" indent="-285744">
              <a:buFont typeface="Arial" panose="020B0604020202020204" pitchFamily="34" charset="0"/>
              <a:buChar cha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5755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3"/>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模型训练</a:t>
            </a:r>
            <a:endParaRPr lang="en-US" altLang="zh-CN" sz="4000" dirty="0">
              <a:latin typeface="黑体" panose="02010609060101010101" pitchFamily="49" charset="-122"/>
              <a:ea typeface="黑体" panose="02010609060101010101" pitchFamily="49" charset="-122"/>
            </a:endParaRPr>
          </a:p>
          <a:p>
            <a:r>
              <a:rPr lang="en-US" altLang="zh-CN" sz="2800" dirty="0" err="1">
                <a:latin typeface="黑体" panose="02010609060101010101" pitchFamily="49" charset="-122"/>
                <a:ea typeface="黑体" panose="02010609060101010101" pitchFamily="49" charset="-122"/>
              </a:rPr>
              <a:t>XGBoost</a:t>
            </a:r>
            <a:endParaRPr lang="zh-CN" altLang="en-US" sz="28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4C7BDC0A-B643-4655-AC8D-BC309E874CC5}"/>
              </a:ext>
            </a:extLst>
          </p:cNvPr>
          <p:cNvPicPr>
            <a:picLocks noChangeAspect="1"/>
          </p:cNvPicPr>
          <p:nvPr/>
        </p:nvPicPr>
        <p:blipFill>
          <a:blip r:embed="rId3"/>
          <a:stretch>
            <a:fillRect/>
          </a:stretch>
        </p:blipFill>
        <p:spPr>
          <a:xfrm>
            <a:off x="508899" y="2312662"/>
            <a:ext cx="9771428" cy="2857143"/>
          </a:xfrm>
          <a:prstGeom prst="rect">
            <a:avLst/>
          </a:prstGeom>
        </p:spPr>
      </p:pic>
    </p:spTree>
    <p:extLst>
      <p:ext uri="{BB962C8B-B14F-4D97-AF65-F5344CB8AC3E}">
        <p14:creationId xmlns:p14="http://schemas.microsoft.com/office/powerpoint/2010/main" val="245779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1"/>
            <a:ext cx="3973892"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模型训练</a:t>
            </a:r>
            <a:endParaRPr lang="en-US" altLang="zh-CN" sz="4000" dirty="0">
              <a:latin typeface="黑体" panose="02010609060101010101" pitchFamily="49" charset="-122"/>
              <a:ea typeface="黑体" panose="02010609060101010101" pitchFamily="49" charset="-122"/>
            </a:endParaRPr>
          </a:p>
        </p:txBody>
      </p:sp>
      <p:grpSp>
        <p:nvGrpSpPr>
          <p:cNvPr id="10" name="组合 9">
            <a:extLst>
              <a:ext uri="{FF2B5EF4-FFF2-40B4-BE49-F238E27FC236}">
                <a16:creationId xmlns:a16="http://schemas.microsoft.com/office/drawing/2014/main" id="{39922A88-BEAD-443D-B939-D22522E1C6AB}"/>
              </a:ext>
            </a:extLst>
          </p:cNvPr>
          <p:cNvGrpSpPr/>
          <p:nvPr/>
        </p:nvGrpSpPr>
        <p:grpSpPr>
          <a:xfrm>
            <a:off x="698469" y="1424259"/>
            <a:ext cx="9515411" cy="4638095"/>
            <a:chOff x="508898" y="1424258"/>
            <a:chExt cx="9515410" cy="4638095"/>
          </a:xfrm>
        </p:grpSpPr>
        <p:pic>
          <p:nvPicPr>
            <p:cNvPr id="6" name="图片 5">
              <a:extLst>
                <a:ext uri="{FF2B5EF4-FFF2-40B4-BE49-F238E27FC236}">
                  <a16:creationId xmlns:a16="http://schemas.microsoft.com/office/drawing/2014/main" id="{D4132E9E-E212-4B55-B266-CBDB420E6DCB}"/>
                </a:ext>
              </a:extLst>
            </p:cNvPr>
            <p:cNvPicPr>
              <a:picLocks noChangeAspect="1"/>
            </p:cNvPicPr>
            <p:nvPr/>
          </p:nvPicPr>
          <p:blipFill>
            <a:blip r:embed="rId3"/>
            <a:stretch>
              <a:fillRect/>
            </a:stretch>
          </p:blipFill>
          <p:spPr>
            <a:xfrm>
              <a:off x="508898" y="1424258"/>
              <a:ext cx="5200000" cy="4638095"/>
            </a:xfrm>
            <a:prstGeom prst="rect">
              <a:avLst/>
            </a:prstGeom>
          </p:spPr>
        </p:pic>
        <p:pic>
          <p:nvPicPr>
            <p:cNvPr id="8" name="图片 7">
              <a:extLst>
                <a:ext uri="{FF2B5EF4-FFF2-40B4-BE49-F238E27FC236}">
                  <a16:creationId xmlns:a16="http://schemas.microsoft.com/office/drawing/2014/main" id="{B74F2BEE-04BE-4ADB-9C18-91CB613E4A5A}"/>
                </a:ext>
              </a:extLst>
            </p:cNvPr>
            <p:cNvPicPr>
              <a:picLocks noChangeAspect="1"/>
            </p:cNvPicPr>
            <p:nvPr/>
          </p:nvPicPr>
          <p:blipFill>
            <a:blip r:embed="rId4"/>
            <a:stretch>
              <a:fillRect/>
            </a:stretch>
          </p:blipFill>
          <p:spPr>
            <a:xfrm>
              <a:off x="5708898" y="1686162"/>
              <a:ext cx="4315410" cy="4376191"/>
            </a:xfrm>
            <a:prstGeom prst="rect">
              <a:avLst/>
            </a:prstGeom>
          </p:spPr>
        </p:pic>
      </p:grpSp>
    </p:spTree>
    <p:extLst>
      <p:ext uri="{BB962C8B-B14F-4D97-AF65-F5344CB8AC3E}">
        <p14:creationId xmlns:p14="http://schemas.microsoft.com/office/powerpoint/2010/main" val="200398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1"/>
            <a:ext cx="3973892"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模型融合</a:t>
            </a:r>
            <a:endParaRPr lang="en-US" altLang="zh-CN" sz="40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AFF5D352-3C17-49C0-A19E-96E62C4D420D}"/>
              </a:ext>
            </a:extLst>
          </p:cNvPr>
          <p:cNvPicPr>
            <a:picLocks noChangeAspect="1"/>
          </p:cNvPicPr>
          <p:nvPr/>
        </p:nvPicPr>
        <p:blipFill>
          <a:blip r:embed="rId3"/>
          <a:stretch>
            <a:fillRect/>
          </a:stretch>
        </p:blipFill>
        <p:spPr>
          <a:xfrm>
            <a:off x="508899" y="1271674"/>
            <a:ext cx="9771428" cy="5095239"/>
          </a:xfrm>
          <a:prstGeom prst="rect">
            <a:avLst/>
          </a:prstGeom>
        </p:spPr>
      </p:pic>
    </p:spTree>
    <p:extLst>
      <p:ext uri="{BB962C8B-B14F-4D97-AF65-F5344CB8AC3E}">
        <p14:creationId xmlns:p14="http://schemas.microsoft.com/office/powerpoint/2010/main" val="897164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1"/>
            <a:ext cx="3973892"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模型结果</a:t>
            </a:r>
            <a:endParaRPr lang="en-US" altLang="zh-CN" sz="4000"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AF92FB94-A1D4-4E1D-9332-CA80B26D6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 y="1731038"/>
            <a:ext cx="5387060" cy="3395925"/>
          </a:xfrm>
          <a:prstGeom prst="rect">
            <a:avLst/>
          </a:prstGeom>
        </p:spPr>
      </p:pic>
      <p:sp>
        <p:nvSpPr>
          <p:cNvPr id="11" name="文本框 10">
            <a:extLst>
              <a:ext uri="{FF2B5EF4-FFF2-40B4-BE49-F238E27FC236}">
                <a16:creationId xmlns:a16="http://schemas.microsoft.com/office/drawing/2014/main" id="{7E2F03D3-2B85-4992-8694-A376582CACFA}"/>
              </a:ext>
            </a:extLst>
          </p:cNvPr>
          <p:cNvSpPr txBox="1"/>
          <p:nvPr/>
        </p:nvSpPr>
        <p:spPr>
          <a:xfrm>
            <a:off x="1453981" y="5236492"/>
            <a:ext cx="2839239"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不考虑使用时长</a:t>
            </a:r>
            <a:r>
              <a:rPr lang="en-US" altLang="zh-CN" dirty="0" err="1">
                <a:latin typeface="黑体" panose="02010609060101010101" pitchFamily="49" charset="-122"/>
                <a:ea typeface="黑体" panose="02010609060101010101" pitchFamily="49" charset="-122"/>
              </a:rPr>
              <a:t>used_time</a:t>
            </a:r>
            <a:endParaRPr lang="zh-CN" altLang="en-US" dirty="0">
              <a:latin typeface="黑体" panose="02010609060101010101" pitchFamily="49" charset="-122"/>
              <a:ea typeface="黑体" panose="02010609060101010101" pitchFamily="49" charset="-122"/>
            </a:endParaRPr>
          </a:p>
        </p:txBody>
      </p:sp>
      <p:pic>
        <p:nvPicPr>
          <p:cNvPr id="14" name="图片 13">
            <a:extLst>
              <a:ext uri="{FF2B5EF4-FFF2-40B4-BE49-F238E27FC236}">
                <a16:creationId xmlns:a16="http://schemas.microsoft.com/office/drawing/2014/main" id="{23F7DA70-9B40-4E02-994A-19AB80CF9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603" y="1595558"/>
            <a:ext cx="5614679" cy="3531405"/>
          </a:xfrm>
          <a:prstGeom prst="rect">
            <a:avLst/>
          </a:prstGeom>
        </p:spPr>
      </p:pic>
      <p:sp>
        <p:nvSpPr>
          <p:cNvPr id="15" name="文本框 14">
            <a:extLst>
              <a:ext uri="{FF2B5EF4-FFF2-40B4-BE49-F238E27FC236}">
                <a16:creationId xmlns:a16="http://schemas.microsoft.com/office/drawing/2014/main" id="{784A9892-21ED-4B52-8D3B-3C96D6076774}"/>
              </a:ext>
            </a:extLst>
          </p:cNvPr>
          <p:cNvSpPr txBox="1"/>
          <p:nvPr/>
        </p:nvSpPr>
        <p:spPr>
          <a:xfrm>
            <a:off x="7898784" y="5236492"/>
            <a:ext cx="260840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考虑使用时长</a:t>
            </a:r>
            <a:r>
              <a:rPr lang="en-US" altLang="zh-CN" dirty="0" err="1">
                <a:latin typeface="黑体" panose="02010609060101010101" pitchFamily="49" charset="-122"/>
                <a:ea typeface="黑体" panose="02010609060101010101" pitchFamily="49" charset="-122"/>
              </a:rPr>
              <a:t>used_time</a:t>
            </a:r>
            <a:endParaRPr lang="zh-CN" altLang="en-US" dirty="0">
              <a:latin typeface="黑体" panose="02010609060101010101" pitchFamily="49" charset="-122"/>
              <a:ea typeface="黑体" panose="02010609060101010101" pitchFamily="49" charset="-122"/>
            </a:endParaRPr>
          </a:p>
        </p:txBody>
      </p:sp>
      <p:pic>
        <p:nvPicPr>
          <p:cNvPr id="16" name="图片 15">
            <a:extLst>
              <a:ext uri="{FF2B5EF4-FFF2-40B4-BE49-F238E27FC236}">
                <a16:creationId xmlns:a16="http://schemas.microsoft.com/office/drawing/2014/main" id="{A3BD6A68-0832-4F77-B4CE-5814DDD1513F}"/>
              </a:ext>
            </a:extLst>
          </p:cNvPr>
          <p:cNvPicPr>
            <a:picLocks noChangeAspect="1"/>
          </p:cNvPicPr>
          <p:nvPr/>
        </p:nvPicPr>
        <p:blipFill>
          <a:blip r:embed="rId5"/>
          <a:stretch>
            <a:fillRect/>
          </a:stretch>
        </p:blipFill>
        <p:spPr>
          <a:xfrm>
            <a:off x="8130722" y="378473"/>
            <a:ext cx="3552381" cy="857143"/>
          </a:xfrm>
          <a:prstGeom prst="rect">
            <a:avLst/>
          </a:prstGeom>
        </p:spPr>
      </p:pic>
    </p:spTree>
    <p:extLst>
      <p:ext uri="{BB962C8B-B14F-4D97-AF65-F5344CB8AC3E}">
        <p14:creationId xmlns:p14="http://schemas.microsoft.com/office/powerpoint/2010/main" val="587099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1"/>
            <a:ext cx="3973892"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模型结果</a:t>
            </a:r>
            <a:endParaRPr lang="en-US" altLang="zh-CN" sz="40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5DD94829-B1ED-476B-8CB9-FCC817EB5F29}"/>
              </a:ext>
            </a:extLst>
          </p:cNvPr>
          <p:cNvSpPr txBox="1">
            <a:spLocks/>
          </p:cNvSpPr>
          <p:nvPr/>
        </p:nvSpPr>
        <p:spPr>
          <a:xfrm>
            <a:off x="635285" y="1314395"/>
            <a:ext cx="7695011" cy="4941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a:buFont typeface="Arial" panose="020B0604020202020204" pitchFamily="34" charset="0"/>
              <a:buChar char="•"/>
            </a:pPr>
            <a:r>
              <a:rPr lang="zh-CN" altLang="en-US" dirty="0">
                <a:latin typeface="Times New Roman" panose="02020603050405020304" pitchFamily="18" charset="0"/>
              </a:rPr>
              <a:t>没有进行特征工程的模型</a:t>
            </a:r>
            <a:endParaRPr lang="en-US" altLang="zh-CN" dirty="0">
              <a:latin typeface="Times New Roman" panose="02020603050405020304" pitchFamily="18" charset="0"/>
            </a:endParaRPr>
          </a:p>
          <a:p>
            <a:pPr marL="800080" lvl="1" indent="-342891" algn="just">
              <a:buFont typeface="Arial" panose="020B0604020202020204" pitchFamily="34" charset="0"/>
              <a:buChar char="•"/>
            </a:pPr>
            <a:r>
              <a:rPr lang="zh-CN" altLang="en-US" dirty="0">
                <a:latin typeface="Times New Roman" panose="02020603050405020304" pitchFamily="18" charset="0"/>
              </a:rPr>
              <a:t>不考虑分类特征</a:t>
            </a:r>
            <a:endParaRPr lang="en-US" altLang="zh-CN" dirty="0">
              <a:latin typeface="Times New Roman" panose="02020603050405020304" pitchFamily="18" charset="0"/>
            </a:endParaRPr>
          </a:p>
          <a:p>
            <a:pPr marL="800080" lvl="1" indent="-342891" algn="just">
              <a:buFont typeface="Arial" panose="020B0604020202020204" pitchFamily="34" charset="0"/>
              <a:buChar char="•"/>
            </a:pPr>
            <a:r>
              <a:rPr lang="zh-CN" altLang="en-US" dirty="0">
                <a:latin typeface="Times New Roman" panose="02020603050405020304" pitchFamily="18" charset="0"/>
              </a:rPr>
              <a:t>验证集</a:t>
            </a:r>
            <a:r>
              <a:rPr lang="en-US" altLang="zh-CN" dirty="0">
                <a:latin typeface="Times New Roman" panose="02020603050405020304" pitchFamily="18" charset="0"/>
              </a:rPr>
              <a:t>MAE</a:t>
            </a:r>
            <a:r>
              <a:rPr lang="zh-CN" altLang="en-US" dirty="0">
                <a:latin typeface="Times New Roman" panose="02020603050405020304" pitchFamily="18" charset="0"/>
              </a:rPr>
              <a:t>为</a:t>
            </a:r>
            <a:r>
              <a:rPr lang="en-US" altLang="zh-CN" dirty="0">
                <a:solidFill>
                  <a:srgbClr val="FF0000"/>
                </a:solidFill>
                <a:latin typeface="Times New Roman" panose="02020603050405020304" pitchFamily="18" charset="0"/>
              </a:rPr>
              <a:t>681</a:t>
            </a:r>
          </a:p>
          <a:p>
            <a:pPr marL="800080" lvl="1" indent="-342891" algn="just">
              <a:buFont typeface="Arial" panose="020B0604020202020204" pitchFamily="34" charset="0"/>
              <a:buChar char="•"/>
            </a:pPr>
            <a:r>
              <a:rPr lang="zh-CN" altLang="en-US" dirty="0">
                <a:latin typeface="Times New Roman" panose="02020603050405020304" pitchFamily="18" charset="0"/>
              </a:rPr>
              <a:t>天池测试集</a:t>
            </a:r>
            <a:r>
              <a:rPr lang="en-US" altLang="zh-CN" dirty="0">
                <a:latin typeface="Times New Roman" panose="02020603050405020304" pitchFamily="18" charset="0"/>
              </a:rPr>
              <a:t>MAE</a:t>
            </a:r>
            <a:r>
              <a:rPr lang="zh-CN" altLang="en-US" dirty="0">
                <a:latin typeface="Times New Roman" panose="02020603050405020304" pitchFamily="18" charset="0"/>
              </a:rPr>
              <a:t>为</a:t>
            </a:r>
            <a:r>
              <a:rPr lang="en-US" altLang="zh-CN" dirty="0">
                <a:solidFill>
                  <a:srgbClr val="FF0000"/>
                </a:solidFill>
                <a:latin typeface="Times New Roman" panose="02020603050405020304" pitchFamily="18" charset="0"/>
              </a:rPr>
              <a:t>672</a:t>
            </a:r>
          </a:p>
          <a:p>
            <a:pPr marL="342891" indent="-342891" algn="just">
              <a:buFont typeface="Arial" panose="020B0604020202020204" pitchFamily="34" charset="0"/>
              <a:buChar char="•"/>
            </a:pPr>
            <a:r>
              <a:rPr lang="zh-CN" altLang="en-US" dirty="0">
                <a:latin typeface="Times New Roman" panose="02020603050405020304" pitchFamily="18" charset="0"/>
              </a:rPr>
              <a:t>没有加入</a:t>
            </a:r>
            <a:r>
              <a:rPr lang="en-US" altLang="zh-CN" dirty="0" err="1">
                <a:latin typeface="Times New Roman" panose="02020603050405020304" pitchFamily="18" charset="0"/>
              </a:rPr>
              <a:t>used_time</a:t>
            </a:r>
            <a:r>
              <a:rPr lang="zh-CN" altLang="en-US" dirty="0">
                <a:latin typeface="Times New Roman" panose="02020603050405020304" pitchFamily="18" charset="0"/>
              </a:rPr>
              <a:t>的模型</a:t>
            </a:r>
            <a:endParaRPr lang="en-US" altLang="zh-CN" dirty="0">
              <a:latin typeface="Times New Roman" panose="02020603050405020304" pitchFamily="18" charset="0"/>
            </a:endParaRPr>
          </a:p>
          <a:p>
            <a:pPr marL="800080" lvl="1" indent="-342891" algn="just">
              <a:buFont typeface="Arial" panose="020B0604020202020204" pitchFamily="34" charset="0"/>
              <a:buChar char="•"/>
            </a:pPr>
            <a:r>
              <a:rPr lang="zh-CN" altLang="en-US" dirty="0">
                <a:latin typeface="Times New Roman" panose="02020603050405020304" pitchFamily="18" charset="0"/>
              </a:rPr>
              <a:t>验证集</a:t>
            </a:r>
            <a:r>
              <a:rPr lang="en-US" altLang="zh-CN" dirty="0">
                <a:latin typeface="Times New Roman" panose="02020603050405020304" pitchFamily="18" charset="0"/>
              </a:rPr>
              <a:t>MAE</a:t>
            </a:r>
            <a:r>
              <a:rPr lang="zh-CN" altLang="en-US" dirty="0">
                <a:latin typeface="Times New Roman" panose="02020603050405020304" pitchFamily="18" charset="0"/>
              </a:rPr>
              <a:t>为</a:t>
            </a:r>
            <a:r>
              <a:rPr lang="en-US" altLang="zh-CN" dirty="0">
                <a:solidFill>
                  <a:srgbClr val="FF0000"/>
                </a:solidFill>
                <a:latin typeface="Times New Roman" panose="02020603050405020304" pitchFamily="18" charset="0"/>
              </a:rPr>
              <a:t>617</a:t>
            </a:r>
          </a:p>
          <a:p>
            <a:pPr marL="800080" lvl="1" indent="-342891" algn="just">
              <a:buFont typeface="Arial" panose="020B0604020202020204" pitchFamily="34" charset="0"/>
              <a:buChar char="•"/>
            </a:pPr>
            <a:r>
              <a:rPr lang="zh-CN" altLang="en-US" dirty="0">
                <a:latin typeface="Times New Roman" panose="02020603050405020304" pitchFamily="18" charset="0"/>
              </a:rPr>
              <a:t>天池测试集</a:t>
            </a:r>
            <a:r>
              <a:rPr lang="en-US" altLang="zh-CN" dirty="0">
                <a:latin typeface="Times New Roman" panose="02020603050405020304" pitchFamily="18" charset="0"/>
              </a:rPr>
              <a:t>MAE</a:t>
            </a:r>
            <a:r>
              <a:rPr lang="zh-CN" altLang="en-US" dirty="0">
                <a:latin typeface="Times New Roman" panose="02020603050405020304" pitchFamily="18" charset="0"/>
              </a:rPr>
              <a:t>为</a:t>
            </a:r>
            <a:r>
              <a:rPr lang="en-US" altLang="zh-CN" dirty="0">
                <a:solidFill>
                  <a:srgbClr val="FF0000"/>
                </a:solidFill>
                <a:latin typeface="Times New Roman" panose="02020603050405020304" pitchFamily="18" charset="0"/>
              </a:rPr>
              <a:t>647</a:t>
            </a:r>
          </a:p>
          <a:p>
            <a:pPr marL="342891" indent="-342891" algn="just">
              <a:buFont typeface="Arial" panose="020B0604020202020204" pitchFamily="34" charset="0"/>
              <a:buChar char="•"/>
            </a:pPr>
            <a:r>
              <a:rPr lang="zh-CN" altLang="en-US" dirty="0">
                <a:latin typeface="Times New Roman" panose="02020603050405020304" pitchFamily="18" charset="0"/>
              </a:rPr>
              <a:t>加入了</a:t>
            </a:r>
            <a:r>
              <a:rPr lang="en-US" altLang="zh-CN" dirty="0" err="1">
                <a:latin typeface="Times New Roman" panose="02020603050405020304" pitchFamily="18" charset="0"/>
              </a:rPr>
              <a:t>used_time</a:t>
            </a:r>
            <a:endParaRPr lang="en-US" altLang="zh-CN" dirty="0">
              <a:latin typeface="Times New Roman" panose="02020603050405020304" pitchFamily="18" charset="0"/>
            </a:endParaRPr>
          </a:p>
          <a:p>
            <a:pPr marL="800080" lvl="1" indent="-342891" algn="just">
              <a:buFont typeface="Arial" panose="020B0604020202020204" pitchFamily="34" charset="0"/>
              <a:buChar char="•"/>
            </a:pPr>
            <a:r>
              <a:rPr lang="zh-CN" altLang="en-US" dirty="0">
                <a:latin typeface="Times New Roman" panose="02020603050405020304" pitchFamily="18" charset="0"/>
              </a:rPr>
              <a:t>验证集</a:t>
            </a:r>
            <a:r>
              <a:rPr lang="en-US" altLang="zh-CN" dirty="0">
                <a:latin typeface="Times New Roman" panose="02020603050405020304" pitchFamily="18" charset="0"/>
              </a:rPr>
              <a:t>MAE</a:t>
            </a:r>
            <a:r>
              <a:rPr lang="zh-CN" altLang="en-US" dirty="0">
                <a:latin typeface="Times New Roman" panose="02020603050405020304" pitchFamily="18" charset="0"/>
              </a:rPr>
              <a:t>为</a:t>
            </a:r>
            <a:r>
              <a:rPr lang="en-US" altLang="zh-CN" dirty="0">
                <a:solidFill>
                  <a:srgbClr val="FF0000"/>
                </a:solidFill>
                <a:latin typeface="Times New Roman" panose="02020603050405020304" pitchFamily="18" charset="0"/>
              </a:rPr>
              <a:t>504</a:t>
            </a:r>
          </a:p>
          <a:p>
            <a:pPr marL="800080" lvl="1" indent="-342891" algn="just">
              <a:buFont typeface="Arial" panose="020B0604020202020204" pitchFamily="34" charset="0"/>
              <a:buChar char="•"/>
            </a:pPr>
            <a:r>
              <a:rPr lang="zh-CN" altLang="en-US" dirty="0">
                <a:latin typeface="Times New Roman" panose="02020603050405020304" pitchFamily="18" charset="0"/>
              </a:rPr>
              <a:t>天池测试集</a:t>
            </a:r>
            <a:r>
              <a:rPr lang="en-US" altLang="zh-CN" dirty="0">
                <a:latin typeface="Times New Roman" panose="02020603050405020304" pitchFamily="18" charset="0"/>
              </a:rPr>
              <a:t>MAE</a:t>
            </a:r>
            <a:r>
              <a:rPr lang="zh-CN" altLang="en-US" dirty="0">
                <a:latin typeface="Times New Roman" panose="02020603050405020304" pitchFamily="18" charset="0"/>
              </a:rPr>
              <a:t>为</a:t>
            </a:r>
            <a:r>
              <a:rPr lang="en-US" altLang="zh-CN" dirty="0">
                <a:solidFill>
                  <a:srgbClr val="FF0000"/>
                </a:solidFill>
                <a:latin typeface="Times New Roman" panose="02020603050405020304" pitchFamily="18" charset="0"/>
              </a:rPr>
              <a:t>1412</a:t>
            </a:r>
          </a:p>
          <a:p>
            <a:pPr marL="342891" indent="-342891" algn="just">
              <a:buFont typeface="Arial" panose="020B0604020202020204" pitchFamily="34" charset="0"/>
              <a:buChar char="•"/>
            </a:pPr>
            <a:r>
              <a:rPr lang="zh-CN" altLang="en-US" dirty="0">
                <a:latin typeface="Times New Roman" panose="02020603050405020304" pitchFamily="18" charset="0"/>
              </a:rPr>
              <a:t>特征工程对模型准确度的作用很重要</a:t>
            </a:r>
            <a:endParaRPr lang="en-US" altLang="zh-CN" dirty="0">
              <a:latin typeface="Times New Roman" panose="02020603050405020304" pitchFamily="18" charset="0"/>
            </a:endParaRPr>
          </a:p>
          <a:p>
            <a:pPr marL="342891" indent="-342891" algn="just">
              <a:buFont typeface="Arial" panose="020B0604020202020204" pitchFamily="34" charset="0"/>
              <a:buChar char="•"/>
            </a:pPr>
            <a:r>
              <a:rPr lang="zh-CN" altLang="en-US" dirty="0">
                <a:latin typeface="Times New Roman" panose="02020603050405020304" pitchFamily="18" charset="0"/>
              </a:rPr>
              <a:t>猜测可能是天池的训练集和测试集之间存在一些差别</a:t>
            </a:r>
            <a:endParaRPr lang="en-US" altLang="zh-CN" dirty="0">
              <a:latin typeface="Times New Roman" panose="02020603050405020304" pitchFamily="18" charset="0"/>
            </a:endParaRPr>
          </a:p>
        </p:txBody>
      </p:sp>
      <p:pic>
        <p:nvPicPr>
          <p:cNvPr id="6" name="图片 5">
            <a:extLst>
              <a:ext uri="{FF2B5EF4-FFF2-40B4-BE49-F238E27FC236}">
                <a16:creationId xmlns:a16="http://schemas.microsoft.com/office/drawing/2014/main" id="{CFC8FBF8-4375-4CFD-9153-C9BF9D3021C4}"/>
              </a:ext>
            </a:extLst>
          </p:cNvPr>
          <p:cNvPicPr>
            <a:picLocks noChangeAspect="1"/>
          </p:cNvPicPr>
          <p:nvPr/>
        </p:nvPicPr>
        <p:blipFill>
          <a:blip r:embed="rId3"/>
          <a:stretch>
            <a:fillRect/>
          </a:stretch>
        </p:blipFill>
        <p:spPr>
          <a:xfrm>
            <a:off x="5539880" y="1"/>
            <a:ext cx="6652120" cy="4496723"/>
          </a:xfrm>
          <a:prstGeom prst="rect">
            <a:avLst/>
          </a:prstGeom>
          <a:effectLst>
            <a:softEdge rad="127000"/>
          </a:effectLst>
        </p:spPr>
      </p:pic>
    </p:spTree>
    <p:extLst>
      <p:ext uri="{BB962C8B-B14F-4D97-AF65-F5344CB8AC3E}">
        <p14:creationId xmlns:p14="http://schemas.microsoft.com/office/powerpoint/2010/main" val="16194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Effect transition="in" filter="fade">
                                      <p:cBhvr>
                                        <p:cTn id="70" dur="1000"/>
                                        <p:tgtEl>
                                          <p:spTgt spid="5">
                                            <p:txEl>
                                              <p:pRg st="9" end="9"/>
                                            </p:txEl>
                                          </p:spTgt>
                                        </p:tgtEl>
                                      </p:cBhvr>
                                    </p:animEffect>
                                    <p:anim calcmode="lin" valueType="num">
                                      <p:cBhvr>
                                        <p:cTn id="7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Effect transition="in" filter="fade">
                                      <p:cBhvr>
                                        <p:cTn id="77" dur="1000"/>
                                        <p:tgtEl>
                                          <p:spTgt spid="5">
                                            <p:txEl>
                                              <p:pRg st="10" end="10"/>
                                            </p:txEl>
                                          </p:spTgt>
                                        </p:tgtEl>
                                      </p:cBhvr>
                                    </p:animEffect>
                                    <p:anim calcmode="lin" valueType="num">
                                      <p:cBhvr>
                                        <p:cTn id="7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5">
                                            <p:txEl>
                                              <p:pRg st="11" end="11"/>
                                            </p:txEl>
                                          </p:spTgt>
                                        </p:tgtEl>
                                        <p:attrNameLst>
                                          <p:attrName>style.visibility</p:attrName>
                                        </p:attrNameLst>
                                      </p:cBhvr>
                                      <p:to>
                                        <p:strVal val="visible"/>
                                      </p:to>
                                    </p:set>
                                    <p:animEffect transition="in" filter="fade">
                                      <p:cBhvr>
                                        <p:cTn id="84" dur="1000"/>
                                        <p:tgtEl>
                                          <p:spTgt spid="5">
                                            <p:txEl>
                                              <p:pRg st="11" end="11"/>
                                            </p:txEl>
                                          </p:spTgt>
                                        </p:tgtEl>
                                      </p:cBhvr>
                                    </p:animEffect>
                                    <p:anim calcmode="lin" valueType="num">
                                      <p:cBhvr>
                                        <p:cTn id="85"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2" name="文本框 1">
            <a:extLst>
              <a:ext uri="{FF2B5EF4-FFF2-40B4-BE49-F238E27FC236}">
                <a16:creationId xmlns:a16="http://schemas.microsoft.com/office/drawing/2014/main" id="{1796C545-06EC-4644-A2C0-358D3565FC89}"/>
              </a:ext>
            </a:extLst>
          </p:cNvPr>
          <p:cNvSpPr txBox="1"/>
          <p:nvPr/>
        </p:nvSpPr>
        <p:spPr>
          <a:xfrm>
            <a:off x="5216593" y="2413338"/>
            <a:ext cx="1758815" cy="1015663"/>
          </a:xfrm>
          <a:prstGeom prst="rect">
            <a:avLst/>
          </a:prstGeom>
          <a:noFill/>
        </p:spPr>
        <p:txBody>
          <a:bodyPr wrap="none" rtlCol="0">
            <a:spAutoFit/>
          </a:bodyPr>
          <a:lstStyle/>
          <a:p>
            <a:r>
              <a:rPr lang="zh-CN" altLang="en-US" sz="6000" dirty="0">
                <a:latin typeface=".Heiti GB18030PUA" panose="02000500000000000000" pitchFamily="2" charset="-122"/>
                <a:ea typeface=".Heiti GB18030PUA" panose="02000500000000000000" pitchFamily="2" charset="-122"/>
              </a:rPr>
              <a:t>谢谢</a:t>
            </a:r>
          </a:p>
        </p:txBody>
      </p:sp>
    </p:spTree>
    <p:extLst>
      <p:ext uri="{BB962C8B-B14F-4D97-AF65-F5344CB8AC3E}">
        <p14:creationId xmlns:p14="http://schemas.microsoft.com/office/powerpoint/2010/main" val="334696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A699A35-7D67-45E4-832E-DF3AF6E4D81A}"/>
              </a:ext>
            </a:extLst>
          </p:cNvPr>
          <p:cNvSpPr/>
          <p:nvPr/>
        </p:nvSpPr>
        <p:spPr>
          <a:xfrm>
            <a:off x="508899" y="378472"/>
            <a:ext cx="2769560"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背景与意义</a:t>
            </a:r>
          </a:p>
        </p:txBody>
      </p:sp>
      <p:sp>
        <p:nvSpPr>
          <p:cNvPr id="10" name="矩形 9">
            <a:extLst>
              <a:ext uri="{FF2B5EF4-FFF2-40B4-BE49-F238E27FC236}">
                <a16:creationId xmlns:a16="http://schemas.microsoft.com/office/drawing/2014/main" id="{E1118697-7B34-481A-9758-DDB1F8EDDFEF}"/>
              </a:ext>
            </a:extLst>
          </p:cNvPr>
          <p:cNvSpPr/>
          <p:nvPr/>
        </p:nvSpPr>
        <p:spPr>
          <a:xfrm>
            <a:off x="6096000" y="732414"/>
            <a:ext cx="6096000" cy="4708981"/>
          </a:xfrm>
          <a:prstGeom prst="rect">
            <a:avLst/>
          </a:prstGeom>
        </p:spPr>
        <p:txBody>
          <a:bodyPr>
            <a:spAutoFit/>
          </a:bodyPr>
          <a:lstStyle/>
          <a:p>
            <a:pPr marL="34289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我国每年乘用车二手车市场交易规模已经高达</a:t>
            </a:r>
            <a:r>
              <a:rPr lang="en-US" altLang="zh-CN" sz="2000" dirty="0">
                <a:latin typeface="黑体" panose="02010609060101010101" pitchFamily="49" charset="-122"/>
                <a:ea typeface="黑体" panose="02010609060101010101" pitchFamily="49" charset="-122"/>
              </a:rPr>
              <a:t>300</a:t>
            </a:r>
            <a:r>
              <a:rPr lang="zh-CN" altLang="zh-CN" sz="2000" dirty="0">
                <a:latin typeface="黑体" panose="02010609060101010101" pitchFamily="49" charset="-122"/>
                <a:ea typeface="黑体" panose="02010609060101010101" pitchFamily="49" charset="-122"/>
              </a:rPr>
              <a:t>万辆以上</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4</a:t>
            </a:r>
            <a:r>
              <a:rPr lang="zh-CN" altLang="zh-CN" sz="2000" dirty="0">
                <a:latin typeface="黑体" panose="02010609060101010101" pitchFamily="49" charset="-122"/>
                <a:ea typeface="黑体" panose="02010609060101010101" pitchFamily="49" charset="-122"/>
              </a:rPr>
              <a:t>月二手车在线拍卖大数据报告》显示，在选择卖车渠道时，</a:t>
            </a:r>
            <a:r>
              <a:rPr lang="en-US" altLang="zh-CN" sz="2000" dirty="0">
                <a:latin typeface="黑体" panose="02010609060101010101" pitchFamily="49" charset="-122"/>
                <a:ea typeface="黑体" panose="02010609060101010101" pitchFamily="49" charset="-122"/>
              </a:rPr>
              <a:t>58.8%</a:t>
            </a:r>
            <a:r>
              <a:rPr lang="zh-CN" altLang="zh-CN" sz="2000" dirty="0">
                <a:latin typeface="黑体" panose="02010609060101010101" pitchFamily="49" charset="-122"/>
                <a:ea typeface="黑体" panose="02010609060101010101" pitchFamily="49" charset="-122"/>
              </a:rPr>
              <a:t>的车主优先选择线上二手车电商平台来卖车</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在二手车市场上存在</a:t>
            </a:r>
            <a:r>
              <a:rPr lang="zh-CN" altLang="en-US" sz="2000" dirty="0">
                <a:latin typeface="黑体" panose="02010609060101010101" pitchFamily="49" charset="-122"/>
                <a:ea typeface="黑体" panose="02010609060101010101" pitchFamily="49" charset="-122"/>
              </a:rPr>
              <a:t>以下问题：</a:t>
            </a:r>
            <a:endParaRPr lang="en-US" altLang="zh-CN" sz="2000" dirty="0">
              <a:latin typeface="黑体" panose="02010609060101010101" pitchFamily="49" charset="-122"/>
              <a:ea typeface="黑体" panose="02010609060101010101" pitchFamily="49" charset="-122"/>
            </a:endParaRPr>
          </a:p>
          <a:p>
            <a:pPr marL="800080" lvl="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二手评估车的盲目性</a:t>
            </a:r>
            <a:endParaRPr lang="en-US" altLang="zh-CN" sz="2000" dirty="0">
              <a:latin typeface="黑体" panose="02010609060101010101" pitchFamily="49" charset="-122"/>
              <a:ea typeface="黑体" panose="02010609060101010101" pitchFamily="49" charset="-122"/>
            </a:endParaRPr>
          </a:p>
          <a:p>
            <a:pPr marL="800080" lvl="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二手车信息的滞后性</a:t>
            </a:r>
            <a:endParaRPr lang="en-US" altLang="zh-CN" sz="2000" dirty="0">
              <a:latin typeface="黑体" panose="02010609060101010101" pitchFamily="49" charset="-122"/>
              <a:ea typeface="黑体" panose="02010609060101010101" pitchFamily="49" charset="-122"/>
            </a:endParaRPr>
          </a:p>
          <a:p>
            <a:pPr marL="800080" lvl="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交易双方信息的不对等性</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二手车交易中如何对车辆进行合理的估值已经成为消费者和经销商最为关注的问题</a:t>
            </a:r>
            <a:endParaRPr lang="en-US" altLang="zh-CN" sz="2000" dirty="0">
              <a:latin typeface="黑体" panose="02010609060101010101" pitchFamily="49" charset="-122"/>
              <a:ea typeface="黑体" panose="02010609060101010101" pitchFamily="49" charset="-122"/>
            </a:endParaRPr>
          </a:p>
          <a:p>
            <a:pPr marL="342891" indent="-342891">
              <a:buFont typeface="Arial" panose="020B0604020202020204" pitchFamily="34" charset="0"/>
              <a:buChar char="•"/>
            </a:pPr>
            <a:r>
              <a:rPr lang="zh-CN" altLang="zh-CN" sz="2000" dirty="0">
                <a:latin typeface="黑体" panose="02010609060101010101" pitchFamily="49" charset="-122"/>
                <a:ea typeface="黑体" panose="02010609060101010101" pitchFamily="49" charset="-122"/>
              </a:rPr>
              <a:t>通过数据分析，了解影响二手车成交价格的影响因子，建立</a:t>
            </a:r>
            <a:r>
              <a:rPr lang="zh-CN" altLang="en-US" sz="2000" dirty="0">
                <a:latin typeface="黑体" panose="02010609060101010101" pitchFamily="49" charset="-122"/>
                <a:ea typeface="黑体" panose="02010609060101010101" pitchFamily="49" charset="-122"/>
              </a:rPr>
              <a:t>模型来</a:t>
            </a:r>
            <a:r>
              <a:rPr lang="zh-CN" altLang="zh-CN" sz="2000" dirty="0">
                <a:latin typeface="黑体" panose="02010609060101010101" pitchFamily="49" charset="-122"/>
                <a:ea typeface="黑体" panose="02010609060101010101" pitchFamily="49" charset="-122"/>
              </a:rPr>
              <a:t>预测二手车价格，为买卖双方提供交易价格参考依据，更好的为二手车</a:t>
            </a:r>
            <a:r>
              <a:rPr lang="zh-CN" altLang="en-US" sz="2000" dirty="0">
                <a:latin typeface="黑体" panose="02010609060101010101" pitchFamily="49" charset="-122"/>
                <a:ea typeface="黑体" panose="02010609060101010101" pitchFamily="49" charset="-122"/>
              </a:rPr>
              <a:t>交易中的买家与卖家</a:t>
            </a:r>
            <a:r>
              <a:rPr lang="zh-CN" altLang="zh-CN" sz="2000" dirty="0">
                <a:latin typeface="黑体" panose="02010609060101010101" pitchFamily="49" charset="-122"/>
                <a:ea typeface="黑体" panose="02010609060101010101" pitchFamily="49" charset="-122"/>
              </a:rPr>
              <a:t>群体服务。</a:t>
            </a:r>
            <a:endParaRPr lang="en-US" altLang="zh-CN" sz="2000" dirty="0">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id="{2BB48DBA-8409-4E5A-9EC9-0511150E4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4139"/>
            <a:ext cx="5991814" cy="4493861"/>
          </a:xfrm>
          <a:prstGeom prst="rect">
            <a:avLst/>
          </a:prstGeom>
          <a:effectLst>
            <a:softEdge rad="635000"/>
          </a:effectLst>
        </p:spPr>
      </p:pic>
      <p:pic>
        <p:nvPicPr>
          <p:cNvPr id="14" name="图片 13">
            <a:extLst>
              <a:ext uri="{FF2B5EF4-FFF2-40B4-BE49-F238E27FC236}">
                <a16:creationId xmlns:a16="http://schemas.microsoft.com/office/drawing/2014/main" id="{3624C65C-81AE-4E76-A0AE-6856A4F4EDD3}"/>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0" y="1243465"/>
            <a:ext cx="5995432" cy="986779"/>
          </a:xfrm>
          <a:prstGeom prst="rect">
            <a:avLst/>
          </a:prstGeom>
        </p:spPr>
      </p:pic>
      <p:pic>
        <p:nvPicPr>
          <p:cNvPr id="7" name="图片 6">
            <a:extLst>
              <a:ext uri="{FF2B5EF4-FFF2-40B4-BE49-F238E27FC236}">
                <a16:creationId xmlns:a16="http://schemas.microsoft.com/office/drawing/2014/main" id="{FA0CC5CC-2174-4B1C-AAA8-6FADD7DA9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Tree>
    <p:extLst>
      <p:ext uri="{BB962C8B-B14F-4D97-AF65-F5344CB8AC3E}">
        <p14:creationId xmlns:p14="http://schemas.microsoft.com/office/powerpoint/2010/main" val="385213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A699A35-7D67-45E4-832E-DF3AF6E4D81A}"/>
              </a:ext>
            </a:extLst>
          </p:cNvPr>
          <p:cNvSpPr/>
          <p:nvPr/>
        </p:nvSpPr>
        <p:spPr>
          <a:xfrm>
            <a:off x="508899" y="378472"/>
            <a:ext cx="2769560"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数据获取</a:t>
            </a:r>
          </a:p>
        </p:txBody>
      </p:sp>
      <p:pic>
        <p:nvPicPr>
          <p:cNvPr id="6" name="图片 5">
            <a:extLst>
              <a:ext uri="{FF2B5EF4-FFF2-40B4-BE49-F238E27FC236}">
                <a16:creationId xmlns:a16="http://schemas.microsoft.com/office/drawing/2014/main" id="{012C609B-94FE-46C4-95D5-45CFB783BB2A}"/>
              </a:ext>
            </a:extLst>
          </p:cNvPr>
          <p:cNvPicPr>
            <a:picLocks noChangeAspect="1"/>
          </p:cNvPicPr>
          <p:nvPr/>
        </p:nvPicPr>
        <p:blipFill>
          <a:blip r:embed="rId2"/>
          <a:stretch>
            <a:fillRect/>
          </a:stretch>
        </p:blipFill>
        <p:spPr>
          <a:xfrm>
            <a:off x="2" y="1086358"/>
            <a:ext cx="6739743" cy="5382799"/>
          </a:xfrm>
          <a:prstGeom prst="rect">
            <a:avLst/>
          </a:prstGeom>
          <a:effectLst>
            <a:reflection blurRad="6350" stA="50000" endA="300" endPos="90000" dist="50800" dir="5400000" sy="-100000" algn="bl" rotWithShape="0"/>
          </a:effectLst>
        </p:spPr>
      </p:pic>
      <p:sp>
        <p:nvSpPr>
          <p:cNvPr id="7" name="内容占位符 2">
            <a:extLst>
              <a:ext uri="{FF2B5EF4-FFF2-40B4-BE49-F238E27FC236}">
                <a16:creationId xmlns:a16="http://schemas.microsoft.com/office/drawing/2014/main" id="{75EF7862-964C-4A28-B9A2-5C46A81F89A3}"/>
              </a:ext>
            </a:extLst>
          </p:cNvPr>
          <p:cNvSpPr txBox="1">
            <a:spLocks/>
          </p:cNvSpPr>
          <p:nvPr/>
        </p:nvSpPr>
        <p:spPr>
          <a:xfrm>
            <a:off x="7268949" y="1373944"/>
            <a:ext cx="4530899" cy="411011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zh-CN" altLang="en-US" sz="2000" dirty="0">
                <a:latin typeface="黑体" panose="02010609060101010101" pitchFamily="49" charset="-122"/>
                <a:ea typeface="黑体" panose="02010609060101010101" pitchFamily="49" charset="-122"/>
              </a:rPr>
              <a:t>数据来自</a:t>
            </a:r>
            <a:r>
              <a:rPr lang="zh-CN" altLang="zh-CN" sz="2000" dirty="0">
                <a:latin typeface="黑体" panose="02010609060101010101" pitchFamily="49" charset="-122"/>
                <a:ea typeface="黑体" panose="02010609060101010101" pitchFamily="49" charset="-122"/>
              </a:rPr>
              <a:t>天池的开源数据集，</a:t>
            </a:r>
            <a:r>
              <a:rPr lang="zh-CN" altLang="en-US" sz="2000" dirty="0">
                <a:latin typeface="黑体" panose="02010609060101010101" pitchFamily="49" charset="-122"/>
                <a:ea typeface="黑体" panose="02010609060101010101" pitchFamily="49" charset="-122"/>
              </a:rPr>
              <a:t>其中</a:t>
            </a:r>
            <a:r>
              <a:rPr lang="en-US" altLang="zh-CN" sz="2000" dirty="0">
                <a:latin typeface="黑体" panose="02010609060101010101" pitchFamily="49" charset="-122"/>
                <a:ea typeface="黑体" panose="02010609060101010101" pitchFamily="49" charset="-122"/>
              </a:rPr>
              <a:t>15</a:t>
            </a:r>
            <a:r>
              <a:rPr lang="zh-CN" altLang="en-US" sz="2000" dirty="0">
                <a:latin typeface="黑体" panose="02010609060101010101" pitchFamily="49" charset="-122"/>
                <a:ea typeface="黑体" panose="02010609060101010101" pitchFamily="49" charset="-122"/>
              </a:rPr>
              <a:t>万条作为训练集，还有</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万条作为测试集</a:t>
            </a:r>
            <a:endParaRPr lang="en-US" altLang="zh-CN" sz="2000" dirty="0">
              <a:latin typeface="黑体" panose="02010609060101010101" pitchFamily="49" charset="-122"/>
              <a:ea typeface="黑体" panose="02010609060101010101" pitchFamily="49" charset="-122"/>
            </a:endParaRPr>
          </a:p>
          <a:p>
            <a:pPr algn="just"/>
            <a:r>
              <a:rPr lang="zh-CN" altLang="zh-CN" sz="2000" dirty="0">
                <a:latin typeface="黑体" panose="02010609060101010101" pitchFamily="49" charset="-122"/>
                <a:ea typeface="黑体" panose="02010609060101010101" pitchFamily="49" charset="-122"/>
              </a:rPr>
              <a:t>包含</a:t>
            </a:r>
            <a:r>
              <a:rPr lang="en-US" altLang="zh-CN" sz="2000" dirty="0">
                <a:latin typeface="黑体" panose="02010609060101010101" pitchFamily="49" charset="-122"/>
                <a:ea typeface="黑体" panose="02010609060101010101" pitchFamily="49" charset="-122"/>
              </a:rPr>
              <a:t>31</a:t>
            </a:r>
            <a:r>
              <a:rPr lang="zh-CN" altLang="zh-CN" sz="2000" dirty="0">
                <a:latin typeface="黑体" panose="02010609060101010101" pitchFamily="49" charset="-122"/>
                <a:ea typeface="黑体" panose="02010609060101010101" pitchFamily="49" charset="-122"/>
              </a:rPr>
              <a:t>列变量信息</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lvl="1" algn="just"/>
            <a:r>
              <a:rPr lang="zh-CN" altLang="zh-CN" dirty="0">
                <a:latin typeface="黑体" panose="02010609060101010101" pitchFamily="49" charset="-122"/>
                <a:ea typeface="黑体" panose="02010609060101010101" pitchFamily="49" charset="-122"/>
              </a:rPr>
              <a:t>二手车交易价格（预测目标），交易</a:t>
            </a:r>
            <a:r>
              <a:rPr lang="en-US" altLang="zh-CN" dirty="0">
                <a:latin typeface="黑体" panose="02010609060101010101" pitchFamily="49" charset="-122"/>
                <a:ea typeface="黑体" panose="02010609060101010101" pitchFamily="49" charset="-122"/>
              </a:rPr>
              <a:t>ID</a:t>
            </a:r>
            <a:r>
              <a:rPr lang="zh-CN" altLang="zh-CN" dirty="0">
                <a:latin typeface="黑体" panose="02010609060101010101" pitchFamily="49" charset="-122"/>
                <a:ea typeface="黑体" panose="02010609060101010101" pitchFamily="49" charset="-122"/>
              </a:rPr>
              <a:t>，汽车交易名称，汽车注册日期，车型编码，汽车品牌，车型类型，燃油类型，变速箱，发动机功率，汽车已行驶公里，汽车有尚未修复的损坏，地区编码，销售方，报价类型，汽车上线时间，还有</a:t>
            </a:r>
            <a:r>
              <a:rPr lang="en-US" altLang="zh-CN" dirty="0">
                <a:latin typeface="黑体" panose="02010609060101010101" pitchFamily="49" charset="-122"/>
                <a:ea typeface="黑体" panose="02010609060101010101" pitchFamily="49" charset="-122"/>
              </a:rPr>
              <a:t>15</a:t>
            </a:r>
            <a:r>
              <a:rPr lang="zh-CN" altLang="zh-CN" dirty="0">
                <a:latin typeface="黑体" panose="02010609060101010101" pitchFamily="49" charset="-122"/>
                <a:ea typeface="黑体" panose="02010609060101010101" pitchFamily="49" charset="-122"/>
              </a:rPr>
              <a:t>列为匿名变量。</a:t>
            </a:r>
            <a:endParaRPr lang="en-US" altLang="zh-CN" dirty="0">
              <a:latin typeface="黑体" panose="02010609060101010101" pitchFamily="49" charset="-122"/>
              <a:ea typeface="黑体" panose="02010609060101010101" pitchFamily="49" charset="-122"/>
            </a:endParaRPr>
          </a:p>
          <a:p>
            <a:pPr algn="just"/>
            <a:endParaRPr lang="zh-CN" altLang="en-US" sz="2000" dirty="0">
              <a:latin typeface="黑体" panose="02010609060101010101" pitchFamily="49" charset="-122"/>
              <a:ea typeface="黑体" panose="02010609060101010101" pitchFamily="49" charset="-122"/>
            </a:endParaRPr>
          </a:p>
        </p:txBody>
      </p:sp>
      <p:pic>
        <p:nvPicPr>
          <p:cNvPr id="10" name="图片 9">
            <a:extLst>
              <a:ext uri="{FF2B5EF4-FFF2-40B4-BE49-F238E27FC236}">
                <a16:creationId xmlns:a16="http://schemas.microsoft.com/office/drawing/2014/main" id="{FFA136D9-E53D-4873-8B55-B68EEC2EF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Tree>
    <p:extLst>
      <p:ext uri="{BB962C8B-B14F-4D97-AF65-F5344CB8AC3E}">
        <p14:creationId xmlns:p14="http://schemas.microsoft.com/office/powerpoint/2010/main" val="321683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A699A35-7D67-45E4-832E-DF3AF6E4D81A}"/>
              </a:ext>
            </a:extLst>
          </p:cNvPr>
          <p:cNvSpPr/>
          <p:nvPr/>
        </p:nvSpPr>
        <p:spPr>
          <a:xfrm>
            <a:off x="508899" y="378472"/>
            <a:ext cx="2769560" cy="707886"/>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数据预处理</a:t>
            </a:r>
          </a:p>
        </p:txBody>
      </p:sp>
      <p:sp>
        <p:nvSpPr>
          <p:cNvPr id="8" name="内容占位符 2">
            <a:extLst>
              <a:ext uri="{FF2B5EF4-FFF2-40B4-BE49-F238E27FC236}">
                <a16:creationId xmlns:a16="http://schemas.microsoft.com/office/drawing/2014/main" id="{8D743385-EDB3-49C2-A774-DC4216807C37}"/>
              </a:ext>
            </a:extLst>
          </p:cNvPr>
          <p:cNvSpPr txBox="1">
            <a:spLocks/>
          </p:cNvSpPr>
          <p:nvPr/>
        </p:nvSpPr>
        <p:spPr>
          <a:xfrm>
            <a:off x="6420574" y="1762475"/>
            <a:ext cx="4932559" cy="38907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zh-CN" altLang="en-US" sz="2000" dirty="0">
                <a:latin typeface="Times New Roman" panose="02020603050405020304" pitchFamily="18" charset="0"/>
                <a:ea typeface="黑体" panose="02010609060101010101" pitchFamily="49" charset="-122"/>
              </a:rPr>
              <a:t>缺失值处理</a:t>
            </a:r>
            <a:endParaRPr lang="en-US" altLang="zh-CN" sz="2000"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en-US" altLang="zh-CN" dirty="0" err="1">
                <a:latin typeface="Times New Roman" panose="02020603050405020304" pitchFamily="18" charset="0"/>
                <a:ea typeface="黑体" panose="02010609060101010101" pitchFamily="49" charset="-122"/>
              </a:rPr>
              <a:t>bodyType</a:t>
            </a:r>
            <a:r>
              <a:rPr lang="en-US" altLang="zh-CN" dirty="0">
                <a:latin typeface="Times New Roman" panose="02020603050405020304" pitchFamily="18" charset="0"/>
                <a:ea typeface="黑体" panose="02010609060101010101" pitchFamily="49" charset="-122"/>
              </a:rPr>
              <a:t> </a:t>
            </a:r>
            <a:r>
              <a:rPr lang="zh-CN" altLang="zh-CN" dirty="0">
                <a:latin typeface="Times New Roman" panose="02020603050405020304" pitchFamily="18" charset="0"/>
                <a:ea typeface="黑体" panose="02010609060101010101" pitchFamily="49" charset="-122"/>
              </a:rPr>
              <a:t>缺失</a:t>
            </a:r>
            <a:r>
              <a:rPr lang="en-US" altLang="zh-CN" dirty="0">
                <a:latin typeface="Times New Roman" panose="02020603050405020304" pitchFamily="18" charset="0"/>
                <a:ea typeface="黑体" panose="02010609060101010101" pitchFamily="49" charset="-122"/>
              </a:rPr>
              <a:t>4506</a:t>
            </a:r>
            <a:r>
              <a:rPr lang="zh-CN" altLang="zh-CN" dirty="0">
                <a:latin typeface="Times New Roman" panose="02020603050405020304" pitchFamily="18" charset="0"/>
                <a:ea typeface="黑体" panose="02010609060101010101" pitchFamily="49" charset="-122"/>
              </a:rPr>
              <a:t>条</a:t>
            </a:r>
            <a:endParaRPr lang="en-US" altLang="zh-CN"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en-US" altLang="zh-CN" dirty="0" err="1">
                <a:latin typeface="Times New Roman" panose="02020603050405020304" pitchFamily="18" charset="0"/>
                <a:ea typeface="黑体" panose="02010609060101010101" pitchFamily="49" charset="-122"/>
              </a:rPr>
              <a:t>fuelType</a:t>
            </a:r>
            <a:r>
              <a:rPr lang="en-US" altLang="zh-CN" dirty="0">
                <a:latin typeface="Times New Roman" panose="02020603050405020304" pitchFamily="18" charset="0"/>
                <a:ea typeface="黑体" panose="02010609060101010101" pitchFamily="49" charset="-122"/>
              </a:rPr>
              <a:t> </a:t>
            </a:r>
            <a:r>
              <a:rPr lang="zh-CN" altLang="zh-CN" dirty="0">
                <a:latin typeface="Times New Roman" panose="02020603050405020304" pitchFamily="18" charset="0"/>
                <a:ea typeface="黑体" panose="02010609060101010101" pitchFamily="49" charset="-122"/>
              </a:rPr>
              <a:t>缺失</a:t>
            </a:r>
            <a:r>
              <a:rPr lang="en-US" altLang="zh-CN" dirty="0">
                <a:latin typeface="Times New Roman" panose="02020603050405020304" pitchFamily="18" charset="0"/>
                <a:ea typeface="黑体" panose="02010609060101010101" pitchFamily="49" charset="-122"/>
              </a:rPr>
              <a:t>8680</a:t>
            </a:r>
            <a:r>
              <a:rPr lang="zh-CN" altLang="zh-CN" dirty="0">
                <a:latin typeface="Times New Roman" panose="02020603050405020304" pitchFamily="18" charset="0"/>
                <a:ea typeface="黑体" panose="02010609060101010101" pitchFamily="49" charset="-122"/>
              </a:rPr>
              <a:t>条</a:t>
            </a:r>
            <a:endParaRPr lang="en-US" altLang="zh-CN"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en-US" altLang="zh-CN" dirty="0">
                <a:latin typeface="Times New Roman" panose="02020603050405020304" pitchFamily="18" charset="0"/>
                <a:ea typeface="黑体" panose="02010609060101010101" pitchFamily="49" charset="-122"/>
              </a:rPr>
              <a:t>gearbox 5981</a:t>
            </a:r>
            <a:r>
              <a:rPr lang="zh-CN" altLang="zh-CN" dirty="0">
                <a:latin typeface="Times New Roman" panose="02020603050405020304" pitchFamily="18" charset="0"/>
                <a:ea typeface="黑体" panose="02010609060101010101" pitchFamily="49" charset="-122"/>
              </a:rPr>
              <a:t>条</a:t>
            </a:r>
            <a:endParaRPr lang="en-US" altLang="zh-CN"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en-US" altLang="zh-CN" dirty="0">
                <a:latin typeface="Times New Roman" panose="02020603050405020304" pitchFamily="18" charset="0"/>
                <a:ea typeface="黑体" panose="02010609060101010101" pitchFamily="49" charset="-122"/>
              </a:rPr>
              <a:t>model</a:t>
            </a:r>
            <a:r>
              <a:rPr lang="zh-CN" altLang="zh-CN" dirty="0">
                <a:latin typeface="Times New Roman" panose="02020603050405020304" pitchFamily="18" charset="0"/>
                <a:ea typeface="黑体" panose="02010609060101010101" pitchFamily="49" charset="-122"/>
              </a:rPr>
              <a:t>缺失</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条</a:t>
            </a:r>
            <a:endParaRPr lang="en-US" altLang="zh-CN"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en-US" altLang="zh-CN" dirty="0" err="1">
                <a:latin typeface="Times New Roman" panose="02020603050405020304" pitchFamily="18" charset="0"/>
                <a:ea typeface="黑体" panose="02010609060101010101" pitchFamily="49" charset="-122"/>
              </a:rPr>
              <a:t>notRepairedDamage</a:t>
            </a:r>
            <a:r>
              <a:rPr lang="zh-CN" altLang="zh-CN" dirty="0">
                <a:latin typeface="Times New Roman" panose="02020603050405020304" pitchFamily="18" charset="0"/>
                <a:ea typeface="黑体" panose="02010609060101010101" pitchFamily="49" charset="-122"/>
              </a:rPr>
              <a:t>项的数据，发现有</a:t>
            </a:r>
            <a:r>
              <a:rPr lang="en-US" altLang="zh-CN" dirty="0">
                <a:latin typeface="Times New Roman" panose="02020603050405020304" pitchFamily="18" charset="0"/>
                <a:ea typeface="黑体" panose="02010609060101010101" pitchFamily="49" charset="-122"/>
              </a:rPr>
              <a:t>24324</a:t>
            </a:r>
            <a:r>
              <a:rPr lang="zh-CN" altLang="zh-CN" dirty="0">
                <a:latin typeface="Times New Roman" panose="02020603050405020304" pitchFamily="18" charset="0"/>
                <a:ea typeface="黑体" panose="02010609060101010101" pitchFamily="49" charset="-122"/>
              </a:rPr>
              <a:t>值为‘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’，也属于缺失值</a:t>
            </a:r>
            <a:r>
              <a:rPr lang="zh-CN" altLang="en-US" dirty="0">
                <a:latin typeface="Times New Roman" panose="02020603050405020304" pitchFamily="18"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rPr>
              <a:t>将缺失的数值特征填充为</a:t>
            </a:r>
            <a:r>
              <a:rPr lang="en-US" altLang="zh-CN" dirty="0" err="1">
                <a:latin typeface="Times New Roman" panose="02020603050405020304" pitchFamily="18" charset="0"/>
                <a:ea typeface="黑体" panose="02010609060101010101" pitchFamily="49" charset="-122"/>
              </a:rPr>
              <a:t>NaN</a:t>
            </a:r>
            <a:endParaRPr lang="en-US" altLang="zh-CN" dirty="0">
              <a:latin typeface="Times New Roman" panose="02020603050405020304" pitchFamily="18" charset="0"/>
              <a:ea typeface="黑体" panose="02010609060101010101" pitchFamily="49" charset="-122"/>
            </a:endParaRPr>
          </a:p>
          <a:p>
            <a:pPr marL="800080" lvl="1" indent="-342891" algn="jus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rPr>
              <a:t>缺失的分类特征</a:t>
            </a:r>
            <a:r>
              <a:rPr lang="zh-CN" altLang="zh-CN" dirty="0">
                <a:latin typeface="Times New Roman" panose="02020603050405020304" pitchFamily="18" charset="0"/>
                <a:ea typeface="黑体" panose="02010609060101010101" pitchFamily="49" charset="-122"/>
              </a:rPr>
              <a:t>填充为‘</a:t>
            </a:r>
            <a:r>
              <a:rPr lang="en-US" altLang="zh-CN" dirty="0">
                <a:latin typeface="Times New Roman" panose="02020603050405020304" pitchFamily="18" charset="0"/>
                <a:ea typeface="黑体" panose="02010609060101010101" pitchFamily="49" charset="-122"/>
              </a:rPr>
              <a:t>MISSING</a:t>
            </a:r>
            <a:r>
              <a:rPr lang="zh-CN" altLang="zh-CN" dirty="0">
                <a:latin typeface="Times New Roman" panose="02020603050405020304" pitchFamily="18"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a:p>
            <a:pPr lvl="1" algn="just"/>
            <a:endParaRPr lang="zh-CN" altLang="en-US" dirty="0">
              <a:latin typeface="Times New Roman" panose="02020603050405020304" pitchFamily="18" charset="0"/>
              <a:ea typeface="黑体" panose="02010609060101010101" pitchFamily="49" charset="-122"/>
            </a:endParaRPr>
          </a:p>
        </p:txBody>
      </p:sp>
      <p:grpSp>
        <p:nvGrpSpPr>
          <p:cNvPr id="5" name="组合 4">
            <a:extLst>
              <a:ext uri="{FF2B5EF4-FFF2-40B4-BE49-F238E27FC236}">
                <a16:creationId xmlns:a16="http://schemas.microsoft.com/office/drawing/2014/main" id="{0E7DCEA1-E94D-4E8D-B1A0-7CD24CC08DD2}"/>
              </a:ext>
            </a:extLst>
          </p:cNvPr>
          <p:cNvGrpSpPr/>
          <p:nvPr/>
        </p:nvGrpSpPr>
        <p:grpSpPr>
          <a:xfrm>
            <a:off x="-1" y="1286571"/>
            <a:ext cx="5771429" cy="5571429"/>
            <a:chOff x="0" y="1086357"/>
            <a:chExt cx="5771429" cy="5571429"/>
          </a:xfrm>
        </p:grpSpPr>
        <p:pic>
          <p:nvPicPr>
            <p:cNvPr id="2" name="图片 1">
              <a:extLst>
                <a:ext uri="{FF2B5EF4-FFF2-40B4-BE49-F238E27FC236}">
                  <a16:creationId xmlns:a16="http://schemas.microsoft.com/office/drawing/2014/main" id="{C7EA5A50-1E66-41B0-8979-C28277D70C9B}"/>
                </a:ext>
              </a:extLst>
            </p:cNvPr>
            <p:cNvPicPr>
              <a:picLocks noChangeAspect="1"/>
            </p:cNvPicPr>
            <p:nvPr/>
          </p:nvPicPr>
          <p:blipFill>
            <a:blip r:embed="rId2"/>
            <a:stretch>
              <a:fillRect/>
            </a:stretch>
          </p:blipFill>
          <p:spPr>
            <a:xfrm>
              <a:off x="0" y="1086357"/>
              <a:ext cx="5771429" cy="3161905"/>
            </a:xfrm>
            <a:prstGeom prst="rect">
              <a:avLst/>
            </a:prstGeom>
          </p:spPr>
        </p:pic>
        <p:pic>
          <p:nvPicPr>
            <p:cNvPr id="3" name="图片 2">
              <a:extLst>
                <a:ext uri="{FF2B5EF4-FFF2-40B4-BE49-F238E27FC236}">
                  <a16:creationId xmlns:a16="http://schemas.microsoft.com/office/drawing/2014/main" id="{5BE0AD01-8702-4364-A75D-A3CEAA407167}"/>
                </a:ext>
              </a:extLst>
            </p:cNvPr>
            <p:cNvPicPr>
              <a:picLocks noChangeAspect="1"/>
            </p:cNvPicPr>
            <p:nvPr/>
          </p:nvPicPr>
          <p:blipFill>
            <a:blip r:embed="rId3"/>
            <a:stretch>
              <a:fillRect/>
            </a:stretch>
          </p:blipFill>
          <p:spPr>
            <a:xfrm>
              <a:off x="0" y="4248262"/>
              <a:ext cx="3990476" cy="2409524"/>
            </a:xfrm>
            <a:prstGeom prst="rect">
              <a:avLst/>
            </a:prstGeom>
          </p:spPr>
        </p:pic>
      </p:grpSp>
      <p:pic>
        <p:nvPicPr>
          <p:cNvPr id="11" name="图片 10">
            <a:extLst>
              <a:ext uri="{FF2B5EF4-FFF2-40B4-BE49-F238E27FC236}">
                <a16:creationId xmlns:a16="http://schemas.microsoft.com/office/drawing/2014/main" id="{78EACCCF-C709-4DC0-BB02-51813907A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Tree>
    <p:extLst>
      <p:ext uri="{BB962C8B-B14F-4D97-AF65-F5344CB8AC3E}">
        <p14:creationId xmlns:p14="http://schemas.microsoft.com/office/powerpoint/2010/main" val="320252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8" y="378473"/>
            <a:ext cx="3420279"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数据分析</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价格分布情况</a:t>
            </a:r>
          </a:p>
        </p:txBody>
      </p:sp>
      <p:grpSp>
        <p:nvGrpSpPr>
          <p:cNvPr id="15" name="组合 14">
            <a:extLst>
              <a:ext uri="{FF2B5EF4-FFF2-40B4-BE49-F238E27FC236}">
                <a16:creationId xmlns:a16="http://schemas.microsoft.com/office/drawing/2014/main" id="{D647A67B-8691-4F23-BABA-223D0E2FA664}"/>
              </a:ext>
            </a:extLst>
          </p:cNvPr>
          <p:cNvGrpSpPr/>
          <p:nvPr/>
        </p:nvGrpSpPr>
        <p:grpSpPr>
          <a:xfrm>
            <a:off x="286462" y="1699673"/>
            <a:ext cx="11619079" cy="2807659"/>
            <a:chOff x="135246" y="1266034"/>
            <a:chExt cx="14614200" cy="3531405"/>
          </a:xfrm>
        </p:grpSpPr>
        <p:pic>
          <p:nvPicPr>
            <p:cNvPr id="10" name="图片 9">
              <a:extLst>
                <a:ext uri="{FF2B5EF4-FFF2-40B4-BE49-F238E27FC236}">
                  <a16:creationId xmlns:a16="http://schemas.microsoft.com/office/drawing/2014/main" id="{7C0FE7C7-B0B7-461A-82AB-EE4EE8D74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46" y="1451440"/>
              <a:ext cx="4581721" cy="3160592"/>
            </a:xfrm>
            <a:prstGeom prst="rect">
              <a:avLst/>
            </a:prstGeom>
          </p:spPr>
        </p:pic>
        <p:pic>
          <p:nvPicPr>
            <p:cNvPr id="12" name="图片 11">
              <a:extLst>
                <a:ext uri="{FF2B5EF4-FFF2-40B4-BE49-F238E27FC236}">
                  <a16:creationId xmlns:a16="http://schemas.microsoft.com/office/drawing/2014/main" id="{0500E537-37CA-40B2-88F0-427052FAF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509" y="1266034"/>
              <a:ext cx="5119266" cy="3531405"/>
            </a:xfrm>
            <a:prstGeom prst="rect">
              <a:avLst/>
            </a:prstGeom>
          </p:spPr>
        </p:pic>
        <p:pic>
          <p:nvPicPr>
            <p:cNvPr id="14" name="图片 13">
              <a:extLst>
                <a:ext uri="{FF2B5EF4-FFF2-40B4-BE49-F238E27FC236}">
                  <a16:creationId xmlns:a16="http://schemas.microsoft.com/office/drawing/2014/main" id="{228A6D95-F9B6-4CEC-B5B3-96CBB1E394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5317" y="1266034"/>
              <a:ext cx="4954129" cy="3531405"/>
            </a:xfrm>
            <a:prstGeom prst="rect">
              <a:avLst/>
            </a:prstGeom>
          </p:spPr>
        </p:pic>
      </p:grpSp>
      <p:sp>
        <p:nvSpPr>
          <p:cNvPr id="16" name="矩形 15">
            <a:extLst>
              <a:ext uri="{FF2B5EF4-FFF2-40B4-BE49-F238E27FC236}">
                <a16:creationId xmlns:a16="http://schemas.microsoft.com/office/drawing/2014/main" id="{09962A37-73A5-40D5-95BF-3BF4F1E4643D}"/>
              </a:ext>
            </a:extLst>
          </p:cNvPr>
          <p:cNvSpPr/>
          <p:nvPr/>
        </p:nvSpPr>
        <p:spPr>
          <a:xfrm>
            <a:off x="2490324" y="4794298"/>
            <a:ext cx="7211352" cy="707886"/>
          </a:xfrm>
          <a:prstGeom prst="rect">
            <a:avLst/>
          </a:prstGeom>
        </p:spPr>
        <p:txBody>
          <a:bodyPr wrap="square">
            <a:spAutoFit/>
          </a:bodyPr>
          <a:lstStyle/>
          <a:p>
            <a:r>
              <a:rPr lang="zh-CN" altLang="en-US" sz="2000" dirty="0">
                <a:solidFill>
                  <a:srgbClr val="24292E"/>
                </a:solidFill>
                <a:latin typeface="黑体" panose="02010609060101010101" pitchFamily="49" charset="-122"/>
                <a:ea typeface="黑体" panose="02010609060101010101" pitchFamily="49" charset="-122"/>
              </a:rPr>
              <a:t>价格不服从正态分布，所以在进行回归之前，它必须进行转换。</a:t>
            </a:r>
            <a:endParaRPr lang="en-US" altLang="zh-CN" sz="2000" dirty="0">
              <a:solidFill>
                <a:srgbClr val="24292E"/>
              </a:solidFill>
              <a:latin typeface="黑体" panose="02010609060101010101" pitchFamily="49" charset="-122"/>
              <a:ea typeface="黑体" panose="02010609060101010101" pitchFamily="49" charset="-122"/>
            </a:endParaRPr>
          </a:p>
          <a:p>
            <a:r>
              <a:rPr lang="zh-CN" altLang="en-US" sz="2000" dirty="0">
                <a:solidFill>
                  <a:srgbClr val="24292E"/>
                </a:solidFill>
                <a:latin typeface="黑体" panose="02010609060101010101" pitchFamily="49" charset="-122"/>
                <a:ea typeface="黑体" panose="02010609060101010101" pitchFamily="49" charset="-122"/>
              </a:rPr>
              <a:t>虽然对数变换做得很好，但最佳拟合是无界约翰逊分布</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930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2769560"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数据分析</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相关性分析</a:t>
            </a:r>
          </a:p>
        </p:txBody>
      </p:sp>
      <p:sp>
        <p:nvSpPr>
          <p:cNvPr id="11" name="内容占位符 2">
            <a:extLst>
              <a:ext uri="{FF2B5EF4-FFF2-40B4-BE49-F238E27FC236}">
                <a16:creationId xmlns:a16="http://schemas.microsoft.com/office/drawing/2014/main" id="{76B9DCC0-1AC3-4737-918F-D67501CF6EAA}"/>
              </a:ext>
            </a:extLst>
          </p:cNvPr>
          <p:cNvSpPr txBox="1">
            <a:spLocks/>
          </p:cNvSpPr>
          <p:nvPr/>
        </p:nvSpPr>
        <p:spPr>
          <a:xfrm>
            <a:off x="6666135" y="2332950"/>
            <a:ext cx="4184003" cy="219210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r>
              <a:rPr lang="zh-CN" altLang="zh-CN" dirty="0">
                <a:latin typeface="黑体" panose="02010609060101010101" pitchFamily="49" charset="-122"/>
                <a:ea typeface="黑体" panose="02010609060101010101" pitchFamily="49" charset="-122"/>
              </a:rPr>
              <a:t>从图中可以看出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800080" lvl="1" indent="-342891" algn="just">
              <a:buFont typeface="Arial" panose="020B0604020202020204" pitchFamily="34" charset="0"/>
              <a:buChar char="•"/>
            </a:pPr>
            <a:r>
              <a:rPr lang="zh-CN" altLang="zh-CN" dirty="0">
                <a:latin typeface="黑体" panose="02010609060101010101" pitchFamily="49" charset="-122"/>
                <a:ea typeface="黑体" panose="02010609060101010101" pitchFamily="49" charset="-122"/>
              </a:rPr>
              <a:t>二手车价格与汽车</a:t>
            </a:r>
            <a:r>
              <a:rPr lang="zh-CN" altLang="zh-CN" b="1" dirty="0">
                <a:solidFill>
                  <a:srgbClr val="FF0000"/>
                </a:solidFill>
                <a:latin typeface="黑体" panose="02010609060101010101" pitchFamily="49" charset="-122"/>
                <a:ea typeface="黑体" panose="02010609060101010101" pitchFamily="49" charset="-122"/>
              </a:rPr>
              <a:t>已行驶公里数</a:t>
            </a:r>
            <a:r>
              <a:rPr lang="zh-CN" altLang="zh-CN" dirty="0">
                <a:latin typeface="黑体" panose="02010609060101010101" pitchFamily="49" charset="-122"/>
                <a:ea typeface="黑体" panose="02010609060101010101" pitchFamily="49" charset="-122"/>
              </a:rPr>
              <a:t>呈明显</a:t>
            </a:r>
            <a:r>
              <a:rPr lang="zh-CN" altLang="zh-CN" b="1" dirty="0">
                <a:solidFill>
                  <a:srgbClr val="FF0000"/>
                </a:solidFill>
                <a:latin typeface="黑体" panose="02010609060101010101" pitchFamily="49" charset="-122"/>
                <a:ea typeface="黑体" panose="02010609060101010101" pitchFamily="49" charset="-122"/>
              </a:rPr>
              <a:t>负</a:t>
            </a:r>
            <a:r>
              <a:rPr lang="zh-CN" altLang="zh-CN" dirty="0">
                <a:latin typeface="黑体" panose="02010609060101010101" pitchFamily="49" charset="-122"/>
                <a:ea typeface="黑体" panose="02010609060101010101" pitchFamily="49" charset="-122"/>
              </a:rPr>
              <a:t>相关关系</a:t>
            </a:r>
            <a:endParaRPr lang="en-US" altLang="zh-CN" dirty="0">
              <a:latin typeface="黑体" panose="02010609060101010101" pitchFamily="49" charset="-122"/>
              <a:ea typeface="黑体" panose="02010609060101010101" pitchFamily="49" charset="-122"/>
            </a:endParaRPr>
          </a:p>
          <a:p>
            <a:pPr marL="800080" lvl="1" indent="-342891" algn="just">
              <a:buFont typeface="Arial" panose="020B0604020202020204" pitchFamily="34" charset="0"/>
              <a:buChar char="•"/>
            </a:pPr>
            <a:r>
              <a:rPr lang="zh-CN" altLang="zh-CN" dirty="0">
                <a:latin typeface="黑体" panose="02010609060101010101" pitchFamily="49" charset="-122"/>
                <a:ea typeface="黑体" panose="02010609060101010101" pitchFamily="49" charset="-122"/>
              </a:rPr>
              <a:t>与</a:t>
            </a:r>
            <a:r>
              <a:rPr lang="zh-CN" altLang="zh-CN" b="1" dirty="0">
                <a:solidFill>
                  <a:srgbClr val="FF0000"/>
                </a:solidFill>
                <a:latin typeface="黑体" panose="02010609060101010101" pitchFamily="49" charset="-122"/>
                <a:ea typeface="黑体" panose="02010609060101010101" pitchFamily="49" charset="-122"/>
              </a:rPr>
              <a:t>汽车注册日期</a:t>
            </a:r>
            <a:r>
              <a:rPr lang="zh-CN" altLang="zh-CN" dirty="0">
                <a:latin typeface="黑体" panose="02010609060101010101" pitchFamily="49" charset="-122"/>
                <a:ea typeface="黑体" panose="02010609060101010101" pitchFamily="49" charset="-122"/>
              </a:rPr>
              <a:t>呈现明显</a:t>
            </a:r>
            <a:r>
              <a:rPr lang="zh-CN" altLang="zh-CN" b="1" dirty="0">
                <a:solidFill>
                  <a:srgbClr val="FF0000"/>
                </a:solidFill>
                <a:latin typeface="黑体" panose="02010609060101010101" pitchFamily="49" charset="-122"/>
                <a:ea typeface="黑体" panose="02010609060101010101" pitchFamily="49" charset="-122"/>
              </a:rPr>
              <a:t>正</a:t>
            </a:r>
            <a:r>
              <a:rPr lang="zh-CN" altLang="zh-CN" dirty="0">
                <a:latin typeface="黑体" panose="02010609060101010101" pitchFamily="49" charset="-122"/>
                <a:ea typeface="黑体" panose="02010609060101010101" pitchFamily="49" charset="-122"/>
              </a:rPr>
              <a:t>相关关系</a:t>
            </a:r>
            <a:endParaRPr lang="en-US" altLang="zh-CN" dirty="0">
              <a:latin typeface="黑体" panose="02010609060101010101" pitchFamily="49" charset="-122"/>
              <a:ea typeface="黑体" panose="02010609060101010101" pitchFamily="49" charset="-122"/>
            </a:endParaRPr>
          </a:p>
          <a:p>
            <a:pPr algn="just"/>
            <a:endParaRPr lang="zh-CN" altLang="en-US" sz="2000" dirty="0">
              <a:latin typeface="黑体" panose="02010609060101010101" pitchFamily="49" charset="-122"/>
              <a:ea typeface="黑体" panose="02010609060101010101" pitchFamily="49" charset="-122"/>
            </a:endParaRPr>
          </a:p>
        </p:txBody>
      </p:sp>
      <p:pic>
        <p:nvPicPr>
          <p:cNvPr id="13" name="图片 12">
            <a:extLst>
              <a:ext uri="{FF2B5EF4-FFF2-40B4-BE49-F238E27FC236}">
                <a16:creationId xmlns:a16="http://schemas.microsoft.com/office/drawing/2014/main" id="{D0ABBF62-4B89-4CB4-B598-2325AADF20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 y="1660899"/>
            <a:ext cx="6332191" cy="5042651"/>
          </a:xfrm>
          <a:prstGeom prst="rect">
            <a:avLst/>
          </a:prstGeom>
          <a:noFill/>
          <a:ln>
            <a:noFill/>
          </a:ln>
        </p:spPr>
      </p:pic>
    </p:spTree>
    <p:extLst>
      <p:ext uri="{BB962C8B-B14F-4D97-AF65-F5344CB8AC3E}">
        <p14:creationId xmlns:p14="http://schemas.microsoft.com/office/powerpoint/2010/main" val="21246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6951268" cy="1569660"/>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数据分析</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数字特征相互之间的关系可视化</a:t>
            </a:r>
            <a:endParaRPr lang="en-US" altLang="zh-CN" sz="2800" dirty="0">
              <a:latin typeface="黑体" panose="02010609060101010101" pitchFamily="49" charset="-122"/>
              <a:ea typeface="黑体" panose="02010609060101010101" pitchFamily="49" charset="-122"/>
            </a:endParaRPr>
          </a:p>
          <a:p>
            <a:pPr algn="just"/>
            <a:endParaRPr lang="zh-CN" altLang="en-US" sz="2800" dirty="0">
              <a:latin typeface="黑体" panose="02010609060101010101" pitchFamily="49" charset="-122"/>
              <a:ea typeface="黑体" panose="02010609060101010101" pitchFamily="49" charset="-122"/>
            </a:endParaRPr>
          </a:p>
        </p:txBody>
      </p:sp>
      <p:sp>
        <p:nvSpPr>
          <p:cNvPr id="11" name="内容占位符 2">
            <a:extLst>
              <a:ext uri="{FF2B5EF4-FFF2-40B4-BE49-F238E27FC236}">
                <a16:creationId xmlns:a16="http://schemas.microsoft.com/office/drawing/2014/main" id="{76B9DCC0-1AC3-4737-918F-D67501CF6EAA}"/>
              </a:ext>
            </a:extLst>
          </p:cNvPr>
          <p:cNvSpPr txBox="1">
            <a:spLocks/>
          </p:cNvSpPr>
          <p:nvPr/>
        </p:nvSpPr>
        <p:spPr>
          <a:xfrm>
            <a:off x="5294533" y="947857"/>
            <a:ext cx="4184003" cy="11254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zh-CN" altLang="en-US" sz="28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F238CE80-25D1-4EB1-A525-0CE6A6154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98" y="1628079"/>
            <a:ext cx="5200527" cy="5157067"/>
          </a:xfrm>
          <a:prstGeom prst="rect">
            <a:avLst/>
          </a:prstGeom>
        </p:spPr>
      </p:pic>
      <p:sp>
        <p:nvSpPr>
          <p:cNvPr id="8" name="内容占位符 2">
            <a:extLst>
              <a:ext uri="{FF2B5EF4-FFF2-40B4-BE49-F238E27FC236}">
                <a16:creationId xmlns:a16="http://schemas.microsoft.com/office/drawing/2014/main" id="{90326F39-A556-41AC-9E82-3F33D2287700}"/>
              </a:ext>
            </a:extLst>
          </p:cNvPr>
          <p:cNvSpPr txBox="1">
            <a:spLocks/>
          </p:cNvSpPr>
          <p:nvPr/>
        </p:nvSpPr>
        <p:spPr>
          <a:xfrm>
            <a:off x="6270372" y="2235523"/>
            <a:ext cx="5412731" cy="284088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a:buFont typeface="Arial" panose="020B0604020202020204" pitchFamily="34" charset="0"/>
              <a:buChar char="•"/>
            </a:pPr>
            <a:r>
              <a:rPr lang="en-US" altLang="zh-CN" dirty="0"/>
              <a:t>model</a:t>
            </a:r>
            <a:r>
              <a:rPr lang="zh-CN" altLang="zh-CN" dirty="0"/>
              <a:t>特征有个</a:t>
            </a:r>
            <a:r>
              <a:rPr lang="en-US" altLang="zh-CN" dirty="0"/>
              <a:t>248</a:t>
            </a:r>
            <a:r>
              <a:rPr lang="zh-CN" altLang="zh-CN" dirty="0"/>
              <a:t>不同的值</a:t>
            </a:r>
            <a:endParaRPr lang="en-US" altLang="zh-CN" dirty="0"/>
          </a:p>
          <a:p>
            <a:pPr marL="342891" indent="-342891" algn="just">
              <a:buFont typeface="Arial" panose="020B0604020202020204" pitchFamily="34" charset="0"/>
              <a:buChar char="•"/>
            </a:pPr>
            <a:r>
              <a:rPr lang="en-US" altLang="zh-CN" dirty="0"/>
              <a:t>brand</a:t>
            </a:r>
            <a:r>
              <a:rPr lang="zh-CN" altLang="zh-CN" dirty="0"/>
              <a:t>特征有个</a:t>
            </a:r>
            <a:r>
              <a:rPr lang="en-US" altLang="zh-CN" dirty="0"/>
              <a:t>40</a:t>
            </a:r>
            <a:r>
              <a:rPr lang="zh-CN" altLang="zh-CN" dirty="0"/>
              <a:t>不同的值</a:t>
            </a:r>
            <a:endParaRPr lang="en-US" altLang="zh-CN" dirty="0"/>
          </a:p>
          <a:p>
            <a:pPr marL="342891" indent="-342891" algn="just">
              <a:buFont typeface="Arial" panose="020B0604020202020204" pitchFamily="34" charset="0"/>
              <a:buChar char="•"/>
            </a:pPr>
            <a:r>
              <a:rPr lang="en-US" altLang="zh-CN" dirty="0" err="1"/>
              <a:t>bodyType</a:t>
            </a:r>
            <a:r>
              <a:rPr lang="zh-CN" altLang="zh-CN" dirty="0"/>
              <a:t>特征有个</a:t>
            </a:r>
            <a:r>
              <a:rPr lang="en-US" altLang="zh-CN" dirty="0"/>
              <a:t>8</a:t>
            </a:r>
            <a:r>
              <a:rPr lang="zh-CN" altLang="zh-CN" dirty="0"/>
              <a:t>不同的值</a:t>
            </a:r>
            <a:endParaRPr lang="en-US" altLang="zh-CN" dirty="0"/>
          </a:p>
          <a:p>
            <a:pPr marL="342891" indent="-342891" algn="just">
              <a:buFont typeface="Arial" panose="020B0604020202020204" pitchFamily="34" charset="0"/>
              <a:buChar char="•"/>
            </a:pPr>
            <a:r>
              <a:rPr lang="en-US" altLang="zh-CN" dirty="0" err="1"/>
              <a:t>fuelType</a:t>
            </a:r>
            <a:r>
              <a:rPr lang="zh-CN" altLang="zh-CN" dirty="0"/>
              <a:t>特征有个</a:t>
            </a:r>
            <a:r>
              <a:rPr lang="en-US" altLang="zh-CN" dirty="0"/>
              <a:t>7</a:t>
            </a:r>
            <a:r>
              <a:rPr lang="zh-CN" altLang="zh-CN" dirty="0"/>
              <a:t>不同的值</a:t>
            </a:r>
            <a:endParaRPr lang="en-US" altLang="zh-CN" dirty="0"/>
          </a:p>
          <a:p>
            <a:pPr marL="342891" indent="-342891" algn="just">
              <a:buFont typeface="Arial" panose="020B0604020202020204" pitchFamily="34" charset="0"/>
              <a:buChar char="•"/>
            </a:pPr>
            <a:r>
              <a:rPr lang="en-US" altLang="zh-CN" dirty="0"/>
              <a:t>gearbox</a:t>
            </a:r>
            <a:r>
              <a:rPr lang="zh-CN" altLang="zh-CN" dirty="0"/>
              <a:t>特征有个</a:t>
            </a:r>
            <a:r>
              <a:rPr lang="en-US" altLang="zh-CN" dirty="0"/>
              <a:t>2</a:t>
            </a:r>
            <a:r>
              <a:rPr lang="zh-CN" altLang="zh-CN" dirty="0"/>
              <a:t>不同的值</a:t>
            </a:r>
            <a:endParaRPr lang="en-US" altLang="zh-CN" dirty="0"/>
          </a:p>
          <a:p>
            <a:pPr marL="342891" indent="-342891" algn="just">
              <a:buFont typeface="Arial" panose="020B0604020202020204" pitchFamily="34" charset="0"/>
              <a:buChar char="•"/>
            </a:pPr>
            <a:r>
              <a:rPr lang="en-US" altLang="zh-CN" dirty="0"/>
              <a:t>name</a:t>
            </a:r>
            <a:r>
              <a:rPr lang="zh-CN" altLang="zh-CN" dirty="0"/>
              <a:t>和</a:t>
            </a:r>
            <a:r>
              <a:rPr lang="en-US" altLang="zh-CN" dirty="0" err="1"/>
              <a:t>regionCode</a:t>
            </a:r>
            <a:r>
              <a:rPr lang="zh-CN" altLang="zh-CN" dirty="0"/>
              <a:t>较为稀疏，暂不考虑</a:t>
            </a:r>
            <a:endParaRPr lang="zh-CN" altLang="en-US" dirty="0"/>
          </a:p>
        </p:txBody>
      </p:sp>
    </p:spTree>
    <p:extLst>
      <p:ext uri="{BB962C8B-B14F-4D97-AF65-F5344CB8AC3E}">
        <p14:creationId xmlns:p14="http://schemas.microsoft.com/office/powerpoint/2010/main" val="30870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5" end="5"/>
                                            </p:txEl>
                                          </p:spTgt>
                                        </p:tgtEl>
                                        <p:attrNameLst>
                                          <p:attrName>style.visibility</p:attrName>
                                        </p:attrNameLst>
                                      </p:cBhvr>
                                      <p:to>
                                        <p:strVal val="visible"/>
                                      </p:to>
                                    </p:set>
                                    <p:animEffect transition="in" filter="fade">
                                      <p:cBhvr>
                                        <p:cTn id="14" dur="1000"/>
                                        <p:tgtEl>
                                          <p:spTgt spid="8">
                                            <p:txEl>
                                              <p:pRg st="5" end="5"/>
                                            </p:txEl>
                                          </p:spTgt>
                                        </p:tgtEl>
                                      </p:cBhvr>
                                    </p:animEffect>
                                    <p:anim calcmode="lin" valueType="num">
                                      <p:cBhvr>
                                        <p:cTn id="1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2E3992-222B-41EB-8A01-FA9A25D00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458" y="5421159"/>
            <a:ext cx="1282391" cy="1282391"/>
          </a:xfrm>
          <a:prstGeom prst="rect">
            <a:avLst/>
          </a:prstGeom>
        </p:spPr>
      </p:pic>
      <p:sp>
        <p:nvSpPr>
          <p:cNvPr id="9" name="矩形 8">
            <a:extLst>
              <a:ext uri="{FF2B5EF4-FFF2-40B4-BE49-F238E27FC236}">
                <a16:creationId xmlns:a16="http://schemas.microsoft.com/office/drawing/2014/main" id="{4A699A35-7D67-45E4-832E-DF3AF6E4D81A}"/>
              </a:ext>
            </a:extLst>
          </p:cNvPr>
          <p:cNvSpPr/>
          <p:nvPr/>
        </p:nvSpPr>
        <p:spPr>
          <a:xfrm>
            <a:off x="508899" y="378472"/>
            <a:ext cx="3973892" cy="1138773"/>
          </a:xfrm>
          <a:prstGeom prst="rect">
            <a:avLst/>
          </a:prstGeom>
        </p:spPr>
        <p:txBody>
          <a:bodyPr wrap="square">
            <a:spAutoFit/>
          </a:bodyPr>
          <a:lstStyle/>
          <a:p>
            <a:r>
              <a:rPr lang="zh-CN" altLang="en-US" sz="4000" dirty="0">
                <a:latin typeface="黑体" panose="02010609060101010101" pitchFamily="49" charset="-122"/>
                <a:ea typeface="黑体" panose="02010609060101010101" pitchFamily="49" charset="-122"/>
              </a:rPr>
              <a:t>特征工程</a:t>
            </a:r>
            <a:endParaRPr lang="en-US" altLang="zh-CN" sz="40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分析特征对价格的影响</a:t>
            </a:r>
          </a:p>
        </p:txBody>
      </p:sp>
      <p:pic>
        <p:nvPicPr>
          <p:cNvPr id="7" name="内容占位符 3">
            <a:extLst>
              <a:ext uri="{FF2B5EF4-FFF2-40B4-BE49-F238E27FC236}">
                <a16:creationId xmlns:a16="http://schemas.microsoft.com/office/drawing/2014/main" id="{E9C3C942-8D4D-4DA9-8347-B3FC0A980FB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28565" y="2020215"/>
            <a:ext cx="9464352" cy="2999967"/>
          </a:xfrm>
          <a:prstGeom prst="rect">
            <a:avLst/>
          </a:prstGeom>
        </p:spPr>
      </p:pic>
      <p:sp>
        <p:nvSpPr>
          <p:cNvPr id="10" name="文本框 9">
            <a:extLst>
              <a:ext uri="{FF2B5EF4-FFF2-40B4-BE49-F238E27FC236}">
                <a16:creationId xmlns:a16="http://schemas.microsoft.com/office/drawing/2014/main" id="{4AB41C16-353F-47C4-BE07-A3B9BF0F5B3A}"/>
              </a:ext>
            </a:extLst>
          </p:cNvPr>
          <p:cNvSpPr txBox="1"/>
          <p:nvPr/>
        </p:nvSpPr>
        <p:spPr>
          <a:xfrm>
            <a:off x="4105509" y="5221104"/>
            <a:ext cx="3521927" cy="400110"/>
          </a:xfrm>
          <a:prstGeom prst="rect">
            <a:avLst/>
          </a:prstGeom>
          <a:noFill/>
        </p:spPr>
        <p:txBody>
          <a:bodyPr wrap="square" rtlCol="0">
            <a:spAutoFit/>
          </a:bodyPr>
          <a:lstStyle/>
          <a:p>
            <a:r>
              <a:rPr lang="zh-CN" altLang="zh-CN" sz="2000" dirty="0">
                <a:latin typeface="黑体" panose="02010609060101010101" pitchFamily="49" charset="-122"/>
                <a:ea typeface="黑体" panose="02010609060101010101" pitchFamily="49" charset="-122"/>
              </a:rPr>
              <a:t>车型编码与价格的箱线图</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9269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1449</Words>
  <Application>Microsoft Office PowerPoint</Application>
  <PresentationFormat>宽屏</PresentationFormat>
  <Paragraphs>138</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.Heiti GB18030PUA</vt:lpstr>
      <vt:lpstr>等线</vt:lpstr>
      <vt:lpstr>等线 Light</vt:lpstr>
      <vt:lpstr>黑体</vt:lpstr>
      <vt:lpstr>Arial</vt:lpstr>
      <vt:lpstr>Times New Roman</vt:lpstr>
      <vt:lpstr>Office 主题​​</vt:lpstr>
      <vt:lpstr>二手车交易价格预测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二手车交易价格预测</dc:title>
  <dc:creator>刘 刚健</dc:creator>
  <cp:lastModifiedBy>刘 刚健</cp:lastModifiedBy>
  <cp:revision>37</cp:revision>
  <dcterms:created xsi:type="dcterms:W3CDTF">2020-05-20T09:21:59Z</dcterms:created>
  <dcterms:modified xsi:type="dcterms:W3CDTF">2020-05-21T04:06:50Z</dcterms:modified>
</cp:coreProperties>
</file>