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79" r:id="rId4"/>
    <p:sldId id="313" r:id="rId5"/>
    <p:sldId id="316" r:id="rId6"/>
    <p:sldId id="337" r:id="rId7"/>
    <p:sldId id="338" r:id="rId8"/>
    <p:sldId id="350" r:id="rId9"/>
    <p:sldId id="351" r:id="rId10"/>
    <p:sldId id="353" r:id="rId11"/>
    <p:sldId id="289" r:id="rId12"/>
  </p:sldIdLst>
  <p:sldSz cx="9144000" cy="51435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53A"/>
    <a:srgbClr val="424242"/>
    <a:srgbClr val="C7C7C7"/>
    <a:srgbClr val="CCFFCC"/>
    <a:srgbClr val="00A856"/>
    <a:srgbClr val="00763B"/>
    <a:srgbClr val="66FF99"/>
    <a:srgbClr val="00F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165"/>
    <p:restoredTop sz="94660"/>
  </p:normalViewPr>
  <p:slideViewPr>
    <p:cSldViewPr snapToGrid="0" showGuides="1">
      <p:cViewPr varScale="1">
        <p:scale>
          <a:sx n="89" d="100"/>
          <a:sy n="89" d="100"/>
        </p:scale>
        <p:origin x="-1134" y="-102"/>
      </p:cViewPr>
      <p:guideLst>
        <p:guide orient="horz" pos="1614"/>
        <p:guide pos="2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A89A90-E643-4362-AEA4-FA70526C15AE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zh-CN" altLang="en-US" dirty="0"/>
            </a:fld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84895D-B7A1-4F4A-85CE-27581EC89D96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1BD85D-1EA9-40D9-8E73-8FA5722F9940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928F05-D7B1-4F22-BB3C-CD7589FFA4C8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84895D-B7A1-4F4A-85CE-27581EC89D96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51F25B-5D4B-4219-85CE-D051765B10E5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 noChangeArrowheads="1"/>
          </p:cNvSpPr>
          <p:nvPr/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59BFC7-BDCE-4362-B944-297F41387257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1FDB16-2320-4F55-8804-6766AAF54BAA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5A0A8B-AE4F-4330-B4E0-599906F08322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FD93C3-A1A6-4D52-9142-832838383EE6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29BB0-23E7-499B-A336-19DFE2881082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51F25B-5D4B-4219-85CE-D051765B10E5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DD277F-D608-45B4-BBC7-4F7DF98F64B0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1BD85D-1EA9-40D9-8E73-8FA5722F9940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928F05-D7B1-4F22-BB3C-CD7589FFA4C8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 noChangeArrowheads="1"/>
          </p:cNvSpPr>
          <p:nvPr/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59BFC7-BDCE-4362-B944-297F41387257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1FDB16-2320-4F55-8804-6766AAF54BAA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5A0A8B-AE4F-4330-B4E0-599906F08322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FD93C3-A1A6-4D52-9142-832838383EE6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29BB0-23E7-499B-A336-19DFE2881082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DD277F-D608-45B4-BBC7-4F7DF98F64B0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p>
            <a:pPr algn="r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 bwMode="auto">
          <a:xfrm>
            <a:off x="0" y="0"/>
            <a:ext cx="9144000" cy="5154613"/>
          </a:xfrm>
          <a:prstGeom prst="rect">
            <a:avLst/>
          </a:prstGeom>
          <a:solidFill>
            <a:srgbClr val="00A85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0" y="690563"/>
            <a:ext cx="9144000" cy="44529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 descr="华远LOGO--20180201--竖版.png"/>
          <p:cNvPicPr>
            <a:picLocks noChangeAspect="1"/>
          </p:cNvPicPr>
          <p:nvPr/>
        </p:nvPicPr>
        <p:blipFill>
          <a:blip r:embed="rId1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40000"/>
          </a:blip>
          <a:stretch>
            <a:fillRect/>
          </a:stretch>
        </p:blipFill>
        <p:spPr>
          <a:xfrm>
            <a:off x="8250893" y="105637"/>
            <a:ext cx="511403" cy="486000"/>
          </a:xfrm>
          <a:prstGeom prst="rect">
            <a:avLst/>
          </a:prstGeom>
        </p:spPr>
      </p:pic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 bwMode="auto">
          <a:xfrm>
            <a:off x="0" y="0"/>
            <a:ext cx="9144000" cy="5154613"/>
          </a:xfrm>
          <a:prstGeom prst="rect">
            <a:avLst/>
          </a:prstGeom>
          <a:solidFill>
            <a:srgbClr val="00A85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0" y="690563"/>
            <a:ext cx="9144000" cy="44529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 descr="华远LOGO--20180201--竖版.png"/>
          <p:cNvPicPr>
            <a:picLocks noChangeAspect="1"/>
          </p:cNvPicPr>
          <p:nvPr/>
        </p:nvPicPr>
        <p:blipFill>
          <a:blip r:embed="rId1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40000"/>
          </a:blip>
          <a:stretch>
            <a:fillRect/>
          </a:stretch>
        </p:blipFill>
        <p:spPr>
          <a:xfrm>
            <a:off x="8250893" y="105637"/>
            <a:ext cx="511403" cy="486000"/>
          </a:xfrm>
          <a:prstGeom prst="rect">
            <a:avLst/>
          </a:prstGeom>
        </p:spPr>
      </p:pic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3888" y="4810125"/>
            <a:ext cx="569913" cy="274638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 bwMode="auto">
          <a:xfrm>
            <a:off x="0" y="3886200"/>
            <a:ext cx="9144000" cy="125730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0" y="0"/>
            <a:ext cx="9144000" cy="3924300"/>
          </a:xfrm>
          <a:prstGeom prst="rect">
            <a:avLst/>
          </a:prstGeom>
          <a:solidFill>
            <a:srgbClr val="00A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等腰三角形 14"/>
          <p:cNvSpPr/>
          <p:nvPr/>
        </p:nvSpPr>
        <p:spPr bwMode="auto">
          <a:xfrm flipV="1">
            <a:off x="1008063" y="0"/>
            <a:ext cx="7129463" cy="4156075"/>
          </a:xfrm>
          <a:prstGeom prst="triangle">
            <a:avLst>
              <a:gd name="adj" fmla="val 50066"/>
            </a:avLst>
          </a:prstGeom>
          <a:solidFill>
            <a:srgbClr val="008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3" name="矩形 259"/>
          <p:cNvSpPr/>
          <p:nvPr/>
        </p:nvSpPr>
        <p:spPr>
          <a:xfrm>
            <a:off x="0" y="1719263"/>
            <a:ext cx="9144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应用后端接口开发</a:t>
            </a:r>
            <a:endParaRPr lang="zh-CN" altLang="en-US" sz="40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1439863" y="2500313"/>
            <a:ext cx="6264275" cy="431800"/>
            <a:chOff x="0" y="0"/>
            <a:chExt cx="6264696" cy="432048"/>
          </a:xfrm>
          <a:solidFill>
            <a:srgbClr val="00A856"/>
          </a:solidFill>
        </p:grpSpPr>
        <p:sp>
          <p:nvSpPr>
            <p:cNvPr id="2057" name="矩形 1"/>
            <p:cNvSpPr>
              <a:spLocks noChangeArrowheads="1"/>
            </p:cNvSpPr>
            <p:nvPr/>
          </p:nvSpPr>
          <p:spPr bwMode="auto">
            <a:xfrm>
              <a:off x="0" y="0"/>
              <a:ext cx="6264696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058" name="矩形 9"/>
            <p:cNvSpPr>
              <a:spLocks noChangeArrowheads="1"/>
            </p:cNvSpPr>
            <p:nvPr/>
          </p:nvSpPr>
          <p:spPr bwMode="auto">
            <a:xfrm>
              <a:off x="0" y="10240"/>
              <a:ext cx="6264696" cy="368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微软雅黑" panose="020B0503020204020204" pitchFamily="34" charset="-122"/>
                </a:rPr>
                <a:t>2020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微软雅黑" panose="020B0503020204020204" pitchFamily="34" charset="-122"/>
                </a:rPr>
                <a:t>年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微软雅黑" panose="020B0503020204020204" pitchFamily="34" charset="-122"/>
                </a:rPr>
                <a:t>04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微软雅黑" panose="020B0503020204020204" pitchFamily="34" charset="-122"/>
                </a:rPr>
                <a:t>月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微软雅黑" panose="020B0503020204020204" pitchFamily="34" charset="-122"/>
                </a:rPr>
                <a:t>27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微软雅黑" panose="020B0503020204020204" pitchFamily="34" charset="-122"/>
                </a:rPr>
                <a:t>日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12295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丁树华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11" descr="华远LOGO--20180201--竖版.png"/>
          <p:cNvPicPr>
            <a:picLocks noChangeAspect="1"/>
          </p:cNvPicPr>
          <p:nvPr/>
        </p:nvPicPr>
        <p:blipFill>
          <a:blip r:embed="rId1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40000"/>
          </a:blip>
          <a:stretch>
            <a:fillRect/>
          </a:stretch>
        </p:blipFill>
        <p:spPr>
          <a:xfrm>
            <a:off x="4144328" y="353064"/>
            <a:ext cx="855344" cy="81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前言"/>
          <p:cNvSpPr/>
          <p:nvPr/>
        </p:nvSpPr>
        <p:spPr>
          <a:xfrm>
            <a:off x="268288" y="134938"/>
            <a:ext cx="3383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RPC</a:t>
            </a: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接口 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- </a:t>
            </a: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前端调用</a:t>
            </a:r>
            <a:endParaRPr lang="zh-CN" altLang="en-US" sz="28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4470" y="1351280"/>
            <a:ext cx="2470150" cy="3570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160" y="3023870"/>
            <a:ext cx="4215130" cy="1503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300" y="766445"/>
            <a:ext cx="4226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CommonService</a:t>
            </a:r>
            <a:r>
              <a:rPr lang="zh-CN" altLang="en-US"/>
              <a:t>接口：</a:t>
            </a:r>
            <a:endParaRPr lang="zh-CN" altLang="en-US"/>
          </a:p>
          <a:p>
            <a:r>
              <a:rPr lang="zh-CN" altLang="en-US"/>
              <a:t>获取底端自定义数据接口的数据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78960" y="2655570"/>
            <a:ext cx="346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组件内调用方法：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0225" y="1097280"/>
            <a:ext cx="19424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接口参数：</a:t>
            </a:r>
            <a:endParaRPr lang="en-US" altLang="zh-CN" sz="1800"/>
          </a:p>
          <a:p>
            <a:r>
              <a:rPr lang="en-US" altLang="zh-CN" sz="1200"/>
              <a:t>      method</a:t>
            </a:r>
            <a:r>
              <a:rPr lang="zh-CN" altLang="en-US" sz="1200"/>
              <a:t>：</a:t>
            </a:r>
            <a:endParaRPr lang="zh-CN" altLang="en-US" sz="1200"/>
          </a:p>
          <a:p>
            <a:r>
              <a:rPr lang="zh-CN" altLang="en-US" sz="1200"/>
              <a:t>      底端服务接口方法名</a:t>
            </a:r>
            <a:endParaRPr lang="zh-CN" altLang="en-US" sz="1200"/>
          </a:p>
          <a:p>
            <a:r>
              <a:rPr lang="zh-CN" altLang="en-US" sz="1200"/>
              <a:t>      </a:t>
            </a:r>
            <a:r>
              <a:rPr lang="en-US" altLang="zh-CN" sz="1200"/>
              <a:t>parameters:</a:t>
            </a:r>
            <a:endParaRPr lang="en-US" altLang="zh-CN" sz="1200"/>
          </a:p>
          <a:p>
            <a:r>
              <a:rPr lang="en-US" altLang="zh-CN" sz="1200"/>
              <a:t>      </a:t>
            </a:r>
            <a:r>
              <a:rPr lang="zh-CN" altLang="en-US" sz="1200"/>
              <a:t>请求的参数，</a:t>
            </a:r>
            <a:r>
              <a:rPr lang="en-US" altLang="zh-CN" sz="1200"/>
              <a:t>json</a:t>
            </a:r>
            <a:r>
              <a:rPr lang="zh-CN" altLang="en-US" sz="1200"/>
              <a:t>对象</a:t>
            </a:r>
            <a:endParaRPr lang="zh-CN" altLang="en-US" sz="1200"/>
          </a:p>
          <a:p>
            <a:r>
              <a:rPr lang="zh-CN" altLang="en-US" sz="1200"/>
              <a:t>      </a:t>
            </a:r>
            <a:r>
              <a:rPr lang="en-US" altLang="zh-CN" sz="1200"/>
              <a:t>callback:</a:t>
            </a:r>
            <a:endParaRPr lang="en-US" altLang="zh-CN" sz="1200"/>
          </a:p>
          <a:p>
            <a:r>
              <a:rPr lang="en-US" altLang="zh-CN" sz="1200"/>
              <a:t>      </a:t>
            </a:r>
            <a:r>
              <a:rPr lang="zh-CN" altLang="en-US" sz="1200"/>
              <a:t>回调方法</a:t>
            </a:r>
            <a:endParaRPr lang="zh-CN" altLang="en-US" sz="120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前言"/>
          <p:cNvSpPr/>
          <p:nvPr/>
        </p:nvSpPr>
        <p:spPr>
          <a:xfrm>
            <a:off x="268288" y="134938"/>
            <a:ext cx="3383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RPC</a:t>
            </a: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接口 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- </a:t>
            </a: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后端开发</a:t>
            </a:r>
            <a:endParaRPr lang="zh-CN" altLang="en-US" sz="28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7410" y="799465"/>
            <a:ext cx="5621020" cy="40544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71900" y="2562860"/>
            <a:ext cx="870585" cy="12319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46595" y="2407920"/>
            <a:ext cx="394335" cy="12890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1875" y="3419475"/>
            <a:ext cx="1694180" cy="914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1455" y="921385"/>
            <a:ext cx="28651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、打开后端应用服务文件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、在服务类的</a:t>
            </a:r>
            <a:r>
              <a:rPr lang="en-US" altLang="zh-CN"/>
              <a:t>initializeProcedures</a:t>
            </a:r>
            <a:r>
              <a:rPr lang="zh-CN" altLang="en-US"/>
              <a:t>方法</a:t>
            </a:r>
            <a:r>
              <a:rPr lang="zh-CN" altLang="en-US"/>
              <a:t>里增加接口方法名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、在服务类里增加接口方法的实现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前言标题"/>
          <p:cNvSpPr/>
          <p:nvPr/>
        </p:nvSpPr>
        <p:spPr>
          <a:xfrm>
            <a:off x="104775" y="768985"/>
            <a:ext cx="8953500" cy="655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ts val="2200"/>
              </a:lnSpc>
            </a:pPr>
            <a:r>
              <a:rPr lang="en-US" altLang="zh-CN" sz="1800" b="1" dirty="0">
                <a:solidFill>
                  <a:srgbClr val="00953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endParaRPr lang="zh-CN" altLang="en-US" sz="1400" b="1" dirty="0">
              <a:solidFill>
                <a:srgbClr val="00953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400" b="1" dirty="0">
                <a:solidFill>
                  <a:srgbClr val="00953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</a:t>
            </a:r>
            <a:endParaRPr lang="en-US" sz="1600" b="1" dirty="0">
              <a:solidFill>
                <a:srgbClr val="00953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315" name="前言"/>
          <p:cNvSpPr/>
          <p:nvPr/>
        </p:nvSpPr>
        <p:spPr>
          <a:xfrm>
            <a:off x="268288" y="134938"/>
            <a:ext cx="4272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后端服务 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- </a:t>
            </a: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实时数据处理</a:t>
            </a:r>
            <a:endParaRPr lang="zh-CN" altLang="en-US" sz="28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4775" y="697230"/>
            <a:ext cx="4320540" cy="44462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实时数据的调用在后端也有封装库实现，那就是</a:t>
            </a:r>
            <a:r>
              <a:rPr lang="en-US" altLang="zh-CN" sz="12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clc.foundation</a:t>
            </a:r>
            <a:endParaRPr lang="en-US" altLang="zh-CN" sz="12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sz="105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clc.foundation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是一个后端应用的公用基类服务包，主要封装了与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</a:rPr>
              <a:t>MQTT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服务的数据交互功能，该服务包最核心的功能就是提供了一个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</a:rPr>
              <a:t>MqttService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的对象，通过该对象提供了与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</a:rPr>
              <a:t>mqtt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服务的注册连接、数据订阅和发布功能。主要接口如下：</a:t>
            </a:r>
            <a:endParaRPr lang="en-US" sz="105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        #</a:t>
            </a:r>
            <a:r>
              <a:rPr lang="zh-CN" sz="1000" b="1">
                <a:latin typeface="Calibri" panose="020F0502020204030204" pitchFamily="34" charset="0"/>
                <a:ea typeface="宋体" panose="02010600030101010101" pitchFamily="2" charset="-122"/>
              </a:rPr>
              <a:t>服务启动接口，实现与</a:t>
            </a:r>
            <a:r>
              <a:rPr lang="en-US" sz="1000" b="1">
                <a:latin typeface="Calibri" panose="020F0502020204030204" pitchFamily="34" charset="0"/>
                <a:ea typeface="宋体" panose="02010600030101010101" pitchFamily="2" charset="-122"/>
              </a:rPr>
              <a:t>mqtt</a:t>
            </a:r>
            <a:r>
              <a:rPr lang="zh-CN" sz="1000" b="1">
                <a:latin typeface="Calibri" panose="020F0502020204030204" pitchFamily="34" charset="0"/>
                <a:ea typeface="宋体" panose="02010600030101010101" pitchFamily="2" charset="-122"/>
              </a:rPr>
              <a:t>服务的注册连接，重连恢复等功能</a:t>
            </a:r>
            <a:endParaRPr lang="en-US" sz="1000" b="1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        #</a:t>
            </a:r>
            <a:r>
              <a:rPr lang="zh-CN" sz="1000">
                <a:latin typeface="Calibri" panose="020F0502020204030204" pitchFamily="34" charset="0"/>
                <a:ea typeface="宋体" panose="02010600030101010101" pitchFamily="2" charset="-122"/>
              </a:rPr>
              <a:t>参数说明：</a:t>
            </a:r>
            <a:r>
              <a:rPr lang="en-US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            callback: </a:t>
            </a:r>
            <a:r>
              <a:rPr lang="zh-CN" sz="1000">
                <a:latin typeface="Calibri" panose="020F0502020204030204" pitchFamily="34" charset="0"/>
                <a:ea typeface="宋体" panose="02010600030101010101" pitchFamily="2" charset="-122"/>
              </a:rPr>
              <a:t>回调函数，服务启动执行完成后的回调函数</a:t>
            </a:r>
            <a:endParaRPr lang="zh-CN" sz="10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sz="10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        </a:t>
            </a:r>
            <a:r>
              <a:rPr lang="en-US" sz="1000" b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start: (callback)</a:t>
            </a:r>
            <a:endParaRPr lang="en-US" sz="1050" b="1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        #</a:t>
            </a:r>
            <a:r>
              <a:rPr lang="zh-CN" sz="1050" b="1">
                <a:latin typeface="Calibri" panose="020F0502020204030204" pitchFamily="34" charset="0"/>
                <a:ea typeface="宋体" panose="02010600030101010101" pitchFamily="2" charset="-122"/>
              </a:rPr>
              <a:t>订阅获取</a:t>
            </a:r>
            <a:r>
              <a:rPr lang="en-US" sz="1050" b="1">
                <a:latin typeface="Calibri" panose="020F0502020204030204" pitchFamily="34" charset="0"/>
                <a:ea typeface="宋体" panose="02010600030101010101" pitchFamily="2" charset="-122"/>
              </a:rPr>
              <a:t>mqtt</a:t>
            </a:r>
            <a:r>
              <a:rPr lang="zh-CN" sz="1050" b="1">
                <a:latin typeface="Calibri" panose="020F0502020204030204" pitchFamily="34" charset="0"/>
                <a:ea typeface="宋体" panose="02010600030101010101" pitchFamily="2" charset="-122"/>
              </a:rPr>
              <a:t>上数据的接口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    #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参数说明：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           topic:  string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格式，订阅的消息主题，如：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”sample-values/#”               options:  json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格式，订阅的消息质量， 如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</a:rPr>
              <a:t>: {qos: 0}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           callback: 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回调函数，订阅到的消息通过此回调函数返回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    </a:t>
            </a:r>
            <a:r>
              <a:rPr lang="en-US" sz="1050" b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subscribeToMqtt(topic, options, callback)</a:t>
            </a:r>
            <a:endParaRPr lang="en-US" sz="1050" b="1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        #</a:t>
            </a:r>
            <a:r>
              <a:rPr lang="zh-CN" sz="1050" b="1">
                <a:latin typeface="Calibri" panose="020F0502020204030204" pitchFamily="34" charset="0"/>
                <a:ea typeface="宋体" panose="02010600030101010101" pitchFamily="2" charset="-122"/>
              </a:rPr>
              <a:t>发布数据到</a:t>
            </a:r>
            <a:r>
              <a:rPr lang="en-US" sz="1050" b="1">
                <a:latin typeface="Calibri" panose="020F0502020204030204" pitchFamily="34" charset="0"/>
                <a:ea typeface="宋体" panose="02010600030101010101" pitchFamily="2" charset="-122"/>
              </a:rPr>
              <a:t>mqtt</a:t>
            </a:r>
            <a:r>
              <a:rPr lang="zh-CN" sz="1050" b="1">
                <a:latin typeface="Calibri" panose="020F0502020204030204" pitchFamily="34" charset="0"/>
                <a:ea typeface="宋体" panose="02010600030101010101" pitchFamily="2" charset="-122"/>
              </a:rPr>
              <a:t>上的接口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    #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参数说明：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           topic:  string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格式，发布的消息主题，如：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”sample-values/mu/su/test”               message: 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任意数据格式，要发布的消息内容，如：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</a:rPr>
              <a:t>{value:10}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           options:  json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格式，要发布的消息质量和缓存参数， 如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</a:rPr>
              <a:t>: {qos: 0, retain: true}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           callback: 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回调函数，发布完消息后会回调该函数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   </a:t>
            </a:r>
            <a:r>
              <a:rPr lang="en-US" sz="1050" b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publishToMqtt(topic, message, options, callback)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4425315" y="768985"/>
            <a:ext cx="4640580" cy="3853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代码示例</a:t>
            </a:r>
            <a:r>
              <a:rPr lang="en-US" altLang="zh-CN" sz="1050">
                <a:latin typeface="Calibri" panose="020F0502020204030204" pitchFamily="34" charset="0"/>
                <a:ea typeface="宋体" panose="02010600030101010101" pitchFamily="2" charset="-122"/>
              </a:rPr>
              <a:t>:</a:t>
            </a:r>
            <a:endParaRPr lang="zh-CN" sz="105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sz="900" b="1" i="1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srv 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require </a:t>
            </a:r>
            <a:r>
              <a:rPr lang="en-US" sz="9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'clc.foundation'	</a:t>
            </a:r>
            <a:endParaRPr lang="en-US" sz="900" b="1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90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mqttService 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sz="9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en-US" sz="900" b="1" i="1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srv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sz="900" b="1" i="1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MqttService </a:t>
            </a:r>
            <a:r>
              <a:rPr lang="en-US" sz="900">
                <a:solidFill>
                  <a:srgbClr val="45838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{mqtt: {url:</a:t>
            </a:r>
            <a:r>
              <a:rPr lang="en-US" sz="900">
                <a:solidFill>
                  <a:srgbClr val="458383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en-US" sz="900">
                <a:solidFill>
                  <a:srgbClr val="45838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mqtt://127.0.0.1:1883</a:t>
            </a:r>
            <a:r>
              <a:rPr lang="en-US" sz="900">
                <a:solidFill>
                  <a:srgbClr val="458383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en-US" sz="900">
                <a:solidFill>
                  <a:srgbClr val="45838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}}</a:t>
            </a:r>
            <a:endParaRPr lang="en-US" sz="900">
              <a:solidFill>
                <a:srgbClr val="458383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sz="90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mqttService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sz="90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 </a:t>
            </a:r>
            <a:r>
              <a:rPr lang="en-US" sz="90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mqttService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sz="90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subscribeToMqtt </a:t>
            </a:r>
            <a:r>
              <a:rPr lang="en-US" sz="9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sz="900" b="1">
                <a:solidFill>
                  <a:srgbClr val="008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sample-values</a:t>
            </a:r>
            <a:r>
              <a:rPr lang="en-US" sz="9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/#"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{</a:t>
            </a:r>
            <a:r>
              <a:rPr lang="en-US" sz="900" b="1" i="1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qos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sz="9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}, (msg)-&gt;</a:t>
            </a:r>
            <a:r>
              <a:rPr lang="en-US" sz="90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    topic 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msg.</a:t>
            </a:r>
            <a:r>
              <a:rPr lang="en-US" sz="900" b="1" i="1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topic</a:t>
            </a:r>
            <a:r>
              <a:rPr lang="en-US" sz="90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    message = msg.message    mqttService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sz="90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publishToMqtt </a:t>
            </a:r>
            <a:r>
              <a:rPr lang="en-US" sz="900">
                <a:solidFill>
                  <a:srgbClr val="7A7A43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sz="900">
                <a:solidFill>
                  <a:srgbClr val="7A7A4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test/message</a:t>
            </a:r>
            <a:r>
              <a:rPr lang="en-US" sz="900">
                <a:solidFill>
                  <a:srgbClr val="7A7A43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en-US" sz="900">
                <a:solidFill>
                  <a:srgbClr val="7A7A4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{qos:0, retain:true},  message,    (err, d)-&gt;                  console.log(</a:t>
            </a:r>
            <a:r>
              <a:rPr lang="en-US" sz="900">
                <a:solidFill>
                  <a:srgbClr val="7A7A43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sz="900">
                <a:solidFill>
                  <a:srgbClr val="7A7A4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发布成功</a:t>
            </a:r>
            <a:r>
              <a:rPr lang="en-US" sz="900">
                <a:solidFill>
                  <a:srgbClr val="7A7A43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en-US" sz="900">
                <a:solidFill>
                  <a:srgbClr val="7A7A43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en-US" sz="900">
              <a:solidFill>
                <a:srgbClr val="7A7A43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zh-CN" altLang="en-US"/>
          </a:p>
          <a:p>
            <a:r>
              <a:rPr lang="zh-CN" altLang="en-US"/>
              <a:t>所有的实时数据都可以通过这种方式直接与前端组件进行交互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注意：后端服务里的订阅主题绝对不能写死用户</a:t>
            </a:r>
            <a:r>
              <a:rPr lang="en-US" altLang="zh-CN"/>
              <a:t>/</a:t>
            </a:r>
            <a:r>
              <a:rPr lang="zh-CN" altLang="en-US"/>
              <a:t>项目</a:t>
            </a:r>
            <a:r>
              <a:rPr lang="en-US" altLang="zh-CN"/>
              <a:t>/</a:t>
            </a:r>
            <a:r>
              <a:rPr lang="zh-CN" altLang="en-US"/>
              <a:t>站点</a:t>
            </a:r>
            <a:r>
              <a:rPr lang="en-US" altLang="zh-CN"/>
              <a:t>/</a:t>
            </a:r>
            <a:r>
              <a:rPr lang="zh-CN" altLang="en-US"/>
              <a:t>设备</a:t>
            </a:r>
            <a:r>
              <a:rPr lang="en-US" altLang="zh-CN"/>
              <a:t>ID</a:t>
            </a:r>
            <a:r>
              <a:rPr lang="zh-CN" altLang="en-US"/>
              <a:t>，否则服务就没法通用了。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前言"/>
          <p:cNvSpPr/>
          <p:nvPr/>
        </p:nvSpPr>
        <p:spPr>
          <a:xfrm>
            <a:off x="268923" y="134938"/>
            <a:ext cx="3916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后端服务 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- </a:t>
            </a: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数据库处理</a:t>
            </a:r>
            <a:endParaRPr lang="zh-CN" altLang="en-US" sz="28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1925" y="786130"/>
            <a:ext cx="402336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12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数据库的调用在后端也有封装库实现，那就是</a:t>
            </a:r>
            <a:r>
              <a:rPr lang="en-US" altLang="zh-CN" sz="12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clc.foundation.data</a:t>
            </a:r>
            <a:endParaRPr lang="en-US" altLang="zh-CN" sz="12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sz="105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clc.foundation.data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也是一个后端应用的公用基类服务包，它封装了对数据库的访问，包括每个数据库表的增删改查的操作。它对外暴露了一个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MongodbConnection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对象，实现与数据库的连接封装，其底层是调用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</a:rPr>
              <a:t>mongoose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实现与数据库的连接，并将数据库表对象化，对外提供增删改查功能。具体接口如下：</a:t>
            </a:r>
            <a:endParaRPr lang="zh-CN" sz="105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zh-CN" sz="105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MongodbConnection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对象：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         #</a:t>
            </a:r>
            <a:r>
              <a:rPr lang="zh-CN" sz="1050" b="1">
                <a:latin typeface="Calibri" panose="020F0502020204030204" pitchFamily="34" charset="0"/>
                <a:ea typeface="宋体" panose="02010600030101010101" pitchFamily="2" charset="-122"/>
              </a:rPr>
              <a:t>数据库连接对象的构造函数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         #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参数说明：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                     options: json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格式，定义数据库连接地址和相关参数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                     onDisconnectedCallback: 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回调函数，当数据库连接断开后的回调函数</a:t>
            </a:r>
            <a:endParaRPr lang="zh-CN" sz="105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r>
              <a:rPr lang="en-US" sz="1050" b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constructor(options, onDisconnectedCallback)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             #</a:t>
            </a:r>
            <a:r>
              <a:rPr lang="zh-CN" sz="1050" b="1">
                <a:latin typeface="Calibri" panose="020F0502020204030204" pitchFamily="34" charset="0"/>
                <a:ea typeface="宋体" panose="02010600030101010101" pitchFamily="2" charset="-122"/>
              </a:rPr>
              <a:t>服务启动接口，实现与数据库的连接、重连恢复等功能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         #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参数说明：</a:t>
            </a:r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                     callback: </a:t>
            </a:r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回调函数，服务启动执行完成后的回调函数</a:t>
            </a:r>
            <a:endParaRPr lang="zh-CN" sz="105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sz="1050"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r>
              <a:rPr lang="en-US" sz="1050" b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start: (callback)</a:t>
            </a:r>
            <a:endParaRPr lang="en-US" sz="1050" b="1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86530" y="807085"/>
            <a:ext cx="510857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900">
                <a:latin typeface="Calibri" panose="020F0502020204030204" pitchFamily="34" charset="0"/>
                <a:sym typeface="+mn-ea"/>
              </a:rPr>
              <a:t>代码示例</a:t>
            </a:r>
            <a:r>
              <a:rPr lang="en-US" altLang="zh-CN" sz="900">
                <a:latin typeface="Calibri" panose="020F0502020204030204" pitchFamily="34" charset="0"/>
                <a:sym typeface="+mn-ea"/>
              </a:rPr>
              <a:t>:</a:t>
            </a:r>
            <a:endParaRPr lang="zh-CN" sz="9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266700"/>
            <a:endParaRPr lang="en-US" sz="900" b="1" i="1">
              <a:solidFill>
                <a:srgbClr val="660E7A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/>
            <a:r>
              <a:rPr lang="en-US" sz="900" b="1" i="1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 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sz="90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require </a:t>
            </a:r>
            <a:r>
              <a:rPr lang="en-US" sz="9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'clc.foundation.data'</a:t>
            </a:r>
            <a:endParaRPr lang="en-US" sz="900" b="1">
              <a:solidFill>
                <a:srgbClr val="008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/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mongodbConnection = {</a:t>
            </a:r>
            <a:endParaRPr lang="en-US" sz="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     "id"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en-US" sz="900" b="1">
                <a:solidFill>
                  <a:srgbClr val="008000"/>
                </a:solidFill>
                <a:latin typeface="宋体" panose="02010600030101010101" pitchFamily="2" charset="-122"/>
              </a:rPr>
              <a:t>"mongodb-model"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endParaRPr lang="en-US" sz="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          "env"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en-US" sz="900" b="1">
                <a:solidFill>
                  <a:srgbClr val="008000"/>
                </a:solidFill>
                <a:latin typeface="宋体" panose="02010600030101010101" pitchFamily="2" charset="-122"/>
              </a:rPr>
              <a:t>"development"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endParaRPr lang="en-US" sz="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          "urls"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{</a:t>
            </a:r>
            <a:endParaRPr lang="en-US" sz="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	"default"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en-US" sz="900" b="1">
                <a:solidFill>
                  <a:srgbClr val="008000"/>
                </a:solidFill>
                <a:latin typeface="宋体" panose="02010600030101010101" pitchFamily="2" charset="-122"/>
              </a:rPr>
              <a:t>"mongodb://localhost:27017/clc-dev?authSource=admin"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,	</a:t>
            </a:r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"development"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en-US" sz="900" b="1">
                <a:solidFill>
                  <a:srgbClr val="008000"/>
                </a:solidFill>
                <a:latin typeface="宋体" panose="02010600030101010101" pitchFamily="2" charset="-122"/>
              </a:rPr>
              <a:t>"mongodb://localhost:27017/clc-dev?authSource=admin"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,	</a:t>
            </a:r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"production"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en-US" sz="900" b="1">
                <a:solidFill>
                  <a:srgbClr val="008000"/>
                </a:solidFill>
                <a:latin typeface="宋体" panose="02010600030101010101" pitchFamily="2" charset="-122"/>
              </a:rPr>
              <a:t>"mongodb://localhost:27017/clc-dev?authSource=admin"                                	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},  	</a:t>
            </a:r>
            <a:endParaRPr lang="en-US" sz="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"options"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{    		</a:t>
            </a:r>
            <a:endParaRPr lang="en-US" sz="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"user"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en-US" sz="900" b="1">
                <a:solidFill>
                  <a:srgbClr val="008000"/>
                </a:solidFill>
                <a:latin typeface="宋体" panose="02010600030101010101" pitchFamily="2" charset="-122"/>
              </a:rPr>
              <a:t>"test"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,    		</a:t>
            </a:r>
            <a:endParaRPr lang="en-US" sz="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"pass"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en-US" sz="900" b="1">
                <a:solidFill>
                  <a:srgbClr val="008000"/>
                </a:solidFill>
                <a:latin typeface="宋体" panose="02010600030101010101" pitchFamily="2" charset="-122"/>
              </a:rPr>
              <a:t>"test"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,    		</a:t>
            </a:r>
            <a:endParaRPr lang="en-US" sz="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"autoReconnect"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en-US" sz="900" b="1">
                <a:solidFill>
                  <a:srgbClr val="000080"/>
                </a:solidFill>
                <a:latin typeface="宋体" panose="02010600030101010101" pitchFamily="2" charset="-122"/>
              </a:rPr>
              <a:t>true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,    		</a:t>
            </a:r>
            <a:endParaRPr lang="en-US" sz="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"reconnectTries"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en-US" sz="900">
                <a:solidFill>
                  <a:srgbClr val="0000FF"/>
                </a:solidFill>
                <a:latin typeface="宋体" panose="02010600030101010101" pitchFamily="2" charset="-122"/>
              </a:rPr>
              <a:t>3153600000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,    		</a:t>
            </a:r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"reconnectInterval"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en-US" sz="900">
                <a:solidFill>
                  <a:srgbClr val="0000FF"/>
                </a:solidFill>
                <a:latin typeface="宋体" panose="02010600030101010101" pitchFamily="2" charset="-122"/>
              </a:rPr>
              <a:t>1000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,    		</a:t>
            </a:r>
            <a:endParaRPr lang="en-US" sz="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"auth"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{</a:t>
            </a:r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"authdb"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en-US" sz="900" b="1">
                <a:solidFill>
                  <a:srgbClr val="008000"/>
                </a:solidFill>
                <a:latin typeface="宋体" panose="02010600030101010101" pitchFamily="2" charset="-122"/>
              </a:rPr>
              <a:t>"admin" 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},    		</a:t>
            </a:r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"useNewUrlParser"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en-US" sz="900" b="1">
                <a:solidFill>
                  <a:srgbClr val="000080"/>
                </a:solidFill>
                <a:latin typeface="宋体" panose="02010600030101010101" pitchFamily="2" charset="-122"/>
              </a:rPr>
              <a:t>true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,    		</a:t>
            </a:r>
            <a:endParaRPr lang="en-US" sz="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           </a:t>
            </a:r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"useCreateIndex"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en-US" sz="900" b="1">
                <a:solidFill>
                  <a:srgbClr val="000080"/>
                </a:solidFill>
                <a:latin typeface="宋体" panose="02010600030101010101" pitchFamily="2" charset="-122"/>
              </a:rPr>
              <a:t>true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,    		</a:t>
            </a:r>
            <a:endParaRPr lang="en-US" sz="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           </a:t>
            </a:r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"useFindAndModify"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en-US" sz="900" b="1">
                <a:solidFill>
                  <a:srgbClr val="000080"/>
                </a:solidFill>
                <a:latin typeface="宋体" panose="02010600030101010101" pitchFamily="2" charset="-122"/>
              </a:rPr>
              <a:t>false  	</a:t>
            </a:r>
            <a:endParaRPr lang="en-US" sz="900" b="1">
              <a:solidFill>
                <a:srgbClr val="000080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 b="1">
                <a:solidFill>
                  <a:srgbClr val="000080"/>
                </a:solidFill>
                <a:latin typeface="宋体" panose="02010600030101010101" pitchFamily="2" charset="-122"/>
              </a:rPr>
              <a:t>	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},  	</a:t>
            </a:r>
            <a:endParaRPr lang="en-US" sz="9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lang="en-US" sz="900" b="1">
                <a:solidFill>
                  <a:srgbClr val="660E7A"/>
                </a:solidFill>
                <a:latin typeface="宋体" panose="02010600030101010101" pitchFamily="2" charset="-122"/>
              </a:rPr>
              <a:t>"connectRetryTimeout"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en-US" sz="900">
                <a:solidFill>
                  <a:srgbClr val="0000FF"/>
                </a:solidFill>
                <a:latin typeface="宋体" panose="02010600030101010101" pitchFamily="2" charset="-122"/>
              </a:rPr>
              <a:t>5000</a:t>
            </a:r>
            <a:endParaRPr lang="en-US" sz="90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r>
              <a:rPr lang="en-US" sz="9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r>
              <a:rPr lang="en-US" sz="900">
                <a:solidFill>
                  <a:srgbClr val="458383"/>
                </a:solidFill>
                <a:latin typeface="宋体" panose="02010600030101010101" pitchFamily="2" charset="-122"/>
              </a:rPr>
              <a:t>     connection 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en-US" sz="900" b="1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en-US" sz="900" b="1" i="1">
                <a:solidFill>
                  <a:srgbClr val="660E7A"/>
                </a:solidFill>
                <a:latin typeface="宋体" panose="02010600030101010101" pitchFamily="2" charset="-122"/>
              </a:rPr>
              <a:t>data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en-US" sz="900" b="1" i="1">
                <a:solidFill>
                  <a:srgbClr val="660E7A"/>
                </a:solidFill>
                <a:latin typeface="宋体" panose="02010600030101010101" pitchFamily="2" charset="-122"/>
              </a:rPr>
              <a:t>MongodbConnection </a:t>
            </a:r>
            <a:r>
              <a:rPr lang="en-US" sz="900">
                <a:solidFill>
                  <a:srgbClr val="458383"/>
                </a:solidFill>
                <a:latin typeface="宋体" panose="02010600030101010101" pitchFamily="2" charset="-122"/>
              </a:rPr>
              <a:t> mongodbConnection</a:t>
            </a:r>
            <a:r>
              <a:rPr lang="en-US" sz="90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     connection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sz="900">
                <a:solidFill>
                  <a:srgbClr val="7A7A4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r>
              <a:rPr lang="en-US" sz="9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0" y="736600"/>
            <a:ext cx="887666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000">
                <a:latin typeface="Calibri" panose="020F0502020204030204" pitchFamily="34" charset="0"/>
                <a:sym typeface="+mn-ea"/>
              </a:rPr>
              <a:t>表对象：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         #</a:t>
            </a:r>
            <a:r>
              <a:rPr lang="zh-CN" sz="1000" b="1">
                <a:latin typeface="Calibri" panose="020F0502020204030204" pitchFamily="34" charset="0"/>
                <a:sym typeface="+mn-ea"/>
              </a:rPr>
              <a:t>查询数据库表的数据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         #</a:t>
            </a:r>
            <a:r>
              <a:rPr lang="zh-CN" sz="1000">
                <a:latin typeface="Calibri" panose="020F0502020204030204" pitchFamily="34" charset="0"/>
                <a:sym typeface="+mn-ea"/>
              </a:rPr>
              <a:t>参数说明：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                     filter: json</a:t>
            </a:r>
            <a:r>
              <a:rPr lang="zh-CN" sz="1000">
                <a:latin typeface="Calibri" panose="020F0502020204030204" pitchFamily="34" charset="0"/>
                <a:sym typeface="+mn-ea"/>
              </a:rPr>
              <a:t>格式，定义要查询的数据的过滤条件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                     fields: string</a:t>
            </a:r>
            <a:r>
              <a:rPr lang="zh-CN" sz="1000">
                <a:latin typeface="Calibri" panose="020F0502020204030204" pitchFamily="34" charset="0"/>
                <a:sym typeface="+mn-ea"/>
              </a:rPr>
              <a:t>格式，定义要返回的数据表字段项，返回多个字段时</a:t>
            </a:r>
            <a:r>
              <a:rPr lang="en-US" sz="1000">
                <a:latin typeface="Calibri" panose="020F0502020204030204" pitchFamily="34" charset="0"/>
                <a:sym typeface="+mn-ea"/>
              </a:rPr>
              <a:t>id</a:t>
            </a:r>
            <a:r>
              <a:rPr lang="zh-CN" sz="1000">
                <a:latin typeface="Calibri" panose="020F0502020204030204" pitchFamily="34" charset="0"/>
                <a:sym typeface="+mn-ea"/>
              </a:rPr>
              <a:t>用空格隔开，不传此参数时，返回全部字段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                     callback: </a:t>
            </a:r>
            <a:r>
              <a:rPr lang="zh-CN" sz="1000">
                <a:latin typeface="Calibri" panose="020F0502020204030204" pitchFamily="34" charset="0"/>
                <a:sym typeface="+mn-ea"/>
              </a:rPr>
              <a:t>回调函数，查询到数据后通过此回调函数返回数据，返回的参数有</a:t>
            </a:r>
            <a:r>
              <a:rPr lang="en-US" sz="1000">
                <a:latin typeface="Calibri" panose="020F0502020204030204" pitchFamily="34" charset="0"/>
                <a:sym typeface="+mn-ea"/>
              </a:rPr>
              <a:t>2</a:t>
            </a:r>
            <a:r>
              <a:rPr lang="zh-CN" sz="1000">
                <a:latin typeface="Calibri" panose="020F0502020204030204" pitchFamily="34" charset="0"/>
                <a:sym typeface="+mn-ea"/>
              </a:rPr>
              <a:t>个</a:t>
            </a:r>
            <a:r>
              <a:rPr lang="en-US" sz="1000">
                <a:latin typeface="Calibri" panose="020F0502020204030204" pitchFamily="34" charset="0"/>
                <a:sym typeface="+mn-ea"/>
              </a:rPr>
              <a:t>(err, data)</a:t>
            </a:r>
            <a:r>
              <a:rPr lang="zh-CN" sz="1000">
                <a:latin typeface="Calibri" panose="020F0502020204030204" pitchFamily="34" charset="0"/>
                <a:sym typeface="+mn-ea"/>
              </a:rPr>
              <a:t>，前者是错误信息，后者是数据信息</a:t>
            </a:r>
            <a:endParaRPr lang="zh-CN" sz="1000">
              <a:latin typeface="Calibri" panose="020F0502020204030204" pitchFamily="34" charset="0"/>
              <a:sym typeface="+mn-ea"/>
            </a:endParaRPr>
          </a:p>
          <a:p>
            <a:r>
              <a:rPr lang="zh-CN" sz="1000">
                <a:latin typeface="Calibri" panose="020F0502020204030204" pitchFamily="34" charset="0"/>
                <a:sym typeface="+mn-ea"/>
              </a:rPr>
              <a:t>         </a:t>
            </a:r>
            <a:r>
              <a:rPr lang="en-US" sz="1000" b="1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find(filter, fields, callback)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          #</a:t>
            </a:r>
            <a:r>
              <a:rPr lang="zh-CN" sz="1000" b="1">
                <a:latin typeface="Calibri" panose="020F0502020204030204" pitchFamily="34" charset="0"/>
                <a:sym typeface="+mn-ea"/>
              </a:rPr>
              <a:t>查询符合条件的第</a:t>
            </a:r>
            <a:r>
              <a:rPr lang="en-US" sz="1000" b="1">
                <a:latin typeface="Calibri" panose="020F0502020204030204" pitchFamily="34" charset="0"/>
                <a:sym typeface="+mn-ea"/>
              </a:rPr>
              <a:t>1</a:t>
            </a:r>
            <a:r>
              <a:rPr lang="zh-CN" sz="1000" b="1">
                <a:latin typeface="Calibri" panose="020F0502020204030204" pitchFamily="34" charset="0"/>
                <a:sym typeface="+mn-ea"/>
              </a:rPr>
              <a:t>条记录</a:t>
            </a:r>
            <a:endParaRPr lang="en-US" sz="1000" b="1">
              <a:latin typeface="Calibri" panose="020F0502020204030204" pitchFamily="34" charset="0"/>
              <a:cs typeface="Times New Roman" panose="02020603050405020304" charset="0"/>
              <a:sym typeface="+mn-ea"/>
            </a:endParaRPr>
          </a:p>
          <a:p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         #</a:t>
            </a:r>
            <a:r>
              <a:rPr lang="zh-CN" sz="1000">
                <a:latin typeface="Calibri" panose="020F0502020204030204" pitchFamily="34" charset="0"/>
                <a:sym typeface="+mn-ea"/>
              </a:rPr>
              <a:t>参数说明：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                     filter: json</a:t>
            </a:r>
            <a:r>
              <a:rPr lang="zh-CN" sz="1000">
                <a:latin typeface="Calibri" panose="020F0502020204030204" pitchFamily="34" charset="0"/>
                <a:sym typeface="+mn-ea"/>
              </a:rPr>
              <a:t>格式，定义要查询的数据的过滤条件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                     fields: string</a:t>
            </a:r>
            <a:r>
              <a:rPr lang="zh-CN" sz="1000">
                <a:latin typeface="Calibri" panose="020F0502020204030204" pitchFamily="34" charset="0"/>
                <a:sym typeface="+mn-ea"/>
              </a:rPr>
              <a:t>格式，定义要返回的数据表字段项，返回多个字段时</a:t>
            </a:r>
            <a:r>
              <a:rPr lang="en-US" sz="1000">
                <a:latin typeface="Calibri" panose="020F0502020204030204" pitchFamily="34" charset="0"/>
                <a:sym typeface="+mn-ea"/>
              </a:rPr>
              <a:t>id</a:t>
            </a:r>
            <a:r>
              <a:rPr lang="zh-CN" sz="1000">
                <a:latin typeface="Calibri" panose="020F0502020204030204" pitchFamily="34" charset="0"/>
                <a:sym typeface="+mn-ea"/>
              </a:rPr>
              <a:t>用空格隔开，不传此参数时，返回全部字段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                     callback: </a:t>
            </a:r>
            <a:r>
              <a:rPr lang="zh-CN" sz="1000">
                <a:latin typeface="Calibri" panose="020F0502020204030204" pitchFamily="34" charset="0"/>
                <a:sym typeface="+mn-ea"/>
              </a:rPr>
              <a:t>回调函数，查询到数据后通过此回调函数返回数据，返回的参数有</a:t>
            </a:r>
            <a:r>
              <a:rPr lang="en-US" sz="1000">
                <a:latin typeface="Calibri" panose="020F0502020204030204" pitchFamily="34" charset="0"/>
                <a:sym typeface="+mn-ea"/>
              </a:rPr>
              <a:t>2</a:t>
            </a:r>
            <a:r>
              <a:rPr lang="zh-CN" sz="1000">
                <a:latin typeface="Calibri" panose="020F0502020204030204" pitchFamily="34" charset="0"/>
                <a:sym typeface="+mn-ea"/>
              </a:rPr>
              <a:t>个</a:t>
            </a:r>
            <a:r>
              <a:rPr lang="en-US" sz="1000">
                <a:latin typeface="Calibri" panose="020F0502020204030204" pitchFamily="34" charset="0"/>
                <a:sym typeface="+mn-ea"/>
              </a:rPr>
              <a:t>(err, data)</a:t>
            </a:r>
            <a:r>
              <a:rPr lang="zh-CN" sz="1000">
                <a:latin typeface="Calibri" panose="020F0502020204030204" pitchFamily="34" charset="0"/>
                <a:sym typeface="+mn-ea"/>
              </a:rPr>
              <a:t>，前者是错误信息，后者是数据信息</a:t>
            </a:r>
            <a:endParaRPr lang="zh-CN" sz="1000">
              <a:latin typeface="Calibri" panose="020F0502020204030204" pitchFamily="34" charset="0"/>
              <a:sym typeface="+mn-ea"/>
            </a:endParaRPr>
          </a:p>
          <a:p>
            <a:r>
              <a:rPr lang="zh-CN" sz="1000">
                <a:latin typeface="Calibri" panose="020F0502020204030204" pitchFamily="34" charset="0"/>
                <a:sym typeface="+mn-ea"/>
              </a:rPr>
              <a:t>         </a:t>
            </a:r>
            <a:r>
              <a:rPr lang="en-US" sz="1000" b="1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findOne(filter, fields, callback)</a:t>
            </a:r>
            <a:endParaRPr lang="en-US" sz="1000" b="1">
              <a:latin typeface="Calibri" panose="020F0502020204030204" pitchFamily="34" charset="0"/>
              <a:cs typeface="Times New Roman" panose="02020603050405020304" charset="0"/>
              <a:sym typeface="+mn-ea"/>
            </a:endParaRPr>
          </a:p>
          <a:p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         #</a:t>
            </a:r>
            <a:r>
              <a:rPr lang="zh-CN" sz="1000" b="1">
                <a:latin typeface="Calibri" panose="020F0502020204030204" pitchFamily="34" charset="0"/>
                <a:sym typeface="+mn-ea"/>
              </a:rPr>
              <a:t>新增数据库记录</a:t>
            </a:r>
            <a:endParaRPr lang="en-US" sz="1000" b="1">
              <a:latin typeface="Calibri" panose="020F0502020204030204" pitchFamily="34" charset="0"/>
              <a:cs typeface="Times New Roman" panose="02020603050405020304" charset="0"/>
              <a:sym typeface="+mn-ea"/>
            </a:endParaRPr>
          </a:p>
          <a:p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        #</a:t>
            </a:r>
            <a:r>
              <a:rPr lang="zh-CN" sz="1000">
                <a:latin typeface="Calibri" panose="020F0502020204030204" pitchFamily="34" charset="0"/>
                <a:sym typeface="+mn-ea"/>
              </a:rPr>
              <a:t>参数说明：</a:t>
            </a:r>
            <a:endParaRPr lang="zh-CN" sz="1000">
              <a:latin typeface="Calibri" panose="020F0502020204030204" pitchFamily="34" charset="0"/>
              <a:sym typeface="+mn-ea"/>
            </a:endParaRPr>
          </a:p>
          <a:p>
            <a:r>
              <a:rPr lang="zh-CN" sz="1000">
                <a:latin typeface="Calibri" panose="020F0502020204030204" pitchFamily="34" charset="0"/>
                <a:sym typeface="+mn-ea"/>
              </a:rPr>
              <a:t>                    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data: json</a:t>
            </a:r>
            <a:r>
              <a:rPr lang="zh-CN" sz="1000">
                <a:latin typeface="Calibri" panose="020F0502020204030204" pitchFamily="34" charset="0"/>
                <a:sym typeface="+mn-ea"/>
              </a:rPr>
              <a:t>格式，定义要新增的数据库信息体</a:t>
            </a:r>
            <a:endParaRPr lang="zh-CN" sz="1000">
              <a:latin typeface="Calibri" panose="020F0502020204030204" pitchFamily="34" charset="0"/>
              <a:sym typeface="+mn-ea"/>
            </a:endParaRPr>
          </a:p>
          <a:p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                    fields: string</a:t>
            </a:r>
            <a:r>
              <a:rPr lang="zh-CN" sz="1000">
                <a:latin typeface="Calibri" panose="020F0502020204030204" pitchFamily="34" charset="0"/>
                <a:sym typeface="+mn-ea"/>
              </a:rPr>
              <a:t>格式，定义要返回的数据表字段项，返回多个字段时</a:t>
            </a:r>
            <a:r>
              <a:rPr lang="en-US" sz="1000">
                <a:latin typeface="Calibri" panose="020F0502020204030204" pitchFamily="34" charset="0"/>
                <a:sym typeface="+mn-ea"/>
              </a:rPr>
              <a:t>id</a:t>
            </a:r>
            <a:r>
              <a:rPr lang="zh-CN" sz="1000">
                <a:latin typeface="Calibri" panose="020F0502020204030204" pitchFamily="34" charset="0"/>
                <a:sym typeface="+mn-ea"/>
              </a:rPr>
              <a:t>用空格隔开，不传此参数时，返回全部字段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                    callback: </a:t>
            </a:r>
            <a:r>
              <a:rPr lang="zh-CN" sz="1000">
                <a:latin typeface="Calibri" panose="020F0502020204030204" pitchFamily="34" charset="0"/>
                <a:sym typeface="+mn-ea"/>
              </a:rPr>
              <a:t>回调函数，新增数据后通过此回调函数返回新增结果，返回的参数有</a:t>
            </a:r>
            <a:r>
              <a:rPr lang="en-US" sz="1000">
                <a:latin typeface="Calibri" panose="020F0502020204030204" pitchFamily="34" charset="0"/>
                <a:sym typeface="+mn-ea"/>
              </a:rPr>
              <a:t>2</a:t>
            </a:r>
            <a:r>
              <a:rPr lang="zh-CN" sz="1000">
                <a:latin typeface="Calibri" panose="020F0502020204030204" pitchFamily="34" charset="0"/>
                <a:sym typeface="+mn-ea"/>
              </a:rPr>
              <a:t>个</a:t>
            </a:r>
            <a:r>
              <a:rPr lang="en-US" sz="1000">
                <a:latin typeface="Calibri" panose="020F0502020204030204" pitchFamily="34" charset="0"/>
                <a:sym typeface="+mn-ea"/>
              </a:rPr>
              <a:t>(err, data)</a:t>
            </a:r>
            <a:r>
              <a:rPr lang="zh-CN" sz="1000">
                <a:latin typeface="Calibri" panose="020F0502020204030204" pitchFamily="34" charset="0"/>
                <a:sym typeface="+mn-ea"/>
              </a:rPr>
              <a:t>，前者是错误信息，后者是数据信息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                    unique: bool</a:t>
            </a:r>
            <a:r>
              <a:rPr lang="zh-CN" sz="1000">
                <a:latin typeface="Calibri" panose="020F0502020204030204" pitchFamily="34" charset="0"/>
                <a:sym typeface="+mn-ea"/>
              </a:rPr>
              <a:t>格式，如果为</a:t>
            </a:r>
            <a:r>
              <a:rPr lang="en-US" sz="1000">
                <a:latin typeface="Calibri" panose="020F0502020204030204" pitchFamily="34" charset="0"/>
                <a:sym typeface="+mn-ea"/>
              </a:rPr>
              <a:t>true</a:t>
            </a:r>
            <a:r>
              <a:rPr lang="zh-CN" sz="1000">
                <a:latin typeface="Calibri" panose="020F0502020204030204" pitchFamily="34" charset="0"/>
                <a:sym typeface="+mn-ea"/>
              </a:rPr>
              <a:t>，则新增数据必须是新数据，如果与数据库里的数据有重复，则返回报错，如果为</a:t>
            </a:r>
            <a:r>
              <a:rPr lang="en-US" sz="1000">
                <a:latin typeface="Calibri" panose="020F0502020204030204" pitchFamily="34" charset="0"/>
                <a:sym typeface="+mn-ea"/>
              </a:rPr>
              <a:t>false</a:t>
            </a:r>
            <a:r>
              <a:rPr lang="zh-CN" sz="1000">
                <a:latin typeface="Calibri" panose="020F0502020204030204" pitchFamily="34" charset="0"/>
                <a:sym typeface="+mn-ea"/>
              </a:rPr>
              <a:t>，则会检查数据是否是重复数据，如果重复，会更新数据库里的相应数据</a:t>
            </a:r>
            <a:endParaRPr lang="zh-CN" sz="1000">
              <a:latin typeface="Calibri" panose="020F0502020204030204" pitchFamily="34" charset="0"/>
              <a:sym typeface="+mn-ea"/>
            </a:endParaRPr>
          </a:p>
          <a:p>
            <a:r>
              <a:rPr lang="zh-CN" sz="1000">
                <a:latin typeface="Calibri" panose="020F0502020204030204" pitchFamily="34" charset="0"/>
                <a:sym typeface="+mn-ea"/>
              </a:rPr>
              <a:t>         </a:t>
            </a:r>
            <a:r>
              <a:rPr lang="en-US" sz="1000" b="1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create(data, fields, callback, unique)</a:t>
            </a:r>
            <a:endParaRPr lang="en-US" sz="1000" b="1">
              <a:latin typeface="Calibri" panose="020F0502020204030204" pitchFamily="34" charset="0"/>
              <a:cs typeface="Times New Roman" panose="02020603050405020304" charset="0"/>
              <a:sym typeface="+mn-ea"/>
            </a:endParaRPr>
          </a:p>
          <a:p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 </a:t>
            </a:r>
            <a:endParaRPr lang="zh-CN" altLang="en-US" sz="1000"/>
          </a:p>
        </p:txBody>
      </p:sp>
      <p:sp>
        <p:nvSpPr>
          <p:cNvPr id="13315" name="前言"/>
          <p:cNvSpPr/>
          <p:nvPr/>
        </p:nvSpPr>
        <p:spPr>
          <a:xfrm>
            <a:off x="268923" y="134938"/>
            <a:ext cx="3916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后端服务 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- </a:t>
            </a: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数据库处理</a:t>
            </a:r>
            <a:endParaRPr lang="zh-CN" altLang="en-US" sz="28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0" y="736600"/>
            <a:ext cx="417449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000">
                <a:latin typeface="Calibri" panose="020F0502020204030204" pitchFamily="34" charset="0"/>
                <a:sym typeface="+mn-ea"/>
              </a:rPr>
              <a:t>表对象：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          #</a:t>
            </a:r>
            <a:r>
              <a:rPr lang="zh-CN" sz="1000" b="1">
                <a:latin typeface="Calibri" panose="020F0502020204030204" pitchFamily="34" charset="0"/>
                <a:sym typeface="+mn-ea"/>
              </a:rPr>
              <a:t>修改数据库记录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         #</a:t>
            </a:r>
            <a:r>
              <a:rPr lang="zh-CN" sz="1000">
                <a:latin typeface="Calibri" panose="020F0502020204030204" pitchFamily="34" charset="0"/>
                <a:sym typeface="+mn-ea"/>
              </a:rPr>
              <a:t>参数说明：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                    filter: json</a:t>
            </a:r>
            <a:r>
              <a:rPr lang="zh-CN" sz="1000">
                <a:latin typeface="Calibri" panose="020F0502020204030204" pitchFamily="34" charset="0"/>
                <a:sym typeface="+mn-ea"/>
              </a:rPr>
              <a:t>格式，定义要更新的数据的过滤条件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                    data: json</a:t>
            </a:r>
            <a:r>
              <a:rPr lang="zh-CN" sz="1000">
                <a:latin typeface="Calibri" panose="020F0502020204030204" pitchFamily="34" charset="0"/>
                <a:sym typeface="+mn-ea"/>
              </a:rPr>
              <a:t>格式，定义要更新的数据库信息体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                    fields: string</a:t>
            </a:r>
            <a:r>
              <a:rPr lang="zh-CN" sz="1000">
                <a:latin typeface="Calibri" panose="020F0502020204030204" pitchFamily="34" charset="0"/>
                <a:sym typeface="+mn-ea"/>
              </a:rPr>
              <a:t>格式，定义要返回的数据表字段项，返回多个字段时</a:t>
            </a:r>
            <a:r>
              <a:rPr lang="en-US" sz="1000">
                <a:latin typeface="Calibri" panose="020F0502020204030204" pitchFamily="34" charset="0"/>
                <a:sym typeface="+mn-ea"/>
              </a:rPr>
              <a:t>id</a:t>
            </a:r>
            <a:r>
              <a:rPr lang="zh-CN" sz="1000">
                <a:latin typeface="Calibri" panose="020F0502020204030204" pitchFamily="34" charset="0"/>
                <a:sym typeface="+mn-ea"/>
              </a:rPr>
              <a:t>用空格隔开，不传此参数时，返回全部字段</a:t>
            </a:r>
            <a:r>
              <a:rPr lang="en-US" sz="1000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                    callback: </a:t>
            </a:r>
            <a:r>
              <a:rPr lang="zh-CN" sz="1000">
                <a:latin typeface="Calibri" panose="020F0502020204030204" pitchFamily="34" charset="0"/>
                <a:sym typeface="+mn-ea"/>
              </a:rPr>
              <a:t>回调函数，更新数据后通过此回调函数返回更新结果，返回的参数有</a:t>
            </a:r>
            <a:r>
              <a:rPr lang="en-US" sz="1000">
                <a:latin typeface="Calibri" panose="020F0502020204030204" pitchFamily="34" charset="0"/>
                <a:sym typeface="+mn-ea"/>
              </a:rPr>
              <a:t>2</a:t>
            </a:r>
            <a:r>
              <a:rPr lang="zh-CN" sz="1000">
                <a:latin typeface="Calibri" panose="020F0502020204030204" pitchFamily="34" charset="0"/>
                <a:sym typeface="+mn-ea"/>
              </a:rPr>
              <a:t>个</a:t>
            </a:r>
            <a:r>
              <a:rPr lang="en-US" sz="1000">
                <a:latin typeface="Calibri" panose="020F0502020204030204" pitchFamily="34" charset="0"/>
                <a:sym typeface="+mn-ea"/>
              </a:rPr>
              <a:t>(err, data)</a:t>
            </a:r>
            <a:r>
              <a:rPr lang="zh-CN" sz="1000">
                <a:latin typeface="Calibri" panose="020F0502020204030204" pitchFamily="34" charset="0"/>
                <a:sym typeface="+mn-ea"/>
              </a:rPr>
              <a:t>，前者是错误信息，后者是数据信息</a:t>
            </a:r>
            <a:endParaRPr lang="zh-CN" sz="1000">
              <a:latin typeface="Calibri" panose="020F0502020204030204" pitchFamily="34" charset="0"/>
              <a:sym typeface="+mn-ea"/>
            </a:endParaRPr>
          </a:p>
          <a:p>
            <a:r>
              <a:rPr lang="zh-CN" sz="1000">
                <a:latin typeface="Calibri" panose="020F0502020204030204" pitchFamily="34" charset="0"/>
                <a:sym typeface="+mn-ea"/>
              </a:rPr>
              <a:t>         </a:t>
            </a:r>
            <a:r>
              <a:rPr lang="en-US" sz="1000" b="1">
                <a:latin typeface="Calibri" panose="020F0502020204030204" pitchFamily="34" charset="0"/>
                <a:cs typeface="Times New Roman" panose="02020603050405020304" charset="0"/>
                <a:sym typeface="+mn-ea"/>
              </a:rPr>
              <a:t>update(filter, data, fields, callback)</a:t>
            </a:r>
            <a:endParaRPr lang="en-US" sz="1000" b="1">
              <a:latin typeface="Calibri" panose="020F0502020204030204" pitchFamily="34" charset="0"/>
              <a:cs typeface="Times New Roman" panose="02020603050405020304" charset="0"/>
              <a:sym typeface="+mn-ea"/>
            </a:endParaRPr>
          </a:p>
          <a:p>
            <a:endParaRPr lang="zh-CN" altLang="en-US" sz="1000" b="1"/>
          </a:p>
          <a:p>
            <a:r>
              <a:rPr lang="zh-CN" altLang="en-US" sz="1000" b="1"/>
              <a:t>       #删除数据库记录</a:t>
            </a:r>
            <a:endParaRPr lang="zh-CN" altLang="en-US" sz="1000" b="1"/>
          </a:p>
          <a:p>
            <a:r>
              <a:rPr lang="zh-CN" altLang="en-US" sz="1000"/>
              <a:t>       #参数说明：</a:t>
            </a:r>
            <a:endParaRPr lang="zh-CN" altLang="en-US" sz="1000"/>
          </a:p>
          <a:p>
            <a:r>
              <a:rPr lang="zh-CN" altLang="en-US" sz="1000"/>
              <a:t>                filter: json格式，定义要删除的数据的过滤条件</a:t>
            </a:r>
            <a:endParaRPr lang="zh-CN" altLang="en-US" sz="1000"/>
          </a:p>
          <a:p>
            <a:r>
              <a:rPr lang="zh-CN" altLang="en-US" sz="1000"/>
              <a:t>                fields: string格式，定义要返回的数据表字段项，返回多个字段时id用空格隔开，不传此参数时，返回全部字段</a:t>
            </a:r>
            <a:endParaRPr lang="zh-CN" altLang="en-US" sz="1000"/>
          </a:p>
          <a:p>
            <a:r>
              <a:rPr lang="zh-CN" altLang="en-US" sz="1000"/>
              <a:t>                callback: 回调函数，删除数据后通过此回调函数返回删除结果，返回的参数有2个(err, data)，前者是错误信息，后者是数据信息</a:t>
            </a:r>
            <a:endParaRPr lang="zh-CN" altLang="en-US" sz="1000"/>
          </a:p>
          <a:p>
            <a:r>
              <a:rPr lang="zh-CN" altLang="en-US" sz="1000"/>
              <a:t>       </a:t>
            </a:r>
            <a:r>
              <a:rPr lang="zh-CN" altLang="en-US" sz="1000" b="1"/>
              <a:t>remove(filter, fields, callback)</a:t>
            </a:r>
            <a:endParaRPr lang="zh-CN" altLang="en-US" sz="1000" b="1"/>
          </a:p>
          <a:p>
            <a:endParaRPr lang="zh-CN" altLang="en-US" sz="1000"/>
          </a:p>
          <a:p>
            <a:r>
              <a:rPr lang="zh-CN" altLang="en-US" sz="1000"/>
              <a:t>       #</a:t>
            </a:r>
            <a:r>
              <a:rPr lang="zh-CN" altLang="en-US" sz="1000" b="1"/>
              <a:t>删除匹配条件的第一条数据库记录</a:t>
            </a:r>
            <a:endParaRPr lang="zh-CN" altLang="en-US" sz="1000"/>
          </a:p>
          <a:p>
            <a:r>
              <a:rPr lang="zh-CN" altLang="en-US" sz="1000"/>
              <a:t>       #参数说明：</a:t>
            </a:r>
            <a:endParaRPr lang="zh-CN" altLang="en-US" sz="1000"/>
          </a:p>
          <a:p>
            <a:r>
              <a:rPr lang="zh-CN" altLang="en-US" sz="1000"/>
              <a:t>                filter: json格式，定义要删除的数据的过滤条件</a:t>
            </a:r>
            <a:endParaRPr lang="zh-CN" altLang="en-US" sz="1000"/>
          </a:p>
          <a:p>
            <a:r>
              <a:rPr lang="zh-CN" altLang="en-US" sz="1000"/>
              <a:t>                fields: string格式，定义要返回的数据表字段项，返回多个字段时id用空格隔开，不传此参数时，返回全部字段</a:t>
            </a:r>
            <a:endParaRPr lang="zh-CN" altLang="en-US" sz="1000"/>
          </a:p>
          <a:p>
            <a:r>
              <a:rPr lang="zh-CN" altLang="en-US" sz="1000"/>
              <a:t>                callback: 回调函数，删除数据后通过此回调函数返回删除结果，返回的参数有2个(err, data)，前者是错误信息，后者是数据信息</a:t>
            </a:r>
            <a:endParaRPr lang="zh-CN" altLang="en-US" sz="1000"/>
          </a:p>
          <a:p>
            <a:r>
              <a:rPr lang="zh-CN" altLang="en-US" sz="1000"/>
              <a:t>     </a:t>
            </a:r>
            <a:r>
              <a:rPr lang="zh-CN" altLang="en-US" sz="1000" b="1"/>
              <a:t>  removeOne(filter, fields, callback)</a:t>
            </a:r>
            <a:endParaRPr lang="zh-CN" altLang="en-US" sz="1000" b="1"/>
          </a:p>
        </p:txBody>
      </p:sp>
      <p:sp>
        <p:nvSpPr>
          <p:cNvPr id="13315" name="前言"/>
          <p:cNvSpPr/>
          <p:nvPr/>
        </p:nvSpPr>
        <p:spPr>
          <a:xfrm>
            <a:off x="268923" y="134938"/>
            <a:ext cx="3916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后端服务 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- </a:t>
            </a: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数据库处理</a:t>
            </a:r>
            <a:endParaRPr lang="zh-CN" altLang="en-US" sz="28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031615" y="903605"/>
            <a:ext cx="462089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900">
                <a:latin typeface="Calibri" panose="020F0502020204030204" pitchFamily="34" charset="0"/>
                <a:sym typeface="+mn-ea"/>
              </a:rPr>
              <a:t>代码示例</a:t>
            </a:r>
            <a:r>
              <a:rPr lang="en-US" altLang="zh-CN" sz="900">
                <a:latin typeface="Calibri" panose="020F0502020204030204" pitchFamily="34" charset="0"/>
                <a:sym typeface="+mn-ea"/>
              </a:rPr>
              <a:t>:</a:t>
            </a:r>
            <a:endParaRPr lang="zh-CN" sz="9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266700"/>
            <a:endParaRPr lang="en-US" sz="900">
              <a:solidFill>
                <a:srgbClr val="458383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>
                <a:solidFill>
                  <a:srgbClr val="458383"/>
                </a:solidFill>
                <a:latin typeface="宋体" panose="02010600030101010101" pitchFamily="2" charset="-122"/>
              </a:rPr>
              <a:t>pm = require 'clc.foundation.data/app/models/system/projects-model'</a:t>
            </a:r>
            <a:endParaRPr lang="en-US" sz="900">
              <a:solidFill>
                <a:srgbClr val="458383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>
                <a:solidFill>
                  <a:srgbClr val="458383"/>
                </a:solidFill>
                <a:latin typeface="宋体" panose="02010600030101010101" pitchFamily="2" charset="-122"/>
              </a:rPr>
              <a:t>projectsModel = </a:t>
            </a:r>
            <a:r>
              <a:rPr lang="en-US" sz="900" b="1">
                <a:solidFill>
                  <a:srgbClr val="000080"/>
                </a:solidFill>
                <a:latin typeface="宋体" panose="02010600030101010101" pitchFamily="2" charset="-122"/>
              </a:rPr>
              <a:t>new </a:t>
            </a:r>
            <a:r>
              <a:rPr lang="en-US" sz="900" b="1" i="1">
                <a:solidFill>
                  <a:srgbClr val="660E7A"/>
                </a:solidFill>
                <a:latin typeface="宋体" panose="02010600030101010101" pitchFamily="2" charset="-122"/>
              </a:rPr>
              <a:t>pm.ProjectsModel</a:t>
            </a:r>
            <a:endParaRPr lang="en-US" sz="900" b="1" i="1">
              <a:solidFill>
                <a:srgbClr val="660E7A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>
                <a:solidFill>
                  <a:srgbClr val="458383"/>
                </a:solidFill>
                <a:latin typeface="宋体" panose="02010600030101010101" pitchFamily="2" charset="-122"/>
              </a:rPr>
              <a:t>projectsModel.find {}, null, (err, projects) -&gt;</a:t>
            </a:r>
            <a:endParaRPr lang="en-US" sz="900">
              <a:solidFill>
                <a:srgbClr val="458383"/>
              </a:solidFill>
              <a:latin typeface="宋体" panose="02010600030101010101" pitchFamily="2" charset="-122"/>
            </a:endParaRPr>
          </a:p>
          <a:p>
            <a:pPr indent="266700"/>
            <a:r>
              <a:rPr lang="en-US" sz="900">
                <a:solidFill>
                  <a:srgbClr val="45838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console.log(projects)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35780" y="1979930"/>
            <a:ext cx="466979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几个常用数据库表对象：</a:t>
            </a:r>
            <a:endParaRPr lang="zh-CN" altLang="en-US" sz="1200"/>
          </a:p>
          <a:p>
            <a:r>
              <a:rPr lang="zh-CN" altLang="en-US" sz="1000">
                <a:sym typeface="+mn-ea"/>
              </a:rPr>
              <a:t>站点实例表：</a:t>
            </a:r>
            <a:endParaRPr lang="zh-CN" altLang="en-US" sz="1000"/>
          </a:p>
          <a:p>
            <a:r>
              <a:rPr lang="zh-CN" altLang="en-US" sz="1000"/>
              <a:t>       clc.foundation.data/app/models/configuration/</a:t>
            </a:r>
            <a:r>
              <a:rPr lang="en-US" altLang="zh-CN" sz="1000"/>
              <a:t>station</a:t>
            </a:r>
            <a:r>
              <a:rPr lang="zh-CN" altLang="en-US" sz="1000"/>
              <a:t>s-model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设备实例表：</a:t>
            </a:r>
            <a:endParaRPr lang="zh-CN" altLang="en-US" sz="1000"/>
          </a:p>
          <a:p>
            <a:r>
              <a:rPr lang="en-US" altLang="zh-CN" sz="1000"/>
              <a:t>       </a:t>
            </a:r>
            <a:r>
              <a:rPr lang="zh-CN" altLang="en-US" sz="1000"/>
              <a:t>clc.foundation.data/app/models/configuration/equipments-model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设备类型表</a:t>
            </a:r>
            <a:endParaRPr lang="zh-CN" altLang="en-US" sz="1000"/>
          </a:p>
          <a:p>
            <a:r>
              <a:rPr lang="en-US" altLang="zh-CN" sz="1000"/>
              <a:t>       </a:t>
            </a:r>
            <a:r>
              <a:rPr lang="zh-CN" altLang="en-US" sz="1000"/>
              <a:t>clc.foundation.data/app/models/configuration/equipment-types-mode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设备模板表：</a:t>
            </a:r>
            <a:br>
              <a:rPr lang="zh-CN" altLang="en-US" sz="1000"/>
            </a:br>
            <a:r>
              <a:rPr lang="zh-CN" altLang="en-US" sz="1000"/>
              <a:t>       clc.foundation.data/app/models/configuration/equipment-templates-model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设备模板信号表：</a:t>
            </a:r>
            <a:endParaRPr lang="zh-CN" altLang="en-US" sz="1000"/>
          </a:p>
          <a:p>
            <a:r>
              <a:rPr lang="zh-CN" altLang="en-US" sz="1000"/>
              <a:t>       clc.foundation.data/app/models/configuration/equipment-</a:t>
            </a:r>
            <a:r>
              <a:rPr lang="en-US" altLang="zh-CN" sz="1000"/>
              <a:t>signals</a:t>
            </a:r>
            <a:r>
              <a:rPr lang="zh-CN" altLang="en-US" sz="1000"/>
              <a:t>-model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设备模板事件表：</a:t>
            </a:r>
            <a:endParaRPr lang="zh-CN" altLang="en-US" sz="1000"/>
          </a:p>
          <a:p>
            <a:r>
              <a:rPr lang="zh-CN" altLang="en-US" sz="1000"/>
              <a:t>       clc.foundation.data/app/models/configuration/equipment-</a:t>
            </a:r>
            <a:r>
              <a:rPr lang="en-US" altLang="zh-CN" sz="1000"/>
              <a:t>events</a:t>
            </a:r>
            <a:r>
              <a:rPr lang="zh-CN" altLang="en-US" sz="1000"/>
              <a:t>-model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设备模板控制表</a:t>
            </a:r>
            <a:r>
              <a:rPr lang="zh-CN" altLang="en-US" sz="1000"/>
              <a:t>：</a:t>
            </a:r>
            <a:endParaRPr lang="zh-CN" altLang="en-US" sz="1000"/>
          </a:p>
          <a:p>
            <a:r>
              <a:rPr lang="zh-CN" altLang="en-US" sz="1000"/>
              <a:t>       clc.foundation.data/app/models/configuration/equipment-</a:t>
            </a:r>
            <a:r>
              <a:rPr lang="en-US" altLang="zh-CN" sz="1000"/>
              <a:t>commands</a:t>
            </a:r>
            <a:r>
              <a:rPr lang="zh-CN" altLang="en-US" sz="1000"/>
              <a:t>-model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设备模板属性表：</a:t>
            </a:r>
            <a:br>
              <a:rPr lang="zh-CN" altLang="en-US" sz="1000"/>
            </a:br>
            <a:r>
              <a:rPr lang="zh-CN" altLang="en-US" sz="1000"/>
              <a:t>       clc.foundation.data/app/models/configuration/equipment-properties-model</a:t>
            </a:r>
            <a:endParaRPr lang="en-US" altLang="zh-CN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前言"/>
          <p:cNvSpPr/>
          <p:nvPr/>
        </p:nvSpPr>
        <p:spPr>
          <a:xfrm>
            <a:off x="268923" y="134938"/>
            <a:ext cx="3561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后端服务 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- </a:t>
            </a: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开发示例</a:t>
            </a:r>
            <a:endParaRPr lang="zh-CN" altLang="en-US" sz="28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Impact" panose="020B080603090205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2955" y="752475"/>
            <a:ext cx="5750560" cy="4149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3040" y="805815"/>
            <a:ext cx="29330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</a:t>
            </a:r>
            <a:r>
              <a:rPr lang="zh-CN" altLang="en-US" sz="1200"/>
              <a:t>、要开发一个新的后端业务，最好是直接创建一个自定义的后端服务类文件，如图</a:t>
            </a:r>
            <a:r>
              <a:rPr lang="en-US" altLang="zh-CN" sz="1200"/>
              <a:t>statistic-service</a:t>
            </a:r>
            <a:r>
              <a:rPr lang="zh-CN" altLang="en-US" sz="1200"/>
              <a:t>，使其继承于</a:t>
            </a:r>
            <a:r>
              <a:rPr lang="en-US" altLang="zh-CN" sz="1200"/>
              <a:t>clc.foundation</a:t>
            </a:r>
            <a:r>
              <a:rPr lang="zh-CN" altLang="en-US" sz="1200"/>
              <a:t>的</a:t>
            </a:r>
            <a:r>
              <a:rPr lang="en-US" altLang="zh-CN" sz="1200"/>
              <a:t>MqttService</a:t>
            </a:r>
            <a:r>
              <a:rPr lang="zh-CN" altLang="en-US" sz="1200"/>
              <a:t>类对象，同时在类对象的依赖里引入需要的表对象，这样这个服务就既能和</a:t>
            </a:r>
            <a:r>
              <a:rPr lang="en-US" altLang="zh-CN" sz="1200"/>
              <a:t>MQTT</a:t>
            </a:r>
            <a:r>
              <a:rPr lang="zh-CN" altLang="en-US" sz="1200"/>
              <a:t>进行实时数据交互，又能对数据库进行读取和写入</a:t>
            </a:r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2</a:t>
            </a:r>
            <a:r>
              <a:rPr lang="zh-CN" altLang="en-US" sz="1200"/>
              <a:t>、将写的服务文件引入到应用服务文件内，并进行初始化和启动，然后在对外暴露的</a:t>
            </a:r>
            <a:r>
              <a:rPr lang="en-US" altLang="zh-CN" sz="1200"/>
              <a:t>API</a:t>
            </a:r>
            <a:r>
              <a:rPr lang="zh-CN" altLang="en-US" sz="1200"/>
              <a:t>接口方法里就可以直接调用自定义服务的方法实现业务逻辑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3615690" y="2222500"/>
            <a:ext cx="933450" cy="127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27090" y="1504950"/>
            <a:ext cx="591185" cy="952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19040" y="1327150"/>
            <a:ext cx="2388235" cy="952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71030" y="1231900"/>
            <a:ext cx="2052320" cy="952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01590" y="2032000"/>
            <a:ext cx="1353185" cy="1905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72225" y="2004695"/>
            <a:ext cx="221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创建表对象实例，从而对表进行操作</a:t>
            </a:r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6429375" y="1430020"/>
            <a:ext cx="23710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继承于</a:t>
            </a:r>
            <a:r>
              <a:rPr lang="en-US" altLang="zh-CN" sz="1000"/>
              <a:t>MqttService</a:t>
            </a:r>
            <a:r>
              <a:rPr lang="zh-CN" altLang="en-US" sz="1000"/>
              <a:t>，从而能和</a:t>
            </a:r>
            <a:r>
              <a:rPr lang="en-US" altLang="zh-CN" sz="1000"/>
              <a:t>Mqtt</a:t>
            </a:r>
            <a:r>
              <a:rPr lang="zh-CN" altLang="en-US" sz="1000"/>
              <a:t>交互</a:t>
            </a:r>
            <a:endParaRPr lang="zh-CN" altLang="en-US" sz="10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3385185"/>
            <a:ext cx="3303905" cy="160591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21740" y="3987800"/>
            <a:ext cx="565785" cy="76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16990" y="4445000"/>
            <a:ext cx="1029335" cy="76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6990" y="4832350"/>
            <a:ext cx="471170" cy="762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7275" y="4303395"/>
            <a:ext cx="976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实例化自定义服务类对象</a:t>
            </a:r>
            <a:endParaRPr lang="zh-CN" altLang="en-US" sz="1000"/>
          </a:p>
        </p:txBody>
      </p:sp>
      <p:sp>
        <p:nvSpPr>
          <p:cNvPr id="4" name="文本框 3"/>
          <p:cNvSpPr txBox="1"/>
          <p:nvPr/>
        </p:nvSpPr>
        <p:spPr>
          <a:xfrm>
            <a:off x="1767840" y="4747895"/>
            <a:ext cx="1237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启动自定义服务</a:t>
            </a:r>
            <a:endParaRPr lang="zh-CN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矩形 25"/>
          <p:cNvSpPr>
            <a:spLocks noChangeArrowheads="1"/>
          </p:cNvSpPr>
          <p:nvPr/>
        </p:nvSpPr>
        <p:spPr bwMode="auto">
          <a:xfrm>
            <a:off x="0" y="11113"/>
            <a:ext cx="9144000" cy="514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0" y="0"/>
            <a:ext cx="9144000" cy="3959225"/>
            <a:chOff x="0" y="0"/>
            <a:chExt cx="9144000" cy="3959968"/>
          </a:xfrm>
          <a:solidFill>
            <a:srgbClr val="00A856"/>
          </a:solidFill>
        </p:grpSpPr>
        <p:sp>
          <p:nvSpPr>
            <p:cNvPr id="45064" name="矩形 254"/>
            <p:cNvSpPr>
              <a:spLocks noChangeArrowheads="1"/>
            </p:cNvSpPr>
            <p:nvPr/>
          </p:nvSpPr>
          <p:spPr bwMode="auto">
            <a:xfrm>
              <a:off x="0" y="114321"/>
              <a:ext cx="9144000" cy="3845647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0 h 3846015"/>
                <a:gd name="T4" fmla="*/ 9144000 w 9144000"/>
                <a:gd name="T5" fmla="*/ 3651871 h 3846015"/>
                <a:gd name="T6" fmla="*/ 4766144 w 9144000"/>
                <a:gd name="T7" fmla="*/ 3651871 h 3846015"/>
                <a:gd name="T8" fmla="*/ 4571996 w 9144000"/>
                <a:gd name="T9" fmla="*/ 3846015 h 3846015"/>
                <a:gd name="T10" fmla="*/ 4377852 w 9144000"/>
                <a:gd name="T11" fmla="*/ 3651871 h 3846015"/>
                <a:gd name="T12" fmla="*/ 0 w 9144000"/>
                <a:gd name="T13" fmla="*/ 3651871 h 3846015"/>
                <a:gd name="T14" fmla="*/ 0 w 9144000"/>
                <a:gd name="T15" fmla="*/ 0 h 38460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44000"/>
                <a:gd name="T25" fmla="*/ 0 h 3846015"/>
                <a:gd name="T26" fmla="*/ 9144000 w 9144000"/>
                <a:gd name="T27" fmla="*/ 3846015 h 38460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5065" name="矩形 254"/>
            <p:cNvSpPr>
              <a:spLocks noChangeArrowheads="1"/>
            </p:cNvSpPr>
            <p:nvPr/>
          </p:nvSpPr>
          <p:spPr bwMode="auto">
            <a:xfrm>
              <a:off x="0" y="0"/>
              <a:ext cx="9144000" cy="3845647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0 h 3846015"/>
                <a:gd name="T4" fmla="*/ 9144000 w 9144000"/>
                <a:gd name="T5" fmla="*/ 3651871 h 3846015"/>
                <a:gd name="T6" fmla="*/ 4766144 w 9144000"/>
                <a:gd name="T7" fmla="*/ 3651871 h 3846015"/>
                <a:gd name="T8" fmla="*/ 4571996 w 9144000"/>
                <a:gd name="T9" fmla="*/ 3846015 h 3846015"/>
                <a:gd name="T10" fmla="*/ 4377852 w 9144000"/>
                <a:gd name="T11" fmla="*/ 3651871 h 3846015"/>
                <a:gd name="T12" fmla="*/ 0 w 9144000"/>
                <a:gd name="T13" fmla="*/ 3651871 h 3846015"/>
                <a:gd name="T14" fmla="*/ 0 w 9144000"/>
                <a:gd name="T15" fmla="*/ 0 h 38460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44000"/>
                <a:gd name="T25" fmla="*/ 0 h 3846015"/>
                <a:gd name="T26" fmla="*/ 9144000 w 9144000"/>
                <a:gd name="T27" fmla="*/ 3846015 h 38460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14340" name="矩形 258"/>
          <p:cNvSpPr/>
          <p:nvPr/>
        </p:nvSpPr>
        <p:spPr>
          <a:xfrm>
            <a:off x="0" y="16319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14341" name="矩形 259"/>
          <p:cNvSpPr/>
          <p:nvPr/>
        </p:nvSpPr>
        <p:spPr>
          <a:xfrm>
            <a:off x="-22225" y="1595438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lvl="2" indent="0" algn="ctr" eaLnBrk="1" hangingPunct="1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Impact" panose="020B0806030902050204" pitchFamily="34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pic>
        <p:nvPicPr>
          <p:cNvPr id="14342" name="图片 10" descr="华远LOGO--20180201--竖版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6713" y="4124325"/>
            <a:ext cx="790575" cy="749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REFSHAPE" val="483940532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6017</Words>
  <Application>WPS 演示</Application>
  <PresentationFormat/>
  <Paragraphs>210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黑体</vt:lpstr>
      <vt:lpstr>Impact</vt:lpstr>
      <vt:lpstr>幼圆</vt:lpstr>
      <vt:lpstr>Times New Roman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叮当</cp:lastModifiedBy>
  <cp:revision>372</cp:revision>
  <dcterms:created xsi:type="dcterms:W3CDTF">2014-02-20T03:23:00Z</dcterms:created>
  <dcterms:modified xsi:type="dcterms:W3CDTF">2020-04-30T09:12:01Z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