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5" r:id="rId7"/>
    <p:sldId id="260" r:id="rId8"/>
    <p:sldId id="261" r:id="rId9"/>
    <p:sldId id="262" r:id="rId10"/>
    <p:sldId id="264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晨皓" initials="张" lastIdx="1" clrIdx="0"/>
  <p:cmAuthor id="2" name="24302" initials="2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2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09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GIF"/><Relationship Id="rId1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tags" Target="../tags/tag8.xml"/><Relationship Id="rId2" Type="http://schemas.openxmlformats.org/officeDocument/2006/relationships/image" Target="../media/image5.png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tags" Target="../tags/tag10.xml"/><Relationship Id="rId2" Type="http://schemas.openxmlformats.org/officeDocument/2006/relationships/image" Target="../media/image7.png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339924"/>
            <a:ext cx="12214225" cy="19177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3076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463"/>
            <a:ext cx="4657725" cy="1576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1"/>
          <p:cNvSpPr/>
          <p:nvPr/>
        </p:nvSpPr>
        <p:spPr>
          <a:xfrm>
            <a:off x="11666538" y="1797368"/>
            <a:ext cx="323850" cy="32385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3" name="矩形 12"/>
          <p:cNvSpPr/>
          <p:nvPr/>
        </p:nvSpPr>
        <p:spPr>
          <a:xfrm>
            <a:off x="11414125" y="1546860"/>
            <a:ext cx="252413" cy="2508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-142240" y="2599336"/>
            <a:ext cx="12476480" cy="139933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A2C On Acrobot-v1</a:t>
            </a:r>
            <a:endParaRPr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2" grpId="0" bldLvl="0" animBg="1"/>
      <p:bldP spid="1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9525" y="1243013"/>
            <a:ext cx="122110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451600"/>
            <a:ext cx="1217136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48" name="文本框 1"/>
          <p:cNvSpPr txBox="1"/>
          <p:nvPr/>
        </p:nvSpPr>
        <p:spPr>
          <a:xfrm>
            <a:off x="9525" y="6451600"/>
            <a:ext cx="12169775" cy="39846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endParaRPr lang="en-US" altLang="zh-CN" sz="2000" b="1" dirty="0">
              <a:solidFill>
                <a:srgbClr val="1F4E79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9" name="文本框 2"/>
          <p:cNvSpPr txBox="1"/>
          <p:nvPr/>
        </p:nvSpPr>
        <p:spPr>
          <a:xfrm>
            <a:off x="3575050" y="6481763"/>
            <a:ext cx="48498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1F4E79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Shandong University of Science and Technology</a:t>
            </a:r>
            <a:endParaRPr lang="zh-CN" altLang="en-US" dirty="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0030" y="616585"/>
            <a:ext cx="6829425" cy="117856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Problem description:</a:t>
            </a:r>
            <a:endParaRPr lang="zh-CN" alt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841500" y="1621790"/>
            <a:ext cx="850519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Acrobot简介：</a:t>
            </a:r>
            <a:endParaRPr lang="zh-CN" altLang="en-US" sz="2000"/>
          </a:p>
          <a:p>
            <a:r>
              <a:rPr lang="zh-CN" altLang="en-US" sz="2000"/>
              <a:t>Acrobot系统由两个线性连接的环节组成，形成一个链条，链条的一端固定。两个链节之间的接头是被驱动的。目标是在被驱动的关节上施加扭矩，使线性链条的自由端在给定的高度上摆动，同时从最初的向下悬挂状态开始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如图所示：两个蓝色链接由两个绿色关节连接。两个链节之间的接头被驱动。目标是通过在致动器上施加扭矩，使外链的自由端摆动达到目标高度（系统上方的黑色水平线）。</a:t>
            </a:r>
            <a:endParaRPr lang="zh-CN" altLang="en-US" sz="2000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419985" y="4342765"/>
            <a:ext cx="3074670" cy="17754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5645785" y="4022090"/>
            <a:ext cx="4014470" cy="216344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0" name="直接箭头连接符 9"/>
          <p:cNvCxnSpPr/>
          <p:nvPr/>
        </p:nvCxnSpPr>
        <p:spPr>
          <a:xfrm flipH="1">
            <a:off x="8440420" y="3796665"/>
            <a:ext cx="2295525" cy="72707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821035" y="3541395"/>
            <a:ext cx="15392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需要将最下端的力臂触碰到黑色</a:t>
            </a:r>
            <a:r>
              <a:rPr lang="zh-CN" altLang="en-US"/>
              <a:t>水平线。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93495" y="6038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9525" y="1243013"/>
            <a:ext cx="122110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451600"/>
            <a:ext cx="1217136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48" name="文本框 1"/>
          <p:cNvSpPr txBox="1"/>
          <p:nvPr/>
        </p:nvSpPr>
        <p:spPr>
          <a:xfrm>
            <a:off x="9525" y="6451600"/>
            <a:ext cx="12169775" cy="39846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endParaRPr lang="en-US" altLang="zh-CN" sz="2000" b="1" dirty="0">
              <a:solidFill>
                <a:srgbClr val="1F4E79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9" name="文本框 2"/>
          <p:cNvSpPr txBox="1"/>
          <p:nvPr/>
        </p:nvSpPr>
        <p:spPr>
          <a:xfrm>
            <a:off x="3575050" y="6481763"/>
            <a:ext cx="48498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1F4E79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Shandong University of Science and Technology</a:t>
            </a:r>
            <a:endParaRPr lang="zh-CN" altLang="en-US" dirty="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0030" y="616585"/>
            <a:ext cx="6829425" cy="117856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zh-CN" alt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-2147482612" name="图片 -21474826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0030" y="1367155"/>
            <a:ext cx="4763770" cy="22961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40030" y="616585"/>
            <a:ext cx="6829425" cy="117856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Problem description:</a:t>
            </a:r>
            <a:endParaRPr lang="zh-CN" alt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81245" y="1367155"/>
            <a:ext cx="7087870" cy="48406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图为Acrobot-v1环境的基本信息，其中：</a:t>
            </a:r>
            <a:endParaRPr lang="zh-CN" altLang="en-US"/>
          </a:p>
          <a:p>
            <a:r>
              <a:rPr lang="zh-CN" altLang="en-US"/>
              <a:t>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Action Space</a:t>
            </a:r>
            <a:r>
              <a:rPr lang="zh-CN" altLang="en-US"/>
              <a:t>为Discrete(3),即动作空间是离散的，有 3 个离散动作，</a:t>
            </a:r>
            <a:r>
              <a:rPr lang="en-US" altLang="zh-CN"/>
              <a:t>     </a:t>
            </a:r>
            <a:r>
              <a:rPr lang="zh-CN" altLang="en-US"/>
              <a:t>分别是施加+1力矩, -1力矩和不施加力矩</a:t>
            </a:r>
            <a:endParaRPr lang="zh-CN" altLang="en-US"/>
          </a:p>
          <a:p>
            <a:r>
              <a:rPr lang="zh-CN" altLang="en-US"/>
              <a:t>+1的力矩：表示向关节施加 +1 的力矩。</a:t>
            </a:r>
            <a:endParaRPr lang="zh-CN" altLang="en-US"/>
          </a:p>
          <a:p>
            <a:r>
              <a:rPr lang="zh-CN" altLang="en-US"/>
              <a:t>-1的力矩：表示向关节施加 -1 的力矩。</a:t>
            </a:r>
            <a:endParaRPr lang="zh-CN" altLang="en-US"/>
          </a:p>
          <a:p>
            <a:r>
              <a:rPr lang="zh-CN" altLang="en-US"/>
              <a:t>不施加力矩：表示向关节施加 0 的力矩。</a:t>
            </a:r>
            <a:endParaRPr lang="zh-CN" altLang="en-US"/>
          </a:p>
          <a:p>
            <a:r>
              <a:rPr lang="zh-CN" altLang="en-US"/>
              <a:t>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Observation Shape</a:t>
            </a:r>
            <a:r>
              <a:rPr lang="zh-CN" altLang="en-US"/>
              <a:t>为观测到的状态空间，其中包含6个元素：</a:t>
            </a:r>
            <a:endParaRPr lang="zh-CN" altLang="en-US"/>
          </a:p>
          <a:p>
            <a:r>
              <a:rPr lang="zh-CN" altLang="en-US"/>
              <a:t>Cosine of theta1 ：第一个连杆和竖直方向角度的cos值，范围是 [-1, 1] 。</a:t>
            </a:r>
            <a:endParaRPr lang="zh-CN" altLang="en-US"/>
          </a:p>
          <a:p>
            <a:r>
              <a:rPr lang="zh-CN" altLang="en-US"/>
              <a:t>Sine of theta1 ：第一个连杆和竖直方向角度的sin值，范围是 [-1, 1] 。</a:t>
            </a:r>
            <a:endParaRPr lang="zh-CN" altLang="en-US"/>
          </a:p>
          <a:p>
            <a:r>
              <a:rPr lang="zh-CN" altLang="en-US"/>
              <a:t>Cosine of theta2 ：第二个连杆相对于第一个连杆的角度的cos值，范围是 [-1, 1] 。</a:t>
            </a:r>
            <a:endParaRPr lang="zh-CN" altLang="en-US"/>
          </a:p>
          <a:p>
            <a:r>
              <a:rPr lang="zh-CN" altLang="en-US"/>
              <a:t>Sine of theta2 ：第二个连杆相对于第一个连杆的角度的sin值，范围是 [-1, 1] 。</a:t>
            </a:r>
            <a:endParaRPr lang="zh-CN" altLang="en-US"/>
          </a:p>
          <a:p>
            <a:r>
              <a:rPr lang="zh-CN" altLang="en-US"/>
              <a:t>Angular velocity of theta1 ：第一个连杆相对于竖直方向的角速度，范围是 [-4 * pi, 4 * pi] 。</a:t>
            </a:r>
            <a:endParaRPr lang="zh-CN" altLang="en-US"/>
          </a:p>
          <a:p>
            <a:r>
              <a:rPr lang="zh-CN" altLang="en-US"/>
              <a:t>Angular velocity of theta2 ：第二个连杆相对于第一个连杆的角速度，范围是 [-9 * pi, 9 * pi] 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40030" y="3787140"/>
            <a:ext cx="388112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其中theta1 是第一个关节的角度，其中角度 0 表示第一个链接直接指向下方。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 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theta2 是相对于第一个连杆的角度。 角度 0 对应于两个链接之间具有相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 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同的角度。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9525" y="1243013"/>
            <a:ext cx="122110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451600"/>
            <a:ext cx="1217136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48" name="文本框 1"/>
          <p:cNvSpPr txBox="1"/>
          <p:nvPr/>
        </p:nvSpPr>
        <p:spPr>
          <a:xfrm>
            <a:off x="9525" y="6451600"/>
            <a:ext cx="12169775" cy="39846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endParaRPr lang="en-US" altLang="zh-CN" sz="2000" b="1" dirty="0">
              <a:solidFill>
                <a:srgbClr val="1F4E79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9" name="文本框 2"/>
          <p:cNvSpPr txBox="1"/>
          <p:nvPr/>
        </p:nvSpPr>
        <p:spPr>
          <a:xfrm>
            <a:off x="3575050" y="6481763"/>
            <a:ext cx="48498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1F4E79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Shandong University of Science and Technology</a:t>
            </a:r>
            <a:endParaRPr lang="zh-CN" altLang="en-US" dirty="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0030" y="616585"/>
            <a:ext cx="6829425" cy="117856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zh-CN" alt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-21474826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6400" y="2259965"/>
            <a:ext cx="4763770" cy="22961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40030" y="616585"/>
            <a:ext cx="6829425" cy="117856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Problem description:</a:t>
            </a:r>
            <a:endParaRPr lang="zh-CN" alt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33720" y="2259965"/>
            <a:ext cx="388112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其中theta1 是第一个关节的角度，其中角度 0 表示第一个链接直接指向下方。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 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theta2 是相对于第一个连杆的角度。 角度 0 对应于两个链接之间具有相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 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同的角度。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5633720" y="4478020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Observation high和Observation low分别为观测到的参数的上界和下届(在上面已经给出)。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9525" y="1243013"/>
            <a:ext cx="122110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451600"/>
            <a:ext cx="1217136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48" name="文本框 1"/>
          <p:cNvSpPr txBox="1"/>
          <p:nvPr/>
        </p:nvSpPr>
        <p:spPr>
          <a:xfrm>
            <a:off x="9525" y="6451600"/>
            <a:ext cx="12169775" cy="39846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endParaRPr lang="en-US" altLang="zh-CN" sz="2000" b="1" dirty="0">
              <a:solidFill>
                <a:srgbClr val="1F4E79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9" name="文本框 2"/>
          <p:cNvSpPr txBox="1"/>
          <p:nvPr/>
        </p:nvSpPr>
        <p:spPr>
          <a:xfrm>
            <a:off x="3575050" y="6481763"/>
            <a:ext cx="48498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1F4E79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Shandong University of Science and Technology</a:t>
            </a:r>
            <a:endParaRPr lang="zh-CN" altLang="en-US" dirty="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0030" y="616585"/>
            <a:ext cx="6829425" cy="117856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zh-CN" alt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354330" y="61658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Tool selection: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1638300" y="1626870"/>
            <a:ext cx="7082155" cy="3692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b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A2C</a:t>
            </a:r>
            <a:r>
              <a:rPr lang="zh-CN" b="0">
                <a:ea typeface="宋体" panose="02010600030101010101" pitchFamily="2" charset="-122"/>
              </a:rPr>
              <a:t>全称为优势动作评论算法</a:t>
            </a:r>
            <a:r>
              <a:rPr lang="zh-CN" b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(Advantage Actor Critic)</a:t>
            </a:r>
            <a:endParaRPr lang="zh-CN" b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  <a:p>
            <a:pPr indent="266700"/>
            <a:endParaRPr lang="zh-CN" b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  <a:p>
            <a:pPr indent="266700"/>
            <a:r>
              <a:rPr lang="zh-CN" b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</a:t>
            </a:r>
            <a:r>
              <a:rPr lang="en-US" altLang="zh-CN" b="0">
                <a:ea typeface="宋体" panose="02010600030101010101" pitchFamily="2" charset="-122"/>
              </a:rPr>
              <a:t>     </a:t>
            </a:r>
            <a:r>
              <a:rPr lang="zh-CN" b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A2C</a:t>
            </a:r>
            <a:r>
              <a:rPr lang="zh-CN" b="0">
                <a:ea typeface="宋体" panose="02010600030101010101" pitchFamily="2" charset="-122"/>
              </a:rPr>
              <a:t>使用优势函数代替Critic网络中的原始回报，可以作为衡量选取动作值和所有动作平均值好坏的指标。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</a:t>
            </a:r>
            <a:r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t>    </a:t>
            </a:r>
            <a:r>
              <a:rPr lang="zh-CN" b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并行化训练：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A2C算法可以将多个智能体同时训练，每个智能体独立地与环境交互并更新参数，从而加快训练速度。这种并行化训练方式可以充分利用多核处理器的优势，提高学习效率。</a:t>
            </a:r>
            <a:r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t>    </a:t>
            </a:r>
            <a:r>
              <a:rPr lang="zh-CN" b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实时性：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A2C算法是一种在线学习算法，可以实时地根据环境的反馈进行策略和价值的更新。</a:t>
            </a:r>
            <a:r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t>    </a:t>
            </a:r>
            <a:r>
              <a:rPr lang="zh-CN" b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低方差：</a:t>
            </a:r>
            <a:r>
              <a:rPr lang="zh-CN" b="0">
                <a:solidFill>
                  <a:srgbClr val="000000"/>
                </a:solidFill>
                <a:ea typeface="宋体" panose="02010600030101010101" pitchFamily="2" charset="-122"/>
              </a:rPr>
              <a:t>由于A2C算法使用了优势函数，可以减小策略梯度的方差，从而提高学习的稳定性。优势函数的引入可以减少策略梯度估计的偏差，从而更准确地估计每个动作的价值。</a:t>
            </a:r>
            <a:endParaRPr lang="zh-CN" altLang="en-US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9525" y="1243013"/>
            <a:ext cx="122110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451600"/>
            <a:ext cx="1217136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48" name="文本框 1"/>
          <p:cNvSpPr txBox="1"/>
          <p:nvPr/>
        </p:nvSpPr>
        <p:spPr>
          <a:xfrm>
            <a:off x="9525" y="6451600"/>
            <a:ext cx="12169775" cy="39846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endParaRPr lang="en-US" altLang="zh-CN" sz="2000" b="1" dirty="0">
              <a:solidFill>
                <a:srgbClr val="1F4E79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9" name="文本框 2"/>
          <p:cNvSpPr txBox="1"/>
          <p:nvPr/>
        </p:nvSpPr>
        <p:spPr>
          <a:xfrm>
            <a:off x="3575050" y="6481763"/>
            <a:ext cx="48498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1F4E79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Shandong University of Science and Technology</a:t>
            </a:r>
            <a:endParaRPr lang="zh-CN" altLang="en-US" dirty="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0030" y="616585"/>
            <a:ext cx="6829425" cy="117856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zh-CN" alt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6255" y="61658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 programming code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-2147482604" name="图片 -214748260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0030" y="1381125"/>
            <a:ext cx="5614035" cy="34918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01" name="图片 -214748260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218555" y="1243330"/>
            <a:ext cx="4895215" cy="49326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411480" y="5327015"/>
            <a:ext cx="522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A2C</a:t>
            </a:r>
            <a:r>
              <a:rPr lang="zh-CN" altLang="en-US"/>
              <a:t>算法部分实现代码</a:t>
            </a:r>
            <a:r>
              <a:rPr lang="en-US" altLang="zh-CN"/>
              <a:t> </a:t>
            </a:r>
            <a:r>
              <a:rPr lang="zh-CN" altLang="en-US"/>
              <a:t>完整代码</a:t>
            </a:r>
            <a:r>
              <a:rPr lang="zh-CN" altLang="en-US"/>
              <a:t>可见https://paste.ubuntu.com/p/Y2GMVyvRBW/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9525" y="1243013"/>
            <a:ext cx="122110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451600"/>
            <a:ext cx="1217136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48" name="文本框 1"/>
          <p:cNvSpPr txBox="1"/>
          <p:nvPr/>
        </p:nvSpPr>
        <p:spPr>
          <a:xfrm>
            <a:off x="9525" y="6451600"/>
            <a:ext cx="12169775" cy="39846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endParaRPr lang="en-US" altLang="zh-CN" sz="2000" b="1" dirty="0">
              <a:solidFill>
                <a:srgbClr val="1F4E79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9" name="文本框 2"/>
          <p:cNvSpPr txBox="1"/>
          <p:nvPr/>
        </p:nvSpPr>
        <p:spPr>
          <a:xfrm>
            <a:off x="3575050" y="6481763"/>
            <a:ext cx="48498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1F4E79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Shandong University of Science and Technology</a:t>
            </a:r>
            <a:endParaRPr lang="zh-CN" altLang="en-US" dirty="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0030" y="616585"/>
            <a:ext cx="6829425" cy="117856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zh-CN" alt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40030" y="63754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Solution results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-2147482607" name="图片 -214748260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3378" y="1906588"/>
            <a:ext cx="5269865" cy="33661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240030" y="553974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我们可以看到在Acrobot_v1环境下A2C算法的表现比较出色，在episode达到200时已经趋于稳定。</a:t>
            </a:r>
            <a:endParaRPr lang="zh-CN" altLang="en-US"/>
          </a:p>
        </p:txBody>
      </p:sp>
      <p:pic>
        <p:nvPicPr>
          <p:cNvPr id="-2147482606" name="图片 -2147482607" descr="A2C-Acrobot-v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36030" y="1576705"/>
            <a:ext cx="4734560" cy="35509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9525" y="1243013"/>
            <a:ext cx="1221105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451600"/>
            <a:ext cx="12171363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48" name="文本框 1"/>
          <p:cNvSpPr txBox="1"/>
          <p:nvPr/>
        </p:nvSpPr>
        <p:spPr>
          <a:xfrm>
            <a:off x="9525" y="6451600"/>
            <a:ext cx="12169775" cy="39846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endParaRPr lang="en-US" altLang="zh-CN" sz="2000" b="1" dirty="0">
              <a:solidFill>
                <a:srgbClr val="1F4E79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9" name="文本框 2"/>
          <p:cNvSpPr txBox="1"/>
          <p:nvPr/>
        </p:nvSpPr>
        <p:spPr>
          <a:xfrm>
            <a:off x="3575050" y="6481763"/>
            <a:ext cx="48498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1F4E79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Shandong University of Science and Technology</a:t>
            </a:r>
            <a:endParaRPr lang="zh-CN" altLang="en-US" dirty="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0030" y="616585"/>
            <a:ext cx="6829425" cy="117856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zh-CN" alt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40030" y="61658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analysis</a:t>
            </a:r>
            <a:endParaRPr lang="zh-CN" altLang="en-US" sz="32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73455" y="4828540"/>
            <a:ext cx="6096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2C算法在Acrobot-v1环境下表现比较不错，最后收敛的结果比较稳定，但是需要注意的是A2C算法在训练过程中，return值会发生较大的波动，并且每次重新模拟环境后，我们所得到图像差异很大。不过总体来说，A2C算法在该环境下的表现还是瑕不掩瑜。</a:t>
            </a:r>
            <a:endParaRPr lang="zh-CN" altLang="en-US"/>
          </a:p>
        </p:txBody>
      </p:sp>
      <p:pic>
        <p:nvPicPr>
          <p:cNvPr id="10" name="图片 -2147482607" descr="A2C-Acrobot-v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44295" y="1442085"/>
            <a:ext cx="4413885" cy="33102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 descr="pygame window 2023-1 -original-origina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895" y="1297305"/>
            <a:ext cx="4264025" cy="42640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015605" y="5732780"/>
            <a:ext cx="37407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上图为训练多次后第二节力臂成功达到指定高度的</a:t>
            </a:r>
            <a:r>
              <a:rPr lang="zh-CN" altLang="en-US"/>
              <a:t>实例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commondata" val="eyJoZGlkIjoiMWY5NWQ1ZWRjZjRkYTY3YjM1YTIxZDdhZmZlYTQ1MzM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2005</Words>
  <Application>WPS 演示</Application>
  <PresentationFormat>宽屏</PresentationFormat>
  <Paragraphs>90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Times New Roman</vt:lpstr>
      <vt:lpstr>微软雅黑</vt:lpstr>
      <vt:lpstr>Calibri</vt:lpstr>
      <vt:lpstr>楷体</vt:lpstr>
      <vt:lpstr>Arial Unicode MS</vt:lpstr>
      <vt:lpstr>WPS</vt:lpstr>
      <vt:lpstr>AWAC: Accelerating Online Reinforcement Learning with Offline Datasets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kákàじ★ve</cp:lastModifiedBy>
  <cp:revision>5</cp:revision>
  <dcterms:created xsi:type="dcterms:W3CDTF">2023-10-27T08:32:00Z</dcterms:created>
  <dcterms:modified xsi:type="dcterms:W3CDTF">2023-11-06T03:24:04Z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9BB067B3317840C69C52A76641092551_12</vt:lpwstr>
  </property>
  <property fmtid="{D5CDD505-2E9C-101B-9397-08002B2CF9AE}" pid="3" name="KSOProductBuildVer">
    <vt:lpwstr>2052-12.1.0.15712</vt:lpwstr>
  </property>
</Properties>
</file>