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8" r:id="rId5"/>
    <p:sldMasterId id="2147483662" r:id="rId6"/>
    <p:sldMasterId id="2147483664" r:id="rId7"/>
  </p:sldMasterIdLst>
  <p:notesMasterIdLst>
    <p:notesMasterId r:id="rId15"/>
  </p:notesMasterIdLst>
  <p:handoutMasterIdLst>
    <p:handoutMasterId r:id="rId37"/>
  </p:handoutMasterIdLst>
  <p:sldIdLst>
    <p:sldId id="1779" r:id="rId8"/>
    <p:sldId id="2072" r:id="rId9"/>
    <p:sldId id="2071" r:id="rId10"/>
    <p:sldId id="2110" r:id="rId11"/>
    <p:sldId id="2111" r:id="rId12"/>
    <p:sldId id="2147" r:id="rId13"/>
    <p:sldId id="2112" r:id="rId14"/>
    <p:sldId id="2114" r:id="rId16"/>
    <p:sldId id="2115" r:id="rId17"/>
    <p:sldId id="2117" r:id="rId18"/>
    <p:sldId id="2118" r:id="rId19"/>
    <p:sldId id="2121" r:id="rId20"/>
    <p:sldId id="2122" r:id="rId21"/>
    <p:sldId id="2129" r:id="rId22"/>
    <p:sldId id="2130" r:id="rId23"/>
    <p:sldId id="2131" r:id="rId24"/>
    <p:sldId id="2132" r:id="rId25"/>
    <p:sldId id="2133" r:id="rId26"/>
    <p:sldId id="2134" r:id="rId27"/>
    <p:sldId id="2124" r:id="rId28"/>
    <p:sldId id="2135" r:id="rId29"/>
    <p:sldId id="2136" r:id="rId30"/>
    <p:sldId id="2137" r:id="rId31"/>
    <p:sldId id="2123" r:id="rId32"/>
    <p:sldId id="2139" r:id="rId33"/>
    <p:sldId id="2126" r:id="rId34"/>
    <p:sldId id="2077" r:id="rId35"/>
    <p:sldId id="680" r:id="rId36"/>
  </p:sldIdLst>
  <p:sldSz cx="12196445" cy="6858000"/>
  <p:notesSz cx="6805295" cy="993902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09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19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438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048635"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658235"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267835"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877435"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28" userDrawn="1">
          <p15:clr>
            <a:srgbClr val="A4A3A4"/>
          </p15:clr>
        </p15:guide>
        <p15:guide id="3" orient="horz" pos="799" userDrawn="1">
          <p15:clr>
            <a:srgbClr val="A4A3A4"/>
          </p15:clr>
        </p15:guide>
        <p15:guide id="4" orient="horz" pos="2886"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A00"/>
    <a:srgbClr val="374154"/>
    <a:srgbClr val="C00000"/>
    <a:srgbClr val="4E9AEE"/>
    <a:srgbClr val="59595A"/>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28"/>
        <p:guide orient="horz" pos="799"/>
        <p:guide orient="horz" pos="2886"/>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079"/>
        <p:guide pos="214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1" Type="http://schemas.openxmlformats.org/officeDocument/2006/relationships/tags" Target="tags/tag3.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notesMaster" Target="notesMasters/notesMaster1.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ea typeface="宋体" panose="02010600030101010101"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ea typeface="宋体" panose="02010600030101010101"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ea typeface="宋体" panose="02010600030101010101" pitchFamily="2" charset="-122"/>
              </a:defRPr>
            </a:lvl1pPr>
          </a:lstStyle>
          <a:p>
            <a:pPr>
              <a:defRPr/>
            </a:pPr>
            <a:fld id="{4B569440-9C1A-4A13-B530-46C3A9E17375}"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635" algn="l" defTabSz="1219200" rtl="0" eaLnBrk="1" latinLnBrk="0" hangingPunct="1">
      <a:defRPr sz="1600" kern="1200">
        <a:solidFill>
          <a:schemeClr val="tx1"/>
        </a:solidFill>
        <a:latin typeface="+mn-lt"/>
        <a:ea typeface="+mn-ea"/>
        <a:cs typeface="+mn-cs"/>
      </a:defRPr>
    </a:lvl6pPr>
    <a:lvl7pPr marL="3658235"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ln>
        </p:spPr>
        <p:txBody>
          <a:bodyPr wrap="square" numCol="1" anchorCtr="0" compatLnSpc="1"/>
          <a:lstStyle/>
          <a:p>
            <a:fld id="{15F9B1A9-CAEA-4E40-9659-3AAA2EAEEC3C}" type="slidenum">
              <a:rPr lang="en-US" altLang="zh-CN" smtClean="0">
                <a:solidFill>
                  <a:prstClr val="black"/>
                </a:solidFill>
              </a:rPr>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ln>
        </p:spPr>
        <p:txBody>
          <a:bodyPr lIns="93177" tIns="46589" rIns="93177" bIns="46589" anchor="b"/>
          <a:lstStyle/>
          <a:p>
            <a:pPr algn="r" defTabSz="932180" eaLnBrk="0" hangingPunct="0"/>
            <a:fld id="{BCC2ABD3-6192-4FC8-9429-95EBDAE7C5C1}" type="slidenum">
              <a:rPr lang="en-US" altLang="zh-CN" sz="1200">
                <a:solidFill>
                  <a:prstClr val="black"/>
                </a:solidFill>
                <a:ea typeface="MS PGothic" panose="020B0600070205080204" pitchFamily="34" charset="-128"/>
              </a:rPr>
            </a:fld>
            <a:endParaRPr lang="en-US" altLang="zh-CN" sz="1200">
              <a:solidFill>
                <a:prstClr val="black"/>
              </a:solidFill>
              <a:ea typeface="MS PGothic" panose="020B0600070205080204"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ln>
        </p:spPr>
      </p:sp>
      <p:sp>
        <p:nvSpPr>
          <p:cNvPr id="103429" name="Rectangle 3"/>
          <p:cNvSpPr>
            <a:spLocks noGrp="1" noChangeArrowheads="1"/>
          </p:cNvSpPr>
          <p:nvPr>
            <p:ph type="body" idx="1"/>
          </p:nvPr>
        </p:nvSpPr>
        <p:spPr>
          <a:xfrm>
            <a:off x="907523" y="4722499"/>
            <a:ext cx="4990571" cy="4471351"/>
          </a:xfrm>
        </p:spPr>
        <p:txBody>
          <a:bodyPr lIns="93177" tIns="46589" rIns="93177" bIns="46589"/>
          <a:lstStyle/>
          <a:p>
            <a:pPr eaLnBrk="1" fontAlgn="auto" hangingPunct="1">
              <a:spcBef>
                <a:spcPts val="0"/>
              </a:spcBef>
              <a:spcAft>
                <a:spcPts val="0"/>
              </a:spcAft>
              <a:defRPr/>
            </a:pPr>
            <a:endParaRPr lang="en-US" altLang="zh-CN"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endParaRPr lang="zh-CN" altLang="en-US" dirty="0"/>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5" b="0">
                <a:solidFill>
                  <a:schemeClr val="tx1">
                    <a:lumMod val="75000"/>
                    <a:lumOff val="25000"/>
                  </a:schemeClr>
                </a:solidFill>
                <a:latin typeface="+mj-ea"/>
                <a:ea typeface="+mj-ea"/>
              </a:defRPr>
            </a:lvl1pPr>
            <a:lvl2pPr marL="609600" indent="0" algn="ctr">
              <a:buNone/>
              <a:defRPr>
                <a:solidFill>
                  <a:schemeClr val="tx1">
                    <a:tint val="75000"/>
                  </a:schemeClr>
                </a:solidFill>
              </a:defRPr>
            </a:lvl2pPr>
            <a:lvl3pPr marL="1218565"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6730" indent="0" algn="ctr">
              <a:buNone/>
              <a:defRPr>
                <a:solidFill>
                  <a:schemeClr val="tx1">
                    <a:tint val="75000"/>
                  </a:schemeClr>
                </a:solidFill>
              </a:defRPr>
            </a:lvl6pPr>
            <a:lvl7pPr marL="3656330"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zh-CN" altLang="en-US" dirty="0"/>
              <a:t>单击此处编辑母版副标题样式</a:t>
            </a:r>
            <a:endParaRPr lang="zh-CN" altLang="zh-C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565" rtl="0" eaLnBrk="0" fontAlgn="base" latinLnBrk="0" hangingPunct="0">
              <a:lnSpc>
                <a:spcPct val="120000"/>
              </a:lnSpc>
              <a:spcBef>
                <a:spcPts val="0"/>
              </a:spcBef>
              <a:spcAft>
                <a:spcPct val="0"/>
              </a:spcAft>
              <a:buClr>
                <a:srgbClr val="71B2FF"/>
              </a:buClr>
              <a:buNone/>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anose="020B0503020204020204" pitchFamily="34" charset="-122"/>
                <a:cs typeface="Futura Medium" panose="020B0602020204020303" pitchFamily="34" charset="-79"/>
              </a:defRPr>
            </a:lvl1pPr>
            <a:lvl2pPr marL="476250" marR="0" indent="-236855" algn="l" defTabSz="1218565" rtl="0" eaLnBrk="0" fontAlgn="base" latinLnBrk="0" hangingPunct="0">
              <a:lnSpc>
                <a:spcPct val="12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20000"/>
              </a:lnSpc>
              <a:spcBef>
                <a:spcPts val="0"/>
              </a:spcBef>
              <a:spcAft>
                <a:spcPct val="0"/>
              </a:spcAft>
              <a:buClr>
                <a:srgbClr val="71B2FF"/>
              </a:buClr>
              <a:buFontTx/>
              <a:buChar char="-"/>
              <a:defRPr kumimoji="0" lang="zh-CN" altLang="en-US" sz="16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标题</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395" indent="-239395">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250" indent="-236855">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755" indent="-236855">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5" dirty="0">
                <a:solidFill>
                  <a:srgbClr val="000000">
                    <a:lumMod val="65000"/>
                    <a:lumOff val="35000"/>
                  </a:srgbClr>
                </a:solidFill>
                <a:latin typeface="FrutigerNext LT Bold" pitchFamily="34" charset="0"/>
                <a:ea typeface="MS PGothic" panose="020B0600070205080204" pitchFamily="34" charset="-128"/>
              </a:rPr>
              <a:t> </a:t>
            </a:r>
            <a:fld id="{A4C34F22-587E-473D-9099-376F4F013A30}" type="slidenum">
              <a:rPr lang="de-DE" altLang="zh-CN" sz="1335">
                <a:solidFill>
                  <a:srgbClr val="000000">
                    <a:lumMod val="65000"/>
                    <a:lumOff val="35000"/>
                  </a:srgbClr>
                </a:solidFill>
                <a:latin typeface="FrutigerNext LT Light" pitchFamily="34" charset="0"/>
                <a:ea typeface="MS PGothic" panose="020B0600070205080204" pitchFamily="34" charset="-128"/>
              </a:rPr>
            </a:fld>
            <a:endParaRPr lang="en-GB" altLang="zh-CN" sz="1335" dirty="0">
              <a:solidFill>
                <a:srgbClr val="000000">
                  <a:lumMod val="65000"/>
                  <a:lumOff val="35000"/>
                </a:srgbClr>
              </a:solidFill>
              <a:latin typeface="FrutigerNext LT Light" pitchFamily="34" charset="0"/>
              <a:ea typeface="MS PGothic" panose="020B0600070205080204" pitchFamily="34" charset="-128"/>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800"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395" marR="0" indent="-239395" algn="l" defTabSz="1218565" rtl="0" eaLnBrk="1" fontAlgn="base" latinLnBrk="1" hangingPunct="1">
              <a:lnSpc>
                <a:spcPct val="150000"/>
              </a:lnSpc>
              <a:spcBef>
                <a:spcPts val="0"/>
              </a:spcBef>
              <a:spcAft>
                <a:spcPct val="0"/>
              </a:spcAft>
              <a:buClr>
                <a:srgbClr val="71B2FF"/>
              </a:buCl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ct val="0"/>
              </a:spcAft>
              <a:buClr>
                <a:srgbClr val="71B2FF"/>
              </a:buClr>
              <a:buFontTx/>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395" indent="-239395"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250" indent="-236855" eaLnBrk="1" latinLnBrk="1" hangingPunct="1">
              <a:lnSpc>
                <a:spcPct val="150000"/>
              </a:lnSpc>
              <a:spcBef>
                <a:spcPts val="0"/>
              </a:spcBef>
              <a:buClr>
                <a:schemeClr val="accent2">
                  <a:lumMod val="75000"/>
                </a:schemeClr>
              </a:buClr>
              <a:buFont typeface="Arial" panose="020B0604020202020204" pitchFamily="34" charset="0"/>
              <a:buChar char="◦"/>
              <a:defRPr sz="1865">
                <a:solidFill>
                  <a:srgbClr val="374154"/>
                </a:solidFill>
                <a:latin typeface="微软雅黑" panose="020B0503020204020204" pitchFamily="34" charset="-122"/>
                <a:ea typeface="微软雅黑" panose="020B0503020204020204" pitchFamily="34" charset="-122"/>
              </a:defRPr>
            </a:lvl2pPr>
            <a:lvl3pPr marL="833755" indent="-236855" eaLnBrk="1" latinLnBrk="1" hangingPunct="1">
              <a:lnSpc>
                <a:spcPct val="150000"/>
              </a:lnSpc>
              <a:spcBef>
                <a:spcPts val="0"/>
              </a:spcBef>
              <a:buClr>
                <a:schemeClr val="accent2">
                  <a:lumMod val="90000"/>
                </a:schemeClr>
              </a:buClr>
              <a:buFontTx/>
              <a:buChar char="-"/>
              <a:defRPr sz="1600">
                <a:solidFill>
                  <a:srgbClr val="374154"/>
                </a:solidFill>
                <a:latin typeface="微软雅黑" panose="020B0503020204020204" pitchFamily="34" charset="-122"/>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395" marR="0" indent="-239395" algn="l" defTabSz="1218565" rtl="0" eaLnBrk="1" fontAlgn="base" latinLnBrk="1" hangingPunct="1">
              <a:lnSpc>
                <a:spcPct val="150000"/>
              </a:lnSpc>
              <a:spcBef>
                <a:spcPts val="0"/>
              </a:spcBef>
              <a:spcAft>
                <a:spcPct val="0"/>
              </a:spcAft>
              <a:buClr>
                <a:srgbClr val="71B2FF"/>
              </a:buCl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ct val="0"/>
              </a:spcAft>
              <a:buClr>
                <a:srgbClr val="71B2FF"/>
              </a:buClr>
              <a:buFontTx/>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395" indent="-239395"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250" indent="-236855" eaLnBrk="1" latinLnBrk="1" hangingPunct="1">
              <a:lnSpc>
                <a:spcPct val="150000"/>
              </a:lnSpc>
              <a:spcBef>
                <a:spcPts val="0"/>
              </a:spcBef>
              <a:buClr>
                <a:schemeClr val="accent2">
                  <a:lumMod val="75000"/>
                </a:schemeClr>
              </a:buClr>
              <a:buFont typeface="Arial" panose="020B0604020202020204" pitchFamily="34" charset="0"/>
              <a:buChar char="◦"/>
              <a:defRPr sz="1865">
                <a:solidFill>
                  <a:srgbClr val="374154"/>
                </a:solidFill>
                <a:latin typeface="微软雅黑" panose="020B0503020204020204" pitchFamily="34" charset="-122"/>
                <a:ea typeface="微软雅黑" panose="020B0503020204020204" pitchFamily="34" charset="-122"/>
              </a:defRPr>
            </a:lvl2pPr>
            <a:lvl3pPr marL="833755" indent="-236855" eaLnBrk="1" latinLnBrk="1" hangingPunct="1">
              <a:lnSpc>
                <a:spcPct val="150000"/>
              </a:lnSpc>
              <a:spcBef>
                <a:spcPts val="0"/>
              </a:spcBef>
              <a:buClr>
                <a:schemeClr val="accent2">
                  <a:lumMod val="90000"/>
                </a:schemeClr>
              </a:buClr>
              <a:buFontTx/>
              <a:buChar char="-"/>
              <a:defRPr sz="1600">
                <a:solidFill>
                  <a:srgbClr val="374154"/>
                </a:solidFill>
                <a:latin typeface="微软雅黑" panose="020B0503020204020204" pitchFamily="34" charset="-122"/>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395" marR="0" indent="-239395" algn="l" defTabSz="1218565" rtl="0" eaLnBrk="1" fontAlgn="base" latinLnBrk="1" hangingPunct="1">
              <a:lnSpc>
                <a:spcPct val="150000"/>
              </a:lnSpc>
              <a:spcBef>
                <a:spcPts val="0"/>
              </a:spcBef>
              <a:spcAft>
                <a:spcPct val="0"/>
              </a:spcAft>
              <a:buClr>
                <a:srgbClr val="71B2FF"/>
              </a:buCl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ct val="0"/>
              </a:spcAft>
              <a:buClr>
                <a:srgbClr val="71B2FF"/>
              </a:buClr>
              <a:buFontTx/>
              <a:buChar char="-"/>
              <a:defRPr kumimoji="0" lang="zh-CN" altLang="en-US" sz="16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395" marR="0" indent="-239395" algn="l" defTabSz="1218565" rtl="0" eaLnBrk="0" fontAlgn="base" latinLnBrk="0" hangingPunct="0">
              <a:lnSpc>
                <a:spcPct val="150000"/>
              </a:lnSpc>
              <a:spcBef>
                <a:spcPts val="0"/>
              </a:spcBef>
              <a:spcAft>
                <a:spcPct val="0"/>
              </a:spcAft>
              <a:buClr>
                <a:srgbClr val="71B2FF"/>
              </a:buCl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6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395" marR="0" indent="-239395" algn="l" defTabSz="1218565" rtl="0" eaLnBrk="1" fontAlgn="base" latinLnBrk="1" hangingPunct="1">
              <a:lnSpc>
                <a:spcPct val="150000"/>
              </a:lnSpc>
              <a:spcBef>
                <a:spcPts val="0"/>
              </a:spcBef>
              <a:spcAft>
                <a:spcPct val="0"/>
              </a:spcAft>
              <a:buClr>
                <a:srgbClr val="71B2FF"/>
              </a:buCl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ct val="0"/>
              </a:spcAft>
              <a:buClr>
                <a:srgbClr val="71B2FF"/>
              </a:buClr>
              <a:buFontTx/>
              <a:buChar char="-"/>
              <a:defRPr kumimoji="0" lang="zh-CN" altLang="en-US" sz="16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395" marR="0" indent="-239395" algn="l" defTabSz="1218565" rtl="0" eaLnBrk="1" fontAlgn="base" latinLnBrk="1" hangingPunct="1">
              <a:lnSpc>
                <a:spcPct val="150000"/>
              </a:lnSpc>
              <a:spcBef>
                <a:spcPts val="0"/>
              </a:spcBef>
              <a:spcAft>
                <a:spcPct val="0"/>
              </a:spcAft>
              <a:buClr>
                <a:srgbClr val="71B2FF"/>
              </a:buCl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ct val="0"/>
              </a:spcAft>
              <a:buClr>
                <a:srgbClr val="71B2FF"/>
              </a:buClr>
              <a:buFontTx/>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395" indent="-239395"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250" indent="-236855" eaLnBrk="1" latinLnBrk="1" hangingPunct="1">
              <a:lnSpc>
                <a:spcPct val="150000"/>
              </a:lnSpc>
              <a:spcBef>
                <a:spcPts val="0"/>
              </a:spcBef>
              <a:buClr>
                <a:schemeClr val="accent2">
                  <a:lumMod val="75000"/>
                </a:schemeClr>
              </a:buClr>
              <a:buFont typeface="Arial" panose="020B0604020202020204" pitchFamily="34" charset="0"/>
              <a:buChar char="◦"/>
              <a:defRPr sz="1865">
                <a:solidFill>
                  <a:srgbClr val="374154"/>
                </a:solidFill>
                <a:latin typeface="微软雅黑" panose="020B0503020204020204" pitchFamily="34" charset="-122"/>
                <a:ea typeface="微软雅黑" panose="020B0503020204020204" pitchFamily="34" charset="-122"/>
              </a:defRPr>
            </a:lvl2pPr>
            <a:lvl3pPr marL="833755" indent="-236855" eaLnBrk="1" latinLnBrk="1" hangingPunct="1">
              <a:lnSpc>
                <a:spcPct val="150000"/>
              </a:lnSpc>
              <a:spcBef>
                <a:spcPts val="0"/>
              </a:spcBef>
              <a:buClr>
                <a:schemeClr val="accent2">
                  <a:lumMod val="90000"/>
                </a:schemeClr>
              </a:buClr>
              <a:buFontTx/>
              <a:buChar char="-"/>
              <a:defRPr sz="1600">
                <a:solidFill>
                  <a:srgbClr val="374154"/>
                </a:solidFill>
                <a:latin typeface="微软雅黑" panose="020B0503020204020204" pitchFamily="34" charset="-122"/>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395" marR="0" indent="-239395" algn="l" defTabSz="1218565" rtl="0" eaLnBrk="1" fontAlgn="base" latinLnBrk="1" hangingPunct="1">
              <a:lnSpc>
                <a:spcPct val="150000"/>
              </a:lnSpc>
              <a:spcBef>
                <a:spcPts val="0"/>
              </a:spcBef>
              <a:spcAft>
                <a:spcPct val="0"/>
              </a:spcAft>
              <a:buClr>
                <a:srgbClr val="71B2FF"/>
              </a:buCl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ct val="0"/>
              </a:spcAft>
              <a:buClr>
                <a:srgbClr val="71B2FF"/>
              </a:buClr>
              <a:buFontTx/>
              <a:buChar char="-"/>
              <a:defRPr kumimoji="0" lang="zh-CN" altLang="en-US" sz="16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3.png"/><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2" cstate="screen"/>
          <a:srcRect/>
          <a:stretch>
            <a:fillRect/>
          </a:stretch>
        </p:blipFill>
        <p:spPr bwMode="auto">
          <a:xfrm>
            <a:off x="-22299" y="1050"/>
            <a:ext cx="12196763" cy="6856951"/>
          </a:xfrm>
          <a:prstGeom prst="rect">
            <a:avLst/>
          </a:prstGeom>
          <a:noFill/>
        </p:spPr>
      </p:pic>
      <p:sp>
        <p:nvSpPr>
          <p:cNvPr id="5" name="矩形 4"/>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Rectangle 15"/>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英文标题</a:t>
            </a:r>
            <a:r>
              <a:rPr lang="en-US" altLang="zh-CN" sz="1465" dirty="0">
                <a:solidFill>
                  <a:srgbClr val="374154"/>
                </a:solidFill>
                <a:latin typeface="Gill Sans MT" panose="020B0502020104020203" pitchFamily="34" charset="0"/>
                <a:ea typeface="微软雅黑" panose="020B0503020204020204" pitchFamily="34" charset="-122"/>
              </a:rPr>
              <a:t>:32-35pt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Medium</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中文标题</a:t>
            </a:r>
            <a:r>
              <a:rPr lang="en-US" altLang="zh-CN" sz="1465" dirty="0">
                <a:solidFill>
                  <a:srgbClr val="374154"/>
                </a:solidFill>
                <a:latin typeface="Gill Sans MT" panose="020B0502020104020203" pitchFamily="34" charset="0"/>
                <a:ea typeface="微软雅黑" panose="020B0503020204020204" pitchFamily="34" charset="-122"/>
              </a:rPr>
              <a:t>:30-32pt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黑体</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英文正文</a:t>
            </a:r>
            <a:r>
              <a:rPr lang="en-US" altLang="zh-CN" sz="1465" dirty="0">
                <a:solidFill>
                  <a:srgbClr val="374154"/>
                </a:solidFill>
                <a:latin typeface="Gill Sans MT" panose="020B0502020104020203" pitchFamily="34" charset="0"/>
                <a:ea typeface="微软雅黑" panose="020B0503020204020204" pitchFamily="34" charset="-122"/>
              </a:rPr>
              <a:t>:20-22pt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 </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 :18pt  </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Regular</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中文正文</a:t>
            </a:r>
            <a:r>
              <a:rPr lang="en-US" altLang="zh-CN" sz="1465" dirty="0">
                <a:solidFill>
                  <a:srgbClr val="374154"/>
                </a:solidFill>
                <a:latin typeface="Gill Sans MT" panose="020B0502020104020203" pitchFamily="34" charset="0"/>
                <a:ea typeface="微软雅黑" panose="020B0503020204020204" pitchFamily="34" charset="-122"/>
              </a:rPr>
              <a:t>:18-20pt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):18pt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细黑体</a:t>
            </a:r>
            <a:r>
              <a:rPr lang="zh-CN" altLang="en-US" sz="1465" b="1" dirty="0">
                <a:solidFill>
                  <a:srgbClr val="374154"/>
                </a:solidFill>
                <a:latin typeface="Gill Sans MT" panose="020B0502020104020203" pitchFamily="34" charset="0"/>
                <a:ea typeface="微软雅黑" panose="020B0503020204020204" pitchFamily="34" charset="-122"/>
              </a:rPr>
              <a:t> </a:t>
            </a:r>
            <a:endParaRPr lang="zh-CN" altLang="en-US" sz="1465" b="1" dirty="0">
              <a:solidFill>
                <a:srgbClr val="374154"/>
              </a:solidFill>
              <a:latin typeface="Gill Sans MT" panose="020B0502020104020203" pitchFamily="34" charset="0"/>
              <a:ea typeface="微软雅黑" panose="020B0503020204020204" pitchFamily="34" charset="-122"/>
            </a:endParaRPr>
          </a:p>
        </p:txBody>
      </p:sp>
      <p:grpSp>
        <p:nvGrpSpPr>
          <p:cNvPr id="7" name="Group 18"/>
          <p:cNvGrpSpPr/>
          <p:nvPr userDrawn="1"/>
        </p:nvGrpSpPr>
        <p:grpSpPr bwMode="auto">
          <a:xfrm>
            <a:off x="12552504" y="3727418"/>
            <a:ext cx="986752" cy="182532"/>
            <a:chOff x="5893" y="2387"/>
            <a:chExt cx="466" cy="115"/>
          </a:xfrm>
        </p:grpSpPr>
        <p:sp>
          <p:nvSpPr>
            <p:cNvPr id="8"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0"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1"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3" name="Group 23"/>
          <p:cNvGrpSpPr/>
          <p:nvPr userDrawn="1"/>
        </p:nvGrpSpPr>
        <p:grpSpPr bwMode="auto">
          <a:xfrm>
            <a:off x="12552504" y="3943282"/>
            <a:ext cx="986752" cy="182532"/>
            <a:chOff x="5893" y="2523"/>
            <a:chExt cx="466" cy="115"/>
          </a:xfrm>
        </p:grpSpPr>
        <p:sp>
          <p:nvSpPr>
            <p:cNvPr id="14"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5"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6"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7"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8" name="Group 28"/>
          <p:cNvGrpSpPr/>
          <p:nvPr userDrawn="1"/>
        </p:nvGrpSpPr>
        <p:grpSpPr bwMode="auto">
          <a:xfrm>
            <a:off x="12552504" y="4159146"/>
            <a:ext cx="986752" cy="182532"/>
            <a:chOff x="5893" y="2659"/>
            <a:chExt cx="466" cy="115"/>
          </a:xfrm>
        </p:grpSpPr>
        <p:sp>
          <p:nvSpPr>
            <p:cNvPr id="19"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0"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1"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2"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3" name="Group 33"/>
          <p:cNvGrpSpPr/>
          <p:nvPr userDrawn="1"/>
        </p:nvGrpSpPr>
        <p:grpSpPr bwMode="auto">
          <a:xfrm>
            <a:off x="12552504" y="3511551"/>
            <a:ext cx="986752" cy="188882"/>
            <a:chOff x="5893" y="2251"/>
            <a:chExt cx="466" cy="119"/>
          </a:xfrm>
        </p:grpSpPr>
        <p:sp>
          <p:nvSpPr>
            <p:cNvPr id="24"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6"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7"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8" name="Group 38"/>
          <p:cNvGrpSpPr/>
          <p:nvPr userDrawn="1"/>
        </p:nvGrpSpPr>
        <p:grpSpPr bwMode="auto">
          <a:xfrm>
            <a:off x="12552504" y="4519449"/>
            <a:ext cx="986752" cy="182532"/>
            <a:chOff x="5893" y="2886"/>
            <a:chExt cx="466" cy="115"/>
          </a:xfrm>
        </p:grpSpPr>
        <p:sp>
          <p:nvSpPr>
            <p:cNvPr id="29"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0"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3" name="Group 43"/>
          <p:cNvGrpSpPr/>
          <p:nvPr userDrawn="1"/>
        </p:nvGrpSpPr>
        <p:grpSpPr bwMode="auto">
          <a:xfrm>
            <a:off x="12552504" y="4735313"/>
            <a:ext cx="986752" cy="182532"/>
            <a:chOff x="5893" y="3022"/>
            <a:chExt cx="466" cy="115"/>
          </a:xfrm>
        </p:grpSpPr>
        <p:sp>
          <p:nvSpPr>
            <p:cNvPr id="34"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5"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6"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7"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8" name="Group 48"/>
          <p:cNvGrpSpPr/>
          <p:nvPr userDrawn="1"/>
        </p:nvGrpSpPr>
        <p:grpSpPr bwMode="auto">
          <a:xfrm>
            <a:off x="12552504" y="4951179"/>
            <a:ext cx="986752" cy="182532"/>
            <a:chOff x="5893" y="3158"/>
            <a:chExt cx="466" cy="115"/>
          </a:xfrm>
        </p:grpSpPr>
        <p:sp>
          <p:nvSpPr>
            <p:cNvPr id="3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3" name="Group 53"/>
          <p:cNvGrpSpPr/>
          <p:nvPr userDrawn="1"/>
        </p:nvGrpSpPr>
        <p:grpSpPr bwMode="auto">
          <a:xfrm>
            <a:off x="12552504" y="5311482"/>
            <a:ext cx="986752" cy="182532"/>
            <a:chOff x="5893" y="3385"/>
            <a:chExt cx="466" cy="115"/>
          </a:xfrm>
        </p:grpSpPr>
        <p:sp>
          <p:nvSpPr>
            <p:cNvPr id="44"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6"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7"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8" name="Group 58"/>
          <p:cNvGrpSpPr/>
          <p:nvPr userDrawn="1"/>
        </p:nvGrpSpPr>
        <p:grpSpPr bwMode="auto">
          <a:xfrm>
            <a:off x="12552504" y="5527346"/>
            <a:ext cx="986752" cy="182532"/>
            <a:chOff x="5893" y="3521"/>
            <a:chExt cx="466" cy="115"/>
          </a:xfrm>
        </p:grpSpPr>
        <p:sp>
          <p:nvSpPr>
            <p:cNvPr id="49"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0"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1"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2"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3" name="Group 63"/>
          <p:cNvGrpSpPr/>
          <p:nvPr userDrawn="1"/>
        </p:nvGrpSpPr>
        <p:grpSpPr bwMode="auto">
          <a:xfrm>
            <a:off x="12552504" y="5743210"/>
            <a:ext cx="986752" cy="182532"/>
            <a:chOff x="5893" y="3657"/>
            <a:chExt cx="466" cy="115"/>
          </a:xfrm>
        </p:grpSpPr>
        <p:sp>
          <p:nvSpPr>
            <p:cNvPr id="54"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5"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6"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7"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8" name="Group 68"/>
          <p:cNvGrpSpPr/>
          <p:nvPr userDrawn="1"/>
        </p:nvGrpSpPr>
        <p:grpSpPr bwMode="auto">
          <a:xfrm>
            <a:off x="12552504" y="6103513"/>
            <a:ext cx="986752" cy="182532"/>
            <a:chOff x="5893" y="3884"/>
            <a:chExt cx="466" cy="115"/>
          </a:xfrm>
        </p:grpSpPr>
        <p:sp>
          <p:nvSpPr>
            <p:cNvPr id="59"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0"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1"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2"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3" name="Group 73"/>
          <p:cNvGrpSpPr/>
          <p:nvPr userDrawn="1"/>
        </p:nvGrpSpPr>
        <p:grpSpPr bwMode="auto">
          <a:xfrm>
            <a:off x="12552504" y="6328901"/>
            <a:ext cx="986752" cy="182532"/>
            <a:chOff x="5893" y="4026"/>
            <a:chExt cx="466" cy="115"/>
          </a:xfrm>
        </p:grpSpPr>
        <p:sp>
          <p:nvSpPr>
            <p:cNvPr id="64"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5"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6"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7"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8" name="Group 78"/>
          <p:cNvGrpSpPr/>
          <p:nvPr userDrawn="1"/>
        </p:nvGrpSpPr>
        <p:grpSpPr bwMode="auto">
          <a:xfrm>
            <a:off x="12552504" y="6552703"/>
            <a:ext cx="986752" cy="182532"/>
            <a:chOff x="5893" y="4167"/>
            <a:chExt cx="466" cy="115"/>
          </a:xfrm>
        </p:grpSpPr>
        <p:sp>
          <p:nvSpPr>
            <p:cNvPr id="69"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0"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1"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2"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sp>
        <p:nvSpPr>
          <p:cNvPr id="73" name="Rectangle 83"/>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配色参考方案：</a:t>
            </a:r>
            <a:endParaRPr lang="zh-CN" altLang="en-US" sz="1335" dirty="0">
              <a:solidFill>
                <a:srgbClr val="374154"/>
              </a:solidFill>
              <a:latin typeface="Gill Sans MT" panose="020B0502020104020203" pitchFamily="34" charset="0"/>
              <a:ea typeface="微软雅黑" panose="020B0503020204020204" pitchFamily="34" charset="-122"/>
            </a:endParaRP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建议同一页面内不超过四种颜色，以下是</a:t>
            </a:r>
            <a:r>
              <a:rPr lang="en-US" altLang="zh-CN" sz="1335" dirty="0">
                <a:solidFill>
                  <a:srgbClr val="374154"/>
                </a:solidFill>
                <a:latin typeface="Gill Sans MT" panose="020B0502020104020203" pitchFamily="34" charset="0"/>
                <a:ea typeface="微软雅黑" panose="020B0503020204020204" pitchFamily="34" charset="-122"/>
              </a:rPr>
              <a:t>13</a:t>
            </a:r>
            <a:r>
              <a:rPr lang="zh-CN" altLang="en-US" sz="1335" dirty="0">
                <a:solidFill>
                  <a:srgbClr val="374154"/>
                </a:solidFill>
                <a:latin typeface="Gill Sans MT" panose="020B0502020104020203" pitchFamily="34" charset="0"/>
                <a:ea typeface="微软雅黑" panose="020B0503020204020204" pitchFamily="34" charset="-122"/>
              </a:rPr>
              <a:t>组配色方案，同一页面内只选择一组使用。（仅供参考）</a:t>
            </a:r>
            <a:endParaRPr lang="zh-CN" altLang="en-US" sz="1335" dirty="0">
              <a:solidFill>
                <a:srgbClr val="374154"/>
              </a:solidFill>
              <a:latin typeface="Gill Sans MT" panose="020B0502020104020203" pitchFamily="34" charset="0"/>
              <a:ea typeface="微软雅黑" panose="020B0503020204020204" pitchFamily="34" charset="-122"/>
            </a:endParaRPr>
          </a:p>
        </p:txBody>
      </p:sp>
      <p:sp>
        <p:nvSpPr>
          <p:cNvPr id="74" name="Rectangle 84"/>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Gill Sans MT" panose="020B0502020104020203" pitchFamily="34" charset="0"/>
                <a:ea typeface="微软雅黑" panose="020B0503020204020204" pitchFamily="34" charset="-122"/>
              </a:rPr>
              <a:t>客户或者合作伙伴的标志放在右上角</a:t>
            </a:r>
            <a:r>
              <a:rPr lang="en-US" altLang="zh-CN" sz="1335" dirty="0">
                <a:solidFill>
                  <a:srgbClr val="374154"/>
                </a:solidFill>
                <a:latin typeface="Gill Sans MT" panose="020B0502020104020203" pitchFamily="34" charset="0"/>
                <a:ea typeface="微软雅黑" panose="020B0503020204020204" pitchFamily="34" charset="-122"/>
              </a:rPr>
              <a:t>.</a:t>
            </a:r>
            <a:endParaRPr lang="zh-CN" altLang="en-US" sz="1335" dirty="0">
              <a:solidFill>
                <a:srgbClr val="374154"/>
              </a:solidFill>
              <a:latin typeface="Gill Sans MT" panose="020B05020201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4265" b="1">
          <a:solidFill>
            <a:schemeClr val="tx1"/>
          </a:solidFill>
          <a:latin typeface="黑体" panose="02010609060101010101" pitchFamily="49" charset="-122"/>
          <a:ea typeface="黑体" panose="02010609060101010101" pitchFamily="49" charset="-122"/>
          <a:cs typeface="宋体" panose="02010600030101010101" pitchFamily="2" charset="-122"/>
        </a:defRPr>
      </a:lvl2pPr>
      <a:lvl3pPr algn="l" rtl="0" eaLnBrk="1" fontAlgn="base" hangingPunct="1">
        <a:spcBef>
          <a:spcPct val="0"/>
        </a:spcBef>
        <a:spcAft>
          <a:spcPct val="0"/>
        </a:spcAft>
        <a:defRPr sz="4265" b="1">
          <a:solidFill>
            <a:schemeClr val="tx1"/>
          </a:solidFill>
          <a:latin typeface="黑体" panose="02010609060101010101" pitchFamily="49" charset="-122"/>
          <a:ea typeface="黑体" panose="02010609060101010101" pitchFamily="49" charset="-122"/>
          <a:cs typeface="宋体" panose="02010600030101010101" pitchFamily="2" charset="-122"/>
        </a:defRPr>
      </a:lvl3pPr>
      <a:lvl4pPr algn="l" rtl="0" eaLnBrk="1" fontAlgn="base" hangingPunct="1">
        <a:spcBef>
          <a:spcPct val="0"/>
        </a:spcBef>
        <a:spcAft>
          <a:spcPct val="0"/>
        </a:spcAft>
        <a:defRPr sz="4265" b="1">
          <a:solidFill>
            <a:schemeClr val="tx1"/>
          </a:solidFill>
          <a:latin typeface="黑体" panose="02010609060101010101" pitchFamily="49" charset="-122"/>
          <a:ea typeface="黑体" panose="02010609060101010101" pitchFamily="49" charset="-122"/>
          <a:cs typeface="宋体" panose="02010600030101010101" pitchFamily="2" charset="-122"/>
        </a:defRPr>
      </a:lvl4pPr>
      <a:lvl5pPr algn="l" rtl="0" eaLnBrk="1" fontAlgn="base" hangingPunct="1">
        <a:spcBef>
          <a:spcPct val="0"/>
        </a:spcBef>
        <a:spcAft>
          <a:spcPct val="0"/>
        </a:spcAft>
        <a:defRPr sz="4265" b="1">
          <a:solidFill>
            <a:schemeClr val="tx1"/>
          </a:solidFill>
          <a:latin typeface="黑体" panose="02010609060101010101" pitchFamily="49" charset="-122"/>
          <a:ea typeface="黑体" panose="02010609060101010101" pitchFamily="49" charset="-122"/>
          <a:cs typeface="宋体" panose="02010600030101010101" pitchFamily="2" charset="-122"/>
        </a:defRPr>
      </a:lvl5pPr>
      <a:lvl6pPr marL="609600"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6pPr>
      <a:lvl7pPr marL="12185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7pPr>
      <a:lvl8pPr marL="18281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8pPr>
      <a:lvl9pPr marL="24377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9pPr>
    </p:titleStyle>
    <p:bodyStyle>
      <a:lvl1pPr marL="457200" indent="-457200" algn="l" rtl="0" eaLnBrk="1" fontAlgn="base" hangingPunct="1">
        <a:spcBef>
          <a:spcPct val="20000"/>
        </a:spcBef>
        <a:spcAft>
          <a:spcPct val="0"/>
        </a:spcAft>
        <a:buClr>
          <a:srgbClr val="990000"/>
        </a:buClr>
        <a:buChar char="•"/>
        <a:defRPr sz="3200" b="1">
          <a:solidFill>
            <a:schemeClr val="tx1"/>
          </a:solidFill>
          <a:latin typeface="+mn-lt"/>
          <a:ea typeface="+mn-ea"/>
          <a:cs typeface="+mn-cs"/>
        </a:defRPr>
      </a:lvl1pPr>
      <a:lvl2pPr marL="989965" indent="-381000" algn="l" rtl="0" eaLnBrk="1" fontAlgn="base" hangingPunct="1">
        <a:spcBef>
          <a:spcPct val="20000"/>
        </a:spcBef>
        <a:spcAft>
          <a:spcPct val="0"/>
        </a:spcAft>
        <a:buFont typeface="Arial" panose="020B0604020202020204" pitchFamily="34" charset="0"/>
        <a:buChar char="›"/>
        <a:defRPr sz="2665">
          <a:solidFill>
            <a:schemeClr val="tx1"/>
          </a:solidFill>
          <a:latin typeface="+mn-lt"/>
          <a:ea typeface="+mn-ea"/>
          <a:cs typeface="+mn-cs"/>
        </a:defRPr>
      </a:lvl2pPr>
      <a:lvl3pPr marL="1523365" indent="-3048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2132965" indent="-304800" algn="l" rtl="0" eaLnBrk="1" fontAlgn="base" hangingPunct="1">
        <a:spcBef>
          <a:spcPct val="20000"/>
        </a:spcBef>
        <a:spcAft>
          <a:spcPct val="0"/>
        </a:spcAft>
        <a:buChar char="–"/>
        <a:defRPr sz="2135">
          <a:solidFill>
            <a:schemeClr val="tx1"/>
          </a:solidFill>
          <a:latin typeface="+mn-lt"/>
          <a:ea typeface="+mn-ea"/>
          <a:cs typeface="+mn-cs"/>
        </a:defRPr>
      </a:lvl4pPr>
      <a:lvl5pPr marL="2742565"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5pPr>
      <a:lvl6pPr marL="33515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6pPr>
      <a:lvl7pPr marL="39611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7pPr>
      <a:lvl8pPr marL="45707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8pPr>
      <a:lvl9pPr marL="5179695"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83" name="图片 82"/>
          <p:cNvPicPr>
            <a:picLocks noChangeAspect="1"/>
          </p:cNvPicPr>
          <p:nvPr userDrawn="1"/>
        </p:nvPicPr>
        <p:blipFill>
          <a:blip r:embed="rId2"/>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3" cstate="print">
              <a:alphaModFix amt="17000"/>
            </a:blip>
            <a:srcRect/>
            <a:stretch>
              <a:fillRect/>
            </a:stretch>
          </a:blipFill>
          <a:ln>
            <a:noFill/>
          </a:ln>
          <a:effectLst/>
        </p:spPr>
        <p:txBody>
          <a:bodyPr vert="horz" wrap="square" lIns="121882" tIns="60941" rIns="121882" bIns="60941" numCol="1" rtlCol="0" anchor="t" anchorCtr="0" compatLnSpc="1"/>
          <a:lstStyle/>
          <a:p>
            <a:pPr>
              <a:buClr>
                <a:srgbClr val="CC9900"/>
              </a:buClr>
              <a:buFont typeface="Wingdings" panose="05000000000000000000" pitchFamily="2" charset="2"/>
              <a:buChar char="n"/>
            </a:pPr>
            <a:endParaRPr lang="zh-CN" altLang="en-US">
              <a:solidFill>
                <a:srgbClr val="000000"/>
              </a:solidFill>
              <a:latin typeface="Arial" panose="020B0604020202020204" pitchFamily="34" charset="0"/>
              <a:ea typeface="宋体" panose="02010600030101010101" pitchFamily="2"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英文标题</a:t>
            </a:r>
            <a:r>
              <a:rPr lang="en-US" altLang="zh-CN" sz="1465" dirty="0">
                <a:solidFill>
                  <a:srgbClr val="374154"/>
                </a:solidFill>
                <a:latin typeface="Gill Sans MT" panose="020B0502020104020203" pitchFamily="34" charset="0"/>
                <a:ea typeface="微软雅黑" panose="020B0503020204020204" pitchFamily="34" charset="-122"/>
              </a:rPr>
              <a:t>:32-35pt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Medium</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中文标题</a:t>
            </a:r>
            <a:r>
              <a:rPr lang="en-US" altLang="zh-CN" sz="1465" dirty="0">
                <a:solidFill>
                  <a:srgbClr val="374154"/>
                </a:solidFill>
                <a:latin typeface="Gill Sans MT" panose="020B0502020104020203" pitchFamily="34" charset="0"/>
                <a:ea typeface="微软雅黑" panose="020B0503020204020204" pitchFamily="34" charset="-122"/>
              </a:rPr>
              <a:t>:30-32pt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黑体</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英文正文</a:t>
            </a:r>
            <a:r>
              <a:rPr lang="en-US" altLang="zh-CN" sz="1465" dirty="0">
                <a:solidFill>
                  <a:srgbClr val="374154"/>
                </a:solidFill>
                <a:latin typeface="Gill Sans MT" panose="020B0502020104020203" pitchFamily="34" charset="0"/>
                <a:ea typeface="微软雅黑" panose="020B0503020204020204" pitchFamily="34" charset="-122"/>
              </a:rPr>
              <a:t>:20-22pt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 </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 :18pt  </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Regular</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中文正文</a:t>
            </a:r>
            <a:r>
              <a:rPr lang="en-US" altLang="zh-CN" sz="1465" dirty="0">
                <a:solidFill>
                  <a:srgbClr val="374154"/>
                </a:solidFill>
                <a:latin typeface="Gill Sans MT" panose="020B0502020104020203" pitchFamily="34" charset="0"/>
                <a:ea typeface="微软雅黑" panose="020B0503020204020204" pitchFamily="34" charset="-122"/>
              </a:rPr>
              <a:t>:18-20pt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):18pt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细黑体</a:t>
            </a:r>
            <a:r>
              <a:rPr lang="zh-CN" altLang="en-US" sz="1465" b="1" dirty="0">
                <a:solidFill>
                  <a:srgbClr val="374154"/>
                </a:solidFill>
                <a:latin typeface="Gill Sans MT" panose="020B0502020104020203" pitchFamily="34" charset="0"/>
                <a:ea typeface="微软雅黑" panose="020B0503020204020204" pitchFamily="34" charset="-122"/>
              </a:rPr>
              <a:t> </a:t>
            </a:r>
            <a:endParaRPr lang="zh-CN" altLang="en-US" sz="1465" b="1" dirty="0">
              <a:solidFill>
                <a:srgbClr val="374154"/>
              </a:solidFill>
              <a:latin typeface="Gill Sans MT" panose="020B0502020104020203" pitchFamily="34" charset="0"/>
              <a:ea typeface="微软雅黑" panose="020B0503020204020204" pitchFamily="34" charset="-122"/>
            </a:endParaRPr>
          </a:p>
        </p:txBody>
      </p:sp>
      <p:grpSp>
        <p:nvGrpSpPr>
          <p:cNvPr id="2" name="Group 18"/>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 name="Group 23"/>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 name="Group 28"/>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 name="Group 33"/>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 name="Group 38"/>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7" name="Group 43"/>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8" name="Group 48"/>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9" name="Group 53"/>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0" name="Group 58"/>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1" name="Group 63"/>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2" name="Group 68"/>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3" name="Group 73"/>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4" name="Group 78"/>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配色参考方案：</a:t>
            </a:r>
            <a:endParaRPr lang="zh-CN" altLang="en-US" sz="1335" dirty="0">
              <a:solidFill>
                <a:srgbClr val="374154"/>
              </a:solidFill>
              <a:latin typeface="Gill Sans MT" panose="020B0502020104020203" pitchFamily="34" charset="0"/>
              <a:ea typeface="微软雅黑" panose="020B0503020204020204" pitchFamily="34" charset="-122"/>
            </a:endParaRP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建议同一页面内不超过四种颜色，以下是</a:t>
            </a:r>
            <a:r>
              <a:rPr lang="en-US" altLang="zh-CN" sz="1335" dirty="0">
                <a:solidFill>
                  <a:srgbClr val="374154"/>
                </a:solidFill>
                <a:latin typeface="Gill Sans MT" panose="020B0502020104020203" pitchFamily="34" charset="0"/>
                <a:ea typeface="微软雅黑" panose="020B0503020204020204" pitchFamily="34" charset="-122"/>
              </a:rPr>
              <a:t>13</a:t>
            </a:r>
            <a:r>
              <a:rPr lang="zh-CN" altLang="en-US" sz="1335" dirty="0">
                <a:solidFill>
                  <a:srgbClr val="374154"/>
                </a:solidFill>
                <a:latin typeface="Gill Sans MT" panose="020B0502020104020203" pitchFamily="34" charset="0"/>
                <a:ea typeface="微软雅黑" panose="020B0503020204020204" pitchFamily="34" charset="-122"/>
              </a:rPr>
              <a:t>组配色方案，同一页面内只选择一组使用。（仅供参考）</a:t>
            </a:r>
            <a:endParaRPr lang="zh-CN" altLang="en-US" sz="1335" dirty="0">
              <a:solidFill>
                <a:srgbClr val="374154"/>
              </a:solidFill>
              <a:latin typeface="Gill Sans MT" panose="020B0502020104020203" pitchFamily="34" charset="0"/>
              <a:ea typeface="微软雅黑" panose="020B0503020204020204" pitchFamily="34" charset="-122"/>
            </a:endParaRP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Gill Sans MT" panose="020B0502020104020203" pitchFamily="34" charset="0"/>
                <a:ea typeface="微软雅黑" panose="020B0503020204020204" pitchFamily="34" charset="-122"/>
              </a:rPr>
              <a:t>客户或者合作伙伴的标志放在右上角</a:t>
            </a:r>
            <a:r>
              <a:rPr lang="en-US" altLang="zh-CN" sz="1335" dirty="0">
                <a:solidFill>
                  <a:srgbClr val="374154"/>
                </a:solidFill>
                <a:latin typeface="Gill Sans MT" panose="020B0502020104020203" pitchFamily="34" charset="0"/>
                <a:ea typeface="微软雅黑" panose="020B0503020204020204" pitchFamily="34" charset="-122"/>
              </a:rPr>
              <a:t>.</a:t>
            </a:r>
            <a:endParaRPr lang="zh-CN" altLang="en-US" sz="1335" dirty="0">
              <a:solidFill>
                <a:srgbClr val="374154"/>
              </a:solidFill>
              <a:latin typeface="Gill Sans MT" panose="020B05020201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anose="020B0503020204020204" pitchFamily="34" charset="-122"/>
          <a:ea typeface="微软雅黑" panose="020B0503020204020204" pitchFamily="34" charset="-122"/>
          <a:cs typeface="Arial" panose="020B0604020202020204" pitchFamily="34" charset="0"/>
        </a:defRPr>
      </a:lvl1pPr>
      <a:lvl2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2pPr>
      <a:lvl3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3pPr>
      <a:lvl4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4pPr>
      <a:lvl5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5pPr>
      <a:lvl6pPr marL="609600"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6pPr>
      <a:lvl7pPr marL="12185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7pPr>
      <a:lvl8pPr marL="18281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8pPr>
      <a:lvl9pPr marL="24377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9pPr>
    </p:titleStyle>
    <p:bodyStyle>
      <a:lvl1pPr marL="457200" indent="-457200"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2665">
          <a:solidFill>
            <a:schemeClr val="tx1"/>
          </a:solidFill>
          <a:latin typeface="微软雅黑" panose="020B0503020204020204" pitchFamily="34" charset="-122"/>
          <a:ea typeface="微软雅黑" panose="020B0503020204020204" pitchFamily="34" charset="-122"/>
          <a:cs typeface="+mn-cs"/>
        </a:defRPr>
      </a:lvl1pPr>
      <a:lvl2pPr marL="989965" indent="-38100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微软雅黑" panose="020B0503020204020204" pitchFamily="34" charset="-122"/>
          <a:ea typeface="微软雅黑" panose="020B0503020204020204" pitchFamily="34" charset="-122"/>
          <a:cs typeface="+mn-cs"/>
        </a:defRPr>
      </a:lvl2pPr>
      <a:lvl3pPr marL="1523365" indent="-304800" algn="l" rtl="0" eaLnBrk="0" fontAlgn="base" hangingPunct="0">
        <a:lnSpc>
          <a:spcPct val="140000"/>
        </a:lnSpc>
        <a:spcBef>
          <a:spcPct val="0"/>
        </a:spcBef>
        <a:spcAft>
          <a:spcPct val="0"/>
        </a:spcAft>
        <a:buSzPct val="50000"/>
        <a:buFont typeface="Wingdings" panose="05000000000000000000" pitchFamily="2" charset="2"/>
        <a:buChar char="n"/>
        <a:defRPr sz="2135">
          <a:solidFill>
            <a:schemeClr val="tx1"/>
          </a:solidFill>
          <a:latin typeface="微软雅黑" panose="020B0503020204020204" pitchFamily="34" charset="-122"/>
          <a:ea typeface="微软雅黑" panose="020B0503020204020204" pitchFamily="34" charset="-122"/>
          <a:cs typeface="+mn-cs"/>
        </a:defRPr>
      </a:lvl3pPr>
      <a:lvl4pPr marL="2132965" indent="-304800" algn="l" rtl="0" eaLnBrk="0" fontAlgn="base" hangingPunct="0">
        <a:lnSpc>
          <a:spcPct val="140000"/>
        </a:lnSpc>
        <a:spcBef>
          <a:spcPct val="0"/>
        </a:spcBef>
        <a:spcAft>
          <a:spcPct val="0"/>
        </a:spcAft>
        <a:buChar char="–"/>
        <a:defRPr sz="1865">
          <a:solidFill>
            <a:schemeClr val="tx1"/>
          </a:solidFill>
          <a:latin typeface="微软雅黑" panose="020B0503020204020204" pitchFamily="34" charset="-122"/>
          <a:ea typeface="微软雅黑" panose="020B0503020204020204" pitchFamily="34" charset="-122"/>
          <a:cs typeface="+mn-cs"/>
        </a:defRPr>
      </a:lvl4pPr>
      <a:lvl5pPr marL="2742565" indent="-304800" algn="l" rtl="0" eaLnBrk="0" fontAlgn="base" hangingPunct="0">
        <a:lnSpc>
          <a:spcPct val="140000"/>
        </a:lnSpc>
        <a:spcBef>
          <a:spcPct val="0"/>
        </a:spcBef>
        <a:spcAft>
          <a:spcPct val="0"/>
        </a:spcAft>
        <a:buFont typeface="Arial" panose="020B0604020202020204" pitchFamily="34" charset="0"/>
        <a:buChar char="~"/>
        <a:defRPr sz="1600">
          <a:solidFill>
            <a:schemeClr val="tx1"/>
          </a:solidFill>
          <a:latin typeface="微软雅黑" panose="020B0503020204020204" pitchFamily="34" charset="-122"/>
          <a:ea typeface="微软雅黑" panose="020B0503020204020204" pitchFamily="34" charset="-122"/>
          <a:cs typeface="+mn-cs"/>
        </a:defRPr>
      </a:lvl5pPr>
      <a:lvl6pPr marL="33515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6pPr>
      <a:lvl7pPr marL="39611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7pPr>
      <a:lvl8pPr marL="45707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8pPr>
      <a:lvl9pPr marL="5179695"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blip>
            <a:srcRect/>
            <a:stretch>
              <a:fillRect/>
            </a:stretch>
          </a:blipFill>
          <a:ln>
            <a:noFill/>
          </a:ln>
          <a:effectLst/>
        </p:spPr>
        <p:txBody>
          <a:bodyPr vert="horz" wrap="square" lIns="121882" tIns="60941" rIns="121882" bIns="60941" numCol="1" rtlCol="0" anchor="t" anchorCtr="0" compatLnSpc="1"/>
          <a:lstStyle/>
          <a:p>
            <a:pPr>
              <a:buClr>
                <a:srgbClr val="CC9900"/>
              </a:buClr>
              <a:buFont typeface="Wingdings" panose="05000000000000000000" pitchFamily="2" charset="2"/>
              <a:buChar char="n"/>
            </a:pPr>
            <a:endParaRPr lang="zh-CN" altLang="en-US">
              <a:solidFill>
                <a:srgbClr val="000000"/>
              </a:solidFill>
              <a:latin typeface="Arial" panose="020B0604020202020204" pitchFamily="34" charset="0"/>
              <a:ea typeface="宋体" panose="02010600030101010101" pitchFamily="2" charset="-122"/>
            </a:endParaRPr>
          </a:p>
        </p:txBody>
      </p:sp>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5" dirty="0">
                <a:solidFill>
                  <a:srgbClr val="000000">
                    <a:lumMod val="65000"/>
                    <a:lumOff val="35000"/>
                  </a:srgbClr>
                </a:solidFill>
                <a:latin typeface="FrutigerNext LT Bold" pitchFamily="34" charset="0"/>
                <a:ea typeface="MS PGothic" panose="020B0600070205080204" pitchFamily="34" charset="-128"/>
              </a:rPr>
              <a:t> </a:t>
            </a:r>
            <a:fld id="{A4C34F22-587E-473D-9099-376F4F013A30}" type="slidenum">
              <a:rPr lang="de-DE" altLang="zh-CN" sz="1335">
                <a:solidFill>
                  <a:srgbClr val="000000">
                    <a:lumMod val="65000"/>
                    <a:lumOff val="35000"/>
                  </a:srgbClr>
                </a:solidFill>
                <a:latin typeface="FrutigerNext LT Light" pitchFamily="34" charset="0"/>
                <a:ea typeface="MS PGothic" panose="020B0600070205080204" pitchFamily="34" charset="-128"/>
              </a:rPr>
            </a:fld>
            <a:endParaRPr lang="en-GB" altLang="zh-CN" sz="1335" dirty="0">
              <a:solidFill>
                <a:srgbClr val="000000">
                  <a:lumMod val="65000"/>
                  <a:lumOff val="35000"/>
                </a:srgbClr>
              </a:solidFill>
              <a:latin typeface="FrutigerNext LT Light" pitchFamily="34" charset="0"/>
              <a:ea typeface="MS PGothic" panose="020B0600070205080204" pitchFamily="34" charset="-128"/>
            </a:endParaRPr>
          </a:p>
        </p:txBody>
      </p:sp>
      <p:sp>
        <p:nvSpPr>
          <p:cNvPr id="76" name="矩形 75"/>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9" name="Rectangle 15"/>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英文标题</a:t>
            </a:r>
            <a:r>
              <a:rPr lang="en-US" altLang="zh-CN" sz="1465" dirty="0">
                <a:solidFill>
                  <a:srgbClr val="374154"/>
                </a:solidFill>
                <a:latin typeface="Gill Sans MT" panose="020B0502020104020203" pitchFamily="34" charset="0"/>
                <a:ea typeface="微软雅黑" panose="020B0503020204020204" pitchFamily="34" charset="-122"/>
              </a:rPr>
              <a:t>:32-35pt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Medium</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中文标题</a:t>
            </a:r>
            <a:r>
              <a:rPr lang="en-US" altLang="zh-CN" sz="1465" dirty="0">
                <a:solidFill>
                  <a:srgbClr val="374154"/>
                </a:solidFill>
                <a:latin typeface="Gill Sans MT" panose="020B0502020104020203" pitchFamily="34" charset="0"/>
                <a:ea typeface="微软雅黑" panose="020B0503020204020204" pitchFamily="34" charset="-122"/>
              </a:rPr>
              <a:t>:30-32pt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黑体</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英文正文</a:t>
            </a:r>
            <a:r>
              <a:rPr lang="en-US" altLang="zh-CN" sz="1465" dirty="0">
                <a:solidFill>
                  <a:srgbClr val="374154"/>
                </a:solidFill>
                <a:latin typeface="Gill Sans MT" panose="020B0502020104020203" pitchFamily="34" charset="0"/>
                <a:ea typeface="微软雅黑" panose="020B0503020204020204" pitchFamily="34" charset="-122"/>
              </a:rPr>
              <a:t>:20-22pt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 </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 :18pt  </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Regular</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中文正文</a:t>
            </a:r>
            <a:r>
              <a:rPr lang="en-US" altLang="zh-CN" sz="1465" dirty="0">
                <a:solidFill>
                  <a:srgbClr val="374154"/>
                </a:solidFill>
                <a:latin typeface="Gill Sans MT" panose="020B0502020104020203" pitchFamily="34" charset="0"/>
                <a:ea typeface="微软雅黑" panose="020B0503020204020204" pitchFamily="34" charset="-122"/>
              </a:rPr>
              <a:t>:18-20pt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):18pt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细黑体</a:t>
            </a:r>
            <a:r>
              <a:rPr lang="zh-CN" altLang="en-US" sz="1465" b="1" dirty="0">
                <a:solidFill>
                  <a:srgbClr val="374154"/>
                </a:solidFill>
                <a:latin typeface="Gill Sans MT" panose="020B0502020104020203" pitchFamily="34" charset="0"/>
                <a:ea typeface="微软雅黑" panose="020B0503020204020204" pitchFamily="34" charset="-122"/>
              </a:rPr>
              <a:t> </a:t>
            </a:r>
            <a:endParaRPr lang="zh-CN" altLang="en-US" sz="1465" b="1" dirty="0">
              <a:solidFill>
                <a:srgbClr val="374154"/>
              </a:solidFill>
              <a:latin typeface="Gill Sans MT" panose="020B0502020104020203" pitchFamily="34" charset="0"/>
              <a:ea typeface="微软雅黑" panose="020B0503020204020204" pitchFamily="34" charset="-122"/>
            </a:endParaRPr>
          </a:p>
        </p:txBody>
      </p:sp>
      <p:grpSp>
        <p:nvGrpSpPr>
          <p:cNvPr id="80" name="Group 18"/>
          <p:cNvGrpSpPr/>
          <p:nvPr userDrawn="1"/>
        </p:nvGrpSpPr>
        <p:grpSpPr bwMode="auto">
          <a:xfrm>
            <a:off x="12552504" y="3727418"/>
            <a:ext cx="986752" cy="182532"/>
            <a:chOff x="5893" y="2387"/>
            <a:chExt cx="466" cy="115"/>
          </a:xfrm>
        </p:grpSpPr>
        <p:sp>
          <p:nvSpPr>
            <p:cNvPr id="81"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82"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83"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8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87" name="Group 23"/>
          <p:cNvGrpSpPr/>
          <p:nvPr userDrawn="1"/>
        </p:nvGrpSpPr>
        <p:grpSpPr bwMode="auto">
          <a:xfrm>
            <a:off x="12552504" y="3943282"/>
            <a:ext cx="986752" cy="182532"/>
            <a:chOff x="5893" y="2523"/>
            <a:chExt cx="466" cy="115"/>
          </a:xfrm>
        </p:grpSpPr>
        <p:sp>
          <p:nvSpPr>
            <p:cNvPr id="88"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89"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90"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91"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92" name="Group 28"/>
          <p:cNvGrpSpPr/>
          <p:nvPr userDrawn="1"/>
        </p:nvGrpSpPr>
        <p:grpSpPr bwMode="auto">
          <a:xfrm>
            <a:off x="12552504" y="4159146"/>
            <a:ext cx="986752" cy="182532"/>
            <a:chOff x="5893" y="2659"/>
            <a:chExt cx="466" cy="115"/>
          </a:xfrm>
        </p:grpSpPr>
        <p:sp>
          <p:nvSpPr>
            <p:cNvPr id="93"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94"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95"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96"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97" name="Group 33"/>
          <p:cNvGrpSpPr/>
          <p:nvPr userDrawn="1"/>
        </p:nvGrpSpPr>
        <p:grpSpPr bwMode="auto">
          <a:xfrm>
            <a:off x="12552504" y="3511551"/>
            <a:ext cx="986752" cy="188882"/>
            <a:chOff x="5893" y="2251"/>
            <a:chExt cx="466" cy="119"/>
          </a:xfrm>
        </p:grpSpPr>
        <p:sp>
          <p:nvSpPr>
            <p:cNvPr id="98"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99"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00"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01"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02" name="Group 38"/>
          <p:cNvGrpSpPr/>
          <p:nvPr userDrawn="1"/>
        </p:nvGrpSpPr>
        <p:grpSpPr bwMode="auto">
          <a:xfrm>
            <a:off x="12552504" y="4519449"/>
            <a:ext cx="986752" cy="182532"/>
            <a:chOff x="5893" y="2886"/>
            <a:chExt cx="466" cy="115"/>
          </a:xfrm>
        </p:grpSpPr>
        <p:sp>
          <p:nvSpPr>
            <p:cNvPr id="103"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04"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05"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06"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07" name="Group 43"/>
          <p:cNvGrpSpPr/>
          <p:nvPr userDrawn="1"/>
        </p:nvGrpSpPr>
        <p:grpSpPr bwMode="auto">
          <a:xfrm>
            <a:off x="12552504" y="4735313"/>
            <a:ext cx="986752" cy="182532"/>
            <a:chOff x="5893" y="3022"/>
            <a:chExt cx="466" cy="115"/>
          </a:xfrm>
        </p:grpSpPr>
        <p:sp>
          <p:nvSpPr>
            <p:cNvPr id="108"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09"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10"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11"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12" name="Group 48"/>
          <p:cNvGrpSpPr/>
          <p:nvPr userDrawn="1"/>
        </p:nvGrpSpPr>
        <p:grpSpPr bwMode="auto">
          <a:xfrm>
            <a:off x="12552504" y="4951179"/>
            <a:ext cx="986752" cy="182532"/>
            <a:chOff x="5893" y="3158"/>
            <a:chExt cx="466" cy="115"/>
          </a:xfrm>
        </p:grpSpPr>
        <p:sp>
          <p:nvSpPr>
            <p:cNvPr id="113"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14"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15"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16"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17" name="Group 53"/>
          <p:cNvGrpSpPr/>
          <p:nvPr userDrawn="1"/>
        </p:nvGrpSpPr>
        <p:grpSpPr bwMode="auto">
          <a:xfrm>
            <a:off x="12552504" y="5311482"/>
            <a:ext cx="986752" cy="182532"/>
            <a:chOff x="5893" y="3385"/>
            <a:chExt cx="466" cy="115"/>
          </a:xfrm>
        </p:grpSpPr>
        <p:sp>
          <p:nvSpPr>
            <p:cNvPr id="118"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19"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0"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1"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22" name="Group 58"/>
          <p:cNvGrpSpPr/>
          <p:nvPr userDrawn="1"/>
        </p:nvGrpSpPr>
        <p:grpSpPr bwMode="auto">
          <a:xfrm>
            <a:off x="12552504" y="5527346"/>
            <a:ext cx="986752" cy="182532"/>
            <a:chOff x="5893" y="3521"/>
            <a:chExt cx="466" cy="115"/>
          </a:xfrm>
        </p:grpSpPr>
        <p:sp>
          <p:nvSpPr>
            <p:cNvPr id="123"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4"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5"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6"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27" name="Group 63"/>
          <p:cNvGrpSpPr/>
          <p:nvPr userDrawn="1"/>
        </p:nvGrpSpPr>
        <p:grpSpPr bwMode="auto">
          <a:xfrm>
            <a:off x="12552504" y="5743210"/>
            <a:ext cx="986752" cy="182532"/>
            <a:chOff x="5893" y="3657"/>
            <a:chExt cx="466" cy="115"/>
          </a:xfrm>
        </p:grpSpPr>
        <p:sp>
          <p:nvSpPr>
            <p:cNvPr id="128"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9"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0"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1"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32" name="Group 68"/>
          <p:cNvGrpSpPr/>
          <p:nvPr userDrawn="1"/>
        </p:nvGrpSpPr>
        <p:grpSpPr bwMode="auto">
          <a:xfrm>
            <a:off x="12552504" y="6103513"/>
            <a:ext cx="986752" cy="182532"/>
            <a:chOff x="5893" y="3884"/>
            <a:chExt cx="466" cy="115"/>
          </a:xfrm>
        </p:grpSpPr>
        <p:sp>
          <p:nvSpPr>
            <p:cNvPr id="13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37" name="Group 73"/>
          <p:cNvGrpSpPr/>
          <p:nvPr userDrawn="1"/>
        </p:nvGrpSpPr>
        <p:grpSpPr bwMode="auto">
          <a:xfrm>
            <a:off x="12552504" y="6328901"/>
            <a:ext cx="986752" cy="182532"/>
            <a:chOff x="5893" y="4026"/>
            <a:chExt cx="466" cy="115"/>
          </a:xfrm>
        </p:grpSpPr>
        <p:sp>
          <p:nvSpPr>
            <p:cNvPr id="138"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9"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0"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1"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42" name="Group 78"/>
          <p:cNvGrpSpPr/>
          <p:nvPr userDrawn="1"/>
        </p:nvGrpSpPr>
        <p:grpSpPr bwMode="auto">
          <a:xfrm>
            <a:off x="12552504" y="6552703"/>
            <a:ext cx="986752" cy="182532"/>
            <a:chOff x="5893" y="4167"/>
            <a:chExt cx="466" cy="115"/>
          </a:xfrm>
        </p:grpSpPr>
        <p:sp>
          <p:nvSpPr>
            <p:cNvPr id="143"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4"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5"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6"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sp>
        <p:nvSpPr>
          <p:cNvPr id="147" name="Rectangle 83"/>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配色参考方案：</a:t>
            </a:r>
            <a:endParaRPr lang="zh-CN" altLang="en-US" sz="1335" dirty="0">
              <a:solidFill>
                <a:srgbClr val="374154"/>
              </a:solidFill>
              <a:latin typeface="Gill Sans MT" panose="020B0502020104020203" pitchFamily="34" charset="0"/>
              <a:ea typeface="微软雅黑" panose="020B0503020204020204" pitchFamily="34" charset="-122"/>
            </a:endParaRP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建议同一页面内不超过四种颜色，以下是</a:t>
            </a:r>
            <a:r>
              <a:rPr lang="en-US" altLang="zh-CN" sz="1335" dirty="0">
                <a:solidFill>
                  <a:srgbClr val="374154"/>
                </a:solidFill>
                <a:latin typeface="Gill Sans MT" panose="020B0502020104020203" pitchFamily="34" charset="0"/>
                <a:ea typeface="微软雅黑" panose="020B0503020204020204" pitchFamily="34" charset="-122"/>
              </a:rPr>
              <a:t>13</a:t>
            </a:r>
            <a:r>
              <a:rPr lang="zh-CN" altLang="en-US" sz="1335" dirty="0">
                <a:solidFill>
                  <a:srgbClr val="374154"/>
                </a:solidFill>
                <a:latin typeface="Gill Sans MT" panose="020B0502020104020203" pitchFamily="34" charset="0"/>
                <a:ea typeface="微软雅黑" panose="020B0503020204020204" pitchFamily="34" charset="-122"/>
              </a:rPr>
              <a:t>组配色方案，同一页面内只选择一组使用。（仅供参考）</a:t>
            </a:r>
            <a:endParaRPr lang="zh-CN" altLang="en-US" sz="1335" dirty="0">
              <a:solidFill>
                <a:srgbClr val="374154"/>
              </a:solidFill>
              <a:latin typeface="Gill Sans MT" panose="020B0502020104020203" pitchFamily="34" charset="0"/>
              <a:ea typeface="微软雅黑" panose="020B0503020204020204" pitchFamily="34" charset="-122"/>
            </a:endParaRPr>
          </a:p>
        </p:txBody>
      </p:sp>
      <p:sp>
        <p:nvSpPr>
          <p:cNvPr id="148" name="Rectangle 84"/>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Gill Sans MT" panose="020B0502020104020203" pitchFamily="34" charset="0"/>
                <a:ea typeface="微软雅黑" panose="020B0503020204020204" pitchFamily="34" charset="-122"/>
              </a:rPr>
              <a:t>客户或者合作伙伴的标志放在右上角</a:t>
            </a:r>
            <a:r>
              <a:rPr lang="en-US" altLang="zh-CN" sz="1335" dirty="0">
                <a:solidFill>
                  <a:srgbClr val="374154"/>
                </a:solidFill>
                <a:latin typeface="Gill Sans MT" panose="020B0502020104020203" pitchFamily="34" charset="0"/>
                <a:ea typeface="微软雅黑" panose="020B0503020204020204" pitchFamily="34" charset="-122"/>
              </a:rPr>
              <a:t>.</a:t>
            </a:r>
            <a:endParaRPr lang="zh-CN" altLang="en-US" sz="1335" dirty="0">
              <a:solidFill>
                <a:srgbClr val="374154"/>
              </a:solidFill>
              <a:latin typeface="Gill Sans MT" panose="020B05020201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anose="020B0503020204020204" pitchFamily="34" charset="-122"/>
          <a:ea typeface="微软雅黑" panose="020B0503020204020204" pitchFamily="34" charset="-122"/>
          <a:cs typeface="Arial" panose="020B0604020202020204" pitchFamily="34" charset="0"/>
        </a:defRPr>
      </a:lvl1pPr>
      <a:lvl2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2pPr>
      <a:lvl3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3pPr>
      <a:lvl4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4pPr>
      <a:lvl5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5pPr>
      <a:lvl6pPr marL="609600"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6pPr>
      <a:lvl7pPr marL="12185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7pPr>
      <a:lvl8pPr marL="18281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8pPr>
      <a:lvl9pPr marL="24377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9pPr>
    </p:titleStyle>
    <p:bodyStyle>
      <a:lvl1pPr marL="457200" indent="-457200"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2665">
          <a:solidFill>
            <a:schemeClr val="tx1"/>
          </a:solidFill>
          <a:latin typeface="微软雅黑" panose="020B0503020204020204" pitchFamily="34" charset="-122"/>
          <a:ea typeface="微软雅黑" panose="020B0503020204020204" pitchFamily="34" charset="-122"/>
          <a:cs typeface="+mn-cs"/>
        </a:defRPr>
      </a:lvl1pPr>
      <a:lvl2pPr marL="989965" indent="-38100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微软雅黑" panose="020B0503020204020204" pitchFamily="34" charset="-122"/>
          <a:ea typeface="微软雅黑" panose="020B0503020204020204" pitchFamily="34" charset="-122"/>
          <a:cs typeface="+mn-cs"/>
        </a:defRPr>
      </a:lvl2pPr>
      <a:lvl3pPr marL="1523365" indent="-304800" algn="l" rtl="0" eaLnBrk="0" fontAlgn="base" hangingPunct="0">
        <a:lnSpc>
          <a:spcPct val="140000"/>
        </a:lnSpc>
        <a:spcBef>
          <a:spcPct val="0"/>
        </a:spcBef>
        <a:spcAft>
          <a:spcPct val="0"/>
        </a:spcAft>
        <a:buSzPct val="50000"/>
        <a:buFont typeface="Wingdings" panose="05000000000000000000" pitchFamily="2" charset="2"/>
        <a:buChar char="n"/>
        <a:defRPr sz="2135">
          <a:solidFill>
            <a:schemeClr val="tx1"/>
          </a:solidFill>
          <a:latin typeface="微软雅黑" panose="020B0503020204020204" pitchFamily="34" charset="-122"/>
          <a:ea typeface="微软雅黑" panose="020B0503020204020204" pitchFamily="34" charset="-122"/>
          <a:cs typeface="+mn-cs"/>
        </a:defRPr>
      </a:lvl3pPr>
      <a:lvl4pPr marL="2132965" indent="-304800" algn="l" rtl="0" eaLnBrk="0" fontAlgn="base" hangingPunct="0">
        <a:lnSpc>
          <a:spcPct val="140000"/>
        </a:lnSpc>
        <a:spcBef>
          <a:spcPct val="0"/>
        </a:spcBef>
        <a:spcAft>
          <a:spcPct val="0"/>
        </a:spcAft>
        <a:buChar char="–"/>
        <a:defRPr sz="1865">
          <a:solidFill>
            <a:schemeClr val="tx1"/>
          </a:solidFill>
          <a:latin typeface="微软雅黑" panose="020B0503020204020204" pitchFamily="34" charset="-122"/>
          <a:ea typeface="微软雅黑" panose="020B0503020204020204" pitchFamily="34" charset="-122"/>
          <a:cs typeface="+mn-cs"/>
        </a:defRPr>
      </a:lvl4pPr>
      <a:lvl5pPr marL="2742565" indent="-304800" algn="l" rtl="0" eaLnBrk="0" fontAlgn="base" hangingPunct="0">
        <a:lnSpc>
          <a:spcPct val="140000"/>
        </a:lnSpc>
        <a:spcBef>
          <a:spcPct val="0"/>
        </a:spcBef>
        <a:spcAft>
          <a:spcPct val="0"/>
        </a:spcAft>
        <a:buFont typeface="Arial" panose="020B0604020202020204" pitchFamily="34" charset="0"/>
        <a:buChar char="~"/>
        <a:defRPr sz="1600">
          <a:solidFill>
            <a:schemeClr val="tx1"/>
          </a:solidFill>
          <a:latin typeface="微软雅黑" panose="020B0503020204020204" pitchFamily="34" charset="-122"/>
          <a:ea typeface="微软雅黑" panose="020B0503020204020204" pitchFamily="34" charset="-122"/>
          <a:cs typeface="+mn-cs"/>
        </a:defRPr>
      </a:lvl5pPr>
      <a:lvl6pPr marL="33515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6pPr>
      <a:lvl7pPr marL="39611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7pPr>
      <a:lvl8pPr marL="45707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8pPr>
      <a:lvl9pPr marL="5179695"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lstStyle/>
          <a:p>
            <a:pPr defTabSz="914400">
              <a:buClr>
                <a:srgbClr val="CC9900"/>
              </a:buClr>
              <a:buFont typeface="Wingdings" panose="05000000000000000000" pitchFamily="2" charset="2"/>
              <a:buChar char="n"/>
            </a:pPr>
            <a:endParaRPr lang="zh-CN" altLang="en-US" b="1">
              <a:solidFill>
                <a:srgbClr val="000000"/>
              </a:solidFill>
              <a:latin typeface="Arial" panose="020B0604020202020204" pitchFamily="34" charset="0"/>
              <a:ea typeface="宋体" panose="02010600030101010101" pitchFamily="2" charset="-122"/>
            </a:endParaRPr>
          </a:p>
        </p:txBody>
      </p:sp>
      <p:sp>
        <p:nvSpPr>
          <p:cNvPr id="8" name="TextBox 3"/>
          <p:cNvSpPr txBox="1"/>
          <p:nvPr userDrawn="1"/>
        </p:nvSpPr>
        <p:spPr>
          <a:xfrm>
            <a:off x="409749" y="6364153"/>
            <a:ext cx="499730" cy="149913"/>
          </a:xfrm>
          <a:prstGeom prst="rect">
            <a:avLst/>
          </a:prstGeom>
          <a:noFill/>
        </p:spPr>
        <p:txBody>
          <a:bodyPr wrap="square" lIns="0" tIns="0" rIns="0" bIns="0" rtlCol="0">
            <a:spAutoFit/>
          </a:bodyPr>
          <a:lstStyle/>
          <a:p>
            <a:pPr defTabSz="890270" fontAlgn="auto">
              <a:spcBef>
                <a:spcPts val="0"/>
              </a:spcBef>
              <a:spcAft>
                <a:spcPts val="0"/>
              </a:spcAft>
              <a:defRPr/>
            </a:pPr>
            <a:fld id="{C3837181-38C6-AD4F-B8BA-B444770388BB}" type="slidenum">
              <a:rPr lang="en-US" sz="975" smtClean="0">
                <a:solidFill>
                  <a:srgbClr val="1D1D1B"/>
                </a:solidFill>
                <a:latin typeface="Arial" panose="020B0604020202020204" pitchFamily="34" charset="0"/>
                <a:ea typeface="华文细黑" pitchFamily="2" charset="-122"/>
                <a:cs typeface="Arial" panose="020B0604020202020204" pitchFamily="34" charset="0"/>
              </a:rPr>
            </a:fld>
            <a:endParaRPr lang="en-US" sz="975"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9" name="矩形 8"/>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Rectangle 15"/>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英文标题</a:t>
            </a:r>
            <a:r>
              <a:rPr lang="en-US" altLang="zh-CN" sz="1465" dirty="0">
                <a:solidFill>
                  <a:srgbClr val="374154"/>
                </a:solidFill>
                <a:latin typeface="Gill Sans MT" panose="020B0502020104020203" pitchFamily="34" charset="0"/>
                <a:ea typeface="微软雅黑" panose="020B0503020204020204" pitchFamily="34" charset="-122"/>
              </a:rPr>
              <a:t>:32-35pt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Medium</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中文标题</a:t>
            </a:r>
            <a:r>
              <a:rPr lang="en-US" altLang="zh-CN" sz="1465" dirty="0">
                <a:solidFill>
                  <a:srgbClr val="374154"/>
                </a:solidFill>
                <a:latin typeface="Gill Sans MT" panose="020B0502020104020203" pitchFamily="34" charset="0"/>
                <a:ea typeface="微软雅黑" panose="020B0503020204020204" pitchFamily="34" charset="-122"/>
              </a:rPr>
              <a:t>:30-32pt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黑体</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英文正文</a:t>
            </a:r>
            <a:r>
              <a:rPr lang="en-US" altLang="zh-CN" sz="1465" dirty="0">
                <a:solidFill>
                  <a:srgbClr val="374154"/>
                </a:solidFill>
                <a:latin typeface="Gill Sans MT" panose="020B0502020104020203" pitchFamily="34" charset="0"/>
                <a:ea typeface="微软雅黑" panose="020B0503020204020204" pitchFamily="34" charset="-122"/>
              </a:rPr>
              <a:t>:20-22pt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 </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 :18pt  </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Regular</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中文正文</a:t>
            </a:r>
            <a:r>
              <a:rPr lang="en-US" altLang="zh-CN" sz="1465" dirty="0">
                <a:solidFill>
                  <a:srgbClr val="374154"/>
                </a:solidFill>
                <a:latin typeface="Gill Sans MT" panose="020B0502020104020203" pitchFamily="34" charset="0"/>
                <a:ea typeface="微软雅黑" panose="020B0503020204020204" pitchFamily="34" charset="-122"/>
              </a:rPr>
              <a:t>:18-20pt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):18pt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细黑体</a:t>
            </a:r>
            <a:r>
              <a:rPr lang="zh-CN" altLang="en-US" sz="1465" b="1" dirty="0">
                <a:solidFill>
                  <a:srgbClr val="374154"/>
                </a:solidFill>
                <a:latin typeface="Gill Sans MT" panose="020B0502020104020203" pitchFamily="34" charset="0"/>
                <a:ea typeface="微软雅黑" panose="020B0503020204020204" pitchFamily="34" charset="-122"/>
              </a:rPr>
              <a:t> </a:t>
            </a:r>
            <a:endParaRPr lang="zh-CN" altLang="en-US" sz="1465" b="1" dirty="0">
              <a:solidFill>
                <a:srgbClr val="374154"/>
              </a:solidFill>
              <a:latin typeface="Gill Sans MT" panose="020B0502020104020203" pitchFamily="34" charset="0"/>
              <a:ea typeface="微软雅黑" panose="020B0503020204020204" pitchFamily="34" charset="-122"/>
            </a:endParaRPr>
          </a:p>
        </p:txBody>
      </p:sp>
      <p:grpSp>
        <p:nvGrpSpPr>
          <p:cNvPr id="11" name="Group 18"/>
          <p:cNvGrpSpPr/>
          <p:nvPr userDrawn="1"/>
        </p:nvGrpSpPr>
        <p:grpSpPr bwMode="auto">
          <a:xfrm>
            <a:off x="12552504" y="3727418"/>
            <a:ext cx="986752" cy="182532"/>
            <a:chOff x="5893" y="2387"/>
            <a:chExt cx="466" cy="115"/>
          </a:xfrm>
        </p:grpSpPr>
        <p:sp>
          <p:nvSpPr>
            <p:cNvPr id="1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7" name="Group 23"/>
          <p:cNvGrpSpPr/>
          <p:nvPr userDrawn="1"/>
        </p:nvGrpSpPr>
        <p:grpSpPr bwMode="auto">
          <a:xfrm>
            <a:off x="12552504" y="3943282"/>
            <a:ext cx="986752" cy="182532"/>
            <a:chOff x="5893" y="2523"/>
            <a:chExt cx="466" cy="115"/>
          </a:xfrm>
        </p:grpSpPr>
        <p:sp>
          <p:nvSpPr>
            <p:cNvPr id="18"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9"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0"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1"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2" name="Group 28"/>
          <p:cNvGrpSpPr/>
          <p:nvPr userDrawn="1"/>
        </p:nvGrpSpPr>
        <p:grpSpPr bwMode="auto">
          <a:xfrm>
            <a:off x="12552504" y="4159146"/>
            <a:ext cx="986752" cy="182532"/>
            <a:chOff x="5893" y="2659"/>
            <a:chExt cx="466" cy="115"/>
          </a:xfrm>
        </p:grpSpPr>
        <p:sp>
          <p:nvSpPr>
            <p:cNvPr id="23"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4"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6"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7" name="Group 33"/>
          <p:cNvGrpSpPr/>
          <p:nvPr userDrawn="1"/>
        </p:nvGrpSpPr>
        <p:grpSpPr bwMode="auto">
          <a:xfrm>
            <a:off x="12552504" y="3511551"/>
            <a:ext cx="986752" cy="188882"/>
            <a:chOff x="5893" y="2251"/>
            <a:chExt cx="466" cy="119"/>
          </a:xfrm>
        </p:grpSpPr>
        <p:sp>
          <p:nvSpPr>
            <p:cNvPr id="28"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9"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0"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1"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2" name="Group 38"/>
          <p:cNvGrpSpPr/>
          <p:nvPr userDrawn="1"/>
        </p:nvGrpSpPr>
        <p:grpSpPr bwMode="auto">
          <a:xfrm>
            <a:off x="12552504" y="4519449"/>
            <a:ext cx="986752" cy="182532"/>
            <a:chOff x="5893" y="2886"/>
            <a:chExt cx="466" cy="115"/>
          </a:xfrm>
        </p:grpSpPr>
        <p:sp>
          <p:nvSpPr>
            <p:cNvPr id="33"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4"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5"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6"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7" name="Group 43"/>
          <p:cNvGrpSpPr/>
          <p:nvPr userDrawn="1"/>
        </p:nvGrpSpPr>
        <p:grpSpPr bwMode="auto">
          <a:xfrm>
            <a:off x="12552504" y="4735313"/>
            <a:ext cx="986752" cy="182532"/>
            <a:chOff x="5893" y="3022"/>
            <a:chExt cx="466" cy="115"/>
          </a:xfrm>
        </p:grpSpPr>
        <p:sp>
          <p:nvSpPr>
            <p:cNvPr id="38"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9"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0"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1"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2" name="Group 48"/>
          <p:cNvGrpSpPr/>
          <p:nvPr userDrawn="1"/>
        </p:nvGrpSpPr>
        <p:grpSpPr bwMode="auto">
          <a:xfrm>
            <a:off x="12552504" y="4951179"/>
            <a:ext cx="986752" cy="182532"/>
            <a:chOff x="5893" y="3158"/>
            <a:chExt cx="466" cy="115"/>
          </a:xfrm>
        </p:grpSpPr>
        <p:sp>
          <p:nvSpPr>
            <p:cNvPr id="43"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4"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6"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7" name="Group 53"/>
          <p:cNvGrpSpPr/>
          <p:nvPr userDrawn="1"/>
        </p:nvGrpSpPr>
        <p:grpSpPr bwMode="auto">
          <a:xfrm>
            <a:off x="12552504" y="5311482"/>
            <a:ext cx="986752" cy="182532"/>
            <a:chOff x="5893" y="3385"/>
            <a:chExt cx="466" cy="115"/>
          </a:xfrm>
        </p:grpSpPr>
        <p:sp>
          <p:nvSpPr>
            <p:cNvPr id="48"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9"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0"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1"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2" name="Group 58"/>
          <p:cNvGrpSpPr/>
          <p:nvPr userDrawn="1"/>
        </p:nvGrpSpPr>
        <p:grpSpPr bwMode="auto">
          <a:xfrm>
            <a:off x="12552504" y="5527346"/>
            <a:ext cx="986752" cy="182532"/>
            <a:chOff x="5893" y="3521"/>
            <a:chExt cx="466" cy="115"/>
          </a:xfrm>
        </p:grpSpPr>
        <p:sp>
          <p:nvSpPr>
            <p:cNvPr id="53"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4"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5"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6"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7" name="Group 63"/>
          <p:cNvGrpSpPr/>
          <p:nvPr userDrawn="1"/>
        </p:nvGrpSpPr>
        <p:grpSpPr bwMode="auto">
          <a:xfrm>
            <a:off x="12552504" y="5743210"/>
            <a:ext cx="986752" cy="182532"/>
            <a:chOff x="5893" y="3657"/>
            <a:chExt cx="466" cy="115"/>
          </a:xfrm>
        </p:grpSpPr>
        <p:sp>
          <p:nvSpPr>
            <p:cNvPr id="58"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0"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1"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2" name="Group 68"/>
          <p:cNvGrpSpPr/>
          <p:nvPr userDrawn="1"/>
        </p:nvGrpSpPr>
        <p:grpSpPr bwMode="auto">
          <a:xfrm>
            <a:off x="12552504" y="6103513"/>
            <a:ext cx="986752" cy="182532"/>
            <a:chOff x="5893" y="3884"/>
            <a:chExt cx="466" cy="115"/>
          </a:xfrm>
        </p:grpSpPr>
        <p:sp>
          <p:nvSpPr>
            <p:cNvPr id="6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7" name="Group 73"/>
          <p:cNvGrpSpPr/>
          <p:nvPr userDrawn="1"/>
        </p:nvGrpSpPr>
        <p:grpSpPr bwMode="auto">
          <a:xfrm>
            <a:off x="12552504" y="6328901"/>
            <a:ext cx="986752" cy="182532"/>
            <a:chOff x="5893" y="4026"/>
            <a:chExt cx="466" cy="115"/>
          </a:xfrm>
        </p:grpSpPr>
        <p:sp>
          <p:nvSpPr>
            <p:cNvPr id="68"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9"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0"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1"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72" name="Group 78"/>
          <p:cNvGrpSpPr/>
          <p:nvPr userDrawn="1"/>
        </p:nvGrpSpPr>
        <p:grpSpPr bwMode="auto">
          <a:xfrm>
            <a:off x="12552504" y="6552703"/>
            <a:ext cx="986752" cy="182532"/>
            <a:chOff x="5893" y="4167"/>
            <a:chExt cx="466" cy="115"/>
          </a:xfrm>
        </p:grpSpPr>
        <p:sp>
          <p:nvSpPr>
            <p:cNvPr id="73"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4"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5"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6"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sp>
        <p:nvSpPr>
          <p:cNvPr id="77" name="Rectangle 83"/>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配色参考方案：</a:t>
            </a:r>
            <a:endParaRPr lang="zh-CN" altLang="en-US" sz="1335" dirty="0">
              <a:solidFill>
                <a:srgbClr val="374154"/>
              </a:solidFill>
              <a:latin typeface="Gill Sans MT" panose="020B0502020104020203" pitchFamily="34" charset="0"/>
              <a:ea typeface="微软雅黑" panose="020B0503020204020204" pitchFamily="34" charset="-122"/>
            </a:endParaRP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建议同一页面内不超过四种颜色，以下是</a:t>
            </a:r>
            <a:r>
              <a:rPr lang="en-US" altLang="zh-CN" sz="1335" dirty="0">
                <a:solidFill>
                  <a:srgbClr val="374154"/>
                </a:solidFill>
                <a:latin typeface="Gill Sans MT" panose="020B0502020104020203" pitchFamily="34" charset="0"/>
                <a:ea typeface="微软雅黑" panose="020B0503020204020204" pitchFamily="34" charset="-122"/>
              </a:rPr>
              <a:t>13</a:t>
            </a:r>
            <a:r>
              <a:rPr lang="zh-CN" altLang="en-US" sz="1335" dirty="0">
                <a:solidFill>
                  <a:srgbClr val="374154"/>
                </a:solidFill>
                <a:latin typeface="Gill Sans MT" panose="020B0502020104020203" pitchFamily="34" charset="0"/>
                <a:ea typeface="微软雅黑" panose="020B0503020204020204" pitchFamily="34" charset="-122"/>
              </a:rPr>
              <a:t>组配色方案，同一页面内只选择一组使用。（仅供参考）</a:t>
            </a:r>
            <a:endParaRPr lang="zh-CN" altLang="en-US" sz="1335" dirty="0">
              <a:solidFill>
                <a:srgbClr val="374154"/>
              </a:solidFill>
              <a:latin typeface="Gill Sans MT" panose="020B0502020104020203" pitchFamily="34" charset="0"/>
              <a:ea typeface="微软雅黑" panose="020B0503020204020204" pitchFamily="34" charset="-122"/>
            </a:endParaRPr>
          </a:p>
        </p:txBody>
      </p:sp>
      <p:sp>
        <p:nvSpPr>
          <p:cNvPr id="78" name="Rectangle 84"/>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Gill Sans MT" panose="020B0502020104020203" pitchFamily="34" charset="0"/>
                <a:ea typeface="微软雅黑" panose="020B0503020204020204" pitchFamily="34" charset="-122"/>
              </a:rPr>
              <a:t>客户或者合作伙伴的标志放在右上角</a:t>
            </a:r>
            <a:r>
              <a:rPr lang="en-US" altLang="zh-CN" sz="1335" dirty="0">
                <a:solidFill>
                  <a:srgbClr val="374154"/>
                </a:solidFill>
                <a:latin typeface="Gill Sans MT" panose="020B0502020104020203" pitchFamily="34" charset="0"/>
                <a:ea typeface="微软雅黑" panose="020B0503020204020204" pitchFamily="34" charset="-122"/>
              </a:rPr>
              <a:t>.</a:t>
            </a:r>
            <a:endParaRPr lang="zh-CN" altLang="en-US" sz="1335" dirty="0">
              <a:solidFill>
                <a:srgbClr val="374154"/>
              </a:solidFill>
              <a:latin typeface="Gill Sans MT" panose="020B05020201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hf hdr="0" ftr="0" dt="0"/>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5pPr>
      <a:lvl6pPr marL="456565"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3765"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033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753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315" indent="-28575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2365"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30" indent="-228600" algn="l" rtl="0" eaLnBrk="1" fontAlgn="base" hangingPunct="1">
        <a:spcBef>
          <a:spcPct val="20000"/>
        </a:spcBef>
        <a:spcAft>
          <a:spcPct val="0"/>
        </a:spcAft>
        <a:buChar char="–"/>
        <a:defRPr sz="1600">
          <a:solidFill>
            <a:schemeClr val="tx1"/>
          </a:solidFill>
          <a:latin typeface="+mn-lt"/>
          <a:ea typeface="+mn-ea"/>
          <a:cs typeface="+mn-cs"/>
        </a:defRPr>
      </a:lvl4pPr>
      <a:lvl5pPr marL="205613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2695"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6926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646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3025"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3765" rtl="0" eaLnBrk="1" latinLnBrk="0" hangingPunct="1">
        <a:defRPr sz="1735" kern="1200">
          <a:solidFill>
            <a:schemeClr val="tx1"/>
          </a:solidFill>
          <a:latin typeface="+mn-lt"/>
          <a:ea typeface="+mn-ea"/>
          <a:cs typeface="+mn-cs"/>
        </a:defRPr>
      </a:lvl1pPr>
      <a:lvl2pPr marL="456565" algn="l" defTabSz="913765" rtl="0" eaLnBrk="1" latinLnBrk="0" hangingPunct="1">
        <a:defRPr sz="1735" kern="1200">
          <a:solidFill>
            <a:schemeClr val="tx1"/>
          </a:solidFill>
          <a:latin typeface="+mn-lt"/>
          <a:ea typeface="+mn-ea"/>
          <a:cs typeface="+mn-cs"/>
        </a:defRPr>
      </a:lvl2pPr>
      <a:lvl3pPr marL="913765" algn="l" defTabSz="913765" rtl="0" eaLnBrk="1" latinLnBrk="0" hangingPunct="1">
        <a:defRPr sz="1735" kern="1200">
          <a:solidFill>
            <a:schemeClr val="tx1"/>
          </a:solidFill>
          <a:latin typeface="+mn-lt"/>
          <a:ea typeface="+mn-ea"/>
          <a:cs typeface="+mn-cs"/>
        </a:defRPr>
      </a:lvl3pPr>
      <a:lvl4pPr marL="1370330" algn="l" defTabSz="913765" rtl="0" eaLnBrk="1" latinLnBrk="0" hangingPunct="1">
        <a:defRPr sz="1735" kern="1200">
          <a:solidFill>
            <a:schemeClr val="tx1"/>
          </a:solidFill>
          <a:latin typeface="+mn-lt"/>
          <a:ea typeface="+mn-ea"/>
          <a:cs typeface="+mn-cs"/>
        </a:defRPr>
      </a:lvl4pPr>
      <a:lvl5pPr marL="1827530" algn="l" defTabSz="913765" rtl="0" eaLnBrk="1" latinLnBrk="0" hangingPunct="1">
        <a:defRPr sz="1735" kern="1200">
          <a:solidFill>
            <a:schemeClr val="tx1"/>
          </a:solidFill>
          <a:latin typeface="+mn-lt"/>
          <a:ea typeface="+mn-ea"/>
          <a:cs typeface="+mn-cs"/>
        </a:defRPr>
      </a:lvl5pPr>
      <a:lvl6pPr marL="2284095" algn="l" defTabSz="913765" rtl="0" eaLnBrk="1" latinLnBrk="0" hangingPunct="1">
        <a:defRPr sz="1735" kern="1200">
          <a:solidFill>
            <a:schemeClr val="tx1"/>
          </a:solidFill>
          <a:latin typeface="+mn-lt"/>
          <a:ea typeface="+mn-ea"/>
          <a:cs typeface="+mn-cs"/>
        </a:defRPr>
      </a:lvl6pPr>
      <a:lvl7pPr marL="2741295" algn="l" defTabSz="913765" rtl="0" eaLnBrk="1" latinLnBrk="0" hangingPunct="1">
        <a:defRPr sz="1735" kern="1200">
          <a:solidFill>
            <a:schemeClr val="tx1"/>
          </a:solidFill>
          <a:latin typeface="+mn-lt"/>
          <a:ea typeface="+mn-ea"/>
          <a:cs typeface="+mn-cs"/>
        </a:defRPr>
      </a:lvl7pPr>
      <a:lvl8pPr marL="3197860" algn="l" defTabSz="913765" rtl="0" eaLnBrk="1" latinLnBrk="0" hangingPunct="1">
        <a:defRPr sz="1735" kern="1200">
          <a:solidFill>
            <a:schemeClr val="tx1"/>
          </a:solidFill>
          <a:latin typeface="+mn-lt"/>
          <a:ea typeface="+mn-ea"/>
          <a:cs typeface="+mn-cs"/>
        </a:defRPr>
      </a:lvl8pPr>
      <a:lvl9pPr marL="3655060" algn="l" defTabSz="913765" rtl="0" eaLnBrk="1" latinLnBrk="0" hangingPunct="1">
        <a:defRPr sz="173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9" name="TextBox 3"/>
          <p:cNvSpPr txBox="1"/>
          <p:nvPr userDrawn="1"/>
        </p:nvSpPr>
        <p:spPr>
          <a:xfrm>
            <a:off x="374093" y="6364153"/>
            <a:ext cx="499730" cy="149913"/>
          </a:xfrm>
          <a:prstGeom prst="rect">
            <a:avLst/>
          </a:prstGeom>
          <a:noFill/>
        </p:spPr>
        <p:txBody>
          <a:bodyPr wrap="square" lIns="0" tIns="0" rIns="0" bIns="0" rtlCol="0">
            <a:spAutoFit/>
          </a:bodyPr>
          <a:lstStyle/>
          <a:p>
            <a:pPr defTabSz="890270" fontAlgn="auto">
              <a:spcBef>
                <a:spcPts val="0"/>
              </a:spcBef>
              <a:spcAft>
                <a:spcPts val="0"/>
              </a:spcAft>
              <a:defRPr/>
            </a:pPr>
            <a:fld id="{C3837181-38C6-AD4F-B8BA-B444770388BB}" type="slidenum">
              <a:rPr lang="en-US" sz="975"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fld>
            <a:endParaRPr lang="en-US" sz="97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Rectangle 15"/>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英文标题</a:t>
            </a:r>
            <a:r>
              <a:rPr lang="en-US" altLang="zh-CN" sz="1465" dirty="0">
                <a:solidFill>
                  <a:srgbClr val="374154"/>
                </a:solidFill>
                <a:latin typeface="Gill Sans MT" panose="020B0502020104020203" pitchFamily="34" charset="0"/>
                <a:ea typeface="微软雅黑" panose="020B0503020204020204" pitchFamily="34" charset="-122"/>
              </a:rPr>
              <a:t>:32-35pt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Medium</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中文标题</a:t>
            </a:r>
            <a:r>
              <a:rPr lang="en-US" altLang="zh-CN" sz="1465" dirty="0">
                <a:solidFill>
                  <a:srgbClr val="374154"/>
                </a:solidFill>
                <a:latin typeface="Gill Sans MT" panose="020B0502020104020203" pitchFamily="34" charset="0"/>
                <a:ea typeface="微软雅黑" panose="020B0503020204020204" pitchFamily="34" charset="-122"/>
              </a:rPr>
              <a:t>:30-32pt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黑体</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英文正文</a:t>
            </a:r>
            <a:r>
              <a:rPr lang="en-US" altLang="zh-CN" sz="1465" dirty="0">
                <a:solidFill>
                  <a:srgbClr val="374154"/>
                </a:solidFill>
                <a:latin typeface="Gill Sans MT" panose="020B0502020104020203" pitchFamily="34" charset="0"/>
                <a:ea typeface="微软雅黑" panose="020B0503020204020204" pitchFamily="34" charset="-122"/>
              </a:rPr>
              <a:t>:20-22pt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 </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 :18pt  </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Regular</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中文正文</a:t>
            </a:r>
            <a:r>
              <a:rPr lang="en-US" altLang="zh-CN" sz="1465" dirty="0">
                <a:solidFill>
                  <a:srgbClr val="374154"/>
                </a:solidFill>
                <a:latin typeface="Gill Sans MT" panose="020B0502020104020203" pitchFamily="34" charset="0"/>
                <a:ea typeface="微软雅黑" panose="020B0503020204020204" pitchFamily="34" charset="-122"/>
              </a:rPr>
              <a:t>:18-20pt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):18pt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细黑体</a:t>
            </a:r>
            <a:r>
              <a:rPr lang="zh-CN" altLang="en-US" sz="1465" b="1" dirty="0">
                <a:solidFill>
                  <a:srgbClr val="374154"/>
                </a:solidFill>
                <a:latin typeface="Gill Sans MT" panose="020B0502020104020203" pitchFamily="34" charset="0"/>
                <a:ea typeface="微软雅黑" panose="020B0503020204020204" pitchFamily="34" charset="-122"/>
              </a:rPr>
              <a:t> </a:t>
            </a:r>
            <a:endParaRPr lang="zh-CN" altLang="en-US" sz="1465" b="1" dirty="0">
              <a:solidFill>
                <a:srgbClr val="374154"/>
              </a:solidFill>
              <a:latin typeface="Gill Sans MT" panose="020B0502020104020203" pitchFamily="34" charset="0"/>
              <a:ea typeface="微软雅黑" panose="020B0503020204020204" pitchFamily="34" charset="-122"/>
            </a:endParaRPr>
          </a:p>
        </p:txBody>
      </p:sp>
      <p:grpSp>
        <p:nvGrpSpPr>
          <p:cNvPr id="7" name="Group 18"/>
          <p:cNvGrpSpPr/>
          <p:nvPr userDrawn="1"/>
        </p:nvGrpSpPr>
        <p:grpSpPr bwMode="auto">
          <a:xfrm>
            <a:off x="12552504" y="3727418"/>
            <a:ext cx="986752" cy="182532"/>
            <a:chOff x="5893" y="2387"/>
            <a:chExt cx="466" cy="115"/>
          </a:xfrm>
        </p:grpSpPr>
        <p:sp>
          <p:nvSpPr>
            <p:cNvPr id="11"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5" name="Group 23"/>
          <p:cNvGrpSpPr/>
          <p:nvPr userDrawn="1"/>
        </p:nvGrpSpPr>
        <p:grpSpPr bwMode="auto">
          <a:xfrm>
            <a:off x="12552504" y="3943282"/>
            <a:ext cx="986752" cy="182532"/>
            <a:chOff x="5893" y="2523"/>
            <a:chExt cx="466" cy="115"/>
          </a:xfrm>
        </p:grpSpPr>
        <p:sp>
          <p:nvSpPr>
            <p:cNvPr id="16"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7"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8"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9"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0" name="Group 28"/>
          <p:cNvGrpSpPr/>
          <p:nvPr userDrawn="1"/>
        </p:nvGrpSpPr>
        <p:grpSpPr bwMode="auto">
          <a:xfrm>
            <a:off x="12552504" y="4159146"/>
            <a:ext cx="986752" cy="182532"/>
            <a:chOff x="5893" y="2659"/>
            <a:chExt cx="466" cy="115"/>
          </a:xfrm>
        </p:grpSpPr>
        <p:sp>
          <p:nvSpPr>
            <p:cNvPr id="21"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2"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3"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4"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5" name="Group 33"/>
          <p:cNvGrpSpPr/>
          <p:nvPr userDrawn="1"/>
        </p:nvGrpSpPr>
        <p:grpSpPr bwMode="auto">
          <a:xfrm>
            <a:off x="12552504" y="3511551"/>
            <a:ext cx="986752" cy="188882"/>
            <a:chOff x="5893" y="2251"/>
            <a:chExt cx="466" cy="119"/>
          </a:xfrm>
        </p:grpSpPr>
        <p:sp>
          <p:nvSpPr>
            <p:cNvPr id="26"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7"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8"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9"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0" name="Group 38"/>
          <p:cNvGrpSpPr/>
          <p:nvPr userDrawn="1"/>
        </p:nvGrpSpPr>
        <p:grpSpPr bwMode="auto">
          <a:xfrm>
            <a:off x="12552504" y="4519449"/>
            <a:ext cx="986752" cy="182532"/>
            <a:chOff x="5893" y="2886"/>
            <a:chExt cx="466" cy="115"/>
          </a:xfrm>
        </p:grpSpPr>
        <p:sp>
          <p:nvSpPr>
            <p:cNvPr id="31"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3"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4"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5" name="Group 43"/>
          <p:cNvGrpSpPr/>
          <p:nvPr userDrawn="1"/>
        </p:nvGrpSpPr>
        <p:grpSpPr bwMode="auto">
          <a:xfrm>
            <a:off x="12552504" y="4735313"/>
            <a:ext cx="986752" cy="182532"/>
            <a:chOff x="5893" y="3022"/>
            <a:chExt cx="466" cy="115"/>
          </a:xfrm>
        </p:grpSpPr>
        <p:sp>
          <p:nvSpPr>
            <p:cNvPr id="36"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7"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8"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9"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0" name="Group 48"/>
          <p:cNvGrpSpPr/>
          <p:nvPr userDrawn="1"/>
        </p:nvGrpSpPr>
        <p:grpSpPr bwMode="auto">
          <a:xfrm>
            <a:off x="12552504" y="4951179"/>
            <a:ext cx="986752" cy="182532"/>
            <a:chOff x="5893" y="3158"/>
            <a:chExt cx="466" cy="115"/>
          </a:xfrm>
        </p:grpSpPr>
        <p:sp>
          <p:nvSpPr>
            <p:cNvPr id="4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5" name="Group 53"/>
          <p:cNvGrpSpPr/>
          <p:nvPr userDrawn="1"/>
        </p:nvGrpSpPr>
        <p:grpSpPr bwMode="auto">
          <a:xfrm>
            <a:off x="12552504" y="5311482"/>
            <a:ext cx="986752" cy="182532"/>
            <a:chOff x="5893" y="3385"/>
            <a:chExt cx="466" cy="115"/>
          </a:xfrm>
        </p:grpSpPr>
        <p:sp>
          <p:nvSpPr>
            <p:cNvPr id="46"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7"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8"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9"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0" name="Group 58"/>
          <p:cNvGrpSpPr/>
          <p:nvPr userDrawn="1"/>
        </p:nvGrpSpPr>
        <p:grpSpPr bwMode="auto">
          <a:xfrm>
            <a:off x="12552504" y="5527346"/>
            <a:ext cx="986752" cy="182532"/>
            <a:chOff x="5893" y="3521"/>
            <a:chExt cx="466" cy="115"/>
          </a:xfrm>
        </p:grpSpPr>
        <p:sp>
          <p:nvSpPr>
            <p:cNvPr id="5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5" name="Group 63"/>
          <p:cNvGrpSpPr/>
          <p:nvPr userDrawn="1"/>
        </p:nvGrpSpPr>
        <p:grpSpPr bwMode="auto">
          <a:xfrm>
            <a:off x="12552504" y="5743210"/>
            <a:ext cx="986752" cy="182532"/>
            <a:chOff x="5893" y="3657"/>
            <a:chExt cx="466" cy="115"/>
          </a:xfrm>
        </p:grpSpPr>
        <p:sp>
          <p:nvSpPr>
            <p:cNvPr id="56"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7"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8"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0" name="Group 68"/>
          <p:cNvGrpSpPr/>
          <p:nvPr userDrawn="1"/>
        </p:nvGrpSpPr>
        <p:grpSpPr bwMode="auto">
          <a:xfrm>
            <a:off x="12552504" y="6103513"/>
            <a:ext cx="986752" cy="182532"/>
            <a:chOff x="5893" y="3884"/>
            <a:chExt cx="466" cy="115"/>
          </a:xfrm>
        </p:grpSpPr>
        <p:sp>
          <p:nvSpPr>
            <p:cNvPr id="61"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2"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3"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4"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5" name="Group 73"/>
          <p:cNvGrpSpPr/>
          <p:nvPr userDrawn="1"/>
        </p:nvGrpSpPr>
        <p:grpSpPr bwMode="auto">
          <a:xfrm>
            <a:off x="12552504" y="6328901"/>
            <a:ext cx="986752" cy="182532"/>
            <a:chOff x="5893" y="4026"/>
            <a:chExt cx="466" cy="115"/>
          </a:xfrm>
        </p:grpSpPr>
        <p:sp>
          <p:nvSpPr>
            <p:cNvPr id="66"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7"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8"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9"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70" name="Group 78"/>
          <p:cNvGrpSpPr/>
          <p:nvPr userDrawn="1"/>
        </p:nvGrpSpPr>
        <p:grpSpPr bwMode="auto">
          <a:xfrm>
            <a:off x="12552504" y="6552703"/>
            <a:ext cx="986752" cy="182532"/>
            <a:chOff x="5893" y="4167"/>
            <a:chExt cx="466" cy="115"/>
          </a:xfrm>
        </p:grpSpPr>
        <p:sp>
          <p:nvSpPr>
            <p:cNvPr id="71"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2"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3"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4"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sp>
        <p:nvSpPr>
          <p:cNvPr id="75" name="Rectangle 83"/>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配色参考方案：</a:t>
            </a:r>
            <a:endParaRPr lang="zh-CN" altLang="en-US" sz="1335" dirty="0">
              <a:solidFill>
                <a:srgbClr val="374154"/>
              </a:solidFill>
              <a:latin typeface="Gill Sans MT" panose="020B0502020104020203" pitchFamily="34" charset="0"/>
              <a:ea typeface="微软雅黑" panose="020B0503020204020204" pitchFamily="34" charset="-122"/>
            </a:endParaRP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建议同一页面内不超过四种颜色，以下是</a:t>
            </a:r>
            <a:r>
              <a:rPr lang="en-US" altLang="zh-CN" sz="1335" dirty="0">
                <a:solidFill>
                  <a:srgbClr val="374154"/>
                </a:solidFill>
                <a:latin typeface="Gill Sans MT" panose="020B0502020104020203" pitchFamily="34" charset="0"/>
                <a:ea typeface="微软雅黑" panose="020B0503020204020204" pitchFamily="34" charset="-122"/>
              </a:rPr>
              <a:t>13</a:t>
            </a:r>
            <a:r>
              <a:rPr lang="zh-CN" altLang="en-US" sz="1335" dirty="0">
                <a:solidFill>
                  <a:srgbClr val="374154"/>
                </a:solidFill>
                <a:latin typeface="Gill Sans MT" panose="020B0502020104020203" pitchFamily="34" charset="0"/>
                <a:ea typeface="微软雅黑" panose="020B0503020204020204" pitchFamily="34" charset="-122"/>
              </a:rPr>
              <a:t>组配色方案，同一页面内只选择一组使用。（仅供参考）</a:t>
            </a:r>
            <a:endParaRPr lang="zh-CN" altLang="en-US" sz="1335" dirty="0">
              <a:solidFill>
                <a:srgbClr val="374154"/>
              </a:solidFill>
              <a:latin typeface="Gill Sans MT" panose="020B0502020104020203" pitchFamily="34" charset="0"/>
              <a:ea typeface="微软雅黑" panose="020B0503020204020204" pitchFamily="34" charset="-122"/>
            </a:endParaRPr>
          </a:p>
        </p:txBody>
      </p:sp>
      <p:sp>
        <p:nvSpPr>
          <p:cNvPr id="76" name="Rectangle 84"/>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Gill Sans MT" panose="020B0502020104020203" pitchFamily="34" charset="0"/>
                <a:ea typeface="微软雅黑" panose="020B0503020204020204" pitchFamily="34" charset="-122"/>
              </a:rPr>
              <a:t>客户或者合作伙伴的标志放在右上角</a:t>
            </a:r>
            <a:r>
              <a:rPr lang="en-US" altLang="zh-CN" sz="1335" dirty="0">
                <a:solidFill>
                  <a:srgbClr val="374154"/>
                </a:solidFill>
                <a:latin typeface="Gill Sans MT" panose="020B0502020104020203" pitchFamily="34" charset="0"/>
                <a:ea typeface="微软雅黑" panose="020B0503020204020204" pitchFamily="34" charset="-122"/>
              </a:rPr>
              <a:t>.</a:t>
            </a:r>
            <a:endParaRPr lang="zh-CN" altLang="en-US" sz="1335" dirty="0">
              <a:solidFill>
                <a:srgbClr val="374154"/>
              </a:solidFill>
              <a:latin typeface="Gill Sans MT" panose="020B05020201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2" cstate="screen">
              <a:alphaModFix amt="33000"/>
            </a:blip>
            <a:srcRect/>
            <a:stretch>
              <a:fillRect/>
            </a:stretch>
          </a:blipFill>
          <a:ln>
            <a:noFill/>
          </a:ln>
          <a:effectLst/>
        </p:spPr>
        <p:txBody>
          <a:bodyPr vert="horz" wrap="square" lIns="121882" tIns="60941" rIns="121882" bIns="60941" numCol="1" rtlCol="0" anchor="t" anchorCtr="0" compatLnSpc="1"/>
          <a:lstStyle/>
          <a:p>
            <a:pPr>
              <a:buClr>
                <a:srgbClr val="CC9900"/>
              </a:buClr>
              <a:buFont typeface="Wingdings" panose="05000000000000000000" pitchFamily="2" charset="2"/>
              <a:buChar char="n"/>
            </a:pPr>
            <a:endParaRPr lang="zh-CN" altLang="en-US">
              <a:solidFill>
                <a:srgbClr val="000000"/>
              </a:solidFill>
              <a:latin typeface="Arial" panose="020B0604020202020204" pitchFamily="34" charset="0"/>
              <a:ea typeface="宋体" panose="02010600030101010101" pitchFamily="2" charset="-122"/>
            </a:endParaRPr>
          </a:p>
        </p:txBody>
      </p:sp>
      <p:pic>
        <p:nvPicPr>
          <p:cNvPr id="2050" name="Picture 2"/>
          <p:cNvPicPr>
            <a:picLocks noChangeAspect="1" noChangeArrowheads="1"/>
          </p:cNvPicPr>
          <p:nvPr userDrawn="1"/>
        </p:nvPicPr>
        <p:blipFill>
          <a:blip r:embed="rId3" cstate="print"/>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Rectangle 15"/>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英文标题</a:t>
            </a:r>
            <a:r>
              <a:rPr lang="en-US" altLang="zh-CN" sz="1465" dirty="0">
                <a:solidFill>
                  <a:srgbClr val="374154"/>
                </a:solidFill>
                <a:latin typeface="Gill Sans MT" panose="020B0502020104020203" pitchFamily="34" charset="0"/>
                <a:ea typeface="微软雅黑" panose="020B0503020204020204" pitchFamily="34" charset="-122"/>
              </a:rPr>
              <a:t>:32-35pt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Medium</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中文标题</a:t>
            </a:r>
            <a:r>
              <a:rPr lang="en-US" altLang="zh-CN" sz="1465" dirty="0">
                <a:solidFill>
                  <a:srgbClr val="374154"/>
                </a:solidFill>
                <a:latin typeface="Gill Sans MT" panose="020B0502020104020203" pitchFamily="34" charset="0"/>
                <a:ea typeface="微软雅黑" panose="020B0503020204020204" pitchFamily="34" charset="-122"/>
              </a:rPr>
              <a:t>:30-32pt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 R153 G0 B0</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黑体</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英文正文</a:t>
            </a:r>
            <a:r>
              <a:rPr lang="en-US" altLang="zh-CN" sz="1465" dirty="0">
                <a:solidFill>
                  <a:srgbClr val="374154"/>
                </a:solidFill>
                <a:latin typeface="Gill Sans MT" panose="020B0502020104020203" pitchFamily="34" charset="0"/>
                <a:ea typeface="微软雅黑" panose="020B0503020204020204" pitchFamily="34" charset="-122"/>
              </a:rPr>
              <a:t>:20-22pt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 </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 :18pt  </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内部使用字体 </a:t>
            </a:r>
            <a:r>
              <a:rPr lang="en-US" altLang="zh-CN" sz="1465" dirty="0">
                <a:solidFill>
                  <a:srgbClr val="374154"/>
                </a:solidFill>
                <a:latin typeface="Gill Sans MT" panose="020B0502020104020203" pitchFamily="34" charset="0"/>
                <a:ea typeface="微软雅黑" panose="020B0503020204020204" pitchFamily="34" charset="-122"/>
              </a:rPr>
              <a: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en-US" altLang="zh-CN" sz="1465" dirty="0" err="1">
                <a:solidFill>
                  <a:srgbClr val="374154"/>
                </a:solidFill>
                <a:latin typeface="Gill Sans MT" panose="020B0502020104020203" pitchFamily="34" charset="0"/>
                <a:ea typeface="微软雅黑" panose="020B0503020204020204" pitchFamily="34" charset="-122"/>
              </a:rPr>
              <a:t>FrutigerNext</a:t>
            </a:r>
            <a:r>
              <a:rPr lang="en-US" altLang="zh-CN" sz="1465" dirty="0">
                <a:solidFill>
                  <a:srgbClr val="374154"/>
                </a:solidFill>
                <a:latin typeface="Gill Sans MT" panose="020B0502020104020203" pitchFamily="34" charset="0"/>
                <a:ea typeface="微软雅黑" panose="020B0503020204020204" pitchFamily="34" charset="-122"/>
              </a:rPr>
              <a:t> LT Regular</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外部使用字体 </a:t>
            </a:r>
            <a:r>
              <a:rPr lang="en-US" altLang="zh-CN" sz="1465" dirty="0">
                <a:solidFill>
                  <a:srgbClr val="374154"/>
                </a:solidFill>
                <a:latin typeface="Gill Sans MT" panose="020B0502020104020203" pitchFamily="34" charset="0"/>
                <a:ea typeface="微软雅黑" panose="020B0503020204020204" pitchFamily="34" charset="-122"/>
              </a:rPr>
              <a:t>: Arial</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中文正文</a:t>
            </a:r>
            <a:r>
              <a:rPr lang="en-US" altLang="zh-CN" sz="1465" dirty="0">
                <a:solidFill>
                  <a:srgbClr val="374154"/>
                </a:solidFill>
                <a:latin typeface="Gill Sans MT" panose="020B0502020104020203" pitchFamily="34" charset="0"/>
                <a:ea typeface="微软雅黑" panose="020B0503020204020204" pitchFamily="34" charset="-122"/>
              </a:rPr>
              <a:t>:18-20pt</a:t>
            </a:r>
            <a:endParaRPr lang="en-US" altLang="zh-CN"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子目录</a:t>
            </a:r>
            <a:r>
              <a:rPr lang="en-US" altLang="zh-CN" sz="1465" dirty="0">
                <a:solidFill>
                  <a:srgbClr val="374154"/>
                </a:solidFill>
                <a:latin typeface="Gill Sans MT" panose="020B0502020104020203" pitchFamily="34" charset="0"/>
                <a:ea typeface="微软雅黑" panose="020B0503020204020204" pitchFamily="34" charset="-122"/>
              </a:rPr>
              <a:t>(2-5</a:t>
            </a:r>
            <a:r>
              <a:rPr lang="zh-CN" altLang="en-US" sz="1465" dirty="0">
                <a:solidFill>
                  <a:srgbClr val="374154"/>
                </a:solidFill>
                <a:latin typeface="Gill Sans MT" panose="020B0502020104020203" pitchFamily="34" charset="0"/>
                <a:ea typeface="微软雅黑" panose="020B0503020204020204" pitchFamily="34" charset="-122"/>
              </a:rPr>
              <a:t>级</a:t>
            </a:r>
            <a:r>
              <a:rPr lang="en-US" altLang="zh-CN" sz="1465" dirty="0">
                <a:solidFill>
                  <a:srgbClr val="374154"/>
                </a:solidFill>
                <a:latin typeface="Gill Sans MT" panose="020B0502020104020203" pitchFamily="34" charset="0"/>
                <a:ea typeface="微软雅黑" panose="020B0503020204020204" pitchFamily="34" charset="-122"/>
              </a:rPr>
              <a:t>):18pt </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颜色</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黑色</a:t>
            </a:r>
            <a:endParaRPr lang="zh-CN" altLang="en-US" sz="1465"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00000"/>
              </a:lnSpc>
              <a:spcBef>
                <a:spcPct val="20000"/>
              </a:spcBef>
              <a:buFont typeface="Arial" panose="020B0604020202020204" pitchFamily="34" charset="0"/>
              <a:buNone/>
            </a:pPr>
            <a:r>
              <a:rPr lang="zh-CN" altLang="en-US" sz="1465" dirty="0">
                <a:solidFill>
                  <a:srgbClr val="374154"/>
                </a:solidFill>
                <a:latin typeface="Gill Sans MT" panose="020B0502020104020203" pitchFamily="34" charset="0"/>
                <a:ea typeface="微软雅黑" panose="020B0503020204020204" pitchFamily="34" charset="-122"/>
              </a:rPr>
              <a:t>字体</a:t>
            </a:r>
            <a:r>
              <a:rPr lang="en-US" altLang="zh-CN" sz="1465" dirty="0">
                <a:solidFill>
                  <a:srgbClr val="374154"/>
                </a:solidFill>
                <a:latin typeface="Gill Sans MT" panose="020B0502020104020203" pitchFamily="34" charset="0"/>
                <a:ea typeface="微软雅黑" panose="020B0503020204020204" pitchFamily="34" charset="-122"/>
              </a:rPr>
              <a:t>:</a:t>
            </a:r>
            <a:r>
              <a:rPr lang="zh-CN" altLang="en-US" sz="1465" dirty="0">
                <a:solidFill>
                  <a:srgbClr val="374154"/>
                </a:solidFill>
                <a:latin typeface="Gill Sans MT" panose="020B0502020104020203" pitchFamily="34" charset="0"/>
                <a:ea typeface="微软雅黑" panose="020B0503020204020204" pitchFamily="34" charset="-122"/>
              </a:rPr>
              <a:t>细黑体</a:t>
            </a:r>
            <a:r>
              <a:rPr lang="zh-CN" altLang="en-US" sz="1465" b="1" dirty="0">
                <a:solidFill>
                  <a:srgbClr val="374154"/>
                </a:solidFill>
                <a:latin typeface="Gill Sans MT" panose="020B0502020104020203" pitchFamily="34" charset="0"/>
                <a:ea typeface="微软雅黑" panose="020B0503020204020204" pitchFamily="34" charset="-122"/>
              </a:rPr>
              <a:t> </a:t>
            </a:r>
            <a:endParaRPr lang="zh-CN" altLang="en-US" sz="1465" b="1" dirty="0">
              <a:solidFill>
                <a:srgbClr val="374154"/>
              </a:solidFill>
              <a:latin typeface="Gill Sans MT" panose="020B0502020104020203" pitchFamily="34" charset="0"/>
              <a:ea typeface="微软雅黑" panose="020B0503020204020204" pitchFamily="34" charset="-122"/>
            </a:endParaRPr>
          </a:p>
        </p:txBody>
      </p:sp>
      <p:grpSp>
        <p:nvGrpSpPr>
          <p:cNvPr id="9" name="Group 18"/>
          <p:cNvGrpSpPr/>
          <p:nvPr userDrawn="1"/>
        </p:nvGrpSpPr>
        <p:grpSpPr bwMode="auto">
          <a:xfrm>
            <a:off x="12552504" y="3727418"/>
            <a:ext cx="986752" cy="182532"/>
            <a:chOff x="5893" y="2387"/>
            <a:chExt cx="466" cy="115"/>
          </a:xfrm>
        </p:grpSpPr>
        <p:sp>
          <p:nvSpPr>
            <p:cNvPr id="10"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2"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3"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4"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15" name="Group 23"/>
          <p:cNvGrpSpPr/>
          <p:nvPr userDrawn="1"/>
        </p:nvGrpSpPr>
        <p:grpSpPr bwMode="auto">
          <a:xfrm>
            <a:off x="12552504" y="3943282"/>
            <a:ext cx="986752" cy="182532"/>
            <a:chOff x="5893" y="2523"/>
            <a:chExt cx="466" cy="115"/>
          </a:xfrm>
        </p:grpSpPr>
        <p:sp>
          <p:nvSpPr>
            <p:cNvPr id="16"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7"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8"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19"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0" name="Group 28"/>
          <p:cNvGrpSpPr/>
          <p:nvPr userDrawn="1"/>
        </p:nvGrpSpPr>
        <p:grpSpPr bwMode="auto">
          <a:xfrm>
            <a:off x="12552504" y="4159146"/>
            <a:ext cx="986752" cy="182532"/>
            <a:chOff x="5893" y="2659"/>
            <a:chExt cx="466" cy="115"/>
          </a:xfrm>
        </p:grpSpPr>
        <p:sp>
          <p:nvSpPr>
            <p:cNvPr id="21"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2"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3"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4"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25" name="Group 33"/>
          <p:cNvGrpSpPr/>
          <p:nvPr userDrawn="1"/>
        </p:nvGrpSpPr>
        <p:grpSpPr bwMode="auto">
          <a:xfrm>
            <a:off x="12552504" y="3511551"/>
            <a:ext cx="986752" cy="188882"/>
            <a:chOff x="5893" y="2251"/>
            <a:chExt cx="466" cy="119"/>
          </a:xfrm>
        </p:grpSpPr>
        <p:sp>
          <p:nvSpPr>
            <p:cNvPr id="26"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7"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8"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29"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0" name="Group 38"/>
          <p:cNvGrpSpPr/>
          <p:nvPr userDrawn="1"/>
        </p:nvGrpSpPr>
        <p:grpSpPr bwMode="auto">
          <a:xfrm>
            <a:off x="12552504" y="4519449"/>
            <a:ext cx="986752" cy="182532"/>
            <a:chOff x="5893" y="2886"/>
            <a:chExt cx="466" cy="115"/>
          </a:xfrm>
        </p:grpSpPr>
        <p:sp>
          <p:nvSpPr>
            <p:cNvPr id="31"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3"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4"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35" name="Group 43"/>
          <p:cNvGrpSpPr/>
          <p:nvPr userDrawn="1"/>
        </p:nvGrpSpPr>
        <p:grpSpPr bwMode="auto">
          <a:xfrm>
            <a:off x="12552504" y="4735313"/>
            <a:ext cx="986752" cy="182532"/>
            <a:chOff x="5893" y="3022"/>
            <a:chExt cx="466" cy="115"/>
          </a:xfrm>
        </p:grpSpPr>
        <p:sp>
          <p:nvSpPr>
            <p:cNvPr id="36"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7"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8"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39"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0" name="Group 48"/>
          <p:cNvGrpSpPr/>
          <p:nvPr userDrawn="1"/>
        </p:nvGrpSpPr>
        <p:grpSpPr bwMode="auto">
          <a:xfrm>
            <a:off x="12552504" y="4951179"/>
            <a:ext cx="986752" cy="182532"/>
            <a:chOff x="5893" y="3158"/>
            <a:chExt cx="466" cy="115"/>
          </a:xfrm>
        </p:grpSpPr>
        <p:sp>
          <p:nvSpPr>
            <p:cNvPr id="4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45" name="Group 53"/>
          <p:cNvGrpSpPr/>
          <p:nvPr userDrawn="1"/>
        </p:nvGrpSpPr>
        <p:grpSpPr bwMode="auto">
          <a:xfrm>
            <a:off x="12552504" y="5311482"/>
            <a:ext cx="986752" cy="182532"/>
            <a:chOff x="5893" y="3385"/>
            <a:chExt cx="466" cy="115"/>
          </a:xfrm>
        </p:grpSpPr>
        <p:sp>
          <p:nvSpPr>
            <p:cNvPr id="46"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7"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8"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49"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0" name="Group 58"/>
          <p:cNvGrpSpPr/>
          <p:nvPr userDrawn="1"/>
        </p:nvGrpSpPr>
        <p:grpSpPr bwMode="auto">
          <a:xfrm>
            <a:off x="12552504" y="5527346"/>
            <a:ext cx="986752" cy="182532"/>
            <a:chOff x="5893" y="3521"/>
            <a:chExt cx="466" cy="115"/>
          </a:xfrm>
        </p:grpSpPr>
        <p:sp>
          <p:nvSpPr>
            <p:cNvPr id="5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55" name="Group 63"/>
          <p:cNvGrpSpPr/>
          <p:nvPr userDrawn="1"/>
        </p:nvGrpSpPr>
        <p:grpSpPr bwMode="auto">
          <a:xfrm>
            <a:off x="12552504" y="5743210"/>
            <a:ext cx="986752" cy="182532"/>
            <a:chOff x="5893" y="3657"/>
            <a:chExt cx="466" cy="115"/>
          </a:xfrm>
        </p:grpSpPr>
        <p:sp>
          <p:nvSpPr>
            <p:cNvPr id="56"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7"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8"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0" name="Group 68"/>
          <p:cNvGrpSpPr/>
          <p:nvPr userDrawn="1"/>
        </p:nvGrpSpPr>
        <p:grpSpPr bwMode="auto">
          <a:xfrm>
            <a:off x="12552504" y="6103513"/>
            <a:ext cx="986752" cy="182532"/>
            <a:chOff x="5893" y="3884"/>
            <a:chExt cx="466" cy="115"/>
          </a:xfrm>
        </p:grpSpPr>
        <p:sp>
          <p:nvSpPr>
            <p:cNvPr id="61"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2"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3"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4"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65" name="Group 73"/>
          <p:cNvGrpSpPr/>
          <p:nvPr userDrawn="1"/>
        </p:nvGrpSpPr>
        <p:grpSpPr bwMode="auto">
          <a:xfrm>
            <a:off x="12552504" y="6328901"/>
            <a:ext cx="986752" cy="182532"/>
            <a:chOff x="5893" y="4026"/>
            <a:chExt cx="466" cy="115"/>
          </a:xfrm>
        </p:grpSpPr>
        <p:sp>
          <p:nvSpPr>
            <p:cNvPr id="66"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7"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8"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69"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grpSp>
        <p:nvGrpSpPr>
          <p:cNvPr id="70" name="Group 78"/>
          <p:cNvGrpSpPr/>
          <p:nvPr userDrawn="1"/>
        </p:nvGrpSpPr>
        <p:grpSpPr bwMode="auto">
          <a:xfrm>
            <a:off x="12552504" y="6552703"/>
            <a:ext cx="986752" cy="182532"/>
            <a:chOff x="5893" y="4167"/>
            <a:chExt cx="466" cy="115"/>
          </a:xfrm>
        </p:grpSpPr>
        <p:sp>
          <p:nvSpPr>
            <p:cNvPr id="71"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2"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3"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sp>
          <p:nvSpPr>
            <p:cNvPr id="74"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pitchFamily="34" charset="0"/>
                <a:ea typeface="宋体" panose="02010600030101010101" pitchFamily="2" charset="-122"/>
              </a:endParaRPr>
            </a:p>
          </p:txBody>
        </p:sp>
      </p:grpSp>
      <p:sp>
        <p:nvSpPr>
          <p:cNvPr id="75" name="Rectangle 83"/>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配色参考方案：</a:t>
            </a:r>
            <a:endParaRPr lang="zh-CN" altLang="en-US" sz="1335" dirty="0">
              <a:solidFill>
                <a:srgbClr val="374154"/>
              </a:solidFill>
              <a:latin typeface="Gill Sans MT" panose="020B0502020104020203" pitchFamily="34" charset="0"/>
              <a:ea typeface="微软雅黑" panose="020B0503020204020204" pitchFamily="34" charset="-122"/>
            </a:endParaRP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Gill Sans MT" panose="020B0502020104020203" pitchFamily="34" charset="0"/>
                <a:ea typeface="微软雅黑" panose="020B0503020204020204" pitchFamily="34" charset="-122"/>
              </a:rPr>
              <a:t>建议同一页面内不超过四种颜色，以下是</a:t>
            </a:r>
            <a:r>
              <a:rPr lang="en-US" altLang="zh-CN" sz="1335" dirty="0">
                <a:solidFill>
                  <a:srgbClr val="374154"/>
                </a:solidFill>
                <a:latin typeface="Gill Sans MT" panose="020B0502020104020203" pitchFamily="34" charset="0"/>
                <a:ea typeface="微软雅黑" panose="020B0503020204020204" pitchFamily="34" charset="-122"/>
              </a:rPr>
              <a:t>13</a:t>
            </a:r>
            <a:r>
              <a:rPr lang="zh-CN" altLang="en-US" sz="1335" dirty="0">
                <a:solidFill>
                  <a:srgbClr val="374154"/>
                </a:solidFill>
                <a:latin typeface="Gill Sans MT" panose="020B0502020104020203" pitchFamily="34" charset="0"/>
                <a:ea typeface="微软雅黑" panose="020B0503020204020204" pitchFamily="34" charset="-122"/>
              </a:rPr>
              <a:t>组配色方案，同一页面内只选择一组使用。（仅供参考）</a:t>
            </a:r>
            <a:endParaRPr lang="zh-CN" altLang="en-US" sz="1335" dirty="0">
              <a:solidFill>
                <a:srgbClr val="374154"/>
              </a:solidFill>
              <a:latin typeface="Gill Sans MT" panose="020B0502020104020203" pitchFamily="34" charset="0"/>
              <a:ea typeface="微软雅黑" panose="020B0503020204020204" pitchFamily="34" charset="-122"/>
            </a:endParaRPr>
          </a:p>
        </p:txBody>
      </p:sp>
      <p:sp>
        <p:nvSpPr>
          <p:cNvPr id="77" name="Rectangle 84"/>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Gill Sans MT" panose="020B0502020104020203" pitchFamily="34" charset="0"/>
                <a:ea typeface="微软雅黑" panose="020B0503020204020204" pitchFamily="34" charset="-122"/>
              </a:rPr>
              <a:t>客户或者合作伙伴的标志放在右上角</a:t>
            </a:r>
            <a:r>
              <a:rPr lang="en-US" altLang="zh-CN" sz="1335" dirty="0">
                <a:solidFill>
                  <a:srgbClr val="374154"/>
                </a:solidFill>
                <a:latin typeface="Gill Sans MT" panose="020B0502020104020203" pitchFamily="34" charset="0"/>
                <a:ea typeface="微软雅黑" panose="020B0503020204020204" pitchFamily="34" charset="-122"/>
              </a:rPr>
              <a:t>.</a:t>
            </a:r>
            <a:endParaRPr lang="zh-CN" altLang="en-US" sz="1335" dirty="0">
              <a:solidFill>
                <a:srgbClr val="374154"/>
              </a:solidFill>
              <a:latin typeface="Gill Sans MT" panose="020B05020201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5"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5pPr>
      <a:lvl6pPr marL="609600"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6pPr>
      <a:lvl7pPr marL="12185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7pPr>
      <a:lvl8pPr marL="18281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8pPr>
      <a:lvl9pPr marL="24377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9pPr>
    </p:titleStyle>
    <p:bodyStyle>
      <a:lvl1pPr marL="457200" indent="-457200" algn="l" rtl="0" eaLnBrk="0" fontAlgn="base" hangingPunct="0">
        <a:spcBef>
          <a:spcPct val="20000"/>
        </a:spcBef>
        <a:spcAft>
          <a:spcPct val="0"/>
        </a:spcAft>
        <a:buClr>
          <a:srgbClr val="990000"/>
        </a:buClr>
        <a:buChar char="•"/>
        <a:defRPr sz="3200" b="1">
          <a:solidFill>
            <a:schemeClr val="tx1"/>
          </a:solidFill>
          <a:latin typeface="+mn-lt"/>
          <a:ea typeface="+mn-ea"/>
          <a:cs typeface="+mn-cs"/>
        </a:defRPr>
      </a:lvl1pPr>
      <a:lvl2pPr marL="989965" indent="-381000" algn="l" rtl="0" eaLnBrk="0" fontAlgn="base" hangingPunct="0">
        <a:spcBef>
          <a:spcPct val="20000"/>
        </a:spcBef>
        <a:spcAft>
          <a:spcPct val="0"/>
        </a:spcAft>
        <a:buFont typeface="Arial" panose="020B0604020202020204" pitchFamily="34" charset="0"/>
        <a:buChar char="›"/>
        <a:defRPr sz="2665">
          <a:solidFill>
            <a:schemeClr val="tx1"/>
          </a:solidFill>
          <a:latin typeface="+mn-lt"/>
          <a:ea typeface="+mn-ea"/>
          <a:cs typeface="+mn-cs"/>
        </a:defRPr>
      </a:lvl2pPr>
      <a:lvl3pPr marL="1523365" indent="-3048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132965" indent="-304800" algn="l" rtl="0" eaLnBrk="0" fontAlgn="base" hangingPunct="0">
        <a:spcBef>
          <a:spcPct val="20000"/>
        </a:spcBef>
        <a:spcAft>
          <a:spcPct val="0"/>
        </a:spcAft>
        <a:buChar char="–"/>
        <a:defRPr sz="2135">
          <a:solidFill>
            <a:schemeClr val="tx1"/>
          </a:solidFill>
          <a:latin typeface="+mn-lt"/>
          <a:ea typeface="+mn-ea"/>
          <a:cs typeface="+mn-cs"/>
        </a:defRPr>
      </a:lvl4pPr>
      <a:lvl5pPr marL="2742565" indent="-304800" algn="l" rtl="0" eaLnBrk="0" fontAlgn="base" hangingPunct="0">
        <a:spcBef>
          <a:spcPct val="20000"/>
        </a:spcBef>
        <a:spcAft>
          <a:spcPct val="0"/>
        </a:spcAft>
        <a:buFont typeface="Arial" panose="020B0604020202020204" pitchFamily="34" charset="0"/>
        <a:buChar char="~"/>
        <a:defRPr sz="2135">
          <a:solidFill>
            <a:schemeClr val="tx1"/>
          </a:solidFill>
          <a:latin typeface="+mn-lt"/>
          <a:ea typeface="+mn-ea"/>
          <a:cs typeface="+mn-cs"/>
        </a:defRPr>
      </a:lvl5pPr>
      <a:lvl6pPr marL="33515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6pPr>
      <a:lvl7pPr marL="39611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7pPr>
      <a:lvl8pPr marL="4570730"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8pPr>
      <a:lvl9pPr marL="5179695" indent="-304800" algn="l" rtl="0" eaLnBrk="1" fontAlgn="base" hangingPunct="1">
        <a:spcBef>
          <a:spcPct val="20000"/>
        </a:spcBef>
        <a:spcAft>
          <a:spcPct val="0"/>
        </a:spcAft>
        <a:buFont typeface="Arial" panose="020B0604020202020204" pitchFamily="34" charset="0"/>
        <a:buChar char="~"/>
        <a:defRPr sz="2135">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tags" Target="../tags/tag2.xml"/><Relationship Id="rId3" Type="http://schemas.openxmlformats.org/officeDocument/2006/relationships/image" Target="../media/image15.png"/><Relationship Id="rId2" Type="http://schemas.openxmlformats.org/officeDocument/2006/relationships/tags" Target="../tags/tag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tiff"/></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7.tiff"/><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www.cnblogs.com/ZOMI/p/16496326.html" TargetMode="External"/><Relationship Id="rId1" Type="http://schemas.openxmlformats.org/officeDocument/2006/relationships/hyperlink" Target="https://www.jianshu.com/p/a6d87b338bcf"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zh-CN" altLang="en-US" sz="6600" dirty="0">
                <a:solidFill>
                  <a:schemeClr val="bg1"/>
                </a:solidFill>
                <a:latin typeface="微软雅黑" panose="020B0503020204020204" pitchFamily="34" charset="-122"/>
                <a:ea typeface="微软雅黑" panose="020B0503020204020204" pitchFamily="34" charset="-122"/>
              </a:rPr>
              <a:t>推理引擎</a:t>
            </a:r>
            <a:r>
              <a:rPr lang="en-US" altLang="zh-CN" sz="4000" dirty="0">
                <a:solidFill>
                  <a:schemeClr val="bg1"/>
                </a:solidFill>
                <a:latin typeface="微软雅黑" panose="020B0503020204020204" pitchFamily="34" charset="-122"/>
                <a:ea typeface="微软雅黑" panose="020B0503020204020204" pitchFamily="34" charset="-122"/>
              </a:rPr>
              <a:t>-</a:t>
            </a:r>
            <a:r>
              <a:rPr lang="zh-CN" altLang="en-US" sz="4000" dirty="0">
                <a:solidFill>
                  <a:schemeClr val="bg1"/>
                </a:solidFill>
                <a:latin typeface="微软雅黑" panose="020B0503020204020204" pitchFamily="34" charset="-122"/>
                <a:ea typeface="微软雅黑" panose="020B0503020204020204" pitchFamily="34" charset="-122"/>
              </a:rPr>
              <a:t>模型压缩</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337820" y="1772920"/>
            <a:ext cx="5761355" cy="1871980"/>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anose="020B0503020204020204" pitchFamily="34" charset="-122"/>
                <a:ea typeface="微软雅黑" panose="020B0503020204020204" pitchFamily="34" charset="-122"/>
                <a:cs typeface="Arial" panose="020B0604020202020204" pitchFamily="34" charset="0"/>
              </a:defRPr>
            </a:lvl1pPr>
            <a:lvl2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2pPr>
            <a:lvl3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3pPr>
            <a:lvl4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4pPr>
            <a:lvl5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5pPr>
            <a:lvl6pPr marL="609600"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6pPr>
            <a:lvl7pPr marL="12185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7pPr>
            <a:lvl8pPr marL="18281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8pPr>
            <a:lvl9pPr marL="24377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9pPr>
          </a:lstStyle>
          <a:p>
            <a:r>
              <a:rPr lang="zh-CN" altLang="en-US" sz="9600" dirty="0">
                <a:solidFill>
                  <a:schemeClr val="bg1"/>
                </a:solidFill>
                <a:latin typeface="微软雅黑" panose="020B0503020204020204" pitchFamily="34" charset="-122"/>
                <a:ea typeface="微软雅黑" panose="020B0503020204020204" pitchFamily="34" charset="-122"/>
                <a:cs typeface="Futura Medium" panose="020B0602020204020303" pitchFamily="34" charset="-79"/>
              </a:rPr>
              <a:t>知识蒸馏</a:t>
            </a:r>
            <a:endParaRPr lang="en-US" altLang="zh-CN" sz="9600" dirty="0">
              <a:solidFill>
                <a:schemeClr val="bg1"/>
              </a:solidFill>
              <a:latin typeface="微软雅黑" panose="020B0503020204020204" pitchFamily="34" charset="-122"/>
              <a:ea typeface="微软雅黑" panose="020B0503020204020204" pitchFamily="34" charset="-122"/>
              <a:cs typeface="Futura Medium" panose="020B0602020204020303" pitchFamily="34" charset="-79"/>
            </a:endParaRPr>
          </a:p>
        </p:txBody>
      </p:sp>
      <p:sp>
        <p:nvSpPr>
          <p:cNvPr id="3" name="副标题 2"/>
          <p:cNvSpPr/>
          <p:nvPr>
            <p:ph type="subTitle" idx="1"/>
          </p:nvPr>
        </p:nvSpPr>
        <p:spPr/>
        <p:txBody>
          <a:bodyPr/>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advClick="0">
        <p159:morph option="byObject"/>
      </p:transition>
    </mc:Choice>
    <mc:Fallback>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Feature-Based Knowledge</a:t>
            </a:r>
            <a:endParaRPr kumimoji="1" lang="zh-CN" altLang="en-US" dirty="0"/>
          </a:p>
        </p:txBody>
      </p:sp>
      <p:sp>
        <p:nvSpPr>
          <p:cNvPr id="3" name="内容占位符 2"/>
          <p:cNvSpPr>
            <a:spLocks noGrp="1"/>
          </p:cNvSpPr>
          <p:nvPr>
            <p:ph sz="half" idx="1"/>
          </p:nvPr>
        </p:nvSpPr>
        <p:spPr/>
        <p:txBody>
          <a:bodyPr/>
          <a:lstStyle/>
          <a:p>
            <a:r>
              <a:rPr lang="zh-CN" altLang="en-US" dirty="0">
                <a:latin typeface="Gill Sans MT" panose="020B0502020104020203" pitchFamily="34" charset="0"/>
              </a:rPr>
              <a:t>深度神经网络善于学习到不同层级的表征，因此中间层和输出层的都可以被用作知识来训练学生模型，中间层学习知识的 </a:t>
            </a:r>
            <a:r>
              <a:rPr lang="en-US" altLang="zh-CN" dirty="0">
                <a:latin typeface="Gill Sans MT" panose="020B0502020104020203" pitchFamily="34" charset="0"/>
              </a:rPr>
              <a:t>Feature-Based Knowledge</a:t>
            </a:r>
            <a:r>
              <a:rPr lang="zh-CN" altLang="en-US" dirty="0">
                <a:latin typeface="Gill Sans MT" panose="020B0502020104020203" pitchFamily="34" charset="0"/>
              </a:rPr>
              <a:t> 对于 </a:t>
            </a:r>
            <a:r>
              <a:rPr lang="en-US" altLang="zh-CN" dirty="0">
                <a:latin typeface="Gill Sans MT" panose="020B0502020104020203" pitchFamily="34" charset="0"/>
              </a:rPr>
              <a:t>Response-Based Knowledge</a:t>
            </a:r>
            <a:r>
              <a:rPr lang="zh-CN" altLang="en-US" dirty="0">
                <a:latin typeface="Gill Sans MT" panose="020B0502020104020203" pitchFamily="34" charset="0"/>
              </a:rPr>
              <a:t>是一个很好的补充，其主要思想是将教师和学生的特征激活进行关联起来。</a:t>
            </a:r>
            <a:r>
              <a:rPr lang="en-US" altLang="zh-CN" dirty="0">
                <a:latin typeface="Gill Sans MT" panose="020B0502020104020203" pitchFamily="34" charset="0"/>
              </a:rPr>
              <a:t>Feature-Based Knowledge</a:t>
            </a:r>
            <a:r>
              <a:rPr lang="zh-CN" altLang="en-US" dirty="0">
                <a:latin typeface="Gill Sans MT" panose="020B0502020104020203" pitchFamily="34" charset="0"/>
              </a:rPr>
              <a:t> 知识转移的蒸馏损失可表示为：</a:t>
            </a:r>
            <a:endParaRPr lang="zh-CN" altLang="en-US" dirty="0">
              <a:latin typeface="Gill Sans MT" panose="020B0502020104020203" pitchFamily="34" charset="0"/>
            </a:endParaRPr>
          </a:p>
          <a:p>
            <a:endParaRPr lang="zh-CN" altLang="en-US" dirty="0">
              <a:latin typeface="Gill Sans MT" panose="020B0502020104020203" pitchFamily="34" charset="0"/>
            </a:endParaRPr>
          </a:p>
          <a:p>
            <a:endParaRPr lang="zh-CN" altLang="en-US" dirty="0">
              <a:latin typeface="Gill Sans MT" panose="020B0502020104020203" pitchFamily="34" charset="0"/>
            </a:endParaRPr>
          </a:p>
          <a:p>
            <a:r>
              <a:rPr lang="zh-CN" altLang="en-US" dirty="0">
                <a:latin typeface="Gill Sans MT" panose="020B0502020104020203" pitchFamily="34" charset="0"/>
              </a:rPr>
              <a:t>其中ft(x)和fs(x)分别是教师模型和学生模型中间层的特征映射。</a:t>
            </a:r>
            <a:endParaRPr lang="zh-CN" altLang="en-US"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5" name="文本框 4"/>
              <p:cNvSpPr txBox="1"/>
              <p:nvPr/>
            </p:nvSpPr>
            <p:spPr>
              <a:xfrm>
                <a:off x="2485405" y="3717032"/>
                <a:ext cx="7225952" cy="430887"/>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i="1">
                              <a:latin typeface="Cambria Math" panose="02040503050406030204" pitchFamily="18" charset="0"/>
                            </a:rPr>
                            <m:t>𝐿</m:t>
                          </m:r>
                        </m:e>
                        <m:sub>
                          <m:r>
                            <a:rPr kumimoji="1" lang="en-US" altLang="zh-CN" sz="2800" b="0" i="1" smtClean="0">
                              <a:latin typeface="Cambria Math" panose="02040503050406030204" pitchFamily="18" charset="0"/>
                            </a:rPr>
                            <m:t>𝐹𝑒𝑎</m:t>
                          </m:r>
                          <m:r>
                            <a:rPr kumimoji="1" lang="zh-CN" altLang="en-US" sz="2800" b="0" i="1" smtClean="0">
                              <a:latin typeface="Cambria Math" panose="02040503050406030204" pitchFamily="18" charset="0"/>
                            </a:rPr>
                            <m:t> </m:t>
                          </m:r>
                          <m:r>
                            <a:rPr kumimoji="1" lang="en-US" altLang="zh-CN" sz="2800" b="0" i="1" smtClean="0">
                              <a:latin typeface="Cambria Math" panose="02040503050406030204" pitchFamily="18" charset="0"/>
                            </a:rPr>
                            <m:t>𝐷</m:t>
                          </m:r>
                        </m:sub>
                      </m:sSub>
                      <m:d>
                        <m:dPr>
                          <m:ctrlPr>
                            <a:rPr kumimoji="1" lang="en-US" altLang="zh-CN" sz="2800" b="0" i="1" smtClean="0">
                              <a:latin typeface="Cambria Math" panose="02040503050406030204" pitchFamily="18" charset="0"/>
                            </a:rPr>
                          </m:ctrlPr>
                        </m:d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b="0" i="1" smtClean="0">
                                  <a:latin typeface="Cambria Math" panose="02040503050406030204" pitchFamily="18" charset="0"/>
                                </a:rPr>
                                <m:t>𝑡</m:t>
                              </m:r>
                            </m:sub>
                          </m:sSub>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𝑥</m:t>
                              </m:r>
                            </m:e>
                          </m:d>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b="0" i="1" smtClean="0">
                                  <a:latin typeface="Cambria Math" panose="02040503050406030204" pitchFamily="18" charset="0"/>
                                </a:rPr>
                                <m:t>𝑠</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r>
                            <a:rPr kumimoji="1" lang="en-US" altLang="zh-CN" sz="2800" b="0" i="1" smtClean="0">
                              <a:latin typeface="Cambria Math" panose="02040503050406030204" pitchFamily="18" charset="0"/>
                            </a:rPr>
                            <m:t>)</m:t>
                          </m:r>
                        </m:e>
                      </m:d>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ℒ</m:t>
                          </m:r>
                        </m:e>
                        <m:sub>
                          <m:r>
                            <a:rPr kumimoji="1" lang="en-US" altLang="zh-CN" sz="2800" b="0" i="1" smtClean="0">
                              <a:latin typeface="Cambria Math" panose="02040503050406030204" pitchFamily="18" charset="0"/>
                              <a:ea typeface="Cambria Math" panose="02040503050406030204" pitchFamily="18" charset="0"/>
                            </a:rPr>
                            <m:t>𝐹</m:t>
                          </m:r>
                        </m:sub>
                      </m:sSub>
                      <m:d>
                        <m:dPr>
                          <m:ctrlPr>
                            <a:rPr kumimoji="1" lang="en-US" altLang="zh-CN" sz="2800" b="0" i="1" smtClean="0">
                              <a:latin typeface="Cambria Math" panose="02040503050406030204" pitchFamily="18" charset="0"/>
                            </a:rPr>
                          </m:ctrlPr>
                        </m:d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𝜙</m:t>
                              </m:r>
                            </m:e>
                            <m:sub>
                              <m:r>
                                <a:rPr kumimoji="1" lang="en-US" altLang="zh-CN" sz="2800" i="1">
                                  <a:latin typeface="Cambria Math" panose="02040503050406030204" pitchFamily="18" charset="0"/>
                                </a:rPr>
                                <m:t>𝑡</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i="1">
                                  <a:latin typeface="Cambria Math" panose="02040503050406030204" pitchFamily="18" charset="0"/>
                                </a:rPr>
                                <m:t>𝑡</m:t>
                              </m:r>
                            </m:sub>
                          </m:sSub>
                          <m:d>
                            <m:dPr>
                              <m:ctrlPr>
                                <a:rPr kumimoji="1" lang="en-US" altLang="zh-CN" sz="2800" i="1">
                                  <a:latin typeface="Cambria Math" panose="02040503050406030204" pitchFamily="18" charset="0"/>
                                </a:rPr>
                              </m:ctrlPr>
                            </m:dPr>
                            <m:e>
                              <m:r>
                                <a:rPr kumimoji="1" lang="en-US" altLang="zh-CN" sz="2800" i="1">
                                  <a:latin typeface="Cambria Math" panose="02040503050406030204" pitchFamily="18" charset="0"/>
                                </a:rPr>
                                <m:t>𝑥</m:t>
                              </m:r>
                            </m:e>
                          </m:d>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𝜙</m:t>
                              </m:r>
                            </m:e>
                            <m:sub>
                              <m:r>
                                <a:rPr kumimoji="1" lang="en-US" altLang="zh-CN" sz="2800" i="1">
                                  <a:latin typeface="Cambria Math" panose="02040503050406030204" pitchFamily="18" charset="0"/>
                                </a:rPr>
                                <m:t>𝑡</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i="1">
                                  <a:latin typeface="Cambria Math" panose="02040503050406030204" pitchFamily="18" charset="0"/>
                                </a:rPr>
                                <m:t>𝑠</m:t>
                              </m:r>
                            </m:sub>
                          </m:sSub>
                          <m:d>
                            <m:dPr>
                              <m:ctrlPr>
                                <a:rPr kumimoji="1" lang="en-US" altLang="zh-CN" sz="2800" i="1">
                                  <a:latin typeface="Cambria Math" panose="02040503050406030204" pitchFamily="18" charset="0"/>
                                </a:rPr>
                              </m:ctrlPr>
                            </m:dPr>
                            <m:e>
                              <m:r>
                                <a:rPr kumimoji="1" lang="en-US" altLang="zh-CN" sz="2800" i="1">
                                  <a:latin typeface="Cambria Math" panose="02040503050406030204" pitchFamily="18" charset="0"/>
                                </a:rPr>
                                <m:t>𝑥</m:t>
                              </m:r>
                            </m:e>
                          </m:d>
                          <m:r>
                            <a:rPr kumimoji="1" lang="en-US" altLang="zh-CN" sz="2800" i="1">
                              <a:latin typeface="Cambria Math" panose="02040503050406030204" pitchFamily="18" charset="0"/>
                            </a:rPr>
                            <m:t>)</m:t>
                          </m:r>
                        </m:e>
                      </m:d>
                    </m:oMath>
                  </m:oMathPara>
                </a14:m>
                <a:endParaRPr kumimoji="1" lang="zh-CN" altLang="en-US" sz="2800" b="0" i="1" dirty="0" err="1">
                  <a:latin typeface="+mn-lt"/>
                </a:endParaRPr>
              </a:p>
            </p:txBody>
          </p:sp>
        </mc:Choice>
        <mc:Fallback>
          <p:sp>
            <p:nvSpPr>
              <p:cNvPr id="5" name="文本框 4"/>
              <p:cNvSpPr txBox="1">
                <a:spLocks noRot="1" noChangeAspect="1" noMove="1" noResize="1" noEditPoints="1" noAdjustHandles="1" noChangeArrowheads="1" noChangeShapeType="1" noTextEdit="1"/>
              </p:cNvSpPr>
              <p:nvPr/>
            </p:nvSpPr>
            <p:spPr>
              <a:xfrm>
                <a:off x="2485405" y="3717032"/>
                <a:ext cx="7225952" cy="430887"/>
              </a:xfrm>
              <a:prstGeom prst="rect">
                <a:avLst/>
              </a:prstGeom>
              <a:blipFill rotWithShape="1">
                <a:blip r:embed="rId1"/>
                <a:stretch>
                  <a:fillRect t="-87" r="-2070" b="2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Feature-Based Knowledge</a:t>
            </a:r>
            <a:endParaRPr kumimoji="1" lang="zh-CN" altLang="en-US" dirty="0"/>
          </a:p>
        </p:txBody>
      </p:sp>
      <p:sp>
        <p:nvSpPr>
          <p:cNvPr id="3" name="内容占位符 2"/>
          <p:cNvSpPr>
            <a:spLocks noGrp="1"/>
          </p:cNvSpPr>
          <p:nvPr>
            <p:ph sz="half" idx="1"/>
          </p:nvPr>
        </p:nvSpPr>
        <p:spPr/>
        <p:txBody>
          <a:bodyPr/>
          <a:lstStyle/>
          <a:p>
            <a:r>
              <a:rPr lang="zh-CN" altLang="en-US" dirty="0">
                <a:latin typeface="Gill Sans MT" panose="020B0502020104020203" pitchFamily="34" charset="0"/>
              </a:rPr>
              <a:t>虽然基于特征的知识迁移为学生模型的学习提供了良好的信息，但如何有效地从教师模型中选择提示层，从学生模型中选择引导层，仍有待进一步研究。由于提示层和引导层的大小存在显著差异，如何正确匹配教师和学生的特征表示也需要探讨。</a:t>
            </a:r>
            <a:endParaRPr lang="zh-CN" altLang="en-US" dirty="0">
              <a:latin typeface="Gill Sans MT" panose="020B0502020104020203" pitchFamily="34" charset="0"/>
            </a:endParaRPr>
          </a:p>
        </p:txBody>
      </p:sp>
      <p:pic>
        <p:nvPicPr>
          <p:cNvPr id="6" name="图片 5"/>
          <p:cNvPicPr>
            <a:picLocks noChangeAspect="1"/>
          </p:cNvPicPr>
          <p:nvPr/>
        </p:nvPicPr>
        <p:blipFill>
          <a:blip r:embed="rId1" cstate="screen"/>
          <a:stretch>
            <a:fillRect/>
          </a:stretch>
        </p:blipFill>
        <p:spPr>
          <a:xfrm>
            <a:off x="1846741" y="2996952"/>
            <a:ext cx="8517260" cy="343614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Relation-Based Knowledge</a:t>
            </a:r>
            <a:endParaRPr kumimoji="1" lang="zh-CN" altLang="en-US" dirty="0"/>
          </a:p>
        </p:txBody>
      </p:sp>
      <p:sp>
        <p:nvSpPr>
          <p:cNvPr id="3" name="内容占位符 2"/>
          <p:cNvSpPr>
            <a:spLocks noGrp="1"/>
          </p:cNvSpPr>
          <p:nvPr>
            <p:ph sz="half" idx="1"/>
          </p:nvPr>
        </p:nvSpPr>
        <p:spPr/>
        <p:txBody>
          <a:bodyPr/>
          <a:lstStyle/>
          <a:p>
            <a:r>
              <a:rPr lang="zh-CN" altLang="en-US" dirty="0"/>
              <a:t>基于 </a:t>
            </a:r>
            <a:r>
              <a:rPr lang="en-US" altLang="zh-CN" dirty="0">
                <a:latin typeface="Gill Sans MT" panose="020B0502020104020203" pitchFamily="34" charset="0"/>
              </a:rPr>
              <a:t>Feature-Based Knowledge</a:t>
            </a:r>
            <a:r>
              <a:rPr lang="zh-CN" altLang="en-US" dirty="0">
                <a:latin typeface="Gill Sans MT" panose="020B0502020104020203" pitchFamily="34" charset="0"/>
              </a:rPr>
              <a:t> 和 </a:t>
            </a:r>
            <a:r>
              <a:rPr lang="en-US" altLang="zh-CN" dirty="0">
                <a:latin typeface="Gill Sans MT" panose="020B0502020104020203" pitchFamily="34" charset="0"/>
              </a:rPr>
              <a:t>Response-Based Knowledge</a:t>
            </a:r>
            <a:r>
              <a:rPr lang="zh-CN" altLang="en-US" dirty="0">
                <a:latin typeface="Gill Sans MT" panose="020B0502020104020203" pitchFamily="34" charset="0"/>
              </a:rPr>
              <a:t> </a:t>
            </a:r>
            <a:r>
              <a:rPr lang="zh-CN" altLang="en-US" dirty="0"/>
              <a:t>知识都使用了教师模型中特定层中特征的输出。基于关系的知识进一步探索了不同层或数据样本之间的关系。一般情况下，基于特征图关系的关系知识的蒸馏损失可以表示为：</a:t>
            </a:r>
            <a:endParaRPr lang="zh-CN" altLang="en-US" dirty="0"/>
          </a:p>
          <a:p>
            <a:endParaRPr lang="zh-CN" altLang="en-US" dirty="0"/>
          </a:p>
          <a:p>
            <a:endParaRPr lang="zh-CN" altLang="en-US" dirty="0"/>
          </a:p>
          <a:p>
            <a:endParaRPr lang="zh-CN" altLang="en-US" dirty="0"/>
          </a:p>
          <a:p>
            <a:endParaRPr lang="zh-CN" altLang="en-US" dirty="0"/>
          </a:p>
          <a:p>
            <a:r>
              <a:rPr lang="en-US" altLang="zh-CN" dirty="0"/>
              <a:t>其中ft和fs分别是教师模型和学生模型的特征映射。从教师模型中选择了一对特征映射，从学生模型中选择了一对特征映射，分别是	 和     。Ψt(.)和Ψs(.)是来自教师和学生模型的特征映射对的相似函数。LR1(.)表示师生特征映射之间的相关函数。</a:t>
            </a:r>
            <a:endParaRPr lang="en-US" altLang="zh-CN" dirty="0"/>
          </a:p>
        </p:txBody>
      </p:sp>
      <mc:AlternateContent xmlns:mc="http://schemas.openxmlformats.org/markup-compatibility/2006">
        <mc:Choice xmlns:a14="http://schemas.microsoft.com/office/drawing/2010/main" Requires="a14">
          <p:sp>
            <p:nvSpPr>
              <p:cNvPr id="7" name="文本框 6"/>
              <p:cNvSpPr txBox="1"/>
              <p:nvPr/>
            </p:nvSpPr>
            <p:spPr>
              <a:xfrm>
                <a:off x="2485405" y="3717032"/>
                <a:ext cx="7167667" cy="491994"/>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i="1">
                              <a:latin typeface="Cambria Math" panose="02040503050406030204" pitchFamily="18" charset="0"/>
                            </a:rPr>
                            <m:t>𝐿</m:t>
                          </m:r>
                        </m:e>
                        <m:sub>
                          <m:r>
                            <a:rPr kumimoji="1" lang="en-US" altLang="zh-CN" sz="2800" b="0" i="1">
                              <a:latin typeface="Cambria Math" panose="02040503050406030204" pitchFamily="18" charset="0"/>
                            </a:rPr>
                            <m:t>𝑅𝑒𝑙</m:t>
                          </m:r>
                          <m:r>
                            <a:rPr kumimoji="1" lang="zh-CN" altLang="en-US" sz="2800" b="0" i="1" smtClean="0">
                              <a:latin typeface="Cambria Math" panose="02040503050406030204" pitchFamily="18" charset="0"/>
                            </a:rPr>
                            <m:t> </m:t>
                          </m:r>
                          <m:r>
                            <a:rPr kumimoji="1" lang="en-US" altLang="zh-CN" sz="2800" b="0" i="1" smtClean="0">
                              <a:latin typeface="Cambria Math" panose="02040503050406030204" pitchFamily="18" charset="0"/>
                            </a:rPr>
                            <m:t>𝐷</m:t>
                          </m:r>
                        </m:sub>
                      </m:sSub>
                      <m:d>
                        <m:dPr>
                          <m:ctrlPr>
                            <a:rPr kumimoji="1" lang="en-US" altLang="zh-CN" sz="2800" b="0" i="1" smtClean="0">
                              <a:latin typeface="Cambria Math" panose="02040503050406030204" pitchFamily="18" charset="0"/>
                            </a:rPr>
                          </m:ctrlPr>
                        </m:d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b="0" i="1" smtClean="0">
                                  <a:latin typeface="Cambria Math" panose="02040503050406030204" pitchFamily="18" charset="0"/>
                                </a:rPr>
                                <m:t>𝑡</m:t>
                              </m:r>
                            </m:sub>
                          </m:sSub>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𝑥</m:t>
                              </m:r>
                            </m:e>
                          </m:d>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b="0" i="1" smtClean="0">
                                  <a:latin typeface="Cambria Math" panose="02040503050406030204" pitchFamily="18" charset="0"/>
                                </a:rPr>
                                <m:t>𝑠</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r>
                            <a:rPr kumimoji="1" lang="en-US" altLang="zh-CN" sz="2800" b="0" i="1" smtClean="0">
                              <a:latin typeface="Cambria Math" panose="02040503050406030204" pitchFamily="18" charset="0"/>
                            </a:rPr>
                            <m:t>)</m:t>
                          </m:r>
                        </m:e>
                      </m:d>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ℒ</m:t>
                          </m:r>
                        </m:e>
                        <m:sub>
                          <m:r>
                            <a:rPr kumimoji="1" lang="en-US" altLang="zh-CN" sz="2800" b="0" i="1" smtClean="0">
                              <a:latin typeface="Cambria Math" panose="02040503050406030204" pitchFamily="18" charset="0"/>
                              <a:ea typeface="Cambria Math" panose="02040503050406030204" pitchFamily="18" charset="0"/>
                            </a:rPr>
                            <m:t>𝑅</m:t>
                          </m:r>
                        </m:sub>
                      </m:sSub>
                      <m:d>
                        <m:dPr>
                          <m:ctrlPr>
                            <a:rPr kumimoji="1" lang="en-US" altLang="zh-CN" sz="2800" b="0" i="1" smtClean="0">
                              <a:latin typeface="Cambria Math" panose="02040503050406030204" pitchFamily="18" charset="0"/>
                            </a:rPr>
                          </m:ctrlPr>
                        </m:dPr>
                        <m:e>
                          <m:sSub>
                            <m:sSubPr>
                              <m:ctrlPr>
                                <a:rPr kumimoji="1" lang="en-US" altLang="zh-CN" sz="2800" i="1">
                                  <a:latin typeface="Cambria Math" panose="02040503050406030204" pitchFamily="18" charset="0"/>
                                </a:rPr>
                              </m:ctrlPr>
                            </m:sSubPr>
                            <m:e>
                              <m:r>
                                <a:rPr kumimoji="1" lang="en-US" altLang="zh-CN" sz="2800" i="1" smtClean="0">
                                  <a:latin typeface="Cambria Math" panose="02040503050406030204" pitchFamily="18" charset="0"/>
                                  <a:ea typeface="Cambria Math" panose="02040503050406030204" pitchFamily="18" charset="0"/>
                                </a:rPr>
                                <m:t>𝜓</m:t>
                              </m:r>
                            </m:e>
                            <m:sub>
                              <m:r>
                                <a:rPr kumimoji="1" lang="en-US" altLang="zh-CN" sz="2800" i="1">
                                  <a:latin typeface="Cambria Math" panose="02040503050406030204" pitchFamily="18" charset="0"/>
                                </a:rPr>
                                <m:t>𝑡</m:t>
                              </m:r>
                            </m:sub>
                          </m:sSub>
                          <m:r>
                            <a:rPr kumimoji="1" lang="en-US" altLang="zh-CN" sz="2800" i="1">
                              <a:latin typeface="Cambria Math" panose="02040503050406030204" pitchFamily="18" charset="0"/>
                            </a:rPr>
                            <m:t>(</m:t>
                          </m:r>
                          <m:acc>
                            <m:accPr>
                              <m:ctrlPr>
                                <a:rPr kumimoji="1" lang="en-US" altLang="zh-CN" sz="2800" i="1" smtClean="0">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i="1">
                                      <a:latin typeface="Cambria Math" panose="02040503050406030204" pitchFamily="18" charset="0"/>
                                    </a:rPr>
                                    <m:t>𝑡</m:t>
                                  </m:r>
                                </m:sub>
                              </m:sSub>
                            </m:e>
                          </m:acc>
                          <m:r>
                            <a:rPr kumimoji="1" lang="en-US" altLang="zh-CN" sz="2800" b="0" i="1" smtClean="0">
                              <a:latin typeface="Cambria Math" panose="02040503050406030204" pitchFamily="18" charset="0"/>
                            </a:rPr>
                            <m:t>,</m:t>
                          </m:r>
                          <m:acc>
                            <m:accPr>
                              <m:chr m:val="̌"/>
                              <m:ctrlPr>
                                <a:rPr kumimoji="1" lang="en-US" altLang="zh-CN" sz="2800" b="0" i="1" smtClean="0">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i="1">
                                      <a:latin typeface="Cambria Math" panose="02040503050406030204" pitchFamily="18" charset="0"/>
                                    </a:rPr>
                                    <m:t>𝑡</m:t>
                                  </m:r>
                                </m:sub>
                              </m:sSub>
                            </m:e>
                          </m:acc>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𝜓</m:t>
                              </m:r>
                            </m:e>
                            <m:sub>
                              <m:r>
                                <a:rPr kumimoji="1" lang="en-US" altLang="zh-CN" sz="2800" i="1">
                                  <a:latin typeface="Cambria Math" panose="02040503050406030204" pitchFamily="18" charset="0"/>
                                </a:rPr>
                                <m:t>𝑡</m:t>
                              </m:r>
                            </m:sub>
                          </m:sSub>
                          <m:r>
                            <a:rPr kumimoji="1" lang="en-US" altLang="zh-CN" sz="2800" i="1">
                              <a:latin typeface="Cambria Math" panose="02040503050406030204" pitchFamily="18" charset="0"/>
                            </a:rPr>
                            <m:t>(</m:t>
                          </m:r>
                          <m:acc>
                            <m:accPr>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b="0" i="1" smtClean="0">
                                      <a:latin typeface="Cambria Math" panose="02040503050406030204" pitchFamily="18" charset="0"/>
                                    </a:rPr>
                                    <m:t>𝑠</m:t>
                                  </m:r>
                                </m:sub>
                              </m:sSub>
                            </m:e>
                          </m:acc>
                          <m:r>
                            <a:rPr kumimoji="1" lang="en-US" altLang="zh-CN" sz="2800" i="1">
                              <a:latin typeface="Cambria Math" panose="02040503050406030204" pitchFamily="18" charset="0"/>
                            </a:rPr>
                            <m:t>,</m:t>
                          </m:r>
                          <m:acc>
                            <m:accPr>
                              <m:chr m:val="̌"/>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𝑓</m:t>
                                  </m:r>
                                </m:e>
                                <m:sub>
                                  <m:r>
                                    <a:rPr kumimoji="1" lang="en-US" altLang="zh-CN" sz="2800" b="0" i="1" smtClean="0">
                                      <a:latin typeface="Cambria Math" panose="02040503050406030204" pitchFamily="18" charset="0"/>
                                    </a:rPr>
                                    <m:t>𝑠</m:t>
                                  </m:r>
                                </m:sub>
                              </m:sSub>
                            </m:e>
                          </m:acc>
                          <m:r>
                            <a:rPr kumimoji="1" lang="en-US" altLang="zh-CN" sz="2800" i="1">
                              <a:latin typeface="Cambria Math" panose="02040503050406030204" pitchFamily="18" charset="0"/>
                            </a:rPr>
                            <m:t>)</m:t>
                          </m:r>
                        </m:e>
                      </m:d>
                    </m:oMath>
                  </m:oMathPara>
                </a14:m>
                <a:endParaRPr kumimoji="1" lang="zh-CN" altLang="en-US" sz="2800" b="0" i="1" dirty="0" err="1">
                  <a:latin typeface="+mn-lt"/>
                </a:endParaRPr>
              </a:p>
            </p:txBody>
          </p:sp>
        </mc:Choice>
        <mc:Fallback>
          <p:sp>
            <p:nvSpPr>
              <p:cNvPr id="7" name="文本框 6"/>
              <p:cNvSpPr txBox="1">
                <a:spLocks noRot="1" noChangeAspect="1" noMove="1" noResize="1" noEditPoints="1" noAdjustHandles="1" noChangeArrowheads="1" noChangeShapeType="1" noTextEdit="1"/>
              </p:cNvSpPr>
              <p:nvPr/>
            </p:nvSpPr>
            <p:spPr>
              <a:xfrm>
                <a:off x="2485405" y="3717032"/>
                <a:ext cx="7167667" cy="491994"/>
              </a:xfrm>
              <a:prstGeom prst="rect">
                <a:avLst/>
              </a:prstGeom>
              <a:blipFill rotWithShape="1">
                <a:blip r:embed="rId1"/>
                <a:stretch>
                  <a:fillRect t="-77" r="-2076" b="50"/>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a:off x="5306695" y="5229225"/>
            <a:ext cx="306070" cy="38290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5982335" y="5229225"/>
            <a:ext cx="290830" cy="3943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Relation-Based Knowledge</a:t>
            </a:r>
            <a:endParaRPr kumimoji="1" lang="zh-CN" altLang="en-US" dirty="0"/>
          </a:p>
        </p:txBody>
      </p:sp>
      <p:sp>
        <p:nvSpPr>
          <p:cNvPr id="3" name="内容占位符 2"/>
          <p:cNvSpPr>
            <a:spLocks noGrp="1"/>
          </p:cNvSpPr>
          <p:nvPr>
            <p:ph sz="half" idx="1"/>
          </p:nvPr>
        </p:nvSpPr>
        <p:spPr/>
        <p:txBody>
          <a:bodyPr/>
          <a:lstStyle/>
          <a:p>
            <a:r>
              <a:rPr lang="zh-CN" altLang="en-US" dirty="0"/>
              <a:t>传统的知识转移方法往往涉及到个体知识的提炼。教师的个人软标签 </a:t>
            </a:r>
            <a:r>
              <a:rPr lang="en-US" altLang="zh-CN" dirty="0"/>
              <a:t>Soft</a:t>
            </a:r>
            <a:r>
              <a:rPr lang="zh-CN" altLang="en-US" dirty="0"/>
              <a:t> </a:t>
            </a:r>
            <a:r>
              <a:rPr lang="en-US" altLang="zh-CN" dirty="0"/>
              <a:t>Label</a:t>
            </a:r>
            <a:r>
              <a:rPr lang="zh-CN" altLang="en-US" dirty="0"/>
              <a:t> 被直接提炼到学生中，实际上经过提炼的知识不仅包含了特征信息，还包含了数据样本之间的相互关系。</a:t>
            </a:r>
            <a:endParaRPr lang="zh-CN" altLang="en-US" dirty="0"/>
          </a:p>
        </p:txBody>
      </p:sp>
      <p:pic>
        <p:nvPicPr>
          <p:cNvPr id="6" name="图片 5"/>
          <p:cNvPicPr>
            <a:picLocks noChangeAspect="1"/>
          </p:cNvPicPr>
          <p:nvPr/>
        </p:nvPicPr>
        <p:blipFill>
          <a:blip r:embed="rId1"/>
          <a:stretch>
            <a:fillRect/>
          </a:stretch>
        </p:blipFill>
        <p:spPr>
          <a:xfrm>
            <a:off x="1697831" y="2924944"/>
            <a:ext cx="8801100" cy="3022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3635" y="908720"/>
            <a:ext cx="10731328" cy="5040560"/>
          </a:xfrm>
        </p:spPr>
        <p:txBody>
          <a:bodyPr anchor="ctr"/>
          <a:lstStyle/>
          <a:p>
            <a:pPr marL="0" indent="0" algn="ctr">
              <a:lnSpc>
                <a:spcPct val="100000"/>
              </a:lnSpc>
              <a:buNone/>
            </a:pPr>
            <a:r>
              <a:rPr lang="zh-CN" altLang="en-US" sz="9600" b="1" dirty="0">
                <a:solidFill>
                  <a:srgbClr val="C00000"/>
                </a:solidFill>
                <a:latin typeface="Gill Sans MT" panose="020B0502020104020203" pitchFamily="34" charset="0"/>
              </a:rPr>
              <a:t>知识蒸馏</a:t>
            </a:r>
            <a:endParaRPr lang="en-US" altLang="zh-CN" sz="9600" b="1" dirty="0">
              <a:solidFill>
                <a:srgbClr val="C00000"/>
              </a:solidFill>
              <a:latin typeface="Gill Sans MT" panose="020B0502020104020203" pitchFamily="34" charset="0"/>
            </a:endParaRPr>
          </a:p>
          <a:p>
            <a:pPr marL="0" indent="0" algn="ctr">
              <a:lnSpc>
                <a:spcPct val="100000"/>
              </a:lnSpc>
              <a:buNone/>
            </a:pPr>
            <a:r>
              <a:rPr lang="zh-CN" altLang="en-US" sz="9600" b="1" dirty="0">
                <a:solidFill>
                  <a:srgbClr val="C00000"/>
                </a:solidFill>
                <a:latin typeface="Gill Sans MT" panose="020B0502020104020203" pitchFamily="34" charset="0"/>
              </a:rPr>
              <a:t>方法</a:t>
            </a:r>
            <a:endParaRPr lang="en-US" altLang="zh-CN" sz="9600" b="1" dirty="0">
              <a:solidFill>
                <a:srgbClr val="C00000"/>
              </a:solidFill>
              <a:latin typeface="Gill Sans MT" panose="020B0502020104020203" pitchFamily="34" charset="0"/>
            </a:endParaRPr>
          </a:p>
        </p:txBody>
      </p:sp>
      <p:sp>
        <p:nvSpPr>
          <p:cNvPr id="4" name="矩形 3"/>
          <p:cNvSpPr/>
          <p:nvPr/>
        </p:nvSpPr>
        <p:spPr>
          <a:xfrm>
            <a:off x="3986521" y="5378258"/>
            <a:ext cx="4223720" cy="461665"/>
          </a:xfrm>
          <a:prstGeom prst="rect">
            <a:avLst/>
          </a:prstGeom>
        </p:spPr>
        <p:txBody>
          <a:bodyPr wrap="none">
            <a:spAutoFit/>
          </a:bodyPr>
          <a:lstStyle/>
          <a:p>
            <a:r>
              <a:rPr lang="en-US" altLang="zh-CN" sz="2400" dirty="0">
                <a:solidFill>
                  <a:srgbClr val="00FA00"/>
                </a:solidFill>
                <a:latin typeface="Gill Sans MT" panose="020B0502020104020203" pitchFamily="34" charset="0"/>
              </a:rPr>
              <a:t>Knowledge Distillation: A Survey</a:t>
            </a:r>
            <a:endParaRPr lang="en-US" altLang="zh-CN" sz="2400" dirty="0">
              <a:solidFill>
                <a:srgbClr val="00FA00"/>
              </a:solidFill>
              <a:latin typeface="Gill Sans MT" panose="020B05020201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蒸馏方法</a:t>
            </a:r>
            <a:endParaRPr lang="zh-CN" altLang="en-US" dirty="0"/>
          </a:p>
        </p:txBody>
      </p:sp>
      <p:sp>
        <p:nvSpPr>
          <p:cNvPr id="5" name="内容占位符 4"/>
          <p:cNvSpPr>
            <a:spLocks noGrp="1"/>
          </p:cNvSpPr>
          <p:nvPr>
            <p:ph sz="half" idx="1"/>
          </p:nvPr>
        </p:nvSpPr>
        <p:spPr/>
        <p:txBody>
          <a:bodyPr/>
          <a:lstStyle/>
          <a:p>
            <a:r>
              <a:rPr lang="zh-CN" altLang="en-US" dirty="0">
                <a:latin typeface="Gill Sans MT" panose="020B0502020104020203" pitchFamily="34" charset="0"/>
              </a:rPr>
              <a:t>知识蒸馏可以划分为</a:t>
            </a:r>
            <a:r>
              <a:rPr lang="en-US" altLang="zh-CN" dirty="0">
                <a:latin typeface="Gill Sans MT" panose="020B0502020104020203" pitchFamily="34" charset="0"/>
              </a:rPr>
              <a:t>1</a:t>
            </a:r>
            <a:r>
              <a:rPr lang="zh-CN" altLang="en-US" dirty="0">
                <a:latin typeface="Gill Sans MT" panose="020B0502020104020203" pitchFamily="34" charset="0"/>
              </a:rPr>
              <a:t>）</a:t>
            </a:r>
            <a:r>
              <a:rPr lang="en-US" altLang="zh-CN" dirty="0">
                <a:latin typeface="Gill Sans MT" panose="020B0502020104020203" pitchFamily="34" charset="0"/>
              </a:rPr>
              <a:t>offline distillation, 2</a:t>
            </a:r>
            <a:r>
              <a:rPr lang="zh-CN" altLang="en-US" dirty="0">
                <a:latin typeface="Gill Sans MT" panose="020B0502020104020203" pitchFamily="34" charset="0"/>
              </a:rPr>
              <a:t>）</a:t>
            </a:r>
            <a:r>
              <a:rPr lang="en-US" altLang="zh-CN" dirty="0">
                <a:latin typeface="Gill Sans MT" panose="020B0502020104020203" pitchFamily="34" charset="0"/>
              </a:rPr>
              <a:t>online distillation</a:t>
            </a:r>
            <a:r>
              <a:rPr lang="zh-CN" altLang="en-US" dirty="0">
                <a:latin typeface="Gill Sans MT" panose="020B0502020104020203" pitchFamily="34" charset="0"/>
              </a:rPr>
              <a:t>，</a:t>
            </a:r>
            <a:r>
              <a:rPr lang="en-US" altLang="zh-CN" dirty="0">
                <a:latin typeface="Gill Sans MT" panose="020B0502020104020203" pitchFamily="34" charset="0"/>
              </a:rPr>
              <a:t>3</a:t>
            </a:r>
            <a:r>
              <a:rPr lang="zh-CN" altLang="en-US" dirty="0">
                <a:latin typeface="Gill Sans MT" panose="020B0502020104020203" pitchFamily="34" charset="0"/>
              </a:rPr>
              <a:t>）</a:t>
            </a:r>
            <a:r>
              <a:rPr lang="en-US" altLang="zh-CN" dirty="0">
                <a:latin typeface="Gill Sans MT" panose="020B0502020104020203" pitchFamily="34" charset="0"/>
              </a:rPr>
              <a:t>self-distillation</a:t>
            </a:r>
            <a:endParaRPr lang="zh-CN" altLang="en-US" dirty="0">
              <a:latin typeface="Gill Sans MT" panose="020B0502020104020203" pitchFamily="34" charset="0"/>
            </a:endParaRPr>
          </a:p>
        </p:txBody>
      </p:sp>
      <p:pic>
        <p:nvPicPr>
          <p:cNvPr id="3" name="图片 2"/>
          <p:cNvPicPr>
            <a:picLocks noChangeAspect="1"/>
          </p:cNvPicPr>
          <p:nvPr/>
        </p:nvPicPr>
        <p:blipFill>
          <a:blip r:embed="rId1"/>
          <a:stretch>
            <a:fillRect/>
          </a:stretch>
        </p:blipFill>
        <p:spPr>
          <a:xfrm>
            <a:off x="3285331" y="2348880"/>
            <a:ext cx="5626100" cy="3937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Offline Distillation</a:t>
            </a:r>
            <a:endParaRPr kumimoji="1" lang="zh-CN" altLang="en-US" dirty="0"/>
          </a:p>
        </p:txBody>
      </p:sp>
      <p:sp>
        <p:nvSpPr>
          <p:cNvPr id="3" name="内容占位符 2"/>
          <p:cNvSpPr>
            <a:spLocks noGrp="1"/>
          </p:cNvSpPr>
          <p:nvPr>
            <p:ph sz="half" idx="1"/>
          </p:nvPr>
        </p:nvSpPr>
        <p:spPr/>
        <p:txBody>
          <a:bodyPr/>
          <a:lstStyle/>
          <a:p>
            <a:r>
              <a:rPr lang="zh-CN" altLang="en-US" dirty="0">
                <a:latin typeface="Gill Sans MT" panose="020B0502020104020203" pitchFamily="34" charset="0"/>
              </a:rPr>
              <a:t>大多数蒸馏采用 </a:t>
            </a:r>
            <a:r>
              <a:rPr lang="en-US" altLang="zh-CN" dirty="0">
                <a:latin typeface="Gill Sans MT" panose="020B0502020104020203" pitchFamily="34" charset="0"/>
              </a:rPr>
              <a:t>Offline Distillation</a:t>
            </a:r>
            <a:r>
              <a:rPr lang="zh-CN" altLang="en-US" dirty="0">
                <a:latin typeface="Gill Sans MT" panose="020B0502020104020203" pitchFamily="34" charset="0"/>
              </a:rPr>
              <a:t>，蒸馏过程被分为两个阶段：</a:t>
            </a:r>
            <a:r>
              <a:rPr lang="en-US" altLang="zh-CN" dirty="0">
                <a:latin typeface="Gill Sans MT" panose="020B0502020104020203" pitchFamily="34" charset="0"/>
              </a:rPr>
              <a:t>1</a:t>
            </a:r>
            <a:r>
              <a:rPr lang="zh-CN" altLang="en-US" dirty="0">
                <a:latin typeface="Gill Sans MT" panose="020B0502020104020203" pitchFamily="34" charset="0"/>
              </a:rPr>
              <a:t>）蒸馏前教师模型预训练；</a:t>
            </a:r>
            <a:r>
              <a:rPr lang="en-US" altLang="zh-CN" dirty="0">
                <a:latin typeface="Gill Sans MT" panose="020B0502020104020203" pitchFamily="34" charset="0"/>
              </a:rPr>
              <a:t>2</a:t>
            </a:r>
            <a:r>
              <a:rPr lang="zh-CN" altLang="en-US" dirty="0">
                <a:latin typeface="Gill Sans MT" panose="020B0502020104020203" pitchFamily="34" charset="0"/>
              </a:rPr>
              <a:t>） 蒸馏算法迁移知识。因此 </a:t>
            </a:r>
            <a:r>
              <a:rPr lang="en-US" altLang="zh-CN" dirty="0">
                <a:latin typeface="Gill Sans MT" panose="020B0502020104020203" pitchFamily="34" charset="0"/>
              </a:rPr>
              <a:t>Offline Distillation</a:t>
            </a:r>
            <a:r>
              <a:rPr lang="zh-CN" altLang="en-US" dirty="0">
                <a:latin typeface="Gill Sans MT" panose="020B0502020104020203" pitchFamily="34" charset="0"/>
              </a:rPr>
              <a:t> 主要侧重于知识迁移部分。</a:t>
            </a:r>
            <a:endParaRPr lang="en-US" altLang="zh-CN" dirty="0">
              <a:latin typeface="Gill Sans MT" panose="020B0502020104020203" pitchFamily="34" charset="0"/>
            </a:endParaRPr>
          </a:p>
          <a:p>
            <a:r>
              <a:rPr lang="zh-CN" altLang="en-US" dirty="0">
                <a:latin typeface="Gill Sans MT" panose="020B0502020104020203" pitchFamily="34" charset="0"/>
              </a:rPr>
              <a:t>通常采用单向知识转移和两阶段训练过程。在步骤</a:t>
            </a:r>
            <a:r>
              <a:rPr lang="en-US" altLang="zh-CN" dirty="0">
                <a:latin typeface="Gill Sans MT" panose="020B0502020104020203" pitchFamily="34" charset="0"/>
              </a:rPr>
              <a:t>1</a:t>
            </a:r>
            <a:r>
              <a:rPr lang="zh-CN" altLang="en-US" dirty="0">
                <a:latin typeface="Gill Sans MT" panose="020B0502020104020203" pitchFamily="34" charset="0"/>
              </a:rPr>
              <a:t>）中需要教师模型参数量比较大，训练时间比较长，这种方式对学生模型的蒸馏比较高效。</a:t>
            </a:r>
            <a:endParaRPr lang="en-US" altLang="zh-CN" dirty="0">
              <a:latin typeface="Gill Sans MT" panose="020B0502020104020203" pitchFamily="34" charset="0"/>
            </a:endParaRPr>
          </a:p>
          <a:p>
            <a:pPr marL="0" indent="0">
              <a:buNone/>
            </a:pPr>
            <a:endParaRPr lang="en-US" altLang="zh-CN" dirty="0">
              <a:latin typeface="Gill Sans MT" panose="020B0502020104020203" pitchFamily="34" charset="0"/>
            </a:endParaRPr>
          </a:p>
          <a:p>
            <a:pPr marL="0" indent="0">
              <a:buNone/>
            </a:pPr>
            <a:endParaRPr lang="en-US" altLang="zh-CN" dirty="0">
              <a:latin typeface="Gill Sans MT" panose="020B0502020104020203" pitchFamily="34" charset="0"/>
            </a:endParaRPr>
          </a:p>
          <a:p>
            <a:pPr marL="0" indent="0">
              <a:buNone/>
            </a:pPr>
            <a:endParaRPr lang="en-US" altLang="zh-CN" dirty="0">
              <a:latin typeface="Gill Sans MT" panose="020B0502020104020203" pitchFamily="34" charset="0"/>
            </a:endParaRPr>
          </a:p>
          <a:p>
            <a:pPr marL="0" indent="0">
              <a:buNone/>
            </a:pPr>
            <a:endParaRPr lang="en-US" altLang="zh-CN" dirty="0">
              <a:latin typeface="Gill Sans MT" panose="020B0502020104020203" pitchFamily="34" charset="0"/>
            </a:endParaRPr>
          </a:p>
          <a:p>
            <a:pPr marL="0" indent="0">
              <a:buNone/>
            </a:pPr>
            <a:endParaRPr lang="en-US" altLang="zh-CN" dirty="0">
              <a:latin typeface="Gill Sans MT" panose="020B0502020104020203" pitchFamily="34" charset="0"/>
            </a:endParaRPr>
          </a:p>
          <a:p>
            <a:r>
              <a:rPr lang="en-US" altLang="zh-CN" b="1" u="sng" dirty="0">
                <a:latin typeface="Gill Sans MT" panose="020B0502020104020203" pitchFamily="34" charset="0"/>
              </a:rPr>
              <a:t>Cons</a:t>
            </a:r>
            <a:r>
              <a:rPr lang="zh-CN" altLang="en-US" u="sng" dirty="0">
                <a:latin typeface="Gill Sans MT" panose="020B0502020104020203" pitchFamily="34" charset="0"/>
              </a:rPr>
              <a:t>：这种训练模式下的学生模型往往过度依赖于教师模型</a:t>
            </a:r>
            <a:endParaRPr kumimoji="1" lang="zh-CN" altLang="en-US" u="sng" dirty="0">
              <a:latin typeface="Gill Sans MT" panose="020B0502020104020203" pitchFamily="34" charset="0"/>
            </a:endParaRPr>
          </a:p>
        </p:txBody>
      </p:sp>
      <p:pic>
        <p:nvPicPr>
          <p:cNvPr id="5" name="图片 4"/>
          <p:cNvPicPr>
            <a:picLocks noChangeAspect="1"/>
          </p:cNvPicPr>
          <p:nvPr/>
        </p:nvPicPr>
        <p:blipFill>
          <a:blip r:embed="rId1" cstate="screen"/>
          <a:stretch>
            <a:fillRect/>
          </a:stretch>
        </p:blipFill>
        <p:spPr>
          <a:xfrm>
            <a:off x="3399631" y="4005064"/>
            <a:ext cx="5397500" cy="800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Online Distillation</a:t>
            </a:r>
            <a:br>
              <a:rPr lang="en-US" altLang="zh-CN" dirty="0"/>
            </a:br>
            <a:endParaRPr kumimoji="1" lang="zh-CN" altLang="en-US" dirty="0"/>
          </a:p>
        </p:txBody>
      </p:sp>
      <p:sp>
        <p:nvSpPr>
          <p:cNvPr id="3" name="内容占位符 2"/>
          <p:cNvSpPr>
            <a:spLocks noGrp="1"/>
          </p:cNvSpPr>
          <p:nvPr>
            <p:ph sz="half" idx="1"/>
          </p:nvPr>
        </p:nvSpPr>
        <p:spPr/>
        <p:txBody>
          <a:bodyPr/>
          <a:lstStyle/>
          <a:p>
            <a:r>
              <a:rPr lang="en-US" altLang="zh-CN" dirty="0">
                <a:latin typeface="Gill Sans MT" panose="020B0502020104020203" pitchFamily="34" charset="0"/>
              </a:rPr>
              <a:t>Online Distillation</a:t>
            </a:r>
            <a:r>
              <a:rPr lang="zh-CN" altLang="en-US" dirty="0">
                <a:latin typeface="Gill Sans MT" panose="020B0502020104020203" pitchFamily="34" charset="0"/>
              </a:rPr>
              <a:t> 主要针对参数量大、精度性能好的教师模式的情况。教师模型和学生模型同时更新，整个知识蒸馏算法是一种有效的端到端可训练方案。</a:t>
            </a:r>
            <a:endParaRPr lang="en-US" altLang="zh-CN" dirty="0">
              <a:latin typeface="Gill Sans MT" panose="020B0502020104020203" pitchFamily="34" charset="0"/>
            </a:endParaRPr>
          </a:p>
          <a:p>
            <a:endParaRPr lang="en-US" altLang="zh-CN" dirty="0">
              <a:latin typeface="Gill Sans MT" panose="020B0502020104020203" pitchFamily="34" charset="0"/>
            </a:endParaRPr>
          </a:p>
          <a:p>
            <a:endParaRPr lang="en-US" altLang="zh-CN" dirty="0">
              <a:latin typeface="Gill Sans MT" panose="020B0502020104020203" pitchFamily="34" charset="0"/>
            </a:endParaRPr>
          </a:p>
          <a:p>
            <a:pPr marL="0" indent="0">
              <a:buNone/>
            </a:pPr>
            <a:endParaRPr lang="en-US" altLang="zh-CN" dirty="0">
              <a:latin typeface="Gill Sans MT" panose="020B0502020104020203" pitchFamily="34" charset="0"/>
            </a:endParaRPr>
          </a:p>
          <a:p>
            <a:endParaRPr lang="en-US" altLang="zh-CN" dirty="0">
              <a:latin typeface="Gill Sans MT" panose="020B0502020104020203" pitchFamily="34" charset="0"/>
            </a:endParaRPr>
          </a:p>
          <a:p>
            <a:endParaRPr lang="en-US" altLang="zh-CN" dirty="0">
              <a:latin typeface="Gill Sans MT" panose="020B0502020104020203" pitchFamily="34" charset="0"/>
            </a:endParaRPr>
          </a:p>
          <a:p>
            <a:r>
              <a:rPr lang="en-US" altLang="zh-CN" b="1" dirty="0">
                <a:latin typeface="Gill Sans MT" panose="020B0502020104020203" pitchFamily="34" charset="0"/>
              </a:rPr>
              <a:t>Cons</a:t>
            </a:r>
            <a:r>
              <a:rPr lang="zh-CN" altLang="en-US" dirty="0">
                <a:latin typeface="Gill Sans MT" panose="020B0502020104020203" pitchFamily="34" charset="0"/>
              </a:rPr>
              <a:t>：现有的 </a:t>
            </a:r>
            <a:r>
              <a:rPr lang="en-US" altLang="zh-CN" dirty="0">
                <a:latin typeface="Gill Sans MT" panose="020B0502020104020203" pitchFamily="34" charset="0"/>
              </a:rPr>
              <a:t>Online Distillation</a:t>
            </a:r>
            <a:r>
              <a:rPr lang="zh-CN" altLang="en-US" dirty="0">
                <a:latin typeface="Gill Sans MT" panose="020B0502020104020203" pitchFamily="34" charset="0"/>
              </a:rPr>
              <a:t> 往往难以获得在线环境下参数量大、精度性能好的教师模型。</a:t>
            </a:r>
            <a:br>
              <a:rPr lang="zh-CN" altLang="en-US" dirty="0">
                <a:latin typeface="Gill Sans MT" panose="020B0502020104020203" pitchFamily="34" charset="0"/>
              </a:rPr>
            </a:br>
            <a:endParaRPr kumimoji="1" lang="zh-CN" altLang="en-US" dirty="0">
              <a:latin typeface="Gill Sans MT" panose="020B0502020104020203" pitchFamily="34" charset="0"/>
            </a:endParaRPr>
          </a:p>
        </p:txBody>
      </p:sp>
      <p:pic>
        <p:nvPicPr>
          <p:cNvPr id="9" name="图片 8"/>
          <p:cNvPicPr>
            <a:picLocks noChangeAspect="1"/>
          </p:cNvPicPr>
          <p:nvPr/>
        </p:nvPicPr>
        <p:blipFill>
          <a:blip r:embed="rId1" cstate="screen"/>
          <a:stretch>
            <a:fillRect/>
          </a:stretch>
        </p:blipFill>
        <p:spPr>
          <a:xfrm>
            <a:off x="3399631" y="3028950"/>
            <a:ext cx="5397500" cy="800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Self-Distillation</a:t>
            </a:r>
            <a:endParaRPr kumimoji="1" lang="zh-CN" altLang="en-US" dirty="0"/>
          </a:p>
        </p:txBody>
      </p:sp>
      <p:sp>
        <p:nvSpPr>
          <p:cNvPr id="3" name="内容占位符 2"/>
          <p:cNvSpPr>
            <a:spLocks noGrp="1"/>
          </p:cNvSpPr>
          <p:nvPr>
            <p:ph sz="half" idx="1"/>
          </p:nvPr>
        </p:nvSpPr>
        <p:spPr/>
        <p:txBody>
          <a:bodyPr/>
          <a:lstStyle/>
          <a:p>
            <a:r>
              <a:rPr lang="zh-CN" altLang="en-US" dirty="0"/>
              <a:t>教师模型和学生模型使用相同的网络结构，同样采样</a:t>
            </a:r>
            <a:r>
              <a:rPr lang="zh-CN" altLang="en-US" dirty="0">
                <a:latin typeface="Gill Sans MT" panose="020B0502020104020203" pitchFamily="34" charset="0"/>
              </a:rPr>
              <a:t>端到端可训练方案，</a:t>
            </a:r>
            <a:r>
              <a:rPr lang="zh-CN" altLang="en-US" dirty="0"/>
              <a:t>属于 </a:t>
            </a:r>
            <a:r>
              <a:rPr lang="en-US" altLang="zh-CN" dirty="0"/>
              <a:t>Online Distillation</a:t>
            </a:r>
            <a:r>
              <a:rPr lang="zh-CN" altLang="en-US" dirty="0"/>
              <a:t> 的一种特例。</a:t>
            </a:r>
            <a:endParaRPr lang="zh-CN" altLang="en-US" dirty="0"/>
          </a:p>
          <a:p>
            <a:endParaRPr kumimoji="1" lang="zh-CN" altLang="en-US" dirty="0"/>
          </a:p>
        </p:txBody>
      </p:sp>
      <p:pic>
        <p:nvPicPr>
          <p:cNvPr id="9" name="图片 8"/>
          <p:cNvPicPr>
            <a:picLocks noChangeAspect="1"/>
          </p:cNvPicPr>
          <p:nvPr/>
        </p:nvPicPr>
        <p:blipFill>
          <a:blip r:embed="rId1" cstate="screen"/>
          <a:stretch>
            <a:fillRect/>
          </a:stretch>
        </p:blipFill>
        <p:spPr>
          <a:xfrm>
            <a:off x="3393281" y="3069332"/>
            <a:ext cx="5410200" cy="1295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蒸馏方法</a:t>
            </a:r>
            <a:endParaRPr kumimoji="1" lang="zh-CN" altLang="en-US" dirty="0"/>
          </a:p>
        </p:txBody>
      </p:sp>
      <p:sp>
        <p:nvSpPr>
          <p:cNvPr id="3" name="内容占位符 2"/>
          <p:cNvSpPr>
            <a:spLocks noGrp="1"/>
          </p:cNvSpPr>
          <p:nvPr>
            <p:ph sz="half" idx="1"/>
          </p:nvPr>
        </p:nvSpPr>
        <p:spPr/>
        <p:txBody>
          <a:bodyPr/>
          <a:lstStyle/>
          <a:p>
            <a:pPr marL="0" indent="0">
              <a:buNone/>
            </a:pPr>
            <a:r>
              <a:rPr lang="en-US" altLang="zh-CN" dirty="0">
                <a:latin typeface="Gill Sans MT" panose="020B0502020104020203" pitchFamily="34" charset="0"/>
              </a:rPr>
              <a:t>1</a:t>
            </a:r>
            <a:r>
              <a:rPr lang="zh-CN" altLang="en-US" dirty="0">
                <a:latin typeface="Gill Sans MT" panose="020B0502020104020203" pitchFamily="34" charset="0"/>
              </a:rPr>
              <a:t>）</a:t>
            </a:r>
            <a:r>
              <a:rPr lang="en-US" altLang="zh-CN" dirty="0">
                <a:latin typeface="Gill Sans MT" panose="020B0502020104020203" pitchFamily="34" charset="0"/>
              </a:rPr>
              <a:t>offline distillation, 2</a:t>
            </a:r>
            <a:r>
              <a:rPr lang="zh-CN" altLang="en-US" dirty="0">
                <a:latin typeface="Gill Sans MT" panose="020B0502020104020203" pitchFamily="34" charset="0"/>
              </a:rPr>
              <a:t>）</a:t>
            </a:r>
            <a:r>
              <a:rPr lang="en-US" altLang="zh-CN" dirty="0">
                <a:latin typeface="Gill Sans MT" panose="020B0502020104020203" pitchFamily="34" charset="0"/>
              </a:rPr>
              <a:t>online distillation</a:t>
            </a:r>
            <a:r>
              <a:rPr lang="zh-CN" altLang="en-US" dirty="0">
                <a:latin typeface="Gill Sans MT" panose="020B0502020104020203" pitchFamily="34" charset="0"/>
              </a:rPr>
              <a:t>，</a:t>
            </a:r>
            <a:r>
              <a:rPr lang="en-US" altLang="zh-CN" dirty="0">
                <a:latin typeface="Gill Sans MT" panose="020B0502020104020203" pitchFamily="34" charset="0"/>
              </a:rPr>
              <a:t>3</a:t>
            </a:r>
            <a:r>
              <a:rPr lang="zh-CN" altLang="en-US" dirty="0">
                <a:latin typeface="Gill Sans MT" panose="020B0502020104020203" pitchFamily="34" charset="0"/>
              </a:rPr>
              <a:t>）</a:t>
            </a:r>
            <a:r>
              <a:rPr lang="en-US" altLang="zh-CN" dirty="0">
                <a:latin typeface="Gill Sans MT" panose="020B0502020104020203" pitchFamily="34" charset="0"/>
              </a:rPr>
              <a:t>self-distillation</a:t>
            </a:r>
            <a:r>
              <a:rPr lang="zh-CN" altLang="en-US" dirty="0">
                <a:latin typeface="Gill Sans MT" panose="020B0502020104020203" pitchFamily="34" charset="0"/>
              </a:rPr>
              <a:t> 三种蒸馏方法可以看做是学习过程：</a:t>
            </a:r>
            <a:endParaRPr lang="en-US" altLang="zh-CN" dirty="0">
              <a:latin typeface="Gill Sans MT" panose="020B0502020104020203" pitchFamily="34" charset="0"/>
            </a:endParaRPr>
          </a:p>
          <a:p>
            <a:pPr marL="457200" indent="-457200">
              <a:buFont typeface="+mj-lt"/>
              <a:buAutoNum type="arabicPeriod"/>
            </a:pPr>
            <a:r>
              <a:rPr lang="en-US" altLang="zh-CN" dirty="0">
                <a:latin typeface="Gill Sans MT" panose="020B0502020104020203" pitchFamily="34" charset="0"/>
              </a:rPr>
              <a:t>Offline Distillation</a:t>
            </a:r>
            <a:r>
              <a:rPr lang="zh-CN" altLang="en-US" dirty="0">
                <a:latin typeface="Gill Sans MT" panose="020B0502020104020203" pitchFamily="34" charset="0"/>
              </a:rPr>
              <a:t> 指知识渊博教师向传授学生知识；</a:t>
            </a:r>
            <a:endParaRPr lang="en-US" altLang="zh-CN" dirty="0">
              <a:latin typeface="Gill Sans MT" panose="020B0502020104020203" pitchFamily="34" charset="0"/>
            </a:endParaRPr>
          </a:p>
          <a:p>
            <a:pPr marL="457200" indent="-457200">
              <a:buFont typeface="+mj-lt"/>
              <a:buAutoNum type="arabicPeriod"/>
            </a:pPr>
            <a:r>
              <a:rPr lang="en-US" altLang="zh-CN" dirty="0">
                <a:latin typeface="Gill Sans MT" panose="020B0502020104020203" pitchFamily="34" charset="0"/>
              </a:rPr>
              <a:t>Online Distillation</a:t>
            </a:r>
            <a:r>
              <a:rPr lang="zh-CN" altLang="en-US" dirty="0">
                <a:latin typeface="Gill Sans MT" panose="020B0502020104020203" pitchFamily="34" charset="0"/>
              </a:rPr>
              <a:t> 是指教师和学生共同学习；</a:t>
            </a:r>
            <a:endParaRPr lang="en-US" altLang="zh-CN" dirty="0">
              <a:latin typeface="Gill Sans MT" panose="020B0502020104020203" pitchFamily="34" charset="0"/>
            </a:endParaRPr>
          </a:p>
          <a:p>
            <a:pPr marL="457200" indent="-457200">
              <a:buFont typeface="+mj-lt"/>
              <a:buAutoNum type="arabicPeriod"/>
            </a:pPr>
            <a:r>
              <a:rPr lang="en-US" altLang="zh-CN" dirty="0">
                <a:latin typeface="Gill Sans MT" panose="020B0502020104020203" pitchFamily="34" charset="0"/>
              </a:rPr>
              <a:t>Self-Distillation</a:t>
            </a:r>
            <a:r>
              <a:rPr lang="zh-CN" altLang="en-US" dirty="0">
                <a:latin typeface="Gill Sans MT" panose="020B0502020104020203" pitchFamily="34" charset="0"/>
              </a:rPr>
              <a:t> 是指学生自己学习知识。</a:t>
            </a:r>
            <a:endParaRPr lang="zh-CN" altLang="en-US" dirty="0">
              <a:latin typeface="Gill Sans MT" panose="020B05020201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81757" y="607562"/>
            <a:ext cx="10963473" cy="589190"/>
          </a:xfrm>
        </p:spPr>
        <p:txBody>
          <a:bodyPr/>
          <a:lstStyle/>
          <a:p>
            <a:r>
              <a:rPr lang="zh-CN" altLang="en-US" dirty="0"/>
              <a:t>推理引擎架构</a:t>
            </a:r>
            <a:endParaRPr lang="zh-CN" altLang="en-US" dirty="0"/>
          </a:p>
        </p:txBody>
      </p:sp>
      <p:pic>
        <p:nvPicPr>
          <p:cNvPr id="3" name="图片 2"/>
          <p:cNvPicPr>
            <a:picLocks noChangeAspect="1"/>
          </p:cNvPicPr>
          <p:nvPr/>
        </p:nvPicPr>
        <p:blipFill rotWithShape="1">
          <a:blip r:embed="rId1" cstate="screen"/>
          <a:srcRect/>
          <a:stretch>
            <a:fillRect/>
          </a:stretch>
        </p:blipFill>
        <p:spPr>
          <a:xfrm>
            <a:off x="3218061" y="660515"/>
            <a:ext cx="6871717" cy="5825002"/>
          </a:xfrm>
          <a:prstGeom prst="rect">
            <a:avLst/>
          </a:prstGeom>
        </p:spPr>
      </p:pic>
      <p:sp>
        <p:nvSpPr>
          <p:cNvPr id="7" name="矩形 6"/>
          <p:cNvSpPr/>
          <p:nvPr/>
        </p:nvSpPr>
        <p:spPr bwMode="auto">
          <a:xfrm flipH="1">
            <a:off x="6376007" y="1052736"/>
            <a:ext cx="1234542" cy="2448272"/>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左大括号 7"/>
          <p:cNvSpPr/>
          <p:nvPr/>
        </p:nvSpPr>
        <p:spPr bwMode="auto">
          <a:xfrm>
            <a:off x="2569989" y="1232992"/>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445944" y="1502210"/>
            <a:ext cx="1980029" cy="1751570"/>
          </a:xfrm>
          <a:prstGeom prst="rect">
            <a:avLst/>
          </a:prstGeom>
        </p:spPr>
        <p:txBody>
          <a:bodyPr wrap="none">
            <a:spAutoFit/>
          </a:bodyPr>
          <a:lstStyle/>
          <a:p>
            <a:pPr>
              <a:lnSpc>
                <a:spcPct val="150000"/>
              </a:lnSpc>
            </a:pPr>
            <a:r>
              <a:rPr lang="zh-CN" altLang="en-US" sz="2000" dirty="0">
                <a:solidFill>
                  <a:srgbClr val="374154"/>
                </a:solidFill>
                <a:latin typeface="微软雅黑" panose="020B0503020204020204" pitchFamily="34" charset="-122"/>
                <a:ea typeface="微软雅黑" panose="020B0503020204020204" pitchFamily="34" charset="-122"/>
              </a:rPr>
              <a:t>对模型进行压缩</a:t>
            </a:r>
            <a:endParaRPr lang="en-US" altLang="zh-CN" sz="2000" dirty="0">
              <a:solidFill>
                <a:srgbClr val="374154"/>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微软雅黑" panose="020B0503020204020204" pitchFamily="34" charset="-122"/>
                <a:ea typeface="微软雅黑" panose="020B0503020204020204" pitchFamily="34" charset="-122"/>
              </a:rPr>
              <a:t>减少模型大小</a:t>
            </a:r>
            <a:endParaRPr lang="en-US" altLang="zh-CN" dirty="0">
              <a:solidFill>
                <a:srgbClr val="374154"/>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微软雅黑" panose="020B0503020204020204" pitchFamily="34" charset="-122"/>
                <a:ea typeface="微软雅黑" panose="020B0503020204020204" pitchFamily="34" charset="-122"/>
              </a:rPr>
              <a:t>加快训练速度</a:t>
            </a:r>
            <a:endParaRPr lang="en-US" altLang="zh-CN" dirty="0">
              <a:solidFill>
                <a:srgbClr val="374154"/>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微软雅黑" panose="020B0503020204020204" pitchFamily="34" charset="-122"/>
                <a:ea typeface="微软雅黑" panose="020B0503020204020204" pitchFamily="34" charset="-122"/>
              </a:rPr>
              <a:t>保持相同精度</a:t>
            </a:r>
            <a:endParaRPr lang="zh-CN" altLang="en-US" dirty="0">
              <a:solidFill>
                <a:srgbClr val="37415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advClick="0">
        <p159:morph option="byObject"/>
      </p:transition>
    </mc:Choice>
    <mc:Fallback>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3635" y="908720"/>
            <a:ext cx="10731328" cy="3816424"/>
          </a:xfrm>
        </p:spPr>
        <p:txBody>
          <a:bodyPr anchor="ctr"/>
          <a:lstStyle/>
          <a:p>
            <a:pPr marL="0" indent="0" algn="ctr">
              <a:lnSpc>
                <a:spcPct val="100000"/>
              </a:lnSpc>
              <a:buNone/>
            </a:pPr>
            <a:r>
              <a:rPr lang="en-US" altLang="zh-CN" sz="9600" b="1" dirty="0">
                <a:solidFill>
                  <a:srgbClr val="C00000"/>
                </a:solidFill>
                <a:latin typeface="Futura Medium" panose="020B0602020204020303" pitchFamily="34" charset="-79"/>
                <a:cs typeface="Futura Medium" panose="020B0602020204020303" pitchFamily="34" charset="-79"/>
              </a:rPr>
              <a:t>Hinton</a:t>
            </a:r>
            <a:r>
              <a:rPr lang="zh-CN" altLang="en-US" sz="9600" b="1" dirty="0">
                <a:solidFill>
                  <a:srgbClr val="C00000"/>
                </a:solidFill>
                <a:latin typeface="Futura Medium" panose="020B0602020204020303" pitchFamily="34" charset="-79"/>
                <a:cs typeface="Futura Medium" panose="020B0602020204020303" pitchFamily="34" charset="-79"/>
              </a:rPr>
              <a:t>经典蒸馏</a:t>
            </a:r>
            <a:endParaRPr lang="en-US" altLang="zh-CN" sz="9600" b="1" dirty="0">
              <a:solidFill>
                <a:srgbClr val="C00000"/>
              </a:solidFill>
              <a:latin typeface="Futura Medium" panose="020B0602020204020303" pitchFamily="34" charset="-79"/>
              <a:cs typeface="Futura Medium" panose="020B0602020204020303" pitchFamily="34" charset="-79"/>
            </a:endParaRPr>
          </a:p>
          <a:p>
            <a:pPr marL="0" indent="0" algn="ctr">
              <a:lnSpc>
                <a:spcPct val="100000"/>
              </a:lnSpc>
              <a:buNone/>
            </a:pPr>
            <a:r>
              <a:rPr lang="zh-CN" altLang="en-US" sz="9600" b="1" dirty="0">
                <a:solidFill>
                  <a:srgbClr val="C00000"/>
                </a:solidFill>
                <a:latin typeface="Futura Medium" panose="020B0602020204020303" pitchFamily="34" charset="-79"/>
                <a:cs typeface="Futura Medium" panose="020B0602020204020303" pitchFamily="34" charset="-79"/>
              </a:rPr>
              <a:t>算法解读</a:t>
            </a:r>
            <a:endParaRPr lang="en-US" altLang="zh-CN" sz="9600" b="1" dirty="0">
              <a:solidFill>
                <a:srgbClr val="C00000"/>
              </a:solidFill>
              <a:latin typeface="Futura Medium" panose="020B0602020204020303" pitchFamily="34" charset="-79"/>
              <a:cs typeface="Futura Medium" panose="020B0602020204020303" pitchFamily="34" charset="-79"/>
            </a:endParaRPr>
          </a:p>
        </p:txBody>
      </p:sp>
      <p:sp>
        <p:nvSpPr>
          <p:cNvPr id="4" name="矩形 3"/>
          <p:cNvSpPr/>
          <p:nvPr/>
        </p:nvSpPr>
        <p:spPr>
          <a:xfrm>
            <a:off x="623635" y="4869160"/>
            <a:ext cx="10731328" cy="646331"/>
          </a:xfrm>
          <a:prstGeom prst="rect">
            <a:avLst/>
          </a:prstGeom>
        </p:spPr>
        <p:txBody>
          <a:bodyPr wrap="square">
            <a:spAutoFit/>
          </a:bodyPr>
          <a:lstStyle/>
          <a:p>
            <a:pPr marL="0" indent="0" algn="ctr">
              <a:lnSpc>
                <a:spcPct val="100000"/>
              </a:lnSpc>
              <a:buNone/>
            </a:pPr>
            <a:r>
              <a:rPr lang="en-US" altLang="zh-CN" sz="3600" b="1" u="sng" dirty="0">
                <a:solidFill>
                  <a:srgbClr val="C00000"/>
                </a:solidFill>
                <a:latin typeface="Futura Medium" panose="020B0602020204020303" pitchFamily="34" charset="-79"/>
                <a:cs typeface="Futura Medium" panose="020B0602020204020303" pitchFamily="34" charset="-79"/>
              </a:rPr>
              <a:t>Distilling the Knowledge</a:t>
            </a:r>
            <a:r>
              <a:rPr lang="zh-CN" altLang="en-US" sz="3600" b="1" u="sng" dirty="0">
                <a:solidFill>
                  <a:srgbClr val="C00000"/>
                </a:solidFill>
                <a:latin typeface="Futura Medium" panose="020B0602020204020303" pitchFamily="34" charset="-79"/>
                <a:cs typeface="Futura Medium" panose="020B0602020204020303" pitchFamily="34" charset="-79"/>
              </a:rPr>
              <a:t> </a:t>
            </a:r>
            <a:r>
              <a:rPr lang="en-US" altLang="zh-CN" sz="3600" b="1" u="sng" dirty="0">
                <a:solidFill>
                  <a:srgbClr val="C00000"/>
                </a:solidFill>
                <a:latin typeface="Futura Medium" panose="020B0602020204020303" pitchFamily="34" charset="-79"/>
                <a:cs typeface="Futura Medium" panose="020B0602020204020303" pitchFamily="34" charset="-79"/>
              </a:rPr>
              <a:t>in a Neural Network</a:t>
            </a:r>
            <a:endParaRPr lang="en-US" altLang="zh-CN" sz="3600" b="1" u="sng" dirty="0">
              <a:solidFill>
                <a:srgbClr val="C00000"/>
              </a:solidFill>
              <a:latin typeface="Futura Medium" panose="020B0602020204020303" pitchFamily="34" charset="-79"/>
              <a:cs typeface="Futura Medium" panose="020B0602020204020303" pitchFamily="34" charset="-79"/>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Hard-target </a:t>
            </a:r>
            <a:r>
              <a:rPr lang="zh-CN" altLang="en-US" dirty="0"/>
              <a:t>和 </a:t>
            </a:r>
            <a:r>
              <a:rPr lang="en-US" altLang="zh-CN" dirty="0"/>
              <a:t>Soft-target</a:t>
            </a:r>
            <a:endParaRPr lang="zh-CN" altLang="en-US" dirty="0"/>
          </a:p>
        </p:txBody>
      </p:sp>
      <p:sp>
        <p:nvSpPr>
          <p:cNvPr id="5" name="内容占位符 4"/>
          <p:cNvSpPr>
            <a:spLocks noGrp="1"/>
          </p:cNvSpPr>
          <p:nvPr>
            <p:ph sz="half" idx="1"/>
          </p:nvPr>
        </p:nvSpPr>
        <p:spPr>
          <a:xfrm>
            <a:off x="623635" y="1268760"/>
            <a:ext cx="10963473" cy="4608512"/>
          </a:xfrm>
        </p:spPr>
        <p:txBody>
          <a:bodyPr/>
          <a:lstStyle/>
          <a:p>
            <a:r>
              <a:rPr lang="zh-CN" altLang="en-US" dirty="0">
                <a:latin typeface="Gill Sans MT" panose="020B0502020104020203" pitchFamily="34" charset="0"/>
              </a:rPr>
              <a:t>传统的神经网络训练方法是定义一个损失函数，目标是使预测值尽可能接近于真实值（</a:t>
            </a:r>
            <a:r>
              <a:rPr lang="en-US" altLang="zh-CN" dirty="0">
                <a:latin typeface="Gill Sans MT" panose="020B0502020104020203" pitchFamily="34" charset="0"/>
              </a:rPr>
              <a:t>Hard- target</a:t>
            </a:r>
            <a:r>
              <a:rPr lang="zh-CN" altLang="en-US" dirty="0">
                <a:latin typeface="Gill Sans MT" panose="020B0502020104020203" pitchFamily="34" charset="0"/>
              </a:rPr>
              <a:t>），使损失函数</a:t>
            </a:r>
            <a:r>
              <a:rPr lang="zh-CN" altLang="en-US" dirty="0">
                <a:latin typeface="Gill Sans MT" panose="020B0502020104020203" pitchFamily="34" charset="0"/>
              </a:rPr>
              <a:t>也就是就是使神经网络的损失值尽可能小。这种训练过程是对</a:t>
            </a:r>
            <a:r>
              <a:rPr lang="en-US" altLang="zh-CN" dirty="0">
                <a:latin typeface="Gill Sans MT" panose="020B0502020104020203" pitchFamily="34" charset="0"/>
              </a:rPr>
              <a:t>ground truth</a:t>
            </a:r>
            <a:r>
              <a:rPr lang="zh-CN" altLang="en-US" dirty="0">
                <a:latin typeface="Gill Sans MT" panose="020B0502020104020203" pitchFamily="34" charset="0"/>
              </a:rPr>
              <a:t>求极大似然。在知识蒸馏中，是使用大模型的类别概率作为 </a:t>
            </a:r>
            <a:r>
              <a:rPr lang="en-US" altLang="zh-CN" dirty="0">
                <a:latin typeface="Gill Sans MT" panose="020B0502020104020203" pitchFamily="34" charset="0"/>
              </a:rPr>
              <a:t>Soft-target</a:t>
            </a:r>
            <a:r>
              <a:rPr lang="zh-CN" altLang="en-US" dirty="0">
                <a:latin typeface="Gill Sans MT" panose="020B0502020104020203" pitchFamily="34" charset="0"/>
              </a:rPr>
              <a:t> 的训练过程。</a:t>
            </a:r>
            <a:endParaRPr lang="zh-CN" altLang="en-US" dirty="0">
              <a:latin typeface="Gill Sans MT" panose="020B0502020104020203" pitchFamily="34" charset="0"/>
            </a:endParaRPr>
          </a:p>
        </p:txBody>
      </p:sp>
      <p:pic>
        <p:nvPicPr>
          <p:cNvPr id="6" name="图片 5"/>
          <p:cNvPicPr>
            <a:picLocks noChangeAspect="1"/>
          </p:cNvPicPr>
          <p:nvPr/>
        </p:nvPicPr>
        <p:blipFill>
          <a:blip r:embed="rId1"/>
          <a:stretch>
            <a:fillRect/>
          </a:stretch>
        </p:blipFill>
        <p:spPr>
          <a:xfrm>
            <a:off x="2497981" y="2924944"/>
            <a:ext cx="7488832" cy="35022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Softmax</a:t>
            </a:r>
            <a:r>
              <a:rPr kumimoji="1" lang="zh-CN" altLang="en-US" dirty="0"/>
              <a:t> </a:t>
            </a:r>
            <a:r>
              <a:rPr kumimoji="1" lang="en-US" altLang="zh-CN" dirty="0"/>
              <a:t>with</a:t>
            </a:r>
            <a:r>
              <a:rPr kumimoji="1" lang="zh-CN" altLang="en-US" dirty="0"/>
              <a:t> </a:t>
            </a:r>
            <a:r>
              <a:rPr kumimoji="1" lang="en-US" altLang="zh-CN" dirty="0"/>
              <a:t>Temperature</a:t>
            </a:r>
            <a:endParaRPr kumimoji="1" lang="zh-CN" altLang="en-US" dirty="0"/>
          </a:p>
        </p:txBody>
      </p:sp>
      <p:sp>
        <p:nvSpPr>
          <p:cNvPr id="3" name="内容占位符 2"/>
          <p:cNvSpPr>
            <a:spLocks noGrp="1"/>
          </p:cNvSpPr>
          <p:nvPr>
            <p:ph sz="half" idx="1"/>
          </p:nvPr>
        </p:nvSpPr>
        <p:spPr>
          <a:xfrm>
            <a:off x="623635" y="1412776"/>
            <a:ext cx="10963473" cy="589190"/>
          </a:xfrm>
        </p:spPr>
        <p:txBody>
          <a:bodyPr/>
          <a:lstStyle/>
          <a:p>
            <a:r>
              <a:rPr lang="en-US" altLang="zh-CN" dirty="0">
                <a:latin typeface="Gill Sans MT" panose="020B0502020104020203" pitchFamily="34" charset="0"/>
              </a:rPr>
              <a:t>softmax</a:t>
            </a:r>
            <a:r>
              <a:rPr lang="zh-CN" altLang="en-US" dirty="0">
                <a:latin typeface="Gill Sans MT" panose="020B0502020104020203" pitchFamily="34" charset="0"/>
              </a:rPr>
              <a:t>函数：</a:t>
            </a:r>
            <a:endParaRPr lang="en-US" altLang="zh-CN"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5" name="文本框 4"/>
              <p:cNvSpPr txBox="1"/>
              <p:nvPr/>
            </p:nvSpPr>
            <p:spPr>
              <a:xfrm>
                <a:off x="4875257" y="3750901"/>
                <a:ext cx="2446246" cy="830227"/>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𝑞</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𝑒𝑥𝑝</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𝑧</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num>
                        <m:den>
                          <m:nary>
                            <m:naryPr>
                              <m:chr m:val="∑"/>
                              <m:limLoc m:val="subSup"/>
                              <m:supHide m:val="on"/>
                              <m:ctrlPr>
                                <a:rPr kumimoji="1" lang="en-US" altLang="zh-CN" sz="2400" b="0" i="1" smtClean="0">
                                  <a:latin typeface="Cambria Math" panose="02040503050406030204" pitchFamily="18" charset="0"/>
                                </a:rPr>
                              </m:ctrlPr>
                            </m:naryPr>
                            <m:sub>
                              <m:r>
                                <m:rPr>
                                  <m:brk m:alnAt="9"/>
                                </m:rPr>
                                <a:rPr kumimoji="1" lang="en-US" altLang="zh-CN" sz="2400" b="0" i="1" smtClean="0">
                                  <a:latin typeface="Cambria Math" panose="02040503050406030204" pitchFamily="18" charset="0"/>
                                </a:rPr>
                                <m:t>𝑗</m:t>
                              </m:r>
                            </m:sub>
                            <m:sup/>
                            <m:e>
                              <m:r>
                                <a:rPr kumimoji="1" lang="en-US" altLang="zh-CN" sz="2400" i="1">
                                  <a:latin typeface="Cambria Math" panose="02040503050406030204" pitchFamily="18" charset="0"/>
                                </a:rPr>
                                <m:t>𝑒𝑥𝑝</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𝑧</m:t>
                                  </m:r>
                                </m:e>
                                <m:sub>
                                  <m:r>
                                    <a:rPr kumimoji="1" lang="en-US" altLang="zh-CN" sz="2400" b="0" i="1" smtClean="0">
                                      <a:latin typeface="Cambria Math" panose="02040503050406030204" pitchFamily="18" charset="0"/>
                                    </a:rPr>
                                    <m:t>𝑗</m:t>
                                  </m:r>
                                </m:sub>
                              </m:sSub>
                              <m:r>
                                <a:rPr kumimoji="1" lang="en-US" altLang="zh-CN" sz="2400" i="1">
                                  <a:latin typeface="Cambria Math" panose="02040503050406030204" pitchFamily="18" charset="0"/>
                                </a:rPr>
                                <m:t>/</m:t>
                              </m:r>
                              <m:r>
                                <a:rPr kumimoji="1" lang="en-US" altLang="zh-CN" sz="2400" i="1">
                                  <a:latin typeface="Cambria Math" panose="02040503050406030204" pitchFamily="18" charset="0"/>
                                </a:rPr>
                                <m:t>𝑇</m:t>
                              </m:r>
                              <m:r>
                                <a:rPr kumimoji="1" lang="en-US" altLang="zh-CN" sz="2400" i="1">
                                  <a:latin typeface="Cambria Math" panose="02040503050406030204" pitchFamily="18" charset="0"/>
                                </a:rPr>
                                <m:t>)</m:t>
                              </m:r>
                            </m:e>
                          </m:nary>
                        </m:den>
                      </m:f>
                    </m:oMath>
                  </m:oMathPara>
                </a14:m>
                <a:endParaRPr kumimoji="1" lang="zh-CN" altLang="en-US" sz="2400" b="0" i="1" dirty="0" err="1">
                  <a:latin typeface="+mn-lt"/>
                </a:endParaRPr>
              </a:p>
            </p:txBody>
          </p:sp>
        </mc:Choice>
        <mc:Fallback>
          <p:sp>
            <p:nvSpPr>
              <p:cNvPr id="5" name="文本框 4"/>
              <p:cNvSpPr txBox="1">
                <a:spLocks noRot="1" noChangeAspect="1" noMove="1" noResize="1" noEditPoints="1" noAdjustHandles="1" noChangeArrowheads="1" noChangeShapeType="1" noTextEdit="1"/>
              </p:cNvSpPr>
              <p:nvPr/>
            </p:nvSpPr>
            <p:spPr>
              <a:xfrm>
                <a:off x="4875257" y="3750901"/>
                <a:ext cx="2446246" cy="830227"/>
              </a:xfrm>
              <a:prstGeom prst="rect">
                <a:avLst/>
              </a:prstGeom>
              <a:blipFill rotWithShape="1">
                <a:blip r:embed="rId1"/>
                <a:stretch>
                  <a:fillRect l="-15" t="-71" r="-3818" b="-23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5045336" y="2022709"/>
                <a:ext cx="2106089" cy="830227"/>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𝑞</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𝑒𝑥𝑝</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𝑧</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num>
                        <m:den>
                          <m:nary>
                            <m:naryPr>
                              <m:chr m:val="∑"/>
                              <m:limLoc m:val="subSup"/>
                              <m:supHide m:val="on"/>
                              <m:ctrlPr>
                                <a:rPr kumimoji="1" lang="en-US" altLang="zh-CN" sz="2400" b="0" i="1" smtClean="0">
                                  <a:latin typeface="Cambria Math" panose="02040503050406030204" pitchFamily="18" charset="0"/>
                                </a:rPr>
                              </m:ctrlPr>
                            </m:naryPr>
                            <m:sub>
                              <m:r>
                                <m:rPr>
                                  <m:brk m:alnAt="9"/>
                                </m:rPr>
                                <a:rPr kumimoji="1" lang="en-US" altLang="zh-CN" sz="2400" b="0" i="1" smtClean="0">
                                  <a:latin typeface="Cambria Math" panose="02040503050406030204" pitchFamily="18" charset="0"/>
                                </a:rPr>
                                <m:t>𝑗</m:t>
                              </m:r>
                            </m:sub>
                            <m:sup/>
                            <m:e>
                              <m:r>
                                <a:rPr kumimoji="1" lang="en-US" altLang="zh-CN" sz="2400" i="1">
                                  <a:latin typeface="Cambria Math" panose="02040503050406030204" pitchFamily="18" charset="0"/>
                                </a:rPr>
                                <m:t>𝑒𝑥𝑝</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𝑧</m:t>
                                  </m:r>
                                </m:e>
                                <m:sub>
                                  <m:r>
                                    <a:rPr kumimoji="1" lang="en-US" altLang="zh-CN" sz="2400" b="0" i="1" smtClean="0">
                                      <a:latin typeface="Cambria Math" panose="02040503050406030204" pitchFamily="18" charset="0"/>
                                    </a:rPr>
                                    <m:t>𝑗</m:t>
                                  </m:r>
                                </m:sub>
                              </m:sSub>
                              <m:r>
                                <a:rPr kumimoji="1" lang="en-US" altLang="zh-CN" sz="2400" i="1">
                                  <a:latin typeface="Cambria Math" panose="02040503050406030204" pitchFamily="18" charset="0"/>
                                </a:rPr>
                                <m:t>)</m:t>
                              </m:r>
                            </m:e>
                          </m:nary>
                        </m:den>
                      </m:f>
                    </m:oMath>
                  </m:oMathPara>
                </a14:m>
                <a:endParaRPr kumimoji="1" lang="zh-CN" altLang="en-US" sz="2400" b="0" i="1" dirty="0" err="1">
                  <a:latin typeface="+mn-lt"/>
                </a:endParaRPr>
              </a:p>
            </p:txBody>
          </p:sp>
        </mc:Choice>
        <mc:Fallback>
          <p:sp>
            <p:nvSpPr>
              <p:cNvPr id="6" name="文本框 5"/>
              <p:cNvSpPr txBox="1">
                <a:spLocks noRot="1" noChangeAspect="1" noMove="1" noResize="1" noEditPoints="1" noAdjustHandles="1" noChangeArrowheads="1" noChangeShapeType="1" noTextEdit="1"/>
              </p:cNvSpPr>
              <p:nvPr/>
            </p:nvSpPr>
            <p:spPr>
              <a:xfrm>
                <a:off x="5045336" y="2022709"/>
                <a:ext cx="2106089" cy="830227"/>
              </a:xfrm>
              <a:prstGeom prst="rect">
                <a:avLst/>
              </a:prstGeom>
              <a:blipFill rotWithShape="1">
                <a:blip r:embed="rId2"/>
                <a:stretch>
                  <a:fillRect l="-12" t="-28" r="-4671" b="-2385"/>
                </a:stretch>
              </a:blipFill>
            </p:spPr>
            <p:txBody>
              <a:bodyPr/>
              <a:lstStyle/>
              <a:p>
                <a:r>
                  <a:rPr lang="zh-CN" altLang="en-US">
                    <a:noFill/>
                  </a:rPr>
                  <a:t> </a:t>
                </a:r>
              </a:p>
            </p:txBody>
          </p:sp>
        </mc:Fallback>
      </mc:AlternateContent>
      <p:sp>
        <p:nvSpPr>
          <p:cNvPr id="8" name="矩形 7"/>
          <p:cNvSpPr/>
          <p:nvPr/>
        </p:nvSpPr>
        <p:spPr>
          <a:xfrm>
            <a:off x="616643" y="3172906"/>
            <a:ext cx="6639959" cy="400110"/>
          </a:xfrm>
          <a:prstGeom prst="rect">
            <a:avLst/>
          </a:prstGeom>
        </p:spPr>
        <p:txBody>
          <a:bodyPr wrap="none">
            <a:spAutoFit/>
          </a:bodyPr>
          <a:lstStyle/>
          <a:p>
            <a:pPr marL="342900" indent="-342900">
              <a:buClr>
                <a:srgbClr val="4E9AEE"/>
              </a:buClr>
              <a:buFont typeface="Arial" panose="020B0604020202020204" pitchFamily="34" charset="0"/>
              <a:buChar char="•"/>
            </a:pPr>
            <a:r>
              <a:rPr lang="zh-CN" altLang="en-US" sz="2000" kern="0" dirty="0">
                <a:solidFill>
                  <a:srgbClr val="374154"/>
                </a:solidFill>
                <a:latin typeface="Gill Sans MT" panose="020B0502020104020203" pitchFamily="34" charset="0"/>
                <a:ea typeface="微软雅黑" panose="020B0503020204020204" pitchFamily="34" charset="-122"/>
              </a:rPr>
              <a:t>使用软标签就是修改了</a:t>
            </a:r>
            <a:r>
              <a:rPr lang="en-US" altLang="zh-CN" sz="2000" kern="0" dirty="0">
                <a:solidFill>
                  <a:srgbClr val="374154"/>
                </a:solidFill>
                <a:latin typeface="Gill Sans MT" panose="020B0502020104020203" pitchFamily="34" charset="0"/>
                <a:ea typeface="微软雅黑" panose="020B0503020204020204" pitchFamily="34" charset="-122"/>
              </a:rPr>
              <a:t>softmax</a:t>
            </a:r>
            <a:r>
              <a:rPr lang="zh-CN" altLang="en-US" sz="2000" kern="0" dirty="0">
                <a:solidFill>
                  <a:srgbClr val="374154"/>
                </a:solidFill>
                <a:latin typeface="Gill Sans MT" panose="020B0502020104020203" pitchFamily="34" charset="0"/>
                <a:ea typeface="微软雅黑" panose="020B0503020204020204" pitchFamily="34" charset="-122"/>
              </a:rPr>
              <a:t>函数，增加温度系数</a:t>
            </a:r>
            <a:r>
              <a:rPr lang="en-US" altLang="zh-CN" sz="2000" kern="0" dirty="0">
                <a:solidFill>
                  <a:srgbClr val="374154"/>
                </a:solidFill>
                <a:latin typeface="Gill Sans MT" panose="020B0502020104020203" pitchFamily="34" charset="0"/>
                <a:ea typeface="微软雅黑" panose="020B0503020204020204" pitchFamily="34" charset="-122"/>
              </a:rPr>
              <a:t>T</a:t>
            </a:r>
            <a:r>
              <a:rPr lang="zh-CN" altLang="en-US" sz="2000" kern="0" dirty="0">
                <a:solidFill>
                  <a:srgbClr val="374154"/>
                </a:solidFill>
                <a:latin typeface="Gill Sans MT" panose="020B0502020104020203" pitchFamily="34" charset="0"/>
                <a:ea typeface="微软雅黑" panose="020B0503020204020204" pitchFamily="34" charset="-122"/>
              </a:rPr>
              <a:t>：</a:t>
            </a:r>
            <a:endParaRPr lang="en-US" altLang="zh-CN" sz="2000" kern="0" dirty="0">
              <a:solidFill>
                <a:srgbClr val="374154"/>
              </a:solidFill>
              <a:latin typeface="Gill Sans MT" panose="020B0502020104020203"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内容占位符 2"/>
              <p:cNvSpPr txBox="1"/>
              <p:nvPr/>
            </p:nvSpPr>
            <p:spPr>
              <a:xfrm>
                <a:off x="616643" y="4725144"/>
                <a:ext cx="10963473" cy="1440160"/>
              </a:xfrm>
              <a:prstGeom prst="rect">
                <a:avLst/>
              </a:prstGeom>
              <a:noFill/>
            </p:spPr>
            <p:txBody>
              <a:bodyPr/>
              <a:lstStyle>
                <a:lvl1pPr marL="239395" marR="0" indent="-239395" algn="l" defTabSz="1218565" rtl="0" eaLnBrk="1" fontAlgn="base" latinLnBrk="1" hangingPunct="1">
                  <a:lnSpc>
                    <a:spcPct val="150000"/>
                  </a:lnSpc>
                  <a:spcBef>
                    <a:spcPts val="0"/>
                  </a:spcBef>
                  <a:spcAft>
                    <a:spcPct val="0"/>
                  </a:spcAft>
                  <a:buClr>
                    <a:srgbClr val="71B2FF"/>
                  </a:buClr>
                  <a:buChar char="•"/>
                  <a:defRPr kumimoji="0" lang="zh-CN" altLang="en-US" sz="20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ct val="0"/>
                  </a:spcAft>
                  <a:buClr>
                    <a:srgbClr val="71B2FF"/>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ct val="0"/>
                  </a:spcAft>
                  <a:buClr>
                    <a:srgbClr val="71B2FF"/>
                  </a:buClr>
                  <a:buFontTx/>
                  <a:buChar char="-"/>
                  <a:defRPr kumimoji="0" lang="zh-CN" altLang="en-US" sz="16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marL="1598930" indent="-228600" algn="l" rtl="0" eaLnBrk="1" fontAlgn="base" hangingPunct="1">
                  <a:spcBef>
                    <a:spcPct val="20000"/>
                  </a:spcBef>
                  <a:spcAft>
                    <a:spcPct val="0"/>
                  </a:spcAft>
                  <a:buChar char="–"/>
                  <a:defRPr sz="1540">
                    <a:solidFill>
                      <a:schemeClr val="tx1"/>
                    </a:solidFill>
                    <a:latin typeface="+mn-lt"/>
                    <a:ea typeface="+mn-ea"/>
                    <a:cs typeface="+mn-cs"/>
                  </a:defRPr>
                </a:lvl4pPr>
                <a:lvl5pPr marL="2056130" indent="-228600"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5pPr>
                <a:lvl6pPr marL="2512695" indent="-228600"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6pPr>
                <a:lvl7pPr marL="2969260" indent="-228600"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7pPr>
                <a:lvl8pPr marL="3426460" indent="-228600"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8pPr>
                <a:lvl9pPr marL="3883025" indent="-228600"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9pPr>
              </a:lstStyle>
              <a:p>
                <a:r>
                  <a:rPr lang="zh-CN" altLang="en-US">
                    <a:latin typeface="Gill Sans MT" panose="020B0502020104020203" pitchFamily="34" charset="0"/>
                  </a:rPr>
                  <a:t>其中 </a:t>
                </a:r>
                <a14:m>
                  <m:oMath xmlns:m="http://schemas.openxmlformats.org/officeDocument/2006/math">
                    <m:sSub>
                      <m:sSubPr>
                        <m:ctrlPr>
                          <a:rPr lang="ar-AE" altLang="zh-CN" i="1" smtClean="0">
                            <a:latin typeface="Cambria Math" panose="02040503050406030204" pitchFamily="18" charset="0"/>
                          </a:rPr>
                        </m:ctrlPr>
                      </m:sSubPr>
                      <m:e>
                        <m:r>
                          <a:rPr lang="ar-AE" altLang="zh-CN" i="1" smtClean="0">
                            <a:latin typeface="Cambria Math" panose="02040503050406030204" pitchFamily="18" charset="0"/>
                          </a:rPr>
                          <m:t>𝑞</m:t>
                        </m:r>
                      </m:e>
                      <m:sub>
                        <m:r>
                          <a:rPr lang="ar-AE" altLang="zh-CN" i="1" smtClean="0">
                            <a:latin typeface="Cambria Math" panose="02040503050406030204" pitchFamily="18" charset="0"/>
                          </a:rPr>
                          <m:t>𝑖</m:t>
                        </m:r>
                      </m:sub>
                    </m:sSub>
                  </m:oMath>
                </a14:m>
                <a:r>
                  <a:rPr lang="ar-AE" altLang="zh-CN">
                    <a:latin typeface="Gill Sans MT" panose="020B0502020104020203" pitchFamily="34" charset="0"/>
                  </a:rPr>
                  <a:t> </a:t>
                </a:r>
                <a:r>
                  <a:rPr lang="zh-CN" altLang="en-US">
                    <a:latin typeface="Gill Sans MT" panose="020B0502020104020203" pitchFamily="34" charset="0"/>
                  </a:rPr>
                  <a:t>是每个类别输出的概率，</a:t>
                </a:r>
                <a14:m>
                  <m:oMath xmlns:m="http://schemas.openxmlformats.org/officeDocument/2006/math">
                    <m:sSub>
                      <m:sSubPr>
                        <m:ctrlPr>
                          <a:rPr lang="ar-AE" altLang="zh-CN" i="1">
                            <a:latin typeface="Cambria Math" panose="02040503050406030204" pitchFamily="18" charset="0"/>
                          </a:rPr>
                        </m:ctrlPr>
                      </m:sSubPr>
                      <m:e>
                        <m:r>
                          <a:rPr lang="ar-AE" altLang="zh-CN" i="1" smtClean="0">
                            <a:latin typeface="Cambria Math" panose="02040503050406030204" pitchFamily="18" charset="0"/>
                          </a:rPr>
                          <m:t>𝑧</m:t>
                        </m:r>
                      </m:e>
                      <m:sub>
                        <m:r>
                          <a:rPr lang="ar-AE" altLang="zh-CN" i="1">
                            <a:latin typeface="Cambria Math" panose="02040503050406030204" pitchFamily="18" charset="0"/>
                          </a:rPr>
                          <m:t>𝑖</m:t>
                        </m:r>
                      </m:sub>
                    </m:sSub>
                  </m:oMath>
                </a14:m>
                <a:r>
                  <a:rPr lang="ar-AE">
                    <a:latin typeface="Gill Sans MT" panose="020B0502020104020203" pitchFamily="34" charset="0"/>
                  </a:rPr>
                  <a:t> </a:t>
                </a:r>
                <a:r>
                  <a:rPr lang="zh-CN" altLang="en-US">
                    <a:latin typeface="Gill Sans MT" panose="020B0502020104020203" pitchFamily="34" charset="0"/>
                  </a:rPr>
                  <a:t>是每个类别输出的 </a:t>
                </a:r>
                <a:r>
                  <a:rPr lang="en-US" altLang="zh-CN">
                    <a:latin typeface="Gill Sans MT" panose="020B0502020104020203" pitchFamily="34" charset="0"/>
                  </a:rPr>
                  <a:t>logits</a:t>
                </a:r>
                <a:r>
                  <a:rPr lang="en-US">
                    <a:latin typeface="Gill Sans MT" panose="020B0502020104020203" pitchFamily="34" charset="0"/>
                  </a:rPr>
                  <a:t>，</a:t>
                </a:r>
                <a:r>
                  <a:rPr lang="en-US" altLang="zh-CN">
                    <a:latin typeface="Gill Sans MT" panose="020B0502020104020203" pitchFamily="34" charset="0"/>
                  </a:rPr>
                  <a:t>T </a:t>
                </a:r>
                <a:r>
                  <a:rPr lang="zh-CN" altLang="en-US">
                    <a:latin typeface="Gill Sans MT" panose="020B0502020104020203" pitchFamily="34" charset="0"/>
                  </a:rPr>
                  <a:t>是温度。温度 </a:t>
                </a:r>
                <a:r>
                  <a:rPr lang="en-US" altLang="zh-CN">
                    <a:latin typeface="Gill Sans MT" panose="020B0502020104020203" pitchFamily="34" charset="0"/>
                  </a:rPr>
                  <a:t>T=1 </a:t>
                </a:r>
                <a:r>
                  <a:rPr lang="zh-CN" altLang="en-US">
                    <a:latin typeface="Gill Sans MT" panose="020B0502020104020203" pitchFamily="34" charset="0"/>
                  </a:rPr>
                  <a:t>时，为标准 </a:t>
                </a:r>
                <a:r>
                  <a:rPr lang="en-US" altLang="zh-CN">
                    <a:latin typeface="Gill Sans MT" panose="020B0502020104020203" pitchFamily="34" charset="0"/>
                  </a:rPr>
                  <a:t>Softmax</a:t>
                </a:r>
                <a:r>
                  <a:rPr lang="en-US">
                    <a:latin typeface="Gill Sans MT" panose="020B0502020104020203" pitchFamily="34" charset="0"/>
                  </a:rPr>
                  <a:t>。</a:t>
                </a:r>
                <a:r>
                  <a:rPr lang="en-US" altLang="zh-CN">
                    <a:latin typeface="Gill Sans MT" panose="020B0502020104020203" pitchFamily="34" charset="0"/>
                  </a:rPr>
                  <a:t>T</a:t>
                </a:r>
                <a:r>
                  <a:rPr lang="zh-CN" altLang="en-US">
                    <a:latin typeface="Gill Sans MT" panose="020B0502020104020203" pitchFamily="34" charset="0"/>
                  </a:rPr>
                  <a:t>越高，</a:t>
                </a:r>
                <a:r>
                  <a:rPr lang="en-US" altLang="zh-CN">
                    <a:latin typeface="Gill Sans MT" panose="020B0502020104020203" pitchFamily="34" charset="0"/>
                  </a:rPr>
                  <a:t>softmax </a:t>
                </a:r>
                <a:r>
                  <a:rPr lang="zh-CN" altLang="en-US">
                    <a:latin typeface="Gill Sans MT" panose="020B0502020104020203" pitchFamily="34" charset="0"/>
                  </a:rPr>
                  <a:t>的</a:t>
                </a:r>
                <a:r>
                  <a:rPr lang="en-US" altLang="zh-CN">
                    <a:latin typeface="Gill Sans MT" panose="020B0502020104020203" pitchFamily="34" charset="0"/>
                  </a:rPr>
                  <a:t>output probability distribution</a:t>
                </a:r>
                <a:r>
                  <a:rPr lang="zh-CN" altLang="en-US">
                    <a:latin typeface="Gill Sans MT" panose="020B0502020104020203" pitchFamily="34" charset="0"/>
                  </a:rPr>
                  <a:t>越趋平滑，其分布的熵越大，负标签携带的信息会被相对地放大，模型训练将更加关注负标签。</a:t>
                </a:r>
                <a:endParaRPr lang="zh-CN" altLang="en-US">
                  <a:latin typeface="Gill Sans MT" panose="020B0502020104020203" pitchFamily="34" charset="0"/>
                </a:endParaRPr>
              </a:p>
              <a:p>
                <a:endParaRPr kumimoji="1" lang="zh-CN" altLang="en-US">
                  <a:latin typeface="Gill Sans MT" panose="020B0502020104020203" pitchFamily="34" charset="0"/>
                </a:endParaRPr>
              </a:p>
            </p:txBody>
          </p:sp>
        </mc:Choice>
        <mc:Fallback>
          <p:sp>
            <p:nvSpPr>
              <p:cNvPr id="9" name="内容占位符 2"/>
              <p:cNvSpPr txBox="1">
                <a:spLocks noRot="1" noChangeAspect="1" noMove="1" noResize="1" noEditPoints="1" noAdjustHandles="1" noChangeArrowheads="1" noChangeShapeType="1" noTextEdit="1"/>
              </p:cNvSpPr>
              <p:nvPr/>
            </p:nvSpPr>
            <p:spPr>
              <a:xfrm>
                <a:off x="616643" y="4725144"/>
                <a:ext cx="10963473" cy="1440160"/>
              </a:xfrm>
              <a:prstGeom prst="rect">
                <a:avLst/>
              </a:prstGeom>
              <a:blipFill rotWithShape="1">
                <a:blip r:embed="rId3"/>
                <a:stretch>
                  <a:fillRect l="-1" t="-8" r="2" b="-33857"/>
                </a:stretch>
              </a:blipFill>
            </p:spPr>
            <p:txBody>
              <a:bodyPr/>
              <a:lstStyle/>
              <a:p>
                <a:r>
                  <a:rPr lang="zh-CN" altLang="en-US">
                    <a:noFill/>
                  </a:rPr>
                  <a:t> </a:t>
                </a:r>
              </a:p>
            </p:txBody>
          </p:sp>
        </mc:Fallback>
      </mc:AlternateContent>
      <p:cxnSp>
        <p:nvCxnSpPr>
          <p:cNvPr id="4" name="直接箭头连接符 3"/>
          <p:cNvCxnSpPr>
            <a:endCxn id="6" idx="1"/>
          </p:cNvCxnSpPr>
          <p:nvPr/>
        </p:nvCxnSpPr>
        <p:spPr>
          <a:xfrm flipV="1">
            <a:off x="3702050" y="2437765"/>
            <a:ext cx="1343025" cy="433705"/>
          </a:xfrm>
          <a:prstGeom prst="straightConnector1">
            <a:avLst/>
          </a:prstGeom>
          <a:noFill/>
          <a:ln w="9525" cap="flat" cmpd="sng" algn="ctr">
            <a:solidFill>
              <a:schemeClr val="tx2">
                <a:lumMod val="60000"/>
                <a:lumOff val="40000"/>
              </a:schemeClr>
            </a:solidFill>
            <a:prstDash val="solid"/>
            <a:round/>
            <a:headEnd type="none" w="med" len="med"/>
            <a:tailEnd type="arrow" w="med" len="med"/>
          </a:ln>
        </p:spPr>
      </p:cxnSp>
      <p:sp>
        <p:nvSpPr>
          <p:cNvPr id="7" name="文本框 6"/>
          <p:cNvSpPr txBox="1"/>
          <p:nvPr/>
        </p:nvSpPr>
        <p:spPr>
          <a:xfrm>
            <a:off x="2282825" y="2709545"/>
            <a:ext cx="1367155" cy="368300"/>
          </a:xfrm>
          <a:prstGeom prst="rect">
            <a:avLst/>
          </a:prstGeom>
          <a:noFill/>
          <a:ln>
            <a:solidFill>
              <a:srgbClr val="FF0000"/>
            </a:solidFill>
          </a:ln>
        </p:spPr>
        <p:txBody>
          <a:bodyPr wrap="square" rtlCol="0">
            <a:spAutoFit/>
          </a:bodyPr>
          <a:p>
            <a:pPr>
              <a:buNone/>
            </a:pPr>
            <a:r>
              <a:rPr lang="zh-CN" altLang="en-US" b="0" dirty="0" err="1" smtClean="0">
                <a:latin typeface="+mn-lt"/>
              </a:rPr>
              <a:t>输出的</a:t>
            </a:r>
            <a:r>
              <a:rPr lang="zh-CN" altLang="en-US" b="0" dirty="0" err="1" smtClean="0">
                <a:latin typeface="+mn-lt"/>
              </a:rPr>
              <a:t>概率</a:t>
            </a:r>
            <a:endParaRPr lang="zh-CN" altLang="en-US" b="0" dirty="0" err="1" smtClean="0">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Softmax</a:t>
            </a:r>
            <a:r>
              <a:rPr kumimoji="1" lang="zh-CN" altLang="en-US" dirty="0"/>
              <a:t> </a:t>
            </a:r>
            <a:r>
              <a:rPr kumimoji="1" lang="en-US" altLang="zh-CN" dirty="0"/>
              <a:t>with</a:t>
            </a:r>
            <a:r>
              <a:rPr kumimoji="1" lang="zh-CN" altLang="en-US" dirty="0"/>
              <a:t> </a:t>
            </a:r>
            <a:r>
              <a:rPr kumimoji="1" lang="en-US" altLang="zh-CN" dirty="0"/>
              <a:t>Temperature</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a:xfrm>
                <a:off x="623635" y="1412776"/>
                <a:ext cx="10963473" cy="1440160"/>
              </a:xfrm>
            </p:spPr>
            <p:txBody>
              <a:bodyPr/>
              <a:lstStyle/>
              <a:p>
                <a:r>
                  <a:rPr lang="zh-CN" altLang="en-US" dirty="0">
                    <a:latin typeface="Gill Sans MT" panose="020B0502020104020203" pitchFamily="34" charset="0"/>
                  </a:rPr>
                  <a:t>其中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oMath>
                </a14:m>
                <a:r>
                  <a:rPr lang="en-US" altLang="zh-CN" dirty="0">
                    <a:latin typeface="Gill Sans MT" panose="020B0502020104020203" pitchFamily="34" charset="0"/>
                  </a:rPr>
                  <a:t> </a:t>
                </a:r>
                <a:r>
                  <a:rPr lang="zh-CN" altLang="en-US" dirty="0">
                    <a:latin typeface="Gill Sans MT" panose="020B0502020104020203" pitchFamily="34" charset="0"/>
                  </a:rPr>
                  <a:t>是每个类别输出的概率，</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𝑖</m:t>
                        </m:r>
                      </m:sub>
                    </m:sSub>
                  </m:oMath>
                </a14:m>
                <a:r>
                  <a:rPr lang="zh-CN" altLang="en-US" dirty="0">
                    <a:latin typeface="Gill Sans MT" panose="020B0502020104020203" pitchFamily="34" charset="0"/>
                  </a:rPr>
                  <a:t> 是每个类别输出的 </a:t>
                </a:r>
                <a:r>
                  <a:rPr lang="en-US" altLang="zh-CN" dirty="0">
                    <a:latin typeface="Gill Sans MT" panose="020B0502020104020203" pitchFamily="34" charset="0"/>
                  </a:rPr>
                  <a:t>logits</a:t>
                </a:r>
                <a:r>
                  <a:rPr lang="zh-CN" altLang="en-US" dirty="0">
                    <a:latin typeface="Gill Sans MT" panose="020B0502020104020203" pitchFamily="34" charset="0"/>
                  </a:rPr>
                  <a:t>，</a:t>
                </a:r>
                <a:r>
                  <a:rPr lang="en-US" altLang="zh-CN" dirty="0">
                    <a:latin typeface="Gill Sans MT" panose="020B0502020104020203" pitchFamily="34" charset="0"/>
                  </a:rPr>
                  <a:t>T </a:t>
                </a:r>
                <a:r>
                  <a:rPr lang="zh-CN" altLang="en-US" dirty="0">
                    <a:latin typeface="Gill Sans MT" panose="020B0502020104020203" pitchFamily="34" charset="0"/>
                  </a:rPr>
                  <a:t>是温度。温度 </a:t>
                </a:r>
                <a:r>
                  <a:rPr lang="en-US" altLang="zh-CN" dirty="0">
                    <a:latin typeface="Gill Sans MT" panose="020B0502020104020203" pitchFamily="34" charset="0"/>
                  </a:rPr>
                  <a:t>T=1 </a:t>
                </a:r>
                <a:r>
                  <a:rPr lang="zh-CN" altLang="en-US" dirty="0">
                    <a:latin typeface="Gill Sans MT" panose="020B0502020104020203" pitchFamily="34" charset="0"/>
                  </a:rPr>
                  <a:t>时，为标准 </a:t>
                </a:r>
                <a:r>
                  <a:rPr lang="en-US" altLang="zh-CN" dirty="0">
                    <a:latin typeface="Gill Sans MT" panose="020B0502020104020203" pitchFamily="34" charset="0"/>
                  </a:rPr>
                  <a:t>Softmax</a:t>
                </a:r>
                <a:r>
                  <a:rPr lang="zh-CN" altLang="en-US" dirty="0">
                    <a:latin typeface="Gill Sans MT" panose="020B0502020104020203" pitchFamily="34" charset="0"/>
                  </a:rPr>
                  <a:t>。</a:t>
                </a:r>
                <a:r>
                  <a:rPr lang="en-US" altLang="zh-CN" dirty="0">
                    <a:latin typeface="Gill Sans MT" panose="020B0502020104020203" pitchFamily="34" charset="0"/>
                  </a:rPr>
                  <a:t>T</a:t>
                </a:r>
                <a:r>
                  <a:rPr lang="zh-CN" altLang="en-US" dirty="0">
                    <a:latin typeface="Gill Sans MT" panose="020B0502020104020203" pitchFamily="34" charset="0"/>
                  </a:rPr>
                  <a:t>越高，</a:t>
                </a:r>
                <a:r>
                  <a:rPr lang="en-US" altLang="zh-CN" dirty="0">
                    <a:latin typeface="Gill Sans MT" panose="020B0502020104020203" pitchFamily="34" charset="0"/>
                  </a:rPr>
                  <a:t>softmax </a:t>
                </a:r>
                <a:r>
                  <a:rPr lang="zh-CN" altLang="en-US" dirty="0">
                    <a:latin typeface="Gill Sans MT" panose="020B0502020104020203" pitchFamily="34" charset="0"/>
                  </a:rPr>
                  <a:t>的</a:t>
                </a:r>
                <a:r>
                  <a:rPr lang="en-US" altLang="zh-CN" dirty="0">
                    <a:latin typeface="Gill Sans MT" panose="020B0502020104020203" pitchFamily="34" charset="0"/>
                  </a:rPr>
                  <a:t>output probability distribution</a:t>
                </a:r>
                <a:r>
                  <a:rPr lang="zh-CN" altLang="en-US" dirty="0">
                    <a:latin typeface="Gill Sans MT" panose="020B0502020104020203" pitchFamily="34" charset="0"/>
                  </a:rPr>
                  <a:t>越趋平滑，其分布的熵越大，负标签携带的信息会被相对地放大，模型训练将更加关注负标签。</a:t>
                </a:r>
                <a:endParaRPr lang="en-US" altLang="zh-CN" dirty="0">
                  <a:latin typeface="Gill Sans MT" panose="020B0502020104020203" pitchFamily="34" charset="0"/>
                </a:endParaRPr>
              </a:p>
              <a:p>
                <a:endParaRPr kumimoji="1" lang="zh-CN" altLang="en-US" dirty="0">
                  <a:latin typeface="Gill Sans MT" panose="020B0502020104020203" pitchFamily="34" charset="0"/>
                </a:endParaRPr>
              </a:p>
            </p:txBody>
          </p:sp>
        </mc:Choice>
        <mc:Fallback>
          <p:sp>
            <p:nvSpPr>
              <p:cNvPr id="3" name="内容占位符 2"/>
              <p:cNvSpPr>
                <a:spLocks noRot="1" noChangeAspect="1" noMove="1" noResize="1" noEditPoints="1" noAdjustHandles="1" noChangeArrowheads="1" noChangeShapeType="1" noTextEdit="1"/>
              </p:cNvSpPr>
              <p:nvPr>
                <p:ph sz="half" idx="1"/>
              </p:nvPr>
            </p:nvSpPr>
            <p:spPr>
              <a:xfrm>
                <a:off x="623635" y="1412776"/>
                <a:ext cx="10963473" cy="1440160"/>
              </a:xfrm>
              <a:blipFill rotWithShape="1">
                <a:blip r:embed="rId1"/>
                <a:stretch>
                  <a:fillRect l="-1" t="-37" r="2" b="-30123"/>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1765456" y="3095212"/>
            <a:ext cx="8665850" cy="30832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Distilling the Knowledge</a:t>
            </a:r>
            <a:r>
              <a:rPr lang="zh-CN" altLang="en-US" u="sng" dirty="0"/>
              <a:t> </a:t>
            </a:r>
            <a:r>
              <a:rPr lang="en-US" altLang="zh-CN" u="sng" dirty="0"/>
              <a:t>in a Neural Network</a:t>
            </a:r>
            <a:endParaRPr kumimoji="1" lang="zh-CN" altLang="en-US" dirty="0"/>
          </a:p>
        </p:txBody>
      </p:sp>
      <p:sp>
        <p:nvSpPr>
          <p:cNvPr id="3" name="内容占位符 2"/>
          <p:cNvSpPr>
            <a:spLocks noGrp="1"/>
          </p:cNvSpPr>
          <p:nvPr>
            <p:ph sz="half" idx="1"/>
          </p:nvPr>
        </p:nvSpPr>
        <p:spPr/>
        <p:txBody>
          <a:bodyPr/>
          <a:lstStyle/>
          <a:p>
            <a:pPr marL="0" indent="0">
              <a:buNone/>
            </a:pPr>
            <a:r>
              <a:rPr lang="zh-CN" altLang="en-US" dirty="0">
                <a:latin typeface="Gill Sans MT" panose="020B0502020104020203" pitchFamily="34" charset="0"/>
              </a:rPr>
              <a:t>知识蒸馏使用</a:t>
            </a:r>
            <a:r>
              <a:rPr lang="en-US" altLang="zh-CN" dirty="0">
                <a:latin typeface="Gill Sans MT" panose="020B0502020104020203" pitchFamily="34" charset="0"/>
              </a:rPr>
              <a:t>offline distillation</a:t>
            </a:r>
            <a:r>
              <a:rPr lang="zh-CN" altLang="en-US" dirty="0">
                <a:latin typeface="Gill Sans MT" panose="020B0502020104020203" pitchFamily="34" charset="0"/>
              </a:rPr>
              <a:t> 的方式，采用经典的</a:t>
            </a:r>
            <a:r>
              <a:rPr lang="en-US" altLang="zh-CN" dirty="0">
                <a:latin typeface="Gill Sans MT" panose="020B0502020104020203" pitchFamily="34" charset="0"/>
              </a:rPr>
              <a:t>Teacher-Student </a:t>
            </a:r>
            <a:r>
              <a:rPr lang="zh-CN" altLang="en-US" dirty="0">
                <a:latin typeface="Gill Sans MT" panose="020B0502020104020203" pitchFamily="34" charset="0"/>
              </a:rPr>
              <a:t>结构，其中 </a:t>
            </a:r>
            <a:r>
              <a:rPr lang="en-US" altLang="zh-CN" dirty="0">
                <a:latin typeface="Gill Sans MT" panose="020B0502020104020203" pitchFamily="34" charset="0"/>
              </a:rPr>
              <a:t>Teacher </a:t>
            </a:r>
            <a:r>
              <a:rPr lang="zh-CN" altLang="en-US" dirty="0">
                <a:latin typeface="Gill Sans MT" panose="020B0502020104020203" pitchFamily="34" charset="0"/>
              </a:rPr>
              <a:t>是“知识”的输出者，</a:t>
            </a:r>
            <a:r>
              <a:rPr lang="en-US" altLang="zh-CN" dirty="0">
                <a:latin typeface="Gill Sans MT" panose="020B0502020104020203" pitchFamily="34" charset="0"/>
              </a:rPr>
              <a:t>Student </a:t>
            </a:r>
            <a:r>
              <a:rPr lang="zh-CN" altLang="en-US" dirty="0">
                <a:latin typeface="Gill Sans MT" panose="020B0502020104020203" pitchFamily="34" charset="0"/>
              </a:rPr>
              <a:t>是“知识”的接受者。知识蒸馏的过程分为</a:t>
            </a:r>
            <a:r>
              <a:rPr lang="en-US" altLang="zh-CN" dirty="0">
                <a:latin typeface="Gill Sans MT" panose="020B0502020104020203" pitchFamily="34" charset="0"/>
              </a:rPr>
              <a:t>2</a:t>
            </a:r>
            <a:r>
              <a:rPr lang="zh-CN" altLang="en-US" dirty="0">
                <a:latin typeface="Gill Sans MT" panose="020B0502020104020203" pitchFamily="34" charset="0"/>
              </a:rPr>
              <a:t>个阶段：</a:t>
            </a:r>
            <a:endParaRPr lang="en-US" altLang="zh-CN" dirty="0">
              <a:latin typeface="Gill Sans MT" panose="020B0502020104020203" pitchFamily="34" charset="0"/>
            </a:endParaRPr>
          </a:p>
          <a:p>
            <a:pPr marL="0" indent="0">
              <a:buNone/>
            </a:pPr>
            <a:endParaRPr kumimoji="1" lang="en-US" altLang="zh-CN" dirty="0">
              <a:latin typeface="Gill Sans MT" panose="020B0502020104020203" pitchFamily="34" charset="0"/>
            </a:endParaRPr>
          </a:p>
          <a:p>
            <a:pPr marL="457200" indent="-457200">
              <a:buFont typeface="+mj-lt"/>
              <a:buAutoNum type="arabicPeriod"/>
            </a:pPr>
            <a:r>
              <a:rPr lang="zh-CN" altLang="en-US" b="1" dirty="0">
                <a:latin typeface="Gill Sans MT" panose="020B0502020104020203" pitchFamily="34" charset="0"/>
              </a:rPr>
              <a:t>教师模型训练：</a:t>
            </a:r>
            <a:r>
              <a:rPr lang="zh-CN" altLang="en-US" dirty="0">
                <a:latin typeface="Gill Sans MT" panose="020B0502020104020203" pitchFamily="34" charset="0"/>
              </a:rPr>
              <a:t>训练 </a:t>
            </a:r>
            <a:r>
              <a:rPr lang="en-US" altLang="zh-CN" dirty="0">
                <a:latin typeface="Gill Sans MT" panose="020B0502020104020203" pitchFamily="34" charset="0"/>
              </a:rPr>
              <a:t>Teacher</a:t>
            </a:r>
            <a:r>
              <a:rPr lang="zh-CN" altLang="en-US" dirty="0">
                <a:latin typeface="Gill Sans MT" panose="020B0502020104020203" pitchFamily="34" charset="0"/>
              </a:rPr>
              <a:t> 模型</a:t>
            </a:r>
            <a:r>
              <a:rPr lang="en-US" altLang="zh-CN" dirty="0">
                <a:latin typeface="Gill Sans MT" panose="020B0502020104020203" pitchFamily="34" charset="0"/>
              </a:rPr>
              <a:t>, </a:t>
            </a:r>
            <a:r>
              <a:rPr lang="zh-CN" altLang="en-US" dirty="0">
                <a:latin typeface="Gill Sans MT" panose="020B0502020104020203" pitchFamily="34" charset="0"/>
              </a:rPr>
              <a:t>简称为 </a:t>
            </a:r>
            <a:r>
              <a:rPr lang="en-US" altLang="zh-CN" u="sng" dirty="0">
                <a:latin typeface="Gill Sans MT" panose="020B0502020104020203" pitchFamily="34" charset="0"/>
              </a:rPr>
              <a:t>Net-T</a:t>
            </a:r>
            <a:r>
              <a:rPr lang="zh-CN" altLang="en-US" dirty="0">
                <a:latin typeface="Gill Sans MT" panose="020B0502020104020203" pitchFamily="34" charset="0"/>
              </a:rPr>
              <a:t>，特点是模型相对复杂，精度较高。对 </a:t>
            </a:r>
            <a:r>
              <a:rPr lang="en-US" altLang="zh-CN" dirty="0">
                <a:latin typeface="Gill Sans MT" panose="020B0502020104020203" pitchFamily="34" charset="0"/>
              </a:rPr>
              <a:t>Teacher</a:t>
            </a:r>
            <a:r>
              <a:rPr lang="zh-CN" altLang="en-US" dirty="0">
                <a:latin typeface="Gill Sans MT" panose="020B0502020104020203" pitchFamily="34" charset="0"/>
              </a:rPr>
              <a:t>模型不作任何关于模型架构、参数量等方面限制。唯一的要求就是，对于输入 </a:t>
            </a:r>
            <a:r>
              <a:rPr lang="en-US" altLang="zh-CN" dirty="0">
                <a:latin typeface="Gill Sans MT" panose="020B0502020104020203" pitchFamily="34" charset="0"/>
              </a:rPr>
              <a:t>X</a:t>
            </a:r>
            <a:r>
              <a:rPr lang="zh-CN" altLang="en-US" dirty="0">
                <a:latin typeface="Gill Sans MT" panose="020B0502020104020203" pitchFamily="34" charset="0"/>
              </a:rPr>
              <a:t> </a:t>
            </a:r>
            <a:r>
              <a:rPr lang="en-US" altLang="zh-CN" dirty="0">
                <a:latin typeface="Gill Sans MT" panose="020B0502020104020203" pitchFamily="34" charset="0"/>
              </a:rPr>
              <a:t>, </a:t>
            </a:r>
            <a:r>
              <a:rPr lang="zh-CN" altLang="en-US" dirty="0">
                <a:latin typeface="Gill Sans MT" panose="020B0502020104020203" pitchFamily="34" charset="0"/>
              </a:rPr>
              <a:t>其都能输出 </a:t>
            </a:r>
            <a:r>
              <a:rPr lang="en-US" altLang="zh-CN" dirty="0">
                <a:latin typeface="Gill Sans MT" panose="020B0502020104020203" pitchFamily="34" charset="0"/>
              </a:rPr>
              <a:t>Y</a:t>
            </a:r>
            <a:r>
              <a:rPr lang="zh-CN" altLang="en-US" dirty="0">
                <a:latin typeface="Gill Sans MT" panose="020B0502020104020203" pitchFamily="34" charset="0"/>
              </a:rPr>
              <a:t>，其中 </a:t>
            </a:r>
            <a:r>
              <a:rPr lang="en-US" altLang="zh-CN" dirty="0">
                <a:latin typeface="Gill Sans MT" panose="020B0502020104020203" pitchFamily="34" charset="0"/>
              </a:rPr>
              <a:t>Y</a:t>
            </a:r>
            <a:r>
              <a:rPr lang="zh-CN" altLang="en-US" dirty="0">
                <a:latin typeface="Gill Sans MT" panose="020B0502020104020203" pitchFamily="34" charset="0"/>
              </a:rPr>
              <a:t> 经过 </a:t>
            </a:r>
            <a:r>
              <a:rPr lang="en-US" altLang="zh-CN" dirty="0">
                <a:latin typeface="Gill Sans MT" panose="020B0502020104020203" pitchFamily="34" charset="0"/>
              </a:rPr>
              <a:t>softmax</a:t>
            </a:r>
            <a:r>
              <a:rPr lang="zh-CN" altLang="en-US" dirty="0">
                <a:latin typeface="Gill Sans MT" panose="020B0502020104020203" pitchFamily="34" charset="0"/>
              </a:rPr>
              <a:t> 映射，输出值对应相应类别的概率值。</a:t>
            </a:r>
            <a:endParaRPr lang="zh-CN" altLang="en-US" dirty="0">
              <a:latin typeface="Gill Sans MT" panose="020B0502020104020203" pitchFamily="34" charset="0"/>
            </a:endParaRPr>
          </a:p>
          <a:p>
            <a:pPr marL="457200" indent="-457200">
              <a:buFont typeface="+mj-lt"/>
              <a:buAutoNum type="arabicPeriod"/>
            </a:pPr>
            <a:r>
              <a:rPr lang="zh-CN" altLang="en-US" b="1" dirty="0">
                <a:latin typeface="Gill Sans MT" panose="020B0502020104020203" pitchFamily="34" charset="0"/>
              </a:rPr>
              <a:t>学生模型蒸馏：</a:t>
            </a:r>
            <a:r>
              <a:rPr lang="zh-CN" altLang="en-US" dirty="0">
                <a:latin typeface="Gill Sans MT" panose="020B0502020104020203" pitchFamily="34" charset="0"/>
              </a:rPr>
              <a:t>训练</a:t>
            </a:r>
            <a:r>
              <a:rPr lang="en-US" altLang="zh-CN" dirty="0">
                <a:latin typeface="Gill Sans MT" panose="020B0502020104020203" pitchFamily="34" charset="0"/>
              </a:rPr>
              <a:t>Student</a:t>
            </a:r>
            <a:r>
              <a:rPr lang="zh-CN" altLang="en-US" dirty="0">
                <a:latin typeface="Gill Sans MT" panose="020B0502020104020203" pitchFamily="34" charset="0"/>
              </a:rPr>
              <a:t>模型</a:t>
            </a:r>
            <a:r>
              <a:rPr lang="en-US" altLang="zh-CN" dirty="0">
                <a:latin typeface="Gill Sans MT" panose="020B0502020104020203" pitchFamily="34" charset="0"/>
              </a:rPr>
              <a:t>, </a:t>
            </a:r>
            <a:r>
              <a:rPr lang="zh-CN" altLang="en-US" dirty="0">
                <a:latin typeface="Gill Sans MT" panose="020B0502020104020203" pitchFamily="34" charset="0"/>
              </a:rPr>
              <a:t>简称为 </a:t>
            </a:r>
            <a:r>
              <a:rPr lang="en-US" altLang="zh-CN" u="sng" dirty="0">
                <a:latin typeface="Gill Sans MT" panose="020B0502020104020203" pitchFamily="34" charset="0"/>
              </a:rPr>
              <a:t>Net-S</a:t>
            </a:r>
            <a:r>
              <a:rPr lang="zh-CN" altLang="en-US" dirty="0">
                <a:latin typeface="Gill Sans MT" panose="020B0502020104020203" pitchFamily="34" charset="0"/>
              </a:rPr>
              <a:t>，它是参数量较小、模型结构相对简单的模型。同样对于输入 </a:t>
            </a:r>
            <a:r>
              <a:rPr lang="en-US" altLang="zh-CN" dirty="0">
                <a:latin typeface="Gill Sans MT" panose="020B0502020104020203" pitchFamily="34" charset="0"/>
              </a:rPr>
              <a:t>X</a:t>
            </a:r>
            <a:r>
              <a:rPr lang="zh-CN" altLang="en-US" dirty="0">
                <a:latin typeface="Gill Sans MT" panose="020B0502020104020203" pitchFamily="34" charset="0"/>
              </a:rPr>
              <a:t>，其都能输出 </a:t>
            </a:r>
            <a:r>
              <a:rPr lang="en-US" altLang="zh-CN" dirty="0">
                <a:latin typeface="Gill Sans MT" panose="020B0502020104020203" pitchFamily="34" charset="0"/>
              </a:rPr>
              <a:t>Y</a:t>
            </a:r>
            <a:r>
              <a:rPr lang="zh-CN" altLang="en-US" dirty="0">
                <a:latin typeface="Gill Sans MT" panose="020B0502020104020203" pitchFamily="34" charset="0"/>
              </a:rPr>
              <a:t>，</a:t>
            </a:r>
            <a:r>
              <a:rPr lang="en-US" altLang="zh-CN" dirty="0">
                <a:latin typeface="Gill Sans MT" panose="020B0502020104020203" pitchFamily="34" charset="0"/>
              </a:rPr>
              <a:t>Y</a:t>
            </a:r>
            <a:r>
              <a:rPr lang="zh-CN" altLang="en-US" dirty="0">
                <a:latin typeface="Gill Sans MT" panose="020B0502020104020203" pitchFamily="34" charset="0"/>
              </a:rPr>
              <a:t>经过 </a:t>
            </a:r>
            <a:r>
              <a:rPr lang="en-US" altLang="zh-CN" dirty="0">
                <a:latin typeface="Gill Sans MT" panose="020B0502020104020203" pitchFamily="34" charset="0"/>
              </a:rPr>
              <a:t>softmax</a:t>
            </a:r>
            <a:r>
              <a:rPr lang="zh-CN" altLang="en-US" dirty="0">
                <a:latin typeface="Gill Sans MT" panose="020B0502020104020203" pitchFamily="34" charset="0"/>
              </a:rPr>
              <a:t> 映射后能输出与 </a:t>
            </a:r>
            <a:r>
              <a:rPr lang="en-US" altLang="zh-CN" dirty="0">
                <a:latin typeface="Gill Sans MT" panose="020B0502020104020203" pitchFamily="34" charset="0"/>
              </a:rPr>
              <a:t>Net-T</a:t>
            </a:r>
            <a:r>
              <a:rPr lang="zh-CN" altLang="en-US" dirty="0">
                <a:latin typeface="Gill Sans MT" panose="020B0502020104020203" pitchFamily="34" charset="0"/>
              </a:rPr>
              <a:t> 对应类别概率值。</a:t>
            </a:r>
            <a:endParaRPr lang="zh-CN" altLang="en-US" dirty="0">
              <a:latin typeface="Gill Sans MT" panose="020B0502020104020203" pitchFamily="34" charset="0"/>
            </a:endParaRPr>
          </a:p>
          <a:p>
            <a:endParaRPr kumimoji="1" lang="zh-CN" altLang="en-US" dirty="0">
              <a:latin typeface="Gill Sans MT" panose="020B05020201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Distilling the Knowledge</a:t>
            </a:r>
            <a:r>
              <a:rPr lang="zh-CN" altLang="en-US" u="sng" dirty="0"/>
              <a:t> </a:t>
            </a:r>
            <a:r>
              <a:rPr lang="en-US" altLang="zh-CN" u="sng" dirty="0"/>
              <a:t>in a Neural Network</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a:xfrm>
                <a:off x="623635" y="1412776"/>
                <a:ext cx="10963473" cy="2016224"/>
              </a:xfrm>
            </p:spPr>
            <p:txBody>
              <a:bodyPr/>
              <a:lstStyle/>
              <a:p>
                <a:pPr marL="457200" indent="-457200">
                  <a:buFont typeface="+mj-lt"/>
                  <a:buAutoNum type="arabicPeriod"/>
                </a:pPr>
                <a:r>
                  <a:rPr kumimoji="1" lang="zh-CN" altLang="en-US" dirty="0">
                    <a:latin typeface="Gill Sans MT" panose="020B0502020104020203" pitchFamily="34" charset="0"/>
                  </a:rPr>
                  <a:t>训练 </a:t>
                </a:r>
                <a:r>
                  <a:rPr kumimoji="1" lang="en-US" altLang="zh-CN" dirty="0">
                    <a:latin typeface="Gill Sans MT" panose="020B0502020104020203" pitchFamily="34" charset="0"/>
                  </a:rPr>
                  <a:t>Teacher</a:t>
                </a:r>
                <a:r>
                  <a:rPr kumimoji="1" lang="zh-CN" altLang="en-US" dirty="0">
                    <a:latin typeface="Gill Sans MT" panose="020B0502020104020203" pitchFamily="34" charset="0"/>
                  </a:rPr>
                  <a:t> </a:t>
                </a:r>
                <a:r>
                  <a:rPr kumimoji="1" lang="en-US" altLang="zh-CN" dirty="0">
                    <a:latin typeface="Gill Sans MT" panose="020B0502020104020203" pitchFamily="34" charset="0"/>
                  </a:rPr>
                  <a:t>Model</a:t>
                </a:r>
                <a:r>
                  <a:rPr kumimoji="1" lang="zh-CN" altLang="en-US" dirty="0">
                    <a:latin typeface="Gill Sans MT" panose="020B0502020104020203" pitchFamily="34" charset="0"/>
                  </a:rPr>
                  <a:t>；</a:t>
                </a:r>
                <a:endParaRPr kumimoji="1" lang="en-US" altLang="zh-CN" dirty="0">
                  <a:latin typeface="Gill Sans MT" panose="020B0502020104020203" pitchFamily="34" charset="0"/>
                </a:endParaRPr>
              </a:p>
              <a:p>
                <a:pPr marL="457200" indent="-457200">
                  <a:buFont typeface="+mj-lt"/>
                  <a:buAutoNum type="arabicPeriod"/>
                </a:pPr>
                <a:r>
                  <a:rPr kumimoji="1" lang="zh-CN" altLang="en-US" dirty="0">
                    <a:latin typeface="Gill Sans MT" panose="020B0502020104020203" pitchFamily="34" charset="0"/>
                  </a:rPr>
                  <a:t>利用高温 </a:t>
                </a:r>
                <a14:m>
                  <m:oMath xmlns:m="http://schemas.openxmlformats.org/officeDocument/2006/math">
                    <m:sSub>
                      <m:sSubPr>
                        <m:ctrlPr>
                          <a:rPr kumimoji="1" lang="en-US" altLang="zh-CN" i="1" dirty="0" smtClean="0">
                            <a:latin typeface="Cambria Math" panose="02040503050406030204" pitchFamily="18" charset="0"/>
                          </a:rPr>
                        </m:ctrlPr>
                      </m:sSubPr>
                      <m:e>
                        <m:r>
                          <a:rPr kumimoji="1" lang="en-US" altLang="zh-CN" i="1" dirty="0">
                            <a:latin typeface="Cambria Math" panose="02040503050406030204" pitchFamily="18" charset="0"/>
                          </a:rPr>
                          <m:t>𝑇</m:t>
                        </m:r>
                      </m:e>
                      <m:sub>
                        <m:r>
                          <a:rPr kumimoji="1" lang="en-US" altLang="zh-CN" i="1" dirty="0">
                            <a:latin typeface="Cambria Math" panose="02040503050406030204" pitchFamily="18" charset="0"/>
                          </a:rPr>
                          <m:t>ℎ𝑖𝑔ℎ</m:t>
                        </m:r>
                      </m:sub>
                    </m:sSub>
                  </m:oMath>
                </a14:m>
                <a:r>
                  <a:rPr kumimoji="1" lang="zh-CN" altLang="en-US" dirty="0">
                    <a:latin typeface="Gill Sans MT" panose="020B0502020104020203" pitchFamily="34" charset="0"/>
                  </a:rPr>
                  <a:t> 产生 </a:t>
                </a:r>
                <a:r>
                  <a:rPr kumimoji="1" lang="en-US" altLang="zh-CN" dirty="0">
                    <a:latin typeface="Gill Sans MT" panose="020B0502020104020203" pitchFamily="34" charset="0"/>
                  </a:rPr>
                  <a:t>soft</a:t>
                </a:r>
                <a:r>
                  <a:rPr kumimoji="1" lang="zh-CN" altLang="en-US" dirty="0">
                    <a:latin typeface="Gill Sans MT" panose="020B0502020104020203" pitchFamily="34" charset="0"/>
                  </a:rPr>
                  <a:t> </a:t>
                </a:r>
                <a:r>
                  <a:rPr kumimoji="1" lang="en-US" altLang="zh-CN" dirty="0">
                    <a:latin typeface="Gill Sans MT" panose="020B0502020104020203" pitchFamily="34" charset="0"/>
                  </a:rPr>
                  <a:t>target</a:t>
                </a:r>
                <a:r>
                  <a:rPr kumimoji="1" lang="zh-CN" altLang="en-US" dirty="0">
                    <a:latin typeface="Gill Sans MT" panose="020B0502020104020203" pitchFamily="34" charset="0"/>
                  </a:rPr>
                  <a:t>；</a:t>
                </a:r>
                <a:endParaRPr kumimoji="1" lang="en-US" altLang="zh-CN" dirty="0">
                  <a:latin typeface="Gill Sans MT" panose="020B0502020104020203" pitchFamily="34" charset="0"/>
                </a:endParaRPr>
              </a:p>
              <a:p>
                <a:pPr marL="457200" indent="-457200">
                  <a:buFont typeface="+mj-lt"/>
                  <a:buAutoNum type="arabicPeriod"/>
                </a:pPr>
                <a:r>
                  <a:rPr kumimoji="1" lang="zh-CN" altLang="en-US" dirty="0">
                    <a:latin typeface="Gill Sans MT" panose="020B0502020104020203" pitchFamily="34" charset="0"/>
                  </a:rPr>
                  <a:t>使用 </a:t>
                </a:r>
                <a14:m>
                  <m:oMath xmlns:m="http://schemas.openxmlformats.org/officeDocument/2006/math">
                    <m:d>
                      <m:dPr>
                        <m:begChr m:val="{"/>
                        <m:endChr m:val="}"/>
                        <m:ctrlPr>
                          <a:rPr kumimoji="1" lang="en-US" altLang="zh-CN" i="1" smtClean="0">
                            <a:latin typeface="Cambria Math" panose="02040503050406030204" pitchFamily="18" charset="0"/>
                          </a:rPr>
                        </m:ctrlPr>
                      </m:dPr>
                      <m:e>
                        <m:r>
                          <m:rPr>
                            <m:sty m:val="p"/>
                          </m:rPr>
                          <a:rPr kumimoji="1" lang="en-US" altLang="zh-CN" b="0" i="0" smtClean="0">
                            <a:latin typeface="Cambria Math" panose="02040503050406030204" pitchFamily="18" charset="0"/>
                          </a:rPr>
                          <m:t>soft</m:t>
                        </m:r>
                        <m:r>
                          <a:rPr kumimoji="1" lang="zh-CN" altLang="en-US" b="0" i="0" smtClean="0">
                            <a:latin typeface="Cambria Math" panose="02040503050406030204" pitchFamily="18" charset="0"/>
                          </a:rPr>
                          <m:t> </m:t>
                        </m:r>
                        <m:r>
                          <m:rPr>
                            <m:sty m:val="p"/>
                          </m:rPr>
                          <a:rPr kumimoji="1" lang="en-US" altLang="zh-CN" b="0" i="0" smtClean="0">
                            <a:latin typeface="Cambria Math" panose="02040503050406030204" pitchFamily="18" charset="0"/>
                          </a:rPr>
                          <m:t>target</m:t>
                        </m:r>
                        <m:r>
                          <a:rPr kumimoji="1" lang="en-US" altLang="zh-CN" b="0" i="1" smtClean="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𝑇</m:t>
                            </m:r>
                          </m:e>
                          <m:sub>
                            <m:r>
                              <a:rPr kumimoji="1" lang="en-US" altLang="zh-CN" i="1" dirty="0">
                                <a:latin typeface="Cambria Math" panose="02040503050406030204" pitchFamily="18" charset="0"/>
                              </a:rPr>
                              <m:t>ℎ𝑖𝑔ℎ</m:t>
                            </m:r>
                          </m:sub>
                        </m:sSub>
                      </m:e>
                    </m:d>
                  </m:oMath>
                </a14:m>
                <a:r>
                  <a:rPr kumimoji="1" lang="zh-CN" altLang="en-US" dirty="0">
                    <a:latin typeface="Gill Sans MT" panose="020B0502020104020203" pitchFamily="34" charset="0"/>
                  </a:rPr>
                  <a:t> 与 </a:t>
                </a:r>
                <a14:m>
                  <m:oMath xmlns:m="http://schemas.openxmlformats.org/officeDocument/2006/math">
                    <m:d>
                      <m:dPr>
                        <m:begChr m:val="{"/>
                        <m:endChr m:val="}"/>
                        <m:ctrlPr>
                          <a:rPr kumimoji="1" lang="en-US" altLang="zh-CN" i="1">
                            <a:latin typeface="Cambria Math" panose="02040503050406030204" pitchFamily="18" charset="0"/>
                          </a:rPr>
                        </m:ctrlPr>
                      </m:dPr>
                      <m:e>
                        <m:r>
                          <m:rPr>
                            <m:sty m:val="p"/>
                          </m:rPr>
                          <a:rPr kumimoji="1" lang="en-US" altLang="zh-CN" i="1" smtClean="0">
                            <a:latin typeface="Cambria Math" panose="02040503050406030204" pitchFamily="18" charset="0"/>
                          </a:rPr>
                          <m:t>hard</m:t>
                        </m:r>
                        <m:r>
                          <a:rPr kumimoji="1" lang="zh-CN" altLang="en-US" i="1">
                            <a:latin typeface="Cambria Math" panose="02040503050406030204" pitchFamily="18" charset="0"/>
                          </a:rPr>
                          <m:t> </m:t>
                        </m:r>
                        <m:r>
                          <m:rPr>
                            <m:sty m:val="p"/>
                          </m:rPr>
                          <a:rPr kumimoji="1" lang="en-US" altLang="zh-CN" i="0">
                            <a:latin typeface="Cambria Math" panose="02040503050406030204" pitchFamily="18" charset="0"/>
                          </a:rPr>
                          <m:t>target</m:t>
                        </m:r>
                        <m:r>
                          <a:rPr kumimoji="1" lang="en-US" altLang="zh-CN" i="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𝑇</m:t>
                            </m:r>
                          </m:e>
                          <m:sub>
                            <m:r>
                              <a:rPr kumimoji="1" lang="en-US" altLang="zh-CN" i="1" dirty="0">
                                <a:latin typeface="Cambria Math" panose="02040503050406030204" pitchFamily="18" charset="0"/>
                              </a:rPr>
                              <m:t>ℎ𝑖𝑔ℎ</m:t>
                            </m:r>
                          </m:sub>
                        </m:sSub>
                      </m:e>
                    </m:d>
                  </m:oMath>
                </a14:m>
                <a:r>
                  <a:rPr kumimoji="1" lang="zh-CN" altLang="en-US" dirty="0">
                    <a:latin typeface="Gill Sans MT" panose="020B0502020104020203" pitchFamily="34" charset="0"/>
                  </a:rPr>
                  <a:t> 同时训练 </a:t>
                </a:r>
                <a:r>
                  <a:rPr kumimoji="1" lang="en-US" altLang="zh-CN" dirty="0">
                    <a:latin typeface="Gill Sans MT" panose="020B0502020104020203" pitchFamily="34" charset="0"/>
                  </a:rPr>
                  <a:t>Student</a:t>
                </a:r>
                <a:r>
                  <a:rPr kumimoji="1" lang="zh-CN" altLang="en-US" dirty="0">
                    <a:latin typeface="Gill Sans MT" panose="020B0502020104020203" pitchFamily="34" charset="0"/>
                  </a:rPr>
                  <a:t> </a:t>
                </a:r>
                <a:r>
                  <a:rPr kumimoji="1" lang="en-US" altLang="zh-CN" dirty="0">
                    <a:latin typeface="Gill Sans MT" panose="020B0502020104020203" pitchFamily="34" charset="0"/>
                  </a:rPr>
                  <a:t>Model</a:t>
                </a:r>
                <a:r>
                  <a:rPr kumimoji="1" lang="zh-CN" altLang="en-US" dirty="0">
                    <a:latin typeface="Gill Sans MT" panose="020B0502020104020203" pitchFamily="34" charset="0"/>
                  </a:rPr>
                  <a:t>；</a:t>
                </a:r>
                <a:endParaRPr kumimoji="1" lang="en-US" altLang="zh-CN" dirty="0">
                  <a:latin typeface="Gill Sans MT" panose="020B0502020104020203" pitchFamily="34" charset="0"/>
                </a:endParaRPr>
              </a:p>
              <a:p>
                <a:pPr marL="457200" indent="-457200">
                  <a:buFont typeface="+mj-lt"/>
                  <a:buAutoNum type="arabicPeriod"/>
                </a:pPr>
                <a:r>
                  <a:rPr kumimoji="1" lang="zh-CN" altLang="en-US" dirty="0">
                    <a:latin typeface="Gill Sans MT" panose="020B0502020104020203" pitchFamily="34" charset="0"/>
                  </a:rPr>
                  <a:t>设置温度 </a:t>
                </a:r>
                <a14:m>
                  <m:oMath xmlns:m="http://schemas.openxmlformats.org/officeDocument/2006/math">
                    <m:r>
                      <m:rPr>
                        <m:sty m:val="p"/>
                      </m:rPr>
                      <a:rPr kumimoji="1" lang="en-US" altLang="zh-CN" i="1" dirty="0">
                        <a:latin typeface="Cambria Math" panose="02040503050406030204" pitchFamily="18" charset="0"/>
                      </a:rPr>
                      <m:t>T</m:t>
                    </m:r>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1</m:t>
                    </m:r>
                  </m:oMath>
                </a14:m>
                <a:r>
                  <a:rPr kumimoji="1" lang="zh-CN" altLang="en-US" dirty="0">
                    <a:latin typeface="Gill Sans MT" panose="020B0502020104020203" pitchFamily="34" charset="0"/>
                  </a:rPr>
                  <a:t>，</a:t>
                </a:r>
                <a:r>
                  <a:rPr kumimoji="1" lang="en-US" altLang="zh-CN" dirty="0">
                    <a:latin typeface="Gill Sans MT" panose="020B0502020104020203" pitchFamily="34" charset="0"/>
                  </a:rPr>
                  <a:t>Student</a:t>
                </a:r>
                <a:r>
                  <a:rPr kumimoji="1" lang="zh-CN" altLang="en-US" dirty="0">
                    <a:latin typeface="Gill Sans MT" panose="020B0502020104020203" pitchFamily="34" charset="0"/>
                  </a:rPr>
                  <a:t> </a:t>
                </a:r>
                <a:r>
                  <a:rPr kumimoji="1" lang="en-US" altLang="zh-CN" dirty="0">
                    <a:latin typeface="Gill Sans MT" panose="020B0502020104020203" pitchFamily="34" charset="0"/>
                  </a:rPr>
                  <a:t>Model</a:t>
                </a:r>
                <a:r>
                  <a:rPr kumimoji="1" lang="zh-CN" altLang="en-US" dirty="0">
                    <a:latin typeface="Gill Sans MT" panose="020B0502020104020203" pitchFamily="34" charset="0"/>
                  </a:rPr>
                  <a:t>用于线上推理；</a:t>
                </a:r>
                <a:endParaRPr kumimoji="1" lang="zh-CN" altLang="en-US" dirty="0">
                  <a:latin typeface="Gill Sans MT" panose="020B0502020104020203" pitchFamily="34" charset="0"/>
                </a:endParaRPr>
              </a:p>
            </p:txBody>
          </p:sp>
        </mc:Choice>
        <mc:Fallback>
          <p:sp>
            <p:nvSpPr>
              <p:cNvPr id="3" name="内容占位符 2"/>
              <p:cNvSpPr>
                <a:spLocks noRot="1" noChangeAspect="1" noMove="1" noResize="1" noEditPoints="1" noAdjustHandles="1" noChangeArrowheads="1" noChangeShapeType="1" noTextEdit="1"/>
              </p:cNvSpPr>
              <p:nvPr>
                <p:ph sz="half" idx="1"/>
              </p:nvPr>
            </p:nvSpPr>
            <p:spPr>
              <a:xfrm>
                <a:off x="623635" y="1412776"/>
                <a:ext cx="10963473" cy="2016224"/>
              </a:xfrm>
              <a:blipFill rotWithShape="1">
                <a:blip r:embed="rId1"/>
                <a:stretch>
                  <a:fillRect l="-1" t="-27" r="2"/>
                </a:stretch>
              </a:blipFill>
            </p:spPr>
            <p:txBody>
              <a:bodyPr/>
              <a:lstStyle/>
              <a:p>
                <a:r>
                  <a:rPr lang="zh-CN" altLang="en-US">
                    <a:noFill/>
                  </a:rPr>
                  <a:t> </a:t>
                </a:r>
              </a:p>
            </p:txBody>
          </p:sp>
        </mc:Fallback>
      </mc:AlternateContent>
      <p:pic>
        <p:nvPicPr>
          <p:cNvPr id="6" name="图片 5"/>
          <p:cNvPicPr>
            <a:picLocks noChangeAspect="1"/>
          </p:cNvPicPr>
          <p:nvPr/>
        </p:nvPicPr>
        <p:blipFill>
          <a:blip r:embed="rId2" cstate="screen"/>
          <a:stretch>
            <a:fillRect/>
          </a:stretch>
        </p:blipFill>
        <p:spPr>
          <a:xfrm>
            <a:off x="2353965" y="3512024"/>
            <a:ext cx="8136904" cy="315733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Distilling the Knowledge</a:t>
            </a:r>
            <a:r>
              <a:rPr lang="zh-CN" altLang="en-US" u="sng" dirty="0"/>
              <a:t> </a:t>
            </a:r>
            <a:r>
              <a:rPr lang="en-US" altLang="zh-CN" u="sng" dirty="0"/>
              <a:t>in a Neural Network</a:t>
            </a:r>
            <a:endParaRPr kumimoji="1" lang="zh-CN" altLang="en-US" dirty="0"/>
          </a:p>
        </p:txBody>
      </p:sp>
      <p:sp>
        <p:nvSpPr>
          <p:cNvPr id="3" name="内容占位符 2"/>
          <p:cNvSpPr>
            <a:spLocks noGrp="1"/>
          </p:cNvSpPr>
          <p:nvPr>
            <p:ph sz="half" idx="1"/>
          </p:nvPr>
        </p:nvSpPr>
        <p:spPr>
          <a:xfrm>
            <a:off x="623635" y="1412776"/>
            <a:ext cx="10963473" cy="1008112"/>
          </a:xfrm>
        </p:spPr>
        <p:txBody>
          <a:bodyPr/>
          <a:lstStyle/>
          <a:p>
            <a:r>
              <a:rPr lang="zh-CN" altLang="en-US" dirty="0">
                <a:latin typeface="Gill Sans MT" panose="020B0502020104020203" pitchFamily="34" charset="0"/>
              </a:rPr>
              <a:t>训练 </a:t>
            </a:r>
            <a:r>
              <a:rPr lang="en-US" altLang="zh-CN" dirty="0">
                <a:latin typeface="Gill Sans MT" panose="020B0502020104020203" pitchFamily="34" charset="0"/>
              </a:rPr>
              <a:t>Net-</a:t>
            </a:r>
            <a:r>
              <a:rPr lang="en-US" altLang="zh-CN" dirty="0">
                <a:latin typeface="Gill Sans MT" panose="020B0502020104020203" pitchFamily="34" charset="0"/>
              </a:rPr>
              <a:t>S </a:t>
            </a:r>
            <a:r>
              <a:rPr lang="zh-CN" altLang="en-US" dirty="0">
                <a:latin typeface="Gill Sans MT" panose="020B0502020104020203" pitchFamily="34" charset="0"/>
              </a:rPr>
              <a:t>的过程中，高温蒸馏过程的目标函数由</a:t>
            </a:r>
            <a:r>
              <a:rPr lang="en-US" altLang="zh-CN" dirty="0">
                <a:latin typeface="Gill Sans MT" panose="020B0502020104020203" pitchFamily="34" charset="0"/>
              </a:rPr>
              <a:t>distill loss</a:t>
            </a:r>
            <a:r>
              <a:rPr lang="zh-CN" altLang="en-US" dirty="0">
                <a:latin typeface="Gill Sans MT" panose="020B0502020104020203" pitchFamily="34" charset="0"/>
              </a:rPr>
              <a:t>（对应</a:t>
            </a:r>
            <a:r>
              <a:rPr lang="en-US" altLang="zh-CN" dirty="0">
                <a:latin typeface="Gill Sans MT" panose="020B0502020104020203" pitchFamily="34" charset="0"/>
              </a:rPr>
              <a:t>soft target</a:t>
            </a:r>
            <a:r>
              <a:rPr lang="zh-CN" altLang="en-US" dirty="0">
                <a:latin typeface="Gill Sans MT" panose="020B0502020104020203" pitchFamily="34" charset="0"/>
              </a:rPr>
              <a:t>）和</a:t>
            </a:r>
            <a:r>
              <a:rPr lang="en-US" altLang="zh-CN" dirty="0">
                <a:latin typeface="Gill Sans MT" panose="020B0502020104020203" pitchFamily="34" charset="0"/>
              </a:rPr>
              <a:t>student loss</a:t>
            </a:r>
            <a:r>
              <a:rPr lang="zh-CN" altLang="en-US" dirty="0">
                <a:latin typeface="Gill Sans MT" panose="020B0502020104020203" pitchFamily="34" charset="0"/>
              </a:rPr>
              <a:t>（对应</a:t>
            </a:r>
            <a:r>
              <a:rPr lang="en-US" altLang="zh-CN" dirty="0">
                <a:latin typeface="Gill Sans MT" panose="020B0502020104020203" pitchFamily="34" charset="0"/>
              </a:rPr>
              <a:t>hard target</a:t>
            </a:r>
            <a:r>
              <a:rPr lang="zh-CN" altLang="en-US" dirty="0">
                <a:latin typeface="Gill Sans MT" panose="020B0502020104020203" pitchFamily="34" charset="0"/>
              </a:rPr>
              <a:t>）加权得到：</a:t>
            </a:r>
            <a:endParaRPr lang="zh-CN" altLang="en-US"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6" name="文本框 5"/>
              <p:cNvSpPr txBox="1"/>
              <p:nvPr/>
            </p:nvSpPr>
            <p:spPr>
              <a:xfrm>
                <a:off x="4711848" y="2605885"/>
                <a:ext cx="2787045" cy="398955"/>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rPr>
                        <m:t>𝐿</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𝛼</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𝐿</m:t>
                          </m:r>
                        </m:e>
                        <m:sub>
                          <m:r>
                            <a:rPr kumimoji="1" lang="en-US" altLang="zh-CN" sz="2400" b="0" i="1" smtClean="0">
                              <a:latin typeface="Cambria Math" panose="02040503050406030204" pitchFamily="18" charset="0"/>
                              <a:ea typeface="Cambria Math" panose="02040503050406030204" pitchFamily="18" charset="0"/>
                            </a:rPr>
                            <m:t>𝑠𝑜𝑓𝑡</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𝛽</m:t>
                      </m:r>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𝐿</m:t>
                          </m:r>
                        </m:e>
                        <m:sub>
                          <m:r>
                            <a:rPr kumimoji="1" lang="en-US" altLang="zh-CN" sz="2400" b="0" i="1" smtClean="0">
                              <a:latin typeface="Cambria Math" panose="02040503050406030204" pitchFamily="18" charset="0"/>
                              <a:ea typeface="Cambria Math" panose="02040503050406030204" pitchFamily="18" charset="0"/>
                            </a:rPr>
                            <m:t>ℎ𝑎𝑟𝑑</m:t>
                          </m:r>
                        </m:sub>
                      </m:sSub>
                    </m:oMath>
                  </m:oMathPara>
                </a14:m>
                <a:endParaRPr kumimoji="1" lang="zh-CN" altLang="en-US" sz="2400" b="0" i="1" dirty="0" err="1">
                  <a:latin typeface="+mn-lt"/>
                </a:endParaRPr>
              </a:p>
            </p:txBody>
          </p:sp>
        </mc:Choice>
        <mc:Fallback>
          <p:sp>
            <p:nvSpPr>
              <p:cNvPr id="6" name="文本框 5"/>
              <p:cNvSpPr txBox="1">
                <a:spLocks noRot="1" noChangeAspect="1" noMove="1" noResize="1" noEditPoints="1" noAdjustHandles="1" noChangeArrowheads="1" noChangeShapeType="1" noTextEdit="1"/>
              </p:cNvSpPr>
              <p:nvPr/>
            </p:nvSpPr>
            <p:spPr>
              <a:xfrm>
                <a:off x="4711848" y="2605885"/>
                <a:ext cx="2787045" cy="398955"/>
              </a:xfrm>
              <a:prstGeom prst="rect">
                <a:avLst/>
              </a:prstGeom>
              <a:blipFill rotWithShape="1">
                <a:blip r:embed="rId1"/>
                <a:stretch>
                  <a:fillRect l="-5" t="-120" r="-295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4639392" y="3432856"/>
                <a:ext cx="3198504" cy="108029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𝐿</m:t>
                          </m:r>
                        </m:e>
                        <m:sub>
                          <m:r>
                            <a:rPr kumimoji="1" lang="en-US" altLang="zh-CN" sz="2400" b="0" i="1" smtClean="0">
                              <a:latin typeface="Cambria Math" panose="02040503050406030204" pitchFamily="18" charset="0"/>
                              <a:ea typeface="Cambria Math" panose="02040503050406030204" pitchFamily="18" charset="0"/>
                            </a:rPr>
                            <m:t>𝑠𝑜𝑓𝑡</m:t>
                          </m:r>
                        </m:sub>
                      </m:sSub>
                      <m:r>
                        <a:rPr kumimoji="1" lang="en-US" altLang="zh-CN" sz="2400" b="0" i="1" smtClean="0">
                          <a:latin typeface="Cambria Math" panose="02040503050406030204" pitchFamily="18" charset="0"/>
                          <a:ea typeface="Cambria Math" panose="02040503050406030204" pitchFamily="18" charset="0"/>
                        </a:rPr>
                        <m:t>=−</m:t>
                      </m:r>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sub>
                        <m:sup>
                          <m:r>
                            <a:rPr kumimoji="1" lang="en-US" altLang="zh-CN" sz="2400" b="0" i="1" smtClean="0">
                              <a:latin typeface="Cambria Math" panose="02040503050406030204" pitchFamily="18" charset="0"/>
                              <a:ea typeface="Cambria Math" panose="02040503050406030204" pitchFamily="18" charset="0"/>
                            </a:rPr>
                            <m:t>𝑁</m:t>
                          </m:r>
                        </m:sup>
                        <m:e>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𝑝</m:t>
                              </m:r>
                            </m:e>
                            <m:sub>
                              <m:r>
                                <a:rPr kumimoji="1" lang="en-US" altLang="zh-CN" sz="2400" b="0" i="1" smtClean="0">
                                  <a:latin typeface="Cambria Math" panose="02040503050406030204" pitchFamily="18" charset="0"/>
                                  <a:ea typeface="Cambria Math" panose="02040503050406030204" pitchFamily="18" charset="0"/>
                                </a:rPr>
                                <m:t>𝑗</m:t>
                              </m:r>
                            </m:sub>
                            <m:sup>
                              <m:r>
                                <a:rPr kumimoji="1" lang="en-US" altLang="zh-CN" sz="2400" b="0" i="1" smtClean="0">
                                  <a:latin typeface="Cambria Math" panose="02040503050406030204" pitchFamily="18" charset="0"/>
                                  <a:ea typeface="Cambria Math" panose="02040503050406030204" pitchFamily="18" charset="0"/>
                                </a:rPr>
                                <m:t>𝑇</m:t>
                              </m:r>
                            </m:sup>
                          </m:sSubSup>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𝑞</m:t>
                              </m:r>
                            </m:e>
                            <m:sub>
                              <m:r>
                                <a:rPr kumimoji="1" lang="en-US" altLang="zh-CN" sz="2400" b="0" i="1" smtClean="0">
                                  <a:latin typeface="Cambria Math" panose="02040503050406030204" pitchFamily="18" charset="0"/>
                                  <a:ea typeface="Cambria Math" panose="02040503050406030204" pitchFamily="18" charset="0"/>
                                </a:rPr>
                                <m:t>𝑗</m:t>
                              </m:r>
                            </m:sub>
                            <m:sup>
                              <m:r>
                                <a:rPr kumimoji="1" lang="en-US" altLang="zh-CN" sz="2400" b="0" i="1" smtClean="0">
                                  <a:latin typeface="Cambria Math" panose="02040503050406030204" pitchFamily="18" charset="0"/>
                                  <a:ea typeface="Cambria Math" panose="02040503050406030204" pitchFamily="18" charset="0"/>
                                </a:rPr>
                                <m:t>𝑇</m:t>
                              </m:r>
                            </m:sup>
                          </m:sSubSup>
                          <m:r>
                            <a:rPr kumimoji="1" lang="en-US" altLang="zh-CN" sz="2400" b="0" i="1" smtClean="0">
                              <a:latin typeface="Cambria Math" panose="02040503050406030204" pitchFamily="18" charset="0"/>
                              <a:ea typeface="Cambria Math" panose="02040503050406030204" pitchFamily="18" charset="0"/>
                            </a:rPr>
                            <m:t>)</m:t>
                          </m:r>
                        </m:e>
                      </m:nary>
                    </m:oMath>
                  </m:oMathPara>
                </a14:m>
                <a:endParaRPr kumimoji="1" lang="zh-CN" altLang="en-US" sz="2400" b="0" i="1" dirty="0" err="1">
                  <a:latin typeface="+mn-lt"/>
                </a:endParaRPr>
              </a:p>
            </p:txBody>
          </p:sp>
        </mc:Choice>
        <mc:Fallback>
          <p:sp>
            <p:nvSpPr>
              <p:cNvPr id="7" name="文本框 6"/>
              <p:cNvSpPr txBox="1">
                <a:spLocks noRot="1" noChangeAspect="1" noMove="1" noResize="1" noEditPoints="1" noAdjustHandles="1" noChangeArrowheads="1" noChangeShapeType="1" noTextEdit="1"/>
              </p:cNvSpPr>
              <p:nvPr/>
            </p:nvSpPr>
            <p:spPr>
              <a:xfrm>
                <a:off x="4639392" y="3432856"/>
                <a:ext cx="3198504" cy="1080296"/>
              </a:xfrm>
              <a:prstGeom prst="rect">
                <a:avLst/>
              </a:prstGeom>
              <a:blipFill rotWithShape="1">
                <a:blip r:embed="rId2"/>
                <a:stretch>
                  <a:fillRect l="-3" t="-4" r="-1446"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570511" y="4941168"/>
                <a:ext cx="3117135" cy="108029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𝐿</m:t>
                          </m:r>
                        </m:e>
                        <m:sub>
                          <m:r>
                            <a:rPr kumimoji="1" lang="en-US" altLang="zh-CN" sz="2400" b="0" i="1" smtClean="0">
                              <a:latin typeface="Cambria Math" panose="02040503050406030204" pitchFamily="18" charset="0"/>
                              <a:ea typeface="Cambria Math" panose="02040503050406030204" pitchFamily="18" charset="0"/>
                            </a:rPr>
                            <m:t>ℎ𝑎𝑟𝑑</m:t>
                          </m:r>
                        </m:sub>
                      </m:sSub>
                      <m:r>
                        <a:rPr kumimoji="1" lang="en-US" altLang="zh-CN" sz="2400" b="0" i="1" smtClean="0">
                          <a:latin typeface="Cambria Math" panose="02040503050406030204" pitchFamily="18" charset="0"/>
                          <a:ea typeface="Cambria Math" panose="02040503050406030204" pitchFamily="18" charset="0"/>
                        </a:rPr>
                        <m:t>=−</m:t>
                      </m:r>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sub>
                        <m:sup>
                          <m:r>
                            <a:rPr kumimoji="1" lang="en-US" altLang="zh-CN" sz="2400" b="0" i="1" smtClean="0">
                              <a:latin typeface="Cambria Math" panose="02040503050406030204" pitchFamily="18" charset="0"/>
                              <a:ea typeface="Cambria Math" panose="02040503050406030204" pitchFamily="18" charset="0"/>
                            </a:rPr>
                            <m:t>𝑁</m:t>
                          </m:r>
                        </m:sup>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𝑐</m:t>
                              </m:r>
                            </m:e>
                            <m:sub>
                              <m:r>
                                <a:rPr kumimoji="1" lang="en-US" altLang="zh-CN" sz="2400" b="0" i="1" smtClean="0">
                                  <a:latin typeface="Cambria Math" panose="02040503050406030204" pitchFamily="18" charset="0"/>
                                  <a:ea typeface="Cambria Math" panose="02040503050406030204" pitchFamily="18" charset="0"/>
                                </a:rPr>
                                <m:t>𝑗</m:t>
                              </m:r>
                            </m:sub>
                          </m:sSub>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𝑞</m:t>
                              </m:r>
                            </m:e>
                            <m:sub>
                              <m:r>
                                <a:rPr kumimoji="1" lang="en-US" altLang="zh-CN" sz="2400" b="0" i="1" smtClean="0">
                                  <a:latin typeface="Cambria Math" panose="02040503050406030204" pitchFamily="18" charset="0"/>
                                  <a:ea typeface="Cambria Math" panose="02040503050406030204" pitchFamily="18" charset="0"/>
                                </a:rPr>
                                <m:t>𝑗</m:t>
                              </m:r>
                            </m:sub>
                          </m:sSub>
                          <m:r>
                            <a:rPr kumimoji="1" lang="en-US" altLang="zh-CN" sz="2400" b="0" i="1" smtClean="0">
                              <a:latin typeface="Cambria Math" panose="02040503050406030204" pitchFamily="18" charset="0"/>
                              <a:ea typeface="Cambria Math" panose="02040503050406030204" pitchFamily="18" charset="0"/>
                            </a:rPr>
                            <m:t>)</m:t>
                          </m:r>
                        </m:e>
                      </m:nary>
                    </m:oMath>
                  </m:oMathPara>
                </a14:m>
                <a:endParaRPr kumimoji="1" lang="zh-CN" altLang="en-US" sz="2400" b="0" i="1" dirty="0" err="1">
                  <a:latin typeface="+mn-lt"/>
                </a:endParaRPr>
              </a:p>
            </p:txBody>
          </p:sp>
        </mc:Choice>
        <mc:Fallback>
          <p:sp>
            <p:nvSpPr>
              <p:cNvPr id="8" name="文本框 7"/>
              <p:cNvSpPr txBox="1">
                <a:spLocks noRot="1" noChangeAspect="1" noMove="1" noResize="1" noEditPoints="1" noAdjustHandles="1" noChangeArrowheads="1" noChangeShapeType="1" noTextEdit="1"/>
              </p:cNvSpPr>
              <p:nvPr/>
            </p:nvSpPr>
            <p:spPr>
              <a:xfrm>
                <a:off x="4570511" y="4941168"/>
                <a:ext cx="3117135" cy="1080296"/>
              </a:xfrm>
              <a:prstGeom prst="rect">
                <a:avLst/>
              </a:prstGeom>
              <a:blipFill rotWithShape="1">
                <a:blip r:embed="rId3"/>
                <a:stretch>
                  <a:fillRect l="-13" t="-22" r="-2352" b="-14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参考文献</a:t>
            </a:r>
            <a:endParaRPr lang="zh-CN" altLang="en-US" dirty="0"/>
          </a:p>
        </p:txBody>
      </p:sp>
      <p:sp>
        <p:nvSpPr>
          <p:cNvPr id="5" name="内容占位符 4"/>
          <p:cNvSpPr>
            <a:spLocks noGrp="1"/>
          </p:cNvSpPr>
          <p:nvPr>
            <p:ph sz="half" idx="1"/>
          </p:nvPr>
        </p:nvSpPr>
        <p:spPr/>
        <p:txBody>
          <a:bodyPr/>
          <a:lstStyle/>
          <a:p>
            <a:pPr>
              <a:buFont typeface="+mj-lt"/>
              <a:buAutoNum type="arabicPeriod"/>
            </a:pPr>
            <a:r>
              <a:rPr lang="en-US" altLang="zh-CN" sz="1200" dirty="0">
                <a:latin typeface="Gill Sans MT" panose="020B0502020104020203" pitchFamily="34" charset="0"/>
                <a:ea typeface="微软雅黑" panose="020B0503020204020204" pitchFamily="34" charset="-122"/>
              </a:rPr>
              <a:t>Knowledge Distillation: A Survey</a:t>
            </a:r>
            <a:endParaRPr lang="en-US" altLang="zh-CN" sz="1200" dirty="0">
              <a:latin typeface="Gill Sans MT" panose="020B0502020104020203" pitchFamily="34" charset="0"/>
              <a:ea typeface="微软雅黑" panose="020B0503020204020204" pitchFamily="34" charset="-122"/>
            </a:endParaRPr>
          </a:p>
          <a:p>
            <a:pPr>
              <a:buFont typeface="+mj-lt"/>
              <a:buAutoNum type="arabicPeriod"/>
            </a:pPr>
            <a:r>
              <a:rPr lang="en-US" altLang="zh-CN" sz="1200" dirty="0">
                <a:latin typeface="Gill Sans MT" panose="020B0502020104020203" pitchFamily="34" charset="0"/>
                <a:ea typeface="微软雅黑" panose="020B0503020204020204" pitchFamily="34" charset="-122"/>
              </a:rPr>
              <a:t>Distilling the Knowledge in a Neural Network</a:t>
            </a:r>
            <a:endParaRPr lang="en-US" altLang="zh-CN" sz="1200" dirty="0">
              <a:latin typeface="Gill Sans MT" panose="020B0502020104020203" pitchFamily="34" charset="0"/>
              <a:ea typeface="微软雅黑" panose="020B0503020204020204" pitchFamily="34" charset="-122"/>
            </a:endParaRPr>
          </a:p>
          <a:p>
            <a:pPr>
              <a:buFont typeface="+mj-lt"/>
              <a:buAutoNum type="arabicPeriod"/>
            </a:pPr>
            <a:r>
              <a:rPr lang="en-US" altLang="zh-CN" sz="1200" dirty="0">
                <a:latin typeface="Gill Sans MT" panose="020B0502020104020203" pitchFamily="34" charset="0"/>
                <a:ea typeface="微软雅黑" panose="020B0503020204020204" pitchFamily="34" charset="-122"/>
              </a:rPr>
              <a:t>Circumventing outlier of </a:t>
            </a:r>
            <a:r>
              <a:rPr lang="en-US" altLang="zh-CN" sz="1200" dirty="0" err="1">
                <a:latin typeface="Gill Sans MT" panose="020B0502020104020203" pitchFamily="34" charset="0"/>
                <a:ea typeface="微软雅黑" panose="020B0503020204020204" pitchFamily="34" charset="-122"/>
              </a:rPr>
              <a:t>autoaugment</a:t>
            </a:r>
            <a:r>
              <a:rPr lang="en-US" altLang="zh-CN" sz="1200" dirty="0">
                <a:latin typeface="Gill Sans MT" panose="020B0502020104020203" pitchFamily="34" charset="0"/>
                <a:ea typeface="微软雅黑" panose="020B0503020204020204" pitchFamily="34" charset="-122"/>
              </a:rPr>
              <a:t> with knowledge distillation</a:t>
            </a:r>
            <a:endParaRPr lang="en-US" altLang="zh-CN" sz="1200" dirty="0">
              <a:latin typeface="Gill Sans MT" panose="020B0502020104020203" pitchFamily="34" charset="0"/>
              <a:ea typeface="微软雅黑" panose="020B0503020204020204" pitchFamily="34" charset="-122"/>
            </a:endParaRPr>
          </a:p>
          <a:p>
            <a:pPr>
              <a:buFont typeface="+mj-lt"/>
              <a:buAutoNum type="arabicPeriod"/>
            </a:pPr>
            <a:r>
              <a:rPr lang="zh-CN" altLang="en-US" sz="1200" dirty="0">
                <a:latin typeface="Gill Sans MT" panose="020B0502020104020203" pitchFamily="34" charset="0"/>
                <a:ea typeface="微软雅黑" panose="020B0503020204020204" pitchFamily="34" charset="-122"/>
              </a:rPr>
              <a:t>模型压缩（上）</a:t>
            </a:r>
            <a:r>
              <a:rPr lang="en-US" altLang="zh-CN" sz="1200" dirty="0">
                <a:latin typeface="Gill Sans MT" panose="020B0502020104020203" pitchFamily="34" charset="0"/>
                <a:ea typeface="微软雅黑" panose="020B0503020204020204" pitchFamily="34" charset="-122"/>
              </a:rPr>
              <a:t>—— </a:t>
            </a:r>
            <a:r>
              <a:rPr lang="zh-CN" altLang="en-US" sz="1200" dirty="0">
                <a:latin typeface="Gill Sans MT" panose="020B0502020104020203" pitchFamily="34" charset="0"/>
                <a:ea typeface="微软雅黑" panose="020B0503020204020204" pitchFamily="34" charset="-122"/>
              </a:rPr>
              <a:t>知识蒸馏</a:t>
            </a:r>
            <a:r>
              <a:rPr lang="en-US" altLang="zh-CN" sz="1200" dirty="0">
                <a:latin typeface="Gill Sans MT" panose="020B0502020104020203" pitchFamily="34" charset="0"/>
                <a:ea typeface="微软雅黑" panose="020B0503020204020204" pitchFamily="34" charset="-122"/>
              </a:rPr>
              <a:t>(Distilling Knowledge)</a:t>
            </a:r>
            <a:r>
              <a:rPr lang="zh-CN" altLang="en-US" sz="1200" dirty="0">
                <a:latin typeface="Gill Sans MT" panose="020B0502020104020203" pitchFamily="34" charset="0"/>
                <a:ea typeface="微软雅黑" panose="020B0503020204020204" pitchFamily="34" charset="-122"/>
              </a:rPr>
              <a:t> </a:t>
            </a:r>
            <a:r>
              <a:rPr lang="en-US" altLang="zh-CN" sz="1200" dirty="0">
                <a:latin typeface="Gill Sans MT" panose="020B0502020104020203" pitchFamily="34" charset="0"/>
                <a:ea typeface="微软雅黑" panose="020B0503020204020204" pitchFamily="34" charset="-122"/>
                <a:hlinkClick r:id="rId1"/>
              </a:rPr>
              <a:t>https://www.jianshu.com/p/a6d87b338bcf</a:t>
            </a:r>
            <a:endParaRPr lang="en-US" altLang="zh-CN" sz="1200" dirty="0">
              <a:latin typeface="Gill Sans MT" panose="020B0502020104020203" pitchFamily="34" charset="0"/>
              <a:ea typeface="微软雅黑" panose="020B0503020204020204" pitchFamily="34" charset="-122"/>
            </a:endParaRPr>
          </a:p>
          <a:p>
            <a:pPr>
              <a:buFont typeface="+mj-lt"/>
              <a:buAutoNum type="arabicPeriod"/>
            </a:pPr>
            <a:r>
              <a:rPr lang="en-US" altLang="zh-CN" sz="1200" dirty="0">
                <a:latin typeface="Gill Sans MT" panose="020B0502020104020203" pitchFamily="34" charset="0"/>
                <a:ea typeface="微软雅黑" panose="020B0503020204020204" pitchFamily="34" charset="-122"/>
              </a:rPr>
              <a:t>DeiT</a:t>
            </a:r>
            <a:r>
              <a:rPr lang="zh-CN" altLang="en-US" sz="1200" dirty="0">
                <a:latin typeface="Gill Sans MT" panose="020B0502020104020203" pitchFamily="34" charset="0"/>
                <a:ea typeface="微软雅黑" panose="020B0503020204020204" pitchFamily="34" charset="-122"/>
              </a:rPr>
              <a:t>：注意力也能蒸馏 </a:t>
            </a:r>
            <a:r>
              <a:rPr lang="en-US" altLang="zh-CN" sz="1200" dirty="0">
                <a:latin typeface="Gill Sans MT" panose="020B0502020104020203" pitchFamily="34" charset="0"/>
                <a:ea typeface="微软雅黑" panose="020B0503020204020204" pitchFamily="34" charset="-122"/>
                <a:hlinkClick r:id="rId2"/>
              </a:rPr>
              <a:t>https://www.cnblogs.com/ZOMI/p/16496326.html</a:t>
            </a:r>
            <a:endParaRPr lang="en-US" altLang="zh-CN" sz="1200" dirty="0">
              <a:latin typeface="Gill Sans MT" panose="020B0502020104020203" pitchFamily="34" charset="0"/>
              <a:ea typeface="微软雅黑" panose="020B0503020204020204" pitchFamily="34" charset="-122"/>
            </a:endParaRPr>
          </a:p>
          <a:p>
            <a:pPr>
              <a:buFont typeface="+mj-lt"/>
              <a:buAutoNum type="arabicPeriod"/>
            </a:pPr>
            <a:endParaRPr lang="en-US" altLang="zh-CN" sz="1200" dirty="0">
              <a:latin typeface="Gill Sans MT" panose="020B0502020104020203" pitchFamily="34" charset="0"/>
              <a:ea typeface="微软雅黑" panose="020B0503020204020204" pitchFamily="34" charset="-122"/>
            </a:endParaRPr>
          </a:p>
          <a:p>
            <a:pPr>
              <a:buFont typeface="+mj-lt"/>
              <a:buAutoNum type="arabicPeriod"/>
            </a:pPr>
            <a:endParaRPr lang="en-US" altLang="zh-CN" sz="1200" dirty="0">
              <a:latin typeface="Gill Sans MT" panose="020B0502020104020203" pitchFamily="34" charset="0"/>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advClick="0">
        <p159:morph option="byObject"/>
      </p:transition>
    </mc:Choice>
    <mc:Fallback>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3635" y="908720"/>
            <a:ext cx="10731328" cy="3456384"/>
          </a:xfrm>
        </p:spPr>
        <p:txBody>
          <a:bodyPr anchor="ctr"/>
          <a:lstStyle/>
          <a:p>
            <a:pPr marL="0" indent="0" algn="ctr">
              <a:lnSpc>
                <a:spcPct val="100000"/>
              </a:lnSpc>
              <a:buNone/>
            </a:pPr>
            <a:r>
              <a:rPr lang="zh-CN" altLang="en-US" sz="9600" b="1" dirty="0">
                <a:solidFill>
                  <a:srgbClr val="C00000"/>
                </a:solidFill>
                <a:latin typeface="Gill Sans MT" panose="020B0502020104020203" pitchFamily="34" charset="0"/>
              </a:rPr>
              <a:t>知识蒸馏背景</a:t>
            </a:r>
            <a:endParaRPr lang="zh-CN" altLang="en-US" sz="9600" b="1" dirty="0">
              <a:solidFill>
                <a:srgbClr val="C00000"/>
              </a:solidFill>
              <a:latin typeface="Gill Sans MT" panose="020B0502020104020203" pitchFamily="34" charset="0"/>
            </a:endParaRPr>
          </a:p>
        </p:txBody>
      </p:sp>
      <p:sp>
        <p:nvSpPr>
          <p:cNvPr id="2" name="矩形 1"/>
          <p:cNvSpPr/>
          <p:nvPr/>
        </p:nvSpPr>
        <p:spPr>
          <a:xfrm>
            <a:off x="623635" y="4005064"/>
            <a:ext cx="10731328" cy="1753235"/>
          </a:xfrm>
          <a:prstGeom prst="rect">
            <a:avLst/>
          </a:prstGeom>
        </p:spPr>
        <p:txBody>
          <a:bodyPr wrap="square">
            <a:spAutoFit/>
          </a:bodyPr>
          <a:lstStyle/>
          <a:p>
            <a:pPr marL="285750" indent="-285750">
              <a:lnSpc>
                <a:spcPct val="150000"/>
              </a:lnSpc>
              <a:buClr>
                <a:srgbClr val="4E9AEE"/>
              </a:buClr>
              <a:buFont typeface="Arial" panose="020B0604020202020204" pitchFamily="34" charset="0"/>
              <a:buChar char="•"/>
            </a:pPr>
            <a:r>
              <a:rPr lang="en-US" altLang="zh-CN" dirty="0">
                <a:solidFill>
                  <a:srgbClr val="374154"/>
                </a:solidFill>
                <a:latin typeface="微软雅黑" panose="020B0503020204020204" pitchFamily="34" charset="-122"/>
                <a:ea typeface="微软雅黑" panose="020B0503020204020204" pitchFamily="34" charset="-122"/>
              </a:rPr>
              <a:t>Knowledge Distillation</a:t>
            </a:r>
            <a:r>
              <a:rPr lang="zh-CN" altLang="en-US" dirty="0">
                <a:solidFill>
                  <a:srgbClr val="374154"/>
                </a:solidFill>
                <a:latin typeface="微软雅黑" panose="020B0503020204020204" pitchFamily="34" charset="-122"/>
                <a:ea typeface="微软雅黑" panose="020B0503020204020204" pitchFamily="34" charset="-122"/>
              </a:rPr>
              <a:t>（</a:t>
            </a:r>
            <a:r>
              <a:rPr lang="en-US" altLang="zh-CN" dirty="0">
                <a:solidFill>
                  <a:srgbClr val="374154"/>
                </a:solidFill>
                <a:latin typeface="微软雅黑" panose="020B0503020204020204" pitchFamily="34" charset="-122"/>
                <a:ea typeface="微软雅黑" panose="020B0503020204020204" pitchFamily="34" charset="-122"/>
              </a:rPr>
              <a:t>KD</a:t>
            </a:r>
            <a:r>
              <a:rPr lang="zh-CN" altLang="en-US" dirty="0">
                <a:solidFill>
                  <a:srgbClr val="374154"/>
                </a:solidFill>
                <a:latin typeface="微软雅黑" panose="020B0503020204020204" pitchFamily="34" charset="-122"/>
                <a:ea typeface="微软雅黑" panose="020B0503020204020204" pitchFamily="34" charset="-122"/>
              </a:rPr>
              <a:t>）即</a:t>
            </a:r>
            <a:r>
              <a:rPr lang="zh-CN" altLang="en-US" dirty="0">
                <a:solidFill>
                  <a:srgbClr val="374154"/>
                </a:solidFill>
                <a:latin typeface="微软雅黑" panose="020B0503020204020204" pitchFamily="34" charset="-122"/>
                <a:ea typeface="微软雅黑" panose="020B0503020204020204" pitchFamily="34" charset="-122"/>
              </a:rPr>
              <a:t>知识蒸馏，最初是 </a:t>
            </a:r>
            <a:r>
              <a:rPr lang="en-US" altLang="zh-CN" dirty="0">
                <a:solidFill>
                  <a:srgbClr val="374154"/>
                </a:solidFill>
                <a:latin typeface="微软雅黑" panose="020B0503020204020204" pitchFamily="34" charset="-122"/>
                <a:ea typeface="微软雅黑" panose="020B0503020204020204" pitchFamily="34" charset="-122"/>
              </a:rPr>
              <a:t>Hinton </a:t>
            </a:r>
            <a:r>
              <a:rPr lang="zh-CN" altLang="en-US" dirty="0">
                <a:solidFill>
                  <a:srgbClr val="374154"/>
                </a:solidFill>
                <a:latin typeface="微软雅黑" panose="020B0503020204020204" pitchFamily="34" charset="-122"/>
                <a:ea typeface="微软雅黑" panose="020B0503020204020204" pitchFamily="34" charset="-122"/>
              </a:rPr>
              <a:t>在 “</a:t>
            </a:r>
            <a:r>
              <a:rPr lang="en-US" altLang="zh-CN" dirty="0">
                <a:solidFill>
                  <a:srgbClr val="374154"/>
                </a:solidFill>
                <a:latin typeface="微软雅黑" panose="020B0503020204020204" pitchFamily="34" charset="-122"/>
                <a:ea typeface="微软雅黑" panose="020B0503020204020204" pitchFamily="34" charset="-122"/>
              </a:rPr>
              <a:t>Distilling the Knowledge in a Neural Network”</a:t>
            </a:r>
            <a:r>
              <a:rPr lang="zh-CN" altLang="en-US" dirty="0">
                <a:solidFill>
                  <a:srgbClr val="374154"/>
                </a:solidFill>
                <a:latin typeface="微软雅黑" panose="020B0503020204020204" pitchFamily="34" charset="-122"/>
                <a:ea typeface="微软雅黑" panose="020B0503020204020204" pitchFamily="34" charset="-122"/>
              </a:rPr>
              <a:t>提出。</a:t>
            </a:r>
            <a:endParaRPr lang="zh-CN" altLang="en-US" dirty="0">
              <a:solidFill>
                <a:srgbClr val="374154"/>
              </a:solidFill>
              <a:latin typeface="微软雅黑" panose="020B0503020204020204" pitchFamily="34" charset="-122"/>
              <a:ea typeface="微软雅黑" panose="020B0503020204020204" pitchFamily="34" charset="-122"/>
            </a:endParaRPr>
          </a:p>
          <a:p>
            <a:pPr marL="285750" indent="-285750">
              <a:lnSpc>
                <a:spcPct val="150000"/>
              </a:lnSpc>
              <a:buClr>
                <a:srgbClr val="4E9AEE"/>
              </a:buClr>
              <a:buFont typeface="Arial" panose="020B0604020202020204" pitchFamily="34" charset="0"/>
              <a:buChar char="•"/>
            </a:pPr>
            <a:r>
              <a:rPr lang="zh-CN" altLang="en-US" dirty="0">
                <a:solidFill>
                  <a:srgbClr val="374154"/>
                </a:solidFill>
                <a:latin typeface="微软雅黑" panose="020B0503020204020204" pitchFamily="34" charset="-122"/>
                <a:ea typeface="微软雅黑" panose="020B0503020204020204" pitchFamily="34" charset="-122"/>
              </a:rPr>
              <a:t>知识蒸馏中涉及到两个网络模型，一个是教师模型，另一个是学生</a:t>
            </a:r>
            <a:r>
              <a:rPr lang="zh-CN" altLang="en-US" dirty="0">
                <a:solidFill>
                  <a:srgbClr val="374154"/>
                </a:solidFill>
                <a:latin typeface="微软雅黑" panose="020B0503020204020204" pitchFamily="34" charset="-122"/>
                <a:ea typeface="微软雅黑" panose="020B0503020204020204" pitchFamily="34" charset="-122"/>
              </a:rPr>
              <a:t>模型。可以视为将教师网络学到的知识压缩到学生网络中。</a:t>
            </a:r>
            <a:endParaRPr lang="zh-CN" altLang="en-US" dirty="0">
              <a:solidFill>
                <a:srgbClr val="37415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知识蒸馏主要思想</a:t>
            </a:r>
            <a:endParaRPr kumimoji="1" lang="zh-CN" altLang="en-US" dirty="0"/>
          </a:p>
        </p:txBody>
      </p:sp>
      <p:sp>
        <p:nvSpPr>
          <p:cNvPr id="4" name="内容占位符 3"/>
          <p:cNvSpPr>
            <a:spLocks noGrp="1"/>
          </p:cNvSpPr>
          <p:nvPr>
            <p:ph sz="half" idx="1"/>
          </p:nvPr>
        </p:nvSpPr>
        <p:spPr/>
        <p:txBody>
          <a:bodyPr/>
          <a:lstStyle/>
          <a:p>
            <a:r>
              <a:rPr lang="en-US" altLang="zh-CN" dirty="0"/>
              <a:t>Student</a:t>
            </a:r>
            <a:r>
              <a:rPr lang="zh-CN" altLang="en-US" dirty="0"/>
              <a:t> </a:t>
            </a:r>
            <a:r>
              <a:rPr lang="en-US" altLang="zh-CN" dirty="0"/>
              <a:t>Model</a:t>
            </a:r>
            <a:r>
              <a:rPr lang="zh-CN" altLang="en-US" dirty="0"/>
              <a:t> 学生模型模仿 </a:t>
            </a:r>
            <a:r>
              <a:rPr lang="en-US" altLang="zh-CN" dirty="0"/>
              <a:t>Teacher</a:t>
            </a:r>
            <a:r>
              <a:rPr lang="zh-CN" altLang="en-US" dirty="0"/>
              <a:t> </a:t>
            </a:r>
            <a:r>
              <a:rPr lang="en-US" altLang="zh-CN" dirty="0"/>
              <a:t>Model</a:t>
            </a:r>
            <a:r>
              <a:rPr lang="zh-CN" altLang="en-US" dirty="0"/>
              <a:t> 教师模型，二者相互竞争，直到学生模型的表现可以与教师模型的表现持平甚至学生模型的表现比教师模型更</a:t>
            </a:r>
            <a:r>
              <a:rPr lang="zh-CN" altLang="en-US" dirty="0"/>
              <a:t>卓越：</a:t>
            </a:r>
            <a:endParaRPr lang="zh-CN" altLang="en-US" dirty="0"/>
          </a:p>
        </p:txBody>
      </p:sp>
      <p:pic>
        <p:nvPicPr>
          <p:cNvPr id="3" name="图片 2"/>
          <p:cNvPicPr>
            <a:picLocks noChangeAspect="1"/>
          </p:cNvPicPr>
          <p:nvPr/>
        </p:nvPicPr>
        <p:blipFill>
          <a:blip r:embed="rId1"/>
          <a:stretch>
            <a:fillRect/>
          </a:stretch>
        </p:blipFill>
        <p:spPr>
          <a:xfrm>
            <a:off x="1769146" y="2601326"/>
            <a:ext cx="8658469" cy="35988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知识蒸馏组成</a:t>
            </a:r>
            <a:endParaRPr kumimoji="1" lang="zh-CN" altLang="en-US" dirty="0"/>
          </a:p>
        </p:txBody>
      </p:sp>
      <p:sp>
        <p:nvSpPr>
          <p:cNvPr id="4" name="内容占位符 3"/>
          <p:cNvSpPr>
            <a:spLocks noGrp="1"/>
          </p:cNvSpPr>
          <p:nvPr>
            <p:ph sz="half" idx="1"/>
          </p:nvPr>
        </p:nvSpPr>
        <p:spPr/>
        <p:txBody>
          <a:bodyPr/>
          <a:lstStyle/>
          <a:p>
            <a:r>
              <a:rPr lang="zh-CN" altLang="en-US" dirty="0"/>
              <a:t>知识蒸馏的算法，主要由：</a:t>
            </a:r>
            <a:r>
              <a:rPr lang="en-US" altLang="zh-CN" dirty="0"/>
              <a:t>1</a:t>
            </a:r>
            <a:r>
              <a:rPr lang="zh-CN" altLang="en-US" dirty="0"/>
              <a:t>）知识 </a:t>
            </a:r>
            <a:r>
              <a:rPr lang="en-US" altLang="zh-CN" dirty="0"/>
              <a:t>Knowledge</a:t>
            </a:r>
            <a:r>
              <a:rPr lang="zh-CN" altLang="en-US" dirty="0"/>
              <a:t>、</a:t>
            </a:r>
            <a:r>
              <a:rPr lang="en-US" altLang="zh-CN" dirty="0"/>
              <a:t>2</a:t>
            </a:r>
            <a:r>
              <a:rPr lang="zh-CN" altLang="en-US" dirty="0"/>
              <a:t>）蒸馏算法 </a:t>
            </a:r>
            <a:r>
              <a:rPr lang="en-US" altLang="zh-CN" dirty="0">
                <a:latin typeface="微软雅黑" panose="020B0503020204020204" pitchFamily="34" charset="-122"/>
                <a:ea typeface="微软雅黑" panose="020B0503020204020204" pitchFamily="34" charset="-122"/>
              </a:rPr>
              <a:t>Distillate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en-US" dirty="0"/>
              <a:t>师生架构三个关键部分组成：</a:t>
            </a:r>
            <a:endParaRPr lang="zh-CN" altLang="en-US" dirty="0"/>
          </a:p>
        </p:txBody>
      </p:sp>
      <p:pic>
        <p:nvPicPr>
          <p:cNvPr id="5" name="图片 4"/>
          <p:cNvPicPr>
            <a:picLocks noChangeAspect="1"/>
          </p:cNvPicPr>
          <p:nvPr/>
        </p:nvPicPr>
        <p:blipFill>
          <a:blip r:embed="rId1"/>
          <a:stretch>
            <a:fillRect/>
          </a:stretch>
        </p:blipFill>
        <p:spPr>
          <a:xfrm>
            <a:off x="1769146" y="2601326"/>
            <a:ext cx="8658469" cy="35988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endParaRPr lang="en-US" altLang="zh-CN" dirty="0"/>
          </a:p>
        </p:txBody>
      </p:sp>
      <p:sp>
        <p:nvSpPr>
          <p:cNvPr id="4" name="内容占位符 3"/>
          <p:cNvSpPr>
            <a:spLocks noGrp="1"/>
          </p:cNvSpPr>
          <p:nvPr>
            <p:ph sz="half" idx="1"/>
          </p:nvPr>
        </p:nvSpPr>
        <p:spPr/>
        <p:txBody>
          <a:bodyPr/>
          <a:lstStyle/>
          <a:p>
            <a:r>
              <a:rPr lang="zh-CN" altLang="en-US" dirty="0"/>
              <a:t>知识</a:t>
            </a:r>
            <a:r>
              <a:rPr lang="en-US" altLang="zh-CN" dirty="0"/>
              <a:t>:</a:t>
            </a:r>
            <a:r>
              <a:rPr dirty="0"/>
              <a:t>包括模型在训练数据上学习到权重、特征以及任务相关的隐含</a:t>
            </a:r>
            <a:r>
              <a:rPr dirty="0"/>
              <a:t>知识。</a:t>
            </a:r>
            <a:endParaRPr dirty="0"/>
          </a:p>
        </p:txBody>
      </p:sp>
      <p:pic>
        <p:nvPicPr>
          <p:cNvPr id="5" name="图片 4"/>
          <p:cNvPicPr>
            <a:picLocks noChangeAspect="1"/>
          </p:cNvPicPr>
          <p:nvPr/>
        </p:nvPicPr>
        <p:blipFill>
          <a:blip r:embed="rId1"/>
          <a:stretch>
            <a:fillRect/>
          </a:stretch>
        </p:blipFill>
        <p:spPr>
          <a:xfrm>
            <a:off x="1769146" y="2601326"/>
            <a:ext cx="8658469" cy="35988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Knowledge</a:t>
            </a:r>
            <a:r>
              <a:rPr lang="zh-CN" altLang="en-US" dirty="0"/>
              <a:t> 知识的</a:t>
            </a:r>
            <a:r>
              <a:rPr lang="zh-CN" altLang="en-US" dirty="0"/>
              <a:t>形式</a:t>
            </a:r>
            <a:endParaRPr lang="zh-CN" altLang="en-US" dirty="0"/>
          </a:p>
        </p:txBody>
      </p:sp>
      <p:sp>
        <p:nvSpPr>
          <p:cNvPr id="3" name="内容占位符 2"/>
          <p:cNvSpPr>
            <a:spLocks noGrp="1"/>
          </p:cNvSpPr>
          <p:nvPr>
            <p:ph sz="half" idx="1"/>
          </p:nvPr>
        </p:nvSpPr>
        <p:spPr/>
        <p:txBody>
          <a:bodyPr/>
          <a:lstStyle/>
          <a:p>
            <a:pPr marL="457200" indent="-457200">
              <a:buFont typeface="+mj-lt"/>
              <a:buAutoNum type="arabicPeriod"/>
            </a:pPr>
            <a:r>
              <a:rPr lang="en-US" altLang="zh-CN" dirty="0"/>
              <a:t>response-based knowledge</a:t>
            </a:r>
            <a:endParaRPr lang="en-US" altLang="zh-CN" dirty="0"/>
          </a:p>
          <a:p>
            <a:pPr marL="457200" indent="-457200">
              <a:buFont typeface="+mj-lt"/>
              <a:buAutoNum type="arabicPeriod"/>
            </a:pPr>
            <a:r>
              <a:rPr lang="en-US" altLang="zh-CN" dirty="0"/>
              <a:t>feature-based knowledge</a:t>
            </a:r>
            <a:endParaRPr lang="en-US" altLang="zh-CN" dirty="0"/>
          </a:p>
        </p:txBody>
      </p:sp>
      <p:sp>
        <p:nvSpPr>
          <p:cNvPr id="7" name="内容占位符 6"/>
          <p:cNvSpPr>
            <a:spLocks noGrp="1"/>
          </p:cNvSpPr>
          <p:nvPr>
            <p:ph sz="half" idx="10"/>
          </p:nvPr>
        </p:nvSpPr>
        <p:spPr/>
        <p:txBody>
          <a:bodyPr/>
          <a:lstStyle/>
          <a:p>
            <a:pPr marL="457200" indent="-457200">
              <a:buFont typeface="+mj-lt"/>
              <a:buAutoNum type="arabicPeriod" startAt="3"/>
            </a:pPr>
            <a:r>
              <a:rPr lang="en-US" altLang="zh-CN" dirty="0"/>
              <a:t>relation-based knowledge</a:t>
            </a:r>
            <a:endParaRPr lang="en-US" altLang="zh-CN" dirty="0"/>
          </a:p>
          <a:p>
            <a:pPr marL="457200" indent="-457200">
              <a:buFont typeface="+mj-lt"/>
              <a:buAutoNum type="arabicPeriod" startAt="3"/>
            </a:pPr>
            <a:r>
              <a:rPr lang="en-US" altLang="zh-CN" dirty="0"/>
              <a:t>Architecture-base</a:t>
            </a:r>
            <a:r>
              <a:rPr lang="zh-CN" altLang="en-US" dirty="0"/>
              <a:t> </a:t>
            </a:r>
            <a:r>
              <a:rPr lang="en-US" altLang="zh-CN" dirty="0"/>
              <a:t>knowledge</a:t>
            </a:r>
            <a:endParaRPr lang="zh-CN" altLang="en-US" dirty="0"/>
          </a:p>
        </p:txBody>
      </p:sp>
      <p:pic>
        <p:nvPicPr>
          <p:cNvPr id="6" name="图片 5"/>
          <p:cNvPicPr>
            <a:picLocks noChangeAspect="1"/>
          </p:cNvPicPr>
          <p:nvPr/>
        </p:nvPicPr>
        <p:blipFill>
          <a:blip r:embed="rId1"/>
          <a:stretch>
            <a:fillRect/>
          </a:stretch>
        </p:blipFill>
        <p:spPr>
          <a:xfrm>
            <a:off x="2353965" y="2636912"/>
            <a:ext cx="6908800" cy="3797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Response-Based Knowledge</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p:txBody>
              <a:bodyPr/>
              <a:lstStyle/>
              <a:p>
                <a:r>
                  <a:rPr lang="zh-CN" altLang="en-US" dirty="0">
                    <a:latin typeface="Gill Sans MT" panose="020B0502020104020203" pitchFamily="34" charset="0"/>
                  </a:rPr>
                  <a:t>主要指教师模型输出层的特征。主要思想是让学生模型直接学习教师模式的预测结果。</a:t>
                </a:r>
                <a:endParaRPr lang="en-US" altLang="zh-CN" dirty="0">
                  <a:latin typeface="Gill Sans MT" panose="020B0502020104020203" pitchFamily="34" charset="0"/>
                </a:endParaRPr>
              </a:p>
              <a:p>
                <a:r>
                  <a:rPr lang="zh-CN" altLang="en-US" dirty="0">
                    <a:latin typeface="Gill Sans MT" panose="020B0502020104020203" pitchFamily="34" charset="0"/>
                  </a:rPr>
                  <a:t>假设张量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𝑧</m:t>
                        </m:r>
                      </m:e>
                      <m:sub>
                        <m:r>
                          <a:rPr kumimoji="1" lang="en-US" altLang="zh-CN" i="1">
                            <a:latin typeface="Cambria Math" panose="02040503050406030204" pitchFamily="18" charset="0"/>
                          </a:rPr>
                          <m:t>𝑡</m:t>
                        </m:r>
                      </m:sub>
                    </m:sSub>
                  </m:oMath>
                </a14:m>
                <a:r>
                  <a:rPr lang="zh-CN" altLang="en-US" dirty="0">
                    <a:latin typeface="Gill Sans MT" panose="020B0502020104020203" pitchFamily="34" charset="0"/>
                  </a:rPr>
                  <a:t> 为教师模型输出，张量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𝑧</m:t>
                        </m:r>
                      </m:e>
                      <m:sub>
                        <m:r>
                          <a:rPr kumimoji="1" lang="en-US" altLang="zh-CN" i="1">
                            <a:latin typeface="Cambria Math" panose="02040503050406030204" pitchFamily="18" charset="0"/>
                          </a:rPr>
                          <m:t>𝑠</m:t>
                        </m:r>
                      </m:sub>
                    </m:sSub>
                    <m:r>
                      <a:rPr kumimoji="1" lang="en-US" altLang="zh-CN" i="1">
                        <a:latin typeface="Cambria Math" panose="02040503050406030204" pitchFamily="18" charset="0"/>
                      </a:rPr>
                      <m:t> </m:t>
                    </m:r>
                  </m:oMath>
                </a14:m>
                <a:r>
                  <a:rPr lang="zh-CN" altLang="en-US" dirty="0">
                    <a:latin typeface="Gill Sans MT" panose="020B0502020104020203" pitchFamily="34" charset="0"/>
                  </a:rPr>
                  <a:t>为学生模型输出，</a:t>
                </a:r>
                <a:r>
                  <a:rPr lang="en-US" altLang="zh-CN" dirty="0">
                    <a:latin typeface="Gill Sans MT" panose="020B0502020104020203" pitchFamily="34" charset="0"/>
                  </a:rPr>
                  <a:t>Response-based knowledge</a:t>
                </a:r>
                <a:r>
                  <a:rPr lang="zh-CN" altLang="en-US" dirty="0">
                    <a:latin typeface="Gill Sans MT" panose="020B0502020104020203" pitchFamily="34" charset="0"/>
                  </a:rPr>
                  <a:t> 蒸馏损失可以表示为： </a:t>
                </a:r>
                <a:endParaRPr lang="zh-CN" altLang="en-US" dirty="0">
                  <a:latin typeface="Gill Sans MT" panose="020B0502020104020203" pitchFamily="34" charset="0"/>
                </a:endParaRPr>
              </a:p>
              <a:p>
                <a:endParaRPr lang="zh-CN" altLang="en-US" dirty="0">
                  <a:latin typeface="Gill Sans MT" panose="020B0502020104020203" pitchFamily="34" charset="0"/>
                </a:endParaRPr>
              </a:p>
              <a:p>
                <a:endParaRPr lang="zh-CN" altLang="en-US" dirty="0">
                  <a:latin typeface="Gill Sans MT" panose="020B0502020104020203" pitchFamily="34" charset="0"/>
                </a:endParaRPr>
              </a:p>
              <a:p>
                <a:endParaRPr lang="zh-CN" altLang="en-US" dirty="0">
                  <a:latin typeface="Gill Sans MT" panose="020B0502020104020203" pitchFamily="34" charset="0"/>
                </a:endParaRPr>
              </a:p>
              <a:p>
                <a:r>
                  <a:rPr dirty="0">
                    <a:latin typeface="Gill Sans MT" panose="020B0502020104020203" pitchFamily="34" charset="0"/>
                  </a:rPr>
                  <a:t>其中LR(.)表示</a:t>
                </a:r>
                <a:r>
                  <a:rPr lang="en-US" altLang="zh-CN" dirty="0">
                    <a:latin typeface="Gill Sans MT" panose="020B0502020104020203" pitchFamily="34" charset="0"/>
                  </a:rPr>
                  <a:t>Logits</a:t>
                </a:r>
                <a:r>
                  <a:rPr dirty="0">
                    <a:latin typeface="Gill Sans MT" panose="020B0502020104020203" pitchFamily="34" charset="0"/>
                  </a:rPr>
                  <a:t>的散度损失，zt和zs分别为教师和学生的</a:t>
                </a:r>
                <a:r>
                  <a:rPr lang="en-US" altLang="zh-CN" dirty="0">
                    <a:latin typeface="Gill Sans MT" panose="020B0502020104020203" pitchFamily="34" charset="0"/>
                  </a:rPr>
                  <a:t>Logits.</a:t>
                </a:r>
                <a:endParaRPr lang="en-US" altLang="zh-CN" dirty="0">
                  <a:latin typeface="Gill Sans MT" panose="020B0502020104020203" pitchFamily="34" charset="0"/>
                </a:endParaRPr>
              </a:p>
            </p:txBody>
          </p:sp>
        </mc:Choice>
        <mc:Fallback>
          <p:sp>
            <p:nvSpPr>
              <p:cNvPr id="3" name="内容占位符 2"/>
              <p:cNvSpPr>
                <a:spLocks noRot="1" noChangeAspect="1" noMove="1" noResize="1" noEditPoints="1" noAdjustHandles="1" noChangeArrowheads="1" noChangeShapeType="1" noTextEdit="1"/>
              </p:cNvSpPr>
              <p:nvPr>
                <p:ph sz="half" idx="1"/>
              </p:nvPr>
            </p:nvSpPr>
            <p:spPr>
              <a:blipFill rotWithShape="1">
                <a:blip r:embed="rId1"/>
                <a:stretch>
                  <a:fillRect l="-1" t="-12" r="2"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3938141" y="3501588"/>
                <a:ext cx="3964034" cy="430887"/>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i="1">
                              <a:latin typeface="Cambria Math" panose="02040503050406030204" pitchFamily="18" charset="0"/>
                            </a:rPr>
                            <m:t>𝐿</m:t>
                          </m:r>
                        </m:e>
                        <m:sub>
                          <m:r>
                            <a:rPr kumimoji="1" lang="en-US" altLang="zh-CN" sz="2800" b="0" i="1" smtClean="0">
                              <a:latin typeface="Cambria Math" panose="02040503050406030204" pitchFamily="18" charset="0"/>
                            </a:rPr>
                            <m:t>𝑅𝑒𝑠</m:t>
                          </m:r>
                          <m:r>
                            <a:rPr kumimoji="1" lang="zh-CN" altLang="en-US" sz="2800" b="0" i="1" smtClean="0">
                              <a:latin typeface="Cambria Math" panose="02040503050406030204" pitchFamily="18" charset="0"/>
                            </a:rPr>
                            <m:t> </m:t>
                          </m:r>
                          <m:r>
                            <a:rPr kumimoji="1" lang="en-US" altLang="zh-CN" sz="2800" b="0" i="1" smtClean="0">
                              <a:latin typeface="Cambria Math" panose="02040503050406030204" pitchFamily="18" charset="0"/>
                            </a:rPr>
                            <m:t>𝐷</m:t>
                          </m:r>
                        </m:sub>
                      </m:sSub>
                      <m:d>
                        <m:dPr>
                          <m:ctrlPr>
                            <a:rPr kumimoji="1" lang="en-US" altLang="zh-CN" sz="2800" b="0" i="1" smtClean="0">
                              <a:latin typeface="Cambria Math" panose="02040503050406030204" pitchFamily="18" charset="0"/>
                            </a:rPr>
                          </m:ctrlPr>
                        </m:dP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𝑧</m:t>
                              </m:r>
                            </m:e>
                            <m:sub>
                              <m:r>
                                <a:rPr kumimoji="1" lang="en-US" altLang="zh-CN" sz="2800" i="1">
                                  <a:latin typeface="Cambria Math" panose="02040503050406030204" pitchFamily="18" charset="0"/>
                                </a:rPr>
                                <m:t>𝑡</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i="1">
                                  <a:latin typeface="Cambria Math" panose="02040503050406030204" pitchFamily="18" charset="0"/>
                                </a:rPr>
                                <m:t>𝑧</m:t>
                              </m:r>
                            </m:e>
                            <m:sub>
                              <m:r>
                                <a:rPr kumimoji="1" lang="en-US" altLang="zh-CN" sz="2800" b="0" i="1" smtClean="0">
                                  <a:latin typeface="Cambria Math" panose="02040503050406030204" pitchFamily="18" charset="0"/>
                                </a:rPr>
                                <m:t>𝑠</m:t>
                              </m:r>
                            </m:sub>
                          </m:sSub>
                        </m:e>
                      </m:d>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ℒ</m:t>
                          </m:r>
                        </m:e>
                        <m:sub>
                          <m:r>
                            <a:rPr kumimoji="1" lang="en-US" altLang="zh-CN" sz="2800" b="0" i="1" smtClean="0">
                              <a:latin typeface="Cambria Math" panose="02040503050406030204" pitchFamily="18" charset="0"/>
                            </a:rPr>
                            <m:t>𝑅</m:t>
                          </m:r>
                        </m:sub>
                      </m:sSub>
                      <m:r>
                        <a:rPr kumimoji="1" lang="en-US" altLang="zh-CN" sz="2800" b="0" i="1" smtClean="0">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𝑧</m:t>
                          </m:r>
                        </m:e>
                        <m:sub>
                          <m:r>
                            <a:rPr kumimoji="1" lang="en-US" altLang="zh-CN" sz="2800" i="1">
                              <a:latin typeface="Cambria Math" panose="02040503050406030204" pitchFamily="18" charset="0"/>
                            </a:rPr>
                            <m:t>𝑡</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𝑧</m:t>
                          </m:r>
                        </m:e>
                        <m:sub>
                          <m:r>
                            <a:rPr kumimoji="1" lang="en-US" altLang="zh-CN" sz="2800" i="1">
                              <a:latin typeface="Cambria Math" panose="02040503050406030204" pitchFamily="18" charset="0"/>
                            </a:rPr>
                            <m:t>𝑠</m:t>
                          </m:r>
                        </m:sub>
                      </m:sSub>
                      <m:r>
                        <a:rPr kumimoji="1" lang="en-US" altLang="zh-CN" sz="2800" b="0" i="1" smtClean="0">
                          <a:latin typeface="Cambria Math" panose="02040503050406030204" pitchFamily="18" charset="0"/>
                        </a:rPr>
                        <m:t>)</m:t>
                      </m:r>
                    </m:oMath>
                  </m:oMathPara>
                </a14:m>
                <a:endParaRPr kumimoji="1" lang="zh-CN" altLang="en-US" sz="2800" b="0" i="1" dirty="0" err="1">
                  <a:latin typeface="+mn-lt"/>
                </a:endParaRPr>
              </a:p>
            </p:txBody>
          </p:sp>
        </mc:Choice>
        <mc:Fallback>
          <p:sp>
            <p:nvSpPr>
              <p:cNvPr id="4" name="文本框 3"/>
              <p:cNvSpPr txBox="1">
                <a:spLocks noRot="1" noChangeAspect="1" noMove="1" noResize="1" noEditPoints="1" noAdjustHandles="1" noChangeArrowheads="1" noChangeShapeType="1" noTextEdit="1"/>
              </p:cNvSpPr>
              <p:nvPr/>
            </p:nvSpPr>
            <p:spPr>
              <a:xfrm>
                <a:off x="3938141" y="3501588"/>
                <a:ext cx="3964034" cy="430887"/>
              </a:xfrm>
              <a:prstGeom prst="rect">
                <a:avLst/>
              </a:prstGeom>
              <a:blipFill rotWithShape="1">
                <a:blip r:embed="rId2"/>
                <a:stretch>
                  <a:fillRect l="-13" t="-46" r="-2333" b="12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Response-Based Knowledge</a:t>
            </a:r>
            <a:endParaRPr kumimoji="1" lang="zh-CN" altLang="en-US" dirty="0"/>
          </a:p>
        </p:txBody>
      </p:sp>
      <p:sp>
        <p:nvSpPr>
          <p:cNvPr id="3" name="内容占位符 2"/>
          <p:cNvSpPr>
            <a:spLocks noGrp="1"/>
          </p:cNvSpPr>
          <p:nvPr>
            <p:ph sz="half" idx="1"/>
          </p:nvPr>
        </p:nvSpPr>
        <p:spPr/>
        <p:txBody>
          <a:bodyPr/>
          <a:lstStyle/>
          <a:p>
            <a:r>
              <a:rPr lang="en-US" altLang="zh-CN" dirty="0">
                <a:latin typeface="Gill Sans MT" panose="020B0502020104020203" pitchFamily="34" charset="0"/>
              </a:rPr>
              <a:t>Response-based knowledge</a:t>
            </a:r>
            <a:r>
              <a:rPr lang="zh-CN" altLang="en-US" dirty="0">
                <a:latin typeface="Gill Sans MT" panose="020B0502020104020203" pitchFamily="34" charset="0"/>
              </a:rPr>
              <a:t> 主要指 教师模型最后一层 </a:t>
            </a:r>
            <a:r>
              <a:rPr lang="en-US" altLang="zh-CN" dirty="0">
                <a:latin typeface="Gill Sans MT" panose="020B0502020104020203" pitchFamily="34" charset="0"/>
              </a:rPr>
              <a:t>——</a:t>
            </a:r>
            <a:r>
              <a:rPr lang="zh-CN" altLang="en-US" dirty="0">
                <a:latin typeface="Gill Sans MT" panose="020B0502020104020203" pitchFamily="34" charset="0"/>
              </a:rPr>
              <a:t> 输出层的特征</a:t>
            </a:r>
            <a:r>
              <a:rPr lang="zh-CN" altLang="en-US" dirty="0"/>
              <a:t>。其主要思想是让学生模型直接模仿教师模式的最终预测：</a:t>
            </a:r>
            <a:endParaRPr kumimoji="1" lang="zh-CN" altLang="en-US" dirty="0"/>
          </a:p>
        </p:txBody>
      </p:sp>
      <p:pic>
        <p:nvPicPr>
          <p:cNvPr id="7" name="图片 6"/>
          <p:cNvPicPr>
            <a:picLocks noChangeAspect="1"/>
          </p:cNvPicPr>
          <p:nvPr/>
        </p:nvPicPr>
        <p:blipFill>
          <a:blip r:embed="rId1" cstate="screen"/>
          <a:stretch>
            <a:fillRect/>
          </a:stretch>
        </p:blipFill>
        <p:spPr>
          <a:xfrm>
            <a:off x="1660371" y="2996952"/>
            <a:ext cx="8890000" cy="2324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p:transition spd="slow" advClick="0">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 name="commondata" val="eyJoZGlkIjoiMWY5NWQ1ZWRjZjRkYTY3YjM1YTIxZDdhZmZlYTQ1MzMifQ=="/>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4389</Words>
  <Application>WPS 演示</Application>
  <PresentationFormat>自定义</PresentationFormat>
  <Paragraphs>185</Paragraphs>
  <Slides>28</Slides>
  <Notes>1</Notes>
  <HiddenSlides>0</HiddenSlides>
  <MMClips>0</MMClips>
  <ScaleCrop>false</ScaleCrop>
  <HeadingPairs>
    <vt:vector size="6" baseType="variant">
      <vt:variant>
        <vt:lpstr>已用的字体</vt:lpstr>
      </vt:variant>
      <vt:variant>
        <vt:i4>19</vt:i4>
      </vt:variant>
      <vt:variant>
        <vt:lpstr>主题</vt:lpstr>
      </vt:variant>
      <vt:variant>
        <vt:i4>6</vt:i4>
      </vt:variant>
      <vt:variant>
        <vt:lpstr>幻灯片标题</vt:lpstr>
      </vt:variant>
      <vt:variant>
        <vt:i4>28</vt:i4>
      </vt:variant>
    </vt:vector>
  </HeadingPairs>
  <TitlesOfParts>
    <vt:vector size="53" baseType="lpstr">
      <vt:lpstr>Arial</vt:lpstr>
      <vt:lpstr>宋体</vt:lpstr>
      <vt:lpstr>Wingdings</vt:lpstr>
      <vt:lpstr>Calibri</vt:lpstr>
      <vt:lpstr>Gill Sans MT</vt:lpstr>
      <vt:lpstr>微软雅黑</vt:lpstr>
      <vt:lpstr>黑体</vt:lpstr>
      <vt:lpstr>FrutigerNext LT Medium</vt:lpstr>
      <vt:lpstr>华文细黑</vt:lpstr>
      <vt:lpstr>FrutigerNext LT Bold</vt:lpstr>
      <vt:lpstr>Segoe Print</vt:lpstr>
      <vt:lpstr>MS PGothic</vt:lpstr>
      <vt:lpstr>FrutigerNext LT Light</vt:lpstr>
      <vt:lpstr>Futura Medium</vt:lpstr>
      <vt:lpstr>Huawei Sans</vt:lpstr>
      <vt:lpstr>Cambria Math</vt:lpstr>
      <vt:lpstr>Arial Unicode MS</vt:lpstr>
      <vt:lpstr>DejaVu Math TeX Gyre</vt:lpstr>
      <vt:lpstr>Franklin Gothic Book</vt:lpstr>
      <vt:lpstr>Title1</vt:lpstr>
      <vt:lpstr>Title2</vt:lpstr>
      <vt:lpstr>content01</vt:lpstr>
      <vt:lpstr>Content02</vt:lpstr>
      <vt:lpstr>code01</vt:lpstr>
      <vt:lpstr>Thankyou</vt:lpstr>
      <vt:lpstr>推理引擎-模型压缩</vt:lpstr>
      <vt:lpstr>推理引擎架构</vt:lpstr>
      <vt:lpstr>PowerPoint 演示文稿</vt:lpstr>
      <vt:lpstr>知识蒸馏主要思想</vt:lpstr>
      <vt:lpstr>知识蒸馏组成</vt:lpstr>
      <vt:lpstr>知识</vt:lpstr>
      <vt:lpstr>Knowledge 知识的形式</vt:lpstr>
      <vt:lpstr>Response-Based Knowledge</vt:lpstr>
      <vt:lpstr>Response-Based Knowledge</vt:lpstr>
      <vt:lpstr>Feature-Based Knowledge</vt:lpstr>
      <vt:lpstr>Feature-Based Knowledge</vt:lpstr>
      <vt:lpstr>Relation-Based Knowledge</vt:lpstr>
      <vt:lpstr>Relation-Based Knowledge</vt:lpstr>
      <vt:lpstr>PowerPoint 演示文稿</vt:lpstr>
      <vt:lpstr>蒸馏方法</vt:lpstr>
      <vt:lpstr>Offline Distillation</vt:lpstr>
      <vt:lpstr>Online Distillation </vt:lpstr>
      <vt:lpstr>Self-Distillation</vt:lpstr>
      <vt:lpstr>蒸馏方法</vt:lpstr>
      <vt:lpstr>PowerPoint 演示文稿</vt:lpstr>
      <vt:lpstr>Hard-target 和 Soft-target</vt:lpstr>
      <vt:lpstr>Softmax with Temperature</vt:lpstr>
      <vt:lpstr>Softmax with Temperature</vt:lpstr>
      <vt:lpstr>Distilling the Knowledge in a Neural Network</vt:lpstr>
      <vt:lpstr>Distilling the Knowledge in a Neural Network</vt:lpstr>
      <vt:lpstr>Distilling the Knowledge in a Neural Network</vt:lpstr>
      <vt:lpstr>参考文献</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kákàじ★ve</cp:lastModifiedBy>
  <cp:revision>6388</cp:revision>
  <dcterms:created xsi:type="dcterms:W3CDTF">2015-01-14T10:38:00Z</dcterms:created>
  <dcterms:modified xsi:type="dcterms:W3CDTF">2023-11-28T11:04:41Z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y fmtid="{D5CDD505-2E9C-101B-9397-08002B2CF9AE}" pid="17" name="ICV">
    <vt:lpwstr>FF1A721420314D5196EA4FA82B69F34C_12</vt:lpwstr>
  </property>
  <property fmtid="{D5CDD505-2E9C-101B-9397-08002B2CF9AE}" pid="18" name="KSOProductBuildVer">
    <vt:lpwstr>2052-12.1.0.15712</vt:lpwstr>
  </property>
</Properties>
</file>