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519" r:id="rId3"/>
    <p:sldId id="595" r:id="rId5"/>
    <p:sldId id="596" r:id="rId6"/>
    <p:sldId id="597" r:id="rId7"/>
    <p:sldId id="598" r:id="rId8"/>
    <p:sldId id="563" r:id="rId9"/>
    <p:sldId id="564" r:id="rId10"/>
    <p:sldId id="565" r:id="rId11"/>
    <p:sldId id="608" r:id="rId12"/>
    <p:sldId id="621" r:id="rId13"/>
    <p:sldId id="537" r:id="rId14"/>
    <p:sldId id="605" r:id="rId15"/>
    <p:sldId id="606" r:id="rId16"/>
    <p:sldId id="607" r:id="rId17"/>
    <p:sldId id="593" r:id="rId18"/>
    <p:sldId id="615" r:id="rId19"/>
    <p:sldId id="617" r:id="rId20"/>
    <p:sldId id="616" r:id="rId21"/>
    <p:sldId id="618" r:id="rId22"/>
    <p:sldId id="349" r:id="rId23"/>
  </p:sldIdLst>
  <p:sldSz cx="12192000" cy="6858000"/>
  <p:notesSz cx="6858000" cy="9144000"/>
  <p:custDataLst>
    <p:tags r:id="rId29"/>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9pPr>
  </p:defaultTextStyle>
  <p:extLst>
    <p:ext uri="{EFAFB233-063F-42B5-8137-9DF3F51BA10A}">
      <p15:sldGuideLst xmlns:p15="http://schemas.microsoft.com/office/powerpoint/2012/main">
        <p15:guide id="1" orient="horz" pos="1953" userDrawn="1">
          <p15:clr>
            <a:srgbClr val="A4A3A4"/>
          </p15:clr>
        </p15:guide>
        <p15:guide id="2" pos="28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晨皓" initials="张" lastIdx="1" clrIdx="0"/>
  <p:cmAuthor id="2" name="24302" initials="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79030" autoAdjust="0"/>
  </p:normalViewPr>
  <p:slideViewPr>
    <p:cSldViewPr snapToGrid="0" showGuides="1">
      <p:cViewPr varScale="1">
        <p:scale>
          <a:sx n="68" d="100"/>
          <a:sy n="68" d="100"/>
        </p:scale>
        <p:origin x="1219" y="38"/>
      </p:cViewPr>
      <p:guideLst>
        <p:guide orient="horz" pos="1953"/>
        <p:guide pos="2883"/>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43.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9.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8.wmf"/><Relationship Id="rId4" Type="http://schemas.openxmlformats.org/officeDocument/2006/relationships/image" Target="../media/image16.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16.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6.wmf"/><Relationship Id="rId2" Type="http://schemas.openxmlformats.org/officeDocument/2006/relationships/image" Target="../media/image32.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0" name="矩形 9"/>
          <p:cNvSpPr/>
          <p:nvPr userDrawn="1"/>
        </p:nvSpPr>
        <p:spPr>
          <a:xfrm>
            <a:off x="11419673" y="344536"/>
            <a:ext cx="244945" cy="18370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1" name="矩形 10"/>
          <p:cNvSpPr/>
          <p:nvPr userDrawn="1"/>
        </p:nvSpPr>
        <p:spPr>
          <a:xfrm>
            <a:off x="11105335"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2" name="矩形 11"/>
          <p:cNvSpPr/>
          <p:nvPr userDrawn="1"/>
        </p:nvSpPr>
        <p:spPr>
          <a:xfrm>
            <a:off x="10796975"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3" name="矩形 12"/>
          <p:cNvSpPr/>
          <p:nvPr userDrawn="1"/>
        </p:nvSpPr>
        <p:spPr>
          <a:xfrm>
            <a:off x="10482636"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4" name="矩形 13"/>
          <p:cNvSpPr/>
          <p:nvPr userDrawn="1"/>
        </p:nvSpPr>
        <p:spPr>
          <a:xfrm>
            <a:off x="10168296"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5" name="矩形 14"/>
          <p:cNvSpPr/>
          <p:nvPr userDrawn="1"/>
        </p:nvSpPr>
        <p:spPr>
          <a:xfrm>
            <a:off x="9845495" y="344536"/>
            <a:ext cx="244945" cy="183709"/>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1800664"/>
            <a:ext cx="4304715" cy="1584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00" dirty="0"/>
          </a:p>
        </p:txBody>
      </p:sp>
      <p:sp>
        <p:nvSpPr>
          <p:cNvPr id="12" name="矩形 11"/>
          <p:cNvSpPr/>
          <p:nvPr userDrawn="1"/>
        </p:nvSpPr>
        <p:spPr>
          <a:xfrm>
            <a:off x="0" y="1"/>
            <a:ext cx="12193219" cy="1724419"/>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00"/>
          </a:p>
        </p:txBody>
      </p:sp>
      <p:sp>
        <p:nvSpPr>
          <p:cNvPr id="13" name="矩形 12"/>
          <p:cNvSpPr/>
          <p:nvPr userDrawn="1"/>
        </p:nvSpPr>
        <p:spPr>
          <a:xfrm>
            <a:off x="4403189" y="1800664"/>
            <a:ext cx="407963" cy="1584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0" dirty="0"/>
          </a:p>
        </p:txBody>
      </p:sp>
      <p:sp>
        <p:nvSpPr>
          <p:cNvPr id="15" name="文本占位符 14"/>
          <p:cNvSpPr>
            <a:spLocks noGrp="1"/>
          </p:cNvSpPr>
          <p:nvPr>
            <p:ph type="body" sz="quarter" idx="10" hasCustomPrompt="1"/>
          </p:nvPr>
        </p:nvSpPr>
        <p:spPr>
          <a:xfrm>
            <a:off x="1343789" y="1951864"/>
            <a:ext cx="2599961" cy="1219200"/>
          </a:xfrm>
          <a:prstGeom prst="rect">
            <a:avLst/>
          </a:prstGeom>
        </p:spPr>
        <p:txBody>
          <a:bodyPr anchor="ctr"/>
          <a:lstStyle>
            <a:lvl1pPr marL="0" indent="0" algn="ctr">
              <a:buNone/>
              <a:defRPr sz="3735" b="1">
                <a:solidFill>
                  <a:schemeClr val="bg1"/>
                </a:solidFill>
                <a:latin typeface="微软雅黑" panose="020B0503020204020204" charset="-122"/>
                <a:ea typeface="微软雅黑" panose="020B0503020204020204" charset="-122"/>
              </a:defRPr>
            </a:lvl1pPr>
          </a:lstStyle>
          <a:p>
            <a:pPr lvl="0"/>
            <a:r>
              <a:rPr lang="zh-CN" altLang="en-US" dirty="0"/>
              <a:t>第一部分</a:t>
            </a:r>
            <a:endParaRPr lang="zh-CN" altLang="en-US" dirty="0"/>
          </a:p>
        </p:txBody>
      </p:sp>
      <p:sp>
        <p:nvSpPr>
          <p:cNvPr id="17" name="文本占位符 16"/>
          <p:cNvSpPr>
            <a:spLocks noGrp="1"/>
          </p:cNvSpPr>
          <p:nvPr>
            <p:ph type="body" sz="quarter" idx="11" hasCustomPrompt="1"/>
          </p:nvPr>
        </p:nvSpPr>
        <p:spPr>
          <a:xfrm>
            <a:off x="4909628" y="1821276"/>
            <a:ext cx="3298608" cy="818224"/>
          </a:xfrm>
          <a:prstGeom prst="rect">
            <a:avLst/>
          </a:prstGeom>
        </p:spPr>
        <p:txBody>
          <a:bodyPr/>
          <a:lstStyle>
            <a:lvl1pPr marL="0" indent="0">
              <a:buNone/>
              <a:defRPr sz="3735" baseline="0">
                <a:solidFill>
                  <a:srgbClr val="10253F"/>
                </a:solidFill>
                <a:latin typeface="Impact" panose="020B0806030902050204" pitchFamily="34" charset="0"/>
              </a:defRPr>
            </a:lvl1pPr>
          </a:lstStyle>
          <a:p>
            <a:pPr lvl="0"/>
            <a:r>
              <a:rPr lang="en-US" altLang="zh-CN" dirty="0"/>
              <a:t>Project review</a:t>
            </a:r>
            <a:endParaRPr lang="zh-CN" altLang="en-US" dirty="0"/>
          </a:p>
        </p:txBody>
      </p:sp>
      <p:sp>
        <p:nvSpPr>
          <p:cNvPr id="18" name="文本占位符 16"/>
          <p:cNvSpPr>
            <a:spLocks noGrp="1"/>
          </p:cNvSpPr>
          <p:nvPr>
            <p:ph type="body" sz="quarter" idx="12" hasCustomPrompt="1"/>
          </p:nvPr>
        </p:nvSpPr>
        <p:spPr>
          <a:xfrm>
            <a:off x="8424475" y="1821276"/>
            <a:ext cx="3298608" cy="818224"/>
          </a:xfrm>
          <a:prstGeom prst="rect">
            <a:avLst/>
          </a:prstGeom>
        </p:spPr>
        <p:txBody>
          <a:bodyPr/>
          <a:lstStyle>
            <a:lvl1pPr marL="0" indent="0">
              <a:buNone/>
              <a:defRPr sz="3735" b="1" baseline="0">
                <a:solidFill>
                  <a:srgbClr val="10253F"/>
                </a:solidFill>
                <a:latin typeface="微软雅黑" panose="020B0503020204020204" charset="-122"/>
                <a:ea typeface="微软雅黑" panose="020B0503020204020204" charset="-122"/>
              </a:defRPr>
            </a:lvl1pPr>
          </a:lstStyle>
          <a:p>
            <a:pPr lvl="0"/>
            <a:r>
              <a:rPr lang="zh-CN" altLang="en-US" dirty="0"/>
              <a:t>课题综述</a:t>
            </a:r>
            <a:endParaRPr lang="zh-CN" altLang="en-US" dirty="0"/>
          </a:p>
        </p:txBody>
      </p:sp>
      <p:sp>
        <p:nvSpPr>
          <p:cNvPr id="20" name="文本占位符 19"/>
          <p:cNvSpPr>
            <a:spLocks noGrp="1"/>
          </p:cNvSpPr>
          <p:nvPr>
            <p:ph type="body" sz="quarter" idx="13" hasCustomPrompt="1"/>
          </p:nvPr>
        </p:nvSpPr>
        <p:spPr>
          <a:xfrm>
            <a:off x="4909627" y="2830060"/>
            <a:ext cx="3298609" cy="1219200"/>
          </a:xfrm>
          <a:prstGeom prst="rect">
            <a:avLst/>
          </a:prstGeom>
        </p:spPr>
        <p:txBody>
          <a:bodyPr/>
          <a:lstStyle>
            <a:lvl1pPr marL="381000" indent="-381000">
              <a:buFont typeface="Wingdings" panose="05000000000000000000" pitchFamily="2" charset="2"/>
              <a:buChar char="p"/>
              <a:defRPr sz="2135">
                <a:solidFill>
                  <a:schemeClr val="tx1">
                    <a:lumMod val="65000"/>
                    <a:lumOff val="35000"/>
                  </a:schemeClr>
                </a:solidFill>
                <a:latin typeface="微软雅黑" panose="020B0503020204020204" charset="-122"/>
                <a:ea typeface="微软雅黑" panose="020B0503020204020204" charset="-122"/>
              </a:defRPr>
            </a:lvl1pPr>
          </a:lstStyle>
          <a:p>
            <a:pPr lvl="0"/>
            <a:r>
              <a:rPr lang="zh-CN" altLang="en-US" dirty="0"/>
              <a:t>输入副标题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tags" Target="../tags/tag24.xml"/><Relationship Id="rId3" Type="http://schemas.openxmlformats.org/officeDocument/2006/relationships/image" Target="../media/image44.png"/><Relationship Id="rId2" Type="http://schemas.openxmlformats.org/officeDocument/2006/relationships/tags" Target="../tags/tag23.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image" Target="../media/image48.png"/><Relationship Id="rId6" Type="http://schemas.openxmlformats.org/officeDocument/2006/relationships/tags" Target="../tags/tag28.xml"/><Relationship Id="rId5" Type="http://schemas.openxmlformats.org/officeDocument/2006/relationships/image" Target="../media/image47.png"/><Relationship Id="rId4" Type="http://schemas.openxmlformats.org/officeDocument/2006/relationships/tags" Target="../tags/tag27.xml"/><Relationship Id="rId3" Type="http://schemas.openxmlformats.org/officeDocument/2006/relationships/image" Target="../media/image46.png"/><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image" Target="../media/image51.png"/><Relationship Id="rId6" Type="http://schemas.openxmlformats.org/officeDocument/2006/relationships/tags" Target="../tags/tag32.xml"/><Relationship Id="rId5" Type="http://schemas.openxmlformats.org/officeDocument/2006/relationships/image" Target="../media/image50.png"/><Relationship Id="rId4" Type="http://schemas.openxmlformats.org/officeDocument/2006/relationships/tags" Target="../tags/tag31.xml"/><Relationship Id="rId3" Type="http://schemas.openxmlformats.org/officeDocument/2006/relationships/image" Target="../media/image49.png"/><Relationship Id="rId2" Type="http://schemas.openxmlformats.org/officeDocument/2006/relationships/tags" Target="../tags/tag30.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53.png"/><Relationship Id="rId3" Type="http://schemas.openxmlformats.org/officeDocument/2006/relationships/tags" Target="../tags/tag34.xml"/><Relationship Id="rId2" Type="http://schemas.openxmlformats.org/officeDocument/2006/relationships/image" Target="../media/image52.png"/><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tags" Target="../tags/tag36.xml"/><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tags" Target="../tags/tag38.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tags" Target="../tags/tag40.xml"/><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57.png"/><Relationship Id="rId2" Type="http://schemas.openxmlformats.org/officeDocument/2006/relationships/tags" Target="../tags/tag42.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9" Type="http://schemas.openxmlformats.org/officeDocument/2006/relationships/image" Target="../media/image7.wmf"/><Relationship Id="rId8" Type="http://schemas.openxmlformats.org/officeDocument/2006/relationships/oleObject" Target="../embeddings/oleObject4.bin"/><Relationship Id="rId7" Type="http://schemas.openxmlformats.org/officeDocument/2006/relationships/image" Target="../media/image6.wmf"/><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3" Type="http://schemas.openxmlformats.org/officeDocument/2006/relationships/image" Target="../media/image4.wmf"/><Relationship Id="rId2" Type="http://schemas.openxmlformats.org/officeDocument/2006/relationships/oleObject" Target="../embeddings/oleObject1.bin"/><Relationship Id="rId16" Type="http://schemas.openxmlformats.org/officeDocument/2006/relationships/notesSlide" Target="../notesSlides/notesSlide2.xml"/><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image" Target="../media/image9.wmf"/><Relationship Id="rId12" Type="http://schemas.openxmlformats.org/officeDocument/2006/relationships/oleObject" Target="../embeddings/oleObject5.bin"/><Relationship Id="rId11" Type="http://schemas.openxmlformats.org/officeDocument/2006/relationships/image" Target="../media/image8.png"/><Relationship Id="rId10" Type="http://schemas.openxmlformats.org/officeDocument/2006/relationships/tags" Target="../tags/tag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8.bin"/><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png"/><Relationship Id="rId3" Type="http://schemas.openxmlformats.org/officeDocument/2006/relationships/tags" Target="../tags/tag4.xml"/><Relationship Id="rId2" Type="http://schemas.openxmlformats.org/officeDocument/2006/relationships/image" Target="../media/image6.wmf"/><Relationship Id="rId11" Type="http://schemas.openxmlformats.org/officeDocument/2006/relationships/notesSlide" Target="../notesSlides/notesSlide3.xml"/><Relationship Id="rId10" Type="http://schemas.openxmlformats.org/officeDocument/2006/relationships/vmlDrawing" Target="../drawings/vmlDrawing2.vml"/><Relationship Id="rId1"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oleObject" Target="../embeddings/oleObject12.bin"/><Relationship Id="rId7" Type="http://schemas.openxmlformats.org/officeDocument/2006/relationships/tags" Target="../tags/tag5.x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 Id="rId3" Type="http://schemas.openxmlformats.org/officeDocument/2006/relationships/oleObject" Target="../embeddings/oleObject10.bin"/><Relationship Id="rId28" Type="http://schemas.openxmlformats.org/officeDocument/2006/relationships/notesSlide" Target="../notesSlides/notesSlide4.xml"/><Relationship Id="rId27" Type="http://schemas.openxmlformats.org/officeDocument/2006/relationships/vmlDrawing" Target="../drawings/vmlDrawing3.vml"/><Relationship Id="rId26" Type="http://schemas.openxmlformats.org/officeDocument/2006/relationships/slideLayout" Target="../slideLayouts/slideLayout2.xml"/><Relationship Id="rId25" Type="http://schemas.openxmlformats.org/officeDocument/2006/relationships/image" Target="../media/image22.wmf"/><Relationship Id="rId24" Type="http://schemas.openxmlformats.org/officeDocument/2006/relationships/oleObject" Target="../embeddings/oleObject17.bin"/><Relationship Id="rId23" Type="http://schemas.openxmlformats.org/officeDocument/2006/relationships/tags" Target="../tags/tag9.xml"/><Relationship Id="rId22" Type="http://schemas.openxmlformats.org/officeDocument/2006/relationships/image" Target="../media/image21.wmf"/><Relationship Id="rId21" Type="http://schemas.openxmlformats.org/officeDocument/2006/relationships/oleObject" Target="../embeddings/oleObject16.bin"/><Relationship Id="rId20" Type="http://schemas.openxmlformats.org/officeDocument/2006/relationships/image" Target="../media/image20.wmf"/><Relationship Id="rId2" Type="http://schemas.openxmlformats.org/officeDocument/2006/relationships/image" Target="../media/image6.wmf"/><Relationship Id="rId19" Type="http://schemas.openxmlformats.org/officeDocument/2006/relationships/oleObject" Target="../embeddings/oleObject15.bin"/><Relationship Id="rId18" Type="http://schemas.openxmlformats.org/officeDocument/2006/relationships/image" Target="../media/image19.png"/><Relationship Id="rId17" Type="http://schemas.openxmlformats.org/officeDocument/2006/relationships/tags" Target="../tags/tag8.xml"/><Relationship Id="rId16" Type="http://schemas.openxmlformats.org/officeDocument/2006/relationships/image" Target="../media/image18.wmf"/><Relationship Id="rId15" Type="http://schemas.openxmlformats.org/officeDocument/2006/relationships/oleObject" Target="../embeddings/oleObject14.bin"/><Relationship Id="rId14" Type="http://schemas.openxmlformats.org/officeDocument/2006/relationships/image" Target="../media/image17.png"/><Relationship Id="rId13" Type="http://schemas.openxmlformats.org/officeDocument/2006/relationships/tags" Target="../tags/tag7.xml"/><Relationship Id="rId12" Type="http://schemas.openxmlformats.org/officeDocument/2006/relationships/image" Target="../media/image16.wmf"/><Relationship Id="rId11" Type="http://schemas.openxmlformats.org/officeDocument/2006/relationships/oleObject" Target="../embeddings/oleObject13.bin"/><Relationship Id="rId10" Type="http://schemas.openxmlformats.org/officeDocument/2006/relationships/image" Target="../media/image15.png"/><Relationship Id="rId1"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24.png"/><Relationship Id="rId7" Type="http://schemas.openxmlformats.org/officeDocument/2006/relationships/tags" Target="../tags/tag11.xml"/><Relationship Id="rId6" Type="http://schemas.openxmlformats.org/officeDocument/2006/relationships/image" Target="../media/image23.png"/><Relationship Id="rId5" Type="http://schemas.openxmlformats.org/officeDocument/2006/relationships/tags" Target="../tags/tag10.xml"/><Relationship Id="rId4" Type="http://schemas.openxmlformats.org/officeDocument/2006/relationships/image" Target="../media/image16.wmf"/><Relationship Id="rId3" Type="http://schemas.openxmlformats.org/officeDocument/2006/relationships/oleObject" Target="../embeddings/oleObject19.bin"/><Relationship Id="rId2" Type="http://schemas.openxmlformats.org/officeDocument/2006/relationships/image" Target="../media/image6.wmf"/><Relationship Id="rId19" Type="http://schemas.openxmlformats.org/officeDocument/2006/relationships/notesSlide" Target="../notesSlides/notesSlide5.xml"/><Relationship Id="rId18" Type="http://schemas.openxmlformats.org/officeDocument/2006/relationships/vmlDrawing" Target="../drawings/vmlDrawing4.vml"/><Relationship Id="rId17" Type="http://schemas.openxmlformats.org/officeDocument/2006/relationships/slideLayout" Target="../slideLayouts/slideLayout2.xml"/><Relationship Id="rId16" Type="http://schemas.openxmlformats.org/officeDocument/2006/relationships/image" Target="../media/image28.wmf"/><Relationship Id="rId15" Type="http://schemas.openxmlformats.org/officeDocument/2006/relationships/oleObject" Target="../embeddings/oleObject22.bin"/><Relationship Id="rId14" Type="http://schemas.openxmlformats.org/officeDocument/2006/relationships/image" Target="../media/image27.wmf"/><Relationship Id="rId13" Type="http://schemas.openxmlformats.org/officeDocument/2006/relationships/oleObject" Target="../embeddings/oleObject21.bin"/><Relationship Id="rId12" Type="http://schemas.openxmlformats.org/officeDocument/2006/relationships/image" Target="../media/image26.wmf"/><Relationship Id="rId11" Type="http://schemas.openxmlformats.org/officeDocument/2006/relationships/oleObject" Target="../embeddings/oleObject20.bin"/><Relationship Id="rId10" Type="http://schemas.openxmlformats.org/officeDocument/2006/relationships/image" Target="../media/image25.png"/><Relationship Id="rId1"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25.bin"/><Relationship Id="rId7" Type="http://schemas.openxmlformats.org/officeDocument/2006/relationships/image" Target="../media/image32.wmf"/><Relationship Id="rId6" Type="http://schemas.openxmlformats.org/officeDocument/2006/relationships/oleObject" Target="../embeddings/oleObject24.bin"/><Relationship Id="rId5" Type="http://schemas.openxmlformats.org/officeDocument/2006/relationships/image" Target="../media/image31.png"/><Relationship Id="rId4" Type="http://schemas.openxmlformats.org/officeDocument/2006/relationships/tags" Target="../tags/tag13.xml"/><Relationship Id="rId3" Type="http://schemas.openxmlformats.org/officeDocument/2006/relationships/image" Target="../media/image30.wmf"/><Relationship Id="rId2" Type="http://schemas.openxmlformats.org/officeDocument/2006/relationships/oleObject" Target="../embeddings/oleObject23.bin"/><Relationship Id="rId14" Type="http://schemas.openxmlformats.org/officeDocument/2006/relationships/notesSlide" Target="../notesSlides/notesSlide6.xml"/><Relationship Id="rId13" Type="http://schemas.openxmlformats.org/officeDocument/2006/relationships/vmlDrawing" Target="../drawings/vmlDrawing5.vml"/><Relationship Id="rId12" Type="http://schemas.openxmlformats.org/officeDocument/2006/relationships/slideLayout" Target="../slideLayouts/slideLayout2.xml"/><Relationship Id="rId11" Type="http://schemas.openxmlformats.org/officeDocument/2006/relationships/image" Target="../media/image33.wmf"/><Relationship Id="rId10" Type="http://schemas.openxmlformats.org/officeDocument/2006/relationships/oleObject" Target="../embeddings/oleObject26.bin"/><Relationship Id="rId1" Type="http://schemas.openxmlformats.org/officeDocument/2006/relationships/image" Target="../media/image29.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34.wmf"/><Relationship Id="rId2" Type="http://schemas.openxmlformats.org/officeDocument/2006/relationships/oleObject" Target="../embeddings/oleObject27.bin"/><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oleObject" Target="../embeddings/oleObject31.bin"/><Relationship Id="rId7" Type="http://schemas.openxmlformats.org/officeDocument/2006/relationships/image" Target="../media/image37.wmf"/><Relationship Id="rId6" Type="http://schemas.openxmlformats.org/officeDocument/2006/relationships/oleObject" Target="../embeddings/oleObject30.bin"/><Relationship Id="rId5" Type="http://schemas.openxmlformats.org/officeDocument/2006/relationships/image" Target="../media/image36.wmf"/><Relationship Id="rId4" Type="http://schemas.openxmlformats.org/officeDocument/2006/relationships/oleObject" Target="../embeddings/oleObject29.bin"/><Relationship Id="rId3" Type="http://schemas.openxmlformats.org/officeDocument/2006/relationships/image" Target="../media/image35.wmf"/><Relationship Id="rId2" Type="http://schemas.openxmlformats.org/officeDocument/2006/relationships/oleObject" Target="../embeddings/oleObject28.bin"/><Relationship Id="rId18" Type="http://schemas.openxmlformats.org/officeDocument/2006/relationships/notesSlide" Target="../notesSlides/notesSlide8.xml"/><Relationship Id="rId17" Type="http://schemas.openxmlformats.org/officeDocument/2006/relationships/vmlDrawing" Target="../drawings/vmlDrawing7.vml"/><Relationship Id="rId16" Type="http://schemas.openxmlformats.org/officeDocument/2006/relationships/slideLayout" Target="../slideLayouts/slideLayout2.xml"/><Relationship Id="rId15" Type="http://schemas.openxmlformats.org/officeDocument/2006/relationships/oleObject" Target="../embeddings/oleObject34.bin"/><Relationship Id="rId14" Type="http://schemas.openxmlformats.org/officeDocument/2006/relationships/tags" Target="../tags/tag16.xml"/><Relationship Id="rId13" Type="http://schemas.openxmlformats.org/officeDocument/2006/relationships/image" Target="../media/image40.wmf"/><Relationship Id="rId12" Type="http://schemas.openxmlformats.org/officeDocument/2006/relationships/oleObject" Target="../embeddings/oleObject33.bin"/><Relationship Id="rId11" Type="http://schemas.openxmlformats.org/officeDocument/2006/relationships/image" Target="../media/image39.wmf"/><Relationship Id="rId10" Type="http://schemas.openxmlformats.org/officeDocument/2006/relationships/oleObject" Target="../embeddings/oleObject32.bin"/><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tags" Target="../tags/tag19.xml"/><Relationship Id="rId3" Type="http://schemas.openxmlformats.org/officeDocument/2006/relationships/image" Target="../media/image41.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9924"/>
            <a:ext cx="12214225" cy="191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3076" name="图片 4"/>
          <p:cNvPicPr>
            <a:picLocks noChangeAspect="1"/>
          </p:cNvPicPr>
          <p:nvPr/>
        </p:nvPicPr>
        <p:blipFill>
          <a:blip r:embed="rId1"/>
          <a:stretch>
            <a:fillRect/>
          </a:stretch>
        </p:blipFill>
        <p:spPr>
          <a:xfrm>
            <a:off x="0" y="17463"/>
            <a:ext cx="4657725" cy="1576387"/>
          </a:xfrm>
          <a:prstGeom prst="rect">
            <a:avLst/>
          </a:prstGeom>
          <a:noFill/>
          <a:ln w="9525">
            <a:noFill/>
          </a:ln>
        </p:spPr>
      </p:pic>
      <p:sp>
        <p:nvSpPr>
          <p:cNvPr id="12" name="矩形 11"/>
          <p:cNvSpPr/>
          <p:nvPr/>
        </p:nvSpPr>
        <p:spPr>
          <a:xfrm>
            <a:off x="11666538" y="1797368"/>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p:nvSpPr>
        <p:spPr>
          <a:xfrm>
            <a:off x="11414125" y="1546860"/>
            <a:ext cx="252413" cy="2508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标题 2"/>
          <p:cNvSpPr>
            <a:spLocks noGrp="1"/>
          </p:cNvSpPr>
          <p:nvPr>
            <p:ph type="ctrTitle"/>
          </p:nvPr>
        </p:nvSpPr>
        <p:spPr>
          <a:xfrm>
            <a:off x="-142240" y="2492021"/>
            <a:ext cx="12476480" cy="1399333"/>
          </a:xfrm>
        </p:spPr>
        <p:txBody>
          <a:bodyPr/>
          <a:lstStyle/>
          <a:p>
            <a:pPr>
              <a:lnSpc>
                <a:spcPct val="100000"/>
              </a:lnSpc>
            </a:pPr>
            <a:r>
              <a:rPr lang="zh-CN" altLang="en-US" dirty="0">
                <a:latin typeface="Times New Roman" panose="02020603050405020304" charset="0"/>
                <a:cs typeface="Times New Roman" panose="02020603050405020304" charset="0"/>
              </a:rPr>
              <a:t>时序差分</a:t>
            </a:r>
            <a:r>
              <a:rPr lang="en-US" altLang="zh-CN" dirty="0">
                <a:latin typeface="Times New Roman" panose="02020603050405020304" charset="0"/>
                <a:cs typeface="Times New Roman" panose="02020603050405020304" charset="0"/>
              </a:rPr>
              <a:t>-SARSA</a:t>
            </a:r>
            <a:r>
              <a:rPr lang="zh-CN" altLang="en-US" dirty="0">
                <a:latin typeface="Times New Roman" panose="02020603050405020304" charset="0"/>
                <a:cs typeface="Times New Roman" panose="02020603050405020304" charset="0"/>
              </a:rPr>
              <a:t>算法</a:t>
            </a:r>
            <a:endParaRPr lang="zh-CN" altLang="en-US" dirty="0">
              <a:latin typeface="Times New Roman" panose="02020603050405020304" charset="0"/>
              <a:cs typeface="Times New Roman" panose="02020603050405020304" charset="0"/>
            </a:endParaRPr>
          </a:p>
        </p:txBody>
      </p:sp>
      <p:sp>
        <p:nvSpPr>
          <p:cNvPr id="3075" name="副标题 2"/>
          <p:cNvSpPr>
            <a:spLocks noGrp="1"/>
          </p:cNvSpPr>
          <p:nvPr>
            <p:ph type="subTitle" idx="1"/>
            <p:custDataLst>
              <p:tags r:id="rId2"/>
            </p:custDataLst>
          </p:nvPr>
        </p:nvSpPr>
        <p:spPr>
          <a:xfrm>
            <a:off x="1937178" y="5472119"/>
            <a:ext cx="8618855" cy="465455"/>
          </a:xfrm>
        </p:spPr>
        <p:txBody>
          <a:bodyPr vert="horz" lIns="91440" tIns="45720" rIns="91440" bIns="45720" anchor="t"/>
          <a:p>
            <a:pPr algn="ctr" defTabSz="914400">
              <a:buClrTx/>
              <a:buSzTx/>
            </a:pPr>
            <a:r>
              <a:rPr lang="zh-CN" altLang="en-US" kern="1200" dirty="0">
                <a:latin typeface="微软雅黑" panose="020B0503020204020204" charset="-122"/>
                <a:ea typeface="微软雅黑" panose="020B0503020204020204" charset="-122"/>
                <a:cs typeface="微软雅黑" panose="020B0503020204020204" charset="-122"/>
              </a:rPr>
              <a:t>汇报人：</a:t>
            </a:r>
            <a:r>
              <a:rPr lang="zh-CN" altLang="en-US" kern="1200" dirty="0">
                <a:latin typeface="微软雅黑" panose="020B0503020204020204" charset="-122"/>
                <a:ea typeface="微软雅黑" panose="020B0503020204020204" charset="-122"/>
                <a:cs typeface="微软雅黑" panose="020B0503020204020204" charset="-122"/>
              </a:rPr>
              <a:t>刘佳鸿</a:t>
            </a:r>
            <a:endParaRPr lang="zh-CN" altLang="en-US" kern="1200" dirty="0">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bldLvl="0" animBg="1"/>
      <p:bldP spid="1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92710" y="1358900"/>
            <a:ext cx="11638280" cy="6035040"/>
          </a:xfrm>
          <a:prstGeom prst="rect">
            <a:avLst/>
          </a:prstGeom>
          <a:noFill/>
        </p:spPr>
        <p:txBody>
          <a:bodyPr wrap="square" rtlCol="0" anchor="t">
            <a:noAutofit/>
          </a:bodyPr>
          <a:p>
            <a:r>
              <a:rPr lang="zh-CN" altLang="en-US" sz="2400"/>
              <a:t>Sarsa算法的核心思想是根据当前状态和当前策略计算价值函数，然后根据这个价值函数以及可能的动作选择下一个状态。在更新策略时，Sarsa算法会使用贝尔曼方程来更新价值函数。</a:t>
            </a:r>
            <a:endParaRPr lang="zh-CN" altLang="en-US" sz="2400"/>
          </a:p>
          <a:p>
            <a:endParaRPr lang="zh-CN" altLang="en-US" sz="2400"/>
          </a:p>
          <a:p>
            <a:r>
              <a:rPr lang="zh-CN" altLang="en-US" sz="2400"/>
              <a:t>贝尔曼方程的核心思想是将当前状态和当前策略下的预期回报作为权重的加权平均值，然后将其作为新的价值函数。</a:t>
            </a:r>
            <a:endParaRPr lang="zh-CN" altLang="en-US" sz="2400"/>
          </a:p>
          <a:p>
            <a:endParaRPr lang="zh-CN" altLang="en-US" sz="2400"/>
          </a:p>
          <a:p>
            <a:r>
              <a:rPr lang="zh-CN" altLang="en-US" sz="2400"/>
              <a:t>Sarsa算法在解决强化学习问题时，能够自适应地更新策略，从而在每次迭代中都能得到更好的结果。它与蒙特卡洛方法和动态规划方法不同，因为它不仅考虑了当前状态，还考虑了下一个状态，以及在下一个状态下采取的行动。因此，Sarsa算法更加灵活和适用范围更广。</a:t>
            </a:r>
            <a:endParaRPr lang="zh-CN"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31750" y="101949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210820" y="53657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101" name="图片 100"/>
          <p:cNvPicPr/>
          <p:nvPr/>
        </p:nvPicPr>
        <p:blipFill>
          <a:blip r:embed="rId2"/>
          <a:srcRect b="8028"/>
          <a:stretch>
            <a:fillRect/>
          </a:stretch>
        </p:blipFill>
        <p:spPr>
          <a:xfrm>
            <a:off x="1209040" y="3346450"/>
            <a:ext cx="8353425" cy="2771775"/>
          </a:xfrm>
          <a:prstGeom prst="rect">
            <a:avLst/>
          </a:prstGeom>
          <a:noFill/>
          <a:ln w="9525">
            <a:noFill/>
          </a:ln>
        </p:spPr>
      </p:pic>
      <p:sp>
        <p:nvSpPr>
          <p:cNvPr id="12" name="文本框 11"/>
          <p:cNvSpPr txBox="1"/>
          <p:nvPr/>
        </p:nvSpPr>
        <p:spPr>
          <a:xfrm>
            <a:off x="395605" y="1301750"/>
            <a:ext cx="4064000" cy="460375"/>
          </a:xfrm>
          <a:prstGeom prst="rect">
            <a:avLst/>
          </a:prstGeom>
          <a:noFill/>
        </p:spPr>
        <p:txBody>
          <a:bodyPr wrap="square" rtlCol="0">
            <a:spAutoFit/>
          </a:bodyPr>
          <a:p>
            <a:r>
              <a:rPr lang="en-US" altLang="zh-CN" sz="2400"/>
              <a:t>Cliff Walking(</a:t>
            </a:r>
            <a:r>
              <a:rPr lang="zh-CN" altLang="en-US" sz="2400"/>
              <a:t>悬崖漫步问题</a:t>
            </a:r>
            <a:r>
              <a:rPr lang="en-US" altLang="zh-CN" sz="2400"/>
              <a:t>)</a:t>
            </a:r>
            <a:endParaRPr lang="en-US" altLang="zh-CN" sz="2400"/>
          </a:p>
        </p:txBody>
      </p:sp>
      <p:sp>
        <p:nvSpPr>
          <p:cNvPr id="13" name="文本框 12"/>
          <p:cNvSpPr txBox="1"/>
          <p:nvPr/>
        </p:nvSpPr>
        <p:spPr>
          <a:xfrm>
            <a:off x="435610" y="1853565"/>
            <a:ext cx="9730105" cy="1753235"/>
          </a:xfrm>
          <a:prstGeom prst="rect">
            <a:avLst/>
          </a:prstGeom>
          <a:noFill/>
        </p:spPr>
        <p:txBody>
          <a:bodyPr wrap="square" rtlCol="0">
            <a:spAutoFit/>
          </a:bodyPr>
          <a:p>
            <a:r>
              <a:rPr lang="zh-CN" altLang="en-US"/>
              <a:t>这是一个 4x12 的网格世界，每一个网格表示一个状态。智能体的起点是左下角的状态，目标是右下角的状态，智能体在每一个状态都可以采取 4 种动作：上、下、左、右。如果智能体采取动作后触碰到边界墙壁则状态不发生改变，否则就会相应到达下一个状态。环境中有一段悬崖，智能体掉入悬崖或到达目标状态都会结束动作并回到起点，也就是说掉入悬崖或者达到目标状态是终止状态。智能体每走一步的奖励是 −1，掉入悬崖的奖励是 −100，到达终止状态奖励为 0</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2" name="图片 1"/>
          <p:cNvPicPr>
            <a:picLocks noChangeAspect="1"/>
          </p:cNvPicPr>
          <p:nvPr>
            <p:custDataLst>
              <p:tags r:id="rId2"/>
            </p:custDataLst>
          </p:nvPr>
        </p:nvPicPr>
        <p:blipFill>
          <a:blip r:embed="rId3"/>
          <a:stretch>
            <a:fillRect/>
          </a:stretch>
        </p:blipFill>
        <p:spPr>
          <a:xfrm>
            <a:off x="123190" y="1339215"/>
            <a:ext cx="6886575" cy="489585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7461885" y="1397635"/>
            <a:ext cx="3838575" cy="10858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6" name="图片 5"/>
          <p:cNvPicPr>
            <a:picLocks noChangeAspect="1"/>
          </p:cNvPicPr>
          <p:nvPr>
            <p:custDataLst>
              <p:tags r:id="rId2"/>
            </p:custDataLst>
          </p:nvPr>
        </p:nvPicPr>
        <p:blipFill>
          <a:blip r:embed="rId3"/>
          <a:stretch>
            <a:fillRect/>
          </a:stretch>
        </p:blipFill>
        <p:spPr>
          <a:xfrm>
            <a:off x="240030" y="1313815"/>
            <a:ext cx="6435725" cy="509333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6231890" y="1313815"/>
            <a:ext cx="6200775" cy="1038225"/>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6675755" y="2561590"/>
            <a:ext cx="5343525" cy="22764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2" name="图片 1"/>
          <p:cNvPicPr>
            <a:picLocks noChangeAspect="1"/>
          </p:cNvPicPr>
          <p:nvPr>
            <p:custDataLst>
              <p:tags r:id="rId2"/>
            </p:custDataLst>
          </p:nvPr>
        </p:nvPicPr>
        <p:blipFill>
          <a:blip r:embed="rId3"/>
          <a:stretch>
            <a:fillRect/>
          </a:stretch>
        </p:blipFill>
        <p:spPr>
          <a:xfrm>
            <a:off x="131445" y="1346835"/>
            <a:ext cx="6753225" cy="5000625"/>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7118350" y="1485900"/>
            <a:ext cx="4486275" cy="1295400"/>
          </a:xfrm>
          <a:prstGeom prst="rect">
            <a:avLst/>
          </a:prstGeom>
        </p:spPr>
      </p:pic>
      <p:pic>
        <p:nvPicPr>
          <p:cNvPr id="9" name="图片 8"/>
          <p:cNvPicPr>
            <a:picLocks noChangeAspect="1"/>
          </p:cNvPicPr>
          <p:nvPr>
            <p:custDataLst>
              <p:tags r:id="rId6"/>
            </p:custDataLst>
          </p:nvPr>
        </p:nvPicPr>
        <p:blipFill>
          <a:blip r:embed="rId7"/>
          <a:stretch>
            <a:fillRect/>
          </a:stretch>
        </p:blipFill>
        <p:spPr>
          <a:xfrm>
            <a:off x="6526530" y="3178810"/>
            <a:ext cx="5674995" cy="35369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18" name="图片 17" descr="Figure_1"/>
          <p:cNvPicPr>
            <a:picLocks noChangeAspect="1"/>
          </p:cNvPicPr>
          <p:nvPr/>
        </p:nvPicPr>
        <p:blipFill>
          <a:blip r:embed="rId2"/>
          <a:stretch>
            <a:fillRect/>
          </a:stretch>
        </p:blipFill>
        <p:spPr>
          <a:xfrm>
            <a:off x="76835" y="1391920"/>
            <a:ext cx="5852160" cy="438912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5605145" y="2016125"/>
            <a:ext cx="6291580" cy="34061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custDataLst>
              <p:tags r:id="rId2"/>
            </p:custDataLst>
          </p:nvPr>
        </p:nvPicPr>
        <p:blipFill>
          <a:blip r:embed="rId3"/>
          <a:stretch>
            <a:fillRect/>
          </a:stretch>
        </p:blipFill>
        <p:spPr>
          <a:xfrm>
            <a:off x="313690" y="1570355"/>
            <a:ext cx="6291580" cy="3406140"/>
          </a:xfrm>
          <a:prstGeom prst="rect">
            <a:avLst/>
          </a:prstGeom>
        </p:spPr>
      </p:pic>
      <p:cxnSp>
        <p:nvCxnSpPr>
          <p:cNvPr id="2" name="直接箭头连接符 1"/>
          <p:cNvCxnSpPr/>
          <p:nvPr/>
        </p:nvCxnSpPr>
        <p:spPr>
          <a:xfrm flipH="1" flipV="1">
            <a:off x="532130" y="4034155"/>
            <a:ext cx="9525" cy="41656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flipV="1">
            <a:off x="687070" y="4034155"/>
            <a:ext cx="3547110" cy="952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a:off x="4156710" y="4082415"/>
            <a:ext cx="10160" cy="32956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6819900" y="3045460"/>
            <a:ext cx="5136515" cy="922020"/>
          </a:xfrm>
          <a:prstGeom prst="rect">
            <a:avLst/>
          </a:prstGeom>
          <a:noFill/>
        </p:spPr>
        <p:txBody>
          <a:bodyPr wrap="square" rtlCol="0">
            <a:spAutoFit/>
          </a:bodyPr>
          <a:p>
            <a:r>
              <a:rPr lang="zh-CN" altLang="en-US"/>
              <a:t>那么从结果我们可以看到，在</a:t>
            </a:r>
            <a:r>
              <a:rPr lang="en-US" altLang="zh-CN"/>
              <a:t>episode</a:t>
            </a:r>
            <a:r>
              <a:rPr lang="zh-CN" altLang="en-US"/>
              <a:t>达到</a:t>
            </a:r>
            <a:r>
              <a:rPr lang="en-US" altLang="zh-CN"/>
              <a:t>500</a:t>
            </a:r>
            <a:r>
              <a:rPr lang="zh-CN" altLang="en-US"/>
              <a:t>次后，</a:t>
            </a:r>
            <a:r>
              <a:rPr lang="en-US" altLang="zh-CN"/>
              <a:t>Sarsa</a:t>
            </a:r>
            <a:r>
              <a:rPr lang="zh-CN" altLang="en-US"/>
              <a:t>算法给出的最终策略是一个</a:t>
            </a:r>
            <a:r>
              <a:rPr lang="en-US" altLang="zh-CN"/>
              <a:t>Safe path</a:t>
            </a:r>
            <a:r>
              <a:rPr lang="zh-CN" altLang="en-US"/>
              <a:t>但并不是一个</a:t>
            </a:r>
            <a:r>
              <a:rPr lang="en-US" altLang="zh-CN"/>
              <a:t>Optimal path</a:t>
            </a:r>
            <a:r>
              <a:rPr lang="zh-CN" altLang="en-US"/>
              <a:t>。</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3" name="图片 2"/>
          <p:cNvPicPr>
            <a:picLocks noChangeAspect="1"/>
          </p:cNvPicPr>
          <p:nvPr>
            <p:custDataLst>
              <p:tags r:id="rId2"/>
            </p:custDataLst>
          </p:nvPr>
        </p:nvPicPr>
        <p:blipFill>
          <a:blip r:embed="rId3"/>
          <a:stretch>
            <a:fillRect/>
          </a:stretch>
        </p:blipFill>
        <p:spPr>
          <a:xfrm>
            <a:off x="5314315" y="2118995"/>
            <a:ext cx="7105650" cy="3162300"/>
          </a:xfrm>
          <a:prstGeom prst="rect">
            <a:avLst/>
          </a:prstGeom>
        </p:spPr>
      </p:pic>
      <p:pic>
        <p:nvPicPr>
          <p:cNvPr id="6" name="图片 5" descr="Figure_1"/>
          <p:cNvPicPr>
            <a:picLocks noChangeAspect="1"/>
          </p:cNvPicPr>
          <p:nvPr/>
        </p:nvPicPr>
        <p:blipFill>
          <a:blip r:embed="rId4"/>
          <a:stretch>
            <a:fillRect/>
          </a:stretch>
        </p:blipFill>
        <p:spPr>
          <a:xfrm>
            <a:off x="-9525" y="1851025"/>
            <a:ext cx="5323840" cy="39928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6" name="图片 5"/>
          <p:cNvPicPr>
            <a:picLocks noChangeAspect="1"/>
          </p:cNvPicPr>
          <p:nvPr>
            <p:custDataLst>
              <p:tags r:id="rId2"/>
            </p:custDataLst>
          </p:nvPr>
        </p:nvPicPr>
        <p:blipFill>
          <a:blip r:embed="rId3"/>
          <a:stretch>
            <a:fillRect/>
          </a:stretch>
        </p:blipFill>
        <p:spPr>
          <a:xfrm>
            <a:off x="240030" y="1456055"/>
            <a:ext cx="7038975" cy="3171825"/>
          </a:xfrm>
          <a:prstGeom prst="rect">
            <a:avLst/>
          </a:prstGeom>
        </p:spPr>
      </p:pic>
      <p:cxnSp>
        <p:nvCxnSpPr>
          <p:cNvPr id="12" name="直接箭头连接符 11"/>
          <p:cNvCxnSpPr/>
          <p:nvPr/>
        </p:nvCxnSpPr>
        <p:spPr>
          <a:xfrm flipV="1">
            <a:off x="389890" y="4276725"/>
            <a:ext cx="0" cy="22288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a:off x="477520" y="4257040"/>
            <a:ext cx="4099560" cy="2921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a:off x="4664075" y="4276725"/>
            <a:ext cx="9525" cy="26162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7543165" y="2231390"/>
            <a:ext cx="4487545" cy="1476375"/>
          </a:xfrm>
          <a:prstGeom prst="rect">
            <a:avLst/>
          </a:prstGeom>
          <a:noFill/>
        </p:spPr>
        <p:txBody>
          <a:bodyPr wrap="square" rtlCol="0">
            <a:spAutoFit/>
          </a:bodyPr>
          <a:p>
            <a:r>
              <a:rPr lang="zh-CN" altLang="en-US"/>
              <a:t>这是</a:t>
            </a:r>
            <a:r>
              <a:rPr lang="en-US" altLang="zh-CN"/>
              <a:t>Q-learning</a:t>
            </a:r>
            <a:r>
              <a:rPr lang="zh-CN" altLang="en-US"/>
              <a:t>算法的收敛结果，我们可以看到</a:t>
            </a:r>
            <a:r>
              <a:rPr lang="en-US" altLang="zh-CN"/>
              <a:t>episode</a:t>
            </a:r>
            <a:r>
              <a:rPr lang="zh-CN" altLang="en-US"/>
              <a:t>达到</a:t>
            </a:r>
            <a:r>
              <a:rPr lang="en-US" altLang="zh-CN"/>
              <a:t>500</a:t>
            </a:r>
            <a:r>
              <a:rPr lang="zh-CN" altLang="en-US"/>
              <a:t>次后</a:t>
            </a:r>
            <a:r>
              <a:rPr lang="en-US" altLang="zh-CN"/>
              <a:t>Q-learning</a:t>
            </a:r>
            <a:r>
              <a:rPr lang="zh-CN" altLang="en-US"/>
              <a:t>算法已经可以给出</a:t>
            </a:r>
            <a:r>
              <a:rPr lang="en-US" altLang="zh-CN"/>
              <a:t>Optimal path</a:t>
            </a:r>
            <a:r>
              <a:rPr lang="zh-CN" altLang="en-US"/>
              <a:t>，但是与</a:t>
            </a:r>
            <a:r>
              <a:rPr lang="en-US" altLang="zh-CN"/>
              <a:t>Sarsa</a:t>
            </a:r>
            <a:r>
              <a:rPr lang="zh-CN" altLang="en-US"/>
              <a:t>算法有所区别的是，随着</a:t>
            </a:r>
            <a:r>
              <a:rPr lang="en-US" altLang="zh-CN"/>
              <a:t>episode</a:t>
            </a:r>
            <a:r>
              <a:rPr lang="zh-CN" altLang="en-US"/>
              <a:t>增加，该算法得到的</a:t>
            </a:r>
            <a:r>
              <a:rPr lang="en-US" altLang="zh-CN"/>
              <a:t>return</a:t>
            </a:r>
            <a:r>
              <a:rPr lang="zh-CN" altLang="en-US"/>
              <a:t>不够</a:t>
            </a:r>
            <a:r>
              <a:rPr lang="zh-CN" altLang="en-US"/>
              <a:t>稳定</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576580" y="1243330"/>
            <a:ext cx="11038840" cy="3415030"/>
          </a:xfrm>
          <a:prstGeom prst="rect">
            <a:avLst/>
          </a:prstGeom>
          <a:noFill/>
        </p:spPr>
        <p:txBody>
          <a:bodyPr wrap="square" rtlCol="0" anchor="t">
            <a:spAutoFit/>
          </a:bodyPr>
          <a:p>
            <a:r>
              <a:rPr lang="zh-CN" altLang="en-US"/>
              <a:t>Q-Learning直接学习的是最优策略，而Sarsa在学习最优策略的同时还在做探索。这导致我们在学习最优策略的时候，如果用Sarsa，为了保证收敛，需要制定一个策略，使 ϵ−</a:t>
            </a:r>
            <a:r>
              <a:rPr lang="en-US" altLang="zh-CN"/>
              <a:t>greedy</a:t>
            </a:r>
            <a:r>
              <a:rPr lang="zh-CN" altLang="en-US"/>
              <a:t>的超参数 ϵ 在迭代的过程中逐渐变小。Q-Learning没有这个烦恼。</a:t>
            </a:r>
            <a:endParaRPr lang="zh-CN" altLang="en-US"/>
          </a:p>
          <a:p>
            <a:endParaRPr lang="zh-CN" altLang="en-US"/>
          </a:p>
          <a:p>
            <a:r>
              <a:rPr lang="zh-CN" altLang="en-US"/>
              <a:t>另外一个就是Q-Learning直接学习最优策略，但是最优策略会依赖于训练中产生的一系列数据，所以受样本数据的影响较大，因此受到训练数据方差的影响很大，甚至会影响Q函数的收敛。</a:t>
            </a:r>
            <a:endParaRPr lang="zh-CN" altLang="en-US"/>
          </a:p>
          <a:p>
            <a:endParaRPr lang="zh-CN" altLang="en-US"/>
          </a:p>
          <a:p>
            <a:r>
              <a:rPr lang="zh-CN" altLang="en-US"/>
              <a:t>在学习过程中，Sarsa在收敛的过程中鼓励探索，这样学习过程会比较平滑，不至于过于激进，而 Q-Learning 是直接选择最优的动作，相比于 Sarsa 算法更激进。</a:t>
            </a:r>
            <a:endParaRPr lang="zh-CN" altLang="en-US"/>
          </a:p>
          <a:p>
            <a:endParaRPr lang="zh-CN" altLang="en-US"/>
          </a:p>
          <a:p>
            <a:r>
              <a:rPr lang="zh-CN" altLang="en-US"/>
              <a:t>这也就解释了在 Cliff Walk 问题中，Sarsa 算法会走蓝色的安全线，而激进的 Q-Learning 算法则会选择红色的最优路线。</a:t>
            </a:r>
            <a:endParaRPr lang="zh-CN" altLang="en-US"/>
          </a:p>
        </p:txBody>
      </p:sp>
      <p:pic>
        <p:nvPicPr>
          <p:cNvPr id="100" name="图片 99"/>
          <p:cNvPicPr/>
          <p:nvPr>
            <p:custDataLst>
              <p:tags r:id="rId2"/>
            </p:custDataLst>
          </p:nvPr>
        </p:nvPicPr>
        <p:blipFill>
          <a:blip r:embed="rId3"/>
          <a:stretch>
            <a:fillRect/>
          </a:stretch>
        </p:blipFill>
        <p:spPr>
          <a:xfrm>
            <a:off x="2214880" y="4427855"/>
            <a:ext cx="6858000" cy="1993265"/>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时序差分</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799465" y="1866900"/>
            <a:ext cx="10741025" cy="829945"/>
          </a:xfrm>
          <a:prstGeom prst="rect">
            <a:avLst/>
          </a:prstGeom>
          <a:noFill/>
        </p:spPr>
        <p:txBody>
          <a:bodyPr wrap="square" rtlCol="0">
            <a:spAutoFit/>
          </a:bodyPr>
          <a:lstStyle/>
          <a:p>
            <a:pPr indent="457200"/>
            <a:r>
              <a:rPr lang="zh-CN" altLang="en-US" sz="2400">
                <a:latin typeface="宋体" panose="02010600030101010101" pitchFamily="2" charset="-122"/>
                <a:ea typeface="宋体" panose="02010600030101010101" pitchFamily="2" charset="-122"/>
                <a:cs typeface="宋体" panose="02010600030101010101" pitchFamily="2" charset="-122"/>
              </a:rPr>
              <a:t>事实上时序差分算法在广义上可以指一大类的算法</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如</a:t>
            </a:r>
            <a:r>
              <a:rPr lang="en-US" altLang="zh-CN" sz="2400">
                <a:latin typeface="宋体" panose="02010600030101010101" pitchFamily="2" charset="-122"/>
                <a:ea typeface="宋体" panose="02010600030101010101" pitchFamily="2" charset="-122"/>
                <a:cs typeface="宋体" panose="02010600030101010101" pitchFamily="2" charset="-122"/>
              </a:rPr>
              <a:t>Sarsa</a:t>
            </a:r>
            <a:r>
              <a:rPr lang="zh-CN" altLang="en-US" sz="2400">
                <a:latin typeface="宋体" panose="02010600030101010101" pitchFamily="2" charset="-122"/>
                <a:ea typeface="宋体" panose="02010600030101010101" pitchFamily="2" charset="-122"/>
                <a:cs typeface="宋体" panose="02010600030101010101" pitchFamily="2" charset="-122"/>
              </a:rPr>
              <a:t>算法和</a:t>
            </a:r>
            <a:r>
              <a:rPr lang="en-US" altLang="zh-CN" sz="2400">
                <a:latin typeface="宋体" panose="02010600030101010101" pitchFamily="2" charset="-122"/>
                <a:ea typeface="宋体" panose="02010600030101010101" pitchFamily="2" charset="-122"/>
                <a:cs typeface="宋体" panose="02010600030101010101" pitchFamily="2" charset="-122"/>
              </a:rPr>
              <a:t>Q-learning</a:t>
            </a:r>
            <a:r>
              <a:rPr lang="zh-CN" altLang="en-US" sz="2400">
                <a:latin typeface="宋体" panose="02010600030101010101" pitchFamily="2" charset="-122"/>
                <a:ea typeface="宋体" panose="02010600030101010101" pitchFamily="2" charset="-122"/>
                <a:cs typeface="宋体" panose="02010600030101010101" pitchFamily="2" charset="-122"/>
              </a:rPr>
              <a:t>算法等</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，在狭义上也可以指一个具体的算法用以估计</a:t>
            </a:r>
            <a:r>
              <a:rPr lang="en-US" altLang="zh-CN" sz="2400">
                <a:latin typeface="宋体" panose="02010600030101010101" pitchFamily="2" charset="-122"/>
                <a:ea typeface="宋体" panose="02010600030101010101" pitchFamily="2" charset="-122"/>
                <a:cs typeface="宋体" panose="02010600030101010101" pitchFamily="2" charset="-122"/>
              </a:rPr>
              <a:t>state value</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mc:Choice xmlns:a14="http://schemas.microsoft.com/office/drawing/2010/main" Requires="a14">
          <p:sp>
            <p:nvSpPr>
              <p:cNvPr id="9" name="文本框 8"/>
              <p:cNvSpPr txBox="1"/>
              <p:nvPr/>
            </p:nvSpPr>
            <p:spPr>
              <a:xfrm>
                <a:off x="962660" y="3100705"/>
                <a:ext cx="11113135" cy="2368550"/>
              </a:xfrm>
              <a:prstGeom prst="rect">
                <a:avLst/>
              </a:prstGeom>
              <a:noFill/>
            </p:spPr>
            <p:txBody>
              <a:bodyPr wrap="square" rtlCol="0">
                <a:spAutoFit/>
              </a:bodyPr>
              <a:p>
                <a:r>
                  <a:rPr lang="zh-CN" altLang="en-US" sz="28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时序差分算法的基本描述</a:t>
                </a:r>
                <a:r>
                  <a:rPr lang="zh-CN" altLang="en-US" sz="24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a:t>
                </a:r>
                <a:endParaRPr lang="zh-CN" altLang="en-US" sz="24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a:p>
                <a:pPr indent="457200"/>
                <a:r>
                  <a:rPr lang="zh-CN" altLang="en-US" sz="2400">
                    <a:latin typeface="宋体" panose="02010600030101010101" pitchFamily="2" charset="-122"/>
                    <a:ea typeface="宋体" panose="02010600030101010101" pitchFamily="2" charset="-122"/>
                    <a:cs typeface="宋体" panose="02010600030101010101" pitchFamily="2" charset="-122"/>
                    <a:sym typeface="+mn-ea"/>
                  </a:rPr>
                  <a:t>在给定一个策略</a:t>
                </a:r>
                <a14:m>
                  <m:oMath xmlns:m="http://schemas.openxmlformats.org/officeDocument/2006/math">
                    <m:r>
                      <a:rPr lang="en-US" altLang="zh-CN" sz="2400" i="1">
                        <a:latin typeface="Cambria Math" panose="02040503050406030204" pitchFamily="18" charset="0"/>
                        <a:ea typeface="宋体" panose="02010600030101010101" pitchFamily="2" charset="-122"/>
                        <a:cs typeface="Cambria Math" panose="02040503050406030204" pitchFamily="18" charset="0"/>
                        <a:sym typeface="+mn-ea"/>
                      </a:rPr>
                      <m:t>𝜋</m:t>
                    </m:r>
                  </m:oMath>
                </a14:m>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的情况下，该算法的目的是估计状态价值</a:t>
                </a:r>
                <a:r>
                  <a:rPr lang="en-US" altLang="zh-CN" sz="2400">
                    <a:latin typeface="Cambria Math" panose="02040503050406030204" pitchFamily="18" charset="0"/>
                    <a:ea typeface="宋体" panose="02010600030101010101" pitchFamily="2" charset="-122"/>
                    <a:cs typeface="Cambria Math" panose="02040503050406030204" pitchFamily="18" charset="0"/>
                    <a:sym typeface="+mn-ea"/>
                  </a:rPr>
                  <a:t>state value</a:t>
                </a:r>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。假设我们有一些在策略</a:t>
                </a:r>
                <a14:m>
                  <m:oMath xmlns:m="http://schemas.openxmlformats.org/officeDocument/2006/math">
                    <m:r>
                      <a:rPr lang="en-US" altLang="zh-CN" sz="2400" i="1">
                        <a:latin typeface="Cambria Math" panose="02040503050406030204" pitchFamily="18" charset="0"/>
                        <a:ea typeface="宋体" panose="02010600030101010101" pitchFamily="2" charset="-122"/>
                        <a:cs typeface="Cambria Math" panose="02040503050406030204" pitchFamily="18" charset="0"/>
                        <a:sym typeface="+mn-ea"/>
                      </a:rPr>
                      <m:t>𝜋</m:t>
                    </m:r>
                  </m:oMath>
                </a14:m>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下产生的样本集 </a:t>
                </a:r>
                <a:r>
                  <a:rPr lang="en-US" altLang="zh-CN" sz="2400">
                    <a:latin typeface="Cambria Math" panose="02040503050406030204" pitchFamily="18" charset="0"/>
                    <a:ea typeface="宋体" panose="02010600030101010101" pitchFamily="2" charset="-122"/>
                    <a:cs typeface="Cambria Math" panose="02040503050406030204" pitchFamily="18" charset="0"/>
                    <a:sym typeface="+mn-ea"/>
                  </a:rPr>
                  <a:t>                                                                            </a:t>
                </a:r>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那么我们可以用</a:t>
                </a:r>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时序差分算法去估计状态</a:t>
                </a:r>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价值：</a:t>
                </a:r>
                <a:endParaRPr lang="zh-CN" altLang="en-US" sz="2400">
                  <a:latin typeface="Cambria Math" panose="02040503050406030204" pitchFamily="18" charset="0"/>
                  <a:ea typeface="宋体" panose="02010600030101010101" pitchFamily="2" charset="-122"/>
                  <a:cs typeface="Cambria Math" panose="02040503050406030204" pitchFamily="18" charset="0"/>
                  <a:sym typeface="+mn-ea"/>
                </a:endParaRPr>
              </a:p>
              <a:p>
                <a:pPr indent="457200"/>
                <a:endParaRPr lang="zh-CN" altLang="en-US" sz="2400">
                  <a:latin typeface="Cambria Math" panose="02040503050406030204" pitchFamily="18" charset="0"/>
                  <a:ea typeface="宋体" panose="02010600030101010101" pitchFamily="2" charset="-122"/>
                  <a:cs typeface="Cambria Math" panose="02040503050406030204" pitchFamily="18" charset="0"/>
                  <a:sym typeface="+mn-ea"/>
                </a:endParaRPr>
              </a:p>
              <a:p>
                <a:pPr indent="457200"/>
                <a:endParaRPr lang="zh-CN" altLang="en-US" sz="2400">
                  <a:latin typeface="Cambria Math" panose="02040503050406030204" pitchFamily="18" charset="0"/>
                  <a:ea typeface="宋体" panose="02010600030101010101" pitchFamily="2" charset="-122"/>
                  <a:cs typeface="Cambria Math" panose="02040503050406030204" pitchFamily="18"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962660" y="3100705"/>
                <a:ext cx="11113135" cy="2368550"/>
              </a:xfrm>
              <a:prstGeom prst="rect">
                <a:avLst/>
              </a:prstGeom>
              <a:blipFill rotWithShape="1">
                <a:blip r:embed="rId1"/>
                <a:stretch>
                  <a:fillRect/>
                </a:stretch>
              </a:blipFill>
            </p:spPr>
            <p:txBody>
              <a:bodyPr/>
              <a:lstStyle/>
              <a:p>
                <a:r>
                  <a:rPr lang="zh-CN" altLang="en-US">
                    <a:noFill/>
                  </a:rPr>
                  <a:t> </a:t>
                </a:r>
              </a:p>
            </p:txBody>
          </p:sp>
        </mc:Fallback>
      </mc:AlternateContent>
      <p:graphicFrame>
        <p:nvGraphicFramePr>
          <p:cNvPr id="11" name="对象 10">
            <a:hlinkClick r:id="" action="ppaction://ole?verb="/>
          </p:cNvPr>
          <p:cNvGraphicFramePr>
            <a:graphicFrameLocks noChangeAspect="1"/>
          </p:cNvGraphicFramePr>
          <p:nvPr/>
        </p:nvGraphicFramePr>
        <p:xfrm>
          <a:off x="5638800" y="3848735"/>
          <a:ext cx="5035550" cy="461010"/>
        </p:xfrm>
        <a:graphic>
          <a:graphicData uri="http://schemas.openxmlformats.org/presentationml/2006/ole">
            <mc:AlternateContent xmlns:mc="http://schemas.openxmlformats.org/markup-compatibility/2006">
              <mc:Choice xmlns:v="urn:schemas-microsoft-com:vml" Requires="v">
                <p:oleObj spid="_x0000_s1026" name="" r:id="rId2" imgW="1765300" imgH="228600" progId="Equation.KSEE3">
                  <p:embed/>
                </p:oleObj>
              </mc:Choice>
              <mc:Fallback>
                <p:oleObj name="" r:id="rId2" imgW="1765300" imgH="228600" progId="Equation.KSEE3">
                  <p:embed/>
                  <p:pic>
                    <p:nvPicPr>
                      <p:cNvPr id="0" name="图片 1025"/>
                      <p:cNvPicPr/>
                      <p:nvPr/>
                    </p:nvPicPr>
                    <p:blipFill>
                      <a:blip r:embed="rId3"/>
                      <a:stretch>
                        <a:fillRect/>
                      </a:stretch>
                    </p:blipFill>
                    <p:spPr>
                      <a:xfrm>
                        <a:off x="5638800" y="3848735"/>
                        <a:ext cx="5035550" cy="461010"/>
                      </a:xfrm>
                      <a:prstGeom prst="rect">
                        <a:avLst/>
                      </a:prstGeom>
                    </p:spPr>
                  </p:pic>
                </p:oleObj>
              </mc:Fallback>
            </mc:AlternateContent>
          </a:graphicData>
        </a:graphic>
      </p:graphicFrame>
      <p:sp>
        <p:nvSpPr>
          <p:cNvPr id="14" name="文本框 13"/>
          <p:cNvSpPr txBox="1"/>
          <p:nvPr/>
        </p:nvSpPr>
        <p:spPr>
          <a:xfrm>
            <a:off x="1182370" y="5733415"/>
            <a:ext cx="11116945" cy="829945"/>
          </a:xfrm>
          <a:prstGeom prst="rect">
            <a:avLst/>
          </a:prstGeom>
          <a:noFill/>
        </p:spPr>
        <p:txBody>
          <a:bodyPr wrap="square" rtlCol="0">
            <a:spAutoFit/>
          </a:bodyPr>
          <a:p>
            <a:r>
              <a:rPr lang="zh-CN" altLang="en-US" sz="2400"/>
              <a:t>其中</a:t>
            </a:r>
            <a:r>
              <a:rPr lang="en-US" altLang="zh-CN" sz="2400"/>
              <a:t>	          </a:t>
            </a:r>
            <a:r>
              <a:rPr lang="zh-CN" altLang="en-US" sz="2400"/>
              <a:t>是</a:t>
            </a:r>
            <a:r>
              <a:rPr lang="en-US" altLang="zh-CN" sz="2400"/>
              <a:t>	 </a:t>
            </a:r>
            <a:r>
              <a:rPr lang="zh-CN" altLang="en-US" sz="2400"/>
              <a:t>在</a:t>
            </a:r>
            <a:r>
              <a:rPr lang="en-US" altLang="zh-CN" sz="2400"/>
              <a:t>t</a:t>
            </a:r>
            <a:r>
              <a:rPr lang="zh-CN" altLang="en-US" sz="2400"/>
              <a:t>时刻的估计值，且只有在</a:t>
            </a:r>
            <a:r>
              <a:rPr lang="en-US" altLang="zh-CN" sz="2400"/>
              <a:t>t</a:t>
            </a:r>
            <a:r>
              <a:rPr lang="zh-CN" altLang="en-US" sz="2400"/>
              <a:t>时刻时才会被更新，其他时刻保持不变，</a:t>
            </a:r>
            <a:r>
              <a:rPr lang="en-US" altLang="zh-CN" sz="2400"/>
              <a:t>              </a:t>
            </a:r>
            <a:r>
              <a:rPr lang="zh-CN" altLang="en-US" sz="2400"/>
              <a:t>是st在时间t的学习率</a:t>
            </a:r>
            <a:endParaRPr lang="zh-CN" altLang="en-US" sz="2400"/>
          </a:p>
        </p:txBody>
      </p:sp>
      <p:graphicFrame>
        <p:nvGraphicFramePr>
          <p:cNvPr id="15" name="对象 14">
            <a:hlinkClick r:id="" action="ppaction://ole?verb="/>
          </p:cNvPr>
          <p:cNvGraphicFramePr>
            <a:graphicFrameLocks noChangeAspect="1"/>
          </p:cNvGraphicFramePr>
          <p:nvPr/>
        </p:nvGraphicFramePr>
        <p:xfrm>
          <a:off x="1962150" y="5733415"/>
          <a:ext cx="780415" cy="483870"/>
        </p:xfrm>
        <a:graphic>
          <a:graphicData uri="http://schemas.openxmlformats.org/presentationml/2006/ole">
            <mc:AlternateContent xmlns:mc="http://schemas.openxmlformats.org/markup-compatibility/2006">
              <mc:Choice xmlns:v="urn:schemas-microsoft-com:vml" Requires="v">
                <p:oleObj spid="_x0000_s1028" name="" r:id="rId4" imgW="368300" imgH="228600" progId="Equation.KSEE3">
                  <p:embed/>
                </p:oleObj>
              </mc:Choice>
              <mc:Fallback>
                <p:oleObj name="" r:id="rId4" imgW="368300" imgH="228600" progId="Equation.KSEE3">
                  <p:embed/>
                  <p:pic>
                    <p:nvPicPr>
                      <p:cNvPr id="0" name="图片 1027"/>
                      <p:cNvPicPr/>
                      <p:nvPr/>
                    </p:nvPicPr>
                    <p:blipFill>
                      <a:blip r:embed="rId5"/>
                      <a:stretch>
                        <a:fillRect/>
                      </a:stretch>
                    </p:blipFill>
                    <p:spPr>
                      <a:xfrm>
                        <a:off x="1962150" y="5733415"/>
                        <a:ext cx="780415" cy="48387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6" imgW="914400" imgH="215900" progId="Equation.KSEE3">
                  <p:embed/>
                </p:oleObj>
              </mc:Choice>
              <mc:Fallback>
                <p:oleObj name="" r:id="rId6" imgW="914400" imgH="215900" progId="Equation.KSEE3">
                  <p:embed/>
                  <p:pic>
                    <p:nvPicPr>
                      <p:cNvPr id="0" name="图片 1028"/>
                      <p:cNvPicPr/>
                      <p:nvPr/>
                    </p:nvPicPr>
                    <p:blipFill>
                      <a:blip r:embed="rId7"/>
                      <a:stretch>
                        <a:fillRect/>
                      </a:stretch>
                    </p:blipFill>
                    <p:spPr>
                      <a:xfrm>
                        <a:off x="5638800" y="3321050"/>
                        <a:ext cx="914400" cy="2159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3217863" y="5763260"/>
          <a:ext cx="759460" cy="441325"/>
        </p:xfrm>
        <a:graphic>
          <a:graphicData uri="http://schemas.openxmlformats.org/presentationml/2006/ole">
            <mc:AlternateContent xmlns:mc="http://schemas.openxmlformats.org/markup-compatibility/2006">
              <mc:Choice xmlns:v="urn:schemas-microsoft-com:vml" Requires="v">
                <p:oleObj spid="_x0000_s1031" name="" r:id="rId8" imgW="393700" imgH="228600" progId="Equation.KSEE3">
                  <p:embed/>
                </p:oleObj>
              </mc:Choice>
              <mc:Fallback>
                <p:oleObj name="" r:id="rId8" imgW="393700" imgH="228600" progId="Equation.KSEE3">
                  <p:embed/>
                  <p:pic>
                    <p:nvPicPr>
                      <p:cNvPr id="0" name="图片 1030"/>
                      <p:cNvPicPr/>
                      <p:nvPr/>
                    </p:nvPicPr>
                    <p:blipFill>
                      <a:blip r:embed="rId9"/>
                      <a:stretch>
                        <a:fillRect/>
                      </a:stretch>
                    </p:blipFill>
                    <p:spPr>
                      <a:xfrm>
                        <a:off x="3217863" y="5763260"/>
                        <a:ext cx="759460" cy="441325"/>
                      </a:xfrm>
                      <a:prstGeom prst="rect">
                        <a:avLst/>
                      </a:prstGeom>
                    </p:spPr>
                  </p:pic>
                </p:oleObj>
              </mc:Fallback>
            </mc:AlternateContent>
          </a:graphicData>
        </a:graphic>
      </p:graphicFrame>
      <p:pic>
        <p:nvPicPr>
          <p:cNvPr id="2" name="图片 1"/>
          <p:cNvPicPr>
            <a:picLocks noChangeAspect="1"/>
          </p:cNvPicPr>
          <p:nvPr>
            <p:custDataLst>
              <p:tags r:id="rId10"/>
            </p:custDataLst>
          </p:nvPr>
        </p:nvPicPr>
        <p:blipFill>
          <a:blip r:embed="rId11"/>
          <a:stretch>
            <a:fillRect/>
          </a:stretch>
        </p:blipFill>
        <p:spPr>
          <a:xfrm>
            <a:off x="2139950" y="4621530"/>
            <a:ext cx="7581900" cy="1181100"/>
          </a:xfrm>
          <a:prstGeom prst="rect">
            <a:avLst/>
          </a:prstGeom>
        </p:spPr>
      </p:pic>
      <p:sp>
        <p:nvSpPr>
          <p:cNvPr id="6" name="文本框 5"/>
          <p:cNvSpPr txBox="1"/>
          <p:nvPr/>
        </p:nvSpPr>
        <p:spPr>
          <a:xfrm>
            <a:off x="10447020" y="4673600"/>
            <a:ext cx="1501775" cy="460375"/>
          </a:xfrm>
          <a:prstGeom prst="rect">
            <a:avLst/>
          </a:prstGeom>
          <a:noFill/>
        </p:spPr>
        <p:txBody>
          <a:bodyPr wrap="square" rtlCol="0">
            <a:spAutoFit/>
          </a:bodyPr>
          <a:p>
            <a:r>
              <a:rPr lang="en-US" altLang="zh-CN" sz="2400"/>
              <a:t>(1)</a:t>
            </a:r>
            <a:endParaRPr lang="en-US" altLang="zh-CN" sz="2400"/>
          </a:p>
        </p:txBody>
      </p:sp>
      <p:graphicFrame>
        <p:nvGraphicFramePr>
          <p:cNvPr id="8" name="对象 7">
            <a:hlinkClick r:id="" action="ppaction://ole?verb="/>
          </p:cNvPr>
          <p:cNvGraphicFramePr>
            <a:graphicFrameLocks noChangeAspect="1"/>
          </p:cNvGraphicFramePr>
          <p:nvPr/>
        </p:nvGraphicFramePr>
        <p:xfrm>
          <a:off x="2742565" y="6052820"/>
          <a:ext cx="952500" cy="553085"/>
        </p:xfrm>
        <a:graphic>
          <a:graphicData uri="http://schemas.openxmlformats.org/presentationml/2006/ole">
            <mc:AlternateContent xmlns:mc="http://schemas.openxmlformats.org/markup-compatibility/2006">
              <mc:Choice xmlns:v="urn:schemas-microsoft-com:vml" Requires="v">
                <p:oleObj spid="_x0000_s1025" name="" r:id="rId12" imgW="393700" imgH="228600" progId="Equation.KSEE3">
                  <p:embed/>
                </p:oleObj>
              </mc:Choice>
              <mc:Fallback>
                <p:oleObj name="" r:id="rId12" imgW="393700" imgH="228600" progId="Equation.KSEE3">
                  <p:embed/>
                  <p:pic>
                    <p:nvPicPr>
                      <p:cNvPr id="0" name="图片 1024"/>
                      <p:cNvPicPr/>
                      <p:nvPr/>
                    </p:nvPicPr>
                    <p:blipFill>
                      <a:blip r:embed="rId13"/>
                      <a:stretch>
                        <a:fillRect/>
                      </a:stretch>
                    </p:blipFill>
                    <p:spPr>
                      <a:xfrm>
                        <a:off x="2742565" y="6052820"/>
                        <a:ext cx="952500" cy="553085"/>
                      </a:xfrm>
                      <a:prstGeom prst="rect">
                        <a:avLst/>
                      </a:prstGeom>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6"/>
          <p:cNvSpPr>
            <a:spLocks noGrp="1"/>
          </p:cNvSpPr>
          <p:nvPr>
            <p:ph type="title"/>
          </p:nvPr>
        </p:nvSpPr>
        <p:spPr>
          <a:xfrm>
            <a:off x="-9525" y="-28575"/>
            <a:ext cx="12190413" cy="1263650"/>
          </a:xfrm>
          <a:solidFill>
            <a:schemeClr val="bg2"/>
          </a:solidFill>
        </p:spPr>
        <p:txBody>
          <a:bodyPr vert="horz" lIns="91440" tIns="45720" rIns="91440" bIns="45720" anchor="ctr"/>
          <a:lstStyle/>
          <a:p>
            <a:pPr algn="ctr"/>
            <a:endParaRPr lang="zh-CN" altLang="en-US"/>
          </a:p>
        </p:txBody>
      </p:sp>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2867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28678" name="文本框 10"/>
          <p:cNvSpPr txBox="1"/>
          <p:nvPr/>
        </p:nvSpPr>
        <p:spPr>
          <a:xfrm>
            <a:off x="3702685" y="3011170"/>
            <a:ext cx="4765675" cy="1014413"/>
          </a:xfrm>
          <a:prstGeom prst="rect">
            <a:avLst/>
          </a:prstGeom>
          <a:noFill/>
          <a:ln w="9525">
            <a:noFill/>
          </a:ln>
        </p:spPr>
        <p:txBody>
          <a:bodyPr wrap="square" anchor="t">
            <a:spAutoFit/>
          </a:bodyPr>
          <a:lstStyle/>
          <a:p>
            <a:pPr marL="114300" algn="ctr"/>
            <a:r>
              <a:rPr lang="en-US" altLang="zh-CN" sz="6000" b="1" dirty="0">
                <a:solidFill>
                  <a:srgbClr val="1F4E79"/>
                </a:solidFill>
                <a:latin typeface="微软雅黑" panose="020B0503020204020204" charset="-122"/>
                <a:ea typeface="微软雅黑" panose="020B0503020204020204" charset="-122"/>
                <a:sym typeface="微软雅黑" panose="020B0503020204020204" charset="-122"/>
              </a:rPr>
              <a:t>Thanks!</a:t>
            </a:r>
            <a:endParaRPr lang="en-US" altLang="zh-CN" sz="6000" b="1" dirty="0">
              <a:solidFill>
                <a:srgbClr val="1F4E79"/>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时序差分</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pic>
        <p:nvPicPr>
          <p:cNvPr id="6" name="图片 5"/>
          <p:cNvPicPr>
            <a:picLocks noChangeAspect="1"/>
          </p:cNvPicPr>
          <p:nvPr>
            <p:custDataLst>
              <p:tags r:id="rId3"/>
            </p:custDataLst>
          </p:nvPr>
        </p:nvPicPr>
        <p:blipFill>
          <a:blip r:embed="rId4"/>
          <a:stretch>
            <a:fillRect/>
          </a:stretch>
        </p:blipFill>
        <p:spPr>
          <a:xfrm>
            <a:off x="1288415" y="1993900"/>
            <a:ext cx="8277225" cy="1543050"/>
          </a:xfrm>
          <a:prstGeom prst="rect">
            <a:avLst/>
          </a:prstGeom>
        </p:spPr>
      </p:pic>
      <p:sp>
        <p:nvSpPr>
          <p:cNvPr id="8" name="文本框 7"/>
          <p:cNvSpPr txBox="1"/>
          <p:nvPr/>
        </p:nvSpPr>
        <p:spPr>
          <a:xfrm>
            <a:off x="396875" y="1494790"/>
            <a:ext cx="7219315" cy="460375"/>
          </a:xfrm>
          <a:prstGeom prst="rect">
            <a:avLst/>
          </a:prstGeom>
          <a:noFill/>
        </p:spPr>
        <p:txBody>
          <a:bodyPr wrap="square" rtlCol="0">
            <a:spAutoFit/>
          </a:bodyPr>
          <a:p>
            <a:r>
              <a:rPr lang="zh-CN" altLang="en-US" sz="2400"/>
              <a:t>特别地，我们可以将</a:t>
            </a:r>
            <a:r>
              <a:rPr lang="en-US" altLang="zh-CN" sz="2400"/>
              <a:t>(1)</a:t>
            </a:r>
            <a:r>
              <a:rPr lang="zh-CN" altLang="en-US" sz="2400"/>
              <a:t>式以如下形式</a:t>
            </a:r>
            <a:r>
              <a:rPr lang="zh-CN" altLang="en-US" sz="2400"/>
              <a:t>描述：</a:t>
            </a:r>
            <a:endParaRPr lang="zh-CN" altLang="en-US" sz="2400"/>
          </a:p>
        </p:txBody>
      </p:sp>
      <p:sp>
        <p:nvSpPr>
          <p:cNvPr id="10" name="文本框 9"/>
          <p:cNvSpPr txBox="1"/>
          <p:nvPr/>
        </p:nvSpPr>
        <p:spPr>
          <a:xfrm>
            <a:off x="561340" y="4225925"/>
            <a:ext cx="2258060" cy="460375"/>
          </a:xfrm>
          <a:prstGeom prst="rect">
            <a:avLst/>
          </a:prstGeom>
          <a:noFill/>
        </p:spPr>
        <p:txBody>
          <a:bodyPr wrap="square" rtlCol="0">
            <a:spAutoFit/>
          </a:bodyPr>
          <a:p>
            <a:r>
              <a:rPr lang="zh-CN" altLang="en-US" sz="2400"/>
              <a:t>其中</a:t>
            </a:r>
            <a:endParaRPr lang="zh-CN" altLang="en-US" sz="2400"/>
          </a:p>
        </p:txBody>
      </p:sp>
      <p:graphicFrame>
        <p:nvGraphicFramePr>
          <p:cNvPr id="12" name="对象 11">
            <a:hlinkClick r:id="" action="ppaction://ole?verb="/>
          </p:cNvPr>
          <p:cNvGraphicFramePr>
            <a:graphicFrameLocks noChangeAspect="1"/>
          </p:cNvGraphicFramePr>
          <p:nvPr/>
        </p:nvGraphicFramePr>
        <p:xfrm>
          <a:off x="1527175" y="4123055"/>
          <a:ext cx="3196590" cy="665480"/>
        </p:xfrm>
        <a:graphic>
          <a:graphicData uri="http://schemas.openxmlformats.org/presentationml/2006/ole">
            <mc:AlternateContent xmlns:mc="http://schemas.openxmlformats.org/markup-compatibility/2006">
              <mc:Choice xmlns:v="urn:schemas-microsoft-com:vml" Requires="v">
                <p:oleObj spid="_x0000_s1025" name="" r:id="rId5" imgW="1219200" imgH="254000" progId="Equation.KSEE3">
                  <p:embed/>
                </p:oleObj>
              </mc:Choice>
              <mc:Fallback>
                <p:oleObj name="" r:id="rId5" imgW="1219200" imgH="254000" progId="Equation.KSEE3">
                  <p:embed/>
                  <p:pic>
                    <p:nvPicPr>
                      <p:cNvPr id="0" name="图片 1024"/>
                      <p:cNvPicPr/>
                      <p:nvPr/>
                    </p:nvPicPr>
                    <p:blipFill>
                      <a:blip r:embed="rId6"/>
                      <a:stretch>
                        <a:fillRect/>
                      </a:stretch>
                    </p:blipFill>
                    <p:spPr>
                      <a:xfrm>
                        <a:off x="1527175" y="4123055"/>
                        <a:ext cx="3196590" cy="665480"/>
                      </a:xfrm>
                      <a:prstGeom prst="rect">
                        <a:avLst/>
                      </a:prstGeom>
                    </p:spPr>
                  </p:pic>
                </p:oleObj>
              </mc:Fallback>
            </mc:AlternateContent>
          </a:graphicData>
        </a:graphic>
      </p:graphicFrame>
      <p:sp>
        <p:nvSpPr>
          <p:cNvPr id="13" name="文本框 12"/>
          <p:cNvSpPr txBox="1"/>
          <p:nvPr/>
        </p:nvSpPr>
        <p:spPr>
          <a:xfrm>
            <a:off x="4797425" y="4225925"/>
            <a:ext cx="5523865" cy="460375"/>
          </a:xfrm>
          <a:prstGeom prst="rect">
            <a:avLst/>
          </a:prstGeom>
          <a:noFill/>
        </p:spPr>
        <p:txBody>
          <a:bodyPr wrap="square" rtlCol="0">
            <a:spAutoFit/>
          </a:bodyPr>
          <a:p>
            <a:r>
              <a:rPr lang="zh-CN" altLang="en-US" sz="2400"/>
              <a:t>被称为</a:t>
            </a:r>
            <a:r>
              <a:rPr lang="en-US" altLang="zh-CN" sz="2400"/>
              <a:t>TD </a:t>
            </a:r>
            <a:r>
              <a:rPr lang="en-US" altLang="zh-CN" sz="2400"/>
              <a:t>target</a:t>
            </a:r>
            <a:endParaRPr lang="en-US" altLang="zh-CN" sz="2400"/>
          </a:p>
        </p:txBody>
      </p:sp>
      <p:graphicFrame>
        <p:nvGraphicFramePr>
          <p:cNvPr id="17" name="对象 16">
            <a:hlinkClick r:id="" action="ppaction://ole?verb="/>
          </p:cNvPr>
          <p:cNvGraphicFramePr>
            <a:graphicFrameLocks noChangeAspect="1"/>
          </p:cNvGraphicFramePr>
          <p:nvPr/>
        </p:nvGraphicFramePr>
        <p:xfrm>
          <a:off x="1598613" y="4863783"/>
          <a:ext cx="4815205" cy="504825"/>
        </p:xfrm>
        <a:graphic>
          <a:graphicData uri="http://schemas.openxmlformats.org/presentationml/2006/ole">
            <mc:AlternateContent xmlns:mc="http://schemas.openxmlformats.org/markup-compatibility/2006">
              <mc:Choice xmlns:v="urn:schemas-microsoft-com:vml" Requires="v">
                <p:oleObj spid="_x0000_s1027" name="" r:id="rId7" imgW="2425700" imgH="254000" progId="Equation.KSEE3">
                  <p:embed/>
                </p:oleObj>
              </mc:Choice>
              <mc:Fallback>
                <p:oleObj name="" r:id="rId7" imgW="2425700" imgH="254000" progId="Equation.KSEE3">
                  <p:embed/>
                  <p:pic>
                    <p:nvPicPr>
                      <p:cNvPr id="0" name="图片 1026"/>
                      <p:cNvPicPr/>
                      <p:nvPr/>
                    </p:nvPicPr>
                    <p:blipFill>
                      <a:blip r:embed="rId8"/>
                      <a:stretch>
                        <a:fillRect/>
                      </a:stretch>
                    </p:blipFill>
                    <p:spPr>
                      <a:xfrm>
                        <a:off x="1598613" y="4863783"/>
                        <a:ext cx="4815205" cy="504825"/>
                      </a:xfrm>
                      <a:prstGeom prst="rect">
                        <a:avLst/>
                      </a:prstGeom>
                    </p:spPr>
                  </p:pic>
                </p:oleObj>
              </mc:Fallback>
            </mc:AlternateContent>
          </a:graphicData>
        </a:graphic>
      </p:graphicFrame>
      <p:sp>
        <p:nvSpPr>
          <p:cNvPr id="19" name="文本框 18"/>
          <p:cNvSpPr txBox="1"/>
          <p:nvPr/>
        </p:nvSpPr>
        <p:spPr>
          <a:xfrm>
            <a:off x="7181850" y="4927600"/>
            <a:ext cx="3382010" cy="460375"/>
          </a:xfrm>
          <a:prstGeom prst="rect">
            <a:avLst/>
          </a:prstGeom>
          <a:noFill/>
        </p:spPr>
        <p:txBody>
          <a:bodyPr wrap="square" rtlCol="0">
            <a:spAutoFit/>
          </a:bodyPr>
          <a:p>
            <a:r>
              <a:rPr lang="zh-CN" altLang="en-US" sz="2400"/>
              <a:t>被称为</a:t>
            </a:r>
            <a:r>
              <a:rPr lang="en-US" altLang="zh-CN" sz="2400"/>
              <a:t>TD error</a:t>
            </a:r>
            <a:endParaRPr lang="en-US" altLang="zh-CN" sz="2400"/>
          </a:p>
        </p:txBody>
      </p:sp>
      <p:sp>
        <p:nvSpPr>
          <p:cNvPr id="20" name="文本框 19"/>
          <p:cNvSpPr txBox="1"/>
          <p:nvPr/>
        </p:nvSpPr>
        <p:spPr>
          <a:xfrm>
            <a:off x="6743065" y="4952365"/>
            <a:ext cx="680720" cy="435610"/>
          </a:xfrm>
          <a:prstGeom prst="rect">
            <a:avLst/>
          </a:prstGeom>
          <a:noFill/>
        </p:spPr>
        <p:txBody>
          <a:bodyPr wrap="square" rtlCol="0">
            <a:noAutofit/>
          </a:bodyPr>
          <a:p>
            <a:r>
              <a:rPr lang="en-US" altLang="zh-CN"/>
              <a:t>(2)</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时序差分</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8" name="文本框 7"/>
          <p:cNvSpPr txBox="1"/>
          <p:nvPr/>
        </p:nvSpPr>
        <p:spPr>
          <a:xfrm>
            <a:off x="396875" y="1494790"/>
            <a:ext cx="11609070" cy="829945"/>
          </a:xfrm>
          <a:prstGeom prst="rect">
            <a:avLst/>
          </a:prstGeom>
          <a:noFill/>
        </p:spPr>
        <p:txBody>
          <a:bodyPr wrap="square" rtlCol="0">
            <a:spAutoFit/>
          </a:bodyPr>
          <a:p>
            <a:r>
              <a:rPr lang="zh-CN" altLang="en-US" sz="2400"/>
              <a:t>事实上，时序差分算法驱使着</a:t>
            </a:r>
            <a:r>
              <a:rPr lang="en-US" altLang="zh-CN" sz="2400"/>
              <a:t>          </a:t>
            </a:r>
            <a:r>
              <a:rPr lang="zh-CN" altLang="en-US" sz="2400"/>
              <a:t>向着</a:t>
            </a:r>
            <a:r>
              <a:rPr lang="en-US" altLang="zh-CN" sz="2400"/>
              <a:t>      </a:t>
            </a:r>
            <a:r>
              <a:rPr lang="zh-CN" altLang="en-US" sz="2400"/>
              <a:t>接近，故将其</a:t>
            </a:r>
            <a:r>
              <a:rPr lang="zh-CN" altLang="en-US" sz="2400"/>
              <a:t>称为</a:t>
            </a:r>
            <a:r>
              <a:rPr lang="en-US" altLang="zh-CN" sz="2400"/>
              <a:t>TD target</a:t>
            </a:r>
            <a:r>
              <a:rPr lang="zh-CN" altLang="en-US" sz="2400"/>
              <a:t>，为了验证该结论，我们尝试在</a:t>
            </a:r>
            <a:r>
              <a:rPr lang="en-US" altLang="zh-CN" sz="2400"/>
              <a:t>(1)</a:t>
            </a:r>
            <a:r>
              <a:rPr lang="zh-CN" altLang="en-US" sz="2400"/>
              <a:t>式左右各减去</a:t>
            </a:r>
            <a:r>
              <a:rPr lang="zh-CN" altLang="en-US" sz="2400"/>
              <a:t>一个</a:t>
            </a:r>
            <a:endParaRPr lang="zh-CN" altLang="en-US" sz="2400"/>
          </a:p>
        </p:txBody>
      </p:sp>
      <p:graphicFrame>
        <p:nvGraphicFramePr>
          <p:cNvPr id="2" name="对象 1">
            <a:hlinkClick r:id="" action="ppaction://ole?verb="/>
          </p:cNvPr>
          <p:cNvGraphicFramePr>
            <a:graphicFrameLocks noChangeAspect="1"/>
          </p:cNvGraphicFramePr>
          <p:nvPr/>
        </p:nvGraphicFramePr>
        <p:xfrm>
          <a:off x="4438015" y="1494790"/>
          <a:ext cx="737870" cy="511175"/>
        </p:xfrm>
        <a:graphic>
          <a:graphicData uri="http://schemas.openxmlformats.org/presentationml/2006/ole">
            <mc:AlternateContent xmlns:mc="http://schemas.openxmlformats.org/markup-compatibility/2006">
              <mc:Choice xmlns:v="urn:schemas-microsoft-com:vml" Requires="v">
                <p:oleObj spid="_x0000_s2049" name="" r:id="rId3" imgW="330200" imgH="228600" progId="Equation.KSEE3">
                  <p:embed/>
                </p:oleObj>
              </mc:Choice>
              <mc:Fallback>
                <p:oleObj name="" r:id="rId3" imgW="330200" imgH="228600" progId="Equation.KSEE3">
                  <p:embed/>
                  <p:pic>
                    <p:nvPicPr>
                      <p:cNvPr id="0" name="图片 2048"/>
                      <p:cNvPicPr/>
                      <p:nvPr/>
                    </p:nvPicPr>
                    <p:blipFill>
                      <a:blip r:embed="rId4"/>
                      <a:stretch>
                        <a:fillRect/>
                      </a:stretch>
                    </p:blipFill>
                    <p:spPr>
                      <a:xfrm>
                        <a:off x="4438015" y="1494790"/>
                        <a:ext cx="737870" cy="51117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809615" y="1454785"/>
          <a:ext cx="381000" cy="556895"/>
        </p:xfrm>
        <a:graphic>
          <a:graphicData uri="http://schemas.openxmlformats.org/presentationml/2006/ole">
            <mc:AlternateContent xmlns:mc="http://schemas.openxmlformats.org/markup-compatibility/2006">
              <mc:Choice xmlns:v="urn:schemas-microsoft-com:vml" Requires="v">
                <p:oleObj spid="_x0000_s2050" name="" r:id="rId5" imgW="165100" imgH="241300" progId="Equation.KSEE3">
                  <p:embed/>
                </p:oleObj>
              </mc:Choice>
              <mc:Fallback>
                <p:oleObj name="" r:id="rId5" imgW="165100" imgH="241300" progId="Equation.KSEE3">
                  <p:embed/>
                  <p:pic>
                    <p:nvPicPr>
                      <p:cNvPr id="0" name="图片 2049"/>
                      <p:cNvPicPr/>
                      <p:nvPr/>
                    </p:nvPicPr>
                    <p:blipFill>
                      <a:blip r:embed="rId6"/>
                      <a:stretch>
                        <a:fillRect/>
                      </a:stretch>
                    </p:blipFill>
                    <p:spPr>
                      <a:xfrm>
                        <a:off x="5809615" y="1454785"/>
                        <a:ext cx="381000" cy="55689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custDataLst>
              <p:tags r:id="rId7"/>
            </p:custDataLst>
          </p:nvPr>
        </p:nvGraphicFramePr>
        <p:xfrm>
          <a:off x="5428615" y="1873250"/>
          <a:ext cx="381000" cy="556895"/>
        </p:xfrm>
        <a:graphic>
          <a:graphicData uri="http://schemas.openxmlformats.org/presentationml/2006/ole">
            <mc:AlternateContent xmlns:mc="http://schemas.openxmlformats.org/markup-compatibility/2006">
              <mc:Choice xmlns:v="urn:schemas-microsoft-com:vml" Requires="v">
                <p:oleObj spid="_x0000_s6" name="" r:id="rId8" imgW="165100" imgH="241300" progId="Equation.KSEE3">
                  <p:embed/>
                </p:oleObj>
              </mc:Choice>
              <mc:Fallback>
                <p:oleObj name="" r:id="rId8" imgW="165100" imgH="241300" progId="Equation.KSEE3">
                  <p:embed/>
                  <p:pic>
                    <p:nvPicPr>
                      <p:cNvPr id="0" name="图片 2049"/>
                      <p:cNvPicPr/>
                      <p:nvPr/>
                    </p:nvPicPr>
                    <p:blipFill>
                      <a:blip r:embed="rId6"/>
                      <a:stretch>
                        <a:fillRect/>
                      </a:stretch>
                    </p:blipFill>
                    <p:spPr>
                      <a:xfrm>
                        <a:off x="5428615" y="1873250"/>
                        <a:ext cx="381000" cy="556895"/>
                      </a:xfrm>
                      <a:prstGeom prst="rect">
                        <a:avLst/>
                      </a:prstGeom>
                    </p:spPr>
                  </p:pic>
                </p:oleObj>
              </mc:Fallback>
            </mc:AlternateContent>
          </a:graphicData>
        </a:graphic>
      </p:graphicFrame>
      <p:pic>
        <p:nvPicPr>
          <p:cNvPr id="14" name="图片 13"/>
          <p:cNvPicPr>
            <a:picLocks noChangeAspect="1"/>
          </p:cNvPicPr>
          <p:nvPr>
            <p:custDataLst>
              <p:tags r:id="rId9"/>
            </p:custDataLst>
          </p:nvPr>
        </p:nvPicPr>
        <p:blipFill>
          <a:blip r:embed="rId10"/>
          <a:stretch>
            <a:fillRect/>
          </a:stretch>
        </p:blipFill>
        <p:spPr>
          <a:xfrm>
            <a:off x="2477135" y="2324735"/>
            <a:ext cx="7448550" cy="1295400"/>
          </a:xfrm>
          <a:prstGeom prst="rect">
            <a:avLst/>
          </a:prstGeom>
        </p:spPr>
      </p:pic>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2052" name="" r:id="rId11" imgW="114300" imgH="215900" progId="Equation.KSEE3">
                  <p:embed/>
                </p:oleObj>
              </mc:Choice>
              <mc:Fallback>
                <p:oleObj name="" r:id="rId11" imgW="114300" imgH="215900" progId="Equation.KSEE3">
                  <p:embed/>
                  <p:pic>
                    <p:nvPicPr>
                      <p:cNvPr id="0" name="图片 2051"/>
                      <p:cNvPicPr/>
                      <p:nvPr/>
                    </p:nvPicPr>
                    <p:blipFill>
                      <a:blip r:embed="rId12"/>
                      <a:stretch>
                        <a:fillRect/>
                      </a:stretch>
                    </p:blipFill>
                    <p:spPr>
                      <a:xfrm>
                        <a:off x="6038850" y="3321050"/>
                        <a:ext cx="114300" cy="215900"/>
                      </a:xfrm>
                      <a:prstGeom prst="rect">
                        <a:avLst/>
                      </a:prstGeom>
                    </p:spPr>
                  </p:pic>
                </p:oleObj>
              </mc:Fallback>
            </mc:AlternateContent>
          </a:graphicData>
        </a:graphic>
      </p:graphicFrame>
      <p:sp>
        <p:nvSpPr>
          <p:cNvPr id="18" name="文本框 17"/>
          <p:cNvSpPr txBox="1"/>
          <p:nvPr/>
        </p:nvSpPr>
        <p:spPr>
          <a:xfrm>
            <a:off x="483870" y="3751580"/>
            <a:ext cx="3740785" cy="460375"/>
          </a:xfrm>
          <a:prstGeom prst="rect">
            <a:avLst/>
          </a:prstGeom>
          <a:noFill/>
        </p:spPr>
        <p:txBody>
          <a:bodyPr wrap="square" rtlCol="0">
            <a:spAutoFit/>
          </a:bodyPr>
          <a:p>
            <a:r>
              <a:rPr lang="zh-CN" altLang="en-US" sz="2400"/>
              <a:t>两侧取绝对值</a:t>
            </a:r>
            <a:endParaRPr lang="zh-CN" altLang="en-US" sz="2400"/>
          </a:p>
        </p:txBody>
      </p:sp>
      <p:pic>
        <p:nvPicPr>
          <p:cNvPr id="20" name="图片 19"/>
          <p:cNvPicPr>
            <a:picLocks noChangeAspect="1"/>
          </p:cNvPicPr>
          <p:nvPr>
            <p:custDataLst>
              <p:tags r:id="rId13"/>
            </p:custDataLst>
          </p:nvPr>
        </p:nvPicPr>
        <p:blipFill>
          <a:blip r:embed="rId14"/>
          <a:stretch>
            <a:fillRect/>
          </a:stretch>
        </p:blipFill>
        <p:spPr>
          <a:xfrm>
            <a:off x="3061970" y="3677920"/>
            <a:ext cx="5486400" cy="723900"/>
          </a:xfrm>
          <a:prstGeom prst="rect">
            <a:avLst/>
          </a:prstGeom>
        </p:spPr>
      </p:pic>
      <p:sp>
        <p:nvSpPr>
          <p:cNvPr id="21" name="文本框 20"/>
          <p:cNvSpPr txBox="1"/>
          <p:nvPr/>
        </p:nvSpPr>
        <p:spPr>
          <a:xfrm>
            <a:off x="570865" y="4625340"/>
            <a:ext cx="2461895" cy="368300"/>
          </a:xfrm>
          <a:prstGeom prst="rect">
            <a:avLst/>
          </a:prstGeom>
          <a:noFill/>
        </p:spPr>
        <p:txBody>
          <a:bodyPr wrap="square" rtlCol="0">
            <a:spAutoFit/>
          </a:bodyPr>
          <a:p>
            <a:r>
              <a:rPr lang="zh-CN" altLang="en-US"/>
              <a:t>由于 0 &lt; 1 − </a:t>
            </a:r>
            <a:r>
              <a:rPr lang="en-US" altLang="zh-CN"/>
              <a:t>       </a:t>
            </a:r>
            <a:r>
              <a:rPr lang="zh-CN" altLang="en-US"/>
              <a:t> </a:t>
            </a:r>
            <a:r>
              <a:rPr lang="en-US" altLang="zh-CN"/>
              <a:t>     </a:t>
            </a:r>
            <a:r>
              <a:rPr lang="zh-CN" altLang="en-US"/>
              <a:t>&lt; 1</a:t>
            </a:r>
            <a:endParaRPr lang="zh-CN" altLang="en-US"/>
          </a:p>
        </p:txBody>
      </p:sp>
      <p:graphicFrame>
        <p:nvGraphicFramePr>
          <p:cNvPr id="22" name="对象 21">
            <a:hlinkClick r:id="" action="ppaction://ole?verb="/>
          </p:cNvPr>
          <p:cNvGraphicFramePr>
            <a:graphicFrameLocks noChangeAspect="1"/>
          </p:cNvGraphicFramePr>
          <p:nvPr/>
        </p:nvGraphicFramePr>
        <p:xfrm>
          <a:off x="1831340" y="4663440"/>
          <a:ext cx="568325" cy="330200"/>
        </p:xfrm>
        <a:graphic>
          <a:graphicData uri="http://schemas.openxmlformats.org/presentationml/2006/ole">
            <mc:AlternateContent xmlns:mc="http://schemas.openxmlformats.org/markup-compatibility/2006">
              <mc:Choice xmlns:v="urn:schemas-microsoft-com:vml" Requires="v">
                <p:oleObj spid="_x0000_s2053" name="" r:id="rId15" imgW="393700" imgH="228600" progId="Equation.KSEE3">
                  <p:embed/>
                </p:oleObj>
              </mc:Choice>
              <mc:Fallback>
                <p:oleObj name="" r:id="rId15" imgW="393700" imgH="228600" progId="Equation.KSEE3">
                  <p:embed/>
                  <p:pic>
                    <p:nvPicPr>
                      <p:cNvPr id="0" name="图片 2052"/>
                      <p:cNvPicPr/>
                      <p:nvPr/>
                    </p:nvPicPr>
                    <p:blipFill>
                      <a:blip r:embed="rId16"/>
                      <a:stretch>
                        <a:fillRect/>
                      </a:stretch>
                    </p:blipFill>
                    <p:spPr>
                      <a:xfrm>
                        <a:off x="1831340" y="4663440"/>
                        <a:ext cx="568325" cy="330200"/>
                      </a:xfrm>
                      <a:prstGeom prst="rect">
                        <a:avLst/>
                      </a:prstGeom>
                    </p:spPr>
                  </p:pic>
                </p:oleObj>
              </mc:Fallback>
            </mc:AlternateContent>
          </a:graphicData>
        </a:graphic>
      </p:graphicFrame>
      <p:sp>
        <p:nvSpPr>
          <p:cNvPr id="23" name="文本框 22"/>
          <p:cNvSpPr txBox="1"/>
          <p:nvPr/>
        </p:nvSpPr>
        <p:spPr>
          <a:xfrm>
            <a:off x="3575050" y="4644390"/>
            <a:ext cx="5476240" cy="368300"/>
          </a:xfrm>
          <a:prstGeom prst="rect">
            <a:avLst/>
          </a:prstGeom>
          <a:noFill/>
        </p:spPr>
        <p:txBody>
          <a:bodyPr wrap="square" rtlCol="0">
            <a:spAutoFit/>
          </a:bodyPr>
          <a:p>
            <a:r>
              <a:rPr lang="zh-CN" altLang="en-US"/>
              <a:t>故</a:t>
            </a:r>
            <a:r>
              <a:rPr lang="zh-CN" altLang="en-US"/>
              <a:t>有</a:t>
            </a:r>
            <a:endParaRPr lang="zh-CN" altLang="en-US"/>
          </a:p>
        </p:txBody>
      </p:sp>
      <p:pic>
        <p:nvPicPr>
          <p:cNvPr id="25" name="图片 24"/>
          <p:cNvPicPr>
            <a:picLocks noChangeAspect="1"/>
          </p:cNvPicPr>
          <p:nvPr>
            <p:custDataLst>
              <p:tags r:id="rId17"/>
            </p:custDataLst>
          </p:nvPr>
        </p:nvPicPr>
        <p:blipFill>
          <a:blip r:embed="rId18"/>
          <a:stretch>
            <a:fillRect/>
          </a:stretch>
        </p:blipFill>
        <p:spPr>
          <a:xfrm>
            <a:off x="4224655" y="4648200"/>
            <a:ext cx="4572000" cy="390525"/>
          </a:xfrm>
          <a:prstGeom prst="rect">
            <a:avLst/>
          </a:prstGeom>
        </p:spPr>
      </p:pic>
      <p:graphicFrame>
        <p:nvGraphicFramePr>
          <p:cNvPr id="26" name="对象 25">
            <a:hlinkClick r:id="" action="ppaction://ole?verb="/>
          </p:cNvPr>
          <p:cNvGraphicFramePr>
            <a:graphicFrameLocks noChangeAspect="1"/>
          </p:cNvGraphicFramePr>
          <p:nvPr/>
        </p:nvGraphicFramePr>
        <p:xfrm>
          <a:off x="8828405" y="4534535"/>
          <a:ext cx="1464310" cy="528955"/>
        </p:xfrm>
        <a:graphic>
          <a:graphicData uri="http://schemas.openxmlformats.org/presentationml/2006/ole">
            <mc:AlternateContent xmlns:mc="http://schemas.openxmlformats.org/markup-compatibility/2006">
              <mc:Choice xmlns:v="urn:schemas-microsoft-com:vml" Requires="v">
                <p:oleObj spid="_x0000_s2054" name="" r:id="rId19" imgW="762000" imgH="304800" progId="Equation.KSEE3">
                  <p:embed/>
                </p:oleObj>
              </mc:Choice>
              <mc:Fallback>
                <p:oleObj name="" r:id="rId19" imgW="762000" imgH="304800" progId="Equation.KSEE3">
                  <p:embed/>
                  <p:pic>
                    <p:nvPicPr>
                      <p:cNvPr id="0" name="图片 2053"/>
                      <p:cNvPicPr/>
                      <p:nvPr/>
                    </p:nvPicPr>
                    <p:blipFill>
                      <a:blip r:embed="rId20"/>
                      <a:stretch>
                        <a:fillRect/>
                      </a:stretch>
                    </p:blipFill>
                    <p:spPr>
                      <a:xfrm>
                        <a:off x="8828405" y="4534535"/>
                        <a:ext cx="1464310" cy="528955"/>
                      </a:xfrm>
                      <a:prstGeom prst="rect">
                        <a:avLst/>
                      </a:prstGeom>
                    </p:spPr>
                  </p:pic>
                </p:oleObj>
              </mc:Fallback>
            </mc:AlternateContent>
          </a:graphicData>
        </a:graphic>
      </p:graphicFrame>
      <p:sp>
        <p:nvSpPr>
          <p:cNvPr id="27" name="文本框 26"/>
          <p:cNvSpPr txBox="1"/>
          <p:nvPr/>
        </p:nvSpPr>
        <p:spPr>
          <a:xfrm>
            <a:off x="532130" y="5207000"/>
            <a:ext cx="2810510" cy="368300"/>
          </a:xfrm>
          <a:prstGeom prst="rect">
            <a:avLst/>
          </a:prstGeom>
          <a:noFill/>
        </p:spPr>
        <p:txBody>
          <a:bodyPr wrap="square" rtlCol="0">
            <a:spAutoFit/>
          </a:bodyPr>
          <a:p>
            <a:endParaRPr lang="zh-CN" altLang="en-US"/>
          </a:p>
        </p:txBody>
      </p:sp>
      <p:sp>
        <p:nvSpPr>
          <p:cNvPr id="28" name="文本框 27"/>
          <p:cNvSpPr txBox="1"/>
          <p:nvPr/>
        </p:nvSpPr>
        <p:spPr>
          <a:xfrm>
            <a:off x="609600" y="5293995"/>
            <a:ext cx="4661535" cy="460375"/>
          </a:xfrm>
          <a:prstGeom prst="rect">
            <a:avLst/>
          </a:prstGeom>
          <a:noFill/>
        </p:spPr>
        <p:txBody>
          <a:bodyPr wrap="square" rtlCol="0">
            <a:spAutoFit/>
          </a:bodyPr>
          <a:p>
            <a:r>
              <a:rPr lang="zh-CN" altLang="en-US" sz="2400"/>
              <a:t>不难看出</a:t>
            </a:r>
            <a:r>
              <a:rPr lang="en-US" altLang="zh-CN" sz="2400"/>
              <a:t>	   </a:t>
            </a:r>
            <a:r>
              <a:rPr lang="zh-CN" altLang="en-US" sz="2400"/>
              <a:t>离</a:t>
            </a:r>
            <a:r>
              <a:rPr lang="en-US" altLang="zh-CN" sz="2400"/>
              <a:t>        </a:t>
            </a:r>
            <a:r>
              <a:rPr lang="zh-CN" altLang="en-US" sz="2400"/>
              <a:t>的距离</a:t>
            </a:r>
            <a:r>
              <a:rPr lang="zh-CN" altLang="en-US" sz="2400"/>
              <a:t>更近。</a:t>
            </a:r>
            <a:endParaRPr lang="zh-CN" altLang="en-US" sz="2400"/>
          </a:p>
        </p:txBody>
      </p:sp>
      <p:graphicFrame>
        <p:nvGraphicFramePr>
          <p:cNvPr id="29" name="对象 28">
            <a:hlinkClick r:id="" action="ppaction://ole?verb="/>
          </p:cNvPr>
          <p:cNvGraphicFramePr>
            <a:graphicFrameLocks noChangeAspect="1"/>
          </p:cNvGraphicFramePr>
          <p:nvPr/>
        </p:nvGraphicFramePr>
        <p:xfrm>
          <a:off x="1965960" y="5337810"/>
          <a:ext cx="775970" cy="367665"/>
        </p:xfrm>
        <a:graphic>
          <a:graphicData uri="http://schemas.openxmlformats.org/presentationml/2006/ole">
            <mc:AlternateContent xmlns:mc="http://schemas.openxmlformats.org/markup-compatibility/2006">
              <mc:Choice xmlns:v="urn:schemas-microsoft-com:vml" Requires="v">
                <p:oleObj spid="_x0000_s2055" name="" r:id="rId21" imgW="482600" imgH="228600" progId="Equation.KSEE3">
                  <p:embed/>
                </p:oleObj>
              </mc:Choice>
              <mc:Fallback>
                <p:oleObj name="" r:id="rId21" imgW="482600" imgH="228600" progId="Equation.KSEE3">
                  <p:embed/>
                  <p:pic>
                    <p:nvPicPr>
                      <p:cNvPr id="0" name="图片 2054"/>
                      <p:cNvPicPr/>
                      <p:nvPr/>
                    </p:nvPicPr>
                    <p:blipFill>
                      <a:blip r:embed="rId22"/>
                      <a:stretch>
                        <a:fillRect/>
                      </a:stretch>
                    </p:blipFill>
                    <p:spPr>
                      <a:xfrm>
                        <a:off x="1965960" y="5337810"/>
                        <a:ext cx="775970" cy="36766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custDataLst>
              <p:tags r:id="rId23"/>
            </p:custDataLst>
          </p:nvPr>
        </p:nvGraphicFramePr>
        <p:xfrm>
          <a:off x="3128010" y="5255895"/>
          <a:ext cx="340995" cy="498475"/>
        </p:xfrm>
        <a:graphic>
          <a:graphicData uri="http://schemas.openxmlformats.org/presentationml/2006/ole">
            <mc:AlternateContent xmlns:mc="http://schemas.openxmlformats.org/markup-compatibility/2006">
              <mc:Choice xmlns:v="urn:schemas-microsoft-com:vml" Requires="v">
                <p:oleObj spid="_x0000_s31" name="" r:id="rId24" imgW="165100" imgH="241300" progId="Equation.KSEE3">
                  <p:embed/>
                </p:oleObj>
              </mc:Choice>
              <mc:Fallback>
                <p:oleObj name="" r:id="rId24" imgW="165100" imgH="241300" progId="Equation.KSEE3">
                  <p:embed/>
                  <p:pic>
                    <p:nvPicPr>
                      <p:cNvPr id="0" name="图片 2049"/>
                      <p:cNvPicPr/>
                      <p:nvPr/>
                    </p:nvPicPr>
                    <p:blipFill>
                      <a:blip r:embed="rId25"/>
                      <a:stretch>
                        <a:fillRect/>
                      </a:stretch>
                    </p:blipFill>
                    <p:spPr>
                      <a:xfrm>
                        <a:off x="3128010" y="5255895"/>
                        <a:ext cx="340995" cy="49847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时序差分</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2052" name="" r:id="rId3" imgW="114300" imgH="215900" progId="Equation.KSEE3">
                  <p:embed/>
                </p:oleObj>
              </mc:Choice>
              <mc:Fallback>
                <p:oleObj name="" r:id="rId3" imgW="114300" imgH="215900" progId="Equation.KSEE3">
                  <p:embed/>
                  <p:pic>
                    <p:nvPicPr>
                      <p:cNvPr id="0" name="图片 2051"/>
                      <p:cNvPicPr/>
                      <p:nvPr/>
                    </p:nvPicPr>
                    <p:blipFill>
                      <a:blip r:embed="rId4"/>
                      <a:stretch>
                        <a:fillRect/>
                      </a:stretch>
                    </p:blipFill>
                    <p:spPr>
                      <a:xfrm>
                        <a:off x="6038850" y="3321050"/>
                        <a:ext cx="114300" cy="215900"/>
                      </a:xfrm>
                      <a:prstGeom prst="rect">
                        <a:avLst/>
                      </a:prstGeom>
                    </p:spPr>
                  </p:pic>
                </p:oleObj>
              </mc:Fallback>
            </mc:AlternateContent>
          </a:graphicData>
        </a:graphic>
      </p:graphicFrame>
      <p:sp>
        <p:nvSpPr>
          <p:cNvPr id="17" name="文本框 16"/>
          <p:cNvSpPr txBox="1"/>
          <p:nvPr/>
        </p:nvSpPr>
        <p:spPr>
          <a:xfrm>
            <a:off x="541655" y="1417320"/>
            <a:ext cx="9510395" cy="460375"/>
          </a:xfrm>
          <a:prstGeom prst="rect">
            <a:avLst/>
          </a:prstGeom>
          <a:noFill/>
        </p:spPr>
        <p:txBody>
          <a:bodyPr wrap="square" rtlCol="0">
            <a:spAutoFit/>
          </a:bodyPr>
          <a:p>
            <a:r>
              <a:rPr lang="zh-CN" altLang="en-US" sz="2400"/>
              <a:t>在</a:t>
            </a:r>
            <a:r>
              <a:rPr lang="en-US" altLang="zh-CN" sz="2400"/>
              <a:t>(2)</a:t>
            </a:r>
            <a:r>
              <a:rPr lang="zh-CN" altLang="en-US" sz="2400"/>
              <a:t>式中我们取</a:t>
            </a:r>
            <a:r>
              <a:rPr lang="en-US" altLang="zh-CN" sz="2400"/>
              <a:t>	             </a:t>
            </a:r>
            <a:r>
              <a:rPr lang="zh-CN" altLang="en-US" sz="2400"/>
              <a:t>并计算其期望</a:t>
            </a:r>
            <a:endParaRPr lang="zh-CN" altLang="en-US" sz="2400"/>
          </a:p>
        </p:txBody>
      </p:sp>
      <p:pic>
        <p:nvPicPr>
          <p:cNvPr id="19" name="图片 18"/>
          <p:cNvPicPr>
            <a:picLocks noChangeAspect="1"/>
          </p:cNvPicPr>
          <p:nvPr>
            <p:custDataLst>
              <p:tags r:id="rId5"/>
            </p:custDataLst>
          </p:nvPr>
        </p:nvPicPr>
        <p:blipFill>
          <a:blip r:embed="rId6"/>
          <a:stretch>
            <a:fillRect/>
          </a:stretch>
        </p:blipFill>
        <p:spPr>
          <a:xfrm>
            <a:off x="3014345" y="1473835"/>
            <a:ext cx="1071880" cy="380365"/>
          </a:xfrm>
          <a:prstGeom prst="rect">
            <a:avLst/>
          </a:prstGeom>
        </p:spPr>
      </p:pic>
      <p:pic>
        <p:nvPicPr>
          <p:cNvPr id="32" name="图片 31"/>
          <p:cNvPicPr>
            <a:picLocks noChangeAspect="1"/>
          </p:cNvPicPr>
          <p:nvPr>
            <p:custDataLst>
              <p:tags r:id="rId7"/>
            </p:custDataLst>
          </p:nvPr>
        </p:nvPicPr>
        <p:blipFill>
          <a:blip r:embed="rId8"/>
          <a:stretch>
            <a:fillRect/>
          </a:stretch>
        </p:blipFill>
        <p:spPr>
          <a:xfrm>
            <a:off x="2814320" y="2084705"/>
            <a:ext cx="6372225" cy="885825"/>
          </a:xfrm>
          <a:prstGeom prst="rect">
            <a:avLst/>
          </a:prstGeom>
        </p:spPr>
      </p:pic>
      <p:pic>
        <p:nvPicPr>
          <p:cNvPr id="33" name="图片 32"/>
          <p:cNvPicPr>
            <a:picLocks noChangeAspect="1"/>
          </p:cNvPicPr>
          <p:nvPr>
            <p:custDataLst>
              <p:tags r:id="rId9"/>
            </p:custDataLst>
          </p:nvPr>
        </p:nvPicPr>
        <p:blipFill>
          <a:blip r:embed="rId10"/>
          <a:stretch>
            <a:fillRect/>
          </a:stretch>
        </p:blipFill>
        <p:spPr>
          <a:xfrm>
            <a:off x="4399915" y="3106420"/>
            <a:ext cx="600075" cy="333375"/>
          </a:xfrm>
          <a:prstGeom prst="rect">
            <a:avLst/>
          </a:prstGeom>
        </p:spPr>
      </p:pic>
      <p:sp>
        <p:nvSpPr>
          <p:cNvPr id="34" name="文本框 33"/>
          <p:cNvSpPr txBox="1"/>
          <p:nvPr/>
        </p:nvSpPr>
        <p:spPr>
          <a:xfrm>
            <a:off x="697230" y="3607435"/>
            <a:ext cx="10767060" cy="460375"/>
          </a:xfrm>
          <a:prstGeom prst="rect">
            <a:avLst/>
          </a:prstGeom>
          <a:noFill/>
        </p:spPr>
        <p:txBody>
          <a:bodyPr wrap="square" rtlCol="0">
            <a:spAutoFit/>
          </a:bodyPr>
          <a:p>
            <a:r>
              <a:rPr lang="zh-CN" altLang="en-US" sz="2400"/>
              <a:t>那么可以看出，当</a:t>
            </a:r>
            <a:r>
              <a:rPr lang="en-US" altLang="zh-CN" sz="2400"/>
              <a:t>      </a:t>
            </a:r>
            <a:r>
              <a:rPr lang="zh-CN" altLang="en-US" sz="2400"/>
              <a:t>不等于</a:t>
            </a:r>
            <a:r>
              <a:rPr lang="en-US" altLang="zh-CN" sz="2400"/>
              <a:t>0</a:t>
            </a:r>
            <a:r>
              <a:rPr lang="zh-CN" altLang="en-US" sz="2400"/>
              <a:t>时，</a:t>
            </a:r>
            <a:r>
              <a:rPr lang="en-US" altLang="zh-CN" sz="2400"/>
              <a:t>      </a:t>
            </a:r>
            <a:r>
              <a:rPr lang="zh-CN" altLang="en-US" sz="2400"/>
              <a:t>和</a:t>
            </a:r>
            <a:r>
              <a:rPr lang="en-US" altLang="zh-CN" sz="2400"/>
              <a:t>       </a:t>
            </a:r>
            <a:r>
              <a:rPr lang="zh-CN" altLang="en-US" sz="2400"/>
              <a:t>之间还是有差距的。</a:t>
            </a:r>
            <a:endParaRPr lang="zh-CN" altLang="en-US" sz="2400"/>
          </a:p>
        </p:txBody>
      </p:sp>
      <p:graphicFrame>
        <p:nvGraphicFramePr>
          <p:cNvPr id="36" name="对象 35">
            <a:hlinkClick r:id="" action="ppaction://ole?verb="/>
          </p:cNvPr>
          <p:cNvGraphicFramePr>
            <a:graphicFrameLocks noChangeAspect="1"/>
          </p:cNvGraphicFramePr>
          <p:nvPr/>
        </p:nvGraphicFramePr>
        <p:xfrm>
          <a:off x="5292725" y="3486150"/>
          <a:ext cx="410210" cy="671830"/>
        </p:xfrm>
        <a:graphic>
          <a:graphicData uri="http://schemas.openxmlformats.org/presentationml/2006/ole">
            <mc:AlternateContent xmlns:mc="http://schemas.openxmlformats.org/markup-compatibility/2006">
              <mc:Choice xmlns:v="urn:schemas-microsoft-com:vml" Requires="v">
                <p:oleObj spid="_x0000_s3073" name="" r:id="rId11" imgW="139700" imgH="228600" progId="Equation.KSEE3">
                  <p:embed/>
                </p:oleObj>
              </mc:Choice>
              <mc:Fallback>
                <p:oleObj name="" r:id="rId11" imgW="139700" imgH="228600" progId="Equation.KSEE3">
                  <p:embed/>
                  <p:pic>
                    <p:nvPicPr>
                      <p:cNvPr id="0" name="图片 3072"/>
                      <p:cNvPicPr/>
                      <p:nvPr/>
                    </p:nvPicPr>
                    <p:blipFill>
                      <a:blip r:embed="rId12"/>
                      <a:stretch>
                        <a:fillRect/>
                      </a:stretch>
                    </p:blipFill>
                    <p:spPr>
                      <a:xfrm>
                        <a:off x="5292725" y="3486150"/>
                        <a:ext cx="410210" cy="67183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6088380" y="3512185"/>
          <a:ext cx="464820" cy="643255"/>
        </p:xfrm>
        <a:graphic>
          <a:graphicData uri="http://schemas.openxmlformats.org/presentationml/2006/ole">
            <mc:AlternateContent xmlns:mc="http://schemas.openxmlformats.org/markup-compatibility/2006">
              <mc:Choice xmlns:v="urn:schemas-microsoft-com:vml" Requires="v">
                <p:oleObj spid="_x0000_s3075" name="" r:id="rId13" imgW="165100" imgH="228600" progId="Equation.KSEE3">
                  <p:embed/>
                </p:oleObj>
              </mc:Choice>
              <mc:Fallback>
                <p:oleObj name="" r:id="rId13" imgW="165100" imgH="228600" progId="Equation.KSEE3">
                  <p:embed/>
                  <p:pic>
                    <p:nvPicPr>
                      <p:cNvPr id="0" name="图片 3074"/>
                      <p:cNvPicPr/>
                      <p:nvPr/>
                    </p:nvPicPr>
                    <p:blipFill>
                      <a:blip r:embed="rId14"/>
                      <a:stretch>
                        <a:fillRect/>
                      </a:stretch>
                    </p:blipFill>
                    <p:spPr>
                      <a:xfrm>
                        <a:off x="6088380" y="3512185"/>
                        <a:ext cx="464820" cy="643255"/>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3298825" y="3567430"/>
          <a:ext cx="393700" cy="590550"/>
        </p:xfrm>
        <a:graphic>
          <a:graphicData uri="http://schemas.openxmlformats.org/presentationml/2006/ole">
            <mc:AlternateContent xmlns:mc="http://schemas.openxmlformats.org/markup-compatibility/2006">
              <mc:Choice xmlns:v="urn:schemas-microsoft-com:vml" Requires="v">
                <p:oleObj spid="_x0000_s3076" name="" r:id="rId15" imgW="152400" imgH="228600" progId="Equation.KSEE3">
                  <p:embed/>
                </p:oleObj>
              </mc:Choice>
              <mc:Fallback>
                <p:oleObj name="" r:id="rId15" imgW="152400" imgH="228600" progId="Equation.KSEE3">
                  <p:embed/>
                  <p:pic>
                    <p:nvPicPr>
                      <p:cNvPr id="0" name="图片 3075"/>
                      <p:cNvPicPr/>
                      <p:nvPr/>
                    </p:nvPicPr>
                    <p:blipFill>
                      <a:blip r:embed="rId16"/>
                      <a:stretch>
                        <a:fillRect/>
                      </a:stretch>
                    </p:blipFill>
                    <p:spPr>
                      <a:xfrm>
                        <a:off x="3298825" y="3567430"/>
                        <a:ext cx="393700" cy="590550"/>
                      </a:xfrm>
                      <a:prstGeom prst="rect">
                        <a:avLst/>
                      </a:prstGeom>
                    </p:spPr>
                  </p:pic>
                </p:oleObj>
              </mc:Fallback>
            </mc:AlternateContent>
          </a:graphicData>
        </a:graphic>
      </p:graphicFrame>
      <p:sp>
        <p:nvSpPr>
          <p:cNvPr id="40" name="文本框 39"/>
          <p:cNvSpPr txBox="1"/>
          <p:nvPr/>
        </p:nvSpPr>
        <p:spPr>
          <a:xfrm>
            <a:off x="725805" y="4799965"/>
            <a:ext cx="10264140" cy="829945"/>
          </a:xfrm>
          <a:prstGeom prst="rect">
            <a:avLst/>
          </a:prstGeom>
          <a:noFill/>
        </p:spPr>
        <p:txBody>
          <a:bodyPr wrap="square" rtlCol="0">
            <a:spAutoFit/>
          </a:bodyPr>
          <a:p>
            <a:r>
              <a:rPr lang="zh-CN" altLang="en-US" sz="2400"/>
              <a:t>事实上，时序差分算法只能估计</a:t>
            </a:r>
            <a:r>
              <a:rPr lang="en-US" altLang="zh-CN" sz="2400"/>
              <a:t>state value</a:t>
            </a:r>
            <a:r>
              <a:rPr lang="zh-CN" altLang="en-US" sz="2400"/>
              <a:t>，无法估计</a:t>
            </a:r>
            <a:r>
              <a:rPr lang="en-US" altLang="zh-CN" sz="2400"/>
              <a:t>action value</a:t>
            </a:r>
            <a:r>
              <a:rPr lang="zh-CN" altLang="en-US" sz="2400"/>
              <a:t>以及给出最优策略。</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799465" y="1632585"/>
            <a:ext cx="10741025" cy="1198880"/>
          </a:xfrm>
          <a:prstGeom prst="rect">
            <a:avLst/>
          </a:prstGeom>
          <a:noFill/>
        </p:spPr>
        <p:txBody>
          <a:bodyPr wrap="square" rtlCol="0">
            <a:spAutoFit/>
          </a:bodyPr>
          <a:lstStyle/>
          <a:p>
            <a:pPr indent="457200"/>
            <a:r>
              <a:rPr lang="zh-CN" altLang="en-US" sz="2400">
                <a:latin typeface="宋体" panose="02010600030101010101" pitchFamily="2" charset="-122"/>
                <a:ea typeface="宋体" panose="02010600030101010101" pitchFamily="2" charset="-122"/>
                <a:cs typeface="宋体" panose="02010600030101010101" pitchFamily="2" charset="-122"/>
              </a:rPr>
              <a:t>狭义上的</a:t>
            </a:r>
            <a:r>
              <a:rPr lang="en-US" altLang="zh-CN" sz="2400">
                <a:latin typeface="宋体" panose="02010600030101010101" pitchFamily="2" charset="-122"/>
                <a:ea typeface="宋体" panose="02010600030101010101" pitchFamily="2" charset="-122"/>
                <a:cs typeface="宋体" panose="02010600030101010101" pitchFamily="2" charset="-122"/>
              </a:rPr>
              <a:t>TD</a:t>
            </a:r>
            <a:r>
              <a:rPr lang="zh-CN" altLang="en-US" sz="2400">
                <a:latin typeface="宋体" panose="02010600030101010101" pitchFamily="2" charset="-122"/>
                <a:ea typeface="宋体" panose="02010600030101010101" pitchFamily="2" charset="-122"/>
                <a:cs typeface="宋体" panose="02010600030101010101" pitchFamily="2" charset="-122"/>
              </a:rPr>
              <a:t>算法只能估计状态价值，而</a:t>
            </a:r>
            <a:r>
              <a:rPr lang="en-US" altLang="zh-CN" sz="2400" b="1">
                <a:latin typeface="宋体" panose="02010600030101010101" pitchFamily="2" charset="-122"/>
                <a:ea typeface="宋体" panose="02010600030101010101" pitchFamily="2" charset="-122"/>
                <a:cs typeface="宋体" panose="02010600030101010101" pitchFamily="2" charset="-122"/>
              </a:rPr>
              <a:t>Sarsa</a:t>
            </a:r>
            <a:r>
              <a:rPr lang="zh-CN" altLang="en-US" sz="2400">
                <a:latin typeface="宋体" panose="02010600030101010101" pitchFamily="2" charset="-122"/>
                <a:ea typeface="宋体" panose="02010600030101010101" pitchFamily="2" charset="-122"/>
                <a:cs typeface="宋体" panose="02010600030101010101" pitchFamily="2" charset="-122"/>
              </a:rPr>
              <a:t>算法可以直接对动作价值进行</a:t>
            </a:r>
            <a:r>
              <a:rPr lang="zh-CN" altLang="en-US" sz="2400">
                <a:latin typeface="宋体" panose="02010600030101010101" pitchFamily="2" charset="-122"/>
                <a:ea typeface="宋体" panose="02010600030101010101" pitchFamily="2" charset="-122"/>
                <a:cs typeface="宋体" panose="02010600030101010101" pitchFamily="2" charset="-122"/>
              </a:rPr>
              <a:t>估计。对动作价值进行估计尤为重要，因为可以将其与策略改进</a:t>
            </a:r>
            <a:r>
              <a:rPr lang="en-US" altLang="zh-CN" sz="2400">
                <a:latin typeface="宋体" panose="02010600030101010101" pitchFamily="2" charset="-122"/>
                <a:ea typeface="宋体" panose="02010600030101010101" pitchFamily="2" charset="-122"/>
                <a:cs typeface="宋体" panose="02010600030101010101" pitchFamily="2" charset="-122"/>
              </a:rPr>
              <a:t>(policy improvement)</a:t>
            </a:r>
            <a:r>
              <a:rPr lang="zh-CN" altLang="en-US" sz="2400">
                <a:latin typeface="宋体" panose="02010600030101010101" pitchFamily="2" charset="-122"/>
                <a:ea typeface="宋体" panose="02010600030101010101" pitchFamily="2" charset="-122"/>
                <a:cs typeface="宋体" panose="02010600030101010101" pitchFamily="2" charset="-122"/>
              </a:rPr>
              <a:t>结合进而得到最优</a:t>
            </a:r>
            <a:r>
              <a:rPr lang="zh-CN" altLang="en-US" sz="2400">
                <a:latin typeface="宋体" panose="02010600030101010101" pitchFamily="2" charset="-122"/>
                <a:ea typeface="宋体" panose="02010600030101010101" pitchFamily="2" charset="-122"/>
                <a:cs typeface="宋体" panose="02010600030101010101" pitchFamily="2" charset="-122"/>
              </a:rPr>
              <a:t>策略。</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mc:Choice xmlns:a14="http://schemas.microsoft.com/office/drawing/2010/main" Requires="a14">
          <p:sp>
            <p:nvSpPr>
              <p:cNvPr id="9" name="文本框 8"/>
              <p:cNvSpPr txBox="1"/>
              <p:nvPr/>
            </p:nvSpPr>
            <p:spPr>
              <a:xfrm>
                <a:off x="962660" y="3100705"/>
                <a:ext cx="11113135" cy="2306955"/>
              </a:xfrm>
              <a:prstGeom prst="rect">
                <a:avLst/>
              </a:prstGeom>
              <a:noFill/>
            </p:spPr>
            <p:txBody>
              <a:bodyPr wrap="square" rtlCol="0">
                <a:spAutoFit/>
              </a:bodyPr>
              <a:p>
                <a:r>
                  <a:rPr lang="en-US" altLang="zh-CN" sz="24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24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算法的基本描述：</a:t>
                </a:r>
                <a:endParaRPr lang="zh-CN" altLang="en-US" sz="24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a:p>
                <a:pPr indent="457200"/>
                <a:r>
                  <a:rPr lang="zh-CN" altLang="en-US" sz="2400">
                    <a:latin typeface="宋体" panose="02010600030101010101" pitchFamily="2" charset="-122"/>
                    <a:ea typeface="宋体" panose="02010600030101010101" pitchFamily="2" charset="-122"/>
                    <a:cs typeface="宋体" panose="02010600030101010101" pitchFamily="2" charset="-122"/>
                    <a:sym typeface="+mn-ea"/>
                  </a:rPr>
                  <a:t>在给定一个策略</a:t>
                </a:r>
                <a14:m>
                  <m:oMath xmlns:m="http://schemas.openxmlformats.org/officeDocument/2006/math">
                    <m:r>
                      <a:rPr lang="en-US" altLang="zh-CN" sz="2400" i="1">
                        <a:latin typeface="Cambria Math" panose="02040503050406030204" pitchFamily="18" charset="0"/>
                        <a:ea typeface="宋体" panose="02010600030101010101" pitchFamily="2" charset="-122"/>
                        <a:cs typeface="Cambria Math" panose="02040503050406030204" pitchFamily="18" charset="0"/>
                        <a:sym typeface="+mn-ea"/>
                      </a:rPr>
                      <m:t>𝜋</m:t>
                    </m:r>
                  </m:oMath>
                </a14:m>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的情况下，该算法的目的是估计</a:t>
                </a:r>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动作价值</a:t>
                </a:r>
                <a:r>
                  <a:rPr lang="en-US" altLang="zh-CN" sz="2400">
                    <a:latin typeface="Cambria Math" panose="02040503050406030204" pitchFamily="18" charset="0"/>
                    <a:ea typeface="宋体" panose="02010600030101010101" pitchFamily="2" charset="-122"/>
                    <a:cs typeface="Cambria Math" panose="02040503050406030204" pitchFamily="18" charset="0"/>
                    <a:sym typeface="+mn-ea"/>
                  </a:rPr>
                  <a:t>action value</a:t>
                </a:r>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。假设我们有一些在策略</a:t>
                </a:r>
                <a14:m>
                  <m:oMath xmlns:m="http://schemas.openxmlformats.org/officeDocument/2006/math">
                    <m:r>
                      <a:rPr lang="en-US" altLang="zh-CN" sz="2400" i="1">
                        <a:latin typeface="Cambria Math" panose="02040503050406030204" pitchFamily="18" charset="0"/>
                        <a:ea typeface="宋体" panose="02010600030101010101" pitchFamily="2" charset="-122"/>
                        <a:cs typeface="Cambria Math" panose="02040503050406030204" pitchFamily="18" charset="0"/>
                        <a:sym typeface="+mn-ea"/>
                      </a:rPr>
                      <m:t>𝜋</m:t>
                    </m:r>
                  </m:oMath>
                </a14:m>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下产生的样本集 </a:t>
                </a:r>
                <a:r>
                  <a:rPr lang="en-US" altLang="zh-CN" sz="2400">
                    <a:latin typeface="Cambria Math" panose="02040503050406030204" pitchFamily="18" charset="0"/>
                    <a:ea typeface="宋体" panose="02010600030101010101" pitchFamily="2" charset="-122"/>
                    <a:cs typeface="Cambria Math" panose="02040503050406030204" pitchFamily="18" charset="0"/>
                    <a:sym typeface="+mn-ea"/>
                  </a:rPr>
                  <a:t>                                                                            </a:t>
                </a:r>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那么我们可以用</a:t>
                </a:r>
                <a:r>
                  <a:rPr lang="en-US" altLang="zh-CN" sz="2400">
                    <a:latin typeface="Cambria Math" panose="02040503050406030204" pitchFamily="18" charset="0"/>
                    <a:ea typeface="宋体" panose="02010600030101010101" pitchFamily="2" charset="-122"/>
                    <a:cs typeface="Cambria Math" panose="02040503050406030204" pitchFamily="18" charset="0"/>
                    <a:sym typeface="+mn-ea"/>
                  </a:rPr>
                  <a:t>Sarsa</a:t>
                </a:r>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算法去估计</a:t>
                </a:r>
                <a:r>
                  <a:rPr lang="zh-CN" altLang="en-US" sz="2400">
                    <a:latin typeface="Cambria Math" panose="02040503050406030204" pitchFamily="18" charset="0"/>
                    <a:ea typeface="宋体" panose="02010600030101010101" pitchFamily="2" charset="-122"/>
                    <a:cs typeface="Cambria Math" panose="02040503050406030204" pitchFamily="18" charset="0"/>
                    <a:sym typeface="+mn-ea"/>
                  </a:rPr>
                  <a:t>动作价值：</a:t>
                </a:r>
                <a:endParaRPr lang="zh-CN" altLang="en-US" sz="2400">
                  <a:latin typeface="Cambria Math" panose="02040503050406030204" pitchFamily="18" charset="0"/>
                  <a:ea typeface="宋体" panose="02010600030101010101" pitchFamily="2" charset="-122"/>
                  <a:cs typeface="Cambria Math" panose="02040503050406030204" pitchFamily="18" charset="0"/>
                  <a:sym typeface="+mn-ea"/>
                </a:endParaRPr>
              </a:p>
              <a:p>
                <a:pPr indent="457200"/>
                <a:endParaRPr lang="zh-CN" altLang="en-US" sz="2400">
                  <a:latin typeface="Cambria Math" panose="02040503050406030204" pitchFamily="18" charset="0"/>
                  <a:ea typeface="宋体" panose="02010600030101010101" pitchFamily="2" charset="-122"/>
                  <a:cs typeface="Cambria Math" panose="02040503050406030204" pitchFamily="18" charset="0"/>
                  <a:sym typeface="+mn-ea"/>
                </a:endParaRPr>
              </a:p>
              <a:p>
                <a:pPr indent="457200"/>
                <a:endParaRPr lang="zh-CN" altLang="en-US" sz="2400">
                  <a:latin typeface="Cambria Math" panose="02040503050406030204" pitchFamily="18" charset="0"/>
                  <a:ea typeface="宋体" panose="02010600030101010101" pitchFamily="2" charset="-122"/>
                  <a:cs typeface="Cambria Math" panose="02040503050406030204" pitchFamily="18"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962660" y="3100705"/>
                <a:ext cx="11113135" cy="2306955"/>
              </a:xfrm>
              <a:prstGeom prst="rect">
                <a:avLst/>
              </a:prstGeom>
              <a:blipFill rotWithShape="1">
                <a:blip r:embed="rId1"/>
                <a:stretch>
                  <a:fillRect/>
                </a:stretch>
              </a:blipFill>
            </p:spPr>
            <p:txBody>
              <a:bodyPr/>
              <a:lstStyle/>
              <a:p>
                <a:r>
                  <a:rPr lang="zh-CN" altLang="en-US">
                    <a:noFill/>
                  </a:rPr>
                  <a:t> </a:t>
                </a:r>
              </a:p>
            </p:txBody>
          </p:sp>
        </mc:Fallback>
      </mc:AlternateContent>
      <p:graphicFrame>
        <p:nvGraphicFramePr>
          <p:cNvPr id="11" name="对象 10">
            <a:hlinkClick r:id="" action="ppaction://ole?verb="/>
          </p:cNvPr>
          <p:cNvGraphicFramePr>
            <a:graphicFrameLocks noChangeAspect="1"/>
          </p:cNvGraphicFramePr>
          <p:nvPr/>
        </p:nvGraphicFramePr>
        <p:xfrm>
          <a:off x="5824220" y="3838575"/>
          <a:ext cx="5150485" cy="461010"/>
        </p:xfrm>
        <a:graphic>
          <a:graphicData uri="http://schemas.openxmlformats.org/presentationml/2006/ole">
            <mc:AlternateContent xmlns:mc="http://schemas.openxmlformats.org/markup-compatibility/2006">
              <mc:Choice xmlns:v="urn:schemas-microsoft-com:vml" Requires="v">
                <p:oleObj spid="_x0000_s1026" name="" r:id="rId2" imgW="2552700" imgH="228600" progId="Equation.KSEE3">
                  <p:embed/>
                </p:oleObj>
              </mc:Choice>
              <mc:Fallback>
                <p:oleObj name="" r:id="rId2" imgW="2552700" imgH="228600" progId="Equation.KSEE3">
                  <p:embed/>
                  <p:pic>
                    <p:nvPicPr>
                      <p:cNvPr id="0" name="图片 1025"/>
                      <p:cNvPicPr/>
                      <p:nvPr/>
                    </p:nvPicPr>
                    <p:blipFill>
                      <a:blip r:embed="rId3"/>
                      <a:stretch>
                        <a:fillRect/>
                      </a:stretch>
                    </p:blipFill>
                    <p:spPr>
                      <a:xfrm>
                        <a:off x="5824220" y="3838575"/>
                        <a:ext cx="5150485" cy="461010"/>
                      </a:xfrm>
                      <a:prstGeom prst="rect">
                        <a:avLst/>
                      </a:prstGeom>
                    </p:spPr>
                  </p:pic>
                </p:oleObj>
              </mc:Fallback>
            </mc:AlternateContent>
          </a:graphicData>
        </a:graphic>
      </p:graphicFrame>
      <p:pic>
        <p:nvPicPr>
          <p:cNvPr id="13" name="图片 12"/>
          <p:cNvPicPr>
            <a:picLocks noChangeAspect="1"/>
          </p:cNvPicPr>
          <p:nvPr>
            <p:custDataLst>
              <p:tags r:id="rId4"/>
            </p:custDataLst>
          </p:nvPr>
        </p:nvPicPr>
        <p:blipFill>
          <a:blip r:embed="rId5"/>
          <a:stretch>
            <a:fillRect/>
          </a:stretch>
        </p:blipFill>
        <p:spPr>
          <a:xfrm>
            <a:off x="1282065" y="4621530"/>
            <a:ext cx="9436735" cy="1334135"/>
          </a:xfrm>
          <a:prstGeom prst="rect">
            <a:avLst/>
          </a:prstGeom>
        </p:spPr>
      </p:pic>
      <p:sp>
        <p:nvSpPr>
          <p:cNvPr id="14" name="文本框 13"/>
          <p:cNvSpPr txBox="1"/>
          <p:nvPr/>
        </p:nvSpPr>
        <p:spPr>
          <a:xfrm>
            <a:off x="1085215" y="6044565"/>
            <a:ext cx="10125075" cy="368300"/>
          </a:xfrm>
          <a:prstGeom prst="rect">
            <a:avLst/>
          </a:prstGeom>
          <a:noFill/>
        </p:spPr>
        <p:txBody>
          <a:bodyPr wrap="square" rtlCol="0">
            <a:spAutoFit/>
          </a:bodyPr>
          <a:p>
            <a:r>
              <a:rPr lang="zh-CN" altLang="en-US"/>
              <a:t>其中</a:t>
            </a:r>
            <a:r>
              <a:rPr lang="en-US" altLang="zh-CN"/>
              <a:t>	          </a:t>
            </a:r>
            <a:r>
              <a:rPr lang="zh-CN" altLang="en-US"/>
              <a:t>是</a:t>
            </a:r>
            <a:r>
              <a:rPr lang="en-US" altLang="zh-CN"/>
              <a:t>		 </a:t>
            </a:r>
            <a:r>
              <a:rPr lang="zh-CN" altLang="en-US"/>
              <a:t>在</a:t>
            </a:r>
            <a:r>
              <a:rPr lang="en-US" altLang="zh-CN"/>
              <a:t>t</a:t>
            </a:r>
            <a:r>
              <a:rPr lang="zh-CN" altLang="en-US"/>
              <a:t>时刻的估计值，且只有在</a:t>
            </a:r>
            <a:r>
              <a:rPr lang="en-US" altLang="zh-CN"/>
              <a:t>t</a:t>
            </a:r>
            <a:r>
              <a:rPr lang="zh-CN" altLang="en-US"/>
              <a:t>时刻时才会被更新，其他时刻保持</a:t>
            </a:r>
            <a:r>
              <a:rPr lang="zh-CN" altLang="en-US"/>
              <a:t>不变</a:t>
            </a:r>
            <a:endParaRPr lang="zh-CN" altLang="en-US"/>
          </a:p>
        </p:txBody>
      </p:sp>
      <p:graphicFrame>
        <p:nvGraphicFramePr>
          <p:cNvPr id="15" name="对象 14">
            <a:hlinkClick r:id="" action="ppaction://ole?verb="/>
          </p:cNvPr>
          <p:cNvGraphicFramePr>
            <a:graphicFrameLocks noChangeAspect="1"/>
          </p:cNvGraphicFramePr>
          <p:nvPr/>
        </p:nvGraphicFramePr>
        <p:xfrm>
          <a:off x="1621790" y="6005195"/>
          <a:ext cx="972185" cy="397510"/>
        </p:xfrm>
        <a:graphic>
          <a:graphicData uri="http://schemas.openxmlformats.org/presentationml/2006/ole">
            <mc:AlternateContent xmlns:mc="http://schemas.openxmlformats.org/markup-compatibility/2006">
              <mc:Choice xmlns:v="urn:schemas-microsoft-com:vml" Requires="v">
                <p:oleObj spid="_x0000_s1028" name="" r:id="rId6" imgW="558800" imgH="228600" progId="Equation.KSEE3">
                  <p:embed/>
                </p:oleObj>
              </mc:Choice>
              <mc:Fallback>
                <p:oleObj name="" r:id="rId6" imgW="558800" imgH="228600" progId="Equation.KSEE3">
                  <p:embed/>
                  <p:pic>
                    <p:nvPicPr>
                      <p:cNvPr id="0" name="图片 1027"/>
                      <p:cNvPicPr/>
                      <p:nvPr/>
                    </p:nvPicPr>
                    <p:blipFill>
                      <a:blip r:embed="rId7"/>
                      <a:stretch>
                        <a:fillRect/>
                      </a:stretch>
                    </p:blipFill>
                    <p:spPr>
                      <a:xfrm>
                        <a:off x="1621790" y="6005195"/>
                        <a:ext cx="972185" cy="39751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8" imgW="914400" imgH="215900" progId="Equation.KSEE3">
                  <p:embed/>
                </p:oleObj>
              </mc:Choice>
              <mc:Fallback>
                <p:oleObj name="" r:id="rId8" imgW="914400" imgH="215900" progId="Equation.KSEE3">
                  <p:embed/>
                  <p:pic>
                    <p:nvPicPr>
                      <p:cNvPr id="0" name="图片 1028"/>
                      <p:cNvPicPr/>
                      <p:nvPr/>
                    </p:nvPicPr>
                    <p:blipFill>
                      <a:blip r:embed="rId9"/>
                      <a:stretch>
                        <a:fillRect/>
                      </a:stretch>
                    </p:blipFill>
                    <p:spPr>
                      <a:xfrm>
                        <a:off x="5638800" y="3321050"/>
                        <a:ext cx="914400" cy="2159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2882265" y="5979795"/>
          <a:ext cx="1101725" cy="441325"/>
        </p:xfrm>
        <a:graphic>
          <a:graphicData uri="http://schemas.openxmlformats.org/presentationml/2006/ole">
            <mc:AlternateContent xmlns:mc="http://schemas.openxmlformats.org/markup-compatibility/2006">
              <mc:Choice xmlns:v="urn:schemas-microsoft-com:vml" Requires="v">
                <p:oleObj spid="_x0000_s1031" name="" r:id="rId10" imgW="571500" imgH="228600" progId="Equation.KSEE3">
                  <p:embed/>
                </p:oleObj>
              </mc:Choice>
              <mc:Fallback>
                <p:oleObj name="" r:id="rId10" imgW="571500" imgH="228600" progId="Equation.KSEE3">
                  <p:embed/>
                  <p:pic>
                    <p:nvPicPr>
                      <p:cNvPr id="0" name="图片 1030"/>
                      <p:cNvPicPr/>
                      <p:nvPr/>
                    </p:nvPicPr>
                    <p:blipFill>
                      <a:blip r:embed="rId11"/>
                      <a:stretch>
                        <a:fillRect/>
                      </a:stretch>
                    </p:blipFill>
                    <p:spPr>
                      <a:xfrm>
                        <a:off x="2882265" y="5979795"/>
                        <a:ext cx="1101725" cy="44132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8" name="文本框 7"/>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9" name="对象 8">
            <a:hlinkClick r:id="" action="ppaction://ole?verb="/>
          </p:cNvPr>
          <p:cNvGraphicFramePr>
            <a:graphicFrameLocks noChangeAspect="1"/>
          </p:cNvGraphicFramePr>
          <p:nvPr/>
        </p:nvGraphicFramePr>
        <p:xfrm>
          <a:off x="2687320" y="4053205"/>
          <a:ext cx="5737860" cy="615950"/>
        </p:xfrm>
        <a:graphic>
          <a:graphicData uri="http://schemas.openxmlformats.org/presentationml/2006/ole">
            <mc:AlternateContent xmlns:mc="http://schemas.openxmlformats.org/markup-compatibility/2006">
              <mc:Choice xmlns:v="urn:schemas-microsoft-com:vml" Requires="v">
                <p:oleObj spid="_x0000_s2049" name="" r:id="rId2" imgW="2133600" imgH="228600" progId="Equation.KSEE3">
                  <p:embed/>
                </p:oleObj>
              </mc:Choice>
              <mc:Fallback>
                <p:oleObj name="" r:id="rId2" imgW="2133600" imgH="228600" progId="Equation.KSEE3">
                  <p:embed/>
                  <p:pic>
                    <p:nvPicPr>
                      <p:cNvPr id="0" name="图片 2048"/>
                      <p:cNvPicPr/>
                      <p:nvPr/>
                    </p:nvPicPr>
                    <p:blipFill>
                      <a:blip r:embed="rId3"/>
                      <a:stretch>
                        <a:fillRect/>
                      </a:stretch>
                    </p:blipFill>
                    <p:spPr>
                      <a:xfrm>
                        <a:off x="2687320" y="4053205"/>
                        <a:ext cx="5737860" cy="615950"/>
                      </a:xfrm>
                      <a:prstGeom prst="rect">
                        <a:avLst/>
                      </a:prstGeom>
                    </p:spPr>
                  </p:pic>
                </p:oleObj>
              </mc:Fallback>
            </mc:AlternateContent>
          </a:graphicData>
        </a:graphic>
      </p:graphicFrame>
      <p:sp>
        <p:nvSpPr>
          <p:cNvPr id="2" name="文本框 1"/>
          <p:cNvSpPr txBox="1"/>
          <p:nvPr/>
        </p:nvSpPr>
        <p:spPr>
          <a:xfrm>
            <a:off x="1317625" y="2270760"/>
            <a:ext cx="9982200" cy="1724025"/>
          </a:xfrm>
          <a:prstGeom prst="rect">
            <a:avLst/>
          </a:prstGeom>
          <a:noFill/>
        </p:spPr>
        <p:txBody>
          <a:bodyPr wrap="square" rtlCol="0">
            <a:spAutoFit/>
          </a:bodyPr>
          <a:p>
            <a:r>
              <a:rPr lang="en-US" altLang="zh-CN" sz="3600" baseline="-25000">
                <a:latin typeface="宋体" panose="02010600030101010101" pitchFamily="2" charset="-122"/>
                <a:ea typeface="宋体" panose="02010600030101010101" pitchFamily="2" charset="-122"/>
                <a:sym typeface="+mn-ea"/>
              </a:rPr>
              <a:t>Sarsa</a:t>
            </a:r>
            <a:r>
              <a:rPr lang="zh-CN" altLang="en-US" sz="3600" baseline="-25000">
                <a:latin typeface="宋体" panose="02010600030101010101" pitchFamily="2" charset="-122"/>
                <a:ea typeface="宋体" panose="02010600030101010101" pitchFamily="2" charset="-122"/>
                <a:sym typeface="+mn-ea"/>
              </a:rPr>
              <a:t>算法实际上与</a:t>
            </a:r>
            <a:r>
              <a:rPr lang="en-US" altLang="zh-CN" sz="3600" baseline="-25000">
                <a:latin typeface="宋体" panose="02010600030101010101" pitchFamily="2" charset="-122"/>
                <a:ea typeface="宋体" panose="02010600030101010101" pitchFamily="2" charset="-122"/>
                <a:sym typeface="+mn-ea"/>
              </a:rPr>
              <a:t>TD</a:t>
            </a:r>
            <a:r>
              <a:rPr lang="zh-CN" altLang="en-US" sz="3600" baseline="-25000">
                <a:latin typeface="宋体" panose="02010600030101010101" pitchFamily="2" charset="-122"/>
                <a:ea typeface="宋体" panose="02010600030101010101" pitchFamily="2" charset="-122"/>
                <a:sym typeface="+mn-ea"/>
              </a:rPr>
              <a:t>算法的思想几乎一样，只不过是其将对状态价值的估计改成了对动作价值的估计，那么实质上</a:t>
            </a:r>
            <a:r>
              <a:rPr lang="en-US" altLang="zh-CN" sz="3600" baseline="-25000">
                <a:latin typeface="宋体" panose="02010600030101010101" pitchFamily="2" charset="-122"/>
                <a:ea typeface="宋体" panose="02010600030101010101" pitchFamily="2" charset="-122"/>
                <a:sym typeface="+mn-ea"/>
              </a:rPr>
              <a:t>Sarsa</a:t>
            </a:r>
            <a:r>
              <a:rPr lang="zh-CN" altLang="en-US" sz="3600" baseline="-25000">
                <a:latin typeface="宋体" panose="02010600030101010101" pitchFamily="2" charset="-122"/>
                <a:ea typeface="宋体" panose="02010600030101010101" pitchFamily="2" charset="-122"/>
                <a:sym typeface="+mn-ea"/>
              </a:rPr>
              <a:t>算法与其他</a:t>
            </a:r>
            <a:r>
              <a:rPr lang="en-US" altLang="zh-CN" sz="3600" baseline="-25000">
                <a:latin typeface="宋体" panose="02010600030101010101" pitchFamily="2" charset="-122"/>
                <a:ea typeface="宋体" panose="02010600030101010101" pitchFamily="2" charset="-122"/>
                <a:sym typeface="+mn-ea"/>
              </a:rPr>
              <a:t>TD</a:t>
            </a:r>
            <a:r>
              <a:rPr lang="zh-CN" altLang="en-US" sz="3600" baseline="-25000">
                <a:latin typeface="宋体" panose="02010600030101010101" pitchFamily="2" charset="-122"/>
                <a:ea typeface="宋体" panose="02010600030101010101" pitchFamily="2" charset="-122"/>
                <a:sym typeface="+mn-ea"/>
              </a:rPr>
              <a:t>算法一样，同样是在求解贝尔曼公式：</a:t>
            </a:r>
            <a:endParaRPr lang="zh-CN" altLang="en-US" sz="3600" baseline="-25000">
              <a:latin typeface="宋体" panose="02010600030101010101" pitchFamily="2" charset="-122"/>
              <a:ea typeface="宋体" panose="02010600030101010101" pitchFamily="2" charset="-122"/>
            </a:endParaRPr>
          </a:p>
          <a:p>
            <a:endParaRPr lang="zh-CN" altLang="en-US" sz="3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03910" y="1407160"/>
            <a:ext cx="4064000" cy="368300"/>
          </a:xfrm>
          <a:prstGeom prst="rect">
            <a:avLst/>
          </a:prstGeom>
          <a:noFill/>
        </p:spPr>
        <p:txBody>
          <a:bodyPr wrap="square" rtlCol="0">
            <a:spAutoFit/>
          </a:bodyPr>
          <a:p>
            <a:r>
              <a:rPr lang="zh-CN" altLang="en-US"/>
              <a:t>通过</a:t>
            </a:r>
            <a:r>
              <a:rPr lang="en-US" altLang="zh-CN"/>
              <a:t>Sarsa</a:t>
            </a:r>
            <a:r>
              <a:rPr lang="zh-CN" altLang="en-US"/>
              <a:t>实现最佳策略的</a:t>
            </a:r>
            <a:r>
              <a:rPr lang="zh-CN" altLang="en-US"/>
              <a:t>学习：</a:t>
            </a:r>
            <a:endParaRPr lang="zh-CN" altLang="en-US"/>
          </a:p>
        </p:txBody>
      </p:sp>
      <p:sp>
        <p:nvSpPr>
          <p:cNvPr id="12" name="文本框 11"/>
          <p:cNvSpPr txBox="1"/>
          <p:nvPr/>
        </p:nvSpPr>
        <p:spPr>
          <a:xfrm>
            <a:off x="909955" y="2066925"/>
            <a:ext cx="9071610" cy="2584450"/>
          </a:xfrm>
          <a:prstGeom prst="rect">
            <a:avLst/>
          </a:prstGeom>
          <a:noFill/>
        </p:spPr>
        <p:txBody>
          <a:bodyPr wrap="square" rtlCol="0">
            <a:spAutoFit/>
          </a:bodyPr>
          <a:p>
            <a:r>
              <a:rPr lang="zh-CN" altLang="en-US"/>
              <a:t>对于每一个</a:t>
            </a:r>
            <a:r>
              <a:rPr lang="en-US" altLang="zh-CN"/>
              <a:t>episode</a:t>
            </a:r>
            <a:r>
              <a:rPr lang="zh-CN" altLang="en-US"/>
              <a:t>：</a:t>
            </a:r>
            <a:endParaRPr lang="zh-CN" altLang="en-US"/>
          </a:p>
          <a:p>
            <a:pPr indent="457200"/>
            <a:r>
              <a:rPr lang="zh-CN" altLang="en-US"/>
              <a:t>如果当前状态</a:t>
            </a:r>
            <a:r>
              <a:rPr lang="en-US" altLang="zh-CN"/>
              <a:t>       </a:t>
            </a:r>
            <a:r>
              <a:rPr lang="zh-CN" altLang="en-US"/>
              <a:t>并不是</a:t>
            </a:r>
            <a:r>
              <a:rPr lang="en-US" altLang="zh-CN"/>
              <a:t>target state</a:t>
            </a:r>
            <a:r>
              <a:rPr lang="zh-CN" altLang="en-US"/>
              <a:t>：</a:t>
            </a:r>
            <a:endParaRPr lang="zh-CN" altLang="en-US"/>
          </a:p>
          <a:p>
            <a:pPr marL="457200" lvl="1" indent="457200"/>
            <a:r>
              <a:rPr lang="zh-CN" altLang="en-US"/>
              <a:t>基于</a:t>
            </a:r>
            <a:r>
              <a:rPr lang="zh-CN" altLang="en-US">
                <a:sym typeface="+mn-ea"/>
              </a:rPr>
              <a:t>(st, at)</a:t>
            </a:r>
            <a:r>
              <a:rPr lang="zh-CN" altLang="en-US"/>
              <a:t>收集</a:t>
            </a:r>
            <a:r>
              <a:rPr lang="zh-CN" altLang="en-US"/>
              <a:t>样本集(rt+1, st+1, at+1): </a:t>
            </a:r>
            <a:endParaRPr lang="zh-CN" altLang="en-US"/>
          </a:p>
          <a:p>
            <a:pPr marL="457200" lvl="1" indent="457200"/>
            <a:r>
              <a:rPr lang="zh-CN" altLang="en-US"/>
              <a:t>Update q-value for (st, at):</a:t>
            </a:r>
            <a:endParaRPr lang="zh-CN" altLang="en-US"/>
          </a:p>
          <a:p>
            <a:pPr marL="914400" lvl="2" indent="457200"/>
            <a:endParaRPr lang="zh-CN" altLang="en-US"/>
          </a:p>
          <a:p>
            <a:pPr marL="457200" lvl="1" indent="457200"/>
            <a:endParaRPr lang="zh-CN" altLang="en-US"/>
          </a:p>
          <a:p>
            <a:pPr marL="457200" lvl="1" indent="457200"/>
            <a:r>
              <a:rPr lang="en-US" altLang="zh-CN"/>
              <a:t>Update-</a:t>
            </a:r>
            <a:r>
              <a:rPr lang="en-US" altLang="zh-CN"/>
              <a:t>policy</a:t>
            </a:r>
            <a:endParaRPr lang="en-US" altLang="zh-CN"/>
          </a:p>
          <a:p>
            <a:pPr marL="457200" lvl="1" indent="457200"/>
            <a:r>
              <a:rPr lang="en-US" altLang="zh-CN"/>
              <a:t>         </a:t>
            </a:r>
            <a:r>
              <a:rPr lang="zh-CN" altLang="en-US"/>
              <a:t>ϵ−</a:t>
            </a:r>
            <a:r>
              <a:rPr lang="en-US" altLang="zh-CN"/>
              <a:t>greedy</a:t>
            </a:r>
            <a:r>
              <a:rPr lang="zh-CN" altLang="en-US"/>
              <a:t>：其表示在智能体做决策时，有一很小的正数ϵ ( &lt; 1 ) 的概率随机选择未知的一个动作，剩下1 − ϵ 的概率选择已有动</a:t>
            </a:r>
            <a:r>
              <a:rPr lang="zh-CN" altLang="en-US"/>
              <a:t>作中动作价值最大的动作</a:t>
            </a:r>
            <a:endParaRPr lang="zh-CN" altLang="en-US"/>
          </a:p>
        </p:txBody>
      </p:sp>
      <p:graphicFrame>
        <p:nvGraphicFramePr>
          <p:cNvPr id="13" name="对象 12">
            <a:hlinkClick r:id="" action="ppaction://ole?verb="/>
          </p:cNvPr>
          <p:cNvGraphicFramePr>
            <a:graphicFrameLocks noChangeAspect="1"/>
          </p:cNvGraphicFramePr>
          <p:nvPr/>
        </p:nvGraphicFramePr>
        <p:xfrm>
          <a:off x="2892425" y="2322830"/>
          <a:ext cx="310515" cy="429895"/>
        </p:xfrm>
        <a:graphic>
          <a:graphicData uri="http://schemas.openxmlformats.org/presentationml/2006/ole">
            <mc:AlternateContent xmlns:mc="http://schemas.openxmlformats.org/markup-compatibility/2006">
              <mc:Choice xmlns:v="urn:schemas-microsoft-com:vml" Requires="v">
                <p:oleObj spid="_x0000_s1025" name="" r:id="rId2" imgW="165100" imgH="228600" progId="Equation.KSEE3">
                  <p:embed/>
                </p:oleObj>
              </mc:Choice>
              <mc:Fallback>
                <p:oleObj name="" r:id="rId2" imgW="165100" imgH="228600" progId="Equation.KSEE3">
                  <p:embed/>
                  <p:pic>
                    <p:nvPicPr>
                      <p:cNvPr id="0" name="图片 1024"/>
                      <p:cNvPicPr/>
                      <p:nvPr/>
                    </p:nvPicPr>
                    <p:blipFill>
                      <a:blip r:embed="rId3"/>
                      <a:stretch>
                        <a:fillRect/>
                      </a:stretch>
                    </p:blipFill>
                    <p:spPr>
                      <a:xfrm>
                        <a:off x="2892425" y="2322830"/>
                        <a:ext cx="310515" cy="42989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308543" y="3187700"/>
          <a:ext cx="6964680" cy="425450"/>
        </p:xfrm>
        <a:graphic>
          <a:graphicData uri="http://schemas.openxmlformats.org/presentationml/2006/ole">
            <mc:AlternateContent xmlns:mc="http://schemas.openxmlformats.org/markup-compatibility/2006">
              <mc:Choice xmlns:v="urn:schemas-microsoft-com:vml" Requires="v">
                <p:oleObj spid="_x0000_s1026" name="" r:id="rId4" imgW="3949700" imgH="241300" progId="Equation.KSEE3">
                  <p:embed/>
                </p:oleObj>
              </mc:Choice>
              <mc:Fallback>
                <p:oleObj name="" r:id="rId4" imgW="3949700" imgH="241300" progId="Equation.KSEE3">
                  <p:embed/>
                  <p:pic>
                    <p:nvPicPr>
                      <p:cNvPr id="0" name="图片 1025"/>
                      <p:cNvPicPr/>
                      <p:nvPr/>
                    </p:nvPicPr>
                    <p:blipFill>
                      <a:blip r:embed="rId5"/>
                      <a:stretch>
                        <a:fillRect/>
                      </a:stretch>
                    </p:blipFill>
                    <p:spPr>
                      <a:xfrm>
                        <a:off x="2308543" y="3187700"/>
                        <a:ext cx="6964680" cy="42545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173605" y="4824095"/>
          <a:ext cx="3571875" cy="784860"/>
        </p:xfrm>
        <a:graphic>
          <a:graphicData uri="http://schemas.openxmlformats.org/presentationml/2006/ole">
            <mc:AlternateContent xmlns:mc="http://schemas.openxmlformats.org/markup-compatibility/2006">
              <mc:Choice xmlns:v="urn:schemas-microsoft-com:vml" Requires="v">
                <p:oleObj spid="_x0000_s1027" name="" r:id="rId6" imgW="1968500" imgH="431800" progId="Equation.KSEE3">
                  <p:embed/>
                </p:oleObj>
              </mc:Choice>
              <mc:Fallback>
                <p:oleObj name="" r:id="rId6" imgW="1968500" imgH="431800" progId="Equation.KSEE3">
                  <p:embed/>
                  <p:pic>
                    <p:nvPicPr>
                      <p:cNvPr id="0" name="图片 1026"/>
                      <p:cNvPicPr/>
                      <p:nvPr/>
                    </p:nvPicPr>
                    <p:blipFill>
                      <a:blip r:embed="rId7"/>
                      <a:stretch>
                        <a:fillRect/>
                      </a:stretch>
                    </p:blipFill>
                    <p:spPr>
                      <a:xfrm>
                        <a:off x="2173605" y="4824095"/>
                        <a:ext cx="3571875" cy="784860"/>
                      </a:xfrm>
                      <a:prstGeom prst="rect">
                        <a:avLst/>
                      </a:prstGeom>
                    </p:spPr>
                  </p:pic>
                </p:oleObj>
              </mc:Fallback>
            </mc:AlternateContent>
          </a:graphicData>
        </a:graphic>
      </p:graphicFrame>
      <p:sp>
        <p:nvSpPr>
          <p:cNvPr id="2" name="文本框 1"/>
          <p:cNvSpPr txBox="1"/>
          <p:nvPr/>
        </p:nvSpPr>
        <p:spPr>
          <a:xfrm>
            <a:off x="5260975" y="4942840"/>
            <a:ext cx="5281930" cy="460375"/>
          </a:xfrm>
          <a:prstGeom prst="rect">
            <a:avLst/>
          </a:prstGeom>
          <a:noFill/>
        </p:spPr>
        <p:txBody>
          <a:bodyPr wrap="square" rtlCol="0">
            <a:spAutoFit/>
          </a:bodyPr>
          <a:p>
            <a:pPr marL="457200" lvl="1" indent="457200"/>
            <a:r>
              <a:rPr lang="en-US" altLang="zh-CN" sz="2400"/>
              <a:t>if a=arg</a:t>
            </a:r>
            <a:r>
              <a:rPr lang="en-US" altLang="zh-CN"/>
              <a:t>	       </a:t>
            </a:r>
            <a:endParaRPr lang="en-US" altLang="zh-CN"/>
          </a:p>
        </p:txBody>
      </p:sp>
      <p:graphicFrame>
        <p:nvGraphicFramePr>
          <p:cNvPr id="3" name="对象 2">
            <a:hlinkClick r:id="" action="ppaction://ole?verb="/>
          </p:cNvPr>
          <p:cNvGraphicFramePr>
            <a:graphicFrameLocks noChangeAspect="1"/>
          </p:cNvGraphicFramePr>
          <p:nvPr/>
        </p:nvGraphicFramePr>
        <p:xfrm>
          <a:off x="7209155" y="5025390"/>
          <a:ext cx="607060" cy="377190"/>
        </p:xfrm>
        <a:graphic>
          <a:graphicData uri="http://schemas.openxmlformats.org/presentationml/2006/ole">
            <mc:AlternateContent xmlns:mc="http://schemas.openxmlformats.org/markup-compatibility/2006">
              <mc:Choice xmlns:v="urn:schemas-microsoft-com:vml" Requires="v">
                <p:oleObj spid="_x0000_s1028" name="" r:id="rId8" imgW="368300" imgH="228600" progId="Equation.KSEE3">
                  <p:embed/>
                </p:oleObj>
              </mc:Choice>
              <mc:Fallback>
                <p:oleObj name="" r:id="rId8" imgW="368300" imgH="228600" progId="Equation.KSEE3">
                  <p:embed/>
                  <p:pic>
                    <p:nvPicPr>
                      <p:cNvPr id="0" name="图片 1027"/>
                      <p:cNvPicPr/>
                      <p:nvPr/>
                    </p:nvPicPr>
                    <p:blipFill>
                      <a:blip r:embed="rId9"/>
                      <a:stretch>
                        <a:fillRect/>
                      </a:stretch>
                    </p:blipFill>
                    <p:spPr>
                      <a:xfrm>
                        <a:off x="7209155" y="5025390"/>
                        <a:ext cx="607060" cy="37719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7816215" y="5025390"/>
          <a:ext cx="894715" cy="375285"/>
        </p:xfrm>
        <a:graphic>
          <a:graphicData uri="http://schemas.openxmlformats.org/presentationml/2006/ole">
            <mc:AlternateContent xmlns:mc="http://schemas.openxmlformats.org/markup-compatibility/2006">
              <mc:Choice xmlns:v="urn:schemas-microsoft-com:vml" Requires="v">
                <p:oleObj spid="_x0000_s1029" name="" r:id="rId10" imgW="545465" imgH="228600" progId="Equation.KSEE3">
                  <p:embed/>
                </p:oleObj>
              </mc:Choice>
              <mc:Fallback>
                <p:oleObj name="" r:id="rId10" imgW="545465" imgH="228600" progId="Equation.KSEE3">
                  <p:embed/>
                  <p:pic>
                    <p:nvPicPr>
                      <p:cNvPr id="0" name="图片 1028"/>
                      <p:cNvPicPr/>
                      <p:nvPr/>
                    </p:nvPicPr>
                    <p:blipFill>
                      <a:blip r:embed="rId11"/>
                      <a:stretch>
                        <a:fillRect/>
                      </a:stretch>
                    </p:blipFill>
                    <p:spPr>
                      <a:xfrm>
                        <a:off x="7816215" y="5025390"/>
                        <a:ext cx="894715" cy="3752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232660" y="5614035"/>
          <a:ext cx="2090420" cy="807085"/>
        </p:xfrm>
        <a:graphic>
          <a:graphicData uri="http://schemas.openxmlformats.org/presentationml/2006/ole">
            <mc:AlternateContent xmlns:mc="http://schemas.openxmlformats.org/markup-compatibility/2006">
              <mc:Choice xmlns:v="urn:schemas-microsoft-com:vml" Requires="v">
                <p:oleObj spid="_x0000_s1030" name="" r:id="rId12" imgW="1117600" imgH="431800" progId="Equation.KSEE3">
                  <p:embed/>
                </p:oleObj>
              </mc:Choice>
              <mc:Fallback>
                <p:oleObj name="" r:id="rId12" imgW="1117600" imgH="431800" progId="Equation.KSEE3">
                  <p:embed/>
                  <p:pic>
                    <p:nvPicPr>
                      <p:cNvPr id="0" name="图片 1029"/>
                      <p:cNvPicPr/>
                      <p:nvPr/>
                    </p:nvPicPr>
                    <p:blipFill>
                      <a:blip r:embed="rId13"/>
                      <a:stretch>
                        <a:fillRect/>
                      </a:stretch>
                    </p:blipFill>
                    <p:spPr>
                      <a:xfrm>
                        <a:off x="2232660" y="5614035"/>
                        <a:ext cx="2090420" cy="807085"/>
                      </a:xfrm>
                      <a:prstGeom prst="rect">
                        <a:avLst/>
                      </a:prstGeom>
                    </p:spPr>
                  </p:pic>
                </p:oleObj>
              </mc:Fallback>
            </mc:AlternateContent>
          </a:graphicData>
        </a:graphic>
      </p:graphicFrame>
      <p:sp>
        <p:nvSpPr>
          <p:cNvPr id="8" name="文本框 7"/>
          <p:cNvSpPr txBox="1"/>
          <p:nvPr/>
        </p:nvSpPr>
        <p:spPr>
          <a:xfrm>
            <a:off x="4476750" y="5800090"/>
            <a:ext cx="2073910" cy="460375"/>
          </a:xfrm>
          <a:prstGeom prst="rect">
            <a:avLst/>
          </a:prstGeom>
          <a:noFill/>
        </p:spPr>
        <p:txBody>
          <a:bodyPr wrap="square" rtlCol="0">
            <a:spAutoFit/>
          </a:bodyPr>
          <a:p>
            <a:r>
              <a:rPr lang="en-US" altLang="zh-CN" sz="2400"/>
              <a:t>otherwise</a:t>
            </a:r>
            <a:endParaRPr lang="en-US" altLang="zh-CN" sz="2400"/>
          </a:p>
        </p:txBody>
      </p:sp>
      <p:sp>
        <p:nvSpPr>
          <p:cNvPr id="9" name="文本框 8"/>
          <p:cNvSpPr txBox="1"/>
          <p:nvPr/>
        </p:nvSpPr>
        <p:spPr>
          <a:xfrm>
            <a:off x="8799195" y="5025390"/>
            <a:ext cx="3236595" cy="368300"/>
          </a:xfrm>
          <a:prstGeom prst="rect">
            <a:avLst/>
          </a:prstGeom>
          <a:noFill/>
        </p:spPr>
        <p:txBody>
          <a:bodyPr wrap="square" rtlCol="0">
            <a:spAutoFit/>
          </a:bodyPr>
          <a:p>
            <a:r>
              <a:rPr lang="zh-CN" altLang="en-US"/>
              <a:t>使</a:t>
            </a:r>
            <a:r>
              <a:rPr lang="en-US" altLang="zh-CN"/>
              <a:t>	      </a:t>
            </a:r>
            <a:r>
              <a:rPr lang="zh-CN" altLang="en-US"/>
              <a:t>取得最大的</a:t>
            </a:r>
            <a:r>
              <a:rPr lang="en-US" altLang="zh-CN"/>
              <a:t>a</a:t>
            </a:r>
            <a:r>
              <a:rPr lang="zh-CN" altLang="en-US"/>
              <a:t>的</a:t>
            </a:r>
            <a:r>
              <a:rPr lang="zh-CN" altLang="en-US"/>
              <a:t>值</a:t>
            </a:r>
            <a:endParaRPr lang="zh-CN" altLang="en-US"/>
          </a:p>
        </p:txBody>
      </p:sp>
      <p:graphicFrame>
        <p:nvGraphicFramePr>
          <p:cNvPr id="16" name="对象 15">
            <a:hlinkClick r:id="" action="ppaction://ole?verb="/>
          </p:cNvPr>
          <p:cNvGraphicFramePr>
            <a:graphicFrameLocks noChangeAspect="1"/>
          </p:cNvGraphicFramePr>
          <p:nvPr>
            <p:custDataLst>
              <p:tags r:id="rId14"/>
            </p:custDataLst>
          </p:nvPr>
        </p:nvGraphicFramePr>
        <p:xfrm>
          <a:off x="9192895" y="5025390"/>
          <a:ext cx="894715" cy="375285"/>
        </p:xfrm>
        <a:graphic>
          <a:graphicData uri="http://schemas.openxmlformats.org/presentationml/2006/ole">
            <mc:AlternateContent xmlns:mc="http://schemas.openxmlformats.org/markup-compatibility/2006">
              <mc:Choice xmlns:v="urn:schemas-microsoft-com:vml" Requires="v">
                <p:oleObj spid="_x0000_s17" name="" r:id="rId15" imgW="545465" imgH="228600" progId="Equation.KSEE3">
                  <p:embed/>
                </p:oleObj>
              </mc:Choice>
              <mc:Fallback>
                <p:oleObj name="" r:id="rId15" imgW="545465" imgH="228600" progId="Equation.KSEE3">
                  <p:embed/>
                  <p:pic>
                    <p:nvPicPr>
                      <p:cNvPr id="0" name="图片 1028"/>
                      <p:cNvPicPr/>
                      <p:nvPr/>
                    </p:nvPicPr>
                    <p:blipFill>
                      <a:blip r:embed="rId11"/>
                      <a:stretch>
                        <a:fillRect/>
                      </a:stretch>
                    </p:blipFill>
                    <p:spPr>
                      <a:xfrm>
                        <a:off x="9192895" y="5025390"/>
                        <a:ext cx="894715" cy="3752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240030" y="616585"/>
            <a:ext cx="3452495" cy="626745"/>
          </a:xfrm>
          <a:prstGeom prst="rect">
            <a:avLst/>
          </a:prstGeom>
          <a:noFill/>
        </p:spPr>
        <p:txBody>
          <a:bodyPr wrap="none" rtlCol="0">
            <a:noAutofit/>
          </a:bodyPr>
          <a:p>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SARSA</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03910" y="1407160"/>
            <a:ext cx="5837555" cy="460375"/>
          </a:xfrm>
          <a:prstGeom prst="rect">
            <a:avLst/>
          </a:prstGeom>
          <a:noFill/>
        </p:spPr>
        <p:txBody>
          <a:bodyPr wrap="square" rtlCol="0">
            <a:spAutoFit/>
          </a:bodyPr>
          <a:p>
            <a:r>
              <a:rPr lang="en-US" altLang="zh-CN" sz="2400"/>
              <a:t>Sarsa</a:t>
            </a:r>
            <a:r>
              <a:rPr lang="zh-CN" altLang="en-US" sz="2400"/>
              <a:t>算法是一种</a:t>
            </a:r>
            <a:r>
              <a:rPr lang="en-US" altLang="zh-CN" sz="2400"/>
              <a:t>on policy</a:t>
            </a:r>
            <a:r>
              <a:rPr lang="zh-CN" altLang="en-US" sz="2400"/>
              <a:t>的</a:t>
            </a:r>
            <a:r>
              <a:rPr lang="zh-CN" altLang="en-US" sz="2400"/>
              <a:t>算法。</a:t>
            </a:r>
            <a:endParaRPr lang="zh-CN" altLang="en-US" sz="2400"/>
          </a:p>
        </p:txBody>
      </p:sp>
      <p:sp>
        <p:nvSpPr>
          <p:cNvPr id="18" name="文本框 17"/>
          <p:cNvSpPr txBox="1"/>
          <p:nvPr/>
        </p:nvSpPr>
        <p:spPr>
          <a:xfrm>
            <a:off x="803910" y="1995170"/>
            <a:ext cx="10563225" cy="1568450"/>
          </a:xfrm>
          <a:prstGeom prst="rect">
            <a:avLst/>
          </a:prstGeom>
          <a:noFill/>
        </p:spPr>
        <p:txBody>
          <a:bodyPr wrap="square" rtlCol="0">
            <a:spAutoFit/>
          </a:bodyPr>
          <a:p>
            <a:r>
              <a:rPr lang="zh-CN" altLang="en-US" sz="2400"/>
              <a:t>我们有两个策略：行动策略</a:t>
            </a:r>
            <a:r>
              <a:rPr lang="en-US" altLang="zh-CN" sz="2400"/>
              <a:t>(behavior policy)</a:t>
            </a:r>
            <a:r>
              <a:rPr lang="zh-CN" altLang="en-US" sz="2400"/>
              <a:t>和目标策略</a:t>
            </a:r>
            <a:r>
              <a:rPr lang="en-US" altLang="zh-CN" sz="2400"/>
              <a:t>(target policy)</a:t>
            </a:r>
            <a:endParaRPr lang="zh-CN" altLang="en-US" sz="2400"/>
          </a:p>
          <a:p>
            <a:endParaRPr lang="zh-CN" altLang="en-US" sz="2400"/>
          </a:p>
          <a:p>
            <a:r>
              <a:rPr lang="zh-CN" altLang="en-US" sz="2400"/>
              <a:t>on-policy: 行动策略和目标策略是同一个策略</a:t>
            </a:r>
            <a:endParaRPr lang="zh-CN" altLang="en-US" sz="2400"/>
          </a:p>
          <a:p>
            <a:r>
              <a:rPr lang="zh-CN" altLang="en-US" sz="2400"/>
              <a:t>off-policy: 行动策略和目标策略不是同一个策略</a:t>
            </a:r>
            <a:endParaRPr lang="zh-CN" altLang="en-US" sz="2400"/>
          </a:p>
        </p:txBody>
      </p:sp>
      <p:sp>
        <p:nvSpPr>
          <p:cNvPr id="20" name="文本框 19"/>
          <p:cNvSpPr txBox="1"/>
          <p:nvPr/>
        </p:nvSpPr>
        <p:spPr>
          <a:xfrm>
            <a:off x="803910" y="3563620"/>
            <a:ext cx="13515975" cy="1084580"/>
          </a:xfrm>
          <a:prstGeom prst="rect">
            <a:avLst/>
          </a:prstGeom>
          <a:noFill/>
        </p:spPr>
        <p:txBody>
          <a:bodyPr wrap="square" rtlCol="0">
            <a:noAutofit/>
          </a:bodyPr>
          <a:p>
            <a:r>
              <a:rPr lang="zh-CN" altLang="en-US" sz="2400"/>
              <a:t>用来与环境互动产生数据的策略，即在训练过程中做决策。这种策略叫做behavior policy。</a:t>
            </a:r>
            <a:endParaRPr lang="zh-CN" altLang="en-US" sz="2400"/>
          </a:p>
          <a:p>
            <a:r>
              <a:rPr lang="zh-CN" altLang="en-US" sz="2400"/>
              <a:t>而目标策略在行为策略产生的数据中不断学习、优化，即学习训练完毕后拿去应用的策略。这种策略叫做target policy。</a:t>
            </a:r>
            <a:endParaRPr lang="zh-CN" altLang="en-US" sz="2400"/>
          </a:p>
        </p:txBody>
      </p:sp>
      <p:pic>
        <p:nvPicPr>
          <p:cNvPr id="21" name="图片 20"/>
          <p:cNvPicPr>
            <a:picLocks noChangeAspect="1"/>
          </p:cNvPicPr>
          <p:nvPr>
            <p:custDataLst>
              <p:tags r:id="rId2"/>
            </p:custDataLst>
          </p:nvPr>
        </p:nvPicPr>
        <p:blipFill>
          <a:blip r:embed="rId3"/>
          <a:stretch>
            <a:fillRect/>
          </a:stretch>
        </p:blipFill>
        <p:spPr>
          <a:xfrm>
            <a:off x="-218440" y="4766945"/>
            <a:ext cx="6553835" cy="1506855"/>
          </a:xfrm>
          <a:prstGeom prst="rect">
            <a:avLst/>
          </a:prstGeom>
        </p:spPr>
      </p:pic>
      <p:pic>
        <p:nvPicPr>
          <p:cNvPr id="22" name="图片 21"/>
          <p:cNvPicPr>
            <a:picLocks noChangeAspect="1"/>
          </p:cNvPicPr>
          <p:nvPr>
            <p:custDataLst>
              <p:tags r:id="rId4"/>
            </p:custDataLst>
          </p:nvPr>
        </p:nvPicPr>
        <p:blipFill>
          <a:blip r:embed="rId5"/>
          <a:stretch>
            <a:fillRect/>
          </a:stretch>
        </p:blipFill>
        <p:spPr>
          <a:xfrm>
            <a:off x="6006465" y="4730750"/>
            <a:ext cx="6172835" cy="163830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SLIDE_MODEL_TYPE" val="cover"/>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PP_MARK_KEY" val="7229fe4d-fce0-47b3-9dc2-e6d5db40320d"/>
  <p:tag name="COMMONDATA" val="eyJoZGlkIjoiMWY5NWQ1ZWRjZjRkYTY3YjM1YTIxZDdhZmZlYTQ1MzM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3544</Words>
  <Application>WPS 演示</Application>
  <PresentationFormat>宽屏</PresentationFormat>
  <Paragraphs>183</Paragraphs>
  <Slides>20</Slides>
  <Notes>92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34</vt:i4>
      </vt:variant>
      <vt:variant>
        <vt:lpstr>幻灯片标题</vt:lpstr>
      </vt:variant>
      <vt:variant>
        <vt:i4>20</vt:i4>
      </vt:variant>
    </vt:vector>
  </HeadingPairs>
  <TitlesOfParts>
    <vt:vector size="65" baseType="lpstr">
      <vt:lpstr>Arial</vt:lpstr>
      <vt:lpstr>宋体</vt:lpstr>
      <vt:lpstr>Wingdings</vt:lpstr>
      <vt:lpstr>Calibri</vt:lpstr>
      <vt:lpstr>微软雅黑</vt:lpstr>
      <vt:lpstr>Impact</vt:lpstr>
      <vt:lpstr>Times New Roman</vt:lpstr>
      <vt:lpstr>楷体</vt:lpstr>
      <vt:lpstr>Cambria Math</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时序差分-SARSA算法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Self-Supervised Hypergraph Convolutional Networks for Session-based Recommendation</dc:title>
  <dc:creator>zhouhui</dc:creator>
  <cp:lastModifiedBy>kákàじ★ve</cp:lastModifiedBy>
  <cp:revision>880</cp:revision>
  <dcterms:created xsi:type="dcterms:W3CDTF">2019-05-11T04:53:00Z</dcterms:created>
  <dcterms:modified xsi:type="dcterms:W3CDTF">2023-09-26T01:48:46Z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1E5BDE063D2845B6ACD2D7848F12699A_12</vt:lpwstr>
  </property>
</Properties>
</file>