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318" r:id="rId6"/>
    <p:sldId id="292" r:id="rId7"/>
    <p:sldId id="293" r:id="rId8"/>
    <p:sldId id="294" r:id="rId9"/>
    <p:sldId id="295" r:id="rId10"/>
    <p:sldId id="300" r:id="rId11"/>
    <p:sldId id="305" r:id="rId12"/>
    <p:sldId id="319" r:id="rId13"/>
    <p:sldId id="320" r:id="rId14"/>
    <p:sldId id="297" r:id="rId15"/>
    <p:sldId id="298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78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  <p:cmAuthor id="2" name="24302" initials="2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A"/>
    <a:srgbClr val="FFD496"/>
    <a:srgbClr val="D2ECFD"/>
    <a:srgbClr val="78C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6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111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image" Target="../media/image22.png"/><Relationship Id="rId7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tags" Target="../tags/tag20.xml"/><Relationship Id="rId4" Type="http://schemas.openxmlformats.org/officeDocument/2006/relationships/image" Target="../media/image20.png"/><Relationship Id="rId3" Type="http://schemas.openxmlformats.org/officeDocument/2006/relationships/tags" Target="../tags/tag19.xml"/><Relationship Id="rId2" Type="http://schemas.openxmlformats.org/officeDocument/2006/relationships/image" Target="../media/image19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27.png"/><Relationship Id="rId7" Type="http://schemas.openxmlformats.org/officeDocument/2006/relationships/tags" Target="../tags/tag28.xml"/><Relationship Id="rId6" Type="http://schemas.openxmlformats.org/officeDocument/2006/relationships/image" Target="../media/image26.png"/><Relationship Id="rId5" Type="http://schemas.openxmlformats.org/officeDocument/2006/relationships/tags" Target="../tags/tag27.xml"/><Relationship Id="rId4" Type="http://schemas.openxmlformats.org/officeDocument/2006/relationships/image" Target="../media/image25.png"/><Relationship Id="rId3" Type="http://schemas.openxmlformats.org/officeDocument/2006/relationships/tags" Target="../tags/tag26.xml"/><Relationship Id="rId2" Type="http://schemas.openxmlformats.org/officeDocument/2006/relationships/image" Target="../media/image24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11" Type="http://schemas.openxmlformats.org/officeDocument/2006/relationships/tags" Target="../tags/tag30.xml"/><Relationship Id="rId10" Type="http://schemas.openxmlformats.org/officeDocument/2006/relationships/image" Target="../media/image28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tags" Target="../tags/tag33.xml"/><Relationship Id="rId4" Type="http://schemas.openxmlformats.org/officeDocument/2006/relationships/image" Target="../media/image31.png"/><Relationship Id="rId3" Type="http://schemas.openxmlformats.org/officeDocument/2006/relationships/tags" Target="../tags/tag32.xml"/><Relationship Id="rId2" Type="http://schemas.openxmlformats.org/officeDocument/2006/relationships/image" Target="../media/image30.png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tags" Target="../tags/tag40.xml"/><Relationship Id="rId7" Type="http://schemas.openxmlformats.org/officeDocument/2006/relationships/image" Target="../media/image35.png"/><Relationship Id="rId6" Type="http://schemas.openxmlformats.org/officeDocument/2006/relationships/tags" Target="../tags/tag39.xml"/><Relationship Id="rId5" Type="http://schemas.openxmlformats.org/officeDocument/2006/relationships/image" Target="../media/image34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1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6.xml"/><Relationship Id="rId7" Type="http://schemas.openxmlformats.org/officeDocument/2006/relationships/image" Target="../media/image39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38.png"/><Relationship Id="rId3" Type="http://schemas.openxmlformats.org/officeDocument/2006/relationships/tags" Target="../tags/tag43.xml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5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tags" Target="../tags/tag48.xml"/><Relationship Id="rId2" Type="http://schemas.openxmlformats.org/officeDocument/2006/relationships/image" Target="../media/image40.png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tags" Target="../tags/tag50.xml"/><Relationship Id="rId2" Type="http://schemas.openxmlformats.org/officeDocument/2006/relationships/image" Target="../media/image40.png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tags" Target="../tags/tag53.xml"/><Relationship Id="rId4" Type="http://schemas.openxmlformats.org/officeDocument/2006/relationships/image" Target="../media/image43.png"/><Relationship Id="rId3" Type="http://schemas.openxmlformats.org/officeDocument/2006/relationships/tags" Target="../tags/tag52.xml"/><Relationship Id="rId2" Type="http://schemas.openxmlformats.org/officeDocument/2006/relationships/image" Target="../media/image42.png"/><Relationship Id="rId1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tags" Target="../tags/tag5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tags" Target="../tags/tag55.xml"/><Relationship Id="rId2" Type="http://schemas.openxmlformats.org/officeDocument/2006/relationships/image" Target="../media/image45.png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tags" Target="../tags/tag5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tags" Target="../tags/tag58.xml"/><Relationship Id="rId2" Type="http://schemas.openxmlformats.org/officeDocument/2006/relationships/image" Target="../media/image45.png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tags" Target="../tags/tag6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0.png"/><Relationship Id="rId7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tags" Target="../tags/tag8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13.xml"/><Relationship Id="rId4" Type="http://schemas.openxmlformats.org/officeDocument/2006/relationships/image" Target="../media/image13.png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tags" Target="../tags/tag16.xml"/><Relationship Id="rId4" Type="http://schemas.openxmlformats.org/officeDocument/2006/relationships/image" Target="../media/image16.png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9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39924"/>
            <a:ext cx="12214225" cy="1917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63"/>
            <a:ext cx="4657725" cy="157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666538" y="1797368"/>
            <a:ext cx="323850" cy="3238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11414125" y="1546860"/>
            <a:ext cx="252413" cy="2508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42240" y="2492021"/>
            <a:ext cx="12476480" cy="1399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模仿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44145" y="1156018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2194560" y="15665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行为克隆算法直接优化两个策略间的动作概率分布差异：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94560" y="3039110"/>
            <a:ext cx="9699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</a:t>
            </a:r>
            <a:r>
              <a:rPr lang="en-US" altLang="zh-CN"/>
              <a:t>    	  </a:t>
            </a:r>
            <a:r>
              <a:rPr lang="zh-CN" altLang="en-US"/>
              <a:t>和</a:t>
            </a:r>
            <a:r>
              <a:rPr lang="en-US" altLang="zh-CN"/>
              <a:t>           </a:t>
            </a:r>
            <a:r>
              <a:rPr lang="zh-CN" altLang="en-US"/>
              <a:t>分别是由策略</a:t>
            </a:r>
            <a:r>
              <a:rPr lang="en-US" altLang="zh-CN"/>
              <a:t>        </a:t>
            </a:r>
            <a:r>
              <a:rPr lang="zh-CN" altLang="en-US"/>
              <a:t>产生的（折扣的)状态分布和状态动作分布。一般情况下的定义如下：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8770" y="3039110"/>
            <a:ext cx="353060" cy="346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42360" y="3086735"/>
            <a:ext cx="381635" cy="2679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14340" y="3093085"/>
            <a:ext cx="290830" cy="2520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94560" y="3684270"/>
            <a:ext cx="5570855" cy="14979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14550" y="4971415"/>
            <a:ext cx="96526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可以简单地将</a:t>
            </a:r>
            <a:r>
              <a:rPr lang="en-US" altLang="zh-CN"/>
              <a:t>        </a:t>
            </a:r>
            <a:r>
              <a:rPr lang="zh-CN" altLang="en-US"/>
              <a:t>和</a:t>
            </a:r>
            <a:r>
              <a:rPr lang="en-US" altLang="zh-CN"/>
              <a:t>        </a:t>
            </a:r>
            <a:r>
              <a:rPr lang="zh-CN" altLang="en-US"/>
              <a:t>理解为，一个策略访问某个状态或者状态动作对的"频率"。回到目标函数/损失函数，即一个简单的监督学习问题：数据分布由专家策略产生，我们期望使用最大似然估计，学习到一个最优的分类器（或者回归器)。这里说最大似然估计，是因为最小化KL散度等价于最大似然估计。如果损失函数的值很小，可以推断出学习者能够较好地模仿专家策略，从而在决策的时候有一个不错的值函数。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2360" y="4971415"/>
            <a:ext cx="353060" cy="3467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53865" y="4971415"/>
            <a:ext cx="381635" cy="2679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94560" y="1942465"/>
            <a:ext cx="603313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946910" y="2240280"/>
            <a:ext cx="10020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假设可以寻找到一个策略</a:t>
            </a:r>
            <a:r>
              <a:rPr lang="en-US" altLang="zh-CN"/>
              <a:t>         </a:t>
            </a:r>
            <a:r>
              <a:rPr lang="zh-CN" altLang="en-US"/>
              <a:t>，其与最优策略的损失函数值小于给定的精度</a:t>
            </a:r>
            <a:r>
              <a:rPr lang="en-US" altLang="zh-CN"/>
              <a:t>    </a:t>
            </a:r>
            <a:r>
              <a:rPr lang="zh-CN" altLang="en-US"/>
              <a:t>，那么可以证明，这个策略与专家策略的决策质量上有如下的保证：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95825" y="2259965"/>
            <a:ext cx="23876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29140" y="2307590"/>
            <a:ext cx="190500" cy="257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62120" y="2889885"/>
            <a:ext cx="3667125" cy="1095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46910" y="3962400"/>
            <a:ext cx="10119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可以看到，损失函数值越小，两者的值函数差异越小。但与此同时，这个差异是以</a:t>
            </a:r>
            <a:r>
              <a:rPr lang="en-US" altLang="zh-CN"/>
              <a:t>                     </a:t>
            </a:r>
            <a:r>
              <a:rPr lang="zh-CN" altLang="en-US"/>
              <a:t>的速度在放大。这个现象在模仿学习中被称作为</a:t>
            </a:r>
            <a:r>
              <a:rPr lang="zh-CN" altLang="en-US" b="1"/>
              <a:t>复合误差</a:t>
            </a:r>
            <a:r>
              <a:rPr lang="zh-CN" altLang="en-US"/>
              <a:t>(compounding errors）：对于一个有效决策长度（以</a:t>
            </a:r>
            <a:r>
              <a:rPr lang="en-US" altLang="zh-CN"/>
              <a:t>	         </a:t>
            </a:r>
            <a:r>
              <a:rPr lang="zh-CN" altLang="en-US"/>
              <a:t>来衡量，</a:t>
            </a:r>
            <a:r>
              <a:rPr lang="en-US" altLang="zh-CN"/>
              <a:t>    </a:t>
            </a:r>
            <a:r>
              <a:rPr lang="zh-CN" altLang="en-US"/>
              <a:t>越接近1，有效决策长度越长)的模仿学习任务，值函数值差异随目标函数值差异以二次方的速度增长。也就说：对于有效决策长度比较长的任务来讲，即使把目标函数优化地很小，值函数的差异依然可能很大。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246360" y="3962400"/>
            <a:ext cx="1000760" cy="3282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21940" y="4566285"/>
            <a:ext cx="464185" cy="2565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62120" y="4525645"/>
            <a:ext cx="194945" cy="258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050" y="1391285"/>
            <a:ext cx="8945245" cy="2065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3625" y="3586480"/>
            <a:ext cx="5001895" cy="2765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39330" y="3337560"/>
            <a:ext cx="2526665" cy="3014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7015" y="2383155"/>
            <a:ext cx="676402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强化学习：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23415" y="1977390"/>
            <a:ext cx="3622040" cy="765175"/>
          </a:xfrm>
          <a:prstGeom prst="rect">
            <a:avLst/>
          </a:prstGeom>
          <a:solidFill>
            <a:srgbClr val="78C7F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23415" y="2713355"/>
            <a:ext cx="3622675" cy="2872105"/>
          </a:xfrm>
          <a:prstGeom prst="rect">
            <a:avLst/>
          </a:prstGeom>
          <a:solidFill>
            <a:srgbClr val="D2ECF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5888990" y="1977390"/>
            <a:ext cx="3622040" cy="765175"/>
          </a:xfrm>
          <a:prstGeom prst="rect">
            <a:avLst/>
          </a:prstGeom>
          <a:solidFill>
            <a:srgbClr val="FFD49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5888355" y="2744470"/>
            <a:ext cx="3622675" cy="2872105"/>
          </a:xfrm>
          <a:prstGeom prst="rect">
            <a:avLst/>
          </a:prstGeom>
          <a:solidFill>
            <a:srgbClr val="FFE9CA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86990" y="2139950"/>
            <a:ext cx="254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正向强化学习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2081530" y="2915920"/>
            <a:ext cx="3045460" cy="238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状态</a:t>
            </a:r>
            <a:r>
              <a:rPr lang="en-US" altLang="zh-CN"/>
              <a:t>s∈S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动作</a:t>
            </a:r>
            <a:r>
              <a:rPr lang="en-US" altLang="zh-CN"/>
              <a:t>a</a:t>
            </a:r>
            <a:r>
              <a:rPr lang="zh-CN" altLang="en-US"/>
              <a:t>属于</a:t>
            </a:r>
            <a:r>
              <a:rPr lang="en-US" altLang="zh-CN"/>
              <a:t>A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奖励函数</a:t>
            </a:r>
            <a:r>
              <a:rPr lang="en-US" altLang="zh-CN"/>
              <a:t>r(s,a)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可能</a:t>
            </a:r>
            <a:r>
              <a:rPr lang="zh-CN" altLang="en-US"/>
              <a:t>给出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</a:t>
            </a:r>
            <a:r>
              <a:rPr lang="en-US" altLang="zh-CN"/>
              <a:t>p(s’|s,a)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学习最优</a:t>
            </a:r>
            <a:r>
              <a:rPr lang="zh-CN" altLang="en-US"/>
              <a:t>策略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Symbol" panose="05050102010706020507" charset="0"/>
              </a:rPr>
              <a:t>π*(a|s)</a:t>
            </a:r>
            <a:endParaRPr lang="en-US" altLang="zh-CN">
              <a:sym typeface="Symbol" panose="05050102010706020507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888990" y="2919730"/>
            <a:ext cx="3622040" cy="252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状态</a:t>
            </a:r>
            <a:r>
              <a:rPr lang="en-US" altLang="zh-CN"/>
              <a:t>s∈S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动作</a:t>
            </a:r>
            <a:r>
              <a:rPr lang="en-US" altLang="zh-CN"/>
              <a:t>a</a:t>
            </a:r>
            <a:r>
              <a:rPr lang="zh-CN" altLang="en-US"/>
              <a:t>属于</a:t>
            </a:r>
            <a:r>
              <a:rPr lang="en-US" altLang="zh-CN"/>
              <a:t>A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可能</a:t>
            </a:r>
            <a:r>
              <a:rPr lang="zh-CN" altLang="en-US"/>
              <a:t>给出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</a:t>
            </a:r>
            <a:r>
              <a:rPr lang="en-US" altLang="zh-CN"/>
              <a:t>p(s’|s,a)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按照策略</a:t>
            </a:r>
            <a:r>
              <a:rPr lang="en-US" altLang="zh-CN">
                <a:solidFill>
                  <a:schemeClr val="tx1"/>
                </a:solidFill>
              </a:rPr>
              <a:t>π*(a|s)</a:t>
            </a:r>
            <a:r>
              <a:rPr lang="zh-CN" altLang="en-US">
                <a:solidFill>
                  <a:schemeClr val="tx1"/>
                </a:solidFill>
              </a:rPr>
              <a:t>采样得到的轨迹</a:t>
            </a:r>
            <a:r>
              <a:rPr lang="en-US" altLang="zh-CN">
                <a:solidFill>
                  <a:schemeClr val="tx1"/>
                </a:solidFill>
              </a:rPr>
              <a:t>{τ</a:t>
            </a:r>
            <a:r>
              <a:rPr lang="en-US" altLang="zh-CN">
                <a:solidFill>
                  <a:schemeClr val="tx1"/>
                </a:solidFill>
              </a:rPr>
              <a:t>i}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rψ(s,a)</a:t>
            </a:r>
            <a:r>
              <a:rPr lang="zh-CN" altLang="en-US"/>
              <a:t>并使用它学习</a:t>
            </a:r>
            <a:r>
              <a:rPr lang="en-US" altLang="zh-CN"/>
              <a:t>π*(a|s)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23415" y="5698490"/>
            <a:ext cx="3643630" cy="9639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16955" y="5751195"/>
            <a:ext cx="2078990" cy="9702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195945" y="6011545"/>
            <a:ext cx="2329180" cy="363855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6909435" y="2149475"/>
            <a:ext cx="254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逆</a:t>
            </a:r>
            <a:r>
              <a:rPr lang="zh-CN" altLang="en-US" sz="2400"/>
              <a:t>强化学习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强化学习：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5245" y="2046605"/>
            <a:ext cx="96666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最大因果熵逆强化学习</a:t>
            </a:r>
            <a:r>
              <a:rPr lang="en-US" altLang="zh-CN"/>
              <a:t>(Maximum casual entropy IRL)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首先，找到一个代价函数</a:t>
            </a:r>
            <a:r>
              <a:rPr lang="en-US" altLang="zh-CN"/>
              <a:t>    </a:t>
            </a:r>
            <a:r>
              <a:rPr lang="zh-CN" altLang="en-US"/>
              <a:t>使得专家策略产生较低代价，而其他策略会产生较高的</a:t>
            </a:r>
            <a:r>
              <a:rPr lang="zh-CN" altLang="en-US"/>
              <a:t>代价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然后，通过使用代价函数</a:t>
            </a:r>
            <a:r>
              <a:rPr lang="en-US" altLang="zh-CN"/>
              <a:t>    </a:t>
            </a:r>
            <a:r>
              <a:rPr lang="zh-CN" altLang="en-US"/>
              <a:t>进行正向强化学习，尝试恢复</a:t>
            </a:r>
            <a:r>
              <a:rPr lang="zh-CN" altLang="en-US"/>
              <a:t>专家策略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55820" y="2349500"/>
            <a:ext cx="216535" cy="307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39720" y="2764790"/>
            <a:ext cx="7074535" cy="1148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55820" y="4299585"/>
            <a:ext cx="216535" cy="307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39720" y="4759960"/>
            <a:ext cx="6158865" cy="5594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60830" y="5471795"/>
            <a:ext cx="4530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优势：</a:t>
            </a:r>
            <a:endParaRPr lang="zh-CN" altLang="en-US"/>
          </a:p>
          <a:p>
            <a:pPr indent="457200">
              <a:buFont typeface="Wingdings" panose="05000000000000000000" charset="0"/>
              <a:buNone/>
            </a:pPr>
            <a:r>
              <a:rPr lang="zh-CN" altLang="en-US"/>
              <a:t>使用神经网络计算</a:t>
            </a:r>
            <a:r>
              <a:rPr lang="en-US" altLang="zh-CN"/>
              <a:t>cost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6461760" y="5434965"/>
            <a:ext cx="4530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局限性：</a:t>
            </a:r>
            <a:endParaRPr lang="zh-CN" altLang="en-US"/>
          </a:p>
          <a:p>
            <a:pPr indent="457200">
              <a:buFont typeface="Wingdings" panose="05000000000000000000" charset="0"/>
              <a:buNone/>
            </a:pPr>
            <a:r>
              <a:rPr lang="zh-CN" altLang="en-US"/>
              <a:t>仍然需要反复的求解马尔可夫</a:t>
            </a:r>
            <a:r>
              <a:rPr lang="zh-CN" altLang="en-US"/>
              <a:t>决策过程</a:t>
            </a:r>
            <a:endParaRPr lang="zh-CN" altLang="en-US"/>
          </a:p>
          <a:p>
            <a:pPr indent="457200">
              <a:buFont typeface="Wingdings" panose="05000000000000000000" charset="0"/>
              <a:buNone/>
            </a:pPr>
            <a:r>
              <a:rPr lang="zh-CN" altLang="en-US"/>
              <a:t>假设环境是已知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32525" y="3219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折扣因果熵(causal entropy)：2016 年NeurIPS：Generative Adversarial Imitation Learning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生成对抗模仿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5245" y="2046605"/>
            <a:ext cx="96666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生成对抗模仿学习</a:t>
            </a:r>
            <a:r>
              <a:rPr lang="en-US" altLang="zh-CN"/>
              <a:t>(GAIL)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生成对抗网络</a:t>
            </a:r>
            <a:r>
              <a:rPr lang="en-US" altLang="zh-CN"/>
              <a:t>(GAN)</a:t>
            </a:r>
            <a:endParaRPr lang="en-US" altLang="zh-CN"/>
          </a:p>
          <a:p>
            <a:pPr lvl="2" indent="45720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9360" y="2417445"/>
            <a:ext cx="8854440" cy="7086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99360" y="3811905"/>
            <a:ext cx="8352155" cy="7956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38020" y="4660265"/>
            <a:ext cx="712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判别器</a:t>
            </a:r>
            <a:r>
              <a:rPr lang="en-US" altLang="zh-CN"/>
              <a:t>D</a:t>
            </a:r>
            <a:r>
              <a:rPr lang="zh-CN" altLang="en-US"/>
              <a:t>判别数据分布是由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生成器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</a:t>
            </a:r>
            <a:r>
              <a:rPr lang="zh-CN" altLang="en-US">
                <a:solidFill>
                  <a:schemeClr val="tx1"/>
                </a:solidFill>
                <a:effectLst/>
              </a:rPr>
              <a:t>生成对抗模仿学习中的</a:t>
            </a:r>
            <a:r>
              <a:rPr lang="en-US" altLang="zh-CN">
                <a:solidFill>
                  <a:schemeClr val="tx1"/>
                </a:solidFill>
                <a:effectLst/>
              </a:rPr>
              <a:t>π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</a:rPr>
              <a:t>还是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真实数据分布</a:t>
            </a: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zh-CN" altLang="en-US">
                <a:solidFill>
                  <a:schemeClr val="tx1"/>
                </a:solidFill>
                <a:effectLst/>
              </a:rPr>
              <a:t>即生成对抗学习中的</a:t>
            </a:r>
            <a:r>
              <a:rPr lang="en-US" altLang="zh-CN">
                <a:solidFill>
                  <a:schemeClr val="tx1"/>
                </a:solidFill>
                <a:effectLst/>
              </a:rPr>
              <a:t>πE)</a:t>
            </a:r>
            <a:r>
              <a:rPr lang="zh-CN" altLang="en-US">
                <a:solidFill>
                  <a:schemeClr val="tx1"/>
                </a:solidFill>
                <a:effectLst/>
              </a:rPr>
              <a:t>产生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生成对抗模仿学习与逆强化学习的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联系：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5245" y="2046605"/>
            <a:ext cx="9666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生成对抗模仿学习</a:t>
            </a:r>
            <a:r>
              <a:rPr lang="en-US" altLang="zh-CN"/>
              <a:t>(GAIL)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/>
              <a:t>训练出一个良好的</a:t>
            </a:r>
            <a:r>
              <a:rPr lang="zh-CN" altLang="en-US"/>
              <a:t>判别器</a:t>
            </a:r>
            <a:endParaRPr lang="zh-CN" altLang="en-US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/>
              <a:t>训练出一个良好的生成器以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欺骗上述判别器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逆强化学习</a:t>
            </a:r>
            <a:r>
              <a:rPr lang="en-US" altLang="zh-CN"/>
              <a:t>(IRL)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/>
              <a:t>训练出一个良好的代价函数</a:t>
            </a:r>
            <a:endParaRPr lang="zh-CN" altLang="en-US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/>
              <a:t>训练出一个良好的基于上述代价函数的策略以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接近专家策略</a:t>
            </a:r>
            <a:endParaRPr lang="en-US" altLang="zh-CN"/>
          </a:p>
          <a:p>
            <a:pPr lvl="2" indent="45720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7410" y="3050540"/>
            <a:ext cx="8854440" cy="708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7410" y="5101590"/>
            <a:ext cx="6727825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1623695"/>
            <a:ext cx="6181725" cy="3152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59295" y="2530475"/>
            <a:ext cx="5010785" cy="1341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首先，我们需要有一定量的专家数据，为此，预先通过 PPO 算法训练出一个表现良好的专家模型，再利用专家模型生成专家数据。本次代码实践的环境是 CartPole-v0。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4925" y="4776470"/>
            <a:ext cx="4457700" cy="26568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50075" y="4743450"/>
            <a:ext cx="5229225" cy="83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接下来开始生成专家数据。因为车杆环境比较简单，我们只生成一条轨迹，并且从中采样 30 个状态动作对样本</a:t>
            </a:r>
            <a:r>
              <a:rPr lang="en-US" altLang="zh-CN"/>
              <a:t>            </a:t>
            </a:r>
            <a:r>
              <a:rPr lang="zh-CN" altLang="en-US"/>
              <a:t>。我们只用这 30 个专家数据样本来训练模仿策略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01330" y="5380355"/>
            <a:ext cx="410210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5275" y="2506980"/>
            <a:ext cx="5506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BC 中，我们将专家数据中的</a:t>
            </a:r>
            <a:r>
              <a:rPr lang="en-US" altLang="zh-CN"/>
              <a:t>                </a:t>
            </a:r>
            <a:r>
              <a:rPr lang="zh-CN" altLang="en-US"/>
              <a:t>中的</a:t>
            </a:r>
            <a:r>
              <a:rPr lang="en-US" altLang="zh-CN"/>
              <a:t>       </a:t>
            </a:r>
            <a:r>
              <a:rPr lang="zh-CN" altLang="en-US"/>
              <a:t>视为标签，BC 则转化成监督学习中经典的分类问题，采用最大似然估计的训练方法可得到分类结果。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57435" y="2506980"/>
            <a:ext cx="657860" cy="355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63300" y="2595880"/>
            <a:ext cx="190500" cy="266700"/>
          </a:xfrm>
          <a:prstGeom prst="rect">
            <a:avLst/>
          </a:prstGeom>
        </p:spPr>
      </p:pic>
      <p:pic>
        <p:nvPicPr>
          <p:cNvPr id="14" name="图片 13" descr="B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145" y="3540760"/>
            <a:ext cx="4022090" cy="3016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455" y="1624965"/>
            <a:ext cx="6560820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1485" y="1747520"/>
            <a:ext cx="121138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 "Efficiently learn a desired behavior by imitating an expert's behavior"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3187700" y="2442210"/>
            <a:ext cx="7677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通过模仿专家的行为来有效地学习一个想要的行为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728470" y="2952115"/>
            <a:ext cx="11296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"Aim to mimic human behaviors in a given task" 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4180840" y="36785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在特定任务中模仿人类行为</a:t>
            </a:r>
            <a:endParaRPr lang="zh-CN" altLang="en-US" sz="200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9410" y="4011295"/>
            <a:ext cx="4648200" cy="2333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83350" y="4200525"/>
            <a:ext cx="4575810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24625" y="2506980"/>
            <a:ext cx="5506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BC 中，我们将专家数据中的</a:t>
            </a:r>
            <a:r>
              <a:rPr lang="en-US" altLang="zh-CN"/>
              <a:t>                </a:t>
            </a:r>
            <a:r>
              <a:rPr lang="zh-CN" altLang="en-US"/>
              <a:t>中的</a:t>
            </a:r>
            <a:r>
              <a:rPr lang="en-US" altLang="zh-CN"/>
              <a:t>       </a:t>
            </a:r>
            <a:r>
              <a:rPr lang="zh-CN" altLang="en-US"/>
              <a:t>视为标签，BC 则转化成监督学习中经典的分类问题，采用最大似然估计的训练方法可得到分类结果。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82175" y="2506980"/>
            <a:ext cx="657860" cy="355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87100" y="2595880"/>
            <a:ext cx="190500" cy="266700"/>
          </a:xfrm>
          <a:prstGeom prst="rect">
            <a:avLst/>
          </a:prstGeom>
        </p:spPr>
      </p:pic>
      <p:pic>
        <p:nvPicPr>
          <p:cNvPr id="14" name="图片 13" descr="B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145" y="3540760"/>
            <a:ext cx="4022090" cy="3016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0145" y="529399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我们发现 BC 无法学习到最优策略（不同设备运行结果可能会有不同），这主要是因为在数据量比较少的情况下，学习容易发生过拟合。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0580" y="1478280"/>
            <a:ext cx="5162550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557328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295" y="1419860"/>
            <a:ext cx="6069330" cy="3638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29400" y="1354455"/>
            <a:ext cx="4810125" cy="817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每一轮迭代中，GAIL 中的策略和环境交互，采样新的状态动作对。基于专家数据和策略新采样的数据，首先训练判别器，然后将判别器的输出转换为策略的奖励信号，指导策略用 PPO 算法做训练。</a:t>
            </a:r>
            <a:endParaRPr lang="zh-CN" altLang="en-US"/>
          </a:p>
        </p:txBody>
      </p:sp>
      <p:pic>
        <p:nvPicPr>
          <p:cNvPr id="2" name="图片 1" descr="GA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824480"/>
            <a:ext cx="5090795" cy="381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5295" y="5075555"/>
            <a:ext cx="435864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6"/>
          <p:cNvSpPr>
            <a:spLocks noGrp="1"/>
          </p:cNvSpPr>
          <p:nvPr>
            <p:ph type="title"/>
          </p:nvPr>
        </p:nvSpPr>
        <p:spPr>
          <a:xfrm>
            <a:off x="-9525" y="-28575"/>
            <a:ext cx="12190413" cy="1263650"/>
          </a:xfrm>
          <a:solidFill>
            <a:schemeClr val="bg2"/>
          </a:solidFill>
        </p:spPr>
        <p:txBody>
          <a:bodyPr vert="horz" lIns="91440" tIns="45720" rIns="91440" bIns="4572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676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8" name="文本框 10"/>
          <p:cNvSpPr txBox="1"/>
          <p:nvPr/>
        </p:nvSpPr>
        <p:spPr>
          <a:xfrm>
            <a:off x="3702685" y="3011170"/>
            <a:ext cx="476567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14300" algn="ctr"/>
            <a:r>
              <a:rPr lang="en-US" altLang="zh-CN" sz="6000" b="1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6000" b="1" dirty="0">
              <a:solidFill>
                <a:srgbClr val="1F4E7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1830" y="2011680"/>
            <a:ext cx="10882630" cy="3131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模仿学习（Imitation Learning）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从专家示例中学习——是一种让智能体像人类专家一样能够进行智能决策的方法。不断涌现的新的任务促使研究者们设计了各种各样的模仿学习算法。其中，普遍认为模仿学习有三大类算法：行为克隆 （Behavioral Cloning）、逆强化学习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(Inverse Reinforcement Learning)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和对抗式模仿学习（Adversarial Imitation Learning）。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7190" y="1501775"/>
            <a:ext cx="687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模仿学习和监督学习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398270" y="2145030"/>
            <a:ext cx="10654665" cy="1836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相似性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数据集具有</a:t>
            </a:r>
            <a:r>
              <a:rPr lang="en-US" altLang="zh-CN" sz="2400">
                <a:sym typeface="+mn-ea"/>
              </a:rPr>
              <a:t>&lt;input,output&gt; pair</a:t>
            </a:r>
            <a:r>
              <a:rPr lang="zh-CN" altLang="en-US" sz="2400">
                <a:sym typeface="+mn-ea"/>
              </a:rPr>
              <a:t>。对于模仿学习来说，输入就是状态，输出就是动作。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目标是学习将</a:t>
            </a:r>
            <a:r>
              <a:rPr lang="en-US" altLang="zh-CN" sz="2400"/>
              <a:t>input</a:t>
            </a:r>
            <a:r>
              <a:rPr lang="zh-CN" altLang="en-US" sz="2400"/>
              <a:t>映射到</a:t>
            </a:r>
            <a:r>
              <a:rPr lang="en-US" altLang="zh-CN" sz="2400"/>
              <a:t>output</a:t>
            </a:r>
            <a:r>
              <a:rPr lang="zh-CN" altLang="en-US" sz="2400"/>
              <a:t>的顺序模型。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398270" y="3702685"/>
            <a:ext cx="110407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差异性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监督学习假设样本是</a:t>
            </a:r>
            <a:r>
              <a:rPr lang="en-US" altLang="zh-CN" sz="2400"/>
              <a:t>i.i.d</a:t>
            </a:r>
            <a:r>
              <a:rPr lang="zh-CN" altLang="en-US" sz="2400"/>
              <a:t>的从未知分布μ中</a:t>
            </a:r>
            <a:r>
              <a:rPr lang="zh-CN" altLang="en-US" sz="2400"/>
              <a:t>采样的，即</a:t>
            </a:r>
            <a:r>
              <a:rPr lang="en-US" altLang="zh-CN"/>
              <a:t>	                    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在模仿学习中，</a:t>
            </a:r>
            <a:r>
              <a:rPr lang="en-US" altLang="zh-CN" sz="2400"/>
              <a:t>&lt;state,action&gt; pair</a:t>
            </a:r>
            <a:r>
              <a:rPr lang="zh-CN" altLang="en-US" sz="2400"/>
              <a:t>是相关的，即</a:t>
            </a:r>
            <a:r>
              <a:rPr lang="en-US" altLang="zh-CN" sz="2400"/>
              <a:t>   </a:t>
            </a:r>
            <a:r>
              <a:rPr lang="en-US" altLang="zh-CN"/>
              <a:t>                                 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93710" y="4493260"/>
            <a:ext cx="1758315" cy="3181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2700" y="4170680"/>
            <a:ext cx="876935" cy="322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5875" y="1503680"/>
            <a:ext cx="10067925" cy="1438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19580" y="3060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在模仿学习中，样本来自马尔可夫链，这意味着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87185" y="2989580"/>
            <a:ext cx="1058545" cy="4394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19580" y="347662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在监督学习中，样本来自（未知）分布，这意味着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考虑这样一个</a:t>
            </a:r>
            <a:r>
              <a:rPr lang="zh-CN" altLang="en-US"/>
              <a:t>例子：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85305" y="3468370"/>
            <a:ext cx="1060450" cy="4800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01495" y="4326890"/>
            <a:ext cx="4762500" cy="19323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497445" y="5003800"/>
            <a:ext cx="3856355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0" y="1409065"/>
            <a:ext cx="8926195" cy="2019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12850" y="359473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·对于</a:t>
            </a:r>
            <a:r>
              <a:rPr lang="zh-CN" altLang="en-US"/>
              <a:t>监督学习，我们有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该部分与</a:t>
            </a:r>
            <a:r>
              <a:rPr lang="zh-CN" altLang="en-US"/>
              <a:t>状态S1无关。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·对于</a:t>
            </a:r>
            <a:r>
              <a:rPr lang="zh-CN" altLang="en-US"/>
              <a:t>模仿学习，我们有     </a:t>
            </a:r>
            <a:endParaRPr lang="zh-CN" altLang="en-US"/>
          </a:p>
          <a:p>
            <a:pPr marL="457200" lvl="1" indent="457200"/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15360" y="4083685"/>
            <a:ext cx="3300095" cy="7283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75050" y="5595620"/>
            <a:ext cx="6664325" cy="760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模仿学习：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3775" y="4458970"/>
            <a:ext cx="10762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生成对抗模仿学习</a:t>
            </a:r>
            <a:r>
              <a:rPr lang="en-US" altLang="zh-CN" sz="2400"/>
              <a:t>(Generative Adversarial Imitation Learning):</a:t>
            </a:r>
            <a:r>
              <a:rPr lang="zh-CN" altLang="en-US" sz="2400"/>
              <a:t>通过生成对抗网络的方式自动学习一个好的奖励</a:t>
            </a:r>
            <a:r>
              <a:rPr lang="zh-CN" altLang="en-US" sz="2400"/>
              <a:t>函数。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019810" y="2066290"/>
            <a:ext cx="10256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ffectLst/>
                <a:sym typeface="+mn-ea"/>
              </a:rPr>
              <a:t>行为克隆</a:t>
            </a:r>
            <a:r>
              <a:rPr lang="en-US" altLang="zh-CN" sz="2400">
                <a:effectLst/>
                <a:sym typeface="+mn-ea"/>
              </a:rPr>
              <a:t>(Behavior Cloning)</a:t>
            </a:r>
            <a:r>
              <a:rPr lang="zh-CN" altLang="en-US" sz="2400">
                <a:effectLst/>
                <a:sym typeface="+mn-ea"/>
              </a:rPr>
              <a:t>：在无需奖励函数的情况下，学习从状态到轨迹</a:t>
            </a:r>
            <a:r>
              <a:rPr lang="en-US" altLang="zh-CN" sz="2400">
                <a:effectLst/>
                <a:sym typeface="+mn-ea"/>
              </a:rPr>
              <a:t>/</a:t>
            </a:r>
            <a:r>
              <a:rPr lang="zh-CN" altLang="en-US" sz="2400">
                <a:effectLst/>
                <a:sym typeface="+mn-ea"/>
              </a:rPr>
              <a:t>动作的直接反应。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019810" y="3214370"/>
            <a:ext cx="10046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逆强化学习</a:t>
            </a:r>
            <a:r>
              <a:rPr lang="en-US" altLang="zh-CN" sz="2400"/>
              <a:t>(Inverse Reinforcement Learning):</a:t>
            </a:r>
            <a:r>
              <a:rPr lang="zh-CN" altLang="en-US" sz="2400"/>
              <a:t>找到能够使专家策略比任何其他策略更优的奖励</a:t>
            </a:r>
            <a:r>
              <a:rPr lang="zh-CN" altLang="en-US" sz="2400"/>
              <a:t>函数。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2193290"/>
            <a:ext cx="105740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行为克隆 (Behavior Cloning) 是最简单的模仿学习。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行为克隆的目的是模仿人的动作，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出一个随机策略网络 π(a|s; θ) 或者确定策略网络 µ(s; θ)。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虽然行为克隆的目的与强化学习中的策略学习类似，但是行为克隆的本质是监督学习（分类或者回归），而不是强化学习。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行为克隆通过模仿人类专家的动作来学习策略，而强化学习则是从奖励中学习策略。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616585"/>
            <a:ext cx="292671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模仿学习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1490" y="1519555"/>
            <a:ext cx="1157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克隆：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2885" y="2349500"/>
            <a:ext cx="10574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行为克隆（BC）就是直接使用监督学习方法，将专家数据中</a:t>
            </a:r>
            <a:r>
              <a:rPr lang="en-US" altLang="zh-CN" sz="2400"/>
              <a:t>           </a:t>
            </a:r>
            <a:r>
              <a:rPr lang="zh-CN" altLang="en-US" sz="2400"/>
              <a:t>的</a:t>
            </a:r>
            <a:r>
              <a:rPr lang="en-US" altLang="zh-CN" sz="2400"/>
              <a:t>       </a:t>
            </a:r>
            <a:r>
              <a:rPr lang="zh-CN" altLang="en-US" sz="2400"/>
              <a:t>看作样本输入，</a:t>
            </a:r>
            <a:r>
              <a:rPr lang="en-US" altLang="zh-CN" sz="2400"/>
              <a:t>     </a:t>
            </a:r>
            <a:r>
              <a:rPr lang="zh-CN" altLang="en-US" sz="2400"/>
              <a:t>视为标签，学习的目标为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31350" y="2350135"/>
            <a:ext cx="69532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66425" y="2435225"/>
            <a:ext cx="247650" cy="276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2765" y="2759710"/>
            <a:ext cx="314325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53155" y="3274695"/>
            <a:ext cx="4895850" cy="762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62735" y="4211320"/>
            <a:ext cx="101053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其中，</a:t>
            </a:r>
            <a:r>
              <a:rPr lang="en-US" altLang="zh-CN" sz="2400"/>
              <a:t>B</a:t>
            </a:r>
            <a:r>
              <a:rPr lang="zh-CN" altLang="en-US" sz="2400"/>
              <a:t>是专家的数据集，</a:t>
            </a:r>
            <a:r>
              <a:rPr lang="en-US" altLang="zh-CN" sz="2400"/>
              <a:t>L</a:t>
            </a:r>
            <a:r>
              <a:rPr lang="zh-CN" altLang="en-US" sz="2400"/>
              <a:t>是对应监督学习框架下的损失函数。若动作是离散的，该损失函数可以是最大似然估计得到的。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MWY5NWQ1ZWRjZjRkYTY3YjM1YTIxZDdhZmZlYTQ1MzM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3879</Words>
  <Application>WPS 演示</Application>
  <PresentationFormat>宽屏</PresentationFormat>
  <Paragraphs>301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Calibri</vt:lpstr>
      <vt:lpstr>楷体</vt:lpstr>
      <vt:lpstr>Arial Unicode MS</vt:lpstr>
      <vt:lpstr>Symbol</vt:lpstr>
      <vt:lpstr>Wingdings</vt:lpstr>
      <vt:lpstr>WPS</vt:lpstr>
      <vt:lpstr>Equation.KSEE3</vt:lpstr>
      <vt:lpstr>Equation.KSEE3</vt:lpstr>
      <vt:lpstr>Equation.KSEE3</vt:lpstr>
      <vt:lpstr>模仿学习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kákàじ★ve</cp:lastModifiedBy>
  <cp:revision>36</cp:revision>
  <dcterms:created xsi:type="dcterms:W3CDTF">2023-09-12T08:52:00Z</dcterms:created>
  <dcterms:modified xsi:type="dcterms:W3CDTF">2023-10-25T03:28:38Z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D8EEA8DF5F28403DAC5351C1960F0A3B_12</vt:lpwstr>
  </property>
  <property fmtid="{D5CDD505-2E9C-101B-9397-08002B2CF9AE}" pid="3" name="KSOProductBuildVer">
    <vt:lpwstr>2052-12.1.0.15712</vt:lpwstr>
  </property>
</Properties>
</file>