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80" r:id="rId15"/>
    <p:sldId id="269" r:id="rId16"/>
    <p:sldId id="270" r:id="rId17"/>
    <p:sldId id="281" r:id="rId18"/>
    <p:sldId id="271" r:id="rId19"/>
    <p:sldId id="282" r:id="rId20"/>
    <p:sldId id="272" r:id="rId21"/>
    <p:sldId id="273" r:id="rId22"/>
    <p:sldId id="274" r:id="rId23"/>
    <p:sldId id="276" r:id="rId24"/>
    <p:sldId id="275" r:id="rId25"/>
    <p:sldId id="277" r:id="rId26"/>
    <p:sldId id="278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晨皓" initials="张" lastIdx="1" clrIdx="0"/>
  <p:cmAuthor id="2" name="24302" initials="2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63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1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tags" Target="../tags/tag31.xml"/><Relationship Id="rId4" Type="http://schemas.openxmlformats.org/officeDocument/2006/relationships/image" Target="../media/image40.png"/><Relationship Id="rId3" Type="http://schemas.openxmlformats.org/officeDocument/2006/relationships/tags" Target="../tags/tag30.xml"/><Relationship Id="rId2" Type="http://schemas.openxmlformats.org/officeDocument/2006/relationships/image" Target="../media/image39.png"/><Relationship Id="rId1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tags" Target="../tags/tag37.xml"/><Relationship Id="rId7" Type="http://schemas.openxmlformats.org/officeDocument/2006/relationships/image" Target="../media/image45.png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image" Target="../media/image44.png"/><Relationship Id="rId3" Type="http://schemas.openxmlformats.org/officeDocument/2006/relationships/tags" Target="../tags/tag34.xml"/><Relationship Id="rId2" Type="http://schemas.openxmlformats.org/officeDocument/2006/relationships/image" Target="../media/image43.png"/><Relationship Id="rId13" Type="http://schemas.openxmlformats.org/officeDocument/2006/relationships/notesSlide" Target="../notesSlides/notesSlide12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7.png"/><Relationship Id="rId10" Type="http://schemas.openxmlformats.org/officeDocument/2006/relationships/tags" Target="../tags/tag38.xml"/><Relationship Id="rId1" Type="http://schemas.openxmlformats.org/officeDocument/2006/relationships/tags" Target="../tags/tag3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tags" Target="../tags/tag3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2.png"/><Relationship Id="rId7" Type="http://schemas.openxmlformats.org/officeDocument/2006/relationships/tags" Target="../tags/tag43.xml"/><Relationship Id="rId6" Type="http://schemas.openxmlformats.org/officeDocument/2006/relationships/image" Target="../media/image51.png"/><Relationship Id="rId5" Type="http://schemas.openxmlformats.org/officeDocument/2006/relationships/tags" Target="../tags/tag42.xml"/><Relationship Id="rId4" Type="http://schemas.openxmlformats.org/officeDocument/2006/relationships/image" Target="../media/image50.png"/><Relationship Id="rId3" Type="http://schemas.openxmlformats.org/officeDocument/2006/relationships/tags" Target="../tags/tag41.xml"/><Relationship Id="rId2" Type="http://schemas.openxmlformats.org/officeDocument/2006/relationships/image" Target="../media/image49.png"/><Relationship Id="rId10" Type="http://schemas.openxmlformats.org/officeDocument/2006/relationships/notesSlide" Target="../notesSlides/notesSlide14.xml"/><Relationship Id="rId1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tags" Target="../tags/tag4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image" Target="../media/image56.png"/><Relationship Id="rId5" Type="http://schemas.openxmlformats.org/officeDocument/2006/relationships/tags" Target="../tags/tag47.xml"/><Relationship Id="rId4" Type="http://schemas.openxmlformats.org/officeDocument/2006/relationships/image" Target="../media/image55.png"/><Relationship Id="rId3" Type="http://schemas.openxmlformats.org/officeDocument/2006/relationships/tags" Target="../tags/tag46.xml"/><Relationship Id="rId2" Type="http://schemas.openxmlformats.org/officeDocument/2006/relationships/image" Target="../media/image54.png"/><Relationship Id="rId13" Type="http://schemas.openxmlformats.org/officeDocument/2006/relationships/notesSlide" Target="../notesSlides/notesSlide16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8.png"/><Relationship Id="rId10" Type="http://schemas.openxmlformats.org/officeDocument/2006/relationships/tags" Target="../tags/tag50.xml"/><Relationship Id="rId1" Type="http://schemas.openxmlformats.org/officeDocument/2006/relationships/tags" Target="../tags/tag4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tags" Target="../tags/tag5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tags" Target="../tags/tag5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jpeg"/><Relationship Id="rId1" Type="http://schemas.openxmlformats.org/officeDocument/2006/relationships/tags" Target="../tags/tag5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5" Type="http://schemas.openxmlformats.org/officeDocument/2006/relationships/notesSlide" Target="../notesSlides/notesSlide2.xml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11" Type="http://schemas.openxmlformats.org/officeDocument/2006/relationships/tags" Target="../tags/tag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tags" Target="../tags/tag5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tags" Target="../tags/tag57.xml"/><Relationship Id="rId4" Type="http://schemas.openxmlformats.org/officeDocument/2006/relationships/image" Target="../media/image64.png"/><Relationship Id="rId3" Type="http://schemas.openxmlformats.org/officeDocument/2006/relationships/tags" Target="../tags/tag56.xml"/><Relationship Id="rId2" Type="http://schemas.openxmlformats.org/officeDocument/2006/relationships/image" Target="../media/image63.png"/><Relationship Id="rId1" Type="http://schemas.openxmlformats.org/officeDocument/2006/relationships/tags" Target="../tags/tag55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9.png"/><Relationship Id="rId7" Type="http://schemas.openxmlformats.org/officeDocument/2006/relationships/tags" Target="../tags/tag61.xml"/><Relationship Id="rId6" Type="http://schemas.openxmlformats.org/officeDocument/2006/relationships/image" Target="../media/image68.png"/><Relationship Id="rId5" Type="http://schemas.openxmlformats.org/officeDocument/2006/relationships/tags" Target="../tags/tag60.xml"/><Relationship Id="rId4" Type="http://schemas.openxmlformats.org/officeDocument/2006/relationships/image" Target="../media/image67.png"/><Relationship Id="rId3" Type="http://schemas.openxmlformats.org/officeDocument/2006/relationships/tags" Target="../tags/tag59.xml"/><Relationship Id="rId2" Type="http://schemas.openxmlformats.org/officeDocument/2006/relationships/image" Target="../media/image66.png"/><Relationship Id="rId10" Type="http://schemas.openxmlformats.org/officeDocument/2006/relationships/notesSlide" Target="../notesSlides/notesSlide22.xml"/><Relationship Id="rId1" Type="http://schemas.openxmlformats.org/officeDocument/2006/relationships/tags" Target="../tags/tag58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tags" Target="../tags/tag6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tags" Target="../tags/tag4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tags" Target="../tags/tag6.xml"/><Relationship Id="rId4" Type="http://schemas.openxmlformats.org/officeDocument/2006/relationships/image" Target="../media/image11.png"/><Relationship Id="rId3" Type="http://schemas.openxmlformats.org/officeDocument/2006/relationships/tags" Target="../tags/tag5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tags" Target="../tags/tag9.xml"/><Relationship Id="rId4" Type="http://schemas.openxmlformats.org/officeDocument/2006/relationships/image" Target="../media/image14.png"/><Relationship Id="rId3" Type="http://schemas.openxmlformats.org/officeDocument/2006/relationships/tags" Target="../tags/tag8.xml"/><Relationship Id="rId2" Type="http://schemas.openxmlformats.org/officeDocument/2006/relationships/image" Target="../media/image13.png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image" Target="../media/image19.png"/><Relationship Id="rId7" Type="http://schemas.openxmlformats.org/officeDocument/2006/relationships/tags" Target="../tags/tag12.xml"/><Relationship Id="rId6" Type="http://schemas.openxmlformats.org/officeDocument/2006/relationships/image" Target="../media/image18.png"/><Relationship Id="rId5" Type="http://schemas.openxmlformats.org/officeDocument/2006/relationships/tags" Target="../tags/tag11.xml"/><Relationship Id="rId4" Type="http://schemas.openxmlformats.org/officeDocument/2006/relationships/image" Target="../media/image17.png"/><Relationship Id="rId3" Type="http://schemas.openxmlformats.org/officeDocument/2006/relationships/tags" Target="../tags/tag10.xml"/><Relationship Id="rId26" Type="http://schemas.openxmlformats.org/officeDocument/2006/relationships/notesSlide" Target="../notesSlides/notesSlide6.xml"/><Relationship Id="rId25" Type="http://schemas.openxmlformats.org/officeDocument/2006/relationships/vmlDrawing" Target="../drawings/vmlDrawing4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25.wmf"/><Relationship Id="rId22" Type="http://schemas.openxmlformats.org/officeDocument/2006/relationships/oleObject" Target="../embeddings/oleObject12.bin"/><Relationship Id="rId21" Type="http://schemas.openxmlformats.org/officeDocument/2006/relationships/image" Target="../media/image24.png"/><Relationship Id="rId20" Type="http://schemas.openxmlformats.org/officeDocument/2006/relationships/tags" Target="../tags/tag18.xml"/><Relationship Id="rId2" Type="http://schemas.openxmlformats.org/officeDocument/2006/relationships/image" Target="../media/image16.wmf"/><Relationship Id="rId19" Type="http://schemas.openxmlformats.org/officeDocument/2006/relationships/tags" Target="../tags/tag17.xml"/><Relationship Id="rId18" Type="http://schemas.openxmlformats.org/officeDocument/2006/relationships/image" Target="../media/image23.png"/><Relationship Id="rId17" Type="http://schemas.openxmlformats.org/officeDocument/2006/relationships/tags" Target="../tags/tag16.xml"/><Relationship Id="rId16" Type="http://schemas.openxmlformats.org/officeDocument/2006/relationships/image" Target="../media/image22.png"/><Relationship Id="rId15" Type="http://schemas.openxmlformats.org/officeDocument/2006/relationships/tags" Target="../tags/tag15.xml"/><Relationship Id="rId14" Type="http://schemas.openxmlformats.org/officeDocument/2006/relationships/oleObject" Target="../embeddings/oleObject11.bin"/><Relationship Id="rId13" Type="http://schemas.openxmlformats.org/officeDocument/2006/relationships/tags" Target="../tags/tag14.xml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20.png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image" Target="../media/image29.png"/><Relationship Id="rId7" Type="http://schemas.openxmlformats.org/officeDocument/2006/relationships/tags" Target="../tags/tag20.xml"/><Relationship Id="rId6" Type="http://schemas.openxmlformats.org/officeDocument/2006/relationships/image" Target="../media/image28.png"/><Relationship Id="rId5" Type="http://schemas.openxmlformats.org/officeDocument/2006/relationships/tags" Target="../tags/tag19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6.wmf"/><Relationship Id="rId15" Type="http://schemas.openxmlformats.org/officeDocument/2006/relationships/notesSlide" Target="../notesSlides/notesSlide7.xml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1.png"/><Relationship Id="rId11" Type="http://schemas.openxmlformats.org/officeDocument/2006/relationships/tags" Target="../tags/tag22.xml"/><Relationship Id="rId10" Type="http://schemas.openxmlformats.org/officeDocument/2006/relationships/image" Target="../media/image30.png"/><Relationship Id="rId1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5.png"/><Relationship Id="rId7" Type="http://schemas.openxmlformats.org/officeDocument/2006/relationships/tags" Target="../tags/tag25.xml"/><Relationship Id="rId6" Type="http://schemas.openxmlformats.org/officeDocument/2006/relationships/image" Target="../media/image34.png"/><Relationship Id="rId5" Type="http://schemas.openxmlformats.org/officeDocument/2006/relationships/tags" Target="../tags/tag24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32.png"/><Relationship Id="rId11" Type="http://schemas.openxmlformats.org/officeDocument/2006/relationships/notesSlide" Target="../notesSlides/notesSlide8.xml"/><Relationship Id="rId10" Type="http://schemas.openxmlformats.org/officeDocument/2006/relationships/vmlDrawing" Target="../drawings/vmlDrawing6.vml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8.png"/><Relationship Id="rId7" Type="http://schemas.openxmlformats.org/officeDocument/2006/relationships/tags" Target="../tags/tag28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6.png"/><Relationship Id="rId3" Type="http://schemas.openxmlformats.org/officeDocument/2006/relationships/tags" Target="../tags/tag27.xml"/><Relationship Id="rId2" Type="http://schemas.openxmlformats.org/officeDocument/2006/relationships/image" Target="../media/image28.png"/><Relationship Id="rId11" Type="http://schemas.openxmlformats.org/officeDocument/2006/relationships/notesSlide" Target="../notesSlides/notesSlide9.xml"/><Relationship Id="rId10" Type="http://schemas.openxmlformats.org/officeDocument/2006/relationships/vmlDrawing" Target="../drawings/vmlDrawing7.v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339924"/>
            <a:ext cx="12214225" cy="19177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307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463"/>
            <a:ext cx="4657725" cy="1576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11666538" y="1797368"/>
            <a:ext cx="323850" cy="32385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11414125" y="1546860"/>
            <a:ext cx="252413" cy="2508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-142240" y="2492021"/>
            <a:ext cx="12476480" cy="13993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策略梯度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算法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2" grpId="0" bldLvl="0" animBg="1"/>
      <p:bldP spid="1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9525" y="1243330"/>
            <a:ext cx="11839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proof:</a:t>
            </a:r>
            <a:endParaRPr lang="en-US"/>
          </a:p>
        </p:txBody>
      </p:sp>
      <p:sp>
        <p:nvSpPr>
          <p:cNvPr id="20" name="文本框 19"/>
          <p:cNvSpPr txBox="1"/>
          <p:nvPr/>
        </p:nvSpPr>
        <p:spPr>
          <a:xfrm>
            <a:off x="447675" y="43973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25" y="1611630"/>
            <a:ext cx="7039610" cy="43897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53885" y="2042160"/>
            <a:ext cx="6009640" cy="36099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49315" y="5746750"/>
            <a:ext cx="5880735" cy="1038225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9525" y="1243330"/>
            <a:ext cx="11839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proof:</a:t>
            </a:r>
            <a:endParaRPr lang="en-US"/>
          </a:p>
        </p:txBody>
      </p:sp>
      <p:sp>
        <p:nvSpPr>
          <p:cNvPr id="20" name="文本框 19"/>
          <p:cNvSpPr txBox="1"/>
          <p:nvPr/>
        </p:nvSpPr>
        <p:spPr>
          <a:xfrm>
            <a:off x="447675" y="43973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1515" y="1510030"/>
            <a:ext cx="8077835" cy="458343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7675" y="43973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46810" y="2019300"/>
            <a:ext cx="110547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直观地说，</a:t>
            </a:r>
            <a:r>
              <a:rPr lang="en-US" altLang="zh-CN" sz="2400"/>
              <a:t>     </a:t>
            </a:r>
            <a:r>
              <a:rPr lang="zh-CN" altLang="en-US" sz="2400"/>
              <a:t>更短视，因为它只考虑即时奖励，而</a:t>
            </a:r>
            <a:r>
              <a:rPr lang="en-US" altLang="zh-CN" sz="2400"/>
              <a:t>        </a:t>
            </a:r>
            <a:r>
              <a:rPr lang="zh-CN" altLang="en-US" sz="2400"/>
              <a:t>考虑完成所有步骤得到的全部</a:t>
            </a:r>
            <a:r>
              <a:rPr lang="zh-CN" altLang="en-US" sz="2400"/>
              <a:t>奖励。</a:t>
            </a:r>
            <a:endParaRPr lang="zh-CN" altLang="en-US" sz="2400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91130" y="2030095"/>
            <a:ext cx="276860" cy="3575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088630" y="2021205"/>
            <a:ext cx="336550" cy="41529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1250315" y="3309620"/>
            <a:ext cx="113150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在γ&lt;1的情况下，两个</a:t>
            </a:r>
            <a:r>
              <a:rPr lang="en-US" altLang="zh-CN" sz="2400"/>
              <a:t>metric        </a:t>
            </a:r>
            <a:r>
              <a:rPr lang="zh-CN" altLang="en-US" sz="2400"/>
              <a:t>和</a:t>
            </a:r>
            <a:r>
              <a:rPr lang="en-US" altLang="zh-CN" sz="2400"/>
              <a:t>      </a:t>
            </a:r>
            <a:r>
              <a:rPr lang="zh-CN" altLang="en-US" sz="2400"/>
              <a:t>是等价的。事实上有：</a:t>
            </a:r>
            <a:endParaRPr lang="zh-CN" altLang="en-US" sz="240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166995" y="3309620"/>
            <a:ext cx="314325" cy="4095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67730" y="3429000"/>
            <a:ext cx="304800" cy="2667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697730" y="4329430"/>
            <a:ext cx="2125980" cy="68453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7675" y="43973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2900" y="1461770"/>
            <a:ext cx="6743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总结之前所用到的</a:t>
            </a:r>
            <a:r>
              <a:rPr lang="en-US" altLang="zh-CN" sz="2400"/>
              <a:t>metrics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32965" y="2289175"/>
            <a:ext cx="7696200" cy="1571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7675" y="4476115"/>
            <a:ext cx="112395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所有这些</a:t>
            </a:r>
            <a:r>
              <a:rPr lang="en-US" altLang="zh-CN" sz="2400"/>
              <a:t>metrics</a:t>
            </a:r>
            <a:r>
              <a:rPr lang="zh-CN" altLang="en-US" sz="2400"/>
              <a:t>都是π的函数。由于π是由θ参数化的，因此这些</a:t>
            </a:r>
            <a:r>
              <a:rPr lang="en-US" altLang="zh-CN" sz="2400"/>
              <a:t>metrics</a:t>
            </a:r>
            <a:r>
              <a:rPr lang="zh-CN" altLang="en-US" sz="2400"/>
              <a:t>是θ的函数。换句话说，θ的不同值可以生成不同的</a:t>
            </a:r>
            <a:r>
              <a:rPr lang="en-US" altLang="zh-CN" sz="2400"/>
              <a:t>metrics</a:t>
            </a:r>
            <a:r>
              <a:rPr lang="zh-CN" altLang="en-US" sz="2400"/>
              <a:t>。因此，我们可以搜索θ的最优值来最大化这些</a:t>
            </a:r>
            <a:r>
              <a:rPr lang="en-US" altLang="zh-CN" sz="2400"/>
              <a:t>metrics</a:t>
            </a:r>
            <a:r>
              <a:rPr lang="zh-CN" altLang="en-US" sz="2400"/>
              <a:t>。这是</a:t>
            </a:r>
            <a:r>
              <a:rPr lang="zh-CN" altLang="en-US" sz="2400"/>
              <a:t>策略梯度方法的基本思想。</a:t>
            </a:r>
            <a:endParaRPr lang="zh-CN" altLang="en-US" sz="240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7675" y="43973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2900" y="1461770"/>
            <a:ext cx="6743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策略梯度</a:t>
            </a:r>
            <a:r>
              <a:rPr lang="zh-CN" altLang="en-US" sz="2400"/>
              <a:t>定理：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56970" y="1991360"/>
            <a:ext cx="7477125" cy="1314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762240" y="2694305"/>
            <a:ext cx="4114800" cy="5048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47675" y="4580890"/>
            <a:ext cx="11629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利用上述式子中给出的梯度，我们接下来展示如何使用基于梯度的方法来优化</a:t>
            </a:r>
            <a:r>
              <a:rPr lang="en-US" altLang="zh-CN"/>
              <a:t>metrics</a:t>
            </a:r>
            <a:r>
              <a:rPr lang="zh-CN" altLang="en-US"/>
              <a:t>以获得最优策略。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7675" y="50266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最大化J（θ）的梯度上升算法为：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29380" y="5286375"/>
            <a:ext cx="4495800" cy="1047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7675" y="3518535"/>
            <a:ext cx="5484495" cy="10763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95525" y="1367155"/>
            <a:ext cx="7432675" cy="495998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0030" y="1501775"/>
            <a:ext cx="117062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上式中的真实梯度是未知的，因此我们可以用随机梯度代替真实梯度以获得以下算法：</a:t>
            </a: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90340" y="2400300"/>
            <a:ext cx="4019550" cy="495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0030" y="3039110"/>
            <a:ext cx="114490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其中</a:t>
            </a:r>
            <a:r>
              <a:rPr lang="en-US" altLang="zh-CN"/>
              <a:t> 		</a:t>
            </a:r>
            <a:r>
              <a:rPr lang="zh-CN" altLang="en-US"/>
              <a:t>是</a:t>
            </a:r>
            <a:r>
              <a:rPr lang="en-US" altLang="zh-CN"/>
              <a:t>	       </a:t>
            </a:r>
            <a:r>
              <a:rPr lang="zh-CN" altLang="en-US"/>
              <a:t>的近似值。如果</a:t>
            </a:r>
            <a:r>
              <a:rPr lang="en-US" altLang="zh-CN"/>
              <a:t>	      </a:t>
            </a:r>
            <a:r>
              <a:rPr lang="zh-CN" altLang="en-US"/>
              <a:t>是通过蒙特卡洛估计获得的，则该算法被称</a:t>
            </a:r>
            <a:r>
              <a:rPr lang="zh-CN" altLang="en-US"/>
              <a:t>为REINFORCE或蒙特卡洛策略梯度，这是最早和最简单的策略梯度算法之一。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42975" y="3039110"/>
            <a:ext cx="1009015" cy="3429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52370" y="3077210"/>
            <a:ext cx="942975" cy="304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80000" y="3039110"/>
            <a:ext cx="1009015" cy="342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52425" y="3833495"/>
            <a:ext cx="10534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			               </a:t>
            </a:r>
            <a:r>
              <a:rPr lang="zh-CN" altLang="en-US"/>
              <a:t>，我们可以将上式写</a:t>
            </a:r>
            <a:r>
              <a:rPr lang="zh-CN" altLang="en-US"/>
              <a:t>做：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42975" y="3833495"/>
            <a:ext cx="2981325" cy="4000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990340" y="4351020"/>
            <a:ext cx="4467225" cy="11906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2425" y="56908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这是一个最大化π</a:t>
            </a:r>
            <a:r>
              <a:rPr lang="en-US" altLang="zh-CN"/>
              <a:t>(</a:t>
            </a:r>
            <a:r>
              <a:rPr lang="zh-CN" altLang="en-US"/>
              <a:t>at|st</a:t>
            </a:r>
            <a:r>
              <a:rPr lang="en-US" altLang="zh-CN"/>
              <a:t>,</a:t>
            </a:r>
            <a:r>
              <a:rPr lang="zh-CN" altLang="en-US"/>
              <a:t>θ</a:t>
            </a:r>
            <a:r>
              <a:rPr lang="en-US" altLang="zh-CN"/>
              <a:t>)</a:t>
            </a:r>
            <a:r>
              <a:rPr lang="zh-CN" altLang="en-US"/>
              <a:t>的梯度上升算法。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0030" y="1501775"/>
            <a:ext cx="11706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补充：因为我们需要计算lnπ</a:t>
            </a:r>
            <a:r>
              <a:rPr lang="en-US" altLang="zh-CN"/>
              <a:t>(</a:t>
            </a:r>
            <a:r>
              <a:rPr lang="zh-CN" altLang="en-US"/>
              <a:t>a|s</a:t>
            </a:r>
            <a:r>
              <a:rPr lang="en-US" altLang="zh-CN"/>
              <a:t>,</a:t>
            </a:r>
            <a:r>
              <a:rPr lang="zh-CN" altLang="en-US"/>
              <a:t>θ</a:t>
            </a:r>
            <a:r>
              <a:rPr lang="en-US" altLang="zh-CN"/>
              <a:t>)</a:t>
            </a:r>
            <a:r>
              <a:rPr lang="zh-CN" altLang="en-US"/>
              <a:t>，所以我们必须确保对于所有s，a，θ</a:t>
            </a:r>
            <a:r>
              <a:rPr lang="zh-CN" altLang="en-US"/>
              <a:t>有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90415" y="21285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π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a|s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θ</a:t>
            </a:r>
            <a:r>
              <a:rPr lang="en-US" altLang="zh-CN">
                <a:sym typeface="+mn-ea"/>
              </a:rPr>
              <a:t>) &gt; 0</a:t>
            </a:r>
            <a:endParaRPr lang="en-US" altLang="zh-CN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2740" y="2613025"/>
            <a:ext cx="11706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π</a:t>
            </a:r>
            <a:r>
              <a:rPr lang="en-US" altLang="zh-CN"/>
              <a:t>(</a:t>
            </a:r>
            <a:r>
              <a:rPr lang="zh-CN" altLang="en-US"/>
              <a:t>a|s</a:t>
            </a:r>
            <a:r>
              <a:rPr lang="en-US" altLang="zh-CN"/>
              <a:t>,</a:t>
            </a:r>
            <a:r>
              <a:rPr lang="zh-CN" altLang="en-US"/>
              <a:t>θ</a:t>
            </a:r>
            <a:r>
              <a:rPr lang="en-US" altLang="zh-CN"/>
              <a:t>)</a:t>
            </a:r>
            <a:r>
              <a:rPr lang="zh-CN" altLang="en-US"/>
              <a:t>这可以通过使用softmax函数来归一化，该函数可以将向量从</a:t>
            </a:r>
            <a:r>
              <a:rPr lang="en-US" altLang="zh-CN"/>
              <a:t>(</a:t>
            </a:r>
            <a:r>
              <a:rPr lang="zh-CN" altLang="en-US"/>
              <a:t>-∞，+∞</a:t>
            </a:r>
            <a:r>
              <a:rPr lang="en-US" altLang="zh-CN"/>
              <a:t>)</a:t>
            </a:r>
            <a:r>
              <a:rPr lang="zh-CN" altLang="en-US"/>
              <a:t>归一化为</a:t>
            </a:r>
            <a:r>
              <a:rPr lang="en-US" altLang="zh-CN"/>
              <a:t>(</a:t>
            </a:r>
            <a:r>
              <a:rPr lang="zh-CN" altLang="en-US"/>
              <a:t>0，1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20060" y="2981325"/>
            <a:ext cx="6243955" cy="351218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0525" y="1518920"/>
            <a:ext cx="5267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Reinforce</a:t>
            </a:r>
            <a:r>
              <a:rPr lang="zh-CN" altLang="en-US" sz="2400"/>
              <a:t>算法描述</a:t>
            </a:r>
            <a:r>
              <a:rPr lang="zh-CN" altLang="en-US" sz="2400"/>
              <a:t>如下：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66545" y="2352675"/>
            <a:ext cx="9705975" cy="335280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3475" y="2009775"/>
            <a:ext cx="1141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Agent 必须在两个动作之间做出决定 - 向左或向右移动推车 - 以使连接到它的杆保持直立。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47675" y="154940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CartPole倒立摆问题</a:t>
            </a:r>
            <a:r>
              <a:rPr lang="en-US" altLang="zh-CN" sz="2400"/>
              <a:t>:</a:t>
            </a:r>
            <a:endParaRPr lang="en-US" altLang="zh-CN" sz="2400"/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rcRect l="-7099" t="865" r="7099" b="-865"/>
          <a:stretch>
            <a:fillRect/>
          </a:stretch>
        </p:blipFill>
        <p:spPr>
          <a:xfrm>
            <a:off x="2995930" y="2662238"/>
            <a:ext cx="5429250" cy="3305175"/>
          </a:xfrm>
          <a:prstGeom prst="parallelogram">
            <a:avLst/>
          </a:prstGeom>
          <a:noFill/>
          <a:ln w="9525">
            <a:noFill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引言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25120" y="1506220"/>
            <a:ext cx="105721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Function approximation </a:t>
            </a:r>
            <a:r>
              <a:rPr lang="zh-CN" altLang="en-US" sz="2400"/>
              <a:t>的思想不仅可以用来表示</a:t>
            </a:r>
            <a:r>
              <a:rPr lang="en-US" altLang="zh-CN" sz="2400"/>
              <a:t>state/action value</a:t>
            </a:r>
            <a:r>
              <a:rPr lang="zh-CN" altLang="en-US" sz="2400"/>
              <a:t>，还可以用来表示策略，在之前所讲解的算法中，策略是由</a:t>
            </a:r>
            <a:r>
              <a:rPr lang="en-US" altLang="zh-CN" sz="2400"/>
              <a:t>table</a:t>
            </a:r>
            <a:r>
              <a:rPr lang="zh-CN" altLang="en-US" sz="2400"/>
              <a:t>表示的：所有</a:t>
            </a:r>
            <a:r>
              <a:rPr lang="en-US" altLang="zh-CN" sz="2400"/>
              <a:t>state</a:t>
            </a:r>
            <a:r>
              <a:rPr lang="zh-CN" altLang="en-US" sz="2400"/>
              <a:t>的</a:t>
            </a:r>
            <a:r>
              <a:rPr lang="en-US" altLang="zh-CN" sz="2400"/>
              <a:t>action probability</a:t>
            </a:r>
            <a:r>
              <a:rPr lang="zh-CN" altLang="en-US" sz="2400"/>
              <a:t>都存储在</a:t>
            </a:r>
            <a:r>
              <a:rPr lang="en-US" altLang="zh-CN" sz="2400"/>
              <a:t>table</a:t>
            </a:r>
            <a:r>
              <a:rPr lang="zh-CN" altLang="en-US" sz="2400"/>
              <a:t>中(例如，表1)。在本课中，我们将证明策略可以由表示为π(a|S</a:t>
            </a:r>
            <a:r>
              <a:rPr lang="en-US" altLang="zh-CN" sz="2400"/>
              <a:t>,</a:t>
            </a:r>
            <a:r>
              <a:rPr lang="zh-CN" altLang="en-US" sz="2400"/>
              <a:t>θ)的参数化函数来表示，其中θ∈</a:t>
            </a:r>
            <a:r>
              <a:rPr lang="en-US" altLang="zh-CN" sz="2400"/>
              <a:t>       </a:t>
            </a:r>
            <a:r>
              <a:rPr lang="zh-CN" altLang="en-US" sz="2400"/>
              <a:t>是参数向量。它也可以写成其他形式，如</a:t>
            </a:r>
            <a:r>
              <a:rPr lang="en-US" altLang="zh-CN" sz="2400"/>
              <a:t>               </a:t>
            </a:r>
            <a:r>
              <a:rPr lang="zh-CN" altLang="en-US" sz="2400"/>
              <a:t>、</a:t>
            </a:r>
            <a:r>
              <a:rPr lang="en-US" altLang="zh-CN" sz="2400"/>
              <a:t>           </a:t>
            </a:r>
            <a:r>
              <a:rPr lang="zh-CN" altLang="en-US" sz="2400"/>
              <a:t>或</a:t>
            </a:r>
            <a:r>
              <a:rPr lang="en-US" altLang="zh-CN" sz="2400"/>
              <a:t>                  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9455" y="2643505"/>
          <a:ext cx="464820" cy="36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241300" imgH="190500" progId="Equation.KSEE3">
                  <p:embed/>
                </p:oleObj>
              </mc:Choice>
              <mc:Fallback>
                <p:oleObj name="" r:id="rId3" imgW="2413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9455" y="2643505"/>
                        <a:ext cx="464820" cy="367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05125" y="3017520"/>
          <a:ext cx="99441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533400" imgH="228600" progId="Equation.KSEE3">
                  <p:embed/>
                </p:oleObj>
              </mc:Choice>
              <mc:Fallback>
                <p:oleObj name="" r:id="rId5" imgW="5334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5125" y="3017520"/>
                        <a:ext cx="99441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73830" y="3010535"/>
          <a:ext cx="937895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7" imgW="495300" imgH="228600" progId="Equation.KSEE3">
                  <p:embed/>
                </p:oleObj>
              </mc:Choice>
              <mc:Fallback>
                <p:oleObj name="" r:id="rId7" imgW="4953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73830" y="3010535"/>
                        <a:ext cx="937895" cy="433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8760" y="3010535"/>
          <a:ext cx="1234440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9" imgW="558800" imgH="203200" progId="Equation.KSEE3">
                  <p:embed/>
                </p:oleObj>
              </mc:Choice>
              <mc:Fallback>
                <p:oleObj name="" r:id="rId9" imgW="558800" imgH="2032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18760" y="3010535"/>
                        <a:ext cx="1234440" cy="449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图片 2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905125" y="3460115"/>
            <a:ext cx="6191250" cy="185737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951220" y="5464810"/>
            <a:ext cx="232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30390" y="3079115"/>
            <a:ext cx="5095875" cy="10083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首先定义策略网络PolicyNet，其输入是某个状态，输出则是该状态下的动作概率分布，这里采用在离散动作空间上的softmax()函数来实现一个可学习的多项分布（multinomial distribution）。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7030" y="2306955"/>
            <a:ext cx="6172200" cy="255270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76975" y="2860040"/>
            <a:ext cx="5095875" cy="17125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再定义我们的 REINFORCE 算法。在函数take_action()函数中，我们通过动作概率分布对离散的动作进行采样。在更新过程中，我们按照算法将损失函数写为策略回报的负数，即</a:t>
            </a:r>
            <a:r>
              <a:rPr lang="en-US" altLang="zh-CN"/>
              <a:t>	    </a:t>
            </a:r>
            <a:r>
              <a:rPr lang="zh-CN" altLang="en-US"/>
              <a:t>对求导后就可以通过梯度下降来更新策略。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15575" y="3747770"/>
            <a:ext cx="1790700" cy="2667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0030" y="1349375"/>
            <a:ext cx="5297805" cy="2986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2900" y="4441825"/>
            <a:ext cx="5013325" cy="2721610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56730" y="2667635"/>
            <a:ext cx="5095875" cy="10083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100" y="1386205"/>
            <a:ext cx="5833110" cy="34366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96000" y="688340"/>
            <a:ext cx="7284085" cy="67227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71360" y="7411085"/>
            <a:ext cx="4667250" cy="7143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8100" y="4822825"/>
            <a:ext cx="5675630" cy="318897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56730" y="2667635"/>
            <a:ext cx="5095875" cy="10083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8270" y="1494790"/>
            <a:ext cx="7248525" cy="2181225"/>
          </a:xfrm>
          <a:prstGeom prst="rect">
            <a:avLst/>
          </a:prstGeom>
        </p:spPr>
      </p:pic>
      <p:pic>
        <p:nvPicPr>
          <p:cNvPr id="9" name="图片 8" descr="Reinforce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0" y="3609340"/>
            <a:ext cx="5852160" cy="4389120"/>
          </a:xfrm>
          <a:prstGeom prst="rect">
            <a:avLst/>
          </a:prstGeom>
        </p:spPr>
      </p:pic>
      <p:pic>
        <p:nvPicPr>
          <p:cNvPr id="11" name="图片 10" descr="Reinforce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0" y="3609340"/>
            <a:ext cx="5852160" cy="438912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6"/>
          <p:cNvSpPr>
            <a:spLocks noGrp="1"/>
          </p:cNvSpPr>
          <p:nvPr>
            <p:ph type="title"/>
          </p:nvPr>
        </p:nvSpPr>
        <p:spPr>
          <a:xfrm>
            <a:off x="-9525" y="-28575"/>
            <a:ext cx="12190413" cy="1263650"/>
          </a:xfrm>
          <a:solidFill>
            <a:schemeClr val="bg2"/>
          </a:solidFill>
        </p:spPr>
        <p:txBody>
          <a:bodyPr vert="horz" lIns="91440" tIns="45720" rIns="91440" bIns="4572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676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8678" name="文本框 10"/>
          <p:cNvSpPr txBox="1"/>
          <p:nvPr/>
        </p:nvSpPr>
        <p:spPr>
          <a:xfrm>
            <a:off x="3702685" y="3011170"/>
            <a:ext cx="4765675" cy="1014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114300" algn="ctr"/>
            <a:r>
              <a:rPr lang="en-US" altLang="zh-CN" sz="6000" b="1" dirty="0">
                <a:solidFill>
                  <a:srgbClr val="1F4E79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Thanks!</a:t>
            </a:r>
            <a:endParaRPr lang="en-US" altLang="zh-CN" sz="6000" b="1" dirty="0">
              <a:solidFill>
                <a:srgbClr val="1F4E7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4965" y="1524635"/>
            <a:ext cx="114439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当策略被表示为函数时，可以通过对某些</a:t>
            </a:r>
            <a:r>
              <a:rPr lang="en-US" altLang="zh-CN" sz="2400"/>
              <a:t>metrics</a:t>
            </a:r>
            <a:r>
              <a:rPr lang="zh-CN" altLang="en-US" sz="2400"/>
              <a:t>进行运算来获得最优策略。这种方法被称为策略梯度</a:t>
            </a:r>
            <a:r>
              <a:rPr lang="en-US" altLang="zh-CN" sz="2400"/>
              <a:t>(policy gradient)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354965" y="2635885"/>
            <a:ext cx="114731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相比之下，</a:t>
            </a:r>
            <a:r>
              <a:rPr lang="zh-CN" altLang="en-US" sz="2400"/>
              <a:t>策略梯度法有许多优点。例如，它对于处理大的</a:t>
            </a:r>
            <a:r>
              <a:rPr lang="en-US" altLang="zh-CN" sz="2400"/>
              <a:t>state</a:t>
            </a:r>
            <a:r>
              <a:rPr lang="zh-CN" altLang="en-US" sz="2400"/>
              <a:t>/</a:t>
            </a:r>
            <a:r>
              <a:rPr lang="en-US" altLang="zh-CN" sz="2400"/>
              <a:t>action  space</a:t>
            </a:r>
            <a:r>
              <a:rPr lang="zh-CN" altLang="en-US" sz="2400"/>
              <a:t>时更有效。它具有更强的泛化能力，因此在样本使用方面更有效。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354965" y="3902710"/>
            <a:ext cx="114439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泛化</a:t>
            </a:r>
            <a:r>
              <a:rPr lang="en-US" altLang="zh-CN" sz="2400"/>
              <a:t>(generalisation)</a:t>
            </a:r>
            <a:r>
              <a:rPr lang="zh-CN" altLang="en-US" sz="2400"/>
              <a:t>：当要去更新</a:t>
            </a:r>
            <a:r>
              <a:rPr lang="en-US" altLang="zh-CN" sz="2400"/>
              <a:t>table</a:t>
            </a:r>
            <a:r>
              <a:rPr lang="zh-CN" altLang="en-US" sz="2400"/>
              <a:t>中的</a:t>
            </a:r>
            <a:r>
              <a:rPr lang="en-US" altLang="zh-CN" sz="2400"/>
              <a:t>	    </a:t>
            </a:r>
            <a:r>
              <a:rPr lang="zh-CN" altLang="en-US" sz="2400"/>
              <a:t>时，必须要访问到对应的</a:t>
            </a:r>
            <a:r>
              <a:rPr lang="en-US" altLang="zh-CN" sz="2400"/>
              <a:t>state</a:t>
            </a:r>
            <a:r>
              <a:rPr lang="zh-CN" altLang="en-US" sz="2400"/>
              <a:t>和</a:t>
            </a:r>
            <a:r>
              <a:rPr lang="en-US" altLang="zh-CN" sz="2400"/>
              <a:t>action</a:t>
            </a:r>
            <a:r>
              <a:rPr lang="zh-CN" altLang="en-US" sz="2400"/>
              <a:t>才能去更新</a:t>
            </a:r>
            <a:r>
              <a:rPr lang="en-US" altLang="zh-CN" sz="2400"/>
              <a:t>               </a:t>
            </a:r>
            <a:r>
              <a:rPr lang="zh-CN" altLang="en-US" sz="2400"/>
              <a:t>，但是如果用函数的话，当访问、更改</a:t>
            </a:r>
            <a:r>
              <a:rPr lang="en-US" altLang="zh-CN" sz="2400"/>
              <a:t>state</a:t>
            </a:r>
            <a:r>
              <a:rPr lang="zh-CN" altLang="en-US" sz="2400"/>
              <a:t>和</a:t>
            </a:r>
            <a:r>
              <a:rPr lang="en-US" altLang="zh-CN" sz="2400"/>
              <a:t>action</a:t>
            </a:r>
            <a:r>
              <a:rPr lang="zh-CN" altLang="en-US" sz="2400"/>
              <a:t>相邻的数据时，函数的参数改变后，也会使得当前我所关注的</a:t>
            </a:r>
            <a:r>
              <a:rPr lang="en-US" altLang="zh-CN" sz="2400"/>
              <a:t>state</a:t>
            </a:r>
            <a:r>
              <a:rPr lang="zh-CN" altLang="en-US" sz="2400"/>
              <a:t>和</a:t>
            </a:r>
            <a:r>
              <a:rPr lang="en-US" altLang="zh-CN" sz="2400"/>
              <a:t>action</a:t>
            </a:r>
            <a:r>
              <a:rPr lang="zh-CN" altLang="en-US" sz="2400"/>
              <a:t>改变，意味着可以更少</a:t>
            </a:r>
            <a:r>
              <a:rPr lang="zh-CN" altLang="en-US" sz="2400"/>
              <a:t>地访问数据，就可以得到比较好的效果。</a:t>
            </a:r>
            <a:endParaRPr lang="zh-CN" altLang="en-US" sz="24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6088380" y="3926840"/>
          <a:ext cx="962025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" imgW="444500" imgH="203200" progId="Equation.KSEE3">
                  <p:embed/>
                </p:oleObj>
              </mc:Choice>
              <mc:Fallback>
                <p:oleObj name="" r:id="rId2" imgW="444500" imgH="203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88380" y="3926840"/>
                        <a:ext cx="962025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759710" y="4281170"/>
          <a:ext cx="1125220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444500" imgH="203200" progId="Equation.KSEE3">
                  <p:embed/>
                </p:oleObj>
              </mc:Choice>
              <mc:Fallback>
                <p:oleObj name="" r:id="rId5" imgW="444500" imgH="203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9710" y="4281170"/>
                        <a:ext cx="1125220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2430" y="1496695"/>
            <a:ext cx="11932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策略梯度算法的基本思想概述如下。</a:t>
            </a:r>
            <a:endParaRPr lang="zh-CN" altLang="en-US" sz="2400"/>
          </a:p>
          <a:p>
            <a:r>
              <a:rPr lang="zh-CN" altLang="en-US" sz="2400"/>
              <a:t>假设</a:t>
            </a:r>
            <a:r>
              <a:rPr lang="en-US" altLang="zh-CN" sz="2400"/>
              <a:t>             </a:t>
            </a:r>
            <a:r>
              <a:rPr lang="zh-CN" altLang="en-US" sz="2400"/>
              <a:t>是一个</a:t>
            </a:r>
            <a:r>
              <a:rPr lang="en-US" altLang="zh-CN" sz="2400"/>
              <a:t>scalar metric</a:t>
            </a:r>
            <a:r>
              <a:rPr lang="zh-CN" altLang="en-US" sz="2400"/>
              <a:t>。可以通过基于梯度的算法优化该</a:t>
            </a:r>
            <a:r>
              <a:rPr lang="en-US" altLang="zh-CN" sz="2400"/>
              <a:t>metric</a:t>
            </a:r>
            <a:r>
              <a:rPr lang="zh-CN" altLang="en-US" sz="2400"/>
              <a:t>来获得最佳策略：</a:t>
            </a:r>
            <a:endParaRPr lang="zh-CN" altLang="en-US" sz="240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6495" y="1867535"/>
          <a:ext cx="746760" cy="51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92100" imgH="203200" progId="Equation.KSEE3">
                  <p:embed/>
                </p:oleObj>
              </mc:Choice>
              <mc:Fallback>
                <p:oleObj name="" r:id="rId1" imgW="292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6495" y="1867535"/>
                        <a:ext cx="746760" cy="519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82415" y="3020060"/>
            <a:ext cx="2995295" cy="6496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56260" y="4483100"/>
            <a:ext cx="108502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其中</a:t>
            </a:r>
            <a:r>
              <a:rPr lang="en-US" altLang="zh-CN" sz="2400"/>
              <a:t>         </a:t>
            </a:r>
            <a:r>
              <a:rPr lang="zh-CN" altLang="en-US" sz="2400"/>
              <a:t>是J相对于θ的梯度，t是时间步长，α是优化率。</a:t>
            </a:r>
            <a:endParaRPr lang="zh-CN" altLang="en-US" sz="2400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40155" y="4483100"/>
            <a:ext cx="600075" cy="381000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6890" y="1621155"/>
            <a:ext cx="11242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如果策略由函数表示，则有两种类型的</a:t>
            </a:r>
            <a:r>
              <a:rPr lang="en-US" altLang="zh-CN" sz="2400"/>
              <a:t>metric</a:t>
            </a:r>
            <a:r>
              <a:rPr lang="zh-CN" altLang="en-US" sz="2400"/>
              <a:t>用于定义最佳策略。一个基于</a:t>
            </a:r>
            <a:r>
              <a:rPr lang="en-US" altLang="zh-CN" sz="2400"/>
              <a:t>state value</a:t>
            </a:r>
            <a:r>
              <a:rPr lang="zh-CN" altLang="en-US" sz="2400"/>
              <a:t>，另一个基于</a:t>
            </a:r>
            <a:r>
              <a:rPr lang="en-US" altLang="zh-CN" sz="2400"/>
              <a:t>immediate reward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613410" y="282892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Metric 1: Average state value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689610" y="3289300"/>
            <a:ext cx="112141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第一个</a:t>
            </a:r>
            <a:r>
              <a:rPr lang="en-US" altLang="zh-CN" sz="2400"/>
              <a:t>metric</a:t>
            </a:r>
            <a:r>
              <a:rPr lang="zh-CN" altLang="en-US" sz="2400"/>
              <a:t>是average state value或简称为</a:t>
            </a:r>
            <a:r>
              <a:rPr lang="en-US" altLang="zh-CN" sz="2400"/>
              <a:t>average value</a:t>
            </a:r>
            <a:r>
              <a:rPr lang="zh-CN" altLang="en-US" sz="2400"/>
              <a:t>。它被定义为：</a:t>
            </a:r>
            <a:endParaRPr lang="zh-CN" altLang="en-US" sz="240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48175" y="3902710"/>
            <a:ext cx="2545080" cy="9639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89610" y="4874895"/>
            <a:ext cx="110699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其中d</a:t>
            </a:r>
            <a:r>
              <a:rPr lang="en-US" altLang="zh-CN"/>
              <a:t>(s)</a:t>
            </a:r>
            <a:r>
              <a:rPr lang="zh-CN" altLang="en-US"/>
              <a:t>是状态s的权重。对于任何s∈</a:t>
            </a:r>
            <a:r>
              <a:rPr lang="en-US" altLang="zh-CN"/>
              <a:t>S</a:t>
            </a:r>
            <a:r>
              <a:rPr lang="zh-CN" altLang="en-US"/>
              <a:t>和</a:t>
            </a:r>
            <a:r>
              <a:rPr lang="en-US" altLang="zh-CN">
                <a:sym typeface="+mn-ea"/>
              </a:rPr>
              <a:t>            	</a:t>
            </a:r>
            <a:r>
              <a:rPr lang="zh-CN" altLang="en-US"/>
              <a:t>，它满足d</a:t>
            </a:r>
            <a:r>
              <a:rPr lang="en-US" altLang="zh-CN"/>
              <a:t>(s)</a:t>
            </a:r>
            <a:r>
              <a:rPr lang="zh-CN" altLang="en-US"/>
              <a:t>≥0。 因此，我们可以将</a:t>
            </a:r>
            <a:r>
              <a:rPr lang="en-US" altLang="zh-CN"/>
              <a:t>d(s)</a:t>
            </a:r>
            <a:r>
              <a:rPr lang="zh-CN" altLang="en-US"/>
              <a:t>解释为s的概率分布。然后，</a:t>
            </a:r>
            <a:r>
              <a:rPr lang="en-US" altLang="zh-CN"/>
              <a:t>metric</a:t>
            </a:r>
            <a:r>
              <a:rPr lang="zh-CN" altLang="en-US"/>
              <a:t>可以写成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92675" y="4874895"/>
            <a:ext cx="1390015" cy="4152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85970" y="5325110"/>
            <a:ext cx="2407285" cy="66738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6890" y="1621155"/>
            <a:ext cx="11242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如何选择d？这是一个重要的问题。有两种情况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5825" y="2081530"/>
            <a:ext cx="110286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第一种也是最简单的情况是，d与策略π无关。在这种情况下，我们将d表示为</a:t>
            </a:r>
            <a:r>
              <a:rPr lang="en-US" altLang="zh-CN"/>
              <a:t>      ,</a:t>
            </a:r>
            <a:r>
              <a:rPr lang="zh-CN" altLang="en-US"/>
              <a:t>将</a:t>
            </a:r>
            <a:r>
              <a:rPr lang="en-US" altLang="zh-CN"/>
              <a:t>       </a:t>
            </a:r>
            <a:r>
              <a:rPr lang="zh-CN" altLang="en-US"/>
              <a:t>表示为</a:t>
            </a:r>
            <a:r>
              <a:rPr lang="en-US" altLang="zh-CN"/>
              <a:t>       </a:t>
            </a:r>
            <a:r>
              <a:rPr lang="zh-CN" altLang="en-US"/>
              <a:t>，以表明分布与策略无关。另一种情况是将所有状态视为同等重要，并选择</a:t>
            </a:r>
            <a:r>
              <a:rPr lang="en-US" altLang="zh-CN"/>
              <a:t>	          </a:t>
            </a:r>
            <a:r>
              <a:rPr lang="zh-CN" altLang="en-US"/>
              <a:t>。还有一种情况是当我们只对特定状态</a:t>
            </a:r>
            <a:r>
              <a:rPr lang="en-US" altLang="zh-CN"/>
              <a:t>        </a:t>
            </a:r>
            <a:r>
              <a:rPr lang="zh-CN" altLang="en-US"/>
              <a:t>感兴趣时（例如，</a:t>
            </a:r>
            <a:r>
              <a:rPr lang="en-US" altLang="zh-CN"/>
              <a:t>agent</a:t>
            </a:r>
            <a:r>
              <a:rPr lang="zh-CN" altLang="en-US"/>
              <a:t>总是从状态</a:t>
            </a:r>
            <a:r>
              <a:rPr lang="en-US" altLang="zh-CN"/>
              <a:t>         </a:t>
            </a:r>
            <a:r>
              <a:rPr lang="zh-CN" altLang="en-US"/>
              <a:t>开始）。在这种情况下，我们可以</a:t>
            </a:r>
            <a:r>
              <a:rPr lang="zh-CN" altLang="en-US"/>
              <a:t>假设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54415" y="2081530"/>
          <a:ext cx="3143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77165" imgH="228600" progId="Equation.KSEE3">
                  <p:embed/>
                </p:oleObj>
              </mc:Choice>
              <mc:Fallback>
                <p:oleObj name="" r:id="rId1" imgW="177165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54415" y="2081530"/>
                        <a:ext cx="31432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39250" y="2081530"/>
            <a:ext cx="346075" cy="3562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30815" y="2065020"/>
            <a:ext cx="328930" cy="3619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392670" y="2399665"/>
            <a:ext cx="895350" cy="2857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213725" y="2438400"/>
            <a:ext cx="571500" cy="248285"/>
          </a:xfrm>
          <a:prstGeom prst="rect">
            <a:avLst/>
          </a:prstGeom>
        </p:spPr>
      </p:pic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48180" y="2565400"/>
          <a:ext cx="326390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1" imgW="152400" imgH="228600" progId="Equation.KSEE3">
                  <p:embed/>
                </p:oleObj>
              </mc:Choice>
              <mc:Fallback>
                <p:oleObj name="" r:id="rId11" imgW="1524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48180" y="2565400"/>
                        <a:ext cx="326390" cy="4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5864860" y="2597785"/>
          <a:ext cx="298450" cy="44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4" imgW="152400" imgH="228600" progId="Equation.KSEE3">
                  <p:embed/>
                </p:oleObj>
              </mc:Choice>
              <mc:Fallback>
                <p:oleObj name="" r:id="rId14" imgW="1524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64860" y="2597785"/>
                        <a:ext cx="298450" cy="44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图片 2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359910" y="3223895"/>
            <a:ext cx="3782695" cy="48704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944880" y="3931285"/>
            <a:ext cx="10748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第二种情况是d依赖于策略π。在这种情况下，通常选择d作为</a:t>
            </a:r>
            <a:r>
              <a:rPr lang="en-US" altLang="zh-CN"/>
              <a:t>       </a:t>
            </a:r>
            <a:r>
              <a:rPr lang="zh-CN" altLang="en-US"/>
              <a:t>，这是基于π的stationary distribution。</a:t>
            </a:r>
            <a:r>
              <a:rPr lang="en-US" altLang="zh-CN"/>
              <a:t>   </a:t>
            </a:r>
            <a:r>
              <a:rPr lang="zh-CN" altLang="en-US"/>
              <a:t>的一个基本性质是它满足</a:t>
            </a:r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125970" y="3998595"/>
            <a:ext cx="266700" cy="3333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1236325" y="3998595"/>
            <a:ext cx="266700" cy="33337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367020" y="4796790"/>
            <a:ext cx="1457325" cy="62865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944880" y="5461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其中</a:t>
            </a:r>
            <a:r>
              <a:rPr lang="en-US" altLang="zh-CN"/>
              <a:t>      </a:t>
            </a:r>
            <a:r>
              <a:rPr lang="zh-CN" altLang="en-US"/>
              <a:t>是状态转移概率矩阵。</a:t>
            </a:r>
            <a:endParaRPr lang="zh-CN" altLang="en-US"/>
          </a:p>
        </p:txBody>
      </p: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0190" y="5483225"/>
          <a:ext cx="2730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22" imgW="177165" imgH="228600" progId="Equation.KSEE3">
                  <p:embed/>
                </p:oleObj>
              </mc:Choice>
              <mc:Fallback>
                <p:oleObj name="" r:id="rId22" imgW="177165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20190" y="5483225"/>
                        <a:ext cx="27305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2905" y="1442085"/>
            <a:ext cx="91871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接下来我们介绍</a:t>
            </a:r>
            <a:r>
              <a:rPr lang="en-US" altLang="zh-CN" sz="2400"/>
              <a:t>      </a:t>
            </a:r>
            <a:r>
              <a:rPr lang="zh-CN" altLang="en-US" sz="2400"/>
              <a:t>的另外两个重要等价表达式。</a:t>
            </a:r>
            <a:endParaRPr lang="zh-CN" altLang="en-US" sz="24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8900" y="1441450"/>
          <a:ext cx="384175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90500" imgH="228600" progId="Equation.KSEE3">
                  <p:embed/>
                </p:oleObj>
              </mc:Choice>
              <mc:Fallback>
                <p:oleObj name="" r:id="rId1" imgW="1905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8900" y="1441450"/>
                        <a:ext cx="384175" cy="46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3" imgW="114300" imgH="215900" progId="Equation.KSEE3">
                  <p:embed/>
                </p:oleObj>
              </mc:Choice>
              <mc:Fallback>
                <p:oleObj name="" r:id="rId3" imgW="114300" imgH="2159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479425" y="2150745"/>
            <a:ext cx="11700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假设一个</a:t>
            </a:r>
            <a:r>
              <a:rPr lang="en-US" altLang="zh-CN"/>
              <a:t>agent</a:t>
            </a:r>
            <a:r>
              <a:rPr lang="zh-CN" altLang="en-US"/>
              <a:t>通过给定的策略π</a:t>
            </a:r>
            <a:r>
              <a:rPr lang="en-US" altLang="zh-CN"/>
              <a:t>(</a:t>
            </a:r>
            <a:r>
              <a:rPr lang="zh-CN" altLang="en-US"/>
              <a:t>θ</a:t>
            </a:r>
            <a:r>
              <a:rPr lang="en-US" altLang="zh-CN"/>
              <a:t>)</a:t>
            </a:r>
            <a:r>
              <a:rPr lang="zh-CN" altLang="en-US"/>
              <a:t>来收集奖励</a:t>
            </a:r>
            <a:r>
              <a:rPr lang="en-US" altLang="zh-CN"/>
              <a:t>		      </a:t>
            </a:r>
            <a:r>
              <a:rPr lang="zh-CN" altLang="en-US"/>
              <a:t>读者可能经常在文献中看到以下指标：</a:t>
            </a:r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09540" y="2138045"/>
            <a:ext cx="1114425" cy="4095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399790" y="2783205"/>
            <a:ext cx="5200650" cy="104775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479425" y="42310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事实上，它等于</a:t>
            </a:r>
            <a:r>
              <a:rPr lang="en-US" altLang="zh-CN"/>
              <a:t>	  </a:t>
            </a:r>
            <a:r>
              <a:rPr lang="zh-CN" altLang="en-US"/>
              <a:t>，我们可以</a:t>
            </a:r>
            <a:r>
              <a:rPr lang="zh-CN" altLang="en-US"/>
              <a:t>看到：</a:t>
            </a:r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508375" y="4608830"/>
            <a:ext cx="4917440" cy="1834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152650" y="4231005"/>
            <a:ext cx="342900" cy="38100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1950" y="147320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Metric 2: Average reward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447675" y="1991995"/>
            <a:ext cx="11310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第二个指标是</a:t>
            </a:r>
            <a:r>
              <a:rPr lang="en-US" altLang="zh-CN" sz="2400"/>
              <a:t>average one step reward</a:t>
            </a:r>
            <a:r>
              <a:rPr lang="zh-CN" altLang="en-US" sz="2400"/>
              <a:t>或简称为</a:t>
            </a:r>
            <a:r>
              <a:rPr lang="en-US" altLang="zh-CN" sz="2400"/>
              <a:t>average reward</a:t>
            </a:r>
            <a:r>
              <a:rPr lang="zh-CN" altLang="en-US" sz="2400"/>
              <a:t>。它被定义为</a:t>
            </a:r>
            <a:endParaRPr lang="zh-CN" altLang="en-US" sz="2400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95725" y="2600325"/>
            <a:ext cx="2967355" cy="14478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47675" y="439737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其中</a:t>
            </a:r>
            <a:r>
              <a:rPr lang="en-US" altLang="zh-CN" sz="2400"/>
              <a:t>      </a:t>
            </a:r>
            <a:r>
              <a:rPr lang="zh-CN" altLang="en-US" sz="2400"/>
              <a:t>是</a:t>
            </a:r>
            <a:r>
              <a:rPr lang="en-US" altLang="zh-CN" sz="2400"/>
              <a:t>stationary distribution</a:t>
            </a:r>
            <a:r>
              <a:rPr lang="zh-CN" altLang="en-US" sz="2400"/>
              <a:t>，</a:t>
            </a:r>
            <a:r>
              <a:rPr lang="zh-CN" altLang="en-US" sz="2400"/>
              <a:t>并且</a:t>
            </a:r>
            <a:endParaRPr lang="zh-CN" altLang="en-US" sz="2400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0310" y="4494530"/>
          <a:ext cx="281305" cy="36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77165" imgH="228600" progId="Equation.KSEE3">
                  <p:embed/>
                </p:oleObj>
              </mc:Choice>
              <mc:Fallback>
                <p:oleObj name="" r:id="rId3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0310" y="4494530"/>
                        <a:ext cx="281305" cy="36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679065" y="4995545"/>
            <a:ext cx="6833870" cy="9239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895725" y="5948045"/>
            <a:ext cx="4657090" cy="41783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3452495" cy="6267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策略梯度算法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1950" y="1473200"/>
            <a:ext cx="118395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假设</a:t>
            </a:r>
            <a:r>
              <a:rPr lang="en-US" altLang="zh-CN" sz="2400"/>
              <a:t>agent</a:t>
            </a:r>
            <a:r>
              <a:rPr lang="zh-CN" altLang="en-US" sz="2400"/>
              <a:t>通过给定的策略π</a:t>
            </a:r>
            <a:r>
              <a:rPr lang="en-US" altLang="zh-CN" sz="2400"/>
              <a:t>(</a:t>
            </a:r>
            <a:r>
              <a:rPr lang="zh-CN" altLang="en-US" sz="2400"/>
              <a:t>θ</a:t>
            </a:r>
            <a:r>
              <a:rPr lang="en-US" altLang="zh-CN" sz="2400"/>
              <a:t>)</a:t>
            </a:r>
            <a:r>
              <a:rPr lang="zh-CN" altLang="en-US" sz="2400"/>
              <a:t>来收集奖励</a:t>
            </a:r>
            <a:r>
              <a:rPr lang="en-US" altLang="zh-CN" sz="2400"/>
              <a:t>	                 </a:t>
            </a:r>
            <a:r>
              <a:rPr lang="zh-CN" altLang="en-US" sz="2400"/>
              <a:t>。读者可能经常在文献中看到的一个常见指标是</a:t>
            </a: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447675" y="43973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72810" y="1473200"/>
            <a:ext cx="1114425" cy="409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33900" y="2276475"/>
            <a:ext cx="3615690" cy="11525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3875" y="431165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事实上，它等于</a:t>
            </a:r>
            <a:r>
              <a:rPr lang="en-US" altLang="zh-CN" sz="2400"/>
              <a:t>	  .</a:t>
            </a:r>
            <a:endParaRPr lang="en-US" altLang="zh-CN" sz="2400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3365" y="4311650"/>
          <a:ext cx="396240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139700" imgH="228600" progId="Equation.KSEE3">
                  <p:embed/>
                </p:oleObj>
              </mc:Choice>
              <mc:Fallback>
                <p:oleObj name="" r:id="rId5" imgW="1397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3365" y="4311650"/>
                        <a:ext cx="396240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046220" y="4958080"/>
            <a:ext cx="5083810" cy="1114425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COMMONDATA" val="eyJoZGlkIjoiMWY5NWQ1ZWRjZjRkYTY3YjM1YTIxZDdhZmZlYTQ1MzM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3528</Words>
  <Application>WPS 演示</Application>
  <PresentationFormat>宽屏</PresentationFormat>
  <Paragraphs>229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24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微软雅黑</vt:lpstr>
      <vt:lpstr>Calibri</vt:lpstr>
      <vt:lpstr>楷体</vt:lpstr>
      <vt:lpstr>Arial Unicode MS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策略梯度算法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kákàじ★ve</cp:lastModifiedBy>
  <cp:revision>23</cp:revision>
  <dcterms:created xsi:type="dcterms:W3CDTF">2023-09-10T07:36:00Z</dcterms:created>
  <dcterms:modified xsi:type="dcterms:W3CDTF">2023-10-06T11:17:17Z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FABAE6B1C6EA4068BC5433FD1B5FDCD6_12</vt:lpwstr>
  </property>
  <property fmtid="{D5CDD505-2E9C-101B-9397-08002B2CF9AE}" pid="3" name="KSOProductBuildVer">
    <vt:lpwstr>2052-12.1.0.15374</vt:lpwstr>
  </property>
</Properties>
</file>