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57.svg" ContentType="image/svg+xml"/>
  <Override PartName="/ppt/media/image5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459" r:id="rId3"/>
    <p:sldId id="460" r:id="rId5"/>
    <p:sldId id="461" r:id="rId6"/>
    <p:sldId id="462" r:id="rId7"/>
    <p:sldId id="463" r:id="rId8"/>
    <p:sldId id="464" r:id="rId9"/>
    <p:sldId id="465" r:id="rId10"/>
    <p:sldId id="466" r:id="rId11"/>
    <p:sldId id="467" r:id="rId12"/>
    <p:sldId id="410" r:id="rId13"/>
    <p:sldId id="355" r:id="rId14"/>
    <p:sldId id="366" r:id="rId15"/>
    <p:sldId id="367" r:id="rId16"/>
    <p:sldId id="368" r:id="rId17"/>
    <p:sldId id="369" r:id="rId18"/>
    <p:sldId id="444" r:id="rId19"/>
    <p:sldId id="371" r:id="rId20"/>
    <p:sldId id="372" r:id="rId21"/>
    <p:sldId id="373" r:id="rId22"/>
    <p:sldId id="411" r:id="rId23"/>
    <p:sldId id="434" r:id="rId24"/>
    <p:sldId id="378" r:id="rId25"/>
    <p:sldId id="424" r:id="rId26"/>
    <p:sldId id="412" r:id="rId27"/>
    <p:sldId id="426" r:id="rId28"/>
    <p:sldId id="379" r:id="rId29"/>
    <p:sldId id="430" r:id="rId30"/>
    <p:sldId id="431" r:id="rId31"/>
    <p:sldId id="432" r:id="rId32"/>
    <p:sldId id="349" r:id="rId33"/>
  </p:sldIdLst>
  <p:sldSz cx="12192000" cy="6858000"/>
  <p:notesSz cx="6858000" cy="9144000"/>
  <p:custDataLst>
    <p:tags r:id="rId39"/>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9pPr>
  </p:defaultTextStyle>
  <p:extLst>
    <p:ext uri="{EFAFB233-063F-42B5-8137-9DF3F51BA10A}">
      <p15:sldGuideLst xmlns:p15="http://schemas.microsoft.com/office/powerpoint/2012/main">
        <p15:guide id="1" orient="horz" pos="1908"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 id="2" name="24302" initials="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79030" autoAdjust="0"/>
  </p:normalViewPr>
  <p:slideViewPr>
    <p:cSldViewPr snapToGrid="0" showGuides="1">
      <p:cViewPr varScale="1">
        <p:scale>
          <a:sx n="68" d="100"/>
          <a:sy n="68" d="100"/>
        </p:scale>
        <p:origin x="1219" y="38"/>
      </p:cViewPr>
      <p:guideLst>
        <p:guide orient="horz" pos="1908"/>
        <p:guide pos="2891"/>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86.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圆圈  状态</a:t>
            </a:r>
            <a:endParaRPr lang="en-US" altLang="zh-CN" b="0" dirty="0"/>
          </a:p>
          <a:p>
            <a:r>
              <a:rPr lang="zh-CN" altLang="en-US" b="0" dirty="0"/>
              <a:t>虚线箭头表示状态的转移</a:t>
            </a:r>
            <a:endParaRPr lang="en-US" altLang="zh-CN" b="0" dirty="0"/>
          </a:p>
          <a:p>
            <a:r>
              <a:rPr lang="zh-CN" altLang="en-US" b="0" dirty="0"/>
              <a:t>每个状态转移到其他状态的概率和为</a:t>
            </a:r>
            <a:r>
              <a:rPr lang="en-US" altLang="zh-CN" b="0" dirty="0"/>
              <a:t>1</a:t>
            </a:r>
            <a:endParaRPr lang="en-US" altLang="zh-CN"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从</a:t>
            </a:r>
            <a:r>
              <a:rPr lang="en-US" altLang="zh-CN" sz="1200" dirty="0">
                <a:latin typeface="+mn-ea"/>
                <a:ea typeface="+mn-ea"/>
              </a:rPr>
              <a:t>t</a:t>
            </a:r>
            <a:r>
              <a:rPr lang="zh-CN" altLang="en-US" sz="1200" dirty="0">
                <a:latin typeface="+mn-ea"/>
                <a:ea typeface="+mn-ea"/>
              </a:rPr>
              <a:t>时刻状态</a:t>
            </a:r>
            <a:r>
              <a:rPr lang="en-US" altLang="zh-CN" sz="1200" dirty="0">
                <a:latin typeface="+mn-ea"/>
                <a:ea typeface="+mn-ea"/>
              </a:rPr>
              <a:t>S</a:t>
            </a:r>
            <a:r>
              <a:rPr lang="en-US" altLang="zh-CN" sz="1050" dirty="0">
                <a:latin typeface="+mn-ea"/>
                <a:ea typeface="+mn-ea"/>
              </a:rPr>
              <a:t>t</a:t>
            </a:r>
            <a:r>
              <a:rPr lang="zh-CN" altLang="en-US" sz="1200" dirty="0">
                <a:latin typeface="+mn-ea"/>
                <a:ea typeface="+mn-ea"/>
              </a:rPr>
              <a:t>开始</a:t>
            </a:r>
            <a:r>
              <a:rPr lang="en-US" altLang="zh-CN" sz="1200" dirty="0">
                <a:latin typeface="+mn-ea"/>
                <a:ea typeface="+mn-ea"/>
              </a:rPr>
              <a:t>,</a:t>
            </a:r>
            <a:r>
              <a:rPr lang="zh-CN" altLang="en-US" sz="1200" dirty="0">
                <a:latin typeface="+mn-ea"/>
                <a:ea typeface="+mn-ea"/>
              </a:rPr>
              <a:t>直至终止状态，所有奖励的衰减之和</a:t>
            </a:r>
            <a:endParaRPr lang="en-US" altLang="zh-CN" sz="1200" dirty="0">
              <a:solidFill>
                <a:prstClr val="black"/>
              </a:solidFill>
              <a:latin typeface="+mn-ea"/>
              <a:ea typeface="+mn-ea"/>
            </a:endParaRPr>
          </a:p>
          <a:p>
            <a:r>
              <a:rPr lang="en-US" altLang="zh-CN" b="0" dirty="0"/>
              <a:t>R</a:t>
            </a:r>
            <a:r>
              <a:rPr lang="en-US" altLang="zh-CN" sz="1100" b="0" dirty="0"/>
              <a:t>t</a:t>
            </a:r>
            <a:r>
              <a:rPr lang="zh-CN" altLang="en-US" sz="1200" b="0" dirty="0"/>
              <a:t>表示在</a:t>
            </a:r>
            <a:r>
              <a:rPr lang="en-US" altLang="zh-CN" sz="1200" b="0" dirty="0"/>
              <a:t>t</a:t>
            </a:r>
            <a:r>
              <a:rPr lang="zh-CN" altLang="en-US" sz="1200" b="0" dirty="0"/>
              <a:t>时刻获得的奖励</a:t>
            </a:r>
            <a:endParaRPr lang="en-US" altLang="zh-CN"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t>即时奖励的期望是奖励函数的输出</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t>根据从状态</a:t>
            </a:r>
            <a:r>
              <a:rPr lang="en-US" altLang="zh-CN" b="0" dirty="0"/>
              <a:t>s</a:t>
            </a:r>
            <a:r>
              <a:rPr lang="zh-CN" altLang="en-US" b="0" dirty="0"/>
              <a:t>出发的转移概率得到</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t>所有状态的价值 </a:t>
            </a:r>
            <a:r>
              <a:rPr lang="en-US" altLang="zh-CN" b="0" dirty="0"/>
              <a:t>V</a:t>
            </a:r>
            <a:r>
              <a:rPr lang="zh-CN" altLang="en-US" b="0" dirty="0"/>
              <a:t>列向量   奖励函数 </a:t>
            </a:r>
            <a:r>
              <a:rPr lang="en-US" altLang="zh-CN" b="0" dirty="0"/>
              <a:t>R</a:t>
            </a:r>
            <a:r>
              <a:rPr lang="zh-CN" altLang="en-US" b="0" dirty="0"/>
              <a:t>列向量</a:t>
            </a:r>
            <a:endParaRPr lang="en-US" altLang="zh-CN"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微软雅黑" panose="020B0503020204020204" charset="-122"/>
                <a:ea typeface="微软雅黑" panose="020B0503020204020204" charset="-122"/>
              </a:rPr>
              <a:t>上述两种  自发改变的随机过程       </a:t>
            </a:r>
            <a:endParaRPr lang="en-US" altLang="zh-CN" b="0" dirty="0">
              <a:latin typeface="微软雅黑" panose="020B0503020204020204" charset="-122"/>
              <a:ea typeface="微软雅黑" panose="020B0503020204020204" charset="-122"/>
            </a:endParaRPr>
          </a:p>
          <a:p>
            <a:r>
              <a:rPr lang="zh-CN" altLang="en-US" b="0" dirty="0">
                <a:latin typeface="微软雅黑" panose="020B0503020204020204" charset="-122"/>
                <a:ea typeface="微软雅黑" panose="020B0503020204020204" charset="-122"/>
              </a:rPr>
              <a:t>外界刺激改变随机过程</a:t>
            </a:r>
            <a:endParaRPr lang="en-US" altLang="zh-CN" b="0" dirty="0">
              <a:latin typeface="微软雅黑" panose="020B0503020204020204" charset="-122"/>
              <a:ea typeface="微软雅黑" panose="020B0503020204020204" charset="-122"/>
            </a:endParaRPr>
          </a:p>
          <a:p>
            <a:r>
              <a:rPr lang="el-GR" altLang="zh-CN" b="0" dirty="0">
                <a:latin typeface="微软雅黑" panose="020B0503020204020204" charset="-122"/>
                <a:ea typeface="微软雅黑" panose="020B0503020204020204" charset="-122"/>
              </a:rPr>
              <a:t>Π</a:t>
            </a:r>
            <a:r>
              <a:rPr lang="en-US" altLang="zh-CN" b="0" dirty="0">
                <a:latin typeface="微软雅黑" panose="020B0503020204020204" charset="-122"/>
                <a:ea typeface="微软雅黑" panose="020B0503020204020204" charset="-122"/>
              </a:rPr>
              <a:t>  </a:t>
            </a:r>
            <a:r>
              <a:rPr lang="zh-CN" altLang="en-US" b="0" dirty="0">
                <a:latin typeface="微软雅黑" panose="020B0503020204020204" charset="-122"/>
                <a:ea typeface="微软雅黑" panose="020B0503020204020204" charset="-122"/>
              </a:rPr>
              <a:t>表示在当前状态下采取动作</a:t>
            </a:r>
            <a:r>
              <a:rPr lang="en-US" altLang="zh-CN" b="0" dirty="0">
                <a:latin typeface="微软雅黑" panose="020B0503020204020204" charset="-122"/>
                <a:ea typeface="微软雅黑" panose="020B0503020204020204" charset="-122"/>
              </a:rPr>
              <a:t>a</a:t>
            </a:r>
            <a:r>
              <a:rPr lang="zh-CN" altLang="en-US" b="0" dirty="0">
                <a:latin typeface="微软雅黑" panose="020B0503020204020204" charset="-122"/>
                <a:ea typeface="微软雅黑" panose="020B0503020204020204" charset="-122"/>
              </a:rPr>
              <a:t>的概率</a:t>
            </a:r>
            <a:endParaRPr lang="en-US" altLang="zh-CN" b="0" dirty="0">
              <a:latin typeface="微软雅黑" panose="020B0503020204020204" charset="-122"/>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基于策略采取所有动作的概率    相应的价值</a:t>
            </a:r>
            <a:endParaRPr lang="en-US" altLang="zh-CN" b="0" dirty="0"/>
          </a:p>
          <a:p>
            <a:r>
              <a:rPr lang="zh-CN" altLang="en-US" b="0" dirty="0"/>
              <a:t>即时奖励    经过衰减的所有可能的下一个状态的状态转移概率与相应价值</a:t>
            </a:r>
            <a:endParaRPr lang="en-US" altLang="zh-CN"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基于策略采取所有动作的概率    相应的价值</a:t>
            </a:r>
            <a:endParaRPr lang="en-US" altLang="zh-CN" b="0" dirty="0"/>
          </a:p>
          <a:p>
            <a:r>
              <a:rPr lang="zh-CN" altLang="en-US" b="0" dirty="0"/>
              <a:t>即时奖励    经过衰减的所有可能的下一个状态的状态转移概率与相应价值</a:t>
            </a:r>
            <a:endParaRPr lang="en-US" altLang="zh-CN"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黑实线  可以采取的动作</a:t>
            </a:r>
            <a:endParaRPr lang="en-US" altLang="zh-CN" b="0" dirty="0"/>
          </a:p>
          <a:p>
            <a:r>
              <a:rPr lang="zh-CN" altLang="en-US" b="0" dirty="0"/>
              <a:t>虚线  采取动作后可能转移到的状态</a:t>
            </a:r>
            <a:endParaRPr lang="en-US" altLang="zh-CN" b="0" dirty="0"/>
          </a:p>
          <a:p>
            <a:r>
              <a:rPr lang="zh-CN" altLang="en-US" b="0" dirty="0"/>
              <a:t>圆圈数字 奖励       箭头数字  转移概率</a:t>
            </a:r>
            <a:endParaRPr lang="en-US" altLang="zh-CN"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黑实线  可以采取的动作</a:t>
            </a:r>
            <a:endParaRPr lang="en-US" altLang="zh-CN" b="0" dirty="0"/>
          </a:p>
          <a:p>
            <a:r>
              <a:rPr lang="zh-CN" altLang="en-US" b="0" dirty="0"/>
              <a:t>虚线  采取动作后可能转移到的状态</a:t>
            </a:r>
            <a:endParaRPr lang="en-US" altLang="zh-CN" b="0" dirty="0"/>
          </a:p>
          <a:p>
            <a:r>
              <a:rPr lang="zh-CN" altLang="en-US" b="0" dirty="0"/>
              <a:t>圆圈数字 奖励       箭头数字  转移概率</a:t>
            </a:r>
            <a:endParaRPr lang="en-US" altLang="zh-CN"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下一刻状态只取决于当前状态，不受过去状态的影响</a:t>
            </a:r>
            <a:endParaRPr lang="en-US" altLang="zh-CN"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 name="矩形 9"/>
          <p:cNvSpPr/>
          <p:nvPr userDrawn="1"/>
        </p:nvSpPr>
        <p:spPr>
          <a:xfrm>
            <a:off x="11419673" y="344536"/>
            <a:ext cx="244945" cy="18370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1" name="矩形 10"/>
          <p:cNvSpPr/>
          <p:nvPr userDrawn="1"/>
        </p:nvSpPr>
        <p:spPr>
          <a:xfrm>
            <a:off x="1110533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2" name="矩形 11"/>
          <p:cNvSpPr/>
          <p:nvPr userDrawn="1"/>
        </p:nvSpPr>
        <p:spPr>
          <a:xfrm>
            <a:off x="10796975"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3" name="矩形 12"/>
          <p:cNvSpPr/>
          <p:nvPr userDrawn="1"/>
        </p:nvSpPr>
        <p:spPr>
          <a:xfrm>
            <a:off x="1048263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4" name="矩形 13"/>
          <p:cNvSpPr/>
          <p:nvPr userDrawn="1"/>
        </p:nvSpPr>
        <p:spPr>
          <a:xfrm>
            <a:off x="10168296" y="344536"/>
            <a:ext cx="244945"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5" name="矩形 14"/>
          <p:cNvSpPr/>
          <p:nvPr userDrawn="1"/>
        </p:nvSpPr>
        <p:spPr>
          <a:xfrm>
            <a:off x="9845495" y="344536"/>
            <a:ext cx="244945" cy="183709"/>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7" name="矩形 6"/>
          <p:cNvSpPr/>
          <p:nvPr userDrawn="1"/>
        </p:nvSpPr>
        <p:spPr>
          <a:xfrm>
            <a:off x="0" y="0"/>
            <a:ext cx="12192000" cy="932723"/>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quarter" idx="10" hasCustomPrompt="1"/>
          </p:nvPr>
        </p:nvSpPr>
        <p:spPr>
          <a:xfrm>
            <a:off x="4325525" y="153260"/>
            <a:ext cx="4992588" cy="609468"/>
          </a:xfrm>
          <a:prstGeom prst="rect">
            <a:avLst/>
          </a:prstGeom>
        </p:spPr>
        <p:txBody>
          <a:bodyPr/>
          <a:lstStyle>
            <a:lvl1pPr marL="0" indent="0" algn="r">
              <a:buNone/>
              <a:defRPr sz="2665">
                <a:solidFill>
                  <a:schemeClr val="bg1"/>
                </a:solidFill>
                <a:latin typeface="微软雅黑" panose="020B0503020204020204" charset="-122"/>
                <a:ea typeface="微软雅黑" panose="020B0503020204020204" charset="-122"/>
              </a:defRPr>
            </a:lvl1pPr>
          </a:lstStyle>
          <a:p>
            <a:pPr lvl="0"/>
            <a:r>
              <a:rPr lang="zh-CN" altLang="en-US" dirty="0"/>
              <a:t>点击输入标题内容</a:t>
            </a:r>
            <a:endParaRPr lang="zh-CN" altLang="en-US" dirty="0"/>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108155"/>
            <a:ext cx="2199227" cy="74791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1800664"/>
            <a:ext cx="4304715"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dirty="0"/>
          </a:p>
        </p:txBody>
      </p:sp>
      <p:sp>
        <p:nvSpPr>
          <p:cNvPr id="12" name="矩形 11"/>
          <p:cNvSpPr/>
          <p:nvPr userDrawn="1"/>
        </p:nvSpPr>
        <p:spPr>
          <a:xfrm>
            <a:off x="0" y="1"/>
            <a:ext cx="12193219" cy="1724419"/>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00"/>
          </a:p>
        </p:txBody>
      </p:sp>
      <p:sp>
        <p:nvSpPr>
          <p:cNvPr id="13" name="矩形 12"/>
          <p:cNvSpPr/>
          <p:nvPr userDrawn="1"/>
        </p:nvSpPr>
        <p:spPr>
          <a:xfrm>
            <a:off x="4403189" y="1800664"/>
            <a:ext cx="407963" cy="1584000"/>
          </a:xfrm>
          <a:prstGeom prst="rect">
            <a:avLst/>
          </a:prstGeom>
          <a:solidFill>
            <a:srgbClr val="1025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0" dirty="0"/>
          </a:p>
        </p:txBody>
      </p:sp>
      <p:sp>
        <p:nvSpPr>
          <p:cNvPr id="15" name="文本占位符 14"/>
          <p:cNvSpPr>
            <a:spLocks noGrp="1"/>
          </p:cNvSpPr>
          <p:nvPr>
            <p:ph type="body" sz="quarter" idx="10" hasCustomPrompt="1"/>
          </p:nvPr>
        </p:nvSpPr>
        <p:spPr>
          <a:xfrm>
            <a:off x="1343789" y="1951864"/>
            <a:ext cx="2599961" cy="1219200"/>
          </a:xfrm>
          <a:prstGeom prst="rect">
            <a:avLst/>
          </a:prstGeom>
        </p:spPr>
        <p:txBody>
          <a:bodyPr anchor="ctr"/>
          <a:lstStyle>
            <a:lvl1pPr marL="0" indent="0" algn="ctr">
              <a:buNone/>
              <a:defRPr sz="3735" b="1">
                <a:solidFill>
                  <a:schemeClr val="bg1"/>
                </a:solidFill>
                <a:latin typeface="微软雅黑" panose="020B0503020204020204" charset="-122"/>
                <a:ea typeface="微软雅黑" panose="020B0503020204020204" charset="-122"/>
              </a:defRPr>
            </a:lvl1pPr>
          </a:lstStyle>
          <a:p>
            <a:pPr lvl="0"/>
            <a:r>
              <a:rPr lang="zh-CN" altLang="en-US" dirty="0"/>
              <a:t>第一部分</a:t>
            </a:r>
            <a:endParaRPr lang="zh-CN" altLang="en-US" dirty="0"/>
          </a:p>
        </p:txBody>
      </p:sp>
      <p:sp>
        <p:nvSpPr>
          <p:cNvPr id="17" name="文本占位符 16"/>
          <p:cNvSpPr>
            <a:spLocks noGrp="1"/>
          </p:cNvSpPr>
          <p:nvPr>
            <p:ph type="body" sz="quarter" idx="11" hasCustomPrompt="1"/>
          </p:nvPr>
        </p:nvSpPr>
        <p:spPr>
          <a:xfrm>
            <a:off x="4909628" y="1821276"/>
            <a:ext cx="3298608" cy="818224"/>
          </a:xfrm>
          <a:prstGeom prst="rect">
            <a:avLst/>
          </a:prstGeom>
        </p:spPr>
        <p:txBody>
          <a:bodyPr/>
          <a:lstStyle>
            <a:lvl1pPr marL="0" indent="0">
              <a:buNone/>
              <a:defRPr sz="3735" baseline="0">
                <a:solidFill>
                  <a:srgbClr val="10253F"/>
                </a:solidFill>
                <a:latin typeface="Impact" panose="020B0806030902050204" pitchFamily="34" charset="0"/>
              </a:defRPr>
            </a:lvl1pPr>
          </a:lstStyle>
          <a:p>
            <a:pPr lvl="0"/>
            <a:r>
              <a:rPr lang="en-US" altLang="zh-CN" dirty="0"/>
              <a:t>Project review</a:t>
            </a:r>
            <a:endParaRPr lang="zh-CN" altLang="en-US" dirty="0"/>
          </a:p>
        </p:txBody>
      </p:sp>
      <p:sp>
        <p:nvSpPr>
          <p:cNvPr id="18" name="文本占位符 16"/>
          <p:cNvSpPr>
            <a:spLocks noGrp="1"/>
          </p:cNvSpPr>
          <p:nvPr>
            <p:ph type="body" sz="quarter" idx="12" hasCustomPrompt="1"/>
          </p:nvPr>
        </p:nvSpPr>
        <p:spPr>
          <a:xfrm>
            <a:off x="8424475" y="1821276"/>
            <a:ext cx="3298608" cy="818224"/>
          </a:xfrm>
          <a:prstGeom prst="rect">
            <a:avLst/>
          </a:prstGeom>
        </p:spPr>
        <p:txBody>
          <a:bodyPr/>
          <a:lstStyle>
            <a:lvl1pPr marL="0" indent="0">
              <a:buNone/>
              <a:defRPr sz="3735" b="1" baseline="0">
                <a:solidFill>
                  <a:srgbClr val="10253F"/>
                </a:solidFill>
                <a:latin typeface="微软雅黑" panose="020B0503020204020204" charset="-122"/>
                <a:ea typeface="微软雅黑" panose="020B0503020204020204" charset="-122"/>
              </a:defRPr>
            </a:lvl1pPr>
          </a:lstStyle>
          <a:p>
            <a:pPr lvl="0"/>
            <a:r>
              <a:rPr lang="zh-CN" altLang="en-US" dirty="0"/>
              <a:t>课题综述</a:t>
            </a:r>
            <a:endParaRPr lang="zh-CN" altLang="en-US" dirty="0"/>
          </a:p>
        </p:txBody>
      </p:sp>
      <p:sp>
        <p:nvSpPr>
          <p:cNvPr id="20" name="文本占位符 19"/>
          <p:cNvSpPr>
            <a:spLocks noGrp="1"/>
          </p:cNvSpPr>
          <p:nvPr>
            <p:ph type="body" sz="quarter" idx="13" hasCustomPrompt="1"/>
          </p:nvPr>
        </p:nvSpPr>
        <p:spPr>
          <a:xfrm>
            <a:off x="4909627" y="2830060"/>
            <a:ext cx="3298609" cy="1219200"/>
          </a:xfrm>
          <a:prstGeom prst="rect">
            <a:avLst/>
          </a:prstGeom>
        </p:spPr>
        <p:txBody>
          <a:bodyPr/>
          <a:lstStyle>
            <a:lvl1pPr marL="381000" indent="-381000">
              <a:buFont typeface="Wingdings" panose="05000000000000000000" pitchFamily="2" charset="2"/>
              <a:buChar char="p"/>
              <a:defRPr sz="2135">
                <a:solidFill>
                  <a:schemeClr val="tx1">
                    <a:lumMod val="65000"/>
                    <a:lumOff val="35000"/>
                  </a:schemeClr>
                </a:solidFill>
                <a:latin typeface="微软雅黑" panose="020B0503020204020204" charset="-122"/>
                <a:ea typeface="微软雅黑" panose="020B0503020204020204" charset="-122"/>
              </a:defRPr>
            </a:lvl1pPr>
          </a:lstStyle>
          <a:p>
            <a:pPr lvl="0"/>
            <a:r>
              <a:rPr lang="zh-CN" altLang="en-US" dirty="0"/>
              <a:t>输入副标题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17.xml"/><Relationship Id="rId3" Type="http://schemas.openxmlformats.org/officeDocument/2006/relationships/image" Target="../media/image3.wmf"/><Relationship Id="rId2" Type="http://schemas.openxmlformats.org/officeDocument/2006/relationships/oleObject" Target="../embeddings/oleObject8.bin"/><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tags" Target="../tags/tag20.xml"/><Relationship Id="rId3" Type="http://schemas.openxmlformats.org/officeDocument/2006/relationships/image" Target="../media/image17.png"/><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oleObject" Target="../embeddings/oleObject11.bin"/><Relationship Id="rId7" Type="http://schemas.openxmlformats.org/officeDocument/2006/relationships/image" Target="../media/image21.wmf"/><Relationship Id="rId6" Type="http://schemas.openxmlformats.org/officeDocument/2006/relationships/oleObject" Target="../embeddings/oleObject10.bin"/><Relationship Id="rId5" Type="http://schemas.openxmlformats.org/officeDocument/2006/relationships/image" Target="../media/image20.wmf"/><Relationship Id="rId4" Type="http://schemas.openxmlformats.org/officeDocument/2006/relationships/oleObject" Target="../embeddings/oleObject9.bin"/><Relationship Id="rId3" Type="http://schemas.openxmlformats.org/officeDocument/2006/relationships/tags" Target="../tags/tag22.xml"/><Relationship Id="rId2" Type="http://schemas.openxmlformats.org/officeDocument/2006/relationships/image" Target="../media/image19.png"/><Relationship Id="rId14" Type="http://schemas.openxmlformats.org/officeDocument/2006/relationships/notesSlide" Target="../notesSlides/notesSlide13.xml"/><Relationship Id="rId13" Type="http://schemas.openxmlformats.org/officeDocument/2006/relationships/vmlDrawing" Target="../drawings/vmlDrawing9.vml"/><Relationship Id="rId12" Type="http://schemas.openxmlformats.org/officeDocument/2006/relationships/slideLayout" Target="../slideLayouts/slideLayout2.xml"/><Relationship Id="rId11" Type="http://schemas.openxmlformats.org/officeDocument/2006/relationships/image" Target="../media/image23.wmf"/><Relationship Id="rId10" Type="http://schemas.openxmlformats.org/officeDocument/2006/relationships/oleObject" Target="../embeddings/oleObject12.bin"/><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png"/><Relationship Id="rId7" Type="http://schemas.openxmlformats.org/officeDocument/2006/relationships/tags" Target="../tags/tag23.x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 Id="rId3" Type="http://schemas.openxmlformats.org/officeDocument/2006/relationships/oleObject" Target="../embeddings/oleObject14.bin"/><Relationship Id="rId2" Type="http://schemas.openxmlformats.org/officeDocument/2006/relationships/image" Target="../media/image24.wmf"/><Relationship Id="rId11" Type="http://schemas.openxmlformats.org/officeDocument/2006/relationships/notesSlide" Target="../notesSlides/notesSlide14.xml"/><Relationship Id="rId10" Type="http://schemas.openxmlformats.org/officeDocument/2006/relationships/vmlDrawing" Target="../drawings/vmlDrawing10.vml"/><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20.bin"/><Relationship Id="rId7" Type="http://schemas.openxmlformats.org/officeDocument/2006/relationships/image" Target="../media/image27.wmf"/><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3" Type="http://schemas.openxmlformats.org/officeDocument/2006/relationships/image" Target="../media/image3.wmf"/><Relationship Id="rId22" Type="http://schemas.openxmlformats.org/officeDocument/2006/relationships/notesSlide" Target="../notesSlides/notesSlide15.xml"/><Relationship Id="rId21" Type="http://schemas.openxmlformats.org/officeDocument/2006/relationships/vmlDrawing" Target="../drawings/vmlDrawing11.vml"/><Relationship Id="rId20" Type="http://schemas.openxmlformats.org/officeDocument/2006/relationships/slideLayout" Target="../slideLayouts/slideLayout2.xml"/><Relationship Id="rId2" Type="http://schemas.openxmlformats.org/officeDocument/2006/relationships/oleObject" Target="../embeddings/oleObject16.bin"/><Relationship Id="rId19" Type="http://schemas.openxmlformats.org/officeDocument/2006/relationships/image" Target="../media/image32.wmf"/><Relationship Id="rId18" Type="http://schemas.openxmlformats.org/officeDocument/2006/relationships/oleObject" Target="../embeddings/oleObject25.bin"/><Relationship Id="rId17" Type="http://schemas.openxmlformats.org/officeDocument/2006/relationships/oleObject" Target="../embeddings/oleObject24.bin"/><Relationship Id="rId16" Type="http://schemas.openxmlformats.org/officeDocument/2006/relationships/image" Target="../media/image31.wmf"/><Relationship Id="rId15" Type="http://schemas.openxmlformats.org/officeDocument/2006/relationships/oleObject" Target="../embeddings/oleObject23.bin"/><Relationship Id="rId14" Type="http://schemas.openxmlformats.org/officeDocument/2006/relationships/image" Target="../media/image30.wmf"/><Relationship Id="rId13" Type="http://schemas.openxmlformats.org/officeDocument/2006/relationships/oleObject" Target="../embeddings/oleObject22.bin"/><Relationship Id="rId12" Type="http://schemas.openxmlformats.org/officeDocument/2006/relationships/tags" Target="../tags/tag25.xml"/><Relationship Id="rId11" Type="http://schemas.openxmlformats.org/officeDocument/2006/relationships/image" Target="../media/image29.wmf"/><Relationship Id="rId10" Type="http://schemas.openxmlformats.org/officeDocument/2006/relationships/oleObject" Target="../embeddings/oleObject21.bin"/><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4.wmf"/><Relationship Id="rId7" Type="http://schemas.openxmlformats.org/officeDocument/2006/relationships/oleObject" Target="../embeddings/oleObject27.bin"/><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tags" Target="../tags/tag29.xml"/><Relationship Id="rId3" Type="http://schemas.openxmlformats.org/officeDocument/2006/relationships/image" Target="../media/image19.png"/><Relationship Id="rId24" Type="http://schemas.openxmlformats.org/officeDocument/2006/relationships/notesSlide" Target="../notesSlides/notesSlide17.xml"/><Relationship Id="rId23" Type="http://schemas.openxmlformats.org/officeDocument/2006/relationships/vmlDrawing" Target="../drawings/vmlDrawing12.vml"/><Relationship Id="rId22" Type="http://schemas.openxmlformats.org/officeDocument/2006/relationships/slideLayout" Target="../slideLayouts/slideLayout2.xml"/><Relationship Id="rId21" Type="http://schemas.openxmlformats.org/officeDocument/2006/relationships/oleObject" Target="../embeddings/oleObject33.bin"/><Relationship Id="rId20" Type="http://schemas.openxmlformats.org/officeDocument/2006/relationships/tags" Target="../tags/tag33.xml"/><Relationship Id="rId2" Type="http://schemas.openxmlformats.org/officeDocument/2006/relationships/tags" Target="../tags/tag28.xml"/><Relationship Id="rId19" Type="http://schemas.openxmlformats.org/officeDocument/2006/relationships/oleObject" Target="../embeddings/oleObject32.bin"/><Relationship Id="rId18" Type="http://schemas.openxmlformats.org/officeDocument/2006/relationships/tags" Target="../tags/tag32.xml"/><Relationship Id="rId17" Type="http://schemas.openxmlformats.org/officeDocument/2006/relationships/oleObject" Target="../embeddings/oleObject31.bin"/><Relationship Id="rId16" Type="http://schemas.openxmlformats.org/officeDocument/2006/relationships/tags" Target="../tags/tag31.xml"/><Relationship Id="rId15" Type="http://schemas.openxmlformats.org/officeDocument/2006/relationships/image" Target="../media/image37.wmf"/><Relationship Id="rId14" Type="http://schemas.openxmlformats.org/officeDocument/2006/relationships/oleObject" Target="../embeddings/oleObject30.bin"/><Relationship Id="rId13" Type="http://schemas.openxmlformats.org/officeDocument/2006/relationships/image" Target="../media/image36.wmf"/><Relationship Id="rId12" Type="http://schemas.openxmlformats.org/officeDocument/2006/relationships/oleObject" Target="../embeddings/oleObject29.bin"/><Relationship Id="rId11" Type="http://schemas.openxmlformats.org/officeDocument/2006/relationships/tags" Target="../tags/tag30.xml"/><Relationship Id="rId10" Type="http://schemas.openxmlformats.org/officeDocument/2006/relationships/image" Target="../media/image35.wmf"/><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image" Target="../media/image39.png"/><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oleObject" Target="../embeddings/oleObject35.bin"/><Relationship Id="rId4" Type="http://schemas.openxmlformats.org/officeDocument/2006/relationships/tags" Target="../tags/tag35.xml"/><Relationship Id="rId31" Type="http://schemas.openxmlformats.org/officeDocument/2006/relationships/notesSlide" Target="../notesSlides/notesSlide18.xml"/><Relationship Id="rId30" Type="http://schemas.openxmlformats.org/officeDocument/2006/relationships/vmlDrawing" Target="../drawings/vmlDrawing13.vml"/><Relationship Id="rId3" Type="http://schemas.openxmlformats.org/officeDocument/2006/relationships/image" Target="../media/image38.wmf"/><Relationship Id="rId29" Type="http://schemas.openxmlformats.org/officeDocument/2006/relationships/slideLayout" Target="../slideLayouts/slideLayout2.xml"/><Relationship Id="rId28" Type="http://schemas.openxmlformats.org/officeDocument/2006/relationships/tags" Target="../tags/tag51.xml"/><Relationship Id="rId27" Type="http://schemas.openxmlformats.org/officeDocument/2006/relationships/tags" Target="../tags/tag50.xml"/><Relationship Id="rId26" Type="http://schemas.openxmlformats.org/officeDocument/2006/relationships/image" Target="../media/image45.png"/><Relationship Id="rId25" Type="http://schemas.openxmlformats.org/officeDocument/2006/relationships/tags" Target="../tags/tag49.xml"/><Relationship Id="rId24" Type="http://schemas.openxmlformats.org/officeDocument/2006/relationships/tags" Target="../tags/tag48.xml"/><Relationship Id="rId23" Type="http://schemas.openxmlformats.org/officeDocument/2006/relationships/tags" Target="../tags/tag47.xml"/><Relationship Id="rId22" Type="http://schemas.openxmlformats.org/officeDocument/2006/relationships/tags" Target="../tags/tag46.xml"/><Relationship Id="rId21" Type="http://schemas.openxmlformats.org/officeDocument/2006/relationships/image" Target="../media/image44.png"/><Relationship Id="rId20" Type="http://schemas.openxmlformats.org/officeDocument/2006/relationships/tags" Target="../tags/tag45.xml"/><Relationship Id="rId2" Type="http://schemas.openxmlformats.org/officeDocument/2006/relationships/oleObject" Target="../embeddings/oleObject34.bin"/><Relationship Id="rId19" Type="http://schemas.openxmlformats.org/officeDocument/2006/relationships/tags" Target="../tags/tag44.xml"/><Relationship Id="rId18" Type="http://schemas.openxmlformats.org/officeDocument/2006/relationships/image" Target="../media/image43.png"/><Relationship Id="rId17" Type="http://schemas.openxmlformats.org/officeDocument/2006/relationships/tags" Target="../tags/tag43.xml"/><Relationship Id="rId16" Type="http://schemas.openxmlformats.org/officeDocument/2006/relationships/image" Target="../media/image42.png"/><Relationship Id="rId15" Type="http://schemas.openxmlformats.org/officeDocument/2006/relationships/tags" Target="../tags/tag42.xml"/><Relationship Id="rId14" Type="http://schemas.openxmlformats.org/officeDocument/2006/relationships/image" Target="../media/image41.png"/><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image" Target="../media/image40.png"/><Relationship Id="rId10" Type="http://schemas.openxmlformats.org/officeDocument/2006/relationships/tags" Target="../tags/tag39.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4.vml"/><Relationship Id="rId7" Type="http://schemas.openxmlformats.org/officeDocument/2006/relationships/slideLayout" Target="../slideLayouts/slideLayout2.xml"/><Relationship Id="rId6" Type="http://schemas.openxmlformats.org/officeDocument/2006/relationships/image" Target="../media/image48.wmf"/><Relationship Id="rId5" Type="http://schemas.openxmlformats.org/officeDocument/2006/relationships/oleObject" Target="../embeddings/oleObject38.bin"/><Relationship Id="rId4" Type="http://schemas.openxmlformats.org/officeDocument/2006/relationships/image" Target="../media/image47.wmf"/><Relationship Id="rId3" Type="http://schemas.openxmlformats.org/officeDocument/2006/relationships/oleObject" Target="../embeddings/oleObject37.bin"/><Relationship Id="rId2" Type="http://schemas.openxmlformats.org/officeDocument/2006/relationships/image" Target="../media/image46.wmf"/><Relationship Id="rId1"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54.xml"/><Relationship Id="rId3" Type="http://schemas.openxmlformats.org/officeDocument/2006/relationships/image" Target="../media/image49.png"/><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51.png"/><Relationship Id="rId3" Type="http://schemas.openxmlformats.org/officeDocument/2006/relationships/tags" Target="../tags/tag56.xml"/><Relationship Id="rId2" Type="http://schemas.openxmlformats.org/officeDocument/2006/relationships/image" Target="../media/image50.png"/><Relationship Id="rId1" Type="http://schemas.openxmlformats.org/officeDocument/2006/relationships/tags" Target="../tags/tag55.xml"/></Relationships>
</file>

<file path=ppt/slides/_rels/slide22.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media/image53.png"/><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image" Target="../media/image52.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5" Type="http://schemas.openxmlformats.org/officeDocument/2006/relationships/notesSlide" Target="../notesSlides/notesSlide22.xml"/><Relationship Id="rId14" Type="http://schemas.openxmlformats.org/officeDocument/2006/relationships/slideLayout" Target="../slideLayouts/slideLayout2.xml"/><Relationship Id="rId13" Type="http://schemas.openxmlformats.org/officeDocument/2006/relationships/image" Target="../media/image55.png"/><Relationship Id="rId12" Type="http://schemas.openxmlformats.org/officeDocument/2006/relationships/tags" Target="../tags/tag65.xml"/><Relationship Id="rId11" Type="http://schemas.openxmlformats.org/officeDocument/2006/relationships/image" Target="../media/image54.png"/><Relationship Id="rId10" Type="http://schemas.openxmlformats.org/officeDocument/2006/relationships/tags" Target="../tags/tag64.xml"/><Relationship Id="rId1" Type="http://schemas.openxmlformats.org/officeDocument/2006/relationships/tags" Target="../tags/tag5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image" Target="../media/image59.svg"/><Relationship Id="rId4" Type="http://schemas.openxmlformats.org/officeDocument/2006/relationships/image" Target="../media/image58.png"/><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tags" Target="../tags/tag6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tags" Target="../tags/tag68.xml"/><Relationship Id="rId1" Type="http://schemas.openxmlformats.org/officeDocument/2006/relationships/tags" Target="../tags/tag67.xml"/></Relationships>
</file>

<file path=ppt/slides/_rels/slide25.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media/image64.png"/><Relationship Id="rId7" Type="http://schemas.openxmlformats.org/officeDocument/2006/relationships/tags" Target="../tags/tag70.xml"/><Relationship Id="rId6" Type="http://schemas.openxmlformats.org/officeDocument/2006/relationships/image" Target="../media/image63.wmf"/><Relationship Id="rId5" Type="http://schemas.openxmlformats.org/officeDocument/2006/relationships/oleObject" Target="../embeddings/oleObject40.bin"/><Relationship Id="rId4" Type="http://schemas.openxmlformats.org/officeDocument/2006/relationships/tags" Target="../tags/tag69.xml"/><Relationship Id="rId3" Type="http://schemas.openxmlformats.org/officeDocument/2006/relationships/image" Target="../media/image62.wmf"/><Relationship Id="rId2" Type="http://schemas.openxmlformats.org/officeDocument/2006/relationships/oleObject" Target="../embeddings/oleObject39.bin"/><Relationship Id="rId14" Type="http://schemas.openxmlformats.org/officeDocument/2006/relationships/notesSlide" Target="../notesSlides/notesSlide25.xml"/><Relationship Id="rId13" Type="http://schemas.openxmlformats.org/officeDocument/2006/relationships/vmlDrawing" Target="../drawings/vmlDrawing15.vml"/><Relationship Id="rId12" Type="http://schemas.openxmlformats.org/officeDocument/2006/relationships/slideLayout" Target="../slideLayouts/slideLayout2.xml"/><Relationship Id="rId11" Type="http://schemas.openxmlformats.org/officeDocument/2006/relationships/tags" Target="../tags/tag72.xml"/><Relationship Id="rId10" Type="http://schemas.openxmlformats.org/officeDocument/2006/relationships/image" Target="../media/image65.png"/><Relationship Id="rId1" Type="http://schemas.openxmlformats.org/officeDocument/2006/relationships/image" Target="../media/image61.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2.xml"/><Relationship Id="rId6" Type="http://schemas.openxmlformats.org/officeDocument/2006/relationships/tags" Target="../tags/tag73.xml"/><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tags" Target="../tags/tag76.xml"/><Relationship Id="rId3" Type="http://schemas.openxmlformats.org/officeDocument/2006/relationships/image" Target="../media/image71.png"/><Relationship Id="rId2" Type="http://schemas.openxmlformats.org/officeDocument/2006/relationships/tags" Target="../tags/tag75.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2.xml"/><Relationship Id="rId7" Type="http://schemas.openxmlformats.org/officeDocument/2006/relationships/image" Target="../media/image75.png"/><Relationship Id="rId6" Type="http://schemas.openxmlformats.org/officeDocument/2006/relationships/tags" Target="../tags/tag80.xml"/><Relationship Id="rId5" Type="http://schemas.openxmlformats.org/officeDocument/2006/relationships/image" Target="../media/image74.png"/><Relationship Id="rId4" Type="http://schemas.openxmlformats.org/officeDocument/2006/relationships/tags" Target="../tags/tag79.xml"/><Relationship Id="rId3" Type="http://schemas.openxmlformats.org/officeDocument/2006/relationships/image" Target="../media/image73.png"/><Relationship Id="rId2" Type="http://schemas.openxmlformats.org/officeDocument/2006/relationships/tags" Target="../tags/tag78.xml"/><Relationship Id="rId1" Type="http://schemas.openxmlformats.org/officeDocument/2006/relationships/tags" Target="../tags/tag77.xml"/></Relationships>
</file>

<file path=ppt/slides/_rels/slide29.xml.rels><?xml version="1.0" encoding="UTF-8" standalone="yes"?>
<Relationships xmlns="http://schemas.openxmlformats.org/package/2006/relationships"><Relationship Id="rId9" Type="http://schemas.openxmlformats.org/officeDocument/2006/relationships/image" Target="../media/image79.png"/><Relationship Id="rId8" Type="http://schemas.openxmlformats.org/officeDocument/2006/relationships/tags" Target="../tags/tag85.xml"/><Relationship Id="rId7" Type="http://schemas.openxmlformats.org/officeDocument/2006/relationships/image" Target="../media/image78.png"/><Relationship Id="rId6" Type="http://schemas.openxmlformats.org/officeDocument/2006/relationships/tags" Target="../tags/tag84.xml"/><Relationship Id="rId5" Type="http://schemas.openxmlformats.org/officeDocument/2006/relationships/image" Target="../media/image77.png"/><Relationship Id="rId4" Type="http://schemas.openxmlformats.org/officeDocument/2006/relationships/tags" Target="../tags/tag83.xml"/><Relationship Id="rId3" Type="http://schemas.openxmlformats.org/officeDocument/2006/relationships/image" Target="../media/image76.png"/><Relationship Id="rId2" Type="http://schemas.openxmlformats.org/officeDocument/2006/relationships/tags" Target="../tags/tag82.xml"/><Relationship Id="rId11" Type="http://schemas.openxmlformats.org/officeDocument/2006/relationships/notesSlide" Target="../notesSlides/notesSlide29.xml"/><Relationship Id="rId10" Type="http://schemas.openxmlformats.org/officeDocument/2006/relationships/slideLayout" Target="../slideLayouts/slideLayout2.xml"/><Relationship Id="rId1" Type="http://schemas.openxmlformats.org/officeDocument/2006/relationships/tags" Target="../tags/tag8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4.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tags" Target="../tags/tag6.xml"/><Relationship Id="rId4" Type="http://schemas.openxmlformats.org/officeDocument/2006/relationships/image" Target="../media/image7.png"/><Relationship Id="rId3" Type="http://schemas.openxmlformats.org/officeDocument/2006/relationships/tags" Target="../tags/tag5.xml"/><Relationship Id="rId2" Type="http://schemas.openxmlformats.org/officeDocument/2006/relationships/image" Target="../media/image3.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7.xml"/><Relationship Id="rId2" Type="http://schemas.openxmlformats.org/officeDocument/2006/relationships/image" Target="../media/image3.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9.xml"/><Relationship Id="rId4" Type="http://schemas.openxmlformats.org/officeDocument/2006/relationships/image" Target="../media/image10.png"/><Relationship Id="rId3" Type="http://schemas.openxmlformats.org/officeDocument/2006/relationships/tags" Target="../tags/tag8.xml"/><Relationship Id="rId2" Type="http://schemas.openxmlformats.org/officeDocument/2006/relationships/image" Target="../media/image3.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4.png"/><Relationship Id="rId7"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tags" Target="../tags/tag11.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3.wmf"/><Relationship Id="rId13" Type="http://schemas.openxmlformats.org/officeDocument/2006/relationships/notesSlide" Target="../notesSlides/notesSlide8.xml"/><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15.png"/><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142240" y="2492021"/>
            <a:ext cx="12476480" cy="1399333"/>
          </a:xfrm>
        </p:spPr>
        <p:txBody>
          <a:bodyPr/>
          <a:lstStyle/>
          <a:p>
            <a:pPr>
              <a:lnSpc>
                <a:spcPct val="100000"/>
              </a:lnSpc>
            </a:pPr>
            <a:r>
              <a:rPr lang="zh-CN" altLang="en-US" dirty="0">
                <a:latin typeface="Times New Roman" panose="02020603050405020304" charset="0"/>
                <a:cs typeface="Times New Roman" panose="02020603050405020304" charset="0"/>
              </a:rPr>
              <a:t>强化学习基础</a:t>
            </a:r>
            <a:r>
              <a:rPr lang="zh-CN" altLang="en-US" dirty="0">
                <a:latin typeface="Times New Roman" panose="02020603050405020304" charset="0"/>
                <a:cs typeface="Times New Roman" panose="02020603050405020304" charset="0"/>
              </a:rPr>
              <a:t>概念</a:t>
            </a:r>
            <a:endParaRPr lang="zh-CN" altLang="en-US" dirty="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nvPicPr>
        <p:blipFill>
          <a:blip r:embed="rId1"/>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0" y="2492021"/>
            <a:ext cx="12334240" cy="1399333"/>
          </a:xfrm>
        </p:spPr>
        <p:txBody>
          <a:bodyPr/>
          <a:lstStyle/>
          <a:p>
            <a:pPr>
              <a:lnSpc>
                <a:spcPct val="100000"/>
              </a:lnSpc>
            </a:pPr>
            <a:r>
              <a:rPr lang="zh-CN" altLang="en-US" dirty="0">
                <a:latin typeface="Times New Roman" panose="02020603050405020304" charset="0"/>
                <a:cs typeface="Times New Roman" panose="02020603050405020304" charset="0"/>
              </a:rPr>
              <a:t>马尔可夫决策过程</a:t>
            </a:r>
            <a:endParaRPr lang="zh-CN" altLang="en-US" dirty="0">
              <a:latin typeface="Times New Roman" panose="02020603050405020304" charset="0"/>
              <a:cs typeface="Times New Roman" panose="02020603050405020304" charset="0"/>
            </a:endParaRPr>
          </a:p>
        </p:txBody>
      </p:sp>
      <p:sp>
        <p:nvSpPr>
          <p:cNvPr id="3075" name="副标题 2"/>
          <p:cNvSpPr>
            <a:spLocks noGrp="1"/>
          </p:cNvSpPr>
          <p:nvPr>
            <p:ph type="subTitle" idx="1"/>
            <p:custDataLst>
              <p:tags r:id="rId2"/>
            </p:custDataLst>
          </p:nvPr>
        </p:nvSpPr>
        <p:spPr>
          <a:xfrm>
            <a:off x="1937178" y="5472119"/>
            <a:ext cx="8618855" cy="465455"/>
          </a:xfrm>
        </p:spPr>
        <p:txBody>
          <a:bodyPr vert="horz" lIns="91440" tIns="45720" rIns="91440" bIns="45720" anchor="t"/>
          <a:p>
            <a:pPr algn="ctr" defTabSz="914400">
              <a:buClrTx/>
              <a:buSzTx/>
            </a:pPr>
            <a:r>
              <a:rPr lang="zh-CN" altLang="en-US" kern="1200" dirty="0">
                <a:latin typeface="微软雅黑" panose="020B0503020204020204" charset="-122"/>
                <a:ea typeface="微软雅黑" panose="020B0503020204020204" charset="-122"/>
                <a:cs typeface="微软雅黑" panose="020B0503020204020204" charset="-122"/>
              </a:rPr>
              <a:t>汇报人：</a:t>
            </a:r>
            <a:r>
              <a:rPr lang="zh-CN" altLang="en-US" kern="1200" dirty="0">
                <a:latin typeface="微软雅黑" panose="020B0503020204020204" charset="-122"/>
                <a:ea typeface="微软雅黑" panose="020B0503020204020204" charset="-122"/>
                <a:cs typeface="微软雅黑" panose="020B0503020204020204" charset="-122"/>
              </a:rPr>
              <a:t>刘佳鸿</a:t>
            </a:r>
            <a:endParaRPr lang="zh-CN" altLang="en-US" kern="1200" dirty="0">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马尔可夫过程</a:t>
            </a:r>
            <a:r>
              <a:rPr lang="zh-CN" altLang="en-US" sz="3600" b="1" dirty="0">
                <a:latin typeface="楷体" panose="02010609060101010101" charset="-122"/>
                <a:ea typeface="楷体" panose="02010609060101010101" charset="-122"/>
                <a:sym typeface="+mn-ea"/>
              </a:rPr>
              <a:t>/马尔可夫</a:t>
            </a:r>
            <a:r>
              <a:rPr lang="zh-CN" altLang="en-US" sz="3600" b="1" dirty="0">
                <a:latin typeface="楷体" panose="02010609060101010101" charset="-122"/>
                <a:ea typeface="楷体" panose="02010609060101010101" charset="-122"/>
                <a:sym typeface="+mn-ea"/>
              </a:rPr>
              <a:t>链</a:t>
            </a:r>
            <a:endParaRPr lang="zh-CN" altLang="en-US" sz="3600" b="1" dirty="0">
              <a:latin typeface="楷体" panose="02010609060101010101" charset="-122"/>
              <a:ea typeface="楷体" panose="02010609060101010101" charset="-122"/>
              <a:sym typeface="+mn-ea"/>
            </a:endParaRPr>
          </a:p>
        </p:txBody>
      </p:sp>
      <p:sp>
        <p:nvSpPr>
          <p:cNvPr id="3" name="文本框 2"/>
          <p:cNvSpPr txBox="1"/>
          <p:nvPr/>
        </p:nvSpPr>
        <p:spPr>
          <a:xfrm>
            <a:off x="741246" y="1656565"/>
            <a:ext cx="10739553" cy="2245360"/>
          </a:xfrm>
          <a:prstGeom prst="rect">
            <a:avLst/>
          </a:prstGeom>
          <a:noFill/>
        </p:spPr>
        <p:txBody>
          <a:bodyPr wrap="square" rtlCol="0">
            <a:spAutoFit/>
          </a:bodyPr>
          <a:lstStyle/>
          <a:p>
            <a:r>
              <a:rPr lang="zh-CN" altLang="en-US" sz="2800" b="1" dirty="0">
                <a:solidFill>
                  <a:schemeClr val="accent1"/>
                </a:solidFill>
                <a:latin typeface="楷体" panose="02010609060101010101" charset="-122"/>
                <a:ea typeface="楷体" panose="02010609060101010101" charset="-122"/>
                <a:cs typeface="楷体" panose="02010609060101010101" charset="-122"/>
              </a:rPr>
              <a:t>马尔可夫性质</a:t>
            </a:r>
            <a:r>
              <a:rPr lang="en-US" altLang="zh-CN" sz="2800" b="1" dirty="0">
                <a:solidFill>
                  <a:schemeClr val="accent1"/>
                </a:solidFill>
                <a:latin typeface="楷体" panose="02010609060101010101" charset="-122"/>
                <a:ea typeface="楷体" panose="02010609060101010101" charset="-122"/>
                <a:cs typeface="楷体" panose="02010609060101010101" charset="-122"/>
              </a:rPr>
              <a:t>(Markov property)</a:t>
            </a:r>
            <a:endParaRPr lang="en-US" altLang="zh-CN" sz="2800" b="1" dirty="0">
              <a:solidFill>
                <a:schemeClr val="accent1"/>
              </a:solidFill>
              <a:latin typeface="楷体" panose="02010609060101010101" charset="-122"/>
              <a:ea typeface="楷体" panose="02010609060101010101" charset="-122"/>
              <a:cs typeface="楷体" panose="02010609060101010101" charset="-122"/>
            </a:endParaRPr>
          </a:p>
          <a:p>
            <a:pPr indent="457200">
              <a:buFont typeface="Arial" panose="020B0604020202020204" pitchFamily="34" charset="0"/>
            </a:pPr>
            <a:r>
              <a:rPr sz="2800" dirty="0"/>
              <a:t>首先介绍一下</a:t>
            </a:r>
            <a:r>
              <a:rPr sz="2800" b="1" dirty="0"/>
              <a:t>马尔可夫链</a:t>
            </a:r>
            <a:r>
              <a:rPr sz="2800" dirty="0"/>
              <a:t>的性质，如果说一个状态转移序列</a:t>
            </a:r>
            <a:r>
              <a:rPr lang="zh-CN" sz="2800" dirty="0"/>
              <a:t>是</a:t>
            </a:r>
            <a:r>
              <a:rPr sz="2800" dirty="0"/>
              <a:t>满足马尔可夫</a:t>
            </a:r>
            <a:r>
              <a:rPr lang="zh-CN" sz="2800" dirty="0"/>
              <a:t>的，</a:t>
            </a:r>
            <a:r>
              <a:rPr sz="2800" dirty="0"/>
              <a:t>就</a:t>
            </a:r>
            <a:r>
              <a:rPr lang="zh-CN" sz="2800" dirty="0"/>
              <a:t>意味着该状态转移序列中的</a:t>
            </a:r>
            <a:r>
              <a:rPr sz="2800" dirty="0"/>
              <a:t>下一状态只取决于当前状态，和之前的状态都是不相关的。</a:t>
            </a:r>
            <a:endParaRPr sz="2800" dirty="0"/>
          </a:p>
          <a:p>
            <a:pPr algn="l"/>
            <a:endParaRPr lang="en-US" altLang="zh-CN" sz="2800" dirty="0">
              <a:solidFill>
                <a:prstClr val="black"/>
              </a:solidFill>
              <a:latin typeface="+mn-ea"/>
              <a:ea typeface="+mn-ea"/>
            </a:endParaRPr>
          </a:p>
        </p:txBody>
      </p:sp>
      <p:sp>
        <p:nvSpPr>
          <p:cNvPr id="9" name="文本框 8"/>
          <p:cNvSpPr txBox="1"/>
          <p:nvPr>
            <p:custDataLst>
              <p:tags r:id="rId1"/>
            </p:custDataLst>
          </p:nvPr>
        </p:nvSpPr>
        <p:spPr>
          <a:xfrm>
            <a:off x="741045" y="3131820"/>
            <a:ext cx="10739755" cy="1010920"/>
          </a:xfrm>
          <a:prstGeom prst="rect">
            <a:avLst/>
          </a:prstGeom>
          <a:noFill/>
        </p:spPr>
        <p:txBody>
          <a:bodyPr wrap="square" rtlCol="0">
            <a:noAutofit/>
          </a:bodyPr>
          <a:p>
            <a:pPr indent="457200" algn="l"/>
            <a:endParaRPr lang="zh-CN" altLang="en-US" sz="2800" dirty="0">
              <a:solidFill>
                <a:prstClr val="black"/>
              </a:solidFill>
              <a:latin typeface="+mj-lt"/>
              <a:ea typeface="+mn-ea"/>
            </a:endParaRPr>
          </a:p>
          <a:p>
            <a:pPr indent="457200" algn="l"/>
            <a:r>
              <a:rPr lang="zh-CN" altLang="en-US" sz="2800" dirty="0">
                <a:solidFill>
                  <a:prstClr val="black"/>
                </a:solidFill>
                <a:latin typeface="+mj-lt"/>
                <a:ea typeface="+mn-ea"/>
              </a:rPr>
              <a:t>当且仅当满足以下条件时，该状态</a:t>
            </a:r>
            <a:r>
              <a:rPr lang="zh-CN" altLang="en-US" sz="2800" dirty="0">
                <a:solidFill>
                  <a:prstClr val="black"/>
                </a:solidFill>
                <a:latin typeface="+mj-lt"/>
                <a:ea typeface="+mn-ea"/>
              </a:rPr>
              <a:t>序列是马尔可夫链：</a:t>
            </a:r>
            <a:endParaRPr lang="zh-CN" altLang="en-US" sz="2800" dirty="0">
              <a:solidFill>
                <a:prstClr val="black"/>
              </a:solidFill>
              <a:latin typeface="+mj-lt"/>
              <a:ea typeface="+mn-ea"/>
            </a:endParaRPr>
          </a:p>
          <a:p>
            <a:pPr indent="457200" algn="l"/>
            <a:endParaRPr lang="zh-CN" altLang="en-US" sz="2800" dirty="0">
              <a:solidFill>
                <a:prstClr val="black"/>
              </a:solidFill>
              <a:latin typeface="+mj-lt"/>
              <a:ea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2" imgW="114300" imgH="215900" progId="Equation.KSEE3">
                  <p:embed/>
                </p:oleObj>
              </mc:Choice>
              <mc:Fallback>
                <p:oleObj name="" r:id="rId2" imgW="114300" imgH="215900" progId="Equation.KSEE3">
                  <p:embed/>
                  <p:pic>
                    <p:nvPicPr>
                      <p:cNvPr id="0" name="图片 1026"/>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16" name="图片 15"/>
          <p:cNvPicPr>
            <a:picLocks noChangeAspect="1"/>
          </p:cNvPicPr>
          <p:nvPr>
            <p:custDataLst>
              <p:tags r:id="rId4"/>
            </p:custDataLst>
          </p:nvPr>
        </p:nvPicPr>
        <p:blipFill>
          <a:blip r:embed="rId5"/>
          <a:stretch>
            <a:fillRect/>
          </a:stretch>
        </p:blipFill>
        <p:spPr>
          <a:xfrm>
            <a:off x="2229485" y="4142740"/>
            <a:ext cx="6800850" cy="1114425"/>
          </a:xfrm>
          <a:prstGeom prst="rect">
            <a:avLst/>
          </a:prstGeom>
        </p:spPr>
      </p:pic>
      <p:sp>
        <p:nvSpPr>
          <p:cNvPr id="17" name="文本框 16"/>
          <p:cNvSpPr txBox="1"/>
          <p:nvPr/>
        </p:nvSpPr>
        <p:spPr>
          <a:xfrm>
            <a:off x="1239520" y="5170170"/>
            <a:ext cx="9521825" cy="1383665"/>
          </a:xfrm>
          <a:prstGeom prst="rect">
            <a:avLst/>
          </a:prstGeom>
          <a:noFill/>
        </p:spPr>
        <p:txBody>
          <a:bodyPr wrap="square" rtlCol="0" anchor="t">
            <a:spAutoFit/>
          </a:bodyPr>
          <a:p>
            <a:r>
              <a:rPr lang="zh-CN" altLang="en-US" sz="2800"/>
              <a:t>同样，对于一个随机过程，如果其未来所处的状态仅与其当前状态有关，而与过去的状态无关，则该随机过程被称为</a:t>
            </a:r>
            <a:r>
              <a:rPr lang="zh-CN" altLang="en-US" sz="2800"/>
              <a:t>马尔可夫过程。</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9" name="文本框 8"/>
          <p:cNvSpPr txBox="1"/>
          <p:nvPr>
            <p:custDataLst>
              <p:tags r:id="rId1"/>
            </p:custDataLst>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马尔可夫过程</a:t>
            </a:r>
            <a:r>
              <a:rPr lang="zh-CN" altLang="en-US" sz="3600" b="1" dirty="0">
                <a:latin typeface="楷体" panose="02010609060101010101" charset="-122"/>
                <a:ea typeface="楷体" panose="02010609060101010101" charset="-122"/>
                <a:sym typeface="+mn-ea"/>
              </a:rPr>
              <a:t>/马尔可夫</a:t>
            </a:r>
            <a:r>
              <a:rPr lang="zh-CN" altLang="en-US" sz="3600" b="1" dirty="0">
                <a:latin typeface="楷体" panose="02010609060101010101" charset="-122"/>
                <a:ea typeface="楷体" panose="02010609060101010101" charset="-122"/>
                <a:sym typeface="+mn-ea"/>
              </a:rPr>
              <a:t>链</a:t>
            </a:r>
            <a:endParaRPr lang="zh-CN" altLang="en-US" sz="3600" b="1" dirty="0">
              <a:latin typeface="楷体" panose="02010609060101010101" charset="-122"/>
              <a:ea typeface="楷体" panose="02010609060101010101" charset="-122"/>
              <a:sym typeface="+mn-ea"/>
            </a:endParaRPr>
          </a:p>
        </p:txBody>
      </p:sp>
      <p:pic>
        <p:nvPicPr>
          <p:cNvPr id="15" name="图片 14"/>
          <p:cNvPicPr>
            <a:picLocks noChangeAspect="1"/>
          </p:cNvPicPr>
          <p:nvPr>
            <p:custDataLst>
              <p:tags r:id="rId2"/>
            </p:custDataLst>
          </p:nvPr>
        </p:nvPicPr>
        <p:blipFill>
          <a:blip r:embed="rId3"/>
          <a:stretch>
            <a:fillRect/>
          </a:stretch>
        </p:blipFill>
        <p:spPr>
          <a:xfrm>
            <a:off x="578485" y="2000250"/>
            <a:ext cx="4267200" cy="2990850"/>
          </a:xfrm>
          <a:prstGeom prst="rect">
            <a:avLst/>
          </a:prstGeom>
        </p:spPr>
      </p:pic>
      <p:sp>
        <p:nvSpPr>
          <p:cNvPr id="16" name="文本框 15"/>
          <p:cNvSpPr txBox="1"/>
          <p:nvPr/>
        </p:nvSpPr>
        <p:spPr>
          <a:xfrm>
            <a:off x="5680075" y="1809750"/>
            <a:ext cx="5673725" cy="1814830"/>
          </a:xfrm>
          <a:prstGeom prst="rect">
            <a:avLst/>
          </a:prstGeom>
          <a:noFill/>
        </p:spPr>
        <p:txBody>
          <a:bodyPr wrap="square" rtlCol="0">
            <a:spAutoFit/>
          </a:bodyPr>
          <a:p>
            <a:r>
              <a:rPr lang="zh-CN" altLang="en-US" sz="2800"/>
              <a:t>左图即为一个马尔可夫链，图中给出了从一个状态到另一个状态（或者保持不变）的概率，这样我们就可以用一个</a:t>
            </a:r>
            <a:r>
              <a:rPr lang="zh-CN" altLang="en-US" sz="2800" b="1"/>
              <a:t>状态转移矩阵</a:t>
            </a:r>
            <a:r>
              <a:rPr lang="zh-CN" altLang="en-US" sz="2800"/>
              <a:t>来表示。</a:t>
            </a:r>
            <a:endParaRPr lang="zh-CN" altLang="en-US" sz="2800"/>
          </a:p>
        </p:txBody>
      </p:sp>
      <p:pic>
        <p:nvPicPr>
          <p:cNvPr id="19" name="图片 18"/>
          <p:cNvPicPr>
            <a:picLocks noChangeAspect="1"/>
          </p:cNvPicPr>
          <p:nvPr>
            <p:custDataLst>
              <p:tags r:id="rId4"/>
            </p:custDataLst>
          </p:nvPr>
        </p:nvPicPr>
        <p:blipFill>
          <a:blip r:embed="rId5"/>
          <a:stretch>
            <a:fillRect/>
          </a:stretch>
        </p:blipFill>
        <p:spPr>
          <a:xfrm>
            <a:off x="5367020" y="3966845"/>
            <a:ext cx="6240780" cy="1948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482600" y="1243330"/>
            <a:ext cx="11125200" cy="2990850"/>
          </a:xfrm>
          <a:prstGeom prst="rect">
            <a:avLst/>
          </a:prstGeom>
        </p:spPr>
      </p:pic>
      <p:sp>
        <p:nvSpPr>
          <p:cNvPr id="9" name="文本框 8"/>
          <p:cNvSpPr txBox="1"/>
          <p:nvPr>
            <p:custDataLst>
              <p:tags r:id="rId3"/>
            </p:custDataLst>
          </p:nvPr>
        </p:nvSpPr>
        <p:spPr>
          <a:xfrm>
            <a:off x="428625" y="643890"/>
            <a:ext cx="6417310" cy="645160"/>
          </a:xfrm>
          <a:prstGeom prst="rect">
            <a:avLst/>
          </a:prstGeom>
          <a:noFill/>
        </p:spPr>
        <p:txBody>
          <a:bodyPr wrap="square" rtlCol="0">
            <a:spAutoFit/>
          </a:bodyPr>
          <a:p>
            <a:pPr algn="l"/>
            <a:r>
              <a:rPr lang="zh-CN" altLang="en-US" sz="3600" b="1" dirty="0">
                <a:latin typeface="+mn-lt"/>
                <a:ea typeface="楷体" panose="02010609060101010101" charset="-122"/>
                <a:sym typeface="+mn-ea"/>
              </a:rPr>
              <a:t>马尔可夫过程</a:t>
            </a:r>
            <a:r>
              <a:rPr lang="zh-CN" altLang="en-US" sz="3600" b="1" dirty="0">
                <a:latin typeface="楷体" panose="02010609060101010101" charset="-122"/>
                <a:ea typeface="楷体" panose="02010609060101010101" charset="-122"/>
                <a:sym typeface="+mn-ea"/>
              </a:rPr>
              <a:t>/马尔可夫</a:t>
            </a:r>
            <a:r>
              <a:rPr lang="zh-CN" altLang="en-US" sz="3600" b="1" dirty="0">
                <a:latin typeface="楷体" panose="02010609060101010101" charset="-122"/>
                <a:ea typeface="楷体" panose="02010609060101010101" charset="-122"/>
                <a:sym typeface="+mn-ea"/>
              </a:rPr>
              <a:t>链</a:t>
            </a:r>
            <a:endParaRPr lang="zh-CN" altLang="en-US" sz="3600" b="1" dirty="0">
              <a:latin typeface="楷体" panose="02010609060101010101" charset="-122"/>
              <a:ea typeface="楷体" panose="02010609060101010101" charset="-122"/>
              <a:sym typeface="+mn-ea"/>
            </a:endParaRPr>
          </a:p>
        </p:txBody>
      </p:sp>
      <p:sp>
        <p:nvSpPr>
          <p:cNvPr id="11" name="文本框 10"/>
          <p:cNvSpPr txBox="1"/>
          <p:nvPr/>
        </p:nvSpPr>
        <p:spPr>
          <a:xfrm>
            <a:off x="826135" y="4489450"/>
            <a:ext cx="6538595" cy="1814830"/>
          </a:xfrm>
          <a:prstGeom prst="rect">
            <a:avLst/>
          </a:prstGeom>
          <a:noFill/>
        </p:spPr>
        <p:txBody>
          <a:bodyPr wrap="square" rtlCol="0">
            <a:spAutoFit/>
          </a:bodyPr>
          <a:p>
            <a:r>
              <a:rPr lang="zh-CN" altLang="en-US" sz="2800"/>
              <a:t>上图同样可以看作一个马尔可夫</a:t>
            </a:r>
            <a:r>
              <a:rPr lang="zh-CN" altLang="en-US" sz="2800"/>
              <a:t>链：</a:t>
            </a:r>
            <a:endParaRPr lang="zh-CN" altLang="en-US" sz="2800"/>
          </a:p>
          <a:p>
            <a:r>
              <a:rPr lang="zh-CN" altLang="en-US" sz="2800"/>
              <a:t>根据上图，我们可以产生很多状态序列，比如从</a:t>
            </a:r>
            <a:r>
              <a:rPr lang="en-US" altLang="zh-CN" sz="2800"/>
              <a:t>       </a:t>
            </a:r>
            <a:r>
              <a:rPr lang="zh-CN" altLang="en-US" sz="2800"/>
              <a:t>开始：</a:t>
            </a:r>
            <a:endParaRPr lang="zh-CN" altLang="en-US" sz="2800"/>
          </a:p>
          <a:p>
            <a:pPr lvl="4"/>
            <a:endParaRPr lang="zh-CN" altLang="en-US" sz="2800"/>
          </a:p>
        </p:txBody>
      </p:sp>
      <p:graphicFrame>
        <p:nvGraphicFramePr>
          <p:cNvPr id="13" name="对象 12">
            <a:hlinkClick r:id="" action="ppaction://ole?verb="/>
          </p:cNvPr>
          <p:cNvGraphicFramePr>
            <a:graphicFrameLocks noChangeAspect="1"/>
          </p:cNvGraphicFramePr>
          <p:nvPr/>
        </p:nvGraphicFramePr>
        <p:xfrm>
          <a:off x="2094865" y="5392420"/>
          <a:ext cx="353060" cy="455930"/>
        </p:xfrm>
        <a:graphic>
          <a:graphicData uri="http://schemas.openxmlformats.org/presentationml/2006/ole">
            <mc:AlternateContent xmlns:mc="http://schemas.openxmlformats.org/markup-compatibility/2006">
              <mc:Choice xmlns:v="urn:schemas-microsoft-com:vml" Requires="v">
                <p:oleObj spid="_x0000_s2049" name="" r:id="rId4" imgW="177165" imgH="228600" progId="Equation.KSEE3">
                  <p:embed/>
                </p:oleObj>
              </mc:Choice>
              <mc:Fallback>
                <p:oleObj name="" r:id="rId4" imgW="177165" imgH="228600" progId="Equation.KSEE3">
                  <p:embed/>
                  <p:pic>
                    <p:nvPicPr>
                      <p:cNvPr id="0" name="图片 2048"/>
                      <p:cNvPicPr/>
                      <p:nvPr/>
                    </p:nvPicPr>
                    <p:blipFill>
                      <a:blip r:embed="rId5"/>
                      <a:stretch>
                        <a:fillRect/>
                      </a:stretch>
                    </p:blipFill>
                    <p:spPr>
                      <a:xfrm>
                        <a:off x="2094865" y="5392420"/>
                        <a:ext cx="353060" cy="45593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599680" y="4986020"/>
          <a:ext cx="2483485" cy="745490"/>
        </p:xfrm>
        <a:graphic>
          <a:graphicData uri="http://schemas.openxmlformats.org/presentationml/2006/ole">
            <mc:AlternateContent xmlns:mc="http://schemas.openxmlformats.org/markup-compatibility/2006">
              <mc:Choice xmlns:v="urn:schemas-microsoft-com:vml" Requires="v">
                <p:oleObj spid="_x0000_s2050" name="" r:id="rId6" imgW="762000" imgH="228600" progId="Equation.KSEE3">
                  <p:embed/>
                </p:oleObj>
              </mc:Choice>
              <mc:Fallback>
                <p:oleObj name="" r:id="rId6" imgW="762000" imgH="228600" progId="Equation.KSEE3">
                  <p:embed/>
                  <p:pic>
                    <p:nvPicPr>
                      <p:cNvPr id="0" name="图片 2049"/>
                      <p:cNvPicPr/>
                      <p:nvPr/>
                    </p:nvPicPr>
                    <p:blipFill>
                      <a:blip r:embed="rId7"/>
                      <a:stretch>
                        <a:fillRect/>
                      </a:stretch>
                    </p:blipFill>
                    <p:spPr>
                      <a:xfrm>
                        <a:off x="7599680" y="4986020"/>
                        <a:ext cx="2483485" cy="74549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7599680" y="4232910"/>
          <a:ext cx="2413000" cy="735965"/>
        </p:xfrm>
        <a:graphic>
          <a:graphicData uri="http://schemas.openxmlformats.org/presentationml/2006/ole">
            <mc:AlternateContent xmlns:mc="http://schemas.openxmlformats.org/markup-compatibility/2006">
              <mc:Choice xmlns:v="urn:schemas-microsoft-com:vml" Requires="v">
                <p:oleObj spid="_x0000_s2051" name="" r:id="rId8" imgW="749300" imgH="228600" progId="Equation.KSEE3">
                  <p:embed/>
                </p:oleObj>
              </mc:Choice>
              <mc:Fallback>
                <p:oleObj name="" r:id="rId8" imgW="749300" imgH="228600" progId="Equation.KSEE3">
                  <p:embed/>
                  <p:pic>
                    <p:nvPicPr>
                      <p:cNvPr id="0" name="图片 2050"/>
                      <p:cNvPicPr/>
                      <p:nvPr/>
                    </p:nvPicPr>
                    <p:blipFill>
                      <a:blip r:embed="rId9"/>
                      <a:stretch>
                        <a:fillRect/>
                      </a:stretch>
                    </p:blipFill>
                    <p:spPr>
                      <a:xfrm>
                        <a:off x="7599680" y="4232910"/>
                        <a:ext cx="2413000" cy="73596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7599680" y="5703570"/>
          <a:ext cx="2495550" cy="748030"/>
        </p:xfrm>
        <a:graphic>
          <a:graphicData uri="http://schemas.openxmlformats.org/presentationml/2006/ole">
            <mc:AlternateContent xmlns:mc="http://schemas.openxmlformats.org/markup-compatibility/2006">
              <mc:Choice xmlns:v="urn:schemas-microsoft-com:vml" Requires="v">
                <p:oleObj spid="_x0000_s2052" name="" r:id="rId10" imgW="762000" imgH="228600" progId="Equation.KSEE3">
                  <p:embed/>
                </p:oleObj>
              </mc:Choice>
              <mc:Fallback>
                <p:oleObj name="" r:id="rId10" imgW="762000" imgH="228600" progId="Equation.KSEE3">
                  <p:embed/>
                  <p:pic>
                    <p:nvPicPr>
                      <p:cNvPr id="0" name="图片 2051"/>
                      <p:cNvPicPr/>
                      <p:nvPr/>
                    </p:nvPicPr>
                    <p:blipFill>
                      <a:blip r:embed="rId11"/>
                      <a:stretch>
                        <a:fillRect/>
                      </a:stretch>
                    </p:blipFill>
                    <p:spPr>
                      <a:xfrm>
                        <a:off x="7599680" y="5703570"/>
                        <a:ext cx="2495550" cy="74803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02" y="643573"/>
            <a:ext cx="10925198" cy="645160"/>
          </a:xfrm>
          <a:prstGeom prst="rect">
            <a:avLst/>
          </a:prstGeom>
          <a:noFill/>
        </p:spPr>
        <p:txBody>
          <a:bodyPr wrap="square" rtlCol="0">
            <a:spAutoFit/>
          </a:bodyPr>
          <a:lstStyle/>
          <a:p>
            <a:pPr algn="l"/>
            <a:r>
              <a:rPr lang="zh-CN" altLang="en-US" sz="3600" b="1" dirty="0">
                <a:latin typeface="楷体" panose="02010609060101010101" charset="-122"/>
                <a:ea typeface="楷体" panose="02010609060101010101" charset="-122"/>
                <a:cs typeface="楷体" panose="02010609060101010101" charset="-122"/>
                <a:sym typeface="+mn-ea"/>
              </a:rPr>
              <a:t>马尔可夫奖励过程</a:t>
            </a:r>
            <a:r>
              <a:rPr lang="en-US" altLang="zh-CN" sz="3600" b="1" dirty="0">
                <a:latin typeface="楷体" panose="02010609060101010101" charset="-122"/>
                <a:ea typeface="楷体" panose="02010609060101010101" charset="-122"/>
                <a:cs typeface="楷体" panose="02010609060101010101" charset="-122"/>
                <a:sym typeface="+mn-ea"/>
              </a:rPr>
              <a:t>(MRP)</a:t>
            </a:r>
            <a:endParaRPr lang="zh-CN" altLang="en-US" sz="3600" b="1"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741045" y="1656715"/>
            <a:ext cx="10739755" cy="1353185"/>
          </a:xfrm>
          <a:prstGeom prst="rect">
            <a:avLst/>
          </a:prstGeom>
          <a:noFill/>
        </p:spPr>
        <p:txBody>
          <a:bodyPr wrap="square" rtlCol="0">
            <a:noAutofit/>
          </a:bodyPr>
          <a:lstStyle/>
          <a:p>
            <a:pPr algn="l"/>
            <a:r>
              <a:rPr lang="zh-CN" altLang="en-US" sz="2800" b="1" dirty="0">
                <a:solidFill>
                  <a:schemeClr val="accent1"/>
                </a:solidFill>
                <a:latin typeface="楷体" panose="02010609060101010101" charset="-122"/>
                <a:ea typeface="楷体" panose="02010609060101010101" charset="-122"/>
                <a:cs typeface="楷体" panose="02010609060101010101" charset="-122"/>
                <a:sym typeface="+mn-ea"/>
              </a:rPr>
              <a:t>马尔可夫奖励过程</a:t>
            </a:r>
            <a:r>
              <a:rPr lang="en-US" altLang="zh-CN" sz="2800" b="1" dirty="0">
                <a:solidFill>
                  <a:schemeClr val="accent1"/>
                </a:solidFill>
                <a:latin typeface="楷体" panose="02010609060101010101" charset="-122"/>
                <a:ea typeface="楷体" panose="02010609060101010101" charset="-122"/>
                <a:cs typeface="楷体" panose="02010609060101010101" charset="-122"/>
                <a:sym typeface="+mn-ea"/>
              </a:rPr>
              <a:t>(Markov reward process, MRP)</a:t>
            </a:r>
            <a:endParaRPr lang="en-US" altLang="zh-CN" sz="2800" b="1" dirty="0">
              <a:solidFill>
                <a:schemeClr val="accent1"/>
              </a:solidFill>
              <a:latin typeface="+mn-ea"/>
              <a:ea typeface="+mn-ea"/>
              <a:sym typeface="+mn-ea"/>
            </a:endParaRPr>
          </a:p>
          <a:p>
            <a:pPr indent="457200">
              <a:buFont typeface="Arial" panose="020B0604020202020204" pitchFamily="34" charset="0"/>
            </a:pPr>
            <a:r>
              <a:rPr lang="zh-CN" altLang="en-US" sz="2800" dirty="0">
                <a:sym typeface="+mn-ea"/>
              </a:rPr>
              <a:t>在马尔可夫过程的基础上加入</a:t>
            </a:r>
            <a:r>
              <a:rPr lang="zh-CN" altLang="en-US" sz="2800" b="1" dirty="0">
                <a:sym typeface="+mn-ea"/>
              </a:rPr>
              <a:t>奖励函数</a:t>
            </a:r>
            <a:r>
              <a:rPr lang="en-US" altLang="zh-CN" sz="2800" b="1" i="1" dirty="0">
                <a:sym typeface="+mn-ea"/>
              </a:rPr>
              <a:t>r </a:t>
            </a:r>
            <a:r>
              <a:rPr lang="zh-CN" altLang="en-US" sz="2800" dirty="0">
                <a:sym typeface="+mn-ea"/>
              </a:rPr>
              <a:t>和</a:t>
            </a:r>
            <a:r>
              <a:rPr lang="zh-CN" altLang="en-US" sz="2800" b="1" dirty="0">
                <a:sym typeface="+mn-ea"/>
              </a:rPr>
              <a:t>折扣因子𝜸</a:t>
            </a:r>
            <a:r>
              <a:rPr lang="zh-CN" altLang="en-US" sz="2800" dirty="0">
                <a:sym typeface="+mn-ea"/>
              </a:rPr>
              <a:t>得到，可用</a:t>
            </a:r>
            <a:r>
              <a:rPr lang="en-US" altLang="zh-CN" sz="2800" dirty="0">
                <a:sym typeface="+mn-ea"/>
              </a:rPr>
              <a:t>&lt;</a:t>
            </a:r>
            <a:r>
              <a:rPr lang="en-US" altLang="zh-CN" sz="2800" dirty="0" err="1">
                <a:sym typeface="+mn-ea"/>
              </a:rPr>
              <a:t>S,P,r</a:t>
            </a:r>
            <a:r>
              <a:rPr lang="en-US" altLang="zh-CN" sz="2800" dirty="0">
                <a:sym typeface="+mn-ea"/>
              </a:rPr>
              <a:t>,</a:t>
            </a:r>
            <a:r>
              <a:rPr lang="en-US" altLang="zh-CN" sz="2800" dirty="0">
                <a:sym typeface="+mn-ea"/>
              </a:rPr>
              <a:t>γ&gt;</a:t>
            </a:r>
            <a:r>
              <a:rPr lang="zh-CN" altLang="en-US" sz="2800" dirty="0">
                <a:sym typeface="+mn-ea"/>
              </a:rPr>
              <a:t>表示</a:t>
            </a:r>
            <a:endParaRPr lang="en-US" altLang="zh-CN" sz="2800" b="1" i="1" dirty="0">
              <a:solidFill>
                <a:schemeClr val="accent1"/>
              </a:solidFill>
              <a:sym typeface="+mn-ea"/>
            </a:endParaRPr>
          </a:p>
          <a:p>
            <a:pPr algn="l"/>
            <a:endParaRPr lang="en-US" altLang="zh-CN" sz="2800" b="1" dirty="0">
              <a:solidFill>
                <a:schemeClr val="accent1"/>
              </a:solidFill>
              <a:latin typeface="+mn-ea"/>
              <a:ea typeface="+mn-ea"/>
              <a:sym typeface="+mn-ea"/>
            </a:endParaRPr>
          </a:p>
        </p:txBody>
      </p:sp>
      <p:sp>
        <p:nvSpPr>
          <p:cNvPr id="11" name="文本框 10"/>
          <p:cNvSpPr txBox="1"/>
          <p:nvPr/>
        </p:nvSpPr>
        <p:spPr>
          <a:xfrm>
            <a:off x="810260" y="3009900"/>
            <a:ext cx="10162540" cy="1383665"/>
          </a:xfrm>
          <a:prstGeom prst="rect">
            <a:avLst/>
          </a:prstGeom>
          <a:noFill/>
        </p:spPr>
        <p:txBody>
          <a:bodyPr wrap="square" rtlCol="0">
            <a:spAutoFit/>
          </a:bodyPr>
          <a:p>
            <a:pPr indent="457200"/>
            <a:r>
              <a:rPr lang="zh-CN" altLang="en-US" sz="2800">
                <a:latin typeface="微软雅黑" panose="020B0503020204020204" charset="-122"/>
                <a:cs typeface="微软雅黑" panose="020B0503020204020204" charset="-122"/>
              </a:rPr>
              <a:t>同样，在之前的例子中我们加入奖励</a:t>
            </a:r>
            <a:r>
              <a:rPr lang="en-US" altLang="zh-CN" sz="2800" b="1">
                <a:latin typeface="微软雅黑" panose="020B0503020204020204" charset="-122"/>
                <a:cs typeface="微软雅黑" panose="020B0503020204020204" charset="-122"/>
              </a:rPr>
              <a:t>r</a:t>
            </a:r>
            <a:r>
              <a:rPr lang="zh-CN" altLang="en-US" sz="2800" b="1">
                <a:latin typeface="微软雅黑" panose="020B0503020204020204" charset="-122"/>
                <a:cs typeface="微软雅黑" panose="020B0503020204020204" charset="-122"/>
              </a:rPr>
              <a:t>，</a:t>
            </a:r>
            <a:r>
              <a:rPr lang="zh-CN" altLang="en-US" sz="2800">
                <a:latin typeface="微软雅黑" panose="020B0503020204020204" charset="-122"/>
                <a:cs typeface="微软雅黑" panose="020B0503020204020204" charset="-122"/>
              </a:rPr>
              <a:t>比如到达 </a:t>
            </a:r>
            <a:r>
              <a:rPr lang="en-US" altLang="zh-CN" sz="2800">
                <a:latin typeface="微软雅黑" panose="020B0503020204020204" charset="-122"/>
                <a:cs typeface="微软雅黑" panose="020B0503020204020204" charset="-122"/>
              </a:rPr>
              <a:t>	   </a:t>
            </a:r>
            <a:r>
              <a:rPr lang="zh-CN" altLang="en-US" sz="2800">
                <a:latin typeface="微软雅黑" panose="020B0503020204020204" charset="-122"/>
                <a:cs typeface="微软雅黑" panose="020B0503020204020204" charset="-122"/>
              </a:rPr>
              <a:t>有一个+5的奖励，到达</a:t>
            </a:r>
            <a:r>
              <a:rPr lang="en-US" altLang="zh-CN" sz="2800">
                <a:latin typeface="微软雅黑" panose="020B0503020204020204" charset="-122"/>
                <a:cs typeface="微软雅黑" panose="020B0503020204020204" charset="-122"/>
              </a:rPr>
              <a:t>     </a:t>
            </a:r>
            <a:r>
              <a:rPr lang="zh-CN" altLang="en-US" sz="2800">
                <a:latin typeface="微软雅黑" panose="020B0503020204020204" charset="-122"/>
                <a:cs typeface="微软雅黑" panose="020B0503020204020204" charset="-122"/>
              </a:rPr>
              <a:t>有一个+10的奖励，那奖励</a:t>
            </a:r>
            <a:r>
              <a:rPr lang="en-US" altLang="zh-CN" sz="2800" b="1">
                <a:latin typeface="微软雅黑" panose="020B0503020204020204" charset="-122"/>
                <a:cs typeface="微软雅黑" panose="020B0503020204020204" charset="-122"/>
              </a:rPr>
              <a:t>r</a:t>
            </a:r>
            <a:r>
              <a:rPr lang="zh-CN" altLang="en-US" sz="2800">
                <a:latin typeface="微软雅黑" panose="020B0503020204020204" charset="-122"/>
                <a:cs typeface="微软雅黑" panose="020B0503020204020204" charset="-122"/>
              </a:rPr>
              <a:t>就可以表征为： </a:t>
            </a:r>
            <a:endParaRPr lang="zh-CN" altLang="en-US" sz="2800">
              <a:latin typeface="微软雅黑" panose="020B0503020204020204" charset="-122"/>
              <a:cs typeface="微软雅黑" panose="020B0503020204020204" charset="-122"/>
            </a:endParaRPr>
          </a:p>
          <a:p>
            <a:endParaRPr lang="zh-CN" altLang="en-US" sz="2800">
              <a:latin typeface="微软雅黑" panose="020B0503020204020204" charset="-122"/>
              <a:cs typeface="微软雅黑" panose="020B0503020204020204" charset="-122"/>
            </a:endParaRPr>
          </a:p>
        </p:txBody>
      </p:sp>
      <p:graphicFrame>
        <p:nvGraphicFramePr>
          <p:cNvPr id="13" name="对象 12">
            <a:hlinkClick r:id="" action="ppaction://ole?verb="/>
          </p:cNvPr>
          <p:cNvGraphicFramePr>
            <a:graphicFrameLocks noChangeAspect="1"/>
          </p:cNvGraphicFramePr>
          <p:nvPr/>
        </p:nvGraphicFramePr>
        <p:xfrm>
          <a:off x="9008745" y="3122295"/>
          <a:ext cx="455930" cy="612775"/>
        </p:xfrm>
        <a:graphic>
          <a:graphicData uri="http://schemas.openxmlformats.org/presentationml/2006/ole">
            <mc:AlternateContent xmlns:mc="http://schemas.openxmlformats.org/markup-compatibility/2006">
              <mc:Choice xmlns:v="urn:schemas-microsoft-com:vml" Requires="v">
                <p:oleObj spid="_x0000_s3073" name="" r:id="rId1" imgW="177165" imgH="330200" progId="Equation.KSEE3">
                  <p:embed/>
                </p:oleObj>
              </mc:Choice>
              <mc:Fallback>
                <p:oleObj name="" r:id="rId1" imgW="177165" imgH="330200" progId="Equation.KSEE3">
                  <p:embed/>
                  <p:pic>
                    <p:nvPicPr>
                      <p:cNvPr id="0" name="图片 3072"/>
                      <p:cNvPicPr/>
                      <p:nvPr/>
                    </p:nvPicPr>
                    <p:blipFill>
                      <a:blip r:embed="rId2"/>
                      <a:stretch>
                        <a:fillRect/>
                      </a:stretch>
                    </p:blipFill>
                    <p:spPr>
                      <a:xfrm>
                        <a:off x="9008745" y="3122295"/>
                        <a:ext cx="455930" cy="61277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3615373" y="3529965"/>
          <a:ext cx="371475" cy="478790"/>
        </p:xfrm>
        <a:graphic>
          <a:graphicData uri="http://schemas.openxmlformats.org/presentationml/2006/ole">
            <mc:AlternateContent xmlns:mc="http://schemas.openxmlformats.org/markup-compatibility/2006">
              <mc:Choice xmlns:v="urn:schemas-microsoft-com:vml" Requires="v">
                <p:oleObj spid="_x0000_s3074" name="" r:id="rId3" imgW="177165" imgH="228600" progId="Equation.KSEE3">
                  <p:embed/>
                </p:oleObj>
              </mc:Choice>
              <mc:Fallback>
                <p:oleObj name="" r:id="rId3" imgW="177165" imgH="228600" progId="Equation.KSEE3">
                  <p:embed/>
                  <p:pic>
                    <p:nvPicPr>
                      <p:cNvPr id="0" name="图片 3073"/>
                      <p:cNvPicPr/>
                      <p:nvPr/>
                    </p:nvPicPr>
                    <p:blipFill>
                      <a:blip r:embed="rId4"/>
                      <a:stretch>
                        <a:fillRect/>
                      </a:stretch>
                    </p:blipFill>
                    <p:spPr>
                      <a:xfrm>
                        <a:off x="3615373" y="3529965"/>
                        <a:ext cx="371475" cy="47879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89000" y="3941445"/>
          <a:ext cx="3771900" cy="452755"/>
        </p:xfrm>
        <a:graphic>
          <a:graphicData uri="http://schemas.openxmlformats.org/presentationml/2006/ole">
            <mc:AlternateContent xmlns:mc="http://schemas.openxmlformats.org/markup-compatibility/2006">
              <mc:Choice xmlns:v="urn:schemas-microsoft-com:vml" Requires="v">
                <p:oleObj spid="_x0000_s3075" name="" r:id="rId5" imgW="1371600" imgH="203200" progId="Equation.KSEE3">
                  <p:embed/>
                </p:oleObj>
              </mc:Choice>
              <mc:Fallback>
                <p:oleObj name="" r:id="rId5" imgW="1371600" imgH="203200" progId="Equation.KSEE3">
                  <p:embed/>
                  <p:pic>
                    <p:nvPicPr>
                      <p:cNvPr id="0" name="图片 3074"/>
                      <p:cNvPicPr/>
                      <p:nvPr/>
                    </p:nvPicPr>
                    <p:blipFill>
                      <a:blip r:embed="rId6"/>
                      <a:stretch>
                        <a:fillRect/>
                      </a:stretch>
                    </p:blipFill>
                    <p:spPr>
                      <a:xfrm>
                        <a:off x="889000" y="3941445"/>
                        <a:ext cx="3771900" cy="452755"/>
                      </a:xfrm>
                      <a:prstGeom prst="rect">
                        <a:avLst/>
                      </a:prstGeom>
                    </p:spPr>
                  </p:pic>
                </p:oleObj>
              </mc:Fallback>
            </mc:AlternateContent>
          </a:graphicData>
        </a:graphic>
      </p:graphicFrame>
      <p:pic>
        <p:nvPicPr>
          <p:cNvPr id="16" name="图片 15"/>
          <p:cNvPicPr>
            <a:picLocks noChangeAspect="1"/>
          </p:cNvPicPr>
          <p:nvPr>
            <p:custDataLst>
              <p:tags r:id="rId7"/>
            </p:custDataLst>
          </p:nvPr>
        </p:nvPicPr>
        <p:blipFill>
          <a:blip r:embed="rId8"/>
          <a:stretch>
            <a:fillRect/>
          </a:stretch>
        </p:blipFill>
        <p:spPr>
          <a:xfrm>
            <a:off x="741045" y="4394200"/>
            <a:ext cx="9770110" cy="1950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428602" y="643573"/>
            <a:ext cx="10925198"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马尔可夫奖励过程</a:t>
            </a:r>
            <a:r>
              <a:rPr lang="en-US" altLang="zh-CN" sz="3600" b="1" dirty="0">
                <a:latin typeface="楷体" panose="02010609060101010101" charset="-122"/>
                <a:ea typeface="楷体" panose="02010609060101010101" charset="-122"/>
                <a:cs typeface="楷体" panose="02010609060101010101" charset="-122"/>
                <a:sym typeface="+mn-ea"/>
              </a:rPr>
              <a:t>(MRP)</a:t>
            </a:r>
            <a:endParaRPr lang="zh-CN" altLang="en-US" sz="3600" b="1" dirty="0">
              <a:latin typeface="楷体" panose="02010609060101010101" charset="-122"/>
              <a:ea typeface="楷体" panose="02010609060101010101" charset="-122"/>
              <a:cs typeface="楷体" panose="02010609060101010101" charset="-122"/>
            </a:endParaRPr>
          </a:p>
        </p:txBody>
      </p:sp>
      <p:graphicFrame>
        <p:nvGraphicFramePr>
          <p:cNvPr id="9" name="对象 8">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097" name="" r:id="rId2" imgW="114300" imgH="215900" progId="Equation.KSEE3">
                  <p:embed/>
                </p:oleObj>
              </mc:Choice>
              <mc:Fallback>
                <p:oleObj name="" r:id="rId2" imgW="114300" imgH="215900" progId="Equation.KSEE3">
                  <p:embed/>
                  <p:pic>
                    <p:nvPicPr>
                      <p:cNvPr id="0" name="图片 4096"/>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0" name="文本框 9"/>
          <p:cNvSpPr txBox="1"/>
          <p:nvPr/>
        </p:nvSpPr>
        <p:spPr>
          <a:xfrm>
            <a:off x="566420" y="1520825"/>
            <a:ext cx="10557510" cy="521970"/>
          </a:xfrm>
          <a:prstGeom prst="rect">
            <a:avLst/>
          </a:prstGeom>
          <a:noFill/>
        </p:spPr>
        <p:txBody>
          <a:bodyPr wrap="square" rtlCol="0">
            <a:spAutoFit/>
          </a:bodyPr>
          <a:p>
            <a:r>
              <a:rPr lang="zh-CN" altLang="en-US" sz="2800" b="1" dirty="0">
                <a:solidFill>
                  <a:schemeClr val="accent1"/>
                </a:solidFill>
                <a:latin typeface="楷体" panose="02010609060101010101" charset="-122"/>
                <a:ea typeface="楷体" panose="02010609060101010101" charset="-122"/>
                <a:cs typeface="楷体" panose="02010609060101010101" charset="-122"/>
                <a:sym typeface="+mn-ea"/>
              </a:rPr>
              <a:t>回报</a:t>
            </a:r>
            <a:r>
              <a:rPr lang="en-US" altLang="zh-CN" sz="2800" b="1" dirty="0">
                <a:solidFill>
                  <a:schemeClr val="accent1"/>
                </a:solidFill>
                <a:latin typeface="楷体" panose="02010609060101010101" charset="-122"/>
                <a:ea typeface="楷体" panose="02010609060101010101" charset="-122"/>
                <a:cs typeface="楷体" panose="02010609060101010101" charset="-122"/>
                <a:sym typeface="+mn-ea"/>
              </a:rPr>
              <a:t>(Return):</a:t>
            </a:r>
            <a:endParaRPr lang="zh-CN" altLang="en-US" sz="2800" b="1">
              <a:latin typeface="楷体" panose="02010609060101010101" charset="-122"/>
              <a:ea typeface="楷体" panose="02010609060101010101" charset="-122"/>
              <a:cs typeface="楷体" panose="02010609060101010101" charset="-122"/>
            </a:endParaRPr>
          </a:p>
        </p:txBody>
      </p:sp>
      <p:graphicFrame>
        <p:nvGraphicFramePr>
          <p:cNvPr id="11" name="对象 10">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098" name="" r:id="rId4" imgW="114300" imgH="215900" progId="Equation.KSEE3">
                  <p:embed/>
                </p:oleObj>
              </mc:Choice>
              <mc:Fallback>
                <p:oleObj name="" r:id="rId4" imgW="114300" imgH="215900" progId="Equation.KSEE3">
                  <p:embed/>
                  <p:pic>
                    <p:nvPicPr>
                      <p:cNvPr id="0" name="图片 4097"/>
                      <p:cNvPicPr/>
                      <p:nvPr/>
                    </p:nvPicPr>
                    <p:blipFill>
                      <a:blip r:embed="rId3"/>
                      <a:stretch>
                        <a:fillRect/>
                      </a:stretch>
                    </p:blipFill>
                    <p:spPr>
                      <a:xfrm>
                        <a:off x="6038850" y="3321050"/>
                        <a:ext cx="114300" cy="2159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099" name="" r:id="rId5" imgW="114300" imgH="215900" progId="Equation.KSEE3">
                  <p:embed/>
                </p:oleObj>
              </mc:Choice>
              <mc:Fallback>
                <p:oleObj name="" r:id="rId5" imgW="114300" imgH="215900" progId="Equation.KSEE3">
                  <p:embed/>
                  <p:pic>
                    <p:nvPicPr>
                      <p:cNvPr id="0" name="图片 4098"/>
                      <p:cNvPicPr/>
                      <p:nvPr/>
                    </p:nvPicPr>
                    <p:blipFill>
                      <a:blip r:embed="rId3"/>
                      <a:stretch>
                        <a:fillRect/>
                      </a:stretch>
                    </p:blipFill>
                    <p:spPr>
                      <a:xfrm>
                        <a:off x="6038850" y="3321050"/>
                        <a:ext cx="114300" cy="2159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141346" y="1409383"/>
          <a:ext cx="8650605" cy="723265"/>
        </p:xfrm>
        <a:graphic>
          <a:graphicData uri="http://schemas.openxmlformats.org/presentationml/2006/ole">
            <mc:AlternateContent xmlns:mc="http://schemas.openxmlformats.org/markup-compatibility/2006">
              <mc:Choice xmlns:v="urn:schemas-microsoft-com:vml" Requires="v">
                <p:oleObj spid="_x0000_s4102" name="" r:id="rId6" imgW="3035300" imgH="254000" progId="Equation.KSEE3">
                  <p:embed/>
                </p:oleObj>
              </mc:Choice>
              <mc:Fallback>
                <p:oleObj name="" r:id="rId6" imgW="3035300" imgH="254000" progId="Equation.KSEE3">
                  <p:embed/>
                  <p:pic>
                    <p:nvPicPr>
                      <p:cNvPr id="0" name="图片 4101"/>
                      <p:cNvPicPr/>
                      <p:nvPr/>
                    </p:nvPicPr>
                    <p:blipFill>
                      <a:blip r:embed="rId7"/>
                      <a:stretch>
                        <a:fillRect/>
                      </a:stretch>
                    </p:blipFill>
                    <p:spPr>
                      <a:xfrm>
                        <a:off x="3141346" y="1409383"/>
                        <a:ext cx="8650605" cy="72326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516698" y="2094865"/>
          <a:ext cx="1191895" cy="464820"/>
        </p:xfrm>
        <a:graphic>
          <a:graphicData uri="http://schemas.openxmlformats.org/presentationml/2006/ole">
            <mc:AlternateContent xmlns:mc="http://schemas.openxmlformats.org/markup-compatibility/2006">
              <mc:Choice xmlns:v="urn:schemas-microsoft-com:vml" Requires="v">
                <p:oleObj spid="_x0000_s4103" name="" r:id="rId8" imgW="520700" imgH="203200" progId="Equation.KSEE3">
                  <p:embed/>
                </p:oleObj>
              </mc:Choice>
              <mc:Fallback>
                <p:oleObj name="" r:id="rId8" imgW="520700" imgH="203200" progId="Equation.KSEE3">
                  <p:embed/>
                  <p:pic>
                    <p:nvPicPr>
                      <p:cNvPr id="0" name="图片 4102"/>
                      <p:cNvPicPr/>
                      <p:nvPr/>
                    </p:nvPicPr>
                    <p:blipFill>
                      <a:blip r:embed="rId9"/>
                      <a:stretch>
                        <a:fillRect/>
                      </a:stretch>
                    </p:blipFill>
                    <p:spPr>
                      <a:xfrm>
                        <a:off x="1516698" y="2094865"/>
                        <a:ext cx="1191895" cy="464820"/>
                      </a:xfrm>
                      <a:prstGeom prst="rect">
                        <a:avLst/>
                      </a:prstGeom>
                    </p:spPr>
                  </p:pic>
                </p:oleObj>
              </mc:Fallback>
            </mc:AlternateContent>
          </a:graphicData>
        </a:graphic>
      </p:graphicFrame>
      <p:sp>
        <p:nvSpPr>
          <p:cNvPr id="18" name="文本框 17"/>
          <p:cNvSpPr txBox="1"/>
          <p:nvPr/>
        </p:nvSpPr>
        <p:spPr>
          <a:xfrm>
            <a:off x="633730" y="2099310"/>
            <a:ext cx="4779010" cy="521970"/>
          </a:xfrm>
          <a:prstGeom prst="rect">
            <a:avLst/>
          </a:prstGeom>
          <a:noFill/>
        </p:spPr>
        <p:txBody>
          <a:bodyPr wrap="square" rtlCol="0">
            <a:spAutoFit/>
          </a:bodyPr>
          <a:p>
            <a:r>
              <a:rPr lang="zh-CN" altLang="en-US" sz="2800"/>
              <a:t>其中</a:t>
            </a:r>
            <a:r>
              <a:rPr lang="zh-CN" altLang="en-US" sz="2800"/>
              <a:t>，</a:t>
            </a:r>
            <a:endParaRPr lang="zh-CN" altLang="en-US" sz="2800"/>
          </a:p>
        </p:txBody>
      </p:sp>
      <p:sp>
        <p:nvSpPr>
          <p:cNvPr id="19" name="文本框 18"/>
          <p:cNvSpPr txBox="1"/>
          <p:nvPr/>
        </p:nvSpPr>
        <p:spPr>
          <a:xfrm>
            <a:off x="661035" y="2828925"/>
            <a:ext cx="10027920" cy="847725"/>
          </a:xfrm>
          <a:prstGeom prst="rect">
            <a:avLst/>
          </a:prstGeom>
          <a:noFill/>
        </p:spPr>
        <p:txBody>
          <a:bodyPr wrap="square" rtlCol="0">
            <a:noAutofit/>
          </a:bodyPr>
          <a:p>
            <a:r>
              <a:rPr lang="zh-CN" altLang="en-US" sz="2800" b="1" dirty="0">
                <a:solidFill>
                  <a:schemeClr val="accent1"/>
                </a:solidFill>
                <a:latin typeface="楷体" panose="02010609060101010101" charset="-122"/>
                <a:ea typeface="楷体" panose="02010609060101010101" charset="-122"/>
                <a:sym typeface="+mn-ea"/>
              </a:rPr>
              <a:t>价值函数</a:t>
            </a:r>
            <a:r>
              <a:rPr lang="en-US" altLang="zh-CN" sz="2800" b="1" dirty="0">
                <a:solidFill>
                  <a:schemeClr val="accent1"/>
                </a:solidFill>
                <a:latin typeface="楷体" panose="02010609060101010101" charset="-122"/>
                <a:ea typeface="楷体" panose="02010609060101010101" charset="-122"/>
                <a:sym typeface="+mn-ea"/>
              </a:rPr>
              <a:t>(Value fuction):</a:t>
            </a:r>
            <a:r>
              <a:rPr lang="zh-CN" altLang="en-US" sz="2800" dirty="0">
                <a:sym typeface="+mn-ea"/>
              </a:rPr>
              <a:t>在马尔可夫奖励过程中，一个状态的</a:t>
            </a:r>
            <a:r>
              <a:rPr lang="zh-CN" altLang="en-US" sz="2800" b="1" dirty="0">
                <a:sym typeface="+mn-ea"/>
              </a:rPr>
              <a:t>期望回报</a:t>
            </a:r>
            <a:r>
              <a:rPr lang="zh-CN" altLang="en-US" sz="2800" dirty="0">
                <a:sym typeface="+mn-ea"/>
              </a:rPr>
              <a:t>被称为这个状态的价值，所有状态的价值组成了价值函数。</a:t>
            </a:r>
            <a:endParaRPr lang="en-US" altLang="zh-CN" sz="2800" dirty="0">
              <a:sym typeface="+mn-ea"/>
            </a:endParaRPr>
          </a:p>
          <a:p>
            <a:endParaRPr lang="en-US" altLang="zh-CN" sz="2800" b="1" dirty="0">
              <a:solidFill>
                <a:schemeClr val="accent1"/>
              </a:solidFill>
              <a:latin typeface="楷体" panose="02010609060101010101" charset="-122"/>
              <a:ea typeface="楷体" panose="02010609060101010101" charset="-122"/>
              <a:sym typeface="+mn-ea"/>
            </a:endParaRPr>
          </a:p>
          <a:p>
            <a:endParaRPr lang="zh-CN" altLang="en-US" sz="2800">
              <a:latin typeface="楷体" panose="02010609060101010101" charset="-122"/>
              <a:ea typeface="楷体" panose="02010609060101010101" charset="-122"/>
            </a:endParaRPr>
          </a:p>
        </p:txBody>
      </p:sp>
      <p:graphicFrame>
        <p:nvGraphicFramePr>
          <p:cNvPr id="20" name="对象 19">
            <a:hlinkClick r:id="" action="ppaction://ole?verb="/>
          </p:cNvPr>
          <p:cNvGraphicFramePr>
            <a:graphicFrameLocks noChangeAspect="1"/>
          </p:cNvGraphicFramePr>
          <p:nvPr/>
        </p:nvGraphicFramePr>
        <p:xfrm>
          <a:off x="894715" y="4044633"/>
          <a:ext cx="9993630" cy="699770"/>
        </p:xfrm>
        <a:graphic>
          <a:graphicData uri="http://schemas.openxmlformats.org/presentationml/2006/ole">
            <mc:AlternateContent xmlns:mc="http://schemas.openxmlformats.org/markup-compatibility/2006">
              <mc:Choice xmlns:v="urn:schemas-microsoft-com:vml" Requires="v">
                <p:oleObj spid="_x0000_s4104" name="" r:id="rId10" imgW="4178300" imgH="292100" progId="Equation.KSEE3">
                  <p:embed/>
                </p:oleObj>
              </mc:Choice>
              <mc:Fallback>
                <p:oleObj name="" r:id="rId10" imgW="4178300" imgH="292100" progId="Equation.KSEE3">
                  <p:embed/>
                  <p:pic>
                    <p:nvPicPr>
                      <p:cNvPr id="0" name="图片 4103"/>
                      <p:cNvPicPr/>
                      <p:nvPr/>
                    </p:nvPicPr>
                    <p:blipFill>
                      <a:blip r:embed="rId11"/>
                      <a:stretch>
                        <a:fillRect/>
                      </a:stretch>
                    </p:blipFill>
                    <p:spPr>
                      <a:xfrm>
                        <a:off x="894715" y="4044633"/>
                        <a:ext cx="9993630" cy="699770"/>
                      </a:xfrm>
                      <a:prstGeom prst="rect">
                        <a:avLst/>
                      </a:prstGeom>
                    </p:spPr>
                  </p:pic>
                </p:oleObj>
              </mc:Fallback>
            </mc:AlternateContent>
          </a:graphicData>
        </a:graphic>
      </p:graphicFrame>
      <p:sp>
        <p:nvSpPr>
          <p:cNvPr id="21" name="文本框 20"/>
          <p:cNvSpPr txBox="1"/>
          <p:nvPr/>
        </p:nvSpPr>
        <p:spPr>
          <a:xfrm>
            <a:off x="778510" y="4636135"/>
            <a:ext cx="9989820" cy="953135"/>
          </a:xfrm>
          <a:prstGeom prst="rect">
            <a:avLst/>
          </a:prstGeom>
          <a:noFill/>
        </p:spPr>
        <p:txBody>
          <a:bodyPr wrap="square" rtlCol="0">
            <a:spAutoFit/>
          </a:bodyPr>
          <a:p>
            <a:r>
              <a:rPr lang="zh-CN" altLang="en-US" sz="2800"/>
              <a:t>其中，</a:t>
            </a:r>
            <a:r>
              <a:rPr lang="en-US" altLang="zh-CN" sz="2800"/>
              <a:t>							    </a:t>
            </a:r>
            <a:r>
              <a:rPr lang="zh-CN" altLang="en-US" sz="2800"/>
              <a:t>代入到上式</a:t>
            </a:r>
            <a:r>
              <a:rPr lang="en-US" altLang="zh-CN" sz="2800"/>
              <a:t>		</a:t>
            </a:r>
            <a:endParaRPr lang="en-US" altLang="zh-CN" sz="2800"/>
          </a:p>
        </p:txBody>
      </p:sp>
      <p:graphicFrame>
        <p:nvGraphicFramePr>
          <p:cNvPr id="22" name="对象 21">
            <a:hlinkClick r:id="" action="ppaction://ole?verb="/>
          </p:cNvPr>
          <p:cNvGraphicFramePr>
            <a:graphicFrameLocks noChangeAspect="1"/>
          </p:cNvGraphicFramePr>
          <p:nvPr>
            <p:custDataLst>
              <p:tags r:id="rId12"/>
            </p:custDataLst>
          </p:nvPr>
        </p:nvGraphicFramePr>
        <p:xfrm>
          <a:off x="3014981" y="4623118"/>
          <a:ext cx="5410200" cy="577850"/>
        </p:xfrm>
        <a:graphic>
          <a:graphicData uri="http://schemas.openxmlformats.org/presentationml/2006/ole">
            <mc:AlternateContent xmlns:mc="http://schemas.openxmlformats.org/markup-compatibility/2006">
              <mc:Choice xmlns:v="urn:schemas-microsoft-com:vml" Requires="v">
                <p:oleObj spid="_x0000_s2" name="" r:id="rId13" imgW="2260600" imgH="241300" progId="Equation.KSEE3">
                  <p:embed/>
                </p:oleObj>
              </mc:Choice>
              <mc:Fallback>
                <p:oleObj name="" r:id="rId13" imgW="2260600" imgH="241300" progId="Equation.KSEE3">
                  <p:embed/>
                  <p:pic>
                    <p:nvPicPr>
                      <p:cNvPr id="0" name="图片 4103"/>
                      <p:cNvPicPr/>
                      <p:nvPr/>
                    </p:nvPicPr>
                    <p:blipFill>
                      <a:blip r:embed="rId14"/>
                      <a:stretch>
                        <a:fillRect/>
                      </a:stretch>
                    </p:blipFill>
                    <p:spPr>
                      <a:xfrm>
                        <a:off x="3014981" y="4623118"/>
                        <a:ext cx="5410200" cy="57785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854200" y="4690110"/>
          <a:ext cx="1160780" cy="475615"/>
        </p:xfrm>
        <a:graphic>
          <a:graphicData uri="http://schemas.openxmlformats.org/presentationml/2006/ole">
            <mc:AlternateContent xmlns:mc="http://schemas.openxmlformats.org/markup-compatibility/2006">
              <mc:Choice xmlns:v="urn:schemas-microsoft-com:vml" Requires="v">
                <p:oleObj spid="_x0000_s4105" name="" r:id="rId15" imgW="558800" imgH="228600" progId="Equation.KSEE3">
                  <p:embed/>
                </p:oleObj>
              </mc:Choice>
              <mc:Fallback>
                <p:oleObj name="" r:id="rId15" imgW="558800" imgH="228600" progId="Equation.KSEE3">
                  <p:embed/>
                  <p:pic>
                    <p:nvPicPr>
                      <p:cNvPr id="0" name="图片 4104"/>
                      <p:cNvPicPr/>
                      <p:nvPr/>
                    </p:nvPicPr>
                    <p:blipFill>
                      <a:blip r:embed="rId16"/>
                      <a:stretch>
                        <a:fillRect/>
                      </a:stretch>
                    </p:blipFill>
                    <p:spPr>
                      <a:xfrm>
                        <a:off x="1854200" y="4690110"/>
                        <a:ext cx="1160780" cy="47561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4106" name="" r:id="rId17" imgW="114300" imgH="215900" progId="Equation.KSEE3">
                  <p:embed/>
                </p:oleObj>
              </mc:Choice>
              <mc:Fallback>
                <p:oleObj name="" r:id="rId17" imgW="114300" imgH="215900" progId="Equation.KSEE3">
                  <p:embed/>
                  <p:pic>
                    <p:nvPicPr>
                      <p:cNvPr id="0" name="图片 4105"/>
                      <p:cNvPicPr/>
                      <p:nvPr/>
                    </p:nvPicPr>
                    <p:blipFill>
                      <a:blip r:embed="rId3"/>
                      <a:stretch>
                        <a:fillRect/>
                      </a:stretch>
                    </p:blipFill>
                    <p:spPr>
                      <a:xfrm>
                        <a:off x="6038850" y="3321050"/>
                        <a:ext cx="114300" cy="215900"/>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2082165" y="5280660"/>
          <a:ext cx="4332605" cy="496570"/>
        </p:xfrm>
        <a:graphic>
          <a:graphicData uri="http://schemas.openxmlformats.org/presentationml/2006/ole">
            <mc:AlternateContent xmlns:mc="http://schemas.openxmlformats.org/markup-compatibility/2006">
              <mc:Choice xmlns:v="urn:schemas-microsoft-com:vml" Requires="v">
                <p:oleObj spid="_x0000_s4107" name="" r:id="rId18" imgW="1993900" imgH="228600" progId="Equation.KSEE3">
                  <p:embed/>
                </p:oleObj>
              </mc:Choice>
              <mc:Fallback>
                <p:oleObj name="" r:id="rId18" imgW="1993900" imgH="228600" progId="Equation.KSEE3">
                  <p:embed/>
                  <p:pic>
                    <p:nvPicPr>
                      <p:cNvPr id="0" name="图片 4106"/>
                      <p:cNvPicPr/>
                      <p:nvPr/>
                    </p:nvPicPr>
                    <p:blipFill>
                      <a:blip r:embed="rId19"/>
                      <a:stretch>
                        <a:fillRect/>
                      </a:stretch>
                    </p:blipFill>
                    <p:spPr>
                      <a:xfrm>
                        <a:off x="2082165" y="5280660"/>
                        <a:ext cx="4332605" cy="496570"/>
                      </a:xfrm>
                      <a:prstGeom prst="rect">
                        <a:avLst/>
                      </a:prstGeom>
                    </p:spPr>
                  </p:pic>
                </p:oleObj>
              </mc:Fallback>
            </mc:AlternateContent>
          </a:graphicData>
        </a:graphic>
      </p:graphicFrame>
      <p:sp>
        <p:nvSpPr>
          <p:cNvPr id="26" name="文本框 25"/>
          <p:cNvSpPr txBox="1"/>
          <p:nvPr/>
        </p:nvSpPr>
        <p:spPr>
          <a:xfrm>
            <a:off x="778510" y="5252720"/>
            <a:ext cx="788035" cy="521970"/>
          </a:xfrm>
          <a:prstGeom prst="rect">
            <a:avLst/>
          </a:prstGeom>
          <a:noFill/>
        </p:spPr>
        <p:txBody>
          <a:bodyPr wrap="square" rtlCol="0">
            <a:spAutoFit/>
          </a:bodyPr>
          <a:p>
            <a:r>
              <a:rPr lang="zh-CN" altLang="en-US" sz="2800"/>
              <a:t>得：</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428602" y="643573"/>
            <a:ext cx="10925198"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马尔可夫奖励过程</a:t>
            </a:r>
            <a:r>
              <a:rPr lang="en-US" altLang="zh-CN" sz="3600" b="1" dirty="0">
                <a:latin typeface="楷体" panose="02010609060101010101" charset="-122"/>
                <a:ea typeface="楷体" panose="02010609060101010101" charset="-122"/>
                <a:cs typeface="楷体" panose="02010609060101010101" charset="-122"/>
                <a:sym typeface="+mn-ea"/>
              </a:rPr>
              <a:t>(MRP)</a:t>
            </a:r>
            <a:endParaRPr lang="zh-CN" altLang="en-US" sz="3600" b="1" dirty="0">
              <a:latin typeface="楷体" panose="02010609060101010101" charset="-122"/>
              <a:ea typeface="楷体" panose="02010609060101010101" charset="-122"/>
              <a:cs typeface="楷体" panose="02010609060101010101" charset="-122"/>
            </a:endParaRPr>
          </a:p>
        </p:txBody>
      </p:sp>
      <p:sp>
        <p:nvSpPr>
          <p:cNvPr id="12" name="文本框 11"/>
          <p:cNvSpPr txBox="1"/>
          <p:nvPr/>
        </p:nvSpPr>
        <p:spPr>
          <a:xfrm>
            <a:off x="9525" y="1346200"/>
            <a:ext cx="12254865" cy="5048250"/>
          </a:xfrm>
          <a:prstGeom prst="rect">
            <a:avLst/>
          </a:prstGeom>
          <a:noFill/>
        </p:spPr>
        <p:txBody>
          <a:bodyPr wrap="square" rtlCol="0" anchor="t">
            <a:noAutofit/>
          </a:bodyPr>
          <a:p>
            <a:endParaRPr lang="zh-CN" altLang="en-US" sz="2400"/>
          </a:p>
          <a:p>
            <a:r>
              <a:rPr lang="zh-CN" altLang="en-US" sz="2400"/>
              <a:t>在马尔可夫决策过程中，为了更好地评估不同状态的效用，我们通常会计算从当前状态开始，一直到任务完成（或达到某一特定终止状态）的整个过程中的累计衰减奖励。</a:t>
            </a:r>
            <a:endParaRPr lang="zh-CN" altLang="en-US" sz="2400"/>
          </a:p>
          <a:p>
            <a:endParaRPr lang="zh-CN" altLang="en-US" sz="2400"/>
          </a:p>
          <a:p>
            <a:r>
              <a:rPr lang="zh-CN" altLang="en-US" sz="2400"/>
              <a:t>马尔可夫回报过程的定义在马尔可夫决策过程上添加了奖励函数R和折扣因子γ，其中奖励</a:t>
            </a:r>
            <a:r>
              <a:rPr lang="zh-CN" altLang="en-US" sz="2400"/>
              <a:t>函数R描述了在特定状态下执行特定行动的即时回报，而折扣因子γ则用于做未来回报计算时的衰减系数，这也是马尔可夫回报过程中的重要元素。</a:t>
            </a:r>
            <a:endParaRPr lang="zh-CN" altLang="en-US" sz="2400"/>
          </a:p>
          <a:p>
            <a:endParaRPr lang="zh-CN" altLang="en-US" sz="2400"/>
          </a:p>
          <a:p>
            <a:r>
              <a:rPr lang="zh-CN" altLang="en-US" sz="2400"/>
              <a:t>因此，马尔可夫过程中的“回报”是一个累计衰减奖励的概念，即从当前状态开始，计算整个过程中的累计奖励，并考虑折扣因子对未来回报的影响。</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1" name="文本框 10"/>
          <p:cNvSpPr txBox="1"/>
          <p:nvPr>
            <p:custDataLst>
              <p:tags r:id="rId1"/>
            </p:custDataLst>
          </p:nvPr>
        </p:nvSpPr>
        <p:spPr>
          <a:xfrm>
            <a:off x="428602" y="643573"/>
            <a:ext cx="10925198"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马尔可夫奖励过程</a:t>
            </a:r>
            <a:r>
              <a:rPr lang="en-US" altLang="zh-CN" sz="3600" b="1" dirty="0">
                <a:latin typeface="楷体" panose="02010609060101010101" charset="-122"/>
                <a:ea typeface="楷体" panose="02010609060101010101" charset="-122"/>
                <a:cs typeface="楷体" panose="02010609060101010101" charset="-122"/>
                <a:sym typeface="+mn-ea"/>
              </a:rPr>
              <a:t>(MRP)</a:t>
            </a:r>
            <a:endParaRPr lang="zh-CN" altLang="en-US" sz="3600" b="1" dirty="0">
              <a:latin typeface="楷体" panose="02010609060101010101" charset="-122"/>
              <a:ea typeface="楷体" panose="02010609060101010101" charset="-122"/>
              <a:cs typeface="楷体" panose="02010609060101010101" charset="-122"/>
            </a:endParaRPr>
          </a:p>
        </p:txBody>
      </p:sp>
      <p:sp>
        <p:nvSpPr>
          <p:cNvPr id="12" name="文本框 11"/>
          <p:cNvSpPr txBox="1"/>
          <p:nvPr/>
        </p:nvSpPr>
        <p:spPr>
          <a:xfrm>
            <a:off x="605155" y="1367155"/>
            <a:ext cx="10875645" cy="521970"/>
          </a:xfrm>
          <a:prstGeom prst="rect">
            <a:avLst/>
          </a:prstGeom>
          <a:noFill/>
        </p:spPr>
        <p:txBody>
          <a:bodyPr wrap="square" rtlCol="0">
            <a:spAutoFit/>
          </a:bodyPr>
          <a:p>
            <a:r>
              <a:rPr lang="zh-CN" altLang="en-US" sz="2800"/>
              <a:t>还是刚才的例子中，我们尝试计算其</a:t>
            </a:r>
            <a:r>
              <a:rPr lang="zh-CN" altLang="en-US" sz="2800"/>
              <a:t>回报：</a:t>
            </a:r>
            <a:endParaRPr lang="zh-CN" altLang="en-US" sz="2800"/>
          </a:p>
        </p:txBody>
      </p:sp>
      <p:pic>
        <p:nvPicPr>
          <p:cNvPr id="13" name="图片 12"/>
          <p:cNvPicPr>
            <a:picLocks noChangeAspect="1"/>
          </p:cNvPicPr>
          <p:nvPr>
            <p:custDataLst>
              <p:tags r:id="rId2"/>
            </p:custDataLst>
          </p:nvPr>
        </p:nvPicPr>
        <p:blipFill>
          <a:blip r:embed="rId3"/>
          <a:stretch>
            <a:fillRect/>
          </a:stretch>
        </p:blipFill>
        <p:spPr>
          <a:xfrm>
            <a:off x="1132205" y="1966595"/>
            <a:ext cx="9924415" cy="2667635"/>
          </a:xfrm>
          <a:prstGeom prst="rect">
            <a:avLst/>
          </a:prstGeom>
        </p:spPr>
      </p:pic>
      <p:sp>
        <p:nvSpPr>
          <p:cNvPr id="14" name="文本框 13"/>
          <p:cNvSpPr txBox="1"/>
          <p:nvPr/>
        </p:nvSpPr>
        <p:spPr>
          <a:xfrm>
            <a:off x="817245" y="5040630"/>
            <a:ext cx="5505450" cy="2730500"/>
          </a:xfrm>
          <a:prstGeom prst="rect">
            <a:avLst/>
          </a:prstGeom>
          <a:noFill/>
        </p:spPr>
        <p:txBody>
          <a:bodyPr wrap="square" rtlCol="0">
            <a:noAutofit/>
          </a:bodyPr>
          <a:p>
            <a:r>
              <a:rPr lang="zh-CN" altLang="en-US"/>
              <a:t>对于轨迹</a:t>
            </a:r>
            <a:r>
              <a:rPr lang="en-US" altLang="zh-CN"/>
              <a:t> </a:t>
            </a:r>
            <a:r>
              <a:rPr lang="zh-CN" altLang="en-US"/>
              <a:t>s4,s5,s6,s7: 0 + </a:t>
            </a:r>
            <a:r>
              <a:rPr lang="en-US" altLang="zh-CN"/>
              <a:t> </a:t>
            </a:r>
            <a:r>
              <a:rPr lang="zh-CN" altLang="en-US"/>
              <a:t> </a:t>
            </a:r>
            <a:r>
              <a:rPr lang="en-US" altLang="zh-CN"/>
              <a:t>  </a:t>
            </a:r>
            <a:r>
              <a:rPr lang="zh-CN" altLang="en-US"/>
              <a:t>× 0 +  </a:t>
            </a:r>
            <a:r>
              <a:rPr lang="en-US" altLang="zh-CN"/>
              <a:t>  </a:t>
            </a:r>
            <a:r>
              <a:rPr lang="zh-CN" altLang="en-US"/>
              <a:t>× 0 +  </a:t>
            </a:r>
            <a:r>
              <a:rPr lang="en-US" altLang="zh-CN"/>
              <a:t>  </a:t>
            </a:r>
            <a:r>
              <a:rPr lang="zh-CN" altLang="en-US"/>
              <a:t>× 10 = 1.25</a:t>
            </a:r>
            <a:endParaRPr lang="zh-CN" altLang="en-US"/>
          </a:p>
          <a:p>
            <a:endParaRPr lang="zh-CN" altLang="en-US"/>
          </a:p>
          <a:p>
            <a:r>
              <a:rPr lang="zh-CN" altLang="en-US"/>
              <a:t>对于轨迹 s4,s3,s2,s1</a:t>
            </a:r>
            <a:r>
              <a:rPr lang="en-US" altLang="zh-CN"/>
              <a:t>:</a:t>
            </a:r>
            <a:r>
              <a:rPr lang="zh-CN" altLang="en-US"/>
              <a:t>0 +  </a:t>
            </a:r>
            <a:r>
              <a:rPr lang="en-US" altLang="zh-CN"/>
              <a:t>  </a:t>
            </a:r>
            <a:r>
              <a:rPr lang="zh-CN" altLang="en-US"/>
              <a:t>× 0 +  </a:t>
            </a:r>
            <a:r>
              <a:rPr lang="en-US" altLang="zh-CN"/>
              <a:t> </a:t>
            </a:r>
            <a:r>
              <a:rPr lang="zh-CN" altLang="en-US"/>
              <a:t>× 0 +  </a:t>
            </a:r>
            <a:r>
              <a:rPr lang="en-US" altLang="zh-CN"/>
              <a:t>  </a:t>
            </a:r>
            <a:r>
              <a:rPr lang="zh-CN" altLang="en-US"/>
              <a:t>× 5 = 0.625</a:t>
            </a:r>
            <a:endParaRPr lang="zh-CN" altLang="en-US"/>
          </a:p>
          <a:p>
            <a:endParaRPr lang="zh-CN" altLang="en-US"/>
          </a:p>
          <a:p>
            <a:r>
              <a:rPr lang="zh-CN" altLang="en-US"/>
              <a:t>对于轨迹 s4,s5,s6,s6:</a:t>
            </a:r>
            <a:r>
              <a:rPr lang="en-US" altLang="zh-CN"/>
              <a:t>0</a:t>
            </a:r>
            <a:endParaRPr lang="en-US" altLang="zh-CN"/>
          </a:p>
        </p:txBody>
      </p:sp>
      <p:graphicFrame>
        <p:nvGraphicFramePr>
          <p:cNvPr id="15" name="对象 14">
            <a:hlinkClick r:id="" action="ppaction://ole?verb="/>
          </p:cNvPr>
          <p:cNvGraphicFramePr>
            <a:graphicFrameLocks noChangeAspect="1"/>
          </p:cNvGraphicFramePr>
          <p:nvPr>
            <p:custDataLst>
              <p:tags r:id="rId4"/>
            </p:custDataLst>
          </p:nvPr>
        </p:nvGraphicFramePr>
        <p:xfrm>
          <a:off x="1427480" y="4625975"/>
          <a:ext cx="3454400" cy="414655"/>
        </p:xfrm>
        <a:graphic>
          <a:graphicData uri="http://schemas.openxmlformats.org/presentationml/2006/ole">
            <mc:AlternateContent xmlns:mc="http://schemas.openxmlformats.org/markup-compatibility/2006">
              <mc:Choice xmlns:v="urn:schemas-microsoft-com:vml" Requires="v">
                <p:oleObj spid="_x0000_s3075" name="" r:id="rId5" imgW="1371600" imgH="203200" progId="Equation.KSEE3">
                  <p:embed/>
                </p:oleObj>
              </mc:Choice>
              <mc:Fallback>
                <p:oleObj name="" r:id="rId5" imgW="1371600" imgH="203200" progId="Equation.KSEE3">
                  <p:embed/>
                  <p:pic>
                    <p:nvPicPr>
                      <p:cNvPr id="0" name="图片 3074"/>
                      <p:cNvPicPr/>
                      <p:nvPr/>
                    </p:nvPicPr>
                    <p:blipFill>
                      <a:blip r:embed="rId6"/>
                      <a:stretch>
                        <a:fillRect/>
                      </a:stretch>
                    </p:blipFill>
                    <p:spPr>
                      <a:xfrm>
                        <a:off x="1427480" y="4625975"/>
                        <a:ext cx="3454400" cy="414655"/>
                      </a:xfrm>
                      <a:prstGeom prst="rect">
                        <a:avLst/>
                      </a:prstGeom>
                    </p:spPr>
                  </p:pic>
                </p:oleObj>
              </mc:Fallback>
            </mc:AlternateContent>
          </a:graphicData>
        </a:graphic>
      </p:graphicFrame>
      <p:sp>
        <p:nvSpPr>
          <p:cNvPr id="26" name="文本框 25"/>
          <p:cNvSpPr txBox="1"/>
          <p:nvPr/>
        </p:nvSpPr>
        <p:spPr>
          <a:xfrm>
            <a:off x="817245" y="4634230"/>
            <a:ext cx="8891905" cy="368300"/>
          </a:xfrm>
          <a:prstGeom prst="rect">
            <a:avLst/>
          </a:prstGeom>
          <a:noFill/>
        </p:spPr>
        <p:txBody>
          <a:bodyPr wrap="square" rtlCol="0">
            <a:spAutoFit/>
          </a:bodyPr>
          <a:p>
            <a:r>
              <a:rPr lang="zh-CN" altLang="en-US"/>
              <a:t>其中</a:t>
            </a:r>
            <a:r>
              <a:rPr lang="en-US" altLang="zh-CN"/>
              <a:t>				       </a:t>
            </a:r>
            <a:r>
              <a:rPr lang="zh-CN" altLang="en-US"/>
              <a:t>取</a:t>
            </a:r>
            <a:r>
              <a:rPr lang="en-US" altLang="zh-CN"/>
              <a:t>γ</a:t>
            </a:r>
            <a:r>
              <a:rPr lang="zh-CN" altLang="en-US"/>
              <a:t>为</a:t>
            </a:r>
            <a:endParaRPr lang="zh-CN" altLang="en-US"/>
          </a:p>
        </p:txBody>
      </p:sp>
      <p:graphicFrame>
        <p:nvGraphicFramePr>
          <p:cNvPr id="28" name="对象 27">
            <a:hlinkClick r:id="" action="ppaction://ole?verb="/>
          </p:cNvPr>
          <p:cNvGraphicFramePr>
            <a:graphicFrameLocks noChangeAspect="1"/>
          </p:cNvGraphicFramePr>
          <p:nvPr/>
        </p:nvGraphicFramePr>
        <p:xfrm>
          <a:off x="5510530" y="4530090"/>
          <a:ext cx="248285" cy="642620"/>
        </p:xfrm>
        <a:graphic>
          <a:graphicData uri="http://schemas.openxmlformats.org/presentationml/2006/ole">
            <mc:AlternateContent xmlns:mc="http://schemas.openxmlformats.org/markup-compatibility/2006">
              <mc:Choice xmlns:v="urn:schemas-microsoft-com:vml" Requires="v">
                <p:oleObj spid="_x0000_s5121" name="" r:id="rId7" imgW="152400" imgH="393700" progId="Equation.KSEE3">
                  <p:embed/>
                </p:oleObj>
              </mc:Choice>
              <mc:Fallback>
                <p:oleObj name="" r:id="rId7" imgW="152400" imgH="393700" progId="Equation.KSEE3">
                  <p:embed/>
                  <p:pic>
                    <p:nvPicPr>
                      <p:cNvPr id="0" name="图片 5120"/>
                      <p:cNvPicPr/>
                      <p:nvPr/>
                    </p:nvPicPr>
                    <p:blipFill>
                      <a:blip r:embed="rId8"/>
                      <a:stretch>
                        <a:fillRect/>
                      </a:stretch>
                    </p:blipFill>
                    <p:spPr>
                      <a:xfrm>
                        <a:off x="5510530" y="4530090"/>
                        <a:ext cx="248285" cy="64262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296285" y="5040630"/>
          <a:ext cx="190500" cy="492125"/>
        </p:xfrm>
        <a:graphic>
          <a:graphicData uri="http://schemas.openxmlformats.org/presentationml/2006/ole">
            <mc:AlternateContent xmlns:mc="http://schemas.openxmlformats.org/markup-compatibility/2006">
              <mc:Choice xmlns:v="urn:schemas-microsoft-com:vml" Requires="v">
                <p:oleObj spid="_x0000_s5122" name="" r:id="rId9" imgW="152400" imgH="393700" progId="Equation.KSEE3">
                  <p:embed/>
                </p:oleObj>
              </mc:Choice>
              <mc:Fallback>
                <p:oleObj name="" r:id="rId9" imgW="152400" imgH="393700" progId="Equation.KSEE3">
                  <p:embed/>
                  <p:pic>
                    <p:nvPicPr>
                      <p:cNvPr id="0" name="图片 5121"/>
                      <p:cNvPicPr/>
                      <p:nvPr/>
                    </p:nvPicPr>
                    <p:blipFill>
                      <a:blip r:embed="rId10"/>
                      <a:stretch>
                        <a:fillRect/>
                      </a:stretch>
                    </p:blipFill>
                    <p:spPr>
                      <a:xfrm>
                        <a:off x="3296285" y="5040630"/>
                        <a:ext cx="190500" cy="49212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custDataLst>
              <p:tags r:id="rId11"/>
            </p:custDataLst>
          </p:nvPr>
        </p:nvGraphicFramePr>
        <p:xfrm>
          <a:off x="4058285" y="5031740"/>
          <a:ext cx="190500" cy="492125"/>
        </p:xfrm>
        <a:graphic>
          <a:graphicData uri="http://schemas.openxmlformats.org/presentationml/2006/ole">
            <mc:AlternateContent xmlns:mc="http://schemas.openxmlformats.org/markup-compatibility/2006">
              <mc:Choice xmlns:v="urn:schemas-microsoft-com:vml" Requires="v">
                <p:oleObj spid="_x0000_s2" name="" r:id="rId12" imgW="152400" imgH="393700" progId="Equation.KSEE3">
                  <p:embed/>
                </p:oleObj>
              </mc:Choice>
              <mc:Fallback>
                <p:oleObj name="" r:id="rId12" imgW="152400" imgH="393700" progId="Equation.KSEE3">
                  <p:embed/>
                  <p:pic>
                    <p:nvPicPr>
                      <p:cNvPr id="0" name="图片 5121"/>
                      <p:cNvPicPr/>
                      <p:nvPr/>
                    </p:nvPicPr>
                    <p:blipFill>
                      <a:blip r:embed="rId13"/>
                      <a:stretch>
                        <a:fillRect/>
                      </a:stretch>
                    </p:blipFill>
                    <p:spPr>
                      <a:xfrm>
                        <a:off x="4058285" y="5031740"/>
                        <a:ext cx="190500" cy="49212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4742180" y="5002530"/>
          <a:ext cx="179070" cy="504825"/>
        </p:xfrm>
        <a:graphic>
          <a:graphicData uri="http://schemas.openxmlformats.org/presentationml/2006/ole">
            <mc:AlternateContent xmlns:mc="http://schemas.openxmlformats.org/markup-compatibility/2006">
              <mc:Choice xmlns:v="urn:schemas-microsoft-com:vml" Requires="v">
                <p:oleObj spid="_x0000_s5123" name="" r:id="rId14" imgW="139700" imgH="393700" progId="Equation.KSEE3">
                  <p:embed/>
                </p:oleObj>
              </mc:Choice>
              <mc:Fallback>
                <p:oleObj name="" r:id="rId14" imgW="139700" imgH="393700" progId="Equation.KSEE3">
                  <p:embed/>
                  <p:pic>
                    <p:nvPicPr>
                      <p:cNvPr id="0" name="图片 5122"/>
                      <p:cNvPicPr/>
                      <p:nvPr/>
                    </p:nvPicPr>
                    <p:blipFill>
                      <a:blip r:embed="rId15"/>
                      <a:stretch>
                        <a:fillRect/>
                      </a:stretch>
                    </p:blipFill>
                    <p:spPr>
                      <a:xfrm>
                        <a:off x="4742180" y="5002530"/>
                        <a:ext cx="179070" cy="50482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custDataLst>
              <p:tags r:id="rId16"/>
            </p:custDataLst>
          </p:nvPr>
        </p:nvGraphicFramePr>
        <p:xfrm>
          <a:off x="3232785" y="5500370"/>
          <a:ext cx="190500" cy="492125"/>
        </p:xfrm>
        <a:graphic>
          <a:graphicData uri="http://schemas.openxmlformats.org/presentationml/2006/ole">
            <mc:AlternateContent xmlns:mc="http://schemas.openxmlformats.org/markup-compatibility/2006">
              <mc:Choice xmlns:v="urn:schemas-microsoft-com:vml" Requires="v">
                <p:oleObj spid="_x0000_s36" name="" r:id="rId17" imgW="152400" imgH="393700" progId="Equation.KSEE3">
                  <p:embed/>
                </p:oleObj>
              </mc:Choice>
              <mc:Fallback>
                <p:oleObj name="" r:id="rId17" imgW="152400" imgH="393700" progId="Equation.KSEE3">
                  <p:embed/>
                  <p:pic>
                    <p:nvPicPr>
                      <p:cNvPr id="0" name="图片 5121"/>
                      <p:cNvPicPr/>
                      <p:nvPr/>
                    </p:nvPicPr>
                    <p:blipFill>
                      <a:blip r:embed="rId10"/>
                      <a:stretch>
                        <a:fillRect/>
                      </a:stretch>
                    </p:blipFill>
                    <p:spPr>
                      <a:xfrm>
                        <a:off x="3232785" y="5500370"/>
                        <a:ext cx="190500" cy="49212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custDataLst>
              <p:tags r:id="rId18"/>
            </p:custDataLst>
          </p:nvPr>
        </p:nvGraphicFramePr>
        <p:xfrm>
          <a:off x="3906520" y="5500370"/>
          <a:ext cx="190500" cy="492125"/>
        </p:xfrm>
        <a:graphic>
          <a:graphicData uri="http://schemas.openxmlformats.org/presentationml/2006/ole">
            <mc:AlternateContent xmlns:mc="http://schemas.openxmlformats.org/markup-compatibility/2006">
              <mc:Choice xmlns:v="urn:schemas-microsoft-com:vml" Requires="v">
                <p:oleObj spid="_x0000_s38" name="" r:id="rId19" imgW="152400" imgH="393700" progId="Equation.KSEE3">
                  <p:embed/>
                </p:oleObj>
              </mc:Choice>
              <mc:Fallback>
                <p:oleObj name="" r:id="rId19" imgW="152400" imgH="393700" progId="Equation.KSEE3">
                  <p:embed/>
                  <p:pic>
                    <p:nvPicPr>
                      <p:cNvPr id="0" name="图片 5121"/>
                      <p:cNvPicPr/>
                      <p:nvPr/>
                    </p:nvPicPr>
                    <p:blipFill>
                      <a:blip r:embed="rId13"/>
                      <a:stretch>
                        <a:fillRect/>
                      </a:stretch>
                    </p:blipFill>
                    <p:spPr>
                      <a:xfrm>
                        <a:off x="3906520" y="5500370"/>
                        <a:ext cx="190500" cy="49212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custDataLst>
              <p:tags r:id="rId20"/>
            </p:custDataLst>
          </p:nvPr>
        </p:nvGraphicFramePr>
        <p:xfrm>
          <a:off x="4589780" y="5514340"/>
          <a:ext cx="179070" cy="504825"/>
        </p:xfrm>
        <a:graphic>
          <a:graphicData uri="http://schemas.openxmlformats.org/presentationml/2006/ole">
            <mc:AlternateContent xmlns:mc="http://schemas.openxmlformats.org/markup-compatibility/2006">
              <mc:Choice xmlns:v="urn:schemas-microsoft-com:vml" Requires="v">
                <p:oleObj spid="_x0000_s3" name="" r:id="rId21" imgW="139700" imgH="393700" progId="Equation.KSEE3">
                  <p:embed/>
                </p:oleObj>
              </mc:Choice>
              <mc:Fallback>
                <p:oleObj name="" r:id="rId21" imgW="139700" imgH="393700" progId="Equation.KSEE3">
                  <p:embed/>
                  <p:pic>
                    <p:nvPicPr>
                      <p:cNvPr id="0" name="图片 5122"/>
                      <p:cNvPicPr/>
                      <p:nvPr/>
                    </p:nvPicPr>
                    <p:blipFill>
                      <a:blip r:embed="rId15"/>
                      <a:stretch>
                        <a:fillRect/>
                      </a:stretch>
                    </p:blipFill>
                    <p:spPr>
                      <a:xfrm>
                        <a:off x="4589780" y="5514340"/>
                        <a:ext cx="179070" cy="5048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1" name="文本框 10"/>
          <p:cNvSpPr txBox="1"/>
          <p:nvPr>
            <p:custDataLst>
              <p:tags r:id="rId1"/>
            </p:custDataLst>
          </p:nvPr>
        </p:nvSpPr>
        <p:spPr>
          <a:xfrm>
            <a:off x="428602" y="643573"/>
            <a:ext cx="10925198"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马尔可夫奖励过程</a:t>
            </a:r>
            <a:r>
              <a:rPr lang="en-US" altLang="zh-CN" sz="3600" b="1" dirty="0">
                <a:latin typeface="楷体" panose="02010609060101010101" charset="-122"/>
                <a:ea typeface="楷体" panose="02010609060101010101" charset="-122"/>
                <a:cs typeface="楷体" panose="02010609060101010101" charset="-122"/>
                <a:sym typeface="+mn-ea"/>
              </a:rPr>
              <a:t>(MRP)</a:t>
            </a:r>
            <a:endParaRPr lang="zh-CN" altLang="en-US" sz="3600" b="1" dirty="0">
              <a:latin typeface="楷体" panose="02010609060101010101" charset="-122"/>
              <a:ea typeface="楷体" panose="02010609060101010101" charset="-122"/>
              <a:cs typeface="楷体" panose="02010609060101010101" charset="-122"/>
            </a:endParaRPr>
          </a:p>
        </p:txBody>
      </p:sp>
      <p:sp>
        <p:nvSpPr>
          <p:cNvPr id="9" name="文本框 8"/>
          <p:cNvSpPr txBox="1"/>
          <p:nvPr/>
        </p:nvSpPr>
        <p:spPr>
          <a:xfrm>
            <a:off x="672465" y="3251200"/>
            <a:ext cx="7922895" cy="460375"/>
          </a:xfrm>
          <a:prstGeom prst="rect">
            <a:avLst/>
          </a:prstGeom>
          <a:noFill/>
        </p:spPr>
        <p:txBody>
          <a:bodyPr wrap="square" rtlCol="0">
            <a:spAutoFit/>
          </a:bodyPr>
          <a:p>
            <a:r>
              <a:rPr lang="zh-CN" altLang="en-US" sz="2400"/>
              <a:t>下面我们用贝尔曼等式推导来计算价值</a:t>
            </a:r>
            <a:r>
              <a:rPr lang="zh-CN" altLang="en-US" sz="2400"/>
              <a:t>函数</a:t>
            </a:r>
            <a:endParaRPr lang="zh-CN" altLang="en-US" sz="2400"/>
          </a:p>
        </p:txBody>
      </p:sp>
      <p:graphicFrame>
        <p:nvGraphicFramePr>
          <p:cNvPr id="12" name="对象 11">
            <a:hlinkClick r:id="" action="ppaction://ole?verb="/>
          </p:cNvPr>
          <p:cNvGraphicFramePr>
            <a:graphicFrameLocks noChangeAspect="1"/>
          </p:cNvGraphicFramePr>
          <p:nvPr/>
        </p:nvGraphicFramePr>
        <p:xfrm>
          <a:off x="6529070" y="3258820"/>
          <a:ext cx="603885" cy="452755"/>
        </p:xfrm>
        <a:graphic>
          <a:graphicData uri="http://schemas.openxmlformats.org/presentationml/2006/ole">
            <mc:AlternateContent xmlns:mc="http://schemas.openxmlformats.org/markup-compatibility/2006">
              <mc:Choice xmlns:v="urn:schemas-microsoft-com:vml" Requires="v">
                <p:oleObj spid="_x0000_s6145" name="" r:id="rId2" imgW="304800" imgH="228600" progId="Equation.KSEE3">
                  <p:embed/>
                </p:oleObj>
              </mc:Choice>
              <mc:Fallback>
                <p:oleObj name="" r:id="rId2" imgW="304800" imgH="228600" progId="Equation.KSEE3">
                  <p:embed/>
                  <p:pic>
                    <p:nvPicPr>
                      <p:cNvPr id="0" name="图片 6144"/>
                      <p:cNvPicPr/>
                      <p:nvPr/>
                    </p:nvPicPr>
                    <p:blipFill>
                      <a:blip r:embed="rId3"/>
                      <a:stretch>
                        <a:fillRect/>
                      </a:stretch>
                    </p:blipFill>
                    <p:spPr>
                      <a:xfrm>
                        <a:off x="6529070" y="3258820"/>
                        <a:ext cx="603885" cy="452755"/>
                      </a:xfrm>
                      <a:prstGeom prst="rect">
                        <a:avLst/>
                      </a:prstGeom>
                    </p:spPr>
                  </p:pic>
                </p:oleObj>
              </mc:Fallback>
            </mc:AlternateContent>
          </a:graphicData>
        </a:graphic>
      </p:graphicFrame>
      <p:sp>
        <p:nvSpPr>
          <p:cNvPr id="13" name="文本框 12"/>
          <p:cNvSpPr txBox="1"/>
          <p:nvPr/>
        </p:nvSpPr>
        <p:spPr>
          <a:xfrm>
            <a:off x="672465" y="1617345"/>
            <a:ext cx="7317105" cy="460375"/>
          </a:xfrm>
          <a:prstGeom prst="rect">
            <a:avLst/>
          </a:prstGeom>
          <a:noFill/>
        </p:spPr>
        <p:txBody>
          <a:bodyPr wrap="square" rtlCol="0">
            <a:spAutoFit/>
          </a:bodyPr>
          <a:p>
            <a:r>
              <a:rPr lang="zh-CN" altLang="en-US" sz="2400"/>
              <a:t>常用三种迭代方法可以求解价值函数</a:t>
            </a:r>
            <a:r>
              <a:rPr lang="en-US" altLang="zh-CN" sz="2400"/>
              <a:t>         </a:t>
            </a:r>
            <a:r>
              <a:rPr lang="zh-CN" altLang="en-US" sz="2400"/>
              <a:t>：</a:t>
            </a:r>
            <a:endParaRPr lang="zh-CN" altLang="en-US" sz="2400"/>
          </a:p>
        </p:txBody>
      </p:sp>
      <p:graphicFrame>
        <p:nvGraphicFramePr>
          <p:cNvPr id="14" name="对象 13">
            <a:hlinkClick r:id="" action="ppaction://ole?verb="/>
          </p:cNvPr>
          <p:cNvGraphicFramePr>
            <a:graphicFrameLocks noChangeAspect="1"/>
          </p:cNvGraphicFramePr>
          <p:nvPr>
            <p:custDataLst>
              <p:tags r:id="rId4"/>
            </p:custDataLst>
          </p:nvPr>
        </p:nvGraphicFramePr>
        <p:xfrm>
          <a:off x="5697855" y="1617345"/>
          <a:ext cx="603885" cy="452755"/>
        </p:xfrm>
        <a:graphic>
          <a:graphicData uri="http://schemas.openxmlformats.org/presentationml/2006/ole">
            <mc:AlternateContent xmlns:mc="http://schemas.openxmlformats.org/markup-compatibility/2006">
              <mc:Choice xmlns:v="urn:schemas-microsoft-com:vml" Requires="v">
                <p:oleObj spid="_x0000_s2" name="" r:id="rId5" imgW="304800" imgH="228600" progId="Equation.KSEE3">
                  <p:embed/>
                </p:oleObj>
              </mc:Choice>
              <mc:Fallback>
                <p:oleObj name="" r:id="rId5" imgW="304800" imgH="228600" progId="Equation.KSEE3">
                  <p:embed/>
                  <p:pic>
                    <p:nvPicPr>
                      <p:cNvPr id="0" name="图片 6144"/>
                      <p:cNvPicPr/>
                      <p:nvPr/>
                    </p:nvPicPr>
                    <p:blipFill>
                      <a:blip r:embed="rId3"/>
                      <a:stretch>
                        <a:fillRect/>
                      </a:stretch>
                    </p:blipFill>
                    <p:spPr>
                      <a:xfrm>
                        <a:off x="5697855" y="1617345"/>
                        <a:ext cx="603885" cy="452755"/>
                      </a:xfrm>
                      <a:prstGeom prst="rect">
                        <a:avLst/>
                      </a:prstGeom>
                    </p:spPr>
                  </p:pic>
                </p:oleObj>
              </mc:Fallback>
            </mc:AlternateContent>
          </a:graphicData>
        </a:graphic>
      </p:graphicFrame>
      <p:sp>
        <p:nvSpPr>
          <p:cNvPr id="15" name="文本框 14"/>
          <p:cNvSpPr txBox="1"/>
          <p:nvPr/>
        </p:nvSpPr>
        <p:spPr>
          <a:xfrm>
            <a:off x="768350" y="2136775"/>
            <a:ext cx="4625340" cy="1198880"/>
          </a:xfrm>
          <a:prstGeom prst="rect">
            <a:avLst/>
          </a:prstGeom>
          <a:noFill/>
        </p:spPr>
        <p:txBody>
          <a:bodyPr wrap="square" rtlCol="0">
            <a:spAutoFit/>
          </a:bodyPr>
          <a:p>
            <a:r>
              <a:rPr lang="en-US" altLang="zh-CN" sz="2400"/>
              <a:t>1.</a:t>
            </a:r>
            <a:r>
              <a:rPr lang="zh-CN" altLang="en-US" sz="2400"/>
              <a:t>动态规划 Dynamic Programming</a:t>
            </a:r>
            <a:endParaRPr lang="zh-CN" altLang="en-US" sz="2400"/>
          </a:p>
          <a:p>
            <a:r>
              <a:rPr lang="en-US" altLang="zh-CN" sz="2400"/>
              <a:t>2.</a:t>
            </a:r>
            <a:r>
              <a:rPr lang="zh-CN" altLang="en-US" sz="2400"/>
              <a:t>蒙特卡罗方法 Monte-Carlo</a:t>
            </a:r>
            <a:endParaRPr lang="zh-CN" altLang="en-US" sz="2400"/>
          </a:p>
          <a:p>
            <a:r>
              <a:rPr lang="en-US" altLang="zh-CN" sz="2400"/>
              <a:t>3.</a:t>
            </a:r>
            <a:r>
              <a:rPr lang="zh-CN" altLang="en-US" sz="2400"/>
              <a:t>时间差分 Temporal-Difference</a:t>
            </a:r>
            <a:endParaRPr lang="zh-CN" altLang="en-US" sz="2400"/>
          </a:p>
        </p:txBody>
      </p:sp>
      <mc:AlternateContent xmlns:mc="http://schemas.openxmlformats.org/markup-compatibility/2006">
        <mc:Choice xmlns:a14="http://schemas.microsoft.com/office/drawing/2010/main" Requires="a14">
          <p:sp>
            <p:nvSpPr>
              <p:cNvPr id="17" name="文本框 16"/>
              <p:cNvSpPr txBox="1"/>
              <p:nvPr>
                <p:custDataLst>
                  <p:tags r:id="rId6"/>
                </p:custDataLst>
              </p:nvPr>
            </p:nvSpPr>
            <p:spPr>
              <a:xfrm>
                <a:off x="768551" y="3876609"/>
                <a:ext cx="4716524" cy="461665"/>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r>
                        <a:rPr lang="en-US" altLang="zh-CN" sz="2400" b="1" smtClean="0">
                          <a:solidFill>
                            <a:schemeClr val="tx1"/>
                          </a:solidFill>
                          <a:latin typeface="Cambria Math" panose="02040503050406030204" pitchFamily="18" charset="0"/>
                          <a:ea typeface="微软雅黑" panose="020B0503020204020204" charset="-122"/>
                        </a:rPr>
                        <m:t>𝐕</m:t>
                      </m:r>
                      <m:d>
                        <m:dPr>
                          <m:ctrlPr>
                            <a:rPr lang="en-US" altLang="zh-CN" sz="2400" b="1" i="1" smtClean="0">
                              <a:solidFill>
                                <a:schemeClr val="tx1"/>
                              </a:solidFill>
                              <a:latin typeface="Cambria Math" panose="02040503050406030204" pitchFamily="18" charset="0"/>
                              <a:ea typeface="微软雅黑" panose="020B0503020204020204" charset="-122"/>
                            </a:rPr>
                          </m:ctrlPr>
                        </m:dPr>
                        <m:e>
                          <m:r>
                            <a:rPr lang="en-US" altLang="zh-CN" sz="2400" b="1">
                              <a:solidFill>
                                <a:schemeClr val="tx1"/>
                              </a:solidFill>
                              <a:latin typeface="Cambria Math" panose="02040503050406030204" pitchFamily="18" charset="0"/>
                              <a:ea typeface="微软雅黑" panose="020B0503020204020204" charset="-122"/>
                            </a:rPr>
                            <m:t>𝐬</m:t>
                          </m:r>
                        </m:e>
                      </m:d>
                      <m:r>
                        <a:rPr lang="en-US" altLang="zh-CN" sz="2400" b="1" i="0" smtClean="0">
                          <a:solidFill>
                            <a:schemeClr val="tx1"/>
                          </a:solidFill>
                          <a:latin typeface="Cambria Math" panose="02040503050406030204" pitchFamily="18" charset="0"/>
                          <a:ea typeface="微软雅黑" panose="020B0503020204020204" charset="-122"/>
                        </a:rPr>
                        <m:t>=</m:t>
                      </m:r>
                      <m:r>
                        <a:rPr lang="en-US" altLang="zh-CN" sz="2400" b="1" i="0" smtClean="0">
                          <a:solidFill>
                            <a:schemeClr val="tx1"/>
                          </a:solidFill>
                          <a:latin typeface="Cambria Math" panose="02040503050406030204" pitchFamily="18" charset="0"/>
                          <a:ea typeface="微软雅黑" panose="020B0503020204020204" charset="-122"/>
                        </a:rPr>
                        <m:t>𝐄</m:t>
                      </m:r>
                      <m:r>
                        <a:rPr lang="en-US" altLang="zh-CN" sz="2400" b="1" i="1" smtClean="0">
                          <a:solidFill>
                            <a:schemeClr val="tx1"/>
                          </a:solidFill>
                          <a:latin typeface="Cambria Math" panose="02040503050406030204" pitchFamily="18" charset="0"/>
                          <a:ea typeface="微软雅黑" panose="020B0503020204020204" charset="-122"/>
                        </a:rPr>
                        <m:t>[</m:t>
                      </m:r>
                      <m:sSub>
                        <m:sSubPr>
                          <m:ctrlPr>
                            <a:rPr lang="en-US" altLang="zh-CN" sz="2400" b="1" i="1" smtClean="0">
                              <a:solidFill>
                                <a:schemeClr val="tx1"/>
                              </a:solidFill>
                              <a:latin typeface="Cambria Math" panose="02040503050406030204" pitchFamily="18" charset="0"/>
                              <a:ea typeface="微软雅黑" panose="020B0503020204020204" charset="-122"/>
                            </a:rPr>
                          </m:ctrlPr>
                        </m:sSubPr>
                        <m:e>
                          <m:r>
                            <a:rPr lang="en-US" altLang="zh-CN" sz="2400" b="1" i="1" smtClean="0">
                              <a:solidFill>
                                <a:schemeClr val="tx1"/>
                              </a:solidFill>
                              <a:latin typeface="Cambria Math" panose="02040503050406030204" pitchFamily="18" charset="0"/>
                              <a:ea typeface="微软雅黑" panose="020B0503020204020204" charset="-122"/>
                            </a:rPr>
                            <m:t>𝑹</m:t>
                          </m:r>
                        </m:e>
                        <m:sub>
                          <m:r>
                            <a:rPr lang="en-US" altLang="zh-CN" sz="2400" b="1" i="1">
                              <a:solidFill>
                                <a:schemeClr val="tx1"/>
                              </a:solidFill>
                              <a:latin typeface="Cambria Math" panose="02040503050406030204" pitchFamily="18" charset="0"/>
                              <a:ea typeface="微软雅黑" panose="020B0503020204020204" charset="-122"/>
                            </a:rPr>
                            <m:t>𝒕</m:t>
                          </m:r>
                        </m:sub>
                      </m:sSub>
                      <m:r>
                        <a:rPr lang="en-US" altLang="zh-CN" sz="2400" b="1" i="1" smtClean="0">
                          <a:solidFill>
                            <a:schemeClr val="tx1"/>
                          </a:solidFill>
                          <a:latin typeface="Cambria Math" panose="02040503050406030204" pitchFamily="18" charset="0"/>
                          <a:ea typeface="微软雅黑" panose="020B0503020204020204" charset="-122"/>
                        </a:rPr>
                        <m:t>+</m:t>
                      </m:r>
                      <m:r>
                        <a:rPr lang="el-GR" altLang="zh-CN" sz="2400" b="1" i="1">
                          <a:solidFill>
                            <a:schemeClr val="tx1"/>
                          </a:solidFill>
                          <a:latin typeface="Cambria Math" panose="02040503050406030204" pitchFamily="18" charset="0"/>
                        </a:rPr>
                        <m:t>𝜸</m:t>
                      </m:r>
                      <m:r>
                        <a:rPr lang="en-US" altLang="zh-CN" sz="2400" b="1" i="1">
                          <a:solidFill>
                            <a:schemeClr val="tx1"/>
                          </a:solidFill>
                          <a:latin typeface="Cambria Math" panose="02040503050406030204" pitchFamily="18" charset="0"/>
                          <a:ea typeface="微软雅黑" panose="020B0503020204020204" charset="-122"/>
                        </a:rPr>
                        <m:t>𝑽</m:t>
                      </m:r>
                      <m:d>
                        <m:dPr>
                          <m:ctrlPr>
                            <a:rPr lang="en-US" altLang="zh-CN" sz="2400" b="1" i="1">
                              <a:solidFill>
                                <a:schemeClr val="tx1"/>
                              </a:solidFill>
                              <a:latin typeface="Cambria Math" panose="02040503050406030204" pitchFamily="18" charset="0"/>
                              <a:ea typeface="微软雅黑" panose="020B0503020204020204" charset="-122"/>
                            </a:rPr>
                          </m:ctrlPr>
                        </m:dPr>
                        <m:e>
                          <m:sSub>
                            <m:sSubPr>
                              <m:ctrlPr>
                                <a:rPr lang="en-US" altLang="zh-CN" sz="2400" b="1" i="1">
                                  <a:solidFill>
                                    <a:schemeClr val="tx1"/>
                                  </a:solidFill>
                                  <a:latin typeface="Cambria Math" panose="02040503050406030204" pitchFamily="18" charset="0"/>
                                  <a:ea typeface="微软雅黑" panose="020B0503020204020204" charset="-122"/>
                                </a:rPr>
                              </m:ctrlPr>
                            </m:sSubPr>
                            <m:e>
                              <m:r>
                                <a:rPr lang="en-US" altLang="zh-CN" sz="2400" b="1" i="1">
                                  <a:solidFill>
                                    <a:schemeClr val="tx1"/>
                                  </a:solidFill>
                                  <a:latin typeface="Cambria Math" panose="02040503050406030204" pitchFamily="18" charset="0"/>
                                  <a:ea typeface="微软雅黑" panose="020B0503020204020204" charset="-122"/>
                                </a:rPr>
                                <m:t>𝑺</m:t>
                              </m:r>
                            </m:e>
                            <m:sub>
                              <m:r>
                                <a:rPr lang="en-US" altLang="zh-CN" sz="2400" b="1" i="1">
                                  <a:solidFill>
                                    <a:schemeClr val="tx1"/>
                                  </a:solidFill>
                                  <a:latin typeface="Cambria Math" panose="02040503050406030204" pitchFamily="18" charset="0"/>
                                  <a:ea typeface="微软雅黑" panose="020B0503020204020204" charset="-122"/>
                                </a:rPr>
                                <m:t>𝒕</m:t>
                              </m:r>
                              <m:r>
                                <a:rPr lang="en-US" altLang="zh-CN" sz="2400" b="1" i="1">
                                  <a:solidFill>
                                    <a:schemeClr val="tx1"/>
                                  </a:solidFill>
                                  <a:latin typeface="Cambria Math" panose="02040503050406030204" pitchFamily="18" charset="0"/>
                                  <a:ea typeface="微软雅黑" panose="020B0503020204020204" charset="-122"/>
                                </a:rPr>
                                <m:t>+</m:t>
                              </m:r>
                              <m:r>
                                <a:rPr lang="en-US" altLang="zh-CN" sz="2400" b="1" i="1">
                                  <a:solidFill>
                                    <a:schemeClr val="tx1"/>
                                  </a:solidFill>
                                  <a:latin typeface="Cambria Math" panose="02040503050406030204" pitchFamily="18" charset="0"/>
                                  <a:ea typeface="微软雅黑" panose="020B0503020204020204" charset="-122"/>
                                </a:rPr>
                                <m:t>𝟏</m:t>
                              </m:r>
                            </m:sub>
                          </m:sSub>
                        </m:e>
                      </m:d>
                      <m:r>
                        <a:rPr lang="en-US" altLang="zh-CN" sz="2400" b="1" i="1" smtClean="0">
                          <a:solidFill>
                            <a:schemeClr val="tx1"/>
                          </a:solidFill>
                          <a:latin typeface="Cambria Math" panose="02040503050406030204" pitchFamily="18" charset="0"/>
                          <a:ea typeface="微软雅黑" panose="020B0503020204020204" charset="-122"/>
                        </a:rPr>
                        <m:t>|</m:t>
                      </m:r>
                      <m:sSub>
                        <m:sSubPr>
                          <m:ctrlPr>
                            <a:rPr lang="en-US" altLang="zh-CN" sz="2400" b="1" i="1">
                              <a:solidFill>
                                <a:schemeClr val="tx1"/>
                              </a:solidFill>
                              <a:latin typeface="Cambria Math" panose="02040503050406030204" pitchFamily="18" charset="0"/>
                              <a:ea typeface="微软雅黑" panose="020B0503020204020204" charset="-122"/>
                            </a:rPr>
                          </m:ctrlPr>
                        </m:sSubPr>
                        <m:e>
                          <m:r>
                            <a:rPr lang="en-US" altLang="zh-CN" sz="2400" b="1" i="1" smtClean="0">
                              <a:solidFill>
                                <a:schemeClr val="tx1"/>
                              </a:solidFill>
                              <a:latin typeface="Cambria Math" panose="02040503050406030204" pitchFamily="18" charset="0"/>
                              <a:ea typeface="微软雅黑" panose="020B0503020204020204" charset="-122"/>
                            </a:rPr>
                            <m:t>𝑺</m:t>
                          </m:r>
                        </m:e>
                        <m:sub>
                          <m:r>
                            <a:rPr lang="en-US" altLang="zh-CN" sz="2400" b="1" i="1">
                              <a:solidFill>
                                <a:schemeClr val="tx1"/>
                              </a:solidFill>
                              <a:latin typeface="Cambria Math" panose="02040503050406030204" pitchFamily="18" charset="0"/>
                              <a:ea typeface="微软雅黑" panose="020B0503020204020204" charset="-122"/>
                            </a:rPr>
                            <m:t>𝒕</m:t>
                          </m:r>
                        </m:sub>
                      </m:sSub>
                      <m:r>
                        <a:rPr lang="en-US" altLang="zh-CN" sz="2400" b="1" i="1" smtClean="0">
                          <a:solidFill>
                            <a:schemeClr val="tx1"/>
                          </a:solidFill>
                          <a:latin typeface="Cambria Math" panose="02040503050406030204" pitchFamily="18" charset="0"/>
                          <a:ea typeface="微软雅黑" panose="020B0503020204020204" charset="-122"/>
                        </a:rPr>
                        <m:t>=</m:t>
                      </m:r>
                      <m:r>
                        <a:rPr lang="en-US" altLang="zh-CN" sz="2400" b="1" i="1" smtClean="0">
                          <a:solidFill>
                            <a:schemeClr val="tx1"/>
                          </a:solidFill>
                          <a:latin typeface="Cambria Math" panose="02040503050406030204" pitchFamily="18" charset="0"/>
                          <a:ea typeface="微软雅黑" panose="020B0503020204020204" charset="-122"/>
                        </a:rPr>
                        <m:t>𝒔</m:t>
                      </m:r>
                      <m:r>
                        <a:rPr lang="en-US" altLang="zh-CN" sz="2400" b="1" i="1" smtClean="0">
                          <a:solidFill>
                            <a:schemeClr val="tx1"/>
                          </a:solidFill>
                          <a:latin typeface="Cambria Math" panose="02040503050406030204" pitchFamily="18" charset="0"/>
                          <a:ea typeface="MS Mincho" charset="0"/>
                          <a:cs typeface="Cambria Math" panose="02040503050406030204" pitchFamily="18" charset="0"/>
                        </a:rPr>
                        <m:t>]</m:t>
                      </m:r>
                    </m:oMath>
                  </m:oMathPara>
                </a14:m>
                <a:endParaRPr lang="en-US" altLang="zh-CN" sz="2400" b="1" i="1" dirty="0" smtClean="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17" name="文本框 16"/>
              <p:cNvSpPr txBox="1">
                <a:spLocks noRot="1" noChangeAspect="1" noMove="1" noResize="1" noEditPoints="1" noAdjustHandles="1" noChangeArrowheads="1" noChangeShapeType="1" noTextEdit="1"/>
              </p:cNvSpPr>
              <p:nvPr>
                <p:custDataLst>
                  <p:tags r:id="rId7"/>
                </p:custDataLst>
              </p:nvPr>
            </p:nvSpPr>
            <p:spPr>
              <a:xfrm>
                <a:off x="768551" y="3876609"/>
                <a:ext cx="4716524" cy="461665"/>
              </a:xfrm>
              <a:prstGeom prst="rect">
                <a:avLst/>
              </a:prstGeom>
              <a:blipFill rotWithShape="1">
                <a:blip r:embed="rId8"/>
                <a:stretch>
                  <a:fillRect l="-4" t="-123" r="12" b="1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custDataLst>
                  <p:tags r:id="rId9"/>
                </p:custDataLst>
              </p:nvPr>
            </p:nvSpPr>
            <p:spPr>
              <a:xfrm>
                <a:off x="956955" y="4503530"/>
                <a:ext cx="3272769" cy="460375"/>
              </a:xfrm>
              <a:prstGeom prst="rect">
                <a:avLst/>
              </a:prstGeom>
              <a:noFill/>
            </p:spPr>
            <p:txBody>
              <a:bodyPr wrap="square">
                <a:spAutoFit/>
              </a:bodyPr>
              <a:p>
                <a14:m>
                  <m:oMath xmlns:m="http://schemas.openxmlformats.org/officeDocument/2006/math">
                    <m:r>
                      <a:rPr lang="en-US" altLang="zh-CN" sz="2400" b="1" i="1" smtClean="0">
                        <a:solidFill>
                          <a:schemeClr val="tx1"/>
                        </a:solidFill>
                        <a:latin typeface="Cambria Math" panose="02040503050406030204" pitchFamily="18" charset="0"/>
                      </a:rPr>
                      <m:t>𝑬</m:t>
                    </m:r>
                    <m:r>
                      <a:rPr lang="en-US" altLang="zh-CN" sz="2400" b="1" i="1" smtClean="0">
                        <a:solidFill>
                          <a:schemeClr val="tx1"/>
                        </a:solidFill>
                        <a:latin typeface="Cambria Math" panose="02040503050406030204" pitchFamily="18" charset="0"/>
                      </a:rPr>
                      <m:t> </m:t>
                    </m:r>
                  </m:oMath>
                </a14:m>
                <a:r>
                  <a:rPr lang="en-US" altLang="zh-CN" sz="2400" b="1" dirty="0">
                    <a:solidFill>
                      <a:schemeClr val="tx1"/>
                    </a:solidFill>
                  </a:rPr>
                  <a:t>[</a:t>
                </a:r>
                <a14:m>
                  <m:oMath xmlns:m="http://schemas.openxmlformats.org/officeDocument/2006/math">
                    <m:sSub>
                      <m:sSubPr>
                        <m:ctrlPr>
                          <a:rPr lang="en-US" altLang="zh-CN" sz="2400" b="1" i="1" dirty="0" smtClean="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 </m:t>
                        </m:r>
                        <m:r>
                          <a:rPr lang="en-US" altLang="zh-CN" sz="2400" b="1" i="1" dirty="0" smtClean="0">
                            <a:solidFill>
                              <a:schemeClr val="tx1"/>
                            </a:solidFill>
                            <a:latin typeface="Cambria Math" panose="02040503050406030204" pitchFamily="18" charset="0"/>
                          </a:rPr>
                          <m:t>𝑹</m:t>
                        </m:r>
                      </m:e>
                      <m:sub>
                        <m:r>
                          <a:rPr lang="en-US" altLang="zh-CN" sz="2400" b="1" i="1" dirty="0" smtClean="0">
                            <a:solidFill>
                              <a:schemeClr val="tx1"/>
                            </a:solidFill>
                            <a:latin typeface="Cambria Math" panose="02040503050406030204" pitchFamily="18" charset="0"/>
                          </a:rPr>
                          <m:t>𝒕</m:t>
                        </m:r>
                      </m:sub>
                    </m:sSub>
                    <m:r>
                      <a:rPr lang="en-US" altLang="zh-CN" sz="2400" b="1" i="1" dirty="0" smtClean="0">
                        <a:solidFill>
                          <a:schemeClr val="tx1"/>
                        </a:solidFill>
                        <a:latin typeface="Cambria Math" panose="02040503050406030204" pitchFamily="18" charset="0"/>
                      </a:rPr>
                      <m:t> | </m:t>
                    </m:r>
                    <m:sSub>
                      <m:sSubPr>
                        <m:ctrlPr>
                          <a:rPr lang="en-US" altLang="zh-CN" sz="2400" b="1" i="1" dirty="0" smtClean="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𝑺</m:t>
                        </m:r>
                      </m:e>
                      <m:sub>
                        <m:r>
                          <a:rPr lang="en-US" altLang="zh-CN" sz="2400" b="1" i="1" dirty="0" smtClean="0">
                            <a:solidFill>
                              <a:schemeClr val="tx1"/>
                            </a:solidFill>
                            <a:latin typeface="Cambria Math" panose="02040503050406030204" pitchFamily="18" charset="0"/>
                          </a:rPr>
                          <m:t>𝒕</m:t>
                        </m:r>
                      </m:sub>
                    </m:sSub>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𝑺</m:t>
                    </m:r>
                    <m:r>
                      <a:rPr lang="en-US" altLang="zh-CN" sz="2400" b="1" i="1" dirty="0" smtClean="0">
                        <a:solidFill>
                          <a:schemeClr val="tx1"/>
                        </a:solidFill>
                        <a:latin typeface="Cambria Math" panose="02040503050406030204" pitchFamily="18" charset="0"/>
                      </a:rPr>
                      <m:t> </m:t>
                    </m:r>
                  </m:oMath>
                </a14:m>
                <a:r>
                  <a:rPr lang="en-US" altLang="zh-CN" sz="2400" b="1" dirty="0">
                    <a:solidFill>
                      <a:schemeClr val="tx1"/>
                    </a:solidFill>
                  </a:rPr>
                  <a:t>] </a:t>
                </a:r>
                <a14:m>
                  <m:oMath xmlns:m="http://schemas.openxmlformats.org/officeDocument/2006/math">
                    <m:r>
                      <a:rPr lang="en-US" altLang="zh-CN" sz="2400" b="1" i="1">
                        <a:solidFill>
                          <a:schemeClr val="tx1"/>
                        </a:solidFill>
                        <a:latin typeface="Cambria Math" panose="02040503050406030204" pitchFamily="18" charset="0"/>
                      </a:rPr>
                      <m:t>=</m:t>
                    </m:r>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𝑹</m:t>
                        </m:r>
                      </m:e>
                      <m:sub>
                        <m:r>
                          <a:rPr lang="en-US" altLang="zh-CN" sz="2400" b="1" i="1">
                            <a:solidFill>
                              <a:schemeClr val="tx1"/>
                            </a:solidFill>
                            <a:latin typeface="Cambria Math" panose="02040503050406030204" pitchFamily="18" charset="0"/>
                          </a:rPr>
                          <m:t>𝑺</m:t>
                        </m:r>
                      </m:sub>
                    </m:sSub>
                  </m:oMath>
                </a14:m>
                <a:endParaRPr lang="en-US" altLang="zh-CN" sz="2400" b="1" i="1" dirty="0">
                  <a:solidFill>
                    <a:schemeClr val="tx1"/>
                  </a:solidFill>
                  <a:latin typeface="Cambria Math" panose="02040503050406030204" pitchFamily="18" charset="0"/>
                  <a:cs typeface="Cambria Math" panose="02040503050406030204" pitchFamily="18" charset="0"/>
                </a:endParaRPr>
              </a:p>
            </p:txBody>
          </p:sp>
        </mc:Choice>
        <mc:Fallback>
          <p:sp>
            <p:nvSpPr>
              <p:cNvPr id="18" name="文本框 17"/>
              <p:cNvSpPr txBox="1">
                <a:spLocks noRot="1" noChangeAspect="1" noMove="1" noResize="1" noEditPoints="1" noAdjustHandles="1" noChangeArrowheads="1" noChangeShapeType="1" noTextEdit="1"/>
              </p:cNvSpPr>
              <p:nvPr>
                <p:custDataLst>
                  <p:tags r:id="rId10"/>
                </p:custDataLst>
              </p:nvPr>
            </p:nvSpPr>
            <p:spPr>
              <a:xfrm>
                <a:off x="956955" y="4503530"/>
                <a:ext cx="3272769" cy="460375"/>
              </a:xfrm>
              <a:prstGeom prst="rect">
                <a:avLst/>
              </a:prstGeom>
              <a:blipFill rotWithShape="1">
                <a:blip r:embed="rId11"/>
                <a:stretch>
                  <a:fillRect t="-24" r="19"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custDataLst>
                  <p:tags r:id="rId12"/>
                </p:custDataLst>
              </p:nvPr>
            </p:nvSpPr>
            <p:spPr>
              <a:xfrm>
                <a:off x="870233" y="5128933"/>
                <a:ext cx="3996444" cy="953770"/>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r>
                        <a:rPr lang="en-US" altLang="zh-CN" sz="2400" b="1" smtClean="0">
                          <a:solidFill>
                            <a:schemeClr val="tx1"/>
                          </a:solidFill>
                          <a:latin typeface="Cambria Math" panose="02040503050406030204" pitchFamily="18" charset="0"/>
                          <a:ea typeface="微软雅黑" panose="020B0503020204020204" charset="-122"/>
                        </a:rPr>
                        <m:t>𝐕</m:t>
                      </m:r>
                      <m:d>
                        <m:dPr>
                          <m:ctrlPr>
                            <a:rPr lang="en-US" altLang="zh-CN" sz="2400" b="1" smtClean="0">
                              <a:solidFill>
                                <a:schemeClr val="tx1"/>
                              </a:solidFill>
                              <a:latin typeface="Cambria Math" panose="02040503050406030204" pitchFamily="18" charset="0"/>
                              <a:ea typeface="微软雅黑" panose="020B0503020204020204" charset="-122"/>
                            </a:rPr>
                          </m:ctrlPr>
                        </m:dPr>
                        <m:e>
                          <m:r>
                            <a:rPr lang="en-US" altLang="zh-CN" sz="2400" b="1">
                              <a:solidFill>
                                <a:schemeClr val="tx1"/>
                              </a:solidFill>
                              <a:latin typeface="Cambria Math" panose="02040503050406030204" pitchFamily="18" charset="0"/>
                              <a:ea typeface="微软雅黑" panose="020B0503020204020204" charset="-122"/>
                            </a:rPr>
                            <m:t>𝐬</m:t>
                          </m:r>
                        </m:e>
                      </m:d>
                      <m:r>
                        <a:rPr lang="en-US" altLang="zh-CN" sz="2400" b="1" smtClean="0">
                          <a:solidFill>
                            <a:schemeClr val="tx1"/>
                          </a:solidFill>
                          <a:latin typeface="Cambria Math" panose="02040503050406030204" pitchFamily="18" charset="0"/>
                          <a:ea typeface="微软雅黑" panose="020B0503020204020204" charset="-122"/>
                        </a:rPr>
                        <m:t>=</m:t>
                      </m:r>
                      <m:sSub>
                        <m:sSubPr>
                          <m:ctrlPr>
                            <a:rPr lang="en-US" altLang="zh-CN" sz="2400" b="1">
                              <a:solidFill>
                                <a:schemeClr val="tx1"/>
                              </a:solidFill>
                              <a:latin typeface="Cambria Math" panose="02040503050406030204" pitchFamily="18" charset="0"/>
                              <a:ea typeface="微软雅黑" panose="020B0503020204020204" charset="-122"/>
                            </a:rPr>
                          </m:ctrlPr>
                        </m:sSubPr>
                        <m:e>
                          <m:r>
                            <a:rPr lang="en-US" altLang="zh-CN" sz="2400" b="1">
                              <a:solidFill>
                                <a:schemeClr val="tx1"/>
                              </a:solidFill>
                              <a:latin typeface="Cambria Math" panose="02040503050406030204" pitchFamily="18" charset="0"/>
                              <a:ea typeface="微软雅黑" panose="020B0503020204020204" charset="-122"/>
                            </a:rPr>
                            <m:t>𝐑</m:t>
                          </m:r>
                        </m:e>
                        <m:sub>
                          <m:r>
                            <a:rPr lang="en-US" altLang="zh-CN" sz="2400" b="1">
                              <a:solidFill>
                                <a:schemeClr val="tx1"/>
                              </a:solidFill>
                              <a:latin typeface="Cambria Math" panose="02040503050406030204" pitchFamily="18" charset="0"/>
                              <a:ea typeface="微软雅黑" panose="020B0503020204020204" charset="-122"/>
                            </a:rPr>
                            <m:t>𝐬</m:t>
                          </m:r>
                        </m:sub>
                      </m:sSub>
                      <m:r>
                        <a:rPr lang="en-US" altLang="zh-CN" sz="2400" b="1" smtClean="0">
                          <a:solidFill>
                            <a:schemeClr val="tx1"/>
                          </a:solidFill>
                          <a:latin typeface="Cambria Math" panose="02040503050406030204" pitchFamily="18" charset="0"/>
                          <a:ea typeface="微软雅黑" panose="020B0503020204020204" charset="-122"/>
                        </a:rPr>
                        <m:t>+</m:t>
                      </m:r>
                      <m:r>
                        <a:rPr lang="el-GR" altLang="zh-CN" sz="2400" b="1" smtClean="0">
                          <a:solidFill>
                            <a:schemeClr val="tx1"/>
                          </a:solidFill>
                          <a:latin typeface="Cambria Math" panose="02040503050406030204" pitchFamily="18" charset="0"/>
                        </a:rPr>
                        <m:t>𝛄</m:t>
                      </m:r>
                      <m:nary>
                        <m:naryPr>
                          <m:chr m:val="∑"/>
                          <m:supHide m:val="on"/>
                          <m:ctrlPr>
                            <a:rPr lang="el-GR" altLang="zh-CN" sz="2400" b="1" smtClean="0">
                              <a:solidFill>
                                <a:schemeClr val="tx1"/>
                              </a:solidFill>
                              <a:latin typeface="Cambria Math" panose="02040503050406030204" pitchFamily="18" charset="0"/>
                            </a:rPr>
                          </m:ctrlPr>
                        </m:naryPr>
                        <m:sub>
                          <m:sSup>
                            <m:sSupPr>
                              <m:ctrlPr>
                                <a:rPr lang="en-US" altLang="zh-CN" sz="2400" b="1" smtClean="0">
                                  <a:solidFill>
                                    <a:schemeClr val="tx1"/>
                                  </a:solidFill>
                                  <a:latin typeface="Cambria Math" panose="02040503050406030204" pitchFamily="18" charset="0"/>
                                </a:rPr>
                              </m:ctrlPr>
                            </m:sSupPr>
                            <m:e>
                              <m:r>
                                <a:rPr lang="en-US" altLang="zh-CN" sz="2400" b="1" smtClean="0">
                                  <a:solidFill>
                                    <a:schemeClr val="tx1"/>
                                  </a:solidFill>
                                  <a:latin typeface="Cambria Math" panose="02040503050406030204" pitchFamily="18" charset="0"/>
                                </a:rPr>
                                <m:t>𝐬</m:t>
                              </m:r>
                            </m:e>
                            <m:sup>
                              <m:r>
                                <a:rPr lang="en-US" altLang="zh-CN" sz="2400" b="1">
                                  <a:solidFill>
                                    <a:schemeClr val="tx1"/>
                                  </a:solidFill>
                                  <a:latin typeface="Cambria Math" panose="02040503050406030204" pitchFamily="18" charset="0"/>
                                </a:rPr>
                                <m:t>′</m:t>
                              </m:r>
                            </m:sup>
                          </m:sSup>
                          <m:r>
                            <a:rPr lang="zh-CN" altLang="en-US" sz="2400" b="1" smtClean="0">
                              <a:solidFill>
                                <a:schemeClr val="tx1"/>
                              </a:solidFill>
                              <a:latin typeface="Cambria Math" panose="02040503050406030204" pitchFamily="18" charset="0"/>
                            </a:rPr>
                            <m:t>∈</m:t>
                          </m:r>
                          <m:r>
                            <a:rPr lang="en-US" altLang="zh-CN" sz="2400" b="1" smtClean="0">
                              <a:solidFill>
                                <a:schemeClr val="tx1"/>
                              </a:solidFill>
                              <a:latin typeface="Cambria Math" panose="02040503050406030204" pitchFamily="18" charset="0"/>
                            </a:rPr>
                            <m:t>𝐒</m:t>
                          </m:r>
                        </m:sub>
                        <m:sup/>
                        <m:e>
                          <m:sSub>
                            <m:sSubPr>
                              <m:ctrlPr>
                                <a:rPr lang="en-US" altLang="zh-CN" sz="2400" b="1" smtClean="0">
                                  <a:solidFill>
                                    <a:schemeClr val="tx1"/>
                                  </a:solidFill>
                                  <a:latin typeface="Cambria Math" panose="02040503050406030204" pitchFamily="18" charset="0"/>
                                </a:rPr>
                              </m:ctrlPr>
                            </m:sSubPr>
                            <m:e>
                              <m:r>
                                <a:rPr lang="en-US" altLang="zh-CN" sz="2400" b="1">
                                  <a:solidFill>
                                    <a:schemeClr val="tx1"/>
                                  </a:solidFill>
                                  <a:latin typeface="Cambria Math" panose="02040503050406030204" pitchFamily="18" charset="0"/>
                                </a:rPr>
                                <m:t>𝐏</m:t>
                              </m:r>
                            </m:e>
                            <m:sub>
                              <m:r>
                                <a:rPr lang="en-US" altLang="zh-CN" sz="2400" b="1" smtClean="0">
                                  <a:solidFill>
                                    <a:schemeClr val="tx1"/>
                                  </a:solidFill>
                                  <a:latin typeface="Cambria Math" panose="02040503050406030204" pitchFamily="18" charset="0"/>
                                </a:rPr>
                                <m:t>𝐬</m:t>
                              </m:r>
                              <m:sSup>
                                <m:sSupPr>
                                  <m:ctrlPr>
                                    <a:rPr lang="en-US" altLang="zh-CN" sz="2400" b="1">
                                      <a:solidFill>
                                        <a:schemeClr val="tx1"/>
                                      </a:solidFill>
                                      <a:latin typeface="Cambria Math" panose="02040503050406030204" pitchFamily="18" charset="0"/>
                                    </a:rPr>
                                  </m:ctrlPr>
                                </m:sSupPr>
                                <m:e>
                                  <m:r>
                                    <a:rPr lang="en-US" altLang="zh-CN" sz="2400" b="1" smtClean="0">
                                      <a:solidFill>
                                        <a:schemeClr val="tx1"/>
                                      </a:solidFill>
                                      <a:latin typeface="Cambria Math" panose="02040503050406030204" pitchFamily="18" charset="0"/>
                                    </a:rPr>
                                    <m:t>𝐬</m:t>
                                  </m:r>
                                </m:e>
                                <m:sup>
                                  <m:r>
                                    <a:rPr lang="en-US" altLang="zh-CN" sz="2400" b="1">
                                      <a:solidFill>
                                        <a:schemeClr val="tx1"/>
                                      </a:solidFill>
                                      <a:latin typeface="Cambria Math" panose="02040503050406030204" pitchFamily="18" charset="0"/>
                                    </a:rPr>
                                    <m:t>′</m:t>
                                  </m:r>
                                </m:sup>
                              </m:sSup>
                            </m:sub>
                          </m:sSub>
                        </m:e>
                      </m:nary>
                      <m:r>
                        <a:rPr lang="en-US" altLang="zh-CN" sz="2400" b="1">
                          <a:solidFill>
                            <a:schemeClr val="tx1"/>
                          </a:solidFill>
                          <a:latin typeface="Cambria Math" panose="02040503050406030204" pitchFamily="18" charset="0"/>
                          <a:ea typeface="微软雅黑" panose="020B0503020204020204" charset="-122"/>
                        </a:rPr>
                        <m:t>𝐕</m:t>
                      </m:r>
                      <m:d>
                        <m:dPr>
                          <m:ctrlPr>
                            <a:rPr lang="en-US" altLang="zh-CN" sz="2400" b="1">
                              <a:solidFill>
                                <a:schemeClr val="tx1"/>
                              </a:solidFill>
                              <a:latin typeface="Cambria Math" panose="02040503050406030204" pitchFamily="18" charset="0"/>
                              <a:ea typeface="微软雅黑" panose="020B0503020204020204" charset="-122"/>
                            </a:rPr>
                          </m:ctrlPr>
                        </m:dPr>
                        <m:e>
                          <m:sSup>
                            <m:sSupPr>
                              <m:ctrlPr>
                                <a:rPr lang="en-US" altLang="zh-CN" sz="2400" b="1">
                                  <a:solidFill>
                                    <a:schemeClr val="tx1"/>
                                  </a:solidFill>
                                  <a:latin typeface="Cambria Math" panose="02040503050406030204" pitchFamily="18" charset="0"/>
                                </a:rPr>
                              </m:ctrlPr>
                            </m:sSupPr>
                            <m:e>
                              <m:r>
                                <a:rPr lang="en-US" altLang="zh-CN" sz="2400" b="1">
                                  <a:solidFill>
                                    <a:schemeClr val="tx1"/>
                                  </a:solidFill>
                                  <a:latin typeface="Cambria Math" panose="02040503050406030204" pitchFamily="18" charset="0"/>
                                </a:rPr>
                                <m:t>𝐬</m:t>
                              </m:r>
                            </m:e>
                            <m:sup>
                              <m:r>
                                <a:rPr lang="en-US" altLang="zh-CN" sz="2400" b="1">
                                  <a:solidFill>
                                    <a:schemeClr val="tx1"/>
                                  </a:solidFill>
                                  <a:latin typeface="Cambria Math" panose="02040503050406030204" pitchFamily="18" charset="0"/>
                                </a:rPr>
                                <m:t>′</m:t>
                              </m:r>
                            </m:sup>
                          </m:sSup>
                        </m:e>
                      </m:d>
                    </m:oMath>
                  </m:oMathPara>
                </a14:m>
                <a:endParaRPr lang="en-US" altLang="zh-CN" sz="2400" b="1" dirty="0">
                  <a:solidFill>
                    <a:schemeClr val="tx1"/>
                  </a:solidFill>
                  <a:latin typeface="Cambria Math" panose="02040503050406030204" pitchFamily="18" charset="0"/>
                  <a:cs typeface="Cambria Math" panose="02040503050406030204" pitchFamily="18" charset="0"/>
                </a:endParaRPr>
              </a:p>
            </p:txBody>
          </p:sp>
        </mc:Choice>
        <mc:Fallback>
          <p:sp>
            <p:nvSpPr>
              <p:cNvPr id="19" name="文本框 18"/>
              <p:cNvSpPr txBox="1">
                <a:spLocks noRot="1" noChangeAspect="1" noMove="1" noResize="1" noEditPoints="1" noAdjustHandles="1" noChangeArrowheads="1" noChangeShapeType="1" noTextEdit="1"/>
              </p:cNvSpPr>
              <p:nvPr>
                <p:custDataLst>
                  <p:tags r:id="rId13"/>
                </p:custDataLst>
              </p:nvPr>
            </p:nvSpPr>
            <p:spPr>
              <a:xfrm>
                <a:off x="870233" y="5128933"/>
                <a:ext cx="3996444" cy="953770"/>
              </a:xfrm>
              <a:prstGeom prst="rect">
                <a:avLst/>
              </a:prstGeom>
              <a:blipFill rotWithShape="1">
                <a:blip r:embed="rId14"/>
                <a:stretch>
                  <a:fillRect l="-7" t="-4" r="1" b="4"/>
                </a:stretch>
              </a:blipFill>
            </p:spPr>
            <p:txBody>
              <a:bodyPr/>
              <a:lstStyle/>
              <a:p>
                <a:r>
                  <a:rPr lang="zh-CN" altLang="en-US">
                    <a:noFill/>
                  </a:rPr>
                  <a:t> </a:t>
                </a:r>
              </a:p>
            </p:txBody>
          </p:sp>
        </mc:Fallback>
      </mc:AlternateContent>
      <p:sp>
        <p:nvSpPr>
          <p:cNvPr id="20" name="文本框 19"/>
          <p:cNvSpPr txBox="1"/>
          <p:nvPr/>
        </p:nvSpPr>
        <p:spPr>
          <a:xfrm>
            <a:off x="956945" y="6052820"/>
            <a:ext cx="5817235" cy="368300"/>
          </a:xfrm>
          <a:prstGeom prst="rect">
            <a:avLst/>
          </a:prstGeom>
          <a:noFill/>
        </p:spPr>
        <p:txBody>
          <a:bodyPr wrap="square" rtlCol="0">
            <a:spAutoFit/>
          </a:bodyPr>
          <a:p>
            <a:r>
              <a:rPr lang="zh-CN" altLang="en-US"/>
              <a:t>这里用到了期望的</a:t>
            </a:r>
            <a:r>
              <a:rPr lang="zh-CN" altLang="en-US"/>
              <a:t>定义</a:t>
            </a:r>
            <a:endParaRPr lang="zh-CN" altLang="en-US"/>
          </a:p>
        </p:txBody>
      </p:sp>
      <p:pic>
        <p:nvPicPr>
          <p:cNvPr id="21" name="图片 20"/>
          <p:cNvPicPr>
            <a:picLocks noChangeAspect="1"/>
          </p:cNvPicPr>
          <p:nvPr>
            <p:custDataLst>
              <p:tags r:id="rId15"/>
            </p:custDataLst>
          </p:nvPr>
        </p:nvPicPr>
        <p:blipFill>
          <a:blip r:embed="rId16"/>
          <a:stretch>
            <a:fillRect/>
          </a:stretch>
        </p:blipFill>
        <p:spPr>
          <a:xfrm>
            <a:off x="7133590" y="1274445"/>
            <a:ext cx="5067935" cy="2527300"/>
          </a:xfrm>
          <a:prstGeom prst="rect">
            <a:avLst/>
          </a:prstGeom>
        </p:spPr>
      </p:pic>
      <p:grpSp>
        <p:nvGrpSpPr>
          <p:cNvPr id="22" name="组合 21"/>
          <p:cNvGrpSpPr/>
          <p:nvPr/>
        </p:nvGrpSpPr>
        <p:grpSpPr>
          <a:xfrm>
            <a:off x="6610934" y="4201178"/>
            <a:ext cx="4560672" cy="1500288"/>
            <a:chOff x="4427984" y="1425985"/>
            <a:chExt cx="4558775" cy="1500288"/>
          </a:xfrm>
        </p:grpSpPr>
        <p:pic>
          <p:nvPicPr>
            <p:cNvPr id="23" name="图片 22"/>
            <p:cNvPicPr>
              <a:picLocks noChangeAspect="1"/>
            </p:cNvPicPr>
            <p:nvPr>
              <p:custDataLst>
                <p:tags r:id="rId17"/>
              </p:custDataLst>
            </p:nvPr>
          </p:nvPicPr>
          <p:blipFill rotWithShape="1">
            <a:blip r:embed="rId18"/>
            <a:srcRect l="4910" r="4849"/>
            <a:stretch>
              <a:fillRect/>
            </a:stretch>
          </p:blipFill>
          <p:spPr>
            <a:xfrm>
              <a:off x="4427984" y="1425985"/>
              <a:ext cx="4558775" cy="1290818"/>
            </a:xfrm>
            <a:prstGeom prst="rect">
              <a:avLst/>
            </a:prstGeom>
          </p:spPr>
        </p:pic>
        <mc:AlternateContent xmlns:mc="http://schemas.openxmlformats.org/markup-compatibility/2006">
          <mc:Choice xmlns:a14="http://schemas.microsoft.com/office/drawing/2010/main" Requires="a14">
            <p:sp>
              <p:nvSpPr>
                <p:cNvPr id="24" name="文本框 23"/>
                <p:cNvSpPr txBox="1"/>
                <p:nvPr>
                  <p:custDataLst>
                    <p:tags r:id="rId19"/>
                  </p:custDataLst>
                </p:nvPr>
              </p:nvSpPr>
              <p:spPr>
                <a:xfrm>
                  <a:off x="4474885" y="2649274"/>
                  <a:ext cx="532966" cy="276999"/>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zh-CN" altLang="en-US" i="1" dirty="0"/>
                </a:p>
              </p:txBody>
            </p:sp>
          </mc:Choice>
          <mc:Fallback>
            <p:sp>
              <p:nvSpPr>
                <p:cNvPr id="24" name="文本框 23"/>
                <p:cNvSpPr txBox="1">
                  <a:spLocks noRot="1" noChangeAspect="1" noMove="1" noResize="1" noEditPoints="1" noAdjustHandles="1" noChangeArrowheads="1" noChangeShapeType="1" noTextEdit="1"/>
                </p:cNvSpPr>
                <p:nvPr>
                  <p:custDataLst>
                    <p:tags r:id="rId20"/>
                  </p:custDataLst>
                </p:nvPr>
              </p:nvSpPr>
              <p:spPr>
                <a:xfrm>
                  <a:off x="4474885" y="2649274"/>
                  <a:ext cx="532966" cy="276999"/>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custDataLst>
                    <p:tags r:id="rId22"/>
                  </p:custDataLst>
                </p:nvPr>
              </p:nvSpPr>
              <p:spPr>
                <a:xfrm>
                  <a:off x="5508104" y="2649273"/>
                  <a:ext cx="532966" cy="276999"/>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zh-CN" altLang="en-US" i="1" dirty="0"/>
                </a:p>
              </p:txBody>
            </p:sp>
          </mc:Choice>
          <mc:Fallback>
            <p:sp>
              <p:nvSpPr>
                <p:cNvPr id="26" name="文本框 25"/>
                <p:cNvSpPr txBox="1">
                  <a:spLocks noRot="1" noChangeAspect="1" noMove="1" noResize="1" noEditPoints="1" noAdjustHandles="1" noChangeArrowheads="1" noChangeShapeType="1" noTextEdit="1"/>
                </p:cNvSpPr>
                <p:nvPr>
                  <p:custDataLst>
                    <p:tags r:id="rId23"/>
                  </p:custDataLst>
                </p:nvPr>
              </p:nvSpPr>
              <p:spPr>
                <a:xfrm>
                  <a:off x="5508104" y="2649273"/>
                  <a:ext cx="532966" cy="276999"/>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custDataLst>
                    <p:tags r:id="rId24"/>
                  </p:custDataLst>
                </p:nvPr>
              </p:nvSpPr>
              <p:spPr>
                <a:xfrm>
                  <a:off x="7122187" y="2649273"/>
                  <a:ext cx="541750" cy="276999"/>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i="1">
                            <a:latin typeface="Cambria Math" panose="02040503050406030204" pitchFamily="18" charset="0"/>
                          </a:rPr>
                          <m:t>𝑛</m:t>
                        </m:r>
                      </m:oMath>
                    </m:oMathPara>
                  </a14:m>
                  <a:endParaRPr lang="zh-CN" altLang="en-US" i="1" dirty="0"/>
                </a:p>
              </p:txBody>
            </p:sp>
          </mc:Choice>
          <mc:Fallback>
            <p:sp>
              <p:nvSpPr>
                <p:cNvPr id="27" name="文本框 26"/>
                <p:cNvSpPr txBox="1">
                  <a:spLocks noRot="1" noChangeAspect="1" noMove="1" noResize="1" noEditPoints="1" noAdjustHandles="1" noChangeArrowheads="1" noChangeShapeType="1" noTextEdit="1"/>
                </p:cNvSpPr>
                <p:nvPr>
                  <p:custDataLst>
                    <p:tags r:id="rId25"/>
                  </p:custDataLst>
                </p:nvPr>
              </p:nvSpPr>
              <p:spPr>
                <a:xfrm>
                  <a:off x="7122187" y="2649273"/>
                  <a:ext cx="541750" cy="276999"/>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custDataLst>
                    <p:tags r:id="rId27"/>
                  </p:custDataLst>
                </p:nvPr>
              </p:nvSpPr>
              <p:spPr>
                <a:xfrm>
                  <a:off x="8414898" y="2649273"/>
                  <a:ext cx="532966" cy="276999"/>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m:oMathPara>
                  </a14:m>
                  <a:endParaRPr lang="zh-CN" altLang="en-US" i="1" dirty="0"/>
                </a:p>
              </p:txBody>
            </p:sp>
          </mc:Choice>
          <mc:Fallback>
            <p:sp>
              <p:nvSpPr>
                <p:cNvPr id="28" name="文本框 27"/>
                <p:cNvSpPr txBox="1">
                  <a:spLocks noRot="1" noChangeAspect="1" noMove="1" noResize="1" noEditPoints="1" noAdjustHandles="1" noChangeArrowheads="1" noChangeShapeType="1" noTextEdit="1"/>
                </p:cNvSpPr>
                <p:nvPr>
                  <p:custDataLst>
                    <p:tags r:id="rId28"/>
                  </p:custDataLst>
                </p:nvPr>
              </p:nvSpPr>
              <p:spPr>
                <a:xfrm>
                  <a:off x="8414898" y="2649273"/>
                  <a:ext cx="532966" cy="276999"/>
                </a:xfrm>
                <a:prstGeom prst="rect">
                  <a:avLst/>
                </a:prstGeom>
                <a:blipFill rotWithShape="1">
                  <a:blip r:embed="rId21"/>
                </a:blipFill>
              </p:spPr>
              <p:txBody>
                <a:bodyPr/>
                <a:lstStyle/>
                <a:p>
                  <a:r>
                    <a:rPr lang="zh-CN" altLang="en-US">
                      <a:noFill/>
                    </a:rPr>
                    <a:t> </a:t>
                  </a:r>
                </a:p>
              </p:txBody>
            </p:sp>
          </mc:Fallback>
        </mc:AlternateContent>
      </p:grpSp>
      <p:sp>
        <p:nvSpPr>
          <p:cNvPr id="29" name="文本框 28"/>
          <p:cNvSpPr txBox="1"/>
          <p:nvPr/>
        </p:nvSpPr>
        <p:spPr>
          <a:xfrm>
            <a:off x="6657975" y="5840095"/>
            <a:ext cx="4268470" cy="377825"/>
          </a:xfrm>
          <a:prstGeom prst="rect">
            <a:avLst/>
          </a:prstGeom>
          <a:noFill/>
        </p:spPr>
        <p:txBody>
          <a:bodyPr wrap="square" rtlCol="0" anchor="t">
            <a:noAutofit/>
          </a:bodyPr>
          <a:p>
            <a:r>
              <a:rPr lang="zh-CN" altLang="en-US"/>
              <a:t>其矩阵</a:t>
            </a:r>
            <a:r>
              <a:rPr lang="zh-CN" altLang="en-US"/>
              <a:t>形式：V = R + γPV</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03" y="643573"/>
            <a:ext cx="10329044" cy="645160"/>
          </a:xfrm>
          <a:prstGeom prst="rect">
            <a:avLst/>
          </a:prstGeom>
          <a:noFill/>
        </p:spPr>
        <p:txBody>
          <a:bodyPr wrap="square" rtlCol="0">
            <a:spAutoFit/>
          </a:bodyPr>
          <a:lstStyle/>
          <a:p>
            <a:pPr algn="l"/>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600075" y="1549400"/>
            <a:ext cx="11008360" cy="1383665"/>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马尔可夫决策过程：</a:t>
            </a:r>
            <a:r>
              <a:rPr lang="zh-CN" altLang="en-US" sz="2800">
                <a:sym typeface="+mn-ea"/>
              </a:rPr>
              <a:t>马尔可夫决策过程相比于马尔可夫奖励过程增加了</a:t>
            </a:r>
            <a:r>
              <a:rPr lang="en-US" altLang="zh-CN" sz="2800" b="1">
                <a:sym typeface="+mn-ea"/>
              </a:rPr>
              <a:t>action</a:t>
            </a:r>
            <a:r>
              <a:rPr lang="zh-CN" altLang="en-US" sz="2800">
                <a:sym typeface="+mn-ea"/>
              </a:rPr>
              <a:t>，于是就形成了五元组</a:t>
            </a:r>
            <a:endParaRPr lang="zh-CN" altLang="en-US" sz="2800"/>
          </a:p>
          <a:p>
            <a:endParaRPr lang="zh-CN" altLang="en-US" sz="2800" b="1">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endParaRPr>
          </a:p>
        </p:txBody>
      </p:sp>
      <p:graphicFrame>
        <p:nvGraphicFramePr>
          <p:cNvPr id="12" name="对象 11">
            <a:hlinkClick r:id="" action="ppaction://ole?verb="/>
          </p:cNvPr>
          <p:cNvGraphicFramePr>
            <a:graphicFrameLocks noChangeAspect="1"/>
          </p:cNvGraphicFramePr>
          <p:nvPr/>
        </p:nvGraphicFramePr>
        <p:xfrm>
          <a:off x="5586095" y="2009140"/>
          <a:ext cx="1945640" cy="464820"/>
        </p:xfrm>
        <a:graphic>
          <a:graphicData uri="http://schemas.openxmlformats.org/presentationml/2006/ole">
            <mc:AlternateContent xmlns:mc="http://schemas.openxmlformats.org/markup-compatibility/2006">
              <mc:Choice xmlns:v="urn:schemas-microsoft-com:vml" Requires="v">
                <p:oleObj spid="_x0000_s1025" name="" r:id="rId1" imgW="850900" imgH="203200" progId="Equation.KSEE3">
                  <p:embed/>
                </p:oleObj>
              </mc:Choice>
              <mc:Fallback>
                <p:oleObj name="" r:id="rId1" imgW="850900" imgH="203200" progId="Equation.KSEE3">
                  <p:embed/>
                  <p:pic>
                    <p:nvPicPr>
                      <p:cNvPr id="0" name="图片 1024"/>
                      <p:cNvPicPr/>
                      <p:nvPr/>
                    </p:nvPicPr>
                    <p:blipFill>
                      <a:blip r:embed="rId2"/>
                      <a:stretch>
                        <a:fillRect/>
                      </a:stretch>
                    </p:blipFill>
                    <p:spPr>
                      <a:xfrm>
                        <a:off x="5586095" y="2009140"/>
                        <a:ext cx="1945640" cy="464820"/>
                      </a:xfrm>
                      <a:prstGeom prst="rect">
                        <a:avLst/>
                      </a:prstGeom>
                    </p:spPr>
                  </p:pic>
                </p:oleObj>
              </mc:Fallback>
            </mc:AlternateContent>
          </a:graphicData>
        </a:graphic>
      </p:graphicFrame>
      <p:sp>
        <p:nvSpPr>
          <p:cNvPr id="13" name="文本框 12"/>
          <p:cNvSpPr txBox="1"/>
          <p:nvPr/>
        </p:nvSpPr>
        <p:spPr>
          <a:xfrm>
            <a:off x="695325" y="2768600"/>
            <a:ext cx="9667875" cy="953135"/>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策略：</a:t>
            </a:r>
            <a:r>
              <a:rPr lang="zh-CN" altLang="en-US" sz="2800">
                <a:sym typeface="+mn-ea"/>
              </a:rPr>
              <a:t>策略在马尔可夫决策过程中的定义为在某一状态</a:t>
            </a:r>
            <a:r>
              <a:rPr lang="en-US" altLang="zh-CN" sz="2800">
                <a:sym typeface="+mn-ea"/>
              </a:rPr>
              <a:t>      </a:t>
            </a:r>
            <a:r>
              <a:rPr lang="zh-CN" altLang="en-US" sz="2800">
                <a:sym typeface="+mn-ea"/>
              </a:rPr>
              <a:t>下应该采取哪个</a:t>
            </a:r>
            <a:r>
              <a:rPr lang="zh-CN" altLang="en-US" sz="2800" b="1">
                <a:sym typeface="+mn-ea"/>
              </a:rPr>
              <a:t>动作</a:t>
            </a:r>
            <a:r>
              <a:rPr lang="en-US" altLang="zh-CN" sz="2800">
                <a:sym typeface="+mn-ea"/>
              </a:rPr>
              <a:t>,</a:t>
            </a:r>
            <a:r>
              <a:rPr lang="zh-CN" altLang="en-US" sz="2800">
                <a:sym typeface="+mn-ea"/>
              </a:rPr>
              <a:t>用</a:t>
            </a:r>
            <a:r>
              <a:rPr lang="en-US" altLang="zh-CN" sz="2800" dirty="0">
                <a:latin typeface="+mn-ea"/>
                <a:ea typeface="+mn-ea"/>
                <a:sym typeface="+mn-ea"/>
              </a:rPr>
              <a:t>π</a:t>
            </a:r>
            <a:r>
              <a:rPr lang="zh-CN" altLang="en-US" sz="2800" dirty="0">
                <a:latin typeface="+mn-ea"/>
                <a:ea typeface="+mn-ea"/>
                <a:sym typeface="+mn-ea"/>
              </a:rPr>
              <a:t>表示</a:t>
            </a:r>
            <a:endParaRPr lang="zh-CN" altLang="en-US" sz="2800" dirty="0">
              <a:latin typeface="+mn-ea"/>
              <a:ea typeface="+mn-ea"/>
              <a:sym typeface="+mn-ea"/>
            </a:endParaRPr>
          </a:p>
        </p:txBody>
      </p:sp>
      <p:graphicFrame>
        <p:nvGraphicFramePr>
          <p:cNvPr id="14" name="对象 13">
            <a:hlinkClick r:id="" action="ppaction://ole?verb="/>
          </p:cNvPr>
          <p:cNvGraphicFramePr>
            <a:graphicFrameLocks noChangeAspect="1"/>
          </p:cNvGraphicFramePr>
          <p:nvPr/>
        </p:nvGraphicFramePr>
        <p:xfrm>
          <a:off x="9406890" y="2768600"/>
          <a:ext cx="381635" cy="528955"/>
        </p:xfrm>
        <a:graphic>
          <a:graphicData uri="http://schemas.openxmlformats.org/presentationml/2006/ole">
            <mc:AlternateContent xmlns:mc="http://schemas.openxmlformats.org/markup-compatibility/2006">
              <mc:Choice xmlns:v="urn:schemas-microsoft-com:vml" Requires="v">
                <p:oleObj spid="_x0000_s1026" name="" r:id="rId3" imgW="165100" imgH="228600" progId="Equation.KSEE3">
                  <p:embed/>
                </p:oleObj>
              </mc:Choice>
              <mc:Fallback>
                <p:oleObj name="" r:id="rId3" imgW="165100" imgH="228600" progId="Equation.KSEE3">
                  <p:embed/>
                  <p:pic>
                    <p:nvPicPr>
                      <p:cNvPr id="0" name="图片 1025"/>
                      <p:cNvPicPr/>
                      <p:nvPr/>
                    </p:nvPicPr>
                    <p:blipFill>
                      <a:blip r:embed="rId4"/>
                      <a:stretch>
                        <a:fillRect/>
                      </a:stretch>
                    </p:blipFill>
                    <p:spPr>
                      <a:xfrm>
                        <a:off x="9406890" y="2768600"/>
                        <a:ext cx="381635" cy="52895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3016568" y="4016375"/>
          <a:ext cx="4696460" cy="687705"/>
        </p:xfrm>
        <a:graphic>
          <a:graphicData uri="http://schemas.openxmlformats.org/presentationml/2006/ole">
            <mc:AlternateContent xmlns:mc="http://schemas.openxmlformats.org/markup-compatibility/2006">
              <mc:Choice xmlns:v="urn:schemas-microsoft-com:vml" Requires="v">
                <p:oleObj spid="_x0000_s1029" name="" r:id="rId5" imgW="1562100" imgH="228600" progId="Equation.KSEE3">
                  <p:embed/>
                </p:oleObj>
              </mc:Choice>
              <mc:Fallback>
                <p:oleObj name="" r:id="rId5" imgW="1562100" imgH="228600" progId="Equation.KSEE3">
                  <p:embed/>
                  <p:pic>
                    <p:nvPicPr>
                      <p:cNvPr id="0" name="图片 1028"/>
                      <p:cNvPicPr/>
                      <p:nvPr/>
                    </p:nvPicPr>
                    <p:blipFill>
                      <a:blip r:embed="rId6"/>
                      <a:stretch>
                        <a:fillRect/>
                      </a:stretch>
                    </p:blipFill>
                    <p:spPr>
                      <a:xfrm>
                        <a:off x="3016568" y="4016375"/>
                        <a:ext cx="4696460" cy="68770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1" name="文本框 10"/>
          <p:cNvSpPr txBox="1"/>
          <p:nvPr/>
        </p:nvSpPr>
        <p:spPr>
          <a:xfrm>
            <a:off x="600075" y="2176780"/>
            <a:ext cx="10474960" cy="1568450"/>
          </a:xfrm>
          <a:prstGeom prst="rect">
            <a:avLst/>
          </a:prstGeom>
          <a:noFill/>
        </p:spPr>
        <p:txBody>
          <a:bodyPr wrap="square" rtlCol="0" anchor="t">
            <a:spAutoFit/>
          </a:bodyPr>
          <a:p>
            <a:r>
              <a:rPr lang="zh-CN" altLang="en-US" sz="2400"/>
              <a:t>考虑一个如图所示的例子，其中机器人在网格世界中移动。该机器人被称为</a:t>
            </a:r>
            <a:r>
              <a:rPr lang="en-US" altLang="zh-CN" sz="2400"/>
              <a:t>agent</a:t>
            </a:r>
            <a:r>
              <a:rPr lang="zh-CN" altLang="en-US" sz="2400"/>
              <a:t>，可以在网格中的相邻单元之间移动。网格世界示例在每个时间步长，它仅可以占用单个单元格。白色方格可进入，橙色方格被禁止进入。机器人想要到达一个目标</a:t>
            </a:r>
            <a:r>
              <a:rPr lang="zh-CN" altLang="en-US" sz="2400"/>
              <a:t>格子。</a:t>
            </a:r>
            <a:endParaRPr lang="zh-CN" altLang="en-US" sz="2400"/>
          </a:p>
        </p:txBody>
      </p:sp>
      <p:sp>
        <p:nvSpPr>
          <p:cNvPr id="16" name="文本框 15"/>
          <p:cNvSpPr txBox="1"/>
          <p:nvPr/>
        </p:nvSpPr>
        <p:spPr>
          <a:xfrm>
            <a:off x="600075" y="1543685"/>
            <a:ext cx="6328410" cy="521970"/>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rPr>
              <a:t>一个网格世界的例子：</a:t>
            </a:r>
            <a:endParaRPr lang="zh-CN" altLang="en-US" sz="2800">
              <a:solidFill>
                <a:schemeClr val="accent1"/>
              </a:solidFill>
              <a:effectLst>
                <a:outerShdw blurRad="38100" dist="25400" dir="5400000" algn="ctr" rotWithShape="0">
                  <a:srgbClr val="6E747A">
                    <a:alpha val="43000"/>
                  </a:srgbClr>
                </a:outerShdw>
              </a:effectLst>
            </a:endParaRPr>
          </a:p>
        </p:txBody>
      </p:sp>
      <p:pic>
        <p:nvPicPr>
          <p:cNvPr id="17" name="图片 16"/>
          <p:cNvPicPr>
            <a:picLocks noChangeAspect="1"/>
          </p:cNvPicPr>
          <p:nvPr>
            <p:custDataLst>
              <p:tags r:id="rId3"/>
            </p:custDataLst>
          </p:nvPr>
        </p:nvPicPr>
        <p:blipFill>
          <a:blip r:embed="rId4"/>
          <a:stretch>
            <a:fillRect/>
          </a:stretch>
        </p:blipFill>
        <p:spPr>
          <a:xfrm>
            <a:off x="4150360" y="3429000"/>
            <a:ext cx="3181350" cy="2752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1" name="文本框 10"/>
          <p:cNvSpPr txBox="1"/>
          <p:nvPr>
            <p:custDataLst>
              <p:tags r:id="rId1"/>
            </p:custDataLst>
          </p:nvPr>
        </p:nvSpPr>
        <p:spPr>
          <a:xfrm>
            <a:off x="428603" y="643573"/>
            <a:ext cx="10329044"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
        <p:nvSpPr>
          <p:cNvPr id="12" name="文本框 11"/>
          <p:cNvSpPr txBox="1"/>
          <p:nvPr/>
        </p:nvSpPr>
        <p:spPr>
          <a:xfrm>
            <a:off x="542925" y="1644650"/>
            <a:ext cx="10937875" cy="521970"/>
          </a:xfrm>
          <a:prstGeom prst="rect">
            <a:avLst/>
          </a:prstGeom>
          <a:noFill/>
        </p:spPr>
        <p:txBody>
          <a:bodyPr wrap="square" rtlCol="0">
            <a:spAutoFit/>
          </a:bodyPr>
          <a:p>
            <a:r>
              <a:rPr lang="zh-CN" altLang="en-US" sz="2800"/>
              <a:t>这里我们看一下马尔可夫奖励过程和马尔可夫决策过程的区别：</a:t>
            </a:r>
            <a:endParaRPr lang="zh-CN" altLang="en-US" sz="2800"/>
          </a:p>
        </p:txBody>
      </p:sp>
      <p:pic>
        <p:nvPicPr>
          <p:cNvPr id="13" name="图片 12"/>
          <p:cNvPicPr>
            <a:picLocks noChangeAspect="1"/>
          </p:cNvPicPr>
          <p:nvPr>
            <p:custDataLst>
              <p:tags r:id="rId2"/>
            </p:custDataLst>
          </p:nvPr>
        </p:nvPicPr>
        <p:blipFill>
          <a:blip r:embed="rId3"/>
          <a:stretch>
            <a:fillRect/>
          </a:stretch>
        </p:blipFill>
        <p:spPr>
          <a:xfrm>
            <a:off x="1814195" y="2172970"/>
            <a:ext cx="8562975" cy="3067050"/>
          </a:xfrm>
          <a:prstGeom prst="rect">
            <a:avLst/>
          </a:prstGeom>
        </p:spPr>
      </p:pic>
      <p:sp>
        <p:nvSpPr>
          <p:cNvPr id="14" name="文本框 13"/>
          <p:cNvSpPr txBox="1"/>
          <p:nvPr/>
        </p:nvSpPr>
        <p:spPr>
          <a:xfrm>
            <a:off x="2286000" y="5226050"/>
            <a:ext cx="3038475" cy="368300"/>
          </a:xfrm>
          <a:prstGeom prst="rect">
            <a:avLst/>
          </a:prstGeom>
          <a:noFill/>
        </p:spPr>
        <p:txBody>
          <a:bodyPr wrap="square" rtlCol="0">
            <a:spAutoFit/>
          </a:bodyPr>
          <a:p>
            <a:r>
              <a:rPr lang="zh-CN" altLang="en-US">
                <a:sym typeface="+mn-ea"/>
              </a:rPr>
              <a:t>马尔可夫奖励过程</a:t>
            </a:r>
            <a:endParaRPr lang="zh-CN" altLang="en-US"/>
          </a:p>
        </p:txBody>
      </p:sp>
      <p:sp>
        <p:nvSpPr>
          <p:cNvPr id="15" name="文本框 14"/>
          <p:cNvSpPr txBox="1"/>
          <p:nvPr>
            <p:custDataLst>
              <p:tags r:id="rId4"/>
            </p:custDataLst>
          </p:nvPr>
        </p:nvSpPr>
        <p:spPr>
          <a:xfrm>
            <a:off x="6423025" y="5168900"/>
            <a:ext cx="3038475" cy="368300"/>
          </a:xfrm>
          <a:prstGeom prst="rect">
            <a:avLst/>
          </a:prstGeom>
          <a:noFill/>
        </p:spPr>
        <p:txBody>
          <a:bodyPr wrap="square" rtlCol="0">
            <a:spAutoFit/>
          </a:bodyPr>
          <a:p>
            <a:r>
              <a:rPr lang="zh-CN" altLang="en-US">
                <a:sym typeface="+mn-ea"/>
              </a:rPr>
              <a:t>马尔可夫</a:t>
            </a:r>
            <a:r>
              <a:rPr lang="zh-CN" altLang="en-US">
                <a:sym typeface="+mn-ea"/>
              </a:rPr>
              <a:t>决策过程</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1" name="文本框 10"/>
          <p:cNvSpPr txBox="1"/>
          <p:nvPr>
            <p:custDataLst>
              <p:tags r:id="rId1"/>
            </p:custDataLst>
          </p:nvPr>
        </p:nvSpPr>
        <p:spPr>
          <a:xfrm>
            <a:off x="428603" y="643573"/>
            <a:ext cx="10329044" cy="645160"/>
          </a:xfrm>
          <a:prstGeom prst="rect">
            <a:avLst/>
          </a:prstGeom>
          <a:noFill/>
        </p:spPr>
        <p:txBody>
          <a:bodyPr wrap="square" rtlCol="0">
            <a:spAutoFit/>
          </a:bodyPr>
          <a:p>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mc:AlternateContent xmlns:mc="http://schemas.openxmlformats.org/markup-compatibility/2006">
        <mc:Choice xmlns:a14="http://schemas.microsoft.com/office/drawing/2010/main" Requires="a14">
          <p:sp>
            <p:nvSpPr>
              <p:cNvPr id="2" name="文本框 1"/>
              <p:cNvSpPr txBox="1"/>
              <p:nvPr/>
            </p:nvSpPr>
            <p:spPr>
              <a:xfrm>
                <a:off x="220345" y="1056640"/>
                <a:ext cx="11751310" cy="4577080"/>
              </a:xfrm>
              <a:prstGeom prst="rect">
                <a:avLst/>
              </a:prstGeom>
              <a:noFill/>
            </p:spPr>
            <p:txBody>
              <a:bodyPr wrap="square" rtlCol="0" anchor="t">
                <a:noAutofit/>
              </a:bodyPr>
              <a:p>
                <a:endParaRPr lang="zh-CN" altLang="en-US"/>
              </a:p>
              <a:p>
                <a:r>
                  <a:rPr lang="zh-CN" altLang="en-US"/>
                  <a:t>不同于马尔可夫奖励过程，在马尔可夫决策过程中，通常存在一个智能体来执行动作。例如，一艘小船在大海中随着水流自由飘荡的过程就是一个马尔可夫奖励过程，它如果凭借运气漂到了一个目的地，就能获得比较大的奖励；如果有个水手在控制着这条船往哪个方向前进，就可以主动选择前往目的地获得比较大的奖励。马尔可夫决策过程是一个与时间相关的不断进行的过程，在智能体和环境 之间存在一个不断交互的过程。一般而言，它们之间的交互是如图的循环过程：智能体根据当前状态</a:t>
                </a:r>
                <a14:m>
                  <m:oMath xmlns:m="http://schemas.openxmlformats.org/officeDocument/2006/math">
                    <m:sSub>
                      <m:sSubPr>
                        <m:ctrlPr>
                          <a:rPr lang="en-US" altLang="zh-CN" b="1" i="1">
                            <a:latin typeface="Cambria Math" panose="02040503050406030204" pitchFamily="18" charset="0"/>
                            <a:ea typeface="微软雅黑" panose="020B0503020204020204" charset="-122"/>
                            <a:cs typeface="Cambria Math" panose="02040503050406030204" pitchFamily="18" charset="0"/>
                          </a:rPr>
                        </m:ctrlPr>
                      </m:sSubPr>
                      <m:e>
                        <m:r>
                          <a:rPr lang="en-US" altLang="zh-CN" b="1" i="1" smtClean="0">
                            <a:latin typeface="Cambria Math" panose="02040503050406030204" pitchFamily="18" charset="0"/>
                            <a:ea typeface="微软雅黑" panose="020B0503020204020204" charset="-122"/>
                            <a:cs typeface="Cambria Math" panose="02040503050406030204" pitchFamily="18" charset="0"/>
                          </a:rPr>
                          <m:t>𝑺</m:t>
                        </m:r>
                      </m:e>
                      <m:sub>
                        <m:r>
                          <a:rPr lang="en-US" altLang="zh-CN" b="1" i="1">
                            <a:latin typeface="Cambria Math" panose="02040503050406030204" pitchFamily="18" charset="0"/>
                            <a:ea typeface="微软雅黑" panose="020B0503020204020204" charset="-122"/>
                            <a:cs typeface="Cambria Math" panose="02040503050406030204" pitchFamily="18" charset="0"/>
                          </a:rPr>
                          <m:t>𝒕</m:t>
                        </m:r>
                      </m:sub>
                    </m:sSub>
                  </m:oMath>
                </a14:m>
                <a:r>
                  <a:rPr lang="zh-CN" altLang="en-US"/>
                  <a:t>选择动作</a:t>
                </a:r>
                <a14:m>
                  <m:oMath xmlns:m="http://schemas.openxmlformats.org/officeDocument/2006/math">
                    <m:sSub>
                      <m:sSubPr>
                        <m:ctrlPr>
                          <a:rPr lang="en-US" altLang="zh-CN" b="1" i="1">
                            <a:latin typeface="Cambria Math" panose="02040503050406030204" pitchFamily="18" charset="0"/>
                            <a:cs typeface="Cambria Math" panose="02040503050406030204" pitchFamily="18" charset="0"/>
                          </a:rPr>
                        </m:ctrlPr>
                      </m:sSubPr>
                      <m:e>
                        <m:r>
                          <a:rPr lang="en-US" altLang="zh-CN" b="1" i="1">
                            <a:latin typeface="Cambria Math" panose="02040503050406030204" pitchFamily="18" charset="0"/>
                            <a:cs typeface="Cambria Math" panose="02040503050406030204" pitchFamily="18" charset="0"/>
                          </a:rPr>
                          <m:t>𝑨</m:t>
                        </m:r>
                      </m:e>
                      <m:sub>
                        <m:r>
                          <a:rPr lang="en-US" altLang="zh-CN" b="1" i="1">
                            <a:latin typeface="Cambria Math" panose="02040503050406030204" pitchFamily="18" charset="0"/>
                            <a:cs typeface="Cambria Math" panose="02040503050406030204" pitchFamily="18" charset="0"/>
                          </a:rPr>
                          <m:t>𝒕</m:t>
                        </m:r>
                      </m:sub>
                    </m:sSub>
                  </m:oMath>
                </a14:m>
                <a:r>
                  <a:rPr lang="zh-CN" altLang="en-US"/>
                  <a:t>；对于状态</a:t>
                </a:r>
                <a14:m>
                  <m:oMath xmlns:m="http://schemas.openxmlformats.org/officeDocument/2006/math">
                    <m:sSub>
                      <m:sSubPr>
                        <m:ctrlPr>
                          <a:rPr lang="en-US" altLang="zh-CN" b="1" i="1">
                            <a:latin typeface="Cambria Math" panose="02040503050406030204" pitchFamily="18" charset="0"/>
                            <a:ea typeface="微软雅黑" panose="020B0503020204020204" charset="-122"/>
                            <a:cs typeface="Cambria Math" panose="02040503050406030204" pitchFamily="18" charset="0"/>
                          </a:rPr>
                        </m:ctrlPr>
                      </m:sSubPr>
                      <m:e>
                        <m:r>
                          <a:rPr lang="en-US" altLang="zh-CN" b="1" i="1" smtClean="0">
                            <a:latin typeface="Cambria Math" panose="02040503050406030204" pitchFamily="18" charset="0"/>
                            <a:ea typeface="微软雅黑" panose="020B0503020204020204" charset="-122"/>
                            <a:cs typeface="Cambria Math" panose="02040503050406030204" pitchFamily="18" charset="0"/>
                          </a:rPr>
                          <m:t>𝑺</m:t>
                        </m:r>
                      </m:e>
                      <m:sub>
                        <m:r>
                          <a:rPr lang="en-US" altLang="zh-CN" b="1" i="1">
                            <a:latin typeface="Cambria Math" panose="02040503050406030204" pitchFamily="18" charset="0"/>
                            <a:ea typeface="微软雅黑" panose="020B0503020204020204" charset="-122"/>
                            <a:cs typeface="Cambria Math" panose="02040503050406030204" pitchFamily="18" charset="0"/>
                          </a:rPr>
                          <m:t>𝒕</m:t>
                        </m:r>
                      </m:sub>
                    </m:sSub>
                  </m:oMath>
                </a14:m>
                <a:r>
                  <a:rPr lang="zh-CN" altLang="en-US"/>
                  <a:t>和动作</a:t>
                </a:r>
                <a14:m>
                  <m:oMath xmlns:m="http://schemas.openxmlformats.org/officeDocument/2006/math">
                    <m:sSub>
                      <m:sSubPr>
                        <m:ctrlPr>
                          <a:rPr lang="en-US" altLang="zh-CN" b="1" i="1">
                            <a:latin typeface="Cambria Math" panose="02040503050406030204" pitchFamily="18" charset="0"/>
                            <a:cs typeface="Cambria Math" panose="02040503050406030204" pitchFamily="18" charset="0"/>
                          </a:rPr>
                        </m:ctrlPr>
                      </m:sSubPr>
                      <m:e>
                        <m:r>
                          <a:rPr lang="en-US" altLang="zh-CN" b="1" i="1">
                            <a:latin typeface="Cambria Math" panose="02040503050406030204" pitchFamily="18" charset="0"/>
                            <a:cs typeface="Cambria Math" panose="02040503050406030204" pitchFamily="18" charset="0"/>
                          </a:rPr>
                          <m:t>𝑨</m:t>
                        </m:r>
                      </m:e>
                      <m:sub>
                        <m:r>
                          <a:rPr lang="en-US" altLang="zh-CN" b="1" i="1">
                            <a:latin typeface="Cambria Math" panose="02040503050406030204" pitchFamily="18" charset="0"/>
                            <a:cs typeface="Cambria Math" panose="02040503050406030204" pitchFamily="18" charset="0"/>
                          </a:rPr>
                          <m:t>𝒕</m:t>
                        </m:r>
                      </m:sub>
                    </m:sSub>
                  </m:oMath>
                </a14:m>
                <a:r>
                  <a:rPr lang="zh-CN" altLang="en-US"/>
                  <a:t>，MDP 根据奖励函数和状态转移函数得到</a:t>
                </a:r>
                <a14:m>
                  <m:oMath xmlns:m="http://schemas.openxmlformats.org/officeDocument/2006/math">
                    <m:sSub>
                      <m:sSubPr>
                        <m:ctrlPr>
                          <a:rPr lang="en-US" altLang="zh-CN" b="1" i="1">
                            <a:latin typeface="Cambria Math" panose="02040503050406030204" pitchFamily="18" charset="0"/>
                            <a:ea typeface="微软雅黑" panose="020B0503020204020204" charset="-122"/>
                            <a:cs typeface="Cambria Math" panose="02040503050406030204" pitchFamily="18" charset="0"/>
                          </a:rPr>
                        </m:ctrlPr>
                      </m:sSubPr>
                      <m:e>
                        <m:r>
                          <a:rPr lang="en-US" altLang="zh-CN" b="1" i="1" smtClean="0">
                            <a:latin typeface="Cambria Math" panose="02040503050406030204" pitchFamily="18" charset="0"/>
                            <a:ea typeface="微软雅黑" panose="020B0503020204020204" charset="-122"/>
                            <a:cs typeface="Cambria Math" panose="02040503050406030204" pitchFamily="18" charset="0"/>
                          </a:rPr>
                          <m:t>𝑺</m:t>
                        </m:r>
                      </m:e>
                      <m:sub>
                        <m:r>
                          <a:rPr lang="en-US" altLang="zh-CN" b="1" i="1" smtClean="0">
                            <a:latin typeface="Cambria Math" panose="02040503050406030204" pitchFamily="18" charset="0"/>
                            <a:ea typeface="微软雅黑" panose="020B0503020204020204" charset="-122"/>
                            <a:cs typeface="Cambria Math" panose="02040503050406030204" pitchFamily="18" charset="0"/>
                          </a:rPr>
                          <m:t>𝒕</m:t>
                        </m:r>
                        <m:r>
                          <a:rPr lang="en-US" altLang="zh-CN" b="1" i="1" smtClean="0">
                            <a:latin typeface="Cambria Math" panose="02040503050406030204" pitchFamily="18" charset="0"/>
                            <a:ea typeface="MS Mincho" charset="0"/>
                            <a:cs typeface="Cambria Math" panose="02040503050406030204" pitchFamily="18" charset="0"/>
                          </a:rPr>
                          <m:t>+</m:t>
                        </m:r>
                        <m:r>
                          <a:rPr lang="en-US" altLang="zh-CN" b="1" i="1" smtClean="0">
                            <a:latin typeface="Cambria Math" panose="02040503050406030204" pitchFamily="18" charset="0"/>
                            <a:ea typeface="微软雅黑" panose="020B0503020204020204" charset="-122"/>
                            <a:cs typeface="Cambria Math" panose="02040503050406030204" pitchFamily="18" charset="0"/>
                          </a:rPr>
                          <m:t>𝟏</m:t>
                        </m:r>
                      </m:sub>
                    </m:sSub>
                  </m:oMath>
                </a14:m>
                <a:r>
                  <a:rPr lang="zh-CN" altLang="en-US"/>
                  <a:t>和</a:t>
                </a:r>
                <a14:m>
                  <m:oMath xmlns:m="http://schemas.openxmlformats.org/officeDocument/2006/math">
                    <m:sSub>
                      <m:sSubPr>
                        <m:ctrlPr>
                          <a:rPr lang="en-US" altLang="zh-CN" b="1" i="1">
                            <a:latin typeface="Cambria Math" panose="02040503050406030204" pitchFamily="18" charset="0"/>
                            <a:cs typeface="Cambria Math" panose="02040503050406030204" pitchFamily="18" charset="0"/>
                          </a:rPr>
                        </m:ctrlPr>
                      </m:sSubPr>
                      <m:e>
                        <m:r>
                          <a:rPr lang="en-US" altLang="zh-CN" b="1" i="1">
                            <a:latin typeface="Cambria Math" panose="02040503050406030204" pitchFamily="18" charset="0"/>
                            <a:cs typeface="Cambria Math" panose="02040503050406030204" pitchFamily="18" charset="0"/>
                          </a:rPr>
                          <m:t>𝑹</m:t>
                        </m:r>
                      </m:e>
                      <m:sub>
                        <m:r>
                          <a:rPr lang="en-US" altLang="zh-CN" b="1" i="1">
                            <a:latin typeface="Cambria Math" panose="02040503050406030204" pitchFamily="18" charset="0"/>
                            <a:cs typeface="Cambria Math" panose="02040503050406030204" pitchFamily="18" charset="0"/>
                          </a:rPr>
                          <m:t>𝒕</m:t>
                        </m:r>
                      </m:sub>
                    </m:sSub>
                  </m:oMath>
                </a14:m>
                <a:r>
                  <a:rPr lang="zh-CN" altLang="en-US"/>
                  <a:t>并反馈给智能体。智能体的目标是最大化得到的累计奖励。智能体根据当前状态从动作的集合</a:t>
                </a:r>
                <a:r>
                  <a:rPr lang="en-US" altLang="zh-CN"/>
                  <a:t>A</a:t>
                </a:r>
                <a:r>
                  <a:rPr lang="zh-CN" altLang="en-US"/>
                  <a:t>中选择一个动作的函数，被称为策略。</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220345" y="1056640"/>
                <a:ext cx="11751310" cy="4577080"/>
              </a:xfrm>
              <a:prstGeom prst="rect">
                <a:avLst/>
              </a:prstGeom>
              <a:blipFill rotWithShape="1">
                <a:blip r:embed="rId2"/>
                <a:stretch>
                  <a:fillRect/>
                </a:stretch>
              </a:blipFill>
            </p:spPr>
            <p:txBody>
              <a:bodyPr/>
              <a:lstStyle/>
              <a:p>
                <a:r>
                  <a:rPr lang="zh-CN" altLang="en-US">
                    <a:noFill/>
                  </a:rPr>
                  <a:t> </a:t>
                </a:r>
              </a:p>
            </p:txBody>
          </p:sp>
        </mc:Fallback>
      </mc:AlternateContent>
      <p:pic>
        <p:nvPicPr>
          <p:cNvPr id="100" name="图片 99"/>
          <p:cNvPicPr/>
          <p:nvPr>
            <p:custDataLst>
              <p:tags r:id="rId3"/>
            </p:custDataLst>
          </p:nvPr>
        </p:nvPicPr>
        <p:blipFill>
          <a:blip r:embed="rId4"/>
          <a:stretch>
            <a:fillRect/>
          </a:stretch>
        </p:blipFill>
        <p:spPr>
          <a:xfrm>
            <a:off x="3988435" y="3784600"/>
            <a:ext cx="4022725" cy="199898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1" name="文本框 10"/>
          <p:cNvSpPr txBox="1"/>
          <p:nvPr>
            <p:custDataLst>
              <p:tags r:id="rId1"/>
            </p:custDataLst>
          </p:nvPr>
        </p:nvSpPr>
        <p:spPr>
          <a:xfrm>
            <a:off x="428603" y="643573"/>
            <a:ext cx="10329044" cy="645160"/>
          </a:xfrm>
          <a:prstGeom prst="rect">
            <a:avLst/>
          </a:prstGeom>
          <a:noFill/>
        </p:spPr>
        <p:txBody>
          <a:bodyPr wrap="square" rtlCol="0">
            <a:spAutoFit/>
          </a:bodyPr>
          <a:p>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
        <p:nvSpPr>
          <p:cNvPr id="10" name="文本框 9"/>
          <p:cNvSpPr txBox="1"/>
          <p:nvPr>
            <p:custDataLst>
              <p:tags r:id="rId2"/>
            </p:custDataLst>
          </p:nvPr>
        </p:nvSpPr>
        <p:spPr>
          <a:xfrm>
            <a:off x="741246" y="1643117"/>
            <a:ext cx="10739554" cy="2676525"/>
          </a:xfrm>
          <a:prstGeom prst="rect">
            <a:avLst/>
          </a:prstGeom>
          <a:noFill/>
        </p:spPr>
        <p:txBody>
          <a:bodyPr wrap="square" rtlCol="0">
            <a:spAutoFit/>
          </a:bodyPr>
          <a:p>
            <a:r>
              <a:rPr lang="zh-CN" altLang="en-US" sz="2800" b="1" dirty="0">
                <a:solidFill>
                  <a:schemeClr val="accent1"/>
                </a:solidFill>
                <a:latin typeface="+mn-ea"/>
                <a:ea typeface="+mn-ea"/>
              </a:rPr>
              <a:t>状态价值函数</a:t>
            </a:r>
            <a:endParaRPr lang="en-US" altLang="zh-CN" sz="2800" b="1" dirty="0">
              <a:solidFill>
                <a:schemeClr val="accent1"/>
              </a:solidFill>
              <a:latin typeface="+mn-ea"/>
              <a:ea typeface="+mn-ea"/>
            </a:endParaRPr>
          </a:p>
          <a:p>
            <a:pPr marL="342900" indent="-342900">
              <a:buFont typeface="Arial" panose="020B0604020202020204" pitchFamily="34" charset="0"/>
              <a:buChar char="•"/>
            </a:pPr>
            <a:r>
              <a:rPr lang="zh-CN" altLang="en-US" sz="2800" dirty="0">
                <a:latin typeface="+mn-ea"/>
                <a:ea typeface="+mn-ea"/>
              </a:rPr>
              <a:t>从状态</a:t>
            </a:r>
            <a:r>
              <a:rPr lang="en-US" altLang="zh-CN" sz="2800" dirty="0">
                <a:latin typeface="+mn-ea"/>
                <a:ea typeface="+mn-ea"/>
              </a:rPr>
              <a:t>s</a:t>
            </a:r>
            <a:r>
              <a:rPr lang="zh-CN" altLang="en-US" sz="2800" dirty="0">
                <a:latin typeface="+mn-ea"/>
                <a:ea typeface="+mn-ea"/>
              </a:rPr>
              <a:t>出发遵循策略</a:t>
            </a:r>
            <a:r>
              <a:rPr lang="en-US" altLang="zh-CN" sz="2800" dirty="0">
                <a:latin typeface="+mn-ea"/>
                <a:ea typeface="+mn-ea"/>
              </a:rPr>
              <a:t>π</a:t>
            </a:r>
            <a:r>
              <a:rPr lang="zh-CN" altLang="en-US" sz="2800" dirty="0">
                <a:latin typeface="+mn-ea"/>
                <a:ea typeface="+mn-ea"/>
              </a:rPr>
              <a:t>能获得的期望回报</a:t>
            </a:r>
            <a:endParaRPr lang="en-US" altLang="zh-CN" sz="2800" dirty="0">
              <a:latin typeface="+mn-ea"/>
              <a:ea typeface="+mn-ea"/>
            </a:endParaRPr>
          </a:p>
          <a:p>
            <a:endParaRPr lang="en-US" altLang="zh-CN" sz="2800" dirty="0">
              <a:solidFill>
                <a:schemeClr val="accent1"/>
              </a:solidFill>
              <a:effectLst>
                <a:outerShdw blurRad="38100" dist="25400" dir="5400000" algn="ctr" rotWithShape="0">
                  <a:srgbClr val="6E747A">
                    <a:alpha val="43000"/>
                  </a:srgbClr>
                </a:outerShdw>
              </a:effectLst>
              <a:sym typeface="+mn-ea"/>
            </a:endParaRPr>
          </a:p>
          <a:p>
            <a:endParaRPr lang="en-US" altLang="zh-CN" sz="2800" dirty="0">
              <a:solidFill>
                <a:schemeClr val="accent1"/>
              </a:solidFill>
              <a:effectLst>
                <a:outerShdw blurRad="38100" dist="25400" dir="5400000" algn="ctr" rotWithShape="0">
                  <a:srgbClr val="6E747A">
                    <a:alpha val="43000"/>
                  </a:srgbClr>
                </a:outerShdw>
              </a:effectLst>
              <a:sym typeface="+mn-ea"/>
            </a:endParaRPr>
          </a:p>
          <a:p>
            <a:r>
              <a:rPr lang="zh-CN" altLang="en-US" sz="2800" b="1" dirty="0">
                <a:solidFill>
                  <a:schemeClr val="accent1"/>
                </a:solidFill>
                <a:latin typeface="+mn-ea"/>
                <a:ea typeface="+mn-ea"/>
                <a:sym typeface="+mn-ea"/>
              </a:rPr>
              <a:t>动作价值函数</a:t>
            </a:r>
            <a:endParaRPr lang="en-US" altLang="zh-CN" sz="2800" b="1" dirty="0">
              <a:solidFill>
                <a:schemeClr val="accent1"/>
              </a:solidFill>
              <a:latin typeface="+mn-ea"/>
              <a:ea typeface="+mn-ea"/>
              <a:sym typeface="+mn-ea"/>
            </a:endParaRPr>
          </a:p>
          <a:p>
            <a:pPr marL="342900" indent="-342900">
              <a:buFont typeface="Arial" panose="020B0604020202020204" pitchFamily="34" charset="0"/>
              <a:buChar char="•"/>
            </a:pPr>
            <a:r>
              <a:rPr lang="zh-CN" altLang="en-US" sz="2800" dirty="0">
                <a:latin typeface="+mn-ea"/>
                <a:ea typeface="+mn-ea"/>
              </a:rPr>
              <a:t>对当前状态</a:t>
            </a:r>
            <a:r>
              <a:rPr lang="en-US" altLang="zh-CN" sz="2800" dirty="0">
                <a:latin typeface="+mn-ea"/>
                <a:ea typeface="+mn-ea"/>
              </a:rPr>
              <a:t>s</a:t>
            </a:r>
            <a:r>
              <a:rPr lang="zh-CN" altLang="en-US" sz="2800" dirty="0">
                <a:latin typeface="+mn-ea"/>
                <a:ea typeface="+mn-ea"/>
              </a:rPr>
              <a:t>执行动作𝒂能获得的期望回报</a:t>
            </a:r>
            <a:endParaRPr lang="zh-CN" altLang="en-US" sz="2800" dirty="0">
              <a:latin typeface="+mn-ea"/>
              <a:ea typeface="+mn-ea"/>
            </a:endParaRPr>
          </a:p>
        </p:txBody>
      </p:sp>
      <mc:AlternateContent xmlns:mc="http://schemas.openxmlformats.org/markup-compatibility/2006">
        <mc:Choice xmlns:a14="http://schemas.microsoft.com/office/drawing/2010/main" Requires="a14">
          <p:sp>
            <p:nvSpPr>
              <p:cNvPr id="3" name="文本框 2"/>
              <p:cNvSpPr txBox="1"/>
              <p:nvPr>
                <p:custDataLst>
                  <p:tags r:id="rId3"/>
                </p:custDataLst>
              </p:nvPr>
            </p:nvSpPr>
            <p:spPr>
              <a:xfrm>
                <a:off x="3308532" y="2718393"/>
                <a:ext cx="3524885" cy="43116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𝑉</m:t>
                          </m:r>
                        </m:e>
                        <m:sub>
                          <m:r>
                            <a:rPr lang="el-GR"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𝜋</m:t>
                          </m:r>
                        </m:sub>
                      </m:sSub>
                      <m:d>
                        <m:dPr>
                          <m:ctrlP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dPr>
                        <m:e>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𝑠</m:t>
                          </m:r>
                        </m:e>
                      </m:d>
                      <m:r>
                        <a:rPr lang="en-US"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𝐸</m:t>
                          </m:r>
                        </m:e>
                        <m:sub>
                          <m:r>
                            <a:rPr lang="el-GR"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𝜋</m:t>
                          </m:r>
                        </m:sub>
                      </m:sSub>
                      <m:r>
                        <a:rPr lang="en-US"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𝐺</m:t>
                          </m:r>
                        </m:e>
                        <m:sub>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𝑡</m:t>
                          </m:r>
                        </m:sub>
                      </m:sSub>
                      <m:r>
                        <a:rPr lang="en-US"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𝑆</m:t>
                          </m:r>
                        </m:e>
                        <m:sub>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𝑡</m:t>
                          </m:r>
                        </m:sub>
                      </m:sSub>
                      <m:r>
                        <a:rPr lang="en-US"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m:t>
                      </m:r>
                      <m:r>
                        <a:rPr lang="en-US" altLang="zh-CN" sz="28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𝑠</m:t>
                      </m:r>
                      <m:r>
                        <a:rPr lang="en-US" altLang="zh-CN" sz="28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m:t>
                      </m:r>
                    </m:oMath>
                  </m:oMathPara>
                </a14:m>
                <a:endParaRPr lang="en-US" altLang="zh-CN" sz="2800" i="1" dirty="0"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endParaRPr>
              </a:p>
            </p:txBody>
          </p:sp>
        </mc:Choice>
        <mc:Fallback>
          <p:sp>
            <p:nvSpPr>
              <p:cNvPr id="3" name="文本框 2"/>
              <p:cNvSpPr txBox="1">
                <a:spLocks noRot="1" noChangeAspect="1" noMove="1" noResize="1" noEditPoints="1" noAdjustHandles="1" noChangeArrowheads="1" noChangeShapeType="1" noTextEdit="1"/>
              </p:cNvSpPr>
              <p:nvPr>
                <p:custDataLst>
                  <p:tags r:id="rId4"/>
                </p:custDataLst>
              </p:nvPr>
            </p:nvSpPr>
            <p:spPr>
              <a:xfrm>
                <a:off x="3308532" y="2718393"/>
                <a:ext cx="3524885" cy="431165"/>
              </a:xfrm>
              <a:prstGeom prst="rect">
                <a:avLst/>
              </a:prstGeom>
              <a:blipFill rotWithShape="1">
                <a:blip r:embed="rId5"/>
                <a:stretch>
                  <a:fillRect l="-5" t="-138" r="-787"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custDataLst>
                  <p:tags r:id="rId6"/>
                </p:custDataLst>
              </p:nvPr>
            </p:nvSpPr>
            <p:spPr>
              <a:xfrm>
                <a:off x="3308263" y="4600529"/>
                <a:ext cx="5091430" cy="431165"/>
              </a:xfrm>
              <a:prstGeom prst="rect">
                <a:avLst/>
              </a:prstGeom>
              <a:noFill/>
            </p:spPr>
            <p:txBody>
              <a:bodyPr wrap="none" lIns="0" tIns="0" rIns="0" bIns="0" rtlCol="0">
                <a:spAutoFit/>
              </a:bodyPr>
              <a:p>
                <a14:m>
                  <m:oMathPara xmlns:m="http://schemas.openxmlformats.org/officeDocument/2006/math">
                    <m:oMathParaPr>
                      <m:jc m:val="centerGroup"/>
                    </m:oMathParaPr>
                    <m:oMath xmlns:m="http://schemas.openxmlformats.org/officeDocument/2006/math">
                      <m:sSub>
                        <m:sSubPr>
                          <m:ctrlP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𝑄</m:t>
                          </m:r>
                        </m:e>
                        <m:sub>
                          <m:r>
                            <a:rPr lang="el-GR"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𝜋</m:t>
                          </m:r>
                        </m:sub>
                      </m:sSub>
                      <m:d>
                        <m:dPr>
                          <m:ctrlP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dPr>
                        <m:e>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𝑠</m:t>
                          </m:r>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𝑎</m:t>
                          </m:r>
                        </m:e>
                      </m:d>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𝐸</m:t>
                          </m:r>
                        </m:e>
                        <m:sub>
                          <m:r>
                            <a:rPr lang="el-GR"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𝜋</m:t>
                          </m:r>
                        </m:sub>
                      </m:sSub>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𝐺</m:t>
                          </m:r>
                        </m:e>
                        <m:sub>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𝑡</m:t>
                          </m:r>
                        </m:sub>
                      </m:sSub>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𝑆</m:t>
                          </m:r>
                        </m:e>
                        <m:sub>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𝑡</m:t>
                          </m:r>
                        </m:sub>
                      </m:sSub>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𝑠</m:t>
                      </m:r>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sSub>
                        <m:sSubPr>
                          <m:ctrlPr>
                            <a:rPr lang="en-US" altLang="zh-CN" sz="2800" i="1">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𝐴</m:t>
                          </m:r>
                        </m:e>
                        <m:sub>
                          <m:r>
                            <a:rPr lang="en-US" altLang="zh-CN" sz="2800" i="1">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𝑡</m:t>
                          </m:r>
                        </m:sub>
                      </m:sSub>
                      <m:r>
                        <a:rPr lang="en-US" altLang="zh-CN" sz="2800" i="1">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800"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𝑎</m:t>
                      </m:r>
                      <m:r>
                        <a:rPr lang="en-US" altLang="zh-CN" sz="2800"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oMath>
                  </m:oMathPara>
                </a14:m>
                <a:endParaRPr lang="en-US" altLang="zh-CN" sz="2800" i="1" dirty="0"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custDataLst>
                  <p:tags r:id="rId7"/>
                </p:custDataLst>
              </p:nvPr>
            </p:nvSpPr>
            <p:spPr>
              <a:xfrm>
                <a:off x="3308263" y="4600529"/>
                <a:ext cx="5091430" cy="431165"/>
              </a:xfrm>
              <a:prstGeom prst="rect">
                <a:avLst/>
              </a:prstGeom>
              <a:blipFill rotWithShape="1">
                <a:blip r:embed="rId8"/>
                <a:stretch>
                  <a:fillRect l="-11" t="-137" r="11" b="137"/>
                </a:stretch>
              </a:blipFill>
            </p:spPr>
            <p:txBody>
              <a:bodyPr/>
              <a:lstStyle/>
              <a:p>
                <a:r>
                  <a:rPr lang="zh-CN" altLang="en-US">
                    <a:noFill/>
                  </a:rPr>
                  <a:t> </a:t>
                </a:r>
              </a:p>
            </p:txBody>
          </p:sp>
        </mc:Fallback>
      </mc:AlternateContent>
      <p:sp>
        <p:nvSpPr>
          <p:cNvPr id="13" name="文本框 12"/>
          <p:cNvSpPr txBox="1"/>
          <p:nvPr/>
        </p:nvSpPr>
        <p:spPr>
          <a:xfrm>
            <a:off x="546735" y="5463540"/>
            <a:ext cx="9191625" cy="460375"/>
          </a:xfrm>
          <a:prstGeom prst="rect">
            <a:avLst/>
          </a:prstGeom>
          <a:noFill/>
        </p:spPr>
        <p:txBody>
          <a:bodyPr wrap="square" rtlCol="0">
            <a:spAutoFit/>
          </a:bodyPr>
          <a:p>
            <a:r>
              <a:rPr lang="zh-CN" altLang="en-US" sz="2400"/>
              <a:t>两者之间的关系：</a:t>
            </a:r>
            <a:endParaRPr lang="zh-CN" altLang="en-US" sz="2400"/>
          </a:p>
        </p:txBody>
      </p:sp>
      <mc:AlternateContent xmlns:mc="http://schemas.openxmlformats.org/markup-compatibility/2006">
        <mc:Choice xmlns:a14="http://schemas.microsoft.com/office/drawing/2010/main" Requires="a14">
          <p:sp>
            <p:nvSpPr>
              <p:cNvPr id="14" name="文本框 13"/>
              <p:cNvSpPr txBox="1"/>
              <p:nvPr>
                <p:custDataLst>
                  <p:tags r:id="rId9"/>
                </p:custDataLst>
              </p:nvPr>
            </p:nvSpPr>
            <p:spPr>
              <a:xfrm>
                <a:off x="2988308" y="5346228"/>
                <a:ext cx="3971383" cy="988284"/>
              </a:xfrm>
              <a:prstGeom prst="rect">
                <a:avLst/>
              </a:prstGeom>
              <a:noFill/>
            </p:spPr>
            <p:txBody>
              <a:bodyPr wrap="square">
                <a:spAutoFit/>
              </a:bodyPr>
              <a:p>
                <a14:m>
                  <m:oMathPara xmlns:m="http://schemas.openxmlformats.org/officeDocument/2006/math">
                    <m:oMathParaPr>
                      <m:jc m:val="centerGroup"/>
                    </m:oMathParaPr>
                    <m:oMath xmlns:m="http://schemas.openxmlformats.org/officeDocument/2006/math">
                      <m:sSub>
                        <m:sSubPr>
                          <m:ctrlP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𝑽</m:t>
                          </m:r>
                        </m:e>
                        <m:sub>
                          <m:r>
                            <a:rPr lang="el-GR" altLang="zh-CN" sz="2400" b="1"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𝝅</m:t>
                          </m:r>
                        </m:sub>
                      </m:sSub>
                      <m:d>
                        <m:dPr>
                          <m:ctrlP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dPr>
                        <m:e>
                          <m: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𝒔</m:t>
                          </m:r>
                        </m:e>
                      </m:d>
                      <m:r>
                        <a:rPr lang="en-US" altLang="zh-CN" sz="2400" b="1"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nary>
                        <m:naryPr>
                          <m:chr m:val="∑"/>
                          <m:supHide m:val="on"/>
                          <m:ctrlP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naryPr>
                        <m:sub>
                          <m:r>
                            <m:rPr>
                              <m:brk m:alnAt="7"/>
                            </m:rP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𝒂</m:t>
                          </m:r>
                          <m:r>
                            <a:rPr lang="zh-CN" altLang="en-US" sz="2400" b="1" i="1">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𝑨</m:t>
                          </m:r>
                        </m:sub>
                        <m:sup/>
                        <m:e>
                          <m:r>
                            <a:rPr lang="el-GR" altLang="zh-CN" sz="2400" b="1"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𝝅</m:t>
                          </m:r>
                          <m:r>
                            <a:rPr lang="en-US" altLang="zh-CN" sz="2400" b="1"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𝒂</m:t>
                          </m:r>
                          <m:r>
                            <a:rPr lang="en-US" altLang="zh-CN" sz="2400" b="1"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𝒔</m:t>
                          </m:r>
                          <m:r>
                            <a:rPr lang="en-US" altLang="zh-CN" sz="2400" b="1" i="1" smtClean="0">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sSub>
                            <m:sSubPr>
                              <m:ctrlPr>
                                <a:rPr lang="en-US" altLang="zh-CN" sz="2400" b="1" i="1">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sSubPr>
                            <m:e>
                              <m:r>
                                <a:rPr lang="en-US" altLang="zh-CN" sz="2400" b="1" i="1" smtClean="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𝑸</m:t>
                              </m:r>
                            </m:e>
                            <m:sub>
                              <m:r>
                                <a:rPr lang="el-GR" altLang="zh-CN" sz="2400" b="1" i="1">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𝝅</m:t>
                              </m:r>
                            </m:sub>
                          </m:sSub>
                          <m:d>
                            <m:dPr>
                              <m:ctrlPr>
                                <a:rPr lang="en-US" altLang="zh-CN" sz="2400" b="1" i="1">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ctrlPr>
                            </m:dPr>
                            <m:e>
                              <m:r>
                                <a:rPr lang="en-US" altLang="zh-CN" sz="2400" b="1" i="1">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𝒔</m:t>
                              </m:r>
                              <m:r>
                                <a:rPr lang="en-US" altLang="zh-CN" sz="2400" b="1" i="1">
                                  <a:effectLst>
                                    <a:outerShdw blurRad="38100" dist="38100" dir="2700000" algn="tl">
                                      <a:srgbClr val="000000">
                                        <a:alpha val="43137"/>
                                      </a:srgbClr>
                                    </a:outerShdw>
                                  </a:effectLst>
                                  <a:latin typeface="Cambria Math" panose="02040503050406030204" pitchFamily="18" charset="0"/>
                                  <a:ea typeface="MS Mincho" charset="0"/>
                                  <a:cs typeface="Cambria Math" panose="02040503050406030204" pitchFamily="18" charset="0"/>
                                </a:rPr>
                                <m:t>,</m:t>
                              </m:r>
                              <m:r>
                                <a:rPr lang="en-US" altLang="zh-CN" sz="2400" b="1" i="1">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rPr>
                                <m:t>𝒂</m:t>
                              </m:r>
                            </m:e>
                          </m:d>
                        </m:e>
                      </m:nary>
                    </m:oMath>
                  </m:oMathPara>
                </a14:m>
                <a:endParaRPr lang="en-US" altLang="zh-CN" sz="2400" b="1" i="1" dirty="0">
                  <a:effectLst>
                    <a:outerShdw blurRad="38100" dist="38100" dir="2700000" algn="tl">
                      <a:srgbClr val="000000">
                        <a:alpha val="43137"/>
                      </a:srgbClr>
                    </a:outerShdw>
                  </a:effectLst>
                  <a:latin typeface="Cambria Math" panose="02040503050406030204" pitchFamily="18" charset="0"/>
                  <a:cs typeface="Cambria Math" panose="02040503050406030204" pitchFamily="18" charset="0"/>
                </a:endParaRPr>
              </a:p>
            </p:txBody>
          </p:sp>
        </mc:Choice>
        <mc:Fallback>
          <p:sp>
            <p:nvSpPr>
              <p:cNvPr id="14" name="文本框 13"/>
              <p:cNvSpPr txBox="1">
                <a:spLocks noRot="1" noChangeAspect="1" noMove="1" noResize="1" noEditPoints="1" noAdjustHandles="1" noChangeArrowheads="1" noChangeShapeType="1" noTextEdit="1"/>
              </p:cNvSpPr>
              <p:nvPr>
                <p:custDataLst>
                  <p:tags r:id="rId10"/>
                </p:custDataLst>
              </p:nvPr>
            </p:nvSpPr>
            <p:spPr>
              <a:xfrm>
                <a:off x="2988308" y="5346228"/>
                <a:ext cx="3971383" cy="988284"/>
              </a:xfrm>
              <a:prstGeom prst="rect">
                <a:avLst/>
              </a:prstGeom>
              <a:blipFill rotWithShape="1">
                <a:blip r:embed="rId11"/>
                <a:stretch>
                  <a:fillRect l="-16" t="-16" r="2" b="39"/>
                </a:stretch>
              </a:blipFill>
            </p:spPr>
            <p:txBody>
              <a:bodyPr/>
              <a:lstStyle/>
              <a:p>
                <a:r>
                  <a:rPr lang="zh-CN" altLang="en-US">
                    <a:noFill/>
                  </a:rPr>
                  <a:t> </a:t>
                </a:r>
              </a:p>
            </p:txBody>
          </p:sp>
        </mc:Fallback>
      </mc:AlternateContent>
      <p:pic>
        <p:nvPicPr>
          <p:cNvPr id="22" name="图片 21"/>
          <p:cNvPicPr>
            <a:picLocks noChangeAspect="1"/>
          </p:cNvPicPr>
          <p:nvPr>
            <p:custDataLst>
              <p:tags r:id="rId12"/>
            </p:custDataLst>
          </p:nvPr>
        </p:nvPicPr>
        <p:blipFill>
          <a:blip r:embed="rId13"/>
          <a:stretch>
            <a:fillRect/>
          </a:stretch>
        </p:blipFill>
        <p:spPr>
          <a:xfrm>
            <a:off x="6833235" y="5468620"/>
            <a:ext cx="5302885" cy="7048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1" name="文本框 10"/>
          <p:cNvSpPr txBox="1"/>
          <p:nvPr>
            <p:custDataLst>
              <p:tags r:id="rId1"/>
            </p:custDataLst>
          </p:nvPr>
        </p:nvSpPr>
        <p:spPr>
          <a:xfrm>
            <a:off x="428603" y="643573"/>
            <a:ext cx="10329044" cy="645160"/>
          </a:xfrm>
          <a:prstGeom prst="rect">
            <a:avLst/>
          </a:prstGeom>
          <a:noFill/>
        </p:spPr>
        <p:txBody>
          <a:bodyPr wrap="square" rtlCol="0">
            <a:spAutoFit/>
          </a:bodyPr>
          <a:p>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61975" y="1492250"/>
            <a:ext cx="7867650" cy="460375"/>
          </a:xfrm>
          <a:prstGeom prst="rect">
            <a:avLst/>
          </a:prstGeom>
          <a:noFill/>
        </p:spPr>
        <p:txBody>
          <a:bodyPr wrap="square" rtlCol="0">
            <a:spAutoFit/>
          </a:bodyPr>
          <a:p>
            <a:r>
              <a:rPr lang="zh-CN" altLang="en-US" sz="2400"/>
              <a:t>推导过程：</a:t>
            </a:r>
            <a:endParaRPr lang="zh-CN" altLang="en-US" sz="2400"/>
          </a:p>
        </p:txBody>
      </p:sp>
      <p:pic>
        <p:nvPicPr>
          <p:cNvPr id="104" name="图片 103"/>
          <p:cNvPicPr/>
          <p:nvPr/>
        </p:nvPicPr>
        <p:blipFill>
          <a:blip r:embed="rId2">
            <a:extLst>
              <a:ext uri="{96DAC541-7B7A-43D3-8B79-37D633B846F1}">
                <asvg:svgBlip xmlns:asvg="http://schemas.microsoft.com/office/drawing/2016/SVG/main" r:embed="rId3"/>
              </a:ext>
            </a:extLst>
          </a:blip>
          <a:stretch>
            <a:fillRect/>
          </a:stretch>
        </p:blipFill>
        <p:spPr>
          <a:xfrm>
            <a:off x="2370455" y="1584960"/>
            <a:ext cx="5154295" cy="1866900"/>
          </a:xfrm>
          <a:prstGeom prst="rect">
            <a:avLst/>
          </a:prstGeom>
          <a:noFill/>
        </p:spPr>
      </p:pic>
      <p:pic>
        <p:nvPicPr>
          <p:cNvPr id="105" name="图片 104"/>
          <p:cNvPicPr/>
          <p:nvPr/>
        </p:nvPicPr>
        <p:blipFill>
          <a:blip r:embed="rId4">
            <a:extLst>
              <a:ext uri="{96DAC541-7B7A-43D3-8B79-37D633B846F1}">
                <asvg:svgBlip xmlns:asvg="http://schemas.microsoft.com/office/drawing/2016/SVG/main" r:embed="rId5"/>
              </a:ext>
            </a:extLst>
          </a:blip>
          <a:stretch>
            <a:fillRect/>
          </a:stretch>
        </p:blipFill>
        <p:spPr>
          <a:xfrm>
            <a:off x="2498725" y="3747770"/>
            <a:ext cx="6238875" cy="26511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3" name="文本框 2"/>
          <p:cNvSpPr txBox="1"/>
          <p:nvPr>
            <p:custDataLst>
              <p:tags r:id="rId1"/>
            </p:custDataLst>
          </p:nvPr>
        </p:nvSpPr>
        <p:spPr>
          <a:xfrm>
            <a:off x="428603" y="643573"/>
            <a:ext cx="10329044"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
        <p:nvSpPr>
          <p:cNvPr id="9" name="文本框 8"/>
          <p:cNvSpPr txBox="1"/>
          <p:nvPr/>
        </p:nvSpPr>
        <p:spPr>
          <a:xfrm>
            <a:off x="581025" y="1558925"/>
            <a:ext cx="8648700" cy="460375"/>
          </a:xfrm>
          <a:prstGeom prst="rect">
            <a:avLst/>
          </a:prstGeom>
          <a:noFill/>
        </p:spPr>
        <p:txBody>
          <a:bodyPr wrap="square" rtlCol="0">
            <a:spAutoFit/>
          </a:bodyPr>
          <a:p>
            <a:r>
              <a:rPr lang="zh-CN" altLang="en-US" sz="2400"/>
              <a:t>根据贝尔曼方程我们可以</a:t>
            </a:r>
            <a:r>
              <a:rPr lang="zh-CN" altLang="en-US" sz="2400"/>
              <a:t>得到：</a:t>
            </a:r>
            <a:endParaRPr lang="zh-CN" altLang="en-US" sz="2400"/>
          </a:p>
        </p:txBody>
      </p:sp>
      <p:pic>
        <p:nvPicPr>
          <p:cNvPr id="15" name="图片 1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188684" y="2378918"/>
            <a:ext cx="9811456" cy="34421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mc:AlternateContent xmlns:mc="http://schemas.openxmlformats.org/markup-compatibility/2006">
        <mc:Choice xmlns:a14="http://schemas.microsoft.com/office/drawing/2010/main" Requires="a14">
          <p:sp>
            <p:nvSpPr>
              <p:cNvPr id="10" name="文本框 9"/>
              <p:cNvSpPr txBox="1"/>
              <p:nvPr/>
            </p:nvSpPr>
            <p:spPr>
              <a:xfrm>
                <a:off x="741246" y="1656564"/>
                <a:ext cx="10739554" cy="4461510"/>
              </a:xfrm>
              <a:prstGeom prst="rect">
                <a:avLst/>
              </a:prstGeom>
              <a:noFill/>
            </p:spPr>
            <p:txBody>
              <a:bodyPr wrap="square" rtlCol="0">
                <a:spAutoFit/>
              </a:bodyPr>
              <a:lstStyle/>
              <a:p>
                <a:r>
                  <a:rPr lang="zh-CN" altLang="en-US" sz="2800" b="1" dirty="0">
                    <a:solidFill>
                      <a:schemeClr val="accent1"/>
                    </a:solidFill>
                    <a:latin typeface="+mn-ea"/>
                    <a:ea typeface="+mn-ea"/>
                  </a:rPr>
                  <a:t>最优策略</a:t>
                </a:r>
                <a:r>
                  <a:rPr lang="zh-CN" altLang="en-US" sz="2800" b="1" dirty="0">
                    <a:solidFill>
                      <a:schemeClr val="tx1"/>
                    </a:solidFill>
                    <a:effectLst>
                      <a:outerShdw blurRad="38100" dist="19050" dir="2700000" algn="tl" rotWithShape="0">
                        <a:schemeClr val="dk1">
                          <a:alpha val="40000"/>
                        </a:schemeClr>
                      </a:outerShdw>
                    </a:effectLst>
                    <a:latin typeface="+mn-ea"/>
                    <a:ea typeface="+mn-ea"/>
                  </a:rPr>
                  <a:t>：</a:t>
                </a:r>
                <a:r>
                  <a:rPr lang="zh-CN" altLang="en-US" sz="2400" dirty="0">
                    <a:solidFill>
                      <a:schemeClr val="tx1"/>
                    </a:solidFill>
                    <a:effectLst>
                      <a:outerShdw blurRad="38100" dist="19050" dir="2700000" algn="tl" rotWithShape="0">
                        <a:schemeClr val="dk1">
                          <a:alpha val="40000"/>
                        </a:schemeClr>
                      </a:outerShdw>
                    </a:effectLst>
                    <a:latin typeface="+mn-ea"/>
                    <a:ea typeface="+mn-ea"/>
                  </a:rPr>
                  <a:t>我们首先定义策略之间的偏序关系：当且仅当对于任意的状态</a:t>
                </a:r>
                <a:r>
                  <a:rPr lang="en-US" altLang="zh-CN" sz="2400" dirty="0">
                    <a:solidFill>
                      <a:schemeClr val="tx1"/>
                    </a:solidFill>
                    <a:effectLst>
                      <a:outerShdw blurRad="38100" dist="19050" dir="2700000" algn="tl" rotWithShape="0">
                        <a:schemeClr val="dk1">
                          <a:alpha val="40000"/>
                        </a:schemeClr>
                      </a:outerShdw>
                    </a:effectLst>
                    <a:latin typeface="+mn-ea"/>
                    <a:ea typeface="+mn-ea"/>
                  </a:rPr>
                  <a:t>s都有</a:t>
                </a:r>
                <a14:m>
                  <m:oMath xmlns:m="http://schemas.openxmlformats.org/officeDocument/2006/math">
                    <m:sSub>
                      <m:sSubPr>
                        <m:ctrlP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sSubPr>
                      <m:e>
                        <m: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𝑉</m:t>
                        </m:r>
                      </m:e>
                      <m:sub>
                        <m:r>
                          <a:rPr lang="el-GR" altLang="zh-CN" sz="24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𝜋</m:t>
                        </m:r>
                      </m:sub>
                    </m:sSub>
                    <m:d>
                      <m:dPr>
                        <m:ctrlP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dPr>
                      <m:e>
                        <m: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𝑠</m:t>
                        </m:r>
                      </m:e>
                    </m:d>
                  </m:oMath>
                </a14:m>
                <a:r>
                  <a:rPr lang="en-US" altLang="zh-CN" sz="2400" dirty="0">
                    <a:solidFill>
                      <a:schemeClr val="tx1"/>
                    </a:solidFill>
                    <a:effectLst>
                      <a:outerShdw blurRad="38100" dist="19050" dir="2700000" algn="tl" rotWithShape="0">
                        <a:schemeClr val="dk1">
                          <a:alpha val="40000"/>
                        </a:schemeClr>
                      </a:outerShdw>
                    </a:effectLst>
                    <a:latin typeface="+mn-ea"/>
                    <a:ea typeface="+mn-ea"/>
                  </a:rPr>
                  <a:t>&gt;</a:t>
                </a:r>
                <a14:m>
                  <m:oMath xmlns:m="http://schemas.openxmlformats.org/officeDocument/2006/math">
                    <m:sSub>
                      <m:sSubPr>
                        <m:ctrlP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sSubPr>
                      <m:e>
                        <m: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𝑉</m:t>
                        </m:r>
                      </m:e>
                      <m:sub>
                        <m:r>
                          <a:rPr lang="el-GR" altLang="zh-CN" sz="2400" i="1" smtClean="0">
                            <a:effectLst>
                              <a:outerShdw blurRad="38100" dist="19050" dir="2700000" algn="tl" rotWithShape="0">
                                <a:schemeClr val="dk1">
                                  <a:alpha val="40000"/>
                                </a:schemeClr>
                              </a:outerShdw>
                            </a:effectLst>
                            <a:latin typeface="Cambria Math" panose="02040503050406030204" pitchFamily="18" charset="0"/>
                            <a:ea typeface="MS Mincho" charset="0"/>
                            <a:cs typeface="Cambria Math" panose="02040503050406030204" pitchFamily="18" charset="0"/>
                          </a:rPr>
                          <m:t>𝜋</m:t>
                        </m:r>
                      </m:sub>
                    </m:sSub>
                    <m:d>
                      <m:dPr>
                        <m:ctrlP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ctrlPr>
                      </m:dPr>
                      <m:e>
                        <m: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𝑠</m:t>
                        </m:r>
                      </m:e>
                    </m:d>
                    <m:r>
                      <a:rPr lang="en-US" altLang="zh-CN" sz="2400" i="1" smtClean="0">
                        <a:effectLst>
                          <a:outerShdw blurRad="38100" dist="19050" dir="2700000" algn="tl" rotWithShape="0">
                            <a:schemeClr val="dk1">
                              <a:alpha val="40000"/>
                            </a:schemeClr>
                          </a:outerShdw>
                        </a:effectLst>
                        <a:latin typeface="Cambria Math" panose="02040503050406030204" pitchFamily="18" charset="0"/>
                        <a:cs typeface="Cambria Math" panose="02040503050406030204" pitchFamily="18" charset="0"/>
                      </a:rPr>
                      <m:t>’</m:t>
                    </m:r>
                  </m:oMath>
                </a14:m>
                <a:r>
                  <a:rPr lang="en-US" altLang="zh-CN" sz="2400" dirty="0">
                    <a:solidFill>
                      <a:schemeClr val="tx1"/>
                    </a:solidFill>
                    <a:effectLst>
                      <a:outerShdw blurRad="38100" dist="19050" dir="2700000" algn="tl" rotWithShape="0">
                        <a:schemeClr val="dk1">
                          <a:alpha val="40000"/>
                        </a:schemeClr>
                      </a:outerShdw>
                    </a:effectLst>
                    <a:latin typeface="+mn-ea"/>
                    <a:ea typeface="+mn-ea"/>
                  </a:rPr>
                  <a:t> ,记</a:t>
                </a:r>
                <a:r>
                  <a:rPr lang="zh-CN" altLang="en-US" sz="2400" dirty="0">
                    <a:solidFill>
                      <a:schemeClr val="tx1"/>
                    </a:solidFill>
                    <a:effectLst>
                      <a:outerShdw blurRad="38100" dist="19050" dir="2700000" algn="tl" rotWithShape="0">
                        <a:schemeClr val="dk1">
                          <a:alpha val="40000"/>
                        </a:schemeClr>
                      </a:outerShdw>
                    </a:effectLst>
                    <a:latin typeface="+mn-ea"/>
                    <a:ea typeface="+mn-ea"/>
                  </a:rPr>
                  <a:t>为</a:t>
                </a:r>
                <a14:m>
                  <m:oMath xmlns:m="http://schemas.openxmlformats.org/officeDocument/2006/math">
                    <m:r>
                      <a:rPr lang="el-GR" altLang="zh-CN" sz="2400" i="1" smtClean="0">
                        <a:solidFill>
                          <a:schemeClr val="tx1"/>
                        </a:solidFill>
                        <a:latin typeface="Cambria Math" panose="02040503050406030204" pitchFamily="18" charset="0"/>
                      </a:rPr>
                      <m:t>𝜋</m:t>
                    </m:r>
                  </m:oMath>
                </a14:m>
                <a:r>
                  <a:rPr lang="en-US" altLang="el-GR" sz="2400" smtClean="0">
                    <a:solidFill>
                      <a:schemeClr val="tx1"/>
                    </a:solidFill>
                    <a:latin typeface="Cambria Math" panose="02040503050406030204" pitchFamily="18" charset="0"/>
                  </a:rPr>
                  <a:t>&gt;     ,于是在有限状态和动作集合的 MDP 中，至少存在一个策略比其他所有策略都好或者至少存在一个策略不差于其他所有策略，这个策略就是最优策略（optimal policy）。最优策略可能有很多个，我们都将其表示为 	         ,最优策略都有相同的状态价值函数，我们称之为最优状态价值函数，表示为：</a:t>
                </a:r>
                <a:endParaRPr lang="en-US" altLang="el-GR" sz="2400" smtClean="0">
                  <a:solidFill>
                    <a:schemeClr val="tx1"/>
                  </a:solidFill>
                  <a:latin typeface="Cambria Math" panose="02040503050406030204" pitchFamily="18" charset="0"/>
                </a:endParaRPr>
              </a:p>
              <a:p>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a:p>
                <a:r>
                  <a:rPr lang="en-US" altLang="zh-CN" sz="2400" dirty="0">
                    <a:solidFill>
                      <a:schemeClr val="tx1"/>
                    </a:solidFill>
                    <a:effectLst>
                      <a:outerShdw blurRad="38100" dist="19050" dir="2700000" algn="tl" rotWithShape="0">
                        <a:schemeClr val="dk1">
                          <a:alpha val="40000"/>
                        </a:schemeClr>
                      </a:outerShdw>
                    </a:effectLst>
                    <a:latin typeface="+mn-ea"/>
                    <a:ea typeface="+mn-ea"/>
                  </a:rPr>
                  <a:t>同理，我们定义最优动作价值函数:</a:t>
                </a:r>
                <a:endParaRPr lang="en-US" altLang="zh-CN" sz="2400" dirty="0">
                  <a:solidFill>
                    <a:schemeClr val="tx1"/>
                  </a:solidFill>
                  <a:effectLst>
                    <a:outerShdw blurRad="38100" dist="19050" dir="2700000" algn="tl" rotWithShape="0">
                      <a:schemeClr val="dk1">
                        <a:alpha val="40000"/>
                      </a:schemeClr>
                    </a:outerShdw>
                  </a:effectLst>
                  <a:latin typeface="+mn-ea"/>
                  <a:ea typeface="+mn-ea"/>
                </a:endParaRPr>
              </a:p>
              <a:p>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741246" y="1656564"/>
                <a:ext cx="10739554" cy="4461510"/>
              </a:xfrm>
              <a:prstGeom prst="rect">
                <a:avLst/>
              </a:prstGeom>
              <a:blipFill rotWithShape="1">
                <a:blip r:embed="rId1"/>
                <a:stretch>
                  <a:fillRect l="-2" t="-11" r="-727" b="11"/>
                </a:stretch>
              </a:blipFill>
            </p:spPr>
            <p:txBody>
              <a:bodyPr/>
              <a:lstStyle/>
              <a:p>
                <a:r>
                  <a:rPr lang="zh-CN" altLang="en-US">
                    <a:noFill/>
                  </a:rPr>
                  <a:t> </a:t>
                </a:r>
              </a:p>
            </p:txBody>
          </p:sp>
        </mc:Fallback>
      </mc:AlternateContent>
      <p:graphicFrame>
        <p:nvGraphicFramePr>
          <p:cNvPr id="14" name="对象 13">
            <a:hlinkClick r:id="" action="ppaction://ole?verb="/>
          </p:cNvPr>
          <p:cNvGraphicFramePr>
            <a:graphicFrameLocks noChangeAspect="1"/>
          </p:cNvGraphicFramePr>
          <p:nvPr/>
        </p:nvGraphicFramePr>
        <p:xfrm>
          <a:off x="4094480" y="2118995"/>
          <a:ext cx="296545" cy="395605"/>
        </p:xfrm>
        <a:graphic>
          <a:graphicData uri="http://schemas.openxmlformats.org/presentationml/2006/ole">
            <mc:AlternateContent xmlns:mc="http://schemas.openxmlformats.org/markup-compatibility/2006">
              <mc:Choice xmlns:v="urn:schemas-microsoft-com:vml" Requires="v">
                <p:oleObj spid="_x0000_s1025" name="" r:id="rId2" imgW="152400" imgH="203200" progId="Equation.KSEE3">
                  <p:embed/>
                </p:oleObj>
              </mc:Choice>
              <mc:Fallback>
                <p:oleObj name="" r:id="rId2" imgW="152400" imgH="203200" progId="Equation.KSEE3">
                  <p:embed/>
                  <p:pic>
                    <p:nvPicPr>
                      <p:cNvPr id="0" name="图片 1024"/>
                      <p:cNvPicPr/>
                      <p:nvPr/>
                    </p:nvPicPr>
                    <p:blipFill>
                      <a:blip r:embed="rId3"/>
                      <a:stretch>
                        <a:fillRect/>
                      </a:stretch>
                    </p:blipFill>
                    <p:spPr>
                      <a:xfrm>
                        <a:off x="4094480" y="2118995"/>
                        <a:ext cx="296545" cy="39560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custDataLst>
              <p:tags r:id="rId4"/>
            </p:custDataLst>
          </p:nvPr>
        </p:nvGraphicFramePr>
        <p:xfrm>
          <a:off x="1519238" y="3169603"/>
          <a:ext cx="835025" cy="518795"/>
        </p:xfrm>
        <a:graphic>
          <a:graphicData uri="http://schemas.openxmlformats.org/presentationml/2006/ole">
            <mc:AlternateContent xmlns:mc="http://schemas.openxmlformats.org/markup-compatibility/2006">
              <mc:Choice xmlns:v="urn:schemas-microsoft-com:vml" Requires="v">
                <p:oleObj spid="_x0000_s3" name="" r:id="rId5" imgW="368300" imgH="228600" progId="Equation.KSEE3">
                  <p:embed/>
                </p:oleObj>
              </mc:Choice>
              <mc:Fallback>
                <p:oleObj name="" r:id="rId5" imgW="368300" imgH="228600" progId="Equation.KSEE3">
                  <p:embed/>
                  <p:pic>
                    <p:nvPicPr>
                      <p:cNvPr id="0" name="图片 1024"/>
                      <p:cNvPicPr/>
                      <p:nvPr/>
                    </p:nvPicPr>
                    <p:blipFill>
                      <a:blip r:embed="rId6"/>
                      <a:stretch>
                        <a:fillRect/>
                      </a:stretch>
                    </p:blipFill>
                    <p:spPr>
                      <a:xfrm>
                        <a:off x="1519238" y="3169603"/>
                        <a:ext cx="835025" cy="518795"/>
                      </a:xfrm>
                      <a:prstGeom prst="rect">
                        <a:avLst/>
                      </a:prstGeom>
                    </p:spPr>
                  </p:pic>
                </p:oleObj>
              </mc:Fallback>
            </mc:AlternateContent>
          </a:graphicData>
        </a:graphic>
      </p:graphicFrame>
      <p:pic>
        <p:nvPicPr>
          <p:cNvPr id="16" name="图片 15"/>
          <p:cNvPicPr>
            <a:picLocks noChangeAspect="1"/>
          </p:cNvPicPr>
          <p:nvPr>
            <p:custDataLst>
              <p:tags r:id="rId7"/>
            </p:custDataLst>
          </p:nvPr>
        </p:nvPicPr>
        <p:blipFill>
          <a:blip r:embed="rId8"/>
          <a:stretch>
            <a:fillRect/>
          </a:stretch>
        </p:blipFill>
        <p:spPr>
          <a:xfrm>
            <a:off x="3833495" y="4185920"/>
            <a:ext cx="4332605" cy="624840"/>
          </a:xfrm>
          <a:prstGeom prst="rect">
            <a:avLst/>
          </a:prstGeom>
        </p:spPr>
      </p:pic>
      <p:pic>
        <p:nvPicPr>
          <p:cNvPr id="17" name="图片 16"/>
          <p:cNvPicPr>
            <a:picLocks noChangeAspect="1"/>
          </p:cNvPicPr>
          <p:nvPr>
            <p:custDataLst>
              <p:tags r:id="rId9"/>
            </p:custDataLst>
          </p:nvPr>
        </p:nvPicPr>
        <p:blipFill>
          <a:blip r:embed="rId10"/>
          <a:stretch>
            <a:fillRect/>
          </a:stretch>
        </p:blipFill>
        <p:spPr>
          <a:xfrm>
            <a:off x="3971925" y="5176520"/>
            <a:ext cx="4914265" cy="560705"/>
          </a:xfrm>
          <a:prstGeom prst="rect">
            <a:avLst/>
          </a:prstGeom>
        </p:spPr>
      </p:pic>
      <p:sp>
        <p:nvSpPr>
          <p:cNvPr id="9" name="文本框 8"/>
          <p:cNvSpPr txBox="1"/>
          <p:nvPr>
            <p:custDataLst>
              <p:tags r:id="rId11"/>
            </p:custDataLst>
          </p:nvPr>
        </p:nvSpPr>
        <p:spPr>
          <a:xfrm>
            <a:off x="428603" y="643573"/>
            <a:ext cx="10329044"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0" name="文本框 9"/>
          <p:cNvSpPr txBox="1"/>
          <p:nvPr/>
        </p:nvSpPr>
        <p:spPr>
          <a:xfrm>
            <a:off x="741246" y="1656564"/>
            <a:ext cx="10739554" cy="3107690"/>
          </a:xfrm>
          <a:prstGeom prst="rect">
            <a:avLst/>
          </a:prstGeom>
          <a:noFill/>
        </p:spPr>
        <p:txBody>
          <a:bodyPr wrap="square" rtlCol="0">
            <a:spAutoFit/>
          </a:bodyPr>
          <a:lstStyle/>
          <a:p>
            <a:r>
              <a:rPr lang="zh-CN" altLang="en-US" sz="2800" b="1" dirty="0">
                <a:solidFill>
                  <a:schemeClr val="accent1"/>
                </a:solidFill>
                <a:latin typeface="+mn-ea"/>
                <a:ea typeface="+mn-ea"/>
              </a:rPr>
              <a:t>最优策略</a:t>
            </a:r>
            <a:r>
              <a:rPr lang="zh-CN" altLang="en-US" sz="2800" b="1" dirty="0">
                <a:solidFill>
                  <a:schemeClr val="tx1"/>
                </a:solidFill>
                <a:effectLst>
                  <a:outerShdw blurRad="38100" dist="19050" dir="2700000" algn="tl" rotWithShape="0">
                    <a:schemeClr val="dk1">
                      <a:alpha val="40000"/>
                    </a:schemeClr>
                  </a:outerShdw>
                </a:effectLst>
                <a:latin typeface="+mn-ea"/>
                <a:ea typeface="+mn-ea"/>
              </a:rPr>
              <a:t>：</a:t>
            </a:r>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a:p>
            <a:endParaRPr lang="en-US" altLang="zh-CN" sz="2800" b="1" dirty="0">
              <a:solidFill>
                <a:schemeClr val="accent1"/>
              </a:solidFill>
              <a:latin typeface="+mn-ea"/>
              <a:ea typeface="+mn-ea"/>
            </a:endParaRPr>
          </a:p>
          <a:p>
            <a:r>
              <a:rPr lang="zh-CN" altLang="en-US" sz="2800" b="1" dirty="0">
                <a:solidFill>
                  <a:schemeClr val="accent1"/>
                </a:solidFill>
                <a:latin typeface="+mn-ea"/>
                <a:ea typeface="+mn-ea"/>
              </a:rPr>
              <a:t>贝尔曼最优方程</a:t>
            </a:r>
            <a:endParaRPr lang="en-US" altLang="zh-CN" sz="2800" b="1" dirty="0">
              <a:solidFill>
                <a:schemeClr val="accent1"/>
              </a:solidFill>
              <a:latin typeface="+mn-ea"/>
              <a:ea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4151361" y="2674235"/>
                <a:ext cx="3067685" cy="53657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𝑣</m:t>
                          </m:r>
                        </m:e>
                        <m:sub>
                          <m:r>
                            <a:rPr lang="en-US" altLang="zh-CN" sz="2800" i="1" smtClean="0">
                              <a:solidFill>
                                <a:schemeClr val="tx1"/>
                              </a:solidFill>
                              <a:latin typeface="Cambria Math" panose="02040503050406030204" pitchFamily="18" charset="0"/>
                            </a:rPr>
                            <m:t>∗</m:t>
                          </m:r>
                        </m:sub>
                      </m:sSub>
                      <m:d>
                        <m:dPr>
                          <m:ctrlPr>
                            <a:rPr lang="en-US" altLang="zh-CN" sz="2800" i="1" smtClean="0">
                              <a:solidFill>
                                <a:schemeClr val="tx1"/>
                              </a:solidFill>
                              <a:latin typeface="Cambria Math" panose="02040503050406030204" pitchFamily="18" charset="0"/>
                            </a:rPr>
                          </m:ctrlPr>
                        </m:dPr>
                        <m:e>
                          <m:r>
                            <a:rPr lang="en-US" altLang="zh-CN" sz="2800" i="1" smtClean="0">
                              <a:solidFill>
                                <a:schemeClr val="tx1"/>
                              </a:solidFill>
                              <a:latin typeface="Cambria Math" panose="02040503050406030204" pitchFamily="18" charset="0"/>
                            </a:rPr>
                            <m:t>𝑠</m:t>
                          </m:r>
                        </m:e>
                      </m:d>
                      <m:r>
                        <a:rPr lang="en-US" altLang="zh-CN" sz="2800" i="1" smtClean="0">
                          <a:solidFill>
                            <a:schemeClr val="tx1"/>
                          </a:solidFill>
                          <a:latin typeface="Cambria Math" panose="02040503050406030204" pitchFamily="18" charset="0"/>
                        </a:rPr>
                        <m:t>=</m:t>
                      </m:r>
                      <m:func>
                        <m:funcPr>
                          <m:ctrlPr>
                            <a:rPr lang="en-US" altLang="zh-CN" sz="2800" i="1" smtClean="0">
                              <a:solidFill>
                                <a:schemeClr val="tx1"/>
                              </a:solidFill>
                              <a:latin typeface="Cambria Math" panose="02040503050406030204" pitchFamily="18" charset="0"/>
                            </a:rPr>
                          </m:ctrlPr>
                        </m:funcPr>
                        <m:fName>
                          <m:limLow>
                            <m:limLowPr>
                              <m:ctrlPr>
                                <a:rPr lang="en-US" altLang="zh-CN" sz="2800" i="1" smtClean="0">
                                  <a:solidFill>
                                    <a:schemeClr val="tx1"/>
                                  </a:solidFill>
                                  <a:latin typeface="Cambria Math" panose="02040503050406030204" pitchFamily="18" charset="0"/>
                                </a:rPr>
                              </m:ctrlPr>
                            </m:limLowPr>
                            <m:e>
                              <m:r>
                                <a:rPr lang="en-US" altLang="zh-CN" sz="2800" i="1" smtClean="0">
                                  <a:solidFill>
                                    <a:schemeClr val="tx1"/>
                                  </a:solidFill>
                                  <a:latin typeface="Cambria Math" panose="02040503050406030204" pitchFamily="18" charset="0"/>
                                </a:rPr>
                                <m:t>𝑚𝑎𝑥</m:t>
                              </m:r>
                            </m:e>
                            <m:lim>
                              <m:r>
                                <a:rPr lang="el-GR" altLang="zh-CN" sz="2800" i="1" smtClean="0">
                                  <a:solidFill>
                                    <a:schemeClr val="tx1"/>
                                  </a:solidFill>
                                  <a:latin typeface="Cambria Math" panose="02040503050406030204" pitchFamily="18" charset="0"/>
                                </a:rPr>
                                <m:t>𝜋</m:t>
                              </m:r>
                            </m:lim>
                          </m:limLow>
                        </m:fName>
                        <m:e>
                          <m:sSub>
                            <m:sSubPr>
                              <m:ctrlPr>
                                <a:rPr lang="en-US"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𝑣</m:t>
                              </m:r>
                            </m:e>
                            <m:sub>
                              <m:r>
                                <a:rPr lang="el-GR" altLang="zh-CN" sz="2800" i="1">
                                  <a:solidFill>
                                    <a:schemeClr val="tx1"/>
                                  </a:solidFill>
                                  <a:latin typeface="Cambria Math" panose="02040503050406030204" pitchFamily="18" charset="0"/>
                                </a:rPr>
                                <m:t>𝜋</m:t>
                              </m:r>
                            </m:sub>
                          </m:sSub>
                        </m:e>
                      </m:func>
                      <m:r>
                        <a:rPr lang="en-US" altLang="zh-CN" sz="2800" i="1" smtClean="0">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𝑠</m:t>
                      </m:r>
                      <m:r>
                        <a:rPr lang="en-US" altLang="zh-CN" sz="2800" i="1" smtClean="0">
                          <a:solidFill>
                            <a:schemeClr val="tx1"/>
                          </a:solidFill>
                          <a:latin typeface="Cambria Math" panose="02040503050406030204" pitchFamily="18" charset="0"/>
                          <a:ea typeface="MS Mincho" charset="0"/>
                          <a:cs typeface="Cambria Math" panose="02040503050406030204" pitchFamily="18" charset="0"/>
                        </a:rPr>
                        <m:t>)</m:t>
                      </m:r>
                    </m:oMath>
                  </m:oMathPara>
                </a14:m>
                <a:endParaRPr lang="en-US" altLang="zh-CN" sz="2800" i="1" dirty="0" smtClean="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4151361" y="2674235"/>
                <a:ext cx="3067685" cy="536575"/>
              </a:xfrm>
              <a:prstGeom prst="rect">
                <a:avLst/>
              </a:prstGeom>
              <a:blipFill rotWithShape="1">
                <a:blip r:embed="rId1"/>
                <a:stretch>
                  <a:fillRect l="-12" t="-47" r="12"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793379" y="3399993"/>
                <a:ext cx="3782695" cy="53657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i="1" smtClean="0">
                              <a:solidFill>
                                <a:schemeClr val="tx1"/>
                              </a:solidFill>
                              <a:latin typeface="Cambria Math" panose="02040503050406030204" pitchFamily="18" charset="0"/>
                            </a:rPr>
                            <m:t>𝑞</m:t>
                          </m:r>
                        </m:e>
                        <m:sub>
                          <m:r>
                            <a:rPr lang="en-US" altLang="zh-CN" sz="2800" i="1" smtClean="0">
                              <a:solidFill>
                                <a:schemeClr val="tx1"/>
                              </a:solidFill>
                              <a:latin typeface="Cambria Math" panose="02040503050406030204" pitchFamily="18" charset="0"/>
                            </a:rPr>
                            <m:t>∗</m:t>
                          </m:r>
                        </m:sub>
                      </m:sSub>
                      <m:d>
                        <m:dPr>
                          <m:ctrlPr>
                            <a:rPr lang="en-US" altLang="zh-CN" sz="2800" i="1" smtClean="0">
                              <a:solidFill>
                                <a:schemeClr val="tx1"/>
                              </a:solidFill>
                              <a:latin typeface="Cambria Math" panose="02040503050406030204" pitchFamily="18" charset="0"/>
                            </a:rPr>
                          </m:ctrlPr>
                        </m:dPr>
                        <m:e>
                          <m:r>
                            <a:rPr lang="en-US" altLang="zh-CN" sz="2800" i="1" smtClean="0">
                              <a:solidFill>
                                <a:schemeClr val="tx1"/>
                              </a:solidFill>
                              <a:latin typeface="Cambria Math" panose="02040503050406030204" pitchFamily="18" charset="0"/>
                            </a:rPr>
                            <m:t>𝑠</m:t>
                          </m:r>
                          <m:r>
                            <a:rPr lang="en-US" altLang="zh-CN" sz="2800" i="1" smtClean="0">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𝑎</m:t>
                          </m:r>
                        </m:e>
                      </m:d>
                      <m:r>
                        <a:rPr lang="en-US" altLang="zh-CN" sz="2800" i="1" smtClean="0">
                          <a:solidFill>
                            <a:schemeClr val="tx1"/>
                          </a:solidFill>
                          <a:latin typeface="Cambria Math" panose="02040503050406030204" pitchFamily="18" charset="0"/>
                        </a:rPr>
                        <m:t>=</m:t>
                      </m:r>
                      <m:func>
                        <m:funcPr>
                          <m:ctrlPr>
                            <a:rPr lang="en-US" altLang="zh-CN" sz="2800" i="1" smtClean="0">
                              <a:solidFill>
                                <a:schemeClr val="tx1"/>
                              </a:solidFill>
                              <a:latin typeface="Cambria Math" panose="02040503050406030204" pitchFamily="18" charset="0"/>
                            </a:rPr>
                          </m:ctrlPr>
                        </m:funcPr>
                        <m:fName>
                          <m:limLow>
                            <m:limLowPr>
                              <m:ctrlPr>
                                <a:rPr lang="en-US" altLang="zh-CN" sz="2800" i="1" smtClean="0">
                                  <a:solidFill>
                                    <a:schemeClr val="tx1"/>
                                  </a:solidFill>
                                  <a:latin typeface="Cambria Math" panose="02040503050406030204" pitchFamily="18" charset="0"/>
                                </a:rPr>
                              </m:ctrlPr>
                            </m:limLowPr>
                            <m:e>
                              <m:r>
                                <a:rPr lang="en-US" altLang="zh-CN" sz="2800" i="1" smtClean="0">
                                  <a:solidFill>
                                    <a:schemeClr val="tx1"/>
                                  </a:solidFill>
                                  <a:latin typeface="Cambria Math" panose="02040503050406030204" pitchFamily="18" charset="0"/>
                                </a:rPr>
                                <m:t>𝑚𝑎𝑥</m:t>
                              </m:r>
                            </m:e>
                            <m:lim>
                              <m:r>
                                <a:rPr lang="el-GR" altLang="zh-CN" sz="2800" i="1" smtClean="0">
                                  <a:solidFill>
                                    <a:schemeClr val="tx1"/>
                                  </a:solidFill>
                                  <a:latin typeface="Cambria Math" panose="02040503050406030204" pitchFamily="18" charset="0"/>
                                </a:rPr>
                                <m:t>𝜋</m:t>
                              </m:r>
                            </m:lim>
                          </m:limLow>
                        </m:fName>
                        <m:e>
                          <m:sSub>
                            <m:sSubPr>
                              <m:ctrlPr>
                                <a:rPr lang="en-US" altLang="zh-CN" sz="2800" i="1" smtClean="0">
                                  <a:solidFill>
                                    <a:schemeClr val="tx1"/>
                                  </a:solidFill>
                                  <a:latin typeface="Cambria Math" panose="02040503050406030204" pitchFamily="18" charset="0"/>
                                </a:rPr>
                              </m:ctrlPr>
                            </m:sSubPr>
                            <m:e>
                              <m:r>
                                <a:rPr lang="en-US" altLang="zh-CN" sz="2800" i="1" smtClean="0">
                                  <a:solidFill>
                                    <a:schemeClr val="tx1"/>
                                  </a:solidFill>
                                  <a:latin typeface="Cambria Math" panose="02040503050406030204" pitchFamily="18" charset="0"/>
                                </a:rPr>
                                <m:t>𝑞</m:t>
                              </m:r>
                            </m:e>
                            <m:sub>
                              <m:r>
                                <a:rPr lang="el-GR" altLang="zh-CN" sz="2800" i="1">
                                  <a:solidFill>
                                    <a:schemeClr val="tx1"/>
                                  </a:solidFill>
                                  <a:latin typeface="Cambria Math" panose="02040503050406030204" pitchFamily="18" charset="0"/>
                                </a:rPr>
                                <m:t>𝜋</m:t>
                              </m:r>
                            </m:sub>
                          </m:sSub>
                        </m:e>
                      </m:func>
                      <m:r>
                        <a:rPr lang="en-US" altLang="zh-CN" sz="2800" i="1" smtClean="0">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𝑠</m:t>
                      </m:r>
                      <m:r>
                        <a:rPr lang="en-US" altLang="zh-CN" sz="2800" i="1" smtClean="0">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𝑎</m:t>
                      </m:r>
                      <m:r>
                        <a:rPr lang="en-US" altLang="zh-CN" sz="2800" i="1" smtClean="0">
                          <a:solidFill>
                            <a:schemeClr val="tx1"/>
                          </a:solidFill>
                          <a:latin typeface="Cambria Math" panose="02040503050406030204" pitchFamily="18" charset="0"/>
                          <a:ea typeface="MS Mincho" charset="0"/>
                          <a:cs typeface="Cambria Math" panose="02040503050406030204" pitchFamily="18" charset="0"/>
                        </a:rPr>
                        <m:t>)</m:t>
                      </m:r>
                    </m:oMath>
                  </m:oMathPara>
                </a14:m>
                <a:endParaRPr lang="en-US" altLang="zh-CN" sz="2800" i="1" dirty="0" smtClean="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793379" y="3399993"/>
                <a:ext cx="3782695" cy="536575"/>
              </a:xfrm>
              <a:prstGeom prst="rect">
                <a:avLst/>
              </a:prstGeom>
              <a:blipFill rotWithShape="1">
                <a:blip r:embed="rId2"/>
                <a:stretch>
                  <a:fillRect l="-14" t="-38" r="14"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4625905" y="2032247"/>
                <a:ext cx="1882140" cy="4305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l-GR" altLang="zh-CN" sz="2800" i="1" smtClean="0">
                              <a:solidFill>
                                <a:schemeClr val="tx1"/>
                              </a:solidFill>
                              <a:latin typeface="Cambria Math" panose="02040503050406030204" pitchFamily="18" charset="0"/>
                            </a:rPr>
                            <m:t>𝜋</m:t>
                          </m:r>
                        </m:e>
                        <m:sub>
                          <m:r>
                            <a:rPr lang="en-US" altLang="zh-CN" sz="2800" i="1" smtClean="0">
                              <a:solidFill>
                                <a:schemeClr val="tx1"/>
                              </a:solidFill>
                              <a:latin typeface="Cambria Math" panose="02040503050406030204" pitchFamily="18" charset="0"/>
                            </a:rPr>
                            <m:t>∗</m:t>
                          </m:r>
                        </m:sub>
                      </m:sSub>
                      <m:r>
                        <a:rPr lang="zh-CN" altLang="en-US" sz="2800" i="1">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𝑎𝑛𝑦</m:t>
                      </m:r>
                      <m:r>
                        <a:rPr lang="en-US" altLang="zh-CN" sz="2800" i="1" smtClean="0">
                          <a:solidFill>
                            <a:schemeClr val="tx1"/>
                          </a:solidFill>
                          <a:latin typeface="Cambria Math" panose="02040503050406030204" pitchFamily="18" charset="0"/>
                        </a:rPr>
                        <m:t> </m:t>
                      </m:r>
                      <m:r>
                        <a:rPr lang="el-GR" altLang="zh-CN" sz="2800" i="1">
                          <a:solidFill>
                            <a:schemeClr val="tx1"/>
                          </a:solidFill>
                          <a:latin typeface="Cambria Math" panose="02040503050406030204" pitchFamily="18" charset="0"/>
                          <a:ea typeface="MS Mincho" charset="0"/>
                          <a:cs typeface="Cambria Math" panose="02040503050406030204" pitchFamily="18" charset="0"/>
                        </a:rPr>
                        <m:t>𝜋</m:t>
                      </m:r>
                    </m:oMath>
                  </m:oMathPara>
                </a14:m>
                <a:endParaRPr lang="el-GR" altLang="zh-CN" sz="2800" i="1" dirty="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4625905" y="2032247"/>
                <a:ext cx="1882140" cy="430530"/>
              </a:xfrm>
              <a:prstGeom prst="rect">
                <a:avLst/>
              </a:prstGeom>
              <a:blipFill rotWithShape="1">
                <a:blip r:embed="rId3"/>
                <a:stretch>
                  <a:fillRect l="-30" t="-57" r="-409"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3119636" y="4200713"/>
                <a:ext cx="5760640" cy="100072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𝒗</m:t>
                          </m:r>
                        </m:e>
                        <m:sub>
                          <m:r>
                            <a:rPr lang="en-US" altLang="zh-CN" sz="2400" b="1" i="1" smtClean="0">
                              <a:solidFill>
                                <a:schemeClr val="tx1"/>
                              </a:solidFill>
                              <a:latin typeface="Cambria Math" panose="02040503050406030204" pitchFamily="18" charset="0"/>
                            </a:rPr>
                            <m:t>∗</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𝒔</m:t>
                          </m:r>
                        </m:e>
                      </m:d>
                      <m:r>
                        <a:rPr lang="en-US" altLang="zh-CN" sz="2400" b="1" i="1" smtClean="0">
                          <a:solidFill>
                            <a:schemeClr val="tx1"/>
                          </a:solidFill>
                          <a:latin typeface="Cambria Math" panose="02040503050406030204" pitchFamily="18" charset="0"/>
                        </a:rPr>
                        <m:t>=</m:t>
                      </m:r>
                      <m:func>
                        <m:funcPr>
                          <m:ctrlPr>
                            <a:rPr lang="en-US" altLang="zh-CN" sz="2400" b="1" i="1">
                              <a:solidFill>
                                <a:schemeClr val="tx1"/>
                              </a:solidFill>
                              <a:latin typeface="Cambria Math" panose="02040503050406030204" pitchFamily="18" charset="0"/>
                            </a:rPr>
                          </m:ctrlPr>
                        </m:funcPr>
                        <m:fName>
                          <m:limLow>
                            <m:limLowPr>
                              <m:ctrlPr>
                                <a:rPr lang="en-US" altLang="zh-CN" sz="2400" b="1" i="1">
                                  <a:solidFill>
                                    <a:schemeClr val="tx1"/>
                                  </a:solidFill>
                                  <a:latin typeface="Cambria Math" panose="02040503050406030204" pitchFamily="18" charset="0"/>
                                </a:rPr>
                              </m:ctrlPr>
                            </m:limLowPr>
                            <m:e>
                              <m:r>
                                <a:rPr lang="en-US" altLang="zh-CN" sz="2400" b="1" i="1">
                                  <a:solidFill>
                                    <a:schemeClr val="tx1"/>
                                  </a:solidFill>
                                  <a:latin typeface="Cambria Math" panose="02040503050406030204" pitchFamily="18" charset="0"/>
                                </a:rPr>
                                <m:t>𝒎𝒂𝒙</m:t>
                              </m:r>
                            </m:e>
                            <m:lim>
                              <m:r>
                                <a:rPr lang="en-US" altLang="zh-CN" sz="2400" b="1" i="1" smtClean="0">
                                  <a:solidFill>
                                    <a:schemeClr val="tx1"/>
                                  </a:solidFill>
                                  <a:latin typeface="Cambria Math" panose="02040503050406030204" pitchFamily="18" charset="0"/>
                                </a:rPr>
                                <m:t>𝒂</m:t>
                              </m:r>
                            </m:lim>
                          </m:limLow>
                        </m:fName>
                        <m:e>
                          <m:r>
                            <a:rPr lang="en-US" altLang="zh-CN" sz="2400" b="1" i="1" smtClean="0">
                              <a:solidFill>
                                <a:schemeClr val="tx1"/>
                              </a:solidFill>
                              <a:latin typeface="Cambria Math" panose="02040503050406030204" pitchFamily="18" charset="0"/>
                            </a:rPr>
                            <m:t>[</m:t>
                          </m:r>
                          <m:sSubSup>
                            <m:sSubSupPr>
                              <m:ctrlPr>
                                <a:rPr lang="en-US" altLang="zh-CN" sz="2400" b="1" i="1">
                                  <a:solidFill>
                                    <a:schemeClr val="tx1"/>
                                  </a:solidFill>
                                  <a:latin typeface="Cambria Math" panose="02040503050406030204" pitchFamily="18" charset="0"/>
                                </a:rPr>
                              </m:ctrlPr>
                            </m:sSubSupPr>
                            <m:e>
                              <m:r>
                                <a:rPr lang="en-US" altLang="zh-CN" sz="2400" b="1" i="1">
                                  <a:solidFill>
                                    <a:schemeClr val="tx1"/>
                                  </a:solidFill>
                                  <a:latin typeface="Cambria Math" panose="02040503050406030204" pitchFamily="18" charset="0"/>
                                </a:rPr>
                                <m:t>𝑹</m:t>
                              </m:r>
                            </m:e>
                            <m:sub>
                              <m:r>
                                <a:rPr lang="en-US" altLang="zh-CN" sz="2400" b="1" i="1">
                                  <a:solidFill>
                                    <a:schemeClr val="tx1"/>
                                  </a:solidFill>
                                  <a:latin typeface="Cambria Math" panose="02040503050406030204" pitchFamily="18" charset="0"/>
                                </a:rPr>
                                <m:t>𝒔</m:t>
                              </m:r>
                            </m:sub>
                            <m:sup>
                              <m:r>
                                <a:rPr lang="en-US" altLang="zh-CN" sz="2400" b="1" i="1">
                                  <a:solidFill>
                                    <a:schemeClr val="tx1"/>
                                  </a:solidFill>
                                  <a:latin typeface="Cambria Math" panose="02040503050406030204" pitchFamily="18" charset="0"/>
                                </a:rPr>
                                <m:t>𝒂</m:t>
                              </m:r>
                            </m:sup>
                          </m:sSubSup>
                          <m:r>
                            <a:rPr lang="en-US" altLang="zh-CN" sz="2400" b="1" i="1">
                              <a:solidFill>
                                <a:schemeClr val="tx1"/>
                              </a:solidFill>
                              <a:latin typeface="Cambria Math" panose="02040503050406030204" pitchFamily="18" charset="0"/>
                            </a:rPr>
                            <m:t>+</m:t>
                          </m:r>
                          <m:r>
                            <a:rPr lang="el-GR" altLang="zh-CN" sz="2400" b="1" i="1">
                              <a:solidFill>
                                <a:schemeClr val="tx1"/>
                              </a:solidFill>
                              <a:latin typeface="Cambria Math" panose="02040503050406030204" pitchFamily="18" charset="0"/>
                            </a:rPr>
                            <m:t>𝜸</m:t>
                          </m:r>
                          <m:nary>
                            <m:naryPr>
                              <m:chr m:val="∑"/>
                              <m:supHide m:val="on"/>
                              <m:ctrlPr>
                                <a:rPr lang="el-GR" altLang="zh-CN" sz="2400" b="1" i="1">
                                  <a:solidFill>
                                    <a:schemeClr val="tx1"/>
                                  </a:solidFill>
                                  <a:latin typeface="Cambria Math" panose="02040503050406030204" pitchFamily="18" charset="0"/>
                                </a:rPr>
                              </m:ctrlPr>
                            </m:naryPr>
                            <m:sub>
                              <m:sSup>
                                <m:sSupPr>
                                  <m:ctrlPr>
                                    <a:rPr lang="en-US" altLang="zh-CN" sz="2400" b="1" i="1">
                                      <a:solidFill>
                                        <a:schemeClr val="tx1"/>
                                      </a:solidFill>
                                      <a:latin typeface="Cambria Math" panose="02040503050406030204" pitchFamily="18" charset="0"/>
                                    </a:rPr>
                                  </m:ctrlPr>
                                </m:sSupPr>
                                <m:e>
                                  <m:r>
                                    <m:rPr>
                                      <m:brk m:alnAt="7"/>
                                    </m:rPr>
                                    <a:rPr lang="en-US" altLang="zh-CN" sz="2400" b="1" i="1">
                                      <a:solidFill>
                                        <a:schemeClr val="tx1"/>
                                      </a:solidFill>
                                      <a:latin typeface="Cambria Math" panose="02040503050406030204" pitchFamily="18" charset="0"/>
                                    </a:rPr>
                                    <m:t>𝒔</m:t>
                                  </m:r>
                                </m:e>
                                <m:sup>
                                  <m:r>
                                    <a:rPr lang="en-US" altLang="zh-CN" sz="2400" b="1" i="1">
                                      <a:solidFill>
                                        <a:schemeClr val="tx1"/>
                                      </a:solidFill>
                                      <a:latin typeface="Cambria Math" panose="02040503050406030204" pitchFamily="18" charset="0"/>
                                    </a:rPr>
                                    <m:t>′</m:t>
                                  </m:r>
                                </m:sup>
                              </m:sSup>
                              <m:r>
                                <m:rPr>
                                  <m:brk m:alnAt="7"/>
                                </m:rPr>
                                <a:rPr lang="zh-CN" altLang="en-US"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𝑺</m:t>
                              </m:r>
                            </m:sub>
                            <m:sup/>
                            <m:e>
                              <m:sSubSup>
                                <m:sSubSupPr>
                                  <m:ctrlPr>
                                    <a:rPr lang="el-GR" altLang="zh-CN" sz="2400" b="1" i="1">
                                      <a:solidFill>
                                        <a:schemeClr val="tx1"/>
                                      </a:solidFill>
                                      <a:latin typeface="Cambria Math" panose="02040503050406030204" pitchFamily="18" charset="0"/>
                                    </a:rPr>
                                  </m:ctrlPr>
                                </m:sSubSupPr>
                                <m:e>
                                  <m:r>
                                    <a:rPr lang="en-US" altLang="zh-CN" sz="2400" b="1" i="1">
                                      <a:solidFill>
                                        <a:schemeClr val="tx1"/>
                                      </a:solidFill>
                                      <a:latin typeface="Cambria Math" panose="02040503050406030204" pitchFamily="18" charset="0"/>
                                    </a:rPr>
                                    <m:t>𝑷</m:t>
                                  </m:r>
                                </m:e>
                                <m:sub>
                                  <m:r>
                                    <a:rPr lang="en-US" altLang="zh-CN" sz="2400" b="1" i="1">
                                      <a:solidFill>
                                        <a:schemeClr val="tx1"/>
                                      </a:solidFill>
                                      <a:latin typeface="Cambria Math" panose="02040503050406030204" pitchFamily="18" charset="0"/>
                                    </a:rPr>
                                    <m:t>𝒔</m:t>
                                  </m:r>
                                  <m:sSup>
                                    <m:sSupPr>
                                      <m:ctrlPr>
                                        <a:rPr lang="en-US" altLang="zh-CN" sz="2400" b="1"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𝒔</m:t>
                                      </m:r>
                                    </m:e>
                                    <m:sup>
                                      <m:r>
                                        <a:rPr lang="en-US" altLang="zh-CN" sz="2400" b="1" i="1">
                                          <a:solidFill>
                                            <a:schemeClr val="tx1"/>
                                          </a:solidFill>
                                          <a:latin typeface="Cambria Math" panose="02040503050406030204" pitchFamily="18" charset="0"/>
                                        </a:rPr>
                                        <m:t>′</m:t>
                                      </m:r>
                                    </m:sup>
                                  </m:sSup>
                                </m:sub>
                                <m:sup>
                                  <m:r>
                                    <a:rPr lang="en-US" altLang="zh-CN" sz="2400" b="1" i="1">
                                      <a:solidFill>
                                        <a:schemeClr val="tx1"/>
                                      </a:solidFill>
                                      <a:latin typeface="Cambria Math" panose="02040503050406030204" pitchFamily="18" charset="0"/>
                                    </a:rPr>
                                    <m:t>𝒂</m:t>
                                  </m:r>
                                </m:sup>
                              </m:sSubSup>
                            </m:e>
                          </m:nary>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𝒗</m:t>
                              </m:r>
                            </m:e>
                            <m:sub>
                              <m:r>
                                <a:rPr lang="en-US" altLang="zh-CN" sz="2400" b="1" i="1">
                                  <a:solidFill>
                                    <a:schemeClr val="tx1"/>
                                  </a:solidFill>
                                  <a:latin typeface="Cambria Math" panose="02040503050406030204" pitchFamily="18" charset="0"/>
                                </a:rPr>
                                <m:t>∗</m:t>
                              </m:r>
                            </m:sub>
                          </m:sSub>
                          <m:d>
                            <m:dPr>
                              <m:ctrlPr>
                                <a:rPr lang="en-US" altLang="zh-CN" sz="2400" b="1" i="1">
                                  <a:solidFill>
                                    <a:schemeClr val="tx1"/>
                                  </a:solidFill>
                                  <a:latin typeface="Cambria Math" panose="02040503050406030204" pitchFamily="18" charset="0"/>
                                </a:rPr>
                              </m:ctrlPr>
                            </m:dPr>
                            <m:e>
                              <m:sSup>
                                <m:sSupPr>
                                  <m:ctrlPr>
                                    <a:rPr lang="en-US" altLang="zh-CN" sz="2400" b="1"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𝒔</m:t>
                                  </m:r>
                                </m:e>
                                <m:sup>
                                  <m:r>
                                    <a:rPr lang="en-US" altLang="zh-CN" sz="2400" b="1" i="1">
                                      <a:solidFill>
                                        <a:schemeClr val="tx1"/>
                                      </a:solidFill>
                                      <a:latin typeface="Cambria Math" panose="02040503050406030204" pitchFamily="18" charset="0"/>
                                    </a:rPr>
                                    <m:t>′</m:t>
                                  </m:r>
                                </m:sup>
                              </m:sSup>
                            </m:e>
                          </m:d>
                          <m:r>
                            <a:rPr lang="en-US" altLang="zh-CN" sz="2400" b="1" i="1" smtClean="0">
                              <a:solidFill>
                                <a:schemeClr val="tx1"/>
                              </a:solidFill>
                              <a:latin typeface="Cambria Math" panose="02040503050406030204" pitchFamily="18" charset="0"/>
                            </a:rPr>
                            <m:t>]</m:t>
                          </m:r>
                        </m:e>
                      </m:func>
                    </m:oMath>
                  </m:oMathPara>
                </a14:m>
                <a:endParaRPr lang="en-US" altLang="zh-CN" sz="2400" b="1" i="1" dirty="0" smtClean="0">
                  <a:solidFill>
                    <a:schemeClr val="tx1"/>
                  </a:solidFill>
                  <a:latin typeface="Cambria Math" panose="02040503050406030204" pitchFamily="18" charset="0"/>
                  <a:cs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3119636" y="4200713"/>
                <a:ext cx="5760640" cy="1000723"/>
              </a:xfrm>
              <a:prstGeom prst="rect">
                <a:avLst/>
              </a:prstGeom>
              <a:blipFill rotWithShape="1">
                <a:blip r:embed="rId4"/>
                <a:stretch>
                  <a:fillRect l="-9" t="-19" r="8"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070076" y="5149748"/>
                <a:ext cx="6048672" cy="100072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𝒒</m:t>
                          </m:r>
                        </m:e>
                        <m:sub>
                          <m:r>
                            <a:rPr lang="en-US" altLang="zh-CN" sz="2400" b="1" i="1" smtClean="0">
                              <a:solidFill>
                                <a:schemeClr val="tx1"/>
                              </a:solidFill>
                              <a:latin typeface="Cambria Math" panose="02040503050406030204" pitchFamily="18" charset="0"/>
                            </a:rPr>
                            <m:t>∗</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𝒔</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𝒂</m:t>
                          </m:r>
                        </m:e>
                      </m:d>
                      <m:r>
                        <a:rPr lang="en-US" altLang="zh-CN" sz="2400" b="1" i="0" smtClean="0">
                          <a:solidFill>
                            <a:schemeClr val="tx1"/>
                          </a:solidFill>
                          <a:latin typeface="Cambria Math" panose="02040503050406030204" pitchFamily="18" charset="0"/>
                        </a:rPr>
                        <m:t>=</m:t>
                      </m:r>
                      <m:sSubSup>
                        <m:sSubSupPr>
                          <m:ctrlPr>
                            <a:rPr lang="en-US" altLang="zh-CN" sz="2400" b="1" i="1" smtClean="0">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𝑹</m:t>
                          </m:r>
                        </m:e>
                        <m:sub>
                          <m:r>
                            <a:rPr lang="en-US" altLang="zh-CN" sz="2400" b="1" i="1">
                              <a:solidFill>
                                <a:schemeClr val="tx1"/>
                              </a:solidFill>
                              <a:latin typeface="Cambria Math" panose="02040503050406030204" pitchFamily="18" charset="0"/>
                            </a:rPr>
                            <m:t>𝒔</m:t>
                          </m:r>
                        </m:sub>
                        <m:sup>
                          <m:r>
                            <a:rPr lang="en-US" altLang="zh-CN" sz="2400" b="1" i="1" smtClean="0">
                              <a:solidFill>
                                <a:schemeClr val="tx1"/>
                              </a:solidFill>
                              <a:latin typeface="Cambria Math" panose="02040503050406030204" pitchFamily="18" charset="0"/>
                            </a:rPr>
                            <m:t>𝒂</m:t>
                          </m:r>
                        </m:sup>
                      </m:sSubSup>
                      <m:r>
                        <a:rPr lang="en-US" altLang="zh-CN" sz="2400" b="1" i="1" smtClean="0">
                          <a:solidFill>
                            <a:schemeClr val="tx1"/>
                          </a:solidFill>
                          <a:latin typeface="Cambria Math" panose="02040503050406030204" pitchFamily="18" charset="0"/>
                        </a:rPr>
                        <m:t>+</m:t>
                      </m:r>
                      <m:r>
                        <a:rPr lang="el-GR" altLang="zh-CN" sz="2400" b="1" i="1" smtClean="0">
                          <a:solidFill>
                            <a:schemeClr val="tx1"/>
                          </a:solidFill>
                          <a:latin typeface="Cambria Math" panose="02040503050406030204" pitchFamily="18" charset="0"/>
                        </a:rPr>
                        <m:t>𝜸</m:t>
                      </m:r>
                      <m:nary>
                        <m:naryPr>
                          <m:chr m:val="∑"/>
                          <m:supHide m:val="on"/>
                          <m:ctrlPr>
                            <a:rPr lang="el-GR" altLang="zh-CN" sz="2400" b="1" i="1" smtClean="0">
                              <a:solidFill>
                                <a:schemeClr val="tx1"/>
                              </a:solidFill>
                              <a:latin typeface="Cambria Math" panose="02040503050406030204" pitchFamily="18" charset="0"/>
                            </a:rPr>
                          </m:ctrlPr>
                        </m:naryPr>
                        <m:sub>
                          <m:sSup>
                            <m:sSupPr>
                              <m:ctrlPr>
                                <a:rPr lang="en-US" altLang="zh-CN" sz="2400" b="1" i="1" smtClean="0">
                                  <a:solidFill>
                                    <a:schemeClr val="tx1"/>
                                  </a:solidFill>
                                  <a:latin typeface="Cambria Math" panose="02040503050406030204" pitchFamily="18" charset="0"/>
                                </a:rPr>
                              </m:ctrlPr>
                            </m:sSupPr>
                            <m:e>
                              <m:r>
                                <m:rPr>
                                  <m:brk m:alnAt="7"/>
                                </m:rPr>
                                <a:rPr lang="en-US" altLang="zh-CN" sz="2400" b="1" i="1" smtClean="0">
                                  <a:solidFill>
                                    <a:schemeClr val="tx1"/>
                                  </a:solidFill>
                                  <a:latin typeface="Cambria Math" panose="02040503050406030204" pitchFamily="18" charset="0"/>
                                </a:rPr>
                                <m:t>𝒔</m:t>
                              </m:r>
                            </m:e>
                            <m:sup>
                              <m:r>
                                <a:rPr lang="en-US" altLang="zh-CN" sz="2400" b="1" i="1" smtClean="0">
                                  <a:solidFill>
                                    <a:schemeClr val="tx1"/>
                                  </a:solidFill>
                                  <a:latin typeface="Cambria Math" panose="02040503050406030204" pitchFamily="18" charset="0"/>
                                </a:rPr>
                                <m:t>′</m:t>
                              </m:r>
                            </m:sup>
                          </m:sSup>
                          <m:r>
                            <m:rPr>
                              <m:brk m:alnAt="7"/>
                            </m:rPr>
                            <a:rPr lang="zh-CN" altLang="en-US" sz="2400" b="1" i="1">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𝑺</m:t>
                          </m:r>
                        </m:sub>
                        <m:sup/>
                        <m:e>
                          <m:sSubSup>
                            <m:sSubSupPr>
                              <m:ctrlPr>
                                <a:rPr lang="el-GR" altLang="zh-CN" sz="2400" b="1" i="1" smtClean="0">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𝑷</m:t>
                              </m:r>
                            </m:e>
                            <m:sub>
                              <m:r>
                                <a:rPr lang="en-US" altLang="zh-CN" sz="2400" b="1" i="1">
                                  <a:solidFill>
                                    <a:schemeClr val="tx1"/>
                                  </a:solidFill>
                                  <a:latin typeface="Cambria Math" panose="02040503050406030204" pitchFamily="18" charset="0"/>
                                </a:rPr>
                                <m:t>𝒔</m:t>
                              </m:r>
                              <m:r>
                                <a:rPr lang="en-US" altLang="zh-CN" sz="2400" b="1" i="1" smtClean="0">
                                  <a:solidFill>
                                    <a:schemeClr val="tx1"/>
                                  </a:solidFill>
                                  <a:latin typeface="Cambria Math" panose="02040503050406030204" pitchFamily="18" charset="0"/>
                                </a:rPr>
                                <m:t>𝒔</m:t>
                              </m:r>
                              <m:r>
                                <a:rPr lang="en-US" altLang="zh-CN" sz="2400" b="1" i="1" smtClean="0">
                                  <a:solidFill>
                                    <a:schemeClr val="tx1"/>
                                  </a:solidFill>
                                  <a:latin typeface="Cambria Math" panose="02040503050406030204" pitchFamily="18" charset="0"/>
                                </a:rPr>
                                <m:t>′</m:t>
                              </m:r>
                            </m:sub>
                            <m:sup>
                              <m:r>
                                <a:rPr lang="en-US" altLang="zh-CN" sz="2400" b="1" i="1" smtClean="0">
                                  <a:solidFill>
                                    <a:schemeClr val="tx1"/>
                                  </a:solidFill>
                                  <a:latin typeface="Cambria Math" panose="02040503050406030204" pitchFamily="18" charset="0"/>
                                </a:rPr>
                                <m:t>𝒂</m:t>
                              </m:r>
                            </m:sup>
                          </m:sSubSup>
                        </m:e>
                      </m:nary>
                      <m:func>
                        <m:funcPr>
                          <m:ctrlPr>
                            <a:rPr lang="en-US" altLang="zh-CN" sz="2400" b="1" i="1">
                              <a:solidFill>
                                <a:schemeClr val="tx1"/>
                              </a:solidFill>
                              <a:latin typeface="Cambria Math" panose="02040503050406030204" pitchFamily="18" charset="0"/>
                            </a:rPr>
                          </m:ctrlPr>
                        </m:funcPr>
                        <m:fName>
                          <m:limLow>
                            <m:limLowPr>
                              <m:ctrlPr>
                                <a:rPr lang="en-US" altLang="zh-CN" sz="2400" b="1" i="1">
                                  <a:solidFill>
                                    <a:schemeClr val="tx1"/>
                                  </a:solidFill>
                                  <a:latin typeface="Cambria Math" panose="02040503050406030204" pitchFamily="18" charset="0"/>
                                </a:rPr>
                              </m:ctrlPr>
                            </m:limLowPr>
                            <m:e>
                              <m:r>
                                <a:rPr lang="en-US" altLang="zh-CN" sz="2400" b="1" i="1">
                                  <a:solidFill>
                                    <a:schemeClr val="tx1"/>
                                  </a:solidFill>
                                  <a:latin typeface="Cambria Math" panose="02040503050406030204" pitchFamily="18" charset="0"/>
                                </a:rPr>
                                <m:t>𝒎𝒂𝒙</m:t>
                              </m:r>
                            </m:e>
                            <m:lim>
                              <m:r>
                                <a:rPr lang="en-US" altLang="zh-CN" sz="2400" b="1" i="1">
                                  <a:solidFill>
                                    <a:schemeClr val="tx1"/>
                                  </a:solidFill>
                                  <a:latin typeface="Cambria Math" panose="02040503050406030204" pitchFamily="18" charset="0"/>
                                </a:rPr>
                                <m:t>𝒂</m:t>
                              </m:r>
                              <m:r>
                                <a:rPr lang="en-US" altLang="zh-CN" sz="2400" b="1" i="1" smtClean="0">
                                  <a:solidFill>
                                    <a:schemeClr val="tx1"/>
                                  </a:solidFill>
                                  <a:latin typeface="Cambria Math" panose="02040503050406030204" pitchFamily="18" charset="0"/>
                                </a:rPr>
                                <m:t>′</m:t>
                              </m:r>
                            </m:lim>
                          </m:limLow>
                        </m:fName>
                        <m:e>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𝒒</m:t>
                              </m:r>
                            </m:e>
                            <m:sub>
                              <m:r>
                                <a:rPr lang="en-US" altLang="zh-CN" sz="2400" b="1" i="1">
                                  <a:solidFill>
                                    <a:schemeClr val="tx1"/>
                                  </a:solidFill>
                                  <a:latin typeface="Cambria Math" panose="02040503050406030204" pitchFamily="18" charset="0"/>
                                </a:rPr>
                                <m:t>∗</m:t>
                              </m:r>
                            </m:sub>
                          </m:sSub>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𝒔</m:t>
                              </m:r>
                              <m:r>
                                <a:rPr lang="en-US" altLang="zh-CN" sz="2400" b="1" i="1" smtClean="0">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𝒂</m:t>
                              </m:r>
                              <m:r>
                                <a:rPr lang="en-US" altLang="zh-CN" sz="2400" b="1" i="1" smtClean="0">
                                  <a:solidFill>
                                    <a:schemeClr val="tx1"/>
                                  </a:solidFill>
                                  <a:latin typeface="Cambria Math" panose="02040503050406030204" pitchFamily="18" charset="0"/>
                                </a:rPr>
                                <m:t>′</m:t>
                              </m:r>
                            </m:e>
                          </m:d>
                        </m:e>
                      </m:func>
                    </m:oMath>
                  </m:oMathPara>
                </a14:m>
                <a:endParaRPr lang="en-US" altLang="zh-CN" sz="2400" b="1" i="1" dirty="0" smtClean="0">
                  <a:solidFill>
                    <a:schemeClr val="tx1"/>
                  </a:solidFill>
                  <a:latin typeface="Cambria Math" panose="02040503050406030204" pitchFamily="18" charset="0"/>
                  <a:cs typeface="Cambria Math" panose="02040503050406030204" pitchFamily="18"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3070076" y="5149748"/>
                <a:ext cx="6048672" cy="1000723"/>
              </a:xfrm>
              <a:prstGeom prst="rect">
                <a:avLst/>
              </a:prstGeom>
              <a:blipFill rotWithShape="1">
                <a:blip r:embed="rId5"/>
                <a:stretch>
                  <a:fillRect l="-8" t="-53" r="2" b="50"/>
                </a:stretch>
              </a:blipFill>
            </p:spPr>
            <p:txBody>
              <a:bodyPr/>
              <a:lstStyle/>
              <a:p>
                <a:r>
                  <a:rPr lang="zh-CN" altLang="en-US">
                    <a:noFill/>
                  </a:rPr>
                  <a:t> </a:t>
                </a:r>
              </a:p>
            </p:txBody>
          </p:sp>
        </mc:Fallback>
      </mc:AlternateContent>
      <p:sp>
        <p:nvSpPr>
          <p:cNvPr id="14" name="文本框 13"/>
          <p:cNvSpPr txBox="1"/>
          <p:nvPr>
            <p:custDataLst>
              <p:tags r:id="rId6"/>
            </p:custDataLst>
          </p:nvPr>
        </p:nvSpPr>
        <p:spPr>
          <a:xfrm>
            <a:off x="428603" y="643573"/>
            <a:ext cx="10329044" cy="645160"/>
          </a:xfrm>
          <a:prstGeom prst="rect">
            <a:avLst/>
          </a:prstGeom>
          <a:noFill/>
        </p:spPr>
        <p:txBody>
          <a:bodyPr wrap="square" rtlCol="0">
            <a:spAutoFit/>
          </a:bodyPr>
          <a:p>
            <a:pPr algn="l"/>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4" name="文本框 13"/>
          <p:cNvSpPr txBox="1"/>
          <p:nvPr>
            <p:custDataLst>
              <p:tags r:id="rId1"/>
            </p:custDataLst>
          </p:nvPr>
        </p:nvSpPr>
        <p:spPr>
          <a:xfrm>
            <a:off x="428603" y="643573"/>
            <a:ext cx="10329044" cy="645160"/>
          </a:xfrm>
          <a:prstGeom prst="rect">
            <a:avLst/>
          </a:prstGeom>
          <a:noFill/>
        </p:spPr>
        <p:txBody>
          <a:bodyPr wrap="square" rtlCol="0">
            <a:spAutoFit/>
          </a:bodyPr>
          <a:p>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pic>
        <p:nvPicPr>
          <p:cNvPr id="100" name="图片 99"/>
          <p:cNvPicPr/>
          <p:nvPr>
            <p:custDataLst>
              <p:tags r:id="rId2"/>
            </p:custDataLst>
          </p:nvPr>
        </p:nvPicPr>
        <p:blipFill>
          <a:blip r:embed="rId3"/>
          <a:stretch>
            <a:fillRect/>
          </a:stretch>
        </p:blipFill>
        <p:spPr>
          <a:xfrm>
            <a:off x="6670675" y="1643380"/>
            <a:ext cx="4491355" cy="3224530"/>
          </a:xfrm>
          <a:prstGeom prst="rect">
            <a:avLst/>
          </a:prstGeom>
          <a:noFill/>
          <a:ln w="9525">
            <a:noFill/>
          </a:ln>
        </p:spPr>
      </p:pic>
      <p:sp>
        <p:nvSpPr>
          <p:cNvPr id="2" name="文本框 1"/>
          <p:cNvSpPr txBox="1"/>
          <p:nvPr/>
        </p:nvSpPr>
        <p:spPr>
          <a:xfrm>
            <a:off x="6735445" y="5062220"/>
            <a:ext cx="7908290" cy="460375"/>
          </a:xfrm>
          <a:prstGeom prst="rect">
            <a:avLst/>
          </a:prstGeom>
          <a:noFill/>
        </p:spPr>
        <p:txBody>
          <a:bodyPr wrap="square" rtlCol="0">
            <a:spAutoFit/>
          </a:bodyPr>
          <a:p>
            <a:r>
              <a:rPr lang="zh-CN" altLang="en-US" sz="2400"/>
              <a:t>图为马尔可夫决策过程的一个简单例子</a:t>
            </a:r>
            <a:endParaRPr lang="zh-CN" altLang="en-US" sz="2400"/>
          </a:p>
        </p:txBody>
      </p:sp>
      <p:pic>
        <p:nvPicPr>
          <p:cNvPr id="3" name="图片 2"/>
          <p:cNvPicPr/>
          <p:nvPr>
            <p:custDataLst>
              <p:tags r:id="rId4"/>
            </p:custDataLst>
          </p:nvPr>
        </p:nvPicPr>
        <p:blipFill>
          <a:blip r:embed="rId5"/>
          <a:stretch>
            <a:fillRect/>
          </a:stretch>
        </p:blipFill>
        <p:spPr>
          <a:xfrm>
            <a:off x="1141730" y="1643380"/>
            <a:ext cx="4817110" cy="3134360"/>
          </a:xfrm>
          <a:prstGeom prst="rect">
            <a:avLst/>
          </a:prstGeom>
          <a:noFill/>
          <a:ln w="9525">
            <a:noFill/>
          </a:ln>
        </p:spPr>
      </p:pic>
      <p:sp>
        <p:nvSpPr>
          <p:cNvPr id="9" name="文本框 8"/>
          <p:cNvSpPr txBox="1"/>
          <p:nvPr/>
        </p:nvSpPr>
        <p:spPr>
          <a:xfrm>
            <a:off x="712470" y="5115560"/>
            <a:ext cx="6096000" cy="460375"/>
          </a:xfrm>
          <a:prstGeom prst="rect">
            <a:avLst/>
          </a:prstGeom>
          <a:noFill/>
        </p:spPr>
        <p:txBody>
          <a:bodyPr wrap="square" rtlCol="0" anchor="t">
            <a:spAutoFit/>
          </a:bodyPr>
          <a:p>
            <a:r>
              <a:rPr lang="zh-CN" altLang="en-US" sz="2400"/>
              <a:t>图为马尔可夫奖励过程的一个简单例子</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4" name="文本框 13"/>
          <p:cNvSpPr txBox="1"/>
          <p:nvPr>
            <p:custDataLst>
              <p:tags r:id="rId1"/>
            </p:custDataLst>
          </p:nvPr>
        </p:nvSpPr>
        <p:spPr>
          <a:xfrm>
            <a:off x="428603" y="643573"/>
            <a:ext cx="10329044" cy="645160"/>
          </a:xfrm>
          <a:prstGeom prst="rect">
            <a:avLst/>
          </a:prstGeom>
          <a:noFill/>
        </p:spPr>
        <p:txBody>
          <a:bodyPr wrap="square" rtlCol="0">
            <a:spAutoFit/>
          </a:bodyPr>
          <a:p>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custDataLst>
              <p:tags r:id="rId2"/>
            </p:custDataLst>
          </p:nvPr>
        </p:nvPicPr>
        <p:blipFill>
          <a:blip r:embed="rId3"/>
          <a:stretch>
            <a:fillRect/>
          </a:stretch>
        </p:blipFill>
        <p:spPr>
          <a:xfrm>
            <a:off x="139700" y="1289050"/>
            <a:ext cx="6037580" cy="467233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6443345" y="2797175"/>
            <a:ext cx="4552950" cy="1085850"/>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6436360" y="5391150"/>
            <a:ext cx="4559935" cy="419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14" name="文本框 13"/>
          <p:cNvSpPr txBox="1"/>
          <p:nvPr>
            <p:custDataLst>
              <p:tags r:id="rId1"/>
            </p:custDataLst>
          </p:nvPr>
        </p:nvSpPr>
        <p:spPr>
          <a:xfrm>
            <a:off x="428603" y="643573"/>
            <a:ext cx="10329044" cy="645160"/>
          </a:xfrm>
          <a:prstGeom prst="rect">
            <a:avLst/>
          </a:prstGeom>
          <a:noFill/>
        </p:spPr>
        <p:txBody>
          <a:bodyPr wrap="square" rtlCol="0">
            <a:spAutoFit/>
          </a:bodyPr>
          <a:p>
            <a:r>
              <a:rPr lang="zh-CN" altLang="en-US" sz="3600" b="1" dirty="0">
                <a:latin typeface="楷体" panose="02010609060101010101" charset="-122"/>
                <a:ea typeface="楷体" panose="02010609060101010101" charset="-122"/>
                <a:cs typeface="楷体" panose="02010609060101010101" charset="-122"/>
                <a:sym typeface="+mn-ea"/>
              </a:rPr>
              <a:t>马尔可夫决策过程</a:t>
            </a:r>
            <a:r>
              <a:rPr lang="en-US" altLang="zh-CN" sz="3600" b="1" dirty="0">
                <a:latin typeface="楷体" panose="02010609060101010101" charset="-122"/>
                <a:ea typeface="楷体" panose="02010609060101010101" charset="-122"/>
                <a:cs typeface="楷体" panose="02010609060101010101" charset="-122"/>
                <a:sym typeface="+mn-ea"/>
              </a:rPr>
              <a:t>(MDP)</a:t>
            </a:r>
            <a:endParaRPr lang="zh-CN" altLang="en-US" sz="3600" b="1" dirty="0">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custDataLst>
              <p:tags r:id="rId2"/>
            </p:custDataLst>
          </p:nvPr>
        </p:nvPicPr>
        <p:blipFill>
          <a:blip r:embed="rId3"/>
          <a:stretch>
            <a:fillRect/>
          </a:stretch>
        </p:blipFill>
        <p:spPr>
          <a:xfrm>
            <a:off x="428625" y="1243330"/>
            <a:ext cx="6524625" cy="2085975"/>
          </a:xfrm>
          <a:prstGeom prst="rect">
            <a:avLst/>
          </a:prstGeom>
        </p:spPr>
      </p:pic>
      <p:pic>
        <p:nvPicPr>
          <p:cNvPr id="11" name="图片 10"/>
          <p:cNvPicPr>
            <a:picLocks noChangeAspect="1"/>
          </p:cNvPicPr>
          <p:nvPr>
            <p:custDataLst>
              <p:tags r:id="rId4"/>
            </p:custDataLst>
          </p:nvPr>
        </p:nvPicPr>
        <p:blipFill>
          <a:blip r:embed="rId5"/>
          <a:stretch>
            <a:fillRect/>
          </a:stretch>
        </p:blipFill>
        <p:spPr>
          <a:xfrm>
            <a:off x="8162290" y="1809115"/>
            <a:ext cx="2409825" cy="1495425"/>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428625" y="3411220"/>
            <a:ext cx="6257925" cy="3009900"/>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7910195" y="4410075"/>
            <a:ext cx="2914650" cy="1314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1" name="文本框 10"/>
          <p:cNvSpPr txBox="1"/>
          <p:nvPr/>
        </p:nvSpPr>
        <p:spPr>
          <a:xfrm>
            <a:off x="600075" y="2176780"/>
            <a:ext cx="10474960" cy="1568450"/>
          </a:xfrm>
          <a:prstGeom prst="rect">
            <a:avLst/>
          </a:prstGeom>
          <a:noFill/>
        </p:spPr>
        <p:txBody>
          <a:bodyPr wrap="square" rtlCol="0" anchor="t">
            <a:spAutoFit/>
          </a:bodyPr>
          <a:p>
            <a:r>
              <a:rPr sz="2400"/>
              <a:t>要引入的第一个概念是状态</a:t>
            </a:r>
            <a:r>
              <a:rPr lang="en-US" sz="2400"/>
              <a:t>(state)</a:t>
            </a:r>
            <a:r>
              <a:rPr sz="2400"/>
              <a:t>，它描述了</a:t>
            </a:r>
            <a:r>
              <a:rPr lang="en-US" sz="2400"/>
              <a:t>agent</a:t>
            </a:r>
            <a:r>
              <a:rPr sz="2400"/>
              <a:t>相对于环境的状态。在网格世界示例中，状态对应于</a:t>
            </a:r>
            <a:r>
              <a:rPr lang="en-US" sz="2400"/>
              <a:t>agent</a:t>
            </a:r>
            <a:r>
              <a:rPr sz="2400"/>
              <a:t>的位置。因为有九个</a:t>
            </a:r>
            <a:r>
              <a:rPr lang="zh-CN" sz="2400"/>
              <a:t>格子</a:t>
            </a:r>
            <a:r>
              <a:rPr sz="2400"/>
              <a:t>，所以也有九个状态。它们被索引为s1，s2</a:t>
            </a:r>
            <a:r>
              <a:rPr lang="zh-CN" sz="2400"/>
              <a:t>，</a:t>
            </a:r>
            <a:r>
              <a:rPr lang="en-US" sz="2400"/>
              <a:t>...</a:t>
            </a:r>
            <a:r>
              <a:rPr lang="zh-CN" altLang="en-US" sz="2400"/>
              <a:t>，</a:t>
            </a:r>
            <a:r>
              <a:rPr sz="2400"/>
              <a:t>s9，如图所示。所有状态的集合称为状态空间，表示为S={s1，…，s9}。</a:t>
            </a:r>
            <a:endParaRPr sz="2400"/>
          </a:p>
        </p:txBody>
      </p:sp>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state(</a:t>
            </a:r>
            <a:r>
              <a:rPr lang="zh-CN" altLang="en-US" sz="2800">
                <a:solidFill>
                  <a:schemeClr val="accent1"/>
                </a:solidFill>
                <a:effectLst>
                  <a:outerShdw blurRad="38100" dist="25400" dir="5400000" algn="ctr" rotWithShape="0">
                    <a:srgbClr val="6E747A">
                      <a:alpha val="43000"/>
                    </a:srgbClr>
                  </a:outerShdw>
                </a:effectLst>
              </a:rPr>
              <a:t>状态</a:t>
            </a:r>
            <a:r>
              <a:rPr lang="en-US" altLang="zh-CN" sz="2800">
                <a:solidFill>
                  <a:schemeClr val="accent1"/>
                </a:solidFill>
                <a:effectLst>
                  <a:outerShdw blurRad="38100" dist="25400" dir="5400000" algn="ctr" rotWithShape="0">
                    <a:srgbClr val="6E747A">
                      <a:alpha val="43000"/>
                    </a:srgbClr>
                  </a:outerShdw>
                </a:effectLst>
              </a:rPr>
              <a:t>)</a:t>
            </a:r>
            <a:r>
              <a:rPr lang="zh-CN" altLang="en-US" sz="2800">
                <a:solidFill>
                  <a:schemeClr val="accent1"/>
                </a:solidFill>
                <a:effectLst>
                  <a:outerShdw blurRad="38100" dist="25400" dir="5400000" algn="ctr" rotWithShape="0">
                    <a:srgbClr val="6E747A">
                      <a:alpha val="43000"/>
                    </a:srgbClr>
                  </a:outerShdw>
                </a:effectLst>
              </a:rPr>
              <a:t>和</a:t>
            </a:r>
            <a:r>
              <a:rPr lang="en-US" altLang="zh-CN" sz="2800">
                <a:solidFill>
                  <a:schemeClr val="accent1"/>
                </a:solidFill>
                <a:effectLst>
                  <a:outerShdw blurRad="38100" dist="25400" dir="5400000" algn="ctr" rotWithShape="0">
                    <a:srgbClr val="6E747A">
                      <a:alpha val="43000"/>
                    </a:srgbClr>
                  </a:outerShdw>
                </a:effectLst>
              </a:rPr>
              <a:t>action(</a:t>
            </a:r>
            <a:r>
              <a:rPr lang="zh-CN" altLang="en-US" sz="2800">
                <a:solidFill>
                  <a:schemeClr val="accent1"/>
                </a:solidFill>
                <a:effectLst>
                  <a:outerShdw blurRad="38100" dist="25400" dir="5400000" algn="ctr" rotWithShape="0">
                    <a:srgbClr val="6E747A">
                      <a:alpha val="43000"/>
                    </a:srgbClr>
                  </a:outerShdw>
                </a:effectLst>
              </a:rPr>
              <a:t>动作</a:t>
            </a:r>
            <a:r>
              <a:rPr lang="en-US" altLang="zh-CN" sz="2800">
                <a:solidFill>
                  <a:schemeClr val="accent1"/>
                </a:solidFill>
                <a:effectLst>
                  <a:outerShdw blurRad="38100" dist="25400" dir="5400000" algn="ctr" rotWithShape="0">
                    <a:srgbClr val="6E747A">
                      <a:alpha val="43000"/>
                    </a:srgbClr>
                  </a:outerShdw>
                </a:effectLst>
              </a:rPr>
              <a:t>)</a:t>
            </a:r>
            <a:endParaRPr lang="en-US" altLang="zh-CN" sz="2800">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custDataLst>
              <p:tags r:id="rId3"/>
            </p:custDataLst>
          </p:nvPr>
        </p:nvPicPr>
        <p:blipFill>
          <a:blip r:embed="rId4"/>
          <a:stretch>
            <a:fillRect/>
          </a:stretch>
        </p:blipFill>
        <p:spPr>
          <a:xfrm>
            <a:off x="4380865" y="3659505"/>
            <a:ext cx="2851150" cy="263334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6"/>
          <p:cNvSpPr>
            <a:spLocks noGrp="1"/>
          </p:cNvSpPr>
          <p:nvPr>
            <p:ph type="title"/>
          </p:nvPr>
        </p:nvSpPr>
        <p:spPr>
          <a:xfrm>
            <a:off x="-9525" y="-28575"/>
            <a:ext cx="12190413" cy="1263650"/>
          </a:xfrm>
          <a:solidFill>
            <a:schemeClr val="bg2"/>
          </a:solidFill>
        </p:spPr>
        <p:txBody>
          <a:bodyPr vert="horz" lIns="91440" tIns="45720" rIns="91440" bIns="45720" anchor="ctr"/>
          <a:lstStyle/>
          <a:p>
            <a:pPr algn="ctr"/>
            <a:endParaRPr lang="zh-CN" altLang="en-US"/>
          </a:p>
        </p:txBody>
      </p:sp>
      <p:cxnSp>
        <p:nvCxnSpPr>
          <p:cNvPr id="4" name="直接连接符 3"/>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2867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28678" name="文本框 10"/>
          <p:cNvSpPr txBox="1"/>
          <p:nvPr/>
        </p:nvSpPr>
        <p:spPr>
          <a:xfrm>
            <a:off x="3702685" y="3011170"/>
            <a:ext cx="4765675" cy="1014413"/>
          </a:xfrm>
          <a:prstGeom prst="rect">
            <a:avLst/>
          </a:prstGeom>
          <a:noFill/>
          <a:ln w="9525">
            <a:noFill/>
          </a:ln>
        </p:spPr>
        <p:txBody>
          <a:bodyPr wrap="square" anchor="t">
            <a:spAutoFit/>
          </a:bodyPr>
          <a:lstStyle/>
          <a:p>
            <a:pPr marL="114300" algn="ctr"/>
            <a:r>
              <a:rPr lang="en-US" altLang="zh-CN" sz="6000" b="1" dirty="0">
                <a:solidFill>
                  <a:srgbClr val="1F4E79"/>
                </a:solidFill>
                <a:latin typeface="微软雅黑" panose="020B0503020204020204" charset="-122"/>
                <a:ea typeface="微软雅黑" panose="020B0503020204020204" charset="-122"/>
                <a:sym typeface="微软雅黑" panose="020B0503020204020204" charset="-122"/>
              </a:rPr>
              <a:t>Thanks!</a:t>
            </a:r>
            <a:endParaRPr lang="en-US" altLang="zh-CN" sz="6000" b="1" dirty="0">
              <a:solidFill>
                <a:srgbClr val="1F4E79"/>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1" name="文本框 10"/>
          <p:cNvSpPr txBox="1"/>
          <p:nvPr/>
        </p:nvSpPr>
        <p:spPr>
          <a:xfrm>
            <a:off x="600075" y="1992630"/>
            <a:ext cx="10474960" cy="2306955"/>
          </a:xfrm>
          <a:prstGeom prst="rect">
            <a:avLst/>
          </a:prstGeom>
          <a:noFill/>
        </p:spPr>
        <p:txBody>
          <a:bodyPr wrap="square" rtlCol="0" anchor="t">
            <a:spAutoFit/>
          </a:bodyPr>
          <a:p>
            <a:r>
              <a:rPr sz="2400"/>
              <a:t>对于每种状态，</a:t>
            </a:r>
            <a:r>
              <a:rPr lang="en-US" sz="2400"/>
              <a:t>agent</a:t>
            </a:r>
            <a:r>
              <a:rPr sz="2400"/>
              <a:t>可以采取五种可能的操作：向上移动、向右移动、向下移动、向左移动和保持不变。这五个动作被表示为a1</a:t>
            </a:r>
            <a:r>
              <a:rPr lang="zh-CN" sz="2400"/>
              <a:t>，</a:t>
            </a:r>
            <a:r>
              <a:rPr sz="2400"/>
              <a:t>a2</a:t>
            </a:r>
            <a:r>
              <a:rPr lang="zh-CN" sz="2400"/>
              <a:t>，</a:t>
            </a:r>
            <a:r>
              <a:rPr lang="en-US" sz="2400"/>
              <a:t>...</a:t>
            </a:r>
            <a:r>
              <a:rPr lang="zh-CN" altLang="en-US" sz="2400"/>
              <a:t>，</a:t>
            </a:r>
            <a:r>
              <a:rPr sz="2400"/>
              <a:t>a5。所有动作的集合称为动作空间，表示为A={a1，…，a5}。不同的状态可以有不同的动作空间。例如，考虑到在状态s1取a1或a4将导致与边界的碰撞，我们可以将状态s1的动作空间设置为a（s1）＝{a2，a3，a5}。</a:t>
            </a:r>
            <a:endParaRPr sz="2400"/>
          </a:p>
          <a:p>
            <a:endParaRPr sz="2400"/>
          </a:p>
        </p:txBody>
      </p:sp>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state(</a:t>
            </a:r>
            <a:r>
              <a:rPr lang="zh-CN" altLang="en-US" sz="2800">
                <a:solidFill>
                  <a:schemeClr val="accent1"/>
                </a:solidFill>
                <a:effectLst>
                  <a:outerShdw blurRad="38100" dist="25400" dir="5400000" algn="ctr" rotWithShape="0">
                    <a:srgbClr val="6E747A">
                      <a:alpha val="43000"/>
                    </a:srgbClr>
                  </a:outerShdw>
                </a:effectLst>
              </a:rPr>
              <a:t>状态</a:t>
            </a:r>
            <a:r>
              <a:rPr lang="en-US" altLang="zh-CN" sz="2800">
                <a:solidFill>
                  <a:schemeClr val="accent1"/>
                </a:solidFill>
                <a:effectLst>
                  <a:outerShdw blurRad="38100" dist="25400" dir="5400000" algn="ctr" rotWithShape="0">
                    <a:srgbClr val="6E747A">
                      <a:alpha val="43000"/>
                    </a:srgbClr>
                  </a:outerShdw>
                </a:effectLst>
              </a:rPr>
              <a:t>)</a:t>
            </a:r>
            <a:r>
              <a:rPr lang="zh-CN" altLang="en-US" sz="2800">
                <a:solidFill>
                  <a:schemeClr val="accent1"/>
                </a:solidFill>
                <a:effectLst>
                  <a:outerShdw blurRad="38100" dist="25400" dir="5400000" algn="ctr" rotWithShape="0">
                    <a:srgbClr val="6E747A">
                      <a:alpha val="43000"/>
                    </a:srgbClr>
                  </a:outerShdw>
                </a:effectLst>
              </a:rPr>
              <a:t>和</a:t>
            </a:r>
            <a:r>
              <a:rPr lang="en-US" altLang="zh-CN" sz="2800">
                <a:solidFill>
                  <a:schemeClr val="accent1"/>
                </a:solidFill>
                <a:effectLst>
                  <a:outerShdw blurRad="38100" dist="25400" dir="5400000" algn="ctr" rotWithShape="0">
                    <a:srgbClr val="6E747A">
                      <a:alpha val="43000"/>
                    </a:srgbClr>
                  </a:outerShdw>
                </a:effectLst>
              </a:rPr>
              <a:t>action(</a:t>
            </a:r>
            <a:r>
              <a:rPr lang="zh-CN" altLang="en-US" sz="2800">
                <a:solidFill>
                  <a:schemeClr val="accent1"/>
                </a:solidFill>
                <a:effectLst>
                  <a:outerShdw blurRad="38100" dist="25400" dir="5400000" algn="ctr" rotWithShape="0">
                    <a:srgbClr val="6E747A">
                      <a:alpha val="43000"/>
                    </a:srgbClr>
                  </a:outerShdw>
                </a:effectLst>
              </a:rPr>
              <a:t>动作</a:t>
            </a:r>
            <a:r>
              <a:rPr lang="en-US" altLang="zh-CN" sz="2800">
                <a:solidFill>
                  <a:schemeClr val="accent1"/>
                </a:solidFill>
                <a:effectLst>
                  <a:outerShdw blurRad="38100" dist="25400" dir="5400000" algn="ctr" rotWithShape="0">
                    <a:srgbClr val="6E747A">
                      <a:alpha val="43000"/>
                    </a:srgbClr>
                  </a:outerShdw>
                </a:effectLst>
              </a:rPr>
              <a:t>)</a:t>
            </a:r>
            <a:endParaRPr lang="zh-CN" altLang="en-US" sz="2800">
              <a:solidFill>
                <a:schemeClr val="accent1"/>
              </a:solidFill>
              <a:effectLst>
                <a:outerShdw blurRad="38100" dist="25400" dir="5400000" algn="ctr" rotWithShape="0">
                  <a:srgbClr val="6E747A">
                    <a:alpha val="43000"/>
                  </a:srgbClr>
                </a:outerShdw>
              </a:effectLst>
            </a:endParaRPr>
          </a:p>
        </p:txBody>
      </p:sp>
      <p:pic>
        <p:nvPicPr>
          <p:cNvPr id="9" name="图片 8"/>
          <p:cNvPicPr>
            <a:picLocks noChangeAspect="1"/>
          </p:cNvPicPr>
          <p:nvPr>
            <p:custDataLst>
              <p:tags r:id="rId3"/>
            </p:custDataLst>
          </p:nvPr>
        </p:nvPicPr>
        <p:blipFill>
          <a:blip r:embed="rId4"/>
          <a:stretch>
            <a:fillRect/>
          </a:stretch>
        </p:blipFill>
        <p:spPr>
          <a:xfrm>
            <a:off x="4706620" y="3851275"/>
            <a:ext cx="2798445" cy="25152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1" name="文本框 10"/>
          <p:cNvSpPr txBox="1"/>
          <p:nvPr/>
        </p:nvSpPr>
        <p:spPr>
          <a:xfrm>
            <a:off x="600075" y="1992630"/>
            <a:ext cx="10474960" cy="829945"/>
          </a:xfrm>
          <a:prstGeom prst="rect">
            <a:avLst/>
          </a:prstGeom>
          <a:noFill/>
        </p:spPr>
        <p:txBody>
          <a:bodyPr wrap="square" rtlCol="0" anchor="t">
            <a:spAutoFit/>
          </a:bodyPr>
          <a:p>
            <a:r>
              <a:rPr sz="2400"/>
              <a:t>策略告诉</a:t>
            </a:r>
            <a:r>
              <a:rPr lang="en-US" sz="2400"/>
              <a:t>agent</a:t>
            </a:r>
            <a:r>
              <a:rPr sz="2400"/>
              <a:t>在每个状态下要采取的操作。直观地说，策略可以被描述为箭头</a:t>
            </a:r>
            <a:r>
              <a:rPr lang="zh-CN" sz="2400"/>
              <a:t>。</a:t>
            </a:r>
            <a:r>
              <a:rPr sz="2400"/>
              <a:t>遵循策略，</a:t>
            </a:r>
            <a:r>
              <a:rPr lang="en-US" sz="2400"/>
              <a:t>agent</a:t>
            </a:r>
            <a:r>
              <a:rPr sz="2400"/>
              <a:t>可以生成从初始状态开始的轨迹</a:t>
            </a:r>
            <a:r>
              <a:rPr lang="zh-CN" sz="2400"/>
              <a:t>。</a:t>
            </a:r>
            <a:endParaRPr lang="zh-CN" sz="2400"/>
          </a:p>
        </p:txBody>
      </p:sp>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Policy(</a:t>
            </a:r>
            <a:r>
              <a:rPr lang="zh-CN" altLang="en-US" sz="2800">
                <a:solidFill>
                  <a:schemeClr val="accent1"/>
                </a:solidFill>
                <a:effectLst>
                  <a:outerShdw blurRad="38100" dist="25400" dir="5400000" algn="ctr" rotWithShape="0">
                    <a:srgbClr val="6E747A">
                      <a:alpha val="43000"/>
                    </a:srgbClr>
                  </a:outerShdw>
                </a:effectLst>
              </a:rPr>
              <a:t>策略</a:t>
            </a:r>
            <a:r>
              <a:rPr lang="en-US" altLang="zh-CN" sz="2800">
                <a:solidFill>
                  <a:schemeClr val="accent1"/>
                </a:solidFill>
                <a:effectLst>
                  <a:outerShdw blurRad="38100" dist="25400" dir="5400000" algn="ctr" rotWithShape="0">
                    <a:srgbClr val="6E747A">
                      <a:alpha val="43000"/>
                    </a:srgbClr>
                  </a:outerShdw>
                </a:effectLst>
              </a:rPr>
              <a:t>)</a:t>
            </a:r>
            <a:endParaRPr lang="zh-CN" altLang="en-US" sz="28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00075" y="2967990"/>
            <a:ext cx="10127615" cy="829945"/>
          </a:xfrm>
          <a:prstGeom prst="rect">
            <a:avLst/>
          </a:prstGeom>
          <a:noFill/>
        </p:spPr>
        <p:txBody>
          <a:bodyPr wrap="square" rtlCol="0" anchor="t">
            <a:spAutoFit/>
          </a:bodyPr>
          <a:p>
            <a:r>
              <a:rPr lang="zh-CN" altLang="en-US" sz="2400"/>
              <a:t>从数学上讲，策略可以用条件概率来描述。将图中的策略表示为π（a|s），这是为每个状态定义的条件概率分布函数。例如，s1的策略为</a:t>
            </a:r>
            <a:endParaRPr lang="zh-CN" altLang="en-US" sz="2400"/>
          </a:p>
        </p:txBody>
      </p:sp>
      <p:pic>
        <p:nvPicPr>
          <p:cNvPr id="14" name="图片 13"/>
          <p:cNvPicPr>
            <a:picLocks noChangeAspect="1"/>
          </p:cNvPicPr>
          <p:nvPr>
            <p:custDataLst>
              <p:tags r:id="rId3"/>
            </p:custDataLst>
          </p:nvPr>
        </p:nvPicPr>
        <p:blipFill>
          <a:blip r:embed="rId4"/>
          <a:stretch>
            <a:fillRect/>
          </a:stretch>
        </p:blipFill>
        <p:spPr>
          <a:xfrm>
            <a:off x="3575050" y="4138930"/>
            <a:ext cx="1685925" cy="1971675"/>
          </a:xfrm>
          <a:prstGeom prst="rect">
            <a:avLst/>
          </a:prstGeom>
        </p:spPr>
      </p:pic>
      <p:pic>
        <p:nvPicPr>
          <p:cNvPr id="17" name="图片 16"/>
          <p:cNvPicPr>
            <a:picLocks noChangeAspect="1"/>
          </p:cNvPicPr>
          <p:nvPr>
            <p:custDataLst>
              <p:tags r:id="rId5"/>
            </p:custDataLst>
          </p:nvPr>
        </p:nvPicPr>
        <p:blipFill>
          <a:blip r:embed="rId6"/>
          <a:stretch>
            <a:fillRect/>
          </a:stretch>
        </p:blipFill>
        <p:spPr>
          <a:xfrm>
            <a:off x="6640195" y="3799840"/>
            <a:ext cx="2943225" cy="2638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1" name="文本框 10"/>
          <p:cNvSpPr txBox="1"/>
          <p:nvPr/>
        </p:nvSpPr>
        <p:spPr>
          <a:xfrm>
            <a:off x="600075" y="1992630"/>
            <a:ext cx="10474960" cy="460375"/>
          </a:xfrm>
          <a:prstGeom prst="rect">
            <a:avLst/>
          </a:prstGeom>
          <a:noFill/>
        </p:spPr>
        <p:txBody>
          <a:bodyPr wrap="square" rtlCol="0" anchor="t">
            <a:spAutoFit/>
          </a:bodyPr>
          <a:p>
            <a:r>
              <a:rPr lang="zh-CN" sz="2400"/>
              <a:t>奖励是强化学习中最独特的概念之一。</a:t>
            </a:r>
            <a:endParaRPr lang="zh-CN" sz="2400"/>
          </a:p>
        </p:txBody>
      </p:sp>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Reward(</a:t>
            </a:r>
            <a:r>
              <a:rPr lang="zh-CN" altLang="en-US" sz="2800">
                <a:solidFill>
                  <a:schemeClr val="accent1"/>
                </a:solidFill>
                <a:effectLst>
                  <a:outerShdw blurRad="38100" dist="25400" dir="5400000" algn="ctr" rotWithShape="0">
                    <a:srgbClr val="6E747A">
                      <a:alpha val="43000"/>
                    </a:srgbClr>
                  </a:outerShdw>
                </a:effectLst>
              </a:rPr>
              <a:t>奖励</a:t>
            </a:r>
            <a:r>
              <a:rPr lang="en-US" altLang="zh-CN" sz="2800">
                <a:solidFill>
                  <a:schemeClr val="accent1"/>
                </a:solidFill>
                <a:effectLst>
                  <a:outerShdw blurRad="38100" dist="25400" dir="5400000" algn="ctr" rotWithShape="0">
                    <a:srgbClr val="6E747A">
                      <a:alpha val="43000"/>
                    </a:srgbClr>
                  </a:outerShdw>
                </a:effectLst>
              </a:rPr>
              <a:t>)</a:t>
            </a:r>
            <a:endParaRPr lang="en-US" altLang="zh-CN" sz="28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947420" y="2546985"/>
            <a:ext cx="10127615" cy="2306955"/>
          </a:xfrm>
          <a:prstGeom prst="rect">
            <a:avLst/>
          </a:prstGeom>
          <a:noFill/>
        </p:spPr>
        <p:txBody>
          <a:bodyPr wrap="square" rtlCol="0" anchor="t">
            <a:spAutoFit/>
          </a:bodyPr>
          <a:p>
            <a:r>
              <a:rPr lang="zh-CN" altLang="en-US" sz="2400"/>
              <a:t>在某个状态下执行动作后，</a:t>
            </a:r>
            <a:r>
              <a:rPr lang="en-US" altLang="zh-CN" sz="2400"/>
              <a:t>agent</a:t>
            </a:r>
            <a:r>
              <a:rPr lang="zh-CN" altLang="en-US" sz="2400"/>
              <a:t>从环境中获得r的奖励作为反馈。奖励是</a:t>
            </a:r>
            <a:r>
              <a:rPr lang="en-US" altLang="zh-CN" sz="2400"/>
              <a:t>state</a:t>
            </a:r>
            <a:r>
              <a:rPr lang="zh-CN" altLang="en-US" sz="2400"/>
              <a:t>和</a:t>
            </a:r>
            <a:r>
              <a:rPr lang="en-US" altLang="zh-CN" sz="2400"/>
              <a:t>action</a:t>
            </a:r>
            <a:r>
              <a:rPr lang="zh-CN" altLang="en-US" sz="2400"/>
              <a:t>的函数。</a:t>
            </a:r>
            <a:endParaRPr lang="zh-CN" altLang="en-US" sz="2400"/>
          </a:p>
          <a:p>
            <a:r>
              <a:rPr lang="zh-CN" altLang="en-US" sz="2400"/>
              <a:t>因此，它也被表示为r（s，a）。它的值可以是正实数、负实数或零。不同的奖励对</a:t>
            </a:r>
            <a:r>
              <a:rPr lang="en-US" altLang="zh-CN" sz="2400"/>
              <a:t>agent</a:t>
            </a:r>
            <a:r>
              <a:rPr lang="zh-CN" altLang="en-US" sz="2400"/>
              <a:t>最终学习的政策有不同的影响。一般来说，通过积极的奖励，我们鼓励</a:t>
            </a:r>
            <a:r>
              <a:rPr lang="en-US" altLang="zh-CN" sz="2400"/>
              <a:t>agent</a:t>
            </a:r>
            <a:r>
              <a:rPr lang="zh-CN" altLang="en-US" sz="2400"/>
              <a:t>采取相应的行动。如果奖励为负，我们会阻止</a:t>
            </a:r>
            <a:r>
              <a:rPr lang="en-US" altLang="zh-CN" sz="2400"/>
              <a:t>agent</a:t>
            </a:r>
            <a:r>
              <a:rPr lang="zh-CN" altLang="en-US" sz="2400"/>
              <a:t>采取这种行动。</a:t>
            </a:r>
            <a:endParaRPr lang="zh-CN" altLang="en-US" sz="2400"/>
          </a:p>
        </p:txBody>
      </p:sp>
      <p:pic>
        <p:nvPicPr>
          <p:cNvPr id="9" name="图片 8"/>
          <p:cNvPicPr>
            <a:picLocks noChangeAspect="1"/>
          </p:cNvPicPr>
          <p:nvPr>
            <p:custDataLst>
              <p:tags r:id="rId3"/>
            </p:custDataLst>
          </p:nvPr>
        </p:nvPicPr>
        <p:blipFill>
          <a:blip r:embed="rId4"/>
          <a:stretch>
            <a:fillRect/>
          </a:stretch>
        </p:blipFill>
        <p:spPr>
          <a:xfrm>
            <a:off x="2987675" y="4523105"/>
            <a:ext cx="6613525" cy="19678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R</a:t>
            </a:r>
            <a:r>
              <a:rPr lang="en-US" altLang="zh-CN" sz="2800">
                <a:solidFill>
                  <a:schemeClr val="accent1"/>
                </a:solidFill>
                <a:effectLst>
                  <a:outerShdw blurRad="38100" dist="25400" dir="5400000" algn="ctr" rotWithShape="0">
                    <a:srgbClr val="6E747A">
                      <a:alpha val="43000"/>
                    </a:srgbClr>
                  </a:outerShdw>
                </a:effectLst>
              </a:rPr>
              <a:t>eward</a:t>
            </a:r>
            <a:endParaRPr lang="en-US" altLang="zh-CN" sz="2800">
              <a:solidFill>
                <a:schemeClr val="accent1"/>
              </a:solidFill>
              <a:effectLst>
                <a:outerShdw blurRad="38100" dist="25400" dir="5400000" algn="ctr" rotWithShape="0">
                  <a:srgbClr val="6E747A">
                    <a:alpha val="43000"/>
                  </a:srgbClr>
                </a:outerShdw>
              </a:effectLst>
            </a:endParaRPr>
          </a:p>
        </p:txBody>
      </p:sp>
      <p:pic>
        <p:nvPicPr>
          <p:cNvPr id="10" name="图片 9"/>
          <p:cNvPicPr>
            <a:picLocks noChangeAspect="1"/>
          </p:cNvPicPr>
          <p:nvPr>
            <p:custDataLst>
              <p:tags r:id="rId3"/>
            </p:custDataLst>
          </p:nvPr>
        </p:nvPicPr>
        <p:blipFill>
          <a:blip r:embed="rId4"/>
          <a:stretch>
            <a:fillRect/>
          </a:stretch>
        </p:blipFill>
        <p:spPr>
          <a:xfrm>
            <a:off x="2976245" y="1945640"/>
            <a:ext cx="6238875" cy="3238500"/>
          </a:xfrm>
          <a:prstGeom prst="rect">
            <a:avLst/>
          </a:prstGeom>
        </p:spPr>
      </p:pic>
      <p:pic>
        <p:nvPicPr>
          <p:cNvPr id="13" name="图片 12"/>
          <p:cNvPicPr>
            <a:picLocks noChangeAspect="1"/>
          </p:cNvPicPr>
          <p:nvPr>
            <p:custDataLst>
              <p:tags r:id="rId5"/>
            </p:custDataLst>
          </p:nvPr>
        </p:nvPicPr>
        <p:blipFill>
          <a:blip r:embed="rId6"/>
          <a:stretch>
            <a:fillRect/>
          </a:stretch>
        </p:blipFill>
        <p:spPr>
          <a:xfrm>
            <a:off x="3284855" y="5568950"/>
            <a:ext cx="3238500" cy="600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graphicFrame>
        <p:nvGraphicFramePr>
          <p:cNvPr id="12" name="对象 11">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7" name="" r:id="rId1" imgW="114300" imgH="215900" progId="Equation.KSEE3">
                  <p:embed/>
                </p:oleObj>
              </mc:Choice>
              <mc:Fallback>
                <p:oleObj name="" r:id="rId1" imgW="114300" imgH="215900" progId="Equation.KSEE3">
                  <p:embed/>
                  <p:pic>
                    <p:nvPicPr>
                      <p:cNvPr id="0" name="图片 1026"/>
                      <p:cNvPicPr/>
                      <p:nvPr/>
                    </p:nvPicPr>
                    <p:blipFill>
                      <a:blip r:embed="rId2"/>
                      <a:stretch>
                        <a:fillRect/>
                      </a:stretch>
                    </p:blipFill>
                    <p:spPr>
                      <a:xfrm>
                        <a:off x="6038850" y="3321050"/>
                        <a:ext cx="114300" cy="215900"/>
                      </a:xfrm>
                      <a:prstGeom prst="rect">
                        <a:avLst/>
                      </a:prstGeom>
                    </p:spPr>
                  </p:pic>
                </p:oleObj>
              </mc:Fallback>
            </mc:AlternateContent>
          </a:graphicData>
        </a:graphic>
      </p:graphicFrame>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Return(</a:t>
            </a:r>
            <a:r>
              <a:rPr lang="zh-CN" altLang="en-US" sz="2800">
                <a:solidFill>
                  <a:schemeClr val="accent1"/>
                </a:solidFill>
                <a:effectLst>
                  <a:outerShdw blurRad="38100" dist="25400" dir="5400000" algn="ctr" rotWithShape="0">
                    <a:srgbClr val="6E747A">
                      <a:alpha val="43000"/>
                    </a:srgbClr>
                  </a:outerShdw>
                </a:effectLst>
              </a:rPr>
              <a:t>回报</a:t>
            </a:r>
            <a:r>
              <a:rPr lang="en-US" altLang="zh-CN" sz="2800">
                <a:solidFill>
                  <a:schemeClr val="accent1"/>
                </a:solidFill>
                <a:effectLst>
                  <a:outerShdw blurRad="38100" dist="25400" dir="5400000" algn="ctr" rotWithShape="0">
                    <a:srgbClr val="6E747A">
                      <a:alpha val="43000"/>
                    </a:srgbClr>
                  </a:outerShdw>
                </a:effectLst>
              </a:rPr>
              <a:t>)</a:t>
            </a:r>
            <a:endParaRPr lang="en-US" altLang="zh-CN" sz="28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974090" y="2082800"/>
            <a:ext cx="6096000" cy="460375"/>
          </a:xfrm>
          <a:prstGeom prst="rect">
            <a:avLst/>
          </a:prstGeom>
          <a:noFill/>
        </p:spPr>
        <p:txBody>
          <a:bodyPr wrap="square" rtlCol="0" anchor="t">
            <a:spAutoFit/>
          </a:bodyPr>
          <a:p>
            <a:r>
              <a:rPr lang="zh-CN" altLang="en-US" sz="2400"/>
              <a:t>沿着上图轨迹的奖励的直接总和是：</a:t>
            </a:r>
            <a:endParaRPr lang="zh-CN" altLang="en-US" sz="2400"/>
          </a:p>
        </p:txBody>
      </p:sp>
      <p:pic>
        <p:nvPicPr>
          <p:cNvPr id="11" name="图片 10"/>
          <p:cNvPicPr>
            <a:picLocks noChangeAspect="1"/>
          </p:cNvPicPr>
          <p:nvPr>
            <p:custDataLst>
              <p:tags r:id="rId3"/>
            </p:custDataLst>
          </p:nvPr>
        </p:nvPicPr>
        <p:blipFill>
          <a:blip r:embed="rId4"/>
          <a:stretch>
            <a:fillRect/>
          </a:stretch>
        </p:blipFill>
        <p:spPr>
          <a:xfrm>
            <a:off x="3879850" y="2794635"/>
            <a:ext cx="3636645" cy="467995"/>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3378835" y="3756025"/>
            <a:ext cx="4857750" cy="561975"/>
          </a:xfrm>
          <a:prstGeom prst="rect">
            <a:avLst/>
          </a:prstGeom>
        </p:spPr>
      </p:pic>
      <p:sp>
        <p:nvSpPr>
          <p:cNvPr id="15" name="文本框 14"/>
          <p:cNvSpPr txBox="1"/>
          <p:nvPr/>
        </p:nvSpPr>
        <p:spPr>
          <a:xfrm>
            <a:off x="974090" y="3345815"/>
            <a:ext cx="8114665" cy="460375"/>
          </a:xfrm>
          <a:prstGeom prst="rect">
            <a:avLst/>
          </a:prstGeom>
          <a:noFill/>
        </p:spPr>
        <p:txBody>
          <a:bodyPr wrap="square" rtlCol="0">
            <a:spAutoFit/>
          </a:bodyPr>
          <a:p>
            <a:r>
              <a:rPr lang="zh-CN" altLang="en-US" sz="2400"/>
              <a:t>但是如果我们按照某一轨迹得到了如下的</a:t>
            </a:r>
            <a:r>
              <a:rPr lang="en-US" altLang="zh-CN" sz="2400"/>
              <a:t>return</a:t>
            </a:r>
            <a:endParaRPr lang="en-US" altLang="zh-CN" sz="2400"/>
          </a:p>
        </p:txBody>
      </p:sp>
      <p:pic>
        <p:nvPicPr>
          <p:cNvPr id="17" name="图片 16"/>
          <p:cNvPicPr>
            <a:picLocks noChangeAspect="1"/>
          </p:cNvPicPr>
          <p:nvPr>
            <p:custDataLst>
              <p:tags r:id="rId7"/>
            </p:custDataLst>
          </p:nvPr>
        </p:nvPicPr>
        <p:blipFill>
          <a:blip r:embed="rId8"/>
          <a:stretch>
            <a:fillRect/>
          </a:stretch>
        </p:blipFill>
        <p:spPr>
          <a:xfrm>
            <a:off x="3517265" y="4314825"/>
            <a:ext cx="4124325" cy="419100"/>
          </a:xfrm>
          <a:prstGeom prst="rect">
            <a:avLst/>
          </a:prstGeom>
        </p:spPr>
      </p:pic>
      <p:sp>
        <p:nvSpPr>
          <p:cNvPr id="19" name="文本框 18"/>
          <p:cNvSpPr txBox="1"/>
          <p:nvPr/>
        </p:nvSpPr>
        <p:spPr>
          <a:xfrm>
            <a:off x="1061085" y="4768215"/>
            <a:ext cx="10728325" cy="460375"/>
          </a:xfrm>
          <a:prstGeom prst="rect">
            <a:avLst/>
          </a:prstGeom>
          <a:noFill/>
        </p:spPr>
        <p:txBody>
          <a:bodyPr wrap="square" rtlCol="0" anchor="t">
            <a:spAutoFit/>
          </a:bodyPr>
          <a:p>
            <a:r>
              <a:rPr lang="zh-CN" altLang="en-US" sz="2400"/>
              <a:t>因此，我们引入了</a:t>
            </a:r>
            <a:r>
              <a:rPr lang="en-US" altLang="zh-CN" sz="2400"/>
              <a:t>discounted return</a:t>
            </a:r>
            <a:r>
              <a:rPr lang="zh-CN" altLang="en-US" sz="2400"/>
              <a:t>这一</a:t>
            </a:r>
            <a:r>
              <a:rPr lang="zh-CN" altLang="en-US" sz="2400"/>
              <a:t>概念：</a:t>
            </a:r>
            <a:endParaRPr lang="zh-CN" altLang="en-US" sz="2400"/>
          </a:p>
        </p:txBody>
      </p:sp>
      <p:pic>
        <p:nvPicPr>
          <p:cNvPr id="20" name="图片 19"/>
          <p:cNvPicPr>
            <a:picLocks noChangeAspect="1"/>
          </p:cNvPicPr>
          <p:nvPr>
            <p:custDataLst>
              <p:tags r:id="rId9"/>
            </p:custDataLst>
          </p:nvPr>
        </p:nvPicPr>
        <p:blipFill>
          <a:blip r:embed="rId10"/>
          <a:stretch>
            <a:fillRect/>
          </a:stretch>
        </p:blipFill>
        <p:spPr>
          <a:xfrm>
            <a:off x="3378835" y="5353050"/>
            <a:ext cx="5695950" cy="638175"/>
          </a:xfrm>
          <a:prstGeom prst="rect">
            <a:avLst/>
          </a:prstGeom>
        </p:spPr>
      </p:pic>
      <p:sp>
        <p:nvSpPr>
          <p:cNvPr id="21" name="文本框 20"/>
          <p:cNvSpPr txBox="1"/>
          <p:nvPr/>
        </p:nvSpPr>
        <p:spPr>
          <a:xfrm>
            <a:off x="1061085" y="5924550"/>
            <a:ext cx="6096000" cy="460375"/>
          </a:xfrm>
          <a:prstGeom prst="rect">
            <a:avLst/>
          </a:prstGeom>
          <a:noFill/>
        </p:spPr>
        <p:txBody>
          <a:bodyPr wrap="square" rtlCol="0" anchor="t">
            <a:spAutoFit/>
          </a:bodyPr>
          <a:p>
            <a:r>
              <a:rPr lang="zh-CN" altLang="en-US" sz="2400"/>
              <a:t>其中γ∈（0，1）称为折扣率。</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5" name="灯片编号占位符 3"/>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sp>
        <p:nvSpPr>
          <p:cNvPr id="6" name="灯片编号占位符 3"/>
          <p:cNvSpPr>
            <a:spLocks noGrp="1"/>
          </p:cNvSpPr>
          <p:nvPr/>
        </p:nvSpPr>
        <p:spPr>
          <a:xfrm>
            <a:off x="8864600" y="6610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fld id="{565CE74E-AB26-4998-AD42-012C4C1AD076}" type="slidenum">
              <a:rPr lang="zh-CN" altLang="en-US" strike="noStrike" noProof="1" smtClean="0">
                <a:latin typeface="+mn-lt"/>
                <a:ea typeface="+mn-ea"/>
                <a:cs typeface="+mn-cs"/>
              </a:rPr>
            </a:fld>
            <a:endParaRPr lang="zh-CN" altLang="en-US" strike="noStrike" noProof="1"/>
          </a:p>
        </p:txBody>
      </p:sp>
      <p:cxnSp>
        <p:nvCxnSpPr>
          <p:cNvPr id="7" name="直接连接符 6"/>
          <p:cNvCxnSpPr/>
          <p:nvPr/>
        </p:nvCxnSpPr>
        <p:spPr>
          <a:xfrm>
            <a:off x="-9525" y="1243013"/>
            <a:ext cx="12211050"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9525" y="6451600"/>
            <a:ext cx="12171363" cy="0"/>
          </a:xfrm>
          <a:prstGeom prst="line">
            <a:avLst/>
          </a:prstGeom>
          <a:ln w="28575"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sp>
        <p:nvSpPr>
          <p:cNvPr id="8196" name="文本框 1"/>
          <p:cNvSpPr txBox="1"/>
          <p:nvPr/>
        </p:nvSpPr>
        <p:spPr>
          <a:xfrm>
            <a:off x="9525" y="6451600"/>
            <a:ext cx="12169775" cy="398463"/>
          </a:xfrm>
          <a:prstGeom prst="rect">
            <a:avLst/>
          </a:prstGeom>
          <a:solidFill>
            <a:schemeClr val="bg2"/>
          </a:solidFill>
          <a:ln w="9525">
            <a:noFill/>
          </a:ln>
        </p:spPr>
        <p:txBody>
          <a:bodyPr wrap="square" anchor="t">
            <a:spAutoFit/>
          </a:bodyPr>
          <a:lstStyle/>
          <a:p>
            <a:pPr algn="ctr"/>
            <a:endParaRPr lang="en-US" altLang="zh-CN" sz="2000" b="1" dirty="0">
              <a:solidFill>
                <a:srgbClr val="1F4E79"/>
              </a:solidFill>
              <a:latin typeface="Times New Roman" panose="02020603050405020304" charset="0"/>
              <a:ea typeface="微软雅黑" panose="020B0503020204020204" charset="-122"/>
              <a:sym typeface="微软雅黑" panose="020B0503020204020204" charset="-122"/>
            </a:endParaRPr>
          </a:p>
        </p:txBody>
      </p:sp>
      <p:sp>
        <p:nvSpPr>
          <p:cNvPr id="8197" name="文本框 2"/>
          <p:cNvSpPr txBox="1"/>
          <p:nvPr/>
        </p:nvSpPr>
        <p:spPr>
          <a:xfrm>
            <a:off x="3575050" y="6481763"/>
            <a:ext cx="4849813" cy="368300"/>
          </a:xfrm>
          <a:prstGeom prst="rect">
            <a:avLst/>
          </a:prstGeom>
          <a:noFill/>
          <a:ln w="9525">
            <a:noFill/>
          </a:ln>
        </p:spPr>
        <p:txBody>
          <a:bodyPr wrap="none" anchor="t">
            <a:spAutoFit/>
          </a:bodyPr>
          <a:lstStyle/>
          <a:p>
            <a:r>
              <a:rPr lang="en-US" altLang="zh-CN" b="1" dirty="0">
                <a:solidFill>
                  <a:srgbClr val="1F4E79"/>
                </a:solidFill>
                <a:latin typeface="Times New Roman" panose="02020603050405020304" charset="0"/>
                <a:ea typeface="微软雅黑" panose="020B0503020204020204" charset="-122"/>
                <a:sym typeface="微软雅黑" panose="020B0503020204020204" charset="-122"/>
              </a:rPr>
              <a:t>Shandong University of Science and Technology</a:t>
            </a:r>
            <a:endParaRPr lang="zh-CN" altLang="en-US">
              <a:latin typeface="Calibri" panose="020F0502020204030204" charset="0"/>
              <a:ea typeface="微软雅黑" panose="020B0503020204020204" charset="-122"/>
            </a:endParaRPr>
          </a:p>
        </p:txBody>
      </p:sp>
      <p:sp>
        <p:nvSpPr>
          <p:cNvPr id="2" name="文本框 1"/>
          <p:cNvSpPr txBox="1"/>
          <p:nvPr/>
        </p:nvSpPr>
        <p:spPr>
          <a:xfrm>
            <a:off x="428625" y="643890"/>
            <a:ext cx="6417310" cy="645160"/>
          </a:xfrm>
          <a:prstGeom prst="rect">
            <a:avLst/>
          </a:prstGeom>
          <a:noFill/>
        </p:spPr>
        <p:txBody>
          <a:bodyPr wrap="square" rtlCol="0">
            <a:spAutoFit/>
          </a:bodyPr>
          <a:lstStyle/>
          <a:p>
            <a:pPr algn="l"/>
            <a:r>
              <a:rPr lang="zh-CN" altLang="en-US" sz="3600" b="1" dirty="0">
                <a:latin typeface="+mn-lt"/>
                <a:ea typeface="楷体" panose="02010609060101010101" charset="-122"/>
                <a:sym typeface="+mn-ea"/>
              </a:rPr>
              <a:t>强化学习基础</a:t>
            </a:r>
            <a:r>
              <a:rPr lang="zh-CN" altLang="en-US" sz="3600" b="1" dirty="0">
                <a:latin typeface="+mn-lt"/>
                <a:ea typeface="楷体" panose="02010609060101010101" charset="-122"/>
                <a:sym typeface="+mn-ea"/>
              </a:rPr>
              <a:t>概念</a:t>
            </a:r>
            <a:endParaRPr lang="zh-CN" altLang="en-US" sz="3600" b="1" dirty="0">
              <a:latin typeface="+mn-lt"/>
              <a:ea typeface="楷体" panose="02010609060101010101" charset="-122"/>
              <a:sym typeface="+mn-ea"/>
            </a:endParaRPr>
          </a:p>
        </p:txBody>
      </p:sp>
      <p:sp>
        <p:nvSpPr>
          <p:cNvPr id="16" name="文本框 15"/>
          <p:cNvSpPr txBox="1"/>
          <p:nvPr/>
        </p:nvSpPr>
        <p:spPr>
          <a:xfrm>
            <a:off x="600075" y="1543685"/>
            <a:ext cx="632841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rPr>
              <a:t>Return</a:t>
            </a:r>
            <a:endParaRPr lang="en-US" altLang="zh-CN" sz="280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749935" y="2200910"/>
            <a:ext cx="10603865" cy="3388360"/>
          </a:xfrm>
          <a:prstGeom prst="rect">
            <a:avLst/>
          </a:prstGeom>
          <a:noFill/>
        </p:spPr>
        <p:txBody>
          <a:bodyPr wrap="square" rtlCol="0" anchor="t">
            <a:noAutofit/>
          </a:bodyPr>
          <a:p>
            <a:r>
              <a:rPr lang="zh-CN" altLang="en-US" sz="2800"/>
              <a:t>引入这一概念是有意义的，原因如下。首先，它允许无限长的轨迹的存在。其次，</a:t>
            </a:r>
            <a:r>
              <a:rPr lang="en-US" altLang="zh-CN" sz="2800"/>
              <a:t>γ</a:t>
            </a:r>
            <a:r>
              <a:rPr lang="zh-CN" altLang="en-US" sz="2800"/>
              <a:t>可以用来调整对近期或远期奖励的重视程度。特别是，如果γ接近0，那么</a:t>
            </a:r>
            <a:r>
              <a:rPr lang="en-US" altLang="zh-CN" sz="2800"/>
              <a:t>agent</a:t>
            </a:r>
            <a:r>
              <a:rPr lang="zh-CN" altLang="en-US" sz="2800"/>
              <a:t>会更加重视在不久的将来获得的奖励。由此产生的</a:t>
            </a:r>
            <a:r>
              <a:rPr lang="en-US" altLang="zh-CN" sz="2800"/>
              <a:t>policy</a:t>
            </a:r>
            <a:r>
              <a:rPr lang="zh-CN" altLang="en-US" sz="2800"/>
              <a:t>是短视的。如果γ接近1，那么</a:t>
            </a:r>
            <a:r>
              <a:rPr lang="en-US" altLang="zh-CN" sz="2800"/>
              <a:t>agent</a:t>
            </a:r>
            <a:r>
              <a:rPr lang="zh-CN" altLang="en-US" sz="2800"/>
              <a:t>会更加强调遥远的未来奖励。由此产生的</a:t>
            </a:r>
            <a:r>
              <a:rPr lang="en-US" altLang="zh-CN" sz="2800"/>
              <a:t>policy</a:t>
            </a:r>
            <a:r>
              <a:rPr lang="zh-CN" altLang="en-US" sz="2800"/>
              <a:t>目光远大，敢于冒险在不久的将来获得负面回报。</a:t>
            </a:r>
            <a:endParaRPr lang="zh-CN" altLang="en-US" sz="2800"/>
          </a:p>
        </p:txBody>
      </p:sp>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SLIDE_MODEL_TYPE" val="cover"/>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PP_MARK_KEY" val="7229fe4d-fce0-47b3-9dc2-e6d5db40320d"/>
  <p:tag name="COMMONDATA" val="eyJoZGlkIjoiMWY5NWQ1ZWRjZjRkYTY3YjM1YTIxZDdhZmZlYTQ1MzM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5190</Words>
  <Application>WPS 演示</Application>
  <PresentationFormat>宽屏</PresentationFormat>
  <Paragraphs>457</Paragraphs>
  <Slides>30</Slides>
  <Notes>92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40</vt:i4>
      </vt:variant>
      <vt:variant>
        <vt:lpstr>幻灯片标题</vt:lpstr>
      </vt:variant>
      <vt:variant>
        <vt:i4>30</vt:i4>
      </vt:variant>
    </vt:vector>
  </HeadingPairs>
  <TitlesOfParts>
    <vt:vector size="84" baseType="lpstr">
      <vt:lpstr>Arial</vt:lpstr>
      <vt:lpstr>宋体</vt:lpstr>
      <vt:lpstr>Wingdings</vt:lpstr>
      <vt:lpstr>Calibri</vt:lpstr>
      <vt:lpstr>微软雅黑</vt:lpstr>
      <vt:lpstr>Impact</vt:lpstr>
      <vt:lpstr>Times New Roman</vt:lpstr>
      <vt:lpstr>楷体</vt:lpstr>
      <vt:lpstr>Arial Unicode MS</vt:lpstr>
      <vt:lpstr>Cambria Math</vt:lpstr>
      <vt:lpstr>MS Mincho</vt:lpstr>
      <vt:lpstr>Segoe Print</vt:lpstr>
      <vt:lpstr>BatangChe</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强化学习基础概念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马尔可夫决策过程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Hypergraph Convolutional Networks for Session-based Recommendation</dc:title>
  <dc:creator>zhouhui</dc:creator>
  <cp:lastModifiedBy>kákàじ★ve</cp:lastModifiedBy>
  <cp:revision>878</cp:revision>
  <dcterms:created xsi:type="dcterms:W3CDTF">2019-05-11T04:53:00Z</dcterms:created>
  <dcterms:modified xsi:type="dcterms:W3CDTF">2023-09-26T01:39:34Z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BF242A8B47864730809C74918794D518_12</vt:lpwstr>
  </property>
</Properties>
</file>