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297" r:id="rId17"/>
    <p:sldId id="300" r:id="rId18"/>
    <p:sldId id="301" r:id="rId19"/>
    <p:sldId id="302" r:id="rId20"/>
    <p:sldId id="303" r:id="rId21"/>
    <p:sldId id="304" r:id="rId22"/>
    <p:sldId id="305" r:id="rId23"/>
    <p:sldId id="28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66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tags" Target="../tags/tag31.xml"/><Relationship Id="rId6" Type="http://schemas.openxmlformats.org/officeDocument/2006/relationships/image" Target="../media/image15.png"/><Relationship Id="rId5" Type="http://schemas.openxmlformats.org/officeDocument/2006/relationships/tags" Target="../tags/tag30.xml"/><Relationship Id="rId4" Type="http://schemas.openxmlformats.org/officeDocument/2006/relationships/image" Target="../media/image14.png"/><Relationship Id="rId3" Type="http://schemas.openxmlformats.org/officeDocument/2006/relationships/tags" Target="../tags/tag29.xml"/><Relationship Id="rId2" Type="http://schemas.openxmlformats.org/officeDocument/2006/relationships/image" Target="../media/image1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.png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.png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41.xml"/><Relationship Id="rId5" Type="http://schemas.openxmlformats.org/officeDocument/2006/relationships/image" Target="../media/image18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.png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.png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1.png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.png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1.png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png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1.png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tags" Target="../tags/tag63.xml"/><Relationship Id="rId5" Type="http://schemas.openxmlformats.org/officeDocument/2006/relationships/image" Target="../media/image26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1.png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9.png"/><Relationship Id="rId7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tags" Target="../tags/tag17.xml"/><Relationship Id="rId4" Type="http://schemas.openxmlformats.org/officeDocument/2006/relationships/image" Target="../media/image1.png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3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22.xml"/><Relationship Id="rId4" Type="http://schemas.openxmlformats.org/officeDocument/2006/relationships/image" Target="../media/image10.png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92220" y="2056924"/>
            <a:ext cx="4823936" cy="84772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sz="4500" dirty="0">
                <a:sym typeface="Arial" panose="020B0604020202020204"/>
              </a:rPr>
              <a:t>DQN</a:t>
            </a:r>
            <a:r>
              <a:rPr lang="zh-CN" altLang="en-US" sz="4500" dirty="0">
                <a:sym typeface="Arial" panose="020B0604020202020204"/>
              </a:rPr>
              <a:t>算法</a:t>
            </a:r>
            <a:endParaRPr lang="zh-CN" altLang="en-US" sz="45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368165" y="3861435"/>
            <a:ext cx="3672205" cy="431800"/>
          </a:xfrm>
          <a:prstGeom prst="roundRect">
            <a:avLst/>
          </a:prstGeom>
          <a:solidFill>
            <a:srgbClr val="0070C0"/>
          </a:solidFill>
          <a:effectLst>
            <a:outerShdw blurRad="50800" dist="50800" dir="5400000" sx="93000" sy="9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汇报人：赵扬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目标网络</a:t>
            </a:r>
            <a:endParaRPr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507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DQN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算法的最终目的是不断更新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网络的参数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逼近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但是TD 误差目标本身就包含神经网络的输出，因此更新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的同时目标也在不断改变，这会造成网络训练的不稳定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性。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解决方法</a:t>
                </a:r>
                <a:endPara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引入一个新的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网络：目标网络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w−</m:t>
                        </m:r>
                      </m:sub>
                    </m:sSub>
                  </m:oMath>
                </a14:m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用目标网络计算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TD-target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项，其中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w-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目标网络的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参数，目标网络并不会每一步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都更新。而目标网络的参数每隔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步才会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与训练网络同步一次。</a:t>
                </a:r>
                <a:endParaRPr lang="zh-CN" altLang="en-US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5077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22130" y="1188085"/>
            <a:ext cx="2631440" cy="515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07200" y="2611755"/>
            <a:ext cx="5246370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DQN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算法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流程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87780" y="1725930"/>
            <a:ext cx="5934075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倒立摆问题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在车杆环境中，有一辆小车，智能体的任务是通过左右移动保持车上的杆竖直，若杆的倾斜度数过大，或者车子离初始位置左右的偏离程度过大，或者坚持时间到达 200 帧，则游戏结束。智能体的状态是一个维数为 4 的向量，每一维都是连续的，其动作是离散的，动作为向左向右</a:t>
            </a: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移动，在游戏中每坚持一帧，智能体能获得分数为 1 的奖励，坚持时间越长，则最后的分数越高，坚持 200 帧即可获得最高的分数。</a:t>
            </a:r>
            <a:endParaRPr lang="zh-CN" altLang="en-US" sz="24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6" name="图片 5" descr="1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14310" y="4469130"/>
            <a:ext cx="300418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03020" y="1240790"/>
            <a:ext cx="10036810" cy="2700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03020" y="4418965"/>
            <a:ext cx="10043160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定义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经验回放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池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824990"/>
            <a:ext cx="8839835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定义只有一层隐藏层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Q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网络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974850"/>
            <a:ext cx="9876155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DQN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算法主体（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初始化）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795145"/>
            <a:ext cx="849693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DQN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算法主体（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策略）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999615"/>
            <a:ext cx="945070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DQN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算法主体（更新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参数）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626870"/>
            <a:ext cx="854011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开始迭代（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初始化参数）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7450" y="1630680"/>
            <a:ext cx="59740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Q-learning</a:t>
            </a:r>
            <a:r>
              <a:rPr lang="zh-CN" altLang="en-US" sz="2400"/>
              <a:t>算法中，</a:t>
            </a:r>
            <a:r>
              <a:rPr lang="zh-CN" altLang="en-US" sz="2400"/>
              <a:t>用矩阵的方式存储每个状态下所有动作</a:t>
            </a:r>
            <a:r>
              <a:rPr lang="en-US" altLang="zh-CN" sz="2400"/>
              <a:t>Q</a:t>
            </a:r>
            <a:r>
              <a:rPr lang="zh-CN" altLang="en-US" sz="2400"/>
              <a:t>值的表格。表格中的每一个动作价值表示在状态</a:t>
            </a:r>
            <a:r>
              <a:rPr lang="en-US" altLang="zh-CN" sz="2400"/>
              <a:t>s</a:t>
            </a:r>
            <a:r>
              <a:rPr lang="zh-CN" altLang="en-US" sz="2400"/>
              <a:t>下选择动作</a:t>
            </a:r>
            <a:r>
              <a:rPr lang="en-US" altLang="zh-CN" sz="2400"/>
              <a:t>a</a:t>
            </a:r>
            <a:r>
              <a:rPr lang="zh-CN" altLang="en-US" sz="2400"/>
              <a:t>然后继续遵循某一策略预期能够得到的期望回报。</a:t>
            </a:r>
            <a:endParaRPr lang="zh-CN" altLang="en-US" sz="2400"/>
          </a:p>
        </p:txBody>
      </p:sp>
      <p:pic>
        <p:nvPicPr>
          <p:cNvPr id="2097167" name="图片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00300" y="2938145"/>
            <a:ext cx="7391400" cy="1299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4740" y="4364355"/>
            <a:ext cx="10544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这种用表格存储动作价值的做法只在环境的状态和动作都是离散的，并且空间都比较小的情况下</a:t>
            </a:r>
            <a:r>
              <a:rPr lang="zh-CN" altLang="en-US" sz="2400"/>
              <a:t>才适用。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DQN</a:t>
            </a:r>
            <a:r>
              <a:rPr lang="zh-CN" altLang="en-US" sz="3600" b="1"/>
              <a:t>代码</a:t>
            </a:r>
            <a:r>
              <a:rPr lang="zh-CN" altLang="en-US" sz="3600" b="1"/>
              <a:t>实践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开始迭代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4740" y="1703705"/>
            <a:ext cx="6057900" cy="4762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34300" y="949325"/>
            <a:ext cx="4000500" cy="3017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31455" y="3949065"/>
            <a:ext cx="39033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在 100 个序列后很快得到提升，最终收敛到策略的最优回报值 200。我们也可以看到，在 DQN 的性能得到提升后，它会持续出现一定程度的震荡，这主要是神经网络过拟合到一些局部经验数据后由运算带来的影响。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64280" y="2733040"/>
            <a:ext cx="5554345" cy="139255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sz="8000" dirty="0">
                <a:sym typeface="Arial" panose="020B0604020202020204"/>
              </a:rPr>
              <a:t>Thanks</a:t>
            </a:r>
            <a:r>
              <a:rPr lang="zh-CN" altLang="en-US" sz="8000" dirty="0">
                <a:sym typeface="Arial" panose="020B0604020202020204"/>
              </a:rPr>
              <a:t>！！</a:t>
            </a:r>
            <a:endParaRPr lang="zh-CN" altLang="en-US" sz="80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4630" y="1243330"/>
            <a:ext cx="4141470" cy="2756535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4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当状态或者动作数量非常大的时候，这种做法就不适用了。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094740" y="3924935"/>
            <a:ext cx="105448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在车杆环境中，有一辆小车，</a:t>
            </a:r>
            <a:r>
              <a:rPr lang="en-US" altLang="zh-CN" sz="2400"/>
              <a:t>Agent</a:t>
            </a:r>
            <a:r>
              <a:rPr lang="zh-CN" altLang="en-US" sz="2400"/>
              <a:t>的任务是通过左右移动保持车上的杆竖直，若杆的倾斜度数过大，或者车子离初始位置左右的偏离程度过大，或者坚持时间到达 200 帧，则游戏结束。智能体的状态是一个由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车的位置、速度、角度和杆尖端速度</a:t>
            </a:r>
            <a:r>
              <a:rPr lang="zh-CN" altLang="en-US" sz="2400"/>
              <a:t>组成的维数为 4 的向量，每一维都是连续的。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如果想要在类似连续状态环境下得到动作价值函数</a:t>
            </a:r>
            <a:r>
              <a:rPr lang="en-US" altLang="zh-CN" sz="2400"/>
              <a:t>Q(s,a)</a:t>
            </a:r>
            <a:r>
              <a:rPr lang="zh-CN" altLang="en-US" sz="2400"/>
              <a:t>，由于状态是连续的无法用表格全部记录。因此一个常见的解决方法就是通过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函数拟合</a:t>
            </a:r>
            <a:r>
              <a:rPr lang="zh-CN" altLang="en-US" sz="2400"/>
              <a:t>的思想。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此时，可以用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深度神经网络</a:t>
            </a:r>
            <a:r>
              <a:rPr lang="zh-CN" altLang="en-US" sz="2400"/>
              <a:t>拟合一个函数</a:t>
            </a:r>
            <a:r>
              <a:rPr lang="en-US" altLang="zh-CN" sz="2400"/>
              <a:t>Q</a:t>
            </a:r>
            <a:r>
              <a:rPr lang="zh-CN" altLang="en-US" sz="2400"/>
              <a:t>。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90740" y="2597150"/>
            <a:ext cx="4448810" cy="3690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4740" y="3282950"/>
            <a:ext cx="6096000" cy="2371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假设状态连续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无限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，动作离散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有限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，我们将状态</a:t>
            </a:r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输入到神经网络中，使其同时输出每一个动作的</a:t>
            </a: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值。我们将用于拟合</a:t>
            </a: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函数的神经网络称为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Q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网络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如右图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引入神经网络后，</a:t>
            </a:r>
            <a:r>
              <a:rPr lang="zh-CN" altLang="en-US" sz="2400">
                <a:sym typeface="+mn-ea"/>
              </a:rPr>
              <a:t>我们不但可以取状态3和状态4，我们还可以取状态3.5的值。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图</a:t>
            </a:r>
            <a:r>
              <a:rPr lang="en-US" altLang="zh-CN" sz="2400"/>
              <a:t>a</a:t>
            </a:r>
            <a:r>
              <a:rPr lang="zh-CN" altLang="en-US" sz="2400"/>
              <a:t>是用于存储离散状态的</a:t>
            </a:r>
            <a:r>
              <a:rPr lang="en-US" altLang="zh-CN" sz="2400"/>
              <a:t>Q-table</a:t>
            </a:r>
            <a:r>
              <a:rPr lang="zh-CN" altLang="en-US" sz="2400"/>
              <a:t>，图</a:t>
            </a:r>
            <a:r>
              <a:rPr lang="en-US" altLang="zh-CN" sz="2400"/>
              <a:t>b</a:t>
            </a:r>
            <a:r>
              <a:rPr lang="zh-CN" altLang="en-US" sz="2400"/>
              <a:t>是</a:t>
            </a:r>
            <a:r>
              <a:rPr lang="zh-CN" altLang="en-US" sz="2400"/>
              <a:t>用神经网络拟合的</a:t>
            </a:r>
            <a:r>
              <a:rPr lang="en-US" altLang="zh-CN" sz="2400"/>
              <a:t>Q</a:t>
            </a:r>
            <a:r>
              <a:rPr lang="zh-CN" altLang="en-US" sz="2400"/>
              <a:t>函数。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81075" y="2819400"/>
            <a:ext cx="4846320" cy="335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83425" y="3256915"/>
            <a:ext cx="439229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62215" y="2888615"/>
            <a:ext cx="3434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扭曲一条曲线，穿过所有离散点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2110" y="616521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39860" y="6165215"/>
            <a:ext cx="48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335" y="5115560"/>
            <a:ext cx="3666490" cy="1028065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5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323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/>
                  <a:t>既然引入了神经网络，那么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网络的损失函数</a:t>
                </a:r>
                <a:r>
                  <a:rPr lang="zh-CN" altLang="en-US" sz="2400"/>
                  <a:t>是什么呢？</a:t>
                </a:r>
                <a:endParaRPr lang="zh-CN" altLang="en-US" sz="2400"/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/>
                  <a:t>回顾</a:t>
                </a:r>
                <a:r>
                  <a:rPr lang="en-US" altLang="zh-CN" sz="2400"/>
                  <a:t>Q-learning</a:t>
                </a:r>
                <a:r>
                  <a:rPr lang="zh-CN" altLang="en-US" sz="2400"/>
                  <a:t>算法，如式</a:t>
                </a:r>
                <a:r>
                  <a:rPr lang="en-US" altLang="zh-CN" sz="1600"/>
                  <a:t>(a)</a:t>
                </a:r>
                <a:r>
                  <a:rPr lang="zh-CN" altLang="en-US" sz="2400"/>
                  <a:t>通过目标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来增量式更新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Q(s,a) ,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使其不断靠近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charset="0"/>
                        <a:cs typeface="Cambria Math" panose="02040503050406030204" charset="0"/>
                      </a:rPr>
                      <m:t>目标值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而神经网络在反向传播中的一个误差公式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(b)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是通过将网络输出结果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d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j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与标签值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j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求均方误差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32302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2650" y="5219065"/>
            <a:ext cx="5713095" cy="821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37535" y="6102350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</a:t>
            </a:r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9149715" y="6102350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</a:t>
            </a:r>
            <a:r>
              <a:rPr lang="en-US" altLang="zh-CN"/>
              <a:t>(</a:t>
            </a:r>
            <a:r>
              <a:rPr lang="en-US" altLang="zh-CN"/>
              <a:t>b)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/>
                  <a:t>可以将</a:t>
                </a:r>
                <a:r>
                  <a:rPr lang="en-US" altLang="zh-CN" sz="2400"/>
                  <a:t>TD-target</a:t>
                </a:r>
                <a:r>
                  <a:rPr lang="zh-CN" altLang="en-US" sz="2400"/>
                  <a:t>作为标签值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用神经网络的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forward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作为估计值。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因此，将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网络损失函数构造成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均方误差的形式：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1198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514090" y="2551430"/>
            <a:ext cx="5121910" cy="800735"/>
            <a:chOff x="3943" y="3790"/>
            <a:chExt cx="8066" cy="1261"/>
          </a:xfrm>
        </p:grpSpPr>
        <p:sp>
          <p:nvSpPr>
            <p:cNvPr id="6" name="文本框 5"/>
            <p:cNvSpPr txBox="1"/>
            <p:nvPr/>
          </p:nvSpPr>
          <p:spPr>
            <a:xfrm>
              <a:off x="3943" y="4058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L     = </a:t>
              </a:r>
              <a:endParaRPr lang="en-US" altLang="zh-CN" sz="24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558" y="3790"/>
              <a:ext cx="6451" cy="126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94740" y="3646170"/>
                <a:ext cx="677862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w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endParaRPr lang="zh-CN" altLang="en-US" sz="24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3646170"/>
                <a:ext cx="6778625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94740" y="4400550"/>
            <a:ext cx="1054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得到</a:t>
            </a:r>
            <a:r>
              <a:rPr lang="en-US" altLang="zh-CN" sz="2400"/>
              <a:t>Q</a:t>
            </a:r>
            <a:r>
              <a:rPr lang="zh-CN" altLang="en-US" sz="2400"/>
              <a:t>网络的损失函数后，就可以运用梯度法反向传播</a:t>
            </a:r>
            <a:r>
              <a:rPr lang="en-US" altLang="zh-CN" sz="2400"/>
              <a:t>loss</a:t>
            </a:r>
            <a:r>
              <a:rPr lang="zh-CN" altLang="en-US" sz="2400"/>
              <a:t>对</a:t>
            </a:r>
            <a:r>
              <a:rPr lang="en-US" altLang="zh-CN" sz="2400"/>
              <a:t>Q</a:t>
            </a:r>
            <a:r>
              <a:rPr lang="zh-CN" altLang="en-US" sz="2400"/>
              <a:t>网络的权重</a:t>
            </a:r>
            <a:r>
              <a:rPr lang="en-US" altLang="zh-CN" sz="2400"/>
              <a:t>w</a:t>
            </a:r>
            <a:r>
              <a:rPr lang="zh-CN" altLang="en-US" sz="2400"/>
              <a:t>进行更新</a:t>
            </a:r>
            <a:endParaRPr lang="zh-CN" altLang="en-US" sz="240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12515" y="5140960"/>
            <a:ext cx="4540885" cy="821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DQN</a:t>
            </a:r>
            <a:endParaRPr 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现在， Q-learning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就 扩展到神经网络形式——深度 Q 网络（deep Q network，DQN）算法。</a:t>
            </a: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但是为了适应神经网络，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DQN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中还有两个重要的模块，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经验回放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和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目标网络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。</a:t>
            </a: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借助这两大模块，使 DQN 变得更稳定，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收敛更快。</a:t>
            </a: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经验回放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非独立同分布的数据对训练神经网络有很大的影响，会使神经网络拟合到最近训练的数据上。而在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Q-learning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算法中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因为这一时刻的状态和上一时刻的状态有关，样本数据是前后有关联</a:t>
            </a:r>
            <a:r>
              <a:rPr lang="zh-CN" altLang="en-US" sz="2400">
                <a:latin typeface="Cambria Math" panose="02040503050406030204" charset="0"/>
                <a:cs typeface="Cambria Math" panose="02040503050406030204" charset="0"/>
              </a:rPr>
              <a:t>的。</a:t>
            </a:r>
            <a:endParaRPr lang="zh-CN" altLang="en-US" sz="2400"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解决方法：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维护一个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回放缓冲区</a:t>
            </a:r>
            <a:r>
              <a:rPr lang="zh-CN" altLang="en-US" sz="2400" b="1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将采样的四元组存储在缓冲区中，训练</a:t>
            </a:r>
            <a:r>
              <a:rPr lang="en-US" altLang="zh-CN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网络时再从缓冲区中随机采样若干数据</a:t>
            </a:r>
            <a:r>
              <a:rPr lang="zh-CN" altLang="en-US" sz="24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进行训练。</a:t>
            </a:r>
            <a:endParaRPr lang="zh-CN" altLang="en-US" sz="24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NDYzYzgwYmQ3OWUzOTRlMWZjN2I4ZTAxY2VlMGM4ZGM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演示</Application>
  <PresentationFormat>宽屏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Cambria Math</vt:lpstr>
      <vt:lpstr>MS Mincho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赵扬</dc:creator>
  <cp:lastModifiedBy>゛懵懵懂懂的小青春</cp:lastModifiedBy>
  <cp:revision>12</cp:revision>
  <dcterms:created xsi:type="dcterms:W3CDTF">2023-09-22T11:24:00Z</dcterms:created>
  <dcterms:modified xsi:type="dcterms:W3CDTF">2023-10-05T07:56:35Z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0A0E0D50DD014AC2BAE6652AE45CB711_12</vt:lpwstr>
  </property>
  <property fmtid="{D5CDD505-2E9C-101B-9397-08002B2CF9AE}" pid="3" name="KSOProductBuildVer">
    <vt:lpwstr>2052-12.1.0.15712</vt:lpwstr>
  </property>
</Properties>
</file>