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5" r:id="rId5"/>
    <p:sldId id="308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86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70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image" Target="../media/image1.png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tags" Target="../tags/tag45.xml"/><Relationship Id="rId4" Type="http://schemas.openxmlformats.org/officeDocument/2006/relationships/image" Target="../media/image28.png"/><Relationship Id="rId3" Type="http://schemas.openxmlformats.org/officeDocument/2006/relationships/tags" Target="../tags/tag44.xml"/><Relationship Id="rId2" Type="http://schemas.openxmlformats.org/officeDocument/2006/relationships/image" Target="../media/image1.png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32.png"/><Relationship Id="rId7" Type="http://schemas.openxmlformats.org/officeDocument/2006/relationships/tags" Target="../tags/tag49.xml"/><Relationship Id="rId6" Type="http://schemas.openxmlformats.org/officeDocument/2006/relationships/image" Target="../media/image31.png"/><Relationship Id="rId5" Type="http://schemas.openxmlformats.org/officeDocument/2006/relationships/tags" Target="../tags/tag48.xml"/><Relationship Id="rId4" Type="http://schemas.openxmlformats.org/officeDocument/2006/relationships/image" Target="../media/image1.png"/><Relationship Id="rId3" Type="http://schemas.openxmlformats.org/officeDocument/2006/relationships/tags" Target="../tags/tag47.xml"/><Relationship Id="rId2" Type="http://schemas.openxmlformats.org/officeDocument/2006/relationships/image" Target="../media/image3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../media/image32.png"/><Relationship Id="rId7" Type="http://schemas.openxmlformats.org/officeDocument/2006/relationships/tags" Target="../tags/tag54.xml"/><Relationship Id="rId6" Type="http://schemas.openxmlformats.org/officeDocument/2006/relationships/image" Target="../media/image34.png"/><Relationship Id="rId5" Type="http://schemas.openxmlformats.org/officeDocument/2006/relationships/tags" Target="../tags/tag53.xml"/><Relationship Id="rId4" Type="http://schemas.openxmlformats.org/officeDocument/2006/relationships/image" Target="../media/image1.png"/><Relationship Id="rId3" Type="http://schemas.openxmlformats.org/officeDocument/2006/relationships/tags" Target="../tags/tag52.xml"/><Relationship Id="rId2" Type="http://schemas.openxmlformats.org/officeDocument/2006/relationships/image" Target="../media/image3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36.png"/><Relationship Id="rId7" Type="http://schemas.openxmlformats.org/officeDocument/2006/relationships/tags" Target="../tags/tag59.xml"/><Relationship Id="rId6" Type="http://schemas.openxmlformats.org/officeDocument/2006/relationships/image" Target="../media/image30.png"/><Relationship Id="rId5" Type="http://schemas.openxmlformats.org/officeDocument/2006/relationships/tags" Target="../tags/tag58.xml"/><Relationship Id="rId4" Type="http://schemas.openxmlformats.org/officeDocument/2006/relationships/image" Target="../media/image35.png"/><Relationship Id="rId3" Type="http://schemas.openxmlformats.org/officeDocument/2006/relationships/tags" Target="../tags/tag57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11" Type="http://schemas.openxmlformats.org/officeDocument/2006/relationships/tags" Target="../tags/tag61.xml"/><Relationship Id="rId10" Type="http://schemas.openxmlformats.org/officeDocument/2006/relationships/image" Target="../media/image37.png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40.png"/><Relationship Id="rId7" Type="http://schemas.openxmlformats.org/officeDocument/2006/relationships/tags" Target="../tags/tag65.xml"/><Relationship Id="rId6" Type="http://schemas.openxmlformats.org/officeDocument/2006/relationships/image" Target="../media/image38.png"/><Relationship Id="rId5" Type="http://schemas.openxmlformats.org/officeDocument/2006/relationships/tags" Target="../tags/tag64.xml"/><Relationship Id="rId4" Type="http://schemas.openxmlformats.org/officeDocument/2006/relationships/image" Target="../media/image39.png"/><Relationship Id="rId3" Type="http://schemas.openxmlformats.org/officeDocument/2006/relationships/tags" Target="../tags/tag63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11" Type="http://schemas.openxmlformats.org/officeDocument/2006/relationships/tags" Target="../tags/tag67.xml"/><Relationship Id="rId10" Type="http://schemas.openxmlformats.org/officeDocument/2006/relationships/image" Target="../media/image41.png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7.png"/><Relationship Id="rId7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tags" Target="../tags/tag12.xml"/><Relationship Id="rId4" Type="http://schemas.openxmlformats.org/officeDocument/2006/relationships/image" Target="../media/image1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11" Type="http://schemas.openxmlformats.org/officeDocument/2006/relationships/tags" Target="../tags/tag15.xml"/><Relationship Id="rId10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18.xml"/><Relationship Id="rId4" Type="http://schemas.openxmlformats.org/officeDocument/2006/relationships/image" Target="../media/image10.png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tags" Target="../tags/tag21.xml"/><Relationship Id="rId4" Type="http://schemas.openxmlformats.org/officeDocument/2006/relationships/image" Target="../media/image12.png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17.png"/><Relationship Id="rId7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tags" Target="../tags/tag25.xml"/><Relationship Id="rId4" Type="http://schemas.openxmlformats.org/officeDocument/2006/relationships/image" Target="../media/image1.png"/><Relationship Id="rId3" Type="http://schemas.openxmlformats.org/officeDocument/2006/relationships/tags" Target="../tags/tag24.xml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11" Type="http://schemas.openxmlformats.org/officeDocument/2006/relationships/tags" Target="../tags/tag28.xml"/><Relationship Id="rId10" Type="http://schemas.openxmlformats.org/officeDocument/2006/relationships/image" Target="../media/image18.png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33.xml"/><Relationship Id="rId7" Type="http://schemas.openxmlformats.org/officeDocument/2006/relationships/image" Target="../media/image21.png"/><Relationship Id="rId6" Type="http://schemas.openxmlformats.org/officeDocument/2006/relationships/tags" Target="../tags/tag32.xml"/><Relationship Id="rId5" Type="http://schemas.openxmlformats.org/officeDocument/2006/relationships/image" Target="../media/image20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26.png"/><Relationship Id="rId7" Type="http://schemas.openxmlformats.org/officeDocument/2006/relationships/tags" Target="../tags/tag39.xml"/><Relationship Id="rId6" Type="http://schemas.openxmlformats.org/officeDocument/2006/relationships/image" Target="../media/image25.png"/><Relationship Id="rId5" Type="http://schemas.openxmlformats.org/officeDocument/2006/relationships/tags" Target="../tags/tag38.xml"/><Relationship Id="rId4" Type="http://schemas.openxmlformats.org/officeDocument/2006/relationships/image" Target="../media/image24.png"/><Relationship Id="rId3" Type="http://schemas.openxmlformats.org/officeDocument/2006/relationships/tags" Target="../tags/tag37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38"/>
          <p:cNvSpPr txBox="1"/>
          <p:nvPr>
            <p:custDataLst>
              <p:tags r:id="rId1"/>
            </p:custDataLst>
          </p:nvPr>
        </p:nvSpPr>
        <p:spPr>
          <a:xfrm>
            <a:off x="3792220" y="2056924"/>
            <a:ext cx="4823936" cy="847725"/>
          </a:xfrm>
          <a:prstGeom prst="rect">
            <a:avLst/>
          </a:prstGeom>
          <a:noFill/>
        </p:spPr>
        <p:txBody>
          <a:bodyPr wrap="square" lIns="91413" tIns="45705" rIns="91413" bIns="45705" rtlCol="0" anchor="t" anchorCtr="0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6000" b="1">
                <a:solidFill>
                  <a:srgbClr val="0062A6"/>
                </a:solidFill>
                <a:latin typeface="Arial" panose="020B0604020202020204"/>
                <a:ea typeface="微软雅黑" panose="020B0503020204020204" charset="-122"/>
                <a:cs typeface="+mj-lt"/>
              </a:defRPr>
            </a:lvl1pPr>
          </a:lstStyle>
          <a:p>
            <a:r>
              <a:rPr lang="en-US" sz="4500" dirty="0">
                <a:sym typeface="Arial" panose="020B0604020202020204"/>
              </a:rPr>
              <a:t>TRPO</a:t>
            </a:r>
            <a:r>
              <a:rPr lang="zh-CN" altLang="en-US" sz="4500" dirty="0">
                <a:sym typeface="Arial" panose="020B0604020202020204"/>
              </a:rPr>
              <a:t>算法</a:t>
            </a:r>
            <a:endParaRPr lang="zh-CN" altLang="en-US" sz="4500" dirty="0">
              <a:sym typeface="Arial" panose="020B0604020202020204"/>
            </a:endParaRPr>
          </a:p>
        </p:txBody>
      </p:sp>
      <p:cxnSp>
        <p:nvCxnSpPr>
          <p:cNvPr id="3145728" name="直接连接符 48"/>
          <p:cNvCxnSpPr/>
          <p:nvPr/>
        </p:nvCxnSpPr>
        <p:spPr>
          <a:xfrm>
            <a:off x="992981" y="507524"/>
            <a:ext cx="11096625" cy="10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任意多边形 52"/>
          <p:cNvSpPr/>
          <p:nvPr/>
        </p:nvSpPr>
        <p:spPr>
          <a:xfrm>
            <a:off x="11188541" y="6138545"/>
            <a:ext cx="1003459" cy="7181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1751">
                <a:moveTo>
                  <a:pt x="1886" y="0"/>
                </a:moveTo>
                <a:cubicBezTo>
                  <a:pt x="2042" y="0"/>
                  <a:pt x="2198" y="64"/>
                  <a:pt x="2317" y="191"/>
                </a:cubicBezTo>
                <a:lnTo>
                  <a:pt x="2446" y="330"/>
                </a:lnTo>
                <a:lnTo>
                  <a:pt x="2446" y="1751"/>
                </a:lnTo>
                <a:lnTo>
                  <a:pt x="0" y="1751"/>
                </a:lnTo>
                <a:lnTo>
                  <a:pt x="1455" y="191"/>
                </a:lnTo>
                <a:cubicBezTo>
                  <a:pt x="1574" y="64"/>
                  <a:pt x="1730" y="0"/>
                  <a:pt x="1886" y="0"/>
                </a:cubicBezTo>
                <a:close/>
              </a:path>
            </a:pathLst>
          </a:cu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4" name="组合 54"/>
          <p:cNvGrpSpPr/>
          <p:nvPr/>
        </p:nvGrpSpPr>
        <p:grpSpPr>
          <a:xfrm rot="10800000">
            <a:off x="0" y="5105083"/>
            <a:ext cx="1196340" cy="1751648"/>
            <a:chOff x="12121" y="0"/>
            <a:chExt cx="7078" cy="10356"/>
          </a:xfrm>
        </p:grpSpPr>
        <p:sp>
          <p:nvSpPr>
            <p:cNvPr id="1048590" name="任意多边形 60"/>
            <p:cNvSpPr/>
            <p:nvPr/>
          </p:nvSpPr>
          <p:spPr>
            <a:xfrm>
              <a:off x="12121" y="0"/>
              <a:ext cx="3586" cy="1678"/>
            </a:xfrm>
            <a:custGeom>
              <a:avLst/>
              <a:gdLst>
                <a:gd name="connsiteX0" fmla="*/ 0 w 2576359"/>
                <a:gd name="connsiteY0" fmla="*/ 0 h 1065480"/>
                <a:gd name="connsiteX1" fmla="*/ 2576359 w 2576359"/>
                <a:gd name="connsiteY1" fmla="*/ 0 h 1065480"/>
                <a:gd name="connsiteX2" fmla="*/ 1668353 w 2576359"/>
                <a:gd name="connsiteY2" fmla="*/ 908007 h 1065480"/>
                <a:gd name="connsiteX3" fmla="*/ 908006 w 2576359"/>
                <a:gd name="connsiteY3" fmla="*/ 908007 h 106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359" h="1065480">
                  <a:moveTo>
                    <a:pt x="0" y="0"/>
                  </a:moveTo>
                  <a:lnTo>
                    <a:pt x="2576359" y="0"/>
                  </a:lnTo>
                  <a:lnTo>
                    <a:pt x="1668353" y="908007"/>
                  </a:lnTo>
                  <a:cubicBezTo>
                    <a:pt x="1458388" y="1117971"/>
                    <a:pt x="1117970" y="1117971"/>
                    <a:pt x="908006" y="908007"/>
                  </a:cubicBezTo>
                  <a:close/>
                </a:path>
              </a:pathLst>
            </a:custGeom>
            <a:solidFill>
              <a:srgbClr val="1A8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8591" name="任意多边形 61"/>
            <p:cNvSpPr/>
            <p:nvPr/>
          </p:nvSpPr>
          <p:spPr>
            <a:xfrm>
              <a:off x="13263" y="0"/>
              <a:ext cx="5937" cy="10356"/>
            </a:xfrm>
            <a:custGeom>
              <a:avLst/>
              <a:gdLst>
                <a:gd name="connsiteX0" fmla="*/ 1994295 w 4218871"/>
                <a:gd name="connsiteY0" fmla="*/ 0 h 6806042"/>
                <a:gd name="connsiteX1" fmla="*/ 4218871 w 4218871"/>
                <a:gd name="connsiteY1" fmla="*/ 0 h 6806042"/>
                <a:gd name="connsiteX2" fmla="*/ 4218871 w 4218871"/>
                <a:gd name="connsiteY2" fmla="*/ 6806042 h 6806042"/>
                <a:gd name="connsiteX3" fmla="*/ 4161178 w 4218871"/>
                <a:gd name="connsiteY3" fmla="*/ 6775682 h 6806042"/>
                <a:gd name="connsiteX4" fmla="*/ 4039514 w 4218871"/>
                <a:gd name="connsiteY4" fmla="*/ 6676301 h 6806042"/>
                <a:gd name="connsiteX5" fmla="*/ 227157 w 4218871"/>
                <a:gd name="connsiteY5" fmla="*/ 2863944 h 6806042"/>
                <a:gd name="connsiteX6" fmla="*/ 227157 w 4218871"/>
                <a:gd name="connsiteY6" fmla="*/ 1767139 h 680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871" h="6806042">
                  <a:moveTo>
                    <a:pt x="1994295" y="0"/>
                  </a:moveTo>
                  <a:lnTo>
                    <a:pt x="4218871" y="0"/>
                  </a:lnTo>
                  <a:lnTo>
                    <a:pt x="4218871" y="6806042"/>
                  </a:lnTo>
                  <a:lnTo>
                    <a:pt x="4161178" y="6775682"/>
                  </a:lnTo>
                  <a:cubicBezTo>
                    <a:pt x="4118173" y="6747288"/>
                    <a:pt x="4077373" y="6714161"/>
                    <a:pt x="4039514" y="6676301"/>
                  </a:cubicBezTo>
                  <a:lnTo>
                    <a:pt x="227157" y="2863944"/>
                  </a:lnTo>
                  <a:cubicBezTo>
                    <a:pt x="-75718" y="2561069"/>
                    <a:pt x="-75718" y="2070013"/>
                    <a:pt x="227157" y="1767139"/>
                  </a:cubicBezTo>
                  <a:close/>
                </a:path>
              </a:pathLst>
            </a:custGeom>
            <a:solidFill>
              <a:srgbClr val="0062A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368165" y="3861435"/>
            <a:ext cx="3672205" cy="431800"/>
          </a:xfrm>
          <a:prstGeom prst="roundRect">
            <a:avLst/>
          </a:prstGeom>
          <a:solidFill>
            <a:srgbClr val="0070C0"/>
          </a:solidFill>
          <a:effectLst>
            <a:outerShdw blurRad="50800" dist="50800" dir="5400000" sx="93000" sy="9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汇报人：赵扬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Trust Region Policy Optimization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策略梯度虽然快，但是表现不稳定。一方面是对超参数的设置比较敏感，另一方面是随机性大，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波动也就非常大。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TRPO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的主要优点是稳定，因为置信域算法对超参数的设置不太敏感。另一个优点是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sample efficient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，也就是观测同样数量的奖励，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TRPO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能训练出更好的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策略网络。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Trust Region Policy Optimization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算法重复两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步：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Approximation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：对目标函数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近似得到函数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，在置信域内，函数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很接近目标函数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endParaRPr lang="en-US" altLang="zh-CN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Maximization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：在置信域里面寻找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的最大值，把得到的最优解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θ作为新的值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new</m:t>
                        </m:r>
                      </m:sub>
                    </m:sSub>
                  </m:oMath>
                </a14:m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20300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6215" y="3154680"/>
            <a:ext cx="4180205" cy="877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8520" y="4796155"/>
            <a:ext cx="5139055" cy="683895"/>
          </a:xfrm>
          <a:prstGeom prst="rect">
            <a:avLst/>
          </a:prstGeom>
        </p:spPr>
      </p:pic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5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52368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Approxi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mation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old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我们对目标函数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J(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处做近似。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让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Agent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与环境交互得到一条轨迹，轨迹是由观测到的状态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，动作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，奖励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r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组成的。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我们根据观测到的数据作蒙特卡洛近似，把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替换成观测到的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ai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si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，期望就近似成下面这一项。如果有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个观测，那就用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项的均值来更好的近似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期望。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就是目标函数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J(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近似。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	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5236845"/>
              </a:xfrm>
              <a:prstGeom prst="rect">
                <a:avLst/>
              </a:prstGeom>
              <a:blipFill rotWithShape="1">
                <a:blip r:embed="rId6"/>
                <a:stretch>
                  <a:fillRect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07770" y="2279015"/>
            <a:ext cx="3986530" cy="697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87545" y="3561715"/>
            <a:ext cx="3759200" cy="49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8520" y="4796155"/>
            <a:ext cx="5139055" cy="683895"/>
          </a:xfrm>
          <a:prstGeom prst="rect">
            <a:avLst/>
          </a:prstGeom>
        </p:spPr>
      </p:pic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5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48145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Approxi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mation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𝑜𝑙𝑑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我们对目标函数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J(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处做近似。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让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Agent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与环境交互得到一条轨迹，轨迹是由观测到的状态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，动作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，奖励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r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组成的。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我们根据观测到的数据作蒙特卡洛近似，把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替换成观测到的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ai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si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，期望就近似成下面这一项。如果有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个观测，那就用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项的均值来更好的近似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期望。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就是目标函数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J(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近似。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	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4814570"/>
              </a:xfrm>
              <a:prstGeom prst="rect">
                <a:avLst/>
              </a:prstGeom>
              <a:blipFill rotWithShape="1">
                <a:blip r:embed="rId6"/>
                <a:stretch>
                  <a:fillRect b="-1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07770" y="2279015"/>
            <a:ext cx="3986530" cy="697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87545" y="3561715"/>
            <a:ext cx="3759200" cy="496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21715"/>
                <a:ext cx="10544810" cy="33642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Approxi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mation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下面对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做近似</m:t>
                    </m:r>
                  </m:oMath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把观测到的奖励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记作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把第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时刻的折扣回报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记作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同样，可以把观测到的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u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i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作为对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的蒙特卡洛近似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。</m:t>
                    </m:r>
                  </m:oMath>
                </a14:m>
                <a:endParaRPr lang="en-US" altLang="zh-CN" sz="20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然后就有了新的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公式：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	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21715"/>
                <a:ext cx="10544810" cy="3364230"/>
              </a:xfrm>
              <a:prstGeom prst="rect">
                <a:avLst/>
              </a:prstGeom>
              <a:blipFill rotWithShape="1">
                <a:blip r:embed="rId4"/>
                <a:stretch>
                  <a:fillRect b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17335" y="117475"/>
            <a:ext cx="5139055" cy="683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51555" y="2108835"/>
            <a:ext cx="1987550" cy="418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035425" y="2588895"/>
            <a:ext cx="5875020" cy="481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73225" y="4196080"/>
            <a:ext cx="9388475" cy="668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21715"/>
                <a:ext cx="10544810" cy="33642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Maximization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这一步就是对推导出来的函数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关于变量θ求最大化，把求得的解作为变量新的值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。这个最大化问题是带约束条件的，要求最大化的解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必须在置信域里面。</a:t>
                </a: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这样，即使第一步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Approximation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做的不好，或者第二步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Maximization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做的不好，新的解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也不会离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太远，不会让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θ突然变差。</a:t>
                </a:r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衡量邻域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一般有两种方法：</a:t>
                </a:r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1                                  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也就是θ必须落在以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为球心，以</a:t>
                </a:r>
                <a:r>
                  <a:rPr lang="zh-CN" altLang="en-US"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∆为半径的球里面。</a:t>
                </a:r>
                <a:endPara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2                                                               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用来衡量两个策略分布</a:t>
                </a:r>
                <a:r>
                  <a: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差别大小。</a:t>
                </a:r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endPara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21715"/>
                <a:ext cx="10544810" cy="3364230"/>
              </a:xfrm>
              <a:prstGeom prst="rect">
                <a:avLst/>
              </a:prstGeom>
              <a:blipFill rotWithShape="1">
                <a:blip r:embed="rId4"/>
                <a:stretch>
                  <a:fillRect b="-80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76270" y="1140460"/>
            <a:ext cx="7628890" cy="543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84245" y="3121660"/>
            <a:ext cx="5765165" cy="614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67815" y="5388610"/>
            <a:ext cx="2200910" cy="329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40205" y="5861050"/>
            <a:ext cx="4160520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38"/>
          <p:cNvSpPr txBox="1"/>
          <p:nvPr>
            <p:custDataLst>
              <p:tags r:id="rId1"/>
            </p:custDataLst>
          </p:nvPr>
        </p:nvSpPr>
        <p:spPr>
          <a:xfrm>
            <a:off x="3764280" y="2733040"/>
            <a:ext cx="5554345" cy="1392555"/>
          </a:xfrm>
          <a:prstGeom prst="rect">
            <a:avLst/>
          </a:prstGeom>
          <a:noFill/>
        </p:spPr>
        <p:txBody>
          <a:bodyPr wrap="square" lIns="91413" tIns="45705" rIns="91413" bIns="45705" rtlCol="0" anchor="t" anchorCtr="0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6000" b="1">
                <a:solidFill>
                  <a:srgbClr val="0062A6"/>
                </a:solidFill>
                <a:latin typeface="Arial" panose="020B0604020202020204"/>
                <a:ea typeface="微软雅黑" panose="020B0503020204020204" charset="-122"/>
                <a:cs typeface="+mj-lt"/>
              </a:defRPr>
            </a:lvl1pPr>
          </a:lstStyle>
          <a:p>
            <a:r>
              <a:rPr lang="en-US" sz="8000" dirty="0">
                <a:sym typeface="Arial" panose="020B0604020202020204"/>
              </a:rPr>
              <a:t>Thanks</a:t>
            </a:r>
            <a:r>
              <a:rPr lang="zh-CN" altLang="en-US" sz="8000" dirty="0">
                <a:sym typeface="Arial" panose="020B0604020202020204"/>
              </a:rPr>
              <a:t>！！</a:t>
            </a:r>
            <a:endParaRPr lang="zh-CN" altLang="en-US" sz="8000" dirty="0">
              <a:sym typeface="Arial" panose="020B0604020202020204"/>
            </a:endParaRPr>
          </a:p>
        </p:txBody>
      </p:sp>
      <p:cxnSp>
        <p:nvCxnSpPr>
          <p:cNvPr id="3145728" name="直接连接符 48"/>
          <p:cNvCxnSpPr/>
          <p:nvPr/>
        </p:nvCxnSpPr>
        <p:spPr>
          <a:xfrm>
            <a:off x="992981" y="507524"/>
            <a:ext cx="11096625" cy="10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任意多边形 52"/>
          <p:cNvSpPr/>
          <p:nvPr/>
        </p:nvSpPr>
        <p:spPr>
          <a:xfrm>
            <a:off x="11188541" y="6138545"/>
            <a:ext cx="1003459" cy="7181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6" h="1751">
                <a:moveTo>
                  <a:pt x="1886" y="0"/>
                </a:moveTo>
                <a:cubicBezTo>
                  <a:pt x="2042" y="0"/>
                  <a:pt x="2198" y="64"/>
                  <a:pt x="2317" y="191"/>
                </a:cubicBezTo>
                <a:lnTo>
                  <a:pt x="2446" y="330"/>
                </a:lnTo>
                <a:lnTo>
                  <a:pt x="2446" y="1751"/>
                </a:lnTo>
                <a:lnTo>
                  <a:pt x="0" y="1751"/>
                </a:lnTo>
                <a:lnTo>
                  <a:pt x="1455" y="191"/>
                </a:lnTo>
                <a:cubicBezTo>
                  <a:pt x="1574" y="64"/>
                  <a:pt x="1730" y="0"/>
                  <a:pt x="1886" y="0"/>
                </a:cubicBezTo>
                <a:close/>
              </a:path>
            </a:pathLst>
          </a:custGeom>
          <a:solidFill>
            <a:srgbClr val="1A8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4" name="组合 54"/>
          <p:cNvGrpSpPr/>
          <p:nvPr/>
        </p:nvGrpSpPr>
        <p:grpSpPr>
          <a:xfrm rot="10800000">
            <a:off x="0" y="5105083"/>
            <a:ext cx="1196340" cy="1751648"/>
            <a:chOff x="12121" y="0"/>
            <a:chExt cx="7078" cy="10356"/>
          </a:xfrm>
        </p:grpSpPr>
        <p:sp>
          <p:nvSpPr>
            <p:cNvPr id="1048590" name="任意多边形 60"/>
            <p:cNvSpPr/>
            <p:nvPr/>
          </p:nvSpPr>
          <p:spPr>
            <a:xfrm>
              <a:off x="12121" y="0"/>
              <a:ext cx="3586" cy="1678"/>
            </a:xfrm>
            <a:custGeom>
              <a:avLst/>
              <a:gdLst>
                <a:gd name="connsiteX0" fmla="*/ 0 w 2576359"/>
                <a:gd name="connsiteY0" fmla="*/ 0 h 1065480"/>
                <a:gd name="connsiteX1" fmla="*/ 2576359 w 2576359"/>
                <a:gd name="connsiteY1" fmla="*/ 0 h 1065480"/>
                <a:gd name="connsiteX2" fmla="*/ 1668353 w 2576359"/>
                <a:gd name="connsiteY2" fmla="*/ 908007 h 1065480"/>
                <a:gd name="connsiteX3" fmla="*/ 908006 w 2576359"/>
                <a:gd name="connsiteY3" fmla="*/ 908007 h 106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359" h="1065480">
                  <a:moveTo>
                    <a:pt x="0" y="0"/>
                  </a:moveTo>
                  <a:lnTo>
                    <a:pt x="2576359" y="0"/>
                  </a:lnTo>
                  <a:lnTo>
                    <a:pt x="1668353" y="908007"/>
                  </a:lnTo>
                  <a:cubicBezTo>
                    <a:pt x="1458388" y="1117971"/>
                    <a:pt x="1117970" y="1117971"/>
                    <a:pt x="908006" y="908007"/>
                  </a:cubicBezTo>
                  <a:close/>
                </a:path>
              </a:pathLst>
            </a:custGeom>
            <a:solidFill>
              <a:srgbClr val="1A8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48591" name="任意多边形 61"/>
            <p:cNvSpPr/>
            <p:nvPr/>
          </p:nvSpPr>
          <p:spPr>
            <a:xfrm>
              <a:off x="13263" y="0"/>
              <a:ext cx="5937" cy="10356"/>
            </a:xfrm>
            <a:custGeom>
              <a:avLst/>
              <a:gdLst>
                <a:gd name="connsiteX0" fmla="*/ 1994295 w 4218871"/>
                <a:gd name="connsiteY0" fmla="*/ 0 h 6806042"/>
                <a:gd name="connsiteX1" fmla="*/ 4218871 w 4218871"/>
                <a:gd name="connsiteY1" fmla="*/ 0 h 6806042"/>
                <a:gd name="connsiteX2" fmla="*/ 4218871 w 4218871"/>
                <a:gd name="connsiteY2" fmla="*/ 6806042 h 6806042"/>
                <a:gd name="connsiteX3" fmla="*/ 4161178 w 4218871"/>
                <a:gd name="connsiteY3" fmla="*/ 6775682 h 6806042"/>
                <a:gd name="connsiteX4" fmla="*/ 4039514 w 4218871"/>
                <a:gd name="connsiteY4" fmla="*/ 6676301 h 6806042"/>
                <a:gd name="connsiteX5" fmla="*/ 227157 w 4218871"/>
                <a:gd name="connsiteY5" fmla="*/ 2863944 h 6806042"/>
                <a:gd name="connsiteX6" fmla="*/ 227157 w 4218871"/>
                <a:gd name="connsiteY6" fmla="*/ 1767139 h 680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871" h="6806042">
                  <a:moveTo>
                    <a:pt x="1994295" y="0"/>
                  </a:moveTo>
                  <a:lnTo>
                    <a:pt x="4218871" y="0"/>
                  </a:lnTo>
                  <a:lnTo>
                    <a:pt x="4218871" y="6806042"/>
                  </a:lnTo>
                  <a:lnTo>
                    <a:pt x="4161178" y="6775682"/>
                  </a:lnTo>
                  <a:cubicBezTo>
                    <a:pt x="4118173" y="6747288"/>
                    <a:pt x="4077373" y="6714161"/>
                    <a:pt x="4039514" y="6676301"/>
                  </a:cubicBezTo>
                  <a:lnTo>
                    <a:pt x="227157" y="2863944"/>
                  </a:lnTo>
                  <a:cubicBezTo>
                    <a:pt x="-75718" y="2561069"/>
                    <a:pt x="-75718" y="2070013"/>
                    <a:pt x="227157" y="1767139"/>
                  </a:cubicBezTo>
                  <a:close/>
                </a:path>
              </a:pathLst>
            </a:custGeom>
            <a:solidFill>
              <a:srgbClr val="0062A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策略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</a:rPr>
              <a:t>梯度算法回顾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52825" y="3674745"/>
            <a:ext cx="5775960" cy="2506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94105" y="1846580"/>
            <a:ext cx="105454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/>
              <a:t>相对于Value Based的方法，基于策略梯度的强化学习方法的很明显的优势是它可以直接去学习Policy本身，这样学习速度会更快，并且更关键的是它可以用于连续动作空间的情况。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它的基本思想是通过最大化状态价值来更新策略函数的参数，即最大化目标函数。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tx2"/>
                </a:solidFill>
                <a:latin typeface="Cambria Math" panose="02040503050406030204" charset="0"/>
                <a:cs typeface="Cambria Math" panose="02040503050406030204" charset="0"/>
              </a:rPr>
              <a:t>这种方法的缺点也是显而易见的，因为强化学习环境的变化往往非常大，也导致Value的方差比普通的深度学习数据要大的多，很难选择到一个合适的学习率 可以保障更新参数之后的价值比现在的好，一旦选择了这个更不好的策略进行采样学习，再次更新的参数会更差，因此很容易导致越学越差，一直无法收敛。</a:t>
            </a:r>
            <a:endParaRPr lang="zh-CN" altLang="en-US" sz="20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tx2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6985" y="3141980"/>
            <a:ext cx="4221480" cy="30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06335" y="2760980"/>
            <a:ext cx="291846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87840" y="4853305"/>
            <a:ext cx="1967865" cy="1598295"/>
          </a:xfrm>
          <a:prstGeom prst="rect">
            <a:avLst/>
          </a:prstGeom>
        </p:spPr>
      </p:pic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5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4376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Trust Region</a:t>
                </a: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置信域算法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(TR)</a:t>
                </a:r>
                <a:endPara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问题：找到</a:t>
                </a:r>
                <a:r>
                  <a:rPr lang="zh-CN" altLang="en-US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r>
                  <a:rPr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000" i="1">
                  <a:solidFill>
                    <a:schemeClr val="tx2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定义</a:t>
                </a:r>
                <a:r>
                  <a:rPr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的邻域。也就是一个集合，其中包含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附近所有的点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。这些点距离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最多不超过</m:t>
                    </m:r>
                  </m:oMath>
                </a14:m>
                <a:r>
                  <a:rPr lang="zh-CN" altLang="en-US" sz="2000" i="1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</a:rPr>
                  <a:t>∆。</a:t>
                </a:r>
                <a:endParaRPr lang="zh-CN" altLang="en-US" sz="2000" i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000" i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定义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L(</a:t>
                </a:r>
                <a:r>
                  <a:rPr lang="zh-CN" altLang="en-US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函数，这个函数在</a:t>
                </a:r>
                <a:r>
                  <a:rPr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邻域内非常接近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，所以我们称</a:t>
                </a:r>
                <a:r>
                  <a:rPr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是置信域。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也就是说在这个邻域内，我们可以用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                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来代替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一般情况，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是一个很复杂的函数，而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L(</a:t>
                </a:r>
                <a:r>
                  <a:rPr lang="zh-CN" altLang="en-US"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是一个相对简单的函数，用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代替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可以让优化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变得更容易。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4376420"/>
              </a:xfrm>
              <a:prstGeom prst="rect">
                <a:avLst/>
              </a:prstGeom>
              <a:blipFill rotWithShape="1">
                <a:blip r:embed="rId6"/>
                <a:stretch>
                  <a:fillRect r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80895" y="3051810"/>
            <a:ext cx="4721860" cy="563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32450" y="4100830"/>
            <a:ext cx="925830" cy="314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97750" y="4033520"/>
            <a:ext cx="448945" cy="382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353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Trust Region</a:t>
                </a: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置信域算法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(TR)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我们人为构造的函数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在置信域上非常接近目标函数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，于是可以用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代替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。由于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很接近，所以能最大化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的点，同样也可以使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变大。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置信域算法重复两个步骤</a:t>
                </a:r>
                <a:endPara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近似：给出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构造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L(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θ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。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构造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m:rPr>
                        <m:sty m:val="p"/>
                      </m:rP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的方法有很多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，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比如用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m:rPr>
                        <m:sty m:val="p"/>
                      </m:rP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的二阶泰勒展开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，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或者是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m:rPr>
                        <m:sty m:val="p"/>
                      </m:rP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的</m:t>
                    </m:r>
                  </m:oMath>
                </a14:m>
                <a:endPara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      </m:t>
                      </m:r>
                      <m:r>
                        <m:rPr>
                          <m:sty m:val="p"/>
                        </m:rPr>
                        <a:rPr lang="zh-CN" altLang="en-US" sz="2000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蒙特卡洛近似</m:t>
                      </m:r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。</m:t>
                      </m:r>
                    </m:oMath>
                  </m:oMathPara>
                </a14:m>
                <a:endParaRPr lang="en-US" altLang="zh-CN" sz="2000">
                  <a:solidFill>
                    <a:schemeClr val="tx2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>
                    <a:solidFill>
                      <a:schemeClr val="tx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最大化：在置信域中搜索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𝐿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𝜃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的最大值，也就是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3530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50335" y="4671695"/>
            <a:ext cx="402717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249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Trust Region</a:t>
                </a: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置信域算法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(TR)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绿色曲线代表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J(</a:t>
                </a:r>
                <a:r>
                  <a:rPr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的图像，横轴表示变量</a:t>
                </a:r>
                <a:r>
                  <a:rPr lang="zh-CN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θ，紫色的曲线是对目标函数</a:t>
                </a:r>
                <a:r>
                  <a:rPr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的近似，在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附近函数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非常接近函数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J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的邻域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就是置信域。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然后就是最大化，在置信域内对紫色曲线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函数求最大化，解不能超出置信域的范围。用优化算法找出曲线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L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在置信域内的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最大值。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24917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81075" y="3932555"/>
            <a:ext cx="5017135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28105" y="3940810"/>
            <a:ext cx="477266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5540" y="3420745"/>
            <a:ext cx="2264410" cy="523240"/>
          </a:xfrm>
          <a:prstGeom prst="rect">
            <a:avLst/>
          </a:prstGeom>
        </p:spPr>
      </p:pic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5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341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基于策略改进算法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用策略网络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                   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控制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Agent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做运动。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状态价值函数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marL="914400" lvl="2" indent="45720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(s)=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~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s,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2000" i="1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策略价值函数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marL="3200400" lvl="7" indent="45720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他是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              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关于</a:t>
                </a:r>
                <a:r>
                  <a:rPr lang="en-US" altLang="zh-CN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s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期望。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34150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46655" y="1755775"/>
            <a:ext cx="1133475" cy="347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895850" y="2626995"/>
            <a:ext cx="2736850" cy="4019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325745" y="3609340"/>
            <a:ext cx="772795" cy="334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094740" y="1058545"/>
            <a:ext cx="10544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State-value 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function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对</a:t>
            </a:r>
            <a:r>
              <a:rPr lang="zh-CN" altLang="en-US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这一个公式进一步</a:t>
            </a:r>
            <a:r>
              <a:rPr lang="zh-CN" altLang="en-US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推导</a:t>
            </a:r>
            <a:endParaRPr lang="zh-CN" altLang="en-US" sz="2000">
              <a:solidFill>
                <a:schemeClr val="tx2"/>
              </a:solidFill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000">
              <a:solidFill>
                <a:schemeClr val="tx2"/>
              </a:solidFill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000">
              <a:solidFill>
                <a:schemeClr val="tx2"/>
              </a:solidFill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                          </a:t>
            </a:r>
            <a:endParaRPr lang="en-US" altLang="zh-CN" sz="2000">
              <a:solidFill>
                <a:schemeClr val="tx2"/>
              </a:solidFill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                          </a:t>
            </a:r>
            <a:r>
              <a:rPr lang="zh-CN" altLang="en-US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是指策略网络的参数是旧的值。把</a:t>
            </a:r>
            <a:r>
              <a:rPr lang="en-US" altLang="zh-CN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                             </a:t>
            </a:r>
            <a:r>
              <a:rPr lang="zh-CN" altLang="en-US" sz="2000">
                <a:solidFill>
                  <a:schemeClr val="tx2"/>
                </a:solidFill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</a:rPr>
              <a:t>看作是概率密度函数，则整个连加就是对后面一项的期望。</a:t>
            </a:r>
            <a:endParaRPr lang="en-US" altLang="zh-CN" sz="2000">
              <a:solidFill>
                <a:schemeClr val="tx2"/>
              </a:solidFill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55520" y="2165350"/>
            <a:ext cx="5104765" cy="419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15180" y="2698115"/>
            <a:ext cx="4200525" cy="520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65860" y="3562350"/>
            <a:ext cx="1432560" cy="3435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37960" y="3562350"/>
            <a:ext cx="1503680" cy="3435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686935" y="4529455"/>
            <a:ext cx="397002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2" name="图片 2" descr="C:\Users\DELL\Desktop\IMG_3480.PNGIMG_3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0971" y="117634"/>
            <a:ext cx="731520" cy="731044"/>
          </a:xfrm>
          <a:prstGeom prst="rect">
            <a:avLst/>
          </a:prstGeom>
        </p:spPr>
      </p:pic>
      <p:cxnSp>
        <p:nvCxnSpPr>
          <p:cNvPr id="3145730" name="直接连接符 3"/>
          <p:cNvCxnSpPr/>
          <p:nvPr>
            <p:custDataLst>
              <p:tags r:id="rId3"/>
            </p:custDataLst>
          </p:nvPr>
        </p:nvCxnSpPr>
        <p:spPr>
          <a:xfrm flipV="1">
            <a:off x="980916" y="842090"/>
            <a:ext cx="1121410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6533515"/>
            <a:ext cx="12191365" cy="324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Shandong University of Science and Technology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981075" y="117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TRPO</a:t>
            </a:r>
            <a:endParaRPr lang="en-US" altLang="zh-CN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4740" y="1058545"/>
                <a:ext cx="10544810" cy="158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Objective-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function</a:t>
                </a:r>
                <a:endPara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上一页对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做了等价变换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下面来近似目标函数</a:t>
                </a:r>
                <a:endParaRPr lang="zh-CN" altLang="en-US" sz="2000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我们刚才推到的公式</a:t>
                </a:r>
                <a:r>
                  <a:rPr lang="zh-CN" altLang="en-US" sz="2000">
                    <a:solidFill>
                      <a:schemeClr val="tx2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带入其中的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000" i="1">
                  <a:solidFill>
                    <a:schemeClr val="tx2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0" y="1058545"/>
                <a:ext cx="10544810" cy="15887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09715" y="1678940"/>
            <a:ext cx="2169795" cy="506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45075" y="2647315"/>
            <a:ext cx="3625215" cy="765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246245" y="2771140"/>
            <a:ext cx="798830" cy="5187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COMMONDATA" val="eyJoZGlkIjoiNDYzYzgwYmQ3OWUzOTRlMWZjN2I4ZTAxY2VlMGM4ZG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3134</Words>
  <Application>WPS 演示</Application>
  <PresentationFormat>宽屏</PresentationFormat>
  <Paragraphs>161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Cambria Math</vt:lpstr>
      <vt:lpstr>Arial Unicode MS</vt:lpstr>
      <vt:lpstr>Calibri</vt:lpstr>
      <vt:lpstr>MS Mincho</vt:lpstr>
      <vt:lpstr>Segoe Print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赵扬</dc:creator>
  <cp:lastModifiedBy>゛懵懵懂懂的小青春</cp:lastModifiedBy>
  <cp:revision>13</cp:revision>
  <dcterms:created xsi:type="dcterms:W3CDTF">2023-09-22T11:24:00Z</dcterms:created>
  <dcterms:modified xsi:type="dcterms:W3CDTF">2023-10-05T16:03:45Z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0A0E0D50DD014AC2BAE6652AE45CB711_12</vt:lpwstr>
  </property>
  <property fmtid="{D5CDD505-2E9C-101B-9397-08002B2CF9AE}" pid="3" name="KSOProductBuildVer">
    <vt:lpwstr>2052-12.1.0.15712</vt:lpwstr>
  </property>
</Properties>
</file>