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21" r:id="rId5"/>
    <p:sldId id="325" r:id="rId6"/>
    <p:sldId id="323" r:id="rId7"/>
    <p:sldId id="324" r:id="rId8"/>
    <p:sldId id="326" r:id="rId9"/>
    <p:sldId id="327" r:id="rId10"/>
    <p:sldId id="328" r:id="rId11"/>
    <p:sldId id="332" r:id="rId12"/>
    <p:sldId id="333" r:id="rId13"/>
    <p:sldId id="334" r:id="rId14"/>
    <p:sldId id="338" r:id="rId15"/>
    <p:sldId id="335" r:id="rId16"/>
    <p:sldId id="336" r:id="rId17"/>
    <p:sldId id="339" r:id="rId18"/>
    <p:sldId id="340" r:id="rId19"/>
    <p:sldId id="341" r:id="rId20"/>
    <p:sldId id="342" r:id="rId21"/>
    <p:sldId id="343" r:id="rId22"/>
    <p:sldId id="344" r:id="rId23"/>
    <p:sldId id="345" r:id="rId24"/>
    <p:sldId id="346" r:id="rId25"/>
    <p:sldId id="347" r:id="rId26"/>
    <p:sldId id="348" r:id="rId27"/>
    <p:sldId id="349" r:id="rId28"/>
    <p:sldId id="286"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晨皓"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89.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599" name="幻灯片图像占位符 1"/>
          <p:cNvSpPr>
            <a:spLocks noGrp="1" noRot="1" noChangeAspect="1"/>
          </p:cNvSpPr>
          <p:nvPr>
            <p:ph type="sldImg"/>
          </p:nvPr>
        </p:nvSpPr>
        <p:spPr/>
      </p:sp>
      <p:sp>
        <p:nvSpPr>
          <p:cNvPr id="1048600" name="备注占位符 2"/>
          <p:cNvSpPr>
            <a:spLocks noGrp="1"/>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599" name="幻灯片图像占位符 1"/>
          <p:cNvSpPr>
            <a:spLocks noGrp="1" noRot="1" noChangeAspect="1"/>
          </p:cNvSpPr>
          <p:nvPr>
            <p:ph type="sldImg"/>
          </p:nvPr>
        </p:nvSpPr>
        <p:spPr/>
      </p:sp>
      <p:sp>
        <p:nvSpPr>
          <p:cNvPr id="1048600" name="备注占位符 2"/>
          <p:cNvSpPr>
            <a:spLocks noGrp="1"/>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2.png"/><Relationship Id="rId6" Type="http://schemas.openxmlformats.org/officeDocument/2006/relationships/tags" Target="../tags/tag31.xml"/><Relationship Id="rId5" Type="http://schemas.openxmlformats.org/officeDocument/2006/relationships/image" Target="../media/image11.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1.png"/><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tags" Target="../tags/tag34.xml"/><Relationship Id="rId4" Type="http://schemas.openxmlformats.org/officeDocument/2006/relationships/image" Target="../media/image13.png"/><Relationship Id="rId3" Type="http://schemas.openxmlformats.org/officeDocument/2006/relationships/tags" Target="../tags/tag33.xml"/><Relationship Id="rId2" Type="http://schemas.openxmlformats.org/officeDocument/2006/relationships/image" Target="../media/image1.png"/><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1.png"/><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41.xml"/><Relationship Id="rId7" Type="http://schemas.openxmlformats.org/officeDocument/2006/relationships/image" Target="../media/image16.png"/><Relationship Id="rId6" Type="http://schemas.openxmlformats.org/officeDocument/2006/relationships/tags" Target="../tags/tag40.xml"/><Relationship Id="rId5" Type="http://schemas.openxmlformats.org/officeDocument/2006/relationships/image" Target="../media/image15.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image" Target="../media/image1.png"/><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image" Target="../media/image1.png"/><Relationship Id="rId1" Type="http://schemas.openxmlformats.org/officeDocument/2006/relationships/tags" Target="../tags/tag42.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image" Target="../media/image1.png"/><Relationship Id="rId1" Type="http://schemas.openxmlformats.org/officeDocument/2006/relationships/tags" Target="../tags/tag4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tags" Target="../tags/tag50.xml"/><Relationship Id="rId4" Type="http://schemas.openxmlformats.org/officeDocument/2006/relationships/image" Target="../media/image20.png"/><Relationship Id="rId3" Type="http://schemas.openxmlformats.org/officeDocument/2006/relationships/tags" Target="../tags/tag49.xml"/><Relationship Id="rId2" Type="http://schemas.openxmlformats.org/officeDocument/2006/relationships/image" Target="../media/image1.png"/><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tags" Target="../tags/tag54.xml"/><Relationship Id="rId5" Type="http://schemas.openxmlformats.org/officeDocument/2006/relationships/image" Target="../media/image22.png"/><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image" Target="../media/image1.png"/><Relationship Id="rId1" Type="http://schemas.openxmlformats.org/officeDocument/2006/relationships/tags" Target="../tags/tag51.xml"/></Relationships>
</file>

<file path=ppt/slides/_rels/slide18.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image" Target="../media/image26.wmf"/><Relationship Id="rId7" Type="http://schemas.openxmlformats.org/officeDocument/2006/relationships/oleObject" Target="../embeddings/oleObject1.bin"/><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image" Target="../media/image1.png"/><Relationship Id="rId13" Type="http://schemas.openxmlformats.org/officeDocument/2006/relationships/notesSlide" Target="../notesSlides/notesSlide9.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27.png"/><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tags" Target="../tags/tag62.xml"/><Relationship Id="rId7" Type="http://schemas.openxmlformats.org/officeDocument/2006/relationships/image" Target="../media/image28.png"/><Relationship Id="rId6" Type="http://schemas.openxmlformats.org/officeDocument/2006/relationships/tags" Target="../tags/tag61.xml"/><Relationship Id="rId5" Type="http://schemas.openxmlformats.org/officeDocument/2006/relationships/image" Target="../media/image26.wmf"/><Relationship Id="rId4" Type="http://schemas.openxmlformats.org/officeDocument/2006/relationships/oleObject" Target="../embeddings/oleObject2.bin"/><Relationship Id="rId3" Type="http://schemas.openxmlformats.org/officeDocument/2006/relationships/tags" Target="../tags/tag60.xml"/><Relationship Id="rId2" Type="http://schemas.openxmlformats.org/officeDocument/2006/relationships/image" Target="../media/image1.png"/><Relationship Id="rId13" Type="http://schemas.openxmlformats.org/officeDocument/2006/relationships/notesSlide" Target="../notesSlides/notesSlide10.xml"/><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30.GIF"/><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png"/><Relationship Id="rId6" Type="http://schemas.openxmlformats.org/officeDocument/2006/relationships/tags" Target="../tags/tag6.xml"/><Relationship Id="rId5" Type="http://schemas.openxmlformats.org/officeDocument/2006/relationships/image" Target="../media/image2.png"/><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image" Target="../media/image31.png"/><Relationship Id="rId6" Type="http://schemas.openxmlformats.org/officeDocument/2006/relationships/tags" Target="../tags/tag65.xml"/><Relationship Id="rId5" Type="http://schemas.openxmlformats.org/officeDocument/2006/relationships/image" Target="../media/image26.wmf"/><Relationship Id="rId4" Type="http://schemas.openxmlformats.org/officeDocument/2006/relationships/oleObject" Target="../embeddings/oleObject3.bin"/><Relationship Id="rId3" Type="http://schemas.openxmlformats.org/officeDocument/2006/relationships/tags" Target="../tags/tag64.xml"/><Relationship Id="rId2" Type="http://schemas.openxmlformats.org/officeDocument/2006/relationships/image" Target="../media/image1.png"/><Relationship Id="rId10" Type="http://schemas.openxmlformats.org/officeDocument/2006/relationships/notesSlide" Target="../notesSlides/notesSlide11.xml"/><Relationship Id="rId1" Type="http://schemas.openxmlformats.org/officeDocument/2006/relationships/tags" Target="../tags/tag63.xml"/></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image" Target="../media/image32.png"/><Relationship Id="rId6" Type="http://schemas.openxmlformats.org/officeDocument/2006/relationships/tags" Target="../tags/tag68.xml"/><Relationship Id="rId5" Type="http://schemas.openxmlformats.org/officeDocument/2006/relationships/image" Target="../media/image26.wmf"/><Relationship Id="rId4" Type="http://schemas.openxmlformats.org/officeDocument/2006/relationships/oleObject" Target="../embeddings/oleObject4.bin"/><Relationship Id="rId3" Type="http://schemas.openxmlformats.org/officeDocument/2006/relationships/tags" Target="../tags/tag67.xml"/><Relationship Id="rId2" Type="http://schemas.openxmlformats.org/officeDocument/2006/relationships/image" Target="../media/image1.png"/><Relationship Id="rId10" Type="http://schemas.openxmlformats.org/officeDocument/2006/relationships/notesSlide" Target="../notesSlides/notesSlide12.xml"/><Relationship Id="rId1" Type="http://schemas.openxmlformats.org/officeDocument/2006/relationships/tags" Target="../tags/tag66.xml"/></Relationships>
</file>

<file path=ppt/slides/_rels/slide22.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tags" Target="../tags/tag72.xml"/><Relationship Id="rId7" Type="http://schemas.openxmlformats.org/officeDocument/2006/relationships/image" Target="../media/image33.png"/><Relationship Id="rId6" Type="http://schemas.openxmlformats.org/officeDocument/2006/relationships/tags" Target="../tags/tag71.xml"/><Relationship Id="rId5" Type="http://schemas.openxmlformats.org/officeDocument/2006/relationships/image" Target="../media/image26.wmf"/><Relationship Id="rId4" Type="http://schemas.openxmlformats.org/officeDocument/2006/relationships/oleObject" Target="../embeddings/oleObject5.bin"/><Relationship Id="rId3" Type="http://schemas.openxmlformats.org/officeDocument/2006/relationships/tags" Target="../tags/tag70.xml"/><Relationship Id="rId2" Type="http://schemas.openxmlformats.org/officeDocument/2006/relationships/image" Target="../media/image1.png"/><Relationship Id="rId14" Type="http://schemas.openxmlformats.org/officeDocument/2006/relationships/notesSlide" Target="../notesSlides/notesSlide13.xml"/><Relationship Id="rId13" Type="http://schemas.openxmlformats.org/officeDocument/2006/relationships/vmlDrawing" Target="../drawings/vmlDrawing5.vml"/><Relationship Id="rId12" Type="http://schemas.openxmlformats.org/officeDocument/2006/relationships/slideLayout" Target="../slideLayouts/slideLayout2.xml"/><Relationship Id="rId11" Type="http://schemas.openxmlformats.org/officeDocument/2006/relationships/image" Target="../media/image34.png"/><Relationship Id="rId10" Type="http://schemas.openxmlformats.org/officeDocument/2006/relationships/tags" Target="../tags/tag73.xml"/><Relationship Id="rId1" Type="http://schemas.openxmlformats.org/officeDocument/2006/relationships/tags" Target="../tags/tag69.xml"/></Relationships>
</file>

<file path=ppt/slides/_rels/slide23.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tags" Target="../tags/tag77.xml"/><Relationship Id="rId7" Type="http://schemas.openxmlformats.org/officeDocument/2006/relationships/image" Target="../media/image35.png"/><Relationship Id="rId6" Type="http://schemas.openxmlformats.org/officeDocument/2006/relationships/tags" Target="../tags/tag76.xml"/><Relationship Id="rId5" Type="http://schemas.openxmlformats.org/officeDocument/2006/relationships/image" Target="../media/image26.wmf"/><Relationship Id="rId4" Type="http://schemas.openxmlformats.org/officeDocument/2006/relationships/oleObject" Target="../embeddings/oleObject6.bin"/><Relationship Id="rId3" Type="http://schemas.openxmlformats.org/officeDocument/2006/relationships/tags" Target="../tags/tag75.xml"/><Relationship Id="rId2" Type="http://schemas.openxmlformats.org/officeDocument/2006/relationships/image" Target="../media/image1.png"/><Relationship Id="rId13" Type="http://schemas.openxmlformats.org/officeDocument/2006/relationships/notesSlide" Target="../notesSlides/notesSlide14.xml"/><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tags" Target="../tags/tag78.xml"/><Relationship Id="rId1" Type="http://schemas.openxmlformats.org/officeDocument/2006/relationships/tags" Target="../tags/tag74.xml"/></Relationships>
</file>

<file path=ppt/slides/_rels/slide24.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tags" Target="../tags/tag82.xml"/><Relationship Id="rId7" Type="http://schemas.openxmlformats.org/officeDocument/2006/relationships/image" Target="../media/image36.png"/><Relationship Id="rId6" Type="http://schemas.openxmlformats.org/officeDocument/2006/relationships/tags" Target="../tags/tag81.xml"/><Relationship Id="rId5" Type="http://schemas.openxmlformats.org/officeDocument/2006/relationships/image" Target="../media/image26.wmf"/><Relationship Id="rId4" Type="http://schemas.openxmlformats.org/officeDocument/2006/relationships/oleObject" Target="../embeddings/oleObject7.bin"/><Relationship Id="rId3" Type="http://schemas.openxmlformats.org/officeDocument/2006/relationships/tags" Target="../tags/tag80.xml"/><Relationship Id="rId2" Type="http://schemas.openxmlformats.org/officeDocument/2006/relationships/image" Target="../media/image1.png"/><Relationship Id="rId13" Type="http://schemas.openxmlformats.org/officeDocument/2006/relationships/notesSlide" Target="../notesSlides/notesSlide15.xml"/><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tags" Target="../tags/tag83.xml"/><Relationship Id="rId1" Type="http://schemas.openxmlformats.org/officeDocument/2006/relationships/tags" Target="../tags/tag79.xml"/></Relationships>
</file>

<file path=ppt/slides/_rels/slide25.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38.png"/><Relationship Id="rId6" Type="http://schemas.openxmlformats.org/officeDocument/2006/relationships/tags" Target="../tags/tag86.xml"/><Relationship Id="rId5" Type="http://schemas.openxmlformats.org/officeDocument/2006/relationships/image" Target="../media/image26.wmf"/><Relationship Id="rId4" Type="http://schemas.openxmlformats.org/officeDocument/2006/relationships/oleObject" Target="../embeddings/oleObject8.bin"/><Relationship Id="rId3" Type="http://schemas.openxmlformats.org/officeDocument/2006/relationships/tags" Target="../tags/tag85.xml"/><Relationship Id="rId2" Type="http://schemas.openxmlformats.org/officeDocument/2006/relationships/image" Target="../media/image1.png"/><Relationship Id="rId10" Type="http://schemas.openxmlformats.org/officeDocument/2006/relationships/notesSlide" Target="../notesSlides/notesSlide16.xml"/><Relationship Id="rId1" Type="http://schemas.openxmlformats.org/officeDocument/2006/relationships/tags" Target="../tags/tag84.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tags" Target="../tags/tag88.xml"/><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1.png"/><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1.png"/><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1.png"/><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1.pn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1.png"/><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1.png"/><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tags" Target="../tags/tag27.xml"/><Relationship Id="rId5" Type="http://schemas.openxmlformats.org/officeDocument/2006/relationships/image" Target="../media/image9.pn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1.png"/><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587" name="文本框 38"/>
          <p:cNvSpPr txBox="1"/>
          <p:nvPr>
            <p:custDataLst>
              <p:tags r:id="rId1"/>
            </p:custDataLst>
          </p:nvPr>
        </p:nvSpPr>
        <p:spPr>
          <a:xfrm>
            <a:off x="3792220" y="2056924"/>
            <a:ext cx="4823936" cy="847725"/>
          </a:xfrm>
          <a:prstGeom prst="rect">
            <a:avLst/>
          </a:prstGeom>
          <a:noFill/>
        </p:spPr>
        <p:txBody>
          <a:bodyPr wrap="square" lIns="91413" tIns="45705" rIns="91413" bIns="45705" rtlCol="0" anchor="t" anchorCtr="0">
            <a:noAutofit/>
          </a:bodyPr>
          <a:lstStyle>
            <a:defPPr>
              <a:defRPr lang="zh-CN"/>
            </a:defPPr>
            <a:lvl1pPr algn="ctr">
              <a:lnSpc>
                <a:spcPct val="100000"/>
              </a:lnSpc>
              <a:defRPr sz="6000" b="1">
                <a:solidFill>
                  <a:srgbClr val="0062A6"/>
                </a:solidFill>
                <a:latin typeface="Arial" panose="020B0604020202020204"/>
                <a:ea typeface="微软雅黑" panose="020B0503020204020204" charset="-122"/>
                <a:cs typeface="+mj-lt"/>
              </a:defRPr>
            </a:lvl1pPr>
          </a:lstStyle>
          <a:p>
            <a:r>
              <a:rPr lang="zh-CN" altLang="en-US" sz="4500" dirty="0">
                <a:sym typeface="Arial" panose="020B0604020202020204"/>
              </a:rPr>
              <a:t>离线强化学习</a:t>
            </a:r>
            <a:endParaRPr lang="zh-CN" altLang="en-US" sz="4500" dirty="0">
              <a:sym typeface="Arial" panose="020B0604020202020204"/>
            </a:endParaRPr>
          </a:p>
        </p:txBody>
      </p:sp>
      <p:cxnSp>
        <p:nvCxnSpPr>
          <p:cNvPr id="3145728" name="直接连接符 48"/>
          <p:cNvCxnSpPr/>
          <p:nvPr/>
        </p:nvCxnSpPr>
        <p:spPr>
          <a:xfrm>
            <a:off x="992981" y="507524"/>
            <a:ext cx="11096625" cy="1016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9" name="任意多边形 52"/>
          <p:cNvSpPr/>
          <p:nvPr/>
        </p:nvSpPr>
        <p:spPr>
          <a:xfrm>
            <a:off x="11188541" y="6138545"/>
            <a:ext cx="1003459" cy="718185"/>
          </a:xfrm>
          <a:custGeom>
            <a:avLst/>
            <a:gdLst/>
            <a:ahLst/>
            <a:cxnLst>
              <a:cxn ang="3">
                <a:pos x="hc" y="t"/>
              </a:cxn>
              <a:cxn ang="cd2">
                <a:pos x="l" y="vc"/>
              </a:cxn>
              <a:cxn ang="cd4">
                <a:pos x="hc" y="b"/>
              </a:cxn>
              <a:cxn ang="0">
                <a:pos x="r" y="vc"/>
              </a:cxn>
            </a:cxnLst>
            <a:rect l="l" t="t" r="r" b="b"/>
            <a:pathLst>
              <a:path w="2446" h="1751">
                <a:moveTo>
                  <a:pt x="1886" y="0"/>
                </a:moveTo>
                <a:cubicBezTo>
                  <a:pt x="2042" y="0"/>
                  <a:pt x="2198" y="64"/>
                  <a:pt x="2317" y="191"/>
                </a:cubicBezTo>
                <a:lnTo>
                  <a:pt x="2446" y="330"/>
                </a:lnTo>
                <a:lnTo>
                  <a:pt x="2446" y="1751"/>
                </a:lnTo>
                <a:lnTo>
                  <a:pt x="0" y="1751"/>
                </a:lnTo>
                <a:lnTo>
                  <a:pt x="1455" y="191"/>
                </a:lnTo>
                <a:cubicBezTo>
                  <a:pt x="1574" y="64"/>
                  <a:pt x="1730" y="0"/>
                  <a:pt x="1886" y="0"/>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00">
              <a:latin typeface="Arial" panose="020B0604020202020204"/>
              <a:ea typeface="微软雅黑" panose="020B0503020204020204" charset="-122"/>
              <a:sym typeface="Arial" panose="020B0604020202020204"/>
            </a:endParaRPr>
          </a:p>
        </p:txBody>
      </p:sp>
      <p:grpSp>
        <p:nvGrpSpPr>
          <p:cNvPr id="104" name="组合 54"/>
          <p:cNvGrpSpPr/>
          <p:nvPr/>
        </p:nvGrpSpPr>
        <p:grpSpPr>
          <a:xfrm rot="10800000">
            <a:off x="0" y="5105083"/>
            <a:ext cx="1196340" cy="1751648"/>
            <a:chOff x="12121" y="0"/>
            <a:chExt cx="7078" cy="10356"/>
          </a:xfrm>
        </p:grpSpPr>
        <p:sp>
          <p:nvSpPr>
            <p:cNvPr id="1048590" name="任意多边形 60"/>
            <p:cNvSpPr/>
            <p:nvPr/>
          </p:nvSpPr>
          <p:spPr>
            <a:xfrm>
              <a:off x="12121" y="0"/>
              <a:ext cx="3586" cy="1678"/>
            </a:xfrm>
            <a:custGeom>
              <a:avLst/>
              <a:gdLst>
                <a:gd name="connsiteX0" fmla="*/ 0 w 2576359"/>
                <a:gd name="connsiteY0" fmla="*/ 0 h 1065480"/>
                <a:gd name="connsiteX1" fmla="*/ 2576359 w 2576359"/>
                <a:gd name="connsiteY1" fmla="*/ 0 h 1065480"/>
                <a:gd name="connsiteX2" fmla="*/ 1668353 w 2576359"/>
                <a:gd name="connsiteY2" fmla="*/ 908007 h 1065480"/>
                <a:gd name="connsiteX3" fmla="*/ 908006 w 2576359"/>
                <a:gd name="connsiteY3" fmla="*/ 908007 h 1065480"/>
              </a:gdLst>
              <a:ahLst/>
              <a:cxnLst>
                <a:cxn ang="0">
                  <a:pos x="connsiteX0" y="connsiteY0"/>
                </a:cxn>
                <a:cxn ang="0">
                  <a:pos x="connsiteX1" y="connsiteY1"/>
                </a:cxn>
                <a:cxn ang="0">
                  <a:pos x="connsiteX2" y="connsiteY2"/>
                </a:cxn>
                <a:cxn ang="0">
                  <a:pos x="connsiteX3" y="connsiteY3"/>
                </a:cxn>
              </a:cxnLst>
              <a:rect l="l" t="t" r="r" b="b"/>
              <a:pathLst>
                <a:path w="2576359" h="1065480">
                  <a:moveTo>
                    <a:pt x="0" y="0"/>
                  </a:moveTo>
                  <a:lnTo>
                    <a:pt x="2576359" y="0"/>
                  </a:lnTo>
                  <a:lnTo>
                    <a:pt x="1668353" y="908007"/>
                  </a:lnTo>
                  <a:cubicBezTo>
                    <a:pt x="1458388" y="1117971"/>
                    <a:pt x="1117970" y="1117971"/>
                    <a:pt x="908006" y="908007"/>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latin typeface="Arial" panose="020B0604020202020204"/>
                <a:ea typeface="微软雅黑" panose="020B0503020204020204" charset="-122"/>
                <a:sym typeface="Arial" panose="020B0604020202020204"/>
              </a:endParaRPr>
            </a:p>
          </p:txBody>
        </p:sp>
        <p:sp>
          <p:nvSpPr>
            <p:cNvPr id="1048591" name="任意多边形 61"/>
            <p:cNvSpPr/>
            <p:nvPr/>
          </p:nvSpPr>
          <p:spPr>
            <a:xfrm>
              <a:off x="13263" y="0"/>
              <a:ext cx="5937" cy="10356"/>
            </a:xfrm>
            <a:custGeom>
              <a:avLst/>
              <a:gdLst>
                <a:gd name="connsiteX0" fmla="*/ 1994295 w 4218871"/>
                <a:gd name="connsiteY0" fmla="*/ 0 h 6806042"/>
                <a:gd name="connsiteX1" fmla="*/ 4218871 w 4218871"/>
                <a:gd name="connsiteY1" fmla="*/ 0 h 6806042"/>
                <a:gd name="connsiteX2" fmla="*/ 4218871 w 4218871"/>
                <a:gd name="connsiteY2" fmla="*/ 6806042 h 6806042"/>
                <a:gd name="connsiteX3" fmla="*/ 4161178 w 4218871"/>
                <a:gd name="connsiteY3" fmla="*/ 6775682 h 6806042"/>
                <a:gd name="connsiteX4" fmla="*/ 4039514 w 4218871"/>
                <a:gd name="connsiteY4" fmla="*/ 6676301 h 6806042"/>
                <a:gd name="connsiteX5" fmla="*/ 227157 w 4218871"/>
                <a:gd name="connsiteY5" fmla="*/ 2863944 h 6806042"/>
                <a:gd name="connsiteX6" fmla="*/ 227157 w 4218871"/>
                <a:gd name="connsiteY6" fmla="*/ 1767139 h 6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871" h="6806042">
                  <a:moveTo>
                    <a:pt x="1994295" y="0"/>
                  </a:moveTo>
                  <a:lnTo>
                    <a:pt x="4218871" y="0"/>
                  </a:lnTo>
                  <a:lnTo>
                    <a:pt x="4218871" y="6806042"/>
                  </a:lnTo>
                  <a:lnTo>
                    <a:pt x="4161178" y="6775682"/>
                  </a:lnTo>
                  <a:cubicBezTo>
                    <a:pt x="4118173" y="6747288"/>
                    <a:pt x="4077373" y="6714161"/>
                    <a:pt x="4039514" y="6676301"/>
                  </a:cubicBezTo>
                  <a:lnTo>
                    <a:pt x="227157" y="2863944"/>
                  </a:lnTo>
                  <a:cubicBezTo>
                    <a:pt x="-75718" y="2561069"/>
                    <a:pt x="-75718" y="2070013"/>
                    <a:pt x="227157" y="1767139"/>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Arial" panose="020B0604020202020204"/>
                <a:ea typeface="微软雅黑" panose="020B0503020204020204" charset="-122"/>
                <a:sym typeface="Arial" panose="020B0604020202020204"/>
              </a:endParaRPr>
            </a:p>
          </p:txBody>
        </p:sp>
      </p:grpSp>
      <p:pic>
        <p:nvPicPr>
          <p:cNvPr id="2097152" name="图片 2" descr="C:\Users\DELL\Desktop\IMG_3480.PNGIMG_3480"/>
          <p:cNvPicPr>
            <a:picLocks noChangeAspect="1"/>
          </p:cNvPicPr>
          <p:nvPr>
            <p:custDataLst>
              <p:tags r:id="rId2"/>
            </p:custDataLst>
          </p:nvPr>
        </p:nvPicPr>
        <p:blipFill>
          <a:blip r:embed="rId3"/>
          <a:srcRect/>
          <a:stretch>
            <a:fillRect/>
          </a:stretch>
        </p:blipFill>
        <p:spPr>
          <a:xfrm>
            <a:off x="150971" y="117634"/>
            <a:ext cx="731520" cy="731044"/>
          </a:xfrm>
          <a:prstGeom prst="rect">
            <a:avLst/>
          </a:prstGeom>
        </p:spPr>
      </p:pic>
      <p:sp>
        <p:nvSpPr>
          <p:cNvPr id="3" name="圆角矩形 2"/>
          <p:cNvSpPr/>
          <p:nvPr/>
        </p:nvSpPr>
        <p:spPr>
          <a:xfrm>
            <a:off x="4368165" y="3861435"/>
            <a:ext cx="3672205" cy="431800"/>
          </a:xfrm>
          <a:prstGeom prst="roundRect">
            <a:avLst/>
          </a:prstGeom>
          <a:solidFill>
            <a:srgbClr val="0070C0"/>
          </a:solidFill>
          <a:effectLst>
            <a:outerShdw blurRad="50800" dist="50800" dir="5400000" sx="93000" sy="93000" algn="ctr" rotWithShape="0">
              <a:srgbClr val="000000">
                <a:alpha val="43000"/>
              </a:srgb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charset="-122"/>
                <a:ea typeface="微软雅黑" panose="020B0503020204020204" charset="-122"/>
              </a:rPr>
              <a:t>赵扬</a:t>
            </a:r>
            <a:endParaRPr lang="zh-CN" altLang="en-US" b="1">
              <a:latin typeface="微软雅黑" panose="020B0503020204020204" charset="-122"/>
              <a:ea typeface="微软雅黑" panose="020B0503020204020204" charset="-122"/>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BCQ</a:t>
            </a:r>
            <a:r>
              <a:rPr lang="en-US" altLang="zh-CN" sz="3600" b="1"/>
              <a:t>:</a:t>
            </a:r>
            <a:r>
              <a:rPr lang="zh-CN" altLang="zh-CN" sz="3600" b="1"/>
              <a:t>批量限制</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对于经典表格型强化学习（Tabular RL Setting），BCQ的基本思路：仅仅使用</a:t>
            </a:r>
            <a:r>
              <a:rPr lang="zh-CN" altLang="en-US" sz="2400">
                <a:solidFill>
                  <a:schemeClr val="accent1">
                    <a:lumMod val="75000"/>
                  </a:schemeClr>
                </a:solidFill>
                <a:latin typeface="Cambria Math" panose="02040503050406030204" charset="0"/>
                <a:cs typeface="Cambria Math" panose="02040503050406030204" charset="0"/>
                <a:sym typeface="+mn-ea"/>
              </a:rPr>
              <a:t>在数据集支撑上的目标Q值</a:t>
            </a:r>
            <a:r>
              <a:rPr lang="zh-CN" altLang="en-US" sz="2400">
                <a:solidFill>
                  <a:schemeClr val="tx2"/>
                </a:solidFill>
                <a:latin typeface="Cambria Math" panose="02040503050406030204" charset="0"/>
                <a:cs typeface="Cambria Math" panose="02040503050406030204" charset="0"/>
                <a:sym typeface="+mn-ea"/>
              </a:rPr>
              <a:t>做时序差分的计算</a:t>
            </a: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714480" y="6465570"/>
            <a:ext cx="423545" cy="460375"/>
          </a:xfrm>
          <a:prstGeom prst="rect">
            <a:avLst/>
          </a:prstGeom>
          <a:noFill/>
        </p:spPr>
        <p:txBody>
          <a:bodyPr wrap="square" rtlCol="0">
            <a:spAutoFit/>
          </a:bodyPr>
          <a:p>
            <a:r>
              <a:rPr lang="en-US" altLang="zh-CN" sz="2400" b="1">
                <a:solidFill>
                  <a:schemeClr val="bg1"/>
                </a:solidFill>
              </a:rPr>
              <a:t>9</a:t>
            </a:r>
            <a:endParaRPr lang="en-US" altLang="zh-CN" sz="2400" b="1">
              <a:solidFill>
                <a:schemeClr val="bg1"/>
              </a:solidFill>
            </a:endParaRPr>
          </a:p>
        </p:txBody>
      </p:sp>
      <p:pic>
        <p:nvPicPr>
          <p:cNvPr id="6" name="图片 5"/>
          <p:cNvPicPr>
            <a:picLocks noChangeAspect="1"/>
          </p:cNvPicPr>
          <p:nvPr>
            <p:custDataLst>
              <p:tags r:id="rId4"/>
            </p:custDataLst>
          </p:nvPr>
        </p:nvPicPr>
        <p:blipFill>
          <a:blip r:embed="rId5"/>
          <a:stretch>
            <a:fillRect/>
          </a:stretch>
        </p:blipFill>
        <p:spPr>
          <a:xfrm>
            <a:off x="2075180" y="2282190"/>
            <a:ext cx="8236585" cy="1696085"/>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1569085" y="4012565"/>
            <a:ext cx="9556750" cy="2486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BCQ</a:t>
            </a:r>
            <a:r>
              <a:rPr lang="en-US" altLang="zh-CN" sz="3600" b="1"/>
              <a:t>:</a:t>
            </a:r>
            <a:r>
              <a:rPr lang="zh-CN" altLang="zh-CN" sz="3600" b="1"/>
              <a:t>批量限制</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mc:AlternateContent xmlns:mc="http://schemas.openxmlformats.org/markup-compatibility/2006">
        <mc:Choice xmlns:a14="http://schemas.microsoft.com/office/drawing/2010/main" Requires="a14">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对</a:t>
                </a:r>
                <a:r>
                  <a:rPr lang="zh-CN" altLang="en-US" sz="2400">
                    <a:solidFill>
                      <a:schemeClr val="tx2"/>
                    </a:solidFill>
                    <a:latin typeface="Cambria Math" panose="02040503050406030204" charset="0"/>
                    <a:cs typeface="Cambria Math" panose="02040503050406030204" charset="0"/>
                    <a:sym typeface="+mn-ea"/>
                  </a:rPr>
                  <a:t>于连续状态和动作的情况，BCQ则训练一个生成模型-变分自动编码器(ariational auto-encoder, VAE)重建行为策略</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该生成模型能够数据集中给定的状态，生成数据接近的一系列动作用于网络训练</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en-US" altLang="zh-CN" sz="2400">
                    <a:solidFill>
                      <a:schemeClr val="tx2"/>
                    </a:solidFill>
                    <a:latin typeface="Cambria Math" panose="02040503050406030204" charset="0"/>
                    <a:cs typeface="Cambria Math" panose="02040503050406030204" charset="0"/>
                    <a:sym typeface="+mn-ea"/>
                  </a:rPr>
                  <a:t>此外BCQ还引入扰动模型，</a:t>
                </a:r>
                <a:r>
                  <a:rPr lang="zh-CN" altLang="en-US" sz="2400">
                    <a:solidFill>
                      <a:schemeClr val="tx2"/>
                    </a:solidFill>
                    <a:latin typeface="Cambria Math" panose="02040503050406030204" charset="0"/>
                    <a:cs typeface="Cambria Math" panose="02040503050406030204" charset="0"/>
                    <a:sym typeface="+mn-ea"/>
                  </a:rPr>
                  <a:t>对动作给出一个</a:t>
                </a:r>
                <a14:m>
                  <m:oMath xmlns:m="http://schemas.openxmlformats.org/officeDocument/2006/math">
                    <m:r>
                      <a:rPr lang="zh-CN" altLang="en-US" sz="2400">
                        <a:solidFill>
                          <a:schemeClr val="tx2"/>
                        </a:solidFill>
                        <a:latin typeface="Cambria Math" panose="02040503050406030204" charset="0"/>
                        <a:cs typeface="Cambria Math" panose="02040503050406030204" charset="0"/>
                        <a:sym typeface="+mn-ea"/>
                      </a:rPr>
                      <m:t>绝对值最大为</m:t>
                    </m:r>
                  </m:oMath>
                </a14:m>
                <a:r>
                  <a:rPr lang="zh-CN" altLang="en-US" sz="2400">
                    <a:solidFill>
                      <a:schemeClr val="tx2"/>
                    </a:solidFill>
                    <a:latin typeface="Cambria Math" panose="02040503050406030204" charset="0"/>
                    <a:cs typeface="Cambria Math" panose="02040503050406030204" charset="0"/>
                    <a:sym typeface="+mn-ea"/>
                  </a:rPr>
                  <a:t>Φ</a:t>
                </a:r>
                <a:r>
                  <a:rPr lang="zh-CN" altLang="en-US" sz="2400">
                    <a:solidFill>
                      <a:schemeClr val="tx2"/>
                    </a:solidFill>
                    <a:latin typeface="Cambria Math" panose="02040503050406030204" charset="0"/>
                    <a:cs typeface="Cambria Math" panose="02040503050406030204" charset="0"/>
                    <a:sym typeface="+mn-ea"/>
                  </a:rPr>
                  <a:t>的</a:t>
                </a:r>
                <a:r>
                  <a:rPr lang="zh-CN" altLang="en-US" sz="2400">
                    <a:solidFill>
                      <a:schemeClr val="tx2"/>
                    </a:solidFill>
                    <a:latin typeface="Cambria Math" panose="02040503050406030204" charset="0"/>
                    <a:cs typeface="Cambria Math" panose="02040503050406030204" charset="0"/>
                    <a:sym typeface="+mn-ea"/>
                  </a:rPr>
                  <a:t>微扰</a:t>
                </a:r>
                <a:endParaRPr lang="zh-CN" altLang="en-US" sz="2400">
                  <a:solidFill>
                    <a:schemeClr val="tx2"/>
                  </a:solidFill>
                  <a:latin typeface="Cambria Math" panose="02040503050406030204" charset="0"/>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981075" y="1021715"/>
                <a:ext cx="10733405" cy="3364230"/>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10</a:t>
            </a:r>
            <a:endParaRPr lang="en-US" altLang="zh-CN" sz="2400" b="1">
              <a:solidFill>
                <a:schemeClr val="bg1"/>
              </a:solidFill>
            </a:endParaRPr>
          </a:p>
        </p:txBody>
      </p:sp>
      <p:pic>
        <p:nvPicPr>
          <p:cNvPr id="3" name="图片 2"/>
          <p:cNvPicPr>
            <a:picLocks noChangeAspect="1"/>
          </p:cNvPicPr>
          <p:nvPr>
            <p:custDataLst>
              <p:tags r:id="rId5"/>
            </p:custDataLst>
          </p:nvPr>
        </p:nvPicPr>
        <p:blipFill>
          <a:blip r:embed="rId6"/>
          <a:stretch>
            <a:fillRect/>
          </a:stretch>
        </p:blipFill>
        <p:spPr>
          <a:xfrm>
            <a:off x="2052955" y="4058285"/>
            <a:ext cx="8589010" cy="22599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BCQ</a:t>
            </a:r>
            <a:r>
              <a:rPr lang="en-US" altLang="zh-CN" sz="3600" b="1"/>
              <a:t>:</a:t>
            </a:r>
            <a:r>
              <a:rPr lang="zh-CN" altLang="zh-CN" sz="3600" b="1"/>
              <a:t>批量限制</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4907915"/>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VAE模型</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VAE 模型Gω由两个网络定义，</a:t>
            </a:r>
            <a:r>
              <a:rPr lang="zh-CN" altLang="en-US" sz="2400">
                <a:solidFill>
                  <a:schemeClr val="accent1">
                    <a:lumMod val="75000"/>
                  </a:schemeClr>
                </a:solidFill>
                <a:latin typeface="Cambria Math" panose="02040503050406030204" charset="0"/>
                <a:cs typeface="Cambria Math" panose="02040503050406030204" charset="0"/>
                <a:sym typeface="+mn-ea"/>
              </a:rPr>
              <a:t>编码器</a:t>
            </a:r>
            <a:r>
              <a:rPr lang="zh-CN" altLang="en-US" sz="2400">
                <a:solidFill>
                  <a:schemeClr val="tx2"/>
                </a:solidFill>
                <a:latin typeface="Cambria Math" panose="02040503050406030204" charset="0"/>
                <a:cs typeface="Cambria Math" panose="02040503050406030204" charset="0"/>
                <a:sym typeface="+mn-ea"/>
              </a:rPr>
              <a:t>Eω1（s，a）和</a:t>
            </a:r>
            <a:r>
              <a:rPr lang="zh-CN" altLang="en-US" sz="2400">
                <a:solidFill>
                  <a:schemeClr val="accent1">
                    <a:lumMod val="75000"/>
                  </a:schemeClr>
                </a:solidFill>
                <a:latin typeface="Cambria Math" panose="02040503050406030204" charset="0"/>
                <a:cs typeface="Cambria Math" panose="02040503050406030204" charset="0"/>
                <a:sym typeface="+mn-ea"/>
              </a:rPr>
              <a:t>解码器</a:t>
            </a:r>
            <a:r>
              <a:rPr lang="zh-CN" altLang="en-US" sz="2400">
                <a:solidFill>
                  <a:schemeClr val="tx2"/>
                </a:solidFill>
                <a:latin typeface="Cambria Math" panose="02040503050406030204" charset="0"/>
                <a:cs typeface="Cambria Math" panose="02040503050406030204" charset="0"/>
                <a:sym typeface="+mn-ea"/>
              </a:rPr>
              <a:t>Dω2（s，z），其中ω＝｛ω1，ω2｝</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en-US" altLang="zh-CN" sz="2400">
                <a:solidFill>
                  <a:schemeClr val="tx2"/>
                </a:solidFill>
                <a:latin typeface="Cambria Math" panose="02040503050406030204" charset="0"/>
                <a:cs typeface="Cambria Math" panose="02040503050406030204" charset="0"/>
                <a:sym typeface="+mn-ea"/>
              </a:rPr>
              <a:t>编码器获取状态动作对，并输出高斯分布N（µ，σ）的平均值µ和标准偏差σ</a:t>
            </a:r>
            <a:endParaRPr lang="en-US" altLang="zh-CN"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en-US" altLang="zh-CN" sz="2400">
                <a:solidFill>
                  <a:schemeClr val="tx2"/>
                </a:solidFill>
                <a:latin typeface="Cambria Math" panose="02040503050406030204" charset="0"/>
                <a:cs typeface="Cambria Math" panose="02040503050406030204" charset="0"/>
                <a:sym typeface="+mn-ea"/>
              </a:rPr>
              <a:t>状态s，连同从高斯中采样的潜在向量z一起，被传递到解Dω2（s，z），解码器输出动作</a:t>
            </a:r>
            <a:r>
              <a:rPr lang="zh-CN" altLang="en-US" sz="2400">
                <a:solidFill>
                  <a:schemeClr val="tx2"/>
                </a:solidFill>
                <a:latin typeface="Cambria Math" panose="02040503050406030204" charset="0"/>
                <a:cs typeface="Cambria Math" panose="02040503050406030204" charset="0"/>
                <a:sym typeface="+mn-ea"/>
              </a:rPr>
              <a:t>，该动作服从高斯分布</a:t>
            </a:r>
            <a:r>
              <a:rPr lang="en-US" altLang="zh-CN" sz="2400">
                <a:solidFill>
                  <a:schemeClr val="tx2"/>
                </a:solidFill>
                <a:latin typeface="Cambria Math" panose="02040503050406030204" charset="0"/>
                <a:cs typeface="Cambria Math" panose="02040503050406030204" charset="0"/>
                <a:sym typeface="+mn-ea"/>
              </a:rPr>
              <a:t>N（µ，σ）</a:t>
            </a: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11</a:t>
            </a:r>
            <a:endParaRPr lang="en-US" altLang="zh-CN" sz="2400" b="1">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BCQ</a:t>
            </a:r>
            <a:r>
              <a:rPr lang="en-US" altLang="zh-CN" sz="3600" b="1"/>
              <a:t>:</a:t>
            </a:r>
            <a:r>
              <a:rPr lang="zh-CN" altLang="zh-CN" sz="3600" b="1"/>
              <a:t>批量限制</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对于扰动模型</a:t>
            </a:r>
            <a:r>
              <a:rPr lang="en-US" altLang="zh-CN" sz="2400">
                <a:solidFill>
                  <a:schemeClr val="tx2"/>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，直接通过确定性策略梯度算法训练，目标是使</a:t>
            </a:r>
            <a:r>
              <a:rPr lang="en-US" altLang="zh-CN" sz="2400">
                <a:solidFill>
                  <a:schemeClr val="tx2"/>
                </a:solidFill>
                <a:latin typeface="Cambria Math" panose="02040503050406030204" charset="0"/>
                <a:cs typeface="Cambria Math" panose="02040503050406030204" charset="0"/>
                <a:sym typeface="+mn-ea"/>
              </a:rPr>
              <a:t>Q</a:t>
            </a:r>
            <a:r>
              <a:rPr lang="zh-CN" altLang="en-US" sz="2400">
                <a:solidFill>
                  <a:schemeClr val="tx2"/>
                </a:solidFill>
                <a:latin typeface="Cambria Math" panose="02040503050406030204" charset="0"/>
                <a:cs typeface="Cambria Math" panose="02040503050406030204" charset="0"/>
                <a:sym typeface="+mn-ea"/>
              </a:rPr>
              <a:t>函数最大化</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en-US" altLang="zh-CN" sz="2400">
                <a:solidFill>
                  <a:schemeClr val="tx2"/>
                </a:solidFill>
                <a:latin typeface="Cambria Math" panose="02040503050406030204" charset="0"/>
                <a:cs typeface="Cambria Math" panose="02040503050406030204" charset="0"/>
                <a:sym typeface="+mn-ea"/>
              </a:rPr>
              <a:t> </a:t>
            </a:r>
            <a:endParaRPr lang="en-US" altLang="zh-CN" sz="2400">
              <a:solidFill>
                <a:schemeClr val="tx2"/>
              </a:solidFill>
              <a:latin typeface="Cambria Math" panose="02040503050406030204" charset="0"/>
              <a:cs typeface="Cambria Math" panose="02040503050406030204" charset="0"/>
              <a:sym typeface="+mn-ea"/>
            </a:endParaRPr>
          </a:p>
          <a:p>
            <a:pPr marL="342900" lvl="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对于</a:t>
            </a:r>
            <a:r>
              <a:rPr lang="en-US" altLang="zh-CN" sz="2400">
                <a:solidFill>
                  <a:schemeClr val="tx2"/>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中于𝑛和Φ的选择，形成了模仿学习和强化学习之间的一个权衡</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𝑛</a:t>
            </a:r>
            <a:r>
              <a:rPr lang="zh-CN" altLang="en-US" sz="2400">
                <a:solidFill>
                  <a:schemeClr val="tx2"/>
                </a:solidFill>
                <a:latin typeface="Cambria Math" panose="02040503050406030204" charset="0"/>
                <a:cs typeface="Cambria Math" panose="02040503050406030204" charset="0"/>
                <a:sym typeface="+mn-ea"/>
              </a:rPr>
              <a:t>和Φ越小，越接近模仿学习，策略性能可能不好</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𝑛和Φ越大，越接近强化学习，但容易出OOD问题</a:t>
            </a: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12</a:t>
            </a:r>
            <a:endParaRPr lang="en-US" altLang="zh-CN" sz="2400" b="1">
              <a:solidFill>
                <a:schemeClr val="bg1"/>
              </a:solidFill>
            </a:endParaRPr>
          </a:p>
        </p:txBody>
      </p:sp>
      <p:pic>
        <p:nvPicPr>
          <p:cNvPr id="6" name="图片 5"/>
          <p:cNvPicPr>
            <a:picLocks noChangeAspect="1"/>
          </p:cNvPicPr>
          <p:nvPr>
            <p:custDataLst>
              <p:tags r:id="rId4"/>
            </p:custDataLst>
          </p:nvPr>
        </p:nvPicPr>
        <p:blipFill>
          <a:blip r:embed="rId5"/>
          <a:stretch>
            <a:fillRect/>
          </a:stretch>
        </p:blipFill>
        <p:spPr>
          <a:xfrm>
            <a:off x="3421380" y="1153160"/>
            <a:ext cx="1616075" cy="48514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1848485" y="2155190"/>
            <a:ext cx="5765800" cy="665480"/>
          </a:xfrm>
          <a:prstGeom prst="rect">
            <a:avLst/>
          </a:prstGeom>
        </p:spPr>
      </p:pic>
      <p:pic>
        <p:nvPicPr>
          <p:cNvPr id="9" name="图片 8"/>
          <p:cNvPicPr>
            <a:picLocks noChangeAspect="1"/>
          </p:cNvPicPr>
          <p:nvPr>
            <p:custDataLst>
              <p:tags r:id="rId8"/>
            </p:custDataLst>
          </p:nvPr>
        </p:nvPicPr>
        <p:blipFill>
          <a:blip r:embed="rId9"/>
          <a:stretch>
            <a:fillRect/>
          </a:stretch>
        </p:blipFill>
        <p:spPr>
          <a:xfrm>
            <a:off x="2159000" y="2820670"/>
            <a:ext cx="8067675" cy="5149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BCQ</a:t>
            </a:r>
            <a:r>
              <a:rPr lang="en-US" altLang="zh-CN" sz="3600" b="1"/>
              <a:t>:</a:t>
            </a:r>
            <a:r>
              <a:rPr lang="zh-CN" altLang="zh-CN" sz="3600" b="1"/>
              <a:t>批量限制</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算法流程</a:t>
            </a: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13</a:t>
            </a:r>
            <a:endParaRPr lang="en-US" altLang="zh-CN" sz="2400" b="1">
              <a:solidFill>
                <a:schemeClr val="bg1"/>
              </a:solidFill>
            </a:endParaRPr>
          </a:p>
        </p:txBody>
      </p:sp>
      <p:pic>
        <p:nvPicPr>
          <p:cNvPr id="3" name="图片 2"/>
          <p:cNvPicPr>
            <a:picLocks noChangeAspect="1"/>
          </p:cNvPicPr>
          <p:nvPr>
            <p:custDataLst>
              <p:tags r:id="rId4"/>
            </p:custDataLst>
          </p:nvPr>
        </p:nvPicPr>
        <p:blipFill>
          <a:blip r:embed="rId5"/>
          <a:stretch>
            <a:fillRect/>
          </a:stretch>
        </p:blipFill>
        <p:spPr>
          <a:xfrm>
            <a:off x="1069975" y="1633220"/>
            <a:ext cx="6246495" cy="4899025"/>
          </a:xfrm>
          <a:prstGeom prst="rect">
            <a:avLst/>
          </a:prstGeom>
        </p:spPr>
      </p:pic>
      <p:cxnSp>
        <p:nvCxnSpPr>
          <p:cNvPr id="8" name="直接箭头连接符 7"/>
          <p:cNvCxnSpPr/>
          <p:nvPr/>
        </p:nvCxnSpPr>
        <p:spPr>
          <a:xfrm flipH="1" flipV="1">
            <a:off x="6549390" y="1837055"/>
            <a:ext cx="77152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7383145" y="1657985"/>
            <a:ext cx="2294255" cy="368300"/>
          </a:xfrm>
          <a:prstGeom prst="rect">
            <a:avLst/>
          </a:prstGeom>
          <a:noFill/>
        </p:spPr>
        <p:txBody>
          <a:bodyPr wrap="square" rtlCol="0">
            <a:spAutoFit/>
          </a:bodyPr>
          <a:p>
            <a:r>
              <a:rPr lang="zh-CN" altLang="en-US"/>
              <a:t>初始化</a:t>
            </a:r>
            <a:r>
              <a:rPr lang="zh-CN" altLang="en-US"/>
              <a:t>神经网络参数</a:t>
            </a:r>
            <a:endParaRPr lang="zh-CN" altLang="en-US"/>
          </a:p>
        </p:txBody>
      </p:sp>
      <p:cxnSp>
        <p:nvCxnSpPr>
          <p:cNvPr id="13" name="直接箭头连接符 12"/>
          <p:cNvCxnSpPr/>
          <p:nvPr/>
        </p:nvCxnSpPr>
        <p:spPr>
          <a:xfrm flipH="1">
            <a:off x="6549390" y="3297555"/>
            <a:ext cx="141986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nvSpPr>
        <p:spPr>
          <a:xfrm>
            <a:off x="8113395" y="2967990"/>
            <a:ext cx="3743325" cy="922020"/>
          </a:xfrm>
          <a:prstGeom prst="rect">
            <a:avLst/>
          </a:prstGeom>
          <a:noFill/>
        </p:spPr>
        <p:txBody>
          <a:bodyPr wrap="square" rtlCol="0">
            <a:spAutoFit/>
          </a:bodyPr>
          <a:p>
            <a:r>
              <a:rPr lang="zh-CN" altLang="en-US"/>
              <a:t>编码器生成数据集的均值与</a:t>
            </a:r>
            <a:r>
              <a:rPr lang="zh-CN" altLang="en-US"/>
              <a:t>标准差</a:t>
            </a:r>
            <a:endParaRPr lang="zh-CN" altLang="en-US"/>
          </a:p>
          <a:p>
            <a:r>
              <a:rPr lang="zh-CN" altLang="en-US"/>
              <a:t>解码器按照分布</a:t>
            </a:r>
            <a:r>
              <a:rPr lang="zh-CN" altLang="en-US"/>
              <a:t>生成动作</a:t>
            </a:r>
            <a:endParaRPr lang="zh-CN" altLang="en-US"/>
          </a:p>
          <a:p>
            <a:r>
              <a:rPr lang="zh-CN" altLang="en-US"/>
              <a:t>更新生成模型参数</a:t>
            </a:r>
            <a:r>
              <a:rPr lang="en-US" altLang="zh-CN"/>
              <a:t>w</a:t>
            </a:r>
            <a:endParaRPr lang="en-US" altLang="zh-CN"/>
          </a:p>
        </p:txBody>
      </p:sp>
      <p:cxnSp>
        <p:nvCxnSpPr>
          <p:cNvPr id="15" name="直接箭头连接符 14"/>
          <p:cNvCxnSpPr/>
          <p:nvPr/>
        </p:nvCxnSpPr>
        <p:spPr>
          <a:xfrm flipH="1">
            <a:off x="5795645" y="4460875"/>
            <a:ext cx="97726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6991985" y="4143375"/>
            <a:ext cx="4064000" cy="645160"/>
          </a:xfrm>
          <a:prstGeom prst="rect">
            <a:avLst/>
          </a:prstGeom>
          <a:noFill/>
        </p:spPr>
        <p:txBody>
          <a:bodyPr wrap="square" rtlCol="0">
            <a:spAutoFit/>
          </a:bodyPr>
          <a:p>
            <a:r>
              <a:rPr lang="zh-CN" altLang="en-US"/>
              <a:t>加入扰动，在不偏离数据集的情况下</a:t>
            </a:r>
            <a:r>
              <a:rPr lang="zh-CN" altLang="en-US"/>
              <a:t>进行探索</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accent1">
                    <a:lumMod val="75000"/>
                  </a:schemeClr>
                </a:solidFill>
                <a:latin typeface="Cambria Math" panose="02040503050406030204" charset="0"/>
                <a:cs typeface="Cambria Math" panose="02040503050406030204" charset="0"/>
                <a:sym typeface="+mn-ea"/>
              </a:rPr>
              <a:t>思路</a:t>
            </a:r>
            <a:endParaRPr lang="zh-CN" altLang="en-US" sz="2400">
              <a:solidFill>
                <a:schemeClr val="accent1">
                  <a:lumMod val="75000"/>
                </a:schemeClr>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学习一个保守的、可作为价值下界的Q函数，以避免在OOD数据上的过高估计</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于是，对于一个新的学习策略𝜇，需要增加一个其遇见数据上的Q函数的惩罚</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endParaRPr lang="zh-CN" altLang="en-US" sz="2400">
              <a:solidFill>
                <a:schemeClr val="tx2"/>
              </a:solidFill>
              <a:latin typeface="Cambria Math" panose="02040503050406030204" charset="0"/>
              <a:cs typeface="Cambria Math" panose="02040503050406030204" charset="0"/>
              <a:sym typeface="+mn-ea"/>
            </a:endParaRPr>
          </a:p>
          <a:p>
            <a:pPr marL="342900" lvl="0" indent="-342900" fontAlgn="auto">
              <a:lnSpc>
                <a:spcPct val="150000"/>
              </a:lnSpc>
              <a:buFont typeface="Wingdings" panose="05000000000000000000" charset="0"/>
              <a:buChar char="p"/>
            </a:pPr>
            <a:r>
              <a:rPr lang="zh-CN" altLang="en-US" sz="2400">
                <a:solidFill>
                  <a:schemeClr val="tx2"/>
                </a:solidFill>
                <a:latin typeface="Cambria Math" panose="02040503050406030204" charset="0"/>
                <a:cs typeface="Cambria Math" panose="02040503050406030204" charset="0"/>
                <a:sym typeface="+mn-ea"/>
              </a:rPr>
              <a:t>主要关注左边的Q(s, a)。这里的state来自replay buffer，action为当前的actor在这个state的下所选择的action。这部分Q值会进行minimize，也就是“打压”</a:t>
            </a: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14</a:t>
            </a:r>
            <a:endParaRPr lang="en-US" altLang="zh-CN" sz="2400" b="1">
              <a:solidFill>
                <a:schemeClr val="bg1"/>
              </a:solidFill>
            </a:endParaRPr>
          </a:p>
        </p:txBody>
      </p:sp>
      <p:pic>
        <p:nvPicPr>
          <p:cNvPr id="7" name="图片 6"/>
          <p:cNvPicPr>
            <a:picLocks noChangeAspect="1"/>
          </p:cNvPicPr>
          <p:nvPr>
            <p:custDataLst>
              <p:tags r:id="rId4"/>
            </p:custDataLst>
          </p:nvPr>
        </p:nvPicPr>
        <p:blipFill>
          <a:blip r:embed="rId5"/>
          <a:stretch>
            <a:fillRect/>
          </a:stretch>
        </p:blipFill>
        <p:spPr>
          <a:xfrm>
            <a:off x="1726565" y="4053840"/>
            <a:ext cx="9592310" cy="7772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mc:AlternateContent xmlns:mc="http://schemas.openxmlformats.org/markup-compatibility/2006">
        <mc:Choice xmlns:a14="http://schemas.microsoft.com/office/drawing/2010/main" Requires="a14">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对于符合用生成数据集的行为策略</a:t>
                </a:r>
                <a14:m>
                  <m:oMath xmlns:m="http://schemas.openxmlformats.org/officeDocument/2006/math">
                    <m:sSub>
                      <m:sSubPr>
                        <m:ctrlPr>
                          <a:rPr lang="en-US" altLang="zh-CN" sz="2400" i="1">
                            <a:solidFill>
                              <a:schemeClr val="tx2"/>
                            </a:solidFill>
                            <a:latin typeface="Cambria Math" panose="02040503050406030204" charset="0"/>
                            <a:cs typeface="Cambria Math" panose="02040503050406030204" charset="0"/>
                            <a:sym typeface="+mn-ea"/>
                          </a:rPr>
                        </m:ctrlPr>
                      </m:sSubPr>
                      <m:e>
                        <m:r>
                          <a:rPr lang="en-US" altLang="zh-CN" sz="2400" i="1">
                            <a:solidFill>
                              <a:schemeClr val="tx2"/>
                            </a:solidFill>
                            <a:latin typeface="Cambria Math" panose="02040503050406030204" charset="0"/>
                            <a:cs typeface="Cambria Math" panose="02040503050406030204" charset="0"/>
                            <a:sym typeface="+mn-ea"/>
                          </a:rPr>
                          <m:t>𝜋</m:t>
                        </m:r>
                      </m:e>
                      <m:sub>
                        <m:r>
                          <a:rPr lang="en-US" altLang="zh-CN" sz="2400" i="1">
                            <a:solidFill>
                              <a:schemeClr val="tx2"/>
                            </a:solidFill>
                            <a:latin typeface="Cambria Math" panose="02040503050406030204" charset="0"/>
                            <a:cs typeface="Cambria Math" panose="02040503050406030204" charset="0"/>
                            <a:sym typeface="+mn-ea"/>
                          </a:rPr>
                          <m:t>b</m:t>
                        </m:r>
                      </m:sub>
                    </m:sSub>
                  </m:oMath>
                </a14:m>
                <a:r>
                  <a:rPr lang="zh-CN" altLang="en-US" sz="2400">
                    <a:solidFill>
                      <a:schemeClr val="tx2"/>
                    </a:solidFill>
                    <a:latin typeface="Cambria Math" panose="02040503050406030204" charset="0"/>
                    <a:cs typeface="Cambria Math" panose="02040503050406030204" charset="0"/>
                    <a:sym typeface="+mn-ea"/>
                  </a:rPr>
                  <a:t>的数据点，可以认为这些点的</a:t>
                </a:r>
                <a:r>
                  <a:rPr lang="en-US" altLang="zh-CN" sz="2400">
                    <a:solidFill>
                      <a:schemeClr val="tx2"/>
                    </a:solidFill>
                    <a:latin typeface="Cambria Math" panose="02040503050406030204" charset="0"/>
                    <a:cs typeface="Cambria Math" panose="02040503050406030204" charset="0"/>
                    <a:sym typeface="+mn-ea"/>
                  </a:rPr>
                  <a:t>Q</a:t>
                </a:r>
                <a:r>
                  <a:rPr lang="zh-CN" altLang="en-US" sz="2400">
                    <a:solidFill>
                      <a:schemeClr val="tx2"/>
                    </a:solidFill>
                    <a:latin typeface="Cambria Math" panose="02040503050406030204" charset="0"/>
                    <a:cs typeface="Cambria Math" panose="02040503050406030204" charset="0"/>
                    <a:sym typeface="+mn-ea"/>
                  </a:rPr>
                  <a:t>值估计价位准确，不必让这些点的</a:t>
                </a:r>
                <a:r>
                  <a:rPr lang="en-US" altLang="zh-CN" sz="2400">
                    <a:solidFill>
                      <a:schemeClr val="tx2"/>
                    </a:solidFill>
                    <a:latin typeface="Cambria Math" panose="02040503050406030204" charset="0"/>
                    <a:cs typeface="Cambria Math" panose="02040503050406030204" charset="0"/>
                    <a:sym typeface="+mn-ea"/>
                  </a:rPr>
                  <a:t>Q</a:t>
                </a:r>
                <a:r>
                  <a:rPr lang="zh-CN" altLang="en-US" sz="2400">
                    <a:solidFill>
                      <a:schemeClr val="tx2"/>
                    </a:solidFill>
                    <a:latin typeface="Cambria Math" panose="02040503050406030204" charset="0"/>
                    <a:cs typeface="Cambria Math" panose="02040503050406030204" charset="0"/>
                    <a:sym typeface="+mn-ea"/>
                  </a:rPr>
                  <a:t>值很小</a:t>
                </a: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r>
                  <a:rPr lang="zh-CN" altLang="en-US" sz="2400">
                    <a:solidFill>
                      <a:schemeClr val="tx2"/>
                    </a:solidFill>
                    <a:latin typeface="Cambria Math" panose="02040503050406030204" charset="0"/>
                    <a:cs typeface="Cambria Math" panose="02040503050406030204" charset="0"/>
                    <a:sym typeface="+mn-ea"/>
                  </a:rPr>
                  <a:t>红色部分的state来自replay buffer，同时action也来自replay buffer。是通过策略和真实环境中交互中得到的，可以认为预估可能相对比较准确，不太需要打压了，所以理应得到一些鼓励</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endParaRPr lang="zh-CN" altLang="en-US" sz="2400">
                  <a:solidFill>
                    <a:schemeClr val="tx2"/>
                  </a:solidFill>
                  <a:latin typeface="Cambria Math" panose="02040503050406030204" charset="0"/>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981075" y="1021715"/>
                <a:ext cx="10733405" cy="610870"/>
              </a:xfrm>
              <a:prstGeom prst="rect">
                <a:avLst/>
              </a:prstGeom>
              <a:blipFill rotWithShape="1">
                <a:blip r:embed="rId4"/>
                <a:stretch>
                  <a:fillRect b="-895426"/>
                </a:stretch>
              </a:blipFill>
            </p:spPr>
            <p:txBody>
              <a:bodyPr/>
              <a:lstStyle/>
              <a:p>
                <a:r>
                  <a:rPr lang="zh-CN" altLang="en-US">
                    <a:noFill/>
                  </a:rPr>
                  <a:t> </a:t>
                </a:r>
              </a:p>
            </p:txBody>
          </p:sp>
        </mc:Fallback>
      </mc:AlternateContent>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15</a:t>
            </a:r>
            <a:endParaRPr lang="en-US" altLang="zh-CN" sz="2400" b="1">
              <a:solidFill>
                <a:schemeClr val="bg1"/>
              </a:solidFill>
            </a:endParaRPr>
          </a:p>
        </p:txBody>
      </p:sp>
      <p:pic>
        <p:nvPicPr>
          <p:cNvPr id="3" name="图片 2"/>
          <p:cNvPicPr>
            <a:picLocks noChangeAspect="1"/>
          </p:cNvPicPr>
          <p:nvPr>
            <p:custDataLst>
              <p:tags r:id="rId5"/>
            </p:custDataLst>
          </p:nvPr>
        </p:nvPicPr>
        <p:blipFill>
          <a:blip r:embed="rId6"/>
          <a:stretch>
            <a:fillRect/>
          </a:stretch>
        </p:blipFill>
        <p:spPr>
          <a:xfrm>
            <a:off x="1597660" y="2238375"/>
            <a:ext cx="8997315" cy="25076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除此之外还加入了一个正则化项</a:t>
            </a: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r>
              <a:rPr lang="zh-CN" altLang="en-US" sz="2400">
                <a:solidFill>
                  <a:schemeClr val="tx2"/>
                </a:solidFill>
                <a:latin typeface="Cambria Math" panose="02040503050406030204" charset="0"/>
                <a:cs typeface="Cambria Math" panose="02040503050406030204" charset="0"/>
                <a:sym typeface="+mn-ea"/>
              </a:rPr>
              <a:t>这部分正则化项是一个KL散度，防止过拟合，可以理解为当前策略和某一个先验策略的KL散度，</a:t>
            </a:r>
            <a:r>
              <a:rPr lang="zh-CN" altLang="en-US" sz="2400">
                <a:solidFill>
                  <a:schemeClr val="tx2"/>
                </a:solidFill>
                <a:latin typeface="Cambria Math" panose="02040503050406030204" charset="0"/>
                <a:cs typeface="Cambria Math" panose="02040503050406030204" charset="0"/>
                <a:sym typeface="+mn-ea"/>
              </a:rPr>
              <a:t>先验策略通常会取均匀分布。</a:t>
            </a: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16</a:t>
            </a:r>
            <a:endParaRPr lang="en-US" altLang="zh-CN" sz="2400" b="1">
              <a:solidFill>
                <a:schemeClr val="bg1"/>
              </a:solidFill>
            </a:endParaRPr>
          </a:p>
        </p:txBody>
      </p:sp>
      <p:pic>
        <p:nvPicPr>
          <p:cNvPr id="6" name="图片 5"/>
          <p:cNvPicPr>
            <a:picLocks noChangeAspect="1"/>
          </p:cNvPicPr>
          <p:nvPr>
            <p:custDataLst>
              <p:tags r:id="rId4"/>
            </p:custDataLst>
          </p:nvPr>
        </p:nvPicPr>
        <p:blipFill>
          <a:blip r:embed="rId5"/>
          <a:stretch>
            <a:fillRect/>
          </a:stretch>
        </p:blipFill>
        <p:spPr>
          <a:xfrm>
            <a:off x="1330325" y="1891665"/>
            <a:ext cx="9881870" cy="132588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4414520" y="5023485"/>
            <a:ext cx="3177540" cy="5562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算法流程</a:t>
            </a: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17</a:t>
            </a:r>
            <a:endParaRPr lang="en-US" altLang="zh-CN" sz="2400" b="1">
              <a:solidFill>
                <a:schemeClr val="bg1"/>
              </a:solidFill>
            </a:endParaRPr>
          </a:p>
        </p:txBody>
      </p:sp>
      <p:pic>
        <p:nvPicPr>
          <p:cNvPr id="3" name="图片 2"/>
          <p:cNvPicPr>
            <a:picLocks noChangeAspect="1"/>
          </p:cNvPicPr>
          <p:nvPr>
            <p:custDataLst>
              <p:tags r:id="rId4"/>
            </p:custDataLst>
          </p:nvPr>
        </p:nvPicPr>
        <p:blipFill>
          <a:blip r:embed="rId5"/>
          <a:stretch>
            <a:fillRect/>
          </a:stretch>
        </p:blipFill>
        <p:spPr>
          <a:xfrm>
            <a:off x="981075" y="1805305"/>
            <a:ext cx="5926455" cy="3030855"/>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8185150" y="3267710"/>
                <a:ext cx="3065780" cy="1568450"/>
              </a:xfrm>
              <a:prstGeom prst="rect">
                <a:avLst/>
              </a:prstGeom>
              <a:noFill/>
            </p:spPr>
            <p:txBody>
              <a:bodyPr wrap="square" rtlCol="0">
                <a:spAutoFit/>
              </a:bodyPr>
              <a:p>
                <a:r>
                  <a:rPr lang="zh-CN" altLang="en-US" sz="2400"/>
                  <a:t>如果需要做策略训练，</a:t>
                </a:r>
                <a:endParaRPr lang="zh-CN" altLang="en-US" sz="2400"/>
              </a:p>
              <a:p>
                <a:r>
                  <a:rPr lang="zh-CN" altLang="en-US" sz="2400"/>
                  <a:t>则在训练价值函数</a:t>
                </a:r>
                <a:r>
                  <a:rPr lang="en-US" altLang="zh-CN" sz="2400"/>
                  <a:t>Q</a:t>
                </a:r>
                <a:r>
                  <a:rPr lang="zh-CN" altLang="en-US" sz="2400"/>
                  <a:t>的同时，使用Soft AC</a:t>
                </a:r>
                <a:endParaRPr lang="zh-CN" altLang="en-US" sz="2400"/>
              </a:p>
              <a:p>
                <a:r>
                  <a:rPr lang="zh-CN" altLang="en-US" sz="2400"/>
                  <a:t>算法训练出策略</a:t>
                </a:r>
                <a14:m>
                  <m:oMath xmlns:m="http://schemas.openxmlformats.org/officeDocument/2006/math">
                    <m:r>
                      <a:rPr lang="en-US" altLang="zh-CN" sz="2400" i="1">
                        <a:latin typeface="Cambria Math" panose="02040503050406030204" charset="0"/>
                        <a:cs typeface="Cambria Math" panose="02040503050406030204" charset="0"/>
                      </a:rPr>
                      <m:t>𝜋</m:t>
                    </m:r>
                  </m:oMath>
                </a14:m>
                <a:endParaRPr lang="zh-CN" altLang="en-US" sz="2400"/>
              </a:p>
            </p:txBody>
          </p:sp>
        </mc:Choice>
        <mc:Fallback>
          <p:sp>
            <p:nvSpPr>
              <p:cNvPr id="9" name="文本框 8"/>
              <p:cNvSpPr txBox="1">
                <a:spLocks noRot="1" noChangeAspect="1" noMove="1" noResize="1" noEditPoints="1" noAdjustHandles="1" noChangeArrowheads="1" noChangeShapeType="1" noTextEdit="1"/>
              </p:cNvSpPr>
              <p:nvPr/>
            </p:nvSpPr>
            <p:spPr>
              <a:xfrm>
                <a:off x="8185150" y="3267710"/>
                <a:ext cx="3065780" cy="1568450"/>
              </a:xfrm>
              <a:prstGeom prst="rect">
                <a:avLst/>
              </a:prstGeom>
              <a:blipFill rotWithShape="1">
                <a:blip r:embed="rId6"/>
                <a:stretch>
                  <a:fillRect r="-2403"/>
                </a:stretch>
              </a:blipFill>
            </p:spPr>
            <p:txBody>
              <a:bodyPr/>
              <a:lstStyle/>
              <a:p>
                <a:r>
                  <a:rPr lang="zh-CN" altLang="en-US">
                    <a:noFill/>
                  </a:rPr>
                  <a:t> </a:t>
                </a:r>
              </a:p>
            </p:txBody>
          </p:sp>
        </mc:Fallback>
      </mc:AlternateContent>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7" imgW="114300" imgH="215900" progId="Equation.KSEE3">
                  <p:embed/>
                </p:oleObj>
              </mc:Choice>
              <mc:Fallback>
                <p:oleObj name="" r:id="rId7" imgW="114300" imgH="215900" progId="Equation.KSEE3">
                  <p:embed/>
                  <p:pic>
                    <p:nvPicPr>
                      <p:cNvPr id="0" name="图片 1024"/>
                      <p:cNvPicPr/>
                      <p:nvPr/>
                    </p:nvPicPr>
                    <p:blipFill>
                      <a:blip r:embed="rId8"/>
                      <a:stretch>
                        <a:fillRect/>
                      </a:stretch>
                    </p:blipFill>
                    <p:spPr>
                      <a:xfrm>
                        <a:off x="6038850" y="3321050"/>
                        <a:ext cx="114300" cy="215900"/>
                      </a:xfrm>
                      <a:prstGeom prst="rect">
                        <a:avLst/>
                      </a:prstGeom>
                    </p:spPr>
                  </p:pic>
                </p:oleObj>
              </mc:Fallback>
            </mc:AlternateContent>
          </a:graphicData>
        </a:graphic>
      </p:graphicFrame>
      <p:sp>
        <p:nvSpPr>
          <p:cNvPr id="11" name="左箭头 10"/>
          <p:cNvSpPr/>
          <p:nvPr/>
        </p:nvSpPr>
        <p:spPr>
          <a:xfrm>
            <a:off x="7418070" y="3875405"/>
            <a:ext cx="534670" cy="35242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9178290" y="5361940"/>
            <a:ext cx="1547495" cy="460375"/>
          </a:xfrm>
          <a:prstGeom prst="rect">
            <a:avLst/>
          </a:prstGeom>
          <a:noFill/>
        </p:spPr>
        <p:txBody>
          <a:bodyPr wrap="square" rtlCol="0">
            <a:spAutoFit/>
          </a:bodyPr>
          <a:p>
            <a:r>
              <a:rPr lang="en-US" altLang="zh-CN" sz="2400">
                <a:solidFill>
                  <a:srgbClr val="FF0000"/>
                </a:solidFill>
              </a:rPr>
              <a:t>CQL(R)(</a:t>
            </a:r>
            <a:r>
              <a:rPr lang="en-US" altLang="zh-CN" sz="2400">
                <a:solidFill>
                  <a:srgbClr val="FF0000"/>
                </a:solidFill>
                <a:latin typeface="Arial" panose="020B0604020202020204" pitchFamily="34" charset="0"/>
                <a:cs typeface="Arial" panose="020B0604020202020204" pitchFamily="34" charset="0"/>
              </a:rPr>
              <a:t>θ</a:t>
            </a:r>
            <a:r>
              <a:rPr lang="en-US" altLang="zh-CN" sz="2400">
                <a:solidFill>
                  <a:srgbClr val="FF0000"/>
                </a:solidFill>
              </a:rPr>
              <a:t>)</a:t>
            </a:r>
            <a:endParaRPr lang="en-US" altLang="zh-CN" sz="2400">
              <a:solidFill>
                <a:srgbClr val="FF0000"/>
              </a:solidFill>
            </a:endParaRPr>
          </a:p>
        </p:txBody>
      </p:sp>
      <p:pic>
        <p:nvPicPr>
          <p:cNvPr id="15" name="图片 14"/>
          <p:cNvPicPr>
            <a:picLocks noChangeAspect="1"/>
          </p:cNvPicPr>
          <p:nvPr>
            <p:custDataLst>
              <p:tags r:id="rId9"/>
            </p:custDataLst>
          </p:nvPr>
        </p:nvPicPr>
        <p:blipFill>
          <a:blip r:embed="rId10"/>
          <a:stretch>
            <a:fillRect/>
          </a:stretch>
        </p:blipFill>
        <p:spPr>
          <a:xfrm>
            <a:off x="482600" y="5175885"/>
            <a:ext cx="8695690" cy="831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训练环境</a:t>
            </a:r>
            <a:r>
              <a:rPr lang="en-US" altLang="zh-CN" sz="2400">
                <a:solidFill>
                  <a:schemeClr val="tx2"/>
                </a:solidFill>
                <a:latin typeface="Cambria Math" panose="02040503050406030204" charset="0"/>
                <a:cs typeface="Cambria Math" panose="02040503050406030204" charset="0"/>
                <a:sym typeface="+mn-ea"/>
              </a:rPr>
              <a:t>(pendulum-v0)</a:t>
            </a:r>
            <a:endParaRPr lang="en-US" altLang="zh-CN"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倒立摆问题。 在这个版本的问题中，钟摆以随机位置开始，目标是将其向上摆动，使其保持直立。</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状态和动作</a:t>
            </a:r>
            <a:r>
              <a:rPr lang="zh-CN" altLang="en-US" sz="2400">
                <a:solidFill>
                  <a:schemeClr val="tx2"/>
                </a:solidFill>
                <a:latin typeface="Cambria Math" panose="02040503050406030204" charset="0"/>
                <a:cs typeface="Cambria Math" panose="02040503050406030204" charset="0"/>
                <a:sym typeface="+mn-ea"/>
              </a:rPr>
              <a:t>空间</a:t>
            </a: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18</a:t>
            </a:r>
            <a:endParaRPr lang="en-US" altLang="zh-CN" sz="2400" b="1">
              <a:solidFill>
                <a:schemeClr val="bg1"/>
              </a:solidFill>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pic>
        <p:nvPicPr>
          <p:cNvPr id="7" name="图片 6"/>
          <p:cNvPicPr>
            <a:picLocks noChangeAspect="1"/>
          </p:cNvPicPr>
          <p:nvPr>
            <p:custDataLst>
              <p:tags r:id="rId6"/>
            </p:custDataLst>
          </p:nvPr>
        </p:nvPicPr>
        <p:blipFill>
          <a:blip r:embed="rId7"/>
          <a:stretch>
            <a:fillRect/>
          </a:stretch>
        </p:blipFill>
        <p:spPr>
          <a:xfrm>
            <a:off x="7141210" y="4822825"/>
            <a:ext cx="4020820" cy="920750"/>
          </a:xfrm>
          <a:prstGeom prst="rect">
            <a:avLst/>
          </a:prstGeom>
        </p:spPr>
      </p:pic>
      <p:pic>
        <p:nvPicPr>
          <p:cNvPr id="13" name="图片 12"/>
          <p:cNvPicPr>
            <a:picLocks noChangeAspect="1"/>
          </p:cNvPicPr>
          <p:nvPr>
            <p:custDataLst>
              <p:tags r:id="rId8"/>
            </p:custDataLst>
          </p:nvPr>
        </p:nvPicPr>
        <p:blipFill>
          <a:blip r:embed="rId9"/>
          <a:stretch>
            <a:fillRect/>
          </a:stretch>
        </p:blipFill>
        <p:spPr>
          <a:xfrm>
            <a:off x="1539240" y="4119245"/>
            <a:ext cx="3844925" cy="1624330"/>
          </a:xfrm>
          <a:prstGeom prst="rect">
            <a:avLst/>
          </a:prstGeom>
        </p:spPr>
      </p:pic>
      <p:pic>
        <p:nvPicPr>
          <p:cNvPr id="14" name="图片 13" descr="pendulum"/>
          <p:cNvPicPr>
            <a:picLocks noChangeAspect="1"/>
          </p:cNvPicPr>
          <p:nvPr/>
        </p:nvPicPr>
        <p:blipFill>
          <a:blip r:embed="rId10"/>
          <a:stretch>
            <a:fillRect/>
          </a:stretch>
        </p:blipFill>
        <p:spPr>
          <a:xfrm>
            <a:off x="8104505" y="2165985"/>
            <a:ext cx="2381250" cy="2381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064000" cy="645160"/>
          </a:xfrm>
          <a:prstGeom prst="rect">
            <a:avLst/>
          </a:prstGeom>
          <a:noFill/>
        </p:spPr>
        <p:txBody>
          <a:bodyPr wrap="square" rtlCol="0">
            <a:spAutoFit/>
          </a:bodyPr>
          <a:p>
            <a:r>
              <a:rPr lang="zh-CN" altLang="en-US" sz="3600" b="1"/>
              <a:t>离线强化学习</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zh-CN" altLang="en-US" sz="2400" b="1">
                <a:solidFill>
                  <a:schemeClr val="accent1">
                    <a:lumMod val="75000"/>
                  </a:schemeClr>
                </a:solidFill>
                <a:latin typeface="Cambria Math" panose="02040503050406030204" charset="0"/>
                <a:cs typeface="Cambria Math" panose="02040503050406030204" charset="0"/>
                <a:sym typeface="+mn-ea"/>
              </a:rPr>
              <a:t>动机</a:t>
            </a:r>
            <a:r>
              <a:rPr lang="zh-CN" altLang="en-US" sz="2400" b="1">
                <a:solidFill>
                  <a:schemeClr val="tx2"/>
                </a:solidFill>
                <a:latin typeface="Cambria Math" panose="02040503050406030204" charset="0"/>
                <a:cs typeface="Cambria Math" panose="02040503050406030204" charset="0"/>
                <a:sym typeface="+mn-ea"/>
              </a:rPr>
              <a:t>：</a:t>
            </a:r>
            <a:r>
              <a:rPr lang="zh-CN" altLang="en-US" sz="2400">
                <a:solidFill>
                  <a:schemeClr val="tx2"/>
                </a:solidFill>
                <a:latin typeface="Cambria Math" panose="02040503050406030204" charset="0"/>
                <a:cs typeface="Cambria Math" panose="02040503050406030204" charset="0"/>
                <a:sym typeface="+mn-ea"/>
              </a:rPr>
              <a:t>在真实环境中从零开始训练一个强化学习智能体往往不可取</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风险较高。例如无人驾驶、智能医疗</a:t>
            </a:r>
            <a:r>
              <a:rPr lang="zh-CN" altLang="en-US" sz="2400">
                <a:solidFill>
                  <a:schemeClr val="tx2"/>
                </a:solidFill>
                <a:latin typeface="Cambria Math" panose="02040503050406030204" charset="0"/>
                <a:cs typeface="Cambria Math" panose="02040503050406030204" charset="0"/>
                <a:sym typeface="+mn-ea"/>
              </a:rPr>
              <a:t>系统</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训练成本高。例如机器人控制</a:t>
            </a:r>
            <a:r>
              <a:rPr lang="zh-CN" altLang="en-US" sz="2400">
                <a:solidFill>
                  <a:schemeClr val="tx2"/>
                </a:solidFill>
                <a:latin typeface="Cambria Math" panose="02040503050406030204" charset="0"/>
                <a:cs typeface="Cambria Math" panose="02040503050406030204" charset="0"/>
                <a:sym typeface="+mn-ea"/>
              </a:rPr>
              <a:t>系统</a:t>
            </a:r>
            <a:endParaRPr lang="zh-CN" altLang="en-US" sz="2400">
              <a:solidFill>
                <a:schemeClr val="tx2"/>
              </a:solidFill>
              <a:latin typeface="Cambria Math" panose="02040503050406030204" charset="0"/>
              <a:cs typeface="Cambria Math" panose="02040503050406030204" charset="0"/>
              <a:sym typeface="+mn-ea"/>
            </a:endParaRPr>
          </a:p>
          <a:p>
            <a:pPr indent="0" fontAlgn="auto">
              <a:lnSpc>
                <a:spcPct val="150000"/>
              </a:lnSpc>
            </a:pPr>
            <a:r>
              <a:rPr lang="en-US" altLang="zh-CN" sz="2000">
                <a:solidFill>
                  <a:schemeClr val="tx1"/>
                </a:solidFill>
                <a:latin typeface="Arial" panose="020B0604020202020204" pitchFamily="34" charset="0"/>
                <a:cs typeface="Arial" panose="020B0604020202020204" pitchFamily="34" charset="0"/>
                <a:sym typeface="+mn-ea"/>
              </a:rPr>
              <a:t>	</a:t>
            </a:r>
            <a:endParaRPr lang="en-US" altLang="zh-CN" sz="2000">
              <a:solidFill>
                <a:schemeClr val="tx1"/>
              </a:solidFill>
              <a:latin typeface="Arial" panose="020B0604020202020204" pitchFamily="34" charset="0"/>
              <a:cs typeface="Arial" panose="020B0604020202020204" pitchFamily="34" charset="0"/>
              <a:sym typeface="+mn-ea"/>
            </a:endParaRPr>
          </a:p>
        </p:txBody>
      </p:sp>
      <p:pic>
        <p:nvPicPr>
          <p:cNvPr id="3" name="图片 2"/>
          <p:cNvPicPr>
            <a:picLocks noChangeAspect="1"/>
          </p:cNvPicPr>
          <p:nvPr>
            <p:custDataLst>
              <p:tags r:id="rId4"/>
            </p:custDataLst>
          </p:nvPr>
        </p:nvPicPr>
        <p:blipFill>
          <a:blip r:embed="rId5"/>
          <a:stretch>
            <a:fillRect/>
          </a:stretch>
        </p:blipFill>
        <p:spPr>
          <a:xfrm>
            <a:off x="6583045" y="2922905"/>
            <a:ext cx="2881630" cy="1649095"/>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2405380" y="2922905"/>
            <a:ext cx="2838450" cy="1649095"/>
          </a:xfrm>
          <a:prstGeom prst="rect">
            <a:avLst/>
          </a:prstGeom>
        </p:spPr>
      </p:pic>
      <p:sp>
        <p:nvSpPr>
          <p:cNvPr id="12" name="文本框 11"/>
          <p:cNvSpPr txBox="1"/>
          <p:nvPr/>
        </p:nvSpPr>
        <p:spPr>
          <a:xfrm>
            <a:off x="11714480" y="6465570"/>
            <a:ext cx="423545" cy="460375"/>
          </a:xfrm>
          <a:prstGeom prst="rect">
            <a:avLst/>
          </a:prstGeom>
          <a:noFill/>
        </p:spPr>
        <p:txBody>
          <a:bodyPr wrap="square" rtlCol="0">
            <a:spAutoFit/>
          </a:bodyPr>
          <a:p>
            <a:r>
              <a:rPr lang="en-US" altLang="zh-CN" sz="2400" b="1">
                <a:solidFill>
                  <a:schemeClr val="bg1"/>
                </a:solidFill>
              </a:rPr>
              <a:t>1</a:t>
            </a:r>
            <a:endParaRPr lang="en-US" altLang="zh-CN" sz="2400" b="1">
              <a:solidFill>
                <a:schemeClr val="bg1"/>
              </a:solidFill>
            </a:endParaRPr>
          </a:p>
        </p:txBody>
      </p:sp>
      <p:sp>
        <p:nvSpPr>
          <p:cNvPr id="13" name="文本框 12"/>
          <p:cNvSpPr txBox="1"/>
          <p:nvPr/>
        </p:nvSpPr>
        <p:spPr>
          <a:xfrm>
            <a:off x="981710" y="4760595"/>
            <a:ext cx="10732770" cy="1753235"/>
          </a:xfrm>
          <a:prstGeom prst="rect">
            <a:avLst/>
          </a:prstGeom>
          <a:noFill/>
        </p:spPr>
        <p:txBody>
          <a:bodyPr wrap="square" rtlCol="0">
            <a:spAutoFit/>
          </a:bodyPr>
          <a:p>
            <a:pPr marL="342900" indent="-342900" fontAlgn="auto">
              <a:lnSpc>
                <a:spcPct val="150000"/>
              </a:lnSpc>
              <a:buFont typeface="Wingdings" panose="05000000000000000000" charset="0"/>
              <a:buChar char="p"/>
            </a:pPr>
            <a:r>
              <a:rPr lang="en-US" altLang="zh-CN" sz="2400"/>
              <a:t>目前强化学习在游戏领域非常成功的原因之一</a:t>
            </a:r>
            <a:r>
              <a:rPr lang="zh-CN" altLang="en-US" sz="2400"/>
              <a:t>是因为游戏数据可以很轻松就破百万。但强化学习在落地过程中就可能遇到很多问题，比如训练机器人，不可能让它从零开始产生百万条数据。（机器人</a:t>
            </a:r>
            <a:r>
              <a:rPr lang="zh-CN" altLang="en-US" sz="2400"/>
              <a:t>有磨损！）</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en-US" sz="2400">
                <a:solidFill>
                  <a:schemeClr val="tx2"/>
                </a:solidFill>
                <a:latin typeface="Cambria Math" panose="02040503050406030204" charset="0"/>
                <a:cs typeface="Cambria Math" panose="02040503050406030204" charset="0"/>
                <a:sym typeface="+mn-ea"/>
              </a:rPr>
              <a:t>CQL</a:t>
            </a:r>
            <a:r>
              <a:rPr lang="zh-CN" altLang="en-US" sz="2400">
                <a:solidFill>
                  <a:schemeClr val="tx2"/>
                </a:solidFill>
                <a:latin typeface="Cambria Math" panose="02040503050406030204" charset="0"/>
                <a:cs typeface="Cambria Math" panose="02040503050406030204" charset="0"/>
                <a:sym typeface="+mn-ea"/>
              </a:rPr>
              <a:t>关键代码</a:t>
            </a:r>
            <a:endParaRPr lang="en-US" altLang="zh-CN" sz="2400">
              <a:solidFill>
                <a:schemeClr val="tx2"/>
              </a:solidFill>
              <a:latin typeface="Cambria Math" panose="02040503050406030204" charset="0"/>
              <a:cs typeface="Cambria Math" panose="02040503050406030204" charset="0"/>
              <a:sym typeface="+mn-ea"/>
            </a:endParaRPr>
          </a:p>
          <a:p>
            <a:pPr indent="0" fontAlgn="auto">
              <a:lnSpc>
                <a:spcPct val="150000"/>
              </a:lnSpc>
              <a:buFont typeface="Wingdings" panose="05000000000000000000" charset="0"/>
              <a:buNone/>
            </a:pP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19</a:t>
            </a:r>
            <a:endParaRPr lang="en-US" altLang="zh-CN" sz="2400" b="1">
              <a:solidFill>
                <a:schemeClr val="bg1"/>
              </a:solidFill>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pic>
        <p:nvPicPr>
          <p:cNvPr id="6" name="图片 5"/>
          <p:cNvPicPr>
            <a:picLocks noChangeAspect="1"/>
          </p:cNvPicPr>
          <p:nvPr>
            <p:custDataLst>
              <p:tags r:id="rId6"/>
            </p:custDataLst>
          </p:nvPr>
        </p:nvPicPr>
        <p:blipFill>
          <a:blip r:embed="rId7"/>
          <a:stretch>
            <a:fillRect/>
          </a:stretch>
        </p:blipFill>
        <p:spPr>
          <a:xfrm>
            <a:off x="1114425" y="1805305"/>
            <a:ext cx="10747375" cy="43199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en-US" sz="2400">
                <a:solidFill>
                  <a:schemeClr val="tx2"/>
                </a:solidFill>
                <a:latin typeface="Cambria Math" panose="02040503050406030204" charset="0"/>
                <a:cs typeface="Cambria Math" panose="02040503050406030204" charset="0"/>
                <a:sym typeface="+mn-ea"/>
              </a:rPr>
              <a:t>CQL</a:t>
            </a:r>
            <a:r>
              <a:rPr lang="zh-CN" altLang="en-US" sz="2400">
                <a:solidFill>
                  <a:schemeClr val="tx2"/>
                </a:solidFill>
                <a:latin typeface="Cambria Math" panose="02040503050406030204" charset="0"/>
                <a:cs typeface="Cambria Math" panose="02040503050406030204" charset="0"/>
                <a:sym typeface="+mn-ea"/>
              </a:rPr>
              <a:t>关键代码</a:t>
            </a:r>
            <a:endParaRPr lang="en-US" altLang="zh-CN" sz="2400">
              <a:solidFill>
                <a:schemeClr val="tx2"/>
              </a:solidFill>
              <a:latin typeface="Cambria Math" panose="02040503050406030204" charset="0"/>
              <a:cs typeface="Cambria Math" panose="02040503050406030204" charset="0"/>
              <a:sym typeface="+mn-ea"/>
            </a:endParaRPr>
          </a:p>
          <a:p>
            <a:pPr indent="0" fontAlgn="auto">
              <a:lnSpc>
                <a:spcPct val="150000"/>
              </a:lnSpc>
              <a:buFont typeface="Wingdings" panose="05000000000000000000" charset="0"/>
              <a:buNone/>
            </a:pP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20</a:t>
            </a:r>
            <a:endParaRPr lang="en-US" altLang="zh-CN" sz="2400" b="1">
              <a:solidFill>
                <a:schemeClr val="bg1"/>
              </a:solidFill>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pic>
        <p:nvPicPr>
          <p:cNvPr id="3" name="图片 2"/>
          <p:cNvPicPr>
            <a:picLocks noChangeAspect="1"/>
          </p:cNvPicPr>
          <p:nvPr>
            <p:custDataLst>
              <p:tags r:id="rId6"/>
            </p:custDataLst>
          </p:nvPr>
        </p:nvPicPr>
        <p:blipFill>
          <a:blip r:embed="rId7"/>
          <a:stretch>
            <a:fillRect/>
          </a:stretch>
        </p:blipFill>
        <p:spPr>
          <a:xfrm>
            <a:off x="1169035" y="1661160"/>
            <a:ext cx="7332980" cy="47390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en-US" sz="2400">
                <a:solidFill>
                  <a:schemeClr val="tx2"/>
                </a:solidFill>
                <a:latin typeface="Cambria Math" panose="02040503050406030204" charset="0"/>
                <a:cs typeface="Cambria Math" panose="02040503050406030204" charset="0"/>
                <a:sym typeface="+mn-ea"/>
              </a:rPr>
              <a:t>CQL</a:t>
            </a:r>
            <a:r>
              <a:rPr lang="zh-CN" altLang="en-US" sz="2400">
                <a:solidFill>
                  <a:schemeClr val="tx2"/>
                </a:solidFill>
                <a:latin typeface="Cambria Math" panose="02040503050406030204" charset="0"/>
                <a:cs typeface="Cambria Math" panose="02040503050406030204" charset="0"/>
                <a:sym typeface="+mn-ea"/>
              </a:rPr>
              <a:t>关键代码</a:t>
            </a:r>
            <a:endParaRPr lang="en-US" altLang="zh-CN" sz="2400">
              <a:solidFill>
                <a:schemeClr val="tx2"/>
              </a:solidFill>
              <a:latin typeface="Cambria Math" panose="02040503050406030204" charset="0"/>
              <a:cs typeface="Cambria Math" panose="02040503050406030204" charset="0"/>
              <a:sym typeface="+mn-ea"/>
            </a:endParaRPr>
          </a:p>
          <a:p>
            <a:pPr indent="0" fontAlgn="auto">
              <a:lnSpc>
                <a:spcPct val="150000"/>
              </a:lnSpc>
              <a:buFont typeface="Wingdings" panose="05000000000000000000" charset="0"/>
              <a:buNone/>
            </a:pP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21</a:t>
            </a:r>
            <a:endParaRPr lang="en-US" altLang="zh-CN" sz="2400" b="1">
              <a:solidFill>
                <a:schemeClr val="bg1"/>
              </a:solidFill>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pic>
        <p:nvPicPr>
          <p:cNvPr id="6" name="图片 5"/>
          <p:cNvPicPr>
            <a:picLocks noChangeAspect="1"/>
          </p:cNvPicPr>
          <p:nvPr>
            <p:custDataLst>
              <p:tags r:id="rId6"/>
            </p:custDataLst>
          </p:nvPr>
        </p:nvPicPr>
        <p:blipFill>
          <a:blip r:embed="rId7"/>
          <a:stretch>
            <a:fillRect/>
          </a:stretch>
        </p:blipFill>
        <p:spPr>
          <a:xfrm>
            <a:off x="1083945" y="1805305"/>
            <a:ext cx="8668385" cy="3390900"/>
          </a:xfrm>
          <a:prstGeom prst="rect">
            <a:avLst/>
          </a:prstGeom>
        </p:spPr>
      </p:pic>
      <p:pic>
        <p:nvPicPr>
          <p:cNvPr id="9" name="图片 8"/>
          <p:cNvPicPr>
            <a:picLocks noChangeAspect="1"/>
          </p:cNvPicPr>
          <p:nvPr>
            <p:custDataLst>
              <p:tags r:id="rId8"/>
            </p:custDataLst>
          </p:nvPr>
        </p:nvPicPr>
        <p:blipFill>
          <a:blip r:embed="rId9"/>
          <a:stretch>
            <a:fillRect/>
          </a:stretch>
        </p:blipFill>
        <p:spPr>
          <a:xfrm>
            <a:off x="3495675" y="931545"/>
            <a:ext cx="8695690" cy="831850"/>
          </a:xfrm>
          <a:prstGeom prst="rect">
            <a:avLst/>
          </a:prstGeom>
        </p:spPr>
      </p:pic>
      <p:pic>
        <p:nvPicPr>
          <p:cNvPr id="8" name="图片 7"/>
          <p:cNvPicPr>
            <a:picLocks noChangeAspect="1"/>
          </p:cNvPicPr>
          <p:nvPr>
            <p:custDataLst>
              <p:tags r:id="rId10"/>
            </p:custDataLst>
          </p:nvPr>
        </p:nvPicPr>
        <p:blipFill>
          <a:blip r:embed="rId11"/>
          <a:stretch>
            <a:fillRect/>
          </a:stretch>
        </p:blipFill>
        <p:spPr>
          <a:xfrm>
            <a:off x="981075" y="5368925"/>
            <a:ext cx="6137910" cy="948055"/>
          </a:xfrm>
          <a:prstGeom prst="rect">
            <a:avLst/>
          </a:prstGeom>
        </p:spPr>
      </p:pic>
      <p:sp>
        <p:nvSpPr>
          <p:cNvPr id="7" name="矩形 6"/>
          <p:cNvSpPr/>
          <p:nvPr/>
        </p:nvSpPr>
        <p:spPr>
          <a:xfrm>
            <a:off x="5795010" y="1158875"/>
            <a:ext cx="1579880" cy="473710"/>
          </a:xfrm>
          <a:prstGeom prst="rect">
            <a:avLst/>
          </a:prstGeom>
          <a:solidFill>
            <a:schemeClr val="accent4">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en-US" sz="2400">
                <a:solidFill>
                  <a:schemeClr val="tx2"/>
                </a:solidFill>
                <a:latin typeface="Cambria Math" panose="02040503050406030204" charset="0"/>
                <a:cs typeface="Cambria Math" panose="02040503050406030204" charset="0"/>
                <a:sym typeface="+mn-ea"/>
              </a:rPr>
              <a:t>CQL</a:t>
            </a:r>
            <a:r>
              <a:rPr lang="zh-CN" altLang="en-US" sz="2400">
                <a:solidFill>
                  <a:schemeClr val="tx2"/>
                </a:solidFill>
                <a:latin typeface="Cambria Math" panose="02040503050406030204" charset="0"/>
                <a:cs typeface="Cambria Math" panose="02040503050406030204" charset="0"/>
                <a:sym typeface="+mn-ea"/>
              </a:rPr>
              <a:t>关键代码</a:t>
            </a:r>
            <a:endParaRPr lang="en-US" altLang="zh-CN" sz="2400">
              <a:solidFill>
                <a:schemeClr val="tx2"/>
              </a:solidFill>
              <a:latin typeface="Cambria Math" panose="02040503050406030204" charset="0"/>
              <a:cs typeface="Cambria Math" panose="02040503050406030204" charset="0"/>
              <a:sym typeface="+mn-ea"/>
            </a:endParaRPr>
          </a:p>
          <a:p>
            <a:pPr indent="0" fontAlgn="auto">
              <a:lnSpc>
                <a:spcPct val="150000"/>
              </a:lnSpc>
              <a:buFont typeface="Wingdings" panose="05000000000000000000" charset="0"/>
              <a:buNone/>
            </a:pP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22</a:t>
            </a:r>
            <a:endParaRPr lang="en-US" altLang="zh-CN" sz="2400" b="1">
              <a:solidFill>
                <a:schemeClr val="bg1"/>
              </a:solidFill>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pic>
        <p:nvPicPr>
          <p:cNvPr id="3" name="图片 2"/>
          <p:cNvPicPr>
            <a:picLocks noChangeAspect="1"/>
          </p:cNvPicPr>
          <p:nvPr>
            <p:custDataLst>
              <p:tags r:id="rId6"/>
            </p:custDataLst>
          </p:nvPr>
        </p:nvPicPr>
        <p:blipFill>
          <a:blip r:embed="rId7"/>
          <a:stretch>
            <a:fillRect/>
          </a:stretch>
        </p:blipFill>
        <p:spPr>
          <a:xfrm>
            <a:off x="981075" y="1918970"/>
            <a:ext cx="8660130" cy="3545205"/>
          </a:xfrm>
          <a:prstGeom prst="rect">
            <a:avLst/>
          </a:prstGeom>
        </p:spPr>
      </p:pic>
      <p:pic>
        <p:nvPicPr>
          <p:cNvPr id="9" name="图片 8"/>
          <p:cNvPicPr>
            <a:picLocks noChangeAspect="1"/>
          </p:cNvPicPr>
          <p:nvPr>
            <p:custDataLst>
              <p:tags r:id="rId8"/>
            </p:custDataLst>
          </p:nvPr>
        </p:nvPicPr>
        <p:blipFill>
          <a:blip r:embed="rId9"/>
          <a:stretch>
            <a:fillRect/>
          </a:stretch>
        </p:blipFill>
        <p:spPr>
          <a:xfrm>
            <a:off x="3442335" y="968375"/>
            <a:ext cx="8695690" cy="831850"/>
          </a:xfrm>
          <a:prstGeom prst="rect">
            <a:avLst/>
          </a:prstGeom>
        </p:spPr>
      </p:pic>
      <p:sp>
        <p:nvSpPr>
          <p:cNvPr id="11" name="矩形 10"/>
          <p:cNvSpPr/>
          <p:nvPr>
            <p:custDataLst>
              <p:tags r:id="rId10"/>
            </p:custDataLst>
          </p:nvPr>
        </p:nvSpPr>
        <p:spPr>
          <a:xfrm>
            <a:off x="7451725" y="1175385"/>
            <a:ext cx="1414780" cy="457200"/>
          </a:xfrm>
          <a:prstGeom prst="rect">
            <a:avLst/>
          </a:prstGeom>
          <a:solidFill>
            <a:schemeClr val="accent6">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CQL</a:t>
            </a:r>
            <a:r>
              <a:rPr lang="en-US" altLang="zh-CN" sz="3600" b="1"/>
              <a:t>:</a:t>
            </a:r>
            <a:r>
              <a:rPr lang="zh-CN" altLang="en-US" sz="3600" b="1"/>
              <a:t>保守</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61087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运行结果</a:t>
            </a:r>
            <a:endParaRPr lang="en-US" altLang="zh-CN" sz="2400">
              <a:solidFill>
                <a:schemeClr val="tx2"/>
              </a:solidFill>
              <a:latin typeface="Cambria Math" panose="02040503050406030204" charset="0"/>
              <a:cs typeface="Cambria Math" panose="02040503050406030204" charset="0"/>
              <a:sym typeface="+mn-ea"/>
            </a:endParaRPr>
          </a:p>
          <a:p>
            <a:pPr indent="0" fontAlgn="auto">
              <a:lnSpc>
                <a:spcPct val="150000"/>
              </a:lnSpc>
              <a:buFont typeface="Wingdings" panose="05000000000000000000" charset="0"/>
              <a:buNone/>
            </a:pP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23</a:t>
            </a:r>
            <a:endParaRPr lang="en-US" altLang="zh-CN" sz="2400" b="1">
              <a:solidFill>
                <a:schemeClr val="bg1"/>
              </a:solidFill>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
        <p:nvSpPr>
          <p:cNvPr id="7" name="文本框 6"/>
          <p:cNvSpPr txBox="1"/>
          <p:nvPr/>
        </p:nvSpPr>
        <p:spPr>
          <a:xfrm>
            <a:off x="1649095" y="6005195"/>
            <a:ext cx="4064000" cy="460375"/>
          </a:xfrm>
          <a:prstGeom prst="rect">
            <a:avLst/>
          </a:prstGeom>
          <a:noFill/>
        </p:spPr>
        <p:txBody>
          <a:bodyPr wrap="square" rtlCol="0">
            <a:spAutoFit/>
          </a:bodyPr>
          <a:p>
            <a:pPr algn="ctr"/>
            <a:r>
              <a:rPr lang="en-US" altLang="zh-CN" sz="2400"/>
              <a:t>(a)SAC</a:t>
            </a:r>
            <a:endParaRPr lang="en-US" altLang="zh-CN" sz="2400"/>
          </a:p>
        </p:txBody>
      </p:sp>
      <p:pic>
        <p:nvPicPr>
          <p:cNvPr id="8" name="图片 7"/>
          <p:cNvPicPr>
            <a:picLocks noChangeAspect="1"/>
          </p:cNvPicPr>
          <p:nvPr>
            <p:custDataLst>
              <p:tags r:id="rId6"/>
            </p:custDataLst>
          </p:nvPr>
        </p:nvPicPr>
        <p:blipFill>
          <a:blip r:embed="rId7"/>
          <a:stretch>
            <a:fillRect/>
          </a:stretch>
        </p:blipFill>
        <p:spPr>
          <a:xfrm>
            <a:off x="981075" y="1743710"/>
            <a:ext cx="4984115" cy="3895090"/>
          </a:xfrm>
          <a:prstGeom prst="rect">
            <a:avLst/>
          </a:prstGeom>
        </p:spPr>
      </p:pic>
      <p:pic>
        <p:nvPicPr>
          <p:cNvPr id="13" name="图片 12"/>
          <p:cNvPicPr>
            <a:picLocks noChangeAspect="1"/>
          </p:cNvPicPr>
          <p:nvPr>
            <p:custDataLst>
              <p:tags r:id="rId8"/>
            </p:custDataLst>
          </p:nvPr>
        </p:nvPicPr>
        <p:blipFill>
          <a:blip r:embed="rId9"/>
          <a:stretch>
            <a:fillRect/>
          </a:stretch>
        </p:blipFill>
        <p:spPr>
          <a:xfrm>
            <a:off x="6370955" y="1719580"/>
            <a:ext cx="4836795" cy="3935730"/>
          </a:xfrm>
          <a:prstGeom prst="rect">
            <a:avLst/>
          </a:prstGeom>
        </p:spPr>
      </p:pic>
      <p:sp>
        <p:nvSpPr>
          <p:cNvPr id="14" name="文本框 13"/>
          <p:cNvSpPr txBox="1"/>
          <p:nvPr>
            <p:custDataLst>
              <p:tags r:id="rId10"/>
            </p:custDataLst>
          </p:nvPr>
        </p:nvSpPr>
        <p:spPr>
          <a:xfrm>
            <a:off x="7002780" y="6005195"/>
            <a:ext cx="4064000" cy="460375"/>
          </a:xfrm>
          <a:prstGeom prst="rect">
            <a:avLst/>
          </a:prstGeom>
          <a:noFill/>
        </p:spPr>
        <p:txBody>
          <a:bodyPr wrap="square" rtlCol="0">
            <a:spAutoFit/>
          </a:bodyPr>
          <a:p>
            <a:pPr algn="ctr"/>
            <a:r>
              <a:rPr lang="en-US" altLang="zh-CN" sz="2400"/>
              <a:t>(b)CQL</a:t>
            </a:r>
            <a:endParaRPr lang="en-US" altLang="zh-CN"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zh-CN" altLang="en-US" sz="3600" b="1">
                <a:latin typeface="微软雅黑" panose="020B0503020204020204" charset="-122"/>
                <a:ea typeface="微软雅黑" panose="020B0503020204020204" charset="-122"/>
              </a:rPr>
              <a:t>总结</a:t>
            </a:r>
            <a:endParaRPr lang="zh-CN" altLang="en-US" sz="3600" b="1">
              <a:latin typeface="微软雅黑" panose="020B0503020204020204" charset="-122"/>
              <a:ea typeface="微软雅黑" panose="020B0503020204020204" charset="-122"/>
            </a:endParaRPr>
          </a:p>
        </p:txBody>
      </p:sp>
      <p:sp>
        <p:nvSpPr>
          <p:cNvPr id="2" name="文本框 1"/>
          <p:cNvSpPr txBox="1"/>
          <p:nvPr/>
        </p:nvSpPr>
        <p:spPr>
          <a:xfrm>
            <a:off x="981075" y="1021715"/>
            <a:ext cx="10733405" cy="610870"/>
          </a:xfrm>
          <a:prstGeom prst="rect">
            <a:avLst/>
          </a:prstGeom>
          <a:noFill/>
          <a:ln>
            <a:noFill/>
          </a:ln>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离线强化学习</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离线强化学习</a:t>
            </a:r>
            <a:r>
              <a:rPr lang="en-US" altLang="zh-CN" sz="2400">
                <a:solidFill>
                  <a:schemeClr val="tx2"/>
                </a:solidFill>
                <a:latin typeface="Cambria Math" panose="02040503050406030204" charset="0"/>
                <a:cs typeface="Cambria Math" panose="02040503050406030204" charset="0"/>
                <a:sym typeface="+mn-ea"/>
              </a:rPr>
              <a:t>(offline learning)在一个给定的离线数据集上直接训练出智能体策略，训练的过程中，智能体不</a:t>
            </a:r>
            <a:r>
              <a:rPr lang="zh-CN" altLang="en-US" sz="2400">
                <a:solidFill>
                  <a:schemeClr val="tx2"/>
                </a:solidFill>
                <a:latin typeface="Cambria Math" panose="02040503050406030204" charset="0"/>
                <a:cs typeface="Cambria Math" panose="02040503050406030204" charset="0"/>
                <a:sym typeface="+mn-ea"/>
              </a:rPr>
              <a:t>与</a:t>
            </a:r>
            <a:r>
              <a:rPr lang="en-US" altLang="zh-CN" sz="2400">
                <a:solidFill>
                  <a:schemeClr val="tx2"/>
                </a:solidFill>
                <a:latin typeface="Cambria Math" panose="02040503050406030204" charset="0"/>
                <a:cs typeface="Cambria Math" panose="02040503050406030204" charset="0"/>
                <a:sym typeface="+mn-ea"/>
              </a:rPr>
              <a:t>环境做交互</a:t>
            </a:r>
            <a:endParaRPr lang="en-US" altLang="zh-CN"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endParaRPr lang="en-US" altLang="zh-CN"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endParaRPr lang="en-US" altLang="zh-CN"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endParaRPr lang="en-US" altLang="zh-CN" sz="2400">
              <a:solidFill>
                <a:schemeClr val="tx2"/>
              </a:solidFill>
              <a:latin typeface="Cambria Math" panose="02040503050406030204" charset="0"/>
              <a:cs typeface="Cambria Math" panose="02040503050406030204" charset="0"/>
              <a:sym typeface="+mn-ea"/>
            </a:endParaRPr>
          </a:p>
          <a:p>
            <a:pPr marL="342900" lvl="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en-US" altLang="zh-CN" sz="2400">
                <a:solidFill>
                  <a:schemeClr val="tx2"/>
                </a:solidFill>
                <a:latin typeface="Cambria Math" panose="02040503050406030204" charset="0"/>
                <a:cs typeface="Cambria Math" panose="02040503050406030204" charset="0"/>
                <a:sym typeface="+mn-ea"/>
              </a:rPr>
              <a:t>离线强化学习面临的最重要的挑战是外延误差（Extrapolation Error）</a:t>
            </a:r>
            <a:endParaRPr lang="en-US" altLang="zh-CN"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en-US" altLang="zh-CN" sz="2400">
                <a:solidFill>
                  <a:schemeClr val="tx2"/>
                </a:solidFill>
                <a:latin typeface="Cambria Math" panose="02040503050406030204" charset="0"/>
                <a:cs typeface="Cambria Math" panose="02040503050406030204" charset="0"/>
                <a:sym typeface="+mn-ea"/>
              </a:rPr>
              <a:t>智能体如果涉足到了从没有见过的、远离数据集的状态动作对</a:t>
            </a:r>
            <a:endParaRPr lang="en-US" altLang="zh-CN" sz="2400">
              <a:solidFill>
                <a:schemeClr val="tx2"/>
              </a:solidFill>
              <a:latin typeface="Cambria Math" panose="02040503050406030204" charset="0"/>
              <a:cs typeface="Cambria Math" panose="02040503050406030204" charset="0"/>
              <a:sym typeface="+mn-ea"/>
            </a:endParaRPr>
          </a:p>
          <a:p>
            <a:pPr marL="342900" lvl="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en-US" altLang="zh-CN" sz="2400">
                <a:solidFill>
                  <a:schemeClr val="tx2"/>
                </a:solidFill>
                <a:latin typeface="Cambria Math" panose="02040503050406030204" charset="0"/>
                <a:cs typeface="Cambria Math" panose="02040503050406030204" charset="0"/>
                <a:sym typeface="+mn-ea"/>
              </a:rPr>
              <a:t>离线强化学习的主要方法</a:t>
            </a:r>
            <a:r>
              <a:rPr lang="zh-CN" altLang="en-US" sz="2400">
                <a:solidFill>
                  <a:schemeClr val="tx2"/>
                </a:solidFill>
                <a:latin typeface="Cambria Math" panose="02040503050406030204" charset="0"/>
                <a:cs typeface="Cambria Math" panose="02040503050406030204" charset="0"/>
                <a:sym typeface="+mn-ea"/>
              </a:rPr>
              <a:t>是</a:t>
            </a:r>
            <a:r>
              <a:rPr lang="en-US" altLang="zh-CN" sz="2400">
                <a:solidFill>
                  <a:schemeClr val="tx2"/>
                </a:solidFill>
                <a:latin typeface="Cambria Math" panose="02040503050406030204" charset="0"/>
                <a:cs typeface="Cambria Math" panose="02040503050406030204" charset="0"/>
                <a:sym typeface="+mn-ea"/>
              </a:rPr>
              <a:t>设计训练中的限制，从而避免分布外问题</a:t>
            </a:r>
            <a:endParaRPr lang="en-US" altLang="zh-CN" sz="2400">
              <a:solidFill>
                <a:schemeClr val="tx2"/>
              </a:solidFill>
              <a:latin typeface="Cambria Math" panose="02040503050406030204" charset="0"/>
              <a:cs typeface="Cambria Math" panose="02040503050406030204" charset="0"/>
              <a:sym typeface="+mn-ea"/>
            </a:endParaRPr>
          </a:p>
          <a:p>
            <a:pPr indent="0" fontAlgn="auto">
              <a:lnSpc>
                <a:spcPct val="150000"/>
              </a:lnSpc>
              <a:buFont typeface="Wingdings" panose="05000000000000000000" charset="0"/>
              <a:buNone/>
            </a:pPr>
            <a:endParaRPr lang="en-US" altLang="zh-CN"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570970" y="6465570"/>
            <a:ext cx="567055" cy="460375"/>
          </a:xfrm>
          <a:prstGeom prst="rect">
            <a:avLst/>
          </a:prstGeom>
          <a:noFill/>
        </p:spPr>
        <p:txBody>
          <a:bodyPr wrap="square" rtlCol="0">
            <a:spAutoFit/>
          </a:bodyPr>
          <a:p>
            <a:r>
              <a:rPr lang="en-US" altLang="zh-CN" sz="2400" b="1">
                <a:solidFill>
                  <a:schemeClr val="bg1"/>
                </a:solidFill>
              </a:rPr>
              <a:t>23</a:t>
            </a:r>
            <a:endParaRPr lang="en-US" altLang="zh-CN" sz="2400" b="1">
              <a:solidFill>
                <a:schemeClr val="bg1"/>
              </a:solidFill>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pic>
        <p:nvPicPr>
          <p:cNvPr id="3" name="图片 2"/>
          <p:cNvPicPr>
            <a:picLocks noChangeAspect="1"/>
          </p:cNvPicPr>
          <p:nvPr>
            <p:custDataLst>
              <p:tags r:id="rId6"/>
            </p:custDataLst>
          </p:nvPr>
        </p:nvPicPr>
        <p:blipFill>
          <a:blip r:embed="rId7"/>
          <a:stretch>
            <a:fillRect/>
          </a:stretch>
        </p:blipFill>
        <p:spPr>
          <a:xfrm>
            <a:off x="3274060" y="2846705"/>
            <a:ext cx="6148070" cy="11645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587" name="文本框 38"/>
          <p:cNvSpPr txBox="1"/>
          <p:nvPr>
            <p:custDataLst>
              <p:tags r:id="rId1"/>
            </p:custDataLst>
          </p:nvPr>
        </p:nvSpPr>
        <p:spPr>
          <a:xfrm>
            <a:off x="3764280" y="2733040"/>
            <a:ext cx="5554345" cy="1392555"/>
          </a:xfrm>
          <a:prstGeom prst="rect">
            <a:avLst/>
          </a:prstGeom>
          <a:noFill/>
        </p:spPr>
        <p:txBody>
          <a:bodyPr wrap="square" lIns="91413" tIns="45705" rIns="91413" bIns="45705" rtlCol="0" anchor="t" anchorCtr="0">
            <a:noAutofit/>
          </a:bodyPr>
          <a:lstStyle>
            <a:defPPr>
              <a:defRPr lang="zh-CN"/>
            </a:defPPr>
            <a:lvl1pPr algn="ctr">
              <a:lnSpc>
                <a:spcPct val="100000"/>
              </a:lnSpc>
              <a:defRPr sz="6000" b="1">
                <a:solidFill>
                  <a:srgbClr val="0062A6"/>
                </a:solidFill>
                <a:latin typeface="Arial" panose="020B0604020202020204"/>
                <a:ea typeface="微软雅黑" panose="020B0503020204020204" charset="-122"/>
                <a:cs typeface="+mj-lt"/>
              </a:defRPr>
            </a:lvl1pPr>
          </a:lstStyle>
          <a:p>
            <a:r>
              <a:rPr lang="en-US" sz="8000" dirty="0">
                <a:sym typeface="Arial" panose="020B0604020202020204"/>
              </a:rPr>
              <a:t>Thanks</a:t>
            </a:r>
            <a:r>
              <a:rPr lang="zh-CN" altLang="en-US" sz="8000" dirty="0">
                <a:sym typeface="Arial" panose="020B0604020202020204"/>
              </a:rPr>
              <a:t>！！</a:t>
            </a:r>
            <a:endParaRPr lang="zh-CN" altLang="en-US" sz="8000" dirty="0">
              <a:sym typeface="Arial" panose="020B0604020202020204"/>
            </a:endParaRPr>
          </a:p>
        </p:txBody>
      </p:sp>
      <p:cxnSp>
        <p:nvCxnSpPr>
          <p:cNvPr id="3145728" name="直接连接符 48"/>
          <p:cNvCxnSpPr/>
          <p:nvPr/>
        </p:nvCxnSpPr>
        <p:spPr>
          <a:xfrm>
            <a:off x="992981" y="507524"/>
            <a:ext cx="11096625" cy="1016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9" name="任意多边形 52"/>
          <p:cNvSpPr/>
          <p:nvPr/>
        </p:nvSpPr>
        <p:spPr>
          <a:xfrm>
            <a:off x="11188541" y="6138545"/>
            <a:ext cx="1003459" cy="718185"/>
          </a:xfrm>
          <a:custGeom>
            <a:avLst/>
            <a:gdLst/>
            <a:ahLst/>
            <a:cxnLst>
              <a:cxn ang="3">
                <a:pos x="hc" y="t"/>
              </a:cxn>
              <a:cxn ang="cd2">
                <a:pos x="l" y="vc"/>
              </a:cxn>
              <a:cxn ang="cd4">
                <a:pos x="hc" y="b"/>
              </a:cxn>
              <a:cxn ang="0">
                <a:pos x="r" y="vc"/>
              </a:cxn>
            </a:cxnLst>
            <a:rect l="l" t="t" r="r" b="b"/>
            <a:pathLst>
              <a:path w="2446" h="1751">
                <a:moveTo>
                  <a:pt x="1886" y="0"/>
                </a:moveTo>
                <a:cubicBezTo>
                  <a:pt x="2042" y="0"/>
                  <a:pt x="2198" y="64"/>
                  <a:pt x="2317" y="191"/>
                </a:cubicBezTo>
                <a:lnTo>
                  <a:pt x="2446" y="330"/>
                </a:lnTo>
                <a:lnTo>
                  <a:pt x="2446" y="1751"/>
                </a:lnTo>
                <a:lnTo>
                  <a:pt x="0" y="1751"/>
                </a:lnTo>
                <a:lnTo>
                  <a:pt x="1455" y="191"/>
                </a:lnTo>
                <a:cubicBezTo>
                  <a:pt x="1574" y="64"/>
                  <a:pt x="1730" y="0"/>
                  <a:pt x="1886" y="0"/>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00">
              <a:latin typeface="Arial" panose="020B0604020202020204"/>
              <a:ea typeface="微软雅黑" panose="020B0503020204020204" charset="-122"/>
              <a:sym typeface="Arial" panose="020B0604020202020204"/>
            </a:endParaRPr>
          </a:p>
        </p:txBody>
      </p:sp>
      <p:grpSp>
        <p:nvGrpSpPr>
          <p:cNvPr id="104" name="组合 54"/>
          <p:cNvGrpSpPr/>
          <p:nvPr/>
        </p:nvGrpSpPr>
        <p:grpSpPr>
          <a:xfrm rot="10800000">
            <a:off x="0" y="5105083"/>
            <a:ext cx="1196340" cy="1751648"/>
            <a:chOff x="12121" y="0"/>
            <a:chExt cx="7078" cy="10356"/>
          </a:xfrm>
        </p:grpSpPr>
        <p:sp>
          <p:nvSpPr>
            <p:cNvPr id="1048590" name="任意多边形 60"/>
            <p:cNvSpPr/>
            <p:nvPr/>
          </p:nvSpPr>
          <p:spPr>
            <a:xfrm>
              <a:off x="12121" y="0"/>
              <a:ext cx="3586" cy="1678"/>
            </a:xfrm>
            <a:custGeom>
              <a:avLst/>
              <a:gdLst>
                <a:gd name="connsiteX0" fmla="*/ 0 w 2576359"/>
                <a:gd name="connsiteY0" fmla="*/ 0 h 1065480"/>
                <a:gd name="connsiteX1" fmla="*/ 2576359 w 2576359"/>
                <a:gd name="connsiteY1" fmla="*/ 0 h 1065480"/>
                <a:gd name="connsiteX2" fmla="*/ 1668353 w 2576359"/>
                <a:gd name="connsiteY2" fmla="*/ 908007 h 1065480"/>
                <a:gd name="connsiteX3" fmla="*/ 908006 w 2576359"/>
                <a:gd name="connsiteY3" fmla="*/ 908007 h 1065480"/>
              </a:gdLst>
              <a:ahLst/>
              <a:cxnLst>
                <a:cxn ang="0">
                  <a:pos x="connsiteX0" y="connsiteY0"/>
                </a:cxn>
                <a:cxn ang="0">
                  <a:pos x="connsiteX1" y="connsiteY1"/>
                </a:cxn>
                <a:cxn ang="0">
                  <a:pos x="connsiteX2" y="connsiteY2"/>
                </a:cxn>
                <a:cxn ang="0">
                  <a:pos x="connsiteX3" y="connsiteY3"/>
                </a:cxn>
              </a:cxnLst>
              <a:rect l="l" t="t" r="r" b="b"/>
              <a:pathLst>
                <a:path w="2576359" h="1065480">
                  <a:moveTo>
                    <a:pt x="0" y="0"/>
                  </a:moveTo>
                  <a:lnTo>
                    <a:pt x="2576359" y="0"/>
                  </a:lnTo>
                  <a:lnTo>
                    <a:pt x="1668353" y="908007"/>
                  </a:lnTo>
                  <a:cubicBezTo>
                    <a:pt x="1458388" y="1117971"/>
                    <a:pt x="1117970" y="1117971"/>
                    <a:pt x="908006" y="908007"/>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latin typeface="Arial" panose="020B0604020202020204"/>
                <a:ea typeface="微软雅黑" panose="020B0503020204020204" charset="-122"/>
                <a:sym typeface="Arial" panose="020B0604020202020204"/>
              </a:endParaRPr>
            </a:p>
          </p:txBody>
        </p:sp>
        <p:sp>
          <p:nvSpPr>
            <p:cNvPr id="1048591" name="任意多边形 61"/>
            <p:cNvSpPr/>
            <p:nvPr/>
          </p:nvSpPr>
          <p:spPr>
            <a:xfrm>
              <a:off x="13263" y="0"/>
              <a:ext cx="5937" cy="10356"/>
            </a:xfrm>
            <a:custGeom>
              <a:avLst/>
              <a:gdLst>
                <a:gd name="connsiteX0" fmla="*/ 1994295 w 4218871"/>
                <a:gd name="connsiteY0" fmla="*/ 0 h 6806042"/>
                <a:gd name="connsiteX1" fmla="*/ 4218871 w 4218871"/>
                <a:gd name="connsiteY1" fmla="*/ 0 h 6806042"/>
                <a:gd name="connsiteX2" fmla="*/ 4218871 w 4218871"/>
                <a:gd name="connsiteY2" fmla="*/ 6806042 h 6806042"/>
                <a:gd name="connsiteX3" fmla="*/ 4161178 w 4218871"/>
                <a:gd name="connsiteY3" fmla="*/ 6775682 h 6806042"/>
                <a:gd name="connsiteX4" fmla="*/ 4039514 w 4218871"/>
                <a:gd name="connsiteY4" fmla="*/ 6676301 h 6806042"/>
                <a:gd name="connsiteX5" fmla="*/ 227157 w 4218871"/>
                <a:gd name="connsiteY5" fmla="*/ 2863944 h 6806042"/>
                <a:gd name="connsiteX6" fmla="*/ 227157 w 4218871"/>
                <a:gd name="connsiteY6" fmla="*/ 1767139 h 6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871" h="6806042">
                  <a:moveTo>
                    <a:pt x="1994295" y="0"/>
                  </a:moveTo>
                  <a:lnTo>
                    <a:pt x="4218871" y="0"/>
                  </a:lnTo>
                  <a:lnTo>
                    <a:pt x="4218871" y="6806042"/>
                  </a:lnTo>
                  <a:lnTo>
                    <a:pt x="4161178" y="6775682"/>
                  </a:lnTo>
                  <a:cubicBezTo>
                    <a:pt x="4118173" y="6747288"/>
                    <a:pt x="4077373" y="6714161"/>
                    <a:pt x="4039514" y="6676301"/>
                  </a:cubicBezTo>
                  <a:lnTo>
                    <a:pt x="227157" y="2863944"/>
                  </a:lnTo>
                  <a:cubicBezTo>
                    <a:pt x="-75718" y="2561069"/>
                    <a:pt x="-75718" y="2070013"/>
                    <a:pt x="227157" y="1767139"/>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Arial" panose="020B0604020202020204"/>
                <a:ea typeface="微软雅黑" panose="020B0503020204020204" charset="-122"/>
                <a:sym typeface="Arial" panose="020B0604020202020204"/>
              </a:endParaRPr>
            </a:p>
          </p:txBody>
        </p:sp>
      </p:grpSp>
      <p:pic>
        <p:nvPicPr>
          <p:cNvPr id="2097152" name="图片 2" descr="C:\Users\DELL\Desktop\IMG_3480.PNGIMG_3480"/>
          <p:cNvPicPr>
            <a:picLocks noChangeAspect="1"/>
          </p:cNvPicPr>
          <p:nvPr>
            <p:custDataLst>
              <p:tags r:id="rId2"/>
            </p:custDataLst>
          </p:nvPr>
        </p:nvPicPr>
        <p:blipFill>
          <a:blip r:embed="rId3"/>
          <a:srcRect/>
          <a:stretch>
            <a:fillRect/>
          </a:stretch>
        </p:blipFill>
        <p:spPr>
          <a:xfrm>
            <a:off x="150971" y="117634"/>
            <a:ext cx="731520" cy="731044"/>
          </a:xfrm>
          <a:prstGeom prst="rect">
            <a:avLst/>
          </a:prstGeom>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064000" cy="645160"/>
          </a:xfrm>
          <a:prstGeom prst="rect">
            <a:avLst/>
          </a:prstGeom>
          <a:noFill/>
        </p:spPr>
        <p:txBody>
          <a:bodyPr wrap="square" rtlCol="0">
            <a:spAutoFit/>
          </a:bodyPr>
          <a:p>
            <a:r>
              <a:rPr lang="zh-CN" altLang="en-US" sz="3600" b="1"/>
              <a:t>离线强化学习</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zh-CN" altLang="en-US" sz="2400" b="1">
                <a:solidFill>
                  <a:schemeClr val="tx2"/>
                </a:solidFill>
                <a:latin typeface="Cambria Math" panose="02040503050406030204" charset="0"/>
                <a:cs typeface="Cambria Math" panose="02040503050406030204" charset="0"/>
                <a:sym typeface="+mn-ea"/>
              </a:rPr>
              <a:t>因此产生如下几个问题</a:t>
            </a:r>
            <a:endParaRPr lang="zh-CN" altLang="en-US" sz="2400" b="1">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由于样本收集很困难，或者很危险。所以实时的和环境进行交互是不太可能的，那么可否有一种仅利用之前收集的数据来训练的方法去学习策略呢？</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只</a:t>
            </a:r>
            <a:r>
              <a:rPr lang="zh-CN" altLang="en-US" sz="2400">
                <a:solidFill>
                  <a:schemeClr val="tx2"/>
                </a:solidFill>
                <a:latin typeface="Cambria Math" panose="02040503050406030204" charset="0"/>
                <a:cs typeface="Cambria Math" panose="02040503050406030204" charset="0"/>
                <a:sym typeface="+mn-ea"/>
              </a:rPr>
              <a:t>用经验回放池中的交互历史数据去拟合函数是否可行？</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en-US" altLang="zh-CN" sz="2400">
                <a:solidFill>
                  <a:schemeClr val="tx1"/>
                </a:solidFill>
                <a:latin typeface="Arial" panose="020B0604020202020204" pitchFamily="34" charset="0"/>
                <a:cs typeface="Arial" panose="020B0604020202020204" pitchFamily="34" charset="0"/>
                <a:sym typeface="+mn-ea"/>
              </a:rPr>
              <a:t>仅利用轨迹数据学习的策略能否和Online算法的媲美</a:t>
            </a:r>
            <a:r>
              <a:rPr lang="zh-CN" altLang="en-US" sz="2400">
                <a:solidFill>
                  <a:schemeClr val="tx1"/>
                </a:solidFill>
                <a:latin typeface="Arial" panose="020B0604020202020204" pitchFamily="34" charset="0"/>
                <a:cs typeface="Arial" panose="020B0604020202020204" pitchFamily="34" charset="0"/>
                <a:sym typeface="+mn-ea"/>
              </a:rPr>
              <a:t>？</a:t>
            </a:r>
            <a:endParaRPr lang="zh-CN" altLang="en-US" sz="2400">
              <a:solidFill>
                <a:schemeClr val="tx1"/>
              </a:solidFill>
              <a:latin typeface="Arial" panose="020B0604020202020204" pitchFamily="34" charset="0"/>
              <a:cs typeface="Arial" panose="020B0604020202020204" pitchFamily="34" charset="0"/>
              <a:sym typeface="+mn-ea"/>
            </a:endParaRPr>
          </a:p>
          <a:p>
            <a:pPr marL="800100" lvl="1" indent="-342900" fontAlgn="auto">
              <a:lnSpc>
                <a:spcPct val="150000"/>
              </a:lnSpc>
              <a:buFont typeface="Wingdings" panose="05000000000000000000" charset="0"/>
              <a:buChar char="l"/>
            </a:pPr>
            <a:endParaRPr lang="zh-CN" altLang="en-US" sz="2400">
              <a:solidFill>
                <a:schemeClr val="tx1"/>
              </a:solidFill>
              <a:latin typeface="Arial" panose="020B0604020202020204" pitchFamily="34" charset="0"/>
              <a:cs typeface="Arial" panose="020B0604020202020204" pitchFamily="34" charset="0"/>
              <a:sym typeface="+mn-ea"/>
            </a:endParaRPr>
          </a:p>
        </p:txBody>
      </p:sp>
      <p:sp>
        <p:nvSpPr>
          <p:cNvPr id="12" name="文本框 11"/>
          <p:cNvSpPr txBox="1"/>
          <p:nvPr/>
        </p:nvSpPr>
        <p:spPr>
          <a:xfrm>
            <a:off x="11714480" y="6465570"/>
            <a:ext cx="423545" cy="460375"/>
          </a:xfrm>
          <a:prstGeom prst="rect">
            <a:avLst/>
          </a:prstGeom>
          <a:noFill/>
        </p:spPr>
        <p:txBody>
          <a:bodyPr wrap="square" rtlCol="0">
            <a:spAutoFit/>
          </a:bodyPr>
          <a:p>
            <a:r>
              <a:rPr lang="en-US" altLang="zh-CN" sz="2400" b="1">
                <a:solidFill>
                  <a:schemeClr val="bg1"/>
                </a:solidFill>
              </a:rPr>
              <a:t>2</a:t>
            </a:r>
            <a:endParaRPr lang="en-US" altLang="zh-CN" sz="2400"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064000" cy="645160"/>
          </a:xfrm>
          <a:prstGeom prst="rect">
            <a:avLst/>
          </a:prstGeom>
          <a:noFill/>
        </p:spPr>
        <p:txBody>
          <a:bodyPr wrap="square" rtlCol="0">
            <a:spAutoFit/>
          </a:bodyPr>
          <a:p>
            <a:r>
              <a:rPr lang="zh-CN" altLang="en-US" sz="3600" b="1"/>
              <a:t>离线强化学习</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zh-CN" altLang="en-US" sz="2400" b="1">
                <a:solidFill>
                  <a:schemeClr val="accent1">
                    <a:lumMod val="75000"/>
                  </a:schemeClr>
                </a:solidFill>
                <a:latin typeface="Cambria Math" panose="02040503050406030204" charset="0"/>
                <a:cs typeface="Cambria Math" panose="02040503050406030204" charset="0"/>
                <a:sym typeface="+mn-ea"/>
              </a:rPr>
              <a:t>离线强化学习</a:t>
            </a:r>
            <a:r>
              <a:rPr lang="zh-CN" altLang="en-US" sz="2400" b="1">
                <a:solidFill>
                  <a:schemeClr val="tx2"/>
                </a:solidFill>
                <a:latin typeface="Cambria Math" panose="02040503050406030204" charset="0"/>
                <a:cs typeface="Cambria Math" panose="02040503050406030204" charset="0"/>
                <a:sym typeface="+mn-ea"/>
              </a:rPr>
              <a:t>：</a:t>
            </a:r>
            <a:r>
              <a:rPr lang="zh-CN" altLang="en-US" sz="2400">
                <a:solidFill>
                  <a:schemeClr val="tx2"/>
                </a:solidFill>
                <a:latin typeface="Cambria Math" panose="02040503050406030204" charset="0"/>
                <a:cs typeface="Cambria Math" panose="02040503050406030204" charset="0"/>
                <a:sym typeface="+mn-ea"/>
              </a:rPr>
              <a:t>在一个给定的离线数据集上直接训练出智能体策略，训练的过程中，智能体不</a:t>
            </a:r>
            <a:r>
              <a:rPr lang="zh-CN" altLang="en-US" sz="2400">
                <a:solidFill>
                  <a:schemeClr val="tx2"/>
                </a:solidFill>
                <a:latin typeface="Cambria Math" panose="02040503050406030204" charset="0"/>
                <a:cs typeface="Cambria Math" panose="02040503050406030204" charset="0"/>
                <a:sym typeface="+mn-ea"/>
              </a:rPr>
              <a:t>会和环境做交互，属于一种静态强化学习。</a:t>
            </a: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tx2"/>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r>
              <a:rPr lang="zh-CN" altLang="en-US" sz="2400">
                <a:solidFill>
                  <a:schemeClr val="tx1"/>
                </a:solidFill>
                <a:latin typeface="Arial" panose="020B0604020202020204" pitchFamily="34" charset="0"/>
                <a:cs typeface="Arial" panose="020B0604020202020204" pitchFamily="34" charset="0"/>
                <a:sym typeface="+mn-ea"/>
              </a:rPr>
              <a:t>离线强化学习有潜力大大拓宽强化学习的落地范围。比如自动驾驶系统，可以先通过离线强化学习得到一个比较好的策略，再用这个策略为起点让</a:t>
            </a:r>
            <a:r>
              <a:rPr lang="en-US" altLang="zh-CN" sz="2400">
                <a:solidFill>
                  <a:schemeClr val="tx1"/>
                </a:solidFill>
                <a:latin typeface="Arial" panose="020B0604020202020204" pitchFamily="34" charset="0"/>
                <a:cs typeface="Arial" panose="020B0604020202020204" pitchFamily="34" charset="0"/>
                <a:sym typeface="+mn-ea"/>
              </a:rPr>
              <a:t>agent</a:t>
            </a:r>
            <a:r>
              <a:rPr lang="zh-CN" altLang="en-US" sz="2400">
                <a:solidFill>
                  <a:schemeClr val="tx1"/>
                </a:solidFill>
                <a:latin typeface="Arial" panose="020B0604020202020204" pitchFamily="34" charset="0"/>
                <a:cs typeface="Arial" panose="020B0604020202020204" pitchFamily="34" charset="0"/>
                <a:sym typeface="+mn-ea"/>
              </a:rPr>
              <a:t>与真实环境交互，来得到更加优化的策略。这样在训练的最初阶段汽车就不会</a:t>
            </a:r>
            <a:r>
              <a:rPr lang="en-US" altLang="zh-CN" sz="2400">
                <a:solidFill>
                  <a:schemeClr val="tx1"/>
                </a:solidFill>
                <a:latin typeface="Arial" panose="020B0604020202020204" pitchFamily="34" charset="0"/>
                <a:cs typeface="Arial" panose="020B0604020202020204" pitchFamily="34" charset="0"/>
                <a:sym typeface="+mn-ea"/>
              </a:rPr>
              <a:t>“</a:t>
            </a:r>
            <a:r>
              <a:rPr lang="zh-CN" altLang="en-US" sz="2400">
                <a:solidFill>
                  <a:schemeClr val="tx1"/>
                </a:solidFill>
                <a:latin typeface="Arial" panose="020B0604020202020204" pitchFamily="34" charset="0"/>
                <a:cs typeface="Arial" panose="020B0604020202020204" pitchFamily="34" charset="0"/>
                <a:sym typeface="+mn-ea"/>
              </a:rPr>
              <a:t>横冲直撞</a:t>
            </a:r>
            <a:r>
              <a:rPr lang="en-US" altLang="zh-CN" sz="2400">
                <a:solidFill>
                  <a:schemeClr val="tx1"/>
                </a:solidFill>
                <a:latin typeface="Arial" panose="020B0604020202020204" pitchFamily="34" charset="0"/>
                <a:cs typeface="Arial" panose="020B0604020202020204" pitchFamily="34" charset="0"/>
                <a:sym typeface="+mn-ea"/>
              </a:rPr>
              <a:t>”</a:t>
            </a:r>
            <a:r>
              <a:rPr lang="zh-CN" altLang="en-US" sz="2400">
                <a:solidFill>
                  <a:schemeClr val="tx1"/>
                </a:solidFill>
                <a:latin typeface="Arial" panose="020B0604020202020204" pitchFamily="34" charset="0"/>
                <a:cs typeface="Arial" panose="020B0604020202020204" pitchFamily="34" charset="0"/>
                <a:sym typeface="+mn-ea"/>
              </a:rPr>
              <a:t>造成损失。</a:t>
            </a:r>
            <a:r>
              <a:rPr lang="en-US" altLang="zh-CN" sz="2400">
                <a:solidFill>
                  <a:schemeClr val="tx1"/>
                </a:solidFill>
                <a:latin typeface="Arial" panose="020B0604020202020204" pitchFamily="34" charset="0"/>
                <a:cs typeface="Arial" panose="020B0604020202020204" pitchFamily="34" charset="0"/>
                <a:sym typeface="+mn-ea"/>
              </a:rPr>
              <a:t>	</a:t>
            </a:r>
            <a:endParaRPr lang="en-US" altLang="zh-CN" sz="2400">
              <a:solidFill>
                <a:schemeClr val="tx1"/>
              </a:solidFill>
              <a:latin typeface="Arial" panose="020B0604020202020204" pitchFamily="34" charset="0"/>
              <a:cs typeface="Arial" panose="020B0604020202020204" pitchFamily="34" charset="0"/>
              <a:sym typeface="+mn-ea"/>
            </a:endParaRPr>
          </a:p>
        </p:txBody>
      </p:sp>
      <p:sp>
        <p:nvSpPr>
          <p:cNvPr id="12" name="文本框 11"/>
          <p:cNvSpPr txBox="1"/>
          <p:nvPr/>
        </p:nvSpPr>
        <p:spPr>
          <a:xfrm>
            <a:off x="11714480" y="6465570"/>
            <a:ext cx="423545" cy="460375"/>
          </a:xfrm>
          <a:prstGeom prst="rect">
            <a:avLst/>
          </a:prstGeom>
          <a:noFill/>
        </p:spPr>
        <p:txBody>
          <a:bodyPr wrap="square" rtlCol="0">
            <a:spAutoFit/>
          </a:bodyPr>
          <a:p>
            <a:r>
              <a:rPr lang="en-US" altLang="zh-CN" sz="2400" b="1">
                <a:solidFill>
                  <a:schemeClr val="bg1"/>
                </a:solidFill>
              </a:rPr>
              <a:t>3</a:t>
            </a:r>
            <a:endParaRPr lang="en-US" altLang="zh-CN" sz="2400" b="1">
              <a:solidFill>
                <a:schemeClr val="bg1"/>
              </a:solidFill>
            </a:endParaRPr>
          </a:p>
        </p:txBody>
      </p:sp>
      <p:pic>
        <p:nvPicPr>
          <p:cNvPr id="6" name="图片 5"/>
          <p:cNvPicPr>
            <a:picLocks noChangeAspect="1"/>
          </p:cNvPicPr>
          <p:nvPr>
            <p:custDataLst>
              <p:tags r:id="rId4"/>
            </p:custDataLst>
          </p:nvPr>
        </p:nvPicPr>
        <p:blipFill>
          <a:blip r:embed="rId5"/>
          <a:stretch>
            <a:fillRect/>
          </a:stretch>
        </p:blipFill>
        <p:spPr>
          <a:xfrm>
            <a:off x="1890395" y="2302510"/>
            <a:ext cx="7760335" cy="1898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064000" cy="645160"/>
          </a:xfrm>
          <a:prstGeom prst="rect">
            <a:avLst/>
          </a:prstGeom>
          <a:noFill/>
        </p:spPr>
        <p:txBody>
          <a:bodyPr wrap="square" rtlCol="0">
            <a:spAutoFit/>
          </a:bodyPr>
          <a:p>
            <a:r>
              <a:rPr lang="zh-CN" altLang="en-US" sz="3600" b="1"/>
              <a:t>离线强化学习</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b="1">
                <a:solidFill>
                  <a:schemeClr val="accent1">
                    <a:lumMod val="75000"/>
                  </a:schemeClr>
                </a:solidFill>
                <a:latin typeface="Cambria Math" panose="02040503050406030204" charset="0"/>
                <a:cs typeface="Cambria Math" panose="02040503050406030204" charset="0"/>
                <a:sym typeface="+mn-ea"/>
              </a:rPr>
              <a:t> </a:t>
            </a:r>
            <a:r>
              <a:rPr lang="zh-CN" altLang="en-US" sz="2400" b="1">
                <a:solidFill>
                  <a:schemeClr val="tx2"/>
                </a:solidFill>
                <a:latin typeface="Cambria Math" panose="02040503050406030204" charset="0"/>
                <a:cs typeface="Cambria Math" panose="02040503050406030204" charset="0"/>
                <a:sym typeface="+mn-ea"/>
              </a:rPr>
              <a:t>Sergey在论文中归纳如下图所示</a:t>
            </a:r>
            <a:endParaRPr lang="zh-CN" altLang="en-US" sz="2400" b="1">
              <a:solidFill>
                <a:schemeClr val="accent1">
                  <a:lumMod val="75000"/>
                </a:schemeClr>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en-US" altLang="zh-CN" sz="2400">
              <a:solidFill>
                <a:schemeClr val="tx1"/>
              </a:solidFill>
              <a:latin typeface="Arial" panose="020B0604020202020204" pitchFamily="34" charset="0"/>
              <a:cs typeface="Arial" panose="020B0604020202020204" pitchFamily="34" charset="0"/>
              <a:sym typeface="+mn-ea"/>
            </a:endParaRPr>
          </a:p>
          <a:p>
            <a:pPr marL="342900" indent="-342900" fontAlgn="auto">
              <a:lnSpc>
                <a:spcPct val="150000"/>
              </a:lnSpc>
              <a:buFont typeface="Wingdings" panose="05000000000000000000" charset="0"/>
              <a:buChar char="p"/>
            </a:pPr>
            <a:endParaRPr lang="en-US" altLang="zh-CN" sz="2400">
              <a:solidFill>
                <a:schemeClr val="tx1"/>
              </a:solidFill>
              <a:latin typeface="Arial" panose="020B0604020202020204" pitchFamily="34" charset="0"/>
              <a:cs typeface="Arial" panose="020B0604020202020204" pitchFamily="34" charset="0"/>
              <a:sym typeface="+mn-ea"/>
            </a:endParaRPr>
          </a:p>
          <a:p>
            <a:pPr marL="342900" indent="-342900" fontAlgn="auto">
              <a:lnSpc>
                <a:spcPct val="150000"/>
              </a:lnSpc>
              <a:buFont typeface="Wingdings" panose="05000000000000000000" charset="0"/>
              <a:buChar char="p"/>
            </a:pPr>
            <a:endParaRPr lang="en-US" altLang="zh-CN" sz="2400">
              <a:solidFill>
                <a:schemeClr val="tx1"/>
              </a:solidFill>
              <a:latin typeface="Arial" panose="020B0604020202020204" pitchFamily="34" charset="0"/>
              <a:cs typeface="Arial" panose="020B0604020202020204" pitchFamily="34" charset="0"/>
              <a:sym typeface="+mn-ea"/>
            </a:endParaRPr>
          </a:p>
          <a:p>
            <a:pPr marL="342900" indent="-342900" fontAlgn="auto">
              <a:lnSpc>
                <a:spcPct val="150000"/>
              </a:lnSpc>
              <a:buFont typeface="Wingdings" panose="05000000000000000000" charset="0"/>
              <a:buChar char="p"/>
            </a:pPr>
            <a:endParaRPr lang="en-US" altLang="zh-CN" sz="2400">
              <a:solidFill>
                <a:schemeClr val="tx1"/>
              </a:solidFill>
              <a:latin typeface="Arial" panose="020B0604020202020204" pitchFamily="34" charset="0"/>
              <a:cs typeface="Arial" panose="020B0604020202020204" pitchFamily="34" charset="0"/>
              <a:sym typeface="+mn-ea"/>
            </a:endParaRPr>
          </a:p>
          <a:p>
            <a:pPr marL="342900" indent="-342900" fontAlgn="auto">
              <a:lnSpc>
                <a:spcPct val="150000"/>
              </a:lnSpc>
              <a:buFont typeface="Wingdings" panose="05000000000000000000" charset="0"/>
              <a:buChar char="p"/>
            </a:pPr>
            <a:endParaRPr lang="en-US" altLang="zh-CN" sz="2400">
              <a:solidFill>
                <a:schemeClr val="tx1"/>
              </a:solidFill>
              <a:latin typeface="Arial" panose="020B0604020202020204" pitchFamily="34" charset="0"/>
              <a:cs typeface="Arial" panose="020B0604020202020204" pitchFamily="34" charset="0"/>
              <a:sym typeface="+mn-ea"/>
            </a:endParaRPr>
          </a:p>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Arial" panose="020B0604020202020204" pitchFamily="34" charset="0"/>
                <a:cs typeface="Arial" panose="020B0604020202020204" pitchFamily="34" charset="0"/>
                <a:sym typeface="+mn-ea"/>
              </a:rPr>
              <a:t> </a:t>
            </a:r>
            <a:r>
              <a:rPr lang="zh-CN" altLang="en-US" sz="2400" b="1">
                <a:solidFill>
                  <a:schemeClr val="tx2"/>
                </a:solidFill>
                <a:latin typeface="Arial" panose="020B0604020202020204" pitchFamily="34" charset="0"/>
                <a:cs typeface="Arial" panose="020B0604020202020204" pitchFamily="34" charset="0"/>
                <a:sym typeface="+mn-ea"/>
              </a:rPr>
              <a:t>训练过程中与环境交互</a:t>
            </a:r>
            <a:endParaRPr lang="zh-CN" altLang="en-US" sz="2400" b="1">
              <a:solidFill>
                <a:schemeClr val="tx2"/>
              </a:solidFill>
              <a:latin typeface="Arial" panose="020B0604020202020204" pitchFamily="34" charset="0"/>
              <a:cs typeface="Arial" panose="020B0604020202020204" pitchFamily="34" charset="0"/>
              <a:sym typeface="+mn-ea"/>
            </a:endParaRPr>
          </a:p>
          <a:p>
            <a:pPr marL="800100" lvl="1" indent="-342900" fontAlgn="auto">
              <a:lnSpc>
                <a:spcPct val="150000"/>
              </a:lnSpc>
              <a:buFont typeface="Wingdings" panose="05000000000000000000" charset="0"/>
              <a:buChar char="l"/>
            </a:pPr>
            <a:r>
              <a:rPr lang="en-US" altLang="zh-CN" sz="2400">
                <a:solidFill>
                  <a:schemeClr val="tx2"/>
                </a:solidFill>
                <a:latin typeface="Arial" panose="020B0604020202020204" pitchFamily="34" charset="0"/>
                <a:cs typeface="Arial" panose="020B0604020202020204" pitchFamily="34" charset="0"/>
                <a:sym typeface="+mn-ea"/>
              </a:rPr>
              <a:t>on-policy</a:t>
            </a:r>
            <a:r>
              <a:rPr lang="zh-CN" altLang="en-US" sz="2400">
                <a:solidFill>
                  <a:schemeClr val="tx2"/>
                </a:solidFill>
                <a:latin typeface="Arial" panose="020B0604020202020204" pitchFamily="34" charset="0"/>
                <a:cs typeface="Arial" panose="020B0604020202020204" pitchFamily="34" charset="0"/>
                <a:sym typeface="+mn-ea"/>
              </a:rPr>
              <a:t>学习与</a:t>
            </a:r>
            <a:r>
              <a:rPr lang="en-US" altLang="zh-CN" sz="2400">
                <a:solidFill>
                  <a:schemeClr val="tx2"/>
                </a:solidFill>
                <a:latin typeface="Arial" panose="020B0604020202020204" pitchFamily="34" charset="0"/>
                <a:cs typeface="Arial" panose="020B0604020202020204" pitchFamily="34" charset="0"/>
                <a:sym typeface="+mn-ea"/>
              </a:rPr>
              <a:t>off-policy</a:t>
            </a:r>
            <a:r>
              <a:rPr lang="zh-CN" altLang="en-US" sz="2400">
                <a:solidFill>
                  <a:schemeClr val="tx2"/>
                </a:solidFill>
                <a:latin typeface="Arial" panose="020B0604020202020204" pitchFamily="34" charset="0"/>
                <a:cs typeface="Arial" panose="020B0604020202020204" pitchFamily="34" charset="0"/>
                <a:sym typeface="+mn-ea"/>
              </a:rPr>
              <a:t>学习的智能体可以和环境交互</a:t>
            </a:r>
            <a:endParaRPr lang="zh-CN" altLang="en-US" sz="2400">
              <a:solidFill>
                <a:schemeClr val="tx2"/>
              </a:solidFill>
              <a:latin typeface="Arial" panose="020B0604020202020204" pitchFamily="34" charset="0"/>
              <a:cs typeface="Arial" panose="020B0604020202020204" pitchFamily="3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Arial" panose="020B0604020202020204" pitchFamily="34" charset="0"/>
                <a:cs typeface="Arial" panose="020B0604020202020204" pitchFamily="34" charset="0"/>
                <a:sym typeface="+mn-ea"/>
              </a:rPr>
              <a:t>离线强化学习</a:t>
            </a:r>
            <a:r>
              <a:rPr lang="en-US" altLang="zh-CN" sz="2400">
                <a:solidFill>
                  <a:schemeClr val="tx2"/>
                </a:solidFill>
                <a:latin typeface="Arial" panose="020B0604020202020204" pitchFamily="34" charset="0"/>
                <a:cs typeface="Arial" panose="020B0604020202020204" pitchFamily="34" charset="0"/>
                <a:sym typeface="+mn-ea"/>
              </a:rPr>
              <a:t>(offline)</a:t>
            </a:r>
            <a:r>
              <a:rPr lang="zh-CN" altLang="en-US" sz="2400">
                <a:solidFill>
                  <a:schemeClr val="tx2"/>
                </a:solidFill>
                <a:latin typeface="Arial" panose="020B0604020202020204" pitchFamily="34" charset="0"/>
                <a:cs typeface="Arial" panose="020B0604020202020204" pitchFamily="34" charset="0"/>
                <a:sym typeface="+mn-ea"/>
              </a:rPr>
              <a:t>的智能体不得和环境做交互</a:t>
            </a:r>
            <a:endParaRPr lang="zh-CN" altLang="en-US" sz="2400">
              <a:solidFill>
                <a:schemeClr val="tx2"/>
              </a:solidFill>
              <a:latin typeface="Arial" panose="020B0604020202020204" pitchFamily="34" charset="0"/>
              <a:cs typeface="Arial" panose="020B0604020202020204" pitchFamily="34" charset="0"/>
              <a:sym typeface="+mn-ea"/>
            </a:endParaRPr>
          </a:p>
        </p:txBody>
      </p:sp>
      <p:sp>
        <p:nvSpPr>
          <p:cNvPr id="12" name="文本框 11"/>
          <p:cNvSpPr txBox="1"/>
          <p:nvPr/>
        </p:nvSpPr>
        <p:spPr>
          <a:xfrm>
            <a:off x="11714480" y="6465570"/>
            <a:ext cx="423545" cy="460375"/>
          </a:xfrm>
          <a:prstGeom prst="rect">
            <a:avLst/>
          </a:prstGeom>
          <a:noFill/>
        </p:spPr>
        <p:txBody>
          <a:bodyPr wrap="square" rtlCol="0">
            <a:spAutoFit/>
          </a:bodyPr>
          <a:p>
            <a:r>
              <a:rPr lang="en-US" altLang="zh-CN" sz="2400" b="1">
                <a:solidFill>
                  <a:schemeClr val="bg1"/>
                </a:solidFill>
              </a:rPr>
              <a:t>4</a:t>
            </a:r>
            <a:endParaRPr lang="en-US" altLang="zh-CN" sz="2400" b="1">
              <a:solidFill>
                <a:schemeClr val="bg1"/>
              </a:solidFill>
            </a:endParaRPr>
          </a:p>
        </p:txBody>
      </p:sp>
      <p:pic>
        <p:nvPicPr>
          <p:cNvPr id="3" name="图片 2"/>
          <p:cNvPicPr>
            <a:picLocks noChangeAspect="1"/>
          </p:cNvPicPr>
          <p:nvPr>
            <p:custDataLst>
              <p:tags r:id="rId4"/>
            </p:custDataLst>
          </p:nvPr>
        </p:nvPicPr>
        <p:blipFill>
          <a:blip r:embed="rId5"/>
          <a:stretch>
            <a:fillRect/>
          </a:stretch>
        </p:blipFill>
        <p:spPr>
          <a:xfrm>
            <a:off x="1038225" y="1822450"/>
            <a:ext cx="10676255" cy="24714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321175" cy="645160"/>
          </a:xfrm>
          <a:prstGeom prst="rect">
            <a:avLst/>
          </a:prstGeom>
          <a:noFill/>
        </p:spPr>
        <p:txBody>
          <a:bodyPr wrap="square" rtlCol="0">
            <a:spAutoFit/>
          </a:bodyPr>
          <a:p>
            <a:r>
              <a:rPr lang="zh-CN" altLang="en-US" sz="3600" b="1"/>
              <a:t>离线强化学习</a:t>
            </a:r>
            <a:r>
              <a:rPr lang="zh-CN" altLang="en-US" sz="3600" b="1"/>
              <a:t>的优势</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b="1">
                <a:solidFill>
                  <a:schemeClr val="accent1">
                    <a:lumMod val="75000"/>
                  </a:schemeClr>
                </a:solidFill>
                <a:latin typeface="Cambria Math" panose="02040503050406030204" charset="0"/>
                <a:cs typeface="Cambria Math" panose="02040503050406030204" charset="0"/>
                <a:sym typeface="+mn-ea"/>
              </a:rPr>
              <a:t> </a:t>
            </a:r>
            <a:r>
              <a:rPr lang="zh-CN" altLang="en-US" sz="2400" b="1">
                <a:solidFill>
                  <a:schemeClr val="tx2"/>
                </a:solidFill>
                <a:latin typeface="Cambria Math" panose="02040503050406030204" charset="0"/>
                <a:cs typeface="Cambria Math" panose="02040503050406030204" charset="0"/>
                <a:sym typeface="+mn-ea"/>
              </a:rPr>
              <a:t>离线强化学习在以下方面带来好处</a:t>
            </a:r>
            <a:endParaRPr lang="zh-CN" altLang="en-US" sz="2400" b="1">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 基于一个已有经验数据集，预训练一个强化学习策略</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 缩小强化学习的研究工作和真实世界中的落地应用的差距</a:t>
            </a:r>
            <a:endParaRPr lang="zh-CN" altLang="en-US" sz="2400">
              <a:solidFill>
                <a:schemeClr val="tx2"/>
              </a:solidFill>
              <a:latin typeface="Cambria Math" panose="02040503050406030204" charset="0"/>
              <a:cs typeface="Cambria Math" panose="02040503050406030204" charset="0"/>
              <a:sym typeface="+mn-ea"/>
            </a:endParaRPr>
          </a:p>
          <a:p>
            <a:pPr marL="342900" lvl="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en-US" altLang="zh-CN" sz="2400" b="1">
                <a:solidFill>
                  <a:schemeClr val="tx1"/>
                </a:solidFill>
                <a:latin typeface="Cambria Math" panose="02040503050406030204" charset="0"/>
                <a:cs typeface="Cambria Math" panose="02040503050406030204" charset="0"/>
                <a:sym typeface="+mn-ea"/>
              </a:rPr>
              <a:t>离线强化学习让强化学习更像有监督学习</a:t>
            </a:r>
            <a:endParaRPr lang="en-US" altLang="zh-CN" sz="2400">
              <a:solidFill>
                <a:schemeClr val="accent1">
                  <a:lumMod val="75000"/>
                </a:schemeClr>
              </a:solidFill>
              <a:latin typeface="Cambria Math" panose="02040503050406030204" charset="0"/>
              <a:cs typeface="Cambria Math" panose="02040503050406030204" charset="0"/>
              <a:sym typeface="+mn-ea"/>
            </a:endParaRPr>
          </a:p>
          <a:p>
            <a:pPr marL="342900" indent="-342900" fontAlgn="auto">
              <a:lnSpc>
                <a:spcPct val="150000"/>
              </a:lnSpc>
              <a:buFont typeface="Wingdings" panose="05000000000000000000" charset="0"/>
              <a:buChar char="p"/>
            </a:pPr>
            <a:endParaRPr lang="zh-CN" altLang="en-US" sz="2400">
              <a:solidFill>
                <a:schemeClr val="accent1">
                  <a:lumMod val="75000"/>
                </a:schemeClr>
              </a:solidFill>
              <a:latin typeface="Cambria Math" panose="02040503050406030204" charset="0"/>
              <a:cs typeface="Cambria Math" panose="02040503050406030204" charset="0"/>
              <a:sym typeface="+mn-ea"/>
            </a:endParaRPr>
          </a:p>
        </p:txBody>
      </p:sp>
      <p:sp>
        <p:nvSpPr>
          <p:cNvPr id="12" name="文本框 11"/>
          <p:cNvSpPr txBox="1"/>
          <p:nvPr/>
        </p:nvSpPr>
        <p:spPr>
          <a:xfrm>
            <a:off x="11714480" y="6465570"/>
            <a:ext cx="423545" cy="460375"/>
          </a:xfrm>
          <a:prstGeom prst="rect">
            <a:avLst/>
          </a:prstGeom>
          <a:noFill/>
        </p:spPr>
        <p:txBody>
          <a:bodyPr wrap="square" rtlCol="0">
            <a:spAutoFit/>
          </a:bodyPr>
          <a:p>
            <a:r>
              <a:rPr lang="en-US" altLang="zh-CN" sz="2400" b="1">
                <a:solidFill>
                  <a:schemeClr val="bg1"/>
                </a:solidFill>
              </a:rPr>
              <a:t>5</a:t>
            </a:r>
            <a:endParaRPr lang="en-US" altLang="zh-CN" sz="2400" b="1">
              <a:solidFill>
                <a:schemeClr val="bg1"/>
              </a:solidFill>
            </a:endParaRPr>
          </a:p>
        </p:txBody>
      </p:sp>
      <p:pic>
        <p:nvPicPr>
          <p:cNvPr id="6" name="图片 5"/>
          <p:cNvPicPr>
            <a:picLocks noChangeAspect="1"/>
          </p:cNvPicPr>
          <p:nvPr>
            <p:custDataLst>
              <p:tags r:id="rId4"/>
            </p:custDataLst>
          </p:nvPr>
        </p:nvPicPr>
        <p:blipFill>
          <a:blip r:embed="rId5"/>
          <a:stretch>
            <a:fillRect/>
          </a:stretch>
        </p:blipFill>
        <p:spPr>
          <a:xfrm>
            <a:off x="1306830" y="3561080"/>
            <a:ext cx="9099550" cy="2162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321175" cy="645160"/>
          </a:xfrm>
          <a:prstGeom prst="rect">
            <a:avLst/>
          </a:prstGeom>
          <a:noFill/>
        </p:spPr>
        <p:txBody>
          <a:bodyPr wrap="square" rtlCol="0">
            <a:spAutoFit/>
          </a:bodyPr>
          <a:p>
            <a:r>
              <a:rPr lang="zh-CN" altLang="en-US" sz="3600" b="1"/>
              <a:t>离线强化学习</a:t>
            </a:r>
            <a:r>
              <a:rPr lang="zh-CN" altLang="en-US" sz="3600" b="1"/>
              <a:t>问题</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直接将off-policy的RL算法应用到离线场景中，即仅仅移除算法中和环境交互部分，效果非常差</a:t>
            </a: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714480" y="6465570"/>
            <a:ext cx="423545" cy="460375"/>
          </a:xfrm>
          <a:prstGeom prst="rect">
            <a:avLst/>
          </a:prstGeom>
          <a:noFill/>
        </p:spPr>
        <p:txBody>
          <a:bodyPr wrap="square" rtlCol="0">
            <a:spAutoFit/>
          </a:bodyPr>
          <a:p>
            <a:r>
              <a:rPr lang="en-US" altLang="zh-CN" sz="2400" b="1">
                <a:solidFill>
                  <a:schemeClr val="bg1"/>
                </a:solidFill>
              </a:rPr>
              <a:t>6</a:t>
            </a:r>
            <a:endParaRPr lang="en-US" altLang="zh-CN" sz="2400" b="1">
              <a:solidFill>
                <a:schemeClr val="bg1"/>
              </a:solidFill>
            </a:endParaRPr>
          </a:p>
        </p:txBody>
      </p:sp>
      <p:pic>
        <p:nvPicPr>
          <p:cNvPr id="3" name="图片 2"/>
          <p:cNvPicPr>
            <a:picLocks noChangeAspect="1"/>
          </p:cNvPicPr>
          <p:nvPr>
            <p:custDataLst>
              <p:tags r:id="rId4"/>
            </p:custDataLst>
          </p:nvPr>
        </p:nvPicPr>
        <p:blipFill>
          <a:blip r:embed="rId5"/>
          <a:stretch>
            <a:fillRect/>
          </a:stretch>
        </p:blipFill>
        <p:spPr>
          <a:xfrm>
            <a:off x="743585" y="2967990"/>
            <a:ext cx="7479665" cy="3155315"/>
          </a:xfrm>
          <a:prstGeom prst="rect">
            <a:avLst/>
          </a:prstGeom>
        </p:spPr>
      </p:pic>
      <p:sp>
        <p:nvSpPr>
          <p:cNvPr id="7" name="文本框 6"/>
          <p:cNvSpPr txBox="1"/>
          <p:nvPr/>
        </p:nvSpPr>
        <p:spPr>
          <a:xfrm>
            <a:off x="8019415" y="2133600"/>
            <a:ext cx="3849370" cy="4399915"/>
          </a:xfrm>
          <a:prstGeom prst="rect">
            <a:avLst/>
          </a:prstGeom>
          <a:noFill/>
        </p:spPr>
        <p:txBody>
          <a:bodyPr wrap="square" rtlCol="0">
            <a:spAutoFit/>
          </a:bodyPr>
          <a:p>
            <a:r>
              <a:rPr lang="en-US" altLang="zh-CN" sz="2000" b="1"/>
              <a:t>(a)</a:t>
            </a:r>
            <a:r>
              <a:rPr lang="zh-CN" altLang="en-US" sz="2000" b="1"/>
              <a:t>回放实验</a:t>
            </a:r>
            <a:r>
              <a:rPr lang="zh-CN" altLang="en-US" sz="2000"/>
              <a:t>：DDPG训练一个智能体，记录智能体和环境交互的所有数据，再使用这些数据离线训练DDPG</a:t>
            </a:r>
            <a:endParaRPr lang="zh-CN" altLang="en-US" sz="2000"/>
          </a:p>
          <a:p>
            <a:endParaRPr lang="zh-CN" altLang="en-US" sz="2000"/>
          </a:p>
          <a:p>
            <a:r>
              <a:rPr lang="en-US" altLang="zh-CN" sz="2000" b="1"/>
              <a:t>(b)</a:t>
            </a:r>
            <a:r>
              <a:rPr lang="zh-CN" altLang="en-US" sz="2000" b="1"/>
              <a:t>同步训练</a:t>
            </a:r>
            <a:r>
              <a:rPr lang="zh-CN" altLang="en-US" sz="2000"/>
              <a:t>：在线DDPG算法训练时每次从经验回放池中采样, 用相同的数据同步训练离线DDPG，保证这俩智能体的训练数据和顺序完全相同</a:t>
            </a:r>
            <a:endParaRPr lang="zh-CN" altLang="en-US" sz="2000"/>
          </a:p>
          <a:p>
            <a:endParaRPr lang="zh-CN" altLang="en-US" sz="2000"/>
          </a:p>
          <a:p>
            <a:r>
              <a:rPr lang="en-US" altLang="zh-CN" sz="2000" b="1"/>
              <a:t>(c)</a:t>
            </a:r>
            <a:r>
              <a:rPr lang="zh-CN" altLang="en-US" sz="2000" b="1"/>
              <a:t>模仿学习</a:t>
            </a:r>
            <a:r>
              <a:rPr lang="zh-CN" altLang="en-US" sz="2000"/>
              <a:t>：在线DDPG算法训练完毕后作为专家采集数据，用来训练离线DDPG</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321175" cy="645160"/>
          </a:xfrm>
          <a:prstGeom prst="rect">
            <a:avLst/>
          </a:prstGeom>
          <a:noFill/>
        </p:spPr>
        <p:txBody>
          <a:bodyPr wrap="square" rtlCol="0">
            <a:spAutoFit/>
          </a:bodyPr>
          <a:p>
            <a:r>
              <a:rPr lang="zh-CN" altLang="en-US" sz="3600" b="1"/>
              <a:t>离线强化学习</a:t>
            </a:r>
            <a:r>
              <a:rPr lang="zh-CN" altLang="en-US" sz="3600" b="1"/>
              <a:t>问题</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离线强化学习面临的最重要的挑战是外</a:t>
            </a:r>
            <a:r>
              <a:rPr lang="zh-CN" altLang="en-US" sz="2400">
                <a:solidFill>
                  <a:schemeClr val="tx2"/>
                </a:solidFill>
                <a:latin typeface="Cambria Math" panose="02040503050406030204" charset="0"/>
                <a:cs typeface="Cambria Math" panose="02040503050406030204" charset="0"/>
                <a:sym typeface="+mn-ea"/>
              </a:rPr>
              <a:t>推误差（Extrapolation Error）</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外推误差，是指由于当前策略访问到的状态动作对与从数据中才压根得到的状态动作对分布</a:t>
            </a:r>
            <a:r>
              <a:rPr lang="zh-CN" altLang="en-US" sz="2400">
                <a:solidFill>
                  <a:schemeClr val="tx2"/>
                </a:solidFill>
                <a:latin typeface="Cambria Math" panose="02040503050406030204" charset="0"/>
                <a:cs typeface="Cambria Math" panose="02040503050406030204" charset="0"/>
                <a:sym typeface="+mn-ea"/>
              </a:rPr>
              <a:t>不匹配而产生的误差。</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也就是智能体涉足到了从没有见过的、远离数据集的状态动作对</a:t>
            </a:r>
            <a:endParaRPr lang="zh-CN" altLang="en-US" sz="2400">
              <a:solidFill>
                <a:schemeClr val="tx2"/>
              </a:solidFill>
              <a:latin typeface="Cambria Math" panose="02040503050406030204" charset="0"/>
              <a:cs typeface="Cambria Math" panose="02040503050406030204" charset="0"/>
              <a:sym typeface="+mn-ea"/>
            </a:endParaRPr>
          </a:p>
        </p:txBody>
      </p:sp>
      <p:pic>
        <p:nvPicPr>
          <p:cNvPr id="8" name="图片 7"/>
          <p:cNvPicPr>
            <a:picLocks noChangeAspect="1"/>
          </p:cNvPicPr>
          <p:nvPr>
            <p:custDataLst>
              <p:tags r:id="rId4"/>
            </p:custDataLst>
          </p:nvPr>
        </p:nvPicPr>
        <p:blipFill>
          <a:blip r:embed="rId5"/>
          <a:stretch>
            <a:fillRect/>
          </a:stretch>
        </p:blipFill>
        <p:spPr>
          <a:xfrm>
            <a:off x="2406015" y="3336290"/>
            <a:ext cx="7883525" cy="1826260"/>
          </a:xfrm>
          <a:prstGeom prst="rect">
            <a:avLst/>
          </a:prstGeom>
        </p:spPr>
      </p:pic>
      <p:sp>
        <p:nvSpPr>
          <p:cNvPr id="12" name="文本框 11"/>
          <p:cNvSpPr txBox="1"/>
          <p:nvPr/>
        </p:nvSpPr>
        <p:spPr>
          <a:xfrm>
            <a:off x="11714480" y="6465570"/>
            <a:ext cx="423545" cy="460375"/>
          </a:xfrm>
          <a:prstGeom prst="rect">
            <a:avLst/>
          </a:prstGeom>
          <a:noFill/>
        </p:spPr>
        <p:txBody>
          <a:bodyPr wrap="square" rtlCol="0">
            <a:spAutoFit/>
          </a:bodyPr>
          <a:p>
            <a:r>
              <a:rPr lang="en-US" altLang="zh-CN" sz="2400" b="1">
                <a:solidFill>
                  <a:schemeClr val="bg1"/>
                </a:solidFill>
              </a:rPr>
              <a:t>7</a:t>
            </a:r>
            <a:endParaRPr lang="en-US" altLang="zh-CN" sz="2400" b="1">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2" name="图片 2" descr="C:\Users\DELL\Desktop\IMG_3480.PNGIMG_3480"/>
          <p:cNvPicPr>
            <a:picLocks noChangeAspect="1"/>
          </p:cNvPicPr>
          <p:nvPr>
            <p:custDataLst>
              <p:tags r:id="rId1"/>
            </p:custDataLst>
          </p:nvPr>
        </p:nvPicPr>
        <p:blipFill>
          <a:blip r:embed="rId2"/>
          <a:srcRect/>
          <a:stretch>
            <a:fillRect/>
          </a:stretch>
        </p:blipFill>
        <p:spPr>
          <a:xfrm>
            <a:off x="150971" y="117634"/>
            <a:ext cx="731520" cy="731044"/>
          </a:xfrm>
          <a:prstGeom prst="rect">
            <a:avLst/>
          </a:prstGeom>
        </p:spPr>
      </p:pic>
      <p:cxnSp>
        <p:nvCxnSpPr>
          <p:cNvPr id="3145730" name="直接连接符 3"/>
          <p:cNvCxnSpPr/>
          <p:nvPr>
            <p:custDataLst>
              <p:tags r:id="rId3"/>
            </p:custDataLst>
          </p:nvPr>
        </p:nvCxnSpPr>
        <p:spPr>
          <a:xfrm flipV="1">
            <a:off x="980916" y="845265"/>
            <a:ext cx="10733405" cy="381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0" y="6533515"/>
            <a:ext cx="12191365" cy="324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t>Shandong University of Science and Technology</a:t>
            </a:r>
            <a:endParaRPr lang="en-US" altLang="zh-CN" b="1"/>
          </a:p>
        </p:txBody>
      </p:sp>
      <p:sp>
        <p:nvSpPr>
          <p:cNvPr id="5" name="文本框 4"/>
          <p:cNvSpPr txBox="1"/>
          <p:nvPr/>
        </p:nvSpPr>
        <p:spPr>
          <a:xfrm>
            <a:off x="981075" y="117475"/>
            <a:ext cx="4814570" cy="645160"/>
          </a:xfrm>
          <a:prstGeom prst="rect">
            <a:avLst/>
          </a:prstGeom>
          <a:noFill/>
        </p:spPr>
        <p:txBody>
          <a:bodyPr wrap="square" rtlCol="0">
            <a:spAutoFit/>
          </a:bodyPr>
          <a:p>
            <a:r>
              <a:rPr lang="en-US" altLang="zh-CN" sz="3600" b="1">
                <a:latin typeface="微软雅黑" panose="020B0503020204020204" charset="-122"/>
                <a:ea typeface="微软雅黑" panose="020B0503020204020204" charset="-122"/>
              </a:rPr>
              <a:t>BCQ</a:t>
            </a:r>
            <a:r>
              <a:rPr lang="en-US" altLang="zh-CN" sz="3600" b="1"/>
              <a:t>:</a:t>
            </a:r>
            <a:r>
              <a:rPr lang="zh-CN" altLang="zh-CN" sz="3600" b="1"/>
              <a:t>批量限制</a:t>
            </a:r>
            <a:r>
              <a:rPr lang="en-US" altLang="zh-CN" sz="3600" b="1">
                <a:latin typeface="微软雅黑" panose="020B0503020204020204" charset="-122"/>
                <a:ea typeface="微软雅黑" panose="020B0503020204020204" charset="-122"/>
              </a:rPr>
              <a:t>Q</a:t>
            </a:r>
            <a:r>
              <a:rPr lang="zh-CN" altLang="en-US" sz="3600" b="1"/>
              <a:t>学习</a:t>
            </a:r>
            <a:endParaRPr lang="zh-CN" altLang="en-US" sz="3600" b="1"/>
          </a:p>
        </p:txBody>
      </p:sp>
      <p:sp>
        <p:nvSpPr>
          <p:cNvPr id="2" name="文本框 1"/>
          <p:cNvSpPr txBox="1"/>
          <p:nvPr/>
        </p:nvSpPr>
        <p:spPr>
          <a:xfrm>
            <a:off x="981075" y="1021715"/>
            <a:ext cx="10733405" cy="3364230"/>
          </a:xfrm>
          <a:prstGeom prst="rect">
            <a:avLst/>
          </a:prstGeom>
          <a:noFill/>
        </p:spPr>
        <p:txBody>
          <a:bodyPr wrap="square" rtlCol="0">
            <a:noAutofit/>
          </a:bodyPr>
          <a:p>
            <a:pPr marL="342900" indent="-3429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离线强化学习面临的最重要的挑战是外</a:t>
            </a:r>
            <a:r>
              <a:rPr lang="zh-CN" altLang="en-US" sz="2400">
                <a:solidFill>
                  <a:schemeClr val="tx2"/>
                </a:solidFill>
                <a:latin typeface="Cambria Math" panose="02040503050406030204" charset="0"/>
                <a:cs typeface="Cambria Math" panose="02040503050406030204" charset="0"/>
                <a:sym typeface="+mn-ea"/>
              </a:rPr>
              <a:t>推误差（Extrapolation Error）</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r>
              <a:rPr lang="zh-CN" altLang="en-US" sz="2400">
                <a:solidFill>
                  <a:schemeClr val="tx2"/>
                </a:solidFill>
                <a:latin typeface="Cambria Math" panose="02040503050406030204" charset="0"/>
                <a:cs typeface="Cambria Math" panose="02040503050406030204" charset="0"/>
                <a:sym typeface="+mn-ea"/>
              </a:rPr>
              <a:t>标准的 Q-learning 更新公式可以写为：</a:t>
            </a:r>
            <a:endParaRPr lang="zh-CN" altLang="en-US" sz="2400">
              <a:solidFill>
                <a:schemeClr val="tx2"/>
              </a:solidFill>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l"/>
            </a:pPr>
            <a:endParaRPr lang="zh-CN" altLang="en-US" sz="2400">
              <a:solidFill>
                <a:schemeClr val="tx2"/>
              </a:solidFill>
              <a:latin typeface="Cambria Math" panose="02040503050406030204" charset="0"/>
              <a:cs typeface="Cambria Math" panose="02040503050406030204" charset="0"/>
              <a:sym typeface="+mn-ea"/>
            </a:endParaRPr>
          </a:p>
          <a:p>
            <a:pPr lvl="0" indent="-457200" fontAlgn="auto">
              <a:lnSpc>
                <a:spcPct val="150000"/>
              </a:lnSpc>
              <a:buFont typeface="Wingdings" panose="05000000000000000000" charset="0"/>
              <a:buChar char="p"/>
            </a:pPr>
            <a:r>
              <a:rPr lang="en-US" altLang="zh-CN" sz="2400">
                <a:solidFill>
                  <a:schemeClr val="accent1">
                    <a:lumMod val="75000"/>
                  </a:schemeClr>
                </a:solidFill>
                <a:latin typeface="Cambria Math" panose="02040503050406030204" charset="0"/>
                <a:cs typeface="Cambria Math" panose="02040503050406030204" charset="0"/>
                <a:sym typeface="+mn-ea"/>
              </a:rPr>
              <a:t> </a:t>
            </a:r>
            <a:r>
              <a:rPr lang="zh-CN" altLang="en-US" sz="2400">
                <a:solidFill>
                  <a:schemeClr val="tx2"/>
                </a:solidFill>
                <a:latin typeface="Cambria Math" panose="02040503050406030204" charset="0"/>
                <a:cs typeface="Cambria Math" panose="02040503050406030204" charset="0"/>
                <a:sym typeface="+mn-ea"/>
              </a:rPr>
              <a:t>外延误差会随着时序差分公式传播到非</a:t>
            </a:r>
            <a:r>
              <a:rPr lang="en-US" altLang="zh-CN" sz="2400">
                <a:solidFill>
                  <a:schemeClr val="tx2"/>
                </a:solidFill>
                <a:latin typeface="Cambria Math" panose="02040503050406030204" charset="0"/>
                <a:cs typeface="Cambria Math" panose="02040503050406030204" charset="0"/>
                <a:sym typeface="+mn-ea"/>
              </a:rPr>
              <a:t>OOD（out-of-distribution）</a:t>
            </a:r>
            <a:r>
              <a:rPr lang="zh-CN" altLang="en-US" sz="2400">
                <a:solidFill>
                  <a:schemeClr val="tx2"/>
                </a:solidFill>
                <a:latin typeface="Cambria Math" panose="02040503050406030204" charset="0"/>
                <a:cs typeface="Cambria Math" panose="02040503050406030204" charset="0"/>
                <a:sym typeface="+mn-ea"/>
              </a:rPr>
              <a:t>数据上的</a:t>
            </a:r>
            <a:r>
              <a:rPr lang="en-US" altLang="zh-CN" sz="2400">
                <a:solidFill>
                  <a:schemeClr val="tx2"/>
                </a:solidFill>
                <a:latin typeface="Cambria Math" panose="02040503050406030204" charset="0"/>
                <a:cs typeface="Cambria Math" panose="02040503050406030204" charset="0"/>
                <a:sym typeface="+mn-ea"/>
              </a:rPr>
              <a:t>Q</a:t>
            </a:r>
            <a:r>
              <a:rPr lang="zh-CN" altLang="en-US" sz="2400">
                <a:solidFill>
                  <a:schemeClr val="tx2"/>
                </a:solidFill>
                <a:latin typeface="Cambria Math" panose="02040503050406030204" charset="0"/>
                <a:cs typeface="Cambria Math" panose="02040503050406030204" charset="0"/>
                <a:sym typeface="+mn-ea"/>
              </a:rPr>
              <a:t>估计值</a:t>
            </a:r>
            <a:endParaRPr lang="zh-CN" altLang="en-US" sz="2400">
              <a:solidFill>
                <a:schemeClr val="tx2"/>
              </a:solidFill>
              <a:latin typeface="Cambria Math" panose="02040503050406030204" charset="0"/>
              <a:cs typeface="Cambria Math" panose="02040503050406030204" charset="0"/>
              <a:sym typeface="+mn-ea"/>
            </a:endParaRPr>
          </a:p>
        </p:txBody>
      </p:sp>
      <p:sp>
        <p:nvSpPr>
          <p:cNvPr id="12" name="文本框 11"/>
          <p:cNvSpPr txBox="1"/>
          <p:nvPr/>
        </p:nvSpPr>
        <p:spPr>
          <a:xfrm>
            <a:off x="11714480" y="6465570"/>
            <a:ext cx="423545" cy="460375"/>
          </a:xfrm>
          <a:prstGeom prst="rect">
            <a:avLst/>
          </a:prstGeom>
          <a:noFill/>
        </p:spPr>
        <p:txBody>
          <a:bodyPr wrap="square" rtlCol="0">
            <a:spAutoFit/>
          </a:bodyPr>
          <a:p>
            <a:r>
              <a:rPr lang="en-US" altLang="zh-CN" sz="2400" b="1">
                <a:solidFill>
                  <a:schemeClr val="bg1"/>
                </a:solidFill>
              </a:rPr>
              <a:t>8</a:t>
            </a:r>
            <a:endParaRPr lang="en-US" altLang="zh-CN" sz="2400" b="1">
              <a:solidFill>
                <a:schemeClr val="bg1"/>
              </a:solidFill>
            </a:endParaRPr>
          </a:p>
        </p:txBody>
      </p:sp>
      <p:pic>
        <p:nvPicPr>
          <p:cNvPr id="3" name="图片 2"/>
          <p:cNvPicPr>
            <a:picLocks noChangeAspect="1"/>
          </p:cNvPicPr>
          <p:nvPr>
            <p:custDataLst>
              <p:tags r:id="rId4"/>
            </p:custDataLst>
          </p:nvPr>
        </p:nvPicPr>
        <p:blipFill>
          <a:blip r:embed="rId5"/>
          <a:stretch>
            <a:fillRect/>
          </a:stretch>
        </p:blipFill>
        <p:spPr>
          <a:xfrm>
            <a:off x="2054860" y="3890645"/>
            <a:ext cx="7813040" cy="250444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2359025" y="2149475"/>
            <a:ext cx="7693660" cy="698500"/>
          </a:xfrm>
          <a:prstGeom prst="rect">
            <a:avLst/>
          </a:prstGeom>
        </p:spPr>
      </p:pic>
      <p:cxnSp>
        <p:nvCxnSpPr>
          <p:cNvPr id="9" name="直接箭头连接符 8"/>
          <p:cNvCxnSpPr/>
          <p:nvPr/>
        </p:nvCxnSpPr>
        <p:spPr>
          <a:xfrm flipH="1" flipV="1">
            <a:off x="9975850" y="4573905"/>
            <a:ext cx="431800" cy="287655"/>
          </a:xfrm>
          <a:prstGeom prst="straightConnector1">
            <a:avLst/>
          </a:prstGeom>
          <a:ln w="38100">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10407650" y="4737735"/>
            <a:ext cx="1439545" cy="398780"/>
          </a:xfrm>
          <a:prstGeom prst="rect">
            <a:avLst/>
          </a:prstGeom>
          <a:noFill/>
        </p:spPr>
        <p:txBody>
          <a:bodyPr wrap="square" rtlCol="0">
            <a:spAutoFit/>
          </a:bodyPr>
          <a:p>
            <a:r>
              <a:rPr lang="en-US" altLang="zh-CN" sz="2000"/>
              <a:t>OOD</a:t>
            </a:r>
            <a:r>
              <a:rPr lang="zh-CN" altLang="en-US" sz="2000"/>
              <a:t>数据</a:t>
            </a:r>
            <a:endParaRPr lang="zh-CN" altLang="en-US" sz="20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COMMONDATA" val="eyJoZGlkIjoiNDYzYzgwYmQ3OWUzOTRlMWZjN2I4ZTAxY2VlMGM4ZGM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3853</Words>
  <Application>WPS 演示</Application>
  <PresentationFormat>宽屏</PresentationFormat>
  <Paragraphs>299</Paragraphs>
  <Slides>26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8</vt:i4>
      </vt:variant>
      <vt:variant>
        <vt:lpstr>幻灯片标题</vt:lpstr>
      </vt:variant>
      <vt:variant>
        <vt:i4>26</vt:i4>
      </vt:variant>
    </vt:vector>
  </HeadingPairs>
  <TitlesOfParts>
    <vt:vector size="44" baseType="lpstr">
      <vt:lpstr>Arial</vt:lpstr>
      <vt:lpstr>宋体</vt:lpstr>
      <vt:lpstr>Wingdings</vt:lpstr>
      <vt:lpstr>Arial</vt:lpstr>
      <vt:lpstr>微软雅黑</vt:lpstr>
      <vt:lpstr>Wingdings</vt:lpstr>
      <vt:lpstr>Cambria Math</vt:lpstr>
      <vt:lpstr>Arial Unicode MS</vt:lpstr>
      <vt:lpstr>Calibri</vt:lpstr>
      <vt:lpstr>WPS</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赵扬</dc:creator>
  <cp:lastModifiedBy>゛懵懵懂懂的小青春</cp:lastModifiedBy>
  <cp:revision>17</cp:revision>
  <dcterms:created xsi:type="dcterms:W3CDTF">2023-09-22T11:24:00Z</dcterms:created>
  <dcterms:modified xsi:type="dcterms:W3CDTF">2023-10-15T11:33:12Z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0A0E0D50DD014AC2BAE6652AE45CB711_12</vt:lpwstr>
  </property>
  <property fmtid="{D5CDD505-2E9C-101B-9397-08002B2CF9AE}" pid="3" name="KSOProductBuildVer">
    <vt:lpwstr>2052-12.1.0.15712</vt:lpwstr>
  </property>
</Properties>
</file>