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325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4f84ca0-7582-4e97-877c-0e75dfd7a474}">
          <p14:sldIdLst>
            <p14:sldId id="287"/>
            <p14:sldId id="28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71"/>
            <p14:sldId id="32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39924"/>
            <a:ext cx="12214225" cy="191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7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463"/>
            <a:ext cx="4657725" cy="157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666538" y="1797368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11414125" y="1546860"/>
            <a:ext cx="252413" cy="250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42240" y="2492021"/>
            <a:ext cx="12476480" cy="1399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十、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Actor-Critic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4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465" name="table 465"/>
          <p:cNvGraphicFramePr>
            <a:graphicFrameLocks noGrp="1"/>
          </p:cNvGraphicFramePr>
          <p:nvPr/>
        </p:nvGraphicFramePr>
        <p:xfrm>
          <a:off x="11072295" y="6313683"/>
          <a:ext cx="789940" cy="532130"/>
        </p:xfrm>
        <a:graphic>
          <a:graphicData uri="http://schemas.openxmlformats.org/drawingml/2006/table">
            <a:tbl>
              <a:tblPr/>
              <a:tblGrid>
                <a:gridCol w="789940"/>
              </a:tblGrid>
              <a:tr h="5289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6" name="picture 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183"/>
            <a:ext cx="513635" cy="113480"/>
          </a:xfrm>
          <a:prstGeom prst="rect">
            <a:avLst/>
          </a:prstGeom>
        </p:spPr>
      </p:pic>
      <p:sp>
        <p:nvSpPr>
          <p:cNvPr id="467" name="rect"/>
          <p:cNvSpPr/>
          <p:nvPr/>
        </p:nvSpPr>
        <p:spPr>
          <a:xfrm>
            <a:off x="11072295" y="6313683"/>
            <a:ext cx="790141" cy="53225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5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6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2305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1423988" y="1471613"/>
            <a:ext cx="3114675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1424305" y="3760470"/>
            <a:ext cx="5334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5"/>
          <a:stretch>
            <a:fillRect/>
          </a:stretch>
        </p:blipFill>
        <p:spPr>
          <a:xfrm>
            <a:off x="5231130" y="1471930"/>
            <a:ext cx="512445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table 505"/>
          <p:cNvGraphicFramePr>
            <a:graphicFrameLocks noGrp="1"/>
          </p:cNvGraphicFramePr>
          <p:nvPr/>
        </p:nvGraphicFramePr>
        <p:xfrm>
          <a:off x="11021808" y="6413607"/>
          <a:ext cx="929005" cy="368300"/>
        </p:xfrm>
        <a:graphic>
          <a:graphicData uri="http://schemas.openxmlformats.org/drawingml/2006/table">
            <a:tbl>
              <a:tblPr/>
              <a:tblGrid>
                <a:gridCol w="92900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7" name="rect"/>
          <p:cNvSpPr/>
          <p:nvPr/>
        </p:nvSpPr>
        <p:spPr>
          <a:xfrm>
            <a:off x="11021808" y="6413607"/>
            <a:ext cx="929526" cy="368827"/>
          </a:xfrm>
          <a:prstGeom prst="rect">
            <a:avLst/>
          </a:prstGeom>
          <a:solidFill>
            <a:srgbClr val="FFFFFF">
              <a:alpha val="9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4" name="图片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735" y="1183005"/>
            <a:ext cx="5124450" cy="4245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6269355" y="1323340"/>
            <a:ext cx="5511800" cy="396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table 704"/>
          <p:cNvGraphicFramePr>
            <a:graphicFrameLocks noGrp="1"/>
          </p:cNvGraphicFramePr>
          <p:nvPr/>
        </p:nvGraphicFramePr>
        <p:xfrm>
          <a:off x="10702073" y="6032317"/>
          <a:ext cx="1172844" cy="775334"/>
        </p:xfrm>
        <a:graphic>
          <a:graphicData uri="http://schemas.openxmlformats.org/drawingml/2006/table">
            <a:tbl>
              <a:tblPr/>
              <a:tblGrid>
                <a:gridCol w="1172844"/>
              </a:tblGrid>
              <a:tr h="772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5" name="picture 7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124543" y="6488026"/>
            <a:ext cx="513635" cy="115862"/>
          </a:xfrm>
          <a:prstGeom prst="rect">
            <a:avLst/>
          </a:prstGeom>
        </p:spPr>
      </p:pic>
      <p:sp>
        <p:nvSpPr>
          <p:cNvPr id="706" name="rect"/>
          <p:cNvSpPr/>
          <p:nvPr/>
        </p:nvSpPr>
        <p:spPr>
          <a:xfrm>
            <a:off x="10702073" y="6032317"/>
            <a:ext cx="1173061" cy="775517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" name="图片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659765" y="1080135"/>
            <a:ext cx="5574030" cy="3206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6708775" y="1080135"/>
            <a:ext cx="4762500" cy="276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8" name="图片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809625" y="880745"/>
            <a:ext cx="5851525" cy="3996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880745"/>
            <a:ext cx="4914900" cy="254889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4996180" y="2139950"/>
            <a:ext cx="6356985" cy="706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791210" indent="-777240" algn="l" rtl="0" eaLnBrk="0">
              <a:lnSpc>
                <a:spcPct val="89000"/>
              </a:lnSpc>
            </a:pPr>
            <a:r>
              <a:rPr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 </a:t>
            </a:r>
            <a:r>
              <a:rPr 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3000" spc="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REINFORCE</a:t>
            </a:r>
            <a:r>
              <a:rPr lang="zh-CN" altLang="en-US" sz="3000" spc="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存在的问题</a:t>
            </a:r>
            <a:endParaRPr lang="en-US" altLang="en-US" sz="12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782320" indent="-769620" algn="l" rtl="0" eaLnBrk="0">
              <a:lnSpc>
                <a:spcPct val="89000"/>
              </a:lnSpc>
              <a:spcBef>
                <a:spcPts val="930"/>
              </a:spcBef>
            </a:pPr>
            <a:r>
              <a:rPr sz="31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 </a:t>
            </a:r>
            <a:r>
              <a:rPr lang="en-US" sz="31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31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sz="3100" spc="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en-US" sz="1300" dirty="0"/>
          </a:p>
          <a:p>
            <a:pPr algn="l" rtl="0" eaLnBrk="0">
              <a:lnSpc>
                <a:spcPct val="129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700" dirty="0"/>
          </a:p>
          <a:p>
            <a:pPr marL="13335" algn="l" rtl="0" eaLnBrk="0">
              <a:lnSpc>
                <a:spcPct val="88000"/>
              </a:lnSpc>
              <a:spcBef>
                <a:spcPts val="5"/>
              </a:spcBef>
            </a:pPr>
            <a:r>
              <a:rPr sz="30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 </a:t>
            </a:r>
            <a:r>
              <a:rPr lang="en-US" sz="30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A2C</a:t>
            </a:r>
            <a:r>
              <a:rPr lang="zh-CN" altLang="en-US" sz="30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算法（</a:t>
            </a:r>
            <a:r>
              <a:rPr lang="zh-CN" altLang="en-US" sz="30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拓展）</a:t>
            </a:r>
            <a:endParaRPr lang="zh-CN" altLang="en-US" sz="30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/>
          <p:nvPr/>
        </p:nvSpPr>
        <p:spPr>
          <a:xfrm>
            <a:off x="856218" y="2801712"/>
            <a:ext cx="1925954" cy="1368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6670" algn="l" rtl="0" eaLnBrk="0">
              <a:lnSpc>
                <a:spcPct val="89000"/>
              </a:lnSpc>
            </a:pPr>
            <a:r>
              <a:rPr sz="7000" spc="-38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7000" spc="-38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900" spc="-36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6900" dirty="0"/>
          </a:p>
          <a:p>
            <a:pPr marL="12700" algn="l" rtl="0" eaLnBrk="0">
              <a:lnSpc>
                <a:spcPct val="78000"/>
              </a:lnSpc>
              <a:spcBef>
                <a:spcPts val="580"/>
              </a:spcBef>
            </a:pPr>
            <a:endParaRPr lang="en-US" altLang="en-US" sz="2600" dirty="0"/>
          </a:p>
        </p:txBody>
      </p:sp>
      <p:sp>
        <p:nvSpPr>
          <p:cNvPr id="4" name="textbox 3"/>
          <p:cNvSpPr/>
          <p:nvPr/>
        </p:nvSpPr>
        <p:spPr>
          <a:xfrm>
            <a:off x="4996180" y="1511935"/>
            <a:ext cx="4060190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768350" indent="-755650" algn="l" rtl="0" eaLnBrk="0">
              <a:lnSpc>
                <a:spcPct val="89000"/>
              </a:lnSpc>
            </a:pPr>
            <a:r>
              <a:rPr sz="3300" spc="-14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 </a:t>
            </a:r>
            <a:r>
              <a:rPr sz="3000" spc="-14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</a:t>
            </a:r>
            <a:r>
              <a:rPr sz="3000" spc="-8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绍</a:t>
            </a:r>
            <a:endParaRPr sz="3000" spc="-8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68350" indent="-755650" algn="l" rtl="0" eaLnBrk="0">
              <a:lnSpc>
                <a:spcPct val="89000"/>
              </a:lnSpc>
            </a:pPr>
            <a:endParaRPr sz="3000" spc="-8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68350" indent="-755650" algn="l" rtl="0" eaLnBrk="0">
              <a:lnSpc>
                <a:spcPct val="89000"/>
              </a:lnSpc>
            </a:pPr>
            <a:r>
              <a:rPr sz="3000" spc="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en-US" sz="13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11013399" y="6335651"/>
          <a:ext cx="569594" cy="408305"/>
        </p:xfrm>
        <a:graphic>
          <a:graphicData uri="http://schemas.openxmlformats.org/drawingml/2006/table">
            <a:tbl>
              <a:tblPr/>
              <a:tblGrid>
                <a:gridCol w="569594"/>
              </a:tblGrid>
              <a:tr h="4051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555"/>
            <a:ext cx="250449" cy="110802"/>
          </a:xfrm>
          <a:prstGeom prst="rect">
            <a:avLst/>
          </a:prstGeom>
        </p:spPr>
      </p:pic>
      <p:sp>
        <p:nvSpPr>
          <p:cNvPr id="17" name="rect"/>
          <p:cNvSpPr/>
          <p:nvPr/>
        </p:nvSpPr>
        <p:spPr>
          <a:xfrm>
            <a:off x="11013399" y="6335651"/>
            <a:ext cx="569640" cy="40868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5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29590" y="352425"/>
            <a:ext cx="431355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96035" y="1347470"/>
            <a:ext cx="9568815" cy="418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算法：为了解决 High Variance 和 High bias 之间的矛盾，可以把它们结合在一起，利用value based 和 policy based 两类方法各自的优势，还顺带把它们的短板都补上了。于是就有了集大成的 Actor-Critic 类方法。 具体来说，就是构造一个全能型的 agent，既能直接输出策略，又能通过 value function 来实时评价当前策略的好坏。所以我们需要两个网络，一个负责生成策略的 Actor 和一个负责评价策略的 Critic。这就有点类似一个演员在表演，而同时一个评论家在随时纠正他的表现，而且两者都还在不断更新，这种互补式的训练方式会比单独的策略网络或者值函数网络更有效。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96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7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8955" y="290830"/>
            <a:ext cx="6276340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32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REINFORCE</a:t>
            </a:r>
            <a:r>
              <a:rPr lang="zh-CN" altLang="en-US" sz="32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存在的问题</a:t>
            </a:r>
            <a:endParaRPr lang="en-US" altLang="zh-CN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74470" y="156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47470" y="1638300"/>
            <a:ext cx="9104630" cy="1699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基于片段式数据的任务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通常情况下，任务需要有中止态，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REINFORCE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才能直接累计折扣和奖励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7470" y="3344545"/>
            <a:ext cx="8662035" cy="663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抵数据利用率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实际中，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REINFORCE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需要大量的训练数据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7470" y="4508500"/>
            <a:ext cx="8662035" cy="845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高训练方差（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最重要的缺陷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从单个或多个片段中采样到的值函数具有很高的方差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124" name="table 124"/>
          <p:cNvGraphicFramePr>
            <a:graphicFrameLocks noGrp="1"/>
          </p:cNvGraphicFramePr>
          <p:nvPr/>
        </p:nvGraphicFramePr>
        <p:xfrm>
          <a:off x="11072295" y="6334194"/>
          <a:ext cx="764540" cy="396875"/>
        </p:xfrm>
        <a:graphic>
          <a:graphicData uri="http://schemas.openxmlformats.org/drawingml/2006/table">
            <a:tbl>
              <a:tblPr/>
              <a:tblGrid>
                <a:gridCol w="764540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555"/>
            <a:ext cx="513635" cy="110802"/>
          </a:xfrm>
          <a:prstGeom prst="rect">
            <a:avLst/>
          </a:prstGeom>
        </p:spPr>
      </p:pic>
      <p:sp>
        <p:nvSpPr>
          <p:cNvPr id="126" name="rect"/>
          <p:cNvSpPr/>
          <p:nvPr/>
        </p:nvSpPr>
        <p:spPr>
          <a:xfrm>
            <a:off x="11072295" y="6334194"/>
            <a:ext cx="764741" cy="39744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136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7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90" y="281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Actor-Critic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4120" y="1513840"/>
            <a:ext cx="9455785" cy="191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Actor-Critic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的思想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REINFORCE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策略梯度方法：使用蒙特卡罗采样直接估计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St,At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）的值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）为什么不建立一个课训练的值函数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来完成这个估计过程？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4120" y="3605530"/>
            <a:ext cx="851916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演员（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）和评论家（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Critic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110" y="4219575"/>
            <a:ext cx="8218170" cy="2049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2595" y="2305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Actor-Critic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9505" y="1393190"/>
            <a:ext cx="8621395" cy="1580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119505" y="3429000"/>
            <a:ext cx="6864350" cy="241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337" name="table 337"/>
          <p:cNvGraphicFramePr>
            <a:graphicFrameLocks noGrp="1"/>
          </p:cNvGraphicFramePr>
          <p:nvPr/>
        </p:nvGraphicFramePr>
        <p:xfrm>
          <a:off x="11089122" y="6332090"/>
          <a:ext cx="696594" cy="348615"/>
        </p:xfrm>
        <a:graphic>
          <a:graphicData uri="http://schemas.openxmlformats.org/drawingml/2006/table">
            <a:tbl>
              <a:tblPr/>
              <a:tblGrid>
                <a:gridCol w="696594"/>
              </a:tblGrid>
              <a:tr h="345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026"/>
            <a:ext cx="513635" cy="115862"/>
          </a:xfrm>
          <a:prstGeom prst="rect">
            <a:avLst/>
          </a:prstGeom>
        </p:spPr>
      </p:pic>
      <p:sp>
        <p:nvSpPr>
          <p:cNvPr id="339" name="rect"/>
          <p:cNvSpPr/>
          <p:nvPr/>
        </p:nvSpPr>
        <p:spPr>
          <a:xfrm>
            <a:off x="11089122" y="6332090"/>
            <a:ext cx="697114" cy="348744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352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3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90" y="2305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训练结果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788670" y="1565910"/>
            <a:ext cx="6036310" cy="3725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6824980" y="1844675"/>
            <a:ext cx="46291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392" name="table 392"/>
          <p:cNvGraphicFramePr>
            <a:graphicFrameLocks noGrp="1"/>
          </p:cNvGraphicFramePr>
          <p:nvPr/>
        </p:nvGraphicFramePr>
        <p:xfrm>
          <a:off x="10904004" y="6314734"/>
          <a:ext cx="1034415" cy="416559"/>
        </p:xfrm>
        <a:graphic>
          <a:graphicData uri="http://schemas.openxmlformats.org/drawingml/2006/table">
            <a:tbl>
              <a:tblPr/>
              <a:tblGrid>
                <a:gridCol w="1034415"/>
              </a:tblGrid>
              <a:tr h="4133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3" name="picture 3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323"/>
            <a:ext cx="513635" cy="115192"/>
          </a:xfrm>
          <a:prstGeom prst="rect">
            <a:avLst/>
          </a:prstGeom>
        </p:spPr>
      </p:pic>
      <p:sp>
        <p:nvSpPr>
          <p:cNvPr id="394" name="rect"/>
          <p:cNvSpPr/>
          <p:nvPr/>
        </p:nvSpPr>
        <p:spPr>
          <a:xfrm>
            <a:off x="10904004" y="6314734"/>
            <a:ext cx="1034624" cy="41690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6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7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7040" y="2305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 </a:t>
            </a:r>
            <a:r>
              <a:rPr lang="en-US" sz="32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A2C</a:t>
            </a:r>
            <a:r>
              <a:rPr lang="zh-CN" altLang="en-US" sz="3200" spc="-10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算法（拓展）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1182370" y="1545590"/>
            <a:ext cx="8954135" cy="144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思想：通过减去一个基线函数来标准化评论家的打分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）更多的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信息指导：降低较差动作概率，提高较优动作概率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）进一步降低方差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3318510"/>
            <a:ext cx="749998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优势函数（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Advantage Function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562735" y="3910330"/>
            <a:ext cx="6359525" cy="1951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439" name="table 439"/>
          <p:cNvGraphicFramePr>
            <a:graphicFrameLocks noGrp="1"/>
          </p:cNvGraphicFramePr>
          <p:nvPr/>
        </p:nvGraphicFramePr>
        <p:xfrm>
          <a:off x="10979742" y="6381526"/>
          <a:ext cx="831850" cy="324484"/>
        </p:xfrm>
        <a:graphic>
          <a:graphicData uri="http://schemas.openxmlformats.org/drawingml/2006/table">
            <a:tbl>
              <a:tblPr/>
              <a:tblGrid>
                <a:gridCol w="831850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0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323"/>
            <a:ext cx="513635" cy="115341"/>
          </a:xfrm>
          <a:prstGeom prst="rect">
            <a:avLst/>
          </a:prstGeom>
        </p:spPr>
      </p:pic>
      <p:sp>
        <p:nvSpPr>
          <p:cNvPr id="441" name="rect"/>
          <p:cNvSpPr/>
          <p:nvPr/>
        </p:nvSpPr>
        <p:spPr>
          <a:xfrm>
            <a:off x="10979742" y="6381526"/>
            <a:ext cx="831896" cy="32470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9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0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224155"/>
            <a:ext cx="8961755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A2C:Advantageous Actor-Critic</a:t>
            </a:r>
            <a:endParaRPr lang="en-US" altLang="zh-CN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585" y="13601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动作值和状态值函数：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150" y="1965325"/>
            <a:ext cx="7843520" cy="1353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97585" y="3375025"/>
            <a:ext cx="8796020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因此我们只需要拟合状态值函数来拟合优势函数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2172335" y="3928110"/>
            <a:ext cx="5851525" cy="2153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2482.499212598425,&quot;width&quot;:7335}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jVhMWQyOGI0OWEzYWIyOTM4ZjU0MmVkZmYzMjllN2IifQ=="/>
  <p:tag name="KSO_WPP_MARK_KEY" val="5402c8f6-ee56-46b4-96f5-5647dc7b00e9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/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十、Actor-Critic算法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三、动态规划</dc:title>
  <dc:creator/>
  <cp:lastModifiedBy>爱笑的pp</cp:lastModifiedBy>
  <cp:revision>13</cp:revision>
  <dcterms:created xsi:type="dcterms:W3CDTF">2023-09-08T11:33:00Z</dcterms:created>
  <dcterms:modified xsi:type="dcterms:W3CDTF">2023-10-06T03:02:51Z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2023-09-11T11:29:48Z</vt:filetime>
  </property>
  <property fmtid="{D5CDD505-2E9C-101B-9397-08002B2CF9AE}" pid="4" name="ICV">
    <vt:lpwstr>0A97139910D848B28DC1307AD27FB556_13</vt:lpwstr>
  </property>
  <property fmtid="{D5CDD505-2E9C-101B-9397-08002B2CF9AE}" pid="5" name="KSOProductBuildVer">
    <vt:lpwstr>2052-12.1.0.15712</vt:lpwstr>
  </property>
</Properties>
</file>