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6" r:id="rId5"/>
    <p:sldId id="257" r:id="rId6"/>
    <p:sldId id="258" r:id="rId7"/>
    <p:sldId id="259" r:id="rId8"/>
    <p:sldId id="328" r:id="rId9"/>
    <p:sldId id="327" r:id="rId10"/>
    <p:sldId id="262" r:id="rId11"/>
    <p:sldId id="263" r:id="rId12"/>
    <p:sldId id="338" r:id="rId13"/>
    <p:sldId id="339" r:id="rId14"/>
    <p:sldId id="340" r:id="rId15"/>
    <p:sldId id="264" r:id="rId16"/>
    <p:sldId id="265" r:id="rId17"/>
    <p:sldId id="330" r:id="rId18"/>
    <p:sldId id="266" r:id="rId19"/>
    <p:sldId id="337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4f84ca0-7582-4e97-877c-0e75dfd7a474}">
          <p14:sldIdLst>
            <p14:sldId id="287"/>
            <p14:sldId id="286"/>
            <p14:sldId id="257"/>
            <p14:sldId id="258"/>
            <p14:sldId id="259"/>
            <p14:sldId id="328"/>
            <p14:sldId id="327"/>
            <p14:sldId id="262"/>
            <p14:sldId id="263"/>
            <p14:sldId id="338"/>
            <p14:sldId id="339"/>
            <p14:sldId id="340"/>
            <p14:sldId id="264"/>
            <p14:sldId id="265"/>
            <p14:sldId id="330"/>
            <p14:sldId id="266"/>
            <p14:sldId id="33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43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两个队伍，当有敌人在以自己为中心的</a:t>
            </a:r>
            <a:r>
              <a:rPr lang="en-US" altLang="zh-CN"/>
              <a:t>3*3</a:t>
            </a:r>
            <a:r>
              <a:rPr lang="zh-CN" altLang="en-US"/>
              <a:t>的矩阵范围是，可以对其进行攻击，初始化，每个人有</a:t>
            </a:r>
            <a:r>
              <a:rPr lang="en-US" altLang="zh-CN"/>
              <a:t>3</a:t>
            </a:r>
            <a:r>
              <a:rPr lang="zh-CN" altLang="en-US"/>
              <a:t>点血，每攻击一下，减少</a:t>
            </a:r>
            <a:r>
              <a:rPr lang="en-US" altLang="zh-CN"/>
              <a:t>1</a:t>
            </a:r>
            <a:r>
              <a:rPr lang="zh-CN" altLang="en-US"/>
              <a:t>点血，当减少到</a:t>
            </a:r>
            <a:r>
              <a:rPr lang="en-US" altLang="zh-CN"/>
              <a:t>0</a:t>
            </a:r>
            <a:r>
              <a:rPr lang="zh-CN" altLang="en-US"/>
              <a:t>是，则</a:t>
            </a:r>
            <a:r>
              <a:rPr lang="zh-CN" altLang="en-US"/>
              <a:t>死亡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DPG </a:t>
            </a:r>
            <a:r>
              <a:rPr lang="zh-CN" altLang="en-US"/>
              <a:t>决定策略梯度</a:t>
            </a:r>
            <a:r>
              <a:rPr lang="en-US" altLang="zh-CN"/>
              <a:t> </a:t>
            </a:r>
            <a:r>
              <a:rPr lang="zh-CN" altLang="en-US"/>
              <a:t>，可以解决连续性问题，比如说机械臂的运动。用在神经网络上之后就变成了</a:t>
            </a:r>
            <a:r>
              <a:rPr lang="en-US" altLang="zh-CN"/>
              <a:t>DDPG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4.png"/><Relationship Id="rId7" Type="http://schemas.openxmlformats.org/officeDocument/2006/relationships/tags" Target="../tags/tag19.xml"/><Relationship Id="rId6" Type="http://schemas.openxmlformats.org/officeDocument/2006/relationships/image" Target="../media/image13.png"/><Relationship Id="rId5" Type="http://schemas.openxmlformats.org/officeDocument/2006/relationships/tags" Target="../tags/tag18.xml"/><Relationship Id="rId4" Type="http://schemas.openxmlformats.org/officeDocument/2006/relationships/image" Target="../media/image12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tags" Target="../tags/tag24.xml"/><Relationship Id="rId4" Type="http://schemas.openxmlformats.org/officeDocument/2006/relationships/image" Target="../media/image2.jpe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tags" Target="../tags/tag28.xml"/><Relationship Id="rId4" Type="http://schemas.openxmlformats.org/officeDocument/2006/relationships/image" Target="../media/image2.jpe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tags" Target="../tags/tag29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tags" Target="../tags/tag33.xml"/><Relationship Id="rId4" Type="http://schemas.openxmlformats.org/officeDocument/2006/relationships/image" Target="../media/image2.jpe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tags" Target="../tags/tag38.xml"/><Relationship Id="rId6" Type="http://schemas.openxmlformats.org/officeDocument/2006/relationships/image" Target="../media/image23.png"/><Relationship Id="rId5" Type="http://schemas.openxmlformats.org/officeDocument/2006/relationships/tags" Target="../tags/tag37.xml"/><Relationship Id="rId4" Type="http://schemas.openxmlformats.org/officeDocument/2006/relationships/image" Target="../media/image2.jpe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tags" Target="../tags/tag42.xml"/><Relationship Id="rId4" Type="http://schemas.openxmlformats.org/officeDocument/2006/relationships/image" Target="../media/image2.jpe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14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39924"/>
            <a:ext cx="12214225" cy="191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7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7463"/>
            <a:ext cx="4657725" cy="1576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1666538" y="1797368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11414125" y="1546860"/>
            <a:ext cx="252413" cy="250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42240" y="2492021"/>
            <a:ext cx="12476480" cy="13993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DDPG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29590" y="290195"/>
            <a:ext cx="6096000" cy="523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算法的过程</a:t>
            </a:r>
            <a:endParaRPr lang="zh-CN" altLang="en-US" sz="3200" spc="-10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9505" y="1313180"/>
            <a:ext cx="8975090" cy="4929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44895" y="67310"/>
            <a:ext cx="5208905" cy="1602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74305" y="5865495"/>
            <a:ext cx="4551680" cy="763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273665" y="3333750"/>
            <a:ext cx="180975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pic>
        <p:nvPicPr>
          <p:cNvPr id="289" name="picture 28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955" y="290195"/>
            <a:ext cx="6096000" cy="523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zh-CN" altLang="en-US" sz="3200" spc="-10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6865" r="-13275"/>
          <a:stretch>
            <a:fillRect/>
          </a:stretch>
        </p:blipFill>
        <p:spPr>
          <a:xfrm>
            <a:off x="1196340" y="1066800"/>
            <a:ext cx="998728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pic>
        <p:nvPicPr>
          <p:cNvPr id="289" name="picture 28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955" y="290195"/>
            <a:ext cx="6096000" cy="523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zh-CN" altLang="en-US" sz="3200" spc="-10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9500" r="-4160"/>
          <a:stretch>
            <a:fillRect/>
          </a:stretch>
        </p:blipFill>
        <p:spPr>
          <a:xfrm>
            <a:off x="1546860" y="923290"/>
            <a:ext cx="914273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picture 4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439" name="table 439"/>
          <p:cNvGraphicFramePr>
            <a:graphicFrameLocks noGrp="1"/>
          </p:cNvGraphicFramePr>
          <p:nvPr/>
        </p:nvGraphicFramePr>
        <p:xfrm>
          <a:off x="10979742" y="6381526"/>
          <a:ext cx="831850" cy="324484"/>
        </p:xfrm>
        <a:graphic>
          <a:graphicData uri="http://schemas.openxmlformats.org/drawingml/2006/table">
            <a:tbl>
              <a:tblPr/>
              <a:tblGrid>
                <a:gridCol w="831850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0" name="picture 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88323"/>
            <a:ext cx="513635" cy="115341"/>
          </a:xfrm>
          <a:prstGeom prst="rect">
            <a:avLst/>
          </a:prstGeom>
        </p:spPr>
      </p:pic>
      <p:sp>
        <p:nvSpPr>
          <p:cNvPr id="441" name="rect"/>
          <p:cNvSpPr/>
          <p:nvPr/>
        </p:nvSpPr>
        <p:spPr>
          <a:xfrm>
            <a:off x="10979742" y="6381526"/>
            <a:ext cx="831896" cy="32470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9" name="rect"/>
          <p:cNvSpPr/>
          <p:nvPr/>
        </p:nvSpPr>
        <p:spPr>
          <a:xfrm>
            <a:off x="528827" y="865632"/>
            <a:ext cx="2433066" cy="6095"/>
          </a:xfrm>
          <a:prstGeom prst="rect">
            <a:avLst/>
          </a:prstGeom>
          <a:solidFill>
            <a:srgbClr val="A6A6A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0" name="rect"/>
          <p:cNvSpPr/>
          <p:nvPr/>
        </p:nvSpPr>
        <p:spPr>
          <a:xfrm>
            <a:off x="529590" y="850391"/>
            <a:ext cx="589711" cy="38100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8955" y="224155"/>
            <a:ext cx="8961755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en-US" altLang="zh-CN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4550" y="888365"/>
            <a:ext cx="812673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4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465" name="table 465"/>
          <p:cNvGraphicFramePr>
            <a:graphicFrameLocks noGrp="1"/>
          </p:cNvGraphicFramePr>
          <p:nvPr/>
        </p:nvGraphicFramePr>
        <p:xfrm>
          <a:off x="11072295" y="6313683"/>
          <a:ext cx="789940" cy="532130"/>
        </p:xfrm>
        <a:graphic>
          <a:graphicData uri="http://schemas.openxmlformats.org/drawingml/2006/table">
            <a:tbl>
              <a:tblPr/>
              <a:tblGrid>
                <a:gridCol w="789940"/>
              </a:tblGrid>
              <a:tr h="5289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6" name="picture 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90183"/>
            <a:ext cx="513635" cy="113480"/>
          </a:xfrm>
          <a:prstGeom prst="rect">
            <a:avLst/>
          </a:prstGeom>
        </p:spPr>
      </p:pic>
      <p:sp>
        <p:nvSpPr>
          <p:cNvPr id="467" name="rect"/>
          <p:cNvSpPr/>
          <p:nvPr/>
        </p:nvSpPr>
        <p:spPr>
          <a:xfrm>
            <a:off x="11072295" y="6313683"/>
            <a:ext cx="790141" cy="532251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5" name="rect"/>
          <p:cNvSpPr/>
          <p:nvPr/>
        </p:nvSpPr>
        <p:spPr>
          <a:xfrm>
            <a:off x="528827" y="865632"/>
            <a:ext cx="2433066" cy="6095"/>
          </a:xfrm>
          <a:prstGeom prst="rect">
            <a:avLst/>
          </a:prstGeom>
          <a:solidFill>
            <a:srgbClr val="A6A6A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6" name="rect"/>
          <p:cNvSpPr/>
          <p:nvPr/>
        </p:nvSpPr>
        <p:spPr>
          <a:xfrm>
            <a:off x="529590" y="850391"/>
            <a:ext cx="589711" cy="38100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8955" y="230505"/>
            <a:ext cx="7181215" cy="64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593850" y="1027430"/>
            <a:ext cx="8623935" cy="4937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29590" y="207645"/>
            <a:ext cx="7664450" cy="52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/>
          </a:p>
        </p:txBody>
      </p:sp>
      <p:pic>
        <p:nvPicPr>
          <p:cNvPr id="462" name="picture 46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2330" y="1205230"/>
            <a:ext cx="10276205" cy="4446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table 505"/>
          <p:cNvGraphicFramePr>
            <a:graphicFrameLocks noGrp="1"/>
          </p:cNvGraphicFramePr>
          <p:nvPr/>
        </p:nvGraphicFramePr>
        <p:xfrm>
          <a:off x="11021808" y="6413607"/>
          <a:ext cx="929005" cy="368300"/>
        </p:xfrm>
        <a:graphic>
          <a:graphicData uri="http://schemas.openxmlformats.org/drawingml/2006/table">
            <a:tbl>
              <a:tblPr/>
              <a:tblGrid>
                <a:gridCol w="92900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7" name="rect"/>
          <p:cNvSpPr/>
          <p:nvPr/>
        </p:nvSpPr>
        <p:spPr>
          <a:xfrm>
            <a:off x="11021808" y="6413607"/>
            <a:ext cx="929526" cy="368827"/>
          </a:xfrm>
          <a:prstGeom prst="rect">
            <a:avLst/>
          </a:prstGeom>
          <a:solidFill>
            <a:srgbClr val="FFFFFF">
              <a:alpha val="97254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pic>
        <p:nvPicPr>
          <p:cNvPr id="289" name="picture 28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590" y="15811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zh-CN" altLang="en-US" sz="3000" spc="-10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6515" y="1463040"/>
            <a:ext cx="10297160" cy="93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62660" y="1319530"/>
            <a:ext cx="10059035" cy="3621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19505" y="5033010"/>
            <a:ext cx="8125460" cy="468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页</a:t>
            </a:r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pic>
        <p:nvPicPr>
          <p:cNvPr id="289" name="picture 28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590" y="290830"/>
            <a:ext cx="9144000" cy="575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353185" y="1074420"/>
            <a:ext cx="9122410" cy="6149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2845" y="1131570"/>
            <a:ext cx="9507855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4913630" y="2355850"/>
            <a:ext cx="6356985" cy="706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algn="l" rtl="0" eaLnBrk="0">
              <a:lnSpc>
                <a:spcPct val="147000"/>
              </a:lnSpc>
            </a:pPr>
            <a:endParaRPr lang="zh-CN" sz="3000" spc="-10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/>
          <p:nvPr/>
        </p:nvSpPr>
        <p:spPr>
          <a:xfrm>
            <a:off x="856218" y="2801712"/>
            <a:ext cx="1925954" cy="1368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6670" algn="l" rtl="0" eaLnBrk="0">
              <a:lnSpc>
                <a:spcPct val="89000"/>
              </a:lnSpc>
            </a:pPr>
            <a:r>
              <a:rPr sz="7000" spc="-38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7000" spc="-38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6900" spc="-36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lang="en-US" altLang="en-US" sz="6900" dirty="0"/>
          </a:p>
          <a:p>
            <a:pPr marL="12700" algn="l" rtl="0" eaLnBrk="0">
              <a:lnSpc>
                <a:spcPct val="78000"/>
              </a:lnSpc>
              <a:spcBef>
                <a:spcPts val="580"/>
              </a:spcBef>
            </a:pPr>
            <a:endParaRPr lang="en-US" altLang="en-US" sz="2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sp>
        <p:nvSpPr>
          <p:cNvPr id="10" name="文本框 9"/>
          <p:cNvSpPr txBox="1"/>
          <p:nvPr/>
        </p:nvSpPr>
        <p:spPr>
          <a:xfrm>
            <a:off x="4913630" y="1473200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简介</a:t>
            </a:r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DDPG</a:t>
            </a:r>
            <a:r>
              <a:rPr lang="zh-CN" alt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算法的思想</a:t>
            </a:r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DDPG</a:t>
            </a:r>
            <a:r>
              <a:rPr lang="zh-CN" alt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</a:t>
            </a:r>
            <a:r>
              <a:rPr lang="zh-CN" alt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</a:t>
            </a:r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 DDPG</a:t>
            </a:r>
            <a:r>
              <a:rPr lang="zh-CN" altLang="en-US" sz="30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算法的代码</a:t>
            </a:r>
            <a:endParaRPr lang="en-US" altLang="en-US" sz="3000" dirty="0"/>
          </a:p>
          <a:p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0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11013399" y="6335651"/>
          <a:ext cx="569594" cy="408305"/>
        </p:xfrm>
        <a:graphic>
          <a:graphicData uri="http://schemas.openxmlformats.org/drawingml/2006/table">
            <a:tbl>
              <a:tblPr/>
              <a:tblGrid>
                <a:gridCol w="569594"/>
              </a:tblGrid>
              <a:tr h="4051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90555"/>
            <a:ext cx="250449" cy="110802"/>
          </a:xfrm>
          <a:prstGeom prst="rect">
            <a:avLst/>
          </a:prstGeom>
        </p:spPr>
      </p:pic>
      <p:sp>
        <p:nvSpPr>
          <p:cNvPr id="17" name="rect"/>
          <p:cNvSpPr/>
          <p:nvPr/>
        </p:nvSpPr>
        <p:spPr>
          <a:xfrm>
            <a:off x="11013399" y="6335651"/>
            <a:ext cx="569640" cy="40868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5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29590" y="352425"/>
            <a:ext cx="431355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 简介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48385" y="981075"/>
            <a:ext cx="9965055" cy="489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DDPG，全称是deep deterministic policy gradient，深度确定性策略梯度算法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deep很好理解，就是用深度网络。policy gradient我们也学过了。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那什么叫deterministic确定性呢？其实DDPG也是解决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连续控制型问题的的一个算法</a:t>
            </a:r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，不过和PPO不一样，PPO输出的是一个策略，也就是一个概率分布，而DDPG输出的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直接是一个动作</a:t>
            </a:r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DDPG和PPO一样，也是AC的架构。加上名字上有PG字眼，所以在学习的时候，很多人会以为DDPG就是只输出一个动作的PPO，所以直接省去了impotance sampling等一堆麻烦的事情。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但两者的思路是完全不一样的，DDPG更接近DQN，是用一个actor去弥补DQN不能处理连续控制性问题的缺点。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这一点要非常注意，是非常容易混淆的一点。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96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7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8955" y="290830"/>
            <a:ext cx="6276340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算法的思想</a:t>
            </a:r>
            <a:endParaRPr lang="zh-CN" altLang="en-US" sz="3200" spc="-90" dirty="0">
              <a:solidFill>
                <a:srgbClr val="1F497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74470" y="156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54760" y="1175385"/>
            <a:ext cx="8374380" cy="69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多我们先回顾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DQN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DQN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是更新的动作的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96110" y="1867535"/>
            <a:ext cx="8053705" cy="4177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124" name="table 124"/>
          <p:cNvGraphicFramePr>
            <a:graphicFrameLocks noGrp="1"/>
          </p:cNvGraphicFramePr>
          <p:nvPr/>
        </p:nvGraphicFramePr>
        <p:xfrm>
          <a:off x="11072295" y="6334194"/>
          <a:ext cx="764540" cy="396875"/>
        </p:xfrm>
        <a:graphic>
          <a:graphicData uri="http://schemas.openxmlformats.org/drawingml/2006/table">
            <a:tbl>
              <a:tblPr/>
              <a:tblGrid>
                <a:gridCol w="764540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5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90555"/>
            <a:ext cx="513635" cy="110802"/>
          </a:xfrm>
          <a:prstGeom prst="rect">
            <a:avLst/>
          </a:prstGeom>
        </p:spPr>
      </p:pic>
      <p:sp>
        <p:nvSpPr>
          <p:cNvPr id="126" name="rect"/>
          <p:cNvSpPr/>
          <p:nvPr/>
        </p:nvSpPr>
        <p:spPr>
          <a:xfrm>
            <a:off x="11072295" y="6334194"/>
            <a:ext cx="764741" cy="39744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136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7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9590" y="281940"/>
            <a:ext cx="8158480" cy="605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算法的思想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4120" y="1513840"/>
            <a:ext cx="9455785" cy="191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我们从公式中也能看出，DQN不能用于连续控制问题原因，是因为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maxQ(s',a')函数只能处理离散型的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。那怎么办？我们知道DQN用magic函数，也就是神经网络解决了Qlearning不能解决的连续状态空间问题。那我们同样的DDPG就是用magic解决DQN不能解决的连续控制型问题就好了。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也就是说，用一个magic函数，直接替代maxQ(s',a')的功能。我们期待我们输入状态s，magic函数返回我们动作action的取值，这个取值能够让q值最大。这个就是DDPG中的Actor的功能。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>
              <p:custDataLst>
                <p:tags r:id="rId1"/>
              </p:custDataLst>
            </p:nvPr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>
              <p:custDataLst>
                <p:tags r:id="rId2"/>
              </p:custDataLst>
            </p:nvPr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42595" y="230505"/>
            <a:ext cx="6781800" cy="619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335" algn="l" rtl="0" eaLnBrk="0">
              <a:lnSpc>
                <a:spcPct val="88000"/>
              </a:lnSpc>
              <a:spcBef>
                <a:spcPts val="5"/>
              </a:spcBef>
            </a:pPr>
            <a:r>
              <a:rPr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算法的思想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9" name="picture 28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9505" y="1144270"/>
            <a:ext cx="9618980" cy="1240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我们可以这样形象地理解DDPG，我们之前讲DQN也说过，DQN的深度网络，就像用一张布去覆盖Q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learning中的Qtable。这也是DDPG中Critic的功能。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9505" y="2384425"/>
            <a:ext cx="6943725" cy="3467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3230" y="2384425"/>
            <a:ext cx="375031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当我们把某个state输入到DDPG的Actor中的时候，相当于在这块布上做沿着state所在的位置剪开，这个时候大家会看到这个边缘是一条曲线。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如左图中的红色曲线，这条曲线很像概率分布，但要一定注意，这里并不是策略，也不是PPO和AC中的V值。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是在某个状态下，选择某个动作值的时候，能获得的Q值。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282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3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89" name="picture 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2595" y="230505"/>
            <a:ext cx="6781800" cy="619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335" algn="l" rtl="0" eaLnBrk="0">
              <a:lnSpc>
                <a:spcPct val="88000"/>
              </a:lnSpc>
              <a:spcBef>
                <a:spcPts val="5"/>
              </a:spcBef>
            </a:pPr>
            <a:r>
              <a:rPr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算法的思想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125" y="1082675"/>
            <a:ext cx="9938385" cy="1445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Actor的任务就是在寻找这个曲线的最高点，然后返回能获得这个最高点，也是最大Q值的动作。所以，DDPG其实并不是PG，并没有做带权重的梯度更新。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而是在梯度上升，在寻找最大值。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这也就解释了，为什么DDPG是一个离线策略，但可以多次更新却不用importance sampling。这是因为这个算法就是DQN，和策略没有直接的关系。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5367" r="-35"/>
          <a:stretch>
            <a:fillRect/>
          </a:stretch>
        </p:blipFill>
        <p:spPr>
          <a:xfrm>
            <a:off x="2421255" y="3168015"/>
            <a:ext cx="7188200" cy="318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337" name="table 337"/>
          <p:cNvGraphicFramePr>
            <a:graphicFrameLocks noGrp="1"/>
          </p:cNvGraphicFramePr>
          <p:nvPr/>
        </p:nvGraphicFramePr>
        <p:xfrm>
          <a:off x="11089122" y="6332090"/>
          <a:ext cx="696594" cy="348615"/>
        </p:xfrm>
        <a:graphic>
          <a:graphicData uri="http://schemas.openxmlformats.org/drawingml/2006/table">
            <a:tbl>
              <a:tblPr/>
              <a:tblGrid>
                <a:gridCol w="696594"/>
              </a:tblGrid>
              <a:tr h="345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88026"/>
            <a:ext cx="513635" cy="115862"/>
          </a:xfrm>
          <a:prstGeom prst="rect">
            <a:avLst/>
          </a:prstGeom>
        </p:spPr>
      </p:pic>
      <p:sp>
        <p:nvSpPr>
          <p:cNvPr id="339" name="rect"/>
          <p:cNvSpPr/>
          <p:nvPr/>
        </p:nvSpPr>
        <p:spPr>
          <a:xfrm>
            <a:off x="11089122" y="6332090"/>
            <a:ext cx="697114" cy="348744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528827" y="850391"/>
            <a:ext cx="2433066" cy="38100"/>
            <a:chOff x="0" y="0"/>
            <a:chExt cx="2433066" cy="38100"/>
          </a:xfrm>
        </p:grpSpPr>
        <p:sp>
          <p:nvSpPr>
            <p:cNvPr id="352" name="path"/>
            <p:cNvSpPr/>
            <p:nvPr/>
          </p:nvSpPr>
          <p:spPr>
            <a:xfrm>
              <a:off x="0" y="15240"/>
              <a:ext cx="2433066" cy="6095"/>
            </a:xfrm>
            <a:custGeom>
              <a:avLst/>
              <a:gdLst/>
              <a:ahLst/>
              <a:cxnLst/>
              <a:rect l="0" t="0" r="0" b="0"/>
              <a:pathLst>
                <a:path w="3831" h="9">
                  <a:moveTo>
                    <a:pt x="0" y="4"/>
                  </a:moveTo>
                  <a:lnTo>
                    <a:pt x="3831" y="4"/>
                  </a:lnTo>
                </a:path>
              </a:pathLst>
            </a:custGeom>
            <a:noFill/>
            <a:ln w="6096" cap="flat">
              <a:solidFill>
                <a:srgbClr val="A6A6A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3" name="path"/>
            <p:cNvSpPr/>
            <p:nvPr/>
          </p:nvSpPr>
          <p:spPr>
            <a:xfrm>
              <a:off x="762" y="0"/>
              <a:ext cx="589711" cy="38100"/>
            </a:xfrm>
            <a:custGeom>
              <a:avLst/>
              <a:gdLst/>
              <a:ahLst/>
              <a:cxnLst/>
              <a:rect l="0" t="0" r="0" b="0"/>
              <a:pathLst>
                <a:path w="928" h="60">
                  <a:moveTo>
                    <a:pt x="0" y="30"/>
                  </a:moveTo>
                  <a:lnTo>
                    <a:pt x="928" y="30"/>
                  </a:lnTo>
                </a:path>
              </a:pathLst>
            </a:custGeom>
            <a:noFill/>
            <a:ln w="38100" cap="flat">
              <a:solidFill>
                <a:srgbClr val="003399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9590" y="230505"/>
            <a:ext cx="708850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算法的过程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7470" y="1422400"/>
            <a:ext cx="9938385" cy="96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180" y="1499870"/>
            <a:ext cx="9311640" cy="2583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136122" y="291084"/>
            <a:ext cx="1741931" cy="522731"/>
          </a:xfrm>
          <a:prstGeom prst="rect">
            <a:avLst/>
          </a:prstGeom>
        </p:spPr>
      </p:pic>
      <p:graphicFrame>
        <p:nvGraphicFramePr>
          <p:cNvPr id="392" name="table 392"/>
          <p:cNvGraphicFramePr>
            <a:graphicFrameLocks noGrp="1"/>
          </p:cNvGraphicFramePr>
          <p:nvPr/>
        </p:nvGraphicFramePr>
        <p:xfrm>
          <a:off x="10904004" y="6314734"/>
          <a:ext cx="1034415" cy="416559"/>
        </p:xfrm>
        <a:graphic>
          <a:graphicData uri="http://schemas.openxmlformats.org/drawingml/2006/table">
            <a:tbl>
              <a:tblPr/>
              <a:tblGrid>
                <a:gridCol w="1034415"/>
              </a:tblGrid>
              <a:tr h="4133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3" name="picture 3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24543" y="6488323"/>
            <a:ext cx="513635" cy="115192"/>
          </a:xfrm>
          <a:prstGeom prst="rect">
            <a:avLst/>
          </a:prstGeom>
        </p:spPr>
      </p:pic>
      <p:sp>
        <p:nvSpPr>
          <p:cNvPr id="394" name="rect"/>
          <p:cNvSpPr/>
          <p:nvPr/>
        </p:nvSpPr>
        <p:spPr>
          <a:xfrm>
            <a:off x="10904004" y="6314734"/>
            <a:ext cx="1034624" cy="41690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6" name="rect"/>
          <p:cNvSpPr/>
          <p:nvPr/>
        </p:nvSpPr>
        <p:spPr>
          <a:xfrm>
            <a:off x="528827" y="865632"/>
            <a:ext cx="2433066" cy="6095"/>
          </a:xfrm>
          <a:prstGeom prst="rect">
            <a:avLst/>
          </a:prstGeom>
          <a:solidFill>
            <a:srgbClr val="A6A6A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7" name="rect"/>
          <p:cNvSpPr/>
          <p:nvPr/>
        </p:nvSpPr>
        <p:spPr>
          <a:xfrm>
            <a:off x="529590" y="850391"/>
            <a:ext cx="589711" cy="38100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7040" y="230505"/>
            <a:ext cx="6625590" cy="586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335" eaLnBrk="0">
              <a:lnSpc>
                <a:spcPct val="88000"/>
              </a:lnSpc>
              <a:spcBef>
                <a:spcPts val="5"/>
              </a:spcBef>
            </a:pPr>
            <a:r>
              <a:rPr lang="en-US" altLang="zh-CN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DDPG</a:t>
            </a:r>
            <a:r>
              <a:rPr lang="zh-CN" altLang="en-US" sz="3200" spc="-90" dirty="0">
                <a:solidFill>
                  <a:srgbClr val="1F497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算法的过程</a:t>
            </a:r>
            <a:endParaRPr lang="en-US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r>
              <a:rPr lang="zh-CN" altLang="en-US" smtClean="0">
                <a:sym typeface="+mn-ea"/>
              </a:rPr>
              <a:t>第</a:t>
            </a:r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r>
              <a:rPr lang="zh-CN" altLang="en-US" smtClean="0">
                <a:sym typeface="+mn-ea"/>
              </a:rPr>
              <a:t>页</a:t>
            </a:r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9300" y="1027430"/>
            <a:ext cx="9958705" cy="4803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2482.499212598425,&quot;width&quot;:7335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SLIDE_MODEL_TYPE" val="cover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COMMONDATA" val="eyJoZGlkIjoiMjVhMWQyOGI0OWEzYWIyOTM4ZjU0MmVkZmYzMjllN2IifQ=="/>
  <p:tag name="KSO_WPP_MARK_KEY" val="5402c8f6-ee56-46b4-96f5-5647dc7b00e9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/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多智能体强化学习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三、动态规划</dc:title>
  <dc:creator/>
  <cp:lastModifiedBy>爱笑的pp</cp:lastModifiedBy>
  <cp:revision>20</cp:revision>
  <dcterms:created xsi:type="dcterms:W3CDTF">2023-09-08T11:33:00Z</dcterms:created>
  <dcterms:modified xsi:type="dcterms:W3CDTF">2023-10-19T07:56:17Z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2023-09-13T11:29:48Z</vt:filetime>
  </property>
  <property fmtid="{D5CDD505-2E9C-101B-9397-08002B2CF9AE}" pid="4" name="ICV">
    <vt:lpwstr>FC332F4B0F484E40BF4DBA7DA1C100BB_13</vt:lpwstr>
  </property>
  <property fmtid="{D5CDD505-2E9C-101B-9397-08002B2CF9AE}" pid="5" name="KSOProductBuildVer">
    <vt:lpwstr>2052-12.1.0.15712</vt:lpwstr>
  </property>
</Properties>
</file>