
<file path=[Content_Types].xml><?xml version="1.0" encoding="utf-8"?>
<Types xmlns="http://schemas.openxmlformats.org/package/2006/content-types">
  <Default Extension="png" ContentType="image/png"/>
  <Default Extension="jpeg" ContentType="image/jpeg"/>
  <Default Extension="JPG" ContentType="image/.jp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7" r:id="rId3"/>
    <p:sldId id="286" r:id="rId5"/>
    <p:sldId id="257" r:id="rId6"/>
    <p:sldId id="258" r:id="rId7"/>
    <p:sldId id="259" r:id="rId8"/>
    <p:sldId id="328" r:id="rId9"/>
    <p:sldId id="327" r:id="rId10"/>
    <p:sldId id="262" r:id="rId11"/>
    <p:sldId id="263" r:id="rId12"/>
    <p:sldId id="338" r:id="rId13"/>
    <p:sldId id="339" r:id="rId14"/>
    <p:sldId id="340" r:id="rId15"/>
    <p:sldId id="264" r:id="rId16"/>
    <p:sldId id="265" r:id="rId17"/>
    <p:sldId id="330" r:id="rId18"/>
    <p:sldId id="266" r:id="rId19"/>
    <p:sldId id="337" r:id="rId20"/>
    <p:sldId id="271"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c4f84ca0-7582-4e97-877c-0e75dfd7a474}">
          <p14:sldIdLst>
            <p14:sldId id="287"/>
            <p14:sldId id="286"/>
            <p14:sldId id="257"/>
            <p14:sldId id="258"/>
            <p14:sldId id="259"/>
            <p14:sldId id="328"/>
            <p14:sldId id="327"/>
            <p14:sldId id="262"/>
            <p14:sldId id="263"/>
            <p14:sldId id="338"/>
            <p14:sldId id="339"/>
            <p14:sldId id="340"/>
            <p14:sldId id="264"/>
            <p14:sldId id="265"/>
            <p14:sldId id="330"/>
            <p14:sldId id="266"/>
            <p14:sldId id="337"/>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9.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两个队伍，当有敌人在以自己为中心的</a:t>
            </a:r>
            <a:r>
              <a:rPr lang="en-US" altLang="zh-CN"/>
              <a:t>3*3</a:t>
            </a:r>
            <a:r>
              <a:rPr lang="zh-CN" altLang="en-US"/>
              <a:t>的矩阵范围是，可以对其进行攻击，初始化，每个人有</a:t>
            </a:r>
            <a:r>
              <a:rPr lang="en-US" altLang="zh-CN"/>
              <a:t>3</a:t>
            </a:r>
            <a:r>
              <a:rPr lang="zh-CN" altLang="en-US"/>
              <a:t>点血，每攻击一下，减少</a:t>
            </a:r>
            <a:r>
              <a:rPr lang="en-US" altLang="zh-CN"/>
              <a:t>1</a:t>
            </a:r>
            <a:r>
              <a:rPr lang="zh-CN" altLang="en-US"/>
              <a:t>点血，当减少到</a:t>
            </a:r>
            <a:r>
              <a:rPr lang="en-US" altLang="zh-CN"/>
              <a:t>0</a:t>
            </a:r>
            <a:r>
              <a:rPr lang="zh-CN" altLang="en-US"/>
              <a:t>是，则</a:t>
            </a:r>
            <a:r>
              <a:rPr lang="zh-CN" altLang="en-US"/>
              <a:t>死亡</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DPG </a:t>
            </a:r>
            <a:r>
              <a:rPr lang="zh-CN" altLang="en-US"/>
              <a:t>决定策略梯度</a:t>
            </a:r>
            <a:r>
              <a:rPr lang="en-US" altLang="zh-CN"/>
              <a:t> </a:t>
            </a:r>
            <a:r>
              <a:rPr lang="zh-CN" altLang="en-US"/>
              <a:t>，可以解决连续性问题，比如说机械臂的运动。用在神经网络上之后就变成了</a:t>
            </a:r>
            <a:r>
              <a:rPr lang="en-US" altLang="zh-CN"/>
              <a:t>DDPG</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灯片编号占位符 5"/>
          <p:cNvSpPr>
            <a:spLocks noGrp="1"/>
          </p:cNvSpPr>
          <p:nvPr>
            <p:ph type="sldNum" sz="quarter" idx="12"/>
            <p:custDataLst>
              <p:tags r:id="rId2"/>
            </p:custDataLst>
          </p:nvPr>
        </p:nvSpPr>
        <p:spPr>
          <a:xfrm>
            <a:off x="8610600" y="6356350"/>
            <a:ext cx="2743200" cy="365125"/>
          </a:xfrm>
        </p:spPr>
        <p:txBody>
          <a:bodyPr/>
          <a:lstStyle/>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p:spPr>
        <p:txBody>
          <a:bodyPr/>
          <a:lstStyle/>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tags" Target="../tags/tag2.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12"/>
            <p:custDataLst>
              <p:tags r:id="rId4"/>
            </p:custDataLst>
          </p:nvPr>
        </p:nvSpPr>
        <p:spPr>
          <a:xfrm>
            <a:off x="8610600" y="6356350"/>
            <a:ext cx="2743200" cy="365125"/>
          </a:xfrm>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2.jpe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2.jpe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2.jpe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2.jpe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tags" Target="../tags/tag5.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8.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media" Target="../media/media2.mp4"/><Relationship Id="rId3" Type="http://schemas.openxmlformats.org/officeDocument/2006/relationships/video" Target="../media/media2.mp4"/><Relationship Id="rId2" Type="http://schemas.openxmlformats.org/officeDocument/2006/relationships/image" Target="../media/image9.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custDataLst>
              <p:tags r:id="rId1"/>
            </p:custDataLst>
          </p:nvPr>
        </p:nvPicPr>
        <p:blipFill>
          <a:blip r:embed="rId2"/>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142240" y="2492021"/>
            <a:ext cx="12476480" cy="1399333"/>
          </a:xfrm>
        </p:spPr>
        <p:txBody>
          <a:bodyPr/>
          <a:lstStyle/>
          <a:p>
            <a:pPr>
              <a:lnSpc>
                <a:spcPct val="100000"/>
              </a:lnSpc>
            </a:pPr>
            <a:r>
              <a:rPr lang="zh-CN" altLang="en-US" dirty="0">
                <a:latin typeface="Times New Roman" panose="02020603050405020304" charset="0"/>
                <a:cs typeface="Times New Roman" panose="02020603050405020304" charset="0"/>
              </a:rPr>
              <a:t>多智能体强化</a:t>
            </a:r>
            <a:r>
              <a:rPr lang="zh-CN" altLang="en-US" dirty="0">
                <a:latin typeface="Times New Roman" panose="02020603050405020304" charset="0"/>
                <a:cs typeface="Times New Roman" panose="02020603050405020304" charset="0"/>
              </a:rPr>
              <a:t>学习</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5" name="文本框 4"/>
          <p:cNvSpPr txBox="1"/>
          <p:nvPr/>
        </p:nvSpPr>
        <p:spPr>
          <a:xfrm>
            <a:off x="529590" y="290195"/>
            <a:ext cx="6096000" cy="523875"/>
          </a:xfrm>
          <a:prstGeom prst="rect">
            <a:avLst/>
          </a:prstGeom>
          <a:noFill/>
        </p:spPr>
        <p:txBody>
          <a:bodyPr wrap="square" rtlCol="0" anchor="t">
            <a:spAutoFit/>
          </a:bodyPr>
          <a:p>
            <a:pPr marL="13335"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pic>
        <p:nvPicPr>
          <p:cNvPr id="102" name="图片 101"/>
          <p:cNvPicPr/>
          <p:nvPr/>
        </p:nvPicPr>
        <p:blipFill>
          <a:blip r:embed="rId5"/>
          <a:stretch>
            <a:fillRect/>
          </a:stretch>
        </p:blipFill>
        <p:spPr>
          <a:xfrm>
            <a:off x="859155" y="1033145"/>
            <a:ext cx="10494645" cy="510413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6" name="文本框 5"/>
          <p:cNvSpPr txBox="1"/>
          <p:nvPr/>
        </p:nvSpPr>
        <p:spPr>
          <a:xfrm>
            <a:off x="528955" y="290195"/>
            <a:ext cx="6096000" cy="523875"/>
          </a:xfrm>
          <a:prstGeom prst="rect">
            <a:avLst/>
          </a:prstGeom>
          <a:noFill/>
        </p:spPr>
        <p:txBody>
          <a:bodyPr wrap="square" rtlCol="0" anchor="t">
            <a:spAutoFit/>
          </a:bodyPr>
          <a:p>
            <a:pPr marL="13335"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pic>
        <p:nvPicPr>
          <p:cNvPr id="103" name="图片 102"/>
          <p:cNvPicPr/>
          <p:nvPr/>
        </p:nvPicPr>
        <p:blipFill>
          <a:blip r:embed="rId5"/>
          <a:stretch>
            <a:fillRect/>
          </a:stretch>
        </p:blipFill>
        <p:spPr>
          <a:xfrm>
            <a:off x="1047750" y="1028065"/>
            <a:ext cx="9987280" cy="511365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5" name="文本框 4"/>
          <p:cNvSpPr txBox="1"/>
          <p:nvPr/>
        </p:nvSpPr>
        <p:spPr>
          <a:xfrm>
            <a:off x="528955" y="290195"/>
            <a:ext cx="6096000" cy="523875"/>
          </a:xfrm>
          <a:prstGeom prst="rect">
            <a:avLst/>
          </a:prstGeom>
          <a:noFill/>
        </p:spPr>
        <p:txBody>
          <a:bodyPr wrap="square" rtlCol="0" anchor="t">
            <a:spAutoFit/>
          </a:bodyPr>
          <a:p>
            <a:pPr marL="13335"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pic>
        <p:nvPicPr>
          <p:cNvPr id="104" name="图片 103"/>
          <p:cNvPicPr/>
          <p:nvPr/>
        </p:nvPicPr>
        <p:blipFill>
          <a:blip r:embed="rId5"/>
          <a:stretch>
            <a:fillRect/>
          </a:stretch>
        </p:blipFill>
        <p:spPr>
          <a:xfrm>
            <a:off x="603885" y="1064260"/>
            <a:ext cx="9946005" cy="52920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picture 436"/>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439" name="table 439"/>
          <p:cNvGraphicFramePr>
            <a:graphicFrameLocks noGrp="1"/>
          </p:cNvGraphicFramePr>
          <p:nvPr/>
        </p:nvGraphicFramePr>
        <p:xfrm>
          <a:off x="10979742" y="6381526"/>
          <a:ext cx="831850" cy="324484"/>
        </p:xfrm>
        <a:graphic>
          <a:graphicData uri="http://schemas.openxmlformats.org/drawingml/2006/table">
            <a:tbl>
              <a:tblPr/>
              <a:tblGrid>
                <a:gridCol w="831850"/>
              </a:tblGrid>
              <a:tr h="321309">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440" name="picture 440"/>
          <p:cNvPicPr>
            <a:picLocks noChangeAspect="1"/>
          </p:cNvPicPr>
          <p:nvPr/>
        </p:nvPicPr>
        <p:blipFill>
          <a:blip r:embed="rId2"/>
          <a:stretch>
            <a:fillRect/>
          </a:stretch>
        </p:blipFill>
        <p:spPr>
          <a:xfrm rot="21600000">
            <a:off x="11124543" y="6488323"/>
            <a:ext cx="513635" cy="115341"/>
          </a:xfrm>
          <a:prstGeom prst="rect">
            <a:avLst/>
          </a:prstGeom>
        </p:spPr>
      </p:pic>
      <p:sp>
        <p:nvSpPr>
          <p:cNvPr id="441" name="rect"/>
          <p:cNvSpPr/>
          <p:nvPr/>
        </p:nvSpPr>
        <p:spPr>
          <a:xfrm>
            <a:off x="10979742" y="6381526"/>
            <a:ext cx="831896" cy="324708"/>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449" name="rect"/>
          <p:cNvSpPr/>
          <p:nvPr/>
        </p:nvSpPr>
        <p:spPr>
          <a:xfrm>
            <a:off x="528827" y="865632"/>
            <a:ext cx="2433066" cy="6095"/>
          </a:xfrm>
          <a:prstGeom prst="rect">
            <a:avLst/>
          </a:prstGeom>
          <a:solidFill>
            <a:srgbClr val="A6A6A6">
              <a:alpha val="100000"/>
            </a:srgbClr>
          </a:solidFill>
          <a:ln cap="flat">
            <a:noFill/>
            <a:prstDash val="solid"/>
            <a:miter lim="0"/>
          </a:ln>
        </p:spPr>
        <p:txBody>
          <a:bodyPr rtlCol="0"/>
          <a:lstStyle/>
          <a:p>
            <a:pPr algn="ctr"/>
            <a:endParaRPr lang="zh-CN" altLang="en-US"/>
          </a:p>
        </p:txBody>
      </p:sp>
      <p:sp>
        <p:nvSpPr>
          <p:cNvPr id="450" name="rect"/>
          <p:cNvSpPr/>
          <p:nvPr/>
        </p:nvSpPr>
        <p:spPr>
          <a:xfrm>
            <a:off x="529590" y="850391"/>
            <a:ext cx="589711" cy="38100"/>
          </a:xfrm>
          <a:prstGeom prst="rect">
            <a:avLst/>
          </a:prstGeom>
          <a:solidFill>
            <a:srgbClr val="003399">
              <a:alpha val="100000"/>
            </a:srgbClr>
          </a:solidFill>
          <a:ln cap="flat">
            <a:noFill/>
            <a:prstDash val="solid"/>
            <a:miter lim="0"/>
          </a:ln>
        </p:spPr>
        <p:txBody>
          <a:bodyPr rtlCol="0"/>
          <a:lstStyle/>
          <a:p>
            <a:pPr algn="ctr"/>
            <a:endParaRPr lang="zh-CN" altLang="en-US"/>
          </a:p>
        </p:txBody>
      </p:sp>
      <p:sp>
        <p:nvSpPr>
          <p:cNvPr id="2" name="文本框 1"/>
          <p:cNvSpPr txBox="1"/>
          <p:nvPr/>
        </p:nvSpPr>
        <p:spPr>
          <a:xfrm>
            <a:off x="528955" y="224155"/>
            <a:ext cx="8961755" cy="496570"/>
          </a:xfrm>
          <a:prstGeom prst="rect">
            <a:avLst/>
          </a:prstGeom>
          <a:noFill/>
        </p:spPr>
        <p:txBody>
          <a:bodyPr wrap="square" rtlCol="0">
            <a:noAutofit/>
          </a:bodyPr>
          <a:p>
            <a:pPr marL="13335"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en-US" altLang="zh-CN" sz="3200">
              <a:solidFill>
                <a:schemeClr val="accent1"/>
              </a:solidFill>
              <a:latin typeface="微软雅黑" panose="020B0503020204020204" charset="-122"/>
              <a:ea typeface="微软雅黑" panose="020B0503020204020204" charset="-122"/>
            </a:endParaRPr>
          </a:p>
        </p:txBody>
      </p:sp>
      <p:pic>
        <p:nvPicPr>
          <p:cNvPr id="103" name="图片 102"/>
          <p:cNvPicPr/>
          <p:nvPr/>
        </p:nvPicPr>
        <p:blipFill>
          <a:blip r:embed="rId3"/>
          <a:stretch>
            <a:fillRect/>
          </a:stretch>
        </p:blipFill>
        <p:spPr>
          <a:xfrm>
            <a:off x="969645" y="1390650"/>
            <a:ext cx="9165590" cy="3335655"/>
          </a:xfrm>
          <a:prstGeom prst="rect">
            <a:avLst/>
          </a:prstGeom>
          <a:noFill/>
          <a:ln w="9525">
            <a:noFill/>
          </a:ln>
        </p:spPr>
      </p:pic>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 name="picture 462"/>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465" name="table 465"/>
          <p:cNvGraphicFramePr>
            <a:graphicFrameLocks noGrp="1"/>
          </p:cNvGraphicFramePr>
          <p:nvPr/>
        </p:nvGraphicFramePr>
        <p:xfrm>
          <a:off x="11072295" y="6313683"/>
          <a:ext cx="789940" cy="532130"/>
        </p:xfrm>
        <a:graphic>
          <a:graphicData uri="http://schemas.openxmlformats.org/drawingml/2006/table">
            <a:tbl>
              <a:tblPr/>
              <a:tblGrid>
                <a:gridCol w="789940"/>
              </a:tblGrid>
              <a:tr h="5289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466" name="picture 466"/>
          <p:cNvPicPr>
            <a:picLocks noChangeAspect="1"/>
          </p:cNvPicPr>
          <p:nvPr/>
        </p:nvPicPr>
        <p:blipFill>
          <a:blip r:embed="rId2"/>
          <a:stretch>
            <a:fillRect/>
          </a:stretch>
        </p:blipFill>
        <p:spPr>
          <a:xfrm rot="21600000">
            <a:off x="11124543" y="6490183"/>
            <a:ext cx="513635" cy="113480"/>
          </a:xfrm>
          <a:prstGeom prst="rect">
            <a:avLst/>
          </a:prstGeom>
        </p:spPr>
      </p:pic>
      <p:sp>
        <p:nvSpPr>
          <p:cNvPr id="467" name="rect"/>
          <p:cNvSpPr/>
          <p:nvPr/>
        </p:nvSpPr>
        <p:spPr>
          <a:xfrm>
            <a:off x="11072295" y="6313683"/>
            <a:ext cx="790141" cy="532251"/>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485" name="rect"/>
          <p:cNvSpPr/>
          <p:nvPr/>
        </p:nvSpPr>
        <p:spPr>
          <a:xfrm>
            <a:off x="528827" y="865632"/>
            <a:ext cx="2433066" cy="6095"/>
          </a:xfrm>
          <a:prstGeom prst="rect">
            <a:avLst/>
          </a:prstGeom>
          <a:solidFill>
            <a:srgbClr val="A6A6A6">
              <a:alpha val="100000"/>
            </a:srgbClr>
          </a:solidFill>
          <a:ln cap="flat">
            <a:noFill/>
            <a:prstDash val="solid"/>
            <a:miter lim="0"/>
          </a:ln>
        </p:spPr>
        <p:txBody>
          <a:bodyPr rtlCol="0"/>
          <a:lstStyle/>
          <a:p>
            <a:pPr algn="ctr"/>
            <a:endParaRPr lang="zh-CN" altLang="en-US"/>
          </a:p>
        </p:txBody>
      </p:sp>
      <p:sp>
        <p:nvSpPr>
          <p:cNvPr id="486" name="rect"/>
          <p:cNvSpPr/>
          <p:nvPr/>
        </p:nvSpPr>
        <p:spPr>
          <a:xfrm>
            <a:off x="529590" y="850391"/>
            <a:ext cx="589711" cy="38100"/>
          </a:xfrm>
          <a:prstGeom prst="rect">
            <a:avLst/>
          </a:prstGeom>
          <a:solidFill>
            <a:srgbClr val="003399">
              <a:alpha val="100000"/>
            </a:srgbClr>
          </a:solidFill>
          <a:ln cap="flat">
            <a:noFill/>
            <a:prstDash val="solid"/>
            <a:miter lim="0"/>
          </a:ln>
        </p:spPr>
        <p:txBody>
          <a:bodyPr rtlCol="0"/>
          <a:lstStyle/>
          <a:p>
            <a:pPr algn="ctr"/>
            <a:endParaRPr lang="zh-CN" altLang="en-US"/>
          </a:p>
        </p:txBody>
      </p:sp>
      <p:sp>
        <p:nvSpPr>
          <p:cNvPr id="2" name="文本框 1"/>
          <p:cNvSpPr txBox="1"/>
          <p:nvPr/>
        </p:nvSpPr>
        <p:spPr>
          <a:xfrm>
            <a:off x="528955" y="230505"/>
            <a:ext cx="7181215" cy="640715"/>
          </a:xfrm>
          <a:prstGeom prst="rect">
            <a:avLst/>
          </a:prstGeom>
          <a:noFill/>
        </p:spPr>
        <p:txBody>
          <a:bodyPr wrap="square" rtlCol="0">
            <a:noAutofit/>
          </a:bodyPr>
          <a:p>
            <a:pPr marL="13335"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pic>
        <p:nvPicPr>
          <p:cNvPr id="104" name="图片 103"/>
          <p:cNvPicPr/>
          <p:nvPr/>
        </p:nvPicPr>
        <p:blipFill>
          <a:blip r:embed="rId3"/>
          <a:stretch>
            <a:fillRect/>
          </a:stretch>
        </p:blipFill>
        <p:spPr>
          <a:xfrm>
            <a:off x="1325563" y="1222693"/>
            <a:ext cx="8429625" cy="4638675"/>
          </a:xfrm>
          <a:prstGeom prst="rect">
            <a:avLst/>
          </a:prstGeom>
          <a:noFill/>
          <a:ln w="9525">
            <a:noFill/>
          </a:ln>
        </p:spPr>
      </p:pic>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sp>
        <p:nvSpPr>
          <p:cNvPr id="5" name="文本框 4"/>
          <p:cNvSpPr txBox="1"/>
          <p:nvPr/>
        </p:nvSpPr>
        <p:spPr>
          <a:xfrm>
            <a:off x="529590" y="207645"/>
            <a:ext cx="7664450" cy="527050"/>
          </a:xfrm>
          <a:prstGeom prst="rect">
            <a:avLst/>
          </a:prstGeom>
          <a:noFill/>
        </p:spPr>
        <p:txBody>
          <a:bodyPr wrap="square" rtlCol="0">
            <a:noAutofit/>
          </a:bodyPr>
          <a:p>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a:p>
            <a:endParaRPr lang="zh-CN" altLang="en-US" sz="3200"/>
          </a:p>
        </p:txBody>
      </p:sp>
      <p:pic>
        <p:nvPicPr>
          <p:cNvPr id="462" name="picture 462"/>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pic>
        <p:nvPicPr>
          <p:cNvPr id="105" name="图片 104"/>
          <p:cNvPicPr/>
          <p:nvPr/>
        </p:nvPicPr>
        <p:blipFill>
          <a:blip r:embed="rId5"/>
          <a:stretch>
            <a:fillRect/>
          </a:stretch>
        </p:blipFill>
        <p:spPr>
          <a:xfrm rot="16200000">
            <a:off x="2712720" y="127635"/>
            <a:ext cx="4544060" cy="7055485"/>
          </a:xfrm>
          <a:prstGeom prst="rect">
            <a:avLst/>
          </a:prstGeom>
          <a:noFill/>
          <a:ln w="9525">
            <a:noFill/>
          </a:ln>
        </p:spPr>
      </p:pic>
      <p:sp>
        <p:nvSpPr>
          <p:cNvPr id="2" name="灯片编号占位符 1"/>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 name="table 505"/>
          <p:cNvGraphicFramePr>
            <a:graphicFrameLocks noGrp="1"/>
          </p:cNvGraphicFramePr>
          <p:nvPr/>
        </p:nvGraphicFramePr>
        <p:xfrm>
          <a:off x="11021808" y="6413607"/>
          <a:ext cx="929005" cy="368300"/>
        </p:xfrm>
        <a:graphic>
          <a:graphicData uri="http://schemas.openxmlformats.org/drawingml/2006/table">
            <a:tbl>
              <a:tblPr/>
              <a:tblGrid>
                <a:gridCol w="929005"/>
              </a:tblGrid>
              <a:tr h="36512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sp>
        <p:nvSpPr>
          <p:cNvPr id="507" name="rect"/>
          <p:cNvSpPr/>
          <p:nvPr/>
        </p:nvSpPr>
        <p:spPr>
          <a:xfrm>
            <a:off x="11021808" y="6413607"/>
            <a:ext cx="929526" cy="368827"/>
          </a:xfrm>
          <a:prstGeom prst="rect">
            <a:avLst/>
          </a:prstGeom>
          <a:solidFill>
            <a:srgbClr val="FFFFFF">
              <a:alpha val="97254"/>
            </a:srgbClr>
          </a:solidFill>
          <a:ln cap="flat">
            <a:noFill/>
            <a:prstDash val="solid"/>
            <a:miter lim="0"/>
          </a:ln>
        </p:spPr>
        <p:txBody>
          <a:bodyPr rtlCol="0"/>
          <a:lstStyle/>
          <a:p>
            <a:pPr algn="ctr"/>
            <a:endParaRPr lang="zh-CN" altLang="en-US"/>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3" name="文本框 2"/>
          <p:cNvSpPr txBox="1"/>
          <p:nvPr/>
        </p:nvSpPr>
        <p:spPr>
          <a:xfrm>
            <a:off x="529590" y="158115"/>
            <a:ext cx="6096000" cy="553085"/>
          </a:xfrm>
          <a:prstGeom prst="rect">
            <a:avLst/>
          </a:prstGeom>
          <a:noFill/>
        </p:spPr>
        <p:txBody>
          <a:bodyPr wrap="square" rtlCol="0" anchor="t">
            <a:spAutoFit/>
          </a:bodyPr>
          <a:p>
            <a:r>
              <a:rPr 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05 MARL</a:t>
            </a:r>
            <a:r>
              <a:rPr lang="zh-CN" alt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的挑战和结论</a:t>
            </a:r>
            <a:endParaRPr lang="zh-CN" alt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326515" y="1463040"/>
            <a:ext cx="10297160" cy="932180"/>
          </a:xfrm>
          <a:prstGeom prst="rect">
            <a:avLst/>
          </a:prstGeom>
          <a:noFill/>
        </p:spPr>
        <p:txBody>
          <a:bodyPr wrap="square" rtlCol="0">
            <a:noAutofit/>
          </a:bodyPr>
          <a:p>
            <a:r>
              <a:rPr lang="zh-CN" altLang="en-US" sz="2400">
                <a:solidFill>
                  <a:schemeClr val="accent1"/>
                </a:solidFill>
                <a:latin typeface="微软雅黑" panose="020B0503020204020204" charset="-122"/>
                <a:ea typeface="微软雅黑" panose="020B0503020204020204" charset="-122"/>
              </a:rPr>
              <a:t>挑战</a:t>
            </a:r>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多样性问题、多维和多模式目标、可伸缩性、不</a:t>
            </a:r>
            <a:r>
              <a:rPr lang="zh-CN" altLang="en-US" sz="2400">
                <a:latin typeface="微软雅黑" panose="020B0503020204020204" charset="-122"/>
                <a:ea typeface="微软雅黑" panose="020B0503020204020204" charset="-122"/>
              </a:rPr>
              <a:t>稳定性</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最</a:t>
            </a:r>
            <a:r>
              <a:rPr lang="zh-CN" altLang="en-US" sz="2400">
                <a:latin typeface="微软雅黑" panose="020B0503020204020204" charset="-122"/>
                <a:ea typeface="微软雅黑" panose="020B0503020204020204" charset="-122"/>
              </a:rPr>
              <a:t>优化。</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这些挑战是</a:t>
            </a:r>
            <a:r>
              <a:rPr lang="en-US" altLang="zh-CN" sz="2400">
                <a:latin typeface="微软雅黑" panose="020B0503020204020204" charset="-122"/>
                <a:ea typeface="微软雅黑" panose="020B0503020204020204" charset="-122"/>
              </a:rPr>
              <a:t>MARL</a:t>
            </a:r>
            <a:r>
              <a:rPr lang="zh-CN" altLang="en-US" sz="2400">
                <a:latin typeface="微软雅黑" panose="020B0503020204020204" charset="-122"/>
                <a:ea typeface="微软雅黑" panose="020B0503020204020204" charset="-122"/>
              </a:rPr>
              <a:t>所独有的，但它们位于强化学习中所</a:t>
            </a:r>
            <a:r>
              <a:rPr lang="zh-CN" altLang="en-US" sz="2400">
                <a:latin typeface="微软雅黑" panose="020B0503020204020204" charset="-122"/>
                <a:ea typeface="微软雅黑" panose="020B0503020204020204" charset="-122"/>
              </a:rPr>
              <a:t>有标准</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挑战长度之上，如部分观测性和样本效率。随着研究人员</a:t>
            </a:r>
            <a:r>
              <a:rPr lang="zh-CN" altLang="en-US" sz="2400">
                <a:latin typeface="微软雅黑" panose="020B0503020204020204" charset="-122"/>
                <a:ea typeface="微软雅黑" panose="020B0503020204020204" charset="-122"/>
              </a:rPr>
              <a:t>找到</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的强化学习的方法不同，假以时日，这些挑战的严重程度</a:t>
            </a:r>
            <a:r>
              <a:rPr lang="zh-CN" altLang="en-US" sz="2400">
                <a:latin typeface="微软雅黑" panose="020B0503020204020204" charset="-122"/>
                <a:ea typeface="微软雅黑" panose="020B0503020204020204" charset="-122"/>
              </a:rPr>
              <a:t>可能</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会</a:t>
            </a:r>
            <a:r>
              <a:rPr lang="zh-CN" altLang="en-US" sz="2400">
                <a:latin typeface="微软雅黑" panose="020B0503020204020204" charset="-122"/>
                <a:ea typeface="微软雅黑" panose="020B0503020204020204" charset="-122"/>
              </a:rPr>
              <a:t>降低。</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solidFill>
                  <a:schemeClr val="accent1"/>
                </a:solidFill>
                <a:latin typeface="微软雅黑" panose="020B0503020204020204" charset="-122"/>
                <a:ea typeface="微软雅黑" panose="020B0503020204020204" charset="-122"/>
              </a:rPr>
              <a:t>结论：</a:t>
            </a:r>
            <a:r>
              <a:rPr lang="zh-CN" altLang="en-US" sz="2400">
                <a:solidFill>
                  <a:schemeClr val="tx1"/>
                </a:solidFill>
                <a:latin typeface="微软雅黑" panose="020B0503020204020204" charset="-122"/>
                <a:ea typeface="微软雅黑" panose="020B0503020204020204" charset="-122"/>
              </a:rPr>
              <a:t>多智能体强化学习（MARL）的研究是基于可扩展性差和非平稳的问题显着推进，并在一系列应用中表现出显着的成功。</a:t>
            </a:r>
            <a:endParaRPr lang="zh-CN" altLang="en-US" sz="2400">
              <a:solidFill>
                <a:schemeClr val="tx1"/>
              </a:solidFill>
              <a:latin typeface="微软雅黑" panose="020B0503020204020204" charset="-122"/>
              <a:ea typeface="微软雅黑" panose="020B0503020204020204" charset="-122"/>
            </a:endParaRPr>
          </a:p>
          <a:p>
            <a:pPr marL="457200" lvl="1" indent="457200"/>
            <a:endParaRPr lang="zh-CN" altLang="en-US" sz="2400">
              <a:solidFill>
                <a:schemeClr val="tx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5" name="文本框 4"/>
          <p:cNvSpPr txBox="1"/>
          <p:nvPr/>
        </p:nvSpPr>
        <p:spPr>
          <a:xfrm>
            <a:off x="529590" y="290830"/>
            <a:ext cx="9144000" cy="575310"/>
          </a:xfrm>
          <a:prstGeom prst="rect">
            <a:avLst/>
          </a:prstGeom>
          <a:noFill/>
        </p:spPr>
        <p:txBody>
          <a:bodyPr wrap="square" rtlCol="0">
            <a:noAutofit/>
          </a:bodyPr>
          <a:p>
            <a:r>
              <a:rPr 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05 MARL</a:t>
            </a:r>
            <a:r>
              <a:rPr lang="zh-CN" alt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的挑战和结论</a:t>
            </a:r>
            <a:endParaRPr lang="zh-CN" alt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a:p>
            <a:endParaRPr lang="zh-CN" altLang="en-US" sz="3200"/>
          </a:p>
        </p:txBody>
      </p:sp>
      <p:sp>
        <p:nvSpPr>
          <p:cNvPr id="6" name="文本框 5"/>
          <p:cNvSpPr txBox="1"/>
          <p:nvPr/>
        </p:nvSpPr>
        <p:spPr>
          <a:xfrm>
            <a:off x="1250315" y="1074420"/>
            <a:ext cx="9122410" cy="6149340"/>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然而，尽管取得了令人印象深刻的成就，它仍然是必要的构建值得信赖的MARL更好地应用于现实世界的任务。因此，在未来10到20年内，我们需要关注的最关键的话题之一就是如何建立一个值得信赖的MARL。RL的本质安全性，鲁棒性和泛化性仍然需要改进，这使得实现精确的通用智能具有挑战性。而它主要集中在单智能体领域。与单智能体强化学习（SARL）相比，MARL不仅需要考虑个体策略的可信度，还需要考虑团队交互策略的可靠性。随着Agent数量的增加，团队策略的复杂性也随之增加，这就增加了可信MARL研究的难度。目前，对可信MARL已有部分研究，但仍处于早期阶段。为了促进这一领域的发展，我们从安全性、鲁棒性、泛化性和伦理约束学习四个方面对可信多智能体强化学习进行了全面的研究。</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704" name="table 704"/>
          <p:cNvGraphicFramePr>
            <a:graphicFrameLocks noGrp="1"/>
          </p:cNvGraphicFramePr>
          <p:nvPr/>
        </p:nvGraphicFramePr>
        <p:xfrm>
          <a:off x="10702073" y="6032317"/>
          <a:ext cx="1172844" cy="775334"/>
        </p:xfrm>
        <a:graphic>
          <a:graphicData uri="http://schemas.openxmlformats.org/drawingml/2006/table">
            <a:tbl>
              <a:tblPr/>
              <a:tblGrid>
                <a:gridCol w="1172844"/>
              </a:tblGrid>
              <a:tr h="772159">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705" name="picture 705"/>
          <p:cNvPicPr>
            <a:picLocks noChangeAspect="1"/>
          </p:cNvPicPr>
          <p:nvPr/>
        </p:nvPicPr>
        <p:blipFill>
          <a:blip r:embed="rId1"/>
          <a:stretch>
            <a:fillRect/>
          </a:stretch>
        </p:blipFill>
        <p:spPr>
          <a:xfrm rot="21600000">
            <a:off x="11124543" y="6488026"/>
            <a:ext cx="513635" cy="115862"/>
          </a:xfrm>
          <a:prstGeom prst="rect">
            <a:avLst/>
          </a:prstGeom>
        </p:spPr>
      </p:pic>
      <p:sp>
        <p:nvSpPr>
          <p:cNvPr id="706" name="rect"/>
          <p:cNvSpPr/>
          <p:nvPr/>
        </p:nvSpPr>
        <p:spPr>
          <a:xfrm>
            <a:off x="10702073" y="6032317"/>
            <a:ext cx="1173061" cy="775517"/>
          </a:xfrm>
          <a:prstGeom prst="rect">
            <a:avLst/>
          </a:prstGeom>
          <a:solidFill>
            <a:srgbClr val="FFFFFF">
              <a:alpha val="100000"/>
            </a:srgbClr>
          </a:solidFill>
          <a:ln cap="flat">
            <a:noFill/>
            <a:prstDash val="solid"/>
            <a:miter lim="0"/>
          </a:ln>
        </p:spPr>
        <p:txBody>
          <a:bodyPr rtlCol="0"/>
          <a:lstStyle/>
          <a:p>
            <a:pPr algn="ctr"/>
            <a:endParaRPr lang="zh-CN" altLang="en-US"/>
          </a:p>
        </p:txBody>
      </p:sp>
      <p:pic>
        <p:nvPicPr>
          <p:cNvPr id="100" name="图片 99"/>
          <p:cNvPicPr/>
          <p:nvPr/>
        </p:nvPicPr>
        <p:blipFill>
          <a:blip r:embed="rId2"/>
          <a:stretch>
            <a:fillRect/>
          </a:stretch>
        </p:blipFill>
        <p:spPr>
          <a:xfrm>
            <a:off x="1296353" y="307658"/>
            <a:ext cx="7667625" cy="5724525"/>
          </a:xfrm>
          <a:prstGeom prst="rect">
            <a:avLst/>
          </a:prstGeom>
          <a:noFill/>
          <a:ln w="9525">
            <a:noFill/>
          </a:ln>
        </p:spPr>
      </p:pic>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p:nvPr/>
        </p:nvSpPr>
        <p:spPr>
          <a:xfrm>
            <a:off x="4996180" y="2139950"/>
            <a:ext cx="6356985" cy="706120"/>
          </a:xfrm>
          <a:prstGeom prst="rect">
            <a:avLst/>
          </a:prstGeom>
        </p:spPr>
        <p:txBody>
          <a:bodyPr vert="horz" wrap="square" lIns="0" tIns="0" rIns="0" bIns="0"/>
          <a:lstStyle/>
          <a:p>
            <a:pPr algn="l" rtl="0" eaLnBrk="0">
              <a:lnSpc>
                <a:spcPct val="66000"/>
              </a:lnSpc>
            </a:pPr>
            <a:endParaRPr lang="en-US" altLang="en-US" sz="100" dirty="0"/>
          </a:p>
          <a:p>
            <a:pPr marL="791210" indent="-777240" algn="l" rtl="0" eaLnBrk="0">
              <a:lnSpc>
                <a:spcPct val="89000"/>
              </a:lnSpc>
            </a:pPr>
            <a:r>
              <a:rPr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rPr>
              <a:t>02 </a:t>
            </a:r>
            <a:r>
              <a:rPr 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rPr>
              <a:t> </a:t>
            </a:r>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rPr>
              <a:t>多智能体强化学习的简介</a:t>
            </a:r>
            <a:endParaRPr lang="en-US" altLang="en-US" sz="1200" dirty="0"/>
          </a:p>
          <a:p>
            <a:pPr algn="l" rtl="0" eaLnBrk="0">
              <a:lnSpc>
                <a:spcPct val="147000"/>
              </a:lnSpc>
            </a:pPr>
            <a:endParaRPr lang="en-US" altLang="en-US" sz="1000" dirty="0"/>
          </a:p>
          <a:p>
            <a:pPr marL="782320" indent="-769620" algn="l" rtl="0" eaLnBrk="0">
              <a:lnSpc>
                <a:spcPct val="89000"/>
              </a:lnSpc>
              <a:spcBef>
                <a:spcPts val="930"/>
              </a:spcBef>
            </a:pPr>
            <a:r>
              <a:rPr sz="3100" spc="-90" dirty="0">
                <a:solidFill>
                  <a:srgbClr val="1F497D">
                    <a:alpha val="100000"/>
                  </a:srgbClr>
                </a:solidFill>
                <a:latin typeface="微软雅黑" panose="020B0503020204020204" charset="-122"/>
                <a:ea typeface="微软雅黑" panose="020B0503020204020204" charset="-122"/>
                <a:cs typeface="微软雅黑" panose="020B0503020204020204" charset="-122"/>
              </a:rPr>
              <a:t>03  </a:t>
            </a:r>
            <a:r>
              <a:rPr lang="zh-CN" sz="3100" spc="-90" dirty="0">
                <a:solidFill>
                  <a:srgbClr val="1F497D">
                    <a:alpha val="100000"/>
                  </a:srgbClr>
                </a:solidFill>
                <a:latin typeface="微软雅黑" panose="020B0503020204020204" charset="-122"/>
                <a:ea typeface="微软雅黑" panose="020B0503020204020204" charset="-122"/>
                <a:cs typeface="微软雅黑" panose="020B0503020204020204" charset="-122"/>
              </a:rPr>
              <a:t>多智能体强化学习的基本范式</a:t>
            </a:r>
            <a:r>
              <a:rPr sz="3100" spc="0" dirty="0">
                <a:solidFill>
                  <a:srgbClr val="1F497D">
                    <a:alpha val="100000"/>
                  </a:srgbClr>
                </a:solidFill>
                <a:latin typeface="微软雅黑" panose="020B0503020204020204" charset="-122"/>
                <a:ea typeface="微软雅黑" panose="020B0503020204020204" charset="-122"/>
                <a:cs typeface="微软雅黑" panose="020B0503020204020204" charset="-122"/>
              </a:rPr>
              <a:t> </a:t>
            </a:r>
            <a:endParaRPr lang="en-US" altLang="en-US" sz="1300" dirty="0"/>
          </a:p>
          <a:p>
            <a:pPr algn="l" rtl="0" eaLnBrk="0">
              <a:lnSpc>
                <a:spcPct val="129000"/>
              </a:lnSpc>
            </a:pPr>
            <a:endParaRPr lang="en-US" altLang="en-US" sz="1000" dirty="0"/>
          </a:p>
          <a:p>
            <a:pPr algn="l" rtl="0" eaLnBrk="0">
              <a:lnSpc>
                <a:spcPct val="108000"/>
              </a:lnSpc>
            </a:pPr>
            <a:endParaRPr lang="en-US" altLang="en-US" sz="700" dirty="0"/>
          </a:p>
          <a:p>
            <a:pPr marL="13335" algn="l" rtl="0" eaLnBrk="0">
              <a:lnSpc>
                <a:spcPct val="88000"/>
              </a:lnSpc>
              <a:spcBef>
                <a:spcPts val="5"/>
              </a:spcBef>
            </a:pPr>
            <a:r>
              <a:rPr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rPr>
              <a:t>04  </a:t>
            </a:r>
            <a:r>
              <a:rPr lang="zh-CN"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rPr>
              <a:t>多智能体强化学习的</a:t>
            </a:r>
            <a:r>
              <a:rPr lang="zh-CN"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rPr>
              <a:t>算法</a:t>
            </a:r>
            <a:endParaRPr lang="zh-CN"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2"/>
          <p:cNvSpPr/>
          <p:nvPr/>
        </p:nvSpPr>
        <p:spPr>
          <a:xfrm>
            <a:off x="856218" y="2801712"/>
            <a:ext cx="1925954" cy="1368425"/>
          </a:xfrm>
          <a:prstGeom prst="rect">
            <a:avLst/>
          </a:prstGeom>
        </p:spPr>
        <p:txBody>
          <a:bodyPr vert="horz" wrap="square" lIns="0" tIns="0" rIns="0" bIns="0"/>
          <a:lstStyle/>
          <a:p>
            <a:pPr algn="l" rtl="0" eaLnBrk="0">
              <a:lnSpc>
                <a:spcPct val="78000"/>
              </a:lnSpc>
            </a:pPr>
            <a:endParaRPr lang="en-US" altLang="en-US" sz="100" dirty="0"/>
          </a:p>
          <a:p>
            <a:pPr marL="26670" algn="l" rtl="0" eaLnBrk="0">
              <a:lnSpc>
                <a:spcPct val="89000"/>
              </a:lnSpc>
            </a:pPr>
            <a:r>
              <a:rPr sz="7000" spc="-380" dirty="0">
                <a:solidFill>
                  <a:srgbClr val="1F497D">
                    <a:alpha val="100000"/>
                  </a:srgbClr>
                </a:solidFill>
                <a:latin typeface="微软雅黑" panose="020B0503020204020204" charset="-122"/>
                <a:ea typeface="微软雅黑" panose="020B0503020204020204" charset="-122"/>
                <a:cs typeface="微软雅黑" panose="020B0503020204020204" charset="-122"/>
              </a:rPr>
              <a:t>目</a:t>
            </a:r>
            <a:r>
              <a:rPr sz="7000" spc="-380" dirty="0">
                <a:solidFill>
                  <a:srgbClr val="1F497D">
                    <a:alpha val="100000"/>
                  </a:srgbClr>
                </a:solidFill>
                <a:latin typeface="微软雅黑" panose="020B0503020204020204" charset="-122"/>
                <a:ea typeface="微软雅黑" panose="020B0503020204020204" charset="-122"/>
                <a:cs typeface="微软雅黑" panose="020B0503020204020204" charset="-122"/>
              </a:rPr>
              <a:t> </a:t>
            </a:r>
            <a:r>
              <a:rPr sz="6900" spc="-360" dirty="0">
                <a:solidFill>
                  <a:srgbClr val="1F497D">
                    <a:alpha val="100000"/>
                  </a:srgbClr>
                </a:solidFill>
                <a:latin typeface="微软雅黑" panose="020B0503020204020204" charset="-122"/>
                <a:ea typeface="微软雅黑" panose="020B0503020204020204" charset="-122"/>
                <a:cs typeface="微软雅黑" panose="020B0503020204020204" charset="-122"/>
              </a:rPr>
              <a:t>录</a:t>
            </a:r>
            <a:endParaRPr lang="en-US" altLang="en-US" sz="6900" dirty="0"/>
          </a:p>
          <a:p>
            <a:pPr marL="12700" algn="l" rtl="0" eaLnBrk="0">
              <a:lnSpc>
                <a:spcPct val="78000"/>
              </a:lnSpc>
              <a:spcBef>
                <a:spcPts val="580"/>
              </a:spcBef>
            </a:pPr>
            <a:endParaRPr lang="en-US" altLang="en-US" sz="2600" dirty="0"/>
          </a:p>
        </p:txBody>
      </p:sp>
      <p:sp>
        <p:nvSpPr>
          <p:cNvPr id="4" name="textbox 3"/>
          <p:cNvSpPr/>
          <p:nvPr/>
        </p:nvSpPr>
        <p:spPr>
          <a:xfrm>
            <a:off x="4996180" y="1511935"/>
            <a:ext cx="4060190" cy="628015"/>
          </a:xfrm>
          <a:prstGeom prst="rect">
            <a:avLst/>
          </a:prstGeom>
        </p:spPr>
        <p:txBody>
          <a:bodyPr vert="horz" wrap="square" lIns="0" tIns="0" rIns="0" bIns="0"/>
          <a:lstStyle/>
          <a:p>
            <a:pPr algn="l" rtl="0" eaLnBrk="0">
              <a:lnSpc>
                <a:spcPct val="64000"/>
              </a:lnSpc>
            </a:pPr>
            <a:endParaRPr lang="en-US" altLang="en-US" sz="100" dirty="0"/>
          </a:p>
          <a:p>
            <a:pPr marL="768350" indent="-755650" algn="l" rtl="0" eaLnBrk="0">
              <a:lnSpc>
                <a:spcPct val="89000"/>
              </a:lnSpc>
            </a:pPr>
            <a:r>
              <a:rPr sz="3300" spc="-140" dirty="0">
                <a:solidFill>
                  <a:srgbClr val="1F497D">
                    <a:alpha val="100000"/>
                  </a:srgbClr>
                </a:solidFill>
                <a:latin typeface="微软雅黑" panose="020B0503020204020204" charset="-122"/>
                <a:ea typeface="微软雅黑" panose="020B0503020204020204" charset="-122"/>
                <a:cs typeface="微软雅黑" panose="020B0503020204020204" charset="-122"/>
              </a:rPr>
              <a:t>01  </a:t>
            </a:r>
            <a:r>
              <a:rPr lang="zh-CN" sz="3300" spc="-140" dirty="0">
                <a:solidFill>
                  <a:srgbClr val="1F497D">
                    <a:alpha val="100000"/>
                  </a:srgbClr>
                </a:solidFill>
                <a:latin typeface="微软雅黑" panose="020B0503020204020204" charset="-122"/>
                <a:ea typeface="微软雅黑" panose="020B0503020204020204" charset="-122"/>
                <a:cs typeface="微软雅黑" panose="020B0503020204020204" charset="-122"/>
              </a:rPr>
              <a:t>强化学习</a:t>
            </a:r>
            <a:endParaRPr sz="3000" spc="-8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a:p>
            <a:pPr marL="768350" indent="-755650" algn="l" rtl="0" eaLnBrk="0">
              <a:lnSpc>
                <a:spcPct val="89000"/>
              </a:lnSpc>
            </a:pPr>
            <a:endParaRPr sz="3000" spc="-8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a:p>
            <a:pPr marL="768350" indent="-755650" algn="l" rtl="0" eaLnBrk="0">
              <a:lnSpc>
                <a:spcPct val="89000"/>
              </a:lnSpc>
            </a:pPr>
            <a:r>
              <a:rPr sz="3000" spc="0" dirty="0">
                <a:solidFill>
                  <a:srgbClr val="1F497D">
                    <a:alpha val="100000"/>
                  </a:srgbClr>
                </a:solidFill>
                <a:latin typeface="微软雅黑" panose="020B0503020204020204" charset="-122"/>
                <a:ea typeface="微软雅黑" panose="020B0503020204020204" charset="-122"/>
                <a:cs typeface="微软雅黑" panose="020B0503020204020204" charset="-122"/>
              </a:rPr>
              <a:t> </a:t>
            </a:r>
            <a:endParaRPr lang="en-US" altLang="en-US" sz="1300" dirty="0"/>
          </a:p>
        </p:txBody>
      </p:sp>
      <p:sp>
        <p:nvSpPr>
          <p:cNvPr id="6" name="文本框 5"/>
          <p:cNvSpPr txBox="1"/>
          <p:nvPr/>
        </p:nvSpPr>
        <p:spPr>
          <a:xfrm>
            <a:off x="4913630" y="4324985"/>
            <a:ext cx="4248785" cy="557530"/>
          </a:xfrm>
          <a:prstGeom prst="rect">
            <a:avLst/>
          </a:prstGeom>
          <a:noFill/>
        </p:spPr>
        <p:txBody>
          <a:bodyPr wrap="square" rtlCol="0">
            <a:noAutofit/>
          </a:bodyPr>
          <a:p>
            <a:r>
              <a:rPr 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rPr>
              <a:t>05 MARL</a:t>
            </a:r>
            <a:r>
              <a:rPr lang="zh-CN" alt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rPr>
              <a:t>的挑战和</a:t>
            </a:r>
            <a:r>
              <a:rPr lang="zh-CN" alt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rPr>
              <a:t>结论</a:t>
            </a:r>
            <a:endParaRPr lang="zh-CN" alt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p:txBody>
      </p:sp>
      <p:sp>
        <p:nvSpPr>
          <p:cNvPr id="5" name="灯片编号占位符 4"/>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15" name="table 15"/>
          <p:cNvGraphicFramePr>
            <a:graphicFrameLocks noGrp="1"/>
          </p:cNvGraphicFramePr>
          <p:nvPr/>
        </p:nvGraphicFramePr>
        <p:xfrm>
          <a:off x="11013399" y="6335651"/>
          <a:ext cx="569594" cy="408305"/>
        </p:xfrm>
        <a:graphic>
          <a:graphicData uri="http://schemas.openxmlformats.org/drawingml/2006/table">
            <a:tbl>
              <a:tblPr/>
              <a:tblGrid>
                <a:gridCol w="569594"/>
              </a:tblGrid>
              <a:tr h="405130">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16" name="picture 16"/>
          <p:cNvPicPr>
            <a:picLocks noChangeAspect="1"/>
          </p:cNvPicPr>
          <p:nvPr/>
        </p:nvPicPr>
        <p:blipFill>
          <a:blip r:embed="rId2"/>
          <a:stretch>
            <a:fillRect/>
          </a:stretch>
        </p:blipFill>
        <p:spPr>
          <a:xfrm rot="21600000">
            <a:off x="11124543" y="6490555"/>
            <a:ext cx="250449" cy="110802"/>
          </a:xfrm>
          <a:prstGeom prst="rect">
            <a:avLst/>
          </a:prstGeom>
        </p:spPr>
      </p:pic>
      <p:sp>
        <p:nvSpPr>
          <p:cNvPr id="17" name="rect"/>
          <p:cNvSpPr/>
          <p:nvPr/>
        </p:nvSpPr>
        <p:spPr>
          <a:xfrm>
            <a:off x="11013399" y="6335651"/>
            <a:ext cx="569640" cy="408683"/>
          </a:xfrm>
          <a:prstGeom prst="rect">
            <a:avLst/>
          </a:prstGeom>
          <a:solidFill>
            <a:srgbClr val="FFFFFF">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8827" y="850391"/>
            <a:ext cx="2433066" cy="38100"/>
            <a:chOff x="0" y="0"/>
            <a:chExt cx="2433066" cy="38100"/>
          </a:xfrm>
        </p:grpSpPr>
        <p:sp>
          <p:nvSpPr>
            <p:cNvPr id="25"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26"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79" name="文本框 78"/>
          <p:cNvSpPr txBox="1"/>
          <p:nvPr/>
        </p:nvSpPr>
        <p:spPr>
          <a:xfrm>
            <a:off x="529590" y="352425"/>
            <a:ext cx="4313555" cy="535940"/>
          </a:xfrm>
          <a:prstGeom prst="rect">
            <a:avLst/>
          </a:prstGeom>
          <a:noFill/>
        </p:spPr>
        <p:txBody>
          <a:bodyPr wrap="square" rtlCol="0">
            <a:noAutofit/>
          </a:bodyPr>
          <a:p>
            <a:r>
              <a:rPr lang="en-US" altLang="zh-CN" sz="3200">
                <a:solidFill>
                  <a:schemeClr val="accent1"/>
                </a:solidFill>
                <a:latin typeface="微软雅黑" panose="020B0503020204020204" charset="-122"/>
                <a:ea typeface="微软雅黑" panose="020B0503020204020204" charset="-122"/>
                <a:cs typeface="微软雅黑" panose="020B0503020204020204" charset="-122"/>
              </a:rPr>
              <a:t>01 </a:t>
            </a:r>
            <a:r>
              <a:rPr lang="zh-CN" sz="3200" spc="-14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强化学习</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2" name="文本框 81"/>
          <p:cNvSpPr txBox="1"/>
          <p:nvPr/>
        </p:nvSpPr>
        <p:spPr>
          <a:xfrm>
            <a:off x="1296035" y="1347470"/>
            <a:ext cx="5906770" cy="2178050"/>
          </a:xfrm>
          <a:prstGeom prst="rect">
            <a:avLst/>
          </a:prstGeom>
          <a:noFill/>
        </p:spPr>
        <p:txBody>
          <a:bodyPr wrap="square" rtlCol="0">
            <a:noAutofit/>
          </a:bodyPr>
          <a:p>
            <a:r>
              <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在与环境的交互过程中学习</a:t>
            </a:r>
            <a:endPar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1.</a:t>
            </a:r>
            <a:r>
              <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智能体</a:t>
            </a:r>
            <a:endPar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457200"/>
            <a:r>
              <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感知来自环境的观测结果</a:t>
            </a:r>
            <a:r>
              <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Qt</a:t>
            </a:r>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457200"/>
            <a:r>
              <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采取动作作用与于环境</a:t>
            </a:r>
            <a:r>
              <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At</a:t>
            </a:r>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457200"/>
            <a:r>
              <a:rPr lang="zh-CN" altLang="en-US"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从环境获取奖励信号</a:t>
            </a:r>
            <a:r>
              <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Rt</a:t>
            </a:r>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457200"/>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457200"/>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296035" y="3984625"/>
            <a:ext cx="4064000" cy="1568450"/>
          </a:xfrm>
          <a:prstGeom prst="rect">
            <a:avLst/>
          </a:prstGeom>
          <a:noFill/>
        </p:spPr>
        <p:txBody>
          <a:bodyPr wrap="square" rtlCol="0">
            <a:spAutoFit/>
          </a:bodyPr>
          <a:p>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通常来说，环境是稳态的（</a:t>
            </a:r>
            <a:r>
              <a:rPr lang="en-US" altLang="zh-CN" sz="2400">
                <a:latin typeface="微软雅黑" panose="020B0503020204020204" charset="-122"/>
                <a:ea typeface="微软雅黑" panose="020B0503020204020204" charset="-122"/>
              </a:rPr>
              <a:t>stationary</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pPr indent="457200"/>
            <a:r>
              <a:rPr lang="zh-CN" altLang="en-US" sz="2400">
                <a:latin typeface="微软雅黑" panose="020B0503020204020204" charset="-122"/>
                <a:ea typeface="微软雅黑" panose="020B0503020204020204" charset="-122"/>
              </a:rPr>
              <a:t>即是环境的状态迁移是随机的，但随机分布是不变的</a:t>
            </a:r>
            <a:endParaRPr lang="zh-CN" altLang="en-US" sz="2400">
              <a:latin typeface="微软雅黑" panose="020B0503020204020204" charset="-122"/>
              <a:ea typeface="微软雅黑" panose="020B0503020204020204" charset="-122"/>
            </a:endParaRPr>
          </a:p>
        </p:txBody>
      </p:sp>
      <p:pic>
        <p:nvPicPr>
          <p:cNvPr id="100" name="图片 99"/>
          <p:cNvPicPr/>
          <p:nvPr/>
        </p:nvPicPr>
        <p:blipFill>
          <a:blip r:embed="rId3"/>
          <a:stretch>
            <a:fillRect/>
          </a:stretch>
        </p:blipFill>
        <p:spPr>
          <a:xfrm>
            <a:off x="7153275" y="1266190"/>
            <a:ext cx="2787650" cy="2259330"/>
          </a:xfrm>
          <a:prstGeom prst="rect">
            <a:avLst/>
          </a:prstGeom>
          <a:noFill/>
          <a:ln w="9525">
            <a:noFill/>
          </a:ln>
        </p:spPr>
      </p:pic>
      <p:pic>
        <p:nvPicPr>
          <p:cNvPr id="101" name="图片 100"/>
          <p:cNvPicPr/>
          <p:nvPr>
            <p:custDataLst>
              <p:tags r:id="rId4"/>
            </p:custDataLst>
          </p:nvPr>
        </p:nvPicPr>
        <p:blipFill>
          <a:blip r:embed="rId5"/>
          <a:stretch>
            <a:fillRect/>
          </a:stretch>
        </p:blipFill>
        <p:spPr>
          <a:xfrm>
            <a:off x="7202805" y="3722370"/>
            <a:ext cx="2738120" cy="2221230"/>
          </a:xfrm>
          <a:prstGeom prst="rect">
            <a:avLst/>
          </a:prstGeom>
          <a:noFill/>
          <a:ln w="9525">
            <a:noFill/>
          </a:ln>
        </p:spPr>
      </p:pic>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80"/>
          <p:cNvPicPr>
            <a:picLocks noChangeAspect="1"/>
          </p:cNvPicPr>
          <p:nvPr/>
        </p:nvPicPr>
        <p:blipFill>
          <a:blip r:embed="rId1"/>
          <a:stretch>
            <a:fillRect/>
          </a:stretch>
        </p:blipFill>
        <p:spPr>
          <a:xfrm rot="21600000">
            <a:off x="10136122" y="291084"/>
            <a:ext cx="1741931" cy="522731"/>
          </a:xfrm>
          <a:prstGeom prst="rect">
            <a:avLst/>
          </a:prstGeom>
        </p:spPr>
      </p:pic>
      <p:grpSp>
        <p:nvGrpSpPr>
          <p:cNvPr id="6" name="group 6"/>
          <p:cNvGrpSpPr/>
          <p:nvPr/>
        </p:nvGrpSpPr>
        <p:grpSpPr>
          <a:xfrm rot="21600000">
            <a:off x="528827" y="850391"/>
            <a:ext cx="2433066" cy="38100"/>
            <a:chOff x="0" y="0"/>
            <a:chExt cx="2433066" cy="38100"/>
          </a:xfrm>
        </p:grpSpPr>
        <p:sp>
          <p:nvSpPr>
            <p:cNvPr id="96"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97"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4" name="文本框 3"/>
          <p:cNvSpPr txBox="1"/>
          <p:nvPr/>
        </p:nvSpPr>
        <p:spPr>
          <a:xfrm>
            <a:off x="528955" y="290830"/>
            <a:ext cx="6276340" cy="437515"/>
          </a:xfrm>
          <a:prstGeom prst="rect">
            <a:avLst/>
          </a:prstGeom>
          <a:noFill/>
        </p:spPr>
        <p:txBody>
          <a:bodyPr wrap="square" rtlCol="0">
            <a:noAutofit/>
          </a:bodyPr>
          <a:p>
            <a:r>
              <a:rPr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02 </a:t>
            </a:r>
            <a:r>
              <a:rPr 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 </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多智能体强化学习的简介</a:t>
            </a:r>
            <a:endParaRPr lang="en-US" altLang="zh-CN" sz="3200">
              <a:solidFill>
                <a:schemeClr val="accent1"/>
              </a:solidFill>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custDataLst>
              <p:tags r:id="rId2"/>
            </p:custDataLst>
          </p:nvPr>
        </p:nvSpPr>
        <p:spPr>
          <a:xfrm>
            <a:off x="1474470" y="1569720"/>
            <a:ext cx="4064000" cy="368300"/>
          </a:xfrm>
          <a:prstGeom prst="rect">
            <a:avLst/>
          </a:prstGeom>
          <a:noFill/>
        </p:spPr>
        <p:txBody>
          <a:bodyPr wrap="square" rtlCol="0">
            <a:spAutoFit/>
          </a:bodyPr>
          <a:p>
            <a:endParaRPr lang="zh-CN" altLang="en-US"/>
          </a:p>
        </p:txBody>
      </p:sp>
      <p:sp>
        <p:nvSpPr>
          <p:cNvPr id="9" name="文本框 8"/>
          <p:cNvSpPr txBox="1"/>
          <p:nvPr/>
        </p:nvSpPr>
        <p:spPr>
          <a:xfrm>
            <a:off x="1347470" y="1638300"/>
            <a:ext cx="9104630" cy="1699895"/>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多智能体的情况相对于单智能体更加复杂，因为每个智能体在和环境交互也在和其他智能体直接或间接的交互。因此，多智能体强化学习要比单智能体强化学习更难，其主要难点体现在以下几点：</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由于多个智能体在环境中进行实时动态交互，并且每个智能体在不断学习并更新自身策略，因此在每个智能体的视角下，环境是非稳态（</a:t>
            </a:r>
            <a:r>
              <a:rPr lang="en-US" altLang="zh-CN" sz="2000">
                <a:latin typeface="微软雅黑" panose="020B0503020204020204" charset="-122"/>
                <a:ea typeface="微软雅黑" panose="020B0503020204020204" charset="-122"/>
                <a:cs typeface="微软雅黑" panose="020B0503020204020204" charset="-122"/>
              </a:rPr>
              <a:t>nonstationary),</a:t>
            </a:r>
            <a:r>
              <a:rPr lang="zh-CN" altLang="en-US" sz="2000">
                <a:latin typeface="微软雅黑" panose="020B0503020204020204" charset="-122"/>
                <a:ea typeface="微软雅黑" panose="020B0503020204020204" charset="-122"/>
                <a:cs typeface="微软雅黑" panose="020B0503020204020204" charset="-122"/>
              </a:rPr>
              <a:t>即对一个智能体而言，即使在相同环境下采取相同的动作，得到的状态转移和奖励信号的分布也可能是在不断改变的；</a:t>
            </a:r>
            <a:endParaRPr lang="zh-CN" altLang="en-US" sz="2000">
              <a:latin typeface="微软雅黑" panose="020B0503020204020204" charset="-122"/>
              <a:ea typeface="微软雅黑" panose="020B0503020204020204" charset="-122"/>
              <a:cs typeface="微软雅黑" panose="020B0503020204020204" charset="-122"/>
            </a:endParaRPr>
          </a:p>
          <a:p>
            <a:pPr indent="457200"/>
            <a:endParaRPr lang="zh-CN" altLang="en-US" sz="2000">
              <a:latin typeface="微软雅黑" panose="020B0503020204020204" charset="-122"/>
              <a:ea typeface="微软雅黑" panose="020B0503020204020204" charset="-122"/>
              <a:cs typeface="微软雅黑" panose="020B0503020204020204" charset="-122"/>
            </a:endParaRPr>
          </a:p>
          <a:p>
            <a:pPr indent="457200"/>
            <a:r>
              <a:rPr lang="en-US" altLang="zh-CN"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多个智能体的训练可能是多个目标的，不同智能体需要最大化自己的利益；</a:t>
            </a:r>
            <a:endParaRPr lang="zh-CN" altLang="en-US" sz="2000">
              <a:latin typeface="微软雅黑" panose="020B0503020204020204" charset="-122"/>
              <a:ea typeface="微软雅黑" panose="020B0503020204020204" charset="-122"/>
              <a:cs typeface="微软雅黑" panose="020B0503020204020204" charset="-122"/>
            </a:endParaRPr>
          </a:p>
          <a:p>
            <a:pPr indent="457200"/>
            <a:endParaRPr lang="zh-CN" altLang="en-US" sz="2000">
              <a:latin typeface="微软雅黑" panose="020B0503020204020204" charset="-122"/>
              <a:ea typeface="微软雅黑" panose="020B0503020204020204" charset="-122"/>
              <a:cs typeface="微软雅黑" panose="020B0503020204020204" charset="-122"/>
            </a:endParaRPr>
          </a:p>
          <a:p>
            <a:pPr indent="457200"/>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训练评估的复杂度会增加，可能需要大规模分布式训练提高效率。</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2" name="灯片编号占位符 1"/>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6"/>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124" name="table 124"/>
          <p:cNvGraphicFramePr>
            <a:graphicFrameLocks noGrp="1"/>
          </p:cNvGraphicFramePr>
          <p:nvPr/>
        </p:nvGraphicFramePr>
        <p:xfrm>
          <a:off x="11072295" y="6334194"/>
          <a:ext cx="764540" cy="396875"/>
        </p:xfrm>
        <a:graphic>
          <a:graphicData uri="http://schemas.openxmlformats.org/drawingml/2006/table">
            <a:tbl>
              <a:tblPr/>
              <a:tblGrid>
                <a:gridCol w="764540"/>
              </a:tblGrid>
              <a:tr h="393700">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125" name="picture 125"/>
          <p:cNvPicPr>
            <a:picLocks noChangeAspect="1"/>
          </p:cNvPicPr>
          <p:nvPr/>
        </p:nvPicPr>
        <p:blipFill>
          <a:blip r:embed="rId2"/>
          <a:stretch>
            <a:fillRect/>
          </a:stretch>
        </p:blipFill>
        <p:spPr>
          <a:xfrm rot="21600000">
            <a:off x="11124543" y="6490555"/>
            <a:ext cx="513635" cy="110802"/>
          </a:xfrm>
          <a:prstGeom prst="rect">
            <a:avLst/>
          </a:prstGeom>
        </p:spPr>
      </p:pic>
      <p:sp>
        <p:nvSpPr>
          <p:cNvPr id="126" name="rect"/>
          <p:cNvSpPr/>
          <p:nvPr/>
        </p:nvSpPr>
        <p:spPr>
          <a:xfrm>
            <a:off x="11072295" y="6334194"/>
            <a:ext cx="764741" cy="397440"/>
          </a:xfrm>
          <a:prstGeom prst="rect">
            <a:avLst/>
          </a:prstGeom>
          <a:solidFill>
            <a:srgbClr val="FFFFFF">
              <a:alpha val="100000"/>
            </a:srgbClr>
          </a:solidFill>
          <a:ln cap="flat">
            <a:noFill/>
            <a:prstDash val="solid"/>
            <a:miter lim="0"/>
          </a:ln>
        </p:spPr>
        <p:txBody>
          <a:bodyPr rtlCol="0"/>
          <a:lstStyle/>
          <a:p>
            <a:pPr algn="ctr"/>
            <a:endParaRPr lang="zh-CN" altLang="en-US"/>
          </a:p>
        </p:txBody>
      </p:sp>
      <p:grpSp>
        <p:nvGrpSpPr>
          <p:cNvPr id="8" name="group 8"/>
          <p:cNvGrpSpPr/>
          <p:nvPr/>
        </p:nvGrpSpPr>
        <p:grpSpPr>
          <a:xfrm rot="21600000">
            <a:off x="528827" y="850391"/>
            <a:ext cx="2433066" cy="38100"/>
            <a:chOff x="0" y="0"/>
            <a:chExt cx="2433066" cy="38100"/>
          </a:xfrm>
        </p:grpSpPr>
        <p:sp>
          <p:nvSpPr>
            <p:cNvPr id="136"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137"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2" name="文本框 1"/>
          <p:cNvSpPr txBox="1"/>
          <p:nvPr/>
        </p:nvSpPr>
        <p:spPr>
          <a:xfrm>
            <a:off x="529590" y="281940"/>
            <a:ext cx="8158480" cy="605790"/>
          </a:xfrm>
          <a:prstGeom prst="rect">
            <a:avLst/>
          </a:prstGeom>
          <a:noFill/>
        </p:spPr>
        <p:txBody>
          <a:bodyPr wrap="square" rtlCol="0">
            <a:noAutofit/>
          </a:bodyPr>
          <a:p>
            <a:r>
              <a:rPr lang="en-US" altLang="zh-CN" sz="3200">
                <a:solidFill>
                  <a:schemeClr val="accent1"/>
                </a:solidFill>
                <a:latin typeface="微软雅黑" panose="020B0503020204020204" charset="-122"/>
                <a:ea typeface="微软雅黑" panose="020B0503020204020204" charset="-122"/>
                <a:cs typeface="微软雅黑" panose="020B0503020204020204" charset="-122"/>
              </a:rPr>
              <a:t>03 MARL</a:t>
            </a:r>
            <a:r>
              <a:rPr lang="zh-CN" altLang="en-US" sz="3200">
                <a:solidFill>
                  <a:schemeClr val="accent1"/>
                </a:solidFill>
                <a:latin typeface="微软雅黑" panose="020B0503020204020204" charset="-122"/>
                <a:ea typeface="微软雅黑" panose="020B0503020204020204" charset="-122"/>
                <a:cs typeface="微软雅黑" panose="020B0503020204020204" charset="-122"/>
              </a:rPr>
              <a:t>的基本</a:t>
            </a:r>
            <a:r>
              <a:rPr lang="zh-CN" altLang="en-US" sz="3200">
                <a:solidFill>
                  <a:schemeClr val="accent1"/>
                </a:solidFill>
                <a:latin typeface="微软雅黑" panose="020B0503020204020204" charset="-122"/>
                <a:ea typeface="微软雅黑" panose="020B0503020204020204" charset="-122"/>
                <a:cs typeface="微软雅黑" panose="020B0503020204020204" charset="-122"/>
              </a:rPr>
              <a:t>范式</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214120" y="1513840"/>
            <a:ext cx="9455785" cy="1915160"/>
          </a:xfrm>
          <a:prstGeom prst="rect">
            <a:avLst/>
          </a:prstGeom>
          <a:noFill/>
        </p:spPr>
        <p:txBody>
          <a:bodyPr wrap="square" rtlCol="0">
            <a:noAutofit/>
          </a:bodyPr>
          <a:p>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完全中心化（</a:t>
            </a:r>
            <a:r>
              <a:rPr lang="en-US" altLang="zh-CN" sz="2400">
                <a:latin typeface="微软雅黑" panose="020B0503020204020204" charset="-122"/>
                <a:ea typeface="微软雅黑" panose="020B0503020204020204" charset="-122"/>
                <a:cs typeface="微软雅黑" panose="020B0503020204020204" charset="-122"/>
              </a:rPr>
              <a:t>fully centralized</a:t>
            </a:r>
            <a:r>
              <a:rPr lang="zh-CN" altLang="en-US"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方法：</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将多个智能体进行决策当作一个超级智能体在进行决策，即把所有的智能体的状态聚合在一起当作一个全局的超级状态，把所有智能体的动作连接起来作为一个联合动作，</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从而保证的环境的稳态，一些单智能体的收敛可以得到保证，但可能会出现维度灾难</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214120" y="3429000"/>
            <a:ext cx="9671050" cy="1818005"/>
          </a:xfrm>
          <a:prstGeom prst="rect">
            <a:avLst/>
          </a:prstGeom>
          <a:noFill/>
        </p:spPr>
        <p:txBody>
          <a:bodyPr wrap="square" rtlCol="0">
            <a:noAutofit/>
          </a:bodyPr>
          <a:p>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完全去中心化（</a:t>
            </a:r>
            <a:r>
              <a:rPr lang="en-US" altLang="zh-CN" sz="2400">
                <a:latin typeface="微软雅黑" panose="020B0503020204020204" charset="-122"/>
                <a:ea typeface="微软雅黑" panose="020B0503020204020204" charset="-122"/>
              </a:rPr>
              <a:t>fully decentralized</a:t>
            </a:r>
            <a:r>
              <a:rPr lang="zh-CN" altLang="en-US"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方法：</a:t>
            </a:r>
            <a:endParaRPr lang="zh-CN" altLang="en-US" sz="2400">
              <a:latin typeface="微软雅黑" panose="020B0503020204020204" charset="-122"/>
              <a:ea typeface="微软雅黑" panose="020B0503020204020204" charset="-122"/>
            </a:endParaRPr>
          </a:p>
          <a:p>
            <a:pPr indent="457200"/>
            <a:r>
              <a:rPr lang="zh-CN" altLang="en-US" sz="2400">
                <a:latin typeface="微软雅黑" panose="020B0503020204020204" charset="-122"/>
                <a:ea typeface="微软雅黑" panose="020B0503020204020204" charset="-122"/>
              </a:rPr>
              <a:t>与完全中心化方法相反的范式便是假设每个智能体都在自身的环境中独立地进行学习，不考虑其他智能体的改变。</a:t>
            </a:r>
            <a:r>
              <a:rPr lang="zh-CN" altLang="en-US" sz="2400">
                <a:solidFill>
                  <a:srgbClr val="FF0000"/>
                </a:solidFill>
                <a:latin typeface="微软雅黑" panose="020B0503020204020204" charset="-122"/>
                <a:ea typeface="微软雅黑" panose="020B0503020204020204" charset="-122"/>
              </a:rPr>
              <a:t>完全去中心化方法直接对每个智能体用一个智能体强化学习的算法来学习，其收敛性难以保证但不会出现维度灾难。</a:t>
            </a:r>
            <a:endParaRPr lang="zh-CN" altLang="en-US" sz="2400">
              <a:solidFill>
                <a:srgbClr val="FF0000"/>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
        <p:nvSpPr>
          <p:cNvPr id="6" name="文本框 5"/>
          <p:cNvSpPr txBox="1"/>
          <p:nvPr/>
        </p:nvSpPr>
        <p:spPr>
          <a:xfrm>
            <a:off x="1214120" y="5395595"/>
            <a:ext cx="9572625" cy="812800"/>
          </a:xfrm>
          <a:prstGeom prst="rect">
            <a:avLst/>
          </a:prstGeom>
          <a:noFill/>
        </p:spPr>
        <p:txBody>
          <a:bodyPr wrap="square" rtlCol="0">
            <a:noAutofit/>
          </a:bodyPr>
          <a:p>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中心化训练，去中心化学习：中央控制器训练网络，训练结束就不在使用中央控制器了，每个</a:t>
            </a:r>
            <a:r>
              <a:rPr lang="en-US" altLang="zh-CN" sz="2400">
                <a:latin typeface="微软雅黑" panose="020B0503020204020204" charset="-122"/>
                <a:ea typeface="微软雅黑" panose="020B0503020204020204" charset="-122"/>
                <a:cs typeface="微软雅黑" panose="020B0503020204020204" charset="-122"/>
              </a:rPr>
              <a:t>agent</a:t>
            </a:r>
            <a:r>
              <a:rPr lang="zh-CN" altLang="en-US" sz="2400">
                <a:latin typeface="微软雅黑" panose="020B0503020204020204" charset="-122"/>
                <a:ea typeface="微软雅黑" panose="020B0503020204020204" charset="-122"/>
                <a:cs typeface="微软雅黑" panose="020B0503020204020204" charset="-122"/>
              </a:rPr>
              <a:t>根据自己的策略网络做</a:t>
            </a:r>
            <a:r>
              <a:rPr lang="zh-CN" altLang="en-US" sz="2400">
                <a:latin typeface="微软雅黑" panose="020B0503020204020204" charset="-122"/>
                <a:ea typeface="微软雅黑" panose="020B0503020204020204" charset="-122"/>
                <a:cs typeface="微软雅黑" panose="020B0503020204020204" charset="-122"/>
              </a:rPr>
              <a:t>决策。</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sp>
        <p:nvSpPr>
          <p:cNvPr id="3" name="文本框 2"/>
          <p:cNvSpPr txBox="1"/>
          <p:nvPr>
            <p:custDataLst>
              <p:tags r:id="rId3"/>
            </p:custDataLst>
          </p:nvPr>
        </p:nvSpPr>
        <p:spPr>
          <a:xfrm>
            <a:off x="442595" y="230505"/>
            <a:ext cx="6781800" cy="619760"/>
          </a:xfrm>
          <a:prstGeom prst="rect">
            <a:avLst/>
          </a:prstGeom>
          <a:noFill/>
        </p:spPr>
        <p:txBody>
          <a:bodyPr wrap="square" rtlCol="0">
            <a:noAutofit/>
          </a:bodyPr>
          <a:p>
            <a:pPr marL="13335" algn="l" rtl="0"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pic>
        <p:nvPicPr>
          <p:cNvPr id="289" name="picture 289"/>
          <p:cNvPicPr>
            <a:picLocks noChangeAspect="1"/>
          </p:cNvPicPr>
          <p:nvPr>
            <p:custDataLst>
              <p:tags r:id="rId4"/>
            </p:custDataLst>
          </p:nvPr>
        </p:nvPicPr>
        <p:blipFill>
          <a:blip r:embed="rId5"/>
          <a:stretch>
            <a:fillRect/>
          </a:stretch>
        </p:blipFill>
        <p:spPr>
          <a:xfrm rot="21600000">
            <a:off x="10136122" y="291084"/>
            <a:ext cx="1741931" cy="522731"/>
          </a:xfrm>
          <a:prstGeom prst="rect">
            <a:avLst/>
          </a:prstGeom>
        </p:spPr>
      </p:pic>
      <p:pic>
        <p:nvPicPr>
          <p:cNvPr id="4" name="图片 3"/>
          <p:cNvPicPr>
            <a:picLocks noChangeAspect="1"/>
          </p:cNvPicPr>
          <p:nvPr/>
        </p:nvPicPr>
        <p:blipFill>
          <a:blip r:embed="rId6"/>
          <a:stretch>
            <a:fillRect/>
          </a:stretch>
        </p:blipFill>
        <p:spPr>
          <a:xfrm>
            <a:off x="1469390" y="1980565"/>
            <a:ext cx="9025890" cy="3143885"/>
          </a:xfrm>
          <a:prstGeom prst="rect">
            <a:avLst/>
          </a:prstGeom>
        </p:spPr>
      </p:pic>
      <p:sp>
        <p:nvSpPr>
          <p:cNvPr id="5" name="文本框 4"/>
          <p:cNvSpPr txBox="1"/>
          <p:nvPr/>
        </p:nvSpPr>
        <p:spPr>
          <a:xfrm>
            <a:off x="1316355" y="1267460"/>
            <a:ext cx="4064000"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微软雅黑" panose="020B0503020204020204" charset="-122"/>
              </a:rPr>
              <a:t>回顾一下</a:t>
            </a:r>
            <a:r>
              <a:rPr lang="en-US" altLang="zh-CN" sz="2400">
                <a:latin typeface="微软雅黑" panose="020B0503020204020204" charset="-122"/>
                <a:ea typeface="微软雅黑" panose="020B0503020204020204" charset="-122"/>
                <a:cs typeface="微软雅黑" panose="020B0503020204020204" charset="-122"/>
              </a:rPr>
              <a:t>ppo</a:t>
            </a:r>
            <a:r>
              <a:rPr lang="zh-CN" altLang="en-US" sz="2400">
                <a:latin typeface="微软雅黑" panose="020B0503020204020204" charset="-122"/>
                <a:ea typeface="微软雅黑" panose="020B0503020204020204" charset="-122"/>
                <a:cs typeface="微软雅黑" panose="020B0503020204020204" charset="-122"/>
              </a:rPr>
              <a:t>算法</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6" name="灯片编号占位符 5"/>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rot="21600000">
            <a:off x="528827" y="850391"/>
            <a:ext cx="2433066" cy="38100"/>
            <a:chOff x="0" y="0"/>
            <a:chExt cx="2433066" cy="38100"/>
          </a:xfrm>
        </p:grpSpPr>
        <p:sp>
          <p:nvSpPr>
            <p:cNvPr id="282"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283"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pic>
        <p:nvPicPr>
          <p:cNvPr id="289" name="picture 289"/>
          <p:cNvPicPr>
            <a:picLocks noChangeAspect="1"/>
          </p:cNvPicPr>
          <p:nvPr/>
        </p:nvPicPr>
        <p:blipFill>
          <a:blip r:embed="rId1"/>
          <a:stretch>
            <a:fillRect/>
          </a:stretch>
        </p:blipFill>
        <p:spPr>
          <a:xfrm rot="21600000">
            <a:off x="10136122" y="291084"/>
            <a:ext cx="1741931" cy="522731"/>
          </a:xfrm>
          <a:prstGeom prst="rect">
            <a:avLst/>
          </a:prstGeom>
        </p:spPr>
      </p:pic>
      <p:sp>
        <p:nvSpPr>
          <p:cNvPr id="2" name="文本框 1"/>
          <p:cNvSpPr txBox="1"/>
          <p:nvPr/>
        </p:nvSpPr>
        <p:spPr>
          <a:xfrm>
            <a:off x="442595" y="230505"/>
            <a:ext cx="6781800" cy="619760"/>
          </a:xfrm>
          <a:prstGeom prst="rect">
            <a:avLst/>
          </a:prstGeom>
          <a:noFill/>
        </p:spPr>
        <p:txBody>
          <a:bodyPr wrap="square" rtlCol="0">
            <a:noAutofit/>
          </a:bodyPr>
          <a:p>
            <a:pPr marL="13335" algn="l" rtl="0"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119505" y="1494155"/>
            <a:ext cx="9938385" cy="1445895"/>
          </a:xfrm>
          <a:prstGeom prst="rect">
            <a:avLst/>
          </a:prstGeom>
          <a:noFill/>
        </p:spPr>
        <p:txBody>
          <a:bodyPr wrap="square" rtlCol="0">
            <a:noAutofit/>
          </a:bodyPr>
          <a:p>
            <a:r>
              <a:rPr lang="en-US" altLang="zh-CN" sz="2400">
                <a:latin typeface="微软雅黑" panose="020B0503020204020204" charset="-122"/>
                <a:ea typeface="微软雅黑" panose="020B0503020204020204" charset="-122"/>
              </a:rPr>
              <a:t>1.IPPO</a:t>
            </a:r>
            <a:r>
              <a:rPr lang="zh-CN" altLang="en-US" sz="2400">
                <a:latin typeface="微软雅黑" panose="020B0503020204020204" charset="-122"/>
                <a:ea typeface="微软雅黑" panose="020B0503020204020204" charset="-122"/>
              </a:rPr>
              <a:t>算法</a:t>
            </a:r>
            <a:endParaRPr lang="zh-CN" altLang="en-US" sz="2400">
              <a:latin typeface="微软雅黑" panose="020B0503020204020204" charset="-122"/>
              <a:ea typeface="微软雅黑" panose="020B0503020204020204" charset="-122"/>
            </a:endParaRPr>
          </a:p>
          <a:p>
            <a:pPr indent="457200"/>
            <a:r>
              <a:rPr lang="zh-CN" altLang="en-US" sz="2400">
                <a:latin typeface="微软雅黑" panose="020B0503020204020204" charset="-122"/>
                <a:ea typeface="微软雅黑" panose="020B0503020204020204" charset="-122"/>
              </a:rPr>
              <a:t>完全去中心化的算法，此类算法被称为独立学习（</a:t>
            </a:r>
            <a:r>
              <a:rPr lang="en-US" altLang="zh-CN" sz="2400">
                <a:latin typeface="微软雅黑" panose="020B0503020204020204" charset="-122"/>
                <a:ea typeface="微软雅黑" panose="020B0503020204020204" charset="-122"/>
              </a:rPr>
              <a:t>independent learning</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pPr indent="457200"/>
            <a:r>
              <a:rPr lang="zh-CN" altLang="en-US" sz="2400">
                <a:latin typeface="微软雅黑" panose="020B0503020204020204" charset="-122"/>
                <a:ea typeface="微软雅黑" panose="020B0503020204020204" charset="-122"/>
              </a:rPr>
              <a:t>对每个智能体都单独采用</a:t>
            </a:r>
            <a:r>
              <a:rPr lang="en-US" altLang="zh-CN" sz="2400">
                <a:latin typeface="微软雅黑" panose="020B0503020204020204" charset="-122"/>
                <a:ea typeface="微软雅黑" panose="020B0503020204020204" charset="-122"/>
              </a:rPr>
              <a:t>ppo</a:t>
            </a:r>
            <a:r>
              <a:rPr lang="zh-CN" altLang="en-US" sz="2400">
                <a:latin typeface="微软雅黑" panose="020B0503020204020204" charset="-122"/>
                <a:ea typeface="微软雅黑" panose="020B0503020204020204" charset="-122"/>
              </a:rPr>
              <a:t>进行训练，因此这个算法叫做独立</a:t>
            </a:r>
            <a:r>
              <a:rPr lang="en-US" altLang="zh-CN" sz="2400">
                <a:latin typeface="微软雅黑" panose="020B0503020204020204" charset="-122"/>
                <a:ea typeface="微软雅黑" panose="020B0503020204020204" charset="-122"/>
              </a:rPr>
              <a:t>PPO</a:t>
            </a:r>
            <a:r>
              <a:rPr lang="zh-CN" altLang="en-US" sz="2400">
                <a:latin typeface="微软雅黑" panose="020B0503020204020204" charset="-122"/>
                <a:ea typeface="微软雅黑" panose="020B0503020204020204" charset="-122"/>
              </a:rPr>
              <a:t>算法。（采用的是</a:t>
            </a:r>
            <a:r>
              <a:rPr lang="en-US" altLang="zh-CN" sz="2400">
                <a:latin typeface="微软雅黑" panose="020B0503020204020204" charset="-122"/>
                <a:ea typeface="微软雅黑" panose="020B0503020204020204" charset="-122"/>
              </a:rPr>
              <a:t>PPO-</a:t>
            </a:r>
            <a:r>
              <a:rPr lang="zh-CN" altLang="en-US" sz="2400">
                <a:latin typeface="微软雅黑" panose="020B0503020204020204" charset="-122"/>
                <a:ea typeface="微软雅黑" panose="020B0503020204020204" charset="-122"/>
              </a:rPr>
              <a:t>截断）</a:t>
            </a:r>
            <a:endParaRPr lang="en-US" altLang="zh-CN" sz="2400">
              <a:latin typeface="微软雅黑" panose="020B0503020204020204" charset="-122"/>
              <a:ea typeface="微软雅黑" panose="020B0503020204020204" charset="-122"/>
            </a:endParaRPr>
          </a:p>
          <a:p>
            <a:pPr indent="457200"/>
            <a:endParaRPr lang="en-US" altLang="zh-CN" sz="2400">
              <a:latin typeface="微软雅黑" panose="020B0503020204020204" charset="-122"/>
              <a:ea typeface="微软雅黑" panose="020B0503020204020204" charset="-122"/>
            </a:endParaRPr>
          </a:p>
        </p:txBody>
      </p:sp>
      <p:pic>
        <p:nvPicPr>
          <p:cNvPr id="6" name="20231014-1218-23.8768996">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1695450" y="3702685"/>
            <a:ext cx="2133600" cy="2194560"/>
          </a:xfrm>
          <a:prstGeom prst="rect">
            <a:avLst/>
          </a:prstGeom>
        </p:spPr>
      </p:pic>
      <p:sp>
        <p:nvSpPr>
          <p:cNvPr id="7" name="文本框 6"/>
          <p:cNvSpPr txBox="1"/>
          <p:nvPr/>
        </p:nvSpPr>
        <p:spPr>
          <a:xfrm>
            <a:off x="4834890" y="3973195"/>
            <a:ext cx="4064000"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如果增加智能体的数量，这中去中心化学习的训练效果就不是很好了，可能需要引入更多的算法来考虑多个智能体之间的交互行为。</a:t>
            </a:r>
            <a:endParaRPr lang="zh-CN" altLang="en-US">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timing>
    <p:tnLst>
      <p:par>
        <p:cTn id="1" dur="indefinite" restart="never" nodeType="tmRoot">
          <p:childTnLst>
            <p:video fullScrn="0">
              <p:cMediaNode mute="1">
                <p:cTn id="2" fill="hold" display="1">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 name="picture 326"/>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337" name="table 337"/>
          <p:cNvGraphicFramePr>
            <a:graphicFrameLocks noGrp="1"/>
          </p:cNvGraphicFramePr>
          <p:nvPr/>
        </p:nvGraphicFramePr>
        <p:xfrm>
          <a:off x="11089122" y="6332090"/>
          <a:ext cx="696594" cy="348615"/>
        </p:xfrm>
        <a:graphic>
          <a:graphicData uri="http://schemas.openxmlformats.org/drawingml/2006/table">
            <a:tbl>
              <a:tblPr/>
              <a:tblGrid>
                <a:gridCol w="696594"/>
              </a:tblGrid>
              <a:tr h="345440">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338" name="picture 338"/>
          <p:cNvPicPr>
            <a:picLocks noChangeAspect="1"/>
          </p:cNvPicPr>
          <p:nvPr/>
        </p:nvPicPr>
        <p:blipFill>
          <a:blip r:embed="rId2"/>
          <a:stretch>
            <a:fillRect/>
          </a:stretch>
        </p:blipFill>
        <p:spPr>
          <a:xfrm rot="21600000">
            <a:off x="11124543" y="6488026"/>
            <a:ext cx="513635" cy="115862"/>
          </a:xfrm>
          <a:prstGeom prst="rect">
            <a:avLst/>
          </a:prstGeom>
        </p:spPr>
      </p:pic>
      <p:sp>
        <p:nvSpPr>
          <p:cNvPr id="339" name="rect"/>
          <p:cNvSpPr/>
          <p:nvPr/>
        </p:nvSpPr>
        <p:spPr>
          <a:xfrm>
            <a:off x="11089122" y="6332090"/>
            <a:ext cx="697114" cy="348744"/>
          </a:xfrm>
          <a:prstGeom prst="rect">
            <a:avLst/>
          </a:prstGeom>
          <a:solidFill>
            <a:srgbClr val="FFFFFF">
              <a:alpha val="100000"/>
            </a:srgbClr>
          </a:solidFill>
          <a:ln cap="flat">
            <a:noFill/>
            <a:prstDash val="solid"/>
            <a:miter lim="0"/>
          </a:ln>
        </p:spPr>
        <p:txBody>
          <a:bodyPr rtlCol="0"/>
          <a:lstStyle/>
          <a:p>
            <a:pPr algn="ctr"/>
            <a:endParaRPr lang="zh-CN" altLang="en-US"/>
          </a:p>
        </p:txBody>
      </p:sp>
      <p:grpSp>
        <p:nvGrpSpPr>
          <p:cNvPr id="16" name="group 16"/>
          <p:cNvGrpSpPr/>
          <p:nvPr/>
        </p:nvGrpSpPr>
        <p:grpSpPr>
          <a:xfrm rot="21600000">
            <a:off x="528827" y="850391"/>
            <a:ext cx="2433066" cy="38100"/>
            <a:chOff x="0" y="0"/>
            <a:chExt cx="2433066" cy="38100"/>
          </a:xfrm>
        </p:grpSpPr>
        <p:sp>
          <p:nvSpPr>
            <p:cNvPr id="352"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353"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2" name="文本框 1"/>
          <p:cNvSpPr txBox="1"/>
          <p:nvPr/>
        </p:nvSpPr>
        <p:spPr>
          <a:xfrm>
            <a:off x="529590" y="230505"/>
            <a:ext cx="7088505" cy="635635"/>
          </a:xfrm>
          <a:prstGeom prst="rect">
            <a:avLst/>
          </a:prstGeom>
          <a:noFill/>
        </p:spPr>
        <p:txBody>
          <a:bodyPr wrap="square" rtlCol="0">
            <a:noAutofit/>
          </a:bodyPr>
          <a:p>
            <a:pPr marL="13335" algn="l" rtl="0"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zh-CN" altLang="en-US" sz="3200">
              <a:solidFill>
                <a:schemeClr val="accent1"/>
              </a:solidFill>
              <a:latin typeface="微软雅黑" panose="020B0503020204020204" charset="-122"/>
              <a:ea typeface="微软雅黑" panose="020B0503020204020204" charset="-122"/>
            </a:endParaRPr>
          </a:p>
        </p:txBody>
      </p:sp>
      <p:sp>
        <p:nvSpPr>
          <p:cNvPr id="3" name="文本框 2"/>
          <p:cNvSpPr txBox="1"/>
          <p:nvPr/>
        </p:nvSpPr>
        <p:spPr>
          <a:xfrm>
            <a:off x="1347470" y="1422400"/>
            <a:ext cx="9938385" cy="963295"/>
          </a:xfrm>
          <a:prstGeom prst="rect">
            <a:avLst/>
          </a:prstGeom>
          <a:noFill/>
        </p:spPr>
        <p:txBody>
          <a:bodyPr wrap="square" rtlCol="0">
            <a:noAutofit/>
          </a:bodyPr>
          <a:p>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多智能体</a:t>
            </a:r>
            <a:r>
              <a:rPr lang="en-US" altLang="zh-CN" sz="2400">
                <a:latin typeface="微软雅黑" panose="020B0503020204020204" charset="-122"/>
                <a:ea typeface="微软雅黑" panose="020B0503020204020204" charset="-122"/>
              </a:rPr>
              <a:t>DDPG</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rPr>
              <a:t>multi-agent DDPG,MADDPG</a:t>
            </a:r>
            <a:r>
              <a:rPr lang="zh-CN" altLang="en-US"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算法：</a:t>
            </a:r>
            <a:endParaRPr lang="zh-CN" altLang="en-US" sz="2400">
              <a:latin typeface="微软雅黑" panose="020B0503020204020204" charset="-122"/>
              <a:ea typeface="微软雅黑" panose="020B0503020204020204" charset="-122"/>
            </a:endParaRPr>
          </a:p>
          <a:p>
            <a:pPr indent="457200"/>
            <a:r>
              <a:rPr lang="zh-CN" altLang="en-US" sz="2400">
                <a:latin typeface="微软雅黑" panose="020B0503020204020204" charset="-122"/>
                <a:ea typeface="微软雅黑" panose="020B0503020204020204" charset="-122"/>
              </a:rPr>
              <a:t>从字面意思上来看就是对每个智能体实现一个</a:t>
            </a:r>
            <a:r>
              <a:rPr lang="en-US" altLang="zh-CN" sz="2400">
                <a:latin typeface="微软雅黑" panose="020B0503020204020204" charset="-122"/>
                <a:ea typeface="微软雅黑" panose="020B0503020204020204" charset="-122"/>
              </a:rPr>
              <a:t>DDPG</a:t>
            </a:r>
            <a:r>
              <a:rPr lang="zh-CN" altLang="en-US" sz="2400">
                <a:latin typeface="微软雅黑" panose="020B0503020204020204" charset="-122"/>
                <a:ea typeface="微软雅黑" panose="020B0503020204020204" charset="-122"/>
              </a:rPr>
              <a:t>的算法。所有的智能体共享一个中心化的</a:t>
            </a:r>
            <a:r>
              <a:rPr lang="en-US" altLang="zh-CN" sz="2400">
                <a:latin typeface="微软雅黑" panose="020B0503020204020204" charset="-122"/>
                <a:ea typeface="微软雅黑" panose="020B0503020204020204" charset="-122"/>
              </a:rPr>
              <a:t>Critic</a:t>
            </a:r>
            <a:r>
              <a:rPr lang="zh-CN" altLang="en-US" sz="2400">
                <a:latin typeface="微软雅黑" panose="020B0503020204020204" charset="-122"/>
                <a:ea typeface="微软雅黑" panose="020B0503020204020204" charset="-122"/>
              </a:rPr>
              <a:t>网络，该</a:t>
            </a:r>
            <a:r>
              <a:rPr lang="en-US" altLang="zh-CN" sz="2400">
                <a:latin typeface="微软雅黑" panose="020B0503020204020204" charset="-122"/>
                <a:ea typeface="微软雅黑" panose="020B0503020204020204" charset="-122"/>
              </a:rPr>
              <a:t>Critic</a:t>
            </a:r>
            <a:r>
              <a:rPr lang="zh-CN" altLang="en-US" sz="2400">
                <a:latin typeface="微软雅黑" panose="020B0503020204020204" charset="-122"/>
                <a:ea typeface="微软雅黑" panose="020B0503020204020204" charset="-122"/>
              </a:rPr>
              <a:t>网络在训练的过程中同时对每个智能体的</a:t>
            </a:r>
            <a:r>
              <a:rPr lang="en-US" altLang="zh-CN" sz="2400">
                <a:latin typeface="微软雅黑" panose="020B0503020204020204" charset="-122"/>
                <a:ea typeface="微软雅黑" panose="020B0503020204020204" charset="-122"/>
              </a:rPr>
              <a:t>Actor</a:t>
            </a:r>
            <a:r>
              <a:rPr lang="zh-CN" altLang="en-US" sz="2400">
                <a:latin typeface="微软雅黑" panose="020B0503020204020204" charset="-122"/>
                <a:ea typeface="微软雅黑" panose="020B0503020204020204" charset="-122"/>
              </a:rPr>
              <a:t>网络给出指导，而且执行每个智能体的</a:t>
            </a:r>
            <a:r>
              <a:rPr lang="en-US" altLang="zh-CN" sz="2400">
                <a:latin typeface="微软雅黑" panose="020B0503020204020204" charset="-122"/>
                <a:ea typeface="微软雅黑" panose="020B0503020204020204" charset="-122"/>
              </a:rPr>
              <a:t>Actor</a:t>
            </a:r>
            <a:r>
              <a:rPr lang="zh-CN" altLang="en-US" sz="2400">
                <a:latin typeface="微软雅黑" panose="020B0503020204020204" charset="-122"/>
                <a:ea typeface="微软雅黑" panose="020B0503020204020204" charset="-122"/>
              </a:rPr>
              <a:t>网络则完全</a:t>
            </a:r>
            <a:r>
              <a:rPr lang="zh-CN" altLang="en-US" sz="2400">
                <a:latin typeface="微软雅黑" panose="020B0503020204020204" charset="-122"/>
                <a:ea typeface="微软雅黑" panose="020B0503020204020204" charset="-122"/>
              </a:rPr>
              <a:t>独立</a:t>
            </a:r>
            <a:endParaRPr lang="zh-CN" altLang="en-US" sz="2400">
              <a:latin typeface="微软雅黑" panose="020B0503020204020204" charset="-122"/>
              <a:ea typeface="微软雅黑" panose="020B0503020204020204" charset="-122"/>
            </a:endParaRPr>
          </a:p>
          <a:p>
            <a:pPr indent="457200"/>
            <a:endParaRPr lang="zh-CN" altLang="en-US" sz="2400">
              <a:latin typeface="微软雅黑" panose="020B0503020204020204" charset="-122"/>
              <a:ea typeface="微软雅黑" panose="020B0503020204020204" charset="-122"/>
            </a:endParaRPr>
          </a:p>
          <a:p>
            <a:pPr indent="457200"/>
            <a:r>
              <a:rPr lang="en-US" altLang="zh-CN" sz="2400">
                <a:latin typeface="微软雅黑" panose="020B0503020204020204" charset="-122"/>
                <a:ea typeface="微软雅黑" panose="020B0503020204020204" charset="-122"/>
              </a:rPr>
              <a:t>1</a:t>
            </a:r>
            <a:r>
              <a:rPr lang="zh-CN" altLang="en-US" sz="2400">
                <a:latin typeface="微软雅黑" panose="020B0503020204020204" charset="-122"/>
                <a:ea typeface="微软雅黑" panose="020B0503020204020204" charset="-122"/>
              </a:rPr>
              <a:t>）在训练期间使用集中式学习方法可以</a:t>
            </a:r>
            <a:r>
              <a:rPr lang="zh-CN" altLang="en-US" sz="2400">
                <a:latin typeface="微软雅黑" panose="020B0503020204020204" charset="-122"/>
                <a:ea typeface="微软雅黑" panose="020B0503020204020204" charset="-122"/>
              </a:rPr>
              <a:t>调高</a:t>
            </a:r>
            <a:endParaRPr lang="zh-CN" altLang="en-US" sz="2400">
              <a:latin typeface="微软雅黑" panose="020B0503020204020204" charset="-122"/>
              <a:ea typeface="微软雅黑" panose="020B0503020204020204" charset="-122"/>
            </a:endParaRPr>
          </a:p>
          <a:p>
            <a:pPr marL="457200" lvl="1" indent="457200"/>
            <a:r>
              <a:rPr lang="zh-CN" altLang="en-US" sz="2400">
                <a:latin typeface="微软雅黑" panose="020B0503020204020204" charset="-122"/>
                <a:ea typeface="微软雅黑" panose="020B0503020204020204" charset="-122"/>
              </a:rPr>
              <a:t>样本效率并加快学习的</a:t>
            </a:r>
            <a:r>
              <a:rPr lang="zh-CN" altLang="en-US" sz="2400">
                <a:latin typeface="微软雅黑" panose="020B0503020204020204" charset="-122"/>
                <a:ea typeface="微软雅黑" panose="020B0503020204020204" charset="-122"/>
              </a:rPr>
              <a:t>速度；</a:t>
            </a:r>
            <a:endParaRPr lang="zh-CN" altLang="en-US" sz="2400">
              <a:latin typeface="微软雅黑" panose="020B0503020204020204" charset="-122"/>
              <a:ea typeface="微软雅黑" panose="020B0503020204020204" charset="-122"/>
            </a:endParaRPr>
          </a:p>
          <a:p>
            <a:pPr marL="457200" lvl="1" indent="457200"/>
            <a:endParaRPr lang="zh-CN" altLang="en-US" sz="2400">
              <a:latin typeface="微软雅黑" panose="020B0503020204020204" charset="-122"/>
              <a:ea typeface="微软雅黑" panose="020B0503020204020204" charset="-122"/>
            </a:endParaRPr>
          </a:p>
        </p:txBody>
      </p:sp>
      <p:pic>
        <p:nvPicPr>
          <p:cNvPr id="5" name="20231014-1229-06.9194377">
            <a:hlinkClick r:id="" action="ppaction://media"/>
          </p:cNvPr>
          <p:cNvPicPr/>
          <p:nvPr>
            <a:videoFile r:link="rId3"/>
            <p:extLst>
              <p:ext uri="{DAA4B4D4-6D71-4841-9C94-3DE7FCFB9230}">
                <p14:media xmlns:p14="http://schemas.microsoft.com/office/powerpoint/2010/main" r:embed="rId4"/>
              </p:ext>
            </p:extLst>
          </p:nvPr>
        </p:nvPicPr>
        <p:blipFill>
          <a:blip r:embed="rId5"/>
          <a:stretch>
            <a:fillRect/>
          </a:stretch>
        </p:blipFill>
        <p:spPr>
          <a:xfrm>
            <a:off x="7947025" y="3094355"/>
            <a:ext cx="3769360" cy="3169285"/>
          </a:xfrm>
          <a:prstGeom prst="rect">
            <a:avLst/>
          </a:prstGeom>
        </p:spPr>
      </p:pic>
      <p:sp>
        <p:nvSpPr>
          <p:cNvPr id="7" name="文本框 6"/>
          <p:cNvSpPr txBox="1"/>
          <p:nvPr/>
        </p:nvSpPr>
        <p:spPr>
          <a:xfrm>
            <a:off x="1833880" y="4580890"/>
            <a:ext cx="5895340" cy="655320"/>
          </a:xfrm>
          <a:prstGeom prst="rect">
            <a:avLst/>
          </a:prstGeom>
          <a:noFill/>
        </p:spPr>
        <p:txBody>
          <a:bodyPr wrap="square" rtlCol="0">
            <a:noAutofit/>
          </a:bodyPr>
          <a:p>
            <a:r>
              <a:rPr lang="zh-CN" altLang="en-US" sz="2400">
                <a:latin typeface="微软雅黑" panose="020B0503020204020204" charset="-122"/>
                <a:ea typeface="微软雅黑" panose="020B0503020204020204" charset="-122"/>
              </a:rPr>
              <a:t>2）在评估期间，智能体使用独立的策略和本地观察；</a:t>
            </a:r>
            <a:endParaRPr lang="zh-CN" altLang="en-US" sz="2400">
              <a:latin typeface="微软雅黑" panose="020B0503020204020204" charset="-122"/>
              <a:ea typeface="微软雅黑" panose="020B0503020204020204" charset="-122"/>
            </a:endParaRPr>
          </a:p>
        </p:txBody>
      </p:sp>
      <p:sp>
        <p:nvSpPr>
          <p:cNvPr id="8" name="文本框 7"/>
          <p:cNvSpPr txBox="1"/>
          <p:nvPr/>
        </p:nvSpPr>
        <p:spPr>
          <a:xfrm>
            <a:off x="1916430" y="5382895"/>
            <a:ext cx="5915025" cy="604520"/>
          </a:xfrm>
          <a:prstGeom prst="rect">
            <a:avLst/>
          </a:prstGeom>
          <a:noFill/>
        </p:spPr>
        <p:txBody>
          <a:bodyPr wrap="square" rtlCol="0">
            <a:noAutofit/>
          </a:bodyPr>
          <a:p>
            <a:r>
              <a:rPr lang="zh-CN" altLang="en-US" sz="2400">
                <a:solidFill>
                  <a:srgbClr val="FF0000"/>
                </a:solidFill>
                <a:latin typeface="微软雅黑" panose="020B0503020204020204" charset="-122"/>
                <a:ea typeface="微软雅黑" panose="020B0503020204020204" charset="-122"/>
              </a:rPr>
              <a:t>这种方法的主要动机是，如果知道所有智能体的动作，那</a:t>
            </a:r>
            <a:r>
              <a:rPr lang="zh-CN" altLang="en-US" sz="2400">
                <a:solidFill>
                  <a:srgbClr val="FF0000"/>
                </a:solidFill>
                <a:latin typeface="微软雅黑" panose="020B0503020204020204" charset="-122"/>
                <a:ea typeface="微软雅黑" panose="020B0503020204020204" charset="-122"/>
              </a:rPr>
              <a:t>么就可以预测和跟踪环境的变化；</a:t>
            </a:r>
            <a:endParaRPr lang="zh-CN" altLang="en-US" sz="2400">
              <a:solidFill>
                <a:srgbClr val="FF0000"/>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picture 389"/>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392" name="table 392"/>
          <p:cNvGraphicFramePr>
            <a:graphicFrameLocks noGrp="1"/>
          </p:cNvGraphicFramePr>
          <p:nvPr/>
        </p:nvGraphicFramePr>
        <p:xfrm>
          <a:off x="10904004" y="6314734"/>
          <a:ext cx="1034415" cy="416559"/>
        </p:xfrm>
        <a:graphic>
          <a:graphicData uri="http://schemas.openxmlformats.org/drawingml/2006/table">
            <a:tbl>
              <a:tblPr/>
              <a:tblGrid>
                <a:gridCol w="1034415"/>
              </a:tblGrid>
              <a:tr h="413384">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393" name="picture 393"/>
          <p:cNvPicPr>
            <a:picLocks noChangeAspect="1"/>
          </p:cNvPicPr>
          <p:nvPr/>
        </p:nvPicPr>
        <p:blipFill>
          <a:blip r:embed="rId2"/>
          <a:stretch>
            <a:fillRect/>
          </a:stretch>
        </p:blipFill>
        <p:spPr>
          <a:xfrm rot="21600000">
            <a:off x="11124543" y="6488323"/>
            <a:ext cx="513635" cy="115192"/>
          </a:xfrm>
          <a:prstGeom prst="rect">
            <a:avLst/>
          </a:prstGeom>
        </p:spPr>
      </p:pic>
      <p:sp>
        <p:nvSpPr>
          <p:cNvPr id="394" name="rect"/>
          <p:cNvSpPr/>
          <p:nvPr/>
        </p:nvSpPr>
        <p:spPr>
          <a:xfrm>
            <a:off x="10904004" y="6314734"/>
            <a:ext cx="1034624" cy="416900"/>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416" name="rect"/>
          <p:cNvSpPr/>
          <p:nvPr/>
        </p:nvSpPr>
        <p:spPr>
          <a:xfrm>
            <a:off x="528827" y="865632"/>
            <a:ext cx="2433066" cy="6095"/>
          </a:xfrm>
          <a:prstGeom prst="rect">
            <a:avLst/>
          </a:prstGeom>
          <a:solidFill>
            <a:srgbClr val="A6A6A6">
              <a:alpha val="100000"/>
            </a:srgbClr>
          </a:solidFill>
          <a:ln cap="flat">
            <a:noFill/>
            <a:prstDash val="solid"/>
            <a:miter lim="0"/>
          </a:ln>
        </p:spPr>
        <p:txBody>
          <a:bodyPr rtlCol="0"/>
          <a:lstStyle/>
          <a:p>
            <a:pPr algn="ctr"/>
            <a:endParaRPr lang="zh-CN" altLang="en-US"/>
          </a:p>
        </p:txBody>
      </p:sp>
      <p:sp>
        <p:nvSpPr>
          <p:cNvPr id="417" name="rect"/>
          <p:cNvSpPr/>
          <p:nvPr/>
        </p:nvSpPr>
        <p:spPr>
          <a:xfrm>
            <a:off x="529590" y="850391"/>
            <a:ext cx="589711" cy="38100"/>
          </a:xfrm>
          <a:prstGeom prst="rect">
            <a:avLst/>
          </a:prstGeom>
          <a:solidFill>
            <a:srgbClr val="003399">
              <a:alpha val="100000"/>
            </a:srgbClr>
          </a:solidFill>
          <a:ln cap="flat">
            <a:noFill/>
            <a:prstDash val="solid"/>
            <a:miter lim="0"/>
          </a:ln>
        </p:spPr>
        <p:txBody>
          <a:bodyPr rtlCol="0"/>
          <a:lstStyle/>
          <a:p>
            <a:pPr algn="ctr"/>
            <a:endParaRPr lang="zh-CN" altLang="en-US"/>
          </a:p>
        </p:txBody>
      </p:sp>
      <p:sp>
        <p:nvSpPr>
          <p:cNvPr id="4" name="文本框 3"/>
          <p:cNvSpPr txBox="1"/>
          <p:nvPr/>
        </p:nvSpPr>
        <p:spPr>
          <a:xfrm>
            <a:off x="447040" y="230505"/>
            <a:ext cx="6625590" cy="586740"/>
          </a:xfrm>
          <a:prstGeom prst="rect">
            <a:avLst/>
          </a:prstGeom>
          <a:noFill/>
        </p:spPr>
        <p:txBody>
          <a:bodyPr wrap="square" rtlCol="0">
            <a:noAutofit/>
          </a:bodyPr>
          <a:p>
            <a:pPr marL="13335" eaLnBrk="0">
              <a:lnSpc>
                <a:spcPct val="88000"/>
              </a:lnSpc>
              <a:spcBef>
                <a:spcPts val="5"/>
              </a:spcBef>
            </a:pPr>
            <a:r>
              <a:rPr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zh-CN"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多智能体强化学习的算法</a:t>
            </a:r>
            <a:endParaRPr lang="en-US" altLang="zh-CN" sz="3200"/>
          </a:p>
        </p:txBody>
      </p:sp>
      <p:sp>
        <p:nvSpPr>
          <p:cNvPr id="5" name="文本框 4"/>
          <p:cNvSpPr txBox="1"/>
          <p:nvPr/>
        </p:nvSpPr>
        <p:spPr>
          <a:xfrm>
            <a:off x="1182370" y="1236980"/>
            <a:ext cx="8954135" cy="1445260"/>
          </a:xfrm>
          <a:prstGeom prst="rect">
            <a:avLst/>
          </a:prstGeom>
          <a:noFill/>
        </p:spPr>
        <p:txBody>
          <a:bodyPr wrap="square" rtlCol="0">
            <a:noAutofit/>
          </a:bodyPr>
          <a:p>
            <a:r>
              <a:rPr lang="en-US" altLang="zh-CN" sz="2400">
                <a:latin typeface="微软雅黑" panose="020B0503020204020204" charset="-122"/>
                <a:ea typeface="微软雅黑" panose="020B0503020204020204" charset="-122"/>
                <a:cs typeface="微软雅黑" panose="020B0503020204020204" charset="-122"/>
              </a:rPr>
              <a:t>MADDPG</a:t>
            </a:r>
            <a:r>
              <a:rPr lang="zh-CN" altLang="en-US" sz="2400">
                <a:latin typeface="微软雅黑" panose="020B0503020204020204" charset="-122"/>
                <a:ea typeface="微软雅黑" panose="020B0503020204020204" charset="-122"/>
                <a:cs typeface="微软雅黑" panose="020B0503020204020204" charset="-122"/>
              </a:rPr>
              <a:t>算法细节：每个智能体用</a:t>
            </a:r>
            <a:r>
              <a:rPr lang="en-US" altLang="zh-CN" sz="2400">
                <a:latin typeface="微软雅黑" panose="020B0503020204020204" charset="-122"/>
                <a:ea typeface="微软雅黑" panose="020B0503020204020204" charset="-122"/>
                <a:cs typeface="微软雅黑" panose="020B0503020204020204" charset="-122"/>
              </a:rPr>
              <a:t>Actor-Critic</a:t>
            </a:r>
            <a:r>
              <a:rPr lang="zh-CN" altLang="en-US" sz="2400">
                <a:latin typeface="微软雅黑" panose="020B0503020204020204" charset="-122"/>
                <a:ea typeface="微软雅黑" panose="020B0503020204020204" charset="-122"/>
                <a:cs typeface="微软雅黑" panose="020B0503020204020204" charset="-122"/>
              </a:rPr>
              <a:t>的方法训练，但</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不同于传统的单个智能体的情况，在</a:t>
            </a:r>
            <a:r>
              <a:rPr lang="en-US" altLang="zh-CN" sz="2400">
                <a:latin typeface="微软雅黑" panose="020B0503020204020204" charset="-122"/>
                <a:ea typeface="微软雅黑" panose="020B0503020204020204" charset="-122"/>
                <a:cs typeface="微软雅黑" panose="020B0503020204020204" charset="-122"/>
              </a:rPr>
              <a:t>MADDPG</a:t>
            </a:r>
            <a:r>
              <a:rPr lang="zh-CN" altLang="en-US" sz="2400">
                <a:latin typeface="微软雅黑" panose="020B0503020204020204" charset="-122"/>
                <a:ea typeface="微软雅黑" panose="020B0503020204020204" charset="-122"/>
                <a:cs typeface="微软雅黑" panose="020B0503020204020204" charset="-122"/>
              </a:rPr>
              <a:t>中每个智能</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体的</a:t>
            </a:r>
            <a:r>
              <a:rPr lang="en-US" altLang="zh-CN" sz="2400">
                <a:latin typeface="微软雅黑" panose="020B0503020204020204" charset="-122"/>
                <a:ea typeface="微软雅黑" panose="020B0503020204020204" charset="-122"/>
                <a:cs typeface="微软雅黑" panose="020B0503020204020204" charset="-122"/>
              </a:rPr>
              <a:t>Critic</a:t>
            </a:r>
            <a:r>
              <a:rPr lang="zh-CN" altLang="en-US" sz="2400">
                <a:latin typeface="微软雅黑" panose="020B0503020204020204" charset="-122"/>
                <a:ea typeface="微软雅黑" panose="020B0503020204020204" charset="-122"/>
                <a:cs typeface="微软雅黑" panose="020B0503020204020204" charset="-122"/>
              </a:rPr>
              <a:t>部分都可以获得其他智能体的策略信息。</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101" name="图片 100"/>
          <p:cNvPicPr/>
          <p:nvPr/>
        </p:nvPicPr>
        <p:blipFill>
          <a:blip r:embed="rId3"/>
          <a:stretch>
            <a:fillRect/>
          </a:stretch>
        </p:blipFill>
        <p:spPr>
          <a:xfrm rot="16200000">
            <a:off x="3706495" y="1651635"/>
            <a:ext cx="3916045" cy="5493385"/>
          </a:xfrm>
          <a:prstGeom prst="rect">
            <a:avLst/>
          </a:prstGeom>
          <a:noFill/>
          <a:ln w="9525">
            <a:noFill/>
          </a:ln>
        </p:spPr>
      </p:pic>
      <p:sp>
        <p:nvSpPr>
          <p:cNvPr id="2" name="灯片编号占位符 1"/>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COMMONDATA" val="eyJoZGlkIjoiMjVhMWQyOGI0OWEzYWIyOTM4ZjU0MmVkZmYzMjllN2IifQ=="/>
  <p:tag name="KSO_WPP_MARK_KEY" val="5402c8f6-ee56-46b4-96f5-5647dc7b00e9"/>
</p:tagLst>
</file>

<file path=ppt/tags/tag3.xml><?xml version="1.0" encoding="utf-8"?>
<p:tagLst xmlns:p="http://schemas.openxmlformats.org/presentationml/2006/main">
  <p:tag name="KSO_WM_UNIT_PLACING_PICTURE_USER_VIEWPORT" val="{&quot;height&quot;:2482.499212598425,&quot;width&quot;:7335}"/>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2074</Words>
  <Application>WPS 演示</Application>
  <PresentationFormat/>
  <Paragraphs>151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Times New Roman</vt:lpstr>
      <vt:lpstr>微软雅黑</vt:lpstr>
      <vt:lpstr>Arial Unicode MS</vt:lpstr>
      <vt:lpstr>Calibri</vt:lpstr>
      <vt:lpstr>Office theme</vt:lpstr>
      <vt:lpstr>多智能体强化学习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三、动态规划</dc:title>
  <dc:creator/>
  <cp:lastModifiedBy>爱笑的pp</cp:lastModifiedBy>
  <cp:revision>18</cp:revision>
  <dcterms:created xsi:type="dcterms:W3CDTF">2023-09-08T11:33:00Z</dcterms:created>
  <dcterms:modified xsi:type="dcterms:W3CDTF">2023-10-17T01:29:34Z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wqlLaW5nc29mdCBQREYgdG8gV1BTIDgw</vt:lpwstr>
  </property>
  <property fmtid="{D5CDD505-2E9C-101B-9397-08002B2CF9AE}" pid="3" name="Created">
    <vt:filetime>2023-09-13T03:29:48Z</vt:filetime>
  </property>
  <property fmtid="{D5CDD505-2E9C-101B-9397-08002B2CF9AE}" pid="4" name="ICV">
    <vt:lpwstr>0A97139910D848B28DC1307AD27FB556_13</vt:lpwstr>
  </property>
  <property fmtid="{D5CDD505-2E9C-101B-9397-08002B2CF9AE}" pid="5" name="KSOProductBuildVer">
    <vt:lpwstr>2052-12.1.0.15712</vt:lpwstr>
  </property>
</Properties>
</file>