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1" r:id="rId5"/>
    <p:sldId id="258" r:id="rId6"/>
    <p:sldId id="259" r:id="rId7"/>
    <p:sldId id="260" r:id="rId8"/>
    <p:sldId id="267" r:id="rId9"/>
    <p:sldId id="268" r:id="rId10"/>
    <p:sldId id="269" r:id="rId11"/>
    <p:sldId id="284" r:id="rId12"/>
    <p:sldId id="272" r:id="rId13"/>
    <p:sldId id="274" r:id="rId14"/>
    <p:sldId id="273" r:id="rId15"/>
    <p:sldId id="279" r:id="rId16"/>
    <p:sldId id="262" r:id="rId17"/>
    <p:sldId id="263" r:id="rId18"/>
    <p:sldId id="278"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晨皓" initials="张" lastIdx="1" clrIdx="0"/>
  <p:cmAuthor id="2" name="24302" initials="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57.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image" Target="../media/image2.wmf"/><Relationship Id="rId1"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2.xml"/><Relationship Id="rId7" Type="http://schemas.openxmlformats.org/officeDocument/2006/relationships/image" Target="../media/image28.png"/><Relationship Id="rId6" Type="http://schemas.openxmlformats.org/officeDocument/2006/relationships/tags" Target="../tags/tag49.xml"/><Relationship Id="rId5" Type="http://schemas.openxmlformats.org/officeDocument/2006/relationships/image" Target="../media/image27.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image" Target="../media/image2.wmf"/><Relationship Id="rId10" Type="http://schemas.openxmlformats.org/officeDocument/2006/relationships/notesSlide" Target="../notesSlides/notesSlide11.xml"/><Relationship Id="rId1"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image" Target="../media/image29.jpeg"/><Relationship Id="rId1" Type="http://schemas.openxmlformats.org/officeDocument/2006/relationships/tags" Target="../tags/tag50.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tags" Target="../tags/tag54.xml"/><Relationship Id="rId4" Type="http://schemas.openxmlformats.org/officeDocument/2006/relationships/image" Target="../media/image31.png"/><Relationship Id="rId3" Type="http://schemas.openxmlformats.org/officeDocument/2006/relationships/tags" Target="../tags/tag53.xml"/><Relationship Id="rId2" Type="http://schemas.openxmlformats.org/officeDocument/2006/relationships/image" Target="../media/image30.png"/><Relationship Id="rId1" Type="http://schemas.openxmlformats.org/officeDocument/2006/relationships/tags" Target="../tags/tag5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tags" Target="../tags/tag55.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tags" Target="../tags/tag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image" Target="../media/image4.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4" Type="http://schemas.openxmlformats.org/officeDocument/2006/relationships/notesSlide" Target="../notesSlides/notesSlide3.xml"/><Relationship Id="rId23" Type="http://schemas.openxmlformats.org/officeDocument/2006/relationships/vmlDrawing" Target="../drawings/vmlDrawing2.vml"/><Relationship Id="rId22" Type="http://schemas.openxmlformats.org/officeDocument/2006/relationships/slideLayout" Target="../slideLayouts/slideLayout2.xml"/><Relationship Id="rId21" Type="http://schemas.openxmlformats.org/officeDocument/2006/relationships/image" Target="../media/image9.png"/><Relationship Id="rId20" Type="http://schemas.openxmlformats.org/officeDocument/2006/relationships/tags" Target="../tags/tag15.xml"/><Relationship Id="rId2" Type="http://schemas.openxmlformats.org/officeDocument/2006/relationships/image" Target="../media/image2.wmf"/><Relationship Id="rId19" Type="http://schemas.openxmlformats.org/officeDocument/2006/relationships/tags" Target="../tags/tag14.xml"/><Relationship Id="rId18" Type="http://schemas.openxmlformats.org/officeDocument/2006/relationships/image" Target="../media/image8.png"/><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image" Target="../media/image7.png"/><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image" Target="../media/image6.png"/><Relationship Id="rId10" Type="http://schemas.openxmlformats.org/officeDocument/2006/relationships/tags" Target="../tags/tag8.xml"/><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image" Target="../media/image4.png"/><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3" Type="http://schemas.openxmlformats.org/officeDocument/2006/relationships/notesSlide" Target="../notesSlides/notesSlide4.xml"/><Relationship Id="rId22" Type="http://schemas.openxmlformats.org/officeDocument/2006/relationships/vmlDrawing" Target="../drawings/vmlDrawing3.vml"/><Relationship Id="rId21" Type="http://schemas.openxmlformats.org/officeDocument/2006/relationships/slideLayout" Target="../slideLayouts/slideLayout2.xml"/><Relationship Id="rId20" Type="http://schemas.openxmlformats.org/officeDocument/2006/relationships/image" Target="../media/image13.png"/><Relationship Id="rId2" Type="http://schemas.openxmlformats.org/officeDocument/2006/relationships/image" Target="../media/image2.wmf"/><Relationship Id="rId19" Type="http://schemas.openxmlformats.org/officeDocument/2006/relationships/tags" Target="../tags/tag27.xml"/><Relationship Id="rId18" Type="http://schemas.openxmlformats.org/officeDocument/2006/relationships/image" Target="../media/image12.png"/><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image" Target="../media/image11.png"/><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image" Target="../media/image10.png"/><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image" Target="../media/image14.png"/><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2.wmf"/><Relationship Id="rId12" Type="http://schemas.openxmlformats.org/officeDocument/2006/relationships/notesSlide" Target="../notesSlides/notesSlide5.xml"/><Relationship Id="rId11" Type="http://schemas.openxmlformats.org/officeDocument/2006/relationships/vmlDrawing" Target="../drawings/vmlDrawing4.vml"/><Relationship Id="rId10" Type="http://schemas.openxmlformats.org/officeDocument/2006/relationships/slideLayout" Target="../slideLayouts/slideLayout2.xml"/><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image" Target="../media/image2.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tags" Target="../tags/tag38.xml"/><Relationship Id="rId7" Type="http://schemas.openxmlformats.org/officeDocument/2006/relationships/image" Target="../media/image18.png"/><Relationship Id="rId6" Type="http://schemas.openxmlformats.org/officeDocument/2006/relationships/tags" Target="../tags/tag37.xml"/><Relationship Id="rId5" Type="http://schemas.openxmlformats.org/officeDocument/2006/relationships/image" Target="../media/image17.png"/><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image" Target="../media/image2.wmf"/><Relationship Id="rId16" Type="http://schemas.openxmlformats.org/officeDocument/2006/relationships/notesSlide" Target="../notesSlides/notesSlide7.xml"/><Relationship Id="rId15" Type="http://schemas.openxmlformats.org/officeDocument/2006/relationships/vmlDrawing" Target="../drawings/vmlDrawing6.vml"/><Relationship Id="rId14" Type="http://schemas.openxmlformats.org/officeDocument/2006/relationships/slideLayout" Target="../slideLayouts/slideLayout2.xml"/><Relationship Id="rId13" Type="http://schemas.openxmlformats.org/officeDocument/2006/relationships/image" Target="../media/image21.png"/><Relationship Id="rId12" Type="http://schemas.openxmlformats.org/officeDocument/2006/relationships/tags" Target="../tags/tag40.xml"/><Relationship Id="rId11" Type="http://schemas.openxmlformats.org/officeDocument/2006/relationships/image" Target="../media/image20.png"/><Relationship Id="rId10" Type="http://schemas.openxmlformats.org/officeDocument/2006/relationships/tags" Target="../tags/tag39.xml"/><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43.xml"/><Relationship Id="rId7" Type="http://schemas.openxmlformats.org/officeDocument/2006/relationships/image" Target="../media/image23.png"/><Relationship Id="rId6" Type="http://schemas.openxmlformats.org/officeDocument/2006/relationships/tags" Target="../tags/tag42.xml"/><Relationship Id="rId5" Type="http://schemas.openxmlformats.org/officeDocument/2006/relationships/image" Target="../media/image22.wmf"/><Relationship Id="rId4" Type="http://schemas.openxmlformats.org/officeDocument/2006/relationships/oleObject" Target="../embeddings/oleObject8.bin"/><Relationship Id="rId3" Type="http://schemas.openxmlformats.org/officeDocument/2006/relationships/tags" Target="../tags/tag41.xml"/><Relationship Id="rId2" Type="http://schemas.openxmlformats.org/officeDocument/2006/relationships/image" Target="../media/image2.wmf"/><Relationship Id="rId12" Type="http://schemas.openxmlformats.org/officeDocument/2006/relationships/notesSlide" Target="../notesSlides/notesSlide8.xml"/><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image" Target="../media/image26.wmf"/><Relationship Id="rId6" Type="http://schemas.openxmlformats.org/officeDocument/2006/relationships/oleObject" Target="../embeddings/oleObject10.bin"/><Relationship Id="rId5" Type="http://schemas.openxmlformats.org/officeDocument/2006/relationships/image" Target="../media/image25.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image" Target="../media/image2.wmf"/><Relationship Id="rId10" Type="http://schemas.openxmlformats.org/officeDocument/2006/relationships/notesSlide" Target="../notesSlides/notesSlide9.xml"/><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39924"/>
            <a:ext cx="12214225" cy="191770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3076" name="图片 4"/>
          <p:cNvPicPr>
            <a:picLocks noChangeAspect="1"/>
          </p:cNvPicPr>
          <p:nvPr/>
        </p:nvPicPr>
        <p:blipFill>
          <a:blip r:embed="rId1"/>
          <a:stretch>
            <a:fillRect/>
          </a:stretch>
        </p:blipFill>
        <p:spPr>
          <a:xfrm>
            <a:off x="0" y="17463"/>
            <a:ext cx="4657725" cy="1576387"/>
          </a:xfrm>
          <a:prstGeom prst="rect">
            <a:avLst/>
          </a:prstGeom>
          <a:noFill/>
          <a:ln w="9525">
            <a:noFill/>
          </a:ln>
        </p:spPr>
      </p:pic>
      <p:sp>
        <p:nvSpPr>
          <p:cNvPr id="12" name="矩形 11"/>
          <p:cNvSpPr/>
          <p:nvPr/>
        </p:nvSpPr>
        <p:spPr>
          <a:xfrm>
            <a:off x="11666538" y="1797368"/>
            <a:ext cx="323850" cy="32385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p:nvSpPr>
        <p:spPr>
          <a:xfrm>
            <a:off x="11414125" y="1546860"/>
            <a:ext cx="252413" cy="2508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标题 2"/>
          <p:cNvSpPr>
            <a:spLocks noGrp="1"/>
          </p:cNvSpPr>
          <p:nvPr>
            <p:ph type="ctrTitle"/>
          </p:nvPr>
        </p:nvSpPr>
        <p:spPr>
          <a:xfrm>
            <a:off x="-142240" y="2492021"/>
            <a:ext cx="12476480" cy="1399333"/>
          </a:xfrm>
        </p:spPr>
        <p:txBody>
          <a:bodyPr/>
          <a:lstStyle/>
          <a:p>
            <a:pPr>
              <a:lnSpc>
                <a:spcPct val="100000"/>
              </a:lnSpc>
            </a:pPr>
            <a:r>
              <a:rPr lang="en-US" altLang="zh-CN" dirty="0">
                <a:latin typeface="Times New Roman" panose="02020603050405020304" charset="0"/>
                <a:cs typeface="Times New Roman" panose="02020603050405020304" charset="0"/>
              </a:rPr>
              <a:t>近端策略优化-</a:t>
            </a:r>
            <a:r>
              <a:rPr lang="en-US" altLang="zh-CN" dirty="0">
                <a:latin typeface="Times New Roman" panose="02020603050405020304" charset="0"/>
                <a:cs typeface="Times New Roman" panose="02020603050405020304" charset="0"/>
              </a:rPr>
              <a:t>PPO</a:t>
            </a:r>
            <a:endParaRPr lang="en-US" altLang="zh-CN" dirty="0">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bldLvl="0" animBg="1"/>
      <p:bldP spid="1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7" name="内容占位符 2"/>
          <p:cNvSpPr txBox="1"/>
          <p:nvPr>
            <p:custDataLst>
              <p:tags r:id="rId3"/>
            </p:custDataLst>
          </p:nvPr>
        </p:nvSpPr>
        <p:spPr>
          <a:xfrm>
            <a:off x="502441" y="1911302"/>
            <a:ext cx="8317219" cy="40640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endParaRPr lang="zh-CN" altLang="en-US" dirty="0">
              <a:cs typeface="微软雅黑" panose="020B0503020204020204" charset="-122"/>
            </a:endParaRPr>
          </a:p>
        </p:txBody>
      </p:sp>
      <p:sp>
        <p:nvSpPr>
          <p:cNvPr id="6" name="文本框 5"/>
          <p:cNvSpPr txBox="1"/>
          <p:nvPr/>
        </p:nvSpPr>
        <p:spPr>
          <a:xfrm>
            <a:off x="1700530" y="2479040"/>
            <a:ext cx="9222740" cy="3841750"/>
          </a:xfrm>
          <a:prstGeom prst="rect">
            <a:avLst/>
          </a:prstGeom>
          <a:noFill/>
        </p:spPr>
        <p:txBody>
          <a:bodyPr wrap="square" rtlCol="0" anchor="t">
            <a:noAutofit/>
          </a:bodyPr>
          <a:p>
            <a:r>
              <a:rPr lang="zh-CN" altLang="en-US" sz="2400"/>
              <a:t>PPO 是 TRPO 的一种改进算法，它在实现上简化了 TRPO 中的复杂计算，并且它在实验中的性能大多数情况下会比 TRPO 更好，因此目前常被用作一种常用的基准算法。需要注意的是，TRPO 和 PPO 都属于在线策略学习算法，即使优化目标中包含重要性采样的过程，但其只是用到了上一轮策略的数据，而不是过去所有策略的数据。</a:t>
            </a:r>
            <a:endParaRPr lang="zh-CN" altLang="en-US" sz="2400"/>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7" name="内容占位符 2"/>
          <p:cNvSpPr txBox="1"/>
          <p:nvPr>
            <p:custDataLst>
              <p:tags r:id="rId3"/>
            </p:custDataLst>
          </p:nvPr>
        </p:nvSpPr>
        <p:spPr>
          <a:xfrm>
            <a:off x="502441" y="1911302"/>
            <a:ext cx="8317219" cy="40640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endParaRPr lang="zh-CN" altLang="en-US" dirty="0">
              <a:cs typeface="微软雅黑" panose="020B0503020204020204" charset="-122"/>
            </a:endParaRPr>
          </a:p>
        </p:txBody>
      </p:sp>
      <p:pic>
        <p:nvPicPr>
          <p:cNvPr id="2" name="图片 1"/>
          <p:cNvPicPr>
            <a:picLocks noChangeAspect="1"/>
          </p:cNvPicPr>
          <p:nvPr>
            <p:custDataLst>
              <p:tags r:id="rId4"/>
            </p:custDataLst>
          </p:nvPr>
        </p:nvPicPr>
        <p:blipFill>
          <a:blip r:embed="rId5"/>
          <a:stretch>
            <a:fillRect/>
          </a:stretch>
        </p:blipFill>
        <p:spPr>
          <a:xfrm>
            <a:off x="6553200" y="1334135"/>
            <a:ext cx="4843145" cy="406400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143510" y="1416685"/>
            <a:ext cx="5807075" cy="1904365"/>
          </a:xfrm>
          <a:prstGeom prst="rect">
            <a:avLst/>
          </a:prstGeom>
        </p:spPr>
      </p:pic>
      <p:sp>
        <p:nvSpPr>
          <p:cNvPr id="9" name="文本框 8"/>
          <p:cNvSpPr txBox="1"/>
          <p:nvPr/>
        </p:nvSpPr>
        <p:spPr>
          <a:xfrm>
            <a:off x="962660" y="3494405"/>
            <a:ext cx="3576320" cy="368300"/>
          </a:xfrm>
          <a:prstGeom prst="rect">
            <a:avLst/>
          </a:prstGeom>
          <a:noFill/>
        </p:spPr>
        <p:txBody>
          <a:bodyPr wrap="square" rtlCol="0" anchor="t">
            <a:spAutoFit/>
          </a:bodyPr>
          <a:p>
            <a:r>
              <a:rPr lang="zh-CN" altLang="en-US"/>
              <a:t>OpenAI PPO 论文里给出的算法</a:t>
            </a:r>
            <a:endParaRPr lang="zh-CN" altLang="en-US"/>
          </a:p>
        </p:txBody>
      </p:sp>
      <p:sp>
        <p:nvSpPr>
          <p:cNvPr id="10" name="文本框 9"/>
          <p:cNvSpPr txBox="1"/>
          <p:nvPr/>
        </p:nvSpPr>
        <p:spPr>
          <a:xfrm>
            <a:off x="7106920" y="5614670"/>
            <a:ext cx="6096000" cy="368300"/>
          </a:xfrm>
          <a:prstGeom prst="rect">
            <a:avLst/>
          </a:prstGeom>
          <a:noFill/>
        </p:spPr>
        <p:txBody>
          <a:bodyPr wrap="square" rtlCol="0" anchor="t">
            <a:spAutoFit/>
          </a:bodyPr>
          <a:p>
            <a:r>
              <a:rPr lang="zh-CN" altLang="en-US"/>
              <a:t>OpenAI conference 上的 PPO 的代码</a:t>
            </a:r>
            <a:endParaRPr lang="zh-CN" altLang="en-US"/>
          </a:p>
        </p:txBody>
      </p:sp>
      <p:sp>
        <p:nvSpPr>
          <p:cNvPr id="11" name="文本框 10"/>
          <p:cNvSpPr txBox="1"/>
          <p:nvPr/>
        </p:nvSpPr>
        <p:spPr>
          <a:xfrm>
            <a:off x="143510" y="3897630"/>
            <a:ext cx="6096000" cy="2306955"/>
          </a:xfrm>
          <a:prstGeom prst="rect">
            <a:avLst/>
          </a:prstGeom>
          <a:noFill/>
        </p:spPr>
        <p:txBody>
          <a:bodyPr wrap="square" rtlCol="0" anchor="t">
            <a:spAutoFit/>
          </a:bodyPr>
          <a:p>
            <a:r>
              <a:rPr lang="zh-CN" altLang="en-US"/>
              <a:t>总的来说 PPO 是一套 Actor-Critic 结构, Actor 想最大化 J_PPO, Critic 想最小化 L_BL. Critic 的 loss 好说, 就是减小 TD error. 而 Actor 的就是在 old Policy 上根据 Advantage (TD error) 修改 new Policy, advantage 大的时候, 修改幅度大, 让 new Policy 更可能发生. 而且他们附加了一个 KL Penalty , 简单来说, 如果 new Policy 和 old Policy 差太多, 那 KL divergence 也越大, 我们不希望 new Policy 比 old Policy 差太多, 如果会差太多, 就相当于用了一个大的 Learning rate, 这样是不好的, 难收敛.</a:t>
            </a:r>
            <a:endParaRPr lang="zh-CN" altLang="en-US"/>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133475" y="2009775"/>
            <a:ext cx="11419840" cy="368300"/>
          </a:xfrm>
          <a:prstGeom prst="rect">
            <a:avLst/>
          </a:prstGeom>
          <a:noFill/>
        </p:spPr>
        <p:txBody>
          <a:bodyPr wrap="square" rtlCol="0">
            <a:spAutoFit/>
          </a:bodyPr>
          <a:p>
            <a:r>
              <a:rPr lang="en-US" altLang="zh-CN"/>
              <a:t>Agent 必须在两个动作之间做出决定 - 向左或向右移动推车 - 以使连接到它的杆保持直立。</a:t>
            </a:r>
            <a:endParaRPr lang="en-US" altLang="zh-CN"/>
          </a:p>
        </p:txBody>
      </p:sp>
      <p:sp>
        <p:nvSpPr>
          <p:cNvPr id="7" name="文本框 6"/>
          <p:cNvSpPr txBox="1"/>
          <p:nvPr/>
        </p:nvSpPr>
        <p:spPr>
          <a:xfrm>
            <a:off x="447675" y="1549400"/>
            <a:ext cx="6096000" cy="460375"/>
          </a:xfrm>
          <a:prstGeom prst="rect">
            <a:avLst/>
          </a:prstGeom>
          <a:noFill/>
        </p:spPr>
        <p:txBody>
          <a:bodyPr wrap="square" rtlCol="0" anchor="t">
            <a:spAutoFit/>
          </a:bodyPr>
          <a:p>
            <a:r>
              <a:rPr lang="zh-CN" altLang="en-US" sz="2400"/>
              <a:t>CartPole倒立摆问题</a:t>
            </a:r>
            <a:r>
              <a:rPr lang="en-US" altLang="zh-CN" sz="2400"/>
              <a:t>:</a:t>
            </a:r>
            <a:endParaRPr lang="en-US" altLang="zh-CN" sz="2400"/>
          </a:p>
        </p:txBody>
      </p:sp>
      <p:pic>
        <p:nvPicPr>
          <p:cNvPr id="101" name="图片 100"/>
          <p:cNvPicPr/>
          <p:nvPr>
            <p:custDataLst>
              <p:tags r:id="rId1"/>
            </p:custDataLst>
          </p:nvPr>
        </p:nvPicPr>
        <p:blipFill>
          <a:blip r:embed="rId2"/>
          <a:srcRect l="-7099" t="865" r="7099" b="-865"/>
          <a:stretch>
            <a:fillRect/>
          </a:stretch>
        </p:blipFill>
        <p:spPr>
          <a:xfrm>
            <a:off x="2995930" y="2377758"/>
            <a:ext cx="5429250" cy="3305175"/>
          </a:xfrm>
          <a:prstGeom prst="parallelogram">
            <a:avLst/>
          </a:prstGeom>
          <a:noFill/>
          <a:ln w="9525">
            <a:noFill/>
          </a:ln>
        </p:spPr>
      </p:pic>
      <p:sp>
        <p:nvSpPr>
          <p:cNvPr id="8" name="文本框 7"/>
          <p:cNvSpPr txBox="1"/>
          <p:nvPr>
            <p:custDataLst>
              <p:tags r:id="rId3"/>
            </p:custDataLst>
          </p:nvPr>
        </p:nvSpPr>
        <p:spPr>
          <a:xfrm>
            <a:off x="1133475" y="5744845"/>
            <a:ext cx="9531350" cy="645160"/>
          </a:xfrm>
          <a:prstGeom prst="rect">
            <a:avLst/>
          </a:prstGeom>
          <a:noFill/>
        </p:spPr>
        <p:txBody>
          <a:bodyPr wrap="square" rtlCol="0" anchor="t">
            <a:spAutoFit/>
          </a:bodyPr>
          <a:p>
            <a:r>
              <a:rPr lang="zh-CN" altLang="en-US"/>
              <a:t>与 TRPO 相同，我们仍然在车杆和倒立摆两个环境中测试 PPO 算法。大量实验表明，PPO-截断总是比 PPO-惩罚表现得更好。因此下面我们专注于 PPO-截断的代码实现。</a:t>
            </a:r>
            <a:endParaRPr lang="zh-CN" altLang="en-US"/>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6" name="图片 5"/>
          <p:cNvPicPr>
            <a:picLocks noChangeAspect="1"/>
          </p:cNvPicPr>
          <p:nvPr>
            <p:custDataLst>
              <p:tags r:id="rId1"/>
            </p:custDataLst>
          </p:nvPr>
        </p:nvPicPr>
        <p:blipFill>
          <a:blip r:embed="rId2"/>
          <a:stretch>
            <a:fillRect/>
          </a:stretch>
        </p:blipFill>
        <p:spPr>
          <a:xfrm>
            <a:off x="-9525" y="1271270"/>
            <a:ext cx="6365240" cy="4656455"/>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5992495" y="230505"/>
            <a:ext cx="6457950" cy="3877945"/>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6290945" y="3891280"/>
            <a:ext cx="5675630" cy="3552190"/>
          </a:xfrm>
          <a:prstGeom prst="rect">
            <a:avLst/>
          </a:prstGeom>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2" name="图片 1"/>
          <p:cNvPicPr>
            <a:picLocks noChangeAspect="1"/>
          </p:cNvPicPr>
          <p:nvPr>
            <p:custDataLst>
              <p:tags r:id="rId1"/>
            </p:custDataLst>
          </p:nvPr>
        </p:nvPicPr>
        <p:blipFill>
          <a:blip r:embed="rId2"/>
          <a:stretch>
            <a:fillRect/>
          </a:stretch>
        </p:blipFill>
        <p:spPr>
          <a:xfrm>
            <a:off x="4866005" y="1664335"/>
            <a:ext cx="7038975" cy="2095500"/>
          </a:xfrm>
          <a:prstGeom prst="rect">
            <a:avLst/>
          </a:prstGeom>
        </p:spPr>
      </p:pic>
      <p:pic>
        <p:nvPicPr>
          <p:cNvPr id="6" name="图片 5" descr="PPO_1"/>
          <p:cNvPicPr>
            <a:picLocks noChangeAspect="1"/>
          </p:cNvPicPr>
          <p:nvPr/>
        </p:nvPicPr>
        <p:blipFill>
          <a:blip r:embed="rId3"/>
          <a:stretch>
            <a:fillRect/>
          </a:stretch>
        </p:blipFill>
        <p:spPr>
          <a:xfrm>
            <a:off x="5175250" y="3919220"/>
            <a:ext cx="4873625" cy="3655060"/>
          </a:xfrm>
          <a:prstGeom prst="rect">
            <a:avLst/>
          </a:prstGeom>
        </p:spPr>
      </p:pic>
      <p:pic>
        <p:nvPicPr>
          <p:cNvPr id="9" name="图片 8" descr="PPO_2"/>
          <p:cNvPicPr>
            <a:picLocks noChangeAspect="1"/>
          </p:cNvPicPr>
          <p:nvPr/>
        </p:nvPicPr>
        <p:blipFill>
          <a:blip r:embed="rId4"/>
          <a:stretch>
            <a:fillRect/>
          </a:stretch>
        </p:blipFill>
        <p:spPr>
          <a:xfrm>
            <a:off x="318135" y="3836670"/>
            <a:ext cx="4631055" cy="3473450"/>
          </a:xfrm>
          <a:prstGeom prst="rect">
            <a:avLst/>
          </a:prstGeom>
        </p:spPr>
      </p:pic>
      <p:sp>
        <p:nvSpPr>
          <p:cNvPr id="8" name="文本框 7"/>
          <p:cNvSpPr txBox="1"/>
          <p:nvPr/>
        </p:nvSpPr>
        <p:spPr>
          <a:xfrm>
            <a:off x="239395" y="2024380"/>
            <a:ext cx="4562475" cy="1198880"/>
          </a:xfrm>
          <a:prstGeom prst="rect">
            <a:avLst/>
          </a:prstGeom>
          <a:noFill/>
        </p:spPr>
        <p:txBody>
          <a:bodyPr wrap="square" rtlCol="0" anchor="t">
            <a:spAutoFit/>
          </a:bodyPr>
          <a:p>
            <a:r>
              <a:rPr lang="zh-CN" altLang="en-US"/>
              <a:t>与 TRPO 相同，我们仍然在车杆和倒立摆两个环境中测试 PPO 算法。大量实验表明，PPO-截断总是比 PPO-惩罚表现得更好。因此下面我们专注于 PPO-截断的代码实现。</a:t>
            </a:r>
            <a:endParaRPr lang="zh-CN" altLang="en-US"/>
          </a:p>
        </p:txBody>
      </p:sp>
      <p:sp>
        <p:nvSpPr>
          <p:cNvPr id="7"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7" name="图片 6"/>
          <p:cNvPicPr>
            <a:picLocks noChangeAspect="1"/>
          </p:cNvPicPr>
          <p:nvPr>
            <p:custDataLst>
              <p:tags r:id="rId1"/>
            </p:custDataLst>
          </p:nvPr>
        </p:nvPicPr>
        <p:blipFill>
          <a:blip r:embed="rId2"/>
          <a:stretch>
            <a:fillRect/>
          </a:stretch>
        </p:blipFill>
        <p:spPr>
          <a:xfrm>
            <a:off x="4786630" y="1431925"/>
            <a:ext cx="7191375" cy="2152650"/>
          </a:xfrm>
          <a:prstGeom prst="rect">
            <a:avLst/>
          </a:prstGeom>
        </p:spPr>
      </p:pic>
      <p:pic>
        <p:nvPicPr>
          <p:cNvPr id="8" name="图片 7" descr="PPO_4"/>
          <p:cNvPicPr>
            <a:picLocks noChangeAspect="1"/>
          </p:cNvPicPr>
          <p:nvPr/>
        </p:nvPicPr>
        <p:blipFill>
          <a:blip r:embed="rId3"/>
          <a:stretch>
            <a:fillRect/>
          </a:stretch>
        </p:blipFill>
        <p:spPr>
          <a:xfrm>
            <a:off x="5331460" y="3850005"/>
            <a:ext cx="4729480" cy="3547110"/>
          </a:xfrm>
          <a:prstGeom prst="rect">
            <a:avLst/>
          </a:prstGeom>
        </p:spPr>
      </p:pic>
      <p:pic>
        <p:nvPicPr>
          <p:cNvPr id="10" name="图片 9" descr="PPO_3"/>
          <p:cNvPicPr>
            <a:picLocks noChangeAspect="1"/>
          </p:cNvPicPr>
          <p:nvPr/>
        </p:nvPicPr>
        <p:blipFill>
          <a:blip r:embed="rId4"/>
          <a:stretch>
            <a:fillRect/>
          </a:stretch>
        </p:blipFill>
        <p:spPr>
          <a:xfrm>
            <a:off x="115570" y="3705225"/>
            <a:ext cx="4495800" cy="3371850"/>
          </a:xfrm>
          <a:prstGeom prst="rect">
            <a:avLst/>
          </a:prstGeom>
        </p:spPr>
      </p:pic>
      <p:sp>
        <p:nvSpPr>
          <p:cNvPr id="6" name="文本框 5"/>
          <p:cNvSpPr txBox="1"/>
          <p:nvPr/>
        </p:nvSpPr>
        <p:spPr>
          <a:xfrm>
            <a:off x="280035" y="1630680"/>
            <a:ext cx="3534410" cy="1753235"/>
          </a:xfrm>
          <a:prstGeom prst="rect">
            <a:avLst/>
          </a:prstGeom>
          <a:noFill/>
        </p:spPr>
        <p:txBody>
          <a:bodyPr wrap="square" rtlCol="0" anchor="t">
            <a:spAutoFit/>
          </a:bodyPr>
          <a:p>
            <a:r>
              <a:rPr lang="zh-CN" altLang="en-US"/>
              <a:t>倒立摆是与连续动作交互的环境，同 TRPO 算法一样，我们做一些修改，让策略网络输出连续动作高斯分布的均值和标准差。后续的连续动作则在该高斯分布中采样得到。</a:t>
            </a:r>
            <a:endParaRPr lang="zh-CN" altLang="en-US"/>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6"/>
          <p:cNvSpPr>
            <a:spLocks noGrp="1"/>
          </p:cNvSpPr>
          <p:nvPr>
            <p:ph type="title"/>
          </p:nvPr>
        </p:nvSpPr>
        <p:spPr>
          <a:xfrm>
            <a:off x="-9525" y="-28575"/>
            <a:ext cx="12190413" cy="1263650"/>
          </a:xfrm>
          <a:solidFill>
            <a:schemeClr val="bg2"/>
          </a:solidFill>
        </p:spPr>
        <p:txBody>
          <a:bodyPr vert="horz" lIns="91440" tIns="45720" rIns="91440" bIns="45720" anchor="ctr"/>
          <a:lstStyle/>
          <a:p>
            <a:pPr algn="ctr"/>
            <a:endParaRPr lang="zh-CN" altLang="en-US"/>
          </a:p>
        </p:txBody>
      </p:sp>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2867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28678" name="文本框 10"/>
          <p:cNvSpPr txBox="1"/>
          <p:nvPr/>
        </p:nvSpPr>
        <p:spPr>
          <a:xfrm>
            <a:off x="3702685" y="3011170"/>
            <a:ext cx="4765675" cy="1014413"/>
          </a:xfrm>
          <a:prstGeom prst="rect">
            <a:avLst/>
          </a:prstGeom>
          <a:noFill/>
          <a:ln w="9525">
            <a:noFill/>
          </a:ln>
        </p:spPr>
        <p:txBody>
          <a:bodyPr wrap="square" anchor="t">
            <a:spAutoFit/>
          </a:bodyPr>
          <a:lstStyle/>
          <a:p>
            <a:pPr marL="114300" algn="ctr"/>
            <a:r>
              <a:rPr lang="en-US" altLang="zh-CN" sz="6000" b="1" dirty="0">
                <a:solidFill>
                  <a:srgbClr val="1F4E79"/>
                </a:solidFill>
                <a:latin typeface="微软雅黑" panose="020B0503020204020204" charset="-122"/>
                <a:ea typeface="微软雅黑" panose="020B0503020204020204" charset="-122"/>
                <a:sym typeface="微软雅黑" panose="020B0503020204020204" charset="-122"/>
              </a:rPr>
              <a:t>Thanks!</a:t>
            </a:r>
            <a:endParaRPr lang="en-US" altLang="zh-CN" sz="6000" b="1" dirty="0">
              <a:solidFill>
                <a:srgbClr val="1F4E79"/>
              </a:solidFill>
              <a:latin typeface="微软雅黑" panose="020B0503020204020204" charset="-122"/>
              <a:ea typeface="微软雅黑" panose="020B0503020204020204" charset="-122"/>
              <a:sym typeface="微软雅黑" panose="020B0503020204020204"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8" name="文本框 7"/>
          <p:cNvSpPr txBox="1"/>
          <p:nvPr/>
        </p:nvSpPr>
        <p:spPr>
          <a:xfrm>
            <a:off x="105410" y="1383665"/>
            <a:ext cx="12182475" cy="1437640"/>
          </a:xfrm>
          <a:prstGeom prst="rect">
            <a:avLst/>
          </a:prstGeom>
          <a:noFill/>
        </p:spPr>
        <p:txBody>
          <a:bodyPr wrap="square" rtlCol="0">
            <a:noAutofit/>
          </a:bodyPr>
          <a:p>
            <a:r>
              <a:rPr lang="zh-CN">
                <a:latin typeface="微软雅黑" panose="020B0503020204020204" charset="-122"/>
                <a:ea typeface="微软雅黑" panose="020B0503020204020204" charset="-122"/>
                <a:cs typeface="微软雅黑" panose="020B0503020204020204" charset="-122"/>
              </a:rPr>
              <a:t>之前</a:t>
            </a:r>
            <a:r>
              <a:rPr>
                <a:latin typeface="微软雅黑" panose="020B0503020204020204" charset="-122"/>
                <a:ea typeface="微软雅黑" panose="020B0503020204020204" charset="-122"/>
                <a:cs typeface="微软雅黑" panose="020B0503020204020204" charset="-122"/>
              </a:rPr>
              <a:t>介绍的 TRPO 算法在很多场景上的应用都很成功，但是我们也发现它的计算过程非常复杂，每一步更新的运算量非常大。于是，TRPO 算法的改进版——PPO 算法在 2017 年被提出，PPO 基于 TRPO 的思想，但是其算法实现更加简单。并且大量的实验结果表明，与 TRPO 相比，PPO 能学习得一样好（甚至更快），这使得 PPO 成为非常流行的强化学习算法。如果我们想要尝试在一个新的环境中使用强化学习算法，那么 PPO 就属于可以首先尝试的算法。</a:t>
            </a:r>
            <a:endParaRPr>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05410" y="2821305"/>
            <a:ext cx="6096000" cy="368300"/>
          </a:xfrm>
          <a:prstGeom prst="rect">
            <a:avLst/>
          </a:prstGeom>
          <a:noFill/>
        </p:spPr>
        <p:txBody>
          <a:bodyPr wrap="square" rtlCol="0" anchor="t">
            <a:spAutoFit/>
          </a:bodyPr>
          <a:p>
            <a:r>
              <a:rPr lang="zh-CN" altLang="en-US"/>
              <a:t>回忆一下 TRPO 的优化目标：</a:t>
            </a:r>
            <a:endParaRPr lang="zh-CN" altLang="en-US"/>
          </a:p>
        </p:txBody>
      </p:sp>
      <p:pic>
        <p:nvPicPr>
          <p:cNvPr id="6" name="图片 5"/>
          <p:cNvPicPr>
            <a:picLocks noChangeAspect="1"/>
          </p:cNvPicPr>
          <p:nvPr>
            <p:custDataLst>
              <p:tags r:id="rId3"/>
            </p:custDataLst>
          </p:nvPr>
        </p:nvPicPr>
        <p:blipFill>
          <a:blip r:embed="rId4"/>
          <a:stretch>
            <a:fillRect/>
          </a:stretch>
        </p:blipFill>
        <p:spPr>
          <a:xfrm>
            <a:off x="3286125" y="3536950"/>
            <a:ext cx="5204460" cy="1222375"/>
          </a:xfrm>
          <a:prstGeom prst="rect">
            <a:avLst/>
          </a:prstGeom>
        </p:spPr>
      </p:pic>
      <p:sp>
        <p:nvSpPr>
          <p:cNvPr id="7" name="文本框 6"/>
          <p:cNvSpPr txBox="1"/>
          <p:nvPr/>
        </p:nvSpPr>
        <p:spPr>
          <a:xfrm>
            <a:off x="105410" y="4884420"/>
            <a:ext cx="11309985" cy="922020"/>
          </a:xfrm>
          <a:prstGeom prst="rect">
            <a:avLst/>
          </a:prstGeom>
          <a:noFill/>
        </p:spPr>
        <p:txBody>
          <a:bodyPr wrap="square" rtlCol="0" anchor="t">
            <a:spAutoFit/>
          </a:bodyPr>
          <a:p>
            <a:r>
              <a:rPr lang="zh-CN" altLang="en-US"/>
              <a:t>TRPO 使用泰勒展开近似、共轭梯度、线性搜索等方法直接求解。PPO 的优化目标与 TRPO 相同，但 PPO 用了一些相对简单的方法来求解。具体来说，PPO 有两种形式，一是 PPO-惩罚，二是 PPO-截断，我们接下来对这两种形式进行介绍。</a:t>
            </a:r>
            <a:endParaRPr lang="zh-CN" altLang="en-US"/>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8" name="文本框 7"/>
          <p:cNvSpPr txBox="1"/>
          <p:nvPr/>
        </p:nvSpPr>
        <p:spPr>
          <a:xfrm>
            <a:off x="380365" y="1383665"/>
            <a:ext cx="4861560" cy="460375"/>
          </a:xfrm>
          <a:prstGeom prst="rect">
            <a:avLst/>
          </a:prstGeom>
          <a:noFill/>
        </p:spPr>
        <p:txBody>
          <a:bodyPr wrap="square" rtlCol="0">
            <a:spAutoFit/>
          </a:bodyPr>
          <a:p>
            <a:r>
              <a:rPr lang="en-US" altLang="zh-CN" sz="2400"/>
              <a:t>PPO</a:t>
            </a:r>
            <a:r>
              <a:rPr lang="zh-CN" altLang="en-US" sz="2400"/>
              <a:t>在</a:t>
            </a:r>
            <a:r>
              <a:rPr lang="en-US" altLang="zh-CN" sz="2400"/>
              <a:t>TRPO</a:t>
            </a:r>
            <a:r>
              <a:rPr lang="zh-CN" altLang="en-US" sz="2400"/>
              <a:t>基础上的改进</a:t>
            </a:r>
            <a:endParaRPr lang="zh-CN" altLang="en-US" sz="2400"/>
          </a:p>
        </p:txBody>
      </p:sp>
      <p:sp>
        <p:nvSpPr>
          <p:cNvPr id="10" name="内容占位符 2"/>
          <p:cNvSpPr txBox="1"/>
          <p:nvPr>
            <p:custDataLst>
              <p:tags r:id="rId3"/>
            </p:custDataLst>
          </p:nvPr>
        </p:nvSpPr>
        <p:spPr>
          <a:xfrm>
            <a:off x="502441" y="1984327"/>
            <a:ext cx="8317219" cy="40640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zh-CN" altLang="en-US" dirty="0">
                <a:cs typeface="阿里巴巴普惠体 R" panose="00020600040101010101" pitchFamily="18" charset="-122"/>
              </a:rPr>
              <a:t>截断式优化目标</a:t>
            </a:r>
            <a:endParaRPr lang="zh-CN" altLang="en-US" dirty="0">
              <a:cs typeface="阿里巴巴普惠体 R" panose="00020600040101010101" pitchFamily="18" charset="-122"/>
            </a:endParaRPr>
          </a:p>
        </p:txBody>
      </p:sp>
      <mc:AlternateContent xmlns:mc="http://schemas.openxmlformats.org/markup-compatibility/2006">
        <mc:Choice xmlns:a14="http://schemas.microsoft.com/office/drawing/2010/main" Requires="a14">
          <p:sp>
            <p:nvSpPr>
              <p:cNvPr id="12" name="矩形 11"/>
              <p:cNvSpPr/>
              <p:nvPr>
                <p:custDataLst>
                  <p:tags r:id="rId4"/>
                </p:custDataLst>
              </p:nvPr>
            </p:nvSpPr>
            <p:spPr>
              <a:xfrm>
                <a:off x="2386475" y="2606627"/>
                <a:ext cx="4698787" cy="723531"/>
              </a:xfrm>
              <a:prstGeom prst="rect">
                <a:avLst/>
              </a:prstGeom>
            </p:spPr>
            <p:txBody>
              <a:bodyPr wrap="none">
                <a:spAutoFit/>
              </a:bodyPr>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sSup>
                            <m:sSupPr>
                              <m:ctrlPr>
                                <a:rPr lang="en-US" altLang="zh-CN" i="1">
                                  <a:latin typeface="Cambria Math" panose="02040503050406030204" pitchFamily="18" charset="0"/>
                                  <a:ea typeface="阿里巴巴普惠体 R" panose="00020600040101010101" pitchFamily="18" charset="-122"/>
                                </a:rPr>
                              </m:ctrlPr>
                            </m:s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𝐿</m:t>
                              </m:r>
                            </m:e>
                            <m:sup>
                              <m:r>
                                <a:rPr lang="en-US" altLang="zh-CN" b="0" i="1" smtClean="0">
                                  <a:latin typeface="Cambria Math" panose="02040503050406030204" pitchFamily="18" charset="0"/>
                                  <a:ea typeface="阿里巴巴普惠体 R" panose="00020600040101010101" pitchFamily="18" charset="-122"/>
                                </a:rPr>
                                <m:t>𝐶𝑃𝐼</m:t>
                              </m:r>
                            </m:sup>
                          </m:sSup>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acc>
                            <m:accPr>
                              <m:ctrlPr>
                                <a:rPr lang="en-US" altLang="zh-CN" i="1" smtClean="0">
                                  <a:latin typeface="Cambria Math" panose="02040503050406030204" pitchFamily="18" charset="0"/>
                                  <a:ea typeface="阿里巴巴普惠体 R" panose="00020600040101010101" pitchFamily="18" charset="-122"/>
                                </a:rPr>
                              </m:ctrlPr>
                            </m:acc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𝔼</m:t>
                              </m:r>
                            </m:e>
                          </m:acc>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d>
                        <m:dPr>
                          <m:begChr m:val="["/>
                          <m:endChr m:val="]"/>
                          <m:ctrlPr>
                            <a:rPr lang="en-US" altLang="zh-CN" i="1" smtClean="0">
                              <a:latin typeface="Cambria Math" panose="02040503050406030204" pitchFamily="18" charset="0"/>
                              <a:ea typeface="阿里巴巴普惠体 R" panose="00020600040101010101" pitchFamily="18" charset="-122"/>
                            </a:rPr>
                          </m:ctrlPr>
                        </m:dPr>
                        <m:e>
                          <m:f>
                            <m:f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fPr>
                            <m:num>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𝜋</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sub>
                              </m:sSub>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num>
                            <m:den>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𝜋</m:t>
                                  </m:r>
                                </m:e>
                                <m:sub>
                                  <m:sSub>
                                    <m:sSubPr>
                                      <m:ctrlPr>
                                        <a:rPr lang="en-US" altLang="zh-CN" i="1" smtClean="0">
                                          <a:latin typeface="Cambria Math" panose="02040503050406030204" pitchFamily="18" charset="0"/>
                                          <a:ea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sub>
                                      <m:r>
                                        <m:rPr>
                                          <m:sty m:val="p"/>
                                        </m:rPr>
                                        <a:rPr lang="en-US" altLang="zh-CN" i="1">
                                          <a:latin typeface="Cambria Math" panose="02040503050406030204" pitchFamily="18" charset="0"/>
                                          <a:ea typeface="阿里巴巴普惠体 R" panose="00020600040101010101" pitchFamily="18" charset="-122"/>
                                        </a:rPr>
                                        <m:t>old</m:t>
                                      </m:r>
                                    </m:sub>
                                  </m:sSub>
                                </m:sub>
                              </m:sSub>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den>
                          </m:f>
                          <m:sSub>
                            <m:sSubPr>
                              <m:ctrlPr>
                                <a:rPr lang="en-US" altLang="zh-CN" i="1" smtClean="0">
                                  <a:solidFill>
                                    <a:schemeClr val="tx1"/>
                                  </a:solidFill>
                                  <a:latin typeface="Cambria Math" panose="02040503050406030204" pitchFamily="18" charset="0"/>
                                  <a:ea typeface="阿里巴巴普惠体 R" panose="00020600040101010101" pitchFamily="18" charset="-122"/>
                                </a:rPr>
                              </m:ctrlPr>
                            </m:sSubPr>
                            <m:e>
                              <m:acc>
                                <m:accPr>
                                  <m:ctrlPr>
                                    <a:rPr lang="en-US" altLang="zh-CN" i="1">
                                      <a:solidFill>
                                        <a:schemeClr val="tx1"/>
                                      </a:solidFill>
                                      <a:latin typeface="Cambria Math" panose="02040503050406030204" pitchFamily="18" charset="0"/>
                                      <a:ea typeface="阿里巴巴普惠体 R" panose="00020600040101010101" pitchFamily="18" charset="-122"/>
                                    </a:rPr>
                                  </m:ctrlPr>
                                </m:accPr>
                                <m:e>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i="1">
                                  <a:solidFill>
                                    <a:schemeClr val="tx1"/>
                                  </a:solidFill>
                                  <a:latin typeface="Cambria Math" panose="02040503050406030204" pitchFamily="18" charset="0"/>
                                  <a:ea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rPr>
                          </m:ctrlPr>
                        </m:sSubPr>
                        <m:e>
                          <m:acc>
                            <m:accPr>
                              <m:ctrlPr>
                                <a:rPr lang="en-US" altLang="zh-CN" i="1">
                                  <a:latin typeface="Cambria Math" panose="02040503050406030204" pitchFamily="18" charset="0"/>
                                  <a:ea typeface="阿里巴巴普惠体 R" panose="00020600040101010101" pitchFamily="18" charset="-122"/>
                                </a:rPr>
                              </m:ctrlPr>
                            </m:acc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𝔼</m:t>
                              </m:r>
                            </m:e>
                          </m:acc>
                        </m:e>
                        <m:sub>
                          <m:r>
                            <a:rPr lang="en-US" altLang="zh-CN" b="0" i="1" smtClean="0">
                              <a:latin typeface="Cambria Math" panose="02040503050406030204" pitchFamily="18" charset="0"/>
                              <a:ea typeface="阿里巴巴普惠体 R" panose="00020600040101010101" pitchFamily="18" charset="-122"/>
                            </a:rPr>
                            <m:t>𝑡</m:t>
                          </m:r>
                        </m:sub>
                      </m:sSub>
                      <m:d>
                        <m:dPr>
                          <m:begChr m:val="["/>
                          <m:endChr m:val="]"/>
                          <m:ctrlPr>
                            <a:rPr lang="en-US" altLang="zh-CN" b="0" i="1" smtClean="0">
                              <a:latin typeface="Cambria Math" panose="02040503050406030204" pitchFamily="18" charset="0"/>
                              <a:ea typeface="阿里巴巴普惠体 R" panose="00020600040101010101" pitchFamily="18" charset="-122"/>
                            </a:rPr>
                          </m:ctrlPr>
                        </m:dPr>
                        <m:e>
                          <m:sSub>
                            <m:sSubPr>
                              <m:ctrlPr>
                                <a:rPr lang="en-US" altLang="zh-CN" i="1">
                                  <a:solidFill>
                                    <a:srgbClr val="00B0F0"/>
                                  </a:solidFill>
                                  <a:latin typeface="Cambria Math" panose="02040503050406030204" pitchFamily="18" charset="0"/>
                                  <a:ea typeface="阿里巴巴普惠体 R" panose="00020600040101010101" pitchFamily="18" charset="-122"/>
                                </a:rPr>
                              </m:ctrlPr>
                            </m:sSubPr>
                            <m:e>
                              <m:r>
                                <a:rPr lang="en-US" altLang="zh-CN" i="1">
                                  <a:solidFill>
                                    <a:srgbClr val="00B0F0"/>
                                  </a:solidFill>
                                  <a:latin typeface="Cambria Math" panose="02040503050406030204" pitchFamily="18" charset="0"/>
                                  <a:ea typeface="阿里巴巴普惠体 R" panose="00020600040101010101" pitchFamily="18" charset="-122"/>
                                </a:rPr>
                                <m:t>𝑟</m:t>
                              </m:r>
                            </m:e>
                            <m:sub>
                              <m:r>
                                <a:rPr lang="en-US" altLang="zh-CN" i="1">
                                  <a:solidFill>
                                    <a:srgbClr val="00B0F0"/>
                                  </a:solidFill>
                                  <a:latin typeface="Cambria Math" panose="02040503050406030204" pitchFamily="18" charset="0"/>
                                  <a:ea typeface="阿里巴巴普惠体 R" panose="00020600040101010101" pitchFamily="18" charset="-122"/>
                                </a:rPr>
                                <m:t>𝑡</m:t>
                              </m:r>
                            </m:sub>
                          </m:sSub>
                          <m:d>
                            <m:dPr>
                              <m:ctrlPr>
                                <a:rPr lang="en-US" altLang="zh-CN" i="1">
                                  <a:solidFill>
                                    <a:srgbClr val="00B0F0"/>
                                  </a:solidFill>
                                  <a:latin typeface="Cambria Math" panose="02040503050406030204" pitchFamily="18" charset="0"/>
                                  <a:ea typeface="阿里巴巴普惠体 R" panose="00020600040101010101" pitchFamily="18" charset="-122"/>
                                </a:rPr>
                              </m:ctrlPr>
                            </m:dPr>
                            <m:e>
                              <m:r>
                                <a:rPr lang="en-US" altLang="zh-CN" i="1">
                                  <a:solidFill>
                                    <a:srgbClr val="00B0F0"/>
                                  </a:solidFill>
                                  <a:latin typeface="Cambria Math" panose="02040503050406030204" pitchFamily="18" charset="0"/>
                                  <a:ea typeface="阿里巴巴普惠体 R" panose="00020600040101010101" pitchFamily="18" charset="-122"/>
                                </a:rPr>
                                <m:t>𝜃</m:t>
                              </m:r>
                            </m:e>
                          </m:d>
                          <m:sSub>
                            <m:sSubPr>
                              <m:ctrlPr>
                                <a:rPr lang="en-US" altLang="zh-CN" i="1">
                                  <a:solidFill>
                                    <a:srgbClr val="00B0F0"/>
                                  </a:solidFill>
                                  <a:latin typeface="Cambria Math" panose="02040503050406030204" pitchFamily="18" charset="0"/>
                                  <a:ea typeface="阿里巴巴普惠体 R" panose="00020600040101010101" pitchFamily="18" charset="-122"/>
                                </a:rPr>
                              </m:ctrlPr>
                            </m:sSubPr>
                            <m:e>
                              <m:acc>
                                <m:accPr>
                                  <m:ctrlPr>
                                    <a:rPr lang="en-US" altLang="zh-CN" i="1">
                                      <a:solidFill>
                                        <a:srgbClr val="00B0F0"/>
                                      </a:solidFill>
                                      <a:latin typeface="Cambria Math" panose="02040503050406030204" pitchFamily="18" charset="0"/>
                                      <a:ea typeface="阿里巴巴普惠体 R" panose="00020600040101010101" pitchFamily="18" charset="-122"/>
                                    </a:rPr>
                                  </m:ctrlPr>
                                </m:accPr>
                                <m:e>
                                  <m:r>
                                    <a:rPr lang="en-US" altLang="zh-CN" i="1">
                                      <a:solidFill>
                                        <a:srgbClr val="00B0F0"/>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i="1">
                                  <a:solidFill>
                                    <a:srgbClr val="00B0F0"/>
                                  </a:solidFill>
                                  <a:latin typeface="Cambria Math" panose="02040503050406030204" pitchFamily="18" charset="0"/>
                                  <a:ea typeface="阿里巴巴普惠体 R" panose="00020600040101010101" pitchFamily="18" charset="-122"/>
                                </a:rPr>
                                <m:t>𝑡</m:t>
                              </m:r>
                            </m:sub>
                          </m:sSub>
                        </m:e>
                      </m:d>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custDataLst>
                  <p:tags r:id="rId5"/>
                </p:custDataLst>
              </p:nvPr>
            </p:nvSpPr>
            <p:spPr>
              <a:xfrm>
                <a:off x="2386475" y="2606627"/>
                <a:ext cx="4698787" cy="723531"/>
              </a:xfrm>
              <a:prstGeom prst="rect">
                <a:avLst/>
              </a:prstGeom>
              <a:blipFill rotWithShape="1">
                <a:blip r:embed="rId6"/>
                <a:stretch>
                  <a:fillRect l="-3" t="-81" r="12"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custDataLst>
                  <p:tags r:id="rId7"/>
                </p:custDataLst>
              </p:nvPr>
            </p:nvSpPr>
            <p:spPr>
              <a:xfrm>
                <a:off x="2386171" y="3462407"/>
                <a:ext cx="5859232" cy="415242"/>
              </a:xfrm>
              <a:prstGeom prst="rect">
                <a:avLst/>
              </a:prstGeom>
            </p:spPr>
            <p:txBody>
              <a:bodyPr wrap="none">
                <a:spAutoFit/>
              </a:bodyPr>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sSup>
                            <m:sSupPr>
                              <m:ctrlPr>
                                <a:rPr lang="en-US" altLang="zh-CN" i="1" smtClean="0">
                                  <a:latin typeface="Cambria Math" panose="02040503050406030204" pitchFamily="18" charset="0"/>
                                  <a:ea typeface="阿里巴巴普惠体 R" panose="00020600040101010101" pitchFamily="18" charset="-122"/>
                                </a:rPr>
                              </m:ctrlPr>
                            </m:s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𝐿</m:t>
                              </m:r>
                            </m:e>
                            <m:sup>
                              <m:r>
                                <a:rPr lang="en-US" altLang="zh-CN" b="0" i="1" smtClean="0">
                                  <a:latin typeface="Cambria Math" panose="02040503050406030204" pitchFamily="18" charset="0"/>
                                  <a:ea typeface="阿里巴巴普惠体 R" panose="00020600040101010101" pitchFamily="18" charset="-122"/>
                                </a:rPr>
                                <m:t>𝐶𝐿𝐼𝑃</m:t>
                              </m:r>
                            </m:sup>
                          </m:sSup>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acc>
                            <m:accPr>
                              <m:ctrlPr>
                                <a:rPr lang="en-US" altLang="zh-CN" i="1" smtClean="0">
                                  <a:latin typeface="Cambria Math" panose="02040503050406030204" pitchFamily="18" charset="0"/>
                                  <a:ea typeface="阿里巴巴普惠体 R" panose="00020600040101010101" pitchFamily="18" charset="-122"/>
                                </a:rPr>
                              </m:ctrlPr>
                            </m:acc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𝔼</m:t>
                              </m:r>
                            </m:e>
                          </m:acc>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d>
                        <m:dPr>
                          <m:begChr m:val="["/>
                          <m:endChr m:val="]"/>
                          <m:ctrlPr>
                            <a:rPr lang="en-US" altLang="zh-CN" i="1" smtClean="0">
                              <a:latin typeface="Cambria Math" panose="02040503050406030204" pitchFamily="18" charset="0"/>
                              <a:ea typeface="阿里巴巴普惠体 R" panose="00020600040101010101" pitchFamily="18" charset="-122"/>
                            </a:rPr>
                          </m:ctrlPr>
                        </m:dPr>
                        <m:e>
                          <m:func>
                            <m:func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funcPr>
                            <m:fName>
                              <m:r>
                                <m:rPr>
                                  <m:sty m:val="p"/>
                                </m:rP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min</m:t>
                              </m:r>
                            </m:fName>
                            <m:e>
                              <m:d>
                                <m:dPr>
                                  <m:ctrlPr>
                                    <a:rPr lang="en-US" altLang="zh-CN" b="0" i="1" smtClean="0">
                                      <a:latin typeface="Cambria Math" panose="02040503050406030204" pitchFamily="18" charset="0"/>
                                      <a:ea typeface="阿里巴巴普惠体 R" panose="00020600040101010101" pitchFamily="18" charset="-122"/>
                                    </a:rPr>
                                  </m:ctrlPr>
                                </m:dPr>
                                <m:e>
                                  <m:sSub>
                                    <m:sSubPr>
                                      <m:ctrlPr>
                                        <a:rPr lang="en-US" altLang="zh-CN" b="0" i="1" smtClean="0">
                                          <a:solidFill>
                                            <a:srgbClr val="00B0F0"/>
                                          </a:solidFill>
                                          <a:latin typeface="Cambria Math" panose="02040503050406030204" pitchFamily="18" charset="0"/>
                                          <a:ea typeface="阿里巴巴普惠体 R" panose="00020600040101010101" pitchFamily="18" charset="-122"/>
                                        </a:rPr>
                                      </m:ctrlPr>
                                    </m:sSubPr>
                                    <m:e>
                                      <m:r>
                                        <a:rPr lang="en-US" altLang="zh-CN" b="0" i="1" smtClean="0">
                                          <a:solidFill>
                                            <a:srgbClr val="00B0F0"/>
                                          </a:solidFill>
                                          <a:latin typeface="Cambria Math" panose="02040503050406030204" pitchFamily="18" charset="0"/>
                                          <a:ea typeface="阿里巴巴普惠体 R" panose="00020600040101010101" pitchFamily="18" charset="-122"/>
                                        </a:rPr>
                                        <m:t>𝑟</m:t>
                                      </m:r>
                                    </m:e>
                                    <m:sub>
                                      <m:r>
                                        <a:rPr lang="en-US" altLang="zh-CN" b="0" i="1" smtClean="0">
                                          <a:solidFill>
                                            <a:srgbClr val="00B0F0"/>
                                          </a:solidFill>
                                          <a:latin typeface="Cambria Math" panose="02040503050406030204" pitchFamily="18" charset="0"/>
                                          <a:ea typeface="阿里巴巴普惠体 R" panose="00020600040101010101" pitchFamily="18" charset="-122"/>
                                        </a:rPr>
                                        <m:t>𝑡</m:t>
                                      </m:r>
                                    </m:sub>
                                  </m:sSub>
                                  <m:d>
                                    <m:dPr>
                                      <m:ctrlPr>
                                        <a:rPr lang="en-US" altLang="zh-CN" b="0" i="1" smtClean="0">
                                          <a:solidFill>
                                            <a:srgbClr val="00B0F0"/>
                                          </a:solidFill>
                                          <a:latin typeface="Cambria Math" panose="02040503050406030204" pitchFamily="18" charset="0"/>
                                          <a:ea typeface="阿里巴巴普惠体 R" panose="00020600040101010101" pitchFamily="18" charset="-122"/>
                                        </a:rPr>
                                      </m:ctrlPr>
                                    </m:dPr>
                                    <m:e>
                                      <m:r>
                                        <a:rPr lang="en-US" altLang="zh-CN" b="0" i="1" smtClean="0">
                                          <a:solidFill>
                                            <a:srgbClr val="00B0F0"/>
                                          </a:solidFill>
                                          <a:latin typeface="Cambria Math" panose="02040503050406030204" pitchFamily="18" charset="0"/>
                                          <a:ea typeface="阿里巴巴普惠体 R" panose="00020600040101010101" pitchFamily="18" charset="-122"/>
                                        </a:rPr>
                                        <m:t>𝜃</m:t>
                                      </m:r>
                                    </m:e>
                                  </m:d>
                                  <m:sSub>
                                    <m:sSubPr>
                                      <m:ctrlPr>
                                        <a:rPr lang="en-US" altLang="zh-CN" b="0" i="1" smtClean="0">
                                          <a:solidFill>
                                            <a:srgbClr val="00B0F0"/>
                                          </a:solidFill>
                                          <a:latin typeface="Cambria Math" panose="02040503050406030204" pitchFamily="18" charset="0"/>
                                          <a:ea typeface="阿里巴巴普惠体 R" panose="00020600040101010101" pitchFamily="18" charset="-122"/>
                                        </a:rPr>
                                      </m:ctrlPr>
                                    </m:sSubPr>
                                    <m:e>
                                      <m:acc>
                                        <m:accPr>
                                          <m:ctrlPr>
                                            <a:rPr lang="en-US" altLang="zh-CN" i="1">
                                              <a:solidFill>
                                                <a:srgbClr val="00B0F0"/>
                                              </a:solidFill>
                                              <a:latin typeface="Cambria Math" panose="02040503050406030204" pitchFamily="18" charset="0"/>
                                              <a:ea typeface="阿里巴巴普惠体 R" panose="00020600040101010101" pitchFamily="18" charset="-122"/>
                                            </a:rPr>
                                          </m:ctrlPr>
                                        </m:accPr>
                                        <m:e>
                                          <m:r>
                                            <a:rPr lang="en-US" altLang="zh-CN" i="1">
                                              <a:solidFill>
                                                <a:srgbClr val="00B0F0"/>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i="1">
                                          <a:solidFill>
                                            <a:srgbClr val="00B0F0"/>
                                          </a:solidFill>
                                          <a:latin typeface="Cambria Math" panose="02040503050406030204" pitchFamily="18" charset="0"/>
                                          <a:ea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rPr>
                                    <m:t>, </m:t>
                                  </m:r>
                                  <m:r>
                                    <m:rPr>
                                      <m:sty m:val="p"/>
                                    </m:rPr>
                                    <a:rPr lang="en-US" altLang="zh-CN" b="0" i="0" smtClean="0">
                                      <a:solidFill>
                                        <a:srgbClr val="FF0000"/>
                                      </a:solidFill>
                                      <a:latin typeface="Cambria Math" panose="02040503050406030204" pitchFamily="18" charset="0"/>
                                      <a:ea typeface="阿里巴巴普惠体 R" panose="00020600040101010101" pitchFamily="18" charset="-122"/>
                                    </a:rPr>
                                    <m:t>clip</m:t>
                                  </m:r>
                                  <m:r>
                                    <a:rPr lang="en-US" altLang="zh-CN" b="0" i="1" smtClean="0">
                                      <a:solidFill>
                                        <a:srgbClr val="FF0000"/>
                                      </a:solidFill>
                                      <a:latin typeface="Cambria Math" panose="02040503050406030204" pitchFamily="18" charset="0"/>
                                      <a:ea typeface="阿里巴巴普惠体 R" panose="00020600040101010101" pitchFamily="18" charset="-122"/>
                                    </a:rPr>
                                    <m:t>(</m:t>
                                  </m:r>
                                  <m:sSub>
                                    <m:sSubPr>
                                      <m:ctrlPr>
                                        <a:rPr lang="en-US" altLang="zh-CN" i="1">
                                          <a:solidFill>
                                            <a:srgbClr val="FF0000"/>
                                          </a:solidFill>
                                          <a:latin typeface="Cambria Math" panose="02040503050406030204" pitchFamily="18" charset="0"/>
                                          <a:ea typeface="阿里巴巴普惠体 R" panose="00020600040101010101" pitchFamily="18" charset="-122"/>
                                        </a:rPr>
                                      </m:ctrlPr>
                                    </m:sSubPr>
                                    <m:e>
                                      <m:r>
                                        <a:rPr lang="en-US" altLang="zh-CN" i="1">
                                          <a:solidFill>
                                            <a:srgbClr val="FF0000"/>
                                          </a:solidFill>
                                          <a:latin typeface="Cambria Math" panose="02040503050406030204" pitchFamily="18" charset="0"/>
                                          <a:ea typeface="阿里巴巴普惠体 R" panose="00020600040101010101" pitchFamily="18" charset="-122"/>
                                        </a:rPr>
                                        <m:t>𝑟</m:t>
                                      </m:r>
                                    </m:e>
                                    <m:sub>
                                      <m:r>
                                        <a:rPr lang="en-US" altLang="zh-CN" i="1">
                                          <a:solidFill>
                                            <a:srgbClr val="FF0000"/>
                                          </a:solidFill>
                                          <a:latin typeface="Cambria Math" panose="02040503050406030204" pitchFamily="18" charset="0"/>
                                          <a:ea typeface="阿里巴巴普惠体 R" panose="00020600040101010101" pitchFamily="18" charset="-122"/>
                                        </a:rPr>
                                        <m:t>𝑡</m:t>
                                      </m:r>
                                    </m:sub>
                                  </m:sSub>
                                  <m:d>
                                    <m:dPr>
                                      <m:ctrlPr>
                                        <a:rPr lang="en-US" altLang="zh-CN" i="1">
                                          <a:solidFill>
                                            <a:srgbClr val="FF0000"/>
                                          </a:solidFill>
                                          <a:latin typeface="Cambria Math" panose="02040503050406030204" pitchFamily="18" charset="0"/>
                                          <a:ea typeface="阿里巴巴普惠体 R" panose="00020600040101010101" pitchFamily="18" charset="-122"/>
                                        </a:rPr>
                                      </m:ctrlPr>
                                    </m:dPr>
                                    <m:e>
                                      <m:r>
                                        <a:rPr lang="en-US" altLang="zh-CN" i="1">
                                          <a:solidFill>
                                            <a:srgbClr val="FF0000"/>
                                          </a:solidFill>
                                          <a:latin typeface="Cambria Math" panose="02040503050406030204" pitchFamily="18" charset="0"/>
                                          <a:ea typeface="阿里巴巴普惠体 R" panose="00020600040101010101" pitchFamily="18" charset="-122"/>
                                        </a:rPr>
                                        <m:t>𝜃</m:t>
                                      </m:r>
                                    </m:e>
                                  </m:d>
                                  <m:r>
                                    <a:rPr lang="en-US" altLang="zh-CN" b="0" i="1" smtClean="0">
                                      <a:solidFill>
                                        <a:srgbClr val="FF0000"/>
                                      </a:solidFill>
                                      <a:latin typeface="Cambria Math" panose="02040503050406030204" pitchFamily="18" charset="0"/>
                                      <a:ea typeface="阿里巴巴普惠体 R" panose="00020600040101010101" pitchFamily="18" charset="-122"/>
                                    </a:rPr>
                                    <m:t>,</m:t>
                                  </m:r>
                                  <m:r>
                                    <a:rPr lang="en-US" altLang="zh-CN" b="0" i="1" smtClean="0">
                                      <a:solidFill>
                                        <a:srgbClr val="FF0000"/>
                                      </a:solidFill>
                                      <a:latin typeface="Cambria Math" panose="02040503050406030204" pitchFamily="18" charset="0"/>
                                      <a:ea typeface="阿里巴巴普惠体 R" panose="00020600040101010101" pitchFamily="18" charset="-122"/>
                                    </a:rPr>
                                    <m:t>1</m:t>
                                  </m:r>
                                  <m:r>
                                    <a:rPr lang="en-US" altLang="zh-CN" b="0" i="1" smtClean="0">
                                      <a:solidFill>
                                        <a:srgbClr val="FF0000"/>
                                      </a:solidFill>
                                      <a:latin typeface="Cambria Math" panose="02040503050406030204" pitchFamily="18" charset="0"/>
                                      <a:ea typeface="阿里巴巴普惠体 R" panose="00020600040101010101" pitchFamily="18" charset="-122"/>
                                    </a:rPr>
                                    <m:t>−</m:t>
                                  </m:r>
                                  <m:r>
                                    <a:rPr lang="en-US" altLang="zh-CN" b="0" i="1" smtClean="0">
                                      <a:solidFill>
                                        <a:srgbClr val="FF0000"/>
                                      </a:solidFill>
                                      <a:latin typeface="Cambria Math" panose="02040503050406030204" pitchFamily="18" charset="0"/>
                                      <a:ea typeface="阿里巴巴普惠体 R" panose="00020600040101010101" pitchFamily="18" charset="-122"/>
                                    </a:rPr>
                                    <m:t>𝜖</m:t>
                                  </m:r>
                                  <m:r>
                                    <a:rPr lang="en-US" altLang="zh-CN" b="0" i="1" smtClean="0">
                                      <a:solidFill>
                                        <a:srgbClr val="FF0000"/>
                                      </a:solidFill>
                                      <a:latin typeface="Cambria Math" panose="02040503050406030204" pitchFamily="18" charset="0"/>
                                      <a:ea typeface="阿里巴巴普惠体 R" panose="00020600040101010101" pitchFamily="18" charset="-122"/>
                                    </a:rPr>
                                    <m:t>,</m:t>
                                  </m:r>
                                  <m:r>
                                    <a:rPr lang="en-US" altLang="zh-CN" b="0" i="1" smtClean="0">
                                      <a:solidFill>
                                        <a:srgbClr val="FF0000"/>
                                      </a:solidFill>
                                      <a:latin typeface="Cambria Math" panose="02040503050406030204" pitchFamily="18" charset="0"/>
                                      <a:ea typeface="阿里巴巴普惠体 R" panose="00020600040101010101" pitchFamily="18" charset="-122"/>
                                    </a:rPr>
                                    <m:t>1</m:t>
                                  </m:r>
                                  <m:r>
                                    <a:rPr lang="en-US" altLang="zh-CN" b="0" i="1" smtClean="0">
                                      <a:solidFill>
                                        <a:srgbClr val="FF0000"/>
                                      </a:solidFill>
                                      <a:latin typeface="Cambria Math" panose="02040503050406030204" pitchFamily="18" charset="0"/>
                                      <a:ea typeface="阿里巴巴普惠体 R" panose="00020600040101010101" pitchFamily="18" charset="-122"/>
                                    </a:rPr>
                                    <m:t>+</m:t>
                                  </m:r>
                                  <m:r>
                                    <a:rPr lang="en-US" altLang="zh-CN" b="0" i="1" smtClean="0">
                                      <a:solidFill>
                                        <a:srgbClr val="FF0000"/>
                                      </a:solidFill>
                                      <a:latin typeface="Cambria Math" panose="02040503050406030204" pitchFamily="18" charset="0"/>
                                      <a:ea typeface="阿里巴巴普惠体 R" panose="00020600040101010101" pitchFamily="18" charset="-122"/>
                                    </a:rPr>
                                    <m:t>𝜖</m:t>
                                  </m:r>
                                  <m:r>
                                    <a:rPr lang="en-US" altLang="zh-CN" b="0" i="1" smtClean="0">
                                      <a:solidFill>
                                        <a:srgbClr val="FF0000"/>
                                      </a:solidFill>
                                      <a:latin typeface="Cambria Math" panose="02040503050406030204" pitchFamily="18" charset="0"/>
                                      <a:ea typeface="阿里巴巴普惠体 R" panose="00020600040101010101" pitchFamily="18" charset="-122"/>
                                    </a:rPr>
                                    <m:t>)</m:t>
                                  </m:r>
                                  <m:sSub>
                                    <m:sSubPr>
                                      <m:ctrlPr>
                                        <a:rPr lang="en-US" altLang="zh-CN" i="1">
                                          <a:solidFill>
                                            <a:srgbClr val="FF0000"/>
                                          </a:solidFill>
                                          <a:latin typeface="Cambria Math" panose="02040503050406030204" pitchFamily="18" charset="0"/>
                                          <a:ea typeface="阿里巴巴普惠体 R" panose="00020600040101010101" pitchFamily="18" charset="-122"/>
                                        </a:rPr>
                                      </m:ctrlPr>
                                    </m:sSubPr>
                                    <m:e>
                                      <m:acc>
                                        <m:accPr>
                                          <m:ctrlPr>
                                            <a:rPr lang="en-US" altLang="zh-CN" i="1">
                                              <a:solidFill>
                                                <a:srgbClr val="FF0000"/>
                                              </a:solidFill>
                                              <a:latin typeface="Cambria Math" panose="02040503050406030204" pitchFamily="18" charset="0"/>
                                              <a:ea typeface="阿里巴巴普惠体 R" panose="00020600040101010101" pitchFamily="18" charset="-122"/>
                                            </a:rPr>
                                          </m:ctrlPr>
                                        </m:accPr>
                                        <m:e>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i="1">
                                          <a:solidFill>
                                            <a:srgbClr val="FF0000"/>
                                          </a:solidFill>
                                          <a:latin typeface="Cambria Math" panose="02040503050406030204" pitchFamily="18" charset="0"/>
                                          <a:ea typeface="阿里巴巴普惠体 R" panose="00020600040101010101" pitchFamily="18" charset="-122"/>
                                        </a:rPr>
                                        <m:t>𝑡</m:t>
                                      </m:r>
                                    </m:sub>
                                  </m:sSub>
                                </m:e>
                              </m:d>
                            </m:e>
                          </m:func>
                        </m:e>
                      </m:d>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custDataLst>
                  <p:tags r:id="rId8"/>
                </p:custDataLst>
              </p:nvPr>
            </p:nvSpPr>
            <p:spPr>
              <a:xfrm>
                <a:off x="2386171" y="3462407"/>
                <a:ext cx="5859232" cy="415242"/>
              </a:xfrm>
              <a:prstGeom prst="rect">
                <a:avLst/>
              </a:prstGeom>
              <a:blipFill rotWithShape="1">
                <a:blip r:embed="rId9"/>
                <a:stretch>
                  <a:fillRect l="-8" t="-93" r="10" b="82"/>
                </a:stretch>
              </a:blipFill>
            </p:spPr>
            <p:txBody>
              <a:bodyPr/>
              <a:lstStyle/>
              <a:p>
                <a:r>
                  <a:rPr lang="zh-CN" altLang="en-US">
                    <a:noFill/>
                  </a:rPr>
                  <a:t> </a:t>
                </a:r>
              </a:p>
            </p:txBody>
          </p:sp>
        </mc:Fallback>
      </mc:AlternateContent>
      <p:pic>
        <p:nvPicPr>
          <p:cNvPr id="17" name="图片 16"/>
          <p:cNvPicPr>
            <a:picLocks noChangeAspect="1"/>
          </p:cNvPicPr>
          <p:nvPr>
            <p:custDataLst>
              <p:tags r:id="rId10"/>
            </p:custDataLst>
          </p:nvPr>
        </p:nvPicPr>
        <p:blipFill>
          <a:blip r:embed="rId11"/>
          <a:stretch>
            <a:fillRect/>
          </a:stretch>
        </p:blipFill>
        <p:spPr>
          <a:xfrm>
            <a:off x="681990" y="4356100"/>
            <a:ext cx="4651375" cy="2065020"/>
          </a:xfrm>
          <a:prstGeom prst="rect">
            <a:avLst/>
          </a:prstGeom>
        </p:spPr>
      </p:pic>
      <mc:AlternateContent xmlns:mc="http://schemas.openxmlformats.org/markup-compatibility/2006">
        <mc:Choice xmlns:a14="http://schemas.microsoft.com/office/drawing/2010/main" Requires="a14">
          <p:sp>
            <p:nvSpPr>
              <p:cNvPr id="20" name="矩形 19"/>
              <p:cNvSpPr/>
              <p:nvPr>
                <p:custDataLst>
                  <p:tags r:id="rId12"/>
                </p:custDataLst>
              </p:nvPr>
            </p:nvSpPr>
            <p:spPr>
              <a:xfrm>
                <a:off x="5830925" y="4949965"/>
                <a:ext cx="2101153" cy="370230"/>
              </a:xfrm>
              <a:prstGeom prst="rect">
                <a:avLst/>
              </a:prstGeom>
            </p:spPr>
            <p:txBody>
              <a:bodyPr wrap="none">
                <a:spAutoFit/>
              </a:bodyPr>
              <a:p>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ea typeface="阿里巴巴普惠体 R" panose="00020600040101010101" pitchFamily="18" charset="-122"/>
                            </a:rPr>
                          </m:ctrlPr>
                        </m:s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𝐿</m:t>
                          </m:r>
                        </m:e>
                        <m:sup>
                          <m:r>
                            <a:rPr lang="en-US" altLang="zh-CN" i="1">
                              <a:latin typeface="Cambria Math" panose="02040503050406030204" pitchFamily="18" charset="0"/>
                              <a:ea typeface="阿里巴巴普惠体 R" panose="00020600040101010101" pitchFamily="18" charset="-122"/>
                            </a:rPr>
                            <m:t>𝐶𝐿𝐼𝑃</m:t>
                          </m:r>
                        </m:sup>
                      </m:sSup>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i="1" smtClean="0">
                              <a:latin typeface="Cambria Math" panose="02040503050406030204" pitchFamily="18" charset="0"/>
                              <a:ea typeface="阿里巴巴普惠体 R" panose="00020600040101010101" pitchFamily="18" charset="-122"/>
                            </a:rPr>
                          </m:ctrlPr>
                        </m:s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𝐿</m:t>
                          </m:r>
                        </m:e>
                        <m:sup>
                          <m:r>
                            <a:rPr lang="en-US" altLang="zh-CN" i="1">
                              <a:latin typeface="Cambria Math" panose="02040503050406030204" pitchFamily="18" charset="0"/>
                              <a:ea typeface="阿里巴巴普惠体 R" panose="00020600040101010101" pitchFamily="18" charset="-122"/>
                            </a:rPr>
                            <m:t>𝐶𝑃𝐼</m:t>
                          </m:r>
                        </m:sup>
                      </m:sSup>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d>
                    </m:oMath>
                  </m:oMathPara>
                </a14:m>
                <a:endParaRPr lang="zh-CN" altLang="en-US" dirty="0"/>
              </a:p>
            </p:txBody>
          </p:sp>
        </mc:Choice>
        <mc:Fallback>
          <p:sp>
            <p:nvSpPr>
              <p:cNvPr id="20" name="矩形 19"/>
              <p:cNvSpPr>
                <a:spLocks noRot="1" noChangeAspect="1" noMove="1" noResize="1" noEditPoints="1" noAdjustHandles="1" noChangeArrowheads="1" noChangeShapeType="1" noTextEdit="1"/>
              </p:cNvSpPr>
              <p:nvPr>
                <p:custDataLst>
                  <p:tags r:id="rId13"/>
                </p:custDataLst>
              </p:nvPr>
            </p:nvSpPr>
            <p:spPr>
              <a:xfrm>
                <a:off x="5830925" y="4949965"/>
                <a:ext cx="2101153" cy="370230"/>
              </a:xfrm>
              <a:prstGeom prst="rect">
                <a:avLst/>
              </a:prstGeom>
              <a:blipFill rotWithShape="1">
                <a:blip r:embed="rId14"/>
                <a:stretch>
                  <a:fillRect l="-17" t="-38" r="14" b="45"/>
                </a:stretch>
              </a:blipFill>
            </p:spPr>
            <p:txBody>
              <a:bodyPr/>
              <a:lstStyle/>
              <a:p>
                <a:r>
                  <a:rPr lang="zh-CN" altLang="en-US">
                    <a:noFill/>
                  </a:rPr>
                  <a:t> </a:t>
                </a:r>
              </a:p>
            </p:txBody>
          </p:sp>
        </mc:Fallback>
      </mc:AlternateContent>
      <p:sp>
        <p:nvSpPr>
          <p:cNvPr id="21" name="矩形 20"/>
          <p:cNvSpPr/>
          <p:nvPr>
            <p:custDataLst>
              <p:tags r:id="rId15"/>
            </p:custDataLst>
          </p:nvPr>
        </p:nvSpPr>
        <p:spPr>
          <a:xfrm>
            <a:off x="5830925" y="4467020"/>
            <a:ext cx="1692686" cy="369332"/>
          </a:xfrm>
          <a:prstGeom prst="rect">
            <a:avLst/>
          </a:prstGeom>
        </p:spPr>
        <p:txBody>
          <a:bodyPr wrap="square">
            <a:spAutoFit/>
          </a:bodyPr>
          <a:p>
            <a:r>
              <a:rPr lang="zh-CN" altLang="en-US" dirty="0">
                <a:ea typeface="阿里巴巴普惠体 R" panose="00020600040101010101"/>
              </a:rPr>
              <a:t>构建下界</a:t>
            </a:r>
            <a:endParaRPr lang="zh-CN" altLang="en-US" dirty="0">
              <a:ea typeface="阿里巴巴普惠体 R" panose="00020600040101010101"/>
            </a:endParaRPr>
          </a:p>
        </p:txBody>
      </p:sp>
      <mc:AlternateContent xmlns:mc="http://schemas.openxmlformats.org/markup-compatibility/2006">
        <mc:Choice xmlns:a14="http://schemas.microsoft.com/office/drawing/2010/main" Requires="a14">
          <p:sp>
            <p:nvSpPr>
              <p:cNvPr id="22" name="矩形 21"/>
              <p:cNvSpPr/>
              <p:nvPr>
                <p:custDataLst>
                  <p:tags r:id="rId16"/>
                </p:custDataLst>
              </p:nvPr>
            </p:nvSpPr>
            <p:spPr>
              <a:xfrm>
                <a:off x="5831480" y="5971049"/>
                <a:ext cx="2101153" cy="370230"/>
              </a:xfrm>
              <a:prstGeom prst="rect">
                <a:avLst/>
              </a:prstGeom>
            </p:spPr>
            <p:txBody>
              <a:bodyPr wrap="none">
                <a:spAutoFit/>
              </a:bodyPr>
              <a:p>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ea typeface="阿里巴巴普惠体 R" panose="00020600040101010101" pitchFamily="18" charset="-122"/>
                            </a:rPr>
                          </m:ctrlPr>
                        </m:s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𝐿</m:t>
                          </m:r>
                        </m:e>
                        <m:sup>
                          <m:r>
                            <a:rPr lang="en-US" altLang="zh-CN" i="1">
                              <a:latin typeface="Cambria Math" panose="02040503050406030204" pitchFamily="18" charset="0"/>
                              <a:ea typeface="阿里巴巴普惠体 R" panose="00020600040101010101" pitchFamily="18" charset="-122"/>
                            </a:rPr>
                            <m:t>𝐶𝐿𝐼𝑃</m:t>
                          </m:r>
                        </m:sup>
                      </m:sSup>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sSup>
                        <m:sSupPr>
                          <m:ctrlPr>
                            <a:rPr lang="en-US" altLang="zh-CN" i="1" smtClean="0">
                              <a:latin typeface="Cambria Math" panose="02040503050406030204" pitchFamily="18" charset="0"/>
                              <a:ea typeface="阿里巴巴普惠体 R" panose="00020600040101010101" pitchFamily="18" charset="-122"/>
                            </a:rPr>
                          </m:ctrlPr>
                        </m:s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𝐿</m:t>
                          </m:r>
                        </m:e>
                        <m:sup>
                          <m:r>
                            <a:rPr lang="en-US" altLang="zh-CN" i="1">
                              <a:latin typeface="Cambria Math" panose="02040503050406030204" pitchFamily="18" charset="0"/>
                              <a:ea typeface="阿里巴巴普惠体 R" panose="00020600040101010101" pitchFamily="18" charset="-122"/>
                            </a:rPr>
                            <m:t>𝐶𝑃𝐼</m:t>
                          </m:r>
                        </m:sup>
                      </m:sSup>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d>
                    </m:oMath>
                  </m:oMathPara>
                </a14:m>
                <a:endParaRPr lang="zh-CN" altLang="en-US" dirty="0"/>
              </a:p>
            </p:txBody>
          </p:sp>
        </mc:Choice>
        <mc:Fallback>
          <p:sp>
            <p:nvSpPr>
              <p:cNvPr id="22" name="矩形 21"/>
              <p:cNvSpPr>
                <a:spLocks noRot="1" noChangeAspect="1" noMove="1" noResize="1" noEditPoints="1" noAdjustHandles="1" noChangeArrowheads="1" noChangeShapeType="1" noTextEdit="1"/>
              </p:cNvSpPr>
              <p:nvPr>
                <p:custDataLst>
                  <p:tags r:id="rId17"/>
                </p:custDataLst>
              </p:nvPr>
            </p:nvSpPr>
            <p:spPr>
              <a:xfrm>
                <a:off x="5831480" y="5971049"/>
                <a:ext cx="2101153" cy="370230"/>
              </a:xfrm>
              <a:prstGeom prst="rect">
                <a:avLst/>
              </a:prstGeom>
              <a:blipFill rotWithShape="1">
                <a:blip r:embed="rId18"/>
                <a:stretch>
                  <a:fillRect l="-13" t="-39" r="10"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22"/>
              <p:cNvSpPr/>
              <p:nvPr>
                <p:custDataLst>
                  <p:tags r:id="rId19"/>
                </p:custDataLst>
              </p:nvPr>
            </p:nvSpPr>
            <p:spPr>
              <a:xfrm>
                <a:off x="5830924" y="5491647"/>
                <a:ext cx="2003061" cy="369332"/>
              </a:xfrm>
              <a:prstGeom prst="rect">
                <a:avLst/>
              </a:prstGeom>
            </p:spPr>
            <p:txBody>
              <a:bodyPr wrap="square">
                <a:spAutoFit/>
              </a:bodyPr>
              <a:p>
                <a:r>
                  <a:rPr lang="zh-CN" altLang="en-US" dirty="0">
                    <a:ea typeface="阿里巴巴普惠体 R" panose="00020600040101010101"/>
                  </a:rPr>
                  <a:t>在</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1</m:t>
                    </m:r>
                  </m:oMath>
                </a14:m>
                <a:r>
                  <a:rPr lang="zh-CN" altLang="en-US" dirty="0">
                    <a:ea typeface="阿里巴巴普惠体 R" panose="00020600040101010101"/>
                  </a:rPr>
                  <a:t>附近相等</a:t>
                </a:r>
                <a:endParaRPr lang="zh-CN" altLang="en-US" dirty="0">
                  <a:ea typeface="阿里巴巴普惠体 R" panose="00020600040101010101"/>
                </a:endParaRPr>
              </a:p>
            </p:txBody>
          </p:sp>
        </mc:Choice>
        <mc:Fallback>
          <p:sp>
            <p:nvSpPr>
              <p:cNvPr id="23" name="矩形 22"/>
              <p:cNvSpPr>
                <a:spLocks noRot="1" noChangeAspect="1" noMove="1" noResize="1" noEditPoints="1" noAdjustHandles="1" noChangeArrowheads="1" noChangeShapeType="1" noTextEdit="1"/>
              </p:cNvSpPr>
              <p:nvPr>
                <p:custDataLst>
                  <p:tags r:id="rId20"/>
                </p:custDataLst>
              </p:nvPr>
            </p:nvSpPr>
            <p:spPr>
              <a:xfrm>
                <a:off x="5830924" y="5491647"/>
                <a:ext cx="2003061" cy="369332"/>
              </a:xfrm>
              <a:prstGeom prst="rect">
                <a:avLst/>
              </a:prstGeom>
              <a:blipFill rotWithShape="1">
                <a:blip r:embed="rId21"/>
                <a:stretch>
                  <a:fillRect l="-18" t="-45" r="31" b="153"/>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8" name="文本框 7"/>
          <p:cNvSpPr txBox="1"/>
          <p:nvPr/>
        </p:nvSpPr>
        <p:spPr>
          <a:xfrm>
            <a:off x="380365" y="1383665"/>
            <a:ext cx="4861560" cy="460375"/>
          </a:xfrm>
          <a:prstGeom prst="rect">
            <a:avLst/>
          </a:prstGeom>
          <a:noFill/>
        </p:spPr>
        <p:txBody>
          <a:bodyPr wrap="square" rtlCol="0">
            <a:spAutoFit/>
          </a:bodyPr>
          <a:p>
            <a:r>
              <a:rPr lang="en-US" altLang="zh-CN" sz="2400"/>
              <a:t>PPO</a:t>
            </a:r>
            <a:r>
              <a:rPr lang="zh-CN" altLang="en-US" sz="2400"/>
              <a:t>在</a:t>
            </a:r>
            <a:r>
              <a:rPr lang="en-US" altLang="zh-CN" sz="2400"/>
              <a:t>TRPO</a:t>
            </a:r>
            <a:r>
              <a:rPr lang="zh-CN" altLang="en-US" sz="2400"/>
              <a:t>基础上的改进</a:t>
            </a:r>
            <a:endParaRPr lang="zh-CN" altLang="en-US" sz="2400"/>
          </a:p>
        </p:txBody>
      </p:sp>
      <p:sp>
        <p:nvSpPr>
          <p:cNvPr id="10" name="内容占位符 2"/>
          <p:cNvSpPr txBox="1"/>
          <p:nvPr>
            <p:custDataLst>
              <p:tags r:id="rId3"/>
            </p:custDataLst>
          </p:nvPr>
        </p:nvSpPr>
        <p:spPr>
          <a:xfrm>
            <a:off x="502441" y="1984327"/>
            <a:ext cx="8317219" cy="40640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zh-CN" altLang="en-US" dirty="0">
                <a:cs typeface="阿里巴巴普惠体 R" panose="00020600040101010101" pitchFamily="18" charset="-122"/>
              </a:rPr>
              <a:t>截断式优化目标</a:t>
            </a:r>
            <a:endParaRPr lang="zh-CN" altLang="en-US" dirty="0">
              <a:cs typeface="阿里巴巴普惠体 R" panose="00020600040101010101" pitchFamily="18" charset="-122"/>
            </a:endParaRPr>
          </a:p>
        </p:txBody>
      </p:sp>
      <mc:AlternateContent xmlns:mc="http://schemas.openxmlformats.org/markup-compatibility/2006">
        <mc:Choice xmlns:a14="http://schemas.microsoft.com/office/drawing/2010/main" Requires="a14">
          <p:sp>
            <p:nvSpPr>
              <p:cNvPr id="12" name="矩形 11"/>
              <p:cNvSpPr/>
              <p:nvPr>
                <p:custDataLst>
                  <p:tags r:id="rId4"/>
                </p:custDataLst>
              </p:nvPr>
            </p:nvSpPr>
            <p:spPr>
              <a:xfrm>
                <a:off x="2386475" y="2606627"/>
                <a:ext cx="4698787" cy="723531"/>
              </a:xfrm>
              <a:prstGeom prst="rect">
                <a:avLst/>
              </a:prstGeom>
            </p:spPr>
            <p:txBody>
              <a:bodyPr wrap="none">
                <a:spAutoFit/>
              </a:bodyPr>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sSup>
                            <m:sSupPr>
                              <m:ctrlPr>
                                <a:rPr lang="en-US" altLang="zh-CN" i="1">
                                  <a:latin typeface="Cambria Math" panose="02040503050406030204" pitchFamily="18" charset="0"/>
                                  <a:ea typeface="阿里巴巴普惠体 R" panose="00020600040101010101" pitchFamily="18" charset="-122"/>
                                </a:rPr>
                              </m:ctrlPr>
                            </m:s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𝐿</m:t>
                              </m:r>
                            </m:e>
                            <m:sup>
                              <m:r>
                                <a:rPr lang="en-US" altLang="zh-CN" b="0" i="1" smtClean="0">
                                  <a:latin typeface="Cambria Math" panose="02040503050406030204" pitchFamily="18" charset="0"/>
                                  <a:ea typeface="阿里巴巴普惠体 R" panose="00020600040101010101" pitchFamily="18" charset="-122"/>
                                </a:rPr>
                                <m:t>𝐶𝑃𝐼</m:t>
                              </m:r>
                            </m:sup>
                          </m:sSup>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acc>
                            <m:accPr>
                              <m:ctrlPr>
                                <a:rPr lang="en-US" altLang="zh-CN" i="1" smtClean="0">
                                  <a:latin typeface="Cambria Math" panose="02040503050406030204" pitchFamily="18" charset="0"/>
                                  <a:ea typeface="阿里巴巴普惠体 R" panose="00020600040101010101" pitchFamily="18" charset="-122"/>
                                </a:rPr>
                              </m:ctrlPr>
                            </m:acc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𝔼</m:t>
                              </m:r>
                            </m:e>
                          </m:acc>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d>
                        <m:dPr>
                          <m:begChr m:val="["/>
                          <m:endChr m:val="]"/>
                          <m:ctrlPr>
                            <a:rPr lang="en-US" altLang="zh-CN" i="1" smtClean="0">
                              <a:latin typeface="Cambria Math" panose="02040503050406030204" pitchFamily="18" charset="0"/>
                              <a:ea typeface="阿里巴巴普惠体 R" panose="00020600040101010101" pitchFamily="18" charset="-122"/>
                            </a:rPr>
                          </m:ctrlPr>
                        </m:dPr>
                        <m:e>
                          <m:f>
                            <m:f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fPr>
                            <m:num>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𝜋</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sub>
                              </m:sSub>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num>
                            <m:den>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𝜋</m:t>
                                  </m:r>
                                </m:e>
                                <m:sub>
                                  <m:sSub>
                                    <m:sSubPr>
                                      <m:ctrlPr>
                                        <a:rPr lang="en-US" altLang="zh-CN" i="1" smtClean="0">
                                          <a:latin typeface="Cambria Math" panose="02040503050406030204" pitchFamily="18" charset="0"/>
                                          <a:ea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sub>
                                      <m:r>
                                        <m:rPr>
                                          <m:sty m:val="p"/>
                                        </m:rPr>
                                        <a:rPr lang="en-US" altLang="zh-CN" i="1">
                                          <a:latin typeface="Cambria Math" panose="02040503050406030204" pitchFamily="18" charset="0"/>
                                          <a:ea typeface="阿里巴巴普惠体 R" panose="00020600040101010101" pitchFamily="18" charset="-122"/>
                                        </a:rPr>
                                        <m:t>old</m:t>
                                      </m:r>
                                    </m:sub>
                                  </m:sSub>
                                </m:sub>
                              </m:sSub>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den>
                          </m:f>
                          <m:sSub>
                            <m:sSubPr>
                              <m:ctrlPr>
                                <a:rPr lang="en-US" altLang="zh-CN" i="1" smtClean="0">
                                  <a:solidFill>
                                    <a:schemeClr val="tx1"/>
                                  </a:solidFill>
                                  <a:latin typeface="Cambria Math" panose="02040503050406030204" pitchFamily="18" charset="0"/>
                                  <a:ea typeface="阿里巴巴普惠体 R" panose="00020600040101010101" pitchFamily="18" charset="-122"/>
                                </a:rPr>
                              </m:ctrlPr>
                            </m:sSubPr>
                            <m:e>
                              <m:acc>
                                <m:accPr>
                                  <m:ctrlPr>
                                    <a:rPr lang="en-US" altLang="zh-CN" i="1">
                                      <a:solidFill>
                                        <a:schemeClr val="tx1"/>
                                      </a:solidFill>
                                      <a:latin typeface="Cambria Math" panose="02040503050406030204" pitchFamily="18" charset="0"/>
                                      <a:ea typeface="阿里巴巴普惠体 R" panose="00020600040101010101" pitchFamily="18" charset="-122"/>
                                    </a:rPr>
                                  </m:ctrlPr>
                                </m:accPr>
                                <m:e>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i="1">
                                  <a:solidFill>
                                    <a:schemeClr val="tx1"/>
                                  </a:solidFill>
                                  <a:latin typeface="Cambria Math" panose="02040503050406030204" pitchFamily="18" charset="0"/>
                                  <a:ea typeface="阿里巴巴普惠体 R" panose="00020600040101010101" pitchFamily="18" charset="-122"/>
                                </a:rPr>
                                <m:t>𝑡</m:t>
                              </m:r>
                            </m:sub>
                          </m:sSub>
                        </m:e>
                      </m:d>
                      <m:r>
                        <a:rPr lang="en-US" altLang="zh-CN" b="0" i="1" smtClean="0">
                          <a:latin typeface="Cambria Math" panose="02040503050406030204" pitchFamily="18" charset="0"/>
                          <a:ea typeface="阿里巴巴普惠体 R" panose="00020600040101010101" pitchFamily="18" charset="-122"/>
                        </a:rPr>
                        <m:t>=</m:t>
                      </m:r>
                      <m:sSub>
                        <m:sSubPr>
                          <m:ctrlPr>
                            <a:rPr lang="en-US" altLang="zh-CN" b="0" i="1" smtClean="0">
                              <a:latin typeface="Cambria Math" panose="02040503050406030204" pitchFamily="18" charset="0"/>
                              <a:ea typeface="阿里巴巴普惠体 R" panose="00020600040101010101" pitchFamily="18" charset="-122"/>
                            </a:rPr>
                          </m:ctrlPr>
                        </m:sSubPr>
                        <m:e>
                          <m:acc>
                            <m:accPr>
                              <m:ctrlPr>
                                <a:rPr lang="en-US" altLang="zh-CN" i="1">
                                  <a:latin typeface="Cambria Math" panose="02040503050406030204" pitchFamily="18" charset="0"/>
                                  <a:ea typeface="阿里巴巴普惠体 R" panose="00020600040101010101" pitchFamily="18" charset="-122"/>
                                </a:rPr>
                              </m:ctrlPr>
                            </m:acc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𝔼</m:t>
                              </m:r>
                            </m:e>
                          </m:acc>
                        </m:e>
                        <m:sub>
                          <m:r>
                            <a:rPr lang="en-US" altLang="zh-CN" b="0" i="1" smtClean="0">
                              <a:latin typeface="Cambria Math" panose="02040503050406030204" pitchFamily="18" charset="0"/>
                              <a:ea typeface="阿里巴巴普惠体 R" panose="00020600040101010101" pitchFamily="18" charset="-122"/>
                            </a:rPr>
                            <m:t>𝑡</m:t>
                          </m:r>
                        </m:sub>
                      </m:sSub>
                      <m:d>
                        <m:dPr>
                          <m:begChr m:val="["/>
                          <m:endChr m:val="]"/>
                          <m:ctrlPr>
                            <a:rPr lang="en-US" altLang="zh-CN" b="0" i="1" smtClean="0">
                              <a:latin typeface="Cambria Math" panose="02040503050406030204" pitchFamily="18" charset="0"/>
                              <a:ea typeface="阿里巴巴普惠体 R" panose="00020600040101010101" pitchFamily="18" charset="-122"/>
                            </a:rPr>
                          </m:ctrlPr>
                        </m:dPr>
                        <m:e>
                          <m:sSub>
                            <m:sSubPr>
                              <m:ctrlPr>
                                <a:rPr lang="en-US" altLang="zh-CN" i="1">
                                  <a:solidFill>
                                    <a:srgbClr val="00B0F0"/>
                                  </a:solidFill>
                                  <a:latin typeface="Cambria Math" panose="02040503050406030204" pitchFamily="18" charset="0"/>
                                  <a:ea typeface="阿里巴巴普惠体 R" panose="00020600040101010101" pitchFamily="18" charset="-122"/>
                                </a:rPr>
                              </m:ctrlPr>
                            </m:sSubPr>
                            <m:e>
                              <m:r>
                                <a:rPr lang="en-US" altLang="zh-CN" i="1">
                                  <a:solidFill>
                                    <a:srgbClr val="00B0F0"/>
                                  </a:solidFill>
                                  <a:latin typeface="Cambria Math" panose="02040503050406030204" pitchFamily="18" charset="0"/>
                                  <a:ea typeface="阿里巴巴普惠体 R" panose="00020600040101010101" pitchFamily="18" charset="-122"/>
                                </a:rPr>
                                <m:t>𝑟</m:t>
                              </m:r>
                            </m:e>
                            <m:sub>
                              <m:r>
                                <a:rPr lang="en-US" altLang="zh-CN" i="1">
                                  <a:solidFill>
                                    <a:srgbClr val="00B0F0"/>
                                  </a:solidFill>
                                  <a:latin typeface="Cambria Math" panose="02040503050406030204" pitchFamily="18" charset="0"/>
                                  <a:ea typeface="阿里巴巴普惠体 R" panose="00020600040101010101" pitchFamily="18" charset="-122"/>
                                </a:rPr>
                                <m:t>𝑡</m:t>
                              </m:r>
                            </m:sub>
                          </m:sSub>
                          <m:d>
                            <m:dPr>
                              <m:ctrlPr>
                                <a:rPr lang="en-US" altLang="zh-CN" i="1">
                                  <a:solidFill>
                                    <a:srgbClr val="00B0F0"/>
                                  </a:solidFill>
                                  <a:latin typeface="Cambria Math" panose="02040503050406030204" pitchFamily="18" charset="0"/>
                                  <a:ea typeface="阿里巴巴普惠体 R" panose="00020600040101010101" pitchFamily="18" charset="-122"/>
                                </a:rPr>
                              </m:ctrlPr>
                            </m:dPr>
                            <m:e>
                              <m:r>
                                <a:rPr lang="en-US" altLang="zh-CN" i="1">
                                  <a:solidFill>
                                    <a:srgbClr val="00B0F0"/>
                                  </a:solidFill>
                                  <a:latin typeface="Cambria Math" panose="02040503050406030204" pitchFamily="18" charset="0"/>
                                  <a:ea typeface="阿里巴巴普惠体 R" panose="00020600040101010101" pitchFamily="18" charset="-122"/>
                                </a:rPr>
                                <m:t>𝜃</m:t>
                              </m:r>
                            </m:e>
                          </m:d>
                          <m:sSub>
                            <m:sSubPr>
                              <m:ctrlPr>
                                <a:rPr lang="en-US" altLang="zh-CN" i="1">
                                  <a:solidFill>
                                    <a:srgbClr val="00B0F0"/>
                                  </a:solidFill>
                                  <a:latin typeface="Cambria Math" panose="02040503050406030204" pitchFamily="18" charset="0"/>
                                  <a:ea typeface="阿里巴巴普惠体 R" panose="00020600040101010101" pitchFamily="18" charset="-122"/>
                                </a:rPr>
                              </m:ctrlPr>
                            </m:sSubPr>
                            <m:e>
                              <m:acc>
                                <m:accPr>
                                  <m:ctrlPr>
                                    <a:rPr lang="en-US" altLang="zh-CN" i="1">
                                      <a:solidFill>
                                        <a:srgbClr val="00B0F0"/>
                                      </a:solidFill>
                                      <a:latin typeface="Cambria Math" panose="02040503050406030204" pitchFamily="18" charset="0"/>
                                      <a:ea typeface="阿里巴巴普惠体 R" panose="00020600040101010101" pitchFamily="18" charset="-122"/>
                                    </a:rPr>
                                  </m:ctrlPr>
                                </m:accPr>
                                <m:e>
                                  <m:r>
                                    <a:rPr lang="en-US" altLang="zh-CN" i="1">
                                      <a:solidFill>
                                        <a:srgbClr val="00B0F0"/>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i="1">
                                  <a:solidFill>
                                    <a:srgbClr val="00B0F0"/>
                                  </a:solidFill>
                                  <a:latin typeface="Cambria Math" panose="02040503050406030204" pitchFamily="18" charset="0"/>
                                  <a:ea typeface="阿里巴巴普惠体 R" panose="00020600040101010101" pitchFamily="18" charset="-122"/>
                                </a:rPr>
                                <m:t>𝑡</m:t>
                              </m:r>
                            </m:sub>
                          </m:sSub>
                        </m:e>
                      </m:d>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custDataLst>
                  <p:tags r:id="rId5"/>
                </p:custDataLst>
              </p:nvPr>
            </p:nvSpPr>
            <p:spPr>
              <a:xfrm>
                <a:off x="2386475" y="2606627"/>
                <a:ext cx="4698787" cy="723531"/>
              </a:xfrm>
              <a:prstGeom prst="rect">
                <a:avLst/>
              </a:prstGeom>
              <a:blipFill rotWithShape="1">
                <a:blip r:embed="rId6"/>
                <a:stretch>
                  <a:fillRect l="-3" t="-81" r="12"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custDataLst>
                  <p:tags r:id="rId7"/>
                </p:custDataLst>
              </p:nvPr>
            </p:nvSpPr>
            <p:spPr>
              <a:xfrm>
                <a:off x="2386171" y="3462407"/>
                <a:ext cx="5859232" cy="415242"/>
              </a:xfrm>
              <a:prstGeom prst="rect">
                <a:avLst/>
              </a:prstGeom>
            </p:spPr>
            <p:txBody>
              <a:bodyPr wrap="none">
                <a:spAutoFit/>
              </a:bodyPr>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sSup>
                            <m:sSupPr>
                              <m:ctrlPr>
                                <a:rPr lang="en-US" altLang="zh-CN" i="1" smtClean="0">
                                  <a:latin typeface="Cambria Math" panose="02040503050406030204" pitchFamily="18" charset="0"/>
                                  <a:ea typeface="阿里巴巴普惠体 R" panose="00020600040101010101" pitchFamily="18" charset="-122"/>
                                </a:rPr>
                              </m:ctrlPr>
                            </m:s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𝐿</m:t>
                              </m:r>
                            </m:e>
                            <m:sup>
                              <m:r>
                                <a:rPr lang="en-US" altLang="zh-CN" b="0" i="1" smtClean="0">
                                  <a:latin typeface="Cambria Math" panose="02040503050406030204" pitchFamily="18" charset="0"/>
                                  <a:ea typeface="阿里巴巴普惠体 R" panose="00020600040101010101" pitchFamily="18" charset="-122"/>
                                </a:rPr>
                                <m:t>𝐶𝐿𝐼𝑃</m:t>
                              </m:r>
                            </m:sup>
                          </m:sSup>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acc>
                            <m:accPr>
                              <m:ctrlPr>
                                <a:rPr lang="en-US" altLang="zh-CN" i="1" smtClean="0">
                                  <a:latin typeface="Cambria Math" panose="02040503050406030204" pitchFamily="18" charset="0"/>
                                  <a:ea typeface="阿里巴巴普惠体 R" panose="00020600040101010101" pitchFamily="18" charset="-122"/>
                                </a:rPr>
                              </m:ctrlPr>
                            </m:acc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𝔼</m:t>
                              </m:r>
                            </m:e>
                          </m:acc>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d>
                        <m:dPr>
                          <m:begChr m:val="["/>
                          <m:endChr m:val="]"/>
                          <m:ctrlPr>
                            <a:rPr lang="en-US" altLang="zh-CN" i="1" smtClean="0">
                              <a:latin typeface="Cambria Math" panose="02040503050406030204" pitchFamily="18" charset="0"/>
                              <a:ea typeface="阿里巴巴普惠体 R" panose="00020600040101010101" pitchFamily="18" charset="-122"/>
                            </a:rPr>
                          </m:ctrlPr>
                        </m:dPr>
                        <m:e>
                          <m:func>
                            <m:func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funcPr>
                            <m:fName>
                              <m:r>
                                <m:rPr>
                                  <m:sty m:val="p"/>
                                </m:rPr>
                                <a:rPr lang="en-US" altLang="zh-CN" b="0" i="0" smtClean="0">
                                  <a:latin typeface="Cambria Math" panose="02040503050406030204" pitchFamily="18" charset="0"/>
                                  <a:ea typeface="阿里巴巴普惠体 R" panose="00020600040101010101" pitchFamily="18" charset="-122"/>
                                  <a:cs typeface="阿里巴巴普惠体 R" panose="00020600040101010101" pitchFamily="18" charset="-122"/>
                                </a:rPr>
                                <m:t>min</m:t>
                              </m:r>
                            </m:fName>
                            <m:e>
                              <m:d>
                                <m:dPr>
                                  <m:ctrlPr>
                                    <a:rPr lang="en-US" altLang="zh-CN" b="0" i="1" smtClean="0">
                                      <a:latin typeface="Cambria Math" panose="02040503050406030204" pitchFamily="18" charset="0"/>
                                      <a:ea typeface="阿里巴巴普惠体 R" panose="00020600040101010101" pitchFamily="18" charset="-122"/>
                                    </a:rPr>
                                  </m:ctrlPr>
                                </m:dPr>
                                <m:e>
                                  <m:sSub>
                                    <m:sSubPr>
                                      <m:ctrlPr>
                                        <a:rPr lang="en-US" altLang="zh-CN" b="0" i="1" smtClean="0">
                                          <a:solidFill>
                                            <a:srgbClr val="00B0F0"/>
                                          </a:solidFill>
                                          <a:latin typeface="Cambria Math" panose="02040503050406030204" pitchFamily="18" charset="0"/>
                                          <a:ea typeface="阿里巴巴普惠体 R" panose="00020600040101010101" pitchFamily="18" charset="-122"/>
                                        </a:rPr>
                                      </m:ctrlPr>
                                    </m:sSubPr>
                                    <m:e>
                                      <m:r>
                                        <a:rPr lang="en-US" altLang="zh-CN" b="0" i="1" smtClean="0">
                                          <a:solidFill>
                                            <a:srgbClr val="00B0F0"/>
                                          </a:solidFill>
                                          <a:latin typeface="Cambria Math" panose="02040503050406030204" pitchFamily="18" charset="0"/>
                                          <a:ea typeface="阿里巴巴普惠体 R" panose="00020600040101010101" pitchFamily="18" charset="-122"/>
                                        </a:rPr>
                                        <m:t>𝑟</m:t>
                                      </m:r>
                                    </m:e>
                                    <m:sub>
                                      <m:r>
                                        <a:rPr lang="en-US" altLang="zh-CN" b="0" i="1" smtClean="0">
                                          <a:solidFill>
                                            <a:srgbClr val="00B0F0"/>
                                          </a:solidFill>
                                          <a:latin typeface="Cambria Math" panose="02040503050406030204" pitchFamily="18" charset="0"/>
                                          <a:ea typeface="阿里巴巴普惠体 R" panose="00020600040101010101" pitchFamily="18" charset="-122"/>
                                        </a:rPr>
                                        <m:t>𝑡</m:t>
                                      </m:r>
                                    </m:sub>
                                  </m:sSub>
                                  <m:d>
                                    <m:dPr>
                                      <m:ctrlPr>
                                        <a:rPr lang="en-US" altLang="zh-CN" b="0" i="1" smtClean="0">
                                          <a:solidFill>
                                            <a:srgbClr val="00B0F0"/>
                                          </a:solidFill>
                                          <a:latin typeface="Cambria Math" panose="02040503050406030204" pitchFamily="18" charset="0"/>
                                          <a:ea typeface="阿里巴巴普惠体 R" panose="00020600040101010101" pitchFamily="18" charset="-122"/>
                                        </a:rPr>
                                      </m:ctrlPr>
                                    </m:dPr>
                                    <m:e>
                                      <m:r>
                                        <a:rPr lang="en-US" altLang="zh-CN" b="0" i="1" smtClean="0">
                                          <a:solidFill>
                                            <a:srgbClr val="00B0F0"/>
                                          </a:solidFill>
                                          <a:latin typeface="Cambria Math" panose="02040503050406030204" pitchFamily="18" charset="0"/>
                                          <a:ea typeface="阿里巴巴普惠体 R" panose="00020600040101010101" pitchFamily="18" charset="-122"/>
                                        </a:rPr>
                                        <m:t>𝜃</m:t>
                                      </m:r>
                                    </m:e>
                                  </m:d>
                                  <m:sSub>
                                    <m:sSubPr>
                                      <m:ctrlPr>
                                        <a:rPr lang="en-US" altLang="zh-CN" b="0" i="1" smtClean="0">
                                          <a:solidFill>
                                            <a:srgbClr val="00B0F0"/>
                                          </a:solidFill>
                                          <a:latin typeface="Cambria Math" panose="02040503050406030204" pitchFamily="18" charset="0"/>
                                          <a:ea typeface="阿里巴巴普惠体 R" panose="00020600040101010101" pitchFamily="18" charset="-122"/>
                                        </a:rPr>
                                      </m:ctrlPr>
                                    </m:sSubPr>
                                    <m:e>
                                      <m:acc>
                                        <m:accPr>
                                          <m:ctrlPr>
                                            <a:rPr lang="en-US" altLang="zh-CN" i="1">
                                              <a:solidFill>
                                                <a:srgbClr val="00B0F0"/>
                                              </a:solidFill>
                                              <a:latin typeface="Cambria Math" panose="02040503050406030204" pitchFamily="18" charset="0"/>
                                              <a:ea typeface="阿里巴巴普惠体 R" panose="00020600040101010101" pitchFamily="18" charset="-122"/>
                                            </a:rPr>
                                          </m:ctrlPr>
                                        </m:accPr>
                                        <m:e>
                                          <m:r>
                                            <a:rPr lang="en-US" altLang="zh-CN" i="1">
                                              <a:solidFill>
                                                <a:srgbClr val="00B0F0"/>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i="1">
                                          <a:solidFill>
                                            <a:srgbClr val="00B0F0"/>
                                          </a:solidFill>
                                          <a:latin typeface="Cambria Math" panose="02040503050406030204" pitchFamily="18" charset="0"/>
                                          <a:ea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rPr>
                                    <m:t>, </m:t>
                                  </m:r>
                                  <m:r>
                                    <m:rPr>
                                      <m:sty m:val="p"/>
                                    </m:rPr>
                                    <a:rPr lang="en-US" altLang="zh-CN" b="0" i="0" smtClean="0">
                                      <a:solidFill>
                                        <a:srgbClr val="FF0000"/>
                                      </a:solidFill>
                                      <a:latin typeface="Cambria Math" panose="02040503050406030204" pitchFamily="18" charset="0"/>
                                      <a:ea typeface="阿里巴巴普惠体 R" panose="00020600040101010101" pitchFamily="18" charset="-122"/>
                                    </a:rPr>
                                    <m:t>clip</m:t>
                                  </m:r>
                                  <m:r>
                                    <a:rPr lang="en-US" altLang="zh-CN" b="0" i="1" smtClean="0">
                                      <a:solidFill>
                                        <a:srgbClr val="FF0000"/>
                                      </a:solidFill>
                                      <a:latin typeface="Cambria Math" panose="02040503050406030204" pitchFamily="18" charset="0"/>
                                      <a:ea typeface="阿里巴巴普惠体 R" panose="00020600040101010101" pitchFamily="18" charset="-122"/>
                                    </a:rPr>
                                    <m:t>(</m:t>
                                  </m:r>
                                  <m:sSub>
                                    <m:sSubPr>
                                      <m:ctrlPr>
                                        <a:rPr lang="en-US" altLang="zh-CN" i="1">
                                          <a:solidFill>
                                            <a:srgbClr val="FF0000"/>
                                          </a:solidFill>
                                          <a:latin typeface="Cambria Math" panose="02040503050406030204" pitchFamily="18" charset="0"/>
                                          <a:ea typeface="阿里巴巴普惠体 R" panose="00020600040101010101" pitchFamily="18" charset="-122"/>
                                        </a:rPr>
                                      </m:ctrlPr>
                                    </m:sSubPr>
                                    <m:e>
                                      <m:r>
                                        <a:rPr lang="en-US" altLang="zh-CN" i="1">
                                          <a:solidFill>
                                            <a:srgbClr val="FF0000"/>
                                          </a:solidFill>
                                          <a:latin typeface="Cambria Math" panose="02040503050406030204" pitchFamily="18" charset="0"/>
                                          <a:ea typeface="阿里巴巴普惠体 R" panose="00020600040101010101" pitchFamily="18" charset="-122"/>
                                        </a:rPr>
                                        <m:t>𝑟</m:t>
                                      </m:r>
                                    </m:e>
                                    <m:sub>
                                      <m:r>
                                        <a:rPr lang="en-US" altLang="zh-CN" i="1">
                                          <a:solidFill>
                                            <a:srgbClr val="FF0000"/>
                                          </a:solidFill>
                                          <a:latin typeface="Cambria Math" panose="02040503050406030204" pitchFamily="18" charset="0"/>
                                          <a:ea typeface="阿里巴巴普惠体 R" panose="00020600040101010101" pitchFamily="18" charset="-122"/>
                                        </a:rPr>
                                        <m:t>𝑡</m:t>
                                      </m:r>
                                    </m:sub>
                                  </m:sSub>
                                  <m:d>
                                    <m:dPr>
                                      <m:ctrlPr>
                                        <a:rPr lang="en-US" altLang="zh-CN" i="1">
                                          <a:solidFill>
                                            <a:srgbClr val="FF0000"/>
                                          </a:solidFill>
                                          <a:latin typeface="Cambria Math" panose="02040503050406030204" pitchFamily="18" charset="0"/>
                                          <a:ea typeface="阿里巴巴普惠体 R" panose="00020600040101010101" pitchFamily="18" charset="-122"/>
                                        </a:rPr>
                                      </m:ctrlPr>
                                    </m:dPr>
                                    <m:e>
                                      <m:r>
                                        <a:rPr lang="en-US" altLang="zh-CN" i="1">
                                          <a:solidFill>
                                            <a:srgbClr val="FF0000"/>
                                          </a:solidFill>
                                          <a:latin typeface="Cambria Math" panose="02040503050406030204" pitchFamily="18" charset="0"/>
                                          <a:ea typeface="阿里巴巴普惠体 R" panose="00020600040101010101" pitchFamily="18" charset="-122"/>
                                        </a:rPr>
                                        <m:t>𝜃</m:t>
                                      </m:r>
                                    </m:e>
                                  </m:d>
                                  <m:r>
                                    <a:rPr lang="en-US" altLang="zh-CN" b="0" i="1" smtClean="0">
                                      <a:solidFill>
                                        <a:srgbClr val="FF0000"/>
                                      </a:solidFill>
                                      <a:latin typeface="Cambria Math" panose="02040503050406030204" pitchFamily="18" charset="0"/>
                                      <a:ea typeface="阿里巴巴普惠体 R" panose="00020600040101010101" pitchFamily="18" charset="-122"/>
                                    </a:rPr>
                                    <m:t>,</m:t>
                                  </m:r>
                                  <m:r>
                                    <a:rPr lang="en-US" altLang="zh-CN" b="0" i="1" smtClean="0">
                                      <a:solidFill>
                                        <a:srgbClr val="FF0000"/>
                                      </a:solidFill>
                                      <a:latin typeface="Cambria Math" panose="02040503050406030204" pitchFamily="18" charset="0"/>
                                      <a:ea typeface="阿里巴巴普惠体 R" panose="00020600040101010101" pitchFamily="18" charset="-122"/>
                                    </a:rPr>
                                    <m:t>1</m:t>
                                  </m:r>
                                  <m:r>
                                    <a:rPr lang="en-US" altLang="zh-CN" b="0" i="1" smtClean="0">
                                      <a:solidFill>
                                        <a:srgbClr val="FF0000"/>
                                      </a:solidFill>
                                      <a:latin typeface="Cambria Math" panose="02040503050406030204" pitchFamily="18" charset="0"/>
                                      <a:ea typeface="阿里巴巴普惠体 R" panose="00020600040101010101" pitchFamily="18" charset="-122"/>
                                    </a:rPr>
                                    <m:t>−</m:t>
                                  </m:r>
                                  <m:r>
                                    <a:rPr lang="en-US" altLang="zh-CN" b="0" i="1" smtClean="0">
                                      <a:solidFill>
                                        <a:srgbClr val="FF0000"/>
                                      </a:solidFill>
                                      <a:latin typeface="Cambria Math" panose="02040503050406030204" pitchFamily="18" charset="0"/>
                                      <a:ea typeface="阿里巴巴普惠体 R" panose="00020600040101010101" pitchFamily="18" charset="-122"/>
                                    </a:rPr>
                                    <m:t>𝜖</m:t>
                                  </m:r>
                                  <m:r>
                                    <a:rPr lang="en-US" altLang="zh-CN" b="0" i="1" smtClean="0">
                                      <a:solidFill>
                                        <a:srgbClr val="FF0000"/>
                                      </a:solidFill>
                                      <a:latin typeface="Cambria Math" panose="02040503050406030204" pitchFamily="18" charset="0"/>
                                      <a:ea typeface="阿里巴巴普惠体 R" panose="00020600040101010101" pitchFamily="18" charset="-122"/>
                                    </a:rPr>
                                    <m:t>,</m:t>
                                  </m:r>
                                  <m:r>
                                    <a:rPr lang="en-US" altLang="zh-CN" b="0" i="1" smtClean="0">
                                      <a:solidFill>
                                        <a:srgbClr val="FF0000"/>
                                      </a:solidFill>
                                      <a:latin typeface="Cambria Math" panose="02040503050406030204" pitchFamily="18" charset="0"/>
                                      <a:ea typeface="阿里巴巴普惠体 R" panose="00020600040101010101" pitchFamily="18" charset="-122"/>
                                    </a:rPr>
                                    <m:t>1</m:t>
                                  </m:r>
                                  <m:r>
                                    <a:rPr lang="en-US" altLang="zh-CN" b="0" i="1" smtClean="0">
                                      <a:solidFill>
                                        <a:srgbClr val="FF0000"/>
                                      </a:solidFill>
                                      <a:latin typeface="Cambria Math" panose="02040503050406030204" pitchFamily="18" charset="0"/>
                                      <a:ea typeface="阿里巴巴普惠体 R" panose="00020600040101010101" pitchFamily="18" charset="-122"/>
                                    </a:rPr>
                                    <m:t>+</m:t>
                                  </m:r>
                                  <m:r>
                                    <a:rPr lang="en-US" altLang="zh-CN" b="0" i="1" smtClean="0">
                                      <a:solidFill>
                                        <a:srgbClr val="FF0000"/>
                                      </a:solidFill>
                                      <a:latin typeface="Cambria Math" panose="02040503050406030204" pitchFamily="18" charset="0"/>
                                      <a:ea typeface="阿里巴巴普惠体 R" panose="00020600040101010101" pitchFamily="18" charset="-122"/>
                                    </a:rPr>
                                    <m:t>𝜖</m:t>
                                  </m:r>
                                  <m:r>
                                    <a:rPr lang="en-US" altLang="zh-CN" b="0" i="1" smtClean="0">
                                      <a:solidFill>
                                        <a:srgbClr val="FF0000"/>
                                      </a:solidFill>
                                      <a:latin typeface="Cambria Math" panose="02040503050406030204" pitchFamily="18" charset="0"/>
                                      <a:ea typeface="阿里巴巴普惠体 R" panose="00020600040101010101" pitchFamily="18" charset="-122"/>
                                    </a:rPr>
                                    <m:t>)</m:t>
                                  </m:r>
                                  <m:sSub>
                                    <m:sSubPr>
                                      <m:ctrlPr>
                                        <a:rPr lang="en-US" altLang="zh-CN" i="1">
                                          <a:solidFill>
                                            <a:srgbClr val="FF0000"/>
                                          </a:solidFill>
                                          <a:latin typeface="Cambria Math" panose="02040503050406030204" pitchFamily="18" charset="0"/>
                                          <a:ea typeface="阿里巴巴普惠体 R" panose="00020600040101010101" pitchFamily="18" charset="-122"/>
                                        </a:rPr>
                                      </m:ctrlPr>
                                    </m:sSubPr>
                                    <m:e>
                                      <m:acc>
                                        <m:accPr>
                                          <m:ctrlPr>
                                            <a:rPr lang="en-US" altLang="zh-CN" i="1">
                                              <a:solidFill>
                                                <a:srgbClr val="FF0000"/>
                                              </a:solidFill>
                                              <a:latin typeface="Cambria Math" panose="02040503050406030204" pitchFamily="18" charset="0"/>
                                              <a:ea typeface="阿里巴巴普惠体 R" panose="00020600040101010101" pitchFamily="18" charset="-122"/>
                                            </a:rPr>
                                          </m:ctrlPr>
                                        </m:accPr>
                                        <m:e>
                                          <m:r>
                                            <a:rPr lang="en-US" altLang="zh-CN" i="1">
                                              <a:solidFill>
                                                <a:srgbClr val="FF0000"/>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i="1">
                                          <a:solidFill>
                                            <a:srgbClr val="FF0000"/>
                                          </a:solidFill>
                                          <a:latin typeface="Cambria Math" panose="02040503050406030204" pitchFamily="18" charset="0"/>
                                          <a:ea typeface="阿里巴巴普惠体 R" panose="00020600040101010101" pitchFamily="18" charset="-122"/>
                                        </a:rPr>
                                        <m:t>𝑡</m:t>
                                      </m:r>
                                    </m:sub>
                                  </m:sSub>
                                </m:e>
                              </m:d>
                            </m:e>
                          </m:func>
                        </m:e>
                      </m:d>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custDataLst>
                  <p:tags r:id="rId8"/>
                </p:custDataLst>
              </p:nvPr>
            </p:nvSpPr>
            <p:spPr>
              <a:xfrm>
                <a:off x="2386171" y="3462407"/>
                <a:ext cx="5859232" cy="415242"/>
              </a:xfrm>
              <a:prstGeom prst="rect">
                <a:avLst/>
              </a:prstGeom>
              <a:blipFill rotWithShape="1">
                <a:blip r:embed="rId9"/>
                <a:stretch>
                  <a:fillRect l="-8" t="-93" r="10"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内容占位符 2"/>
              <p:cNvSpPr txBox="1"/>
              <p:nvPr>
                <p:custDataLst>
                  <p:tags r:id="rId10"/>
                </p:custDataLst>
              </p:nvPr>
            </p:nvSpPr>
            <p:spPr>
              <a:xfrm>
                <a:off x="577371" y="4225119"/>
                <a:ext cx="8317219" cy="40640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zh-CN" altLang="en-US" dirty="0">
                    <a:cs typeface="微软雅黑" panose="020B0503020204020204" charset="-122"/>
                  </a:rPr>
                  <a:t>优势函数</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acc>
                          <m:accPr>
                            <m:ctrlPr>
                              <a:rPr lang="en-US" altLang="zh-CN" i="1">
                                <a:latin typeface="Cambria Math" panose="02040503050406030204" pitchFamily="18" charset="0"/>
                                <a:cs typeface="Cambria Math" panose="02040503050406030204" pitchFamily="18" charset="0"/>
                              </a:rPr>
                            </m:ctrlPr>
                          </m:accPr>
                          <m:e>
                            <m:r>
                              <a:rPr lang="en-US" altLang="zh-CN" i="1">
                                <a:latin typeface="Cambria Math" panose="02040503050406030204" pitchFamily="18" charset="0"/>
                                <a:cs typeface="Cambria Math" panose="02040503050406030204" pitchFamily="18" charset="0"/>
                              </a:rPr>
                              <m:t>𝐴</m:t>
                            </m:r>
                          </m:e>
                        </m:acc>
                      </m:e>
                      <m:sub>
                        <m:r>
                          <a:rPr lang="en-US" altLang="zh-CN" i="1">
                            <a:latin typeface="Cambria Math" panose="02040503050406030204" pitchFamily="18" charset="0"/>
                            <a:cs typeface="Cambria Math" panose="02040503050406030204" pitchFamily="18" charset="0"/>
                          </a:rPr>
                          <m:t>𝑡</m:t>
                        </m:r>
                      </m:sub>
                    </m:sSub>
                    <m:r>
                      <a:rPr lang="zh-CN" altLang="en-US" i="1">
                        <a:latin typeface="Cambria Math" panose="02040503050406030204" pitchFamily="18" charset="0"/>
                        <a:ea typeface="MS Mincho" charset="0"/>
                        <a:cs typeface="Cambria Math" panose="02040503050406030204" pitchFamily="18" charset="0"/>
                      </a:rPr>
                      <m:t>选用</m:t>
                    </m:r>
                  </m:oMath>
                </a14:m>
                <a:r>
                  <a:rPr lang="zh-CN" altLang="en-US" dirty="0">
                    <a:cs typeface="微软雅黑" panose="020B0503020204020204" charset="-122"/>
                  </a:rPr>
                  <a:t>多步时序差分</a:t>
                </a:r>
                <a:endParaRPr lang="zh-CN" altLang="en-US" dirty="0">
                  <a:cs typeface="微软雅黑" panose="020B0503020204020204" charset="-122"/>
                </a:endParaRPr>
              </a:p>
            </p:txBody>
          </p:sp>
        </mc:Choice>
        <mc:Fallback>
          <p:sp>
            <p:nvSpPr>
              <p:cNvPr id="2" name="内容占位符 2"/>
              <p:cNvSpPr txBox="1">
                <a:spLocks noRot="1" noChangeAspect="1" noMove="1" noResize="1" noEditPoints="1" noAdjustHandles="1" noChangeArrowheads="1" noChangeShapeType="1" noTextEdit="1"/>
              </p:cNvSpPr>
              <p:nvPr>
                <p:custDataLst>
                  <p:tags r:id="rId11"/>
                </p:custDataLst>
              </p:nvPr>
            </p:nvSpPr>
            <p:spPr>
              <a:xfrm>
                <a:off x="577371" y="4225119"/>
                <a:ext cx="8317219" cy="406400"/>
              </a:xfrm>
              <a:prstGeom prst="rect">
                <a:avLst/>
              </a:prstGeom>
              <a:blipFill rotWithShape="1">
                <a:blip r:embed="rId12"/>
                <a:stretch>
                  <a:fillRect l="-2" t="-114" r="2"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custDataLst>
                  <p:tags r:id="rId13"/>
                </p:custDataLst>
              </p:nvPr>
            </p:nvSpPr>
            <p:spPr>
              <a:xfrm>
                <a:off x="2491194" y="4701486"/>
                <a:ext cx="5933997" cy="378758"/>
              </a:xfrm>
              <a:prstGeom prst="rect">
                <a:avLst/>
              </a:prstGeom>
            </p:spPr>
            <p:txBody>
              <a:bodyPr wrap="none">
                <a:spAutoFit/>
              </a:bodyPr>
              <a:p>
                <a14:m>
                  <m:oMath xmlns:m="http://schemas.openxmlformats.org/officeDocument/2006/math">
                    <m:sSub>
                      <m:sSubPr>
                        <m:ctrlPr>
                          <a:rPr lang="en-US" altLang="zh-CN" i="1" smtClean="0">
                            <a:solidFill>
                              <a:schemeClr val="tx1"/>
                            </a:solidFill>
                            <a:latin typeface="Cambria Math" panose="02040503050406030204" pitchFamily="18" charset="0"/>
                            <a:ea typeface="阿里巴巴普惠体 R" panose="00020600040101010101" pitchFamily="18" charset="-122"/>
                          </a:rPr>
                        </m:ctrlPr>
                      </m:sSubPr>
                      <m:e>
                        <m:acc>
                          <m:accPr>
                            <m:ctrlPr>
                              <a:rPr lang="en-US" altLang="zh-CN" i="1">
                                <a:solidFill>
                                  <a:schemeClr val="tx1"/>
                                </a:solidFill>
                                <a:latin typeface="Cambria Math" panose="02040503050406030204" pitchFamily="18" charset="0"/>
                                <a:ea typeface="阿里巴巴普惠体 R" panose="00020600040101010101" pitchFamily="18" charset="-122"/>
                              </a:rPr>
                            </m:ctrlPr>
                          </m:accPr>
                          <m:e>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i="1">
                            <a:solidFill>
                              <a:schemeClr val="tx1"/>
                            </a:solidFill>
                            <a:latin typeface="Cambria Math" panose="02040503050406030204" pitchFamily="18" charset="0"/>
                            <a:ea typeface="阿里巴巴普惠体 R" panose="00020600040101010101" pitchFamily="18" charset="-122"/>
                          </a:rPr>
                          <m:t>𝑡</m:t>
                        </m:r>
                      </m:sub>
                    </m:sSub>
                    <m:r>
                      <a:rPr lang="en-US" altLang="zh-CN" b="0" i="1" smtClean="0">
                        <a:solidFill>
                          <a:schemeClr val="tx1"/>
                        </a:solidFill>
                        <a:latin typeface="Cambria Math" panose="02040503050406030204" pitchFamily="18" charset="0"/>
                        <a:ea typeface="阿里巴巴普惠体 R" panose="00020600040101010101" pitchFamily="18" charset="-122"/>
                      </a:rPr>
                      <m:t>=−</m:t>
                    </m:r>
                    <m:r>
                      <a:rPr lang="en-US" altLang="zh-CN" b="0" i="1" smtClean="0">
                        <a:solidFill>
                          <a:schemeClr val="tx1"/>
                        </a:solidFill>
                        <a:latin typeface="Cambria Math" panose="02040503050406030204" pitchFamily="18" charset="0"/>
                        <a:ea typeface="阿里巴巴普惠体 R" panose="00020600040101010101" pitchFamily="18" charset="-122"/>
                      </a:rPr>
                      <m:t>𝑉</m:t>
                    </m:r>
                    <m:d>
                      <m:dPr>
                        <m:ctrlPr>
                          <a:rPr lang="en-US" altLang="zh-CN" b="0" i="1" smtClean="0">
                            <a:solidFill>
                              <a:schemeClr val="tx1"/>
                            </a:solidFill>
                            <a:latin typeface="Cambria Math" panose="02040503050406030204" pitchFamily="18" charset="0"/>
                            <a:ea typeface="阿里巴巴普惠体 R" panose="00020600040101010101" pitchFamily="18" charset="-122"/>
                          </a:rPr>
                        </m:ctrlPr>
                      </m:dPr>
                      <m:e>
                        <m:sSub>
                          <m:sSubPr>
                            <m:ctrlPr>
                              <a:rPr lang="en-US" altLang="zh-CN" b="0" i="1" smtClean="0">
                                <a:solidFill>
                                  <a:schemeClr val="tx1"/>
                                </a:solidFill>
                                <a:latin typeface="Cambria Math" panose="02040503050406030204" pitchFamily="18" charset="0"/>
                                <a:ea typeface="阿里巴巴普惠体 R" panose="00020600040101010101" pitchFamily="18" charset="-122"/>
                              </a:rPr>
                            </m:ctrlPr>
                          </m:sSubPr>
                          <m:e>
                            <m:r>
                              <a:rPr lang="en-US" altLang="zh-CN" b="0" i="1" smtClean="0">
                                <a:solidFill>
                                  <a:schemeClr val="tx1"/>
                                </a:solidFill>
                                <a:latin typeface="Cambria Math" panose="02040503050406030204" pitchFamily="18" charset="0"/>
                                <a:ea typeface="阿里巴巴普惠体 R" panose="00020600040101010101" pitchFamily="18" charset="-122"/>
                              </a:rPr>
                              <m:t>𝑠</m:t>
                            </m:r>
                          </m:e>
                          <m:sub>
                            <m:r>
                              <a:rPr lang="en-US" altLang="zh-CN" b="0" i="1" smtClean="0">
                                <a:solidFill>
                                  <a:schemeClr val="tx1"/>
                                </a:solidFill>
                                <a:latin typeface="Cambria Math" panose="02040503050406030204" pitchFamily="18" charset="0"/>
                                <a:ea typeface="阿里巴巴普惠体 R" panose="00020600040101010101" pitchFamily="18" charset="-122"/>
                              </a:rPr>
                              <m:t>𝑡</m:t>
                            </m:r>
                          </m:sub>
                        </m:sSub>
                      </m:e>
                    </m:d>
                    <m:r>
                      <a:rPr lang="en-US" altLang="zh-CN" b="0" i="1" smtClean="0">
                        <a:solidFill>
                          <a:schemeClr val="tx1"/>
                        </a:solidFill>
                        <a:latin typeface="Cambria Math" panose="02040503050406030204" pitchFamily="18" charset="0"/>
                        <a:ea typeface="阿里巴巴普惠体 R" panose="00020600040101010101" pitchFamily="18" charset="-122"/>
                      </a:rPr>
                      <m:t>+</m:t>
                    </m:r>
                    <m:sSub>
                      <m:sSubPr>
                        <m:ctrlPr>
                          <a:rPr lang="en-US" altLang="zh-CN" b="0" i="1" smtClean="0">
                            <a:solidFill>
                              <a:schemeClr val="tx1"/>
                            </a:solidFill>
                            <a:latin typeface="Cambria Math" panose="02040503050406030204" pitchFamily="18" charset="0"/>
                            <a:ea typeface="阿里巴巴普惠体 R" panose="00020600040101010101" pitchFamily="18" charset="-122"/>
                          </a:rPr>
                        </m:ctrlPr>
                      </m:sSubPr>
                      <m:e>
                        <m:r>
                          <a:rPr lang="en-US" altLang="zh-CN" b="0" i="1" smtClean="0">
                            <a:solidFill>
                              <a:schemeClr val="tx1"/>
                            </a:solidFill>
                            <a:latin typeface="Cambria Math" panose="02040503050406030204" pitchFamily="18" charset="0"/>
                            <a:ea typeface="阿里巴巴普惠体 R" panose="00020600040101010101" pitchFamily="18" charset="-122"/>
                          </a:rPr>
                          <m:t>𝑟</m:t>
                        </m:r>
                      </m:e>
                      <m:sub>
                        <m:r>
                          <a:rPr lang="en-US" altLang="zh-CN" b="0" i="1" smtClean="0">
                            <a:solidFill>
                              <a:schemeClr val="tx1"/>
                            </a:solidFill>
                            <a:latin typeface="Cambria Math" panose="02040503050406030204" pitchFamily="18" charset="0"/>
                            <a:ea typeface="阿里巴巴普惠体 R" panose="00020600040101010101" pitchFamily="18" charset="-122"/>
                          </a:rPr>
                          <m:t>𝑡</m:t>
                        </m:r>
                      </m:sub>
                    </m:sSub>
                    <m:r>
                      <a:rPr lang="en-US" altLang="zh-CN" b="0" i="1" smtClean="0">
                        <a:solidFill>
                          <a:schemeClr val="tx1"/>
                        </a:solidFill>
                        <a:latin typeface="Cambria Math" panose="02040503050406030204" pitchFamily="18" charset="0"/>
                        <a:ea typeface="阿里巴巴普惠体 R" panose="00020600040101010101" pitchFamily="18" charset="-122"/>
                      </a:rPr>
                      <m:t>+</m:t>
                    </m:r>
                    <m:r>
                      <a:rPr lang="en-US" altLang="zh-CN" b="0" i="1" smtClean="0">
                        <a:solidFill>
                          <a:schemeClr val="tx1"/>
                        </a:solidFill>
                        <a:latin typeface="Cambria Math" panose="02040503050406030204" pitchFamily="18" charset="0"/>
                        <a:ea typeface="阿里巴巴普惠体 R" panose="00020600040101010101" pitchFamily="18" charset="-122"/>
                      </a:rPr>
                      <m:t>𝛾</m:t>
                    </m:r>
                    <m:sSub>
                      <m:sSubPr>
                        <m:ctrlPr>
                          <a:rPr lang="en-US" altLang="zh-CN" b="0" i="1" smtClean="0">
                            <a:solidFill>
                              <a:schemeClr val="tx1"/>
                            </a:solidFill>
                            <a:latin typeface="Cambria Math" panose="02040503050406030204" pitchFamily="18" charset="0"/>
                            <a:ea typeface="阿里巴巴普惠体 R" panose="00020600040101010101" pitchFamily="18" charset="-122"/>
                          </a:rPr>
                        </m:ctrlPr>
                      </m:sSubPr>
                      <m:e>
                        <m:r>
                          <a:rPr lang="en-US" altLang="zh-CN" b="0" i="1" smtClean="0">
                            <a:solidFill>
                              <a:schemeClr val="tx1"/>
                            </a:solidFill>
                            <a:latin typeface="Cambria Math" panose="02040503050406030204" pitchFamily="18" charset="0"/>
                            <a:ea typeface="阿里巴巴普惠体 R" panose="00020600040101010101" pitchFamily="18" charset="-122"/>
                          </a:rPr>
                          <m:t>𝑟</m:t>
                        </m:r>
                      </m:e>
                      <m:sub>
                        <m:r>
                          <a:rPr lang="en-US" altLang="zh-CN" b="0" i="1" smtClean="0">
                            <a:solidFill>
                              <a:schemeClr val="tx1"/>
                            </a:solidFill>
                            <a:latin typeface="Cambria Math" panose="02040503050406030204" pitchFamily="18" charset="0"/>
                            <a:ea typeface="阿里巴巴普惠体 R" panose="00020600040101010101" pitchFamily="18" charset="-122"/>
                          </a:rPr>
                          <m:t>𝑡</m:t>
                        </m:r>
                        <m:r>
                          <a:rPr lang="en-US" altLang="zh-CN" b="0" i="1" smtClean="0">
                            <a:solidFill>
                              <a:schemeClr val="tx1"/>
                            </a:solidFill>
                            <a:latin typeface="Cambria Math" panose="02040503050406030204" pitchFamily="18" charset="0"/>
                            <a:ea typeface="阿里巴巴普惠体 R" panose="00020600040101010101" pitchFamily="18" charset="-122"/>
                          </a:rPr>
                          <m:t>+</m:t>
                        </m:r>
                        <m:r>
                          <a:rPr lang="en-US" altLang="zh-CN" b="0" i="1" smtClean="0">
                            <a:solidFill>
                              <a:schemeClr val="tx1"/>
                            </a:solidFill>
                            <a:latin typeface="Cambria Math" panose="02040503050406030204" pitchFamily="18" charset="0"/>
                            <a:ea typeface="阿里巴巴普惠体 R" panose="00020600040101010101" pitchFamily="18" charset="-122"/>
                          </a:rPr>
                          <m:t>1</m:t>
                        </m:r>
                      </m:sub>
                    </m:sSub>
                    <m:r>
                      <a:rPr lang="en-US" altLang="zh-CN" b="0" i="1" smtClean="0">
                        <a:solidFill>
                          <a:schemeClr val="tx1"/>
                        </a:solidFill>
                        <a:latin typeface="Cambria Math" panose="02040503050406030204" pitchFamily="18" charset="0"/>
                        <a:ea typeface="阿里巴巴普惠体 R" panose="00020600040101010101" pitchFamily="18" charset="-122"/>
                      </a:rPr>
                      <m:t>+⋯+</m:t>
                    </m:r>
                    <m:sSup>
                      <m:sSupPr>
                        <m:ctrlPr>
                          <a:rPr lang="en-US" altLang="zh-CN" b="0" i="1" smtClean="0">
                            <a:solidFill>
                              <a:schemeClr val="tx1"/>
                            </a:solidFill>
                            <a:latin typeface="Cambria Math" panose="02040503050406030204" pitchFamily="18" charset="0"/>
                            <a:ea typeface="阿里巴巴普惠体 R" panose="00020600040101010101" pitchFamily="18" charset="-122"/>
                          </a:rPr>
                        </m:ctrlPr>
                      </m:sSupPr>
                      <m:e>
                        <m:r>
                          <a:rPr lang="en-US" altLang="zh-CN" b="0" i="1" smtClean="0">
                            <a:solidFill>
                              <a:schemeClr val="tx1"/>
                            </a:solidFill>
                            <a:latin typeface="Cambria Math" panose="02040503050406030204" pitchFamily="18" charset="0"/>
                            <a:ea typeface="阿里巴巴普惠体 R" panose="00020600040101010101" pitchFamily="18" charset="-122"/>
                          </a:rPr>
                          <m:t>𝛾</m:t>
                        </m:r>
                      </m:e>
                      <m:sup>
                        <m:r>
                          <a:rPr lang="en-US" altLang="zh-CN" b="0" i="1" smtClean="0">
                            <a:solidFill>
                              <a:schemeClr val="tx1"/>
                            </a:solidFill>
                            <a:latin typeface="Cambria Math" panose="02040503050406030204" pitchFamily="18" charset="0"/>
                            <a:ea typeface="阿里巴巴普惠体 R" panose="00020600040101010101" pitchFamily="18" charset="-122"/>
                          </a:rPr>
                          <m:t>𝑇</m:t>
                        </m:r>
                        <m:r>
                          <a:rPr lang="en-US" altLang="zh-CN" b="0" i="1" smtClean="0">
                            <a:solidFill>
                              <a:schemeClr val="tx1"/>
                            </a:solidFill>
                            <a:latin typeface="Cambria Math" panose="02040503050406030204" pitchFamily="18" charset="0"/>
                            <a:ea typeface="阿里巴巴普惠体 R" panose="00020600040101010101" pitchFamily="18" charset="-122"/>
                          </a:rPr>
                          <m:t>−</m:t>
                        </m:r>
                        <m:r>
                          <a:rPr lang="en-US" altLang="zh-CN" b="0" i="1" smtClean="0">
                            <a:solidFill>
                              <a:schemeClr val="tx1"/>
                            </a:solidFill>
                            <a:latin typeface="Cambria Math" panose="02040503050406030204" pitchFamily="18" charset="0"/>
                            <a:ea typeface="阿里巴巴普惠体 R" panose="00020600040101010101" pitchFamily="18" charset="-122"/>
                          </a:rPr>
                          <m:t>𝑡</m:t>
                        </m:r>
                        <m:r>
                          <a:rPr lang="en-US" altLang="zh-CN" b="0" i="1" smtClean="0">
                            <a:solidFill>
                              <a:schemeClr val="tx1"/>
                            </a:solidFill>
                            <a:latin typeface="Cambria Math" panose="02040503050406030204" pitchFamily="18" charset="0"/>
                            <a:ea typeface="阿里巴巴普惠体 R" panose="00020600040101010101" pitchFamily="18" charset="-122"/>
                          </a:rPr>
                          <m:t>+</m:t>
                        </m:r>
                        <m:r>
                          <a:rPr lang="en-US" altLang="zh-CN" b="0" i="1" smtClean="0">
                            <a:solidFill>
                              <a:schemeClr val="tx1"/>
                            </a:solidFill>
                            <a:latin typeface="Cambria Math" panose="02040503050406030204" pitchFamily="18" charset="0"/>
                            <a:ea typeface="阿里巴巴普惠体 R" panose="00020600040101010101" pitchFamily="18" charset="-122"/>
                          </a:rPr>
                          <m:t>1</m:t>
                        </m:r>
                      </m:sup>
                    </m:sSup>
                    <m:sSub>
                      <m:sSubPr>
                        <m:ctrlPr>
                          <a:rPr lang="en-US" altLang="zh-CN" b="0" i="1" smtClean="0">
                            <a:solidFill>
                              <a:schemeClr val="tx1"/>
                            </a:solidFill>
                            <a:latin typeface="Cambria Math" panose="02040503050406030204" pitchFamily="18" charset="0"/>
                            <a:ea typeface="阿里巴巴普惠体 R" panose="00020600040101010101" pitchFamily="18" charset="-122"/>
                          </a:rPr>
                        </m:ctrlPr>
                      </m:sSubPr>
                      <m:e>
                        <m:r>
                          <a:rPr lang="en-US" altLang="zh-CN" b="0" i="1" smtClean="0">
                            <a:solidFill>
                              <a:schemeClr val="tx1"/>
                            </a:solidFill>
                            <a:latin typeface="Cambria Math" panose="02040503050406030204" pitchFamily="18" charset="0"/>
                            <a:ea typeface="阿里巴巴普惠体 R" panose="00020600040101010101" pitchFamily="18" charset="-122"/>
                          </a:rPr>
                          <m:t>𝑟</m:t>
                        </m:r>
                      </m:e>
                      <m:sub>
                        <m:r>
                          <a:rPr lang="en-US" altLang="zh-CN" b="0" i="1" smtClean="0">
                            <a:solidFill>
                              <a:schemeClr val="tx1"/>
                            </a:solidFill>
                            <a:latin typeface="Cambria Math" panose="02040503050406030204" pitchFamily="18" charset="0"/>
                            <a:ea typeface="阿里巴巴普惠体 R" panose="00020600040101010101" pitchFamily="18" charset="-122"/>
                          </a:rPr>
                          <m:t>𝑇</m:t>
                        </m:r>
                        <m:r>
                          <a:rPr lang="en-US" altLang="zh-CN" b="0" i="1" smtClean="0">
                            <a:solidFill>
                              <a:schemeClr val="tx1"/>
                            </a:solidFill>
                            <a:latin typeface="Cambria Math" panose="02040503050406030204" pitchFamily="18" charset="0"/>
                            <a:ea typeface="阿里巴巴普惠体 R" panose="00020600040101010101" pitchFamily="18" charset="-122"/>
                          </a:rPr>
                          <m:t>−</m:t>
                        </m:r>
                        <m:r>
                          <a:rPr lang="en-US" altLang="zh-CN" b="0" i="1" smtClean="0">
                            <a:solidFill>
                              <a:schemeClr val="tx1"/>
                            </a:solidFill>
                            <a:latin typeface="Cambria Math" panose="02040503050406030204" pitchFamily="18" charset="0"/>
                            <a:ea typeface="阿里巴巴普惠体 R" panose="00020600040101010101" pitchFamily="18" charset="-122"/>
                          </a:rPr>
                          <m:t>1</m:t>
                        </m:r>
                      </m:sub>
                    </m:sSub>
                    <m:r>
                      <a:rPr lang="en-US" altLang="zh-CN" b="0" i="1" smtClean="0">
                        <a:solidFill>
                          <a:schemeClr val="tx1"/>
                        </a:solidFill>
                        <a:latin typeface="Cambria Math" panose="02040503050406030204" pitchFamily="18" charset="0"/>
                        <a:ea typeface="阿里巴巴普惠体 R" panose="00020600040101010101" pitchFamily="18" charset="-122"/>
                      </a:rPr>
                      <m:t>+</m:t>
                    </m:r>
                  </m:oMath>
                </a14:m>
                <a:r>
                  <a:rPr lang="en-US" altLang="zh-CN" dirty="0">
                    <a:solidFill>
                      <a:schemeClr val="tx1"/>
                    </a:solidFill>
                    <a:ea typeface="阿里巴巴普惠体 R" panose="00020600040101010101" pitchFamily="18" charset="-122"/>
                  </a:rPr>
                  <a:t> </a:t>
                </a:r>
                <a14:m>
                  <m:oMath xmlns:m="http://schemas.openxmlformats.org/officeDocument/2006/math">
                    <m:sSup>
                      <m:sSupPr>
                        <m:ctrlPr>
                          <a:rPr lang="en-US" altLang="zh-CN" i="1">
                            <a:solidFill>
                              <a:schemeClr val="tx1"/>
                            </a:solidFill>
                            <a:latin typeface="Cambria Math" panose="02040503050406030204" pitchFamily="18" charset="0"/>
                            <a:ea typeface="阿里巴巴普惠体 R" panose="00020600040101010101" pitchFamily="18" charset="-122"/>
                          </a:rPr>
                        </m:ctrlPr>
                      </m:sSupPr>
                      <m:e>
                        <m:r>
                          <a:rPr lang="en-US" altLang="zh-CN" i="1">
                            <a:solidFill>
                              <a:schemeClr val="tx1"/>
                            </a:solidFill>
                            <a:latin typeface="Cambria Math" panose="02040503050406030204" pitchFamily="18" charset="0"/>
                            <a:ea typeface="阿里巴巴普惠体 R" panose="00020600040101010101" pitchFamily="18" charset="-122"/>
                          </a:rPr>
                          <m:t>𝛾</m:t>
                        </m:r>
                      </m:e>
                      <m:sup>
                        <m:r>
                          <a:rPr lang="en-US" altLang="zh-CN" i="1">
                            <a:solidFill>
                              <a:schemeClr val="tx1"/>
                            </a:solidFill>
                            <a:latin typeface="Cambria Math" panose="02040503050406030204" pitchFamily="18" charset="0"/>
                            <a:ea typeface="阿里巴巴普惠体 R" panose="00020600040101010101" pitchFamily="18" charset="-122"/>
                          </a:rPr>
                          <m:t>𝑇</m:t>
                        </m:r>
                        <m:r>
                          <a:rPr lang="en-US" altLang="zh-CN" i="1">
                            <a:solidFill>
                              <a:schemeClr val="tx1"/>
                            </a:solidFill>
                            <a:latin typeface="Cambria Math" panose="02040503050406030204" pitchFamily="18" charset="0"/>
                            <a:ea typeface="阿里巴巴普惠体 R" panose="00020600040101010101" pitchFamily="18" charset="-122"/>
                          </a:rPr>
                          <m:t>−</m:t>
                        </m:r>
                        <m:r>
                          <a:rPr lang="en-US" altLang="zh-CN" i="1">
                            <a:solidFill>
                              <a:schemeClr val="tx1"/>
                            </a:solidFill>
                            <a:latin typeface="Cambria Math" panose="02040503050406030204" pitchFamily="18" charset="0"/>
                            <a:ea typeface="阿里巴巴普惠体 R" panose="00020600040101010101" pitchFamily="18" charset="-122"/>
                          </a:rPr>
                          <m:t>𝑡</m:t>
                        </m:r>
                      </m:sup>
                    </m:sSup>
                    <m:r>
                      <a:rPr lang="en-US" altLang="zh-CN" b="0" i="1" smtClean="0">
                        <a:solidFill>
                          <a:schemeClr val="tx1"/>
                        </a:solidFill>
                        <a:latin typeface="Cambria Math" panose="02040503050406030204" pitchFamily="18" charset="0"/>
                        <a:ea typeface="阿里巴巴普惠体 R" panose="00020600040101010101" pitchFamily="18" charset="-122"/>
                      </a:rPr>
                      <m:t>𝑉</m:t>
                    </m:r>
                    <m:r>
                      <a:rPr lang="en-US" altLang="zh-CN" b="0" i="1" smtClean="0">
                        <a:solidFill>
                          <a:schemeClr val="tx1"/>
                        </a:solidFill>
                        <a:latin typeface="Cambria Math" panose="02040503050406030204" pitchFamily="18" charset="0"/>
                        <a:ea typeface="阿里巴巴普惠体 R" panose="00020600040101010101" pitchFamily="18" charset="-122"/>
                      </a:rPr>
                      <m:t>(</m:t>
                    </m:r>
                    <m:sSub>
                      <m:sSubPr>
                        <m:ctrlPr>
                          <a:rPr lang="en-US" altLang="zh-CN" b="0" i="1" smtClean="0">
                            <a:solidFill>
                              <a:schemeClr val="tx1"/>
                            </a:solidFill>
                            <a:latin typeface="Cambria Math" panose="02040503050406030204" pitchFamily="18" charset="0"/>
                            <a:ea typeface="阿里巴巴普惠体 R" panose="00020600040101010101" pitchFamily="18" charset="-122"/>
                          </a:rPr>
                        </m:ctrlPr>
                      </m:sSubPr>
                      <m:e>
                        <m:r>
                          <a:rPr lang="en-US" altLang="zh-CN" b="0" i="1" smtClean="0">
                            <a:solidFill>
                              <a:schemeClr val="tx1"/>
                            </a:solidFill>
                            <a:latin typeface="Cambria Math" panose="02040503050406030204" pitchFamily="18" charset="0"/>
                            <a:ea typeface="阿里巴巴普惠体 R" panose="00020600040101010101" pitchFamily="18" charset="-122"/>
                          </a:rPr>
                          <m:t>𝑠</m:t>
                        </m:r>
                      </m:e>
                      <m:sub>
                        <m:r>
                          <a:rPr lang="en-US" altLang="zh-CN" b="0" i="1" smtClean="0">
                            <a:solidFill>
                              <a:schemeClr val="tx1"/>
                            </a:solidFill>
                            <a:latin typeface="Cambria Math" panose="02040503050406030204" pitchFamily="18" charset="0"/>
                            <a:ea typeface="阿里巴巴普惠体 R" panose="00020600040101010101" pitchFamily="18" charset="-122"/>
                          </a:rPr>
                          <m:t>𝑇</m:t>
                        </m:r>
                      </m:sub>
                    </m:sSub>
                    <m:r>
                      <a:rPr lang="en-US" altLang="zh-CN" b="0" i="1" smtClean="0">
                        <a:solidFill>
                          <a:schemeClr val="tx1"/>
                        </a:solidFill>
                        <a:latin typeface="Cambria Math" panose="02040503050406030204" pitchFamily="18" charset="0"/>
                        <a:ea typeface="MS Mincho" charset="0"/>
                        <a:cs typeface="Cambria Math" panose="02040503050406030204" pitchFamily="18" charset="0"/>
                      </a:rPr>
                      <m:t>)</m:t>
                    </m:r>
                  </m:oMath>
                </a14:m>
                <a:endParaRPr lang="en-US" altLang="zh-CN" b="0" i="1" dirty="0" smtClean="0">
                  <a:solidFill>
                    <a:schemeClr val="tx1"/>
                  </a:solidFill>
                  <a:latin typeface="Cambria Math" panose="02040503050406030204" pitchFamily="18" charset="0"/>
                  <a:ea typeface="MS Mincho" charset="0"/>
                  <a:cs typeface="Cambria Math" panose="02040503050406030204" pitchFamily="18" charset="0"/>
                </a:endParaRPr>
              </a:p>
            </p:txBody>
          </p:sp>
        </mc:Choice>
        <mc:Fallback>
          <p:sp>
            <p:nvSpPr>
              <p:cNvPr id="6" name="矩形 5"/>
              <p:cNvSpPr>
                <a:spLocks noRot="1" noChangeAspect="1" noMove="1" noResize="1" noEditPoints="1" noAdjustHandles="1" noChangeArrowheads="1" noChangeShapeType="1" noTextEdit="1"/>
              </p:cNvSpPr>
              <p:nvPr>
                <p:custDataLst>
                  <p:tags r:id="rId14"/>
                </p:custDataLst>
              </p:nvPr>
            </p:nvSpPr>
            <p:spPr>
              <a:xfrm>
                <a:off x="2491194" y="4701486"/>
                <a:ext cx="5933997" cy="378758"/>
              </a:xfrm>
              <a:prstGeom prst="rect">
                <a:avLst/>
              </a:prstGeom>
              <a:blipFill rotWithShape="1">
                <a:blip r:embed="rId15"/>
                <a:stretch>
                  <a:fillRect l="-1" t="-153"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内容占位符 2"/>
              <p:cNvSpPr txBox="1"/>
              <p:nvPr>
                <p:custDataLst>
                  <p:tags r:id="rId16"/>
                </p:custDataLst>
              </p:nvPr>
            </p:nvSpPr>
            <p:spPr>
              <a:xfrm>
                <a:off x="962816" y="5272477"/>
                <a:ext cx="8317219" cy="1148634"/>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在每次迭代中，并行</a:t>
                </a:r>
                <a14:m>
                  <m:oMath xmlns:m="http://schemas.openxmlformats.org/officeDocument/2006/math">
                    <m:r>
                      <a:rPr lang="en-US" altLang="zh-CN" sz="160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𝑁</m:t>
                    </m:r>
                  </m:oMath>
                </a14:m>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个</a:t>
                </a:r>
                <a:r>
                  <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actor</a:t>
                </a:r>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收集</a:t>
                </a:r>
                <a14:m>
                  <m:oMath xmlns:m="http://schemas.openxmlformats.org/officeDocument/2006/math">
                    <m:r>
                      <a:rPr lang="en-US" altLang="zh-CN" sz="160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𝑇</m:t>
                    </m:r>
                  </m:oMath>
                </a14:m>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步经验数据</a:t>
                </a:r>
                <a:endPar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742950" lvl="1" indent="-342900"/>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计算每步的</a:t>
                </a:r>
                <a14:m>
                  <m:oMath xmlns:m="http://schemas.openxmlformats.org/officeDocument/2006/math">
                    <m:sSub>
                      <m:sSubPr>
                        <m:ctrlPr>
                          <a:rPr lang="en-US" altLang="zh-CN" sz="1600" i="1" smtClean="0">
                            <a:solidFill>
                              <a:schemeClr val="tx1"/>
                            </a:solidFill>
                            <a:latin typeface="Cambria Math" panose="02040503050406030204" pitchFamily="18" charset="0"/>
                            <a:ea typeface="阿里巴巴普惠体 R" panose="00020600040101010101" pitchFamily="18" charset="-122"/>
                          </a:rPr>
                        </m:ctrlPr>
                      </m:sSubPr>
                      <m:e>
                        <m:acc>
                          <m:accPr>
                            <m:ctrlPr>
                              <a:rPr lang="en-US" altLang="zh-CN" sz="1600" i="1">
                                <a:solidFill>
                                  <a:schemeClr val="tx1"/>
                                </a:solidFill>
                                <a:latin typeface="Cambria Math" panose="02040503050406030204" pitchFamily="18" charset="0"/>
                                <a:ea typeface="阿里巴巴普惠体 R" panose="00020600040101010101" pitchFamily="18" charset="-122"/>
                              </a:rPr>
                            </m:ctrlPr>
                          </m:accPr>
                          <m:e>
                            <m:r>
                              <a:rPr lang="en-US" altLang="zh-CN" sz="1600"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sz="1600" i="1">
                            <a:solidFill>
                              <a:schemeClr val="tx1"/>
                            </a:solidFill>
                            <a:latin typeface="Cambria Math" panose="02040503050406030204" pitchFamily="18" charset="0"/>
                            <a:ea typeface="阿里巴巴普惠体 R" panose="00020600040101010101" pitchFamily="18" charset="-122"/>
                          </a:rPr>
                          <m:t>𝑡</m:t>
                        </m:r>
                      </m:sub>
                    </m:sSub>
                    <m:r>
                      <a:rPr lang="en-US" altLang="zh-CN" sz="1600" i="1">
                        <a:solidFill>
                          <a:schemeClr val="tx1"/>
                        </a:solidFill>
                        <a:latin typeface="Cambria Math" panose="02040503050406030204" pitchFamily="18" charset="0"/>
                        <a:ea typeface="阿里巴巴普惠体 R" panose="00020600040101010101" pitchFamily="18" charset="-122"/>
                      </a:rPr>
                      <m:t> </m:t>
                    </m:r>
                    <m:r>
                      <a:rPr lang="zh-CN" altLang="en-US" sz="1600" i="1">
                        <a:solidFill>
                          <a:schemeClr val="tx1"/>
                        </a:solidFill>
                        <a:latin typeface="Cambria Math" panose="02040503050406030204" pitchFamily="18" charset="0"/>
                        <a:ea typeface="阿里巴巴普惠体 R" panose="00020600040101010101" pitchFamily="18" charset="-122"/>
                      </a:rPr>
                      <m:t>和</m:t>
                    </m:r>
                    <m:sSup>
                      <m:sSupPr>
                        <m:ctrlPr>
                          <a:rPr lang="en-US" altLang="zh-CN" sz="1600" i="1">
                            <a:latin typeface="Cambria Math" panose="02040503050406030204" pitchFamily="18" charset="0"/>
                            <a:ea typeface="阿里巴巴普惠体 R" panose="00020600040101010101" pitchFamily="18" charset="-122"/>
                          </a:rPr>
                        </m:ctrlPr>
                      </m:sSupPr>
                      <m:e>
                        <m:r>
                          <a:rPr lang="en-US" altLang="zh-CN" sz="1600" i="1">
                            <a:latin typeface="Cambria Math" panose="02040503050406030204" pitchFamily="18" charset="0"/>
                            <a:ea typeface="阿里巴巴普惠体 R" panose="00020600040101010101" pitchFamily="18" charset="-122"/>
                            <a:cs typeface="阿里巴巴普惠体 R" panose="00020600040101010101" pitchFamily="18" charset="-122"/>
                          </a:rPr>
                          <m:t>𝐿</m:t>
                        </m:r>
                      </m:e>
                      <m:sup>
                        <m:r>
                          <a:rPr lang="en-US" altLang="zh-CN" sz="1600" i="1">
                            <a:latin typeface="Cambria Math" panose="02040503050406030204" pitchFamily="18" charset="0"/>
                            <a:ea typeface="阿里巴巴普惠体 R" panose="00020600040101010101" pitchFamily="18" charset="-122"/>
                          </a:rPr>
                          <m:t>𝐶𝐿𝐼𝑃</m:t>
                        </m:r>
                      </m:sup>
                    </m:sSup>
                    <m:d>
                      <m:dPr>
                        <m:ctrlPr>
                          <a:rPr lang="en-US" altLang="zh-CN" sz="1600"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sz="1600" i="1">
                            <a:latin typeface="Cambria Math" panose="02040503050406030204" pitchFamily="18" charset="0"/>
                            <a:ea typeface="阿里巴巴普惠体 R" panose="00020600040101010101" pitchFamily="18" charset="-122"/>
                            <a:cs typeface="阿里巴巴普惠体 R" panose="00020600040101010101" pitchFamily="18" charset="-122"/>
                          </a:rPr>
                          <m:t>𝜃</m:t>
                        </m:r>
                      </m:e>
                    </m:d>
                  </m:oMath>
                </a14:m>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，构成</a:t>
                </a:r>
                <a:r>
                  <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mini-batch</a:t>
                </a:r>
                <a:endPar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742950" lvl="1" indent="-342900"/>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更新参数</a:t>
                </a:r>
                <a14:m>
                  <m:oMath xmlns:m="http://schemas.openxmlformats.org/officeDocument/2006/math">
                    <m:r>
                      <a:rPr lang="en-US" altLang="zh-CN" sz="16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𝜃</m:t>
                    </m:r>
                    <m:r>
                      <a:rPr lang="zh-CN" altLang="en-US" sz="1600" i="1">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并更新</a:t>
                </a:r>
                <a14:m>
                  <m:oMath xmlns:m="http://schemas.openxmlformats.org/officeDocument/2006/math">
                    <m:sSub>
                      <m:sSubPr>
                        <m:ctrlPr>
                          <a:rPr lang="en-US" altLang="zh-CN" sz="160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sz="160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𝜃</m:t>
                        </m:r>
                      </m:e>
                      <m:sub>
                        <m:r>
                          <m:rPr>
                            <m:sty m:val="p"/>
                          </m:rPr>
                          <a:rPr lang="en-US" altLang="zh-CN" sz="1600" b="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old</m:t>
                        </m:r>
                      </m:sub>
                    </m:sSub>
                    <m:r>
                      <a:rPr lang="en-US" altLang="zh-CN" sz="1600" b="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sz="1600" i="1" smtClean="0">
                        <a:latin typeface="Cambria Math" panose="02040503050406030204" pitchFamily="18" charset="0"/>
                        <a:ea typeface="阿里巴巴普惠体 R" panose="00020600040101010101" pitchFamily="18" charset="-122"/>
                        <a:cs typeface="阿里巴巴普惠体 R" panose="00020600040101010101" pitchFamily="18" charset="-122"/>
                      </a:rPr>
                      <m:t>𝜃</m:t>
                    </m:r>
                  </m:oMath>
                </a14:m>
                <a:endPar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p:sp>
            <p:nvSpPr>
              <p:cNvPr id="15" name="内容占位符 2"/>
              <p:cNvSpPr txBox="1">
                <a:spLocks noRot="1" noChangeAspect="1" noMove="1" noResize="1" noEditPoints="1" noAdjustHandles="1" noChangeArrowheads="1" noChangeShapeType="1" noTextEdit="1"/>
              </p:cNvSpPr>
              <p:nvPr>
                <p:custDataLst>
                  <p:tags r:id="rId17"/>
                </p:custDataLst>
              </p:nvPr>
            </p:nvSpPr>
            <p:spPr>
              <a:xfrm>
                <a:off x="962816" y="5272477"/>
                <a:ext cx="8317219" cy="1148634"/>
              </a:xfrm>
              <a:prstGeom prst="rect">
                <a:avLst/>
              </a:prstGeom>
              <a:blipFill rotWithShape="1">
                <a:blip r:embed="rId18"/>
                <a:stretch>
                  <a:fillRect l="-2" t="-6" r="2" b="54"/>
                </a:stretch>
              </a:blipFill>
            </p:spPr>
            <p:txBody>
              <a:bodyPr/>
              <a:lstStyle/>
              <a:p>
                <a:r>
                  <a:rPr lang="zh-CN" altLang="en-US">
                    <a:noFill/>
                  </a:rPr>
                  <a:t> </a:t>
                </a:r>
              </a:p>
            </p:txBody>
          </p:sp>
        </mc:Fallback>
      </mc:AlternateContent>
      <p:pic>
        <p:nvPicPr>
          <p:cNvPr id="7" name="图片 6"/>
          <p:cNvPicPr>
            <a:picLocks noChangeAspect="1"/>
          </p:cNvPicPr>
          <p:nvPr>
            <p:custDataLst>
              <p:tags r:id="rId19"/>
            </p:custDataLst>
          </p:nvPr>
        </p:nvPicPr>
        <p:blipFill>
          <a:blip r:embed="rId20"/>
          <a:stretch>
            <a:fillRect/>
          </a:stretch>
        </p:blipFill>
        <p:spPr>
          <a:xfrm>
            <a:off x="8425180" y="1819910"/>
            <a:ext cx="3067050" cy="514350"/>
          </a:xfrm>
          <a:prstGeom prst="rect">
            <a:avLst/>
          </a:prstGeom>
        </p:spPr>
      </p:pic>
      <p:sp>
        <p:nvSpPr>
          <p:cNvPr id="9" name="文本框 8"/>
          <p:cNvSpPr txBox="1"/>
          <p:nvPr/>
        </p:nvSpPr>
        <p:spPr>
          <a:xfrm>
            <a:off x="7353300" y="1844040"/>
            <a:ext cx="2406015" cy="368300"/>
          </a:xfrm>
          <a:prstGeom prst="rect">
            <a:avLst/>
          </a:prstGeom>
          <a:noFill/>
        </p:spPr>
        <p:txBody>
          <a:bodyPr wrap="square" rtlCol="0">
            <a:spAutoFit/>
          </a:bodyPr>
          <a:p>
            <a:r>
              <a:rPr lang="zh-CN" altLang="en-US"/>
              <a:t>优势函数：</a:t>
            </a:r>
            <a:endParaRPr lang="zh-CN" altLang="en-US"/>
          </a:p>
        </p:txBody>
      </p:sp>
      <p:sp>
        <p:nvSpPr>
          <p:cNvPr id="11" name="灯片编号占位符 10"/>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8" name="文本框 7"/>
          <p:cNvSpPr txBox="1"/>
          <p:nvPr/>
        </p:nvSpPr>
        <p:spPr>
          <a:xfrm>
            <a:off x="380365" y="1383665"/>
            <a:ext cx="4861560" cy="460375"/>
          </a:xfrm>
          <a:prstGeom prst="rect">
            <a:avLst/>
          </a:prstGeom>
          <a:noFill/>
        </p:spPr>
        <p:txBody>
          <a:bodyPr wrap="square" rtlCol="0">
            <a:spAutoFit/>
          </a:bodyPr>
          <a:p>
            <a:r>
              <a:rPr lang="en-US" altLang="zh-CN" sz="2400"/>
              <a:t>PPO</a:t>
            </a:r>
            <a:r>
              <a:rPr lang="zh-CN" altLang="en-US" sz="2400"/>
              <a:t>在</a:t>
            </a:r>
            <a:r>
              <a:rPr lang="en-US" altLang="zh-CN" sz="2400"/>
              <a:t>TRPO</a:t>
            </a:r>
            <a:r>
              <a:rPr lang="zh-CN" altLang="en-US" sz="2400"/>
              <a:t>基础上的改进</a:t>
            </a:r>
            <a:endParaRPr lang="zh-CN" altLang="en-US" sz="2400"/>
          </a:p>
        </p:txBody>
      </p:sp>
      <p:sp>
        <p:nvSpPr>
          <p:cNvPr id="7" name="内容占位符 2"/>
          <p:cNvSpPr txBox="1"/>
          <p:nvPr>
            <p:custDataLst>
              <p:tags r:id="rId3"/>
            </p:custDataLst>
          </p:nvPr>
        </p:nvSpPr>
        <p:spPr>
          <a:xfrm>
            <a:off x="502441" y="1911302"/>
            <a:ext cx="8317219" cy="40640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zh-CN" altLang="en-US" dirty="0">
                <a:cs typeface="微软雅黑" panose="020B0503020204020204" charset="-122"/>
              </a:rPr>
              <a:t>自适应的</a:t>
            </a:r>
            <a:r>
              <a:rPr lang="en-US" altLang="zh-CN" dirty="0">
                <a:cs typeface="微软雅黑" panose="020B0503020204020204" charset="-122"/>
              </a:rPr>
              <a:t>KL</a:t>
            </a:r>
            <a:r>
              <a:rPr lang="zh-CN" altLang="en-US" dirty="0">
                <a:cs typeface="微软雅黑" panose="020B0503020204020204" charset="-122"/>
              </a:rPr>
              <a:t>惩罚项参数</a:t>
            </a:r>
            <a:endParaRPr lang="zh-CN" altLang="en-US" dirty="0">
              <a:cs typeface="微软雅黑" panose="020B0503020204020204" charset="-122"/>
            </a:endParaRPr>
          </a:p>
        </p:txBody>
      </p:sp>
      <mc:AlternateContent xmlns:mc="http://schemas.openxmlformats.org/markup-compatibility/2006">
        <mc:Choice xmlns:a14="http://schemas.microsoft.com/office/drawing/2010/main" Requires="a14">
          <p:sp>
            <p:nvSpPr>
              <p:cNvPr id="11" name="矩形 10"/>
              <p:cNvSpPr/>
              <p:nvPr>
                <p:custDataLst>
                  <p:tags r:id="rId4"/>
                </p:custDataLst>
              </p:nvPr>
            </p:nvSpPr>
            <p:spPr>
              <a:xfrm>
                <a:off x="2290836" y="2457402"/>
                <a:ext cx="6355779" cy="723531"/>
              </a:xfrm>
              <a:prstGeom prst="rect">
                <a:avLst/>
              </a:prstGeom>
            </p:spPr>
            <p:txBody>
              <a:bodyPr wrap="none">
                <a:spAutoFit/>
              </a:bodyPr>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sSup>
                            <m:sSupPr>
                              <m:ctrlPr>
                                <a:rPr lang="en-US" altLang="zh-CN" i="1">
                                  <a:latin typeface="Cambria Math" panose="02040503050406030204" pitchFamily="18" charset="0"/>
                                  <a:ea typeface="阿里巴巴普惠体 R" panose="00020600040101010101" pitchFamily="18" charset="-122"/>
                                </a:rPr>
                              </m:ctrlPr>
                            </m:sSup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𝐿</m:t>
                              </m:r>
                            </m:e>
                            <m:sup>
                              <m:r>
                                <a:rPr lang="en-US" altLang="zh-CN" b="0" i="1" smtClean="0">
                                  <a:latin typeface="Cambria Math" panose="02040503050406030204" pitchFamily="18" charset="0"/>
                                  <a:ea typeface="阿里巴巴普惠体 R" panose="00020600040101010101" pitchFamily="18" charset="-122"/>
                                </a:rPr>
                                <m:t>𝐾𝐿𝑃𝐸𝑁</m:t>
                              </m:r>
                            </m:sup>
                          </m:sSup>
                          <m:d>
                            <m:dPr>
                              <m:ctrl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d>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acc>
                            <m:accPr>
                              <m:ctrlPr>
                                <a:rPr lang="en-US" altLang="zh-CN" i="1" smtClean="0">
                                  <a:latin typeface="Cambria Math" panose="02040503050406030204" pitchFamily="18" charset="0"/>
                                  <a:ea typeface="阿里巴巴普惠体 R" panose="00020600040101010101" pitchFamily="18" charset="-122"/>
                                </a:rPr>
                              </m:ctrlPr>
                            </m:acc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𝔼</m:t>
                              </m:r>
                            </m:e>
                          </m:acc>
                        </m:e>
                        <m: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d>
                        <m:dPr>
                          <m:begChr m:val="["/>
                          <m:endChr m:val="]"/>
                          <m:ctrlPr>
                            <a:rPr lang="en-US" altLang="zh-CN" i="1" smtClean="0">
                              <a:latin typeface="Cambria Math" panose="02040503050406030204" pitchFamily="18" charset="0"/>
                              <a:ea typeface="阿里巴巴普惠体 R" panose="00020600040101010101" pitchFamily="18" charset="-122"/>
                            </a:rPr>
                          </m:ctrlPr>
                        </m:dPr>
                        <m:e>
                          <m:f>
                            <m:f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fPr>
                            <m:num>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𝜋</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sub>
                              </m:sSub>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num>
                            <m:den>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𝜋</m:t>
                                  </m:r>
                                </m:e>
                                <m:sub>
                                  <m:sSub>
                                    <m:sSubPr>
                                      <m:ctrlPr>
                                        <a:rPr lang="en-US" altLang="zh-CN" i="1" smtClean="0">
                                          <a:latin typeface="Cambria Math" panose="02040503050406030204" pitchFamily="18" charset="0"/>
                                          <a:ea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𝜃</m:t>
                                      </m:r>
                                    </m:e>
                                    <m:sub>
                                      <m:r>
                                        <m:rPr>
                                          <m:sty m:val="p"/>
                                        </m:rPr>
                                        <a:rPr lang="en-US" altLang="zh-CN" i="1">
                                          <a:latin typeface="Cambria Math" panose="02040503050406030204" pitchFamily="18" charset="0"/>
                                          <a:ea typeface="阿里巴巴普惠体 R" panose="00020600040101010101" pitchFamily="18" charset="-122"/>
                                        </a:rPr>
                                        <m:t>old</m:t>
                                      </m:r>
                                    </m:sub>
                                  </m:sSub>
                                </m:sub>
                              </m:sSub>
                              <m:d>
                                <m:d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dPr>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𝑎</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e>
                                  <m:sSub>
                                    <m:sSubPr>
                                      <m:ctrlP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den>
                          </m:f>
                          <m:sSub>
                            <m:sSubPr>
                              <m:ctrlPr>
                                <a:rPr lang="en-US" altLang="zh-CN" i="1" smtClean="0">
                                  <a:solidFill>
                                    <a:schemeClr val="tx1"/>
                                  </a:solidFill>
                                  <a:latin typeface="Cambria Math" panose="02040503050406030204" pitchFamily="18" charset="0"/>
                                  <a:ea typeface="阿里巴巴普惠体 R" panose="00020600040101010101" pitchFamily="18" charset="-122"/>
                                </a:rPr>
                              </m:ctrlPr>
                            </m:sSubPr>
                            <m:e>
                              <m:acc>
                                <m:accPr>
                                  <m:ctrlPr>
                                    <a:rPr lang="en-US" altLang="zh-CN" i="1">
                                      <a:solidFill>
                                        <a:schemeClr val="tx1"/>
                                      </a:solidFill>
                                      <a:latin typeface="Cambria Math" panose="02040503050406030204" pitchFamily="18" charset="0"/>
                                      <a:ea typeface="阿里巴巴普惠体 R" panose="00020600040101010101" pitchFamily="18" charset="-122"/>
                                    </a:rPr>
                                  </m:ctrlPr>
                                </m:accPr>
                                <m:e>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𝐴</m:t>
                                  </m:r>
                                </m:e>
                              </m:acc>
                            </m:e>
                            <m:sub>
                              <m:r>
                                <a:rPr lang="en-US" altLang="zh-CN" i="1">
                                  <a:solidFill>
                                    <a:schemeClr val="tx1"/>
                                  </a:solidFill>
                                  <a:latin typeface="Cambria Math" panose="02040503050406030204" pitchFamily="18" charset="0"/>
                                  <a:ea typeface="阿里巴巴普惠体 R" panose="00020600040101010101" pitchFamily="18" charset="-122"/>
                                </a:rPr>
                                <m:t>𝑡</m:t>
                              </m:r>
                            </m:sub>
                          </m:sSub>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t>
                          </m:r>
                          <m:r>
                            <a:rPr lang="en-US" altLang="zh-CN" b="0" i="1" smtClean="0">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𝛽</m:t>
                          </m:r>
                          <m:r>
                            <m:rPr>
                              <m:sty m:val="p"/>
                            </m:rPr>
                            <a:rPr lang="en-US" altLang="zh-CN" b="0" i="0" smtClean="0">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KL</m:t>
                          </m:r>
                          <m:r>
                            <a:rPr lang="en-US" altLang="zh-CN" b="0" i="1" smtClean="0">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𝜋</m:t>
                              </m:r>
                            </m:e>
                            <m:sub>
                              <m:sSub>
                                <m:sSubPr>
                                  <m:ctrlPr>
                                    <a:rPr lang="en-US" altLang="zh-CN" i="1">
                                      <a:solidFill>
                                        <a:schemeClr val="tx1"/>
                                      </a:solidFill>
                                      <a:latin typeface="Cambria Math" panose="02040503050406030204" pitchFamily="18" charset="0"/>
                                      <a:ea typeface="阿里巴巴普惠体 R" panose="00020600040101010101" pitchFamily="18" charset="-122"/>
                                    </a:rPr>
                                  </m:ctrlPr>
                                </m:sSubPr>
                                <m:e>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𝜃</m:t>
                                  </m:r>
                                </m:e>
                                <m:sub>
                                  <m:r>
                                    <m:rPr>
                                      <m:sty m:val="p"/>
                                    </m:rPr>
                                    <a:rPr lang="en-US" altLang="zh-CN" i="1">
                                      <a:solidFill>
                                        <a:schemeClr val="tx1"/>
                                      </a:solidFill>
                                      <a:latin typeface="Cambria Math" panose="02040503050406030204" pitchFamily="18" charset="0"/>
                                      <a:ea typeface="阿里巴巴普惠体 R" panose="00020600040101010101" pitchFamily="18" charset="-122"/>
                                    </a:rPr>
                                    <m:t>old</m:t>
                                  </m:r>
                                </m:sub>
                              </m:sSub>
                            </m:sub>
                          </m:sSub>
                          <m:d>
                            <m:dPr>
                              <m:ctrlP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m:t>
                              </m:r>
                            </m:e>
                            <m:e>
                              <m:sSub>
                                <m:sSubPr>
                                  <m:ctrlP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m:t>
                          </m:r>
                          <m:sSub>
                            <m:sSubPr>
                              <m:ctrlP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𝜋</m:t>
                              </m:r>
                            </m:e>
                            <m:sub>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𝜃</m:t>
                              </m:r>
                            </m:sub>
                          </m:sSub>
                          <m:d>
                            <m:dPr>
                              <m:ctrlP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dPr>
                            <m:e>
                              <m:r>
                                <a:rPr lang="en-US" altLang="zh-CN" b="0" i="1" smtClean="0">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m:t>
                              </m:r>
                            </m:e>
                            <m:e>
                              <m:sSub>
                                <m:sSubPr>
                                  <m:ctrlP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ctrlPr>
                                </m:sSubPr>
                                <m:e>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𝑠</m:t>
                                  </m:r>
                                </m:e>
                                <m:sub>
                                  <m:r>
                                    <a:rPr lang="en-US" altLang="zh-CN" i="1">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𝑡</m:t>
                                  </m:r>
                                </m:sub>
                              </m:sSub>
                            </m:e>
                          </m:d>
                          <m:r>
                            <a:rPr lang="en-US" altLang="zh-CN" b="0" i="1" smtClean="0">
                              <a:solidFill>
                                <a:schemeClr val="tx1"/>
                              </a:solidFill>
                              <a:latin typeface="Cambria Math" panose="02040503050406030204" pitchFamily="18" charset="0"/>
                              <a:ea typeface="阿里巴巴普惠体 R" panose="00020600040101010101" pitchFamily="18" charset="-122"/>
                              <a:cs typeface="阿里巴巴普惠体 R" panose="00020600040101010101" pitchFamily="18" charset="-122"/>
                            </a:rPr>
                            <m:t>]</m:t>
                          </m:r>
                        </m:e>
                      </m:d>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custDataLst>
                  <p:tags r:id="rId5"/>
                </p:custDataLst>
              </p:nvPr>
            </p:nvSpPr>
            <p:spPr>
              <a:xfrm>
                <a:off x="2290836" y="2457402"/>
                <a:ext cx="6355779" cy="723531"/>
              </a:xfrm>
              <a:prstGeom prst="rect">
                <a:avLst/>
              </a:prstGeom>
              <a:blipFill rotWithShape="1">
                <a:blip r:embed="rId6"/>
                <a:stretch>
                  <a:fillRect l="-6" t="-81" r="7"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内容占位符 2"/>
              <p:cNvSpPr txBox="1"/>
              <p:nvPr>
                <p:custDataLst>
                  <p:tags r:id="rId7"/>
                </p:custDataLst>
              </p:nvPr>
            </p:nvSpPr>
            <p:spPr>
              <a:xfrm>
                <a:off x="1246192" y="3536898"/>
                <a:ext cx="7918908" cy="2264102"/>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cs typeface="微软雅黑" panose="020B0503020204020204" charset="-122"/>
                  </a:rPr>
                  <a:t>动态调整</a:t>
                </a:r>
                <a14:m>
                  <m:oMath xmlns:m="http://schemas.openxmlformats.org/officeDocument/2006/math">
                    <m:r>
                      <a:rPr lang="en-US" altLang="zh-CN" i="1">
                        <a:solidFill>
                          <a:schemeClr val="tx1"/>
                        </a:solidFill>
                        <a:latin typeface="Cambria Math" panose="02040503050406030204" pitchFamily="18" charset="0"/>
                        <a:ea typeface="MS Mincho" charset="0"/>
                        <a:cs typeface="Cambria Math" panose="02040503050406030204" pitchFamily="18" charset="0"/>
                      </a:rPr>
                      <m:t>𝛽</m:t>
                    </m:r>
                  </m:oMath>
                </a14:m>
                <a:r>
                  <a:rPr lang="zh-CN" altLang="en-US" dirty="0">
                    <a:cs typeface="微软雅黑" panose="020B0503020204020204" charset="-122"/>
                  </a:rPr>
                  <a:t>方法</a:t>
                </a:r>
                <a:endParaRPr lang="en-US" altLang="zh-CN" dirty="0">
                  <a:cs typeface="微软雅黑" panose="020B0503020204020204" charset="-122"/>
                </a:endParaRPr>
              </a:p>
              <a:p>
                <a:pPr marL="0" indent="457200">
                  <a:buFont typeface="Arial" panose="020B0604020202020204" pitchFamily="34" charset="0"/>
                  <a:buNone/>
                </a:pPr>
                <a:r>
                  <a:rPr lang="zh-CN" altLang="en-US" dirty="0">
                    <a:cs typeface="微软雅黑" panose="020B0503020204020204" charset="-122"/>
                  </a:rPr>
                  <a:t>计算</a:t>
                </a:r>
                <a:r>
                  <a:rPr lang="en-US" altLang="zh-CN" dirty="0">
                    <a:cs typeface="微软雅黑" panose="020B0503020204020204" charset="-122"/>
                  </a:rPr>
                  <a:t>KL</a:t>
                </a:r>
                <a:r>
                  <a:rPr lang="zh-CN" altLang="en-US" dirty="0">
                    <a:cs typeface="微软雅黑" panose="020B0503020204020204" charset="-122"/>
                  </a:rPr>
                  <a:t>值 </a:t>
                </a:r>
                <a14:m>
                  <m:oMath xmlns:m="http://schemas.openxmlformats.org/officeDocument/2006/math">
                    <m:r>
                      <a:rPr lang="en-US" altLang="zh-CN" b="0" i="1" smtClean="0">
                        <a:latin typeface="Cambria Math" panose="02040503050406030204" pitchFamily="18" charset="0"/>
                        <a:cs typeface="Cambria Math" panose="02040503050406030204" pitchFamily="18" charset="0"/>
                      </a:rPr>
                      <m:t>𝑑</m:t>
                    </m:r>
                    <m:r>
                      <a:rPr lang="en-US" altLang="zh-CN" b="0" i="0" smtClean="0">
                        <a:latin typeface="Cambria Math" panose="02040503050406030204" pitchFamily="18" charset="0"/>
                        <a:ea typeface="MS Mincho" charset="0"/>
                        <a:cs typeface="Cambria Math" panose="02040503050406030204" pitchFamily="18" charset="0"/>
                      </a:rPr>
                      <m:t>=</m:t>
                    </m:r>
                    <m:sSub>
                      <m:sSubPr>
                        <m:ctrlPr>
                          <a:rPr lang="en-US" altLang="zh-CN" b="0" i="1" smtClean="0">
                            <a:latin typeface="Cambria Math" panose="02040503050406030204" pitchFamily="18" charset="0"/>
                            <a:cs typeface="Cambria Math" panose="02040503050406030204" pitchFamily="18" charset="0"/>
                          </a:rPr>
                        </m:ctrlPr>
                      </m:sSubPr>
                      <m:e>
                        <m:acc>
                          <m:accPr>
                            <m:ctrlPr>
                              <a:rPr lang="en-US" altLang="zh-CN" i="1">
                                <a:latin typeface="Cambria Math" panose="02040503050406030204" pitchFamily="18" charset="0"/>
                                <a:cs typeface="Cambria Math" panose="02040503050406030204" pitchFamily="18" charset="0"/>
                              </a:rPr>
                            </m:ctrlPr>
                          </m:accPr>
                          <m:e>
                            <m:r>
                              <a:rPr lang="en-US" altLang="zh-CN" i="1">
                                <a:latin typeface="Cambria Math" panose="02040503050406030204" pitchFamily="18" charset="0"/>
                                <a:ea typeface="MS Mincho" charset="0"/>
                                <a:cs typeface="Cambria Math" panose="02040503050406030204" pitchFamily="18" charset="0"/>
                              </a:rPr>
                              <m:t>𝔼</m:t>
                            </m:r>
                          </m:e>
                        </m:acc>
                      </m:e>
                      <m:sub>
                        <m:r>
                          <a:rPr lang="en-US" altLang="zh-CN" i="1">
                            <a:latin typeface="Cambria Math" panose="02040503050406030204" pitchFamily="18" charset="0"/>
                            <a:cs typeface="Cambria Math" panose="02040503050406030204" pitchFamily="18" charset="0"/>
                          </a:rPr>
                          <m:t>𝑡</m:t>
                        </m:r>
                      </m:sub>
                    </m:sSub>
                    <m:r>
                      <a:rPr lang="en-US" altLang="zh-CN" i="1" smtClean="0">
                        <a:latin typeface="Cambria Math" panose="02040503050406030204" pitchFamily="18" charset="0"/>
                        <a:ea typeface="MS Mincho" charset="0"/>
                        <a:cs typeface="Cambria Math" panose="02040503050406030204" pitchFamily="18" charset="0"/>
                      </a:rPr>
                      <m:t> </m:t>
                    </m:r>
                    <m:d>
                      <m:dPr>
                        <m:begChr m:val="["/>
                        <m:endChr m:val="]"/>
                        <m:ctrlPr>
                          <a:rPr lang="en-US" altLang="zh-CN" b="0" i="1" smtClean="0">
                            <a:solidFill>
                              <a:schemeClr val="tx1"/>
                            </a:solidFill>
                            <a:latin typeface="Cambria Math" panose="02040503050406030204" pitchFamily="18" charset="0"/>
                            <a:cs typeface="Cambria Math" panose="02040503050406030204" pitchFamily="18" charset="0"/>
                          </a:rPr>
                        </m:ctrlPr>
                      </m:dPr>
                      <m:e>
                        <m:r>
                          <m:rPr>
                            <m:sty m:val="p"/>
                          </m:rPr>
                          <a:rPr lang="en-US" altLang="zh-CN" smtClean="0">
                            <a:solidFill>
                              <a:schemeClr val="tx1"/>
                            </a:solidFill>
                            <a:latin typeface="Cambria Math" panose="02040503050406030204" pitchFamily="18" charset="0"/>
                            <a:cs typeface="Cambria Math" panose="02040503050406030204" pitchFamily="18" charset="0"/>
                          </a:rPr>
                          <m:t>KL</m:t>
                        </m:r>
                        <m:d>
                          <m:dPr>
                            <m:begChr m:val="["/>
                            <m:endChr m:val="]"/>
                            <m:ctrlPr>
                              <a:rPr lang="en-US" altLang="zh-CN" i="1" smtClean="0">
                                <a:solidFill>
                                  <a:schemeClr val="tx1"/>
                                </a:solidFill>
                                <a:latin typeface="Cambria Math" panose="02040503050406030204" pitchFamily="18" charset="0"/>
                                <a:cs typeface="Cambria Math" panose="02040503050406030204" pitchFamily="18" charset="0"/>
                              </a:rPr>
                            </m:ctrlPr>
                          </m:dPr>
                          <m:e>
                            <m:sSub>
                              <m:sSubPr>
                                <m:ctrlPr>
                                  <a:rPr lang="en-US" altLang="zh-CN" i="1">
                                    <a:solidFill>
                                      <a:schemeClr val="tx1"/>
                                    </a:solidFill>
                                    <a:latin typeface="Cambria Math" panose="02040503050406030204" pitchFamily="18" charset="0"/>
                                    <a:cs typeface="Cambria Math" panose="02040503050406030204" pitchFamily="18" charset="0"/>
                                  </a:rPr>
                                </m:ctrlPr>
                              </m:sSubPr>
                              <m:e>
                                <m:r>
                                  <a:rPr lang="en-US" altLang="zh-CN" i="1">
                                    <a:solidFill>
                                      <a:schemeClr val="tx1"/>
                                    </a:solidFill>
                                    <a:latin typeface="Cambria Math" panose="02040503050406030204" pitchFamily="18" charset="0"/>
                                    <a:ea typeface="MS Mincho" charset="0"/>
                                    <a:cs typeface="Cambria Math" panose="02040503050406030204" pitchFamily="18" charset="0"/>
                                  </a:rPr>
                                  <m:t>𝜋</m:t>
                                </m:r>
                              </m:e>
                              <m:sub>
                                <m:sSub>
                                  <m:sSubPr>
                                    <m:ctrlPr>
                                      <a:rPr lang="en-US" altLang="zh-CN" i="1">
                                        <a:solidFill>
                                          <a:schemeClr val="tx1"/>
                                        </a:solidFill>
                                        <a:latin typeface="Cambria Math" panose="02040503050406030204" pitchFamily="18" charset="0"/>
                                        <a:cs typeface="Cambria Math" panose="02040503050406030204" pitchFamily="18" charset="0"/>
                                      </a:rPr>
                                    </m:ctrlPr>
                                  </m:sSubPr>
                                  <m:e>
                                    <m:r>
                                      <a:rPr lang="en-US" altLang="zh-CN" i="1">
                                        <a:solidFill>
                                          <a:schemeClr val="tx1"/>
                                        </a:solidFill>
                                        <a:latin typeface="Cambria Math" panose="02040503050406030204" pitchFamily="18" charset="0"/>
                                        <a:ea typeface="MS Mincho" charset="0"/>
                                        <a:cs typeface="Cambria Math" panose="02040503050406030204" pitchFamily="18" charset="0"/>
                                      </a:rPr>
                                      <m:t>𝜃</m:t>
                                    </m:r>
                                  </m:e>
                                  <m:sub>
                                    <m:r>
                                      <m:rPr>
                                        <m:sty m:val="p"/>
                                      </m:rPr>
                                      <a:rPr lang="en-US" altLang="zh-CN" i="1">
                                        <a:solidFill>
                                          <a:schemeClr val="tx1"/>
                                        </a:solidFill>
                                        <a:latin typeface="Cambria Math" panose="02040503050406030204" pitchFamily="18" charset="0"/>
                                        <a:cs typeface="Cambria Math" panose="02040503050406030204" pitchFamily="18" charset="0"/>
                                      </a:rPr>
                                      <m:t>old</m:t>
                                    </m:r>
                                  </m:sub>
                                </m:sSub>
                              </m:sub>
                            </m:sSub>
                            <m:d>
                              <m:dPr>
                                <m:ctrlPr>
                                  <a:rPr lang="en-US" altLang="zh-CN" i="1">
                                    <a:solidFill>
                                      <a:schemeClr val="tx1"/>
                                    </a:solidFill>
                                    <a:latin typeface="Cambria Math" panose="02040503050406030204" pitchFamily="18" charset="0"/>
                                    <a:cs typeface="Cambria Math" panose="02040503050406030204" pitchFamily="18" charset="0"/>
                                  </a:rPr>
                                </m:ctrlPr>
                              </m:dPr>
                              <m:e>
                                <m:r>
                                  <a:rPr lang="en-US" altLang="zh-CN" i="1">
                                    <a:solidFill>
                                      <a:schemeClr val="tx1"/>
                                    </a:solidFill>
                                    <a:latin typeface="Cambria Math" panose="02040503050406030204" pitchFamily="18" charset="0"/>
                                    <a:ea typeface="MS Mincho" charset="0"/>
                                    <a:cs typeface="Cambria Math" panose="02040503050406030204" pitchFamily="18" charset="0"/>
                                  </a:rPr>
                                  <m:t>⋅</m:t>
                                </m:r>
                              </m:e>
                              <m:e>
                                <m:sSub>
                                  <m:sSubPr>
                                    <m:ctrlPr>
                                      <a:rPr lang="en-US" altLang="zh-CN" i="1">
                                        <a:solidFill>
                                          <a:schemeClr val="tx1"/>
                                        </a:solidFill>
                                        <a:latin typeface="Cambria Math" panose="02040503050406030204" pitchFamily="18" charset="0"/>
                                        <a:cs typeface="Cambria Math" panose="02040503050406030204" pitchFamily="18" charset="0"/>
                                      </a:rPr>
                                    </m:ctrlPr>
                                  </m:sSubPr>
                                  <m:e>
                                    <m:r>
                                      <a:rPr lang="en-US" altLang="zh-CN" i="1">
                                        <a:solidFill>
                                          <a:schemeClr val="tx1"/>
                                        </a:solidFill>
                                        <a:latin typeface="Cambria Math" panose="02040503050406030204" pitchFamily="18" charset="0"/>
                                        <a:cs typeface="Cambria Math" panose="02040503050406030204" pitchFamily="18" charset="0"/>
                                      </a:rPr>
                                      <m:t>𝑠</m:t>
                                    </m:r>
                                  </m:e>
                                  <m:sub>
                                    <m:r>
                                      <a:rPr lang="en-US" altLang="zh-CN" i="1">
                                        <a:solidFill>
                                          <a:schemeClr val="tx1"/>
                                        </a:solidFill>
                                        <a:latin typeface="Cambria Math" panose="02040503050406030204" pitchFamily="18" charset="0"/>
                                        <a:cs typeface="Cambria Math" panose="02040503050406030204" pitchFamily="18" charset="0"/>
                                      </a:rPr>
                                      <m:t>𝑡</m:t>
                                    </m:r>
                                  </m:sub>
                                </m:sSub>
                              </m:e>
                            </m:d>
                          </m:e>
                          <m:e>
                            <m:sSub>
                              <m:sSubPr>
                                <m:ctrlPr>
                                  <a:rPr lang="en-US" altLang="zh-CN" i="1">
                                    <a:solidFill>
                                      <a:schemeClr val="tx1"/>
                                    </a:solidFill>
                                    <a:latin typeface="Cambria Math" panose="02040503050406030204" pitchFamily="18" charset="0"/>
                                    <a:cs typeface="Cambria Math" panose="02040503050406030204" pitchFamily="18" charset="0"/>
                                  </a:rPr>
                                </m:ctrlPr>
                              </m:sSubPr>
                              <m:e>
                                <m:r>
                                  <a:rPr lang="en-US" altLang="zh-CN" i="1">
                                    <a:solidFill>
                                      <a:schemeClr val="tx1"/>
                                    </a:solidFill>
                                    <a:latin typeface="Cambria Math" panose="02040503050406030204" pitchFamily="18" charset="0"/>
                                    <a:ea typeface="MS Mincho" charset="0"/>
                                    <a:cs typeface="Cambria Math" panose="02040503050406030204" pitchFamily="18" charset="0"/>
                                  </a:rPr>
                                  <m:t>𝜋</m:t>
                                </m:r>
                              </m:e>
                              <m:sub>
                                <m:r>
                                  <a:rPr lang="en-US" altLang="zh-CN" i="1">
                                    <a:solidFill>
                                      <a:schemeClr val="tx1"/>
                                    </a:solidFill>
                                    <a:latin typeface="Cambria Math" panose="02040503050406030204" pitchFamily="18" charset="0"/>
                                    <a:ea typeface="MS Mincho" charset="0"/>
                                    <a:cs typeface="Cambria Math" panose="02040503050406030204" pitchFamily="18" charset="0"/>
                                  </a:rPr>
                                  <m:t>𝜃</m:t>
                                </m:r>
                              </m:sub>
                            </m:sSub>
                            <m:d>
                              <m:dPr>
                                <m:ctrlPr>
                                  <a:rPr lang="en-US" altLang="zh-CN" i="1">
                                    <a:solidFill>
                                      <a:schemeClr val="tx1"/>
                                    </a:solidFill>
                                    <a:latin typeface="Cambria Math" panose="02040503050406030204" pitchFamily="18" charset="0"/>
                                    <a:cs typeface="Cambria Math" panose="02040503050406030204" pitchFamily="18" charset="0"/>
                                  </a:rPr>
                                </m:ctrlPr>
                              </m:dPr>
                              <m:e>
                                <m:r>
                                  <a:rPr lang="en-US" altLang="zh-CN" i="1">
                                    <a:solidFill>
                                      <a:schemeClr val="tx1"/>
                                    </a:solidFill>
                                    <a:latin typeface="Cambria Math" panose="02040503050406030204" pitchFamily="18" charset="0"/>
                                    <a:ea typeface="MS Mincho" charset="0"/>
                                    <a:cs typeface="Cambria Math" panose="02040503050406030204" pitchFamily="18" charset="0"/>
                                  </a:rPr>
                                  <m:t>⋅</m:t>
                                </m:r>
                              </m:e>
                              <m:e>
                                <m:sSub>
                                  <m:sSubPr>
                                    <m:ctrlPr>
                                      <a:rPr lang="en-US" altLang="zh-CN" i="1">
                                        <a:solidFill>
                                          <a:schemeClr val="tx1"/>
                                        </a:solidFill>
                                        <a:latin typeface="Cambria Math" panose="02040503050406030204" pitchFamily="18" charset="0"/>
                                        <a:cs typeface="Cambria Math" panose="02040503050406030204" pitchFamily="18" charset="0"/>
                                      </a:rPr>
                                    </m:ctrlPr>
                                  </m:sSubPr>
                                  <m:e>
                                    <m:r>
                                      <a:rPr lang="en-US" altLang="zh-CN" i="1">
                                        <a:solidFill>
                                          <a:schemeClr val="tx1"/>
                                        </a:solidFill>
                                        <a:latin typeface="Cambria Math" panose="02040503050406030204" pitchFamily="18" charset="0"/>
                                        <a:cs typeface="Cambria Math" panose="02040503050406030204" pitchFamily="18" charset="0"/>
                                      </a:rPr>
                                      <m:t>𝑠</m:t>
                                    </m:r>
                                  </m:e>
                                  <m:sub>
                                    <m:r>
                                      <a:rPr lang="en-US" altLang="zh-CN" i="1">
                                        <a:solidFill>
                                          <a:schemeClr val="tx1"/>
                                        </a:solidFill>
                                        <a:latin typeface="Cambria Math" panose="02040503050406030204" pitchFamily="18" charset="0"/>
                                        <a:cs typeface="Cambria Math" panose="02040503050406030204" pitchFamily="18" charset="0"/>
                                      </a:rPr>
                                      <m:t>𝑡</m:t>
                                    </m:r>
                                  </m:sub>
                                </m:sSub>
                              </m:e>
                            </m:d>
                          </m:e>
                        </m:d>
                      </m:e>
                    </m:d>
                  </m:oMath>
                </a14:m>
                <a:endParaRPr lang="en-US" altLang="zh-CN" b="0" dirty="0">
                  <a:cs typeface="微软雅黑" panose="020B0503020204020204" charset="-122"/>
                </a:endParaRPr>
              </a:p>
              <a:p>
                <a:pPr marL="457200" lvl="1" indent="0">
                  <a:buFont typeface="+mj-lt"/>
                  <a:buNone/>
                </a:pPr>
                <a:r>
                  <a:rPr lang="en-US" altLang="zh-CN" dirty="0">
                    <a:cs typeface="微软雅黑" panose="020B0503020204020204" charset="-122"/>
                  </a:rPr>
                  <a:t>1.</a:t>
                </a:r>
                <a:r>
                  <a:rPr lang="zh-CN" altLang="en-US" dirty="0">
                    <a:cs typeface="微软雅黑" panose="020B0503020204020204" charset="-122"/>
                  </a:rPr>
                  <a:t>如果</a:t>
                </a:r>
                <a14:m>
                  <m:oMath xmlns:m="http://schemas.openxmlformats.org/officeDocument/2006/math">
                    <m:r>
                      <a:rPr lang="en-US" altLang="zh-CN" i="1">
                        <a:latin typeface="Cambria Math" panose="02040503050406030204" pitchFamily="18" charset="0"/>
                        <a:cs typeface="Cambria Math" panose="02040503050406030204" pitchFamily="18" charset="0"/>
                      </a:rPr>
                      <m:t>𝑑</m:t>
                    </m:r>
                    <m:r>
                      <a:rPr lang="en-US" altLang="zh-CN" b="0" i="1" smtClean="0">
                        <a:latin typeface="Cambria Math" panose="02040503050406030204" pitchFamily="18" charset="0"/>
                        <a:ea typeface="MS Mincho" charset="0"/>
                        <a:cs typeface="Cambria Math" panose="02040503050406030204" pitchFamily="18" charset="0"/>
                      </a:rPr>
                      <m:t>&lt;</m:t>
                    </m:r>
                    <m:sSub>
                      <m:sSubPr>
                        <m:ctrlPr>
                          <a:rPr lang="en-US" altLang="zh-CN" b="0" i="1" smtClean="0">
                            <a:latin typeface="Cambria Math" panose="02040503050406030204" pitchFamily="18" charset="0"/>
                            <a:cs typeface="Cambria Math" panose="02040503050406030204" pitchFamily="18" charset="0"/>
                          </a:rPr>
                        </m:ctrlPr>
                      </m:sSubPr>
                      <m:e>
                        <m:r>
                          <a:rPr lang="en-US" altLang="zh-CN" b="0" i="1" smtClean="0">
                            <a:latin typeface="Cambria Math" panose="02040503050406030204" pitchFamily="18" charset="0"/>
                            <a:cs typeface="Cambria Math" panose="02040503050406030204" pitchFamily="18" charset="0"/>
                          </a:rPr>
                          <m:t>𝑑</m:t>
                        </m:r>
                      </m:e>
                      <m:sub>
                        <m:r>
                          <m:rPr>
                            <m:sty m:val="p"/>
                          </m:rPr>
                          <a:rPr lang="en-US" altLang="zh-CN" b="0" i="0" smtClean="0">
                            <a:latin typeface="Cambria Math" panose="02040503050406030204" pitchFamily="18" charset="0"/>
                            <a:cs typeface="Cambria Math" panose="02040503050406030204" pitchFamily="18" charset="0"/>
                          </a:rPr>
                          <m:t>targ</m:t>
                        </m:r>
                      </m:sub>
                    </m:sSub>
                    <m:r>
                      <a:rPr lang="en-US" altLang="zh-CN" b="0" i="1" smtClean="0">
                        <a:latin typeface="Cambria Math" panose="02040503050406030204" pitchFamily="18" charset="0"/>
                        <a:ea typeface="MS Mincho" charset="0"/>
                        <a:cs typeface="Cambria Math" panose="02040503050406030204" pitchFamily="18" charset="0"/>
                      </a:rPr>
                      <m:t>/</m:t>
                    </m:r>
                    <m:r>
                      <a:rPr lang="en-US" altLang="zh-CN" b="0" i="1" smtClean="0">
                        <a:latin typeface="Cambria Math" panose="02040503050406030204" pitchFamily="18" charset="0"/>
                        <a:ea typeface="MS Mincho" charset="0"/>
                        <a:cs typeface="Cambria Math" panose="02040503050406030204" pitchFamily="18" charset="0"/>
                      </a:rPr>
                      <m:t>1</m:t>
                    </m:r>
                    <m:r>
                      <a:rPr lang="en-US" altLang="zh-CN" b="0" i="1" smtClean="0">
                        <a:latin typeface="Cambria Math" panose="02040503050406030204" pitchFamily="18" charset="0"/>
                        <a:ea typeface="MS Mincho" charset="0"/>
                        <a:cs typeface="Cambria Math" panose="02040503050406030204" pitchFamily="18" charset="0"/>
                      </a:rPr>
                      <m:t>.</m:t>
                    </m:r>
                    <m:r>
                      <a:rPr lang="en-US" altLang="zh-CN" b="0" i="1" smtClean="0">
                        <a:latin typeface="Cambria Math" panose="02040503050406030204" pitchFamily="18" charset="0"/>
                        <a:ea typeface="MS Mincho" charset="0"/>
                        <a:cs typeface="Cambria Math" panose="02040503050406030204" pitchFamily="18" charset="0"/>
                      </a:rPr>
                      <m:t>5</m:t>
                    </m:r>
                  </m:oMath>
                </a14:m>
                <a:r>
                  <a:rPr lang="zh-CN" altLang="en-US" dirty="0">
                    <a:cs typeface="微软雅黑" panose="020B0503020204020204" charset="-122"/>
                  </a:rPr>
                  <a:t>，更新</a:t>
                </a:r>
                <a14:m>
                  <m:oMath xmlns:m="http://schemas.openxmlformats.org/officeDocument/2006/math">
                    <m:r>
                      <a:rPr lang="en-US" altLang="zh-CN" i="1" smtClean="0">
                        <a:solidFill>
                          <a:schemeClr val="tx1"/>
                        </a:solidFill>
                        <a:latin typeface="Cambria Math" panose="02040503050406030204" pitchFamily="18" charset="0"/>
                        <a:ea typeface="MS Mincho" charset="0"/>
                        <a:cs typeface="Cambria Math" panose="02040503050406030204" pitchFamily="18" charset="0"/>
                      </a:rPr>
                      <m:t>𝛽</m:t>
                    </m:r>
                    <m:r>
                      <a:rPr lang="en-US" altLang="zh-CN" i="1" smtClean="0">
                        <a:solidFill>
                          <a:schemeClr val="tx1"/>
                        </a:solidFill>
                        <a:latin typeface="Cambria Math" panose="02040503050406030204" pitchFamily="18" charset="0"/>
                        <a:ea typeface="MS Mincho" charset="0"/>
                        <a:cs typeface="Cambria Math" panose="02040503050406030204" pitchFamily="18" charset="0"/>
                      </a:rPr>
                      <m:t>←</m:t>
                    </m:r>
                    <m:r>
                      <a:rPr lang="en-US" altLang="zh-CN" i="1">
                        <a:solidFill>
                          <a:schemeClr val="tx1"/>
                        </a:solidFill>
                        <a:latin typeface="Cambria Math" panose="02040503050406030204" pitchFamily="18" charset="0"/>
                        <a:ea typeface="MS Mincho" charset="0"/>
                        <a:cs typeface="Cambria Math" panose="02040503050406030204" pitchFamily="18" charset="0"/>
                      </a:rPr>
                      <m:t>𝛽</m:t>
                    </m:r>
                    <m:r>
                      <a:rPr lang="en-US" altLang="zh-CN" b="0" i="0" smtClean="0">
                        <a:solidFill>
                          <a:schemeClr val="tx1"/>
                        </a:solidFill>
                        <a:latin typeface="Cambria Math" panose="02040503050406030204" pitchFamily="18" charset="0"/>
                        <a:ea typeface="MS Mincho" charset="0"/>
                        <a:cs typeface="Cambria Math" panose="02040503050406030204" pitchFamily="18" charset="0"/>
                      </a:rPr>
                      <m:t>/</m:t>
                    </m:r>
                    <m:r>
                      <a:rPr lang="en-US" altLang="zh-CN" b="0" i="0" smtClean="0">
                        <a:solidFill>
                          <a:schemeClr val="tx1"/>
                        </a:solidFill>
                        <a:latin typeface="Cambria Math" panose="02040503050406030204" pitchFamily="18" charset="0"/>
                        <a:ea typeface="MS Mincho" charset="0"/>
                        <a:cs typeface="Cambria Math" panose="02040503050406030204" pitchFamily="18" charset="0"/>
                      </a:rPr>
                      <m:t>2</m:t>
                    </m:r>
                  </m:oMath>
                </a14:m>
                <a:endParaRPr lang="en-US" altLang="zh-CN" dirty="0">
                  <a:cs typeface="微软雅黑" panose="020B0503020204020204" charset="-122"/>
                </a:endParaRPr>
              </a:p>
              <a:p>
                <a:pPr marL="457200" lvl="1" indent="0">
                  <a:buFont typeface="+mj-lt"/>
                  <a:buNone/>
                </a:pPr>
                <a:r>
                  <a:rPr lang="en-US" altLang="zh-CN" dirty="0">
                    <a:cs typeface="微软雅黑" panose="020B0503020204020204" charset="-122"/>
                  </a:rPr>
                  <a:t>2.</a:t>
                </a:r>
                <a:r>
                  <a:rPr lang="zh-CN" altLang="en-US" dirty="0">
                    <a:cs typeface="微软雅黑" panose="020B0503020204020204" charset="-122"/>
                  </a:rPr>
                  <a:t>如果</a:t>
                </a:r>
                <a14:m>
                  <m:oMath xmlns:m="http://schemas.openxmlformats.org/officeDocument/2006/math">
                    <m:r>
                      <a:rPr lang="en-US" altLang="zh-CN" i="1">
                        <a:latin typeface="Cambria Math" panose="02040503050406030204" pitchFamily="18" charset="0"/>
                        <a:cs typeface="Cambria Math" panose="02040503050406030204" pitchFamily="18" charset="0"/>
                      </a:rPr>
                      <m:t>𝑑</m:t>
                    </m:r>
                    <m:r>
                      <a:rPr lang="en-US" altLang="zh-CN" b="0" i="1" smtClean="0">
                        <a:latin typeface="Cambria Math" panose="02040503050406030204" pitchFamily="18" charset="0"/>
                        <a:ea typeface="MS Mincho" charset="0"/>
                        <a:cs typeface="Cambria Math" panose="02040503050406030204" pitchFamily="18" charset="0"/>
                      </a:rPr>
                      <m:t>&gt;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𝑑</m:t>
                        </m:r>
                      </m:e>
                      <m:sub>
                        <m:r>
                          <m:rPr>
                            <m:sty m:val="p"/>
                          </m:rPr>
                          <a:rPr lang="en-US" altLang="zh-CN">
                            <a:latin typeface="Cambria Math" panose="02040503050406030204" pitchFamily="18" charset="0"/>
                            <a:cs typeface="Cambria Math" panose="02040503050406030204" pitchFamily="18" charset="0"/>
                          </a:rPr>
                          <m:t>targ</m:t>
                        </m:r>
                      </m:sub>
                    </m:sSub>
                    <m:r>
                      <a:rPr lang="en-US" altLang="zh-CN" b="0" i="1" smtClean="0">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MS Mincho" charset="0"/>
                        <a:cs typeface="Cambria Math" panose="02040503050406030204" pitchFamily="18" charset="0"/>
                      </a:rPr>
                      <m:t>1</m:t>
                    </m:r>
                    <m:r>
                      <a:rPr lang="en-US" altLang="zh-CN" i="1">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MS Mincho" charset="0"/>
                        <a:cs typeface="Cambria Math" panose="02040503050406030204" pitchFamily="18" charset="0"/>
                      </a:rPr>
                      <m:t>5</m:t>
                    </m:r>
                  </m:oMath>
                </a14:m>
                <a:r>
                  <a:rPr lang="zh-CN" altLang="en-US" dirty="0">
                    <a:cs typeface="微软雅黑" panose="020B0503020204020204" charset="-122"/>
                  </a:rPr>
                  <a:t>，更新</a:t>
                </a:r>
                <a14:m>
                  <m:oMath xmlns:m="http://schemas.openxmlformats.org/officeDocument/2006/math">
                    <m:r>
                      <a:rPr lang="en-US" altLang="zh-CN" i="1">
                        <a:latin typeface="Cambria Math" panose="02040503050406030204" pitchFamily="18" charset="0"/>
                        <a:ea typeface="MS Mincho" charset="0"/>
                        <a:cs typeface="Cambria Math" panose="02040503050406030204" pitchFamily="18" charset="0"/>
                      </a:rPr>
                      <m:t>𝛽</m:t>
                    </m:r>
                    <m:r>
                      <a:rPr lang="en-US" altLang="zh-CN" i="1">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MS Mincho" charset="0"/>
                        <a:cs typeface="Cambria Math" panose="02040503050406030204" pitchFamily="18" charset="0"/>
                      </a:rPr>
                      <m:t>𝛽</m:t>
                    </m:r>
                    <m:r>
                      <a:rPr lang="en-US" altLang="zh-CN" b="0" i="1" smtClean="0">
                        <a:latin typeface="Cambria Math" panose="02040503050406030204" pitchFamily="18" charset="0"/>
                        <a:ea typeface="MS Mincho" charset="0"/>
                        <a:cs typeface="Cambria Math" panose="02040503050406030204" pitchFamily="18" charset="0"/>
                      </a:rPr>
                      <m:t>×</m:t>
                    </m:r>
                    <m:r>
                      <a:rPr lang="en-US" altLang="zh-CN">
                        <a:latin typeface="Cambria Math" panose="02040503050406030204" pitchFamily="18" charset="0"/>
                        <a:ea typeface="MS Mincho" charset="0"/>
                        <a:cs typeface="Cambria Math" panose="02040503050406030204" pitchFamily="18" charset="0"/>
                      </a:rPr>
                      <m:t>2</m:t>
                    </m:r>
                  </m:oMath>
                </a14:m>
                <a:endParaRPr lang="en-US" altLang="zh-CN" dirty="0">
                  <a:cs typeface="微软雅黑" panose="020B0503020204020204" charset="-122"/>
                </a:endParaRPr>
              </a:p>
              <a:p>
                <a:pPr marL="800100" lvl="1" indent="-342900">
                  <a:buFont typeface="+mj-lt"/>
                  <a:buAutoNum type="alphaLcParenR"/>
                </a:pPr>
                <a:endParaRPr lang="en-US" altLang="zh-CN" dirty="0">
                  <a:cs typeface="微软雅黑" panose="020B0503020204020204" charset="-122"/>
                </a:endParaRPr>
              </a:p>
            </p:txBody>
          </p:sp>
        </mc:Choice>
        <mc:Fallback>
          <p:sp>
            <p:nvSpPr>
              <p:cNvPr id="20" name="内容占位符 2"/>
              <p:cNvSpPr txBox="1">
                <a:spLocks noRot="1" noChangeAspect="1" noMove="1" noResize="1" noEditPoints="1" noAdjustHandles="1" noChangeArrowheads="1" noChangeShapeType="1" noTextEdit="1"/>
              </p:cNvSpPr>
              <p:nvPr>
                <p:custDataLst>
                  <p:tags r:id="rId8"/>
                </p:custDataLst>
              </p:nvPr>
            </p:nvSpPr>
            <p:spPr>
              <a:xfrm>
                <a:off x="1246192" y="3536898"/>
                <a:ext cx="7918908" cy="2264102"/>
              </a:xfrm>
              <a:prstGeom prst="rect">
                <a:avLst/>
              </a:prstGeom>
              <a:blipFill rotWithShape="1">
                <a:blip r:embed="rId9"/>
                <a:stretch>
                  <a:fillRect l="-4" t="-26" r="2" b="12"/>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7" name="内容占位符 2"/>
          <p:cNvSpPr txBox="1"/>
          <p:nvPr>
            <p:custDataLst>
              <p:tags r:id="rId3"/>
            </p:custDataLst>
          </p:nvPr>
        </p:nvSpPr>
        <p:spPr>
          <a:xfrm>
            <a:off x="502441" y="1911302"/>
            <a:ext cx="8317219" cy="40640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endParaRPr lang="zh-CN" altLang="en-US" dirty="0">
              <a:cs typeface="微软雅黑" panose="020B0503020204020204" charset="-122"/>
            </a:endParaRPr>
          </a:p>
        </p:txBody>
      </p:sp>
      <p:pic>
        <p:nvPicPr>
          <p:cNvPr id="2" name="图片 1"/>
          <p:cNvPicPr>
            <a:picLocks noChangeAspect="1"/>
          </p:cNvPicPr>
          <p:nvPr>
            <p:custDataLst>
              <p:tags r:id="rId4"/>
            </p:custDataLst>
          </p:nvPr>
        </p:nvPicPr>
        <p:blipFill>
          <a:blip r:embed="rId5"/>
          <a:stretch>
            <a:fillRect/>
          </a:stretch>
        </p:blipFill>
        <p:spPr>
          <a:xfrm>
            <a:off x="2222500" y="1383030"/>
            <a:ext cx="7359650" cy="2557780"/>
          </a:xfrm>
          <a:prstGeom prst="rect">
            <a:avLst/>
          </a:prstGeom>
        </p:spPr>
      </p:pic>
      <p:sp>
        <p:nvSpPr>
          <p:cNvPr id="6" name="文本框 5"/>
          <p:cNvSpPr txBox="1"/>
          <p:nvPr/>
        </p:nvSpPr>
        <p:spPr>
          <a:xfrm>
            <a:off x="2291080" y="3836670"/>
            <a:ext cx="7423150" cy="2315210"/>
          </a:xfrm>
          <a:prstGeom prst="rect">
            <a:avLst/>
          </a:prstGeom>
          <a:noFill/>
        </p:spPr>
        <p:txBody>
          <a:bodyPr wrap="square" rtlCol="0" anchor="t">
            <a:noAutofit/>
          </a:bodyPr>
          <a:p>
            <a:r>
              <a:rPr lang="zh-CN" altLang="en-US"/>
              <a:t>我们提出了一种用于强化学习的新的策略梯度方法，该方法在通过与环境的交互对数据进行采样和使用随机梯度上升优化“替代”目标函数之间进行选择。尽管标准的策略梯度方法对每个数据样本执行一次梯度更新，但我们提出了一种新的目标函数，可以实现多个时期的微批量更新。我们称之为近端策略优化（PPO）。该</a:t>
            </a:r>
            <a:r>
              <a:rPr lang="zh-CN" altLang="en-US"/>
              <a:t>方法具有信任域策略优化（TRPO）的一些好处，但它们更容易实现，更通用，并且具有更好的样本复杂性（经验）。我们的实验在一系列基准任务上测试了PPO，包括模拟机器人运动和Atari游戏，我们表明PPO优于其他在线策略梯度方法，总体上在样本复杂性、简单性和墙时间之间取得了良好的平衡</a:t>
            </a:r>
            <a:endParaRPr lang="zh-CN" altLang="en-US"/>
          </a:p>
        </p:txBody>
      </p: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7" name="内容占位符 2"/>
          <p:cNvSpPr txBox="1"/>
          <p:nvPr>
            <p:custDataLst>
              <p:tags r:id="rId3"/>
            </p:custDataLst>
          </p:nvPr>
        </p:nvSpPr>
        <p:spPr>
          <a:xfrm>
            <a:off x="502441" y="1911302"/>
            <a:ext cx="8317219" cy="40640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endParaRPr lang="zh-CN" altLang="en-US" dirty="0">
              <a:cs typeface="微软雅黑" panose="020B0503020204020204" charset="-122"/>
            </a:endParaRPr>
          </a:p>
        </p:txBody>
      </p:sp>
      <p:sp>
        <p:nvSpPr>
          <p:cNvPr id="8" name="文本框 7"/>
          <p:cNvSpPr txBox="1"/>
          <p:nvPr/>
        </p:nvSpPr>
        <p:spPr>
          <a:xfrm>
            <a:off x="721995" y="3177540"/>
            <a:ext cx="11212830" cy="645160"/>
          </a:xfrm>
          <a:prstGeom prst="rect">
            <a:avLst/>
          </a:prstGeom>
          <a:noFill/>
        </p:spPr>
        <p:txBody>
          <a:bodyPr wrap="square" rtlCol="0" anchor="t">
            <a:spAutoFit/>
          </a:bodyPr>
          <a:p>
            <a:r>
              <a:rPr lang="zh-CN" altLang="en-US"/>
              <a:t>策略梯度方法的工作原理是计算策略梯度的估计量，并将其插入到随机梯度上升算法中。最常用的梯度估计</a:t>
            </a:r>
            <a:r>
              <a:rPr lang="zh-CN" altLang="en-US"/>
              <a:t>量具有以下形式：</a:t>
            </a:r>
            <a:endParaRPr lang="zh-CN" altLang="en-US"/>
          </a:p>
        </p:txBody>
      </p:sp>
      <p:pic>
        <p:nvPicPr>
          <p:cNvPr id="9" name="图片 8"/>
          <p:cNvPicPr>
            <a:picLocks noChangeAspect="1"/>
          </p:cNvPicPr>
          <p:nvPr>
            <p:custDataLst>
              <p:tags r:id="rId4"/>
            </p:custDataLst>
          </p:nvPr>
        </p:nvPicPr>
        <p:blipFill>
          <a:blip r:embed="rId5"/>
          <a:stretch>
            <a:fillRect/>
          </a:stretch>
        </p:blipFill>
        <p:spPr>
          <a:xfrm>
            <a:off x="4733290" y="3827145"/>
            <a:ext cx="2744470" cy="629285"/>
          </a:xfrm>
          <a:prstGeom prst="rect">
            <a:avLst/>
          </a:prstGeom>
        </p:spPr>
      </p:pic>
      <p:sp>
        <p:nvSpPr>
          <p:cNvPr id="10" name="文本框 9"/>
          <p:cNvSpPr txBox="1"/>
          <p:nvPr/>
        </p:nvSpPr>
        <p:spPr>
          <a:xfrm>
            <a:off x="721995" y="4540250"/>
            <a:ext cx="10767060" cy="645160"/>
          </a:xfrm>
          <a:prstGeom prst="rect">
            <a:avLst/>
          </a:prstGeom>
          <a:noFill/>
        </p:spPr>
        <p:txBody>
          <a:bodyPr wrap="square" rtlCol="0" anchor="t">
            <a:spAutoFit/>
          </a:bodyPr>
          <a:p>
            <a:r>
              <a:rPr lang="zh-CN" altLang="en-US"/>
              <a:t>其中</a:t>
            </a:r>
            <a:r>
              <a:rPr lang="en-US" altLang="zh-CN"/>
              <a:t>      </a:t>
            </a:r>
            <a:r>
              <a:rPr lang="zh-CN" altLang="en-US"/>
              <a:t>是随机策略，而</a:t>
            </a:r>
            <a:r>
              <a:rPr lang="en-US" altLang="zh-CN"/>
              <a:t>	    </a:t>
            </a:r>
            <a:r>
              <a:rPr lang="zh-CN" altLang="en-US"/>
              <a:t>是时间步长t处优势函数的估计量。</a:t>
            </a:r>
            <a:endParaRPr lang="zh-CN" altLang="en-US"/>
          </a:p>
          <a:p>
            <a:r>
              <a:rPr lang="zh-CN" altLang="en-US"/>
              <a:t>这里，在采样和优化之间交替的算法中，期望</a:t>
            </a:r>
            <a:r>
              <a:rPr lang="en-US" altLang="zh-CN"/>
              <a:t>               </a:t>
            </a:r>
            <a:r>
              <a:rPr lang="zh-CN" altLang="en-US"/>
              <a:t>表示有限批样本的经验平均值。</a:t>
            </a:r>
            <a:endParaRPr lang="zh-CN" altLang="en-US"/>
          </a:p>
        </p:txBody>
      </p:sp>
      <p:pic>
        <p:nvPicPr>
          <p:cNvPr id="12" name="图片 11"/>
          <p:cNvPicPr>
            <a:picLocks noChangeAspect="1"/>
          </p:cNvPicPr>
          <p:nvPr>
            <p:custDataLst>
              <p:tags r:id="rId6"/>
            </p:custDataLst>
          </p:nvPr>
        </p:nvPicPr>
        <p:blipFill>
          <a:blip r:embed="rId7"/>
          <a:stretch>
            <a:fillRect/>
          </a:stretch>
        </p:blipFill>
        <p:spPr>
          <a:xfrm>
            <a:off x="1248410" y="4577080"/>
            <a:ext cx="352425" cy="352425"/>
          </a:xfrm>
          <a:prstGeom prst="rect">
            <a:avLst/>
          </a:prstGeom>
        </p:spPr>
      </p:pic>
      <p:pic>
        <p:nvPicPr>
          <p:cNvPr id="13" name="图片 12"/>
          <p:cNvPicPr>
            <a:picLocks noChangeAspect="1"/>
          </p:cNvPicPr>
          <p:nvPr>
            <p:custDataLst>
              <p:tags r:id="rId8"/>
            </p:custDataLst>
          </p:nvPr>
        </p:nvPicPr>
        <p:blipFill>
          <a:blip r:embed="rId9"/>
          <a:stretch>
            <a:fillRect/>
          </a:stretch>
        </p:blipFill>
        <p:spPr>
          <a:xfrm>
            <a:off x="3303905" y="4538980"/>
            <a:ext cx="351790" cy="390525"/>
          </a:xfrm>
          <a:prstGeom prst="rect">
            <a:avLst/>
          </a:prstGeom>
        </p:spPr>
      </p:pic>
      <p:pic>
        <p:nvPicPr>
          <p:cNvPr id="14" name="图片 13"/>
          <p:cNvPicPr>
            <a:picLocks noChangeAspect="1"/>
          </p:cNvPicPr>
          <p:nvPr>
            <p:custDataLst>
              <p:tags r:id="rId10"/>
            </p:custDataLst>
          </p:nvPr>
        </p:nvPicPr>
        <p:blipFill>
          <a:blip r:embed="rId11"/>
          <a:stretch>
            <a:fillRect/>
          </a:stretch>
        </p:blipFill>
        <p:spPr>
          <a:xfrm>
            <a:off x="5472430" y="4848860"/>
            <a:ext cx="690245" cy="321945"/>
          </a:xfrm>
          <a:prstGeom prst="rect">
            <a:avLst/>
          </a:prstGeom>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pic>
        <p:nvPicPr>
          <p:cNvPr id="6" name="图片 5"/>
          <p:cNvPicPr>
            <a:picLocks noChangeAspect="1"/>
          </p:cNvPicPr>
          <p:nvPr>
            <p:custDataLst>
              <p:tags r:id="rId12"/>
            </p:custDataLst>
          </p:nvPr>
        </p:nvPicPr>
        <p:blipFill>
          <a:blip r:embed="rId13"/>
          <a:stretch>
            <a:fillRect/>
          </a:stretch>
        </p:blipFill>
        <p:spPr>
          <a:xfrm>
            <a:off x="2206625" y="1452880"/>
            <a:ext cx="7372350" cy="1514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7" name="内容占位符 2"/>
          <p:cNvSpPr txBox="1"/>
          <p:nvPr>
            <p:custDataLst>
              <p:tags r:id="rId3"/>
            </p:custDataLst>
          </p:nvPr>
        </p:nvSpPr>
        <p:spPr>
          <a:xfrm>
            <a:off x="502441" y="1911302"/>
            <a:ext cx="8317219" cy="40640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endParaRPr lang="zh-CN" altLang="en-US" dirty="0">
              <a:cs typeface="微软雅黑" panose="020B0503020204020204" charset="-122"/>
            </a:endParaRPr>
          </a:p>
        </p:txBody>
      </p:sp>
      <p:sp>
        <p:nvSpPr>
          <p:cNvPr id="2" name="文本框 1"/>
          <p:cNvSpPr txBox="1"/>
          <p:nvPr/>
        </p:nvSpPr>
        <p:spPr>
          <a:xfrm>
            <a:off x="711835" y="1672590"/>
            <a:ext cx="12017375" cy="368300"/>
          </a:xfrm>
          <a:prstGeom prst="rect">
            <a:avLst/>
          </a:prstGeom>
          <a:noFill/>
        </p:spPr>
        <p:txBody>
          <a:bodyPr wrap="square" rtlCol="0" anchor="t">
            <a:spAutoFit/>
          </a:bodyPr>
          <a:p>
            <a:r>
              <a:rPr lang="zh-CN" altLang="en-US"/>
              <a:t>在TRPO中，受策略更新大小的约束，目标函数被最大化。于是</a:t>
            </a:r>
            <a:r>
              <a:rPr lang="zh-CN" altLang="en-US"/>
              <a:t>有：</a:t>
            </a:r>
            <a:endParaRPr lang="zh-CN" altLang="en-US"/>
          </a:p>
        </p:txBody>
      </p:sp>
      <p:sp>
        <p:nvSpPr>
          <p:cNvPr id="11" name="文本框 10"/>
          <p:cNvSpPr txBox="1"/>
          <p:nvPr/>
        </p:nvSpPr>
        <p:spPr>
          <a:xfrm>
            <a:off x="770890" y="3785235"/>
            <a:ext cx="9168130" cy="645160"/>
          </a:xfrm>
          <a:prstGeom prst="rect">
            <a:avLst/>
          </a:prstGeom>
          <a:noFill/>
        </p:spPr>
        <p:txBody>
          <a:bodyPr wrap="square" rtlCol="0" anchor="t">
            <a:spAutoFit/>
          </a:bodyPr>
          <a:p>
            <a:r>
              <a:rPr lang="zh-CN" altLang="en-US"/>
              <a:t>这里，</a:t>
            </a:r>
            <a:r>
              <a:rPr lang="en-US" altLang="zh-CN"/>
              <a:t>       </a:t>
            </a:r>
            <a:r>
              <a:rPr lang="zh-CN" altLang="en-US"/>
              <a:t>是更新之前的策略参数的向量。在对目标进行线性近似和对约束进行二次近似之后，使用共轭梯度算法可以有效地近似解决该问题。</a:t>
            </a:r>
            <a:endParaRPr lang="zh-CN" altLang="en-US"/>
          </a:p>
        </p:txBody>
      </p:sp>
      <p:graphicFrame>
        <p:nvGraphicFramePr>
          <p:cNvPr id="15" name="对象 14">
            <a:hlinkClick r:id="" action="ppaction://ole?verb="/>
          </p:cNvPr>
          <p:cNvGraphicFramePr>
            <a:graphicFrameLocks noChangeAspect="1"/>
          </p:cNvGraphicFramePr>
          <p:nvPr/>
        </p:nvGraphicFramePr>
        <p:xfrm>
          <a:off x="1545590" y="3785235"/>
          <a:ext cx="356870" cy="338455"/>
        </p:xfrm>
        <a:graphic>
          <a:graphicData uri="http://schemas.openxmlformats.org/presentationml/2006/ole">
            <mc:AlternateContent xmlns:mc="http://schemas.openxmlformats.org/markup-compatibility/2006">
              <mc:Choice xmlns:v="urn:schemas-microsoft-com:vml" Requires="v">
                <p:oleObj spid="_x0000_s1025" name="" r:id="rId4" imgW="241300" imgH="228600" progId="Equation.KSEE3">
                  <p:embed/>
                </p:oleObj>
              </mc:Choice>
              <mc:Fallback>
                <p:oleObj name="" r:id="rId4" imgW="241300" imgH="228600" progId="Equation.KSEE3">
                  <p:embed/>
                  <p:pic>
                    <p:nvPicPr>
                      <p:cNvPr id="0" name="图片 1024"/>
                      <p:cNvPicPr/>
                      <p:nvPr/>
                    </p:nvPicPr>
                    <p:blipFill>
                      <a:blip r:embed="rId5"/>
                      <a:stretch>
                        <a:fillRect/>
                      </a:stretch>
                    </p:blipFill>
                    <p:spPr>
                      <a:xfrm>
                        <a:off x="1545590" y="3785235"/>
                        <a:ext cx="356870" cy="338455"/>
                      </a:xfrm>
                      <a:prstGeom prst="rect">
                        <a:avLst/>
                      </a:prstGeom>
                    </p:spPr>
                  </p:pic>
                </p:oleObj>
              </mc:Fallback>
            </mc:AlternateContent>
          </a:graphicData>
        </a:graphic>
      </p:graphicFrame>
      <p:sp>
        <p:nvSpPr>
          <p:cNvPr id="17" name="文本框 16"/>
          <p:cNvSpPr txBox="1"/>
          <p:nvPr/>
        </p:nvSpPr>
        <p:spPr>
          <a:xfrm>
            <a:off x="770890" y="4802505"/>
            <a:ext cx="11068050" cy="368300"/>
          </a:xfrm>
          <a:prstGeom prst="rect">
            <a:avLst/>
          </a:prstGeom>
          <a:noFill/>
        </p:spPr>
        <p:txBody>
          <a:bodyPr wrap="square" rtlCol="0" anchor="t">
            <a:spAutoFit/>
          </a:bodyPr>
          <a:p>
            <a:r>
              <a:rPr lang="zh-CN" altLang="en-US"/>
              <a:t>证明 TRPO 合理的理论实际上建议使用惩罚而不是约束，即解决无约束优化问题。</a:t>
            </a:r>
            <a:endParaRPr lang="zh-CN" altLang="en-US"/>
          </a:p>
        </p:txBody>
      </p:sp>
      <p:pic>
        <p:nvPicPr>
          <p:cNvPr id="18" name="图片 17"/>
          <p:cNvPicPr>
            <a:picLocks noChangeAspect="1"/>
          </p:cNvPicPr>
          <p:nvPr>
            <p:custDataLst>
              <p:tags r:id="rId6"/>
            </p:custDataLst>
          </p:nvPr>
        </p:nvPicPr>
        <p:blipFill>
          <a:blip r:embed="rId7"/>
          <a:stretch>
            <a:fillRect/>
          </a:stretch>
        </p:blipFill>
        <p:spPr>
          <a:xfrm>
            <a:off x="3233420" y="5363845"/>
            <a:ext cx="6143625" cy="895350"/>
          </a:xfrm>
          <a:prstGeom prst="rect">
            <a:avLst/>
          </a:prstGeom>
        </p:spPr>
      </p:pic>
      <p:pic>
        <p:nvPicPr>
          <p:cNvPr id="19" name="图片 18"/>
          <p:cNvPicPr>
            <a:picLocks noChangeAspect="1"/>
          </p:cNvPicPr>
          <p:nvPr>
            <p:custDataLst>
              <p:tags r:id="rId8"/>
            </p:custDataLst>
          </p:nvPr>
        </p:nvPicPr>
        <p:blipFill>
          <a:blip r:embed="rId9"/>
          <a:stretch>
            <a:fillRect/>
          </a:stretch>
        </p:blipFill>
        <p:spPr>
          <a:xfrm>
            <a:off x="3825240" y="2270125"/>
            <a:ext cx="4714875" cy="1143000"/>
          </a:xfrm>
          <a:prstGeom prst="rect">
            <a:avLst/>
          </a:prstGeom>
        </p:spPr>
      </p:pic>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962660" y="616585"/>
            <a:ext cx="1328420"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PPO</a:t>
            </a:r>
            <a:endPar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7" name="内容占位符 2"/>
          <p:cNvSpPr txBox="1"/>
          <p:nvPr>
            <p:custDataLst>
              <p:tags r:id="rId3"/>
            </p:custDataLst>
          </p:nvPr>
        </p:nvSpPr>
        <p:spPr>
          <a:xfrm>
            <a:off x="502441" y="1911302"/>
            <a:ext cx="8317219" cy="40640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Clr>
                <a:schemeClr val="accent1"/>
              </a:buClr>
              <a:buSzPct val="88000"/>
              <a:buFont typeface="Wingdings" panose="05000000000000000000" pitchFamily="2" charset="2"/>
              <a:buChar char="p"/>
              <a:defRPr sz="20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endParaRPr lang="zh-CN" altLang="en-US" dirty="0">
              <a:cs typeface="微软雅黑" panose="020B0503020204020204" charset="-122"/>
            </a:endParaRPr>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pic>
        <p:nvPicPr>
          <p:cNvPr id="8" name="图片 7"/>
          <p:cNvPicPr>
            <a:picLocks noChangeAspect="1"/>
          </p:cNvPicPr>
          <p:nvPr>
            <p:custDataLst>
              <p:tags r:id="rId4"/>
            </p:custDataLst>
          </p:nvPr>
        </p:nvPicPr>
        <p:blipFill>
          <a:blip r:embed="rId5"/>
          <a:stretch>
            <a:fillRect/>
          </a:stretch>
        </p:blipFill>
        <p:spPr>
          <a:xfrm>
            <a:off x="2526030" y="1325880"/>
            <a:ext cx="7391400" cy="3333750"/>
          </a:xfrm>
          <a:prstGeom prst="rect">
            <a:avLst/>
          </a:prstGeom>
        </p:spPr>
      </p:pic>
      <p:sp>
        <p:nvSpPr>
          <p:cNvPr id="9" name="文本框 8"/>
          <p:cNvSpPr txBox="1"/>
          <p:nvPr/>
        </p:nvSpPr>
        <p:spPr>
          <a:xfrm>
            <a:off x="2640965" y="4731385"/>
            <a:ext cx="6096000" cy="368300"/>
          </a:xfrm>
          <a:prstGeom prst="rect">
            <a:avLst/>
          </a:prstGeom>
          <a:noFill/>
        </p:spPr>
        <p:txBody>
          <a:bodyPr wrap="square" rtlCol="0" anchor="t">
            <a:spAutoFit/>
          </a:bodyPr>
          <a:p>
            <a:r>
              <a:rPr lang="zh-CN" altLang="en-US"/>
              <a:t>在TRPO中，受策略更新大小的约束，目标函数被最大化。</a:t>
            </a:r>
            <a:endParaRPr lang="zh-CN" altLang="en-US"/>
          </a:p>
        </p:txBody>
      </p:sp>
      <p:sp>
        <p:nvSpPr>
          <p:cNvPr id="10" name="文本框 9"/>
          <p:cNvSpPr txBox="1"/>
          <p:nvPr/>
        </p:nvSpPr>
        <p:spPr>
          <a:xfrm>
            <a:off x="2640965" y="5171440"/>
            <a:ext cx="6096000" cy="922020"/>
          </a:xfrm>
          <a:prstGeom prst="rect">
            <a:avLst/>
          </a:prstGeom>
          <a:noFill/>
        </p:spPr>
        <p:txBody>
          <a:bodyPr wrap="square" rtlCol="0" anchor="t">
            <a:spAutoFit/>
          </a:bodyPr>
          <a:p>
            <a:r>
              <a:rPr lang="zh-CN" altLang="en-US"/>
              <a:t>这里，</a:t>
            </a:r>
            <a:r>
              <a:rPr lang="en-US" altLang="zh-CN"/>
              <a:t>	</a:t>
            </a:r>
            <a:r>
              <a:rPr lang="zh-CN" altLang="en-US"/>
              <a:t>是更新之前的策略参数的向量。在对目标进行线性近似和对约束进行二次近似之后，使用共轭梯度算法可以有效地近似解决这个问题。</a:t>
            </a:r>
            <a:endParaRPr lang="zh-CN" altLang="en-US"/>
          </a:p>
        </p:txBody>
      </p:sp>
      <p:graphicFrame>
        <p:nvGraphicFramePr>
          <p:cNvPr id="12" name="对象 11">
            <a:hlinkClick r:id="" action="ppaction://ole?verb="/>
          </p:cNvPr>
          <p:cNvGraphicFramePr>
            <a:graphicFrameLocks noChangeAspect="1"/>
          </p:cNvGraphicFramePr>
          <p:nvPr/>
        </p:nvGraphicFramePr>
        <p:xfrm>
          <a:off x="3312160" y="5171440"/>
          <a:ext cx="372745" cy="372745"/>
        </p:xfrm>
        <a:graphic>
          <a:graphicData uri="http://schemas.openxmlformats.org/presentationml/2006/ole">
            <mc:AlternateContent xmlns:mc="http://schemas.openxmlformats.org/markup-compatibility/2006">
              <mc:Choice xmlns:v="urn:schemas-microsoft-com:vml" Requires="v">
                <p:oleObj spid="_x0000_s1026" name="" r:id="rId6" imgW="228600" imgH="228600" progId="Equation.KSEE3">
                  <p:embed/>
                </p:oleObj>
              </mc:Choice>
              <mc:Fallback>
                <p:oleObj name="" r:id="rId6" imgW="228600" imgH="228600" progId="Equation.KSEE3">
                  <p:embed/>
                  <p:pic>
                    <p:nvPicPr>
                      <p:cNvPr id="0" name="图片 1025"/>
                      <p:cNvPicPr/>
                      <p:nvPr/>
                    </p:nvPicPr>
                    <p:blipFill>
                      <a:blip r:embed="rId7"/>
                      <a:stretch>
                        <a:fillRect/>
                      </a:stretch>
                    </p:blipFill>
                    <p:spPr>
                      <a:xfrm>
                        <a:off x="3312160" y="5171440"/>
                        <a:ext cx="372745" cy="372745"/>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COMMONDATA" val="eyJoZGlkIjoiMWY5NWQ1ZWRjZjRkYTY3YjM1YTIxZDdhZmZlYTQ1MzM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3688</Words>
  <Application>WPS 演示</Application>
  <PresentationFormat>宽屏</PresentationFormat>
  <Paragraphs>179</Paragraphs>
  <Slides>16</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12</vt:i4>
      </vt:variant>
      <vt:variant>
        <vt:lpstr>幻灯片标题</vt:lpstr>
      </vt:variant>
      <vt:variant>
        <vt:i4>16</vt:i4>
      </vt:variant>
    </vt:vector>
  </HeadingPairs>
  <TitlesOfParts>
    <vt:vector size="42" baseType="lpstr">
      <vt:lpstr>Arial</vt:lpstr>
      <vt:lpstr>宋体</vt:lpstr>
      <vt:lpstr>Wingdings</vt:lpstr>
      <vt:lpstr>Times New Roman</vt:lpstr>
      <vt:lpstr>微软雅黑</vt:lpstr>
      <vt:lpstr>Calibri</vt:lpstr>
      <vt:lpstr>楷体</vt:lpstr>
      <vt:lpstr>阿里巴巴普惠体 R</vt:lpstr>
      <vt:lpstr>Cambria Math</vt:lpstr>
      <vt:lpstr>阿里巴巴普惠体 R</vt:lpstr>
      <vt:lpstr>MS Mincho</vt:lpstr>
      <vt:lpstr>Segoe Print</vt:lpstr>
      <vt:lpstr>Arial Unicode MS</vt:lpstr>
      <vt:lpstr>WPS</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近端策略优化-PPO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kákàじ★ve</cp:lastModifiedBy>
  <cp:revision>17</cp:revision>
  <dcterms:created xsi:type="dcterms:W3CDTF">2023-09-12T08:52:00Z</dcterms:created>
  <dcterms:modified xsi:type="dcterms:W3CDTF">2023-10-06T11:47:34Z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D8EEA8DF5F28403DAC5351C1960F0A3B_12</vt:lpwstr>
  </property>
  <property fmtid="{D5CDD505-2E9C-101B-9397-08002B2CF9AE}" pid="3" name="KSOProductBuildVer">
    <vt:lpwstr>2052-12.1.0.15374</vt:lpwstr>
  </property>
</Properties>
</file>