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8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286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6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0.xml"/><Relationship Id="rId7" Type="http://schemas.openxmlformats.org/officeDocument/2006/relationships/image" Target="../media/image11.png"/><Relationship Id="rId6" Type="http://schemas.openxmlformats.org/officeDocument/2006/relationships/tags" Target="../tags/tag29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Relationship Id="rId3" Type="http://schemas.openxmlformats.org/officeDocument/2006/relationships/tags" Target="../tags/tag28.xml"/><Relationship Id="rId2" Type="http://schemas.openxmlformats.org/officeDocument/2006/relationships/image" Target="../media/image1.png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tags" Target="../tags/tag31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35.xml"/><Relationship Id="rId7" Type="http://schemas.openxmlformats.org/officeDocument/2006/relationships/image" Target="../media/image14.png"/><Relationship Id="rId6" Type="http://schemas.openxmlformats.org/officeDocument/2006/relationships/tags" Target="../tags/tag3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Relationship Id="rId3" Type="http://schemas.openxmlformats.org/officeDocument/2006/relationships/tags" Target="../tags/tag33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1.xml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39.xml"/><Relationship Id="rId7" Type="http://schemas.openxmlformats.org/officeDocument/2006/relationships/image" Target="../media/image16.png"/><Relationship Id="rId6" Type="http://schemas.openxmlformats.org/officeDocument/2006/relationships/tags" Target="../tags/tag38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4" Type="http://schemas.openxmlformats.org/officeDocument/2006/relationships/notesSlide" Target="../notesSlides/notesSlide12.xml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tags" Target="../tags/tag40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4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Relationship Id="rId3" Type="http://schemas.openxmlformats.org/officeDocument/2006/relationships/tags" Target="../tags/tag4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3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47.xml"/><Relationship Id="rId7" Type="http://schemas.openxmlformats.org/officeDocument/2006/relationships/image" Target="../media/image19.png"/><Relationship Id="rId6" Type="http://schemas.openxmlformats.org/officeDocument/2006/relationships/tags" Target="../tags/tag4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Relationship Id="rId3" Type="http://schemas.openxmlformats.org/officeDocument/2006/relationships/tags" Target="../tags/tag45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51.xml"/><Relationship Id="rId7" Type="http://schemas.openxmlformats.org/officeDocument/2006/relationships/image" Target="../media/image19.png"/><Relationship Id="rId6" Type="http://schemas.openxmlformats.org/officeDocument/2006/relationships/tags" Target="../tags/tag50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Relationship Id="rId3" Type="http://schemas.openxmlformats.org/officeDocument/2006/relationships/tags" Target="../tags/tag49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5.xml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55.xml"/><Relationship Id="rId7" Type="http://schemas.openxmlformats.org/officeDocument/2006/relationships/image" Target="../media/image21.png"/><Relationship Id="rId6" Type="http://schemas.openxmlformats.org/officeDocument/2006/relationships/tags" Target="../tags/tag5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Relationship Id="rId3" Type="http://schemas.openxmlformats.org/officeDocument/2006/relationships/tags" Target="../tags/tag53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6.xml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59.xml"/><Relationship Id="rId7" Type="http://schemas.openxmlformats.org/officeDocument/2006/relationships/image" Target="../media/image23.png"/><Relationship Id="rId6" Type="http://schemas.openxmlformats.org/officeDocument/2006/relationships/tags" Target="../tags/tag58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Relationship Id="rId3" Type="http://schemas.openxmlformats.org/officeDocument/2006/relationships/tags" Target="../tags/tag57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7.xml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0.xml"/><Relationship Id="rId7" Type="http://schemas.openxmlformats.org/officeDocument/2006/relationships/image" Target="../media/image3.png"/><Relationship Id="rId6" Type="http://schemas.openxmlformats.org/officeDocument/2006/relationships/tags" Target="../tags/tag9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tags" Target="../tags/tag1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Relationship Id="rId3" Type="http://schemas.openxmlformats.org/officeDocument/2006/relationships/tags" Target="../tags/tag15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0.xml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7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4.xml"/><Relationship Id="rId7" Type="http://schemas.openxmlformats.org/officeDocument/2006/relationships/image" Target="../media/image9.png"/><Relationship Id="rId6" Type="http://schemas.openxmlformats.org/officeDocument/2006/relationships/tags" Target="../tags/tag2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3" Type="http://schemas.openxmlformats.org/officeDocument/2006/relationships/tags" Target="../tags/tag26.xml"/><Relationship Id="rId2" Type="http://schemas.openxmlformats.org/officeDocument/2006/relationships/image" Target="../media/image1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92220" y="2056924"/>
            <a:ext cx="4823936" cy="84772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altLang="zh-CN" sz="4500" dirty="0">
                <a:sym typeface="Arial" panose="020B0604020202020204"/>
              </a:rPr>
              <a:t>SAC</a:t>
            </a:r>
            <a:endParaRPr lang="en-US" altLang="zh-CN" sz="45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368165" y="3861435"/>
            <a:ext cx="3672205" cy="431800"/>
          </a:xfrm>
          <a:prstGeom prst="roundRect">
            <a:avLst/>
          </a:prstGeom>
          <a:solidFill>
            <a:srgbClr val="0070C0"/>
          </a:solidFill>
          <a:effectLst>
            <a:outerShdw blurRad="50800" dist="50800" dir="5400000" sx="93000" sy="9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赵扬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根据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2.7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可得，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任意一个函数Q的损失函数为：</a:t>
            </a: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其中，R是策略过去收集的数据，因为 SAC 是一种离线策略算法。为了让训练更加稳定，这里使用了目标网络Q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w-，SAC 中目标Q网络的更新方式与 DDPG 中的更新方式一样。</a:t>
            </a: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24610" y="2576830"/>
            <a:ext cx="10045700" cy="1395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63040" y="1663065"/>
            <a:ext cx="6426835" cy="843915"/>
            <a:chOff x="5424" y="2662"/>
            <a:chExt cx="9603" cy="1106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7041" y="2662"/>
              <a:ext cx="7986" cy="11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5424" y="2662"/>
              <a:ext cx="1986" cy="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根据(2.15)，可以得出训练策略的损失函数：</a:t>
            </a:r>
            <a:endParaRPr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6930" y="1788160"/>
            <a:ext cx="8528685" cy="119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81075" y="3321050"/>
            <a:ext cx="8251190" cy="2631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其表示为</a:t>
            </a:r>
            <a:r>
              <a:rPr 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，其中ℇ是一个噪声随机变量。同时考虑到两个函数</a:t>
            </a:r>
            <a:r>
              <a:rPr 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取最小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重写策略的损失函数</a:t>
            </a: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。同时，由于在对策略的参数求导时，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不受策略参数影响，所以直接将其忽略：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64535" y="1167130"/>
            <a:ext cx="1626235" cy="4127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85545" y="3620135"/>
            <a:ext cx="10507980" cy="662940"/>
            <a:chOff x="1900" y="5118"/>
            <a:chExt cx="16548" cy="1044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00" y="5118"/>
              <a:ext cx="16548" cy="9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2117" y="5230"/>
              <a:ext cx="3953" cy="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自动调整熵正则项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在不同的状态下需要不同大小的熵：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在最优动作不确定的某个状态下，熵的取值应该大一点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在某个最优动作比较确定的状态下，熵的取值可以小一点。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为了自动调整熵正则项，SAC 将强化学习的目标改写为一个带约束的优化问题：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83485" y="4548505"/>
            <a:ext cx="7223760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自动调整熵正则项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在不同的状态下需要不同大小的熵：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在最优动作不确定的某个状态下，熵的取值应该大一点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在某个最优动作比较确定的状态下，熵的取值可以小一点。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为了自动调整熵正则项，SAC 将强化学习的目标改写为一个带约束的优化问题：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化简后得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α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损失函数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83485" y="3829050"/>
            <a:ext cx="7223760" cy="875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52980" y="5504815"/>
            <a:ext cx="7257415" cy="834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自动调整熵正则项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在不同的状态下需要不同大小的熵：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在最优动作不确定的某个状态下，熵的取值应该大一点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在某个最优动作比较确定的状态下，熵的取值可以小一点。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为了自动调整熵正则项，SAC 将强化学习的目标改写为一个带约束的优化问题：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化简后得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α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损失函数</a:t>
            </a: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83485" y="3829050"/>
            <a:ext cx="7223760" cy="875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52980" y="5504815"/>
            <a:ext cx="7257415" cy="834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算法流程</a:t>
            </a:r>
            <a:endParaRPr 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428365" y="1034415"/>
            <a:ext cx="7481570" cy="5342255"/>
            <a:chOff x="1545" y="2411"/>
            <a:chExt cx="10766" cy="7878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545" y="2411"/>
              <a:ext cx="9581" cy="536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545" y="7761"/>
              <a:ext cx="10767" cy="2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   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连续动作环境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下的训练情况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                                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离散动作环境下的训练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结果</a:t>
            </a: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2310" y="3109595"/>
            <a:ext cx="4854575" cy="3080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14820" y="3248025"/>
            <a:ext cx="4511040" cy="2941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64280" y="2733040"/>
            <a:ext cx="5554345" cy="139255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sz="8000" dirty="0">
                <a:sym typeface="Arial" panose="020B0604020202020204"/>
              </a:rPr>
              <a:t>Thanks</a:t>
            </a:r>
            <a:r>
              <a:rPr lang="zh-CN" altLang="en-US" sz="8000" dirty="0">
                <a:sym typeface="Arial" panose="020B0604020202020204"/>
              </a:rPr>
              <a:t>！！</a:t>
            </a:r>
            <a:endParaRPr lang="zh-CN" altLang="en-US" sz="80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558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SAC(Soft Actor-Critic)</a:t>
            </a:r>
            <a:endParaRPr 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SAC是基于最大熵（maximum entropy）这一思想发展的RL算法，其采用与PPO类似的随机分布式策略函数（Stochastic Policy），并且是一个off-policy，actor-critic算法，与其他RL算法最为不同的地方在于，SAC在优化策略以获取更高累计收益的同时，也会最大化策略的熵。</a:t>
            </a: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SAC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的基本思想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SAC中的熵（entropy）可以理解为混乱度，无序度，随机程度，熵越高就表示越混乱，其包含的信息量就更多。</a:t>
            </a: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假设有一枚硬币，不论怎么投都是正面朝上，则硬币的正反这一变量的熵就低，如果正反出现的概率都为0.5，则该变量的熵相对更高。</a:t>
            </a: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熵引入RL算法的好处为，可以让策略（policy）尽可能随机，agent可以更充分地探索状态空间 ，避免策略早早地落入局部最优点（local optimum），并且可以探索到多个可行方案来完成指定任务，提高抗干扰能力。</a:t>
            </a: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熵的计算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：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熵是用于衡量随机变量的随机性，实际计算时直接考虑其服从的随机分布。现在要计算变量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的熵值，而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服从分布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，则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的熵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H(P)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标准的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RL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算法目标，是找到能收集最多累计收益的策略，表达式为：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89300" y="2890520"/>
            <a:ext cx="5612130" cy="954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89785" y="4439285"/>
            <a:ext cx="8010525" cy="1030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引入了熵最大化的RL算法的目标策略：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相比原本的RL算法，MERL只是在奖励后多了一个熵值项，使得策略在最大化累计收益的同时，最大化策略的熵值。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4765" y="1983105"/>
            <a:ext cx="10617200" cy="788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与RL类似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，在最大熵强化学习中也有值函数来评价策略的好坏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soft-value-function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83665" y="2301240"/>
            <a:ext cx="9544685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soft Q 与 soft V 存在联系：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58900" y="1873885"/>
            <a:ext cx="10212070" cy="197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81075" y="3802380"/>
            <a:ext cx="8086090" cy="1788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4105" y="5893435"/>
            <a:ext cx="5663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2.6)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）就是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的迭代式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SAC中的理想策略依然是能量的模型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（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EBP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）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形式</a:t>
            </a:r>
            <a:r>
              <a:rPr 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(2.10)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，不过由于EBP无法采样的问题依然存在，所以只能用一个高斯分布 来代替EBP与环境交互，随后在策略优化时，让这个高斯分布尽可能向EBP靠近。与EBP的距离用KL-divergence来衡量。策略优化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为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公式</a:t>
            </a:r>
            <a:r>
              <a:rPr 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(2.15)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：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81630" y="3306445"/>
            <a:ext cx="6427470" cy="770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47495" y="4257040"/>
            <a:ext cx="9097010" cy="155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5265"/>
            <a:ext cx="10733405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81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微软雅黑" panose="020B0503020204020204" charset="-122"/>
                <a:ea typeface="微软雅黑" panose="020B0503020204020204" charset="-122"/>
              </a:rPr>
              <a:t>SAC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981075" y="1021715"/>
            <a:ext cx="10733405" cy="469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与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RL算法一样，算法交替执行 Soft Policy Evaluation 与 Soft Policy Improvement 这两个步骤，就可以收敛到最优的值函数与最优策略，这一过程被称为Soft Policy Iteration</a:t>
            </a:r>
            <a:endParaRPr lang="en-US" altLang="zh-CN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在 SAC 算法中，我们为两个动作价值函数（参数分别为w1和w2）和一个策略函数（参数为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）建模。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所以</a:t>
            </a:r>
            <a:r>
              <a:rPr lang="zh-CN" altLang="en-US" sz="24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该算法一共有五个神经网络。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70970" y="6465570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NDYzYzgwYmQ3OWUzOTRlMWZjN2I4ZTAxY2VlMGM4ZGM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197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18</vt:i4>
      </vt:variant>
    </vt:vector>
  </HeadingPairs>
  <TitlesOfParts>
    <vt:vector size="52" baseType="lpstr">
      <vt:lpstr>Arial</vt:lpstr>
      <vt:lpstr>宋体</vt:lpstr>
      <vt:lpstr>Wingdings</vt:lpstr>
      <vt:lpstr>Arial</vt:lpstr>
      <vt:lpstr>微软雅黑</vt:lpstr>
      <vt:lpstr>Wingdings</vt:lpstr>
      <vt:lpstr>Cambria Math</vt:lpstr>
      <vt:lpstr>Arial Unicode MS</vt:lpstr>
      <vt:lpstr>Calibri</vt:lpstr>
      <vt:lpstr>Calibri Light</vt:lpstr>
      <vt:lpstr>Bradley Hand ITC</vt:lpstr>
      <vt:lpstr>Bahnschrift Light</vt:lpstr>
      <vt:lpstr>Artifakt Element</vt:lpstr>
      <vt:lpstr>Microsoft JhengHei</vt:lpstr>
      <vt:lpstr>Britannic Bold</vt:lpstr>
      <vt:lpstr>Bell Gothic Std Light</vt:lpstr>
      <vt:lpstr>Adobe Garamond Pro Bold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赵扬</dc:creator>
  <cp:lastModifiedBy>゛懵懵懂懂的小青春</cp:lastModifiedBy>
  <cp:revision>18</cp:revision>
  <dcterms:created xsi:type="dcterms:W3CDTF">2023-09-22T11:24:00Z</dcterms:created>
  <dcterms:modified xsi:type="dcterms:W3CDTF">2023-10-23T07:27:58Z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0A0E0D50DD014AC2BAE6652AE45CB711_12</vt:lpwstr>
  </property>
  <property fmtid="{D5CDD505-2E9C-101B-9397-08002B2CF9AE}" pid="3" name="KSOProductBuildVer">
    <vt:lpwstr>2052-12.1.0.15712</vt:lpwstr>
  </property>
</Properties>
</file>