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778C6-A012-4B07-A6CF-9CE606D76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10AE70-686B-4304-9E7D-98EDE6E2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F50DF9-D5D9-43C9-9B33-419A3BDD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2A7C-37F1-4196-BA84-4C6C9FADAD53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29E8BE-1F64-4F2E-ADCC-DD2A520E6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27B26B-5CB3-49DB-88EF-6CBAFCAC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D355-75BC-4584-A7C1-EE8E9BE6F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87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4B123-B544-42D1-8634-201BFDE5A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1C8FA2-8DB4-449B-AA8D-D102C7732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3E1F8F-839A-42A3-BEE6-F1FC1172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2A7C-37F1-4196-BA84-4C6C9FADAD53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BE4106-21BC-4B3F-9E7D-C6231BCDB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014CD8-DAEF-48F5-91EE-EFCCB8FF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D355-75BC-4584-A7C1-EE8E9BE6F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59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22A1CB-7CD2-44D9-BD9D-8EC415F81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24EC74-27ED-4110-A964-003C1FF24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3936C-CB2F-4FD0-BB36-92B01EC7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2A7C-37F1-4196-BA84-4C6C9FADAD53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1A926-28E8-4A6F-A852-F12AB0A9E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0A85C8-F7CC-46DB-AE81-0069A808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D355-75BC-4584-A7C1-EE8E9BE6F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12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2199B-34B9-4391-A03C-215ED99C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51A5F-665C-4008-8312-A412D6E6C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190A19-1BFF-4D5B-8543-6ECD15A4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2A7C-37F1-4196-BA84-4C6C9FADAD53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216C2-44B5-4AA8-8987-FC326815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021117-54F7-4876-826B-2EC60274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D355-75BC-4584-A7C1-EE8E9BE6F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88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44BB9-AAEE-449D-A575-9E26E3C8E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70F48-ECA7-4791-B098-A26C7CC2D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641BDA-8B0B-4C75-9164-E09980C01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2A7C-37F1-4196-BA84-4C6C9FADAD53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E46344-A133-4A61-AA66-FC98C74D3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B89470-45E9-4747-9FB2-7C5E26EC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D355-75BC-4584-A7C1-EE8E9BE6F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5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791CE-D23C-4117-A8F3-F1CA70FD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79352-1694-499A-894B-33A2797DE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F46E20-8AE2-42F0-B1E4-89AE5A798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49524B-6B1E-4F86-A89B-1D77FC9C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2A7C-37F1-4196-BA84-4C6C9FADAD53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D2E4D8-2535-4E2D-9E93-B52E3F88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B8169E-7F8B-4793-9B15-5C036DD9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D355-75BC-4584-A7C1-EE8E9BE6F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24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D73FE-B3B9-485F-954A-E6E0BC086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3211FB-B7D3-40F5-94B2-973B97D7A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4359EF-01F5-43AA-9658-DD28AB6B9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66275F-E7F8-4436-9B94-2656C34E2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AF28F7-8C17-456E-9FEB-166933AAC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E0118E-E331-44DC-BC06-AC278D94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2A7C-37F1-4196-BA84-4C6C9FADAD53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D8734A-0551-4399-A3F3-3A1ACF26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227680-83A0-49CD-A786-0F5ABEAF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D355-75BC-4584-A7C1-EE8E9BE6F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04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566ED-476E-41E0-BD72-C7C427C3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3D9E45-3E48-4B4A-97A5-48ADABE4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2A7C-37F1-4196-BA84-4C6C9FADAD53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D458CA-9F2B-41F9-A8D0-1F9BCCF09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C674F7-ECF4-4354-A8FD-19C6ED92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D355-75BC-4584-A7C1-EE8E9BE6F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60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F58C35-0AA0-4646-A11A-DD1D78DE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2A7C-37F1-4196-BA84-4C6C9FADAD53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1EF58B-F6B9-4DD2-88CF-E432563C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E4D6E5-84E6-42D6-AE56-D4549100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D355-75BC-4584-A7C1-EE8E9BE6F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91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4E761-97A7-4B4D-BAB6-4AA148CD3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50BBBB-6620-4D37-88B2-FBD5117BD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F9A338-66A7-4BC3-A093-4D93B06F7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E236F4-C434-4A21-BC5E-30E2DD6A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2A7C-37F1-4196-BA84-4C6C9FADAD53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67BB34-760D-439A-9ECD-933F080DD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68542B-88A6-447D-B3A0-F8536E85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D355-75BC-4584-A7C1-EE8E9BE6F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08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80751-FB97-43DB-8C63-F42DBC7B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0BE78C-B43B-4C44-97A4-BF7A6B37F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37CA1A-88A2-4546-B08E-0E49D7DC2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308142-3879-41D3-94F7-DE2CA679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2A7C-37F1-4196-BA84-4C6C9FADAD53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49731F-97CA-4B90-B4E0-A51A64F6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DB4F7D-8C2A-493E-B95D-114DA706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1D355-75BC-4584-A7C1-EE8E9BE6F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2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4A82B7-22F1-4B74-8536-DE480441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986A1-A58C-427F-8E97-4152B77F3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6F632-7854-4814-A9B7-0E5BCA918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92A7C-37F1-4196-BA84-4C6C9FADAD53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219020-BC57-4DA8-870E-1765A332B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CC184-A255-4DF1-B5A0-66270CEB2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1D355-75BC-4584-A7C1-EE8E9BE6F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04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AF%B9%E7%A7%B0%E5%8A%A0%E5%AF%86%E7%AE%97%E6%B3%9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ike.baidu.com/item/%E5%85%AC%E5%BC%80%E5%AF%86%E9%92%A5/745357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AF%86%E7%A0%81%E7%B3%BB%E7%BB%9F/582365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aike.baidu.com/item/%E5%AF%86%E9%92%A5%E5%8A%A0%E5%AF%86/5928903" TargetMode="External"/><Relationship Id="rId4" Type="http://schemas.openxmlformats.org/officeDocument/2006/relationships/hyperlink" Target="https://baike.baidu.com/item/%E5%AF%86%E9%92%A5/10114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25956CF-8B6B-487E-9B99-2EA60F6E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Php</a:t>
            </a:r>
            <a:r>
              <a:rPr lang="zh-CN" altLang="en-US">
                <a:solidFill>
                  <a:srgbClr val="FFFFFF"/>
                </a:solidFill>
              </a:rPr>
              <a:t>加密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199A75-2D3C-4DD5-8D7E-8FCE1DBDE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628" y="731035"/>
            <a:ext cx="3695950" cy="1322364"/>
          </a:xfrm>
        </p:spPr>
        <p:txBody>
          <a:bodyPr anchor="ctr"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</a:rPr>
              <a:t>防止通信内容被窃听</a:t>
            </a:r>
            <a:endParaRPr lang="en-US" altLang="zh-CN" sz="2400" dirty="0">
              <a:solidFill>
                <a:srgbClr val="000000"/>
              </a:solidFill>
            </a:endParaRPr>
          </a:p>
          <a:p>
            <a:r>
              <a:rPr lang="zh-CN" altLang="en-US" sz="2400" dirty="0">
                <a:solidFill>
                  <a:srgbClr val="000000"/>
                </a:solidFill>
              </a:rPr>
              <a:t>防止通讯内容被篡改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pic>
        <p:nvPicPr>
          <p:cNvPr id="13" name="内容占位符 3">
            <a:extLst>
              <a:ext uri="{FF2B5EF4-FFF2-40B4-BE49-F238E27FC236}">
                <a16:creationId xmlns:a16="http://schemas.microsoft.com/office/drawing/2014/main" id="{DB609D52-DBAA-46AE-BC28-3A5A39038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891" y="2784434"/>
            <a:ext cx="5305425" cy="300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40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0576DE-13C0-4854-8C29-00699987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44332"/>
            <a:ext cx="3558466" cy="1645920"/>
          </a:xfrm>
        </p:spPr>
        <p:txBody>
          <a:bodyPr>
            <a:normAutofit/>
          </a:bodyPr>
          <a:lstStyle/>
          <a:p>
            <a:r>
              <a:rPr lang="en-US" altLang="zh-CN" sz="3200"/>
              <a:t>DES</a:t>
            </a:r>
            <a:r>
              <a:rPr lang="zh-CN" altLang="en-US" sz="3200"/>
              <a:t>加密解密实践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506B281-A40C-4910-9B1A-0CE72FC4B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532" y="374904"/>
            <a:ext cx="7219328" cy="3609664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924BF11-5F64-427F-B6E9-8A5FCBDC5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4440602"/>
            <a:ext cx="6007608" cy="1645920"/>
          </a:xfrm>
        </p:spPr>
        <p:txBody>
          <a:bodyPr anchor="ctr">
            <a:normAutofit/>
          </a:bodyPr>
          <a:lstStyle/>
          <a:p>
            <a:r>
              <a:rPr lang="zh-CN" altLang="en-US" sz="1800" dirty="0"/>
              <a:t>注意：需要在</a:t>
            </a:r>
            <a:r>
              <a:rPr lang="en-US" altLang="zh-CN" sz="1800" dirty="0"/>
              <a:t>php.</a:t>
            </a:r>
            <a:r>
              <a:rPr lang="en-US" altLang="zh-CN" sz="1800"/>
              <a:t>ini</a:t>
            </a:r>
            <a:r>
              <a:rPr lang="zh-CN" altLang="en-US" sz="1800"/>
              <a:t>开启</a:t>
            </a:r>
            <a:r>
              <a:rPr lang="en-US" altLang="zh-CN" sz="1800"/>
              <a:t>openssl</a:t>
            </a:r>
            <a:r>
              <a:rPr lang="zh-CN" altLang="en-US" sz="1800"/>
              <a:t>扩展</a:t>
            </a:r>
            <a:endParaRPr lang="en-US" altLang="zh-CN" sz="1800" dirty="0"/>
          </a:p>
          <a:p>
            <a:r>
              <a:rPr lang="zh-CN" altLang="en-US" sz="1800" dirty="0"/>
              <a:t>额外需要注意：</a:t>
            </a:r>
            <a:r>
              <a:rPr lang="en-US" altLang="zh-CN" sz="1800"/>
              <a:t>mcrypt_encrypt</a:t>
            </a:r>
            <a:r>
              <a:rPr lang="zh-CN" altLang="en-US" sz="1800" dirty="0"/>
              <a:t>此加密函数已在</a:t>
            </a:r>
            <a:r>
              <a:rPr lang="en-US" altLang="zh-CN" sz="1800" dirty="0"/>
              <a:t>7.1&gt;=</a:t>
            </a:r>
            <a:r>
              <a:rPr lang="zh-CN" altLang="en-US" sz="1800" dirty="0"/>
              <a:t>版本中弃用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5129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59D59F7-8B36-4D7D-BA74-26DED10C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44332"/>
            <a:ext cx="3558466" cy="1645920"/>
          </a:xfrm>
        </p:spPr>
        <p:txBody>
          <a:bodyPr>
            <a:normAutofit/>
          </a:bodyPr>
          <a:lstStyle/>
          <a:p>
            <a:r>
              <a:rPr lang="en-US" altLang="zh-CN" sz="3200"/>
              <a:t>AES</a:t>
            </a:r>
            <a:r>
              <a:rPr lang="zh-CN" altLang="en-US" sz="3200"/>
              <a:t>加密解密实践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2D467DE-DDD2-4F35-9B81-C1DF6AE11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814" y="374904"/>
            <a:ext cx="7466763" cy="360966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99041A-58EB-4FB6-86C9-519261681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4440602"/>
            <a:ext cx="6007608" cy="1645920"/>
          </a:xfrm>
        </p:spPr>
        <p:txBody>
          <a:bodyPr anchor="ctr">
            <a:normAutofit/>
          </a:bodyPr>
          <a:lstStyle/>
          <a:p>
            <a:r>
              <a:rPr lang="zh-CN" altLang="en-US" sz="1800" dirty="0"/>
              <a:t>此处可将</a:t>
            </a:r>
            <a:r>
              <a:rPr lang="en-US" altLang="zh-CN" sz="1800" dirty="0"/>
              <a:t>key</a:t>
            </a:r>
            <a:r>
              <a:rPr lang="zh-CN" altLang="en-US" sz="1800" dirty="0"/>
              <a:t>设置为唯一值，</a:t>
            </a:r>
            <a:r>
              <a:rPr lang="en-US" altLang="zh-CN" sz="1800" dirty="0"/>
              <a:t>iv</a:t>
            </a:r>
            <a:r>
              <a:rPr lang="zh-CN" altLang="en-US" sz="1800" dirty="0"/>
              <a:t>设置为与</a:t>
            </a:r>
            <a:r>
              <a:rPr lang="en-US" altLang="zh-CN" sz="1800" dirty="0"/>
              <a:t>key</a:t>
            </a:r>
            <a:r>
              <a:rPr lang="zh-CN" altLang="en-US" sz="1800" dirty="0"/>
              <a:t>成对应关系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60770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C10B2A1-A66F-4310-A8A6-0A82B3A77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>
                <a:solidFill>
                  <a:srgbClr val="FFFFFF"/>
                </a:solidFill>
              </a:rPr>
              <a:t>非对称加密算法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BFA4DC-E691-4654-A931-B4DC9B859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ea typeface="新宋体" panose="02010609030101010101" pitchFamily="49" charset="-122"/>
              </a:rPr>
              <a:t>非</a:t>
            </a:r>
            <a:r>
              <a:rPr lang="zh-CN" altLang="en-US" sz="2000" dirty="0">
                <a:ea typeface="新宋体" panose="02010609030101010101" pitchFamily="49" charset="-122"/>
                <a:hlinkClick r:id="rId3"/>
              </a:rPr>
              <a:t>对称加密算法</a:t>
            </a:r>
            <a:r>
              <a:rPr lang="zh-CN" altLang="en-US" sz="2000" dirty="0">
                <a:ea typeface="新宋体" panose="02010609030101010101" pitchFamily="49" charset="-122"/>
              </a:rPr>
              <a:t>是一种密钥的保密方法。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ea typeface="新宋体" panose="02010609030101010101" pitchFamily="49" charset="-122"/>
              </a:rPr>
              <a:t>非对称加密算法需要两个密钥：</a:t>
            </a:r>
            <a:r>
              <a:rPr lang="zh-CN" altLang="en-US" sz="2000" dirty="0">
                <a:ea typeface="新宋体" panose="02010609030101010101" pitchFamily="49" charset="-122"/>
                <a:hlinkClick r:id="rId4"/>
              </a:rPr>
              <a:t>公开密钥</a:t>
            </a:r>
            <a:r>
              <a:rPr lang="zh-CN" altLang="en-US" sz="2000" dirty="0">
                <a:ea typeface="新宋体" panose="02010609030101010101" pitchFamily="49" charset="-122"/>
              </a:rPr>
              <a:t>（</a:t>
            </a:r>
            <a:r>
              <a:rPr lang="en-US" altLang="zh-CN" sz="2000" dirty="0" err="1">
                <a:ea typeface="新宋体" panose="02010609030101010101" pitchFamily="49" charset="-122"/>
              </a:rPr>
              <a:t>publickey</a:t>
            </a:r>
            <a:r>
              <a:rPr lang="en-US" altLang="zh-CN" sz="2000" dirty="0">
                <a:ea typeface="新宋体" panose="02010609030101010101" pitchFamily="49" charset="-122"/>
              </a:rPr>
              <a:t>:</a:t>
            </a:r>
            <a:r>
              <a:rPr lang="zh-CN" altLang="en-US" sz="2000" dirty="0">
                <a:ea typeface="新宋体" panose="02010609030101010101" pitchFamily="49" charset="-122"/>
              </a:rPr>
              <a:t>简称公钥）和私有密钥（</a:t>
            </a:r>
            <a:r>
              <a:rPr lang="en-US" altLang="zh-CN" sz="2000" dirty="0" err="1">
                <a:ea typeface="新宋体" panose="02010609030101010101" pitchFamily="49" charset="-122"/>
              </a:rPr>
              <a:t>privatekey</a:t>
            </a:r>
            <a:r>
              <a:rPr lang="en-US" altLang="zh-CN" sz="2000" dirty="0">
                <a:ea typeface="新宋体" panose="02010609030101010101" pitchFamily="49" charset="-122"/>
              </a:rPr>
              <a:t>:</a:t>
            </a:r>
            <a:r>
              <a:rPr lang="zh-CN" altLang="en-US" sz="2000" dirty="0">
                <a:ea typeface="新宋体" panose="02010609030101010101" pitchFamily="49" charset="-122"/>
              </a:rPr>
              <a:t>简称私钥）。公钥与私钥是一对，如果用公钥对数据进行加密，只有用对应的私钥才能解密。因为加密和解密使用的是两个不同的密钥，所以这种算法叫作非对称加密算法</a:t>
            </a:r>
          </a:p>
          <a:p>
            <a:endParaRPr lang="zh-CN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104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AFDEF-ECFE-4749-9F3B-F1130E7B0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公钥私钥生成原理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37DC80-65A2-499C-B246-1B6B9050A1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81302751-58D1-4F74-B255-3C01C229F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40350" y="1825625"/>
            <a:ext cx="3413449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公钥加密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私钥解密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51880F-0911-4612-88E3-788B7104B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145" y="2833672"/>
            <a:ext cx="2877035" cy="877496"/>
          </a:xfrm>
          <a:prstGeom prst="rect">
            <a:avLst/>
          </a:prstGeom>
        </p:spPr>
      </p:pic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DAF1AD6-FF9B-4D2C-8258-E07CA81C4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9760"/>
            <a:ext cx="2319024" cy="3765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976A76D-DB9B-43BC-B0FB-FA7FE0DA5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145" y="5170510"/>
            <a:ext cx="2628286" cy="7819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6E1A577-AAC8-480F-986F-CD021EAC04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993378"/>
            <a:ext cx="5842022" cy="16357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7F9EA9-1788-4459-8635-A8531E104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241" y="2899713"/>
            <a:ext cx="2368982" cy="37270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B307D3E-6E56-4212-B76B-9C17DD9414E4}"/>
              </a:ext>
            </a:extLst>
          </p:cNvPr>
          <p:cNvSpPr/>
          <p:nvPr/>
        </p:nvSpPr>
        <p:spPr>
          <a:xfrm>
            <a:off x="788241" y="180942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dirty="0"/>
              <a:t>示例：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6290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38CA7D8-F359-4109-A7E7-7DE9318A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</a:rPr>
              <a:t>RSA</a:t>
            </a:r>
            <a:r>
              <a:rPr lang="zh-CN" altLang="en-US" sz="4000" dirty="0">
                <a:solidFill>
                  <a:srgbClr val="FFFFFF"/>
                </a:solidFill>
              </a:rPr>
              <a:t>加密实践</a:t>
            </a:r>
            <a:br>
              <a:rPr lang="en-US" altLang="zh-CN" sz="4000" dirty="0">
                <a:solidFill>
                  <a:srgbClr val="FFFFFF"/>
                </a:solidFill>
              </a:rPr>
            </a:br>
            <a:r>
              <a:rPr lang="en-US" altLang="zh-CN" sz="4000" dirty="0">
                <a:solidFill>
                  <a:srgbClr val="FFFFFF"/>
                </a:solidFill>
              </a:rPr>
              <a:t>http://web.chacuo.net/netrsakeypair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70F7D9-C93E-49A2-893C-867224786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913" y="3032125"/>
            <a:ext cx="2609850" cy="2868613"/>
          </a:xfrm>
          <a:prstGeom prst="rect">
            <a:avLst/>
          </a:prstGeom>
        </p:spPr>
      </p:pic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C90EB7C-7623-4554-ACC6-E56C094B4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770313" y="3032125"/>
            <a:ext cx="7342188" cy="286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5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12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9A211C8-A94B-4A24-983D-8976F0A41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solidFill>
                  <a:srgbClr val="FFFFFF"/>
                </a:solidFill>
              </a:rPr>
              <a:t>对称加密算法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D17A61-007A-4EE2-9822-2C2AA689E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zh-CN" altLang="en-US" dirty="0"/>
              <a:t>采用单钥</a:t>
            </a:r>
            <a:r>
              <a:rPr lang="zh-CN" altLang="en-US" dirty="0">
                <a:hlinkClick r:id="rId3"/>
              </a:rPr>
              <a:t>密码系统</a:t>
            </a:r>
            <a:r>
              <a:rPr lang="zh-CN" altLang="en-US" dirty="0"/>
              <a:t>的加密方法，同一个</a:t>
            </a:r>
            <a:r>
              <a:rPr lang="zh-CN" altLang="en-US" dirty="0">
                <a:hlinkClick r:id="rId4"/>
              </a:rPr>
              <a:t>密钥</a:t>
            </a:r>
            <a:r>
              <a:rPr lang="zh-CN" altLang="en-US" dirty="0"/>
              <a:t>可以同时用作信息的加密和解密，这种加密方法称为对称加密，也称为单</a:t>
            </a:r>
            <a:r>
              <a:rPr lang="zh-CN" altLang="en-US" dirty="0">
                <a:hlinkClick r:id="rId5"/>
              </a:rPr>
              <a:t>密钥加密</a:t>
            </a:r>
            <a:r>
              <a:rPr lang="zh-CN" altLang="en-US" dirty="0"/>
              <a:t>。</a:t>
            </a:r>
            <a:r>
              <a:rPr lang="zh-CN" altLang="en-US" sz="2000" dirty="0">
                <a:solidFill>
                  <a:srgbClr val="000000"/>
                </a:solidFill>
              </a:rPr>
              <a:t>（拿一个密钥加密，再拿这个密钥去解密）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551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C427D2D3-E459-4687-9EE4-5B686781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>
                <a:solidFill>
                  <a:srgbClr val="FFFFFF"/>
                </a:solidFill>
              </a:rPr>
              <a:t>DES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635D9C8-C62B-468C-B011-948033775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1275" y="4500365"/>
            <a:ext cx="6281738" cy="1160857"/>
          </a:xfrm>
          <a:prstGeom prst="rect">
            <a:avLst/>
          </a:prstGeom>
        </p:spPr>
      </p:pic>
      <p:pic>
        <p:nvPicPr>
          <p:cNvPr id="39" name="内容占位符 3">
            <a:extLst>
              <a:ext uri="{FF2B5EF4-FFF2-40B4-BE49-F238E27FC236}">
                <a16:creationId xmlns:a16="http://schemas.microsoft.com/office/drawing/2014/main" id="{D560E237-9637-4CD5-BB70-2F40EE66C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163" y="284032"/>
            <a:ext cx="5736988" cy="349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6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405773-B617-4115-8B7F-8B82A2AE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200" dirty="0"/>
              <a:t>DES</a:t>
            </a:r>
            <a:r>
              <a:rPr lang="zh-CN" altLang="en-US" sz="5200" dirty="0"/>
              <a:t>加密过程</a:t>
            </a:r>
            <a:endParaRPr lang="en-US" altLang="zh-CN" sz="5200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D1F6DC2-C743-4377-8E08-B4811B61D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579107"/>
            <a:ext cx="5140661" cy="35206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9112835-7F24-4FAE-807E-C28495608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854" y="2399494"/>
            <a:ext cx="4699231" cy="387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87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10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508B782-743D-4C6F-A52F-2D5053815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</a:t>
            </a:r>
            <a:r>
              <a:rPr lang="zh-CN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解密</a:t>
            </a:r>
          </a:p>
        </p:txBody>
      </p:sp>
      <p:sp>
        <p:nvSpPr>
          <p:cNvPr id="36" name="Rectangle: Rounded Corners 1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21EF15C-9A80-48A9-B920-44D8DBDAA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3994" y="2139484"/>
            <a:ext cx="6064012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2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10D3A1B-D7FE-4350-B3DC-BA5DB0B2F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347" y="568335"/>
            <a:ext cx="8502245" cy="3230853"/>
          </a:xfrm>
          <a:prstGeom prst="rect">
            <a:avLst/>
          </a:prstGeom>
          <a:ln w="12700">
            <a:noFill/>
          </a:ln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7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DFFE8181-F54C-4B87-AC3C-D2B3F2ADB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AES</a:t>
            </a:r>
          </a:p>
        </p:txBody>
      </p:sp>
    </p:spTree>
    <p:extLst>
      <p:ext uri="{BB962C8B-B14F-4D97-AF65-F5344CB8AC3E}">
        <p14:creationId xmlns:p14="http://schemas.microsoft.com/office/powerpoint/2010/main" val="371941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9A5C799-134B-453C-845D-6CDB9092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3349" y="623999"/>
            <a:ext cx="3605972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3200" kern="1200" dirty="0">
                <a:latin typeface="+mj-lt"/>
                <a:ea typeface="+mj-ea"/>
                <a:cs typeface="+mj-cs"/>
              </a:rPr>
              <a:t>AES</a:t>
            </a:r>
            <a:r>
              <a:rPr lang="zh-CN" altLang="en-US" sz="3200" kern="1200" dirty="0">
                <a:latin typeface="+mj-lt"/>
                <a:ea typeface="+mj-ea"/>
                <a:cs typeface="+mj-cs"/>
              </a:rPr>
              <a:t>加密过程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6FCA2B7-3E96-4C9B-8C4B-5571D76EF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540934"/>
            <a:ext cx="11164824" cy="1870107"/>
          </a:xfrm>
          <a:prstGeom prst="rect">
            <a:avLst/>
          </a:prstGeom>
        </p:spPr>
      </p:pic>
      <p:pic>
        <p:nvPicPr>
          <p:cNvPr id="37" name="图形 36" descr="锁">
            <a:extLst>
              <a:ext uri="{FF2B5EF4-FFF2-40B4-BE49-F238E27FC236}">
                <a16:creationId xmlns:a16="http://schemas.microsoft.com/office/drawing/2014/main" id="{C48F8138-CAC8-4EEC-A09F-2D136A3E55B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0524" y="9422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37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792C0840-BD78-4E29-80D7-31E71A815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040" y="1806669"/>
            <a:ext cx="2648371" cy="999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54087F4-3799-49E2-83D9-C1F6A10B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>
                <a:solidFill>
                  <a:srgbClr val="FFFFFF"/>
                </a:solidFill>
              </a:rPr>
              <a:t>AES</a:t>
            </a:r>
            <a:r>
              <a:rPr lang="zh-CN" altLang="en-US" sz="5400">
                <a:solidFill>
                  <a:srgbClr val="FFFFFF"/>
                </a:solidFill>
              </a:rPr>
              <a:t>加密步骤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960E4A-F3A1-4F78-9659-D7700CCC8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038" y="2064784"/>
            <a:ext cx="2659472" cy="611678"/>
          </a:xfrm>
          <a:prstGeom prst="rect">
            <a:avLst/>
          </a:prstGeom>
        </p:spPr>
      </p:pic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29CE77E-2A99-473E-93D6-3001099AE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0867" y="1671347"/>
            <a:ext cx="2646677" cy="127040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F69A726D-82B2-4DE3-8A66-22A111EE6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861" y="2064784"/>
            <a:ext cx="2648372" cy="69519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51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27CD12-A6CF-489C-ADCF-17D7E56C7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E48C8E-1009-4750-9630-436223C9E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70ACFF1E-E5E6-43E9-A5B7-33E0BEBD6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217FABC-C638-4392-847B-1D5D24ACF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F4D7986-89F7-4A82-BCE1-D3748FA19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86EDA91-62A8-4A58-8FD1-50579B98C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2FE2666-E34E-4114-988D-0D6E0E7EF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0447EE7-0C29-4B15-AABB-C0C4A8F6A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5347D5C-1205-4D74-AA55-A6AC8C781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13696D3F-405F-490D-AF68-9BBDC7DDD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194048F-FCD0-4944-9723-14BFD0715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634E52A-02AD-4955-AA3F-8E8935F41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E661E3-26F4-4992-B424-91AAE0A00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65FC5C1D-91B5-4EBF-9A3E-BB5DC1E2A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6D39CDA7-D7D3-4FED-B2BA-40464AA42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F7F716E2-501F-47E8-9626-D9EC5492C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3074FC5C-533A-4B99-8B9E-ED1C65AE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00EDCFC2-0B77-4D95-8F8E-DB60A85F2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974CB405-A36B-4456-9DE3-EBE212552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D84B494-4095-4E61-B65F-34F5C6BC8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33484AA0-BE6E-4F8B-85CF-9C4C750FF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7D38E5F-6E59-41DA-B3CA-6AD28BF6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3893141"/>
            <a:ext cx="8845667" cy="1771275"/>
            <a:chOff x="1669293" y="3893141"/>
            <a:chExt cx="8845667" cy="1771275"/>
          </a:xfrm>
        </p:grpSpPr>
        <p:sp>
          <p:nvSpPr>
            <p:cNvPr id="33" name="Isosceles Triangle 39">
              <a:extLst>
                <a:ext uri="{FF2B5EF4-FFF2-40B4-BE49-F238E27FC236}">
                  <a16:creationId xmlns:a16="http://schemas.microsoft.com/office/drawing/2014/main" id="{9AF9BC5C-44FD-4080-8C54-CC4E5F83F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A884903-3516-494A-B966-3E7651567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3893141"/>
              <a:ext cx="8845667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87B46247-939C-49FC-9FB0-594D099FC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3980237"/>
            <a:ext cx="8672295" cy="7277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AES</a:t>
            </a:r>
            <a:r>
              <a:rPr lang="zh-CN" alt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解密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019510-1F68-48FE-8C72-905BF5582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032" y="1179555"/>
            <a:ext cx="8850737" cy="26214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9B5E544-03CC-4DA2-A0B8-2BDAED9B6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387" y="1869776"/>
            <a:ext cx="8513483" cy="1255737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4260335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238</Words>
  <Application>Microsoft Office PowerPoint</Application>
  <PresentationFormat>宽屏</PresentationFormat>
  <Paragraphs>34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Office 主题​​</vt:lpstr>
      <vt:lpstr>Php加密</vt:lpstr>
      <vt:lpstr>对称加密算法</vt:lpstr>
      <vt:lpstr>DES</vt:lpstr>
      <vt:lpstr>DES加密过程</vt:lpstr>
      <vt:lpstr>DES解密</vt:lpstr>
      <vt:lpstr>AES</vt:lpstr>
      <vt:lpstr>AES加密过程</vt:lpstr>
      <vt:lpstr>AES加密步骤</vt:lpstr>
      <vt:lpstr>AES解密</vt:lpstr>
      <vt:lpstr>DES加密解密实践</vt:lpstr>
      <vt:lpstr>AES加密解密实践</vt:lpstr>
      <vt:lpstr>非对称加密算法</vt:lpstr>
      <vt:lpstr>公钥私钥生成原理</vt:lpstr>
      <vt:lpstr>RSA加密实践 http://web.chacuo.net/netrsakeypair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技术分享-刘国栋</dc:title>
  <dc:creator>wroffice6709</dc:creator>
  <cp:lastModifiedBy>wroffice6709</cp:lastModifiedBy>
  <cp:revision>4</cp:revision>
  <dcterms:created xsi:type="dcterms:W3CDTF">2019-12-05T07:58:49Z</dcterms:created>
  <dcterms:modified xsi:type="dcterms:W3CDTF">2019-12-05T09:46:01Z</dcterms:modified>
</cp:coreProperties>
</file>