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11">
  <p:sldMasterIdLst>
    <p:sldMasterId id="2147483648" r:id="rId1"/>
  </p:sldMasterIdLst>
  <p:notesMasterIdLst>
    <p:notesMasterId r:id="rId94"/>
  </p:notesMasterIdLst>
  <p:handoutMasterIdLst>
    <p:handoutMasterId r:id="rId95"/>
  </p:handoutMasterIdLst>
  <p:sldIdLst>
    <p:sldId id="827" r:id="rId2"/>
    <p:sldId id="826" r:id="rId3"/>
    <p:sldId id="836" r:id="rId4"/>
    <p:sldId id="837" r:id="rId5"/>
    <p:sldId id="828" r:id="rId6"/>
    <p:sldId id="838" r:id="rId7"/>
    <p:sldId id="839" r:id="rId8"/>
    <p:sldId id="840" r:id="rId9"/>
    <p:sldId id="841" r:id="rId10"/>
    <p:sldId id="842" r:id="rId11"/>
    <p:sldId id="843" r:id="rId12"/>
    <p:sldId id="844" r:id="rId13"/>
    <p:sldId id="845" r:id="rId14"/>
    <p:sldId id="846" r:id="rId15"/>
    <p:sldId id="847" r:id="rId16"/>
    <p:sldId id="848" r:id="rId17"/>
    <p:sldId id="849" r:id="rId18"/>
    <p:sldId id="851" r:id="rId19"/>
    <p:sldId id="850" r:id="rId20"/>
    <p:sldId id="829" r:id="rId21"/>
    <p:sldId id="852" r:id="rId22"/>
    <p:sldId id="853" r:id="rId23"/>
    <p:sldId id="854" r:id="rId24"/>
    <p:sldId id="855" r:id="rId25"/>
    <p:sldId id="856" r:id="rId26"/>
    <p:sldId id="857" r:id="rId27"/>
    <p:sldId id="858" r:id="rId28"/>
    <p:sldId id="830" r:id="rId29"/>
    <p:sldId id="834" r:id="rId30"/>
    <p:sldId id="859" r:id="rId31"/>
    <p:sldId id="860" r:id="rId32"/>
    <p:sldId id="861" r:id="rId33"/>
    <p:sldId id="862" r:id="rId34"/>
    <p:sldId id="863" r:id="rId35"/>
    <p:sldId id="864" r:id="rId36"/>
    <p:sldId id="865" r:id="rId37"/>
    <p:sldId id="866" r:id="rId38"/>
    <p:sldId id="867" r:id="rId39"/>
    <p:sldId id="868" r:id="rId40"/>
    <p:sldId id="869" r:id="rId41"/>
    <p:sldId id="870" r:id="rId42"/>
    <p:sldId id="871" r:id="rId43"/>
    <p:sldId id="872" r:id="rId44"/>
    <p:sldId id="873" r:id="rId45"/>
    <p:sldId id="874" r:id="rId46"/>
    <p:sldId id="875" r:id="rId47"/>
    <p:sldId id="876" r:id="rId48"/>
    <p:sldId id="877" r:id="rId49"/>
    <p:sldId id="878" r:id="rId50"/>
    <p:sldId id="879" r:id="rId51"/>
    <p:sldId id="880" r:id="rId52"/>
    <p:sldId id="881" r:id="rId53"/>
    <p:sldId id="882" r:id="rId54"/>
    <p:sldId id="883" r:id="rId55"/>
    <p:sldId id="884" r:id="rId56"/>
    <p:sldId id="885" r:id="rId57"/>
    <p:sldId id="886" r:id="rId58"/>
    <p:sldId id="887" r:id="rId59"/>
    <p:sldId id="888" r:id="rId60"/>
    <p:sldId id="889" r:id="rId61"/>
    <p:sldId id="890" r:id="rId62"/>
    <p:sldId id="891" r:id="rId63"/>
    <p:sldId id="892" r:id="rId64"/>
    <p:sldId id="893" r:id="rId65"/>
    <p:sldId id="894" r:id="rId66"/>
    <p:sldId id="895" r:id="rId67"/>
    <p:sldId id="896" r:id="rId68"/>
    <p:sldId id="897" r:id="rId69"/>
    <p:sldId id="898" r:id="rId70"/>
    <p:sldId id="899" r:id="rId71"/>
    <p:sldId id="900" r:id="rId72"/>
    <p:sldId id="901" r:id="rId73"/>
    <p:sldId id="902" r:id="rId74"/>
    <p:sldId id="832" r:id="rId75"/>
    <p:sldId id="930" r:id="rId76"/>
    <p:sldId id="1069" r:id="rId77"/>
    <p:sldId id="932" r:id="rId78"/>
    <p:sldId id="933" r:id="rId79"/>
    <p:sldId id="934" r:id="rId80"/>
    <p:sldId id="935" r:id="rId81"/>
    <p:sldId id="936" r:id="rId82"/>
    <p:sldId id="937" r:id="rId83"/>
    <p:sldId id="938" r:id="rId84"/>
    <p:sldId id="939" r:id="rId85"/>
    <p:sldId id="940" r:id="rId86"/>
    <p:sldId id="941" r:id="rId87"/>
    <p:sldId id="942" r:id="rId88"/>
    <p:sldId id="943" r:id="rId89"/>
    <p:sldId id="944" r:id="rId90"/>
    <p:sldId id="945" r:id="rId91"/>
    <p:sldId id="833" r:id="rId92"/>
    <p:sldId id="820" r:id="rId9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9">
          <p15:clr>
            <a:srgbClr val="A4A3A4"/>
          </p15:clr>
        </p15:guide>
        <p15:guide id="2" orient="horz" pos="1444">
          <p15:clr>
            <a:srgbClr val="A4A3A4"/>
          </p15:clr>
        </p15:guide>
        <p15:guide id="3" orient="horz" pos="792">
          <p15:clr>
            <a:srgbClr val="A4A3A4"/>
          </p15:clr>
        </p15:guide>
        <p15:guide id="4" pos="1834">
          <p15:clr>
            <a:srgbClr val="A4A3A4"/>
          </p15:clr>
        </p15:guide>
        <p15:guide id="5" pos="175">
          <p15:clr>
            <a:srgbClr val="A4A3A4"/>
          </p15:clr>
        </p15:guide>
        <p15:guide id="6" pos="5516">
          <p15:clr>
            <a:srgbClr val="A4A3A4"/>
          </p15:clr>
        </p15:guide>
        <p15:guide id="7" pos="1238">
          <p15:clr>
            <a:srgbClr val="A4A3A4"/>
          </p15:clr>
        </p15:guide>
      </p15:sldGuideLst>
    </p:ext>
    <p:ext uri="{2D200454-40CA-4A62-9FC3-DE9A4176ACB9}">
      <p15:notesGuideLst xmlns:p15="http://schemas.microsoft.com/office/powerpoint/2012/main">
        <p15:guide id="1" orient="horz" pos="2948">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n how" initials="ch"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003399"/>
    <a:srgbClr val="000099"/>
    <a:srgbClr val="0033CC"/>
    <a:srgbClr val="3D89BC"/>
    <a:srgbClr val="008EC0"/>
    <a:srgbClr val="0099FF"/>
    <a:srgbClr val="33CCFF"/>
    <a:srgbClr val="E6E6E6"/>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94" autoAdjust="0"/>
    <p:restoredTop sz="94322" autoAdjust="0"/>
  </p:normalViewPr>
  <p:slideViewPr>
    <p:cSldViewPr snapToGrid="0" showGuides="1">
      <p:cViewPr varScale="1">
        <p:scale>
          <a:sx n="108" d="100"/>
          <a:sy n="108" d="100"/>
        </p:scale>
        <p:origin x="2040" y="120"/>
      </p:cViewPr>
      <p:guideLst>
        <p:guide orient="horz" pos="4029"/>
        <p:guide orient="horz" pos="1444"/>
        <p:guide orient="horz" pos="792"/>
        <p:guide pos="1834"/>
        <p:guide pos="175"/>
        <p:guide pos="5516"/>
        <p:guide pos="123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86" d="100"/>
          <a:sy n="86" d="100"/>
        </p:scale>
        <p:origin x="-3846" y="-90"/>
      </p:cViewPr>
      <p:guideLst>
        <p:guide orient="horz" pos="2948"/>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DE7DF6-C895-4E53-B71A-F20B4CC8237B}" type="datetimeFigureOut">
              <a:rPr lang="zh-CN" altLang="en-US" smtClean="0">
                <a:ea typeface="微软雅黑" panose="020B0503020204020204" pitchFamily="34" charset="-122"/>
              </a:rPr>
              <a:t>2020/12/26</a:t>
            </a:fld>
            <a:endParaRPr lang="zh-CN" altLang="en-US">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0D44FD6-F94A-461E-99AC-D29D4ACC8083}" type="slidenum">
              <a:rPr lang="zh-CN" altLang="en-US" smtClean="0">
                <a:ea typeface="微软雅黑" panose="020B0503020204020204" pitchFamily="34" charset="-122"/>
              </a:rPr>
              <a:t>‹#›</a:t>
            </a:fld>
            <a:endParaRPr lang="zh-CN" altLang="en-US">
              <a:ea typeface="微软雅黑" panose="020B0503020204020204" pitchFamily="34" charset="-122"/>
            </a:endParaRPr>
          </a:p>
        </p:txBody>
      </p:sp>
    </p:spTree>
    <p:extLst>
      <p:ext uri="{BB962C8B-B14F-4D97-AF65-F5344CB8AC3E}">
        <p14:creationId xmlns:p14="http://schemas.microsoft.com/office/powerpoint/2010/main" val="35241310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微软雅黑" panose="020B0503020204020204" pitchFamily="34" charset="-122"/>
              </a:defRPr>
            </a:lvl1pPr>
          </a:lstStyle>
          <a:p>
            <a:fld id="{422EFC78-32FE-4758-B504-92B4D0B9F0AA}" type="datetimeFigureOut">
              <a:rPr lang="zh-CN" altLang="en-US" smtClean="0"/>
              <a:t>2020/12/26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84C1B800-BCBD-4262-B579-5F77D9EE2550}" type="slidenum">
              <a:rPr lang="zh-CN" altLang="en-US" smtClean="0"/>
              <a:t>‹#›</a:t>
            </a:fld>
            <a:endParaRPr lang="zh-CN" altLang="en-US"/>
          </a:p>
        </p:txBody>
      </p:sp>
    </p:spTree>
    <p:extLst>
      <p:ext uri="{BB962C8B-B14F-4D97-AF65-F5344CB8AC3E}">
        <p14:creationId xmlns:p14="http://schemas.microsoft.com/office/powerpoint/2010/main" val="160700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345E1B-70AA-4D6D-A851-01FA6AD8BF9A}" type="datetime1">
              <a:rPr lang="zh-CN" altLang="en-US" smtClean="0"/>
              <a:t>2020/12/26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2308F32-F09A-4344-B65D-3757FEAF56B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695A926-9446-4F62-9ECE-08A9B18F975E}" type="datetime1">
              <a:rPr lang="zh-CN" altLang="en-US" smtClean="0"/>
              <a:t>2020/12/26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308F32-F09A-4344-B65D-3757FEAF56BD}"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CDE336F-82DC-4654-9554-07866832948F}" type="datetime1">
              <a:rPr lang="zh-CN" altLang="en-US" smtClean="0"/>
              <a:t>2020/12/26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308F32-F09A-4344-B65D-3757FEAF56BD}"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DD3B142-B2B8-4750-964D-A3BDE93F3EF2}" type="datetime1">
              <a:rPr lang="zh-CN" altLang="en-US" smtClean="0"/>
              <a:t>2020/12/26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308F32-F09A-4344-B65D-3757FEAF56BD}"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1FC838B-5E56-4490-B16F-070FD98B5E3F}" type="datetime1">
              <a:rPr lang="zh-CN" altLang="en-US" smtClean="0"/>
              <a:t>2020/12/26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308F32-F09A-4344-B65D-3757FEAF56BD}"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kumimoji="1" b="1"/>
            </a:lvl1pPr>
          </a:lstStyle>
          <a:p>
            <a:pPr>
              <a:defRPr/>
            </a:pPr>
            <a:fld id="{4C82377E-F97D-47AE-AC5E-84E924FDA804}" type="datetimeFigureOut">
              <a:rPr lang="zh-CN" altLang="en-US"/>
              <a:t>2020/12/26</a:t>
            </a:fld>
            <a:endParaRPr lang="zh-CN" altLang="en-US"/>
          </a:p>
        </p:txBody>
      </p:sp>
      <p:sp>
        <p:nvSpPr>
          <p:cNvPr id="5" name="页脚占位符 4"/>
          <p:cNvSpPr>
            <a:spLocks noGrp="1"/>
          </p:cNvSpPr>
          <p:nvPr>
            <p:ph type="ftr" sz="quarter" idx="11"/>
          </p:nvPr>
        </p:nvSpPr>
        <p:spPr/>
        <p:txBody>
          <a:bodyPr/>
          <a:lstStyle>
            <a:lvl1pPr>
              <a:defRPr kumimoji="1" b="1"/>
            </a:lvl1pPr>
          </a:lstStyle>
          <a:p>
            <a:pPr>
              <a:defRPr/>
            </a:pPr>
            <a:endParaRPr lang="zh-CN" altLang="en-US"/>
          </a:p>
        </p:txBody>
      </p:sp>
      <p:sp>
        <p:nvSpPr>
          <p:cNvPr id="6" name="灯片编号占位符 5"/>
          <p:cNvSpPr>
            <a:spLocks noGrp="1"/>
          </p:cNvSpPr>
          <p:nvPr>
            <p:ph type="sldNum" sz="quarter" idx="12"/>
          </p:nvPr>
        </p:nvSpPr>
        <p:spPr/>
        <p:txBody>
          <a:bodyPr/>
          <a:lstStyle>
            <a:lvl1pPr>
              <a:defRPr kumimoji="1" b="1"/>
            </a:lvl1pPr>
          </a:lstStyle>
          <a:p>
            <a:pPr>
              <a:defRPr/>
            </a:pPr>
            <a:fld id="{67C3AAF4-1844-4EEA-8132-22A06EE6489A}" type="slidenum">
              <a:rPr lang="zh-CN" altLang="en-US"/>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kumimoji="1" b="1"/>
            </a:lvl1pPr>
          </a:lstStyle>
          <a:p>
            <a:pPr>
              <a:defRPr/>
            </a:pPr>
            <a:fld id="{8509C01B-2147-4857-BC9C-29BBF313931D}" type="datetimeFigureOut">
              <a:rPr lang="zh-CN" altLang="en-US"/>
              <a:t>2020/12/26</a:t>
            </a:fld>
            <a:endParaRPr lang="zh-CN" altLang="en-US"/>
          </a:p>
        </p:txBody>
      </p:sp>
      <p:sp>
        <p:nvSpPr>
          <p:cNvPr id="5" name="页脚占位符 4"/>
          <p:cNvSpPr>
            <a:spLocks noGrp="1"/>
          </p:cNvSpPr>
          <p:nvPr>
            <p:ph type="ftr" sz="quarter" idx="11"/>
          </p:nvPr>
        </p:nvSpPr>
        <p:spPr/>
        <p:txBody>
          <a:bodyPr/>
          <a:lstStyle>
            <a:lvl1pPr>
              <a:defRPr kumimoji="1" b="1"/>
            </a:lvl1pPr>
          </a:lstStyle>
          <a:p>
            <a:pPr>
              <a:defRPr/>
            </a:pPr>
            <a:endParaRPr lang="zh-CN" altLang="en-US"/>
          </a:p>
        </p:txBody>
      </p:sp>
      <p:sp>
        <p:nvSpPr>
          <p:cNvPr id="6" name="灯片编号占位符 5"/>
          <p:cNvSpPr>
            <a:spLocks noGrp="1"/>
          </p:cNvSpPr>
          <p:nvPr>
            <p:ph type="sldNum" sz="quarter" idx="12"/>
          </p:nvPr>
        </p:nvSpPr>
        <p:spPr/>
        <p:txBody>
          <a:bodyPr/>
          <a:lstStyle>
            <a:lvl1pPr>
              <a:defRPr kumimoji="1" b="1"/>
            </a:lvl1pPr>
          </a:lstStyle>
          <a:p>
            <a:pPr>
              <a:defRPr/>
            </a:pPr>
            <a:fld id="{F9AD98D2-E8AF-49B1-9C8C-175DE0A5BE71}" type="slidenum">
              <a:rPr lang="zh-CN" altLang="en-US"/>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701675" y="233363"/>
            <a:ext cx="7829550" cy="57594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01675" y="233363"/>
            <a:ext cx="7829550" cy="595312"/>
          </a:xfrm>
        </p:spPr>
        <p:txBody>
          <a:bodyPr/>
          <a:lstStyle/>
          <a:p>
            <a:r>
              <a:rPr lang="zh-CN" altLang="en-US"/>
              <a:t>单击此处编辑母版标题样式</a:t>
            </a:r>
          </a:p>
        </p:txBody>
      </p:sp>
      <p:sp>
        <p:nvSpPr>
          <p:cNvPr id="3" name="表格占位符 2"/>
          <p:cNvSpPr>
            <a:spLocks noGrp="1"/>
          </p:cNvSpPr>
          <p:nvPr>
            <p:ph type="tbl" idx="1"/>
          </p:nvPr>
        </p:nvSpPr>
        <p:spPr>
          <a:xfrm>
            <a:off x="701675" y="1628775"/>
            <a:ext cx="7829550" cy="4364038"/>
          </a:xfrm>
        </p:spPr>
        <p:txBody>
          <a:bodyPr/>
          <a:lstStyle/>
          <a:p>
            <a:pPr lvl="0"/>
            <a:endParaRPr lang="zh-CN" alt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l="10285" r="15524" b="21730"/>
          <a:stretch>
            <a:fillRect/>
          </a:stretch>
        </p:blipFill>
        <p:spPr>
          <a:xfrm>
            <a:off x="396" y="3389050"/>
            <a:ext cx="9143604" cy="3468950"/>
          </a:xfrm>
          <a:prstGeom prst="rect">
            <a:avLst/>
          </a:prstGeom>
        </p:spPr>
      </p:pic>
      <p:sp>
        <p:nvSpPr>
          <p:cNvPr id="8" name="矩形 7"/>
          <p:cNvSpPr/>
          <p:nvPr userDrawn="1"/>
        </p:nvSpPr>
        <p:spPr>
          <a:xfrm>
            <a:off x="0" y="0"/>
            <a:ext cx="9144000" cy="6858000"/>
          </a:xfrm>
          <a:prstGeom prst="rect">
            <a:avLst/>
          </a:prstGeom>
          <a:solidFill>
            <a:schemeClr val="bg1">
              <a:lumMod val="9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nvSpPr>
        <p:spPr>
          <a:xfrm>
            <a:off x="0" y="0"/>
            <a:ext cx="9144000" cy="101600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DEBA8EB-3E98-45DF-95F9-20499AB89BB5}" type="datetime1">
              <a:rPr lang="zh-CN" altLang="en-US" smtClean="0"/>
              <a:t>2020/12/26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308F32-F09A-4344-B65D-3757FEAF56B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974B168-BF23-49EB-A4EA-A33054B30FF3}" type="datetime1">
              <a:rPr lang="zh-CN" altLang="en-US" smtClean="0"/>
              <a:t>2020/12/26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308F32-F09A-4344-B65D-3757FEAF56B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AF4B3E32-CF70-4BAE-9C47-A15603A9F1F6}" type="datetime1">
              <a:rPr lang="zh-CN" altLang="en-US" smtClean="0"/>
              <a:t>2020/12/26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2308F32-F09A-4344-B65D-3757FEAF56B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B995835-E83C-4B3D-BEF0-E2AC128A0F5B}" type="datetime1">
              <a:rPr lang="zh-CN" altLang="en-US" smtClean="0"/>
              <a:t>2020/12/26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2308F32-F09A-4344-B65D-3757FEAF56B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A33AF3-DAC5-4E98-94B6-B2F606A2A076}" type="datetime1">
              <a:rPr lang="zh-CN" altLang="en-US" smtClean="0"/>
              <a:t>2020/12/26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308F32-F09A-4344-B65D-3757FEAF56B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9.png"/></Relationships>
</file>

<file path=ppt/slides/_rels/slide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8" name="组合 37"/>
          <p:cNvGrpSpPr/>
          <p:nvPr/>
        </p:nvGrpSpPr>
        <p:grpSpPr>
          <a:xfrm>
            <a:off x="1693574" y="1927796"/>
            <a:ext cx="5693399" cy="444332"/>
            <a:chOff x="1807265" y="3866296"/>
            <a:chExt cx="5693399" cy="394200"/>
          </a:xfrm>
          <a:solidFill>
            <a:schemeClr val="accent1">
              <a:lumMod val="75000"/>
            </a:schemeClr>
          </a:solidFill>
        </p:grpSpPr>
        <p:sp>
          <p:nvSpPr>
            <p:cNvPr id="39" name="圆角矩形 38"/>
            <p:cNvSpPr/>
            <p:nvPr/>
          </p:nvSpPr>
          <p:spPr>
            <a:xfrm>
              <a:off x="1807265" y="3866296"/>
              <a:ext cx="5693399" cy="394200"/>
            </a:xfrm>
            <a:prstGeom prst="roundRect">
              <a:avLst>
                <a:gd name="adj" fmla="val 20658"/>
              </a:avLst>
            </a:prstGeom>
            <a:solidFill>
              <a:schemeClr val="accent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7" name="矩形 46"/>
            <p:cNvSpPr/>
            <p:nvPr/>
          </p:nvSpPr>
          <p:spPr>
            <a:xfrm>
              <a:off x="1881814" y="3877080"/>
              <a:ext cx="2604770" cy="367308"/>
            </a:xfrm>
            <a:prstGeom prst="rect">
              <a:avLst/>
            </a:prstGeom>
            <a:solidFill>
              <a:schemeClr val="accent1">
                <a:lumMod val="75000"/>
              </a:schemeClr>
            </a:solidFill>
          </p:spPr>
          <p:txBody>
            <a:bodyPr wrap="none">
              <a:spAutoFit/>
            </a:bodyPr>
            <a:lstStyle/>
            <a:p>
              <a:pPr algn="l"/>
              <a:r>
                <a:rPr lang="en-US" altLang="zh-CN" sz="2100" spc="225" dirty="0" smtClean="0">
                  <a:solidFill>
                    <a:schemeClr val="bg1"/>
                  </a:solidFill>
                  <a:latin typeface="微软雅黑" panose="020B0503020204020204" pitchFamily="34" charset="-122"/>
                  <a:ea typeface="微软雅黑" panose="020B0503020204020204" pitchFamily="34" charset="-122"/>
                </a:rPr>
                <a:t>1.1</a:t>
              </a:r>
              <a:r>
                <a:rPr lang="zh-CN" altLang="en-US" sz="2100" spc="225" dirty="0" smtClean="0">
                  <a:solidFill>
                    <a:schemeClr val="bg1"/>
                  </a:solidFill>
                  <a:latin typeface="微软雅黑" panose="020B0503020204020204" pitchFamily="34" charset="-122"/>
                  <a:ea typeface="微软雅黑" panose="020B0503020204020204" pitchFamily="34" charset="-122"/>
                </a:rPr>
                <a:t>　</a:t>
              </a:r>
              <a:r>
                <a:rPr altLang="en-US" sz="2100" spc="225" dirty="0" smtClean="0">
                  <a:solidFill>
                    <a:schemeClr val="bg1"/>
                  </a:solidFill>
                  <a:latin typeface="微软雅黑" panose="020B0503020204020204" pitchFamily="34" charset="-122"/>
                  <a:ea typeface="微软雅黑" panose="020B0503020204020204" pitchFamily="34" charset="-122"/>
                </a:rPr>
                <a:t>Python简介</a:t>
              </a:r>
            </a:p>
          </p:txBody>
        </p:sp>
      </p:grpSp>
      <p:sp>
        <p:nvSpPr>
          <p:cNvPr id="32" name="矩形 31"/>
          <p:cNvSpPr/>
          <p:nvPr/>
        </p:nvSpPr>
        <p:spPr>
          <a:xfrm>
            <a:off x="-7143" y="-9147"/>
            <a:ext cx="9158090" cy="3821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6" name="矩形 35"/>
          <p:cNvSpPr/>
          <p:nvPr/>
        </p:nvSpPr>
        <p:spPr>
          <a:xfrm>
            <a:off x="0" y="6669360"/>
            <a:ext cx="9144000" cy="1886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57" name="组合 56"/>
          <p:cNvGrpSpPr/>
          <p:nvPr/>
        </p:nvGrpSpPr>
        <p:grpSpPr>
          <a:xfrm>
            <a:off x="1693574" y="2469970"/>
            <a:ext cx="5693399" cy="444332"/>
            <a:chOff x="1807265" y="2935089"/>
            <a:chExt cx="5693399" cy="394200"/>
          </a:xfrm>
        </p:grpSpPr>
        <p:sp>
          <p:nvSpPr>
            <p:cNvPr id="74" name="圆角矩形 73"/>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5" name="矩形 74"/>
            <p:cNvSpPr/>
            <p:nvPr/>
          </p:nvSpPr>
          <p:spPr>
            <a:xfrm>
              <a:off x="1881560" y="2945793"/>
              <a:ext cx="4250055" cy="367308"/>
            </a:xfrm>
            <a:prstGeom prst="rect">
              <a:avLst/>
            </a:prstGeom>
          </p:spPr>
          <p:txBody>
            <a:bodyPr wrap="square">
              <a:spAutoFit/>
            </a:bodyPr>
            <a:lstStyle/>
            <a:p>
              <a:r>
                <a:rPr lang="en-US" altLang="zh-CN"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1.2</a:t>
              </a:r>
              <a:r>
                <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Python的安装与运行</a:t>
              </a:r>
            </a:p>
          </p:txBody>
        </p:sp>
      </p:grpSp>
      <p:grpSp>
        <p:nvGrpSpPr>
          <p:cNvPr id="58" name="组合 57"/>
          <p:cNvGrpSpPr/>
          <p:nvPr/>
        </p:nvGrpSpPr>
        <p:grpSpPr>
          <a:xfrm>
            <a:off x="1693574" y="3040884"/>
            <a:ext cx="5693399" cy="444635"/>
            <a:chOff x="1807265" y="3400425"/>
            <a:chExt cx="5693399" cy="394468"/>
          </a:xfrm>
          <a:solidFill>
            <a:schemeClr val="bg2"/>
          </a:solidFill>
        </p:grpSpPr>
        <p:sp>
          <p:nvSpPr>
            <p:cNvPr id="71" name="圆角矩形 70"/>
            <p:cNvSpPr/>
            <p:nvPr/>
          </p:nvSpPr>
          <p:spPr>
            <a:xfrm>
              <a:off x="1807265" y="3400693"/>
              <a:ext cx="5693399" cy="394200"/>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2" name="矩形 71"/>
            <p:cNvSpPr/>
            <p:nvPr/>
          </p:nvSpPr>
          <p:spPr>
            <a:xfrm>
              <a:off x="1881687" y="3400425"/>
              <a:ext cx="3490595" cy="367307"/>
            </a:xfrm>
            <a:prstGeom prst="rect">
              <a:avLst/>
            </a:prstGeom>
            <a:noFill/>
          </p:spPr>
          <p:txBody>
            <a:bodyPr wrap="none">
              <a:spAutoFit/>
            </a:bodyPr>
            <a:lstStyle/>
            <a:p>
              <a:pPr algn="l"/>
              <a:r>
                <a:rPr lang="en-US" altLang="zh-CN"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1.3</a:t>
              </a:r>
              <a:r>
                <a:rPr lang="zh-CN" altLang="en-US"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　Python版本的选择</a:t>
              </a:r>
            </a:p>
          </p:txBody>
        </p:sp>
      </p:grpSp>
      <p:grpSp>
        <p:nvGrpSpPr>
          <p:cNvPr id="60" name="组合 59"/>
          <p:cNvGrpSpPr/>
          <p:nvPr/>
        </p:nvGrpSpPr>
        <p:grpSpPr>
          <a:xfrm>
            <a:off x="1693574" y="4164445"/>
            <a:ext cx="5693399" cy="444332"/>
            <a:chOff x="1807265" y="4331900"/>
            <a:chExt cx="5693399" cy="394200"/>
          </a:xfrm>
        </p:grpSpPr>
        <p:sp>
          <p:nvSpPr>
            <p:cNvPr id="67" name="圆角矩形 66"/>
            <p:cNvSpPr/>
            <p:nvPr/>
          </p:nvSpPr>
          <p:spPr>
            <a:xfrm>
              <a:off x="1807265" y="4331900"/>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8" name="矩形 67"/>
            <p:cNvSpPr/>
            <p:nvPr/>
          </p:nvSpPr>
          <p:spPr>
            <a:xfrm>
              <a:off x="1881560" y="4342604"/>
              <a:ext cx="3037840" cy="367308"/>
            </a:xfrm>
            <a:prstGeom prst="rect">
              <a:avLst/>
            </a:prstGeom>
          </p:spPr>
          <p:txBody>
            <a:bodyPr wrap="square">
              <a:spAutoFit/>
            </a:bodyPr>
            <a:lstStyle/>
            <a:p>
              <a:r>
                <a:rPr lang="en-US" altLang="zh-CN"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1.5</a:t>
              </a:r>
              <a:r>
                <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rPr>
                <a:t>　绘图</a:t>
              </a:r>
              <a:endParaRPr lang="zh-CN" altLang="en-US" sz="2100" spc="225"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61" name="组合 60"/>
          <p:cNvGrpSpPr/>
          <p:nvPr/>
        </p:nvGrpSpPr>
        <p:grpSpPr>
          <a:xfrm>
            <a:off x="1655638" y="5335815"/>
            <a:ext cx="5693399" cy="444333"/>
            <a:chOff x="1818097" y="4758178"/>
            <a:chExt cx="5693399" cy="394200"/>
          </a:xfrm>
        </p:grpSpPr>
        <p:sp>
          <p:nvSpPr>
            <p:cNvPr id="65" name="圆角矩形 64"/>
            <p:cNvSpPr/>
            <p:nvPr/>
          </p:nvSpPr>
          <p:spPr>
            <a:xfrm>
              <a:off x="1818097" y="4758178"/>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6" name="矩形 65"/>
            <p:cNvSpPr/>
            <p:nvPr/>
          </p:nvSpPr>
          <p:spPr>
            <a:xfrm>
              <a:off x="1899764" y="4786305"/>
              <a:ext cx="780983" cy="365064"/>
            </a:xfrm>
            <a:prstGeom prst="rect">
              <a:avLst/>
            </a:prstGeom>
          </p:spPr>
          <p:txBody>
            <a:bodyPr wrap="square">
              <a:spAutoFit/>
            </a:bodyPr>
            <a:lstStyle/>
            <a:p>
              <a:r>
                <a:rPr lang="zh-CN" altLang="en-US"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习题</a:t>
              </a:r>
            </a:p>
          </p:txBody>
        </p:sp>
      </p:grpSp>
      <p:grpSp>
        <p:nvGrpSpPr>
          <p:cNvPr id="48" name="组合 47"/>
          <p:cNvGrpSpPr/>
          <p:nvPr/>
        </p:nvGrpSpPr>
        <p:grpSpPr>
          <a:xfrm>
            <a:off x="1682496" y="3588627"/>
            <a:ext cx="5730240" cy="444280"/>
            <a:chOff x="1807265" y="2478527"/>
            <a:chExt cx="5693399" cy="394154"/>
          </a:xfrm>
          <a:solidFill>
            <a:schemeClr val="bg2"/>
          </a:solidFill>
        </p:grpSpPr>
        <p:sp>
          <p:nvSpPr>
            <p:cNvPr id="49" name="圆角矩形 48"/>
            <p:cNvSpPr/>
            <p:nvPr/>
          </p:nvSpPr>
          <p:spPr>
            <a:xfrm>
              <a:off x="1807265" y="2478527"/>
              <a:ext cx="5693399" cy="394154"/>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0" name="矩形 49"/>
            <p:cNvSpPr/>
            <p:nvPr/>
          </p:nvSpPr>
          <p:spPr>
            <a:xfrm>
              <a:off x="1861524" y="2485851"/>
              <a:ext cx="2202533" cy="367308"/>
            </a:xfrm>
            <a:prstGeom prst="rect">
              <a:avLst/>
            </a:prstGeom>
            <a:grpFill/>
          </p:spPr>
          <p:txBody>
            <a:bodyPr wrap="square">
              <a:spAutoFit/>
            </a:bodyPr>
            <a:lstStyle/>
            <a:p>
              <a:r>
                <a:rPr lang="en-US" altLang="zh-CN"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1.4</a:t>
              </a:r>
              <a:r>
                <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程序控制</a:t>
              </a:r>
            </a:p>
          </p:txBody>
        </p:sp>
      </p:grpSp>
      <p:pic>
        <p:nvPicPr>
          <p:cNvPr id="51" name="27 Image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2"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53"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smtClean="0">
                <a:solidFill>
                  <a:schemeClr val="bg1">
                    <a:lumMod val="50000"/>
                  </a:schemeClr>
                </a:solidFill>
              </a:rPr>
              <a:t>56</a:t>
            </a:r>
            <a:endParaRPr lang="en-US" altLang="es-HN" sz="1200" b="1" dirty="0" smtClean="0">
              <a:solidFill>
                <a:schemeClr val="bg1">
                  <a:lumMod val="50000"/>
                </a:schemeClr>
              </a:solidFill>
              <a:latin typeface="+mn-lt"/>
            </a:endParaRPr>
          </a:p>
        </p:txBody>
      </p:sp>
      <p:pic>
        <p:nvPicPr>
          <p:cNvPr id="54"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5"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6"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1</a:t>
            </a:fld>
            <a:endParaRPr lang="zh-CN" altLang="en-US" dirty="0"/>
          </a:p>
        </p:txBody>
      </p:sp>
      <p:sp>
        <p:nvSpPr>
          <p:cNvPr id="35" name="矩形 34"/>
          <p:cNvSpPr/>
          <p:nvPr/>
        </p:nvSpPr>
        <p:spPr>
          <a:xfrm>
            <a:off x="762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grpSp>
        <p:nvGrpSpPr>
          <p:cNvPr id="59" name="组合 58"/>
          <p:cNvGrpSpPr/>
          <p:nvPr/>
        </p:nvGrpSpPr>
        <p:grpSpPr>
          <a:xfrm>
            <a:off x="1675286" y="4772783"/>
            <a:ext cx="5693399" cy="444355"/>
            <a:chOff x="1807265" y="4331900"/>
            <a:chExt cx="5693399" cy="394220"/>
          </a:xfrm>
        </p:grpSpPr>
        <p:sp>
          <p:nvSpPr>
            <p:cNvPr id="62" name="圆角矩形 61"/>
            <p:cNvSpPr/>
            <p:nvPr/>
          </p:nvSpPr>
          <p:spPr>
            <a:xfrm>
              <a:off x="1807265" y="4331900"/>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3" name="矩形 62"/>
            <p:cNvSpPr/>
            <p:nvPr/>
          </p:nvSpPr>
          <p:spPr>
            <a:xfrm>
              <a:off x="1869622" y="4358813"/>
              <a:ext cx="1530985" cy="367307"/>
            </a:xfrm>
            <a:prstGeom prst="rect">
              <a:avLst/>
            </a:prstGeom>
          </p:spPr>
          <p:txBody>
            <a:bodyPr wrap="none">
              <a:spAutoFit/>
            </a:bodyPr>
            <a:lstStyle/>
            <a:p>
              <a:r>
                <a:rPr lang="en-US" altLang="zh-CN"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1.6</a:t>
              </a:r>
              <a:r>
                <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rPr>
                <a:t>　函数</a:t>
              </a:r>
              <a:endParaRPr lang="zh-CN" altLang="en-US" sz="2100" spc="225"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690257" y="854039"/>
            <a:ext cx="7832784" cy="781050"/>
            <a:chOff x="2788580" y="1152524"/>
            <a:chExt cx="3730770" cy="781050"/>
          </a:xfrm>
        </p:grpSpPr>
        <p:grpSp>
          <p:nvGrpSpPr>
            <p:cNvPr id="6" name="组合 5"/>
            <p:cNvGrpSpPr/>
            <p:nvPr/>
          </p:nvGrpSpPr>
          <p:grpSpPr>
            <a:xfrm>
              <a:off x="2788580" y="1152524"/>
              <a:ext cx="3730770" cy="781050"/>
              <a:chOff x="3725790" y="847725"/>
              <a:chExt cx="3730770" cy="781050"/>
            </a:xfrm>
          </p:grpSpPr>
          <p:grpSp>
            <p:nvGrpSpPr>
              <p:cNvPr id="7" name="组合 6"/>
              <p:cNvGrpSpPr/>
              <p:nvPr/>
            </p:nvGrpSpPr>
            <p:grpSpPr>
              <a:xfrm>
                <a:off x="3725790" y="1019175"/>
                <a:ext cx="627135" cy="609600"/>
                <a:chOff x="3725790" y="1019175"/>
                <a:chExt cx="627135" cy="609600"/>
              </a:xfrm>
            </p:grpSpPr>
            <p:sp>
              <p:nvSpPr>
                <p:cNvPr id="12"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flipH="1">
                <a:off x="6829425" y="1019175"/>
                <a:ext cx="627135" cy="609600"/>
                <a:chOff x="3725790" y="1019175"/>
                <a:chExt cx="627135" cy="609600"/>
              </a:xfrm>
            </p:grpSpPr>
            <p:sp>
              <p:nvSpPr>
                <p:cNvPr id="10"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4"/>
            <p:cNvSpPr txBox="1"/>
            <p:nvPr/>
          </p:nvSpPr>
          <p:spPr>
            <a:xfrm>
              <a:off x="3733749" y="1169836"/>
              <a:ext cx="1676490" cy="521970"/>
            </a:xfrm>
            <a:prstGeom prst="rect">
              <a:avLst/>
            </a:prstGeom>
            <a:noFill/>
          </p:spPr>
          <p:txBody>
            <a:bodyPr wrap="none" rtlCol="0">
              <a:spAutoFit/>
            </a:bodyPr>
            <a:lstStyle/>
            <a:p>
              <a:pPr algn="ctr"/>
              <a:r>
                <a:rPr lang="zh-CN" altLang="en-US" sz="2800" dirty="0">
                  <a:solidFill>
                    <a:schemeClr val="accent4"/>
                  </a:solidFill>
                </a:rPr>
                <a:t>第一</a:t>
              </a:r>
              <a:r>
                <a:rPr lang="zh-CN" altLang="en-US" sz="2800" dirty="0" smtClean="0">
                  <a:solidFill>
                    <a:schemeClr val="accent4"/>
                  </a:solidFill>
                </a:rPr>
                <a:t>章　</a:t>
              </a:r>
              <a:r>
                <a:rPr lang="zh-CN" altLang="zh-CN" sz="2800" dirty="0" smtClean="0">
                  <a:solidFill>
                    <a:schemeClr val="accent4"/>
                  </a:solidFill>
                </a:rPr>
                <a:t>Python基础</a:t>
              </a: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3683635" cy="414020"/>
          </a:xfrm>
          <a:prstGeom prst="rect">
            <a:avLst/>
          </a:prstGeom>
          <a:noFill/>
        </p:spPr>
        <p:txBody>
          <a:bodyPr wrap="none" rtlCol="0">
            <a:spAutoFit/>
          </a:bodyPr>
          <a:lstStyle/>
          <a:p>
            <a:pPr algn="l"/>
            <a:r>
              <a:rPr lang="en-US" altLang="zh-CN" sz="2100" b="1" spc="225" dirty="0" smtClean="0">
                <a:solidFill>
                  <a:prstClr val="white"/>
                </a:solidFill>
              </a:rPr>
              <a:t>1.2 </a:t>
            </a:r>
            <a:r>
              <a:rPr lang="zh-CN" altLang="zh-CN" sz="2100" b="1" spc="225" dirty="0" smtClean="0">
                <a:solidFill>
                  <a:schemeClr val="bg1"/>
                </a:solidFill>
                <a:latin typeface="微软雅黑" panose="020B0503020204020204" pitchFamily="34" charset="-122"/>
                <a:ea typeface="微软雅黑" panose="020B0503020204020204" pitchFamily="34" charset="-122"/>
              </a:rPr>
              <a:t>Python的安装与运行</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10</a:t>
            </a:fld>
            <a:endParaRPr lang="zh-CN" altLang="en-US" dirty="0"/>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pic>
        <p:nvPicPr>
          <p:cNvPr id="12" name="Picture 2" descr="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6876" y="2240702"/>
            <a:ext cx="3206732" cy="1909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3" descr="1-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58151" y="2201895"/>
            <a:ext cx="3371451" cy="19763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文本框 13"/>
          <p:cNvSpPr txBox="1"/>
          <p:nvPr/>
        </p:nvSpPr>
        <p:spPr>
          <a:xfrm>
            <a:off x="981989" y="4178019"/>
            <a:ext cx="2857697" cy="337185"/>
          </a:xfrm>
          <a:prstGeom prst="rect">
            <a:avLst/>
          </a:prstGeom>
          <a:noFill/>
        </p:spPr>
        <p:txBody>
          <a:bodyPr wrap="square" rtlCol="0">
            <a:spAutoFit/>
          </a:bodyPr>
          <a:lstStyle/>
          <a:p>
            <a:pPr algn="ctr"/>
            <a:r>
              <a:rPr lang="en-US" altLang="zh-CN" sz="1600" dirty="0" smtClean="0">
                <a:solidFill>
                  <a:schemeClr val="tx1">
                    <a:lumMod val="75000"/>
                    <a:lumOff val="25000"/>
                  </a:schemeClr>
                </a:solidFill>
              </a:rPr>
              <a:t>图1-8  Python安装界面（3） </a:t>
            </a:r>
            <a:endParaRPr lang="zh-CN" altLang="en-US" sz="1100"/>
          </a:p>
        </p:txBody>
      </p:sp>
      <p:sp>
        <p:nvSpPr>
          <p:cNvPr id="73" name="文本框 72"/>
          <p:cNvSpPr txBox="1"/>
          <p:nvPr/>
        </p:nvSpPr>
        <p:spPr>
          <a:xfrm>
            <a:off x="5115279" y="4178018"/>
            <a:ext cx="2857697" cy="337185"/>
          </a:xfrm>
          <a:prstGeom prst="rect">
            <a:avLst/>
          </a:prstGeom>
          <a:noFill/>
        </p:spPr>
        <p:txBody>
          <a:bodyPr wrap="square" rtlCol="0">
            <a:spAutoFit/>
          </a:bodyPr>
          <a:lstStyle/>
          <a:p>
            <a:pPr algn="ctr"/>
            <a:r>
              <a:rPr lang="en-US" altLang="zh-CN" sz="1600" dirty="0" smtClean="0">
                <a:solidFill>
                  <a:schemeClr val="tx1">
                    <a:lumMod val="75000"/>
                    <a:lumOff val="25000"/>
                  </a:schemeClr>
                </a:solidFill>
              </a:rPr>
              <a:t>图1-9  Python安装界面（4）</a:t>
            </a:r>
            <a:endParaRPr lang="zh-CN" altLang="en-US" sz="1000"/>
          </a:p>
        </p:txBody>
      </p:sp>
      <p:sp>
        <p:nvSpPr>
          <p:cNvPr id="15" name="矩形 14"/>
          <p:cNvSpPr/>
          <p:nvPr/>
        </p:nvSpPr>
        <p:spPr>
          <a:xfrm>
            <a:off x="667073" y="1613414"/>
            <a:ext cx="7915326" cy="460375"/>
          </a:xfrm>
          <a:prstGeom prst="rect">
            <a:avLst/>
          </a:prstGeom>
        </p:spPr>
        <p:txBody>
          <a:bodyPr wrap="square">
            <a:spAutoFit/>
          </a:bodyPr>
          <a:lstStyle/>
          <a:p>
            <a:pPr algn="l">
              <a:lnSpc>
                <a:spcPct val="150000"/>
              </a:lnSpc>
              <a:spcBef>
                <a:spcPts val="0"/>
              </a:spcBef>
              <a:spcAft>
                <a:spcPts val="0"/>
              </a:spcAft>
              <a:buClrTx/>
              <a:buSzTx/>
              <a:buFontTx/>
            </a:pPr>
            <a:r>
              <a:rPr lang="en-US" altLang="zh-CN" sz="1600" dirty="0" smtClean="0">
                <a:solidFill>
                  <a:schemeClr val="tx1">
                    <a:lumMod val="75000"/>
                    <a:lumOff val="25000"/>
                  </a:schemeClr>
                </a:solidFill>
              </a:rPr>
              <a:t>安装过程的其余选项可参考图1-8和图1-9，然后，单击“Install”按钮后等待安装即可。</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3683635" cy="414020"/>
          </a:xfrm>
          <a:prstGeom prst="rect">
            <a:avLst/>
          </a:prstGeom>
          <a:noFill/>
        </p:spPr>
        <p:txBody>
          <a:bodyPr wrap="none" rtlCol="0">
            <a:spAutoFit/>
          </a:bodyPr>
          <a:lstStyle/>
          <a:p>
            <a:pPr algn="l"/>
            <a:r>
              <a:rPr lang="en-US" altLang="zh-CN" sz="2100" b="1" spc="225" dirty="0" smtClean="0">
                <a:solidFill>
                  <a:prstClr val="white"/>
                </a:solidFill>
              </a:rPr>
              <a:t>1.2 </a:t>
            </a:r>
            <a:r>
              <a:rPr lang="zh-CN" altLang="zh-CN" sz="2100" b="1" spc="225" dirty="0" smtClean="0">
                <a:solidFill>
                  <a:schemeClr val="bg1"/>
                </a:solidFill>
                <a:latin typeface="微软雅黑" panose="020B0503020204020204" pitchFamily="34" charset="-122"/>
                <a:ea typeface="微软雅黑" panose="020B0503020204020204" pitchFamily="34" charset="-122"/>
              </a:rPr>
              <a:t>Python的安装与运行</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11</a:t>
            </a:fld>
            <a:endParaRPr lang="zh-CN" altLang="en-US" dirty="0"/>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矩形 10"/>
          <p:cNvSpPr/>
          <p:nvPr/>
        </p:nvSpPr>
        <p:spPr>
          <a:xfrm>
            <a:off x="607500" y="1392862"/>
            <a:ext cx="7915326" cy="1076325"/>
          </a:xfrm>
          <a:prstGeom prst="rect">
            <a:avLst/>
          </a:prstGeom>
        </p:spPr>
        <p:txBody>
          <a:bodyPr wrap="square">
            <a:spAutoFit/>
          </a:bodyPr>
          <a:lstStyle/>
          <a:p>
            <a:r>
              <a:rPr lang="en-US" altLang="zh-CN" sz="1600" dirty="0" smtClean="0">
                <a:solidFill>
                  <a:schemeClr val="tx1">
                    <a:lumMod val="75000"/>
                    <a:lumOff val="25000"/>
                  </a:schemeClr>
                </a:solidFill>
              </a:rPr>
              <a:t>出现图1-10这个界面表示Python已经安装完成了。</a:t>
            </a:r>
          </a:p>
          <a:p>
            <a:pPr algn="l">
              <a:lnSpc>
                <a:spcPct val="150000"/>
              </a:lnSpc>
              <a:spcBef>
                <a:spcPts val="0"/>
              </a:spcBef>
              <a:spcAft>
                <a:spcPts val="0"/>
              </a:spcAft>
              <a:buClrTx/>
              <a:buSzTx/>
              <a:buFontTx/>
            </a:pPr>
            <a:r>
              <a:rPr lang="en-US" altLang="zh-CN" sz="1600" dirty="0" smtClean="0">
                <a:solidFill>
                  <a:schemeClr val="tx1">
                    <a:lumMod val="75000"/>
                    <a:lumOff val="25000"/>
                  </a:schemeClr>
                </a:solidFill>
              </a:rPr>
              <a:t>单击“Close”按钮关闭！安装完成之后，可以到刚才的安装目录进行查看，如果查看到Python的可执行文件“python.exe”，则表明Python的安装是成功的。  </a:t>
            </a:r>
          </a:p>
        </p:txBody>
      </p:sp>
      <p:pic>
        <p:nvPicPr>
          <p:cNvPr id="2050" name="图片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75675" y="2693919"/>
            <a:ext cx="3855694" cy="24105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3" name="文本框 72"/>
          <p:cNvSpPr txBox="1"/>
          <p:nvPr/>
        </p:nvSpPr>
        <p:spPr>
          <a:xfrm>
            <a:off x="2920266" y="5104424"/>
            <a:ext cx="2857697" cy="460375"/>
          </a:xfrm>
          <a:prstGeom prst="rect">
            <a:avLst/>
          </a:prstGeom>
          <a:noFill/>
        </p:spPr>
        <p:txBody>
          <a:bodyPr wrap="square" rtlCol="0">
            <a:spAutoFit/>
          </a:bodyPr>
          <a:lstStyle/>
          <a:p>
            <a:pPr algn="ctr">
              <a:lnSpc>
                <a:spcPct val="150000"/>
              </a:lnSpc>
            </a:pPr>
            <a:r>
              <a:rPr lang="zh-CN" altLang="zh-CN" sz="1600" dirty="0">
                <a:solidFill>
                  <a:schemeClr val="tx1">
                    <a:lumMod val="75000"/>
                    <a:lumOff val="25000"/>
                  </a:schemeClr>
                </a:solidFill>
              </a:rPr>
              <a:t>图</a:t>
            </a:r>
            <a:r>
              <a:rPr lang="en-US" altLang="zh-CN" sz="1600" dirty="0" smtClean="0">
                <a:solidFill>
                  <a:schemeClr val="tx1">
                    <a:lumMod val="75000"/>
                    <a:lumOff val="25000"/>
                  </a:schemeClr>
                </a:solidFill>
              </a:rPr>
              <a:t>1-10  </a:t>
            </a:r>
            <a:r>
              <a:rPr lang="en-US" altLang="zh-CN" sz="1600" dirty="0">
                <a:solidFill>
                  <a:schemeClr val="tx1">
                    <a:lumMod val="75000"/>
                    <a:lumOff val="25000"/>
                  </a:schemeClr>
                </a:solidFill>
              </a:rPr>
              <a:t>Python</a:t>
            </a:r>
            <a:r>
              <a:rPr lang="zh-CN" altLang="zh-CN" sz="1600" dirty="0">
                <a:solidFill>
                  <a:schemeClr val="tx1">
                    <a:lumMod val="75000"/>
                    <a:lumOff val="25000"/>
                  </a:schemeClr>
                </a:solidFill>
              </a:rPr>
              <a:t>安装界面</a:t>
            </a:r>
            <a:r>
              <a:rPr lang="zh-CN" altLang="zh-CN" sz="1600" dirty="0" smtClean="0">
                <a:solidFill>
                  <a:schemeClr val="tx1">
                    <a:lumMod val="75000"/>
                    <a:lumOff val="25000"/>
                  </a:schemeClr>
                </a:solidFill>
              </a:rPr>
              <a:t>（</a:t>
            </a:r>
            <a:r>
              <a:rPr lang="en-US" altLang="zh-CN" sz="1600" dirty="0" smtClean="0">
                <a:solidFill>
                  <a:schemeClr val="tx1">
                    <a:lumMod val="75000"/>
                    <a:lumOff val="25000"/>
                  </a:schemeClr>
                </a:solidFill>
              </a:rPr>
              <a:t>5</a:t>
            </a:r>
            <a:r>
              <a:rPr lang="zh-CN" altLang="zh-CN" sz="1600" dirty="0" smtClean="0">
                <a:solidFill>
                  <a:schemeClr val="tx1">
                    <a:lumMod val="75000"/>
                    <a:lumOff val="25000"/>
                  </a:schemeClr>
                </a:solidFill>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3683635" cy="414020"/>
          </a:xfrm>
          <a:prstGeom prst="rect">
            <a:avLst/>
          </a:prstGeom>
          <a:noFill/>
        </p:spPr>
        <p:txBody>
          <a:bodyPr wrap="none" rtlCol="0">
            <a:spAutoFit/>
          </a:bodyPr>
          <a:lstStyle/>
          <a:p>
            <a:pPr algn="l"/>
            <a:r>
              <a:rPr lang="en-US" altLang="zh-CN" sz="2100" b="1" spc="225" dirty="0" smtClean="0">
                <a:solidFill>
                  <a:prstClr val="white"/>
                </a:solidFill>
              </a:rPr>
              <a:t>1.2 </a:t>
            </a:r>
            <a:r>
              <a:rPr lang="zh-CN" altLang="zh-CN" sz="2100" b="1" spc="225" dirty="0" smtClean="0">
                <a:solidFill>
                  <a:schemeClr val="bg1"/>
                </a:solidFill>
                <a:latin typeface="微软雅黑" panose="020B0503020204020204" pitchFamily="34" charset="-122"/>
                <a:ea typeface="微软雅黑" panose="020B0503020204020204" pitchFamily="34" charset="-122"/>
              </a:rPr>
              <a:t>Python的安装与运行</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12</a:t>
            </a:fld>
            <a:endParaRPr lang="zh-CN" altLang="en-US" dirty="0"/>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矩形 10"/>
          <p:cNvSpPr/>
          <p:nvPr/>
        </p:nvSpPr>
        <p:spPr>
          <a:xfrm>
            <a:off x="607500" y="1143472"/>
            <a:ext cx="7915326" cy="2183765"/>
          </a:xfrm>
          <a:prstGeom prst="rect">
            <a:avLst/>
          </a:prstGeom>
        </p:spPr>
        <p:txBody>
          <a:bodyPr wrap="square">
            <a:spAutoFit/>
          </a:bodyPr>
          <a:lstStyle/>
          <a:p>
            <a:r>
              <a:rPr lang="en-US" altLang="zh-CN" sz="1600" dirty="0"/>
              <a:t> </a:t>
            </a:r>
            <a:r>
              <a:rPr lang="en-US" altLang="zh-CN" sz="1600" b="1" dirty="0"/>
              <a:t> </a:t>
            </a:r>
            <a:r>
              <a:rPr lang="en-US" altLang="zh-CN" sz="1600" b="1" dirty="0" smtClean="0">
                <a:solidFill>
                  <a:schemeClr val="tx1">
                    <a:lumMod val="75000"/>
                    <a:lumOff val="25000"/>
                  </a:schemeClr>
                </a:solidFill>
              </a:rPr>
              <a:t>3. 启动Python</a:t>
            </a:r>
            <a:endParaRPr lang="en-US" altLang="zh-CN" sz="1600" dirty="0" smtClean="0">
              <a:solidFill>
                <a:schemeClr val="tx1">
                  <a:lumMod val="75000"/>
                  <a:lumOff val="25000"/>
                </a:schemeClr>
              </a:solidFill>
            </a:endParaRPr>
          </a:p>
          <a:p>
            <a:pPr algn="l">
              <a:lnSpc>
                <a:spcPct val="150000"/>
              </a:lnSpc>
              <a:buClrTx/>
              <a:buSzTx/>
              <a:buNone/>
            </a:pPr>
            <a:r>
              <a:rPr lang="en-US" altLang="zh-CN" sz="1600" dirty="0" smtClean="0">
                <a:solidFill>
                  <a:schemeClr val="tx1">
                    <a:lumMod val="75000"/>
                    <a:lumOff val="25000"/>
                  </a:schemeClr>
                </a:solidFill>
              </a:rPr>
              <a:t>可以通过以下两种方式来启动Python。</a:t>
            </a:r>
          </a:p>
          <a:p>
            <a:pPr algn="l">
              <a:lnSpc>
                <a:spcPct val="150000"/>
              </a:lnSpc>
              <a:buClrTx/>
              <a:buSzTx/>
              <a:buNone/>
            </a:pPr>
            <a:r>
              <a:rPr lang="en-US" altLang="zh-CN" sz="1600" dirty="0" smtClean="0">
                <a:solidFill>
                  <a:schemeClr val="tx1">
                    <a:lumMod val="75000"/>
                    <a:lumOff val="25000"/>
                  </a:schemeClr>
                </a:solidFill>
              </a:rPr>
              <a:t>1）启动Python自带的IDLE</a:t>
            </a:r>
          </a:p>
          <a:p>
            <a:pPr algn="l">
              <a:lnSpc>
                <a:spcPct val="150000"/>
              </a:lnSpc>
              <a:buClrTx/>
              <a:buSzTx/>
              <a:buNone/>
            </a:pPr>
            <a:r>
              <a:rPr lang="en-US" altLang="zh-CN" sz="1600" dirty="0" smtClean="0">
                <a:solidFill>
                  <a:schemeClr val="tx1">
                    <a:lumMod val="75000"/>
                    <a:lumOff val="25000"/>
                  </a:schemeClr>
                </a:solidFill>
              </a:rPr>
              <a:t>在Windows桌面单击“开始”按钮，在出现的搜索框中输入“IDLE”来启动Python的一个桌面应用程序。</a:t>
            </a:r>
          </a:p>
          <a:p>
            <a:pPr algn="l">
              <a:lnSpc>
                <a:spcPct val="150000"/>
              </a:lnSpc>
              <a:buClrTx/>
              <a:buSzTx/>
              <a:buNone/>
            </a:pPr>
            <a:r>
              <a:rPr lang="en-US" altLang="zh-CN" sz="1600" dirty="0" smtClean="0">
                <a:solidFill>
                  <a:schemeClr val="tx1">
                    <a:lumMod val="75000"/>
                    <a:lumOff val="25000"/>
                  </a:schemeClr>
                </a:solidFill>
              </a:rPr>
              <a:t>如图1-11展示了在IDLE环境中输出“Hello python!”的效果。  </a:t>
            </a:r>
            <a:endParaRPr lang="zh-CN" altLang="zh-CN" sz="1600" dirty="0"/>
          </a:p>
        </p:txBody>
      </p:sp>
      <p:pic>
        <p:nvPicPr>
          <p:cNvPr id="3074" name="图片 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7679" y="3512376"/>
            <a:ext cx="7309717" cy="14760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3" name="文本框 72"/>
          <p:cNvSpPr txBox="1"/>
          <p:nvPr/>
        </p:nvSpPr>
        <p:spPr>
          <a:xfrm>
            <a:off x="3135950" y="5074362"/>
            <a:ext cx="2857697" cy="460375"/>
          </a:xfrm>
          <a:prstGeom prst="rect">
            <a:avLst/>
          </a:prstGeom>
          <a:noFill/>
        </p:spPr>
        <p:txBody>
          <a:bodyPr wrap="square" rtlCol="0">
            <a:spAutoFit/>
          </a:bodyPr>
          <a:lstStyle/>
          <a:p>
            <a:pPr algn="ctr">
              <a:lnSpc>
                <a:spcPct val="150000"/>
              </a:lnSpc>
            </a:pPr>
            <a:r>
              <a:rPr lang="zh-CN" altLang="zh-CN" sz="1600" dirty="0">
                <a:solidFill>
                  <a:schemeClr val="tx1">
                    <a:lumMod val="75000"/>
                    <a:lumOff val="25000"/>
                  </a:schemeClr>
                </a:solidFill>
              </a:rPr>
              <a:t>图</a:t>
            </a:r>
            <a:r>
              <a:rPr lang="en-US" altLang="zh-CN" sz="1600" dirty="0" smtClean="0">
                <a:solidFill>
                  <a:schemeClr val="tx1">
                    <a:lumMod val="75000"/>
                    <a:lumOff val="25000"/>
                  </a:schemeClr>
                </a:solidFill>
              </a:rPr>
              <a:t>1-11  </a:t>
            </a:r>
            <a:r>
              <a:rPr lang="zh-CN" altLang="zh-CN" sz="1600" dirty="0">
                <a:solidFill>
                  <a:schemeClr val="tx1">
                    <a:lumMod val="75000"/>
                    <a:lumOff val="25000"/>
                  </a:schemeClr>
                </a:solidFill>
              </a:rPr>
              <a:t>执行</a:t>
            </a:r>
            <a:r>
              <a:rPr lang="en-US" altLang="zh-CN" sz="1600" dirty="0">
                <a:solidFill>
                  <a:schemeClr val="tx1">
                    <a:lumMod val="75000"/>
                    <a:lumOff val="25000"/>
                  </a:schemeClr>
                </a:solidFill>
              </a:rPr>
              <a:t>Python</a:t>
            </a:r>
            <a:r>
              <a:rPr lang="zh-CN" altLang="zh-CN" sz="1600" dirty="0">
                <a:solidFill>
                  <a:schemeClr val="tx1">
                    <a:lumMod val="75000"/>
                    <a:lumOff val="25000"/>
                  </a:schemeClr>
                </a:solidFill>
              </a:rPr>
              <a:t>命令</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3683635" cy="414020"/>
          </a:xfrm>
          <a:prstGeom prst="rect">
            <a:avLst/>
          </a:prstGeom>
          <a:noFill/>
        </p:spPr>
        <p:txBody>
          <a:bodyPr wrap="none" rtlCol="0">
            <a:spAutoFit/>
          </a:bodyPr>
          <a:lstStyle/>
          <a:p>
            <a:pPr algn="l"/>
            <a:r>
              <a:rPr lang="en-US" altLang="zh-CN" sz="2100" b="1" spc="225" dirty="0" smtClean="0">
                <a:solidFill>
                  <a:prstClr val="white"/>
                </a:solidFill>
              </a:rPr>
              <a:t>1.2 </a:t>
            </a:r>
            <a:r>
              <a:rPr lang="zh-CN" altLang="zh-CN" sz="2100" b="1" spc="225" dirty="0" smtClean="0">
                <a:solidFill>
                  <a:schemeClr val="bg1"/>
                </a:solidFill>
                <a:latin typeface="微软雅黑" panose="020B0503020204020204" pitchFamily="34" charset="-122"/>
                <a:ea typeface="微软雅黑" panose="020B0503020204020204" pitchFamily="34" charset="-122"/>
              </a:rPr>
              <a:t>Python的安装与运行</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13</a:t>
            </a:fld>
            <a:endParaRPr lang="zh-CN" altLang="en-US" dirty="0"/>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矩形 10"/>
          <p:cNvSpPr/>
          <p:nvPr/>
        </p:nvSpPr>
        <p:spPr>
          <a:xfrm>
            <a:off x="573062" y="1473509"/>
            <a:ext cx="8113738" cy="1568450"/>
          </a:xfrm>
          <a:prstGeom prst="rect">
            <a:avLst/>
          </a:prstGeom>
        </p:spPr>
        <p:txBody>
          <a:bodyPr wrap="square">
            <a:spAutoFit/>
          </a:bodyPr>
          <a:lstStyle/>
          <a:p>
            <a:pPr algn="l">
              <a:lnSpc>
                <a:spcPct val="150000"/>
              </a:lnSpc>
              <a:buClrTx/>
              <a:buSzTx/>
              <a:buNone/>
            </a:pPr>
            <a:r>
              <a:rPr lang="en-US" altLang="zh-CN" sz="1600" dirty="0" smtClean="0">
                <a:solidFill>
                  <a:schemeClr val="tx1">
                    <a:lumMod val="75000"/>
                    <a:lumOff val="25000"/>
                  </a:schemeClr>
                </a:solidFill>
              </a:rPr>
              <a:t>2）在Windows提示符下启动Python</a:t>
            </a:r>
          </a:p>
          <a:p>
            <a:pPr algn="l">
              <a:lnSpc>
                <a:spcPct val="150000"/>
              </a:lnSpc>
              <a:buClrTx/>
              <a:buSzTx/>
              <a:buNone/>
            </a:pPr>
            <a:r>
              <a:rPr lang="en-US" altLang="zh-CN" sz="1600" dirty="0" smtClean="0">
                <a:solidFill>
                  <a:schemeClr val="tx1">
                    <a:lumMod val="75000"/>
                    <a:lumOff val="25000"/>
                  </a:schemeClr>
                </a:solidFill>
              </a:rPr>
              <a:t>在Windows搜索框里（或按“Win+R”键打开运行提示框，注意是键盘上的“Win”键）输入“cmd”，如图1-12所示，或者单击开始按钮在弹出的搜索框中输入“cmd”后回车来启动Windows命令行窗口，如图1-13所示。</a:t>
            </a:r>
          </a:p>
        </p:txBody>
      </p:sp>
      <p:pic>
        <p:nvPicPr>
          <p:cNvPr id="4098" name="图片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9598" y="3008520"/>
            <a:ext cx="3516656" cy="20760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3" name="文本框 72"/>
          <p:cNvSpPr txBox="1"/>
          <p:nvPr/>
        </p:nvSpPr>
        <p:spPr>
          <a:xfrm>
            <a:off x="2850515" y="5084445"/>
            <a:ext cx="2996565" cy="460375"/>
          </a:xfrm>
          <a:prstGeom prst="rect">
            <a:avLst/>
          </a:prstGeom>
          <a:noFill/>
        </p:spPr>
        <p:txBody>
          <a:bodyPr wrap="square" rtlCol="0">
            <a:spAutoFit/>
          </a:bodyPr>
          <a:lstStyle/>
          <a:p>
            <a:pPr algn="ctr">
              <a:lnSpc>
                <a:spcPct val="150000"/>
              </a:lnSpc>
            </a:pPr>
            <a:r>
              <a:rPr lang="zh-CN" altLang="zh-CN" sz="1600" dirty="0">
                <a:solidFill>
                  <a:schemeClr val="tx1">
                    <a:lumMod val="75000"/>
                    <a:lumOff val="25000"/>
                  </a:schemeClr>
                </a:solidFill>
              </a:rPr>
              <a:t>图</a:t>
            </a:r>
            <a:r>
              <a:rPr lang="en-US" altLang="zh-CN" sz="1600" dirty="0" smtClean="0">
                <a:solidFill>
                  <a:schemeClr val="tx1">
                    <a:lumMod val="75000"/>
                    <a:lumOff val="25000"/>
                  </a:schemeClr>
                </a:solidFill>
              </a:rPr>
              <a:t>1-12  </a:t>
            </a:r>
            <a:r>
              <a:rPr lang="zh-CN" altLang="zh-CN" sz="1600" dirty="0">
                <a:solidFill>
                  <a:schemeClr val="tx1">
                    <a:lumMod val="75000"/>
                    <a:lumOff val="25000"/>
                  </a:schemeClr>
                </a:solidFill>
              </a:rPr>
              <a:t>打开</a:t>
            </a:r>
            <a:r>
              <a:rPr lang="en-US" altLang="zh-CN" sz="1600" dirty="0">
                <a:solidFill>
                  <a:schemeClr val="tx1">
                    <a:lumMod val="75000"/>
                    <a:lumOff val="25000"/>
                  </a:schemeClr>
                </a:solidFill>
              </a:rPr>
              <a:t>Windows</a:t>
            </a:r>
            <a:r>
              <a:rPr lang="zh-CN" altLang="zh-CN" sz="1600" dirty="0">
                <a:solidFill>
                  <a:schemeClr val="tx1">
                    <a:lumMod val="75000"/>
                    <a:lumOff val="25000"/>
                  </a:schemeClr>
                </a:solidFill>
              </a:rPr>
              <a:t>搜索框</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3683635" cy="414020"/>
          </a:xfrm>
          <a:prstGeom prst="rect">
            <a:avLst/>
          </a:prstGeom>
          <a:noFill/>
        </p:spPr>
        <p:txBody>
          <a:bodyPr wrap="none" rtlCol="0">
            <a:spAutoFit/>
          </a:bodyPr>
          <a:lstStyle/>
          <a:p>
            <a:pPr algn="l"/>
            <a:r>
              <a:rPr lang="en-US" altLang="zh-CN" sz="2100" b="1" spc="225" dirty="0" smtClean="0">
                <a:solidFill>
                  <a:prstClr val="white"/>
                </a:solidFill>
              </a:rPr>
              <a:t>1.2 </a:t>
            </a:r>
            <a:r>
              <a:rPr lang="zh-CN" altLang="zh-CN" sz="2100" b="1" spc="225" dirty="0" smtClean="0">
                <a:solidFill>
                  <a:schemeClr val="bg1"/>
                </a:solidFill>
                <a:latin typeface="微软雅黑" panose="020B0503020204020204" pitchFamily="34" charset="-122"/>
                <a:ea typeface="微软雅黑" panose="020B0503020204020204" pitchFamily="34" charset="-122"/>
              </a:rPr>
              <a:t>Python的安装与运行</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14</a:t>
            </a:fld>
            <a:endParaRPr lang="zh-CN" altLang="en-US" dirty="0"/>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矩形 10"/>
          <p:cNvSpPr/>
          <p:nvPr/>
        </p:nvSpPr>
        <p:spPr>
          <a:xfrm>
            <a:off x="672330" y="1793807"/>
            <a:ext cx="8113738" cy="1045210"/>
          </a:xfrm>
          <a:prstGeom prst="rect">
            <a:avLst/>
          </a:prstGeom>
        </p:spPr>
        <p:txBody>
          <a:bodyPr wrap="square">
            <a:spAutoFit/>
          </a:bodyPr>
          <a:lstStyle/>
          <a:p>
            <a:pPr algn="l">
              <a:lnSpc>
                <a:spcPct val="150000"/>
              </a:lnSpc>
              <a:buClrTx/>
              <a:buSzTx/>
              <a:buFontTx/>
            </a:pPr>
            <a:r>
              <a:rPr lang="en-US" altLang="zh-CN" sz="1600" dirty="0" smtClean="0">
                <a:solidFill>
                  <a:schemeClr val="tx1">
                    <a:lumMod val="75000"/>
                    <a:lumOff val="25000"/>
                  </a:schemeClr>
                </a:solidFill>
              </a:rPr>
              <a:t>注意：这里看到的“&gt;”后的闪烁光标是Windows自带的命令提示符，即图1-13展示的窗口是Windows命令行窗口。</a:t>
            </a:r>
          </a:p>
          <a:p>
            <a:endParaRPr lang="en-US" altLang="zh-CN" sz="1400" dirty="0"/>
          </a:p>
        </p:txBody>
      </p:sp>
      <p:pic>
        <p:nvPicPr>
          <p:cNvPr id="512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68059" y="2838761"/>
            <a:ext cx="7122280" cy="1097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3" name="文本框 72"/>
          <p:cNvSpPr txBox="1"/>
          <p:nvPr/>
        </p:nvSpPr>
        <p:spPr>
          <a:xfrm>
            <a:off x="3101340" y="4033520"/>
            <a:ext cx="2940685" cy="460375"/>
          </a:xfrm>
          <a:prstGeom prst="rect">
            <a:avLst/>
          </a:prstGeom>
          <a:noFill/>
        </p:spPr>
        <p:txBody>
          <a:bodyPr wrap="square" rtlCol="0">
            <a:spAutoFit/>
          </a:bodyPr>
          <a:lstStyle/>
          <a:p>
            <a:pPr algn="ctr">
              <a:lnSpc>
                <a:spcPct val="150000"/>
              </a:lnSpc>
            </a:pPr>
            <a:r>
              <a:rPr lang="zh-CN" altLang="zh-CN" sz="1600" dirty="0">
                <a:solidFill>
                  <a:schemeClr val="tx1">
                    <a:lumMod val="75000"/>
                    <a:lumOff val="25000"/>
                  </a:schemeClr>
                </a:solidFill>
              </a:rPr>
              <a:t>图</a:t>
            </a:r>
            <a:r>
              <a:rPr lang="en-US" altLang="zh-CN" sz="1600" dirty="0" smtClean="0">
                <a:solidFill>
                  <a:schemeClr val="tx1">
                    <a:lumMod val="75000"/>
                    <a:lumOff val="25000"/>
                  </a:schemeClr>
                </a:solidFill>
              </a:rPr>
              <a:t>1-13  </a:t>
            </a:r>
            <a:r>
              <a:rPr lang="en-US" altLang="zh-CN" sz="1600" dirty="0">
                <a:solidFill>
                  <a:schemeClr val="tx1">
                    <a:lumMod val="75000"/>
                    <a:lumOff val="25000"/>
                  </a:schemeClr>
                </a:solidFill>
              </a:rPr>
              <a:t>Windows</a:t>
            </a:r>
            <a:r>
              <a:rPr lang="zh-CN" altLang="zh-CN" sz="1600" dirty="0">
                <a:solidFill>
                  <a:schemeClr val="tx1">
                    <a:lumMod val="75000"/>
                    <a:lumOff val="25000"/>
                  </a:schemeClr>
                </a:solidFill>
              </a:rPr>
              <a:t>命令行窗口</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3683635" cy="414020"/>
          </a:xfrm>
          <a:prstGeom prst="rect">
            <a:avLst/>
          </a:prstGeom>
          <a:noFill/>
        </p:spPr>
        <p:txBody>
          <a:bodyPr wrap="none" rtlCol="0">
            <a:spAutoFit/>
          </a:bodyPr>
          <a:lstStyle/>
          <a:p>
            <a:pPr algn="l"/>
            <a:r>
              <a:rPr lang="en-US" altLang="zh-CN" sz="2100" b="1" spc="225" dirty="0" smtClean="0">
                <a:solidFill>
                  <a:prstClr val="white"/>
                </a:solidFill>
              </a:rPr>
              <a:t>1.2 </a:t>
            </a:r>
            <a:r>
              <a:rPr lang="zh-CN" altLang="zh-CN" sz="2100" b="1" spc="225" dirty="0" smtClean="0">
                <a:solidFill>
                  <a:schemeClr val="bg1"/>
                </a:solidFill>
                <a:latin typeface="微软雅黑" panose="020B0503020204020204" pitchFamily="34" charset="-122"/>
                <a:ea typeface="微软雅黑" panose="020B0503020204020204" pitchFamily="34" charset="-122"/>
              </a:rPr>
              <a:t>Python的安装与运行</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15</a:t>
            </a:fld>
            <a:endParaRPr lang="zh-CN" altLang="en-US" dirty="0"/>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pic>
        <p:nvPicPr>
          <p:cNvPr id="614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99972" y="3087020"/>
            <a:ext cx="6528311" cy="15889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3" name="文本框 72"/>
          <p:cNvSpPr txBox="1"/>
          <p:nvPr/>
        </p:nvSpPr>
        <p:spPr>
          <a:xfrm>
            <a:off x="2695022" y="4675615"/>
            <a:ext cx="4439843" cy="460375"/>
          </a:xfrm>
          <a:prstGeom prst="rect">
            <a:avLst/>
          </a:prstGeom>
          <a:noFill/>
        </p:spPr>
        <p:txBody>
          <a:bodyPr wrap="square" rtlCol="0">
            <a:spAutoFit/>
          </a:bodyPr>
          <a:lstStyle/>
          <a:p>
            <a:pPr algn="ctr">
              <a:lnSpc>
                <a:spcPct val="150000"/>
              </a:lnSpc>
            </a:pPr>
            <a:r>
              <a:rPr lang="zh-CN" altLang="zh-CN" sz="1400" dirty="0"/>
              <a:t> </a:t>
            </a:r>
            <a:r>
              <a:rPr lang="zh-CN" altLang="zh-CN" sz="1600" dirty="0">
                <a:solidFill>
                  <a:schemeClr val="tx1">
                    <a:lumMod val="75000"/>
                    <a:lumOff val="25000"/>
                  </a:schemeClr>
                </a:solidFill>
              </a:rPr>
              <a:t>图</a:t>
            </a:r>
            <a:r>
              <a:rPr lang="en-US" altLang="zh-CN" sz="1600" dirty="0" smtClean="0">
                <a:solidFill>
                  <a:schemeClr val="tx1">
                    <a:lumMod val="75000"/>
                    <a:lumOff val="25000"/>
                  </a:schemeClr>
                </a:solidFill>
              </a:rPr>
              <a:t>1-14  </a:t>
            </a:r>
            <a:r>
              <a:rPr lang="zh-CN" altLang="zh-CN" sz="1600" dirty="0">
                <a:solidFill>
                  <a:schemeClr val="tx1">
                    <a:lumMod val="75000"/>
                    <a:lumOff val="25000"/>
                  </a:schemeClr>
                </a:solidFill>
              </a:rPr>
              <a:t>在</a:t>
            </a:r>
            <a:r>
              <a:rPr lang="en-US" altLang="zh-CN" sz="1600" dirty="0">
                <a:solidFill>
                  <a:schemeClr val="tx1">
                    <a:lumMod val="75000"/>
                    <a:lumOff val="25000"/>
                  </a:schemeClr>
                </a:solidFill>
              </a:rPr>
              <a:t>Windows</a:t>
            </a:r>
            <a:r>
              <a:rPr lang="zh-CN" altLang="zh-CN" sz="1600" dirty="0">
                <a:solidFill>
                  <a:schemeClr val="tx1">
                    <a:lumMod val="75000"/>
                    <a:lumOff val="25000"/>
                  </a:schemeClr>
                </a:solidFill>
              </a:rPr>
              <a:t>命令行窗口运行</a:t>
            </a:r>
            <a:r>
              <a:rPr lang="en-US" altLang="zh-CN" sz="1600" dirty="0">
                <a:solidFill>
                  <a:schemeClr val="tx1">
                    <a:lumMod val="75000"/>
                    <a:lumOff val="25000"/>
                  </a:schemeClr>
                </a:solidFill>
              </a:rPr>
              <a:t>Python</a:t>
            </a:r>
          </a:p>
        </p:txBody>
      </p:sp>
      <p:sp>
        <p:nvSpPr>
          <p:cNvPr id="12" name="矩形 11"/>
          <p:cNvSpPr/>
          <p:nvPr/>
        </p:nvSpPr>
        <p:spPr>
          <a:xfrm>
            <a:off x="573062" y="1473509"/>
            <a:ext cx="8113738" cy="1198880"/>
          </a:xfrm>
          <a:prstGeom prst="rect">
            <a:avLst/>
          </a:prstGeom>
        </p:spPr>
        <p:txBody>
          <a:bodyPr wrap="square">
            <a:spAutoFit/>
          </a:bodyPr>
          <a:lstStyle/>
          <a:p>
            <a:pPr algn="l">
              <a:lnSpc>
                <a:spcPct val="150000"/>
              </a:lnSpc>
              <a:buClrTx/>
              <a:buSzTx/>
              <a:buNone/>
            </a:pPr>
            <a:r>
              <a:rPr lang="en-US" altLang="zh-CN" sz="1600" dirty="0" smtClean="0">
                <a:solidFill>
                  <a:schemeClr val="tx1">
                    <a:lumMod val="75000"/>
                    <a:lumOff val="25000"/>
                  </a:schemeClr>
                </a:solidFill>
              </a:rPr>
              <a:t>在安装Python的时候，由于勾选了“Add Python 3.6 to PATH”选项，把安装的Python添加到Windows的环境变量中，因此，在提示符“&gt;”后输入“python”回车就能顺利启动Python，如图1-14所示。</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3683635" cy="414020"/>
          </a:xfrm>
          <a:prstGeom prst="rect">
            <a:avLst/>
          </a:prstGeom>
          <a:noFill/>
        </p:spPr>
        <p:txBody>
          <a:bodyPr wrap="none" rtlCol="0">
            <a:spAutoFit/>
          </a:bodyPr>
          <a:lstStyle/>
          <a:p>
            <a:pPr algn="l"/>
            <a:r>
              <a:rPr lang="en-US" altLang="zh-CN" sz="2100" b="1" spc="225" dirty="0" smtClean="0">
                <a:solidFill>
                  <a:prstClr val="white"/>
                </a:solidFill>
              </a:rPr>
              <a:t>1.2 </a:t>
            </a:r>
            <a:r>
              <a:rPr lang="zh-CN" altLang="zh-CN" sz="2100" b="1" spc="225" dirty="0" smtClean="0">
                <a:solidFill>
                  <a:schemeClr val="bg1"/>
                </a:solidFill>
                <a:latin typeface="微软雅黑" panose="020B0503020204020204" pitchFamily="34" charset="-122"/>
                <a:ea typeface="微软雅黑" panose="020B0503020204020204" pitchFamily="34" charset="-122"/>
              </a:rPr>
              <a:t>Python的安装与运行</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16</a:t>
            </a:fld>
            <a:endParaRPr lang="zh-CN" altLang="en-US" dirty="0"/>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矩形 10"/>
          <p:cNvSpPr/>
          <p:nvPr/>
        </p:nvSpPr>
        <p:spPr>
          <a:xfrm>
            <a:off x="607500" y="1430639"/>
            <a:ext cx="8113738" cy="1198880"/>
          </a:xfrm>
          <a:prstGeom prst="rect">
            <a:avLst/>
          </a:prstGeom>
        </p:spPr>
        <p:txBody>
          <a:bodyPr wrap="square">
            <a:spAutoFit/>
          </a:bodyPr>
          <a:lstStyle/>
          <a:p>
            <a:pPr algn="l">
              <a:lnSpc>
                <a:spcPct val="150000"/>
              </a:lnSpc>
              <a:buClrTx/>
              <a:buSzTx/>
              <a:buNone/>
            </a:pPr>
            <a:r>
              <a:rPr lang="en-US" altLang="zh-CN" sz="1600" dirty="0" smtClean="0">
                <a:solidFill>
                  <a:schemeClr val="tx1">
                    <a:lumMod val="75000"/>
                    <a:lumOff val="25000"/>
                  </a:schemeClr>
                </a:solidFill>
              </a:rPr>
              <a:t>出现提示符“&gt;&gt;&gt;”说明Python的安装是成功的，同时也表明已经启动了Python。提示符“&gt;&gt;&gt;”是Python特有的提示符。</a:t>
            </a:r>
          </a:p>
          <a:p>
            <a:pPr algn="l">
              <a:lnSpc>
                <a:spcPct val="150000"/>
              </a:lnSpc>
              <a:buClrTx/>
              <a:buSzTx/>
              <a:buNone/>
            </a:pPr>
            <a:r>
              <a:rPr lang="en-US" altLang="zh-CN" sz="1600" dirty="0" smtClean="0">
                <a:solidFill>
                  <a:schemeClr val="tx1">
                    <a:lumMod val="75000"/>
                    <a:lumOff val="25000"/>
                  </a:schemeClr>
                </a:solidFill>
              </a:rPr>
              <a:t>按下快捷键“Ctrl+Z”返回Windows命令提示符。</a:t>
            </a:r>
          </a:p>
        </p:txBody>
      </p:sp>
      <p:pic>
        <p:nvPicPr>
          <p:cNvPr id="717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88868" y="2649942"/>
            <a:ext cx="6635852" cy="1699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3" name="文本框 72"/>
          <p:cNvSpPr txBox="1"/>
          <p:nvPr/>
        </p:nvSpPr>
        <p:spPr>
          <a:xfrm>
            <a:off x="2777555" y="4349203"/>
            <a:ext cx="3774825" cy="460375"/>
          </a:xfrm>
          <a:prstGeom prst="rect">
            <a:avLst/>
          </a:prstGeom>
          <a:noFill/>
        </p:spPr>
        <p:txBody>
          <a:bodyPr wrap="square" rtlCol="0">
            <a:spAutoFit/>
          </a:bodyPr>
          <a:lstStyle/>
          <a:p>
            <a:pPr algn="ctr">
              <a:lnSpc>
                <a:spcPct val="150000"/>
              </a:lnSpc>
            </a:pPr>
            <a:r>
              <a:rPr lang="zh-CN" altLang="zh-CN" sz="1600" dirty="0">
                <a:solidFill>
                  <a:schemeClr val="tx1">
                    <a:lumMod val="75000"/>
                    <a:lumOff val="25000"/>
                  </a:schemeClr>
                </a:solidFill>
              </a:rPr>
              <a:t>图</a:t>
            </a:r>
            <a:r>
              <a:rPr lang="en-US" altLang="zh-CN" sz="1600" dirty="0" smtClean="0">
                <a:solidFill>
                  <a:schemeClr val="tx1">
                    <a:lumMod val="75000"/>
                    <a:lumOff val="25000"/>
                  </a:schemeClr>
                </a:solidFill>
              </a:rPr>
              <a:t>1-15  </a:t>
            </a:r>
            <a:r>
              <a:rPr lang="zh-CN" altLang="zh-CN" sz="1600" dirty="0">
                <a:solidFill>
                  <a:schemeClr val="tx1">
                    <a:lumMod val="75000"/>
                    <a:lumOff val="25000"/>
                  </a:schemeClr>
                </a:solidFill>
              </a:rPr>
              <a:t>在</a:t>
            </a:r>
            <a:r>
              <a:rPr lang="en-US" altLang="zh-CN" sz="1600" dirty="0">
                <a:solidFill>
                  <a:schemeClr val="tx1">
                    <a:lumMod val="75000"/>
                    <a:lumOff val="25000"/>
                  </a:schemeClr>
                </a:solidFill>
              </a:rPr>
              <a:t>Python</a:t>
            </a:r>
            <a:r>
              <a:rPr lang="zh-CN" altLang="zh-CN" sz="1600" dirty="0">
                <a:solidFill>
                  <a:schemeClr val="tx1">
                    <a:lumMod val="75000"/>
                    <a:lumOff val="25000"/>
                  </a:schemeClr>
                </a:solidFill>
              </a:rPr>
              <a:t>提示符下执行命令</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3683635" cy="414020"/>
          </a:xfrm>
          <a:prstGeom prst="rect">
            <a:avLst/>
          </a:prstGeom>
          <a:noFill/>
        </p:spPr>
        <p:txBody>
          <a:bodyPr wrap="none" rtlCol="0">
            <a:spAutoFit/>
          </a:bodyPr>
          <a:lstStyle/>
          <a:p>
            <a:pPr algn="l"/>
            <a:r>
              <a:rPr lang="en-US" altLang="zh-CN" sz="2100" b="1" spc="225" dirty="0" smtClean="0">
                <a:solidFill>
                  <a:prstClr val="white"/>
                </a:solidFill>
              </a:rPr>
              <a:t>1.2 </a:t>
            </a:r>
            <a:r>
              <a:rPr lang="zh-CN" altLang="zh-CN" sz="2100" b="1" spc="225" dirty="0" smtClean="0">
                <a:solidFill>
                  <a:schemeClr val="bg1"/>
                </a:solidFill>
                <a:latin typeface="微软雅黑" panose="020B0503020204020204" pitchFamily="34" charset="-122"/>
                <a:ea typeface="微软雅黑" panose="020B0503020204020204" pitchFamily="34" charset="-122"/>
              </a:rPr>
              <a:t>Python的安装与运行</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17</a:t>
            </a:fld>
            <a:endParaRPr lang="zh-CN" altLang="en-US" dirty="0"/>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526220" y="1146213"/>
            <a:ext cx="8091054" cy="1938020"/>
          </a:xfrm>
          <a:prstGeom prst="rect">
            <a:avLst/>
          </a:prstGeom>
          <a:noFill/>
        </p:spPr>
        <p:txBody>
          <a:bodyPr wrap="square" rtlCol="0">
            <a:spAutoFit/>
          </a:bodyPr>
          <a:lstStyle/>
          <a:p>
            <a:pPr algn="l">
              <a:lnSpc>
                <a:spcPct val="150000"/>
              </a:lnSpc>
              <a:buClrTx/>
              <a:buSzTx/>
              <a:buNone/>
            </a:pPr>
            <a:r>
              <a:rPr lang="en-US" altLang="zh-CN" sz="1600" dirty="0" smtClean="0">
                <a:solidFill>
                  <a:schemeClr val="tx1">
                    <a:lumMod val="75000"/>
                    <a:lumOff val="25000"/>
                  </a:schemeClr>
                </a:solidFill>
              </a:rPr>
              <a:t>3）运行脚本文件</a:t>
            </a:r>
          </a:p>
          <a:p>
            <a:pPr algn="l">
              <a:lnSpc>
                <a:spcPct val="150000"/>
              </a:lnSpc>
              <a:buClrTx/>
              <a:buSzTx/>
              <a:buNone/>
            </a:pPr>
            <a:r>
              <a:rPr lang="en-US" altLang="zh-CN" sz="1600" dirty="0" smtClean="0">
                <a:solidFill>
                  <a:schemeClr val="tx1">
                    <a:lumMod val="75000"/>
                    <a:lumOff val="25000"/>
                  </a:schemeClr>
                </a:solidFill>
              </a:rPr>
              <a:t>如果是一个比较大的程序，可以先把代码写到一个文件中，然后再去启动Python的脚本文件来运行，这种形式称为“运行脚本”。</a:t>
            </a:r>
          </a:p>
          <a:p>
            <a:pPr algn="l">
              <a:lnSpc>
                <a:spcPct val="150000"/>
              </a:lnSpc>
              <a:buClrTx/>
              <a:buSzTx/>
              <a:buNone/>
            </a:pPr>
            <a:r>
              <a:rPr lang="en-US" altLang="zh-CN" sz="1600" dirty="0" smtClean="0">
                <a:solidFill>
                  <a:schemeClr val="tx1">
                    <a:lumMod val="75000"/>
                    <a:lumOff val="25000"/>
                  </a:schemeClr>
                </a:solidFill>
              </a:rPr>
              <a:t>可以使用Python自带的IDLE来完成代码的编写。打开一个新的代码编辑窗口（见图1-16），可以在此窗口中编写代码，并以文件的方式保存，文件的扩展名为“.py”。</a:t>
            </a:r>
          </a:p>
        </p:txBody>
      </p:sp>
      <p:pic>
        <p:nvPicPr>
          <p:cNvPr id="819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95738" y="3084077"/>
            <a:ext cx="5245389" cy="11289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文本框 11"/>
          <p:cNvSpPr txBox="1"/>
          <p:nvPr/>
        </p:nvSpPr>
        <p:spPr>
          <a:xfrm>
            <a:off x="3185030" y="4213426"/>
            <a:ext cx="2265940" cy="460375"/>
          </a:xfrm>
          <a:prstGeom prst="rect">
            <a:avLst/>
          </a:prstGeom>
          <a:noFill/>
        </p:spPr>
        <p:txBody>
          <a:bodyPr wrap="square" rtlCol="0">
            <a:spAutoFit/>
          </a:bodyPr>
          <a:lstStyle/>
          <a:p>
            <a:pPr algn="ctr">
              <a:lnSpc>
                <a:spcPct val="150000"/>
              </a:lnSpc>
            </a:pPr>
            <a:r>
              <a:rPr lang="zh-CN" altLang="zh-CN" sz="1600" dirty="0">
                <a:solidFill>
                  <a:schemeClr val="tx1">
                    <a:lumMod val="75000"/>
                    <a:lumOff val="25000"/>
                  </a:schemeClr>
                </a:solidFill>
              </a:rPr>
              <a:t>图</a:t>
            </a:r>
            <a:r>
              <a:rPr lang="en-US" altLang="zh-CN" sz="1600" dirty="0" smtClean="0">
                <a:solidFill>
                  <a:schemeClr val="tx1">
                    <a:lumMod val="75000"/>
                    <a:lumOff val="25000"/>
                  </a:schemeClr>
                </a:solidFill>
              </a:rPr>
              <a:t>1-16  </a:t>
            </a:r>
            <a:r>
              <a:rPr lang="zh-CN" altLang="zh-CN" sz="1600" dirty="0">
                <a:solidFill>
                  <a:schemeClr val="tx1">
                    <a:lumMod val="75000"/>
                    <a:lumOff val="25000"/>
                  </a:schemeClr>
                </a:solidFill>
              </a:rPr>
              <a:t>代码编辑窗口</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3683635" cy="414020"/>
          </a:xfrm>
          <a:prstGeom prst="rect">
            <a:avLst/>
          </a:prstGeom>
          <a:noFill/>
        </p:spPr>
        <p:txBody>
          <a:bodyPr wrap="none" rtlCol="0">
            <a:spAutoFit/>
          </a:bodyPr>
          <a:lstStyle/>
          <a:p>
            <a:pPr algn="l"/>
            <a:r>
              <a:rPr lang="en-US" altLang="zh-CN" sz="2100" b="1" spc="225" dirty="0" smtClean="0">
                <a:solidFill>
                  <a:prstClr val="white"/>
                </a:solidFill>
              </a:rPr>
              <a:t>1.2 </a:t>
            </a:r>
            <a:r>
              <a:rPr lang="zh-CN" altLang="zh-CN" sz="2100" b="1" spc="225" dirty="0" smtClean="0">
                <a:solidFill>
                  <a:schemeClr val="bg1"/>
                </a:solidFill>
                <a:latin typeface="微软雅黑" panose="020B0503020204020204" pitchFamily="34" charset="-122"/>
                <a:ea typeface="微软雅黑" panose="020B0503020204020204" pitchFamily="34" charset="-122"/>
              </a:rPr>
              <a:t>Python的安装与运行</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18</a:t>
            </a:fld>
            <a:endParaRPr lang="zh-CN" altLang="en-US" dirty="0"/>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579560" y="1351318"/>
            <a:ext cx="8091054" cy="1198880"/>
          </a:xfrm>
          <a:prstGeom prst="rect">
            <a:avLst/>
          </a:prstGeom>
          <a:noFill/>
        </p:spPr>
        <p:txBody>
          <a:bodyPr wrap="square" rtlCol="0">
            <a:spAutoFit/>
          </a:bodyPr>
          <a:lstStyle/>
          <a:p>
            <a:pPr algn="l">
              <a:lnSpc>
                <a:spcPct val="150000"/>
              </a:lnSpc>
              <a:buClrTx/>
              <a:buSzTx/>
              <a:buFontTx/>
            </a:pPr>
            <a:r>
              <a:rPr lang="en-US" altLang="zh-CN" sz="1600" dirty="0" smtClean="0">
                <a:solidFill>
                  <a:schemeClr val="tx1">
                    <a:lumMod val="75000"/>
                    <a:lumOff val="25000"/>
                  </a:schemeClr>
                </a:solidFill>
              </a:rPr>
              <a:t>如果想要调用本机安装好的Python来运行编写好的代码，假设代码文件路径为“D:\Python\PythonEXample\jiaocai\hello.py”，在Windows命令行窗口中通过调用Python来执行“hello.py”脚本文件，则运行结果如图1-17所示。</a:t>
            </a:r>
          </a:p>
        </p:txBody>
      </p:sp>
      <p:pic>
        <p:nvPicPr>
          <p:cNvPr id="921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83710" y="2648107"/>
            <a:ext cx="5739141" cy="13103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文本框 11"/>
          <p:cNvSpPr txBox="1"/>
          <p:nvPr/>
        </p:nvSpPr>
        <p:spPr>
          <a:xfrm>
            <a:off x="2230120" y="3958590"/>
            <a:ext cx="4846320" cy="460375"/>
          </a:xfrm>
          <a:prstGeom prst="rect">
            <a:avLst/>
          </a:prstGeom>
          <a:noFill/>
        </p:spPr>
        <p:txBody>
          <a:bodyPr wrap="square" rtlCol="0">
            <a:spAutoFit/>
          </a:bodyPr>
          <a:lstStyle/>
          <a:p>
            <a:pPr>
              <a:lnSpc>
                <a:spcPct val="150000"/>
              </a:lnSpc>
            </a:pPr>
            <a:r>
              <a:rPr lang="zh-CN" altLang="zh-CN" sz="1600" dirty="0">
                <a:solidFill>
                  <a:schemeClr val="tx1">
                    <a:lumMod val="75000"/>
                    <a:lumOff val="25000"/>
                  </a:schemeClr>
                </a:solidFill>
              </a:rPr>
              <a:t>图</a:t>
            </a:r>
            <a:r>
              <a:rPr lang="en-US" altLang="zh-CN" sz="1600" dirty="0" smtClean="0">
                <a:solidFill>
                  <a:schemeClr val="tx1">
                    <a:lumMod val="75000"/>
                    <a:lumOff val="25000"/>
                  </a:schemeClr>
                </a:solidFill>
              </a:rPr>
              <a:t>1-17  </a:t>
            </a:r>
            <a:r>
              <a:rPr lang="en-US" altLang="zh-CN" sz="1600" dirty="0">
                <a:solidFill>
                  <a:schemeClr val="tx1">
                    <a:lumMod val="75000"/>
                    <a:lumOff val="25000"/>
                  </a:schemeClr>
                </a:solidFill>
              </a:rPr>
              <a:t>Python</a:t>
            </a:r>
            <a:r>
              <a:rPr lang="zh-CN" altLang="zh-CN" sz="1600" dirty="0">
                <a:solidFill>
                  <a:schemeClr val="tx1">
                    <a:lumMod val="75000"/>
                    <a:lumOff val="25000"/>
                  </a:schemeClr>
                </a:solidFill>
              </a:rPr>
              <a:t>提示符下运行</a:t>
            </a:r>
            <a:r>
              <a:rPr lang="en-US" altLang="zh-CN" sz="1600" dirty="0">
                <a:solidFill>
                  <a:schemeClr val="tx1">
                    <a:lumMod val="75000"/>
                    <a:lumOff val="25000"/>
                  </a:schemeClr>
                </a:solidFill>
              </a:rPr>
              <a:t>hello.py</a:t>
            </a:r>
            <a:r>
              <a:rPr lang="zh-CN" altLang="zh-CN" sz="1600" dirty="0">
                <a:solidFill>
                  <a:schemeClr val="tx1">
                    <a:lumMod val="75000"/>
                    <a:lumOff val="25000"/>
                  </a:schemeClr>
                </a:solidFill>
              </a:rPr>
              <a:t>文件的结果</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3683635" cy="414020"/>
          </a:xfrm>
          <a:prstGeom prst="rect">
            <a:avLst/>
          </a:prstGeom>
          <a:noFill/>
        </p:spPr>
        <p:txBody>
          <a:bodyPr wrap="none" rtlCol="0">
            <a:spAutoFit/>
          </a:bodyPr>
          <a:lstStyle/>
          <a:p>
            <a:pPr algn="l"/>
            <a:r>
              <a:rPr lang="en-US" altLang="zh-CN" sz="2100" b="1" spc="225" dirty="0" smtClean="0">
                <a:solidFill>
                  <a:prstClr val="white"/>
                </a:solidFill>
              </a:rPr>
              <a:t>1.2 </a:t>
            </a:r>
            <a:r>
              <a:rPr lang="zh-CN" altLang="zh-CN" sz="2100" b="1" spc="225" dirty="0" smtClean="0">
                <a:solidFill>
                  <a:schemeClr val="bg1"/>
                </a:solidFill>
                <a:latin typeface="微软雅黑" panose="020B0503020204020204" pitchFamily="34" charset="-122"/>
                <a:ea typeface="微软雅黑" panose="020B0503020204020204" pitchFamily="34" charset="-122"/>
              </a:rPr>
              <a:t>Python的安装与运行</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19</a:t>
            </a:fld>
            <a:endParaRPr lang="zh-CN" altLang="en-US" dirty="0"/>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607500" y="1956731"/>
            <a:ext cx="8091054" cy="3046095"/>
          </a:xfrm>
          <a:prstGeom prst="rect">
            <a:avLst/>
          </a:prstGeom>
          <a:noFill/>
        </p:spPr>
        <p:txBody>
          <a:bodyPr wrap="square" rtlCol="0">
            <a:spAutoFit/>
          </a:bodyPr>
          <a:lstStyle/>
          <a:p>
            <a:pPr algn="l">
              <a:lnSpc>
                <a:spcPct val="150000"/>
              </a:lnSpc>
              <a:buClrTx/>
              <a:buSzTx/>
              <a:buNone/>
            </a:pPr>
            <a:r>
              <a:rPr lang="en-US" altLang="zh-CN" sz="1600" dirty="0" smtClean="0">
                <a:solidFill>
                  <a:schemeClr val="tx1">
                    <a:lumMod val="75000"/>
                    <a:lumOff val="25000"/>
                  </a:schemeClr>
                </a:solidFill>
              </a:rPr>
              <a:t>对于代码编辑器的选择，当在做大型项目开发的时候可以选择集成开发环境，比如PyCharm（强烈推荐），但在目前初学阶段，为了避免混淆，建议还是使用最原始的编辑工具，这样既可以用刚才提到的IDLE里“文件”下的“New File”来启动编辑器，也可以使用Windows自带的记事本来完成代码的编写。</a:t>
            </a:r>
          </a:p>
          <a:p>
            <a:pPr algn="l">
              <a:lnSpc>
                <a:spcPct val="150000"/>
              </a:lnSpc>
              <a:buClrTx/>
              <a:buSzTx/>
              <a:buNone/>
            </a:pPr>
            <a:r>
              <a:rPr lang="en-US" altLang="zh-CN" sz="1600" dirty="0" smtClean="0">
                <a:solidFill>
                  <a:schemeClr val="tx1">
                    <a:lumMod val="75000"/>
                    <a:lumOff val="25000"/>
                  </a:schemeClr>
                </a:solidFill>
              </a:rPr>
              <a:t>注意：在代码编写过程中，除必须在中文状态下输入的汉字和标点符号外，其他字符都必须在英文状态下输入，包括字符串的定界符（单引号、双引号、三引号）。</a:t>
            </a:r>
          </a:p>
          <a:p>
            <a:pPr algn="l">
              <a:lnSpc>
                <a:spcPct val="150000"/>
              </a:lnSpc>
              <a:buClrTx/>
              <a:buSzTx/>
              <a:buNone/>
            </a:pPr>
            <a:r>
              <a:rPr lang="en-US" altLang="zh-CN" sz="1600" dirty="0" smtClean="0">
                <a:solidFill>
                  <a:schemeClr val="tx1">
                    <a:lumMod val="75000"/>
                    <a:lumOff val="25000"/>
                  </a:schemeClr>
                </a:solidFill>
              </a:rPr>
              <a:t>除了Windows记事本，大家也可以选择“Notepad++”或比较流行的“SublimeText3”，当然还有其他的一些编辑工具都是可以用来完成代码编写的。</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2502535" cy="414020"/>
          </a:xfrm>
          <a:prstGeom prst="rect">
            <a:avLst/>
          </a:prstGeom>
          <a:noFill/>
        </p:spPr>
        <p:txBody>
          <a:bodyPr wrap="none" rtlCol="0">
            <a:spAutoFit/>
          </a:bodyPr>
          <a:lstStyle/>
          <a:p>
            <a:pPr algn="l"/>
            <a:r>
              <a:rPr lang="en-US" altLang="zh-CN" sz="2100" b="1" spc="225" dirty="0" smtClean="0">
                <a:solidFill>
                  <a:prstClr val="white"/>
                </a:solidFill>
              </a:rPr>
              <a:t>1.1 </a:t>
            </a:r>
            <a:r>
              <a:rPr lang="zh-CN" altLang="zh-CN" sz="2100" b="1" spc="225" dirty="0" smtClean="0">
                <a:solidFill>
                  <a:schemeClr val="bg1"/>
                </a:solidFill>
                <a:latin typeface="微软雅黑" panose="020B0503020204020204" pitchFamily="34" charset="-122"/>
                <a:ea typeface="微软雅黑" panose="020B0503020204020204" pitchFamily="34" charset="-122"/>
              </a:rPr>
              <a:t>Python简介</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2</a:t>
            </a:fld>
            <a:endParaRPr lang="zh-CN" altLang="en-US" dirty="0"/>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矩形 10"/>
          <p:cNvSpPr/>
          <p:nvPr/>
        </p:nvSpPr>
        <p:spPr>
          <a:xfrm>
            <a:off x="455618" y="988261"/>
            <a:ext cx="7915326" cy="3291840"/>
          </a:xfrm>
          <a:prstGeom prst="rect">
            <a:avLst/>
          </a:prstGeom>
        </p:spPr>
        <p:txBody>
          <a:bodyPr wrap="square">
            <a:spAutoFit/>
          </a:bodyPr>
          <a:lstStyle/>
          <a:p>
            <a:pPr algn="l">
              <a:lnSpc>
                <a:spcPct val="150000"/>
              </a:lnSpc>
              <a:buClrTx/>
              <a:buSzTx/>
              <a:buNone/>
            </a:pPr>
            <a:r>
              <a:rPr lang="en-US" altLang="zh-CN" sz="1600" dirty="0" smtClean="0">
                <a:solidFill>
                  <a:schemeClr val="tx1">
                    <a:lumMod val="75000"/>
                    <a:lumOff val="25000"/>
                  </a:schemeClr>
                </a:solidFill>
              </a:rPr>
              <a:t>Python的创始人是荷兰的吉多·范罗苏姆（Guido van Rossum）。1989年感恩节期间，吉多为了打发圣诞节的无趣，开发一个新的脚本解释程序，他为了营造一种编程语言的神秘感，把它命名为Python。</a:t>
            </a:r>
          </a:p>
          <a:p>
            <a:pPr algn="l">
              <a:lnSpc>
                <a:spcPct val="150000"/>
              </a:lnSpc>
              <a:buClrTx/>
              <a:buSzTx/>
              <a:buNone/>
            </a:pPr>
            <a:r>
              <a:rPr lang="en-US" altLang="zh-CN" sz="1600" dirty="0" smtClean="0">
                <a:solidFill>
                  <a:schemeClr val="tx1">
                    <a:lumMod val="75000"/>
                    <a:lumOff val="25000"/>
                  </a:schemeClr>
                </a:solidFill>
              </a:rPr>
              <a:t>Python语言诞生于1989年，但第1个公开发行版本发行于1991年，2000年10月Python2.0正式发布，2008年12月Python3.0正式发布。</a:t>
            </a:r>
          </a:p>
          <a:p>
            <a:pPr algn="l">
              <a:lnSpc>
                <a:spcPct val="150000"/>
              </a:lnSpc>
              <a:buClrTx/>
              <a:buSzTx/>
              <a:buNone/>
            </a:pPr>
            <a:r>
              <a:rPr lang="en-US" altLang="zh-CN" sz="1600" dirty="0" smtClean="0">
                <a:solidFill>
                  <a:schemeClr val="tx1">
                    <a:lumMod val="75000"/>
                    <a:lumOff val="25000"/>
                  </a:schemeClr>
                </a:solidFill>
              </a:rPr>
              <a:t>Python是一种面向对象、直译式计算机程序设计语言，也是一种功能强大的通用程序设计语言。它包含了一组完善且容易理解的标准库，并且拥有大量第三方库的支持，它的语法非常简捷、清晰，它采用强制缩进来定义语句块。</a:t>
            </a:r>
          </a:p>
          <a:p>
            <a:endParaRPr lang="zh-CN" altLang="zh-CN" sz="1600" dirty="0"/>
          </a:p>
        </p:txBody>
      </p:sp>
      <p:sp>
        <p:nvSpPr>
          <p:cNvPr id="68" name="矩形 67"/>
          <p:cNvSpPr/>
          <p:nvPr/>
        </p:nvSpPr>
        <p:spPr>
          <a:xfrm>
            <a:off x="455692" y="4149228"/>
            <a:ext cx="7915326" cy="829945"/>
          </a:xfrm>
          <a:prstGeom prst="rect">
            <a:avLst/>
          </a:prstGeom>
        </p:spPr>
        <p:txBody>
          <a:bodyPr wrap="square">
            <a:spAutoFit/>
          </a:bodyPr>
          <a:lstStyle/>
          <a:p>
            <a:pPr algn="l">
              <a:lnSpc>
                <a:spcPct val="150000"/>
              </a:lnSpc>
              <a:buClrTx/>
              <a:buSzTx/>
              <a:buNone/>
            </a:pPr>
            <a:r>
              <a:rPr lang="en-US" altLang="zh-CN" sz="1600" dirty="0" smtClean="0">
                <a:solidFill>
                  <a:schemeClr val="tx1">
                    <a:lumMod val="75000"/>
                    <a:lumOff val="25000"/>
                  </a:schemeClr>
                </a:solidFill>
              </a:rPr>
              <a:t>Python的设计哲学是“</a:t>
            </a:r>
            <a:r>
              <a:rPr lang="en-US" altLang="zh-CN" sz="1600" b="1" dirty="0" smtClean="0">
                <a:solidFill>
                  <a:schemeClr val="tx1">
                    <a:lumMod val="75000"/>
                    <a:lumOff val="25000"/>
                  </a:schemeClr>
                </a:solidFill>
              </a:rPr>
              <a:t>优雅、明确、简单、可读性强</a:t>
            </a:r>
            <a:r>
              <a:rPr lang="en-US" altLang="zh-CN" sz="1600" dirty="0" smtClean="0">
                <a:solidFill>
                  <a:schemeClr val="tx1">
                    <a:lumMod val="75000"/>
                    <a:lumOff val="25000"/>
                  </a:schemeClr>
                </a:solidFill>
              </a:rPr>
              <a:t>”。 </a:t>
            </a:r>
          </a:p>
          <a:p>
            <a:pPr algn="l">
              <a:lnSpc>
                <a:spcPct val="150000"/>
              </a:lnSpc>
              <a:buClrTx/>
              <a:buSzTx/>
              <a:buNone/>
            </a:pPr>
            <a:r>
              <a:rPr lang="en-US" altLang="zh-CN" sz="1600" dirty="0" smtClean="0">
                <a:solidFill>
                  <a:schemeClr val="tx1">
                    <a:lumMod val="75000"/>
                    <a:lumOff val="25000"/>
                  </a:schemeClr>
                </a:solidFill>
              </a:rPr>
              <a:t>Python是完全面向对象的语言，Python一切皆对象。</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1693574" y="1927796"/>
            <a:ext cx="5693399" cy="444332"/>
            <a:chOff x="1807265" y="3866296"/>
            <a:chExt cx="5693399" cy="394200"/>
          </a:xfrm>
          <a:solidFill>
            <a:schemeClr val="accent1">
              <a:lumMod val="75000"/>
            </a:schemeClr>
          </a:solidFill>
        </p:grpSpPr>
        <p:sp>
          <p:nvSpPr>
            <p:cNvPr id="39" name="圆角矩形 38"/>
            <p:cNvSpPr/>
            <p:nvPr/>
          </p:nvSpPr>
          <p:spPr>
            <a:xfrm>
              <a:off x="1807265" y="3866296"/>
              <a:ext cx="5693399" cy="394200"/>
            </a:xfrm>
            <a:prstGeom prst="roundRect">
              <a:avLst>
                <a:gd name="adj" fmla="val 20658"/>
              </a:avLst>
            </a:prstGeom>
            <a:solidFill>
              <a:schemeClr val="bg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7" name="矩形 46"/>
            <p:cNvSpPr/>
            <p:nvPr/>
          </p:nvSpPr>
          <p:spPr>
            <a:xfrm>
              <a:off x="1881814" y="3877080"/>
              <a:ext cx="2604770" cy="367308"/>
            </a:xfrm>
            <a:prstGeom prst="rect">
              <a:avLst/>
            </a:prstGeom>
            <a:solidFill>
              <a:schemeClr val="bg2"/>
            </a:solidFill>
          </p:spPr>
          <p:txBody>
            <a:bodyPr wrap="none">
              <a:spAutoFit/>
            </a:bodyPr>
            <a:lstStyle/>
            <a:p>
              <a:pPr algn="l"/>
              <a:r>
                <a:rPr lang="en-US" altLang="zh-CN"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1.1</a:t>
              </a:r>
              <a:r>
                <a:rPr lang="zh-CN" altLang="en-US"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altLang="en-US"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Python简介</a:t>
              </a:r>
            </a:p>
          </p:txBody>
        </p:sp>
      </p:grpSp>
      <p:sp>
        <p:nvSpPr>
          <p:cNvPr id="32" name="矩形 31"/>
          <p:cNvSpPr/>
          <p:nvPr/>
        </p:nvSpPr>
        <p:spPr>
          <a:xfrm>
            <a:off x="-7143" y="-9147"/>
            <a:ext cx="9158090" cy="3821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6" name="矩形 35"/>
          <p:cNvSpPr/>
          <p:nvPr/>
        </p:nvSpPr>
        <p:spPr>
          <a:xfrm>
            <a:off x="0" y="6669360"/>
            <a:ext cx="9144000" cy="1886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57" name="组合 56"/>
          <p:cNvGrpSpPr/>
          <p:nvPr/>
        </p:nvGrpSpPr>
        <p:grpSpPr>
          <a:xfrm>
            <a:off x="1693574" y="2469970"/>
            <a:ext cx="5693399" cy="444332"/>
            <a:chOff x="1807265" y="2935089"/>
            <a:chExt cx="5693399" cy="394200"/>
          </a:xfrm>
        </p:grpSpPr>
        <p:sp>
          <p:nvSpPr>
            <p:cNvPr id="74" name="圆角矩形 73"/>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5" name="矩形 74"/>
            <p:cNvSpPr/>
            <p:nvPr/>
          </p:nvSpPr>
          <p:spPr>
            <a:xfrm>
              <a:off x="1881560" y="2945793"/>
              <a:ext cx="4250055" cy="367308"/>
            </a:xfrm>
            <a:prstGeom prst="rect">
              <a:avLst/>
            </a:prstGeom>
          </p:spPr>
          <p:txBody>
            <a:bodyPr wrap="square">
              <a:spAutoFit/>
            </a:bodyPr>
            <a:lstStyle/>
            <a:p>
              <a:r>
                <a:rPr lang="en-US" altLang="zh-CN"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1.2</a:t>
              </a:r>
              <a:r>
                <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Python的安装与运行</a:t>
              </a:r>
            </a:p>
          </p:txBody>
        </p:sp>
      </p:grpSp>
      <p:grpSp>
        <p:nvGrpSpPr>
          <p:cNvPr id="58" name="组合 57"/>
          <p:cNvGrpSpPr/>
          <p:nvPr/>
        </p:nvGrpSpPr>
        <p:grpSpPr>
          <a:xfrm>
            <a:off x="1693574" y="3040884"/>
            <a:ext cx="5693399" cy="444635"/>
            <a:chOff x="1807265" y="3400425"/>
            <a:chExt cx="5693399" cy="394468"/>
          </a:xfrm>
          <a:solidFill>
            <a:schemeClr val="bg2"/>
          </a:solidFill>
        </p:grpSpPr>
        <p:sp>
          <p:nvSpPr>
            <p:cNvPr id="71" name="圆角矩形 70"/>
            <p:cNvSpPr/>
            <p:nvPr/>
          </p:nvSpPr>
          <p:spPr>
            <a:xfrm>
              <a:off x="1807265" y="3400693"/>
              <a:ext cx="5693399" cy="394200"/>
            </a:xfrm>
            <a:prstGeom prst="roundRect">
              <a:avLst>
                <a:gd name="adj" fmla="val 20658"/>
              </a:avLst>
            </a:prstGeom>
            <a:solidFill>
              <a:schemeClr val="accent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2" name="矩形 71"/>
            <p:cNvSpPr/>
            <p:nvPr/>
          </p:nvSpPr>
          <p:spPr>
            <a:xfrm>
              <a:off x="1881687" y="3400425"/>
              <a:ext cx="3490595" cy="367307"/>
            </a:xfrm>
            <a:prstGeom prst="rect">
              <a:avLst/>
            </a:prstGeom>
            <a:noFill/>
          </p:spPr>
          <p:txBody>
            <a:bodyPr wrap="none">
              <a:spAutoFit/>
            </a:bodyPr>
            <a:lstStyle/>
            <a:p>
              <a:pPr algn="l"/>
              <a:r>
                <a:rPr lang="en-US" altLang="zh-CN" sz="2100" spc="225" dirty="0" smtClean="0">
                  <a:solidFill>
                    <a:schemeClr val="bg1"/>
                  </a:solidFill>
                  <a:latin typeface="微软雅黑" panose="020B0503020204020204" pitchFamily="34" charset="-122"/>
                  <a:ea typeface="微软雅黑" panose="020B0503020204020204" pitchFamily="34" charset="-122"/>
                </a:rPr>
                <a:t>1.3</a:t>
              </a:r>
              <a:r>
                <a:rPr lang="zh-CN" altLang="en-US" sz="2100" spc="225" dirty="0" smtClean="0">
                  <a:solidFill>
                    <a:schemeClr val="bg1"/>
                  </a:solidFill>
                  <a:latin typeface="微软雅黑" panose="020B0503020204020204" pitchFamily="34" charset="-122"/>
                  <a:ea typeface="微软雅黑" panose="020B0503020204020204" pitchFamily="34" charset="-122"/>
                </a:rPr>
                <a:t>　Python版本的选择</a:t>
              </a:r>
            </a:p>
          </p:txBody>
        </p:sp>
      </p:grpSp>
      <p:grpSp>
        <p:nvGrpSpPr>
          <p:cNvPr id="60" name="组合 59"/>
          <p:cNvGrpSpPr/>
          <p:nvPr/>
        </p:nvGrpSpPr>
        <p:grpSpPr>
          <a:xfrm>
            <a:off x="1693574" y="4164445"/>
            <a:ext cx="5693399" cy="444332"/>
            <a:chOff x="1807265" y="4331900"/>
            <a:chExt cx="5693399" cy="394200"/>
          </a:xfrm>
        </p:grpSpPr>
        <p:sp>
          <p:nvSpPr>
            <p:cNvPr id="67" name="圆角矩形 66"/>
            <p:cNvSpPr/>
            <p:nvPr/>
          </p:nvSpPr>
          <p:spPr>
            <a:xfrm>
              <a:off x="1807265" y="4331900"/>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8" name="矩形 67"/>
            <p:cNvSpPr/>
            <p:nvPr/>
          </p:nvSpPr>
          <p:spPr>
            <a:xfrm>
              <a:off x="1881560" y="4342604"/>
              <a:ext cx="3037840" cy="367308"/>
            </a:xfrm>
            <a:prstGeom prst="rect">
              <a:avLst/>
            </a:prstGeom>
          </p:spPr>
          <p:txBody>
            <a:bodyPr wrap="square">
              <a:spAutoFit/>
            </a:bodyPr>
            <a:lstStyle/>
            <a:p>
              <a:r>
                <a:rPr lang="en-US" altLang="zh-CN"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1.5</a:t>
              </a:r>
              <a:r>
                <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rPr>
                <a:t>　绘图</a:t>
              </a:r>
              <a:endParaRPr lang="zh-CN" altLang="en-US" sz="2100" spc="225"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61" name="组合 60"/>
          <p:cNvGrpSpPr/>
          <p:nvPr/>
        </p:nvGrpSpPr>
        <p:grpSpPr>
          <a:xfrm>
            <a:off x="1655638" y="5335815"/>
            <a:ext cx="5693399" cy="444333"/>
            <a:chOff x="1818097" y="4758178"/>
            <a:chExt cx="5693399" cy="394200"/>
          </a:xfrm>
        </p:grpSpPr>
        <p:sp>
          <p:nvSpPr>
            <p:cNvPr id="65" name="圆角矩形 64"/>
            <p:cNvSpPr/>
            <p:nvPr/>
          </p:nvSpPr>
          <p:spPr>
            <a:xfrm>
              <a:off x="1818097" y="4758178"/>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6" name="矩形 65"/>
            <p:cNvSpPr/>
            <p:nvPr/>
          </p:nvSpPr>
          <p:spPr>
            <a:xfrm>
              <a:off x="1899764" y="4786305"/>
              <a:ext cx="780983" cy="365064"/>
            </a:xfrm>
            <a:prstGeom prst="rect">
              <a:avLst/>
            </a:prstGeom>
          </p:spPr>
          <p:txBody>
            <a:bodyPr wrap="square">
              <a:spAutoFit/>
            </a:bodyPr>
            <a:lstStyle/>
            <a:p>
              <a:r>
                <a:rPr lang="zh-CN" altLang="en-US"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习题</a:t>
              </a:r>
            </a:p>
          </p:txBody>
        </p:sp>
      </p:grpSp>
      <p:grpSp>
        <p:nvGrpSpPr>
          <p:cNvPr id="48" name="组合 47"/>
          <p:cNvGrpSpPr/>
          <p:nvPr/>
        </p:nvGrpSpPr>
        <p:grpSpPr>
          <a:xfrm>
            <a:off x="1682496" y="3588627"/>
            <a:ext cx="5730240" cy="444280"/>
            <a:chOff x="1807265" y="2478527"/>
            <a:chExt cx="5693399" cy="394154"/>
          </a:xfrm>
          <a:solidFill>
            <a:schemeClr val="bg2"/>
          </a:solidFill>
        </p:grpSpPr>
        <p:sp>
          <p:nvSpPr>
            <p:cNvPr id="49" name="圆角矩形 48"/>
            <p:cNvSpPr/>
            <p:nvPr/>
          </p:nvSpPr>
          <p:spPr>
            <a:xfrm>
              <a:off x="1807265" y="2478527"/>
              <a:ext cx="5693399" cy="394154"/>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0" name="矩形 49"/>
            <p:cNvSpPr/>
            <p:nvPr/>
          </p:nvSpPr>
          <p:spPr>
            <a:xfrm>
              <a:off x="1861524" y="2485851"/>
              <a:ext cx="2202533" cy="367308"/>
            </a:xfrm>
            <a:prstGeom prst="rect">
              <a:avLst/>
            </a:prstGeom>
            <a:grpFill/>
          </p:spPr>
          <p:txBody>
            <a:bodyPr wrap="square">
              <a:spAutoFit/>
            </a:bodyPr>
            <a:lstStyle/>
            <a:p>
              <a:r>
                <a:rPr lang="en-US" altLang="zh-CN"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1.4</a:t>
              </a:r>
              <a:r>
                <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程序控制</a:t>
              </a:r>
            </a:p>
          </p:txBody>
        </p:sp>
      </p:grpSp>
      <p:pic>
        <p:nvPicPr>
          <p:cNvPr id="51" name="27 Image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2"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53"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smtClean="0">
                <a:solidFill>
                  <a:schemeClr val="bg1">
                    <a:lumMod val="50000"/>
                  </a:schemeClr>
                </a:solidFill>
              </a:rPr>
              <a:t>56</a:t>
            </a:r>
            <a:endParaRPr lang="en-US" altLang="es-HN" sz="1200" b="1" dirty="0" smtClean="0">
              <a:solidFill>
                <a:schemeClr val="bg1">
                  <a:lumMod val="50000"/>
                </a:schemeClr>
              </a:solidFill>
              <a:latin typeface="+mn-lt"/>
            </a:endParaRPr>
          </a:p>
        </p:txBody>
      </p:sp>
      <p:pic>
        <p:nvPicPr>
          <p:cNvPr id="54"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5"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6"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20</a:t>
            </a:fld>
            <a:endParaRPr lang="zh-CN" altLang="en-US" dirty="0"/>
          </a:p>
        </p:txBody>
      </p:sp>
      <p:sp>
        <p:nvSpPr>
          <p:cNvPr id="35" name="矩形 34"/>
          <p:cNvSpPr/>
          <p:nvPr/>
        </p:nvSpPr>
        <p:spPr>
          <a:xfrm>
            <a:off x="762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grpSp>
        <p:nvGrpSpPr>
          <p:cNvPr id="59" name="组合 58"/>
          <p:cNvGrpSpPr/>
          <p:nvPr/>
        </p:nvGrpSpPr>
        <p:grpSpPr>
          <a:xfrm>
            <a:off x="1675286" y="4772783"/>
            <a:ext cx="5693399" cy="444355"/>
            <a:chOff x="1807265" y="4331900"/>
            <a:chExt cx="5693399" cy="394220"/>
          </a:xfrm>
        </p:grpSpPr>
        <p:sp>
          <p:nvSpPr>
            <p:cNvPr id="62" name="圆角矩形 61"/>
            <p:cNvSpPr/>
            <p:nvPr/>
          </p:nvSpPr>
          <p:spPr>
            <a:xfrm>
              <a:off x="1807265" y="4331900"/>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3" name="矩形 62"/>
            <p:cNvSpPr/>
            <p:nvPr/>
          </p:nvSpPr>
          <p:spPr>
            <a:xfrm>
              <a:off x="1869622" y="4358813"/>
              <a:ext cx="1530985" cy="367307"/>
            </a:xfrm>
            <a:prstGeom prst="rect">
              <a:avLst/>
            </a:prstGeom>
          </p:spPr>
          <p:txBody>
            <a:bodyPr wrap="none">
              <a:spAutoFit/>
            </a:bodyPr>
            <a:lstStyle/>
            <a:p>
              <a:r>
                <a:rPr lang="en-US" altLang="zh-CN"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1.6</a:t>
              </a:r>
              <a:r>
                <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rPr>
                <a:t>　函数</a:t>
              </a:r>
              <a:endParaRPr lang="zh-CN" altLang="en-US" sz="2100" spc="225"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690257" y="854039"/>
            <a:ext cx="7832784" cy="781050"/>
            <a:chOff x="2788580" y="1152524"/>
            <a:chExt cx="3730770" cy="781050"/>
          </a:xfrm>
        </p:grpSpPr>
        <p:grpSp>
          <p:nvGrpSpPr>
            <p:cNvPr id="6" name="组合 5"/>
            <p:cNvGrpSpPr/>
            <p:nvPr/>
          </p:nvGrpSpPr>
          <p:grpSpPr>
            <a:xfrm>
              <a:off x="2788580" y="1152524"/>
              <a:ext cx="3730770" cy="781050"/>
              <a:chOff x="3725790" y="847725"/>
              <a:chExt cx="3730770" cy="781050"/>
            </a:xfrm>
          </p:grpSpPr>
          <p:grpSp>
            <p:nvGrpSpPr>
              <p:cNvPr id="7" name="组合 6"/>
              <p:cNvGrpSpPr/>
              <p:nvPr/>
            </p:nvGrpSpPr>
            <p:grpSpPr>
              <a:xfrm>
                <a:off x="3725790" y="1019175"/>
                <a:ext cx="627135" cy="609600"/>
                <a:chOff x="3725790" y="1019175"/>
                <a:chExt cx="627135" cy="609600"/>
              </a:xfrm>
            </p:grpSpPr>
            <p:sp>
              <p:nvSpPr>
                <p:cNvPr id="12"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flipH="1">
                <a:off x="6829425" y="1019175"/>
                <a:ext cx="627135" cy="609600"/>
                <a:chOff x="3725790" y="1019175"/>
                <a:chExt cx="627135" cy="609600"/>
              </a:xfrm>
            </p:grpSpPr>
            <p:sp>
              <p:nvSpPr>
                <p:cNvPr id="10"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4"/>
            <p:cNvSpPr txBox="1"/>
            <p:nvPr/>
          </p:nvSpPr>
          <p:spPr>
            <a:xfrm>
              <a:off x="3733749" y="1169836"/>
              <a:ext cx="1676490" cy="521970"/>
            </a:xfrm>
            <a:prstGeom prst="rect">
              <a:avLst/>
            </a:prstGeom>
            <a:noFill/>
          </p:spPr>
          <p:txBody>
            <a:bodyPr wrap="none" rtlCol="0">
              <a:spAutoFit/>
            </a:bodyPr>
            <a:lstStyle/>
            <a:p>
              <a:pPr algn="ctr"/>
              <a:r>
                <a:rPr lang="zh-CN" altLang="en-US" sz="2800" dirty="0">
                  <a:solidFill>
                    <a:schemeClr val="accent4"/>
                  </a:solidFill>
                </a:rPr>
                <a:t>第一</a:t>
              </a:r>
              <a:r>
                <a:rPr lang="zh-CN" altLang="en-US" sz="2800" dirty="0" smtClean="0">
                  <a:solidFill>
                    <a:schemeClr val="accent4"/>
                  </a:solidFill>
                </a:rPr>
                <a:t>章　</a:t>
              </a:r>
              <a:r>
                <a:rPr lang="zh-CN" altLang="zh-CN" sz="2800" dirty="0" smtClean="0">
                  <a:solidFill>
                    <a:schemeClr val="accent4"/>
                  </a:solidFill>
                </a:rPr>
                <a:t>Python基础</a:t>
              </a: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3388360" cy="414020"/>
          </a:xfrm>
          <a:prstGeom prst="rect">
            <a:avLst/>
          </a:prstGeom>
          <a:noFill/>
        </p:spPr>
        <p:txBody>
          <a:bodyPr wrap="none" rtlCol="0">
            <a:spAutoFit/>
          </a:bodyPr>
          <a:lstStyle/>
          <a:p>
            <a:pPr algn="l"/>
            <a:r>
              <a:rPr lang="en-US" altLang="zh-CN" sz="2100" b="1" spc="225" dirty="0" smtClean="0">
                <a:solidFill>
                  <a:prstClr val="white"/>
                </a:solidFill>
              </a:rPr>
              <a:t>1.3 </a:t>
            </a:r>
            <a:r>
              <a:rPr lang="zh-CN" altLang="zh-CN" sz="2100" b="1" spc="225" dirty="0" smtClean="0">
                <a:solidFill>
                  <a:schemeClr val="bg1"/>
                </a:solidFill>
                <a:latin typeface="微软雅黑" panose="020B0503020204020204" pitchFamily="34" charset="-122"/>
                <a:ea typeface="微软雅黑" panose="020B0503020204020204" pitchFamily="34" charset="-122"/>
              </a:rPr>
              <a:t>Python版本的选择</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21</a:t>
            </a:fld>
            <a:endParaRPr lang="zh-CN" altLang="en-US" dirty="0"/>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607500" y="1956731"/>
            <a:ext cx="8091054" cy="2933065"/>
          </a:xfrm>
          <a:prstGeom prst="rect">
            <a:avLst/>
          </a:prstGeom>
          <a:noFill/>
        </p:spPr>
        <p:txBody>
          <a:bodyPr wrap="square" rtlCol="0">
            <a:spAutoFit/>
          </a:bodyPr>
          <a:lstStyle/>
          <a:p>
            <a:endParaRPr lang="zh-CN" altLang="zh-CN" b="1" dirty="0"/>
          </a:p>
          <a:p>
            <a:pPr algn="l">
              <a:lnSpc>
                <a:spcPct val="150000"/>
              </a:lnSpc>
              <a:buClrTx/>
              <a:buSzTx/>
              <a:buNone/>
            </a:pPr>
            <a:r>
              <a:rPr lang="en-US" altLang="zh-CN" sz="1600" dirty="0" smtClean="0">
                <a:solidFill>
                  <a:schemeClr val="tx1">
                    <a:lumMod val="75000"/>
                    <a:lumOff val="25000"/>
                  </a:schemeClr>
                </a:solidFill>
              </a:rPr>
              <a:t>有关Python版本的选择问题，大家可能已经有所了解。Python有2个版本，一个版本是Python2.x，另一个版本是Python3.x。由于Python的发展是由社区支持的，在它的发展过程中出现了一个断层现象，Python3.x并不向下兼容Python2.x，所以它是两个版本。对于初学者，建议直接学习Python3.x，除非有些项目有特殊的需求，需要去学习Python2.x，否则建议大家从Python3.x开始。本书也是按Python3.x来编写的。</a:t>
            </a:r>
          </a:p>
          <a:p>
            <a:pPr indent="457200">
              <a:lnSpc>
                <a:spcPts val="2800"/>
              </a:lnSpc>
            </a:pPr>
            <a:r>
              <a:rPr lang="en-US" altLang="zh-CN" sz="1600" dirty="0"/>
              <a:t/>
            </a:r>
            <a:br>
              <a:rPr lang="en-US" altLang="zh-CN" sz="1600" dirty="0"/>
            </a:br>
            <a:endParaRPr lang="zh-CN" altLang="en-US" sz="11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3388360" cy="414020"/>
          </a:xfrm>
          <a:prstGeom prst="rect">
            <a:avLst/>
          </a:prstGeom>
          <a:noFill/>
        </p:spPr>
        <p:txBody>
          <a:bodyPr wrap="none" rtlCol="0">
            <a:spAutoFit/>
          </a:bodyPr>
          <a:lstStyle/>
          <a:p>
            <a:pPr algn="l"/>
            <a:r>
              <a:rPr lang="en-US" altLang="zh-CN" sz="2100" b="1" spc="225" dirty="0" smtClean="0">
                <a:solidFill>
                  <a:prstClr val="white"/>
                </a:solidFill>
              </a:rPr>
              <a:t>1.3 </a:t>
            </a:r>
            <a:r>
              <a:rPr lang="zh-CN" altLang="zh-CN" sz="2100" b="1" spc="225" dirty="0" smtClean="0">
                <a:solidFill>
                  <a:schemeClr val="bg1"/>
                </a:solidFill>
                <a:latin typeface="微软雅黑" panose="020B0503020204020204" pitchFamily="34" charset="-122"/>
                <a:ea typeface="微软雅黑" panose="020B0503020204020204" pitchFamily="34" charset="-122"/>
              </a:rPr>
              <a:t>Python版本的选择</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22</a:t>
            </a:fld>
            <a:endParaRPr lang="zh-CN" altLang="en-US" dirty="0"/>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3" name="文本框 12"/>
          <p:cNvSpPr txBox="1"/>
          <p:nvPr/>
        </p:nvSpPr>
        <p:spPr>
          <a:xfrm>
            <a:off x="607500" y="1956731"/>
            <a:ext cx="8091054" cy="2194560"/>
          </a:xfrm>
          <a:prstGeom prst="rect">
            <a:avLst/>
          </a:prstGeom>
          <a:noFill/>
        </p:spPr>
        <p:txBody>
          <a:bodyPr wrap="square" rtlCol="0">
            <a:spAutoFit/>
          </a:bodyPr>
          <a:lstStyle/>
          <a:p>
            <a:endParaRPr lang="zh-CN" altLang="zh-CN" b="1" dirty="0"/>
          </a:p>
          <a:p>
            <a:pPr algn="l">
              <a:lnSpc>
                <a:spcPct val="150000"/>
              </a:lnSpc>
              <a:buClrTx/>
              <a:buSzTx/>
              <a:buNone/>
            </a:pPr>
            <a:r>
              <a:rPr lang="en-US" altLang="zh-CN" sz="1600" dirty="0" smtClean="0">
                <a:solidFill>
                  <a:schemeClr val="tx1">
                    <a:lumMod val="75000"/>
                    <a:lumOff val="25000"/>
                  </a:schemeClr>
                </a:solidFill>
              </a:rPr>
              <a:t>传统的开发模式就是在网上下载一个Python安装包，在需要使用相应模块或者包的时候再一个一个地进行安装。但是</a:t>
            </a:r>
            <a:r>
              <a:rPr lang="en-US" altLang="zh-CN" sz="1600" dirty="0" smtClean="0">
                <a:solidFill>
                  <a:srgbClr val="FF0000"/>
                </a:solidFill>
              </a:rPr>
              <a:t>我们要记住，当进行程序开发时，永远选择easy模式，不要在搭建环境的过程中浪费时间</a:t>
            </a:r>
            <a:r>
              <a:rPr lang="en-US" altLang="zh-CN" sz="1600" dirty="0" smtClean="0">
                <a:solidFill>
                  <a:schemeClr val="tx1">
                    <a:lumMod val="75000"/>
                    <a:lumOff val="25000"/>
                  </a:schemeClr>
                </a:solidFill>
              </a:rPr>
              <a:t>。因此，这里我们选择安装Anaconda。</a:t>
            </a:r>
          </a:p>
          <a:p>
            <a:pPr indent="457200">
              <a:lnSpc>
                <a:spcPts val="2800"/>
              </a:lnSpc>
            </a:pPr>
            <a:r>
              <a:rPr lang="en-US" altLang="zh-CN" sz="1600" dirty="0"/>
              <a:t/>
            </a:r>
            <a:br>
              <a:rPr lang="en-US" altLang="zh-CN" sz="1600" dirty="0"/>
            </a:br>
            <a:endParaRPr lang="zh-CN" altLang="en-US" sz="11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3388360" cy="414020"/>
          </a:xfrm>
          <a:prstGeom prst="rect">
            <a:avLst/>
          </a:prstGeom>
          <a:noFill/>
        </p:spPr>
        <p:txBody>
          <a:bodyPr wrap="none" rtlCol="0">
            <a:spAutoFit/>
          </a:bodyPr>
          <a:lstStyle/>
          <a:p>
            <a:pPr algn="l"/>
            <a:r>
              <a:rPr lang="en-US" altLang="zh-CN" sz="2100" b="1" spc="225" dirty="0" smtClean="0">
                <a:solidFill>
                  <a:prstClr val="white"/>
                </a:solidFill>
              </a:rPr>
              <a:t>1.3 </a:t>
            </a:r>
            <a:r>
              <a:rPr lang="zh-CN" altLang="zh-CN" sz="2100" b="1" spc="225" dirty="0" smtClean="0">
                <a:solidFill>
                  <a:schemeClr val="bg1"/>
                </a:solidFill>
                <a:latin typeface="微软雅黑" panose="020B0503020204020204" pitchFamily="34" charset="-122"/>
                <a:ea typeface="微软雅黑" panose="020B0503020204020204" pitchFamily="34" charset="-122"/>
              </a:rPr>
              <a:t>Python版本的选择</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23</a:t>
            </a:fld>
            <a:endParaRPr lang="zh-CN" altLang="en-US" dirty="0"/>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579654" y="1335568"/>
            <a:ext cx="8091054" cy="2676525"/>
          </a:xfrm>
          <a:prstGeom prst="rect">
            <a:avLst/>
          </a:prstGeom>
          <a:noFill/>
        </p:spPr>
        <p:txBody>
          <a:bodyPr wrap="square" rtlCol="0">
            <a:spAutoFit/>
          </a:bodyPr>
          <a:lstStyle/>
          <a:p>
            <a:pPr algn="l">
              <a:lnSpc>
                <a:spcPct val="150000"/>
              </a:lnSpc>
              <a:buClrTx/>
              <a:buSzTx/>
              <a:buNone/>
            </a:pPr>
            <a:r>
              <a:rPr lang="en-US" altLang="zh-CN" sz="1600" dirty="0" smtClean="0">
                <a:solidFill>
                  <a:schemeClr val="tx1">
                    <a:lumMod val="75000"/>
                    <a:lumOff val="25000"/>
                  </a:schemeClr>
                </a:solidFill>
              </a:rPr>
              <a:t>Anaconda是一个集成式的Python科学计算开发环境，它涵盖了Python2.x和Python3.x版本，并且它覆盖了Windows、Linux、MacOS系统，也就是说，它同时支持Python2.x和Python3.x两个版本，并且同时支持3个操作系统，这样就一共有6个版本，其中包含了大量的科学计算扩展包，它内置的科学计算包版本都比较新。</a:t>
            </a:r>
          </a:p>
          <a:p>
            <a:pPr algn="l">
              <a:lnSpc>
                <a:spcPct val="150000"/>
              </a:lnSpc>
              <a:buClrTx/>
              <a:buSzTx/>
              <a:buNone/>
            </a:pPr>
            <a:r>
              <a:rPr lang="en-US" altLang="zh-CN" sz="1600" dirty="0" smtClean="0">
                <a:solidFill>
                  <a:schemeClr val="tx1">
                    <a:lumMod val="75000"/>
                    <a:lumOff val="25000"/>
                  </a:schemeClr>
                </a:solidFill>
              </a:rPr>
              <a:t>Anaconda是专注于数据分析的Python发行版本，其中包含了conda、Python等180多个科学计算扩展包及其依赖项。Anaconda提供了强大而方便的包管理与环境管理功能，可以很方便地解决多版本Python并存、切换及各种第三方包安装问题。</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3388360" cy="414020"/>
          </a:xfrm>
          <a:prstGeom prst="rect">
            <a:avLst/>
          </a:prstGeom>
          <a:noFill/>
        </p:spPr>
        <p:txBody>
          <a:bodyPr wrap="none" rtlCol="0">
            <a:spAutoFit/>
          </a:bodyPr>
          <a:lstStyle/>
          <a:p>
            <a:pPr algn="l"/>
            <a:r>
              <a:rPr lang="en-US" altLang="zh-CN" sz="2100" b="1" spc="225" dirty="0" smtClean="0">
                <a:solidFill>
                  <a:prstClr val="white"/>
                </a:solidFill>
              </a:rPr>
              <a:t>1.3 </a:t>
            </a:r>
            <a:r>
              <a:rPr lang="zh-CN" altLang="zh-CN" sz="2100" b="1" spc="225" dirty="0" smtClean="0">
                <a:solidFill>
                  <a:schemeClr val="bg1"/>
                </a:solidFill>
                <a:latin typeface="微软雅黑" panose="020B0503020204020204" pitchFamily="34" charset="-122"/>
                <a:ea typeface="微软雅黑" panose="020B0503020204020204" pitchFamily="34" charset="-122"/>
              </a:rPr>
              <a:t>Python版本的选择</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24</a:t>
            </a:fld>
            <a:endParaRPr lang="zh-CN" altLang="en-US" dirty="0"/>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579654" y="1335568"/>
            <a:ext cx="8091054" cy="2676525"/>
          </a:xfrm>
          <a:prstGeom prst="rect">
            <a:avLst/>
          </a:prstGeom>
          <a:noFill/>
        </p:spPr>
        <p:txBody>
          <a:bodyPr wrap="square" rtlCol="0">
            <a:spAutoFit/>
          </a:bodyPr>
          <a:lstStyle/>
          <a:p>
            <a:endParaRPr lang="zh-CN" altLang="zh-CN" sz="1600" b="1" dirty="0"/>
          </a:p>
          <a:p>
            <a:pPr algn="l">
              <a:lnSpc>
                <a:spcPct val="150000"/>
              </a:lnSpc>
              <a:buClrTx/>
              <a:buSzTx/>
              <a:buNone/>
            </a:pPr>
            <a:r>
              <a:rPr lang="en-US" altLang="zh-CN" sz="1600" dirty="0" smtClean="0">
                <a:solidFill>
                  <a:schemeClr val="tx1">
                    <a:lumMod val="75000"/>
                    <a:lumOff val="25000"/>
                  </a:schemeClr>
                </a:solidFill>
              </a:rPr>
              <a:t>Anaconda是一款完全免费的软件，可以到官网（https://www.anaconda.com/）下载安装，本书就以这款软件作为默认的Python解释器。</a:t>
            </a:r>
          </a:p>
          <a:p>
            <a:pPr algn="l">
              <a:lnSpc>
                <a:spcPct val="150000"/>
              </a:lnSpc>
              <a:buClrTx/>
              <a:buSzTx/>
              <a:buNone/>
            </a:pPr>
            <a:r>
              <a:rPr lang="en-US" altLang="zh-CN" sz="1600" dirty="0" smtClean="0">
                <a:solidFill>
                  <a:schemeClr val="tx1">
                    <a:lumMod val="75000"/>
                    <a:lumOff val="25000"/>
                  </a:schemeClr>
                </a:solidFill>
              </a:rPr>
              <a:t>需要特别说明的是：在安装Anconda之前需要</a:t>
            </a:r>
            <a:r>
              <a:rPr lang="en-US" altLang="zh-CN" sz="1600" dirty="0" smtClean="0">
                <a:solidFill>
                  <a:srgbClr val="FF0000"/>
                </a:solidFill>
              </a:rPr>
              <a:t>卸载</a:t>
            </a:r>
            <a:r>
              <a:rPr lang="en-US" altLang="zh-CN" sz="1600" dirty="0" smtClean="0">
                <a:solidFill>
                  <a:schemeClr val="tx1">
                    <a:lumMod val="75000"/>
                    <a:lumOff val="25000"/>
                  </a:schemeClr>
                </a:solidFill>
              </a:rPr>
              <a:t>之前已经安装的任何Python解释器，包括Python2.x和Python3.x版本等，只用Anconda作为默认的Python解释器，即安装Anconda并且将它作为默认解释器。</a:t>
            </a:r>
          </a:p>
          <a:p>
            <a:r>
              <a:rPr lang="en-US" altLang="zh-CN" sz="1600" dirty="0"/>
              <a:t/>
            </a:r>
            <a:br>
              <a:rPr lang="en-US" altLang="zh-CN" sz="1600" dirty="0"/>
            </a:br>
            <a:endParaRPr lang="zh-CN" altLang="en-US" sz="16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3388360" cy="414020"/>
          </a:xfrm>
          <a:prstGeom prst="rect">
            <a:avLst/>
          </a:prstGeom>
          <a:noFill/>
        </p:spPr>
        <p:txBody>
          <a:bodyPr wrap="none" rtlCol="0">
            <a:spAutoFit/>
          </a:bodyPr>
          <a:lstStyle/>
          <a:p>
            <a:pPr algn="l"/>
            <a:r>
              <a:rPr lang="en-US" altLang="zh-CN" sz="2100" b="1" spc="225" dirty="0" smtClean="0">
                <a:solidFill>
                  <a:prstClr val="white"/>
                </a:solidFill>
              </a:rPr>
              <a:t>1.3 </a:t>
            </a:r>
            <a:r>
              <a:rPr lang="zh-CN" altLang="zh-CN" sz="2100" b="1" spc="225" dirty="0" smtClean="0">
                <a:solidFill>
                  <a:schemeClr val="bg1"/>
                </a:solidFill>
                <a:latin typeface="微软雅黑" panose="020B0503020204020204" pitchFamily="34" charset="-122"/>
                <a:ea typeface="微软雅黑" panose="020B0503020204020204" pitchFamily="34" charset="-122"/>
              </a:rPr>
              <a:t>Python版本的选择</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25</a:t>
            </a:fld>
            <a:endParaRPr lang="zh-CN" altLang="en-US" dirty="0"/>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579654" y="797333"/>
            <a:ext cx="8091054" cy="5262245"/>
          </a:xfrm>
          <a:prstGeom prst="rect">
            <a:avLst/>
          </a:prstGeom>
          <a:noFill/>
        </p:spPr>
        <p:txBody>
          <a:bodyPr wrap="square" rtlCol="0">
            <a:spAutoFit/>
          </a:bodyPr>
          <a:lstStyle/>
          <a:p>
            <a:pPr algn="l">
              <a:lnSpc>
                <a:spcPct val="150000"/>
              </a:lnSpc>
              <a:buClrTx/>
              <a:buSzTx/>
              <a:buNone/>
            </a:pPr>
            <a:r>
              <a:rPr lang="en-US" altLang="zh-CN" sz="1600" b="1" dirty="0" smtClean="0">
                <a:solidFill>
                  <a:schemeClr val="tx1">
                    <a:lumMod val="75000"/>
                    <a:lumOff val="25000"/>
                  </a:schemeClr>
                </a:solidFill>
              </a:rPr>
              <a:t>1）源码安装</a:t>
            </a:r>
            <a:endParaRPr lang="en-US" altLang="zh-CN" sz="1600" dirty="0" smtClean="0">
              <a:solidFill>
                <a:schemeClr val="tx1">
                  <a:lumMod val="75000"/>
                  <a:lumOff val="25000"/>
                </a:schemeClr>
              </a:solidFill>
            </a:endParaRPr>
          </a:p>
          <a:p>
            <a:pPr algn="l">
              <a:lnSpc>
                <a:spcPct val="150000"/>
              </a:lnSpc>
              <a:buClrTx/>
              <a:buSzTx/>
              <a:buNone/>
            </a:pPr>
            <a:r>
              <a:rPr lang="en-US" altLang="zh-CN" sz="1600" dirty="0" smtClean="0">
                <a:solidFill>
                  <a:schemeClr val="tx1">
                    <a:lumMod val="75000"/>
                    <a:lumOff val="25000"/>
                  </a:schemeClr>
                </a:solidFill>
              </a:rPr>
              <a:t>很多第三方库都是开源的，几乎都可以在GitHub或PyPI上找到源码。找到的源码大多是zip、tar.zip、tar.bz2格式的压缩包。解压这些压缩包后，通常会看见一个 setup.py文件。打开Windows命令行窗口，进入该文件夹。运行如下命令进行安装：</a:t>
            </a:r>
          </a:p>
          <a:p>
            <a:pPr algn="l">
              <a:lnSpc>
                <a:spcPct val="150000"/>
              </a:lnSpc>
              <a:buClrTx/>
              <a:buSzTx/>
              <a:buNone/>
            </a:pPr>
            <a:r>
              <a:rPr lang="en-US" altLang="zh-CN" sz="1600" dirty="0" smtClean="0">
                <a:solidFill>
                  <a:schemeClr val="tx1">
                    <a:lumMod val="75000"/>
                    <a:lumOff val="25000"/>
                  </a:schemeClr>
                </a:solidFill>
              </a:rPr>
              <a:t>:\&gt; Python setup.py install</a:t>
            </a:r>
          </a:p>
          <a:p>
            <a:pPr algn="l">
              <a:lnSpc>
                <a:spcPct val="150000"/>
              </a:lnSpc>
              <a:buClrTx/>
              <a:buSzTx/>
              <a:buNone/>
            </a:pPr>
            <a:r>
              <a:rPr lang="en-US" altLang="zh-CN" sz="1600" b="1" dirty="0" smtClean="0">
                <a:solidFill>
                  <a:schemeClr val="tx1">
                    <a:lumMod val="75000"/>
                    <a:lumOff val="25000"/>
                  </a:schemeClr>
                </a:solidFill>
              </a:rPr>
              <a:t>2）包管理器</a:t>
            </a:r>
            <a:endParaRPr lang="en-US" altLang="zh-CN" sz="1600" dirty="0" smtClean="0">
              <a:solidFill>
                <a:schemeClr val="tx1">
                  <a:lumMod val="75000"/>
                  <a:lumOff val="25000"/>
                </a:schemeClr>
              </a:solidFill>
            </a:endParaRPr>
          </a:p>
          <a:p>
            <a:pPr algn="l">
              <a:lnSpc>
                <a:spcPct val="150000"/>
              </a:lnSpc>
              <a:buClrTx/>
              <a:buSzTx/>
              <a:buNone/>
            </a:pPr>
            <a:r>
              <a:rPr lang="en-US" altLang="zh-CN" sz="1600" dirty="0" smtClean="0">
                <a:solidFill>
                  <a:schemeClr val="tx1">
                    <a:lumMod val="75000"/>
                    <a:lumOff val="25000"/>
                  </a:schemeClr>
                </a:solidFill>
              </a:rPr>
              <a:t>（1）pip对Python库的管理。</a:t>
            </a:r>
          </a:p>
          <a:p>
            <a:pPr algn="l">
              <a:lnSpc>
                <a:spcPct val="150000"/>
              </a:lnSpc>
              <a:buClrTx/>
              <a:buSzTx/>
              <a:buNone/>
            </a:pPr>
            <a:r>
              <a:rPr lang="en-US" altLang="zh-CN" sz="1600" dirty="0" smtClean="0">
                <a:solidFill>
                  <a:schemeClr val="tx1">
                    <a:lumMod val="75000"/>
                    <a:lumOff val="25000"/>
                  </a:schemeClr>
                </a:solidFill>
              </a:rPr>
              <a:t>例如，安装flask框架，命令如下：</a:t>
            </a:r>
          </a:p>
          <a:p>
            <a:pPr algn="l">
              <a:lnSpc>
                <a:spcPct val="150000"/>
              </a:lnSpc>
              <a:buClrTx/>
              <a:buSzTx/>
              <a:buNone/>
            </a:pPr>
            <a:r>
              <a:rPr lang="en-US" altLang="zh-CN" sz="1600" dirty="0" smtClean="0">
                <a:solidFill>
                  <a:schemeClr val="tx1">
                    <a:lumMod val="75000"/>
                    <a:lumOff val="25000"/>
                  </a:schemeClr>
                </a:solidFill>
              </a:rPr>
              <a:t>:\&gt; pip install flask</a:t>
            </a:r>
          </a:p>
          <a:p>
            <a:pPr algn="l">
              <a:lnSpc>
                <a:spcPct val="150000"/>
              </a:lnSpc>
              <a:buClrTx/>
              <a:buSzTx/>
              <a:buNone/>
            </a:pPr>
            <a:r>
              <a:rPr lang="en-US" altLang="zh-CN" sz="1600" dirty="0" smtClean="0">
                <a:solidFill>
                  <a:schemeClr val="tx1">
                    <a:lumMod val="75000"/>
                    <a:lumOff val="25000"/>
                  </a:schemeClr>
                </a:solidFill>
              </a:rPr>
              <a:t>卸载已经安装的第三方库的命令：</a:t>
            </a:r>
          </a:p>
          <a:p>
            <a:pPr algn="l">
              <a:lnSpc>
                <a:spcPct val="150000"/>
              </a:lnSpc>
              <a:buClrTx/>
              <a:buSzTx/>
              <a:buNone/>
            </a:pPr>
            <a:r>
              <a:rPr lang="en-US" altLang="zh-CN" sz="1600" dirty="0" smtClean="0">
                <a:solidFill>
                  <a:schemeClr val="tx1">
                    <a:lumMod val="75000"/>
                    <a:lumOff val="25000"/>
                  </a:schemeClr>
                </a:solidFill>
              </a:rPr>
              <a:t>:\&gt; pip uninstall flask</a:t>
            </a:r>
          </a:p>
          <a:p>
            <a:pPr algn="l">
              <a:lnSpc>
                <a:spcPct val="150000"/>
              </a:lnSpc>
              <a:buClrTx/>
              <a:buSzTx/>
              <a:buNone/>
            </a:pPr>
            <a:r>
              <a:rPr lang="en-US" altLang="zh-CN" sz="1600" dirty="0" smtClean="0">
                <a:solidFill>
                  <a:schemeClr val="tx1">
                    <a:lumMod val="75000"/>
                    <a:lumOff val="25000"/>
                  </a:schemeClr>
                </a:solidFill>
              </a:rPr>
              <a:t>若查看已经安装的库，包括系统自带的和手动安装的，只需要执行命令：</a:t>
            </a:r>
          </a:p>
          <a:p>
            <a:pPr algn="l">
              <a:lnSpc>
                <a:spcPct val="150000"/>
              </a:lnSpc>
              <a:buClrTx/>
              <a:buSzTx/>
              <a:buNone/>
            </a:pPr>
            <a:r>
              <a:rPr lang="en-US" altLang="zh-CN" sz="1600" dirty="0" smtClean="0">
                <a:solidFill>
                  <a:schemeClr val="tx1">
                    <a:lumMod val="75000"/>
                    <a:lumOff val="25000"/>
                  </a:schemeClr>
                </a:solidFill>
              </a:rPr>
              <a:t>:\&gt; pip list</a:t>
            </a:r>
          </a:p>
          <a:p>
            <a:pPr algn="l">
              <a:lnSpc>
                <a:spcPct val="150000"/>
              </a:lnSpc>
              <a:buClrTx/>
              <a:buSzTx/>
              <a:buNone/>
            </a:pPr>
            <a:r>
              <a:rPr lang="en-US" altLang="zh-CN" sz="1600" dirty="0" smtClean="0">
                <a:solidFill>
                  <a:schemeClr val="tx1">
                    <a:lumMod val="75000"/>
                    <a:lumOff val="25000"/>
                  </a:schemeClr>
                </a:solidFill>
              </a:rPr>
              <a:t>更多pip的参数和功能，可以通过在命令行中输入“pip”来查看。</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3388360" cy="414020"/>
          </a:xfrm>
          <a:prstGeom prst="rect">
            <a:avLst/>
          </a:prstGeom>
          <a:noFill/>
        </p:spPr>
        <p:txBody>
          <a:bodyPr wrap="none" rtlCol="0">
            <a:spAutoFit/>
          </a:bodyPr>
          <a:lstStyle/>
          <a:p>
            <a:pPr algn="l"/>
            <a:r>
              <a:rPr lang="en-US" altLang="zh-CN" sz="2100" b="1" spc="225" dirty="0" smtClean="0">
                <a:solidFill>
                  <a:prstClr val="white"/>
                </a:solidFill>
              </a:rPr>
              <a:t>1.3 </a:t>
            </a:r>
            <a:r>
              <a:rPr lang="zh-CN" altLang="zh-CN" sz="2100" b="1" spc="225" dirty="0" smtClean="0">
                <a:solidFill>
                  <a:schemeClr val="bg1"/>
                </a:solidFill>
                <a:latin typeface="微软雅黑" panose="020B0503020204020204" pitchFamily="34" charset="-122"/>
                <a:ea typeface="微软雅黑" panose="020B0503020204020204" pitchFamily="34" charset="-122"/>
              </a:rPr>
              <a:t>Python版本的选择</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26</a:t>
            </a:fld>
            <a:endParaRPr lang="zh-CN" altLang="en-US" dirty="0"/>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pic>
        <p:nvPicPr>
          <p:cNvPr id="11266" name="图片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27775" y="712917"/>
            <a:ext cx="3242995" cy="2117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文本框 10"/>
          <p:cNvSpPr txBox="1"/>
          <p:nvPr/>
        </p:nvSpPr>
        <p:spPr>
          <a:xfrm>
            <a:off x="2524792" y="2829896"/>
            <a:ext cx="3648339" cy="460375"/>
          </a:xfrm>
          <a:prstGeom prst="rect">
            <a:avLst/>
          </a:prstGeom>
          <a:noFill/>
        </p:spPr>
        <p:txBody>
          <a:bodyPr wrap="square" rtlCol="0">
            <a:spAutoFit/>
          </a:bodyPr>
          <a:lstStyle/>
          <a:p>
            <a:pPr algn="ctr">
              <a:lnSpc>
                <a:spcPct val="150000"/>
              </a:lnSpc>
            </a:pPr>
            <a:r>
              <a:rPr lang="zh-CN" altLang="zh-CN" sz="1600" dirty="0">
                <a:solidFill>
                  <a:schemeClr val="tx1">
                    <a:lumMod val="75000"/>
                    <a:lumOff val="25000"/>
                  </a:schemeClr>
                </a:solidFill>
              </a:rPr>
              <a:t>图</a:t>
            </a:r>
            <a:r>
              <a:rPr lang="en-US" altLang="zh-CN" sz="1600" dirty="0" smtClean="0">
                <a:solidFill>
                  <a:schemeClr val="tx1">
                    <a:lumMod val="75000"/>
                    <a:lumOff val="25000"/>
                  </a:schemeClr>
                </a:solidFill>
              </a:rPr>
              <a:t>1-18  </a:t>
            </a:r>
            <a:r>
              <a:rPr lang="en-US" altLang="zh-CN" sz="1600" dirty="0">
                <a:solidFill>
                  <a:schemeClr val="tx1">
                    <a:lumMod val="75000"/>
                    <a:lumOff val="25000"/>
                  </a:schemeClr>
                </a:solidFill>
              </a:rPr>
              <a:t>pip</a:t>
            </a:r>
            <a:r>
              <a:rPr lang="zh-CN" altLang="zh-CN" sz="1600" dirty="0">
                <a:solidFill>
                  <a:schemeClr val="tx1">
                    <a:lumMod val="75000"/>
                    <a:lumOff val="25000"/>
                  </a:schemeClr>
                </a:solidFill>
              </a:rPr>
              <a:t>的相关参数</a:t>
            </a:r>
          </a:p>
        </p:txBody>
      </p:sp>
      <p:sp>
        <p:nvSpPr>
          <p:cNvPr id="12" name="文本框 11"/>
          <p:cNvSpPr txBox="1"/>
          <p:nvPr/>
        </p:nvSpPr>
        <p:spPr>
          <a:xfrm>
            <a:off x="579813" y="3177072"/>
            <a:ext cx="8091054" cy="3046095"/>
          </a:xfrm>
          <a:prstGeom prst="rect">
            <a:avLst/>
          </a:prstGeom>
          <a:noFill/>
        </p:spPr>
        <p:txBody>
          <a:bodyPr wrap="square" rtlCol="0">
            <a:spAutoFit/>
          </a:bodyPr>
          <a:lstStyle/>
          <a:p>
            <a:pPr>
              <a:lnSpc>
                <a:spcPct val="150000"/>
              </a:lnSpc>
            </a:pPr>
            <a:r>
              <a:rPr lang="en-US" altLang="zh-CN" sz="1600" dirty="0" smtClean="0">
                <a:solidFill>
                  <a:schemeClr val="tx1">
                    <a:lumMod val="75000"/>
                    <a:lumOff val="25000"/>
                  </a:schemeClr>
                </a:solidFill>
              </a:rPr>
              <a:t>使用pip安装模块安装第三方库时，系统会自动下载安装。例如，安装flask框架，命令如下：</a:t>
            </a:r>
          </a:p>
          <a:p>
            <a:pPr>
              <a:lnSpc>
                <a:spcPct val="150000"/>
              </a:lnSpc>
            </a:pPr>
            <a:r>
              <a:rPr lang="en-US" altLang="zh-CN" sz="1600" dirty="0" smtClean="0">
                <a:solidFill>
                  <a:schemeClr val="tx1">
                    <a:lumMod val="75000"/>
                    <a:lumOff val="25000"/>
                  </a:schemeClr>
                </a:solidFill>
              </a:rPr>
              <a:t>:\&gt; pip install flask</a:t>
            </a:r>
          </a:p>
          <a:p>
            <a:pPr>
              <a:lnSpc>
                <a:spcPct val="150000"/>
              </a:lnSpc>
            </a:pPr>
            <a:r>
              <a:rPr lang="en-US" altLang="zh-CN" sz="1600" dirty="0" smtClean="0">
                <a:solidFill>
                  <a:schemeClr val="tx1">
                    <a:lumMod val="75000"/>
                    <a:lumOff val="25000"/>
                  </a:schemeClr>
                </a:solidFill>
              </a:rPr>
              <a:t>卸载已经安装的第三方库的命令：</a:t>
            </a:r>
          </a:p>
          <a:p>
            <a:pPr>
              <a:lnSpc>
                <a:spcPct val="150000"/>
              </a:lnSpc>
            </a:pPr>
            <a:r>
              <a:rPr lang="en-US" altLang="zh-CN" sz="1600" dirty="0" smtClean="0">
                <a:solidFill>
                  <a:schemeClr val="tx1">
                    <a:lumMod val="75000"/>
                    <a:lumOff val="25000"/>
                  </a:schemeClr>
                </a:solidFill>
              </a:rPr>
              <a:t>:\&gt; pip uninstall flask</a:t>
            </a:r>
          </a:p>
          <a:p>
            <a:pPr>
              <a:lnSpc>
                <a:spcPct val="150000"/>
              </a:lnSpc>
            </a:pPr>
            <a:r>
              <a:rPr lang="en-US" altLang="zh-CN" sz="1600" dirty="0" smtClean="0">
                <a:solidFill>
                  <a:schemeClr val="tx1">
                    <a:lumMod val="75000"/>
                    <a:lumOff val="25000"/>
                  </a:schemeClr>
                </a:solidFill>
              </a:rPr>
              <a:t>若查看已经安装的库，包括系统自带的和手动安装的，只需要执行命令：</a:t>
            </a:r>
          </a:p>
          <a:p>
            <a:pPr>
              <a:lnSpc>
                <a:spcPct val="150000"/>
              </a:lnSpc>
            </a:pPr>
            <a:r>
              <a:rPr lang="en-US" altLang="zh-CN" sz="1600" dirty="0" smtClean="0">
                <a:solidFill>
                  <a:schemeClr val="tx1">
                    <a:lumMod val="75000"/>
                    <a:lumOff val="25000"/>
                  </a:schemeClr>
                </a:solidFill>
              </a:rPr>
              <a:t>:\&gt; pip list</a:t>
            </a:r>
          </a:p>
          <a:p>
            <a:pPr>
              <a:lnSpc>
                <a:spcPct val="150000"/>
              </a:lnSpc>
            </a:pPr>
            <a:r>
              <a:rPr lang="en-US" altLang="zh-CN" sz="1600" dirty="0" smtClean="0">
                <a:solidFill>
                  <a:schemeClr val="tx1">
                    <a:lumMod val="75000"/>
                    <a:lumOff val="25000"/>
                  </a:schemeClr>
                </a:solidFill>
              </a:rPr>
              <a:t>更多pip的参数和功能，可以通过在命令行中输入“pip”来查看。</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3388360" cy="414020"/>
          </a:xfrm>
          <a:prstGeom prst="rect">
            <a:avLst/>
          </a:prstGeom>
          <a:noFill/>
        </p:spPr>
        <p:txBody>
          <a:bodyPr wrap="none" rtlCol="0">
            <a:spAutoFit/>
          </a:bodyPr>
          <a:lstStyle/>
          <a:p>
            <a:pPr algn="l"/>
            <a:r>
              <a:rPr lang="en-US" altLang="zh-CN" sz="2100" b="1" spc="225" dirty="0" smtClean="0">
                <a:solidFill>
                  <a:prstClr val="white"/>
                </a:solidFill>
              </a:rPr>
              <a:t>1.3 </a:t>
            </a:r>
            <a:r>
              <a:rPr lang="zh-CN" altLang="zh-CN" sz="2100" b="1" spc="225" dirty="0" smtClean="0">
                <a:solidFill>
                  <a:schemeClr val="bg1"/>
                </a:solidFill>
                <a:latin typeface="微软雅黑" panose="020B0503020204020204" pitchFamily="34" charset="-122"/>
                <a:ea typeface="微软雅黑" panose="020B0503020204020204" pitchFamily="34" charset="-122"/>
              </a:rPr>
              <a:t>Python版本的选择</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27</a:t>
            </a:fld>
            <a:endParaRPr lang="zh-CN" altLang="en-US" dirty="0"/>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421698" y="1883415"/>
            <a:ext cx="8091054" cy="1938020"/>
          </a:xfrm>
          <a:prstGeom prst="rect">
            <a:avLst/>
          </a:prstGeom>
          <a:noFill/>
        </p:spPr>
        <p:txBody>
          <a:bodyPr wrap="square" rtlCol="0">
            <a:spAutoFit/>
          </a:bodyPr>
          <a:lstStyle/>
          <a:p>
            <a:pPr algn="l">
              <a:lnSpc>
                <a:spcPct val="150000"/>
              </a:lnSpc>
              <a:buClrTx/>
              <a:buSzTx/>
              <a:buNone/>
            </a:pPr>
            <a:r>
              <a:rPr lang="en-US" altLang="zh-CN" sz="1600" dirty="0" smtClean="0">
                <a:solidFill>
                  <a:schemeClr val="tx1">
                    <a:lumMod val="75000"/>
                    <a:lumOff val="25000"/>
                  </a:schemeClr>
                </a:solidFill>
              </a:rPr>
              <a:t>（2）conda对Python库的管理</a:t>
            </a:r>
          </a:p>
          <a:p>
            <a:pPr algn="l">
              <a:lnSpc>
                <a:spcPct val="150000"/>
              </a:lnSpc>
              <a:buClrTx/>
              <a:buSzTx/>
              <a:buNone/>
            </a:pPr>
            <a:r>
              <a:rPr lang="en-US" altLang="zh-CN" sz="1600" dirty="0" smtClean="0">
                <a:solidFill>
                  <a:schemeClr val="tx1">
                    <a:lumMod val="75000"/>
                    <a:lumOff val="25000"/>
                  </a:schemeClr>
                </a:solidFill>
              </a:rPr>
              <a:t>这里仍然以安装、卸载flask框架为例，以及查看以及安装的库，命令如下：</a:t>
            </a:r>
          </a:p>
          <a:p>
            <a:pPr algn="l">
              <a:lnSpc>
                <a:spcPct val="150000"/>
              </a:lnSpc>
              <a:buClrTx/>
              <a:buSzTx/>
              <a:buNone/>
            </a:pPr>
            <a:r>
              <a:rPr lang="en-US" altLang="zh-CN" sz="1600" dirty="0" smtClean="0">
                <a:solidFill>
                  <a:schemeClr val="tx1">
                    <a:lumMod val="75000"/>
                    <a:lumOff val="25000"/>
                  </a:schemeClr>
                </a:solidFill>
              </a:rPr>
              <a:t>:\&gt; conda install flask</a:t>
            </a:r>
          </a:p>
          <a:p>
            <a:pPr algn="l">
              <a:lnSpc>
                <a:spcPct val="150000"/>
              </a:lnSpc>
              <a:buClrTx/>
              <a:buSzTx/>
              <a:buNone/>
            </a:pPr>
            <a:r>
              <a:rPr lang="en-US" altLang="zh-CN" sz="1600" dirty="0" smtClean="0">
                <a:solidFill>
                  <a:schemeClr val="tx1">
                    <a:lumMod val="75000"/>
                    <a:lumOff val="25000"/>
                  </a:schemeClr>
                </a:solidFill>
              </a:rPr>
              <a:t>:\&gt; conda uninstall flask</a:t>
            </a:r>
          </a:p>
          <a:p>
            <a:pPr algn="l">
              <a:lnSpc>
                <a:spcPct val="150000"/>
              </a:lnSpc>
              <a:buClrTx/>
              <a:buSzTx/>
              <a:buNone/>
            </a:pPr>
            <a:r>
              <a:rPr lang="en-US" altLang="zh-CN" sz="1600" dirty="0" smtClean="0">
                <a:solidFill>
                  <a:schemeClr val="tx1">
                    <a:lumMod val="75000"/>
                    <a:lumOff val="25000"/>
                  </a:schemeClr>
                </a:solidFill>
              </a:rPr>
              <a:t>:\&gt; conda list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1693574" y="1927796"/>
            <a:ext cx="5693399" cy="444332"/>
            <a:chOff x="1807265" y="3866296"/>
            <a:chExt cx="5693399" cy="394200"/>
          </a:xfrm>
          <a:solidFill>
            <a:schemeClr val="accent1">
              <a:lumMod val="75000"/>
            </a:schemeClr>
          </a:solidFill>
        </p:grpSpPr>
        <p:sp>
          <p:nvSpPr>
            <p:cNvPr id="39" name="圆角矩形 38"/>
            <p:cNvSpPr/>
            <p:nvPr/>
          </p:nvSpPr>
          <p:spPr>
            <a:xfrm>
              <a:off x="1807265" y="3866296"/>
              <a:ext cx="5693399" cy="394200"/>
            </a:xfrm>
            <a:prstGeom prst="roundRect">
              <a:avLst>
                <a:gd name="adj" fmla="val 20658"/>
              </a:avLst>
            </a:prstGeom>
            <a:solidFill>
              <a:schemeClr val="bg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7" name="矩形 46"/>
            <p:cNvSpPr/>
            <p:nvPr/>
          </p:nvSpPr>
          <p:spPr>
            <a:xfrm>
              <a:off x="1881814" y="3877080"/>
              <a:ext cx="2604770" cy="367308"/>
            </a:xfrm>
            <a:prstGeom prst="rect">
              <a:avLst/>
            </a:prstGeom>
            <a:solidFill>
              <a:schemeClr val="bg2"/>
            </a:solidFill>
          </p:spPr>
          <p:txBody>
            <a:bodyPr wrap="none">
              <a:spAutoFit/>
            </a:bodyPr>
            <a:lstStyle/>
            <a:p>
              <a:pPr algn="l"/>
              <a:r>
                <a:rPr lang="en-US" altLang="zh-CN"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1.1</a:t>
              </a:r>
              <a:r>
                <a:rPr lang="zh-CN" altLang="en-US"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altLang="en-US"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Python简介</a:t>
              </a:r>
            </a:p>
          </p:txBody>
        </p:sp>
      </p:grpSp>
      <p:sp>
        <p:nvSpPr>
          <p:cNvPr id="32" name="矩形 31"/>
          <p:cNvSpPr/>
          <p:nvPr/>
        </p:nvSpPr>
        <p:spPr>
          <a:xfrm>
            <a:off x="-7143" y="-9147"/>
            <a:ext cx="9158090" cy="3821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6" name="矩形 35"/>
          <p:cNvSpPr/>
          <p:nvPr/>
        </p:nvSpPr>
        <p:spPr>
          <a:xfrm>
            <a:off x="0" y="6669360"/>
            <a:ext cx="9144000" cy="1886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57" name="组合 56"/>
          <p:cNvGrpSpPr/>
          <p:nvPr/>
        </p:nvGrpSpPr>
        <p:grpSpPr>
          <a:xfrm>
            <a:off x="1693574" y="2469970"/>
            <a:ext cx="5693399" cy="444332"/>
            <a:chOff x="1807265" y="2935089"/>
            <a:chExt cx="5693399" cy="394200"/>
          </a:xfrm>
        </p:grpSpPr>
        <p:sp>
          <p:nvSpPr>
            <p:cNvPr id="74" name="圆角矩形 73"/>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5" name="矩形 74"/>
            <p:cNvSpPr/>
            <p:nvPr/>
          </p:nvSpPr>
          <p:spPr>
            <a:xfrm>
              <a:off x="1881560" y="2945793"/>
              <a:ext cx="4250055" cy="367308"/>
            </a:xfrm>
            <a:prstGeom prst="rect">
              <a:avLst/>
            </a:prstGeom>
          </p:spPr>
          <p:txBody>
            <a:bodyPr wrap="square">
              <a:spAutoFit/>
            </a:bodyPr>
            <a:lstStyle/>
            <a:p>
              <a:r>
                <a:rPr lang="en-US" altLang="zh-CN"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1.2</a:t>
              </a:r>
              <a:r>
                <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Python的安装与运行</a:t>
              </a:r>
            </a:p>
          </p:txBody>
        </p:sp>
      </p:grpSp>
      <p:grpSp>
        <p:nvGrpSpPr>
          <p:cNvPr id="58" name="组合 57"/>
          <p:cNvGrpSpPr/>
          <p:nvPr/>
        </p:nvGrpSpPr>
        <p:grpSpPr>
          <a:xfrm>
            <a:off x="1693574" y="3040884"/>
            <a:ext cx="5693399" cy="444635"/>
            <a:chOff x="1807265" y="3400425"/>
            <a:chExt cx="5693399" cy="394468"/>
          </a:xfrm>
          <a:solidFill>
            <a:schemeClr val="bg2"/>
          </a:solidFill>
        </p:grpSpPr>
        <p:sp>
          <p:nvSpPr>
            <p:cNvPr id="71" name="圆角矩形 70"/>
            <p:cNvSpPr/>
            <p:nvPr/>
          </p:nvSpPr>
          <p:spPr>
            <a:xfrm>
              <a:off x="1807265" y="3400693"/>
              <a:ext cx="5693399" cy="394200"/>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2" name="矩形 71"/>
            <p:cNvSpPr/>
            <p:nvPr/>
          </p:nvSpPr>
          <p:spPr>
            <a:xfrm>
              <a:off x="1881687" y="3400425"/>
              <a:ext cx="3490595" cy="367307"/>
            </a:xfrm>
            <a:prstGeom prst="rect">
              <a:avLst/>
            </a:prstGeom>
            <a:noFill/>
          </p:spPr>
          <p:txBody>
            <a:bodyPr wrap="none">
              <a:spAutoFit/>
            </a:bodyPr>
            <a:lstStyle/>
            <a:p>
              <a:pPr algn="l"/>
              <a:r>
                <a:rPr lang="en-US" altLang="zh-CN"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1.3</a:t>
              </a:r>
              <a:r>
                <a:rPr lang="zh-CN" altLang="en-US"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　Python版本的选择</a:t>
              </a:r>
            </a:p>
          </p:txBody>
        </p:sp>
      </p:grpSp>
      <p:grpSp>
        <p:nvGrpSpPr>
          <p:cNvPr id="60" name="组合 59"/>
          <p:cNvGrpSpPr/>
          <p:nvPr/>
        </p:nvGrpSpPr>
        <p:grpSpPr>
          <a:xfrm>
            <a:off x="1693574" y="4164445"/>
            <a:ext cx="5693399" cy="444332"/>
            <a:chOff x="1807265" y="4331900"/>
            <a:chExt cx="5693399" cy="394200"/>
          </a:xfrm>
        </p:grpSpPr>
        <p:sp>
          <p:nvSpPr>
            <p:cNvPr id="67" name="圆角矩形 66"/>
            <p:cNvSpPr/>
            <p:nvPr/>
          </p:nvSpPr>
          <p:spPr>
            <a:xfrm>
              <a:off x="1807265" y="4331900"/>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8" name="矩形 67"/>
            <p:cNvSpPr/>
            <p:nvPr/>
          </p:nvSpPr>
          <p:spPr>
            <a:xfrm>
              <a:off x="1881560" y="4342604"/>
              <a:ext cx="3037840" cy="367308"/>
            </a:xfrm>
            <a:prstGeom prst="rect">
              <a:avLst/>
            </a:prstGeom>
          </p:spPr>
          <p:txBody>
            <a:bodyPr wrap="square">
              <a:spAutoFit/>
            </a:bodyPr>
            <a:lstStyle/>
            <a:p>
              <a:r>
                <a:rPr lang="en-US" altLang="zh-CN"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1.5</a:t>
              </a:r>
              <a:r>
                <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rPr>
                <a:t>　绘图</a:t>
              </a:r>
              <a:endParaRPr lang="zh-CN" altLang="en-US" sz="2100" spc="225"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61" name="组合 60"/>
          <p:cNvGrpSpPr/>
          <p:nvPr/>
        </p:nvGrpSpPr>
        <p:grpSpPr>
          <a:xfrm>
            <a:off x="1655638" y="5335815"/>
            <a:ext cx="5693399" cy="444333"/>
            <a:chOff x="1818097" y="4758178"/>
            <a:chExt cx="5693399" cy="394200"/>
          </a:xfrm>
        </p:grpSpPr>
        <p:sp>
          <p:nvSpPr>
            <p:cNvPr id="65" name="圆角矩形 64"/>
            <p:cNvSpPr/>
            <p:nvPr/>
          </p:nvSpPr>
          <p:spPr>
            <a:xfrm>
              <a:off x="1818097" y="4758178"/>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6" name="矩形 65"/>
            <p:cNvSpPr/>
            <p:nvPr/>
          </p:nvSpPr>
          <p:spPr>
            <a:xfrm>
              <a:off x="1899764" y="4786305"/>
              <a:ext cx="780983" cy="365064"/>
            </a:xfrm>
            <a:prstGeom prst="rect">
              <a:avLst/>
            </a:prstGeom>
          </p:spPr>
          <p:txBody>
            <a:bodyPr wrap="square">
              <a:spAutoFit/>
            </a:bodyPr>
            <a:lstStyle/>
            <a:p>
              <a:r>
                <a:rPr lang="zh-CN" altLang="en-US"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习题</a:t>
              </a:r>
            </a:p>
          </p:txBody>
        </p:sp>
      </p:grpSp>
      <p:grpSp>
        <p:nvGrpSpPr>
          <p:cNvPr id="48" name="组合 47"/>
          <p:cNvGrpSpPr/>
          <p:nvPr/>
        </p:nvGrpSpPr>
        <p:grpSpPr>
          <a:xfrm>
            <a:off x="1682496" y="3588627"/>
            <a:ext cx="5730240" cy="444280"/>
            <a:chOff x="1807265" y="2478527"/>
            <a:chExt cx="5693399" cy="394154"/>
          </a:xfrm>
          <a:solidFill>
            <a:schemeClr val="accent1">
              <a:lumMod val="75000"/>
            </a:schemeClr>
          </a:solidFill>
        </p:grpSpPr>
        <p:sp>
          <p:nvSpPr>
            <p:cNvPr id="49" name="圆角矩形 48"/>
            <p:cNvSpPr/>
            <p:nvPr/>
          </p:nvSpPr>
          <p:spPr>
            <a:xfrm>
              <a:off x="1807265" y="2478527"/>
              <a:ext cx="5693399" cy="394154"/>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0" name="矩形 49"/>
            <p:cNvSpPr/>
            <p:nvPr/>
          </p:nvSpPr>
          <p:spPr>
            <a:xfrm>
              <a:off x="1861524" y="2485851"/>
              <a:ext cx="2202533" cy="367308"/>
            </a:xfrm>
            <a:prstGeom prst="rect">
              <a:avLst/>
            </a:prstGeom>
            <a:grpFill/>
          </p:spPr>
          <p:txBody>
            <a:bodyPr wrap="square">
              <a:spAutoFit/>
            </a:bodyPr>
            <a:lstStyle/>
            <a:p>
              <a:r>
                <a:rPr lang="en-US" altLang="zh-CN" sz="2100" spc="225" dirty="0" smtClean="0">
                  <a:solidFill>
                    <a:schemeClr val="bg1"/>
                  </a:solidFill>
                  <a:latin typeface="微软雅黑" panose="020B0503020204020204" pitchFamily="34" charset="-122"/>
                  <a:ea typeface="微软雅黑" panose="020B0503020204020204" pitchFamily="34" charset="-122"/>
                </a:rPr>
                <a:t>1.4</a:t>
              </a:r>
              <a:r>
                <a:rPr lang="zh-CN" altLang="en-US" sz="2100" spc="225" dirty="0">
                  <a:solidFill>
                    <a:schemeClr val="bg1"/>
                  </a:solidFill>
                  <a:latin typeface="微软雅黑" panose="020B0503020204020204" pitchFamily="34" charset="-122"/>
                  <a:ea typeface="微软雅黑" panose="020B0503020204020204" pitchFamily="34" charset="-122"/>
                </a:rPr>
                <a:t>　</a:t>
              </a:r>
              <a:r>
                <a:rPr lang="zh-CN" altLang="en-US" sz="2100" spc="225" dirty="0" smtClean="0">
                  <a:solidFill>
                    <a:schemeClr val="bg1"/>
                  </a:solidFill>
                  <a:latin typeface="微软雅黑" panose="020B0503020204020204" pitchFamily="34" charset="-122"/>
                  <a:ea typeface="微软雅黑" panose="020B0503020204020204" pitchFamily="34" charset="-122"/>
                </a:rPr>
                <a:t>程序控制</a:t>
              </a:r>
            </a:p>
          </p:txBody>
        </p:sp>
      </p:grpSp>
      <p:pic>
        <p:nvPicPr>
          <p:cNvPr id="51" name="27 Image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2"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53"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smtClean="0">
                <a:solidFill>
                  <a:schemeClr val="bg1">
                    <a:lumMod val="50000"/>
                  </a:schemeClr>
                </a:solidFill>
              </a:rPr>
              <a:t>56</a:t>
            </a:r>
            <a:endParaRPr lang="en-US" altLang="es-HN" sz="1200" b="1" dirty="0" smtClean="0">
              <a:solidFill>
                <a:schemeClr val="bg1">
                  <a:lumMod val="50000"/>
                </a:schemeClr>
              </a:solidFill>
              <a:latin typeface="+mn-lt"/>
            </a:endParaRPr>
          </a:p>
        </p:txBody>
      </p:sp>
      <p:pic>
        <p:nvPicPr>
          <p:cNvPr id="54"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5"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6"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28</a:t>
            </a:fld>
            <a:endParaRPr lang="zh-CN" altLang="en-US" dirty="0"/>
          </a:p>
        </p:txBody>
      </p:sp>
      <p:sp>
        <p:nvSpPr>
          <p:cNvPr id="35" name="矩形 34"/>
          <p:cNvSpPr/>
          <p:nvPr/>
        </p:nvSpPr>
        <p:spPr>
          <a:xfrm>
            <a:off x="762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grpSp>
        <p:nvGrpSpPr>
          <p:cNvPr id="59" name="组合 58"/>
          <p:cNvGrpSpPr/>
          <p:nvPr/>
        </p:nvGrpSpPr>
        <p:grpSpPr>
          <a:xfrm>
            <a:off x="1675286" y="4772783"/>
            <a:ext cx="5693399" cy="444355"/>
            <a:chOff x="1807265" y="4331900"/>
            <a:chExt cx="5693399" cy="394220"/>
          </a:xfrm>
        </p:grpSpPr>
        <p:sp>
          <p:nvSpPr>
            <p:cNvPr id="62" name="圆角矩形 61"/>
            <p:cNvSpPr/>
            <p:nvPr/>
          </p:nvSpPr>
          <p:spPr>
            <a:xfrm>
              <a:off x="1807265" y="4331900"/>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3" name="矩形 62"/>
            <p:cNvSpPr/>
            <p:nvPr/>
          </p:nvSpPr>
          <p:spPr>
            <a:xfrm>
              <a:off x="1869622" y="4358813"/>
              <a:ext cx="1530985" cy="367307"/>
            </a:xfrm>
            <a:prstGeom prst="rect">
              <a:avLst/>
            </a:prstGeom>
          </p:spPr>
          <p:txBody>
            <a:bodyPr wrap="none">
              <a:spAutoFit/>
            </a:bodyPr>
            <a:lstStyle/>
            <a:p>
              <a:r>
                <a:rPr lang="en-US" altLang="zh-CN"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1.6</a:t>
              </a:r>
              <a:r>
                <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rPr>
                <a:t>　函数</a:t>
              </a:r>
              <a:endParaRPr lang="zh-CN" altLang="en-US" sz="2100" spc="225"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690257" y="854039"/>
            <a:ext cx="7832784" cy="781050"/>
            <a:chOff x="2788580" y="1152524"/>
            <a:chExt cx="3730770" cy="781050"/>
          </a:xfrm>
        </p:grpSpPr>
        <p:grpSp>
          <p:nvGrpSpPr>
            <p:cNvPr id="6" name="组合 5"/>
            <p:cNvGrpSpPr/>
            <p:nvPr/>
          </p:nvGrpSpPr>
          <p:grpSpPr>
            <a:xfrm>
              <a:off x="2788580" y="1152524"/>
              <a:ext cx="3730770" cy="781050"/>
              <a:chOff x="3725790" y="847725"/>
              <a:chExt cx="3730770" cy="781050"/>
            </a:xfrm>
          </p:grpSpPr>
          <p:grpSp>
            <p:nvGrpSpPr>
              <p:cNvPr id="7" name="组合 6"/>
              <p:cNvGrpSpPr/>
              <p:nvPr/>
            </p:nvGrpSpPr>
            <p:grpSpPr>
              <a:xfrm>
                <a:off x="3725790" y="1019175"/>
                <a:ext cx="627135" cy="609600"/>
                <a:chOff x="3725790" y="1019175"/>
                <a:chExt cx="627135" cy="609600"/>
              </a:xfrm>
            </p:grpSpPr>
            <p:sp>
              <p:nvSpPr>
                <p:cNvPr id="12"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flipH="1">
                <a:off x="6829425" y="1019175"/>
                <a:ext cx="627135" cy="609600"/>
                <a:chOff x="3725790" y="1019175"/>
                <a:chExt cx="627135" cy="609600"/>
              </a:xfrm>
            </p:grpSpPr>
            <p:sp>
              <p:nvSpPr>
                <p:cNvPr id="10"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4"/>
            <p:cNvSpPr txBox="1"/>
            <p:nvPr/>
          </p:nvSpPr>
          <p:spPr>
            <a:xfrm>
              <a:off x="3733749" y="1169836"/>
              <a:ext cx="1676490" cy="521970"/>
            </a:xfrm>
            <a:prstGeom prst="rect">
              <a:avLst/>
            </a:prstGeom>
            <a:noFill/>
          </p:spPr>
          <p:txBody>
            <a:bodyPr wrap="none" rtlCol="0">
              <a:spAutoFit/>
            </a:bodyPr>
            <a:lstStyle/>
            <a:p>
              <a:pPr algn="ctr"/>
              <a:r>
                <a:rPr lang="zh-CN" altLang="en-US" sz="2800" dirty="0">
                  <a:solidFill>
                    <a:schemeClr val="accent4"/>
                  </a:solidFill>
                </a:rPr>
                <a:t>第一</a:t>
              </a:r>
              <a:r>
                <a:rPr lang="zh-CN" altLang="en-US" sz="2800" dirty="0" smtClean="0">
                  <a:solidFill>
                    <a:schemeClr val="accent4"/>
                  </a:solidFill>
                </a:rPr>
                <a:t>章　</a:t>
              </a:r>
              <a:r>
                <a:rPr lang="zh-CN" altLang="zh-CN" sz="2800" dirty="0" smtClean="0">
                  <a:solidFill>
                    <a:schemeClr val="accent4"/>
                  </a:solidFill>
                </a:rPr>
                <a:t>Python基础</a:t>
              </a:r>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962785" cy="414020"/>
          </a:xfrm>
          <a:prstGeom prst="rect">
            <a:avLst/>
          </a:prstGeom>
          <a:noFill/>
        </p:spPr>
        <p:txBody>
          <a:bodyPr wrap="none" rtlCol="0">
            <a:spAutoFit/>
          </a:bodyPr>
          <a:lstStyle/>
          <a:p>
            <a:pPr algn="l"/>
            <a:r>
              <a:rPr lang="en-US" altLang="zh-CN" sz="2100" b="1" spc="225" dirty="0" smtClean="0">
                <a:solidFill>
                  <a:prstClr val="white"/>
                </a:solidFill>
              </a:rPr>
              <a:t>1.4 </a:t>
            </a:r>
            <a:r>
              <a:rPr lang="zh-CN" altLang="zh-CN" sz="2100" b="1" spc="225" dirty="0" smtClean="0">
                <a:solidFill>
                  <a:schemeClr val="bg1"/>
                </a:solidFill>
                <a:latin typeface="微软雅黑" panose="020B0503020204020204" pitchFamily="34" charset="-122"/>
                <a:ea typeface="微软雅黑" panose="020B0503020204020204" pitchFamily="34" charset="-122"/>
              </a:rPr>
              <a:t>程序控制</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29</a:t>
            </a:fld>
            <a:endParaRPr lang="zh-CN" altLang="en-US" dirty="0"/>
          </a:p>
        </p:txBody>
      </p:sp>
      <p:sp>
        <p:nvSpPr>
          <p:cNvPr id="12" name="矩形 11"/>
          <p:cNvSpPr/>
          <p:nvPr/>
        </p:nvSpPr>
        <p:spPr>
          <a:xfrm>
            <a:off x="452232" y="889323"/>
            <a:ext cx="2519680" cy="368300"/>
          </a:xfrm>
          <a:prstGeom prst="rect">
            <a:avLst/>
          </a:prstGeom>
        </p:spPr>
        <p:txBody>
          <a:bodyPr wrap="none">
            <a:spAutoFit/>
          </a:bodyPr>
          <a:lstStyle/>
          <a:p>
            <a:pPr algn="l"/>
            <a:r>
              <a:rPr lang="en-US" altLang="zh-CN" dirty="0" smtClean="0">
                <a:solidFill>
                  <a:schemeClr val="accent1">
                    <a:lumMod val="75000"/>
                  </a:schemeClr>
                </a:solidFill>
                <a:sym typeface="+mn-ea"/>
              </a:rPr>
              <a:t>1.4.1  </a:t>
            </a:r>
            <a:r>
              <a:rPr lang="en-US" dirty="0" err="1" smtClean="0">
                <a:solidFill>
                  <a:schemeClr val="accent1">
                    <a:lumMod val="75000"/>
                  </a:schemeClr>
                </a:solidFill>
                <a:sym typeface="+mn-ea"/>
              </a:rPr>
              <a:t>Python赋值语句</a:t>
            </a: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317722" y="1408976"/>
            <a:ext cx="8091054" cy="2676525"/>
          </a:xfrm>
          <a:prstGeom prst="rect">
            <a:avLst/>
          </a:prstGeom>
          <a:noFill/>
        </p:spPr>
        <p:txBody>
          <a:bodyPr wrap="square" rtlCol="0">
            <a:spAutoFit/>
          </a:bodyPr>
          <a:lstStyle/>
          <a:p>
            <a:pPr algn="l">
              <a:lnSpc>
                <a:spcPct val="150000"/>
              </a:lnSpc>
              <a:buClrTx/>
              <a:buSzTx/>
              <a:buNone/>
            </a:pPr>
            <a:r>
              <a:rPr lang="en-US" altLang="zh-CN" sz="1600" dirty="0" smtClean="0">
                <a:solidFill>
                  <a:schemeClr val="tx1">
                    <a:lumMod val="75000"/>
                    <a:lumOff val="25000"/>
                  </a:schemeClr>
                </a:solidFill>
              </a:rPr>
              <a:t>学习Python赋值语句主要是掌握和理解它的赋值逻辑。</a:t>
            </a:r>
          </a:p>
          <a:p>
            <a:pPr algn="l">
              <a:lnSpc>
                <a:spcPct val="150000"/>
              </a:lnSpc>
              <a:buClrTx/>
              <a:buSzTx/>
              <a:buNone/>
            </a:pPr>
            <a:r>
              <a:rPr lang="en-US" altLang="zh-CN" sz="1600" b="1" dirty="0" smtClean="0">
                <a:solidFill>
                  <a:schemeClr val="tx1">
                    <a:lumMod val="75000"/>
                    <a:lumOff val="25000"/>
                  </a:schemeClr>
                </a:solidFill>
              </a:rPr>
              <a:t>1. 赋值语句</a:t>
            </a:r>
            <a:endParaRPr lang="en-US" altLang="zh-CN" sz="1600" dirty="0" smtClean="0">
              <a:solidFill>
                <a:schemeClr val="tx1">
                  <a:lumMod val="75000"/>
                  <a:lumOff val="25000"/>
                </a:schemeClr>
              </a:solidFill>
            </a:endParaRPr>
          </a:p>
          <a:p>
            <a:pPr algn="l">
              <a:lnSpc>
                <a:spcPct val="150000"/>
              </a:lnSpc>
              <a:buClrTx/>
              <a:buSzTx/>
              <a:buNone/>
            </a:pPr>
            <a:r>
              <a:rPr lang="en-US" altLang="zh-CN" sz="1600" dirty="0" smtClean="0">
                <a:solidFill>
                  <a:schemeClr val="tx1">
                    <a:lumMod val="75000"/>
                    <a:lumOff val="25000"/>
                  </a:schemeClr>
                </a:solidFill>
              </a:rPr>
              <a:t>Python中赋值语句的本质是创建一个对象的引用。主要有以下几种赋值方式。</a:t>
            </a:r>
          </a:p>
          <a:p>
            <a:pPr algn="l">
              <a:lnSpc>
                <a:spcPct val="150000"/>
              </a:lnSpc>
              <a:buClrTx/>
              <a:buSzTx/>
              <a:buNone/>
            </a:pPr>
            <a:r>
              <a:rPr lang="en-US" altLang="zh-CN" sz="1600" dirty="0" smtClean="0">
                <a:solidFill>
                  <a:schemeClr val="tx1">
                    <a:lumMod val="75000"/>
                    <a:lumOff val="25000"/>
                  </a:schemeClr>
                </a:solidFill>
              </a:rPr>
              <a:t>1）基本赋值方式</a:t>
            </a:r>
          </a:p>
          <a:p>
            <a:pPr algn="l">
              <a:lnSpc>
                <a:spcPct val="150000"/>
              </a:lnSpc>
              <a:buClrTx/>
              <a:buSzTx/>
              <a:buNone/>
            </a:pPr>
            <a:r>
              <a:rPr lang="en-US" altLang="zh-CN" sz="1600" dirty="0" smtClean="0">
                <a:solidFill>
                  <a:schemeClr val="tx1">
                    <a:lumMod val="75000"/>
                    <a:lumOff val="25000"/>
                  </a:schemeClr>
                </a:solidFill>
              </a:rPr>
              <a:t>&gt; a = 5  # 赋值语句</a:t>
            </a:r>
          </a:p>
          <a:p>
            <a:pPr algn="l">
              <a:lnSpc>
                <a:spcPct val="150000"/>
              </a:lnSpc>
              <a:buClrTx/>
              <a:buSzTx/>
              <a:buNone/>
            </a:pPr>
            <a:r>
              <a:rPr lang="en-US" altLang="zh-CN" sz="1600" dirty="0" smtClean="0">
                <a:solidFill>
                  <a:schemeClr val="tx1">
                    <a:lumMod val="75000"/>
                    <a:lumOff val="25000"/>
                  </a:schemeClr>
                </a:solidFill>
              </a:rPr>
              <a:t>2）理解赋值逻辑</a:t>
            </a:r>
          </a:p>
          <a:p>
            <a:pPr algn="l">
              <a:lnSpc>
                <a:spcPct val="150000"/>
              </a:lnSpc>
              <a:buClrTx/>
              <a:buSzTx/>
              <a:buNone/>
            </a:pPr>
            <a:r>
              <a:rPr lang="en-US" altLang="zh-CN" sz="1600" dirty="0" smtClean="0">
                <a:solidFill>
                  <a:schemeClr val="tx1">
                    <a:lumMod val="75000"/>
                    <a:lumOff val="25000"/>
                  </a:schemeClr>
                </a:solidFill>
              </a:rPr>
              <a:t>通过一个图来演示变量a、对象5在内存中存储的情况。</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2502535" cy="414020"/>
          </a:xfrm>
          <a:prstGeom prst="rect">
            <a:avLst/>
          </a:prstGeom>
          <a:noFill/>
        </p:spPr>
        <p:txBody>
          <a:bodyPr wrap="none" rtlCol="0">
            <a:spAutoFit/>
          </a:bodyPr>
          <a:lstStyle/>
          <a:p>
            <a:pPr algn="l"/>
            <a:r>
              <a:rPr lang="en-US" altLang="zh-CN" sz="2100" b="1" spc="225" dirty="0" smtClean="0">
                <a:solidFill>
                  <a:prstClr val="white"/>
                </a:solidFill>
              </a:rPr>
              <a:t>1.1 </a:t>
            </a:r>
            <a:r>
              <a:rPr lang="zh-CN" altLang="zh-CN" sz="2100" b="1" spc="225" dirty="0" smtClean="0">
                <a:solidFill>
                  <a:schemeClr val="bg1"/>
                </a:solidFill>
                <a:latin typeface="微软雅黑" panose="020B0503020204020204" pitchFamily="34" charset="-122"/>
                <a:ea typeface="微软雅黑" panose="020B0503020204020204" pitchFamily="34" charset="-122"/>
              </a:rPr>
              <a:t>Python简介</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3</a:t>
            </a:fld>
            <a:endParaRPr lang="zh-CN" altLang="en-US" dirty="0"/>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矩形 10"/>
          <p:cNvSpPr/>
          <p:nvPr/>
        </p:nvSpPr>
        <p:spPr>
          <a:xfrm>
            <a:off x="508958" y="1628733"/>
            <a:ext cx="7915326" cy="2676525"/>
          </a:xfrm>
          <a:prstGeom prst="rect">
            <a:avLst/>
          </a:prstGeom>
        </p:spPr>
        <p:txBody>
          <a:bodyPr wrap="square">
            <a:spAutoFit/>
          </a:bodyPr>
          <a:lstStyle/>
          <a:p>
            <a:pPr algn="l">
              <a:lnSpc>
                <a:spcPct val="150000"/>
              </a:lnSpc>
              <a:buClrTx/>
              <a:buSzTx/>
              <a:buFontTx/>
            </a:pPr>
            <a:r>
              <a:rPr lang="en-US" altLang="zh-CN" sz="1600" dirty="0" smtClean="0">
                <a:solidFill>
                  <a:schemeClr val="tx1">
                    <a:lumMod val="75000"/>
                    <a:lumOff val="25000"/>
                  </a:schemeClr>
                </a:solidFill>
              </a:rPr>
              <a:t>Python语言有以下主要的优势：</a:t>
            </a:r>
          </a:p>
          <a:p>
            <a:pPr algn="l">
              <a:lnSpc>
                <a:spcPct val="150000"/>
              </a:lnSpc>
              <a:buClrTx/>
              <a:buSzTx/>
              <a:buFontTx/>
            </a:pPr>
            <a:r>
              <a:rPr lang="en-US" altLang="zh-CN" sz="1600" dirty="0" smtClean="0">
                <a:solidFill>
                  <a:schemeClr val="tx1">
                    <a:lumMod val="75000"/>
                    <a:lumOff val="25000"/>
                  </a:schemeClr>
                </a:solidFill>
              </a:rPr>
              <a:t>（1）语法简洁而清晰，代码的可读性高</a:t>
            </a:r>
          </a:p>
          <a:p>
            <a:pPr algn="l">
              <a:lnSpc>
                <a:spcPct val="150000"/>
              </a:lnSpc>
              <a:buClrTx/>
              <a:buSzTx/>
              <a:buFontTx/>
            </a:pPr>
            <a:r>
              <a:rPr lang="en-US" altLang="zh-CN" sz="1600" dirty="0" smtClean="0">
                <a:solidFill>
                  <a:schemeClr val="tx1">
                    <a:lumMod val="75000"/>
                    <a:lumOff val="25000"/>
                  </a:schemeClr>
                </a:solidFill>
              </a:rPr>
              <a:t>（2）开发效率高</a:t>
            </a:r>
          </a:p>
          <a:p>
            <a:pPr algn="l">
              <a:lnSpc>
                <a:spcPct val="150000"/>
              </a:lnSpc>
              <a:buClrTx/>
              <a:buSzTx/>
              <a:buFontTx/>
            </a:pPr>
            <a:r>
              <a:rPr lang="en-US" altLang="zh-CN" sz="1600" dirty="0" smtClean="0">
                <a:solidFill>
                  <a:schemeClr val="tx1">
                    <a:lumMod val="75000"/>
                    <a:lumOff val="25000"/>
                  </a:schemeClr>
                </a:solidFill>
              </a:rPr>
              <a:t>（3）跨平台特性。Python可以真正做到跨平台，开发的程序可以运行在Windows、Linux、MacOS系统下</a:t>
            </a:r>
          </a:p>
          <a:p>
            <a:pPr algn="l">
              <a:lnSpc>
                <a:spcPct val="150000"/>
              </a:lnSpc>
              <a:buClrTx/>
              <a:buSzTx/>
              <a:buFontTx/>
            </a:pPr>
            <a:r>
              <a:rPr lang="en-US" altLang="zh-CN" sz="1600" dirty="0" smtClean="0">
                <a:solidFill>
                  <a:schemeClr val="tx1">
                    <a:lumMod val="75000"/>
                    <a:lumOff val="25000"/>
                  </a:schemeClr>
                </a:solidFill>
              </a:rPr>
              <a:t>（4）大量丰富的库或扩展。</a:t>
            </a:r>
          </a:p>
          <a:p>
            <a:pPr algn="l">
              <a:lnSpc>
                <a:spcPct val="150000"/>
              </a:lnSpc>
              <a:buClrTx/>
              <a:buSzTx/>
              <a:buFontTx/>
            </a:pPr>
            <a:r>
              <a:rPr lang="en-US" altLang="zh-CN" sz="1600" dirty="0" smtClean="0">
                <a:solidFill>
                  <a:schemeClr val="tx1">
                    <a:lumMod val="75000"/>
                    <a:lumOff val="25000"/>
                  </a:schemeClr>
                </a:solidFill>
              </a:rPr>
              <a:t>（5）代码量少，一定程度上提高了软件质量</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962785" cy="414020"/>
          </a:xfrm>
          <a:prstGeom prst="rect">
            <a:avLst/>
          </a:prstGeom>
          <a:noFill/>
        </p:spPr>
        <p:txBody>
          <a:bodyPr wrap="none" rtlCol="0">
            <a:spAutoFit/>
          </a:bodyPr>
          <a:lstStyle/>
          <a:p>
            <a:pPr algn="l"/>
            <a:r>
              <a:rPr lang="en-US" altLang="zh-CN" sz="2100" b="1" spc="225" dirty="0" smtClean="0">
                <a:solidFill>
                  <a:prstClr val="white"/>
                </a:solidFill>
              </a:rPr>
              <a:t>1.4 </a:t>
            </a:r>
            <a:r>
              <a:rPr lang="zh-CN" altLang="zh-CN" sz="2100" b="1" spc="225" dirty="0" smtClean="0">
                <a:solidFill>
                  <a:schemeClr val="bg1"/>
                </a:solidFill>
                <a:latin typeface="微软雅黑" panose="020B0503020204020204" pitchFamily="34" charset="-122"/>
                <a:ea typeface="微软雅黑" panose="020B0503020204020204" pitchFamily="34" charset="-122"/>
              </a:rPr>
              <a:t>程序控制</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30</a:t>
            </a:fld>
            <a:endParaRPr lang="zh-CN" altLang="en-US" dirty="0"/>
          </a:p>
        </p:txBody>
      </p:sp>
      <p:sp>
        <p:nvSpPr>
          <p:cNvPr id="12" name="矩形 11"/>
          <p:cNvSpPr/>
          <p:nvPr/>
        </p:nvSpPr>
        <p:spPr>
          <a:xfrm>
            <a:off x="452232" y="889323"/>
            <a:ext cx="2519680" cy="368300"/>
          </a:xfrm>
          <a:prstGeom prst="rect">
            <a:avLst/>
          </a:prstGeom>
        </p:spPr>
        <p:txBody>
          <a:bodyPr wrap="none">
            <a:spAutoFit/>
          </a:bodyPr>
          <a:lstStyle/>
          <a:p>
            <a:pPr algn="l"/>
            <a:r>
              <a:rPr lang="en-US" altLang="zh-CN" dirty="0" smtClean="0">
                <a:solidFill>
                  <a:schemeClr val="accent1">
                    <a:lumMod val="75000"/>
                  </a:schemeClr>
                </a:solidFill>
                <a:sym typeface="+mn-ea"/>
              </a:rPr>
              <a:t>1.4.1  </a:t>
            </a:r>
            <a:r>
              <a:rPr lang="en-US" dirty="0" err="1" smtClean="0">
                <a:solidFill>
                  <a:schemeClr val="accent1">
                    <a:lumMod val="75000"/>
                  </a:schemeClr>
                </a:solidFill>
                <a:sym typeface="+mn-ea"/>
              </a:rPr>
              <a:t>Python赋值语句</a:t>
            </a: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317722" y="1408976"/>
            <a:ext cx="8091054" cy="1753235"/>
          </a:xfrm>
          <a:prstGeom prst="rect">
            <a:avLst/>
          </a:prstGeom>
          <a:noFill/>
        </p:spPr>
        <p:txBody>
          <a:bodyPr wrap="square" rtlCol="0">
            <a:spAutoFit/>
          </a:bodyPr>
          <a:lstStyle/>
          <a:p>
            <a:pPr algn="l">
              <a:lnSpc>
                <a:spcPct val="150000"/>
              </a:lnSpc>
              <a:buClrTx/>
              <a:buSzTx/>
              <a:buNone/>
            </a:pPr>
            <a:r>
              <a:rPr lang="en-US" altLang="zh-CN" sz="1600" dirty="0" smtClean="0">
                <a:solidFill>
                  <a:schemeClr val="tx1">
                    <a:lumMod val="75000"/>
                    <a:lumOff val="25000"/>
                  </a:schemeClr>
                </a:solidFill>
              </a:rPr>
              <a:t>当声明“a=5”时，首先系统在内存区域开辟了一块存储空间，将数值5存储起来，然后将变量a指向内存里存储的对象5，相当于在内存存储区域里先有对象5，然后再在变量表里出现一个“a”，并且指向5，这个指向也可以称为“引用”。赋值逻辑的理解如图1-19所示。</a:t>
            </a:r>
          </a:p>
          <a:p>
            <a:endParaRPr lang="zh-CN" altLang="zh-CN" sz="1200" dirty="0"/>
          </a:p>
        </p:txBody>
      </p:sp>
      <p:pic>
        <p:nvPicPr>
          <p:cNvPr id="1026" name="Picture 2" descr="1-2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78505" y="3162517"/>
            <a:ext cx="5986989" cy="16023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文本框 12"/>
          <p:cNvSpPr txBox="1"/>
          <p:nvPr/>
        </p:nvSpPr>
        <p:spPr>
          <a:xfrm>
            <a:off x="2895319" y="4764700"/>
            <a:ext cx="3352800" cy="460375"/>
          </a:xfrm>
          <a:prstGeom prst="rect">
            <a:avLst/>
          </a:prstGeom>
          <a:noFill/>
        </p:spPr>
        <p:txBody>
          <a:bodyPr wrap="square" rtlCol="0">
            <a:spAutoFit/>
          </a:bodyPr>
          <a:lstStyle/>
          <a:p>
            <a:pPr algn="ctr">
              <a:lnSpc>
                <a:spcPct val="150000"/>
              </a:lnSpc>
              <a:buClrTx/>
              <a:buSzTx/>
              <a:buNone/>
            </a:pPr>
            <a:r>
              <a:rPr lang="en-US" altLang="zh-CN" sz="1600" dirty="0" smtClean="0">
                <a:solidFill>
                  <a:schemeClr val="tx1">
                    <a:lumMod val="75000"/>
                    <a:lumOff val="25000"/>
                  </a:schemeClr>
                </a:solidFill>
              </a:rPr>
              <a:t>图1-19  理解赋值逻辑</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962785" cy="414020"/>
          </a:xfrm>
          <a:prstGeom prst="rect">
            <a:avLst/>
          </a:prstGeom>
          <a:noFill/>
        </p:spPr>
        <p:txBody>
          <a:bodyPr wrap="none" rtlCol="0">
            <a:spAutoFit/>
          </a:bodyPr>
          <a:lstStyle/>
          <a:p>
            <a:pPr algn="l"/>
            <a:r>
              <a:rPr lang="en-US" altLang="zh-CN" sz="2100" b="1" spc="225" dirty="0" smtClean="0">
                <a:solidFill>
                  <a:prstClr val="white"/>
                </a:solidFill>
              </a:rPr>
              <a:t>1.4 </a:t>
            </a:r>
            <a:r>
              <a:rPr lang="zh-CN" altLang="zh-CN" sz="2100" b="1" spc="225" dirty="0" smtClean="0">
                <a:solidFill>
                  <a:schemeClr val="bg1"/>
                </a:solidFill>
                <a:latin typeface="微软雅黑" panose="020B0503020204020204" pitchFamily="34" charset="-122"/>
                <a:ea typeface="微软雅黑" panose="020B0503020204020204" pitchFamily="34" charset="-122"/>
              </a:rPr>
              <a:t>程序控制</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31</a:t>
            </a:fld>
            <a:endParaRPr lang="zh-CN" altLang="en-US" dirty="0"/>
          </a:p>
        </p:txBody>
      </p:sp>
      <p:sp>
        <p:nvSpPr>
          <p:cNvPr id="12" name="矩形 11"/>
          <p:cNvSpPr/>
          <p:nvPr/>
        </p:nvSpPr>
        <p:spPr>
          <a:xfrm>
            <a:off x="452232" y="889323"/>
            <a:ext cx="2519680" cy="368300"/>
          </a:xfrm>
          <a:prstGeom prst="rect">
            <a:avLst/>
          </a:prstGeom>
        </p:spPr>
        <p:txBody>
          <a:bodyPr wrap="none">
            <a:spAutoFit/>
          </a:bodyPr>
          <a:lstStyle/>
          <a:p>
            <a:pPr algn="l"/>
            <a:r>
              <a:rPr lang="en-US" altLang="zh-CN" dirty="0" smtClean="0">
                <a:solidFill>
                  <a:schemeClr val="accent1">
                    <a:lumMod val="75000"/>
                  </a:schemeClr>
                </a:solidFill>
                <a:sym typeface="+mn-ea"/>
              </a:rPr>
              <a:t>1.4.1  </a:t>
            </a:r>
            <a:r>
              <a:rPr lang="en-US" dirty="0" err="1" smtClean="0">
                <a:solidFill>
                  <a:schemeClr val="accent1">
                    <a:lumMod val="75000"/>
                  </a:schemeClr>
                </a:solidFill>
                <a:sym typeface="+mn-ea"/>
              </a:rPr>
              <a:t>Python赋值语句</a:t>
            </a: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303752" y="1408976"/>
            <a:ext cx="8091054" cy="3415030"/>
          </a:xfrm>
          <a:prstGeom prst="rect">
            <a:avLst/>
          </a:prstGeom>
          <a:noFill/>
        </p:spPr>
        <p:txBody>
          <a:bodyPr wrap="square" rtlCol="0">
            <a:spAutoFit/>
          </a:bodyPr>
          <a:lstStyle/>
          <a:p>
            <a:pPr algn="l">
              <a:lnSpc>
                <a:spcPct val="150000"/>
              </a:lnSpc>
              <a:buClrTx/>
              <a:buSzTx/>
              <a:buNone/>
            </a:pPr>
            <a:r>
              <a:rPr lang="en-US" altLang="zh-CN" sz="1600" dirty="0" smtClean="0">
                <a:solidFill>
                  <a:schemeClr val="tx1">
                    <a:lumMod val="75000"/>
                    <a:lumOff val="25000"/>
                  </a:schemeClr>
                </a:solidFill>
              </a:rPr>
              <a:t>&gt; a = 5</a:t>
            </a:r>
          </a:p>
          <a:p>
            <a:pPr algn="l">
              <a:lnSpc>
                <a:spcPct val="150000"/>
              </a:lnSpc>
              <a:buClrTx/>
              <a:buSzTx/>
              <a:buNone/>
            </a:pPr>
            <a:r>
              <a:rPr lang="en-US" altLang="zh-CN" sz="1600" dirty="0" smtClean="0">
                <a:solidFill>
                  <a:schemeClr val="tx1">
                    <a:lumMod val="75000"/>
                    <a:lumOff val="25000"/>
                  </a:schemeClr>
                </a:solidFill>
              </a:rPr>
              <a:t>&gt; print(a)</a:t>
            </a:r>
          </a:p>
          <a:p>
            <a:pPr algn="l">
              <a:lnSpc>
                <a:spcPct val="150000"/>
              </a:lnSpc>
              <a:buClrTx/>
              <a:buSzTx/>
              <a:buFont typeface="Wingdings" panose="05000000000000000000" pitchFamily="2" charset="2"/>
              <a:buChar char="Ø"/>
            </a:pPr>
            <a:endParaRPr lang="en-US" altLang="zh-CN" sz="1600" dirty="0" smtClean="0">
              <a:solidFill>
                <a:schemeClr val="tx1">
                  <a:lumMod val="75000"/>
                  <a:lumOff val="25000"/>
                </a:schemeClr>
              </a:solidFill>
            </a:endParaRPr>
          </a:p>
          <a:p>
            <a:pPr algn="l">
              <a:lnSpc>
                <a:spcPct val="150000"/>
              </a:lnSpc>
              <a:buClrTx/>
              <a:buSzTx/>
              <a:buFont typeface="Wingdings" panose="05000000000000000000" pitchFamily="2" charset="2"/>
              <a:buChar char="Ø"/>
            </a:pPr>
            <a:r>
              <a:rPr lang="en-US" altLang="zh-CN" sz="1600" dirty="0" smtClean="0">
                <a:solidFill>
                  <a:schemeClr val="tx1">
                    <a:lumMod val="75000"/>
                    <a:lumOff val="25000"/>
                  </a:schemeClr>
                </a:solidFill>
              </a:rPr>
              <a:t>&gt; id(a)</a:t>
            </a:r>
          </a:p>
          <a:p>
            <a:pPr algn="l">
              <a:lnSpc>
                <a:spcPct val="150000"/>
              </a:lnSpc>
              <a:buClrTx/>
              <a:buSzTx/>
              <a:buNone/>
            </a:pPr>
            <a:endParaRPr lang="en-US" altLang="zh-CN" sz="1600" dirty="0" smtClean="0">
              <a:solidFill>
                <a:schemeClr val="tx1">
                  <a:lumMod val="75000"/>
                  <a:lumOff val="25000"/>
                </a:schemeClr>
              </a:solidFill>
            </a:endParaRPr>
          </a:p>
          <a:p>
            <a:pPr algn="l">
              <a:lnSpc>
                <a:spcPct val="150000"/>
              </a:lnSpc>
              <a:buClrTx/>
              <a:buSzTx/>
              <a:buNone/>
            </a:pPr>
            <a:r>
              <a:rPr lang="en-US" altLang="zh-CN" sz="1600" dirty="0" smtClean="0">
                <a:solidFill>
                  <a:schemeClr val="tx1">
                    <a:lumMod val="75000"/>
                    <a:lumOff val="25000"/>
                  </a:schemeClr>
                </a:solidFill>
              </a:rPr>
              <a:t>&gt; id(5)  #注意：此时5和a的存储地址相同</a:t>
            </a:r>
          </a:p>
          <a:p>
            <a:pPr algn="l">
              <a:lnSpc>
                <a:spcPct val="150000"/>
              </a:lnSpc>
              <a:buClrTx/>
              <a:buSzTx/>
              <a:buFont typeface="Wingdings" panose="05000000000000000000" pitchFamily="2" charset="2"/>
              <a:buChar char="Ø"/>
            </a:pPr>
            <a:endParaRPr lang="en-US" altLang="zh-CN" sz="1600" dirty="0" smtClean="0">
              <a:solidFill>
                <a:schemeClr val="tx1">
                  <a:lumMod val="75000"/>
                  <a:lumOff val="25000"/>
                </a:schemeClr>
              </a:solidFill>
            </a:endParaRPr>
          </a:p>
          <a:p>
            <a:pPr algn="l">
              <a:lnSpc>
                <a:spcPct val="150000"/>
              </a:lnSpc>
              <a:buClrTx/>
              <a:buSzTx/>
              <a:buNone/>
            </a:pPr>
            <a:r>
              <a:rPr lang="en-US" altLang="zh-CN" sz="1600" dirty="0" smtClean="0">
                <a:solidFill>
                  <a:schemeClr val="tx1">
                    <a:lumMod val="75000"/>
                    <a:lumOff val="25000"/>
                  </a:schemeClr>
                </a:solidFill>
              </a:rPr>
              <a:t>&gt; a = a + 5</a:t>
            </a:r>
          </a:p>
          <a:p>
            <a:pPr algn="l">
              <a:lnSpc>
                <a:spcPct val="150000"/>
              </a:lnSpc>
              <a:buClrTx/>
              <a:buSzTx/>
              <a:buNone/>
            </a:pPr>
            <a:r>
              <a:rPr lang="en-US" altLang="zh-CN" sz="1600" dirty="0" smtClean="0">
                <a:solidFill>
                  <a:schemeClr val="tx1">
                    <a:lumMod val="75000"/>
                    <a:lumOff val="25000"/>
                  </a:schemeClr>
                </a:solidFill>
              </a:rPr>
              <a:t>&gt; print(a)</a:t>
            </a:r>
            <a:endParaRPr lang="zh-CN" altLang="zh-CN" sz="1200" dirty="0"/>
          </a:p>
        </p:txBody>
      </p:sp>
      <p:pic>
        <p:nvPicPr>
          <p:cNvPr id="2064" name="Picture 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1925" y="2151468"/>
            <a:ext cx="243400" cy="4462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65" name="Picture 1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08" y="2987587"/>
            <a:ext cx="1593389" cy="2826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66" name="Picture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2399" y="3763239"/>
            <a:ext cx="1593389" cy="2826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67" name="Picture 1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1925" y="4823973"/>
            <a:ext cx="573312" cy="3941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962785" cy="414020"/>
          </a:xfrm>
          <a:prstGeom prst="rect">
            <a:avLst/>
          </a:prstGeom>
          <a:noFill/>
        </p:spPr>
        <p:txBody>
          <a:bodyPr wrap="none" rtlCol="0">
            <a:spAutoFit/>
          </a:bodyPr>
          <a:lstStyle/>
          <a:p>
            <a:pPr algn="l"/>
            <a:r>
              <a:rPr lang="en-US" altLang="zh-CN" sz="2100" b="1" spc="225" dirty="0" smtClean="0">
                <a:solidFill>
                  <a:prstClr val="white"/>
                </a:solidFill>
              </a:rPr>
              <a:t>1.4 </a:t>
            </a:r>
            <a:r>
              <a:rPr lang="zh-CN" altLang="zh-CN" sz="2100" b="1" spc="225" dirty="0" smtClean="0">
                <a:solidFill>
                  <a:schemeClr val="bg1"/>
                </a:solidFill>
                <a:latin typeface="微软雅黑" panose="020B0503020204020204" pitchFamily="34" charset="-122"/>
                <a:ea typeface="微软雅黑" panose="020B0503020204020204" pitchFamily="34" charset="-122"/>
              </a:rPr>
              <a:t>程序控制</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32</a:t>
            </a:fld>
            <a:endParaRPr lang="zh-CN" altLang="en-US" dirty="0"/>
          </a:p>
        </p:txBody>
      </p:sp>
      <p:sp>
        <p:nvSpPr>
          <p:cNvPr id="12" name="矩形 11"/>
          <p:cNvSpPr/>
          <p:nvPr/>
        </p:nvSpPr>
        <p:spPr>
          <a:xfrm>
            <a:off x="452232" y="889323"/>
            <a:ext cx="2519680" cy="368300"/>
          </a:xfrm>
          <a:prstGeom prst="rect">
            <a:avLst/>
          </a:prstGeom>
        </p:spPr>
        <p:txBody>
          <a:bodyPr wrap="none">
            <a:spAutoFit/>
          </a:bodyPr>
          <a:lstStyle/>
          <a:p>
            <a:pPr algn="l"/>
            <a:r>
              <a:rPr lang="en-US" altLang="zh-CN" dirty="0" smtClean="0">
                <a:solidFill>
                  <a:schemeClr val="accent1">
                    <a:lumMod val="75000"/>
                  </a:schemeClr>
                </a:solidFill>
                <a:sym typeface="+mn-ea"/>
              </a:rPr>
              <a:t>1.4.1  </a:t>
            </a:r>
            <a:r>
              <a:rPr lang="en-US" dirty="0" err="1" smtClean="0">
                <a:solidFill>
                  <a:schemeClr val="accent1">
                    <a:lumMod val="75000"/>
                  </a:schemeClr>
                </a:solidFill>
                <a:sym typeface="+mn-ea"/>
              </a:rPr>
              <a:t>Python赋值语句</a:t>
            </a: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317722" y="1408976"/>
            <a:ext cx="8091054" cy="3507740"/>
          </a:xfrm>
          <a:prstGeom prst="rect">
            <a:avLst/>
          </a:prstGeom>
          <a:noFill/>
        </p:spPr>
        <p:txBody>
          <a:bodyPr wrap="square" rtlCol="0">
            <a:spAutoFit/>
          </a:bodyPr>
          <a:lstStyle/>
          <a:p>
            <a:pPr algn="l">
              <a:lnSpc>
                <a:spcPct val="150000"/>
              </a:lnSpc>
              <a:buClrTx/>
              <a:buSzTx/>
              <a:buNone/>
            </a:pPr>
            <a:r>
              <a:rPr lang="en-US" altLang="zh-CN" sz="1600" dirty="0" smtClean="0">
                <a:solidFill>
                  <a:schemeClr val="tx1">
                    <a:lumMod val="75000"/>
                    <a:lumOff val="25000"/>
                  </a:schemeClr>
                </a:solidFill>
              </a:rPr>
              <a:t>&gt; id(10)</a:t>
            </a:r>
          </a:p>
          <a:p>
            <a:pPr algn="l">
              <a:lnSpc>
                <a:spcPct val="150000"/>
              </a:lnSpc>
              <a:buClrTx/>
              <a:buSzTx/>
              <a:buNone/>
            </a:pPr>
            <a:endParaRPr lang="en-US" altLang="zh-CN" sz="1600" dirty="0" smtClean="0">
              <a:solidFill>
                <a:schemeClr val="tx1">
                  <a:lumMod val="75000"/>
                  <a:lumOff val="25000"/>
                </a:schemeClr>
              </a:solidFill>
            </a:endParaRPr>
          </a:p>
          <a:p>
            <a:pPr algn="l">
              <a:lnSpc>
                <a:spcPct val="150000"/>
              </a:lnSpc>
              <a:buClrTx/>
              <a:buSzTx/>
              <a:buNone/>
            </a:pPr>
            <a:r>
              <a:rPr lang="en-US" altLang="zh-CN" sz="1600" dirty="0" smtClean="0">
                <a:solidFill>
                  <a:schemeClr val="tx1">
                    <a:lumMod val="75000"/>
                    <a:lumOff val="25000"/>
                  </a:schemeClr>
                </a:solidFill>
              </a:rPr>
              <a:t>&gt; id(a)   #此时a和10的地址相同</a:t>
            </a:r>
          </a:p>
          <a:p>
            <a:pPr algn="l">
              <a:lnSpc>
                <a:spcPct val="150000"/>
              </a:lnSpc>
              <a:buClrTx/>
              <a:buSzTx/>
              <a:buFont typeface="Wingdings" panose="05000000000000000000" pitchFamily="2" charset="2"/>
              <a:buChar char="Ø"/>
            </a:pPr>
            <a:endParaRPr lang="en-US" altLang="zh-CN" sz="1600" dirty="0" smtClean="0">
              <a:solidFill>
                <a:schemeClr val="tx1">
                  <a:lumMod val="75000"/>
                  <a:lumOff val="25000"/>
                </a:schemeClr>
              </a:solidFill>
            </a:endParaRPr>
          </a:p>
          <a:p>
            <a:pPr algn="l">
              <a:lnSpc>
                <a:spcPct val="150000"/>
              </a:lnSpc>
              <a:buClrTx/>
              <a:buSzTx/>
              <a:buNone/>
            </a:pPr>
            <a:r>
              <a:rPr lang="en-US" altLang="zh-CN" sz="1600" dirty="0" smtClean="0">
                <a:solidFill>
                  <a:schemeClr val="tx1">
                    <a:lumMod val="75000"/>
                    <a:lumOff val="25000"/>
                  </a:schemeClr>
                </a:solidFill>
              </a:rPr>
              <a:t>&gt; id(5)  #注意：此时对象5依然存在！</a:t>
            </a:r>
          </a:p>
          <a:p>
            <a:pPr algn="l">
              <a:lnSpc>
                <a:spcPct val="150000"/>
              </a:lnSpc>
              <a:buClrTx/>
              <a:buSzTx/>
              <a:buFont typeface="Wingdings" panose="05000000000000000000" pitchFamily="2" charset="2"/>
              <a:buChar char="Ø"/>
            </a:pPr>
            <a:endParaRPr lang="en-US" altLang="zh-CN" sz="1600" dirty="0" smtClean="0">
              <a:solidFill>
                <a:schemeClr val="tx1">
                  <a:lumMod val="75000"/>
                  <a:lumOff val="25000"/>
                </a:schemeClr>
              </a:solidFill>
            </a:endParaRPr>
          </a:p>
          <a:p>
            <a:pPr algn="l">
              <a:lnSpc>
                <a:spcPct val="150000"/>
              </a:lnSpc>
              <a:buClrTx/>
              <a:buSzTx/>
              <a:buNone/>
            </a:pPr>
            <a:endParaRPr lang="en-US" altLang="zh-CN" sz="1600" dirty="0" smtClean="0">
              <a:solidFill>
                <a:schemeClr val="tx1">
                  <a:lumMod val="75000"/>
                  <a:lumOff val="25000"/>
                </a:schemeClr>
              </a:solidFill>
            </a:endParaRPr>
          </a:p>
          <a:p>
            <a:pPr algn="l">
              <a:lnSpc>
                <a:spcPct val="150000"/>
              </a:lnSpc>
              <a:buClrTx/>
              <a:buSzTx/>
              <a:buNone/>
            </a:pPr>
            <a:r>
              <a:rPr lang="en-US" altLang="zh-CN" sz="1600" dirty="0" smtClean="0">
                <a:solidFill>
                  <a:schemeClr val="tx1">
                    <a:lumMod val="75000"/>
                    <a:lumOff val="25000"/>
                  </a:schemeClr>
                </a:solidFill>
              </a:rPr>
              <a:t>说明：变量a前后地址的变化说明变量是指向对象的！</a:t>
            </a:r>
          </a:p>
          <a:p>
            <a:endParaRPr lang="zh-CN" altLang="zh-CN" dirty="0"/>
          </a:p>
          <a:p>
            <a:endParaRPr lang="zh-CN" altLang="zh-CN" sz="1200" dirty="0"/>
          </a:p>
        </p:txBody>
      </p:sp>
      <p:pic>
        <p:nvPicPr>
          <p:cNvPr id="512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1999" y="1916216"/>
            <a:ext cx="1449430" cy="2429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2068" y="2706624"/>
            <a:ext cx="1449430" cy="2429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4"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2058" y="3307802"/>
            <a:ext cx="1688210" cy="2429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962785" cy="414020"/>
          </a:xfrm>
          <a:prstGeom prst="rect">
            <a:avLst/>
          </a:prstGeom>
          <a:noFill/>
        </p:spPr>
        <p:txBody>
          <a:bodyPr wrap="none" rtlCol="0">
            <a:spAutoFit/>
          </a:bodyPr>
          <a:lstStyle/>
          <a:p>
            <a:pPr algn="l"/>
            <a:r>
              <a:rPr lang="en-US" altLang="zh-CN" sz="2100" b="1" spc="225" dirty="0" smtClean="0">
                <a:solidFill>
                  <a:prstClr val="white"/>
                </a:solidFill>
              </a:rPr>
              <a:t>1.4 </a:t>
            </a:r>
            <a:r>
              <a:rPr lang="zh-CN" altLang="zh-CN" sz="2100" b="1" spc="225" dirty="0" smtClean="0">
                <a:solidFill>
                  <a:schemeClr val="bg1"/>
                </a:solidFill>
                <a:latin typeface="微软雅黑" panose="020B0503020204020204" pitchFamily="34" charset="-122"/>
                <a:ea typeface="微软雅黑" panose="020B0503020204020204" pitchFamily="34" charset="-122"/>
              </a:rPr>
              <a:t>程序控制</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33</a:t>
            </a:fld>
            <a:endParaRPr lang="zh-CN" altLang="en-US" dirty="0"/>
          </a:p>
        </p:txBody>
      </p:sp>
      <p:sp>
        <p:nvSpPr>
          <p:cNvPr id="12" name="矩形 11"/>
          <p:cNvSpPr/>
          <p:nvPr/>
        </p:nvSpPr>
        <p:spPr>
          <a:xfrm>
            <a:off x="452232" y="889323"/>
            <a:ext cx="2519680" cy="368300"/>
          </a:xfrm>
          <a:prstGeom prst="rect">
            <a:avLst/>
          </a:prstGeom>
        </p:spPr>
        <p:txBody>
          <a:bodyPr wrap="none">
            <a:spAutoFit/>
          </a:bodyPr>
          <a:lstStyle/>
          <a:p>
            <a:pPr algn="l"/>
            <a:r>
              <a:rPr lang="en-US" altLang="zh-CN" dirty="0" smtClean="0">
                <a:solidFill>
                  <a:schemeClr val="accent1">
                    <a:lumMod val="75000"/>
                  </a:schemeClr>
                </a:solidFill>
                <a:sym typeface="+mn-ea"/>
              </a:rPr>
              <a:t>1.4.1  </a:t>
            </a:r>
            <a:r>
              <a:rPr lang="en-US" dirty="0" err="1" smtClean="0">
                <a:solidFill>
                  <a:schemeClr val="accent1">
                    <a:lumMod val="75000"/>
                  </a:schemeClr>
                </a:solidFill>
                <a:sym typeface="+mn-ea"/>
              </a:rPr>
              <a:t>Python赋值语句</a:t>
            </a: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317722" y="1408976"/>
            <a:ext cx="8091054" cy="2306955"/>
          </a:xfrm>
          <a:prstGeom prst="rect">
            <a:avLst/>
          </a:prstGeom>
          <a:noFill/>
        </p:spPr>
        <p:txBody>
          <a:bodyPr wrap="square" rtlCol="0">
            <a:spAutoFit/>
          </a:bodyPr>
          <a:lstStyle/>
          <a:p>
            <a:pPr algn="l">
              <a:lnSpc>
                <a:spcPct val="150000"/>
              </a:lnSpc>
              <a:buClrTx/>
              <a:buSzTx/>
              <a:buNone/>
            </a:pPr>
            <a:r>
              <a:rPr lang="en-US" altLang="zh-CN" sz="1600" dirty="0" smtClean="0">
                <a:solidFill>
                  <a:schemeClr val="tx1">
                    <a:lumMod val="75000"/>
                    <a:lumOff val="25000"/>
                  </a:schemeClr>
                </a:solidFill>
              </a:rPr>
              <a:t>3）垃圾回收机制</a:t>
            </a:r>
          </a:p>
          <a:p>
            <a:pPr algn="l">
              <a:lnSpc>
                <a:spcPct val="150000"/>
              </a:lnSpc>
              <a:buClrTx/>
              <a:buSzTx/>
              <a:buNone/>
            </a:pPr>
            <a:r>
              <a:rPr lang="en-US" altLang="zh-CN" sz="1600" dirty="0" smtClean="0">
                <a:solidFill>
                  <a:schemeClr val="tx1">
                    <a:lumMod val="75000"/>
                    <a:lumOff val="25000"/>
                  </a:schemeClr>
                </a:solidFill>
              </a:rPr>
              <a:t>在Python内部有一个垃圾回收机制，垃圾回收机制检测到如果在特定时间内没有变量引用某一个对象，这个对象将被回收，释放它所占用的资源。在Python内部有一个引用计数器，垃圾回收机制根据引用计数器来判断对象是否有引用，以此来决定是否自动释放该对象所占用的资源。垃圾回收机制的目标是Python中未被引用的对象，它是根据引用计数器得到的一个结果来进行推断的。</a:t>
            </a:r>
            <a:r>
              <a:rPr lang="en-US" altLang="zh-CN" sz="1600" dirty="0" smtClean="0"/>
              <a:t>       </a:t>
            </a:r>
            <a:endParaRPr lang="zh-CN" altLang="zh-CN" sz="12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962785" cy="414020"/>
          </a:xfrm>
          <a:prstGeom prst="rect">
            <a:avLst/>
          </a:prstGeom>
          <a:noFill/>
        </p:spPr>
        <p:txBody>
          <a:bodyPr wrap="none" rtlCol="0">
            <a:spAutoFit/>
          </a:bodyPr>
          <a:lstStyle/>
          <a:p>
            <a:pPr algn="l"/>
            <a:r>
              <a:rPr lang="en-US" altLang="zh-CN" sz="2100" b="1" spc="225" dirty="0" smtClean="0">
                <a:solidFill>
                  <a:prstClr val="white"/>
                </a:solidFill>
              </a:rPr>
              <a:t>1.4 </a:t>
            </a:r>
            <a:r>
              <a:rPr lang="zh-CN" altLang="zh-CN" sz="2100" b="1" spc="225" dirty="0" smtClean="0">
                <a:solidFill>
                  <a:schemeClr val="bg1"/>
                </a:solidFill>
                <a:latin typeface="微软雅黑" panose="020B0503020204020204" pitchFamily="34" charset="-122"/>
                <a:ea typeface="微软雅黑" panose="020B0503020204020204" pitchFamily="34" charset="-122"/>
              </a:rPr>
              <a:t>程序控制</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34</a:t>
            </a:fld>
            <a:endParaRPr lang="zh-CN" altLang="en-US" dirty="0"/>
          </a:p>
        </p:txBody>
      </p:sp>
      <p:sp>
        <p:nvSpPr>
          <p:cNvPr id="12" name="矩形 11"/>
          <p:cNvSpPr/>
          <p:nvPr/>
        </p:nvSpPr>
        <p:spPr>
          <a:xfrm>
            <a:off x="452232" y="889323"/>
            <a:ext cx="2519680" cy="368300"/>
          </a:xfrm>
          <a:prstGeom prst="rect">
            <a:avLst/>
          </a:prstGeom>
        </p:spPr>
        <p:txBody>
          <a:bodyPr wrap="none">
            <a:spAutoFit/>
          </a:bodyPr>
          <a:lstStyle/>
          <a:p>
            <a:pPr algn="l"/>
            <a:r>
              <a:rPr lang="en-US" altLang="zh-CN" dirty="0" smtClean="0">
                <a:solidFill>
                  <a:schemeClr val="accent1">
                    <a:lumMod val="75000"/>
                  </a:schemeClr>
                </a:solidFill>
                <a:sym typeface="+mn-ea"/>
              </a:rPr>
              <a:t>1.4.1  </a:t>
            </a:r>
            <a:r>
              <a:rPr lang="en-US" dirty="0" err="1" smtClean="0">
                <a:solidFill>
                  <a:schemeClr val="accent1">
                    <a:lumMod val="75000"/>
                  </a:schemeClr>
                </a:solidFill>
                <a:sym typeface="+mn-ea"/>
              </a:rPr>
              <a:t>Python赋值语句</a:t>
            </a: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317722" y="1408976"/>
            <a:ext cx="8091054" cy="4707890"/>
          </a:xfrm>
          <a:prstGeom prst="rect">
            <a:avLst/>
          </a:prstGeom>
          <a:noFill/>
        </p:spPr>
        <p:txBody>
          <a:bodyPr wrap="square" rtlCol="0">
            <a:spAutoFit/>
          </a:bodyPr>
          <a:lstStyle/>
          <a:p>
            <a:pPr algn="l">
              <a:lnSpc>
                <a:spcPct val="150000"/>
              </a:lnSpc>
              <a:buClrTx/>
              <a:buSzTx/>
              <a:buNone/>
            </a:pPr>
            <a:r>
              <a:rPr lang="en-US" altLang="zh-CN" sz="1600" dirty="0" smtClean="0">
                <a:solidFill>
                  <a:schemeClr val="tx1">
                    <a:lumMod val="75000"/>
                    <a:lumOff val="25000"/>
                  </a:schemeClr>
                </a:solidFill>
              </a:rPr>
              <a:t>4）共享引用</a:t>
            </a:r>
          </a:p>
          <a:p>
            <a:pPr algn="l">
              <a:lnSpc>
                <a:spcPct val="150000"/>
              </a:lnSpc>
              <a:buClrTx/>
              <a:buSzTx/>
              <a:buNone/>
            </a:pPr>
            <a:r>
              <a:rPr lang="en-US" altLang="zh-CN" sz="1600" dirty="0" smtClean="0">
                <a:solidFill>
                  <a:schemeClr val="tx1">
                    <a:lumMod val="75000"/>
                    <a:lumOff val="25000"/>
                  </a:schemeClr>
                </a:solidFill>
              </a:rPr>
              <a:t>“共享引用”跟存储有关。先来了解Python的动态特性。</a:t>
            </a:r>
          </a:p>
          <a:p>
            <a:pPr algn="l">
              <a:lnSpc>
                <a:spcPct val="150000"/>
              </a:lnSpc>
              <a:buClrTx/>
              <a:buSzTx/>
              <a:buNone/>
            </a:pPr>
            <a:r>
              <a:rPr lang="en-US" altLang="zh-CN" sz="1600" dirty="0" smtClean="0">
                <a:solidFill>
                  <a:schemeClr val="tx1">
                    <a:lumMod val="75000"/>
                    <a:lumOff val="25000"/>
                  </a:schemeClr>
                </a:solidFill>
              </a:rPr>
              <a:t>&gt; x = 20</a:t>
            </a:r>
          </a:p>
          <a:p>
            <a:pPr algn="l">
              <a:lnSpc>
                <a:spcPct val="150000"/>
              </a:lnSpc>
              <a:buClrTx/>
              <a:buSzTx/>
              <a:buNone/>
            </a:pPr>
            <a:r>
              <a:rPr lang="en-US" altLang="zh-CN" sz="1600" dirty="0" smtClean="0">
                <a:solidFill>
                  <a:schemeClr val="tx1">
                    <a:lumMod val="75000"/>
                    <a:lumOff val="25000"/>
                  </a:schemeClr>
                </a:solidFill>
              </a:rPr>
              <a:t>&gt; x = 'Jerry'</a:t>
            </a:r>
          </a:p>
          <a:p>
            <a:pPr algn="l">
              <a:lnSpc>
                <a:spcPct val="150000"/>
              </a:lnSpc>
              <a:buClrTx/>
              <a:buSzTx/>
              <a:buNone/>
            </a:pPr>
            <a:r>
              <a:rPr lang="en-US" altLang="zh-CN" sz="1600" dirty="0" smtClean="0">
                <a:solidFill>
                  <a:schemeClr val="tx1">
                    <a:lumMod val="75000"/>
                    <a:lumOff val="25000"/>
                  </a:schemeClr>
                </a:solidFill>
              </a:rPr>
              <a:t>以上两行代码说明了Python的动态特性。接下来介绍Python的“共享引用”。</a:t>
            </a:r>
          </a:p>
          <a:p>
            <a:pPr algn="l">
              <a:lnSpc>
                <a:spcPct val="150000"/>
              </a:lnSpc>
              <a:buClrTx/>
              <a:buSzTx/>
              <a:buNone/>
            </a:pPr>
            <a:r>
              <a:rPr lang="en-US" altLang="zh-CN" sz="1600" dirty="0" smtClean="0">
                <a:solidFill>
                  <a:schemeClr val="tx1">
                    <a:lumMod val="75000"/>
                    <a:lumOff val="25000"/>
                  </a:schemeClr>
                </a:solidFill>
              </a:rPr>
              <a:t>&gt; y = 'Tom'</a:t>
            </a:r>
          </a:p>
          <a:p>
            <a:pPr algn="l">
              <a:lnSpc>
                <a:spcPct val="150000"/>
              </a:lnSpc>
              <a:buClrTx/>
              <a:buSzTx/>
              <a:buNone/>
            </a:pPr>
            <a:r>
              <a:rPr lang="en-US" altLang="zh-CN" sz="1600" dirty="0" smtClean="0">
                <a:solidFill>
                  <a:schemeClr val="tx1">
                    <a:lumMod val="75000"/>
                    <a:lumOff val="25000"/>
                  </a:schemeClr>
                </a:solidFill>
              </a:rPr>
              <a:t>&gt; z = 'Tom'</a:t>
            </a:r>
          </a:p>
          <a:p>
            <a:pPr algn="l">
              <a:lnSpc>
                <a:spcPct val="150000"/>
              </a:lnSpc>
              <a:buClrTx/>
              <a:buSzTx/>
              <a:buNone/>
            </a:pPr>
            <a:r>
              <a:rPr lang="en-US" altLang="zh-CN" sz="1600" dirty="0" smtClean="0">
                <a:solidFill>
                  <a:schemeClr val="tx1">
                    <a:lumMod val="75000"/>
                    <a:lumOff val="25000"/>
                  </a:schemeClr>
                </a:solidFill>
              </a:rPr>
              <a:t>&gt; id('Tom’)</a:t>
            </a:r>
          </a:p>
          <a:p>
            <a:pPr algn="l">
              <a:lnSpc>
                <a:spcPct val="150000"/>
              </a:lnSpc>
              <a:buClrTx/>
              <a:buSzTx/>
              <a:buFont typeface="Wingdings" panose="05000000000000000000" pitchFamily="2" charset="2"/>
              <a:buChar char="Ø"/>
            </a:pPr>
            <a:endParaRPr lang="en-US" altLang="zh-CN" sz="1600" dirty="0" smtClean="0">
              <a:solidFill>
                <a:schemeClr val="tx1">
                  <a:lumMod val="75000"/>
                  <a:lumOff val="25000"/>
                </a:schemeClr>
              </a:solidFill>
            </a:endParaRPr>
          </a:p>
          <a:p>
            <a:pPr algn="l">
              <a:lnSpc>
                <a:spcPct val="150000"/>
              </a:lnSpc>
              <a:buClrTx/>
              <a:buSzTx/>
              <a:buNone/>
            </a:pPr>
            <a:r>
              <a:rPr lang="en-US" altLang="zh-CN" sz="1600" dirty="0" smtClean="0">
                <a:solidFill>
                  <a:schemeClr val="tx1">
                    <a:lumMod val="75000"/>
                    <a:lumOff val="25000"/>
                  </a:schemeClr>
                </a:solidFill>
              </a:rPr>
              <a:t>&gt; id (y)</a:t>
            </a:r>
          </a:p>
          <a:p>
            <a:pPr algn="l">
              <a:lnSpc>
                <a:spcPct val="150000"/>
              </a:lnSpc>
              <a:buClrTx/>
              <a:buSzTx/>
              <a:buFont typeface="Wingdings" panose="05000000000000000000" pitchFamily="2" charset="2"/>
              <a:buChar char="Ø"/>
            </a:pPr>
            <a:endParaRPr lang="en-US" altLang="zh-CN" sz="1600" dirty="0" smtClean="0">
              <a:solidFill>
                <a:schemeClr val="tx1">
                  <a:lumMod val="75000"/>
                  <a:lumOff val="25000"/>
                </a:schemeClr>
              </a:solidFill>
            </a:endParaRPr>
          </a:p>
          <a:p>
            <a:pPr algn="l">
              <a:lnSpc>
                <a:spcPct val="150000"/>
              </a:lnSpc>
              <a:buClrTx/>
              <a:buSzTx/>
              <a:buNone/>
            </a:pPr>
            <a:r>
              <a:rPr lang="en-US" altLang="zh-CN" sz="1600" dirty="0" smtClean="0">
                <a:solidFill>
                  <a:schemeClr val="tx1">
                    <a:lumMod val="75000"/>
                    <a:lumOff val="25000"/>
                  </a:schemeClr>
                </a:solidFill>
              </a:rPr>
              <a:t>&gt; id(z)</a:t>
            </a:r>
            <a:endParaRPr lang="zh-CN" altLang="zh-CN" sz="1600" dirty="0"/>
          </a:p>
          <a:p>
            <a:endParaRPr lang="zh-CN" altLang="zh-CN" sz="1200" dirty="0"/>
          </a:p>
        </p:txBody>
      </p:sp>
      <p:pic>
        <p:nvPicPr>
          <p:cNvPr id="614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2478" y="4418678"/>
            <a:ext cx="1242695" cy="208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2403" y="5107274"/>
            <a:ext cx="1242695" cy="208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2402" y="5812310"/>
            <a:ext cx="1242695" cy="208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962785" cy="414020"/>
          </a:xfrm>
          <a:prstGeom prst="rect">
            <a:avLst/>
          </a:prstGeom>
          <a:noFill/>
        </p:spPr>
        <p:txBody>
          <a:bodyPr wrap="none" rtlCol="0">
            <a:spAutoFit/>
          </a:bodyPr>
          <a:lstStyle/>
          <a:p>
            <a:pPr algn="l"/>
            <a:r>
              <a:rPr lang="en-US" altLang="zh-CN" sz="2100" b="1" spc="225" dirty="0" smtClean="0">
                <a:solidFill>
                  <a:prstClr val="white"/>
                </a:solidFill>
              </a:rPr>
              <a:t>1.4 </a:t>
            </a:r>
            <a:r>
              <a:rPr lang="zh-CN" altLang="zh-CN" sz="2100" b="1" spc="225" dirty="0" smtClean="0">
                <a:solidFill>
                  <a:schemeClr val="bg1"/>
                </a:solidFill>
                <a:latin typeface="微软雅黑" panose="020B0503020204020204" pitchFamily="34" charset="-122"/>
                <a:ea typeface="微软雅黑" panose="020B0503020204020204" pitchFamily="34" charset="-122"/>
              </a:rPr>
              <a:t>程序控制</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35</a:t>
            </a:fld>
            <a:endParaRPr lang="zh-CN" altLang="en-US" dirty="0"/>
          </a:p>
        </p:txBody>
      </p:sp>
      <p:sp>
        <p:nvSpPr>
          <p:cNvPr id="12" name="矩形 11"/>
          <p:cNvSpPr/>
          <p:nvPr/>
        </p:nvSpPr>
        <p:spPr>
          <a:xfrm>
            <a:off x="452232" y="889323"/>
            <a:ext cx="2519680" cy="368300"/>
          </a:xfrm>
          <a:prstGeom prst="rect">
            <a:avLst/>
          </a:prstGeom>
        </p:spPr>
        <p:txBody>
          <a:bodyPr wrap="none">
            <a:spAutoFit/>
          </a:bodyPr>
          <a:lstStyle/>
          <a:p>
            <a:pPr algn="l"/>
            <a:r>
              <a:rPr lang="en-US" altLang="zh-CN" dirty="0" smtClean="0">
                <a:solidFill>
                  <a:schemeClr val="accent1">
                    <a:lumMod val="75000"/>
                  </a:schemeClr>
                </a:solidFill>
                <a:sym typeface="+mn-ea"/>
              </a:rPr>
              <a:t>1.4.1  </a:t>
            </a:r>
            <a:r>
              <a:rPr lang="en-US" dirty="0" err="1" smtClean="0">
                <a:solidFill>
                  <a:schemeClr val="accent1">
                    <a:lumMod val="75000"/>
                  </a:schemeClr>
                </a:solidFill>
                <a:sym typeface="+mn-ea"/>
              </a:rPr>
              <a:t>Python赋值语句</a:t>
            </a: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317722" y="1408976"/>
            <a:ext cx="8091054" cy="1014730"/>
          </a:xfrm>
          <a:prstGeom prst="rect">
            <a:avLst/>
          </a:prstGeom>
          <a:noFill/>
        </p:spPr>
        <p:txBody>
          <a:bodyPr wrap="square" rtlCol="0">
            <a:spAutoFit/>
          </a:bodyPr>
          <a:lstStyle/>
          <a:p>
            <a:pPr algn="l">
              <a:lnSpc>
                <a:spcPct val="150000"/>
              </a:lnSpc>
              <a:buClrTx/>
              <a:buSzTx/>
              <a:buNone/>
            </a:pPr>
            <a:r>
              <a:rPr lang="en-US" altLang="zh-CN" sz="1600" dirty="0" smtClean="0">
                <a:solidFill>
                  <a:schemeClr val="tx1">
                    <a:lumMod val="75000"/>
                    <a:lumOff val="25000"/>
                  </a:schemeClr>
                </a:solidFill>
              </a:rPr>
              <a:t>以上测试结果证明了y和z都指向了内存中的同一个对象‘Tom’，可以通过图1-19来理解“共享引用”。</a:t>
            </a:r>
          </a:p>
          <a:p>
            <a:endParaRPr lang="zh-CN" altLang="zh-CN" sz="1200" dirty="0"/>
          </a:p>
        </p:txBody>
      </p:sp>
      <p:pic>
        <p:nvPicPr>
          <p:cNvPr id="7170" name="Picture 2" descr="1-2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16162" y="2423553"/>
            <a:ext cx="4511996" cy="18042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文本框 12"/>
          <p:cNvSpPr txBox="1"/>
          <p:nvPr/>
        </p:nvSpPr>
        <p:spPr>
          <a:xfrm>
            <a:off x="2878296" y="4227577"/>
            <a:ext cx="3352800" cy="460375"/>
          </a:xfrm>
          <a:prstGeom prst="rect">
            <a:avLst/>
          </a:prstGeom>
          <a:noFill/>
        </p:spPr>
        <p:txBody>
          <a:bodyPr wrap="square" rtlCol="0">
            <a:spAutoFit/>
          </a:bodyPr>
          <a:lstStyle/>
          <a:p>
            <a:pPr algn="ctr">
              <a:lnSpc>
                <a:spcPct val="150000"/>
              </a:lnSpc>
              <a:buClrTx/>
              <a:buSzTx/>
              <a:buNone/>
            </a:pPr>
            <a:r>
              <a:rPr lang="en-US" altLang="zh-CN" sz="1600" dirty="0" smtClean="0">
                <a:solidFill>
                  <a:schemeClr val="tx1">
                    <a:lumMod val="75000"/>
                    <a:lumOff val="25000"/>
                  </a:schemeClr>
                </a:solidFill>
              </a:rPr>
              <a:t>图1-19  共享引用</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962785" cy="414020"/>
          </a:xfrm>
          <a:prstGeom prst="rect">
            <a:avLst/>
          </a:prstGeom>
          <a:noFill/>
        </p:spPr>
        <p:txBody>
          <a:bodyPr wrap="none" rtlCol="0">
            <a:spAutoFit/>
          </a:bodyPr>
          <a:lstStyle/>
          <a:p>
            <a:pPr algn="l"/>
            <a:r>
              <a:rPr lang="en-US" altLang="zh-CN" sz="2100" b="1" spc="225" dirty="0" smtClean="0">
                <a:solidFill>
                  <a:prstClr val="white"/>
                </a:solidFill>
              </a:rPr>
              <a:t>1.4 </a:t>
            </a:r>
            <a:r>
              <a:rPr lang="zh-CN" altLang="zh-CN" sz="2100" b="1" spc="225" dirty="0" smtClean="0">
                <a:solidFill>
                  <a:schemeClr val="bg1"/>
                </a:solidFill>
                <a:latin typeface="微软雅黑" panose="020B0503020204020204" pitchFamily="34" charset="-122"/>
                <a:ea typeface="微软雅黑" panose="020B0503020204020204" pitchFamily="34" charset="-122"/>
              </a:rPr>
              <a:t>程序控制</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36</a:t>
            </a:fld>
            <a:endParaRPr lang="zh-CN" altLang="en-US" dirty="0"/>
          </a:p>
        </p:txBody>
      </p:sp>
      <p:sp>
        <p:nvSpPr>
          <p:cNvPr id="12" name="矩形 11"/>
          <p:cNvSpPr/>
          <p:nvPr/>
        </p:nvSpPr>
        <p:spPr>
          <a:xfrm>
            <a:off x="452232" y="889323"/>
            <a:ext cx="2519680" cy="368300"/>
          </a:xfrm>
          <a:prstGeom prst="rect">
            <a:avLst/>
          </a:prstGeom>
        </p:spPr>
        <p:txBody>
          <a:bodyPr wrap="none">
            <a:spAutoFit/>
          </a:bodyPr>
          <a:lstStyle/>
          <a:p>
            <a:pPr algn="l"/>
            <a:r>
              <a:rPr lang="en-US" altLang="zh-CN" dirty="0" smtClean="0">
                <a:solidFill>
                  <a:schemeClr val="accent1">
                    <a:lumMod val="75000"/>
                  </a:schemeClr>
                </a:solidFill>
                <a:sym typeface="+mn-ea"/>
              </a:rPr>
              <a:t>1.4.1  </a:t>
            </a:r>
            <a:r>
              <a:rPr lang="en-US" dirty="0" err="1" smtClean="0">
                <a:solidFill>
                  <a:schemeClr val="accent1">
                    <a:lumMod val="75000"/>
                  </a:schemeClr>
                </a:solidFill>
                <a:sym typeface="+mn-ea"/>
              </a:rPr>
              <a:t>Python赋值语句</a:t>
            </a: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317722" y="1587398"/>
            <a:ext cx="8091054" cy="3895090"/>
          </a:xfrm>
          <a:prstGeom prst="rect">
            <a:avLst/>
          </a:prstGeom>
          <a:noFill/>
        </p:spPr>
        <p:txBody>
          <a:bodyPr wrap="square" rtlCol="0">
            <a:spAutoFit/>
          </a:bodyPr>
          <a:lstStyle/>
          <a:p>
            <a:pPr>
              <a:lnSpc>
                <a:spcPct val="150000"/>
              </a:lnSpc>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所谓“共享引用”指的是多个变量引用同一对象，同一对象通过</a:t>
            </a: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id</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检查的内存地址相同。接下来再看一个例子。</a:t>
            </a:r>
          </a:p>
          <a:p>
            <a:pPr>
              <a:lnSpc>
                <a:spcPct val="150000"/>
              </a:lnSpc>
            </a:pP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&gt; a = 50</a:t>
            </a:r>
            <a:endPar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&gt; b = 50</a:t>
            </a:r>
            <a:endPar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50000"/>
              </a:lnSpc>
              <a:buFont typeface="Wingdings" panose="05000000000000000000" pitchFamily="2" charset="2"/>
              <a:buNone/>
            </a:pP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&gt;</a:t>
            </a: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 == b</a:t>
            </a:r>
          </a:p>
          <a:p>
            <a:pPr marL="285750" indent="-285750">
              <a:lnSpc>
                <a:spcPct val="150000"/>
              </a:lnSpc>
              <a:buFont typeface="Wingdings" panose="05000000000000000000" pitchFamily="2" charset="2"/>
              <a:buChar char="Ø"/>
            </a:pPr>
            <a:endParaRPr lang="en-US"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endParaRPr lang="en-US"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注意：判断相等其实有两种意义，一是通过表达式“</a:t>
            </a: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 == b</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”判断</a:t>
            </a: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存储的字面值是否相等，即它们是否都是</a:t>
            </a: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50</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；二是通过调用函数</a:t>
            </a: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id</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来检查</a:t>
            </a: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是否指向了同一对象。</a:t>
            </a:r>
          </a:p>
          <a:p>
            <a:pPr>
              <a:lnSpc>
                <a:spcPts val="2300"/>
              </a:lnSpc>
            </a:pPr>
            <a:endParaRPr lang="zh-CN" altLang="zh-CN" sz="1600"/>
          </a:p>
          <a:p>
            <a:endParaRPr lang="zh-CN" altLang="zh-CN" sz="1200"/>
          </a:p>
        </p:txBody>
      </p:sp>
      <p:pic>
        <p:nvPicPr>
          <p:cNvPr id="819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2435" y="3539970"/>
            <a:ext cx="738958" cy="3010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962785" cy="414020"/>
          </a:xfrm>
          <a:prstGeom prst="rect">
            <a:avLst/>
          </a:prstGeom>
          <a:noFill/>
        </p:spPr>
        <p:txBody>
          <a:bodyPr wrap="none" rtlCol="0">
            <a:spAutoFit/>
          </a:bodyPr>
          <a:lstStyle/>
          <a:p>
            <a:pPr algn="l"/>
            <a:r>
              <a:rPr lang="en-US" altLang="zh-CN" sz="2100" b="1" spc="225" dirty="0" smtClean="0">
                <a:solidFill>
                  <a:prstClr val="white"/>
                </a:solidFill>
              </a:rPr>
              <a:t>1.4 </a:t>
            </a:r>
            <a:r>
              <a:rPr lang="zh-CN" altLang="zh-CN" sz="2100" b="1" spc="225" dirty="0" smtClean="0">
                <a:solidFill>
                  <a:schemeClr val="bg1"/>
                </a:solidFill>
                <a:latin typeface="微软雅黑" panose="020B0503020204020204" pitchFamily="34" charset="-122"/>
                <a:ea typeface="微软雅黑" panose="020B0503020204020204" pitchFamily="34" charset="-122"/>
              </a:rPr>
              <a:t>程序控制</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37</a:t>
            </a:fld>
            <a:endParaRPr lang="zh-CN" altLang="en-US" dirty="0"/>
          </a:p>
        </p:txBody>
      </p:sp>
      <p:sp>
        <p:nvSpPr>
          <p:cNvPr id="12" name="矩形 11"/>
          <p:cNvSpPr/>
          <p:nvPr/>
        </p:nvSpPr>
        <p:spPr>
          <a:xfrm>
            <a:off x="452232" y="889323"/>
            <a:ext cx="2519680" cy="368300"/>
          </a:xfrm>
          <a:prstGeom prst="rect">
            <a:avLst/>
          </a:prstGeom>
        </p:spPr>
        <p:txBody>
          <a:bodyPr wrap="none">
            <a:spAutoFit/>
          </a:bodyPr>
          <a:lstStyle/>
          <a:p>
            <a:pPr algn="l"/>
            <a:r>
              <a:rPr lang="en-US" altLang="zh-CN" dirty="0" smtClean="0">
                <a:solidFill>
                  <a:schemeClr val="accent1">
                    <a:lumMod val="75000"/>
                  </a:schemeClr>
                </a:solidFill>
                <a:sym typeface="+mn-ea"/>
              </a:rPr>
              <a:t>1.4.1  </a:t>
            </a:r>
            <a:r>
              <a:rPr lang="en-US" dirty="0" err="1" smtClean="0">
                <a:solidFill>
                  <a:schemeClr val="accent1">
                    <a:lumMod val="75000"/>
                  </a:schemeClr>
                </a:solidFill>
                <a:sym typeface="+mn-ea"/>
              </a:rPr>
              <a:t>Python赋值语句</a:t>
            </a: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317722" y="1587398"/>
            <a:ext cx="8091054" cy="2861310"/>
          </a:xfrm>
          <a:prstGeom prst="rect">
            <a:avLst/>
          </a:prstGeom>
          <a:noFill/>
        </p:spPr>
        <p:txBody>
          <a:bodyPr wrap="square" rtlCol="0">
            <a:spAutoFit/>
          </a:bodyPr>
          <a:lstStyle/>
          <a:p>
            <a:pPr>
              <a:lnSpc>
                <a:spcPct val="150000"/>
              </a:lnSpc>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在实际开发过程中，判断两个变量是否指向同一对象，即判断它们的地址是否相同时，除了用函数</a:t>
            </a: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id</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来检测，也可以用操作符“</a:t>
            </a: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is</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”来判断。如：</a:t>
            </a:r>
          </a:p>
          <a:p>
            <a:pPr indent="0">
              <a:lnSpc>
                <a:spcPct val="150000"/>
              </a:lnSpc>
              <a:buFont typeface="Wingdings" panose="05000000000000000000" pitchFamily="2" charset="2"/>
              <a:buNone/>
            </a:pP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&gt;</a:t>
            </a: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 is b</a:t>
            </a:r>
          </a:p>
          <a:p>
            <a:pPr marL="285750" indent="-285750">
              <a:lnSpc>
                <a:spcPct val="150000"/>
              </a:lnSpc>
              <a:buFont typeface="Wingdings" panose="05000000000000000000" pitchFamily="2" charset="2"/>
              <a:buChar char="Ø"/>
            </a:pPr>
            <a:endParaRPr lang="en-US"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endPar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”判断的是字面值是否相等，而操作符“</a:t>
            </a: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is</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”判断的是地址是否相同。请注意加以区分。</a:t>
            </a:r>
            <a:endParaRPr lang="zh-CN" altLang="zh-CN" sz="1600"/>
          </a:p>
          <a:p>
            <a:endParaRPr lang="zh-CN" altLang="zh-CN" sz="1200"/>
          </a:p>
        </p:txBody>
      </p:sp>
      <p:pic>
        <p:nvPicPr>
          <p:cNvPr id="921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2255" y="2806145"/>
            <a:ext cx="1041711" cy="4244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962785" cy="414020"/>
          </a:xfrm>
          <a:prstGeom prst="rect">
            <a:avLst/>
          </a:prstGeom>
          <a:noFill/>
        </p:spPr>
        <p:txBody>
          <a:bodyPr wrap="none" rtlCol="0">
            <a:spAutoFit/>
          </a:bodyPr>
          <a:lstStyle/>
          <a:p>
            <a:pPr algn="l"/>
            <a:r>
              <a:rPr lang="en-US" altLang="zh-CN" sz="2100" b="1" spc="225" dirty="0" smtClean="0">
                <a:solidFill>
                  <a:prstClr val="white"/>
                </a:solidFill>
              </a:rPr>
              <a:t>1.4 </a:t>
            </a:r>
            <a:r>
              <a:rPr lang="zh-CN" altLang="zh-CN" sz="2100" b="1" spc="225" dirty="0" smtClean="0">
                <a:solidFill>
                  <a:schemeClr val="bg1"/>
                </a:solidFill>
                <a:latin typeface="微软雅黑" panose="020B0503020204020204" pitchFamily="34" charset="-122"/>
                <a:ea typeface="微软雅黑" panose="020B0503020204020204" pitchFamily="34" charset="-122"/>
              </a:rPr>
              <a:t>程序控制</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38</a:t>
            </a:fld>
            <a:endParaRPr lang="zh-CN" altLang="en-US" dirty="0"/>
          </a:p>
        </p:txBody>
      </p:sp>
      <p:sp>
        <p:nvSpPr>
          <p:cNvPr id="12" name="矩形 11"/>
          <p:cNvSpPr/>
          <p:nvPr/>
        </p:nvSpPr>
        <p:spPr>
          <a:xfrm>
            <a:off x="452232" y="889323"/>
            <a:ext cx="2519680" cy="368300"/>
          </a:xfrm>
          <a:prstGeom prst="rect">
            <a:avLst/>
          </a:prstGeom>
        </p:spPr>
        <p:txBody>
          <a:bodyPr wrap="none">
            <a:spAutoFit/>
          </a:bodyPr>
          <a:lstStyle/>
          <a:p>
            <a:pPr algn="l"/>
            <a:r>
              <a:rPr lang="en-US" altLang="zh-CN" dirty="0" smtClean="0">
                <a:solidFill>
                  <a:schemeClr val="accent1">
                    <a:lumMod val="75000"/>
                  </a:schemeClr>
                </a:solidFill>
                <a:sym typeface="+mn-ea"/>
              </a:rPr>
              <a:t>1.4.1  </a:t>
            </a:r>
            <a:r>
              <a:rPr lang="en-US" dirty="0" err="1" smtClean="0">
                <a:solidFill>
                  <a:schemeClr val="accent1">
                    <a:lumMod val="75000"/>
                  </a:schemeClr>
                </a:solidFill>
                <a:sym typeface="+mn-ea"/>
              </a:rPr>
              <a:t>Python赋值语句</a:t>
            </a: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317722" y="1587398"/>
            <a:ext cx="8091054" cy="2491740"/>
          </a:xfrm>
          <a:prstGeom prst="rect">
            <a:avLst/>
          </a:prstGeom>
          <a:noFill/>
        </p:spPr>
        <p:txBody>
          <a:bodyPr wrap="square" rtlCol="0">
            <a:spAutoFit/>
          </a:bodyPr>
          <a:lstStyle/>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5）序列赋值</a:t>
            </a: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&gt; a,b,c = 1,2,3</a:t>
            </a: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等价于：</a:t>
            </a: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&gt; a = 1</a:t>
            </a: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&gt; b = 2</a:t>
            </a: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&gt; c = 3</a:t>
            </a:r>
            <a:endParaRPr lang="zh-CN" altLang="zh-CN" sz="1600" dirty="0">
              <a:latin typeface="+mn-ea"/>
            </a:endParaRPr>
          </a:p>
          <a:p>
            <a:endParaRPr lang="zh-CN" altLang="zh-CN" sz="12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962785" cy="414020"/>
          </a:xfrm>
          <a:prstGeom prst="rect">
            <a:avLst/>
          </a:prstGeom>
          <a:noFill/>
        </p:spPr>
        <p:txBody>
          <a:bodyPr wrap="none" rtlCol="0">
            <a:spAutoFit/>
          </a:bodyPr>
          <a:lstStyle/>
          <a:p>
            <a:pPr algn="l"/>
            <a:r>
              <a:rPr lang="en-US" altLang="zh-CN" sz="2100" b="1" spc="225" dirty="0" smtClean="0">
                <a:solidFill>
                  <a:prstClr val="white"/>
                </a:solidFill>
              </a:rPr>
              <a:t>1.4 </a:t>
            </a:r>
            <a:r>
              <a:rPr lang="zh-CN" altLang="zh-CN" sz="2100" b="1" spc="225" dirty="0" smtClean="0">
                <a:solidFill>
                  <a:schemeClr val="bg1"/>
                </a:solidFill>
                <a:latin typeface="微软雅黑" panose="020B0503020204020204" pitchFamily="34" charset="-122"/>
                <a:ea typeface="微软雅黑" panose="020B0503020204020204" pitchFamily="34" charset="-122"/>
              </a:rPr>
              <a:t>程序控制</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39</a:t>
            </a:fld>
            <a:endParaRPr lang="zh-CN" altLang="en-US" dirty="0"/>
          </a:p>
        </p:txBody>
      </p:sp>
      <p:sp>
        <p:nvSpPr>
          <p:cNvPr id="12" name="矩形 11"/>
          <p:cNvSpPr/>
          <p:nvPr/>
        </p:nvSpPr>
        <p:spPr>
          <a:xfrm>
            <a:off x="442707" y="715968"/>
            <a:ext cx="2519680" cy="368300"/>
          </a:xfrm>
          <a:prstGeom prst="rect">
            <a:avLst/>
          </a:prstGeom>
        </p:spPr>
        <p:txBody>
          <a:bodyPr wrap="none">
            <a:spAutoFit/>
          </a:bodyPr>
          <a:lstStyle/>
          <a:p>
            <a:pPr algn="l"/>
            <a:r>
              <a:rPr lang="en-US" altLang="zh-CN" dirty="0" smtClean="0">
                <a:solidFill>
                  <a:schemeClr val="accent1">
                    <a:lumMod val="75000"/>
                  </a:schemeClr>
                </a:solidFill>
                <a:sym typeface="+mn-ea"/>
              </a:rPr>
              <a:t>1.4.1  </a:t>
            </a:r>
            <a:r>
              <a:rPr lang="en-US" dirty="0" err="1" smtClean="0">
                <a:solidFill>
                  <a:schemeClr val="accent1">
                    <a:lumMod val="75000"/>
                  </a:schemeClr>
                </a:solidFill>
                <a:sym typeface="+mn-ea"/>
              </a:rPr>
              <a:t>Python赋值语句</a:t>
            </a: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303752" y="1045743"/>
            <a:ext cx="8091054" cy="5077460"/>
          </a:xfrm>
          <a:prstGeom prst="rect">
            <a:avLst/>
          </a:prstGeom>
          <a:noFill/>
        </p:spPr>
        <p:txBody>
          <a:bodyPr wrap="square" rtlCol="0">
            <a:spAutoFit/>
          </a:bodyPr>
          <a:lstStyle/>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6）多目标赋值</a:t>
            </a: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多目标赋值是将同一个值赋给多个变量的一种赋值方式。</a:t>
            </a: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&gt; a = b = c = 1</a:t>
            </a:r>
            <a:b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b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7）增强赋值或参数化赋值</a:t>
            </a: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将某个变量的值在它本身原有值的基础上做一个操作之后再重新赋值给它，以替换它原有的值。</a:t>
            </a: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&gt; x += 1</a:t>
            </a: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等价于：</a:t>
            </a: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&gt; x = x + 1</a:t>
            </a: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【例1-1】  交换两个变量的值。</a:t>
            </a: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&gt; a, b = 5, 10</a:t>
            </a: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&gt; a, b = b, a</a:t>
            </a: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&gt; print(a,b)</a:t>
            </a:r>
            <a:endParaRPr lang="zh-CN" altLang="zh-CN" sz="1600" dirty="0"/>
          </a:p>
          <a:p>
            <a:endParaRPr lang="zh-CN" altLang="zh-CN" sz="1200" dirty="0"/>
          </a:p>
        </p:txBody>
      </p:sp>
      <p:pic>
        <p:nvPicPr>
          <p:cNvPr id="1126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2116" y="5881361"/>
            <a:ext cx="967813" cy="2419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2502535" cy="414020"/>
          </a:xfrm>
          <a:prstGeom prst="rect">
            <a:avLst/>
          </a:prstGeom>
          <a:noFill/>
        </p:spPr>
        <p:txBody>
          <a:bodyPr wrap="none" rtlCol="0">
            <a:spAutoFit/>
          </a:bodyPr>
          <a:lstStyle/>
          <a:p>
            <a:pPr algn="l"/>
            <a:r>
              <a:rPr lang="en-US" altLang="zh-CN" sz="2100" b="1" spc="225" dirty="0" smtClean="0">
                <a:solidFill>
                  <a:prstClr val="white"/>
                </a:solidFill>
              </a:rPr>
              <a:t>1.1 </a:t>
            </a:r>
            <a:r>
              <a:rPr lang="zh-CN" altLang="zh-CN" sz="2100" b="1" spc="225" dirty="0" smtClean="0">
                <a:solidFill>
                  <a:schemeClr val="bg1"/>
                </a:solidFill>
                <a:latin typeface="微软雅黑" panose="020B0503020204020204" pitchFamily="34" charset="-122"/>
                <a:ea typeface="微软雅黑" panose="020B0503020204020204" pitchFamily="34" charset="-122"/>
              </a:rPr>
              <a:t>Python简介</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4</a:t>
            </a:fld>
            <a:endParaRPr lang="zh-CN" altLang="en-US" dirty="0"/>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矩形 10"/>
          <p:cNvSpPr/>
          <p:nvPr/>
        </p:nvSpPr>
        <p:spPr>
          <a:xfrm>
            <a:off x="613733" y="1524251"/>
            <a:ext cx="7915326" cy="4154170"/>
          </a:xfrm>
          <a:prstGeom prst="rect">
            <a:avLst/>
          </a:prstGeom>
        </p:spPr>
        <p:txBody>
          <a:bodyPr wrap="square">
            <a:spAutoFit/>
          </a:bodyPr>
          <a:lstStyle/>
          <a:p>
            <a:pPr algn="l">
              <a:lnSpc>
                <a:spcPct val="150000"/>
              </a:lnSpc>
              <a:buClrTx/>
              <a:buSzTx/>
              <a:buNone/>
            </a:pPr>
            <a:r>
              <a:rPr lang="en-US" altLang="zh-CN" sz="1600" dirty="0" smtClean="0">
                <a:solidFill>
                  <a:schemeClr val="tx1">
                    <a:lumMod val="75000"/>
                    <a:lumOff val="25000"/>
                  </a:schemeClr>
                </a:solidFill>
              </a:rPr>
              <a:t>Python的用途非常广泛，它可以用在以下方面：</a:t>
            </a:r>
          </a:p>
          <a:p>
            <a:pPr algn="l">
              <a:lnSpc>
                <a:spcPct val="150000"/>
              </a:lnSpc>
              <a:buClrTx/>
              <a:buSzTx/>
              <a:buNone/>
            </a:pPr>
            <a:r>
              <a:rPr lang="en-US" altLang="zh-CN" sz="1600" dirty="0" smtClean="0">
                <a:solidFill>
                  <a:schemeClr val="tx1">
                    <a:lumMod val="75000"/>
                    <a:lumOff val="25000"/>
                  </a:schemeClr>
                </a:solidFill>
              </a:rPr>
              <a:t>（1）网页开发；</a:t>
            </a:r>
          </a:p>
          <a:p>
            <a:pPr algn="l">
              <a:lnSpc>
                <a:spcPct val="150000"/>
              </a:lnSpc>
              <a:buClrTx/>
              <a:buSzTx/>
              <a:buNone/>
            </a:pPr>
            <a:r>
              <a:rPr lang="en-US" altLang="zh-CN" sz="1600" dirty="0" smtClean="0">
                <a:solidFill>
                  <a:schemeClr val="tx1">
                    <a:lumMod val="75000"/>
                    <a:lumOff val="25000"/>
                  </a:schemeClr>
                </a:solidFill>
              </a:rPr>
              <a:t>（2）可视化（GUI）界面开发；</a:t>
            </a:r>
          </a:p>
          <a:p>
            <a:pPr algn="l">
              <a:lnSpc>
                <a:spcPct val="150000"/>
              </a:lnSpc>
              <a:buClrTx/>
              <a:buSzTx/>
              <a:buNone/>
            </a:pPr>
            <a:r>
              <a:rPr lang="en-US" altLang="zh-CN" sz="1600" dirty="0" smtClean="0">
                <a:solidFill>
                  <a:schemeClr val="tx1">
                    <a:lumMod val="75000"/>
                    <a:lumOff val="25000"/>
                  </a:schemeClr>
                </a:solidFill>
              </a:rPr>
              <a:t>（3）网络（可用于网络方面的编程）；</a:t>
            </a:r>
          </a:p>
          <a:p>
            <a:pPr algn="l">
              <a:lnSpc>
                <a:spcPct val="150000"/>
              </a:lnSpc>
              <a:buClrTx/>
              <a:buSzTx/>
              <a:buNone/>
            </a:pPr>
            <a:r>
              <a:rPr lang="en-US" altLang="zh-CN" sz="1600" dirty="0" smtClean="0">
                <a:solidFill>
                  <a:schemeClr val="tx1">
                    <a:lumMod val="75000"/>
                    <a:lumOff val="25000"/>
                  </a:schemeClr>
                </a:solidFill>
              </a:rPr>
              <a:t>（4）系统编程；</a:t>
            </a:r>
          </a:p>
          <a:p>
            <a:pPr algn="l">
              <a:lnSpc>
                <a:spcPct val="150000"/>
              </a:lnSpc>
              <a:buClrTx/>
              <a:buSzTx/>
              <a:buNone/>
            </a:pPr>
            <a:r>
              <a:rPr lang="en-US" altLang="zh-CN" sz="1600" dirty="0" smtClean="0">
                <a:solidFill>
                  <a:schemeClr val="tx1">
                    <a:lumMod val="75000"/>
                    <a:lumOff val="25000"/>
                  </a:schemeClr>
                </a:solidFill>
              </a:rPr>
              <a:t>（5）数据分析；</a:t>
            </a:r>
          </a:p>
          <a:p>
            <a:pPr algn="l">
              <a:lnSpc>
                <a:spcPct val="150000"/>
              </a:lnSpc>
              <a:buClrTx/>
              <a:buSzTx/>
              <a:buNone/>
            </a:pPr>
            <a:r>
              <a:rPr lang="en-US" altLang="zh-CN" sz="1600" dirty="0" smtClean="0">
                <a:solidFill>
                  <a:schemeClr val="tx1">
                    <a:lumMod val="75000"/>
                    <a:lumOff val="25000"/>
                  </a:schemeClr>
                </a:solidFill>
              </a:rPr>
              <a:t>（6）机器学习（Python有各种各样的库来支持）；</a:t>
            </a:r>
          </a:p>
          <a:p>
            <a:pPr algn="l">
              <a:lnSpc>
                <a:spcPct val="150000"/>
              </a:lnSpc>
              <a:buClrTx/>
              <a:buSzTx/>
              <a:buNone/>
            </a:pPr>
            <a:r>
              <a:rPr lang="en-US" altLang="zh-CN" sz="1600" dirty="0" smtClean="0">
                <a:solidFill>
                  <a:schemeClr val="tx1">
                    <a:lumMod val="75000"/>
                    <a:lumOff val="25000"/>
                  </a:schemeClr>
                </a:solidFill>
              </a:rPr>
              <a:t>（7）网络爬虫（如谷歌使用的网络爬虫）；</a:t>
            </a:r>
          </a:p>
          <a:p>
            <a:pPr algn="l">
              <a:lnSpc>
                <a:spcPct val="150000"/>
              </a:lnSpc>
              <a:buClrTx/>
              <a:buSzTx/>
              <a:buNone/>
            </a:pPr>
            <a:r>
              <a:rPr lang="en-US" altLang="zh-CN" sz="1600" dirty="0" smtClean="0">
                <a:solidFill>
                  <a:schemeClr val="tx1">
                    <a:lumMod val="75000"/>
                    <a:lumOff val="25000"/>
                  </a:schemeClr>
                </a:solidFill>
              </a:rPr>
              <a:t>（8）科学计算（很多方面的科学计算都用到了Python）。</a:t>
            </a:r>
          </a:p>
          <a:p>
            <a:pPr algn="l">
              <a:lnSpc>
                <a:spcPct val="150000"/>
              </a:lnSpc>
              <a:buClrTx/>
              <a:buSzTx/>
              <a:buNone/>
            </a:pPr>
            <a:r>
              <a:rPr lang="en-US" altLang="zh-CN" sz="1600" dirty="0" smtClean="0">
                <a:solidFill>
                  <a:schemeClr val="tx1">
                    <a:lumMod val="75000"/>
                    <a:lumOff val="25000"/>
                  </a:schemeClr>
                </a:solidFill>
              </a:rPr>
              <a:t>比如谷歌的很多服务里面都用到了Python；YouTube网站也是用Python来实现的；国内的豆瓣网的基本构架也是用Python实现的。</a:t>
            </a:r>
            <a:endParaRPr lang="zh-CN" altLang="zh-CN" sz="1200" dirty="0">
              <a:latin typeface="+mn-ea"/>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962785" cy="414020"/>
          </a:xfrm>
          <a:prstGeom prst="rect">
            <a:avLst/>
          </a:prstGeom>
          <a:noFill/>
        </p:spPr>
        <p:txBody>
          <a:bodyPr wrap="none" rtlCol="0">
            <a:spAutoFit/>
          </a:bodyPr>
          <a:lstStyle/>
          <a:p>
            <a:pPr algn="l"/>
            <a:r>
              <a:rPr lang="en-US" altLang="zh-CN" sz="2100" b="1" spc="225" dirty="0" smtClean="0">
                <a:solidFill>
                  <a:prstClr val="white"/>
                </a:solidFill>
              </a:rPr>
              <a:t>1.4 </a:t>
            </a:r>
            <a:r>
              <a:rPr lang="zh-CN" altLang="zh-CN" sz="2100" b="1" spc="225" dirty="0" smtClean="0">
                <a:solidFill>
                  <a:schemeClr val="bg1"/>
                </a:solidFill>
                <a:latin typeface="微软雅黑" panose="020B0503020204020204" pitchFamily="34" charset="-122"/>
                <a:ea typeface="微软雅黑" panose="020B0503020204020204" pitchFamily="34" charset="-122"/>
              </a:rPr>
              <a:t>程序控制</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40</a:t>
            </a:fld>
            <a:endParaRPr lang="zh-CN" altLang="en-US" dirty="0"/>
          </a:p>
        </p:txBody>
      </p:sp>
      <p:sp>
        <p:nvSpPr>
          <p:cNvPr id="12" name="矩形 11"/>
          <p:cNvSpPr/>
          <p:nvPr/>
        </p:nvSpPr>
        <p:spPr>
          <a:xfrm>
            <a:off x="452232" y="889323"/>
            <a:ext cx="2519680" cy="368300"/>
          </a:xfrm>
          <a:prstGeom prst="rect">
            <a:avLst/>
          </a:prstGeom>
        </p:spPr>
        <p:txBody>
          <a:bodyPr wrap="none">
            <a:spAutoFit/>
          </a:bodyPr>
          <a:lstStyle/>
          <a:p>
            <a:pPr algn="l"/>
            <a:r>
              <a:rPr lang="en-US" altLang="zh-CN" dirty="0" smtClean="0">
                <a:solidFill>
                  <a:schemeClr val="accent1">
                    <a:lumMod val="75000"/>
                  </a:schemeClr>
                </a:solidFill>
                <a:sym typeface="+mn-ea"/>
              </a:rPr>
              <a:t>1.4.1  </a:t>
            </a:r>
            <a:r>
              <a:rPr lang="en-US" dirty="0" err="1" smtClean="0">
                <a:solidFill>
                  <a:schemeClr val="accent1">
                    <a:lumMod val="75000"/>
                  </a:schemeClr>
                </a:solidFill>
                <a:sym typeface="+mn-ea"/>
              </a:rPr>
              <a:t>Python赋值语句</a:t>
            </a: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421698" y="1413245"/>
            <a:ext cx="8091054" cy="4831080"/>
          </a:xfrm>
          <a:prstGeom prst="rect">
            <a:avLst/>
          </a:prstGeom>
          <a:noFill/>
        </p:spPr>
        <p:txBody>
          <a:bodyPr wrap="square" rtlCol="0">
            <a:spAutoFit/>
          </a:bodyPr>
          <a:lstStyle/>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顺序执行是流程控制中默认的代码执行方式，其基本原理是：代码的执行顺序和程序代码的编写顺序是一致的。</a:t>
            </a: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【例1-2】  编程输出一个学生数学、英语、物理3门课程的成绩。</a:t>
            </a: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score_m = 89</a:t>
            </a: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score_e = 95</a:t>
            </a: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score_y = 78</a:t>
            </a: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print("数学成绩：" + str(score_m))</a:t>
            </a: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print("英语成绩：" + str(score_e))</a:t>
            </a: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print("物理成绩：" + str(score_y))</a:t>
            </a:r>
            <a:endParaRPr lang="zh-CN" altLang="zh-CN" sz="1600" dirty="0"/>
          </a:p>
          <a:p>
            <a:endParaRPr lang="en-US" altLang="zh-CN" sz="1600" dirty="0"/>
          </a:p>
          <a:p>
            <a:endParaRPr lang="zh-CN" altLang="zh-CN" sz="1600" dirty="0"/>
          </a:p>
          <a:p>
            <a:endParaRPr lang="en-US" altLang="zh-CN" sz="1200" dirty="0" smtClean="0"/>
          </a:p>
          <a:p>
            <a:endParaRPr lang="en-US" altLang="zh-CN" sz="1200" dirty="0" smtClean="0"/>
          </a:p>
          <a:p>
            <a:endParaRPr lang="en-US" altLang="zh-CN" sz="1200" dirty="0" smtClean="0"/>
          </a:p>
          <a:p>
            <a:endParaRPr lang="en-US" altLang="zh-CN" sz="1200" dirty="0" smtClean="0"/>
          </a:p>
          <a:p>
            <a:endParaRPr lang="zh-CN" altLang="zh-CN" sz="1200" dirty="0"/>
          </a:p>
        </p:txBody>
      </p:sp>
      <p:pic>
        <p:nvPicPr>
          <p:cNvPr id="1229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2437" y="4825011"/>
            <a:ext cx="1530164" cy="9979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962785" cy="414020"/>
          </a:xfrm>
          <a:prstGeom prst="rect">
            <a:avLst/>
          </a:prstGeom>
          <a:noFill/>
        </p:spPr>
        <p:txBody>
          <a:bodyPr wrap="none" rtlCol="0">
            <a:spAutoFit/>
          </a:bodyPr>
          <a:lstStyle/>
          <a:p>
            <a:pPr algn="l"/>
            <a:r>
              <a:rPr lang="en-US" altLang="zh-CN" sz="2100" b="1" spc="225" dirty="0" smtClean="0">
                <a:solidFill>
                  <a:prstClr val="white"/>
                </a:solidFill>
              </a:rPr>
              <a:t>1.4 </a:t>
            </a:r>
            <a:r>
              <a:rPr lang="zh-CN" altLang="zh-CN" sz="2100" b="1" spc="225" dirty="0" smtClean="0">
                <a:solidFill>
                  <a:schemeClr val="bg1"/>
                </a:solidFill>
                <a:latin typeface="微软雅黑" panose="020B0503020204020204" pitchFamily="34" charset="-122"/>
                <a:ea typeface="微软雅黑" panose="020B0503020204020204" pitchFamily="34" charset="-122"/>
              </a:rPr>
              <a:t>程序控制</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41</a:t>
            </a:fld>
            <a:endParaRPr lang="zh-CN" altLang="en-US" dirty="0"/>
          </a:p>
        </p:txBody>
      </p:sp>
      <p:sp>
        <p:nvSpPr>
          <p:cNvPr id="12" name="矩形 11"/>
          <p:cNvSpPr/>
          <p:nvPr/>
        </p:nvSpPr>
        <p:spPr>
          <a:xfrm>
            <a:off x="452232" y="889323"/>
            <a:ext cx="2519680" cy="368300"/>
          </a:xfrm>
          <a:prstGeom prst="rect">
            <a:avLst/>
          </a:prstGeom>
        </p:spPr>
        <p:txBody>
          <a:bodyPr wrap="none">
            <a:spAutoFit/>
          </a:bodyPr>
          <a:lstStyle/>
          <a:p>
            <a:pPr algn="l"/>
            <a:r>
              <a:rPr lang="en-US" altLang="zh-CN" dirty="0" smtClean="0">
                <a:solidFill>
                  <a:schemeClr val="accent1">
                    <a:lumMod val="75000"/>
                  </a:schemeClr>
                </a:solidFill>
                <a:sym typeface="+mn-ea"/>
              </a:rPr>
              <a:t>1.4.1  </a:t>
            </a:r>
            <a:r>
              <a:rPr lang="en-US" dirty="0" err="1" smtClean="0">
                <a:solidFill>
                  <a:schemeClr val="accent1">
                    <a:lumMod val="75000"/>
                  </a:schemeClr>
                </a:solidFill>
                <a:sym typeface="+mn-ea"/>
              </a:rPr>
              <a:t>Python赋值语句</a:t>
            </a: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421698" y="1413245"/>
            <a:ext cx="8091054" cy="1383665"/>
          </a:xfrm>
          <a:prstGeom prst="rect">
            <a:avLst/>
          </a:prstGeom>
          <a:noFill/>
        </p:spPr>
        <p:txBody>
          <a:bodyPr wrap="square" rtlCol="0">
            <a:spAutoFit/>
          </a:bodyPr>
          <a:lstStyle/>
          <a:p>
            <a:pPr algn="l">
              <a:lnSpc>
                <a:spcPct val="150000"/>
              </a:lnSpc>
              <a:buClrTx/>
              <a:buSzTx/>
              <a:buNone/>
            </a:pPr>
            <a:r>
              <a:rPr lang="zh-CN" altLang="zh-CN" sz="1600" b="1">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2.Input（）函数</a:t>
            </a:r>
            <a:endPar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控制台上的输入是通过全局函数input()来实现的，input()函数接收用户从控制台上输入的信息，默认类型为str字符类型，根据需要可以把它转换为特定的数据类型。</a:t>
            </a:r>
            <a:endParaRPr lang="zh-CN" altLang="zh-CN" sz="1600" dirty="0"/>
          </a:p>
          <a:p>
            <a:endParaRPr lang="zh-CN" altLang="zh-CN" sz="12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962785" cy="414020"/>
          </a:xfrm>
          <a:prstGeom prst="rect">
            <a:avLst/>
          </a:prstGeom>
          <a:noFill/>
        </p:spPr>
        <p:txBody>
          <a:bodyPr wrap="none" rtlCol="0">
            <a:spAutoFit/>
          </a:bodyPr>
          <a:lstStyle/>
          <a:p>
            <a:pPr algn="l"/>
            <a:r>
              <a:rPr lang="en-US" altLang="zh-CN" sz="2100" b="1" spc="225" dirty="0" smtClean="0">
                <a:solidFill>
                  <a:prstClr val="white"/>
                </a:solidFill>
              </a:rPr>
              <a:t>1.4 </a:t>
            </a:r>
            <a:r>
              <a:rPr lang="zh-CN" altLang="zh-CN" sz="2100" b="1" spc="225" dirty="0" smtClean="0">
                <a:solidFill>
                  <a:schemeClr val="bg1"/>
                </a:solidFill>
                <a:latin typeface="微软雅黑" panose="020B0503020204020204" pitchFamily="34" charset="-122"/>
                <a:ea typeface="微软雅黑" panose="020B0503020204020204" pitchFamily="34" charset="-122"/>
              </a:rPr>
              <a:t>程序控制</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42</a:t>
            </a:fld>
            <a:endParaRPr lang="zh-CN" altLang="en-US" dirty="0"/>
          </a:p>
        </p:txBody>
      </p:sp>
      <p:sp>
        <p:nvSpPr>
          <p:cNvPr id="12" name="矩形 11"/>
          <p:cNvSpPr/>
          <p:nvPr/>
        </p:nvSpPr>
        <p:spPr>
          <a:xfrm>
            <a:off x="452232" y="889323"/>
            <a:ext cx="2519680" cy="368300"/>
          </a:xfrm>
          <a:prstGeom prst="rect">
            <a:avLst/>
          </a:prstGeom>
        </p:spPr>
        <p:txBody>
          <a:bodyPr wrap="none">
            <a:spAutoFit/>
          </a:bodyPr>
          <a:lstStyle/>
          <a:p>
            <a:pPr algn="l"/>
            <a:r>
              <a:rPr lang="en-US" altLang="zh-CN" dirty="0" smtClean="0">
                <a:solidFill>
                  <a:schemeClr val="accent1">
                    <a:lumMod val="75000"/>
                  </a:schemeClr>
                </a:solidFill>
                <a:sym typeface="+mn-ea"/>
              </a:rPr>
              <a:t>1.4.1  </a:t>
            </a:r>
            <a:r>
              <a:rPr lang="en-US" dirty="0" err="1" smtClean="0">
                <a:solidFill>
                  <a:schemeClr val="accent1">
                    <a:lumMod val="75000"/>
                  </a:schemeClr>
                </a:solidFill>
                <a:sym typeface="+mn-ea"/>
              </a:rPr>
              <a:t>Python赋值语句</a:t>
            </a: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421698" y="1413245"/>
            <a:ext cx="8091054" cy="4338320"/>
          </a:xfrm>
          <a:prstGeom prst="rect">
            <a:avLst/>
          </a:prstGeom>
          <a:noFill/>
        </p:spPr>
        <p:txBody>
          <a:bodyPr wrap="square" rtlCol="0">
            <a:spAutoFit/>
          </a:bodyPr>
          <a:lstStyle/>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【例1-3】  假设希望在程序运行过程中输入学生的成绩，即将写死的数据改为由控制台操作人员动态输入，则相应的程序可以修改为：</a:t>
            </a:r>
          </a:p>
          <a:p>
            <a:pPr lvl="0" algn="l" defTabSz="914400">
              <a:lnSpc>
                <a:spcPct val="150000"/>
              </a:lnSpc>
              <a:buClrTx/>
              <a:buSzTx/>
              <a:buNone/>
            </a:pPr>
            <a:endPar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algn="l" defTabSz="914400">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score_m = input("请输入数学成绩：")</a:t>
            </a:r>
          </a:p>
          <a:p>
            <a:pPr lvl="0" algn="l" defTabSz="914400">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score_e = input("请输入英语成绩：")</a:t>
            </a:r>
          </a:p>
          <a:p>
            <a:pPr lvl="0" algn="l" defTabSz="914400">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score_p = input("请输入物理成绩：")</a:t>
            </a:r>
          </a:p>
          <a:p>
            <a:pPr lvl="0" algn="l" defTabSz="914400">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print("数学成绩：" + str(score_m))</a:t>
            </a:r>
          </a:p>
          <a:p>
            <a:pPr lvl="0" algn="l" defTabSz="914400">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print("英语成绩：" + str(score_e))</a:t>
            </a:r>
          </a:p>
          <a:p>
            <a:pPr lvl="0" algn="l" defTabSz="914400">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print("物理成绩：" + str(score_p)) </a:t>
            </a:r>
          </a:p>
          <a:p>
            <a:pPr algn="l">
              <a:lnSpc>
                <a:spcPct val="150000"/>
              </a:lnSpc>
              <a:buClrTx/>
              <a:buSzTx/>
              <a:buNone/>
            </a:pPr>
            <a:endPar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说明：89、95、78三个数值是运行程序后用户从键盘输入的数据。</a:t>
            </a:r>
            <a:endParaRPr lang="zh-CN" altLang="zh-CN" sz="1600"/>
          </a:p>
          <a:p>
            <a:endParaRPr lang="zh-CN" altLang="zh-CN" sz="1200"/>
          </a:p>
        </p:txBody>
      </p:sp>
      <p:pic>
        <p:nvPicPr>
          <p:cNvPr id="1331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0323" y="2935595"/>
            <a:ext cx="1562091" cy="14617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962785" cy="414020"/>
          </a:xfrm>
          <a:prstGeom prst="rect">
            <a:avLst/>
          </a:prstGeom>
          <a:noFill/>
        </p:spPr>
        <p:txBody>
          <a:bodyPr wrap="none" rtlCol="0">
            <a:spAutoFit/>
          </a:bodyPr>
          <a:lstStyle/>
          <a:p>
            <a:pPr algn="l"/>
            <a:r>
              <a:rPr lang="en-US" altLang="zh-CN" sz="2100" b="1" spc="225" dirty="0" smtClean="0">
                <a:solidFill>
                  <a:prstClr val="white"/>
                </a:solidFill>
              </a:rPr>
              <a:t>1.4 </a:t>
            </a:r>
            <a:r>
              <a:rPr lang="zh-CN" altLang="zh-CN" sz="2100" b="1" spc="225" dirty="0" smtClean="0">
                <a:solidFill>
                  <a:schemeClr val="bg1"/>
                </a:solidFill>
                <a:latin typeface="微软雅黑" panose="020B0503020204020204" pitchFamily="34" charset="-122"/>
                <a:ea typeface="微软雅黑" panose="020B0503020204020204" pitchFamily="34" charset="-122"/>
              </a:rPr>
              <a:t>程序控制</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43</a:t>
            </a:fld>
            <a:endParaRPr lang="zh-CN" altLang="en-US" dirty="0"/>
          </a:p>
        </p:txBody>
      </p:sp>
      <p:sp>
        <p:nvSpPr>
          <p:cNvPr id="12" name="矩形 11"/>
          <p:cNvSpPr/>
          <p:nvPr/>
        </p:nvSpPr>
        <p:spPr>
          <a:xfrm>
            <a:off x="452232" y="889323"/>
            <a:ext cx="2519680" cy="368300"/>
          </a:xfrm>
          <a:prstGeom prst="rect">
            <a:avLst/>
          </a:prstGeom>
        </p:spPr>
        <p:txBody>
          <a:bodyPr wrap="none">
            <a:spAutoFit/>
          </a:bodyPr>
          <a:lstStyle/>
          <a:p>
            <a:pPr algn="l"/>
            <a:r>
              <a:rPr lang="en-US" altLang="zh-CN" dirty="0" smtClean="0">
                <a:solidFill>
                  <a:schemeClr val="accent1">
                    <a:lumMod val="75000"/>
                  </a:schemeClr>
                </a:solidFill>
                <a:sym typeface="+mn-ea"/>
              </a:rPr>
              <a:t>1.4.1  </a:t>
            </a:r>
            <a:r>
              <a:rPr lang="en-US" dirty="0" err="1" smtClean="0">
                <a:solidFill>
                  <a:schemeClr val="accent1">
                    <a:lumMod val="75000"/>
                  </a:schemeClr>
                </a:solidFill>
                <a:sym typeface="+mn-ea"/>
              </a:rPr>
              <a:t>Python赋值语句</a:t>
            </a: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421698" y="1413245"/>
            <a:ext cx="8091054" cy="4338320"/>
          </a:xfrm>
          <a:prstGeom prst="rect">
            <a:avLst/>
          </a:prstGeom>
          <a:noFill/>
        </p:spPr>
        <p:txBody>
          <a:bodyPr wrap="square" rtlCol="0">
            <a:spAutoFit/>
          </a:bodyPr>
          <a:lstStyle/>
          <a:p>
            <a:pPr algn="l">
              <a:lnSpc>
                <a:spcPct val="150000"/>
              </a:lnSpc>
              <a:buClrTx/>
              <a:buSzTx/>
              <a:buNone/>
            </a:pPr>
            <a:r>
              <a:rPr lang="zh-CN" altLang="zh-CN" sz="1600" b="1">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3.eval（）函数</a:t>
            </a:r>
            <a:endPar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buClrTx/>
              <a:buSzTx/>
              <a:buNone/>
            </a:pPr>
            <a:endPar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eval()函数将str字符型数据当作有效的表达式来求值并返回计算结果。</a:t>
            </a: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&gt; s = 123</a:t>
            </a: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&gt; eval("s + 1")</a:t>
            </a:r>
          </a:p>
          <a:p>
            <a:pPr algn="l">
              <a:lnSpc>
                <a:spcPct val="150000"/>
              </a:lnSpc>
              <a:buClrTx/>
              <a:buSzTx/>
              <a:buNone/>
            </a:pPr>
            <a:endPar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buClrTx/>
              <a:buSzTx/>
              <a:buNone/>
            </a:pPr>
            <a:endPar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&gt; s1 = "[1,2,3]"</a:t>
            </a: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&gt; ls = eval(s1)   #将由列表构成的字符串还原为列表。第2章将介绍列表的知识</a:t>
            </a: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&gt; ls</a:t>
            </a:r>
          </a:p>
          <a:p>
            <a:pPr>
              <a:lnSpc>
                <a:spcPct val="150000"/>
              </a:lnSpc>
            </a:pPr>
            <a:endParaRPr lang="zh-CN" altLang="zh-CN" sz="1600" dirty="0">
              <a:latin typeface="+mn-ea"/>
            </a:endParaRPr>
          </a:p>
          <a:p>
            <a:endParaRPr lang="zh-CN" altLang="zh-CN" sz="1200" dirty="0"/>
          </a:p>
        </p:txBody>
      </p:sp>
      <p:pic>
        <p:nvPicPr>
          <p:cNvPr id="1331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7691" y="3518461"/>
            <a:ext cx="563065" cy="3440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31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7500" y="5194655"/>
            <a:ext cx="1032285" cy="3440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962785" cy="414020"/>
          </a:xfrm>
          <a:prstGeom prst="rect">
            <a:avLst/>
          </a:prstGeom>
          <a:noFill/>
        </p:spPr>
        <p:txBody>
          <a:bodyPr wrap="none" rtlCol="0">
            <a:spAutoFit/>
          </a:bodyPr>
          <a:lstStyle/>
          <a:p>
            <a:pPr algn="l"/>
            <a:r>
              <a:rPr lang="en-US" altLang="zh-CN" sz="2100" b="1" spc="225" dirty="0" smtClean="0">
                <a:solidFill>
                  <a:prstClr val="white"/>
                </a:solidFill>
              </a:rPr>
              <a:t>1.4 </a:t>
            </a:r>
            <a:r>
              <a:rPr lang="zh-CN" altLang="zh-CN" sz="2100" b="1" spc="225" dirty="0" smtClean="0">
                <a:solidFill>
                  <a:schemeClr val="bg1"/>
                </a:solidFill>
                <a:latin typeface="微软雅黑" panose="020B0503020204020204" pitchFamily="34" charset="-122"/>
                <a:ea typeface="微软雅黑" panose="020B0503020204020204" pitchFamily="34" charset="-122"/>
              </a:rPr>
              <a:t>程序控制</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44</a:t>
            </a:fld>
            <a:endParaRPr lang="zh-CN" altLang="en-US" dirty="0"/>
          </a:p>
        </p:txBody>
      </p:sp>
      <p:sp>
        <p:nvSpPr>
          <p:cNvPr id="12" name="矩形 11"/>
          <p:cNvSpPr/>
          <p:nvPr/>
        </p:nvSpPr>
        <p:spPr>
          <a:xfrm>
            <a:off x="452232" y="889323"/>
            <a:ext cx="2519680" cy="368300"/>
          </a:xfrm>
          <a:prstGeom prst="rect">
            <a:avLst/>
          </a:prstGeom>
        </p:spPr>
        <p:txBody>
          <a:bodyPr wrap="none">
            <a:spAutoFit/>
          </a:bodyPr>
          <a:lstStyle/>
          <a:p>
            <a:pPr algn="l"/>
            <a:r>
              <a:rPr lang="en-US" altLang="zh-CN" dirty="0" smtClean="0">
                <a:solidFill>
                  <a:schemeClr val="accent1">
                    <a:lumMod val="75000"/>
                  </a:schemeClr>
                </a:solidFill>
                <a:sym typeface="+mn-ea"/>
              </a:rPr>
              <a:t>1.4.1  </a:t>
            </a:r>
            <a:r>
              <a:rPr lang="en-US" dirty="0" err="1" smtClean="0">
                <a:solidFill>
                  <a:schemeClr val="accent1">
                    <a:lumMod val="75000"/>
                  </a:schemeClr>
                </a:solidFill>
                <a:sym typeface="+mn-ea"/>
              </a:rPr>
              <a:t>Python赋值语句</a:t>
            </a: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421698" y="1413245"/>
            <a:ext cx="8091054" cy="4399915"/>
          </a:xfrm>
          <a:prstGeom prst="rect">
            <a:avLst/>
          </a:prstGeom>
          <a:noFill/>
        </p:spPr>
        <p:txBody>
          <a:bodyPr wrap="square" rtlCol="0">
            <a:spAutoFit/>
          </a:bodyPr>
          <a:lstStyle/>
          <a:p>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【例1-4】  在上例的基础上计算3门课程的平均分。</a:t>
            </a:r>
          </a:p>
          <a:p>
            <a:pPr lvl="0" algn="l" defTabSz="914400">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score_m = input("请输入数学成绩：")</a:t>
            </a:r>
          </a:p>
          <a:p>
            <a:pPr lvl="0" algn="l" defTabSz="914400">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score_e = input("请输入英语成绩：")</a:t>
            </a:r>
          </a:p>
          <a:p>
            <a:pPr lvl="0" algn="l" defTabSz="914400">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score_p = input("请输入物理成绩：")</a:t>
            </a:r>
          </a:p>
          <a:p>
            <a:pPr lvl="0" algn="l" defTabSz="914400">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average = (eval(score_m) + eval(score_e) + eval(score_p)) / 3</a:t>
            </a:r>
          </a:p>
          <a:p>
            <a:pPr lvl="0" algn="l" defTabSz="914400">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print("三门课的平均成绩 = ", average) </a:t>
            </a:r>
          </a:p>
          <a:p>
            <a:pPr lvl="0" algn="l" defTabSz="914400">
              <a:lnSpc>
                <a:spcPct val="150000"/>
              </a:lnSpc>
              <a:buClrTx/>
              <a:buSzTx/>
              <a:buNone/>
            </a:pPr>
            <a:endPar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algn="l" defTabSz="914400">
              <a:lnSpc>
                <a:spcPct val="150000"/>
              </a:lnSpc>
              <a:buClrTx/>
              <a:buSzTx/>
              <a:buNone/>
            </a:pPr>
            <a:endPar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algn="l" defTabSz="914400">
              <a:lnSpc>
                <a:spcPct val="150000"/>
              </a:lnSpc>
              <a:buClrTx/>
              <a:buSzTx/>
              <a:buNone/>
            </a:pPr>
            <a:endPar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buClrTx/>
              <a:buSzTx/>
              <a:buNone/>
            </a:pPr>
            <a:endPar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说明：89、98、78三个数值是运行程序后用户从键盘输入的数据。</a:t>
            </a: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平均成绩的输出是通过print()函数来完成的。</a:t>
            </a:r>
            <a:endParaRPr lang="zh-CN" altLang="zh-CN" sz="1200"/>
          </a:p>
        </p:txBody>
      </p:sp>
      <p:pic>
        <p:nvPicPr>
          <p:cNvPr id="1843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2278" y="3774671"/>
            <a:ext cx="3180014" cy="9352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962785" cy="414020"/>
          </a:xfrm>
          <a:prstGeom prst="rect">
            <a:avLst/>
          </a:prstGeom>
          <a:noFill/>
        </p:spPr>
        <p:txBody>
          <a:bodyPr wrap="none" rtlCol="0">
            <a:spAutoFit/>
          </a:bodyPr>
          <a:lstStyle/>
          <a:p>
            <a:pPr algn="l"/>
            <a:r>
              <a:rPr lang="en-US" altLang="zh-CN" sz="2100" b="1" spc="225" dirty="0" smtClean="0">
                <a:solidFill>
                  <a:prstClr val="white"/>
                </a:solidFill>
              </a:rPr>
              <a:t>1.4 </a:t>
            </a:r>
            <a:r>
              <a:rPr lang="zh-CN" altLang="zh-CN" sz="2100" b="1" spc="225" dirty="0" smtClean="0">
                <a:solidFill>
                  <a:schemeClr val="bg1"/>
                </a:solidFill>
                <a:latin typeface="微软雅黑" panose="020B0503020204020204" pitchFamily="34" charset="-122"/>
                <a:ea typeface="微软雅黑" panose="020B0503020204020204" pitchFamily="34" charset="-122"/>
              </a:rPr>
              <a:t>程序控制</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45</a:t>
            </a:fld>
            <a:endParaRPr lang="zh-CN" altLang="en-US" dirty="0"/>
          </a:p>
        </p:txBody>
      </p:sp>
      <p:sp>
        <p:nvSpPr>
          <p:cNvPr id="12" name="矩形 11"/>
          <p:cNvSpPr/>
          <p:nvPr/>
        </p:nvSpPr>
        <p:spPr>
          <a:xfrm>
            <a:off x="452232" y="889323"/>
            <a:ext cx="2519680" cy="368300"/>
          </a:xfrm>
          <a:prstGeom prst="rect">
            <a:avLst/>
          </a:prstGeom>
        </p:spPr>
        <p:txBody>
          <a:bodyPr wrap="none">
            <a:spAutoFit/>
          </a:bodyPr>
          <a:lstStyle/>
          <a:p>
            <a:pPr algn="l"/>
            <a:r>
              <a:rPr lang="en-US" altLang="zh-CN" dirty="0" smtClean="0">
                <a:solidFill>
                  <a:schemeClr val="accent1">
                    <a:lumMod val="75000"/>
                  </a:schemeClr>
                </a:solidFill>
                <a:sym typeface="+mn-ea"/>
              </a:rPr>
              <a:t>1.4.1  </a:t>
            </a:r>
            <a:r>
              <a:rPr lang="en-US" dirty="0" err="1" smtClean="0">
                <a:solidFill>
                  <a:schemeClr val="accent1">
                    <a:lumMod val="75000"/>
                  </a:schemeClr>
                </a:solidFill>
                <a:sym typeface="+mn-ea"/>
              </a:rPr>
              <a:t>Python赋值语句</a:t>
            </a: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442653" y="1257670"/>
            <a:ext cx="8091054" cy="4892675"/>
          </a:xfrm>
          <a:prstGeom prst="rect">
            <a:avLst/>
          </a:prstGeom>
          <a:noFill/>
        </p:spPr>
        <p:txBody>
          <a:bodyPr wrap="square" rtlCol="0">
            <a:spAutoFit/>
          </a:bodyPr>
          <a:lstStyle/>
          <a:p>
            <a:pPr>
              <a:lnSpc>
                <a:spcPct val="150000"/>
              </a:lnSpc>
            </a:pPr>
            <a:r>
              <a:rPr lang="zh-CN" altLang="zh-CN" sz="1600" b="1">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4.print（）函数</a:t>
            </a:r>
            <a:endPar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这里print()函数只是简单地打印一个对象或变量的值，事实上print函数还有一些常用的参数，在实际开发工作中使用起来非常灵活。</a:t>
            </a:r>
          </a:p>
          <a:p>
            <a:pPr>
              <a:lnSpc>
                <a:spcPct val="150000"/>
              </a:lnSpc>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如果希望用一行特殊的字符来对前后行的输出内容进行分隔，如用20个“=”来分隔前后两行输出的内容，可以用“print（"="*20）”的方式来达成目标。</a:t>
            </a:r>
          </a:p>
          <a:p>
            <a:pPr indent="285750" eaLnBrk="0" fontAlgn="base" hangingPunct="0">
              <a:lnSpc>
                <a:spcPct val="150000"/>
              </a:lnSpc>
              <a:spcBef>
                <a:spcPct val="0"/>
              </a:spcBef>
              <a:spcAft>
                <a:spcPct val="0"/>
              </a:spcAft>
              <a:tabLst>
                <a:tab pos="2628900" algn="ctr"/>
                <a:tab pos="5292725" algn="r"/>
              </a:tabLst>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score_m = 89</a:t>
            </a:r>
          </a:p>
          <a:p>
            <a:pPr indent="285750" eaLnBrk="0" fontAlgn="base" hangingPunct="0">
              <a:lnSpc>
                <a:spcPct val="150000"/>
              </a:lnSpc>
              <a:spcBef>
                <a:spcPct val="0"/>
              </a:spcBef>
              <a:spcAft>
                <a:spcPct val="0"/>
              </a:spcAft>
              <a:tabLst>
                <a:tab pos="2628900" algn="ctr"/>
                <a:tab pos="5292725" algn="r"/>
              </a:tabLst>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score_e = 95</a:t>
            </a:r>
          </a:p>
          <a:p>
            <a:pPr indent="285750" eaLnBrk="0" fontAlgn="base" hangingPunct="0">
              <a:lnSpc>
                <a:spcPct val="150000"/>
              </a:lnSpc>
              <a:spcBef>
                <a:spcPct val="0"/>
              </a:spcBef>
              <a:spcAft>
                <a:spcPct val="0"/>
              </a:spcAft>
              <a:tabLst>
                <a:tab pos="2628900" algn="ctr"/>
                <a:tab pos="5292725" algn="r"/>
              </a:tabLst>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score_p = 78</a:t>
            </a:r>
          </a:p>
          <a:p>
            <a:pPr indent="285750" eaLnBrk="0" fontAlgn="base" hangingPunct="0">
              <a:lnSpc>
                <a:spcPct val="150000"/>
              </a:lnSpc>
              <a:spcBef>
                <a:spcPct val="0"/>
              </a:spcBef>
              <a:spcAft>
                <a:spcPct val="0"/>
              </a:spcAft>
              <a:tabLst>
                <a:tab pos="2628900" algn="ctr"/>
                <a:tab pos="5292725" algn="r"/>
              </a:tabLst>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print("数学成绩：" + str(score_m))</a:t>
            </a:r>
          </a:p>
          <a:p>
            <a:pPr indent="285750" eaLnBrk="0" fontAlgn="base" hangingPunct="0">
              <a:lnSpc>
                <a:spcPct val="150000"/>
              </a:lnSpc>
              <a:spcBef>
                <a:spcPct val="0"/>
              </a:spcBef>
              <a:spcAft>
                <a:spcPct val="0"/>
              </a:spcAft>
              <a:tabLst>
                <a:tab pos="2628900" algn="ctr"/>
                <a:tab pos="5292725" algn="r"/>
              </a:tabLst>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print("="*20)</a:t>
            </a:r>
          </a:p>
          <a:p>
            <a:pPr indent="285750" eaLnBrk="0" fontAlgn="base" hangingPunct="0">
              <a:lnSpc>
                <a:spcPct val="150000"/>
              </a:lnSpc>
              <a:spcBef>
                <a:spcPct val="0"/>
              </a:spcBef>
              <a:spcAft>
                <a:spcPct val="0"/>
              </a:spcAft>
              <a:tabLst>
                <a:tab pos="2628900" algn="ctr"/>
                <a:tab pos="5292725" algn="r"/>
              </a:tabLst>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print("英语成绩：" + str(score_e))</a:t>
            </a:r>
          </a:p>
          <a:p>
            <a:pPr indent="285750" eaLnBrk="0" fontAlgn="base" hangingPunct="0">
              <a:lnSpc>
                <a:spcPct val="150000"/>
              </a:lnSpc>
              <a:spcBef>
                <a:spcPct val="0"/>
              </a:spcBef>
              <a:spcAft>
                <a:spcPct val="0"/>
              </a:spcAft>
              <a:tabLst>
                <a:tab pos="2628900" algn="ctr"/>
                <a:tab pos="5292725" algn="r"/>
              </a:tabLst>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print("="*20)</a:t>
            </a:r>
          </a:p>
          <a:p>
            <a:pPr indent="285750" eaLnBrk="0" fontAlgn="base" hangingPunct="0">
              <a:lnSpc>
                <a:spcPct val="150000"/>
              </a:lnSpc>
              <a:spcBef>
                <a:spcPct val="0"/>
              </a:spcBef>
              <a:spcAft>
                <a:spcPct val="0"/>
              </a:spcAft>
              <a:tabLst>
                <a:tab pos="2628900" algn="ctr"/>
                <a:tab pos="5292725" algn="r"/>
              </a:tabLst>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print("物理成绩：" + str(score_p)) </a:t>
            </a:r>
            <a:endParaRPr lang="zh-CN" altLang="zh-CN" sz="1200"/>
          </a:p>
        </p:txBody>
      </p:sp>
      <p:pic>
        <p:nvPicPr>
          <p:cNvPr id="2048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00039" y="4514690"/>
            <a:ext cx="1956081" cy="1298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962785" cy="414020"/>
          </a:xfrm>
          <a:prstGeom prst="rect">
            <a:avLst/>
          </a:prstGeom>
          <a:noFill/>
        </p:spPr>
        <p:txBody>
          <a:bodyPr wrap="none" rtlCol="0">
            <a:spAutoFit/>
          </a:bodyPr>
          <a:lstStyle/>
          <a:p>
            <a:pPr algn="l"/>
            <a:r>
              <a:rPr lang="en-US" altLang="zh-CN" sz="2100" b="1" spc="225" dirty="0" smtClean="0">
                <a:solidFill>
                  <a:prstClr val="white"/>
                </a:solidFill>
              </a:rPr>
              <a:t>1.4 </a:t>
            </a:r>
            <a:r>
              <a:rPr lang="zh-CN" altLang="zh-CN" sz="2100" b="1" spc="225" dirty="0" smtClean="0">
                <a:solidFill>
                  <a:schemeClr val="bg1"/>
                </a:solidFill>
                <a:latin typeface="微软雅黑" panose="020B0503020204020204" pitchFamily="34" charset="-122"/>
                <a:ea typeface="微软雅黑" panose="020B0503020204020204" pitchFamily="34" charset="-122"/>
              </a:rPr>
              <a:t>程序控制</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46</a:t>
            </a:fld>
            <a:endParaRPr lang="zh-CN" altLang="en-US" dirty="0"/>
          </a:p>
        </p:txBody>
      </p:sp>
      <p:sp>
        <p:nvSpPr>
          <p:cNvPr id="12" name="矩形 11"/>
          <p:cNvSpPr/>
          <p:nvPr/>
        </p:nvSpPr>
        <p:spPr>
          <a:xfrm>
            <a:off x="452232" y="889323"/>
            <a:ext cx="2519680" cy="368300"/>
          </a:xfrm>
          <a:prstGeom prst="rect">
            <a:avLst/>
          </a:prstGeom>
        </p:spPr>
        <p:txBody>
          <a:bodyPr wrap="none">
            <a:spAutoFit/>
          </a:bodyPr>
          <a:lstStyle/>
          <a:p>
            <a:pPr algn="l"/>
            <a:r>
              <a:rPr lang="en-US" altLang="zh-CN" dirty="0" smtClean="0">
                <a:solidFill>
                  <a:schemeClr val="accent1">
                    <a:lumMod val="75000"/>
                  </a:schemeClr>
                </a:solidFill>
                <a:sym typeface="+mn-ea"/>
              </a:rPr>
              <a:t>1.4.1  </a:t>
            </a:r>
            <a:r>
              <a:rPr lang="en-US" dirty="0" err="1" smtClean="0">
                <a:solidFill>
                  <a:schemeClr val="accent1">
                    <a:lumMod val="75000"/>
                  </a:schemeClr>
                </a:solidFill>
                <a:sym typeface="+mn-ea"/>
              </a:rPr>
              <a:t>Python赋值语句</a:t>
            </a: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485198" y="1483305"/>
            <a:ext cx="8091054" cy="4215765"/>
          </a:xfrm>
          <a:prstGeom prst="rect">
            <a:avLst/>
          </a:prstGeom>
          <a:noFill/>
        </p:spPr>
        <p:txBody>
          <a:bodyPr wrap="square" rtlCol="0">
            <a:spAutoFit/>
          </a:bodyPr>
          <a:lstStyle/>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1）多个变量在一行输出，默认用空格进行分隔</a:t>
            </a:r>
          </a:p>
          <a:p>
            <a:pPr indent="0" algn="l">
              <a:lnSpc>
                <a:spcPct val="150000"/>
              </a:lnSpc>
              <a:buClrTx/>
              <a:buSzTx/>
              <a:buFont typeface="Wingdings" panose="05000000000000000000" pitchFamily="2" charset="2"/>
              <a:buNone/>
            </a:pP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&gt;</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print(score_m, score_e, score_p)</a:t>
            </a:r>
          </a:p>
          <a:p>
            <a:pPr algn="l">
              <a:lnSpc>
                <a:spcPct val="150000"/>
              </a:lnSpc>
              <a:buClrTx/>
              <a:buSzTx/>
              <a:buFont typeface="Wingdings" panose="05000000000000000000" pitchFamily="2" charset="2"/>
              <a:buChar char="Ø"/>
            </a:pPr>
            <a:endPar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将逗号分隔的多个内容输出在一行上，分隔符是空格。</a:t>
            </a:r>
          </a:p>
          <a:p>
            <a:pPr algn="l">
              <a:lnSpc>
                <a:spcPct val="150000"/>
              </a:lnSpc>
              <a:buClrTx/>
              <a:buSzTx/>
              <a:buNone/>
            </a:pPr>
            <a:endPar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2）多个变量在一行输出，改变它们之间的分隔符</a:t>
            </a: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如果希望输出的内容之间用其他的分隔符进行分隔，则可以写为</a:t>
            </a:r>
          </a:p>
          <a:p>
            <a:pPr indent="0" algn="l">
              <a:lnSpc>
                <a:spcPct val="150000"/>
              </a:lnSpc>
              <a:buClrTx/>
              <a:buSzTx/>
              <a:buFont typeface="Wingdings" panose="05000000000000000000" pitchFamily="2" charset="2"/>
              <a:buNone/>
            </a:pP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&gt;</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print(score_m, score_e, score_p, sep="|") # sep：separator；竖线作为分隔符</a:t>
            </a:r>
          </a:p>
          <a:p>
            <a:pPr algn="l">
              <a:lnSpc>
                <a:spcPct val="150000"/>
              </a:lnSpc>
              <a:buClrTx/>
              <a:buSzTx/>
              <a:buFont typeface="Wingdings" panose="05000000000000000000" pitchFamily="2" charset="2"/>
              <a:buChar char="Ø"/>
            </a:pPr>
            <a:endPar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其实这里可以用任意字符作为分隔符，即print()函数可以手动指定分隔符。</a:t>
            </a:r>
            <a:endParaRPr lang="zh-CN" altLang="zh-CN" sz="1600">
              <a:latin typeface="+mn-ea"/>
            </a:endParaRPr>
          </a:p>
          <a:p>
            <a:pPr lvl="0" indent="285750" eaLnBrk="0" fontAlgn="base" hangingPunct="0">
              <a:spcBef>
                <a:spcPct val="0"/>
              </a:spcBef>
              <a:spcAft>
                <a:spcPct val="0"/>
              </a:spcAft>
              <a:tabLst>
                <a:tab pos="2628900" algn="ctr"/>
                <a:tab pos="5292725" algn="r"/>
              </a:tabLst>
            </a:pPr>
            <a:endParaRPr lang="en-US" altLang="zh-CN" sz="1600">
              <a:latin typeface="+mn-ea"/>
            </a:endParaRPr>
          </a:p>
          <a:p>
            <a:r>
              <a:rPr lang="en-US" altLang="zh-CN" sz="1200"/>
              <a:t> </a:t>
            </a:r>
            <a:endParaRPr lang="zh-CN" altLang="zh-CN" sz="1200"/>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943" y="2299412"/>
            <a:ext cx="1219912" cy="3604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3450" y="4513620"/>
            <a:ext cx="1346934" cy="3018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962785" cy="414020"/>
          </a:xfrm>
          <a:prstGeom prst="rect">
            <a:avLst/>
          </a:prstGeom>
          <a:noFill/>
        </p:spPr>
        <p:txBody>
          <a:bodyPr wrap="none" rtlCol="0">
            <a:spAutoFit/>
          </a:bodyPr>
          <a:lstStyle/>
          <a:p>
            <a:pPr algn="l"/>
            <a:r>
              <a:rPr lang="en-US" altLang="zh-CN" sz="2100" b="1" spc="225" dirty="0" smtClean="0">
                <a:solidFill>
                  <a:prstClr val="white"/>
                </a:solidFill>
              </a:rPr>
              <a:t>1.4 </a:t>
            </a:r>
            <a:r>
              <a:rPr lang="zh-CN" altLang="zh-CN" sz="2100" b="1" spc="225" dirty="0" smtClean="0">
                <a:solidFill>
                  <a:schemeClr val="bg1"/>
                </a:solidFill>
                <a:latin typeface="微软雅黑" panose="020B0503020204020204" pitchFamily="34" charset="-122"/>
                <a:ea typeface="微软雅黑" panose="020B0503020204020204" pitchFamily="34" charset="-122"/>
              </a:rPr>
              <a:t>程序控制</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47</a:t>
            </a:fld>
            <a:endParaRPr lang="zh-CN" altLang="en-US" dirty="0"/>
          </a:p>
        </p:txBody>
      </p:sp>
      <p:sp>
        <p:nvSpPr>
          <p:cNvPr id="12" name="矩形 11"/>
          <p:cNvSpPr/>
          <p:nvPr/>
        </p:nvSpPr>
        <p:spPr>
          <a:xfrm>
            <a:off x="452232" y="889323"/>
            <a:ext cx="2519680" cy="368300"/>
          </a:xfrm>
          <a:prstGeom prst="rect">
            <a:avLst/>
          </a:prstGeom>
        </p:spPr>
        <p:txBody>
          <a:bodyPr wrap="none">
            <a:spAutoFit/>
          </a:bodyPr>
          <a:lstStyle/>
          <a:p>
            <a:pPr algn="l"/>
            <a:r>
              <a:rPr lang="en-US" altLang="zh-CN" dirty="0" smtClean="0">
                <a:solidFill>
                  <a:schemeClr val="accent1">
                    <a:lumMod val="75000"/>
                  </a:schemeClr>
                </a:solidFill>
                <a:sym typeface="+mn-ea"/>
              </a:rPr>
              <a:t>1.4.1  </a:t>
            </a:r>
            <a:r>
              <a:rPr lang="en-US" dirty="0" err="1" smtClean="0">
                <a:solidFill>
                  <a:schemeClr val="accent1">
                    <a:lumMod val="75000"/>
                  </a:schemeClr>
                </a:solidFill>
                <a:sym typeface="+mn-ea"/>
              </a:rPr>
              <a:t>Python赋值语句</a:t>
            </a: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445446" y="1544359"/>
            <a:ext cx="8091054" cy="4215765"/>
          </a:xfrm>
          <a:prstGeom prst="rect">
            <a:avLst/>
          </a:prstGeom>
          <a:noFill/>
        </p:spPr>
        <p:txBody>
          <a:bodyPr wrap="square" rtlCol="0">
            <a:spAutoFit/>
          </a:bodyPr>
          <a:lstStyle/>
          <a:p>
            <a:pPr lvl="0" algn="l" defTabSz="914400">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3）多行print( )函数输出在一行上</a:t>
            </a:r>
          </a:p>
          <a:p>
            <a:pPr lvl="0" algn="l" defTabSz="914400">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在print()函数的参数表中，有一个指定终止符号的参数“end”，默认情况下是换行符，即“end='\n'”。因此，可以通过指定终止符把多个print语句的输出内容输出到一行上。</a:t>
            </a:r>
          </a:p>
          <a:p>
            <a:pPr lvl="0" algn="l" defTabSz="914400">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print(score_m, end=',')  #指定终止符为“,”，即输出score_m之后会输出一个逗号</a:t>
            </a:r>
          </a:p>
          <a:p>
            <a:pPr lvl="0" algn="l" defTabSz="914400">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print(score_e, end=',’)</a:t>
            </a:r>
          </a:p>
          <a:p>
            <a:pPr lvl="0" algn="l" defTabSz="914400">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print(score_p)  #默认终止符为换行符“'\n'”，即输出score_p之后光标换到下一行</a:t>
            </a:r>
          </a:p>
          <a:p>
            <a:pPr lvl="0" algn="l" defTabSz="914400">
              <a:lnSpc>
                <a:spcPct val="150000"/>
              </a:lnSpc>
              <a:buClrTx/>
              <a:buSzTx/>
              <a:buNone/>
            </a:pPr>
            <a:endPar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algn="l" defTabSz="914400">
              <a:lnSpc>
                <a:spcPct val="150000"/>
              </a:lnSpc>
              <a:buClrTx/>
              <a:buSzTx/>
              <a:buNone/>
            </a:pPr>
            <a:endPar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algn="l" defTabSz="914400">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print()函数默认的分隔符是一个空格，终止符号是一个换行符“'\n'”。了解以上内容后，在实际开发中会大大提高输出的灵活性。</a:t>
            </a:r>
          </a:p>
          <a:p>
            <a:pPr lvl="0" indent="285750" eaLnBrk="0" fontAlgn="base" hangingPunct="0">
              <a:spcBef>
                <a:spcPct val="0"/>
              </a:spcBef>
              <a:spcAft>
                <a:spcPct val="0"/>
              </a:spcAft>
              <a:tabLst>
                <a:tab pos="2628900" algn="ctr"/>
                <a:tab pos="5292725" algn="r"/>
              </a:tabLst>
            </a:pPr>
            <a:endParaRPr lang="en-US" altLang="zh-CN" sz="1600">
              <a:latin typeface="+mn-ea"/>
            </a:endParaRPr>
          </a:p>
          <a:p>
            <a:r>
              <a:rPr lang="en-US" altLang="zh-CN" sz="1200"/>
              <a:t> </a:t>
            </a:r>
            <a:endParaRPr lang="zh-CN" altLang="zh-CN" sz="1200"/>
          </a:p>
        </p:txBody>
      </p:sp>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4380" y="4008739"/>
            <a:ext cx="1598284" cy="3874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962785" cy="414020"/>
          </a:xfrm>
          <a:prstGeom prst="rect">
            <a:avLst/>
          </a:prstGeom>
          <a:noFill/>
        </p:spPr>
        <p:txBody>
          <a:bodyPr wrap="none" rtlCol="0">
            <a:spAutoFit/>
          </a:bodyPr>
          <a:lstStyle/>
          <a:p>
            <a:pPr algn="l"/>
            <a:r>
              <a:rPr lang="en-US" altLang="zh-CN" sz="2100" b="1" spc="225" dirty="0" smtClean="0">
                <a:solidFill>
                  <a:prstClr val="white"/>
                </a:solidFill>
              </a:rPr>
              <a:t>1.4 </a:t>
            </a:r>
            <a:r>
              <a:rPr lang="zh-CN" altLang="zh-CN" sz="2100" b="1" spc="225" dirty="0" smtClean="0">
                <a:solidFill>
                  <a:schemeClr val="bg1"/>
                </a:solidFill>
                <a:latin typeface="微软雅黑" panose="020B0503020204020204" pitchFamily="34" charset="-122"/>
                <a:ea typeface="微软雅黑" panose="020B0503020204020204" pitchFamily="34" charset="-122"/>
              </a:rPr>
              <a:t>程序控制</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48</a:t>
            </a:fld>
            <a:endParaRPr lang="zh-CN" altLang="en-US" dirty="0"/>
          </a:p>
        </p:txBody>
      </p:sp>
      <p:sp>
        <p:nvSpPr>
          <p:cNvPr id="12" name="矩形 11"/>
          <p:cNvSpPr/>
          <p:nvPr/>
        </p:nvSpPr>
        <p:spPr>
          <a:xfrm>
            <a:off x="452232" y="889323"/>
            <a:ext cx="2519680" cy="368300"/>
          </a:xfrm>
          <a:prstGeom prst="rect">
            <a:avLst/>
          </a:prstGeom>
        </p:spPr>
        <p:txBody>
          <a:bodyPr wrap="none">
            <a:spAutoFit/>
          </a:bodyPr>
          <a:lstStyle/>
          <a:p>
            <a:pPr algn="l"/>
            <a:r>
              <a:rPr lang="en-US" altLang="zh-CN" dirty="0" smtClean="0">
                <a:solidFill>
                  <a:schemeClr val="accent1">
                    <a:lumMod val="75000"/>
                  </a:schemeClr>
                </a:solidFill>
                <a:sym typeface="+mn-ea"/>
              </a:rPr>
              <a:t>1.4.1  </a:t>
            </a:r>
            <a:r>
              <a:rPr lang="en-US" dirty="0" err="1" smtClean="0">
                <a:solidFill>
                  <a:schemeClr val="accent1">
                    <a:lumMod val="75000"/>
                  </a:schemeClr>
                </a:solidFill>
                <a:sym typeface="+mn-ea"/>
              </a:rPr>
              <a:t>Python赋值语句</a:t>
            </a: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445446" y="1544359"/>
            <a:ext cx="8091054" cy="3322955"/>
          </a:xfrm>
          <a:prstGeom prst="rect">
            <a:avLst/>
          </a:prstGeom>
          <a:noFill/>
        </p:spPr>
        <p:txBody>
          <a:bodyPr wrap="square" rtlCol="0">
            <a:spAutoFit/>
          </a:bodyPr>
          <a:lstStyle/>
          <a:p>
            <a:pPr algn="l">
              <a:lnSpc>
                <a:spcPct val="150000"/>
              </a:lnSpc>
              <a:buClrTx/>
              <a:buSzTx/>
              <a:buNone/>
            </a:pPr>
            <a:r>
              <a:rPr lang="zh-CN" altLang="zh-CN" sz="1600" b="1">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5.数字的格式化输出</a:t>
            </a:r>
            <a:endPar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通过格式化字符串来指定输出数字的格式或位数。</a:t>
            </a: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1）输出指定位数的小数</a:t>
            </a: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&gt; salary = 8500.3353</a:t>
            </a: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&gt; print("薪资：{:.2f}".format(salary))</a:t>
            </a: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在格式化输出中，花括号里的“：”表示对在当前位置出现的值进行格式化处理，</a:t>
            </a: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“.2f”表示对后面的值以浮点型来输出，但只保留2位小数，第三位进行四舍五入。</a:t>
            </a:r>
          </a:p>
          <a:p>
            <a:pPr>
              <a:lnSpc>
                <a:spcPct val="150000"/>
              </a:lnSpc>
            </a:pPr>
            <a:endParaRPr lang="en-US" altLang="zh-CN" sz="1600">
              <a:latin typeface="+mn-ea"/>
            </a:endParaRPr>
          </a:p>
          <a:p>
            <a:pPr>
              <a:lnSpc>
                <a:spcPct val="150000"/>
              </a:lnSpc>
            </a:pPr>
            <a:r>
              <a:rPr lang="en-US" altLang="zh-CN" sz="1200"/>
              <a:t> </a:t>
            </a:r>
            <a:endParaRPr lang="zh-CN" altLang="zh-CN" sz="1200"/>
          </a:p>
        </p:txBody>
      </p:sp>
      <p:pic>
        <p:nvPicPr>
          <p:cNvPr id="307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2193" y="4216781"/>
            <a:ext cx="1642772" cy="3500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962785" cy="414020"/>
          </a:xfrm>
          <a:prstGeom prst="rect">
            <a:avLst/>
          </a:prstGeom>
          <a:noFill/>
        </p:spPr>
        <p:txBody>
          <a:bodyPr wrap="none" rtlCol="0">
            <a:spAutoFit/>
          </a:bodyPr>
          <a:lstStyle/>
          <a:p>
            <a:pPr algn="l"/>
            <a:r>
              <a:rPr lang="en-US" altLang="zh-CN" sz="2100" b="1" spc="225" dirty="0" smtClean="0">
                <a:solidFill>
                  <a:prstClr val="white"/>
                </a:solidFill>
              </a:rPr>
              <a:t>1.4 </a:t>
            </a:r>
            <a:r>
              <a:rPr lang="zh-CN" altLang="zh-CN" sz="2100" b="1" spc="225" dirty="0" smtClean="0">
                <a:solidFill>
                  <a:schemeClr val="bg1"/>
                </a:solidFill>
                <a:latin typeface="微软雅黑" panose="020B0503020204020204" pitchFamily="34" charset="-122"/>
                <a:ea typeface="微软雅黑" panose="020B0503020204020204" pitchFamily="34" charset="-122"/>
              </a:rPr>
              <a:t>程序控制</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49</a:t>
            </a:fld>
            <a:endParaRPr lang="zh-CN" altLang="en-US" dirty="0"/>
          </a:p>
        </p:txBody>
      </p:sp>
      <p:sp>
        <p:nvSpPr>
          <p:cNvPr id="12" name="矩形 11"/>
          <p:cNvSpPr/>
          <p:nvPr/>
        </p:nvSpPr>
        <p:spPr>
          <a:xfrm>
            <a:off x="452232" y="889323"/>
            <a:ext cx="2519680" cy="368300"/>
          </a:xfrm>
          <a:prstGeom prst="rect">
            <a:avLst/>
          </a:prstGeom>
        </p:spPr>
        <p:txBody>
          <a:bodyPr wrap="none">
            <a:spAutoFit/>
          </a:bodyPr>
          <a:lstStyle/>
          <a:p>
            <a:pPr algn="l"/>
            <a:r>
              <a:rPr lang="en-US" altLang="zh-CN" dirty="0" smtClean="0">
                <a:solidFill>
                  <a:schemeClr val="accent1">
                    <a:lumMod val="75000"/>
                  </a:schemeClr>
                </a:solidFill>
                <a:sym typeface="+mn-ea"/>
              </a:rPr>
              <a:t>1.4.1  </a:t>
            </a:r>
            <a:r>
              <a:rPr lang="en-US" dirty="0" err="1" smtClean="0">
                <a:solidFill>
                  <a:schemeClr val="accent1">
                    <a:lumMod val="75000"/>
                  </a:schemeClr>
                </a:solidFill>
                <a:sym typeface="+mn-ea"/>
              </a:rPr>
              <a:t>Python赋值语句</a:t>
            </a: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445446" y="1544359"/>
            <a:ext cx="8091054" cy="3784600"/>
          </a:xfrm>
          <a:prstGeom prst="rect">
            <a:avLst/>
          </a:prstGeom>
          <a:noFill/>
        </p:spPr>
        <p:txBody>
          <a:bodyPr wrap="square" rtlCol="0">
            <a:spAutoFit/>
          </a:bodyPr>
          <a:lstStyle/>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2）输出千位分隔符</a:t>
            </a: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如果想让输出的值加上“，”千位分隔符，可以使用如下的形式：</a:t>
            </a:r>
          </a:p>
          <a:p>
            <a:pPr indent="0" algn="l">
              <a:lnSpc>
                <a:spcPct val="150000"/>
              </a:lnSpc>
              <a:buClrTx/>
              <a:buSzTx/>
              <a:buFont typeface="Wingdings" panose="05000000000000000000" pitchFamily="2" charset="2"/>
              <a:buNone/>
            </a:pP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&gt;</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print("薪资：{:,.2f}".format(salary))</a:t>
            </a:r>
          </a:p>
          <a:p>
            <a:pPr algn="l">
              <a:lnSpc>
                <a:spcPct val="150000"/>
              </a:lnSpc>
              <a:buClrTx/>
              <a:buSzTx/>
              <a:buNone/>
            </a:pPr>
            <a:endPar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3）输出固定宽度的数值</a:t>
            </a: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若想指定整体数字输出的宽度，则形式如下：</a:t>
            </a: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&gt; print("薪资：{:12,.2f}".format(salary))</a:t>
            </a:r>
          </a:p>
          <a:p>
            <a:pPr algn="l">
              <a:lnSpc>
                <a:spcPct val="150000"/>
              </a:lnSpc>
              <a:buClrTx/>
              <a:buSzTx/>
              <a:buNone/>
            </a:pPr>
            <a:endPar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说明：“{:12,.2f}”中的“12”表示总的宽度，默认右对齐，不够位数，前面补空格；“,”表示千分位分隔符；“.2f”表示保留2位小数。</a:t>
            </a:r>
            <a:endParaRPr lang="en-US" altLang="zh-CN" b="1">
              <a:latin typeface="+mn-ea"/>
            </a:endParaRPr>
          </a:p>
        </p:txBody>
      </p:sp>
      <p:pic>
        <p:nvPicPr>
          <p:cNvPr id="409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1055" y="2737497"/>
            <a:ext cx="1604860" cy="3365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1055" y="4159354"/>
            <a:ext cx="2281237" cy="4126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1693574" y="1927796"/>
            <a:ext cx="5693399" cy="444332"/>
            <a:chOff x="1807265" y="3866296"/>
            <a:chExt cx="5693399" cy="394200"/>
          </a:xfrm>
          <a:solidFill>
            <a:schemeClr val="accent1">
              <a:lumMod val="75000"/>
            </a:schemeClr>
          </a:solidFill>
        </p:grpSpPr>
        <p:sp>
          <p:nvSpPr>
            <p:cNvPr id="39" name="圆角矩形 38"/>
            <p:cNvSpPr/>
            <p:nvPr/>
          </p:nvSpPr>
          <p:spPr>
            <a:xfrm>
              <a:off x="1807265" y="3866296"/>
              <a:ext cx="5693399" cy="394200"/>
            </a:xfrm>
            <a:prstGeom prst="roundRect">
              <a:avLst>
                <a:gd name="adj" fmla="val 20658"/>
              </a:avLst>
            </a:prstGeom>
            <a:solidFill>
              <a:schemeClr val="bg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7" name="矩形 46"/>
            <p:cNvSpPr/>
            <p:nvPr/>
          </p:nvSpPr>
          <p:spPr>
            <a:xfrm>
              <a:off x="1881814" y="3877080"/>
              <a:ext cx="2604770" cy="367308"/>
            </a:xfrm>
            <a:prstGeom prst="rect">
              <a:avLst/>
            </a:prstGeom>
            <a:solidFill>
              <a:schemeClr val="bg2"/>
            </a:solidFill>
          </p:spPr>
          <p:txBody>
            <a:bodyPr wrap="none">
              <a:spAutoFit/>
            </a:bodyPr>
            <a:lstStyle/>
            <a:p>
              <a:pPr algn="l"/>
              <a:r>
                <a:rPr lang="en-US" altLang="zh-CN"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1.1</a:t>
              </a:r>
              <a:r>
                <a:rPr lang="zh-CN" altLang="en-US"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altLang="en-US"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Python简介</a:t>
              </a:r>
            </a:p>
          </p:txBody>
        </p:sp>
      </p:grpSp>
      <p:sp>
        <p:nvSpPr>
          <p:cNvPr id="32" name="矩形 31"/>
          <p:cNvSpPr/>
          <p:nvPr/>
        </p:nvSpPr>
        <p:spPr>
          <a:xfrm>
            <a:off x="-7143" y="-9147"/>
            <a:ext cx="9158090" cy="3821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6" name="矩形 35"/>
          <p:cNvSpPr/>
          <p:nvPr/>
        </p:nvSpPr>
        <p:spPr>
          <a:xfrm>
            <a:off x="0" y="6669360"/>
            <a:ext cx="9144000" cy="1886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57" name="组合 56"/>
          <p:cNvGrpSpPr/>
          <p:nvPr/>
        </p:nvGrpSpPr>
        <p:grpSpPr>
          <a:xfrm>
            <a:off x="1693574" y="2469970"/>
            <a:ext cx="5693399" cy="444332"/>
            <a:chOff x="1807265" y="2935089"/>
            <a:chExt cx="5693399" cy="394200"/>
          </a:xfrm>
        </p:grpSpPr>
        <p:sp>
          <p:nvSpPr>
            <p:cNvPr id="74" name="圆角矩形 73"/>
            <p:cNvSpPr/>
            <p:nvPr/>
          </p:nvSpPr>
          <p:spPr>
            <a:xfrm>
              <a:off x="1807265" y="2935089"/>
              <a:ext cx="5693399" cy="394200"/>
            </a:xfrm>
            <a:prstGeom prst="roundRect">
              <a:avLst>
                <a:gd name="adj" fmla="val 20658"/>
              </a:avLst>
            </a:prstGeom>
            <a:solidFill>
              <a:schemeClr val="accent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5" name="矩形 74"/>
            <p:cNvSpPr/>
            <p:nvPr/>
          </p:nvSpPr>
          <p:spPr>
            <a:xfrm>
              <a:off x="1881560" y="2945793"/>
              <a:ext cx="4250055" cy="367308"/>
            </a:xfrm>
            <a:prstGeom prst="rect">
              <a:avLst/>
            </a:prstGeom>
          </p:spPr>
          <p:txBody>
            <a:bodyPr wrap="square">
              <a:spAutoFit/>
            </a:bodyPr>
            <a:lstStyle/>
            <a:p>
              <a:r>
                <a:rPr lang="en-US" altLang="zh-CN" sz="2100" spc="225" dirty="0" smtClean="0">
                  <a:solidFill>
                    <a:schemeClr val="bg1"/>
                  </a:solidFill>
                  <a:latin typeface="微软雅黑" panose="020B0503020204020204" pitchFamily="34" charset="-122"/>
                  <a:ea typeface="微软雅黑" panose="020B0503020204020204" pitchFamily="34" charset="-122"/>
                </a:rPr>
                <a:t>1.2</a:t>
              </a:r>
              <a:r>
                <a:rPr lang="zh-CN" altLang="en-US" sz="2100" spc="225" dirty="0">
                  <a:solidFill>
                    <a:schemeClr val="bg1"/>
                  </a:solidFill>
                  <a:latin typeface="微软雅黑" panose="020B0503020204020204" pitchFamily="34" charset="-122"/>
                  <a:ea typeface="微软雅黑" panose="020B0503020204020204" pitchFamily="34" charset="-122"/>
                </a:rPr>
                <a:t>　</a:t>
              </a:r>
              <a:r>
                <a:rPr lang="zh-CN" altLang="en-US" sz="2100" spc="225" dirty="0" smtClean="0">
                  <a:solidFill>
                    <a:schemeClr val="bg1"/>
                  </a:solidFill>
                  <a:latin typeface="微软雅黑" panose="020B0503020204020204" pitchFamily="34" charset="-122"/>
                  <a:ea typeface="微软雅黑" panose="020B0503020204020204" pitchFamily="34" charset="-122"/>
                </a:rPr>
                <a:t>Python的安装与运行</a:t>
              </a:r>
            </a:p>
          </p:txBody>
        </p:sp>
      </p:grpSp>
      <p:grpSp>
        <p:nvGrpSpPr>
          <p:cNvPr id="58" name="组合 57"/>
          <p:cNvGrpSpPr/>
          <p:nvPr/>
        </p:nvGrpSpPr>
        <p:grpSpPr>
          <a:xfrm>
            <a:off x="1693574" y="3040884"/>
            <a:ext cx="5693399" cy="444635"/>
            <a:chOff x="1807265" y="3400425"/>
            <a:chExt cx="5693399" cy="394468"/>
          </a:xfrm>
          <a:solidFill>
            <a:schemeClr val="bg2"/>
          </a:solidFill>
        </p:grpSpPr>
        <p:sp>
          <p:nvSpPr>
            <p:cNvPr id="71" name="圆角矩形 70"/>
            <p:cNvSpPr/>
            <p:nvPr/>
          </p:nvSpPr>
          <p:spPr>
            <a:xfrm>
              <a:off x="1807265" y="3400693"/>
              <a:ext cx="5693399" cy="394200"/>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2" name="矩形 71"/>
            <p:cNvSpPr/>
            <p:nvPr/>
          </p:nvSpPr>
          <p:spPr>
            <a:xfrm>
              <a:off x="1881687" y="3400425"/>
              <a:ext cx="3490595" cy="367307"/>
            </a:xfrm>
            <a:prstGeom prst="rect">
              <a:avLst/>
            </a:prstGeom>
            <a:noFill/>
          </p:spPr>
          <p:txBody>
            <a:bodyPr wrap="none">
              <a:spAutoFit/>
            </a:bodyPr>
            <a:lstStyle/>
            <a:p>
              <a:pPr algn="l"/>
              <a:r>
                <a:rPr lang="en-US" altLang="zh-CN"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1.3</a:t>
              </a:r>
              <a:r>
                <a:rPr lang="zh-CN" altLang="en-US"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　Python版本的选择</a:t>
              </a:r>
            </a:p>
          </p:txBody>
        </p:sp>
      </p:grpSp>
      <p:grpSp>
        <p:nvGrpSpPr>
          <p:cNvPr id="60" name="组合 59"/>
          <p:cNvGrpSpPr/>
          <p:nvPr/>
        </p:nvGrpSpPr>
        <p:grpSpPr>
          <a:xfrm>
            <a:off x="1693574" y="4164445"/>
            <a:ext cx="5693399" cy="444332"/>
            <a:chOff x="1807265" y="4331900"/>
            <a:chExt cx="5693399" cy="394200"/>
          </a:xfrm>
        </p:grpSpPr>
        <p:sp>
          <p:nvSpPr>
            <p:cNvPr id="67" name="圆角矩形 66"/>
            <p:cNvSpPr/>
            <p:nvPr/>
          </p:nvSpPr>
          <p:spPr>
            <a:xfrm>
              <a:off x="1807265" y="4331900"/>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8" name="矩形 67"/>
            <p:cNvSpPr/>
            <p:nvPr/>
          </p:nvSpPr>
          <p:spPr>
            <a:xfrm>
              <a:off x="1881560" y="4342604"/>
              <a:ext cx="3037840" cy="367308"/>
            </a:xfrm>
            <a:prstGeom prst="rect">
              <a:avLst/>
            </a:prstGeom>
          </p:spPr>
          <p:txBody>
            <a:bodyPr wrap="square">
              <a:spAutoFit/>
            </a:bodyPr>
            <a:lstStyle/>
            <a:p>
              <a:r>
                <a:rPr lang="en-US" altLang="zh-CN"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1.5</a:t>
              </a:r>
              <a:r>
                <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rPr>
                <a:t>　绘图</a:t>
              </a:r>
              <a:endParaRPr lang="zh-CN" altLang="en-US" sz="2100" spc="225"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61" name="组合 60"/>
          <p:cNvGrpSpPr/>
          <p:nvPr/>
        </p:nvGrpSpPr>
        <p:grpSpPr>
          <a:xfrm>
            <a:off x="1655638" y="5335815"/>
            <a:ext cx="5693399" cy="444333"/>
            <a:chOff x="1818097" y="4758178"/>
            <a:chExt cx="5693399" cy="394200"/>
          </a:xfrm>
        </p:grpSpPr>
        <p:sp>
          <p:nvSpPr>
            <p:cNvPr id="65" name="圆角矩形 64"/>
            <p:cNvSpPr/>
            <p:nvPr/>
          </p:nvSpPr>
          <p:spPr>
            <a:xfrm>
              <a:off x="1818097" y="4758178"/>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6" name="矩形 65"/>
            <p:cNvSpPr/>
            <p:nvPr/>
          </p:nvSpPr>
          <p:spPr>
            <a:xfrm>
              <a:off x="1899764" y="4786305"/>
              <a:ext cx="780983" cy="365064"/>
            </a:xfrm>
            <a:prstGeom prst="rect">
              <a:avLst/>
            </a:prstGeom>
          </p:spPr>
          <p:txBody>
            <a:bodyPr wrap="square">
              <a:spAutoFit/>
            </a:bodyPr>
            <a:lstStyle/>
            <a:p>
              <a:r>
                <a:rPr lang="zh-CN" altLang="en-US"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习题</a:t>
              </a:r>
            </a:p>
          </p:txBody>
        </p:sp>
      </p:grpSp>
      <p:grpSp>
        <p:nvGrpSpPr>
          <p:cNvPr id="48" name="组合 47"/>
          <p:cNvGrpSpPr/>
          <p:nvPr/>
        </p:nvGrpSpPr>
        <p:grpSpPr>
          <a:xfrm>
            <a:off x="1682496" y="3588627"/>
            <a:ext cx="5730240" cy="444280"/>
            <a:chOff x="1807265" y="2478527"/>
            <a:chExt cx="5693399" cy="394154"/>
          </a:xfrm>
          <a:solidFill>
            <a:schemeClr val="bg2"/>
          </a:solidFill>
        </p:grpSpPr>
        <p:sp>
          <p:nvSpPr>
            <p:cNvPr id="49" name="圆角矩形 48"/>
            <p:cNvSpPr/>
            <p:nvPr/>
          </p:nvSpPr>
          <p:spPr>
            <a:xfrm>
              <a:off x="1807265" y="2478527"/>
              <a:ext cx="5693399" cy="394154"/>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0" name="矩形 49"/>
            <p:cNvSpPr/>
            <p:nvPr/>
          </p:nvSpPr>
          <p:spPr>
            <a:xfrm>
              <a:off x="1861524" y="2485851"/>
              <a:ext cx="2202533" cy="367308"/>
            </a:xfrm>
            <a:prstGeom prst="rect">
              <a:avLst/>
            </a:prstGeom>
            <a:grpFill/>
          </p:spPr>
          <p:txBody>
            <a:bodyPr wrap="square">
              <a:spAutoFit/>
            </a:bodyPr>
            <a:lstStyle/>
            <a:p>
              <a:r>
                <a:rPr lang="en-US" altLang="zh-CN"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1.4</a:t>
              </a:r>
              <a:r>
                <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程序控制</a:t>
              </a:r>
            </a:p>
          </p:txBody>
        </p:sp>
      </p:grpSp>
      <p:pic>
        <p:nvPicPr>
          <p:cNvPr id="51" name="27 Image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2"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53"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smtClean="0">
                <a:solidFill>
                  <a:schemeClr val="bg1">
                    <a:lumMod val="50000"/>
                  </a:schemeClr>
                </a:solidFill>
              </a:rPr>
              <a:t>56</a:t>
            </a:r>
            <a:endParaRPr lang="en-US" altLang="es-HN" sz="1200" b="1" dirty="0" smtClean="0">
              <a:solidFill>
                <a:schemeClr val="bg1">
                  <a:lumMod val="50000"/>
                </a:schemeClr>
              </a:solidFill>
              <a:latin typeface="+mn-lt"/>
            </a:endParaRPr>
          </a:p>
        </p:txBody>
      </p:sp>
      <p:pic>
        <p:nvPicPr>
          <p:cNvPr id="54"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5"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6"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5</a:t>
            </a:fld>
            <a:endParaRPr lang="zh-CN" altLang="en-US" dirty="0"/>
          </a:p>
        </p:txBody>
      </p:sp>
      <p:sp>
        <p:nvSpPr>
          <p:cNvPr id="35" name="矩形 34"/>
          <p:cNvSpPr/>
          <p:nvPr/>
        </p:nvSpPr>
        <p:spPr>
          <a:xfrm>
            <a:off x="762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grpSp>
        <p:nvGrpSpPr>
          <p:cNvPr id="59" name="组合 58"/>
          <p:cNvGrpSpPr/>
          <p:nvPr/>
        </p:nvGrpSpPr>
        <p:grpSpPr>
          <a:xfrm>
            <a:off x="1675286" y="4772783"/>
            <a:ext cx="5693399" cy="444355"/>
            <a:chOff x="1807265" y="4331900"/>
            <a:chExt cx="5693399" cy="394220"/>
          </a:xfrm>
        </p:grpSpPr>
        <p:sp>
          <p:nvSpPr>
            <p:cNvPr id="62" name="圆角矩形 61"/>
            <p:cNvSpPr/>
            <p:nvPr/>
          </p:nvSpPr>
          <p:spPr>
            <a:xfrm>
              <a:off x="1807265" y="4331900"/>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3" name="矩形 62"/>
            <p:cNvSpPr/>
            <p:nvPr/>
          </p:nvSpPr>
          <p:spPr>
            <a:xfrm>
              <a:off x="1869622" y="4358813"/>
              <a:ext cx="1530985" cy="367307"/>
            </a:xfrm>
            <a:prstGeom prst="rect">
              <a:avLst/>
            </a:prstGeom>
          </p:spPr>
          <p:txBody>
            <a:bodyPr wrap="none">
              <a:spAutoFit/>
            </a:bodyPr>
            <a:lstStyle/>
            <a:p>
              <a:r>
                <a:rPr lang="en-US" altLang="zh-CN"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1.6</a:t>
              </a:r>
              <a:r>
                <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rPr>
                <a:t>　函数</a:t>
              </a:r>
              <a:endParaRPr lang="zh-CN" altLang="en-US" sz="2100" spc="225"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690257" y="854039"/>
            <a:ext cx="7832784" cy="781050"/>
            <a:chOff x="2788580" y="1152524"/>
            <a:chExt cx="3730770" cy="781050"/>
          </a:xfrm>
        </p:grpSpPr>
        <p:grpSp>
          <p:nvGrpSpPr>
            <p:cNvPr id="6" name="组合 5"/>
            <p:cNvGrpSpPr/>
            <p:nvPr/>
          </p:nvGrpSpPr>
          <p:grpSpPr>
            <a:xfrm>
              <a:off x="2788580" y="1152524"/>
              <a:ext cx="3730770" cy="781050"/>
              <a:chOff x="3725790" y="847725"/>
              <a:chExt cx="3730770" cy="781050"/>
            </a:xfrm>
          </p:grpSpPr>
          <p:grpSp>
            <p:nvGrpSpPr>
              <p:cNvPr id="7" name="组合 6"/>
              <p:cNvGrpSpPr/>
              <p:nvPr/>
            </p:nvGrpSpPr>
            <p:grpSpPr>
              <a:xfrm>
                <a:off x="3725790" y="1019175"/>
                <a:ext cx="627135" cy="609600"/>
                <a:chOff x="3725790" y="1019175"/>
                <a:chExt cx="627135" cy="609600"/>
              </a:xfrm>
            </p:grpSpPr>
            <p:sp>
              <p:nvSpPr>
                <p:cNvPr id="12"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flipH="1">
                <a:off x="6829425" y="1019175"/>
                <a:ext cx="627135" cy="609600"/>
                <a:chOff x="3725790" y="1019175"/>
                <a:chExt cx="627135" cy="609600"/>
              </a:xfrm>
            </p:grpSpPr>
            <p:sp>
              <p:nvSpPr>
                <p:cNvPr id="10"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4"/>
            <p:cNvSpPr txBox="1"/>
            <p:nvPr/>
          </p:nvSpPr>
          <p:spPr>
            <a:xfrm>
              <a:off x="3733749" y="1169836"/>
              <a:ext cx="1676490" cy="521970"/>
            </a:xfrm>
            <a:prstGeom prst="rect">
              <a:avLst/>
            </a:prstGeom>
            <a:noFill/>
          </p:spPr>
          <p:txBody>
            <a:bodyPr wrap="none" rtlCol="0">
              <a:spAutoFit/>
            </a:bodyPr>
            <a:lstStyle/>
            <a:p>
              <a:pPr algn="ctr"/>
              <a:r>
                <a:rPr lang="zh-CN" altLang="en-US" sz="2800" dirty="0">
                  <a:solidFill>
                    <a:schemeClr val="accent4"/>
                  </a:solidFill>
                </a:rPr>
                <a:t>第一</a:t>
              </a:r>
              <a:r>
                <a:rPr lang="zh-CN" altLang="en-US" sz="2800" dirty="0" smtClean="0">
                  <a:solidFill>
                    <a:schemeClr val="accent4"/>
                  </a:solidFill>
                </a:rPr>
                <a:t>章　</a:t>
              </a:r>
              <a:r>
                <a:rPr lang="zh-CN" altLang="zh-CN" sz="2800" dirty="0" smtClean="0">
                  <a:solidFill>
                    <a:schemeClr val="accent4"/>
                  </a:solidFill>
                </a:rPr>
                <a:t>Python基础</a:t>
              </a:r>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962785" cy="414020"/>
          </a:xfrm>
          <a:prstGeom prst="rect">
            <a:avLst/>
          </a:prstGeom>
          <a:noFill/>
        </p:spPr>
        <p:txBody>
          <a:bodyPr wrap="none" rtlCol="0">
            <a:spAutoFit/>
          </a:bodyPr>
          <a:lstStyle/>
          <a:p>
            <a:pPr algn="l"/>
            <a:r>
              <a:rPr lang="en-US" altLang="zh-CN" sz="2100" b="1" spc="225" dirty="0" smtClean="0">
                <a:solidFill>
                  <a:prstClr val="white"/>
                </a:solidFill>
              </a:rPr>
              <a:t>1.4 </a:t>
            </a:r>
            <a:r>
              <a:rPr lang="zh-CN" altLang="zh-CN" sz="2100" b="1" spc="225" dirty="0" smtClean="0">
                <a:solidFill>
                  <a:schemeClr val="bg1"/>
                </a:solidFill>
                <a:latin typeface="微软雅黑" panose="020B0503020204020204" pitchFamily="34" charset="-122"/>
                <a:ea typeface="微软雅黑" panose="020B0503020204020204" pitchFamily="34" charset="-122"/>
              </a:rPr>
              <a:t>程序控制</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50</a:t>
            </a:fld>
            <a:endParaRPr lang="zh-CN" altLang="en-US" dirty="0"/>
          </a:p>
        </p:txBody>
      </p:sp>
      <p:sp>
        <p:nvSpPr>
          <p:cNvPr id="12" name="矩形 11"/>
          <p:cNvSpPr/>
          <p:nvPr/>
        </p:nvSpPr>
        <p:spPr>
          <a:xfrm>
            <a:off x="452232" y="889323"/>
            <a:ext cx="2519680" cy="368300"/>
          </a:xfrm>
          <a:prstGeom prst="rect">
            <a:avLst/>
          </a:prstGeom>
        </p:spPr>
        <p:txBody>
          <a:bodyPr wrap="none">
            <a:spAutoFit/>
          </a:bodyPr>
          <a:lstStyle/>
          <a:p>
            <a:pPr algn="l"/>
            <a:r>
              <a:rPr lang="en-US" altLang="zh-CN" dirty="0" smtClean="0">
                <a:solidFill>
                  <a:schemeClr val="accent1">
                    <a:lumMod val="75000"/>
                  </a:schemeClr>
                </a:solidFill>
                <a:sym typeface="+mn-ea"/>
              </a:rPr>
              <a:t>1.4.1  </a:t>
            </a:r>
            <a:r>
              <a:rPr lang="en-US" dirty="0" err="1" smtClean="0">
                <a:solidFill>
                  <a:schemeClr val="accent1">
                    <a:lumMod val="75000"/>
                  </a:schemeClr>
                </a:solidFill>
                <a:sym typeface="+mn-ea"/>
              </a:rPr>
              <a:t>Python赋值语句</a:t>
            </a: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445446" y="1544359"/>
            <a:ext cx="8091054" cy="3692525"/>
          </a:xfrm>
          <a:prstGeom prst="rect">
            <a:avLst/>
          </a:prstGeom>
          <a:noFill/>
        </p:spPr>
        <p:txBody>
          <a:bodyPr wrap="square" rtlCol="0">
            <a:spAutoFit/>
          </a:bodyPr>
          <a:lstStyle/>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&gt; x = 568.25766</a:t>
            </a: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&gt; print("{:8.2f}".format(x))   #宽度8位，不足8位前面补空格</a:t>
            </a:r>
          </a:p>
          <a:p>
            <a:pPr algn="l">
              <a:lnSpc>
                <a:spcPct val="150000"/>
              </a:lnSpc>
              <a:buClrTx/>
              <a:buSzTx/>
              <a:buNone/>
            </a:pPr>
            <a:endPar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buClrTx/>
              <a:buSzTx/>
              <a:buNone/>
            </a:pPr>
            <a:endPar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&gt; print("{:08.2f}".format(x))   #宽度8位，不足8位前面补0</a:t>
            </a:r>
          </a:p>
          <a:p>
            <a:pPr algn="l">
              <a:lnSpc>
                <a:spcPct val="150000"/>
              </a:lnSpc>
              <a:buClrTx/>
              <a:buSzTx/>
              <a:buNone/>
            </a:pPr>
            <a:endPar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buClrTx/>
              <a:buSzTx/>
              <a:buNone/>
            </a:pPr>
            <a:endPar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print()函数更多的使用方式，请通过help(print)命令进行查阅。</a:t>
            </a: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&gt; help(print)</a:t>
            </a:r>
          </a:p>
          <a:p>
            <a:endParaRPr lang="en-US" altLang="zh-CN" b="1" dirty="0">
              <a:latin typeface="+mn-ea"/>
            </a:endParaRPr>
          </a:p>
        </p:txBody>
      </p:sp>
      <p:pic>
        <p:nvPicPr>
          <p:cNvPr id="512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2575" y="2540077"/>
            <a:ext cx="1448418" cy="392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3"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2575" y="3650122"/>
            <a:ext cx="1780348" cy="392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962785" cy="414020"/>
          </a:xfrm>
          <a:prstGeom prst="rect">
            <a:avLst/>
          </a:prstGeom>
          <a:noFill/>
        </p:spPr>
        <p:txBody>
          <a:bodyPr wrap="none" rtlCol="0">
            <a:spAutoFit/>
          </a:bodyPr>
          <a:lstStyle/>
          <a:p>
            <a:pPr algn="l"/>
            <a:r>
              <a:rPr lang="en-US" altLang="zh-CN" sz="2100" b="1" spc="225" dirty="0" smtClean="0">
                <a:solidFill>
                  <a:prstClr val="white"/>
                </a:solidFill>
              </a:rPr>
              <a:t>1.4 </a:t>
            </a:r>
            <a:r>
              <a:rPr lang="zh-CN" altLang="zh-CN" sz="2100" b="1" spc="225" dirty="0" smtClean="0">
                <a:solidFill>
                  <a:schemeClr val="bg1"/>
                </a:solidFill>
                <a:latin typeface="微软雅黑" panose="020B0503020204020204" pitchFamily="34" charset="-122"/>
                <a:ea typeface="微软雅黑" panose="020B0503020204020204" pitchFamily="34" charset="-122"/>
              </a:rPr>
              <a:t>程序控制</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51</a:t>
            </a:fld>
            <a:endParaRPr lang="zh-CN" altLang="en-US" dirty="0"/>
          </a:p>
        </p:txBody>
      </p:sp>
      <p:sp>
        <p:nvSpPr>
          <p:cNvPr id="12" name="矩形 11"/>
          <p:cNvSpPr/>
          <p:nvPr/>
        </p:nvSpPr>
        <p:spPr>
          <a:xfrm>
            <a:off x="452232" y="715968"/>
            <a:ext cx="1745615" cy="368300"/>
          </a:xfrm>
          <a:prstGeom prst="rect">
            <a:avLst/>
          </a:prstGeom>
        </p:spPr>
        <p:txBody>
          <a:bodyPr wrap="none">
            <a:spAutoFit/>
          </a:bodyPr>
          <a:lstStyle/>
          <a:p>
            <a:pPr algn="l"/>
            <a:r>
              <a:rPr lang="en-US" altLang="zh-CN" dirty="0" smtClean="0">
                <a:solidFill>
                  <a:schemeClr val="accent1">
                    <a:lumMod val="75000"/>
                  </a:schemeClr>
                </a:solidFill>
                <a:sym typeface="+mn-ea"/>
              </a:rPr>
              <a:t>1.4.2  </a:t>
            </a:r>
            <a:r>
              <a:rPr lang="zh-CN" altLang="en-US" dirty="0" err="1" smtClean="0">
                <a:solidFill>
                  <a:schemeClr val="accent1">
                    <a:lumMod val="75000"/>
                  </a:schemeClr>
                </a:solidFill>
                <a:sym typeface="+mn-ea"/>
              </a:rPr>
              <a:t>顺序结构</a:t>
            </a: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452178" y="1084652"/>
            <a:ext cx="8091054" cy="4892675"/>
          </a:xfrm>
          <a:prstGeom prst="rect">
            <a:avLst/>
          </a:prstGeom>
          <a:noFill/>
        </p:spPr>
        <p:txBody>
          <a:bodyPr wrap="square" rtlCol="0">
            <a:spAutoFit/>
          </a:bodyPr>
          <a:lstStyle/>
          <a:p>
            <a:pPr lvl="0" algn="l" defTabSz="914400">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顺序结构是一个程序中最为简单也最为基本的结构，其执行顺序按照代码的排列顺序自上而下地执行。如交换两个变量的值：</a:t>
            </a:r>
          </a:p>
          <a:p>
            <a:pPr lvl="0" algn="l" defTabSz="914400">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a,b = 3,5</a:t>
            </a:r>
          </a:p>
          <a:p>
            <a:pPr lvl="0" algn="l" defTabSz="914400">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print("a = ", a,"b = ",b)</a:t>
            </a:r>
          </a:p>
          <a:p>
            <a:pPr lvl="0" algn="l" defTabSz="914400">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a,b = b,a</a:t>
            </a:r>
          </a:p>
          <a:p>
            <a:pPr lvl="0" algn="l" defTabSz="914400">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print("a = ", a,"b = ",b) </a:t>
            </a:r>
          </a:p>
          <a:p>
            <a:pPr lvl="0" algn="l" defTabSz="914400">
              <a:lnSpc>
                <a:spcPct val="150000"/>
              </a:lnSpc>
              <a:buClrTx/>
              <a:buSzTx/>
              <a:buNone/>
            </a:pPr>
            <a:endPar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algn="l" defTabSz="914400">
              <a:lnSpc>
                <a:spcPct val="150000"/>
              </a:lnSpc>
              <a:buClrTx/>
              <a:buSzTx/>
              <a:buNone/>
            </a:pPr>
            <a:endPar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algn="l" defTabSz="914400">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这里，要正确理解语句“a, b = b, a”。系统实际上是把右边的两个变量当作元组(b,a)来进行赋值，具体来说，就相当于执行了以下三步操作：</a:t>
            </a: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（1）temp = (b,a), 即把元组(b,a)赋值给一个临时变量temp；</a:t>
            </a: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（2）a = temp[0], 即把temp的第1个元素即b的值取出来赋值给变量a；</a:t>
            </a: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（3）b = temp[1], 即把temp的第2个元素即a的值取出来赋值给变量b。</a:t>
            </a:r>
          </a:p>
        </p:txBody>
      </p:sp>
      <p:pic>
        <p:nvPicPr>
          <p:cNvPr id="614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2440" y="3328084"/>
            <a:ext cx="1851414" cy="730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962785" cy="414020"/>
          </a:xfrm>
          <a:prstGeom prst="rect">
            <a:avLst/>
          </a:prstGeom>
          <a:noFill/>
        </p:spPr>
        <p:txBody>
          <a:bodyPr wrap="none" rtlCol="0">
            <a:spAutoFit/>
          </a:bodyPr>
          <a:lstStyle/>
          <a:p>
            <a:pPr algn="l"/>
            <a:r>
              <a:rPr lang="en-US" altLang="zh-CN" sz="2100" b="1" spc="225" dirty="0" smtClean="0">
                <a:solidFill>
                  <a:prstClr val="white"/>
                </a:solidFill>
              </a:rPr>
              <a:t>1.4 </a:t>
            </a:r>
            <a:r>
              <a:rPr lang="zh-CN" altLang="zh-CN" sz="2100" b="1" spc="225" dirty="0" smtClean="0">
                <a:solidFill>
                  <a:schemeClr val="bg1"/>
                </a:solidFill>
                <a:latin typeface="微软雅黑" panose="020B0503020204020204" pitchFamily="34" charset="-122"/>
                <a:ea typeface="微软雅黑" panose="020B0503020204020204" pitchFamily="34" charset="-122"/>
              </a:rPr>
              <a:t>程序控制</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52</a:t>
            </a:fld>
            <a:endParaRPr lang="zh-CN" altLang="en-US" dirty="0"/>
          </a:p>
        </p:txBody>
      </p:sp>
      <p:sp>
        <p:nvSpPr>
          <p:cNvPr id="12" name="矩形 11"/>
          <p:cNvSpPr/>
          <p:nvPr/>
        </p:nvSpPr>
        <p:spPr>
          <a:xfrm>
            <a:off x="452232" y="889323"/>
            <a:ext cx="1745615" cy="368300"/>
          </a:xfrm>
          <a:prstGeom prst="rect">
            <a:avLst/>
          </a:prstGeom>
        </p:spPr>
        <p:txBody>
          <a:bodyPr wrap="none">
            <a:spAutoFit/>
          </a:bodyPr>
          <a:lstStyle/>
          <a:p>
            <a:pPr algn="l"/>
            <a:r>
              <a:rPr lang="en-US" altLang="zh-CN" dirty="0" smtClean="0">
                <a:solidFill>
                  <a:schemeClr val="accent1">
                    <a:lumMod val="75000"/>
                  </a:schemeClr>
                </a:solidFill>
                <a:sym typeface="+mn-ea"/>
              </a:rPr>
              <a:t>1.4.3  </a:t>
            </a:r>
            <a:r>
              <a:rPr lang="zh-CN" altLang="en-US" dirty="0" err="1" smtClean="0">
                <a:solidFill>
                  <a:schemeClr val="accent1">
                    <a:lumMod val="75000"/>
                  </a:schemeClr>
                </a:solidFill>
                <a:sym typeface="+mn-ea"/>
              </a:rPr>
              <a:t>选择结构</a:t>
            </a: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445446" y="1544359"/>
            <a:ext cx="8091054" cy="3692525"/>
          </a:xfrm>
          <a:prstGeom prst="rect">
            <a:avLst/>
          </a:prstGeom>
          <a:noFill/>
        </p:spPr>
        <p:txBody>
          <a:bodyPr wrap="square" rtlCol="0">
            <a:spAutoFit/>
          </a:bodyPr>
          <a:lstStyle/>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选择结构的基本结构可以抽象为：</a:t>
            </a:r>
          </a:p>
          <a:p>
            <a:pPr algn="l">
              <a:lnSpc>
                <a:spcPct val="150000"/>
              </a:lnSpc>
              <a:buClrTx/>
              <a:buSzTx/>
              <a:buNone/>
            </a:pPr>
            <a:endPar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if &lt;条件表达式&gt;:</a:t>
            </a: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&lt;语句块1&gt;</a:t>
            </a: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else:</a:t>
            </a: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&lt;语句块2&gt;</a:t>
            </a:r>
          </a:p>
          <a:p>
            <a:pPr algn="l">
              <a:lnSpc>
                <a:spcPct val="150000"/>
              </a:lnSpc>
              <a:buClrTx/>
              <a:buSzTx/>
              <a:buNone/>
            </a:pPr>
            <a:endPar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如果条件成立，则执行&lt;语句块1&gt;的操作，然后执行if语句之后的操作；如果条件不成立，则执行&lt;语句块2&gt;的操作，然后再执行if语句之后的操作。</a:t>
            </a:r>
          </a:p>
          <a:p>
            <a:endParaRPr lang="en-US" altLang="zh-CN" b="1" dirty="0">
              <a:latin typeface="+mn-ea"/>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452431" y="1257974"/>
            <a:ext cx="8091054" cy="4523105"/>
          </a:xfrm>
          <a:prstGeom prst="rect">
            <a:avLst/>
          </a:prstGeom>
          <a:noFill/>
        </p:spPr>
        <p:txBody>
          <a:bodyPr wrap="square" rtlCol="0">
            <a:spAutoFit/>
          </a:bodyPr>
          <a:lstStyle/>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【例1-5】  根据输入的数是否大于0输出不同的提示信息。</a:t>
            </a: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x = input("请输入一个数值：")</a:t>
            </a: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y = eval(x)</a:t>
            </a: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if y &gt;= 0:    </a:t>
            </a: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print("你输入的是一个正数！")</a:t>
            </a: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else: </a:t>
            </a: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print("你输入的是一个负数！") </a:t>
            </a: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运行程序后，如果输入的是数值3，则得到以下的输出结果：</a:t>
            </a:r>
          </a:p>
          <a:p>
            <a:pPr algn="l">
              <a:lnSpc>
                <a:spcPct val="150000"/>
              </a:lnSpc>
              <a:buClrTx/>
              <a:buSzTx/>
              <a:buNone/>
            </a:pPr>
            <a:endPar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buClrTx/>
              <a:buSzTx/>
              <a:buNone/>
            </a:pPr>
            <a:endPar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运行程序后，如果输入的是数值-6，则得到的输出结果如下：</a:t>
            </a:r>
          </a:p>
          <a:p>
            <a:pPr algn="l">
              <a:lnSpc>
                <a:spcPct val="150000"/>
              </a:lnSpc>
              <a:buClrTx/>
              <a:buSzTx/>
              <a:buNone/>
            </a:pPr>
            <a:endPar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962785" cy="414020"/>
          </a:xfrm>
          <a:prstGeom prst="rect">
            <a:avLst/>
          </a:prstGeom>
          <a:noFill/>
        </p:spPr>
        <p:txBody>
          <a:bodyPr wrap="none" rtlCol="0">
            <a:spAutoFit/>
          </a:bodyPr>
          <a:lstStyle/>
          <a:p>
            <a:pPr algn="l"/>
            <a:r>
              <a:rPr lang="en-US" altLang="zh-CN" sz="2100" b="1" spc="225" dirty="0" smtClean="0">
                <a:solidFill>
                  <a:prstClr val="white"/>
                </a:solidFill>
              </a:rPr>
              <a:t>1.4 </a:t>
            </a:r>
            <a:r>
              <a:rPr lang="zh-CN" altLang="zh-CN" sz="2100" b="1" spc="225" dirty="0" smtClean="0">
                <a:solidFill>
                  <a:schemeClr val="bg1"/>
                </a:solidFill>
                <a:latin typeface="微软雅黑" panose="020B0503020204020204" pitchFamily="34" charset="-122"/>
                <a:ea typeface="微软雅黑" panose="020B0503020204020204" pitchFamily="34" charset="-122"/>
              </a:rPr>
              <a:t>程序控制</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53</a:t>
            </a:fld>
            <a:endParaRPr lang="zh-CN" altLang="en-US" dirty="0"/>
          </a:p>
        </p:txBody>
      </p:sp>
      <p:sp>
        <p:nvSpPr>
          <p:cNvPr id="12" name="矩形 11"/>
          <p:cNvSpPr/>
          <p:nvPr/>
        </p:nvSpPr>
        <p:spPr>
          <a:xfrm>
            <a:off x="452232" y="889323"/>
            <a:ext cx="1745615" cy="368300"/>
          </a:xfrm>
          <a:prstGeom prst="rect">
            <a:avLst/>
          </a:prstGeom>
        </p:spPr>
        <p:txBody>
          <a:bodyPr wrap="none">
            <a:spAutoFit/>
          </a:bodyPr>
          <a:lstStyle/>
          <a:p>
            <a:pPr algn="l"/>
            <a:r>
              <a:rPr lang="en-US" altLang="zh-CN" dirty="0" smtClean="0">
                <a:solidFill>
                  <a:schemeClr val="accent1">
                    <a:lumMod val="75000"/>
                  </a:schemeClr>
                </a:solidFill>
                <a:sym typeface="+mn-ea"/>
              </a:rPr>
              <a:t>1.4.3  </a:t>
            </a:r>
            <a:r>
              <a:rPr lang="zh-CN" altLang="en-US" dirty="0" err="1" smtClean="0">
                <a:solidFill>
                  <a:schemeClr val="accent1">
                    <a:lumMod val="75000"/>
                  </a:schemeClr>
                </a:solidFill>
                <a:sym typeface="+mn-ea"/>
              </a:rPr>
              <a:t>选择结构</a:t>
            </a: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pic>
        <p:nvPicPr>
          <p:cNvPr id="819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4429" y="4389592"/>
            <a:ext cx="1947914" cy="546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195"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6358" y="5391673"/>
            <a:ext cx="1903760" cy="589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962785" cy="414020"/>
          </a:xfrm>
          <a:prstGeom prst="rect">
            <a:avLst/>
          </a:prstGeom>
          <a:noFill/>
        </p:spPr>
        <p:txBody>
          <a:bodyPr wrap="none" rtlCol="0">
            <a:spAutoFit/>
          </a:bodyPr>
          <a:lstStyle/>
          <a:p>
            <a:pPr algn="l"/>
            <a:r>
              <a:rPr lang="en-US" altLang="zh-CN" sz="2100" b="1" spc="225" dirty="0" smtClean="0">
                <a:solidFill>
                  <a:prstClr val="white"/>
                </a:solidFill>
              </a:rPr>
              <a:t>1.4 </a:t>
            </a:r>
            <a:r>
              <a:rPr lang="zh-CN" altLang="zh-CN" sz="2100" b="1" spc="225" dirty="0" smtClean="0">
                <a:solidFill>
                  <a:schemeClr val="bg1"/>
                </a:solidFill>
                <a:latin typeface="微软雅黑" panose="020B0503020204020204" pitchFamily="34" charset="-122"/>
                <a:ea typeface="微软雅黑" panose="020B0503020204020204" pitchFamily="34" charset="-122"/>
              </a:rPr>
              <a:t>程序控制</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54</a:t>
            </a:fld>
            <a:endParaRPr lang="zh-CN" altLang="en-US" dirty="0"/>
          </a:p>
        </p:txBody>
      </p:sp>
      <p:sp>
        <p:nvSpPr>
          <p:cNvPr id="12" name="矩形 11"/>
          <p:cNvSpPr/>
          <p:nvPr/>
        </p:nvSpPr>
        <p:spPr>
          <a:xfrm>
            <a:off x="452232" y="889323"/>
            <a:ext cx="1745615" cy="368300"/>
          </a:xfrm>
          <a:prstGeom prst="rect">
            <a:avLst/>
          </a:prstGeom>
        </p:spPr>
        <p:txBody>
          <a:bodyPr wrap="none">
            <a:spAutoFit/>
          </a:bodyPr>
          <a:lstStyle/>
          <a:p>
            <a:pPr algn="l"/>
            <a:r>
              <a:rPr lang="en-US" altLang="zh-CN" dirty="0" smtClean="0">
                <a:solidFill>
                  <a:schemeClr val="accent1">
                    <a:lumMod val="75000"/>
                  </a:schemeClr>
                </a:solidFill>
                <a:sym typeface="+mn-ea"/>
              </a:rPr>
              <a:t>1.4.3  </a:t>
            </a:r>
            <a:r>
              <a:rPr lang="zh-CN" altLang="en-US" dirty="0" err="1" smtClean="0">
                <a:solidFill>
                  <a:schemeClr val="accent1">
                    <a:lumMod val="75000"/>
                  </a:schemeClr>
                </a:solidFill>
                <a:sym typeface="+mn-ea"/>
              </a:rPr>
              <a:t>选择结构</a:t>
            </a: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433185" y="1387842"/>
            <a:ext cx="8091054" cy="1076325"/>
          </a:xfrm>
          <a:prstGeom prst="rect">
            <a:avLst/>
          </a:prstGeom>
          <a:noFill/>
        </p:spPr>
        <p:txBody>
          <a:bodyPr wrap="square" rtlCol="0">
            <a:spAutoFit/>
          </a:bodyPr>
          <a:lstStyle/>
          <a:p>
            <a:r>
              <a:rPr lang="zh-CN" altLang="zh-CN" sz="1600" b="1">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1. 条件表达式</a:t>
            </a:r>
            <a:endPar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条件表达式是指由运算符（算术运算符请见表1-1、关系运算符请见表1-2、逻辑运算符请见表1-3）将常量、变量和函数联系起来的有意义的式子。</a:t>
            </a:r>
          </a:p>
        </p:txBody>
      </p:sp>
      <p:graphicFrame>
        <p:nvGraphicFramePr>
          <p:cNvPr id="13" name="表格 12"/>
          <p:cNvGraphicFramePr>
            <a:graphicFrameLocks noGrp="1"/>
          </p:cNvGraphicFramePr>
          <p:nvPr/>
        </p:nvGraphicFramePr>
        <p:xfrm>
          <a:off x="1540042" y="2659258"/>
          <a:ext cx="6063916" cy="2959768"/>
        </p:xfrm>
        <a:graphic>
          <a:graphicData uri="http://schemas.openxmlformats.org/drawingml/2006/table">
            <a:tbl>
              <a:tblPr firstRow="1" firstCol="1" bandRow="1">
                <a:tableStyleId>{5C22544A-7EE6-4342-B048-85BDC9FD1C3A}</a:tableStyleId>
              </a:tblPr>
              <a:tblGrid>
                <a:gridCol w="1546860">
                  <a:extLst>
                    <a:ext uri="{9D8B030D-6E8A-4147-A177-3AD203B41FA5}">
                      <a16:colId xmlns:a16="http://schemas.microsoft.com/office/drawing/2014/main" val="20000"/>
                    </a:ext>
                  </a:extLst>
                </a:gridCol>
                <a:gridCol w="4517056">
                  <a:extLst>
                    <a:ext uri="{9D8B030D-6E8A-4147-A177-3AD203B41FA5}">
                      <a16:colId xmlns:a16="http://schemas.microsoft.com/office/drawing/2014/main" val="20001"/>
                    </a:ext>
                  </a:extLst>
                </a:gridCol>
              </a:tblGrid>
              <a:tr h="369971">
                <a:tc>
                  <a:txBody>
                    <a:bodyPr/>
                    <a:lstStyle/>
                    <a:p>
                      <a:pPr algn="ctr" defTabSz="914400">
                        <a:lnSpc>
                          <a:spcPct val="150000"/>
                        </a:lnSpc>
                        <a:buClrTx/>
                        <a:buSzTx/>
                        <a:buNone/>
                      </a:pPr>
                      <a:r>
                        <a:rPr lang="zh-CN" altLang="zh-CN" sz="1200" b="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运  算  符</a:t>
                      </a:r>
                    </a:p>
                  </a:txBody>
                  <a:tcPr marL="68580" marR="68580" marT="0" marB="0" anchor="ctr"/>
                </a:tc>
                <a:tc>
                  <a:txBody>
                    <a:bodyPr/>
                    <a:lstStyle/>
                    <a:p>
                      <a:pPr algn="ctr" defTabSz="914400">
                        <a:lnSpc>
                          <a:spcPct val="150000"/>
                        </a:lnSpc>
                        <a:buClrTx/>
                        <a:buSzTx/>
                        <a:buNone/>
                      </a:pPr>
                      <a:r>
                        <a:rPr lang="zh-CN" altLang="zh-CN" sz="1200" b="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描    述</a:t>
                      </a:r>
                    </a:p>
                  </a:txBody>
                  <a:tcPr marL="68580" marR="68580" marT="0" marB="0" anchor="ctr"/>
                </a:tc>
                <a:extLst>
                  <a:ext uri="{0D108BD9-81ED-4DB2-BD59-A6C34878D82A}">
                    <a16:rowId xmlns:a16="http://schemas.microsoft.com/office/drawing/2014/main" val="10000"/>
                  </a:ext>
                </a:extLst>
              </a:tr>
              <a:tr h="369971">
                <a:tc>
                  <a:txBody>
                    <a:bodyPr/>
                    <a:lstStyle/>
                    <a:p>
                      <a:pPr algn="ctr" defTabSz="914400">
                        <a:lnSpc>
                          <a:spcPct val="150000"/>
                        </a:lnSpc>
                        <a:buClrTx/>
                        <a:buSzTx/>
                        <a:buNone/>
                      </a:pPr>
                      <a:r>
                        <a:rPr lang="zh-CN" altLang="zh-CN" sz="1200" b="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p>
                  </a:txBody>
                  <a:tcPr marL="68580" marR="68580" marT="0" marB="0" anchor="ctr"/>
                </a:tc>
                <a:tc>
                  <a:txBody>
                    <a:bodyPr/>
                    <a:lstStyle/>
                    <a:p>
                      <a:pPr algn="ctr" defTabSz="914400">
                        <a:lnSpc>
                          <a:spcPct val="150000"/>
                        </a:lnSpc>
                        <a:buClrTx/>
                        <a:buSzTx/>
                        <a:buNone/>
                      </a:pPr>
                      <a:r>
                        <a:rPr lang="zh-CN" altLang="zh-CN" sz="12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加法。两个数进行加法运算</a:t>
                      </a:r>
                    </a:p>
                  </a:txBody>
                  <a:tcPr marL="68580" marR="68580" marT="0" marB="0" anchor="ctr"/>
                </a:tc>
                <a:extLst>
                  <a:ext uri="{0D108BD9-81ED-4DB2-BD59-A6C34878D82A}">
                    <a16:rowId xmlns:a16="http://schemas.microsoft.com/office/drawing/2014/main" val="10001"/>
                  </a:ext>
                </a:extLst>
              </a:tr>
              <a:tr h="369971">
                <a:tc>
                  <a:txBody>
                    <a:bodyPr/>
                    <a:lstStyle/>
                    <a:p>
                      <a:pPr algn="ctr" defTabSz="914400">
                        <a:lnSpc>
                          <a:spcPct val="150000"/>
                        </a:lnSpc>
                        <a:buClrTx/>
                        <a:buSzTx/>
                        <a:buNone/>
                      </a:pPr>
                      <a:r>
                        <a:rPr lang="zh-CN" altLang="zh-CN" sz="1200" b="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p>
                  </a:txBody>
                  <a:tcPr marL="68580" marR="68580" marT="0" marB="0" anchor="ctr"/>
                </a:tc>
                <a:tc>
                  <a:txBody>
                    <a:bodyPr/>
                    <a:lstStyle/>
                    <a:p>
                      <a:pPr algn="ctr" defTabSz="914400">
                        <a:lnSpc>
                          <a:spcPct val="150000"/>
                        </a:lnSpc>
                        <a:buClrTx/>
                        <a:buSzTx/>
                        <a:buNone/>
                      </a:pPr>
                      <a:r>
                        <a:rPr lang="zh-CN" altLang="zh-CN" sz="12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减法。两个数进行减法运算</a:t>
                      </a:r>
                    </a:p>
                  </a:txBody>
                  <a:tcPr marL="68580" marR="68580" marT="0" marB="0" anchor="ctr"/>
                </a:tc>
                <a:extLst>
                  <a:ext uri="{0D108BD9-81ED-4DB2-BD59-A6C34878D82A}">
                    <a16:rowId xmlns:a16="http://schemas.microsoft.com/office/drawing/2014/main" val="10002"/>
                  </a:ext>
                </a:extLst>
              </a:tr>
              <a:tr h="369971">
                <a:tc>
                  <a:txBody>
                    <a:bodyPr/>
                    <a:lstStyle/>
                    <a:p>
                      <a:pPr algn="ctr" defTabSz="914400">
                        <a:lnSpc>
                          <a:spcPct val="150000"/>
                        </a:lnSpc>
                        <a:buClrTx/>
                        <a:buSzTx/>
                        <a:buNone/>
                      </a:pPr>
                      <a:r>
                        <a:rPr lang="zh-CN" altLang="zh-CN" sz="1200" b="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p>
                  </a:txBody>
                  <a:tcPr marL="68580" marR="68580" marT="0" marB="0" anchor="ctr"/>
                </a:tc>
                <a:tc>
                  <a:txBody>
                    <a:bodyPr/>
                    <a:lstStyle/>
                    <a:p>
                      <a:pPr algn="ctr" defTabSz="914400">
                        <a:lnSpc>
                          <a:spcPct val="150000"/>
                        </a:lnSpc>
                        <a:buClrTx/>
                        <a:buSzTx/>
                        <a:buNone/>
                      </a:pPr>
                      <a:r>
                        <a:rPr lang="zh-CN" altLang="zh-CN" sz="12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乘法。两个数进行乘法运算</a:t>
                      </a:r>
                    </a:p>
                  </a:txBody>
                  <a:tcPr marL="68580" marR="68580" marT="0" marB="0" anchor="ctr"/>
                </a:tc>
                <a:extLst>
                  <a:ext uri="{0D108BD9-81ED-4DB2-BD59-A6C34878D82A}">
                    <a16:rowId xmlns:a16="http://schemas.microsoft.com/office/drawing/2014/main" val="10003"/>
                  </a:ext>
                </a:extLst>
              </a:tr>
              <a:tr h="369971">
                <a:tc>
                  <a:txBody>
                    <a:bodyPr/>
                    <a:lstStyle/>
                    <a:p>
                      <a:pPr algn="ctr" defTabSz="914400">
                        <a:lnSpc>
                          <a:spcPct val="150000"/>
                        </a:lnSpc>
                        <a:buClrTx/>
                        <a:buSzTx/>
                        <a:buNone/>
                      </a:pPr>
                      <a:r>
                        <a:rPr lang="zh-CN" altLang="zh-CN" sz="1200" b="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p>
                  </a:txBody>
                  <a:tcPr marL="68580" marR="68580" marT="0" marB="0" anchor="ctr"/>
                </a:tc>
                <a:tc>
                  <a:txBody>
                    <a:bodyPr/>
                    <a:lstStyle/>
                    <a:p>
                      <a:pPr algn="ctr" defTabSz="914400">
                        <a:lnSpc>
                          <a:spcPct val="150000"/>
                        </a:lnSpc>
                        <a:buClrTx/>
                        <a:buSzTx/>
                        <a:buNone/>
                      </a:pPr>
                      <a:r>
                        <a:rPr lang="zh-CN" altLang="zh-CN" sz="12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除法。两个数进行除法运算</a:t>
                      </a:r>
                    </a:p>
                  </a:txBody>
                  <a:tcPr marL="68580" marR="68580" marT="0" marB="0" anchor="ctr"/>
                </a:tc>
                <a:extLst>
                  <a:ext uri="{0D108BD9-81ED-4DB2-BD59-A6C34878D82A}">
                    <a16:rowId xmlns:a16="http://schemas.microsoft.com/office/drawing/2014/main" val="10004"/>
                  </a:ext>
                </a:extLst>
              </a:tr>
              <a:tr h="369971">
                <a:tc>
                  <a:txBody>
                    <a:bodyPr/>
                    <a:lstStyle/>
                    <a:p>
                      <a:pPr algn="ctr" defTabSz="914400">
                        <a:lnSpc>
                          <a:spcPct val="150000"/>
                        </a:lnSpc>
                        <a:buClrTx/>
                        <a:buSzTx/>
                        <a:buNone/>
                      </a:pPr>
                      <a:r>
                        <a:rPr lang="zh-CN" altLang="zh-CN" sz="1200" b="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p>
                  </a:txBody>
                  <a:tcPr marL="68580" marR="68580" marT="0" marB="0" anchor="ctr"/>
                </a:tc>
                <a:tc>
                  <a:txBody>
                    <a:bodyPr/>
                    <a:lstStyle/>
                    <a:p>
                      <a:pPr algn="ctr" defTabSz="914400">
                        <a:lnSpc>
                          <a:spcPct val="150000"/>
                        </a:lnSpc>
                        <a:buClrTx/>
                        <a:buSzTx/>
                        <a:buNone/>
                      </a:pPr>
                      <a:r>
                        <a:rPr lang="zh-CN" altLang="zh-CN" sz="12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取模。得到两个数整除之后的余数</a:t>
                      </a:r>
                    </a:p>
                  </a:txBody>
                  <a:tcPr marL="68580" marR="68580" marT="0" marB="0" anchor="ctr"/>
                </a:tc>
                <a:extLst>
                  <a:ext uri="{0D108BD9-81ED-4DB2-BD59-A6C34878D82A}">
                    <a16:rowId xmlns:a16="http://schemas.microsoft.com/office/drawing/2014/main" val="10005"/>
                  </a:ext>
                </a:extLst>
              </a:tr>
              <a:tr h="369971">
                <a:tc>
                  <a:txBody>
                    <a:bodyPr/>
                    <a:lstStyle/>
                    <a:p>
                      <a:pPr algn="ctr" defTabSz="914400">
                        <a:lnSpc>
                          <a:spcPct val="150000"/>
                        </a:lnSpc>
                        <a:buClrTx/>
                        <a:buSzTx/>
                        <a:buNone/>
                      </a:pPr>
                      <a:r>
                        <a:rPr lang="zh-CN" altLang="zh-CN" sz="1200" b="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p>
                  </a:txBody>
                  <a:tcPr marL="68580" marR="68580" marT="0" marB="0" anchor="ctr"/>
                </a:tc>
                <a:tc>
                  <a:txBody>
                    <a:bodyPr/>
                    <a:lstStyle/>
                    <a:p>
                      <a:pPr algn="ctr" defTabSz="914400">
                        <a:lnSpc>
                          <a:spcPct val="150000"/>
                        </a:lnSpc>
                        <a:buClrTx/>
                        <a:buSzTx/>
                        <a:buNone/>
                      </a:pPr>
                      <a:r>
                        <a:rPr lang="zh-CN" altLang="zh-CN" sz="12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幂。符号左边为底数，右边为指数，进行幂运算</a:t>
                      </a:r>
                    </a:p>
                  </a:txBody>
                  <a:tcPr marL="68580" marR="68580" marT="0" marB="0" anchor="ctr"/>
                </a:tc>
                <a:extLst>
                  <a:ext uri="{0D108BD9-81ED-4DB2-BD59-A6C34878D82A}">
                    <a16:rowId xmlns:a16="http://schemas.microsoft.com/office/drawing/2014/main" val="10006"/>
                  </a:ext>
                </a:extLst>
              </a:tr>
              <a:tr h="369971">
                <a:tc>
                  <a:txBody>
                    <a:bodyPr/>
                    <a:lstStyle/>
                    <a:p>
                      <a:pPr algn="ctr" defTabSz="914400">
                        <a:lnSpc>
                          <a:spcPct val="150000"/>
                        </a:lnSpc>
                        <a:buClrTx/>
                        <a:buSzTx/>
                        <a:buNone/>
                      </a:pPr>
                      <a:r>
                        <a:rPr lang="zh-CN" altLang="zh-CN" sz="1200" b="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p>
                  </a:txBody>
                  <a:tcPr marL="68580" marR="68580" marT="0" marB="0" anchor="ctr"/>
                </a:tc>
                <a:tc>
                  <a:txBody>
                    <a:bodyPr/>
                    <a:lstStyle/>
                    <a:p>
                      <a:pPr algn="ctr" defTabSz="914400">
                        <a:lnSpc>
                          <a:spcPct val="150000"/>
                        </a:lnSpc>
                        <a:buClrTx/>
                        <a:buSzTx/>
                        <a:buNone/>
                      </a:pPr>
                      <a:r>
                        <a:rPr lang="zh-CN" altLang="zh-CN" sz="12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取整。得到两个数相除之后的整数部分</a:t>
                      </a:r>
                    </a:p>
                  </a:txBody>
                  <a:tcPr marL="68580" marR="68580" marT="0" marB="0" anchor="ct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962785" cy="414020"/>
          </a:xfrm>
          <a:prstGeom prst="rect">
            <a:avLst/>
          </a:prstGeom>
          <a:noFill/>
        </p:spPr>
        <p:txBody>
          <a:bodyPr wrap="none" rtlCol="0">
            <a:spAutoFit/>
          </a:bodyPr>
          <a:lstStyle/>
          <a:p>
            <a:pPr algn="l"/>
            <a:r>
              <a:rPr lang="en-US" altLang="zh-CN" sz="2100" b="1" spc="225" dirty="0" smtClean="0">
                <a:solidFill>
                  <a:prstClr val="white"/>
                </a:solidFill>
              </a:rPr>
              <a:t>1.4 </a:t>
            </a:r>
            <a:r>
              <a:rPr lang="zh-CN" altLang="zh-CN" sz="2100" b="1" spc="225" dirty="0" smtClean="0">
                <a:solidFill>
                  <a:schemeClr val="bg1"/>
                </a:solidFill>
                <a:latin typeface="微软雅黑" panose="020B0503020204020204" pitchFamily="34" charset="-122"/>
                <a:ea typeface="微软雅黑" panose="020B0503020204020204" pitchFamily="34" charset="-122"/>
              </a:rPr>
              <a:t>程序控制</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55</a:t>
            </a:fld>
            <a:endParaRPr lang="zh-CN" altLang="en-US" dirty="0"/>
          </a:p>
        </p:txBody>
      </p:sp>
      <p:sp>
        <p:nvSpPr>
          <p:cNvPr id="12" name="矩形 11"/>
          <p:cNvSpPr/>
          <p:nvPr/>
        </p:nvSpPr>
        <p:spPr>
          <a:xfrm>
            <a:off x="452232" y="889323"/>
            <a:ext cx="1745615" cy="368300"/>
          </a:xfrm>
          <a:prstGeom prst="rect">
            <a:avLst/>
          </a:prstGeom>
        </p:spPr>
        <p:txBody>
          <a:bodyPr wrap="none">
            <a:spAutoFit/>
          </a:bodyPr>
          <a:lstStyle/>
          <a:p>
            <a:pPr algn="l"/>
            <a:r>
              <a:rPr lang="en-US" altLang="zh-CN" dirty="0" smtClean="0">
                <a:solidFill>
                  <a:schemeClr val="accent1">
                    <a:lumMod val="75000"/>
                  </a:schemeClr>
                </a:solidFill>
                <a:sym typeface="+mn-ea"/>
              </a:rPr>
              <a:t>1.4.3  </a:t>
            </a:r>
            <a:r>
              <a:rPr lang="zh-CN" altLang="en-US" dirty="0" err="1" smtClean="0">
                <a:solidFill>
                  <a:schemeClr val="accent1">
                    <a:lumMod val="75000"/>
                  </a:schemeClr>
                </a:solidFill>
                <a:sym typeface="+mn-ea"/>
              </a:rPr>
              <a:t>选择结构</a:t>
            </a: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graphicFrame>
        <p:nvGraphicFramePr>
          <p:cNvPr id="11" name="表格 10"/>
          <p:cNvGraphicFramePr>
            <a:graphicFrameLocks noGrp="1"/>
          </p:cNvGraphicFramePr>
          <p:nvPr/>
        </p:nvGraphicFramePr>
        <p:xfrm>
          <a:off x="1612031" y="2212442"/>
          <a:ext cx="5474368" cy="2778437"/>
        </p:xfrm>
        <a:graphic>
          <a:graphicData uri="http://schemas.openxmlformats.org/drawingml/2006/table">
            <a:tbl>
              <a:tblPr firstRow="1" firstCol="1" bandRow="1">
                <a:tableStyleId>{5C22544A-7EE6-4342-B048-85BDC9FD1C3A}</a:tableStyleId>
              </a:tblPr>
              <a:tblGrid>
                <a:gridCol w="1350191">
                  <a:extLst>
                    <a:ext uri="{9D8B030D-6E8A-4147-A177-3AD203B41FA5}">
                      <a16:colId xmlns:a16="http://schemas.microsoft.com/office/drawing/2014/main" val="20000"/>
                    </a:ext>
                  </a:extLst>
                </a:gridCol>
                <a:gridCol w="4124177">
                  <a:extLst>
                    <a:ext uri="{9D8B030D-6E8A-4147-A177-3AD203B41FA5}">
                      <a16:colId xmlns:a16="http://schemas.microsoft.com/office/drawing/2014/main" val="20001"/>
                    </a:ext>
                  </a:extLst>
                </a:gridCol>
              </a:tblGrid>
              <a:tr h="396875">
                <a:tc>
                  <a:txBody>
                    <a:bodyPr/>
                    <a:lstStyle/>
                    <a:p>
                      <a:pPr algn="ctr" defTabSz="914400">
                        <a:lnSpc>
                          <a:spcPct val="150000"/>
                        </a:lnSpc>
                        <a:buClrTx/>
                        <a:buSzTx/>
                        <a:buFontTx/>
                      </a:pPr>
                      <a:r>
                        <a:rPr lang="zh-CN" altLang="zh-CN" sz="1200" b="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运  算  符</a:t>
                      </a:r>
                    </a:p>
                  </a:txBody>
                  <a:tcPr marL="68580" marR="68580" marT="0" marB="0" anchor="ctr"/>
                </a:tc>
                <a:tc>
                  <a:txBody>
                    <a:bodyPr/>
                    <a:lstStyle/>
                    <a:p>
                      <a:pPr algn="ctr" defTabSz="914400">
                        <a:lnSpc>
                          <a:spcPct val="150000"/>
                        </a:lnSpc>
                        <a:buClrTx/>
                        <a:buSzTx/>
                        <a:buFontTx/>
                      </a:pPr>
                      <a:r>
                        <a:rPr lang="zh-CN" altLang="zh-CN" sz="1200" b="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描    述</a:t>
                      </a:r>
                    </a:p>
                  </a:txBody>
                  <a:tcPr marL="68580" marR="68580" marT="0" marB="0" anchor="ctr"/>
                </a:tc>
                <a:extLst>
                  <a:ext uri="{0D108BD9-81ED-4DB2-BD59-A6C34878D82A}">
                    <a16:rowId xmlns:a16="http://schemas.microsoft.com/office/drawing/2014/main" val="10000"/>
                  </a:ext>
                </a:extLst>
              </a:tr>
              <a:tr h="396927">
                <a:tc>
                  <a:txBody>
                    <a:bodyPr/>
                    <a:lstStyle/>
                    <a:p>
                      <a:pPr algn="ctr" defTabSz="914400">
                        <a:lnSpc>
                          <a:spcPct val="150000"/>
                        </a:lnSpc>
                        <a:buClrTx/>
                        <a:buSzTx/>
                        <a:buFontTx/>
                      </a:pPr>
                      <a:r>
                        <a:rPr lang="zh-CN" altLang="zh-CN" sz="1200" b="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p>
                  </a:txBody>
                  <a:tcPr marL="68580" marR="68580" marT="0" marB="0" anchor="ctr"/>
                </a:tc>
                <a:tc>
                  <a:txBody>
                    <a:bodyPr/>
                    <a:lstStyle/>
                    <a:p>
                      <a:pPr algn="ctr" defTabSz="914400">
                        <a:lnSpc>
                          <a:spcPct val="150000"/>
                        </a:lnSpc>
                        <a:buClrTx/>
                        <a:buSzTx/>
                        <a:buFontTx/>
                      </a:pPr>
                      <a:r>
                        <a:rPr lang="zh-CN" altLang="zh-CN" sz="12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相等。3 == 3，返回True；3 == 4，返回False</a:t>
                      </a:r>
                    </a:p>
                  </a:txBody>
                  <a:tcPr marL="68580" marR="68580" marT="0" marB="0" anchor="ctr"/>
                </a:tc>
                <a:extLst>
                  <a:ext uri="{0D108BD9-81ED-4DB2-BD59-A6C34878D82A}">
                    <a16:rowId xmlns:a16="http://schemas.microsoft.com/office/drawing/2014/main" val="10001"/>
                  </a:ext>
                </a:extLst>
              </a:tr>
              <a:tr h="396927">
                <a:tc>
                  <a:txBody>
                    <a:bodyPr/>
                    <a:lstStyle/>
                    <a:p>
                      <a:pPr algn="ctr" defTabSz="914400">
                        <a:lnSpc>
                          <a:spcPct val="150000"/>
                        </a:lnSpc>
                        <a:buClrTx/>
                        <a:buSzTx/>
                        <a:buFontTx/>
                      </a:pPr>
                      <a:r>
                        <a:rPr lang="zh-CN" altLang="zh-CN" sz="1200" b="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p>
                  </a:txBody>
                  <a:tcPr marL="68580" marR="68580" marT="0" marB="0" anchor="ctr"/>
                </a:tc>
                <a:tc>
                  <a:txBody>
                    <a:bodyPr/>
                    <a:lstStyle/>
                    <a:p>
                      <a:pPr algn="ctr" defTabSz="914400">
                        <a:lnSpc>
                          <a:spcPct val="150000"/>
                        </a:lnSpc>
                        <a:buClrTx/>
                        <a:buSzTx/>
                        <a:buFontTx/>
                      </a:pPr>
                      <a:r>
                        <a:rPr lang="zh-CN" altLang="zh-CN" sz="12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不等。3 != 4，返回True；3 != 3，返回False</a:t>
                      </a:r>
                    </a:p>
                  </a:txBody>
                  <a:tcPr marL="68580" marR="68580" marT="0" marB="0" anchor="ctr"/>
                </a:tc>
                <a:extLst>
                  <a:ext uri="{0D108BD9-81ED-4DB2-BD59-A6C34878D82A}">
                    <a16:rowId xmlns:a16="http://schemas.microsoft.com/office/drawing/2014/main" val="10002"/>
                  </a:ext>
                </a:extLst>
              </a:tr>
              <a:tr h="396927">
                <a:tc>
                  <a:txBody>
                    <a:bodyPr/>
                    <a:lstStyle/>
                    <a:p>
                      <a:pPr algn="ctr" defTabSz="914400">
                        <a:lnSpc>
                          <a:spcPct val="150000"/>
                        </a:lnSpc>
                        <a:buClrTx/>
                        <a:buSzTx/>
                        <a:buFontTx/>
                      </a:pPr>
                      <a:r>
                        <a:rPr lang="zh-CN" altLang="zh-CN" sz="1200" b="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&gt; </a:t>
                      </a:r>
                    </a:p>
                  </a:txBody>
                  <a:tcPr marL="68580" marR="68580" marT="0" marB="0" anchor="ctr"/>
                </a:tc>
                <a:tc>
                  <a:txBody>
                    <a:bodyPr/>
                    <a:lstStyle/>
                    <a:p>
                      <a:pPr algn="ctr" defTabSz="914400">
                        <a:lnSpc>
                          <a:spcPct val="150000"/>
                        </a:lnSpc>
                        <a:buClrTx/>
                        <a:buSzTx/>
                        <a:buFontTx/>
                      </a:pPr>
                      <a:r>
                        <a:rPr lang="zh-CN" altLang="zh-CN" sz="12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大于，4 &gt; 3，返回True；4 &gt; 4，返回False</a:t>
                      </a:r>
                    </a:p>
                  </a:txBody>
                  <a:tcPr marL="68580" marR="68580" marT="0" marB="0" anchor="ctr"/>
                </a:tc>
                <a:extLst>
                  <a:ext uri="{0D108BD9-81ED-4DB2-BD59-A6C34878D82A}">
                    <a16:rowId xmlns:a16="http://schemas.microsoft.com/office/drawing/2014/main" val="10003"/>
                  </a:ext>
                </a:extLst>
              </a:tr>
              <a:tr h="396927">
                <a:tc>
                  <a:txBody>
                    <a:bodyPr/>
                    <a:lstStyle/>
                    <a:p>
                      <a:pPr algn="ctr" defTabSz="914400">
                        <a:lnSpc>
                          <a:spcPct val="150000"/>
                        </a:lnSpc>
                        <a:buClrTx/>
                        <a:buSzTx/>
                        <a:buFontTx/>
                      </a:pPr>
                      <a:r>
                        <a:rPr lang="zh-CN" altLang="zh-CN" sz="1200" b="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&lt; </a:t>
                      </a:r>
                    </a:p>
                  </a:txBody>
                  <a:tcPr marL="68580" marR="68580" marT="0" marB="0" anchor="ctr"/>
                </a:tc>
                <a:tc>
                  <a:txBody>
                    <a:bodyPr/>
                    <a:lstStyle/>
                    <a:p>
                      <a:pPr algn="ctr" defTabSz="914400">
                        <a:lnSpc>
                          <a:spcPct val="150000"/>
                        </a:lnSpc>
                        <a:buClrTx/>
                        <a:buSzTx/>
                        <a:buFontTx/>
                      </a:pPr>
                      <a:r>
                        <a:rPr lang="zh-CN" altLang="zh-CN" sz="12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小于，3 &lt; 4，返回True；4 &lt; 3，返回False</a:t>
                      </a:r>
                    </a:p>
                  </a:txBody>
                  <a:tcPr marL="68580" marR="68580" marT="0" marB="0" anchor="ctr"/>
                </a:tc>
                <a:extLst>
                  <a:ext uri="{0D108BD9-81ED-4DB2-BD59-A6C34878D82A}">
                    <a16:rowId xmlns:a16="http://schemas.microsoft.com/office/drawing/2014/main" val="10004"/>
                  </a:ext>
                </a:extLst>
              </a:tr>
              <a:tr h="396927">
                <a:tc>
                  <a:txBody>
                    <a:bodyPr/>
                    <a:lstStyle/>
                    <a:p>
                      <a:pPr algn="ctr" defTabSz="914400">
                        <a:lnSpc>
                          <a:spcPct val="150000"/>
                        </a:lnSpc>
                        <a:buClrTx/>
                        <a:buSzTx/>
                        <a:buFontTx/>
                      </a:pPr>
                      <a:r>
                        <a:rPr lang="zh-CN" altLang="zh-CN" sz="1200" b="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&gt;=</a:t>
                      </a:r>
                    </a:p>
                  </a:txBody>
                  <a:tcPr marL="68580" marR="68580" marT="0" marB="0" anchor="ctr"/>
                </a:tc>
                <a:tc>
                  <a:txBody>
                    <a:bodyPr/>
                    <a:lstStyle/>
                    <a:p>
                      <a:pPr algn="ctr" defTabSz="914400">
                        <a:lnSpc>
                          <a:spcPct val="150000"/>
                        </a:lnSpc>
                        <a:buClrTx/>
                        <a:buSzTx/>
                        <a:buFontTx/>
                      </a:pPr>
                      <a:r>
                        <a:rPr lang="zh-CN" altLang="zh-CN" sz="12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大于等于，4 &gt;= 3，返回True；3 &gt;= 4，返回False</a:t>
                      </a:r>
                    </a:p>
                  </a:txBody>
                  <a:tcPr marL="68580" marR="68580" marT="0" marB="0" anchor="ctr"/>
                </a:tc>
                <a:extLst>
                  <a:ext uri="{0D108BD9-81ED-4DB2-BD59-A6C34878D82A}">
                    <a16:rowId xmlns:a16="http://schemas.microsoft.com/office/drawing/2014/main" val="10005"/>
                  </a:ext>
                </a:extLst>
              </a:tr>
              <a:tr h="396927">
                <a:tc>
                  <a:txBody>
                    <a:bodyPr/>
                    <a:lstStyle/>
                    <a:p>
                      <a:pPr algn="ctr" defTabSz="914400">
                        <a:lnSpc>
                          <a:spcPct val="150000"/>
                        </a:lnSpc>
                        <a:buClrTx/>
                        <a:buSzTx/>
                        <a:buFontTx/>
                      </a:pPr>
                      <a:r>
                        <a:rPr lang="zh-CN" altLang="zh-CN" sz="1200" b="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&lt;=</a:t>
                      </a:r>
                    </a:p>
                  </a:txBody>
                  <a:tcPr marL="68580" marR="68580" marT="0" marB="0" anchor="ctr"/>
                </a:tc>
                <a:tc>
                  <a:txBody>
                    <a:bodyPr/>
                    <a:lstStyle/>
                    <a:p>
                      <a:pPr algn="ctr" defTabSz="914400">
                        <a:lnSpc>
                          <a:spcPct val="150000"/>
                        </a:lnSpc>
                        <a:buClrTx/>
                        <a:buSzTx/>
                        <a:buFontTx/>
                      </a:pPr>
                      <a:r>
                        <a:rPr lang="zh-CN" altLang="zh-CN" sz="12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小于等于，3 &lt;= 3，返回True；3 &lt;= 2，返回False</a:t>
                      </a:r>
                    </a:p>
                  </a:txBody>
                  <a:tcPr marL="68580" marR="68580" marT="0" marB="0" anchor="ct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962785" cy="414020"/>
          </a:xfrm>
          <a:prstGeom prst="rect">
            <a:avLst/>
          </a:prstGeom>
          <a:noFill/>
        </p:spPr>
        <p:txBody>
          <a:bodyPr wrap="none" rtlCol="0">
            <a:spAutoFit/>
          </a:bodyPr>
          <a:lstStyle/>
          <a:p>
            <a:pPr algn="l"/>
            <a:r>
              <a:rPr lang="en-US" altLang="zh-CN" sz="2100" b="1" spc="225" dirty="0" smtClean="0">
                <a:solidFill>
                  <a:prstClr val="white"/>
                </a:solidFill>
              </a:rPr>
              <a:t>1.4 </a:t>
            </a:r>
            <a:r>
              <a:rPr lang="zh-CN" altLang="zh-CN" sz="2100" b="1" spc="225" dirty="0" smtClean="0">
                <a:solidFill>
                  <a:schemeClr val="bg1"/>
                </a:solidFill>
                <a:latin typeface="微软雅黑" panose="020B0503020204020204" pitchFamily="34" charset="-122"/>
                <a:ea typeface="微软雅黑" panose="020B0503020204020204" pitchFamily="34" charset="-122"/>
              </a:rPr>
              <a:t>程序控制</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56</a:t>
            </a:fld>
            <a:endParaRPr lang="zh-CN" altLang="en-US" dirty="0"/>
          </a:p>
        </p:txBody>
      </p:sp>
      <p:sp>
        <p:nvSpPr>
          <p:cNvPr id="12" name="矩形 11"/>
          <p:cNvSpPr/>
          <p:nvPr/>
        </p:nvSpPr>
        <p:spPr>
          <a:xfrm>
            <a:off x="452232" y="889323"/>
            <a:ext cx="1745615" cy="368300"/>
          </a:xfrm>
          <a:prstGeom prst="rect">
            <a:avLst/>
          </a:prstGeom>
        </p:spPr>
        <p:txBody>
          <a:bodyPr wrap="none">
            <a:spAutoFit/>
          </a:bodyPr>
          <a:lstStyle/>
          <a:p>
            <a:pPr algn="l"/>
            <a:r>
              <a:rPr lang="en-US" altLang="zh-CN" dirty="0" smtClean="0">
                <a:solidFill>
                  <a:schemeClr val="accent1">
                    <a:lumMod val="75000"/>
                  </a:schemeClr>
                </a:solidFill>
                <a:sym typeface="+mn-ea"/>
              </a:rPr>
              <a:t>1.4.3  </a:t>
            </a:r>
            <a:r>
              <a:rPr lang="zh-CN" altLang="en-US" dirty="0" err="1" smtClean="0">
                <a:solidFill>
                  <a:schemeClr val="accent1">
                    <a:lumMod val="75000"/>
                  </a:schemeClr>
                </a:solidFill>
                <a:sym typeface="+mn-ea"/>
              </a:rPr>
              <a:t>选择结构</a:t>
            </a: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graphicFrame>
        <p:nvGraphicFramePr>
          <p:cNvPr id="11" name="表格 10"/>
          <p:cNvGraphicFramePr>
            <a:graphicFrameLocks noGrp="1"/>
          </p:cNvGraphicFramePr>
          <p:nvPr/>
        </p:nvGraphicFramePr>
        <p:xfrm>
          <a:off x="1621756" y="2138693"/>
          <a:ext cx="5690937" cy="2580486"/>
        </p:xfrm>
        <a:graphic>
          <a:graphicData uri="http://schemas.openxmlformats.org/drawingml/2006/table">
            <a:tbl>
              <a:tblPr firstRow="1" firstCol="1" bandRow="1">
                <a:tableStyleId>{5C22544A-7EE6-4342-B048-85BDC9FD1C3A}</a:tableStyleId>
              </a:tblPr>
              <a:tblGrid>
                <a:gridCol w="1395767">
                  <a:extLst>
                    <a:ext uri="{9D8B030D-6E8A-4147-A177-3AD203B41FA5}">
                      <a16:colId xmlns:a16="http://schemas.microsoft.com/office/drawing/2014/main" val="20000"/>
                    </a:ext>
                  </a:extLst>
                </a:gridCol>
                <a:gridCol w="4295170">
                  <a:extLst>
                    <a:ext uri="{9D8B030D-6E8A-4147-A177-3AD203B41FA5}">
                      <a16:colId xmlns:a16="http://schemas.microsoft.com/office/drawing/2014/main" val="20001"/>
                    </a:ext>
                  </a:extLst>
                </a:gridCol>
              </a:tblGrid>
              <a:tr h="628803">
                <a:tc>
                  <a:txBody>
                    <a:bodyPr/>
                    <a:lstStyle/>
                    <a:p>
                      <a:pPr algn="ctr" defTabSz="914400">
                        <a:lnSpc>
                          <a:spcPct val="150000"/>
                        </a:lnSpc>
                        <a:buClrTx/>
                        <a:buSzTx/>
                        <a:buFontTx/>
                      </a:pPr>
                      <a:r>
                        <a:rPr lang="zh-CN" altLang="zh-CN" sz="1200" b="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运  算  符</a:t>
                      </a:r>
                    </a:p>
                  </a:txBody>
                  <a:tcPr marL="68580" marR="68580" marT="0" marB="0" anchor="ctr"/>
                </a:tc>
                <a:tc>
                  <a:txBody>
                    <a:bodyPr/>
                    <a:lstStyle/>
                    <a:p>
                      <a:pPr algn="ctr" defTabSz="914400">
                        <a:lnSpc>
                          <a:spcPct val="150000"/>
                        </a:lnSpc>
                        <a:buClrTx/>
                        <a:buSzTx/>
                        <a:buFontTx/>
                      </a:pPr>
                      <a:r>
                        <a:rPr lang="zh-CN" altLang="zh-CN" sz="1200" b="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描    述</a:t>
                      </a:r>
                    </a:p>
                  </a:txBody>
                  <a:tcPr marL="68580" marR="68580" marT="0" marB="0" anchor="ctr"/>
                </a:tc>
                <a:extLst>
                  <a:ext uri="{0D108BD9-81ED-4DB2-BD59-A6C34878D82A}">
                    <a16:rowId xmlns:a16="http://schemas.microsoft.com/office/drawing/2014/main" val="10000"/>
                  </a:ext>
                </a:extLst>
              </a:tr>
              <a:tr h="650561">
                <a:tc>
                  <a:txBody>
                    <a:bodyPr/>
                    <a:lstStyle/>
                    <a:p>
                      <a:pPr algn="ctr" defTabSz="914400">
                        <a:lnSpc>
                          <a:spcPct val="150000"/>
                        </a:lnSpc>
                        <a:buClrTx/>
                        <a:buSzTx/>
                        <a:buFontTx/>
                      </a:pPr>
                      <a:r>
                        <a:rPr lang="zh-CN" altLang="zh-CN" sz="1200" b="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and</a:t>
                      </a:r>
                    </a:p>
                  </a:txBody>
                  <a:tcPr marL="68580" marR="68580" marT="0" marB="0" anchor="ctr"/>
                </a:tc>
                <a:tc>
                  <a:txBody>
                    <a:bodyPr/>
                    <a:lstStyle/>
                    <a:p>
                      <a:pPr algn="ctr" defTabSz="914400">
                        <a:lnSpc>
                          <a:spcPct val="150000"/>
                        </a:lnSpc>
                        <a:buClrTx/>
                        <a:buSzTx/>
                        <a:buFontTx/>
                      </a:pPr>
                      <a:r>
                        <a:rPr lang="zh-CN" altLang="zh-CN" sz="12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布尔“与”。如果符号左边数为0（False）则值为左边数，否则为右边数</a:t>
                      </a:r>
                    </a:p>
                  </a:txBody>
                  <a:tcPr marL="68580" marR="68580" marT="0" marB="0" anchor="ctr"/>
                </a:tc>
                <a:extLst>
                  <a:ext uri="{0D108BD9-81ED-4DB2-BD59-A6C34878D82A}">
                    <a16:rowId xmlns:a16="http://schemas.microsoft.com/office/drawing/2014/main" val="10001"/>
                  </a:ext>
                </a:extLst>
              </a:tr>
              <a:tr h="650561">
                <a:tc>
                  <a:txBody>
                    <a:bodyPr/>
                    <a:lstStyle/>
                    <a:p>
                      <a:pPr algn="ctr" defTabSz="914400">
                        <a:lnSpc>
                          <a:spcPct val="150000"/>
                        </a:lnSpc>
                        <a:buClrTx/>
                        <a:buSzTx/>
                        <a:buFontTx/>
                      </a:pPr>
                      <a:r>
                        <a:rPr lang="zh-CN" altLang="zh-CN" sz="1200" b="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or</a:t>
                      </a:r>
                    </a:p>
                  </a:txBody>
                  <a:tcPr marL="68580" marR="68580" marT="0" marB="0" anchor="ctr"/>
                </a:tc>
                <a:tc>
                  <a:txBody>
                    <a:bodyPr/>
                    <a:lstStyle/>
                    <a:p>
                      <a:pPr algn="ctr" defTabSz="914400">
                        <a:lnSpc>
                          <a:spcPct val="150000"/>
                        </a:lnSpc>
                        <a:buClrTx/>
                        <a:buSzTx/>
                        <a:buFontTx/>
                      </a:pPr>
                      <a:r>
                        <a:rPr lang="zh-CN" altLang="zh-CN" sz="12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布尔“或”。如果符号左边数非0（True）则值为左边数，否则为右边数</a:t>
                      </a:r>
                    </a:p>
                  </a:txBody>
                  <a:tcPr marL="68580" marR="68580" marT="0" marB="0" anchor="ctr"/>
                </a:tc>
                <a:extLst>
                  <a:ext uri="{0D108BD9-81ED-4DB2-BD59-A6C34878D82A}">
                    <a16:rowId xmlns:a16="http://schemas.microsoft.com/office/drawing/2014/main" val="10002"/>
                  </a:ext>
                </a:extLst>
              </a:tr>
              <a:tr h="650561">
                <a:tc>
                  <a:txBody>
                    <a:bodyPr/>
                    <a:lstStyle/>
                    <a:p>
                      <a:pPr algn="ctr" defTabSz="914400">
                        <a:lnSpc>
                          <a:spcPct val="150000"/>
                        </a:lnSpc>
                        <a:buClrTx/>
                        <a:buSzTx/>
                        <a:buFontTx/>
                      </a:pPr>
                      <a:r>
                        <a:rPr lang="zh-CN" altLang="zh-CN" sz="1200" b="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not</a:t>
                      </a:r>
                    </a:p>
                  </a:txBody>
                  <a:tcPr marL="68580" marR="68580" marT="0" marB="0" anchor="ctr"/>
                </a:tc>
                <a:tc>
                  <a:txBody>
                    <a:bodyPr/>
                    <a:lstStyle/>
                    <a:p>
                      <a:pPr algn="ctr" defTabSz="914400">
                        <a:lnSpc>
                          <a:spcPct val="150000"/>
                        </a:lnSpc>
                        <a:buClrTx/>
                        <a:buSzTx/>
                        <a:buFontTx/>
                      </a:pPr>
                      <a:r>
                        <a:rPr lang="zh-CN" altLang="zh-CN" sz="12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布尔“非”。值为True则转换为False，值为False则转换为True</a:t>
                      </a:r>
                    </a:p>
                  </a:txBody>
                  <a:tcPr marL="68580" marR="68580" marT="0" marB="0" anchor="ct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962785" cy="414020"/>
          </a:xfrm>
          <a:prstGeom prst="rect">
            <a:avLst/>
          </a:prstGeom>
          <a:noFill/>
        </p:spPr>
        <p:txBody>
          <a:bodyPr wrap="none" rtlCol="0">
            <a:spAutoFit/>
          </a:bodyPr>
          <a:lstStyle/>
          <a:p>
            <a:pPr algn="l"/>
            <a:r>
              <a:rPr lang="en-US" altLang="zh-CN" sz="2100" b="1" spc="225" dirty="0" smtClean="0">
                <a:solidFill>
                  <a:prstClr val="white"/>
                </a:solidFill>
              </a:rPr>
              <a:t>1.4 </a:t>
            </a:r>
            <a:r>
              <a:rPr lang="zh-CN" altLang="zh-CN" sz="2100" b="1" spc="225" dirty="0" smtClean="0">
                <a:solidFill>
                  <a:schemeClr val="bg1"/>
                </a:solidFill>
                <a:latin typeface="微软雅黑" panose="020B0503020204020204" pitchFamily="34" charset="-122"/>
                <a:ea typeface="微软雅黑" panose="020B0503020204020204" pitchFamily="34" charset="-122"/>
              </a:rPr>
              <a:t>程序控制</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57</a:t>
            </a:fld>
            <a:endParaRPr lang="zh-CN" altLang="en-US" dirty="0"/>
          </a:p>
        </p:txBody>
      </p:sp>
      <p:sp>
        <p:nvSpPr>
          <p:cNvPr id="12" name="矩形 11"/>
          <p:cNvSpPr/>
          <p:nvPr/>
        </p:nvSpPr>
        <p:spPr>
          <a:xfrm>
            <a:off x="452232" y="889323"/>
            <a:ext cx="1745615" cy="368300"/>
          </a:xfrm>
          <a:prstGeom prst="rect">
            <a:avLst/>
          </a:prstGeom>
        </p:spPr>
        <p:txBody>
          <a:bodyPr wrap="none">
            <a:spAutoFit/>
          </a:bodyPr>
          <a:lstStyle/>
          <a:p>
            <a:pPr algn="l"/>
            <a:r>
              <a:rPr lang="en-US" altLang="zh-CN" dirty="0" smtClean="0">
                <a:solidFill>
                  <a:schemeClr val="accent1">
                    <a:lumMod val="75000"/>
                  </a:schemeClr>
                </a:solidFill>
                <a:sym typeface="+mn-ea"/>
              </a:rPr>
              <a:t>1.4.3  </a:t>
            </a:r>
            <a:r>
              <a:rPr lang="zh-CN" altLang="en-US" dirty="0" err="1" smtClean="0">
                <a:solidFill>
                  <a:schemeClr val="accent1">
                    <a:lumMod val="75000"/>
                  </a:schemeClr>
                </a:solidFill>
                <a:sym typeface="+mn-ea"/>
              </a:rPr>
              <a:t>选择结构</a:t>
            </a: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421698" y="1259693"/>
            <a:ext cx="8091054" cy="4761865"/>
          </a:xfrm>
          <a:prstGeom prst="rect">
            <a:avLst/>
          </a:prstGeom>
          <a:noFill/>
        </p:spPr>
        <p:txBody>
          <a:bodyPr wrap="square" rtlCol="0">
            <a:spAutoFit/>
          </a:bodyPr>
          <a:lstStyle/>
          <a:p>
            <a:endParaRPr lang="en-US" altLang="zh-CN" sz="1600" dirty="0">
              <a:latin typeface="+mn-ea"/>
            </a:endParaRPr>
          </a:p>
          <a:p>
            <a:pPr>
              <a:lnSpc>
                <a:spcPct val="120000"/>
              </a:lnSpc>
              <a:spcBef>
                <a:spcPts val="0"/>
              </a:spcBef>
              <a:spcAft>
                <a:spcPts val="0"/>
              </a:spcAft>
            </a:pPr>
            <a:r>
              <a:rPr lang="zh-CN" altLang="zh-CN" sz="1600" dirty="0">
                <a:solidFill>
                  <a:schemeClr val="tx1">
                    <a:lumMod val="75000"/>
                    <a:lumOff val="25000"/>
                  </a:schemeClr>
                </a:solidFill>
                <a:latin typeface="+mn-ea"/>
              </a:rPr>
              <a:t>条件表达式只有</a:t>
            </a:r>
            <a:r>
              <a:rPr lang="en-US" altLang="zh-CN" sz="1600" dirty="0">
                <a:solidFill>
                  <a:schemeClr val="tx1">
                    <a:lumMod val="75000"/>
                    <a:lumOff val="25000"/>
                  </a:schemeClr>
                </a:solidFill>
                <a:latin typeface="+mn-ea"/>
              </a:rPr>
              <a:t>True</a:t>
            </a:r>
            <a:r>
              <a:rPr lang="zh-CN" altLang="zh-CN" sz="1600" dirty="0">
                <a:solidFill>
                  <a:schemeClr val="tx1">
                    <a:lumMod val="75000"/>
                    <a:lumOff val="25000"/>
                  </a:schemeClr>
                </a:solidFill>
                <a:latin typeface="+mn-ea"/>
              </a:rPr>
              <a:t>或</a:t>
            </a:r>
            <a:r>
              <a:rPr lang="en-US" altLang="zh-CN" sz="1600" dirty="0">
                <a:solidFill>
                  <a:schemeClr val="tx1">
                    <a:lumMod val="75000"/>
                    <a:lumOff val="25000"/>
                  </a:schemeClr>
                </a:solidFill>
                <a:latin typeface="+mn-ea"/>
              </a:rPr>
              <a:t>False</a:t>
            </a:r>
            <a:r>
              <a:rPr lang="zh-CN" altLang="zh-CN" sz="1600" dirty="0">
                <a:solidFill>
                  <a:schemeClr val="tx1">
                    <a:lumMod val="75000"/>
                    <a:lumOff val="25000"/>
                  </a:schemeClr>
                </a:solidFill>
                <a:latin typeface="+mn-ea"/>
              </a:rPr>
              <a:t>两个值，因此，条件表达式的值应该为布尔类型。所有值为布尔类型的数据都可以作为条件表达式出现在选择结构中</a:t>
            </a:r>
            <a:r>
              <a:rPr lang="zh-CN" altLang="zh-CN" sz="1600" dirty="0" smtClean="0">
                <a:solidFill>
                  <a:schemeClr val="tx1">
                    <a:lumMod val="75000"/>
                    <a:lumOff val="25000"/>
                  </a:schemeClr>
                </a:solidFill>
                <a:latin typeface="+mn-ea"/>
              </a:rPr>
              <a:t>。</a:t>
            </a:r>
            <a:endParaRPr lang="zh-CN" altLang="zh-CN" sz="1600" dirty="0">
              <a:solidFill>
                <a:schemeClr val="tx1">
                  <a:lumMod val="75000"/>
                  <a:lumOff val="25000"/>
                </a:schemeClr>
              </a:solidFill>
              <a:latin typeface="+mn-ea"/>
            </a:endParaRPr>
          </a:p>
          <a:p>
            <a:pPr>
              <a:lnSpc>
                <a:spcPct val="120000"/>
              </a:lnSpc>
              <a:spcBef>
                <a:spcPts val="0"/>
              </a:spcBef>
              <a:spcAft>
                <a:spcPts val="0"/>
              </a:spcAft>
            </a:pPr>
            <a:r>
              <a:rPr lang="en-US" altLang="zh-CN" sz="1600" dirty="0" smtClean="0">
                <a:solidFill>
                  <a:schemeClr val="tx1">
                    <a:lumMod val="75000"/>
                    <a:lumOff val="25000"/>
                  </a:schemeClr>
                </a:solidFill>
                <a:latin typeface="+mn-ea"/>
              </a:rPr>
              <a:t>True</a:t>
            </a:r>
            <a:r>
              <a:rPr lang="zh-CN" altLang="zh-CN" sz="1600" dirty="0">
                <a:solidFill>
                  <a:schemeClr val="tx1">
                    <a:lumMod val="75000"/>
                    <a:lumOff val="25000"/>
                  </a:schemeClr>
                </a:solidFill>
                <a:latin typeface="+mn-ea"/>
              </a:rPr>
              <a:t>的值为</a:t>
            </a:r>
            <a:r>
              <a:rPr lang="en-US" altLang="zh-CN" sz="1600" dirty="0">
                <a:solidFill>
                  <a:schemeClr val="tx1">
                    <a:lumMod val="75000"/>
                    <a:lumOff val="25000"/>
                  </a:schemeClr>
                </a:solidFill>
                <a:latin typeface="+mn-ea"/>
              </a:rPr>
              <a:t>1</a:t>
            </a:r>
            <a:r>
              <a:rPr lang="zh-CN" altLang="zh-CN" sz="1600" dirty="0">
                <a:solidFill>
                  <a:schemeClr val="tx1">
                    <a:lumMod val="75000"/>
                    <a:lumOff val="25000"/>
                  </a:schemeClr>
                </a:solidFill>
                <a:latin typeface="+mn-ea"/>
              </a:rPr>
              <a:t>，</a:t>
            </a:r>
            <a:r>
              <a:rPr lang="en-US" altLang="zh-CN" sz="1600" dirty="0">
                <a:solidFill>
                  <a:schemeClr val="tx1">
                    <a:lumMod val="75000"/>
                    <a:lumOff val="25000"/>
                  </a:schemeClr>
                </a:solidFill>
                <a:latin typeface="+mn-ea"/>
              </a:rPr>
              <a:t>False</a:t>
            </a:r>
            <a:r>
              <a:rPr lang="zh-CN" altLang="zh-CN" sz="1600" dirty="0">
                <a:solidFill>
                  <a:schemeClr val="tx1">
                    <a:lumMod val="75000"/>
                    <a:lumOff val="25000"/>
                  </a:schemeClr>
                </a:solidFill>
                <a:latin typeface="+mn-ea"/>
              </a:rPr>
              <a:t>的值为</a:t>
            </a:r>
            <a:r>
              <a:rPr lang="en-US" altLang="zh-CN" sz="1600" dirty="0">
                <a:solidFill>
                  <a:schemeClr val="tx1">
                    <a:lumMod val="75000"/>
                    <a:lumOff val="25000"/>
                  </a:schemeClr>
                </a:solidFill>
                <a:latin typeface="+mn-ea"/>
              </a:rPr>
              <a:t>0</a:t>
            </a:r>
            <a:r>
              <a:rPr lang="zh-CN" altLang="zh-CN" sz="1600" dirty="0">
                <a:solidFill>
                  <a:schemeClr val="tx1">
                    <a:lumMod val="75000"/>
                    <a:lumOff val="25000"/>
                  </a:schemeClr>
                </a:solidFill>
                <a:latin typeface="+mn-ea"/>
              </a:rPr>
              <a:t>。但是当作为条件来进行判断时，非</a:t>
            </a:r>
            <a:r>
              <a:rPr lang="en-US" altLang="zh-CN" sz="1600" dirty="0">
                <a:solidFill>
                  <a:schemeClr val="tx1">
                    <a:lumMod val="75000"/>
                    <a:lumOff val="25000"/>
                  </a:schemeClr>
                </a:solidFill>
                <a:latin typeface="+mn-ea"/>
              </a:rPr>
              <a:t>0</a:t>
            </a:r>
            <a:r>
              <a:rPr lang="zh-CN" altLang="zh-CN" sz="1600" dirty="0">
                <a:solidFill>
                  <a:schemeClr val="tx1">
                    <a:lumMod val="75000"/>
                    <a:lumOff val="25000"/>
                  </a:schemeClr>
                </a:solidFill>
                <a:latin typeface="+mn-ea"/>
              </a:rPr>
              <a:t>即为真（</a:t>
            </a:r>
            <a:r>
              <a:rPr lang="en-US" altLang="zh-CN" sz="1600" dirty="0">
                <a:solidFill>
                  <a:schemeClr val="tx1">
                    <a:lumMod val="75000"/>
                    <a:lumOff val="25000"/>
                  </a:schemeClr>
                </a:solidFill>
                <a:latin typeface="+mn-ea"/>
              </a:rPr>
              <a:t>True</a:t>
            </a:r>
            <a:r>
              <a:rPr lang="zh-CN" altLang="zh-CN" sz="1600" dirty="0">
                <a:solidFill>
                  <a:schemeClr val="tx1">
                    <a:lumMod val="75000"/>
                    <a:lumOff val="25000"/>
                  </a:schemeClr>
                </a:solidFill>
                <a:latin typeface="+mn-ea"/>
              </a:rPr>
              <a:t>），</a:t>
            </a:r>
            <a:r>
              <a:rPr lang="en-US" altLang="zh-CN" sz="1600" dirty="0">
                <a:solidFill>
                  <a:schemeClr val="tx1">
                    <a:lumMod val="75000"/>
                    <a:lumOff val="25000"/>
                  </a:schemeClr>
                </a:solidFill>
                <a:latin typeface="+mn-ea"/>
              </a:rPr>
              <a:t>0</a:t>
            </a:r>
            <a:r>
              <a:rPr lang="zh-CN" altLang="zh-CN" sz="1600" dirty="0">
                <a:solidFill>
                  <a:schemeClr val="tx1">
                    <a:lumMod val="75000"/>
                    <a:lumOff val="25000"/>
                  </a:schemeClr>
                </a:solidFill>
                <a:latin typeface="+mn-ea"/>
              </a:rPr>
              <a:t>即为假（</a:t>
            </a:r>
            <a:r>
              <a:rPr lang="en-US" altLang="zh-CN" sz="1600" dirty="0">
                <a:solidFill>
                  <a:schemeClr val="tx1">
                    <a:lumMod val="75000"/>
                    <a:lumOff val="25000"/>
                  </a:schemeClr>
                </a:solidFill>
                <a:latin typeface="+mn-ea"/>
              </a:rPr>
              <a:t>False</a:t>
            </a:r>
            <a:r>
              <a:rPr lang="zh-CN" altLang="zh-CN" sz="1600" dirty="0">
                <a:solidFill>
                  <a:schemeClr val="tx1">
                    <a:lumMod val="75000"/>
                    <a:lumOff val="25000"/>
                  </a:schemeClr>
                </a:solidFill>
                <a:latin typeface="+mn-ea"/>
              </a:rPr>
              <a:t>）。</a:t>
            </a:r>
          </a:p>
          <a:p>
            <a:pPr>
              <a:lnSpc>
                <a:spcPct val="120000"/>
              </a:lnSpc>
              <a:spcBef>
                <a:spcPts val="0"/>
              </a:spcBef>
              <a:spcAft>
                <a:spcPts val="0"/>
              </a:spcAft>
            </a:pPr>
            <a:r>
              <a:rPr lang="en-US" altLang="zh-CN" sz="1600" dirty="0">
                <a:solidFill>
                  <a:schemeClr val="tx1">
                    <a:lumMod val="75000"/>
                    <a:lumOff val="25000"/>
                  </a:schemeClr>
                </a:solidFill>
                <a:latin typeface="+mn-ea"/>
              </a:rPr>
              <a:t>&gt; 1 + True  #</a:t>
            </a:r>
            <a:r>
              <a:rPr lang="zh-CN" altLang="zh-CN" sz="1600" dirty="0">
                <a:solidFill>
                  <a:schemeClr val="tx1">
                    <a:lumMod val="75000"/>
                    <a:lumOff val="25000"/>
                  </a:schemeClr>
                </a:solidFill>
                <a:latin typeface="+mn-ea"/>
              </a:rPr>
              <a:t>参与运算时，</a:t>
            </a:r>
            <a:r>
              <a:rPr lang="en-US" altLang="zh-CN" sz="1600" dirty="0">
                <a:solidFill>
                  <a:schemeClr val="tx1">
                    <a:lumMod val="75000"/>
                    <a:lumOff val="25000"/>
                  </a:schemeClr>
                </a:solidFill>
                <a:latin typeface="+mn-ea"/>
              </a:rPr>
              <a:t>True</a:t>
            </a:r>
            <a:r>
              <a:rPr lang="zh-CN" altLang="zh-CN" sz="1600" dirty="0">
                <a:solidFill>
                  <a:schemeClr val="tx1">
                    <a:lumMod val="75000"/>
                    <a:lumOff val="25000"/>
                  </a:schemeClr>
                </a:solidFill>
                <a:latin typeface="+mn-ea"/>
              </a:rPr>
              <a:t>为</a:t>
            </a:r>
            <a:r>
              <a:rPr lang="en-US" altLang="zh-CN" sz="1600" dirty="0">
                <a:solidFill>
                  <a:schemeClr val="tx1">
                    <a:lumMod val="75000"/>
                    <a:lumOff val="25000"/>
                  </a:schemeClr>
                </a:solidFill>
                <a:latin typeface="+mn-ea"/>
              </a:rPr>
              <a:t>1</a:t>
            </a:r>
            <a:r>
              <a:rPr lang="zh-CN" altLang="zh-CN" sz="1600" dirty="0">
                <a:solidFill>
                  <a:schemeClr val="tx1">
                    <a:lumMod val="75000"/>
                    <a:lumOff val="25000"/>
                  </a:schemeClr>
                </a:solidFill>
                <a:latin typeface="+mn-ea"/>
              </a:rPr>
              <a:t>，</a:t>
            </a:r>
            <a:r>
              <a:rPr lang="en-US" altLang="zh-CN" sz="1600" dirty="0">
                <a:solidFill>
                  <a:schemeClr val="tx1">
                    <a:lumMod val="75000"/>
                    <a:lumOff val="25000"/>
                  </a:schemeClr>
                </a:solidFill>
                <a:latin typeface="+mn-ea"/>
              </a:rPr>
              <a:t>False</a:t>
            </a:r>
            <a:r>
              <a:rPr lang="zh-CN" altLang="zh-CN" sz="1600" dirty="0">
                <a:solidFill>
                  <a:schemeClr val="tx1">
                    <a:lumMod val="75000"/>
                    <a:lumOff val="25000"/>
                  </a:schemeClr>
                </a:solidFill>
                <a:latin typeface="+mn-ea"/>
              </a:rPr>
              <a:t>为</a:t>
            </a:r>
            <a:r>
              <a:rPr lang="en-US" altLang="zh-CN" sz="1600" dirty="0">
                <a:solidFill>
                  <a:schemeClr val="tx1">
                    <a:lumMod val="75000"/>
                    <a:lumOff val="25000"/>
                  </a:schemeClr>
                </a:solidFill>
                <a:latin typeface="+mn-ea"/>
              </a:rPr>
              <a:t>0</a:t>
            </a:r>
            <a:endParaRPr lang="zh-CN" altLang="zh-CN" sz="1600" dirty="0">
              <a:solidFill>
                <a:schemeClr val="tx1">
                  <a:lumMod val="75000"/>
                  <a:lumOff val="25000"/>
                </a:schemeClr>
              </a:solidFill>
              <a:latin typeface="+mn-ea"/>
            </a:endParaRPr>
          </a:p>
          <a:p>
            <a:pPr lvl="0" indent="266700" eaLnBrk="0" fontAlgn="base" hangingPunct="0">
              <a:lnSpc>
                <a:spcPct val="120000"/>
              </a:lnSpc>
              <a:spcBef>
                <a:spcPts val="0"/>
              </a:spcBef>
              <a:spcAft>
                <a:spcPts val="0"/>
              </a:spcAft>
              <a:tabLst>
                <a:tab pos="2628900" algn="ctr"/>
                <a:tab pos="5292725" algn="r"/>
              </a:tabLst>
            </a:pPr>
            <a:endParaRPr lang="en-US" altLang="zh-CN" sz="1600" dirty="0">
              <a:solidFill>
                <a:schemeClr val="tx1">
                  <a:lumMod val="75000"/>
                  <a:lumOff val="25000"/>
                </a:schemeClr>
              </a:solidFill>
              <a:latin typeface="+mn-ea"/>
            </a:endParaRPr>
          </a:p>
          <a:p>
            <a:pPr marL="285750" indent="-285750">
              <a:lnSpc>
                <a:spcPct val="120000"/>
              </a:lnSpc>
              <a:spcBef>
                <a:spcPts val="0"/>
              </a:spcBef>
              <a:spcAft>
                <a:spcPts val="0"/>
              </a:spcAft>
              <a:buFont typeface="Wingdings" panose="05000000000000000000" pitchFamily="2" charset="2"/>
              <a:buChar char="Ø"/>
            </a:pPr>
            <a:r>
              <a:rPr lang="en-US" altLang="zh-CN" sz="1600" dirty="0">
                <a:solidFill>
                  <a:schemeClr val="tx1">
                    <a:lumMod val="75000"/>
                    <a:lumOff val="25000"/>
                  </a:schemeClr>
                </a:solidFill>
                <a:latin typeface="+mn-ea"/>
              </a:rPr>
              <a:t>1 + False</a:t>
            </a:r>
          </a:p>
          <a:p>
            <a:pPr>
              <a:lnSpc>
                <a:spcPct val="120000"/>
              </a:lnSpc>
              <a:spcBef>
                <a:spcPts val="0"/>
              </a:spcBef>
              <a:spcAft>
                <a:spcPts val="0"/>
              </a:spcAft>
            </a:pPr>
            <a:endParaRPr lang="zh-CN" altLang="zh-CN" sz="1600" dirty="0">
              <a:solidFill>
                <a:schemeClr val="tx1">
                  <a:lumMod val="75000"/>
                  <a:lumOff val="25000"/>
                </a:schemeClr>
              </a:solidFill>
              <a:latin typeface="+mn-ea"/>
            </a:endParaRPr>
          </a:p>
          <a:p>
            <a:pPr>
              <a:lnSpc>
                <a:spcPct val="120000"/>
              </a:lnSpc>
              <a:spcBef>
                <a:spcPts val="0"/>
              </a:spcBef>
              <a:spcAft>
                <a:spcPts val="0"/>
              </a:spcAft>
            </a:pPr>
            <a:r>
              <a:rPr lang="en-US" altLang="zh-CN" sz="1600" dirty="0">
                <a:solidFill>
                  <a:schemeClr val="tx1">
                    <a:lumMod val="75000"/>
                    <a:lumOff val="25000"/>
                  </a:schemeClr>
                </a:solidFill>
                <a:latin typeface="+mn-ea"/>
              </a:rPr>
              <a:t>&gt; if 3: </a:t>
            </a:r>
            <a:endParaRPr lang="zh-CN" altLang="zh-CN" sz="1600" dirty="0">
              <a:solidFill>
                <a:schemeClr val="tx1">
                  <a:lumMod val="75000"/>
                  <a:lumOff val="25000"/>
                </a:schemeClr>
              </a:solidFill>
              <a:latin typeface="+mn-ea"/>
            </a:endParaRPr>
          </a:p>
          <a:p>
            <a:pPr>
              <a:lnSpc>
                <a:spcPct val="120000"/>
              </a:lnSpc>
              <a:spcBef>
                <a:spcPts val="0"/>
              </a:spcBef>
              <a:spcAft>
                <a:spcPts val="0"/>
              </a:spcAft>
            </a:pPr>
            <a:r>
              <a:rPr lang="en-US" altLang="zh-CN" sz="1600" dirty="0">
                <a:solidFill>
                  <a:schemeClr val="tx1">
                    <a:lumMod val="75000"/>
                    <a:lumOff val="25000"/>
                  </a:schemeClr>
                </a:solidFill>
                <a:latin typeface="+mn-ea"/>
              </a:rPr>
              <a:t>    print("</a:t>
            </a:r>
            <a:r>
              <a:rPr lang="zh-CN" altLang="zh-CN" sz="1600" dirty="0">
                <a:solidFill>
                  <a:schemeClr val="tx1">
                    <a:lumMod val="75000"/>
                    <a:lumOff val="25000"/>
                  </a:schemeClr>
                </a:solidFill>
                <a:latin typeface="+mn-ea"/>
              </a:rPr>
              <a:t>非</a:t>
            </a:r>
            <a:r>
              <a:rPr lang="en-US" altLang="zh-CN" sz="1600" dirty="0">
                <a:solidFill>
                  <a:schemeClr val="tx1">
                    <a:lumMod val="75000"/>
                    <a:lumOff val="25000"/>
                  </a:schemeClr>
                </a:solidFill>
                <a:latin typeface="+mn-ea"/>
              </a:rPr>
              <a:t>0</a:t>
            </a:r>
            <a:r>
              <a:rPr lang="zh-CN" altLang="zh-CN" sz="1600" dirty="0">
                <a:solidFill>
                  <a:schemeClr val="tx1">
                    <a:lumMod val="75000"/>
                    <a:lumOff val="25000"/>
                  </a:schemeClr>
                </a:solidFill>
                <a:latin typeface="+mn-ea"/>
              </a:rPr>
              <a:t>即为真！</a:t>
            </a:r>
            <a:r>
              <a:rPr lang="en-US" altLang="zh-CN" sz="1600" dirty="0">
                <a:solidFill>
                  <a:schemeClr val="tx1">
                    <a:lumMod val="75000"/>
                    <a:lumOff val="25000"/>
                  </a:schemeClr>
                </a:solidFill>
                <a:latin typeface="+mn-ea"/>
              </a:rPr>
              <a:t>")</a:t>
            </a:r>
          </a:p>
          <a:p>
            <a:pPr>
              <a:lnSpc>
                <a:spcPct val="120000"/>
              </a:lnSpc>
              <a:spcBef>
                <a:spcPts val="0"/>
              </a:spcBef>
              <a:spcAft>
                <a:spcPts val="0"/>
              </a:spcAft>
            </a:pPr>
            <a:endParaRPr lang="en-US" altLang="zh-CN" sz="1600" dirty="0">
              <a:solidFill>
                <a:schemeClr val="tx1">
                  <a:lumMod val="75000"/>
                  <a:lumOff val="25000"/>
                </a:schemeClr>
              </a:solidFill>
              <a:latin typeface="+mn-ea"/>
            </a:endParaRPr>
          </a:p>
          <a:p>
            <a:pPr>
              <a:lnSpc>
                <a:spcPct val="120000"/>
              </a:lnSpc>
              <a:spcBef>
                <a:spcPts val="0"/>
              </a:spcBef>
              <a:spcAft>
                <a:spcPts val="0"/>
              </a:spcAft>
            </a:pPr>
            <a:endParaRPr lang="zh-CN" altLang="zh-CN" sz="1600" dirty="0">
              <a:solidFill>
                <a:schemeClr val="tx1">
                  <a:lumMod val="75000"/>
                  <a:lumOff val="25000"/>
                </a:schemeClr>
              </a:solidFill>
              <a:latin typeface="+mn-ea"/>
            </a:endParaRPr>
          </a:p>
          <a:p>
            <a:pPr>
              <a:lnSpc>
                <a:spcPct val="120000"/>
              </a:lnSpc>
              <a:spcBef>
                <a:spcPts val="0"/>
              </a:spcBef>
              <a:spcAft>
                <a:spcPts val="0"/>
              </a:spcAft>
            </a:pPr>
            <a:r>
              <a:rPr lang="en-US" altLang="zh-CN" sz="1600" dirty="0">
                <a:solidFill>
                  <a:schemeClr val="tx1">
                    <a:lumMod val="75000"/>
                    <a:lumOff val="25000"/>
                  </a:schemeClr>
                </a:solidFill>
                <a:latin typeface="+mn-ea"/>
              </a:rPr>
              <a:t>&gt; if 0:</a:t>
            </a:r>
            <a:endParaRPr lang="zh-CN" altLang="zh-CN" sz="1600" dirty="0">
              <a:solidFill>
                <a:schemeClr val="tx1">
                  <a:lumMod val="75000"/>
                  <a:lumOff val="25000"/>
                </a:schemeClr>
              </a:solidFill>
              <a:latin typeface="+mn-ea"/>
            </a:endParaRPr>
          </a:p>
          <a:p>
            <a:pPr>
              <a:lnSpc>
                <a:spcPct val="120000"/>
              </a:lnSpc>
              <a:spcBef>
                <a:spcPts val="0"/>
              </a:spcBef>
              <a:spcAft>
                <a:spcPts val="0"/>
              </a:spcAft>
            </a:pPr>
            <a:r>
              <a:rPr lang="en-US" altLang="zh-CN" sz="1600" dirty="0">
                <a:solidFill>
                  <a:schemeClr val="tx1">
                    <a:lumMod val="75000"/>
                    <a:lumOff val="25000"/>
                  </a:schemeClr>
                </a:solidFill>
                <a:latin typeface="+mn-ea"/>
              </a:rPr>
              <a:t>&gt;   print("</a:t>
            </a:r>
            <a:r>
              <a:rPr lang="zh-CN" altLang="zh-CN" sz="1600" dirty="0">
                <a:solidFill>
                  <a:schemeClr val="tx1">
                    <a:lumMod val="75000"/>
                    <a:lumOff val="25000"/>
                  </a:schemeClr>
                </a:solidFill>
                <a:latin typeface="+mn-ea"/>
              </a:rPr>
              <a:t>若不输出此内容，说明</a:t>
            </a:r>
            <a:r>
              <a:rPr lang="en-US" altLang="zh-CN" sz="1600" dirty="0">
                <a:solidFill>
                  <a:schemeClr val="tx1">
                    <a:lumMod val="75000"/>
                    <a:lumOff val="25000"/>
                  </a:schemeClr>
                </a:solidFill>
                <a:latin typeface="+mn-ea"/>
              </a:rPr>
              <a:t>0</a:t>
            </a:r>
            <a:r>
              <a:rPr lang="zh-CN" altLang="zh-CN" sz="1600" dirty="0">
                <a:solidFill>
                  <a:schemeClr val="tx1">
                    <a:lumMod val="75000"/>
                    <a:lumOff val="25000"/>
                  </a:schemeClr>
                </a:solidFill>
                <a:latin typeface="+mn-ea"/>
              </a:rPr>
              <a:t>表示假！</a:t>
            </a:r>
            <a:r>
              <a:rPr lang="en-US" altLang="zh-CN" sz="1600" dirty="0">
                <a:solidFill>
                  <a:schemeClr val="tx1">
                    <a:lumMod val="75000"/>
                    <a:lumOff val="25000"/>
                  </a:schemeClr>
                </a:solidFill>
                <a:latin typeface="+mn-ea"/>
              </a:rPr>
              <a:t>")</a:t>
            </a:r>
            <a:endParaRPr lang="zh-CN" altLang="zh-CN" sz="1600" dirty="0">
              <a:solidFill>
                <a:schemeClr val="tx1">
                  <a:lumMod val="75000"/>
                  <a:lumOff val="25000"/>
                </a:schemeClr>
              </a:solidFill>
              <a:latin typeface="+mn-ea"/>
            </a:endParaRPr>
          </a:p>
          <a:p>
            <a:pPr>
              <a:lnSpc>
                <a:spcPct val="120000"/>
              </a:lnSpc>
              <a:spcBef>
                <a:spcPts val="0"/>
              </a:spcBef>
              <a:spcAft>
                <a:spcPts val="0"/>
              </a:spcAft>
            </a:pPr>
            <a:r>
              <a:rPr lang="zh-CN" altLang="zh-CN" sz="1600" dirty="0">
                <a:solidFill>
                  <a:schemeClr val="tx1">
                    <a:lumMod val="75000"/>
                    <a:lumOff val="25000"/>
                  </a:schemeClr>
                </a:solidFill>
                <a:latin typeface="+mn-ea"/>
              </a:rPr>
              <a:t>说明：</a:t>
            </a:r>
            <a:r>
              <a:rPr lang="en-US" altLang="zh-CN" sz="1600" dirty="0">
                <a:solidFill>
                  <a:schemeClr val="tx1">
                    <a:lumMod val="75000"/>
                    <a:lumOff val="25000"/>
                  </a:schemeClr>
                </a:solidFill>
                <a:latin typeface="+mn-ea"/>
              </a:rPr>
              <a:t>0</a:t>
            </a:r>
            <a:r>
              <a:rPr lang="zh-CN" altLang="zh-CN" sz="1600" dirty="0">
                <a:solidFill>
                  <a:schemeClr val="tx1">
                    <a:lumMod val="75000"/>
                    <a:lumOff val="25000"/>
                  </a:schemeClr>
                </a:solidFill>
                <a:latin typeface="+mn-ea"/>
              </a:rPr>
              <a:t>表示假，条件不成立，因此，不执行</a:t>
            </a:r>
            <a:r>
              <a:rPr lang="en-US" altLang="zh-CN" sz="1600" dirty="0">
                <a:solidFill>
                  <a:schemeClr val="tx1">
                    <a:lumMod val="75000"/>
                    <a:lumOff val="25000"/>
                  </a:schemeClr>
                </a:solidFill>
                <a:latin typeface="+mn-ea"/>
              </a:rPr>
              <a:t>print</a:t>
            </a:r>
            <a:r>
              <a:rPr lang="zh-CN" altLang="zh-CN" sz="1600" dirty="0">
                <a:solidFill>
                  <a:schemeClr val="tx1">
                    <a:lumMod val="75000"/>
                    <a:lumOff val="25000"/>
                  </a:schemeClr>
                </a:solidFill>
                <a:latin typeface="+mn-ea"/>
              </a:rPr>
              <a:t>函数，没有信息输出！</a:t>
            </a:r>
            <a:endParaRPr lang="zh-CN" altLang="zh-CN" sz="1600" b="1" dirty="0">
              <a:solidFill>
                <a:schemeClr val="tx1">
                  <a:lumMod val="75000"/>
                  <a:lumOff val="25000"/>
                </a:schemeClr>
              </a:solidFill>
              <a:latin typeface="+mn-ea"/>
            </a:endParaRPr>
          </a:p>
        </p:txBody>
      </p:sp>
      <p:pic>
        <p:nvPicPr>
          <p:cNvPr id="1331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1399" y="2951534"/>
            <a:ext cx="403153" cy="3695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315"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1818" y="3585849"/>
            <a:ext cx="392281" cy="3769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316"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1660" y="4528714"/>
            <a:ext cx="1466427" cy="3666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962785" cy="414020"/>
          </a:xfrm>
          <a:prstGeom prst="rect">
            <a:avLst/>
          </a:prstGeom>
          <a:noFill/>
        </p:spPr>
        <p:txBody>
          <a:bodyPr wrap="none" rtlCol="0">
            <a:spAutoFit/>
          </a:bodyPr>
          <a:lstStyle/>
          <a:p>
            <a:pPr algn="l"/>
            <a:r>
              <a:rPr lang="en-US" altLang="zh-CN" sz="2100" b="1" spc="225" dirty="0" smtClean="0">
                <a:solidFill>
                  <a:prstClr val="white"/>
                </a:solidFill>
              </a:rPr>
              <a:t>1.4 </a:t>
            </a:r>
            <a:r>
              <a:rPr lang="zh-CN" altLang="zh-CN" sz="2100" b="1" spc="225" dirty="0" smtClean="0">
                <a:solidFill>
                  <a:schemeClr val="bg1"/>
                </a:solidFill>
                <a:latin typeface="微软雅黑" panose="020B0503020204020204" pitchFamily="34" charset="-122"/>
                <a:ea typeface="微软雅黑" panose="020B0503020204020204" pitchFamily="34" charset="-122"/>
              </a:rPr>
              <a:t>程序控制</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58</a:t>
            </a:fld>
            <a:endParaRPr lang="zh-CN" altLang="en-US" dirty="0"/>
          </a:p>
        </p:txBody>
      </p:sp>
      <p:sp>
        <p:nvSpPr>
          <p:cNvPr id="12" name="矩形 11"/>
          <p:cNvSpPr/>
          <p:nvPr/>
        </p:nvSpPr>
        <p:spPr>
          <a:xfrm>
            <a:off x="452232" y="889323"/>
            <a:ext cx="1745615" cy="368300"/>
          </a:xfrm>
          <a:prstGeom prst="rect">
            <a:avLst/>
          </a:prstGeom>
        </p:spPr>
        <p:txBody>
          <a:bodyPr wrap="none">
            <a:spAutoFit/>
          </a:bodyPr>
          <a:lstStyle/>
          <a:p>
            <a:pPr algn="l"/>
            <a:r>
              <a:rPr lang="en-US" altLang="zh-CN" dirty="0" smtClean="0">
                <a:solidFill>
                  <a:schemeClr val="accent1">
                    <a:lumMod val="75000"/>
                  </a:schemeClr>
                </a:solidFill>
                <a:sym typeface="+mn-ea"/>
              </a:rPr>
              <a:t>1.4.3  </a:t>
            </a:r>
            <a:r>
              <a:rPr lang="zh-CN" altLang="en-US" dirty="0" err="1" smtClean="0">
                <a:solidFill>
                  <a:schemeClr val="accent1">
                    <a:lumMod val="75000"/>
                  </a:schemeClr>
                </a:solidFill>
                <a:sym typeface="+mn-ea"/>
              </a:rPr>
              <a:t>选择结构</a:t>
            </a: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421698" y="1259693"/>
            <a:ext cx="8091054" cy="4446270"/>
          </a:xfrm>
          <a:prstGeom prst="rect">
            <a:avLst/>
          </a:prstGeom>
          <a:noFill/>
        </p:spPr>
        <p:txBody>
          <a:bodyPr wrap="square" rtlCol="0">
            <a:spAutoFit/>
          </a:bodyPr>
          <a:lstStyle/>
          <a:p>
            <a:endParaRPr lang="en-US" altLang="zh-CN" sz="1600" b="1"/>
          </a:p>
          <a:p>
            <a:pPr>
              <a:lnSpc>
                <a:spcPct val="150000"/>
              </a:lnSpc>
            </a:pPr>
            <a:r>
              <a:rPr lang="zh-CN" altLang="zh-CN" sz="1600" b="1">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2. 单分支结构</a:t>
            </a:r>
          </a:p>
          <a:p>
            <a:pPr algn="l">
              <a:lnSpc>
                <a:spcPct val="150000"/>
              </a:lnSpc>
              <a:buClrTx/>
              <a:buSzTx/>
              <a:buFontTx/>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单分支结构是选择结构中最为简单的一种形式，其中，用冒号（:）表示语句块的开始。其语法格式为：</a:t>
            </a:r>
          </a:p>
          <a:p>
            <a:pPr algn="l">
              <a:lnSpc>
                <a:spcPct val="150000"/>
              </a:lnSpc>
              <a:buClrTx/>
              <a:buSzTx/>
              <a:buFontTx/>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if &lt;条件表达式&gt;:</a:t>
            </a:r>
          </a:p>
          <a:p>
            <a:pPr algn="l">
              <a:lnSpc>
                <a:spcPct val="150000"/>
              </a:lnSpc>
              <a:buClrTx/>
              <a:buSzTx/>
              <a:buFontTx/>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&lt;语句块1&gt;</a:t>
            </a:r>
          </a:p>
          <a:p>
            <a:pPr algn="l">
              <a:lnSpc>
                <a:spcPct val="150000"/>
              </a:lnSpc>
              <a:buClrTx/>
              <a:buSzTx/>
              <a:buFontTx/>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当条件表达式为真时，则执行&lt;语句块1&gt;，否则不执行。</a:t>
            </a:r>
          </a:p>
          <a:p>
            <a:pPr algn="l">
              <a:lnSpc>
                <a:spcPct val="150000"/>
              </a:lnSpc>
              <a:buClrTx/>
              <a:buSzTx/>
              <a:buFontTx/>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&gt; x = 3</a:t>
            </a:r>
          </a:p>
          <a:p>
            <a:pPr algn="l">
              <a:lnSpc>
                <a:spcPct val="150000"/>
              </a:lnSpc>
              <a:buClrTx/>
              <a:buSzTx/>
              <a:buFontTx/>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&gt; y = 4</a:t>
            </a:r>
          </a:p>
          <a:p>
            <a:pPr algn="l">
              <a:lnSpc>
                <a:spcPct val="150000"/>
              </a:lnSpc>
              <a:buClrTx/>
              <a:buSzTx/>
              <a:buFontTx/>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&gt; if x &lt; y:</a:t>
            </a:r>
          </a:p>
          <a:p>
            <a:pPr algn="l">
              <a:lnSpc>
                <a:spcPct val="150000"/>
              </a:lnSpc>
              <a:buClrTx/>
              <a:buSzTx/>
              <a:buFontTx/>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&gt;  print(x)</a:t>
            </a:r>
          </a:p>
          <a:p>
            <a:pPr>
              <a:lnSpc>
                <a:spcPct val="150000"/>
              </a:lnSpc>
            </a:pPr>
            <a:endParaRPr lang="en-US" altLang="zh-CN" b="1">
              <a:latin typeface="+mn-ea"/>
            </a:endParaRPr>
          </a:p>
        </p:txBody>
      </p:sp>
      <p:pic>
        <p:nvPicPr>
          <p:cNvPr id="1433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7000" y="5349661"/>
            <a:ext cx="443478" cy="4434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962785" cy="414020"/>
          </a:xfrm>
          <a:prstGeom prst="rect">
            <a:avLst/>
          </a:prstGeom>
          <a:noFill/>
        </p:spPr>
        <p:txBody>
          <a:bodyPr wrap="none" rtlCol="0">
            <a:spAutoFit/>
          </a:bodyPr>
          <a:lstStyle/>
          <a:p>
            <a:pPr algn="l"/>
            <a:r>
              <a:rPr lang="en-US" altLang="zh-CN" sz="2100" b="1" spc="225" dirty="0" smtClean="0">
                <a:solidFill>
                  <a:prstClr val="white"/>
                </a:solidFill>
              </a:rPr>
              <a:t>1.4 </a:t>
            </a:r>
            <a:r>
              <a:rPr lang="zh-CN" altLang="zh-CN" sz="2100" b="1" spc="225" dirty="0" smtClean="0">
                <a:solidFill>
                  <a:schemeClr val="bg1"/>
                </a:solidFill>
                <a:latin typeface="微软雅黑" panose="020B0503020204020204" pitchFamily="34" charset="-122"/>
                <a:ea typeface="微软雅黑" panose="020B0503020204020204" pitchFamily="34" charset="-122"/>
              </a:rPr>
              <a:t>程序控制</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59</a:t>
            </a:fld>
            <a:endParaRPr lang="zh-CN" altLang="en-US" dirty="0"/>
          </a:p>
        </p:txBody>
      </p:sp>
      <p:sp>
        <p:nvSpPr>
          <p:cNvPr id="12" name="矩形 11"/>
          <p:cNvSpPr/>
          <p:nvPr/>
        </p:nvSpPr>
        <p:spPr>
          <a:xfrm>
            <a:off x="452232" y="889323"/>
            <a:ext cx="1745615" cy="368300"/>
          </a:xfrm>
          <a:prstGeom prst="rect">
            <a:avLst/>
          </a:prstGeom>
        </p:spPr>
        <p:txBody>
          <a:bodyPr wrap="none">
            <a:spAutoFit/>
          </a:bodyPr>
          <a:lstStyle/>
          <a:p>
            <a:pPr algn="l"/>
            <a:r>
              <a:rPr lang="en-US" altLang="zh-CN" dirty="0" smtClean="0">
                <a:solidFill>
                  <a:schemeClr val="accent1">
                    <a:lumMod val="75000"/>
                  </a:schemeClr>
                </a:solidFill>
                <a:sym typeface="+mn-ea"/>
              </a:rPr>
              <a:t>1.4.3  </a:t>
            </a:r>
            <a:r>
              <a:rPr lang="zh-CN" altLang="en-US" dirty="0" err="1" smtClean="0">
                <a:solidFill>
                  <a:schemeClr val="accent1">
                    <a:lumMod val="75000"/>
                  </a:schemeClr>
                </a:solidFill>
                <a:sym typeface="+mn-ea"/>
              </a:rPr>
              <a:t>选择结构</a:t>
            </a: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421698" y="1259693"/>
            <a:ext cx="8091054" cy="4769485"/>
          </a:xfrm>
          <a:prstGeom prst="rect">
            <a:avLst/>
          </a:prstGeom>
          <a:noFill/>
        </p:spPr>
        <p:txBody>
          <a:bodyPr wrap="square" rtlCol="0">
            <a:spAutoFit/>
          </a:bodyPr>
          <a:lstStyle/>
          <a:p>
            <a:r>
              <a:rPr lang="en-US" altLang="zh-CN" sz="1600" b="1">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3. </a:t>
            </a:r>
            <a:r>
              <a:rPr lang="zh-CN" altLang="zh-CN" sz="1600" b="1">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二分支结构</a:t>
            </a:r>
          </a:p>
          <a:p>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二分支结构是在单分支结构上，补充当条件表达式不成立时的情况，其语法格式为：</a:t>
            </a:r>
          </a:p>
          <a:p>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if &lt;</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条件表达式</a:t>
            </a: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&gt;</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p>
          <a:p>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&lt;</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语句块</a:t>
            </a: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1&gt;</a:t>
            </a:r>
            <a:endPar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else:</a:t>
            </a:r>
            <a:endPar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&lt;</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语句块</a:t>
            </a: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2&gt;</a:t>
            </a:r>
            <a:endPar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当条件表达式值为</a:t>
            </a: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True</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时，执行</a:t>
            </a: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&lt;</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语句块</a:t>
            </a: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1&gt;</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；否则，执行</a:t>
            </a: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&lt;</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语句块</a:t>
            </a: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2&gt;</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p>
          <a:p>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&gt; x = 3</a:t>
            </a:r>
            <a:endPar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&gt; y = 4</a:t>
            </a:r>
            <a:endPar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&gt; if x &gt; y:</a:t>
            </a:r>
            <a:endPar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&gt;   print(x)</a:t>
            </a:r>
            <a:endPar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&gt; else:</a:t>
            </a:r>
            <a:endPar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Wingdings" panose="05000000000000000000" pitchFamily="2" charset="2"/>
              <a:buNone/>
            </a:pP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&gt;</a:t>
            </a: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print(y)</a:t>
            </a:r>
          </a:p>
          <a:p>
            <a:pPr marL="285750" indent="-285750">
              <a:buFont typeface="Wingdings" panose="05000000000000000000" pitchFamily="2" charset="2"/>
              <a:buChar char="Ø"/>
            </a:pPr>
            <a:endParaRPr lang="en-US"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Ø"/>
            </a:pPr>
            <a:endParaRPr lang="en-US"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由此可见，语句</a:t>
            </a: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不会执行，而只会执行条件表达式不成立所对应的语句。</a:t>
            </a:r>
          </a:p>
          <a:p>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Python</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中二分支结构还有一种更为简洁的语法格式：</a:t>
            </a:r>
          </a:p>
          <a:p>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&lt;</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表达式</a:t>
            </a: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1&gt; if &lt;</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条件</a:t>
            </a: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&gt; else &lt;</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表达式</a:t>
            </a: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2&gt;</a:t>
            </a:r>
            <a:endPar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作用：如果条件成立，结果为</a:t>
            </a: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&lt;</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表达式</a:t>
            </a: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1&gt;</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的值，否则为</a:t>
            </a: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&lt;</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表达式</a:t>
            </a: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2&gt;</a:t>
            </a: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的值。</a:t>
            </a:r>
            <a:endParaRPr lang="zh-CN" altLang="zh-CN" sz="1600" b="1">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536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8741" y="4491491"/>
            <a:ext cx="360376" cy="4258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3683635" cy="414020"/>
          </a:xfrm>
          <a:prstGeom prst="rect">
            <a:avLst/>
          </a:prstGeom>
          <a:noFill/>
        </p:spPr>
        <p:txBody>
          <a:bodyPr wrap="none" rtlCol="0">
            <a:spAutoFit/>
          </a:bodyPr>
          <a:lstStyle/>
          <a:p>
            <a:pPr algn="l"/>
            <a:r>
              <a:rPr lang="en-US" altLang="zh-CN" sz="2100" b="1" spc="225" dirty="0" smtClean="0">
                <a:solidFill>
                  <a:prstClr val="white"/>
                </a:solidFill>
              </a:rPr>
              <a:t>1.2 </a:t>
            </a:r>
            <a:r>
              <a:rPr lang="zh-CN" altLang="zh-CN" sz="2100" b="1" spc="225" dirty="0" smtClean="0">
                <a:solidFill>
                  <a:schemeClr val="bg1"/>
                </a:solidFill>
                <a:latin typeface="微软雅黑" panose="020B0503020204020204" pitchFamily="34" charset="-122"/>
                <a:ea typeface="微软雅黑" panose="020B0503020204020204" pitchFamily="34" charset="-122"/>
              </a:rPr>
              <a:t>Python的安装与运行</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6</a:t>
            </a:fld>
            <a:endParaRPr lang="zh-CN" altLang="en-US" dirty="0"/>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矩形 10"/>
          <p:cNvSpPr/>
          <p:nvPr/>
        </p:nvSpPr>
        <p:spPr>
          <a:xfrm>
            <a:off x="451808" y="1382646"/>
            <a:ext cx="7915326" cy="1568450"/>
          </a:xfrm>
          <a:prstGeom prst="rect">
            <a:avLst/>
          </a:prstGeom>
        </p:spPr>
        <p:txBody>
          <a:bodyPr wrap="square">
            <a:spAutoFit/>
          </a:bodyPr>
          <a:lstStyle/>
          <a:p>
            <a:pPr algn="l">
              <a:lnSpc>
                <a:spcPct val="150000"/>
              </a:lnSpc>
              <a:buClrTx/>
              <a:buSzTx/>
              <a:buNone/>
            </a:pPr>
            <a:r>
              <a:rPr lang="en-US" altLang="zh-CN" sz="1600" b="1" dirty="0" smtClean="0">
                <a:solidFill>
                  <a:schemeClr val="tx1">
                    <a:lumMod val="75000"/>
                    <a:lumOff val="25000"/>
                  </a:schemeClr>
                </a:solidFill>
              </a:rPr>
              <a:t>1. 下载Python</a:t>
            </a:r>
            <a:endParaRPr lang="en-US" altLang="zh-CN" sz="1600" dirty="0" smtClean="0">
              <a:solidFill>
                <a:schemeClr val="tx1">
                  <a:lumMod val="75000"/>
                  <a:lumOff val="25000"/>
                </a:schemeClr>
              </a:solidFill>
            </a:endParaRPr>
          </a:p>
          <a:p>
            <a:pPr algn="l">
              <a:lnSpc>
                <a:spcPct val="150000"/>
              </a:lnSpc>
              <a:buClrTx/>
              <a:buSzTx/>
              <a:buNone/>
            </a:pPr>
            <a:r>
              <a:rPr lang="en-US" altLang="zh-CN" sz="1600" dirty="0" smtClean="0">
                <a:solidFill>
                  <a:schemeClr val="tx1">
                    <a:lumMod val="75000"/>
                    <a:lumOff val="25000"/>
                  </a:schemeClr>
                </a:solidFill>
              </a:rPr>
              <a:t>这里介绍Windows环境下Python的安装与运行。安装包可以到Python的官方网站（www.Python.org）去下载，打开官网之后，导航栏有一个“Downloads”按钮，如图1-2所示。</a:t>
            </a:r>
            <a:r>
              <a:rPr lang="en-US" altLang="zh-CN" sz="1600" dirty="0" smtClean="0">
                <a:latin typeface="+mn-ea"/>
              </a:rPr>
              <a:t>       </a:t>
            </a:r>
            <a:endParaRPr lang="zh-CN" altLang="zh-CN" sz="1100" dirty="0">
              <a:latin typeface="+mn-ea"/>
            </a:endParaRPr>
          </a:p>
        </p:txBody>
      </p:sp>
      <p:pic>
        <p:nvPicPr>
          <p:cNvPr id="68" name="图片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02943" y="2950857"/>
            <a:ext cx="3216355" cy="201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9" name="文本框 2"/>
          <p:cNvSpPr txBox="1"/>
          <p:nvPr/>
        </p:nvSpPr>
        <p:spPr>
          <a:xfrm>
            <a:off x="2581969" y="4964212"/>
            <a:ext cx="2857697" cy="460375"/>
          </a:xfrm>
          <a:prstGeom prst="rect">
            <a:avLst/>
          </a:prstGeom>
          <a:noFill/>
        </p:spPr>
        <p:txBody>
          <a:bodyPr wrap="square" rtlCol="0">
            <a:spAutoFit/>
          </a:bodyPr>
          <a:lstStyle/>
          <a:p>
            <a:pPr algn="ctr">
              <a:lnSpc>
                <a:spcPct val="150000"/>
              </a:lnSpc>
            </a:pPr>
            <a:r>
              <a:rPr lang="en-US" altLang="zh-CN" sz="1400" dirty="0"/>
              <a:t> </a:t>
            </a:r>
            <a:r>
              <a:rPr lang="zh-CN" altLang="zh-CN" sz="1600" dirty="0">
                <a:solidFill>
                  <a:schemeClr val="tx1">
                    <a:lumMod val="75000"/>
                    <a:lumOff val="25000"/>
                  </a:schemeClr>
                </a:solidFill>
              </a:rPr>
              <a:t>图</a:t>
            </a:r>
            <a:r>
              <a:rPr lang="en-US" altLang="zh-CN" sz="1600" dirty="0">
                <a:solidFill>
                  <a:schemeClr val="tx1">
                    <a:lumMod val="75000"/>
                    <a:lumOff val="25000"/>
                  </a:schemeClr>
                </a:solidFill>
              </a:rPr>
              <a:t>1-2  Python</a:t>
            </a:r>
            <a:r>
              <a:rPr lang="zh-CN" altLang="zh-CN" sz="1600" dirty="0">
                <a:solidFill>
                  <a:schemeClr val="tx1">
                    <a:lumMod val="75000"/>
                    <a:lumOff val="25000"/>
                  </a:schemeClr>
                </a:solidFill>
              </a:rPr>
              <a:t>下载页面</a:t>
            </a:r>
            <a:r>
              <a:rPr lang="en-US" altLang="zh-CN" sz="1600" dirty="0">
                <a:solidFill>
                  <a:schemeClr val="tx1">
                    <a:lumMod val="75000"/>
                    <a:lumOff val="25000"/>
                  </a:schemeClr>
                </a:solidFill>
              </a:rPr>
              <a:t>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962785" cy="414020"/>
          </a:xfrm>
          <a:prstGeom prst="rect">
            <a:avLst/>
          </a:prstGeom>
          <a:noFill/>
        </p:spPr>
        <p:txBody>
          <a:bodyPr wrap="none" rtlCol="0">
            <a:spAutoFit/>
          </a:bodyPr>
          <a:lstStyle/>
          <a:p>
            <a:pPr algn="l"/>
            <a:r>
              <a:rPr lang="en-US" altLang="zh-CN" sz="2100" b="1" spc="225" dirty="0" smtClean="0">
                <a:solidFill>
                  <a:prstClr val="white"/>
                </a:solidFill>
              </a:rPr>
              <a:t>1.4 </a:t>
            </a:r>
            <a:r>
              <a:rPr lang="zh-CN" altLang="zh-CN" sz="2100" b="1" spc="225" dirty="0" smtClean="0">
                <a:solidFill>
                  <a:schemeClr val="bg1"/>
                </a:solidFill>
                <a:latin typeface="微软雅黑" panose="020B0503020204020204" pitchFamily="34" charset="-122"/>
                <a:ea typeface="微软雅黑" panose="020B0503020204020204" pitchFamily="34" charset="-122"/>
              </a:rPr>
              <a:t>程序控制</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60</a:t>
            </a:fld>
            <a:endParaRPr lang="zh-CN" altLang="en-US" dirty="0"/>
          </a:p>
        </p:txBody>
      </p:sp>
      <p:sp>
        <p:nvSpPr>
          <p:cNvPr id="12" name="矩形 11"/>
          <p:cNvSpPr/>
          <p:nvPr/>
        </p:nvSpPr>
        <p:spPr>
          <a:xfrm>
            <a:off x="452232" y="889323"/>
            <a:ext cx="1745615" cy="368300"/>
          </a:xfrm>
          <a:prstGeom prst="rect">
            <a:avLst/>
          </a:prstGeom>
        </p:spPr>
        <p:txBody>
          <a:bodyPr wrap="none">
            <a:spAutoFit/>
          </a:bodyPr>
          <a:lstStyle/>
          <a:p>
            <a:pPr algn="l"/>
            <a:r>
              <a:rPr lang="en-US" altLang="zh-CN" dirty="0" smtClean="0">
                <a:solidFill>
                  <a:schemeClr val="accent1">
                    <a:lumMod val="75000"/>
                  </a:schemeClr>
                </a:solidFill>
                <a:sym typeface="+mn-ea"/>
              </a:rPr>
              <a:t>1.4.3  </a:t>
            </a:r>
            <a:r>
              <a:rPr lang="zh-CN" altLang="en-US" dirty="0" err="1" smtClean="0">
                <a:solidFill>
                  <a:schemeClr val="accent1">
                    <a:lumMod val="75000"/>
                  </a:schemeClr>
                </a:solidFill>
                <a:sym typeface="+mn-ea"/>
              </a:rPr>
              <a:t>选择结构</a:t>
            </a: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421698" y="1259693"/>
            <a:ext cx="8091054" cy="4569460"/>
          </a:xfrm>
          <a:prstGeom prst="rect">
            <a:avLst/>
          </a:prstGeom>
          <a:noFill/>
        </p:spPr>
        <p:txBody>
          <a:bodyPr wrap="square" rtlCol="0">
            <a:spAutoFit/>
          </a:bodyPr>
          <a:lstStyle/>
          <a:p>
            <a:pPr>
              <a:lnSpc>
                <a:spcPct val="150000"/>
              </a:lnSpc>
            </a:pPr>
            <a:r>
              <a:rPr lang="en-US" altLang="zh-CN" b="1" dirty="0">
                <a:solidFill>
                  <a:schemeClr val="tx1">
                    <a:lumMod val="75000"/>
                    <a:lumOff val="25000"/>
                  </a:schemeClr>
                </a:solidFill>
              </a:rPr>
              <a:t>4. </a:t>
            </a:r>
            <a:r>
              <a:rPr lang="zh-CN" altLang="zh-CN" b="1" dirty="0">
                <a:solidFill>
                  <a:schemeClr val="tx1">
                    <a:lumMod val="75000"/>
                    <a:lumOff val="25000"/>
                  </a:schemeClr>
                </a:solidFill>
              </a:rPr>
              <a:t>多分支结构</a:t>
            </a:r>
            <a:endParaRPr lang="en-US" altLang="zh-CN" b="1" dirty="0">
              <a:solidFill>
                <a:schemeClr val="tx1">
                  <a:lumMod val="75000"/>
                  <a:lumOff val="25000"/>
                </a:schemeClr>
              </a:solidFill>
            </a:endParaRPr>
          </a:p>
          <a:p>
            <a:pPr>
              <a:lnSpc>
                <a:spcPct val="150000"/>
              </a:lnSpc>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Python</a:t>
            </a:r>
            <a:r>
              <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提供了多分支情况下的处理方式，其基本语法结构为：</a:t>
            </a:r>
          </a:p>
          <a:p>
            <a:pPr>
              <a:lnSpc>
                <a:spcPct val="150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if &lt;</a:t>
            </a:r>
            <a:r>
              <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条件表达式</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1&gt;:</a:t>
            </a:r>
            <a:endPar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&lt;</a:t>
            </a:r>
            <a:r>
              <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语句块</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1&gt;</a:t>
            </a:r>
            <a:endPar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elif</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&lt;</a:t>
            </a:r>
            <a:r>
              <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条件表达式</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2&gt;:</a:t>
            </a:r>
            <a:endPar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&lt;</a:t>
            </a:r>
            <a:r>
              <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语句块</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2&gt;</a:t>
            </a:r>
            <a:endPar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elif</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&lt;</a:t>
            </a:r>
            <a:r>
              <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条件表达式</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3&gt;:</a:t>
            </a:r>
            <a:endPar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&lt;</a:t>
            </a:r>
            <a:r>
              <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语句块</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3&gt;</a:t>
            </a:r>
            <a:endPar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else:</a:t>
            </a:r>
            <a:endPar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&lt;</a:t>
            </a:r>
            <a:r>
              <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语句块</a:t>
            </a:r>
            <a:r>
              <a:rPr lang="en-US" altLang="zh-CN" sz="1600" i="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n&gt;</a:t>
            </a:r>
            <a:endPar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其中，</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elif</a:t>
            </a:r>
            <a:r>
              <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是</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else if</a:t>
            </a:r>
            <a:r>
              <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的缩写。</a:t>
            </a:r>
            <a:endParaRPr lang="zh-CN" altLang="zh-CN" sz="16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962785" cy="414020"/>
          </a:xfrm>
          <a:prstGeom prst="rect">
            <a:avLst/>
          </a:prstGeom>
          <a:noFill/>
        </p:spPr>
        <p:txBody>
          <a:bodyPr wrap="none" rtlCol="0">
            <a:spAutoFit/>
          </a:bodyPr>
          <a:lstStyle/>
          <a:p>
            <a:pPr algn="l"/>
            <a:r>
              <a:rPr lang="en-US" altLang="zh-CN" sz="2100" b="1" spc="225" dirty="0" smtClean="0">
                <a:solidFill>
                  <a:prstClr val="white"/>
                </a:solidFill>
              </a:rPr>
              <a:t>1.4 </a:t>
            </a:r>
            <a:r>
              <a:rPr lang="zh-CN" altLang="zh-CN" sz="2100" b="1" spc="225" dirty="0" smtClean="0">
                <a:solidFill>
                  <a:schemeClr val="bg1"/>
                </a:solidFill>
                <a:latin typeface="微软雅黑" panose="020B0503020204020204" pitchFamily="34" charset="-122"/>
                <a:ea typeface="微软雅黑" panose="020B0503020204020204" pitchFamily="34" charset="-122"/>
              </a:rPr>
              <a:t>程序控制</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61</a:t>
            </a:fld>
            <a:endParaRPr lang="zh-CN" altLang="en-US" dirty="0"/>
          </a:p>
        </p:txBody>
      </p:sp>
      <p:sp>
        <p:nvSpPr>
          <p:cNvPr id="12" name="矩形 11"/>
          <p:cNvSpPr/>
          <p:nvPr/>
        </p:nvSpPr>
        <p:spPr>
          <a:xfrm>
            <a:off x="452232" y="889323"/>
            <a:ext cx="1745615" cy="368300"/>
          </a:xfrm>
          <a:prstGeom prst="rect">
            <a:avLst/>
          </a:prstGeom>
        </p:spPr>
        <p:txBody>
          <a:bodyPr wrap="none">
            <a:spAutoFit/>
          </a:bodyPr>
          <a:lstStyle/>
          <a:p>
            <a:pPr algn="l"/>
            <a:r>
              <a:rPr lang="en-US" altLang="zh-CN" dirty="0" smtClean="0">
                <a:solidFill>
                  <a:schemeClr val="accent1">
                    <a:lumMod val="75000"/>
                  </a:schemeClr>
                </a:solidFill>
                <a:sym typeface="+mn-ea"/>
              </a:rPr>
              <a:t>1.4.3  </a:t>
            </a:r>
            <a:r>
              <a:rPr lang="zh-CN" altLang="en-US" dirty="0" err="1" smtClean="0">
                <a:solidFill>
                  <a:schemeClr val="accent1">
                    <a:lumMod val="75000"/>
                  </a:schemeClr>
                </a:solidFill>
                <a:sym typeface="+mn-ea"/>
              </a:rPr>
              <a:t>选择结构</a:t>
            </a: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421698" y="1128485"/>
            <a:ext cx="8091054" cy="5015865"/>
          </a:xfrm>
          <a:prstGeom prst="rect">
            <a:avLst/>
          </a:prstGeom>
          <a:noFill/>
        </p:spPr>
        <p:txBody>
          <a:bodyPr wrap="square" rtlCol="0">
            <a:spAutoFit/>
          </a:bodyPr>
          <a:lstStyle/>
          <a:p>
            <a:pPr lvl="0" algn="l" defTabSz="914400">
              <a:lnSpc>
                <a:spcPct val="10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【例1-6】  某淘宝店的商品在进行打折促销，购买1件商品不打折，购买5件及以上时打8折，购买8件及以上时打7折，购买10件及以上时打5折，购买15件及以上时打3折。每件商品单价3元，假设顾客购买的商品数量通过input()函数输入，编程计算该顾客所需支付的总价。</a:t>
            </a:r>
          </a:p>
          <a:p>
            <a:pPr lvl="0" algn="l" defTabSz="914400">
              <a:lnSpc>
                <a:spcPct val="10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number = input("请输入你要购买的商品数量：")</a:t>
            </a:r>
          </a:p>
          <a:p>
            <a:pPr lvl="0" algn="l" defTabSz="914400">
              <a:lnSpc>
                <a:spcPct val="10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#由于input()函数得到的是字符型数据，通过eval()函数还原为数值性数据</a:t>
            </a:r>
          </a:p>
          <a:p>
            <a:pPr lvl="0" algn="l" defTabSz="914400">
              <a:lnSpc>
                <a:spcPct val="10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number = eval(number)</a:t>
            </a:r>
          </a:p>
          <a:p>
            <a:pPr lvl="0" algn="l" defTabSz="914400">
              <a:lnSpc>
                <a:spcPct val="10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price = 3</a:t>
            </a:r>
          </a:p>
          <a:p>
            <a:pPr lvl="0" algn="l" defTabSz="914400">
              <a:lnSpc>
                <a:spcPct val="10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if number &lt; 5:</a:t>
            </a:r>
          </a:p>
          <a:p>
            <a:pPr lvl="0" algn="l" defTabSz="914400">
              <a:lnSpc>
                <a:spcPct val="10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total = number * price</a:t>
            </a:r>
          </a:p>
          <a:p>
            <a:pPr lvl="0" algn="l" defTabSz="914400">
              <a:lnSpc>
                <a:spcPct val="10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elif number &lt; 8: </a:t>
            </a:r>
          </a:p>
          <a:p>
            <a:pPr lvl="0" algn="l" defTabSz="914400">
              <a:lnSpc>
                <a:spcPct val="10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total = number * price * 0.8</a:t>
            </a:r>
          </a:p>
          <a:p>
            <a:pPr lvl="0" algn="l" defTabSz="914400">
              <a:lnSpc>
                <a:spcPct val="10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elif number &lt; 10:</a:t>
            </a:r>
          </a:p>
          <a:p>
            <a:pPr lvl="0" algn="l" defTabSz="914400">
              <a:lnSpc>
                <a:spcPct val="10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total = number * price * 0.7</a:t>
            </a:r>
          </a:p>
          <a:p>
            <a:pPr lvl="0" algn="l" defTabSz="914400">
              <a:lnSpc>
                <a:spcPct val="10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elif number &lt; 15:</a:t>
            </a:r>
          </a:p>
          <a:p>
            <a:pPr lvl="0" algn="l" defTabSz="914400">
              <a:lnSpc>
                <a:spcPct val="10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total = number * price * 0.5</a:t>
            </a:r>
          </a:p>
          <a:p>
            <a:pPr lvl="0" algn="l" defTabSz="914400">
              <a:lnSpc>
                <a:spcPct val="10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else: </a:t>
            </a:r>
          </a:p>
          <a:p>
            <a:pPr lvl="0" algn="l" defTabSz="914400">
              <a:lnSpc>
                <a:spcPct val="10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total = number * price * 0.3</a:t>
            </a:r>
          </a:p>
          <a:p>
            <a:pPr lvl="0" algn="l" defTabSz="914400">
              <a:lnSpc>
                <a:spcPct val="10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print("支付总价 = " + str(total) + "元") </a:t>
            </a:r>
          </a:p>
          <a:p>
            <a:pPr lvl="0" algn="l" defTabSz="914400">
              <a:lnSpc>
                <a:spcPct val="10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运行以上程序后，根据输入数据的不同会得到不同的结果，如上。更多情况请自行测试</a:t>
            </a:r>
          </a:p>
        </p:txBody>
      </p:sp>
      <p:pic>
        <p:nvPicPr>
          <p:cNvPr id="1638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14619" y="4510305"/>
            <a:ext cx="2765381" cy="10994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962785" cy="414020"/>
          </a:xfrm>
          <a:prstGeom prst="rect">
            <a:avLst/>
          </a:prstGeom>
          <a:noFill/>
        </p:spPr>
        <p:txBody>
          <a:bodyPr wrap="none" rtlCol="0">
            <a:spAutoFit/>
          </a:bodyPr>
          <a:lstStyle/>
          <a:p>
            <a:pPr algn="l"/>
            <a:r>
              <a:rPr lang="en-US" altLang="zh-CN" sz="2100" b="1" spc="225" dirty="0" smtClean="0">
                <a:solidFill>
                  <a:prstClr val="white"/>
                </a:solidFill>
              </a:rPr>
              <a:t>1.4 </a:t>
            </a:r>
            <a:r>
              <a:rPr lang="zh-CN" altLang="zh-CN" sz="2100" b="1" spc="225" dirty="0" smtClean="0">
                <a:solidFill>
                  <a:schemeClr val="bg1"/>
                </a:solidFill>
                <a:latin typeface="微软雅黑" panose="020B0503020204020204" pitchFamily="34" charset="-122"/>
                <a:ea typeface="微软雅黑" panose="020B0503020204020204" pitchFamily="34" charset="-122"/>
              </a:rPr>
              <a:t>程序控制</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62</a:t>
            </a:fld>
            <a:endParaRPr lang="zh-CN" altLang="en-US" dirty="0"/>
          </a:p>
        </p:txBody>
      </p:sp>
      <p:sp>
        <p:nvSpPr>
          <p:cNvPr id="12" name="矩形 11"/>
          <p:cNvSpPr/>
          <p:nvPr/>
        </p:nvSpPr>
        <p:spPr>
          <a:xfrm>
            <a:off x="452232" y="889323"/>
            <a:ext cx="1745615" cy="368300"/>
          </a:xfrm>
          <a:prstGeom prst="rect">
            <a:avLst/>
          </a:prstGeom>
        </p:spPr>
        <p:txBody>
          <a:bodyPr wrap="none">
            <a:spAutoFit/>
          </a:bodyPr>
          <a:lstStyle/>
          <a:p>
            <a:pPr algn="l"/>
            <a:r>
              <a:rPr lang="en-US" altLang="zh-CN" dirty="0" smtClean="0">
                <a:solidFill>
                  <a:schemeClr val="accent1">
                    <a:lumMod val="75000"/>
                  </a:schemeClr>
                </a:solidFill>
                <a:sym typeface="+mn-ea"/>
              </a:rPr>
              <a:t>1.4.4  </a:t>
            </a:r>
            <a:r>
              <a:rPr lang="zh-CN" altLang="en-US" dirty="0" err="1" smtClean="0">
                <a:solidFill>
                  <a:schemeClr val="accent1">
                    <a:lumMod val="75000"/>
                  </a:schemeClr>
                </a:solidFill>
                <a:sym typeface="+mn-ea"/>
              </a:rPr>
              <a:t>循环结构</a:t>
            </a: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421698" y="1128485"/>
            <a:ext cx="8091054" cy="4523105"/>
          </a:xfrm>
          <a:prstGeom prst="rect">
            <a:avLst/>
          </a:prstGeom>
          <a:noFill/>
        </p:spPr>
        <p:txBody>
          <a:bodyPr wrap="square" rtlCol="0">
            <a:spAutoFit/>
          </a:bodyPr>
          <a:lstStyle/>
          <a:p>
            <a:pPr algn="l">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顺序结构和选择结构已经可以解决大多数问题，但是当需要对一大堆数据进行同样的操作时，此时就要用到循环结构来解决这个问题。</a:t>
            </a:r>
          </a:p>
          <a:p>
            <a:pPr algn="l">
              <a:lnSpc>
                <a:spcPct val="150000"/>
              </a:lnSpc>
              <a:spcBef>
                <a:spcPts val="0"/>
              </a:spcBef>
              <a:spcAft>
                <a:spcPts val="0"/>
              </a:spcAft>
              <a:buClrTx/>
              <a:buSzTx/>
              <a:buAutoNum type="arabicPeriod"/>
            </a:pPr>
            <a:r>
              <a:rPr lang="en-US" altLang="zh-CN" sz="1600" b="1"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遍历循环（迭代语句）</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spcBef>
                <a:spcPts val="0"/>
              </a:spcBef>
              <a:spcAft>
                <a:spcPts val="0"/>
              </a:spcAft>
              <a:buClrTx/>
              <a:buSzTx/>
              <a:buNone/>
            </a:pP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Python中最典型的迭代语句是for-in遍历循环，也称为遍历语句。</a:t>
            </a:r>
          </a:p>
          <a:p>
            <a:pPr algn="l">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Python 中的for-in遍历循环可以遍历任何序列的项目，如一个列表或一个字符串。</a:t>
            </a:r>
          </a:p>
          <a:p>
            <a:pPr algn="l">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遍历循环的语法格式为：</a:t>
            </a:r>
          </a:p>
          <a:p>
            <a:pPr algn="l">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for &lt;变量&gt; in &lt;迭代对象&gt;:</a:t>
            </a:r>
          </a:p>
          <a:p>
            <a:pPr algn="l">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&lt;循环体&gt;</a:t>
            </a:r>
          </a:p>
          <a:p>
            <a:pPr algn="l">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该遍历循环不是计数循环，循环变量依次从迭代对象（遍历结构）中获取元素，对象（结构）中的元素获取完了，循环就结束了。循环的次数由迭代对象中元素的个数来决定。对获取的每个元素都要执行循环体里的操作，除非遇到break或continue语句。</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962785" cy="414020"/>
          </a:xfrm>
          <a:prstGeom prst="rect">
            <a:avLst/>
          </a:prstGeom>
          <a:noFill/>
        </p:spPr>
        <p:txBody>
          <a:bodyPr wrap="none" rtlCol="0">
            <a:spAutoFit/>
          </a:bodyPr>
          <a:lstStyle/>
          <a:p>
            <a:pPr algn="l"/>
            <a:r>
              <a:rPr lang="en-US" altLang="zh-CN" sz="2100" b="1" spc="225" dirty="0" smtClean="0">
                <a:solidFill>
                  <a:prstClr val="white"/>
                </a:solidFill>
              </a:rPr>
              <a:t>1.4 </a:t>
            </a:r>
            <a:r>
              <a:rPr lang="zh-CN" altLang="zh-CN" sz="2100" b="1" spc="225" dirty="0" smtClean="0">
                <a:solidFill>
                  <a:schemeClr val="bg1"/>
                </a:solidFill>
                <a:latin typeface="微软雅黑" panose="020B0503020204020204" pitchFamily="34" charset="-122"/>
                <a:ea typeface="微软雅黑" panose="020B0503020204020204" pitchFamily="34" charset="-122"/>
              </a:rPr>
              <a:t>程序控制</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63</a:t>
            </a:fld>
            <a:endParaRPr lang="zh-CN" altLang="en-US" dirty="0"/>
          </a:p>
        </p:txBody>
      </p:sp>
      <p:sp>
        <p:nvSpPr>
          <p:cNvPr id="12" name="矩形 11"/>
          <p:cNvSpPr/>
          <p:nvPr/>
        </p:nvSpPr>
        <p:spPr>
          <a:xfrm>
            <a:off x="452232" y="889323"/>
            <a:ext cx="1745615" cy="368300"/>
          </a:xfrm>
          <a:prstGeom prst="rect">
            <a:avLst/>
          </a:prstGeom>
        </p:spPr>
        <p:txBody>
          <a:bodyPr wrap="none">
            <a:spAutoFit/>
          </a:bodyPr>
          <a:lstStyle/>
          <a:p>
            <a:pPr algn="l"/>
            <a:r>
              <a:rPr lang="en-US" altLang="zh-CN" dirty="0" smtClean="0">
                <a:solidFill>
                  <a:schemeClr val="accent1">
                    <a:lumMod val="75000"/>
                  </a:schemeClr>
                </a:solidFill>
                <a:sym typeface="+mn-ea"/>
              </a:rPr>
              <a:t>1.4.4  </a:t>
            </a:r>
            <a:r>
              <a:rPr lang="zh-CN" altLang="en-US" dirty="0" err="1" smtClean="0">
                <a:solidFill>
                  <a:schemeClr val="accent1">
                    <a:lumMod val="75000"/>
                  </a:schemeClr>
                </a:solidFill>
                <a:sym typeface="+mn-ea"/>
              </a:rPr>
              <a:t>循环结构</a:t>
            </a: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421698" y="1128485"/>
            <a:ext cx="8091054" cy="4431030"/>
          </a:xfrm>
          <a:prstGeom prst="rect">
            <a:avLst/>
          </a:prstGeom>
          <a:noFill/>
        </p:spPr>
        <p:txBody>
          <a:bodyPr wrap="square" rtlCol="0">
            <a:spAutoFit/>
          </a:bodyPr>
          <a:lstStyle/>
          <a:p>
            <a:pPr algn="l">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【例1-7】  打印1～5的值，代码如下。</a:t>
            </a:r>
          </a:p>
          <a:p>
            <a:pPr algn="l">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&gt; for i in range(1,6):</a:t>
            </a:r>
          </a:p>
          <a:p>
            <a:pPr algn="l">
              <a:lnSpc>
                <a:spcPct val="150000"/>
              </a:lnSpc>
              <a:spcBef>
                <a:spcPts val="0"/>
              </a:spcBef>
              <a:spcAft>
                <a:spcPts val="0"/>
              </a:spcAft>
              <a:buClrTx/>
              <a:buSzTx/>
              <a:buFont typeface="Wingdings" panose="05000000000000000000" pitchFamily="2" charset="2"/>
              <a:buChar char="Ø"/>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print(i)</a:t>
            </a:r>
          </a:p>
          <a:p>
            <a:pPr algn="l">
              <a:lnSpc>
                <a:spcPct val="150000"/>
              </a:lnSpc>
              <a:spcBef>
                <a:spcPts val="0"/>
              </a:spcBef>
              <a:spcAft>
                <a:spcPts val="0"/>
              </a:spcAft>
              <a:buClrTx/>
              <a:buSzTx/>
              <a:buNone/>
            </a:pP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spcBef>
                <a:spcPts val="0"/>
              </a:spcBef>
              <a:spcAft>
                <a:spcPts val="0"/>
              </a:spcAft>
              <a:buClrTx/>
              <a:buSzTx/>
              <a:buNone/>
            </a:pP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spcBef>
                <a:spcPts val="0"/>
              </a:spcBef>
              <a:spcAft>
                <a:spcPts val="0"/>
              </a:spcAft>
              <a:buClrTx/>
              <a:buSzTx/>
              <a:buNone/>
            </a:pP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其中，range()函数返回一个range的可迭代对象。第2章将会介绍range()函数。</a:t>
            </a:r>
          </a:p>
          <a:p>
            <a:pPr algn="l">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【例1-8】  理解不是计数循环的含义。对比上一个例子中输出的结果。</a:t>
            </a:r>
          </a:p>
          <a:p>
            <a:pPr algn="l">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for i in range(1,6):</a:t>
            </a:r>
          </a:p>
          <a:p>
            <a:pPr algn="l">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print(i)</a:t>
            </a:r>
          </a:p>
          <a:p>
            <a:pPr algn="l">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i = i + 3</a:t>
            </a:r>
          </a:p>
          <a:p>
            <a:endParaRPr lang="zh-CN" altLang="zh-CN"/>
          </a:p>
        </p:txBody>
      </p:sp>
      <p:pic>
        <p:nvPicPr>
          <p:cNvPr id="1843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795" y="2305075"/>
            <a:ext cx="290093" cy="971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43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83628" y="4898052"/>
            <a:ext cx="252324" cy="12255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962785" cy="414020"/>
          </a:xfrm>
          <a:prstGeom prst="rect">
            <a:avLst/>
          </a:prstGeom>
          <a:noFill/>
        </p:spPr>
        <p:txBody>
          <a:bodyPr wrap="none" rtlCol="0">
            <a:spAutoFit/>
          </a:bodyPr>
          <a:lstStyle/>
          <a:p>
            <a:pPr algn="l"/>
            <a:r>
              <a:rPr lang="en-US" altLang="zh-CN" sz="2100" b="1" spc="225" dirty="0" smtClean="0">
                <a:solidFill>
                  <a:prstClr val="white"/>
                </a:solidFill>
              </a:rPr>
              <a:t>1.4 </a:t>
            </a:r>
            <a:r>
              <a:rPr lang="zh-CN" altLang="zh-CN" sz="2100" b="1" spc="225" dirty="0" smtClean="0">
                <a:solidFill>
                  <a:schemeClr val="bg1"/>
                </a:solidFill>
                <a:latin typeface="微软雅黑" panose="020B0503020204020204" pitchFamily="34" charset="-122"/>
                <a:ea typeface="微软雅黑" panose="020B0503020204020204" pitchFamily="34" charset="-122"/>
              </a:rPr>
              <a:t>程序控制</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64</a:t>
            </a:fld>
            <a:endParaRPr lang="zh-CN" altLang="en-US" dirty="0"/>
          </a:p>
        </p:txBody>
      </p:sp>
      <p:sp>
        <p:nvSpPr>
          <p:cNvPr id="12" name="矩形 11"/>
          <p:cNvSpPr/>
          <p:nvPr/>
        </p:nvSpPr>
        <p:spPr>
          <a:xfrm>
            <a:off x="452232" y="889323"/>
            <a:ext cx="1745615" cy="368300"/>
          </a:xfrm>
          <a:prstGeom prst="rect">
            <a:avLst/>
          </a:prstGeom>
        </p:spPr>
        <p:txBody>
          <a:bodyPr wrap="none">
            <a:spAutoFit/>
          </a:bodyPr>
          <a:lstStyle/>
          <a:p>
            <a:pPr algn="l"/>
            <a:r>
              <a:rPr lang="en-US" altLang="zh-CN" dirty="0" smtClean="0">
                <a:solidFill>
                  <a:schemeClr val="accent1">
                    <a:lumMod val="75000"/>
                  </a:schemeClr>
                </a:solidFill>
                <a:sym typeface="+mn-ea"/>
              </a:rPr>
              <a:t>1.4.4  </a:t>
            </a:r>
            <a:r>
              <a:rPr lang="zh-CN" altLang="en-US" dirty="0" err="1" smtClean="0">
                <a:solidFill>
                  <a:schemeClr val="accent1">
                    <a:lumMod val="75000"/>
                  </a:schemeClr>
                </a:solidFill>
                <a:sym typeface="+mn-ea"/>
              </a:rPr>
              <a:t>循环结构</a:t>
            </a: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303429" y="1126029"/>
            <a:ext cx="8091054" cy="4892675"/>
          </a:xfrm>
          <a:prstGeom prst="rect">
            <a:avLst/>
          </a:prstGeom>
          <a:noFill/>
        </p:spPr>
        <p:txBody>
          <a:bodyPr wrap="square" rtlCol="0">
            <a:spAutoFit/>
          </a:bodyPr>
          <a:lstStyle/>
          <a:p>
            <a:pPr algn="l">
              <a:lnSpc>
                <a:spcPct val="150000"/>
              </a:lnSpc>
              <a:spcBef>
                <a:spcPts val="0"/>
              </a:spcBef>
              <a:spcAft>
                <a:spcPts val="0"/>
              </a:spcAft>
              <a:buClrTx/>
              <a:buSzTx/>
              <a:buNone/>
            </a:pPr>
            <a:r>
              <a:rPr lang="en-US" altLang="zh-CN" sz="1600" b="1"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2. while循环</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for-in遍历循环是当遍历完迭代对象后就结束循环，对于它的循环次数实际上是已知的，如：</a:t>
            </a:r>
          </a:p>
          <a:p>
            <a:pPr algn="l">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&gt; print(len(range(1,6)))  #len()：求序列的元素个数</a:t>
            </a:r>
          </a:p>
          <a:p>
            <a:pPr algn="l">
              <a:lnSpc>
                <a:spcPct val="150000"/>
              </a:lnSpc>
              <a:spcBef>
                <a:spcPts val="0"/>
              </a:spcBef>
              <a:spcAft>
                <a:spcPts val="0"/>
              </a:spcAft>
              <a:buClrTx/>
              <a:buSzTx/>
              <a:buNone/>
            </a:pP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虽然已知它的循环次数，但此时不能这样来使用：</a:t>
            </a:r>
          </a:p>
          <a:p>
            <a:pPr algn="l">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&gt; for i in len(range(1,6)):  #len()的结果是一个整数</a:t>
            </a:r>
          </a:p>
          <a:p>
            <a:pPr algn="l">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print(i)</a:t>
            </a:r>
          </a:p>
          <a:p>
            <a:pPr algn="l">
              <a:lnSpc>
                <a:spcPct val="150000"/>
              </a:lnSpc>
              <a:spcBef>
                <a:spcPts val="0"/>
              </a:spcBef>
              <a:spcAft>
                <a:spcPts val="0"/>
              </a:spcAft>
              <a:buClrTx/>
              <a:buSzTx/>
              <a:buNone/>
            </a:pP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spcBef>
                <a:spcPts val="0"/>
              </a:spcBef>
              <a:spcAft>
                <a:spcPts val="0"/>
              </a:spcAft>
              <a:buClrTx/>
              <a:buSzTx/>
              <a:buNone/>
            </a:pP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spcBef>
                <a:spcPts val="0"/>
              </a:spcBef>
              <a:spcAft>
                <a:spcPts val="0"/>
              </a:spcAft>
              <a:buClrTx/>
              <a:buSzTx/>
              <a:buNone/>
            </a:pP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出错信息表明“len(range(1,6))”是一个整数而不是一个可迭代序列，“for-in”关键字“in”后一定要跟一个可迭代对象。</a:t>
            </a:r>
            <a:endParaRPr lang="zh-CN" altLang="zh-CN" dirty="0"/>
          </a:p>
        </p:txBody>
      </p:sp>
      <p:pic>
        <p:nvPicPr>
          <p:cNvPr id="1945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5912" y="2663618"/>
            <a:ext cx="378148" cy="378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45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543" y="4077357"/>
            <a:ext cx="3897569" cy="101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962785" cy="414020"/>
          </a:xfrm>
          <a:prstGeom prst="rect">
            <a:avLst/>
          </a:prstGeom>
          <a:noFill/>
        </p:spPr>
        <p:txBody>
          <a:bodyPr wrap="none" rtlCol="0">
            <a:spAutoFit/>
          </a:bodyPr>
          <a:lstStyle/>
          <a:p>
            <a:pPr algn="l"/>
            <a:r>
              <a:rPr lang="en-US" altLang="zh-CN" sz="2100" b="1" spc="225" dirty="0" smtClean="0">
                <a:solidFill>
                  <a:prstClr val="white"/>
                </a:solidFill>
              </a:rPr>
              <a:t>1.4 </a:t>
            </a:r>
            <a:r>
              <a:rPr lang="zh-CN" altLang="zh-CN" sz="2100" b="1" spc="225" dirty="0" smtClean="0">
                <a:solidFill>
                  <a:schemeClr val="bg1"/>
                </a:solidFill>
                <a:latin typeface="微软雅黑" panose="020B0503020204020204" pitchFamily="34" charset="-122"/>
                <a:ea typeface="微软雅黑" panose="020B0503020204020204" pitchFamily="34" charset="-122"/>
              </a:rPr>
              <a:t>程序控制</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65</a:t>
            </a:fld>
            <a:endParaRPr lang="zh-CN" altLang="en-US" dirty="0"/>
          </a:p>
        </p:txBody>
      </p:sp>
      <p:sp>
        <p:nvSpPr>
          <p:cNvPr id="12" name="矩形 11"/>
          <p:cNvSpPr/>
          <p:nvPr/>
        </p:nvSpPr>
        <p:spPr>
          <a:xfrm>
            <a:off x="452232" y="889323"/>
            <a:ext cx="1745615" cy="368300"/>
          </a:xfrm>
          <a:prstGeom prst="rect">
            <a:avLst/>
          </a:prstGeom>
        </p:spPr>
        <p:txBody>
          <a:bodyPr wrap="none">
            <a:spAutoFit/>
          </a:bodyPr>
          <a:lstStyle/>
          <a:p>
            <a:pPr algn="l"/>
            <a:r>
              <a:rPr lang="en-US" altLang="zh-CN" dirty="0" smtClean="0">
                <a:solidFill>
                  <a:schemeClr val="accent1">
                    <a:lumMod val="75000"/>
                  </a:schemeClr>
                </a:solidFill>
                <a:sym typeface="+mn-ea"/>
              </a:rPr>
              <a:t>1.4.4  </a:t>
            </a:r>
            <a:r>
              <a:rPr lang="zh-CN" altLang="en-US" dirty="0" err="1" smtClean="0">
                <a:solidFill>
                  <a:schemeClr val="accent1">
                    <a:lumMod val="75000"/>
                  </a:schemeClr>
                </a:solidFill>
                <a:sym typeface="+mn-ea"/>
              </a:rPr>
              <a:t>循环结构</a:t>
            </a: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303429" y="1724199"/>
            <a:ext cx="8091054" cy="3322955"/>
          </a:xfrm>
          <a:prstGeom prst="rect">
            <a:avLst/>
          </a:prstGeom>
          <a:noFill/>
        </p:spPr>
        <p:txBody>
          <a:bodyPr wrap="square" rtlCol="0">
            <a:spAutoFit/>
          </a:bodyPr>
          <a:lstStyle/>
          <a:p>
            <a:pPr algn="l">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当循环次数不确定时，通常采用while循环，通过while语句的条件表达式来确定循环是否还要继续。</a:t>
            </a:r>
          </a:p>
          <a:p>
            <a:pPr algn="l">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while循环的语法格式如下：</a:t>
            </a:r>
          </a:p>
          <a:p>
            <a:pPr algn="l">
              <a:lnSpc>
                <a:spcPct val="150000"/>
              </a:lnSpc>
              <a:spcBef>
                <a:spcPts val="0"/>
              </a:spcBef>
              <a:spcAft>
                <a:spcPts val="0"/>
              </a:spcAft>
              <a:buClrTx/>
              <a:buSzTx/>
              <a:buNone/>
            </a:pP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while &lt;条件表达式&gt;:</a:t>
            </a:r>
          </a:p>
          <a:p>
            <a:pPr algn="l">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&lt;循环体&gt;</a:t>
            </a:r>
          </a:p>
          <a:p>
            <a:pPr algn="l">
              <a:lnSpc>
                <a:spcPct val="150000"/>
              </a:lnSpc>
              <a:spcBef>
                <a:spcPts val="0"/>
              </a:spcBef>
              <a:spcAft>
                <a:spcPts val="0"/>
              </a:spcAft>
              <a:buClrTx/>
              <a:buSzTx/>
              <a:buNone/>
            </a:pP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只要条件表达式的值为真，就要执行循环体里的操作，直到条件为假退出循环为止。</a:t>
            </a:r>
            <a:endParaRPr lang="zh-CN" altLang="zh-CN" sz="1600" dirty="0"/>
          </a:p>
          <a:p>
            <a:endParaRPr lang="zh-CN" altLang="zh-CN"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962785" cy="414020"/>
          </a:xfrm>
          <a:prstGeom prst="rect">
            <a:avLst/>
          </a:prstGeom>
          <a:noFill/>
        </p:spPr>
        <p:txBody>
          <a:bodyPr wrap="none" rtlCol="0">
            <a:spAutoFit/>
          </a:bodyPr>
          <a:lstStyle/>
          <a:p>
            <a:pPr algn="l"/>
            <a:r>
              <a:rPr lang="en-US" altLang="zh-CN" sz="2100" b="1" spc="225" dirty="0" smtClean="0">
                <a:solidFill>
                  <a:prstClr val="white"/>
                </a:solidFill>
              </a:rPr>
              <a:t>1.4 </a:t>
            </a:r>
            <a:r>
              <a:rPr lang="zh-CN" altLang="zh-CN" sz="2100" b="1" spc="225" dirty="0" smtClean="0">
                <a:solidFill>
                  <a:schemeClr val="bg1"/>
                </a:solidFill>
                <a:latin typeface="微软雅黑" panose="020B0503020204020204" pitchFamily="34" charset="-122"/>
                <a:ea typeface="微软雅黑" panose="020B0503020204020204" pitchFamily="34" charset="-122"/>
              </a:rPr>
              <a:t>程序控制</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66</a:t>
            </a:fld>
            <a:endParaRPr lang="zh-CN" altLang="en-US" dirty="0"/>
          </a:p>
        </p:txBody>
      </p:sp>
      <p:sp>
        <p:nvSpPr>
          <p:cNvPr id="12" name="矩形 11"/>
          <p:cNvSpPr/>
          <p:nvPr/>
        </p:nvSpPr>
        <p:spPr>
          <a:xfrm>
            <a:off x="452232" y="889323"/>
            <a:ext cx="1745615" cy="368300"/>
          </a:xfrm>
          <a:prstGeom prst="rect">
            <a:avLst/>
          </a:prstGeom>
        </p:spPr>
        <p:txBody>
          <a:bodyPr wrap="none">
            <a:spAutoFit/>
          </a:bodyPr>
          <a:lstStyle/>
          <a:p>
            <a:pPr algn="l"/>
            <a:r>
              <a:rPr lang="en-US" altLang="zh-CN" dirty="0" smtClean="0">
                <a:solidFill>
                  <a:schemeClr val="accent1">
                    <a:lumMod val="75000"/>
                  </a:schemeClr>
                </a:solidFill>
                <a:sym typeface="+mn-ea"/>
              </a:rPr>
              <a:t>1.4.4  </a:t>
            </a:r>
            <a:r>
              <a:rPr lang="zh-CN" altLang="en-US" dirty="0" err="1" smtClean="0">
                <a:solidFill>
                  <a:schemeClr val="accent1">
                    <a:lumMod val="75000"/>
                  </a:schemeClr>
                </a:solidFill>
                <a:sym typeface="+mn-ea"/>
              </a:rPr>
              <a:t>循环结构</a:t>
            </a: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226342" y="1254732"/>
            <a:ext cx="8091054" cy="5292725"/>
          </a:xfrm>
          <a:prstGeom prst="rect">
            <a:avLst/>
          </a:prstGeom>
          <a:noFill/>
        </p:spPr>
        <p:txBody>
          <a:bodyPr wrap="square" rtlCol="0">
            <a:spAutoFit/>
          </a:bodyPr>
          <a:lstStyle/>
          <a:p>
            <a:pPr lvl="0" algn="l" defTabSz="914400">
              <a:lnSpc>
                <a:spcPct val="100000"/>
              </a:lnSpc>
              <a:spcBef>
                <a:spcPts val="0"/>
              </a:spcBef>
              <a:spcAft>
                <a:spcPts val="0"/>
              </a:spcAft>
              <a:buClrTx/>
              <a:buSzTx/>
              <a:buNone/>
            </a:pPr>
            <a:r>
              <a:rPr lang="en-US" altLang="zh-CN" sz="1600" b="1"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3. continue语句与break语句</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algn="l" defTabSz="914400">
              <a:lnSpc>
                <a:spcPct val="10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continue语句与break语句可以用在for-in遍历循环和while循环中，一般与选择结构配合使用，二者的区别在于</a:t>
            </a:r>
            <a:r>
              <a:rPr lang="en-US" altLang="zh-CN" sz="160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continue语句仅结束本次循环</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，即跳过本次循环中循环体里尚未执行的操作，但不跳出循环本身。</a:t>
            </a:r>
            <a:r>
              <a:rPr lang="en-US" altLang="zh-CN" sz="160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break语句则是结束整个循环</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（如果是嵌套的循环，它只跳出最内层的循环）。以下用实例说明二者的区别。</a:t>
            </a:r>
          </a:p>
          <a:p>
            <a:pPr lvl="0" algn="l" defTabSz="914400">
              <a:lnSpc>
                <a:spcPct val="10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【例1-10】  计算1～5的偶数之和。</a:t>
            </a:r>
          </a:p>
          <a:p>
            <a:pPr lvl="0" algn="l" defTabSz="914400">
              <a:lnSpc>
                <a:spcPct val="10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sum=0</a:t>
            </a:r>
          </a:p>
          <a:p>
            <a:pPr lvl="0" algn="l" defTabSz="914400">
              <a:lnSpc>
                <a:spcPct val="10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i=1</a:t>
            </a:r>
          </a:p>
          <a:p>
            <a:pPr lvl="0" algn="l" defTabSz="914400">
              <a:lnSpc>
                <a:spcPct val="10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while i &lt; 5:</a:t>
            </a:r>
          </a:p>
          <a:p>
            <a:pPr lvl="0" algn="l" defTabSz="914400">
              <a:lnSpc>
                <a:spcPct val="10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i += 1</a:t>
            </a:r>
          </a:p>
          <a:p>
            <a:pPr lvl="0" algn="l" defTabSz="914400">
              <a:lnSpc>
                <a:spcPct val="10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if i%2 != 0:</a:t>
            </a:r>
          </a:p>
          <a:p>
            <a:pPr lvl="0" algn="l" defTabSz="914400">
              <a:lnSpc>
                <a:spcPct val="10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continue  </a:t>
            </a:r>
          </a:p>
          <a:p>
            <a:pPr lvl="0" algn="l" defTabSz="914400">
              <a:lnSpc>
                <a:spcPct val="10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sum += I</a:t>
            </a:r>
          </a:p>
          <a:p>
            <a:pPr lvl="0" algn="l" defTabSz="914400">
              <a:lnSpc>
                <a:spcPct val="10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print("sum = ",sum) </a:t>
            </a:r>
          </a:p>
          <a:p>
            <a:pPr lvl="0" algn="l" defTabSz="914400">
              <a:lnSpc>
                <a:spcPct val="100000"/>
              </a:lnSpc>
              <a:spcBef>
                <a:spcPts val="0"/>
              </a:spcBef>
              <a:spcAft>
                <a:spcPts val="0"/>
              </a:spcAft>
              <a:buClrTx/>
              <a:buSzTx/>
              <a:buNone/>
            </a:pP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algn="l" defTabSz="914400">
              <a:lnSpc>
                <a:spcPct val="10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以上程序完成了1～5偶数相加的操作。当i的值为奇数时，条件“i%2 != 0”成立，执行continue语句，跳过语句“sum += i”。因为continue语句的作用是当流程执行到continue语句时就结束本次循环，即不执行“sum += i”，而直接进入下一次循环。所以，最终求得的是2+4的结果。</a:t>
            </a:r>
          </a:p>
          <a:p>
            <a:pPr lvl="0" indent="285750" eaLnBrk="0" fontAlgn="base" hangingPunct="0">
              <a:spcBef>
                <a:spcPct val="0"/>
              </a:spcBef>
              <a:spcAft>
                <a:spcPct val="0"/>
              </a:spcAft>
              <a:tabLst>
                <a:tab pos="2628900" algn="ctr"/>
                <a:tab pos="5292725" algn="r"/>
              </a:tabLst>
            </a:pPr>
            <a:endParaRPr lang="en-US" altLang="zh-CN" sz="1600" dirty="0">
              <a:latin typeface="+mn-ea"/>
            </a:endParaRPr>
          </a:p>
          <a:p>
            <a:endParaRPr lang="zh-CN" altLang="zh-CN" dirty="0"/>
          </a:p>
        </p:txBody>
      </p:sp>
      <p:pic>
        <p:nvPicPr>
          <p:cNvPr id="2048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43390" y="4334312"/>
            <a:ext cx="1216190" cy="359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962785" cy="414020"/>
          </a:xfrm>
          <a:prstGeom prst="rect">
            <a:avLst/>
          </a:prstGeom>
          <a:noFill/>
        </p:spPr>
        <p:txBody>
          <a:bodyPr wrap="none" rtlCol="0">
            <a:spAutoFit/>
          </a:bodyPr>
          <a:lstStyle/>
          <a:p>
            <a:pPr algn="l"/>
            <a:r>
              <a:rPr lang="en-US" altLang="zh-CN" sz="2100" b="1" spc="225" dirty="0" smtClean="0">
                <a:solidFill>
                  <a:prstClr val="white"/>
                </a:solidFill>
              </a:rPr>
              <a:t>1.4 </a:t>
            </a:r>
            <a:r>
              <a:rPr lang="zh-CN" altLang="zh-CN" sz="2100" b="1" spc="225" dirty="0" smtClean="0">
                <a:solidFill>
                  <a:schemeClr val="bg1"/>
                </a:solidFill>
                <a:latin typeface="微软雅黑" panose="020B0503020204020204" pitchFamily="34" charset="-122"/>
                <a:ea typeface="微软雅黑" panose="020B0503020204020204" pitchFamily="34" charset="-122"/>
              </a:rPr>
              <a:t>程序控制</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67</a:t>
            </a:fld>
            <a:endParaRPr lang="zh-CN" altLang="en-US" dirty="0"/>
          </a:p>
        </p:txBody>
      </p:sp>
      <p:sp>
        <p:nvSpPr>
          <p:cNvPr id="12" name="矩形 11"/>
          <p:cNvSpPr/>
          <p:nvPr/>
        </p:nvSpPr>
        <p:spPr>
          <a:xfrm>
            <a:off x="452232" y="889323"/>
            <a:ext cx="1745615" cy="368300"/>
          </a:xfrm>
          <a:prstGeom prst="rect">
            <a:avLst/>
          </a:prstGeom>
        </p:spPr>
        <p:txBody>
          <a:bodyPr wrap="none">
            <a:spAutoFit/>
          </a:bodyPr>
          <a:lstStyle/>
          <a:p>
            <a:pPr algn="l"/>
            <a:r>
              <a:rPr lang="en-US" altLang="zh-CN" dirty="0" smtClean="0">
                <a:solidFill>
                  <a:schemeClr val="accent1">
                    <a:lumMod val="75000"/>
                  </a:schemeClr>
                </a:solidFill>
                <a:sym typeface="+mn-ea"/>
              </a:rPr>
              <a:t>1.4.4  </a:t>
            </a:r>
            <a:r>
              <a:rPr lang="zh-CN" altLang="en-US" dirty="0" err="1" smtClean="0">
                <a:solidFill>
                  <a:schemeClr val="accent1">
                    <a:lumMod val="75000"/>
                  </a:schemeClr>
                </a:solidFill>
                <a:sym typeface="+mn-ea"/>
              </a:rPr>
              <a:t>循环结构</a:t>
            </a: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209832" y="1257907"/>
            <a:ext cx="8091054" cy="4892675"/>
          </a:xfrm>
          <a:prstGeom prst="rect">
            <a:avLst/>
          </a:prstGeom>
          <a:noFill/>
        </p:spPr>
        <p:txBody>
          <a:bodyPr wrap="square" rtlCol="0">
            <a:spAutoFit/>
          </a:bodyPr>
          <a:lstStyle/>
          <a:p>
            <a:pPr lvl="0" algn="l" defTabSz="914400">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将以上程序中的continue语句修改为break语句，其他代码行都不变，观察输出的结果。</a:t>
            </a:r>
          </a:p>
          <a:p>
            <a:pPr lvl="0" algn="l" defTabSz="914400">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sum=0</a:t>
            </a:r>
          </a:p>
          <a:p>
            <a:pPr lvl="0" algn="l" defTabSz="914400">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i=1</a:t>
            </a:r>
          </a:p>
          <a:p>
            <a:pPr lvl="0" algn="l" defTabSz="914400">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while i &lt; 5:</a:t>
            </a:r>
          </a:p>
          <a:p>
            <a:pPr lvl="0" algn="l" defTabSz="914400">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i += 1</a:t>
            </a:r>
          </a:p>
          <a:p>
            <a:pPr lvl="0" algn="l" defTabSz="914400">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if  i%2 != 0: </a:t>
            </a:r>
          </a:p>
          <a:p>
            <a:pPr lvl="0" algn="l" defTabSz="914400">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break</a:t>
            </a:r>
          </a:p>
          <a:p>
            <a:pPr lvl="0" algn="l" defTabSz="914400">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sum += i</a:t>
            </a:r>
          </a:p>
          <a:p>
            <a:pPr lvl="0" algn="l" defTabSz="914400">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print("sum = ",sum) </a:t>
            </a:r>
          </a:p>
          <a:p>
            <a:pPr lvl="0" algn="l" defTabSz="914400">
              <a:lnSpc>
                <a:spcPct val="150000"/>
              </a:lnSpc>
              <a:spcBef>
                <a:spcPts val="0"/>
              </a:spcBef>
              <a:spcAft>
                <a:spcPts val="0"/>
              </a:spcAft>
              <a:buClrTx/>
              <a:buSzTx/>
              <a:buNone/>
            </a:pP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algn="l" defTabSz="914400">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程序执行到i为3时，条件表达式“i%2 != 0”的值为真，执行if中的break语句，而break语句的作用是结束整个循环，即退出循环直接执行循环外的print(sum)语句。所以，此时只加了一个数2，得到“sum = 2”的结果。</a:t>
            </a:r>
            <a:endParaRPr lang="zh-CN" altLang="zh-CN"/>
          </a:p>
        </p:txBody>
      </p:sp>
      <p:pic>
        <p:nvPicPr>
          <p:cNvPr id="2560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5810" y="4648166"/>
            <a:ext cx="1439618" cy="3283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962785" cy="414020"/>
          </a:xfrm>
          <a:prstGeom prst="rect">
            <a:avLst/>
          </a:prstGeom>
          <a:noFill/>
        </p:spPr>
        <p:txBody>
          <a:bodyPr wrap="none" rtlCol="0">
            <a:spAutoFit/>
          </a:bodyPr>
          <a:lstStyle/>
          <a:p>
            <a:pPr algn="l"/>
            <a:r>
              <a:rPr lang="en-US" altLang="zh-CN" sz="2100" b="1" spc="225" dirty="0" smtClean="0">
                <a:solidFill>
                  <a:prstClr val="white"/>
                </a:solidFill>
              </a:rPr>
              <a:t>1.4 </a:t>
            </a:r>
            <a:r>
              <a:rPr lang="zh-CN" altLang="zh-CN" sz="2100" b="1" spc="225" dirty="0" smtClean="0">
                <a:solidFill>
                  <a:schemeClr val="bg1"/>
                </a:solidFill>
                <a:latin typeface="微软雅黑" panose="020B0503020204020204" pitchFamily="34" charset="-122"/>
                <a:ea typeface="微软雅黑" panose="020B0503020204020204" pitchFamily="34" charset="-122"/>
              </a:rPr>
              <a:t>程序控制</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68</a:t>
            </a:fld>
            <a:endParaRPr lang="zh-CN" altLang="en-US" dirty="0"/>
          </a:p>
        </p:txBody>
      </p:sp>
      <p:sp>
        <p:nvSpPr>
          <p:cNvPr id="12" name="矩形 11"/>
          <p:cNvSpPr/>
          <p:nvPr/>
        </p:nvSpPr>
        <p:spPr>
          <a:xfrm>
            <a:off x="452232" y="889323"/>
            <a:ext cx="1745615" cy="368300"/>
          </a:xfrm>
          <a:prstGeom prst="rect">
            <a:avLst/>
          </a:prstGeom>
        </p:spPr>
        <p:txBody>
          <a:bodyPr wrap="none">
            <a:spAutoFit/>
          </a:bodyPr>
          <a:lstStyle/>
          <a:p>
            <a:pPr algn="l"/>
            <a:r>
              <a:rPr lang="en-US" altLang="zh-CN" dirty="0" smtClean="0">
                <a:solidFill>
                  <a:schemeClr val="accent1">
                    <a:lumMod val="75000"/>
                  </a:schemeClr>
                </a:solidFill>
                <a:sym typeface="+mn-ea"/>
              </a:rPr>
              <a:t>1.4.4  </a:t>
            </a:r>
            <a:r>
              <a:rPr lang="zh-CN" altLang="en-US" dirty="0" err="1" smtClean="0">
                <a:solidFill>
                  <a:schemeClr val="accent1">
                    <a:lumMod val="75000"/>
                  </a:schemeClr>
                </a:solidFill>
                <a:sym typeface="+mn-ea"/>
              </a:rPr>
              <a:t>循环结构</a:t>
            </a: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226342" y="1506591"/>
            <a:ext cx="8091054" cy="4431030"/>
          </a:xfrm>
          <a:prstGeom prst="rect">
            <a:avLst/>
          </a:prstGeom>
          <a:noFill/>
        </p:spPr>
        <p:txBody>
          <a:bodyPr wrap="square" rtlCol="0">
            <a:spAutoFit/>
          </a:bodyPr>
          <a:lstStyle/>
          <a:p>
            <a:pPr algn="l">
              <a:lnSpc>
                <a:spcPct val="150000"/>
              </a:lnSpc>
              <a:spcBef>
                <a:spcPts val="0"/>
              </a:spcBef>
              <a:spcAft>
                <a:spcPts val="0"/>
              </a:spcAft>
              <a:buClrTx/>
              <a:buSzTx/>
              <a:buNone/>
            </a:pPr>
            <a:r>
              <a:rPr lang="en-US" altLang="zh-CN" sz="1600" b="1"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4. for-in-else和while-else结构</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spcBef>
                <a:spcPts val="0"/>
              </a:spcBef>
              <a:spcAft>
                <a:spcPts val="0"/>
              </a:spcAft>
              <a:buClrTx/>
              <a:buSzTx/>
              <a:buNone/>
            </a:pP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for-in遍历循环和while循环语句都存在一个带else分支的扩展用法，语法格式为：</a:t>
            </a:r>
          </a:p>
          <a:p>
            <a:pPr algn="l">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for &lt;变量&gt; in &lt;迭代对象&gt;:             while &lt;条件表达式&gt;: </a:t>
            </a:r>
          </a:p>
          <a:p>
            <a:pPr algn="l">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&lt;循环体&gt;                            &lt;循环体&gt;</a:t>
            </a:r>
          </a:p>
          <a:p>
            <a:pPr algn="l">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else:                             else:</a:t>
            </a:r>
          </a:p>
          <a:p>
            <a:pPr algn="l">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&lt;语句块&gt;                             &lt;语句块&gt;</a:t>
            </a:r>
          </a:p>
          <a:p>
            <a:pPr algn="l">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else分支中的语句块只在循环正常退出的情况下执行，即for-in遍历循环中的变量遍历完迭代对象中的所有元素，才执行else分支中的语句块。while循环是由于条件不成立而退出循环的，不是因为break或return（函数返回中用到的保留字）提前退出循环才执行else分支中的语句块。continue语句对else没有影响。</a:t>
            </a:r>
          </a:p>
          <a:p>
            <a:endParaRPr lang="zh-CN" altLang="zh-CN"/>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962785" cy="414020"/>
          </a:xfrm>
          <a:prstGeom prst="rect">
            <a:avLst/>
          </a:prstGeom>
          <a:noFill/>
        </p:spPr>
        <p:txBody>
          <a:bodyPr wrap="none" rtlCol="0">
            <a:spAutoFit/>
          </a:bodyPr>
          <a:lstStyle/>
          <a:p>
            <a:pPr algn="l"/>
            <a:r>
              <a:rPr lang="en-US" altLang="zh-CN" sz="2100" b="1" spc="225" dirty="0" smtClean="0">
                <a:solidFill>
                  <a:prstClr val="white"/>
                </a:solidFill>
              </a:rPr>
              <a:t>1.4 </a:t>
            </a:r>
            <a:r>
              <a:rPr lang="zh-CN" altLang="zh-CN" sz="2100" b="1" spc="225" dirty="0" smtClean="0">
                <a:solidFill>
                  <a:schemeClr val="bg1"/>
                </a:solidFill>
                <a:latin typeface="微软雅黑" panose="020B0503020204020204" pitchFamily="34" charset="-122"/>
                <a:ea typeface="微软雅黑" panose="020B0503020204020204" pitchFamily="34" charset="-122"/>
              </a:rPr>
              <a:t>程序控制</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69</a:t>
            </a:fld>
            <a:endParaRPr lang="zh-CN" altLang="en-US" dirty="0"/>
          </a:p>
        </p:txBody>
      </p:sp>
      <p:sp>
        <p:nvSpPr>
          <p:cNvPr id="12" name="矩形 11"/>
          <p:cNvSpPr/>
          <p:nvPr/>
        </p:nvSpPr>
        <p:spPr>
          <a:xfrm>
            <a:off x="452232" y="889323"/>
            <a:ext cx="1745615" cy="368300"/>
          </a:xfrm>
          <a:prstGeom prst="rect">
            <a:avLst/>
          </a:prstGeom>
        </p:spPr>
        <p:txBody>
          <a:bodyPr wrap="none">
            <a:spAutoFit/>
          </a:bodyPr>
          <a:lstStyle/>
          <a:p>
            <a:pPr algn="l"/>
            <a:r>
              <a:rPr lang="en-US" altLang="zh-CN" dirty="0" smtClean="0">
                <a:solidFill>
                  <a:schemeClr val="accent1">
                    <a:lumMod val="75000"/>
                  </a:schemeClr>
                </a:solidFill>
                <a:sym typeface="+mn-ea"/>
              </a:rPr>
              <a:t>1.4.4  </a:t>
            </a:r>
            <a:r>
              <a:rPr lang="zh-CN" altLang="en-US" dirty="0" err="1" smtClean="0">
                <a:solidFill>
                  <a:schemeClr val="accent1">
                    <a:lumMod val="75000"/>
                  </a:schemeClr>
                </a:solidFill>
                <a:sym typeface="+mn-ea"/>
              </a:rPr>
              <a:t>循环结构</a:t>
            </a: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209832" y="1257671"/>
            <a:ext cx="8091054" cy="4154170"/>
          </a:xfrm>
          <a:prstGeom prst="rect">
            <a:avLst/>
          </a:prstGeom>
          <a:noFill/>
        </p:spPr>
        <p:txBody>
          <a:bodyPr wrap="square" rtlCol="0">
            <a:spAutoFit/>
          </a:bodyPr>
          <a:lstStyle/>
          <a:p>
            <a:pPr lvl="0" algn="l" defTabSz="914400">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【例1-11】  对比下面的程序，理解带else分支的for-in遍历循环的执行情况。</a:t>
            </a:r>
          </a:p>
          <a:p>
            <a:pPr lvl="0" algn="l" defTabSz="914400">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for i in range(6):</a:t>
            </a:r>
          </a:p>
          <a:p>
            <a:pPr lvl="0" algn="l" defTabSz="914400">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if i%2 == 0: </a:t>
            </a:r>
          </a:p>
          <a:p>
            <a:pPr lvl="0" algn="l" defTabSz="914400">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print(i)</a:t>
            </a:r>
          </a:p>
          <a:p>
            <a:pPr lvl="0" algn="l" defTabSz="914400">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else: </a:t>
            </a:r>
          </a:p>
          <a:p>
            <a:pPr lvl="0" algn="l" defTabSz="914400">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print("的确输出了[0, 6)范围的所有偶数！") </a:t>
            </a:r>
          </a:p>
          <a:p>
            <a:pPr lvl="0" algn="l" defTabSz="914400">
              <a:lnSpc>
                <a:spcPct val="150000"/>
              </a:lnSpc>
              <a:spcBef>
                <a:spcPts val="0"/>
              </a:spcBef>
              <a:spcAft>
                <a:spcPts val="0"/>
              </a:spcAft>
              <a:buClrTx/>
              <a:buSzTx/>
              <a:buNone/>
            </a:pP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algn="l" defTabSz="914400">
              <a:lnSpc>
                <a:spcPct val="150000"/>
              </a:lnSpc>
              <a:spcBef>
                <a:spcPts val="0"/>
              </a:spcBef>
              <a:spcAft>
                <a:spcPts val="0"/>
              </a:spcAft>
              <a:buClrTx/>
              <a:buSzTx/>
              <a:buNone/>
            </a:pP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algn="l" defTabSz="914400">
              <a:lnSpc>
                <a:spcPct val="150000"/>
              </a:lnSpc>
              <a:spcBef>
                <a:spcPts val="0"/>
              </a:spcBef>
              <a:spcAft>
                <a:spcPts val="0"/>
              </a:spcAft>
              <a:buClrTx/>
              <a:buSzTx/>
              <a:buNone/>
            </a:pP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algn="l" defTabSz="914400">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不论循环体里执行了什么操作，只要循环体里没有执行break或return，退出循环之后都要执行else分支中的语句，所以最后的输出结果如上所示。</a:t>
            </a:r>
            <a:endParaRPr lang="zh-CN" altLang="zh-CN"/>
          </a:p>
        </p:txBody>
      </p:sp>
      <p:pic>
        <p:nvPicPr>
          <p:cNvPr id="266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1883" y="3546184"/>
            <a:ext cx="2471727" cy="9605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3683635" cy="414020"/>
          </a:xfrm>
          <a:prstGeom prst="rect">
            <a:avLst/>
          </a:prstGeom>
          <a:noFill/>
        </p:spPr>
        <p:txBody>
          <a:bodyPr wrap="none" rtlCol="0">
            <a:spAutoFit/>
          </a:bodyPr>
          <a:lstStyle/>
          <a:p>
            <a:pPr algn="l"/>
            <a:r>
              <a:rPr lang="en-US" altLang="zh-CN" sz="2100" b="1" spc="225" dirty="0" smtClean="0">
                <a:solidFill>
                  <a:prstClr val="white"/>
                </a:solidFill>
              </a:rPr>
              <a:t>1.2 </a:t>
            </a:r>
            <a:r>
              <a:rPr lang="zh-CN" altLang="zh-CN" sz="2100" b="1" spc="225" dirty="0" smtClean="0">
                <a:solidFill>
                  <a:schemeClr val="bg1"/>
                </a:solidFill>
                <a:latin typeface="微软雅黑" panose="020B0503020204020204" pitchFamily="34" charset="-122"/>
                <a:ea typeface="微软雅黑" panose="020B0503020204020204" pitchFamily="34" charset="-122"/>
              </a:rPr>
              <a:t>Python的安装与运行</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7</a:t>
            </a:fld>
            <a:endParaRPr lang="zh-CN" altLang="en-US" dirty="0"/>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pic>
        <p:nvPicPr>
          <p:cNvPr id="31747" name="图片 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2295" y="2579099"/>
            <a:ext cx="3395908" cy="20213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3" name="文本框 72"/>
          <p:cNvSpPr txBox="1"/>
          <p:nvPr/>
        </p:nvSpPr>
        <p:spPr>
          <a:xfrm>
            <a:off x="2317115" y="4600575"/>
            <a:ext cx="3786505" cy="460375"/>
          </a:xfrm>
          <a:prstGeom prst="rect">
            <a:avLst/>
          </a:prstGeom>
          <a:noFill/>
        </p:spPr>
        <p:txBody>
          <a:bodyPr wrap="square" rtlCol="0">
            <a:spAutoFit/>
          </a:bodyPr>
          <a:lstStyle/>
          <a:p>
            <a:pPr algn="ctr">
              <a:lnSpc>
                <a:spcPct val="150000"/>
              </a:lnSpc>
            </a:pPr>
            <a:r>
              <a:rPr lang="zh-CN" altLang="zh-CN" sz="1600" dirty="0"/>
              <a:t>图</a:t>
            </a:r>
            <a:r>
              <a:rPr lang="en-US" altLang="zh-CN" sz="1600" dirty="0"/>
              <a:t>1-3  </a:t>
            </a:r>
            <a:r>
              <a:rPr lang="zh-CN" altLang="zh-CN" sz="1600" dirty="0"/>
              <a:t>通过</a:t>
            </a:r>
            <a:r>
              <a:rPr lang="en-US" altLang="zh-CN" sz="1600" dirty="0"/>
              <a:t>Windows</a:t>
            </a:r>
            <a:r>
              <a:rPr lang="zh-CN" altLang="zh-CN" sz="1600" dirty="0"/>
              <a:t>按钮进入下载页面</a:t>
            </a:r>
            <a:endParaRPr lang="zh-CN" altLang="en-US" sz="1600" dirty="0"/>
          </a:p>
        </p:txBody>
      </p:sp>
      <p:sp>
        <p:nvSpPr>
          <p:cNvPr id="13" name="矩形 12"/>
          <p:cNvSpPr/>
          <p:nvPr/>
        </p:nvSpPr>
        <p:spPr>
          <a:xfrm>
            <a:off x="451808" y="1382646"/>
            <a:ext cx="7915326" cy="1198880"/>
          </a:xfrm>
          <a:prstGeom prst="rect">
            <a:avLst/>
          </a:prstGeom>
        </p:spPr>
        <p:txBody>
          <a:bodyPr wrap="square">
            <a:spAutoFit/>
          </a:bodyPr>
          <a:lstStyle/>
          <a:p>
            <a:pPr algn="l">
              <a:lnSpc>
                <a:spcPct val="150000"/>
              </a:lnSpc>
              <a:buClrTx/>
              <a:buSzTx/>
              <a:buNone/>
            </a:pPr>
            <a:r>
              <a:rPr lang="en-US" altLang="zh-CN" sz="1600" dirty="0" smtClean="0">
                <a:solidFill>
                  <a:schemeClr val="tx1">
                    <a:lumMod val="75000"/>
                    <a:lumOff val="25000"/>
                  </a:schemeClr>
                </a:solidFill>
              </a:rPr>
              <a:t>值得注意的是，如果你的操作系统是Windows 7以下的版本，它不支持3.6版本，你可能需要单独下载3.4或3.4以下的版本。如果要下载其他的版本，可以单击“Windows”，如图1-3所示。</a:t>
            </a:r>
            <a:r>
              <a:rPr lang="en-US" altLang="zh-CN" sz="1600" dirty="0" smtClean="0">
                <a:latin typeface="+mn-ea"/>
              </a:rPr>
              <a:t>       </a:t>
            </a:r>
            <a:endParaRPr lang="zh-CN" altLang="zh-CN" sz="1100" dirty="0">
              <a:latin typeface="+mn-ea"/>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962785" cy="414020"/>
          </a:xfrm>
          <a:prstGeom prst="rect">
            <a:avLst/>
          </a:prstGeom>
          <a:noFill/>
        </p:spPr>
        <p:txBody>
          <a:bodyPr wrap="none" rtlCol="0">
            <a:spAutoFit/>
          </a:bodyPr>
          <a:lstStyle/>
          <a:p>
            <a:pPr algn="l"/>
            <a:r>
              <a:rPr lang="en-US" altLang="zh-CN" sz="2100" b="1" spc="225" dirty="0" smtClean="0">
                <a:solidFill>
                  <a:prstClr val="white"/>
                </a:solidFill>
              </a:rPr>
              <a:t>1.4 </a:t>
            </a:r>
            <a:r>
              <a:rPr lang="zh-CN" altLang="zh-CN" sz="2100" b="1" spc="225" dirty="0" smtClean="0">
                <a:solidFill>
                  <a:schemeClr val="bg1"/>
                </a:solidFill>
                <a:latin typeface="微软雅黑" panose="020B0503020204020204" pitchFamily="34" charset="-122"/>
                <a:ea typeface="微软雅黑" panose="020B0503020204020204" pitchFamily="34" charset="-122"/>
              </a:rPr>
              <a:t>程序控制</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70</a:t>
            </a:fld>
            <a:endParaRPr lang="zh-CN" altLang="en-US" dirty="0"/>
          </a:p>
        </p:txBody>
      </p:sp>
      <p:sp>
        <p:nvSpPr>
          <p:cNvPr id="12" name="矩形 11"/>
          <p:cNvSpPr/>
          <p:nvPr/>
        </p:nvSpPr>
        <p:spPr>
          <a:xfrm>
            <a:off x="452232" y="889323"/>
            <a:ext cx="1745615" cy="368300"/>
          </a:xfrm>
          <a:prstGeom prst="rect">
            <a:avLst/>
          </a:prstGeom>
        </p:spPr>
        <p:txBody>
          <a:bodyPr wrap="none">
            <a:spAutoFit/>
          </a:bodyPr>
          <a:lstStyle/>
          <a:p>
            <a:pPr algn="l"/>
            <a:r>
              <a:rPr lang="en-US" altLang="zh-CN" dirty="0" smtClean="0">
                <a:solidFill>
                  <a:schemeClr val="accent1">
                    <a:lumMod val="75000"/>
                  </a:schemeClr>
                </a:solidFill>
                <a:sym typeface="+mn-ea"/>
              </a:rPr>
              <a:t>1.4.4  </a:t>
            </a:r>
            <a:r>
              <a:rPr lang="zh-CN" altLang="en-US" dirty="0" err="1" smtClean="0">
                <a:solidFill>
                  <a:schemeClr val="accent1">
                    <a:lumMod val="75000"/>
                  </a:schemeClr>
                </a:solidFill>
                <a:sym typeface="+mn-ea"/>
              </a:rPr>
              <a:t>循环结构</a:t>
            </a: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226342" y="1242108"/>
            <a:ext cx="8091054" cy="4810760"/>
          </a:xfrm>
          <a:prstGeom prst="rect">
            <a:avLst/>
          </a:prstGeom>
          <a:noFill/>
        </p:spPr>
        <p:txBody>
          <a:bodyPr wrap="square" rtlCol="0">
            <a:spAutoFit/>
          </a:bodyPr>
          <a:lstStyle/>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【例1-12】  for-in-else结构中，循环体里包含continue语句的执行情况分析。</a:t>
            </a:r>
          </a:p>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for i in range(6):</a:t>
            </a:r>
          </a:p>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if i%2 == 1:</a:t>
            </a:r>
          </a:p>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continue </a:t>
            </a:r>
          </a:p>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print(i)</a:t>
            </a:r>
          </a:p>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else:</a:t>
            </a:r>
          </a:p>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print("虽然有continue，但还是输出了[0, 6)范围的所有偶数！") </a:t>
            </a:r>
          </a:p>
          <a:p>
            <a:pPr lvl="0" algn="l">
              <a:lnSpc>
                <a:spcPct val="120000"/>
              </a:lnSpc>
              <a:spcBef>
                <a:spcPts val="0"/>
              </a:spcBef>
              <a:spcAft>
                <a:spcPts val="0"/>
              </a:spcAft>
              <a:buClrTx/>
              <a:buSzTx/>
              <a:buNone/>
            </a:pP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algn="l">
              <a:lnSpc>
                <a:spcPct val="120000"/>
              </a:lnSpc>
              <a:spcBef>
                <a:spcPts val="0"/>
              </a:spcBef>
              <a:spcAft>
                <a:spcPts val="0"/>
              </a:spcAft>
              <a:buClrTx/>
              <a:buSzTx/>
              <a:buNone/>
            </a:pP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algn="l">
              <a:lnSpc>
                <a:spcPct val="120000"/>
              </a:lnSpc>
              <a:spcBef>
                <a:spcPts val="0"/>
              </a:spcBef>
              <a:spcAft>
                <a:spcPts val="0"/>
              </a:spcAft>
              <a:buClrTx/>
              <a:buSzTx/>
              <a:buNone/>
            </a:pP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algn="l">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说明：循环体里虽然有continue语句，但不影响else分支的执行。</a:t>
            </a:r>
          </a:p>
          <a:p>
            <a:pPr lvl="0" algn="l">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说明：循环体中的break语句将会影响else分支的执行，只要执行了这个break语句，程序的流程就不会执行else分支！</a:t>
            </a:r>
          </a:p>
          <a:p>
            <a:pPr lvl="0" algn="l">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以上实例说明循环语句中else分支的语句块只在正常结束循环后才执行，而如果是因为break或return退出的循环，都不会执行else分支中的语句，这可以理解为else分支是对正常结束循环的一种奖励。</a:t>
            </a:r>
          </a:p>
        </p:txBody>
      </p:sp>
      <p:pic>
        <p:nvPicPr>
          <p:cNvPr id="286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4273" y="3317306"/>
            <a:ext cx="3803119" cy="9250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962785" cy="414020"/>
          </a:xfrm>
          <a:prstGeom prst="rect">
            <a:avLst/>
          </a:prstGeom>
          <a:noFill/>
        </p:spPr>
        <p:txBody>
          <a:bodyPr wrap="none" rtlCol="0">
            <a:spAutoFit/>
          </a:bodyPr>
          <a:lstStyle/>
          <a:p>
            <a:pPr algn="l"/>
            <a:r>
              <a:rPr lang="en-US" altLang="zh-CN" sz="2100" b="1" spc="225" dirty="0" smtClean="0">
                <a:solidFill>
                  <a:prstClr val="white"/>
                </a:solidFill>
              </a:rPr>
              <a:t>1.4 </a:t>
            </a:r>
            <a:r>
              <a:rPr lang="zh-CN" altLang="zh-CN" sz="2100" b="1" spc="225" dirty="0" smtClean="0">
                <a:solidFill>
                  <a:schemeClr val="bg1"/>
                </a:solidFill>
                <a:latin typeface="微软雅黑" panose="020B0503020204020204" pitchFamily="34" charset="-122"/>
                <a:ea typeface="微软雅黑" panose="020B0503020204020204" pitchFamily="34" charset="-122"/>
              </a:rPr>
              <a:t>程序控制</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71</a:t>
            </a:fld>
            <a:endParaRPr lang="zh-CN" altLang="en-US" dirty="0"/>
          </a:p>
        </p:txBody>
      </p:sp>
      <p:sp>
        <p:nvSpPr>
          <p:cNvPr id="12" name="矩形 11"/>
          <p:cNvSpPr/>
          <p:nvPr/>
        </p:nvSpPr>
        <p:spPr>
          <a:xfrm>
            <a:off x="452232" y="889323"/>
            <a:ext cx="1745615" cy="368300"/>
          </a:xfrm>
          <a:prstGeom prst="rect">
            <a:avLst/>
          </a:prstGeom>
        </p:spPr>
        <p:txBody>
          <a:bodyPr wrap="none">
            <a:spAutoFit/>
          </a:bodyPr>
          <a:lstStyle/>
          <a:p>
            <a:pPr algn="l"/>
            <a:r>
              <a:rPr lang="en-US" altLang="zh-CN" dirty="0" smtClean="0">
                <a:solidFill>
                  <a:schemeClr val="accent1">
                    <a:lumMod val="75000"/>
                  </a:schemeClr>
                </a:solidFill>
                <a:sym typeface="+mn-ea"/>
              </a:rPr>
              <a:t>1.4.4  </a:t>
            </a:r>
            <a:r>
              <a:rPr lang="zh-CN" altLang="en-US" dirty="0" err="1" smtClean="0">
                <a:solidFill>
                  <a:schemeClr val="accent1">
                    <a:lumMod val="75000"/>
                  </a:schemeClr>
                </a:solidFill>
                <a:sym typeface="+mn-ea"/>
              </a:rPr>
              <a:t>循环结构</a:t>
            </a: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226342" y="1364237"/>
            <a:ext cx="8091054" cy="3630930"/>
          </a:xfrm>
          <a:prstGeom prst="rect">
            <a:avLst/>
          </a:prstGeom>
          <a:noFill/>
        </p:spPr>
        <p:txBody>
          <a:bodyPr wrap="square" rtlCol="0">
            <a:spAutoFit/>
          </a:bodyPr>
          <a:lstStyle/>
          <a:p>
            <a:pPr lvl="0" algn="l" defTabSz="914400">
              <a:lnSpc>
                <a:spcPct val="120000"/>
              </a:lnSpc>
              <a:spcBef>
                <a:spcPts val="0"/>
              </a:spcBef>
              <a:spcAft>
                <a:spcPts val="0"/>
              </a:spcAft>
              <a:buClrTx/>
              <a:buSzTx/>
              <a:buNone/>
            </a:pPr>
            <a:r>
              <a:rPr lang="en-US" altLang="zh-CN" sz="1600" b="1"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5. 嵌套循环</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algn="l" defTabSz="914400">
              <a:lnSpc>
                <a:spcPct val="120000"/>
              </a:lnSpc>
              <a:spcBef>
                <a:spcPts val="0"/>
              </a:spcBef>
              <a:spcAft>
                <a:spcPts val="0"/>
              </a:spcAft>
              <a:buClrTx/>
              <a:buSzTx/>
              <a:buNone/>
            </a:pP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【例1-13】  for-in-else结构中，循环体里包含break语句的执行情况分析。</a:t>
            </a:r>
          </a:p>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for i in range(6):</a:t>
            </a:r>
          </a:p>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if i%2 == 1:</a:t>
            </a:r>
          </a:p>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break</a:t>
            </a:r>
          </a:p>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print(i)</a:t>
            </a:r>
          </a:p>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else:</a:t>
            </a:r>
          </a:p>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print("循环体里有break语句，因此，不会执行此else分支！") </a:t>
            </a:r>
          </a:p>
          <a:p>
            <a:pPr lvl="0" algn="l" defTabSz="914400">
              <a:lnSpc>
                <a:spcPct val="120000"/>
              </a:lnSpc>
              <a:spcBef>
                <a:spcPts val="0"/>
              </a:spcBef>
              <a:spcAft>
                <a:spcPts val="0"/>
              </a:spcAft>
              <a:buClrTx/>
              <a:buSzTx/>
              <a:buNone/>
            </a:pP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无论是for-in遍历循环还是while循环，其循环体内的语句本身又可以是一个循环语句，这样就构成了嵌套循环。具体的例子在第2章介绍序列数据类型后我们再来分析。</a:t>
            </a:r>
            <a:endParaRPr lang="zh-CN" altLang="zh-CN"/>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962785" cy="414020"/>
          </a:xfrm>
          <a:prstGeom prst="rect">
            <a:avLst/>
          </a:prstGeom>
          <a:noFill/>
        </p:spPr>
        <p:txBody>
          <a:bodyPr wrap="none" rtlCol="0">
            <a:spAutoFit/>
          </a:bodyPr>
          <a:lstStyle/>
          <a:p>
            <a:pPr algn="l"/>
            <a:r>
              <a:rPr lang="en-US" altLang="zh-CN" sz="2100" b="1" spc="225" dirty="0" smtClean="0">
                <a:solidFill>
                  <a:prstClr val="white"/>
                </a:solidFill>
              </a:rPr>
              <a:t>1.4 </a:t>
            </a:r>
            <a:r>
              <a:rPr lang="zh-CN" altLang="zh-CN" sz="2100" b="1" spc="225" dirty="0" smtClean="0">
                <a:solidFill>
                  <a:schemeClr val="bg1"/>
                </a:solidFill>
                <a:latin typeface="微软雅黑" panose="020B0503020204020204" pitchFamily="34" charset="-122"/>
                <a:ea typeface="微软雅黑" panose="020B0503020204020204" pitchFamily="34" charset="-122"/>
              </a:rPr>
              <a:t>程序控制</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72</a:t>
            </a:fld>
            <a:endParaRPr lang="zh-CN" altLang="en-US" dirty="0"/>
          </a:p>
        </p:txBody>
      </p:sp>
      <p:sp>
        <p:nvSpPr>
          <p:cNvPr id="12" name="矩形 11"/>
          <p:cNvSpPr/>
          <p:nvPr/>
        </p:nvSpPr>
        <p:spPr>
          <a:xfrm>
            <a:off x="452232" y="889323"/>
            <a:ext cx="1745615" cy="368300"/>
          </a:xfrm>
          <a:prstGeom prst="rect">
            <a:avLst/>
          </a:prstGeom>
        </p:spPr>
        <p:txBody>
          <a:bodyPr wrap="none">
            <a:spAutoFit/>
          </a:bodyPr>
          <a:lstStyle/>
          <a:p>
            <a:pPr algn="l"/>
            <a:r>
              <a:rPr lang="en-US" altLang="zh-CN" dirty="0" smtClean="0">
                <a:solidFill>
                  <a:schemeClr val="accent1">
                    <a:lumMod val="75000"/>
                  </a:schemeClr>
                </a:solidFill>
                <a:sym typeface="+mn-ea"/>
              </a:rPr>
              <a:t>1.4.4  </a:t>
            </a:r>
            <a:r>
              <a:rPr lang="zh-CN" altLang="en-US" dirty="0" err="1" smtClean="0">
                <a:solidFill>
                  <a:schemeClr val="accent1">
                    <a:lumMod val="75000"/>
                  </a:schemeClr>
                </a:solidFill>
                <a:sym typeface="+mn-ea"/>
              </a:rPr>
              <a:t>循环结构</a:t>
            </a: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253981" y="2121474"/>
            <a:ext cx="8091054" cy="1938020"/>
          </a:xfrm>
          <a:prstGeom prst="rect">
            <a:avLst/>
          </a:prstGeom>
          <a:noFill/>
        </p:spPr>
        <p:txBody>
          <a:bodyPr wrap="square" rtlCol="0">
            <a:spAutoFit/>
          </a:bodyPr>
          <a:lstStyle/>
          <a:p>
            <a:pPr algn="l">
              <a:lnSpc>
                <a:spcPct val="150000"/>
              </a:lnSpc>
              <a:spcBef>
                <a:spcPts val="0"/>
              </a:spcBef>
              <a:spcAft>
                <a:spcPts val="0"/>
              </a:spcAft>
              <a:buClrTx/>
              <a:buSzTx/>
              <a:buNone/>
            </a:pPr>
            <a:r>
              <a:rPr lang="en-US" altLang="zh-CN" sz="1600" b="1"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6. Python语法</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spcBef>
                <a:spcPts val="0"/>
              </a:spcBef>
              <a:spcAft>
                <a:spcPts val="0"/>
              </a:spcAft>
              <a:buClrTx/>
              <a:buSzTx/>
              <a:buNone/>
            </a:pP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Python的语法相较于常见的编程语言有一些特殊，因为它是强制缩进的。</a:t>
            </a:r>
          </a:p>
          <a:p>
            <a:pPr algn="l">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语法：强制缩进要求必须是4个空格，这在上面的代码中已经看到了。如果有嵌套的代码块，也是通过继续缩进4个空格来实现的。</a:t>
            </a:r>
            <a:endParaRPr lang="zh-CN" altLang="zh-CN"/>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962785" cy="414020"/>
          </a:xfrm>
          <a:prstGeom prst="rect">
            <a:avLst/>
          </a:prstGeom>
          <a:noFill/>
        </p:spPr>
        <p:txBody>
          <a:bodyPr wrap="none" rtlCol="0">
            <a:spAutoFit/>
          </a:bodyPr>
          <a:lstStyle/>
          <a:p>
            <a:pPr algn="l"/>
            <a:r>
              <a:rPr lang="en-US" altLang="zh-CN" sz="2100" b="1" spc="225" dirty="0" smtClean="0">
                <a:solidFill>
                  <a:prstClr val="white"/>
                </a:solidFill>
              </a:rPr>
              <a:t>1.4 </a:t>
            </a:r>
            <a:r>
              <a:rPr lang="zh-CN" altLang="zh-CN" sz="2100" b="1" spc="225" dirty="0" smtClean="0">
                <a:solidFill>
                  <a:schemeClr val="bg1"/>
                </a:solidFill>
                <a:latin typeface="微软雅黑" panose="020B0503020204020204" pitchFamily="34" charset="-122"/>
                <a:ea typeface="微软雅黑" panose="020B0503020204020204" pitchFamily="34" charset="-122"/>
              </a:rPr>
              <a:t>程序控制</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73</a:t>
            </a:fld>
            <a:endParaRPr lang="zh-CN" altLang="en-US" dirty="0"/>
          </a:p>
        </p:txBody>
      </p:sp>
      <p:sp>
        <p:nvSpPr>
          <p:cNvPr id="12" name="矩形 11"/>
          <p:cNvSpPr/>
          <p:nvPr/>
        </p:nvSpPr>
        <p:spPr>
          <a:xfrm>
            <a:off x="452232" y="889323"/>
            <a:ext cx="1745615" cy="368300"/>
          </a:xfrm>
          <a:prstGeom prst="rect">
            <a:avLst/>
          </a:prstGeom>
        </p:spPr>
        <p:txBody>
          <a:bodyPr wrap="none">
            <a:spAutoFit/>
          </a:bodyPr>
          <a:lstStyle/>
          <a:p>
            <a:pPr algn="l"/>
            <a:r>
              <a:rPr lang="en-US" altLang="zh-CN" dirty="0" smtClean="0">
                <a:solidFill>
                  <a:schemeClr val="accent1">
                    <a:lumMod val="75000"/>
                  </a:schemeClr>
                </a:solidFill>
                <a:sym typeface="+mn-ea"/>
              </a:rPr>
              <a:t>1.4.4  </a:t>
            </a:r>
            <a:r>
              <a:rPr lang="zh-CN" altLang="en-US" dirty="0" err="1" smtClean="0">
                <a:solidFill>
                  <a:schemeClr val="accent1">
                    <a:lumMod val="75000"/>
                  </a:schemeClr>
                </a:solidFill>
                <a:sym typeface="+mn-ea"/>
              </a:rPr>
              <a:t>循环结构</a:t>
            </a: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303652" y="1258145"/>
            <a:ext cx="8091054" cy="4810760"/>
          </a:xfrm>
          <a:prstGeom prst="rect">
            <a:avLst/>
          </a:prstGeom>
          <a:noFill/>
        </p:spPr>
        <p:txBody>
          <a:bodyPr wrap="square" rtlCol="0">
            <a:spAutoFit/>
          </a:bodyPr>
          <a:lstStyle/>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【例1-14】  理解代码缩进体现代码的逻辑。</a:t>
            </a:r>
          </a:p>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score = eval(input("请输入学生的成绩："))</a:t>
            </a:r>
          </a:p>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if score &gt;= 90: </a:t>
            </a:r>
          </a:p>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print("优秀")</a:t>
            </a:r>
          </a:p>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else: </a:t>
            </a:r>
          </a:p>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if score &gt;= 80: </a:t>
            </a:r>
          </a:p>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print("良好")</a:t>
            </a:r>
          </a:p>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else: </a:t>
            </a:r>
          </a:p>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if score &gt;= 70:</a:t>
            </a:r>
          </a:p>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print("中等")</a:t>
            </a:r>
          </a:p>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else: </a:t>
            </a:r>
          </a:p>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if score &gt;= 60:</a:t>
            </a:r>
          </a:p>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print("及格")  </a:t>
            </a:r>
          </a:p>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else: </a:t>
            </a:r>
          </a:p>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print("不及格") </a:t>
            </a:r>
          </a:p>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注意：代码行的缩进是必需的！</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1693574" y="1927796"/>
            <a:ext cx="5693399" cy="444332"/>
            <a:chOff x="1807265" y="3866296"/>
            <a:chExt cx="5693399" cy="394200"/>
          </a:xfrm>
          <a:solidFill>
            <a:schemeClr val="accent1">
              <a:lumMod val="75000"/>
            </a:schemeClr>
          </a:solidFill>
        </p:grpSpPr>
        <p:sp>
          <p:nvSpPr>
            <p:cNvPr id="39" name="圆角矩形 38"/>
            <p:cNvSpPr/>
            <p:nvPr/>
          </p:nvSpPr>
          <p:spPr>
            <a:xfrm>
              <a:off x="1807265" y="3866296"/>
              <a:ext cx="5693399" cy="394200"/>
            </a:xfrm>
            <a:prstGeom prst="roundRect">
              <a:avLst>
                <a:gd name="adj" fmla="val 20658"/>
              </a:avLst>
            </a:prstGeom>
            <a:solidFill>
              <a:schemeClr val="bg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7" name="矩形 46"/>
            <p:cNvSpPr/>
            <p:nvPr/>
          </p:nvSpPr>
          <p:spPr>
            <a:xfrm>
              <a:off x="1881814" y="3877080"/>
              <a:ext cx="2604770" cy="367308"/>
            </a:xfrm>
            <a:prstGeom prst="rect">
              <a:avLst/>
            </a:prstGeom>
            <a:solidFill>
              <a:schemeClr val="bg2"/>
            </a:solidFill>
          </p:spPr>
          <p:txBody>
            <a:bodyPr wrap="none">
              <a:spAutoFit/>
            </a:bodyPr>
            <a:lstStyle/>
            <a:p>
              <a:pPr algn="l"/>
              <a:r>
                <a:rPr lang="en-US" altLang="zh-CN"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1.1</a:t>
              </a:r>
              <a:r>
                <a:rPr lang="zh-CN" altLang="en-US"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altLang="en-US"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Python简介</a:t>
              </a:r>
            </a:p>
          </p:txBody>
        </p:sp>
      </p:grpSp>
      <p:sp>
        <p:nvSpPr>
          <p:cNvPr id="32" name="矩形 31"/>
          <p:cNvSpPr/>
          <p:nvPr/>
        </p:nvSpPr>
        <p:spPr>
          <a:xfrm>
            <a:off x="-7143" y="-9147"/>
            <a:ext cx="9158090" cy="3821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6" name="矩形 35"/>
          <p:cNvSpPr/>
          <p:nvPr/>
        </p:nvSpPr>
        <p:spPr>
          <a:xfrm>
            <a:off x="0" y="6669360"/>
            <a:ext cx="9144000" cy="1886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57" name="组合 56"/>
          <p:cNvGrpSpPr/>
          <p:nvPr/>
        </p:nvGrpSpPr>
        <p:grpSpPr>
          <a:xfrm>
            <a:off x="1693574" y="2469970"/>
            <a:ext cx="5693399" cy="444332"/>
            <a:chOff x="1807265" y="2935089"/>
            <a:chExt cx="5693399" cy="394200"/>
          </a:xfrm>
        </p:grpSpPr>
        <p:sp>
          <p:nvSpPr>
            <p:cNvPr id="74" name="圆角矩形 73"/>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5" name="矩形 74"/>
            <p:cNvSpPr/>
            <p:nvPr/>
          </p:nvSpPr>
          <p:spPr>
            <a:xfrm>
              <a:off x="1881560" y="2945793"/>
              <a:ext cx="4250055" cy="367308"/>
            </a:xfrm>
            <a:prstGeom prst="rect">
              <a:avLst/>
            </a:prstGeom>
          </p:spPr>
          <p:txBody>
            <a:bodyPr wrap="square">
              <a:spAutoFit/>
            </a:bodyPr>
            <a:lstStyle/>
            <a:p>
              <a:r>
                <a:rPr lang="en-US" altLang="zh-CN"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1.2</a:t>
              </a:r>
              <a:r>
                <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Python的安装与运行</a:t>
              </a:r>
            </a:p>
          </p:txBody>
        </p:sp>
      </p:grpSp>
      <p:grpSp>
        <p:nvGrpSpPr>
          <p:cNvPr id="58" name="组合 57"/>
          <p:cNvGrpSpPr/>
          <p:nvPr/>
        </p:nvGrpSpPr>
        <p:grpSpPr>
          <a:xfrm>
            <a:off x="1693574" y="3040884"/>
            <a:ext cx="5693399" cy="444635"/>
            <a:chOff x="1807265" y="3400425"/>
            <a:chExt cx="5693399" cy="394468"/>
          </a:xfrm>
          <a:solidFill>
            <a:schemeClr val="bg2"/>
          </a:solidFill>
        </p:grpSpPr>
        <p:sp>
          <p:nvSpPr>
            <p:cNvPr id="71" name="圆角矩形 70"/>
            <p:cNvSpPr/>
            <p:nvPr/>
          </p:nvSpPr>
          <p:spPr>
            <a:xfrm>
              <a:off x="1807265" y="3400693"/>
              <a:ext cx="5693399" cy="394200"/>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2" name="矩形 71"/>
            <p:cNvSpPr/>
            <p:nvPr/>
          </p:nvSpPr>
          <p:spPr>
            <a:xfrm>
              <a:off x="1881687" y="3400425"/>
              <a:ext cx="3490595" cy="367307"/>
            </a:xfrm>
            <a:prstGeom prst="rect">
              <a:avLst/>
            </a:prstGeom>
            <a:noFill/>
          </p:spPr>
          <p:txBody>
            <a:bodyPr wrap="none">
              <a:spAutoFit/>
            </a:bodyPr>
            <a:lstStyle/>
            <a:p>
              <a:pPr algn="l"/>
              <a:r>
                <a:rPr lang="en-US" altLang="zh-CN"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1.3</a:t>
              </a:r>
              <a:r>
                <a:rPr lang="zh-CN" altLang="en-US"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　Python版本的选择</a:t>
              </a:r>
            </a:p>
          </p:txBody>
        </p:sp>
      </p:grpSp>
      <p:grpSp>
        <p:nvGrpSpPr>
          <p:cNvPr id="61" name="组合 60"/>
          <p:cNvGrpSpPr/>
          <p:nvPr/>
        </p:nvGrpSpPr>
        <p:grpSpPr>
          <a:xfrm>
            <a:off x="1655638" y="4978008"/>
            <a:ext cx="5693399" cy="444333"/>
            <a:chOff x="1818097" y="4758178"/>
            <a:chExt cx="5693399" cy="394200"/>
          </a:xfrm>
        </p:grpSpPr>
        <p:sp>
          <p:nvSpPr>
            <p:cNvPr id="65" name="圆角矩形 64"/>
            <p:cNvSpPr/>
            <p:nvPr/>
          </p:nvSpPr>
          <p:spPr>
            <a:xfrm>
              <a:off x="1818097" y="4758178"/>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6" name="矩形 65"/>
            <p:cNvSpPr/>
            <p:nvPr/>
          </p:nvSpPr>
          <p:spPr>
            <a:xfrm>
              <a:off x="1899764" y="4786305"/>
              <a:ext cx="780983" cy="365064"/>
            </a:xfrm>
            <a:prstGeom prst="rect">
              <a:avLst/>
            </a:prstGeom>
          </p:spPr>
          <p:txBody>
            <a:bodyPr wrap="square">
              <a:spAutoFit/>
            </a:bodyPr>
            <a:lstStyle/>
            <a:p>
              <a:r>
                <a:rPr lang="zh-CN" altLang="en-US"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习题</a:t>
              </a:r>
            </a:p>
          </p:txBody>
        </p:sp>
      </p:grpSp>
      <p:grpSp>
        <p:nvGrpSpPr>
          <p:cNvPr id="48" name="组合 47"/>
          <p:cNvGrpSpPr/>
          <p:nvPr/>
        </p:nvGrpSpPr>
        <p:grpSpPr>
          <a:xfrm>
            <a:off x="1682496" y="3588627"/>
            <a:ext cx="5730240" cy="444280"/>
            <a:chOff x="1807265" y="2478527"/>
            <a:chExt cx="5693399" cy="394154"/>
          </a:xfrm>
          <a:solidFill>
            <a:schemeClr val="bg2"/>
          </a:solidFill>
        </p:grpSpPr>
        <p:sp>
          <p:nvSpPr>
            <p:cNvPr id="49" name="圆角矩形 48"/>
            <p:cNvSpPr/>
            <p:nvPr/>
          </p:nvSpPr>
          <p:spPr>
            <a:xfrm>
              <a:off x="1807265" y="2478527"/>
              <a:ext cx="5693399" cy="394154"/>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0" name="矩形 49"/>
            <p:cNvSpPr/>
            <p:nvPr/>
          </p:nvSpPr>
          <p:spPr>
            <a:xfrm>
              <a:off x="1861524" y="2485851"/>
              <a:ext cx="2202533" cy="367308"/>
            </a:xfrm>
            <a:prstGeom prst="rect">
              <a:avLst/>
            </a:prstGeom>
            <a:grpFill/>
          </p:spPr>
          <p:txBody>
            <a:bodyPr wrap="square">
              <a:spAutoFit/>
            </a:bodyPr>
            <a:lstStyle/>
            <a:p>
              <a:r>
                <a:rPr lang="en-US" altLang="zh-CN"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1.4</a:t>
              </a:r>
              <a:r>
                <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程序控制</a:t>
              </a:r>
            </a:p>
          </p:txBody>
        </p:sp>
      </p:grpSp>
      <p:pic>
        <p:nvPicPr>
          <p:cNvPr id="51" name="27 Image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2"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53"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smtClean="0">
                <a:solidFill>
                  <a:schemeClr val="bg1">
                    <a:lumMod val="50000"/>
                  </a:schemeClr>
                </a:solidFill>
              </a:rPr>
              <a:t>56</a:t>
            </a:r>
            <a:endParaRPr lang="en-US" altLang="es-HN" sz="1200" b="1" dirty="0" smtClean="0">
              <a:solidFill>
                <a:schemeClr val="bg1">
                  <a:lumMod val="50000"/>
                </a:schemeClr>
              </a:solidFill>
              <a:latin typeface="+mn-lt"/>
            </a:endParaRPr>
          </a:p>
        </p:txBody>
      </p:sp>
      <p:pic>
        <p:nvPicPr>
          <p:cNvPr id="54"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5"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6"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74</a:t>
            </a:fld>
            <a:endParaRPr lang="zh-CN" altLang="en-US" dirty="0"/>
          </a:p>
        </p:txBody>
      </p:sp>
      <p:sp>
        <p:nvSpPr>
          <p:cNvPr id="73" name="矩形 72"/>
          <p:cNvSpPr/>
          <p:nvPr/>
        </p:nvSpPr>
        <p:spPr>
          <a:xfrm>
            <a:off x="7929" y="38314"/>
            <a:ext cx="2068830" cy="299085"/>
          </a:xfrm>
          <a:prstGeom prst="rect">
            <a:avLst/>
          </a:prstGeom>
        </p:spPr>
        <p:txBody>
          <a:bodyPr wrap="none">
            <a:spAutoFit/>
          </a:bodyPr>
          <a:lstStyle/>
          <a:p>
            <a:pPr algn="l"/>
            <a:r>
              <a:rPr lang="zh-CN" altLang="en-US" sz="1350" dirty="0">
                <a:solidFill>
                  <a:schemeClr val="bg1"/>
                </a:solidFill>
                <a:sym typeface="+mn-ea"/>
              </a:rPr>
              <a:t>高级大数据人才培养丛书</a:t>
            </a:r>
            <a:endParaRPr lang="zh-CN" altLang="en-US" sz="1350" dirty="0">
              <a:solidFill>
                <a:schemeClr val="bg1"/>
              </a:solidFill>
            </a:endParaRPr>
          </a:p>
        </p:txBody>
      </p:sp>
      <p:sp>
        <p:nvSpPr>
          <p:cNvPr id="35" name="矩形 34"/>
          <p:cNvSpPr/>
          <p:nvPr/>
        </p:nvSpPr>
        <p:spPr>
          <a:xfrm>
            <a:off x="762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grpSp>
        <p:nvGrpSpPr>
          <p:cNvPr id="59" name="组合 58"/>
          <p:cNvGrpSpPr/>
          <p:nvPr/>
        </p:nvGrpSpPr>
        <p:grpSpPr>
          <a:xfrm>
            <a:off x="1675286" y="4162793"/>
            <a:ext cx="5693399" cy="445834"/>
            <a:chOff x="1807265" y="4331900"/>
            <a:chExt cx="5693399" cy="395532"/>
          </a:xfrm>
          <a:solidFill>
            <a:schemeClr val="accent1">
              <a:lumMod val="75000"/>
            </a:schemeClr>
          </a:solidFill>
        </p:grpSpPr>
        <p:sp>
          <p:nvSpPr>
            <p:cNvPr id="62" name="圆角矩形 61"/>
            <p:cNvSpPr/>
            <p:nvPr/>
          </p:nvSpPr>
          <p:spPr>
            <a:xfrm>
              <a:off x="1807265" y="4331900"/>
              <a:ext cx="5693399" cy="394200"/>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3" name="矩形 62"/>
            <p:cNvSpPr/>
            <p:nvPr/>
          </p:nvSpPr>
          <p:spPr>
            <a:xfrm>
              <a:off x="1869622" y="4358813"/>
              <a:ext cx="1547218" cy="368619"/>
            </a:xfrm>
            <a:prstGeom prst="rect">
              <a:avLst/>
            </a:prstGeom>
            <a:grpFill/>
          </p:spPr>
          <p:txBody>
            <a:bodyPr wrap="none">
              <a:spAutoFit/>
            </a:bodyPr>
            <a:lstStyle/>
            <a:p>
              <a:r>
                <a:rPr lang="en-US" altLang="zh-CN" sz="2100" spc="225" dirty="0" smtClean="0">
                  <a:solidFill>
                    <a:schemeClr val="bg1"/>
                  </a:solidFill>
                  <a:latin typeface="微软雅黑" panose="020B0503020204020204" pitchFamily="34" charset="-122"/>
                  <a:ea typeface="微软雅黑" panose="020B0503020204020204" pitchFamily="34" charset="-122"/>
                </a:rPr>
                <a:t>1.5</a:t>
              </a:r>
              <a:r>
                <a:rPr lang="zh-CN" altLang="en-US" sz="2100" spc="225" dirty="0">
                  <a:solidFill>
                    <a:schemeClr val="bg1"/>
                  </a:solidFill>
                  <a:latin typeface="微软雅黑" panose="020B0503020204020204" pitchFamily="34" charset="-122"/>
                  <a:ea typeface="微软雅黑" panose="020B0503020204020204" pitchFamily="34" charset="-122"/>
                </a:rPr>
                <a:t>　函数</a:t>
              </a:r>
              <a:endParaRPr lang="zh-CN" altLang="en-US" sz="2100" spc="225" dirty="0" smtClean="0">
                <a:solidFill>
                  <a:schemeClr val="bg1"/>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690257" y="854039"/>
            <a:ext cx="7832784" cy="781050"/>
            <a:chOff x="2788580" y="1152524"/>
            <a:chExt cx="3730770" cy="781050"/>
          </a:xfrm>
        </p:grpSpPr>
        <p:grpSp>
          <p:nvGrpSpPr>
            <p:cNvPr id="6" name="组合 5"/>
            <p:cNvGrpSpPr/>
            <p:nvPr/>
          </p:nvGrpSpPr>
          <p:grpSpPr>
            <a:xfrm>
              <a:off x="2788580" y="1152524"/>
              <a:ext cx="3730770" cy="781050"/>
              <a:chOff x="3725790" y="847725"/>
              <a:chExt cx="3730770" cy="781050"/>
            </a:xfrm>
          </p:grpSpPr>
          <p:grpSp>
            <p:nvGrpSpPr>
              <p:cNvPr id="7" name="组合 6"/>
              <p:cNvGrpSpPr/>
              <p:nvPr/>
            </p:nvGrpSpPr>
            <p:grpSpPr>
              <a:xfrm>
                <a:off x="3725790" y="1019175"/>
                <a:ext cx="627135" cy="609600"/>
                <a:chOff x="3725790" y="1019175"/>
                <a:chExt cx="627135" cy="609600"/>
              </a:xfrm>
            </p:grpSpPr>
            <p:sp>
              <p:nvSpPr>
                <p:cNvPr id="12"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flipH="1">
                <a:off x="6829425" y="1019175"/>
                <a:ext cx="627135" cy="609600"/>
                <a:chOff x="3725790" y="1019175"/>
                <a:chExt cx="627135" cy="609600"/>
              </a:xfrm>
            </p:grpSpPr>
            <p:sp>
              <p:nvSpPr>
                <p:cNvPr id="10"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4"/>
            <p:cNvSpPr txBox="1"/>
            <p:nvPr/>
          </p:nvSpPr>
          <p:spPr>
            <a:xfrm>
              <a:off x="3733749" y="1169836"/>
              <a:ext cx="1676490" cy="521970"/>
            </a:xfrm>
            <a:prstGeom prst="rect">
              <a:avLst/>
            </a:prstGeom>
            <a:noFill/>
          </p:spPr>
          <p:txBody>
            <a:bodyPr wrap="none" rtlCol="0">
              <a:spAutoFit/>
            </a:bodyPr>
            <a:lstStyle/>
            <a:p>
              <a:pPr algn="ctr"/>
              <a:r>
                <a:rPr lang="zh-CN" altLang="en-US" sz="2800" dirty="0">
                  <a:solidFill>
                    <a:schemeClr val="accent4"/>
                  </a:solidFill>
                </a:rPr>
                <a:t>第一</a:t>
              </a:r>
              <a:r>
                <a:rPr lang="zh-CN" altLang="en-US" sz="2800" dirty="0" smtClean="0">
                  <a:solidFill>
                    <a:schemeClr val="accent4"/>
                  </a:solidFill>
                </a:rPr>
                <a:t>章　</a:t>
              </a:r>
              <a:r>
                <a:rPr lang="zh-CN" altLang="zh-CN" sz="2800" dirty="0" smtClean="0">
                  <a:solidFill>
                    <a:schemeClr val="accent4"/>
                  </a:solidFill>
                </a:rPr>
                <a:t>Python基础</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386918" cy="415498"/>
          </a:xfrm>
          <a:prstGeom prst="rect">
            <a:avLst/>
          </a:prstGeom>
          <a:noFill/>
        </p:spPr>
        <p:txBody>
          <a:bodyPr wrap="none" rtlCol="0">
            <a:spAutoFit/>
          </a:bodyPr>
          <a:lstStyle/>
          <a:p>
            <a:pPr algn="l"/>
            <a:r>
              <a:rPr lang="en-US" altLang="zh-CN" sz="2100" b="1" spc="225" dirty="0" smtClean="0">
                <a:solidFill>
                  <a:prstClr val="white"/>
                </a:solidFill>
              </a:rPr>
              <a:t>1.5 </a:t>
            </a:r>
            <a:r>
              <a:rPr lang="zh-CN" altLang="zh-CN" sz="2100" b="1" spc="225" dirty="0" smtClean="0">
                <a:solidFill>
                  <a:schemeClr val="bg1"/>
                </a:solidFill>
                <a:latin typeface="微软雅黑" panose="020B0503020204020204" pitchFamily="34" charset="-122"/>
                <a:ea typeface="微软雅黑" panose="020B0503020204020204" pitchFamily="34" charset="-122"/>
              </a:rPr>
              <a:t>函数</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75</a:t>
            </a:fld>
            <a:endParaRPr lang="zh-CN" altLang="en-US" dirty="0"/>
          </a:p>
        </p:txBody>
      </p:sp>
      <p:sp>
        <p:nvSpPr>
          <p:cNvPr id="12" name="矩形 11"/>
          <p:cNvSpPr/>
          <p:nvPr/>
        </p:nvSpPr>
        <p:spPr>
          <a:xfrm>
            <a:off x="452232" y="715968"/>
            <a:ext cx="1992853" cy="369332"/>
          </a:xfrm>
          <a:prstGeom prst="rect">
            <a:avLst/>
          </a:prstGeom>
        </p:spPr>
        <p:txBody>
          <a:bodyPr wrap="none">
            <a:spAutoFit/>
          </a:bodyPr>
          <a:lstStyle/>
          <a:p>
            <a:pPr algn="l"/>
            <a:r>
              <a:rPr lang="en-US" altLang="zh-CN" dirty="0" smtClean="0">
                <a:solidFill>
                  <a:schemeClr val="accent1">
                    <a:lumMod val="75000"/>
                  </a:schemeClr>
                </a:solidFill>
                <a:sym typeface="+mn-ea"/>
              </a:rPr>
              <a:t>1.5.1  </a:t>
            </a:r>
            <a:r>
              <a:rPr dirty="0" err="1" smtClean="0">
                <a:solidFill>
                  <a:schemeClr val="accent1">
                    <a:lumMod val="75000"/>
                  </a:schemeClr>
                </a:solidFill>
                <a:sym typeface="+mn-ea"/>
              </a:rPr>
              <a:t>函数的定义</a:t>
            </a:r>
            <a:endParaRPr dirty="0" smtClean="0">
              <a:solidFill>
                <a:schemeClr val="accent1">
                  <a:lumMod val="75000"/>
                </a:schemeClr>
              </a:solidFill>
              <a:sym typeface="+mn-ea"/>
            </a:endParaRP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387461" y="1084687"/>
            <a:ext cx="8369078" cy="5105400"/>
          </a:xfrm>
          <a:prstGeom prst="rect">
            <a:avLst/>
          </a:prstGeom>
          <a:noFill/>
        </p:spPr>
        <p:txBody>
          <a:bodyPr wrap="square" rtlCol="0">
            <a:spAutoFit/>
          </a:bodyPr>
          <a:lstStyle/>
          <a:p>
            <a:pPr algn="l">
              <a:lnSpc>
                <a:spcPct val="120000"/>
              </a:lnSpc>
              <a:spcBef>
                <a:spcPts val="0"/>
              </a:spcBef>
              <a:spcAft>
                <a:spcPts val="0"/>
              </a:spcAft>
              <a:buClrTx/>
              <a:buSzTx/>
              <a:buNone/>
            </a:pPr>
            <a:r>
              <a:rPr lang="en-US" altLang="zh-CN" sz="1600" b="1"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1. 自定义函数的语法格式</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def 函数名([参数列表])</a:t>
            </a:r>
            <a:r>
              <a:rPr lang="en-US" altLang="zh-CN" sz="160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p>
          <a:p>
            <a:pPr algn="l">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&lt;函数体&gt;</a:t>
            </a:r>
          </a:p>
          <a:p>
            <a:pPr algn="l">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说明：</a:t>
            </a:r>
          </a:p>
          <a:p>
            <a:pPr algn="l">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（1）函数使用关键字（保留字）def声明。注意：“def”只能是小写字母！</a:t>
            </a:r>
          </a:p>
          <a:p>
            <a:pPr algn="l">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（2）函数名必须使用有效的标识符（以字母或下画线开头的字母数字串，只能以字母或下画线开头）。</a:t>
            </a:r>
          </a:p>
          <a:p>
            <a:pPr algn="l">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（3）参数列表中的参数为形式参数，多个参数之间用逗号隔开（可以没有参数，此时称为无参函数，即使没有参数，小括号也不能省略）。</a:t>
            </a:r>
          </a:p>
          <a:p>
            <a:pPr algn="l">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（4）函数可以使用return返回值，若函数体中包含return语句，则返回值，可以返回一个值，也可以返回多个值（实际上返回的是元组）；如果没有return或者return后无返回表达式，则都返回“None”。</a:t>
            </a:r>
          </a:p>
          <a:p>
            <a:pPr algn="l">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（5）通常使用三个单引号 ‘’‘…’‘’ 来注释说明函数的作用。函数体里的内容不可为空，如果想定义一个什么都不做的空函数，可用pass语句。</a:t>
            </a:r>
          </a:p>
          <a:p>
            <a:pPr algn="l">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def nop():</a:t>
            </a:r>
          </a:p>
          <a:p>
            <a:pPr algn="l">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pass</a:t>
            </a:r>
          </a:p>
          <a:p>
            <a:pPr algn="l">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缺少pass空语句会出错。</a:t>
            </a:r>
            <a:endParaRPr lang="zh-CN" altLang="en-US" dirty="0">
              <a:latin typeface="+mn-ea"/>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386918" cy="415498"/>
          </a:xfrm>
          <a:prstGeom prst="rect">
            <a:avLst/>
          </a:prstGeom>
          <a:noFill/>
        </p:spPr>
        <p:txBody>
          <a:bodyPr wrap="none" rtlCol="0">
            <a:spAutoFit/>
          </a:bodyPr>
          <a:lstStyle/>
          <a:p>
            <a:pPr algn="l"/>
            <a:r>
              <a:rPr lang="en-US" altLang="zh-CN" sz="2100" b="1" spc="225" dirty="0" smtClean="0">
                <a:solidFill>
                  <a:prstClr val="white"/>
                </a:solidFill>
              </a:rPr>
              <a:t>1.5 </a:t>
            </a:r>
            <a:r>
              <a:rPr lang="zh-CN" altLang="zh-CN" sz="2100" b="1" spc="225" dirty="0" smtClean="0">
                <a:solidFill>
                  <a:schemeClr val="bg1"/>
                </a:solidFill>
                <a:latin typeface="微软雅黑" panose="020B0503020204020204" pitchFamily="34" charset="-122"/>
                <a:ea typeface="微软雅黑" panose="020B0503020204020204" pitchFamily="34" charset="-122"/>
              </a:rPr>
              <a:t>函数</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76</a:t>
            </a:fld>
            <a:endParaRPr lang="zh-CN" altLang="en-US" dirty="0"/>
          </a:p>
        </p:txBody>
      </p:sp>
      <p:sp>
        <p:nvSpPr>
          <p:cNvPr id="12" name="矩形 11"/>
          <p:cNvSpPr/>
          <p:nvPr/>
        </p:nvSpPr>
        <p:spPr>
          <a:xfrm>
            <a:off x="452232" y="889323"/>
            <a:ext cx="1992853" cy="369332"/>
          </a:xfrm>
          <a:prstGeom prst="rect">
            <a:avLst/>
          </a:prstGeom>
        </p:spPr>
        <p:txBody>
          <a:bodyPr wrap="none">
            <a:spAutoFit/>
          </a:bodyPr>
          <a:lstStyle/>
          <a:p>
            <a:pPr algn="l"/>
            <a:r>
              <a:rPr lang="en-US" altLang="zh-CN" dirty="0" smtClean="0">
                <a:solidFill>
                  <a:schemeClr val="accent1">
                    <a:lumMod val="75000"/>
                  </a:schemeClr>
                </a:solidFill>
                <a:sym typeface="+mn-ea"/>
              </a:rPr>
              <a:t>1.5.1  </a:t>
            </a:r>
            <a:r>
              <a:rPr dirty="0" err="1" smtClean="0">
                <a:solidFill>
                  <a:schemeClr val="accent1">
                    <a:lumMod val="75000"/>
                  </a:schemeClr>
                </a:solidFill>
                <a:sym typeface="+mn-ea"/>
              </a:rPr>
              <a:t>函数的定义</a:t>
            </a:r>
            <a:endParaRPr dirty="0" smtClean="0">
              <a:solidFill>
                <a:schemeClr val="accent1">
                  <a:lumMod val="75000"/>
                </a:schemeClr>
              </a:solidFill>
              <a:sym typeface="+mn-ea"/>
            </a:endParaRP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282686" y="1530823"/>
            <a:ext cx="8369078" cy="4220845"/>
          </a:xfrm>
          <a:prstGeom prst="rect">
            <a:avLst/>
          </a:prstGeom>
          <a:noFill/>
        </p:spPr>
        <p:txBody>
          <a:bodyPr wrap="square" rtlCol="0">
            <a:spAutoFit/>
          </a:bodyPr>
          <a:lstStyle/>
          <a:p>
            <a:pPr lvl="0" algn="l" defTabSz="914400">
              <a:lnSpc>
                <a:spcPct val="120000"/>
              </a:lnSpc>
              <a:spcBef>
                <a:spcPts val="0"/>
              </a:spcBef>
              <a:spcAft>
                <a:spcPts val="0"/>
              </a:spcAft>
              <a:buClrTx/>
              <a:buSzTx/>
              <a:buNone/>
            </a:pPr>
            <a:r>
              <a:rPr lang="en-US" altLang="zh-CN" sz="1600" b="1"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2. 自定义函数的示例</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【例1-23】  没有参数和返回值的函数。</a:t>
            </a:r>
          </a:p>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def say_hi():</a:t>
            </a:r>
          </a:p>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'''这是一个无参函数，也没有返回值！''' #</a:t>
            </a:r>
            <a:r>
              <a:rPr lang="en-US" altLang="zh-CN" sz="160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注意：注释内容也要缩进，否则会出错    </a:t>
            </a:r>
          </a:p>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print("hi!")</a:t>
            </a:r>
          </a:p>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say_hi()</a:t>
            </a:r>
          </a:p>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say_hi() </a:t>
            </a:r>
          </a:p>
          <a:p>
            <a:pPr lvl="0" algn="l" defTabSz="914400">
              <a:lnSpc>
                <a:spcPct val="120000"/>
              </a:lnSpc>
              <a:spcBef>
                <a:spcPts val="0"/>
              </a:spcBef>
              <a:spcAft>
                <a:spcPts val="0"/>
              </a:spcAft>
              <a:buClrTx/>
              <a:buSzTx/>
              <a:buNone/>
            </a:pP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algn="l" defTabSz="914400">
              <a:lnSpc>
                <a:spcPct val="120000"/>
              </a:lnSpc>
              <a:spcBef>
                <a:spcPts val="0"/>
              </a:spcBef>
              <a:spcAft>
                <a:spcPts val="0"/>
              </a:spcAft>
              <a:buClrTx/>
              <a:buSzTx/>
              <a:buNone/>
            </a:pP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algn="l" defTabSz="914400">
              <a:lnSpc>
                <a:spcPct val="120000"/>
              </a:lnSpc>
              <a:spcBef>
                <a:spcPts val="0"/>
              </a:spcBef>
              <a:spcAft>
                <a:spcPts val="0"/>
              </a:spcAft>
              <a:buClrTx/>
              <a:buSzTx/>
              <a:buNone/>
            </a:pP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algn="l" defTabSz="914400">
              <a:lnSpc>
                <a:spcPct val="120000"/>
              </a:lnSpc>
              <a:spcBef>
                <a:spcPts val="0"/>
              </a:spcBef>
              <a:spcAft>
                <a:spcPts val="0"/>
              </a:spcAft>
              <a:buClrTx/>
              <a:buSzTx/>
              <a:buNone/>
            </a:pP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algn="l" defTabSz="914400">
              <a:lnSpc>
                <a:spcPct val="120000"/>
              </a:lnSpc>
              <a:spcBef>
                <a:spcPts val="0"/>
              </a:spcBef>
              <a:spcAft>
                <a:spcPts val="0"/>
              </a:spcAft>
              <a:buClrTx/>
              <a:buSzTx/>
              <a:buNone/>
            </a:pP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当调用help(say_hi)时，可以查看自定义函数中用三引号注释的内容（用#注释的内容无法查看）</a:t>
            </a:r>
            <a:endParaRPr lang="zh-CN" altLang="en-US" dirty="0">
              <a:latin typeface="+mn-ea"/>
            </a:endParaRPr>
          </a:p>
        </p:txBody>
      </p:sp>
      <p:pic>
        <p:nvPicPr>
          <p:cNvPr id="6144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9737" y="3734610"/>
            <a:ext cx="512391" cy="916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386918" cy="415498"/>
          </a:xfrm>
          <a:prstGeom prst="rect">
            <a:avLst/>
          </a:prstGeom>
          <a:noFill/>
        </p:spPr>
        <p:txBody>
          <a:bodyPr wrap="none" rtlCol="0">
            <a:spAutoFit/>
          </a:bodyPr>
          <a:lstStyle/>
          <a:p>
            <a:pPr algn="l"/>
            <a:r>
              <a:rPr lang="en-US" altLang="zh-CN" sz="2100" b="1" spc="225" dirty="0" smtClean="0">
                <a:solidFill>
                  <a:prstClr val="white"/>
                </a:solidFill>
              </a:rPr>
              <a:t>1.5 </a:t>
            </a:r>
            <a:r>
              <a:rPr lang="zh-CN" altLang="zh-CN" sz="2100" b="1" spc="225" dirty="0" smtClean="0">
                <a:solidFill>
                  <a:schemeClr val="bg1"/>
                </a:solidFill>
                <a:latin typeface="微软雅黑" panose="020B0503020204020204" pitchFamily="34" charset="-122"/>
                <a:ea typeface="微软雅黑" panose="020B0503020204020204" pitchFamily="34" charset="-122"/>
              </a:rPr>
              <a:t>函数</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77</a:t>
            </a:fld>
            <a:endParaRPr lang="zh-CN" altLang="en-US" dirty="0"/>
          </a:p>
        </p:txBody>
      </p:sp>
      <p:sp>
        <p:nvSpPr>
          <p:cNvPr id="12" name="矩形 11"/>
          <p:cNvSpPr/>
          <p:nvPr/>
        </p:nvSpPr>
        <p:spPr>
          <a:xfrm>
            <a:off x="452232" y="889323"/>
            <a:ext cx="1992853" cy="369332"/>
          </a:xfrm>
          <a:prstGeom prst="rect">
            <a:avLst/>
          </a:prstGeom>
        </p:spPr>
        <p:txBody>
          <a:bodyPr wrap="none">
            <a:spAutoFit/>
          </a:bodyPr>
          <a:lstStyle/>
          <a:p>
            <a:pPr algn="l"/>
            <a:r>
              <a:rPr lang="en-US" altLang="zh-CN" dirty="0" smtClean="0">
                <a:solidFill>
                  <a:schemeClr val="accent1">
                    <a:lumMod val="75000"/>
                  </a:schemeClr>
                </a:solidFill>
                <a:sym typeface="+mn-ea"/>
              </a:rPr>
              <a:t>1.5.1  </a:t>
            </a:r>
            <a:r>
              <a:rPr dirty="0" err="1" smtClean="0">
                <a:solidFill>
                  <a:schemeClr val="accent1">
                    <a:lumMod val="75000"/>
                  </a:schemeClr>
                </a:solidFill>
                <a:sym typeface="+mn-ea"/>
              </a:rPr>
              <a:t>函数的定义</a:t>
            </a:r>
            <a:endParaRPr dirty="0" smtClean="0">
              <a:solidFill>
                <a:schemeClr val="accent1">
                  <a:lumMod val="75000"/>
                </a:schemeClr>
              </a:solidFill>
              <a:sym typeface="+mn-ea"/>
            </a:endParaRP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282686" y="1530823"/>
            <a:ext cx="8369078" cy="4220845"/>
          </a:xfrm>
          <a:prstGeom prst="rect">
            <a:avLst/>
          </a:prstGeom>
          <a:noFill/>
        </p:spPr>
        <p:txBody>
          <a:bodyPr wrap="square" rtlCol="0">
            <a:spAutoFit/>
          </a:bodyPr>
          <a:lstStyle/>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【例1-24】  用help(say_hi)查看自定义函数的注释内容。</a:t>
            </a:r>
          </a:p>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def say_hi():</a:t>
            </a:r>
          </a:p>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'''这是一个无参函数，也没有返回值！''' #注意：注释内容也要缩进，否则出错    </a:t>
            </a:r>
          </a:p>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print("hi!")</a:t>
            </a:r>
          </a:p>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say_hi()</a:t>
            </a:r>
          </a:p>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say_hi() </a:t>
            </a:r>
          </a:p>
          <a:p>
            <a:pPr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help(say_hi) </a:t>
            </a:r>
          </a:p>
          <a:p>
            <a:pPr lvl="0" algn="l" defTabSz="914400">
              <a:lnSpc>
                <a:spcPct val="120000"/>
              </a:lnSpc>
              <a:spcBef>
                <a:spcPts val="0"/>
              </a:spcBef>
              <a:spcAft>
                <a:spcPts val="0"/>
              </a:spcAft>
              <a:buClrTx/>
              <a:buSzTx/>
              <a:buNone/>
            </a:pP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algn="l" defTabSz="914400">
              <a:lnSpc>
                <a:spcPct val="120000"/>
              </a:lnSpc>
              <a:spcBef>
                <a:spcPts val="0"/>
              </a:spcBef>
              <a:spcAft>
                <a:spcPts val="0"/>
              </a:spcAft>
              <a:buClrTx/>
              <a:buSzTx/>
              <a:buNone/>
            </a:pP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algn="l" defTabSz="914400">
              <a:lnSpc>
                <a:spcPct val="120000"/>
              </a:lnSpc>
              <a:spcBef>
                <a:spcPts val="0"/>
              </a:spcBef>
              <a:spcAft>
                <a:spcPts val="0"/>
              </a:spcAft>
              <a:buClrTx/>
              <a:buSzTx/>
              <a:buNone/>
            </a:pP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algn="l" defTabSz="914400">
              <a:lnSpc>
                <a:spcPct val="120000"/>
              </a:lnSpc>
              <a:spcBef>
                <a:spcPts val="0"/>
              </a:spcBef>
              <a:spcAft>
                <a:spcPts val="0"/>
              </a:spcAft>
              <a:buClrTx/>
              <a:buSzTx/>
              <a:buNone/>
            </a:pP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algn="l" defTabSz="914400">
              <a:lnSpc>
                <a:spcPct val="120000"/>
              </a:lnSpc>
              <a:spcBef>
                <a:spcPts val="0"/>
              </a:spcBef>
              <a:spcAft>
                <a:spcPts val="0"/>
              </a:spcAft>
              <a:buClrTx/>
              <a:buSzTx/>
              <a:buNone/>
            </a:pP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algn="l" defTabSz="914400">
              <a:lnSpc>
                <a:spcPct val="120000"/>
              </a:lnSpc>
              <a:spcBef>
                <a:spcPts val="0"/>
              </a:spcBef>
              <a:spcAft>
                <a:spcPts val="0"/>
              </a:spcAft>
              <a:buClrTx/>
              <a:buSzTx/>
              <a:buNone/>
            </a:pP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注意：Python是一门完全依赖于缩进的语言！它不用分号等作为每个语句的结束。</a:t>
            </a:r>
            <a:endParaRPr lang="en-US" altLang="zh-CN" sz="1600">
              <a:latin typeface="+mn-ea"/>
            </a:endParaRPr>
          </a:p>
        </p:txBody>
      </p:sp>
      <p:pic>
        <p:nvPicPr>
          <p:cNvPr id="6451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1925" y="3754539"/>
            <a:ext cx="3027195" cy="1403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386918" cy="415498"/>
          </a:xfrm>
          <a:prstGeom prst="rect">
            <a:avLst/>
          </a:prstGeom>
          <a:noFill/>
        </p:spPr>
        <p:txBody>
          <a:bodyPr wrap="none" rtlCol="0">
            <a:spAutoFit/>
          </a:bodyPr>
          <a:lstStyle/>
          <a:p>
            <a:pPr algn="l"/>
            <a:r>
              <a:rPr lang="en-US" altLang="zh-CN" sz="2100" b="1" spc="225" dirty="0" smtClean="0">
                <a:solidFill>
                  <a:prstClr val="white"/>
                </a:solidFill>
              </a:rPr>
              <a:t>1.5 </a:t>
            </a:r>
            <a:r>
              <a:rPr lang="zh-CN" altLang="zh-CN" sz="2100" b="1" spc="225" dirty="0" smtClean="0">
                <a:solidFill>
                  <a:schemeClr val="bg1"/>
                </a:solidFill>
                <a:latin typeface="微软雅黑" panose="020B0503020204020204" pitchFamily="34" charset="-122"/>
                <a:ea typeface="微软雅黑" panose="020B0503020204020204" pitchFamily="34" charset="-122"/>
              </a:rPr>
              <a:t>函数</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78</a:t>
            </a:fld>
            <a:endParaRPr lang="zh-CN" altLang="en-US" dirty="0"/>
          </a:p>
        </p:txBody>
      </p:sp>
      <p:sp>
        <p:nvSpPr>
          <p:cNvPr id="12" name="矩形 11"/>
          <p:cNvSpPr/>
          <p:nvPr/>
        </p:nvSpPr>
        <p:spPr>
          <a:xfrm>
            <a:off x="452232" y="889323"/>
            <a:ext cx="1992853" cy="369332"/>
          </a:xfrm>
          <a:prstGeom prst="rect">
            <a:avLst/>
          </a:prstGeom>
        </p:spPr>
        <p:txBody>
          <a:bodyPr wrap="none">
            <a:spAutoFit/>
          </a:bodyPr>
          <a:lstStyle/>
          <a:p>
            <a:pPr algn="l"/>
            <a:r>
              <a:rPr lang="en-US" altLang="zh-CN" dirty="0" smtClean="0">
                <a:solidFill>
                  <a:schemeClr val="accent1">
                    <a:lumMod val="75000"/>
                  </a:schemeClr>
                </a:solidFill>
                <a:sym typeface="+mn-ea"/>
              </a:rPr>
              <a:t>1.5.1  </a:t>
            </a:r>
            <a:r>
              <a:rPr dirty="0" err="1" smtClean="0">
                <a:solidFill>
                  <a:schemeClr val="accent1">
                    <a:lumMod val="75000"/>
                  </a:schemeClr>
                </a:solidFill>
                <a:sym typeface="+mn-ea"/>
              </a:rPr>
              <a:t>函数的定义</a:t>
            </a:r>
            <a:endParaRPr dirty="0" smtClean="0">
              <a:solidFill>
                <a:schemeClr val="accent1">
                  <a:lumMod val="75000"/>
                </a:schemeClr>
              </a:solidFill>
              <a:sym typeface="+mn-ea"/>
            </a:endParaRP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282686" y="1530823"/>
            <a:ext cx="8369078" cy="4204228"/>
          </a:xfrm>
          <a:prstGeom prst="rect">
            <a:avLst/>
          </a:prstGeom>
          <a:noFill/>
        </p:spPr>
        <p:txBody>
          <a:bodyPr wrap="square" rtlCol="0">
            <a:spAutoFit/>
          </a:bodyPr>
          <a:lstStyle/>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【例1-25】  请写出一个自定义函数，用来求一个数的平方。</a:t>
            </a:r>
          </a:p>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def fun(n):</a:t>
            </a:r>
          </a:p>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s = n * n</a:t>
            </a:r>
          </a:p>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return </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s</a:t>
            </a:r>
          </a:p>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n </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4</a:t>
            </a:r>
          </a:p>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print(fun(n))   #这是调用函数fun() </a:t>
            </a:r>
          </a:p>
          <a:p>
            <a:pPr lvl="0" indent="285750" eaLnBrk="0" fontAlgn="base" hangingPunct="0">
              <a:spcBef>
                <a:spcPct val="0"/>
              </a:spcBef>
              <a:spcAft>
                <a:spcPct val="0"/>
              </a:spcAft>
              <a:tabLst>
                <a:tab pos="2628900" algn="ctr"/>
                <a:tab pos="5292725" algn="r"/>
              </a:tabLst>
            </a:pPr>
            <a:endParaRPr lang="en-US" altLang="zh-CN" sz="1600" dirty="0">
              <a:latin typeface="+mn-ea"/>
            </a:endParaRPr>
          </a:p>
          <a:p>
            <a:pPr lvl="0" indent="285750" eaLnBrk="0" fontAlgn="base" hangingPunct="0">
              <a:spcBef>
                <a:spcPct val="0"/>
              </a:spcBef>
              <a:spcAft>
                <a:spcPct val="0"/>
              </a:spcAft>
              <a:tabLst>
                <a:tab pos="2628900" algn="ctr"/>
                <a:tab pos="5292725" algn="r"/>
              </a:tabLst>
            </a:pPr>
            <a:endParaRPr lang="en-US" altLang="zh-CN" sz="1600" dirty="0">
              <a:latin typeface="+mn-ea"/>
            </a:endParaRPr>
          </a:p>
          <a:p>
            <a:pPr lvl="0" indent="285750" eaLnBrk="0" fontAlgn="base" hangingPunct="0">
              <a:spcBef>
                <a:spcPct val="0"/>
              </a:spcBef>
              <a:spcAft>
                <a:spcPct val="0"/>
              </a:spcAft>
              <a:tabLst>
                <a:tab pos="2628900" algn="ctr"/>
                <a:tab pos="5292725" algn="r"/>
              </a:tabLst>
            </a:pPr>
            <a:endParaRPr lang="en-US" altLang="zh-CN" sz="1600" dirty="0">
              <a:latin typeface="+mn-ea"/>
            </a:endParaRPr>
          </a:p>
          <a:p>
            <a:pPr lvl="0" indent="285750" eaLnBrk="0" fontAlgn="base" hangingPunct="0">
              <a:spcBef>
                <a:spcPct val="0"/>
              </a:spcBef>
              <a:spcAft>
                <a:spcPct val="0"/>
              </a:spcAft>
              <a:tabLst>
                <a:tab pos="2628900" algn="ctr"/>
                <a:tab pos="5292725" algn="r"/>
              </a:tabLst>
            </a:pPr>
            <a:endParaRPr lang="en-US" altLang="zh-CN" sz="1600" dirty="0">
              <a:latin typeface="+mn-ea"/>
            </a:endParaRPr>
          </a:p>
          <a:p>
            <a:pPr lvl="0" indent="285750" eaLnBrk="0" fontAlgn="base" hangingPunct="0">
              <a:spcBef>
                <a:spcPct val="0"/>
              </a:spcBef>
              <a:spcAft>
                <a:spcPct val="0"/>
              </a:spcAft>
              <a:tabLst>
                <a:tab pos="2628900" algn="ctr"/>
                <a:tab pos="5292725" algn="r"/>
              </a:tabLst>
            </a:pPr>
            <a:endParaRPr lang="en-US" altLang="zh-CN" sz="1600" dirty="0">
              <a:latin typeface="+mn-ea"/>
            </a:endParaRPr>
          </a:p>
          <a:p>
            <a:pPr lvl="0" indent="285750" eaLnBrk="0" fontAlgn="base" hangingPunct="0">
              <a:spcBef>
                <a:spcPct val="0"/>
              </a:spcBef>
              <a:spcAft>
                <a:spcPct val="0"/>
              </a:spcAft>
              <a:tabLst>
                <a:tab pos="2628900" algn="ctr"/>
                <a:tab pos="5292725" algn="r"/>
              </a:tabLst>
            </a:pPr>
            <a:endParaRPr lang="en-US" altLang="zh-CN" sz="1600" dirty="0">
              <a:latin typeface="+mn-ea"/>
            </a:endParaRPr>
          </a:p>
          <a:p>
            <a:pPr lvl="0" indent="285750" eaLnBrk="0" fontAlgn="base" hangingPunct="0">
              <a:spcBef>
                <a:spcPct val="0"/>
              </a:spcBef>
              <a:spcAft>
                <a:spcPct val="0"/>
              </a:spcAft>
              <a:tabLst>
                <a:tab pos="2628900" algn="ctr"/>
                <a:tab pos="5292725" algn="r"/>
              </a:tabLst>
            </a:pPr>
            <a:endParaRPr lang="en-US" altLang="zh-CN" sz="1600" dirty="0">
              <a:latin typeface="+mn-ea"/>
            </a:endParaRPr>
          </a:p>
          <a:p>
            <a:pPr lvl="0" indent="266700" eaLnBrk="0" fontAlgn="base" hangingPunct="0">
              <a:spcBef>
                <a:spcPct val="0"/>
              </a:spcBef>
              <a:spcAft>
                <a:spcPct val="0"/>
              </a:spcAft>
              <a:tabLst>
                <a:tab pos="2628900" algn="ctr"/>
                <a:tab pos="5292725" algn="r"/>
              </a:tabLst>
            </a:pPr>
            <a:endParaRPr lang="zh-CN" altLang="en-US" sz="4000" dirty="0">
              <a:latin typeface="Arial" panose="020B0604020202020204" pitchFamily="34" charset="0"/>
            </a:endParaRPr>
          </a:p>
        </p:txBody>
      </p:sp>
      <p:pic>
        <p:nvPicPr>
          <p:cNvPr id="6553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4917" y="3638136"/>
            <a:ext cx="1049590" cy="7215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386918" cy="415498"/>
          </a:xfrm>
          <a:prstGeom prst="rect">
            <a:avLst/>
          </a:prstGeom>
          <a:noFill/>
        </p:spPr>
        <p:txBody>
          <a:bodyPr wrap="none" rtlCol="0">
            <a:spAutoFit/>
          </a:bodyPr>
          <a:lstStyle/>
          <a:p>
            <a:pPr algn="l"/>
            <a:r>
              <a:rPr lang="en-US" altLang="zh-CN" sz="2100" b="1" spc="225" dirty="0" smtClean="0">
                <a:solidFill>
                  <a:prstClr val="white"/>
                </a:solidFill>
              </a:rPr>
              <a:t>1.5 </a:t>
            </a:r>
            <a:r>
              <a:rPr lang="zh-CN" altLang="zh-CN" sz="2100" b="1" spc="225" dirty="0" smtClean="0">
                <a:solidFill>
                  <a:schemeClr val="bg1"/>
                </a:solidFill>
                <a:latin typeface="微软雅黑" panose="020B0503020204020204" pitchFamily="34" charset="-122"/>
                <a:ea typeface="微软雅黑" panose="020B0503020204020204" pitchFamily="34" charset="-122"/>
              </a:rPr>
              <a:t>函数</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79</a:t>
            </a:fld>
            <a:endParaRPr lang="zh-CN" altLang="en-US" dirty="0"/>
          </a:p>
        </p:txBody>
      </p:sp>
      <p:sp>
        <p:nvSpPr>
          <p:cNvPr id="12" name="矩形 11"/>
          <p:cNvSpPr/>
          <p:nvPr/>
        </p:nvSpPr>
        <p:spPr>
          <a:xfrm>
            <a:off x="452232" y="889323"/>
            <a:ext cx="1992853" cy="369332"/>
          </a:xfrm>
          <a:prstGeom prst="rect">
            <a:avLst/>
          </a:prstGeom>
        </p:spPr>
        <p:txBody>
          <a:bodyPr wrap="none">
            <a:spAutoFit/>
          </a:bodyPr>
          <a:lstStyle/>
          <a:p>
            <a:pPr algn="l"/>
            <a:r>
              <a:rPr lang="en-US" altLang="zh-CN" dirty="0" smtClean="0">
                <a:solidFill>
                  <a:schemeClr val="accent1">
                    <a:lumMod val="75000"/>
                  </a:schemeClr>
                </a:solidFill>
                <a:sym typeface="+mn-ea"/>
              </a:rPr>
              <a:t>1.5.1  </a:t>
            </a:r>
            <a:r>
              <a:rPr dirty="0" err="1" smtClean="0">
                <a:solidFill>
                  <a:schemeClr val="accent1">
                    <a:lumMod val="75000"/>
                  </a:schemeClr>
                </a:solidFill>
                <a:sym typeface="+mn-ea"/>
              </a:rPr>
              <a:t>函数的定义</a:t>
            </a:r>
            <a:endParaRPr dirty="0" smtClean="0">
              <a:solidFill>
                <a:schemeClr val="accent1">
                  <a:lumMod val="75000"/>
                </a:schemeClr>
              </a:solidFill>
              <a:sym typeface="+mn-ea"/>
            </a:endParaRP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263116" y="1359109"/>
            <a:ext cx="8608651" cy="4220845"/>
          </a:xfrm>
          <a:prstGeom prst="rect">
            <a:avLst/>
          </a:prstGeom>
          <a:noFill/>
        </p:spPr>
        <p:txBody>
          <a:bodyPr wrap="square" rtlCol="0">
            <a:spAutoFit/>
          </a:bodyPr>
          <a:lstStyle/>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如果在上面的例子中，把自定义函数体中的return语句进行如下修改，请观察得到的结果。</a:t>
            </a:r>
          </a:p>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def fun(n):</a:t>
            </a:r>
          </a:p>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return n*n, n*n  #多个值，返回的是元组</a:t>
            </a:r>
          </a:p>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n = </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print(fun(n</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#这是调用函数fun()</a:t>
            </a:r>
          </a:p>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print(type(fun(4)))  #观察返回值的类型 </a:t>
            </a:r>
          </a:p>
          <a:p>
            <a:pPr lvl="0" algn="l" defTabSz="914400">
              <a:lnSpc>
                <a:spcPct val="120000"/>
              </a:lnSpc>
              <a:spcBef>
                <a:spcPts val="0"/>
              </a:spcBef>
              <a:spcAft>
                <a:spcPts val="0"/>
              </a:spcAft>
              <a:buClrTx/>
              <a:buSzTx/>
              <a:buNone/>
            </a:pP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algn="l" defTabSz="914400">
              <a:lnSpc>
                <a:spcPct val="120000"/>
              </a:lnSpc>
              <a:spcBef>
                <a:spcPts val="0"/>
              </a:spcBef>
              <a:spcAft>
                <a:spcPts val="0"/>
              </a:spcAft>
              <a:buClrTx/>
              <a:buSzTx/>
              <a:buNone/>
            </a:pP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如果return后无表达式，则返回的是“None”空类型。</a:t>
            </a:r>
          </a:p>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def fun(n):</a:t>
            </a:r>
          </a:p>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s = n * n</a:t>
            </a:r>
          </a:p>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return   #return后无表达式，返回的是“None”</a:t>
            </a:r>
          </a:p>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n = 4</a:t>
            </a:r>
          </a:p>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print(fun(n))   #这是调用函数fun()</a:t>
            </a:r>
          </a:p>
          <a:p>
            <a:pPr lvl="0"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print(type(fun(4)))  #观察返回值的类型 </a:t>
            </a:r>
          </a:p>
        </p:txBody>
      </p:sp>
      <p:pic>
        <p:nvPicPr>
          <p:cNvPr id="6656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2352" y="2942418"/>
            <a:ext cx="1261123" cy="532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6563"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2341" y="5576996"/>
            <a:ext cx="1620227" cy="546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3683635" cy="414020"/>
          </a:xfrm>
          <a:prstGeom prst="rect">
            <a:avLst/>
          </a:prstGeom>
          <a:noFill/>
        </p:spPr>
        <p:txBody>
          <a:bodyPr wrap="none" rtlCol="0">
            <a:spAutoFit/>
          </a:bodyPr>
          <a:lstStyle/>
          <a:p>
            <a:pPr algn="l"/>
            <a:r>
              <a:rPr lang="en-US" altLang="zh-CN" sz="2100" b="1" spc="225" dirty="0" smtClean="0">
                <a:solidFill>
                  <a:prstClr val="white"/>
                </a:solidFill>
              </a:rPr>
              <a:t>1.2 </a:t>
            </a:r>
            <a:r>
              <a:rPr lang="zh-CN" altLang="zh-CN" sz="2100" b="1" spc="225" dirty="0" smtClean="0">
                <a:solidFill>
                  <a:schemeClr val="bg1"/>
                </a:solidFill>
                <a:latin typeface="微软雅黑" panose="020B0503020204020204" pitchFamily="34" charset="-122"/>
                <a:ea typeface="微软雅黑" panose="020B0503020204020204" pitchFamily="34" charset="-122"/>
              </a:rPr>
              <a:t>Python的安装与运行</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8</a:t>
            </a:fld>
            <a:endParaRPr lang="zh-CN" altLang="en-US" dirty="0"/>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矩形 10"/>
          <p:cNvSpPr/>
          <p:nvPr/>
        </p:nvSpPr>
        <p:spPr>
          <a:xfrm>
            <a:off x="451808" y="716155"/>
            <a:ext cx="7915326" cy="5105400"/>
          </a:xfrm>
          <a:prstGeom prst="rect">
            <a:avLst/>
          </a:prstGeom>
        </p:spPr>
        <p:txBody>
          <a:bodyPr wrap="square">
            <a:spAutoFit/>
          </a:bodyPr>
          <a:lstStyle/>
          <a:p>
            <a:pPr algn="l">
              <a:lnSpc>
                <a:spcPct val="120000"/>
              </a:lnSpc>
              <a:spcBef>
                <a:spcPts val="0"/>
              </a:spcBef>
              <a:spcAft>
                <a:spcPts val="0"/>
              </a:spcAft>
              <a:buClrTx/>
              <a:buSzTx/>
              <a:buFontTx/>
            </a:pPr>
            <a:r>
              <a:rPr lang="en-US" altLang="zh-CN" sz="1600" dirty="0" smtClean="0">
                <a:solidFill>
                  <a:schemeClr val="tx1">
                    <a:lumMod val="75000"/>
                    <a:lumOff val="25000"/>
                  </a:schemeClr>
                </a:solidFill>
              </a:rPr>
              <a:t>在打开的新页面中我们可以找到其他的版本，包括最新的测试版本，以及需要的3.4版本。如果你想安装一个64位的3.6.5版本，此时可单击当前页面上加框的链接，如图1-4、图1-5所示。</a:t>
            </a:r>
          </a:p>
          <a:p>
            <a:pPr algn="l">
              <a:lnSpc>
                <a:spcPct val="120000"/>
              </a:lnSpc>
              <a:spcBef>
                <a:spcPts val="0"/>
              </a:spcBef>
              <a:spcAft>
                <a:spcPts val="0"/>
              </a:spcAft>
              <a:buClrTx/>
              <a:buSzTx/>
              <a:buFontTx/>
            </a:pPr>
            <a:r>
              <a:rPr lang="en-US" altLang="zh-CN" sz="1600" dirty="0" smtClean="0">
                <a:solidFill>
                  <a:schemeClr val="tx1">
                    <a:lumMod val="75000"/>
                    <a:lumOff val="25000"/>
                  </a:schemeClr>
                </a:solidFill>
              </a:rPr>
              <a:t>在新打开页面的下方，可以找到其他几个链接，开头是Windows x86-64的文件表示Windows 64位的版本，不含64的是32位的版本。</a:t>
            </a:r>
          </a:p>
          <a:p>
            <a:pPr algn="l">
              <a:lnSpc>
                <a:spcPct val="120000"/>
              </a:lnSpc>
              <a:spcBef>
                <a:spcPts val="0"/>
              </a:spcBef>
              <a:spcAft>
                <a:spcPts val="0"/>
              </a:spcAft>
              <a:buClrTx/>
              <a:buSzTx/>
              <a:buFontTx/>
            </a:pPr>
            <a:endParaRPr lang="en-US" altLang="zh-CN" sz="1600" dirty="0" smtClean="0">
              <a:solidFill>
                <a:schemeClr val="tx1">
                  <a:lumMod val="75000"/>
                  <a:lumOff val="25000"/>
                </a:schemeClr>
              </a:solidFill>
            </a:endParaRPr>
          </a:p>
          <a:p>
            <a:pPr algn="l">
              <a:lnSpc>
                <a:spcPct val="120000"/>
              </a:lnSpc>
              <a:spcBef>
                <a:spcPts val="0"/>
              </a:spcBef>
              <a:spcAft>
                <a:spcPts val="0"/>
              </a:spcAft>
              <a:buClrTx/>
              <a:buSzTx/>
              <a:buFontTx/>
            </a:pPr>
            <a:endParaRPr lang="en-US" altLang="zh-CN" sz="1600" dirty="0" smtClean="0">
              <a:solidFill>
                <a:schemeClr val="tx1">
                  <a:lumMod val="75000"/>
                  <a:lumOff val="25000"/>
                </a:schemeClr>
              </a:solidFill>
            </a:endParaRPr>
          </a:p>
          <a:p>
            <a:pPr algn="l">
              <a:lnSpc>
                <a:spcPct val="120000"/>
              </a:lnSpc>
              <a:spcBef>
                <a:spcPts val="0"/>
              </a:spcBef>
              <a:spcAft>
                <a:spcPts val="0"/>
              </a:spcAft>
              <a:buClrTx/>
              <a:buSzTx/>
              <a:buFontTx/>
            </a:pPr>
            <a:endParaRPr lang="en-US" altLang="zh-CN" sz="1600" dirty="0" smtClean="0">
              <a:solidFill>
                <a:schemeClr val="tx1">
                  <a:lumMod val="75000"/>
                  <a:lumOff val="25000"/>
                </a:schemeClr>
              </a:solidFill>
            </a:endParaRPr>
          </a:p>
          <a:p>
            <a:pPr algn="l">
              <a:lnSpc>
                <a:spcPct val="120000"/>
              </a:lnSpc>
              <a:spcBef>
                <a:spcPts val="0"/>
              </a:spcBef>
              <a:spcAft>
                <a:spcPts val="0"/>
              </a:spcAft>
              <a:buClrTx/>
              <a:buSzTx/>
              <a:buFontTx/>
            </a:pPr>
            <a:endParaRPr lang="en-US" altLang="zh-CN" sz="1600" dirty="0" smtClean="0">
              <a:solidFill>
                <a:schemeClr val="tx1">
                  <a:lumMod val="75000"/>
                  <a:lumOff val="25000"/>
                </a:schemeClr>
              </a:solidFill>
            </a:endParaRPr>
          </a:p>
          <a:p>
            <a:pPr algn="l">
              <a:lnSpc>
                <a:spcPct val="120000"/>
              </a:lnSpc>
              <a:spcBef>
                <a:spcPts val="0"/>
              </a:spcBef>
              <a:spcAft>
                <a:spcPts val="0"/>
              </a:spcAft>
              <a:buClrTx/>
              <a:buSzTx/>
              <a:buFontTx/>
            </a:pPr>
            <a:endParaRPr lang="en-US" altLang="zh-CN" sz="1600" dirty="0" smtClean="0">
              <a:solidFill>
                <a:schemeClr val="tx1">
                  <a:lumMod val="75000"/>
                  <a:lumOff val="25000"/>
                </a:schemeClr>
              </a:solidFill>
            </a:endParaRPr>
          </a:p>
          <a:p>
            <a:pPr algn="l">
              <a:lnSpc>
                <a:spcPct val="120000"/>
              </a:lnSpc>
              <a:spcBef>
                <a:spcPts val="0"/>
              </a:spcBef>
              <a:spcAft>
                <a:spcPts val="0"/>
              </a:spcAft>
              <a:buClrTx/>
              <a:buSzTx/>
              <a:buFontTx/>
            </a:pPr>
            <a:endParaRPr lang="en-US" altLang="zh-CN" sz="1600" dirty="0" smtClean="0">
              <a:solidFill>
                <a:schemeClr val="tx1">
                  <a:lumMod val="75000"/>
                  <a:lumOff val="25000"/>
                </a:schemeClr>
              </a:solidFill>
            </a:endParaRPr>
          </a:p>
          <a:p>
            <a:pPr algn="l">
              <a:lnSpc>
                <a:spcPct val="120000"/>
              </a:lnSpc>
              <a:spcBef>
                <a:spcPts val="0"/>
              </a:spcBef>
              <a:spcAft>
                <a:spcPts val="0"/>
              </a:spcAft>
              <a:buClrTx/>
              <a:buSzTx/>
              <a:buFontTx/>
            </a:pPr>
            <a:endParaRPr lang="en-US" altLang="zh-CN" sz="1600" dirty="0" smtClean="0">
              <a:solidFill>
                <a:schemeClr val="tx1">
                  <a:lumMod val="75000"/>
                  <a:lumOff val="25000"/>
                </a:schemeClr>
              </a:solidFill>
            </a:endParaRPr>
          </a:p>
          <a:p>
            <a:pPr algn="l">
              <a:lnSpc>
                <a:spcPct val="120000"/>
              </a:lnSpc>
              <a:spcBef>
                <a:spcPts val="0"/>
              </a:spcBef>
              <a:spcAft>
                <a:spcPts val="0"/>
              </a:spcAft>
              <a:buClrTx/>
              <a:buSzTx/>
              <a:buFontTx/>
            </a:pPr>
            <a:endParaRPr lang="en-US" altLang="zh-CN" sz="1600" dirty="0" smtClean="0">
              <a:solidFill>
                <a:schemeClr val="tx1">
                  <a:lumMod val="75000"/>
                  <a:lumOff val="25000"/>
                </a:schemeClr>
              </a:solidFill>
            </a:endParaRPr>
          </a:p>
          <a:p>
            <a:pPr algn="l">
              <a:lnSpc>
                <a:spcPct val="120000"/>
              </a:lnSpc>
              <a:spcBef>
                <a:spcPts val="0"/>
              </a:spcBef>
              <a:spcAft>
                <a:spcPts val="0"/>
              </a:spcAft>
              <a:buClrTx/>
              <a:buSzTx/>
              <a:buFontTx/>
            </a:pPr>
            <a:endParaRPr lang="en-US" altLang="zh-CN" sz="1600" dirty="0" smtClean="0">
              <a:solidFill>
                <a:schemeClr val="tx1">
                  <a:lumMod val="75000"/>
                  <a:lumOff val="25000"/>
                </a:schemeClr>
              </a:solidFill>
            </a:endParaRPr>
          </a:p>
          <a:p>
            <a:pPr algn="l">
              <a:lnSpc>
                <a:spcPct val="120000"/>
              </a:lnSpc>
              <a:spcBef>
                <a:spcPts val="0"/>
              </a:spcBef>
              <a:spcAft>
                <a:spcPts val="0"/>
              </a:spcAft>
              <a:buClrTx/>
              <a:buSzTx/>
              <a:buFontTx/>
            </a:pPr>
            <a:endParaRPr lang="en-US" altLang="zh-CN" sz="1600" dirty="0" smtClean="0">
              <a:solidFill>
                <a:schemeClr val="tx1">
                  <a:lumMod val="75000"/>
                  <a:lumOff val="25000"/>
                </a:schemeClr>
              </a:solidFill>
            </a:endParaRPr>
          </a:p>
          <a:p>
            <a:pPr algn="l">
              <a:lnSpc>
                <a:spcPct val="120000"/>
              </a:lnSpc>
              <a:spcBef>
                <a:spcPts val="0"/>
              </a:spcBef>
              <a:spcAft>
                <a:spcPts val="0"/>
              </a:spcAft>
              <a:buClrTx/>
              <a:buSzTx/>
              <a:buFontTx/>
            </a:pPr>
            <a:r>
              <a:rPr lang="en-US" altLang="zh-CN" sz="1600" dirty="0" smtClean="0">
                <a:solidFill>
                  <a:schemeClr val="tx1">
                    <a:lumMod val="75000"/>
                    <a:lumOff val="25000"/>
                  </a:schemeClr>
                </a:solidFill>
              </a:rPr>
              <a:t>注意：64位的版本不能安装在32位的系统上，但32位的版本既可以安装在32位的系统上，也可以安装在64位的系统上。</a:t>
            </a:r>
          </a:p>
        </p:txBody>
      </p:sp>
      <p:pic>
        <p:nvPicPr>
          <p:cNvPr id="32770" name="图片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6067" y="2293532"/>
            <a:ext cx="3694689" cy="22706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771" name="图片 2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00314" y="2293331"/>
            <a:ext cx="2779309" cy="22987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文本框 11"/>
          <p:cNvSpPr txBox="1"/>
          <p:nvPr/>
        </p:nvSpPr>
        <p:spPr>
          <a:xfrm>
            <a:off x="934085" y="4592320"/>
            <a:ext cx="3498215" cy="460375"/>
          </a:xfrm>
          <a:prstGeom prst="rect">
            <a:avLst/>
          </a:prstGeom>
          <a:noFill/>
        </p:spPr>
        <p:txBody>
          <a:bodyPr wrap="square" rtlCol="0">
            <a:spAutoFit/>
          </a:bodyPr>
          <a:lstStyle/>
          <a:p>
            <a:pPr algn="ctr">
              <a:lnSpc>
                <a:spcPct val="150000"/>
              </a:lnSpc>
            </a:pPr>
            <a:r>
              <a:rPr lang="en-US" altLang="zh-CN" sz="1400"/>
              <a:t> </a:t>
            </a:r>
            <a:r>
              <a:rPr lang="zh-CN" altLang="zh-CN" sz="1400"/>
              <a:t> </a:t>
            </a:r>
            <a:r>
              <a:rPr lang="zh-CN" altLang="zh-CN" sz="1600">
                <a:solidFill>
                  <a:schemeClr val="tx1">
                    <a:lumMod val="75000"/>
                    <a:lumOff val="25000"/>
                  </a:schemeClr>
                </a:solidFill>
              </a:rPr>
              <a:t>图</a:t>
            </a:r>
            <a:r>
              <a:rPr lang="en-US" altLang="zh-CN" sz="1600">
                <a:solidFill>
                  <a:schemeClr val="tx1">
                    <a:lumMod val="75000"/>
                    <a:lumOff val="25000"/>
                  </a:schemeClr>
                </a:solidFill>
              </a:rPr>
              <a:t>1-4  Python</a:t>
            </a:r>
            <a:r>
              <a:rPr lang="zh-CN" altLang="zh-CN" sz="1600">
                <a:solidFill>
                  <a:schemeClr val="tx1">
                    <a:lumMod val="75000"/>
                    <a:lumOff val="25000"/>
                  </a:schemeClr>
                </a:solidFill>
              </a:rPr>
              <a:t>更多版本的下载页面</a:t>
            </a:r>
          </a:p>
        </p:txBody>
      </p:sp>
      <p:sp>
        <p:nvSpPr>
          <p:cNvPr id="73" name="文本框 72"/>
          <p:cNvSpPr txBox="1"/>
          <p:nvPr/>
        </p:nvSpPr>
        <p:spPr>
          <a:xfrm>
            <a:off x="4729319" y="4592385"/>
            <a:ext cx="3521292" cy="460375"/>
          </a:xfrm>
          <a:prstGeom prst="rect">
            <a:avLst/>
          </a:prstGeom>
          <a:noFill/>
        </p:spPr>
        <p:txBody>
          <a:bodyPr wrap="square" rtlCol="0">
            <a:spAutoFit/>
          </a:bodyPr>
          <a:lstStyle/>
          <a:p>
            <a:pPr algn="ctr">
              <a:lnSpc>
                <a:spcPct val="150000"/>
              </a:lnSpc>
            </a:pPr>
            <a:r>
              <a:rPr lang="zh-CN" altLang="zh-CN" sz="1400"/>
              <a:t> </a:t>
            </a:r>
            <a:r>
              <a:rPr lang="zh-CN" altLang="zh-CN" sz="1600">
                <a:solidFill>
                  <a:schemeClr val="tx1">
                    <a:lumMod val="75000"/>
                    <a:lumOff val="25000"/>
                  </a:schemeClr>
                </a:solidFill>
              </a:rPr>
              <a:t>图</a:t>
            </a:r>
            <a:r>
              <a:rPr lang="en-US" altLang="zh-CN" sz="1600">
                <a:solidFill>
                  <a:schemeClr val="tx1">
                    <a:lumMod val="75000"/>
                    <a:lumOff val="25000"/>
                  </a:schemeClr>
                </a:solidFill>
              </a:rPr>
              <a:t>1-5  Python</a:t>
            </a:r>
            <a:r>
              <a:rPr lang="zh-CN" altLang="zh-CN" sz="1600">
                <a:solidFill>
                  <a:schemeClr val="tx1">
                    <a:lumMod val="75000"/>
                    <a:lumOff val="25000"/>
                  </a:schemeClr>
                </a:solidFill>
              </a:rPr>
              <a:t>各种安装包</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386918" cy="415498"/>
          </a:xfrm>
          <a:prstGeom prst="rect">
            <a:avLst/>
          </a:prstGeom>
          <a:noFill/>
        </p:spPr>
        <p:txBody>
          <a:bodyPr wrap="none" rtlCol="0">
            <a:spAutoFit/>
          </a:bodyPr>
          <a:lstStyle/>
          <a:p>
            <a:pPr algn="l"/>
            <a:r>
              <a:rPr lang="en-US" altLang="zh-CN" sz="2100" b="1" spc="225" dirty="0" smtClean="0">
                <a:solidFill>
                  <a:prstClr val="white"/>
                </a:solidFill>
              </a:rPr>
              <a:t>1.5 </a:t>
            </a:r>
            <a:r>
              <a:rPr lang="zh-CN" altLang="zh-CN" sz="2100" b="1" spc="225" dirty="0" smtClean="0">
                <a:solidFill>
                  <a:schemeClr val="bg1"/>
                </a:solidFill>
                <a:latin typeface="微软雅黑" panose="020B0503020204020204" pitchFamily="34" charset="-122"/>
                <a:ea typeface="微软雅黑" panose="020B0503020204020204" pitchFamily="34" charset="-122"/>
              </a:rPr>
              <a:t>函数</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80</a:t>
            </a:fld>
            <a:endParaRPr lang="zh-CN" altLang="en-US" dirty="0"/>
          </a:p>
        </p:txBody>
      </p:sp>
      <p:sp>
        <p:nvSpPr>
          <p:cNvPr id="12" name="矩形 11"/>
          <p:cNvSpPr/>
          <p:nvPr/>
        </p:nvSpPr>
        <p:spPr>
          <a:xfrm>
            <a:off x="452232" y="889323"/>
            <a:ext cx="1992853" cy="369332"/>
          </a:xfrm>
          <a:prstGeom prst="rect">
            <a:avLst/>
          </a:prstGeom>
        </p:spPr>
        <p:txBody>
          <a:bodyPr wrap="none">
            <a:spAutoFit/>
          </a:bodyPr>
          <a:lstStyle/>
          <a:p>
            <a:pPr algn="l"/>
            <a:r>
              <a:rPr lang="en-US" altLang="zh-CN" dirty="0" smtClean="0">
                <a:solidFill>
                  <a:schemeClr val="accent1">
                    <a:lumMod val="75000"/>
                  </a:schemeClr>
                </a:solidFill>
                <a:sym typeface="+mn-ea"/>
              </a:rPr>
              <a:t>1.5.1  </a:t>
            </a:r>
            <a:r>
              <a:rPr dirty="0" err="1" smtClean="0">
                <a:solidFill>
                  <a:schemeClr val="accent1">
                    <a:lumMod val="75000"/>
                  </a:schemeClr>
                </a:solidFill>
                <a:sym typeface="+mn-ea"/>
              </a:rPr>
              <a:t>函数的定义</a:t>
            </a:r>
            <a:endParaRPr dirty="0" smtClean="0">
              <a:solidFill>
                <a:schemeClr val="accent1">
                  <a:lumMod val="75000"/>
                </a:schemeClr>
              </a:solidFill>
              <a:sym typeface="+mn-ea"/>
            </a:endParaRP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263116" y="1359109"/>
            <a:ext cx="8608651" cy="2306955"/>
          </a:xfrm>
          <a:prstGeom prst="rect">
            <a:avLst/>
          </a:prstGeom>
          <a:noFill/>
        </p:spPr>
        <p:txBody>
          <a:bodyPr wrap="square" rtlCol="0">
            <a:spAutoFit/>
          </a:bodyPr>
          <a:lstStyle/>
          <a:p>
            <a:pPr lvl="0" algn="l" defTabSz="914400">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如果自定义函数中无return语句，则返回的还是“None”空类型。</a:t>
            </a:r>
          </a:p>
          <a:p>
            <a:pPr lvl="0" algn="l" defTabSz="914400">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def fun(n):</a:t>
            </a:r>
          </a:p>
          <a:p>
            <a:pPr lvl="0" algn="l" defTabSz="914400">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s = n * n</a:t>
            </a:r>
          </a:p>
          <a:p>
            <a:pPr lvl="0" algn="l" defTabSz="914400">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n = 4</a:t>
            </a:r>
          </a:p>
          <a:p>
            <a:pPr lvl="0" algn="l" defTabSz="914400">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print(fun(n))   #这是调用函数fun()</a:t>
            </a:r>
          </a:p>
          <a:p>
            <a:pPr lvl="0" algn="l" defTabSz="914400">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print(type(fun(4)))  #观察返回值的类型 </a:t>
            </a:r>
          </a:p>
        </p:txBody>
      </p:sp>
      <p:pic>
        <p:nvPicPr>
          <p:cNvPr id="6758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4682" y="3666029"/>
            <a:ext cx="2668300" cy="8994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386918" cy="415498"/>
          </a:xfrm>
          <a:prstGeom prst="rect">
            <a:avLst/>
          </a:prstGeom>
          <a:noFill/>
        </p:spPr>
        <p:txBody>
          <a:bodyPr wrap="none" rtlCol="0">
            <a:spAutoFit/>
          </a:bodyPr>
          <a:lstStyle/>
          <a:p>
            <a:pPr algn="l"/>
            <a:r>
              <a:rPr lang="en-US" altLang="zh-CN" sz="2100" b="1" spc="225" dirty="0" smtClean="0">
                <a:solidFill>
                  <a:prstClr val="white"/>
                </a:solidFill>
              </a:rPr>
              <a:t>1.5 </a:t>
            </a:r>
            <a:r>
              <a:rPr lang="zh-CN" altLang="zh-CN" sz="2100" b="1" spc="225" dirty="0" smtClean="0">
                <a:solidFill>
                  <a:schemeClr val="bg1"/>
                </a:solidFill>
                <a:latin typeface="微软雅黑" panose="020B0503020204020204" pitchFamily="34" charset="-122"/>
                <a:ea typeface="微软雅黑" panose="020B0503020204020204" pitchFamily="34" charset="-122"/>
              </a:rPr>
              <a:t>函数</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81</a:t>
            </a:fld>
            <a:endParaRPr lang="zh-CN" altLang="en-US" dirty="0"/>
          </a:p>
        </p:txBody>
      </p:sp>
      <p:sp>
        <p:nvSpPr>
          <p:cNvPr id="12" name="矩形 11"/>
          <p:cNvSpPr/>
          <p:nvPr/>
        </p:nvSpPr>
        <p:spPr>
          <a:xfrm>
            <a:off x="452232" y="889323"/>
            <a:ext cx="1992853" cy="369332"/>
          </a:xfrm>
          <a:prstGeom prst="rect">
            <a:avLst/>
          </a:prstGeom>
        </p:spPr>
        <p:txBody>
          <a:bodyPr wrap="none">
            <a:spAutoFit/>
          </a:bodyPr>
          <a:lstStyle/>
          <a:p>
            <a:pPr algn="l"/>
            <a:r>
              <a:rPr lang="en-US" altLang="zh-CN" dirty="0" smtClean="0">
                <a:solidFill>
                  <a:schemeClr val="accent1">
                    <a:lumMod val="75000"/>
                  </a:schemeClr>
                </a:solidFill>
                <a:sym typeface="+mn-ea"/>
              </a:rPr>
              <a:t>1.5.1  </a:t>
            </a:r>
            <a:r>
              <a:rPr dirty="0" err="1" smtClean="0">
                <a:solidFill>
                  <a:schemeClr val="accent1">
                    <a:lumMod val="75000"/>
                  </a:schemeClr>
                </a:solidFill>
                <a:sym typeface="+mn-ea"/>
              </a:rPr>
              <a:t>函数的定义</a:t>
            </a:r>
            <a:endParaRPr dirty="0" smtClean="0">
              <a:solidFill>
                <a:schemeClr val="accent1">
                  <a:lumMod val="75000"/>
                </a:schemeClr>
              </a:solidFill>
              <a:sym typeface="+mn-ea"/>
            </a:endParaRP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226399" y="1614522"/>
            <a:ext cx="8608651" cy="2306955"/>
          </a:xfrm>
          <a:prstGeom prst="rect">
            <a:avLst/>
          </a:prstGeom>
          <a:noFill/>
        </p:spPr>
        <p:txBody>
          <a:bodyPr wrap="square" rtlCol="0">
            <a:spAutoFit/>
          </a:bodyPr>
          <a:lstStyle/>
          <a:p>
            <a:pPr lvl="0" algn="l" defTabSz="914400">
              <a:lnSpc>
                <a:spcPct val="150000"/>
              </a:lnSpc>
              <a:spcBef>
                <a:spcPts val="0"/>
              </a:spcBef>
              <a:spcAft>
                <a:spcPts val="0"/>
              </a:spcAft>
              <a:buClrTx/>
              <a:buSzTx/>
              <a:buNone/>
            </a:pPr>
            <a:r>
              <a:rPr lang="en-US" altLang="zh-CN" sz="1600" b="1"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3. Python中函数和方法的异同点</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algn="l">
              <a:lnSpc>
                <a:spcPct val="150000"/>
              </a:lnSpc>
              <a:spcBef>
                <a:spcPts val="0"/>
              </a:spcBef>
              <a:spcAft>
                <a:spcPts val="0"/>
              </a:spcAft>
              <a:buClrTx/>
              <a:buSzTx/>
              <a:buNone/>
            </a:pP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algn="l">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函数可以看成一个数学上的概念，比如说完成加、减、乘、除的函数。它其实有一个内在的约束，就是如果参数相同，对一个函数的每次调用返回的结果应该始终是一样的。</a:t>
            </a:r>
          </a:p>
          <a:p>
            <a:pPr lvl="0" algn="l">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方法是与某个对象相互关联的，也就是说它的实现与某个对象有关联关系。方法的定义方式和函数是一样的，在Class中定义的函数就是方法。</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386918" cy="415498"/>
          </a:xfrm>
          <a:prstGeom prst="rect">
            <a:avLst/>
          </a:prstGeom>
          <a:noFill/>
        </p:spPr>
        <p:txBody>
          <a:bodyPr wrap="none" rtlCol="0">
            <a:spAutoFit/>
          </a:bodyPr>
          <a:lstStyle/>
          <a:p>
            <a:pPr algn="l"/>
            <a:r>
              <a:rPr lang="en-US" altLang="zh-CN" sz="2100" b="1" spc="225" dirty="0" smtClean="0">
                <a:solidFill>
                  <a:prstClr val="white"/>
                </a:solidFill>
              </a:rPr>
              <a:t>1.5 </a:t>
            </a:r>
            <a:r>
              <a:rPr lang="zh-CN" altLang="zh-CN" sz="2100" b="1" spc="225" dirty="0" smtClean="0">
                <a:solidFill>
                  <a:schemeClr val="bg1"/>
                </a:solidFill>
                <a:latin typeface="微软雅黑" panose="020B0503020204020204" pitchFamily="34" charset="-122"/>
                <a:ea typeface="微软雅黑" panose="020B0503020204020204" pitchFamily="34" charset="-122"/>
              </a:rPr>
              <a:t>函数</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82</a:t>
            </a:fld>
            <a:endParaRPr lang="zh-CN" altLang="en-US" dirty="0"/>
          </a:p>
        </p:txBody>
      </p:sp>
      <p:sp>
        <p:nvSpPr>
          <p:cNvPr id="12" name="矩形 11"/>
          <p:cNvSpPr/>
          <p:nvPr/>
        </p:nvSpPr>
        <p:spPr>
          <a:xfrm>
            <a:off x="452232" y="889323"/>
            <a:ext cx="1992853" cy="369332"/>
          </a:xfrm>
          <a:prstGeom prst="rect">
            <a:avLst/>
          </a:prstGeom>
        </p:spPr>
        <p:txBody>
          <a:bodyPr wrap="none">
            <a:spAutoFit/>
          </a:bodyPr>
          <a:lstStyle/>
          <a:p>
            <a:pPr algn="l"/>
            <a:r>
              <a:rPr lang="en-US" altLang="zh-CN" dirty="0" smtClean="0">
                <a:solidFill>
                  <a:schemeClr val="accent1">
                    <a:lumMod val="75000"/>
                  </a:schemeClr>
                </a:solidFill>
                <a:sym typeface="+mn-ea"/>
              </a:rPr>
              <a:t>1.5.2  </a:t>
            </a:r>
            <a:r>
              <a:rPr dirty="0" err="1" smtClean="0">
                <a:solidFill>
                  <a:schemeClr val="accent1">
                    <a:lumMod val="75000"/>
                  </a:schemeClr>
                </a:solidFill>
                <a:sym typeface="+mn-ea"/>
              </a:rPr>
              <a:t>函数的</a:t>
            </a:r>
            <a:r>
              <a:rPr lang="zh-CN" dirty="0" smtClean="0">
                <a:solidFill>
                  <a:schemeClr val="accent1">
                    <a:lumMod val="75000"/>
                  </a:schemeClr>
                </a:solidFill>
                <a:sym typeface="+mn-ea"/>
              </a:rPr>
              <a:t>调用</a:t>
            </a: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207674" y="1313106"/>
            <a:ext cx="8608651" cy="3784600"/>
          </a:xfrm>
          <a:prstGeom prst="rect">
            <a:avLst/>
          </a:prstGeom>
          <a:noFill/>
        </p:spPr>
        <p:txBody>
          <a:bodyPr wrap="square" rtlCol="0">
            <a:spAutoFit/>
          </a:bodyPr>
          <a:lstStyle/>
          <a:p>
            <a:pPr lvl="0" algn="l" defTabSz="914400">
              <a:lnSpc>
                <a:spcPct val="150000"/>
              </a:lnSpc>
              <a:spcBef>
                <a:spcPts val="0"/>
              </a:spcBef>
              <a:spcAft>
                <a:spcPts val="0"/>
              </a:spcAft>
              <a:buClrTx/>
              <a:buSzTx/>
              <a:buNone/>
            </a:pPr>
            <a:r>
              <a:rPr lang="en-US" altLang="zh-CN" sz="1600" b="1"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1. 函数调用的语法格式</a:t>
            </a:r>
          </a:p>
          <a:p>
            <a:pPr lvl="0" algn="l">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函数名([实参列表])</a:t>
            </a:r>
          </a:p>
          <a:p>
            <a:pPr lvl="0" algn="l">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说明：</a:t>
            </a:r>
          </a:p>
          <a:p>
            <a:pPr lvl="0" algn="l">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（1）函数名是已经定义好的函数名称，即遵循先定义后使用的原则。</a:t>
            </a:r>
          </a:p>
          <a:p>
            <a:pPr lvl="0" algn="l">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（2）调用函数的实参列表必须与定义函数时的形参列表一一对应，包括参数的个数、类型等，否则程序会报错。</a:t>
            </a:r>
          </a:p>
          <a:p>
            <a:pPr lvl="0" algn="l">
              <a:lnSpc>
                <a:spcPct val="150000"/>
              </a:lnSpc>
              <a:spcBef>
                <a:spcPts val="0"/>
              </a:spcBef>
              <a:spcAft>
                <a:spcPts val="0"/>
              </a:spcAft>
              <a:buClrTx/>
              <a:buSzTx/>
              <a:buNone/>
            </a:pPr>
            <a:r>
              <a:rPr lang="en-US" altLang="zh-CN" sz="1600" b="1"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2. 参数传递</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algn="l">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1）默认参数</a:t>
            </a:r>
          </a:p>
          <a:p>
            <a:pPr lvl="0" algn="l">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如果在定义函数的时候，指定了参数的值，而在调用函数时不指明所有参数的值，则没有指明的参数就使用它的默认值。</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386918" cy="415498"/>
          </a:xfrm>
          <a:prstGeom prst="rect">
            <a:avLst/>
          </a:prstGeom>
          <a:noFill/>
        </p:spPr>
        <p:txBody>
          <a:bodyPr wrap="none" rtlCol="0">
            <a:spAutoFit/>
          </a:bodyPr>
          <a:lstStyle/>
          <a:p>
            <a:pPr algn="l"/>
            <a:r>
              <a:rPr lang="en-US" altLang="zh-CN" sz="2100" b="1" spc="225" dirty="0" smtClean="0">
                <a:solidFill>
                  <a:prstClr val="white"/>
                </a:solidFill>
              </a:rPr>
              <a:t>1.5 </a:t>
            </a:r>
            <a:r>
              <a:rPr lang="zh-CN" altLang="zh-CN" sz="2100" b="1" spc="225" dirty="0" smtClean="0">
                <a:solidFill>
                  <a:schemeClr val="bg1"/>
                </a:solidFill>
                <a:latin typeface="微软雅黑" panose="020B0503020204020204" pitchFamily="34" charset="-122"/>
                <a:ea typeface="微软雅黑" panose="020B0503020204020204" pitchFamily="34" charset="-122"/>
              </a:rPr>
              <a:t>函数</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83</a:t>
            </a:fld>
            <a:endParaRPr lang="zh-CN" altLang="en-US" dirty="0"/>
          </a:p>
        </p:txBody>
      </p:sp>
      <p:sp>
        <p:nvSpPr>
          <p:cNvPr id="12" name="矩形 11"/>
          <p:cNvSpPr/>
          <p:nvPr/>
        </p:nvSpPr>
        <p:spPr>
          <a:xfrm>
            <a:off x="452232" y="889323"/>
            <a:ext cx="1992853" cy="369332"/>
          </a:xfrm>
          <a:prstGeom prst="rect">
            <a:avLst/>
          </a:prstGeom>
        </p:spPr>
        <p:txBody>
          <a:bodyPr wrap="none">
            <a:spAutoFit/>
          </a:bodyPr>
          <a:lstStyle/>
          <a:p>
            <a:pPr algn="l"/>
            <a:r>
              <a:rPr lang="en-US" altLang="zh-CN" dirty="0" smtClean="0">
                <a:solidFill>
                  <a:schemeClr val="accent1">
                    <a:lumMod val="75000"/>
                  </a:schemeClr>
                </a:solidFill>
                <a:sym typeface="+mn-ea"/>
              </a:rPr>
              <a:t>1.5.2  </a:t>
            </a:r>
            <a:r>
              <a:rPr dirty="0" err="1" smtClean="0">
                <a:solidFill>
                  <a:schemeClr val="accent1">
                    <a:lumMod val="75000"/>
                  </a:schemeClr>
                </a:solidFill>
                <a:sym typeface="+mn-ea"/>
              </a:rPr>
              <a:t>函数的</a:t>
            </a:r>
            <a:r>
              <a:rPr lang="zh-CN" dirty="0" smtClean="0">
                <a:solidFill>
                  <a:schemeClr val="accent1">
                    <a:lumMod val="75000"/>
                  </a:schemeClr>
                </a:solidFill>
                <a:sym typeface="+mn-ea"/>
              </a:rPr>
              <a:t>调用</a:t>
            </a: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267039" y="1062186"/>
            <a:ext cx="8608651" cy="4892675"/>
          </a:xfrm>
          <a:prstGeom prst="rect">
            <a:avLst/>
          </a:prstGeom>
          <a:noFill/>
        </p:spPr>
        <p:txBody>
          <a:bodyPr wrap="square" rtlCol="0">
            <a:spAutoFit/>
          </a:bodyPr>
          <a:lstStyle/>
          <a:p>
            <a:pPr lvl="0" algn="l" defTabSz="914400">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【例1-26】  默认参数示例。</a:t>
            </a:r>
          </a:p>
          <a:p>
            <a:pPr lvl="0" algn="l" defTabSz="914400">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def repeat_str(s, times = 1):  #times为默认参数</a:t>
            </a:r>
          </a:p>
          <a:p>
            <a:pPr lvl="0" algn="l" defTabSz="914400">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repeat_strs = s * times  #将字符串str重复times遍</a:t>
            </a:r>
          </a:p>
          <a:p>
            <a:pPr lvl="0" algn="l" defTabSz="914400">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return repeat_strs</a:t>
            </a:r>
          </a:p>
          <a:p>
            <a:pPr lvl="0" algn="l" defTabSz="914400">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repeat_strings = repeat_str("Happy Birthday!") #此处调用函数时times使用的是默认值</a:t>
            </a:r>
          </a:p>
          <a:p>
            <a:pPr lvl="0" algn="l" defTabSz="914400">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print(repeat_strings)</a:t>
            </a:r>
          </a:p>
          <a:p>
            <a:pPr lvl="0" algn="l" defTabSz="914400">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repeat_strings_2 = repeat_str("Happy Birthday!", 3)</a:t>
            </a:r>
          </a:p>
          <a:p>
            <a:pPr lvl="0" algn="l" defTabSz="914400">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print(repeat_strings_2) </a:t>
            </a:r>
          </a:p>
          <a:p>
            <a:pPr lvl="0" algn="l" defTabSz="914400">
              <a:lnSpc>
                <a:spcPct val="150000"/>
              </a:lnSpc>
              <a:spcBef>
                <a:spcPts val="0"/>
              </a:spcBef>
              <a:spcAft>
                <a:spcPts val="0"/>
              </a:spcAft>
              <a:buClrTx/>
              <a:buSzTx/>
              <a:buNone/>
            </a:pP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spcBef>
                <a:spcPts val="0"/>
              </a:spcBef>
              <a:spcAft>
                <a:spcPts val="0"/>
              </a:spcAft>
              <a:buClrTx/>
              <a:buSzTx/>
              <a:buNone/>
            </a:pP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说明：默认参数后不能再出现非默认参数。示例如下：</a:t>
            </a:r>
          </a:p>
          <a:p>
            <a:pPr algn="l">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（1）f(a, b = 2) 这样定义合法!</a:t>
            </a:r>
          </a:p>
          <a:p>
            <a:pPr algn="l">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（2）f(b = 2, a) 这样定义非法！因为在默认参数后又出现了非默认参数a。</a:t>
            </a:r>
          </a:p>
        </p:txBody>
      </p:sp>
      <p:pic>
        <p:nvPicPr>
          <p:cNvPr id="686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0978" y="4180679"/>
            <a:ext cx="4096088" cy="5461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386918" cy="415498"/>
          </a:xfrm>
          <a:prstGeom prst="rect">
            <a:avLst/>
          </a:prstGeom>
          <a:noFill/>
        </p:spPr>
        <p:txBody>
          <a:bodyPr wrap="none" rtlCol="0">
            <a:spAutoFit/>
          </a:bodyPr>
          <a:lstStyle/>
          <a:p>
            <a:pPr algn="l"/>
            <a:r>
              <a:rPr lang="en-US" altLang="zh-CN" sz="2100" b="1" spc="225" dirty="0" smtClean="0">
                <a:solidFill>
                  <a:prstClr val="white"/>
                </a:solidFill>
              </a:rPr>
              <a:t>1.5 </a:t>
            </a:r>
            <a:r>
              <a:rPr lang="zh-CN" altLang="zh-CN" sz="2100" b="1" spc="225" dirty="0" smtClean="0">
                <a:solidFill>
                  <a:schemeClr val="bg1"/>
                </a:solidFill>
                <a:latin typeface="微软雅黑" panose="020B0503020204020204" pitchFamily="34" charset="-122"/>
                <a:ea typeface="微软雅黑" panose="020B0503020204020204" pitchFamily="34" charset="-122"/>
              </a:rPr>
              <a:t>函数</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84</a:t>
            </a:fld>
            <a:endParaRPr lang="zh-CN" altLang="en-US" dirty="0"/>
          </a:p>
        </p:txBody>
      </p:sp>
      <p:sp>
        <p:nvSpPr>
          <p:cNvPr id="12" name="矩形 11"/>
          <p:cNvSpPr/>
          <p:nvPr/>
        </p:nvSpPr>
        <p:spPr>
          <a:xfrm>
            <a:off x="452232" y="889323"/>
            <a:ext cx="1992853" cy="369332"/>
          </a:xfrm>
          <a:prstGeom prst="rect">
            <a:avLst/>
          </a:prstGeom>
        </p:spPr>
        <p:txBody>
          <a:bodyPr wrap="none">
            <a:spAutoFit/>
          </a:bodyPr>
          <a:lstStyle/>
          <a:p>
            <a:pPr algn="l"/>
            <a:r>
              <a:rPr lang="en-US" altLang="zh-CN" dirty="0" smtClean="0">
                <a:solidFill>
                  <a:schemeClr val="accent1">
                    <a:lumMod val="75000"/>
                  </a:schemeClr>
                </a:solidFill>
                <a:sym typeface="+mn-ea"/>
              </a:rPr>
              <a:t>1.5.2  </a:t>
            </a:r>
            <a:r>
              <a:rPr dirty="0" err="1" smtClean="0">
                <a:solidFill>
                  <a:schemeClr val="accent1">
                    <a:lumMod val="75000"/>
                  </a:schemeClr>
                </a:solidFill>
                <a:sym typeface="+mn-ea"/>
              </a:rPr>
              <a:t>函数的</a:t>
            </a:r>
            <a:r>
              <a:rPr lang="zh-CN" dirty="0" smtClean="0">
                <a:solidFill>
                  <a:schemeClr val="accent1">
                    <a:lumMod val="75000"/>
                  </a:schemeClr>
                </a:solidFill>
                <a:sym typeface="+mn-ea"/>
              </a:rPr>
              <a:t>调用</a:t>
            </a: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320718" y="1435585"/>
            <a:ext cx="8608651" cy="3784600"/>
          </a:xfrm>
          <a:prstGeom prst="rect">
            <a:avLst/>
          </a:prstGeom>
          <a:noFill/>
        </p:spPr>
        <p:txBody>
          <a:bodyPr wrap="square" rtlCol="0">
            <a:spAutoFit/>
          </a:bodyPr>
          <a:lstStyle/>
          <a:p>
            <a:pPr lvl="0" algn="l" defTabSz="914400">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2）关键字参数</a:t>
            </a:r>
          </a:p>
          <a:p>
            <a:pPr algn="l">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关键字参数，在调用函数时有时希望只给部分参数传值，这时就要用到关键字参数。示例如下：</a:t>
            </a:r>
          </a:p>
          <a:p>
            <a:pPr algn="l">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&gt; def func(a, b = 4, c = 8): #此处b和c是默认参数</a:t>
            </a:r>
          </a:p>
          <a:p>
            <a:pPr algn="l">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&gt;     print("a is ",a, "and b is ", b, "and c is ",c)</a:t>
            </a:r>
          </a:p>
          <a:p>
            <a:pPr algn="l">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&gt;     </a:t>
            </a:r>
          </a:p>
          <a:p>
            <a:pPr algn="l">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&gt; func(13,17)  #13传给a，17传给b，c使用默认参数值</a:t>
            </a:r>
          </a:p>
          <a:p>
            <a:pPr algn="l">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在上面的示例中，只给参数a、b传值是可以的，此时参数c使用默认值8；但如果要给a、c传值，b使用默认值4，这时就必须使用关键字参数。</a:t>
            </a:r>
          </a:p>
          <a:p>
            <a:pPr algn="l">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&gt; func(125, c = 24) #此处的参数c即为关键字参数</a:t>
            </a:r>
          </a:p>
          <a:p>
            <a:pPr algn="l">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&gt; func(c = 40, a = 80) #使用关键字参数传值，a、c的位置就无所谓了！</a:t>
            </a:r>
            <a:endParaRPr lang="en-US" altLang="zh-CN" sz="1600" dirty="0">
              <a:latin typeface="+mn-ea"/>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386918" cy="415498"/>
          </a:xfrm>
          <a:prstGeom prst="rect">
            <a:avLst/>
          </a:prstGeom>
          <a:noFill/>
        </p:spPr>
        <p:txBody>
          <a:bodyPr wrap="none" rtlCol="0">
            <a:spAutoFit/>
          </a:bodyPr>
          <a:lstStyle/>
          <a:p>
            <a:pPr algn="l"/>
            <a:r>
              <a:rPr lang="en-US" altLang="zh-CN" sz="2100" b="1" spc="225" dirty="0" smtClean="0">
                <a:solidFill>
                  <a:prstClr val="white"/>
                </a:solidFill>
              </a:rPr>
              <a:t>1.5 </a:t>
            </a:r>
            <a:r>
              <a:rPr lang="zh-CN" altLang="zh-CN" sz="2100" b="1" spc="225" dirty="0" smtClean="0">
                <a:solidFill>
                  <a:schemeClr val="bg1"/>
                </a:solidFill>
                <a:latin typeface="微软雅黑" panose="020B0503020204020204" pitchFamily="34" charset="-122"/>
                <a:ea typeface="微软雅黑" panose="020B0503020204020204" pitchFamily="34" charset="-122"/>
              </a:rPr>
              <a:t>函数</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85</a:t>
            </a:fld>
            <a:endParaRPr lang="zh-CN" altLang="en-US" dirty="0"/>
          </a:p>
        </p:txBody>
      </p:sp>
      <p:sp>
        <p:nvSpPr>
          <p:cNvPr id="12" name="矩形 11"/>
          <p:cNvSpPr/>
          <p:nvPr/>
        </p:nvSpPr>
        <p:spPr>
          <a:xfrm>
            <a:off x="452232" y="889323"/>
            <a:ext cx="1992853" cy="369332"/>
          </a:xfrm>
          <a:prstGeom prst="rect">
            <a:avLst/>
          </a:prstGeom>
        </p:spPr>
        <p:txBody>
          <a:bodyPr wrap="none">
            <a:spAutoFit/>
          </a:bodyPr>
          <a:lstStyle/>
          <a:p>
            <a:pPr algn="l"/>
            <a:r>
              <a:rPr lang="en-US" altLang="zh-CN" dirty="0" smtClean="0">
                <a:solidFill>
                  <a:schemeClr val="accent1">
                    <a:lumMod val="75000"/>
                  </a:schemeClr>
                </a:solidFill>
                <a:sym typeface="+mn-ea"/>
              </a:rPr>
              <a:t>1.5.2  </a:t>
            </a:r>
            <a:r>
              <a:rPr dirty="0" err="1" smtClean="0">
                <a:solidFill>
                  <a:schemeClr val="accent1">
                    <a:lumMod val="75000"/>
                  </a:schemeClr>
                </a:solidFill>
                <a:sym typeface="+mn-ea"/>
              </a:rPr>
              <a:t>函数的</a:t>
            </a:r>
            <a:r>
              <a:rPr lang="zh-CN" dirty="0" smtClean="0">
                <a:solidFill>
                  <a:schemeClr val="accent1">
                    <a:lumMod val="75000"/>
                  </a:schemeClr>
                </a:solidFill>
                <a:sym typeface="+mn-ea"/>
              </a:rPr>
              <a:t>调用</a:t>
            </a: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321353" y="1257785"/>
            <a:ext cx="8608651" cy="2306955"/>
          </a:xfrm>
          <a:prstGeom prst="rect">
            <a:avLst/>
          </a:prstGeom>
          <a:noFill/>
        </p:spPr>
        <p:txBody>
          <a:bodyPr wrap="square" rtlCol="0">
            <a:spAutoFit/>
          </a:bodyPr>
          <a:lstStyle/>
          <a:p>
            <a:pPr lvl="0" algn="l" defTabSz="914400">
              <a:lnSpc>
                <a:spcPct val="150000"/>
              </a:lnSpc>
              <a:spcBef>
                <a:spcPts val="0"/>
              </a:spcBef>
              <a:spcAft>
                <a:spcPts val="0"/>
              </a:spcAft>
              <a:buClrTx/>
              <a:buSzTx/>
              <a:buNone/>
            </a:pPr>
            <a:r>
              <a:rPr lang="en-US" altLang="zh-CN" sz="1600" b="1"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3. 变量作用域</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在Python程序中创建、查找变量名时，都是在一个保存变量名的空间中进行的，我们称之为命名空间，也称为作用域。Python变量的作用域分为三种：全局变量、局部变量和类成员变量。这里，我们主要介绍两种最基本的变量作用域，全局变量和局部变量。</a:t>
            </a:r>
          </a:p>
          <a:p>
            <a:pPr algn="l">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1）全局变量和局部变量</a:t>
            </a:r>
          </a:p>
          <a:p>
            <a:pPr algn="l">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全局变量可以在整个程序范围内被访问，而局部变量只能在某个局部区域范围内被访问。</a:t>
            </a:r>
            <a:endParaRPr lang="en-US" altLang="zh-CN" sz="1600" dirty="0">
              <a:latin typeface="+mn-ea"/>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386918" cy="415498"/>
          </a:xfrm>
          <a:prstGeom prst="rect">
            <a:avLst/>
          </a:prstGeom>
          <a:noFill/>
        </p:spPr>
        <p:txBody>
          <a:bodyPr wrap="none" rtlCol="0">
            <a:spAutoFit/>
          </a:bodyPr>
          <a:lstStyle/>
          <a:p>
            <a:pPr algn="l"/>
            <a:r>
              <a:rPr lang="en-US" altLang="zh-CN" sz="2100" b="1" spc="225" dirty="0" smtClean="0">
                <a:solidFill>
                  <a:prstClr val="white"/>
                </a:solidFill>
              </a:rPr>
              <a:t>1.5 </a:t>
            </a:r>
            <a:r>
              <a:rPr lang="zh-CN" altLang="zh-CN" sz="2100" b="1" spc="225" dirty="0" smtClean="0">
                <a:solidFill>
                  <a:schemeClr val="bg1"/>
                </a:solidFill>
                <a:latin typeface="微软雅黑" panose="020B0503020204020204" pitchFamily="34" charset="-122"/>
                <a:ea typeface="微软雅黑" panose="020B0503020204020204" pitchFamily="34" charset="-122"/>
              </a:rPr>
              <a:t>函数</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86</a:t>
            </a:fld>
            <a:endParaRPr lang="zh-CN" altLang="en-US" dirty="0"/>
          </a:p>
        </p:txBody>
      </p:sp>
      <p:sp>
        <p:nvSpPr>
          <p:cNvPr id="12" name="矩形 11"/>
          <p:cNvSpPr/>
          <p:nvPr/>
        </p:nvSpPr>
        <p:spPr>
          <a:xfrm>
            <a:off x="452232" y="889323"/>
            <a:ext cx="1992853" cy="369332"/>
          </a:xfrm>
          <a:prstGeom prst="rect">
            <a:avLst/>
          </a:prstGeom>
        </p:spPr>
        <p:txBody>
          <a:bodyPr wrap="none">
            <a:spAutoFit/>
          </a:bodyPr>
          <a:lstStyle/>
          <a:p>
            <a:pPr algn="l"/>
            <a:r>
              <a:rPr lang="en-US" altLang="zh-CN" dirty="0" smtClean="0">
                <a:solidFill>
                  <a:schemeClr val="accent1">
                    <a:lumMod val="75000"/>
                  </a:schemeClr>
                </a:solidFill>
                <a:sym typeface="+mn-ea"/>
              </a:rPr>
              <a:t>1.5.2  </a:t>
            </a:r>
            <a:r>
              <a:rPr dirty="0" err="1" smtClean="0">
                <a:solidFill>
                  <a:schemeClr val="accent1">
                    <a:lumMod val="75000"/>
                  </a:schemeClr>
                </a:solidFill>
                <a:sym typeface="+mn-ea"/>
              </a:rPr>
              <a:t>函数的</a:t>
            </a:r>
            <a:r>
              <a:rPr lang="zh-CN" dirty="0" smtClean="0">
                <a:solidFill>
                  <a:schemeClr val="accent1">
                    <a:lumMod val="75000"/>
                  </a:schemeClr>
                </a:solidFill>
                <a:sym typeface="+mn-ea"/>
              </a:rPr>
              <a:t>调用</a:t>
            </a: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320855" y="1089593"/>
            <a:ext cx="8608651" cy="5785485"/>
          </a:xfrm>
          <a:prstGeom prst="rect">
            <a:avLst/>
          </a:prstGeom>
          <a:noFill/>
        </p:spPr>
        <p:txBody>
          <a:bodyPr wrap="square" rtlCol="0">
            <a:spAutoFit/>
          </a:bodyPr>
          <a:lstStyle/>
          <a:p>
            <a:pPr lvl="0" algn="l" defTabSz="914400">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2）示例</a:t>
            </a:r>
          </a:p>
          <a:p>
            <a:pPr lvl="0" algn="l" defTabSz="914400">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【例1-27】  理解全局变量和局部变量。</a:t>
            </a:r>
          </a:p>
          <a:p>
            <a:pPr lvl="0" algn="l" defTabSz="914400">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def func(x):</a:t>
            </a:r>
          </a:p>
          <a:p>
            <a:pPr lvl="0" algn="l" defTabSz="914400">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print('x is ', x)  #此处的x为全局变量，因为此处是使用x而非定义</a:t>
            </a:r>
          </a:p>
          <a:p>
            <a:pPr lvl="0" algn="l" defTabSz="914400">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x=2  #此处的x为局部变量，因为此处是定义x，并且是在函数func()中定义的，</a:t>
            </a:r>
          </a:p>
          <a:p>
            <a:pPr lvl="0" algn="l" defTabSz="914400">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#同时屏蔽外层作用域中的同名变量</a:t>
            </a:r>
          </a:p>
          <a:p>
            <a:pPr lvl="0" algn="l" defTabSz="914400">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print('Change local x to', x)   #此处的x为局部变量</a:t>
            </a:r>
          </a:p>
          <a:p>
            <a:pPr lvl="0" algn="l" defTabSz="914400">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x </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50   #此处的x是全局变量，因为它的定义没有在某个函数中func(x)</a:t>
            </a:r>
          </a:p>
          <a:p>
            <a:pPr lvl="0" algn="l" defTabSz="914400">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#此处的x是全局变量，此处使用x的值</a:t>
            </a:r>
          </a:p>
          <a:p>
            <a:pPr lvl="0" algn="l" defTabSz="914400">
              <a:lnSpc>
                <a:spcPct val="15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print('x is still', x)   #此处的x是全局变量，同样此处使用x的值 </a:t>
            </a:r>
          </a:p>
          <a:p>
            <a:pPr lvl="0" algn="l" defTabSz="914400">
              <a:lnSpc>
                <a:spcPct val="150000"/>
              </a:lnSpc>
              <a:spcBef>
                <a:spcPts val="0"/>
              </a:spcBef>
              <a:spcAft>
                <a:spcPts val="0"/>
              </a:spcAft>
              <a:buClrTx/>
              <a:buSzTx/>
              <a:buNone/>
            </a:pP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algn="l" defTabSz="914400">
              <a:lnSpc>
                <a:spcPct val="150000"/>
              </a:lnSpc>
              <a:spcBef>
                <a:spcPts val="0"/>
              </a:spcBef>
              <a:spcAft>
                <a:spcPts val="0"/>
              </a:spcAft>
              <a:buClrTx/>
              <a:buSzTx/>
              <a:buNone/>
            </a:pP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indent="285750" eaLnBrk="0" fontAlgn="base" hangingPunct="0">
              <a:spcBef>
                <a:spcPct val="0"/>
              </a:spcBef>
              <a:spcAft>
                <a:spcPct val="0"/>
              </a:spcAft>
              <a:tabLst>
                <a:tab pos="2628900" algn="ctr"/>
                <a:tab pos="5292725" algn="r"/>
              </a:tabLst>
            </a:pPr>
            <a:endParaRPr lang="en-US" altLang="zh-CN" sz="1600" dirty="0">
              <a:latin typeface="+mn-ea"/>
            </a:endParaRPr>
          </a:p>
          <a:p>
            <a:pPr lvl="0" indent="285750" eaLnBrk="0" fontAlgn="base" hangingPunct="0">
              <a:spcBef>
                <a:spcPct val="0"/>
              </a:spcBef>
              <a:spcAft>
                <a:spcPct val="0"/>
              </a:spcAft>
              <a:tabLst>
                <a:tab pos="2628900" algn="ctr"/>
                <a:tab pos="5292725" algn="r"/>
              </a:tabLst>
            </a:pPr>
            <a:endParaRPr lang="en-US" altLang="zh-CN" sz="1600" dirty="0">
              <a:latin typeface="+mn-ea"/>
            </a:endParaRPr>
          </a:p>
          <a:p>
            <a:pPr lvl="0" indent="285750" eaLnBrk="0" fontAlgn="base" hangingPunct="0">
              <a:spcBef>
                <a:spcPct val="0"/>
              </a:spcBef>
              <a:spcAft>
                <a:spcPct val="0"/>
              </a:spcAft>
              <a:tabLst>
                <a:tab pos="2628900" algn="ctr"/>
                <a:tab pos="5292725" algn="r"/>
              </a:tabLst>
            </a:pPr>
            <a:endParaRPr lang="en-US" altLang="zh-CN" sz="1600" dirty="0">
              <a:latin typeface="+mn-ea"/>
            </a:endParaRPr>
          </a:p>
          <a:p>
            <a:pPr indent="285750" eaLnBrk="0" fontAlgn="base" hangingPunct="0">
              <a:spcBef>
                <a:spcPct val="0"/>
              </a:spcBef>
              <a:spcAft>
                <a:spcPct val="0"/>
              </a:spcAft>
              <a:tabLst>
                <a:tab pos="2628900" algn="ctr"/>
                <a:tab pos="5292725" algn="r"/>
              </a:tabLst>
            </a:pPr>
            <a:r>
              <a:rPr lang="en-US" altLang="zh-CN" dirty="0"/>
              <a:t>   </a:t>
            </a:r>
            <a:endParaRPr lang="zh-CN" altLang="zh-CN" sz="1600" dirty="0"/>
          </a:p>
          <a:p>
            <a:pPr lvl="0" indent="285750" eaLnBrk="0" fontAlgn="base" hangingPunct="0">
              <a:spcBef>
                <a:spcPct val="0"/>
              </a:spcBef>
              <a:spcAft>
                <a:spcPct val="0"/>
              </a:spcAft>
              <a:tabLst>
                <a:tab pos="2628900" algn="ctr"/>
                <a:tab pos="5292725" algn="r"/>
              </a:tabLst>
            </a:pPr>
            <a:endParaRPr lang="en-US" altLang="zh-CN" sz="1600" dirty="0">
              <a:latin typeface="+mn-ea"/>
            </a:endParaRPr>
          </a:p>
        </p:txBody>
      </p:sp>
      <p:pic>
        <p:nvPicPr>
          <p:cNvPr id="7168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4889" y="4951580"/>
            <a:ext cx="1709316" cy="7976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386918" cy="415498"/>
          </a:xfrm>
          <a:prstGeom prst="rect">
            <a:avLst/>
          </a:prstGeom>
          <a:noFill/>
        </p:spPr>
        <p:txBody>
          <a:bodyPr wrap="none" rtlCol="0">
            <a:spAutoFit/>
          </a:bodyPr>
          <a:lstStyle/>
          <a:p>
            <a:pPr algn="l"/>
            <a:r>
              <a:rPr lang="en-US" altLang="zh-CN" sz="2100" b="1" spc="225" dirty="0" smtClean="0">
                <a:solidFill>
                  <a:prstClr val="white"/>
                </a:solidFill>
              </a:rPr>
              <a:t>1.5 </a:t>
            </a:r>
            <a:r>
              <a:rPr lang="zh-CN" altLang="zh-CN" sz="2100" b="1" spc="225" dirty="0" smtClean="0">
                <a:solidFill>
                  <a:schemeClr val="bg1"/>
                </a:solidFill>
                <a:latin typeface="微软雅黑" panose="020B0503020204020204" pitchFamily="34" charset="-122"/>
                <a:ea typeface="微软雅黑" panose="020B0503020204020204" pitchFamily="34" charset="-122"/>
              </a:rPr>
              <a:t>函数</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87</a:t>
            </a:fld>
            <a:endParaRPr lang="zh-CN" altLang="en-US" dirty="0"/>
          </a:p>
        </p:txBody>
      </p:sp>
      <p:sp>
        <p:nvSpPr>
          <p:cNvPr id="12" name="矩形 11"/>
          <p:cNvSpPr/>
          <p:nvPr/>
        </p:nvSpPr>
        <p:spPr>
          <a:xfrm>
            <a:off x="452232" y="889323"/>
            <a:ext cx="1992853" cy="369332"/>
          </a:xfrm>
          <a:prstGeom prst="rect">
            <a:avLst/>
          </a:prstGeom>
        </p:spPr>
        <p:txBody>
          <a:bodyPr wrap="none">
            <a:spAutoFit/>
          </a:bodyPr>
          <a:lstStyle/>
          <a:p>
            <a:pPr algn="l"/>
            <a:r>
              <a:rPr lang="en-US" altLang="zh-CN" dirty="0" smtClean="0">
                <a:solidFill>
                  <a:schemeClr val="accent1">
                    <a:lumMod val="75000"/>
                  </a:schemeClr>
                </a:solidFill>
                <a:sym typeface="+mn-ea"/>
              </a:rPr>
              <a:t>1.5.2  </a:t>
            </a:r>
            <a:r>
              <a:rPr dirty="0" err="1" smtClean="0">
                <a:solidFill>
                  <a:schemeClr val="accent1">
                    <a:lumMod val="75000"/>
                  </a:schemeClr>
                </a:solidFill>
                <a:sym typeface="+mn-ea"/>
              </a:rPr>
              <a:t>函数的</a:t>
            </a:r>
            <a:r>
              <a:rPr lang="zh-CN" dirty="0" smtClean="0">
                <a:solidFill>
                  <a:schemeClr val="accent1">
                    <a:lumMod val="75000"/>
                  </a:schemeClr>
                </a:solidFill>
                <a:sym typeface="+mn-ea"/>
              </a:rPr>
              <a:t>调用</a:t>
            </a: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320855" y="1373689"/>
            <a:ext cx="8608651" cy="3925570"/>
          </a:xfrm>
          <a:prstGeom prst="rect">
            <a:avLst/>
          </a:prstGeom>
          <a:noFill/>
        </p:spPr>
        <p:txBody>
          <a:bodyPr wrap="square" rtlCol="0">
            <a:spAutoFit/>
          </a:bodyPr>
          <a:lstStyle/>
          <a:p>
            <a:pPr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【例1-28】  利用关键字global在函数内部声明全局变量。</a:t>
            </a:r>
          </a:p>
          <a:p>
            <a:pPr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global在函数内部声明全局变量</a:t>
            </a:r>
          </a:p>
          <a:p>
            <a:pPr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def func(): #定义一个无参函数 </a:t>
            </a:r>
          </a:p>
          <a:p>
            <a:pPr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global x   #定义全局变量，说明x是全局变量</a:t>
            </a:r>
          </a:p>
          <a:p>
            <a:pPr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print</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("x is ",x)  #此处的x是全局变量，因为此处是使用而非定义</a:t>
            </a:r>
          </a:p>
          <a:p>
            <a:pPr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#此处的x也为全局变量，因为在此函数中刚才通过关键字global定义了x</a:t>
            </a:r>
          </a:p>
          <a:p>
            <a:pPr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#此处只是让变量x重新指向了一个新的对象20，理解前面讲的赋值逻辑</a:t>
            </a:r>
          </a:p>
          <a:p>
            <a:pPr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x = 20</a:t>
            </a:r>
          </a:p>
          <a:p>
            <a:pPr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#此处x的值为20，因为上一个语句让x重新指向了一个新的对象20    </a:t>
            </a:r>
          </a:p>
          <a:p>
            <a:pPr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print</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("Changed local x to ",x) </a:t>
            </a:r>
          </a:p>
          <a:p>
            <a:pPr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x </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50 #此处的x是全局变量，因为它没有定义在某个函数中</a:t>
            </a:r>
          </a:p>
          <a:p>
            <a:pPr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func()</a:t>
            </a:r>
          </a:p>
          <a:p>
            <a:pPr algn="l" defTabSz="914400">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print("Now x is ", x)  #此处的x是全局变量，同样此处是使用而非定义 </a:t>
            </a:r>
          </a:p>
        </p:txBody>
      </p:sp>
      <p:pic>
        <p:nvPicPr>
          <p:cNvPr id="7475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3019" y="5250432"/>
            <a:ext cx="1787283" cy="8728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386918" cy="415498"/>
          </a:xfrm>
          <a:prstGeom prst="rect">
            <a:avLst/>
          </a:prstGeom>
          <a:noFill/>
        </p:spPr>
        <p:txBody>
          <a:bodyPr wrap="none" rtlCol="0">
            <a:spAutoFit/>
          </a:bodyPr>
          <a:lstStyle/>
          <a:p>
            <a:pPr algn="l"/>
            <a:r>
              <a:rPr lang="en-US" altLang="zh-CN" sz="2100" b="1" spc="225" dirty="0" smtClean="0">
                <a:solidFill>
                  <a:prstClr val="white"/>
                </a:solidFill>
              </a:rPr>
              <a:t>1.5 </a:t>
            </a:r>
            <a:r>
              <a:rPr lang="zh-CN" altLang="zh-CN" sz="2100" b="1" spc="225" dirty="0" smtClean="0">
                <a:solidFill>
                  <a:schemeClr val="bg1"/>
                </a:solidFill>
                <a:latin typeface="微软雅黑" panose="020B0503020204020204" pitchFamily="34" charset="-122"/>
                <a:ea typeface="微软雅黑" panose="020B0503020204020204" pitchFamily="34" charset="-122"/>
              </a:rPr>
              <a:t>函数</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88</a:t>
            </a:fld>
            <a:endParaRPr lang="zh-CN" altLang="en-US" dirty="0"/>
          </a:p>
        </p:txBody>
      </p:sp>
      <p:sp>
        <p:nvSpPr>
          <p:cNvPr id="12" name="矩形 11"/>
          <p:cNvSpPr/>
          <p:nvPr/>
        </p:nvSpPr>
        <p:spPr>
          <a:xfrm>
            <a:off x="452232" y="889323"/>
            <a:ext cx="2129109" cy="369332"/>
          </a:xfrm>
          <a:prstGeom prst="rect">
            <a:avLst/>
          </a:prstGeom>
        </p:spPr>
        <p:txBody>
          <a:bodyPr wrap="none">
            <a:spAutoFit/>
          </a:bodyPr>
          <a:lstStyle/>
          <a:p>
            <a:pPr algn="l"/>
            <a:r>
              <a:rPr lang="en-US" altLang="zh-CN" dirty="0" smtClean="0">
                <a:solidFill>
                  <a:schemeClr val="accent1">
                    <a:lumMod val="75000"/>
                  </a:schemeClr>
                </a:solidFill>
                <a:sym typeface="+mn-ea"/>
              </a:rPr>
              <a:t>1.5.3  </a:t>
            </a:r>
            <a:r>
              <a:rPr dirty="0" err="1" smtClean="0">
                <a:solidFill>
                  <a:schemeClr val="accent1">
                    <a:lumMod val="75000"/>
                  </a:schemeClr>
                </a:solidFill>
                <a:sym typeface="+mn-ea"/>
              </a:rPr>
              <a:t>lambda函数</a:t>
            </a:r>
            <a:endParaRPr dirty="0" smtClean="0">
              <a:solidFill>
                <a:schemeClr val="accent1">
                  <a:lumMod val="75000"/>
                </a:schemeClr>
              </a:solidFill>
              <a:sym typeface="+mn-ea"/>
            </a:endParaRP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263116" y="1484750"/>
            <a:ext cx="8608651" cy="2155825"/>
          </a:xfrm>
          <a:prstGeom prst="rect">
            <a:avLst/>
          </a:prstGeom>
          <a:noFill/>
        </p:spPr>
        <p:txBody>
          <a:bodyPr wrap="square" rtlCol="0">
            <a:spAutoFit/>
          </a:bodyPr>
          <a:lstStyle/>
          <a:p>
            <a:pPr algn="l">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Python 中通过保留字lambda 来定义的函数，可以不指定函数名，叫作匿名函数，也称为lambda函数。其语法格式为：</a:t>
            </a:r>
          </a:p>
          <a:p>
            <a:pPr algn="l">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[&lt;函数名&gt; = ]lambda &lt;参数列表&gt;: &lt;表达式&gt;</a:t>
            </a:r>
          </a:p>
          <a:p>
            <a:pPr algn="l">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说明：冒号“：”前面是逗号分隔的参数列表，之后的表达式的值是所定义的函数的返回值，由于lambda函数只能返回一个值，所以不用写return。</a:t>
            </a:r>
          </a:p>
          <a:p>
            <a:pPr algn="l">
              <a:lnSpc>
                <a:spcPct val="120000"/>
              </a:lnSpc>
              <a:spcBef>
                <a:spcPts val="0"/>
              </a:spcBef>
              <a:spcAft>
                <a:spcPts val="0"/>
              </a:spcAft>
              <a:buClrTx/>
              <a:buSzTx/>
              <a:buNone/>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lambda函数主要适用于定义简单的、能够在一行内表示的函数，用在函数式编程中时通常省略&lt;函数名&gt;，即支持函数作为参数。</a:t>
            </a:r>
            <a:endParaRPr lang="zh-CN" altLang="en-US" sz="4400" dirty="0">
              <a:latin typeface="Arial" panose="020B0604020202020204" pitchFamily="34"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386918" cy="415498"/>
          </a:xfrm>
          <a:prstGeom prst="rect">
            <a:avLst/>
          </a:prstGeom>
          <a:noFill/>
        </p:spPr>
        <p:txBody>
          <a:bodyPr wrap="none" rtlCol="0">
            <a:spAutoFit/>
          </a:bodyPr>
          <a:lstStyle/>
          <a:p>
            <a:pPr algn="l"/>
            <a:r>
              <a:rPr lang="en-US" altLang="zh-CN" sz="2100" b="1" spc="225" dirty="0" smtClean="0">
                <a:solidFill>
                  <a:prstClr val="white"/>
                </a:solidFill>
              </a:rPr>
              <a:t>1.5 </a:t>
            </a:r>
            <a:r>
              <a:rPr lang="zh-CN" altLang="zh-CN" sz="2100" b="1" spc="225" dirty="0" smtClean="0">
                <a:solidFill>
                  <a:schemeClr val="bg1"/>
                </a:solidFill>
                <a:latin typeface="微软雅黑" panose="020B0503020204020204" pitchFamily="34" charset="-122"/>
                <a:ea typeface="微软雅黑" panose="020B0503020204020204" pitchFamily="34" charset="-122"/>
              </a:rPr>
              <a:t>函数</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89</a:t>
            </a:fld>
            <a:endParaRPr lang="zh-CN" altLang="en-US" dirty="0"/>
          </a:p>
        </p:txBody>
      </p:sp>
      <p:sp>
        <p:nvSpPr>
          <p:cNvPr id="12" name="矩形 11"/>
          <p:cNvSpPr/>
          <p:nvPr/>
        </p:nvSpPr>
        <p:spPr>
          <a:xfrm>
            <a:off x="452232" y="889323"/>
            <a:ext cx="2129109" cy="369332"/>
          </a:xfrm>
          <a:prstGeom prst="rect">
            <a:avLst/>
          </a:prstGeom>
        </p:spPr>
        <p:txBody>
          <a:bodyPr wrap="none">
            <a:spAutoFit/>
          </a:bodyPr>
          <a:lstStyle/>
          <a:p>
            <a:pPr algn="l"/>
            <a:r>
              <a:rPr lang="en-US" altLang="zh-CN" dirty="0" smtClean="0">
                <a:solidFill>
                  <a:schemeClr val="accent1">
                    <a:lumMod val="75000"/>
                  </a:schemeClr>
                </a:solidFill>
                <a:sym typeface="+mn-ea"/>
              </a:rPr>
              <a:t>1.5.3  </a:t>
            </a:r>
            <a:r>
              <a:rPr dirty="0" err="1" smtClean="0">
                <a:solidFill>
                  <a:schemeClr val="accent1">
                    <a:lumMod val="75000"/>
                  </a:schemeClr>
                </a:solidFill>
                <a:sym typeface="+mn-ea"/>
              </a:rPr>
              <a:t>lambda函数</a:t>
            </a:r>
            <a:endParaRPr dirty="0" smtClean="0">
              <a:solidFill>
                <a:schemeClr val="accent1">
                  <a:lumMod val="75000"/>
                </a:schemeClr>
              </a:solidFill>
              <a:sym typeface="+mn-ea"/>
            </a:endParaRP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226985" y="1242703"/>
            <a:ext cx="8608651" cy="4399915"/>
          </a:xfrm>
          <a:prstGeom prst="rect">
            <a:avLst/>
          </a:prstGeom>
          <a:noFill/>
        </p:spPr>
        <p:txBody>
          <a:bodyPr wrap="square" rtlCol="0">
            <a:spAutoFit/>
          </a:bodyPr>
          <a:lstStyle/>
          <a:p>
            <a:pPr>
              <a:lnSpc>
                <a:spcPct val="150000"/>
              </a:lnSpc>
            </a:pPr>
            <a:r>
              <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1-29</a:t>
            </a:r>
            <a:r>
              <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将列表中的元素按照绝对值大小进行排序。</a:t>
            </a:r>
          </a:p>
          <a:p>
            <a:pPr>
              <a:lnSpc>
                <a:spcPct val="150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&gt; ls = [3,5,-4,-1,0,2,-6,8]</a:t>
            </a:r>
            <a:endPar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&gt; sorted(ls)</a:t>
            </a:r>
            <a:endPar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[-6,-4,-1,0,2,3,5,8]</a:t>
            </a:r>
            <a:endPar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&gt; sorted(</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ls,key</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=lambda x:abs(x))</a:t>
            </a:r>
            <a:endPar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[0,-1,2,3,-4,5,-6,8]</a:t>
            </a:r>
            <a:endPar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&gt; ls   #</a:t>
            </a:r>
            <a:r>
              <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注意：</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ls</a:t>
            </a:r>
            <a:r>
              <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的值并未改变！</a:t>
            </a:r>
          </a:p>
          <a:p>
            <a:pPr>
              <a:lnSpc>
                <a:spcPct val="150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[3,5,-4,-1,0,2,-6,8]</a:t>
            </a:r>
            <a:endPar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1-30</a:t>
            </a:r>
            <a:r>
              <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含单个参数的</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lambda</a:t>
            </a:r>
            <a:r>
              <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函数。</a:t>
            </a:r>
          </a:p>
          <a:p>
            <a:pPr>
              <a:lnSpc>
                <a:spcPct val="150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&gt; f = lambda x : abs(x)</a:t>
            </a:r>
            <a:endPar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&gt; f(3)</a:t>
            </a:r>
            <a:endPar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indent="285750" eaLnBrk="0" fontAlgn="base" hangingPunct="0">
              <a:spcBef>
                <a:spcPct val="0"/>
              </a:spcBef>
              <a:spcAft>
                <a:spcPct val="0"/>
              </a:spcAft>
              <a:tabLst>
                <a:tab pos="2628900" algn="ctr"/>
                <a:tab pos="5292725" algn="r"/>
              </a:tabLst>
            </a:pPr>
            <a:endPar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577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7500" y="5408808"/>
            <a:ext cx="416797" cy="5683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3683635" cy="414020"/>
          </a:xfrm>
          <a:prstGeom prst="rect">
            <a:avLst/>
          </a:prstGeom>
          <a:noFill/>
        </p:spPr>
        <p:txBody>
          <a:bodyPr wrap="none" rtlCol="0">
            <a:spAutoFit/>
          </a:bodyPr>
          <a:lstStyle/>
          <a:p>
            <a:pPr algn="l"/>
            <a:r>
              <a:rPr lang="en-US" altLang="zh-CN" sz="2100" b="1" spc="225" dirty="0" smtClean="0">
                <a:solidFill>
                  <a:prstClr val="white"/>
                </a:solidFill>
              </a:rPr>
              <a:t>1.2 </a:t>
            </a:r>
            <a:r>
              <a:rPr lang="zh-CN" altLang="zh-CN" sz="2100" b="1" spc="225" dirty="0" smtClean="0">
                <a:solidFill>
                  <a:schemeClr val="bg1"/>
                </a:solidFill>
                <a:latin typeface="微软雅黑" panose="020B0503020204020204" pitchFamily="34" charset="-122"/>
                <a:ea typeface="微软雅黑" panose="020B0503020204020204" pitchFamily="34" charset="-122"/>
              </a:rPr>
              <a:t>Python的安装与运行</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9</a:t>
            </a:fld>
            <a:endParaRPr lang="zh-CN" altLang="en-US" dirty="0"/>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矩形 10"/>
          <p:cNvSpPr/>
          <p:nvPr/>
        </p:nvSpPr>
        <p:spPr>
          <a:xfrm>
            <a:off x="451808" y="1112399"/>
            <a:ext cx="7915326" cy="2155825"/>
          </a:xfrm>
          <a:prstGeom prst="rect">
            <a:avLst/>
          </a:prstGeom>
        </p:spPr>
        <p:txBody>
          <a:bodyPr wrap="square">
            <a:spAutoFit/>
          </a:bodyPr>
          <a:lstStyle/>
          <a:p>
            <a:pPr algn="l">
              <a:lnSpc>
                <a:spcPct val="120000"/>
              </a:lnSpc>
              <a:spcBef>
                <a:spcPts val="0"/>
              </a:spcBef>
              <a:spcAft>
                <a:spcPts val="0"/>
              </a:spcAft>
              <a:buClrTx/>
              <a:buSzTx/>
              <a:buFontTx/>
            </a:pPr>
            <a:r>
              <a:rPr lang="en-US" altLang="zh-CN" sz="1600" dirty="0" smtClean="0">
                <a:solidFill>
                  <a:schemeClr val="tx1">
                    <a:lumMod val="75000"/>
                    <a:lumOff val="25000"/>
                  </a:schemeClr>
                </a:solidFill>
              </a:rPr>
              <a:t>2. 安装Python</a:t>
            </a:r>
          </a:p>
          <a:p>
            <a:pPr algn="l">
              <a:lnSpc>
                <a:spcPct val="120000"/>
              </a:lnSpc>
              <a:spcBef>
                <a:spcPts val="0"/>
              </a:spcBef>
              <a:spcAft>
                <a:spcPts val="0"/>
              </a:spcAft>
              <a:buClrTx/>
              <a:buSzTx/>
              <a:buFontTx/>
            </a:pPr>
            <a:r>
              <a:rPr lang="en-US" altLang="zh-CN" sz="1600" dirty="0" smtClean="0">
                <a:solidFill>
                  <a:schemeClr val="tx1">
                    <a:lumMod val="75000"/>
                    <a:lumOff val="25000"/>
                  </a:schemeClr>
                </a:solidFill>
              </a:rPr>
              <a:t>Windows可执行的安装包安装起来比较方便，就如同安装其他的Windows应用程序一样，只需要选择合适的选项，一直单击“Next”就可完成安装。</a:t>
            </a:r>
          </a:p>
          <a:p>
            <a:pPr algn="l">
              <a:lnSpc>
                <a:spcPct val="120000"/>
              </a:lnSpc>
              <a:spcBef>
                <a:spcPts val="0"/>
              </a:spcBef>
              <a:spcAft>
                <a:spcPts val="0"/>
              </a:spcAft>
              <a:buClrTx/>
              <a:buSzTx/>
              <a:buFontTx/>
            </a:pPr>
            <a:r>
              <a:rPr lang="en-US" altLang="zh-CN" sz="1600" dirty="0" smtClean="0">
                <a:solidFill>
                  <a:schemeClr val="tx1">
                    <a:lumMod val="75000"/>
                    <a:lumOff val="25000"/>
                  </a:schemeClr>
                </a:solidFill>
              </a:rPr>
              <a:t>当安装出现如图1-6所示的选项时，一定要注意：勾选“Add Python 3.6 to PATH”，添加Python3.6到环境变量之后，以后在Windows命令提示符下也可以方便、快速地启动Python的交互式提示符或直接运行Python的命令。</a:t>
            </a:r>
          </a:p>
          <a:p>
            <a:pPr algn="l">
              <a:lnSpc>
                <a:spcPct val="120000"/>
              </a:lnSpc>
              <a:spcBef>
                <a:spcPts val="0"/>
              </a:spcBef>
              <a:spcAft>
                <a:spcPts val="0"/>
              </a:spcAft>
              <a:buClrTx/>
              <a:buSzTx/>
              <a:buFontTx/>
            </a:pPr>
            <a:r>
              <a:rPr lang="en-US" altLang="zh-CN" sz="1600" dirty="0" smtClean="0">
                <a:solidFill>
                  <a:schemeClr val="tx1">
                    <a:lumMod val="75000"/>
                    <a:lumOff val="25000"/>
                  </a:schemeClr>
                </a:solidFill>
              </a:rPr>
              <a:t>选中“Add Python 3.6 to PATH”之后，选中自定义安装，如图1-7所示。</a:t>
            </a:r>
          </a:p>
        </p:txBody>
      </p:sp>
      <p:pic>
        <p:nvPicPr>
          <p:cNvPr id="70" name="图片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5762" y="3525866"/>
            <a:ext cx="3248053" cy="20170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3" name="图片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88167" y="3525866"/>
            <a:ext cx="3314959" cy="20068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8" name="文本框 2"/>
          <p:cNvSpPr txBox="1"/>
          <p:nvPr/>
        </p:nvSpPr>
        <p:spPr>
          <a:xfrm>
            <a:off x="865784" y="5542884"/>
            <a:ext cx="2857697" cy="337185"/>
          </a:xfrm>
          <a:prstGeom prst="rect">
            <a:avLst/>
          </a:prstGeom>
          <a:noFill/>
        </p:spPr>
        <p:txBody>
          <a:bodyPr wrap="square" rtlCol="0">
            <a:spAutoFit/>
          </a:bodyPr>
          <a:lstStyle/>
          <a:p>
            <a:pPr algn="ctr">
              <a:lnSpc>
                <a:spcPct val="100000"/>
              </a:lnSpc>
            </a:pPr>
            <a:r>
              <a:rPr lang="zh-CN" altLang="zh-CN" sz="1600">
                <a:solidFill>
                  <a:schemeClr val="tx1">
                    <a:lumMod val="75000"/>
                    <a:lumOff val="25000"/>
                  </a:schemeClr>
                </a:solidFill>
              </a:rPr>
              <a:t>图</a:t>
            </a:r>
            <a:r>
              <a:rPr lang="en-US" altLang="zh-CN" sz="1600">
                <a:solidFill>
                  <a:schemeClr val="tx1">
                    <a:lumMod val="75000"/>
                    <a:lumOff val="25000"/>
                  </a:schemeClr>
                </a:solidFill>
              </a:rPr>
              <a:t>1-6  Python</a:t>
            </a:r>
            <a:r>
              <a:rPr lang="zh-CN" altLang="zh-CN" sz="1600">
                <a:solidFill>
                  <a:schemeClr val="tx1">
                    <a:lumMod val="75000"/>
                    <a:lumOff val="25000"/>
                  </a:schemeClr>
                </a:solidFill>
              </a:rPr>
              <a:t>安装界面（</a:t>
            </a:r>
            <a:r>
              <a:rPr lang="en-US" altLang="zh-CN" sz="1600">
                <a:solidFill>
                  <a:schemeClr val="tx1">
                    <a:lumMod val="75000"/>
                    <a:lumOff val="25000"/>
                  </a:schemeClr>
                </a:solidFill>
              </a:rPr>
              <a:t>1</a:t>
            </a:r>
            <a:r>
              <a:rPr lang="zh-CN" altLang="zh-CN" sz="1600">
                <a:solidFill>
                  <a:schemeClr val="tx1">
                    <a:lumMod val="75000"/>
                    <a:lumOff val="25000"/>
                  </a:schemeClr>
                </a:solidFill>
              </a:rPr>
              <a:t>）</a:t>
            </a:r>
            <a:r>
              <a:rPr lang="zh-CN" altLang="zh-CN" sz="1400"/>
              <a:t> </a:t>
            </a:r>
            <a:endParaRPr lang="zh-CN" altLang="en-US" sz="1100"/>
          </a:p>
        </p:txBody>
      </p:sp>
      <p:sp>
        <p:nvSpPr>
          <p:cNvPr id="69" name="文本框 72"/>
          <p:cNvSpPr txBox="1"/>
          <p:nvPr/>
        </p:nvSpPr>
        <p:spPr>
          <a:xfrm>
            <a:off x="5015578" y="5543067"/>
            <a:ext cx="2660155" cy="460375"/>
          </a:xfrm>
          <a:prstGeom prst="rect">
            <a:avLst/>
          </a:prstGeom>
          <a:noFill/>
        </p:spPr>
        <p:txBody>
          <a:bodyPr wrap="square" rtlCol="0">
            <a:spAutoFit/>
          </a:bodyPr>
          <a:lstStyle/>
          <a:p>
            <a:pPr algn="ctr">
              <a:lnSpc>
                <a:spcPct val="150000"/>
              </a:lnSpc>
            </a:pPr>
            <a:r>
              <a:rPr lang="zh-CN" altLang="zh-CN" sz="1600" dirty="0">
                <a:solidFill>
                  <a:schemeClr val="tx1">
                    <a:lumMod val="75000"/>
                    <a:lumOff val="25000"/>
                  </a:schemeClr>
                </a:solidFill>
              </a:rPr>
              <a:t>图</a:t>
            </a:r>
            <a:r>
              <a:rPr lang="en-US" altLang="zh-CN" sz="1600" dirty="0">
                <a:solidFill>
                  <a:schemeClr val="tx1">
                    <a:lumMod val="75000"/>
                    <a:lumOff val="25000"/>
                  </a:schemeClr>
                </a:solidFill>
              </a:rPr>
              <a:t>1-7  Python</a:t>
            </a:r>
            <a:r>
              <a:rPr lang="zh-CN" altLang="zh-CN" sz="1600" dirty="0">
                <a:solidFill>
                  <a:schemeClr val="tx1">
                    <a:lumMod val="75000"/>
                    <a:lumOff val="25000"/>
                  </a:schemeClr>
                </a:solidFill>
              </a:rPr>
              <a:t>安装界面（</a:t>
            </a:r>
            <a:r>
              <a:rPr lang="en-US" altLang="zh-CN" sz="1600" dirty="0">
                <a:solidFill>
                  <a:schemeClr val="tx1">
                    <a:lumMod val="75000"/>
                    <a:lumOff val="25000"/>
                  </a:schemeClr>
                </a:solidFill>
              </a:rPr>
              <a:t>2</a:t>
            </a:r>
            <a:r>
              <a:rPr lang="zh-CN" altLang="zh-CN" sz="1600" dirty="0">
                <a:solidFill>
                  <a:schemeClr val="tx1">
                    <a:lumMod val="75000"/>
                    <a:lumOff val="25000"/>
                  </a:schemeClr>
                </a:solidFill>
              </a:rPr>
              <a:t>）</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452232" y="173917"/>
            <a:ext cx="1386918" cy="415498"/>
          </a:xfrm>
          <a:prstGeom prst="rect">
            <a:avLst/>
          </a:prstGeom>
          <a:noFill/>
        </p:spPr>
        <p:txBody>
          <a:bodyPr wrap="none" rtlCol="0">
            <a:spAutoFit/>
          </a:bodyPr>
          <a:lstStyle/>
          <a:p>
            <a:pPr algn="l"/>
            <a:r>
              <a:rPr lang="en-US" altLang="zh-CN" sz="2100" b="1" spc="225" dirty="0" smtClean="0">
                <a:solidFill>
                  <a:prstClr val="white"/>
                </a:solidFill>
              </a:rPr>
              <a:t>1.5 </a:t>
            </a:r>
            <a:r>
              <a:rPr lang="zh-CN" altLang="zh-CN" sz="2100" b="1" spc="225" dirty="0" smtClean="0">
                <a:solidFill>
                  <a:schemeClr val="bg1"/>
                </a:solidFill>
                <a:latin typeface="微软雅黑" panose="020B0503020204020204" pitchFamily="34" charset="-122"/>
                <a:ea typeface="微软雅黑" panose="020B0503020204020204" pitchFamily="34" charset="-122"/>
              </a:rPr>
              <a:t>函数</a:t>
            </a:r>
          </a:p>
        </p:txBody>
      </p:sp>
      <p:sp>
        <p:nvSpPr>
          <p:cNvPr id="9"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6630203" y="234392"/>
            <a:ext cx="1670685" cy="299085"/>
          </a:xfrm>
          <a:prstGeom prst="rect">
            <a:avLst/>
          </a:prstGeom>
          <a:noFill/>
        </p:spPr>
        <p:txBody>
          <a:bodyPr wrap="none" rtlCol="0">
            <a:spAutoFit/>
          </a:bodyPr>
          <a:lstStyle/>
          <a:p>
            <a:pPr algn="l"/>
            <a:r>
              <a:rPr lang="zh-CN" altLang="en-US" sz="1350" dirty="0" smtClean="0">
                <a:solidFill>
                  <a:prstClr val="white"/>
                </a:solidFill>
              </a:rPr>
              <a:t>第一章 Python基础</a:t>
            </a:r>
          </a:p>
        </p:txBody>
      </p:sp>
      <p:pic>
        <p:nvPicPr>
          <p:cNvPr id="28" name="27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31</a:t>
            </a:r>
          </a:p>
        </p:txBody>
      </p:sp>
      <p:pic>
        <p:nvPicPr>
          <p:cNvPr id="31"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90</a:t>
            </a:fld>
            <a:endParaRPr lang="zh-CN" altLang="en-US" dirty="0"/>
          </a:p>
        </p:txBody>
      </p:sp>
      <p:sp>
        <p:nvSpPr>
          <p:cNvPr id="12" name="矩形 11"/>
          <p:cNvSpPr/>
          <p:nvPr/>
        </p:nvSpPr>
        <p:spPr>
          <a:xfrm>
            <a:off x="452232" y="889323"/>
            <a:ext cx="2129109" cy="369332"/>
          </a:xfrm>
          <a:prstGeom prst="rect">
            <a:avLst/>
          </a:prstGeom>
        </p:spPr>
        <p:txBody>
          <a:bodyPr wrap="none">
            <a:spAutoFit/>
          </a:bodyPr>
          <a:lstStyle/>
          <a:p>
            <a:pPr algn="l"/>
            <a:r>
              <a:rPr lang="en-US" altLang="zh-CN" dirty="0" smtClean="0">
                <a:solidFill>
                  <a:schemeClr val="accent1">
                    <a:lumMod val="75000"/>
                  </a:schemeClr>
                </a:solidFill>
                <a:sym typeface="+mn-ea"/>
              </a:rPr>
              <a:t>1.5.3  </a:t>
            </a:r>
            <a:r>
              <a:rPr dirty="0" err="1" smtClean="0">
                <a:solidFill>
                  <a:schemeClr val="accent1">
                    <a:lumMod val="75000"/>
                  </a:schemeClr>
                </a:solidFill>
                <a:sym typeface="+mn-ea"/>
              </a:rPr>
              <a:t>lambda函数</a:t>
            </a:r>
            <a:endParaRPr dirty="0" smtClean="0">
              <a:solidFill>
                <a:schemeClr val="accent1">
                  <a:lumMod val="75000"/>
                </a:schemeClr>
              </a:solidFill>
              <a:sym typeface="+mn-ea"/>
            </a:endParaRPr>
          </a:p>
        </p:txBody>
      </p:sp>
      <p:sp>
        <p:nvSpPr>
          <p:cNvPr id="2" name="矩形 1"/>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文本框 10"/>
          <p:cNvSpPr txBox="1"/>
          <p:nvPr/>
        </p:nvSpPr>
        <p:spPr>
          <a:xfrm>
            <a:off x="322737" y="1757511"/>
            <a:ext cx="8608651" cy="3046095"/>
          </a:xfrm>
          <a:prstGeom prst="rect">
            <a:avLst/>
          </a:prstGeom>
          <a:noFill/>
        </p:spPr>
        <p:txBody>
          <a:bodyPr wrap="square" rtlCol="0">
            <a:spAutoFit/>
          </a:bodyPr>
          <a:lstStyle/>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【例1-31】  含多个参数的lambda函数。</a:t>
            </a: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&gt; f = lambda x,y : x % y</a:t>
            </a:r>
          </a:p>
          <a:p>
            <a:pPr algn="l">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&gt; f(4,2)</a:t>
            </a:r>
          </a:p>
          <a:p>
            <a:pPr lvl="0" algn="l" defTabSz="914400">
              <a:lnSpc>
                <a:spcPct val="150000"/>
              </a:lnSpc>
              <a:buClrTx/>
              <a:buSzTx/>
              <a:buNone/>
            </a:pPr>
            <a:endPar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algn="l" defTabSz="914400">
              <a:lnSpc>
                <a:spcPct val="150000"/>
              </a:lnSpc>
              <a:buClrTx/>
              <a:buSzTx/>
              <a:buNone/>
            </a:pPr>
            <a:endPar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algn="l" defTabSz="914400">
              <a:lnSpc>
                <a:spcPct val="150000"/>
              </a:lnSpc>
              <a:buClrTx/>
              <a:buSzTx/>
              <a:buNone/>
            </a:pPr>
            <a:endPar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914400">
              <a:lnSpc>
                <a:spcPct val="150000"/>
              </a:lnSpc>
              <a:buClrTx/>
              <a:buSzTx/>
              <a:buNone/>
            </a:pPr>
            <a:r>
              <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&gt; f(3,2)</a:t>
            </a:r>
          </a:p>
          <a:p>
            <a:pPr lvl="0" algn="l" defTabSz="914400">
              <a:lnSpc>
                <a:spcPct val="150000"/>
              </a:lnSpc>
              <a:buClrTx/>
              <a:buSzTx/>
              <a:buNone/>
            </a:pPr>
            <a:endParaRPr lang="zh-CN" altLang="zh-CN" sz="16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680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6950" y="3138368"/>
            <a:ext cx="523468" cy="6543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03"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6950" y="4669679"/>
            <a:ext cx="523468" cy="7138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1693574" y="1927796"/>
            <a:ext cx="5693399" cy="444332"/>
            <a:chOff x="1807265" y="3866296"/>
            <a:chExt cx="5693399" cy="394200"/>
          </a:xfrm>
          <a:solidFill>
            <a:schemeClr val="accent1">
              <a:lumMod val="75000"/>
            </a:schemeClr>
          </a:solidFill>
        </p:grpSpPr>
        <p:sp>
          <p:nvSpPr>
            <p:cNvPr id="39" name="圆角矩形 38"/>
            <p:cNvSpPr/>
            <p:nvPr/>
          </p:nvSpPr>
          <p:spPr>
            <a:xfrm>
              <a:off x="1807265" y="3866296"/>
              <a:ext cx="5693399" cy="394200"/>
            </a:xfrm>
            <a:prstGeom prst="roundRect">
              <a:avLst>
                <a:gd name="adj" fmla="val 20658"/>
              </a:avLst>
            </a:prstGeom>
            <a:solidFill>
              <a:schemeClr val="bg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7" name="矩形 46"/>
            <p:cNvSpPr/>
            <p:nvPr/>
          </p:nvSpPr>
          <p:spPr>
            <a:xfrm>
              <a:off x="1881814" y="3877080"/>
              <a:ext cx="2604770" cy="367308"/>
            </a:xfrm>
            <a:prstGeom prst="rect">
              <a:avLst/>
            </a:prstGeom>
            <a:solidFill>
              <a:schemeClr val="bg2"/>
            </a:solidFill>
          </p:spPr>
          <p:txBody>
            <a:bodyPr wrap="none">
              <a:spAutoFit/>
            </a:bodyPr>
            <a:lstStyle/>
            <a:p>
              <a:pPr algn="l"/>
              <a:r>
                <a:rPr lang="en-US" altLang="zh-CN"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1.1</a:t>
              </a:r>
              <a:r>
                <a:rPr lang="zh-CN" altLang="en-US"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altLang="en-US"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Python简介</a:t>
              </a:r>
            </a:p>
          </p:txBody>
        </p:sp>
      </p:grpSp>
      <p:sp>
        <p:nvSpPr>
          <p:cNvPr id="32" name="矩形 31"/>
          <p:cNvSpPr/>
          <p:nvPr/>
        </p:nvSpPr>
        <p:spPr>
          <a:xfrm>
            <a:off x="-7143" y="-9147"/>
            <a:ext cx="9158090" cy="3821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6" name="矩形 35"/>
          <p:cNvSpPr/>
          <p:nvPr/>
        </p:nvSpPr>
        <p:spPr>
          <a:xfrm>
            <a:off x="0" y="6669360"/>
            <a:ext cx="9144000" cy="1886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57" name="组合 56"/>
          <p:cNvGrpSpPr/>
          <p:nvPr/>
        </p:nvGrpSpPr>
        <p:grpSpPr>
          <a:xfrm>
            <a:off x="1693574" y="2469970"/>
            <a:ext cx="5693399" cy="444332"/>
            <a:chOff x="1807265" y="2935089"/>
            <a:chExt cx="5693399" cy="394200"/>
          </a:xfrm>
        </p:grpSpPr>
        <p:sp>
          <p:nvSpPr>
            <p:cNvPr id="74" name="圆角矩形 73"/>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5" name="矩形 74"/>
            <p:cNvSpPr/>
            <p:nvPr/>
          </p:nvSpPr>
          <p:spPr>
            <a:xfrm>
              <a:off x="1881560" y="2945793"/>
              <a:ext cx="4250055" cy="367308"/>
            </a:xfrm>
            <a:prstGeom prst="rect">
              <a:avLst/>
            </a:prstGeom>
          </p:spPr>
          <p:txBody>
            <a:bodyPr wrap="square">
              <a:spAutoFit/>
            </a:bodyPr>
            <a:lstStyle/>
            <a:p>
              <a:r>
                <a:rPr lang="en-US" altLang="zh-CN"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1.2</a:t>
              </a:r>
              <a:r>
                <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Python的安装与运行</a:t>
              </a:r>
            </a:p>
          </p:txBody>
        </p:sp>
      </p:grpSp>
      <p:grpSp>
        <p:nvGrpSpPr>
          <p:cNvPr id="58" name="组合 57"/>
          <p:cNvGrpSpPr/>
          <p:nvPr/>
        </p:nvGrpSpPr>
        <p:grpSpPr>
          <a:xfrm>
            <a:off x="1693574" y="3040884"/>
            <a:ext cx="5693399" cy="444635"/>
            <a:chOff x="1807265" y="3400425"/>
            <a:chExt cx="5693399" cy="394468"/>
          </a:xfrm>
          <a:solidFill>
            <a:schemeClr val="bg2"/>
          </a:solidFill>
        </p:grpSpPr>
        <p:sp>
          <p:nvSpPr>
            <p:cNvPr id="71" name="圆角矩形 70"/>
            <p:cNvSpPr/>
            <p:nvPr/>
          </p:nvSpPr>
          <p:spPr>
            <a:xfrm>
              <a:off x="1807265" y="3400693"/>
              <a:ext cx="5693399" cy="394200"/>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2" name="矩形 71"/>
            <p:cNvSpPr/>
            <p:nvPr/>
          </p:nvSpPr>
          <p:spPr>
            <a:xfrm>
              <a:off x="1881687" y="3400425"/>
              <a:ext cx="3490595" cy="367307"/>
            </a:xfrm>
            <a:prstGeom prst="rect">
              <a:avLst/>
            </a:prstGeom>
            <a:noFill/>
          </p:spPr>
          <p:txBody>
            <a:bodyPr wrap="none">
              <a:spAutoFit/>
            </a:bodyPr>
            <a:lstStyle/>
            <a:p>
              <a:pPr algn="l"/>
              <a:r>
                <a:rPr lang="en-US" altLang="zh-CN"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1.3</a:t>
              </a:r>
              <a:r>
                <a:rPr lang="zh-CN" altLang="en-US"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　Python版本的选择</a:t>
              </a:r>
            </a:p>
          </p:txBody>
        </p:sp>
      </p:grpSp>
      <p:grpSp>
        <p:nvGrpSpPr>
          <p:cNvPr id="61" name="组合 60"/>
          <p:cNvGrpSpPr/>
          <p:nvPr/>
        </p:nvGrpSpPr>
        <p:grpSpPr>
          <a:xfrm>
            <a:off x="1655638" y="5016218"/>
            <a:ext cx="5693399" cy="444333"/>
            <a:chOff x="1818097" y="4758178"/>
            <a:chExt cx="5693399" cy="394200"/>
          </a:xfrm>
          <a:solidFill>
            <a:schemeClr val="accent1">
              <a:lumMod val="75000"/>
            </a:schemeClr>
          </a:solidFill>
        </p:grpSpPr>
        <p:sp>
          <p:nvSpPr>
            <p:cNvPr id="65" name="圆角矩形 64"/>
            <p:cNvSpPr/>
            <p:nvPr/>
          </p:nvSpPr>
          <p:spPr>
            <a:xfrm>
              <a:off x="1818097" y="4758178"/>
              <a:ext cx="5693399" cy="394200"/>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66" name="矩形 65"/>
            <p:cNvSpPr/>
            <p:nvPr/>
          </p:nvSpPr>
          <p:spPr>
            <a:xfrm>
              <a:off x="1899764" y="4786305"/>
              <a:ext cx="780983" cy="365064"/>
            </a:xfrm>
            <a:prstGeom prst="rect">
              <a:avLst/>
            </a:prstGeom>
            <a:grpFill/>
          </p:spPr>
          <p:txBody>
            <a:bodyPr wrap="square">
              <a:spAutoFit/>
            </a:bodyPr>
            <a:lstStyle/>
            <a:p>
              <a:r>
                <a:rPr lang="zh-CN" altLang="en-US" sz="2100" spc="225" dirty="0" smtClean="0">
                  <a:solidFill>
                    <a:schemeClr val="bg1"/>
                  </a:solidFill>
                  <a:latin typeface="微软雅黑" panose="020B0503020204020204" pitchFamily="34" charset="-122"/>
                  <a:ea typeface="微软雅黑" panose="020B0503020204020204" pitchFamily="34" charset="-122"/>
                </a:rPr>
                <a:t>习题</a:t>
              </a:r>
            </a:p>
          </p:txBody>
        </p:sp>
      </p:grpSp>
      <p:grpSp>
        <p:nvGrpSpPr>
          <p:cNvPr id="48" name="组合 47"/>
          <p:cNvGrpSpPr/>
          <p:nvPr/>
        </p:nvGrpSpPr>
        <p:grpSpPr>
          <a:xfrm>
            <a:off x="1682496" y="3588627"/>
            <a:ext cx="5730240" cy="444280"/>
            <a:chOff x="1807265" y="2478527"/>
            <a:chExt cx="5693399" cy="394154"/>
          </a:xfrm>
          <a:solidFill>
            <a:schemeClr val="bg2"/>
          </a:solidFill>
        </p:grpSpPr>
        <p:sp>
          <p:nvSpPr>
            <p:cNvPr id="49" name="圆角矩形 48"/>
            <p:cNvSpPr/>
            <p:nvPr/>
          </p:nvSpPr>
          <p:spPr>
            <a:xfrm>
              <a:off x="1807265" y="2478527"/>
              <a:ext cx="5693399" cy="394154"/>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0" name="矩形 49"/>
            <p:cNvSpPr/>
            <p:nvPr/>
          </p:nvSpPr>
          <p:spPr>
            <a:xfrm>
              <a:off x="1861524" y="2485851"/>
              <a:ext cx="2202533" cy="367308"/>
            </a:xfrm>
            <a:prstGeom prst="rect">
              <a:avLst/>
            </a:prstGeom>
            <a:grpFill/>
          </p:spPr>
          <p:txBody>
            <a:bodyPr wrap="square">
              <a:spAutoFit/>
            </a:bodyPr>
            <a:lstStyle/>
            <a:p>
              <a:r>
                <a:rPr lang="en-US" altLang="zh-CN"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1.4</a:t>
              </a:r>
              <a:r>
                <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程序控制</a:t>
              </a:r>
            </a:p>
          </p:txBody>
        </p:sp>
      </p:grpSp>
      <p:pic>
        <p:nvPicPr>
          <p:cNvPr id="51" name="27 Image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2"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53"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smtClean="0">
                <a:solidFill>
                  <a:schemeClr val="bg1">
                    <a:lumMod val="50000"/>
                  </a:schemeClr>
                </a:solidFill>
              </a:rPr>
              <a:t>56</a:t>
            </a:r>
            <a:endParaRPr lang="en-US" altLang="es-HN" sz="1200" b="1" dirty="0" smtClean="0">
              <a:solidFill>
                <a:schemeClr val="bg1">
                  <a:lumMod val="50000"/>
                </a:schemeClr>
              </a:solidFill>
              <a:latin typeface="+mn-lt"/>
            </a:endParaRPr>
          </a:p>
        </p:txBody>
      </p:sp>
      <p:pic>
        <p:nvPicPr>
          <p:cNvPr id="54"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5"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6"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t>91</a:t>
            </a:fld>
            <a:endParaRPr lang="zh-CN" altLang="en-US" dirty="0"/>
          </a:p>
        </p:txBody>
      </p:sp>
      <p:sp>
        <p:nvSpPr>
          <p:cNvPr id="73" name="矩形 72"/>
          <p:cNvSpPr/>
          <p:nvPr/>
        </p:nvSpPr>
        <p:spPr>
          <a:xfrm>
            <a:off x="7929" y="38314"/>
            <a:ext cx="2068830" cy="299085"/>
          </a:xfrm>
          <a:prstGeom prst="rect">
            <a:avLst/>
          </a:prstGeom>
        </p:spPr>
        <p:txBody>
          <a:bodyPr wrap="none">
            <a:spAutoFit/>
          </a:bodyPr>
          <a:lstStyle/>
          <a:p>
            <a:pPr algn="l"/>
            <a:r>
              <a:rPr lang="zh-CN" altLang="en-US" sz="1350" dirty="0">
                <a:solidFill>
                  <a:schemeClr val="bg1"/>
                </a:solidFill>
                <a:sym typeface="+mn-ea"/>
              </a:rPr>
              <a:t>高级大数据人才培养丛书</a:t>
            </a:r>
            <a:endParaRPr lang="zh-CN" altLang="en-US" sz="1350" dirty="0">
              <a:solidFill>
                <a:schemeClr val="bg1"/>
              </a:solidFill>
            </a:endParaRPr>
          </a:p>
        </p:txBody>
      </p:sp>
      <p:sp>
        <p:nvSpPr>
          <p:cNvPr id="35" name="矩形 34"/>
          <p:cNvSpPr/>
          <p:nvPr/>
        </p:nvSpPr>
        <p:spPr>
          <a:xfrm>
            <a:off x="762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grpSp>
        <p:nvGrpSpPr>
          <p:cNvPr id="59" name="组合 58"/>
          <p:cNvGrpSpPr/>
          <p:nvPr/>
        </p:nvGrpSpPr>
        <p:grpSpPr>
          <a:xfrm>
            <a:off x="1675286" y="4213484"/>
            <a:ext cx="5693399" cy="445834"/>
            <a:chOff x="1807265" y="4331900"/>
            <a:chExt cx="5693399" cy="395532"/>
          </a:xfrm>
        </p:grpSpPr>
        <p:sp>
          <p:nvSpPr>
            <p:cNvPr id="62" name="圆角矩形 61"/>
            <p:cNvSpPr/>
            <p:nvPr/>
          </p:nvSpPr>
          <p:spPr>
            <a:xfrm>
              <a:off x="1807265" y="4331900"/>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3" name="矩形 62"/>
            <p:cNvSpPr/>
            <p:nvPr/>
          </p:nvSpPr>
          <p:spPr>
            <a:xfrm>
              <a:off x="1869622" y="4358813"/>
              <a:ext cx="1547218" cy="368619"/>
            </a:xfrm>
            <a:prstGeom prst="rect">
              <a:avLst/>
            </a:prstGeom>
          </p:spPr>
          <p:txBody>
            <a:bodyPr wrap="none">
              <a:spAutoFit/>
            </a:bodyPr>
            <a:lstStyle/>
            <a:p>
              <a:r>
                <a:rPr lang="en-US" altLang="zh-CN"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1.5</a:t>
              </a:r>
              <a:r>
                <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rPr>
                <a:t>　函数</a:t>
              </a:r>
              <a:endParaRPr lang="zh-CN" altLang="en-US" sz="2100" spc="225"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690257" y="854039"/>
            <a:ext cx="7832784" cy="781050"/>
            <a:chOff x="2788580" y="1152524"/>
            <a:chExt cx="3730770" cy="781050"/>
          </a:xfrm>
        </p:grpSpPr>
        <p:grpSp>
          <p:nvGrpSpPr>
            <p:cNvPr id="6" name="组合 5"/>
            <p:cNvGrpSpPr/>
            <p:nvPr/>
          </p:nvGrpSpPr>
          <p:grpSpPr>
            <a:xfrm>
              <a:off x="2788580" y="1152524"/>
              <a:ext cx="3730770" cy="781050"/>
              <a:chOff x="3725790" y="847725"/>
              <a:chExt cx="3730770" cy="781050"/>
            </a:xfrm>
          </p:grpSpPr>
          <p:grpSp>
            <p:nvGrpSpPr>
              <p:cNvPr id="7" name="组合 6"/>
              <p:cNvGrpSpPr/>
              <p:nvPr/>
            </p:nvGrpSpPr>
            <p:grpSpPr>
              <a:xfrm>
                <a:off x="3725790" y="1019175"/>
                <a:ext cx="627135" cy="609600"/>
                <a:chOff x="3725790" y="1019175"/>
                <a:chExt cx="627135" cy="609600"/>
              </a:xfrm>
            </p:grpSpPr>
            <p:sp>
              <p:nvSpPr>
                <p:cNvPr id="12"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flipH="1">
                <a:off x="6829425" y="1019175"/>
                <a:ext cx="627135" cy="609600"/>
                <a:chOff x="3725790" y="1019175"/>
                <a:chExt cx="627135" cy="609600"/>
              </a:xfrm>
            </p:grpSpPr>
            <p:sp>
              <p:nvSpPr>
                <p:cNvPr id="10"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4"/>
            <p:cNvSpPr txBox="1"/>
            <p:nvPr/>
          </p:nvSpPr>
          <p:spPr>
            <a:xfrm>
              <a:off x="3733749" y="1169836"/>
              <a:ext cx="1676490" cy="521970"/>
            </a:xfrm>
            <a:prstGeom prst="rect">
              <a:avLst/>
            </a:prstGeom>
            <a:noFill/>
          </p:spPr>
          <p:txBody>
            <a:bodyPr wrap="none" rtlCol="0">
              <a:spAutoFit/>
            </a:bodyPr>
            <a:lstStyle/>
            <a:p>
              <a:pPr algn="ctr"/>
              <a:r>
                <a:rPr lang="zh-CN" altLang="en-US" sz="2800" dirty="0">
                  <a:solidFill>
                    <a:schemeClr val="accent4"/>
                  </a:solidFill>
                </a:rPr>
                <a:t>第一</a:t>
              </a:r>
              <a:r>
                <a:rPr lang="zh-CN" altLang="en-US" sz="2800" dirty="0" smtClean="0">
                  <a:solidFill>
                    <a:schemeClr val="accent4"/>
                  </a:solidFill>
                </a:rPr>
                <a:t>章　</a:t>
              </a:r>
              <a:r>
                <a:rPr lang="zh-CN" altLang="zh-CN" sz="2800" dirty="0" smtClean="0">
                  <a:solidFill>
                    <a:schemeClr val="accent4"/>
                  </a:solidFill>
                </a:rPr>
                <a:t>Python基础</a:t>
              </a:r>
            </a:p>
          </p:txBody>
        </p:sp>
      </p:gr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 name="矩形 645"/>
          <p:cNvSpPr/>
          <p:nvPr/>
        </p:nvSpPr>
        <p:spPr>
          <a:xfrm>
            <a:off x="-14288" y="-22224"/>
            <a:ext cx="9169004" cy="688022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pic>
        <p:nvPicPr>
          <p:cNvPr id="678" name="图片 677"/>
          <p:cNvPicPr>
            <a:picLocks noChangeAspect="1"/>
          </p:cNvPicPr>
          <p:nvPr/>
        </p:nvPicPr>
        <p:blipFill rotWithShape="1">
          <a:blip r:embed="rId2"/>
          <a:srcRect l="19090" t="21720" r="16280" b="22029"/>
          <a:stretch>
            <a:fillRect/>
          </a:stretch>
        </p:blipFill>
        <p:spPr>
          <a:xfrm>
            <a:off x="-30480" y="-22860"/>
            <a:ext cx="9201150" cy="6880225"/>
          </a:xfrm>
          <a:prstGeom prst="rect">
            <a:avLst/>
          </a:prstGeom>
        </p:spPr>
      </p:pic>
      <p:grpSp>
        <p:nvGrpSpPr>
          <p:cNvPr id="2" name="组合 1"/>
          <p:cNvGrpSpPr/>
          <p:nvPr/>
        </p:nvGrpSpPr>
        <p:grpSpPr>
          <a:xfrm>
            <a:off x="225399" y="43062"/>
            <a:ext cx="1569660" cy="646331"/>
            <a:chOff x="564072" y="1012685"/>
            <a:chExt cx="1569660" cy="646331"/>
          </a:xfrm>
        </p:grpSpPr>
        <p:sp>
          <p:nvSpPr>
            <p:cNvPr id="3" name="矩形 2"/>
            <p:cNvSpPr/>
            <p:nvPr/>
          </p:nvSpPr>
          <p:spPr>
            <a:xfrm>
              <a:off x="564072" y="1012685"/>
              <a:ext cx="1569660" cy="646331"/>
            </a:xfrm>
            <a:prstGeom prst="rect">
              <a:avLst/>
            </a:prstGeom>
          </p:spPr>
          <p:txBody>
            <a:bodyPr wrap="none">
              <a:spAutoFit/>
            </a:bodyPr>
            <a:lstStyle/>
            <a:p>
              <a:r>
                <a:rPr lang="zh-CN" altLang="en-US" sz="3600" b="1" dirty="0">
                  <a:solidFill>
                    <a:srgbClr val="96C527"/>
                  </a:solidFill>
                </a:rPr>
                <a:t>习题：</a:t>
              </a:r>
            </a:p>
          </p:txBody>
        </p:sp>
        <p:cxnSp>
          <p:nvCxnSpPr>
            <p:cNvPr id="6" name="直接连接符 5"/>
            <p:cNvCxnSpPr/>
            <p:nvPr/>
          </p:nvCxnSpPr>
          <p:spPr>
            <a:xfrm>
              <a:off x="564073" y="1615012"/>
              <a:ext cx="1523494" cy="0"/>
            </a:xfrm>
            <a:prstGeom prst="line">
              <a:avLst/>
            </a:prstGeom>
            <a:ln>
              <a:solidFill>
                <a:srgbClr val="96C527"/>
              </a:solidFill>
            </a:ln>
          </p:spPr>
          <p:style>
            <a:lnRef idx="1">
              <a:schemeClr val="accent1"/>
            </a:lnRef>
            <a:fillRef idx="0">
              <a:schemeClr val="accent1"/>
            </a:fillRef>
            <a:effectRef idx="0">
              <a:schemeClr val="accent1"/>
            </a:effectRef>
            <a:fontRef idx="minor">
              <a:schemeClr val="tx1"/>
            </a:fontRef>
          </p:style>
        </p:cxnSp>
      </p:grpSp>
      <p:sp>
        <p:nvSpPr>
          <p:cNvPr id="29" name="矩形 28"/>
          <p:cNvSpPr/>
          <p:nvPr/>
        </p:nvSpPr>
        <p:spPr>
          <a:xfrm>
            <a:off x="225425" y="1004570"/>
            <a:ext cx="8611235" cy="2086725"/>
          </a:xfrm>
          <a:prstGeom prst="rect">
            <a:avLst/>
          </a:prstGeom>
        </p:spPr>
        <p:txBody>
          <a:bodyPr wrap="square">
            <a:spAutoFit/>
          </a:bodyPr>
          <a:lstStyle/>
          <a:p>
            <a:pPr>
              <a:lnSpc>
                <a:spcPct val="120000"/>
              </a:lnSpc>
              <a:spcBef>
                <a:spcPts val="0"/>
              </a:spcBef>
              <a:spcAft>
                <a:spcPts val="0"/>
              </a:spcAft>
            </a:pPr>
            <a:r>
              <a:rPr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1．求s = 1+2+…+100。</a:t>
            </a:r>
          </a:p>
          <a:p>
            <a:pPr>
              <a:lnSpc>
                <a:spcPct val="120000"/>
              </a:lnSpc>
              <a:spcBef>
                <a:spcPts val="0"/>
              </a:spcBef>
              <a:spcAft>
                <a:spcPts val="0"/>
              </a:spcAft>
            </a:pPr>
            <a:r>
              <a:rPr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a:t>
            </a:r>
            <a:r>
              <a:rPr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．编写程序求s = n!，要求n从键盘输入。</a:t>
            </a:r>
          </a:p>
          <a:p>
            <a:pPr>
              <a:lnSpc>
                <a:spcPct val="120000"/>
              </a:lnSpc>
              <a:spcBef>
                <a:spcPts val="0"/>
              </a:spcBef>
              <a:spcAft>
                <a:spcPts val="0"/>
              </a:spcAft>
            </a:pPr>
            <a:r>
              <a:rPr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a:t>
            </a:r>
            <a:r>
              <a:rPr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．编程判断任意输入的一个数是否为素数。</a:t>
            </a:r>
          </a:p>
          <a:p>
            <a:pPr>
              <a:lnSpc>
                <a:spcPct val="120000"/>
              </a:lnSpc>
              <a:spcBef>
                <a:spcPts val="0"/>
              </a:spcBef>
              <a:spcAft>
                <a:spcPts val="0"/>
              </a:spcAft>
            </a:pPr>
            <a:r>
              <a:rPr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4</a:t>
            </a:r>
            <a:r>
              <a:rPr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．请先将第</a:t>
            </a:r>
            <a:r>
              <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a:t>
            </a:r>
            <a:r>
              <a:rPr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题判断素数定义为一个函数</a:t>
            </a:r>
            <a:r>
              <a:rPr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prime(n)，然后设计通过调用函数prime()求出100以内的所有素数。</a:t>
            </a:r>
          </a:p>
          <a:p>
            <a:pPr>
              <a:lnSpc>
                <a:spcPct val="120000"/>
              </a:lnSpc>
              <a:spcBef>
                <a:spcPts val="0"/>
              </a:spcBef>
              <a:spcAft>
                <a:spcPts val="0"/>
              </a:spcAft>
            </a:pPr>
            <a:r>
              <a:rPr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5</a:t>
            </a:r>
            <a:r>
              <a:rPr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理解全局变量、局部变量、默认参数和关键字参数。</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4">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255</TotalTime>
  <Words>6836</Words>
  <Application>Microsoft Office PowerPoint</Application>
  <PresentationFormat>全屏显示(4:3)</PresentationFormat>
  <Paragraphs>1277</Paragraphs>
  <Slides>92</Slides>
  <Notes>0</Notes>
  <HiddenSlides>1</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92</vt:i4>
      </vt:variant>
    </vt:vector>
  </HeadingPairs>
  <TitlesOfParts>
    <vt:vector size="97" baseType="lpstr">
      <vt:lpstr>微软雅黑</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http://www.deepbbs.org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cstor</dc:creator>
  <cp:lastModifiedBy>liuhaixia</cp:lastModifiedBy>
  <cp:revision>659</cp:revision>
  <dcterms:created xsi:type="dcterms:W3CDTF">2015-11-23T03:31:00Z</dcterms:created>
  <dcterms:modified xsi:type="dcterms:W3CDTF">2020-12-26T08:51:09Z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2052-11.1.0.8888</vt:lpwstr>
  </property>
</Properties>
</file>