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073" r:id="rId2"/>
    <p:sldId id="1300" r:id="rId3"/>
    <p:sldId id="1389" r:id="rId4"/>
    <p:sldId id="1301" r:id="rId5"/>
    <p:sldId id="1284" r:id="rId6"/>
    <p:sldId id="1291" r:id="rId7"/>
    <p:sldId id="1303" r:id="rId8"/>
    <p:sldId id="1304" r:id="rId9"/>
    <p:sldId id="1305" r:id="rId10"/>
    <p:sldId id="1285" r:id="rId11"/>
    <p:sldId id="1292" r:id="rId12"/>
    <p:sldId id="1307" r:id="rId13"/>
    <p:sldId id="1310" r:id="rId14"/>
    <p:sldId id="1311" r:id="rId15"/>
    <p:sldId id="1329" r:id="rId16"/>
    <p:sldId id="1286" r:id="rId17"/>
    <p:sldId id="1293" r:id="rId18"/>
    <p:sldId id="1338" r:id="rId19"/>
    <p:sldId id="1340" r:id="rId20"/>
    <p:sldId id="1341" r:id="rId21"/>
    <p:sldId id="1342" r:id="rId22"/>
    <p:sldId id="1343" r:id="rId23"/>
    <p:sldId id="1344" r:id="rId24"/>
    <p:sldId id="1345" r:id="rId25"/>
    <p:sldId id="1346" r:id="rId26"/>
    <p:sldId id="1347" r:id="rId27"/>
    <p:sldId id="1348" r:id="rId28"/>
    <p:sldId id="1339" r:id="rId29"/>
    <p:sldId id="1364" r:id="rId30"/>
    <p:sldId id="1365" r:id="rId31"/>
    <p:sldId id="1366" r:id="rId32"/>
    <p:sldId id="1287" r:id="rId33"/>
    <p:sldId id="1294" r:id="rId34"/>
    <p:sldId id="1380" r:id="rId35"/>
    <p:sldId id="1381" r:id="rId36"/>
    <p:sldId id="1382" r:id="rId37"/>
    <p:sldId id="1288" r:id="rId38"/>
    <p:sldId id="1296" r:id="rId39"/>
    <p:sldId id="1384" r:id="rId40"/>
    <p:sldId id="1385" r:id="rId41"/>
    <p:sldId id="1289" r:id="rId42"/>
    <p:sldId id="1295" r:id="rId43"/>
    <p:sldId id="1386" r:id="rId44"/>
    <p:sldId id="1387" r:id="rId45"/>
    <p:sldId id="1388" r:id="rId46"/>
    <p:sldId id="1290" r:id="rId47"/>
    <p:sldId id="1066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29">
          <p15:clr>
            <a:srgbClr val="A4A3A4"/>
          </p15:clr>
        </p15:guide>
        <p15:guide id="2" orient="horz" pos="1496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1887">
          <p15:clr>
            <a:srgbClr val="A4A3A4"/>
          </p15:clr>
        </p15:guide>
        <p15:guide id="5" pos="175">
          <p15:clr>
            <a:srgbClr val="A4A3A4"/>
          </p15:clr>
        </p15:guide>
        <p15:guide id="6" pos="5430">
          <p15:clr>
            <a:srgbClr val="A4A3A4"/>
          </p15:clr>
        </p15:guide>
        <p15:guide id="7" pos="11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3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99"/>
    <a:srgbClr val="000099"/>
    <a:srgbClr val="0033CC"/>
    <a:srgbClr val="3D89BC"/>
    <a:srgbClr val="008EC0"/>
    <a:srgbClr val="0099FF"/>
    <a:srgbClr val="33CCFF"/>
    <a:srgbClr val="E6E6E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322" autoAdjust="0"/>
  </p:normalViewPr>
  <p:slideViewPr>
    <p:cSldViewPr snapToGrid="0" showGuides="1">
      <p:cViewPr varScale="1">
        <p:scale>
          <a:sx n="79" d="100"/>
          <a:sy n="79" d="100"/>
        </p:scale>
        <p:origin x="-328" y="-112"/>
      </p:cViewPr>
      <p:guideLst>
        <p:guide orient="horz" pos="4029"/>
        <p:guide orient="horz" pos="1496"/>
        <p:guide orient="horz" pos="749"/>
        <p:guide pos="1887"/>
        <p:guide pos="175"/>
        <p:guide pos="5430"/>
        <p:guide pos="11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-3846" y="-90"/>
      </p:cViewPr>
      <p:guideLst>
        <p:guide orient="horz" pos="2903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commentAuthors" Target="commentAuthor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7DF6-C895-4E53-B71A-F20B4CC8237B}" type="datetimeFigureOut">
              <a:rPr lang="zh-CN" altLang="en-US" smtClean="0">
                <a:ea typeface="微软雅黑" panose="020B0503020204020204" pitchFamily="34" charset="-122"/>
              </a:rPr>
              <a:t>27/12/20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4FD6-F94A-461E-99AC-D29D4ACC8083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28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22EFC78-32FE-4758-B504-92B4D0B9F0AA}" type="datetimeFigureOut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4C1B800-BCBD-4262-B579-5F77D9EE2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5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E1B-70AA-4D6D-A851-01FA6AD8BF9A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926-9446-4F62-9ECE-08A9B18F975E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36F-82DC-4654-9554-07866832948F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B142-B2B8-4750-964D-A3BDE93F3EF2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838B-5E56-4490-B16F-070FD98B5E3F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4C82377E-F97D-47AE-AC5E-84E924FDA804}" type="datetimeFigureOut">
              <a:rPr lang="zh-CN" altLang="en-US"/>
              <a:t>27/12/20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67C3AAF4-1844-4EEA-8132-22A06EE648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8509C01B-2147-4857-BC9C-29BBF313931D}" type="datetimeFigureOut">
              <a:rPr lang="zh-CN" altLang="en-US"/>
              <a:t>27/12/20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F9AD98D2-E8AF-49B1-9C8C-175DE0A5BE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1675" y="233363"/>
            <a:ext cx="7829550" cy="5759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233363"/>
            <a:ext cx="7829550" cy="595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01675" y="1628775"/>
            <a:ext cx="7829550" cy="436403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r="15524" b="21730"/>
          <a:stretch>
            <a:fillRect/>
          </a:stretch>
        </p:blipFill>
        <p:spPr>
          <a:xfrm>
            <a:off x="396" y="3389050"/>
            <a:ext cx="9143604" cy="34689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9144000" cy="101600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A8EB-3E98-45DF-95F9-20499AB89BB5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168-BF23-49EB-A4EA-A33054B30FF3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3E32-CF70-4BAE-9C47-A15603A9F1F6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5835-E83C-4B3D-BEF0-E2AC128A0F5B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3AF3-DAC5-4E98-94B6-B2F606A2A076}" type="datetime1">
              <a:rPr lang="zh-CN" altLang="en-US" smtClean="0"/>
              <a:t>27/12/20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bg2"/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bg2"/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bg2"/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bg2"/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bg2"/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accent1">
              <a:lumMod val="75000"/>
            </a:schemeClr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bg2"/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bg2"/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7.3.1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Beautiful Soup库概述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537210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7.3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网页内容解析-Beautiful Soup库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beautifulsoup4 库，也称为Beautiful Soup 库或bs4 库，用于解析和处理HTML和XML。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它的最大优点是能根据HTML 和XML </a:t>
            </a:r>
            <a:r>
              <a:rPr lang="zh-CN" altLang="en-US" sz="1600" dirty="0">
                <a:solidFill>
                  <a:srgbClr val="FF0000"/>
                </a:solidFill>
              </a:rPr>
              <a:t>语法建立解析树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，进而高效解析其中的内容。类似于c#中的或HTTP中的文档类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建立的Web 页面一般非常复杂，除了有用的内容信息外，还包括大量用于页面格式的元素，直接解析一个Web 网页需要深入了解HTML 语法，而且比较复杂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库将专业的Web 页面格式解析部分封装成函数，提供了若干有用且便捷的处理函数。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有关beautifulsoup4 库的更多介绍请参考这个第三方库主页：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 http://www.crummy.com/software/BeautifulSoup/bs4/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7.3.1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Beautiful Soup库概述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537210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7.3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网页内容解析-Beautiful Soup库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例如：有一个描述学生选课的XML代码，表示20004146学生选修了2门课，20004176选修了1门课。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&lt;scs&gt;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&lt;sc&gt;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&lt;sno&gt;20004146&lt;/sno&gt;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&lt;courses&gt;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&lt;course&gt;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	&lt;cno&gt;1111&lt;/cno&gt;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	&lt;grade&gt;67 &lt;/grade&gt;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&lt;/course&gt;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&lt;course&gt;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	&lt;cno&gt;2222&lt;/cno&gt;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	 &lt;grade&gt;78 &lt;/grade&gt;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&lt;/course&gt;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&lt;/courses&gt;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&lt;/sc&gt;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&lt;sc&gt;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&lt;sno&gt;20004176&lt;/sno&gt;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&lt;courses&gt;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&lt;course&gt;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	&lt;cno&gt;2222&lt;/cno&gt;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	 &lt;grade&gt; 70&lt;/grade&gt;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	&lt;/course&gt;			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	&lt;/courses&gt;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   &lt;/sc&gt;</a:t>
            </a:r>
          </a:p>
          <a:p>
            <a:pPr>
              <a:lnSpc>
                <a:spcPct val="10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&lt;/scs&gt;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7.3.1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Beautiful Soup库概述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537210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7.3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网页内容解析-Beautiful Soup库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它对应的Beautiful Soup对象的逻辑结构可以理解成这样一棵树。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树中一般有4类节点: Tag , NavigableString , BeautifulSoup , Comment，但很多时候，可以把节点当作 Tag 对象。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05" y="2084705"/>
            <a:ext cx="4320000" cy="2688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47282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7.3.2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beautifulsoup4 库常用方法和tag节点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537210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7.3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网页内容解析-Beautiful Soup库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22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beautifulsoup4 提供Xpath操作方式解析数据：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1.即按照解析树的逻辑结构，解析数据。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2.解析树上的常用节点是tag节点。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3.常用方法：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BeautifulSoup(html,”html.parser”)：该方法需要两个参数，第一参数是需要提取数据的html文档内容或XML，第二个参数是指定解析器。该方法的目的是生成一颗解析树。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ind_all(name,attrs,recursive,string,limit)：方法可以根据标签名字、标签属性和内容检索并返回标签列表。name为标签名；attrs为标签的属性名和值，采用JSON表示；recursive,设置查找层次；string标签的字符串内容；limit返回匹配结果的个数。利用 string参数可以实现模糊查找。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find(name,attrs,recursive,string)：返回找到的第一个结果，find_all()函数由于可能返回更多结果，所以采用列表形式存储返回结果；find()函数返回字符串形式，找不到，返回None。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47282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7.3.2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beautifulsoup4 库常用方法和tag节点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537210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7.3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网页内容解析-Beautiful Soup库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13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例如：根据选课学号和门数标签字符串，输出选课的学号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from bs4 import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soup = BeautifulSoup('&lt;scs&gt;&lt;sc&gt;&lt;sno&gt;20004146&lt;/sno&gt;&lt;number&gt;2&lt;/number&gt;&lt;/sc&gt;&lt;sc&gt;&lt;sno&gt; 20181012&lt;/sno&gt;&lt;number&gt;5&lt;/number&gt;&lt;/sc&gt;&lt;/scs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lxml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tag = soup.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scs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print(tag.string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 tag.contents[0].name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 tag.contents[0].sno.string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soup.find_all('sno')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381" y="3923913"/>
            <a:ext cx="720000" cy="3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4" y="4313654"/>
            <a:ext cx="507273" cy="3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451" y="4652899"/>
            <a:ext cx="1080000" cy="3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815" y="5099551"/>
            <a:ext cx="3711724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bg2"/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bg2"/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bg2"/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431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7.4.1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从网页中解析需要的数据，除了采用beautifulsoup4 库的方法，也可以根据被查找字符串的特征，采用正则表达式的方法，得到符合条件的子字符串。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正则表达式库是python的标准库，使用时：import re，即可。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正则表达式（Regular Expression）：称为规则表达式，又称为规则字符串，它通过一个字符序列来表示满足某种逻辑条件的字符串，主要用于字符串模式匹配或字符串匹配。一个正则表达式由字母、数字和一些特殊符号组成，特殊符号也称为元字符，在正则表达式中具有特殊的含义，可以用来匹配一个或若干个满足某种条件的字符，这些元字符才是构成正则表达式的关键要素。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通过元字符的各种运用，可以表示丰富的匹配字符串。对程序员来说，如果需要从源字符串中得到需要的子字符串（也称结果字符串），首先要分析子字符串在源字符串中的规律，根据规律去描述正则表达式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715968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929680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1、字符限定元字符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内容占位符 3"/>
          <p:cNvGraphicFramePr/>
          <p:nvPr>
            <p:extLst>
              <p:ext uri="{D42A27DB-BD31-4B8C-83A1-F6EECF244321}">
                <p14:modId xmlns:p14="http://schemas.microsoft.com/office/powerpoint/2010/main" val="2152268859"/>
              </p:ext>
            </p:extLst>
          </p:nvPr>
        </p:nvGraphicFramePr>
        <p:xfrm>
          <a:off x="381000" y="1455438"/>
          <a:ext cx="8382000" cy="438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9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78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字符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作用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</a:t>
                      </a:r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m1m2</a:t>
                      </a:r>
                      <a:r>
                        <a:rPr lang="mr-IN" altLang="zh-CN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mn</a:t>
                      </a: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表示一个字符集合（m1、m2……mn等均为单个字符），表示可以与集合中的任意一个字符匹配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</a:t>
                      </a:r>
                      <a:r>
                        <a:rPr lang="en-US" altLang="zh-CN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^</a:t>
                      </a:r>
                      <a:r>
                        <a:rPr lang="zh-CN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m1m2…mn</a:t>
                      </a: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表示可以与集合之外的任意一个字符匹配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[m-n]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表示一个字符范围集合，表示可以与字符m到n之间的所有字符匹配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[^m-n]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表示可以与集合范围之外的任意一个字符匹配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\d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用来匹配一个数字字符，相当于“[0-9]”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\D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用来匹配一个非数字字符，相当于“[^0-9]”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\w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用来匹配一个单词字符（包括数字、大小写字母和下画线），相当于“[A-Za-z0-9_]”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\W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用来匹配任意一个非单词字符，相当于“[^A-Za-z0-9_]”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\s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用来匹配一个不可见字符（包括空格、制表符、换行符等）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\S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用来匹配一个可见字符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用来匹配除了换行符外的任意一个字符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【简单案例】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str='''&lt;span class="td td-2nd"&gt;&lt;a href="/air/nanchang.html" target="_blank"&gt;南昌市&lt;/a&gt;&lt;/span&gt;&lt;span class="td td-4rd"&gt;17&lt;/span&gt;&lt;span class="td td-4rd"&gt;&lt;em class="f1" style="color:#79b800"&gt;优&lt;/em&gt;&lt;/span&gt;'''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则：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re.findall(r"\d\d",str)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['17', '79', '80']         #匹配出str中只含2个数字的字符串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re.findall(r"[6789]\d",str)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#匹配出str中只含2个数字的字符串，且第一个数字符号可以是6或7或8或9 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['79', '80']  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re.findall(r"td.",str) 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#匹配出 str中以td开头，第三个字符不是换行符的连续三个字符     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['td ', 'td-', 'td ', 'td-', 'td ', 'td-'] 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&gt;&gt;&gt;s = 'aaa,bbb ccc high'        #定义字符串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re.findall(r'[a-zA-Z]+',s)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['aaa', 'bbb', 'ccc', 'high']       #实现了分词效果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8886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7.1.1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网络爬虫的工作流程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19832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7.1 </a:t>
            </a:r>
            <a:r>
              <a:rPr lang="zh-CN"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基本原理</a:t>
            </a:r>
            <a:endParaRPr altLang="en-US" sz="2100" b="1" spc="22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网络爬虫实质上是一个能自动下载网页的程序，它是搜索引擎中最核心的部分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通用网络爬虫是从一个或若干个初始网页上的URL开始，读取网页的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代码，对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页面结构进行分析、过滤，并对感兴趣的内容建立索引，同时提取网页上的其他感兴趣的超链接地址，放入到待爬行队列中，如此循环，直到满足系统的停止条件为止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在爬取网页过程中，如何根据当前网页的超链接页面，形成待爬行队列呢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 地址搜索策略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广度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优先策略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深度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优先策略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最佳优先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。。。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2、数量限定元字符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14400" y="1878330"/>
          <a:ext cx="7315200" cy="396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8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3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926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字符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作用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用来匹配前面的字符任意多次（0到多次）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用来匹配前面的字符一次或多次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10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？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用来匹配前面的字符零次或一次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10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{n}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用来匹配前面的字符n次，n是一个非负整数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{n,}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用来匹配前面的字符至少n次，n是一个非负整数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420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{n,m}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用来匹配前面的字符串至少n次，至多m次，m和n为非负整数且n≤m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68412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*?,+?,</a:t>
                      </a: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??,{}?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跟在前面所述的任何一个数量限定符后面时，表示匹配模式是非贪婪的，即尽可能少地匹配字符串。而默认情况下，匹配是贪婪的，即尽可能多地匹配所搜索的字符串。请将案例7-2中注释掉的正则表达式改为list1=re.findall(r"\"_blank\"&gt;.{1,}?&lt;/",str1)，看运行结果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81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【简单案例】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str='''&lt;span class="td td-2nd"&gt;&lt;a href="/air/nanchang.html" target="_blank"&gt;南昌市&lt;/a&gt;&lt;/span&gt;&lt;span class="td td-4rd"&gt;17&lt;/span&gt;&lt;span class="td td-4rd"&gt;&lt;em class="f1" style="color:#79b800"&gt;优&lt;/em&gt;&lt;/span&gt;'''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则：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# re.findall(r"\d{2,}",str)等价于re.findall(r"\d\d",str), re.findall(r"\d\d\d…",str)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re.findall(r"\d{2,}",str)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['17', '79', '800']    #匹配出str中至少含2个数字的字符串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re.findall(r"\d{1,}b\d{1,}",str)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['79b800']        #匹配出str中数字串中包含一个字母b的字符串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s="fdfd&lt;a&gt;aaaaa&lt;/a&gt;dfefe&lt;b&gt;bbbb&lt;/b&gt;"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&gt;&gt;&gt;regex = '&lt;.*?&gt;.*?&lt;\/.*?&gt;'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re.findall(regex,s)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['&lt;a&gt;aaaaa&lt;/a&gt;', '&lt;b&gt;bbbb&lt;/b&gt;']    #从字符串中分离出标签对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3．分组元字符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8450" y="2209800"/>
          <a:ext cx="8534400" cy="2819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7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36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字符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作用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(正则表达式)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将括号之间的正则表达式称为一个子组（group），一个子组对应一个匹配字符串，子组的匹配内容会返回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(?P=&lt;name&gt;…)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也用来定义一个组。这种方式定义的组可以被组名索引进行访问，访问方式为“(?P=name)”。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用来将两个匹配条件进行逻辑“或”运算 </a:t>
                      </a: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【简单案例】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str="Sat May 28 22:18:59 1994::gsbxh@wtkxw.gov::770134739-5-5Fri Dec  1 19:33:07 1995::odzfm@sqkqgefpjbd.gov::817817587-5-11"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则：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regex = '::([a-z]{2,13})@([a-z]{2,13})\.(com|edu|net|org|gov)'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re.findall(regex,str)      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#只输出分组内的匹配字符串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[('gsbxh', 'wtkxw', 'gov'), ('odzfm', 'sqkqgefpjbd', 'gov')]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4、字符定位元字符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67715" y="2033905"/>
          <a:ext cx="7162800" cy="2789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2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487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字符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作用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87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^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用来匹配输入字符串是否以。。。。开始。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87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用来匹配输入字符串是否以。。。。结束。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974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\b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用来匹配一个单词边界（即单词和空格之间的位置）。事实上，所谓单词边界不是一个字符，而只是一个位置。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87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\B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用来匹配一个非单词边界。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【简单案例】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str='''&lt;span class="td td-2nd"&gt;&lt;a href="/air/nanchang.html" target="_blank"&gt;南昌市&lt;/a&gt;&lt;/span&gt;&lt;span class="td td-4rd"&gt;17&lt;/span&gt;&lt;span class="td td-4rd"&gt;&lt;em class="f1" style="color:#79b800"&gt;优&lt;/em&gt;&lt;/span&gt;'''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则：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re.findall(r"td",str)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['td', 'td', 'td', 'td', 'td', 'td']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re.findall(r"^td",str)    #判断str是以td开头，进行匹配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5. 转义元字符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44563" y="2667000"/>
          <a:ext cx="6934200" cy="79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36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字符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作用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\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元字符在符号在正则表达式中与特殊的含义，如果想要匹配元字符，可以采用转义的方式。如：\\ ，\*， \.等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1172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正则表达式元字符介绍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51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【简单案例】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str='''&lt;span class="td td-2nd"&gt;&lt;a href="/air/nanchang.html" target="_blank"&gt;南昌市&lt;/a&gt;&lt;/span&gt;&lt;span class="td td-4rd"&gt;17&lt;/span&gt;&lt;span class="td td-4rd"&gt;&lt;em class="f1" style="color:#79b800"&gt;优&lt;/em&gt;&lt;/span&gt;'''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则：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re.findall(r"\".*?\"",str)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#匹配出str中所有" "之间的字符串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['"td td-2nd"', '"/air/nanchang.html"', '"_blank"', '"td td-4rd"', '"td td-4rd"', '"f1"', '"color:#79b800"']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re.findall(r'["].*?["]',str)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['"td td-2nd"', '"/air/nanchang.html"', '"_blank"', '"td td-4rd"', '"td td-4rd"', '"f1"', '"color:#79b800"']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#通过结果可以看出，如果把元字符放在[]中，就不需要采用转义方式。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574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7.4.3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正则表达式的常用函数介绍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53770" y="1399540"/>
          <a:ext cx="7110095" cy="458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7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2524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re.compile(pattern, flags=0)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匹配任何可选的标记来编译正则表达式的模式，然后返回一个正则表达式对象 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407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re.search(pattern,string, flags=0)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使用可选标记搜索字符串中第一次匹配正则表达式的对象。如果匹配成功，则返回匹配对象，否则返回None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re.match(pattern, string, flags=0)  </a:t>
                      </a:r>
                    </a:p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使用带有可选标记的正则表达式的模式来匹配字符串,匹配是从字符串的第一个字符开始进行。如果匹配成功，返回匹配对象，否则返回None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07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re.findall(pattern, string, flags=0)</a:t>
                      </a:r>
                    </a:p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</a:t>
                      </a: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查找字符串中所有匹配的子字符串，并返回一个字符串匹配列表 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匹配对象.group(num = 0)</a:t>
                      </a: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返回整个匹配对象，或者编号为num的特定子组</a:t>
                      </a: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574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7.4.3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正则表达式的常用函数介绍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96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例如：下面的正则表达式定义从s中匹配出ip地址的内容。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import re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 s="ipddress192.168.10.1else"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&gt;&gt;&gt;m1=re.search(r"(([01]{0,1}\d{0,1}\d|25[0-5])\.){3}([01]{0,1}\d{0,1}\d|2[0-4]\d|25[0-5])",s)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print(m1.group())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#输出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192.168.10.1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str='''&lt;span class="td td-2nd"&gt;&lt;a href="/air/nanchang.html" target="_blank"&gt;南昌市&lt;/a&gt;&lt;/span&gt;&lt;span class="td td-4rd"&gt;17&lt;/span&gt;&lt;span class="td td-4rd"&gt;&lt;em class="f1" style="color:#79b800"&gt;优&lt;/em&gt;&lt;/span&gt;&lt;span class="td td-2nd"&gt;&lt;a href="/air/nanchang.html" target="_blank"&gt;武汉市&lt;/a&gt;&lt;/span&gt;&lt;span class="td td-4rd"&gt;17&lt;/span&gt;&lt;span class="td td-4rd"&gt;&lt;em class="f1" style="color:#79b800"&gt;优&lt;/em&gt;&lt;/span&gt;'''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re.findall(r"\"_blank\"&gt;(.{1,}?)&lt;/a&gt;",str)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#匹配出所有的城市名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['南昌市', '武汉市']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77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7.1.2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Python与网页爬虫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19832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7.1 </a:t>
            </a:r>
            <a:r>
              <a:rPr lang="zh-CN"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基本原理</a:t>
            </a:r>
            <a:endParaRPr altLang="en-US" sz="2100" b="1" spc="22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使用Python 语言实现网络爬虫和信息提交是非常简单的事情，代码行数很少，也无须知道网络通信等方面知识，非常适合非专业读者使用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然而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，肆意的爬取网络数据并不是文明现象，通过程序自动提交内容争取竞争性资源也不公平。就像那些肆意的推销电话一样，他们无视接听者意愿，不仅令人讨厌也有可能引发法律纠纷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在互联网上爬取数据，要遵从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Robots 排除协议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（Robots Exclusion Protocol），它也被称为爬虫协议，是网站管理者表达是否希望爬虫自动获取网络信息意愿的方法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4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715968"/>
            <a:ext cx="3574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7.4.3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正则表达式的常用函数介绍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005205"/>
            <a:ext cx="7920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【案例】爬取解析并保存天堂图片网的小黄人图片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requests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爬取天堂图片网小黄人图片网页源码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=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'http://www.ivsky.com/tupian/xiaohuangren_t21343/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= requests.get(url).text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#小黄人图片的超链接格式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#&lt;img src="http://img.ivsky.com/img/tupian/t/201411/01/xiaohuangren-009.jpg" width="135" height="135" alt="卑鄙的我小黄人图片"&gt;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regex = r'&lt;img src=\"(.*?.jpg)\"'  #取出小黄人图片网址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 = re.compile(regex)             #转为pattern对象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 = re.findall(pa, data)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print('本次爬取共获取图片'+str(len(ma))+'张')  #列表长度，即找到图片个数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= 0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imgurl in ma: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 += 1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print('正在爬取'+imgurl)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imgdata = requests.get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‘http:’+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imgurl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).content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with open(str(i)+'.jpg', 'wb') as f: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f.write(imgdata)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print('爬取完毕！')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3574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7.4.3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正则表达式的常用函数介绍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22580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7.4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90" y="1863090"/>
            <a:ext cx="7200000" cy="3654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bg2"/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bg2"/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accent1">
              <a:lumMod val="75000"/>
            </a:schemeClr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929" y="38314"/>
            <a:ext cx="20688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350" dirty="0">
                <a:solidFill>
                  <a:schemeClr val="bg1"/>
                </a:solidFill>
                <a:sym typeface="+mn-ea"/>
              </a:rPr>
              <a:t>高级大数据人才培养丛书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bg2"/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7.5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实战：热门电影搜索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【案例】搜索2345电影网站上，排名前50的电影排行榜，列出电影名称、上映时间、演员、简介，并保存电影海报图片到文件中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bs4 import BeautifulSoup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getHtml(url):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try: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 = requests.get(url,timeout = 30)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r.raise_for_status()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r.encoding = 'gbk'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r.text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except: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''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7.5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实战：热门电影搜索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716280"/>
            <a:ext cx="7920000" cy="540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saveInfo(html):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soup=BeautifulSoup(html,'html.parser')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move_ls = soup.find('ul',class_='picList clearfix')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movies = move_ls.find_all('li')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top in movies: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img_url = top.find('img')['src']#查找所有的图片链接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name = top.find('span',class_='sTit').get_text()  #得到电影名称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try: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time = top.find('span',class_='sIntro').get_text()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except: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time = '暂时无上映时间信息'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try: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actors = top.find('p',class_='pActor')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actor = ''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act in actors.contents: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actor = actor + act.string + ' 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except: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actor = '暂时无演员姓名'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7.5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实战：热门电影搜索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716280"/>
            <a:ext cx="7920000" cy="481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top.find('p',class_='pTxt pIntroHide'):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intro = top.find('p',class_='pTxt pIntroHide').get_text()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intro = top.find('p',class_='pTxt pIntroShow').get_text()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print('影片名： {}\t{}\n{}\n{}\n\n'.format(name,time,actor,intro))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下载图片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with open('D:/movie/'+name + '.jpg','wb+') as f: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img_url="http:"+img_url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imgdata = requests.get(img_url).content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f.write(imgdata)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main():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url = 'http://dianying.2345.com/top/'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html = getHtml(url)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saveInfo(html)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7.5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实战：热门电影搜索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运行结果：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972185" y="1903413"/>
          <a:ext cx="7200265" cy="144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5093970" imgH="1443990" progId="Word.Document.8">
                  <p:embed/>
                </p:oleObj>
              </mc:Choice>
              <mc:Fallback>
                <p:oleObj r:id="rId5" imgW="5093970" imgH="1443990" progId="Word.Document.8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rcRect b="56190"/>
                      <a:stretch>
                        <a:fillRect/>
                      </a:stretch>
                    </p:blipFill>
                    <p:spPr>
                      <a:xfrm>
                        <a:off x="972185" y="1903413"/>
                        <a:ext cx="7200265" cy="144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bg2"/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bg2"/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bg2"/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bg2"/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491553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7.6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实战：大数据论文文章标题采集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716280"/>
            <a:ext cx="7920000" cy="510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【案例】采用正则表达式的方法，解析出大论文的文章标题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requests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bs4 import BeautifulSoup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gethtmltext(url):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try: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r=requests.get(url,timeout=30)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r.raise_for_status()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#r.encoding='utf-8'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r.text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except: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print('error')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""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paper_title(page):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myItems=re.findall(r' target=\"_blank\"&gt;(.*?)&lt;/a&gt;',page)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item in myItems: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 item)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491553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7.6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实战：大数据论文文章标题采集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5480" y="716280"/>
            <a:ext cx="7920000" cy="546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url='http://www.lunwendata.com/6674.html'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html=gethtmltext(url)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#得到大论文的总篇数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list1=re.findall(r'&lt;a title="总数"&gt;&amp;nbsp;&lt;b&gt;(.*?)&lt;/b&gt;',html)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count=int(list1[0])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print('大数据论文共'+str(count)+'篇')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j=0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#一页显示20篇论文，构造出每页论文的域名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range(1,count+1,20):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print('第'+str(j+1)+'页')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j==0: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url='http://www.lunwendata.com/6674.html'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url='http://www.lunwendata.com/6674_'+str(j)+'.html'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j=j+1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#print(url)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#读取网页并解析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html=gethtmltext(url)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paper_title(html)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77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7.1.2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Python与网页爬虫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19832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7.1 </a:t>
            </a:r>
            <a:r>
              <a:rPr lang="zh-CN"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基本原理</a:t>
            </a:r>
            <a:endParaRPr altLang="en-US" sz="2100" b="1" spc="22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管理者可以在网站根目录放置一个robots.txt 文件，并在文件中列出哪些链接不允许爬虫爬取。一般搜索引擎的爬虫会首先捕获这个文件，并根据文件要求爬取网站内容。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Robots 排除协议重点约定不希望爬虫获取的内容，如果没有该文件则表示网站内容可以被爬虫获得，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Robots 协议不是命令和强制手段，只是国际互联网的一种通用道德规范。绝大部分成熟的搜索引擎爬虫都会遵循这个协议，建议个人也能按照互联网规范要求合理使用爬虫技术。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491553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7.6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实战：大数据论文文章标题采集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运行结果：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1800860" y="1884363"/>
          <a:ext cx="5648960" cy="361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3143250" imgH="3643630" progId="Word.Document.8">
                  <p:embed/>
                </p:oleObj>
              </mc:Choice>
              <mc:Fallback>
                <p:oleObj r:id="rId5" imgW="3143250" imgH="3643630" progId="Word.Document.8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rcRect l="1929" b="12935"/>
                      <a:stretch>
                        <a:fillRect/>
                      </a:stretch>
                    </p:blipFill>
                    <p:spPr>
                      <a:xfrm>
                        <a:off x="1800860" y="1884363"/>
                        <a:ext cx="5648960" cy="3612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bg2"/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bg2"/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bg2"/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  <a:solidFill>
            <a:schemeClr val="accent1">
              <a:lumMod val="75000"/>
            </a:schemeClr>
          </a:solidFill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bg2"/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7.7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实战：全国空气质量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716280"/>
            <a:ext cx="7920000" cy="451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【案例】用beautifulsoup4爬取全国空气质量数据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requests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bs4 import BeautifulSoup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#一共有318座重点城市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a=[[0 for col in range(3) ] for row in range(318)]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gethtmltext(url):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try: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r=requests.get(url,timeout=30)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r.raise_for_status()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#r.encoding='utf-8'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r.text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except: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print('error')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""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7.7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实战：全国空气质量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716280"/>
            <a:ext cx="7920000" cy="550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fillweather(soup):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j=i=0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city_name_list=soup.find_all(class_='td td-2nd')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city_num_list=soup.find_all(class_='td td-4rd')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#print(len(city_name_list))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#print('ghghggh')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i&lt;len(city_name_list):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city_name=city_name_list[i].get_text()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city_num=city_num_list[j].get_text()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#city_num=city_num_list[j].text   #两种方法都可以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city_info=city_num_list[j+1].get_text()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a[i][0]=city_name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a[i][1]=city_num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a[i][2]=city_info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i=i+1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j=j+2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printweather():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print('排名','城市','空气质量指数','质量状况')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range(317):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print(i+1,a[i])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7.7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实战：全国空气质量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#全国重点城市空气质量指数排行榜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url='http://www.tianqi.com/air'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html=gethtmltext(url)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#print(html)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if(html!=''):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soup=BeautifulSoup(html,'html.parser')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fillweather(soup)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printweather()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34391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7.7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实战：全国空气质量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运行结果：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2188845" y="2274570"/>
          <a:ext cx="431990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2362835" imgH="1799590" progId="Word.Document.8">
                  <p:embed/>
                </p:oleObj>
              </mc:Choice>
              <mc:Fallback>
                <p:oleObj r:id="rId5" imgW="2362835" imgH="1799590" progId="Word.Document.8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rcRect b="32779"/>
                      <a:stretch>
                        <a:fillRect/>
                      </a:stretch>
                    </p:blipFill>
                    <p:spPr>
                      <a:xfrm>
                        <a:off x="2188845" y="2274570"/>
                        <a:ext cx="4319905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bg2"/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bg2"/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bg2"/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bg2"/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矩形 645"/>
          <p:cNvSpPr/>
          <p:nvPr/>
        </p:nvSpPr>
        <p:spPr>
          <a:xfrm>
            <a:off x="-14288" y="-22224"/>
            <a:ext cx="9169004" cy="6880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678" name="图片 677"/>
          <p:cNvPicPr>
            <a:picLocks noChangeAspect="1"/>
          </p:cNvPicPr>
          <p:nvPr/>
        </p:nvPicPr>
        <p:blipFill rotWithShape="1">
          <a:blip r:embed="rId2"/>
          <a:srcRect l="19090" t="21720" r="16280" b="22029"/>
          <a:stretch>
            <a:fillRect/>
          </a:stretch>
        </p:blipFill>
        <p:spPr>
          <a:xfrm>
            <a:off x="-30480" y="-22860"/>
            <a:ext cx="9201150" cy="688022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25399" y="43062"/>
            <a:ext cx="1569660" cy="646331"/>
            <a:chOff x="564072" y="1012685"/>
            <a:chExt cx="1569660" cy="646331"/>
          </a:xfrm>
        </p:grpSpPr>
        <p:sp>
          <p:nvSpPr>
            <p:cNvPr id="3" name="矩形 2"/>
            <p:cNvSpPr/>
            <p:nvPr/>
          </p:nvSpPr>
          <p:spPr>
            <a:xfrm>
              <a:off x="564072" y="1012685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rgbClr val="96C527"/>
                  </a:solidFill>
                </a:rPr>
                <a:t>习题：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64073" y="1615012"/>
              <a:ext cx="1523494" cy="0"/>
            </a:xfrm>
            <a:prstGeom prst="line">
              <a:avLst/>
            </a:prstGeom>
            <a:ln>
              <a:solidFill>
                <a:srgbClr val="96C5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225425" y="1004570"/>
            <a:ext cx="8611235" cy="440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．用Python爬取今日头条动态页面数据。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2．用Python爬取电影票房数据网http://58921.com/alltime，并按年份进行票房统计。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3．用Python爬取你感兴趣的电影的影评。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4．用正则表达式的分组元字符求解案例7-6的城市列表。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5．用Python爬取天堂图片网http://www.ivsky.com/tupian中的节日图片，并保存到文件中。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6．用Python的itcha库，爬取好友的个性签名数据并进行词频分析和聚类。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7．用Python爬取饿了么网站数据。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8．使用python模拟登录网站。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9．从美国驻北京大使馆提供的PM2.5历史数据网站上（http://www.stateair.net/web/ historical/1/1.html），爬取北京pm25数据的相关csv文件并作处理。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93574" y="1836000"/>
            <a:ext cx="5693399" cy="444332"/>
            <a:chOff x="1807265" y="3866296"/>
            <a:chExt cx="5693399" cy="394200"/>
          </a:xfrm>
          <a:solidFill>
            <a:schemeClr val="accent1">
              <a:lumMod val="7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1814" y="3877080"/>
              <a:ext cx="4188460" cy="36730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网络爬虫工作的基本原理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3574" y="2376000"/>
            <a:ext cx="5728970" cy="444332"/>
            <a:chOff x="1807265" y="2935089"/>
            <a:chExt cx="5728970" cy="394200"/>
          </a:xfrm>
          <a:solidFill>
            <a:schemeClr val="accent1">
              <a:lumMod val="75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881560" y="2945793"/>
              <a:ext cx="5654675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</a:t>
              </a:r>
              <a:r>
                <a:rPr lang="zh-CN" altLang="en-US" sz="2100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zh-CN" altLang="en-US" sz="2100" spc="225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网页内容获取-requests库概述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93574" y="2916000"/>
            <a:ext cx="5693399" cy="444635"/>
            <a:chOff x="1807265" y="3400425"/>
            <a:chExt cx="5693399" cy="394468"/>
          </a:xfrm>
          <a:solidFill>
            <a:schemeClr val="bg2"/>
          </a:solidFill>
        </p:grpSpPr>
        <p:sp>
          <p:nvSpPr>
            <p:cNvPr id="71" name="圆角矩形 7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881687" y="3400425"/>
              <a:ext cx="5417185" cy="3673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网页内容解析-Beautiful Soup库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3574" y="4536000"/>
            <a:ext cx="5693399" cy="444332"/>
            <a:chOff x="1807265" y="4331900"/>
            <a:chExt cx="5693399" cy="394200"/>
          </a:xfrm>
        </p:grpSpPr>
        <p:sp>
          <p:nvSpPr>
            <p:cNvPr id="67" name="圆角矩形 66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881560" y="4342604"/>
              <a:ext cx="5206365" cy="367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实战：大数据论文文章标题采集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92000" y="5616000"/>
            <a:ext cx="5693399" cy="444333"/>
            <a:chOff x="1818097" y="4758178"/>
            <a:chExt cx="5693399" cy="394200"/>
          </a:xfrm>
        </p:grpSpPr>
        <p:sp>
          <p:nvSpPr>
            <p:cNvPr id="65" name="圆角矩形 64"/>
            <p:cNvSpPr/>
            <p:nvPr/>
          </p:nvSpPr>
          <p:spPr>
            <a:xfrm>
              <a:off x="1818097" y="4758178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99764" y="4786305"/>
              <a:ext cx="780983" cy="36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2000" y="3996000"/>
            <a:ext cx="5730240" cy="444280"/>
            <a:chOff x="1807265" y="2478527"/>
            <a:chExt cx="5693399" cy="394154"/>
          </a:xfrm>
          <a:solidFill>
            <a:schemeClr val="bg2"/>
          </a:solidFill>
        </p:grpSpPr>
        <p:sp>
          <p:nvSpPr>
            <p:cNvPr id="49" name="圆角矩形 48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61524" y="2485851"/>
              <a:ext cx="4827780" cy="36730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实战：热门电影搜索</a:t>
              </a:r>
            </a:p>
          </p:txBody>
        </p:sp>
      </p:grpSp>
      <p:pic>
        <p:nvPicPr>
          <p:cNvPr id="51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 smtClean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en-US" altLang="es-HN" sz="12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4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692000" y="5076000"/>
            <a:ext cx="5693399" cy="444356"/>
            <a:chOff x="1807265" y="4331900"/>
            <a:chExt cx="5693399" cy="394221"/>
          </a:xfrm>
        </p:grpSpPr>
        <p:sp>
          <p:nvSpPr>
            <p:cNvPr id="62" name="圆角矩形 61"/>
            <p:cNvSpPr/>
            <p:nvPr/>
          </p:nvSpPr>
          <p:spPr>
            <a:xfrm>
              <a:off x="1807265" y="4331900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869622" y="4358813"/>
              <a:ext cx="3597910" cy="367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7.7</a:t>
              </a:r>
              <a:r>
                <a:rPr lang="zh-CN" altLang="en-US" sz="21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实战：全国空气质量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5167" y="533999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850957" y="1169836"/>
              <a:ext cx="14420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第七</a:t>
              </a:r>
              <a:r>
                <a:rPr lang="zh-CN" altLang="en-US" sz="2800" dirty="0" smtClean="0">
                  <a:solidFill>
                    <a:schemeClr val="accent4"/>
                  </a:solidFill>
                </a:rPr>
                <a:t>章　</a:t>
              </a:r>
              <a:r>
                <a:rPr lang="zh-CN" altLang="zh-CN" sz="2800" dirty="0" smtClean="0">
                  <a:solidFill>
                    <a:schemeClr val="accent4"/>
                  </a:solidFill>
                </a:rPr>
                <a:t>网络爬虫</a:t>
              </a:r>
              <a:endParaRPr lang="zh-CN" altLang="en-US" sz="2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3574" y="3456000"/>
            <a:ext cx="5693399" cy="444332"/>
            <a:chOff x="1807265" y="3866296"/>
            <a:chExt cx="5693399" cy="394200"/>
          </a:xfrm>
          <a:solidFill>
            <a:schemeClr val="bg2"/>
          </a:solidFill>
        </p:grpSpPr>
        <p:sp>
          <p:nvSpPr>
            <p:cNvPr id="4" name="圆角矩形 3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814" y="3877080"/>
              <a:ext cx="2416810" cy="36730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</a:t>
              </a:r>
              <a:r>
                <a:rPr lang="zh-CN"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altLang="en-US" sz="21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214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7.2.1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requests对象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495681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7.2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网页内容获取-requests库概述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2140" y="1257935"/>
            <a:ext cx="7920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http工作原理：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HTTP是基于请求-响应模式的，客户端发出请求叫Request，服务器端的响应叫Response。HTTP请求服务器端，常用的方式是GET和POST。通常，GET表示向指定的服务器请求数据，POST表示向指定的服务器提交要被处理的数据。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Requests请求的相关函数：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Get(url,timeout=n):对应HTTP的get方法，获取网页内容，timeout设定每次请求的超时时间，单位秒。该函数将网页的内容封装成一个Response对象并返回。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Post(url,data={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‘key’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‘value’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}): 对应HTTP的post方式，其中字典用于传递客户端数据。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2752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7.2.2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response对象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495681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7.2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网页内容获取-requests库概述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39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通过Response对象的属性可以获取网页内容。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Status_code:http请求返回的状态，整数，200表示连接成功，404表示失败。在处理网页数据前，要先判断该状态值。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Text:页面内容，以字符串形式存储在text中。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Encoding:HTTP响应内容的编码格式，通过此属性可以更改返回页面的编码格式，便于处理中文。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Json():如果HTTP响应页面包含JSON格式数据，该方法能够在HTTP 响应内容中解析存在的JSON 数据，这将带来解析HTTP的便利。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raise_for_status()：方法能在非成功响应后产生异常，即只要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返回的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请求状态status_code 不是200，这个方法会产生一个异常，用于try…except 语句。使用异常处理语句可以避免设置一堆复杂的if 语句，只需要在收到响应调用这个方法。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2752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7.2.2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response对象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495681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7.2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网页内容获取-requests库概述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当遇到网络问题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 会产生几种常用异常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 查 询 失 败 、 拒 绝 连 接 等 ， requests 会 抛 出ConnectionError 异常。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遇到无效HTTP 响应时，requests 则会抛出HTTPError 异常。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若请求url 超时，则抛出Timeout 异常。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请求超过了设定的最大重定向次数，则会抛出一个TooManyRedirects 异常。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在使用requests 时，通常需要将此语句放在try快中进行处理。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630203" y="234392"/>
            <a:ext cx="14338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0" dirty="0" smtClean="0">
                <a:solidFill>
                  <a:prstClr val="white"/>
                </a:solidFill>
              </a:rPr>
              <a:t>第七章 网络爬虫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0" name="31 CuadroTexto"/>
          <p:cNvSpPr txBox="1"/>
          <p:nvPr/>
        </p:nvSpPr>
        <p:spPr>
          <a:xfrm>
            <a:off x="4729199" y="6267161"/>
            <a:ext cx="3708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HN" sz="1200" b="1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pic>
        <p:nvPicPr>
          <p:cNvPr id="31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2232" y="889323"/>
            <a:ext cx="22752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7.2.2  </a:t>
            </a:r>
            <a:r>
              <a:rPr lang="zh-CN" alt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response对象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452232" y="173917"/>
            <a:ext cx="495681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100" b="1" spc="225" dirty="0" smtClean="0">
                <a:solidFill>
                  <a:prstClr val="white"/>
                </a:solidFill>
              </a:rPr>
              <a:t>7.2 </a:t>
            </a:r>
            <a:r>
              <a:rPr altLang="en-US" sz="21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网页内容获取-requests库概述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140" y="1257935"/>
            <a:ext cx="7920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【案例7-1】爬取天堂图片网中小黄人图片网页的内容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gethtmltext(url):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try: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r=requests.get(url,timeout=30)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r.raise_for_status()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r.text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except: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"“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url="http://www.ivsky.com/tupian/xiaohuangren_t21343/"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print(gethtmltext(url))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5414</Words>
  <Application>Microsoft Macintosh PowerPoint</Application>
  <PresentationFormat>全屏显示(4:3)</PresentationFormat>
  <Paragraphs>738</Paragraphs>
  <Slides>47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cstor</dc:creator>
  <cp:lastModifiedBy>haixia liu</cp:lastModifiedBy>
  <cp:revision>763</cp:revision>
  <dcterms:created xsi:type="dcterms:W3CDTF">2015-11-23T03:31:00Z</dcterms:created>
  <dcterms:modified xsi:type="dcterms:W3CDTF">2020-12-27T14:38:23Z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