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757" autoAdjust="0"/>
  </p:normalViewPr>
  <p:slideViewPr>
    <p:cSldViewPr snapToGrid="0">
      <p:cViewPr>
        <p:scale>
          <a:sx n="75" d="100"/>
          <a:sy n="75" d="100"/>
        </p:scale>
        <p:origin x="-130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22" y="-108"/>
      </p:cViewPr>
      <p:guideLst>
        <p:guide orient="horz" pos="2880"/>
        <p:guide pos="2160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EFFE9-6AFD-46F5-89F2-860D0B6E7917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D7112-80FC-49EF-8150-4A275DFC5B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33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my name is Dimitris Zermas and I am a PhD Candidate at the University of Minnesota.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 work that I developed with the collaboration of my supervisor in DELPHI, Izzat </a:t>
            </a:r>
            <a:r>
              <a:rPr lang="en-US" dirty="0" err="1"/>
              <a:t>Izzat</a:t>
            </a:r>
            <a:r>
              <a:rPr lang="en-US" dirty="0"/>
              <a:t> and the guidance of my advisor at the </a:t>
            </a:r>
            <a:r>
              <a:rPr lang="en-US" dirty="0" err="1"/>
              <a:t>UoM</a:t>
            </a:r>
            <a:r>
              <a:rPr lang="en-US" dirty="0"/>
              <a:t> Nikos </a:t>
            </a:r>
            <a:r>
              <a:rPr lang="en-US" dirty="0" err="1"/>
              <a:t>Papanikolopoulos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an algorithm for fast segmentation of 3D point clouds.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point clouds have been acquired by a LiDAR sensor and we are focusing on an application regarding autonomous vehicles.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D7112-80FC-49EF-8150-4A275DFC5B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68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on the environment surrounding an autonomous vehicle is crucial for the safety of the vehicle passengers and the people interacting with it.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multiple occasions, cameras and radars are not enough for the acquisition of this information.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(click) LiDAR </a:t>
            </a:r>
            <a:r>
              <a:rPr lang="en-US" dirty="0"/>
              <a:t>sensors are able to complement existing safety systems and enhance the autonomous driving system’s </a:t>
            </a:r>
            <a:r>
              <a:rPr lang="en-US" dirty="0" smtClean="0"/>
              <a:t>capabilities.</a:t>
            </a:r>
          </a:p>
          <a:p>
            <a:endParaRPr lang="en-US" dirty="0" smtClean="0"/>
          </a:p>
          <a:p>
            <a:r>
              <a:rPr lang="en-US" dirty="0" smtClean="0"/>
              <a:t>(click) They offer accurate </a:t>
            </a:r>
            <a:r>
              <a:rPr lang="en-US" dirty="0"/>
              <a:t>depth </a:t>
            </a:r>
            <a:r>
              <a:rPr lang="en-US" dirty="0" smtClean="0"/>
              <a:t>measurements,</a:t>
            </a:r>
            <a:r>
              <a:rPr lang="en-US" baseline="0" dirty="0" smtClean="0"/>
              <a:t> long sensing range, and the development of solid state </a:t>
            </a:r>
            <a:r>
              <a:rPr lang="en-US" baseline="0" dirty="0" err="1" smtClean="0"/>
              <a:t>LiDARs</a:t>
            </a:r>
            <a:r>
              <a:rPr lang="en-US" baseline="0" dirty="0" smtClean="0"/>
              <a:t> will lower their cost m</a:t>
            </a:r>
            <a:r>
              <a:rPr lang="en-US" dirty="0" smtClean="0"/>
              <a:t>aking </a:t>
            </a:r>
            <a:r>
              <a:rPr lang="en-US" dirty="0"/>
              <a:t>them appealing to the automotive </a:t>
            </a:r>
            <a:r>
              <a:rPr lang="en-US" dirty="0" smtClean="0"/>
              <a:t>industry.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demand for fast algorithms tailored around </a:t>
            </a:r>
            <a:r>
              <a:rPr lang="en-US" dirty="0" smtClean="0"/>
              <a:t>autonomous</a:t>
            </a:r>
            <a:r>
              <a:rPr lang="en-US" baseline="0" dirty="0" smtClean="0"/>
              <a:t> driving </a:t>
            </a:r>
            <a:r>
              <a:rPr lang="en-US" dirty="0" smtClean="0"/>
              <a:t>applications is </a:t>
            </a:r>
            <a:r>
              <a:rPr lang="en-US" dirty="0"/>
              <a:t>apparent.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D7112-80FC-49EF-8150-4A275DFC5B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05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tested our algorithm extensively on the KITTI Dataset.</a:t>
            </a:r>
          </a:p>
          <a:p>
            <a:endParaRPr lang="en-US" dirty="0" smtClean="0"/>
          </a:p>
          <a:p>
            <a:r>
              <a:rPr lang="en-US" dirty="0" smtClean="0"/>
              <a:t>The input is a Point Cloud frame representing the environment of the vehicle at particular time instance.</a:t>
            </a:r>
          </a:p>
          <a:p>
            <a:endParaRPr lang="en-US" dirty="0" smtClean="0"/>
          </a:p>
          <a:p>
            <a:r>
              <a:rPr lang="en-US" dirty="0" smtClean="0"/>
              <a:t>(click) The</a:t>
            </a:r>
            <a:r>
              <a:rPr lang="en-US" baseline="0" dirty="0" smtClean="0"/>
              <a:t> output is meaningful clusters of points representing objects of interest in the surroundings.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Initially, we are removing the points representing the ground and then we cluster the remaining points fast.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D7112-80FC-49EF-8150-4A275DFC5BE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idea for ground point removal is simple; we are fitting planes along the direction of the car’s trajectory.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fitting only one plane, we are fitting several.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way it is possible to accommodate for ground planes with changing slope.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fitting starts from the plane surrounding the vehicle (plane 2), because it is more reliable to seed the algorithm with points that are close to the sensor.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(click) Starting from the vehicle’s surrounding plane, the algorithm is scanning the point cloud first forwards and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(click) then backwards </a:t>
            </a:r>
            <a:r>
              <a:rPr lang="en-US" baseline="0" dirty="0" smtClean="0"/>
              <a:t>trying to fit planes,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(click) while maintaining continuity between them.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D7112-80FC-49EF-8150-4A275DFC5BE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algorithm for fast clustering, the “Scan Line Run” (SLR) is the second contribution of our work.</a:t>
            </a:r>
          </a:p>
          <a:p>
            <a:endParaRPr lang="en-US" dirty="0" smtClean="0"/>
          </a:p>
          <a:p>
            <a:r>
              <a:rPr lang="en-US" dirty="0" smtClean="0"/>
              <a:t>The LiDAR is sweeping its surroundings in a way that reminds us of a raster scan.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inspired us to treat the scan lines of the LiDAR point cloud as rows of a 2D image and perform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connected component labeling techniques directly influenced by algorithms for binary images.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We say that the LiDAR measurements that come from the same ring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 a “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Line”.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 Each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“Scan Line” consists of measurements that belong to the ground or an object of interest.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example the white circles are treated as background and the colored circles are treated as foreground.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 colored circles form a “Run”.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Combining “Runs” of a “Scan Line” with the “Runs” of neighboring “Scan Lines” allows for very fast clustering because the search space is immensely reduced.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D7112-80FC-49EF-8150-4A275DFC5BE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algorithm achieves faster running time when compared to of-the-self algorithms that perform similar tasks.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take advantage of the structured data the LiDAR sensor provides and show that clustering can be scalable and independent of the number of points in the point cloud.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approach can be applied with minor modifications to data gathered by RGB+D sensors.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more details and results on this project, please join me at the … kiosk right after the end of this session. Thank you for you attention.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D7112-80FC-49EF-8150-4A275DFC5BE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BAB3-9DD1-4B7D-AA03-7427657368F0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E011-AC6C-4927-98C1-904E9CCC8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109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BAB3-9DD1-4B7D-AA03-7427657368F0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E011-AC6C-4927-98C1-904E9CCC8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29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BAB3-9DD1-4B7D-AA03-7427657368F0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E011-AC6C-4927-98C1-904E9CCC8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57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BAB3-9DD1-4B7D-AA03-7427657368F0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E011-AC6C-4927-98C1-904E9CCC8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215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BAB3-9DD1-4B7D-AA03-7427657368F0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E011-AC6C-4927-98C1-904E9CCC8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284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BAB3-9DD1-4B7D-AA03-7427657368F0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E011-AC6C-4927-98C1-904E9CCC8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416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BAB3-9DD1-4B7D-AA03-7427657368F0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E011-AC6C-4927-98C1-904E9CCC8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4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BAB3-9DD1-4B7D-AA03-7427657368F0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E011-AC6C-4927-98C1-904E9CCC8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298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BAB3-9DD1-4B7D-AA03-7427657368F0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E011-AC6C-4927-98C1-904E9CCC8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306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BAB3-9DD1-4B7D-AA03-7427657368F0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E011-AC6C-4927-98C1-904E9CCC8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94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BAB3-9DD1-4B7D-AA03-7427657368F0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E011-AC6C-4927-98C1-904E9CCC8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075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8BAB3-9DD1-4B7D-AA03-7427657368F0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CE011-AC6C-4927-98C1-904E9CCC8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413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1" y="1122363"/>
            <a:ext cx="1114864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Fast Segmentation of 3D Point Clouds: A Paradigm on LiDAR Data for Autonomous Vehicle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Dimitris Zermas, Izzat </a:t>
            </a:r>
            <a:r>
              <a:rPr lang="en-US" dirty="0" err="1"/>
              <a:t>Izzat</a:t>
            </a:r>
            <a:r>
              <a:rPr lang="en-US" dirty="0"/>
              <a:t>, Nikos </a:t>
            </a:r>
            <a:r>
              <a:rPr lang="en-US" dirty="0" err="1"/>
              <a:t>Papanikolopoulos</a:t>
            </a:r>
            <a:endParaRPr lang="en-US" dirty="0"/>
          </a:p>
        </p:txBody>
      </p:sp>
      <p:pic>
        <p:nvPicPr>
          <p:cNvPr id="1030" name="Picture 6" descr="Image result for DELPHI automoti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2031" y="5359585"/>
            <a:ext cx="3328987" cy="82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iversity of minneso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031" y="5130612"/>
            <a:ext cx="5438775" cy="12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72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LiDAR for Autonomous Driving</a:t>
            </a:r>
          </a:p>
        </p:txBody>
      </p:sp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7637" y="4022062"/>
            <a:ext cx="4691837" cy="253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amera sens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385" y="1590291"/>
            <a:ext cx="1481360" cy="15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delphi radar sens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8698" y="1600199"/>
            <a:ext cx="1490027" cy="151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8587" y="1792706"/>
            <a:ext cx="1700784" cy="11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9635" y="3036254"/>
            <a:ext cx="96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0996" y="3045992"/>
            <a:ext cx="75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2282" y="3036824"/>
            <a:ext cx="84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LiDAR</a:t>
            </a:r>
            <a:endParaRPr lang="en-US" dirty="0"/>
          </a:p>
        </p:txBody>
      </p:sp>
      <p:sp>
        <p:nvSpPr>
          <p:cNvPr id="11" name="Cross 10"/>
          <p:cNvSpPr/>
          <p:nvPr/>
        </p:nvSpPr>
        <p:spPr>
          <a:xfrm>
            <a:off x="2574757" y="2213808"/>
            <a:ext cx="493295" cy="505327"/>
          </a:xfrm>
          <a:prstGeom prst="plus">
            <a:avLst>
              <a:gd name="adj" fmla="val 3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5061365" y="2209792"/>
            <a:ext cx="493295" cy="505327"/>
          </a:xfrm>
          <a:prstGeom prst="plus">
            <a:avLst>
              <a:gd name="adj" fmla="val 3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qual 12"/>
          <p:cNvSpPr/>
          <p:nvPr/>
        </p:nvSpPr>
        <p:spPr>
          <a:xfrm>
            <a:off x="7952874" y="2153652"/>
            <a:ext cx="806115" cy="60157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9621" y="2237873"/>
            <a:ext cx="243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Enhanced Safety</a:t>
            </a:r>
            <a:endParaRPr lang="en-US" sz="2400" dirty="0"/>
          </a:p>
        </p:txBody>
      </p:sp>
      <p:cxnSp>
        <p:nvCxnSpPr>
          <p:cNvPr id="16" name="Straight Connector 15"/>
          <p:cNvCxnSpPr>
            <a:stCxn id="7" idx="2"/>
            <a:endCxn id="2054" idx="0"/>
          </p:cNvCxnSpPr>
          <p:nvPr/>
        </p:nvCxnSpPr>
        <p:spPr>
          <a:xfrm>
            <a:off x="1540469" y="3405586"/>
            <a:ext cx="2653087" cy="6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  <a:endCxn id="2054" idx="0"/>
          </p:cNvCxnSpPr>
          <p:nvPr/>
        </p:nvCxnSpPr>
        <p:spPr>
          <a:xfrm>
            <a:off x="4109388" y="3415324"/>
            <a:ext cx="84168" cy="60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2054" idx="0"/>
          </p:cNvCxnSpPr>
          <p:nvPr/>
        </p:nvCxnSpPr>
        <p:spPr>
          <a:xfrm flipH="1">
            <a:off x="4193556" y="3406156"/>
            <a:ext cx="2629097" cy="61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Callout 1 20"/>
          <p:cNvSpPr/>
          <p:nvPr/>
        </p:nvSpPr>
        <p:spPr>
          <a:xfrm>
            <a:off x="7615990" y="3765885"/>
            <a:ext cx="4131510" cy="1034715"/>
          </a:xfrm>
          <a:prstGeom prst="borderCallout1">
            <a:avLst>
              <a:gd name="adj1" fmla="val -216"/>
              <a:gd name="adj2" fmla="val -252"/>
              <a:gd name="adj3" fmla="val -97237"/>
              <a:gd name="adj4" fmla="val -7796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76146" y="3826041"/>
            <a:ext cx="4007853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Accurate </a:t>
            </a:r>
            <a:r>
              <a:rPr lang="en-US" dirty="0" smtClean="0"/>
              <a:t>depth </a:t>
            </a:r>
            <a:r>
              <a:rPr lang="en-US" dirty="0" smtClean="0"/>
              <a:t>measurements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Long range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Solid State </a:t>
            </a:r>
            <a:r>
              <a:rPr lang="en-US" dirty="0" err="1" smtClean="0"/>
              <a:t>LiDARs</a:t>
            </a:r>
            <a:r>
              <a:rPr lang="en-US" dirty="0" smtClean="0"/>
              <a:t> will lower the cost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98500" y="1333500"/>
            <a:ext cx="4229100" cy="2565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01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4" grpId="0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6314" y="1921933"/>
            <a:ext cx="6075907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on </a:t>
            </a:r>
            <a:r>
              <a:rPr lang="en-US" dirty="0" smtClean="0"/>
              <a:t>KITTI Dataset</a:t>
            </a:r>
          </a:p>
          <a:p>
            <a:pPr>
              <a:buNone/>
            </a:pPr>
            <a:r>
              <a:rPr lang="en-US" dirty="0" smtClean="0"/>
              <a:t>Input:</a:t>
            </a:r>
          </a:p>
          <a:p>
            <a:r>
              <a:rPr lang="en-US" dirty="0" smtClean="0"/>
              <a:t>LiDAR Point Clouds</a:t>
            </a:r>
          </a:p>
          <a:p>
            <a:pPr>
              <a:buNone/>
            </a:pPr>
            <a:r>
              <a:rPr lang="en-US" dirty="0" smtClean="0"/>
              <a:t>Output:</a:t>
            </a:r>
          </a:p>
          <a:p>
            <a:r>
              <a:rPr lang="en-US" dirty="0" smtClean="0"/>
              <a:t>Meaningful Clusters</a:t>
            </a:r>
          </a:p>
          <a:p>
            <a:pPr lvl="1"/>
            <a:r>
              <a:rPr lang="en-US" dirty="0" smtClean="0"/>
              <a:t>Remove ground points</a:t>
            </a:r>
          </a:p>
          <a:p>
            <a:pPr lvl="1"/>
            <a:r>
              <a:rPr lang="en-US" dirty="0" smtClean="0"/>
              <a:t>Cluster the rest </a:t>
            </a:r>
            <a:r>
              <a:rPr lang="en-US" u="sng" dirty="0" smtClean="0"/>
              <a:t>FAST</a:t>
            </a:r>
            <a:endParaRPr lang="en-US" u="sn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3381" y="1938867"/>
            <a:ext cx="6015638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Removal - </a:t>
            </a:r>
            <a:r>
              <a:rPr lang="en-US" dirty="0" smtClean="0"/>
              <a:t>Ground Plane </a:t>
            </a:r>
            <a:r>
              <a:rPr lang="en-US" dirty="0" smtClean="0"/>
              <a:t>Fitting (GPF)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planes to the ground</a:t>
            </a:r>
          </a:p>
          <a:p>
            <a:pPr lvl="1"/>
            <a:r>
              <a:rPr lang="en-US" dirty="0" smtClean="0"/>
              <a:t>Multiple planes for </a:t>
            </a:r>
          </a:p>
          <a:p>
            <a:pPr lvl="1">
              <a:buNone/>
            </a:pPr>
            <a:r>
              <a:rPr lang="en-US" dirty="0" smtClean="0"/>
              <a:t>rough terrain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Start from “plane 2”</a:t>
            </a:r>
          </a:p>
          <a:p>
            <a:r>
              <a:rPr lang="en-US" dirty="0" smtClean="0"/>
              <a:t>Move forward</a:t>
            </a:r>
          </a:p>
          <a:p>
            <a:r>
              <a:rPr lang="en-US" dirty="0" smtClean="0"/>
              <a:t>Move backward</a:t>
            </a:r>
          </a:p>
          <a:p>
            <a:r>
              <a:rPr lang="en-US" dirty="0" smtClean="0"/>
              <a:t>Secure plane continuity</a:t>
            </a:r>
            <a:endParaRPr lang="en-US" dirty="0" smtClean="0"/>
          </a:p>
        </p:txBody>
      </p:sp>
      <p:pic>
        <p:nvPicPr>
          <p:cNvPr id="4" name="Picture 2" descr="C:\Users\zj2z7y\Downloads\GPF_example - Page 1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5605" y="1981200"/>
            <a:ext cx="653732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044267" y="4588933"/>
            <a:ext cx="338666" cy="372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18134" y="4538133"/>
            <a:ext cx="338666" cy="372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9262533" y="4233334"/>
            <a:ext cx="1032933" cy="270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333066" y="4334934"/>
            <a:ext cx="1032933" cy="270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:\Users\dzerm\Downloads\SLR_example_a_ru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4770438"/>
            <a:ext cx="3886200" cy="1914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Clustering – Scan Line Run (SLR)</a:t>
            </a:r>
            <a:endParaRPr lang="en-US" dirty="0"/>
          </a:p>
        </p:txBody>
      </p:sp>
      <p:grpSp>
        <p:nvGrpSpPr>
          <p:cNvPr id="682" name="Group 681"/>
          <p:cNvGrpSpPr/>
          <p:nvPr/>
        </p:nvGrpSpPr>
        <p:grpSpPr>
          <a:xfrm>
            <a:off x="9413191" y="2193241"/>
            <a:ext cx="2316587" cy="2303040"/>
            <a:chOff x="6393766" y="1669366"/>
            <a:chExt cx="2316587" cy="2303040"/>
          </a:xfrm>
        </p:grpSpPr>
        <p:grpSp>
          <p:nvGrpSpPr>
            <p:cNvPr id="642" name="Group 641"/>
            <p:cNvGrpSpPr/>
            <p:nvPr/>
          </p:nvGrpSpPr>
          <p:grpSpPr>
            <a:xfrm>
              <a:off x="6559713" y="1821766"/>
              <a:ext cx="2150640" cy="2150640"/>
              <a:chOff x="2269067" y="3566160"/>
              <a:chExt cx="2150640" cy="2150640"/>
            </a:xfrm>
          </p:grpSpPr>
          <p:pic>
            <p:nvPicPr>
              <p:cNvPr id="3074" name="Picture 2" descr="Related image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69067" y="3566160"/>
                <a:ext cx="2150640" cy="2150640"/>
              </a:xfrm>
              <a:prstGeom prst="rect">
                <a:avLst/>
              </a:prstGeom>
              <a:noFill/>
            </p:spPr>
          </p:pic>
          <p:grpSp>
            <p:nvGrpSpPr>
              <p:cNvPr id="90" name="Group 89"/>
              <p:cNvGrpSpPr/>
              <p:nvPr/>
            </p:nvGrpSpPr>
            <p:grpSpPr>
              <a:xfrm>
                <a:off x="2278380" y="3573780"/>
                <a:ext cx="2132616" cy="60960"/>
                <a:chOff x="1813560" y="3192780"/>
                <a:chExt cx="2132616" cy="6096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18135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8" name="Rectangle 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9" name="Rectangle 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50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51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3" name="Rectangle 52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5" name="Rectangle 54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6" name="Rectangle 55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28803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64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78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85" name="Rectangle 84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86" name="Rectangle 85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89" name="Rectangle 88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79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83" name="Rectangle 82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65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66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67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68" name="Rectangle 6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91" name="Group 90"/>
              <p:cNvGrpSpPr/>
              <p:nvPr/>
            </p:nvGrpSpPr>
            <p:grpSpPr>
              <a:xfrm>
                <a:off x="2278380" y="3642360"/>
                <a:ext cx="2132616" cy="60960"/>
                <a:chOff x="1813560" y="3192780"/>
                <a:chExt cx="2132616" cy="60960"/>
              </a:xfrm>
            </p:grpSpPr>
            <p:grpSp>
              <p:nvGrpSpPr>
                <p:cNvPr id="92" name="Group 61"/>
                <p:cNvGrpSpPr/>
                <p:nvPr/>
              </p:nvGrpSpPr>
              <p:grpSpPr>
                <a:xfrm>
                  <a:off x="18135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120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134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41" name="Rectangle 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42" name="Rectangle 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43" name="Rectangle 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44" name="Rectangle 1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45" name="Rectangle 1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35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36" name="Rectangle 135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37" name="Rectangle 136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38" name="Rectangle 4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39" name="Rectangle 4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121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122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32" name="Rectangle 131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33" name="Rectangle 132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23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24" name="Rectangle 123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25" name="Rectangle 124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26" name="Rectangle 125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27" name="Rectangle 126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28" name="Rectangle 127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93" name="Group 62"/>
                <p:cNvGrpSpPr/>
                <p:nvPr/>
              </p:nvGrpSpPr>
              <p:grpSpPr>
                <a:xfrm>
                  <a:off x="28803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94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108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09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10" name="Rectangle 109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95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96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97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98" name="Rectangle 9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99" name="Rectangle 9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01" name="Rectangle 10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02" name="Rectangle 10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278380" y="3787140"/>
                <a:ext cx="2132616" cy="60960"/>
                <a:chOff x="1813560" y="3192780"/>
                <a:chExt cx="2132616" cy="60960"/>
              </a:xfrm>
            </p:grpSpPr>
            <p:grpSp>
              <p:nvGrpSpPr>
                <p:cNvPr id="147" name="Group 61"/>
                <p:cNvGrpSpPr/>
                <p:nvPr/>
              </p:nvGrpSpPr>
              <p:grpSpPr>
                <a:xfrm>
                  <a:off x="18135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175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189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96" name="Rectangle 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7" name="Rectangle 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8" name="Rectangle 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9" name="Rectangle 1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0" name="Rectangle 1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90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3" name="Rectangle 4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4" name="Rectangle 4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176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177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78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81" name="Rectangle 180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8" name="Group 62"/>
                <p:cNvGrpSpPr/>
                <p:nvPr/>
              </p:nvGrpSpPr>
              <p:grpSpPr>
                <a:xfrm>
                  <a:off x="28803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149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163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64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150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151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52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278380" y="3718560"/>
                <a:ext cx="2132616" cy="60960"/>
                <a:chOff x="1813560" y="3192780"/>
                <a:chExt cx="2132616" cy="60960"/>
              </a:xfrm>
            </p:grpSpPr>
            <p:grpSp>
              <p:nvGrpSpPr>
                <p:cNvPr id="202" name="Group 61"/>
                <p:cNvGrpSpPr/>
                <p:nvPr/>
              </p:nvGrpSpPr>
              <p:grpSpPr>
                <a:xfrm>
                  <a:off x="18135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230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244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251" name="Rectangle 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2" name="Rectangle 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3" name="Rectangle 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4" name="Rectangle 1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5" name="Rectangle 1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45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7" name="Rectangle 246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8" name="Rectangle 4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9" name="Rectangle 4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50" name="Rectangle 249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231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232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239" name="Rectangle 238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33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7" name="Rectangle 236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38" name="Rectangle 237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3" name="Group 62"/>
                <p:cNvGrpSpPr/>
                <p:nvPr/>
              </p:nvGrpSpPr>
              <p:grpSpPr>
                <a:xfrm>
                  <a:off x="28803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204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218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19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220" name="Rectangle 219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1" name="Rectangle 220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2" name="Rectangle 221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3" name="Rectangle 222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24" name="Rectangle 223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205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206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07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56" name="Group 255"/>
              <p:cNvGrpSpPr/>
              <p:nvPr/>
            </p:nvGrpSpPr>
            <p:grpSpPr>
              <a:xfrm>
                <a:off x="2278380" y="3855720"/>
                <a:ext cx="2132616" cy="60960"/>
                <a:chOff x="1813560" y="3192780"/>
                <a:chExt cx="2132616" cy="60960"/>
              </a:xfrm>
            </p:grpSpPr>
            <p:grpSp>
              <p:nvGrpSpPr>
                <p:cNvPr id="257" name="Group 61"/>
                <p:cNvGrpSpPr/>
                <p:nvPr/>
              </p:nvGrpSpPr>
              <p:grpSpPr>
                <a:xfrm>
                  <a:off x="18135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285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299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306" name="Rectangle 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07" name="Rectangle 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08" name="Rectangle 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09" name="Rectangle 1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10" name="Rectangle 1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00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301" name="Rectangle 300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02" name="Rectangle 301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03" name="Rectangle 4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04" name="Rectangle 4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05" name="Rectangle 304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286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287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294" name="Rectangle 293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95" name="Rectangle 294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96" name="Rectangle 295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97" name="Rectangle 296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98" name="Rectangle 297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88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289" name="Rectangle 288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90" name="Rectangle 289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93" name="Rectangle 292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8" name="Group 62"/>
                <p:cNvGrpSpPr/>
                <p:nvPr/>
              </p:nvGrpSpPr>
              <p:grpSpPr>
                <a:xfrm>
                  <a:off x="28803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259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273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280" name="Rectangle 279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81" name="Rectangle 280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83" name="Rectangle 282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84" name="Rectangle 283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74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275" name="Rectangle 274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77" name="Rectangle 276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78" name="Rectangle 277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79" name="Rectangle 278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260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261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9" name="Rectangle 26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70" name="Rectangle 26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71" name="Rectangle 27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72" name="Rectangle 27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62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263" name="Rectangle 262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4" name="Rectangle 263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5" name="Rectangle 26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6" name="Rectangle 26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267" name="Rectangle 266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12" name="Group 311"/>
              <p:cNvGrpSpPr/>
              <p:nvPr/>
            </p:nvGrpSpPr>
            <p:grpSpPr>
              <a:xfrm>
                <a:off x="2278380" y="3924300"/>
                <a:ext cx="2132616" cy="60960"/>
                <a:chOff x="1813560" y="3192780"/>
                <a:chExt cx="2132616" cy="60960"/>
              </a:xfrm>
            </p:grpSpPr>
            <p:grpSp>
              <p:nvGrpSpPr>
                <p:cNvPr id="313" name="Group 61"/>
                <p:cNvGrpSpPr/>
                <p:nvPr/>
              </p:nvGrpSpPr>
              <p:grpSpPr>
                <a:xfrm>
                  <a:off x="18135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341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355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362" name="Rectangle 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3" name="Rectangle 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4" name="Rectangle 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5" name="Rectangle 1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6" name="Rectangle 1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56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59" name="Rectangle 4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0" name="Rectangle 4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342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343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44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7" name="Rectangle 346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4" name="Group 62"/>
                <p:cNvGrpSpPr/>
                <p:nvPr/>
              </p:nvGrpSpPr>
              <p:grpSpPr>
                <a:xfrm>
                  <a:off x="28803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315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329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30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331" name="Rectangle 330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2" name="Rectangle 331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4" name="Rectangle 333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316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317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27" name="Rectangle 326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28" name="Rectangle 327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18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319" name="Rectangle 318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20" name="Rectangle 319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67" name="Group 366"/>
              <p:cNvGrpSpPr/>
              <p:nvPr/>
            </p:nvGrpSpPr>
            <p:grpSpPr>
              <a:xfrm>
                <a:off x="2278380" y="3992880"/>
                <a:ext cx="2132616" cy="60960"/>
                <a:chOff x="1813560" y="3192780"/>
                <a:chExt cx="2132616" cy="60960"/>
              </a:xfrm>
            </p:grpSpPr>
            <p:grpSp>
              <p:nvGrpSpPr>
                <p:cNvPr id="368" name="Group 61"/>
                <p:cNvGrpSpPr/>
                <p:nvPr/>
              </p:nvGrpSpPr>
              <p:grpSpPr>
                <a:xfrm>
                  <a:off x="18135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396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410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17" name="Rectangle 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18" name="Rectangle 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19" name="Rectangle 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20" name="Rectangle 1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21" name="Rectangle 1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411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12" name="Rectangle 411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13" name="Rectangle 412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14" name="Rectangle 4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15" name="Rectangle 4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16" name="Rectangle 415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397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398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05" name="Rectangle 404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07" name="Rectangle 406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08" name="Rectangle 407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09" name="Rectangle 408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99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00" name="Rectangle 399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01" name="Rectangle 400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02" name="Rectangle 401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04" name="Rectangle 403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" name="Group 62"/>
                <p:cNvGrpSpPr/>
                <p:nvPr/>
              </p:nvGrpSpPr>
              <p:grpSpPr>
                <a:xfrm>
                  <a:off x="28803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370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384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85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371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372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1" name="Rectangle 380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2" name="Rectangle 381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373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22" name="Group 421"/>
              <p:cNvGrpSpPr/>
              <p:nvPr/>
            </p:nvGrpSpPr>
            <p:grpSpPr>
              <a:xfrm>
                <a:off x="2278380" y="5646420"/>
                <a:ext cx="2132616" cy="60960"/>
                <a:chOff x="1813560" y="3192780"/>
                <a:chExt cx="2132616" cy="60960"/>
              </a:xfrm>
            </p:grpSpPr>
            <p:grpSp>
              <p:nvGrpSpPr>
                <p:cNvPr id="423" name="Group 61"/>
                <p:cNvGrpSpPr/>
                <p:nvPr/>
              </p:nvGrpSpPr>
              <p:grpSpPr>
                <a:xfrm>
                  <a:off x="18135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451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465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72" name="Rectangle 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73" name="Rectangle 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74" name="Rectangle 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75" name="Rectangle 1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76" name="Rectangle 1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466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67" name="Rectangle 466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68" name="Rectangle 467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69" name="Rectangle 4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70" name="Rectangle 4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71" name="Rectangle 470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452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453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60" name="Rectangle 459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61" name="Rectangle 460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62" name="Rectangle 461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63" name="Rectangle 462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64" name="Rectangle 463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454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55" name="Rectangle 454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56" name="Rectangle 455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57" name="Rectangle 456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58" name="Rectangle 457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59" name="Rectangle 458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24" name="Group 62"/>
                <p:cNvGrpSpPr/>
                <p:nvPr/>
              </p:nvGrpSpPr>
              <p:grpSpPr>
                <a:xfrm>
                  <a:off x="28803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425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439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47" name="Rectangle 446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48" name="Rectangle 447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49" name="Rectangle 448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50" name="Rectangle 449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440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41" name="Rectangle 440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42" name="Rectangle 441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44" name="Rectangle 443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45" name="Rectangle 444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426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427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34" name="Rectangle 433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35" name="Rectangle 434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36" name="Rectangle 435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37" name="Rectangle 436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38" name="Rectangle 437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428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29" name="Rectangle 428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30" name="Rectangle 429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31" name="Rectangle 430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32" name="Rectangle 431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33" name="Rectangle 432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77" name="Group 476"/>
              <p:cNvGrpSpPr/>
              <p:nvPr/>
            </p:nvGrpSpPr>
            <p:grpSpPr>
              <a:xfrm>
                <a:off x="2278380" y="5577840"/>
                <a:ext cx="2132616" cy="60960"/>
                <a:chOff x="1813560" y="3192780"/>
                <a:chExt cx="2132616" cy="60960"/>
              </a:xfrm>
            </p:grpSpPr>
            <p:grpSp>
              <p:nvGrpSpPr>
                <p:cNvPr id="478" name="Group 61"/>
                <p:cNvGrpSpPr/>
                <p:nvPr/>
              </p:nvGrpSpPr>
              <p:grpSpPr>
                <a:xfrm>
                  <a:off x="18135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506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520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27" name="Rectangle 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28" name="Rectangle 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29" name="Rectangle 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30" name="Rectangle 1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31" name="Rectangle 1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521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22" name="Rectangle 521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23" name="Rectangle 522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24" name="Rectangle 4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25" name="Rectangle 4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26" name="Rectangle 525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507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508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15" name="Rectangle 514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16" name="Rectangle 515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17" name="Rectangle 516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18" name="Rectangle 517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19" name="Rectangle 518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509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10" name="Rectangle 509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11" name="Rectangle 510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12" name="Rectangle 511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13" name="Rectangle 512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14" name="Rectangle 513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79" name="Group 62"/>
                <p:cNvGrpSpPr/>
                <p:nvPr/>
              </p:nvGrpSpPr>
              <p:grpSpPr>
                <a:xfrm>
                  <a:off x="28803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480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494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01" name="Rectangle 500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02" name="Rectangle 501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03" name="Rectangle 502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04" name="Rectangle 503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05" name="Rectangle 504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495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96" name="Rectangle 495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97" name="Rectangle 496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98" name="Rectangle 497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99" name="Rectangle 498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00" name="Rectangle 499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481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482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89" name="Rectangle 488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90" name="Rectangle 489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91" name="Rectangle 490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92" name="Rectangle 491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93" name="Rectangle 492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483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484" name="Rectangle 483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85" name="Rectangle 484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86" name="Rectangle 485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87" name="Rectangle 486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488" name="Rectangle 487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32" name="Group 531"/>
              <p:cNvGrpSpPr/>
              <p:nvPr/>
            </p:nvGrpSpPr>
            <p:grpSpPr>
              <a:xfrm>
                <a:off x="2278380" y="5509260"/>
                <a:ext cx="2132616" cy="60960"/>
                <a:chOff x="1813560" y="3192780"/>
                <a:chExt cx="2132616" cy="60960"/>
              </a:xfrm>
            </p:grpSpPr>
            <p:grpSp>
              <p:nvGrpSpPr>
                <p:cNvPr id="533" name="Group 61"/>
                <p:cNvGrpSpPr/>
                <p:nvPr/>
              </p:nvGrpSpPr>
              <p:grpSpPr>
                <a:xfrm>
                  <a:off x="18135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561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575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82" name="Rectangle 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83" name="Rectangle 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84" name="Rectangle 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85" name="Rectangle 1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86" name="Rectangle 1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576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77" name="Rectangle 576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78" name="Rectangle 577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79" name="Rectangle 4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80" name="Rectangle 4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81" name="Rectangle 580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562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563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70" name="Rectangle 569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71" name="Rectangle 570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72" name="Rectangle 571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73" name="Rectangle 572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74" name="Rectangle 573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564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65" name="Rectangle 564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66" name="Rectangle 565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67" name="Rectangle 566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68" name="Rectangle 567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69" name="Rectangle 568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34" name="Group 62"/>
                <p:cNvGrpSpPr/>
                <p:nvPr/>
              </p:nvGrpSpPr>
              <p:grpSpPr>
                <a:xfrm>
                  <a:off x="28803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535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549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56" name="Rectangle 555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57" name="Rectangle 556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58" name="Rectangle 557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59" name="Rectangle 558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60" name="Rectangle 559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550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51" name="Rectangle 550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52" name="Rectangle 551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53" name="Rectangle 552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54" name="Rectangle 553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55" name="Rectangle 554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536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537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44" name="Rectangle 543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45" name="Rectangle 544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46" name="Rectangle 545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47" name="Rectangle 546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48" name="Rectangle 547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538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39" name="Rectangle 538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40" name="Rectangle 539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41" name="Rectangle 540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42" name="Rectangle 541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43" name="Rectangle 542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87" name="Group 586"/>
              <p:cNvGrpSpPr/>
              <p:nvPr/>
            </p:nvGrpSpPr>
            <p:grpSpPr>
              <a:xfrm>
                <a:off x="2278380" y="5440680"/>
                <a:ext cx="2132616" cy="60960"/>
                <a:chOff x="1813560" y="3192780"/>
                <a:chExt cx="2132616" cy="60960"/>
              </a:xfrm>
            </p:grpSpPr>
            <p:grpSp>
              <p:nvGrpSpPr>
                <p:cNvPr id="588" name="Group 61"/>
                <p:cNvGrpSpPr/>
                <p:nvPr/>
              </p:nvGrpSpPr>
              <p:grpSpPr>
                <a:xfrm>
                  <a:off x="18135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616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630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637" name="Rectangle 7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38" name="Rectangle 8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39" name="Rectangle 9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40" name="Rectangle 10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41" name="Rectangle 11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631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632" name="Rectangle 631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33" name="Rectangle 632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34" name="Rectangle 44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35" name="Rectangle 45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36" name="Rectangle 635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617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618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625" name="Rectangle 624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26" name="Rectangle 625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27" name="Rectangle 626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28" name="Rectangle 627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29" name="Rectangle 628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619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620" name="Rectangle 619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21" name="Rectangle 620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22" name="Rectangle 621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23" name="Rectangle 622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24" name="Rectangle 623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89" name="Group 62"/>
                <p:cNvGrpSpPr/>
                <p:nvPr/>
              </p:nvGrpSpPr>
              <p:grpSpPr>
                <a:xfrm>
                  <a:off x="2880360" y="3192780"/>
                  <a:ext cx="1065816" cy="60960"/>
                  <a:chOff x="2057400" y="2971800"/>
                  <a:chExt cx="1065816" cy="60960"/>
                </a:xfrm>
              </p:grpSpPr>
              <p:grpSp>
                <p:nvGrpSpPr>
                  <p:cNvPr id="590" name="Group 47"/>
                  <p:cNvGrpSpPr/>
                  <p:nvPr/>
                </p:nvGrpSpPr>
                <p:grpSpPr>
                  <a:xfrm>
                    <a:off x="20574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604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611" name="Rectangle 610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12" name="Rectangle 611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13" name="Rectangle 612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14" name="Rectangle 613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15" name="Rectangle 614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605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606" name="Rectangle 605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07" name="Rectangle 606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08" name="Rectangle 607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09" name="Rectangle 608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10" name="Rectangle 609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  <p:grpSp>
                <p:nvGrpSpPr>
                  <p:cNvPr id="591" name="Group 48"/>
                  <p:cNvGrpSpPr/>
                  <p:nvPr/>
                </p:nvGrpSpPr>
                <p:grpSpPr>
                  <a:xfrm>
                    <a:off x="2590800" y="2971800"/>
                    <a:ext cx="532416" cy="60960"/>
                    <a:chOff x="2057400" y="2971800"/>
                    <a:chExt cx="532416" cy="60960"/>
                  </a:xfrm>
                </p:grpSpPr>
                <p:grpSp>
                  <p:nvGrpSpPr>
                    <p:cNvPr id="592" name="Group 40"/>
                    <p:cNvGrpSpPr/>
                    <p:nvPr/>
                  </p:nvGrpSpPr>
                  <p:grpSpPr>
                    <a:xfrm>
                      <a:off x="20574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99" name="Rectangle 598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00" name="Rectangle 599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01" name="Rectangle 600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02" name="Rectangle 601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603" name="Rectangle 602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593" name="Group 41"/>
                    <p:cNvGrpSpPr/>
                    <p:nvPr/>
                  </p:nvGrpSpPr>
                  <p:grpSpPr>
                    <a:xfrm>
                      <a:off x="2324100" y="2971800"/>
                      <a:ext cx="265716" cy="60960"/>
                      <a:chOff x="2057400" y="2971800"/>
                      <a:chExt cx="265716" cy="60960"/>
                    </a:xfrm>
                  </p:grpSpPr>
                  <p:sp>
                    <p:nvSpPr>
                      <p:cNvPr id="594" name="Rectangle 593"/>
                      <p:cNvSpPr/>
                      <p:nvPr/>
                    </p:nvSpPr>
                    <p:spPr>
                      <a:xfrm>
                        <a:off x="2057400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95" name="Rectangle 594"/>
                      <p:cNvSpPr/>
                      <p:nvPr/>
                    </p:nvSpPr>
                    <p:spPr>
                      <a:xfrm>
                        <a:off x="2110494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96" name="Rectangle 595"/>
                      <p:cNvSpPr/>
                      <p:nvPr/>
                    </p:nvSpPr>
                    <p:spPr>
                      <a:xfrm>
                        <a:off x="2163588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97" name="Rectangle 596"/>
                      <p:cNvSpPr/>
                      <p:nvPr/>
                    </p:nvSpPr>
                    <p:spPr>
                      <a:xfrm>
                        <a:off x="2216682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598" name="Rectangle 597"/>
                      <p:cNvSpPr/>
                      <p:nvPr/>
                    </p:nvSpPr>
                    <p:spPr>
                      <a:xfrm>
                        <a:off x="2269776" y="2971800"/>
                        <a:ext cx="53340" cy="609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644" name="Straight Arrow Connector 643"/>
            <p:cNvCxnSpPr/>
            <p:nvPr/>
          </p:nvCxnSpPr>
          <p:spPr>
            <a:xfrm>
              <a:off x="6561406" y="1669366"/>
              <a:ext cx="853440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Arrow Connector 644"/>
            <p:cNvCxnSpPr/>
            <p:nvPr/>
          </p:nvCxnSpPr>
          <p:spPr>
            <a:xfrm>
              <a:off x="6393766" y="1844626"/>
              <a:ext cx="0" cy="5715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1" name="Group 680"/>
          <p:cNvGrpSpPr/>
          <p:nvPr/>
        </p:nvGrpSpPr>
        <p:grpSpPr>
          <a:xfrm>
            <a:off x="6672263" y="1691989"/>
            <a:ext cx="2466975" cy="2851436"/>
            <a:chOff x="9263063" y="1168114"/>
            <a:chExt cx="2466975" cy="2851436"/>
          </a:xfrm>
        </p:grpSpPr>
        <p:pic>
          <p:nvPicPr>
            <p:cNvPr id="647" name="Picture 12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0986" y="2611713"/>
              <a:ext cx="645479" cy="41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8" name="TextBox 647"/>
            <p:cNvSpPr txBox="1"/>
            <p:nvPr/>
          </p:nvSpPr>
          <p:spPr>
            <a:xfrm>
              <a:off x="9677401" y="1168114"/>
              <a:ext cx="171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LiDAR sweeping</a:t>
              </a:r>
              <a:endParaRPr lang="en-US" dirty="0"/>
            </a:p>
          </p:txBody>
        </p:sp>
        <p:sp>
          <p:nvSpPr>
            <p:cNvPr id="649" name="Oval 648"/>
            <p:cNvSpPr/>
            <p:nvPr/>
          </p:nvSpPr>
          <p:spPr>
            <a:xfrm>
              <a:off x="9969500" y="2260599"/>
              <a:ext cx="1117600" cy="10795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9804400" y="2120900"/>
              <a:ext cx="1435100" cy="13716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9677400" y="1993899"/>
              <a:ext cx="1701800" cy="1625601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3" name="Straight Connector 652"/>
            <p:cNvCxnSpPr>
              <a:endCxn id="668" idx="1"/>
            </p:cNvCxnSpPr>
            <p:nvPr/>
          </p:nvCxnSpPr>
          <p:spPr>
            <a:xfrm flipH="1" flipV="1">
              <a:off x="9624343" y="1970765"/>
              <a:ext cx="829764" cy="7620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Arrow Connector 657"/>
            <p:cNvCxnSpPr/>
            <p:nvPr/>
          </p:nvCxnSpPr>
          <p:spPr>
            <a:xfrm flipH="1">
              <a:off x="9763125" y="2247900"/>
              <a:ext cx="142876" cy="1428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" name="Oval 667"/>
            <p:cNvSpPr/>
            <p:nvPr/>
          </p:nvSpPr>
          <p:spPr>
            <a:xfrm>
              <a:off x="9263063" y="1619249"/>
              <a:ext cx="2466975" cy="2400301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/>
            <p:cNvSpPr/>
            <p:nvPr/>
          </p:nvSpPr>
          <p:spPr>
            <a:xfrm>
              <a:off x="9396413" y="1739901"/>
              <a:ext cx="2219325" cy="214629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/>
            <p:cNvSpPr/>
            <p:nvPr/>
          </p:nvSpPr>
          <p:spPr>
            <a:xfrm>
              <a:off x="9539287" y="1857375"/>
              <a:ext cx="1957387" cy="1895475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3" name="TextBox 682"/>
          <p:cNvSpPr txBox="1"/>
          <p:nvPr/>
        </p:nvSpPr>
        <p:spPr>
          <a:xfrm>
            <a:off x="9658351" y="1711039"/>
            <a:ext cx="18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Raster Scan</a:t>
            </a:r>
            <a:endParaRPr lang="en-US" dirty="0"/>
          </a:p>
        </p:txBody>
      </p:sp>
      <p:sp>
        <p:nvSpPr>
          <p:cNvPr id="3076" name="AutoShape 4" descr="https://www.sharelatex.com/project/57afb541d256288d6ddb809f/file/57c07d2cd1d92da250d998c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https://www.sharelatex.com/project/57afb541d256288d6ddb809f/file/57c07d2cd1d92da250d998c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7" name="Flowchart: Alternate Process 686"/>
          <p:cNvSpPr/>
          <p:nvPr/>
        </p:nvSpPr>
        <p:spPr>
          <a:xfrm>
            <a:off x="7251700" y="4724400"/>
            <a:ext cx="4076700" cy="1968500"/>
          </a:xfrm>
          <a:prstGeom prst="flowChartAlternate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9" name="Straight Connector 688"/>
          <p:cNvCxnSpPr/>
          <p:nvPr/>
        </p:nvCxnSpPr>
        <p:spPr>
          <a:xfrm flipH="1">
            <a:off x="7302500" y="3863975"/>
            <a:ext cx="622300" cy="10128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8051800" y="3848100"/>
            <a:ext cx="3136900" cy="914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Treat the Point Cloud as a 2D image</a:t>
            </a:r>
          </a:p>
          <a:p>
            <a:r>
              <a:rPr lang="en-US" dirty="0" smtClean="0"/>
              <a:t>Scan Lines = measurements </a:t>
            </a:r>
          </a:p>
          <a:p>
            <a:pPr>
              <a:buNone/>
            </a:pPr>
            <a:r>
              <a:rPr lang="en-US" dirty="0" smtClean="0"/>
              <a:t>from same ring</a:t>
            </a:r>
          </a:p>
          <a:p>
            <a:r>
              <a:rPr lang="en-US" dirty="0" smtClean="0"/>
              <a:t>Runs = continuous measurements</a:t>
            </a:r>
          </a:p>
          <a:p>
            <a:pPr>
              <a:buNone/>
            </a:pPr>
            <a:r>
              <a:rPr lang="en-US" dirty="0" smtClean="0"/>
              <a:t>o</a:t>
            </a:r>
            <a:r>
              <a:rPr lang="en-US" dirty="0" smtClean="0"/>
              <a:t>n the same Scan Line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Reduced search space = Fast clustering</a:t>
            </a:r>
            <a:endParaRPr lang="en-US" dirty="0" smtClean="0"/>
          </a:p>
        </p:txBody>
      </p:sp>
      <p:grpSp>
        <p:nvGrpSpPr>
          <p:cNvPr id="715" name="Group 714"/>
          <p:cNvGrpSpPr/>
          <p:nvPr/>
        </p:nvGrpSpPr>
        <p:grpSpPr>
          <a:xfrm>
            <a:off x="5905500" y="3324225"/>
            <a:ext cx="1473200" cy="1477407"/>
            <a:chOff x="5905500" y="3324225"/>
            <a:chExt cx="1473200" cy="1477407"/>
          </a:xfrm>
        </p:grpSpPr>
        <p:sp>
          <p:nvSpPr>
            <p:cNvPr id="695" name="TextBox 694"/>
            <p:cNvSpPr txBox="1"/>
            <p:nvPr/>
          </p:nvSpPr>
          <p:spPr>
            <a:xfrm>
              <a:off x="5905500" y="4432300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Scan Lines</a:t>
              </a:r>
              <a:endParaRPr lang="en-US" dirty="0"/>
            </a:p>
          </p:txBody>
        </p:sp>
        <p:cxnSp>
          <p:nvCxnSpPr>
            <p:cNvPr id="697" name="Straight Arrow Connector 696"/>
            <p:cNvCxnSpPr>
              <a:stCxn id="695" idx="0"/>
              <a:endCxn id="668" idx="2"/>
            </p:cNvCxnSpPr>
            <p:nvPr/>
          </p:nvCxnSpPr>
          <p:spPr>
            <a:xfrm flipV="1">
              <a:off x="6540500" y="3343275"/>
              <a:ext cx="131763" cy="1089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Arrow Connector 698"/>
            <p:cNvCxnSpPr>
              <a:stCxn id="695" idx="0"/>
              <a:endCxn id="671" idx="2"/>
            </p:cNvCxnSpPr>
            <p:nvPr/>
          </p:nvCxnSpPr>
          <p:spPr>
            <a:xfrm flipV="1">
              <a:off x="6540500" y="3336926"/>
              <a:ext cx="265113" cy="10953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>
              <a:stCxn id="695" idx="0"/>
              <a:endCxn id="672" idx="2"/>
            </p:cNvCxnSpPr>
            <p:nvPr/>
          </p:nvCxnSpPr>
          <p:spPr>
            <a:xfrm flipV="1">
              <a:off x="6540500" y="3328988"/>
              <a:ext cx="407987" cy="1103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Arrow Connector 702"/>
            <p:cNvCxnSpPr>
              <a:stCxn id="695" idx="0"/>
              <a:endCxn id="651" idx="2"/>
            </p:cNvCxnSpPr>
            <p:nvPr/>
          </p:nvCxnSpPr>
          <p:spPr>
            <a:xfrm flipV="1">
              <a:off x="6540500" y="3330575"/>
              <a:ext cx="546100" cy="1101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Arrow Connector 707"/>
            <p:cNvCxnSpPr>
              <a:stCxn id="695" idx="0"/>
              <a:endCxn id="650" idx="2"/>
            </p:cNvCxnSpPr>
            <p:nvPr/>
          </p:nvCxnSpPr>
          <p:spPr>
            <a:xfrm flipV="1">
              <a:off x="6540500" y="3330575"/>
              <a:ext cx="673100" cy="1101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/>
            <p:cNvCxnSpPr>
              <a:stCxn id="695" idx="0"/>
              <a:endCxn id="649" idx="2"/>
            </p:cNvCxnSpPr>
            <p:nvPr/>
          </p:nvCxnSpPr>
          <p:spPr>
            <a:xfrm flipV="1">
              <a:off x="6540500" y="3324225"/>
              <a:ext cx="838200" cy="11080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73600"/>
            <a:ext cx="10515600" cy="1503362"/>
          </a:xfrm>
        </p:spPr>
        <p:txBody>
          <a:bodyPr/>
          <a:lstStyle/>
          <a:p>
            <a:r>
              <a:rPr lang="en-US" dirty="0" smtClean="0"/>
              <a:t>Fast running time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Extension to RGB+D sensors</a:t>
            </a:r>
            <a:endParaRPr lang="en-US" dirty="0"/>
          </a:p>
        </p:txBody>
      </p:sp>
      <p:pic>
        <p:nvPicPr>
          <p:cNvPr id="24578" name="Picture 2" descr="C:\Users\dzerm\Downloads\timing_GPFvsRANSA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558920"/>
            <a:ext cx="4889500" cy="3035228"/>
          </a:xfrm>
          <a:prstGeom prst="rect">
            <a:avLst/>
          </a:prstGeom>
          <a:noFill/>
        </p:spPr>
      </p:pic>
      <p:pic>
        <p:nvPicPr>
          <p:cNvPr id="24579" name="Picture 3" descr="C:\Users\dzerm\Downloads\timing_SLRvsEuc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1571339"/>
            <a:ext cx="5016500" cy="30103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05100" y="1651000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Detection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93100" y="165100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803</Words>
  <Application>Microsoft Office PowerPoint</Application>
  <PresentationFormat>Custom</PresentationFormat>
  <Paragraphs>111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Fast Segmentation of 3D Point Clouds: A Paradigm on LiDAR Data for Autonomous Vehicle Applications</vt:lpstr>
      <vt:lpstr>LiDAR for Autonomous Driving</vt:lpstr>
      <vt:lpstr>Pipeline</vt:lpstr>
      <vt:lpstr>Ground Removal - Ground Plane Fitting (GPF)</vt:lpstr>
      <vt:lpstr>Fast Clustering – Scan Line Run (SLR)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Segmentation of 3D Point Clouds: A Paradigm on LiDAR Data for Autonomous Vehicle Applications</dc:title>
  <dc:creator>Dimitris Zermas</dc:creator>
  <cp:lastModifiedBy>Dimitris Zermas</cp:lastModifiedBy>
  <cp:revision>23</cp:revision>
  <dcterms:created xsi:type="dcterms:W3CDTF">2017-05-19T03:26:40Z</dcterms:created>
  <dcterms:modified xsi:type="dcterms:W3CDTF">2017-05-19T17:55:19Z</dcterms:modified>
</cp:coreProperties>
</file>