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9" r:id="rId25"/>
    <p:sldId id="280" r:id="rId26"/>
    <p:sldId id="278" r:id="rId27"/>
    <p:sldId id="281" r:id="rId2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9" Type="http://schemas.openxmlformats.org/officeDocument/2006/relationships/notesMaster" Target="notesMasters/notesMaster1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x-none" altLang="zh-CN"/>
              <a:t>LangChain</a:t>
            </a:r>
            <a:r>
              <a:rPr lang="zh-CN" altLang="x-none"/>
              <a:t>架构分析</a:t>
            </a:r>
            <a:endParaRPr lang="zh-CN" altLang="x-none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刘昊昱</a:t>
            </a:r>
            <a:r>
              <a:rPr lang="en-US" altLang="zh-CN"/>
              <a:t> 2025-03-17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>
                <a:sym typeface="+mn-ea"/>
              </a:rPr>
              <a:t>LLM</a:t>
            </a:r>
            <a:r>
              <a:rPr lang="zh-CN" altLang="x-none">
                <a:sym typeface="+mn-ea"/>
              </a:rPr>
              <a:t>模块</a:t>
            </a:r>
            <a:r>
              <a:rPr lang="x-none" altLang="zh-CN">
                <a:sym typeface="+mn-ea"/>
              </a:rPr>
              <a:t> - </a:t>
            </a:r>
            <a:r>
              <a:rPr lang="zh-CN" altLang="en-US">
                <a:sym typeface="+mn-ea"/>
              </a:rPr>
              <a:t>ChatOpenAI类</a:t>
            </a:r>
            <a:endParaRPr lang="zh-CN" altLang="x-none"/>
          </a:p>
        </p:txBody>
      </p:sp>
      <p:sp>
        <p:nvSpPr>
          <p:cNvPr id="5" name="Content Placeholder 4"/>
          <p:cNvSpPr/>
          <p:nvPr>
            <p:ph idx="1"/>
          </p:nvPr>
        </p:nvSpPr>
        <p:spPr/>
        <p:txBody>
          <a:bodyPr/>
          <a:p>
            <a:r>
              <a:rPr lang="x-none" altLang="zh-CN">
                <a:sym typeface="+mn-ea"/>
              </a:rPr>
              <a:t>BaseChatOpenAI</a:t>
            </a:r>
            <a:r>
              <a:rPr lang="zh-CN" altLang="x-none">
                <a:sym typeface="+mn-ea"/>
              </a:rPr>
              <a:t>继承了</a:t>
            </a:r>
            <a:r>
              <a:rPr lang="x-none" altLang="zh-CN">
                <a:sym typeface="+mn-ea"/>
              </a:rPr>
              <a:t>BaseChatModel</a:t>
            </a:r>
            <a:r>
              <a:rPr lang="zh-CN" altLang="x-none">
                <a:sym typeface="+mn-ea"/>
              </a:rPr>
              <a:t>类，所以它实现了</a:t>
            </a:r>
            <a:r>
              <a:rPr lang="x-none" altLang="zh-CN">
                <a:sym typeface="+mn-ea"/>
              </a:rPr>
              <a:t>_generate</a:t>
            </a:r>
            <a:r>
              <a:rPr lang="zh-CN" altLang="x-none">
                <a:sym typeface="+mn-ea"/>
              </a:rPr>
              <a:t>和</a:t>
            </a:r>
            <a:r>
              <a:rPr lang="x-none" altLang="zh-CN">
                <a:sym typeface="+mn-ea"/>
              </a:rPr>
              <a:t>_llm_type</a:t>
            </a:r>
            <a:r>
              <a:rPr lang="zh-CN" altLang="x-none">
                <a:sym typeface="+mn-ea"/>
              </a:rPr>
              <a:t>方法：</a:t>
            </a:r>
            <a:endParaRPr lang="zh-CN" altLang="x-none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x-none" altLang="en-US">
                <a:sym typeface="+mn-ea"/>
              </a:rPr>
              <a:t>BaseChatOpenAI</a:t>
            </a:r>
            <a:r>
              <a:rPr lang="zh-CN" altLang="x-none">
                <a:sym typeface="+mn-ea"/>
              </a:rPr>
              <a:t>除了实现了</a:t>
            </a:r>
            <a:r>
              <a:rPr lang="x-none" altLang="zh-CN">
                <a:sym typeface="+mn-ea"/>
              </a:rPr>
              <a:t>BaseChatModel</a:t>
            </a:r>
            <a:r>
              <a:rPr lang="zh-CN" altLang="x-none">
                <a:sym typeface="+mn-ea"/>
              </a:rPr>
              <a:t>要求必须实现的</a:t>
            </a:r>
            <a:r>
              <a:rPr lang="x-none" altLang="zh-CN">
                <a:sym typeface="+mn-ea"/>
              </a:rPr>
              <a:t>_generate</a:t>
            </a:r>
            <a:r>
              <a:rPr lang="zh-CN" altLang="x-none">
                <a:sym typeface="+mn-ea"/>
              </a:rPr>
              <a:t>和</a:t>
            </a:r>
            <a:r>
              <a:rPr lang="x-none" altLang="zh-CN">
                <a:sym typeface="+mn-ea"/>
              </a:rPr>
              <a:t>_llm_type</a:t>
            </a:r>
            <a:r>
              <a:rPr lang="zh-CN" altLang="x-none">
                <a:sym typeface="+mn-ea"/>
              </a:rPr>
              <a:t>方法，还实现了_stream，_generate，_astream，_agenerate等方法，用于实现</a:t>
            </a:r>
            <a:r>
              <a:rPr lang="x-none" altLang="zh-CN">
                <a:sym typeface="+mn-ea"/>
              </a:rPr>
              <a:t>OpenAI</a:t>
            </a:r>
            <a:r>
              <a:rPr lang="zh-CN" altLang="x-none">
                <a:sym typeface="+mn-ea"/>
              </a:rPr>
              <a:t>模型特有的功能。</a:t>
            </a:r>
            <a:endParaRPr lang="zh-CN" altLang="x-none">
              <a:sym typeface="+mn-ea"/>
            </a:endParaRPr>
          </a:p>
          <a:p>
            <a:endParaRPr lang="zh-CN" altLang="x-none">
              <a:sym typeface="+mn-ea"/>
            </a:endParaRPr>
          </a:p>
          <a:p>
            <a:r>
              <a:rPr lang="zh-CN" altLang="x-none">
                <a:sym typeface="+mn-ea"/>
              </a:rPr>
              <a:t>ChatOpenAI类的大部分功能都是从</a:t>
            </a:r>
            <a:r>
              <a:rPr lang="x-none" altLang="en-US">
                <a:sym typeface="+mn-ea"/>
              </a:rPr>
              <a:t>BaseChatOpenAI</a:t>
            </a:r>
            <a:r>
              <a:rPr lang="zh-CN" altLang="x-none">
                <a:sym typeface="+mn-ea"/>
              </a:rPr>
              <a:t>和</a:t>
            </a:r>
            <a:r>
              <a:rPr lang="x-none" altLang="zh-CN">
                <a:sym typeface="+mn-ea"/>
              </a:rPr>
              <a:t>BaseChatModel</a:t>
            </a:r>
            <a:r>
              <a:rPr lang="zh-CN" altLang="x-none">
                <a:sym typeface="+mn-ea"/>
              </a:rPr>
              <a:t>继承来的。</a:t>
            </a:r>
            <a:endParaRPr lang="zh-CN" altLang="x-none">
              <a:sym typeface="+mn-ea"/>
            </a:endParaRPr>
          </a:p>
          <a:p>
            <a:r>
              <a:rPr lang="x-none" altLang="zh-CN">
                <a:sym typeface="+mn-ea"/>
              </a:rPr>
              <a:t>ChatOpenAI</a:t>
            </a:r>
            <a:r>
              <a:rPr lang="zh-CN" altLang="x-none">
                <a:sym typeface="+mn-ea"/>
              </a:rPr>
              <a:t>本身实现的方法很少。</a:t>
            </a:r>
            <a:endParaRPr lang="zh-CN" altLang="x-none">
              <a:sym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2980" y="2326640"/>
            <a:ext cx="8677275" cy="11715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>
                <a:sym typeface="+mn-ea"/>
              </a:rPr>
              <a:t>Message</a:t>
            </a:r>
            <a:r>
              <a:rPr lang="zh-CN" altLang="x-none">
                <a:sym typeface="+mn-ea"/>
              </a:rPr>
              <a:t>模块</a:t>
            </a:r>
            <a:r>
              <a:rPr lang="x-none" altLang="zh-CN">
                <a:sym typeface="+mn-ea"/>
              </a:rPr>
              <a:t> - </a:t>
            </a:r>
            <a:r>
              <a:rPr lang="zh-CN" altLang="en-US">
                <a:sym typeface="+mn-ea"/>
              </a:rPr>
              <a:t>HumanMessage</a:t>
            </a:r>
            <a:r>
              <a:rPr lang="zh-CN" altLang="en-US">
                <a:sym typeface="+mn-ea"/>
              </a:rPr>
              <a:t>类</a:t>
            </a:r>
            <a:endParaRPr lang="zh-CN" altLang="x-none"/>
          </a:p>
        </p:txBody>
      </p:sp>
      <p:sp>
        <p:nvSpPr>
          <p:cNvPr id="5" name="Content Placeholder 4"/>
          <p:cNvSpPr/>
          <p:nvPr>
            <p:ph idx="1"/>
          </p:nvPr>
        </p:nvSpPr>
        <p:spPr/>
        <p:txBody>
          <a:bodyPr/>
          <a:p>
            <a:r>
              <a:rPr>
                <a:sym typeface="+mn-ea"/>
              </a:rPr>
              <a:t>HumanMessage</a:t>
            </a:r>
            <a:r>
              <a:rPr lang="zh-CN">
                <a:sym typeface="+mn-ea"/>
              </a:rPr>
              <a:t>类定义在</a:t>
            </a:r>
            <a:r>
              <a:rPr>
                <a:sym typeface="+mn-ea"/>
              </a:rPr>
              <a:t>langchain_core/messages/human.py</a:t>
            </a:r>
            <a:r>
              <a:rPr lang="zh-CN">
                <a:sym typeface="+mn-ea"/>
              </a:rPr>
              <a:t>文件中：</a:t>
            </a:r>
            <a:endParaRPr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zh-CN" altLang="x-none">
              <a:sym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3135" y="2314575"/>
            <a:ext cx="8372475" cy="12382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>
                <a:sym typeface="+mn-ea"/>
              </a:rPr>
              <a:t>Message</a:t>
            </a:r>
            <a:r>
              <a:rPr lang="zh-CN" altLang="x-none">
                <a:sym typeface="+mn-ea"/>
              </a:rPr>
              <a:t>模块</a:t>
            </a:r>
            <a:r>
              <a:rPr lang="x-none" altLang="zh-CN">
                <a:sym typeface="+mn-ea"/>
              </a:rPr>
              <a:t> - </a:t>
            </a:r>
            <a:r>
              <a:rPr lang="zh-CN" altLang="en-US">
                <a:sym typeface="+mn-ea"/>
              </a:rPr>
              <a:t>SystemMessage</a:t>
            </a:r>
            <a:r>
              <a:rPr lang="zh-CN" altLang="en-US">
                <a:sym typeface="+mn-ea"/>
              </a:rPr>
              <a:t>类</a:t>
            </a:r>
            <a:endParaRPr lang="zh-CN" altLang="x-none"/>
          </a:p>
        </p:txBody>
      </p:sp>
      <p:sp>
        <p:nvSpPr>
          <p:cNvPr id="5" name="Content Placeholder 4"/>
          <p:cNvSpPr/>
          <p:nvPr>
            <p:ph idx="1"/>
          </p:nvPr>
        </p:nvSpPr>
        <p:spPr/>
        <p:txBody>
          <a:bodyPr/>
          <a:p>
            <a:r>
              <a:rPr>
                <a:sym typeface="+mn-ea"/>
              </a:rPr>
              <a:t>SystemMessage</a:t>
            </a:r>
            <a:r>
              <a:rPr lang="zh-CN">
                <a:sym typeface="+mn-ea"/>
              </a:rPr>
              <a:t>类定义在</a:t>
            </a:r>
            <a:r>
              <a:rPr>
                <a:sym typeface="+mn-ea"/>
              </a:rPr>
              <a:t>langchain_core/messages/system.py</a:t>
            </a:r>
            <a:r>
              <a:rPr lang="zh-CN">
                <a:sym typeface="+mn-ea"/>
              </a:rPr>
              <a:t>文件中：</a:t>
            </a:r>
            <a:endParaRPr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zh-CN" altLang="x-none">
              <a:sym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3770" y="2276475"/>
            <a:ext cx="7724775" cy="12287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>
                <a:sym typeface="+mn-ea"/>
              </a:rPr>
              <a:t>Message</a:t>
            </a:r>
            <a:r>
              <a:rPr lang="zh-CN" altLang="x-none">
                <a:sym typeface="+mn-ea"/>
              </a:rPr>
              <a:t>模块</a:t>
            </a:r>
            <a:r>
              <a:rPr lang="x-none" altLang="zh-CN">
                <a:sym typeface="+mn-ea"/>
              </a:rPr>
              <a:t> - AI</a:t>
            </a:r>
            <a:r>
              <a:rPr lang="zh-CN" altLang="en-US">
                <a:sym typeface="+mn-ea"/>
              </a:rPr>
              <a:t>Message</a:t>
            </a:r>
            <a:r>
              <a:rPr lang="zh-CN" altLang="en-US">
                <a:sym typeface="+mn-ea"/>
              </a:rPr>
              <a:t>类</a:t>
            </a:r>
            <a:endParaRPr lang="zh-CN" altLang="x-none"/>
          </a:p>
        </p:txBody>
      </p:sp>
      <p:sp>
        <p:nvSpPr>
          <p:cNvPr id="5" name="Content Placeholder 4"/>
          <p:cNvSpPr/>
          <p:nvPr>
            <p:ph idx="1"/>
          </p:nvPr>
        </p:nvSpPr>
        <p:spPr/>
        <p:txBody>
          <a:bodyPr/>
          <a:p>
            <a:r>
              <a:rPr lang="x-none">
                <a:sym typeface="+mn-ea"/>
              </a:rPr>
              <a:t>AI</a:t>
            </a:r>
            <a:r>
              <a:rPr>
                <a:sym typeface="+mn-ea"/>
              </a:rPr>
              <a:t>Message</a:t>
            </a:r>
            <a:r>
              <a:rPr lang="zh-CN">
                <a:sym typeface="+mn-ea"/>
              </a:rPr>
              <a:t>类定义在</a:t>
            </a:r>
            <a:r>
              <a:rPr>
                <a:sym typeface="+mn-ea"/>
              </a:rPr>
              <a:t>langchain_core/messages/ai.py</a:t>
            </a:r>
            <a:r>
              <a:rPr lang="zh-CN">
                <a:sym typeface="+mn-ea"/>
              </a:rPr>
              <a:t>文件中：</a:t>
            </a:r>
            <a:endParaRPr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zh-CN" altLang="x-none">
              <a:sym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9325" y="2349500"/>
            <a:ext cx="7820025" cy="19431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>
                <a:sym typeface="+mn-ea"/>
              </a:rPr>
              <a:t>Message</a:t>
            </a:r>
            <a:r>
              <a:rPr lang="zh-CN" altLang="x-none">
                <a:sym typeface="+mn-ea"/>
              </a:rPr>
              <a:t>模块</a:t>
            </a:r>
            <a:r>
              <a:rPr lang="x-none" altLang="zh-CN">
                <a:sym typeface="+mn-ea"/>
              </a:rPr>
              <a:t> - </a:t>
            </a:r>
            <a:r>
              <a:rPr>
                <a:sym typeface="+mn-ea"/>
              </a:rPr>
              <a:t>FunctionMessage</a:t>
            </a:r>
            <a:r>
              <a:rPr lang="zh-CN" altLang="en-US">
                <a:sym typeface="+mn-ea"/>
              </a:rPr>
              <a:t>类</a:t>
            </a:r>
            <a:endParaRPr lang="zh-CN" altLang="x-none"/>
          </a:p>
        </p:txBody>
      </p:sp>
      <p:sp>
        <p:nvSpPr>
          <p:cNvPr id="5" name="Content Placeholder 4"/>
          <p:cNvSpPr/>
          <p:nvPr>
            <p:ph idx="1"/>
          </p:nvPr>
        </p:nvSpPr>
        <p:spPr/>
        <p:txBody>
          <a:bodyPr/>
          <a:p>
            <a:r>
              <a:rPr>
                <a:sym typeface="+mn-ea"/>
              </a:rPr>
              <a:t>FunctionMessage</a:t>
            </a:r>
            <a:r>
              <a:rPr lang="zh-CN">
                <a:sym typeface="+mn-ea"/>
              </a:rPr>
              <a:t>类定义在</a:t>
            </a:r>
            <a:r>
              <a:rPr>
                <a:sym typeface="+mn-ea"/>
              </a:rPr>
              <a:t>langchain_core/messages/function.py</a:t>
            </a:r>
            <a:r>
              <a:rPr lang="zh-CN">
                <a:sym typeface="+mn-ea"/>
              </a:rPr>
              <a:t>文件中：</a:t>
            </a:r>
            <a:endParaRPr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zh-CN" altLang="x-none">
              <a:sym typeface="+mn-e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0120" y="2254885"/>
            <a:ext cx="7734300" cy="2133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>
                <a:sym typeface="+mn-ea"/>
              </a:rPr>
              <a:t>Message</a:t>
            </a:r>
            <a:r>
              <a:rPr lang="zh-CN" altLang="x-none">
                <a:sym typeface="+mn-ea"/>
              </a:rPr>
              <a:t>模块</a:t>
            </a:r>
            <a:r>
              <a:rPr lang="x-none" altLang="zh-CN">
                <a:sym typeface="+mn-ea"/>
              </a:rPr>
              <a:t> - </a:t>
            </a:r>
            <a:r>
              <a:rPr>
                <a:sym typeface="+mn-ea"/>
              </a:rPr>
              <a:t>ToolMessage</a:t>
            </a:r>
            <a:r>
              <a:rPr lang="zh-CN" altLang="en-US">
                <a:sym typeface="+mn-ea"/>
              </a:rPr>
              <a:t>类</a:t>
            </a:r>
            <a:endParaRPr lang="zh-CN" altLang="x-none"/>
          </a:p>
        </p:txBody>
      </p:sp>
      <p:sp>
        <p:nvSpPr>
          <p:cNvPr id="5" name="Content Placeholder 4"/>
          <p:cNvSpPr/>
          <p:nvPr>
            <p:ph idx="1"/>
          </p:nvPr>
        </p:nvSpPr>
        <p:spPr/>
        <p:txBody>
          <a:bodyPr/>
          <a:p>
            <a:r>
              <a:rPr>
                <a:sym typeface="+mn-ea"/>
              </a:rPr>
              <a:t>ToolMessage</a:t>
            </a:r>
            <a:r>
              <a:rPr lang="zh-CN">
                <a:sym typeface="+mn-ea"/>
              </a:rPr>
              <a:t>类定义在</a:t>
            </a:r>
            <a:r>
              <a:rPr>
                <a:sym typeface="+mn-ea"/>
              </a:rPr>
              <a:t>langchain_core/messages/function.py</a:t>
            </a:r>
            <a:r>
              <a:rPr lang="zh-CN">
                <a:sym typeface="+mn-ea"/>
              </a:rPr>
              <a:t>文件中：</a:t>
            </a:r>
            <a:endParaRPr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zh-CN" altLang="x-none">
              <a:sym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3775" y="2266315"/>
            <a:ext cx="7258050" cy="13144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>
                <a:sym typeface="+mn-ea"/>
              </a:rPr>
              <a:t>Message</a:t>
            </a:r>
            <a:r>
              <a:rPr lang="zh-CN" altLang="x-none">
                <a:sym typeface="+mn-ea"/>
              </a:rPr>
              <a:t>模块</a:t>
            </a:r>
            <a:r>
              <a:rPr lang="x-none" altLang="zh-CN">
                <a:sym typeface="+mn-ea"/>
              </a:rPr>
              <a:t> - </a:t>
            </a:r>
            <a:r>
              <a:rPr>
                <a:sym typeface="+mn-ea"/>
              </a:rPr>
              <a:t>BaseMessage</a:t>
            </a:r>
            <a:r>
              <a:rPr lang="zh-CN" altLang="en-US">
                <a:sym typeface="+mn-ea"/>
              </a:rPr>
              <a:t>类</a:t>
            </a:r>
            <a:endParaRPr lang="zh-CN" altLang="x-none"/>
          </a:p>
        </p:txBody>
      </p:sp>
      <p:sp>
        <p:nvSpPr>
          <p:cNvPr id="5" name="Content Placeholder 4"/>
          <p:cNvSpPr/>
          <p:nvPr>
            <p:ph idx="1"/>
          </p:nvPr>
        </p:nvSpPr>
        <p:spPr/>
        <p:txBody>
          <a:bodyPr/>
          <a:p>
            <a:r>
              <a:rPr>
                <a:sym typeface="+mn-ea"/>
              </a:rPr>
              <a:t>BaseMessage</a:t>
            </a:r>
            <a:r>
              <a:rPr lang="zh-CN">
                <a:sym typeface="+mn-ea"/>
              </a:rPr>
              <a:t>类定义在</a:t>
            </a:r>
            <a:r>
              <a:rPr>
                <a:sym typeface="+mn-ea"/>
              </a:rPr>
              <a:t>langchain_core/messages/base.py</a:t>
            </a:r>
            <a:r>
              <a:rPr lang="zh-CN">
                <a:sym typeface="+mn-ea"/>
              </a:rPr>
              <a:t>文件中：</a:t>
            </a:r>
            <a:endParaRPr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zh-CN" altLang="x-none">
              <a:sym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3780" y="2335530"/>
            <a:ext cx="7458075" cy="13906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>
                <a:sym typeface="+mn-ea"/>
              </a:rPr>
              <a:t>PromptTemplate</a:t>
            </a:r>
            <a:r>
              <a:rPr lang="zh-CN" altLang="x-none">
                <a:sym typeface="+mn-ea"/>
              </a:rPr>
              <a:t>模块</a:t>
            </a:r>
            <a:endParaRPr lang="zh-CN" altLang="x-none"/>
          </a:p>
        </p:txBody>
      </p:sp>
      <p:sp>
        <p:nvSpPr>
          <p:cNvPr id="5" name="Content Placeholder 4"/>
          <p:cNvSpPr/>
          <p:nvPr>
            <p:ph idx="1"/>
          </p:nvPr>
        </p:nvSpPr>
        <p:spPr>
          <a:xfrm>
            <a:off x="655955" y="1825625"/>
            <a:ext cx="10515600" cy="4351338"/>
          </a:xfrm>
        </p:spPr>
        <p:txBody>
          <a:bodyPr/>
          <a:p>
            <a:r>
              <a:rPr lang="zh-CN">
                <a:sym typeface="+mn-ea"/>
              </a:rPr>
              <a:t>示例代码如下：</a:t>
            </a:r>
            <a:endParaRPr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zh-CN" altLang="x-none">
              <a:sym typeface="+mn-ea"/>
            </a:endParaRPr>
          </a:p>
          <a:p>
            <a:endParaRPr lang="zh-CN" altLang="x-none">
              <a:sym typeface="+mn-ea"/>
            </a:endParaRPr>
          </a:p>
          <a:p>
            <a:endParaRPr lang="zh-CN" altLang="x-none">
              <a:sym typeface="+mn-ea"/>
            </a:endParaRPr>
          </a:p>
          <a:p>
            <a:endParaRPr lang="zh-CN" altLang="x-none">
              <a:sym typeface="+mn-ea"/>
            </a:endParaRPr>
          </a:p>
          <a:p>
            <a:endParaRPr lang="zh-CN" altLang="x-none">
              <a:sym typeface="+mn-ea"/>
            </a:endParaRPr>
          </a:p>
          <a:p>
            <a:r>
              <a:rPr lang="zh-CN" altLang="x-none">
                <a:sym typeface="+mn-ea"/>
              </a:rPr>
              <a:t>执行结果如下：</a:t>
            </a:r>
            <a:endParaRPr lang="zh-CN" altLang="x-none">
              <a:sym typeface="+mn-ea"/>
            </a:endParaRPr>
          </a:p>
          <a:p>
            <a:endParaRPr lang="zh-CN" altLang="x-none">
              <a:sym typeface="+mn-e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4570" y="2225040"/>
            <a:ext cx="4921250" cy="21888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570" y="5158740"/>
            <a:ext cx="7832725" cy="76073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>
                <a:sym typeface="+mn-ea"/>
              </a:rPr>
              <a:t>PromptTemplate</a:t>
            </a:r>
            <a:r>
              <a:rPr lang="zh-CN" altLang="x-none">
                <a:sym typeface="+mn-ea"/>
              </a:rPr>
              <a:t>模块</a:t>
            </a:r>
            <a:endParaRPr lang="zh-CN" altLang="x-none"/>
          </a:p>
        </p:txBody>
      </p:sp>
      <p:sp>
        <p:nvSpPr>
          <p:cNvPr id="5" name="Content Placeholder 4"/>
          <p:cNvSpPr/>
          <p:nvPr>
            <p:ph idx="1"/>
          </p:nvPr>
        </p:nvSpPr>
        <p:spPr/>
        <p:txBody>
          <a:bodyPr/>
          <a:p>
            <a:r>
              <a:rPr>
                <a:sym typeface="+mn-ea"/>
              </a:rPr>
              <a:t>langchain_core/prompts/__init__.py</a:t>
            </a:r>
            <a:r>
              <a:rPr lang="zh-CN">
                <a:sym typeface="+mn-ea"/>
              </a:rPr>
              <a:t>文件中有如下描述：</a:t>
            </a:r>
            <a:endParaRPr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zh-CN" altLang="x-none">
              <a:sym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2820" y="2266950"/>
            <a:ext cx="7499350" cy="357949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>
                <a:sym typeface="+mn-ea"/>
              </a:rPr>
              <a:t>PromptTemplate</a:t>
            </a:r>
            <a:r>
              <a:rPr lang="zh-CN" altLang="x-none">
                <a:sym typeface="+mn-ea"/>
              </a:rPr>
              <a:t>模块</a:t>
            </a:r>
            <a:endParaRPr lang="zh-CN" altLang="x-none"/>
          </a:p>
        </p:txBody>
      </p:sp>
      <p:sp>
        <p:nvSpPr>
          <p:cNvPr id="5" name="Content Placeholder 4"/>
          <p:cNvSpPr/>
          <p:nvPr>
            <p:ph idx="1"/>
          </p:nvPr>
        </p:nvSpPr>
        <p:spPr/>
        <p:txBody>
          <a:bodyPr/>
          <a:p>
            <a:r>
              <a:rPr>
                <a:sym typeface="+mn-ea"/>
              </a:rPr>
              <a:t>ChatPromptTemplate</a:t>
            </a:r>
            <a:r>
              <a:rPr lang="zh-CN">
                <a:sym typeface="+mn-ea"/>
              </a:rPr>
              <a:t>类定义在langchain_core/prompts/chat.py文件中：</a:t>
            </a:r>
            <a:endParaRPr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zh-CN" altLang="x-none">
              <a:sym typeface="+mn-ea"/>
            </a:endParaRPr>
          </a:p>
          <a:p>
            <a:endParaRPr lang="zh-CN" altLang="x-none">
              <a:sym typeface="+mn-ea"/>
            </a:endParaRPr>
          </a:p>
          <a:p>
            <a:endParaRPr lang="zh-CN" altLang="x-none">
              <a:sym typeface="+mn-ea"/>
            </a:endParaRPr>
          </a:p>
          <a:p>
            <a:r>
              <a:rPr>
                <a:sym typeface="+mn-ea"/>
              </a:rPr>
              <a:t>ChatPromptTemplate</a:t>
            </a:r>
            <a:r>
              <a:rPr lang="zh-CN">
                <a:sym typeface="+mn-ea"/>
              </a:rPr>
              <a:t>的父类BaseChatPromptTemplate也定义在同一文件中：</a:t>
            </a:r>
            <a:endParaRPr lang="zh-CN">
              <a:sym typeface="+mn-ea"/>
            </a:endParaRPr>
          </a:p>
          <a:p>
            <a:endParaRPr lang="zh-CN">
              <a:sym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1395" y="2331085"/>
            <a:ext cx="7286625" cy="1209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395" y="4287520"/>
            <a:ext cx="7353300" cy="6667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一个最基本的</a:t>
            </a:r>
            <a:r>
              <a:rPr lang="x-none" altLang="zh-CN"/>
              <a:t>LangChain</a:t>
            </a:r>
            <a:r>
              <a:rPr lang="zh-CN" altLang="x-none"/>
              <a:t>程序</a:t>
            </a:r>
            <a:endParaRPr lang="zh-CN" altLang="x-none"/>
          </a:p>
        </p:txBody>
      </p:sp>
      <p:sp>
        <p:nvSpPr>
          <p:cNvPr id="5" name="Content Placeholder 4"/>
          <p:cNvSpPr/>
          <p:nvPr>
            <p:ph idx="1"/>
          </p:nvPr>
        </p:nvSpPr>
        <p:spPr/>
        <p:txBody>
          <a:bodyPr/>
          <a:p>
            <a:r>
              <a:rPr lang="zh-CN" altLang="en-US"/>
              <a:t>代码如下：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执行结果如下：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9490" y="2204720"/>
            <a:ext cx="5113655" cy="21488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490" y="5072380"/>
            <a:ext cx="9328785" cy="63563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>
                <a:sym typeface="+mn-ea"/>
              </a:rPr>
              <a:t>PromptTemplate</a:t>
            </a:r>
            <a:r>
              <a:rPr lang="zh-CN" altLang="x-none">
                <a:sym typeface="+mn-ea"/>
              </a:rPr>
              <a:t>模块</a:t>
            </a:r>
            <a:endParaRPr lang="zh-CN" altLang="x-none"/>
          </a:p>
        </p:txBody>
      </p:sp>
      <p:sp>
        <p:nvSpPr>
          <p:cNvPr id="5" name="Content Placeholder 4"/>
          <p:cNvSpPr/>
          <p:nvPr>
            <p:ph idx="1"/>
          </p:nvPr>
        </p:nvSpPr>
        <p:spPr/>
        <p:txBody>
          <a:bodyPr/>
          <a:p>
            <a:r>
              <a:rPr lang="zh-CN">
                <a:sym typeface="+mn-ea"/>
              </a:rPr>
              <a:t>BaseChatPromptTemplate的父类BasePromptTemplate定义在langchain_core/prompts/base.py文件中：</a:t>
            </a:r>
            <a:endParaRPr lang="zh-CN">
              <a:sym typeface="+mn-ea"/>
            </a:endParaRPr>
          </a:p>
          <a:p>
            <a:endParaRPr lang="zh-CN">
              <a:sym typeface="+mn-ea"/>
            </a:endParaRPr>
          </a:p>
          <a:p>
            <a:endParaRPr lang="zh-CN">
              <a:sym typeface="+mn-ea"/>
            </a:endParaRPr>
          </a:p>
          <a:p>
            <a:endParaRPr lang="zh-CN">
              <a:sym typeface="+mn-ea"/>
            </a:endParaRPr>
          </a:p>
          <a:p>
            <a:endParaRPr lang="zh-CN">
              <a:sym typeface="+mn-ea"/>
            </a:endParaRPr>
          </a:p>
          <a:p>
            <a:r>
              <a:rPr lang="zh-CN">
                <a:sym typeface="+mn-ea"/>
              </a:rPr>
              <a:t>可以看到，BasePromptTemplate类是一个</a:t>
            </a:r>
            <a:r>
              <a:rPr lang="x-none" altLang="zh-CN">
                <a:sym typeface="+mn-ea"/>
              </a:rPr>
              <a:t>runnable</a:t>
            </a:r>
            <a:r>
              <a:rPr lang="zh-CN" altLang="x-none">
                <a:sym typeface="+mn-ea"/>
              </a:rPr>
              <a:t>，所以它具有</a:t>
            </a:r>
            <a:r>
              <a:rPr lang="x-none" altLang="zh-CN">
                <a:sym typeface="+mn-ea"/>
              </a:rPr>
              <a:t>invoke</a:t>
            </a:r>
            <a:r>
              <a:rPr lang="zh-CN" altLang="x-none">
                <a:sym typeface="+mn-ea"/>
              </a:rPr>
              <a:t>等操作接口。</a:t>
            </a:r>
            <a:endParaRPr lang="zh-CN" altLang="x-none">
              <a:sym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2820" y="2585085"/>
            <a:ext cx="6962775" cy="105029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>
                <a:sym typeface="+mn-ea"/>
              </a:rPr>
              <a:t>LangGraph</a:t>
            </a:r>
            <a:r>
              <a:rPr lang="zh-CN" altLang="x-none">
                <a:sym typeface="+mn-ea"/>
              </a:rPr>
              <a:t>库</a:t>
            </a:r>
            <a:endParaRPr lang="zh-CN" altLang="x-none">
              <a:sym typeface="+mn-ea"/>
            </a:endParaRPr>
          </a:p>
        </p:txBody>
      </p:sp>
      <p:sp>
        <p:nvSpPr>
          <p:cNvPr id="5" name="Content Placeholder 4"/>
          <p:cNvSpPr/>
          <p:nvPr>
            <p:ph idx="1"/>
          </p:nvPr>
        </p:nvSpPr>
        <p:spPr/>
        <p:txBody>
          <a:bodyPr/>
          <a:p>
            <a:r>
              <a:rPr lang="zh-CN">
                <a:sym typeface="+mn-ea"/>
              </a:rPr>
              <a:t>示例代码如下：</a:t>
            </a:r>
            <a:endParaRPr lang="zh-CN">
              <a:sym typeface="+mn-ea"/>
            </a:endParaRPr>
          </a:p>
          <a:p>
            <a:endParaRPr lang="zh-CN" altLang="x-none">
              <a:sym typeface="+mn-ea"/>
            </a:endParaRPr>
          </a:p>
          <a:p>
            <a:endParaRPr lang="zh-CN" altLang="x-none">
              <a:sym typeface="+mn-ea"/>
            </a:endParaRPr>
          </a:p>
          <a:p>
            <a:endParaRPr lang="zh-CN" altLang="x-none">
              <a:sym typeface="+mn-ea"/>
            </a:endParaRPr>
          </a:p>
          <a:p>
            <a:endParaRPr lang="zh-CN" altLang="x-none">
              <a:sym typeface="+mn-ea"/>
            </a:endParaRPr>
          </a:p>
          <a:p>
            <a:endParaRPr lang="zh-CN" altLang="x-none">
              <a:sym typeface="+mn-ea"/>
            </a:endParaRPr>
          </a:p>
          <a:p>
            <a:endParaRPr lang="zh-CN" altLang="x-none">
              <a:sym typeface="+mn-ea"/>
            </a:endParaRPr>
          </a:p>
          <a:p>
            <a:endParaRPr lang="zh-CN" altLang="x-none">
              <a:sym typeface="+mn-ea"/>
            </a:endParaRPr>
          </a:p>
          <a:p>
            <a:r>
              <a:rPr lang="zh-CN" altLang="x-none">
                <a:sym typeface="+mn-ea"/>
              </a:rPr>
              <a:t>执行结果如下：</a:t>
            </a:r>
            <a:endParaRPr lang="zh-CN" altLang="x-none">
              <a:sym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7740" y="5539105"/>
            <a:ext cx="7237730" cy="8928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" y="2270760"/>
            <a:ext cx="3787140" cy="1435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1560" y="2270760"/>
            <a:ext cx="4127500" cy="319913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>
                <a:sym typeface="+mn-ea"/>
              </a:rPr>
              <a:t>LangGraph</a:t>
            </a:r>
            <a:r>
              <a:rPr lang="zh-CN" altLang="x-none">
                <a:sym typeface="+mn-ea"/>
              </a:rPr>
              <a:t>库</a:t>
            </a:r>
            <a:endParaRPr lang="zh-CN" altLang="x-none">
              <a:sym typeface="+mn-ea"/>
            </a:endParaRPr>
          </a:p>
        </p:txBody>
      </p:sp>
      <p:sp>
        <p:nvSpPr>
          <p:cNvPr id="5" name="Content Placeholder 4"/>
          <p:cNvSpPr/>
          <p:nvPr>
            <p:ph idx="1"/>
          </p:nvPr>
        </p:nvSpPr>
        <p:spPr/>
        <p:txBody>
          <a:bodyPr/>
          <a:p>
            <a:r>
              <a:rPr lang="x-none" altLang="zh-CN">
                <a:sym typeface="+mn-ea"/>
              </a:rPr>
              <a:t>StateGraph</a:t>
            </a:r>
            <a:r>
              <a:rPr lang="zh-CN" altLang="x-none">
                <a:sym typeface="+mn-ea"/>
              </a:rPr>
              <a:t>类定义在langgraph/graph/state.py文件</a:t>
            </a:r>
            <a:r>
              <a:rPr lang="zh-CN">
                <a:sym typeface="+mn-ea"/>
              </a:rPr>
              <a:t>：</a:t>
            </a:r>
            <a:endParaRPr lang="zh-CN">
              <a:sym typeface="+mn-ea"/>
            </a:endParaRPr>
          </a:p>
          <a:p>
            <a:endParaRPr lang="zh-CN" altLang="x-none">
              <a:sym typeface="+mn-ea"/>
            </a:endParaRPr>
          </a:p>
          <a:p>
            <a:endParaRPr lang="zh-CN" altLang="x-none">
              <a:sym typeface="+mn-ea"/>
            </a:endParaRPr>
          </a:p>
          <a:p>
            <a:endParaRPr lang="zh-CN" altLang="x-none">
              <a:sym typeface="+mn-ea"/>
            </a:endParaRPr>
          </a:p>
          <a:p>
            <a:endParaRPr lang="zh-CN" altLang="x-none">
              <a:sym typeface="+mn-ea"/>
            </a:endParaRPr>
          </a:p>
          <a:p>
            <a:endParaRPr lang="zh-CN" altLang="x-none">
              <a:sym typeface="+mn-ea"/>
            </a:endParaRPr>
          </a:p>
          <a:p>
            <a:r>
              <a:rPr lang="zh-CN" altLang="x-none">
                <a:sym typeface="+mn-ea"/>
              </a:rPr>
              <a:t>可以看到，</a:t>
            </a:r>
            <a:r>
              <a:rPr lang="x-none" altLang="zh-CN">
                <a:sym typeface="+mn-ea"/>
              </a:rPr>
              <a:t>graph</a:t>
            </a:r>
            <a:r>
              <a:rPr lang="zh-CN" altLang="x-none">
                <a:sym typeface="+mn-ea"/>
              </a:rPr>
              <a:t>的</a:t>
            </a:r>
            <a:r>
              <a:rPr lang="x-none" altLang="zh-CN">
                <a:sym typeface="+mn-ea"/>
              </a:rPr>
              <a:t>nodes</a:t>
            </a:r>
            <a:r>
              <a:rPr lang="zh-CN" altLang="x-none">
                <a:sym typeface="+mn-ea"/>
              </a:rPr>
              <a:t>通过共享的</a:t>
            </a:r>
            <a:r>
              <a:rPr lang="x-none" altLang="zh-CN">
                <a:sym typeface="+mn-ea"/>
              </a:rPr>
              <a:t>state</a:t>
            </a:r>
            <a:r>
              <a:rPr lang="zh-CN" altLang="x-none">
                <a:sym typeface="+mn-ea"/>
              </a:rPr>
              <a:t>互相交流。</a:t>
            </a:r>
            <a:endParaRPr lang="zh-CN" altLang="x-none">
              <a:sym typeface="+mn-ea"/>
            </a:endParaRPr>
          </a:p>
          <a:p>
            <a:r>
              <a:rPr lang="x-none" altLang="zh-CN">
                <a:sym typeface="+mn-ea"/>
              </a:rPr>
              <a:t>StateGraph</a:t>
            </a:r>
            <a:r>
              <a:rPr lang="zh-CN" altLang="x-none">
                <a:sym typeface="+mn-ea"/>
              </a:rPr>
              <a:t>的父类</a:t>
            </a:r>
            <a:r>
              <a:rPr lang="x-none" altLang="zh-CN">
                <a:sym typeface="+mn-ea"/>
              </a:rPr>
              <a:t>Graph</a:t>
            </a:r>
            <a:r>
              <a:rPr lang="zh-CN" altLang="x-none">
                <a:sym typeface="+mn-ea"/>
              </a:rPr>
              <a:t>定义在langgraph/graph/graph.py文件中。</a:t>
            </a:r>
            <a:endParaRPr lang="zh-CN" altLang="x-none">
              <a:sym typeface="+mn-ea"/>
            </a:endParaRPr>
          </a:p>
          <a:p>
            <a:endParaRPr lang="zh-CN" altLang="x-none">
              <a:sym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6630" y="2235200"/>
            <a:ext cx="7198360" cy="16541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>
                <a:sym typeface="+mn-ea"/>
              </a:rPr>
              <a:t>LangGraph</a:t>
            </a:r>
            <a:r>
              <a:rPr lang="zh-CN" altLang="x-none">
                <a:sym typeface="+mn-ea"/>
              </a:rPr>
              <a:t>库</a:t>
            </a:r>
            <a:endParaRPr lang="zh-CN" altLang="x-none">
              <a:sym typeface="+mn-ea"/>
            </a:endParaRPr>
          </a:p>
        </p:txBody>
      </p:sp>
      <p:sp>
        <p:nvSpPr>
          <p:cNvPr id="5" name="Content Placeholder 4"/>
          <p:cNvSpPr/>
          <p:nvPr>
            <p:ph idx="1"/>
          </p:nvPr>
        </p:nvSpPr>
        <p:spPr/>
        <p:txBody>
          <a:bodyPr/>
          <a:p>
            <a:r>
              <a:rPr lang="x-none" altLang="zh-CN">
                <a:sym typeface="+mn-ea"/>
              </a:rPr>
              <a:t>StateGraph</a:t>
            </a:r>
            <a:r>
              <a:rPr lang="zh-CN" altLang="x-none">
                <a:sym typeface="+mn-ea"/>
              </a:rPr>
              <a:t>类实现了add_node，add_edge，</a:t>
            </a:r>
            <a:r>
              <a:rPr lang="x-none" altLang="zh-CN">
                <a:sym typeface="+mn-ea"/>
              </a:rPr>
              <a:t>compile</a:t>
            </a:r>
            <a:r>
              <a:rPr lang="zh-CN" altLang="x-none">
                <a:sym typeface="+mn-ea"/>
              </a:rPr>
              <a:t>方法</a:t>
            </a:r>
            <a:r>
              <a:rPr lang="zh-CN">
                <a:sym typeface="+mn-ea"/>
              </a:rPr>
              <a:t>：</a:t>
            </a:r>
            <a:endParaRPr lang="zh-CN">
              <a:sym typeface="+mn-ea"/>
            </a:endParaRPr>
          </a:p>
          <a:p>
            <a:endParaRPr lang="zh-CN" altLang="x-none">
              <a:sym typeface="+mn-ea"/>
            </a:endParaRPr>
          </a:p>
          <a:p>
            <a:endParaRPr lang="zh-CN" altLang="x-none">
              <a:sym typeface="+mn-ea"/>
            </a:endParaRPr>
          </a:p>
          <a:p>
            <a:endParaRPr lang="zh-CN" altLang="x-none">
              <a:sym typeface="+mn-ea"/>
            </a:endParaRPr>
          </a:p>
          <a:p>
            <a:endParaRPr lang="zh-CN" altLang="x-none">
              <a:sym typeface="+mn-ea"/>
            </a:endParaRPr>
          </a:p>
          <a:p>
            <a:endParaRPr lang="zh-CN" altLang="x-none">
              <a:sym typeface="+mn-ea"/>
            </a:endParaRPr>
          </a:p>
          <a:p>
            <a:endParaRPr lang="zh-CN" altLang="x-none">
              <a:sym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150" y="4801870"/>
            <a:ext cx="6493510" cy="12719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150" y="2439035"/>
            <a:ext cx="5380355" cy="215455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>
                <a:sym typeface="+mn-ea"/>
              </a:rPr>
              <a:t>LangGraph</a:t>
            </a:r>
            <a:r>
              <a:rPr lang="zh-CN" altLang="x-none">
                <a:sym typeface="+mn-ea"/>
              </a:rPr>
              <a:t>库</a:t>
            </a:r>
            <a:endParaRPr lang="zh-CN" altLang="x-none">
              <a:sym typeface="+mn-ea"/>
            </a:endParaRPr>
          </a:p>
        </p:txBody>
      </p:sp>
      <p:sp>
        <p:nvSpPr>
          <p:cNvPr id="5" name="Content Placeholder 4"/>
          <p:cNvSpPr/>
          <p:nvPr>
            <p:ph idx="1"/>
          </p:nvPr>
        </p:nvSpPr>
        <p:spPr/>
        <p:txBody>
          <a:bodyPr/>
          <a:p>
            <a:r>
              <a:rPr lang="x-none" altLang="zh-CN">
                <a:sym typeface="+mn-ea"/>
              </a:rPr>
              <a:t>StateGraph</a:t>
            </a:r>
            <a:r>
              <a:rPr lang="zh-CN" altLang="x-none">
                <a:sym typeface="+mn-ea"/>
              </a:rPr>
              <a:t>类实现了add_node，add_edge，</a:t>
            </a:r>
            <a:r>
              <a:rPr lang="x-none" altLang="zh-CN">
                <a:sym typeface="+mn-ea"/>
              </a:rPr>
              <a:t>compile</a:t>
            </a:r>
            <a:r>
              <a:rPr lang="zh-CN" altLang="x-none">
                <a:sym typeface="+mn-ea"/>
              </a:rPr>
              <a:t>方法</a:t>
            </a:r>
            <a:r>
              <a:rPr lang="zh-CN">
                <a:sym typeface="+mn-ea"/>
              </a:rPr>
              <a:t>：</a:t>
            </a:r>
            <a:endParaRPr lang="zh-CN">
              <a:sym typeface="+mn-ea"/>
            </a:endParaRPr>
          </a:p>
          <a:p>
            <a:endParaRPr lang="zh-CN" altLang="x-none">
              <a:sym typeface="+mn-ea"/>
            </a:endParaRPr>
          </a:p>
          <a:p>
            <a:endParaRPr lang="zh-CN" altLang="x-none">
              <a:sym typeface="+mn-ea"/>
            </a:endParaRPr>
          </a:p>
          <a:p>
            <a:endParaRPr lang="zh-CN" altLang="x-none">
              <a:sym typeface="+mn-ea"/>
            </a:endParaRPr>
          </a:p>
          <a:p>
            <a:endParaRPr lang="zh-CN" altLang="x-none">
              <a:sym typeface="+mn-ea"/>
            </a:endParaRPr>
          </a:p>
          <a:p>
            <a:endParaRPr lang="zh-CN" altLang="x-none">
              <a:sym typeface="+mn-ea"/>
            </a:endParaRPr>
          </a:p>
          <a:p>
            <a:endParaRPr lang="zh-CN" altLang="x-none">
              <a:sym typeface="+mn-e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9175" y="2360295"/>
            <a:ext cx="6437630" cy="227647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>
                <a:sym typeface="+mn-ea"/>
              </a:rPr>
              <a:t>LangGraph</a:t>
            </a:r>
            <a:r>
              <a:rPr lang="zh-CN" altLang="x-none">
                <a:sym typeface="+mn-ea"/>
              </a:rPr>
              <a:t>库</a:t>
            </a:r>
            <a:endParaRPr lang="zh-CN" altLang="x-none">
              <a:sym typeface="+mn-ea"/>
            </a:endParaRPr>
          </a:p>
        </p:txBody>
      </p:sp>
      <p:sp>
        <p:nvSpPr>
          <p:cNvPr id="5" name="Content Placeholder 4"/>
          <p:cNvSpPr/>
          <p:nvPr>
            <p:ph idx="1"/>
          </p:nvPr>
        </p:nvSpPr>
        <p:spPr/>
        <p:txBody>
          <a:bodyPr/>
          <a:p>
            <a:r>
              <a:rPr lang="x-none" altLang="zh-CN">
                <a:sym typeface="+mn-ea"/>
              </a:rPr>
              <a:t>MessageState</a:t>
            </a:r>
            <a:r>
              <a:rPr lang="zh-CN" altLang="x-none">
                <a:sym typeface="+mn-ea"/>
              </a:rPr>
              <a:t>类定义在langgraph/graph/message.py文件</a:t>
            </a:r>
            <a:r>
              <a:rPr lang="zh-CN">
                <a:sym typeface="+mn-ea"/>
              </a:rPr>
              <a:t>：</a:t>
            </a:r>
            <a:endParaRPr lang="zh-CN">
              <a:sym typeface="+mn-ea"/>
            </a:endParaRPr>
          </a:p>
          <a:p>
            <a:endParaRPr lang="zh-CN" altLang="x-none">
              <a:sym typeface="+mn-ea"/>
            </a:endParaRPr>
          </a:p>
          <a:p>
            <a:endParaRPr lang="zh-CN" altLang="x-none">
              <a:sym typeface="+mn-ea"/>
            </a:endParaRPr>
          </a:p>
          <a:p>
            <a:endParaRPr lang="zh-CN" altLang="x-none">
              <a:sym typeface="+mn-ea"/>
            </a:endParaRPr>
          </a:p>
          <a:p>
            <a:endParaRPr lang="zh-CN" altLang="x-none">
              <a:sym typeface="+mn-ea"/>
            </a:endParaRPr>
          </a:p>
          <a:p>
            <a:endParaRPr lang="zh-CN" altLang="x-none">
              <a:sym typeface="+mn-ea"/>
            </a:endParaRPr>
          </a:p>
          <a:p>
            <a:endParaRPr lang="zh-CN" altLang="x-none">
              <a:sym typeface="+mn-e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5520" y="2329180"/>
            <a:ext cx="7162800" cy="8001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>
                <a:sym typeface="+mn-ea"/>
              </a:rPr>
              <a:t>LangGraph</a:t>
            </a:r>
            <a:r>
              <a:rPr lang="zh-CN" altLang="x-none">
                <a:sym typeface="+mn-ea"/>
              </a:rPr>
              <a:t>库</a:t>
            </a:r>
            <a:endParaRPr lang="zh-CN" altLang="x-none">
              <a:sym typeface="+mn-ea"/>
            </a:endParaRPr>
          </a:p>
        </p:txBody>
      </p:sp>
      <p:sp>
        <p:nvSpPr>
          <p:cNvPr id="5" name="Content Placeholder 4"/>
          <p:cNvSpPr/>
          <p:nvPr>
            <p:ph idx="1"/>
          </p:nvPr>
        </p:nvSpPr>
        <p:spPr/>
        <p:txBody>
          <a:bodyPr/>
          <a:p>
            <a:r>
              <a:rPr lang="x-none" altLang="zh-CN">
                <a:sym typeface="+mn-ea"/>
              </a:rPr>
              <a:t>MemorySaver</a:t>
            </a:r>
            <a:r>
              <a:rPr lang="zh-CN" altLang="x-none">
                <a:sym typeface="+mn-ea"/>
              </a:rPr>
              <a:t>类定义在langgraph/checkpoint/memory/__init__.py文件中</a:t>
            </a:r>
            <a:r>
              <a:rPr lang="zh-CN">
                <a:sym typeface="+mn-ea"/>
              </a:rPr>
              <a:t>：</a:t>
            </a:r>
            <a:endParaRPr lang="zh-CN">
              <a:sym typeface="+mn-ea"/>
            </a:endParaRPr>
          </a:p>
          <a:p>
            <a:endParaRPr lang="zh-CN" altLang="x-none">
              <a:sym typeface="+mn-ea"/>
            </a:endParaRPr>
          </a:p>
          <a:p>
            <a:r>
              <a:rPr lang="zh-CN" altLang="x-none">
                <a:sym typeface="+mn-ea"/>
              </a:rPr>
              <a:t>InMemorySaver定义在langgraph/checkpoint/memory/__init__.py文件中：</a:t>
            </a:r>
            <a:endParaRPr lang="zh-CN" altLang="x-none">
              <a:sym typeface="+mn-ea"/>
            </a:endParaRPr>
          </a:p>
          <a:p>
            <a:endParaRPr lang="zh-CN" altLang="x-none">
              <a:sym typeface="+mn-ea"/>
            </a:endParaRPr>
          </a:p>
          <a:p>
            <a:endParaRPr lang="zh-CN" altLang="x-none">
              <a:sym typeface="+mn-ea"/>
            </a:endParaRPr>
          </a:p>
          <a:p>
            <a:endParaRPr lang="zh-CN" altLang="x-none">
              <a:sym typeface="+mn-ea"/>
            </a:endParaRPr>
          </a:p>
          <a:p>
            <a:r>
              <a:rPr lang="zh-CN" altLang="x-none">
                <a:sym typeface="+mn-ea"/>
              </a:rPr>
              <a:t>BaseCheckpointSaver定义在langgraph/checkpoint/base/__init__.py文件中：</a:t>
            </a:r>
            <a:endParaRPr lang="zh-CN" altLang="x-none">
              <a:sym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6160" y="2341245"/>
            <a:ext cx="5819775" cy="2571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160" y="3007995"/>
            <a:ext cx="6512560" cy="10655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160" y="4670425"/>
            <a:ext cx="6337300" cy="11093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LangChain</a:t>
            </a:r>
            <a:r>
              <a:rPr lang="zh-CN" altLang="x-none"/>
              <a:t>的</a:t>
            </a:r>
            <a:r>
              <a:rPr lang="x-none" altLang="zh-CN"/>
              <a:t>LLM</a:t>
            </a:r>
            <a:r>
              <a:rPr lang="zh-CN" altLang="x-none"/>
              <a:t>模块</a:t>
            </a:r>
            <a:endParaRPr lang="zh-CN" altLang="x-none"/>
          </a:p>
        </p:txBody>
      </p:sp>
      <p:sp>
        <p:nvSpPr>
          <p:cNvPr id="5" name="Content Placeholder 4"/>
          <p:cNvSpPr/>
          <p:nvPr>
            <p:ph idx="1"/>
          </p:nvPr>
        </p:nvSpPr>
        <p:spPr/>
        <p:txBody>
          <a:bodyPr/>
          <a:p>
            <a:r>
              <a:rPr lang="zh-CN" altLang="en-US"/>
              <a:t>我的使用的</a:t>
            </a:r>
            <a:r>
              <a:rPr lang="x-none" altLang="zh-CN"/>
              <a:t>LangChain</a:t>
            </a:r>
            <a:r>
              <a:rPr lang="zh-CN" altLang="x-none"/>
              <a:t>相关库的版本如下：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7105" y="2219325"/>
            <a:ext cx="4352925" cy="24193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>
                <a:sym typeface="+mn-ea"/>
              </a:rPr>
              <a:t>LLM</a:t>
            </a:r>
            <a:r>
              <a:rPr lang="zh-CN" altLang="x-none">
                <a:sym typeface="+mn-ea"/>
              </a:rPr>
              <a:t>模块</a:t>
            </a:r>
            <a:r>
              <a:rPr lang="x-none" altLang="zh-CN">
                <a:sym typeface="+mn-ea"/>
              </a:rPr>
              <a:t> - </a:t>
            </a:r>
            <a:r>
              <a:rPr lang="zh-CN" altLang="en-US">
                <a:sym typeface="+mn-ea"/>
              </a:rPr>
              <a:t>ChatOpenAI类</a:t>
            </a:r>
            <a:endParaRPr lang="x-none" altLang="zh-CN">
              <a:sym typeface="+mn-ea"/>
            </a:endParaRPr>
          </a:p>
        </p:txBody>
      </p:sp>
      <p:sp>
        <p:nvSpPr>
          <p:cNvPr id="5" name="Content Placeholder 4"/>
          <p:cNvSpPr/>
          <p:nvPr>
            <p:ph idx="1"/>
          </p:nvPr>
        </p:nvSpPr>
        <p:spPr/>
        <p:txBody>
          <a:bodyPr/>
          <a:p>
            <a:r>
              <a:rPr lang="x-none" altLang="zh-CN"/>
              <a:t>ChatOpenAI</a:t>
            </a:r>
            <a:r>
              <a:rPr lang="zh-CN" altLang="x-none"/>
              <a:t>类在langchain_openai/__init__.py中导出：</a:t>
            </a:r>
            <a:endParaRPr lang="zh-CN" altLang="x-none"/>
          </a:p>
          <a:p>
            <a:endParaRPr lang="zh-CN" altLang="x-none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同时也在</a:t>
            </a:r>
            <a:r>
              <a:rPr lang="x-none" altLang="zh-CN"/>
              <a:t>l</a:t>
            </a:r>
            <a:r>
              <a:rPr lang="zh-CN" altLang="en-US"/>
              <a:t>angchain_openai/chat_models/__init__.py中导出：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0600" y="2183130"/>
            <a:ext cx="5553075" cy="1806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4588510"/>
            <a:ext cx="6730365" cy="8401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>
                <a:sym typeface="+mn-ea"/>
              </a:rPr>
              <a:t>LLM</a:t>
            </a:r>
            <a:r>
              <a:rPr lang="zh-CN" altLang="x-none">
                <a:sym typeface="+mn-ea"/>
              </a:rPr>
              <a:t>模块</a:t>
            </a:r>
            <a:r>
              <a:rPr lang="x-none" altLang="zh-CN">
                <a:sym typeface="+mn-ea"/>
              </a:rPr>
              <a:t> - </a:t>
            </a:r>
            <a:r>
              <a:rPr lang="zh-CN" altLang="en-US">
                <a:sym typeface="+mn-ea"/>
              </a:rPr>
              <a:t>ChatOpenAI类</a:t>
            </a:r>
            <a:endParaRPr lang="zh-CN" altLang="x-none"/>
          </a:p>
        </p:txBody>
      </p:sp>
      <p:sp>
        <p:nvSpPr>
          <p:cNvPr id="5" name="Content Placeholder 4"/>
          <p:cNvSpPr/>
          <p:nvPr>
            <p:ph idx="1"/>
          </p:nvPr>
        </p:nvSpPr>
        <p:spPr/>
        <p:txBody>
          <a:bodyPr/>
          <a:p>
            <a:r>
              <a:rPr lang="zh-CN"/>
              <a:t>所以，要导入</a:t>
            </a:r>
            <a:r>
              <a:rPr lang="x-none" altLang="zh-CN"/>
              <a:t>ChatOpenAI</a:t>
            </a:r>
            <a:r>
              <a:rPr lang="zh-CN" altLang="x-none"/>
              <a:t>，以下两种方式都可以：</a:t>
            </a:r>
            <a:endParaRPr lang="zh-CN" altLang="x-none"/>
          </a:p>
          <a:p>
            <a:pPr marL="0" indent="0">
              <a:buNone/>
            </a:pPr>
            <a:r>
              <a:rPr lang="en-US" altLang="zh-CN"/>
              <a:t>   </a:t>
            </a:r>
            <a:r>
              <a:rPr lang="zh-CN" altLang="x-none"/>
              <a:t>from langchain_openai import ChatOpenAI</a:t>
            </a:r>
            <a:endParaRPr lang="zh-CN" altLang="x-none"/>
          </a:p>
          <a:p>
            <a:pPr marL="0" indent="0">
              <a:buNone/>
            </a:pPr>
            <a:r>
              <a:rPr lang="en-US" altLang="zh-CN"/>
              <a:t>   </a:t>
            </a:r>
            <a:r>
              <a:rPr lang="zh-CN" altLang="x-none"/>
              <a:t>from langchain_openai.chat_models import ChatOpenAI</a:t>
            </a:r>
            <a:endParaRPr lang="zh-CN" altLang="x-none"/>
          </a:p>
          <a:p>
            <a:endParaRPr lang="zh-CN" altLang="x-none"/>
          </a:p>
          <a:p>
            <a:endParaRPr lang="zh-CN" altLang="x-non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>
                <a:sym typeface="+mn-ea"/>
              </a:rPr>
              <a:t>LLM</a:t>
            </a:r>
            <a:r>
              <a:rPr lang="zh-CN" altLang="x-none">
                <a:sym typeface="+mn-ea"/>
              </a:rPr>
              <a:t>模块</a:t>
            </a:r>
            <a:r>
              <a:rPr lang="x-none" altLang="zh-CN">
                <a:sym typeface="+mn-ea"/>
              </a:rPr>
              <a:t> - </a:t>
            </a:r>
            <a:r>
              <a:rPr lang="zh-CN" altLang="en-US">
                <a:sym typeface="+mn-ea"/>
              </a:rPr>
              <a:t>ChatOpenAI类</a:t>
            </a:r>
            <a:endParaRPr lang="zh-CN" altLang="x-none"/>
          </a:p>
        </p:txBody>
      </p:sp>
      <p:sp>
        <p:nvSpPr>
          <p:cNvPr id="5" name="Content Placeholder 4"/>
          <p:cNvSpPr/>
          <p:nvPr>
            <p:ph idx="1"/>
          </p:nvPr>
        </p:nvSpPr>
        <p:spPr/>
        <p:txBody>
          <a:bodyPr/>
          <a:p>
            <a:r>
              <a:rPr lang="zh-CN" altLang="en-US"/>
              <a:t>ChatOpenAI类定义在langchain_openai/chat_models/base.py文件中：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其父类BaseChatOpenAI定义在同一文件中：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BaseChatOpenAI的父类BaseChatModel定义在langchain_core/language_models/chat_models.py文件中：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1555" y="2176780"/>
            <a:ext cx="7045960" cy="7327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555" y="3366135"/>
            <a:ext cx="7046595" cy="6851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555" y="4946650"/>
            <a:ext cx="7047230" cy="7861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>
                <a:sym typeface="+mn-ea"/>
              </a:rPr>
              <a:t>LLM</a:t>
            </a:r>
            <a:r>
              <a:rPr lang="zh-CN" altLang="x-none">
                <a:sym typeface="+mn-ea"/>
              </a:rPr>
              <a:t>模块</a:t>
            </a:r>
            <a:r>
              <a:rPr lang="x-none" altLang="zh-CN">
                <a:sym typeface="+mn-ea"/>
              </a:rPr>
              <a:t> - </a:t>
            </a:r>
            <a:r>
              <a:rPr lang="zh-CN" altLang="en-US">
                <a:sym typeface="+mn-ea"/>
              </a:rPr>
              <a:t>ChatOpenAI类</a:t>
            </a:r>
            <a:endParaRPr lang="zh-CN" altLang="x-none"/>
          </a:p>
        </p:txBody>
      </p:sp>
      <p:sp>
        <p:nvSpPr>
          <p:cNvPr id="5" name="Content Placeholder 4"/>
          <p:cNvSpPr/>
          <p:nvPr>
            <p:ph idx="1"/>
          </p:nvPr>
        </p:nvSpPr>
        <p:spPr/>
        <p:txBody>
          <a:bodyPr/>
          <a:p>
            <a:r>
              <a:rPr lang="x-none" altLang="zh-CN">
                <a:sym typeface="+mn-ea"/>
              </a:rPr>
              <a:t>BaseChatModel</a:t>
            </a:r>
            <a:r>
              <a:rPr lang="zh-CN" altLang="x-none">
                <a:sym typeface="+mn-ea"/>
              </a:rPr>
              <a:t>的父类BaseLanguageModel定义在langchain_core/language_models/base.py文件中：</a:t>
            </a:r>
            <a:endParaRPr lang="zh-CN" altLang="x-none">
              <a:sym typeface="+mn-ea"/>
            </a:endParaRPr>
          </a:p>
          <a:p>
            <a:endParaRPr lang="zh-CN" altLang="x-none">
              <a:sym typeface="+mn-ea"/>
            </a:endParaRPr>
          </a:p>
          <a:p>
            <a:endParaRPr lang="zh-CN" altLang="x-none">
              <a:sym typeface="+mn-ea"/>
            </a:endParaRPr>
          </a:p>
          <a:p>
            <a:endParaRPr lang="zh-CN" altLang="x-none">
              <a:sym typeface="+mn-ea"/>
            </a:endParaRPr>
          </a:p>
          <a:p>
            <a:endParaRPr lang="zh-CN" altLang="x-none">
              <a:sym typeface="+mn-ea"/>
            </a:endParaRPr>
          </a:p>
          <a:p>
            <a:endParaRPr lang="zh-CN" altLang="x-none">
              <a:sym typeface="+mn-ea"/>
            </a:endParaRPr>
          </a:p>
          <a:p>
            <a:r>
              <a:rPr lang="x-none" altLang="zh-CN">
                <a:sym typeface="+mn-ea"/>
              </a:rPr>
              <a:t>BaseLanguageModel</a:t>
            </a:r>
            <a:r>
              <a:rPr lang="zh-CN" altLang="x-none">
                <a:sym typeface="+mn-ea"/>
              </a:rPr>
              <a:t>的父类RunnableSerializable定义在langchain_core/runnables/base.py文件中：</a:t>
            </a:r>
            <a:endParaRPr lang="zh-CN" altLang="x-none">
              <a:sym typeface="+mn-ea"/>
            </a:endParaRPr>
          </a:p>
          <a:p>
            <a:endParaRPr lang="zh-CN" altLang="x-none">
              <a:sym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5995" y="2543175"/>
            <a:ext cx="7810500" cy="1771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995" y="5273675"/>
            <a:ext cx="7324725" cy="9048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>
                <a:sym typeface="+mn-ea"/>
              </a:rPr>
              <a:t>LLM</a:t>
            </a:r>
            <a:r>
              <a:rPr lang="zh-CN" altLang="x-none">
                <a:sym typeface="+mn-ea"/>
              </a:rPr>
              <a:t>模块</a:t>
            </a:r>
            <a:r>
              <a:rPr lang="x-none" altLang="zh-CN">
                <a:sym typeface="+mn-ea"/>
              </a:rPr>
              <a:t> - </a:t>
            </a:r>
            <a:r>
              <a:rPr lang="zh-CN" altLang="en-US">
                <a:sym typeface="+mn-ea"/>
              </a:rPr>
              <a:t>ChatOpenAI类</a:t>
            </a:r>
            <a:endParaRPr lang="zh-CN" altLang="x-none"/>
          </a:p>
        </p:txBody>
      </p:sp>
      <p:sp>
        <p:nvSpPr>
          <p:cNvPr id="5" name="Content Placeholder 4"/>
          <p:cNvSpPr/>
          <p:nvPr>
            <p:ph idx="1"/>
          </p:nvPr>
        </p:nvSpPr>
        <p:spPr/>
        <p:txBody>
          <a:bodyPr/>
          <a:p>
            <a:r>
              <a:rPr lang="zh-CN" altLang="x-none">
                <a:sym typeface="+mn-ea"/>
              </a:rPr>
              <a:t>RunnableSerializable的父类Runnable定义在langchain_core/runnables/base.py文件中：</a:t>
            </a:r>
            <a:endParaRPr lang="zh-CN" altLang="x-none">
              <a:sym typeface="+mn-ea"/>
            </a:endParaRPr>
          </a:p>
          <a:p>
            <a:endParaRPr lang="zh-CN" altLang="x-none">
              <a:sym typeface="+mn-ea"/>
            </a:endParaRPr>
          </a:p>
          <a:p>
            <a:endParaRPr lang="zh-CN" altLang="x-none">
              <a:sym typeface="+mn-ea"/>
            </a:endParaRPr>
          </a:p>
          <a:p>
            <a:endParaRPr lang="zh-CN" altLang="x-none">
              <a:sym typeface="+mn-ea"/>
            </a:endParaRPr>
          </a:p>
          <a:p>
            <a:r>
              <a:rPr lang="x-none" altLang="zh-CN">
                <a:sym typeface="+mn-ea"/>
              </a:rPr>
              <a:t>Runnable</a:t>
            </a:r>
            <a:r>
              <a:rPr lang="zh-CN" altLang="x-none">
                <a:sym typeface="+mn-ea"/>
              </a:rPr>
              <a:t>的父类</a:t>
            </a:r>
            <a:r>
              <a:rPr lang="x-none" altLang="zh-CN">
                <a:sym typeface="+mn-ea"/>
              </a:rPr>
              <a:t>Generic</a:t>
            </a:r>
            <a:r>
              <a:rPr lang="zh-CN" altLang="x-none">
                <a:sym typeface="+mn-ea"/>
              </a:rPr>
              <a:t>定义在python3.10/typing.py文件中：</a:t>
            </a:r>
            <a:endParaRPr lang="zh-CN" altLang="x-none">
              <a:sym typeface="+mn-ea"/>
            </a:endParaRPr>
          </a:p>
          <a:p>
            <a:endParaRPr lang="zh-CN" altLang="x-none">
              <a:sym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3295" y="2299335"/>
            <a:ext cx="7943850" cy="819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295" y="3903345"/>
            <a:ext cx="5895975" cy="8572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>
                <a:sym typeface="+mn-ea"/>
              </a:rPr>
              <a:t>LLM</a:t>
            </a:r>
            <a:r>
              <a:rPr lang="zh-CN" altLang="x-none">
                <a:sym typeface="+mn-ea"/>
              </a:rPr>
              <a:t>模块</a:t>
            </a:r>
            <a:r>
              <a:rPr lang="x-none" altLang="zh-CN">
                <a:sym typeface="+mn-ea"/>
              </a:rPr>
              <a:t> - </a:t>
            </a:r>
            <a:r>
              <a:rPr lang="zh-CN" altLang="en-US">
                <a:sym typeface="+mn-ea"/>
              </a:rPr>
              <a:t>ChatOpenAI类</a:t>
            </a:r>
            <a:endParaRPr lang="zh-CN" altLang="x-none"/>
          </a:p>
        </p:txBody>
      </p:sp>
      <p:sp>
        <p:nvSpPr>
          <p:cNvPr id="5" name="Content Placeholder 4"/>
          <p:cNvSpPr/>
          <p:nvPr>
            <p:ph idx="1"/>
          </p:nvPr>
        </p:nvSpPr>
        <p:spPr/>
        <p:txBody>
          <a:bodyPr/>
          <a:p>
            <a:r>
              <a:rPr lang="x-none" altLang="zh-CN">
                <a:sym typeface="+mn-ea"/>
              </a:rPr>
              <a:t>ChatOpenAI</a:t>
            </a:r>
            <a:r>
              <a:rPr lang="zh-CN" altLang="x-none">
                <a:sym typeface="+mn-ea"/>
              </a:rPr>
              <a:t>类的</a:t>
            </a:r>
            <a:r>
              <a:rPr lang="x-none" altLang="zh-CN">
                <a:sym typeface="+mn-ea"/>
              </a:rPr>
              <a:t>invoke</a:t>
            </a:r>
            <a:r>
              <a:rPr lang="zh-CN" altLang="x-none">
                <a:sym typeface="+mn-ea"/>
              </a:rPr>
              <a:t>方法继承自定义在langchain_core/language_models/chat_models.py文件中的</a:t>
            </a:r>
            <a:r>
              <a:rPr lang="x-none" altLang="zh-CN">
                <a:sym typeface="+mn-ea"/>
              </a:rPr>
              <a:t>BaseChatModel</a:t>
            </a:r>
            <a:r>
              <a:rPr lang="zh-CN" altLang="x-none">
                <a:sym typeface="+mn-ea"/>
              </a:rPr>
              <a:t>类。</a:t>
            </a:r>
            <a:endParaRPr lang="zh-CN" altLang="x-none">
              <a:sym typeface="+mn-ea"/>
            </a:endParaRPr>
          </a:p>
          <a:p>
            <a:endParaRPr lang="zh-CN" altLang="x-none">
              <a:sym typeface="+mn-ea"/>
            </a:endParaRPr>
          </a:p>
          <a:p>
            <a:r>
              <a:rPr lang="zh-CN" altLang="x-none">
                <a:sym typeface="+mn-ea"/>
              </a:rPr>
              <a:t>除了</a:t>
            </a:r>
            <a:r>
              <a:rPr lang="x-none" altLang="zh-CN">
                <a:sym typeface="+mn-ea"/>
              </a:rPr>
              <a:t>invoke</a:t>
            </a:r>
            <a:r>
              <a:rPr lang="zh-CN" altLang="x-none">
                <a:sym typeface="+mn-ea"/>
              </a:rPr>
              <a:t>方法，</a:t>
            </a:r>
            <a:r>
              <a:rPr lang="x-none" altLang="zh-CN">
                <a:sym typeface="+mn-ea"/>
              </a:rPr>
              <a:t>BaseChatModel</a:t>
            </a:r>
            <a:r>
              <a:rPr lang="zh-CN" altLang="x-none">
                <a:sym typeface="+mn-ea"/>
              </a:rPr>
              <a:t>类还定义了ainvoke，stream，astream，batch，abatch，bind_tools，with_structured_output等常见方法。所以</a:t>
            </a:r>
            <a:r>
              <a:rPr lang="x-none" altLang="zh-CN">
                <a:sym typeface="+mn-ea"/>
              </a:rPr>
              <a:t>BaseChatModel</a:t>
            </a:r>
            <a:r>
              <a:rPr lang="zh-CN" altLang="x-none">
                <a:sym typeface="+mn-ea"/>
              </a:rPr>
              <a:t>类是非常重要的。</a:t>
            </a:r>
            <a:endParaRPr lang="zh-CN" altLang="x-none">
              <a:sym typeface="+mn-ea"/>
            </a:endParaRPr>
          </a:p>
          <a:p>
            <a:endParaRPr lang="zh-CN" altLang="x-none">
              <a:sym typeface="+mn-ea"/>
            </a:endParaRPr>
          </a:p>
          <a:p>
            <a:r>
              <a:rPr lang="x-none" altLang="zh-CN">
                <a:sym typeface="+mn-ea"/>
              </a:rPr>
              <a:t>BaseChatModel</a:t>
            </a:r>
            <a:r>
              <a:rPr lang="zh-CN" altLang="x-none">
                <a:sym typeface="+mn-ea"/>
              </a:rPr>
              <a:t>实现了很多常用方法，但是其子类必须实现两个方法：</a:t>
            </a:r>
            <a:endParaRPr lang="zh-CN" altLang="x-none">
              <a:sym typeface="+mn-ea"/>
            </a:endParaRPr>
          </a:p>
          <a:p>
            <a:endParaRPr lang="en-US" altLang="zh-CN">
              <a:sym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1385" y="4538980"/>
            <a:ext cx="6219825" cy="1638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2680" y="4538980"/>
            <a:ext cx="4019550" cy="76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2717</Words>
  <Application>WPS Presentation</Application>
  <PresentationFormat>宽屏</PresentationFormat>
  <Paragraphs>237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7" baseType="lpstr">
      <vt:lpstr>Arial</vt:lpstr>
      <vt:lpstr>SimSun</vt:lpstr>
      <vt:lpstr>Wingdings</vt:lpstr>
      <vt:lpstr>Arial Black</vt:lpstr>
      <vt:lpstr>Microsoft YaHei</vt:lpstr>
      <vt:lpstr>Droid Sans Fallback</vt:lpstr>
      <vt:lpstr>Arial Unicode MS</vt:lpstr>
      <vt:lpstr>SimSun</vt:lpstr>
      <vt:lpstr>SimSun</vt:lpstr>
      <vt:lpstr>OpenSymbol</vt:lpstr>
      <vt:lpstr>Office Theme</vt:lpstr>
      <vt:lpstr>PowerPoint 演示文稿</vt:lpstr>
      <vt:lpstr>PowerPoint 演示文稿</vt:lpstr>
      <vt:lpstr>一个最基本的LangChain程序</vt:lpstr>
      <vt:lpstr>LangChain的LLM模块</vt:lpstr>
      <vt:lpstr>ChatOpenAI类</vt:lpstr>
      <vt:lpstr>ChatOpenAI类</vt:lpstr>
      <vt:lpstr>ChatOpenAI类</vt:lpstr>
      <vt:lpstr>ChatOpenAI类</vt:lpstr>
      <vt:lpstr>ChatOpenAI类</vt:lpstr>
      <vt:lpstr>ChatOpenAI类</vt:lpstr>
      <vt:lpstr>LLM模块 - ChatOpenAI类</vt:lpstr>
      <vt:lpstr>Message模块 - HumanMessage类</vt:lpstr>
      <vt:lpstr>Message模块 - SystemMessage类</vt:lpstr>
      <vt:lpstr>Message模块 - AIMessage类</vt:lpstr>
      <vt:lpstr>Message模块 - FunctionMessage类</vt:lpstr>
      <vt:lpstr>Message模块 - ToolMessage类</vt:lpstr>
      <vt:lpstr>Message模块 - BaseMessage类</vt:lpstr>
      <vt:lpstr>PromptTemplate模块</vt:lpstr>
      <vt:lpstr>PromptTemplate模块</vt:lpstr>
      <vt:lpstr>PromptTemplate模块</vt:lpstr>
      <vt:lpstr>PromptTemplate模块</vt:lpstr>
      <vt:lpstr>LangGraph库</vt:lpstr>
      <vt:lpstr>LangGraph库</vt:lpstr>
      <vt:lpstr>LangGraph库</vt:lpstr>
      <vt:lpstr>LangGraph库</vt:lpstr>
      <vt:lpstr>LangGraph库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haoyu</cp:lastModifiedBy>
  <cp:revision>38</cp:revision>
  <dcterms:created xsi:type="dcterms:W3CDTF">2025-03-17T13:36:07Z</dcterms:created>
  <dcterms:modified xsi:type="dcterms:W3CDTF">2025-03-17T13:36:07Z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1033-11.1.0.11720</vt:lpwstr>
  </property>
  <property fmtid="{D5CDD505-2E9C-101B-9397-08002B2CF9AE}" pid="3" name="ICV">
    <vt:lpwstr/>
  </property>
</Properties>
</file>