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QwenAgent</a:t>
            </a:r>
            <a:r>
              <a:rPr lang="zh-CN" altLang="x-none"/>
              <a:t>架构分析</a:t>
            </a:r>
            <a:endParaRPr lang="zh-CN" altLang="x-none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刘昊昱</a:t>
            </a:r>
            <a:r>
              <a:rPr lang="en-US" altLang="zh-CN"/>
              <a:t> </a:t>
            </a:r>
            <a:r>
              <a:rPr lang="x-none" altLang="en-US"/>
              <a:t> 2025-03-17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外部调用</a:t>
            </a:r>
            <a:r>
              <a:rPr lang="x-none" altLang="zh-CN"/>
              <a:t>Tool</a:t>
            </a:r>
            <a:r>
              <a:rPr lang="zh-CN" altLang="x-none"/>
              <a:t>，使用</a:t>
            </a:r>
            <a:r>
              <a:rPr lang="x-none" altLang="zh-CN"/>
              <a:t>.call(params)</a:t>
            </a:r>
            <a:r>
              <a:rPr lang="zh-CN" altLang="x-none"/>
              <a:t>接口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</a:t>
            </a:r>
            <a:r>
              <a:rPr lang="x-none" altLang="zh-CN"/>
              <a:t>Agent._call_tool</a:t>
            </a:r>
            <a:r>
              <a:rPr lang="zh-CN" altLang="x-none"/>
              <a:t>方法中有：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r>
              <a:rPr lang="x-none" altLang="zh-CN"/>
              <a:t>Agent</a:t>
            </a:r>
            <a:r>
              <a:rPr lang="zh-CN" altLang="x-none"/>
              <a:t>内部调用</a:t>
            </a:r>
            <a:r>
              <a:rPr lang="x-none" altLang="zh-CN"/>
              <a:t>Tool</a:t>
            </a:r>
            <a:r>
              <a:rPr lang="zh-CN" altLang="x-none"/>
              <a:t>，使用_call_tool(...)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</a:t>
            </a:r>
            <a:r>
              <a:rPr lang="x-none" altLang="zh-CN"/>
              <a:t>FnCallAgent._run</a:t>
            </a:r>
            <a:r>
              <a:rPr lang="zh-CN" altLang="x-none"/>
              <a:t>方法中有：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698750"/>
            <a:ext cx="561022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4712335"/>
            <a:ext cx="90297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注册新的</a:t>
            </a:r>
            <a:r>
              <a:rPr lang="x-none" altLang="zh-CN"/>
              <a:t>Tool</a:t>
            </a:r>
            <a:r>
              <a:rPr lang="zh-CN" altLang="x-none"/>
              <a:t>使用register_tool描述符：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2291080"/>
            <a:ext cx="96964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注册新的</a:t>
            </a:r>
            <a:r>
              <a:rPr lang="x-none" altLang="zh-CN"/>
              <a:t>Tool</a:t>
            </a:r>
            <a:r>
              <a:rPr lang="zh-CN" altLang="x-none"/>
              <a:t>必须实现</a:t>
            </a:r>
            <a:r>
              <a:rPr lang="x-none" altLang="zh-CN"/>
              <a:t>call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272030"/>
            <a:ext cx="947737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Agent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/>
              <a:t>Agent</a:t>
            </a:r>
            <a:r>
              <a:rPr lang="zh-CN" altLang="x-none"/>
              <a:t>模块的抽象基类是</a:t>
            </a:r>
            <a:r>
              <a:rPr lang="x-none" altLang="zh-CN"/>
              <a:t>Agent</a:t>
            </a:r>
            <a:r>
              <a:rPr lang="zh-CN" altLang="x-none"/>
              <a:t>类，其所有子类必须实现</a:t>
            </a:r>
            <a:r>
              <a:rPr lang="x-none" altLang="zh-CN"/>
              <a:t>_run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299970"/>
            <a:ext cx="997267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769360"/>
            <a:ext cx="86582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x-none" altLang="zh-CN"/>
              <a:t>Agent</a:t>
            </a:r>
            <a:endParaRPr lang="x-none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6269355" cy="4351655"/>
          </a:xfrm>
        </p:spPr>
        <p:txBody>
          <a:bodyPr/>
          <a:p>
            <a:r>
              <a:rPr lang="x-none" altLang="zh-CN"/>
              <a:t>Agent</a:t>
            </a:r>
            <a:r>
              <a:rPr lang="zh-CN" altLang="x-none"/>
              <a:t>由两部分组成：</a:t>
            </a:r>
            <a:r>
              <a:rPr lang="x-none" altLang="zh-CN"/>
              <a:t>LLM</a:t>
            </a:r>
            <a:r>
              <a:rPr lang="zh-CN" altLang="x-none"/>
              <a:t>和</a:t>
            </a:r>
            <a:r>
              <a:rPr lang="x-none" altLang="zh-CN"/>
              <a:t>Tools</a:t>
            </a:r>
            <a:endParaRPr lang="zh-CN" altLang="x-none"/>
          </a:p>
          <a:p>
            <a:r>
              <a:rPr lang="zh-CN" altLang="x-none"/>
              <a:t>可以想像</a:t>
            </a:r>
            <a:r>
              <a:rPr lang="x-none" altLang="zh-CN"/>
              <a:t>Agent</a:t>
            </a:r>
            <a:r>
              <a:rPr lang="zh-CN" altLang="x-none"/>
              <a:t>是一个机器人，它的头脑是</a:t>
            </a:r>
            <a:r>
              <a:rPr lang="x-none" altLang="zh-CN"/>
              <a:t>LLM</a:t>
            </a:r>
            <a:r>
              <a:rPr lang="zh-CN" altLang="x-none"/>
              <a:t>，它的手脚是</a:t>
            </a:r>
            <a:r>
              <a:rPr lang="x-none" altLang="zh-CN"/>
              <a:t>Tools</a:t>
            </a:r>
            <a:endParaRPr lang="zh-CN" altLang="x-none"/>
          </a:p>
          <a:p>
            <a:r>
              <a:rPr lang="zh-CN" altLang="x-none"/>
              <a:t>机器人的头脑（</a:t>
            </a:r>
            <a:r>
              <a:rPr lang="x-none" altLang="zh-CN"/>
              <a:t>LLM</a:t>
            </a:r>
            <a:r>
              <a:rPr lang="zh-CN" altLang="x-none"/>
              <a:t>）可以思考各种问题，但不能做任何“有形”的工作。</a:t>
            </a:r>
            <a:endParaRPr lang="zh-CN" altLang="x-none"/>
          </a:p>
          <a:p>
            <a:r>
              <a:rPr lang="zh-CN" altLang="x-none"/>
              <a:t>机器人要做“有形”工作，可以让头脑（</a:t>
            </a:r>
            <a:r>
              <a:rPr lang="x-none" altLang="zh-CN"/>
              <a:t>LLM</a:t>
            </a:r>
            <a:r>
              <a:rPr lang="zh-CN" altLang="x-none"/>
              <a:t>）向手脚（</a:t>
            </a:r>
            <a:r>
              <a:rPr lang="x-none" altLang="zh-CN"/>
              <a:t>Tools</a:t>
            </a:r>
            <a:r>
              <a:rPr lang="zh-CN" altLang="x-none"/>
              <a:t>）发出指令，让手脚具体完成，执行结果再返回给头脑。</a:t>
            </a: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3035" y="1825625"/>
            <a:ext cx="292163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的基础构件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LLM</a:t>
            </a:r>
            <a:r>
              <a:rPr lang="zh-CN" altLang="x-none"/>
              <a:t>、</a:t>
            </a:r>
            <a:r>
              <a:rPr lang="x-none" altLang="zh-CN"/>
              <a:t>Tool</a:t>
            </a:r>
            <a:r>
              <a:rPr lang="zh-CN" altLang="x-none"/>
              <a:t>和</a:t>
            </a:r>
            <a:r>
              <a:rPr lang="x-none" altLang="zh-CN">
                <a:sym typeface="+mn-ea"/>
              </a:rPr>
              <a:t>Agent</a:t>
            </a:r>
            <a:r>
              <a:rPr lang="zh-CN" altLang="x-none"/>
              <a:t>是</a:t>
            </a:r>
            <a:r>
              <a:rPr lang="x-none" altLang="zh-CN"/>
              <a:t>QwenAgent</a:t>
            </a:r>
            <a:r>
              <a:rPr lang="zh-CN" altLang="x-none"/>
              <a:t>的三大基础构件。</a:t>
            </a:r>
            <a:endParaRPr lang="zh-CN" altLang="x-none"/>
          </a:p>
          <a:p>
            <a:r>
              <a:rPr lang="zh-CN" altLang="x-none"/>
              <a:t>我们的分析基于</a:t>
            </a:r>
            <a:r>
              <a:rPr lang="x-none" altLang="zh-CN"/>
              <a:t>QwenAgent v0.0.15</a:t>
            </a:r>
            <a:r>
              <a:rPr lang="zh-CN" altLang="x-none"/>
              <a:t>源码：</a:t>
            </a:r>
            <a:endParaRPr lang="zh-CN" altLang="x-none"/>
          </a:p>
          <a:p>
            <a:endParaRPr lang="zh-CN" altLang="x-none"/>
          </a:p>
          <a:p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837815"/>
            <a:ext cx="59626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创建LLM：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qwen_agent/llm/__init__.py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get_chat_model</a:t>
            </a:r>
            <a:endParaRPr lang="x-none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2865" y="1584325"/>
            <a:ext cx="651510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LLM模块的抽象基类</a:t>
            </a:r>
            <a:r>
              <a:rPr lang="x-none" altLang="zh-CN"/>
              <a:t>BaseChatModel</a:t>
            </a:r>
            <a:r>
              <a:rPr lang="zh-CN" altLang="x-none"/>
              <a:t>实现了</a:t>
            </a:r>
            <a:r>
              <a:rPr lang="x-none" altLang="zh-CN"/>
              <a:t>chat</a:t>
            </a:r>
            <a:r>
              <a:rPr lang="zh-CN" altLang="x-none"/>
              <a:t>方法，并要求所有子类实现如下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2428875"/>
            <a:ext cx="4898390" cy="190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428875"/>
            <a:ext cx="36861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203065"/>
            <a:ext cx="368681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LLM对话接口：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x-none"/>
              <a:t>BaseChatModel</a:t>
            </a:r>
            <a:r>
              <a:rPr lang="x-none" altLang="zh-CN"/>
              <a:t>.chat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360" y="1689100"/>
            <a:ext cx="795337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在</a:t>
            </a:r>
            <a:r>
              <a:rPr lang="x-none" altLang="zh-CN"/>
              <a:t>Agent</a:t>
            </a:r>
            <a:r>
              <a:rPr lang="zh-CN" altLang="x-none"/>
              <a:t>内部调用LLM：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   Agent._call_llm</a:t>
            </a:r>
            <a:endParaRPr lang="x-none" altLang="zh-CN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例如，FnCallAgent</a:t>
            </a:r>
            <a:r>
              <a:rPr lang="x-none" altLang="zh-CN"/>
              <a:t>._run</a:t>
            </a:r>
            <a:r>
              <a:rPr lang="zh-CN" altLang="x-none"/>
              <a:t>函数中有：</a:t>
            </a:r>
            <a:endParaRPr lang="x-none" altLang="zh-CN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5887085"/>
            <a:ext cx="936307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1584325"/>
            <a:ext cx="662305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注册</a:t>
            </a:r>
            <a:r>
              <a:rPr lang="zh-CN" altLang="x-none"/>
              <a:t>LLM：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使用register_llm修饰符，实际是将</a:t>
            </a:r>
            <a:r>
              <a:rPr lang="x-none" altLang="zh-CN"/>
              <a:t>LLM</a:t>
            </a:r>
            <a:r>
              <a:rPr lang="zh-CN" altLang="x-none"/>
              <a:t>对应的类注册到全局的LLM_REGISTRY字典中。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r>
              <a:rPr lang="zh-CN" altLang="x-none"/>
              <a:t>所有</a:t>
            </a:r>
            <a:r>
              <a:rPr lang="x-none" altLang="zh-CN"/>
              <a:t>LLM</a:t>
            </a:r>
            <a:r>
              <a:rPr lang="zh-CN" altLang="x-none"/>
              <a:t>继承BaseChatModel，必须实现_chat_stream，_chat_no_stream和_chat_with_functions</a:t>
            </a:r>
            <a:r>
              <a:rPr lang="en-US" altLang="zh-CN"/>
              <a:t> 3</a:t>
            </a:r>
            <a:r>
              <a:rPr lang="zh-CN" altLang="en-US"/>
              <a:t>个</a:t>
            </a:r>
            <a:r>
              <a:rPr lang="zh-CN" altLang="x-none"/>
              <a:t>方法。</a:t>
            </a:r>
            <a:endParaRPr lang="zh-CN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620010"/>
            <a:ext cx="3616325" cy="1767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20" y="2620010"/>
            <a:ext cx="38195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Tool</a:t>
            </a:r>
            <a:r>
              <a:rPr lang="zh-CN" altLang="x-none"/>
              <a:t>模块的抽象基类是BaseTool，所有子类必须实现</a:t>
            </a:r>
            <a:r>
              <a:rPr lang="x-none" altLang="zh-CN"/>
              <a:t>call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2332990"/>
            <a:ext cx="8934450" cy="294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宽屏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SimSun</vt:lpstr>
      <vt:lpstr>Droid Sans Fallback</vt:lpstr>
      <vt:lpstr>Microsoft YaHei</vt:lpstr>
      <vt:lpstr>Arial Unicode MS</vt:lpstr>
      <vt:lpstr>SimSun</vt:lpstr>
      <vt:lpstr>Office Theme</vt:lpstr>
      <vt:lpstr>QwenAgent架构分析</vt:lpstr>
      <vt:lpstr>什么是Agent</vt:lpstr>
      <vt:lpstr>QwenAgent的基础构件</vt:lpstr>
      <vt:lpstr>QwenAgent的LLM模块</vt:lpstr>
      <vt:lpstr>QwenAgent的LLM模块</vt:lpstr>
      <vt:lpstr>QwenAgent的LLM模块</vt:lpstr>
      <vt:lpstr>QwenAgent的LLM模块</vt:lpstr>
      <vt:lpstr>QwenAgent的LLM模块</vt:lpstr>
      <vt:lpstr>QwenAgent的Tool模块</vt:lpstr>
      <vt:lpstr>QwenAgent的Tool模块</vt:lpstr>
      <vt:lpstr>QwenAgent的Tool模块</vt:lpstr>
      <vt:lpstr>QwenAgent的Tool模块</vt:lpstr>
      <vt:lpstr>QwenAgent的Agent模块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haoyu</cp:lastModifiedBy>
  <cp:revision>30</cp:revision>
  <dcterms:created xsi:type="dcterms:W3CDTF">2025-03-17T07:37:56Z</dcterms:created>
  <dcterms:modified xsi:type="dcterms:W3CDTF">2025-03-17T07:37:56Z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