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Lst>
  <p:notesMasterIdLst>
    <p:notesMasterId r:id="rId65"/>
  </p:notesMasterIdLst>
  <p:handoutMasterIdLst>
    <p:handoutMasterId r:id="rId66"/>
  </p:handoutMasterIdLst>
  <p:sldIdLst>
    <p:sldId id="325" r:id="rId3"/>
    <p:sldId id="260" r:id="rId4"/>
    <p:sldId id="261" r:id="rId5"/>
    <p:sldId id="263" r:id="rId6"/>
    <p:sldId id="262" r:id="rId7"/>
    <p:sldId id="265" r:id="rId8"/>
    <p:sldId id="337" r:id="rId9"/>
    <p:sldId id="266" r:id="rId10"/>
    <p:sldId id="334" r:id="rId11"/>
    <p:sldId id="331" r:id="rId12"/>
    <p:sldId id="300" r:id="rId13"/>
    <p:sldId id="330" r:id="rId14"/>
    <p:sldId id="301" r:id="rId15"/>
    <p:sldId id="338" r:id="rId16"/>
    <p:sldId id="326" r:id="rId17"/>
    <p:sldId id="327" r:id="rId18"/>
    <p:sldId id="335" r:id="rId19"/>
    <p:sldId id="272" r:id="rId20"/>
    <p:sldId id="273" r:id="rId21"/>
    <p:sldId id="302" r:id="rId22"/>
    <p:sldId id="275" r:id="rId23"/>
    <p:sldId id="303" r:id="rId24"/>
    <p:sldId id="339" r:id="rId25"/>
    <p:sldId id="340" r:id="rId26"/>
    <p:sldId id="277" r:id="rId27"/>
    <p:sldId id="304" r:id="rId28"/>
    <p:sldId id="317" r:id="rId29"/>
    <p:sldId id="318" r:id="rId30"/>
    <p:sldId id="279" r:id="rId31"/>
    <p:sldId id="305" r:id="rId32"/>
    <p:sldId id="316" r:id="rId33"/>
    <p:sldId id="306" r:id="rId34"/>
    <p:sldId id="321" r:id="rId35"/>
    <p:sldId id="336" r:id="rId36"/>
    <p:sldId id="282" r:id="rId37"/>
    <p:sldId id="333" r:id="rId38"/>
    <p:sldId id="341" r:id="rId39"/>
    <p:sldId id="307" r:id="rId40"/>
    <p:sldId id="342" r:id="rId41"/>
    <p:sldId id="284" r:id="rId42"/>
    <p:sldId id="285" r:id="rId43"/>
    <p:sldId id="286" r:id="rId44"/>
    <p:sldId id="287" r:id="rId45"/>
    <p:sldId id="322" r:id="rId46"/>
    <p:sldId id="288" r:id="rId47"/>
    <p:sldId id="308" r:id="rId48"/>
    <p:sldId id="309" r:id="rId49"/>
    <p:sldId id="343" r:id="rId50"/>
    <p:sldId id="328" r:id="rId51"/>
    <p:sldId id="290" r:id="rId52"/>
    <p:sldId id="291" r:id="rId53"/>
    <p:sldId id="310" r:id="rId54"/>
    <p:sldId id="294" r:id="rId55"/>
    <p:sldId id="346" r:id="rId56"/>
    <p:sldId id="344" r:id="rId57"/>
    <p:sldId id="345" r:id="rId58"/>
    <p:sldId id="311" r:id="rId59"/>
    <p:sldId id="348" r:id="rId60"/>
    <p:sldId id="349" r:id="rId61"/>
    <p:sldId id="312" r:id="rId62"/>
    <p:sldId id="329" r:id="rId63"/>
    <p:sldId id="299" r:id="rId64"/>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1619">
          <p15:clr>
            <a:srgbClr val="A4A3A4"/>
          </p15:clr>
        </p15:guide>
        <p15:guide id="4" pos="3962">
          <p15:clr>
            <a:srgbClr val="A4A3A4"/>
          </p15:clr>
        </p15:guide>
        <p15:guide id="5" orient="horz" pos="4174">
          <p15:clr>
            <a:srgbClr val="A4A3A4"/>
          </p15:clr>
        </p15:guide>
        <p15:guide id="6" pos="57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elen Roybark" initials="HR" lastIdx="16" clrIdx="6">
    <p:extLst>
      <p:ext uri="{19B8F6BF-5375-455C-9EA6-DF929625EA0E}">
        <p15:presenceInfo xmlns:p15="http://schemas.microsoft.com/office/powerpoint/2012/main" userId="52e54960d59d8016" providerId="Windows Live"/>
      </p:ext>
    </p:extLst>
  </p:cmAuthor>
  <p:cmAuthor id="1" name="Christina" initials="C" lastIdx="4" clrIdx="0"/>
  <p:cmAuthor id="8" name="Sanders, Christina" initials="SC [2]" lastIdx="2" clrIdx="7">
    <p:extLst>
      <p:ext uri="{19B8F6BF-5375-455C-9EA6-DF929625EA0E}">
        <p15:presenceInfo xmlns:p15="http://schemas.microsoft.com/office/powerpoint/2012/main" userId="S::christina.sanders@mheducation.com::a599baeb-8316-44bb-bb63-87b8b542178a" providerId="AD"/>
      </p:ext>
    </p:extLst>
  </p:cmAuthor>
  <p:cmAuthor id="2" name="Teresa Anderson" initials="TA" lastIdx="16" clrIdx="1"/>
  <p:cmAuthor id="3" name="Barb Muller" initials="BM" lastIdx="32" clrIdx="2"/>
  <p:cmAuthor id="4" name="Colton Gigot" initials="CG" lastIdx="0" clrIdx="3"/>
  <p:cmAuthor id="5" name="Jeannie Folk" initials="JF" lastIdx="1" clrIdx="4">
    <p:extLst>
      <p:ext uri="{19B8F6BF-5375-455C-9EA6-DF929625EA0E}">
        <p15:presenceInfo xmlns:p15="http://schemas.microsoft.com/office/powerpoint/2012/main" userId="c0a03b8bdda5bbd3" providerId="Windows Live"/>
      </p:ext>
    </p:extLst>
  </p:cmAuthor>
  <p:cmAuthor id="6" name="Sanders, Christina" initials="SC" lastIdx="3" clrIdx="5">
    <p:extLst>
      <p:ext uri="{19B8F6BF-5375-455C-9EA6-DF929625EA0E}">
        <p15:presenceInfo xmlns:p15="http://schemas.microsoft.com/office/powerpoint/2012/main" userId="S::christina.sanders@mheducation.com::c1dcdd01e13d9e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A39"/>
    <a:srgbClr val="FFFFD1"/>
    <a:srgbClr val="D49323"/>
    <a:srgbClr val="FFFF99"/>
    <a:srgbClr val="812628"/>
    <a:srgbClr val="1D5F76"/>
    <a:srgbClr val="008000"/>
    <a:srgbClr val="D4D0B0"/>
    <a:srgbClr val="264E21"/>
    <a:srgbClr val="A506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6" autoAdjust="0"/>
    <p:restoredTop sz="84444" autoAdjust="0"/>
  </p:normalViewPr>
  <p:slideViewPr>
    <p:cSldViewPr snapToGrid="0" snapToObjects="1">
      <p:cViewPr varScale="1">
        <p:scale>
          <a:sx n="110" d="100"/>
          <a:sy n="110" d="100"/>
        </p:scale>
        <p:origin x="1428" y="108"/>
      </p:cViewPr>
      <p:guideLst>
        <p:guide orient="horz" pos="3275"/>
        <p:guide/>
        <p:guide orient="horz" pos="1619"/>
        <p:guide pos="3962"/>
        <p:guide orient="horz" pos="4174"/>
        <p:guide pos="5759"/>
      </p:guideLst>
    </p:cSldViewPr>
  </p:slideViewPr>
  <p:notesTextViewPr>
    <p:cViewPr>
      <p:scale>
        <a:sx n="3" d="2"/>
        <a:sy n="3" d="2"/>
      </p:scale>
      <p:origin x="0" y="0"/>
    </p:cViewPr>
  </p:notesTextViewPr>
  <p:sorterViewPr>
    <p:cViewPr>
      <p:scale>
        <a:sx n="240" d="100"/>
        <a:sy n="240" d="100"/>
      </p:scale>
      <p:origin x="0" y="61408"/>
    </p:cViewPr>
  </p:sorterViewPr>
  <p:notesViewPr>
    <p:cSldViewPr snapToGrid="0" snapToObjects="1">
      <p:cViewPr varScale="1">
        <p:scale>
          <a:sx n="85" d="100"/>
          <a:sy n="85" d="100"/>
        </p:scale>
        <p:origin x="382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2B1D35A-B4C8-9743-8763-13778372564B}" type="datetime1">
              <a:rPr lang="en-US" smtClean="0"/>
              <a:t>8/18/2022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3C7C0108-6E40-1A45-B73C-11FBD16D558B}" type="datetime1">
              <a:rPr lang="en-US" smtClean="0"/>
              <a:t>8/18/2022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4710897bef3740dd90c149fdf9d32fa6"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f0dd09cf26364b748e27ef3be2e831eb"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43480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469682">
              <a:defRPr/>
            </a:pPr>
            <a:r>
              <a:rPr lang="en-US" b="1" dirty="0"/>
              <a:t>Limited liability</a:t>
            </a:r>
            <a:r>
              <a:rPr lang="en-US" dirty="0"/>
              <a:t> prevents stockholders from being held personally responsible for the financial obligations of the corporation. </a:t>
            </a:r>
          </a:p>
          <a:p>
            <a:pPr defTabSz="469682">
              <a:defRPr/>
            </a:pPr>
            <a:endParaRPr lang="en-US" dirty="0"/>
          </a:p>
          <a:p>
            <a:pPr defTabSz="469682">
              <a:defRPr/>
            </a:pPr>
            <a:r>
              <a:rPr lang="en-US" dirty="0"/>
              <a:t>A disadvantage of selecting the sole proprietorship or partnership form of business is that owners must have sufficient personal funds to finance the business in addition to the ability to borrow money. Another disadvantage of being a sole proprietorship or partnership is that neither offers limited liability. </a:t>
            </a:r>
            <a:endParaRPr lang="en-US" strike="sngStrike" dirty="0"/>
          </a:p>
          <a:p>
            <a:pPr>
              <a:defRPr/>
            </a:pPr>
            <a:endParaRPr lang="en-US" strike="sngStrike" dirty="0"/>
          </a:p>
          <a:p>
            <a:r>
              <a:rPr lang="en-US" dirty="0"/>
              <a:t>A potential disadvantage of a corporation is </a:t>
            </a:r>
            <a:r>
              <a:rPr lang="en-US" i="1" dirty="0"/>
              <a:t>double taxation</a:t>
            </a:r>
            <a:r>
              <a:rPr lang="en-US" dirty="0"/>
              <a:t>: (1) the company first pays corporate income taxes on income it earns and (2) stockholders then pay personal income taxes when the company distributes that income as dividends to them. </a:t>
            </a:r>
          </a:p>
          <a:p>
            <a:endParaRPr lang="en-US" dirty="0"/>
          </a:p>
          <a:p>
            <a:r>
              <a:rPr lang="en-US" dirty="0"/>
              <a:t>Because most of the largest companies in the United States are corporations, in this book we will focus primarily on accounting from a corporation’s perspective. Focusing on corporations also highlights the importance of financial accounting—to measure and communicate activities of a company for investors (stockholders) and creditors (lenders, such as a local bank). </a:t>
            </a:r>
          </a:p>
          <a:p>
            <a:endParaRPr lang="en-US" strike="sngStrike" dirty="0"/>
          </a:p>
          <a:p>
            <a:pPr>
              <a:defRPr/>
            </a:pPr>
            <a:endParaRPr lang="en-US" dirty="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34A6AE-BEB9-4A79-96ED-1A09BCEB59C3}"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183629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What information would investors and creditors be interested in knowing to determine whether their investment in a company was a good decision? </a:t>
            </a:r>
            <a:r>
              <a:rPr lang="en-US" b="1" dirty="0"/>
              <a:t>Ultimately, investors and creditors want to know about the company’s resources and their claims to those resources.</a:t>
            </a:r>
            <a:r>
              <a:rPr lang="en-US" dirty="0"/>
              <a:t> Accounting uses some conventional names to describe such resources and claims.</a:t>
            </a:r>
            <a:endParaRPr lang="en-IN" dirty="0"/>
          </a:p>
          <a:p>
            <a:pPr>
              <a:spcBef>
                <a:spcPct val="0"/>
              </a:spcBef>
            </a:pPr>
            <a:endParaRPr lang="en-IN" dirty="0"/>
          </a:p>
          <a:p>
            <a:pPr>
              <a:spcBef>
                <a:spcPct val="0"/>
              </a:spcBef>
            </a:pPr>
            <a:r>
              <a:rPr lang="en-US" b="1" i="1" dirty="0"/>
              <a:t>Assets</a:t>
            </a:r>
            <a:r>
              <a:rPr lang="en-US" dirty="0"/>
              <a:t> are the total resources of a company. </a:t>
            </a:r>
          </a:p>
          <a:p>
            <a:pPr marL="176131" indent="-176131">
              <a:spcBef>
                <a:spcPct val="0"/>
              </a:spcBef>
              <a:buFont typeface="Arial" panose="020B0604020202020204" pitchFamily="34" charset="0"/>
              <a:buChar char="•"/>
            </a:pPr>
            <a:r>
              <a:rPr lang="en-US" dirty="0"/>
              <a:t>Examples:  cash, equipment, supplies, inventory for sale to customers, buildings, land, and investments. </a:t>
            </a:r>
          </a:p>
          <a:p>
            <a:pPr marL="176131" indent="-176131">
              <a:spcBef>
                <a:spcPct val="0"/>
              </a:spcBef>
              <a:buFont typeface="Arial" panose="020B0604020202020204" pitchFamily="34" charset="0"/>
              <a:buChar char="•"/>
            </a:pPr>
            <a:endParaRPr lang="en-US" b="1" i="1" dirty="0"/>
          </a:p>
          <a:p>
            <a:pPr>
              <a:spcBef>
                <a:spcPct val="0"/>
              </a:spcBef>
            </a:pPr>
            <a:r>
              <a:rPr lang="en-US" b="1" i="1" dirty="0"/>
              <a:t>Liabilities</a:t>
            </a:r>
            <a:r>
              <a:rPr lang="en-US" dirty="0"/>
              <a:t> are amounts owed to creditors.</a:t>
            </a:r>
          </a:p>
          <a:p>
            <a:pPr marL="176131" indent="-176131">
              <a:spcBef>
                <a:spcPct val="0"/>
              </a:spcBef>
              <a:buFont typeface="Arial" panose="020B0604020202020204" pitchFamily="34" charset="0"/>
              <a:buChar char="•"/>
            </a:pPr>
            <a:r>
              <a:rPr lang="en-US" dirty="0"/>
              <a:t>Examples:  amounts owed to suppliers, employees, utility companies, and the government (in the form of taxes).</a:t>
            </a:r>
          </a:p>
          <a:p>
            <a:pPr marL="176131" indent="-176131">
              <a:spcBef>
                <a:spcPct val="0"/>
              </a:spcBef>
              <a:buFont typeface="Arial" panose="020B0604020202020204" pitchFamily="34" charset="0"/>
              <a:buChar char="•"/>
            </a:pPr>
            <a:r>
              <a:rPr lang="en-US" dirty="0"/>
              <a:t>Liabilities typically include claims that must be paid by a specified date. </a:t>
            </a:r>
          </a:p>
          <a:p>
            <a:pPr marL="176131" indent="-176131">
              <a:spcBef>
                <a:spcPct val="0"/>
              </a:spcBef>
              <a:buFont typeface="Arial" panose="020B0604020202020204" pitchFamily="34" charset="0"/>
              <a:buChar char="•"/>
            </a:pPr>
            <a:endParaRPr lang="en-US" dirty="0"/>
          </a:p>
          <a:p>
            <a:pPr>
              <a:spcBef>
                <a:spcPct val="0"/>
              </a:spcBef>
            </a:pPr>
            <a:r>
              <a:rPr lang="en-US" b="1" i="1" dirty="0"/>
              <a:t>Stockholders’ equity </a:t>
            </a:r>
            <a:r>
              <a:rPr lang="en-US" dirty="0"/>
              <a:t>represents the owners' claims to resources. </a:t>
            </a:r>
          </a:p>
          <a:p>
            <a:pPr marL="176131" indent="-176131">
              <a:spcBef>
                <a:spcPct val="0"/>
              </a:spcBef>
              <a:buFont typeface="Arial" panose="020B0604020202020204" pitchFamily="34" charset="0"/>
              <a:buChar char="•"/>
            </a:pPr>
            <a:r>
              <a:rPr lang="en-US" dirty="0"/>
              <a:t>These claims arise from two primary sources: (1) contributions by the owners themselves and (2) net resources generated by company operations.</a:t>
            </a:r>
          </a:p>
          <a:p>
            <a:pPr marL="176131" indent="-176131">
              <a:spcBef>
                <a:spcPct val="0"/>
              </a:spcBef>
              <a:buFont typeface="Arial" panose="020B0604020202020204" pitchFamily="34" charset="0"/>
              <a:buChar char="•"/>
            </a:pPr>
            <a:r>
              <a:rPr lang="en-US" dirty="0"/>
              <a:t>You can also think of stockholders' equity as total assets minus total liabilities.</a:t>
            </a:r>
            <a:endParaRPr lang="en-IN" b="1" i="1" dirty="0"/>
          </a:p>
          <a:p>
            <a:pPr>
              <a:spcBef>
                <a:spcPct val="0"/>
              </a:spcBef>
            </a:pPr>
            <a:endParaRPr lang="en-IN" dirty="0"/>
          </a:p>
          <a:p>
            <a:pPr>
              <a:spcBef>
                <a:spcPct val="0"/>
              </a:spcBef>
            </a:pPr>
            <a:r>
              <a:rPr lang="en-US" dirty="0"/>
              <a:t>The relationship among the three measurement categories is called the </a:t>
            </a:r>
            <a:r>
              <a:rPr lang="en-US" b="1" i="1" dirty="0"/>
              <a:t>accounting equation.  </a:t>
            </a:r>
            <a:r>
              <a:rPr lang="en-US" b="0" i="0" dirty="0"/>
              <a:t>It s</a:t>
            </a:r>
            <a:r>
              <a:rPr lang="en-US" dirty="0"/>
              <a:t>hows that a company’s assets equal its liabilities plus stockholders’ equity. Alternatively, a company’s resources equal creditors’ and owners’ claims to those resources.</a:t>
            </a:r>
            <a:endParaRPr lang="en-IN"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69850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businesses want </a:t>
            </a:r>
            <a:r>
              <a:rPr lang="en-US" b="1" dirty="0"/>
              <a:t>revenues</a:t>
            </a:r>
            <a:r>
              <a:rPr lang="en-US" dirty="0"/>
              <a:t> to be greater than </a:t>
            </a:r>
            <a:r>
              <a:rPr lang="en-US" b="1" dirty="0"/>
              <a:t>expenses</a:t>
            </a:r>
            <a:r>
              <a:rPr lang="en-US" dirty="0"/>
              <a:t>, producing a positive </a:t>
            </a:r>
            <a:r>
              <a:rPr lang="en-US" b="1" dirty="0"/>
              <a:t>net income </a:t>
            </a:r>
            <a:r>
              <a:rPr lang="en-US" dirty="0"/>
              <a:t>and adding to stockholders’ equity in the business. </a:t>
            </a:r>
          </a:p>
          <a:p>
            <a:endParaRPr lang="en-US" dirty="0"/>
          </a:p>
          <a:p>
            <a:r>
              <a:rPr lang="en-US" dirty="0"/>
              <a:t>However, if expenses exceed revenues, as happens from time to time, the difference between them is a negative amount—a </a:t>
            </a:r>
            <a:r>
              <a:rPr lang="en-US" b="1" dirty="0"/>
              <a:t>net loss.</a:t>
            </a:r>
          </a:p>
          <a:p>
            <a:endParaRPr lang="en-US" dirty="0"/>
          </a:p>
          <a:p>
            <a:r>
              <a:rPr lang="en-US" dirty="0"/>
              <a:t>What should a company do with the net income, or the resources generated during the month? The company can make a cash payment to stockholders (dividends) and retain the remaining resources in the company to help grow future operations. </a:t>
            </a:r>
          </a:p>
          <a:p>
            <a:endParaRPr lang="en-US" dirty="0"/>
          </a:p>
          <a:p>
            <a:pPr>
              <a:spcBef>
                <a:spcPct val="0"/>
              </a:spcBef>
            </a:pPr>
            <a:endParaRPr lang="en-IN"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69850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The measurement role of accounting is to create a record of the activities of a company. To make this possible, a company must maintain an accurate record of its assets, liabilities, stockholders’ equity, revenues, expenses, and dividends. </a:t>
            </a:r>
          </a:p>
          <a:p>
            <a:pPr defTabSz="469682">
              <a:defRPr/>
            </a:pPr>
            <a:endParaRPr lang="en-US" dirty="0"/>
          </a:p>
          <a:p>
            <a:pPr defTabSz="469682">
              <a:defRPr/>
            </a:pPr>
            <a:r>
              <a:rPr lang="en-US" dirty="0"/>
              <a:t>Be sure you understand the meaning of these items. We will refer to them throughout this book. Illustration 1-4 summarizes the business activities and the categories that measure them.</a:t>
            </a:r>
          </a:p>
          <a:p>
            <a:pPr defTabSz="469682">
              <a:defRP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1907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959CD-7AFC-4AE4-864B-62DDEF229035}"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3182399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708919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70891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89097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The first important role of financial accounting is to </a:t>
            </a:r>
            <a:r>
              <a:rPr lang="en-US" i="1" dirty="0"/>
              <a:t>measure</a:t>
            </a:r>
            <a:r>
              <a:rPr lang="en-US" dirty="0"/>
              <a:t> the relevant transactions of a company. </a:t>
            </a:r>
          </a:p>
          <a:p>
            <a:pPr>
              <a:defRPr/>
            </a:pPr>
            <a:endParaRPr lang="en-US" dirty="0"/>
          </a:p>
          <a:p>
            <a:pPr>
              <a:defRPr/>
            </a:pPr>
            <a:r>
              <a:rPr lang="en-US" dirty="0"/>
              <a:t>Its second vital role is to </a:t>
            </a:r>
            <a:r>
              <a:rPr lang="en-US" i="1" dirty="0"/>
              <a:t>communicate</a:t>
            </a:r>
            <a:r>
              <a:rPr lang="en-US" dirty="0"/>
              <a:t> these business activities to those outside the company.</a:t>
            </a:r>
          </a:p>
          <a:p>
            <a:pPr>
              <a:defRPr/>
            </a:pPr>
            <a:endParaRPr lang="en-US" dirty="0"/>
          </a:p>
          <a:p>
            <a:pPr>
              <a:defRPr/>
            </a:pPr>
            <a:r>
              <a:rPr lang="en-US" dirty="0"/>
              <a:t>The primary means of communicating business activities is through </a:t>
            </a:r>
            <a:r>
              <a:rPr lang="en-US" b="1" dirty="0"/>
              <a:t>financial statements</a:t>
            </a:r>
            <a:r>
              <a:rPr lang="en-US" dirty="0"/>
              <a:t>.</a:t>
            </a:r>
          </a:p>
          <a:p>
            <a:pPr>
              <a:defRPr/>
            </a:pPr>
            <a:endParaRPr lang="en-US" strike="sngStrike" dirty="0"/>
          </a:p>
          <a:p>
            <a:pPr>
              <a:defRPr/>
            </a:pPr>
            <a:r>
              <a:rPr lang="en-US" dirty="0"/>
              <a:t>These financial statements give investors and creditors the key information they need when making decisions about a company: Should I buy the company’s stock? Should I lend money to the company? Is management efficiently operating the company? </a:t>
            </a:r>
          </a:p>
          <a:p>
            <a:pPr>
              <a:defRPr/>
            </a:pPr>
            <a:endParaRPr lang="en-US" b="1" dirty="0"/>
          </a:p>
          <a:p>
            <a:pPr>
              <a:defRPr/>
            </a:pPr>
            <a:r>
              <a:rPr lang="en-US" b="1" dirty="0"/>
              <a:t>Without these financial statements, it would be difficult for those outside the company to see what’s going on inside.</a:t>
            </a:r>
            <a:endParaRPr lang="en-US" strike="sngStrike" dirty="0"/>
          </a:p>
          <a:p>
            <a:pPr>
              <a:defRPr/>
            </a:pPr>
            <a:endParaRPr lang="en-US" strike="sngStrike" dirty="0"/>
          </a:p>
          <a:p>
            <a:pPr>
              <a:defRPr/>
            </a:pPr>
            <a:endParaRPr lang="en-US" strike="sngStrike" dirty="0"/>
          </a:p>
          <a:p>
            <a:pPr>
              <a:defRPr/>
            </a:pPr>
            <a:endParaRPr lang="en-US" strike="sngStrike" dirty="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9860F5-503C-4CBD-906B-F5A8AB8B22C3}" type="slidenum">
              <a:rPr lang="en-US"/>
              <a:pPr fontAlgn="base">
                <a:spcBef>
                  <a:spcPct val="0"/>
                </a:spcBef>
                <a:spcAft>
                  <a:spcPct val="0"/>
                </a:spcAft>
              </a:pPr>
              <a:t>18</a:t>
            </a:fld>
            <a:endParaRPr lang="en-US" dirty="0"/>
          </a:p>
        </p:txBody>
      </p:sp>
    </p:spTree>
    <p:extLst>
      <p:ext uri="{BB962C8B-B14F-4D97-AF65-F5344CB8AC3E}">
        <p14:creationId xmlns:p14="http://schemas.microsoft.com/office/powerpoint/2010/main" val="46521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a:t>
            </a:r>
            <a:r>
              <a:rPr lang="en-US" b="1" i="1" dirty="0"/>
              <a:t>income statement</a:t>
            </a:r>
            <a:r>
              <a:rPr lang="en-US" dirty="0"/>
              <a:t> is a financial statement that reports the company’s revenues and expenses over an </a:t>
            </a:r>
            <a:r>
              <a:rPr lang="en-US" i="1" dirty="0"/>
              <a:t>interval </a:t>
            </a:r>
            <a:r>
              <a:rPr lang="en-US" dirty="0"/>
              <a:t>of time. </a:t>
            </a:r>
          </a:p>
          <a:p>
            <a:endParaRPr lang="en-US" dirty="0"/>
          </a:p>
          <a:p>
            <a:r>
              <a:rPr lang="en-US" dirty="0"/>
              <a:t>It shows whether the company was able to generate enough revenue to cover the expenses of running the business.</a:t>
            </a:r>
          </a:p>
          <a:p>
            <a:endParaRPr lang="en-US" dirty="0"/>
          </a:p>
          <a:p>
            <a:r>
              <a:rPr lang="en-US" dirty="0"/>
              <a:t>If revenues exceed expenses, then the company reports </a:t>
            </a:r>
            <a:r>
              <a:rPr lang="en-US" i="1" dirty="0"/>
              <a:t>net income:</a:t>
            </a:r>
            <a:endParaRPr lang="en-US" dirty="0"/>
          </a:p>
          <a:p>
            <a:r>
              <a:rPr lang="en-US" b="1" dirty="0"/>
              <a:t>Revenues − Expenses = Net Income</a:t>
            </a:r>
            <a:r>
              <a:rPr lang="en-US" dirty="0"/>
              <a:t> </a:t>
            </a:r>
          </a:p>
          <a:p>
            <a:endParaRPr lang="en-US" dirty="0"/>
          </a:p>
          <a:p>
            <a:r>
              <a:rPr lang="en-US" dirty="0"/>
              <a:t>If expenses exceed revenues, then the company reports a </a:t>
            </a:r>
            <a:r>
              <a:rPr lang="en-US" i="1" dirty="0"/>
              <a:t>net loss.</a:t>
            </a:r>
            <a:endParaRPr lang="en-US" dirty="0"/>
          </a:p>
          <a:p>
            <a:pPr>
              <a:spcBef>
                <a:spcPct val="0"/>
              </a:spcBef>
            </a:pPr>
            <a:endParaRPr lang="en-US" strike="sngStrike" dirty="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228942-1F27-4BFF-8C37-AB656367BD44}"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400562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Welcome to accounting. A common misconception about this course is that it is a math class, much like college algebra, calculus, or business statistics. You will soon see that this is </a:t>
            </a:r>
            <a:r>
              <a:rPr lang="en-US" i="1" dirty="0"/>
              <a:t>not</a:t>
            </a:r>
            <a:r>
              <a:rPr lang="en-US" dirty="0"/>
              <a:t> a math class. Don’t say to yourself, “I’m not good at math so I probably won’t be good at accounting.” Though it’s true that we use numbers heavily throughout each chapter, accounting is far more than adding, subtracting, and solving for unknown variables. So, what exactly is accounting? We’ll take a close look at this next.</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96C958-E1E2-4FB8-B9B1-F1EDB5CF9FD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3585922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On December 1, 2024, Eagle Soccer Academy began operations by offering lessons to junior players. At the end of the first month of operations, Eagle Soccer Academy reports its income statement as shown in Illustration 1-5.</a:t>
            </a:r>
          </a:p>
          <a:p>
            <a:pPr>
              <a:spcBef>
                <a:spcPct val="0"/>
              </a:spcBef>
            </a:pPr>
            <a:endParaRPr lang="en-US" dirty="0"/>
          </a:p>
          <a:p>
            <a:pPr>
              <a:spcBef>
                <a:spcPct val="0"/>
              </a:spcBef>
            </a:pPr>
            <a:r>
              <a:rPr lang="en-US" dirty="0"/>
              <a:t>Here</a:t>
            </a:r>
            <a:r>
              <a:rPr lang="en-US" baseline="0" dirty="0"/>
              <a:t> are</a:t>
            </a:r>
            <a:r>
              <a:rPr lang="en-US" dirty="0"/>
              <a:t> some specifics about Eagle’s income statement:</a:t>
            </a:r>
          </a:p>
          <a:p>
            <a:pPr>
              <a:spcBef>
                <a:spcPct val="0"/>
              </a:spcBef>
            </a:pPr>
            <a:endParaRPr lang="en-US" dirty="0"/>
          </a:p>
          <a:p>
            <a:pPr>
              <a:spcBef>
                <a:spcPct val="0"/>
              </a:spcBef>
            </a:pPr>
            <a:r>
              <a:rPr lang="en-US" b="1" dirty="0"/>
              <a:t>Heading--</a:t>
            </a:r>
            <a:r>
              <a:rPr lang="en-US" dirty="0"/>
              <a:t>The heading includes the company’s name, the title of the financial statement, and the time period covered by the financial statement. Because Eagle began operations on December 1, this income statement shows activity occurring </a:t>
            </a:r>
            <a:r>
              <a:rPr lang="en-US" i="1" dirty="0"/>
              <a:t>from</a:t>
            </a:r>
            <a:r>
              <a:rPr lang="en-US" dirty="0"/>
              <a:t> December 1 </a:t>
            </a:r>
            <a:r>
              <a:rPr lang="en-US" i="1" dirty="0"/>
              <a:t>to</a:t>
            </a:r>
            <a:r>
              <a:rPr lang="en-US" dirty="0"/>
              <a:t> December 31, 2024.</a:t>
            </a:r>
          </a:p>
          <a:p>
            <a:pPr>
              <a:spcBef>
                <a:spcPct val="0"/>
              </a:spcBef>
            </a:pPr>
            <a:endParaRPr lang="en-US" dirty="0"/>
          </a:p>
          <a:p>
            <a:r>
              <a:rPr lang="en-US" b="1" i="1" dirty="0"/>
              <a:t>Revenues--</a:t>
            </a:r>
            <a:r>
              <a:rPr lang="en-US" dirty="0"/>
              <a:t>Eagle provides soccer training and bills customers for a total of </a:t>
            </a:r>
            <a:r>
              <a:rPr lang="en-US" b="1" dirty="0"/>
              <a:t>$72,000</a:t>
            </a:r>
            <a:r>
              <a:rPr lang="en-US" dirty="0"/>
              <a:t> during the month of December.</a:t>
            </a:r>
          </a:p>
          <a:p>
            <a:br>
              <a:rPr lang="en-US" dirty="0"/>
            </a:br>
            <a:r>
              <a:rPr lang="en-US" b="1" i="1" dirty="0"/>
              <a:t>Expenses--</a:t>
            </a:r>
            <a:r>
              <a:rPr lang="en-US" dirty="0"/>
              <a:t>Eagle has costs for business activities of </a:t>
            </a:r>
            <a:r>
              <a:rPr lang="en-US" b="1" dirty="0"/>
              <a:t>$58,000</a:t>
            </a:r>
            <a:r>
              <a:rPr lang="en-US" dirty="0"/>
              <a:t> during the month of December. These are typical costs that we might expect of any company, such as rent, supplies, salaries, utilities, interest, and other items. Each of these costs is reported in a separate account</a:t>
            </a:r>
            <a:r>
              <a:rPr lang="en-US" i="1" dirty="0"/>
              <a:t>.</a:t>
            </a:r>
            <a:r>
              <a:rPr lang="en-US" dirty="0"/>
              <a:t> </a:t>
            </a:r>
          </a:p>
          <a:p>
            <a:endParaRPr lang="en-US" dirty="0"/>
          </a:p>
          <a:p>
            <a:r>
              <a:rPr lang="en-US" dirty="0"/>
              <a:t>An </a:t>
            </a:r>
            <a:r>
              <a:rPr lang="en-US" b="1" i="1" dirty="0"/>
              <a:t>account</a:t>
            </a:r>
            <a:r>
              <a:rPr lang="en-US" dirty="0"/>
              <a:t> maintains a record of the business activities related to a particular item. </a:t>
            </a:r>
          </a:p>
          <a:p>
            <a:endParaRPr lang="en-US" b="1" i="1" dirty="0"/>
          </a:p>
          <a:p>
            <a:r>
              <a:rPr lang="en-US" b="1" i="1" dirty="0"/>
              <a:t>Net income</a:t>
            </a:r>
            <a:r>
              <a:rPr lang="en-US" dirty="0"/>
              <a:t>--Revenues </a:t>
            </a:r>
            <a:r>
              <a:rPr lang="en-US" i="1" dirty="0"/>
              <a:t>exceed</a:t>
            </a:r>
            <a:r>
              <a:rPr lang="en-US" dirty="0"/>
              <a:t> expenses ($72,000 is greater than $58,000), and thus the company has generated a profit for its owners of </a:t>
            </a:r>
            <a:r>
              <a:rPr lang="en-US" b="1" dirty="0"/>
              <a:t>$14,000</a:t>
            </a:r>
            <a:r>
              <a:rPr lang="en-US" dirty="0"/>
              <a:t>.</a:t>
            </a:r>
          </a:p>
          <a:p>
            <a:br>
              <a:rPr lang="en-US" dirty="0"/>
            </a:br>
            <a:r>
              <a:rPr lang="en-US" b="1" dirty="0"/>
              <a:t>Underlines</a:t>
            </a:r>
            <a:r>
              <a:rPr lang="en-US" dirty="0"/>
              <a:t>--In a financial statement, a single underline generally represents a subtotal (in this case, total revenues or total expenses), while a double underline indicates a final total (in this case, net income).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554793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a:t>
            </a:r>
            <a:r>
              <a:rPr lang="en-US" b="1" i="1" dirty="0"/>
              <a:t>statement of stockholders’ equity</a:t>
            </a:r>
            <a:r>
              <a:rPr lang="en-US" dirty="0"/>
              <a:t> is a financial statement that summarizes the changes in stockholders’ equity over an </a:t>
            </a:r>
            <a:r>
              <a:rPr lang="en-US" i="1" dirty="0"/>
              <a:t>interval </a:t>
            </a:r>
            <a:r>
              <a:rPr lang="en-US" dirty="0"/>
              <a:t>of time. Stockholders’ equity has two primary components—common stock and retained earnings. </a:t>
            </a:r>
          </a:p>
          <a:p>
            <a:endParaRPr lang="en-US" dirty="0"/>
          </a:p>
          <a:p>
            <a:r>
              <a:rPr lang="en-US" b="1" dirty="0"/>
              <a:t>Common stock </a:t>
            </a:r>
            <a:r>
              <a:rPr lang="en-US" dirty="0"/>
              <a:t>represents amounts invested by stockholders (the owners of the corporation) when they purchase shares of stock. </a:t>
            </a:r>
            <a:r>
              <a:rPr lang="en-US" b="0" dirty="0"/>
              <a:t>Common stock </a:t>
            </a:r>
            <a:r>
              <a:rPr lang="en-US" dirty="0"/>
              <a:t>is an </a:t>
            </a:r>
            <a:r>
              <a:rPr lang="en-US" i="1" dirty="0"/>
              <a:t>external</a:t>
            </a:r>
            <a:r>
              <a:rPr lang="en-US" dirty="0"/>
              <a:t> source of stockholders’ equity.</a:t>
            </a:r>
          </a:p>
          <a:p>
            <a:endParaRPr lang="en-US" dirty="0"/>
          </a:p>
          <a:p>
            <a:r>
              <a:rPr lang="en-US" b="1" i="1" dirty="0"/>
              <a:t>Retained earnings</a:t>
            </a:r>
            <a:r>
              <a:rPr lang="en-US" dirty="0"/>
              <a:t>, on the other hand, is an </a:t>
            </a:r>
            <a:r>
              <a:rPr lang="en-US" i="1" dirty="0"/>
              <a:t>internal</a:t>
            </a:r>
            <a:r>
              <a:rPr lang="en-US" dirty="0"/>
              <a:t> source of stockholders’ equity. Its balance represents all net income minus all dividends </a:t>
            </a:r>
            <a:r>
              <a:rPr lang="en-US" i="1" dirty="0"/>
              <a:t>over the life of the company</a:t>
            </a:r>
            <a:r>
              <a:rPr lang="en-US" dirty="0"/>
              <a:t>.</a:t>
            </a:r>
          </a:p>
          <a:p>
            <a:endParaRPr lang="en-US" dirty="0"/>
          </a:p>
          <a:p>
            <a:r>
              <a:rPr lang="en-US" dirty="0"/>
              <a:t>Think of retained earnings this way. A company that has net income has generated resources through its operations. Those resources can either be returned to owners for their personal use (dividend payments) or retained in the business for future use. From the company’s perspective, we need to account for the total net income retained in the business. That’s the balance of retained earnings.</a:t>
            </a:r>
          </a:p>
          <a:p>
            <a:pPr>
              <a:spcBef>
                <a:spcPct val="0"/>
              </a:spcBef>
            </a:pPr>
            <a:endParaRPr lang="en-US" dirty="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C6A470-29C9-4C18-A4D2-782D7C0B7726}"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1481196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convention uses parentheses to signify an amount to be subtracted (such as dividends here).</a:t>
            </a:r>
          </a:p>
          <a:p>
            <a:endParaRPr lang="en-US" dirty="0"/>
          </a:p>
          <a:p>
            <a:r>
              <a:rPr lang="en-US" dirty="0"/>
              <a:t>Here are some specifics about Eagle’s statement of stockholders’ equity:</a:t>
            </a:r>
          </a:p>
          <a:p>
            <a:endParaRPr lang="en-US" dirty="0"/>
          </a:p>
          <a:p>
            <a:r>
              <a:rPr lang="en-US" b="1" dirty="0"/>
              <a:t>Heading</a:t>
            </a:r>
            <a:r>
              <a:rPr lang="en-US" dirty="0"/>
              <a:t> —The statement of stockholders’ equity reports the activity for common stock and retained earnings over an </a:t>
            </a:r>
            <a:r>
              <a:rPr lang="en-US" i="1" dirty="0"/>
              <a:t>interval of time</a:t>
            </a:r>
            <a:r>
              <a:rPr lang="en-US" dirty="0"/>
              <a:t>. Similar to the income statement, the period of time in this example is December 1 to December 31, 2024.</a:t>
            </a:r>
          </a:p>
          <a:p>
            <a:r>
              <a:rPr lang="en-US" dirty="0"/>
              <a:t> </a:t>
            </a:r>
          </a:p>
          <a:p>
            <a:r>
              <a:rPr lang="en-US" b="1" dirty="0"/>
              <a:t>Common stock</a:t>
            </a:r>
            <a:r>
              <a:rPr lang="en-US" dirty="0"/>
              <a:t> —When Eagle begins operations on December 1, the balance of common stock is </a:t>
            </a:r>
            <a:r>
              <a:rPr lang="en-US" b="1" dirty="0"/>
              <a:t>$0</a:t>
            </a:r>
            <a:r>
              <a:rPr lang="en-US" dirty="0"/>
              <a:t>. This would be true of any company beginning operations. During December, Eagle issues 10,000 shares of common stock for $20 per share, so the balance of common stock increases by </a:t>
            </a:r>
            <a:r>
              <a:rPr lang="en-US" b="1" dirty="0"/>
              <a:t>$200,000</a:t>
            </a:r>
            <a:r>
              <a:rPr lang="en-US" dirty="0"/>
              <a:t>. </a:t>
            </a:r>
          </a:p>
          <a:p>
            <a:endParaRPr lang="en-US" dirty="0"/>
          </a:p>
          <a:p>
            <a:r>
              <a:rPr lang="en-US" b="1" dirty="0"/>
              <a:t>Retained Earnings</a:t>
            </a:r>
            <a:r>
              <a:rPr lang="en-US" dirty="0"/>
              <a:t> —Retained Earnings also begins the first month of operations with a balance of </a:t>
            </a:r>
            <a:r>
              <a:rPr lang="en-US" b="1" dirty="0"/>
              <a:t>$0</a:t>
            </a:r>
            <a:r>
              <a:rPr lang="en-US" dirty="0"/>
              <a:t>. For the month of December, retained earnings increase by net income of </a:t>
            </a:r>
            <a:r>
              <a:rPr lang="en-US" b="1" dirty="0"/>
              <a:t>$14,000</a:t>
            </a:r>
            <a:r>
              <a:rPr lang="en-US" dirty="0"/>
              <a:t> and decrease by </a:t>
            </a:r>
            <a:r>
              <a:rPr lang="en-US" b="1" dirty="0"/>
              <a:t>$4,000 </a:t>
            </a:r>
            <a:r>
              <a:rPr lang="en-US" dirty="0"/>
              <a:t>for dividends paid to stockholders. We show the amount of net income in blue here to emphasize that it came from the income statement.  The ending balance of </a:t>
            </a:r>
            <a:r>
              <a:rPr lang="en-US" b="1" dirty="0"/>
              <a:t>$10,000</a:t>
            </a:r>
            <a:r>
              <a:rPr lang="en-US" dirty="0"/>
              <a:t> represents all net income minus all dividends over the life of the company, which is only one month to this point in our example.</a:t>
            </a:r>
          </a:p>
          <a:p>
            <a:endParaRPr lang="en-US" dirty="0"/>
          </a:p>
          <a:p>
            <a:r>
              <a:rPr lang="en-US" b="1" dirty="0"/>
              <a:t>Total Stockholders' Equity</a:t>
            </a:r>
            <a:r>
              <a:rPr lang="en-US" dirty="0"/>
              <a:t> —The third column shows that the two components—common stock and retained earnings—add to equal total stockholders’ equity of </a:t>
            </a:r>
            <a:r>
              <a:rPr lang="en-US" b="1" dirty="0"/>
              <a:t>$210,000</a:t>
            </a:r>
            <a:r>
              <a:rPr lang="en-US" dirty="0"/>
              <a:t>.</a:t>
            </a:r>
          </a:p>
          <a:p>
            <a:endParaRPr lang="en-US" dirty="0"/>
          </a:p>
          <a:p>
            <a:r>
              <a:rPr lang="en-US" b="1" dirty="0"/>
              <a:t>Statement of Retained Earnings.</a:t>
            </a:r>
            <a:r>
              <a:rPr lang="en-US" dirty="0"/>
              <a:t> Notice the middle column of the statement of stockholders’ equity. This column sometimes is referred to as the </a:t>
            </a:r>
            <a:r>
              <a:rPr lang="en-US" i="1" dirty="0"/>
              <a:t>statement of retained earnings</a:t>
            </a:r>
            <a:r>
              <a:rPr lang="en-US" dirty="0"/>
              <a:t>. In practice, companies don’t report retained earnings in a separate statement from common stock, so that’s why we demonstrate the statement of stockholders’ equity. Nevertheless, it’s useful to see that this column highlights how net income (revenues minus expenses) from the income statement links to total stockholders’ equity by adding to the balance of retained earnings. </a:t>
            </a:r>
          </a:p>
          <a:p>
            <a:pPr>
              <a:spcBef>
                <a:spcPct val="0"/>
              </a:spcBef>
            </a:pPr>
            <a:endParaRPr lang="en-US" strike="sngStrike" dirty="0"/>
          </a:p>
          <a:p>
            <a:pPr>
              <a:spcBef>
                <a:spcPct val="0"/>
              </a:spcBef>
            </a:pPr>
            <a:endParaRPr lang="en-US" strike="sngStrike"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633522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959CD-7AFC-4AE4-864B-62DDEF229035}" type="slidenum">
              <a:rPr lang="en-US"/>
              <a:pPr fontAlgn="base">
                <a:spcBef>
                  <a:spcPct val="0"/>
                </a:spcBef>
                <a:spcAft>
                  <a:spcPct val="0"/>
                </a:spcAft>
              </a:pPr>
              <a:t>23</a:t>
            </a:fld>
            <a:endParaRPr lang="en-US" dirty="0"/>
          </a:p>
        </p:txBody>
      </p:sp>
    </p:spTree>
    <p:extLst>
      <p:ext uri="{BB962C8B-B14F-4D97-AF65-F5344CB8AC3E}">
        <p14:creationId xmlns:p14="http://schemas.microsoft.com/office/powerpoint/2010/main" val="2129895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959CD-7AFC-4AE4-864B-62DDEF229035}" type="slidenum">
              <a:rPr lang="en-US"/>
              <a:pPr fontAlgn="base">
                <a:spcBef>
                  <a:spcPct val="0"/>
                </a:spcBef>
                <a:spcAft>
                  <a:spcPct val="0"/>
                </a:spcAft>
              </a:pPr>
              <a:t>24</a:t>
            </a:fld>
            <a:endParaRPr lang="en-US" dirty="0"/>
          </a:p>
        </p:txBody>
      </p:sp>
    </p:spTree>
    <p:extLst>
      <p:ext uri="{BB962C8B-B14F-4D97-AF65-F5344CB8AC3E}">
        <p14:creationId xmlns:p14="http://schemas.microsoft.com/office/powerpoint/2010/main" val="1474422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a:t>
            </a:r>
            <a:r>
              <a:rPr lang="en-US" b="1" i="1" dirty="0"/>
              <a:t>balance sheet</a:t>
            </a:r>
            <a:r>
              <a:rPr lang="en-US" dirty="0"/>
              <a:t> is a financial statement that presents the financial position of the company on a particular date. The financial position of a company is summarized by the accounting equation (see Illustration 1-3):</a:t>
            </a:r>
          </a:p>
          <a:p>
            <a:endParaRPr lang="en-US" dirty="0"/>
          </a:p>
          <a:p>
            <a:r>
              <a:rPr lang="en-US" b="1" dirty="0"/>
              <a:t>Assets = Liabilities + Stockholders’ Equity</a:t>
            </a:r>
          </a:p>
          <a:p>
            <a:endParaRPr lang="en-US" dirty="0"/>
          </a:p>
          <a:p>
            <a:r>
              <a:rPr lang="en-US" dirty="0"/>
              <a:t>As discussed earlier, this equation provides a fundamental model of business valuation. </a:t>
            </a:r>
          </a:p>
          <a:p>
            <a:endParaRPr lang="en-US" dirty="0"/>
          </a:p>
          <a:p>
            <a:r>
              <a:rPr lang="en-US" dirty="0"/>
              <a:t>Assets are the resources of the company, and liabilities are amounts owed to creditors. Stockholders have equity in the company to the extent that assets exceed liabilities. Creditors also need to understand the balance sheet; it’s the company’s assets that will be used to pay liabilities as they become due. Illustration 1-7 shows the balance sheet of Eagle Soccer Academy.</a:t>
            </a:r>
          </a:p>
          <a:p>
            <a:pPr>
              <a:spcBef>
                <a:spcPct val="0"/>
              </a:spcBef>
            </a:pPr>
            <a:endParaRPr lang="en-US" strike="sngStrike"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8FF509-9F0C-4336-9912-85964CFA708E}"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1941066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name for the balance sheet is the </a:t>
            </a:r>
            <a:r>
              <a:rPr lang="en-US" i="1" dirty="0"/>
              <a:t>statement of financial position.</a:t>
            </a:r>
          </a:p>
          <a:p>
            <a:endParaRPr lang="en-US" dirty="0"/>
          </a:p>
          <a:p>
            <a:r>
              <a:rPr lang="en-US" dirty="0"/>
              <a:t>Here are some specifics about Eagle’s balance sheet:</a:t>
            </a:r>
          </a:p>
          <a:p>
            <a:endParaRPr lang="en-US" b="1" dirty="0"/>
          </a:p>
          <a:p>
            <a:r>
              <a:rPr lang="en-US" b="1" dirty="0"/>
              <a:t>Heading</a:t>
            </a:r>
            <a:r>
              <a:rPr lang="en-US" dirty="0"/>
              <a:t> —The balance sheet reports assets, liabilities, and stockholders’ equity at a </a:t>
            </a:r>
            <a:r>
              <a:rPr lang="en-US" i="1" dirty="0"/>
              <a:t>point in time</a:t>
            </a:r>
            <a:r>
              <a:rPr lang="en-US" dirty="0"/>
              <a:t>, in contrast to the income statement which shows revenue and expense activities over an</a:t>
            </a:r>
            <a:r>
              <a:rPr lang="en-US" i="1" dirty="0"/>
              <a:t> interval of time</a:t>
            </a:r>
            <a:r>
              <a:rPr lang="en-US" dirty="0"/>
              <a:t>. For example, Eagle’s income statement shows revenue and expense activity occurring </a:t>
            </a:r>
            <a:r>
              <a:rPr lang="en-US" i="1" dirty="0"/>
              <a:t>from</a:t>
            </a:r>
            <a:r>
              <a:rPr lang="en-US" dirty="0"/>
              <a:t> December 1 </a:t>
            </a:r>
            <a:r>
              <a:rPr lang="en-US" i="1" dirty="0"/>
              <a:t>to</a:t>
            </a:r>
            <a:r>
              <a:rPr lang="en-US" dirty="0"/>
              <a:t> December 31, 2024; its balance sheet shows assets, liabilities, and stockholders’ equity of the company </a:t>
            </a:r>
            <a:r>
              <a:rPr lang="en-US" i="1" dirty="0"/>
              <a:t>on</a:t>
            </a:r>
            <a:r>
              <a:rPr lang="en-US" dirty="0"/>
              <a:t> December 31, 2024. </a:t>
            </a:r>
          </a:p>
          <a:p>
            <a:endParaRPr lang="en-US" dirty="0"/>
          </a:p>
          <a:p>
            <a:r>
              <a:rPr lang="en-US" b="1" i="1" dirty="0"/>
              <a:t>Assets</a:t>
            </a:r>
            <a:r>
              <a:rPr lang="en-US" b="1" dirty="0"/>
              <a:t> </a:t>
            </a:r>
            <a:r>
              <a:rPr lang="en-US" dirty="0"/>
              <a:t> —These are the resources of a company. Eagle has total assets of </a:t>
            </a:r>
            <a:r>
              <a:rPr lang="en-US" b="1" dirty="0"/>
              <a:t>$350,000</a:t>
            </a:r>
            <a:r>
              <a:rPr lang="en-US" dirty="0"/>
              <a:t>. </a:t>
            </a:r>
            <a:r>
              <a:rPr lang="en-US" i="1" dirty="0"/>
              <a:t>Cash</a:t>
            </a:r>
            <a:r>
              <a:rPr lang="en-US" dirty="0"/>
              <a:t> is a resource because it can be used to make purchases. </a:t>
            </a:r>
            <a:r>
              <a:rPr lang="en-US" i="1" dirty="0"/>
              <a:t>Accounts receivable</a:t>
            </a:r>
            <a:r>
              <a:rPr lang="en-US" dirty="0"/>
              <a:t> is a resource because they represent the right to receive cash from customers that have already been provided products or services. </a:t>
            </a:r>
            <a:r>
              <a:rPr lang="en-US" i="1" dirty="0"/>
              <a:t>Supplies</a:t>
            </a:r>
            <a:r>
              <a:rPr lang="en-US" dirty="0"/>
              <a:t> include resources used to run the soccer academy, such as paper, cleaning supplies, and soccer balls. </a:t>
            </a:r>
            <a:r>
              <a:rPr lang="en-US" i="1" dirty="0"/>
              <a:t>Equipment</a:t>
            </a:r>
            <a:r>
              <a:rPr lang="en-US" dirty="0"/>
              <a:t> is a resource that can be used to provide services to customers.</a:t>
            </a:r>
          </a:p>
          <a:p>
            <a:endParaRPr lang="en-US" dirty="0"/>
          </a:p>
          <a:p>
            <a:r>
              <a:rPr lang="en-US" b="1" i="1" dirty="0"/>
              <a:t>Liabilities</a:t>
            </a:r>
            <a:r>
              <a:rPr lang="en-US" b="1" dirty="0"/>
              <a:t>  </a:t>
            </a:r>
            <a:r>
              <a:rPr lang="en-US" dirty="0"/>
              <a:t>—These are the amounts owed by a company. Eagle has total liabilities of </a:t>
            </a:r>
            <a:r>
              <a:rPr lang="en-US" b="1" dirty="0"/>
              <a:t>$140,000</a:t>
            </a:r>
            <a:r>
              <a:rPr lang="en-US" dirty="0"/>
              <a:t>. These include amounts owed to regular vendors (accounts payable), as well as amounts owed for other items such as employee salaries, utilities, interest, and bank borrowing (notes payable). Many liabilities are referred to as “payables,” to signify amounts the company will “pay” in the future. </a:t>
            </a:r>
          </a:p>
          <a:p>
            <a:endParaRPr lang="en-US" dirty="0"/>
          </a:p>
          <a:p>
            <a:r>
              <a:rPr lang="en-US" b="1" i="1" dirty="0"/>
              <a:t>Stockholders’ equity</a:t>
            </a:r>
            <a:r>
              <a:rPr lang="en-US" b="1" dirty="0"/>
              <a:t>  </a:t>
            </a:r>
            <a:r>
              <a:rPr lang="en-US" dirty="0"/>
              <a:t>—The difference between total assets and total liabilities of </a:t>
            </a:r>
            <a:r>
              <a:rPr lang="en-US" b="1" dirty="0"/>
              <a:t>$210,000</a:t>
            </a:r>
            <a:r>
              <a:rPr lang="en-US" dirty="0"/>
              <a:t> represents stockholders’ equity. Total stockholders’ equity includes the amount of common stock plus the amount of retained earnings from the statement of stockholders’ equity. We show the stockholders’ equity items in purple here, to indicate they came from the statement of stockholders’ equity. </a:t>
            </a:r>
          </a:p>
          <a:p>
            <a:endParaRPr lang="en-US" dirty="0"/>
          </a:p>
          <a:p>
            <a:r>
              <a:rPr lang="en-US" b="1" dirty="0"/>
              <a:t>Accounting Equation </a:t>
            </a:r>
            <a:r>
              <a:rPr lang="en-US" dirty="0"/>
              <a:t>—Notice that the amounts listed in the “balance sheet” show that the accounting equation “balances.”</a:t>
            </a:r>
          </a:p>
          <a:p>
            <a:endParaRPr lang="en-US" dirty="0"/>
          </a:p>
          <a:p>
            <a:r>
              <a:rPr lang="en-US" b="1" dirty="0"/>
              <a:t>Assets = Liabilities + Stockholders’ Equity</a:t>
            </a:r>
            <a:r>
              <a:rPr lang="en-US" dirty="0"/>
              <a:t>; $350,000 (resources)  = $140,000 (creditors' claims) + $210,000 (owners' claims)“</a:t>
            </a:r>
          </a:p>
          <a:p>
            <a:endParaRPr lang="en-US" dirty="0"/>
          </a:p>
          <a:p>
            <a:r>
              <a:rPr lang="en-US" b="1" i="1" dirty="0">
                <a:solidFill>
                  <a:schemeClr val="tx2">
                    <a:lumMod val="60000"/>
                    <a:lumOff val="40000"/>
                  </a:schemeClr>
                </a:solidFill>
              </a:rPr>
              <a:t>The income statement is like a video (shows events over time), whereas a balance sheet is like a photograph (shows events at a point in time).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4261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708919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839447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r>
              <a:rPr lang="en-US" dirty="0"/>
              <a:t>The </a:t>
            </a:r>
            <a:r>
              <a:rPr lang="en-US" b="1" i="1" dirty="0"/>
              <a:t>statement of cash flows</a:t>
            </a:r>
            <a:r>
              <a:rPr lang="en-US" dirty="0"/>
              <a:t> is a financial statement that measures activities involving cash receipts and cash payments over an </a:t>
            </a:r>
            <a:r>
              <a:rPr lang="en-US" i="1" dirty="0"/>
              <a:t>interval of time</a:t>
            </a:r>
            <a:r>
              <a:rPr lang="en-US" dirty="0"/>
              <a:t>. We can classify all cash transactions into three categories that correspond to the three fundamental business activities—operating, investing, and financing.</a:t>
            </a:r>
          </a:p>
          <a:p>
            <a:endParaRPr lang="en-US" dirty="0"/>
          </a:p>
          <a:p>
            <a:r>
              <a:rPr lang="en-US" b="1" dirty="0"/>
              <a:t>Operating cash flows</a:t>
            </a:r>
            <a:r>
              <a:rPr lang="en-US" dirty="0"/>
              <a:t> include cash receipts and cash payments for transactions involving revenue and expense activities during the period. In other words, operating activities include the cash effects of the same activities that are reported in the income statement to calculate net income.</a:t>
            </a:r>
          </a:p>
          <a:p>
            <a:endParaRPr lang="en-US" dirty="0"/>
          </a:p>
          <a:p>
            <a:r>
              <a:rPr lang="en-US" b="1" dirty="0"/>
              <a:t>Investing cash flows</a:t>
            </a:r>
            <a:r>
              <a:rPr lang="en-US" dirty="0"/>
              <a:t> generally include cash transactions for the purchase and sale of investments and long-term assets. Long-term assets are resources owned by a company that are thought to provide benefits for more than one year.</a:t>
            </a:r>
          </a:p>
          <a:p>
            <a:endParaRPr lang="en-US" dirty="0"/>
          </a:p>
          <a:p>
            <a:r>
              <a:rPr lang="en-US" b="1" dirty="0"/>
              <a:t>Financing cash flows</a:t>
            </a:r>
            <a:r>
              <a:rPr lang="en-US" dirty="0"/>
              <a:t> include cash transactions with lenders, such as borrowing money and repaying debt, and with stockholders, such as issuing stock and paying dividends.</a:t>
            </a:r>
          </a:p>
          <a:p>
            <a:endParaRPr lang="en-US" dirty="0"/>
          </a:p>
          <a:p>
            <a:pPr>
              <a:defRPr/>
            </a:pPr>
            <a:endParaRPr lang="en-US" strike="sngStrike" dirty="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71B23B-EC4A-4A30-8B35-FA937A1E10BB}" type="slidenum">
              <a:rPr lang="en-US"/>
              <a:pPr fontAlgn="base">
                <a:spcBef>
                  <a:spcPct val="0"/>
                </a:spcBef>
                <a:spcAft>
                  <a:spcPct val="0"/>
                </a:spcAft>
              </a:pPr>
              <a:t>29</a:t>
            </a:fld>
            <a:endParaRPr lang="en-US" dirty="0"/>
          </a:p>
        </p:txBody>
      </p:sp>
    </p:spTree>
    <p:extLst>
      <p:ext uri="{BB962C8B-B14F-4D97-AF65-F5344CB8AC3E}">
        <p14:creationId xmlns:p14="http://schemas.microsoft.com/office/powerpoint/2010/main" val="13140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78184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Illustration 1-8 provides the statement of cash flows for Eagle Soccer Academy. Notice that the three sections in the statement of cash flows show the types of inflows and outflows of cash during the period. Inflows are shown as positive amounts; outflows are shown in parentheses to indicate negative cash flows. The final line in each section shows, in the right-most column, the difference between inflows and outflows as </a:t>
            </a:r>
            <a:r>
              <a:rPr lang="en-US" i="1" dirty="0"/>
              <a:t>net cash flow</a:t>
            </a:r>
            <a:r>
              <a:rPr lang="en-US" dirty="0"/>
              <a:t> for that type of activity.</a:t>
            </a:r>
          </a:p>
          <a:p>
            <a:endParaRPr lang="en-US" strike="sngStrike" dirty="0"/>
          </a:p>
          <a:p>
            <a:r>
              <a:rPr lang="en-US" dirty="0"/>
              <a:t>The total of the net cash flows from operating, investing, and financing activities equals the </a:t>
            </a:r>
            <a:r>
              <a:rPr lang="en-US" i="1" dirty="0"/>
              <a:t>net change in cash</a:t>
            </a:r>
            <a:r>
              <a:rPr lang="en-US" dirty="0"/>
              <a:t> during the period.</a:t>
            </a:r>
          </a:p>
          <a:p>
            <a:endParaRPr lang="en-US" dirty="0"/>
          </a:p>
          <a:p>
            <a:r>
              <a:rPr lang="en-US" b="1" dirty="0"/>
              <a:t>Change in cash = Operating cash flows + Investing cash flows + Financing cash flows</a:t>
            </a:r>
          </a:p>
          <a:p>
            <a:endParaRPr lang="en-US" dirty="0"/>
          </a:p>
          <a:p>
            <a:r>
              <a:rPr lang="en-US" dirty="0"/>
              <a:t>For Eagle, that net change in cash for December was an increase of </a:t>
            </a:r>
            <a:r>
              <a:rPr lang="en-US" b="1" dirty="0"/>
              <a:t>$137,000.</a:t>
            </a:r>
            <a:r>
              <a:rPr lang="en-US" dirty="0"/>
              <a:t> That amount equals the sum of its operating cash flows of −$39,000, investing cash flows of −$120,000, and financing cash flows of $296,000. We next add the beginning balance of cash. Because this is the first month of operations for Eagle, cash at the beginning of the period is zero. The ending balance of cash is the same as that reported in the balance sheet in Illustration 1-7. </a:t>
            </a:r>
          </a:p>
          <a:p>
            <a:endParaRPr lang="en-US" dirty="0"/>
          </a:p>
          <a:p>
            <a:r>
              <a:rPr lang="en-US" dirty="0"/>
              <a:t>This reconciliation of the beginning and ending cash balances emphasizes that the statement of cash flows explains </a:t>
            </a:r>
            <a:r>
              <a:rPr lang="en-US" i="1" dirty="0"/>
              <a:t>why</a:t>
            </a:r>
            <a:r>
              <a:rPr lang="en-US" dirty="0"/>
              <a:t> the cash reported in the balance sheet changed from one period to the next.</a:t>
            </a:r>
            <a:endParaRPr lang="en-US" strike="sngStrike"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12612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49932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spcBef>
                <a:spcPct val="0"/>
              </a:spcBef>
              <a:defRPr/>
            </a:pPr>
            <a:r>
              <a:rPr lang="en-US" dirty="0"/>
              <a:t>Link (1) shows that net income from the income statement is reported in the statement of stockholders’ equity as part of the calculation of retained earnings. Link (2) shows that after we calculate the balance of retained earnings, the amount of total stockholders’ equity can be reported in the balance sheet. Finally, link (3) demonstrates that the balance of cash in the balance sheet equals the amount of cash reported in the statement of cash flows.</a:t>
            </a:r>
          </a:p>
          <a:p>
            <a:pPr>
              <a:spcBef>
                <a:spcPct val="0"/>
              </a:spcBef>
            </a:pPr>
            <a:endParaRPr lang="en-US" strike="sngStrike" dirty="0"/>
          </a:p>
          <a:p>
            <a:pPr>
              <a:spcBef>
                <a:spcPct val="0"/>
              </a:spcBef>
            </a:pPr>
            <a:r>
              <a:rPr lang="en-US" dirty="0"/>
              <a:t>The four financial statements are linked, because events that are reported in one financial statement often affect amounts reported in another. Many times, a single business transaction, such as receiving cash from a customer when providing services, will affect more than one of the financial statements. </a:t>
            </a:r>
          </a:p>
          <a:p>
            <a:pPr>
              <a:spcBef>
                <a:spcPct val="0"/>
              </a:spcBef>
            </a:pPr>
            <a:endParaRPr lang="en-US" dirty="0"/>
          </a:p>
          <a:p>
            <a:pPr>
              <a:spcBef>
                <a:spcPct val="0"/>
              </a:spcBef>
            </a:pPr>
            <a:r>
              <a:rPr lang="en-US" dirty="0"/>
              <a:t>Providing services to a customer, for example, results in revenues recorded in the income statement, which are used to calculate net income. Net income, in turn, is reported in the calculation of retained earnings in the statement of stockholders’ equity. Then, the ending balance of retained earnings is reported in the balance sheet. </a:t>
            </a:r>
          </a:p>
          <a:p>
            <a:pPr>
              <a:spcBef>
                <a:spcPct val="0"/>
              </a:spcBef>
            </a:pPr>
            <a:endParaRPr lang="en-US" b="1" dirty="0"/>
          </a:p>
          <a:p>
            <a:pPr>
              <a:spcBef>
                <a:spcPct val="0"/>
              </a:spcBef>
            </a:pPr>
            <a:r>
              <a:rPr lang="en-US" b="1" dirty="0"/>
              <a:t>Thus, any transaction that affects the income statement ultimately affects the balance sheet through the balance of retained earnings.</a:t>
            </a:r>
            <a:r>
              <a:rPr lang="en-US" dirty="0"/>
              <a:t> </a:t>
            </a:r>
          </a:p>
          <a:p>
            <a:pPr>
              <a:spcBef>
                <a:spcPct val="0"/>
              </a:spcBef>
            </a:pPr>
            <a:endParaRPr lang="en-US" dirty="0"/>
          </a:p>
          <a:p>
            <a:pPr>
              <a:spcBef>
                <a:spcPct val="0"/>
              </a:spcBef>
            </a:pPr>
            <a:r>
              <a:rPr lang="en-US" dirty="0"/>
              <a:t>The cash received from customers will be reported as part of the ending cash balance in the balance sheet and as part of operating cash flows in the statement of cash flows.</a:t>
            </a:r>
          </a:p>
          <a:p>
            <a:pPr>
              <a:spcBef>
                <a:spcPct val="0"/>
              </a:spcBef>
            </a:pPr>
            <a:endParaRPr lang="en-US" strike="sngStrike" dirty="0"/>
          </a:p>
          <a:p>
            <a:pPr>
              <a:spcBef>
                <a:spcPct val="0"/>
              </a:spcBef>
            </a:pPr>
            <a:endParaRPr lang="en-US" strike="sngStrike"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801539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692488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OTHER INFORMATION REPORTED TO OUTSIDERS</a:t>
            </a:r>
          </a:p>
          <a:p>
            <a:r>
              <a:rPr lang="en-US" dirty="0"/>
              <a:t>The financial statements are a key component of a company’s </a:t>
            </a:r>
            <a:r>
              <a:rPr lang="en-US" i="1" dirty="0"/>
              <a:t>annual report</a:t>
            </a:r>
            <a:r>
              <a:rPr lang="en-US" dirty="0"/>
              <a:t>, the term most often used to describe the formal document detailing a company’s activities and financial performance. As the name suggests, annual reports are provided by companies each year. </a:t>
            </a:r>
          </a:p>
          <a:p>
            <a:endParaRPr lang="en-US" dirty="0"/>
          </a:p>
          <a:p>
            <a:r>
              <a:rPr lang="en-US" dirty="0"/>
              <a:t>Two other important components of the annual report are (1) management’s discussion and analysis and (2) note disclosures to the financial statements.</a:t>
            </a:r>
          </a:p>
          <a:p>
            <a:endParaRPr lang="en-US" dirty="0"/>
          </a:p>
          <a:p>
            <a:r>
              <a:rPr lang="en-US" dirty="0"/>
              <a:t>The </a:t>
            </a:r>
            <a:r>
              <a:rPr lang="en-US" b="1" dirty="0"/>
              <a:t>management discussion and analysis</a:t>
            </a:r>
            <a:r>
              <a:rPr lang="en-US" dirty="0"/>
              <a:t> (MD&amp;A) section typically includes management’s views on significant events, trends, and uncertainties pertaining to the company’s operations and resources. </a:t>
            </a:r>
          </a:p>
          <a:p>
            <a:endParaRPr lang="en-US" b="1" dirty="0"/>
          </a:p>
          <a:p>
            <a:r>
              <a:rPr lang="en-US" b="1" dirty="0"/>
              <a:t>Note disclosures</a:t>
            </a:r>
            <a:r>
              <a:rPr lang="en-US" dirty="0"/>
              <a:t> offer additional information either to explain the information presented in the financial statements or to provide information not included in the financial statements. For example, companies are required to report total revenues in the income statement, but they also often report revenues itemized by geographic region in a note disclosure. We’ll discuss these items throughout this book. </a:t>
            </a:r>
          </a:p>
          <a:p>
            <a:endParaRPr lang="en-US" dirty="0"/>
          </a:p>
          <a:p>
            <a:r>
              <a:rPr lang="en-US" dirty="0"/>
              <a:t>For now, if you’d like to see an abbreviated version of an actual company’s annual report with financial statements, see </a:t>
            </a:r>
            <a:r>
              <a:rPr lang="en-US" u="sng" dirty="0">
                <a:hlinkClick r:id="rId3" action="ppaction://hlinkfile"/>
              </a:rPr>
              <a:t>Appendix A</a:t>
            </a:r>
            <a:r>
              <a:rPr lang="en-US" u="sng" dirty="0"/>
              <a:t>  </a:t>
            </a:r>
            <a:r>
              <a:rPr lang="en-US" dirty="0"/>
              <a:t>(</a:t>
            </a:r>
            <a:r>
              <a:rPr lang="en-US" b="1" dirty="0"/>
              <a:t>American Eagle Outfitters</a:t>
            </a:r>
            <a:r>
              <a:rPr lang="en-US" dirty="0"/>
              <a:t>) or </a:t>
            </a:r>
            <a:r>
              <a:rPr lang="en-US" dirty="0">
                <a:hlinkClick r:id="rId4" action="ppaction://hlinkfile"/>
              </a:rPr>
              <a:t>Appendix B</a:t>
            </a:r>
            <a:r>
              <a:rPr lang="en-US" dirty="0"/>
              <a:t> (</a:t>
            </a:r>
            <a:r>
              <a:rPr lang="en-US" b="1" dirty="0"/>
              <a:t>Buckle</a:t>
            </a:r>
            <a:r>
              <a:rPr lang="en-US" dirty="0"/>
              <a:t>) near the end of this book.</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845664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1F971D-BF4A-420B-B220-CA8CD711835D}" type="slidenum">
              <a:rPr lang="en-US"/>
              <a:pPr fontAlgn="base">
                <a:spcBef>
                  <a:spcPct val="0"/>
                </a:spcBef>
                <a:spcAft>
                  <a:spcPct val="0"/>
                </a:spcAft>
              </a:pPr>
              <a:t>35</a:t>
            </a:fld>
            <a:endParaRPr lang="en-US" dirty="0"/>
          </a:p>
        </p:txBody>
      </p:sp>
    </p:spTree>
    <p:extLst>
      <p:ext uri="{BB962C8B-B14F-4D97-AF65-F5344CB8AC3E}">
        <p14:creationId xmlns:p14="http://schemas.microsoft.com/office/powerpoint/2010/main" val="667742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Does the use of financial accounting information result in better business decisions?</a:t>
            </a:r>
          </a:p>
          <a:p>
            <a:endParaRPr lang="en-US" dirty="0"/>
          </a:p>
          <a:p>
            <a:r>
              <a:rPr lang="en-US" dirty="0"/>
              <a:t>One of the rewarding things about studying financial accounting is that it does matter! The concepts in this course have an impact on everyday business decisions as well as wide-ranging economic consequences.</a:t>
            </a:r>
          </a:p>
          <a:p>
            <a:endParaRPr lang="en-US" dirty="0"/>
          </a:p>
          <a:p>
            <a:r>
              <a:rPr lang="en-US" dirty="0"/>
              <a:t>Most prospering economies in the world today are structured around free markets. In free markets, firms are allowed to compete and customers are free to choose from a variety of products and services. From which company do you prefer to buy a laptop computer—</a:t>
            </a:r>
            <a:r>
              <a:rPr lang="en-US" b="1" dirty="0"/>
              <a:t>Dell</a:t>
            </a:r>
            <a:r>
              <a:rPr lang="en-US" dirty="0"/>
              <a:t>, </a:t>
            </a:r>
            <a:r>
              <a:rPr lang="en-US" b="1" dirty="0"/>
              <a:t>Hewlett-Packard</a:t>
            </a:r>
            <a:r>
              <a:rPr lang="en-US" dirty="0"/>
              <a:t>, or </a:t>
            </a:r>
            <a:r>
              <a:rPr lang="en-US" b="1" dirty="0"/>
              <a:t>Apple</a:t>
            </a:r>
            <a:r>
              <a:rPr lang="en-US" dirty="0"/>
              <a:t>?</a:t>
            </a:r>
          </a:p>
          <a:p>
            <a:endParaRPr lang="en-US" dirty="0"/>
          </a:p>
          <a:p>
            <a:r>
              <a:rPr lang="en-US" dirty="0"/>
              <a:t>Can these companies offer you the laptop computer you want for a price above their costs? If they can, they’ll earn a profit and stay in business. If they cannot, they’ll eventually go out of business. </a:t>
            </a:r>
          </a:p>
          <a:p>
            <a:endParaRPr lang="en-US" dirty="0"/>
          </a:p>
          <a:p>
            <a:r>
              <a:rPr lang="en-US" dirty="0"/>
              <a:t>Successful companies use their resources efficiently to sell products and services for a profit. When a company is able to make a profit, investors and creditors are willing to transfer their resources to it, and the company will expand its profitable operations even further.</a:t>
            </a:r>
          </a:p>
          <a:p>
            <a:endParaRPr lang="en-US" dirty="0"/>
          </a:p>
          <a:p>
            <a:r>
              <a:rPr lang="en-US" dirty="0"/>
              <a:t>But how do investors and creditors know the successful companies from the unsuccessful companies? How do they get the information necessary to make good investment decisions that help develop a prosperous society? </a:t>
            </a:r>
            <a:r>
              <a:rPr lang="en-US" b="1" dirty="0"/>
              <a:t>Investors and creditors rely heavily on financial accounting information in making investment and lending decisions. </a:t>
            </a:r>
            <a:r>
              <a:rPr lang="en-US" dirty="0"/>
              <a:t>Accounting serves an important role in a prosperous society by measuring economic activity and communicating useful information to help investors and creditors make good decisions. </a:t>
            </a:r>
          </a:p>
          <a:p>
            <a:endParaRPr lang="en-US" dirty="0"/>
          </a:p>
          <a:p>
            <a:endParaRPr lang="en-US" dirty="0"/>
          </a:p>
        </p:txBody>
      </p:sp>
      <p:sp>
        <p:nvSpPr>
          <p:cNvPr id="6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5FF971-CD0D-4ED5-B882-8572C8DC1738}" type="slidenum">
              <a:rPr lang="en-US"/>
              <a:pPr fontAlgn="base">
                <a:spcBef>
                  <a:spcPct val="0"/>
                </a:spcBef>
                <a:spcAft>
                  <a:spcPct val="0"/>
                </a:spcAft>
              </a:pPr>
              <a:t>36</a:t>
            </a:fld>
            <a:endParaRPr lang="en-US" dirty="0"/>
          </a:p>
        </p:txBody>
      </p:sp>
    </p:spTree>
    <p:extLst>
      <p:ext uri="{BB962C8B-B14F-4D97-AF65-F5344CB8AC3E}">
        <p14:creationId xmlns:p14="http://schemas.microsoft.com/office/powerpoint/2010/main" val="1311567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784553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the importance of financial accounting information to investment decisions, we can look at the relationship between changes in stock prices and changes in net income over 20 years. As an investor, you will make money from an increase in the stock price of a company in which you invest (you can sell the stock for more than you bought it). </a:t>
            </a:r>
          </a:p>
          <a:p>
            <a:endParaRPr lang="en-US" dirty="0"/>
          </a:p>
          <a:p>
            <a:r>
              <a:rPr lang="en-US" dirty="0"/>
              <a:t>So as an investor, you are looking for companies whose stock price is likely to increase. Is there a way to find such companies? Interestingly, there is: </a:t>
            </a:r>
            <a:r>
              <a:rPr lang="en-US" b="1" dirty="0"/>
              <a:t>No other single piece of company information better explains companies’ stock price performance than does financial accounting net income,</a:t>
            </a:r>
            <a:r>
              <a:rPr lang="en-US" dirty="0"/>
              <a:t> the bottom line in the income statement.</a:t>
            </a:r>
          </a:p>
          <a:p>
            <a:endParaRPr lang="en-US" dirty="0"/>
          </a:p>
          <a:p>
            <a:r>
              <a:rPr lang="en-US" dirty="0"/>
              <a:t>What if you were able to accurately predict the direction of companies’ changes in net income over the next year—that is, whether it would increase or decrease—and then you invested $1,000 in companies that were going to have an </a:t>
            </a:r>
            <a:r>
              <a:rPr lang="en-US" i="1" dirty="0"/>
              <a:t>increase?</a:t>
            </a:r>
            <a:r>
              <a:rPr lang="en-US" dirty="0"/>
              <a:t> In contrast, what if instead you invested in companies that would have a </a:t>
            </a:r>
            <a:r>
              <a:rPr lang="en-US" i="1" dirty="0"/>
              <a:t>decrease</a:t>
            </a:r>
            <a:r>
              <a:rPr lang="en-US" dirty="0"/>
              <a:t> in net income? Illustration 1-11 shows what would happen to your $1,000 investment over 20 years for each scenario.</a:t>
            </a:r>
          </a:p>
          <a:p>
            <a:endParaRPr lang="en-US" dirty="0"/>
          </a:p>
          <a:p>
            <a:r>
              <a:rPr lang="en-US" dirty="0"/>
              <a:t>Investors and creditors also use information reported in the </a:t>
            </a:r>
            <a:r>
              <a:rPr lang="en-US" b="1" dirty="0"/>
              <a:t>balance sheet. </a:t>
            </a:r>
            <a:r>
              <a:rPr lang="en-US" dirty="0"/>
              <a:t>Consider a company’s total liabilities, often referred to as </a:t>
            </a:r>
            <a:r>
              <a:rPr lang="en-US" i="1" dirty="0"/>
              <a:t>total debt.</a:t>
            </a:r>
            <a:r>
              <a:rPr lang="en-US" dirty="0"/>
              <a:t> Expanding debt levels limit management’s ability to respond quickly and effectively to business situations. The “overhanging” debt, which involves legal obligation of repayment, restricts management’s ability to engage in new profit-generating activities.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40923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75752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Accounting is “the language of business.”</a:t>
            </a:r>
            <a:r>
              <a:rPr lang="en-US" dirty="0"/>
              <a:t> It's the language companies use to tell their financial story. More precisely, </a:t>
            </a:r>
            <a:r>
              <a:rPr lang="en-US" b="1" i="1" dirty="0"/>
              <a:t>accounting</a:t>
            </a:r>
            <a:r>
              <a:rPr lang="en-US" dirty="0"/>
              <a:t> is a system of maintaining records of a company’s operations and communicating that information to decision makers. </a:t>
            </a:r>
          </a:p>
          <a:p>
            <a:pPr>
              <a:spcBef>
                <a:spcPct val="0"/>
              </a:spcBef>
            </a:pPr>
            <a:endParaRPr lang="en-US" dirty="0"/>
          </a:p>
          <a:p>
            <a:pPr>
              <a:spcBef>
                <a:spcPct val="0"/>
              </a:spcBef>
            </a:pPr>
            <a:r>
              <a:rPr lang="en-US" dirty="0"/>
              <a:t>Millions of people every day must make informed decisions about companies. </a:t>
            </a:r>
            <a:r>
              <a:rPr lang="en-US" b="0" u="none" dirty="0">
                <a:solidFill>
                  <a:schemeClr val="tx1">
                    <a:lumMod val="95000"/>
                    <a:lumOff val="5000"/>
                  </a:schemeClr>
                </a:solidFill>
              </a:rPr>
              <a:t>Illustration 1-1 </a:t>
            </a:r>
            <a:r>
              <a:rPr lang="en-US" u="none" dirty="0"/>
              <a:t>identifies </a:t>
            </a:r>
            <a:r>
              <a:rPr lang="en-US" dirty="0"/>
              <a:t>some of those people and examples of decisions they make about the companies.</a:t>
            </a: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79D183-EFB1-4668-B0B8-4B25F3BBD606}" type="slidenum">
              <a:rPr lang="en-US"/>
              <a:pPr fontAlgn="base">
                <a:spcBef>
                  <a:spcPct val="0"/>
                </a:spcBef>
                <a:spcAft>
                  <a:spcPct val="0"/>
                </a:spcAft>
              </a:pPr>
              <a:t>4</a:t>
            </a:fld>
            <a:endParaRPr lang="en-US" dirty="0"/>
          </a:p>
        </p:txBody>
      </p:sp>
    </p:spTree>
    <p:extLst>
      <p:ext uri="{BB962C8B-B14F-4D97-AF65-F5344CB8AC3E}">
        <p14:creationId xmlns:p14="http://schemas.microsoft.com/office/powerpoint/2010/main" val="2713818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Recall that accounting serves two main functions: </a:t>
            </a:r>
          </a:p>
          <a:p>
            <a:pPr>
              <a:spcBef>
                <a:spcPct val="0"/>
              </a:spcBef>
            </a:pPr>
            <a:endParaRPr lang="en-US" dirty="0"/>
          </a:p>
          <a:p>
            <a:pPr>
              <a:spcBef>
                <a:spcPct val="0"/>
              </a:spcBef>
            </a:pPr>
            <a:r>
              <a:rPr lang="en-US" dirty="0"/>
              <a:t>It (1) measures business activities and </a:t>
            </a:r>
          </a:p>
          <a:p>
            <a:pPr>
              <a:spcBef>
                <a:spcPct val="0"/>
              </a:spcBef>
            </a:pPr>
            <a:endParaRPr lang="en-US" dirty="0"/>
          </a:p>
          <a:p>
            <a:pPr>
              <a:spcBef>
                <a:spcPct val="0"/>
              </a:spcBef>
            </a:pPr>
            <a:r>
              <a:rPr lang="en-US" dirty="0"/>
              <a:t>(2) communicates those measurements to investors and creditors so they can make decisions.</a:t>
            </a:r>
          </a:p>
          <a:p>
            <a:pPr>
              <a:spcBef>
                <a:spcPct val="0"/>
              </a:spcBef>
            </a:pPr>
            <a:endParaRPr lang="en-US" dirty="0"/>
          </a:p>
          <a:p>
            <a:pPr>
              <a:spcBef>
                <a:spcPct val="0"/>
              </a:spcBef>
            </a:pPr>
            <a:r>
              <a:rPr lang="en-US" b="1" dirty="0"/>
              <a:t>Although this process might </a:t>
            </a:r>
            <a:r>
              <a:rPr lang="en-US" b="1" i="1" dirty="0"/>
              <a:t>seem</a:t>
            </a:r>
            <a:r>
              <a:rPr lang="en-US" b="1" dirty="0"/>
              <a:t> straightforward, some issues have been heavily debated, and the answers have changed over time. </a:t>
            </a:r>
          </a:p>
          <a:p>
            <a:pPr>
              <a:spcBef>
                <a:spcPct val="0"/>
              </a:spcBef>
            </a:pPr>
            <a:endParaRPr lang="en-US" b="1" dirty="0"/>
          </a:p>
          <a:p>
            <a:pPr>
              <a:spcBef>
                <a:spcPct val="0"/>
              </a:spcBef>
            </a:pPr>
            <a:r>
              <a:rPr lang="en-US" dirty="0"/>
              <a:t>How do we measure assets? When do we record revenues? What do we classify as an expense? How should we present financial statements? </a:t>
            </a:r>
          </a:p>
          <a:p>
            <a:pPr>
              <a:spcBef>
                <a:spcPct val="0"/>
              </a:spcBef>
            </a:pPr>
            <a:endParaRPr lang="en-US" dirty="0"/>
          </a:p>
          <a:p>
            <a:pPr>
              <a:spcBef>
                <a:spcPct val="0"/>
              </a:spcBef>
            </a:pPr>
            <a:r>
              <a:rPr lang="en-US" dirty="0"/>
              <a:t>Next, we’ll take a look at factors that shape the measurement and communication processes of financial accounting.</a:t>
            </a:r>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B3308B-1F24-4C2B-BF97-26982BC377E8}" type="slidenum">
              <a:rPr lang="en-US"/>
              <a:pPr fontAlgn="base">
                <a:spcBef>
                  <a:spcPct val="0"/>
                </a:spcBef>
                <a:spcAft>
                  <a:spcPct val="0"/>
                </a:spcAft>
              </a:pPr>
              <a:t>40</a:t>
            </a:fld>
            <a:endParaRPr lang="en-US" dirty="0"/>
          </a:p>
        </p:txBody>
      </p:sp>
    </p:spTree>
    <p:extLst>
      <p:ext uri="{BB962C8B-B14F-4D97-AF65-F5344CB8AC3E}">
        <p14:creationId xmlns:p14="http://schemas.microsoft.com/office/powerpoint/2010/main" val="328807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007444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Because financial accounting information is so vital to investors and creditors, formal standards have been established. </a:t>
            </a:r>
          </a:p>
          <a:p>
            <a:pPr>
              <a:spcBef>
                <a:spcPct val="0"/>
              </a:spcBef>
            </a:pPr>
            <a:endParaRPr lang="en-US" dirty="0"/>
          </a:p>
          <a:p>
            <a:pPr>
              <a:spcBef>
                <a:spcPct val="0"/>
              </a:spcBef>
            </a:pPr>
            <a:r>
              <a:rPr lang="en-US" dirty="0"/>
              <a:t>The rules of financial accounting are called </a:t>
            </a:r>
            <a:r>
              <a:rPr lang="en-US" b="1" i="1" dirty="0"/>
              <a:t>Generally Accepted Accounting Principles</a:t>
            </a:r>
            <a:r>
              <a:rPr lang="en-US" b="1" dirty="0"/>
              <a:t>,</a:t>
            </a:r>
            <a:r>
              <a:rPr lang="en-US" dirty="0"/>
              <a:t> often abbreviated as </a:t>
            </a:r>
            <a:r>
              <a:rPr lang="en-US" b="1" i="1" dirty="0"/>
              <a:t>GAAP</a:t>
            </a:r>
            <a:r>
              <a:rPr lang="en-US" dirty="0"/>
              <a:t> (pronounced </a:t>
            </a:r>
            <a:r>
              <a:rPr lang="en-US" i="1" dirty="0"/>
              <a:t>gap</a:t>
            </a:r>
            <a:r>
              <a:rPr lang="en-US" dirty="0"/>
              <a:t>). </a:t>
            </a:r>
          </a:p>
          <a:p>
            <a:pPr>
              <a:spcBef>
                <a:spcPct val="0"/>
              </a:spcBef>
            </a:pPr>
            <a:endParaRPr lang="en-US" dirty="0"/>
          </a:p>
          <a:p>
            <a:pPr>
              <a:spcBef>
                <a:spcPct val="0"/>
              </a:spcBef>
            </a:pPr>
            <a:r>
              <a:rPr lang="en-US" dirty="0"/>
              <a:t>The fact that all companies use these same rules is critical to financial statement users. It helps investors to accurately </a:t>
            </a:r>
            <a:r>
              <a:rPr lang="en-US" i="1" dirty="0"/>
              <a:t>compare</a:t>
            </a:r>
            <a:r>
              <a:rPr lang="en-US" dirty="0"/>
              <a:t> financial information among companies when they are making decisions about where to invest or lend their resources.</a:t>
            </a: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645603-5FCA-4755-A1B3-9D54BDE4DE25}" type="slidenum">
              <a:rPr lang="en-US"/>
              <a:pPr fontAlgn="base">
                <a:spcBef>
                  <a:spcPct val="0"/>
                </a:spcBef>
                <a:spcAft>
                  <a:spcPct val="0"/>
                </a:spcAft>
              </a:pPr>
              <a:t>42</a:t>
            </a:fld>
            <a:endParaRPr lang="en-US" dirty="0"/>
          </a:p>
        </p:txBody>
      </p:sp>
    </p:spTree>
    <p:extLst>
      <p:ext uri="{BB962C8B-B14F-4D97-AF65-F5344CB8AC3E}">
        <p14:creationId xmlns:p14="http://schemas.microsoft.com/office/powerpoint/2010/main" val="40143580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Financial accounting and reporting standards in the United States are established primarily by the </a:t>
            </a:r>
            <a:r>
              <a:rPr lang="en-US" b="1" dirty="0"/>
              <a:t>Financial Accounting Standards Board (FASB) </a:t>
            </a:r>
            <a:r>
              <a:rPr lang="en-US" dirty="0"/>
              <a:t>(pronounced either by the letters themselves or as faz-be). The FASB is an independent, private-sector body with full-time voting members and a very large support staff. Members include representatives from the accounting profession, large corporations, financial analysts, accounting educators, and government agencies. </a:t>
            </a:r>
          </a:p>
          <a:p>
            <a:pPr>
              <a:spcBef>
                <a:spcPct val="0"/>
              </a:spcBef>
            </a:pPr>
            <a:endParaRPr lang="en-US" dirty="0"/>
          </a:p>
          <a:p>
            <a:pPr>
              <a:spcBef>
                <a:spcPct val="0"/>
              </a:spcBef>
            </a:pPr>
            <a:r>
              <a:rPr lang="en-US" dirty="0"/>
              <a:t>The global counterpart to the FASB is the International Accounting Standards Board (IASB). In many ways, this organization functions like the FASB. (Not all countries follow the same accounting and reporting standards.)</a:t>
            </a:r>
          </a:p>
          <a:p>
            <a:pPr>
              <a:spcBef>
                <a:spcPct val="0"/>
              </a:spcBef>
            </a:pPr>
            <a:endParaRPr lang="en-US" dirty="0"/>
          </a:p>
          <a:p>
            <a:pPr>
              <a:spcBef>
                <a:spcPct val="0"/>
              </a:spcBef>
            </a:pPr>
            <a:r>
              <a:rPr lang="en-US" i="1" dirty="0"/>
              <a:t>The Securities and Exchange Commission (SEC), </a:t>
            </a:r>
            <a:r>
              <a:rPr lang="en-US" dirty="0"/>
              <a:t>a government agency created in 1934, has both the power and the responsibility for setting accounting and reporting standards for companies whose securities are publicly traded. The SEC has delegated the primary responsibility for setting accounting standards to FASB. </a:t>
            </a:r>
          </a:p>
          <a:p>
            <a:pPr>
              <a:spcBef>
                <a:spcPct val="0"/>
              </a:spcBef>
            </a:pPr>
            <a:endParaRPr lang="en-US" dirty="0"/>
          </a:p>
          <a:p>
            <a:pPr>
              <a:spcBef>
                <a:spcPct val="0"/>
              </a:spcBef>
            </a:pPr>
            <a:r>
              <a:rPr lang="en-US" dirty="0"/>
              <a:t>Note that the SEC delegated only the responsibility, not the authority, to set these standards. The power still lies with the SEC. If the SEC does not agree with a particular standard issued by the FASB, it can force a change in the standard. In fact, it has done so in the past.</a:t>
            </a:r>
          </a:p>
          <a:p>
            <a:pPr>
              <a:spcBef>
                <a:spcPct val="0"/>
              </a:spcBef>
            </a:pPr>
            <a:endParaRPr lang="en-US" dirty="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098117-2188-4EAB-AABE-16D7FCE60693}" type="slidenum">
              <a:rPr lang="en-US"/>
              <a:pPr fontAlgn="base">
                <a:spcBef>
                  <a:spcPct val="0"/>
                </a:spcBef>
                <a:spcAft>
                  <a:spcPct val="0"/>
                </a:spcAft>
              </a:pPr>
              <a:t>43</a:t>
            </a:fld>
            <a:endParaRPr lang="en-US" dirty="0"/>
          </a:p>
        </p:txBody>
      </p:sp>
    </p:spTree>
    <p:extLst>
      <p:ext uri="{BB962C8B-B14F-4D97-AF65-F5344CB8AC3E}">
        <p14:creationId xmlns:p14="http://schemas.microsoft.com/office/powerpoint/2010/main" val="664251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769425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For many businesses, there is a natural separation between those who run the business (managers) and those who own the business or finance operations (investors and creditors). This separation creates the need to ensure honest financial reporting. While it is the </a:t>
            </a:r>
            <a:r>
              <a:rPr lang="en-US" b="1" dirty="0"/>
              <a:t>responsibility of management to apply GAAP </a:t>
            </a:r>
            <a:r>
              <a:rPr lang="en-US" dirty="0"/>
              <a:t>when communicating with investors and creditors through financial statements, sometimes those in charge of preparing financial statements do not always follow the rules. </a:t>
            </a:r>
          </a:p>
          <a:p>
            <a:pPr>
              <a:spcBef>
                <a:spcPct val="0"/>
              </a:spcBef>
            </a:pPr>
            <a:endParaRPr lang="en-US" dirty="0"/>
          </a:p>
          <a:p>
            <a:pPr>
              <a:spcBef>
                <a:spcPct val="0"/>
              </a:spcBef>
            </a:pPr>
            <a:r>
              <a:rPr lang="en-US" dirty="0"/>
              <a:t>To help ensure that management has in fact appropriately applied GAAP, the SEC requires independent outside verification of the financial statements of publicly traded companies. Such independent examination is done by </a:t>
            </a:r>
            <a:r>
              <a:rPr lang="en-US" b="1" i="1" dirty="0"/>
              <a:t>auditors</a:t>
            </a:r>
            <a:r>
              <a:rPr lang="en-US" b="1" dirty="0"/>
              <a:t>,</a:t>
            </a:r>
            <a:r>
              <a:rPr lang="en-US" dirty="0"/>
              <a:t> who are </a:t>
            </a:r>
            <a:r>
              <a:rPr lang="en-US" i="1" dirty="0"/>
              <a:t>not </a:t>
            </a:r>
            <a:r>
              <a:rPr lang="en-US" dirty="0"/>
              <a:t>employees of the company, but who are hired by the company as an independent party to express a professional opinion of the extent to which financial statements are prepared in compliance with GAAP and are free of material misstatement.</a:t>
            </a:r>
          </a:p>
          <a:p>
            <a:pPr>
              <a:spcBef>
                <a:spcPct val="0"/>
              </a:spcBef>
            </a:pPr>
            <a:endParaRPr lang="en-US" dirty="0"/>
          </a:p>
          <a:p>
            <a:pPr>
              <a:spcBef>
                <a:spcPct val="0"/>
              </a:spcBef>
            </a:pPr>
            <a:r>
              <a:rPr lang="en-US" dirty="0"/>
              <a:t>If auditors find mistakes or fraudulent reporting behavior, they require the company to correct all significant information before issuing financial statements. </a:t>
            </a:r>
            <a:r>
              <a:rPr lang="en-US" b="1" dirty="0"/>
              <a:t>Auditors play a major role in investors’ and creditors’ decisions by adding credibility to a company’s financial statements.</a:t>
            </a:r>
            <a:endParaRPr lang="en-US" dirty="0"/>
          </a:p>
          <a:p>
            <a:pPr>
              <a:spcBef>
                <a:spcPct val="0"/>
              </a:spcBef>
            </a:pPr>
            <a:endParaRPr lang="en-US" b="0" strike="sngStrike" dirty="0"/>
          </a:p>
          <a:p>
            <a:pPr>
              <a:spcBef>
                <a:spcPct val="0"/>
              </a:spcBef>
            </a:pPr>
            <a:endParaRPr lang="en-US" b="0" strike="sngStrike" dirty="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941851-7330-4554-8744-50AA436C7B27}" type="slidenum">
              <a:rPr lang="en-US"/>
              <a:pPr fontAlgn="base">
                <a:spcBef>
                  <a:spcPct val="0"/>
                </a:spcBef>
                <a:spcAft>
                  <a:spcPct val="0"/>
                </a:spcAft>
              </a:pPr>
              <a:t>45</a:t>
            </a:fld>
            <a:endParaRPr lang="en-US" dirty="0"/>
          </a:p>
        </p:txBody>
      </p:sp>
    </p:spTree>
    <p:extLst>
      <p:ext uri="{BB962C8B-B14F-4D97-AF65-F5344CB8AC3E}">
        <p14:creationId xmlns:p14="http://schemas.microsoft.com/office/powerpoint/2010/main" val="4285199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1-12 presents an excerpt from the auditor’s report for </a:t>
            </a:r>
            <a:r>
              <a:rPr lang="en-US" b="1" dirty="0"/>
              <a:t>Dick’s Sporting Goods, Inc</a:t>
            </a:r>
            <a:r>
              <a:rPr lang="en-US" dirty="0"/>
              <a:t>. The auditor’s report indicates that the financial statements for the period mentioned have been prepared in conformity with GAAP.</a:t>
            </a:r>
          </a:p>
          <a:p>
            <a:endParaRPr lang="en-US" dirty="0"/>
          </a:p>
          <a:p>
            <a:r>
              <a:rPr lang="en-US" dirty="0"/>
              <a:t>To further enhance the credibility of financial reporting, Congress established in 2002 the </a:t>
            </a:r>
            <a:r>
              <a:rPr lang="en-US" b="1" dirty="0"/>
              <a:t>Public Company Accounting Oversight Board (PCAOB)</a:t>
            </a:r>
            <a:r>
              <a:rPr lang="en-US" dirty="0"/>
              <a:t>.  The role of the PCAOB is to ensure that auditors follow a strict set of guidelines when conducting their audits of public companies’ financial statements. The PCAOB is a government entity that, simply stated, “audits the auditors.”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633866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objective is specific to investors and creditors. In addition to those users, though, financial accounting information is likely to have general usefulness to other groups of external users, who are interested in essentially the same financial aspects of a business as are investors and creditors. Some of these other groups were discussed in Illustration 1-1.</a:t>
            </a:r>
          </a:p>
          <a:p>
            <a:endParaRPr lang="en-US" dirty="0"/>
          </a:p>
          <a:p>
            <a:r>
              <a:rPr lang="en-US" dirty="0"/>
              <a:t>The second objective refers to the specific cash flow information needs of investors and creditors. </a:t>
            </a:r>
          </a:p>
          <a:p>
            <a:endParaRPr lang="en-US" dirty="0"/>
          </a:p>
          <a:p>
            <a:r>
              <a:rPr lang="en-US" dirty="0"/>
              <a:t>The third objective emphasizes the need for information about economic resources (assets) and claims to those resources (liabilities and stockholders’ equity) and their changes over time.</a:t>
            </a:r>
          </a:p>
          <a:p>
            <a:pPr>
              <a:spcBef>
                <a:spcPct val="0"/>
              </a:spcBef>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8503346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752312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26685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As you study the </a:t>
            </a:r>
            <a:r>
              <a:rPr lang="en-US" i="1" dirty="0"/>
              <a:t>business activities </a:t>
            </a:r>
            <a:r>
              <a:rPr lang="en-US" dirty="0"/>
              <a:t>discussed in this book, it is important for you to keep in mind this “framework” for financial accounting. For each activity, ask yourself: </a:t>
            </a:r>
          </a:p>
          <a:p>
            <a:endParaRPr lang="en-US" dirty="0"/>
          </a:p>
          <a:p>
            <a:pPr marL="176131" indent="-176131">
              <a:buFont typeface="Arial" panose="020B0604020202020204" pitchFamily="34" charset="0"/>
              <a:buChar char="•"/>
            </a:pPr>
            <a:r>
              <a:rPr lang="en-US" dirty="0"/>
              <a:t>How is the business activity being </a:t>
            </a:r>
            <a:r>
              <a:rPr lang="en-US" i="1" dirty="0"/>
              <a:t>measured</a:t>
            </a:r>
            <a:r>
              <a:rPr lang="en-US" dirty="0"/>
              <a:t>?</a:t>
            </a:r>
          </a:p>
          <a:p>
            <a:pPr marL="176131" indent="-176131">
              <a:buFont typeface="Arial" panose="020B0604020202020204" pitchFamily="34" charset="0"/>
              <a:buChar char="•"/>
            </a:pPr>
            <a:r>
              <a:rPr lang="en-US" dirty="0"/>
              <a:t>How is the business activity being </a:t>
            </a:r>
            <a:r>
              <a:rPr lang="en-US" i="1" dirty="0"/>
              <a:t>communicated</a:t>
            </a:r>
            <a:r>
              <a:rPr lang="en-US" dirty="0"/>
              <a:t>?</a:t>
            </a:r>
          </a:p>
          <a:p>
            <a:pPr marL="176131" indent="-176131">
              <a:buFont typeface="Arial" panose="020B0604020202020204" pitchFamily="34" charset="0"/>
              <a:buChar char="•"/>
            </a:pPr>
            <a:endParaRPr lang="en-US" dirty="0"/>
          </a:p>
          <a:p>
            <a:r>
              <a:rPr lang="en-US" dirty="0"/>
              <a:t>These are the two functions of financial accounting. You’ll better understand </a:t>
            </a:r>
            <a:r>
              <a:rPr lang="en-US" i="1" dirty="0"/>
              <a:t>why</a:t>
            </a:r>
            <a:r>
              <a:rPr lang="en-US" dirty="0"/>
              <a:t> this process exists by thinking about </a:t>
            </a:r>
            <a:r>
              <a:rPr lang="en-US" i="1" dirty="0"/>
              <a:t>how </a:t>
            </a:r>
            <a:r>
              <a:rPr lang="en-US" dirty="0"/>
              <a:t>the measurements being communicated help people make better decisions.</a:t>
            </a:r>
          </a:p>
          <a:p>
            <a:pPr defTabSz="469682">
              <a:spcBef>
                <a:spcPct val="0"/>
              </a:spcBef>
              <a:defRPr/>
            </a:pPr>
            <a:endParaRPr lang="en-US" dirty="0"/>
          </a:p>
          <a:p>
            <a:pPr defTabSz="469682">
              <a:spcBef>
                <a:spcPct val="0"/>
              </a:spcBef>
              <a:defRPr/>
            </a:pPr>
            <a:r>
              <a:rPr lang="en-US" dirty="0"/>
              <a:t>Accounting information that is provided for </a:t>
            </a:r>
            <a:r>
              <a:rPr lang="en-US" i="1" dirty="0"/>
              <a:t>internal </a:t>
            </a:r>
            <a:r>
              <a:rPr lang="en-US" dirty="0"/>
              <a:t>users (managers) is referred to as </a:t>
            </a:r>
            <a:r>
              <a:rPr lang="en-US" b="1" dirty="0"/>
              <a:t>managerial accounting</a:t>
            </a:r>
            <a:r>
              <a:rPr lang="en-US" dirty="0"/>
              <a:t>, and is covered in another course.</a:t>
            </a:r>
          </a:p>
          <a:p>
            <a:pPr>
              <a:spcBef>
                <a:spcPct val="0"/>
              </a:spcBef>
            </a:pPr>
            <a:endParaRPr lang="en-US" dirty="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959CD-7AFC-4AE4-864B-62DDEF229035}"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2235028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Whether you plan to major in accounting or not, this section is important for you. Accounting majors need to realize the many different options available upon graduation. Those who do not plan to major in accounting need a solid understanding of the many different business decisions involving accounting information.</a:t>
            </a:r>
          </a:p>
          <a:p>
            <a:pPr>
              <a:spcBef>
                <a:spcPct val="0"/>
              </a:spcBef>
            </a:pPr>
            <a:endParaRPr lang="en-US" dirty="0"/>
          </a:p>
          <a:p>
            <a:pPr>
              <a:spcBef>
                <a:spcPct val="0"/>
              </a:spcBef>
            </a:pPr>
            <a:r>
              <a:rPr lang="en-US" dirty="0"/>
              <a:t>One of the greatest benefits of an accounting degree is the wide variety of job opportunities it opens to you. With an accounting degree you can apply for almost any position available to finance majors. However, it doesn’t work the other way: Finance majors often lack the accounting background necessary to apply for accounting positions.</a:t>
            </a:r>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89D33F-2E91-4EF0-85F8-D69BB04F114C}" type="slidenum">
              <a:rPr lang="en-US"/>
              <a:pPr fontAlgn="base">
                <a:spcBef>
                  <a:spcPct val="0"/>
                </a:spcBef>
                <a:spcAft>
                  <a:spcPct val="0"/>
                </a:spcAft>
              </a:pPr>
              <a:t>50</a:t>
            </a:fld>
            <a:endParaRPr lang="en-US" dirty="0"/>
          </a:p>
        </p:txBody>
      </p:sp>
    </p:spTree>
    <p:extLst>
      <p:ext uri="{BB962C8B-B14F-4D97-AF65-F5344CB8AC3E}">
        <p14:creationId xmlns:p14="http://schemas.microsoft.com/office/powerpoint/2010/main" val="27840258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74B6A0-927B-43E3-9DB6-88F4FCD77BA7}" type="slidenum">
              <a:rPr lang="en-US"/>
              <a:pPr fontAlgn="base">
                <a:spcBef>
                  <a:spcPct val="0"/>
                </a:spcBef>
                <a:spcAft>
                  <a:spcPct val="0"/>
                </a:spcAft>
              </a:pPr>
              <a:t>51</a:t>
            </a:fld>
            <a:endParaRPr lang="en-US" dirty="0"/>
          </a:p>
        </p:txBody>
      </p:sp>
    </p:spTree>
    <p:extLst>
      <p:ext uri="{BB962C8B-B14F-4D97-AF65-F5344CB8AC3E}">
        <p14:creationId xmlns:p14="http://schemas.microsoft.com/office/powerpoint/2010/main" val="3927423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Public accounting</a:t>
            </a:r>
            <a:r>
              <a:rPr lang="en-US" dirty="0"/>
              <a:t> firms are professional service firms that traditionally have focused on three areas: auditing, tax preparation/planning, and business consulting. We already have discussed the role of </a:t>
            </a:r>
            <a:r>
              <a:rPr lang="en-US" i="1" dirty="0"/>
              <a:t>auditors</a:t>
            </a:r>
            <a:r>
              <a:rPr lang="en-US" dirty="0"/>
              <a:t> in attesting to the conformity of companies’ financial statements with GAAP. </a:t>
            </a:r>
            <a:r>
              <a:rPr lang="en-US" i="1" dirty="0"/>
              <a:t>Tax preparation/planning</a:t>
            </a:r>
            <a:r>
              <a:rPr lang="en-US" dirty="0"/>
              <a:t> is an increasingly important activity in the United States, as the complexity of tax laws related to personal and corporate taxes continues to increase. </a:t>
            </a:r>
            <a:r>
              <a:rPr lang="en-US" i="1" dirty="0"/>
              <a:t>Business consulting</a:t>
            </a:r>
            <a:r>
              <a:rPr lang="en-US" dirty="0"/>
              <a:t> is perhaps the most lucrative activity of accountants. </a:t>
            </a:r>
          </a:p>
          <a:p>
            <a:endParaRPr lang="en-US" dirty="0"/>
          </a:p>
          <a:p>
            <a:r>
              <a:rPr lang="en-US" dirty="0"/>
              <a:t>If you choose a career in public accounting, the next big decision is whether to work for one of the “Big 4” public accounting firms (</a:t>
            </a:r>
            <a:r>
              <a:rPr lang="en-US" b="1" dirty="0"/>
              <a:t>Deloitte</a:t>
            </a:r>
            <a:r>
              <a:rPr lang="en-US" dirty="0"/>
              <a:t>, </a:t>
            </a:r>
            <a:r>
              <a:rPr lang="en-US" b="1" dirty="0"/>
              <a:t>Ernst &amp; Young</a:t>
            </a:r>
            <a:r>
              <a:rPr lang="en-US" dirty="0"/>
              <a:t>, </a:t>
            </a:r>
            <a:r>
              <a:rPr lang="en-US" b="1" dirty="0"/>
              <a:t>PricewaterhouseCoopers</a:t>
            </a:r>
            <a:r>
              <a:rPr lang="en-US" dirty="0"/>
              <a:t>, and </a:t>
            </a:r>
            <a:r>
              <a:rPr lang="en-US" b="1" dirty="0"/>
              <a:t>KPMG</a:t>
            </a:r>
            <a:r>
              <a:rPr lang="en-US" dirty="0"/>
              <a:t>) or one of the thousands of medium or smaller-sized firms. The Big 4 firms are huge, each having annual revenues in the billions. They audit almost all the Fortune 500 companies in the United States and most of the largest companies around the world, and they hire thousands of accounting majors each year. The thousands of smaller international, regional, and local accounting firms also hire thousands of accounting majors right out of college.</a:t>
            </a:r>
          </a:p>
          <a:p>
            <a:endParaRPr lang="en-US" dirty="0"/>
          </a:p>
          <a:p>
            <a:r>
              <a:rPr lang="en-US" dirty="0"/>
              <a:t>Most public accountants become </a:t>
            </a:r>
            <a:r>
              <a:rPr lang="en-US" i="1" dirty="0"/>
              <a:t>Certified Public Accountants (CPA</a:t>
            </a:r>
            <a:r>
              <a:rPr lang="en-US" dirty="0"/>
              <a:t>s</a:t>
            </a:r>
            <a:r>
              <a:rPr lang="en-US" i="1" dirty="0"/>
              <a:t>).</a:t>
            </a:r>
            <a:r>
              <a:rPr lang="en-US" dirty="0"/>
              <a:t> You become a CPA by passing the four parts of the CPA exam and meeting minimum work experience requirements (in some states). Most states require that you have 150 semester hours (225 quarter hours) of college credit to take the exam. Becoming a CPA can provide a big boost in salary and long-term job opportunities.</a:t>
            </a:r>
          </a:p>
          <a:p>
            <a:pPr>
              <a:spcBef>
                <a:spcPct val="0"/>
              </a:spcBef>
            </a:pPr>
            <a:endParaRPr lang="en-US" dirty="0"/>
          </a:p>
          <a:p>
            <a:r>
              <a:rPr lang="en-US" dirty="0"/>
              <a:t>A career in </a:t>
            </a:r>
            <a:r>
              <a:rPr lang="en-US" b="1" dirty="0"/>
              <a:t>private accounting</a:t>
            </a:r>
            <a:r>
              <a:rPr lang="en-US" dirty="0"/>
              <a:t> means providing accounting services to the company that employs you. Every major company in the world needs employees with training and experience in financial accounting, management accounting, taxation, internal auditing, and accounting information systems. Whereas working as a public accountant provides the advantage of experience working with a number of different clients, private accountants sometimes earn higher starting salaries. In fact, many accounting students begin their careers in public accounting, gaining experience across a wide array of companies and industries, and then eventually switch over to one of their favorite clients as private accountants. Other students take positions directly in private accounting right out of college.</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22068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819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56194E-6DF7-46F3-B7B4-F8EF5515DAFF}" type="slidenum">
              <a:rPr lang="en-US"/>
              <a:pPr fontAlgn="base">
                <a:spcBef>
                  <a:spcPct val="0"/>
                </a:spcBef>
                <a:spcAft>
                  <a:spcPct val="0"/>
                </a:spcAft>
              </a:pPr>
              <a:t>53</a:t>
            </a:fld>
            <a:endParaRPr lang="en-US" dirty="0"/>
          </a:p>
        </p:txBody>
      </p:sp>
    </p:spTree>
    <p:extLst>
      <p:ext uri="{BB962C8B-B14F-4D97-AF65-F5344CB8AC3E}">
        <p14:creationId xmlns:p14="http://schemas.microsoft.com/office/powerpoint/2010/main" val="3208072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Welcome to accounting. A common misconception about this course is that it is a math class, much like college algebra, calculus, or business statistics. You will soon see that this is </a:t>
            </a:r>
            <a:r>
              <a:rPr lang="en-US" i="1" dirty="0"/>
              <a:t>not</a:t>
            </a:r>
            <a:r>
              <a:rPr lang="en-US" dirty="0"/>
              <a:t> a math class. Don’t say to yourself, “I’m not good at math so I probably won’t be good at accounting.” Though it’s true that we use numbers heavily throughout each chapter, accounting is far more than adding, subtracting, and solving for unknown variables. So, what exactly is accounting? We’ll take a close look at this next.</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96C958-E1E2-4FB8-B9B1-F1EDB5CF9FD6}" type="slidenum">
              <a:rPr lang="en-US"/>
              <a:pPr fontAlgn="base">
                <a:spcBef>
                  <a:spcPct val="0"/>
                </a:spcBef>
                <a:spcAft>
                  <a:spcPct val="0"/>
                </a:spcAft>
              </a:pPr>
              <a:t>54</a:t>
            </a:fld>
            <a:endParaRPr lang="en-US" dirty="0"/>
          </a:p>
        </p:txBody>
      </p:sp>
    </p:spTree>
    <p:extLst>
      <p:ext uri="{BB962C8B-B14F-4D97-AF65-F5344CB8AC3E}">
        <p14:creationId xmlns:p14="http://schemas.microsoft.com/office/powerpoint/2010/main" val="27760912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sz="1800" dirty="0">
                <a:solidFill>
                  <a:srgbClr val="000000"/>
                </a:solidFill>
                <a:latin typeface="URWPalladioTOT"/>
              </a:rPr>
              <a:t>In much the same way that our nation’s Constitution provides the underlying principles that guide the “correctness” of all laws, the FASB’s conceptual framework prescribes the correctness of financial accounting rules.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3832056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7994409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Notice that at the top of the figure is </a:t>
            </a:r>
            <a:r>
              <a:rPr lang="en-US" b="1" i="1" dirty="0"/>
              <a:t>decision usefulness</a:t>
            </a:r>
            <a:r>
              <a:rPr lang="en-US" dirty="0"/>
              <a:t>—the ability of the information to be useful in decision making. Accounting information should help investors, lenders, and other creditors make important decisions about providing funds to a company.</a:t>
            </a:r>
          </a:p>
          <a:p>
            <a:pPr>
              <a:spcBef>
                <a:spcPct val="0"/>
              </a:spcBef>
            </a:pPr>
            <a:endParaRPr lang="en-US" dirty="0"/>
          </a:p>
          <a:p>
            <a:pPr>
              <a:spcBef>
                <a:spcPct val="0"/>
              </a:spcBef>
            </a:pPr>
            <a:r>
              <a:rPr lang="en-US" dirty="0"/>
              <a:t>The two fundamental decision-specific qualitative characteristics that make accounting information useful are </a:t>
            </a:r>
            <a:r>
              <a:rPr lang="en-US" i="1" dirty="0"/>
              <a:t>relevance</a:t>
            </a:r>
            <a:r>
              <a:rPr lang="en-US" dirty="0"/>
              <a:t> and </a:t>
            </a:r>
            <a:r>
              <a:rPr lang="en-US" i="1" dirty="0"/>
              <a:t>faithful representation.</a:t>
            </a:r>
            <a:r>
              <a:rPr lang="en-US" dirty="0"/>
              <a:t> Both are critical. No matter how representative, if information is not relevant to the decision at hand, it is useless. Conversely, relevant information is of little value if it does not faithfully represent the underlying activity.</a:t>
            </a:r>
          </a:p>
          <a:p>
            <a:pPr>
              <a:spcBef>
                <a:spcPct val="0"/>
              </a:spcBef>
            </a:pPr>
            <a:endParaRPr lang="en-US" dirty="0"/>
          </a:p>
          <a:p>
            <a:pPr>
              <a:spcBef>
                <a:spcPct val="0"/>
              </a:spcBef>
            </a:pPr>
            <a:r>
              <a:rPr lang="en-US" dirty="0"/>
              <a:t>To have </a:t>
            </a:r>
            <a:r>
              <a:rPr lang="en-US" b="1" i="1" dirty="0"/>
              <a:t>relevance</a:t>
            </a:r>
            <a:r>
              <a:rPr lang="en-US" dirty="0"/>
              <a:t>, accounting information should possess </a:t>
            </a:r>
            <a:r>
              <a:rPr lang="en-US" i="1" dirty="0"/>
              <a:t>confirmatory value</a:t>
            </a:r>
            <a:r>
              <a:rPr lang="en-US" dirty="0"/>
              <a:t> and/or </a:t>
            </a:r>
            <a:r>
              <a:rPr lang="en-US" i="1" dirty="0"/>
              <a:t>predictive value.</a:t>
            </a:r>
            <a:r>
              <a:rPr lang="en-US" dirty="0"/>
              <a:t> Generally, useful information will possess both of these components.</a:t>
            </a:r>
          </a:p>
          <a:p>
            <a:pPr>
              <a:spcBef>
                <a:spcPct val="0"/>
              </a:spcBef>
            </a:pPr>
            <a:endParaRPr lang="en-US" dirty="0"/>
          </a:p>
          <a:p>
            <a:pPr>
              <a:spcBef>
                <a:spcPct val="0"/>
              </a:spcBef>
            </a:pPr>
            <a:r>
              <a:rPr lang="en-US" dirty="0"/>
              <a:t>For example, the ability of </a:t>
            </a:r>
            <a:r>
              <a:rPr lang="en-US" b="0" dirty="0"/>
              <a:t>a company</a:t>
            </a:r>
            <a:r>
              <a:rPr lang="en-US" dirty="0"/>
              <a:t> to report a positive net income confirms that its management is effectively and efficiently using the company’s resources to sell quality products. In this case, net income has </a:t>
            </a:r>
            <a:r>
              <a:rPr lang="en-US" i="1" dirty="0"/>
              <a:t>confirmatory value.</a:t>
            </a:r>
            <a:r>
              <a:rPr lang="en-US" dirty="0"/>
              <a:t> At the same time, reporting a positive and growing net income for several consecutive years should provide information that has </a:t>
            </a:r>
            <a:r>
              <a:rPr lang="en-US" i="1" dirty="0"/>
              <a:t>predictive value</a:t>
            </a:r>
            <a:r>
              <a:rPr lang="en-US" dirty="0"/>
              <a:t> for the company’s future cash-generating ability.</a:t>
            </a:r>
          </a:p>
          <a:p>
            <a:pPr>
              <a:spcBef>
                <a:spcPct val="0"/>
              </a:spcBef>
            </a:pPr>
            <a:endParaRPr lang="en-US" dirty="0"/>
          </a:p>
          <a:p>
            <a:pPr>
              <a:spcBef>
                <a:spcPct val="0"/>
              </a:spcBef>
            </a:pPr>
            <a:r>
              <a:rPr lang="en-US" i="1" dirty="0"/>
              <a:t>Materiality</a:t>
            </a:r>
            <a:r>
              <a:rPr lang="en-US" dirty="0"/>
              <a:t> reflects the impact of financial accounting information on investors’ and creditors’ decisions. Unless an item is material in amount or nature—that is, sufficient in amount or nature to affect a decision—it need not be reported in accordance with GAAP.  (Recording a $6 wastebasket as a current expense instead of a long-term asset for a multibillion-dollar company has no impact on investors’ decisions.)</a:t>
            </a:r>
          </a:p>
          <a:p>
            <a:pPr>
              <a:spcBef>
                <a:spcPct val="0"/>
              </a:spcBef>
            </a:pPr>
            <a:endParaRPr lang="en-US" dirty="0"/>
          </a:p>
          <a:p>
            <a:pPr>
              <a:spcBef>
                <a:spcPct val="0"/>
              </a:spcBef>
            </a:pPr>
            <a:r>
              <a:rPr lang="en-US" dirty="0"/>
              <a:t>To be a </a:t>
            </a:r>
            <a:r>
              <a:rPr lang="en-US" b="1" i="1" dirty="0"/>
              <a:t>faithful representation</a:t>
            </a:r>
            <a:r>
              <a:rPr lang="en-US" dirty="0"/>
              <a:t> of business activities, accounting information should be complete, neutral, and free from error. </a:t>
            </a:r>
            <a:r>
              <a:rPr lang="en-US" i="1" dirty="0"/>
              <a:t>Completeness</a:t>
            </a:r>
            <a:r>
              <a:rPr lang="en-US" dirty="0"/>
              <a:t> means including all information necessary for faithful representation of the business activity the firm is reporting. </a:t>
            </a:r>
            <a:r>
              <a:rPr lang="en-US" i="1" dirty="0"/>
              <a:t>Neutrality</a:t>
            </a:r>
            <a:r>
              <a:rPr lang="en-US" dirty="0"/>
              <a:t> means to be unbiased. </a:t>
            </a:r>
            <a:r>
              <a:rPr lang="en-US" i="1" dirty="0"/>
              <a:t>Freedom from error</a:t>
            </a:r>
            <a:r>
              <a:rPr lang="en-US" dirty="0"/>
              <a:t> indicates that reported amounts reflect the best available information.</a:t>
            </a:r>
          </a:p>
          <a:p>
            <a:pPr>
              <a:spcBef>
                <a:spcPct val="0"/>
              </a:spcBef>
            </a:pPr>
            <a:endParaRPr lang="en-US" dirty="0"/>
          </a:p>
          <a:p>
            <a:pPr>
              <a:spcBef>
                <a:spcPct val="0"/>
              </a:spcBef>
            </a:pPr>
            <a:r>
              <a:rPr lang="en-US" dirty="0"/>
              <a:t>Four enhancing qualitative characteristics are comparability, verifiability, timeliness, and understandability. </a:t>
            </a:r>
            <a:r>
              <a:rPr lang="en-US" b="1" i="1" dirty="0"/>
              <a:t>Comparability</a:t>
            </a:r>
            <a:r>
              <a:rPr lang="en-US" dirty="0"/>
              <a:t> refers to the ability of users to see similarities and differences between two different business activities. Comparability also refers to the ability of users to see similarities and differences in the same company over time. Closely related to the notion of comparability is consistency. </a:t>
            </a:r>
            <a:r>
              <a:rPr lang="en-US" b="1" i="1" dirty="0"/>
              <a:t>Consistency</a:t>
            </a:r>
            <a:r>
              <a:rPr lang="en-US" dirty="0"/>
              <a:t> refers to the use of similar accounting procedures either over time for the same company, or across companies at the same point in time. Comparability of financial information is the overriding goal, while consistency of accounting procedures is a means of achieving that goal.</a:t>
            </a:r>
          </a:p>
          <a:p>
            <a:pPr>
              <a:spcBef>
                <a:spcPct val="0"/>
              </a:spcBef>
            </a:pPr>
            <a:endParaRPr lang="en-US" dirty="0"/>
          </a:p>
          <a:p>
            <a:pPr>
              <a:spcBef>
                <a:spcPct val="0"/>
              </a:spcBef>
            </a:pPr>
            <a:r>
              <a:rPr lang="en-US" b="1" i="1" dirty="0"/>
              <a:t>Verifiability</a:t>
            </a:r>
            <a:r>
              <a:rPr lang="en-US" dirty="0"/>
              <a:t> implies a consensus among different measurers. </a:t>
            </a:r>
            <a:r>
              <a:rPr lang="en-US" b="1" i="1" dirty="0"/>
              <a:t>Timeliness</a:t>
            </a:r>
            <a:r>
              <a:rPr lang="en-US" dirty="0"/>
              <a:t> refers to information being available to users early enough to allow them to use it in the decision process. </a:t>
            </a:r>
            <a:r>
              <a:rPr lang="en-US" b="1" i="1" dirty="0"/>
              <a:t>Understandability</a:t>
            </a:r>
            <a:r>
              <a:rPr lang="en-US" dirty="0"/>
              <a:t> means that users must be able to understand the information within the context of the decision they are making. The </a:t>
            </a:r>
            <a:r>
              <a:rPr lang="en-US" b="1" i="1" dirty="0"/>
              <a:t>cost constraint</a:t>
            </a:r>
            <a:r>
              <a:rPr lang="en-US" dirty="0"/>
              <a:t> suggests that financial accounting information is provided only when the benefits of doing so exceed the costs.</a:t>
            </a:r>
          </a:p>
          <a:p>
            <a:pPr>
              <a:spcBef>
                <a:spcPct val="0"/>
              </a:spcBef>
            </a:pPr>
            <a:endParaRPr lang="en-US" dirty="0"/>
          </a:p>
          <a:p>
            <a:pPr>
              <a:spcBef>
                <a:spcPct val="0"/>
              </a:spcBef>
            </a:pP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186584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698370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23146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To make the decisions outlined in Illustration 1-1, these people need information. This is where accounting plays a key role. As Illustration 1-2 shows, accountants </a:t>
            </a:r>
            <a:r>
              <a:rPr lang="en-US" b="1" dirty="0"/>
              <a:t>measure the activities of the company and communicate those measurements to others.</a:t>
            </a:r>
            <a:endParaRPr lang="en-US" dirty="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7AB1E06-C25F-452D-B6CC-41CDE92F5A7F}" type="slidenum">
              <a:rPr lang="en-US"/>
              <a:pPr fontAlgn="base">
                <a:spcBef>
                  <a:spcPct val="0"/>
                </a:spcBef>
                <a:spcAft>
                  <a:spcPct val="0"/>
                </a:spcAft>
              </a:pPr>
              <a:t>6</a:t>
            </a:fld>
            <a:endParaRPr lang="en-US" dirty="0"/>
          </a:p>
        </p:txBody>
      </p:sp>
    </p:spTree>
    <p:extLst>
      <p:ext uri="{BB962C8B-B14F-4D97-AF65-F5344CB8AC3E}">
        <p14:creationId xmlns:p14="http://schemas.microsoft.com/office/powerpoint/2010/main" val="28291543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ct val="0"/>
              </a:spcBef>
            </a:pPr>
            <a:r>
              <a:rPr lang="en-US" dirty="0"/>
              <a:t>For the qualitative characteristics to be applied to accounting information, four basic assumptions must be made to support the existence of GAAP. As pictured in Illustration 1-16, they are (1) the economic entity assumption, (2) the monetary unit assumption, (3) the periodicity assumption, and (4) the going concern assumption.</a:t>
            </a:r>
          </a:p>
          <a:p>
            <a:pPr>
              <a:lnSpc>
                <a:spcPct val="90000"/>
              </a:lnSpc>
              <a:spcBef>
                <a:spcPct val="0"/>
              </a:spcBef>
            </a:pPr>
            <a:endParaRPr lang="en-US" dirty="0"/>
          </a:p>
          <a:p>
            <a:r>
              <a:rPr lang="en-US" dirty="0"/>
              <a:t>The </a:t>
            </a:r>
            <a:r>
              <a:rPr lang="en-US" b="1" i="1" dirty="0"/>
              <a:t>economic entity assumption</a:t>
            </a:r>
            <a:r>
              <a:rPr lang="en-US" dirty="0"/>
              <a:t> states that we can identify all economic events with a particular economic entity. In other words, only business transactions involving Nike should be reported as part of Nike’s financial accounting information. Another key aspect of this assumption is the distinction between the economic activities of owners and those of the company. For example, Nike co-founder and chairman Phil Knight’s personal residence is not an asset of Nike, Inc.</a:t>
            </a:r>
          </a:p>
          <a:p>
            <a:endParaRPr lang="en-US" dirty="0"/>
          </a:p>
          <a:p>
            <a:r>
              <a:rPr lang="en-US" dirty="0"/>
              <a:t>Information would be difficult to use if, for example, we listed assets as “three machines, two trucks, and a building.” According to the </a:t>
            </a:r>
            <a:r>
              <a:rPr lang="en-US" b="1" i="1" dirty="0"/>
              <a:t>monetary unit assumption</a:t>
            </a:r>
            <a:r>
              <a:rPr lang="en-US" b="1" dirty="0"/>
              <a:t>,</a:t>
            </a:r>
            <a:r>
              <a:rPr lang="en-US" dirty="0"/>
              <a:t> in order to </a:t>
            </a:r>
            <a:r>
              <a:rPr lang="en-US" i="1" dirty="0"/>
              <a:t>measure</a:t>
            </a:r>
            <a:r>
              <a:rPr lang="en-US" dirty="0"/>
              <a:t> financial statement elements, we need a unit or scale of measurement. The dollar in the United States is the most appropriate common denominator to express information about financial statement elements and changes in those elements. In Europe, the common denominator is the euro. Nike has operations throughout the world, so it must translate all its financial information to U.S. dollars under the monetary unit assumption.</a:t>
            </a:r>
          </a:p>
          <a:p>
            <a:endParaRPr lang="en-US" dirty="0"/>
          </a:p>
          <a:p>
            <a:r>
              <a:rPr lang="en-US" dirty="0"/>
              <a:t>The periodicity assumption relates to the qualitative characteristic of </a:t>
            </a:r>
            <a:r>
              <a:rPr lang="en-US" i="1" dirty="0"/>
              <a:t>timeliness.</a:t>
            </a:r>
            <a:r>
              <a:rPr lang="en-US" dirty="0"/>
              <a:t> External users need </a:t>
            </a:r>
            <a:r>
              <a:rPr lang="en-US" i="1" dirty="0"/>
              <a:t>periodic</a:t>
            </a:r>
            <a:r>
              <a:rPr lang="en-US" dirty="0"/>
              <a:t> information to make decisions. The </a:t>
            </a:r>
            <a:r>
              <a:rPr lang="en-US" b="1" i="1" dirty="0"/>
              <a:t>periodicity assumption</a:t>
            </a:r>
            <a:r>
              <a:rPr lang="en-US" dirty="0"/>
              <a:t> divides the economic life of an enterprise (presumed to be indefinite) into artificial time periods for periodic financial reporting. Corporations like Nike, whose securities are publicly traded, are required to provide financial information to the SEC on a quarterly </a:t>
            </a:r>
            <a:r>
              <a:rPr lang="en-US" i="1" dirty="0"/>
              <a:t>and</a:t>
            </a:r>
            <a:r>
              <a:rPr lang="en-US" dirty="0"/>
              <a:t> an annual basis. Quarterly reports are more timely, while annual reports allow the full application of GAAP.</a:t>
            </a:r>
          </a:p>
          <a:p>
            <a:endParaRPr lang="en-US" dirty="0"/>
          </a:p>
          <a:p>
            <a:r>
              <a:rPr lang="en-US" dirty="0"/>
              <a:t>The </a:t>
            </a:r>
            <a:r>
              <a:rPr lang="en-US" b="1" i="1" dirty="0"/>
              <a:t>going concern assumption</a:t>
            </a:r>
            <a:r>
              <a:rPr lang="en-US" dirty="0"/>
              <a:t> states that in the absence of information to the contrary, a business entity will continue to operate indefinitely. This assumption is critical to many broad and specific accounting principles. It provides justification for measuring many assets based on their original costs (a practice known as the </a:t>
            </a:r>
            <a:r>
              <a:rPr lang="en-US" i="1" dirty="0"/>
              <a:t>historical</a:t>
            </a:r>
            <a:r>
              <a:rPr lang="en-US" dirty="0"/>
              <a:t> </a:t>
            </a:r>
            <a:r>
              <a:rPr lang="en-US" i="1" dirty="0"/>
              <a:t>cost principle</a:t>
            </a:r>
            <a:r>
              <a:rPr lang="en-US" dirty="0"/>
              <a:t>). If we knew an enterprise was going to cease operations in the near future, we would measure assets and liabilities not at their original costs but at their current liquidation values.</a:t>
            </a:r>
          </a:p>
          <a:p>
            <a:pPr>
              <a:lnSpc>
                <a:spcPct val="90000"/>
              </a:lnSpc>
              <a:spcBef>
                <a:spcPct val="0"/>
              </a:spcBef>
            </a:pPr>
            <a:endParaRPr lang="en-US" dirty="0"/>
          </a:p>
          <a:p>
            <a:pPr>
              <a:lnSpc>
                <a:spcPct val="90000"/>
              </a:lnSpc>
              <a:spcBef>
                <a:spcPct val="0"/>
              </a:spcBef>
            </a:pPr>
            <a:endParaRPr lang="en-US" dirty="0"/>
          </a:p>
          <a:p>
            <a:pPr>
              <a:lnSpc>
                <a:spcPct val="90000"/>
              </a:lnSpc>
              <a:spcBef>
                <a:spcPct val="0"/>
              </a:spcBef>
            </a:pPr>
            <a:endParaRPr lang="en-US" dirty="0"/>
          </a:p>
          <a:p>
            <a:pPr>
              <a:lnSpc>
                <a:spcPct val="90000"/>
              </a:lnSpc>
              <a:spcBef>
                <a:spcPct val="0"/>
              </a:spcBef>
            </a:pPr>
            <a:endParaRPr lang="en-US" strike="sngStrike" dirty="0"/>
          </a:p>
          <a:p>
            <a:pPr>
              <a:lnSpc>
                <a:spcPct val="90000"/>
              </a:lnSpc>
              <a:spcBef>
                <a:spcPct val="0"/>
              </a:spcBef>
            </a:pPr>
            <a:endParaRPr lang="en-US" strike="sngStrike"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1865848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764329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76035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959CD-7AFC-4AE4-864B-62DDEF229035}"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420970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51215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0" i="0" strike="noStrike" dirty="0"/>
              <a:t>A business engages in three fundamental activities – financing activities, investing activities, and operating activities.</a:t>
            </a:r>
          </a:p>
          <a:p>
            <a:pPr>
              <a:spcBef>
                <a:spcPct val="0"/>
              </a:spcBef>
            </a:pPr>
            <a:endParaRPr lang="en-IN" strike="sngStrike" dirty="0"/>
          </a:p>
          <a:p>
            <a:pPr>
              <a:spcBef>
                <a:spcPct val="0"/>
              </a:spcBef>
            </a:pPr>
            <a:r>
              <a:rPr lang="en-US" b="1" dirty="0"/>
              <a:t>Financing activities</a:t>
            </a:r>
            <a:r>
              <a:rPr lang="en-US" dirty="0"/>
              <a:t> include transactions the company has with investors and creditors, such as issuing stock and borrowing money from a local bank.  </a:t>
            </a:r>
          </a:p>
          <a:p>
            <a:pPr>
              <a:spcBef>
                <a:spcPct val="0"/>
              </a:spcBef>
            </a:pPr>
            <a:endParaRPr lang="en-US" b="1" dirty="0"/>
          </a:p>
          <a:p>
            <a:pPr>
              <a:spcBef>
                <a:spcPct val="0"/>
              </a:spcBef>
            </a:pPr>
            <a:r>
              <a:rPr lang="en-US" b="1" dirty="0"/>
              <a:t>Investing activities</a:t>
            </a:r>
            <a:r>
              <a:rPr lang="en-US" dirty="0"/>
              <a:t> include transactions involving the purchase and sale of resources that are expected to benefit the company for several years, such as the purchase of equipment. With the necessary resources in place, the company is ready to begin operations.  </a:t>
            </a:r>
          </a:p>
          <a:p>
            <a:pPr>
              <a:spcBef>
                <a:spcPct val="0"/>
              </a:spcBef>
            </a:pPr>
            <a:endParaRPr lang="en-US" b="1" dirty="0"/>
          </a:p>
          <a:p>
            <a:pPr>
              <a:spcBef>
                <a:spcPct val="0"/>
              </a:spcBef>
            </a:pPr>
            <a:r>
              <a:rPr lang="en-US" b="1" dirty="0"/>
              <a:t>Operating activities</a:t>
            </a:r>
            <a:r>
              <a:rPr lang="en-US" dirty="0"/>
              <a:t> will include transactions that relate to the primary operations of the company, such as providing products and services to customers and the associated costs of doing so, like rent, salaries, utilities, taxes, and advertising.</a:t>
            </a:r>
            <a:endParaRPr lang="en-US" strike="sngStrike" dirty="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269BE4-3601-43EC-A4E0-2C6EB63D85F7}"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120247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Fourth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50E52A92-B1DC-D846-B544-DE809D2C8092}" type="datetime1">
              <a:t>8/18/2022</a:t>
            </a:fld>
            <a:endParaRPr lang="en-US" dirty="0"/>
          </a:p>
        </p:txBody>
      </p:sp>
      <p:sp>
        <p:nvSpPr>
          <p:cNvPr id="5" name="Footer Placeholder 4"/>
          <p:cNvSpPr>
            <a:spLocks noGrp="1"/>
          </p:cNvSpPr>
          <p:nvPr userDrawn="1">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userDrawn="1">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prstClr val="black"/>
              </a:solidFill>
            </a:endParaRPr>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2CB12E37-71E0-3647-8384-93EA51011BAB}"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
        <p:nvSpPr>
          <p:cNvPr id="11" name="Title 10"/>
          <p:cNvSpPr>
            <a:spLocks noGrp="1"/>
          </p:cNvSpPr>
          <p:nvPr>
            <p:ph type="title"/>
          </p:nvPr>
        </p:nvSpPr>
        <p:spPr>
          <a:xfrm>
            <a:off x="936943" y="421929"/>
            <a:ext cx="7922577" cy="1143000"/>
          </a:xfrm>
          <a:prstGeom prst="rect">
            <a:avLst/>
          </a:prstGeom>
        </p:spPr>
        <p:txBody>
          <a:bodyPr/>
          <a:lstStyle>
            <a:lvl1pPr>
              <a:defRPr>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153120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p>
            <a:r>
              <a:rPr lang="en-US"/>
              <a:t>Click to edit Master title style</a:t>
            </a:r>
          </a:p>
        </p:txBody>
      </p:sp>
      <p:sp>
        <p:nvSpPr>
          <p:cNvPr id="4" name="Date Placeholder 3"/>
          <p:cNvSpPr>
            <a:spLocks noGrp="1"/>
          </p:cNvSpPr>
          <p:nvPr>
            <p:ph type="dt" sz="half" idx="10"/>
          </p:nvPr>
        </p:nvSpPr>
        <p:spPr/>
        <p:txBody>
          <a:bodyPr/>
          <a:lstStyle/>
          <a:p>
            <a:fld id="{C402AF23-3C1A-C54A-92F4-D231A21B9EFD}"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
        <p:nvSpPr>
          <p:cNvPr id="8" name="Content Placeholder 7"/>
          <p:cNvSpPr>
            <a:spLocks noGrp="1"/>
          </p:cNvSpPr>
          <p:nvPr>
            <p:ph sz="quarter" idx="13"/>
          </p:nvPr>
        </p:nvSpPr>
        <p:spPr>
          <a:xfrm>
            <a:off x="823496" y="483728"/>
            <a:ext cx="4906962" cy="403234"/>
          </a:xfrm>
          <a:prstGeom prst="rect">
            <a:avLst/>
          </a:prstGeom>
        </p:spPr>
        <p:txBody>
          <a:bodyPr lIns="0" tIns="0" rIns="0" bIns="0">
            <a:normAutofit/>
          </a:bodyPr>
          <a:lstStyle>
            <a:lvl1pPr marL="0" indent="0">
              <a:buFontTx/>
              <a:buNone/>
              <a:defRPr sz="24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78024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86FD1712-75C1-1845-9B72-613178418EE3}"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dirty="0">
                <a:solidFill>
                  <a:srgbClr val="A5062D"/>
                </a:solidFill>
                <a:latin typeface="Avenir LT Std 55 Roman"/>
                <a:cs typeface="Avenir LT Std 55 Roman"/>
              </a:rPr>
              <a:t>Learning</a:t>
            </a:r>
          </a:p>
          <a:p>
            <a:r>
              <a:rPr lang="en-US" sz="360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54947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709369" y="1442358"/>
            <a:ext cx="5772478"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B56B000D-EC09-4A45-8398-1175DADFB072}"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875801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idx="1" hasCustomPrompt="1"/>
          </p:nvPr>
        </p:nvSpPr>
        <p:spPr>
          <a:xfrm>
            <a:off x="740506" y="2675157"/>
            <a:ext cx="7772400" cy="1500187"/>
          </a:xfrm>
          <a:prstGeom prst="rect">
            <a:avLst/>
          </a:prstGeom>
        </p:spPr>
        <p:txBody>
          <a:bodyPr anchor="t">
            <a:normAutofit/>
          </a:bodyPr>
          <a:lstStyle>
            <a:lvl1pPr marL="274320" indent="-274320">
              <a:buFont typeface="Arial"/>
              <a:buChar char="•"/>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08325-B8D1-5149-BA30-F68BA6EA5041}"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113351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1D8BD-7251-F148-9B83-29FD93E810ED}" type="datetime1">
              <a:t>8/18/2022</a:t>
            </a:fld>
            <a:endParaRPr lang="en-US" dirty="0"/>
          </a:p>
        </p:txBody>
      </p:sp>
      <p:sp>
        <p:nvSpPr>
          <p:cNvPr id="6" name="Slide Number Placeholder 5"/>
          <p:cNvSpPr>
            <a:spLocks noGrp="1"/>
          </p:cNvSpPr>
          <p:nvPr>
            <p:ph type="sldNum" sz="quarter" idx="12"/>
          </p:nvPr>
        </p:nvSpPr>
        <p:spPr/>
        <p:txBody>
          <a:bodyPr/>
          <a:lstStyle/>
          <a:p>
            <a:r>
              <a:rPr lang="en-US" dirty="0"/>
              <a:t>1-</a:t>
            </a:r>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l">
              <a:defRPr lang="en-US" sz="800" b="0" i="1" u="none" strike="noStrike" smtClean="0">
                <a:effectLst/>
              </a:defRPr>
            </a:lvl1pPr>
          </a:lstStyle>
          <a:p>
            <a:pPr algn="ctr"/>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8/18/2022</a:t>
            </a:fld>
            <a:endParaRPr lang="en-US" dirty="0"/>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C402AF23-3C1A-C54A-92F4-D231A21B9EFD}" type="datetime1">
              <a:t>8/18/2022</a:t>
            </a:fld>
            <a:endParaRPr lang="en-US" dirty="0"/>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8" name="Content Placeholder 7"/>
          <p:cNvSpPr>
            <a:spLocks noGrp="1"/>
          </p:cNvSpPr>
          <p:nvPr>
            <p:ph sz="quarter" idx="13"/>
          </p:nvPr>
        </p:nvSpPr>
        <p:spPr>
          <a:xfrm>
            <a:off x="823496" y="404348"/>
            <a:ext cx="6808080" cy="331817"/>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86FD1712-75C1-1845-9B72-613178418EE3}" type="datetime1">
              <a:t>8/18/2022</a:t>
            </a:fld>
            <a:endParaRPr lang="en-US" dirty="0"/>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9" y="1442358"/>
            <a:ext cx="5772478"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B56B000D-EC09-4A45-8398-1175DADFB072}" type="datetime1">
              <a:t>8/18/2022</a:t>
            </a:fld>
            <a:endParaRPr lang="en-US" dirty="0"/>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7772400" cy="1500187"/>
          </a:xfrm>
          <a:prstGeom prst="rect">
            <a:avLst/>
          </a:prstGeom>
        </p:spPr>
        <p:txBody>
          <a:bodyPr anchor="t">
            <a:normAutofit/>
          </a:bodyPr>
          <a:lstStyle>
            <a:lvl1pPr marL="274320" indent="-274320">
              <a:buFont typeface="Arial"/>
              <a:buChar char="•"/>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08325-B8D1-5149-BA30-F68BA6EA5041}" type="datetime1">
              <a:t>8/18/2022</a:t>
            </a:fld>
            <a:endParaRPr lang="en-US" dirty="0"/>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txBox="1">
            <a:spLocks/>
          </p:cNvSpPr>
          <p:nvPr userDrawn="1"/>
        </p:nvSpPr>
        <p:spPr>
          <a:xfrm>
            <a:off x="-835465" y="1678341"/>
            <a:ext cx="9565889"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prstClr val="white"/>
                </a:solidFill>
                <a:latin typeface="Myriad Pro"/>
                <a:cs typeface="Myriad Pro"/>
              </a:rPr>
              <a:t>   Financial Accounting       </a:t>
            </a:r>
            <a:r>
              <a:rPr lang="en-US" sz="2000" dirty="0">
                <a:solidFill>
                  <a:prstClr val="white"/>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50E52A92-B1DC-D846-B544-DE809D2C8092}"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userDrawn="1">
            <p:ph type="ftr" sz="quarter" idx="11"/>
          </p:nvPr>
        </p:nvSpPr>
        <p:spPr/>
        <p:txBody>
          <a:bodyPr/>
          <a:lstStyle>
            <a:lvl1pPr algn="l">
              <a:defRPr lang="en-US" sz="800" b="0" i="1" u="none" strike="noStrike" smtClean="0">
                <a:effectLst/>
              </a:defRPr>
            </a:lvl1p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userDrawn="1">
            <p:ph type="sldNum" sz="quarter" idx="12"/>
          </p:nvPr>
        </p:nvSpPr>
        <p:spPr/>
        <p:txBody>
          <a:bodyPr/>
          <a:lstStyle/>
          <a:p>
            <a:r>
              <a:rPr lang="en-US" dirty="0">
                <a:solidFill>
                  <a:prstClr val="black">
                    <a:tint val="75000"/>
                  </a:prstClr>
                </a:solidFill>
              </a:rPr>
              <a:t>1-</a:t>
            </a:r>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8551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1D8BD-7251-F148-9B83-29FD93E810ED}"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a:p>
            <a:r>
              <a:rPr lang="en-US" dirty="0">
                <a:solidFill>
                  <a:prstClr val="black"/>
                </a:solidFill>
              </a:rPr>
              <a:t> </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52738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40B3F-510F-1744-9C46-4633F56AF290}" type="datetime1">
              <a:t>8/18/2022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l">
              <a:defRPr lang="en-US" sz="800" b="0" i="1" u="none" strike="noStrike" smtClean="0">
                <a:effectLst/>
              </a:defRPr>
            </a:lvl1p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40B3F-510F-1744-9C46-4633F56AF290}" type="datetime1">
              <a:rPr lang="en-US">
                <a:solidFill>
                  <a:prstClr val="black">
                    <a:tint val="75000"/>
                  </a:prstClr>
                </a:solidFill>
              </a:rPr>
              <a:pPr/>
              <a:t>8/18/2022</a:t>
            </a:fld>
            <a:endParaRPr lang="en-US" dirty="0">
              <a:solidFill>
                <a:prstClr val="black">
                  <a:tint val="75000"/>
                </a:prstClr>
              </a:solidFill>
            </a:endParaRPr>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485351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404589" y="2657860"/>
            <a:ext cx="3697497" cy="923330"/>
          </a:xfrm>
        </p:spPr>
        <p:txBody>
          <a:bodyPr/>
          <a:lstStyle/>
          <a:p>
            <a:r>
              <a:rPr lang="en-US" dirty="0"/>
              <a:t>A Framework for Financial Accounting</a:t>
            </a:r>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pPr/>
              <a:t>1</a:t>
            </a:fld>
            <a:endParaRPr lang="en-US" dirty="0"/>
          </a:p>
        </p:txBody>
      </p:sp>
      <p:sp>
        <p:nvSpPr>
          <p:cNvPr id="13" name="TextBox 12"/>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1</a:t>
            </a:r>
          </a:p>
        </p:txBody>
      </p:sp>
    </p:spTree>
    <p:extLst>
      <p:ext uri="{BB962C8B-B14F-4D97-AF65-F5344CB8AC3E}">
        <p14:creationId xmlns:p14="http://schemas.microsoft.com/office/powerpoint/2010/main" val="8889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3"/>
          <p:cNvSpPr>
            <a:spLocks noGrp="1"/>
          </p:cNvSpPr>
          <p:nvPr>
            <p:ph type="title"/>
          </p:nvPr>
        </p:nvSpPr>
        <p:spPr/>
        <p:txBody>
          <a:bodyPr/>
          <a:lstStyle/>
          <a:p>
            <a:r>
              <a:rPr lang="en-US" dirty="0"/>
              <a:t>Types of Business Organizations</a:t>
            </a:r>
          </a:p>
        </p:txBody>
      </p:sp>
      <p:sp>
        <p:nvSpPr>
          <p:cNvPr id="28674" name="Content Placeholder 4"/>
          <p:cNvSpPr>
            <a:spLocks noGrp="1"/>
          </p:cNvSpPr>
          <p:nvPr>
            <p:ph idx="1"/>
          </p:nvPr>
        </p:nvSpPr>
        <p:spPr>
          <a:xfrm>
            <a:off x="809150" y="1291786"/>
            <a:ext cx="7589520" cy="5137369"/>
          </a:xfrm>
        </p:spPr>
        <p:txBody>
          <a:bodyPr/>
          <a:lstStyle/>
          <a:p>
            <a:r>
              <a:rPr lang="en-US" dirty="0"/>
              <a:t>A </a:t>
            </a:r>
            <a:r>
              <a:rPr lang="en-US" b="1" i="1" dirty="0"/>
              <a:t>corporation</a:t>
            </a:r>
            <a:r>
              <a:rPr lang="en-US" dirty="0"/>
              <a:t> is a company that is legally separate from its owners. </a:t>
            </a:r>
          </a:p>
          <a:p>
            <a:pPr lvl="1"/>
            <a:r>
              <a:rPr lang="en-US" dirty="0"/>
              <a:t>The advantage of being legally separate is that the stockholders have </a:t>
            </a:r>
            <a:r>
              <a:rPr lang="en-US" i="1" dirty="0"/>
              <a:t>limited liability</a:t>
            </a:r>
            <a:r>
              <a:rPr lang="en-US" dirty="0"/>
              <a:t>. </a:t>
            </a:r>
          </a:p>
          <a:p>
            <a:r>
              <a:rPr lang="en-US" dirty="0"/>
              <a:t>A</a:t>
            </a:r>
            <a:r>
              <a:rPr lang="en-US" b="1" dirty="0"/>
              <a:t> sole proprietorship</a:t>
            </a:r>
            <a:r>
              <a:rPr lang="en-US" dirty="0"/>
              <a:t> is a business owned by one person.</a:t>
            </a:r>
          </a:p>
          <a:p>
            <a:r>
              <a:rPr lang="en-US" dirty="0"/>
              <a:t>A</a:t>
            </a:r>
            <a:r>
              <a:rPr lang="en-US" b="1" dirty="0"/>
              <a:t> partnership</a:t>
            </a:r>
            <a:r>
              <a:rPr lang="en-US" dirty="0"/>
              <a:t> is a business owned by two or more persons.</a:t>
            </a:r>
          </a:p>
          <a:p>
            <a:pPr lvl="1"/>
            <a:r>
              <a:rPr lang="en-US" dirty="0"/>
              <a:t>Neither sole proprietorships nor partnerships offer limited liability.</a:t>
            </a:r>
          </a:p>
        </p:txBody>
      </p:sp>
      <p:sp>
        <p:nvSpPr>
          <p:cNvPr id="4" name="Footer Placeholder 3"/>
          <p:cNvSpPr>
            <a:spLocks noGrp="1"/>
          </p:cNvSpPr>
          <p:nvPr>
            <p:ph type="ftr" sz="quarter" idx="3"/>
          </p:nvPr>
        </p:nvSpPr>
        <p:spPr>
          <a:xfrm>
            <a:off x="1424213" y="6499679"/>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10</a:t>
            </a:fld>
            <a:endParaRPr lang="en-US" dirty="0"/>
          </a:p>
        </p:txBody>
      </p:sp>
    </p:spTree>
    <p:extLst>
      <p:ext uri="{BB962C8B-B14F-4D97-AF65-F5344CB8AC3E}">
        <p14:creationId xmlns:p14="http://schemas.microsoft.com/office/powerpoint/2010/main" val="221517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11</a:t>
            </a:fld>
            <a:endParaRPr lang="en-US" dirty="0"/>
          </a:p>
        </p:txBody>
      </p:sp>
      <p:sp>
        <p:nvSpPr>
          <p:cNvPr id="5" name="Content Placeholder 4"/>
          <p:cNvSpPr>
            <a:spLocks noGrp="1"/>
          </p:cNvSpPr>
          <p:nvPr>
            <p:ph sz="quarter" idx="13"/>
          </p:nvPr>
        </p:nvSpPr>
        <p:spPr>
          <a:xfrm>
            <a:off x="823495" y="404348"/>
            <a:ext cx="8088509" cy="331817"/>
          </a:xfrm>
        </p:spPr>
        <p:txBody>
          <a:bodyPr/>
          <a:lstStyle/>
          <a:p>
            <a:r>
              <a:rPr lang="en-US" dirty="0">
                <a:solidFill>
                  <a:srgbClr val="A5062D"/>
                </a:solidFill>
                <a:ea typeface="+mj-ea"/>
              </a:rPr>
              <a:t>Assets, Liabilities, and Stockholders’ Equity</a:t>
            </a:r>
          </a:p>
          <a:p>
            <a:endParaRPr lang="en-US" sz="1800" dirty="0"/>
          </a:p>
          <a:p>
            <a:r>
              <a:rPr lang="en-US" dirty="0"/>
              <a:t>Illustration 1-3 – </a:t>
            </a:r>
            <a:r>
              <a:rPr lang="en-US" dirty="0">
                <a:solidFill>
                  <a:srgbClr val="A5062D"/>
                </a:solidFill>
                <a:ea typeface="+mj-ea"/>
              </a:rPr>
              <a:t>The Accounting Equation</a:t>
            </a:r>
            <a:endParaRPr lang="en-US" dirty="0"/>
          </a:p>
        </p:txBody>
      </p:sp>
      <p:sp>
        <p:nvSpPr>
          <p:cNvPr id="23" name="TextBox 22"/>
          <p:cNvSpPr txBox="1"/>
          <p:nvPr/>
        </p:nvSpPr>
        <p:spPr>
          <a:xfrm>
            <a:off x="681501" y="3612468"/>
            <a:ext cx="8116271" cy="1557349"/>
          </a:xfrm>
          <a:prstGeom prst="rect">
            <a:avLst/>
          </a:prstGeom>
          <a:noFill/>
        </p:spPr>
        <p:txBody>
          <a:bodyPr wrap="square" rtlCol="0">
            <a:spAutoFit/>
          </a:bodyPr>
          <a:lstStyle/>
          <a:p>
            <a:pPr marL="342900" lvl="0" indent="-342900">
              <a:spcBef>
                <a:spcPct val="20000"/>
              </a:spcBef>
              <a:buFont typeface="Arial"/>
              <a:buChar char="•"/>
            </a:pPr>
            <a:r>
              <a:rPr lang="en-US" sz="2800" b="1" dirty="0">
                <a:solidFill>
                  <a:srgbClr val="1D5F76"/>
                </a:solidFill>
              </a:rPr>
              <a:t>Assets</a:t>
            </a:r>
            <a:r>
              <a:rPr lang="en-US" sz="2800" dirty="0">
                <a:solidFill>
                  <a:srgbClr val="1D5F76"/>
                </a:solidFill>
              </a:rPr>
              <a:t> = total resources of the company.</a:t>
            </a:r>
          </a:p>
          <a:p>
            <a:pPr marL="342900" lvl="0" indent="-342900">
              <a:spcBef>
                <a:spcPct val="20000"/>
              </a:spcBef>
              <a:buFont typeface="Arial"/>
              <a:buChar char="•"/>
            </a:pPr>
            <a:r>
              <a:rPr lang="en-US" sz="2800" b="1" dirty="0">
                <a:solidFill>
                  <a:srgbClr val="1D5F76"/>
                </a:solidFill>
              </a:rPr>
              <a:t>Liabilities</a:t>
            </a:r>
            <a:r>
              <a:rPr lang="en-US" sz="2800" dirty="0">
                <a:solidFill>
                  <a:srgbClr val="1D5F76"/>
                </a:solidFill>
              </a:rPr>
              <a:t> = amounts owed to creditors.</a:t>
            </a:r>
          </a:p>
          <a:p>
            <a:pPr marL="342900" lvl="0" indent="-342900">
              <a:spcBef>
                <a:spcPct val="20000"/>
              </a:spcBef>
              <a:buFont typeface="Arial"/>
              <a:buChar char="•"/>
            </a:pPr>
            <a:r>
              <a:rPr lang="en-US" sz="2800" b="1" dirty="0">
                <a:solidFill>
                  <a:srgbClr val="1D5F76"/>
                </a:solidFill>
              </a:rPr>
              <a:t>Stockholders’ equity </a:t>
            </a:r>
            <a:r>
              <a:rPr lang="en-US" sz="2800" dirty="0">
                <a:solidFill>
                  <a:srgbClr val="1D5F76"/>
                </a:solidFill>
              </a:rPr>
              <a:t>= owners’ claims to resources</a:t>
            </a:r>
          </a:p>
        </p:txBody>
      </p:sp>
      <p:sp>
        <p:nvSpPr>
          <p:cNvPr id="17" name="Rounded Rectangle 21">
            <a:extLst>
              <a:ext uri="{FF2B5EF4-FFF2-40B4-BE49-F238E27FC236}">
                <a16:creationId xmlns:a16="http://schemas.microsoft.com/office/drawing/2014/main" id="{5F44658A-8D4B-46C6-8756-75034CFF218B}"/>
              </a:ext>
            </a:extLst>
          </p:cNvPr>
          <p:cNvSpPr/>
          <p:nvPr/>
        </p:nvSpPr>
        <p:spPr>
          <a:xfrm>
            <a:off x="944876" y="5324657"/>
            <a:ext cx="7589520" cy="840348"/>
          </a:xfrm>
          <a:prstGeom prst="roundRect">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The accounting equation illustrates a </a:t>
            </a:r>
            <a:br>
              <a:rPr lang="en-US" sz="2400" b="1" dirty="0">
                <a:solidFill>
                  <a:schemeClr val="tx1"/>
                </a:solidFill>
              </a:rPr>
            </a:br>
            <a:r>
              <a:rPr lang="en-US" sz="2400" b="1" dirty="0">
                <a:solidFill>
                  <a:schemeClr val="tx1"/>
                </a:solidFill>
              </a:rPr>
              <a:t>fundamental model of business valuation</a:t>
            </a:r>
            <a:r>
              <a:rPr lang="en-US" b="1" dirty="0">
                <a:solidFill>
                  <a:schemeClr val="tx1"/>
                </a:solidFill>
              </a:rPr>
              <a:t>.</a:t>
            </a:r>
            <a:r>
              <a:rPr lang="en-US" dirty="0">
                <a:solidFill>
                  <a:schemeClr val="tx1"/>
                </a:solidFill>
              </a:rPr>
              <a:t> </a:t>
            </a:r>
          </a:p>
        </p:txBody>
      </p:sp>
      <p:pic>
        <p:nvPicPr>
          <p:cNvPr id="4" name="Picture 3"/>
          <p:cNvPicPr>
            <a:picLocks noChangeAspect="1"/>
          </p:cNvPicPr>
          <p:nvPr/>
        </p:nvPicPr>
        <p:blipFill>
          <a:blip r:embed="rId3"/>
          <a:stretch>
            <a:fillRect/>
          </a:stretch>
        </p:blipFill>
        <p:spPr>
          <a:xfrm>
            <a:off x="1137132" y="1960872"/>
            <a:ext cx="7213600" cy="1732876"/>
          </a:xfrm>
          <a:prstGeom prst="rect">
            <a:avLst/>
          </a:prstGeom>
        </p:spPr>
      </p:pic>
    </p:spTree>
    <p:extLst>
      <p:ext uri="{BB962C8B-B14F-4D97-AF65-F5344CB8AC3E}">
        <p14:creationId xmlns:p14="http://schemas.microsoft.com/office/powerpoint/2010/main" val="7141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6661" y="546038"/>
            <a:ext cx="8229600" cy="707570"/>
          </a:xfrm>
        </p:spPr>
        <p:txBody>
          <a:bodyPr/>
          <a:lstStyle/>
          <a:p>
            <a:r>
              <a:rPr lang="en-US" sz="3800" dirty="0"/>
              <a:t>Revenues, Expenses, and Dividends</a:t>
            </a:r>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12</a:t>
            </a:fld>
            <a:endParaRPr lang="en-US" dirty="0"/>
          </a:p>
        </p:txBody>
      </p:sp>
      <p:sp>
        <p:nvSpPr>
          <p:cNvPr id="5" name="TextBox 4">
            <a:extLst>
              <a:ext uri="{FF2B5EF4-FFF2-40B4-BE49-F238E27FC236}">
                <a16:creationId xmlns:a16="http://schemas.microsoft.com/office/drawing/2014/main" id="{75C60C26-0B8D-46E1-A77F-662BC5676C1F}"/>
              </a:ext>
            </a:extLst>
          </p:cNvPr>
          <p:cNvSpPr txBox="1"/>
          <p:nvPr/>
        </p:nvSpPr>
        <p:spPr>
          <a:xfrm>
            <a:off x="896471" y="1307819"/>
            <a:ext cx="7589520" cy="4918269"/>
          </a:xfrm>
          <a:prstGeom prst="rect">
            <a:avLst/>
          </a:prstGeom>
          <a:noFill/>
        </p:spPr>
        <p:txBody>
          <a:bodyPr wrap="square" rtlCol="0">
            <a:spAutoFit/>
          </a:bodyPr>
          <a:lstStyle/>
          <a:p>
            <a:pPr marL="285750" indent="-285750">
              <a:buFont typeface="Arial" panose="020B0604020202020204" pitchFamily="34" charset="0"/>
              <a:buChar char="•"/>
            </a:pPr>
            <a:r>
              <a:rPr lang="en-US" sz="2800" b="1" i="1" dirty="0">
                <a:solidFill>
                  <a:srgbClr val="1D5F76"/>
                </a:solidFill>
              </a:rPr>
              <a:t>Revenues</a:t>
            </a:r>
            <a:r>
              <a:rPr lang="en-US" sz="2800" i="1" dirty="0">
                <a:solidFill>
                  <a:srgbClr val="1D5F76"/>
                </a:solidFill>
              </a:rPr>
              <a:t> </a:t>
            </a:r>
            <a:r>
              <a:rPr lang="en-US" sz="2800" dirty="0">
                <a:solidFill>
                  <a:srgbClr val="1D5F76"/>
                </a:solidFill>
              </a:rPr>
              <a:t>are the amounts recognized when the company sells products or provides services to customers. </a:t>
            </a:r>
          </a:p>
          <a:p>
            <a:pPr marL="285750" indent="-285750">
              <a:buFont typeface="Arial" panose="020B0604020202020204" pitchFamily="34" charset="0"/>
              <a:buChar char="•"/>
            </a:pPr>
            <a:r>
              <a:rPr lang="en-US" sz="2800" b="1" i="1" dirty="0">
                <a:solidFill>
                  <a:srgbClr val="1D5F76"/>
                </a:solidFill>
              </a:rPr>
              <a:t>Expenses</a:t>
            </a:r>
            <a:r>
              <a:rPr lang="en-US" sz="2800" i="1" dirty="0">
                <a:solidFill>
                  <a:srgbClr val="1D5F76"/>
                </a:solidFill>
              </a:rPr>
              <a:t> </a:t>
            </a:r>
            <a:r>
              <a:rPr lang="en-US" sz="2800" dirty="0">
                <a:solidFill>
                  <a:srgbClr val="1D5F76"/>
                </a:solidFill>
              </a:rPr>
              <a:t>are the costs of providing products and services and other business activities during the current period.</a:t>
            </a:r>
          </a:p>
          <a:p>
            <a:pPr marL="285750" indent="-285750">
              <a:buFont typeface="Arial" panose="020B0604020202020204" pitchFamily="34" charset="0"/>
              <a:buChar char="•"/>
            </a:pPr>
            <a:r>
              <a:rPr lang="en-US" sz="2800" b="1" i="1" dirty="0">
                <a:solidFill>
                  <a:srgbClr val="1D5F76"/>
                </a:solidFill>
              </a:rPr>
              <a:t>Net income</a:t>
            </a:r>
            <a:r>
              <a:rPr lang="en-US" sz="2800" dirty="0"/>
              <a:t> </a:t>
            </a:r>
            <a:r>
              <a:rPr lang="en-US" sz="2800" dirty="0">
                <a:solidFill>
                  <a:srgbClr val="1D5F76"/>
                </a:solidFill>
              </a:rPr>
              <a:t>is the difference between revenues and expenses. Other common names for net income include </a:t>
            </a:r>
            <a:r>
              <a:rPr lang="en-US" sz="2800" i="1" dirty="0">
                <a:solidFill>
                  <a:srgbClr val="1D5F76"/>
                </a:solidFill>
              </a:rPr>
              <a:t>earnings</a:t>
            </a:r>
            <a:r>
              <a:rPr lang="en-US" sz="2800" dirty="0">
                <a:solidFill>
                  <a:srgbClr val="1D5F76"/>
                </a:solidFill>
              </a:rPr>
              <a:t> or </a:t>
            </a:r>
            <a:r>
              <a:rPr lang="en-US" sz="2800" i="1" dirty="0">
                <a:solidFill>
                  <a:srgbClr val="1D5F76"/>
                </a:solidFill>
              </a:rPr>
              <a:t>profit.</a:t>
            </a:r>
          </a:p>
          <a:p>
            <a:pPr marL="285750" indent="-285750">
              <a:buFont typeface="Arial" panose="020B0604020202020204" pitchFamily="34" charset="0"/>
              <a:buChar char="•"/>
            </a:pPr>
            <a:r>
              <a:rPr lang="en-US" sz="2800" b="1" i="1" dirty="0">
                <a:solidFill>
                  <a:srgbClr val="1D5F76"/>
                </a:solidFill>
              </a:rPr>
              <a:t>Dividends </a:t>
            </a:r>
            <a:r>
              <a:rPr lang="en-US" sz="2800" dirty="0">
                <a:solidFill>
                  <a:srgbClr val="1D5F76"/>
                </a:solidFill>
              </a:rPr>
              <a:t>are cash payments to stockholders.</a:t>
            </a:r>
          </a:p>
          <a:p>
            <a:pPr marL="742950" lvl="1" indent="-285750">
              <a:buSzPct val="50000"/>
              <a:buFont typeface="Wingdings" charset="2"/>
              <a:buChar char="q"/>
            </a:pPr>
            <a:r>
              <a:rPr lang="en-US" sz="2800" dirty="0">
                <a:solidFill>
                  <a:srgbClr val="1D5F76"/>
                </a:solidFill>
              </a:rPr>
              <a:t>Dividends are not expenses.</a:t>
            </a:r>
          </a:p>
        </p:txBody>
      </p:sp>
    </p:spTree>
    <p:extLst>
      <p:ext uri="{BB962C8B-B14F-4D97-AF65-F5344CB8AC3E}">
        <p14:creationId xmlns:p14="http://schemas.microsoft.com/office/powerpoint/2010/main" val="222385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Activities and Their Measurement</a:t>
            </a:r>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13</a:t>
            </a:fld>
            <a:endParaRPr lang="en-US" dirty="0"/>
          </a:p>
        </p:txBody>
      </p:sp>
      <p:sp>
        <p:nvSpPr>
          <p:cNvPr id="8" name="Content Placeholder 7"/>
          <p:cNvSpPr>
            <a:spLocks noGrp="1"/>
          </p:cNvSpPr>
          <p:nvPr>
            <p:ph sz="quarter" idx="13"/>
          </p:nvPr>
        </p:nvSpPr>
        <p:spPr/>
        <p:txBody>
          <a:bodyPr/>
          <a:lstStyle/>
          <a:p>
            <a:r>
              <a:rPr lang="en-US" dirty="0"/>
              <a:t>Illustration 1-4</a:t>
            </a:r>
          </a:p>
        </p:txBody>
      </p:sp>
      <p:pic>
        <p:nvPicPr>
          <p:cNvPr id="5" name="Picture 4"/>
          <p:cNvPicPr>
            <a:picLocks noChangeAspect="1"/>
          </p:cNvPicPr>
          <p:nvPr/>
        </p:nvPicPr>
        <p:blipFill>
          <a:blip r:embed="rId3"/>
          <a:stretch>
            <a:fillRect/>
          </a:stretch>
        </p:blipFill>
        <p:spPr>
          <a:xfrm>
            <a:off x="792480" y="2538903"/>
            <a:ext cx="8351520" cy="2710519"/>
          </a:xfrm>
          <a:prstGeom prst="rect">
            <a:avLst/>
          </a:prstGeom>
        </p:spPr>
      </p:pic>
    </p:spTree>
    <p:extLst>
      <p:ext uri="{BB962C8B-B14F-4D97-AF65-F5344CB8AC3E}">
        <p14:creationId xmlns:p14="http://schemas.microsoft.com/office/powerpoint/2010/main" val="271970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dirty="0"/>
              <a:t>Key Point</a:t>
            </a:r>
          </a:p>
        </p:txBody>
      </p:sp>
      <p:sp>
        <p:nvSpPr>
          <p:cNvPr id="19458" name="Content Placeholder 4"/>
          <p:cNvSpPr>
            <a:spLocks noGrp="1"/>
          </p:cNvSpPr>
          <p:nvPr>
            <p:ph idx="1"/>
          </p:nvPr>
        </p:nvSpPr>
        <p:spPr>
          <a:xfrm>
            <a:off x="809150" y="1291786"/>
            <a:ext cx="7589520" cy="5003136"/>
          </a:xfrm>
        </p:spPr>
        <p:txBody>
          <a:bodyPr/>
          <a:lstStyle/>
          <a:p>
            <a:pPr marL="0" indent="0">
              <a:spcBef>
                <a:spcPts val="1800"/>
              </a:spcBef>
              <a:buNone/>
            </a:pPr>
            <a:r>
              <a:rPr lang="en-US" sz="2800" dirty="0"/>
              <a:t>The measurement role of accounting is to create a record of the activities of a company.</a:t>
            </a:r>
          </a:p>
          <a:p>
            <a:pPr marL="0" indent="0">
              <a:spcBef>
                <a:spcPts val="1800"/>
              </a:spcBef>
              <a:buNone/>
            </a:pPr>
            <a:r>
              <a:rPr lang="en-US" sz="2800" dirty="0"/>
              <a:t>To make this possible, a company must maintain an accurate record of its assets, liabilities, stockholders’ equity, revenues, expenses, and dividends.</a:t>
            </a:r>
            <a:endParaRPr lang="en-US" dirty="0"/>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14</a:t>
            </a:fld>
            <a:endParaRPr lang="en-US" dirty="0"/>
          </a:p>
        </p:txBody>
      </p:sp>
    </p:spTree>
    <p:extLst>
      <p:ext uri="{BB962C8B-B14F-4D97-AF65-F5344CB8AC3E}">
        <p14:creationId xmlns:p14="http://schemas.microsoft.com/office/powerpoint/2010/main" val="403763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4725038"/>
          </a:xfrm>
        </p:spPr>
        <p:txBody>
          <a:bodyPr/>
          <a:lstStyle/>
          <a:p>
            <a:pPr marL="0" indent="0">
              <a:buNone/>
            </a:pPr>
            <a:r>
              <a:rPr lang="en-US" dirty="0"/>
              <a:t>The total resources of a company are referred to as:</a:t>
            </a:r>
          </a:p>
          <a:p>
            <a:pPr marL="0" indent="0">
              <a:buNone/>
            </a:pPr>
            <a:r>
              <a:rPr lang="en-US" dirty="0"/>
              <a:t>a.	Liabilities</a:t>
            </a:r>
          </a:p>
          <a:p>
            <a:pPr marL="0" indent="0">
              <a:buNone/>
            </a:pPr>
            <a:r>
              <a:rPr lang="en-US" dirty="0"/>
              <a:t>b.	Revenues</a:t>
            </a:r>
          </a:p>
          <a:p>
            <a:pPr marL="0" indent="0">
              <a:buNone/>
            </a:pPr>
            <a:r>
              <a:rPr lang="en-US" dirty="0"/>
              <a:t>c.	Assets</a:t>
            </a:r>
          </a:p>
          <a:p>
            <a:pPr marL="0" indent="0">
              <a:buNone/>
            </a:pPr>
            <a:r>
              <a:rPr lang="en-US" dirty="0"/>
              <a:t>d.	Expenses</a:t>
            </a:r>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Concept Check 1-1</a:t>
            </a:r>
          </a:p>
        </p:txBody>
      </p:sp>
      <p:sp>
        <p:nvSpPr>
          <p:cNvPr id="6" name="TextBox 5"/>
          <p:cNvSpPr txBox="1"/>
          <p:nvPr/>
        </p:nvSpPr>
        <p:spPr>
          <a:xfrm>
            <a:off x="1167674" y="4759057"/>
            <a:ext cx="7406640" cy="1569660"/>
          </a:xfrm>
          <a:prstGeom prst="rect">
            <a:avLst/>
          </a:prstGeom>
          <a:solidFill>
            <a:srgbClr val="FFFFD1"/>
          </a:solidFill>
          <a:ln w="6350">
            <a:solidFill>
              <a:schemeClr val="tx1"/>
            </a:solidFill>
          </a:ln>
        </p:spPr>
        <p:txBody>
          <a:bodyPr wrap="square" rtlCol="0">
            <a:spAutoFit/>
          </a:bodyPr>
          <a:lstStyle/>
          <a:p>
            <a:r>
              <a:rPr lang="en-US" sz="2400" dirty="0"/>
              <a:t>Assets are the resources of the company that will benefit future operations. They include items such as cash, supplies, inventory for sale to customers, buildings, land, and investments.</a:t>
            </a:r>
          </a:p>
        </p:txBody>
      </p:sp>
      <p:sp>
        <p:nvSpPr>
          <p:cNvPr id="7" name="Oval 6"/>
          <p:cNvSpPr/>
          <p:nvPr/>
        </p:nvSpPr>
        <p:spPr bwMode="auto">
          <a:xfrm>
            <a:off x="953529" y="356275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15</a:t>
            </a:fld>
            <a:endParaRPr lang="en-US" dirty="0"/>
          </a:p>
        </p:txBody>
      </p:sp>
    </p:spTree>
    <p:extLst>
      <p:ext uri="{BB962C8B-B14F-4D97-AF65-F5344CB8AC3E}">
        <p14:creationId xmlns:p14="http://schemas.microsoft.com/office/powerpoint/2010/main" val="28478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4725038"/>
          </a:xfrm>
        </p:spPr>
        <p:txBody>
          <a:bodyPr/>
          <a:lstStyle/>
          <a:p>
            <a:pPr marL="0" indent="0">
              <a:buNone/>
            </a:pPr>
            <a:r>
              <a:rPr lang="en-US" dirty="0"/>
              <a:t>The amounts recorded when the company sells products or provides services to customers are referred to as:</a:t>
            </a:r>
          </a:p>
          <a:p>
            <a:pPr marL="0" indent="0">
              <a:buNone/>
            </a:pPr>
            <a:r>
              <a:rPr lang="en-US" dirty="0"/>
              <a:t>a.	Liabilities</a:t>
            </a:r>
          </a:p>
          <a:p>
            <a:pPr marL="0" indent="0">
              <a:buNone/>
            </a:pPr>
            <a:r>
              <a:rPr lang="en-US" dirty="0"/>
              <a:t>b.	Revenues</a:t>
            </a:r>
          </a:p>
          <a:p>
            <a:pPr marL="0" indent="0">
              <a:buNone/>
            </a:pPr>
            <a:r>
              <a:rPr lang="en-US" dirty="0"/>
              <a:t>c.	Assets</a:t>
            </a:r>
          </a:p>
          <a:p>
            <a:pPr marL="0" indent="0">
              <a:buNone/>
            </a:pPr>
            <a:r>
              <a:rPr lang="en-US" dirty="0"/>
              <a:t>d.	Expenses</a:t>
            </a:r>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Concept Check 1-2</a:t>
            </a:r>
          </a:p>
        </p:txBody>
      </p:sp>
      <p:sp>
        <p:nvSpPr>
          <p:cNvPr id="6" name="TextBox 5"/>
          <p:cNvSpPr txBox="1"/>
          <p:nvPr/>
        </p:nvSpPr>
        <p:spPr>
          <a:xfrm>
            <a:off x="1064943" y="5484455"/>
            <a:ext cx="7406640" cy="830997"/>
          </a:xfrm>
          <a:prstGeom prst="rect">
            <a:avLst/>
          </a:prstGeom>
          <a:solidFill>
            <a:srgbClr val="FFFFD1"/>
          </a:solidFill>
          <a:ln w="6350">
            <a:solidFill>
              <a:schemeClr val="tx1"/>
            </a:solidFill>
          </a:ln>
        </p:spPr>
        <p:txBody>
          <a:bodyPr wrap="square" rtlCol="0">
            <a:spAutoFit/>
          </a:bodyPr>
          <a:lstStyle/>
          <a:p>
            <a:r>
              <a:rPr lang="en-US" sz="2400" dirty="0"/>
              <a:t>Revenues are recorded when the company sells products or provides services to customers.</a:t>
            </a:r>
          </a:p>
        </p:txBody>
      </p:sp>
      <p:sp>
        <p:nvSpPr>
          <p:cNvPr id="7" name="Oval 6"/>
          <p:cNvSpPr/>
          <p:nvPr/>
        </p:nvSpPr>
        <p:spPr bwMode="auto">
          <a:xfrm>
            <a:off x="1004967" y="346001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16</a:t>
            </a:fld>
            <a:endParaRPr lang="en-US" dirty="0"/>
          </a:p>
        </p:txBody>
      </p:sp>
    </p:spTree>
    <p:extLst>
      <p:ext uri="{BB962C8B-B14F-4D97-AF65-F5344CB8AC3E}">
        <p14:creationId xmlns:p14="http://schemas.microsoft.com/office/powerpoint/2010/main" val="38902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4"/>
          <p:cNvSpPr>
            <a:spLocks noGrp="1"/>
          </p:cNvSpPr>
          <p:nvPr>
            <p:ph idx="1"/>
          </p:nvPr>
        </p:nvSpPr>
        <p:spPr>
          <a:xfrm>
            <a:off x="709368" y="1442358"/>
            <a:ext cx="7861275" cy="2968582"/>
          </a:xfrm>
        </p:spPr>
        <p:txBody>
          <a:bodyPr/>
          <a:lstStyle/>
          <a:p>
            <a:r>
              <a:rPr lang="en-US" b="1" dirty="0">
                <a:solidFill>
                  <a:srgbClr val="A5062D"/>
                </a:solidFill>
              </a:rPr>
              <a:t>LO1-3</a:t>
            </a:r>
            <a:r>
              <a:rPr lang="en-US" dirty="0"/>
              <a:t>	Determine how financial accounting information is communicated through financial statements.</a:t>
            </a:r>
          </a:p>
        </p:txBody>
      </p:sp>
      <p:sp>
        <p:nvSpPr>
          <p:cNvPr id="36865" name="Title 3"/>
          <p:cNvSpPr>
            <a:spLocks noGrp="1"/>
          </p:cNvSpPr>
          <p:nvPr>
            <p:ph type="title"/>
          </p:nvPr>
        </p:nvSpPr>
        <p:spPr/>
        <p:txBody>
          <a:bodyPr/>
          <a:lstStyle/>
          <a:p>
            <a:r>
              <a:rPr lang="en-US" dirty="0"/>
              <a:t>Learning Objective 3</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17</a:t>
            </a:fld>
            <a:endParaRPr lang="en-US" dirty="0"/>
          </a:p>
        </p:txBody>
      </p:sp>
    </p:spTree>
    <p:extLst>
      <p:ext uri="{BB962C8B-B14F-4D97-AF65-F5344CB8AC3E}">
        <p14:creationId xmlns:p14="http://schemas.microsoft.com/office/powerpoint/2010/main" val="1819932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Communicating through Financial Statements</a:t>
            </a:r>
          </a:p>
        </p:txBody>
      </p:sp>
      <p:sp>
        <p:nvSpPr>
          <p:cNvPr id="37889" name="Content Placeholder 2"/>
          <p:cNvSpPr>
            <a:spLocks noGrp="1"/>
          </p:cNvSpPr>
          <p:nvPr>
            <p:ph idx="1"/>
          </p:nvPr>
        </p:nvSpPr>
        <p:spPr>
          <a:xfrm>
            <a:off x="809150" y="1809776"/>
            <a:ext cx="8229600" cy="4525963"/>
          </a:xfrm>
        </p:spPr>
        <p:txBody>
          <a:bodyPr/>
          <a:lstStyle/>
          <a:p>
            <a:pPr marL="0" indent="0">
              <a:buNone/>
            </a:pPr>
            <a:r>
              <a:rPr lang="en-US" b="1" i="1" dirty="0"/>
              <a:t>Financial statements</a:t>
            </a:r>
            <a:r>
              <a:rPr lang="en-US" dirty="0"/>
              <a:t> are periodic reports published by the company for the purpose of providing information to external users. </a:t>
            </a:r>
          </a:p>
          <a:p>
            <a:r>
              <a:rPr lang="en-US" dirty="0"/>
              <a:t>Primary financial statements</a:t>
            </a:r>
          </a:p>
          <a:p>
            <a:pPr lvl="1"/>
            <a:r>
              <a:rPr lang="en-US" dirty="0"/>
              <a:t>Income statement</a:t>
            </a:r>
          </a:p>
          <a:p>
            <a:pPr lvl="1"/>
            <a:r>
              <a:rPr lang="en-US" dirty="0"/>
              <a:t>Statement of stockholders’ equity</a:t>
            </a:r>
          </a:p>
          <a:p>
            <a:pPr lvl="1"/>
            <a:r>
              <a:rPr lang="en-US" dirty="0"/>
              <a:t>Balance sheet</a:t>
            </a:r>
          </a:p>
          <a:p>
            <a:pPr lvl="1"/>
            <a:r>
              <a:rPr lang="en-US" dirty="0"/>
              <a:t>Statement of cash flows</a:t>
            </a:r>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Income Statement</a:t>
            </a:r>
          </a:p>
        </p:txBody>
      </p:sp>
      <p:sp>
        <p:nvSpPr>
          <p:cNvPr id="39938" name="Content Placeholder 3"/>
          <p:cNvSpPr>
            <a:spLocks noGrp="1"/>
          </p:cNvSpPr>
          <p:nvPr>
            <p:ph idx="1"/>
          </p:nvPr>
        </p:nvSpPr>
        <p:spPr>
          <a:xfrm>
            <a:off x="812788" y="1291786"/>
            <a:ext cx="8225962" cy="4525963"/>
          </a:xfrm>
        </p:spPr>
        <p:txBody>
          <a:bodyPr/>
          <a:lstStyle/>
          <a:p>
            <a:r>
              <a:rPr lang="en-IN" dirty="0"/>
              <a:t>Reports the company’s </a:t>
            </a:r>
            <a:r>
              <a:rPr lang="en-IN" b="1" dirty="0"/>
              <a:t>revenues</a:t>
            </a:r>
            <a:r>
              <a:rPr lang="en-IN" dirty="0"/>
              <a:t> and </a:t>
            </a:r>
            <a:r>
              <a:rPr lang="en-IN" b="1" dirty="0"/>
              <a:t>expenses</a:t>
            </a:r>
            <a:r>
              <a:rPr lang="en-IN" dirty="0"/>
              <a:t> over an interval of time</a:t>
            </a:r>
          </a:p>
          <a:p>
            <a:pPr lvl="1"/>
            <a:r>
              <a:rPr lang="en-IN" dirty="0"/>
              <a:t>If revenues &gt; expenses, then </a:t>
            </a:r>
            <a:r>
              <a:rPr lang="en-IN" b="1" dirty="0"/>
              <a:t>net income</a:t>
            </a:r>
          </a:p>
          <a:p>
            <a:pPr lvl="1"/>
            <a:r>
              <a:rPr lang="en-IN" dirty="0"/>
              <a:t>If revenues &lt; expenses, then </a:t>
            </a:r>
            <a:r>
              <a:rPr lang="en-IN" b="1" dirty="0"/>
              <a:t>net loss</a:t>
            </a:r>
          </a:p>
          <a:p>
            <a:pPr marL="0" indent="0">
              <a:buNone/>
            </a:pPr>
            <a:endParaRPr lang="en-IN" sz="2400" dirty="0"/>
          </a:p>
          <a:p>
            <a:pPr marL="0" indent="0">
              <a:spcBef>
                <a:spcPct val="0"/>
              </a:spcBef>
              <a:buNone/>
            </a:pPr>
            <a:r>
              <a:rPr lang="en-IN" sz="4000" dirty="0">
                <a:solidFill>
                  <a:srgbClr val="A5062D"/>
                </a:solidFill>
                <a:latin typeface="Avenir LT Std 65 Medium"/>
                <a:ea typeface="+mj-ea"/>
                <a:cs typeface="Avenir LT Std 65 Medium"/>
              </a:rPr>
              <a:t>Key Point: </a:t>
            </a:r>
            <a:r>
              <a:rPr lang="en-US" dirty="0"/>
              <a:t>The income statement compares revenues and expenses for the current period to assess the company’s ability to earn a profit from running its operations.</a:t>
            </a:r>
            <a:endParaRPr lang="en-IN" dirty="0"/>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type="body" idx="1"/>
          </p:nvPr>
        </p:nvSpPr>
        <p:spPr/>
        <p:txBody>
          <a:bodyPr/>
          <a:lstStyle/>
          <a:p>
            <a:pPr marL="0" indent="0">
              <a:buNone/>
            </a:pPr>
            <a:r>
              <a:rPr lang="en-US" dirty="0"/>
              <a:t>ACCOUNTING AS A MEASUREMENT/COMMUNICATION PROCESS</a:t>
            </a:r>
          </a:p>
        </p:txBody>
      </p:sp>
      <p:sp>
        <p:nvSpPr>
          <p:cNvPr id="16385" name="Title 3"/>
          <p:cNvSpPr>
            <a:spLocks noGrp="1"/>
          </p:cNvSpPr>
          <p:nvPr>
            <p:ph type="title"/>
          </p:nvPr>
        </p:nvSpPr>
        <p:spPr/>
        <p:txBody>
          <a:bodyPr/>
          <a:lstStyle/>
          <a:p>
            <a:r>
              <a:rPr lang="en-US" dirty="0"/>
              <a:t>PART A</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338077" y="6565989"/>
            <a:ext cx="6973877" cy="107722"/>
          </a:xfrm>
          <a:prstGeom prst="rect">
            <a:avLst/>
          </a:prstGeom>
          <a:noFill/>
        </p:spPr>
        <p:txBody>
          <a:bodyPr wrap="square" rtlCol="0">
            <a:spAutoFit/>
          </a:bodyPr>
          <a:lstStyle/>
          <a:p>
            <a:pPr algn="ctr"/>
            <a:r>
              <a:rPr lang="en-US" sz="100" dirty="0"/>
              <a:t>Copyright ©2022 McGraw-Hill. All rights reserved. No reproduction or distribution without the prior written consent of McGraw-Hill. </a:t>
            </a:r>
          </a:p>
        </p:txBody>
      </p:sp>
      <p:sp>
        <p:nvSpPr>
          <p:cNvPr id="2" name="Title 1"/>
          <p:cNvSpPr>
            <a:spLocks noGrp="1"/>
          </p:cNvSpPr>
          <p:nvPr>
            <p:ph type="title"/>
          </p:nvPr>
        </p:nvSpPr>
        <p:spPr>
          <a:xfrm>
            <a:off x="724628" y="688546"/>
            <a:ext cx="8229600" cy="1143000"/>
          </a:xfrm>
        </p:spPr>
        <p:txBody>
          <a:bodyPr/>
          <a:lstStyle/>
          <a:p>
            <a:pPr>
              <a:lnSpc>
                <a:spcPct val="90000"/>
              </a:lnSpc>
            </a:pPr>
            <a:r>
              <a:rPr lang="en-US" dirty="0"/>
              <a:t>Income Statement for Eagle Soccer Academy</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20</a:t>
            </a:fld>
            <a:endParaRPr lang="en-US" dirty="0"/>
          </a:p>
        </p:txBody>
      </p:sp>
      <p:sp>
        <p:nvSpPr>
          <p:cNvPr id="4" name="Content Placeholder 3"/>
          <p:cNvSpPr>
            <a:spLocks noGrp="1"/>
          </p:cNvSpPr>
          <p:nvPr>
            <p:ph sz="quarter" idx="13"/>
          </p:nvPr>
        </p:nvSpPr>
        <p:spPr>
          <a:xfrm>
            <a:off x="823496" y="249127"/>
            <a:ext cx="6808080" cy="331817"/>
          </a:xfrm>
        </p:spPr>
        <p:txBody>
          <a:bodyPr/>
          <a:lstStyle/>
          <a:p>
            <a:r>
              <a:rPr lang="en-US" dirty="0"/>
              <a:t>Illustration 1-5</a:t>
            </a:r>
          </a:p>
        </p:txBody>
      </p:sp>
      <p:sp>
        <p:nvSpPr>
          <p:cNvPr id="26" name="TextBox 25"/>
          <p:cNvSpPr txBox="1"/>
          <p:nvPr/>
        </p:nvSpPr>
        <p:spPr>
          <a:xfrm>
            <a:off x="2719812" y="1826576"/>
            <a:ext cx="4208771" cy="900246"/>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Income Statement</a:t>
            </a:r>
          </a:p>
          <a:p>
            <a:pPr algn="ctr">
              <a:lnSpc>
                <a:spcPct val="90000"/>
              </a:lnSpc>
            </a:pPr>
            <a:r>
              <a:rPr lang="en-US" b="1" dirty="0">
                <a:solidFill>
                  <a:schemeClr val="bg1"/>
                </a:solidFill>
              </a:rPr>
              <a:t>For the month ended December 31, 2021</a:t>
            </a:r>
          </a:p>
        </p:txBody>
      </p:sp>
      <p:sp>
        <p:nvSpPr>
          <p:cNvPr id="9" name="Rectangle 8"/>
          <p:cNvSpPr/>
          <p:nvPr/>
        </p:nvSpPr>
        <p:spPr>
          <a:xfrm>
            <a:off x="1540042" y="2135556"/>
            <a:ext cx="6679933" cy="437111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540042" y="1865060"/>
            <a:ext cx="6679933" cy="886106"/>
          </a:xfrm>
          <a:prstGeom prst="round2Same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2719812" y="1826576"/>
            <a:ext cx="4208771" cy="900246"/>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Income Statement</a:t>
            </a:r>
          </a:p>
          <a:p>
            <a:pPr algn="ctr">
              <a:lnSpc>
                <a:spcPct val="90000"/>
              </a:lnSpc>
            </a:pPr>
            <a:r>
              <a:rPr lang="en-US" b="1" dirty="0">
                <a:solidFill>
                  <a:schemeClr val="bg1"/>
                </a:solidFill>
              </a:rPr>
              <a:t>For the month ended December 31, 2024</a:t>
            </a:r>
          </a:p>
        </p:txBody>
      </p:sp>
      <p:sp>
        <p:nvSpPr>
          <p:cNvPr id="13" name="TextBox 12"/>
          <p:cNvSpPr txBox="1"/>
          <p:nvPr/>
        </p:nvSpPr>
        <p:spPr>
          <a:xfrm>
            <a:off x="2347740" y="2776700"/>
            <a:ext cx="4938884" cy="3600986"/>
          </a:xfrm>
          <a:prstGeom prst="rect">
            <a:avLst/>
          </a:prstGeom>
          <a:noFill/>
        </p:spPr>
        <p:txBody>
          <a:bodyPr wrap="square" rtlCol="0">
            <a:spAutoFit/>
          </a:bodyPr>
          <a:lstStyle/>
          <a:p>
            <a:pPr>
              <a:tabLst>
                <a:tab pos="4575175" algn="r"/>
              </a:tabLst>
            </a:pPr>
            <a:r>
              <a:rPr lang="en-US" sz="2000" b="1" dirty="0"/>
              <a:t>Revenues</a:t>
            </a:r>
          </a:p>
          <a:p>
            <a:pPr>
              <a:tabLst>
                <a:tab pos="4575175" algn="r"/>
              </a:tabLst>
            </a:pPr>
            <a:r>
              <a:rPr lang="en-US" sz="2000" b="1" dirty="0"/>
              <a:t>   </a:t>
            </a:r>
            <a:r>
              <a:rPr lang="en-US" sz="2000" dirty="0"/>
              <a:t>Service revenue	</a:t>
            </a:r>
            <a:r>
              <a:rPr lang="en-US" sz="2000" b="1" dirty="0">
                <a:solidFill>
                  <a:srgbClr val="1D5F76"/>
                </a:solidFill>
              </a:rPr>
              <a:t>$72,000</a:t>
            </a:r>
          </a:p>
          <a:p>
            <a:pPr>
              <a:tabLst>
                <a:tab pos="4575175" algn="r"/>
              </a:tabLst>
            </a:pPr>
            <a:r>
              <a:rPr lang="en-US" sz="2000" b="1" dirty="0"/>
              <a:t>Expenses</a:t>
            </a:r>
          </a:p>
          <a:p>
            <a:pPr>
              <a:tabLst>
                <a:tab pos="4575175" algn="r"/>
              </a:tabLst>
            </a:pPr>
            <a:r>
              <a:rPr lang="en-US" sz="2000" b="1" dirty="0"/>
              <a:t>   </a:t>
            </a:r>
            <a:r>
              <a:rPr lang="en-US" sz="2000" dirty="0"/>
              <a:t>Rent expense	</a:t>
            </a:r>
            <a:r>
              <a:rPr lang="en-US" sz="2000" b="1" dirty="0"/>
              <a:t>5,000</a:t>
            </a:r>
          </a:p>
          <a:p>
            <a:pPr>
              <a:tabLst>
                <a:tab pos="4575175" algn="r"/>
              </a:tabLst>
            </a:pPr>
            <a:r>
              <a:rPr lang="en-US" sz="2000" dirty="0"/>
              <a:t>   Supplies expense	</a:t>
            </a:r>
            <a:r>
              <a:rPr lang="en-US" sz="2000" b="1" dirty="0"/>
              <a:t>10,000</a:t>
            </a:r>
          </a:p>
          <a:p>
            <a:pPr>
              <a:tabLst>
                <a:tab pos="4575175" algn="r"/>
              </a:tabLst>
            </a:pPr>
            <a:r>
              <a:rPr lang="en-US" sz="2000" dirty="0"/>
              <a:t>   Salaries expense	</a:t>
            </a:r>
            <a:r>
              <a:rPr lang="en-US" sz="2000" b="1" dirty="0"/>
              <a:t>31,000</a:t>
            </a:r>
          </a:p>
          <a:p>
            <a:pPr>
              <a:tabLst>
                <a:tab pos="4575175" algn="r"/>
              </a:tabLst>
            </a:pPr>
            <a:r>
              <a:rPr lang="en-US" sz="2000" dirty="0"/>
              <a:t>   Utilities expense	</a:t>
            </a:r>
            <a:r>
              <a:rPr lang="en-US" sz="2000" b="1" dirty="0"/>
              <a:t>9,000</a:t>
            </a:r>
          </a:p>
          <a:p>
            <a:pPr>
              <a:tabLst>
                <a:tab pos="4575175" algn="r"/>
              </a:tabLst>
            </a:pPr>
            <a:r>
              <a:rPr lang="en-US" sz="2000" dirty="0"/>
              <a:t>   Interest expense	</a:t>
            </a:r>
            <a:r>
              <a:rPr lang="en-US" sz="2000" b="1" dirty="0"/>
              <a:t>1,000</a:t>
            </a:r>
          </a:p>
          <a:p>
            <a:pPr>
              <a:tabLst>
                <a:tab pos="4575175" algn="r"/>
              </a:tabLst>
            </a:pPr>
            <a:r>
              <a:rPr lang="en-US" sz="2000" b="1" dirty="0"/>
              <a:t>   </a:t>
            </a:r>
            <a:r>
              <a:rPr lang="en-US" sz="2000" dirty="0"/>
              <a:t>Other expenses                                       </a:t>
            </a:r>
            <a:r>
              <a:rPr lang="en-US" sz="2000" b="1" dirty="0"/>
              <a:t>2,000</a:t>
            </a:r>
          </a:p>
          <a:p>
            <a:pPr>
              <a:tabLst>
                <a:tab pos="4575175" algn="r"/>
              </a:tabLst>
            </a:pPr>
            <a:r>
              <a:rPr lang="en-US" sz="2000" dirty="0"/>
              <a:t>      Total expenses	</a:t>
            </a:r>
            <a:r>
              <a:rPr lang="en-US" sz="2000" b="1" dirty="0">
                <a:solidFill>
                  <a:srgbClr val="1D5F76"/>
                </a:solidFill>
              </a:rPr>
              <a:t>58,000</a:t>
            </a:r>
          </a:p>
          <a:p>
            <a:pPr>
              <a:tabLst>
                <a:tab pos="4575175" algn="r"/>
              </a:tabLst>
            </a:pPr>
            <a:endParaRPr lang="en-US" sz="800" b="1" dirty="0"/>
          </a:p>
          <a:p>
            <a:pPr>
              <a:tabLst>
                <a:tab pos="4575175" algn="r"/>
              </a:tabLst>
            </a:pPr>
            <a:r>
              <a:rPr lang="en-US" sz="2000" b="1" dirty="0"/>
              <a:t>Net income	</a:t>
            </a:r>
            <a:r>
              <a:rPr lang="en-US" sz="2000" b="1" dirty="0">
                <a:solidFill>
                  <a:srgbClr val="1D5F76"/>
                </a:solidFill>
              </a:rPr>
              <a:t>$14,000</a:t>
            </a:r>
          </a:p>
        </p:txBody>
      </p:sp>
      <p:cxnSp>
        <p:nvCxnSpPr>
          <p:cNvPr id="14" name="Straight Connector 13"/>
          <p:cNvCxnSpPr/>
          <p:nvPr/>
        </p:nvCxnSpPr>
        <p:spPr>
          <a:xfrm>
            <a:off x="6198670" y="5886120"/>
            <a:ext cx="8074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6198670" y="6331967"/>
            <a:ext cx="807484" cy="45719"/>
            <a:chOff x="3426429" y="6530626"/>
            <a:chExt cx="405806" cy="25991"/>
          </a:xfrm>
        </p:grpSpPr>
        <p:cxnSp>
          <p:nvCxnSpPr>
            <p:cNvPr id="16" name="Straight Connector 15"/>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6198670" y="5570527"/>
            <a:ext cx="7907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198670" y="3441061"/>
            <a:ext cx="7907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0" name="Footer Placeholder 3">
            <a:extLst>
              <a:ext uri="{FF2B5EF4-FFF2-40B4-BE49-F238E27FC236}">
                <a16:creationId xmlns:a16="http://schemas.microsoft.com/office/drawing/2014/main" id="{36589871-F45A-4457-A3FB-B0164BC454A7}"/>
              </a:ext>
            </a:extLst>
          </p:cNvPr>
          <p:cNvSpPr txBox="1">
            <a:spLocks/>
          </p:cNvSpPr>
          <p:nvPr/>
        </p:nvSpPr>
        <p:spPr>
          <a:xfrm>
            <a:off x="1424213" y="6490154"/>
            <a:ext cx="654050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317515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Stockholders’ Equity</a:t>
            </a:r>
          </a:p>
        </p:txBody>
      </p:sp>
      <p:sp>
        <p:nvSpPr>
          <p:cNvPr id="4" name="Content Placeholder 3"/>
          <p:cNvSpPr>
            <a:spLocks noGrp="1"/>
          </p:cNvSpPr>
          <p:nvPr>
            <p:ph idx="1"/>
          </p:nvPr>
        </p:nvSpPr>
        <p:spPr/>
        <p:txBody>
          <a:bodyPr/>
          <a:lstStyle/>
          <a:p>
            <a:endParaRPr lang="en-US" dirty="0"/>
          </a:p>
          <a:p>
            <a:endParaRPr lang="en-US" dirty="0"/>
          </a:p>
          <a:p>
            <a:endParaRPr lang="en-US" dirty="0"/>
          </a:p>
          <a:p>
            <a:r>
              <a:rPr lang="en-US" dirty="0"/>
              <a:t>Stockholders’ Equity </a:t>
            </a:r>
          </a:p>
          <a:p>
            <a:pPr marL="0" indent="0">
              <a:buNone/>
            </a:pPr>
            <a:r>
              <a:rPr lang="en-US" dirty="0"/>
              <a:t>	= Common Stock + Retained Earnings</a:t>
            </a:r>
          </a:p>
        </p:txBody>
      </p:sp>
      <p:sp>
        <p:nvSpPr>
          <p:cNvPr id="6" name="AutoShape 26"/>
          <p:cNvSpPr>
            <a:spLocks noChangeArrowheads="1"/>
          </p:cNvSpPr>
          <p:nvPr/>
        </p:nvSpPr>
        <p:spPr bwMode="auto">
          <a:xfrm>
            <a:off x="1371600" y="1676400"/>
            <a:ext cx="6694488" cy="987425"/>
          </a:xfrm>
          <a:prstGeom prst="roundRect">
            <a:avLst>
              <a:gd name="adj" fmla="val 16667"/>
            </a:avLst>
          </a:prstGeom>
          <a:solidFill>
            <a:schemeClr val="tx2">
              <a:lumMod val="75000"/>
            </a:schemeClr>
          </a:solidFill>
          <a:ln w="25400" algn="ctr">
            <a:noFill/>
            <a:round/>
            <a:headEnd/>
            <a:tailEnd/>
          </a:ln>
          <a:effectLst/>
        </p:spPr>
        <p:txBody>
          <a:bodyPr>
            <a:spAutoFit/>
          </a:bodyPr>
          <a:lstStyle/>
          <a:p>
            <a:pPr algn="ctr">
              <a:spcBef>
                <a:spcPct val="50000"/>
              </a:spcBef>
              <a:defRPr/>
            </a:pPr>
            <a:r>
              <a:rPr lang="en-US" sz="2600" kern="0" dirty="0">
                <a:solidFill>
                  <a:schemeClr val="bg1">
                    <a:lumMod val="95000"/>
                  </a:schemeClr>
                </a:solidFill>
                <a:latin typeface="Arial" pitchFamily="34" charset="0"/>
              </a:rPr>
              <a:t>Summarizes the changes in stockholders’ equity over an interval of time</a:t>
            </a:r>
          </a:p>
        </p:txBody>
      </p:sp>
      <p:sp>
        <p:nvSpPr>
          <p:cNvPr id="7" name="Footer Placeholder 6"/>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a:t>
            </a:r>
            <a:fld id="{8A048DD7-39B4-434B-ACE7-68CA5B147A05}" type="slidenum">
              <a:rPr lang="en-US" smtClean="0"/>
              <a:t>21</a:t>
            </a:fld>
            <a:endParaRPr lang="en-US" dirty="0"/>
          </a:p>
        </p:txBody>
      </p:sp>
      <p:sp>
        <p:nvSpPr>
          <p:cNvPr id="9" name="Line 10"/>
          <p:cNvSpPr>
            <a:spLocks noChangeShapeType="1"/>
          </p:cNvSpPr>
          <p:nvPr/>
        </p:nvSpPr>
        <p:spPr bwMode="auto">
          <a:xfrm>
            <a:off x="6286500" y="4135347"/>
            <a:ext cx="401976" cy="609600"/>
          </a:xfrm>
          <a:prstGeom prst="line">
            <a:avLst/>
          </a:prstGeom>
          <a:noFill/>
          <a:ln w="63500" cap="flat" cmpd="sng" algn="ctr">
            <a:solidFill>
              <a:srgbClr val="000000"/>
            </a:solidFill>
            <a:prstDash val="solid"/>
            <a:headEnd/>
            <a:tailEnd type="triangle" w="med" len="med"/>
          </a:ln>
          <a:effectLst>
            <a:outerShdw blurRad="40000" dist="23000" dir="5400000" rotWithShape="0">
              <a:srgbClr val="000000">
                <a:alpha val="35000"/>
              </a:srgbClr>
            </a:outerShdw>
          </a:effectLst>
        </p:spPr>
        <p:txBody>
          <a:bodyPr/>
          <a:lstStyle/>
          <a:p>
            <a:pPr algn="ctr">
              <a:defRPr/>
            </a:pPr>
            <a:endParaRPr lang="en-US" sz="1500" b="1" kern="0" dirty="0">
              <a:solidFill>
                <a:srgbClr val="000000"/>
              </a:solidFill>
              <a:latin typeface="Verdana"/>
            </a:endParaRPr>
          </a:p>
        </p:txBody>
      </p:sp>
      <p:sp>
        <p:nvSpPr>
          <p:cNvPr id="11" name="Oval 11"/>
          <p:cNvSpPr>
            <a:spLocks noChangeArrowheads="1"/>
          </p:cNvSpPr>
          <p:nvPr/>
        </p:nvSpPr>
        <p:spPr bwMode="auto">
          <a:xfrm>
            <a:off x="1036826" y="4740666"/>
            <a:ext cx="2667000" cy="914400"/>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External</a:t>
            </a:r>
          </a:p>
          <a:p>
            <a:pPr algn="ctr">
              <a:defRPr/>
            </a:pPr>
            <a:r>
              <a:rPr lang="en-US" sz="2400" b="1" kern="0" dirty="0">
                <a:solidFill>
                  <a:schemeClr val="bg1"/>
                </a:solidFill>
                <a:latin typeface="Arial" pitchFamily="34" charset="0"/>
              </a:rPr>
              <a:t>Source</a:t>
            </a:r>
          </a:p>
        </p:txBody>
      </p:sp>
      <p:sp>
        <p:nvSpPr>
          <p:cNvPr id="13" name="Oval 14"/>
          <p:cNvSpPr>
            <a:spLocks noChangeArrowheads="1"/>
          </p:cNvSpPr>
          <p:nvPr/>
        </p:nvSpPr>
        <p:spPr bwMode="auto">
          <a:xfrm>
            <a:off x="5562600" y="4744947"/>
            <a:ext cx="2667000" cy="914400"/>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Internal</a:t>
            </a:r>
          </a:p>
          <a:p>
            <a:pPr algn="ctr">
              <a:defRPr/>
            </a:pPr>
            <a:r>
              <a:rPr lang="en-US" sz="2400" b="1" kern="0" dirty="0">
                <a:solidFill>
                  <a:schemeClr val="bg1"/>
                </a:solidFill>
                <a:latin typeface="Arial" pitchFamily="34" charset="0"/>
              </a:rPr>
              <a:t>Source</a:t>
            </a:r>
          </a:p>
        </p:txBody>
      </p:sp>
      <p:sp>
        <p:nvSpPr>
          <p:cNvPr id="14" name="Line 10"/>
          <p:cNvSpPr>
            <a:spLocks noChangeShapeType="1"/>
          </p:cNvSpPr>
          <p:nvPr/>
        </p:nvSpPr>
        <p:spPr bwMode="auto">
          <a:xfrm flipH="1">
            <a:off x="2352864" y="4131066"/>
            <a:ext cx="304800" cy="609600"/>
          </a:xfrm>
          <a:prstGeom prst="line">
            <a:avLst/>
          </a:prstGeom>
          <a:noFill/>
          <a:ln w="63500" cap="flat" cmpd="sng" algn="ctr">
            <a:solidFill>
              <a:srgbClr val="000000"/>
            </a:solidFill>
            <a:prstDash val="solid"/>
            <a:headEnd/>
            <a:tailEnd type="triangle" w="med" len="med"/>
          </a:ln>
          <a:effectLst>
            <a:outerShdw blurRad="40000" dist="23000" dir="5400000" rotWithShape="0">
              <a:srgbClr val="000000">
                <a:alpha val="35000"/>
              </a:srgbClr>
            </a:outerShdw>
          </a:effectLst>
        </p:spPr>
        <p:txBody>
          <a:bodyPr/>
          <a:lstStyle/>
          <a:p>
            <a:pPr algn="ctr">
              <a:defRPr/>
            </a:pPr>
            <a:endParaRPr lang="en-US" sz="1500" b="1" kern="0" dirty="0">
              <a:solidFill>
                <a:srgbClr val="000000"/>
              </a:solidFill>
              <a:latin typeface="Verdana"/>
            </a:endParaRPr>
          </a:p>
        </p:txBody>
      </p:sp>
      <p:sp>
        <p:nvSpPr>
          <p:cNvPr id="3" name="TextBox 2"/>
          <p:cNvSpPr txBox="1"/>
          <p:nvPr/>
        </p:nvSpPr>
        <p:spPr>
          <a:xfrm>
            <a:off x="3987857" y="4828350"/>
            <a:ext cx="1360373" cy="830997"/>
          </a:xfrm>
          <a:prstGeom prst="rect">
            <a:avLst/>
          </a:prstGeom>
          <a:noFill/>
        </p:spPr>
        <p:txBody>
          <a:bodyPr wrap="none" rtlCol="0">
            <a:spAutoFit/>
          </a:bodyPr>
          <a:lstStyle/>
          <a:p>
            <a:pPr algn="ctr"/>
            <a:r>
              <a:rPr lang="en-US" sz="2400" dirty="0"/>
              <a:t>Company</a:t>
            </a:r>
          </a:p>
          <a:p>
            <a:pPr algn="ctr"/>
            <a:r>
              <a:rPr lang="en-US" sz="2400" dirty="0"/>
              <a:t>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1228" y="775679"/>
            <a:ext cx="8229600" cy="1143000"/>
          </a:xfrm>
        </p:spPr>
        <p:txBody>
          <a:bodyPr/>
          <a:lstStyle/>
          <a:p>
            <a:pPr>
              <a:lnSpc>
                <a:spcPct val="90000"/>
              </a:lnSpc>
            </a:pPr>
            <a:r>
              <a:rPr lang="en-US" sz="3200" dirty="0"/>
              <a:t>Statement of Stockholders’ Equity for Eagle Soccer Academy</a:t>
            </a:r>
          </a:p>
        </p:txBody>
      </p:sp>
      <p:sp>
        <p:nvSpPr>
          <p:cNvPr id="5" name="Content Placeholder 4"/>
          <p:cNvSpPr>
            <a:spLocks noGrp="1"/>
          </p:cNvSpPr>
          <p:nvPr>
            <p:ph sz="quarter" idx="13"/>
          </p:nvPr>
        </p:nvSpPr>
        <p:spPr>
          <a:xfrm>
            <a:off x="823496" y="379530"/>
            <a:ext cx="6808080" cy="331817"/>
          </a:xfrm>
        </p:spPr>
        <p:txBody>
          <a:bodyPr/>
          <a:lstStyle/>
          <a:p>
            <a:r>
              <a:rPr lang="en-US" dirty="0"/>
              <a:t>Illustration 1-6</a:t>
            </a:r>
          </a:p>
        </p:txBody>
      </p:sp>
      <p:sp>
        <p:nvSpPr>
          <p:cNvPr id="16" name="Round Same Side Corner Rectangle 15"/>
          <p:cNvSpPr/>
          <p:nvPr/>
        </p:nvSpPr>
        <p:spPr>
          <a:xfrm>
            <a:off x="699872" y="1916733"/>
            <a:ext cx="8248650" cy="886106"/>
          </a:xfrm>
          <a:prstGeom prst="round2SameRect">
            <a:avLst/>
          </a:prstGeom>
          <a:solidFill>
            <a:srgbClr val="5A1A3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8" name="Rectangle 17"/>
          <p:cNvSpPr/>
          <p:nvPr/>
        </p:nvSpPr>
        <p:spPr>
          <a:xfrm>
            <a:off x="699872" y="2838942"/>
            <a:ext cx="8248650" cy="340956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9" name="TextBox 18"/>
          <p:cNvSpPr txBox="1"/>
          <p:nvPr/>
        </p:nvSpPr>
        <p:spPr>
          <a:xfrm>
            <a:off x="2780255" y="1952019"/>
            <a:ext cx="4208771" cy="900246"/>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Statement of Stockholders’ Equity</a:t>
            </a:r>
          </a:p>
          <a:p>
            <a:pPr algn="ctr">
              <a:lnSpc>
                <a:spcPct val="90000"/>
              </a:lnSpc>
            </a:pPr>
            <a:r>
              <a:rPr lang="en-US" b="1" dirty="0">
                <a:solidFill>
                  <a:schemeClr val="bg1"/>
                </a:solidFill>
              </a:rPr>
              <a:t>For the month ended December 31, 2024</a:t>
            </a:r>
          </a:p>
        </p:txBody>
      </p:sp>
      <p:grpSp>
        <p:nvGrpSpPr>
          <p:cNvPr id="20" name="Group 19"/>
          <p:cNvGrpSpPr/>
          <p:nvPr/>
        </p:nvGrpSpPr>
        <p:grpSpPr>
          <a:xfrm>
            <a:off x="4822952" y="5199059"/>
            <a:ext cx="904596" cy="313436"/>
            <a:chOff x="6725679" y="5201472"/>
            <a:chExt cx="560945" cy="313436"/>
          </a:xfrm>
        </p:grpSpPr>
        <p:cxnSp>
          <p:nvCxnSpPr>
            <p:cNvPr id="21" name="Straight Connector 20"/>
            <p:cNvCxnSpPr/>
            <p:nvPr/>
          </p:nvCxnSpPr>
          <p:spPr>
            <a:xfrm>
              <a:off x="6725680" y="5201472"/>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2" name="Group 21"/>
            <p:cNvGrpSpPr/>
            <p:nvPr/>
          </p:nvGrpSpPr>
          <p:grpSpPr>
            <a:xfrm>
              <a:off x="6725679" y="5469189"/>
              <a:ext cx="560945" cy="45719"/>
              <a:chOff x="3426429" y="6530626"/>
              <a:chExt cx="405806" cy="25991"/>
            </a:xfrm>
          </p:grpSpPr>
          <p:cxnSp>
            <p:nvCxnSpPr>
              <p:cNvPr id="23" name="Straight Connector 22"/>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30" name="TextBox 29"/>
          <p:cNvSpPr txBox="1"/>
          <p:nvPr/>
        </p:nvSpPr>
        <p:spPr>
          <a:xfrm>
            <a:off x="1078029" y="3737153"/>
            <a:ext cx="3486755" cy="1905261"/>
          </a:xfrm>
          <a:prstGeom prst="rect">
            <a:avLst/>
          </a:prstGeom>
          <a:noFill/>
        </p:spPr>
        <p:txBody>
          <a:bodyPr wrap="square" rtlCol="0">
            <a:spAutoFit/>
          </a:bodyPr>
          <a:lstStyle/>
          <a:p>
            <a:pPr>
              <a:lnSpc>
                <a:spcPct val="110000"/>
              </a:lnSpc>
            </a:pPr>
            <a:r>
              <a:rPr lang="en-US" sz="2000" dirty="0"/>
              <a:t>Beginning balance (Dec. 1)</a:t>
            </a:r>
          </a:p>
          <a:p>
            <a:pPr>
              <a:lnSpc>
                <a:spcPct val="110000"/>
              </a:lnSpc>
            </a:pPr>
            <a:r>
              <a:rPr lang="en-US" sz="2000" dirty="0"/>
              <a:t>Issuance of common stock</a:t>
            </a:r>
          </a:p>
          <a:p>
            <a:pPr>
              <a:lnSpc>
                <a:spcPct val="110000"/>
              </a:lnSpc>
            </a:pPr>
            <a:r>
              <a:rPr lang="en-US" sz="2000" dirty="0"/>
              <a:t>Add: </a:t>
            </a:r>
            <a:r>
              <a:rPr lang="en-US" sz="2000" b="1" dirty="0">
                <a:solidFill>
                  <a:srgbClr val="1D5F76"/>
                </a:solidFill>
              </a:rPr>
              <a:t>Net income for the period</a:t>
            </a:r>
          </a:p>
          <a:p>
            <a:pPr>
              <a:lnSpc>
                <a:spcPct val="110000"/>
              </a:lnSpc>
            </a:pPr>
            <a:r>
              <a:rPr lang="en-US" sz="2000" dirty="0"/>
              <a:t>Less: Dividends</a:t>
            </a:r>
          </a:p>
          <a:p>
            <a:pPr>
              <a:lnSpc>
                <a:spcPct val="110000"/>
              </a:lnSpc>
            </a:pPr>
            <a:r>
              <a:rPr lang="en-US" sz="2000" dirty="0"/>
              <a:t>Ending balance (Dec. 31)</a:t>
            </a:r>
          </a:p>
          <a:p>
            <a:pPr>
              <a:lnSpc>
                <a:spcPct val="90000"/>
              </a:lnSpc>
            </a:pPr>
            <a:r>
              <a:rPr lang="en-US" sz="2000" b="1" dirty="0"/>
              <a:t> </a:t>
            </a:r>
          </a:p>
        </p:txBody>
      </p:sp>
      <p:grpSp>
        <p:nvGrpSpPr>
          <p:cNvPr id="35" name="Group 34"/>
          <p:cNvGrpSpPr/>
          <p:nvPr/>
        </p:nvGrpSpPr>
        <p:grpSpPr>
          <a:xfrm>
            <a:off x="4689116" y="2820631"/>
            <a:ext cx="4146449" cy="1323439"/>
            <a:chOff x="4689116" y="2465210"/>
            <a:chExt cx="4146449" cy="1323439"/>
          </a:xfrm>
        </p:grpSpPr>
        <p:sp>
          <p:nvSpPr>
            <p:cNvPr id="36" name="TextBox 35"/>
            <p:cNvSpPr txBox="1"/>
            <p:nvPr/>
          </p:nvSpPr>
          <p:spPr>
            <a:xfrm>
              <a:off x="4689116" y="2735208"/>
              <a:ext cx="1252208" cy="1015663"/>
            </a:xfrm>
            <a:prstGeom prst="rect">
              <a:avLst/>
            </a:prstGeom>
            <a:noFill/>
          </p:spPr>
          <p:txBody>
            <a:bodyPr wrap="square" rtlCol="0">
              <a:spAutoFit/>
            </a:bodyPr>
            <a:lstStyle/>
            <a:p>
              <a:pPr algn="ctr"/>
              <a:r>
                <a:rPr lang="en-US" sz="2000" b="1" dirty="0"/>
                <a:t>Common</a:t>
              </a:r>
            </a:p>
            <a:p>
              <a:pPr algn="ctr"/>
              <a:r>
                <a:rPr lang="en-US" sz="2000" b="1" dirty="0"/>
                <a:t>Stock</a:t>
              </a:r>
            </a:p>
            <a:p>
              <a:endParaRPr lang="en-US" sz="2000" dirty="0"/>
            </a:p>
          </p:txBody>
        </p:sp>
        <p:sp>
          <p:nvSpPr>
            <p:cNvPr id="37" name="TextBox 36"/>
            <p:cNvSpPr txBox="1"/>
            <p:nvPr/>
          </p:nvSpPr>
          <p:spPr>
            <a:xfrm>
              <a:off x="5930320" y="2727509"/>
              <a:ext cx="1252208" cy="1015663"/>
            </a:xfrm>
            <a:prstGeom prst="rect">
              <a:avLst/>
            </a:prstGeom>
            <a:noFill/>
          </p:spPr>
          <p:txBody>
            <a:bodyPr wrap="square" rtlCol="0">
              <a:spAutoFit/>
            </a:bodyPr>
            <a:lstStyle/>
            <a:p>
              <a:pPr algn="ctr"/>
              <a:r>
                <a:rPr lang="en-US" sz="2000" b="1" dirty="0"/>
                <a:t>Retained</a:t>
              </a:r>
              <a:br>
                <a:rPr lang="en-US" sz="2000" b="1" dirty="0"/>
              </a:br>
              <a:r>
                <a:rPr lang="en-US" sz="2000" b="1" dirty="0"/>
                <a:t>Earnings</a:t>
              </a:r>
            </a:p>
            <a:p>
              <a:endParaRPr lang="en-US" sz="2000" dirty="0"/>
            </a:p>
          </p:txBody>
        </p:sp>
        <p:sp>
          <p:nvSpPr>
            <p:cNvPr id="38" name="TextBox 37"/>
            <p:cNvSpPr txBox="1"/>
            <p:nvPr/>
          </p:nvSpPr>
          <p:spPr>
            <a:xfrm>
              <a:off x="7227027" y="2465210"/>
              <a:ext cx="1608538" cy="1323439"/>
            </a:xfrm>
            <a:prstGeom prst="rect">
              <a:avLst/>
            </a:prstGeom>
            <a:noFill/>
          </p:spPr>
          <p:txBody>
            <a:bodyPr wrap="square" rtlCol="0">
              <a:spAutoFit/>
            </a:bodyPr>
            <a:lstStyle/>
            <a:p>
              <a:pPr algn="ctr"/>
              <a:r>
                <a:rPr lang="en-US" sz="2000" b="1" dirty="0"/>
                <a:t>Total </a:t>
              </a:r>
            </a:p>
            <a:p>
              <a:pPr algn="ctr"/>
              <a:r>
                <a:rPr lang="en-US" sz="2000" b="1" dirty="0"/>
                <a:t>Stockholders’ </a:t>
              </a:r>
            </a:p>
            <a:p>
              <a:pPr algn="ctr"/>
              <a:r>
                <a:rPr lang="en-US" sz="2000" b="1" dirty="0"/>
                <a:t>Equity</a:t>
              </a:r>
            </a:p>
            <a:p>
              <a:endParaRPr lang="en-US" sz="2000" dirty="0"/>
            </a:p>
          </p:txBody>
        </p:sp>
      </p:grpSp>
      <p:grpSp>
        <p:nvGrpSpPr>
          <p:cNvPr id="6" name="Group 5">
            <a:extLst>
              <a:ext uri="{FF2B5EF4-FFF2-40B4-BE49-F238E27FC236}">
                <a16:creationId xmlns:a16="http://schemas.microsoft.com/office/drawing/2014/main" id="{65463C02-02CE-4B52-A889-143DB91184F7}"/>
              </a:ext>
            </a:extLst>
          </p:cNvPr>
          <p:cNvGrpSpPr/>
          <p:nvPr/>
        </p:nvGrpSpPr>
        <p:grpSpPr>
          <a:xfrm>
            <a:off x="4640598" y="3776873"/>
            <a:ext cx="3961290" cy="2065042"/>
            <a:chOff x="4652661" y="3726480"/>
            <a:chExt cx="3961290" cy="2065042"/>
          </a:xfrm>
        </p:grpSpPr>
        <p:sp>
          <p:nvSpPr>
            <p:cNvPr id="40" name="TextBox 39"/>
            <p:cNvSpPr txBox="1"/>
            <p:nvPr/>
          </p:nvSpPr>
          <p:spPr>
            <a:xfrm>
              <a:off x="4652661" y="3738946"/>
              <a:ext cx="1189784" cy="1768176"/>
            </a:xfrm>
            <a:prstGeom prst="rect">
              <a:avLst/>
            </a:prstGeom>
            <a:noFill/>
          </p:spPr>
          <p:txBody>
            <a:bodyPr wrap="square" rtlCol="0">
              <a:spAutoFit/>
            </a:bodyPr>
            <a:lstStyle/>
            <a:p>
              <a:pPr algn="r">
                <a:lnSpc>
                  <a:spcPct val="110000"/>
                </a:lnSpc>
              </a:pPr>
              <a:r>
                <a:rPr lang="en-US" sz="2000" b="1" dirty="0"/>
                <a:t>$         -0-</a:t>
              </a:r>
            </a:p>
            <a:p>
              <a:pPr algn="r">
                <a:lnSpc>
                  <a:spcPct val="110000"/>
                </a:lnSpc>
              </a:pPr>
              <a:r>
                <a:rPr lang="en-US" sz="2000" b="1" dirty="0"/>
                <a:t> 200,000</a:t>
              </a:r>
            </a:p>
            <a:p>
              <a:pPr algn="r">
                <a:lnSpc>
                  <a:spcPct val="110000"/>
                </a:lnSpc>
              </a:pPr>
              <a:endParaRPr lang="en-US" sz="2000" b="1" dirty="0"/>
            </a:p>
            <a:p>
              <a:pPr algn="r">
                <a:lnSpc>
                  <a:spcPct val="110000"/>
                </a:lnSpc>
              </a:pPr>
              <a:endParaRPr lang="en-US" sz="2000" b="1" dirty="0"/>
            </a:p>
            <a:p>
              <a:pPr algn="r">
                <a:lnSpc>
                  <a:spcPct val="110000"/>
                </a:lnSpc>
              </a:pPr>
              <a:r>
                <a:rPr lang="en-US" sz="2000" b="1" dirty="0">
                  <a:solidFill>
                    <a:schemeClr val="accent2">
                      <a:lumMod val="75000"/>
                    </a:schemeClr>
                  </a:solidFill>
                </a:rPr>
                <a:t>$200,000</a:t>
              </a:r>
            </a:p>
          </p:txBody>
        </p:sp>
        <p:sp>
          <p:nvSpPr>
            <p:cNvPr id="41" name="TextBox 40"/>
            <p:cNvSpPr txBox="1"/>
            <p:nvPr/>
          </p:nvSpPr>
          <p:spPr>
            <a:xfrm>
              <a:off x="6007496" y="3729419"/>
              <a:ext cx="1165464" cy="2062103"/>
            </a:xfrm>
            <a:prstGeom prst="rect">
              <a:avLst/>
            </a:prstGeom>
            <a:noFill/>
          </p:spPr>
          <p:txBody>
            <a:bodyPr wrap="square" rtlCol="0">
              <a:spAutoFit/>
            </a:bodyPr>
            <a:lstStyle/>
            <a:p>
              <a:pPr>
                <a:lnSpc>
                  <a:spcPct val="110000"/>
                </a:lnSpc>
              </a:pPr>
              <a:r>
                <a:rPr lang="en-US" sz="2000" b="1" dirty="0"/>
                <a:t>$     -0-</a:t>
              </a:r>
            </a:p>
            <a:p>
              <a:pPr>
                <a:lnSpc>
                  <a:spcPct val="110000"/>
                </a:lnSpc>
              </a:pPr>
              <a:endParaRPr lang="en-US" sz="2000" b="1" dirty="0"/>
            </a:p>
            <a:p>
              <a:pPr>
                <a:lnSpc>
                  <a:spcPct val="110000"/>
                </a:lnSpc>
              </a:pPr>
              <a:r>
                <a:rPr lang="en-US" sz="2000" b="1" dirty="0"/>
                <a:t>  </a:t>
              </a:r>
              <a:r>
                <a:rPr lang="en-US" sz="2000" b="1" dirty="0">
                  <a:solidFill>
                    <a:srgbClr val="1D5F76"/>
                  </a:solidFill>
                </a:rPr>
                <a:t>14,000</a:t>
              </a:r>
            </a:p>
            <a:p>
              <a:pPr>
                <a:lnSpc>
                  <a:spcPct val="110000"/>
                </a:lnSpc>
              </a:pPr>
              <a:r>
                <a:rPr lang="en-US" sz="2000" b="1" dirty="0"/>
                <a:t>   (4,000)</a:t>
              </a:r>
            </a:p>
            <a:p>
              <a:pPr>
                <a:lnSpc>
                  <a:spcPct val="110000"/>
                </a:lnSpc>
              </a:pPr>
              <a:r>
                <a:rPr lang="en-US" sz="2000" b="1" dirty="0">
                  <a:solidFill>
                    <a:schemeClr val="accent2">
                      <a:lumMod val="75000"/>
                    </a:schemeClr>
                  </a:solidFill>
                </a:rPr>
                <a:t>$ 10,000</a:t>
              </a:r>
            </a:p>
            <a:p>
              <a:pPr>
                <a:lnSpc>
                  <a:spcPct val="90000"/>
                </a:lnSpc>
              </a:pPr>
              <a:r>
                <a:rPr lang="en-US" sz="2000" b="1" dirty="0"/>
                <a:t> </a:t>
              </a:r>
            </a:p>
          </p:txBody>
        </p:sp>
        <p:sp>
          <p:nvSpPr>
            <p:cNvPr id="42" name="TextBox 41"/>
            <p:cNvSpPr txBox="1"/>
            <p:nvPr/>
          </p:nvSpPr>
          <p:spPr>
            <a:xfrm>
              <a:off x="7463393" y="3726480"/>
              <a:ext cx="1150558" cy="2062103"/>
            </a:xfrm>
            <a:prstGeom prst="rect">
              <a:avLst/>
            </a:prstGeom>
            <a:noFill/>
          </p:spPr>
          <p:txBody>
            <a:bodyPr wrap="square" rtlCol="0">
              <a:spAutoFit/>
            </a:bodyPr>
            <a:lstStyle/>
            <a:p>
              <a:pPr>
                <a:lnSpc>
                  <a:spcPct val="110000"/>
                </a:lnSpc>
              </a:pPr>
              <a:r>
                <a:rPr lang="en-US" sz="2000" b="1" dirty="0"/>
                <a:t>$       -0-</a:t>
              </a:r>
            </a:p>
            <a:p>
              <a:pPr>
                <a:lnSpc>
                  <a:spcPct val="110000"/>
                </a:lnSpc>
              </a:pPr>
              <a:r>
                <a:rPr lang="en-US" sz="2000" b="1" dirty="0"/>
                <a:t>  200,000</a:t>
              </a:r>
            </a:p>
            <a:p>
              <a:pPr>
                <a:lnSpc>
                  <a:spcPct val="110000"/>
                </a:lnSpc>
              </a:pPr>
              <a:r>
                <a:rPr lang="en-US" sz="2000" b="1" dirty="0"/>
                <a:t>    </a:t>
              </a:r>
              <a:r>
                <a:rPr lang="en-US" sz="2000" b="1" dirty="0">
                  <a:solidFill>
                    <a:srgbClr val="1D5F76"/>
                  </a:solidFill>
                </a:rPr>
                <a:t>14,000</a:t>
              </a:r>
            </a:p>
            <a:p>
              <a:pPr>
                <a:lnSpc>
                  <a:spcPct val="110000"/>
                </a:lnSpc>
              </a:pPr>
              <a:r>
                <a:rPr lang="en-US" sz="2000" b="1" dirty="0"/>
                <a:t>    (4,000)</a:t>
              </a:r>
            </a:p>
            <a:p>
              <a:pPr>
                <a:lnSpc>
                  <a:spcPct val="110000"/>
                </a:lnSpc>
              </a:pPr>
              <a:r>
                <a:rPr lang="en-US" sz="2000" b="1" dirty="0">
                  <a:solidFill>
                    <a:srgbClr val="812628"/>
                  </a:solidFill>
                </a:rPr>
                <a:t>$</a:t>
              </a:r>
              <a:r>
                <a:rPr lang="en-US" sz="2000" b="1" dirty="0">
                  <a:solidFill>
                    <a:schemeClr val="accent2">
                      <a:lumMod val="75000"/>
                    </a:schemeClr>
                  </a:solidFill>
                </a:rPr>
                <a:t>210,000</a:t>
              </a:r>
            </a:p>
            <a:p>
              <a:pPr>
                <a:lnSpc>
                  <a:spcPct val="90000"/>
                </a:lnSpc>
              </a:pPr>
              <a:r>
                <a:rPr lang="en-US" sz="2000" dirty="0"/>
                <a:t> </a:t>
              </a:r>
            </a:p>
          </p:txBody>
        </p:sp>
      </p:grpSp>
      <p:cxnSp>
        <p:nvCxnSpPr>
          <p:cNvPr id="7" name="Straight Connector 6">
            <a:extLst>
              <a:ext uri="{FF2B5EF4-FFF2-40B4-BE49-F238E27FC236}">
                <a16:creationId xmlns:a16="http://schemas.microsoft.com/office/drawing/2014/main" id="{9617C8B5-485D-43A8-8D64-9C7A53487E06}"/>
              </a:ext>
            </a:extLst>
          </p:cNvPr>
          <p:cNvCxnSpPr/>
          <p:nvPr/>
        </p:nvCxnSpPr>
        <p:spPr>
          <a:xfrm>
            <a:off x="7611090" y="5188817"/>
            <a:ext cx="853629"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253176E-E0E6-4AFB-8934-B782BA88ABF3}"/>
              </a:ext>
            </a:extLst>
          </p:cNvPr>
          <p:cNvSpPr txBox="1"/>
          <p:nvPr/>
        </p:nvSpPr>
        <p:spPr>
          <a:xfrm>
            <a:off x="767885" y="5721126"/>
            <a:ext cx="8199298" cy="523220"/>
          </a:xfrm>
          <a:prstGeom prst="rect">
            <a:avLst/>
          </a:prstGeom>
          <a:noFill/>
        </p:spPr>
        <p:txBody>
          <a:bodyPr wrap="square" rtlCol="0">
            <a:spAutoFit/>
          </a:bodyPr>
          <a:lstStyle/>
          <a:p>
            <a:pPr>
              <a:spcBef>
                <a:spcPct val="0"/>
              </a:spcBef>
            </a:pPr>
            <a:r>
              <a:rPr lang="en-US" sz="1400" dirty="0">
                <a:solidFill>
                  <a:schemeClr val="tx2">
                    <a:lumMod val="60000"/>
                    <a:lumOff val="40000"/>
                  </a:schemeClr>
                </a:solidFill>
              </a:rPr>
              <a:t>*Beginning balances are zero only because this is the first month of operations for Eagle.  Normally, beginning balances for Common Stock and Retained Earnings equal ending balances from the previous period.</a:t>
            </a:r>
          </a:p>
        </p:txBody>
      </p:sp>
      <p:cxnSp>
        <p:nvCxnSpPr>
          <p:cNvPr id="55" name="Straight Connector 54"/>
          <p:cNvCxnSpPr/>
          <p:nvPr/>
        </p:nvCxnSpPr>
        <p:spPr>
          <a:xfrm>
            <a:off x="6104935" y="3788692"/>
            <a:ext cx="91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842745" y="3786398"/>
            <a:ext cx="91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7580609" y="5466929"/>
            <a:ext cx="904596" cy="45719"/>
            <a:chOff x="6725679" y="5201472"/>
            <a:chExt cx="560945" cy="313436"/>
          </a:xfrm>
        </p:grpSpPr>
        <p:cxnSp>
          <p:nvCxnSpPr>
            <p:cNvPr id="50" name="Straight Connector 49"/>
            <p:cNvCxnSpPr/>
            <p:nvPr/>
          </p:nvCxnSpPr>
          <p:spPr>
            <a:xfrm>
              <a:off x="6725680" y="5201472"/>
              <a:ext cx="560944" cy="0"/>
            </a:xfrm>
            <a:prstGeom prst="line">
              <a:avLst/>
            </a:prstGeom>
            <a:ln/>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6725679" y="5469189"/>
              <a:ext cx="560945" cy="45719"/>
              <a:chOff x="3426429" y="6530626"/>
              <a:chExt cx="405806" cy="25991"/>
            </a:xfrm>
          </p:grpSpPr>
          <p:cxnSp>
            <p:nvCxnSpPr>
              <p:cNvPr id="52" name="Straight Connector 51"/>
              <p:cNvCxnSpPr/>
              <p:nvPr/>
            </p:nvCxnSpPr>
            <p:spPr>
              <a:xfrm>
                <a:off x="3426429" y="6530626"/>
                <a:ext cx="405806" cy="0"/>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426429" y="6556617"/>
                <a:ext cx="405806" cy="0"/>
              </a:xfrm>
              <a:prstGeom prst="line">
                <a:avLst/>
              </a:prstGeom>
              <a:ln/>
            </p:spPr>
            <p:style>
              <a:lnRef idx="1">
                <a:schemeClr val="dk1"/>
              </a:lnRef>
              <a:fillRef idx="0">
                <a:schemeClr val="dk1"/>
              </a:fillRef>
              <a:effectRef idx="0">
                <a:schemeClr val="dk1"/>
              </a:effectRef>
              <a:fontRef idx="minor">
                <a:schemeClr val="tx1"/>
              </a:fontRef>
            </p:style>
          </p:cxnSp>
        </p:grpSp>
      </p:grpSp>
      <p:grpSp>
        <p:nvGrpSpPr>
          <p:cNvPr id="39" name="Group 38"/>
          <p:cNvGrpSpPr/>
          <p:nvPr/>
        </p:nvGrpSpPr>
        <p:grpSpPr>
          <a:xfrm>
            <a:off x="6094673" y="5194461"/>
            <a:ext cx="904596" cy="313436"/>
            <a:chOff x="6725679" y="5201472"/>
            <a:chExt cx="560945" cy="313436"/>
          </a:xfrm>
        </p:grpSpPr>
        <p:cxnSp>
          <p:nvCxnSpPr>
            <p:cNvPr id="45" name="Straight Connector 44"/>
            <p:cNvCxnSpPr/>
            <p:nvPr/>
          </p:nvCxnSpPr>
          <p:spPr>
            <a:xfrm>
              <a:off x="6725680" y="5201472"/>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6" name="Group 45"/>
            <p:cNvGrpSpPr/>
            <p:nvPr/>
          </p:nvGrpSpPr>
          <p:grpSpPr>
            <a:xfrm>
              <a:off x="6725679" y="5469189"/>
              <a:ext cx="560945" cy="45719"/>
              <a:chOff x="3426429" y="6530626"/>
              <a:chExt cx="405806" cy="25991"/>
            </a:xfrm>
          </p:grpSpPr>
          <p:cxnSp>
            <p:nvCxnSpPr>
              <p:cNvPr id="47" name="Straight Connector 46"/>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56" name="Straight Connector 55"/>
          <p:cNvCxnSpPr/>
          <p:nvPr/>
        </p:nvCxnSpPr>
        <p:spPr>
          <a:xfrm>
            <a:off x="7351632" y="3790047"/>
            <a:ext cx="14630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22</a:t>
            </a:fld>
            <a:endParaRPr lang="en-US" dirty="0"/>
          </a:p>
        </p:txBody>
      </p:sp>
      <p:cxnSp>
        <p:nvCxnSpPr>
          <p:cNvPr id="75" name="Curved Connector 74"/>
          <p:cNvCxnSpPr/>
          <p:nvPr/>
        </p:nvCxnSpPr>
        <p:spPr>
          <a:xfrm rot="16200000" flipV="1">
            <a:off x="7711573" y="4757596"/>
            <a:ext cx="1789265" cy="282970"/>
          </a:xfrm>
          <a:prstGeom prst="curvedConnector3">
            <a:avLst>
              <a:gd name="adj1" fmla="val 100610"/>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4043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dirty="0"/>
              <a:t>Common Mistake</a:t>
            </a:r>
          </a:p>
        </p:txBody>
      </p:sp>
      <p:sp>
        <p:nvSpPr>
          <p:cNvPr id="19458" name="Content Placeholder 4"/>
          <p:cNvSpPr>
            <a:spLocks noGrp="1"/>
          </p:cNvSpPr>
          <p:nvPr>
            <p:ph idx="1"/>
          </p:nvPr>
        </p:nvSpPr>
        <p:spPr>
          <a:xfrm>
            <a:off x="809150" y="1291786"/>
            <a:ext cx="7589520" cy="5003136"/>
          </a:xfrm>
        </p:spPr>
        <p:txBody>
          <a:bodyPr/>
          <a:lstStyle/>
          <a:p>
            <a:pPr marL="0" indent="0">
              <a:spcBef>
                <a:spcPts val="1800"/>
              </a:spcBef>
              <a:buNone/>
            </a:pPr>
            <a:r>
              <a:rPr lang="en-US" sz="2800" dirty="0"/>
              <a:t>Dividends represent the payment of cash but are not considered an expense in running the business. </a:t>
            </a:r>
          </a:p>
          <a:p>
            <a:pPr marL="0" indent="0">
              <a:spcBef>
                <a:spcPts val="1800"/>
              </a:spcBef>
              <a:buNone/>
            </a:pPr>
            <a:r>
              <a:rPr lang="en-US" sz="2800" dirty="0"/>
              <a:t>Students sometimes mistakenly include the amount of dividends as an expense in the income statement, rather than as a distribution of net income in the statement of stockholders’ equity.</a:t>
            </a:r>
            <a:endParaRPr lang="en-US" dirty="0"/>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23</a:t>
            </a:fld>
            <a:endParaRPr lang="en-US" dirty="0"/>
          </a:p>
        </p:txBody>
      </p:sp>
    </p:spTree>
    <p:extLst>
      <p:ext uri="{BB962C8B-B14F-4D97-AF65-F5344CB8AC3E}">
        <p14:creationId xmlns:p14="http://schemas.microsoft.com/office/powerpoint/2010/main" val="20733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dirty="0"/>
              <a:t>Key Point</a:t>
            </a:r>
          </a:p>
        </p:txBody>
      </p:sp>
      <p:sp>
        <p:nvSpPr>
          <p:cNvPr id="19458" name="Content Placeholder 4"/>
          <p:cNvSpPr>
            <a:spLocks noGrp="1"/>
          </p:cNvSpPr>
          <p:nvPr>
            <p:ph idx="1"/>
          </p:nvPr>
        </p:nvSpPr>
        <p:spPr>
          <a:xfrm>
            <a:off x="809150" y="1291786"/>
            <a:ext cx="7589520" cy="5003136"/>
          </a:xfrm>
        </p:spPr>
        <p:txBody>
          <a:bodyPr/>
          <a:lstStyle/>
          <a:p>
            <a:pPr marL="0" indent="0">
              <a:spcBef>
                <a:spcPts val="1800"/>
              </a:spcBef>
              <a:buNone/>
            </a:pPr>
            <a:r>
              <a:rPr lang="en-US" sz="2800" dirty="0"/>
              <a:t>The statement of stockholders’ equity reports information related to changes in common stock and retained earnings each period. </a:t>
            </a:r>
          </a:p>
          <a:p>
            <a:pPr marL="0" indent="0">
              <a:spcBef>
                <a:spcPts val="1800"/>
              </a:spcBef>
              <a:buNone/>
            </a:pPr>
            <a:r>
              <a:rPr lang="en-US" sz="2800" dirty="0"/>
              <a:t>The change in retained earnings equals net income less dividends for the period.</a:t>
            </a:r>
            <a:endParaRPr lang="en-US" dirty="0"/>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24</a:t>
            </a:fld>
            <a:endParaRPr lang="en-US" dirty="0"/>
          </a:p>
        </p:txBody>
      </p:sp>
    </p:spTree>
    <p:extLst>
      <p:ext uri="{BB962C8B-B14F-4D97-AF65-F5344CB8AC3E}">
        <p14:creationId xmlns:p14="http://schemas.microsoft.com/office/powerpoint/2010/main" val="404721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724628" y="490992"/>
            <a:ext cx="8229600" cy="1143000"/>
          </a:xfrm>
        </p:spPr>
        <p:txBody>
          <a:bodyPr/>
          <a:lstStyle/>
          <a:p>
            <a:r>
              <a:rPr lang="en-US" dirty="0"/>
              <a:t>Balance Sheet</a:t>
            </a:r>
          </a:p>
        </p:txBody>
      </p:sp>
      <p:sp>
        <p:nvSpPr>
          <p:cNvPr id="6" name="AutoShape 7"/>
          <p:cNvSpPr>
            <a:spLocks noChangeArrowheads="1"/>
          </p:cNvSpPr>
          <p:nvPr/>
        </p:nvSpPr>
        <p:spPr bwMode="auto">
          <a:xfrm>
            <a:off x="1366837" y="1602768"/>
            <a:ext cx="6638925" cy="1260475"/>
          </a:xfrm>
          <a:prstGeom prst="roundRect">
            <a:avLst>
              <a:gd name="adj" fmla="val 16667"/>
            </a:avLst>
          </a:prstGeom>
          <a:solidFill>
            <a:schemeClr val="tx2">
              <a:lumMod val="75000"/>
            </a:schemeClr>
          </a:solidFill>
          <a:ln w="25400" algn="ctr">
            <a:noFill/>
            <a:round/>
            <a:headEnd/>
            <a:tailEnd/>
          </a:ln>
          <a:effectLst/>
        </p:spPr>
        <p:txBody>
          <a:bodyPr anchor="ctr"/>
          <a:lstStyle/>
          <a:p>
            <a:pPr algn="ctr">
              <a:defRPr/>
            </a:pPr>
            <a:r>
              <a:rPr lang="en-US" sz="2600" kern="0" dirty="0">
                <a:solidFill>
                  <a:schemeClr val="bg1"/>
                </a:solidFill>
                <a:latin typeface="Arial" pitchFamily="34" charset="0"/>
              </a:rPr>
              <a:t>Presents the financial position of the company on a particular date</a:t>
            </a:r>
          </a:p>
        </p:txBody>
      </p:sp>
      <p:sp>
        <p:nvSpPr>
          <p:cNvPr id="7" name="Footer Placeholder 6"/>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a:t>
            </a:r>
            <a:fld id="{8A048DD7-39B4-434B-ACE7-68CA5B147A05}" type="slidenum">
              <a:rPr lang="en-US" smtClean="0"/>
              <a:t>25</a:t>
            </a:fld>
            <a:endParaRPr lang="en-US" dirty="0"/>
          </a:p>
        </p:txBody>
      </p:sp>
      <p:sp>
        <p:nvSpPr>
          <p:cNvPr id="9" name="Line 10"/>
          <p:cNvSpPr>
            <a:spLocks noChangeShapeType="1"/>
          </p:cNvSpPr>
          <p:nvPr/>
        </p:nvSpPr>
        <p:spPr bwMode="auto">
          <a:xfrm>
            <a:off x="5667482" y="4152226"/>
            <a:ext cx="200988" cy="635656"/>
          </a:xfrm>
          <a:prstGeom prst="line">
            <a:avLst/>
          </a:prstGeom>
          <a:noFill/>
          <a:ln w="63500" cap="flat" cmpd="sng" algn="ctr">
            <a:solidFill>
              <a:srgbClr val="000000"/>
            </a:solidFill>
            <a:prstDash val="solid"/>
            <a:headEnd/>
            <a:tailEnd type="triangle" w="med" len="med"/>
          </a:ln>
          <a:effectLst>
            <a:outerShdw blurRad="40000" dist="23000" dir="5400000" rotWithShape="0">
              <a:srgbClr val="000000">
                <a:alpha val="35000"/>
              </a:srgbClr>
            </a:outerShdw>
          </a:effectLst>
        </p:spPr>
        <p:txBody>
          <a:bodyPr/>
          <a:lstStyle/>
          <a:p>
            <a:pPr algn="ctr">
              <a:defRPr/>
            </a:pPr>
            <a:endParaRPr lang="en-US" sz="1500" b="1" kern="0" dirty="0">
              <a:solidFill>
                <a:srgbClr val="000000"/>
              </a:solidFill>
              <a:latin typeface="Verdana"/>
            </a:endParaRPr>
          </a:p>
        </p:txBody>
      </p:sp>
      <p:sp>
        <p:nvSpPr>
          <p:cNvPr id="11" name="Oval 14"/>
          <p:cNvSpPr>
            <a:spLocks noChangeArrowheads="1"/>
          </p:cNvSpPr>
          <p:nvPr/>
        </p:nvSpPr>
        <p:spPr bwMode="auto">
          <a:xfrm>
            <a:off x="809150" y="4771002"/>
            <a:ext cx="3503486" cy="1726856"/>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Assets</a:t>
            </a:r>
          </a:p>
        </p:txBody>
      </p:sp>
      <p:sp>
        <p:nvSpPr>
          <p:cNvPr id="12" name="Line 10"/>
          <p:cNvSpPr>
            <a:spLocks noChangeShapeType="1"/>
          </p:cNvSpPr>
          <p:nvPr/>
        </p:nvSpPr>
        <p:spPr bwMode="auto">
          <a:xfrm flipH="1">
            <a:off x="2887038" y="4152226"/>
            <a:ext cx="237221" cy="601896"/>
          </a:xfrm>
          <a:prstGeom prst="line">
            <a:avLst/>
          </a:prstGeom>
          <a:noFill/>
          <a:ln w="63500" cap="flat" cmpd="sng" algn="ctr">
            <a:solidFill>
              <a:srgbClr val="000000"/>
            </a:solidFill>
            <a:prstDash val="solid"/>
            <a:headEnd/>
            <a:tailEnd type="triangle" w="med" len="med"/>
          </a:ln>
          <a:effectLst>
            <a:outerShdw blurRad="40000" dist="23000" dir="5400000" rotWithShape="0">
              <a:srgbClr val="000000">
                <a:alpha val="35000"/>
              </a:srgbClr>
            </a:outerShdw>
          </a:effectLst>
        </p:spPr>
        <p:txBody>
          <a:bodyPr/>
          <a:lstStyle/>
          <a:p>
            <a:pPr algn="ctr">
              <a:defRPr/>
            </a:pPr>
            <a:endParaRPr lang="en-US" sz="1500" b="1" kern="0" dirty="0">
              <a:solidFill>
                <a:srgbClr val="000000"/>
              </a:solidFill>
              <a:latin typeface="Verdana"/>
            </a:endParaRPr>
          </a:p>
        </p:txBody>
      </p:sp>
      <p:sp>
        <p:nvSpPr>
          <p:cNvPr id="13" name="Content Placeholder 3"/>
          <p:cNvSpPr>
            <a:spLocks noGrp="1"/>
          </p:cNvSpPr>
          <p:nvPr>
            <p:ph idx="4294967295"/>
          </p:nvPr>
        </p:nvSpPr>
        <p:spPr>
          <a:xfrm>
            <a:off x="809150" y="1291786"/>
            <a:ext cx="8229600" cy="4525963"/>
          </a:xfrm>
          <a:prstGeom prst="rect">
            <a:avLst/>
          </a:prstGeom>
        </p:spPr>
        <p:txBody>
          <a:bodyPr/>
          <a:lstStyle/>
          <a:p>
            <a:endParaRPr lang="en-US" dirty="0"/>
          </a:p>
          <a:p>
            <a:endParaRPr lang="en-US" dirty="0"/>
          </a:p>
          <a:p>
            <a:endParaRPr lang="en-US" dirty="0"/>
          </a:p>
          <a:p>
            <a:pPr marL="0" indent="0" algn="ctr">
              <a:buNone/>
            </a:pPr>
            <a:r>
              <a:rPr lang="en-US" u="sng" dirty="0"/>
              <a:t>Financial position:</a:t>
            </a:r>
          </a:p>
          <a:p>
            <a:pPr marL="0" indent="0" algn="ctr">
              <a:buNone/>
            </a:pPr>
            <a:r>
              <a:rPr lang="en-US" dirty="0"/>
              <a:t>Resources = Claims to Resources</a:t>
            </a:r>
          </a:p>
        </p:txBody>
      </p:sp>
      <p:sp>
        <p:nvSpPr>
          <p:cNvPr id="14" name="Oval 14"/>
          <p:cNvSpPr>
            <a:spLocks noChangeArrowheads="1"/>
          </p:cNvSpPr>
          <p:nvPr/>
        </p:nvSpPr>
        <p:spPr bwMode="auto">
          <a:xfrm>
            <a:off x="5083997" y="4763298"/>
            <a:ext cx="3503486" cy="1726856"/>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Liabilities + </a:t>
            </a:r>
          </a:p>
          <a:p>
            <a:pPr algn="ctr">
              <a:defRPr/>
            </a:pPr>
            <a:r>
              <a:rPr lang="en-US" sz="2400" b="1" kern="0" dirty="0">
                <a:solidFill>
                  <a:schemeClr val="bg1"/>
                </a:solidFill>
                <a:latin typeface="Arial" pitchFamily="34" charset="0"/>
              </a:rPr>
              <a:t>Stockholders’ Equity</a:t>
            </a:r>
          </a:p>
        </p:txBody>
      </p:sp>
      <p:sp>
        <p:nvSpPr>
          <p:cNvPr id="2" name="TextBox 1"/>
          <p:cNvSpPr txBox="1"/>
          <p:nvPr/>
        </p:nvSpPr>
        <p:spPr>
          <a:xfrm>
            <a:off x="4561726" y="5342042"/>
            <a:ext cx="389850" cy="584775"/>
          </a:xfrm>
          <a:prstGeom prst="rect">
            <a:avLst/>
          </a:prstGeom>
          <a:noFill/>
        </p:spPr>
        <p:txBody>
          <a:bodyPr wrap="none" rtlCol="0">
            <a:spAutoFit/>
          </a:bodyPr>
          <a:lstStyle/>
          <a:p>
            <a:r>
              <a:rPr lang="en-US" sz="3200" dirty="0">
                <a:solidFill>
                  <a:srgbClr val="1D5F76"/>
                </a:solidFil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uiExpand="1" build="p"/>
      <p:bldP spid="14"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4628" y="595206"/>
            <a:ext cx="8419372" cy="1143000"/>
          </a:xfrm>
        </p:spPr>
        <p:txBody>
          <a:bodyPr/>
          <a:lstStyle/>
          <a:p>
            <a:pPr>
              <a:lnSpc>
                <a:spcPct val="90000"/>
              </a:lnSpc>
            </a:pPr>
            <a:r>
              <a:rPr lang="en-US" sz="2800" dirty="0"/>
              <a:t>Balance Sheet for Eagle Soccer Academy</a:t>
            </a:r>
          </a:p>
        </p:txBody>
      </p:sp>
      <p:sp>
        <p:nvSpPr>
          <p:cNvPr id="4" name="Footer Placeholder 3"/>
          <p:cNvSpPr>
            <a:spLocks noGrp="1"/>
          </p:cNvSpPr>
          <p:nvPr>
            <p:ph type="ftr" sz="quarter" idx="11"/>
          </p:nvPr>
        </p:nvSpPr>
        <p:spPr>
          <a:xfrm>
            <a:off x="1536188" y="6489156"/>
            <a:ext cx="6540501" cy="365125"/>
          </a:xfrm>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a:xfrm>
            <a:off x="7009889" y="6489156"/>
            <a:ext cx="2133600" cy="365125"/>
          </a:xfrm>
        </p:spPr>
        <p:txBody>
          <a:bodyPr/>
          <a:lstStyle/>
          <a:p>
            <a:r>
              <a:rPr lang="en-US" dirty="0"/>
              <a:t>1-</a:t>
            </a:r>
            <a:fld id="{8A048DD7-39B4-434B-ACE7-68CA5B147A05}" type="slidenum">
              <a:rPr lang="en-US" smtClean="0"/>
              <a:t>26</a:t>
            </a:fld>
            <a:endParaRPr lang="en-US" dirty="0"/>
          </a:p>
        </p:txBody>
      </p:sp>
      <p:sp>
        <p:nvSpPr>
          <p:cNvPr id="6" name="Content Placeholder 5"/>
          <p:cNvSpPr>
            <a:spLocks noGrp="1"/>
          </p:cNvSpPr>
          <p:nvPr>
            <p:ph sz="quarter" idx="13"/>
          </p:nvPr>
        </p:nvSpPr>
        <p:spPr>
          <a:xfrm>
            <a:off x="823496" y="150350"/>
            <a:ext cx="6808080" cy="331817"/>
          </a:xfrm>
        </p:spPr>
        <p:txBody>
          <a:bodyPr/>
          <a:lstStyle/>
          <a:p>
            <a:r>
              <a:rPr lang="en-US" dirty="0"/>
              <a:t>Illustration 1-7</a:t>
            </a:r>
          </a:p>
        </p:txBody>
      </p:sp>
      <p:sp>
        <p:nvSpPr>
          <p:cNvPr id="40" name="Round Same Side Corner Rectangle 39"/>
          <p:cNvSpPr/>
          <p:nvPr/>
        </p:nvSpPr>
        <p:spPr>
          <a:xfrm>
            <a:off x="759754" y="1095094"/>
            <a:ext cx="8162864" cy="886106"/>
          </a:xfrm>
          <a:prstGeom prst="round2SameRect">
            <a:avLst/>
          </a:prstGeom>
          <a:solidFill>
            <a:srgbClr val="264E2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8000"/>
              </a:solidFill>
            </a:endParaRPr>
          </a:p>
        </p:txBody>
      </p:sp>
      <p:sp>
        <p:nvSpPr>
          <p:cNvPr id="41" name="Rectangle 40"/>
          <p:cNvSpPr/>
          <p:nvPr/>
        </p:nvSpPr>
        <p:spPr>
          <a:xfrm>
            <a:off x="759753" y="1995311"/>
            <a:ext cx="8162865" cy="4597994"/>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42" name="TextBox 41"/>
          <p:cNvSpPr txBox="1"/>
          <p:nvPr/>
        </p:nvSpPr>
        <p:spPr>
          <a:xfrm>
            <a:off x="823497" y="1056610"/>
            <a:ext cx="7935490" cy="900246"/>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Balance Sheet</a:t>
            </a:r>
          </a:p>
          <a:p>
            <a:pPr algn="ctr">
              <a:lnSpc>
                <a:spcPct val="90000"/>
              </a:lnSpc>
            </a:pPr>
            <a:r>
              <a:rPr lang="en-US" b="1" dirty="0">
                <a:solidFill>
                  <a:schemeClr val="bg1"/>
                </a:solidFill>
              </a:rPr>
              <a:t>December 31, 2024</a:t>
            </a:r>
          </a:p>
        </p:txBody>
      </p:sp>
      <p:sp>
        <p:nvSpPr>
          <p:cNvPr id="43" name="TextBox 42"/>
          <p:cNvSpPr txBox="1"/>
          <p:nvPr/>
        </p:nvSpPr>
        <p:spPr>
          <a:xfrm>
            <a:off x="2342736" y="1929139"/>
            <a:ext cx="1099945" cy="400110"/>
          </a:xfrm>
          <a:prstGeom prst="rect">
            <a:avLst/>
          </a:prstGeom>
          <a:noFill/>
        </p:spPr>
        <p:txBody>
          <a:bodyPr wrap="square" rtlCol="0">
            <a:spAutoFit/>
          </a:bodyPr>
          <a:lstStyle/>
          <a:p>
            <a:r>
              <a:rPr lang="en-US" sz="2000" b="1" dirty="0"/>
              <a:t>Assets</a:t>
            </a:r>
          </a:p>
        </p:txBody>
      </p:sp>
      <p:sp>
        <p:nvSpPr>
          <p:cNvPr id="44" name="TextBox 43"/>
          <p:cNvSpPr txBox="1"/>
          <p:nvPr/>
        </p:nvSpPr>
        <p:spPr>
          <a:xfrm>
            <a:off x="6137885" y="1946980"/>
            <a:ext cx="1294202" cy="400110"/>
          </a:xfrm>
          <a:prstGeom prst="rect">
            <a:avLst/>
          </a:prstGeom>
          <a:noFill/>
        </p:spPr>
        <p:txBody>
          <a:bodyPr wrap="square" rtlCol="0">
            <a:spAutoFit/>
          </a:bodyPr>
          <a:lstStyle/>
          <a:p>
            <a:r>
              <a:rPr lang="en-US" sz="2000" b="1" dirty="0"/>
              <a:t>Liabilities</a:t>
            </a:r>
          </a:p>
        </p:txBody>
      </p:sp>
      <p:grpSp>
        <p:nvGrpSpPr>
          <p:cNvPr id="58" name="Group 57"/>
          <p:cNvGrpSpPr/>
          <p:nvPr/>
        </p:nvGrpSpPr>
        <p:grpSpPr>
          <a:xfrm>
            <a:off x="759755" y="2315637"/>
            <a:ext cx="3823366" cy="1946715"/>
            <a:chOff x="823497" y="2481896"/>
            <a:chExt cx="3823366" cy="1946715"/>
          </a:xfrm>
        </p:grpSpPr>
        <p:sp>
          <p:nvSpPr>
            <p:cNvPr id="59" name="TextBox 58"/>
            <p:cNvSpPr txBox="1"/>
            <p:nvPr/>
          </p:nvSpPr>
          <p:spPr>
            <a:xfrm>
              <a:off x="823497" y="2481896"/>
              <a:ext cx="2550846" cy="1877437"/>
            </a:xfrm>
            <a:prstGeom prst="rect">
              <a:avLst/>
            </a:prstGeom>
            <a:noFill/>
          </p:spPr>
          <p:txBody>
            <a:bodyPr wrap="square" rtlCol="0">
              <a:spAutoFit/>
            </a:bodyPr>
            <a:lstStyle/>
            <a:p>
              <a:pPr>
                <a:lnSpc>
                  <a:spcPct val="80000"/>
                </a:lnSpc>
              </a:pPr>
              <a:r>
                <a:rPr lang="en-US" sz="2000" dirty="0"/>
                <a:t>   Cash</a:t>
              </a:r>
            </a:p>
            <a:p>
              <a:pPr>
                <a:lnSpc>
                  <a:spcPct val="90000"/>
                </a:lnSpc>
              </a:pPr>
              <a:r>
                <a:rPr lang="en-US" sz="2000" dirty="0"/>
                <a:t>   Accounts receivable</a:t>
              </a:r>
            </a:p>
            <a:p>
              <a:r>
                <a:rPr lang="en-US" sz="2000" dirty="0"/>
                <a:t>   Supplies</a:t>
              </a:r>
            </a:p>
            <a:p>
              <a:r>
                <a:rPr lang="en-US" sz="2000" dirty="0"/>
                <a:t>   Equipment, net</a:t>
              </a:r>
            </a:p>
            <a:p>
              <a:r>
                <a:rPr lang="en-US" sz="2000" dirty="0"/>
                <a:t>   Other assets</a:t>
              </a:r>
            </a:p>
            <a:p>
              <a:pPr>
                <a:lnSpc>
                  <a:spcPct val="110000"/>
                </a:lnSpc>
              </a:pPr>
              <a:r>
                <a:rPr lang="en-US" sz="2000" b="1" dirty="0"/>
                <a:t>       </a:t>
              </a:r>
              <a:endParaRPr lang="en-US" sz="2000" b="1" dirty="0">
                <a:solidFill>
                  <a:srgbClr val="008000"/>
                </a:solidFill>
              </a:endParaRPr>
            </a:p>
          </p:txBody>
        </p:sp>
        <p:sp>
          <p:nvSpPr>
            <p:cNvPr id="60" name="TextBox 59"/>
            <p:cNvSpPr txBox="1"/>
            <p:nvPr/>
          </p:nvSpPr>
          <p:spPr>
            <a:xfrm>
              <a:off x="3374342" y="2489619"/>
              <a:ext cx="1272521" cy="1938992"/>
            </a:xfrm>
            <a:prstGeom prst="rect">
              <a:avLst/>
            </a:prstGeom>
            <a:noFill/>
          </p:spPr>
          <p:txBody>
            <a:bodyPr wrap="square" rtlCol="0">
              <a:spAutoFit/>
            </a:bodyPr>
            <a:lstStyle/>
            <a:p>
              <a:pPr algn="r"/>
              <a:r>
                <a:rPr lang="en-US" sz="2000" dirty="0"/>
                <a:t>$137,000</a:t>
              </a:r>
            </a:p>
            <a:p>
              <a:pPr algn="r"/>
              <a:r>
                <a:rPr lang="en-US" sz="2000" dirty="0"/>
                <a:t>     27,000</a:t>
              </a:r>
            </a:p>
            <a:p>
              <a:pPr algn="r"/>
              <a:r>
                <a:rPr lang="en-US" sz="2000" dirty="0"/>
                <a:t>     13,000</a:t>
              </a:r>
            </a:p>
            <a:p>
              <a:pPr algn="r"/>
              <a:r>
                <a:rPr lang="en-US" sz="2000" dirty="0"/>
                <a:t>   118,000</a:t>
              </a:r>
            </a:p>
            <a:p>
              <a:pPr algn="r"/>
              <a:r>
                <a:rPr lang="en-US" sz="2000" dirty="0"/>
                <a:t>     55,000</a:t>
              </a:r>
            </a:p>
            <a:p>
              <a:r>
                <a:rPr lang="en-US" sz="2000" dirty="0"/>
                <a:t>  </a:t>
              </a:r>
              <a:endParaRPr lang="en-US" sz="2000" b="1" dirty="0">
                <a:solidFill>
                  <a:srgbClr val="008000"/>
                </a:solidFill>
              </a:endParaRPr>
            </a:p>
          </p:txBody>
        </p:sp>
      </p:grpSp>
      <p:sp>
        <p:nvSpPr>
          <p:cNvPr id="67" name="TextBox 66"/>
          <p:cNvSpPr txBox="1"/>
          <p:nvPr/>
        </p:nvSpPr>
        <p:spPr>
          <a:xfrm>
            <a:off x="1110545" y="6064144"/>
            <a:ext cx="1530859" cy="338554"/>
          </a:xfrm>
          <a:prstGeom prst="rect">
            <a:avLst/>
          </a:prstGeom>
          <a:noFill/>
        </p:spPr>
        <p:txBody>
          <a:bodyPr wrap="square" rtlCol="0">
            <a:spAutoFit/>
          </a:bodyPr>
          <a:lstStyle/>
          <a:p>
            <a:pPr>
              <a:lnSpc>
                <a:spcPct val="80000"/>
              </a:lnSpc>
            </a:pPr>
            <a:r>
              <a:rPr lang="en-US" sz="2000" b="1" dirty="0">
                <a:solidFill>
                  <a:srgbClr val="008000"/>
                </a:solidFill>
              </a:rPr>
              <a:t>Total assets</a:t>
            </a:r>
          </a:p>
        </p:txBody>
      </p:sp>
      <p:sp>
        <p:nvSpPr>
          <p:cNvPr id="68" name="TextBox 67"/>
          <p:cNvSpPr txBox="1"/>
          <p:nvPr/>
        </p:nvSpPr>
        <p:spPr>
          <a:xfrm>
            <a:off x="3310600" y="6029951"/>
            <a:ext cx="1272520" cy="400110"/>
          </a:xfrm>
          <a:prstGeom prst="rect">
            <a:avLst/>
          </a:prstGeom>
          <a:noFill/>
        </p:spPr>
        <p:txBody>
          <a:bodyPr wrap="square" rtlCol="0">
            <a:spAutoFit/>
          </a:bodyPr>
          <a:lstStyle/>
          <a:p>
            <a:r>
              <a:rPr lang="en-US" sz="2000" b="1" dirty="0">
                <a:solidFill>
                  <a:srgbClr val="008000"/>
                </a:solidFill>
              </a:rPr>
              <a:t>$350,000</a:t>
            </a:r>
          </a:p>
        </p:txBody>
      </p:sp>
      <p:sp>
        <p:nvSpPr>
          <p:cNvPr id="69" name="TextBox 68"/>
          <p:cNvSpPr txBox="1"/>
          <p:nvPr/>
        </p:nvSpPr>
        <p:spPr>
          <a:xfrm>
            <a:off x="7721616" y="6007050"/>
            <a:ext cx="1172146" cy="400110"/>
          </a:xfrm>
          <a:prstGeom prst="rect">
            <a:avLst/>
          </a:prstGeom>
          <a:noFill/>
        </p:spPr>
        <p:txBody>
          <a:bodyPr wrap="square" rtlCol="0">
            <a:spAutoFit/>
          </a:bodyPr>
          <a:lstStyle/>
          <a:p>
            <a:pPr algn="r"/>
            <a:r>
              <a:rPr lang="en-US" sz="2000" b="1" dirty="0">
                <a:solidFill>
                  <a:srgbClr val="008000"/>
                </a:solidFill>
              </a:rPr>
              <a:t>$350,000</a:t>
            </a:r>
          </a:p>
        </p:txBody>
      </p:sp>
      <p:sp>
        <p:nvSpPr>
          <p:cNvPr id="70" name="TextBox 69"/>
          <p:cNvSpPr txBox="1"/>
          <p:nvPr/>
        </p:nvSpPr>
        <p:spPr>
          <a:xfrm>
            <a:off x="7721617" y="4892674"/>
            <a:ext cx="1117328" cy="1015663"/>
          </a:xfrm>
          <a:prstGeom prst="rect">
            <a:avLst/>
          </a:prstGeom>
          <a:noFill/>
        </p:spPr>
        <p:txBody>
          <a:bodyPr wrap="square" rtlCol="0">
            <a:spAutoFit/>
          </a:bodyPr>
          <a:lstStyle/>
          <a:p>
            <a:pPr algn="r"/>
            <a:r>
              <a:rPr lang="en-US" sz="2000" dirty="0">
                <a:solidFill>
                  <a:srgbClr val="5A1A39"/>
                </a:solidFill>
              </a:rPr>
              <a:t>200,000</a:t>
            </a:r>
          </a:p>
          <a:p>
            <a:pPr algn="r"/>
            <a:r>
              <a:rPr lang="en-US" sz="2000" dirty="0">
                <a:solidFill>
                  <a:srgbClr val="5A1A39"/>
                </a:solidFill>
              </a:rPr>
              <a:t>  10,000</a:t>
            </a:r>
          </a:p>
          <a:p>
            <a:pPr algn="r"/>
            <a:r>
              <a:rPr lang="en-US" sz="2000" b="1" dirty="0">
                <a:solidFill>
                  <a:srgbClr val="5A1A39"/>
                </a:solidFill>
              </a:rPr>
              <a:t>210,000</a:t>
            </a:r>
          </a:p>
        </p:txBody>
      </p:sp>
      <p:sp>
        <p:nvSpPr>
          <p:cNvPr id="71" name="TextBox 70"/>
          <p:cNvSpPr txBox="1"/>
          <p:nvPr/>
        </p:nvSpPr>
        <p:spPr>
          <a:xfrm>
            <a:off x="4670895" y="4942995"/>
            <a:ext cx="3336855" cy="1508105"/>
          </a:xfrm>
          <a:prstGeom prst="rect">
            <a:avLst/>
          </a:prstGeom>
          <a:noFill/>
        </p:spPr>
        <p:txBody>
          <a:bodyPr wrap="square" rtlCol="0">
            <a:spAutoFit/>
          </a:bodyPr>
          <a:lstStyle/>
          <a:p>
            <a:pPr>
              <a:lnSpc>
                <a:spcPct val="80000"/>
              </a:lnSpc>
            </a:pPr>
            <a:r>
              <a:rPr lang="en-US" sz="2000" dirty="0">
                <a:solidFill>
                  <a:srgbClr val="5A1A39"/>
                </a:solidFill>
              </a:rPr>
              <a:t>Common stock</a:t>
            </a:r>
          </a:p>
          <a:p>
            <a:r>
              <a:rPr lang="en-US" sz="2000" dirty="0">
                <a:solidFill>
                  <a:srgbClr val="5A1A39"/>
                </a:solidFill>
              </a:rPr>
              <a:t>Retained earnings</a:t>
            </a:r>
          </a:p>
          <a:p>
            <a:r>
              <a:rPr lang="en-US" sz="2000" b="1" dirty="0">
                <a:solidFill>
                  <a:srgbClr val="5A1A39"/>
                </a:solidFill>
              </a:rPr>
              <a:t>     Total stockholders’ equity</a:t>
            </a:r>
          </a:p>
          <a:p>
            <a:pPr>
              <a:lnSpc>
                <a:spcPct val="90000"/>
              </a:lnSpc>
            </a:pPr>
            <a:r>
              <a:rPr lang="en-US" sz="2000" b="1" dirty="0">
                <a:solidFill>
                  <a:srgbClr val="008000"/>
                </a:solidFill>
              </a:rPr>
              <a:t>            Total liabilities and</a:t>
            </a:r>
            <a:br>
              <a:rPr lang="en-US" sz="2000" b="1" dirty="0">
                <a:solidFill>
                  <a:srgbClr val="008000"/>
                </a:solidFill>
              </a:rPr>
            </a:br>
            <a:r>
              <a:rPr lang="en-US" sz="2000" b="1" dirty="0">
                <a:solidFill>
                  <a:srgbClr val="008000"/>
                </a:solidFill>
              </a:rPr>
              <a:t>            stockholders’ equity</a:t>
            </a:r>
          </a:p>
        </p:txBody>
      </p:sp>
      <p:cxnSp>
        <p:nvCxnSpPr>
          <p:cNvPr id="72" name="Straight Connector 71"/>
          <p:cNvCxnSpPr/>
          <p:nvPr/>
        </p:nvCxnSpPr>
        <p:spPr>
          <a:xfrm flipV="1">
            <a:off x="2368696" y="2260423"/>
            <a:ext cx="736521" cy="39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6196419" y="2266115"/>
            <a:ext cx="1042812" cy="78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 name="Group 1"/>
          <p:cNvGrpSpPr/>
          <p:nvPr/>
        </p:nvGrpSpPr>
        <p:grpSpPr>
          <a:xfrm>
            <a:off x="5641986" y="4567383"/>
            <a:ext cx="2981393" cy="707886"/>
            <a:chOff x="5425169" y="4808446"/>
            <a:chExt cx="1843538" cy="707886"/>
          </a:xfrm>
        </p:grpSpPr>
        <p:sp>
          <p:nvSpPr>
            <p:cNvPr id="57" name="TextBox 56"/>
            <p:cNvSpPr txBox="1"/>
            <p:nvPr/>
          </p:nvSpPr>
          <p:spPr>
            <a:xfrm>
              <a:off x="5436671" y="4808446"/>
              <a:ext cx="1832036" cy="707886"/>
            </a:xfrm>
            <a:prstGeom prst="rect">
              <a:avLst/>
            </a:prstGeom>
            <a:noFill/>
          </p:spPr>
          <p:txBody>
            <a:bodyPr wrap="square" rtlCol="0">
              <a:spAutoFit/>
            </a:bodyPr>
            <a:lstStyle/>
            <a:p>
              <a:r>
                <a:rPr lang="en-US" sz="2000" b="1" dirty="0"/>
                <a:t>Stockholders’ Equity</a:t>
              </a:r>
            </a:p>
          </p:txBody>
        </p:sp>
        <p:cxnSp>
          <p:nvCxnSpPr>
            <p:cNvPr id="74" name="Straight Connector 73"/>
            <p:cNvCxnSpPr/>
            <p:nvPr/>
          </p:nvCxnSpPr>
          <p:spPr>
            <a:xfrm>
              <a:off x="5425169" y="5160415"/>
              <a:ext cx="1413543" cy="39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77" name="Straight Connector 76"/>
          <p:cNvCxnSpPr/>
          <p:nvPr/>
        </p:nvCxnSpPr>
        <p:spPr>
          <a:xfrm>
            <a:off x="7803392" y="4102364"/>
            <a:ext cx="91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V="1">
            <a:off x="3397225" y="5988028"/>
            <a:ext cx="1005840" cy="76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7826395" y="5879462"/>
            <a:ext cx="10058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1" name="Group 80"/>
          <p:cNvGrpSpPr/>
          <p:nvPr/>
        </p:nvGrpSpPr>
        <p:grpSpPr>
          <a:xfrm>
            <a:off x="3397226" y="6362100"/>
            <a:ext cx="1005840" cy="70325"/>
            <a:chOff x="3426429" y="6530626"/>
            <a:chExt cx="405806" cy="25991"/>
          </a:xfrm>
        </p:grpSpPr>
        <p:cxnSp>
          <p:nvCxnSpPr>
            <p:cNvPr id="82" name="Straight Connector 81"/>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84" name="Group 83"/>
          <p:cNvGrpSpPr/>
          <p:nvPr/>
        </p:nvGrpSpPr>
        <p:grpSpPr>
          <a:xfrm>
            <a:off x="7802362" y="6384300"/>
            <a:ext cx="1005840" cy="66800"/>
            <a:chOff x="3426429" y="6530626"/>
            <a:chExt cx="405806" cy="25991"/>
          </a:xfrm>
        </p:grpSpPr>
        <p:cxnSp>
          <p:nvCxnSpPr>
            <p:cNvPr id="85" name="Straight Connector 84"/>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88" name="Straight Connector 87"/>
          <p:cNvCxnSpPr/>
          <p:nvPr/>
        </p:nvCxnSpPr>
        <p:spPr>
          <a:xfrm>
            <a:off x="7836019" y="5544561"/>
            <a:ext cx="10058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4512117" y="2313735"/>
            <a:ext cx="2615354" cy="2185214"/>
          </a:xfrm>
          <a:prstGeom prst="rect">
            <a:avLst/>
          </a:prstGeom>
          <a:noFill/>
        </p:spPr>
        <p:txBody>
          <a:bodyPr wrap="square" rtlCol="0">
            <a:spAutoFit/>
          </a:bodyPr>
          <a:lstStyle/>
          <a:p>
            <a:pPr>
              <a:lnSpc>
                <a:spcPct val="80000"/>
              </a:lnSpc>
            </a:pPr>
            <a:r>
              <a:rPr lang="en-US" sz="2000" dirty="0"/>
              <a:t>   Accounts payable</a:t>
            </a:r>
          </a:p>
          <a:p>
            <a:r>
              <a:rPr lang="en-US" sz="2000" dirty="0"/>
              <a:t>   Salaries payable</a:t>
            </a:r>
          </a:p>
          <a:p>
            <a:r>
              <a:rPr lang="en-US" sz="2000" dirty="0"/>
              <a:t>   Utilities payable</a:t>
            </a:r>
          </a:p>
          <a:p>
            <a:r>
              <a:rPr lang="en-US" sz="2000" dirty="0"/>
              <a:t>   Interest payable</a:t>
            </a:r>
          </a:p>
          <a:p>
            <a:r>
              <a:rPr lang="en-US" sz="2000" dirty="0"/>
              <a:t>   Notes payable</a:t>
            </a:r>
          </a:p>
          <a:p>
            <a:r>
              <a:rPr lang="en-US" sz="2000" dirty="0"/>
              <a:t>   Other liabilities</a:t>
            </a:r>
          </a:p>
          <a:p>
            <a:r>
              <a:rPr lang="en-US" sz="2000" dirty="0"/>
              <a:t>	</a:t>
            </a:r>
            <a:r>
              <a:rPr lang="en-US" sz="2000" b="1" dirty="0">
                <a:solidFill>
                  <a:srgbClr val="008000"/>
                </a:solidFill>
              </a:rPr>
              <a:t>Total liabilities</a:t>
            </a:r>
          </a:p>
        </p:txBody>
      </p:sp>
      <p:sp>
        <p:nvSpPr>
          <p:cNvPr id="37" name="TextBox 36"/>
          <p:cNvSpPr txBox="1"/>
          <p:nvPr/>
        </p:nvSpPr>
        <p:spPr>
          <a:xfrm>
            <a:off x="7641450" y="2270048"/>
            <a:ext cx="1173216" cy="2568395"/>
          </a:xfrm>
          <a:prstGeom prst="rect">
            <a:avLst/>
          </a:prstGeom>
          <a:noFill/>
        </p:spPr>
        <p:txBody>
          <a:bodyPr wrap="square" rtlCol="0">
            <a:spAutoFit/>
          </a:bodyPr>
          <a:lstStyle/>
          <a:p>
            <a:pPr algn="r"/>
            <a:r>
              <a:rPr lang="en-US" sz="2000" dirty="0"/>
              <a:t>$ 23,000</a:t>
            </a:r>
          </a:p>
          <a:p>
            <a:pPr algn="r"/>
            <a:r>
              <a:rPr lang="en-US" sz="2000" dirty="0"/>
              <a:t>       3,000</a:t>
            </a:r>
          </a:p>
          <a:p>
            <a:pPr algn="r"/>
            <a:r>
              <a:rPr lang="en-US" sz="2000" dirty="0"/>
              <a:t>       9,000</a:t>
            </a:r>
          </a:p>
          <a:p>
            <a:pPr algn="r"/>
            <a:r>
              <a:rPr lang="en-US" sz="2000" dirty="0"/>
              <a:t>       1,000</a:t>
            </a:r>
          </a:p>
          <a:p>
            <a:pPr algn="r"/>
            <a:r>
              <a:rPr lang="en-US" sz="2000" dirty="0"/>
              <a:t>  100,000</a:t>
            </a:r>
          </a:p>
          <a:p>
            <a:pPr algn="r"/>
            <a:r>
              <a:rPr lang="en-US" sz="2000" dirty="0"/>
              <a:t>       4,000</a:t>
            </a:r>
          </a:p>
          <a:p>
            <a:pPr algn="r"/>
            <a:r>
              <a:rPr lang="en-US" sz="2000" b="1" dirty="0">
                <a:solidFill>
                  <a:srgbClr val="008000"/>
                </a:solidFill>
                <a:uFill>
                  <a:solidFill>
                    <a:schemeClr val="tx1"/>
                  </a:solidFill>
                </a:uFill>
              </a:rPr>
              <a:t>140,000</a:t>
            </a:r>
          </a:p>
          <a:p>
            <a:pPr>
              <a:lnSpc>
                <a:spcPct val="110000"/>
              </a:lnSpc>
            </a:pPr>
            <a:r>
              <a:rPr lang="en-US" sz="2000" b="1" dirty="0"/>
              <a:t>    </a:t>
            </a:r>
            <a:endParaRPr lang="en-US" sz="2000" dirty="0"/>
          </a:p>
        </p:txBody>
      </p:sp>
    </p:spTree>
    <p:extLst>
      <p:ext uri="{BB962C8B-B14F-4D97-AF65-F5344CB8AC3E}">
        <p14:creationId xmlns:p14="http://schemas.microsoft.com/office/powerpoint/2010/main" val="95921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67" grpId="0"/>
      <p:bldP spid="68" grpId="0"/>
      <p:bldP spid="69" grpId="0"/>
      <p:bldP spid="70" grpId="0"/>
      <p:bldP spid="71" grpId="0"/>
      <p:bldP spid="36"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4725038"/>
          </a:xfrm>
        </p:spPr>
        <p:txBody>
          <a:bodyPr/>
          <a:lstStyle/>
          <a:p>
            <a:pPr marL="0" indent="0">
              <a:buNone/>
            </a:pPr>
            <a:r>
              <a:rPr lang="en-US" dirty="0"/>
              <a:t>Which of the following accounts would appear in a company’s income statement?</a:t>
            </a:r>
          </a:p>
          <a:p>
            <a:pPr marL="0" indent="0">
              <a:buNone/>
            </a:pPr>
            <a:r>
              <a:rPr lang="en-US" dirty="0"/>
              <a:t>a.	Accounts Payable</a:t>
            </a:r>
          </a:p>
          <a:p>
            <a:pPr marL="0" indent="0">
              <a:buNone/>
            </a:pPr>
            <a:r>
              <a:rPr lang="en-US" dirty="0"/>
              <a:t>b.	Cash</a:t>
            </a:r>
          </a:p>
          <a:p>
            <a:pPr marL="0" indent="0">
              <a:buNone/>
            </a:pPr>
            <a:r>
              <a:rPr lang="en-US" dirty="0"/>
              <a:t>c.	Dividends</a:t>
            </a:r>
          </a:p>
          <a:p>
            <a:pPr marL="0" indent="0">
              <a:buNone/>
            </a:pPr>
            <a:r>
              <a:rPr lang="en-US" dirty="0"/>
              <a:t>d.	Rent Expense</a:t>
            </a:r>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Concept Check 1-3</a:t>
            </a:r>
          </a:p>
        </p:txBody>
      </p:sp>
      <p:sp>
        <p:nvSpPr>
          <p:cNvPr id="6" name="TextBox 5"/>
          <p:cNvSpPr txBox="1"/>
          <p:nvPr/>
        </p:nvSpPr>
        <p:spPr>
          <a:xfrm>
            <a:off x="1154907" y="4722709"/>
            <a:ext cx="7406640" cy="1862048"/>
          </a:xfrm>
          <a:prstGeom prst="rect">
            <a:avLst/>
          </a:prstGeom>
          <a:solidFill>
            <a:srgbClr val="FFFFD1"/>
          </a:solidFill>
          <a:ln w="6350">
            <a:solidFill>
              <a:schemeClr val="tx1"/>
            </a:solidFill>
          </a:ln>
        </p:spPr>
        <p:txBody>
          <a:bodyPr wrap="square" rtlCol="0">
            <a:spAutoFit/>
          </a:bodyPr>
          <a:lstStyle/>
          <a:p>
            <a:r>
              <a:rPr lang="en-US" sz="2300" dirty="0"/>
              <a:t>The income statement is a financial statement that reports the company’s revenues and expenses over an interval of time. Accounts Payable (liability) and Cash (asset) would appear in the balance sheet, and Dividends would appear in the statement of stockholders’ equity.</a:t>
            </a:r>
          </a:p>
        </p:txBody>
      </p:sp>
      <p:sp>
        <p:nvSpPr>
          <p:cNvPr id="7" name="Oval 6"/>
          <p:cNvSpPr/>
          <p:nvPr/>
        </p:nvSpPr>
        <p:spPr bwMode="auto">
          <a:xfrm>
            <a:off x="974981" y="4111199"/>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27</a:t>
            </a:fld>
            <a:endParaRPr lang="en-US" dirty="0"/>
          </a:p>
        </p:txBody>
      </p:sp>
    </p:spTree>
    <p:extLst>
      <p:ext uri="{BB962C8B-B14F-4D97-AF65-F5344CB8AC3E}">
        <p14:creationId xmlns:p14="http://schemas.microsoft.com/office/powerpoint/2010/main" val="26650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3340080"/>
          </a:xfrm>
        </p:spPr>
        <p:txBody>
          <a:bodyPr>
            <a:normAutofit lnSpcReduction="10000"/>
          </a:bodyPr>
          <a:lstStyle/>
          <a:p>
            <a:pPr marL="0" indent="0">
              <a:buNone/>
            </a:pPr>
            <a:r>
              <a:rPr lang="en-US" dirty="0"/>
              <a:t>Which relationship is reflected in the balance sheet?</a:t>
            </a:r>
          </a:p>
          <a:p>
            <a:pPr marL="0" indent="0">
              <a:buNone/>
            </a:pPr>
            <a:r>
              <a:rPr lang="en-US" dirty="0"/>
              <a:t>a.	Revenues − Expenses = Net income</a:t>
            </a:r>
          </a:p>
          <a:p>
            <a:pPr marL="0" indent="0">
              <a:buNone/>
            </a:pPr>
            <a:r>
              <a:rPr lang="en-US" dirty="0"/>
              <a:t>b.	Assets = Liabilities + Stockholders’ Equity</a:t>
            </a:r>
          </a:p>
          <a:p>
            <a:pPr marL="461963" indent="-461963">
              <a:buNone/>
            </a:pPr>
            <a:r>
              <a:rPr lang="en-US" dirty="0"/>
              <a:t>c.	Assets − Liabilities = Net Income</a:t>
            </a:r>
          </a:p>
          <a:p>
            <a:pPr marL="0" indent="0">
              <a:buNone/>
            </a:pPr>
            <a:r>
              <a:rPr lang="en-US" dirty="0"/>
              <a:t>d.	Assets = Revenues + Dividends</a:t>
            </a:r>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Concept Check 1-4</a:t>
            </a:r>
          </a:p>
        </p:txBody>
      </p:sp>
      <p:sp>
        <p:nvSpPr>
          <p:cNvPr id="6" name="Oval 5"/>
          <p:cNvSpPr/>
          <p:nvPr/>
        </p:nvSpPr>
        <p:spPr bwMode="auto">
          <a:xfrm>
            <a:off x="1029979" y="2830163"/>
            <a:ext cx="514374" cy="527563"/>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4417794"/>
            <a:ext cx="7406640" cy="1920240"/>
          </a:xfrm>
          <a:prstGeom prst="rect">
            <a:avLst/>
          </a:prstGeom>
          <a:solidFill>
            <a:srgbClr val="FFFFD1"/>
          </a:solidFill>
          <a:ln w="6350">
            <a:solidFill>
              <a:schemeClr val="tx1"/>
            </a:solidFill>
          </a:ln>
        </p:spPr>
        <p:txBody>
          <a:bodyPr wrap="square" rtlCol="0">
            <a:spAutoFit/>
          </a:bodyPr>
          <a:lstStyle/>
          <a:p>
            <a:r>
              <a:rPr lang="en-US" sz="2400" dirty="0"/>
              <a:t>The balance sheet reflects the financial position of a company on a particular date. The company’s financial position is summarized by showing that resources (Assets) equal claims to resources (Liabilities + Stockholders’ Equity).</a:t>
            </a:r>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28</a:t>
            </a:fld>
            <a:endParaRPr lang="en-US" dirty="0"/>
          </a:p>
        </p:txBody>
      </p:sp>
    </p:spTree>
    <p:extLst>
      <p:ext uri="{BB962C8B-B14F-4D97-AF65-F5344CB8AC3E}">
        <p14:creationId xmlns:p14="http://schemas.microsoft.com/office/powerpoint/2010/main" val="41465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dirty="0"/>
              <a:t>Statement of Cash Flows</a:t>
            </a:r>
          </a:p>
        </p:txBody>
      </p:sp>
      <p:sp>
        <p:nvSpPr>
          <p:cNvPr id="14" name="AutoShape 5"/>
          <p:cNvSpPr>
            <a:spLocks noChangeArrowheads="1"/>
          </p:cNvSpPr>
          <p:nvPr/>
        </p:nvSpPr>
        <p:spPr bwMode="auto">
          <a:xfrm>
            <a:off x="1333500" y="1905000"/>
            <a:ext cx="6705600" cy="1143000"/>
          </a:xfrm>
          <a:prstGeom prst="roundRect">
            <a:avLst>
              <a:gd name="adj" fmla="val 16667"/>
            </a:avLst>
          </a:prstGeom>
          <a:solidFill>
            <a:schemeClr val="tx2">
              <a:lumMod val="75000"/>
            </a:schemeClr>
          </a:solidFill>
          <a:ln w="25400" algn="ctr">
            <a:noFill/>
            <a:round/>
            <a:headEnd/>
            <a:tailEnd/>
          </a:ln>
          <a:effectLst/>
        </p:spPr>
        <p:txBody>
          <a:bodyPr anchor="ctr"/>
          <a:lstStyle/>
          <a:p>
            <a:pPr algn="ctr">
              <a:defRPr/>
            </a:pPr>
            <a:r>
              <a:rPr lang="en-US" sz="2400" kern="0" dirty="0">
                <a:solidFill>
                  <a:schemeClr val="bg1">
                    <a:lumMod val="95000"/>
                  </a:schemeClr>
                </a:solidFill>
                <a:latin typeface="Arial" pitchFamily="34" charset="0"/>
              </a:rPr>
              <a:t>Measures activities involving cash receipts and cash payments over an interval of time </a:t>
            </a:r>
          </a:p>
        </p:txBody>
      </p:sp>
      <p:sp>
        <p:nvSpPr>
          <p:cNvPr id="17" name="Oval 11"/>
          <p:cNvSpPr>
            <a:spLocks noChangeArrowheads="1"/>
          </p:cNvSpPr>
          <p:nvPr/>
        </p:nvSpPr>
        <p:spPr bwMode="auto">
          <a:xfrm>
            <a:off x="533400" y="3714575"/>
            <a:ext cx="2667000" cy="914400"/>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Operating</a:t>
            </a:r>
          </a:p>
          <a:p>
            <a:pPr algn="ctr">
              <a:defRPr/>
            </a:pPr>
            <a:r>
              <a:rPr lang="en-US" sz="2400" b="1" kern="0" dirty="0">
                <a:solidFill>
                  <a:schemeClr val="bg1"/>
                </a:solidFill>
                <a:latin typeface="Arial" pitchFamily="34" charset="0"/>
              </a:rPr>
              <a:t>cash flows</a:t>
            </a:r>
          </a:p>
        </p:txBody>
      </p:sp>
      <p:sp>
        <p:nvSpPr>
          <p:cNvPr id="18" name="Oval 13"/>
          <p:cNvSpPr>
            <a:spLocks noChangeArrowheads="1"/>
          </p:cNvSpPr>
          <p:nvPr/>
        </p:nvSpPr>
        <p:spPr bwMode="auto">
          <a:xfrm>
            <a:off x="3352800" y="3714575"/>
            <a:ext cx="2667000" cy="914400"/>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Investing</a:t>
            </a:r>
          </a:p>
          <a:p>
            <a:pPr algn="ctr">
              <a:defRPr/>
            </a:pPr>
            <a:r>
              <a:rPr lang="en-US" sz="2400" b="1" kern="0" dirty="0">
                <a:solidFill>
                  <a:schemeClr val="bg1"/>
                </a:solidFill>
                <a:latin typeface="Arial" pitchFamily="34" charset="0"/>
              </a:rPr>
              <a:t>cash flows</a:t>
            </a:r>
          </a:p>
        </p:txBody>
      </p:sp>
      <p:sp>
        <p:nvSpPr>
          <p:cNvPr id="19" name="Oval 14"/>
          <p:cNvSpPr>
            <a:spLocks noChangeArrowheads="1"/>
          </p:cNvSpPr>
          <p:nvPr/>
        </p:nvSpPr>
        <p:spPr bwMode="auto">
          <a:xfrm>
            <a:off x="6172200" y="3714575"/>
            <a:ext cx="2667000" cy="914400"/>
          </a:xfrm>
          <a:prstGeom prst="ellipse">
            <a:avLst/>
          </a:prstGeom>
          <a:solidFill>
            <a:schemeClr val="accent1">
              <a:lumMod val="75000"/>
            </a:schemeClr>
          </a:solidFill>
          <a:ln w="25400">
            <a:noFill/>
            <a:round/>
            <a:headEnd/>
            <a:tailEnd/>
          </a:ln>
          <a:effectLst/>
        </p:spPr>
        <p:txBody>
          <a:bodyPr wrap="none" anchor="ctr"/>
          <a:lstStyle/>
          <a:p>
            <a:pPr algn="ctr">
              <a:defRPr/>
            </a:pPr>
            <a:r>
              <a:rPr lang="en-US" sz="2400" b="1" kern="0" dirty="0">
                <a:solidFill>
                  <a:schemeClr val="bg1"/>
                </a:solidFill>
                <a:latin typeface="Arial" pitchFamily="34" charset="0"/>
              </a:rPr>
              <a:t>Financing</a:t>
            </a:r>
          </a:p>
          <a:p>
            <a:pPr algn="ctr">
              <a:defRPr/>
            </a:pPr>
            <a:r>
              <a:rPr lang="en-US" sz="2400" b="1" kern="0" dirty="0">
                <a:solidFill>
                  <a:schemeClr val="bg1"/>
                </a:solidFill>
                <a:latin typeface="Arial" pitchFamily="34" charset="0"/>
              </a:rPr>
              <a:t>cash flows</a:t>
            </a:r>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a:t>
            </a:r>
            <a:fld id="{8A048DD7-39B4-434B-ACE7-68CA5B147A05}" type="slidenum">
              <a:rPr lang="en-US" smtClean="0"/>
              <a:t>29</a:t>
            </a:fld>
            <a:endParaRPr lang="en-US" dirty="0"/>
          </a:p>
        </p:txBody>
      </p:sp>
      <p:sp>
        <p:nvSpPr>
          <p:cNvPr id="2" name="TextBox 1"/>
          <p:cNvSpPr txBox="1"/>
          <p:nvPr/>
        </p:nvSpPr>
        <p:spPr>
          <a:xfrm>
            <a:off x="616018" y="4995512"/>
            <a:ext cx="2545882" cy="1569660"/>
          </a:xfrm>
          <a:prstGeom prst="rect">
            <a:avLst/>
          </a:prstGeom>
          <a:noFill/>
        </p:spPr>
        <p:txBody>
          <a:bodyPr wrap="square" rtlCol="0">
            <a:spAutoFit/>
          </a:bodyPr>
          <a:lstStyle/>
          <a:p>
            <a:pPr algn="ctr"/>
            <a:r>
              <a:rPr lang="en-US" sz="2400" dirty="0"/>
              <a:t>cash transactions </a:t>
            </a:r>
          </a:p>
          <a:p>
            <a:pPr algn="ctr"/>
            <a:r>
              <a:rPr lang="en-US" sz="2400" dirty="0"/>
              <a:t>involving revenue and expense activities</a:t>
            </a:r>
          </a:p>
        </p:txBody>
      </p:sp>
      <p:cxnSp>
        <p:nvCxnSpPr>
          <p:cNvPr id="4" name="Straight Arrow Connector 3"/>
          <p:cNvCxnSpPr/>
          <p:nvPr/>
        </p:nvCxnSpPr>
        <p:spPr>
          <a:xfrm flipH="1">
            <a:off x="1771048" y="4706754"/>
            <a:ext cx="9626" cy="4331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149643" y="4993912"/>
            <a:ext cx="3129318" cy="1569660"/>
          </a:xfrm>
          <a:prstGeom prst="rect">
            <a:avLst/>
          </a:prstGeom>
          <a:noFill/>
        </p:spPr>
        <p:txBody>
          <a:bodyPr wrap="none" rtlCol="0">
            <a:spAutoFit/>
          </a:bodyPr>
          <a:lstStyle/>
          <a:p>
            <a:pPr algn="ctr"/>
            <a:r>
              <a:rPr lang="en-US" sz="2400" dirty="0"/>
              <a:t>cash transactions </a:t>
            </a:r>
          </a:p>
          <a:p>
            <a:pPr algn="ctr"/>
            <a:r>
              <a:rPr lang="en-US" sz="2400" dirty="0"/>
              <a:t>for the purchase</a:t>
            </a:r>
          </a:p>
          <a:p>
            <a:pPr algn="ctr"/>
            <a:r>
              <a:rPr lang="en-US" sz="2400" dirty="0"/>
              <a:t>and sale of investments</a:t>
            </a:r>
          </a:p>
          <a:p>
            <a:pPr algn="ctr"/>
            <a:r>
              <a:rPr lang="en-US" sz="2400" dirty="0"/>
              <a:t>and long-term assets</a:t>
            </a:r>
          </a:p>
        </p:txBody>
      </p:sp>
      <p:cxnSp>
        <p:nvCxnSpPr>
          <p:cNvPr id="22" name="Straight Arrow Connector 21"/>
          <p:cNvCxnSpPr/>
          <p:nvPr/>
        </p:nvCxnSpPr>
        <p:spPr>
          <a:xfrm flipH="1">
            <a:off x="4695448" y="4705154"/>
            <a:ext cx="9626" cy="4331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334705" y="4993908"/>
            <a:ext cx="2423549" cy="1200329"/>
          </a:xfrm>
          <a:prstGeom prst="rect">
            <a:avLst/>
          </a:prstGeom>
          <a:noFill/>
        </p:spPr>
        <p:txBody>
          <a:bodyPr wrap="none" rtlCol="0">
            <a:spAutoFit/>
          </a:bodyPr>
          <a:lstStyle/>
          <a:p>
            <a:pPr algn="ctr"/>
            <a:r>
              <a:rPr lang="en-US" sz="2400" dirty="0"/>
              <a:t>cash transactions </a:t>
            </a:r>
          </a:p>
          <a:p>
            <a:pPr algn="ctr"/>
            <a:r>
              <a:rPr lang="en-US" sz="2400" dirty="0"/>
              <a:t>with lenders </a:t>
            </a:r>
          </a:p>
          <a:p>
            <a:pPr algn="ctr"/>
            <a:r>
              <a:rPr lang="en-US" sz="2400" dirty="0"/>
              <a:t>and stockholders</a:t>
            </a:r>
          </a:p>
        </p:txBody>
      </p:sp>
      <p:cxnSp>
        <p:nvCxnSpPr>
          <p:cNvPr id="24" name="Straight Arrow Connector 23"/>
          <p:cNvCxnSpPr/>
          <p:nvPr/>
        </p:nvCxnSpPr>
        <p:spPr>
          <a:xfrm flipH="1">
            <a:off x="7450622" y="4705150"/>
            <a:ext cx="9626" cy="4331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4"/>
          <p:cNvSpPr>
            <a:spLocks noGrp="1"/>
          </p:cNvSpPr>
          <p:nvPr>
            <p:ph idx="1"/>
          </p:nvPr>
        </p:nvSpPr>
        <p:spPr>
          <a:xfrm>
            <a:off x="709369" y="1442358"/>
            <a:ext cx="7532338" cy="2968582"/>
          </a:xfrm>
        </p:spPr>
        <p:txBody>
          <a:bodyPr/>
          <a:lstStyle/>
          <a:p>
            <a:r>
              <a:rPr lang="en-US" b="1" dirty="0">
                <a:solidFill>
                  <a:srgbClr val="A5062D"/>
                </a:solidFill>
              </a:rPr>
              <a:t>LO1-1</a:t>
            </a:r>
            <a:r>
              <a:rPr lang="en-US" dirty="0"/>
              <a:t>	Describe the two primary functions of financial accounting.</a:t>
            </a:r>
          </a:p>
        </p:txBody>
      </p:sp>
      <p:sp>
        <p:nvSpPr>
          <p:cNvPr id="18433" name="Title 3"/>
          <p:cNvSpPr>
            <a:spLocks noGrp="1"/>
          </p:cNvSpPr>
          <p:nvPr>
            <p:ph type="title"/>
          </p:nvPr>
        </p:nvSpPr>
        <p:spPr/>
        <p:txBody>
          <a:bodyPr/>
          <a:lstStyle/>
          <a:p>
            <a:r>
              <a:rPr lang="en-US" dirty="0"/>
              <a:t>Learning Objective 1</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7" y="316585"/>
            <a:ext cx="10084484" cy="939304"/>
          </a:xfrm>
        </p:spPr>
        <p:txBody>
          <a:bodyPr/>
          <a:lstStyle/>
          <a:p>
            <a:pPr>
              <a:lnSpc>
                <a:spcPct val="90000"/>
              </a:lnSpc>
            </a:pPr>
            <a:r>
              <a:rPr lang="en-US" sz="3600" dirty="0"/>
              <a:t>Statement of Cash Flows for </a:t>
            </a:r>
            <a:br>
              <a:rPr lang="en-US" sz="3600" dirty="0"/>
            </a:br>
            <a:r>
              <a:rPr lang="en-US" sz="3600" dirty="0"/>
              <a:t>Eagle Soccer Academy</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30</a:t>
            </a:fld>
            <a:endParaRPr lang="en-US" dirty="0"/>
          </a:p>
        </p:txBody>
      </p:sp>
      <p:sp>
        <p:nvSpPr>
          <p:cNvPr id="6" name="Content Placeholder 5"/>
          <p:cNvSpPr>
            <a:spLocks noGrp="1"/>
          </p:cNvSpPr>
          <p:nvPr>
            <p:ph sz="quarter" idx="13"/>
          </p:nvPr>
        </p:nvSpPr>
        <p:spPr>
          <a:xfrm>
            <a:off x="823496" y="-15232"/>
            <a:ext cx="4906962" cy="403234"/>
          </a:xfrm>
        </p:spPr>
        <p:txBody>
          <a:bodyPr/>
          <a:lstStyle/>
          <a:p>
            <a:r>
              <a:rPr lang="en-US" dirty="0"/>
              <a:t>Illustration 1-8</a:t>
            </a:r>
          </a:p>
        </p:txBody>
      </p:sp>
      <p:sp>
        <p:nvSpPr>
          <p:cNvPr id="40" name="Round Same Side Corner Rectangle 39"/>
          <p:cNvSpPr/>
          <p:nvPr/>
        </p:nvSpPr>
        <p:spPr>
          <a:xfrm>
            <a:off x="1338077" y="1417638"/>
            <a:ext cx="6476999" cy="886106"/>
          </a:xfrm>
          <a:prstGeom prst="round2SameRect">
            <a:avLst/>
          </a:prstGeom>
          <a:solidFill>
            <a:schemeClr val="bg2">
              <a:lumMod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1" name="Rectangle 40"/>
          <p:cNvSpPr/>
          <p:nvPr/>
        </p:nvSpPr>
        <p:spPr>
          <a:xfrm>
            <a:off x="1335491" y="2303743"/>
            <a:ext cx="6476999" cy="4256267"/>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2367643" y="1379154"/>
            <a:ext cx="4645012" cy="923330"/>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Statement of Cash Flows</a:t>
            </a:r>
          </a:p>
          <a:p>
            <a:pPr algn="ctr">
              <a:lnSpc>
                <a:spcPct val="90000"/>
              </a:lnSpc>
            </a:pPr>
            <a:r>
              <a:rPr lang="en-US" sz="2000" b="1" dirty="0">
                <a:solidFill>
                  <a:schemeClr val="bg1"/>
                </a:solidFill>
              </a:rPr>
              <a:t>For the month ended December 31, 2024</a:t>
            </a:r>
            <a:endParaRPr lang="en-US" b="1" dirty="0">
              <a:solidFill>
                <a:schemeClr val="bg1"/>
              </a:solidFill>
            </a:endParaRPr>
          </a:p>
        </p:txBody>
      </p:sp>
      <p:sp>
        <p:nvSpPr>
          <p:cNvPr id="59" name="TextBox 58"/>
          <p:cNvSpPr txBox="1"/>
          <p:nvPr/>
        </p:nvSpPr>
        <p:spPr>
          <a:xfrm>
            <a:off x="1590261" y="2638912"/>
            <a:ext cx="3689475" cy="1349344"/>
          </a:xfrm>
          <a:prstGeom prst="rect">
            <a:avLst/>
          </a:prstGeom>
          <a:noFill/>
        </p:spPr>
        <p:txBody>
          <a:bodyPr wrap="square" rtlCol="0">
            <a:spAutoFit/>
          </a:bodyPr>
          <a:lstStyle/>
          <a:p>
            <a:pPr>
              <a:lnSpc>
                <a:spcPct val="80000"/>
              </a:lnSpc>
            </a:pPr>
            <a:r>
              <a:rPr lang="en-US" sz="1300" dirty="0"/>
              <a:t>Cash inflows:</a:t>
            </a:r>
          </a:p>
          <a:p>
            <a:pPr>
              <a:lnSpc>
                <a:spcPct val="110000"/>
              </a:lnSpc>
            </a:pPr>
            <a:r>
              <a:rPr lang="en-US" sz="1300" dirty="0"/>
              <a:t>   From customers     </a:t>
            </a:r>
          </a:p>
          <a:p>
            <a:pPr>
              <a:lnSpc>
                <a:spcPct val="110000"/>
              </a:lnSpc>
            </a:pPr>
            <a:r>
              <a:rPr lang="en-US" sz="1300" dirty="0"/>
              <a:t>Cash outflows:</a:t>
            </a:r>
          </a:p>
          <a:p>
            <a:pPr>
              <a:lnSpc>
                <a:spcPct val="110000"/>
              </a:lnSpc>
            </a:pPr>
            <a:r>
              <a:rPr lang="en-US" sz="1300" dirty="0"/>
              <a:t>   For salaries</a:t>
            </a:r>
          </a:p>
          <a:p>
            <a:pPr>
              <a:lnSpc>
                <a:spcPct val="110000"/>
              </a:lnSpc>
            </a:pPr>
            <a:r>
              <a:rPr lang="en-US" sz="1300" dirty="0"/>
              <a:t>   For rent</a:t>
            </a:r>
          </a:p>
          <a:p>
            <a:pPr>
              <a:lnSpc>
                <a:spcPct val="110000"/>
              </a:lnSpc>
            </a:pPr>
            <a:r>
              <a:rPr lang="en-US" sz="1300" dirty="0"/>
              <a:t>	Net cash flows from operating activities  </a:t>
            </a:r>
            <a:endParaRPr lang="en-US" sz="1300" dirty="0">
              <a:solidFill>
                <a:srgbClr val="008000"/>
              </a:solidFill>
            </a:endParaRPr>
          </a:p>
        </p:txBody>
      </p:sp>
      <p:sp>
        <p:nvSpPr>
          <p:cNvPr id="60" name="TextBox 59"/>
          <p:cNvSpPr txBox="1"/>
          <p:nvPr/>
        </p:nvSpPr>
        <p:spPr>
          <a:xfrm>
            <a:off x="6131233" y="2803532"/>
            <a:ext cx="858153" cy="1092607"/>
          </a:xfrm>
          <a:prstGeom prst="rect">
            <a:avLst/>
          </a:prstGeom>
          <a:noFill/>
        </p:spPr>
        <p:txBody>
          <a:bodyPr wrap="square" rtlCol="0">
            <a:spAutoFit/>
          </a:bodyPr>
          <a:lstStyle/>
          <a:p>
            <a:pPr algn="r"/>
            <a:r>
              <a:rPr lang="en-US" sz="1300" dirty="0"/>
              <a:t>$  49,000</a:t>
            </a:r>
          </a:p>
          <a:p>
            <a:pPr algn="r"/>
            <a:endParaRPr lang="en-US" sz="1300" dirty="0"/>
          </a:p>
          <a:p>
            <a:pPr algn="r"/>
            <a:r>
              <a:rPr lang="en-US" sz="1300" dirty="0"/>
              <a:t>  (28,000)</a:t>
            </a:r>
          </a:p>
          <a:p>
            <a:pPr algn="r"/>
            <a:r>
              <a:rPr lang="en-US" sz="1300" dirty="0"/>
              <a:t>  (60,000)</a:t>
            </a:r>
          </a:p>
          <a:p>
            <a:pPr algn="r"/>
            <a:r>
              <a:rPr lang="en-US" sz="1300" dirty="0"/>
              <a:t>       </a:t>
            </a:r>
            <a:endParaRPr lang="en-US" sz="1300" b="1" dirty="0">
              <a:solidFill>
                <a:srgbClr val="008000"/>
              </a:solidFill>
            </a:endParaRPr>
          </a:p>
        </p:txBody>
      </p:sp>
      <p:grpSp>
        <p:nvGrpSpPr>
          <p:cNvPr id="5" name="Group 4"/>
          <p:cNvGrpSpPr/>
          <p:nvPr/>
        </p:nvGrpSpPr>
        <p:grpSpPr>
          <a:xfrm>
            <a:off x="3223299" y="2331135"/>
            <a:ext cx="2998648" cy="307777"/>
            <a:chOff x="3223299" y="2331135"/>
            <a:chExt cx="2998648" cy="307777"/>
          </a:xfrm>
        </p:grpSpPr>
        <p:sp>
          <p:nvSpPr>
            <p:cNvPr id="43" name="TextBox 42"/>
            <p:cNvSpPr txBox="1"/>
            <p:nvPr/>
          </p:nvSpPr>
          <p:spPr>
            <a:xfrm>
              <a:off x="3223299" y="2331135"/>
              <a:ext cx="2998648" cy="307777"/>
            </a:xfrm>
            <a:prstGeom prst="rect">
              <a:avLst/>
            </a:prstGeom>
            <a:noFill/>
          </p:spPr>
          <p:txBody>
            <a:bodyPr wrap="square" rtlCol="0">
              <a:spAutoFit/>
            </a:bodyPr>
            <a:lstStyle/>
            <a:p>
              <a:r>
                <a:rPr lang="en-US" sz="1400" b="1" dirty="0"/>
                <a:t>Cash Flows from Operating Activities</a:t>
              </a:r>
            </a:p>
          </p:txBody>
        </p:sp>
        <p:cxnSp>
          <p:nvCxnSpPr>
            <p:cNvPr id="72" name="Straight Connector 71"/>
            <p:cNvCxnSpPr/>
            <p:nvPr/>
          </p:nvCxnSpPr>
          <p:spPr>
            <a:xfrm>
              <a:off x="3322469" y="2626146"/>
              <a:ext cx="2745114" cy="1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77" name="Straight Connector 76"/>
          <p:cNvCxnSpPr/>
          <p:nvPr/>
        </p:nvCxnSpPr>
        <p:spPr>
          <a:xfrm>
            <a:off x="6278234" y="3650695"/>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4" name="Group 83"/>
          <p:cNvGrpSpPr/>
          <p:nvPr/>
        </p:nvGrpSpPr>
        <p:grpSpPr>
          <a:xfrm>
            <a:off x="7060786" y="6439262"/>
            <a:ext cx="640080" cy="45719"/>
            <a:chOff x="3426429" y="6530626"/>
            <a:chExt cx="405806" cy="25991"/>
          </a:xfrm>
        </p:grpSpPr>
        <p:cxnSp>
          <p:nvCxnSpPr>
            <p:cNvPr id="85" name="Straight Connector 84"/>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8" name="TextBox 37"/>
          <p:cNvSpPr txBox="1"/>
          <p:nvPr/>
        </p:nvSpPr>
        <p:spPr>
          <a:xfrm>
            <a:off x="1589791" y="4213727"/>
            <a:ext cx="3689475" cy="469103"/>
          </a:xfrm>
          <a:prstGeom prst="rect">
            <a:avLst/>
          </a:prstGeom>
          <a:noFill/>
        </p:spPr>
        <p:txBody>
          <a:bodyPr wrap="square" rtlCol="0">
            <a:spAutoFit/>
          </a:bodyPr>
          <a:lstStyle/>
          <a:p>
            <a:pPr>
              <a:lnSpc>
                <a:spcPct val="80000"/>
              </a:lnSpc>
            </a:pPr>
            <a:r>
              <a:rPr lang="en-US" sz="1300" dirty="0"/>
              <a:t>Purchase equipment</a:t>
            </a:r>
          </a:p>
          <a:p>
            <a:pPr>
              <a:lnSpc>
                <a:spcPct val="110000"/>
              </a:lnSpc>
            </a:pPr>
            <a:r>
              <a:rPr lang="en-US" sz="1300" dirty="0"/>
              <a:t>	Net cash flows from investing activities  </a:t>
            </a:r>
            <a:endParaRPr lang="en-US" sz="1300" dirty="0">
              <a:solidFill>
                <a:srgbClr val="008000"/>
              </a:solidFill>
            </a:endParaRPr>
          </a:p>
        </p:txBody>
      </p:sp>
      <p:sp>
        <p:nvSpPr>
          <p:cNvPr id="45" name="TextBox 44"/>
          <p:cNvSpPr txBox="1"/>
          <p:nvPr/>
        </p:nvSpPr>
        <p:spPr>
          <a:xfrm>
            <a:off x="3222829" y="3905950"/>
            <a:ext cx="2998648" cy="307777"/>
          </a:xfrm>
          <a:prstGeom prst="rect">
            <a:avLst/>
          </a:prstGeom>
          <a:noFill/>
        </p:spPr>
        <p:txBody>
          <a:bodyPr wrap="square" rtlCol="0">
            <a:spAutoFit/>
          </a:bodyPr>
          <a:lstStyle/>
          <a:p>
            <a:r>
              <a:rPr lang="en-US" sz="1400" b="1" dirty="0"/>
              <a:t>Cash Flows from Investing Activities</a:t>
            </a:r>
          </a:p>
        </p:txBody>
      </p:sp>
      <p:cxnSp>
        <p:nvCxnSpPr>
          <p:cNvPr id="46" name="Straight Connector 45"/>
          <p:cNvCxnSpPr/>
          <p:nvPr/>
        </p:nvCxnSpPr>
        <p:spPr>
          <a:xfrm>
            <a:off x="3321999" y="4200961"/>
            <a:ext cx="2651513" cy="1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603140" y="4990607"/>
            <a:ext cx="3689475" cy="1569404"/>
          </a:xfrm>
          <a:prstGeom prst="rect">
            <a:avLst/>
          </a:prstGeom>
          <a:noFill/>
        </p:spPr>
        <p:txBody>
          <a:bodyPr wrap="square" rtlCol="0">
            <a:spAutoFit/>
          </a:bodyPr>
          <a:lstStyle/>
          <a:p>
            <a:pPr>
              <a:lnSpc>
                <a:spcPct val="80000"/>
              </a:lnSpc>
            </a:pPr>
            <a:r>
              <a:rPr lang="en-US" sz="1300" dirty="0"/>
              <a:t>   Issue common stock</a:t>
            </a:r>
          </a:p>
          <a:p>
            <a:pPr>
              <a:lnSpc>
                <a:spcPct val="110000"/>
              </a:lnSpc>
            </a:pPr>
            <a:r>
              <a:rPr lang="en-US" sz="1300" dirty="0"/>
              <a:t>   Borrow from bank     </a:t>
            </a:r>
          </a:p>
          <a:p>
            <a:pPr>
              <a:lnSpc>
                <a:spcPct val="110000"/>
              </a:lnSpc>
            </a:pPr>
            <a:r>
              <a:rPr lang="en-US" sz="1300" dirty="0"/>
              <a:t>   Pay dividends</a:t>
            </a:r>
          </a:p>
          <a:p>
            <a:pPr>
              <a:lnSpc>
                <a:spcPct val="110000"/>
              </a:lnSpc>
            </a:pPr>
            <a:r>
              <a:rPr lang="en-US" sz="1300" dirty="0"/>
              <a:t>	Net cash flows from financing activities</a:t>
            </a:r>
          </a:p>
          <a:p>
            <a:pPr>
              <a:lnSpc>
                <a:spcPct val="110000"/>
              </a:lnSpc>
            </a:pPr>
            <a:r>
              <a:rPr lang="en-US" sz="1300" dirty="0"/>
              <a:t>Net increase in cash</a:t>
            </a:r>
          </a:p>
          <a:p>
            <a:pPr>
              <a:lnSpc>
                <a:spcPct val="110000"/>
              </a:lnSpc>
            </a:pPr>
            <a:r>
              <a:rPr lang="en-US" sz="1300" dirty="0"/>
              <a:t>Cash at the beginning of the period</a:t>
            </a:r>
          </a:p>
          <a:p>
            <a:pPr>
              <a:lnSpc>
                <a:spcPct val="110000"/>
              </a:lnSpc>
            </a:pPr>
            <a:r>
              <a:rPr lang="en-US" sz="1300" dirty="0"/>
              <a:t>Cash at the end of the period</a:t>
            </a:r>
          </a:p>
        </p:txBody>
      </p:sp>
      <p:grpSp>
        <p:nvGrpSpPr>
          <p:cNvPr id="48" name="Group 47"/>
          <p:cNvGrpSpPr/>
          <p:nvPr/>
        </p:nvGrpSpPr>
        <p:grpSpPr>
          <a:xfrm>
            <a:off x="3236178" y="4682830"/>
            <a:ext cx="2998648" cy="307777"/>
            <a:chOff x="3223299" y="2331135"/>
            <a:chExt cx="2998648" cy="307777"/>
          </a:xfrm>
        </p:grpSpPr>
        <p:sp>
          <p:nvSpPr>
            <p:cNvPr id="49" name="TextBox 48"/>
            <p:cNvSpPr txBox="1"/>
            <p:nvPr/>
          </p:nvSpPr>
          <p:spPr>
            <a:xfrm>
              <a:off x="3223299" y="2331135"/>
              <a:ext cx="2998648" cy="307777"/>
            </a:xfrm>
            <a:prstGeom prst="rect">
              <a:avLst/>
            </a:prstGeom>
            <a:noFill/>
          </p:spPr>
          <p:txBody>
            <a:bodyPr wrap="square" rtlCol="0">
              <a:spAutoFit/>
            </a:bodyPr>
            <a:lstStyle/>
            <a:p>
              <a:r>
                <a:rPr lang="en-US" sz="1400" b="1" dirty="0"/>
                <a:t>Cash Flows from Financing Activities</a:t>
              </a:r>
            </a:p>
          </p:txBody>
        </p:sp>
        <p:cxnSp>
          <p:nvCxnSpPr>
            <p:cNvPr id="50" name="Straight Connector 49"/>
            <p:cNvCxnSpPr/>
            <p:nvPr/>
          </p:nvCxnSpPr>
          <p:spPr>
            <a:xfrm>
              <a:off x="3322469" y="2626146"/>
              <a:ext cx="2745114" cy="1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6897200" y="3703855"/>
            <a:ext cx="858153" cy="292388"/>
          </a:xfrm>
          <a:prstGeom prst="rect">
            <a:avLst/>
          </a:prstGeom>
          <a:noFill/>
        </p:spPr>
        <p:txBody>
          <a:bodyPr wrap="square" rtlCol="0">
            <a:spAutoFit/>
          </a:bodyPr>
          <a:lstStyle/>
          <a:p>
            <a:pPr algn="r"/>
            <a:r>
              <a:rPr lang="en-US" sz="1300" dirty="0"/>
              <a:t>$(39,000)       </a:t>
            </a:r>
            <a:endParaRPr lang="en-US" sz="1300" b="1" dirty="0">
              <a:solidFill>
                <a:srgbClr val="008000"/>
              </a:solidFill>
            </a:endParaRPr>
          </a:p>
        </p:txBody>
      </p:sp>
      <p:sp>
        <p:nvSpPr>
          <p:cNvPr id="26" name="TextBox 25"/>
          <p:cNvSpPr txBox="1"/>
          <p:nvPr/>
        </p:nvSpPr>
        <p:spPr>
          <a:xfrm>
            <a:off x="6134765" y="4182939"/>
            <a:ext cx="858153" cy="292388"/>
          </a:xfrm>
          <a:prstGeom prst="rect">
            <a:avLst/>
          </a:prstGeom>
          <a:noFill/>
        </p:spPr>
        <p:txBody>
          <a:bodyPr wrap="square" rtlCol="0">
            <a:spAutoFit/>
          </a:bodyPr>
          <a:lstStyle/>
          <a:p>
            <a:pPr algn="r"/>
            <a:r>
              <a:rPr lang="en-US" sz="1300" dirty="0"/>
              <a:t>(120,000)       </a:t>
            </a:r>
            <a:endParaRPr lang="en-US" sz="1300" b="1" dirty="0">
              <a:solidFill>
                <a:srgbClr val="008000"/>
              </a:solidFill>
            </a:endParaRPr>
          </a:p>
        </p:txBody>
      </p:sp>
      <p:sp>
        <p:nvSpPr>
          <p:cNvPr id="27" name="TextBox 26"/>
          <p:cNvSpPr txBox="1"/>
          <p:nvPr/>
        </p:nvSpPr>
        <p:spPr>
          <a:xfrm>
            <a:off x="6903044" y="4382222"/>
            <a:ext cx="858153" cy="292388"/>
          </a:xfrm>
          <a:prstGeom prst="rect">
            <a:avLst/>
          </a:prstGeom>
          <a:noFill/>
        </p:spPr>
        <p:txBody>
          <a:bodyPr wrap="square" rtlCol="0">
            <a:spAutoFit/>
          </a:bodyPr>
          <a:lstStyle/>
          <a:p>
            <a:pPr algn="r"/>
            <a:r>
              <a:rPr lang="en-US" sz="1300" dirty="0"/>
              <a:t>(120,000)       </a:t>
            </a:r>
            <a:endParaRPr lang="en-US" sz="1300" b="1" dirty="0">
              <a:solidFill>
                <a:srgbClr val="008000"/>
              </a:solidFill>
            </a:endParaRPr>
          </a:p>
        </p:txBody>
      </p:sp>
      <p:sp>
        <p:nvSpPr>
          <p:cNvPr id="28" name="TextBox 27"/>
          <p:cNvSpPr txBox="1"/>
          <p:nvPr/>
        </p:nvSpPr>
        <p:spPr>
          <a:xfrm>
            <a:off x="6223502" y="4952122"/>
            <a:ext cx="858153" cy="692497"/>
          </a:xfrm>
          <a:prstGeom prst="rect">
            <a:avLst/>
          </a:prstGeom>
          <a:noFill/>
        </p:spPr>
        <p:txBody>
          <a:bodyPr wrap="square" rtlCol="0">
            <a:spAutoFit/>
          </a:bodyPr>
          <a:lstStyle/>
          <a:p>
            <a:pPr algn="r"/>
            <a:r>
              <a:rPr lang="en-US" sz="1300" dirty="0"/>
              <a:t>200,000</a:t>
            </a:r>
          </a:p>
          <a:p>
            <a:pPr algn="r"/>
            <a:r>
              <a:rPr lang="en-US" sz="1300" dirty="0"/>
              <a:t>100,000</a:t>
            </a:r>
          </a:p>
          <a:p>
            <a:pPr algn="r"/>
            <a:r>
              <a:rPr lang="en-US" sz="1300" dirty="0"/>
              <a:t>    (4,000)       </a:t>
            </a:r>
            <a:endParaRPr lang="en-US" sz="1300" b="1" dirty="0">
              <a:solidFill>
                <a:srgbClr val="008000"/>
              </a:solidFill>
            </a:endParaRPr>
          </a:p>
        </p:txBody>
      </p:sp>
      <p:sp>
        <p:nvSpPr>
          <p:cNvPr id="29" name="TextBox 28"/>
          <p:cNvSpPr txBox="1"/>
          <p:nvPr/>
        </p:nvSpPr>
        <p:spPr>
          <a:xfrm>
            <a:off x="6918314" y="5595016"/>
            <a:ext cx="858153" cy="892552"/>
          </a:xfrm>
          <a:prstGeom prst="rect">
            <a:avLst/>
          </a:prstGeom>
          <a:noFill/>
        </p:spPr>
        <p:txBody>
          <a:bodyPr wrap="square" rtlCol="0">
            <a:spAutoFit/>
          </a:bodyPr>
          <a:lstStyle/>
          <a:p>
            <a:pPr algn="r"/>
            <a:r>
              <a:rPr lang="en-US" sz="1300" dirty="0"/>
              <a:t>296,000</a:t>
            </a:r>
          </a:p>
          <a:p>
            <a:pPr algn="r"/>
            <a:r>
              <a:rPr lang="en-US" sz="1300" dirty="0"/>
              <a:t>  137,000</a:t>
            </a:r>
          </a:p>
          <a:p>
            <a:pPr algn="r"/>
            <a:r>
              <a:rPr lang="en-US" sz="1300" dirty="0"/>
              <a:t>       -0-</a:t>
            </a:r>
          </a:p>
          <a:p>
            <a:pPr algn="r"/>
            <a:r>
              <a:rPr lang="en-US" sz="1300" b="1" dirty="0">
                <a:solidFill>
                  <a:srgbClr val="008000"/>
                </a:solidFill>
              </a:rPr>
              <a:t>$137,000</a:t>
            </a:r>
          </a:p>
        </p:txBody>
      </p:sp>
      <p:cxnSp>
        <p:nvCxnSpPr>
          <p:cNvPr id="30" name="Straight Connector 29"/>
          <p:cNvCxnSpPr/>
          <p:nvPr/>
        </p:nvCxnSpPr>
        <p:spPr>
          <a:xfrm>
            <a:off x="7053968" y="6234619"/>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278234" y="446048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339193" y="5601619"/>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074288" y="584612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433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38" grpId="0"/>
      <p:bldP spid="45" grpId="0"/>
      <p:bldP spid="25" grpId="0"/>
      <p:bldP spid="26"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rmAutofit/>
          </a:bodyPr>
          <a:lstStyle/>
          <a:p>
            <a:pPr marL="0" indent="0">
              <a:buNone/>
            </a:pPr>
            <a:r>
              <a:rPr lang="en-US" dirty="0"/>
              <a:t>The cash collected from a customer would be recorded as which type of activity in the statement of cash flows?</a:t>
            </a:r>
          </a:p>
          <a:p>
            <a:pPr>
              <a:buAutoNum type="alphaLcPeriod"/>
            </a:pPr>
            <a:r>
              <a:rPr lang="en-US" dirty="0"/>
              <a:t>Operating Activity</a:t>
            </a:r>
          </a:p>
          <a:p>
            <a:pPr>
              <a:buAutoNum type="alphaLcPeriod"/>
            </a:pPr>
            <a:r>
              <a:rPr lang="en-US" dirty="0"/>
              <a:t>Business Activity</a:t>
            </a:r>
          </a:p>
          <a:p>
            <a:pPr>
              <a:buAutoNum type="alphaLcPeriod" startAt="3"/>
            </a:pPr>
            <a:r>
              <a:rPr lang="en-US" dirty="0"/>
              <a:t>Investing Activity</a:t>
            </a:r>
          </a:p>
          <a:p>
            <a:pPr>
              <a:buAutoNum type="alphaLcPeriod" startAt="3"/>
            </a:pPr>
            <a:r>
              <a:rPr lang="en-US" dirty="0"/>
              <a:t>Financing Activity</a:t>
            </a:r>
          </a:p>
        </p:txBody>
      </p:sp>
      <p:sp>
        <p:nvSpPr>
          <p:cNvPr id="4" name="Title 3"/>
          <p:cNvSpPr>
            <a:spLocks noGrp="1"/>
          </p:cNvSpPr>
          <p:nvPr>
            <p:ph type="title"/>
          </p:nvPr>
        </p:nvSpPr>
        <p:spPr/>
        <p:txBody>
          <a:bodyPr/>
          <a:lstStyle/>
          <a:p>
            <a:r>
              <a:rPr lang="en-US" dirty="0"/>
              <a:t>Concept Check 1-5</a:t>
            </a:r>
          </a:p>
        </p:txBody>
      </p:sp>
      <p:sp>
        <p:nvSpPr>
          <p:cNvPr id="6" name="Oval 5"/>
          <p:cNvSpPr/>
          <p:nvPr/>
        </p:nvSpPr>
        <p:spPr bwMode="auto">
          <a:xfrm>
            <a:off x="980194" y="2890330"/>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3" y="5280649"/>
            <a:ext cx="7406640" cy="1200329"/>
          </a:xfrm>
          <a:prstGeom prst="rect">
            <a:avLst/>
          </a:prstGeom>
          <a:solidFill>
            <a:srgbClr val="FFFFD1"/>
          </a:solidFill>
          <a:ln w="6350">
            <a:solidFill>
              <a:schemeClr val="tx1"/>
            </a:solidFill>
          </a:ln>
        </p:spPr>
        <p:txBody>
          <a:bodyPr wrap="square" rtlCol="0">
            <a:spAutoFit/>
          </a:bodyPr>
          <a:lstStyle/>
          <a:p>
            <a:r>
              <a:rPr lang="en-US" sz="2400" dirty="0"/>
              <a:t>Operating activities include revenue and expense transactions. Collecting cash from customers represents activity related to revenues. </a:t>
            </a:r>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31</a:t>
            </a:fld>
            <a:endParaRPr lang="en-US" dirty="0"/>
          </a:p>
        </p:txBody>
      </p:sp>
    </p:spTree>
    <p:extLst>
      <p:ext uri="{BB962C8B-B14F-4D97-AF65-F5344CB8AC3E}">
        <p14:creationId xmlns:p14="http://schemas.microsoft.com/office/powerpoint/2010/main" val="260714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4628" y="475345"/>
            <a:ext cx="8229600" cy="1143000"/>
          </a:xfrm>
        </p:spPr>
        <p:txBody>
          <a:bodyPr/>
          <a:lstStyle/>
          <a:p>
            <a:r>
              <a:rPr lang="en-US" dirty="0"/>
              <a:t>Links among Financial Statements</a:t>
            </a:r>
            <a:br>
              <a:rPr lang="en-US" dirty="0"/>
            </a:br>
            <a:endParaRPr lang="en-US" dirty="0"/>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32</a:t>
            </a:fld>
            <a:endParaRPr lang="en-US" dirty="0"/>
          </a:p>
        </p:txBody>
      </p:sp>
      <p:sp>
        <p:nvSpPr>
          <p:cNvPr id="6" name="Content Placeholder 5"/>
          <p:cNvSpPr>
            <a:spLocks noGrp="1"/>
          </p:cNvSpPr>
          <p:nvPr>
            <p:ph sz="quarter" idx="13"/>
          </p:nvPr>
        </p:nvSpPr>
        <p:spPr>
          <a:xfrm>
            <a:off x="823496" y="143528"/>
            <a:ext cx="4906962" cy="403234"/>
          </a:xfrm>
        </p:spPr>
        <p:txBody>
          <a:bodyPr/>
          <a:lstStyle/>
          <a:p>
            <a:r>
              <a:rPr lang="en-US" dirty="0"/>
              <a:t>Illustration 1-9</a:t>
            </a:r>
          </a:p>
        </p:txBody>
      </p:sp>
      <p:grpSp>
        <p:nvGrpSpPr>
          <p:cNvPr id="4" name="Group 3"/>
          <p:cNvGrpSpPr/>
          <p:nvPr/>
        </p:nvGrpSpPr>
        <p:grpSpPr>
          <a:xfrm>
            <a:off x="4956321" y="4364211"/>
            <a:ext cx="3929903" cy="2207114"/>
            <a:chOff x="1338077" y="1379154"/>
            <a:chExt cx="3929903" cy="2207114"/>
          </a:xfrm>
        </p:grpSpPr>
        <p:sp>
          <p:nvSpPr>
            <p:cNvPr id="41" name="Rectangle 40"/>
            <p:cNvSpPr/>
            <p:nvPr/>
          </p:nvSpPr>
          <p:spPr>
            <a:xfrm>
              <a:off x="1338077" y="1868110"/>
              <a:ext cx="3929903" cy="171815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ound Same Side Corner Rectangle 39"/>
            <p:cNvSpPr/>
            <p:nvPr/>
          </p:nvSpPr>
          <p:spPr>
            <a:xfrm>
              <a:off x="1338078" y="1417638"/>
              <a:ext cx="3929902" cy="612976"/>
            </a:xfrm>
            <a:prstGeom prst="round2SameRect">
              <a:avLst/>
            </a:prstGeom>
            <a:solidFill>
              <a:schemeClr val="bg2">
                <a:lumMod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2" name="TextBox 41"/>
            <p:cNvSpPr txBox="1"/>
            <p:nvPr/>
          </p:nvSpPr>
          <p:spPr>
            <a:xfrm>
              <a:off x="1681519" y="1379154"/>
              <a:ext cx="3402217" cy="651460"/>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Statement of Cash Flows</a:t>
              </a:r>
            </a:p>
          </p:txBody>
        </p:sp>
      </p:grpSp>
      <p:grpSp>
        <p:nvGrpSpPr>
          <p:cNvPr id="14" name="Group 13"/>
          <p:cNvGrpSpPr/>
          <p:nvPr/>
        </p:nvGrpSpPr>
        <p:grpSpPr>
          <a:xfrm>
            <a:off x="5105943" y="5073975"/>
            <a:ext cx="4318277" cy="1315521"/>
            <a:chOff x="5105943" y="4932668"/>
            <a:chExt cx="4318277" cy="1315521"/>
          </a:xfrm>
        </p:grpSpPr>
        <p:sp>
          <p:nvSpPr>
            <p:cNvPr id="59" name="TextBox 58"/>
            <p:cNvSpPr txBox="1"/>
            <p:nvPr/>
          </p:nvSpPr>
          <p:spPr>
            <a:xfrm>
              <a:off x="5105943" y="4932668"/>
              <a:ext cx="3689475" cy="1292662"/>
            </a:xfrm>
            <a:prstGeom prst="rect">
              <a:avLst/>
            </a:prstGeom>
            <a:noFill/>
          </p:spPr>
          <p:txBody>
            <a:bodyPr wrap="square" rtlCol="0">
              <a:spAutoFit/>
            </a:bodyPr>
            <a:lstStyle/>
            <a:p>
              <a:r>
                <a:rPr lang="en-US" sz="1300" dirty="0"/>
                <a:t>Cash flows from operating activities</a:t>
              </a:r>
            </a:p>
            <a:p>
              <a:r>
                <a:rPr lang="en-US" sz="1300" dirty="0"/>
                <a:t>Cash flows from investing activities</a:t>
              </a:r>
            </a:p>
            <a:p>
              <a:r>
                <a:rPr lang="en-US" sz="1300" dirty="0"/>
                <a:t>Cash flows from financing activities</a:t>
              </a:r>
            </a:p>
            <a:p>
              <a:r>
                <a:rPr lang="en-US" sz="1300" dirty="0"/>
                <a:t>Net increase in cash</a:t>
              </a:r>
            </a:p>
            <a:p>
              <a:r>
                <a:rPr lang="en-US" sz="1300" dirty="0"/>
                <a:t>Cash at the beginning of the year</a:t>
              </a:r>
            </a:p>
            <a:p>
              <a:r>
                <a:rPr lang="en-US" sz="1300" dirty="0"/>
                <a:t>Cash at the end of the year</a:t>
              </a:r>
            </a:p>
          </p:txBody>
        </p:sp>
        <p:cxnSp>
          <p:nvCxnSpPr>
            <p:cNvPr id="77" name="Straight Connector 76"/>
            <p:cNvCxnSpPr/>
            <p:nvPr/>
          </p:nvCxnSpPr>
          <p:spPr>
            <a:xfrm>
              <a:off x="8162094" y="5971093"/>
              <a:ext cx="53697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4" name="Group 83"/>
            <p:cNvGrpSpPr/>
            <p:nvPr/>
          </p:nvGrpSpPr>
          <p:grpSpPr>
            <a:xfrm>
              <a:off x="8138124" y="6202470"/>
              <a:ext cx="560945" cy="45719"/>
              <a:chOff x="3426429" y="6530626"/>
              <a:chExt cx="405806" cy="25991"/>
            </a:xfrm>
          </p:grpSpPr>
          <p:cxnSp>
            <p:nvCxnSpPr>
              <p:cNvPr id="85" name="Straight Connector 84"/>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8002310" y="4936905"/>
              <a:ext cx="1421910" cy="1292662"/>
            </a:xfrm>
            <a:prstGeom prst="rect">
              <a:avLst/>
            </a:prstGeom>
            <a:noFill/>
          </p:spPr>
          <p:txBody>
            <a:bodyPr wrap="square" rtlCol="0">
              <a:spAutoFit/>
            </a:bodyPr>
            <a:lstStyle/>
            <a:p>
              <a:r>
                <a:rPr lang="en-US" sz="1300" dirty="0"/>
                <a:t>$ (39,000)</a:t>
              </a:r>
            </a:p>
            <a:p>
              <a:r>
                <a:rPr lang="en-US" sz="1300" dirty="0"/>
                <a:t> (120,000)</a:t>
              </a:r>
            </a:p>
            <a:p>
              <a:r>
                <a:rPr lang="en-US" sz="1300" dirty="0"/>
                <a:t>  296,000</a:t>
              </a:r>
            </a:p>
            <a:p>
              <a:r>
                <a:rPr lang="en-US" sz="1300" dirty="0"/>
                <a:t>  137,000</a:t>
              </a:r>
            </a:p>
            <a:p>
              <a:r>
                <a:rPr lang="en-US" sz="1300" dirty="0"/>
                <a:t>        -0-</a:t>
              </a:r>
            </a:p>
            <a:p>
              <a:r>
                <a:rPr lang="en-US" sz="1300" b="1" dirty="0">
                  <a:solidFill>
                    <a:srgbClr val="008000"/>
                  </a:solidFill>
                </a:rPr>
                <a:t>$137,000</a:t>
              </a:r>
            </a:p>
          </p:txBody>
        </p:sp>
      </p:grpSp>
      <p:grpSp>
        <p:nvGrpSpPr>
          <p:cNvPr id="8" name="Group 7"/>
          <p:cNvGrpSpPr/>
          <p:nvPr/>
        </p:nvGrpSpPr>
        <p:grpSpPr>
          <a:xfrm>
            <a:off x="1" y="1142703"/>
            <a:ext cx="2963527" cy="1491147"/>
            <a:chOff x="834592" y="1201493"/>
            <a:chExt cx="2963527" cy="1491147"/>
          </a:xfrm>
        </p:grpSpPr>
        <p:sp>
          <p:nvSpPr>
            <p:cNvPr id="35" name="Rectangle 34"/>
            <p:cNvSpPr/>
            <p:nvPr/>
          </p:nvSpPr>
          <p:spPr>
            <a:xfrm>
              <a:off x="893386" y="1690449"/>
              <a:ext cx="2904733" cy="1002191"/>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ound Same Side Corner Rectangle 35"/>
            <p:cNvSpPr/>
            <p:nvPr/>
          </p:nvSpPr>
          <p:spPr>
            <a:xfrm>
              <a:off x="893387" y="1239977"/>
              <a:ext cx="2904732" cy="612976"/>
            </a:xfrm>
            <a:prstGeom prst="round2Same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7" name="TextBox 36"/>
            <p:cNvSpPr txBox="1"/>
            <p:nvPr/>
          </p:nvSpPr>
          <p:spPr>
            <a:xfrm>
              <a:off x="834592" y="1201493"/>
              <a:ext cx="2857697" cy="618631"/>
            </a:xfrm>
            <a:prstGeom prst="rect">
              <a:avLst/>
            </a:prstGeom>
            <a:noFill/>
          </p:spPr>
          <p:txBody>
            <a:bodyPr wrap="square" rtlCol="0">
              <a:spAutoFit/>
            </a:bodyPr>
            <a:lstStyle/>
            <a:p>
              <a:pPr algn="ctr">
                <a:lnSpc>
                  <a:spcPct val="90000"/>
                </a:lnSpc>
              </a:pPr>
              <a:r>
                <a:rPr lang="en-US" b="1" dirty="0">
                  <a:solidFill>
                    <a:schemeClr val="bg1"/>
                  </a:solidFill>
                </a:rPr>
                <a:t>EAGLE SOCCER ACADEMY</a:t>
              </a:r>
            </a:p>
            <a:p>
              <a:pPr algn="ctr">
                <a:lnSpc>
                  <a:spcPct val="90000"/>
                </a:lnSpc>
              </a:pPr>
              <a:r>
                <a:rPr lang="en-US" sz="2000" b="1" dirty="0">
                  <a:solidFill>
                    <a:schemeClr val="bg1"/>
                  </a:solidFill>
                </a:rPr>
                <a:t>Income Statement</a:t>
              </a:r>
            </a:p>
          </p:txBody>
        </p:sp>
        <p:sp>
          <p:nvSpPr>
            <p:cNvPr id="39" name="TextBox 38"/>
            <p:cNvSpPr txBox="1"/>
            <p:nvPr/>
          </p:nvSpPr>
          <p:spPr>
            <a:xfrm>
              <a:off x="884038" y="1816277"/>
              <a:ext cx="1162007" cy="692497"/>
            </a:xfrm>
            <a:prstGeom prst="rect">
              <a:avLst/>
            </a:prstGeom>
            <a:noFill/>
          </p:spPr>
          <p:txBody>
            <a:bodyPr wrap="square" rtlCol="0">
              <a:spAutoFit/>
            </a:bodyPr>
            <a:lstStyle/>
            <a:p>
              <a:r>
                <a:rPr lang="en-US" sz="1300" dirty="0"/>
                <a:t>Revenues</a:t>
              </a:r>
            </a:p>
            <a:p>
              <a:r>
                <a:rPr lang="en-US" sz="1300" dirty="0"/>
                <a:t>Expenses</a:t>
              </a:r>
            </a:p>
            <a:p>
              <a:r>
                <a:rPr lang="en-US" sz="1300" dirty="0"/>
                <a:t>Net Income</a:t>
              </a:r>
            </a:p>
          </p:txBody>
        </p:sp>
        <p:sp>
          <p:nvSpPr>
            <p:cNvPr id="44" name="TextBox 43"/>
            <p:cNvSpPr txBox="1"/>
            <p:nvPr/>
          </p:nvSpPr>
          <p:spPr>
            <a:xfrm>
              <a:off x="2353433" y="1821489"/>
              <a:ext cx="1162007" cy="692497"/>
            </a:xfrm>
            <a:prstGeom prst="rect">
              <a:avLst/>
            </a:prstGeom>
            <a:noFill/>
          </p:spPr>
          <p:txBody>
            <a:bodyPr wrap="square" rtlCol="0">
              <a:spAutoFit/>
            </a:bodyPr>
            <a:lstStyle/>
            <a:p>
              <a:r>
                <a:rPr lang="en-US" sz="1300" dirty="0"/>
                <a:t>$72,000</a:t>
              </a:r>
            </a:p>
            <a:p>
              <a:r>
                <a:rPr lang="en-US" sz="1300" dirty="0"/>
                <a:t>  58,000</a:t>
              </a:r>
            </a:p>
            <a:p>
              <a:r>
                <a:rPr lang="en-US" sz="1300" b="1" dirty="0">
                  <a:solidFill>
                    <a:schemeClr val="accent1"/>
                  </a:solidFill>
                </a:rPr>
                <a:t>$</a:t>
              </a:r>
              <a:r>
                <a:rPr lang="en-US" sz="1300" b="1" dirty="0">
                  <a:solidFill>
                    <a:schemeClr val="accent1">
                      <a:lumMod val="75000"/>
                    </a:schemeClr>
                  </a:solidFill>
                </a:rPr>
                <a:t>14,000</a:t>
              </a:r>
            </a:p>
          </p:txBody>
        </p:sp>
        <p:grpSp>
          <p:nvGrpSpPr>
            <p:cNvPr id="51" name="Group 50"/>
            <p:cNvGrpSpPr/>
            <p:nvPr/>
          </p:nvGrpSpPr>
          <p:grpSpPr>
            <a:xfrm>
              <a:off x="2388710" y="2491126"/>
              <a:ext cx="560945" cy="45719"/>
              <a:chOff x="3426429" y="6530626"/>
              <a:chExt cx="405806" cy="25991"/>
            </a:xfrm>
          </p:grpSpPr>
          <p:cxnSp>
            <p:nvCxnSpPr>
              <p:cNvPr id="52" name="Straight Connector 51"/>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54" name="Straight Connector 53"/>
            <p:cNvCxnSpPr/>
            <p:nvPr/>
          </p:nvCxnSpPr>
          <p:spPr>
            <a:xfrm>
              <a:off x="2388710" y="2269529"/>
              <a:ext cx="53697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2473063" y="1469260"/>
            <a:ext cx="6661566" cy="3007671"/>
            <a:chOff x="1118077" y="1916073"/>
            <a:chExt cx="6661566" cy="3007671"/>
          </a:xfrm>
        </p:grpSpPr>
        <p:sp>
          <p:nvSpPr>
            <p:cNvPr id="56" name="Rectangle 55"/>
            <p:cNvSpPr/>
            <p:nvPr/>
          </p:nvSpPr>
          <p:spPr>
            <a:xfrm>
              <a:off x="1118077" y="2457808"/>
              <a:ext cx="6564453" cy="230755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ound Same Side Corner Rectangle 54"/>
            <p:cNvSpPr/>
            <p:nvPr/>
          </p:nvSpPr>
          <p:spPr>
            <a:xfrm>
              <a:off x="1136686" y="1954557"/>
              <a:ext cx="6564453" cy="612976"/>
            </a:xfrm>
            <a:prstGeom prst="round2SameRect">
              <a:avLst/>
            </a:prstGeom>
            <a:solidFill>
              <a:srgbClr val="5A1A3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57" name="TextBox 56"/>
            <p:cNvSpPr txBox="1"/>
            <p:nvPr/>
          </p:nvSpPr>
          <p:spPr>
            <a:xfrm>
              <a:off x="2208070" y="1916073"/>
              <a:ext cx="4208771" cy="651460"/>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Statement of Stockholders’ Equity</a:t>
              </a:r>
            </a:p>
          </p:txBody>
        </p:sp>
        <p:grpSp>
          <p:nvGrpSpPr>
            <p:cNvPr id="65" name="Group 64"/>
            <p:cNvGrpSpPr/>
            <p:nvPr/>
          </p:nvGrpSpPr>
          <p:grpSpPr>
            <a:xfrm>
              <a:off x="1136686" y="3216380"/>
              <a:ext cx="6394552" cy="1707364"/>
              <a:chOff x="2183237" y="3454131"/>
              <a:chExt cx="6394552" cy="1707364"/>
            </a:xfrm>
          </p:grpSpPr>
          <p:sp>
            <p:nvSpPr>
              <p:cNvPr id="66" name="TextBox 65"/>
              <p:cNvSpPr txBox="1"/>
              <p:nvPr/>
            </p:nvSpPr>
            <p:spPr>
              <a:xfrm>
                <a:off x="2183237" y="3454131"/>
                <a:ext cx="2698695" cy="1700466"/>
              </a:xfrm>
              <a:prstGeom prst="rect">
                <a:avLst/>
              </a:prstGeom>
              <a:noFill/>
            </p:spPr>
            <p:txBody>
              <a:bodyPr wrap="square" rtlCol="0">
                <a:spAutoFit/>
              </a:bodyPr>
              <a:lstStyle/>
              <a:p>
                <a:pPr>
                  <a:lnSpc>
                    <a:spcPct val="110000"/>
                  </a:lnSpc>
                </a:pPr>
                <a:r>
                  <a:rPr lang="en-US" sz="1600" dirty="0"/>
                  <a:t>Beginning balance (Dec. 1)</a:t>
                </a:r>
              </a:p>
              <a:p>
                <a:pPr>
                  <a:lnSpc>
                    <a:spcPct val="110000"/>
                  </a:lnSpc>
                </a:pPr>
                <a:r>
                  <a:rPr lang="en-US" sz="1600" dirty="0"/>
                  <a:t>Issuances</a:t>
                </a:r>
              </a:p>
              <a:p>
                <a:pPr>
                  <a:lnSpc>
                    <a:spcPct val="110000"/>
                  </a:lnSpc>
                </a:pPr>
                <a:r>
                  <a:rPr lang="en-US" sz="1600" dirty="0"/>
                  <a:t>Add: Net income</a:t>
                </a:r>
              </a:p>
              <a:p>
                <a:pPr>
                  <a:lnSpc>
                    <a:spcPct val="110000"/>
                  </a:lnSpc>
                </a:pPr>
                <a:r>
                  <a:rPr lang="en-US" sz="1600" dirty="0"/>
                  <a:t>Less: Dividends</a:t>
                </a:r>
              </a:p>
              <a:p>
                <a:pPr>
                  <a:lnSpc>
                    <a:spcPct val="110000"/>
                  </a:lnSpc>
                </a:pPr>
                <a:r>
                  <a:rPr lang="en-US" sz="1600" dirty="0"/>
                  <a:t>Ending balance (Dec. 31)</a:t>
                </a:r>
              </a:p>
              <a:p>
                <a:pPr>
                  <a:lnSpc>
                    <a:spcPct val="90000"/>
                  </a:lnSpc>
                </a:pPr>
                <a:r>
                  <a:rPr lang="en-US" b="1" dirty="0"/>
                  <a:t> </a:t>
                </a:r>
                <a:endParaRPr lang="en-US" sz="1600" b="1" dirty="0"/>
              </a:p>
            </p:txBody>
          </p:sp>
          <p:sp>
            <p:nvSpPr>
              <p:cNvPr id="67" name="TextBox 66"/>
              <p:cNvSpPr txBox="1"/>
              <p:nvPr/>
            </p:nvSpPr>
            <p:spPr>
              <a:xfrm>
                <a:off x="4881932" y="3465646"/>
                <a:ext cx="970583" cy="1695849"/>
              </a:xfrm>
              <a:prstGeom prst="rect">
                <a:avLst/>
              </a:prstGeom>
              <a:noFill/>
            </p:spPr>
            <p:txBody>
              <a:bodyPr wrap="square" rtlCol="0">
                <a:spAutoFit/>
              </a:bodyPr>
              <a:lstStyle/>
              <a:p>
                <a:pPr algn="r">
                  <a:lnSpc>
                    <a:spcPct val="110000"/>
                  </a:lnSpc>
                </a:pPr>
                <a:r>
                  <a:rPr lang="en-US" sz="1600" dirty="0"/>
                  <a:t>$        -0-</a:t>
                </a:r>
              </a:p>
              <a:p>
                <a:pPr algn="r">
                  <a:lnSpc>
                    <a:spcPct val="110000"/>
                  </a:lnSpc>
                </a:pPr>
                <a:r>
                  <a:rPr lang="en-US" sz="1600" dirty="0"/>
                  <a:t> 200,000</a:t>
                </a:r>
              </a:p>
              <a:p>
                <a:pPr algn="r">
                  <a:lnSpc>
                    <a:spcPct val="110000"/>
                  </a:lnSpc>
                </a:pPr>
                <a:endParaRPr lang="en-US" sz="1600" dirty="0"/>
              </a:p>
              <a:p>
                <a:pPr algn="r">
                  <a:lnSpc>
                    <a:spcPct val="110000"/>
                  </a:lnSpc>
                </a:pPr>
                <a:endParaRPr lang="en-US" sz="1600" dirty="0"/>
              </a:p>
              <a:p>
                <a:pPr algn="r">
                  <a:lnSpc>
                    <a:spcPct val="110000"/>
                  </a:lnSpc>
                </a:pPr>
                <a:r>
                  <a:rPr lang="en-US" sz="1600" dirty="0">
                    <a:solidFill>
                      <a:srgbClr val="5A1A39"/>
                    </a:solidFill>
                  </a:rPr>
                  <a:t>$200,000</a:t>
                </a:r>
              </a:p>
              <a:p>
                <a:pPr>
                  <a:lnSpc>
                    <a:spcPct val="90000"/>
                  </a:lnSpc>
                </a:pPr>
                <a:r>
                  <a:rPr lang="en-US" b="1" dirty="0"/>
                  <a:t> </a:t>
                </a:r>
                <a:endParaRPr lang="en-US" sz="1600" b="1" dirty="0"/>
              </a:p>
            </p:txBody>
          </p:sp>
          <p:sp>
            <p:nvSpPr>
              <p:cNvPr id="68" name="TextBox 67"/>
              <p:cNvSpPr txBox="1"/>
              <p:nvPr/>
            </p:nvSpPr>
            <p:spPr>
              <a:xfrm>
                <a:off x="6239824" y="3461997"/>
                <a:ext cx="928490" cy="1695849"/>
              </a:xfrm>
              <a:prstGeom prst="rect">
                <a:avLst/>
              </a:prstGeom>
              <a:noFill/>
            </p:spPr>
            <p:txBody>
              <a:bodyPr wrap="square" rtlCol="0">
                <a:spAutoFit/>
              </a:bodyPr>
              <a:lstStyle/>
              <a:p>
                <a:pPr>
                  <a:lnSpc>
                    <a:spcPct val="110000"/>
                  </a:lnSpc>
                </a:pPr>
                <a:r>
                  <a:rPr lang="en-US" sz="1600" dirty="0"/>
                  <a:t>  $     -0-</a:t>
                </a:r>
              </a:p>
              <a:p>
                <a:pPr algn="r">
                  <a:lnSpc>
                    <a:spcPct val="110000"/>
                  </a:lnSpc>
                </a:pPr>
                <a:endParaRPr lang="en-US" sz="1600" b="1" dirty="0"/>
              </a:p>
              <a:p>
                <a:pPr algn="ctr">
                  <a:lnSpc>
                    <a:spcPct val="110000"/>
                  </a:lnSpc>
                </a:pPr>
                <a:r>
                  <a:rPr lang="en-US" sz="1600" dirty="0"/>
                  <a:t>  </a:t>
                </a:r>
                <a:r>
                  <a:rPr lang="en-US" sz="1600" dirty="0">
                    <a:solidFill>
                      <a:srgbClr val="1D5F76"/>
                    </a:solidFill>
                  </a:rPr>
                  <a:t>14,000</a:t>
                </a:r>
              </a:p>
              <a:p>
                <a:pPr algn="r">
                  <a:lnSpc>
                    <a:spcPct val="110000"/>
                  </a:lnSpc>
                </a:pPr>
                <a:r>
                  <a:rPr lang="en-US" sz="1600" dirty="0"/>
                  <a:t>   (4,000)</a:t>
                </a:r>
              </a:p>
              <a:p>
                <a:pPr>
                  <a:lnSpc>
                    <a:spcPct val="110000"/>
                  </a:lnSpc>
                </a:pPr>
                <a:r>
                  <a:rPr lang="en-US" sz="1600" dirty="0"/>
                  <a:t> </a:t>
                </a:r>
                <a:r>
                  <a:rPr lang="en-US" sz="1600" dirty="0">
                    <a:solidFill>
                      <a:srgbClr val="5A1A39"/>
                    </a:solidFill>
                  </a:rPr>
                  <a:t>$10,000</a:t>
                </a:r>
              </a:p>
              <a:p>
                <a:pPr>
                  <a:lnSpc>
                    <a:spcPct val="90000"/>
                  </a:lnSpc>
                </a:pPr>
                <a:r>
                  <a:rPr lang="en-US" b="1" dirty="0"/>
                  <a:t> </a:t>
                </a:r>
                <a:endParaRPr lang="en-US" sz="1600" b="1" dirty="0"/>
              </a:p>
            </p:txBody>
          </p:sp>
          <p:sp>
            <p:nvSpPr>
              <p:cNvPr id="69" name="TextBox 68"/>
              <p:cNvSpPr txBox="1"/>
              <p:nvPr/>
            </p:nvSpPr>
            <p:spPr>
              <a:xfrm>
                <a:off x="7574451" y="3461997"/>
                <a:ext cx="1003338" cy="1695849"/>
              </a:xfrm>
              <a:prstGeom prst="rect">
                <a:avLst/>
              </a:prstGeom>
              <a:noFill/>
            </p:spPr>
            <p:txBody>
              <a:bodyPr wrap="square" rtlCol="0">
                <a:spAutoFit/>
              </a:bodyPr>
              <a:lstStyle/>
              <a:p>
                <a:pPr>
                  <a:lnSpc>
                    <a:spcPct val="110000"/>
                  </a:lnSpc>
                </a:pPr>
                <a:r>
                  <a:rPr lang="en-US" sz="1600" dirty="0"/>
                  <a:t>$          -0-</a:t>
                </a:r>
              </a:p>
              <a:p>
                <a:pPr algn="r">
                  <a:lnSpc>
                    <a:spcPct val="110000"/>
                  </a:lnSpc>
                </a:pPr>
                <a:r>
                  <a:rPr lang="en-US" sz="1600" b="1" dirty="0"/>
                  <a:t> </a:t>
                </a:r>
                <a:r>
                  <a:rPr lang="en-US" sz="1600" dirty="0"/>
                  <a:t>200,000</a:t>
                </a:r>
              </a:p>
              <a:p>
                <a:pPr algn="r">
                  <a:lnSpc>
                    <a:spcPct val="110000"/>
                  </a:lnSpc>
                </a:pPr>
                <a:r>
                  <a:rPr lang="en-US" sz="1600" dirty="0"/>
                  <a:t>   </a:t>
                </a:r>
                <a:r>
                  <a:rPr lang="en-US" sz="1600" dirty="0">
                    <a:solidFill>
                      <a:srgbClr val="1D5F76"/>
                    </a:solidFill>
                  </a:rPr>
                  <a:t>14,000</a:t>
                </a:r>
              </a:p>
              <a:p>
                <a:pPr algn="r">
                  <a:lnSpc>
                    <a:spcPct val="110000"/>
                  </a:lnSpc>
                </a:pPr>
                <a:r>
                  <a:rPr lang="en-US" sz="1600" dirty="0"/>
                  <a:t>(4,000)</a:t>
                </a:r>
              </a:p>
              <a:p>
                <a:pPr algn="r">
                  <a:lnSpc>
                    <a:spcPct val="110000"/>
                  </a:lnSpc>
                </a:pPr>
                <a:r>
                  <a:rPr lang="en-US" sz="1600" dirty="0">
                    <a:solidFill>
                      <a:srgbClr val="5A1A39"/>
                    </a:solidFill>
                  </a:rPr>
                  <a:t>$210,000</a:t>
                </a:r>
              </a:p>
              <a:p>
                <a:pPr algn="r">
                  <a:lnSpc>
                    <a:spcPct val="90000"/>
                  </a:lnSpc>
                </a:pPr>
                <a:r>
                  <a:rPr lang="en-US" b="1" dirty="0"/>
                  <a:t> </a:t>
                </a:r>
                <a:endParaRPr lang="en-US" sz="1600" b="1" dirty="0"/>
              </a:p>
            </p:txBody>
          </p:sp>
        </p:grpSp>
        <p:grpSp>
          <p:nvGrpSpPr>
            <p:cNvPr id="58" name="Group 57"/>
            <p:cNvGrpSpPr/>
            <p:nvPr/>
          </p:nvGrpSpPr>
          <p:grpSpPr>
            <a:xfrm>
              <a:off x="4053919" y="4358632"/>
              <a:ext cx="640084" cy="333756"/>
              <a:chOff x="6725676" y="5181152"/>
              <a:chExt cx="640084" cy="333756"/>
            </a:xfrm>
          </p:grpSpPr>
          <p:cxnSp>
            <p:nvCxnSpPr>
              <p:cNvPr id="61" name="Straight Connector 60"/>
              <p:cNvCxnSpPr>
                <a:cxnSpLocks/>
              </p:cNvCxnSpPr>
              <p:nvPr/>
            </p:nvCxnSpPr>
            <p:spPr>
              <a:xfrm>
                <a:off x="6725680" y="5181152"/>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62" name="Group 61"/>
              <p:cNvGrpSpPr/>
              <p:nvPr/>
            </p:nvGrpSpPr>
            <p:grpSpPr>
              <a:xfrm>
                <a:off x="6725676" y="5469189"/>
                <a:ext cx="640080" cy="45719"/>
                <a:chOff x="3426428" y="6530626"/>
                <a:chExt cx="463055" cy="25991"/>
              </a:xfrm>
            </p:grpSpPr>
            <p:cxnSp>
              <p:nvCxnSpPr>
                <p:cNvPr id="63" name="Straight Connector 62"/>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426428" y="6556617"/>
                  <a:ext cx="4630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71" name="TextBox 70"/>
            <p:cNvSpPr txBox="1"/>
            <p:nvPr/>
          </p:nvSpPr>
          <p:spPr>
            <a:xfrm>
              <a:off x="3636900" y="2786599"/>
              <a:ext cx="1252208" cy="812530"/>
            </a:xfrm>
            <a:prstGeom prst="rect">
              <a:avLst/>
            </a:prstGeom>
            <a:noFill/>
          </p:spPr>
          <p:txBody>
            <a:bodyPr wrap="square" rtlCol="0">
              <a:spAutoFit/>
            </a:bodyPr>
            <a:lstStyle/>
            <a:p>
              <a:pPr algn="ctr">
                <a:lnSpc>
                  <a:spcPct val="80000"/>
                </a:lnSpc>
              </a:pPr>
              <a:r>
                <a:rPr lang="en-US" b="1" dirty="0">
                  <a:solidFill>
                    <a:srgbClr val="5A1A39"/>
                  </a:solidFill>
                </a:rPr>
                <a:t>Common</a:t>
              </a:r>
            </a:p>
            <a:p>
              <a:pPr algn="ctr">
                <a:lnSpc>
                  <a:spcPct val="80000"/>
                </a:lnSpc>
              </a:pPr>
              <a:r>
                <a:rPr lang="en-US" b="1" dirty="0">
                  <a:solidFill>
                    <a:srgbClr val="5A1A39"/>
                  </a:solidFill>
                </a:rPr>
                <a:t>Stock</a:t>
              </a:r>
            </a:p>
            <a:p>
              <a:endParaRPr lang="en-US" b="1" dirty="0"/>
            </a:p>
          </p:txBody>
        </p:sp>
        <p:sp>
          <p:nvSpPr>
            <p:cNvPr id="73" name="TextBox 72"/>
            <p:cNvSpPr txBox="1"/>
            <p:nvPr/>
          </p:nvSpPr>
          <p:spPr>
            <a:xfrm>
              <a:off x="5114769" y="2773738"/>
              <a:ext cx="1252208" cy="812530"/>
            </a:xfrm>
            <a:prstGeom prst="rect">
              <a:avLst/>
            </a:prstGeom>
            <a:noFill/>
          </p:spPr>
          <p:txBody>
            <a:bodyPr wrap="square" rtlCol="0">
              <a:spAutoFit/>
            </a:bodyPr>
            <a:lstStyle/>
            <a:p>
              <a:pPr algn="ctr">
                <a:lnSpc>
                  <a:spcPct val="80000"/>
                </a:lnSpc>
              </a:pPr>
              <a:r>
                <a:rPr lang="en-US" b="1" dirty="0">
                  <a:solidFill>
                    <a:srgbClr val="5A1A39"/>
                  </a:solidFill>
                </a:rPr>
                <a:t>Retained</a:t>
              </a:r>
              <a:br>
                <a:rPr lang="en-US" b="1" dirty="0">
                  <a:solidFill>
                    <a:srgbClr val="5A1A39"/>
                  </a:solidFill>
                </a:rPr>
              </a:br>
              <a:r>
                <a:rPr lang="en-US" b="1" dirty="0">
                  <a:solidFill>
                    <a:srgbClr val="5A1A39"/>
                  </a:solidFill>
                </a:rPr>
                <a:t>Earnings</a:t>
              </a:r>
            </a:p>
            <a:p>
              <a:pPr algn="r"/>
              <a:r>
                <a:rPr lang="en-US" dirty="0"/>
                <a:t> </a:t>
              </a:r>
            </a:p>
          </p:txBody>
        </p:sp>
        <p:sp>
          <p:nvSpPr>
            <p:cNvPr id="74" name="TextBox 73"/>
            <p:cNvSpPr txBox="1"/>
            <p:nvPr/>
          </p:nvSpPr>
          <p:spPr>
            <a:xfrm>
              <a:off x="6171105" y="2582317"/>
              <a:ext cx="1608538" cy="1034129"/>
            </a:xfrm>
            <a:prstGeom prst="rect">
              <a:avLst/>
            </a:prstGeom>
            <a:noFill/>
          </p:spPr>
          <p:txBody>
            <a:bodyPr wrap="square" rtlCol="0">
              <a:spAutoFit/>
            </a:bodyPr>
            <a:lstStyle/>
            <a:p>
              <a:pPr algn="ctr">
                <a:lnSpc>
                  <a:spcPct val="80000"/>
                </a:lnSpc>
              </a:pPr>
              <a:r>
                <a:rPr lang="en-US" b="1" dirty="0">
                  <a:solidFill>
                    <a:srgbClr val="5A1A39"/>
                  </a:solidFill>
                </a:rPr>
                <a:t>Total </a:t>
              </a:r>
            </a:p>
            <a:p>
              <a:pPr algn="ctr">
                <a:lnSpc>
                  <a:spcPct val="80000"/>
                </a:lnSpc>
              </a:pPr>
              <a:r>
                <a:rPr lang="en-US" b="1" dirty="0">
                  <a:solidFill>
                    <a:srgbClr val="5A1A39"/>
                  </a:solidFill>
                </a:rPr>
                <a:t>Stockholders’ </a:t>
              </a:r>
            </a:p>
            <a:p>
              <a:pPr algn="ctr">
                <a:lnSpc>
                  <a:spcPct val="80000"/>
                </a:lnSpc>
              </a:pPr>
              <a:r>
                <a:rPr lang="en-US" b="1" dirty="0">
                  <a:solidFill>
                    <a:srgbClr val="5A1A39"/>
                  </a:solidFill>
                </a:rPr>
                <a:t>Equity</a:t>
              </a:r>
            </a:p>
            <a:p>
              <a:pPr algn="r"/>
              <a:endParaRPr lang="en-US" dirty="0"/>
            </a:p>
          </p:txBody>
        </p:sp>
        <p:grpSp>
          <p:nvGrpSpPr>
            <p:cNvPr id="75" name="Group 74"/>
            <p:cNvGrpSpPr/>
            <p:nvPr/>
          </p:nvGrpSpPr>
          <p:grpSpPr>
            <a:xfrm>
              <a:off x="5346770" y="4382816"/>
              <a:ext cx="672712" cy="313436"/>
              <a:chOff x="6613920" y="5201472"/>
              <a:chExt cx="672712" cy="313436"/>
            </a:xfrm>
          </p:grpSpPr>
          <p:cxnSp>
            <p:nvCxnSpPr>
              <p:cNvPr id="76" name="Straight Connector 75"/>
              <p:cNvCxnSpPr/>
              <p:nvPr/>
            </p:nvCxnSpPr>
            <p:spPr>
              <a:xfrm>
                <a:off x="6613920" y="5201472"/>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78" name="Group 77"/>
              <p:cNvGrpSpPr/>
              <p:nvPr/>
            </p:nvGrpSpPr>
            <p:grpSpPr>
              <a:xfrm>
                <a:off x="6644407" y="5469189"/>
                <a:ext cx="642225" cy="45719"/>
                <a:chOff x="3367629" y="6530626"/>
                <a:chExt cx="464606" cy="25991"/>
              </a:xfrm>
            </p:grpSpPr>
            <p:cxnSp>
              <p:nvCxnSpPr>
                <p:cNvPr id="79" name="Straight Connector 78"/>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3367629" y="6556617"/>
                  <a:ext cx="4630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81" name="Group 80"/>
            <p:cNvGrpSpPr/>
            <p:nvPr/>
          </p:nvGrpSpPr>
          <p:grpSpPr>
            <a:xfrm>
              <a:off x="6704452" y="4388460"/>
              <a:ext cx="731520" cy="313436"/>
              <a:chOff x="6725673" y="5201472"/>
              <a:chExt cx="731520" cy="313436"/>
            </a:xfrm>
          </p:grpSpPr>
          <p:cxnSp>
            <p:nvCxnSpPr>
              <p:cNvPr id="82" name="Straight Connector 81"/>
              <p:cNvCxnSpPr/>
              <p:nvPr/>
            </p:nvCxnSpPr>
            <p:spPr>
              <a:xfrm>
                <a:off x="6725680" y="5201472"/>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3" name="Group 82"/>
              <p:cNvGrpSpPr/>
              <p:nvPr/>
            </p:nvGrpSpPr>
            <p:grpSpPr>
              <a:xfrm>
                <a:off x="6725673" y="5469189"/>
                <a:ext cx="731520" cy="45719"/>
                <a:chOff x="3426428" y="6530626"/>
                <a:chExt cx="529206" cy="25991"/>
              </a:xfrm>
            </p:grpSpPr>
            <p:cxnSp>
              <p:nvCxnSpPr>
                <p:cNvPr id="87" name="Straight Connector 86"/>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3426428" y="6556617"/>
                  <a:ext cx="5292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89" name="Straight Connector 88"/>
            <p:cNvCxnSpPr/>
            <p:nvPr/>
          </p:nvCxnSpPr>
          <p:spPr>
            <a:xfrm>
              <a:off x="3877474" y="3287768"/>
              <a:ext cx="8485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5339649" y="3279902"/>
              <a:ext cx="8485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6416841" y="3281257"/>
              <a:ext cx="11323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140709" y="4338796"/>
            <a:ext cx="4741113" cy="1786212"/>
            <a:chOff x="-1883415" y="2853144"/>
            <a:chExt cx="4741113" cy="1616889"/>
          </a:xfrm>
        </p:grpSpPr>
        <p:sp>
          <p:nvSpPr>
            <p:cNvPr id="94" name="Rectangle 93"/>
            <p:cNvSpPr/>
            <p:nvPr/>
          </p:nvSpPr>
          <p:spPr>
            <a:xfrm>
              <a:off x="-1883415" y="3152316"/>
              <a:ext cx="4741113" cy="1317717"/>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Round Same Side Corner Rectangle 92"/>
            <p:cNvSpPr/>
            <p:nvPr/>
          </p:nvSpPr>
          <p:spPr>
            <a:xfrm>
              <a:off x="-1883415" y="2875084"/>
              <a:ext cx="4741113" cy="598993"/>
            </a:xfrm>
            <a:prstGeom prst="round2SameRect">
              <a:avLst/>
            </a:prstGeom>
            <a:solidFill>
              <a:srgbClr val="264E2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8000"/>
                </a:solidFill>
              </a:endParaRPr>
            </a:p>
          </p:txBody>
        </p:sp>
        <p:sp>
          <p:nvSpPr>
            <p:cNvPr id="95" name="TextBox 94"/>
            <p:cNvSpPr txBox="1"/>
            <p:nvPr/>
          </p:nvSpPr>
          <p:spPr>
            <a:xfrm>
              <a:off x="-1642572" y="2853144"/>
              <a:ext cx="4208771" cy="651460"/>
            </a:xfrm>
            <a:prstGeom prst="rect">
              <a:avLst/>
            </a:prstGeom>
            <a:noFill/>
          </p:spPr>
          <p:txBody>
            <a:bodyPr wrap="square" rtlCol="0">
              <a:spAutoFit/>
            </a:bodyPr>
            <a:lstStyle/>
            <a:p>
              <a:pPr algn="ctr">
                <a:lnSpc>
                  <a:spcPct val="90000"/>
                </a:lnSpc>
              </a:pPr>
              <a:r>
                <a:rPr lang="en-US" sz="2000" b="1" dirty="0">
                  <a:solidFill>
                    <a:schemeClr val="bg1"/>
                  </a:solidFill>
                </a:rPr>
                <a:t>EAGLE SOCCER ACADEMY</a:t>
              </a:r>
            </a:p>
            <a:p>
              <a:pPr algn="ctr">
                <a:lnSpc>
                  <a:spcPct val="90000"/>
                </a:lnSpc>
              </a:pPr>
              <a:r>
                <a:rPr lang="en-US" sz="2000" b="1" dirty="0">
                  <a:solidFill>
                    <a:schemeClr val="bg1"/>
                  </a:solidFill>
                </a:rPr>
                <a:t>Balance Sheet</a:t>
              </a:r>
            </a:p>
          </p:txBody>
        </p:sp>
      </p:grpSp>
      <p:grpSp>
        <p:nvGrpSpPr>
          <p:cNvPr id="15" name="Group 14"/>
          <p:cNvGrpSpPr/>
          <p:nvPr/>
        </p:nvGrpSpPr>
        <p:grpSpPr>
          <a:xfrm>
            <a:off x="178979" y="5129051"/>
            <a:ext cx="4770240" cy="1018155"/>
            <a:chOff x="-1866407" y="4134614"/>
            <a:chExt cx="4770240" cy="1018155"/>
          </a:xfrm>
        </p:grpSpPr>
        <p:grpSp>
          <p:nvGrpSpPr>
            <p:cNvPr id="98" name="Group 97"/>
            <p:cNvGrpSpPr/>
            <p:nvPr/>
          </p:nvGrpSpPr>
          <p:grpSpPr>
            <a:xfrm>
              <a:off x="-1866407" y="4141850"/>
              <a:ext cx="2007116" cy="1010919"/>
              <a:chOff x="1355085" y="2528119"/>
              <a:chExt cx="2007116" cy="1010919"/>
            </a:xfrm>
          </p:grpSpPr>
          <p:sp>
            <p:nvSpPr>
              <p:cNvPr id="99" name="TextBox 98"/>
              <p:cNvSpPr txBox="1"/>
              <p:nvPr/>
            </p:nvSpPr>
            <p:spPr>
              <a:xfrm>
                <a:off x="1355085" y="2563130"/>
                <a:ext cx="2007116" cy="975908"/>
              </a:xfrm>
              <a:prstGeom prst="rect">
                <a:avLst/>
              </a:prstGeom>
              <a:noFill/>
            </p:spPr>
            <p:txBody>
              <a:bodyPr wrap="square" rtlCol="0">
                <a:spAutoFit/>
              </a:bodyPr>
              <a:lstStyle/>
              <a:p>
                <a:pPr>
                  <a:lnSpc>
                    <a:spcPct val="80000"/>
                  </a:lnSpc>
                </a:pPr>
                <a:r>
                  <a:rPr lang="en-US" sz="1300" dirty="0"/>
                  <a:t> Cash</a:t>
                </a:r>
              </a:p>
              <a:p>
                <a:pPr>
                  <a:lnSpc>
                    <a:spcPct val="90000"/>
                  </a:lnSpc>
                </a:pPr>
                <a:r>
                  <a:rPr lang="en-US" sz="1300" dirty="0"/>
                  <a:t> Other assets</a:t>
                </a:r>
              </a:p>
              <a:p>
                <a:pPr>
                  <a:lnSpc>
                    <a:spcPct val="90000"/>
                  </a:lnSpc>
                </a:pPr>
                <a:r>
                  <a:rPr lang="en-US" sz="1300" b="1" dirty="0"/>
                  <a:t>   </a:t>
                </a:r>
              </a:p>
              <a:p>
                <a:pPr>
                  <a:lnSpc>
                    <a:spcPct val="90000"/>
                  </a:lnSpc>
                </a:pPr>
                <a:r>
                  <a:rPr lang="en-US" sz="1300" b="1" dirty="0">
                    <a:solidFill>
                      <a:srgbClr val="008000"/>
                    </a:solidFill>
                  </a:rPr>
                  <a:t>Total assets         $350,000</a:t>
                </a:r>
              </a:p>
              <a:p>
                <a:pPr>
                  <a:lnSpc>
                    <a:spcPct val="90000"/>
                  </a:lnSpc>
                </a:pPr>
                <a:r>
                  <a:rPr lang="en-US" sz="1300" b="1" dirty="0"/>
                  <a:t>       </a:t>
                </a:r>
                <a:endParaRPr lang="en-US" sz="1300" b="1" dirty="0">
                  <a:solidFill>
                    <a:srgbClr val="008000"/>
                  </a:solidFill>
                </a:endParaRPr>
              </a:p>
            </p:txBody>
          </p:sp>
          <p:sp>
            <p:nvSpPr>
              <p:cNvPr id="100" name="TextBox 99"/>
              <p:cNvSpPr txBox="1"/>
              <p:nvPr/>
            </p:nvSpPr>
            <p:spPr>
              <a:xfrm>
                <a:off x="2504048" y="2528119"/>
                <a:ext cx="858153" cy="492443"/>
              </a:xfrm>
              <a:prstGeom prst="rect">
                <a:avLst/>
              </a:prstGeom>
              <a:noFill/>
            </p:spPr>
            <p:txBody>
              <a:bodyPr wrap="square" rtlCol="0">
                <a:spAutoFit/>
              </a:bodyPr>
              <a:lstStyle/>
              <a:p>
                <a:r>
                  <a:rPr lang="en-US" sz="1300" dirty="0">
                    <a:solidFill>
                      <a:srgbClr val="008000"/>
                    </a:solidFill>
                  </a:rPr>
                  <a:t>$137,000</a:t>
                </a:r>
              </a:p>
              <a:p>
                <a:r>
                  <a:rPr lang="en-US" sz="1300" dirty="0"/>
                  <a:t>  213,000</a:t>
                </a:r>
              </a:p>
            </p:txBody>
          </p:sp>
        </p:grpSp>
        <p:cxnSp>
          <p:nvCxnSpPr>
            <p:cNvPr id="112" name="Straight Connector 111"/>
            <p:cNvCxnSpPr/>
            <p:nvPr/>
          </p:nvCxnSpPr>
          <p:spPr>
            <a:xfrm>
              <a:off x="2059291" y="4584766"/>
              <a:ext cx="53697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15" name="Group 114"/>
            <p:cNvGrpSpPr/>
            <p:nvPr/>
          </p:nvGrpSpPr>
          <p:grpSpPr>
            <a:xfrm>
              <a:off x="-661115" y="4940200"/>
              <a:ext cx="640080" cy="45719"/>
              <a:chOff x="3426428" y="6530626"/>
              <a:chExt cx="463055" cy="25991"/>
            </a:xfrm>
          </p:grpSpPr>
          <p:cxnSp>
            <p:nvCxnSpPr>
              <p:cNvPr id="116" name="Straight Connector 115"/>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3426428" y="6556617"/>
                <a:ext cx="4630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19" name="TextBox 118"/>
            <p:cNvSpPr txBox="1"/>
            <p:nvPr/>
          </p:nvSpPr>
          <p:spPr>
            <a:xfrm>
              <a:off x="254199" y="4172377"/>
              <a:ext cx="2649634" cy="975908"/>
            </a:xfrm>
            <a:prstGeom prst="rect">
              <a:avLst/>
            </a:prstGeom>
            <a:noFill/>
          </p:spPr>
          <p:txBody>
            <a:bodyPr wrap="square" rtlCol="0">
              <a:spAutoFit/>
            </a:bodyPr>
            <a:lstStyle/>
            <a:p>
              <a:pPr>
                <a:lnSpc>
                  <a:spcPct val="80000"/>
                </a:lnSpc>
              </a:pPr>
              <a:r>
                <a:rPr lang="en-US" sz="1300" dirty="0"/>
                <a:t>Liabilities</a:t>
              </a:r>
            </a:p>
            <a:p>
              <a:pPr>
                <a:lnSpc>
                  <a:spcPct val="90000"/>
                </a:lnSpc>
              </a:pPr>
              <a:r>
                <a:rPr lang="en-US" sz="1300" dirty="0"/>
                <a:t>Stockholders’ equity</a:t>
              </a:r>
            </a:p>
            <a:p>
              <a:pPr>
                <a:lnSpc>
                  <a:spcPct val="90000"/>
                </a:lnSpc>
              </a:pPr>
              <a:r>
                <a:rPr lang="en-US" sz="1300" b="1" dirty="0">
                  <a:solidFill>
                    <a:srgbClr val="008000"/>
                  </a:solidFill>
                </a:rPr>
                <a:t>Total liabilities and</a:t>
              </a:r>
            </a:p>
            <a:p>
              <a:pPr>
                <a:lnSpc>
                  <a:spcPct val="90000"/>
                </a:lnSpc>
              </a:pPr>
              <a:r>
                <a:rPr lang="en-US" sz="1300" b="1" dirty="0">
                  <a:solidFill>
                    <a:srgbClr val="008000"/>
                  </a:solidFill>
                </a:rPr>
                <a:t>stockholders’ equity        $350,000</a:t>
              </a:r>
            </a:p>
            <a:p>
              <a:pPr>
                <a:lnSpc>
                  <a:spcPct val="90000"/>
                </a:lnSpc>
              </a:pPr>
              <a:r>
                <a:rPr lang="en-US" sz="1300" b="1" dirty="0"/>
                <a:t>       </a:t>
              </a:r>
              <a:endParaRPr lang="en-US" sz="1300" b="1" dirty="0">
                <a:solidFill>
                  <a:srgbClr val="008000"/>
                </a:solidFill>
              </a:endParaRPr>
            </a:p>
          </p:txBody>
        </p:sp>
        <p:sp>
          <p:nvSpPr>
            <p:cNvPr id="120" name="TextBox 119"/>
            <p:cNvSpPr txBox="1"/>
            <p:nvPr/>
          </p:nvSpPr>
          <p:spPr>
            <a:xfrm>
              <a:off x="1974885" y="4134614"/>
              <a:ext cx="858153" cy="492443"/>
            </a:xfrm>
            <a:prstGeom prst="rect">
              <a:avLst/>
            </a:prstGeom>
            <a:noFill/>
          </p:spPr>
          <p:txBody>
            <a:bodyPr wrap="square" rtlCol="0">
              <a:spAutoFit/>
            </a:bodyPr>
            <a:lstStyle/>
            <a:p>
              <a:r>
                <a:rPr lang="en-US" sz="1300" dirty="0"/>
                <a:t>$140,000</a:t>
              </a:r>
            </a:p>
            <a:p>
              <a:r>
                <a:rPr lang="en-US" sz="1300" dirty="0">
                  <a:solidFill>
                    <a:schemeClr val="accent2">
                      <a:lumMod val="75000"/>
                    </a:schemeClr>
                  </a:solidFill>
                </a:rPr>
                <a:t>  </a:t>
              </a:r>
              <a:r>
                <a:rPr lang="en-US" sz="1300" dirty="0">
                  <a:solidFill>
                    <a:schemeClr val="accent2">
                      <a:lumMod val="50000"/>
                    </a:schemeClr>
                  </a:solidFill>
                </a:rPr>
                <a:t>210,000</a:t>
              </a:r>
            </a:p>
          </p:txBody>
        </p:sp>
        <p:cxnSp>
          <p:nvCxnSpPr>
            <p:cNvPr id="121" name="Straight Connector 120"/>
            <p:cNvCxnSpPr/>
            <p:nvPr/>
          </p:nvCxnSpPr>
          <p:spPr>
            <a:xfrm>
              <a:off x="-623373" y="4596255"/>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22" name="Group 121"/>
            <p:cNvGrpSpPr/>
            <p:nvPr/>
          </p:nvGrpSpPr>
          <p:grpSpPr>
            <a:xfrm>
              <a:off x="2039423" y="4940200"/>
              <a:ext cx="640080" cy="45719"/>
              <a:chOff x="3426428" y="6530626"/>
              <a:chExt cx="463055" cy="25991"/>
            </a:xfrm>
          </p:grpSpPr>
          <p:cxnSp>
            <p:nvCxnSpPr>
              <p:cNvPr id="123" name="Straight Connector 122"/>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3426428" y="6556617"/>
                <a:ext cx="4630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19" name="Oval 18"/>
          <p:cNvSpPr/>
          <p:nvPr/>
        </p:nvSpPr>
        <p:spPr>
          <a:xfrm>
            <a:off x="1554118" y="2194999"/>
            <a:ext cx="624489" cy="24445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25" name="Oval 124"/>
          <p:cNvSpPr/>
          <p:nvPr/>
        </p:nvSpPr>
        <p:spPr>
          <a:xfrm>
            <a:off x="7933776" y="3913987"/>
            <a:ext cx="914400" cy="27432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6" name="Oval 125"/>
          <p:cNvSpPr/>
          <p:nvPr/>
        </p:nvSpPr>
        <p:spPr>
          <a:xfrm>
            <a:off x="1384274" y="5171298"/>
            <a:ext cx="624489" cy="24445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2" name="Curved Connector 31"/>
          <p:cNvCxnSpPr>
            <a:cxnSpLocks/>
            <a:stCxn id="19" idx="5"/>
          </p:cNvCxnSpPr>
          <p:nvPr/>
        </p:nvCxnSpPr>
        <p:spPr>
          <a:xfrm rot="16200000" flipH="1">
            <a:off x="1854080" y="2636729"/>
            <a:ext cx="1148222" cy="682076"/>
          </a:xfrm>
          <a:prstGeom prst="curvedConnector3">
            <a:avLst>
              <a:gd name="adj1" fmla="val 102070"/>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p:nvPr/>
        </p:nvCxnSpPr>
        <p:spPr>
          <a:xfrm rot="10800000" flipV="1">
            <a:off x="4705076" y="4112151"/>
            <a:ext cx="3177810" cy="1390278"/>
          </a:xfrm>
          <a:prstGeom prst="curvedConnector3">
            <a:avLst>
              <a:gd name="adj1" fmla="val 840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2" name="Curved Connector 91"/>
          <p:cNvCxnSpPr/>
          <p:nvPr/>
        </p:nvCxnSpPr>
        <p:spPr>
          <a:xfrm>
            <a:off x="2008763" y="5430512"/>
            <a:ext cx="3097180" cy="764806"/>
          </a:xfrm>
          <a:prstGeom prst="curvedConnector3">
            <a:avLst>
              <a:gd name="adj1" fmla="val 8202"/>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31DEB81-E848-41D9-B389-646DE60F4F32}"/>
              </a:ext>
            </a:extLst>
          </p:cNvPr>
          <p:cNvSpPr txBox="1"/>
          <p:nvPr/>
        </p:nvSpPr>
        <p:spPr>
          <a:xfrm>
            <a:off x="49447" y="2711723"/>
            <a:ext cx="2327674" cy="769441"/>
          </a:xfrm>
          <a:prstGeom prst="rect">
            <a:avLst/>
          </a:prstGeom>
          <a:noFill/>
        </p:spPr>
        <p:txBody>
          <a:bodyPr wrap="square" rtlCol="0">
            <a:spAutoFit/>
          </a:bodyPr>
          <a:lstStyle/>
          <a:p>
            <a:r>
              <a:rPr lang="en-US" sz="1100" b="1" dirty="0">
                <a:solidFill>
                  <a:schemeClr val="accent1">
                    <a:lumMod val="75000"/>
                  </a:schemeClr>
                </a:solidFill>
              </a:rPr>
              <a:t>[1] Notice that the amount of net income in the income statement appears in the statement of stockholders’ equity.</a:t>
            </a:r>
          </a:p>
        </p:txBody>
      </p:sp>
      <p:sp>
        <p:nvSpPr>
          <p:cNvPr id="10" name="TextBox 9">
            <a:extLst>
              <a:ext uri="{FF2B5EF4-FFF2-40B4-BE49-F238E27FC236}">
                <a16:creationId xmlns:a16="http://schemas.microsoft.com/office/drawing/2014/main" id="{364619D9-0624-41DA-ACAA-DBABD34DCA4E}"/>
              </a:ext>
            </a:extLst>
          </p:cNvPr>
          <p:cNvSpPr txBox="1"/>
          <p:nvPr/>
        </p:nvSpPr>
        <p:spPr>
          <a:xfrm>
            <a:off x="58795" y="3492455"/>
            <a:ext cx="2313453" cy="769441"/>
          </a:xfrm>
          <a:prstGeom prst="rect">
            <a:avLst/>
          </a:prstGeom>
          <a:noFill/>
        </p:spPr>
        <p:txBody>
          <a:bodyPr wrap="square" rtlCol="0">
            <a:spAutoFit/>
          </a:bodyPr>
          <a:lstStyle/>
          <a:p>
            <a:r>
              <a:rPr lang="en-US" sz="1100" b="1" dirty="0">
                <a:solidFill>
                  <a:schemeClr val="accent1">
                    <a:lumMod val="75000"/>
                  </a:schemeClr>
                </a:solidFill>
              </a:rPr>
              <a:t>[2] Notice that the ending balance in the statement of stockholders’ equity reappears in the balance sheet.</a:t>
            </a:r>
          </a:p>
        </p:txBody>
      </p:sp>
      <p:sp>
        <p:nvSpPr>
          <p:cNvPr id="11" name="TextBox 10">
            <a:extLst>
              <a:ext uri="{FF2B5EF4-FFF2-40B4-BE49-F238E27FC236}">
                <a16:creationId xmlns:a16="http://schemas.microsoft.com/office/drawing/2014/main" id="{CBA3F5F7-A82B-4DA1-854F-9BD7112E32B8}"/>
              </a:ext>
            </a:extLst>
          </p:cNvPr>
          <p:cNvSpPr txBox="1"/>
          <p:nvPr/>
        </p:nvSpPr>
        <p:spPr>
          <a:xfrm>
            <a:off x="605223" y="6195318"/>
            <a:ext cx="4391898" cy="461665"/>
          </a:xfrm>
          <a:prstGeom prst="rect">
            <a:avLst/>
          </a:prstGeom>
          <a:noFill/>
        </p:spPr>
        <p:txBody>
          <a:bodyPr wrap="square" rtlCol="0">
            <a:spAutoFit/>
          </a:bodyPr>
          <a:lstStyle/>
          <a:p>
            <a:r>
              <a:rPr lang="en-US" sz="1200" b="1" dirty="0">
                <a:solidFill>
                  <a:schemeClr val="accent1">
                    <a:lumMod val="75000"/>
                  </a:schemeClr>
                </a:solidFill>
              </a:rPr>
              <a:t>[3] Notice that the amount of cash in the balance sheet reappears as the ending cash balance in the statement of cash flows.</a:t>
            </a:r>
          </a:p>
        </p:txBody>
      </p:sp>
      <p:sp>
        <p:nvSpPr>
          <p:cNvPr id="7" name="TextBox 6"/>
          <p:cNvSpPr txBox="1"/>
          <p:nvPr/>
        </p:nvSpPr>
        <p:spPr>
          <a:xfrm>
            <a:off x="2055835" y="2334307"/>
            <a:ext cx="392255" cy="307777"/>
          </a:xfrm>
          <a:prstGeom prst="rect">
            <a:avLst/>
          </a:prstGeom>
          <a:noFill/>
        </p:spPr>
        <p:txBody>
          <a:bodyPr wrap="none" rtlCol="0">
            <a:spAutoFit/>
          </a:bodyPr>
          <a:lstStyle/>
          <a:p>
            <a:r>
              <a:rPr lang="en-US" sz="1400" b="1" dirty="0"/>
              <a:t>[1]</a:t>
            </a:r>
          </a:p>
        </p:txBody>
      </p:sp>
      <p:sp>
        <p:nvSpPr>
          <p:cNvPr id="97" name="TextBox 96"/>
          <p:cNvSpPr txBox="1"/>
          <p:nvPr/>
        </p:nvSpPr>
        <p:spPr>
          <a:xfrm>
            <a:off x="7566635" y="3771440"/>
            <a:ext cx="392255" cy="307777"/>
          </a:xfrm>
          <a:prstGeom prst="rect">
            <a:avLst/>
          </a:prstGeom>
          <a:noFill/>
        </p:spPr>
        <p:txBody>
          <a:bodyPr wrap="none" rtlCol="0">
            <a:spAutoFit/>
          </a:bodyPr>
          <a:lstStyle/>
          <a:p>
            <a:r>
              <a:rPr lang="en-US" sz="1400" b="1" dirty="0"/>
              <a:t>[2]</a:t>
            </a:r>
          </a:p>
        </p:txBody>
      </p:sp>
      <p:sp>
        <p:nvSpPr>
          <p:cNvPr id="101" name="TextBox 100"/>
          <p:cNvSpPr txBox="1"/>
          <p:nvPr/>
        </p:nvSpPr>
        <p:spPr>
          <a:xfrm>
            <a:off x="2023270" y="5166814"/>
            <a:ext cx="392255" cy="307777"/>
          </a:xfrm>
          <a:prstGeom prst="rect">
            <a:avLst/>
          </a:prstGeom>
          <a:noFill/>
        </p:spPr>
        <p:txBody>
          <a:bodyPr wrap="none" rtlCol="0">
            <a:spAutoFit/>
          </a:bodyPr>
          <a:lstStyle/>
          <a:p>
            <a:r>
              <a:rPr lang="en-US" sz="1400" b="1" dirty="0"/>
              <a:t>[3]</a:t>
            </a:r>
          </a:p>
        </p:txBody>
      </p:sp>
      <p:cxnSp>
        <p:nvCxnSpPr>
          <p:cNvPr id="96" name="Straight Connector 95">
            <a:extLst>
              <a:ext uri="{FF2B5EF4-FFF2-40B4-BE49-F238E27FC236}">
                <a16:creationId xmlns:a16="http://schemas.microsoft.com/office/drawing/2014/main" id="{0516D2B4-6BDB-4044-AA4B-8F6F3EF12CBC}"/>
              </a:ext>
            </a:extLst>
          </p:cNvPr>
          <p:cNvCxnSpPr/>
          <p:nvPr/>
        </p:nvCxnSpPr>
        <p:spPr>
          <a:xfrm>
            <a:off x="1384271" y="5929556"/>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09F9A2B6-CB99-42E1-ACB6-3705EA6FE151}"/>
              </a:ext>
            </a:extLst>
          </p:cNvPr>
          <p:cNvCxnSpPr/>
          <p:nvPr/>
        </p:nvCxnSpPr>
        <p:spPr>
          <a:xfrm>
            <a:off x="1384271" y="5929556"/>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EFA2BB6D-0640-4CF8-98D8-BFE9D6F2D467}"/>
              </a:ext>
            </a:extLst>
          </p:cNvPr>
          <p:cNvCxnSpPr/>
          <p:nvPr/>
        </p:nvCxnSpPr>
        <p:spPr>
          <a:xfrm>
            <a:off x="4084809" y="5929556"/>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4305D17A-F130-4E1E-81F0-045E8DFC2A9A}"/>
              </a:ext>
            </a:extLst>
          </p:cNvPr>
          <p:cNvCxnSpPr/>
          <p:nvPr/>
        </p:nvCxnSpPr>
        <p:spPr>
          <a:xfrm>
            <a:off x="4084809" y="557664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2BF0773D-DB26-4D72-A03D-10E3E5B85BCF}"/>
              </a:ext>
            </a:extLst>
          </p:cNvPr>
          <p:cNvCxnSpPr/>
          <p:nvPr/>
        </p:nvCxnSpPr>
        <p:spPr>
          <a:xfrm>
            <a:off x="8079758" y="4204283"/>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96C3505B-B732-4E9B-8977-A6B8687DB989}"/>
              </a:ext>
            </a:extLst>
          </p:cNvPr>
          <p:cNvCxnSpPr/>
          <p:nvPr/>
        </p:nvCxnSpPr>
        <p:spPr>
          <a:xfrm>
            <a:off x="6701756" y="420936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A6C142C1-3C3E-4EEF-97D9-6FFF8C123B70}"/>
              </a:ext>
            </a:extLst>
          </p:cNvPr>
          <p:cNvCxnSpPr/>
          <p:nvPr/>
        </p:nvCxnSpPr>
        <p:spPr>
          <a:xfrm>
            <a:off x="5417305" y="419281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1B9DED7-892D-4DD5-BAEB-47AD55AF2927}"/>
              </a:ext>
            </a:extLst>
          </p:cNvPr>
          <p:cNvCxnSpPr/>
          <p:nvPr/>
        </p:nvCxnSpPr>
        <p:spPr>
          <a:xfrm flipH="1">
            <a:off x="8129436" y="5710375"/>
            <a:ext cx="628864"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55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25" grpId="0" animBg="1"/>
      <p:bldP spid="1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4"/>
            <a:ext cx="7589520" cy="3543095"/>
          </a:xfrm>
        </p:spPr>
        <p:txBody>
          <a:bodyPr/>
          <a:lstStyle/>
          <a:p>
            <a:pPr>
              <a:spcBef>
                <a:spcPts val="0"/>
              </a:spcBef>
            </a:pPr>
            <a:r>
              <a:rPr lang="en-US" dirty="0"/>
              <a:t>Key Point</a:t>
            </a:r>
            <a:br>
              <a:rPr lang="en-US" dirty="0"/>
            </a:br>
            <a:br>
              <a:rPr lang="en-US" sz="1400" dirty="0"/>
            </a:br>
            <a:r>
              <a:rPr lang="en-US" sz="3200" dirty="0">
                <a:solidFill>
                  <a:srgbClr val="1D5F76"/>
                </a:solidFill>
                <a:latin typeface="+mn-lt"/>
              </a:rPr>
              <a:t>All transactions that affect revenues or expenses reported in the income statement ultimately affect the balance sheet through the balance in retained earnings. </a:t>
            </a:r>
            <a:endParaRPr lang="en-US" sz="3200" dirty="0"/>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33</a:t>
            </a:fld>
            <a:endParaRPr lang="en-US" dirty="0"/>
          </a:p>
        </p:txBody>
      </p:sp>
    </p:spTree>
    <p:extLst>
      <p:ext uri="{BB962C8B-B14F-4D97-AF65-F5344CB8AC3E}">
        <p14:creationId xmlns:p14="http://schemas.microsoft.com/office/powerpoint/2010/main" val="1281054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244045"/>
            <a:ext cx="8229600" cy="1143000"/>
          </a:xfrm>
        </p:spPr>
        <p:txBody>
          <a:bodyPr/>
          <a:lstStyle/>
          <a:p>
            <a:r>
              <a:rPr lang="en-US" dirty="0"/>
              <a:t>Other Information Reported to Outsiders</a:t>
            </a:r>
            <a:br>
              <a:rPr lang="en-US" dirty="0"/>
            </a:br>
            <a:endParaRPr lang="en-US" sz="3200" dirty="0"/>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34</a:t>
            </a:fld>
            <a:endParaRPr lang="en-US" dirty="0"/>
          </a:p>
        </p:txBody>
      </p:sp>
      <p:sp>
        <p:nvSpPr>
          <p:cNvPr id="5" name="TextBox 4">
            <a:extLst>
              <a:ext uri="{FF2B5EF4-FFF2-40B4-BE49-F238E27FC236}">
                <a16:creationId xmlns:a16="http://schemas.microsoft.com/office/drawing/2014/main" id="{D52E938F-D3D5-46AE-B0EB-9E6D998A5DED}"/>
              </a:ext>
            </a:extLst>
          </p:cNvPr>
          <p:cNvSpPr txBox="1"/>
          <p:nvPr/>
        </p:nvSpPr>
        <p:spPr>
          <a:xfrm>
            <a:off x="777240" y="1441162"/>
            <a:ext cx="7589520" cy="4770537"/>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1D5F76"/>
                </a:solidFill>
              </a:rPr>
              <a:t>The financial statements are a key component of a company’s </a:t>
            </a:r>
            <a:r>
              <a:rPr lang="en-US" sz="2400" i="1" dirty="0">
                <a:solidFill>
                  <a:srgbClr val="1D5F76"/>
                </a:solidFill>
              </a:rPr>
              <a:t>annual report</a:t>
            </a:r>
            <a:r>
              <a:rPr lang="en-US" sz="2400" dirty="0">
                <a:solidFill>
                  <a:srgbClr val="1D5F76"/>
                </a:solidFill>
              </a:rPr>
              <a:t>.</a:t>
            </a:r>
          </a:p>
          <a:p>
            <a:pPr marL="457200" indent="-457200">
              <a:buFont typeface="Arial" panose="020B0604020202020204" pitchFamily="34" charset="0"/>
              <a:buChar char="•"/>
            </a:pPr>
            <a:r>
              <a:rPr lang="en-US" sz="2400" dirty="0">
                <a:solidFill>
                  <a:srgbClr val="1D5F76"/>
                </a:solidFill>
              </a:rPr>
              <a:t>Two other important components of the annual report are (1) management’s discussion and analysis and (2) note disclosures to the financial statements.</a:t>
            </a:r>
          </a:p>
          <a:p>
            <a:pPr marL="914400" lvl="1" indent="-457200">
              <a:buFont typeface="Arial" panose="020B0604020202020204" pitchFamily="34" charset="0"/>
              <a:buChar char="•"/>
            </a:pPr>
            <a:r>
              <a:rPr lang="en-US" sz="2300" dirty="0">
                <a:solidFill>
                  <a:srgbClr val="1D5F76"/>
                </a:solidFill>
              </a:rPr>
              <a:t>The </a:t>
            </a:r>
            <a:r>
              <a:rPr lang="en-US" sz="2300" b="1" dirty="0">
                <a:solidFill>
                  <a:srgbClr val="1D5F76"/>
                </a:solidFill>
              </a:rPr>
              <a:t>management discussion and analysis</a:t>
            </a:r>
            <a:r>
              <a:rPr lang="en-US" sz="2300" dirty="0">
                <a:solidFill>
                  <a:srgbClr val="1D5F76"/>
                </a:solidFill>
              </a:rPr>
              <a:t> (MD&amp;A) section typically includes management’s views on significant events, trends, and uncertainties pertaining to the company’s operations and resources.</a:t>
            </a:r>
          </a:p>
          <a:p>
            <a:pPr marL="914400" lvl="1" indent="-457200">
              <a:buFont typeface="Arial" panose="020B0604020202020204" pitchFamily="34" charset="0"/>
              <a:buChar char="•"/>
            </a:pPr>
            <a:r>
              <a:rPr lang="en-US" sz="2300" b="1" dirty="0">
                <a:solidFill>
                  <a:srgbClr val="1D5F76"/>
                </a:solidFill>
              </a:rPr>
              <a:t>Note disclosures</a:t>
            </a:r>
            <a:r>
              <a:rPr lang="en-US" sz="2300" dirty="0">
                <a:solidFill>
                  <a:srgbClr val="1D5F76"/>
                </a:solidFill>
              </a:rPr>
              <a:t> offer additional information either to explain the information presented in the financial statements or to provide information not included in the financial statements. </a:t>
            </a:r>
          </a:p>
        </p:txBody>
      </p:sp>
    </p:spTree>
    <p:extLst>
      <p:ext uri="{BB962C8B-B14F-4D97-AF65-F5344CB8AC3E}">
        <p14:creationId xmlns:p14="http://schemas.microsoft.com/office/powerpoint/2010/main" val="16214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4"/>
          <p:cNvSpPr>
            <a:spLocks noGrp="1"/>
          </p:cNvSpPr>
          <p:nvPr>
            <p:ph idx="1"/>
          </p:nvPr>
        </p:nvSpPr>
        <p:spPr>
          <a:xfrm>
            <a:off x="709368" y="1442358"/>
            <a:ext cx="8059675" cy="2968582"/>
          </a:xfrm>
        </p:spPr>
        <p:txBody>
          <a:bodyPr/>
          <a:lstStyle/>
          <a:p>
            <a:r>
              <a:rPr lang="en-US" b="1" dirty="0">
                <a:solidFill>
                  <a:srgbClr val="A5062D"/>
                </a:solidFill>
              </a:rPr>
              <a:t>LO1-4</a:t>
            </a:r>
            <a:r>
              <a:rPr lang="en-US" dirty="0"/>
              <a:t>	Describe the role that financial accounting plays in the decision-making process.</a:t>
            </a:r>
          </a:p>
        </p:txBody>
      </p:sp>
      <p:sp>
        <p:nvSpPr>
          <p:cNvPr id="58369" name="Title 3"/>
          <p:cNvSpPr>
            <a:spLocks noGrp="1"/>
          </p:cNvSpPr>
          <p:nvPr>
            <p:ph type="title"/>
          </p:nvPr>
        </p:nvSpPr>
        <p:spPr/>
        <p:txBody>
          <a:bodyPr/>
          <a:lstStyle/>
          <a:p>
            <a:r>
              <a:rPr lang="en-US" dirty="0"/>
              <a:t>Learning Objective 4</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10350" y="597113"/>
            <a:ext cx="7189231" cy="960327"/>
          </a:xfrm>
        </p:spPr>
        <p:txBody>
          <a:bodyPr/>
          <a:lstStyle/>
          <a:p>
            <a:r>
              <a:rPr lang="en-US" sz="3000" dirty="0"/>
              <a:t>Pathways Commission Visualization: "THIS is Accounting!"</a:t>
            </a:r>
            <a:br>
              <a:rPr lang="en-US" sz="3000" b="1" dirty="0"/>
            </a:br>
            <a:endParaRPr lang="en-US" sz="3000" dirty="0"/>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36</a:t>
            </a:fld>
            <a:endParaRPr lang="en-US" dirty="0"/>
          </a:p>
        </p:txBody>
      </p:sp>
      <p:sp>
        <p:nvSpPr>
          <p:cNvPr id="6" name="Content Placeholder 5"/>
          <p:cNvSpPr>
            <a:spLocks noGrp="1"/>
          </p:cNvSpPr>
          <p:nvPr>
            <p:ph sz="quarter" idx="13"/>
          </p:nvPr>
        </p:nvSpPr>
        <p:spPr>
          <a:xfrm>
            <a:off x="700262" y="217796"/>
            <a:ext cx="6808080" cy="331817"/>
          </a:xfrm>
        </p:spPr>
        <p:txBody>
          <a:bodyPr/>
          <a:lstStyle/>
          <a:p>
            <a:r>
              <a:rPr lang="en-US" dirty="0"/>
              <a:t>Illustration 1-10</a:t>
            </a:r>
          </a:p>
        </p:txBody>
      </p:sp>
      <p:pic>
        <p:nvPicPr>
          <p:cNvPr id="2" name="Picture 1" descr="Screen Shot 2018-04-25 at 1.35.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926" y="1230880"/>
            <a:ext cx="4576078" cy="5092177"/>
          </a:xfrm>
          <a:prstGeom prst="rect">
            <a:avLst/>
          </a:prstGeom>
        </p:spPr>
      </p:pic>
      <p:sp>
        <p:nvSpPr>
          <p:cNvPr id="7" name="TextBox 6">
            <a:extLst>
              <a:ext uri="{FF2B5EF4-FFF2-40B4-BE49-F238E27FC236}">
                <a16:creationId xmlns:a16="http://schemas.microsoft.com/office/drawing/2014/main" id="{D52E938F-D3D5-46AE-B0EB-9E6D998A5DED}"/>
              </a:ext>
            </a:extLst>
          </p:cNvPr>
          <p:cNvSpPr txBox="1"/>
          <p:nvPr/>
        </p:nvSpPr>
        <p:spPr>
          <a:xfrm>
            <a:off x="637198" y="1826879"/>
            <a:ext cx="4234345" cy="430887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400" dirty="0">
                <a:solidFill>
                  <a:srgbClr val="1D5F76"/>
                </a:solidFill>
              </a:rPr>
              <a:t>Accounting serves an important role in a prosperous society by measuring economic activity and communicating useful information to help investors and creditors make good decisions.</a:t>
            </a:r>
          </a:p>
          <a:p>
            <a:pPr marL="457200" indent="-457200">
              <a:buFont typeface="Arial" panose="020B0604020202020204" pitchFamily="34" charset="0"/>
              <a:buChar char="•"/>
            </a:pPr>
            <a:r>
              <a:rPr lang="en-US" sz="2400" dirty="0">
                <a:solidFill>
                  <a:srgbClr val="1D5F76"/>
                </a:solidFill>
              </a:rPr>
              <a:t>The practice of accounting requires judgment and critical thinking skills.</a:t>
            </a:r>
          </a:p>
        </p:txBody>
      </p:sp>
      <p:sp>
        <p:nvSpPr>
          <p:cNvPr id="3" name="TextBox 2">
            <a:extLst>
              <a:ext uri="{FF2B5EF4-FFF2-40B4-BE49-F238E27FC236}">
                <a16:creationId xmlns:a16="http://schemas.microsoft.com/office/drawing/2014/main" id="{734F0439-A501-44EF-8995-3F49CAB2221D}"/>
              </a:ext>
            </a:extLst>
          </p:cNvPr>
          <p:cNvSpPr txBox="1"/>
          <p:nvPr/>
        </p:nvSpPr>
        <p:spPr>
          <a:xfrm>
            <a:off x="4572000" y="6323057"/>
            <a:ext cx="3825978" cy="230832"/>
          </a:xfrm>
          <a:prstGeom prst="rect">
            <a:avLst/>
          </a:prstGeom>
          <a:noFill/>
        </p:spPr>
        <p:txBody>
          <a:bodyPr wrap="square" rtlCol="0">
            <a:spAutoFit/>
          </a:bodyPr>
          <a:lstStyle/>
          <a:p>
            <a:r>
              <a:rPr lang="en-US" sz="900" dirty="0"/>
              <a:t>Reprinted with permission from the American Accounting Association.</a:t>
            </a:r>
          </a:p>
        </p:txBody>
      </p:sp>
    </p:spTree>
    <p:extLst>
      <p:ext uri="{BB962C8B-B14F-4D97-AF65-F5344CB8AC3E}">
        <p14:creationId xmlns:p14="http://schemas.microsoft.com/office/powerpoint/2010/main" val="2035245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4"/>
            <a:ext cx="7589520" cy="3543095"/>
          </a:xfrm>
        </p:spPr>
        <p:txBody>
          <a:bodyPr/>
          <a:lstStyle/>
          <a:p>
            <a:r>
              <a:rPr lang="en-US" dirty="0"/>
              <a:t>Key Point</a:t>
            </a:r>
            <a:br>
              <a:rPr lang="en-US" dirty="0"/>
            </a:br>
            <a:br>
              <a:rPr lang="en-US" sz="1400" dirty="0"/>
            </a:br>
            <a:r>
              <a:rPr lang="en-US" sz="3200" dirty="0">
                <a:solidFill>
                  <a:srgbClr val="1D5F76"/>
                </a:solidFill>
                <a:latin typeface="+mn-lt"/>
              </a:rPr>
              <a:t>Financial accounting serves an important role by providing information useful in investment and lending decisions.</a:t>
            </a:r>
            <a:endParaRPr lang="en-US" sz="3200" dirty="0"/>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37</a:t>
            </a:fld>
            <a:endParaRPr lang="en-US" dirty="0"/>
          </a:p>
        </p:txBody>
      </p:sp>
    </p:spTree>
    <p:extLst>
      <p:ext uri="{BB962C8B-B14F-4D97-AF65-F5344CB8AC3E}">
        <p14:creationId xmlns:p14="http://schemas.microsoft.com/office/powerpoint/2010/main" val="1430928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4628" y="617991"/>
            <a:ext cx="8398358" cy="804087"/>
          </a:xfrm>
        </p:spPr>
        <p:txBody>
          <a:bodyPr/>
          <a:lstStyle/>
          <a:p>
            <a:pPr>
              <a:lnSpc>
                <a:spcPct val="90000"/>
              </a:lnSpc>
            </a:pPr>
            <a:r>
              <a:rPr lang="en-US" sz="2800" dirty="0"/>
              <a:t>Relationship between Changes in Stock Prices and Changes in Net Income over a 20-Year Period</a:t>
            </a:r>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38</a:t>
            </a:fld>
            <a:endParaRPr lang="en-US" dirty="0"/>
          </a:p>
        </p:txBody>
      </p:sp>
      <p:sp>
        <p:nvSpPr>
          <p:cNvPr id="5" name="Content Placeholder 4"/>
          <p:cNvSpPr>
            <a:spLocks noGrp="1"/>
          </p:cNvSpPr>
          <p:nvPr>
            <p:ph sz="quarter" idx="13"/>
          </p:nvPr>
        </p:nvSpPr>
        <p:spPr>
          <a:xfrm>
            <a:off x="823496" y="136239"/>
            <a:ext cx="6808080" cy="331817"/>
          </a:xfrm>
        </p:spPr>
        <p:txBody>
          <a:bodyPr/>
          <a:lstStyle/>
          <a:p>
            <a:r>
              <a:rPr lang="en-US" dirty="0"/>
              <a:t>Illustration 1-11</a:t>
            </a:r>
          </a:p>
        </p:txBody>
      </p:sp>
      <p:sp>
        <p:nvSpPr>
          <p:cNvPr id="217" name="TextBox 216"/>
          <p:cNvSpPr txBox="1"/>
          <p:nvPr/>
        </p:nvSpPr>
        <p:spPr>
          <a:xfrm>
            <a:off x="4491263" y="4516582"/>
            <a:ext cx="4510497" cy="507831"/>
          </a:xfrm>
          <a:prstGeom prst="rect">
            <a:avLst/>
          </a:prstGeom>
          <a:noFill/>
        </p:spPr>
        <p:txBody>
          <a:bodyPr wrap="square" rtlCol="0">
            <a:spAutoFit/>
          </a:bodyPr>
          <a:lstStyle/>
          <a:p>
            <a:r>
              <a:rPr lang="en-US" sz="900" dirty="0"/>
              <a:t>*Amounts in this chart represent the investment growth based on the median stock return of each group each year. Companies included in this analysis are all U.S. companies with listed stocks, which averages about 6,000 companies per year.</a:t>
            </a:r>
          </a:p>
        </p:txBody>
      </p:sp>
      <p:pic>
        <p:nvPicPr>
          <p:cNvPr id="7" name="Picture 6">
            <a:extLst>
              <a:ext uri="{FF2B5EF4-FFF2-40B4-BE49-F238E27FC236}">
                <a16:creationId xmlns:a16="http://schemas.microsoft.com/office/drawing/2014/main" id="{61F24A70-4C83-4598-8CF3-E382D2CF781B}"/>
              </a:ext>
            </a:extLst>
          </p:cNvPr>
          <p:cNvPicPr>
            <a:picLocks noChangeAspect="1"/>
          </p:cNvPicPr>
          <p:nvPr/>
        </p:nvPicPr>
        <p:blipFill>
          <a:blip r:embed="rId3"/>
          <a:stretch>
            <a:fillRect/>
          </a:stretch>
        </p:blipFill>
        <p:spPr>
          <a:xfrm>
            <a:off x="458279" y="1790932"/>
            <a:ext cx="4113721" cy="2701951"/>
          </a:xfrm>
          <a:prstGeom prst="rect">
            <a:avLst/>
          </a:prstGeom>
        </p:spPr>
      </p:pic>
      <p:pic>
        <p:nvPicPr>
          <p:cNvPr id="13" name="Picture 12">
            <a:extLst>
              <a:ext uri="{FF2B5EF4-FFF2-40B4-BE49-F238E27FC236}">
                <a16:creationId xmlns:a16="http://schemas.microsoft.com/office/drawing/2014/main" id="{C6F281F1-F7EB-460D-9996-B6B7B5A9FB8A}"/>
              </a:ext>
            </a:extLst>
          </p:cNvPr>
          <p:cNvPicPr>
            <a:picLocks noChangeAspect="1"/>
          </p:cNvPicPr>
          <p:nvPr/>
        </p:nvPicPr>
        <p:blipFill>
          <a:blip r:embed="rId4"/>
          <a:stretch>
            <a:fillRect/>
          </a:stretch>
        </p:blipFill>
        <p:spPr>
          <a:xfrm>
            <a:off x="4398586" y="1703608"/>
            <a:ext cx="4724400" cy="2820299"/>
          </a:xfrm>
          <a:prstGeom prst="rect">
            <a:avLst/>
          </a:prstGeom>
        </p:spPr>
      </p:pic>
    </p:spTree>
    <p:extLst>
      <p:ext uri="{BB962C8B-B14F-4D97-AF65-F5344CB8AC3E}">
        <p14:creationId xmlns:p14="http://schemas.microsoft.com/office/powerpoint/2010/main" val="415055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4"/>
            <a:ext cx="7589520" cy="5006136"/>
          </a:xfrm>
        </p:spPr>
        <p:txBody>
          <a:bodyPr/>
          <a:lstStyle/>
          <a:p>
            <a:r>
              <a:rPr lang="en-US" dirty="0"/>
              <a:t>Key Point</a:t>
            </a:r>
            <a:br>
              <a:rPr lang="en-US" dirty="0"/>
            </a:br>
            <a:br>
              <a:rPr lang="en-US" sz="1400" dirty="0"/>
            </a:br>
            <a:r>
              <a:rPr lang="en-US" sz="3200" dirty="0">
                <a:solidFill>
                  <a:srgbClr val="1D5F76"/>
                </a:solidFill>
                <a:latin typeface="+mn-lt"/>
              </a:rPr>
              <a:t>No single piece of company information better explains companies’ stock price performance than does financial accounting net income. </a:t>
            </a:r>
            <a:br>
              <a:rPr lang="en-US" sz="3200" dirty="0">
                <a:solidFill>
                  <a:srgbClr val="1D5F76"/>
                </a:solidFill>
                <a:latin typeface="+mn-lt"/>
              </a:rPr>
            </a:br>
            <a:r>
              <a:rPr lang="en-US" sz="3200" dirty="0">
                <a:solidFill>
                  <a:srgbClr val="1D5F76"/>
                </a:solidFill>
                <a:latin typeface="+mn-lt"/>
              </a:rPr>
              <a:t>A company’s debt level is an important indicator of management’s ability to respond to business situations and the possibility of bankruptcy.</a:t>
            </a:r>
            <a:endParaRPr lang="en-US" sz="3200" dirty="0"/>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39</a:t>
            </a:fld>
            <a:endParaRPr lang="en-US" dirty="0"/>
          </a:p>
        </p:txBody>
      </p:sp>
    </p:spTree>
    <p:extLst>
      <p:ext uri="{BB962C8B-B14F-4D97-AF65-F5344CB8AC3E}">
        <p14:creationId xmlns:p14="http://schemas.microsoft.com/office/powerpoint/2010/main" val="246593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09150" y="1378411"/>
            <a:ext cx="8229600" cy="4525963"/>
          </a:xfrm>
        </p:spPr>
        <p:txBody>
          <a:bodyPr/>
          <a:lstStyle/>
          <a:p>
            <a:endParaRPr lang="en-IN" dirty="0"/>
          </a:p>
          <a:p>
            <a:endParaRPr lang="en-IN" dirty="0"/>
          </a:p>
        </p:txBody>
      </p:sp>
      <p:sp>
        <p:nvSpPr>
          <p:cNvPr id="10" name="Footer Placeholder 9"/>
          <p:cNvSpPr>
            <a:spLocks noGrp="1"/>
          </p:cNvSpPr>
          <p:nvPr>
            <p:ph type="ftr" sz="quarter" idx="3"/>
          </p:nvPr>
        </p:nvSpPr>
        <p:spPr>
          <a:xfrm>
            <a:off x="1424213" y="6499779"/>
            <a:ext cx="6540501" cy="365125"/>
          </a:xfrm>
        </p:spPr>
        <p:txBody>
          <a:bodyPr/>
          <a:lstStyle/>
          <a:p>
            <a:pPr algn="ctr"/>
            <a:r>
              <a:rPr lang="en-US" dirty="0"/>
              <a:t>Copyright ©2022 McGraw-Hill. All rights reserved. No reproduction or distribution without the prior written consent of McGraw-Hill. </a:t>
            </a:r>
          </a:p>
        </p:txBody>
      </p:sp>
      <p:sp>
        <p:nvSpPr>
          <p:cNvPr id="11" name="Slide Number Placeholder 10"/>
          <p:cNvSpPr>
            <a:spLocks noGrp="1"/>
          </p:cNvSpPr>
          <p:nvPr>
            <p:ph type="sldNum" sz="quarter" idx="12"/>
          </p:nvPr>
        </p:nvSpPr>
        <p:spPr>
          <a:xfrm>
            <a:off x="6989386" y="6500702"/>
            <a:ext cx="2133600" cy="365125"/>
          </a:xfrm>
        </p:spPr>
        <p:txBody>
          <a:bodyPr/>
          <a:lstStyle/>
          <a:p>
            <a:r>
              <a:rPr lang="en-US" dirty="0"/>
              <a:t>1-</a:t>
            </a:r>
            <a:fld id="{8A048DD7-39B4-434B-ACE7-68CA5B147A05}" type="slidenum">
              <a:rPr lang="en-US" smtClean="0"/>
              <a:t>4</a:t>
            </a:fld>
            <a:endParaRPr lang="en-US" dirty="0"/>
          </a:p>
        </p:txBody>
      </p:sp>
      <p:sp>
        <p:nvSpPr>
          <p:cNvPr id="13" name="Title 1"/>
          <p:cNvSpPr>
            <a:spLocks noGrp="1"/>
          </p:cNvSpPr>
          <p:nvPr>
            <p:ph type="title"/>
          </p:nvPr>
        </p:nvSpPr>
        <p:spPr>
          <a:xfrm>
            <a:off x="679267" y="584545"/>
            <a:ext cx="8443719" cy="830375"/>
          </a:xfrm>
        </p:spPr>
        <p:txBody>
          <a:bodyPr/>
          <a:lstStyle/>
          <a:p>
            <a:r>
              <a:rPr lang="en-US" dirty="0"/>
              <a:t>Decisions People Make About Companies</a:t>
            </a:r>
          </a:p>
        </p:txBody>
      </p:sp>
      <p:sp>
        <p:nvSpPr>
          <p:cNvPr id="14" name="Content Placeholder 4"/>
          <p:cNvSpPr txBox="1">
            <a:spLocks/>
          </p:cNvSpPr>
          <p:nvPr/>
        </p:nvSpPr>
        <p:spPr>
          <a:xfrm>
            <a:off x="739636" y="207368"/>
            <a:ext cx="6808080" cy="331817"/>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dirty="0">
                <a:latin typeface="Avenir LT Std 65 Medium"/>
              </a:rPr>
              <a:t>Illustration 1-1</a:t>
            </a:r>
          </a:p>
        </p:txBody>
      </p:sp>
      <p:pic>
        <p:nvPicPr>
          <p:cNvPr id="3" name="Picture 2">
            <a:extLst>
              <a:ext uri="{FF2B5EF4-FFF2-40B4-BE49-F238E27FC236}">
                <a16:creationId xmlns:a16="http://schemas.microsoft.com/office/drawing/2014/main" id="{10304393-4454-4F2A-9B2E-F5D4570A8AAC}"/>
              </a:ext>
            </a:extLst>
          </p:cNvPr>
          <p:cNvPicPr>
            <a:picLocks noChangeAspect="1"/>
          </p:cNvPicPr>
          <p:nvPr/>
        </p:nvPicPr>
        <p:blipFill>
          <a:blip r:embed="rId3"/>
          <a:stretch>
            <a:fillRect/>
          </a:stretch>
        </p:blipFill>
        <p:spPr>
          <a:xfrm>
            <a:off x="1282710" y="1855454"/>
            <a:ext cx="7186615" cy="44180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4"/>
          <p:cNvSpPr>
            <a:spLocks noGrp="1"/>
          </p:cNvSpPr>
          <p:nvPr>
            <p:ph type="body" idx="1"/>
          </p:nvPr>
        </p:nvSpPr>
        <p:spPr/>
        <p:txBody>
          <a:bodyPr/>
          <a:lstStyle/>
          <a:p>
            <a:pPr marL="0" indent="0">
              <a:buNone/>
            </a:pPr>
            <a:r>
              <a:rPr lang="en-US" dirty="0"/>
              <a:t>FINANCIAL ACCOUNTING INFORMATION</a:t>
            </a:r>
          </a:p>
        </p:txBody>
      </p:sp>
      <p:sp>
        <p:nvSpPr>
          <p:cNvPr id="62465" name="Title 3"/>
          <p:cNvSpPr>
            <a:spLocks noGrp="1"/>
          </p:cNvSpPr>
          <p:nvPr>
            <p:ph type="title"/>
          </p:nvPr>
        </p:nvSpPr>
        <p:spPr/>
        <p:txBody>
          <a:bodyPr/>
          <a:lstStyle/>
          <a:p>
            <a:r>
              <a:rPr lang="en-US" dirty="0"/>
              <a:t>PART B</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4"/>
          <p:cNvSpPr>
            <a:spLocks noGrp="1"/>
          </p:cNvSpPr>
          <p:nvPr>
            <p:ph idx="1"/>
          </p:nvPr>
        </p:nvSpPr>
        <p:spPr>
          <a:xfrm>
            <a:off x="709368" y="1442358"/>
            <a:ext cx="8015885" cy="2968582"/>
          </a:xfrm>
        </p:spPr>
        <p:txBody>
          <a:bodyPr/>
          <a:lstStyle/>
          <a:p>
            <a:r>
              <a:rPr lang="en-US" b="1" dirty="0">
                <a:solidFill>
                  <a:srgbClr val="A5062D"/>
                </a:solidFill>
              </a:rPr>
              <a:t>LO1-5</a:t>
            </a:r>
            <a:r>
              <a:rPr lang="en-US" dirty="0"/>
              <a:t>	Explain the term generally accepted accounting principles (GAAP) and describe the role of GAAP in financial accounting.</a:t>
            </a:r>
          </a:p>
        </p:txBody>
      </p:sp>
      <p:sp>
        <p:nvSpPr>
          <p:cNvPr id="64513" name="Title 3"/>
          <p:cNvSpPr>
            <a:spLocks noGrp="1"/>
          </p:cNvSpPr>
          <p:nvPr>
            <p:ph type="title"/>
          </p:nvPr>
        </p:nvSpPr>
        <p:spPr/>
        <p:txBody>
          <a:bodyPr/>
          <a:lstStyle/>
          <a:p>
            <a:r>
              <a:rPr lang="en-US" dirty="0"/>
              <a:t>Learning Objective 5</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a:t>Financial Accounting Standards</a:t>
            </a:r>
          </a:p>
        </p:txBody>
      </p:sp>
      <p:sp>
        <p:nvSpPr>
          <p:cNvPr id="5" name="Footer Placeholder 4"/>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a:t>
            </a:r>
            <a:fld id="{8A048DD7-39B4-434B-ACE7-68CA5B147A05}" type="slidenum">
              <a:rPr lang="en-US" smtClean="0"/>
              <a:t>42</a:t>
            </a:fld>
            <a:endParaRPr lang="en-US" dirty="0"/>
          </a:p>
        </p:txBody>
      </p:sp>
      <p:sp>
        <p:nvSpPr>
          <p:cNvPr id="21" name="Text Box 20"/>
          <p:cNvSpPr txBox="1">
            <a:spLocks noChangeArrowheads="1"/>
          </p:cNvSpPr>
          <p:nvPr/>
        </p:nvSpPr>
        <p:spPr bwMode="auto">
          <a:xfrm>
            <a:off x="863594" y="1662993"/>
            <a:ext cx="1828800" cy="1384995"/>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eaLnBrk="1" hangingPunct="1">
              <a:spcBef>
                <a:spcPct val="50000"/>
              </a:spcBef>
              <a:defRPr/>
            </a:pPr>
            <a:r>
              <a:rPr lang="en-US" sz="2800" b="0" kern="0" dirty="0">
                <a:solidFill>
                  <a:schemeClr val="tx2">
                    <a:lumMod val="50000"/>
                  </a:schemeClr>
                </a:solidFill>
              </a:rPr>
              <a:t>Investors &amp; Creditors</a:t>
            </a:r>
          </a:p>
        </p:txBody>
      </p:sp>
      <p:sp>
        <p:nvSpPr>
          <p:cNvPr id="65539" name="Line 22"/>
          <p:cNvSpPr>
            <a:spLocks noChangeShapeType="1"/>
          </p:cNvSpPr>
          <p:nvPr/>
        </p:nvSpPr>
        <p:spPr bwMode="auto">
          <a:xfrm>
            <a:off x="2743200" y="2304354"/>
            <a:ext cx="2514600" cy="0"/>
          </a:xfrm>
          <a:prstGeom prst="line">
            <a:avLst/>
          </a:prstGeom>
          <a:noFill/>
          <a:ln w="50800">
            <a:solidFill>
              <a:schemeClr val="tx1"/>
            </a:solidFill>
            <a:round/>
            <a:headEnd/>
            <a:tailEnd type="triangle" w="med" len="med"/>
          </a:ln>
        </p:spPr>
        <p:txBody>
          <a:bodyPr/>
          <a:lstStyle/>
          <a:p>
            <a:endParaRPr lang="en-US" dirty="0"/>
          </a:p>
        </p:txBody>
      </p:sp>
      <p:sp>
        <p:nvSpPr>
          <p:cNvPr id="23" name="Text Box 23"/>
          <p:cNvSpPr txBox="1">
            <a:spLocks noChangeArrowheads="1"/>
          </p:cNvSpPr>
          <p:nvPr/>
        </p:nvSpPr>
        <p:spPr bwMode="auto">
          <a:xfrm>
            <a:off x="5529637" y="1406050"/>
            <a:ext cx="3276600" cy="1384995"/>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eaLnBrk="1" hangingPunct="1">
              <a:spcBef>
                <a:spcPct val="50000"/>
              </a:spcBef>
              <a:defRPr/>
            </a:pPr>
            <a:r>
              <a:rPr lang="en-US" sz="2800" b="0" kern="0" dirty="0">
                <a:solidFill>
                  <a:schemeClr val="tx2">
                    <a:lumMod val="50000"/>
                  </a:schemeClr>
                </a:solidFill>
              </a:rPr>
              <a:t>Financial Accounting Information</a:t>
            </a:r>
          </a:p>
        </p:txBody>
      </p:sp>
      <p:sp>
        <p:nvSpPr>
          <p:cNvPr id="24" name="Oval 24"/>
          <p:cNvSpPr>
            <a:spLocks noChangeArrowheads="1"/>
          </p:cNvSpPr>
          <p:nvPr/>
        </p:nvSpPr>
        <p:spPr bwMode="auto">
          <a:xfrm>
            <a:off x="1512206" y="3980753"/>
            <a:ext cx="7491187" cy="1787743"/>
          </a:xfrm>
          <a:prstGeom prst="ellipse">
            <a:avLst/>
          </a:prstGeom>
          <a:solidFill>
            <a:schemeClr val="tx2">
              <a:lumMod val="75000"/>
            </a:schemeClr>
          </a:solidFill>
          <a:ln w="25400">
            <a:noFill/>
            <a:round/>
            <a:headEnd/>
            <a:tailEnd/>
          </a:ln>
          <a:effectLst>
            <a:outerShdw sx="102000" sy="102000" algn="ctr" rotWithShape="0">
              <a:srgbClr val="000000">
                <a:alpha val="39999"/>
              </a:srgbClr>
            </a:outerShdw>
          </a:effectLst>
        </p:spPr>
        <p:txBody>
          <a:bodyPr wrap="none" anchor="ctr"/>
          <a:lstStyle/>
          <a:p>
            <a:pPr algn="ctr">
              <a:defRPr/>
            </a:pPr>
            <a:endParaRPr lang="en-US" sz="2000" b="1" i="1" kern="0" dirty="0">
              <a:solidFill>
                <a:schemeClr val="bg1"/>
              </a:solidFill>
              <a:latin typeface="Arial" pitchFamily="34" charset="0"/>
            </a:endParaRPr>
          </a:p>
          <a:p>
            <a:pPr algn="ctr">
              <a:defRPr/>
            </a:pPr>
            <a:r>
              <a:rPr lang="en-US" sz="2800" b="1" i="1" kern="0" dirty="0">
                <a:solidFill>
                  <a:schemeClr val="bg1"/>
                </a:solidFill>
                <a:latin typeface="Arial" pitchFamily="34" charset="0"/>
              </a:rPr>
              <a:t>Generally Accepted Accounting Principles </a:t>
            </a:r>
          </a:p>
          <a:p>
            <a:pPr algn="ctr">
              <a:defRPr/>
            </a:pPr>
            <a:r>
              <a:rPr lang="en-US" sz="2800" b="1" i="1" kern="0" dirty="0">
                <a:solidFill>
                  <a:schemeClr val="bg1"/>
                </a:solidFill>
                <a:latin typeface="Arial" pitchFamily="34" charset="0"/>
              </a:rPr>
              <a:t>(GAAP)</a:t>
            </a:r>
          </a:p>
        </p:txBody>
      </p:sp>
      <p:sp>
        <p:nvSpPr>
          <p:cNvPr id="26" name="Text Box 31"/>
          <p:cNvSpPr txBox="1">
            <a:spLocks noChangeArrowheads="1"/>
          </p:cNvSpPr>
          <p:nvPr/>
        </p:nvSpPr>
        <p:spPr bwMode="auto">
          <a:xfrm>
            <a:off x="2743200" y="1310675"/>
            <a:ext cx="2286000" cy="1015663"/>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a:spcBef>
                <a:spcPct val="50000"/>
              </a:spcBef>
              <a:defRPr/>
            </a:pPr>
            <a:r>
              <a:rPr lang="en-US" sz="2000" b="0" dirty="0">
                <a:solidFill>
                  <a:schemeClr val="tx2">
                    <a:lumMod val="50000"/>
                  </a:schemeClr>
                </a:solidFill>
                <a:cs typeface="Arial" pitchFamily="34" charset="0"/>
              </a:rPr>
              <a:t>Make their decisions based on</a:t>
            </a:r>
          </a:p>
        </p:txBody>
      </p:sp>
      <p:sp>
        <p:nvSpPr>
          <p:cNvPr id="65544" name="Line 32"/>
          <p:cNvSpPr>
            <a:spLocks noChangeShapeType="1"/>
          </p:cNvSpPr>
          <p:nvPr/>
        </p:nvSpPr>
        <p:spPr bwMode="auto">
          <a:xfrm>
            <a:off x="6096000" y="2761554"/>
            <a:ext cx="0" cy="1219200"/>
          </a:xfrm>
          <a:prstGeom prst="line">
            <a:avLst/>
          </a:prstGeom>
          <a:noFill/>
          <a:ln w="50800">
            <a:solidFill>
              <a:schemeClr val="tx1"/>
            </a:solidFill>
            <a:round/>
            <a:headEnd/>
            <a:tailEnd type="triangle" w="med" len="med"/>
          </a:ln>
        </p:spPr>
        <p:txBody>
          <a:bodyPr/>
          <a:lstStyle/>
          <a:p>
            <a:endParaRPr lang="en-US" dirty="0"/>
          </a:p>
        </p:txBody>
      </p:sp>
      <p:sp>
        <p:nvSpPr>
          <p:cNvPr id="65545" name="Text Box 33"/>
          <p:cNvSpPr txBox="1">
            <a:spLocks noChangeArrowheads="1"/>
          </p:cNvSpPr>
          <p:nvPr/>
        </p:nvSpPr>
        <p:spPr bwMode="auto">
          <a:xfrm>
            <a:off x="6096000" y="3047988"/>
            <a:ext cx="2143874" cy="1015663"/>
          </a:xfrm>
          <a:prstGeom prst="rect">
            <a:avLst/>
          </a:prstGeom>
          <a:noFill/>
          <a:ln w="9525">
            <a:noFill/>
            <a:miter lim="800000"/>
            <a:headEnd/>
            <a:tailEnd/>
          </a:ln>
        </p:spPr>
        <p:txBody>
          <a:bodyPr wrap="square">
            <a:spAutoFit/>
          </a:bodyPr>
          <a:lstStyle/>
          <a:p>
            <a:pPr algn="ctr" eaLnBrk="0" hangingPunct="0">
              <a:spcBef>
                <a:spcPct val="50000"/>
              </a:spcBef>
            </a:pPr>
            <a:r>
              <a:rPr lang="en-US" sz="2000" dirty="0">
                <a:solidFill>
                  <a:srgbClr val="000000"/>
                </a:solidFill>
                <a:latin typeface="Arial" panose="020B0604020202020204" pitchFamily="34" charset="0"/>
                <a:cs typeface="Arial" panose="020B0604020202020204" pitchFamily="34" charset="0"/>
              </a:rPr>
              <a:t>Should be based on formal standards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5544" grpId="0" animBg="1"/>
      <p:bldP spid="655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dirty="0"/>
              <a:t>Standard Setting Today</a:t>
            </a:r>
          </a:p>
        </p:txBody>
      </p:sp>
      <p:sp>
        <p:nvSpPr>
          <p:cNvPr id="5" name="Footer Placeholder 4"/>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a:t>
            </a:r>
            <a:fld id="{8A048DD7-39B4-434B-ACE7-68CA5B147A05}" type="slidenum">
              <a:rPr lang="en-US" smtClean="0"/>
              <a:t>43</a:t>
            </a:fld>
            <a:endParaRPr lang="en-US" dirty="0"/>
          </a:p>
        </p:txBody>
      </p:sp>
      <p:sp>
        <p:nvSpPr>
          <p:cNvPr id="11" name="Text Box 4"/>
          <p:cNvSpPr txBox="1">
            <a:spLocks noChangeArrowheads="1"/>
          </p:cNvSpPr>
          <p:nvPr/>
        </p:nvSpPr>
        <p:spPr bwMode="auto">
          <a:xfrm>
            <a:off x="1905000" y="1752600"/>
            <a:ext cx="2743200" cy="457200"/>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eaLnBrk="1" hangingPunct="1">
              <a:spcBef>
                <a:spcPct val="50000"/>
              </a:spcBef>
              <a:defRPr/>
            </a:pPr>
            <a:r>
              <a:rPr lang="en-US" sz="2400" kern="0" dirty="0"/>
              <a:t>United States</a:t>
            </a:r>
          </a:p>
        </p:txBody>
      </p:sp>
      <p:sp>
        <p:nvSpPr>
          <p:cNvPr id="12" name="Text Box 5"/>
          <p:cNvSpPr txBox="1">
            <a:spLocks noChangeArrowheads="1"/>
          </p:cNvSpPr>
          <p:nvPr/>
        </p:nvSpPr>
        <p:spPr bwMode="auto">
          <a:xfrm>
            <a:off x="5410200" y="1752600"/>
            <a:ext cx="2514600" cy="457200"/>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eaLnBrk="1" hangingPunct="1">
              <a:spcBef>
                <a:spcPct val="50000"/>
              </a:spcBef>
              <a:defRPr/>
            </a:pPr>
            <a:r>
              <a:rPr lang="en-US" sz="2400" kern="0" dirty="0"/>
              <a:t>Global</a:t>
            </a:r>
          </a:p>
        </p:txBody>
      </p:sp>
      <p:sp>
        <p:nvSpPr>
          <p:cNvPr id="13" name="Oval 6"/>
          <p:cNvSpPr>
            <a:spLocks noChangeArrowheads="1"/>
          </p:cNvSpPr>
          <p:nvPr/>
        </p:nvSpPr>
        <p:spPr bwMode="auto">
          <a:xfrm>
            <a:off x="1447800" y="2286000"/>
            <a:ext cx="3200400" cy="1447800"/>
          </a:xfrm>
          <a:prstGeom prst="ellipse">
            <a:avLst/>
          </a:prstGeom>
          <a:solidFill>
            <a:schemeClr val="tx2">
              <a:lumMod val="75000"/>
            </a:schemeClr>
          </a:solidFill>
          <a:ln w="25400">
            <a:noFill/>
            <a:round/>
            <a:headEnd/>
            <a:tailEnd/>
          </a:ln>
          <a:effectLst>
            <a:outerShdw dist="38100" dir="16200000" rotWithShape="0">
              <a:srgbClr val="000000">
                <a:alpha val="39999"/>
              </a:srgbClr>
            </a:outerShdw>
          </a:effectLst>
        </p:spPr>
        <p:txBody>
          <a:bodyPr wrap="none" anchor="ctr"/>
          <a:lstStyle/>
          <a:p>
            <a:pPr algn="ctr">
              <a:defRPr/>
            </a:pPr>
            <a:r>
              <a:rPr lang="en-US" sz="2000" kern="0" dirty="0">
                <a:solidFill>
                  <a:schemeClr val="bg1"/>
                </a:solidFill>
                <a:latin typeface="Arial" pitchFamily="34" charset="0"/>
              </a:rPr>
              <a:t>Financial Accounting </a:t>
            </a:r>
          </a:p>
          <a:p>
            <a:pPr algn="ctr">
              <a:defRPr/>
            </a:pPr>
            <a:r>
              <a:rPr lang="en-US" sz="2000" kern="0" dirty="0">
                <a:solidFill>
                  <a:schemeClr val="bg1"/>
                </a:solidFill>
                <a:latin typeface="Arial" pitchFamily="34" charset="0"/>
              </a:rPr>
              <a:t>Standards Board (</a:t>
            </a:r>
            <a:r>
              <a:rPr lang="en-US" sz="2000" b="1" kern="0" dirty="0">
                <a:solidFill>
                  <a:schemeClr val="bg1"/>
                </a:solidFill>
                <a:latin typeface="Arial" pitchFamily="34" charset="0"/>
              </a:rPr>
              <a:t>FASB</a:t>
            </a:r>
            <a:r>
              <a:rPr lang="en-US" sz="2000" kern="0" dirty="0">
                <a:solidFill>
                  <a:schemeClr val="bg1"/>
                </a:solidFill>
                <a:latin typeface="Arial" pitchFamily="34" charset="0"/>
              </a:rPr>
              <a:t>)</a:t>
            </a:r>
            <a:r>
              <a:rPr lang="en-US" kern="0" dirty="0">
                <a:solidFill>
                  <a:schemeClr val="bg1"/>
                </a:solidFill>
                <a:latin typeface="Arial" pitchFamily="34" charset="0"/>
              </a:rPr>
              <a:t> </a:t>
            </a:r>
          </a:p>
        </p:txBody>
      </p:sp>
      <p:sp>
        <p:nvSpPr>
          <p:cNvPr id="14" name="Oval 9"/>
          <p:cNvSpPr>
            <a:spLocks noChangeArrowheads="1"/>
          </p:cNvSpPr>
          <p:nvPr/>
        </p:nvSpPr>
        <p:spPr bwMode="auto">
          <a:xfrm>
            <a:off x="5181600" y="2286000"/>
            <a:ext cx="3200400" cy="1447800"/>
          </a:xfrm>
          <a:prstGeom prst="ellipse">
            <a:avLst/>
          </a:prstGeom>
          <a:solidFill>
            <a:schemeClr val="tx2">
              <a:lumMod val="75000"/>
            </a:schemeClr>
          </a:solidFill>
          <a:ln w="25400">
            <a:noFill/>
            <a:round/>
            <a:headEnd/>
            <a:tailEnd/>
          </a:ln>
          <a:effectLst>
            <a:outerShdw dist="38100" dir="16200000" rotWithShape="0">
              <a:srgbClr val="000000">
                <a:alpha val="39999"/>
              </a:srgbClr>
            </a:outerShdw>
          </a:effectLst>
        </p:spPr>
        <p:txBody>
          <a:bodyPr wrap="none" anchor="ctr"/>
          <a:lstStyle/>
          <a:p>
            <a:pPr algn="ctr">
              <a:defRPr/>
            </a:pPr>
            <a:r>
              <a:rPr lang="en-US" sz="2000" kern="0" dirty="0">
                <a:solidFill>
                  <a:schemeClr val="bg1"/>
                </a:solidFill>
                <a:latin typeface="Arial" pitchFamily="34" charset="0"/>
              </a:rPr>
              <a:t>International Accounting </a:t>
            </a:r>
          </a:p>
          <a:p>
            <a:pPr algn="ctr">
              <a:defRPr/>
            </a:pPr>
            <a:r>
              <a:rPr lang="en-US" sz="2000" kern="0" dirty="0">
                <a:solidFill>
                  <a:schemeClr val="bg1"/>
                </a:solidFill>
                <a:latin typeface="Arial" pitchFamily="34" charset="0"/>
              </a:rPr>
              <a:t>Standards Board (</a:t>
            </a:r>
            <a:r>
              <a:rPr lang="en-US" sz="2000" b="1" kern="0" dirty="0">
                <a:solidFill>
                  <a:schemeClr val="bg1"/>
                </a:solidFill>
                <a:latin typeface="Arial" pitchFamily="34" charset="0"/>
              </a:rPr>
              <a:t>IASB</a:t>
            </a:r>
            <a:r>
              <a:rPr lang="en-US" sz="2000" kern="0" dirty="0">
                <a:solidFill>
                  <a:schemeClr val="bg1"/>
                </a:solidFill>
                <a:latin typeface="Arial" pitchFamily="34" charset="0"/>
              </a:rPr>
              <a:t>)  </a:t>
            </a:r>
          </a:p>
        </p:txBody>
      </p:sp>
      <p:sp>
        <p:nvSpPr>
          <p:cNvPr id="15" name="Text Box 10"/>
          <p:cNvSpPr txBox="1">
            <a:spLocks noChangeArrowheads="1"/>
          </p:cNvSpPr>
          <p:nvPr/>
        </p:nvSpPr>
        <p:spPr bwMode="auto">
          <a:xfrm>
            <a:off x="1447800" y="4191000"/>
            <a:ext cx="3276600" cy="1015663"/>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eaLnBrk="1" hangingPunct="1">
              <a:defRPr/>
            </a:pPr>
            <a:r>
              <a:rPr lang="en-US" sz="2000" b="0" kern="0" dirty="0"/>
              <a:t>Governed by the </a:t>
            </a:r>
          </a:p>
          <a:p>
            <a:pPr algn="ctr" eaLnBrk="1" hangingPunct="1">
              <a:defRPr/>
            </a:pPr>
            <a:r>
              <a:rPr lang="en-US" sz="2000" b="0" kern="0" dirty="0"/>
              <a:t>Securities and Exchange Commission </a:t>
            </a:r>
            <a:r>
              <a:rPr lang="en-US" sz="2000" kern="0" dirty="0"/>
              <a:t>(SEC)</a:t>
            </a:r>
          </a:p>
        </p:txBody>
      </p:sp>
      <p:sp>
        <p:nvSpPr>
          <p:cNvPr id="17" name="Line 20"/>
          <p:cNvSpPr>
            <a:spLocks noChangeShapeType="1"/>
          </p:cNvSpPr>
          <p:nvPr/>
        </p:nvSpPr>
        <p:spPr bwMode="auto">
          <a:xfrm>
            <a:off x="2971800" y="3733800"/>
            <a:ext cx="0" cy="533400"/>
          </a:xfrm>
          <a:prstGeom prst="line">
            <a:avLst/>
          </a:prstGeom>
          <a:noFill/>
          <a:ln w="25400">
            <a:solidFill>
              <a:srgbClr val="006666"/>
            </a:solidFill>
            <a:round/>
            <a:headEnd/>
            <a:tailEnd type="triangle" w="med" len="med"/>
          </a:ln>
        </p:spPr>
        <p:txBody>
          <a:bodyPr/>
          <a:lstStyle/>
          <a:p>
            <a:pPr algn="ctr">
              <a:defRPr/>
            </a:pPr>
            <a:endParaRPr lang="en-US" sz="1500" b="1" kern="0" dirty="0">
              <a:solidFill>
                <a:srgbClr val="000000"/>
              </a:solidFill>
              <a:latin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65595" y="1376413"/>
            <a:ext cx="7558740" cy="4364345"/>
          </a:xfrm>
        </p:spPr>
        <p:txBody>
          <a:bodyPr/>
          <a:lstStyle/>
          <a:p>
            <a:pPr marL="0" indent="0">
              <a:lnSpc>
                <a:spcPct val="90000"/>
              </a:lnSpc>
              <a:buNone/>
            </a:pPr>
            <a:r>
              <a:rPr lang="en-US" dirty="0"/>
              <a:t>The rules of financial accounting are called Generally Accepted Accounting Principles (GAAP). </a:t>
            </a:r>
          </a:p>
          <a:p>
            <a:pPr marL="0" indent="0">
              <a:lnSpc>
                <a:spcPct val="90000"/>
              </a:lnSpc>
              <a:buNone/>
            </a:pPr>
            <a:r>
              <a:rPr lang="en-US" dirty="0"/>
              <a:t>The Financial Accounting Standards Board (FASB) is an independent, private body that has primary responsibility for the establishment of GAAP in the United States.</a:t>
            </a:r>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44</a:t>
            </a:fld>
            <a:endParaRPr lang="en-US" dirty="0"/>
          </a:p>
        </p:txBody>
      </p:sp>
    </p:spTree>
    <p:extLst>
      <p:ext uri="{BB962C8B-B14F-4D97-AF65-F5344CB8AC3E}">
        <p14:creationId xmlns:p14="http://schemas.microsoft.com/office/powerpoint/2010/main" val="1413561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dirty="0"/>
              <a:t>Importance of Auditors</a:t>
            </a:r>
          </a:p>
        </p:txBody>
      </p:sp>
      <p:sp>
        <p:nvSpPr>
          <p:cNvPr id="5" name="Footer Placeholder 4"/>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a:t>
            </a:r>
            <a:fld id="{8A048DD7-39B4-434B-ACE7-68CA5B147A05}" type="slidenum">
              <a:rPr lang="en-US" smtClean="0"/>
              <a:t>45</a:t>
            </a:fld>
            <a:endParaRPr lang="en-US" dirty="0"/>
          </a:p>
        </p:txBody>
      </p:sp>
      <p:sp>
        <p:nvSpPr>
          <p:cNvPr id="20" name="AutoShape 4"/>
          <p:cNvSpPr>
            <a:spLocks noChangeArrowheads="1"/>
          </p:cNvSpPr>
          <p:nvPr/>
        </p:nvSpPr>
        <p:spPr bwMode="auto">
          <a:xfrm>
            <a:off x="1029903" y="1262062"/>
            <a:ext cx="7656897" cy="1862138"/>
          </a:xfrm>
          <a:prstGeom prst="roundRect">
            <a:avLst>
              <a:gd name="adj" fmla="val 16667"/>
            </a:avLst>
          </a:prstGeom>
          <a:solidFill>
            <a:schemeClr val="tx2">
              <a:lumMod val="75000"/>
            </a:schemeClr>
          </a:solidFill>
          <a:ln w="25400" algn="ctr">
            <a:noFill/>
            <a:round/>
            <a:headEnd/>
            <a:tailEnd/>
          </a:ln>
          <a:effectLst/>
        </p:spPr>
        <p:txBody>
          <a:bodyPr anchor="ctr"/>
          <a:lstStyle/>
          <a:p>
            <a:pPr algn="ctr">
              <a:defRPr/>
            </a:pPr>
            <a:r>
              <a:rPr lang="en-US" sz="2400" kern="0" dirty="0">
                <a:solidFill>
                  <a:schemeClr val="bg1"/>
                </a:solidFill>
                <a:latin typeface="Arial" pitchFamily="34" charset="0"/>
              </a:rPr>
              <a:t>Trained individuals hired by a company as an independent party to express a professional opinion of the extent to which financial statements are prepared in compliance with GAAP and are free of material misstatement.</a:t>
            </a:r>
          </a:p>
        </p:txBody>
      </p:sp>
      <p:sp>
        <p:nvSpPr>
          <p:cNvPr id="21" name="Text Box 6"/>
          <p:cNvSpPr txBox="1">
            <a:spLocks noChangeArrowheads="1"/>
          </p:cNvSpPr>
          <p:nvPr/>
        </p:nvSpPr>
        <p:spPr bwMode="auto">
          <a:xfrm>
            <a:off x="1676400" y="3200400"/>
            <a:ext cx="6096000" cy="457200"/>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eaLnBrk="1" hangingPunct="1">
              <a:spcBef>
                <a:spcPct val="50000"/>
              </a:spcBef>
              <a:defRPr/>
            </a:pPr>
            <a:r>
              <a:rPr lang="en-US" sz="2400" b="0" kern="0" dirty="0"/>
              <a:t>Role of auditors</a:t>
            </a:r>
          </a:p>
        </p:txBody>
      </p:sp>
      <p:sp>
        <p:nvSpPr>
          <p:cNvPr id="22" name="Text Box 9"/>
          <p:cNvSpPr txBox="1">
            <a:spLocks noChangeArrowheads="1"/>
          </p:cNvSpPr>
          <p:nvPr/>
        </p:nvSpPr>
        <p:spPr bwMode="auto">
          <a:xfrm>
            <a:off x="457200" y="4114800"/>
            <a:ext cx="4191000" cy="1938338"/>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eaLnBrk="1" hangingPunct="1">
              <a:spcBef>
                <a:spcPct val="50000"/>
              </a:spcBef>
              <a:defRPr/>
            </a:pPr>
            <a:r>
              <a:rPr lang="en-US" sz="2400" b="0" kern="0" dirty="0"/>
              <a:t>Help ensure that management has in fact appropriately applied GAAP in preparing the company’s financial statements.</a:t>
            </a:r>
          </a:p>
        </p:txBody>
      </p:sp>
      <p:sp>
        <p:nvSpPr>
          <p:cNvPr id="23" name="Text Box 10"/>
          <p:cNvSpPr txBox="1">
            <a:spLocks noChangeArrowheads="1"/>
          </p:cNvSpPr>
          <p:nvPr/>
        </p:nvSpPr>
        <p:spPr bwMode="auto">
          <a:xfrm>
            <a:off x="5105400" y="4114800"/>
            <a:ext cx="3810000" cy="2492990"/>
          </a:xfrm>
          <a:prstGeom prst="rect">
            <a:avLst/>
          </a:prstGeom>
          <a:noFill/>
          <a:ln>
            <a:noFill/>
          </a:ln>
        </p:spPr>
        <p:txBody>
          <a:bodyPr>
            <a:spAutoFit/>
          </a:bodyPr>
          <a:lstStyle>
            <a:lvl1pPr eaLnBrk="0" hangingPunct="0">
              <a:defRPr sz="1500" b="1">
                <a:solidFill>
                  <a:schemeClr val="tx1"/>
                </a:solidFill>
                <a:latin typeface="Arial" pitchFamily="34" charset="0"/>
              </a:defRPr>
            </a:lvl1pPr>
            <a:lvl2pPr marL="742950" indent="-285750" eaLnBrk="0" hangingPunct="0">
              <a:defRPr sz="1500" b="1">
                <a:solidFill>
                  <a:schemeClr val="tx1"/>
                </a:solidFill>
                <a:latin typeface="Arial" pitchFamily="34" charset="0"/>
              </a:defRPr>
            </a:lvl2pPr>
            <a:lvl3pPr marL="1143000" indent="-228600" eaLnBrk="0" hangingPunct="0">
              <a:defRPr sz="1500" b="1">
                <a:solidFill>
                  <a:schemeClr val="tx1"/>
                </a:solidFill>
                <a:latin typeface="Arial" pitchFamily="34" charset="0"/>
              </a:defRPr>
            </a:lvl3pPr>
            <a:lvl4pPr marL="1600200" indent="-228600" eaLnBrk="0" hangingPunct="0">
              <a:defRPr sz="1500" b="1">
                <a:solidFill>
                  <a:schemeClr val="tx1"/>
                </a:solidFill>
                <a:latin typeface="Arial" pitchFamily="34" charset="0"/>
              </a:defRPr>
            </a:lvl4pPr>
            <a:lvl5pPr marL="2057400" indent="-228600" eaLnBrk="0" hangingPunct="0">
              <a:defRPr sz="1500" b="1">
                <a:solidFill>
                  <a:schemeClr val="tx1"/>
                </a:solidFill>
                <a:latin typeface="Arial" pitchFamily="34" charset="0"/>
              </a:defRPr>
            </a:lvl5pPr>
            <a:lvl6pPr marL="2514600" indent="-228600" algn="ctr" eaLnBrk="0" fontAlgn="base" hangingPunct="0">
              <a:spcBef>
                <a:spcPct val="0"/>
              </a:spcBef>
              <a:spcAft>
                <a:spcPct val="0"/>
              </a:spcAft>
              <a:defRPr sz="1500" b="1">
                <a:solidFill>
                  <a:schemeClr val="tx1"/>
                </a:solidFill>
                <a:latin typeface="Arial" pitchFamily="34" charset="0"/>
              </a:defRPr>
            </a:lvl6pPr>
            <a:lvl7pPr marL="2971800" indent="-228600" algn="ctr" eaLnBrk="0" fontAlgn="base" hangingPunct="0">
              <a:spcBef>
                <a:spcPct val="0"/>
              </a:spcBef>
              <a:spcAft>
                <a:spcPct val="0"/>
              </a:spcAft>
              <a:defRPr sz="1500" b="1">
                <a:solidFill>
                  <a:schemeClr val="tx1"/>
                </a:solidFill>
                <a:latin typeface="Arial" pitchFamily="34" charset="0"/>
              </a:defRPr>
            </a:lvl7pPr>
            <a:lvl8pPr marL="3429000" indent="-228600" algn="ctr" eaLnBrk="0" fontAlgn="base" hangingPunct="0">
              <a:spcBef>
                <a:spcPct val="0"/>
              </a:spcBef>
              <a:spcAft>
                <a:spcPct val="0"/>
              </a:spcAft>
              <a:defRPr sz="1500" b="1">
                <a:solidFill>
                  <a:schemeClr val="tx1"/>
                </a:solidFill>
                <a:latin typeface="Arial" pitchFamily="34" charset="0"/>
              </a:defRPr>
            </a:lvl8pPr>
            <a:lvl9pPr marL="3886200" indent="-228600" algn="ctr" eaLnBrk="0" fontAlgn="base" hangingPunct="0">
              <a:spcBef>
                <a:spcPct val="0"/>
              </a:spcBef>
              <a:spcAft>
                <a:spcPct val="0"/>
              </a:spcAft>
              <a:defRPr sz="1500" b="1">
                <a:solidFill>
                  <a:schemeClr val="tx1"/>
                </a:solidFill>
                <a:latin typeface="Arial" pitchFamily="34" charset="0"/>
              </a:defRPr>
            </a:lvl9pPr>
          </a:lstStyle>
          <a:p>
            <a:pPr algn="ctr" eaLnBrk="1" hangingPunct="1">
              <a:spcBef>
                <a:spcPct val="30000"/>
              </a:spcBef>
              <a:defRPr/>
            </a:pPr>
            <a:r>
              <a:rPr lang="en-US" sz="2400" b="0" kern="0" dirty="0"/>
              <a:t>Play a major role in investors’ and creditors’ decisions by adding credibility to the financial statements.</a:t>
            </a:r>
          </a:p>
          <a:p>
            <a:pPr algn="ctr" eaLnBrk="1" hangingPunct="1">
              <a:spcBef>
                <a:spcPct val="50000"/>
              </a:spcBef>
              <a:defRPr/>
            </a:pPr>
            <a:endParaRPr lang="en-US" sz="2400" b="0" kern="0" dirty="0"/>
          </a:p>
        </p:txBody>
      </p:sp>
      <p:sp>
        <p:nvSpPr>
          <p:cNvPr id="25" name="Line 13"/>
          <p:cNvSpPr>
            <a:spLocks noChangeShapeType="1"/>
          </p:cNvSpPr>
          <p:nvPr/>
        </p:nvSpPr>
        <p:spPr bwMode="auto">
          <a:xfrm>
            <a:off x="4572000" y="3657600"/>
            <a:ext cx="1371600" cy="457200"/>
          </a:xfrm>
          <a:prstGeom prst="line">
            <a:avLst/>
          </a:prstGeom>
          <a:noFill/>
          <a:ln w="25400">
            <a:solidFill>
              <a:schemeClr val="tx2"/>
            </a:solidFill>
            <a:round/>
            <a:headEnd/>
            <a:tailEnd type="triangle" w="med" len="med"/>
          </a:ln>
        </p:spPr>
        <p:txBody>
          <a:bodyPr/>
          <a:lstStyle/>
          <a:p>
            <a:pPr algn="ctr">
              <a:defRPr/>
            </a:pPr>
            <a:endParaRPr lang="en-US" sz="1500" b="1" kern="0" dirty="0">
              <a:solidFill>
                <a:srgbClr val="000000"/>
              </a:solidFill>
              <a:latin typeface="Arial" pitchFamily="34" charset="0"/>
            </a:endParaRPr>
          </a:p>
        </p:txBody>
      </p:sp>
      <p:sp>
        <p:nvSpPr>
          <p:cNvPr id="9" name="Line 13"/>
          <p:cNvSpPr>
            <a:spLocks noChangeShapeType="1"/>
          </p:cNvSpPr>
          <p:nvPr/>
        </p:nvSpPr>
        <p:spPr bwMode="auto">
          <a:xfrm flipH="1">
            <a:off x="3214688" y="3657600"/>
            <a:ext cx="1371600" cy="457200"/>
          </a:xfrm>
          <a:prstGeom prst="line">
            <a:avLst/>
          </a:prstGeom>
          <a:noFill/>
          <a:ln w="25400">
            <a:solidFill>
              <a:schemeClr val="tx2"/>
            </a:solidFill>
            <a:round/>
            <a:headEnd/>
            <a:tailEnd type="triangle" w="med" len="med"/>
          </a:ln>
        </p:spPr>
        <p:txBody>
          <a:bodyPr/>
          <a:lstStyle/>
          <a:p>
            <a:pPr algn="ctr">
              <a:defRPr/>
            </a:pPr>
            <a:r>
              <a:rPr lang="en-US" sz="1500" b="1" kern="0" dirty="0">
                <a:solidFill>
                  <a:srgbClr val="000000"/>
                </a:solidFill>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4627" y="535422"/>
            <a:ext cx="8814483" cy="1143000"/>
          </a:xfrm>
        </p:spPr>
        <p:txBody>
          <a:bodyPr/>
          <a:lstStyle/>
          <a:p>
            <a:pPr>
              <a:lnSpc>
                <a:spcPct val="90000"/>
              </a:lnSpc>
            </a:pPr>
            <a:r>
              <a:rPr lang="en-US" sz="3400" dirty="0"/>
              <a:t>Excerpts from the Independent Auditor’s </a:t>
            </a:r>
            <a:br>
              <a:rPr lang="en-US" sz="3400" dirty="0"/>
            </a:br>
            <a:r>
              <a:rPr lang="en-US" sz="3400" dirty="0"/>
              <a:t>Report of </a:t>
            </a:r>
            <a:r>
              <a:rPr lang="en-US" sz="3400" dirty="0">
                <a:solidFill>
                  <a:srgbClr val="FF0000"/>
                </a:solidFill>
              </a:rPr>
              <a:t>Dick’s Sporting Goods, Inc.</a:t>
            </a:r>
            <a:br>
              <a:rPr lang="en-US" sz="3400" dirty="0"/>
            </a:br>
            <a:endParaRPr lang="en-US" sz="3400" dirty="0"/>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46</a:t>
            </a:fld>
            <a:endParaRPr lang="en-US" dirty="0"/>
          </a:p>
        </p:txBody>
      </p:sp>
      <p:sp>
        <p:nvSpPr>
          <p:cNvPr id="5" name="Content Placeholder 4"/>
          <p:cNvSpPr>
            <a:spLocks noGrp="1"/>
          </p:cNvSpPr>
          <p:nvPr>
            <p:ph sz="quarter" idx="13"/>
          </p:nvPr>
        </p:nvSpPr>
        <p:spPr>
          <a:xfrm>
            <a:off x="823496" y="132188"/>
            <a:ext cx="4906962" cy="403234"/>
          </a:xfrm>
        </p:spPr>
        <p:txBody>
          <a:bodyPr/>
          <a:lstStyle/>
          <a:p>
            <a:r>
              <a:rPr lang="en-US" dirty="0"/>
              <a:t>Illustration 1-12</a:t>
            </a:r>
          </a:p>
        </p:txBody>
      </p:sp>
      <p:sp>
        <p:nvSpPr>
          <p:cNvPr id="7" name="TextBox 6">
            <a:extLst>
              <a:ext uri="{FF2B5EF4-FFF2-40B4-BE49-F238E27FC236}">
                <a16:creationId xmlns:a16="http://schemas.microsoft.com/office/drawing/2014/main" id="{52016C05-BA21-4EA9-A8C8-6FBD5AE69445}"/>
              </a:ext>
            </a:extLst>
          </p:cNvPr>
          <p:cNvSpPr txBox="1"/>
          <p:nvPr/>
        </p:nvSpPr>
        <p:spPr>
          <a:xfrm>
            <a:off x="1043846" y="2385232"/>
            <a:ext cx="7714249" cy="378565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en-US" sz="1600" dirty="0"/>
              <a:t>To the Board of Directors and Stockholders of </a:t>
            </a:r>
          </a:p>
          <a:p>
            <a:r>
              <a:rPr lang="en-US" sz="1600" dirty="0"/>
              <a:t>Dick’s Sporting Goods, Inc. </a:t>
            </a:r>
          </a:p>
          <a:p>
            <a:r>
              <a:rPr lang="en-US" sz="1600" dirty="0"/>
              <a:t>Pittsburgh, Pennsylvania </a:t>
            </a:r>
            <a:br>
              <a:rPr lang="en-US" sz="1600" dirty="0"/>
            </a:br>
            <a:endParaRPr lang="en-US" sz="1600" dirty="0"/>
          </a:p>
          <a:p>
            <a:r>
              <a:rPr lang="en-US" sz="1600" dirty="0"/>
              <a:t>We have audited the accompanying consolidated balance sheets of Dick's Sporting Goods, Inc., and subsidiaries (the "Company") as of February 1, 2020, and February 2,</a:t>
            </a:r>
          </a:p>
          <a:p>
            <a:r>
              <a:rPr lang="en-US" sz="1600" dirty="0"/>
              <a:t>2019, and the related consolidated statements of income, comprehensive income, changes in stockholders' equity, and cash flows for each of the three years in the period ended February 1, 2020and the related notes (collectively referred to as the</a:t>
            </a:r>
          </a:p>
          <a:p>
            <a:r>
              <a:rPr lang="en-US" sz="1600" dirty="0"/>
              <a:t>“financial statements”). </a:t>
            </a:r>
          </a:p>
          <a:p>
            <a:r>
              <a:rPr lang="en-US" sz="1600" dirty="0"/>
              <a:t>	In our opinion, such consolidated financial statements present fairly, in all material respects, the financial position of the Company as of February 1, 2020, and February 2,</a:t>
            </a:r>
          </a:p>
          <a:p>
            <a:r>
              <a:rPr lang="en-US" sz="1600" dirty="0"/>
              <a:t>2019, and the results of their operations and their cash flows for each of the three years in the period ended February 1, 2020, in conformity with accounting principles generally accepted in the United States of America.</a:t>
            </a:r>
          </a:p>
        </p:txBody>
      </p:sp>
      <p:sp>
        <p:nvSpPr>
          <p:cNvPr id="9" name="Round Same Side Corner Rectangle 9">
            <a:extLst>
              <a:ext uri="{FF2B5EF4-FFF2-40B4-BE49-F238E27FC236}">
                <a16:creationId xmlns:a16="http://schemas.microsoft.com/office/drawing/2014/main" id="{6EFEEC38-4B90-438B-9F5D-274ED2540EDE}"/>
              </a:ext>
            </a:extLst>
          </p:cNvPr>
          <p:cNvSpPr/>
          <p:nvPr/>
        </p:nvSpPr>
        <p:spPr>
          <a:xfrm>
            <a:off x="1043846" y="1749728"/>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0" name="TextBox 9">
            <a:extLst>
              <a:ext uri="{FF2B5EF4-FFF2-40B4-BE49-F238E27FC236}">
                <a16:creationId xmlns:a16="http://schemas.microsoft.com/office/drawing/2014/main" id="{CB0D8380-C4D5-480D-911E-185BA35D3A90}"/>
              </a:ext>
            </a:extLst>
          </p:cNvPr>
          <p:cNvSpPr txBox="1"/>
          <p:nvPr/>
        </p:nvSpPr>
        <p:spPr>
          <a:xfrm>
            <a:off x="2780615" y="1740760"/>
            <a:ext cx="4208771" cy="651460"/>
          </a:xfrm>
          <a:prstGeom prst="rect">
            <a:avLst/>
          </a:prstGeom>
          <a:noFill/>
        </p:spPr>
        <p:txBody>
          <a:bodyPr wrap="square" rtlCol="0">
            <a:spAutoFit/>
          </a:bodyPr>
          <a:lstStyle/>
          <a:p>
            <a:pPr algn="ctr">
              <a:lnSpc>
                <a:spcPct val="90000"/>
              </a:lnSpc>
            </a:pPr>
            <a:r>
              <a:rPr lang="en-US" sz="2000" b="1" dirty="0"/>
              <a:t>DICK’S SPORTING GOODS, INC.</a:t>
            </a:r>
          </a:p>
          <a:p>
            <a:pPr algn="ctr">
              <a:lnSpc>
                <a:spcPct val="90000"/>
              </a:lnSpc>
            </a:pPr>
            <a:r>
              <a:rPr lang="en-US" sz="2000" b="1" dirty="0"/>
              <a:t>Report of Independent Auditors</a:t>
            </a:r>
          </a:p>
        </p:txBody>
      </p:sp>
    </p:spTree>
    <p:extLst>
      <p:ext uri="{BB962C8B-B14F-4D97-AF65-F5344CB8AC3E}">
        <p14:creationId xmlns:p14="http://schemas.microsoft.com/office/powerpoint/2010/main" val="2941787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47</a:t>
            </a:fld>
            <a:endParaRPr lang="en-US" dirty="0"/>
          </a:p>
        </p:txBody>
      </p:sp>
      <p:sp>
        <p:nvSpPr>
          <p:cNvPr id="17" name="Title 1"/>
          <p:cNvSpPr txBox="1">
            <a:spLocks/>
          </p:cNvSpPr>
          <p:nvPr/>
        </p:nvSpPr>
        <p:spPr>
          <a:xfrm>
            <a:off x="822608" y="534953"/>
            <a:ext cx="856348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rgbClr val="1D5F76"/>
                </a:solidFill>
                <a:latin typeface="Avenir LT Std 65 Medium"/>
                <a:cs typeface="Avenir LT Std 65 Medium"/>
              </a:rPr>
              <a:t>Illustration 1-13</a:t>
            </a:r>
            <a:br>
              <a:rPr lang="en-US" sz="28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Objectives of Financial Accounting</a:t>
            </a:r>
            <a:endParaRPr lang="en-US" sz="4000" dirty="0">
              <a:solidFill>
                <a:srgbClr val="FF0000"/>
              </a:solidFill>
              <a:latin typeface="Avenir LT Std 65 Medium"/>
              <a:cs typeface="Avenir LT Std 65 Medium"/>
            </a:endParaRPr>
          </a:p>
        </p:txBody>
      </p:sp>
      <p:sp>
        <p:nvSpPr>
          <p:cNvPr id="5" name="TextBox 4">
            <a:extLst>
              <a:ext uri="{FF2B5EF4-FFF2-40B4-BE49-F238E27FC236}">
                <a16:creationId xmlns:a16="http://schemas.microsoft.com/office/drawing/2014/main" id="{750BC135-4D3E-476D-A53B-37C7E08CB6BD}"/>
              </a:ext>
            </a:extLst>
          </p:cNvPr>
          <p:cNvSpPr txBox="1"/>
          <p:nvPr/>
        </p:nvSpPr>
        <p:spPr>
          <a:xfrm>
            <a:off x="983522" y="2145577"/>
            <a:ext cx="7688038" cy="1477328"/>
          </a:xfrm>
          <a:prstGeom prst="rect">
            <a:avLst/>
          </a:prstGeom>
          <a:solidFill>
            <a:srgbClr val="FFFFD1"/>
          </a:solidFill>
          <a:ln>
            <a:solidFill>
              <a:srgbClr val="D49323"/>
            </a:solidFill>
          </a:ln>
        </p:spPr>
        <p:txBody>
          <a:bodyPr wrap="square" rtlCol="0">
            <a:spAutoFit/>
          </a:bodyPr>
          <a:lstStyle/>
          <a:p>
            <a:r>
              <a:rPr lang="en-US" b="1" dirty="0">
                <a:solidFill>
                  <a:schemeClr val="accent2">
                    <a:lumMod val="75000"/>
                  </a:schemeClr>
                </a:solidFill>
              </a:rPr>
              <a:t>Financial accounting should provide information that:</a:t>
            </a:r>
          </a:p>
          <a:p>
            <a:r>
              <a:rPr lang="en-US" dirty="0">
                <a:solidFill>
                  <a:schemeClr val="accent2">
                    <a:lumMod val="75000"/>
                  </a:schemeClr>
                </a:solidFill>
              </a:rPr>
              <a:t>1. </a:t>
            </a:r>
            <a:r>
              <a:rPr lang="en-US" dirty="0"/>
              <a:t>Is useful to investors and creditors in making decisions.</a:t>
            </a:r>
          </a:p>
          <a:p>
            <a:r>
              <a:rPr lang="en-US" dirty="0">
                <a:solidFill>
                  <a:schemeClr val="accent2">
                    <a:lumMod val="75000"/>
                  </a:schemeClr>
                </a:solidFill>
              </a:rPr>
              <a:t>2</a:t>
            </a:r>
            <a:r>
              <a:rPr lang="en-US" dirty="0"/>
              <a:t>. Helps to predict cash flows.</a:t>
            </a:r>
          </a:p>
          <a:p>
            <a:r>
              <a:rPr lang="en-US" dirty="0">
                <a:solidFill>
                  <a:schemeClr val="accent2">
                    <a:lumMod val="75000"/>
                  </a:schemeClr>
                </a:solidFill>
              </a:rPr>
              <a:t>3. </a:t>
            </a:r>
            <a:r>
              <a:rPr lang="en-US" dirty="0"/>
              <a:t>Tells about economic resources, claims to resources, and changes in resources  </a:t>
            </a:r>
          </a:p>
          <a:p>
            <a:r>
              <a:rPr lang="en-US" dirty="0"/>
              <a:t>    and claims.</a:t>
            </a:r>
          </a:p>
        </p:txBody>
      </p:sp>
    </p:spTree>
    <p:extLst>
      <p:ext uri="{BB962C8B-B14F-4D97-AF65-F5344CB8AC3E}">
        <p14:creationId xmlns:p14="http://schemas.microsoft.com/office/powerpoint/2010/main" val="2847515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65595" y="1376413"/>
            <a:ext cx="7558740" cy="4364345"/>
          </a:xfrm>
        </p:spPr>
        <p:txBody>
          <a:bodyPr/>
          <a:lstStyle/>
          <a:p>
            <a:pPr marL="0" indent="0">
              <a:lnSpc>
                <a:spcPct val="90000"/>
              </a:lnSpc>
              <a:buNone/>
            </a:pPr>
            <a:r>
              <a:rPr lang="en-US" dirty="0"/>
              <a:t>The primary objective of financial accounting is to provide useful information to investors and creditors in making decisions.</a:t>
            </a:r>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48</a:t>
            </a:fld>
            <a:endParaRPr lang="en-US" dirty="0"/>
          </a:p>
        </p:txBody>
      </p:sp>
    </p:spTree>
    <p:extLst>
      <p:ext uri="{BB962C8B-B14F-4D97-AF65-F5344CB8AC3E}">
        <p14:creationId xmlns:p14="http://schemas.microsoft.com/office/powerpoint/2010/main" val="2069689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98080" cy="4268219"/>
          </a:xfrm>
        </p:spPr>
        <p:txBody>
          <a:bodyPr>
            <a:normAutofit fontScale="92500" lnSpcReduction="10000"/>
          </a:bodyPr>
          <a:lstStyle/>
          <a:p>
            <a:pPr marL="0" indent="0">
              <a:buNone/>
            </a:pPr>
            <a:r>
              <a:rPr lang="en-US" dirty="0"/>
              <a:t>Auditors are independent parties that help:</a:t>
            </a:r>
          </a:p>
          <a:p>
            <a:pPr>
              <a:buAutoNum type="alphaLcPeriod"/>
            </a:pPr>
            <a:r>
              <a:rPr lang="en-US" dirty="0"/>
              <a:t>To establish accounting rules in the U.S. </a:t>
            </a:r>
          </a:p>
          <a:p>
            <a:pPr>
              <a:buFont typeface="+mj-lt"/>
              <a:buAutoNum type="alphaLcPeriod"/>
            </a:pPr>
            <a:r>
              <a:rPr lang="en-US" kern="0" dirty="0"/>
              <a:t>To ensure management has appropriately prepared the company’s financial statements</a:t>
            </a:r>
          </a:p>
          <a:p>
            <a:pPr>
              <a:buFont typeface="+mj-lt"/>
              <a:buAutoNum type="alphaLcPeriod"/>
            </a:pPr>
            <a:r>
              <a:rPr lang="en-US" kern="0" dirty="0"/>
              <a:t>Investors and creditors in their decisions by adding credibility to the financial statements</a:t>
            </a:r>
          </a:p>
          <a:p>
            <a:pPr>
              <a:buFont typeface="+mj-lt"/>
              <a:buAutoNum type="alphaLcPeriod"/>
            </a:pPr>
            <a:r>
              <a:rPr lang="en-US" kern="0" dirty="0"/>
              <a:t>Both b. and c. are correct</a:t>
            </a:r>
            <a:endParaRPr lang="en-US" dirty="0"/>
          </a:p>
        </p:txBody>
      </p:sp>
      <p:sp>
        <p:nvSpPr>
          <p:cNvPr id="4" name="Title 3"/>
          <p:cNvSpPr>
            <a:spLocks noGrp="1"/>
          </p:cNvSpPr>
          <p:nvPr>
            <p:ph type="title"/>
          </p:nvPr>
        </p:nvSpPr>
        <p:spPr/>
        <p:txBody>
          <a:bodyPr/>
          <a:lstStyle/>
          <a:p>
            <a:r>
              <a:rPr lang="en-US" dirty="0"/>
              <a:t>Concept Check 1-6</a:t>
            </a:r>
          </a:p>
        </p:txBody>
      </p:sp>
      <p:sp>
        <p:nvSpPr>
          <p:cNvPr id="6" name="Oval 5"/>
          <p:cNvSpPr/>
          <p:nvPr/>
        </p:nvSpPr>
        <p:spPr bwMode="auto">
          <a:xfrm>
            <a:off x="991150" y="488941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91150" y="5523568"/>
            <a:ext cx="7406640" cy="1061829"/>
          </a:xfrm>
          <a:prstGeom prst="rect">
            <a:avLst/>
          </a:prstGeom>
          <a:solidFill>
            <a:srgbClr val="FFFFD1"/>
          </a:solidFill>
          <a:ln w="6350">
            <a:solidFill>
              <a:schemeClr val="tx1"/>
            </a:solidFill>
          </a:ln>
        </p:spPr>
        <p:txBody>
          <a:bodyPr wrap="square" rtlCol="0">
            <a:spAutoFit/>
          </a:bodyPr>
          <a:lstStyle/>
          <a:p>
            <a:r>
              <a:rPr lang="en-US" sz="2100" kern="0" dirty="0"/>
              <a:t>Auditors are hired by a company as an independent party to express a professional opinion of the extent to which financial statements are prepared in compliance with GAAP.</a:t>
            </a:r>
            <a:endParaRPr lang="en-US" sz="2100" dirty="0"/>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49</a:t>
            </a:fld>
            <a:endParaRPr lang="en-US" dirty="0"/>
          </a:p>
        </p:txBody>
      </p:sp>
    </p:spTree>
    <p:extLst>
      <p:ext uri="{BB962C8B-B14F-4D97-AF65-F5344CB8AC3E}">
        <p14:creationId xmlns:p14="http://schemas.microsoft.com/office/powerpoint/2010/main" val="397173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dirty="0"/>
              <a:t>Financial Accounting</a:t>
            </a:r>
          </a:p>
        </p:txBody>
      </p:sp>
      <p:sp>
        <p:nvSpPr>
          <p:cNvPr id="19458" name="Content Placeholder 4"/>
          <p:cNvSpPr>
            <a:spLocks noGrp="1"/>
          </p:cNvSpPr>
          <p:nvPr>
            <p:ph idx="1"/>
          </p:nvPr>
        </p:nvSpPr>
        <p:spPr>
          <a:xfrm>
            <a:off x="809150" y="1291786"/>
            <a:ext cx="7589520" cy="5003136"/>
          </a:xfrm>
        </p:spPr>
        <p:txBody>
          <a:bodyPr/>
          <a:lstStyle/>
          <a:p>
            <a:pPr>
              <a:spcBef>
                <a:spcPts val="1800"/>
              </a:spcBef>
            </a:pPr>
            <a:r>
              <a:rPr lang="en-US" sz="2800" dirty="0"/>
              <a:t>Accounting information provided to </a:t>
            </a:r>
            <a:r>
              <a:rPr lang="en-US" sz="2800" i="1" dirty="0"/>
              <a:t>external</a:t>
            </a:r>
            <a:r>
              <a:rPr lang="en-US" sz="2800" dirty="0"/>
              <a:t> users is referred to as </a:t>
            </a:r>
            <a:r>
              <a:rPr lang="en-US" sz="2800" b="1" dirty="0"/>
              <a:t>financial accounting</a:t>
            </a:r>
            <a:r>
              <a:rPr lang="en-US" sz="2800" dirty="0"/>
              <a:t>, which is the focus of this book.</a:t>
            </a:r>
          </a:p>
          <a:p>
            <a:pPr>
              <a:spcBef>
                <a:spcPts val="1800"/>
              </a:spcBef>
            </a:pPr>
            <a:r>
              <a:rPr lang="en-US" sz="2800" dirty="0"/>
              <a:t>The two functions of financial accounting are</a:t>
            </a:r>
          </a:p>
          <a:p>
            <a:pPr lvl="1">
              <a:spcBef>
                <a:spcPts val="1800"/>
              </a:spcBef>
            </a:pPr>
            <a:r>
              <a:rPr lang="en-US" dirty="0"/>
              <a:t> to </a:t>
            </a:r>
            <a:r>
              <a:rPr lang="en-US" b="1" dirty="0"/>
              <a:t>measure</a:t>
            </a:r>
            <a:r>
              <a:rPr lang="en-US" dirty="0"/>
              <a:t> business activities of a company, and </a:t>
            </a:r>
          </a:p>
          <a:p>
            <a:pPr lvl="1">
              <a:spcBef>
                <a:spcPts val="1800"/>
              </a:spcBef>
            </a:pPr>
            <a:r>
              <a:rPr lang="en-US" dirty="0"/>
              <a:t>to </a:t>
            </a:r>
            <a:r>
              <a:rPr lang="en-US" b="1" dirty="0"/>
              <a:t>communicate</a:t>
            </a:r>
            <a:r>
              <a:rPr lang="en-US" dirty="0"/>
              <a:t> those measurements to </a:t>
            </a:r>
            <a:r>
              <a:rPr lang="en-US" i="1" dirty="0"/>
              <a:t>external</a:t>
            </a:r>
            <a:r>
              <a:rPr lang="en-US" dirty="0"/>
              <a:t> parties for decision-making purposes.</a:t>
            </a:r>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4"/>
          <p:cNvSpPr>
            <a:spLocks noGrp="1"/>
          </p:cNvSpPr>
          <p:nvPr>
            <p:ph type="body" idx="1"/>
          </p:nvPr>
        </p:nvSpPr>
        <p:spPr/>
        <p:txBody>
          <a:bodyPr/>
          <a:lstStyle/>
          <a:p>
            <a:pPr marL="0" indent="0">
              <a:buNone/>
            </a:pPr>
            <a:r>
              <a:rPr lang="en-US" dirty="0"/>
              <a:t>CAREERS IN ACCOUNTING</a:t>
            </a:r>
          </a:p>
        </p:txBody>
      </p:sp>
      <p:sp>
        <p:nvSpPr>
          <p:cNvPr id="73729" name="Title 3"/>
          <p:cNvSpPr>
            <a:spLocks noGrp="1"/>
          </p:cNvSpPr>
          <p:nvPr>
            <p:ph type="title"/>
          </p:nvPr>
        </p:nvSpPr>
        <p:spPr/>
        <p:txBody>
          <a:bodyPr/>
          <a:lstStyle/>
          <a:p>
            <a:r>
              <a:rPr lang="en-US" dirty="0"/>
              <a:t>PART C</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4"/>
          <p:cNvSpPr>
            <a:spLocks noGrp="1"/>
          </p:cNvSpPr>
          <p:nvPr>
            <p:ph idx="1"/>
          </p:nvPr>
        </p:nvSpPr>
        <p:spPr>
          <a:xfrm>
            <a:off x="709369" y="1442358"/>
            <a:ext cx="7972094" cy="2968582"/>
          </a:xfrm>
        </p:spPr>
        <p:txBody>
          <a:bodyPr/>
          <a:lstStyle/>
          <a:p>
            <a:r>
              <a:rPr lang="en-US" b="1" dirty="0">
                <a:solidFill>
                  <a:srgbClr val="A5062D"/>
                </a:solidFill>
              </a:rPr>
              <a:t>LO1-6</a:t>
            </a:r>
            <a:r>
              <a:rPr lang="en-US" dirty="0"/>
              <a:t>	Identify career opportunities in accounting.</a:t>
            </a:r>
          </a:p>
        </p:txBody>
      </p:sp>
      <p:sp>
        <p:nvSpPr>
          <p:cNvPr id="75777" name="Title 3"/>
          <p:cNvSpPr>
            <a:spLocks noGrp="1"/>
          </p:cNvSpPr>
          <p:nvPr>
            <p:ph type="title"/>
          </p:nvPr>
        </p:nvSpPr>
        <p:spPr/>
        <p:txBody>
          <a:bodyPr/>
          <a:lstStyle/>
          <a:p>
            <a:r>
              <a:rPr lang="en-US" dirty="0"/>
              <a:t>Learning Objective 6</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4628" y="505103"/>
            <a:ext cx="8130733" cy="698857"/>
          </a:xfrm>
        </p:spPr>
        <p:txBody>
          <a:bodyPr/>
          <a:lstStyle/>
          <a:p>
            <a:pPr>
              <a:lnSpc>
                <a:spcPct val="80000"/>
              </a:lnSpc>
            </a:pPr>
            <a:r>
              <a:rPr lang="en-US" dirty="0"/>
              <a:t>Some of the Career Options in Accounting</a:t>
            </a:r>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52</a:t>
            </a:fld>
            <a:endParaRPr lang="en-US" dirty="0"/>
          </a:p>
        </p:txBody>
      </p:sp>
      <p:sp>
        <p:nvSpPr>
          <p:cNvPr id="6" name="Content Placeholder 5"/>
          <p:cNvSpPr>
            <a:spLocks noGrp="1"/>
          </p:cNvSpPr>
          <p:nvPr>
            <p:ph sz="quarter" idx="13"/>
          </p:nvPr>
        </p:nvSpPr>
        <p:spPr>
          <a:xfrm>
            <a:off x="823496" y="93906"/>
            <a:ext cx="2742664" cy="411197"/>
          </a:xfrm>
        </p:spPr>
        <p:txBody>
          <a:bodyPr/>
          <a:lstStyle/>
          <a:p>
            <a:r>
              <a:rPr lang="en-US" dirty="0"/>
              <a:t>Illustration 1-14</a:t>
            </a:r>
          </a:p>
        </p:txBody>
      </p:sp>
      <p:graphicFrame>
        <p:nvGraphicFramePr>
          <p:cNvPr id="9" name="Table 9">
            <a:extLst>
              <a:ext uri="{FF2B5EF4-FFF2-40B4-BE49-F238E27FC236}">
                <a16:creationId xmlns:a16="http://schemas.microsoft.com/office/drawing/2014/main" id="{E5975CCF-DD60-41BE-92BF-B33CD46C42CD}"/>
              </a:ext>
            </a:extLst>
          </p:cNvPr>
          <p:cNvGraphicFramePr>
            <a:graphicFrameLocks noGrp="1"/>
          </p:cNvGraphicFramePr>
          <p:nvPr>
            <p:extLst>
              <p:ext uri="{D42A27DB-BD31-4B8C-83A1-F6EECF244321}">
                <p14:modId xmlns:p14="http://schemas.microsoft.com/office/powerpoint/2010/main" val="1416994093"/>
              </p:ext>
            </p:extLst>
          </p:nvPr>
        </p:nvGraphicFramePr>
        <p:xfrm>
          <a:off x="724628" y="1615159"/>
          <a:ext cx="8130733" cy="4978602"/>
        </p:xfrm>
        <a:graphic>
          <a:graphicData uri="http://schemas.openxmlformats.org/drawingml/2006/table">
            <a:tbl>
              <a:tblPr firstRow="1" bandRow="1">
                <a:tableStyleId>{5C22544A-7EE6-4342-B048-85BDC9FD1C3A}</a:tableStyleId>
              </a:tblPr>
              <a:tblGrid>
                <a:gridCol w="2529304">
                  <a:extLst>
                    <a:ext uri="{9D8B030D-6E8A-4147-A177-3AD203B41FA5}">
                      <a16:colId xmlns:a16="http://schemas.microsoft.com/office/drawing/2014/main" val="3550096842"/>
                    </a:ext>
                  </a:extLst>
                </a:gridCol>
                <a:gridCol w="2904016">
                  <a:extLst>
                    <a:ext uri="{9D8B030D-6E8A-4147-A177-3AD203B41FA5}">
                      <a16:colId xmlns:a16="http://schemas.microsoft.com/office/drawing/2014/main" val="876099554"/>
                    </a:ext>
                  </a:extLst>
                </a:gridCol>
                <a:gridCol w="2697413">
                  <a:extLst>
                    <a:ext uri="{9D8B030D-6E8A-4147-A177-3AD203B41FA5}">
                      <a16:colId xmlns:a16="http://schemas.microsoft.com/office/drawing/2014/main" val="302055449"/>
                    </a:ext>
                  </a:extLst>
                </a:gridCol>
              </a:tblGrid>
              <a:tr h="557838">
                <a:tc>
                  <a:txBody>
                    <a:bodyPr/>
                    <a:lstStyle/>
                    <a:p>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D1"/>
                    </a:solidFill>
                  </a:tcPr>
                </a:tc>
                <a:tc>
                  <a:txBody>
                    <a:bodyPr/>
                    <a:lstStyle/>
                    <a:p>
                      <a:pPr algn="ctr"/>
                      <a:r>
                        <a:rPr lang="en-US" sz="1600" b="1" i="0" u="none" strike="noStrike" baseline="0" dirty="0">
                          <a:solidFill>
                            <a:srgbClr val="221E1F"/>
                          </a:solidFill>
                          <a:latin typeface="+mj-lt"/>
                        </a:rPr>
                        <a:t>Public Accounting </a:t>
                      </a:r>
                    </a:p>
                    <a:p>
                      <a:pPr algn="ctr"/>
                      <a:r>
                        <a:rPr lang="en-US" sz="1600" b="1" i="0" u="none" strike="noStrike" baseline="0" dirty="0">
                          <a:solidFill>
                            <a:srgbClr val="221E1F"/>
                          </a:solidFill>
                          <a:latin typeface="+mj-lt"/>
                        </a:rPr>
                        <a:t>(Big 4 and Non-Big 4)</a:t>
                      </a:r>
                      <a:r>
                        <a:rPr lang="en-US" sz="1600" b="0" i="0" u="none" strike="noStrike" baseline="0" dirty="0">
                          <a:solidFill>
                            <a:srgbClr val="221E1F"/>
                          </a:solidFill>
                          <a:latin typeface="+mj-lt"/>
                        </a:rPr>
                        <a:t>	</a:t>
                      </a:r>
                      <a:endParaRPr lang="en-US" sz="16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r>
                        <a:rPr lang="en-US" sz="1600" dirty="0">
                          <a:solidFill>
                            <a:schemeClr val="tx1"/>
                          </a:solidFill>
                          <a:latin typeface="+mj-lt"/>
                        </a:rPr>
                        <a:t>Private Accounting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041139030"/>
                  </a:ext>
                </a:extLst>
              </a:tr>
              <a:tr h="9688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i="0" u="none" strike="noStrike" kern="1200" baseline="0" dirty="0">
                          <a:solidFill>
                            <a:schemeClr val="dk1"/>
                          </a:solidFill>
                          <a:latin typeface="+mj-lt"/>
                          <a:ea typeface="+mn-ea"/>
                          <a:cs typeface="+mn-cs"/>
                        </a:rPr>
                        <a:t>Who are the clients?</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r>
                        <a:rPr lang="en-US" sz="1500" dirty="0">
                          <a:latin typeface="+mn-lt"/>
                        </a:rPr>
                        <a:t>Corporations</a:t>
                      </a:r>
                    </a:p>
                    <a:p>
                      <a:r>
                        <a:rPr lang="en-US" sz="1500" dirty="0">
                          <a:latin typeface="+mn-lt"/>
                        </a:rPr>
                        <a:t>Governments</a:t>
                      </a:r>
                    </a:p>
                    <a:p>
                      <a:r>
                        <a:rPr lang="en-US" sz="1500" dirty="0">
                          <a:latin typeface="+mn-lt"/>
                        </a:rPr>
                        <a:t>Nonprofit organizations</a:t>
                      </a:r>
                    </a:p>
                    <a:p>
                      <a:r>
                        <a:rPr lang="en-US" sz="1500" dirty="0">
                          <a:latin typeface="+mn-lt"/>
                        </a:rPr>
                        <a:t>Individuals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r>
                        <a:rPr lang="en-US" sz="1500" dirty="0">
                          <a:latin typeface="+mn-lt"/>
                        </a:rPr>
                        <a:t>Your particular</a:t>
                      </a:r>
                    </a:p>
                    <a:p>
                      <a:r>
                        <a:rPr lang="en-US" sz="1500" dirty="0">
                          <a:latin typeface="+mn-lt"/>
                        </a:rPr>
                        <a:t>employer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744437331"/>
                  </a:ext>
                </a:extLst>
              </a:tr>
              <a:tr h="1189077">
                <a:tc>
                  <a:txBody>
                    <a:bodyPr/>
                    <a:lstStyle/>
                    <a:p>
                      <a:r>
                        <a:rPr lang="en-US" sz="1600" b="1" dirty="0">
                          <a:latin typeface="+mj-lt"/>
                        </a:rPr>
                        <a:t>What are the</a:t>
                      </a:r>
                    </a:p>
                    <a:p>
                      <a:r>
                        <a:rPr lang="en-US" sz="1600" b="1" dirty="0">
                          <a:latin typeface="+mj-lt"/>
                        </a:rPr>
                        <a:t>traditional career</a:t>
                      </a:r>
                    </a:p>
                    <a:p>
                      <a:r>
                        <a:rPr lang="en-US" sz="1600" b="1" dirty="0">
                          <a:latin typeface="+mj-lt"/>
                        </a:rPr>
                        <a:t>opportunities?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r>
                        <a:rPr lang="en-US" sz="1500" dirty="0">
                          <a:latin typeface="+mn-lt"/>
                        </a:rPr>
                        <a:t>Auditors</a:t>
                      </a:r>
                    </a:p>
                    <a:p>
                      <a:r>
                        <a:rPr lang="en-US" sz="1500" dirty="0">
                          <a:latin typeface="+mn-lt"/>
                        </a:rPr>
                        <a:t>Tax preparers/planners</a:t>
                      </a:r>
                    </a:p>
                    <a:p>
                      <a:r>
                        <a:rPr lang="en-US" sz="1500" dirty="0">
                          <a:latin typeface="+mn-lt"/>
                        </a:rPr>
                        <a:t>Business consultants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r>
                        <a:rPr lang="en-US" sz="1500" dirty="0">
                          <a:latin typeface="+mn-lt"/>
                        </a:rPr>
                        <a:t>Financial accountants</a:t>
                      </a:r>
                    </a:p>
                    <a:p>
                      <a:r>
                        <a:rPr lang="en-US" sz="1500" dirty="0">
                          <a:latin typeface="+mn-lt"/>
                        </a:rPr>
                        <a:t>Managerial accountants</a:t>
                      </a:r>
                    </a:p>
                    <a:p>
                      <a:r>
                        <a:rPr lang="en-US" sz="1500" dirty="0">
                          <a:latin typeface="+mn-lt"/>
                        </a:rPr>
                        <a:t>Internal auditors</a:t>
                      </a:r>
                    </a:p>
                    <a:p>
                      <a:r>
                        <a:rPr lang="en-US" sz="1500" dirty="0">
                          <a:latin typeface="+mn-lt"/>
                        </a:rPr>
                        <a:t>Tax preparers</a:t>
                      </a:r>
                    </a:p>
                    <a:p>
                      <a:r>
                        <a:rPr lang="en-US" sz="1500" dirty="0">
                          <a:latin typeface="+mn-lt"/>
                        </a:rPr>
                        <a:t>Payroll managers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003717168"/>
                  </a:ext>
                </a:extLst>
              </a:tr>
              <a:tr h="2159202">
                <a:tc>
                  <a:txBody>
                    <a:bodyPr/>
                    <a:lstStyle/>
                    <a:p>
                      <a:r>
                        <a:rPr lang="en-US" sz="1600" b="1" dirty="0">
                          <a:latin typeface="+mj-lt"/>
                        </a:rPr>
                        <a:t>What other career</a:t>
                      </a:r>
                    </a:p>
                    <a:p>
                      <a:r>
                        <a:rPr lang="en-US" sz="1600" b="1" dirty="0">
                          <a:latin typeface="+mj-lt"/>
                        </a:rPr>
                        <a:t>opportunities are</a:t>
                      </a:r>
                    </a:p>
                    <a:p>
                      <a:r>
                        <a:rPr lang="en-US" sz="1600" b="1" dirty="0">
                          <a:latin typeface="+mj-lt"/>
                        </a:rPr>
                        <a:t>available?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r>
                        <a:rPr lang="en-US" sz="1500" dirty="0">
                          <a:latin typeface="+mn-lt"/>
                        </a:rPr>
                        <a:t>Financial planners</a:t>
                      </a:r>
                    </a:p>
                    <a:p>
                      <a:r>
                        <a:rPr lang="en-US" sz="1500" dirty="0">
                          <a:latin typeface="+mn-lt"/>
                        </a:rPr>
                        <a:t>Information technology developers</a:t>
                      </a:r>
                    </a:p>
                    <a:p>
                      <a:r>
                        <a:rPr lang="en-US" sz="1500" dirty="0">
                          <a:latin typeface="+mn-lt"/>
                        </a:rPr>
                        <a:t>Financial analysts</a:t>
                      </a:r>
                    </a:p>
                    <a:p>
                      <a:r>
                        <a:rPr lang="en-US" sz="1500" dirty="0">
                          <a:latin typeface="+mn-lt"/>
                        </a:rPr>
                        <a:t>Forensic accountants</a:t>
                      </a:r>
                    </a:p>
                    <a:p>
                      <a:r>
                        <a:rPr lang="en-US" sz="1500" dirty="0">
                          <a:latin typeface="+mn-lt"/>
                        </a:rPr>
                        <a:t>Information risk managers</a:t>
                      </a:r>
                    </a:p>
                    <a:p>
                      <a:r>
                        <a:rPr lang="en-US" sz="1500" dirty="0">
                          <a:latin typeface="+mn-lt"/>
                        </a:rPr>
                        <a:t>Investment bankers</a:t>
                      </a:r>
                    </a:p>
                    <a:p>
                      <a:r>
                        <a:rPr lang="en-US" sz="1500" dirty="0">
                          <a:latin typeface="+mn-lt"/>
                        </a:rPr>
                        <a:t>Environmental accountants</a:t>
                      </a:r>
                    </a:p>
                    <a:p>
                      <a:r>
                        <a:rPr lang="en-US" sz="1500" dirty="0">
                          <a:latin typeface="+mn-lt"/>
                        </a:rPr>
                        <a:t>Financial advisors</a:t>
                      </a:r>
                    </a:p>
                    <a:p>
                      <a:r>
                        <a:rPr lang="en-US" sz="1500" dirty="0">
                          <a:latin typeface="+mn-lt"/>
                        </a:rPr>
                        <a:t>Tax lawyers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r>
                        <a:rPr lang="en-US" sz="1500" dirty="0">
                          <a:latin typeface="+mn-lt"/>
                        </a:rPr>
                        <a:t>Information managers</a:t>
                      </a:r>
                    </a:p>
                    <a:p>
                      <a:r>
                        <a:rPr lang="en-US" sz="1500" dirty="0">
                          <a:latin typeface="+mn-lt"/>
                        </a:rPr>
                        <a:t>Management advisors</a:t>
                      </a:r>
                    </a:p>
                    <a:p>
                      <a:r>
                        <a:rPr lang="en-US" sz="1500" dirty="0">
                          <a:latin typeface="+mn-lt"/>
                        </a:rPr>
                        <a:t>Tax planners</a:t>
                      </a:r>
                    </a:p>
                    <a:p>
                      <a:r>
                        <a:rPr lang="en-US" sz="1500" dirty="0">
                          <a:latin typeface="+mn-lt"/>
                        </a:rPr>
                        <a:t>Acquisition specialists</a:t>
                      </a:r>
                    </a:p>
                    <a:p>
                      <a:r>
                        <a:rPr lang="en-US" sz="1500" dirty="0">
                          <a:latin typeface="+mn-lt"/>
                        </a:rPr>
                        <a:t>FBI agents</a:t>
                      </a:r>
                    </a:p>
                    <a:p>
                      <a:r>
                        <a:rPr lang="en-US" sz="1500" dirty="0">
                          <a:latin typeface="+mn-lt"/>
                        </a:rPr>
                        <a:t>Sports agents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33764106"/>
                  </a:ext>
                </a:extLst>
              </a:tr>
            </a:tbl>
          </a:graphicData>
        </a:graphic>
      </p:graphicFrame>
    </p:spTree>
    <p:extLst>
      <p:ext uri="{BB962C8B-B14F-4D97-AF65-F5344CB8AC3E}">
        <p14:creationId xmlns:p14="http://schemas.microsoft.com/office/powerpoint/2010/main" val="183270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4"/>
          <p:cNvSpPr>
            <a:spLocks noGrp="1"/>
          </p:cNvSpPr>
          <p:nvPr>
            <p:ph idx="1"/>
          </p:nvPr>
        </p:nvSpPr>
        <p:spPr>
          <a:xfrm>
            <a:off x="709368" y="1442358"/>
            <a:ext cx="8114413" cy="2968582"/>
          </a:xfrm>
        </p:spPr>
        <p:txBody>
          <a:bodyPr/>
          <a:lstStyle/>
          <a:p>
            <a:r>
              <a:rPr lang="en-US" b="1" dirty="0">
                <a:solidFill>
                  <a:srgbClr val="A5062D"/>
                </a:solidFill>
              </a:rPr>
              <a:t>LO1-7</a:t>
            </a:r>
            <a:r>
              <a:rPr lang="en-US" dirty="0"/>
              <a:t>	Explain the nature of the conceptual framework used to develop generally accepted accounting principles.</a:t>
            </a:r>
          </a:p>
        </p:txBody>
      </p:sp>
      <p:sp>
        <p:nvSpPr>
          <p:cNvPr id="80897" name="Title 3"/>
          <p:cNvSpPr>
            <a:spLocks noGrp="1"/>
          </p:cNvSpPr>
          <p:nvPr>
            <p:ph type="title"/>
          </p:nvPr>
        </p:nvSpPr>
        <p:spPr/>
        <p:txBody>
          <a:bodyPr/>
          <a:lstStyle/>
          <a:p>
            <a:r>
              <a:rPr lang="en-US" dirty="0"/>
              <a:t>Learning Objective 7</a:t>
            </a:r>
          </a:p>
        </p:txBody>
      </p:sp>
      <p:sp>
        <p:nvSpPr>
          <p:cNvPr id="4" name="Footer Placeholder 3"/>
          <p:cNvSpPr>
            <a:spLocks noGrp="1"/>
          </p:cNvSpPr>
          <p:nvPr>
            <p:ph type="ftr" sz="quarter" idx="11"/>
          </p:nvPr>
        </p:nvSpPr>
        <p:spPr>
          <a:xfrm>
            <a:off x="1424213" y="6471802"/>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type="body" idx="1"/>
          </p:nvPr>
        </p:nvSpPr>
        <p:spPr/>
        <p:txBody>
          <a:bodyPr/>
          <a:lstStyle/>
          <a:p>
            <a:pPr marL="0" indent="0">
              <a:buNone/>
            </a:pPr>
            <a:r>
              <a:rPr lang="en-US" dirty="0"/>
              <a:t>CONCEPTUAL FRAMEWORK</a:t>
            </a:r>
          </a:p>
        </p:txBody>
      </p:sp>
      <p:sp>
        <p:nvSpPr>
          <p:cNvPr id="16385" name="Title 3"/>
          <p:cNvSpPr>
            <a:spLocks noGrp="1"/>
          </p:cNvSpPr>
          <p:nvPr>
            <p:ph type="title"/>
          </p:nvPr>
        </p:nvSpPr>
        <p:spPr/>
        <p:txBody>
          <a:bodyPr/>
          <a:lstStyle/>
          <a:p>
            <a:r>
              <a:rPr lang="en-US" dirty="0"/>
              <a:t>APPENDIX</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54</a:t>
            </a:fld>
            <a:endParaRPr lang="en-US" dirty="0"/>
          </a:p>
        </p:txBody>
      </p:sp>
    </p:spTree>
    <p:extLst>
      <p:ext uri="{BB962C8B-B14F-4D97-AF65-F5344CB8AC3E}">
        <p14:creationId xmlns:p14="http://schemas.microsoft.com/office/powerpoint/2010/main" val="1355291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4628" y="502554"/>
            <a:ext cx="8229600" cy="1143000"/>
          </a:xfrm>
        </p:spPr>
        <p:txBody>
          <a:bodyPr/>
          <a:lstStyle/>
          <a:p>
            <a:r>
              <a:rPr lang="en-US" dirty="0"/>
              <a:t>Conceptual Framework</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55</a:t>
            </a:fld>
            <a:endParaRPr lang="en-US" dirty="0"/>
          </a:p>
        </p:txBody>
      </p:sp>
      <p:sp>
        <p:nvSpPr>
          <p:cNvPr id="67" name="Content Placeholder 4">
            <a:extLst>
              <a:ext uri="{FF2B5EF4-FFF2-40B4-BE49-F238E27FC236}">
                <a16:creationId xmlns:a16="http://schemas.microsoft.com/office/drawing/2014/main" id="{4F51C39D-AAA2-4270-B46A-8957C7733993}"/>
              </a:ext>
            </a:extLst>
          </p:cNvPr>
          <p:cNvSpPr>
            <a:spLocks noGrp="1"/>
          </p:cNvSpPr>
          <p:nvPr>
            <p:ph sz="quarter" idx="13"/>
          </p:nvPr>
        </p:nvSpPr>
        <p:spPr>
          <a:xfrm>
            <a:off x="832645" y="1315106"/>
            <a:ext cx="7586727" cy="4425294"/>
          </a:xfrm>
        </p:spPr>
        <p:txBody>
          <a:bodyPr>
            <a:noAutofit/>
          </a:bodyPr>
          <a:lstStyle/>
          <a:p>
            <a:r>
              <a:rPr lang="en-US" sz="2800" dirty="0"/>
              <a:t>The conceptual framework:</a:t>
            </a:r>
          </a:p>
          <a:p>
            <a:pPr marL="457200" indent="-457200">
              <a:buFont typeface="Arial" panose="020B0604020202020204" pitchFamily="34" charset="0"/>
              <a:buChar char="•"/>
            </a:pPr>
            <a:r>
              <a:rPr lang="en-US" sz="2800" dirty="0"/>
              <a:t>Is established by the FASB.</a:t>
            </a:r>
          </a:p>
          <a:p>
            <a:pPr marL="457200" indent="-457200">
              <a:buFont typeface="Arial" panose="020B0604020202020204" pitchFamily="34" charset="0"/>
              <a:buChar char="•"/>
            </a:pPr>
            <a:r>
              <a:rPr lang="en-US" sz="2800" dirty="0"/>
              <a:t>Provides standard setters with a benchmark for creating a consistent set of financial reporting rules now and in the future. </a:t>
            </a:r>
          </a:p>
          <a:p>
            <a:pPr marL="457200" indent="-457200">
              <a:buFont typeface="Arial" panose="020B0604020202020204" pitchFamily="34" charset="0"/>
              <a:buChar char="•"/>
            </a:pPr>
            <a:r>
              <a:rPr lang="en-US" sz="2800" dirty="0"/>
              <a:t>Provides others with a written framework so that everyone understands the underlying concepts that accountants are to consider in preparing and interpreting financial accounting information. </a:t>
            </a:r>
          </a:p>
        </p:txBody>
      </p:sp>
    </p:spTree>
    <p:extLst>
      <p:ext uri="{BB962C8B-B14F-4D97-AF65-F5344CB8AC3E}">
        <p14:creationId xmlns:p14="http://schemas.microsoft.com/office/powerpoint/2010/main" val="460707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348185"/>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56</a:t>
            </a:fld>
            <a:endParaRPr lang="en-US" dirty="0"/>
          </a:p>
        </p:txBody>
      </p:sp>
      <p:sp>
        <p:nvSpPr>
          <p:cNvPr id="5" name="Content Placeholder 4"/>
          <p:cNvSpPr>
            <a:spLocks noGrp="1"/>
          </p:cNvSpPr>
          <p:nvPr>
            <p:ph sz="quarter" idx="13"/>
          </p:nvPr>
        </p:nvSpPr>
        <p:spPr>
          <a:xfrm>
            <a:off x="810229" y="1238363"/>
            <a:ext cx="8058398" cy="2190637"/>
          </a:xfrm>
        </p:spPr>
        <p:txBody>
          <a:bodyPr>
            <a:noAutofit/>
          </a:bodyPr>
          <a:lstStyle/>
          <a:p>
            <a:pPr>
              <a:spcBef>
                <a:spcPct val="0"/>
              </a:spcBef>
            </a:pPr>
            <a:r>
              <a:rPr lang="en-US" dirty="0">
                <a:latin typeface="+mn-lt"/>
                <a:cs typeface="+mn-cs"/>
              </a:rPr>
              <a:t>The conceptual framework provides an underlying foundation for the development of</a:t>
            </a:r>
          </a:p>
          <a:p>
            <a:pPr>
              <a:spcBef>
                <a:spcPct val="0"/>
              </a:spcBef>
            </a:pPr>
            <a:r>
              <a:rPr lang="en-US" dirty="0">
                <a:latin typeface="+mn-lt"/>
                <a:cs typeface="+mn-cs"/>
              </a:rPr>
              <a:t>accounting standards and interpretation of accounting information.</a:t>
            </a:r>
          </a:p>
        </p:txBody>
      </p:sp>
    </p:spTree>
    <p:extLst>
      <p:ext uri="{BB962C8B-B14F-4D97-AF65-F5344CB8AC3E}">
        <p14:creationId xmlns:p14="http://schemas.microsoft.com/office/powerpoint/2010/main" val="22043239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4628" y="674435"/>
            <a:ext cx="8229600" cy="1143000"/>
          </a:xfrm>
        </p:spPr>
        <p:txBody>
          <a:bodyPr/>
          <a:lstStyle/>
          <a:p>
            <a:r>
              <a:rPr lang="en-US" dirty="0"/>
              <a:t>Qualitative Characteristics of Useful Financial Information</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57</a:t>
            </a:fld>
            <a:endParaRPr lang="en-US" dirty="0"/>
          </a:p>
        </p:txBody>
      </p:sp>
      <p:sp>
        <p:nvSpPr>
          <p:cNvPr id="6" name="Content Placeholder 5"/>
          <p:cNvSpPr>
            <a:spLocks noGrp="1"/>
          </p:cNvSpPr>
          <p:nvPr>
            <p:ph sz="quarter" idx="13"/>
          </p:nvPr>
        </p:nvSpPr>
        <p:spPr>
          <a:xfrm>
            <a:off x="823496" y="263238"/>
            <a:ext cx="6808080" cy="331817"/>
          </a:xfrm>
        </p:spPr>
        <p:txBody>
          <a:bodyPr/>
          <a:lstStyle/>
          <a:p>
            <a:r>
              <a:rPr lang="en-US" dirty="0"/>
              <a:t>Illustration 1-15</a:t>
            </a:r>
          </a:p>
        </p:txBody>
      </p:sp>
      <p:sp>
        <p:nvSpPr>
          <p:cNvPr id="9" name="TextBox 8"/>
          <p:cNvSpPr txBox="1"/>
          <p:nvPr/>
        </p:nvSpPr>
        <p:spPr>
          <a:xfrm>
            <a:off x="2163919" y="2061039"/>
            <a:ext cx="4084969" cy="338554"/>
          </a:xfrm>
          <a:prstGeom prst="rect">
            <a:avLst/>
          </a:prstGeom>
          <a:noFill/>
        </p:spPr>
        <p:txBody>
          <a:bodyPr wrap="square" rtlCol="0">
            <a:spAutoFit/>
          </a:bodyPr>
          <a:lstStyle/>
          <a:p>
            <a:pPr algn="ctr"/>
            <a:r>
              <a:rPr lang="en-US" sz="1600" b="1" dirty="0">
                <a:solidFill>
                  <a:srgbClr val="CC006A"/>
                </a:solidFill>
              </a:rPr>
              <a:t>QUALITATIVE CHARACTERISTICS</a:t>
            </a:r>
          </a:p>
        </p:txBody>
      </p:sp>
      <p:sp>
        <p:nvSpPr>
          <p:cNvPr id="138" name="Rectangle 137"/>
          <p:cNvSpPr/>
          <p:nvPr/>
        </p:nvSpPr>
        <p:spPr>
          <a:xfrm>
            <a:off x="738490" y="3857765"/>
            <a:ext cx="7180529" cy="541286"/>
          </a:xfrm>
          <a:prstGeom prst="rect">
            <a:avLst/>
          </a:prstGeom>
          <a:solidFill>
            <a:schemeClr val="bg1">
              <a:lumMod val="8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59" name="Straight Connector 158"/>
          <p:cNvCxnSpPr/>
          <p:nvPr/>
        </p:nvCxnSpPr>
        <p:spPr>
          <a:xfrm>
            <a:off x="1069145" y="3846527"/>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202304" y="3835491"/>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4999675" y="3835491"/>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7122734" y="3835491"/>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722866" y="4496969"/>
            <a:ext cx="7180529" cy="541286"/>
          </a:xfrm>
          <a:prstGeom prst="rect">
            <a:avLst/>
          </a:prstGeom>
          <a:solidFill>
            <a:schemeClr val="bg1">
              <a:lumMod val="8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4" name="Straight Connector 163"/>
          <p:cNvCxnSpPr/>
          <p:nvPr/>
        </p:nvCxnSpPr>
        <p:spPr>
          <a:xfrm>
            <a:off x="2004866" y="4486701"/>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347912" y="4486838"/>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4743614" y="4486838"/>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6373623" y="4475869"/>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732679" y="3234121"/>
            <a:ext cx="7180529" cy="541286"/>
          </a:xfrm>
          <a:prstGeom prst="rect">
            <a:avLst/>
          </a:prstGeom>
          <a:solidFill>
            <a:schemeClr val="bg1">
              <a:lumMod val="8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Rectangle 139"/>
          <p:cNvSpPr/>
          <p:nvPr/>
        </p:nvSpPr>
        <p:spPr>
          <a:xfrm>
            <a:off x="725740" y="5113593"/>
            <a:ext cx="7180529" cy="541286"/>
          </a:xfrm>
          <a:prstGeom prst="rect">
            <a:avLst/>
          </a:prstGeom>
          <a:solidFill>
            <a:schemeClr val="bg1">
              <a:lumMod val="8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Rectangle 134"/>
          <p:cNvSpPr/>
          <p:nvPr/>
        </p:nvSpPr>
        <p:spPr>
          <a:xfrm>
            <a:off x="725740" y="2585379"/>
            <a:ext cx="7180529" cy="541286"/>
          </a:xfrm>
          <a:prstGeom prst="rect">
            <a:avLst/>
          </a:prstGeom>
          <a:solidFill>
            <a:schemeClr val="bg1">
              <a:lumMod val="8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7896109" y="2542484"/>
            <a:ext cx="1702307" cy="523220"/>
          </a:xfrm>
          <a:prstGeom prst="rect">
            <a:avLst/>
          </a:prstGeom>
          <a:noFill/>
        </p:spPr>
        <p:txBody>
          <a:bodyPr wrap="square" rtlCol="0">
            <a:spAutoFit/>
          </a:bodyPr>
          <a:lstStyle/>
          <a:p>
            <a:r>
              <a:rPr lang="en-US" sz="1400" b="1" dirty="0"/>
              <a:t>Overriding</a:t>
            </a:r>
          </a:p>
          <a:p>
            <a:r>
              <a:rPr lang="en-US" sz="1400" b="1" dirty="0"/>
              <a:t>objective		</a:t>
            </a:r>
            <a:endParaRPr lang="en-US" sz="1400" dirty="0"/>
          </a:p>
        </p:txBody>
      </p:sp>
      <p:cxnSp>
        <p:nvCxnSpPr>
          <p:cNvPr id="18" name="Straight Connector 17"/>
          <p:cNvCxnSpPr/>
          <p:nvPr/>
        </p:nvCxnSpPr>
        <p:spPr>
          <a:xfrm>
            <a:off x="2101862" y="3183321"/>
            <a:ext cx="1970648"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204479" y="2626018"/>
            <a:ext cx="1892733" cy="433529"/>
            <a:chOff x="3869119" y="1882846"/>
            <a:chExt cx="1892733" cy="433529"/>
          </a:xfrm>
        </p:grpSpPr>
        <p:sp>
          <p:nvSpPr>
            <p:cNvPr id="26" name="Rounded Rectangle 25"/>
            <p:cNvSpPr/>
            <p:nvPr/>
          </p:nvSpPr>
          <p:spPr>
            <a:xfrm>
              <a:off x="3869119" y="1882846"/>
              <a:ext cx="1892733" cy="433529"/>
            </a:xfrm>
            <a:prstGeom prst="round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a:spLocks noChangeArrowheads="1"/>
            </p:cNvSpPr>
            <p:nvPr/>
          </p:nvSpPr>
          <p:spPr bwMode="auto">
            <a:xfrm>
              <a:off x="3869120" y="1918691"/>
              <a:ext cx="1892732" cy="307777"/>
            </a:xfrm>
            <a:prstGeom prst="rect">
              <a:avLst/>
            </a:prstGeom>
            <a:noFill/>
            <a:ln w="9525">
              <a:noFill/>
              <a:miter lim="800000"/>
              <a:headEnd/>
              <a:tailEnd/>
            </a:ln>
          </p:spPr>
          <p:txBody>
            <a:bodyPr wrap="square">
              <a:spAutoFit/>
            </a:bodyPr>
            <a:lstStyle/>
            <a:p>
              <a:pPr algn="ctr"/>
              <a:r>
                <a:rPr lang="en-US" sz="1400" b="1" dirty="0">
                  <a:latin typeface="Calibri" pitchFamily="34" charset="0"/>
                </a:rPr>
                <a:t>Decision Usefulness</a:t>
              </a:r>
            </a:p>
          </p:txBody>
        </p:sp>
      </p:grpSp>
      <p:sp>
        <p:nvSpPr>
          <p:cNvPr id="25" name="TextBox 24"/>
          <p:cNvSpPr txBox="1"/>
          <p:nvPr/>
        </p:nvSpPr>
        <p:spPr>
          <a:xfrm>
            <a:off x="2809109" y="5149750"/>
            <a:ext cx="2535888" cy="461665"/>
          </a:xfrm>
          <a:prstGeom prst="rect">
            <a:avLst/>
          </a:prstGeom>
          <a:noFill/>
        </p:spPr>
        <p:txBody>
          <a:bodyPr wrap="square" rtlCol="0">
            <a:spAutoFit/>
          </a:bodyPr>
          <a:lstStyle/>
          <a:p>
            <a:pPr algn="ctr"/>
            <a:r>
              <a:rPr lang="en-US" sz="1200" dirty="0"/>
              <a:t>Cost effectiveness</a:t>
            </a:r>
          </a:p>
          <a:p>
            <a:pPr algn="ctr"/>
            <a:r>
              <a:rPr lang="en-US" sz="1200" dirty="0"/>
              <a:t>(Benefits exceed costs)</a:t>
            </a:r>
          </a:p>
        </p:txBody>
      </p:sp>
      <p:sp>
        <p:nvSpPr>
          <p:cNvPr id="83" name="Rounded Rectangle 82"/>
          <p:cNvSpPr/>
          <p:nvPr/>
        </p:nvSpPr>
        <p:spPr>
          <a:xfrm>
            <a:off x="793986" y="3929975"/>
            <a:ext cx="915906" cy="36195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TextBox 83"/>
          <p:cNvSpPr txBox="1">
            <a:spLocks noChangeArrowheads="1"/>
          </p:cNvSpPr>
          <p:nvPr/>
        </p:nvSpPr>
        <p:spPr bwMode="auto">
          <a:xfrm>
            <a:off x="715580" y="3897970"/>
            <a:ext cx="1071916" cy="393954"/>
          </a:xfrm>
          <a:prstGeom prst="rect">
            <a:avLst/>
          </a:prstGeom>
          <a:noFill/>
          <a:ln w="9525">
            <a:noFill/>
            <a:miter lim="800000"/>
            <a:headEnd/>
            <a:tailEnd/>
          </a:ln>
        </p:spPr>
        <p:txBody>
          <a:bodyPr wrap="square">
            <a:spAutoFit/>
          </a:bodyPr>
          <a:lstStyle/>
          <a:p>
            <a:pPr algn="ctr">
              <a:lnSpc>
                <a:spcPct val="80000"/>
              </a:lnSpc>
            </a:pPr>
            <a:r>
              <a:rPr lang="en-US" sz="1200" b="1" dirty="0">
                <a:solidFill>
                  <a:schemeClr val="bg1"/>
                </a:solidFill>
                <a:latin typeface="Calibri" pitchFamily="34" charset="0"/>
              </a:rPr>
              <a:t>Confirmatory value</a:t>
            </a:r>
          </a:p>
        </p:txBody>
      </p:sp>
      <p:grpSp>
        <p:nvGrpSpPr>
          <p:cNvPr id="108" name="Group 107"/>
          <p:cNvGrpSpPr/>
          <p:nvPr/>
        </p:nvGrpSpPr>
        <p:grpSpPr>
          <a:xfrm>
            <a:off x="1777336" y="3904016"/>
            <a:ext cx="915906" cy="393954"/>
            <a:chOff x="1787496" y="2841841"/>
            <a:chExt cx="915906" cy="393954"/>
          </a:xfrm>
        </p:grpSpPr>
        <p:sp>
          <p:nvSpPr>
            <p:cNvPr id="105" name="Rounded Rectangle 104"/>
            <p:cNvSpPr/>
            <p:nvPr/>
          </p:nvSpPr>
          <p:spPr>
            <a:xfrm>
              <a:off x="1787496" y="2867800"/>
              <a:ext cx="915906" cy="36195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103"/>
            <p:cNvSpPr txBox="1">
              <a:spLocks noChangeArrowheads="1"/>
            </p:cNvSpPr>
            <p:nvPr/>
          </p:nvSpPr>
          <p:spPr bwMode="auto">
            <a:xfrm>
              <a:off x="1791172" y="2841841"/>
              <a:ext cx="840268" cy="393954"/>
            </a:xfrm>
            <a:prstGeom prst="rect">
              <a:avLst/>
            </a:prstGeom>
            <a:noFill/>
            <a:ln w="9525">
              <a:noFill/>
              <a:miter lim="800000"/>
              <a:headEnd/>
              <a:tailEnd/>
            </a:ln>
          </p:spPr>
          <p:txBody>
            <a:bodyPr wrap="square">
              <a:spAutoFit/>
            </a:bodyPr>
            <a:lstStyle/>
            <a:p>
              <a:pPr algn="ctr">
                <a:lnSpc>
                  <a:spcPct val="80000"/>
                </a:lnSpc>
              </a:pPr>
              <a:r>
                <a:rPr lang="en-US" sz="1200" b="1" dirty="0">
                  <a:solidFill>
                    <a:schemeClr val="bg1"/>
                  </a:solidFill>
                  <a:latin typeface="Calibri" pitchFamily="34" charset="0"/>
                </a:rPr>
                <a:t>Predictive value</a:t>
              </a:r>
            </a:p>
          </p:txBody>
        </p:sp>
      </p:grpSp>
      <p:sp>
        <p:nvSpPr>
          <p:cNvPr id="106" name="Rounded Rectangle 105"/>
          <p:cNvSpPr/>
          <p:nvPr/>
        </p:nvSpPr>
        <p:spPr>
          <a:xfrm>
            <a:off x="2733721" y="3929975"/>
            <a:ext cx="915906" cy="36195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TextBox 106"/>
          <p:cNvSpPr txBox="1">
            <a:spLocks noChangeArrowheads="1"/>
          </p:cNvSpPr>
          <p:nvPr/>
        </p:nvSpPr>
        <p:spPr bwMode="auto">
          <a:xfrm>
            <a:off x="2652602" y="3980930"/>
            <a:ext cx="1071916" cy="246221"/>
          </a:xfrm>
          <a:prstGeom prst="rect">
            <a:avLst/>
          </a:prstGeom>
          <a:noFill/>
          <a:ln w="9525">
            <a:noFill/>
            <a:miter lim="800000"/>
            <a:headEnd/>
            <a:tailEnd/>
          </a:ln>
        </p:spPr>
        <p:txBody>
          <a:bodyPr wrap="square">
            <a:spAutoFit/>
          </a:bodyPr>
          <a:lstStyle/>
          <a:p>
            <a:pPr algn="ctr">
              <a:lnSpc>
                <a:spcPct val="80000"/>
              </a:lnSpc>
            </a:pPr>
            <a:r>
              <a:rPr lang="en-US" sz="1200" b="1" dirty="0">
                <a:solidFill>
                  <a:schemeClr val="bg1"/>
                </a:solidFill>
                <a:latin typeface="Calibri" pitchFamily="34" charset="0"/>
              </a:rPr>
              <a:t>Materiality</a:t>
            </a:r>
          </a:p>
        </p:txBody>
      </p:sp>
      <p:grpSp>
        <p:nvGrpSpPr>
          <p:cNvPr id="114" name="Group 113"/>
          <p:cNvGrpSpPr/>
          <p:nvPr/>
        </p:nvGrpSpPr>
        <p:grpSpPr>
          <a:xfrm>
            <a:off x="4557431" y="3930712"/>
            <a:ext cx="1106585" cy="361950"/>
            <a:chOff x="4506631" y="2868537"/>
            <a:chExt cx="1106585" cy="361950"/>
          </a:xfrm>
        </p:grpSpPr>
        <p:sp>
          <p:nvSpPr>
            <p:cNvPr id="110" name="Rounded Rectangle 109"/>
            <p:cNvSpPr/>
            <p:nvPr/>
          </p:nvSpPr>
          <p:spPr>
            <a:xfrm>
              <a:off x="4604556" y="2868537"/>
              <a:ext cx="915906" cy="361950"/>
            </a:xfrm>
            <a:prstGeom prst="round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110"/>
            <p:cNvSpPr txBox="1">
              <a:spLocks noChangeArrowheads="1"/>
            </p:cNvSpPr>
            <p:nvPr/>
          </p:nvSpPr>
          <p:spPr bwMode="auto">
            <a:xfrm>
              <a:off x="4506631" y="2913698"/>
              <a:ext cx="1106585" cy="246221"/>
            </a:xfrm>
            <a:prstGeom prst="rect">
              <a:avLst/>
            </a:prstGeom>
            <a:noFill/>
            <a:ln w="9525">
              <a:noFill/>
              <a:miter lim="800000"/>
              <a:headEnd/>
              <a:tailEnd/>
            </a:ln>
          </p:spPr>
          <p:txBody>
            <a:bodyPr wrap="square">
              <a:spAutoFit/>
            </a:bodyPr>
            <a:lstStyle/>
            <a:p>
              <a:pPr algn="ctr">
                <a:lnSpc>
                  <a:spcPct val="80000"/>
                </a:lnSpc>
              </a:pPr>
              <a:r>
                <a:rPr lang="en-US" sz="1200" b="1" dirty="0">
                  <a:solidFill>
                    <a:schemeClr val="bg1"/>
                  </a:solidFill>
                  <a:latin typeface="Calibri" pitchFamily="34" charset="0"/>
                </a:rPr>
                <a:t>Completeness</a:t>
              </a:r>
            </a:p>
          </p:txBody>
        </p:sp>
      </p:grpSp>
      <p:grpSp>
        <p:nvGrpSpPr>
          <p:cNvPr id="115" name="Group 114"/>
          <p:cNvGrpSpPr/>
          <p:nvPr/>
        </p:nvGrpSpPr>
        <p:grpSpPr>
          <a:xfrm>
            <a:off x="5530622" y="3915608"/>
            <a:ext cx="1106585" cy="361950"/>
            <a:chOff x="5520462" y="2853433"/>
            <a:chExt cx="1106585" cy="361950"/>
          </a:xfrm>
        </p:grpSpPr>
        <p:sp>
          <p:nvSpPr>
            <p:cNvPr id="112" name="Rounded Rectangle 111"/>
            <p:cNvSpPr/>
            <p:nvPr/>
          </p:nvSpPr>
          <p:spPr>
            <a:xfrm>
              <a:off x="5613216" y="2853433"/>
              <a:ext cx="915906" cy="361950"/>
            </a:xfrm>
            <a:prstGeom prst="round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3" name="TextBox 112"/>
            <p:cNvSpPr txBox="1">
              <a:spLocks noChangeArrowheads="1"/>
            </p:cNvSpPr>
            <p:nvPr/>
          </p:nvSpPr>
          <p:spPr bwMode="auto">
            <a:xfrm>
              <a:off x="5520462" y="2913857"/>
              <a:ext cx="1106585" cy="246221"/>
            </a:xfrm>
            <a:prstGeom prst="rect">
              <a:avLst/>
            </a:prstGeom>
            <a:noFill/>
            <a:ln w="9525">
              <a:noFill/>
              <a:miter lim="800000"/>
              <a:headEnd/>
              <a:tailEnd/>
            </a:ln>
          </p:spPr>
          <p:txBody>
            <a:bodyPr wrap="square">
              <a:spAutoFit/>
            </a:bodyPr>
            <a:lstStyle/>
            <a:p>
              <a:pPr algn="ctr">
                <a:lnSpc>
                  <a:spcPct val="80000"/>
                </a:lnSpc>
              </a:pPr>
              <a:r>
                <a:rPr lang="en-US" sz="1200" b="1" dirty="0">
                  <a:solidFill>
                    <a:schemeClr val="bg1"/>
                  </a:solidFill>
                  <a:latin typeface="Calibri" pitchFamily="34" charset="0"/>
                </a:rPr>
                <a:t>Neutrality</a:t>
              </a:r>
            </a:p>
          </p:txBody>
        </p:sp>
      </p:grpSp>
      <p:sp>
        <p:nvSpPr>
          <p:cNvPr id="117" name="Rounded Rectangle 116"/>
          <p:cNvSpPr/>
          <p:nvPr/>
        </p:nvSpPr>
        <p:spPr>
          <a:xfrm>
            <a:off x="6577478" y="3915608"/>
            <a:ext cx="915906" cy="361950"/>
          </a:xfrm>
          <a:prstGeom prst="round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TextBox 117"/>
          <p:cNvSpPr txBox="1">
            <a:spLocks noChangeArrowheads="1"/>
          </p:cNvSpPr>
          <p:nvPr/>
        </p:nvSpPr>
        <p:spPr bwMode="auto">
          <a:xfrm>
            <a:off x="6505044" y="3894752"/>
            <a:ext cx="1106585" cy="393954"/>
          </a:xfrm>
          <a:prstGeom prst="rect">
            <a:avLst/>
          </a:prstGeom>
          <a:noFill/>
          <a:ln w="9525">
            <a:noFill/>
            <a:miter lim="800000"/>
            <a:headEnd/>
            <a:tailEnd/>
          </a:ln>
        </p:spPr>
        <p:txBody>
          <a:bodyPr wrap="square">
            <a:spAutoFit/>
          </a:bodyPr>
          <a:lstStyle/>
          <a:p>
            <a:pPr algn="ctr">
              <a:lnSpc>
                <a:spcPct val="80000"/>
              </a:lnSpc>
            </a:pPr>
            <a:r>
              <a:rPr lang="en-US" sz="1200" b="1" dirty="0">
                <a:solidFill>
                  <a:schemeClr val="bg1"/>
                </a:solidFill>
                <a:latin typeface="Calibri" pitchFamily="34" charset="0"/>
              </a:rPr>
              <a:t>Freedom</a:t>
            </a:r>
            <a:br>
              <a:rPr lang="en-US" sz="1200" b="1" dirty="0">
                <a:solidFill>
                  <a:schemeClr val="bg1"/>
                </a:solidFill>
                <a:latin typeface="Calibri" pitchFamily="34" charset="0"/>
              </a:rPr>
            </a:br>
            <a:r>
              <a:rPr lang="en-US" sz="1200" b="1" dirty="0">
                <a:solidFill>
                  <a:schemeClr val="bg1"/>
                </a:solidFill>
                <a:latin typeface="Calibri" pitchFamily="34" charset="0"/>
              </a:rPr>
              <a:t>from error</a:t>
            </a:r>
          </a:p>
        </p:txBody>
      </p:sp>
      <p:sp>
        <p:nvSpPr>
          <p:cNvPr id="123" name="Rounded Rectangle 122"/>
          <p:cNvSpPr/>
          <p:nvPr/>
        </p:nvSpPr>
        <p:spPr>
          <a:xfrm>
            <a:off x="1513024" y="4589378"/>
            <a:ext cx="1044974" cy="361950"/>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TextBox 123"/>
          <p:cNvSpPr txBox="1">
            <a:spLocks noChangeArrowheads="1"/>
          </p:cNvSpPr>
          <p:nvPr/>
        </p:nvSpPr>
        <p:spPr bwMode="auto">
          <a:xfrm>
            <a:off x="1453570" y="4579218"/>
            <a:ext cx="1145068" cy="393954"/>
          </a:xfrm>
          <a:prstGeom prst="rect">
            <a:avLst/>
          </a:prstGeom>
          <a:noFill/>
          <a:ln w="9525">
            <a:noFill/>
            <a:miter lim="800000"/>
            <a:headEnd/>
            <a:tailEnd/>
          </a:ln>
        </p:spPr>
        <p:txBody>
          <a:bodyPr wrap="square">
            <a:spAutoFit/>
          </a:bodyPr>
          <a:lstStyle/>
          <a:p>
            <a:pPr algn="ctr">
              <a:lnSpc>
                <a:spcPct val="80000"/>
              </a:lnSpc>
            </a:pPr>
            <a:r>
              <a:rPr lang="en-US" sz="1200" b="1" dirty="0">
                <a:latin typeface="Calibri" pitchFamily="34" charset="0"/>
              </a:rPr>
              <a:t>Comparability</a:t>
            </a:r>
          </a:p>
          <a:p>
            <a:pPr algn="ctr">
              <a:lnSpc>
                <a:spcPct val="80000"/>
              </a:lnSpc>
            </a:pPr>
            <a:r>
              <a:rPr lang="en-US" sz="1200" b="1" dirty="0">
                <a:latin typeface="Calibri" pitchFamily="34" charset="0"/>
              </a:rPr>
              <a:t>(Consistency)</a:t>
            </a:r>
          </a:p>
        </p:txBody>
      </p:sp>
      <p:sp>
        <p:nvSpPr>
          <p:cNvPr id="127" name="Rounded Rectangle 126"/>
          <p:cNvSpPr/>
          <p:nvPr/>
        </p:nvSpPr>
        <p:spPr>
          <a:xfrm>
            <a:off x="2851813" y="4585376"/>
            <a:ext cx="1044974" cy="361950"/>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TextBox 127"/>
          <p:cNvSpPr txBox="1">
            <a:spLocks noChangeArrowheads="1"/>
          </p:cNvSpPr>
          <p:nvPr/>
        </p:nvSpPr>
        <p:spPr bwMode="auto">
          <a:xfrm>
            <a:off x="2792359" y="4646336"/>
            <a:ext cx="1145068" cy="246221"/>
          </a:xfrm>
          <a:prstGeom prst="rect">
            <a:avLst/>
          </a:prstGeom>
          <a:noFill/>
          <a:ln w="9525">
            <a:noFill/>
            <a:miter lim="800000"/>
            <a:headEnd/>
            <a:tailEnd/>
          </a:ln>
        </p:spPr>
        <p:txBody>
          <a:bodyPr wrap="square">
            <a:spAutoFit/>
          </a:bodyPr>
          <a:lstStyle/>
          <a:p>
            <a:pPr algn="ctr">
              <a:lnSpc>
                <a:spcPct val="80000"/>
              </a:lnSpc>
            </a:pPr>
            <a:r>
              <a:rPr lang="en-US" sz="1200" b="1" dirty="0">
                <a:latin typeface="Calibri" pitchFamily="34" charset="0"/>
              </a:rPr>
              <a:t>Verifiability</a:t>
            </a:r>
          </a:p>
        </p:txBody>
      </p:sp>
      <p:sp>
        <p:nvSpPr>
          <p:cNvPr id="130" name="Rounded Rectangle 129"/>
          <p:cNvSpPr/>
          <p:nvPr/>
        </p:nvSpPr>
        <p:spPr>
          <a:xfrm>
            <a:off x="4267635" y="4585376"/>
            <a:ext cx="1044974" cy="361950"/>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TextBox 130"/>
          <p:cNvSpPr txBox="1">
            <a:spLocks noChangeArrowheads="1"/>
          </p:cNvSpPr>
          <p:nvPr/>
        </p:nvSpPr>
        <p:spPr bwMode="auto">
          <a:xfrm>
            <a:off x="4208181" y="4636176"/>
            <a:ext cx="1145068" cy="246221"/>
          </a:xfrm>
          <a:prstGeom prst="rect">
            <a:avLst/>
          </a:prstGeom>
          <a:noFill/>
          <a:ln w="9525">
            <a:noFill/>
            <a:miter lim="800000"/>
            <a:headEnd/>
            <a:tailEnd/>
          </a:ln>
        </p:spPr>
        <p:txBody>
          <a:bodyPr wrap="square">
            <a:spAutoFit/>
          </a:bodyPr>
          <a:lstStyle/>
          <a:p>
            <a:pPr algn="ctr">
              <a:lnSpc>
                <a:spcPct val="80000"/>
              </a:lnSpc>
            </a:pPr>
            <a:r>
              <a:rPr lang="en-US" sz="1200" b="1" dirty="0">
                <a:latin typeface="Calibri" pitchFamily="34" charset="0"/>
              </a:rPr>
              <a:t>Timeliness</a:t>
            </a:r>
          </a:p>
        </p:txBody>
      </p:sp>
      <p:sp>
        <p:nvSpPr>
          <p:cNvPr id="133" name="Rounded Rectangle 132"/>
          <p:cNvSpPr/>
          <p:nvPr/>
        </p:nvSpPr>
        <p:spPr>
          <a:xfrm>
            <a:off x="5586737" y="4584866"/>
            <a:ext cx="1380020" cy="388305"/>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TextBox 133"/>
          <p:cNvSpPr txBox="1">
            <a:spLocks noChangeArrowheads="1"/>
          </p:cNvSpPr>
          <p:nvPr/>
        </p:nvSpPr>
        <p:spPr bwMode="auto">
          <a:xfrm>
            <a:off x="5506963" y="4645827"/>
            <a:ext cx="1561394" cy="246221"/>
          </a:xfrm>
          <a:prstGeom prst="rect">
            <a:avLst/>
          </a:prstGeom>
          <a:noFill/>
          <a:ln w="9525">
            <a:noFill/>
            <a:miter lim="800000"/>
            <a:headEnd/>
            <a:tailEnd/>
          </a:ln>
        </p:spPr>
        <p:txBody>
          <a:bodyPr wrap="square">
            <a:spAutoFit/>
          </a:bodyPr>
          <a:lstStyle/>
          <a:p>
            <a:pPr algn="ctr">
              <a:lnSpc>
                <a:spcPct val="80000"/>
              </a:lnSpc>
            </a:pPr>
            <a:r>
              <a:rPr lang="en-US" sz="1200" b="1" dirty="0">
                <a:latin typeface="Calibri" pitchFamily="34" charset="0"/>
              </a:rPr>
              <a:t>Understandability</a:t>
            </a:r>
          </a:p>
        </p:txBody>
      </p:sp>
      <p:sp>
        <p:nvSpPr>
          <p:cNvPr id="142" name="TextBox 141"/>
          <p:cNvSpPr txBox="1"/>
          <p:nvPr/>
        </p:nvSpPr>
        <p:spPr>
          <a:xfrm>
            <a:off x="7896109" y="3244902"/>
            <a:ext cx="1702307" cy="738664"/>
          </a:xfrm>
          <a:prstGeom prst="rect">
            <a:avLst/>
          </a:prstGeom>
          <a:noFill/>
        </p:spPr>
        <p:txBody>
          <a:bodyPr wrap="square" rtlCol="0">
            <a:spAutoFit/>
          </a:bodyPr>
          <a:lstStyle/>
          <a:p>
            <a:r>
              <a:rPr lang="en-US" sz="1400" b="1" dirty="0"/>
              <a:t>Fundamental</a:t>
            </a:r>
          </a:p>
          <a:p>
            <a:r>
              <a:rPr lang="en-US" sz="1400" b="1" dirty="0"/>
              <a:t>characteristics		</a:t>
            </a:r>
            <a:endParaRPr lang="en-US" sz="1400" dirty="0"/>
          </a:p>
        </p:txBody>
      </p:sp>
      <p:sp>
        <p:nvSpPr>
          <p:cNvPr id="143" name="TextBox 142"/>
          <p:cNvSpPr txBox="1"/>
          <p:nvPr/>
        </p:nvSpPr>
        <p:spPr>
          <a:xfrm>
            <a:off x="7892098" y="3894421"/>
            <a:ext cx="1702307" cy="523220"/>
          </a:xfrm>
          <a:prstGeom prst="rect">
            <a:avLst/>
          </a:prstGeom>
          <a:noFill/>
        </p:spPr>
        <p:txBody>
          <a:bodyPr wrap="square" rtlCol="0">
            <a:spAutoFit/>
          </a:bodyPr>
          <a:lstStyle/>
          <a:p>
            <a:r>
              <a:rPr lang="en-US" sz="1400" b="1" dirty="0"/>
              <a:t>Components/</a:t>
            </a:r>
          </a:p>
          <a:p>
            <a:r>
              <a:rPr lang="en-US" sz="1400" b="1" dirty="0"/>
              <a:t>Aspects		</a:t>
            </a:r>
            <a:endParaRPr lang="en-US" sz="1400" dirty="0"/>
          </a:p>
        </p:txBody>
      </p:sp>
      <p:sp>
        <p:nvSpPr>
          <p:cNvPr id="144" name="TextBox 143"/>
          <p:cNvSpPr txBox="1"/>
          <p:nvPr/>
        </p:nvSpPr>
        <p:spPr>
          <a:xfrm>
            <a:off x="7902258" y="4535198"/>
            <a:ext cx="1702307" cy="738664"/>
          </a:xfrm>
          <a:prstGeom prst="rect">
            <a:avLst/>
          </a:prstGeom>
          <a:noFill/>
        </p:spPr>
        <p:txBody>
          <a:bodyPr wrap="square" rtlCol="0">
            <a:spAutoFit/>
          </a:bodyPr>
          <a:lstStyle/>
          <a:p>
            <a:r>
              <a:rPr lang="en-US" sz="1400" b="1" dirty="0"/>
              <a:t>Enhancing</a:t>
            </a:r>
          </a:p>
          <a:p>
            <a:r>
              <a:rPr lang="en-US" sz="1400" b="1" dirty="0"/>
              <a:t>characteristics		</a:t>
            </a:r>
            <a:endParaRPr lang="en-US" sz="1400" dirty="0"/>
          </a:p>
        </p:txBody>
      </p:sp>
      <p:sp>
        <p:nvSpPr>
          <p:cNvPr id="145" name="TextBox 144"/>
          <p:cNvSpPr txBox="1"/>
          <p:nvPr/>
        </p:nvSpPr>
        <p:spPr>
          <a:xfrm>
            <a:off x="7902258" y="5138787"/>
            <a:ext cx="1702307" cy="307777"/>
          </a:xfrm>
          <a:prstGeom prst="rect">
            <a:avLst/>
          </a:prstGeom>
          <a:noFill/>
        </p:spPr>
        <p:txBody>
          <a:bodyPr wrap="square" rtlCol="0">
            <a:spAutoFit/>
          </a:bodyPr>
          <a:lstStyle/>
          <a:p>
            <a:r>
              <a:rPr lang="en-US" sz="1400" b="1" dirty="0"/>
              <a:t>Constraint		</a:t>
            </a:r>
            <a:endParaRPr lang="en-US" sz="1400" dirty="0"/>
          </a:p>
        </p:txBody>
      </p:sp>
      <p:cxnSp>
        <p:nvCxnSpPr>
          <p:cNvPr id="147" name="Straight Connector 146"/>
          <p:cNvCxnSpPr/>
          <p:nvPr/>
        </p:nvCxnSpPr>
        <p:spPr>
          <a:xfrm flipV="1">
            <a:off x="1060091" y="3846527"/>
            <a:ext cx="2144389" cy="647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4992011" y="3835491"/>
            <a:ext cx="2144389" cy="647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1997202" y="4486838"/>
            <a:ext cx="4372759" cy="647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4072510" y="3183321"/>
            <a:ext cx="0" cy="130351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H="1">
            <a:off x="2101862" y="3173428"/>
            <a:ext cx="8510" cy="66724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1762309" y="3360685"/>
            <a:ext cx="929268" cy="279779"/>
            <a:chOff x="1841689" y="2404224"/>
            <a:chExt cx="929268" cy="279779"/>
          </a:xfrm>
        </p:grpSpPr>
        <p:sp>
          <p:nvSpPr>
            <p:cNvPr id="41" name="Rounded Rectangle 40"/>
            <p:cNvSpPr/>
            <p:nvPr/>
          </p:nvSpPr>
          <p:spPr>
            <a:xfrm>
              <a:off x="1855051" y="2438400"/>
              <a:ext cx="915906" cy="242823"/>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a:spLocks noChangeArrowheads="1"/>
            </p:cNvSpPr>
            <p:nvPr/>
          </p:nvSpPr>
          <p:spPr bwMode="auto">
            <a:xfrm>
              <a:off x="1841689" y="2404224"/>
              <a:ext cx="918384" cy="279779"/>
            </a:xfrm>
            <a:prstGeom prst="rect">
              <a:avLst/>
            </a:prstGeom>
            <a:noFill/>
            <a:ln w="9525">
              <a:noFill/>
              <a:miter lim="800000"/>
              <a:headEnd/>
              <a:tailEnd/>
            </a:ln>
          </p:spPr>
          <p:txBody>
            <a:bodyPr wrap="square">
              <a:spAutoFit/>
            </a:bodyPr>
            <a:lstStyle/>
            <a:p>
              <a:pPr algn="ctr"/>
              <a:r>
                <a:rPr lang="en-US" sz="1200" b="1" dirty="0">
                  <a:solidFill>
                    <a:schemeClr val="bg1"/>
                  </a:solidFill>
                  <a:latin typeface="Calibri" pitchFamily="34" charset="0"/>
                </a:rPr>
                <a:t>Relevance</a:t>
              </a:r>
            </a:p>
          </p:txBody>
        </p:sp>
      </p:grpSp>
      <p:cxnSp>
        <p:nvCxnSpPr>
          <p:cNvPr id="157" name="Straight Connector 156"/>
          <p:cNvCxnSpPr/>
          <p:nvPr/>
        </p:nvCxnSpPr>
        <p:spPr>
          <a:xfrm flipH="1">
            <a:off x="6126466" y="3172731"/>
            <a:ext cx="8510" cy="66724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5230197" y="3362973"/>
            <a:ext cx="1697370" cy="283344"/>
            <a:chOff x="5069190" y="3707675"/>
            <a:chExt cx="1697370" cy="283344"/>
          </a:xfrm>
        </p:grpSpPr>
        <p:sp>
          <p:nvSpPr>
            <p:cNvPr id="120" name="Rounded Rectangle 119"/>
            <p:cNvSpPr/>
            <p:nvPr/>
          </p:nvSpPr>
          <p:spPr>
            <a:xfrm>
              <a:off x="5069190" y="3748196"/>
              <a:ext cx="1697370" cy="242823"/>
            </a:xfrm>
            <a:prstGeom prst="round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p:cNvSpPr txBox="1">
              <a:spLocks noChangeArrowheads="1"/>
            </p:cNvSpPr>
            <p:nvPr/>
          </p:nvSpPr>
          <p:spPr bwMode="auto">
            <a:xfrm>
              <a:off x="5101876" y="3707675"/>
              <a:ext cx="1664684" cy="283344"/>
            </a:xfrm>
            <a:prstGeom prst="rect">
              <a:avLst/>
            </a:prstGeom>
            <a:noFill/>
            <a:ln w="9525">
              <a:noFill/>
              <a:miter lim="800000"/>
              <a:headEnd/>
              <a:tailEnd/>
            </a:ln>
          </p:spPr>
          <p:txBody>
            <a:bodyPr wrap="square">
              <a:spAutoFit/>
            </a:bodyPr>
            <a:lstStyle/>
            <a:p>
              <a:pPr algn="ctr"/>
              <a:r>
                <a:rPr lang="en-US" sz="1200" b="1" dirty="0">
                  <a:solidFill>
                    <a:schemeClr val="bg1"/>
                  </a:solidFill>
                  <a:latin typeface="Calibri" pitchFamily="34" charset="0"/>
                </a:rPr>
                <a:t>Faithful representation</a:t>
              </a:r>
            </a:p>
          </p:txBody>
        </p:sp>
      </p:grpSp>
      <p:cxnSp>
        <p:nvCxnSpPr>
          <p:cNvPr id="66" name="Straight Connector 65"/>
          <p:cNvCxnSpPr/>
          <p:nvPr/>
        </p:nvCxnSpPr>
        <p:spPr>
          <a:xfrm>
            <a:off x="4072510" y="3183321"/>
            <a:ext cx="206246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072510" y="2996507"/>
            <a:ext cx="0" cy="186814"/>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61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3" grpId="0" animBg="1"/>
      <p:bldP spid="84" grpId="0"/>
      <p:bldP spid="106" grpId="0" animBg="1"/>
      <p:bldP spid="107" grpId="0"/>
      <p:bldP spid="117" grpId="0" animBg="1"/>
      <p:bldP spid="118" grpId="0"/>
      <p:bldP spid="123" grpId="0" animBg="1"/>
      <p:bldP spid="124" grpId="0"/>
      <p:bldP spid="127" grpId="0" animBg="1"/>
      <p:bldP spid="128" grpId="0"/>
      <p:bldP spid="130" grpId="0" animBg="1"/>
      <p:bldP spid="131" grpId="0"/>
      <p:bldP spid="133" grpId="0" animBg="1"/>
      <p:bldP spid="1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348185"/>
            <a:ext cx="8398358" cy="1143000"/>
          </a:xfrm>
        </p:spPr>
        <p:txBody>
          <a:bodyPr/>
          <a:lstStyle/>
          <a:p>
            <a:r>
              <a:rPr lang="en-US" dirty="0"/>
              <a:t>Key Point (Fundamental Characteristics)</a:t>
            </a:r>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58</a:t>
            </a:fld>
            <a:endParaRPr lang="en-US" dirty="0"/>
          </a:p>
        </p:txBody>
      </p:sp>
      <p:sp>
        <p:nvSpPr>
          <p:cNvPr id="5" name="Content Placeholder 4"/>
          <p:cNvSpPr>
            <a:spLocks noGrp="1"/>
          </p:cNvSpPr>
          <p:nvPr>
            <p:ph sz="quarter" idx="13"/>
          </p:nvPr>
        </p:nvSpPr>
        <p:spPr>
          <a:xfrm>
            <a:off x="810229" y="1238363"/>
            <a:ext cx="8058398" cy="2190637"/>
          </a:xfrm>
        </p:spPr>
        <p:txBody>
          <a:bodyPr>
            <a:noAutofit/>
          </a:bodyPr>
          <a:lstStyle/>
          <a:p>
            <a:pPr>
              <a:spcBef>
                <a:spcPct val="0"/>
              </a:spcBef>
            </a:pPr>
            <a:r>
              <a:rPr lang="en-US" dirty="0">
                <a:latin typeface="+mn-lt"/>
                <a:cs typeface="+mn-cs"/>
              </a:rPr>
              <a:t>To be useful for decision making, accounting information should have relevance and faithful representation.</a:t>
            </a:r>
          </a:p>
        </p:txBody>
      </p:sp>
    </p:spTree>
    <p:extLst>
      <p:ext uri="{BB962C8B-B14F-4D97-AF65-F5344CB8AC3E}">
        <p14:creationId xmlns:p14="http://schemas.microsoft.com/office/powerpoint/2010/main" val="2852736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348185"/>
            <a:ext cx="8229600" cy="1143000"/>
          </a:xfrm>
        </p:spPr>
        <p:txBody>
          <a:bodyPr/>
          <a:lstStyle/>
          <a:p>
            <a:r>
              <a:rPr lang="en-US" dirty="0"/>
              <a:t>Key Point (Enhancing Characteristics)</a:t>
            </a:r>
          </a:p>
        </p:txBody>
      </p:sp>
      <p:sp>
        <p:nvSpPr>
          <p:cNvPr id="3" name="Footer Placeholder 2"/>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a:t>
            </a:r>
            <a:fld id="{8A048DD7-39B4-434B-ACE7-68CA5B147A05}" type="slidenum">
              <a:rPr lang="en-US" smtClean="0"/>
              <a:t>59</a:t>
            </a:fld>
            <a:endParaRPr lang="en-US" dirty="0"/>
          </a:p>
        </p:txBody>
      </p:sp>
      <p:sp>
        <p:nvSpPr>
          <p:cNvPr id="5" name="Content Placeholder 4"/>
          <p:cNvSpPr>
            <a:spLocks noGrp="1"/>
          </p:cNvSpPr>
          <p:nvPr>
            <p:ph sz="quarter" idx="13"/>
          </p:nvPr>
        </p:nvSpPr>
        <p:spPr>
          <a:xfrm>
            <a:off x="810229" y="1238363"/>
            <a:ext cx="8058398" cy="2190637"/>
          </a:xfrm>
        </p:spPr>
        <p:txBody>
          <a:bodyPr>
            <a:noAutofit/>
          </a:bodyPr>
          <a:lstStyle/>
          <a:p>
            <a:pPr>
              <a:spcBef>
                <a:spcPct val="0"/>
              </a:spcBef>
            </a:pPr>
            <a:r>
              <a:rPr lang="en-US" dirty="0">
                <a:latin typeface="+mn-lt"/>
                <a:cs typeface="+mn-cs"/>
              </a:rPr>
              <a:t>Four characteristics of financial reporting enhance its usefulness. </a:t>
            </a:r>
          </a:p>
          <a:p>
            <a:pPr>
              <a:spcBef>
                <a:spcPts val="1800"/>
              </a:spcBef>
            </a:pPr>
            <a:r>
              <a:rPr lang="en-US" dirty="0">
                <a:latin typeface="+mn-lt"/>
                <a:cs typeface="+mn-cs"/>
              </a:rPr>
              <a:t>These characteristics include comparability, verifiability, timeliness, and understandability.</a:t>
            </a:r>
          </a:p>
        </p:txBody>
      </p:sp>
    </p:spTree>
    <p:extLst>
      <p:ext uri="{BB962C8B-B14F-4D97-AF65-F5344CB8AC3E}">
        <p14:creationId xmlns:p14="http://schemas.microsoft.com/office/powerpoint/2010/main" val="52364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7" y="815545"/>
            <a:ext cx="8443719" cy="830375"/>
          </a:xfrm>
        </p:spPr>
        <p:txBody>
          <a:bodyPr/>
          <a:lstStyle/>
          <a:p>
            <a:r>
              <a:rPr lang="en-US" dirty="0"/>
              <a:t>Framework for Financial Accounting</a:t>
            </a:r>
          </a:p>
        </p:txBody>
      </p:sp>
      <p:sp>
        <p:nvSpPr>
          <p:cNvPr id="5" name="Content Placeholder 4"/>
          <p:cNvSpPr>
            <a:spLocks noGrp="1"/>
          </p:cNvSpPr>
          <p:nvPr>
            <p:ph sz="quarter" idx="13"/>
          </p:nvPr>
        </p:nvSpPr>
        <p:spPr>
          <a:xfrm>
            <a:off x="778136" y="438368"/>
            <a:ext cx="6808080" cy="331817"/>
          </a:xfrm>
        </p:spPr>
        <p:txBody>
          <a:bodyPr/>
          <a:lstStyle/>
          <a:p>
            <a:r>
              <a:rPr lang="en-US" dirty="0"/>
              <a:t>Illustration 1-2</a:t>
            </a:r>
          </a:p>
        </p:txBody>
      </p:sp>
      <p:sp>
        <p:nvSpPr>
          <p:cNvPr id="6" name="Footer Placeholder 5"/>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a:t>
            </a:r>
            <a:fld id="{8A048DD7-39B4-434B-ACE7-68CA5B147A05}" type="slidenum">
              <a:rPr lang="en-US" smtClean="0"/>
              <a:t>6</a:t>
            </a:fld>
            <a:endParaRPr lang="en-US" dirty="0"/>
          </a:p>
        </p:txBody>
      </p:sp>
      <p:pic>
        <p:nvPicPr>
          <p:cNvPr id="4" name="Picture 3">
            <a:extLst>
              <a:ext uri="{FF2B5EF4-FFF2-40B4-BE49-F238E27FC236}">
                <a16:creationId xmlns:a16="http://schemas.microsoft.com/office/drawing/2014/main" id="{3051E5FA-C2F5-45B2-B7DF-BF910C3E6F54}"/>
              </a:ext>
            </a:extLst>
          </p:cNvPr>
          <p:cNvPicPr>
            <a:picLocks noChangeAspect="1"/>
          </p:cNvPicPr>
          <p:nvPr/>
        </p:nvPicPr>
        <p:blipFill>
          <a:blip r:embed="rId3"/>
          <a:stretch>
            <a:fillRect/>
          </a:stretch>
        </p:blipFill>
        <p:spPr>
          <a:xfrm>
            <a:off x="1424213" y="1509144"/>
            <a:ext cx="6842606" cy="471866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Assumptions That Underlie GAAP</a:t>
            </a:r>
          </a:p>
        </p:txBody>
      </p:sp>
      <p:sp>
        <p:nvSpPr>
          <p:cNvPr id="2" name="Footer Placeholder 1"/>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a:t>
            </a:r>
            <a:fld id="{8A048DD7-39B4-434B-ACE7-68CA5B147A05}" type="slidenum">
              <a:rPr lang="en-US" smtClean="0"/>
              <a:t>60</a:t>
            </a:fld>
            <a:endParaRPr lang="en-US" dirty="0"/>
          </a:p>
        </p:txBody>
      </p:sp>
      <p:sp>
        <p:nvSpPr>
          <p:cNvPr id="5" name="Content Placeholder 4"/>
          <p:cNvSpPr>
            <a:spLocks noGrp="1"/>
          </p:cNvSpPr>
          <p:nvPr>
            <p:ph sz="quarter" idx="13"/>
          </p:nvPr>
        </p:nvSpPr>
        <p:spPr/>
        <p:txBody>
          <a:bodyPr/>
          <a:lstStyle/>
          <a:p>
            <a:r>
              <a:rPr lang="en-US" dirty="0"/>
              <a:t>Illustration 1-16</a:t>
            </a:r>
          </a:p>
        </p:txBody>
      </p:sp>
      <p:grpSp>
        <p:nvGrpSpPr>
          <p:cNvPr id="6" name="Group 5"/>
          <p:cNvGrpSpPr/>
          <p:nvPr/>
        </p:nvGrpSpPr>
        <p:grpSpPr>
          <a:xfrm>
            <a:off x="688583" y="2080508"/>
            <a:ext cx="8038741" cy="3723526"/>
            <a:chOff x="1937491" y="2224121"/>
            <a:chExt cx="5614787" cy="2245938"/>
          </a:xfrm>
        </p:grpSpPr>
        <p:sp>
          <p:nvSpPr>
            <p:cNvPr id="9" name="TextBox 8"/>
            <p:cNvSpPr txBox="1"/>
            <p:nvPr/>
          </p:nvSpPr>
          <p:spPr>
            <a:xfrm>
              <a:off x="2488787" y="2224121"/>
              <a:ext cx="4084969" cy="322457"/>
            </a:xfrm>
            <a:prstGeom prst="rect">
              <a:avLst/>
            </a:prstGeom>
            <a:noFill/>
          </p:spPr>
          <p:txBody>
            <a:bodyPr wrap="square" rtlCol="0">
              <a:spAutoFit/>
            </a:bodyPr>
            <a:lstStyle/>
            <a:p>
              <a:pPr algn="ctr"/>
              <a:r>
                <a:rPr lang="en-US" sz="2400" b="1" dirty="0">
                  <a:solidFill>
                    <a:srgbClr val="CC006A"/>
                  </a:solidFill>
                </a:rPr>
                <a:t>GAAP</a:t>
              </a:r>
            </a:p>
          </p:txBody>
        </p:sp>
        <p:sp>
          <p:nvSpPr>
            <p:cNvPr id="26" name="Rounded Rectangle 25"/>
            <p:cNvSpPr/>
            <p:nvPr/>
          </p:nvSpPr>
          <p:spPr>
            <a:xfrm>
              <a:off x="3553317" y="2619823"/>
              <a:ext cx="2062286" cy="572978"/>
            </a:xfrm>
            <a:prstGeom prst="round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7" name="TextBox 26"/>
            <p:cNvSpPr txBox="1">
              <a:spLocks noChangeArrowheads="1"/>
            </p:cNvSpPr>
            <p:nvPr/>
          </p:nvSpPr>
          <p:spPr bwMode="auto">
            <a:xfrm>
              <a:off x="3478608" y="2656210"/>
              <a:ext cx="2243212" cy="580423"/>
            </a:xfrm>
            <a:prstGeom prst="rect">
              <a:avLst/>
            </a:prstGeom>
            <a:noFill/>
            <a:ln w="9525">
              <a:noFill/>
              <a:miter lim="800000"/>
              <a:headEnd/>
              <a:tailEnd/>
            </a:ln>
          </p:spPr>
          <p:txBody>
            <a:bodyPr wrap="square">
              <a:spAutoFit/>
            </a:bodyPr>
            <a:lstStyle/>
            <a:p>
              <a:pPr algn="ctr"/>
              <a:r>
                <a:rPr lang="en-US" sz="2400" b="1" dirty="0">
                  <a:latin typeface="Calibri" pitchFamily="34" charset="0"/>
                </a:rPr>
                <a:t>Underlying assumptions</a:t>
              </a:r>
            </a:p>
          </p:txBody>
        </p:sp>
        <p:cxnSp>
          <p:nvCxnSpPr>
            <p:cNvPr id="164" name="Straight Connector 163"/>
            <p:cNvCxnSpPr/>
            <p:nvPr/>
          </p:nvCxnSpPr>
          <p:spPr>
            <a:xfrm>
              <a:off x="2488787" y="3890570"/>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831833" y="3890707"/>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5227535" y="3890707"/>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6857544" y="3879738"/>
              <a:ext cx="0" cy="3806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3" name="Rounded Rectangle 122"/>
            <p:cNvSpPr/>
            <p:nvPr/>
          </p:nvSpPr>
          <p:spPr>
            <a:xfrm>
              <a:off x="1996945" y="3993247"/>
              <a:ext cx="1044974" cy="361950"/>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4" name="TextBox 123"/>
            <p:cNvSpPr txBox="1">
              <a:spLocks noChangeArrowheads="1"/>
            </p:cNvSpPr>
            <p:nvPr/>
          </p:nvSpPr>
          <p:spPr bwMode="auto">
            <a:xfrm>
              <a:off x="1937491" y="3983087"/>
              <a:ext cx="1145068" cy="477237"/>
            </a:xfrm>
            <a:prstGeom prst="rect">
              <a:avLst/>
            </a:prstGeom>
            <a:noFill/>
            <a:ln w="9525">
              <a:noFill/>
              <a:miter lim="800000"/>
              <a:headEnd/>
              <a:tailEnd/>
            </a:ln>
          </p:spPr>
          <p:txBody>
            <a:bodyPr wrap="square">
              <a:spAutoFit/>
            </a:bodyPr>
            <a:lstStyle/>
            <a:p>
              <a:pPr algn="ctr">
                <a:lnSpc>
                  <a:spcPct val="80000"/>
                </a:lnSpc>
              </a:pPr>
              <a:r>
                <a:rPr lang="en-US" sz="2400" b="1" dirty="0">
                  <a:latin typeface="Calibri" pitchFamily="34" charset="0"/>
                </a:rPr>
                <a:t>Economic</a:t>
              </a:r>
            </a:p>
            <a:p>
              <a:pPr algn="ctr">
                <a:lnSpc>
                  <a:spcPct val="80000"/>
                </a:lnSpc>
              </a:pPr>
              <a:r>
                <a:rPr lang="en-US" sz="2400" b="1" dirty="0">
                  <a:latin typeface="Calibri" pitchFamily="34" charset="0"/>
                </a:rPr>
                <a:t>entity</a:t>
              </a:r>
            </a:p>
          </p:txBody>
        </p:sp>
        <p:sp>
          <p:nvSpPr>
            <p:cNvPr id="127" name="Rounded Rectangle 126"/>
            <p:cNvSpPr/>
            <p:nvPr/>
          </p:nvSpPr>
          <p:spPr>
            <a:xfrm>
              <a:off x="3335734" y="3989245"/>
              <a:ext cx="1044974" cy="361950"/>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8" name="TextBox 127"/>
            <p:cNvSpPr txBox="1">
              <a:spLocks noChangeArrowheads="1"/>
            </p:cNvSpPr>
            <p:nvPr/>
          </p:nvSpPr>
          <p:spPr bwMode="auto">
            <a:xfrm>
              <a:off x="3276280" y="3992822"/>
              <a:ext cx="1145068" cy="477237"/>
            </a:xfrm>
            <a:prstGeom prst="rect">
              <a:avLst/>
            </a:prstGeom>
            <a:noFill/>
            <a:ln w="9525">
              <a:noFill/>
              <a:miter lim="800000"/>
              <a:headEnd/>
              <a:tailEnd/>
            </a:ln>
          </p:spPr>
          <p:txBody>
            <a:bodyPr wrap="square">
              <a:spAutoFit/>
            </a:bodyPr>
            <a:lstStyle/>
            <a:p>
              <a:pPr algn="ctr">
                <a:lnSpc>
                  <a:spcPct val="80000"/>
                </a:lnSpc>
              </a:pPr>
              <a:r>
                <a:rPr lang="en-US" sz="2400" b="1" dirty="0">
                  <a:latin typeface="Calibri" pitchFamily="34" charset="0"/>
                </a:rPr>
                <a:t>Monetary</a:t>
              </a:r>
            </a:p>
            <a:p>
              <a:pPr algn="ctr">
                <a:lnSpc>
                  <a:spcPct val="80000"/>
                </a:lnSpc>
              </a:pPr>
              <a:r>
                <a:rPr lang="en-US" sz="2400" b="1" dirty="0">
                  <a:latin typeface="Calibri" pitchFamily="34" charset="0"/>
                </a:rPr>
                <a:t>unit</a:t>
              </a:r>
            </a:p>
          </p:txBody>
        </p:sp>
        <p:sp>
          <p:nvSpPr>
            <p:cNvPr id="130" name="Rounded Rectangle 129"/>
            <p:cNvSpPr/>
            <p:nvPr/>
          </p:nvSpPr>
          <p:spPr>
            <a:xfrm>
              <a:off x="4751556" y="3989245"/>
              <a:ext cx="1044974" cy="361950"/>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1" name="TextBox 130"/>
            <p:cNvSpPr txBox="1">
              <a:spLocks noChangeArrowheads="1"/>
            </p:cNvSpPr>
            <p:nvPr/>
          </p:nvSpPr>
          <p:spPr bwMode="auto">
            <a:xfrm>
              <a:off x="4692102" y="4040045"/>
              <a:ext cx="1145068" cy="270864"/>
            </a:xfrm>
            <a:prstGeom prst="rect">
              <a:avLst/>
            </a:prstGeom>
            <a:noFill/>
            <a:ln w="9525">
              <a:noFill/>
              <a:miter lim="800000"/>
              <a:headEnd/>
              <a:tailEnd/>
            </a:ln>
          </p:spPr>
          <p:txBody>
            <a:bodyPr wrap="square">
              <a:spAutoFit/>
            </a:bodyPr>
            <a:lstStyle/>
            <a:p>
              <a:pPr algn="ctr">
                <a:lnSpc>
                  <a:spcPct val="80000"/>
                </a:lnSpc>
              </a:pPr>
              <a:r>
                <a:rPr lang="en-US" sz="2400" b="1" dirty="0">
                  <a:latin typeface="Calibri" pitchFamily="34" charset="0"/>
                </a:rPr>
                <a:t>Periodicity</a:t>
              </a:r>
            </a:p>
          </p:txBody>
        </p:sp>
        <p:sp>
          <p:nvSpPr>
            <p:cNvPr id="133" name="Rounded Rectangle 132"/>
            <p:cNvSpPr/>
            <p:nvPr/>
          </p:nvSpPr>
          <p:spPr>
            <a:xfrm>
              <a:off x="6070658" y="3988735"/>
              <a:ext cx="1380020" cy="388305"/>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4" name="TextBox 133"/>
            <p:cNvSpPr txBox="1">
              <a:spLocks noChangeArrowheads="1"/>
            </p:cNvSpPr>
            <p:nvPr/>
          </p:nvSpPr>
          <p:spPr bwMode="auto">
            <a:xfrm>
              <a:off x="5990884" y="3989928"/>
              <a:ext cx="1561394" cy="477237"/>
            </a:xfrm>
            <a:prstGeom prst="rect">
              <a:avLst/>
            </a:prstGeom>
            <a:noFill/>
            <a:ln w="9525">
              <a:noFill/>
              <a:miter lim="800000"/>
              <a:headEnd/>
              <a:tailEnd/>
            </a:ln>
          </p:spPr>
          <p:txBody>
            <a:bodyPr wrap="square">
              <a:spAutoFit/>
            </a:bodyPr>
            <a:lstStyle/>
            <a:p>
              <a:pPr algn="ctr">
                <a:lnSpc>
                  <a:spcPct val="80000"/>
                </a:lnSpc>
              </a:pPr>
              <a:r>
                <a:rPr lang="en-US" sz="2400" b="1" dirty="0">
                  <a:latin typeface="Calibri" pitchFamily="34" charset="0"/>
                </a:rPr>
                <a:t>Going </a:t>
              </a:r>
            </a:p>
            <a:p>
              <a:pPr algn="ctr">
                <a:lnSpc>
                  <a:spcPct val="80000"/>
                </a:lnSpc>
              </a:pPr>
              <a:r>
                <a:rPr lang="en-US" sz="2400" b="1" dirty="0">
                  <a:latin typeface="Calibri" pitchFamily="34" charset="0"/>
                </a:rPr>
                <a:t>concern</a:t>
              </a:r>
            </a:p>
          </p:txBody>
        </p:sp>
        <p:cxnSp>
          <p:nvCxnSpPr>
            <p:cNvPr id="150" name="Straight Connector 149"/>
            <p:cNvCxnSpPr/>
            <p:nvPr/>
          </p:nvCxnSpPr>
          <p:spPr>
            <a:xfrm flipV="1">
              <a:off x="2481123" y="3890707"/>
              <a:ext cx="4372759" cy="647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4519988" y="3192801"/>
              <a:ext cx="0" cy="694408"/>
            </a:xfrm>
            <a:prstGeom prst="line">
              <a:avLst/>
            </a:prstGeom>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079623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rmAutofit lnSpcReduction="10000"/>
          </a:bodyPr>
          <a:lstStyle/>
          <a:p>
            <a:pPr marL="0" indent="0">
              <a:buNone/>
            </a:pPr>
            <a:r>
              <a:rPr lang="en-US" dirty="0"/>
              <a:t>Which of the following assumptions indicates that the life of a company can be divided into artificial time periods for periodic reporting?</a:t>
            </a:r>
          </a:p>
          <a:p>
            <a:pPr>
              <a:buAutoNum type="alphaLcPeriod"/>
            </a:pPr>
            <a:r>
              <a:rPr lang="en-US" kern="0" dirty="0"/>
              <a:t>Economic Entity</a:t>
            </a:r>
          </a:p>
          <a:p>
            <a:pPr>
              <a:buFont typeface="+mj-lt"/>
              <a:buAutoNum type="alphaLcPeriod"/>
            </a:pPr>
            <a:r>
              <a:rPr lang="en-US" kern="0" dirty="0"/>
              <a:t>Periodicity</a:t>
            </a:r>
          </a:p>
          <a:p>
            <a:pPr>
              <a:buFont typeface="+mj-lt"/>
              <a:buAutoNum type="alphaLcPeriod"/>
            </a:pPr>
            <a:r>
              <a:rPr lang="en-US" kern="0" dirty="0"/>
              <a:t>Going Concern</a:t>
            </a:r>
          </a:p>
          <a:p>
            <a:pPr>
              <a:buFont typeface="+mj-lt"/>
              <a:buAutoNum type="alphaLcPeriod"/>
            </a:pPr>
            <a:r>
              <a:rPr lang="en-US" kern="0" dirty="0"/>
              <a:t>Monetary Unit</a:t>
            </a:r>
            <a:endParaRPr lang="en-US" dirty="0"/>
          </a:p>
        </p:txBody>
      </p:sp>
      <p:sp>
        <p:nvSpPr>
          <p:cNvPr id="4" name="Title 3"/>
          <p:cNvSpPr>
            <a:spLocks noGrp="1"/>
          </p:cNvSpPr>
          <p:nvPr>
            <p:ph type="title"/>
          </p:nvPr>
        </p:nvSpPr>
        <p:spPr/>
        <p:txBody>
          <a:bodyPr/>
          <a:lstStyle/>
          <a:p>
            <a:r>
              <a:rPr lang="en-US" dirty="0"/>
              <a:t>Concept Check 1-7</a:t>
            </a:r>
          </a:p>
        </p:txBody>
      </p:sp>
      <p:sp>
        <p:nvSpPr>
          <p:cNvPr id="6" name="Oval 5"/>
          <p:cNvSpPr/>
          <p:nvPr/>
        </p:nvSpPr>
        <p:spPr bwMode="auto">
          <a:xfrm>
            <a:off x="987944" y="370995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296148"/>
            <a:ext cx="7406640" cy="1154162"/>
          </a:xfrm>
          <a:prstGeom prst="rect">
            <a:avLst/>
          </a:prstGeom>
          <a:solidFill>
            <a:srgbClr val="FFFFD1"/>
          </a:solidFill>
          <a:ln w="6350">
            <a:solidFill>
              <a:schemeClr val="tx1"/>
            </a:solidFill>
          </a:ln>
        </p:spPr>
        <p:txBody>
          <a:bodyPr wrap="square" rtlCol="0">
            <a:spAutoFit/>
          </a:bodyPr>
          <a:lstStyle/>
          <a:p>
            <a:r>
              <a:rPr lang="en-US" sz="2300" dirty="0"/>
              <a:t>The periodicity assumption states that the economic life of an enterprise (presumed to be indefinite) can be divided into artificial time periods for periodic financial reporting.</a:t>
            </a:r>
          </a:p>
        </p:txBody>
      </p:sp>
      <p:sp>
        <p:nvSpPr>
          <p:cNvPr id="8" name="Footer Placeholder 7"/>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a:t>
            </a:r>
            <a:fld id="{8A048DD7-39B4-434B-ACE7-68CA5B147A05}" type="slidenum">
              <a:rPr lang="en-US" smtClean="0"/>
              <a:t>61</a:t>
            </a:fld>
            <a:endParaRPr lang="en-US" dirty="0"/>
          </a:p>
        </p:txBody>
      </p:sp>
    </p:spTree>
    <p:extLst>
      <p:ext uri="{BB962C8B-B14F-4D97-AF65-F5344CB8AC3E}">
        <p14:creationId xmlns:p14="http://schemas.microsoft.com/office/powerpoint/2010/main" val="20071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3"/>
          <p:cNvSpPr>
            <a:spLocks noGrp="1"/>
          </p:cNvSpPr>
          <p:nvPr>
            <p:ph type="title"/>
          </p:nvPr>
        </p:nvSpPr>
        <p:spPr/>
        <p:txBody>
          <a:bodyPr/>
          <a:lstStyle/>
          <a:p>
            <a:r>
              <a:rPr lang="en-US" dirty="0"/>
              <a:t>End of Chapter 1</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62</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dirty="0"/>
              <a:t>Key Point</a:t>
            </a:r>
          </a:p>
        </p:txBody>
      </p:sp>
      <p:sp>
        <p:nvSpPr>
          <p:cNvPr id="19458" name="Content Placeholder 4"/>
          <p:cNvSpPr>
            <a:spLocks noGrp="1"/>
          </p:cNvSpPr>
          <p:nvPr>
            <p:ph idx="1"/>
          </p:nvPr>
        </p:nvSpPr>
        <p:spPr>
          <a:xfrm>
            <a:off x="809150" y="1291786"/>
            <a:ext cx="7589520" cy="5003136"/>
          </a:xfrm>
        </p:spPr>
        <p:txBody>
          <a:bodyPr/>
          <a:lstStyle/>
          <a:p>
            <a:pPr marL="0" indent="0">
              <a:spcBef>
                <a:spcPts val="1800"/>
              </a:spcBef>
              <a:buNone/>
            </a:pPr>
            <a:r>
              <a:rPr lang="en-US" sz="2800" dirty="0"/>
              <a:t>The functions of financial accounting are to measure business activities of a company and to communicate information about those activities to investors and creditors and other outside users for decision-making purposes.</a:t>
            </a:r>
            <a:endParaRPr lang="en-US" dirty="0"/>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7</a:t>
            </a:fld>
            <a:endParaRPr lang="en-US" dirty="0"/>
          </a:p>
        </p:txBody>
      </p:sp>
    </p:spTree>
    <p:extLst>
      <p:ext uri="{BB962C8B-B14F-4D97-AF65-F5344CB8AC3E}">
        <p14:creationId xmlns:p14="http://schemas.microsoft.com/office/powerpoint/2010/main" val="383571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5"/>
          <p:cNvSpPr>
            <a:spLocks noGrp="1"/>
          </p:cNvSpPr>
          <p:nvPr>
            <p:ph idx="1"/>
          </p:nvPr>
        </p:nvSpPr>
        <p:spPr>
          <a:xfrm>
            <a:off x="709369" y="1442358"/>
            <a:ext cx="7724218" cy="2968582"/>
          </a:xfrm>
        </p:spPr>
        <p:txBody>
          <a:bodyPr/>
          <a:lstStyle/>
          <a:p>
            <a:r>
              <a:rPr lang="en-US" b="1" dirty="0">
                <a:solidFill>
                  <a:srgbClr val="A5062D"/>
                </a:solidFill>
              </a:rPr>
              <a:t>LO1-2</a:t>
            </a:r>
            <a:r>
              <a:rPr lang="en-US" dirty="0"/>
              <a:t>	Understand the business activities that financial accounting measures.</a:t>
            </a:r>
          </a:p>
        </p:txBody>
      </p:sp>
      <p:sp>
        <p:nvSpPr>
          <p:cNvPr id="27649" name="Title 4"/>
          <p:cNvSpPr>
            <a:spLocks noGrp="1"/>
          </p:cNvSpPr>
          <p:nvPr>
            <p:ph type="title"/>
          </p:nvPr>
        </p:nvSpPr>
        <p:spPr/>
        <p:txBody>
          <a:bodyPr/>
          <a:lstStyle/>
          <a:p>
            <a:r>
              <a:rPr lang="en-US" dirty="0"/>
              <a:t>Learning Objective 2</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dirty="0"/>
              <a:t>Business Activities</a:t>
            </a:r>
          </a:p>
        </p:txBody>
      </p:sp>
      <p:sp>
        <p:nvSpPr>
          <p:cNvPr id="30722" name="Content Placeholder 2"/>
          <p:cNvSpPr>
            <a:spLocks noGrp="1"/>
          </p:cNvSpPr>
          <p:nvPr>
            <p:ph idx="1"/>
          </p:nvPr>
        </p:nvSpPr>
        <p:spPr/>
        <p:txBody>
          <a:bodyPr/>
          <a:lstStyle/>
          <a:p>
            <a:r>
              <a:rPr lang="en-IN" b="1" dirty="0"/>
              <a:t>Financing activities</a:t>
            </a:r>
            <a:r>
              <a:rPr lang="en-IN" dirty="0"/>
              <a:t>: transactions the company has with investors and creditors</a:t>
            </a:r>
          </a:p>
          <a:p>
            <a:r>
              <a:rPr lang="en-IN" b="1" dirty="0"/>
              <a:t>Investing activities</a:t>
            </a:r>
            <a:r>
              <a:rPr lang="en-IN" dirty="0"/>
              <a:t>: </a:t>
            </a:r>
            <a:r>
              <a:rPr lang="en-US" dirty="0"/>
              <a:t>transactions involving the purchase and sale of resources that are expected to benefit the company for several years </a:t>
            </a:r>
          </a:p>
          <a:p>
            <a:r>
              <a:rPr lang="en-IN" b="1" dirty="0"/>
              <a:t>Operating activities</a:t>
            </a:r>
            <a:r>
              <a:rPr lang="en-IN" dirty="0"/>
              <a:t>: transactions that relate to the primary operations of the company</a:t>
            </a:r>
          </a:p>
        </p:txBody>
      </p:sp>
      <p:sp>
        <p:nvSpPr>
          <p:cNvPr id="4" name="Footer Placeholder 3"/>
          <p:cNvSpPr>
            <a:spLocks noGrp="1"/>
          </p:cNvSpPr>
          <p:nvPr>
            <p:ph type="ftr" sz="quarter" idx="3"/>
          </p:nvPr>
        </p:nvSpPr>
        <p:spPr>
          <a:xfrm>
            <a:off x="1424213" y="6490154"/>
            <a:ext cx="6540501" cy="365125"/>
          </a:xfrm>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9</a:t>
            </a:fld>
            <a:endParaRPr lang="en-US" dirty="0"/>
          </a:p>
        </p:txBody>
      </p:sp>
    </p:spTree>
    <p:extLst>
      <p:ext uri="{BB962C8B-B14F-4D97-AF65-F5344CB8AC3E}">
        <p14:creationId xmlns:p14="http://schemas.microsoft.com/office/powerpoint/2010/main" val="42812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4D0B0">
            <a:alpha val="75000"/>
          </a:srgb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13453</TotalTime>
  <Words>10962</Words>
  <Application>Microsoft Office PowerPoint</Application>
  <PresentationFormat>On-screen Show (4:3)</PresentationFormat>
  <Paragraphs>955</Paragraphs>
  <Slides>62</Slides>
  <Notes>62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62</vt:i4>
      </vt:variant>
    </vt:vector>
  </HeadingPairs>
  <TitlesOfParts>
    <vt:vector size="75" baseType="lpstr">
      <vt:lpstr>Avenir LT Std 35 Light</vt:lpstr>
      <vt:lpstr>Avenir LT Std 45 Book</vt:lpstr>
      <vt:lpstr>Avenir LT Std 55 Roman</vt:lpstr>
      <vt:lpstr>Avenir LT Std 65 Medium</vt:lpstr>
      <vt:lpstr>Myriad Pro</vt:lpstr>
      <vt:lpstr>URWPalladioTOT</vt:lpstr>
      <vt:lpstr>Arial</vt:lpstr>
      <vt:lpstr>Calibri</vt:lpstr>
      <vt:lpstr>Tahoma</vt:lpstr>
      <vt:lpstr>Verdana</vt:lpstr>
      <vt:lpstr>Wingdings</vt:lpstr>
      <vt:lpstr>Spiceland3</vt:lpstr>
      <vt:lpstr>1_Spiceland3</vt:lpstr>
      <vt:lpstr>A Framework for Financial Accounting</vt:lpstr>
      <vt:lpstr>PART A</vt:lpstr>
      <vt:lpstr>Learning Objective 1</vt:lpstr>
      <vt:lpstr>Decisions People Make About Companies</vt:lpstr>
      <vt:lpstr>Financial Accounting</vt:lpstr>
      <vt:lpstr>Framework for Financial Accounting</vt:lpstr>
      <vt:lpstr>Key Point</vt:lpstr>
      <vt:lpstr>Learning Objective 2</vt:lpstr>
      <vt:lpstr>Business Activities</vt:lpstr>
      <vt:lpstr>Types of Business Organizations</vt:lpstr>
      <vt:lpstr>PowerPoint Presentation</vt:lpstr>
      <vt:lpstr>Revenues, Expenses, and Dividends</vt:lpstr>
      <vt:lpstr>Business Activities and Their Measurement</vt:lpstr>
      <vt:lpstr>Key Point</vt:lpstr>
      <vt:lpstr>Concept Check 1-1</vt:lpstr>
      <vt:lpstr>Concept Check 1-2</vt:lpstr>
      <vt:lpstr>Learning Objective 3</vt:lpstr>
      <vt:lpstr>Communicating through Financial Statements</vt:lpstr>
      <vt:lpstr>Income Statement</vt:lpstr>
      <vt:lpstr>Income Statement for Eagle Soccer Academy</vt:lpstr>
      <vt:lpstr>Statement of Stockholders’ Equity</vt:lpstr>
      <vt:lpstr>Statement of Stockholders’ Equity for Eagle Soccer Academy</vt:lpstr>
      <vt:lpstr>Common Mistake</vt:lpstr>
      <vt:lpstr>Key Point</vt:lpstr>
      <vt:lpstr>Balance Sheet</vt:lpstr>
      <vt:lpstr>Balance Sheet for Eagle Soccer Academy</vt:lpstr>
      <vt:lpstr>Concept Check 1-3</vt:lpstr>
      <vt:lpstr>Concept Check 1-4</vt:lpstr>
      <vt:lpstr>Statement of Cash Flows</vt:lpstr>
      <vt:lpstr>Statement of Cash Flows for  Eagle Soccer Academy</vt:lpstr>
      <vt:lpstr>Concept Check 1-5</vt:lpstr>
      <vt:lpstr>Links among Financial Statements </vt:lpstr>
      <vt:lpstr>Key Point  All transactions that affect revenues or expenses reported in the income statement ultimately affect the balance sheet through the balance in retained earnings. </vt:lpstr>
      <vt:lpstr>Other Information Reported to Outsiders </vt:lpstr>
      <vt:lpstr>Learning Objective 4</vt:lpstr>
      <vt:lpstr>Pathways Commission Visualization: "THIS is Accounting!" </vt:lpstr>
      <vt:lpstr>Key Point  Financial accounting serves an important role by providing information useful in investment and lending decisions.</vt:lpstr>
      <vt:lpstr>Relationship between Changes in Stock Prices and Changes in Net Income over a 20-Year Period</vt:lpstr>
      <vt:lpstr>Key Point  No single piece of company information better explains companies’ stock price performance than does financial accounting net income.  A company’s debt level is an important indicator of management’s ability to respond to business situations and the possibility of bankruptcy.</vt:lpstr>
      <vt:lpstr>PART B</vt:lpstr>
      <vt:lpstr>Learning Objective 5</vt:lpstr>
      <vt:lpstr>Financial Accounting Standards</vt:lpstr>
      <vt:lpstr>Standard Setting Today</vt:lpstr>
      <vt:lpstr>Key Point</vt:lpstr>
      <vt:lpstr>Importance of Auditors</vt:lpstr>
      <vt:lpstr>Excerpts from the Independent Auditor’s  Report of Dick’s Sporting Goods, Inc. </vt:lpstr>
      <vt:lpstr>PowerPoint Presentation</vt:lpstr>
      <vt:lpstr>Key Point</vt:lpstr>
      <vt:lpstr>Concept Check 1-6</vt:lpstr>
      <vt:lpstr>PART C</vt:lpstr>
      <vt:lpstr>Learning Objective 6</vt:lpstr>
      <vt:lpstr>Some of the Career Options in Accounting</vt:lpstr>
      <vt:lpstr>Learning Objective 7</vt:lpstr>
      <vt:lpstr>APPENDIX</vt:lpstr>
      <vt:lpstr>Conceptual Framework</vt:lpstr>
      <vt:lpstr>Key Point</vt:lpstr>
      <vt:lpstr>Qualitative Characteristics of Useful Financial Information</vt:lpstr>
      <vt:lpstr>Key Point (Fundamental Characteristics)</vt:lpstr>
      <vt:lpstr>Key Point (Enhancing Characteristics)</vt:lpstr>
      <vt:lpstr>Assumptions That Underlie GAAP</vt:lpstr>
      <vt:lpstr>Concept Check 1-7</vt:lpstr>
      <vt:lpstr>End of Chapter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523</cp:revision>
  <cp:lastPrinted>2021-03-03T21:07:12Z</cp:lastPrinted>
  <dcterms:created xsi:type="dcterms:W3CDTF">2015-07-01T20:34:59Z</dcterms:created>
  <dcterms:modified xsi:type="dcterms:W3CDTF">2022-08-18T05:12:35Z</dcterms:modified>
</cp:coreProperties>
</file>