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handoutMasterIdLst>
    <p:handoutMasterId r:id="rId78"/>
  </p:handoutMasterIdLst>
  <p:sldIdLst>
    <p:sldId id="263" r:id="rId2"/>
    <p:sldId id="265" r:id="rId3"/>
    <p:sldId id="266" r:id="rId4"/>
    <p:sldId id="267" r:id="rId5"/>
    <p:sldId id="357" r:id="rId6"/>
    <p:sldId id="352" r:id="rId7"/>
    <p:sldId id="269" r:id="rId8"/>
    <p:sldId id="358" r:id="rId9"/>
    <p:sldId id="271" r:id="rId10"/>
    <p:sldId id="353" r:id="rId11"/>
    <p:sldId id="273" r:id="rId12"/>
    <p:sldId id="354" r:id="rId13"/>
    <p:sldId id="275" r:id="rId14"/>
    <p:sldId id="276" r:id="rId15"/>
    <p:sldId id="355" r:id="rId16"/>
    <p:sldId id="314" r:id="rId17"/>
    <p:sldId id="278" r:id="rId18"/>
    <p:sldId id="359" r:id="rId19"/>
    <p:sldId id="279" r:id="rId20"/>
    <p:sldId id="318" r:id="rId21"/>
    <p:sldId id="280" r:id="rId22"/>
    <p:sldId id="281" r:id="rId23"/>
    <p:sldId id="332" r:id="rId24"/>
    <p:sldId id="316" r:id="rId25"/>
    <p:sldId id="283" r:id="rId26"/>
    <p:sldId id="284" r:id="rId27"/>
    <p:sldId id="285" r:id="rId28"/>
    <p:sldId id="317" r:id="rId29"/>
    <p:sldId id="286" r:id="rId30"/>
    <p:sldId id="287" r:id="rId31"/>
    <p:sldId id="361" r:id="rId32"/>
    <p:sldId id="388" r:id="rId33"/>
    <p:sldId id="319" r:id="rId34"/>
    <p:sldId id="288" r:id="rId35"/>
    <p:sldId id="289" r:id="rId36"/>
    <p:sldId id="290" r:id="rId37"/>
    <p:sldId id="362" r:id="rId38"/>
    <p:sldId id="363" r:id="rId39"/>
    <p:sldId id="291" r:id="rId40"/>
    <p:sldId id="364" r:id="rId41"/>
    <p:sldId id="292" r:id="rId42"/>
    <p:sldId id="320" r:id="rId43"/>
    <p:sldId id="293" r:id="rId44"/>
    <p:sldId id="294" r:id="rId45"/>
    <p:sldId id="365" r:id="rId46"/>
    <p:sldId id="295" r:id="rId47"/>
    <p:sldId id="366" r:id="rId48"/>
    <p:sldId id="367" r:id="rId49"/>
    <p:sldId id="296" r:id="rId50"/>
    <p:sldId id="297" r:id="rId51"/>
    <p:sldId id="385" r:id="rId52"/>
    <p:sldId id="340" r:id="rId53"/>
    <p:sldId id="378" r:id="rId54"/>
    <p:sldId id="330" r:id="rId55"/>
    <p:sldId id="344" r:id="rId56"/>
    <p:sldId id="345" r:id="rId57"/>
    <p:sldId id="346" r:id="rId58"/>
    <p:sldId id="347" r:id="rId59"/>
    <p:sldId id="348" r:id="rId60"/>
    <p:sldId id="349" r:id="rId61"/>
    <p:sldId id="350" r:id="rId62"/>
    <p:sldId id="381" r:id="rId63"/>
    <p:sldId id="386" r:id="rId64"/>
    <p:sldId id="342" r:id="rId65"/>
    <p:sldId id="343" r:id="rId66"/>
    <p:sldId id="389" r:id="rId67"/>
    <p:sldId id="321" r:id="rId68"/>
    <p:sldId id="327" r:id="rId69"/>
    <p:sldId id="302" r:id="rId70"/>
    <p:sldId id="303" r:id="rId71"/>
    <p:sldId id="383" r:id="rId72"/>
    <p:sldId id="390" r:id="rId73"/>
    <p:sldId id="326" r:id="rId74"/>
    <p:sldId id="384" r:id="rId75"/>
    <p:sldId id="305" r:id="rId76"/>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5">
          <p15:clr>
            <a:srgbClr val="A4A3A4"/>
          </p15:clr>
        </p15:guide>
        <p15:guide id="2">
          <p15:clr>
            <a:srgbClr val="A4A3A4"/>
          </p15:clr>
        </p15:guide>
        <p15:guide id="3" orient="horz" pos="972">
          <p15:clr>
            <a:srgbClr val="A4A3A4"/>
          </p15:clr>
        </p15:guide>
        <p15:guide id="4" pos="526">
          <p15:clr>
            <a:srgbClr val="A4A3A4"/>
          </p15:clr>
        </p15:guide>
        <p15:guide id="5" orient="horz" pos="4286">
          <p15:clr>
            <a:srgbClr val="A4A3A4"/>
          </p15:clr>
        </p15:guide>
        <p15:guide id="6" orient="horz" pos="4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anders, Christina" initials="SC [2]" lastIdx="2" clrIdx="6">
    <p:extLst>
      <p:ext uri="{19B8F6BF-5375-455C-9EA6-DF929625EA0E}">
        <p15:presenceInfo xmlns:p15="http://schemas.microsoft.com/office/powerpoint/2012/main" userId="S::christina.sanders@mheducation.com::a599baeb-8316-44bb-bb63-87b8b542178a" providerId="AD"/>
      </p:ext>
    </p:extLst>
  </p:cmAuthor>
  <p:cmAuthor id="1" name="Barb Muller" initials="BM" lastIdx="69" clrIdx="0"/>
  <p:cmAuthor id="2" name="Debra Schmidt" initials="" lastIdx="1" clrIdx="1"/>
  <p:cmAuthor id="3" name="Teresa Anderson" initials="TA" lastIdx="2" clrIdx="2"/>
  <p:cmAuthor id="4" name="Jeannie Folk" initials="JF" lastIdx="6" clrIdx="3">
    <p:extLst>
      <p:ext uri="{19B8F6BF-5375-455C-9EA6-DF929625EA0E}">
        <p15:presenceInfo xmlns:p15="http://schemas.microsoft.com/office/powerpoint/2012/main" userId="c0a03b8bdda5bbd3" providerId="Windows Live"/>
      </p:ext>
    </p:extLst>
  </p:cmAuthor>
  <p:cmAuthor id="5" name="Sanders, Christina" initials="SC" lastIdx="2" clrIdx="4">
    <p:extLst>
      <p:ext uri="{19B8F6BF-5375-455C-9EA6-DF929625EA0E}">
        <p15:presenceInfo xmlns:p15="http://schemas.microsoft.com/office/powerpoint/2012/main" userId="S::christina.sanders@mheducation.com::c1dcdd01e13d9ea7" providerId="AD"/>
      </p:ext>
    </p:extLst>
  </p:cmAuthor>
  <p:cmAuthor id="6" name="Helen Roybark" initials="HR" lastIdx="18" clrIdx="5">
    <p:extLst>
      <p:ext uri="{19B8F6BF-5375-455C-9EA6-DF929625EA0E}">
        <p15:presenceInfo xmlns:p15="http://schemas.microsoft.com/office/powerpoint/2012/main" userId="52e54960d59d8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F76"/>
    <a:srgbClr val="DDDAC1"/>
    <a:srgbClr val="D4D0B0"/>
    <a:srgbClr val="5A1A39"/>
    <a:srgbClr val="D49323"/>
    <a:srgbClr val="264E21"/>
    <a:srgbClr val="A5062D"/>
    <a:srgbClr val="3366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91" autoAdjust="0"/>
    <p:restoredTop sz="78480" autoAdjust="0"/>
  </p:normalViewPr>
  <p:slideViewPr>
    <p:cSldViewPr snapToGrid="0" snapToObjects="1">
      <p:cViewPr varScale="1">
        <p:scale>
          <a:sx n="89" d="100"/>
          <a:sy n="89" d="100"/>
        </p:scale>
        <p:origin x="942" y="90"/>
      </p:cViewPr>
      <p:guideLst>
        <p:guide orient="horz" pos="3275"/>
        <p:guide/>
        <p:guide orient="horz" pos="972"/>
        <p:guide pos="526"/>
        <p:guide orient="horz" pos="4286"/>
        <p:guide orient="horz" pos="46"/>
      </p:guideLst>
    </p:cSldViewPr>
  </p:slideViewPr>
  <p:outlineViewPr>
    <p:cViewPr>
      <p:scale>
        <a:sx n="33" d="100"/>
        <a:sy n="33" d="100"/>
      </p:scale>
      <p:origin x="0" y="26184"/>
    </p:cViewPr>
  </p:outlineViewPr>
  <p:notesTextViewPr>
    <p:cViewPr>
      <p:scale>
        <a:sx n="3" d="2"/>
        <a:sy n="3" d="2"/>
      </p:scale>
      <p:origin x="0" y="0"/>
    </p:cViewPr>
  </p:notesTextViewPr>
  <p:sorterViewPr>
    <p:cViewPr>
      <p:scale>
        <a:sx n="245" d="100"/>
        <a:sy n="245" d="100"/>
      </p:scale>
      <p:origin x="0" y="17120"/>
    </p:cViewPr>
  </p:sorterViewPr>
  <p:notesViewPr>
    <p:cSldViewPr snapToGrid="0" snapToObjects="1">
      <p:cViewPr varScale="1">
        <p:scale>
          <a:sx n="85" d="100"/>
          <a:sy n="85"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42B1D35A-B4C8-9743-8763-13778372564B}" type="datetime1">
              <a:rPr lang="en-US" smtClean="0"/>
              <a:t>7/9/2021</a:t>
            </a:fld>
            <a:endParaRPr lang="en-US" dirty="0"/>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r>
              <a:rPr lang="en-US" dirty="0"/>
              <a:t>2-#</a:t>
            </a:r>
          </a:p>
        </p:txBody>
      </p:sp>
    </p:spTree>
    <p:extLst>
      <p:ext uri="{BB962C8B-B14F-4D97-AF65-F5344CB8AC3E}">
        <p14:creationId xmlns:p14="http://schemas.microsoft.com/office/powerpoint/2010/main" val="26185866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3C7C0108-6E40-1A45-B73C-11FBD16D558B}" type="datetime1">
              <a:rPr lang="en-US" smtClean="0"/>
              <a:t>7/9/2021</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363782D7-ADA2-3C4C-96C8-D58203F45DDC}" type="slidenum">
              <a:rPr lang="en-US" smtClean="0"/>
              <a:t>‹#›</a:t>
            </a:fld>
            <a:endParaRPr lang="en-US" dirty="0"/>
          </a:p>
        </p:txBody>
      </p:sp>
    </p:spTree>
    <p:extLst>
      <p:ext uri="{BB962C8B-B14F-4D97-AF65-F5344CB8AC3E}">
        <p14:creationId xmlns:p14="http://schemas.microsoft.com/office/powerpoint/2010/main" val="605211108"/>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800" dirty="0">
                <a:solidFill>
                  <a:srgbClr val="000000"/>
                </a:solidFill>
                <a:latin typeface="URWPalladioTOT"/>
              </a:rPr>
              <a:t> </a:t>
            </a:r>
            <a:endParaRPr lang="en-US" dirty="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1F696A-83B4-45D8-807E-CF5A0CB1B78D}" type="slidenum">
              <a:rPr lang="en-US"/>
              <a:pPr fontAlgn="base">
                <a:spcBef>
                  <a:spcPct val="0"/>
                </a:spcBef>
                <a:spcAft>
                  <a:spcPct val="0"/>
                </a:spcAft>
              </a:pPr>
              <a:t>1</a:t>
            </a:fld>
            <a:endParaRPr lang="en-US" dirty="0"/>
          </a:p>
        </p:txBody>
      </p:sp>
    </p:spTree>
    <p:extLst>
      <p:ext uri="{BB962C8B-B14F-4D97-AF65-F5344CB8AC3E}">
        <p14:creationId xmlns:p14="http://schemas.microsoft.com/office/powerpoint/2010/main" val="1860767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activities we want to record are those that affect the financial position of the company. That means they affect the accounting equation.</a:t>
            </a:r>
          </a:p>
          <a:p>
            <a:pPr>
              <a:spcBef>
                <a:spcPct val="0"/>
              </a:spcBef>
            </a:pPr>
            <a:endParaRPr lang="en-US" dirty="0"/>
          </a:p>
          <a:p>
            <a:pPr>
              <a:spcBef>
                <a:spcPct val="0"/>
              </a:spcBef>
            </a:pPr>
            <a:r>
              <a:rPr lang="en-US" dirty="0"/>
              <a:t>When </a:t>
            </a:r>
            <a:r>
              <a:rPr lang="en-US" b="0" dirty="0"/>
              <a:t>a company </a:t>
            </a:r>
            <a:r>
              <a:rPr lang="en-US" dirty="0"/>
              <a:t>borrows cash from a bank, its financial position is affected because assets (cash) increase and liabilities (the loan payable to the bank) increase. The company records that event in its accounting records. </a:t>
            </a:r>
          </a:p>
          <a:p>
            <a:pPr>
              <a:spcBef>
                <a:spcPct val="0"/>
              </a:spcBef>
            </a:pPr>
            <a:endParaRPr lang="en-US" dirty="0"/>
          </a:p>
          <a:p>
            <a:pPr>
              <a:spcBef>
                <a:spcPct val="0"/>
              </a:spcBef>
            </a:pPr>
            <a:r>
              <a:rPr lang="en-US" dirty="0"/>
              <a:t>On the other hand, when the company hires Ralph as a front-door greeter, that action doesn’t change the company’s assets, liabilities, or stockholders’ equity; the company’s financial position is unaffected the day Ralph is hired, and until he begins work. </a:t>
            </a:r>
          </a:p>
          <a:p>
            <a:pPr>
              <a:spcBef>
                <a:spcPct val="0"/>
              </a:spcBef>
            </a:pPr>
            <a:endParaRPr lang="en-US" dirty="0"/>
          </a:p>
          <a:p>
            <a:pPr>
              <a:spcBef>
                <a:spcPct val="0"/>
              </a:spcBef>
            </a:pPr>
            <a:r>
              <a:rPr lang="en-US" dirty="0"/>
              <a:t>The basic accounting equation must always remain in balance: The left side (assets) equals the right side (liabilities plus stockholders’ equity). </a:t>
            </a:r>
            <a:r>
              <a:rPr lang="en-US" b="1" dirty="0"/>
              <a:t>Each transaction will have a dual effect.</a:t>
            </a:r>
            <a:r>
              <a:rPr lang="en-US" dirty="0"/>
              <a:t> If one side of the equation increases, then the other side of the equation increases by the same amount. </a:t>
            </a: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DBBC9B-7EF6-4F4C-8D0B-5BCCBD1A7572}" type="slidenum">
              <a:rPr lang="en-US"/>
              <a:pPr fontAlgn="base">
                <a:spcBef>
                  <a:spcPct val="0"/>
                </a:spcBef>
                <a:spcAft>
                  <a:spcPct val="0"/>
                </a:spcAft>
              </a:pPr>
              <a:t>10</a:t>
            </a:fld>
            <a:endParaRPr lang="en-US" dirty="0"/>
          </a:p>
        </p:txBody>
      </p:sp>
    </p:spTree>
    <p:extLst>
      <p:ext uri="{BB962C8B-B14F-4D97-AF65-F5344CB8AC3E}">
        <p14:creationId xmlns:p14="http://schemas.microsoft.com/office/powerpoint/2010/main" val="2793709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To see the effect of each transaction, ask yourself these questions:</a:t>
            </a:r>
          </a:p>
          <a:p>
            <a:endParaRPr lang="en-US" dirty="0"/>
          </a:p>
          <a:p>
            <a:r>
              <a:rPr lang="en-US" b="1" dirty="0"/>
              <a:t>“What is one account in the accounting equation affected by the transaction? Does that account increase or decrease?”</a:t>
            </a:r>
          </a:p>
          <a:p>
            <a:endParaRPr lang="en-US" dirty="0"/>
          </a:p>
          <a:p>
            <a:r>
              <a:rPr lang="en-US" b="1" dirty="0"/>
              <a:t>“What is a second account in the accounting equation affected by the transaction? Does that account increase or decrease?”</a:t>
            </a:r>
          </a:p>
          <a:p>
            <a:endParaRPr lang="en-US" dirty="0"/>
          </a:p>
          <a:p>
            <a:r>
              <a:rPr lang="en-US" dirty="0"/>
              <a:t>After noting the effects of the transaction on the accounting equation, ask yourself this:</a:t>
            </a:r>
          </a:p>
          <a:p>
            <a:r>
              <a:rPr lang="en-US" b="1" dirty="0"/>
              <a:t>“Do assets equal liabilities plus stockholders’ equity?”</a:t>
            </a:r>
          </a:p>
          <a:p>
            <a:endParaRPr lang="en-US" dirty="0"/>
          </a:p>
          <a:p>
            <a:r>
              <a:rPr lang="en-US" dirty="0"/>
              <a:t>The answer to the third question must be “yes.”</a:t>
            </a:r>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3EB2CA-354A-4BC8-B5A2-7B77804F71FA}" type="slidenum">
              <a:rPr lang="en-US"/>
              <a:pPr fontAlgn="base">
                <a:spcBef>
                  <a:spcPct val="0"/>
                </a:spcBef>
                <a:spcAft>
                  <a:spcPct val="0"/>
                </a:spcAft>
              </a:pPr>
              <a:t>11</a:t>
            </a:fld>
            <a:endParaRPr lang="en-US" dirty="0"/>
          </a:p>
        </p:txBody>
      </p:sp>
    </p:spTree>
    <p:extLst>
      <p:ext uri="{BB962C8B-B14F-4D97-AF65-F5344CB8AC3E}">
        <p14:creationId xmlns:p14="http://schemas.microsoft.com/office/powerpoint/2010/main" val="1556317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GB" dirty="0"/>
              <a:t>The best way to understand the impact of a transaction on the accounting equation is to see it demonstrated by a few examples. Let’s return to the Eagle Soccer Academy from Chapter 1.</a:t>
            </a:r>
          </a:p>
          <a:p>
            <a:pPr>
              <a:spcBef>
                <a:spcPct val="0"/>
              </a:spcBef>
            </a:pPr>
            <a:endParaRPr lang="en-GB" dirty="0"/>
          </a:p>
          <a:p>
            <a:pPr>
              <a:spcBef>
                <a:spcPct val="0"/>
              </a:spcBef>
            </a:pPr>
            <a:r>
              <a:rPr lang="en-GB" dirty="0"/>
              <a:t>The illustration in this slide </a:t>
            </a:r>
            <a:r>
              <a:rPr lang="en-US" dirty="0"/>
              <a:t>summarizes ten external transactions for </a:t>
            </a:r>
            <a:r>
              <a:rPr lang="en-GB" dirty="0"/>
              <a:t>Eagle</a:t>
            </a:r>
            <a:r>
              <a:rPr lang="en-US" dirty="0"/>
              <a:t> in December, the first month of its operations</a:t>
            </a:r>
            <a:r>
              <a:rPr lang="en-GB" dirty="0"/>
              <a:t>.</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866115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IN" dirty="0"/>
              <a:t>To begin operations, Eagle Soccer Academy needs cash. To generate cash from external sources, Eagle sells shares of common stock for $200,000. </a:t>
            </a:r>
          </a:p>
          <a:p>
            <a:pPr>
              <a:spcBef>
                <a:spcPct val="0"/>
              </a:spcBef>
            </a:pPr>
            <a:endParaRPr lang="en-IN" dirty="0"/>
          </a:p>
          <a:p>
            <a:pPr>
              <a:spcBef>
                <a:spcPct val="0"/>
              </a:spcBef>
            </a:pPr>
            <a:r>
              <a:rPr lang="en-IN" dirty="0"/>
              <a:t>It’s time to ask the three questions we asked earlier:</a:t>
            </a:r>
          </a:p>
          <a:p>
            <a:pPr>
              <a:spcBef>
                <a:spcPct val="0"/>
              </a:spcBef>
            </a:pPr>
            <a:endParaRPr lang="en-IN" dirty="0"/>
          </a:p>
          <a:p>
            <a:pPr marL="234841" indent="-234841">
              <a:spcBef>
                <a:spcPct val="0"/>
              </a:spcBef>
              <a:buFont typeface="+mj-lt"/>
              <a:buAutoNum type="arabicPeriod"/>
            </a:pPr>
            <a:r>
              <a:rPr lang="en-IN" dirty="0"/>
              <a:t>What is one account in the accounting equation affected by the transaction? Does that account increase or decrease?</a:t>
            </a:r>
          </a:p>
          <a:p>
            <a:pPr marL="234841" indent="-234841">
              <a:spcBef>
                <a:spcPct val="0"/>
              </a:spcBef>
              <a:buAutoNum type="arabicPeriod"/>
            </a:pPr>
            <a:endParaRPr lang="en-IN" dirty="0"/>
          </a:p>
          <a:p>
            <a:pPr>
              <a:spcBef>
                <a:spcPct val="0"/>
              </a:spcBef>
            </a:pPr>
            <a:r>
              <a:rPr lang="en-IN" dirty="0"/>
              <a:t>Answer: </a:t>
            </a:r>
            <a:r>
              <a:rPr lang="en-IN" b="1" dirty="0"/>
              <a:t>Cash</a:t>
            </a:r>
            <a:r>
              <a:rPr lang="en-IN" dirty="0"/>
              <a:t>. Cash is a resource owned by the company, which makes it an asset. The company receives cash from investors, so cash and total assets increase by $200,000.</a:t>
            </a:r>
          </a:p>
          <a:p>
            <a:pPr>
              <a:spcBef>
                <a:spcPct val="0"/>
              </a:spcBef>
            </a:pPr>
            <a:endParaRPr lang="en-IN" dirty="0"/>
          </a:p>
          <a:p>
            <a:pPr marL="234841" indent="-234841">
              <a:buFont typeface="+mj-lt"/>
              <a:buAutoNum type="arabicPeriod"/>
            </a:pPr>
            <a:endParaRPr lang="en-US" dirty="0"/>
          </a:p>
          <a:p>
            <a:pPr>
              <a:spcBef>
                <a:spcPct val="0"/>
              </a:spcBef>
            </a:pPr>
            <a:endParaRPr lang="en-US" dirty="0"/>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7837B4-3850-4D44-BD8F-A461EC7282C5}" type="slidenum">
              <a:rPr lang="en-US"/>
              <a:pPr fontAlgn="base">
                <a:spcBef>
                  <a:spcPct val="0"/>
                </a:spcBef>
                <a:spcAft>
                  <a:spcPct val="0"/>
                </a:spcAft>
              </a:pPr>
              <a:t>13</a:t>
            </a:fld>
            <a:endParaRPr lang="en-US" dirty="0"/>
          </a:p>
        </p:txBody>
      </p:sp>
    </p:spTree>
    <p:extLst>
      <p:ext uri="{BB962C8B-B14F-4D97-AF65-F5344CB8AC3E}">
        <p14:creationId xmlns:p14="http://schemas.microsoft.com/office/powerpoint/2010/main" val="2244847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2. What is a second account in the accounting equation affected by the transaction? Does that account increase or decrease?</a:t>
            </a:r>
          </a:p>
          <a:p>
            <a:pPr>
              <a:spcBef>
                <a:spcPct val="0"/>
              </a:spcBef>
            </a:pPr>
            <a:endParaRPr lang="en-GB" dirty="0"/>
          </a:p>
          <a:p>
            <a:pPr>
              <a:spcBef>
                <a:spcPct val="0"/>
              </a:spcBef>
            </a:pPr>
            <a:r>
              <a:rPr lang="en-GB" dirty="0"/>
              <a:t>Answer: </a:t>
            </a:r>
            <a:r>
              <a:rPr lang="en-GB" b="1" dirty="0"/>
              <a:t>Common stock</a:t>
            </a:r>
            <a:r>
              <a:rPr lang="en-GB" dirty="0"/>
              <a:t>. Common stock is a stockholders’ equity account. Issuing common stock in exchange for $200,000 increases the amount of common stock owned by the company’s stockholders, so common stock and total stockholders’ equity both increase.</a:t>
            </a:r>
            <a:endParaRPr lang="en-US" dirty="0"/>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42200C2-1660-4139-932C-C831AB31179F}" type="slidenum">
              <a:rPr lang="en-US"/>
              <a:pPr fontAlgn="base">
                <a:spcBef>
                  <a:spcPct val="0"/>
                </a:spcBef>
                <a:spcAft>
                  <a:spcPct val="0"/>
                </a:spcAft>
              </a:pPr>
              <a:t>14</a:t>
            </a:fld>
            <a:endParaRPr lang="en-US" dirty="0"/>
          </a:p>
        </p:txBody>
      </p:sp>
    </p:spTree>
    <p:extLst>
      <p:ext uri="{BB962C8B-B14F-4D97-AF65-F5344CB8AC3E}">
        <p14:creationId xmlns:p14="http://schemas.microsoft.com/office/powerpoint/2010/main" val="3253323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3. Do assets equal liabilities plus stockholders’ equity?</a:t>
            </a:r>
          </a:p>
          <a:p>
            <a:pPr>
              <a:spcBef>
                <a:spcPct val="0"/>
              </a:spcBef>
            </a:pPr>
            <a:endParaRPr lang="en-GB" dirty="0"/>
          </a:p>
          <a:p>
            <a:pPr>
              <a:spcBef>
                <a:spcPct val="0"/>
              </a:spcBef>
            </a:pPr>
            <a:r>
              <a:rPr lang="en-GB" dirty="0"/>
              <a:t>Answer: Yes.</a:t>
            </a:r>
          </a:p>
          <a:p>
            <a:pPr>
              <a:spcBef>
                <a:spcPct val="0"/>
              </a:spcBef>
            </a:pPr>
            <a:endParaRPr lang="en-GB" dirty="0"/>
          </a:p>
          <a:p>
            <a:pPr>
              <a:spcBef>
                <a:spcPct val="0"/>
              </a:spcBef>
            </a:pPr>
            <a:r>
              <a:rPr lang="en-GB" dirty="0"/>
              <a:t>Note: The accounting equation balances. If one side of the equation increases, so does the other side. We can use this same series of questions to understand the effect of any business transaction.</a:t>
            </a:r>
            <a:endParaRPr lang="en-US" dirty="0"/>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99E0CE-050C-4B07-AC86-7E6465644A60}" type="slidenum">
              <a:rPr lang="en-US"/>
              <a:pPr fontAlgn="base">
                <a:spcBef>
                  <a:spcPct val="0"/>
                </a:spcBef>
                <a:spcAft>
                  <a:spcPct val="0"/>
                </a:spcAft>
              </a:pPr>
              <a:t>15</a:t>
            </a:fld>
            <a:endParaRPr lang="en-US" dirty="0"/>
          </a:p>
        </p:txBody>
      </p:sp>
    </p:spTree>
    <p:extLst>
      <p:ext uri="{BB962C8B-B14F-4D97-AF65-F5344CB8AC3E}">
        <p14:creationId xmlns:p14="http://schemas.microsoft.com/office/powerpoint/2010/main" val="361809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212463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IN" dirty="0"/>
              <a:t>In our next transaction,</a:t>
            </a:r>
            <a:r>
              <a:rPr lang="en-IN" baseline="0" dirty="0"/>
              <a:t> Eagle borrows $100,000 from the bank and signs a note for it. Consider the same questions:</a:t>
            </a:r>
          </a:p>
          <a:p>
            <a:pPr>
              <a:spcBef>
                <a:spcPct val="0"/>
              </a:spcBef>
            </a:pPr>
            <a:endParaRPr lang="en-IN" dirty="0"/>
          </a:p>
          <a:p>
            <a:pPr>
              <a:spcBef>
                <a:spcPct val="0"/>
              </a:spcBef>
            </a:pPr>
            <a:r>
              <a:rPr lang="en-IN" dirty="0"/>
              <a:t>1. What is one account in the accounting equation affected by the transaction? Does that account increase or decrease?</a:t>
            </a:r>
          </a:p>
          <a:p>
            <a:pPr>
              <a:spcBef>
                <a:spcPct val="0"/>
              </a:spcBef>
            </a:pPr>
            <a:r>
              <a:rPr lang="en-IN" dirty="0"/>
              <a:t>Answer: </a:t>
            </a:r>
            <a:r>
              <a:rPr lang="en-IN" b="1" dirty="0"/>
              <a:t>Cash</a:t>
            </a:r>
            <a:r>
              <a:rPr lang="en-IN" dirty="0"/>
              <a:t>. Cash is a resource owned by the company, which makes it an asset. The company receives cash, so cash and total assets increase.</a:t>
            </a:r>
          </a:p>
          <a:p>
            <a:pPr>
              <a:spcBef>
                <a:spcPct val="0"/>
              </a:spcBef>
            </a:pPr>
            <a:endParaRPr lang="en-IN" dirty="0"/>
          </a:p>
          <a:p>
            <a:pPr>
              <a:spcBef>
                <a:spcPct val="0"/>
              </a:spcBef>
            </a:pPr>
            <a:r>
              <a:rPr lang="en-IN" dirty="0"/>
              <a:t>2. What is a second account in the accounting equation affected by the transaction? Does that account increase or decrease?</a:t>
            </a:r>
          </a:p>
          <a:p>
            <a:pPr>
              <a:spcBef>
                <a:spcPct val="0"/>
              </a:spcBef>
            </a:pPr>
            <a:r>
              <a:rPr lang="en-IN" dirty="0"/>
              <a:t>Answer: </a:t>
            </a:r>
            <a:r>
              <a:rPr lang="en-IN" b="1" dirty="0"/>
              <a:t>Notes payable</a:t>
            </a:r>
            <a:r>
              <a:rPr lang="en-IN" dirty="0"/>
              <a:t>. Notes payable represents amounts owed to creditors (the bank in this case), which makes them a liability. The company incurs debt when signing the note, so notes payable and total liabilities increase.</a:t>
            </a:r>
          </a:p>
          <a:p>
            <a:pPr>
              <a:spcBef>
                <a:spcPct val="0"/>
              </a:spcBef>
            </a:pPr>
            <a:endParaRPr lang="en-IN" dirty="0"/>
          </a:p>
          <a:p>
            <a:pPr>
              <a:spcBef>
                <a:spcPct val="0"/>
              </a:spcBef>
            </a:pPr>
            <a:r>
              <a:rPr lang="en-IN" dirty="0"/>
              <a:t>3. Do assets equal liabilities plus stockholders’ equity?</a:t>
            </a:r>
          </a:p>
          <a:p>
            <a:pPr>
              <a:spcBef>
                <a:spcPct val="0"/>
              </a:spcBef>
            </a:pPr>
            <a:r>
              <a:rPr lang="en-IN" dirty="0"/>
              <a:t>Answer: </a:t>
            </a:r>
            <a:r>
              <a:rPr lang="en-IN" b="1" dirty="0"/>
              <a:t>Yes</a:t>
            </a:r>
            <a:r>
              <a:rPr lang="en-IN" dirty="0"/>
              <a:t>.</a:t>
            </a:r>
          </a:p>
          <a:p>
            <a:pPr>
              <a:spcBef>
                <a:spcPct val="0"/>
              </a:spcBef>
            </a:pPr>
            <a:endParaRPr lang="en-IN" dirty="0"/>
          </a:p>
          <a:p>
            <a:pPr>
              <a:spcBef>
                <a:spcPct val="0"/>
              </a:spcBef>
            </a:pPr>
            <a:r>
              <a:rPr lang="en-GB" dirty="0"/>
              <a:t>After two transactions, the accounting equation remains in balance. The total resources of the company equal $300,000. Creditors’ claims to those resources total $100,000 and the remaining resources of $200,000 were provided by stockholders.</a:t>
            </a:r>
          </a:p>
          <a:p>
            <a:pPr>
              <a:spcBef>
                <a:spcPct val="0"/>
              </a:spcBef>
            </a:pPr>
            <a:endParaRPr lang="en-GB" dirty="0"/>
          </a:p>
          <a:p>
            <a:pPr>
              <a:spcBef>
                <a:spcPct val="0"/>
              </a:spcBef>
            </a:pPr>
            <a:r>
              <a:rPr lang="en-US" dirty="0"/>
              <a:t>Regardless of the number of transactions occurring during the period, the accounting equation always must remain in balance</a:t>
            </a:r>
            <a:r>
              <a:rPr lang="en-GB" dirty="0"/>
              <a:t>. For brevity, we do not address the three-question process for the remaining transactions, but you should ask yourself those questions until you feel comfortable with the process.</a:t>
            </a:r>
            <a:endParaRPr lang="en-IN" dirty="0"/>
          </a:p>
          <a:p>
            <a:pPr>
              <a:spcBef>
                <a:spcPct val="0"/>
              </a:spcBef>
            </a:pPr>
            <a:endParaRPr lang="en-US" dirty="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03B773-22D3-486F-BB78-E5876CE90C0F}" type="slidenum">
              <a:rPr lang="en-US"/>
              <a:pPr fontAlgn="base">
                <a:spcBef>
                  <a:spcPct val="0"/>
                </a:spcBef>
                <a:spcAft>
                  <a:spcPct val="0"/>
                </a:spcAft>
              </a:pPr>
              <a:t>17</a:t>
            </a:fld>
            <a:endParaRPr lang="en-US" dirty="0"/>
          </a:p>
        </p:txBody>
      </p:sp>
    </p:spTree>
    <p:extLst>
      <p:ext uri="{BB962C8B-B14F-4D97-AF65-F5344CB8AC3E}">
        <p14:creationId xmlns:p14="http://schemas.microsoft.com/office/powerpoint/2010/main" val="4169240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3B346F-7E3C-4302-A097-80303C28836D}" type="slidenum">
              <a:rPr lang="en-US"/>
              <a:pPr fontAlgn="base">
                <a:spcBef>
                  <a:spcPct val="0"/>
                </a:spcBef>
                <a:spcAft>
                  <a:spcPct val="0"/>
                </a:spcAft>
              </a:pPr>
              <a:t>18</a:t>
            </a:fld>
            <a:endParaRPr lang="en-US" dirty="0"/>
          </a:p>
        </p:txBody>
      </p:sp>
    </p:spTree>
    <p:extLst>
      <p:ext uri="{BB962C8B-B14F-4D97-AF65-F5344CB8AC3E}">
        <p14:creationId xmlns:p14="http://schemas.microsoft.com/office/powerpoint/2010/main" val="125328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Let’s go on to another transaction. Once Eagle obtains financing by issuing common stock and borrowing from the bank, the company can invest in long-term assets necessary to operate the business. </a:t>
            </a:r>
          </a:p>
          <a:p>
            <a:pPr>
              <a:spcBef>
                <a:spcPct val="0"/>
              </a:spcBef>
            </a:pPr>
            <a:endParaRPr lang="en-GB" dirty="0"/>
          </a:p>
          <a:p>
            <a:pPr>
              <a:spcBef>
                <a:spcPct val="0"/>
              </a:spcBef>
            </a:pPr>
            <a:r>
              <a:rPr lang="en-GB" dirty="0"/>
              <a:t>Buying equipment from a supplier for cash causes one asset to increase and another asset to decrease.</a:t>
            </a:r>
          </a:p>
          <a:p>
            <a:pPr>
              <a:spcBef>
                <a:spcPct val="0"/>
              </a:spcBef>
            </a:pPr>
            <a:endParaRPr lang="en-GB" dirty="0"/>
          </a:p>
          <a:p>
            <a:pPr>
              <a:spcBef>
                <a:spcPct val="0"/>
              </a:spcBef>
            </a:pPr>
            <a:r>
              <a:rPr lang="en-US" dirty="0"/>
              <a:t>Notice that purchasing one asset (equipment) with another asset (cash) has no effect on the category totals in the accounting equation.</a:t>
            </a:r>
            <a:endParaRPr lang="en-GB" dirty="0"/>
          </a:p>
          <a:p>
            <a:pPr>
              <a:spcBef>
                <a:spcPct val="0"/>
              </a:spcBef>
            </a:pPr>
            <a:endParaRPr lang="en-GB" dirty="0"/>
          </a:p>
          <a:p>
            <a:pPr>
              <a:spcBef>
                <a:spcPct val="0"/>
              </a:spcBef>
            </a:pPr>
            <a:r>
              <a:rPr lang="en-GB" dirty="0"/>
              <a:t>Once we add Transaction (3) to the accounting equation, we can see in the slide the accounting equation remains in balance.</a:t>
            </a:r>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D165C8-8362-4A19-9C9C-B47F867C11E9}" type="slidenum">
              <a:rPr lang="en-US"/>
              <a:pPr fontAlgn="base">
                <a:spcBef>
                  <a:spcPct val="0"/>
                </a:spcBef>
                <a:spcAft>
                  <a:spcPct val="0"/>
                </a:spcAft>
              </a:pPr>
              <a:t>19</a:t>
            </a:fld>
            <a:endParaRPr lang="en-US" dirty="0"/>
          </a:p>
        </p:txBody>
      </p:sp>
    </p:spTree>
    <p:extLst>
      <p:ext uri="{BB962C8B-B14F-4D97-AF65-F5344CB8AC3E}">
        <p14:creationId xmlns:p14="http://schemas.microsoft.com/office/powerpoint/2010/main" val="3847201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Recall from Chapter 1 that the two functions of financial accounting are to: </a:t>
            </a:r>
          </a:p>
          <a:p>
            <a:pPr>
              <a:spcBef>
                <a:spcPct val="0"/>
              </a:spcBef>
            </a:pPr>
            <a:endParaRPr lang="en-GB" dirty="0"/>
          </a:p>
          <a:p>
            <a:pPr marL="234841" indent="-234841">
              <a:spcBef>
                <a:spcPct val="0"/>
              </a:spcBef>
              <a:buAutoNum type="arabicParenBoth"/>
            </a:pPr>
            <a:r>
              <a:rPr lang="en-GB" dirty="0"/>
              <a:t>Measure business activities of the company, and </a:t>
            </a:r>
          </a:p>
          <a:p>
            <a:pPr>
              <a:spcBef>
                <a:spcPct val="0"/>
              </a:spcBef>
            </a:pPr>
            <a:r>
              <a:rPr lang="en-GB" dirty="0"/>
              <a:t>(2) Communicate those measurements to external parties for decision-making purposes.</a:t>
            </a:r>
          </a:p>
          <a:p>
            <a:pPr>
              <a:spcBef>
                <a:spcPct val="0"/>
              </a:spcBef>
            </a:pPr>
            <a:endParaRPr lang="en-GB" dirty="0"/>
          </a:p>
          <a:p>
            <a:pPr>
              <a:spcBef>
                <a:spcPct val="0"/>
              </a:spcBef>
            </a:pPr>
            <a:r>
              <a:rPr lang="en-US" dirty="0"/>
              <a:t>The full set of procedures used to accomplish this two-step measurement/communication process is referred to as the </a:t>
            </a:r>
            <a:r>
              <a:rPr lang="en-US" b="1" i="1" dirty="0"/>
              <a:t>accounting cycle</a:t>
            </a:r>
            <a:r>
              <a:rPr lang="en-US" dirty="0"/>
              <a:t>.</a:t>
            </a:r>
          </a:p>
          <a:p>
            <a:pPr>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3B346F-7E3C-4302-A097-80303C28836D}"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859276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171561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Let’s demonstrate another transaction.</a:t>
            </a:r>
            <a:r>
              <a:rPr lang="en-GB" baseline="0" dirty="0"/>
              <a:t> </a:t>
            </a:r>
            <a:r>
              <a:rPr lang="en-GB" dirty="0"/>
              <a:t>Eagle pays</a:t>
            </a:r>
            <a:r>
              <a:rPr lang="en-US" dirty="0"/>
              <a:t> one year of rent in advance, $60,000. </a:t>
            </a:r>
          </a:p>
          <a:p>
            <a:pPr>
              <a:spcBef>
                <a:spcPct val="0"/>
              </a:spcBef>
            </a:pPr>
            <a:endParaRPr lang="en-GB" dirty="0"/>
          </a:p>
          <a:p>
            <a:pPr>
              <a:spcBef>
                <a:spcPct val="0"/>
              </a:spcBef>
            </a:pPr>
            <a:r>
              <a:rPr lang="en-US" dirty="0"/>
              <a:t>On December 1, Eagle signs an agreement with a local soccer club to rent a field to provide soccer training to its customers. At the time the agreement is signed, Eagle pays one year of rent in advance, $60,000. Because the rent paid is for occupying space in the future, we record it as an asset representing a resource of the company. We call the asset </a:t>
            </a:r>
            <a:r>
              <a:rPr lang="en-US" i="1" dirty="0"/>
              <a:t>prepaid rent</a:t>
            </a:r>
            <a:r>
              <a:rPr lang="en-US" i="0" dirty="0"/>
              <a:t>.</a:t>
            </a:r>
            <a:r>
              <a:rPr lang="en-US" dirty="0"/>
              <a:t> Other common examples of prepaid assets include prepaid insurance, prepaid advertising, and other prepaid services. These items often are purchased prior to their use.</a:t>
            </a:r>
            <a:endParaRPr lang="en-GB" dirty="0"/>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F6BF80-7F38-4E8C-B025-AAB361EE3CF0}" type="slidenum">
              <a:rPr lang="en-US"/>
              <a:pPr fontAlgn="base">
                <a:spcBef>
                  <a:spcPct val="0"/>
                </a:spcBef>
                <a:spcAft>
                  <a:spcPct val="0"/>
                </a:spcAft>
              </a:pPr>
              <a:t>21</a:t>
            </a:fld>
            <a:endParaRPr lang="en-US" dirty="0"/>
          </a:p>
        </p:txBody>
      </p:sp>
    </p:spTree>
    <p:extLst>
      <p:ext uri="{BB962C8B-B14F-4D97-AF65-F5344CB8AC3E}">
        <p14:creationId xmlns:p14="http://schemas.microsoft.com/office/powerpoint/2010/main" val="936021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Let’s move on to another transaction. </a:t>
            </a:r>
            <a:r>
              <a:rPr lang="en-US" dirty="0"/>
              <a:t>On December 6, Eagle purchases supplies on account, $23,000.</a:t>
            </a:r>
            <a:r>
              <a:rPr lang="en-US" baseline="0" dirty="0"/>
              <a:t> </a:t>
            </a:r>
            <a:r>
              <a:rPr lang="en-US" dirty="0"/>
              <a:t>The phrase </a:t>
            </a:r>
            <a:r>
              <a:rPr lang="en-US" i="1" dirty="0"/>
              <a:t>on account</a:t>
            </a:r>
            <a:r>
              <a:rPr lang="en-US" dirty="0"/>
              <a:t> indicates that the company does not pay cash immediately but promises to pay cash in the future. </a:t>
            </a:r>
          </a:p>
          <a:p>
            <a:pPr>
              <a:spcBef>
                <a:spcPct val="0"/>
              </a:spcBef>
            </a:pPr>
            <a:endParaRPr lang="en-US" dirty="0"/>
          </a:p>
          <a:p>
            <a:pPr>
              <a:spcBef>
                <a:spcPct val="0"/>
              </a:spcBef>
            </a:pPr>
            <a:r>
              <a:rPr lang="en-US" dirty="0"/>
              <a:t>While supplies represent a resource of the company (an asset), the promise to pay the supplier (vendor) later is an obligation. We refer to a liability of this type, in which we purchase something on account, as an </a:t>
            </a:r>
            <a:r>
              <a:rPr lang="en-US" i="1" dirty="0"/>
              <a:t>account payable</a:t>
            </a:r>
            <a:r>
              <a:rPr lang="en-US" i="0" dirty="0"/>
              <a:t>.</a:t>
            </a:r>
            <a:r>
              <a:rPr lang="en-US" dirty="0"/>
              <a:t> The term </a:t>
            </a:r>
            <a:r>
              <a:rPr lang="en-US" i="1" dirty="0"/>
              <a:t>payable</a:t>
            </a:r>
            <a:r>
              <a:rPr lang="en-US" dirty="0"/>
              <a:t> means “to be paid in the future.” Thus, the Accounts Payable account is a record of specific people and companies to whom we expect to pay cash in the future.</a:t>
            </a:r>
          </a:p>
          <a:p>
            <a:pPr>
              <a:spcBef>
                <a:spcPct val="0"/>
              </a:spcBef>
            </a:pPr>
            <a:endParaRPr lang="en-US" dirty="0"/>
          </a:p>
          <a:p>
            <a:pPr>
              <a:spcBef>
                <a:spcPct val="0"/>
              </a:spcBef>
            </a:pPr>
            <a:r>
              <a:rPr lang="en-US" dirty="0"/>
              <a:t>Purchasing supplies with the promise to pay cash in the future causes an asset (supplies) to increase and also causes a liability (accounts payable) to increase.  </a:t>
            </a:r>
          </a:p>
          <a:p>
            <a:pPr>
              <a:spcBef>
                <a:spcPct val="0"/>
              </a:spcBef>
            </a:pPr>
            <a:endParaRPr lang="en-US" dirty="0"/>
          </a:p>
          <a:p>
            <a:pPr>
              <a:spcBef>
                <a:spcPct val="0"/>
              </a:spcBef>
            </a:pPr>
            <a:r>
              <a:rPr lang="en-US" dirty="0"/>
              <a:t>Later, when the company pays cash to those suppliers, an asset decreases (cash) and a liability decreases (accounts payable). Accounts payable decrease because those amounts are no longer owed to suppliers once the cash has been paid.</a:t>
            </a:r>
          </a:p>
          <a:p>
            <a:pPr>
              <a:spcBef>
                <a:spcPct val="0"/>
              </a:spcBef>
            </a:pPr>
            <a:endParaRPr lang="en-US" dirty="0"/>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3D2504-1BF7-40A3-A275-A1F886623427}" type="slidenum">
              <a:rPr lang="en-US"/>
              <a:pPr fontAlgn="base">
                <a:spcBef>
                  <a:spcPct val="0"/>
                </a:spcBef>
                <a:spcAft>
                  <a:spcPct val="0"/>
                </a:spcAft>
              </a:pPr>
              <a:t>22</a:t>
            </a:fld>
            <a:endParaRPr lang="en-US" dirty="0"/>
          </a:p>
        </p:txBody>
      </p:sp>
    </p:spTree>
    <p:extLst>
      <p:ext uri="{BB962C8B-B14F-4D97-AF65-F5344CB8AC3E}">
        <p14:creationId xmlns:p14="http://schemas.microsoft.com/office/powerpoint/2010/main" val="3138950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divide stockholders’ equity into its two components—common stock and retained earnings.</a:t>
            </a:r>
          </a:p>
          <a:p>
            <a:endParaRPr lang="en-US" dirty="0"/>
          </a:p>
          <a:p>
            <a:r>
              <a:rPr lang="en-US" dirty="0"/>
              <a:t>Common stock represents investments by stockholders. Retained earnings represents net income reported over the life of the company that has </a:t>
            </a:r>
            <a:r>
              <a:rPr lang="en-US" i="1" dirty="0"/>
              <a:t>not</a:t>
            </a:r>
            <a:r>
              <a:rPr lang="en-US" dirty="0"/>
              <a:t> been distributed to stockholders as dividends. Both common stock and retained earnings represent stockholders’ claims to the company’s resources. </a:t>
            </a:r>
          </a:p>
          <a:p>
            <a:endParaRPr lang="en-US" dirty="0"/>
          </a:p>
          <a:p>
            <a:r>
              <a:rPr lang="en-US" dirty="0"/>
              <a:t>Next, we can split retained earnings into its three components—revenues, expenses, and dividends—where revenues and expenses will ultimately be represented as net income. This illustration presents the expanded accounting equation, which shows these components.</a:t>
            </a:r>
          </a:p>
          <a:p>
            <a:endParaRPr lang="en-US" dirty="0"/>
          </a:p>
          <a:p>
            <a:r>
              <a:rPr lang="en-US" dirty="0"/>
              <a:t>Be sure to notice the effects of revenues, expenses, and dividends on retained earnings (and therefore on total stockholders’ equity) in the </a:t>
            </a:r>
            <a:r>
              <a:rPr lang="en-US" b="1" dirty="0"/>
              <a:t>expanded accounting equation</a:t>
            </a:r>
            <a:r>
              <a:rPr lang="en-US" dirty="0"/>
              <a:t>.</a:t>
            </a:r>
          </a:p>
          <a:p>
            <a:endParaRPr lang="en-US" dirty="0"/>
          </a:p>
          <a:p>
            <a:pPr marL="176131" indent="-176131">
              <a:buFont typeface="Arial" panose="020B0604020202020204" pitchFamily="34" charset="0"/>
              <a:buChar char="•"/>
            </a:pPr>
            <a:r>
              <a:rPr lang="en-US" dirty="0"/>
              <a:t>We </a:t>
            </a:r>
            <a:r>
              <a:rPr lang="en-US" b="1" i="1" dirty="0"/>
              <a:t>add</a:t>
            </a:r>
            <a:r>
              <a:rPr lang="en-US" dirty="0"/>
              <a:t> revenues to calculate retained earnings.</a:t>
            </a:r>
            <a:r>
              <a:rPr lang="en-US" baseline="0" dirty="0"/>
              <a:t> </a:t>
            </a:r>
            <a:r>
              <a:rPr lang="en-US" dirty="0"/>
              <a:t>That’s because revenues increase net income, and net income increases stockholders’ claims to resources. </a:t>
            </a:r>
            <a:r>
              <a:rPr lang="en-US" b="1" dirty="0"/>
              <a:t>Therefore, an</a:t>
            </a:r>
            <a:r>
              <a:rPr lang="en-US" dirty="0"/>
              <a:t> </a:t>
            </a:r>
            <a:r>
              <a:rPr lang="en-US" b="1" i="1" dirty="0"/>
              <a:t>increase</a:t>
            </a:r>
            <a:r>
              <a:rPr lang="en-US" b="1" dirty="0"/>
              <a:t> in revenues has the effect of</a:t>
            </a:r>
            <a:r>
              <a:rPr lang="en-US" dirty="0"/>
              <a:t> </a:t>
            </a:r>
            <a:r>
              <a:rPr lang="en-US" b="1" i="1" dirty="0"/>
              <a:t>increasing</a:t>
            </a:r>
            <a:r>
              <a:rPr lang="en-US" dirty="0"/>
              <a:t> </a:t>
            </a:r>
            <a:r>
              <a:rPr lang="en-US" b="1" dirty="0"/>
              <a:t>stockholders’ equity in the basic accounting equation.</a:t>
            </a:r>
          </a:p>
          <a:p>
            <a:pPr marL="176131" indent="-176131">
              <a:buFont typeface="Arial" panose="020B0604020202020204" pitchFamily="34" charset="0"/>
              <a:buChar char="•"/>
            </a:pPr>
            <a:endParaRPr lang="en-US" dirty="0"/>
          </a:p>
          <a:p>
            <a:pPr marL="176131" indent="-176131">
              <a:buFont typeface="Arial" panose="020B0604020202020204" pitchFamily="34" charset="0"/>
              <a:buChar char="•"/>
            </a:pPr>
            <a:r>
              <a:rPr lang="en-US" dirty="0"/>
              <a:t>We </a:t>
            </a:r>
            <a:r>
              <a:rPr lang="en-US" b="1" i="1" dirty="0"/>
              <a:t>subtract</a:t>
            </a:r>
            <a:r>
              <a:rPr lang="en-US" dirty="0"/>
              <a:t> expenses and dividends to calculate retained earnings. Expenses reduce net income, and dividends represent a distribution of net income to stockholders. Both expenses and dividends reduce stockholders’ claims to the company’s resources. </a:t>
            </a:r>
            <a:r>
              <a:rPr lang="en-US" b="1" dirty="0"/>
              <a:t>Therefore, an</a:t>
            </a:r>
            <a:r>
              <a:rPr lang="en-US" dirty="0"/>
              <a:t> </a:t>
            </a:r>
            <a:r>
              <a:rPr lang="en-US" b="1" i="1" dirty="0"/>
              <a:t>increase</a:t>
            </a:r>
            <a:r>
              <a:rPr lang="en-US" dirty="0"/>
              <a:t> </a:t>
            </a:r>
            <a:r>
              <a:rPr lang="en-US" b="1" dirty="0"/>
              <a:t>in expenses or dividends has the effect of</a:t>
            </a:r>
            <a:r>
              <a:rPr lang="en-US" dirty="0"/>
              <a:t> </a:t>
            </a:r>
            <a:r>
              <a:rPr lang="en-US" b="1" i="1" dirty="0"/>
              <a:t>decreasing</a:t>
            </a:r>
            <a:r>
              <a:rPr lang="en-US" dirty="0"/>
              <a:t> </a:t>
            </a:r>
            <a:r>
              <a:rPr lang="en-US" b="1" dirty="0"/>
              <a:t>stockholders’ equity in the basic accounting equation.</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239449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328490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To see an example of how revenue affects the expanded accounting equation, let’s first consider the </a:t>
            </a:r>
            <a:r>
              <a:rPr lang="en-US" b="1" i="1" dirty="0"/>
              <a:t>revenue recognition principle</a:t>
            </a:r>
            <a:r>
              <a:rPr lang="en-US" dirty="0"/>
              <a:t>, which states that companies recognize revenue </a:t>
            </a:r>
            <a:r>
              <a:rPr lang="en-US" i="1" dirty="0"/>
              <a:t>at the time they provide goods and services to customers</a:t>
            </a:r>
            <a:r>
              <a:rPr lang="en-US" i="0" dirty="0"/>
              <a:t>.</a:t>
            </a:r>
          </a:p>
          <a:p>
            <a:pPr>
              <a:spcBef>
                <a:spcPct val="0"/>
              </a:spcBef>
            </a:pPr>
            <a:endParaRPr lang="en-US" i="1" dirty="0"/>
          </a:p>
          <a:p>
            <a:pPr>
              <a:spcBef>
                <a:spcPct val="0"/>
              </a:spcBef>
            </a:pPr>
            <a:r>
              <a:rPr lang="en-US" dirty="0"/>
              <a:t>The amount of revenue to recognize equals the amount the company is </a:t>
            </a:r>
            <a:r>
              <a:rPr lang="en-US" i="1" dirty="0"/>
              <a:t>entitled to receive</a:t>
            </a:r>
            <a:r>
              <a:rPr lang="en-US" dirty="0"/>
              <a:t> from customers. In transaction 6, Eagle provides soccer training to customers who pay cash at the time of the service, $43,000. Because Eagle has provided services, it is entitled to the cash of $43,000 and has revenues for that amount.</a:t>
            </a:r>
          </a:p>
          <a:p>
            <a:pPr>
              <a:spcBef>
                <a:spcPct val="0"/>
              </a:spcBef>
            </a:pPr>
            <a:endParaRPr lang="en-US" dirty="0"/>
          </a:p>
          <a:p>
            <a:pPr>
              <a:spcBef>
                <a:spcPct val="0"/>
              </a:spcBef>
            </a:pPr>
            <a:r>
              <a:rPr lang="en-US" dirty="0"/>
              <a:t>Providing services to customers for cash causes an asset (cash) and stockholders’ equity (service revenue) to increase.</a:t>
            </a:r>
          </a:p>
          <a:p>
            <a:pPr>
              <a:spcBef>
                <a:spcPct val="0"/>
              </a:spcBef>
            </a:pPr>
            <a:endParaRPr lang="en-US" dirty="0"/>
          </a:p>
          <a:p>
            <a:r>
              <a:rPr lang="en-US" dirty="0"/>
              <a:t>Notice that an increase in Service Revenue increases stockholders’ equity by increasing the Retained Earnings account (+$43,000). Therefore, the </a:t>
            </a:r>
            <a:r>
              <a:rPr lang="en-US" i="1" dirty="0"/>
              <a:t>basic accounting equation remains in balance </a:t>
            </a:r>
            <a:r>
              <a:rPr lang="en-US" dirty="0"/>
              <a:t>(Assets = Liabilities + Stockholders’ Equity).</a:t>
            </a:r>
          </a:p>
          <a:p>
            <a:r>
              <a:rPr lang="en-US" dirty="0"/>
              <a:t> </a:t>
            </a:r>
          </a:p>
          <a:p>
            <a:r>
              <a:rPr lang="en-US" dirty="0"/>
              <a:t>Revenues are a component of retained earnings. When a company recognizes revenue, the amount of retained earnings (or net income) in the business increases. Stated another way, an increase in revenues increases net income, which increases retained earnings, which increases total stockholders’ equity:</a:t>
            </a:r>
          </a:p>
          <a:p>
            <a:pPr>
              <a:spcBef>
                <a:spcPct val="0"/>
              </a:spcBef>
            </a:pPr>
            <a:endParaRPr lang="en-IN"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C8B174-6A55-4D64-A401-9AB8568AFC36}" type="slidenum">
              <a:rPr lang="en-US"/>
              <a:pPr fontAlgn="base">
                <a:spcBef>
                  <a:spcPct val="0"/>
                </a:spcBef>
                <a:spcAft>
                  <a:spcPct val="0"/>
                </a:spcAft>
              </a:pPr>
              <a:t>25</a:t>
            </a:fld>
            <a:endParaRPr lang="en-US" dirty="0"/>
          </a:p>
        </p:txBody>
      </p:sp>
    </p:spTree>
    <p:extLst>
      <p:ext uri="{BB962C8B-B14F-4D97-AF65-F5344CB8AC3E}">
        <p14:creationId xmlns:p14="http://schemas.microsoft.com/office/powerpoint/2010/main" val="786254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In this transaction, other customers receive soccer training but do not pay cash at the time of the service. Instead, these customers promise to pay $20,000 cash at some time in the future. </a:t>
            </a:r>
          </a:p>
          <a:p>
            <a:endParaRPr lang="en-US" dirty="0"/>
          </a:p>
          <a:p>
            <a:r>
              <a:rPr lang="en-US" dirty="0"/>
              <a:t>Does failure to receive cash at the time of the service prevent Eagle from recognizing revenue? No. According to the revenue recognition principle, Eagle has provided those services to customers and therefore has revenue for the amount it is entitled to receive. </a:t>
            </a:r>
          </a:p>
          <a:p>
            <a:endParaRPr lang="en-US" dirty="0"/>
          </a:p>
          <a:p>
            <a:r>
              <a:rPr lang="en-US" dirty="0"/>
              <a:t>In addition, the </a:t>
            </a:r>
            <a:r>
              <a:rPr lang="en-US" i="1" dirty="0"/>
              <a:t>right</a:t>
            </a:r>
            <a:r>
              <a:rPr lang="en-US" dirty="0"/>
              <a:t> to receive cash from a customer is something of value the company owns, and therefore represents an asset. When a customer does not immediately pay for services with cash, we traditionally say the services are performed “on account,” and we recognize an asset called </a:t>
            </a:r>
            <a:r>
              <a:rPr lang="en-US" i="1" dirty="0"/>
              <a:t>accounts receivable</a:t>
            </a:r>
            <a:r>
              <a:rPr lang="en-US" i="0" dirty="0"/>
              <a:t>.</a:t>
            </a:r>
            <a:r>
              <a:rPr lang="en-US" dirty="0"/>
              <a:t> The term </a:t>
            </a:r>
            <a:r>
              <a:rPr lang="en-US" i="1" dirty="0"/>
              <a:t>receivable</a:t>
            </a:r>
            <a:r>
              <a:rPr lang="en-US" dirty="0"/>
              <a:t> means “to be received in the future.” Thus, the Accounts Receivable account is a record of specific people and companies from whom we expect to receive cash in the future.</a:t>
            </a:r>
          </a:p>
          <a:p>
            <a:endParaRPr lang="en-US" dirty="0"/>
          </a:p>
          <a:p>
            <a:r>
              <a:rPr lang="en-US" dirty="0"/>
              <a:t>Providing services to customers on account causes an asset (accounts receivable) and stockholders’ equity (service revenue) to increase.</a:t>
            </a:r>
          </a:p>
          <a:p>
            <a:endParaRPr lang="en-US" dirty="0"/>
          </a:p>
          <a:p>
            <a:r>
              <a:rPr lang="en-US" dirty="0"/>
              <a:t>Later, when the company receives cash from those customers, one asset increases (cash) and another asset decreases (accounts receivable). Accounts receivable decrease because those amounts are no longer receivable from customers once the cash has been collected.</a:t>
            </a:r>
          </a:p>
          <a:p>
            <a:pPr>
              <a:spcBef>
                <a:spcPct val="0"/>
              </a:spcBef>
            </a:pPr>
            <a:endParaRPr lang="en-GB" dirty="0"/>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62A7D2-D69D-48C4-AE45-E8542E6A94F1}" type="slidenum">
              <a:rPr lang="en-US"/>
              <a:pPr fontAlgn="base">
                <a:spcBef>
                  <a:spcPct val="0"/>
                </a:spcBef>
                <a:spcAft>
                  <a:spcPct val="0"/>
                </a:spcAft>
              </a:pPr>
              <a:t>26</a:t>
            </a:fld>
            <a:endParaRPr lang="en-US" dirty="0"/>
          </a:p>
        </p:txBody>
      </p:sp>
    </p:spTree>
    <p:extLst>
      <p:ext uri="{BB962C8B-B14F-4D97-AF65-F5344CB8AC3E}">
        <p14:creationId xmlns:p14="http://schemas.microsoft.com/office/powerpoint/2010/main" val="3773901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Rather than providing services before receiving cash, companies sometimes receive cash in advance from customers. Here, Eagle receives $6,000 from customers for soccer training to be provided later. In this case, Eagle cannot report revenue from training at the time it receives this cash because it has yet to provide services to those customers. </a:t>
            </a:r>
          </a:p>
          <a:p>
            <a:pPr>
              <a:spcBef>
                <a:spcPct val="0"/>
              </a:spcBef>
            </a:pPr>
            <a:endParaRPr lang="en-US" dirty="0"/>
          </a:p>
          <a:p>
            <a:pPr>
              <a:spcBef>
                <a:spcPct val="0"/>
              </a:spcBef>
            </a:pPr>
            <a:r>
              <a:rPr lang="en-US" dirty="0"/>
              <a:t>Recall that the </a:t>
            </a:r>
            <a:r>
              <a:rPr lang="en-US" i="1" dirty="0"/>
              <a:t>revenue recognition principle</a:t>
            </a:r>
            <a:r>
              <a:rPr lang="en-US" dirty="0"/>
              <a:t> states that revenue is recognized when goods and services are provided to customers. Receiving cash in advance from customers creates an obligation for the company to perform services in the future. This future obligation is a liability (or debt), most commonly referred to as </a:t>
            </a:r>
            <a:r>
              <a:rPr lang="en-US" i="1" dirty="0"/>
              <a:t>deferred revenue</a:t>
            </a:r>
            <a:r>
              <a:rPr lang="en-US" i="0" dirty="0"/>
              <a:t>.</a:t>
            </a:r>
            <a:r>
              <a:rPr lang="en-US" baseline="30000" dirty="0"/>
              <a:t> </a:t>
            </a:r>
          </a:p>
          <a:p>
            <a:pPr>
              <a:spcBef>
                <a:spcPct val="0"/>
              </a:spcBef>
            </a:pPr>
            <a:endParaRPr lang="en-US" baseline="30000" dirty="0"/>
          </a:p>
          <a:p>
            <a:pPr>
              <a:spcBef>
                <a:spcPct val="0"/>
              </a:spcBef>
            </a:pPr>
            <a:r>
              <a:rPr lang="en-US" dirty="0"/>
              <a:t>Receiving cash in advance causes an asset (cash) and a liability (deferred revenue) to increase.</a:t>
            </a:r>
            <a:endParaRPr lang="en-GB" dirty="0"/>
          </a:p>
        </p:txBody>
      </p:sp>
      <p:sp>
        <p:nvSpPr>
          <p:cNvPr id="552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BBCFB7-5911-4671-8940-FB047BAED7AE}" type="slidenum">
              <a:rPr lang="en-US"/>
              <a:pPr fontAlgn="base">
                <a:spcBef>
                  <a:spcPct val="0"/>
                </a:spcBef>
                <a:spcAft>
                  <a:spcPct val="0"/>
                </a:spcAft>
              </a:pPr>
              <a:t>27</a:t>
            </a:fld>
            <a:endParaRPr lang="en-US" dirty="0"/>
          </a:p>
        </p:txBody>
      </p:sp>
    </p:spTree>
    <p:extLst>
      <p:ext uri="{BB962C8B-B14F-4D97-AF65-F5344CB8AC3E}">
        <p14:creationId xmlns:p14="http://schemas.microsoft.com/office/powerpoint/2010/main" val="418410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957672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Companies incur a variety of costs in running the business. Eagle pays salaries to employees for work in the current month. Because these salaries represent a cost of operations during the current period, Eagle records them in the current month as salaries expense of $28,000.</a:t>
            </a:r>
          </a:p>
          <a:p>
            <a:pPr>
              <a:spcBef>
                <a:spcPct val="0"/>
              </a:spcBef>
            </a:pPr>
            <a:endParaRPr lang="en-US" dirty="0"/>
          </a:p>
          <a:p>
            <a:pPr>
              <a:spcBef>
                <a:spcPct val="0"/>
              </a:spcBef>
            </a:pPr>
            <a:r>
              <a:rPr lang="en-US" dirty="0"/>
              <a:t>Paying salaries for the current period causes an asset (cash) to decrease and stockholders’ equity to decrease (and salaries expense to increase).</a:t>
            </a:r>
          </a:p>
          <a:p>
            <a:pPr>
              <a:spcBef>
                <a:spcPct val="0"/>
              </a:spcBef>
            </a:pPr>
            <a:endParaRPr lang="en-US" dirty="0"/>
          </a:p>
          <a:p>
            <a:r>
              <a:rPr lang="en-US" dirty="0"/>
              <a:t>Notice that an </a:t>
            </a:r>
            <a:r>
              <a:rPr lang="en-US" i="1" dirty="0"/>
              <a:t>increase</a:t>
            </a:r>
            <a:r>
              <a:rPr lang="en-US" dirty="0"/>
              <a:t> in Salaries Expense results in a </a:t>
            </a:r>
            <a:r>
              <a:rPr lang="en-US" i="1" dirty="0"/>
              <a:t>decrease</a:t>
            </a:r>
            <a:r>
              <a:rPr lang="en-US" dirty="0"/>
              <a:t> in Retained Earnings (−$28,000). As a result, the accounting equation remains in balance, with both sides decreasing by $28,000. </a:t>
            </a:r>
          </a:p>
          <a:p>
            <a:endParaRPr lang="en-US" dirty="0"/>
          </a:p>
          <a:p>
            <a:r>
              <a:rPr lang="en-US" b="1" dirty="0"/>
              <a:t>Expenses</a:t>
            </a:r>
            <a:r>
              <a:rPr lang="en-US" dirty="0"/>
              <a:t> </a:t>
            </a:r>
            <a:r>
              <a:rPr lang="en-US" b="1" i="1" dirty="0"/>
              <a:t>reduce</a:t>
            </a:r>
            <a:r>
              <a:rPr lang="en-US" dirty="0"/>
              <a:t> </a:t>
            </a:r>
            <a:r>
              <a:rPr lang="en-US" b="1" dirty="0"/>
              <a:t>net income and therefore</a:t>
            </a:r>
            <a:r>
              <a:rPr lang="en-US" dirty="0"/>
              <a:t> </a:t>
            </a:r>
            <a:r>
              <a:rPr lang="en-US" b="1" i="1" dirty="0"/>
              <a:t>reduce</a:t>
            </a:r>
            <a:r>
              <a:rPr lang="en-US" dirty="0"/>
              <a:t> </a:t>
            </a:r>
            <a:r>
              <a:rPr lang="en-US" b="1" dirty="0"/>
              <a:t>the amount of retained earnings,</a:t>
            </a:r>
            <a:r>
              <a:rPr lang="en-US" dirty="0"/>
              <a:t> a stockholders’ equity account. Stated another way, an increase in expenses decreases net income, which decreases retained earnings, which decreases total stockholders’ equity:</a:t>
            </a:r>
          </a:p>
          <a:p>
            <a:pPr>
              <a:spcBef>
                <a:spcPct val="0"/>
              </a:spcBef>
            </a:pPr>
            <a:endParaRPr lang="en-IN" dirty="0"/>
          </a:p>
          <a:p>
            <a:r>
              <a:rPr lang="en-US" dirty="0"/>
              <a:t>Beyond salaries expense, companies have a number of other expenses. Most expense accounts are labeled with the word </a:t>
            </a:r>
            <a:r>
              <a:rPr lang="en-US" i="1" dirty="0"/>
              <a:t>expense</a:t>
            </a:r>
            <a:r>
              <a:rPr lang="en-US" dirty="0"/>
              <a:t> in the title. For instance, common expense accounts include Supplies Expense, Utilities Expense, Rent Expense, Advertising Expense, Interest Expense, and Insurance Expense.</a:t>
            </a:r>
          </a:p>
          <a:p>
            <a:endParaRPr lang="en-US" dirty="0"/>
          </a:p>
          <a:p>
            <a:r>
              <a:rPr lang="en-US" b="1" dirty="0"/>
              <a:t>When a company has a cost that benefits future periods, then we typically record an asset rather than an expense.</a:t>
            </a:r>
            <a:r>
              <a:rPr lang="en-US" dirty="0"/>
              <a:t> For example, in previous transactions we had the cost of equipment, the cost of rent, and the cost of supplies. In each of these transactions, the cost represented the purchase of a resource that will provide a benefit to the company beyond the date of the transaction, so we recorded each of these as assets.</a:t>
            </a:r>
          </a:p>
          <a:p>
            <a:pPr>
              <a:spcBef>
                <a:spcPct val="0"/>
              </a:spcBef>
            </a:pPr>
            <a:endParaRPr lang="en-IN" dirty="0"/>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FA936B-A066-45A0-8692-526F080C1CD3}" type="slidenum">
              <a:rPr lang="en-US"/>
              <a:pPr fontAlgn="base">
                <a:spcBef>
                  <a:spcPct val="0"/>
                </a:spcBef>
                <a:spcAft>
                  <a:spcPct val="0"/>
                </a:spcAft>
              </a:pPr>
              <a:t>29</a:t>
            </a:fld>
            <a:endParaRPr lang="en-US" dirty="0"/>
          </a:p>
        </p:txBody>
      </p:sp>
    </p:spTree>
    <p:extLst>
      <p:ext uri="{BB962C8B-B14F-4D97-AF65-F5344CB8AC3E}">
        <p14:creationId xmlns:p14="http://schemas.microsoft.com/office/powerpoint/2010/main" val="2218163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In this chapter, we’ll focus on the procedures related to </a:t>
            </a:r>
            <a:r>
              <a:rPr lang="en-US" i="1" dirty="0"/>
              <a:t>measuring</a:t>
            </a:r>
            <a:r>
              <a:rPr lang="en-US" dirty="0"/>
              <a:t> business activities </a:t>
            </a:r>
            <a:r>
              <a:rPr lang="en-US" i="1" dirty="0"/>
              <a:t>during the accounting period</a:t>
            </a:r>
            <a:r>
              <a:rPr lang="en-US" i="0" dirty="0"/>
              <a:t>.</a:t>
            </a:r>
            <a:r>
              <a:rPr lang="en-US" dirty="0"/>
              <a:t> </a:t>
            </a:r>
          </a:p>
          <a:p>
            <a:pPr>
              <a:spcBef>
                <a:spcPct val="0"/>
              </a:spcBef>
            </a:pPr>
            <a:endParaRPr lang="en-US" dirty="0"/>
          </a:p>
          <a:p>
            <a:pPr>
              <a:spcBef>
                <a:spcPct val="0"/>
              </a:spcBef>
            </a:pPr>
            <a:r>
              <a:rPr lang="en-US" dirty="0"/>
              <a:t>In Chapter 3, we’ll complete the accounting cycle by examining the remaining procedures that occur at the </a:t>
            </a:r>
            <a:r>
              <a:rPr lang="en-US" i="1" dirty="0"/>
              <a:t>end of the accounting period</a:t>
            </a:r>
            <a:r>
              <a:rPr lang="en-US" i="0" dirty="0"/>
              <a:t>.</a:t>
            </a:r>
            <a:r>
              <a:rPr lang="en-US" dirty="0"/>
              <a:t> </a:t>
            </a:r>
          </a:p>
          <a:p>
            <a:pPr>
              <a:spcBef>
                <a:spcPct val="0"/>
              </a:spcBef>
            </a:pPr>
            <a:endParaRPr lang="en-US" dirty="0"/>
          </a:p>
          <a:p>
            <a:pPr>
              <a:spcBef>
                <a:spcPct val="0"/>
              </a:spcBef>
            </a:pPr>
            <a:r>
              <a:rPr lang="en-US" dirty="0"/>
              <a:t>Although nearly every company accomplishes the accounting cycle using a computerized accounting system, this chapter shows a manual system to help you better understand the basic model underlying computerized programs.</a:t>
            </a: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487646E-70B6-44EB-9FDA-4CF46AD5BD64}" type="slidenum">
              <a:rPr lang="en-US"/>
              <a:pPr fontAlgn="base">
                <a:spcBef>
                  <a:spcPct val="0"/>
                </a:spcBef>
                <a:spcAft>
                  <a:spcPct val="0"/>
                </a:spcAft>
              </a:pPr>
              <a:t>3</a:t>
            </a:fld>
            <a:endParaRPr lang="en-US" dirty="0"/>
          </a:p>
        </p:txBody>
      </p:sp>
    </p:spTree>
    <p:extLst>
      <p:ext uri="{BB962C8B-B14F-4D97-AF65-F5344CB8AC3E}">
        <p14:creationId xmlns:p14="http://schemas.microsoft.com/office/powerpoint/2010/main" val="32513953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defTabSz="469682">
              <a:spcBef>
                <a:spcPct val="0"/>
              </a:spcBef>
              <a:defRPr/>
            </a:pPr>
            <a:r>
              <a:rPr lang="en-US" dirty="0"/>
              <a:t>The final transaction of Eagle Soccer Academy for the month is the payment of a $4,000 </a:t>
            </a:r>
            <a:r>
              <a:rPr lang="en-US" b="1" dirty="0"/>
              <a:t>cash dividend </a:t>
            </a:r>
            <a:r>
              <a:rPr lang="en-US" dirty="0"/>
              <a:t>to stockholders. Recall from the previous chapter that a dividend represents a distribution to the owners (stockholders) of the company. </a:t>
            </a:r>
          </a:p>
          <a:p>
            <a:pPr defTabSz="469682">
              <a:spcBef>
                <a:spcPct val="0"/>
              </a:spcBef>
              <a:defRPr/>
            </a:pPr>
            <a:endParaRPr lang="en-US" dirty="0"/>
          </a:p>
          <a:p>
            <a:pPr defTabSz="469682">
              <a:spcBef>
                <a:spcPct val="0"/>
              </a:spcBef>
              <a:defRPr/>
            </a:pPr>
            <a:r>
              <a:rPr lang="en-US" dirty="0"/>
              <a:t>Normally a company wouldn’t pay dividends after only a month in business, but we make this assumption here for purposes of illustration.</a:t>
            </a:r>
          </a:p>
          <a:p>
            <a:pPr defTabSz="469682">
              <a:spcBef>
                <a:spcPct val="0"/>
              </a:spcBef>
              <a:defRPr/>
            </a:pPr>
            <a:endParaRPr lang="en-US" dirty="0"/>
          </a:p>
          <a:p>
            <a:pPr>
              <a:spcBef>
                <a:spcPct val="0"/>
              </a:spcBef>
            </a:pPr>
            <a:r>
              <a:rPr lang="en-US" dirty="0"/>
              <a:t>Paying dividends causes an asset (cash) to decrease and stockholders’ equity to decrease (and dividends to increase):</a:t>
            </a:r>
          </a:p>
          <a:p>
            <a:pPr>
              <a:spcBef>
                <a:spcPct val="0"/>
              </a:spcBef>
            </a:pPr>
            <a:endParaRPr lang="en-US" dirty="0"/>
          </a:p>
          <a:p>
            <a:pPr>
              <a:spcBef>
                <a:spcPct val="0"/>
              </a:spcBef>
            </a:pPr>
            <a:r>
              <a:rPr lang="en-US" b="1" dirty="0"/>
              <a:t>Like expenses, dividends</a:t>
            </a:r>
            <a:r>
              <a:rPr lang="en-US" dirty="0"/>
              <a:t> </a:t>
            </a:r>
            <a:r>
              <a:rPr lang="en-US" b="1" dirty="0"/>
              <a:t>reduce</a:t>
            </a:r>
            <a:r>
              <a:rPr lang="en-US" dirty="0"/>
              <a:t> </a:t>
            </a:r>
            <a:r>
              <a:rPr lang="en-US" b="1" dirty="0"/>
              <a:t>retained earnings, but dividends are</a:t>
            </a:r>
            <a:r>
              <a:rPr lang="en-US" dirty="0"/>
              <a:t> </a:t>
            </a:r>
            <a:r>
              <a:rPr lang="en-US" b="1" i="1" dirty="0"/>
              <a:t>not</a:t>
            </a:r>
            <a:r>
              <a:rPr lang="en-US" dirty="0"/>
              <a:t> </a:t>
            </a:r>
            <a:r>
              <a:rPr lang="en-US" b="1" dirty="0"/>
              <a:t>expenses.</a:t>
            </a:r>
            <a:r>
              <a:rPr lang="en-US" dirty="0"/>
              <a:t> </a:t>
            </a:r>
          </a:p>
          <a:p>
            <a:pPr>
              <a:spcBef>
                <a:spcPct val="0"/>
              </a:spcBef>
            </a:pPr>
            <a:endParaRPr lang="en-US" dirty="0"/>
          </a:p>
          <a:p>
            <a:pPr>
              <a:spcBef>
                <a:spcPct val="0"/>
              </a:spcBef>
            </a:pPr>
            <a:r>
              <a:rPr lang="en-US" dirty="0"/>
              <a:t>Instead, dividends are distributions of part of the company’s net income to the owners, reducing the amount of earnings that have been retained in the business. Therefore, an </a:t>
            </a:r>
            <a:r>
              <a:rPr lang="en-US" i="1" dirty="0"/>
              <a:t>increase</a:t>
            </a:r>
            <a:r>
              <a:rPr lang="en-US" dirty="0"/>
              <a:t> in Dividends results in a </a:t>
            </a:r>
            <a:r>
              <a:rPr lang="en-US" i="1" dirty="0"/>
              <a:t>decrease</a:t>
            </a:r>
            <a:r>
              <a:rPr lang="en-US" dirty="0"/>
              <a:t> in Retained Earnings (−$4,000). </a:t>
            </a:r>
          </a:p>
          <a:p>
            <a:pPr>
              <a:spcBef>
                <a:spcPct val="0"/>
              </a:spcBef>
            </a:pPr>
            <a:endParaRPr lang="en-US" dirty="0"/>
          </a:p>
          <a:p>
            <a:pPr>
              <a:spcBef>
                <a:spcPct val="0"/>
              </a:spcBef>
            </a:pPr>
            <a:r>
              <a:rPr lang="en-US" dirty="0"/>
              <a:t>The accounting equation remains in balance, with both sides decreasing by $4,000. Because Retained Earnings is a stockholders’ equity account, when retained earnings decreases, so does stockholders’ equity.</a:t>
            </a:r>
            <a:endParaRPr lang="en-IN" dirty="0"/>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91095CD-B43A-4EC9-A955-418BED189C14}" type="slidenum">
              <a:rPr lang="en-US"/>
              <a:pPr fontAlgn="base">
                <a:spcBef>
                  <a:spcPct val="0"/>
                </a:spcBef>
                <a:spcAft>
                  <a:spcPct val="0"/>
                </a:spcAft>
              </a:pPr>
              <a:t>30</a:t>
            </a:fld>
            <a:endParaRPr lang="en-US" dirty="0"/>
          </a:p>
        </p:txBody>
      </p:sp>
    </p:spTree>
    <p:extLst>
      <p:ext uri="{BB962C8B-B14F-4D97-AF65-F5344CB8AC3E}">
        <p14:creationId xmlns:p14="http://schemas.microsoft.com/office/powerpoint/2010/main" val="2621528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519716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summary of all ten transactions – and the resulting</a:t>
            </a:r>
            <a:r>
              <a:rPr lang="en-US" baseline="0" dirty="0"/>
              <a:t> totals of all accounts.  </a:t>
            </a:r>
          </a:p>
          <a:p>
            <a:endParaRPr lang="en-US" baseline="0" dirty="0"/>
          </a:p>
          <a:p>
            <a:r>
              <a:rPr lang="en-US" baseline="0" dirty="0"/>
              <a:t>Take a moment to go back and review each one.  It is imperative that you understand how the accounting equation works before we move on to the next section which will use the accounting terms of debits and credits.</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014054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293562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As we saw in the previous section, transactions have the effect of increasing or decreasing account balances. While the terms </a:t>
            </a:r>
            <a:r>
              <a:rPr lang="en-US" i="1" dirty="0"/>
              <a:t>increase</a:t>
            </a:r>
            <a:r>
              <a:rPr lang="en-US" dirty="0"/>
              <a:t> and </a:t>
            </a:r>
            <a:r>
              <a:rPr lang="en-US" i="1" dirty="0"/>
              <a:t>decrease</a:t>
            </a:r>
            <a:r>
              <a:rPr lang="en-US" dirty="0"/>
              <a:t> are well understood, accountants more often use the terms </a:t>
            </a:r>
            <a:r>
              <a:rPr lang="en-US" i="1" dirty="0"/>
              <a:t>debit</a:t>
            </a:r>
            <a:r>
              <a:rPr lang="en-US" dirty="0"/>
              <a:t> and </a:t>
            </a:r>
            <a:r>
              <a:rPr lang="en-US" i="1" dirty="0"/>
              <a:t>credit</a:t>
            </a:r>
            <a:r>
              <a:rPr lang="en-US" dirty="0"/>
              <a:t> to indicate whether an account balance has increased or decreased. </a:t>
            </a:r>
          </a:p>
          <a:p>
            <a:pPr>
              <a:spcBef>
                <a:spcPct val="0"/>
              </a:spcBef>
            </a:pPr>
            <a:endParaRPr lang="en-US" dirty="0"/>
          </a:p>
          <a:p>
            <a:pPr>
              <a:spcBef>
                <a:spcPct val="0"/>
              </a:spcBef>
            </a:pPr>
            <a:r>
              <a:rPr lang="en-US" dirty="0"/>
              <a:t>Here, we introduce those terms, discuss their effect on account balances, and show how we record transactions using debits and credits.</a:t>
            </a:r>
            <a:endParaRPr lang="en-IN" dirty="0"/>
          </a:p>
        </p:txBody>
      </p:sp>
      <p:sp>
        <p:nvSpPr>
          <p:cNvPr id="614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AEDDD12-AA25-4215-92F9-18F834FAA617}" type="slidenum">
              <a:rPr lang="en-US"/>
              <a:pPr fontAlgn="base">
                <a:spcBef>
                  <a:spcPct val="0"/>
                </a:spcBef>
                <a:spcAft>
                  <a:spcPct val="0"/>
                </a:spcAft>
              </a:pPr>
              <a:t>34</a:t>
            </a:fld>
            <a:endParaRPr lang="en-US" dirty="0"/>
          </a:p>
        </p:txBody>
      </p:sp>
    </p:spTree>
    <p:extLst>
      <p:ext uri="{BB962C8B-B14F-4D97-AF65-F5344CB8AC3E}">
        <p14:creationId xmlns:p14="http://schemas.microsoft.com/office/powerpoint/2010/main" val="1453687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140800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You will need to learn how to increase and decrease account balances using the terms </a:t>
            </a:r>
            <a:r>
              <a:rPr lang="en-US" i="1" dirty="0"/>
              <a:t>debit</a:t>
            </a:r>
            <a:r>
              <a:rPr lang="en-US" dirty="0"/>
              <a:t> and </a:t>
            </a:r>
            <a:r>
              <a:rPr lang="en-US" i="1" dirty="0"/>
              <a:t>credit </a:t>
            </a:r>
            <a:r>
              <a:rPr lang="en-US" dirty="0"/>
              <a:t>because that’s the </a:t>
            </a:r>
            <a:r>
              <a:rPr lang="en-US" i="1" dirty="0"/>
              <a:t>language of accounting</a:t>
            </a:r>
            <a:r>
              <a:rPr lang="en-US" dirty="0"/>
              <a:t>. </a:t>
            </a:r>
          </a:p>
          <a:p>
            <a:endParaRPr lang="en-US" b="1" i="1" dirty="0"/>
          </a:p>
          <a:p>
            <a:r>
              <a:rPr lang="en-US" b="1" i="1" dirty="0"/>
              <a:t>Debit</a:t>
            </a:r>
            <a:r>
              <a:rPr lang="en-US" dirty="0"/>
              <a:t> simply means “left” and </a:t>
            </a:r>
            <a:r>
              <a:rPr lang="en-US" b="1" i="1" dirty="0"/>
              <a:t>credit</a:t>
            </a:r>
            <a:r>
              <a:rPr lang="en-US" dirty="0"/>
              <a:t> means “right.”</a:t>
            </a:r>
          </a:p>
          <a:p>
            <a:endParaRPr lang="en-US" dirty="0"/>
          </a:p>
          <a:p>
            <a:r>
              <a:rPr lang="en-US" dirty="0"/>
              <a:t>Look at the accounting equation in Illustration 2-5. Like every equation, there is a left-hand side and a right-hand side. Assets are on the left-hand side of the equal sign, while liabilities and stockholders’ equity are on the right-hand side. </a:t>
            </a:r>
          </a:p>
          <a:p>
            <a:endParaRPr lang="en-US" dirty="0"/>
          </a:p>
          <a:p>
            <a:r>
              <a:rPr lang="en-US" dirty="0"/>
              <a:t>In accounting terminology, </a:t>
            </a:r>
            <a:r>
              <a:rPr lang="en-US" b="1" dirty="0"/>
              <a:t>we refer to increases in assets (left-hand side accounts) as debits, and we refer to decreases in assets as credits.</a:t>
            </a:r>
            <a:r>
              <a:rPr lang="en-US" dirty="0"/>
              <a:t> For example, if a company receives cash (an asset), the balance of the Cash account increases, so we refer to the increase as a “debit to cash.” We would refer to a decrease in cash as a “credit to cash.”</a:t>
            </a:r>
          </a:p>
          <a:p>
            <a:endParaRPr lang="en-US" dirty="0"/>
          </a:p>
          <a:p>
            <a:r>
              <a:rPr lang="en-US" dirty="0"/>
              <a:t>Just the opposite is true for liabilities and stockholders' equity. These accounts are on the right-hand side of the accounting equation. </a:t>
            </a:r>
            <a:r>
              <a:rPr lang="en-US" b="1" dirty="0"/>
              <a:t>We refer to increases in liabilities and stockholders’ equity (right-hand side accounts) as credits, and decreases in those accounts as debits.</a:t>
            </a:r>
            <a:endParaRPr lang="en-US" dirty="0"/>
          </a:p>
          <a:p>
            <a:pPr>
              <a:spcBef>
                <a:spcPct val="0"/>
              </a:spcBef>
            </a:pPr>
            <a:endParaRPr lang="en-US" dirty="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7522B7-420F-4827-AC32-30DC4EEBAEF4}" type="slidenum">
              <a:rPr lang="en-US"/>
              <a:pPr fontAlgn="base">
                <a:spcBef>
                  <a:spcPct val="0"/>
                </a:spcBef>
                <a:spcAft>
                  <a:spcPct val="0"/>
                </a:spcAft>
              </a:pPr>
              <a:t>36</a:t>
            </a:fld>
            <a:endParaRPr lang="en-US" dirty="0"/>
          </a:p>
        </p:txBody>
      </p:sp>
    </p:spTree>
    <p:extLst>
      <p:ext uri="{BB962C8B-B14F-4D97-AF65-F5344CB8AC3E}">
        <p14:creationId xmlns:p14="http://schemas.microsoft.com/office/powerpoint/2010/main" val="3345191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823762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844122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As we discussed previously, we can expand the basic accounting equation to include the components of stockholders’ equity (common stock and retained earnings) and the components of retained earnings (revenues, expenses, and dividends). </a:t>
            </a:r>
          </a:p>
          <a:p>
            <a:endParaRPr lang="en-US" dirty="0"/>
          </a:p>
          <a:p>
            <a:r>
              <a:rPr lang="en-US" dirty="0"/>
              <a:t>Because common stock and retained earnings are part of stockholders’ equity (right-hand side), it follows directly that we increase both with a credit, and decrease both with a debit.</a:t>
            </a:r>
          </a:p>
          <a:p>
            <a:endParaRPr lang="en-US" dirty="0"/>
          </a:p>
          <a:p>
            <a:r>
              <a:rPr lang="en-US" dirty="0"/>
              <a:t>For the components of Retained Earnings:</a:t>
            </a:r>
          </a:p>
          <a:p>
            <a:pPr marL="176131" indent="-176131">
              <a:buFont typeface="Arial" panose="020B0604020202020204" pitchFamily="34" charset="0"/>
              <a:buChar char="•"/>
            </a:pPr>
            <a:r>
              <a:rPr lang="en-US" dirty="0"/>
              <a:t>Revenues increase retained earnings (“there’s more to keep”). Retained Earnings is a credit account, so we </a:t>
            </a:r>
            <a:r>
              <a:rPr lang="en-US" b="1" dirty="0"/>
              <a:t>increase revenues with a credit</a:t>
            </a:r>
            <a:r>
              <a:rPr lang="en-US" dirty="0"/>
              <a:t>.</a:t>
            </a:r>
          </a:p>
          <a:p>
            <a:pPr marL="176131" indent="-176131">
              <a:buFont typeface="Arial" panose="020B0604020202020204" pitchFamily="34" charset="0"/>
              <a:buChar char="•"/>
            </a:pPr>
            <a:r>
              <a:rPr lang="en-US" dirty="0"/>
              <a:t>Expenses, on the other hand, decrease retained earnings (“there’s less to keep”). Thus, we do the opposite of what we do with revenues; we </a:t>
            </a:r>
            <a:r>
              <a:rPr lang="en-US" b="1" dirty="0"/>
              <a:t>increase expenses with a debit</a:t>
            </a:r>
            <a:r>
              <a:rPr lang="en-US" dirty="0"/>
              <a:t>.</a:t>
            </a:r>
          </a:p>
          <a:p>
            <a:pPr marL="176131" indent="-176131">
              <a:buFont typeface="Arial" panose="020B0604020202020204" pitchFamily="34" charset="0"/>
              <a:buChar char="•"/>
            </a:pPr>
            <a:r>
              <a:rPr lang="en-US" dirty="0"/>
              <a:t>Dividends, similar to expenses, decrease retained earnings, so we </a:t>
            </a:r>
            <a:r>
              <a:rPr lang="en-US" b="1" dirty="0"/>
              <a:t>increase dividends with a debit</a:t>
            </a:r>
            <a:r>
              <a:rPr lang="en-US" dirty="0"/>
              <a:t>.</a:t>
            </a:r>
          </a:p>
          <a:p>
            <a:pPr marL="176131" indent="-176131">
              <a:buFont typeface="Arial" panose="020B0604020202020204" pitchFamily="34" charset="0"/>
              <a:buChar char="•"/>
            </a:pPr>
            <a:r>
              <a:rPr lang="en-US" dirty="0"/>
              <a:t>For each of these components, </a:t>
            </a:r>
            <a:r>
              <a:rPr lang="en-US" b="1" dirty="0"/>
              <a:t>we do the opposite to decrease the balance</a:t>
            </a:r>
            <a:r>
              <a:rPr lang="en-US" dirty="0"/>
              <a:t>.</a:t>
            </a:r>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1A2645-2847-4917-9F40-1E48BB4AF5C8}" type="slidenum">
              <a:rPr lang="en-US"/>
              <a:pPr fontAlgn="base">
                <a:spcBef>
                  <a:spcPct val="0"/>
                </a:spcBef>
                <a:spcAft>
                  <a:spcPct val="0"/>
                </a:spcAft>
              </a:pPr>
              <a:t>39</a:t>
            </a:fld>
            <a:endParaRPr lang="en-US" dirty="0"/>
          </a:p>
        </p:txBody>
      </p:sp>
    </p:spTree>
    <p:extLst>
      <p:ext uri="{BB962C8B-B14F-4D97-AF65-F5344CB8AC3E}">
        <p14:creationId xmlns:p14="http://schemas.microsoft.com/office/powerpoint/2010/main" val="1008639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650525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416701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Here’s a simple way to remember which accounts increase with debits and which with credits. </a:t>
            </a:r>
          </a:p>
          <a:p>
            <a:pPr>
              <a:spcBef>
                <a:spcPct val="0"/>
              </a:spcBef>
            </a:pPr>
            <a:endParaRPr lang="en-US" dirty="0"/>
          </a:p>
          <a:p>
            <a:pPr>
              <a:spcBef>
                <a:spcPct val="0"/>
              </a:spcBef>
            </a:pPr>
            <a:r>
              <a:rPr lang="en-IN" dirty="0"/>
              <a:t>The three accounts on the left, or debit, side of </a:t>
            </a:r>
            <a:r>
              <a:rPr lang="en-IN" b="1" dirty="0"/>
              <a:t>DEALOR</a:t>
            </a:r>
            <a:r>
              <a:rPr lang="en-IN" dirty="0"/>
              <a:t>—</a:t>
            </a:r>
            <a:r>
              <a:rPr lang="en-IN" b="1" dirty="0"/>
              <a:t>D</a:t>
            </a:r>
            <a:r>
              <a:rPr lang="en-IN" dirty="0"/>
              <a:t>ividends, </a:t>
            </a:r>
            <a:r>
              <a:rPr lang="en-IN" b="1" dirty="0"/>
              <a:t>E</a:t>
            </a:r>
            <a:r>
              <a:rPr lang="en-IN" dirty="0"/>
              <a:t>xpenses, and </a:t>
            </a:r>
            <a:r>
              <a:rPr lang="en-IN" b="1" dirty="0"/>
              <a:t>A</a:t>
            </a:r>
            <a:r>
              <a:rPr lang="en-IN" dirty="0"/>
              <a:t>ssets—increase with a debit and decrease with a credit. The three accounts on the right, or credit, side—</a:t>
            </a:r>
            <a:r>
              <a:rPr lang="en-IN" b="1" dirty="0"/>
              <a:t>L</a:t>
            </a:r>
            <a:r>
              <a:rPr lang="en-IN" dirty="0"/>
              <a:t>iabilities, </a:t>
            </a:r>
            <a:r>
              <a:rPr lang="en-IN" b="1" dirty="0"/>
              <a:t>O</a:t>
            </a:r>
            <a:r>
              <a:rPr lang="en-IN" dirty="0"/>
              <a:t>wners’ (stockholders’) equity, and </a:t>
            </a:r>
            <a:r>
              <a:rPr lang="en-IN" b="1" dirty="0"/>
              <a:t>R</a:t>
            </a:r>
            <a:r>
              <a:rPr lang="en-IN" dirty="0"/>
              <a:t>evenues—increase with a </a:t>
            </a:r>
            <a:r>
              <a:rPr lang="en-US" dirty="0"/>
              <a:t>credit and decrease with a debit.</a:t>
            </a:r>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4AB8CD-4E79-4C15-AF45-7C2082B14033}" type="slidenum">
              <a:rPr lang="en-US"/>
              <a:pPr fontAlgn="base">
                <a:spcBef>
                  <a:spcPct val="0"/>
                </a:spcBef>
                <a:spcAft>
                  <a:spcPct val="0"/>
                </a:spcAft>
              </a:pPr>
              <a:t>41</a:t>
            </a:fld>
            <a:endParaRPr lang="en-US" dirty="0"/>
          </a:p>
        </p:txBody>
      </p:sp>
    </p:spTree>
    <p:extLst>
      <p:ext uri="{BB962C8B-B14F-4D97-AF65-F5344CB8AC3E}">
        <p14:creationId xmlns:p14="http://schemas.microsoft.com/office/powerpoint/2010/main" val="1849494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55958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5726395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a:t>
            </a:r>
            <a:r>
              <a:rPr lang="en-US" b="1" dirty="0"/>
              <a:t>journal entry </a:t>
            </a:r>
            <a:r>
              <a:rPr lang="en-US" dirty="0"/>
              <a:t>that records a transaction has a place for the date of the transaction, the relevant account names, debit amounts, credit amounts, and a description of the transaction. A </a:t>
            </a:r>
            <a:r>
              <a:rPr lang="en-US" b="1" i="1" dirty="0"/>
              <a:t>journal</a:t>
            </a:r>
            <a:r>
              <a:rPr lang="en-US" dirty="0"/>
              <a:t> provides a </a:t>
            </a:r>
            <a:r>
              <a:rPr lang="en-US" i="1" dirty="0"/>
              <a:t>chronological </a:t>
            </a:r>
            <a:r>
              <a:rPr lang="en-US" dirty="0"/>
              <a:t>record of all transactions affecting a firm. </a:t>
            </a:r>
          </a:p>
          <a:p>
            <a:pPr>
              <a:spcBef>
                <a:spcPct val="0"/>
              </a:spcBef>
            </a:pPr>
            <a:endParaRPr lang="en-US" dirty="0"/>
          </a:p>
          <a:p>
            <a:pPr>
              <a:spcBef>
                <a:spcPct val="0"/>
              </a:spcBef>
            </a:pPr>
            <a:r>
              <a:rPr lang="en-US" dirty="0"/>
              <a:t>We first list the account to be debited; below that, and indented to the right, we list the account to be credited. The entry has two amount columns—one for debits, one for credits. Because the amounts always represent dollar amounts (not number of units, for example), the dollar sign ($) is not used. </a:t>
            </a:r>
          </a:p>
          <a:p>
            <a:pPr>
              <a:spcBef>
                <a:spcPct val="0"/>
              </a:spcBef>
            </a:pPr>
            <a:endParaRPr lang="en-US" dirty="0"/>
          </a:p>
          <a:p>
            <a:pPr>
              <a:spcBef>
                <a:spcPct val="0"/>
              </a:spcBef>
            </a:pPr>
            <a:r>
              <a:rPr lang="en-US" dirty="0"/>
              <a:t>As you might expect, the left-hand column is for debits, and the right-hand column is for credits. A brief description of the transaction is customarily included at the bottom to leave an information trail for later reference if necessary.</a:t>
            </a:r>
          </a:p>
          <a:p>
            <a:pPr>
              <a:spcBef>
                <a:spcPct val="0"/>
              </a:spcBef>
            </a:pPr>
            <a:endParaRPr lang="en-US" dirty="0"/>
          </a:p>
          <a:p>
            <a:pPr>
              <a:spcBef>
                <a:spcPct val="0"/>
              </a:spcBef>
            </a:pPr>
            <a:r>
              <a:rPr lang="en-US" dirty="0"/>
              <a:t>If you wanted to know all the company’s transactions for March 2, you would access the </a:t>
            </a:r>
            <a:r>
              <a:rPr lang="en-US" b="1" dirty="0"/>
              <a:t>journal</a:t>
            </a:r>
            <a:r>
              <a:rPr lang="en-US" dirty="0"/>
              <a:t>.</a:t>
            </a:r>
          </a:p>
          <a:p>
            <a:pPr>
              <a:spcBef>
                <a:spcPct val="0"/>
              </a:spcBef>
            </a:pPr>
            <a:r>
              <a:rPr lang="en-IN" dirty="0"/>
              <a:t>If you wanted to know all the company’s transactions for cash, you would access the cash </a:t>
            </a:r>
            <a:r>
              <a:rPr lang="en-IN" b="1" dirty="0"/>
              <a:t>account</a:t>
            </a:r>
            <a:r>
              <a:rPr lang="en-IN" dirty="0"/>
              <a:t>.</a:t>
            </a:r>
            <a:endParaRPr lang="en-US" dirty="0"/>
          </a:p>
        </p:txBody>
      </p:sp>
      <p:sp>
        <p:nvSpPr>
          <p:cNvPr id="716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63E941-6F79-4066-A37C-C8C6CEAC03EF}" type="slidenum">
              <a:rPr lang="en-US"/>
              <a:pPr fontAlgn="base">
                <a:spcBef>
                  <a:spcPct val="0"/>
                </a:spcBef>
                <a:spcAft>
                  <a:spcPct val="0"/>
                </a:spcAft>
              </a:pPr>
              <a:t>44</a:t>
            </a:fld>
            <a:endParaRPr lang="en-US" dirty="0"/>
          </a:p>
        </p:txBody>
      </p:sp>
    </p:spTree>
    <p:extLst>
      <p:ext uri="{BB962C8B-B14F-4D97-AF65-F5344CB8AC3E}">
        <p14:creationId xmlns:p14="http://schemas.microsoft.com/office/powerpoint/2010/main" val="42062851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847095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To record the transaction between Eagle and its investors in the books of Eagle, Cash is debited and Common Stock is credited for $200,000. </a:t>
            </a:r>
          </a:p>
          <a:p>
            <a:pPr>
              <a:spcBef>
                <a:spcPct val="0"/>
              </a:spcBef>
            </a:pPr>
            <a:endParaRPr lang="en-US" dirty="0"/>
          </a:p>
          <a:p>
            <a:pPr>
              <a:spcBef>
                <a:spcPct val="0"/>
              </a:spcBef>
            </a:pPr>
            <a:r>
              <a:rPr lang="en-US" b="1" dirty="0"/>
              <a:t>For each transaction, total debits must equal total credits</a:t>
            </a:r>
            <a:r>
              <a:rPr lang="en-US" dirty="0"/>
              <a:t>.</a:t>
            </a:r>
          </a:p>
        </p:txBody>
      </p:sp>
      <p:sp>
        <p:nvSpPr>
          <p:cNvPr id="737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151E0F-5D4E-4521-8CE2-901F4CF79FCD}" type="slidenum">
              <a:rPr lang="en-US"/>
              <a:pPr fontAlgn="base">
                <a:spcBef>
                  <a:spcPct val="0"/>
                </a:spcBef>
                <a:spcAft>
                  <a:spcPct val="0"/>
                </a:spcAft>
              </a:pPr>
              <a:t>46</a:t>
            </a:fld>
            <a:endParaRPr lang="en-US" dirty="0"/>
          </a:p>
        </p:txBody>
      </p:sp>
    </p:spTree>
    <p:extLst>
      <p:ext uri="{BB962C8B-B14F-4D97-AF65-F5344CB8AC3E}">
        <p14:creationId xmlns:p14="http://schemas.microsoft.com/office/powerpoint/2010/main" val="3906867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783918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665019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757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892BD9-D696-4420-986D-BDA1D55D86D5}" type="slidenum">
              <a:rPr lang="en-US"/>
              <a:pPr fontAlgn="base">
                <a:spcBef>
                  <a:spcPct val="0"/>
                </a:spcBef>
                <a:spcAft>
                  <a:spcPct val="0"/>
                </a:spcAft>
              </a:pPr>
              <a:t>49</a:t>
            </a:fld>
            <a:endParaRPr lang="en-US" dirty="0"/>
          </a:p>
        </p:txBody>
      </p:sp>
    </p:spTree>
    <p:extLst>
      <p:ext uri="{BB962C8B-B14F-4D97-AF65-F5344CB8AC3E}">
        <p14:creationId xmlns:p14="http://schemas.microsoft.com/office/powerpoint/2010/main" val="63676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A company has business transactions with many different individuals and other companies. Examples are selling products to a customer, purchasing supplies from a vendor, paying salaries to an employee, and borrowing money from a bank. These transactions are often referred to as </a:t>
            </a:r>
            <a:r>
              <a:rPr lang="en-US" b="1" i="1" dirty="0"/>
              <a:t>external transactions </a:t>
            </a:r>
            <a:r>
              <a:rPr lang="en-US" dirty="0"/>
              <a:t>because they are conducted between the company and a separate economic entity. In this chapter, we focus on the measurement of external transactions occurring during the period.</a:t>
            </a:r>
          </a:p>
          <a:p>
            <a:pPr>
              <a:spcBef>
                <a:spcPct val="0"/>
              </a:spcBef>
            </a:pPr>
            <a:endParaRPr lang="en-US" dirty="0"/>
          </a:p>
          <a:p>
            <a:pPr>
              <a:spcBef>
                <a:spcPct val="0"/>
              </a:spcBef>
            </a:pPr>
            <a:r>
              <a:rPr lang="en-US" dirty="0"/>
              <a:t>In Chapter 3, we’ll discuss internal transactions measured at the end of the period. These include events that affect the financial position of the company, but do not include an exchange with a separate company or individual.</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3B346F-7E3C-4302-A097-80303C28836D}" type="slidenum">
              <a:rPr lang="en-US"/>
              <a:pPr fontAlgn="base">
                <a:spcBef>
                  <a:spcPct val="0"/>
                </a:spcBef>
                <a:spcAft>
                  <a:spcPct val="0"/>
                </a:spcAft>
              </a:pPr>
              <a:t>5</a:t>
            </a:fld>
            <a:endParaRPr lang="en-US" dirty="0"/>
          </a:p>
        </p:txBody>
      </p:sp>
    </p:spTree>
    <p:extLst>
      <p:ext uri="{BB962C8B-B14F-4D97-AF65-F5344CB8AC3E}">
        <p14:creationId xmlns:p14="http://schemas.microsoft.com/office/powerpoint/2010/main" val="16333563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defTabSz="469682">
              <a:spcBef>
                <a:spcPct val="0"/>
              </a:spcBef>
              <a:defRPr/>
            </a:pPr>
            <a:r>
              <a:rPr lang="en-US" dirty="0"/>
              <a:t>A general ledger account includes an account title, transaction date, transaction description, and columns for debits, credits, and the cumulative account balance. </a:t>
            </a:r>
          </a:p>
          <a:p>
            <a:pPr defTabSz="469682">
              <a:spcBef>
                <a:spcPct val="0"/>
              </a:spcBef>
              <a:defRPr/>
            </a:pPr>
            <a:endParaRPr lang="en-US" dirty="0"/>
          </a:p>
          <a:p>
            <a:r>
              <a:rPr lang="en-US" dirty="0"/>
              <a:t>After all individual transactions for the period are posted to a general ledger account, we </a:t>
            </a:r>
            <a:r>
              <a:rPr lang="en-US" b="1" dirty="0"/>
              <a:t>aggregate</a:t>
            </a:r>
            <a:r>
              <a:rPr lang="en-US" dirty="0"/>
              <a:t> these individual amounts to compute a single ending account balance. It is this process of measuring each transaction and then aggregating those measurements that allows efficient communication of accounting information to financial statements users.</a:t>
            </a:r>
            <a:br>
              <a:rPr lang="en-US" dirty="0"/>
            </a:br>
            <a:endParaRPr lang="en-US" dirty="0"/>
          </a:p>
          <a:p>
            <a:r>
              <a:rPr lang="en-US" dirty="0"/>
              <a:t>Of course, computerized systems automatically and instantly post information from the journal to the general ledger accounts and calculate account balances. </a:t>
            </a:r>
          </a:p>
        </p:txBody>
      </p:sp>
      <p:sp>
        <p:nvSpPr>
          <p:cNvPr id="778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F73BD7-1F6D-4B98-B8A0-FA56DDE8E238}" type="slidenum">
              <a:rPr lang="en-US"/>
              <a:pPr fontAlgn="base">
                <a:spcBef>
                  <a:spcPct val="0"/>
                </a:spcBef>
                <a:spcAft>
                  <a:spcPct val="0"/>
                </a:spcAft>
              </a:pPr>
              <a:t>50</a:t>
            </a:fld>
            <a:endParaRPr lang="en-US" dirty="0"/>
          </a:p>
        </p:txBody>
      </p:sp>
    </p:spTree>
    <p:extLst>
      <p:ext uri="{BB962C8B-B14F-4D97-AF65-F5344CB8AC3E}">
        <p14:creationId xmlns:p14="http://schemas.microsoft.com/office/powerpoint/2010/main" val="2074545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defTabSz="469682">
              <a:spcBef>
                <a:spcPct val="0"/>
              </a:spcBef>
              <a:defRPr/>
            </a:pPr>
            <a:r>
              <a:rPr lang="en-US" dirty="0"/>
              <a:t>Posting involves simply moving the debit to Cash from the journal entry to a debit (or left side) in the Cash general ledger account, increasing its balance by $200,000. The credit to Common Stock from the journal entry becomes a credit (or right side) in the Common Stock general ledger account, increasing its balance by $200,000.</a:t>
            </a:r>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99C8E4-B5B8-4498-BD00-104F35A59E07}" type="slidenum">
              <a:rPr lang="en-US"/>
              <a:pPr fontAlgn="base">
                <a:spcBef>
                  <a:spcPct val="0"/>
                </a:spcBef>
                <a:spcAft>
                  <a:spcPct val="0"/>
                </a:spcAft>
              </a:pPr>
              <a:t>51</a:t>
            </a:fld>
            <a:endParaRPr lang="en-US" dirty="0"/>
          </a:p>
        </p:txBody>
      </p:sp>
    </p:spTree>
    <p:extLst>
      <p:ext uri="{BB962C8B-B14F-4D97-AF65-F5344CB8AC3E}">
        <p14:creationId xmlns:p14="http://schemas.microsoft.com/office/powerpoint/2010/main" val="40707067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We see that the balance in both accounts increases by $100,000. The balance of the Cash account is now $300,000, which includes $200,000 cash received from stockholders plus $100,000 cash received from the bank. The balance of the Notes Payable account increases from $0 to $100,000.</a:t>
            </a:r>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99C8E4-B5B8-4498-BD00-104F35A59E07}" type="slidenum">
              <a:rPr lang="en-US"/>
              <a:pPr fontAlgn="base">
                <a:spcBef>
                  <a:spcPct val="0"/>
                </a:spcBef>
                <a:spcAft>
                  <a:spcPct val="0"/>
                </a:spcAft>
              </a:pPr>
              <a:t>52</a:t>
            </a:fld>
            <a:endParaRPr lang="en-US" dirty="0"/>
          </a:p>
        </p:txBody>
      </p:sp>
    </p:spTree>
    <p:extLst>
      <p:ext uri="{BB962C8B-B14F-4D97-AF65-F5344CB8AC3E}">
        <p14:creationId xmlns:p14="http://schemas.microsoft.com/office/powerpoint/2010/main" val="40707067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From this point forward we’ll use a simplified version of the general ledger account, commonly referred to as a T-account.</a:t>
            </a:r>
          </a:p>
          <a:p>
            <a:endParaRPr lang="en-US" dirty="0"/>
          </a:p>
          <a:p>
            <a:r>
              <a:rPr lang="en-US" sz="1800" dirty="0">
                <a:solidFill>
                  <a:srgbClr val="000000"/>
                </a:solidFill>
                <a:latin typeface="URWPalladioTOT"/>
              </a:rPr>
              <a:t>You can see that the name T-account comes from the natural T shape formed in the general ledger by the debit and credit columns. </a:t>
            </a:r>
            <a:r>
              <a:rPr lang="en-US" dirty="0"/>
              <a:t> </a:t>
            </a:r>
          </a:p>
          <a:p>
            <a:pPr>
              <a:spcBef>
                <a:spcPct val="0"/>
              </a:spcBef>
            </a:pPr>
            <a:endParaRPr lang="en-US" dirty="0"/>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99C8E4-B5B8-4498-BD00-104F35A59E07}" type="slidenum">
              <a:rPr lang="en-US"/>
              <a:pPr fontAlgn="base">
                <a:spcBef>
                  <a:spcPct val="0"/>
                </a:spcBef>
                <a:spcAft>
                  <a:spcPct val="0"/>
                </a:spcAft>
              </a:pPr>
              <a:t>53</a:t>
            </a:fld>
            <a:endParaRPr lang="en-US" dirty="0"/>
          </a:p>
        </p:txBody>
      </p:sp>
    </p:spTree>
    <p:extLst>
      <p:ext uri="{BB962C8B-B14F-4D97-AF65-F5344CB8AC3E}">
        <p14:creationId xmlns:p14="http://schemas.microsoft.com/office/powerpoint/2010/main" val="1759712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When Eagle</a:t>
            </a:r>
            <a:r>
              <a:rPr lang="en-US" baseline="0" dirty="0"/>
              <a:t> purchases equipment with cash, we debit Equipment and post the debit to the Equipment account to show the balance of equipment has increased. We also credit Cash and post the credit to the Cash account to show that the balance of cash has decreased.</a:t>
            </a:r>
          </a:p>
          <a:p>
            <a:pPr>
              <a:spcBef>
                <a:spcPct val="0"/>
              </a:spcBef>
            </a:pPr>
            <a:endParaRPr lang="en-US" baseline="0" dirty="0"/>
          </a:p>
          <a:p>
            <a:r>
              <a:rPr lang="en-US" dirty="0"/>
              <a:t>As we go through the remaining transactions, </a:t>
            </a:r>
            <a:r>
              <a:rPr lang="en-US" b="1" dirty="0"/>
              <a:t>notice how each individual transaction is recorded in the journal but then adds to or subtracts from the account’s total balance in the general ledger. </a:t>
            </a:r>
          </a:p>
          <a:p>
            <a:pPr>
              <a:spcBef>
                <a:spcPct val="0"/>
              </a:spcBef>
            </a:pPr>
            <a:endParaRPr lang="en-US" dirty="0"/>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99C8E4-B5B8-4498-BD00-104F35A59E07}" type="slidenum">
              <a:rPr lang="en-US"/>
              <a:pPr fontAlgn="base">
                <a:spcBef>
                  <a:spcPct val="0"/>
                </a:spcBef>
                <a:spcAft>
                  <a:spcPct val="0"/>
                </a:spcAft>
              </a:pPr>
              <a:t>54</a:t>
            </a:fld>
            <a:endParaRPr lang="en-US" dirty="0"/>
          </a:p>
        </p:txBody>
      </p:sp>
    </p:spTree>
    <p:extLst>
      <p:ext uri="{BB962C8B-B14F-4D97-AF65-F5344CB8AC3E}">
        <p14:creationId xmlns:p14="http://schemas.microsoft.com/office/powerpoint/2010/main" val="40707067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defTabSz="469682">
              <a:spcBef>
                <a:spcPct val="0"/>
              </a:spcBef>
              <a:defRPr/>
            </a:pPr>
            <a:r>
              <a:rPr lang="en-US" dirty="0"/>
              <a:t>When Eagle</a:t>
            </a:r>
            <a:r>
              <a:rPr lang="en-US" baseline="0" dirty="0"/>
              <a:t> pays one year of rent in advance, we debit Prepaid Rent and post the debit to the Prepaid Rent account to show the balance of prepaid rent has increased. We also credit Cash and post the credit to the Cash account to show that the balance of cash has decreased.</a:t>
            </a:r>
            <a:endParaRPr lang="en-US" dirty="0"/>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99C8E4-B5B8-4498-BD00-104F35A59E07}" type="slidenum">
              <a:rPr lang="en-US"/>
              <a:pPr fontAlgn="base">
                <a:spcBef>
                  <a:spcPct val="0"/>
                </a:spcBef>
                <a:spcAft>
                  <a:spcPct val="0"/>
                </a:spcAft>
              </a:pPr>
              <a:t>55</a:t>
            </a:fld>
            <a:endParaRPr lang="en-US" dirty="0"/>
          </a:p>
        </p:txBody>
      </p:sp>
    </p:spTree>
    <p:extLst>
      <p:ext uri="{BB962C8B-B14F-4D97-AF65-F5344CB8AC3E}">
        <p14:creationId xmlns:p14="http://schemas.microsoft.com/office/powerpoint/2010/main" val="40707067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defTabSz="469682">
              <a:spcBef>
                <a:spcPct val="0"/>
              </a:spcBef>
              <a:defRPr/>
            </a:pPr>
            <a:r>
              <a:rPr lang="en-US" dirty="0"/>
              <a:t>When Eagle</a:t>
            </a:r>
            <a:r>
              <a:rPr lang="en-US" baseline="0" dirty="0"/>
              <a:t> purchases supplies on account, we debit Supplies and post the debit to the Supplies account to show the balance of supplies has increased. We also credit Accounts Payable and post the credit to the Accounts Payable account to show that the balance of accounts payable has increased.</a:t>
            </a:r>
            <a:endParaRPr lang="en-US" dirty="0"/>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99C8E4-B5B8-4498-BD00-104F35A59E07}" type="slidenum">
              <a:rPr lang="en-US"/>
              <a:pPr fontAlgn="base">
                <a:spcBef>
                  <a:spcPct val="0"/>
                </a:spcBef>
                <a:spcAft>
                  <a:spcPct val="0"/>
                </a:spcAft>
              </a:pPr>
              <a:t>56</a:t>
            </a:fld>
            <a:endParaRPr lang="en-US" dirty="0"/>
          </a:p>
        </p:txBody>
      </p:sp>
    </p:spTree>
    <p:extLst>
      <p:ext uri="{BB962C8B-B14F-4D97-AF65-F5344CB8AC3E}">
        <p14:creationId xmlns:p14="http://schemas.microsoft.com/office/powerpoint/2010/main" val="4070706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defTabSz="469682">
              <a:spcBef>
                <a:spcPct val="0"/>
              </a:spcBef>
              <a:defRPr/>
            </a:pPr>
            <a:r>
              <a:rPr lang="en-US" dirty="0">
                <a:solidFill>
                  <a:prstClr val="black"/>
                </a:solidFill>
                <a:latin typeface="Calibri"/>
              </a:rPr>
              <a:t>When Eagle provides soccer training to customers for cash, we debit Cash and post the debit to the Cash account to show the balance of cash has increased. We also credit Service Revenue and post the credit to the Service Revenue account to show that the balance of service revenue has increased.</a:t>
            </a:r>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99C8E4-B5B8-4498-BD00-104F35A59E07}" type="slidenum">
              <a:rPr lang="en-US"/>
              <a:pPr fontAlgn="base">
                <a:spcBef>
                  <a:spcPct val="0"/>
                </a:spcBef>
                <a:spcAft>
                  <a:spcPct val="0"/>
                </a:spcAft>
              </a:pPr>
              <a:t>57</a:t>
            </a:fld>
            <a:endParaRPr lang="en-US" dirty="0"/>
          </a:p>
        </p:txBody>
      </p:sp>
    </p:spTree>
    <p:extLst>
      <p:ext uri="{BB962C8B-B14F-4D97-AF65-F5344CB8AC3E}">
        <p14:creationId xmlns:p14="http://schemas.microsoft.com/office/powerpoint/2010/main" val="40707067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defTabSz="469682">
              <a:spcBef>
                <a:spcPct val="0"/>
              </a:spcBef>
              <a:defRPr/>
            </a:pPr>
            <a:r>
              <a:rPr lang="en-US" dirty="0"/>
              <a:t>When Eagle</a:t>
            </a:r>
            <a:r>
              <a:rPr lang="en-US" baseline="0" dirty="0"/>
              <a:t> provides soccer training to customers on account, we debit Accounts Receivable and post the debit to the Accounts Receivable account to show the balance of accounts receivable has increased. We also credit Service Revenue and post the credit to the Service Revenue account to show that the balance of service revenue has increased.</a:t>
            </a:r>
            <a:endParaRPr lang="en-US" dirty="0"/>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99C8E4-B5B8-4498-BD00-104F35A59E07}" type="slidenum">
              <a:rPr lang="en-US"/>
              <a:pPr fontAlgn="base">
                <a:spcBef>
                  <a:spcPct val="0"/>
                </a:spcBef>
                <a:spcAft>
                  <a:spcPct val="0"/>
                </a:spcAft>
              </a:pPr>
              <a:t>58</a:t>
            </a:fld>
            <a:endParaRPr lang="en-US" dirty="0"/>
          </a:p>
        </p:txBody>
      </p:sp>
    </p:spTree>
    <p:extLst>
      <p:ext uri="{BB962C8B-B14F-4D97-AF65-F5344CB8AC3E}">
        <p14:creationId xmlns:p14="http://schemas.microsoft.com/office/powerpoint/2010/main" val="40707067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defTabSz="469682">
              <a:spcBef>
                <a:spcPct val="0"/>
              </a:spcBef>
              <a:defRPr/>
            </a:pPr>
            <a:r>
              <a:rPr lang="en-US" dirty="0"/>
              <a:t>When Eagle</a:t>
            </a:r>
            <a:r>
              <a:rPr lang="en-US" baseline="0" dirty="0"/>
              <a:t> receives cash in advance from customers, we debit Cash and post the debit to the Cash account to show the balance of cash has increased. We also credit Deferred Revenue and post the credit to the Deferred Revenue account to show that the balance of deferred revenue has increased.</a:t>
            </a:r>
            <a:endParaRPr lang="en-US" dirty="0"/>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99C8E4-B5B8-4498-BD00-104F35A59E07}" type="slidenum">
              <a:rPr lang="en-US"/>
              <a:pPr fontAlgn="base">
                <a:spcBef>
                  <a:spcPct val="0"/>
                </a:spcBef>
                <a:spcAft>
                  <a:spcPct val="0"/>
                </a:spcAft>
              </a:pPr>
              <a:t>59</a:t>
            </a:fld>
            <a:endParaRPr lang="en-US" dirty="0"/>
          </a:p>
        </p:txBody>
      </p:sp>
    </p:spTree>
    <p:extLst>
      <p:ext uri="{BB962C8B-B14F-4D97-AF65-F5344CB8AC3E}">
        <p14:creationId xmlns:p14="http://schemas.microsoft.com/office/powerpoint/2010/main" val="407070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external transactions is a six-step process, as outlined as outlined</a:t>
            </a:r>
            <a:r>
              <a:rPr lang="en-US" baseline="0" dirty="0"/>
              <a:t> in Illustration 2-1</a:t>
            </a:r>
            <a:r>
              <a:rPr lang="en-US" dirty="0"/>
              <a:t>.  These steps are the foundation for the remaining chapters in this book.  Make sure you understand them before</a:t>
            </a:r>
            <a:r>
              <a:rPr lang="en-US" baseline="0" dirty="0"/>
              <a:t> you proceed.</a:t>
            </a:r>
          </a:p>
          <a:p>
            <a:endParaRPr lang="en-US" baseline="0" dirty="0"/>
          </a:p>
          <a:p>
            <a:r>
              <a:rPr lang="en-US" dirty="0"/>
              <a:t>A company has business transactions with many different individuals and other companies. Examples are selling products to a customer, purchasing supplies from a vendor, paying salaries to an employee, and borrowing money from a bank. These transactions are often referred to as </a:t>
            </a:r>
            <a:r>
              <a:rPr lang="en-US" b="1" i="1" dirty="0"/>
              <a:t>external transactions</a:t>
            </a:r>
            <a:r>
              <a:rPr lang="en-US" dirty="0"/>
              <a:t> because they are conducted between the company and a separate economic entity.  We need to measure these business transactions, so they can be communicated to investors, creditors, and other financial statement users. In this chapter, we focus on the measurement of external transactions occurring during the period. In Chapter 3, we'll discuss </a:t>
            </a:r>
            <a:r>
              <a:rPr lang="en-US" i="1" dirty="0"/>
              <a:t>internal transactions</a:t>
            </a:r>
            <a:r>
              <a:rPr lang="en-US" dirty="0"/>
              <a:t> measured at the end of the period. These include events that affect the financial position of the company but do not include an exchange with a separate company or individual.</a:t>
            </a:r>
          </a:p>
          <a:p>
            <a:endParaRPr lang="en-US" dirty="0"/>
          </a:p>
          <a:p>
            <a:r>
              <a:rPr lang="en-US" dirty="0"/>
              <a:t>The first step in the measurement process involves gathering information about a transaction. Source documents such as sales invoices, bills from suppliers, and signed contracts provide information related to external transactions. These source documents usually identify the date and nature of each transaction, the participating parties, and the monetary terms. For example, a sales invoice might identify the date of sale, the customer, the specific items sold, the dollar amount of the sale, and the payment terms.</a:t>
            </a:r>
          </a:p>
          <a:p>
            <a:endParaRPr lang="en-US" dirty="0"/>
          </a:p>
          <a:p>
            <a:r>
              <a:rPr lang="en-US" dirty="0"/>
              <a:t>Steps 2–6 involve conventions used by accountants to capture the effects of transactions in accounts. An </a:t>
            </a:r>
            <a:r>
              <a:rPr lang="en-US" b="1" i="1" dirty="0"/>
              <a:t>account</a:t>
            </a:r>
            <a:r>
              <a:rPr lang="en-US" dirty="0"/>
              <a:t> provides a record of the business activities related to a particular item. </a:t>
            </a:r>
          </a:p>
          <a:p>
            <a:endParaRPr lang="en-US" dirty="0"/>
          </a:p>
          <a:p>
            <a:pPr>
              <a:spcBef>
                <a:spcPct val="0"/>
              </a:spcBef>
            </a:pPr>
            <a:r>
              <a:rPr lang="en-US" dirty="0"/>
              <a:t>To review:</a:t>
            </a:r>
          </a:p>
          <a:p>
            <a:pPr>
              <a:spcBef>
                <a:spcPct val="0"/>
              </a:spcBef>
            </a:pPr>
            <a:r>
              <a:rPr lang="en-US" b="1" dirty="0"/>
              <a:t>Step 1:</a:t>
            </a:r>
            <a:r>
              <a:rPr lang="en-US" dirty="0"/>
              <a:t> Gathering information about a transaction. Source documents</a:t>
            </a:r>
            <a:r>
              <a:rPr lang="en-US" b="1" dirty="0"/>
              <a:t> </a:t>
            </a:r>
            <a:r>
              <a:rPr lang="en-US" dirty="0"/>
              <a:t>such as sales invoices, bills from suppliers, and signed contracts provide information related to external transactions. These source documents are used to determine the accounts that will be affected. </a:t>
            </a:r>
          </a:p>
          <a:p>
            <a:pPr>
              <a:spcBef>
                <a:spcPct val="0"/>
              </a:spcBef>
            </a:pPr>
            <a:r>
              <a:rPr lang="en-US" b="1" dirty="0"/>
              <a:t>Step 2:</a:t>
            </a:r>
            <a:r>
              <a:rPr lang="en-US" dirty="0"/>
              <a:t> Next, the effect of the transaction on elements of the accounting equation must be analyzed. After each transaction, assets must always equal liabilities plus stockholders’ equity. </a:t>
            </a:r>
          </a:p>
          <a:p>
            <a:pPr>
              <a:spcBef>
                <a:spcPct val="0"/>
              </a:spcBef>
            </a:pPr>
            <a:r>
              <a:rPr lang="en-US" b="1" dirty="0"/>
              <a:t>Step 3: </a:t>
            </a:r>
            <a:r>
              <a:rPr lang="en-US" dirty="0"/>
              <a:t>In the basic accounting equation (Assets = Liabilities + Stockholders’ Equity), accounts on the left side are increased with debits. Accounts on the right side are increased with credits. The opposite is true to decrease any of these accounts. After identifying the accounts affected, we must determine if it must be debited or credited.</a:t>
            </a:r>
          </a:p>
          <a:p>
            <a:pPr>
              <a:spcBef>
                <a:spcPct val="0"/>
              </a:spcBef>
            </a:pPr>
            <a:r>
              <a:rPr lang="en-US" b="1" dirty="0"/>
              <a:t>Step 4: </a:t>
            </a:r>
            <a:r>
              <a:rPr lang="en-US" dirty="0"/>
              <a:t>Recording the transaction in a journal with debits and credits.</a:t>
            </a:r>
          </a:p>
          <a:p>
            <a:pPr>
              <a:spcBef>
                <a:spcPct val="0"/>
              </a:spcBef>
            </a:pPr>
            <a:r>
              <a:rPr lang="en-US" b="1" dirty="0"/>
              <a:t>Step 5: </a:t>
            </a:r>
            <a:r>
              <a:rPr lang="en-US" dirty="0"/>
              <a:t>Posting is the process of transferring the debit and credit information from transactions recorded in the journal to the T-accounts in the general ledger.</a:t>
            </a:r>
          </a:p>
          <a:p>
            <a:pPr>
              <a:spcBef>
                <a:spcPct val="0"/>
              </a:spcBef>
            </a:pPr>
            <a:r>
              <a:rPr lang="en-US" b="1" dirty="0"/>
              <a:t>Step 6:</a:t>
            </a:r>
            <a:r>
              <a:rPr lang="en-US" dirty="0"/>
              <a:t> Preparing a trial balance. A trial balance is a list of all accounts and their balances at a particular date.</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7189739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defTabSz="469682">
              <a:spcBef>
                <a:spcPct val="0"/>
              </a:spcBef>
              <a:defRPr/>
            </a:pPr>
            <a:r>
              <a:rPr lang="en-US" dirty="0"/>
              <a:t>When Eagle</a:t>
            </a:r>
            <a:r>
              <a:rPr lang="en-US" baseline="0" dirty="0"/>
              <a:t> pays salaries to employees, we debit Salaries Expense and post the debit to the Salaries Expense account to show the balance of salaries expense has increased. We also credit Cash and post the credit to the Cash account to show that the balance of cash has decreased.</a:t>
            </a:r>
            <a:endParaRPr lang="en-US" dirty="0"/>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99C8E4-B5B8-4498-BD00-104F35A59E07}" type="slidenum">
              <a:rPr lang="en-US"/>
              <a:pPr fontAlgn="base">
                <a:spcBef>
                  <a:spcPct val="0"/>
                </a:spcBef>
                <a:spcAft>
                  <a:spcPct val="0"/>
                </a:spcAft>
              </a:pPr>
              <a:t>60</a:t>
            </a:fld>
            <a:endParaRPr lang="en-US" dirty="0"/>
          </a:p>
        </p:txBody>
      </p:sp>
    </p:spTree>
    <p:extLst>
      <p:ext uri="{BB962C8B-B14F-4D97-AF65-F5344CB8AC3E}">
        <p14:creationId xmlns:p14="http://schemas.microsoft.com/office/powerpoint/2010/main" val="407070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defTabSz="469682">
              <a:spcBef>
                <a:spcPct val="0"/>
              </a:spcBef>
              <a:defRPr/>
            </a:pPr>
            <a:r>
              <a:rPr lang="en-US" dirty="0"/>
              <a:t>When Eagle</a:t>
            </a:r>
            <a:r>
              <a:rPr lang="en-US" baseline="0" dirty="0"/>
              <a:t> pays cash dividends to shareholders, we debit Dividends and post the debit to the Dividends account to show the balance of dividends has increased. We also credit Cash and post the credit to the Cash account to show that the balance of cash has decreased.</a:t>
            </a:r>
            <a:endParaRPr lang="en-US" dirty="0"/>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99C8E4-B5B8-4498-BD00-104F35A59E07}" type="slidenum">
              <a:rPr lang="en-US"/>
              <a:pPr fontAlgn="base">
                <a:spcBef>
                  <a:spcPct val="0"/>
                </a:spcBef>
                <a:spcAft>
                  <a:spcPct val="0"/>
                </a:spcAft>
              </a:pPr>
              <a:t>61</a:t>
            </a:fld>
            <a:endParaRPr lang="en-US" dirty="0"/>
          </a:p>
        </p:txBody>
      </p:sp>
    </p:spTree>
    <p:extLst>
      <p:ext uri="{BB962C8B-B14F-4D97-AF65-F5344CB8AC3E}">
        <p14:creationId xmlns:p14="http://schemas.microsoft.com/office/powerpoint/2010/main" val="40707067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3B346F-7E3C-4302-A097-80303C28836D}" type="slidenum">
              <a:rPr lang="en-US"/>
              <a:pPr fontAlgn="base">
                <a:spcBef>
                  <a:spcPct val="0"/>
                </a:spcBef>
                <a:spcAft>
                  <a:spcPct val="0"/>
                </a:spcAft>
              </a:pPr>
              <a:t>62</a:t>
            </a:fld>
            <a:endParaRPr lang="en-US" dirty="0"/>
          </a:p>
        </p:txBody>
      </p:sp>
    </p:spTree>
    <p:extLst>
      <p:ext uri="{BB962C8B-B14F-4D97-AF65-F5344CB8AC3E}">
        <p14:creationId xmlns:p14="http://schemas.microsoft.com/office/powerpoint/2010/main" val="26512536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A summary of the first four external transactions recorded for Eagle Soccer Academy in the month of December are provided in this slide.</a:t>
            </a:r>
            <a:endParaRPr lang="en-GB"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0469208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A summary of the second four external transactions recorded for Eagle Soccer Academy in the month of December are provided in this slide.</a:t>
            </a:r>
            <a:endParaRPr lang="en-GB"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0469208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A summary of the final two external transactions recorded for Eagle Soccer Academy in the month of December are provided in this slide.</a:t>
            </a:r>
            <a:endParaRPr lang="en-GB"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0469208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ledger shows the balances of all accounts.</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21118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833982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13290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15308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An </a:t>
            </a:r>
            <a:r>
              <a:rPr lang="en-US" b="1" i="1" dirty="0"/>
              <a:t>account</a:t>
            </a:r>
            <a:r>
              <a:rPr lang="en-US" dirty="0"/>
              <a:t> provides a record of the business activities related to a particular item. </a:t>
            </a:r>
          </a:p>
          <a:p>
            <a:endParaRPr lang="en-US" dirty="0"/>
          </a:p>
          <a:p>
            <a:r>
              <a:rPr lang="en-US" dirty="0"/>
              <a:t>For instance, </a:t>
            </a:r>
            <a:r>
              <a:rPr lang="en-US" b="1" i="1" dirty="0"/>
              <a:t>asset</a:t>
            </a:r>
            <a:r>
              <a:rPr lang="en-US" i="1" dirty="0"/>
              <a:t> </a:t>
            </a:r>
            <a:r>
              <a:rPr lang="en-US" b="1" i="1" dirty="0"/>
              <a:t>accounts</a:t>
            </a:r>
            <a:r>
              <a:rPr lang="en-US" dirty="0"/>
              <a:t> include Cash, Supplies, and Equipment. All transactions affecting cash are recorded in the Cash account. When a company receives cash, an increase is recorded in the Cash account. When the company pays cash, a decrease is recorded in the Cash account. The balance of the account equals all increases minus all decreases. This is the way that all accounts work.</a:t>
            </a:r>
          </a:p>
          <a:p>
            <a:endParaRPr lang="en-US" dirty="0"/>
          </a:p>
          <a:p>
            <a:r>
              <a:rPr lang="en-US" dirty="0"/>
              <a:t>Examples of </a:t>
            </a:r>
            <a:r>
              <a:rPr lang="en-US" b="1" i="1" dirty="0"/>
              <a:t>liability accounts</a:t>
            </a:r>
            <a:r>
              <a:rPr lang="en-US" b="1" dirty="0"/>
              <a:t> </a:t>
            </a:r>
            <a:r>
              <a:rPr lang="en-US" dirty="0"/>
              <a:t>include Accounts Payable, Salaries Payable, Utilities Payable, and Taxes Payable. Each of these accounts keeps a record of amounts owed as a result of the related transactions. </a:t>
            </a:r>
          </a:p>
          <a:p>
            <a:endParaRPr lang="en-US" i="1" dirty="0"/>
          </a:p>
          <a:p>
            <a:r>
              <a:rPr lang="en-US" b="1" i="1" dirty="0"/>
              <a:t>Stockholders’ equity accounts</a:t>
            </a:r>
            <a:r>
              <a:rPr lang="en-US" dirty="0"/>
              <a:t> include Common Stock and Retained Earnings. </a:t>
            </a:r>
          </a:p>
          <a:p>
            <a:endParaRPr lang="en-US" dirty="0"/>
          </a:p>
          <a:p>
            <a:r>
              <a:rPr lang="en-US" dirty="0"/>
              <a:t>A list of all account names used to record transactions of a company is referred to as the </a:t>
            </a:r>
            <a:r>
              <a:rPr lang="en-US" b="1" i="1" dirty="0"/>
              <a:t>chart of accounts</a:t>
            </a:r>
            <a:r>
              <a:rPr lang="en-US" b="0" i="0" dirty="0"/>
              <a:t>.</a:t>
            </a:r>
          </a:p>
          <a:p>
            <a:pPr>
              <a:spcBef>
                <a:spcPct val="0"/>
              </a:spcBef>
            </a:pPr>
            <a:endParaRPr lang="en-IN" strike="sngStrike" dirty="0"/>
          </a:p>
          <a:p>
            <a:pPr>
              <a:spcBef>
                <a:spcPct val="0"/>
              </a:spcBef>
            </a:pPr>
            <a:endParaRPr lang="en-IN" strike="sngStrike" dirty="0"/>
          </a:p>
          <a:p>
            <a:pPr>
              <a:spcBef>
                <a:spcPct val="0"/>
              </a:spcBef>
            </a:pPr>
            <a:endParaRPr lang="en-IN" strike="sngStrike" dirty="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681738-538B-45C5-8391-F2F1DC84C5F2}" type="slidenum">
              <a:rPr lang="en-US"/>
              <a:pPr fontAlgn="base">
                <a:spcBef>
                  <a:spcPct val="0"/>
                </a:spcBef>
                <a:spcAft>
                  <a:spcPct val="0"/>
                </a:spcAft>
              </a:pPr>
              <a:t>7</a:t>
            </a:fld>
            <a:endParaRPr lang="en-US" dirty="0"/>
          </a:p>
        </p:txBody>
      </p:sp>
    </p:spTree>
    <p:extLst>
      <p:ext uri="{BB962C8B-B14F-4D97-AF65-F5344CB8AC3E}">
        <p14:creationId xmlns:p14="http://schemas.microsoft.com/office/powerpoint/2010/main" val="5610174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After we’ve posted journal entries to the general ledger accounts, </a:t>
            </a:r>
            <a:r>
              <a:rPr lang="en-US" b="1" dirty="0"/>
              <a:t>the sum of the accounts with debit balances should equal the sum of the accounts with credit balances.</a:t>
            </a:r>
            <a:r>
              <a:rPr lang="en-US" dirty="0"/>
              <a:t> This is expected because debits were equal to credits for every journal entry posted to those ledger accounts. </a:t>
            </a:r>
          </a:p>
          <a:p>
            <a:endParaRPr lang="en-US" dirty="0"/>
          </a:p>
          <a:p>
            <a:r>
              <a:rPr lang="en-US" dirty="0"/>
              <a:t>To prove this and to check for any errors in posting, we prepare a trial balance. A </a:t>
            </a:r>
            <a:r>
              <a:rPr lang="en-US" b="1" i="1" dirty="0"/>
              <a:t>trial balance</a:t>
            </a:r>
            <a:r>
              <a:rPr lang="en-US" dirty="0"/>
              <a:t> is a list of all accounts and their balances at a particular date, showing that total debits equal total credits. Another purpose of the trial balance is to assist us in preparing adjusting entries (for </a:t>
            </a:r>
            <a:r>
              <a:rPr lang="en-US" i="1" dirty="0"/>
              <a:t>internal</a:t>
            </a:r>
            <a:r>
              <a:rPr lang="en-US" dirty="0"/>
              <a:t> transactions). We discuss adjusting entries in Chapter 3.</a:t>
            </a:r>
          </a:p>
          <a:p>
            <a:endParaRPr lang="en-US" dirty="0"/>
          </a:p>
          <a:p>
            <a:pPr>
              <a:spcBef>
                <a:spcPct val="0"/>
              </a:spcBef>
            </a:pPr>
            <a:endParaRPr lang="en-US" dirty="0"/>
          </a:p>
        </p:txBody>
      </p:sp>
      <p:sp>
        <p:nvSpPr>
          <p:cNvPr id="890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C4A77F-4CA8-4628-8654-34DABBA23570}" type="slidenum">
              <a:rPr lang="en-US"/>
              <a:pPr fontAlgn="base">
                <a:spcBef>
                  <a:spcPct val="0"/>
                </a:spcBef>
                <a:spcAft>
                  <a:spcPct val="0"/>
                </a:spcAft>
              </a:pPr>
              <a:t>70</a:t>
            </a:fld>
            <a:endParaRPr lang="en-US" dirty="0"/>
          </a:p>
        </p:txBody>
      </p:sp>
    </p:spTree>
    <p:extLst>
      <p:ext uri="{BB962C8B-B14F-4D97-AF65-F5344CB8AC3E}">
        <p14:creationId xmlns:p14="http://schemas.microsoft.com/office/powerpoint/2010/main" val="8803728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890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C4A77F-4CA8-4628-8654-34DABBA23570}" type="slidenum">
              <a:rPr lang="en-US"/>
              <a:pPr fontAlgn="base">
                <a:spcBef>
                  <a:spcPct val="0"/>
                </a:spcBef>
                <a:spcAft>
                  <a:spcPct val="0"/>
                </a:spcAft>
              </a:pPr>
              <a:t>71</a:t>
            </a:fld>
            <a:endParaRPr lang="en-US" dirty="0"/>
          </a:p>
        </p:txBody>
      </p:sp>
    </p:spTree>
    <p:extLst>
      <p:ext uri="{BB962C8B-B14F-4D97-AF65-F5344CB8AC3E}">
        <p14:creationId xmlns:p14="http://schemas.microsoft.com/office/powerpoint/2010/main" val="13467707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Using the account balances we can now prepare the trial balance of Eagle Soccer Academy. Notice that accounts are listed with the debit balances in one column and the credit balances in another column. Asset, expense, and dividend accounts normally have debit balances. Liability, stockholders’ equity, and revenue accounts normally have credit balances. As expected, total debits ($392,000) equal total credits ($392,000).</a:t>
            </a:r>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3607469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366477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Because the trial balance is not a published financial statement to be used by external parties, there is no required order for listing accounts in the trial balance. However, most companies list accounts in the following order: assets, liabilities, stockholders’ equity, dividends, revenues, and expenses. </a:t>
            </a:r>
          </a:p>
          <a:p>
            <a:pPr>
              <a:spcBef>
                <a:spcPct val="0"/>
              </a:spcBef>
            </a:pPr>
            <a:endParaRPr lang="en-US" dirty="0"/>
          </a:p>
          <a:p>
            <a:pPr>
              <a:spcBef>
                <a:spcPct val="0"/>
              </a:spcBef>
            </a:pPr>
            <a:r>
              <a:rPr lang="en-US" dirty="0"/>
              <a:t>Having the accounts listed in order of those classifications in the trial balance makes it easier to prepare the financial statements.</a:t>
            </a:r>
          </a:p>
          <a:p>
            <a:pPr marL="176131" indent="-176131">
              <a:buFont typeface="Arial" panose="020B0604020202020204" pitchFamily="34" charset="0"/>
              <a:buChar char="•"/>
            </a:pPr>
            <a:r>
              <a:rPr lang="en-US" dirty="0"/>
              <a:t>Asset, liability, and stockholders’ equity accounts are reported in the balance sheet. </a:t>
            </a:r>
          </a:p>
          <a:p>
            <a:pPr marL="176131" indent="-176131">
              <a:buFont typeface="Arial" panose="020B0604020202020204" pitchFamily="34" charset="0"/>
              <a:buChar char="•"/>
            </a:pPr>
            <a:r>
              <a:rPr lang="en-US" dirty="0"/>
              <a:t>Dividends are reported in the statement of stockholders’ equity. </a:t>
            </a:r>
          </a:p>
          <a:p>
            <a:pPr marL="176131" indent="-176131">
              <a:buFont typeface="Arial" panose="020B0604020202020204" pitchFamily="34" charset="0"/>
              <a:buChar char="•"/>
            </a:pPr>
            <a:r>
              <a:rPr lang="en-US" dirty="0"/>
              <a:t>Revenue and expense accounts are reported in the income statement.</a:t>
            </a:r>
          </a:p>
          <a:p>
            <a:pPr>
              <a:spcBef>
                <a:spcPct val="0"/>
              </a:spcBef>
            </a:pPr>
            <a:endParaRPr lang="en-US" dirty="0"/>
          </a:p>
          <a:p>
            <a:pPr>
              <a:spcBef>
                <a:spcPct val="0"/>
              </a:spcBef>
            </a:pPr>
            <a:endParaRPr lang="en-US" dirty="0"/>
          </a:p>
        </p:txBody>
      </p:sp>
      <p:sp>
        <p:nvSpPr>
          <p:cNvPr id="890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C4A77F-4CA8-4628-8654-34DABBA23570}" type="slidenum">
              <a:rPr lang="en-US"/>
              <a:pPr fontAlgn="base">
                <a:spcBef>
                  <a:spcPct val="0"/>
                </a:spcBef>
                <a:spcAft>
                  <a:spcPct val="0"/>
                </a:spcAft>
              </a:pPr>
              <a:t>74</a:t>
            </a:fld>
            <a:endParaRPr lang="en-US" dirty="0"/>
          </a:p>
        </p:txBody>
      </p:sp>
    </p:spTree>
    <p:extLst>
      <p:ext uri="{BB962C8B-B14F-4D97-AF65-F5344CB8AC3E}">
        <p14:creationId xmlns:p14="http://schemas.microsoft.com/office/powerpoint/2010/main" val="14001755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931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D16046-11A8-4BB7-A0C0-1ACE78819637}" type="slidenum">
              <a:rPr lang="en-US"/>
              <a:pPr fontAlgn="base">
                <a:spcBef>
                  <a:spcPct val="0"/>
                </a:spcBef>
                <a:spcAft>
                  <a:spcPct val="0"/>
                </a:spcAft>
              </a:pPr>
              <a:t>75</a:t>
            </a:fld>
            <a:endParaRPr lang="en-US" dirty="0"/>
          </a:p>
        </p:txBody>
      </p:sp>
    </p:spTree>
    <p:extLst>
      <p:ext uri="{BB962C8B-B14F-4D97-AF65-F5344CB8AC3E}">
        <p14:creationId xmlns:p14="http://schemas.microsoft.com/office/powerpoint/2010/main" val="3206706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3B346F-7E3C-4302-A097-80303C28836D}" type="slidenum">
              <a:rPr lang="en-US"/>
              <a:pPr fontAlgn="base">
                <a:spcBef>
                  <a:spcPct val="0"/>
                </a:spcBef>
                <a:spcAft>
                  <a:spcPct val="0"/>
                </a:spcAft>
              </a:pPr>
              <a:t>8</a:t>
            </a:fld>
            <a:endParaRPr lang="en-US" dirty="0"/>
          </a:p>
        </p:txBody>
      </p:sp>
    </p:spTree>
    <p:extLst>
      <p:ext uri="{BB962C8B-B14F-4D97-AF65-F5344CB8AC3E}">
        <p14:creationId xmlns:p14="http://schemas.microsoft.com/office/powerpoint/2010/main" val="2684340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197143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txBox="1">
            <a:spLocks/>
          </p:cNvSpPr>
          <p:nvPr userDrawn="1"/>
        </p:nvSpPr>
        <p:spPr>
          <a:xfrm>
            <a:off x="-113398" y="1559251"/>
            <a:ext cx="8544333"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Myriad Pro"/>
                <a:cs typeface="Myriad Pro"/>
              </a:rPr>
              <a:t>   Financial Accounting       </a:t>
            </a:r>
            <a:r>
              <a:rPr lang="en-US" sz="2000" dirty="0">
                <a:solidFill>
                  <a:schemeClr val="bg1"/>
                </a:solidFill>
                <a:latin typeface="Avenir LT Std 35 Light"/>
                <a:cs typeface="Avenir LT Std 35 Light"/>
              </a:rPr>
              <a:t>Sixth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dirty="0"/>
              <a:t>Click to edit Master title style</a:t>
            </a:r>
          </a:p>
        </p:txBody>
      </p:sp>
      <p:sp>
        <p:nvSpPr>
          <p:cNvPr id="4" name="Date Placeholder 3"/>
          <p:cNvSpPr>
            <a:spLocks noGrp="1"/>
          </p:cNvSpPr>
          <p:nvPr userDrawn="1">
            <p:ph type="dt" sz="half" idx="10"/>
          </p:nvPr>
        </p:nvSpPr>
        <p:spPr/>
        <p:txBody>
          <a:bodyPr/>
          <a:lstStyle/>
          <a:p>
            <a:fld id="{9CCA8E68-C35E-BC45-B720-F74454C64A6A}" type="datetime1">
              <a:rPr lang="en-US" smtClean="0"/>
              <a:t>7/9/2021</a:t>
            </a:fld>
            <a:endParaRPr lang="en-US" dirty="0"/>
          </a:p>
        </p:txBody>
      </p:sp>
      <p:sp>
        <p:nvSpPr>
          <p:cNvPr id="5" name="Footer Placeholder 4"/>
          <p:cNvSpPr>
            <a:spLocks noGrp="1"/>
          </p:cNvSpPr>
          <p:nvPr userDrawn="1">
            <p:ph type="ftr" sz="quarter" idx="11"/>
          </p:nvPr>
        </p:nvSpPr>
        <p:spPr/>
        <p:txBody>
          <a:bodyPr/>
          <a:lstStyle/>
          <a:p>
            <a:r>
              <a:rPr lang="en-US" dirty="0"/>
              <a:t>Copyright ©2022 McGraw-Hill. All rights reserved. No reproduction or distribution without the prior written consent of McGraw-Hill . </a:t>
            </a:r>
          </a:p>
        </p:txBody>
      </p:sp>
      <p:sp>
        <p:nvSpPr>
          <p:cNvPr id="6" name="Slide Number Placeholder 5"/>
          <p:cNvSpPr>
            <a:spLocks noGrp="1"/>
          </p:cNvSpPr>
          <p:nvPr userDrawn="1">
            <p:ph type="sldNum" sz="quarter" idx="12"/>
          </p:nvPr>
        </p:nvSpPr>
        <p:spPr/>
        <p:txBody>
          <a:bodyPr/>
          <a:lstStyle/>
          <a:p>
            <a:fld id="{8A048DD7-39B4-434B-ACE7-68CA5B147A05}" type="slidenum">
              <a:rPr lang="en-US" smtClean="0"/>
              <a:t>‹#›</a:t>
            </a:fld>
            <a:endParaRPr lang="en-US" dirty="0"/>
          </a:p>
        </p:txBody>
      </p:sp>
    </p:spTree>
    <p:extLst>
      <p:ext uri="{BB962C8B-B14F-4D97-AF65-F5344CB8AC3E}">
        <p14:creationId xmlns:p14="http://schemas.microsoft.com/office/powerpoint/2010/main" val="159626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t>7/9/2021</a:t>
            </a:fld>
            <a:endParaRPr lang="en-US" dirty="0"/>
          </a:p>
        </p:txBody>
      </p:sp>
      <p:sp>
        <p:nvSpPr>
          <p:cNvPr id="5" name="Footer Placeholder 4"/>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324575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809150" y="1291786"/>
            <a:ext cx="82296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C54CE8-34DB-5C46-AB8C-8F0325795718}" type="datetime1">
              <a:rPr lang="en-US" smtClean="0"/>
              <a:t>7/9/2021</a:t>
            </a:fld>
            <a:endParaRPr lang="en-US" dirty="0"/>
          </a:p>
        </p:txBody>
      </p:sp>
      <p:sp>
        <p:nvSpPr>
          <p:cNvPr id="5" name="Footer Placeholder 4"/>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9088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cept Check">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2731574"/>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812313-1C43-E34B-895F-0A0AC5366CAD}" type="datetime1">
              <a:rPr lang="en-US" smtClean="0"/>
              <a:t>7/9/2021</a:t>
            </a:fld>
            <a:endParaRPr lang="en-US" dirty="0"/>
          </a:p>
        </p:txBody>
      </p:sp>
      <p:sp>
        <p:nvSpPr>
          <p:cNvPr id="5" name="Footer Placeholder 4"/>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324575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 or ILLUST">
    <p:spTree>
      <p:nvGrpSpPr>
        <p:cNvPr id="1" name=""/>
        <p:cNvGrpSpPr/>
        <p:nvPr/>
      </p:nvGrpSpPr>
      <p:grpSpPr>
        <a:xfrm>
          <a:off x="0" y="0"/>
          <a:ext cx="0" cy="0"/>
          <a:chOff x="0" y="0"/>
          <a:chExt cx="0" cy="0"/>
        </a:xfrm>
      </p:grpSpPr>
      <p:sp>
        <p:nvSpPr>
          <p:cNvPr id="2" name="Title 1"/>
          <p:cNvSpPr>
            <a:spLocks noGrp="1"/>
          </p:cNvSpPr>
          <p:nvPr>
            <p:ph type="title"/>
          </p:nvPr>
        </p:nvSpPr>
        <p:spPr>
          <a:xfrm>
            <a:off x="724628" y="864861"/>
            <a:ext cx="8229600" cy="1143000"/>
          </a:xfrm>
          <a:prstGeom prst="rect">
            <a:avLst/>
          </a:prstGeo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p>
            <a:fld id="{00F2B502-C7FF-3342-8969-91877026A5C9}" type="datetime1">
              <a:rPr lang="en-US" smtClean="0"/>
              <a:t>7/9/2021</a:t>
            </a:fld>
            <a:endParaRPr lang="en-US" dirty="0"/>
          </a:p>
        </p:txBody>
      </p:sp>
      <p:sp>
        <p:nvSpPr>
          <p:cNvPr id="5" name="Footer Placeholder 4"/>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8" name="Content Placeholder 7"/>
          <p:cNvSpPr>
            <a:spLocks noGrp="1"/>
          </p:cNvSpPr>
          <p:nvPr>
            <p:ph sz="quarter" idx="13"/>
          </p:nvPr>
        </p:nvSpPr>
        <p:spPr>
          <a:xfrm>
            <a:off x="823496" y="483728"/>
            <a:ext cx="7536028" cy="403234"/>
          </a:xfrm>
          <a:prstGeom prst="rect">
            <a:avLst/>
          </a:prstGeom>
        </p:spPr>
        <p:txBody>
          <a:bodyPr lIns="0" tIns="0" rIns="0" bIns="0">
            <a:noAutofit/>
          </a:bodyPr>
          <a:lstStyle>
            <a:lvl1pPr marL="0" indent="0">
              <a:buFontTx/>
              <a:buNone/>
              <a:defRPr sz="32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dirty="0"/>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356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9CD4A8CF-9F84-5047-96A4-DD41632FCD5C}" type="datetime1">
              <a:rPr lang="en-US" smtClean="0"/>
              <a:t>7/9/2021</a:t>
            </a:fld>
            <a:endParaRPr lang="en-US" dirty="0"/>
          </a:p>
        </p:txBody>
      </p:sp>
      <p:sp>
        <p:nvSpPr>
          <p:cNvPr id="5" name="Footer Placeholder 4"/>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b="0" i="0" dirty="0">
                <a:solidFill>
                  <a:srgbClr val="A5062D"/>
                </a:solidFill>
                <a:latin typeface="Avenir LT Std 55 Roman"/>
                <a:cs typeface="Avenir LT Std 55 Roman"/>
              </a:rPr>
              <a:t>Learning</a:t>
            </a:r>
          </a:p>
          <a:p>
            <a:r>
              <a:rPr lang="en-US" sz="3600" b="0" i="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630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 as Title">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09369" y="1442358"/>
            <a:ext cx="5772478"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7EF6F055-9918-C441-82DE-CBE9F27ABE0B}" type="datetime1">
              <a:rPr lang="en-US" smtClean="0"/>
              <a:t>7/9/2021</a:t>
            </a:fld>
            <a:endParaRPr lang="en-US" dirty="0"/>
          </a:p>
        </p:txBody>
      </p:sp>
      <p:sp>
        <p:nvSpPr>
          <p:cNvPr id="5" name="Footer Placeholder 4"/>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13370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 ">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hasCustomPrompt="1"/>
          </p:nvPr>
        </p:nvSpPr>
        <p:spPr>
          <a:xfrm>
            <a:off x="740506" y="2675157"/>
            <a:ext cx="7772400" cy="1500187"/>
          </a:xfrm>
          <a:prstGeom prst="rect">
            <a:avLst/>
          </a:prstGeom>
        </p:spPr>
        <p:txBody>
          <a:bodyPr anchor="t">
            <a:normAutofit/>
          </a:bodyPr>
          <a:lstStyle>
            <a:lvl1pPr marL="0" indent="0">
              <a:buFontTx/>
              <a:buNone/>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5538A-4DE2-CB46-B154-F7FE3338013C}" type="datetime1">
              <a:rPr lang="en-US" smtClean="0"/>
              <a:t>7/9/2021</a:t>
            </a:fld>
            <a:endParaRPr lang="en-US" dirty="0"/>
          </a:p>
        </p:txBody>
      </p:sp>
      <p:sp>
        <p:nvSpPr>
          <p:cNvPr id="5" name="Footer Placeholder 4"/>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3666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FDDE3-B9B8-8D4F-9925-E94AC9602345}" type="datetime1">
              <a:rPr lang="en-US" smtClean="0"/>
              <a:t>7/9/2021</a:t>
            </a:fld>
            <a:endParaRPr lang="en-US" dirty="0"/>
          </a:p>
        </p:txBody>
      </p:sp>
      <p:sp>
        <p:nvSpPr>
          <p:cNvPr id="3" name="Footer Placeholder 2"/>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4" name="Slide Number Placeholder 3"/>
          <p:cNvSpPr>
            <a:spLocks noGrp="1"/>
          </p:cNvSpPr>
          <p:nvPr>
            <p:ph type="sldNum" sz="quarter" idx="12"/>
          </p:nvPr>
        </p:nvSpPr>
        <p:spPr/>
        <p:txBody>
          <a:bodyPr/>
          <a:lstStyle/>
          <a:p>
            <a:fld id="{8A048DD7-39B4-434B-ACE7-68CA5B147A05}" type="slidenum">
              <a:rPr lang="en-US" smtClean="0"/>
              <a:t>‹#›</a:t>
            </a:fld>
            <a:endParaRPr lang="en-US" dirty="0"/>
          </a:p>
        </p:txBody>
      </p:sp>
    </p:spTree>
    <p:extLst>
      <p:ext uri="{BB962C8B-B14F-4D97-AF65-F5344CB8AC3E}">
        <p14:creationId xmlns:p14="http://schemas.microsoft.com/office/powerpoint/2010/main" val="122142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A49E22-1B69-7442-BBA7-21B211138868}" type="datetime1">
              <a:rPr lang="en-US" smtClean="0"/>
              <a:t>7/9/2021</a:t>
            </a:fld>
            <a:endParaRPr lang="en-US" dirty="0"/>
          </a:p>
        </p:txBody>
      </p:sp>
      <p:sp>
        <p:nvSpPr>
          <p:cNvPr id="5" name="Footer Placeholder 4"/>
          <p:cNvSpPr>
            <a:spLocks noGrp="1"/>
          </p:cNvSpPr>
          <p:nvPr>
            <p:ph type="ftr" sz="quarter" idx="11"/>
          </p:nvPr>
        </p:nvSpPr>
        <p:spPr/>
        <p:txBody>
          <a:bodyPr/>
          <a:lstStyle/>
          <a:p>
            <a:r>
              <a:rPr lang="en-US" dirty="0"/>
              <a:t>Copyright ©2014 McGraw-Hill . All rights reserved. No reproduction or distribution without the prior written consent of McGraw-Hill .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Tree>
    <p:extLst>
      <p:ext uri="{BB962C8B-B14F-4D97-AF65-F5344CB8AC3E}">
        <p14:creationId xmlns:p14="http://schemas.microsoft.com/office/powerpoint/2010/main" val="159626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7536B-084E-3742-B1FB-4A1C54800A68}" type="datetime1">
              <a:rPr lang="en-US" smtClean="0"/>
              <a:t>7/9/2021</a:t>
            </a:fld>
            <a:endParaRPr lang="en-US" dirty="0"/>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 All rights reserved. No reproduction or distribution without the prior written consent of McGraw-Hill .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48DD7-39B4-434B-ACE7-68CA5B147A05}" type="slidenum">
              <a:rPr lang="en-US" smtClean="0"/>
              <a:t>‹#›</a:t>
            </a:fld>
            <a:endParaRPr lang="en-US" dirty="0"/>
          </a:p>
        </p:txBody>
      </p:sp>
    </p:spTree>
    <p:extLst>
      <p:ext uri="{BB962C8B-B14F-4D97-AF65-F5344CB8AC3E}">
        <p14:creationId xmlns:p14="http://schemas.microsoft.com/office/powerpoint/2010/main" val="2633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2" r:id="rId4"/>
    <p:sldLayoutId id="2147483660" r:id="rId5"/>
    <p:sldLayoutId id="2147483661" r:id="rId6"/>
    <p:sldLayoutId id="2147483651" r:id="rId7"/>
    <p:sldLayoutId id="2147483655" r:id="rId8"/>
    <p:sldLayoutId id="2147483664" r:id="rId9"/>
    <p:sldLayoutId id="2147483665" r:id="rId10"/>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076" y="2657860"/>
            <a:ext cx="4624420" cy="923330"/>
          </a:xfrm>
        </p:spPr>
        <p:txBody>
          <a:bodyPr/>
          <a:lstStyle/>
          <a:p>
            <a:r>
              <a:rPr lang="en-IN" dirty="0"/>
              <a:t>The Accounting Cycle: During the Period</a:t>
            </a:r>
          </a:p>
        </p:txBody>
      </p:sp>
      <p:sp>
        <p:nvSpPr>
          <p:cNvPr id="4" name="TextBox 3"/>
          <p:cNvSpPr txBox="1"/>
          <p:nvPr/>
        </p:nvSpPr>
        <p:spPr>
          <a:xfrm>
            <a:off x="1515135" y="3435765"/>
            <a:ext cx="1398255" cy="1938992"/>
          </a:xfrm>
          <a:prstGeom prst="rect">
            <a:avLst/>
          </a:prstGeom>
          <a:noFill/>
        </p:spPr>
        <p:txBody>
          <a:bodyPr wrap="square" rtlCol="0">
            <a:spAutoFit/>
          </a:bodyPr>
          <a:lstStyle/>
          <a:p>
            <a:pPr algn="ctr"/>
            <a:r>
              <a:rPr lang="en-US" sz="12000" dirty="0">
                <a:solidFill>
                  <a:srgbClr val="D49323"/>
                </a:solidFill>
                <a:latin typeface="Avenir LT Std 35 Light"/>
                <a:cs typeface="Avenir LT Std 35 Light"/>
              </a:rPr>
              <a:t>2</a:t>
            </a:r>
          </a:p>
        </p:txBody>
      </p:sp>
      <p:sp>
        <p:nvSpPr>
          <p:cNvPr id="6" name="Slide Number Placeholder 5"/>
          <p:cNvSpPr>
            <a:spLocks noGrp="1"/>
          </p:cNvSpPr>
          <p:nvPr>
            <p:ph type="sldNum" sz="quarter" idx="12"/>
          </p:nvPr>
        </p:nvSpPr>
        <p:spPr/>
        <p:txBody>
          <a:bodyPr/>
          <a:lstStyle/>
          <a:p>
            <a:r>
              <a:rPr lang="en-US" dirty="0"/>
              <a:t>2-</a:t>
            </a:r>
            <a:fld id="{8A048DD7-39B4-434B-ACE7-68CA5B147A05}" type="slidenum">
              <a:rPr lang="en-US" smtClean="0"/>
              <a:t>1</a:t>
            </a:fld>
            <a:endParaRPr lang="en-US" dirty="0"/>
          </a:p>
        </p:txBody>
      </p:sp>
      <p:sp>
        <p:nvSpPr>
          <p:cNvPr id="3" name="Footer Placeholder 2"/>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2788" y="219252"/>
            <a:ext cx="8229600" cy="657048"/>
          </a:xfrm>
        </p:spPr>
        <p:txBody>
          <a:bodyPr/>
          <a:lstStyle/>
          <a:p>
            <a:pPr>
              <a:lnSpc>
                <a:spcPct val="90000"/>
              </a:lnSpc>
            </a:pPr>
            <a:r>
              <a:rPr lang="en-IN" dirty="0"/>
              <a:t>Effects of Transactions on the Basic Accounting Equation</a:t>
            </a:r>
          </a:p>
        </p:txBody>
      </p:sp>
      <p:sp>
        <p:nvSpPr>
          <p:cNvPr id="27650" name="Content Placeholder 7"/>
          <p:cNvSpPr>
            <a:spLocks noGrp="1"/>
          </p:cNvSpPr>
          <p:nvPr>
            <p:ph idx="1"/>
          </p:nvPr>
        </p:nvSpPr>
        <p:spPr>
          <a:xfrm>
            <a:off x="812788" y="4131040"/>
            <a:ext cx="8229600" cy="2555524"/>
          </a:xfrm>
        </p:spPr>
        <p:txBody>
          <a:bodyPr>
            <a:normAutofit fontScale="92500" lnSpcReduction="20000"/>
          </a:bodyPr>
          <a:lstStyle/>
          <a:p>
            <a:r>
              <a:rPr lang="en-US" dirty="0"/>
              <a:t>If total assets </a:t>
            </a:r>
            <a:r>
              <a:rPr lang="en-US" b="1" dirty="0"/>
              <a:t>increase</a:t>
            </a:r>
            <a:r>
              <a:rPr lang="en-US" dirty="0"/>
              <a:t>, then liabilities or stockholders’ equity </a:t>
            </a:r>
            <a:r>
              <a:rPr lang="en-US" b="1" dirty="0"/>
              <a:t>increases</a:t>
            </a:r>
            <a:r>
              <a:rPr lang="en-US" dirty="0"/>
              <a:t> by the same amount.</a:t>
            </a:r>
          </a:p>
          <a:p>
            <a:r>
              <a:rPr lang="en-US" dirty="0"/>
              <a:t>If total assets </a:t>
            </a:r>
            <a:r>
              <a:rPr lang="en-US" b="1" dirty="0"/>
              <a:t>decrease</a:t>
            </a:r>
            <a:r>
              <a:rPr lang="en-US" dirty="0"/>
              <a:t>, then liabilities or stockholders’ equity </a:t>
            </a:r>
            <a:r>
              <a:rPr lang="en-US" b="1" dirty="0"/>
              <a:t>decreases</a:t>
            </a:r>
            <a:r>
              <a:rPr lang="en-US" dirty="0"/>
              <a:t> by the same amount.</a:t>
            </a:r>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10</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8" name="Rounded Rectangle 7"/>
          <p:cNvSpPr/>
          <p:nvPr/>
        </p:nvSpPr>
        <p:spPr>
          <a:xfrm>
            <a:off x="744725" y="2454215"/>
            <a:ext cx="8255551" cy="1547090"/>
          </a:xfrm>
          <a:prstGeom prst="roundRect">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a:spLocks noChangeArrowheads="1"/>
          </p:cNvSpPr>
          <p:nvPr/>
        </p:nvSpPr>
        <p:spPr bwMode="auto">
          <a:xfrm>
            <a:off x="1194896" y="2554885"/>
            <a:ext cx="7677510" cy="461665"/>
          </a:xfrm>
          <a:prstGeom prst="rect">
            <a:avLst/>
          </a:prstGeom>
          <a:noFill/>
          <a:ln w="9525">
            <a:noFill/>
            <a:miter lim="800000"/>
            <a:headEnd/>
            <a:tailEnd/>
          </a:ln>
        </p:spPr>
        <p:txBody>
          <a:bodyPr wrap="square">
            <a:spAutoFit/>
          </a:bodyPr>
          <a:lstStyle/>
          <a:p>
            <a:r>
              <a:rPr lang="en-US" sz="2400" b="1" dirty="0">
                <a:latin typeface="Calibri" pitchFamily="34" charset="0"/>
              </a:rPr>
              <a:t>Assets		= 	Liabilities		+		Stockholders’ Equity</a:t>
            </a:r>
            <a:r>
              <a:rPr lang="en-US" sz="1400" b="1" dirty="0">
                <a:latin typeface="Calibri" pitchFamily="34" charset="0"/>
              </a:rPr>
              <a:t>	</a:t>
            </a:r>
            <a:endParaRPr lang="en-US" sz="1400" b="1" dirty="0"/>
          </a:p>
        </p:txBody>
      </p:sp>
      <p:sp>
        <p:nvSpPr>
          <p:cNvPr id="10" name="TextBox 9"/>
          <p:cNvSpPr txBox="1">
            <a:spLocks noChangeArrowheads="1"/>
          </p:cNvSpPr>
          <p:nvPr/>
        </p:nvSpPr>
        <p:spPr bwMode="auto">
          <a:xfrm>
            <a:off x="2929714" y="2874224"/>
            <a:ext cx="5445465" cy="400110"/>
          </a:xfrm>
          <a:prstGeom prst="rect">
            <a:avLst/>
          </a:prstGeom>
          <a:noFill/>
          <a:ln w="9525">
            <a:noFill/>
            <a:miter lim="800000"/>
            <a:headEnd/>
            <a:tailEnd/>
          </a:ln>
        </p:spPr>
        <p:txBody>
          <a:bodyPr wrap="square">
            <a:spAutoFit/>
          </a:bodyPr>
          <a:lstStyle/>
          <a:p>
            <a:r>
              <a:rPr lang="en-US" sz="2000" dirty="0">
                <a:latin typeface="Calibri" pitchFamily="34" charset="0"/>
              </a:rPr>
              <a:t>(creditors’ claims)</a:t>
            </a:r>
            <a:r>
              <a:rPr lang="en-US" sz="2000" b="1" dirty="0">
                <a:latin typeface="Calibri" pitchFamily="34" charset="0"/>
              </a:rPr>
              <a:t>			</a:t>
            </a:r>
            <a:r>
              <a:rPr lang="en-US" sz="2000" dirty="0">
                <a:latin typeface="Calibri" pitchFamily="34" charset="0"/>
              </a:rPr>
              <a:t>(owners’ claims)</a:t>
            </a:r>
            <a:endParaRPr lang="en-US" sz="2000" dirty="0"/>
          </a:p>
        </p:txBody>
      </p:sp>
      <p:sp>
        <p:nvSpPr>
          <p:cNvPr id="11" name="Right Brace 10"/>
          <p:cNvSpPr/>
          <p:nvPr/>
        </p:nvSpPr>
        <p:spPr>
          <a:xfrm rot="5400000">
            <a:off x="1465847" y="2756479"/>
            <a:ext cx="292359" cy="1081847"/>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2" name="Right Brace 11"/>
          <p:cNvSpPr/>
          <p:nvPr/>
        </p:nvSpPr>
        <p:spPr>
          <a:xfrm rot="5400000">
            <a:off x="5568909" y="499314"/>
            <a:ext cx="315422" cy="5593813"/>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 name="TextBox 12"/>
          <p:cNvSpPr txBox="1">
            <a:spLocks noChangeArrowheads="1"/>
          </p:cNvSpPr>
          <p:nvPr/>
        </p:nvSpPr>
        <p:spPr bwMode="auto">
          <a:xfrm>
            <a:off x="1094194" y="3453932"/>
            <a:ext cx="6196485" cy="677108"/>
          </a:xfrm>
          <a:prstGeom prst="rect">
            <a:avLst/>
          </a:prstGeom>
          <a:noFill/>
          <a:ln w="9525">
            <a:noFill/>
            <a:miter lim="800000"/>
            <a:headEnd/>
            <a:tailEnd/>
          </a:ln>
        </p:spPr>
        <p:txBody>
          <a:bodyPr wrap="square">
            <a:spAutoFit/>
          </a:bodyPr>
          <a:lstStyle/>
          <a:p>
            <a:r>
              <a:rPr lang="en-US" sz="2400" b="1" dirty="0">
                <a:solidFill>
                  <a:srgbClr val="FF0000"/>
                </a:solidFill>
                <a:latin typeface="Calibri" pitchFamily="34" charset="0"/>
              </a:rPr>
              <a:t>Resources					    Claims to Resources</a:t>
            </a:r>
            <a:r>
              <a:rPr lang="en-US" sz="1400" b="1" dirty="0">
                <a:latin typeface="Calibri" pitchFamily="34" charset="0"/>
              </a:rPr>
              <a:t>	</a:t>
            </a:r>
            <a:endParaRPr lang="en-US" sz="1400" b="1" dirty="0"/>
          </a:p>
        </p:txBody>
      </p:sp>
      <p:sp>
        <p:nvSpPr>
          <p:cNvPr id="14" name="Content Placeholder 7"/>
          <p:cNvSpPr txBox="1">
            <a:spLocks/>
          </p:cNvSpPr>
          <p:nvPr/>
        </p:nvSpPr>
        <p:spPr>
          <a:xfrm>
            <a:off x="757700" y="1646105"/>
            <a:ext cx="8229600" cy="834812"/>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Each transaction will have a dual effect on the basic accounting equation</a:t>
            </a:r>
          </a:p>
        </p:txBody>
      </p:sp>
    </p:spTree>
    <p:extLst>
      <p:ext uri="{BB962C8B-B14F-4D97-AF65-F5344CB8AC3E}">
        <p14:creationId xmlns:p14="http://schemas.microsoft.com/office/powerpoint/2010/main" val="226487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390524"/>
            <a:ext cx="8229600" cy="947069"/>
          </a:xfrm>
        </p:spPr>
        <p:txBody>
          <a:bodyPr/>
          <a:lstStyle/>
          <a:p>
            <a:pPr>
              <a:lnSpc>
                <a:spcPct val="90000"/>
              </a:lnSpc>
            </a:pPr>
            <a:r>
              <a:rPr lang="en-US" sz="3700" dirty="0"/>
              <a:t>Understanding Effects of Transaction</a:t>
            </a:r>
          </a:p>
        </p:txBody>
      </p:sp>
      <p:sp>
        <p:nvSpPr>
          <p:cNvPr id="29698" name="Content Placeholder 2"/>
          <p:cNvSpPr>
            <a:spLocks noGrp="1"/>
          </p:cNvSpPr>
          <p:nvPr>
            <p:ph idx="1"/>
          </p:nvPr>
        </p:nvSpPr>
        <p:spPr>
          <a:xfrm>
            <a:off x="812788" y="1437478"/>
            <a:ext cx="7955280" cy="4870846"/>
          </a:xfrm>
        </p:spPr>
        <p:txBody>
          <a:bodyPr>
            <a:normAutofit/>
          </a:bodyPr>
          <a:lstStyle/>
          <a:p>
            <a:r>
              <a:rPr lang="en-US" sz="3000" dirty="0"/>
              <a:t>For each transaction, ask these three questions:</a:t>
            </a:r>
          </a:p>
          <a:p>
            <a:pPr marL="800100" lvl="1" indent="-342900">
              <a:buNone/>
            </a:pPr>
            <a:r>
              <a:rPr lang="en-US" b="1" dirty="0"/>
              <a:t>1. What is one account affected by the transaction? </a:t>
            </a:r>
          </a:p>
          <a:p>
            <a:pPr lvl="2"/>
            <a:r>
              <a:rPr lang="en-US" dirty="0"/>
              <a:t>Does this account increase or decrease?</a:t>
            </a:r>
          </a:p>
          <a:p>
            <a:pPr marL="800100" lvl="1" indent="-342900">
              <a:buNone/>
            </a:pPr>
            <a:r>
              <a:rPr lang="en-US" b="1" dirty="0"/>
              <a:t>2. What is a second account affected by the transaction? </a:t>
            </a:r>
          </a:p>
          <a:p>
            <a:pPr lvl="2"/>
            <a:r>
              <a:rPr lang="en-US" dirty="0"/>
              <a:t>Does this account increase or decrease?</a:t>
            </a:r>
          </a:p>
          <a:p>
            <a:pPr marL="800100" lvl="1" indent="-342900">
              <a:buNone/>
            </a:pPr>
            <a:r>
              <a:rPr lang="en-US" b="1" dirty="0"/>
              <a:t>3. Do assets equal liabilities plus stockholders’ equity?</a:t>
            </a:r>
          </a:p>
          <a:p>
            <a:pPr lvl="2"/>
            <a:r>
              <a:rPr lang="en-US" dirty="0">
                <a:solidFill>
                  <a:srgbClr val="A5062D"/>
                </a:solidFill>
              </a:rPr>
              <a:t>THEY MUST!! EVERY TIME!!</a:t>
            </a:r>
            <a:endParaRPr lang="en-US" dirty="0"/>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11</a:t>
            </a:fld>
            <a:endParaRPr lang="en-US" dirty="0"/>
          </a:p>
        </p:txBody>
      </p:sp>
      <p:sp>
        <p:nvSpPr>
          <p:cNvPr id="3" name="Footer Placeholder 2"/>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9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1338077" y="6565989"/>
            <a:ext cx="6973877" cy="215444"/>
          </a:xfrm>
          <a:prstGeom prst="rect">
            <a:avLst/>
          </a:prstGeom>
          <a:noFill/>
        </p:spPr>
        <p:txBody>
          <a:bodyPr wrap="square" rtlCol="0">
            <a:spAutoFit/>
          </a:bodyPr>
          <a:lstStyle/>
          <a:p>
            <a:pPr algn="ctr"/>
            <a:r>
              <a:rPr lang="en-US" sz="800" dirty="0"/>
              <a:t>Copyright ©2022 McGraw-Hill .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2-</a:t>
            </a:r>
            <a:fld id="{8A048DD7-39B4-434B-ACE7-68CA5B147A05}" type="slidenum">
              <a:rPr lang="en-US" smtClean="0"/>
              <a:t>12</a:t>
            </a:fld>
            <a:endParaRPr lang="en-US" dirty="0"/>
          </a:p>
        </p:txBody>
      </p:sp>
      <p:sp>
        <p:nvSpPr>
          <p:cNvPr id="17" name="Title 1"/>
          <p:cNvSpPr txBox="1">
            <a:spLocks/>
          </p:cNvSpPr>
          <p:nvPr/>
        </p:nvSpPr>
        <p:spPr>
          <a:xfrm>
            <a:off x="893386" y="564573"/>
            <a:ext cx="8229600" cy="774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90000"/>
              </a:lnSpc>
            </a:pPr>
            <a:r>
              <a:rPr lang="en-US" sz="3200" dirty="0">
                <a:solidFill>
                  <a:srgbClr val="1D5F76"/>
                </a:solidFill>
                <a:latin typeface="Avenir LT Std 65 Medium"/>
                <a:cs typeface="Avenir LT Std 65 Medium"/>
              </a:rPr>
              <a:t>Illustration 2-2</a:t>
            </a:r>
            <a:br>
              <a:rPr lang="en-US" sz="3200" dirty="0">
                <a:solidFill>
                  <a:srgbClr val="A5062D"/>
                </a:solidFill>
                <a:latin typeface="Avenir LT Std 65 Medium"/>
                <a:cs typeface="Avenir LT Std 65 Medium"/>
              </a:rPr>
            </a:br>
            <a:r>
              <a:rPr lang="en-US" sz="3800" dirty="0">
                <a:solidFill>
                  <a:srgbClr val="A5062D"/>
                </a:solidFill>
                <a:latin typeface="Avenir LT Std 65 Medium"/>
                <a:cs typeface="Avenir LT Std 65 Medium"/>
              </a:rPr>
              <a:t>External</a:t>
            </a:r>
            <a:r>
              <a:rPr lang="en-US" sz="3200" dirty="0">
                <a:solidFill>
                  <a:srgbClr val="A5062D"/>
                </a:solidFill>
                <a:latin typeface="Avenir LT Std 65 Medium"/>
                <a:cs typeface="Avenir LT Std 65 Medium"/>
              </a:rPr>
              <a:t> </a:t>
            </a:r>
            <a:r>
              <a:rPr lang="en-US" sz="3800" dirty="0">
                <a:solidFill>
                  <a:srgbClr val="A5062D"/>
                </a:solidFill>
                <a:latin typeface="Avenir LT Std 65 Medium"/>
                <a:cs typeface="Avenir LT Std 65 Medium"/>
              </a:rPr>
              <a:t>Transactions of Eagle Soccer Academy</a:t>
            </a:r>
          </a:p>
        </p:txBody>
      </p:sp>
      <p:sp>
        <p:nvSpPr>
          <p:cNvPr id="22" name="Rounded Rectangle 21"/>
          <p:cNvSpPr/>
          <p:nvPr/>
        </p:nvSpPr>
        <p:spPr>
          <a:xfrm>
            <a:off x="747908" y="1668987"/>
            <a:ext cx="8255551" cy="4726414"/>
          </a:xfrm>
          <a:prstGeom prst="roundRect">
            <a:avLst>
              <a:gd name="adj" fmla="val 9559"/>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a:spLocks noChangeArrowheads="1"/>
          </p:cNvSpPr>
          <p:nvPr/>
        </p:nvSpPr>
        <p:spPr bwMode="auto">
          <a:xfrm>
            <a:off x="1132171" y="1646152"/>
            <a:ext cx="6540923" cy="369332"/>
          </a:xfrm>
          <a:prstGeom prst="rect">
            <a:avLst/>
          </a:prstGeom>
          <a:noFill/>
          <a:ln w="9525">
            <a:noFill/>
            <a:miter lim="800000"/>
            <a:headEnd/>
            <a:tailEnd/>
          </a:ln>
        </p:spPr>
        <p:txBody>
          <a:bodyPr wrap="square">
            <a:spAutoFit/>
          </a:bodyPr>
          <a:lstStyle/>
          <a:p>
            <a:r>
              <a:rPr lang="en-US" b="1" u="sng" dirty="0">
                <a:latin typeface="Calibri" pitchFamily="34" charset="0"/>
              </a:rPr>
              <a:t>Transaction</a:t>
            </a:r>
            <a:r>
              <a:rPr lang="en-US" b="1" dirty="0">
                <a:latin typeface="Calibri" pitchFamily="34" charset="0"/>
              </a:rPr>
              <a:t>	     </a:t>
            </a:r>
            <a:r>
              <a:rPr lang="en-US" b="1" u="sng" dirty="0">
                <a:latin typeface="Calibri" pitchFamily="34" charset="0"/>
              </a:rPr>
              <a:t>Date</a:t>
            </a:r>
            <a:r>
              <a:rPr lang="en-US" b="1" dirty="0">
                <a:latin typeface="Calibri" pitchFamily="34" charset="0"/>
              </a:rPr>
              <a:t>					</a:t>
            </a:r>
            <a:r>
              <a:rPr lang="en-US" b="1" u="sng" dirty="0">
                <a:latin typeface="Calibri" pitchFamily="34" charset="0"/>
              </a:rPr>
              <a:t>Description</a:t>
            </a:r>
          </a:p>
        </p:txBody>
      </p:sp>
      <p:sp>
        <p:nvSpPr>
          <p:cNvPr id="2" name="TextBox 1"/>
          <p:cNvSpPr txBox="1"/>
          <p:nvPr/>
        </p:nvSpPr>
        <p:spPr>
          <a:xfrm>
            <a:off x="1338077" y="1961283"/>
            <a:ext cx="7604217" cy="4478149"/>
          </a:xfrm>
          <a:prstGeom prst="rect">
            <a:avLst/>
          </a:prstGeom>
          <a:noFill/>
        </p:spPr>
        <p:txBody>
          <a:bodyPr wrap="square" rtlCol="0">
            <a:spAutoFit/>
          </a:bodyPr>
          <a:lstStyle/>
          <a:p>
            <a:r>
              <a:rPr lang="en-US" sz="1600" dirty="0"/>
              <a:t>  (1)			Dec. 1	Sell shares of common stock for $200,000 to obtain the funds 						necessary to start the business.</a:t>
            </a:r>
          </a:p>
          <a:p>
            <a:pPr>
              <a:spcBef>
                <a:spcPts val="600"/>
              </a:spcBef>
            </a:pPr>
            <a:r>
              <a:rPr lang="en-US" sz="1600" dirty="0"/>
              <a:t>  (2)			Dec. 1	Borrow $100,000 from the local bank and sign a note 				                              promising to repay the full amount of the debt in three years.</a:t>
            </a:r>
          </a:p>
          <a:p>
            <a:pPr>
              <a:spcBef>
                <a:spcPts val="600"/>
              </a:spcBef>
            </a:pPr>
            <a:r>
              <a:rPr lang="en-US" sz="1600" dirty="0"/>
              <a:t>  (3)			Dec. 1	Purchase equipment necessary for giving soccer training.</a:t>
            </a:r>
            <a:br>
              <a:rPr lang="en-US" sz="1600" dirty="0"/>
            </a:br>
            <a:r>
              <a:rPr lang="en-US" sz="1600" dirty="0"/>
              <a:t>					$120,000 cash.</a:t>
            </a:r>
          </a:p>
          <a:p>
            <a:pPr>
              <a:spcBef>
                <a:spcPts val="600"/>
              </a:spcBef>
            </a:pPr>
            <a:r>
              <a:rPr lang="en-US" sz="1600" dirty="0"/>
              <a:t>  (4)			Dec. 1	Pay one year of rent in advance, $60,000 ($5,000 per month).</a:t>
            </a:r>
          </a:p>
          <a:p>
            <a:pPr>
              <a:spcBef>
                <a:spcPts val="600"/>
              </a:spcBef>
            </a:pPr>
            <a:r>
              <a:rPr lang="en-US" sz="1600" dirty="0"/>
              <a:t>  (5)			Dec. 6	Purchase supplies on account, $23,000.</a:t>
            </a:r>
          </a:p>
          <a:p>
            <a:pPr>
              <a:spcBef>
                <a:spcPts val="600"/>
              </a:spcBef>
            </a:pPr>
            <a:r>
              <a:rPr lang="en-US" sz="1600" dirty="0"/>
              <a:t>  (6)			Dec. 12	Provide soccer training to customers for cash, $43,000.</a:t>
            </a:r>
          </a:p>
          <a:p>
            <a:pPr>
              <a:spcBef>
                <a:spcPts val="600"/>
              </a:spcBef>
            </a:pPr>
            <a:r>
              <a:rPr lang="en-US" sz="1600" dirty="0"/>
              <a:t>  (7)			Dec. 17	Provide soccer training to customers on account, $20,000.</a:t>
            </a:r>
          </a:p>
          <a:p>
            <a:pPr>
              <a:spcBef>
                <a:spcPts val="600"/>
              </a:spcBef>
            </a:pPr>
            <a:r>
              <a:rPr lang="en-US" sz="1600" dirty="0"/>
              <a:t>  (8)			Dec. 23	Receive cash in advance for 12 soccer training sessions to be 						given in the future, $6,000.</a:t>
            </a:r>
          </a:p>
          <a:p>
            <a:pPr>
              <a:spcBef>
                <a:spcPts val="600"/>
              </a:spcBef>
            </a:pPr>
            <a:r>
              <a:rPr lang="en-US" sz="1600" dirty="0"/>
              <a:t>  (9)			Dec. 28	Pay salaries to employees, $28,000.</a:t>
            </a:r>
          </a:p>
          <a:p>
            <a:pPr>
              <a:spcBef>
                <a:spcPts val="600"/>
              </a:spcBef>
            </a:pPr>
            <a:r>
              <a:rPr lang="en-US" sz="1600" dirty="0"/>
              <a:t>(10)			Dec. 30	Pay cash dividends of $4,000 to shareholders.</a:t>
            </a:r>
          </a:p>
          <a:p>
            <a:endParaRPr lang="en-US" sz="1600" dirty="0"/>
          </a:p>
        </p:txBody>
      </p:sp>
    </p:spTree>
    <p:extLst>
      <p:ext uri="{BB962C8B-B14F-4D97-AF65-F5344CB8AC3E}">
        <p14:creationId xmlns:p14="http://schemas.microsoft.com/office/powerpoint/2010/main" val="18647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2788" y="-1357"/>
            <a:ext cx="8229600" cy="805842"/>
          </a:xfrm>
        </p:spPr>
        <p:txBody>
          <a:bodyPr/>
          <a:lstStyle/>
          <a:p>
            <a:pPr>
              <a:lnSpc>
                <a:spcPct val="90000"/>
              </a:lnSpc>
            </a:pPr>
            <a:r>
              <a:rPr lang="en-IN" sz="3600" dirty="0"/>
              <a:t>Transaction (1): Issue Common Stock </a:t>
            </a:r>
            <a:br>
              <a:rPr lang="en-IN" sz="3600" dirty="0"/>
            </a:br>
            <a:r>
              <a:rPr lang="en-IN" sz="3600" dirty="0"/>
              <a:t>(1 of 3)</a:t>
            </a:r>
          </a:p>
        </p:txBody>
      </p:sp>
      <p:sp>
        <p:nvSpPr>
          <p:cNvPr id="33795" name="Content Placeholder 5"/>
          <p:cNvSpPr>
            <a:spLocks noGrp="1"/>
          </p:cNvSpPr>
          <p:nvPr>
            <p:ph idx="4294967295"/>
          </p:nvPr>
        </p:nvSpPr>
        <p:spPr>
          <a:xfrm>
            <a:off x="685800" y="4495800"/>
            <a:ext cx="8458200" cy="1981200"/>
          </a:xfrm>
          <a:prstGeom prst="rect">
            <a:avLst/>
          </a:prstGeom>
        </p:spPr>
        <p:txBody>
          <a:bodyPr>
            <a:normAutofit/>
          </a:bodyPr>
          <a:lstStyle/>
          <a:p>
            <a:r>
              <a:rPr lang="en-IN" sz="2600" b="1" dirty="0"/>
              <a:t>What is one account affected by the transaction? </a:t>
            </a:r>
          </a:p>
          <a:p>
            <a:pPr lvl="1"/>
            <a:r>
              <a:rPr lang="en-IN" sz="2600" dirty="0"/>
              <a:t>Cash</a:t>
            </a:r>
          </a:p>
          <a:p>
            <a:r>
              <a:rPr lang="en-IN" sz="2600" b="1" dirty="0"/>
              <a:t>Does that account increase or decrease?</a:t>
            </a:r>
          </a:p>
          <a:p>
            <a:pPr lvl="1"/>
            <a:r>
              <a:rPr lang="en-IN" sz="2600" dirty="0"/>
              <a:t>Increase by $200,000</a:t>
            </a:r>
          </a:p>
        </p:txBody>
      </p:sp>
      <p:sp>
        <p:nvSpPr>
          <p:cNvPr id="8" name="Slide Number Placeholder 7"/>
          <p:cNvSpPr>
            <a:spLocks noGrp="1"/>
          </p:cNvSpPr>
          <p:nvPr>
            <p:ph type="sldNum" sz="quarter" idx="12"/>
          </p:nvPr>
        </p:nvSpPr>
        <p:spPr/>
        <p:txBody>
          <a:bodyPr/>
          <a:lstStyle/>
          <a:p>
            <a:r>
              <a:rPr lang="en-US" dirty="0"/>
              <a:t>2-</a:t>
            </a:r>
            <a:fld id="{8A048DD7-39B4-434B-ACE7-68CA5B147A05}" type="slidenum">
              <a:rPr lang="en-US" smtClean="0"/>
              <a:t>13</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33794" name="Content Placeholder 4"/>
          <p:cNvSpPr>
            <a:spLocks noGrp="1"/>
          </p:cNvSpPr>
          <p:nvPr>
            <p:ph idx="1"/>
          </p:nvPr>
        </p:nvSpPr>
        <p:spPr>
          <a:xfrm>
            <a:off x="786062" y="1018155"/>
            <a:ext cx="8229600" cy="1065659"/>
          </a:xfrm>
        </p:spPr>
        <p:txBody>
          <a:bodyPr>
            <a:normAutofit lnSpcReduction="10000"/>
          </a:bodyPr>
          <a:lstStyle/>
          <a:p>
            <a:pPr marL="0" indent="0">
              <a:buNone/>
            </a:pPr>
            <a:r>
              <a:rPr lang="en-US" dirty="0"/>
              <a:t>Sell shares of common stock for $200,000 to obtain the funds necessary to start the business.</a:t>
            </a:r>
            <a:endParaRPr lang="en-IN" dirty="0"/>
          </a:p>
        </p:txBody>
      </p:sp>
      <p:sp>
        <p:nvSpPr>
          <p:cNvPr id="5" name="AutoShape 4" descr="https://media.inkling.com/img?s=content%3A%2F%2F%2Fstable%2Fsn_a5ce%2Ftrunk%2Fhead%2Fimg%2Fchapter02%2Fspi14895_un0201.png&amp;o=r&amp;w=1000&amp;f=auto&amp;e=true">
            <a:extLst>
              <a:ext uri="{FF2B5EF4-FFF2-40B4-BE49-F238E27FC236}">
                <a16:creationId xmlns:a16="http://schemas.microsoft.com/office/drawing/2014/main" id="{CFFF558D-1D8E-4F30-ABA4-A66732A8BF1E}"/>
              </a:ext>
            </a:extLst>
          </p:cNvPr>
          <p:cNvSpPr>
            <a:spLocks noChangeAspect="1" noChangeArrowheads="1"/>
          </p:cNvSpPr>
          <p:nvPr/>
        </p:nvSpPr>
        <p:spPr bwMode="auto">
          <a:xfrm>
            <a:off x="1058779" y="2376013"/>
            <a:ext cx="7684167" cy="2119787"/>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6" descr="https://media.inkling.com/img?s=content%3A%2F%2F%2Fstable%2Fsn_a5ce%2Ftrunk%2Fhead%2Fimg%2Fchapter02%2Fspi14895_un0201.png&amp;o=r&amp;w=1000&amp;f=auto&amp;e=true">
            <a:extLst>
              <a:ext uri="{FF2B5EF4-FFF2-40B4-BE49-F238E27FC236}">
                <a16:creationId xmlns:a16="http://schemas.microsoft.com/office/drawing/2014/main" id="{CEF6A397-D74A-4BF5-B148-C365BF3A613B}"/>
              </a:ext>
            </a:extLst>
          </p:cNvPr>
          <p:cNvSpPr>
            <a:spLocks noChangeAspect="1" noChangeArrowheads="1"/>
          </p:cNvSpPr>
          <p:nvPr/>
        </p:nvSpPr>
        <p:spPr bwMode="auto">
          <a:xfrm>
            <a:off x="4419599" y="557463"/>
            <a:ext cx="3023937" cy="3023937"/>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2" name="Picture 8" descr="https://d1cag3og5zsskm.cloudfront.net/v/s2/6a/71/e8/e6ab4a4e6e9b773f962e015dc8?Expires=1522985400&amp;Signature=YzqmanMXCfdvgdVwRBLIK7NpWiexYeIE9iCN8yQnw5~csIc-BmAPj6W8xjJ1~~6mmH4wG~xs2NEodhM5KljBUtYi60~8TSJ2CalNjZ6EZ9aes6Do73WLQVzlwTGcr4dq-Zfxg0DdJ8qz3vdzuTfCy4AQSk53AV7IG1qQYtOBAMfN7Xv2Zo2yiSxXssUoL9vKxYAxYX~PQPxHW7r0Y-LNg326yLkHUa7~llOMIFQoMwne~q5rajdwpXKcDXwiUOtqWbFOso2TwGwrPNklNQq-chO-MFjDpnesUY-5c5RAnQpEQIwxM-m-eQalPuBiSpZ05qi8t3d9Jp8tLTKWwuHMtQ__&amp;Key-Pair-Id=APKAJY4Y3HIBJJ7SJ76A">
            <a:extLst>
              <a:ext uri="{FF2B5EF4-FFF2-40B4-BE49-F238E27FC236}">
                <a16:creationId xmlns:a16="http://schemas.microsoft.com/office/drawing/2014/main" id="{5483DE80-503E-43E4-96F5-42BB80CC6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32" y="2007597"/>
            <a:ext cx="8598568" cy="248820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5"/>
          <p:cNvSpPr>
            <a:spLocks noGrp="1"/>
          </p:cNvSpPr>
          <p:nvPr>
            <p:ph idx="4294967295"/>
          </p:nvPr>
        </p:nvSpPr>
        <p:spPr>
          <a:xfrm>
            <a:off x="685800" y="4495800"/>
            <a:ext cx="8458200" cy="1981200"/>
          </a:xfrm>
          <a:prstGeom prst="rect">
            <a:avLst/>
          </a:prstGeom>
        </p:spPr>
        <p:txBody>
          <a:bodyPr>
            <a:noAutofit/>
          </a:bodyPr>
          <a:lstStyle/>
          <a:p>
            <a:r>
              <a:rPr lang="en-IN" sz="2600" b="1" dirty="0"/>
              <a:t>What is a </a:t>
            </a:r>
            <a:r>
              <a:rPr lang="en-IN" sz="2600" b="1" u="sng" dirty="0"/>
              <a:t>second</a:t>
            </a:r>
            <a:r>
              <a:rPr lang="en-IN" sz="2600" b="1" dirty="0"/>
              <a:t> account affected by the transaction? </a:t>
            </a:r>
          </a:p>
          <a:p>
            <a:pPr lvl="1"/>
            <a:r>
              <a:rPr lang="en-IN" sz="2600" dirty="0"/>
              <a:t>Common Stock</a:t>
            </a:r>
          </a:p>
          <a:p>
            <a:r>
              <a:rPr lang="en-IN" sz="2600" b="1" dirty="0"/>
              <a:t>Does that account increase or decrease?</a:t>
            </a:r>
          </a:p>
          <a:p>
            <a:pPr lvl="1"/>
            <a:r>
              <a:rPr lang="en-IN" sz="2600" dirty="0"/>
              <a:t>Increase by $200,000</a:t>
            </a:r>
          </a:p>
        </p:txBody>
      </p:sp>
      <p:sp>
        <p:nvSpPr>
          <p:cNvPr id="8" name="Slide Number Placeholder 7"/>
          <p:cNvSpPr>
            <a:spLocks noGrp="1"/>
          </p:cNvSpPr>
          <p:nvPr>
            <p:ph type="sldNum" sz="quarter" idx="12"/>
          </p:nvPr>
        </p:nvSpPr>
        <p:spPr/>
        <p:txBody>
          <a:bodyPr/>
          <a:lstStyle/>
          <a:p>
            <a:r>
              <a:rPr lang="en-US" dirty="0"/>
              <a:t>2-</a:t>
            </a:r>
            <a:fld id="{8A048DD7-39B4-434B-ACE7-68CA5B147A05}" type="slidenum">
              <a:rPr lang="en-US" smtClean="0"/>
              <a:t>14</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9" name="Content Placeholder 4"/>
          <p:cNvSpPr>
            <a:spLocks noGrp="1"/>
          </p:cNvSpPr>
          <p:nvPr>
            <p:ph idx="1"/>
          </p:nvPr>
        </p:nvSpPr>
        <p:spPr>
          <a:xfrm>
            <a:off x="809150" y="1128103"/>
            <a:ext cx="8229600" cy="1065659"/>
          </a:xfrm>
        </p:spPr>
        <p:txBody>
          <a:bodyPr>
            <a:normAutofit lnSpcReduction="10000"/>
          </a:bodyPr>
          <a:lstStyle/>
          <a:p>
            <a:pPr marL="0" indent="0">
              <a:buNone/>
            </a:pPr>
            <a:r>
              <a:rPr lang="en-US" dirty="0"/>
              <a:t>Sell shares of common stock for $200,000 to obtain the funds necessary to start the business.</a:t>
            </a:r>
            <a:endParaRPr lang="en-IN" dirty="0"/>
          </a:p>
        </p:txBody>
      </p:sp>
      <p:sp>
        <p:nvSpPr>
          <p:cNvPr id="10" name="Title 3"/>
          <p:cNvSpPr>
            <a:spLocks noGrp="1"/>
          </p:cNvSpPr>
          <p:nvPr>
            <p:ph type="title"/>
          </p:nvPr>
        </p:nvSpPr>
        <p:spPr>
          <a:xfrm>
            <a:off x="812788" y="80200"/>
            <a:ext cx="8229600" cy="805842"/>
          </a:xfrm>
        </p:spPr>
        <p:txBody>
          <a:bodyPr/>
          <a:lstStyle/>
          <a:p>
            <a:pPr>
              <a:lnSpc>
                <a:spcPct val="90000"/>
              </a:lnSpc>
            </a:pPr>
            <a:r>
              <a:rPr lang="en-IN" sz="3600" dirty="0"/>
              <a:t>Transaction (1): Issue Common Stock </a:t>
            </a:r>
            <a:br>
              <a:rPr lang="en-IN" sz="3600" dirty="0"/>
            </a:br>
            <a:r>
              <a:rPr lang="en-IN" sz="3600" dirty="0"/>
              <a:t>(2 of 3)</a:t>
            </a:r>
          </a:p>
        </p:txBody>
      </p:sp>
      <p:pic>
        <p:nvPicPr>
          <p:cNvPr id="11" name="Picture 8" descr="https://d1cag3og5zsskm.cloudfront.net/v/s2/6a/71/e8/e6ab4a4e6e9b773f962e015dc8?Expires=1522985400&amp;Signature=YzqmanMXCfdvgdVwRBLIK7NpWiexYeIE9iCN8yQnw5~csIc-BmAPj6W8xjJ1~~6mmH4wG~xs2NEodhM5KljBUtYi60~8TSJ2CalNjZ6EZ9aes6Do73WLQVzlwTGcr4dq-Zfxg0DdJ8qz3vdzuTfCy4AQSk53AV7IG1qQYtOBAMfN7Xv2Zo2yiSxXssUoL9vKxYAxYX~PQPxHW7r0Y-LNg326yLkHUa7~llOMIFQoMwne~q5rajdwpXKcDXwiUOtqWbFOso2TwGwrPNklNQq-chO-MFjDpnesUY-5c5RAnQpEQIwxM-m-eQalPuBiSpZ05qi8t3d9Jp8tLTKWwuHMtQ__&amp;Key-Pair-Id=APKAJY4Y3HIBJJ7SJ76A">
            <a:extLst>
              <a:ext uri="{FF2B5EF4-FFF2-40B4-BE49-F238E27FC236}">
                <a16:creationId xmlns:a16="http://schemas.microsoft.com/office/drawing/2014/main" id="{AC3D5205-4075-4061-8C1F-906E9E8D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32" y="2007597"/>
            <a:ext cx="8598568" cy="248820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790703" y="2613746"/>
            <a:ext cx="8130789" cy="1353001"/>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891" name="Content Placeholder 5"/>
          <p:cNvSpPr>
            <a:spLocks noGrp="1"/>
          </p:cNvSpPr>
          <p:nvPr>
            <p:ph idx="4294967295"/>
          </p:nvPr>
        </p:nvSpPr>
        <p:spPr>
          <a:xfrm>
            <a:off x="685800" y="4486507"/>
            <a:ext cx="8332342" cy="1981200"/>
          </a:xfrm>
          <a:prstGeom prst="rect">
            <a:avLst/>
          </a:prstGeom>
        </p:spPr>
        <p:txBody>
          <a:bodyPr/>
          <a:lstStyle/>
          <a:p>
            <a:r>
              <a:rPr lang="en-IN" sz="2600" b="1" dirty="0"/>
              <a:t>Do assets equal liabilities plus stockholders’ equity?</a:t>
            </a:r>
          </a:p>
          <a:p>
            <a:pPr lvl="1"/>
            <a:r>
              <a:rPr lang="en-IN" sz="2600" dirty="0"/>
              <a:t>Yes, assets increase by $200,000 and stockholders’ equity increases by $200,000</a:t>
            </a:r>
          </a:p>
        </p:txBody>
      </p:sp>
      <p:sp>
        <p:nvSpPr>
          <p:cNvPr id="8" name="Slide Number Placeholder 7"/>
          <p:cNvSpPr>
            <a:spLocks noGrp="1"/>
          </p:cNvSpPr>
          <p:nvPr>
            <p:ph type="sldNum" sz="quarter" idx="12"/>
          </p:nvPr>
        </p:nvSpPr>
        <p:spPr/>
        <p:txBody>
          <a:bodyPr/>
          <a:lstStyle/>
          <a:p>
            <a:r>
              <a:rPr lang="en-US" dirty="0"/>
              <a:t>2-</a:t>
            </a:r>
            <a:fld id="{8A048DD7-39B4-434B-ACE7-68CA5B147A05}" type="slidenum">
              <a:rPr lang="en-US" smtClean="0"/>
              <a:t>15</a:t>
            </a:fld>
            <a:endParaRPr lang="en-US" dirty="0"/>
          </a:p>
        </p:txBody>
      </p:sp>
      <p:sp>
        <p:nvSpPr>
          <p:cNvPr id="2" name="Footer Placeholder 1"/>
          <p:cNvSpPr>
            <a:spLocks noGrp="1"/>
          </p:cNvSpPr>
          <p:nvPr>
            <p:ph type="ftr" sz="quarter" idx="11"/>
          </p:nvPr>
        </p:nvSpPr>
        <p:spPr>
          <a:xfrm>
            <a:off x="1424213" y="6492875"/>
            <a:ext cx="6540501" cy="365125"/>
          </a:xfrm>
        </p:spPr>
        <p:txBody>
          <a:bodyPr/>
          <a:lstStyle/>
          <a:p>
            <a:r>
              <a:rPr lang="en-US" dirty="0"/>
              <a:t>Copyright ©2022 McGraw-Hill . All rights reserved. No reproduction or distribution without the prior written consent of McGraw-Hill . </a:t>
            </a:r>
          </a:p>
        </p:txBody>
      </p:sp>
      <p:sp>
        <p:nvSpPr>
          <p:cNvPr id="13" name="Content Placeholder 4"/>
          <p:cNvSpPr txBox="1">
            <a:spLocks/>
          </p:cNvSpPr>
          <p:nvPr/>
        </p:nvSpPr>
        <p:spPr>
          <a:xfrm>
            <a:off x="809150" y="1288380"/>
            <a:ext cx="8229600" cy="1065659"/>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Sell shares of common stock for $200,000 to obtain the funds necessary to start the business.</a:t>
            </a:r>
            <a:endParaRPr lang="en-IN" dirty="0"/>
          </a:p>
        </p:txBody>
      </p:sp>
      <p:sp>
        <p:nvSpPr>
          <p:cNvPr id="10" name="TextBox 9"/>
          <p:cNvSpPr txBox="1"/>
          <p:nvPr/>
        </p:nvSpPr>
        <p:spPr>
          <a:xfrm>
            <a:off x="1199550" y="2805148"/>
            <a:ext cx="8878029" cy="374461"/>
          </a:xfrm>
          <a:prstGeom prst="rect">
            <a:avLst/>
          </a:prstGeom>
          <a:noFill/>
        </p:spPr>
        <p:txBody>
          <a:bodyPr wrap="square" rtlCol="0">
            <a:spAutoFit/>
          </a:bodyPr>
          <a:lstStyle/>
          <a:p>
            <a:pPr>
              <a:lnSpc>
                <a:spcPct val="90000"/>
              </a:lnSpc>
            </a:pPr>
            <a:r>
              <a:rPr lang="en-US" sz="2000" b="1" dirty="0"/>
              <a:t>Assets                  =              Liabilities           +         Stockholders’ Equity</a:t>
            </a:r>
          </a:p>
        </p:txBody>
      </p:sp>
      <p:cxnSp>
        <p:nvCxnSpPr>
          <p:cNvPr id="12" name="Straight Connector 11"/>
          <p:cNvCxnSpPr/>
          <p:nvPr/>
        </p:nvCxnSpPr>
        <p:spPr>
          <a:xfrm>
            <a:off x="998578" y="3179609"/>
            <a:ext cx="112212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752541" y="3179609"/>
            <a:ext cx="112212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056648" y="3179609"/>
            <a:ext cx="2302876"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343963" y="3156748"/>
            <a:ext cx="7159974" cy="369332"/>
          </a:xfrm>
          <a:prstGeom prst="rect">
            <a:avLst/>
          </a:prstGeom>
          <a:noFill/>
        </p:spPr>
        <p:txBody>
          <a:bodyPr wrap="square" rtlCol="0">
            <a:spAutoFit/>
          </a:bodyPr>
          <a:lstStyle/>
          <a:p>
            <a:r>
              <a:rPr lang="en-US" dirty="0"/>
              <a:t>Cash											 Common Stock</a:t>
            </a:r>
          </a:p>
        </p:txBody>
      </p:sp>
      <p:sp>
        <p:nvSpPr>
          <p:cNvPr id="23" name="TextBox 22"/>
          <p:cNvSpPr txBox="1"/>
          <p:nvPr/>
        </p:nvSpPr>
        <p:spPr>
          <a:xfrm>
            <a:off x="881328" y="3539246"/>
            <a:ext cx="7941285" cy="369332"/>
          </a:xfrm>
          <a:prstGeom prst="rect">
            <a:avLst/>
          </a:prstGeom>
          <a:noFill/>
        </p:spPr>
        <p:txBody>
          <a:bodyPr wrap="square" rtlCol="0">
            <a:spAutoFit/>
          </a:bodyPr>
          <a:lstStyle/>
          <a:p>
            <a:r>
              <a:rPr lang="en-US" b="1" dirty="0">
                <a:solidFill>
                  <a:srgbClr val="1D5F76"/>
                </a:solidFill>
              </a:rPr>
              <a:t>(1) +$200,000 </a:t>
            </a:r>
            <a:r>
              <a:rPr lang="en-US" dirty="0"/>
              <a:t>	  	   =                     					      </a:t>
            </a:r>
            <a:r>
              <a:rPr lang="en-US" b="1" dirty="0">
                <a:solidFill>
                  <a:srgbClr val="1D5F76"/>
                </a:solidFill>
              </a:rPr>
              <a:t>+$200,000</a:t>
            </a:r>
          </a:p>
        </p:txBody>
      </p:sp>
      <p:sp>
        <p:nvSpPr>
          <p:cNvPr id="15" name="Title 3"/>
          <p:cNvSpPr>
            <a:spLocks noGrp="1"/>
          </p:cNvSpPr>
          <p:nvPr>
            <p:ph type="title"/>
          </p:nvPr>
        </p:nvSpPr>
        <p:spPr>
          <a:xfrm>
            <a:off x="812788" y="226655"/>
            <a:ext cx="8229600" cy="805842"/>
          </a:xfrm>
        </p:spPr>
        <p:txBody>
          <a:bodyPr/>
          <a:lstStyle/>
          <a:p>
            <a:pPr>
              <a:lnSpc>
                <a:spcPct val="90000"/>
              </a:lnSpc>
            </a:pPr>
            <a:r>
              <a:rPr lang="en-IN" sz="3600" dirty="0"/>
              <a:t>Transaction (1): Issue Common Stock </a:t>
            </a:r>
            <a:br>
              <a:rPr lang="en-IN" sz="3600" dirty="0"/>
            </a:br>
            <a:r>
              <a:rPr lang="en-IN" sz="3600" dirty="0"/>
              <a:t>(3 of 3)</a:t>
            </a:r>
          </a:p>
        </p:txBody>
      </p:sp>
    </p:spTree>
    <p:extLst>
      <p:ext uri="{BB962C8B-B14F-4D97-AF65-F5344CB8AC3E}">
        <p14:creationId xmlns:p14="http://schemas.microsoft.com/office/powerpoint/2010/main" val="41066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330" y="393260"/>
            <a:ext cx="8229600" cy="1143000"/>
          </a:xfrm>
        </p:spPr>
        <p:txBody>
          <a:bodyPr/>
          <a:lstStyle/>
          <a:p>
            <a:r>
              <a:rPr lang="en-US" dirty="0"/>
              <a:t>Common Mistake</a:t>
            </a:r>
          </a:p>
        </p:txBody>
      </p:sp>
      <p:sp>
        <p:nvSpPr>
          <p:cNvPr id="3" name="Content Placeholder 2"/>
          <p:cNvSpPr>
            <a:spLocks noGrp="1"/>
          </p:cNvSpPr>
          <p:nvPr>
            <p:ph idx="1"/>
          </p:nvPr>
        </p:nvSpPr>
        <p:spPr>
          <a:xfrm>
            <a:off x="809150" y="1370808"/>
            <a:ext cx="7955280" cy="4525963"/>
          </a:xfrm>
        </p:spPr>
        <p:txBody>
          <a:bodyPr>
            <a:normAutofit/>
          </a:bodyPr>
          <a:lstStyle/>
          <a:p>
            <a:pPr marL="0" indent="0">
              <a:buNone/>
            </a:pPr>
            <a:r>
              <a:rPr lang="en-US" dirty="0"/>
              <a:t>It’s sometimes tempting to </a:t>
            </a:r>
            <a:r>
              <a:rPr lang="en-US" i="1" dirty="0">
                <a:solidFill>
                  <a:srgbClr val="C0504D"/>
                </a:solidFill>
              </a:rPr>
              <a:t>decrease</a:t>
            </a:r>
            <a:r>
              <a:rPr lang="en-US" dirty="0"/>
              <a:t> cash as a way of recording an investor’s initial investment.</a:t>
            </a:r>
          </a:p>
          <a:p>
            <a:pPr marL="0" indent="0">
              <a:buNone/>
            </a:pPr>
            <a:r>
              <a:rPr lang="en-US" dirty="0"/>
              <a:t> However, remember we account for the transactions </a:t>
            </a:r>
            <a:r>
              <a:rPr lang="en-US" i="1" dirty="0">
                <a:solidFill>
                  <a:srgbClr val="C0504D"/>
                </a:solidFill>
              </a:rPr>
              <a:t>from the company’s perspective</a:t>
            </a:r>
            <a:r>
              <a:rPr lang="en-US" dirty="0"/>
              <a:t>, and the company </a:t>
            </a:r>
            <a:r>
              <a:rPr lang="en-US" i="1" dirty="0">
                <a:solidFill>
                  <a:srgbClr val="C0504D"/>
                </a:solidFill>
              </a:rPr>
              <a:t>received</a:t>
            </a:r>
            <a:r>
              <a:rPr lang="en-US" dirty="0"/>
              <a:t> cash from the stockholder—an increase in cash.</a:t>
            </a:r>
          </a:p>
        </p:txBody>
      </p:sp>
      <p:sp>
        <p:nvSpPr>
          <p:cNvPr id="4" name="Footer Placeholder 3"/>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16</a:t>
            </a:fld>
            <a:endParaRPr lang="en-US" dirty="0"/>
          </a:p>
        </p:txBody>
      </p:sp>
    </p:spTree>
    <p:extLst>
      <p:ext uri="{BB962C8B-B14F-4D97-AF65-F5344CB8AC3E}">
        <p14:creationId xmlns:p14="http://schemas.microsoft.com/office/powerpoint/2010/main" val="918919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r>
              <a:rPr lang="en-US" dirty="0"/>
              <a:t>2-</a:t>
            </a:r>
            <a:fld id="{8A048DD7-39B4-434B-ACE7-68CA5B147A05}" type="slidenum">
              <a:rPr lang="en-US" smtClean="0"/>
              <a:t>17</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Content Placeholder 4"/>
          <p:cNvSpPr>
            <a:spLocks noGrp="1"/>
          </p:cNvSpPr>
          <p:nvPr>
            <p:ph idx="1"/>
          </p:nvPr>
        </p:nvSpPr>
        <p:spPr>
          <a:xfrm>
            <a:off x="809150" y="990572"/>
            <a:ext cx="8229600" cy="1749662"/>
          </a:xfrm>
        </p:spPr>
        <p:txBody>
          <a:bodyPr>
            <a:normAutofit/>
          </a:bodyPr>
          <a:lstStyle/>
          <a:p>
            <a:pPr marL="0" indent="0">
              <a:buNone/>
            </a:pPr>
            <a:r>
              <a:rPr lang="en-US" dirty="0"/>
              <a:t>Borrow $100,000 from the local bank and sign a note promising to repay the full amount of the debt in three years.</a:t>
            </a:r>
            <a:endParaRPr lang="en-IN" dirty="0"/>
          </a:p>
        </p:txBody>
      </p:sp>
      <p:sp>
        <p:nvSpPr>
          <p:cNvPr id="23" name="Title 3"/>
          <p:cNvSpPr>
            <a:spLocks noGrp="1"/>
          </p:cNvSpPr>
          <p:nvPr>
            <p:ph type="title"/>
          </p:nvPr>
        </p:nvSpPr>
        <p:spPr>
          <a:xfrm>
            <a:off x="812788" y="115153"/>
            <a:ext cx="8229600" cy="608799"/>
          </a:xfrm>
        </p:spPr>
        <p:txBody>
          <a:bodyPr/>
          <a:lstStyle/>
          <a:p>
            <a:pPr>
              <a:lnSpc>
                <a:spcPct val="90000"/>
              </a:lnSpc>
            </a:pPr>
            <a:r>
              <a:rPr lang="en-IN" sz="3600" dirty="0"/>
              <a:t>Transaction (2): Borrow Cash from the Bank</a:t>
            </a:r>
          </a:p>
        </p:txBody>
      </p:sp>
      <p:pic>
        <p:nvPicPr>
          <p:cNvPr id="2050" name="Picture 2" descr="https://d1cag3og5zsskm.cloudfront.net/v/s2/4a/da/09/96f8584ee4b0e4d3a02e4eead6?Expires=1522985400&amp;Signature=osyySUWwzUaDUOOCeczj2GoVnUllAtRoOm44RksL7z7Kev6JV~sL31ERrqbBJAT4Z2QTJMzVbdH7JZF34ZbS5kAnYiV0pXWwie329NRAAjt67aVXAG0cWEpnmbSXMyMlWUGDRJzSAafnB2fl7xw0YeMn29MdFFtyQ~pOApQtV-6izDE6olLaJQ2-OFqTbTBkFrZ4Kx1tz1NVJkzb~rsqcZ-scV-LJlNABy7MSjBTp1Uq6mROVb0QWIvucBXGTN2PdioMUIvUc5N0jr12fJ2nHIQKABmjpmtn7YoQGz8NoDNxs-Ze2~OsKPP4hyu4qJZaGvJDwpga9D3bnObq3NI0tQ__&amp;Key-Pair-Id=APKAJY4Y3HIBJJ7SJ76A">
            <a:extLst>
              <a:ext uri="{FF2B5EF4-FFF2-40B4-BE49-F238E27FC236}">
                <a16:creationId xmlns:a16="http://schemas.microsoft.com/office/drawing/2014/main" id="{CD089433-CFB7-4D81-92F8-2E1649F82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83099"/>
            <a:ext cx="9144000" cy="2386283"/>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ounded Rectangle 7"/>
          <p:cNvSpPr/>
          <p:nvPr/>
        </p:nvSpPr>
        <p:spPr>
          <a:xfrm>
            <a:off x="775020" y="4469382"/>
            <a:ext cx="8130789" cy="1981344"/>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1096682" y="4508810"/>
            <a:ext cx="8878029" cy="374461"/>
          </a:xfrm>
          <a:prstGeom prst="rect">
            <a:avLst/>
          </a:prstGeom>
          <a:noFill/>
        </p:spPr>
        <p:txBody>
          <a:bodyPr wrap="square" rtlCol="0">
            <a:spAutoFit/>
          </a:bodyPr>
          <a:lstStyle/>
          <a:p>
            <a:pPr>
              <a:lnSpc>
                <a:spcPct val="90000"/>
              </a:lnSpc>
            </a:pPr>
            <a:r>
              <a:rPr lang="en-US" sz="2000" b="1" dirty="0"/>
              <a:t>Assets                  =              Liabilities           +         Stockholders’ Equity</a:t>
            </a:r>
          </a:p>
        </p:txBody>
      </p:sp>
      <p:cxnSp>
        <p:nvCxnSpPr>
          <p:cNvPr id="11" name="Straight Connector 10"/>
          <p:cNvCxnSpPr/>
          <p:nvPr/>
        </p:nvCxnSpPr>
        <p:spPr>
          <a:xfrm>
            <a:off x="998578" y="4872972"/>
            <a:ext cx="112212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199550" y="4872972"/>
            <a:ext cx="7159974" cy="369332"/>
          </a:xfrm>
          <a:prstGeom prst="rect">
            <a:avLst/>
          </a:prstGeom>
          <a:noFill/>
        </p:spPr>
        <p:txBody>
          <a:bodyPr wrap="square" rtlCol="0">
            <a:spAutoFit/>
          </a:bodyPr>
          <a:lstStyle/>
          <a:p>
            <a:r>
              <a:rPr lang="en-US" dirty="0"/>
              <a:t>Cash					   Notes Payable			  Common Stock</a:t>
            </a:r>
          </a:p>
        </p:txBody>
      </p:sp>
      <p:sp>
        <p:nvSpPr>
          <p:cNvPr id="13" name="TextBox 12"/>
          <p:cNvSpPr txBox="1"/>
          <p:nvPr/>
        </p:nvSpPr>
        <p:spPr>
          <a:xfrm>
            <a:off x="849777" y="5210038"/>
            <a:ext cx="7941285" cy="969496"/>
          </a:xfrm>
          <a:prstGeom prst="rect">
            <a:avLst/>
          </a:prstGeom>
          <a:noFill/>
        </p:spPr>
        <p:txBody>
          <a:bodyPr wrap="square" rtlCol="0">
            <a:spAutoFit/>
          </a:bodyPr>
          <a:lstStyle/>
          <a:p>
            <a:endParaRPr lang="en-US" dirty="0"/>
          </a:p>
          <a:p>
            <a:endParaRPr lang="en-US" b="1" dirty="0">
              <a:solidFill>
                <a:srgbClr val="1D5F76"/>
              </a:solidFill>
            </a:endParaRPr>
          </a:p>
          <a:p>
            <a:pPr>
              <a:lnSpc>
                <a:spcPct val="120000"/>
              </a:lnSpc>
            </a:pPr>
            <a:r>
              <a:rPr lang="en-US" dirty="0"/>
              <a:t>Bal. $300,000 				      $100,000				     $200,000</a:t>
            </a:r>
            <a:endParaRPr lang="en-US" b="1" dirty="0">
              <a:solidFill>
                <a:srgbClr val="1D5F76"/>
              </a:solidFill>
            </a:endParaRPr>
          </a:p>
        </p:txBody>
      </p:sp>
      <p:sp>
        <p:nvSpPr>
          <p:cNvPr id="14" name="TextBox 13"/>
          <p:cNvSpPr txBox="1"/>
          <p:nvPr/>
        </p:nvSpPr>
        <p:spPr>
          <a:xfrm>
            <a:off x="1245363" y="6140105"/>
            <a:ext cx="7332590" cy="369332"/>
          </a:xfrm>
          <a:prstGeom prst="rect">
            <a:avLst/>
          </a:prstGeom>
          <a:noFill/>
        </p:spPr>
        <p:txBody>
          <a:bodyPr wrap="square" rtlCol="0">
            <a:spAutoFit/>
          </a:bodyPr>
          <a:lstStyle/>
          <a:p>
            <a:r>
              <a:rPr lang="en-US" dirty="0"/>
              <a:t>$300,000              =                                           $300,000</a:t>
            </a:r>
          </a:p>
        </p:txBody>
      </p:sp>
      <p:sp>
        <p:nvSpPr>
          <p:cNvPr id="15" name="TextBox 14"/>
          <p:cNvSpPr txBox="1"/>
          <p:nvPr/>
        </p:nvSpPr>
        <p:spPr>
          <a:xfrm>
            <a:off x="849776" y="5196688"/>
            <a:ext cx="7941285" cy="369332"/>
          </a:xfrm>
          <a:prstGeom prst="rect">
            <a:avLst/>
          </a:prstGeom>
          <a:noFill/>
        </p:spPr>
        <p:txBody>
          <a:bodyPr wrap="square" rtlCol="0">
            <a:spAutoFit/>
          </a:bodyPr>
          <a:lstStyle/>
          <a:p>
            <a:r>
              <a:rPr lang="en-US" dirty="0"/>
              <a:t>Bal. $200,000 		   						                       $200,000</a:t>
            </a:r>
            <a:endParaRPr lang="en-US" b="1" dirty="0">
              <a:solidFill>
                <a:srgbClr val="1D5F76"/>
              </a:solidFill>
            </a:endParaRPr>
          </a:p>
        </p:txBody>
      </p:sp>
      <p:sp>
        <p:nvSpPr>
          <p:cNvPr id="16" name="TextBox 15"/>
          <p:cNvSpPr txBox="1"/>
          <p:nvPr/>
        </p:nvSpPr>
        <p:spPr>
          <a:xfrm>
            <a:off x="809254" y="5477989"/>
            <a:ext cx="7941285" cy="369332"/>
          </a:xfrm>
          <a:prstGeom prst="rect">
            <a:avLst/>
          </a:prstGeom>
          <a:noFill/>
        </p:spPr>
        <p:txBody>
          <a:bodyPr wrap="square" rtlCol="0">
            <a:spAutoFit/>
          </a:bodyPr>
          <a:lstStyle/>
          <a:p>
            <a:r>
              <a:rPr lang="en-US" b="1" dirty="0">
                <a:solidFill>
                  <a:srgbClr val="1D5F76"/>
                </a:solidFill>
              </a:rPr>
              <a:t>(2) +$100,000				    +$100,000</a:t>
            </a:r>
          </a:p>
        </p:txBody>
      </p:sp>
      <p:cxnSp>
        <p:nvCxnSpPr>
          <p:cNvPr id="17" name="Straight Connector 16"/>
          <p:cNvCxnSpPr/>
          <p:nvPr/>
        </p:nvCxnSpPr>
        <p:spPr>
          <a:xfrm>
            <a:off x="1375256" y="5813616"/>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33165" y="5824743"/>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721950" y="5802327"/>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301808" y="6172237"/>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752541" y="6140105"/>
            <a:ext cx="4572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15362" name="Content Placeholder 2"/>
          <p:cNvSpPr>
            <a:spLocks noGrp="1"/>
          </p:cNvSpPr>
          <p:nvPr>
            <p:ph idx="1"/>
          </p:nvPr>
        </p:nvSpPr>
        <p:spPr>
          <a:xfrm>
            <a:off x="809150" y="1427861"/>
            <a:ext cx="7955280" cy="4525963"/>
          </a:xfrm>
        </p:spPr>
        <p:txBody>
          <a:bodyPr/>
          <a:lstStyle/>
          <a:p>
            <a:pPr marL="0" indent="0">
              <a:buNone/>
            </a:pPr>
            <a:r>
              <a:rPr lang="en-US" dirty="0"/>
              <a:t>After each transaction, </a:t>
            </a:r>
            <a:r>
              <a:rPr lang="en-US" i="1" dirty="0">
                <a:solidFill>
                  <a:srgbClr val="FF0000"/>
                </a:solidFill>
              </a:rPr>
              <a:t>the accounting equation must always remain in balance</a:t>
            </a:r>
            <a:r>
              <a:rPr lang="en-US" dirty="0"/>
              <a:t>.</a:t>
            </a:r>
          </a:p>
          <a:p>
            <a:pPr marL="0" indent="0">
              <a:buNone/>
            </a:pPr>
            <a:r>
              <a:rPr lang="en-US" dirty="0"/>
              <a:t>In other words, assets must always equal liabilities plus stockholders’ equity.</a:t>
            </a:r>
            <a:endParaRPr lang="en-IN" dirty="0"/>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18</a:t>
            </a:fld>
            <a:endParaRPr lang="en-US" dirty="0"/>
          </a:p>
        </p:txBody>
      </p:sp>
      <p:sp>
        <p:nvSpPr>
          <p:cNvPr id="3" name="Footer Placeholder 2"/>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extLst>
      <p:ext uri="{BB962C8B-B14F-4D97-AF65-F5344CB8AC3E}">
        <p14:creationId xmlns:p14="http://schemas.microsoft.com/office/powerpoint/2010/main" val="719247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5513" y="102742"/>
            <a:ext cx="9026298" cy="1143000"/>
          </a:xfrm>
        </p:spPr>
        <p:txBody>
          <a:bodyPr/>
          <a:lstStyle/>
          <a:p>
            <a:pPr>
              <a:lnSpc>
                <a:spcPct val="90000"/>
              </a:lnSpc>
            </a:pPr>
            <a:r>
              <a:rPr lang="en-IN" sz="3600" dirty="0"/>
              <a:t>Transaction (3): Purchase Equipment</a:t>
            </a:r>
          </a:p>
        </p:txBody>
      </p:sp>
      <p:sp>
        <p:nvSpPr>
          <p:cNvPr id="8" name="Slide Number Placeholder 7"/>
          <p:cNvSpPr>
            <a:spLocks noGrp="1"/>
          </p:cNvSpPr>
          <p:nvPr>
            <p:ph type="sldNum" sz="quarter" idx="12"/>
          </p:nvPr>
        </p:nvSpPr>
        <p:spPr/>
        <p:txBody>
          <a:bodyPr/>
          <a:lstStyle/>
          <a:p>
            <a:r>
              <a:rPr lang="en-US" dirty="0"/>
              <a:t>2-</a:t>
            </a:r>
            <a:fld id="{8A048DD7-39B4-434B-ACE7-68CA5B147A05}" type="slidenum">
              <a:rPr lang="en-US" smtClean="0"/>
              <a:t>19</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41986" name="Content Placeholder 4"/>
          <p:cNvSpPr>
            <a:spLocks noGrp="1"/>
          </p:cNvSpPr>
          <p:nvPr>
            <p:ph idx="1"/>
          </p:nvPr>
        </p:nvSpPr>
        <p:spPr>
          <a:xfrm>
            <a:off x="790703" y="617596"/>
            <a:ext cx="8229600" cy="1083121"/>
          </a:xfrm>
        </p:spPr>
        <p:txBody>
          <a:bodyPr>
            <a:normAutofit/>
          </a:bodyPr>
          <a:lstStyle/>
          <a:p>
            <a:pPr marL="0" indent="0">
              <a:buNone/>
            </a:pPr>
            <a:r>
              <a:rPr lang="en-US" dirty="0"/>
              <a:t>Purchase equipment necessary for giving soccer training, $120,000 cash.</a:t>
            </a:r>
            <a:endParaRPr lang="en-IN" dirty="0"/>
          </a:p>
        </p:txBody>
      </p:sp>
      <p:pic>
        <p:nvPicPr>
          <p:cNvPr id="4098" name="Picture 2" descr="https://d1cag3og5zsskm.cloudfront.net/v/s2/f4/27/c5/7855354aaa998757e4cb22ef92?Expires=1522985400&amp;Signature=WjTOE2RX2v55ngkJUtu7Qq23jfcJs87jNG7L0rQC5G30GSOhA2iSJtHDXTmd26Gby3vOAM6x-Nkgv-nT-eHb5U-AYqCj9v6Kw2DyFon-VJiavFHuogqMW5zv5purOgUJ70VmECDY2Da4ylIh86EUO2VOq29QH-FKbGLcgyPr6NsCeKkyqHLyN5zndK1eV96bTZFNwOl1MIoypTpJo4z6IIMV1YcKClbTKZc6fpfqg~ou3DWvsa25DCiC0xvzdHgVTUM43T5iZkiVANwxB0DAddpNizvKFvisjFkHEc4mG7fXEW4AGKfdM44f95oOfCkgtLxkjOaCU7oGIM7bS8KUQg__&amp;Key-Pair-Id=APKAJY4Y3HIBJJ7SJ76A">
            <a:extLst>
              <a:ext uri="{FF2B5EF4-FFF2-40B4-BE49-F238E27FC236}">
                <a16:creationId xmlns:a16="http://schemas.microsoft.com/office/drawing/2014/main" id="{1A4176B2-FCC1-4CE5-862A-815AB8259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655036"/>
            <a:ext cx="8778240" cy="25847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ounded Rectangle 8"/>
          <p:cNvSpPr/>
          <p:nvPr/>
        </p:nvSpPr>
        <p:spPr>
          <a:xfrm>
            <a:off x="790703" y="4251632"/>
            <a:ext cx="8130789" cy="1981344"/>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Connector 9"/>
          <p:cNvCxnSpPr/>
          <p:nvPr/>
        </p:nvCxnSpPr>
        <p:spPr>
          <a:xfrm>
            <a:off x="998578" y="4615794"/>
            <a:ext cx="235209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193323" y="4615794"/>
            <a:ext cx="7159974" cy="369332"/>
          </a:xfrm>
          <a:prstGeom prst="rect">
            <a:avLst/>
          </a:prstGeom>
          <a:noFill/>
        </p:spPr>
        <p:txBody>
          <a:bodyPr wrap="square" rtlCol="0">
            <a:spAutoFit/>
          </a:bodyPr>
          <a:lstStyle/>
          <a:p>
            <a:r>
              <a:rPr lang="en-US" dirty="0"/>
              <a:t>      Cash	   Equipment	  Notes Payable			  Common Stock</a:t>
            </a:r>
          </a:p>
        </p:txBody>
      </p:sp>
      <p:sp>
        <p:nvSpPr>
          <p:cNvPr id="12" name="TextBox 11"/>
          <p:cNvSpPr txBox="1"/>
          <p:nvPr/>
        </p:nvSpPr>
        <p:spPr>
          <a:xfrm>
            <a:off x="857378" y="4988489"/>
            <a:ext cx="7941285" cy="969496"/>
          </a:xfrm>
          <a:prstGeom prst="rect">
            <a:avLst/>
          </a:prstGeom>
          <a:noFill/>
        </p:spPr>
        <p:txBody>
          <a:bodyPr wrap="square" rtlCol="0">
            <a:spAutoFit/>
          </a:bodyPr>
          <a:lstStyle/>
          <a:p>
            <a:endParaRPr lang="en-US" dirty="0"/>
          </a:p>
          <a:p>
            <a:endParaRPr lang="en-US" b="1" dirty="0">
              <a:solidFill>
                <a:srgbClr val="1D5F76"/>
              </a:solidFill>
            </a:endParaRPr>
          </a:p>
          <a:p>
            <a:pPr>
              <a:lnSpc>
                <a:spcPct val="120000"/>
              </a:lnSpc>
            </a:pPr>
            <a:r>
              <a:rPr lang="en-US" dirty="0"/>
              <a:t>Bal. $180,000 	  $120,000	     $100,000				      $200,000</a:t>
            </a:r>
            <a:endParaRPr lang="en-US" b="1" dirty="0">
              <a:solidFill>
                <a:srgbClr val="1D5F76"/>
              </a:solidFill>
            </a:endParaRPr>
          </a:p>
        </p:txBody>
      </p:sp>
      <p:cxnSp>
        <p:nvCxnSpPr>
          <p:cNvPr id="13" name="Straight Connector 12"/>
          <p:cNvCxnSpPr/>
          <p:nvPr/>
        </p:nvCxnSpPr>
        <p:spPr>
          <a:xfrm>
            <a:off x="1346964" y="5610250"/>
            <a:ext cx="83750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718673" y="5590143"/>
            <a:ext cx="12801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245363" y="5882927"/>
            <a:ext cx="7332590" cy="369332"/>
          </a:xfrm>
          <a:prstGeom prst="rect">
            <a:avLst/>
          </a:prstGeom>
          <a:noFill/>
        </p:spPr>
        <p:txBody>
          <a:bodyPr wrap="square" rtlCol="0">
            <a:spAutoFit/>
          </a:bodyPr>
          <a:lstStyle/>
          <a:p>
            <a:r>
              <a:rPr lang="en-US" dirty="0"/>
              <a:t>          $300,000                	      =                       $300,000</a:t>
            </a:r>
          </a:p>
        </p:txBody>
      </p:sp>
      <p:cxnSp>
        <p:nvCxnSpPr>
          <p:cNvPr id="16" name="Straight Connector 15"/>
          <p:cNvCxnSpPr/>
          <p:nvPr/>
        </p:nvCxnSpPr>
        <p:spPr>
          <a:xfrm>
            <a:off x="960744" y="5915059"/>
            <a:ext cx="238992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752541" y="5882927"/>
            <a:ext cx="4717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097219" y="4259934"/>
            <a:ext cx="7693844" cy="369332"/>
          </a:xfrm>
          <a:prstGeom prst="rect">
            <a:avLst/>
          </a:prstGeom>
          <a:noFill/>
        </p:spPr>
        <p:txBody>
          <a:bodyPr wrap="square" rtlCol="0">
            <a:spAutoFit/>
          </a:bodyPr>
          <a:lstStyle/>
          <a:p>
            <a:pPr>
              <a:lnSpc>
                <a:spcPct val="90000"/>
              </a:lnSpc>
            </a:pPr>
            <a:r>
              <a:rPr lang="en-US" sz="2000" b="1" dirty="0"/>
              <a:t>          Assets                  =    Liabilities           +         Stockholders’ Equity</a:t>
            </a:r>
          </a:p>
        </p:txBody>
      </p:sp>
      <p:sp>
        <p:nvSpPr>
          <p:cNvPr id="19" name="TextBox 18"/>
          <p:cNvSpPr txBox="1"/>
          <p:nvPr/>
        </p:nvSpPr>
        <p:spPr>
          <a:xfrm>
            <a:off x="849777" y="4952860"/>
            <a:ext cx="7941285" cy="369332"/>
          </a:xfrm>
          <a:prstGeom prst="rect">
            <a:avLst/>
          </a:prstGeom>
          <a:noFill/>
        </p:spPr>
        <p:txBody>
          <a:bodyPr wrap="square" rtlCol="0">
            <a:spAutoFit/>
          </a:bodyPr>
          <a:lstStyle/>
          <a:p>
            <a:r>
              <a:rPr lang="en-US" dirty="0"/>
              <a:t>Bal.  $300,000 	                    	     $100,000	                                $200,000</a:t>
            </a:r>
            <a:endParaRPr lang="en-US" b="1" dirty="0">
              <a:solidFill>
                <a:srgbClr val="1D5F76"/>
              </a:solidFill>
            </a:endParaRPr>
          </a:p>
        </p:txBody>
      </p:sp>
      <p:sp>
        <p:nvSpPr>
          <p:cNvPr id="20" name="TextBox 19"/>
          <p:cNvSpPr txBox="1"/>
          <p:nvPr/>
        </p:nvSpPr>
        <p:spPr>
          <a:xfrm>
            <a:off x="855614" y="5244136"/>
            <a:ext cx="7941285" cy="369332"/>
          </a:xfrm>
          <a:prstGeom prst="rect">
            <a:avLst/>
          </a:prstGeom>
          <a:noFill/>
        </p:spPr>
        <p:txBody>
          <a:bodyPr wrap="square" rtlCol="0">
            <a:spAutoFit/>
          </a:bodyPr>
          <a:lstStyle/>
          <a:p>
            <a:r>
              <a:rPr lang="en-US" b="1" dirty="0">
                <a:solidFill>
                  <a:srgbClr val="1D5F76"/>
                </a:solidFill>
              </a:rPr>
              <a:t>(3) –$120,000  +$120,000</a:t>
            </a:r>
          </a:p>
        </p:txBody>
      </p:sp>
      <p:cxnSp>
        <p:nvCxnSpPr>
          <p:cNvPr id="21" name="Straight Connector 20"/>
          <p:cNvCxnSpPr/>
          <p:nvPr/>
        </p:nvCxnSpPr>
        <p:spPr>
          <a:xfrm>
            <a:off x="2251119" y="5610250"/>
            <a:ext cx="112212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696095" y="4615794"/>
            <a:ext cx="12801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056648" y="4615794"/>
            <a:ext cx="21945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Financial Accounting</a:t>
            </a:r>
          </a:p>
        </p:txBody>
      </p:sp>
      <p:sp>
        <p:nvSpPr>
          <p:cNvPr id="15362" name="Content Placeholder 2"/>
          <p:cNvSpPr>
            <a:spLocks noGrp="1"/>
          </p:cNvSpPr>
          <p:nvPr>
            <p:ph idx="1"/>
          </p:nvPr>
        </p:nvSpPr>
        <p:spPr>
          <a:xfrm>
            <a:off x="809150" y="1834261"/>
            <a:ext cx="8046720" cy="4525963"/>
          </a:xfrm>
        </p:spPr>
        <p:txBody>
          <a:bodyPr/>
          <a:lstStyle/>
          <a:p>
            <a:pPr marL="0" indent="0">
              <a:buNone/>
            </a:pPr>
            <a:r>
              <a:rPr lang="en-IN" dirty="0"/>
              <a:t>(1) </a:t>
            </a:r>
            <a:r>
              <a:rPr lang="en-IN" b="1" dirty="0"/>
              <a:t>Measure</a:t>
            </a:r>
            <a:r>
              <a:rPr lang="en-IN" dirty="0"/>
              <a:t> business activities of the company.</a:t>
            </a:r>
          </a:p>
          <a:p>
            <a:pPr marL="914400" lvl="1" indent="0">
              <a:buNone/>
            </a:pPr>
            <a:r>
              <a:rPr lang="en-IN" dirty="0"/>
              <a:t>• Record transactions</a:t>
            </a:r>
          </a:p>
          <a:p>
            <a:pPr marL="574675" indent="-574675">
              <a:buNone/>
            </a:pPr>
            <a:r>
              <a:rPr lang="en-IN" dirty="0"/>
              <a:t>(2) </a:t>
            </a:r>
            <a:r>
              <a:rPr lang="en-IN" b="1" dirty="0"/>
              <a:t>Communicate</a:t>
            </a:r>
            <a:r>
              <a:rPr lang="en-IN" dirty="0"/>
              <a:t> measurements to external parties for decision making.</a:t>
            </a:r>
          </a:p>
          <a:p>
            <a:pPr marL="917575" lvl="1" indent="-3175">
              <a:buSzTx/>
              <a:buNone/>
            </a:pPr>
            <a:r>
              <a:rPr lang="en-IN" dirty="0"/>
              <a:t>• Prepare financial statements</a:t>
            </a:r>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2</a:t>
            </a:fld>
            <a:endParaRPr lang="en-US" dirty="0"/>
          </a:p>
        </p:txBody>
      </p:sp>
      <p:sp>
        <p:nvSpPr>
          <p:cNvPr id="3" name="Footer Placeholder 2"/>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3"/>
            <a:ext cx="7406640" cy="4725038"/>
          </a:xfrm>
        </p:spPr>
        <p:txBody>
          <a:bodyPr>
            <a:normAutofit/>
          </a:bodyPr>
          <a:lstStyle/>
          <a:p>
            <a:pPr marL="0" indent="0">
              <a:buNone/>
            </a:pPr>
            <a:r>
              <a:rPr lang="en-US" dirty="0"/>
              <a:t>What would be the effect on total assets if a company purchased land for $200,000 cash?</a:t>
            </a:r>
          </a:p>
          <a:p>
            <a:pPr marL="0" indent="0">
              <a:buNone/>
            </a:pPr>
            <a:r>
              <a:rPr lang="en-US" dirty="0"/>
              <a:t>a.	Total assets would go up by $200,000.</a:t>
            </a:r>
          </a:p>
          <a:p>
            <a:pPr marL="0" indent="0">
              <a:buNone/>
            </a:pPr>
            <a:r>
              <a:rPr lang="en-US" dirty="0"/>
              <a:t>b.	Total assets would go down by $200,000.</a:t>
            </a:r>
          </a:p>
          <a:p>
            <a:pPr marL="57150">
              <a:buAutoNum type="alphaLcPeriod" startAt="3"/>
            </a:pPr>
            <a:r>
              <a:rPr lang="en-US" dirty="0"/>
              <a:t>There would be zero effect on total </a:t>
            </a:r>
            <a:br>
              <a:rPr lang="en-US" dirty="0"/>
            </a:br>
            <a:r>
              <a:rPr lang="en-US" dirty="0"/>
              <a:t>     assets.</a:t>
            </a:r>
          </a:p>
          <a:p>
            <a:pPr marL="0" indent="0">
              <a:buNone/>
            </a:pPr>
            <a:r>
              <a:rPr lang="en-US" dirty="0"/>
              <a:t>d.	None of the above</a:t>
            </a:r>
          </a:p>
        </p:txBody>
      </p:sp>
      <p:sp>
        <p:nvSpPr>
          <p:cNvPr id="4" name="Title 3"/>
          <p:cNvSpPr>
            <a:spLocks noGrp="1"/>
          </p:cNvSpPr>
          <p:nvPr>
            <p:ph type="title"/>
          </p:nvPr>
        </p:nvSpPr>
        <p:spPr/>
        <p:txBody>
          <a:bodyPr/>
          <a:lstStyle/>
          <a:p>
            <a:r>
              <a:rPr lang="en-US" dirty="0"/>
              <a:t>Concept Check 2-1</a:t>
            </a:r>
          </a:p>
        </p:txBody>
      </p:sp>
      <p:sp>
        <p:nvSpPr>
          <p:cNvPr id="6" name="TextBox 5"/>
          <p:cNvSpPr txBox="1"/>
          <p:nvPr/>
        </p:nvSpPr>
        <p:spPr>
          <a:xfrm>
            <a:off x="1143990" y="5096820"/>
            <a:ext cx="7406640" cy="1200329"/>
          </a:xfrm>
          <a:prstGeom prst="rect">
            <a:avLst/>
          </a:prstGeom>
          <a:solidFill>
            <a:srgbClr val="FFFFD1"/>
          </a:solidFill>
          <a:ln w="6350">
            <a:solidFill>
              <a:schemeClr val="tx1"/>
            </a:solidFill>
          </a:ln>
        </p:spPr>
        <p:txBody>
          <a:bodyPr wrap="square" rtlCol="0">
            <a:spAutoFit/>
          </a:bodyPr>
          <a:lstStyle/>
          <a:p>
            <a:r>
              <a:rPr lang="en-US" sz="2400" dirty="0"/>
              <a:t>One asset (land) would go up and another asset (cash) would go down. There would be zero effect on total assets. </a:t>
            </a:r>
          </a:p>
        </p:txBody>
      </p:sp>
      <p:sp>
        <p:nvSpPr>
          <p:cNvPr id="7" name="Oval 6"/>
          <p:cNvSpPr/>
          <p:nvPr/>
        </p:nvSpPr>
        <p:spPr bwMode="auto">
          <a:xfrm>
            <a:off x="985898" y="403430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9" name="Slide Number Placeholder 8"/>
          <p:cNvSpPr>
            <a:spLocks noGrp="1"/>
          </p:cNvSpPr>
          <p:nvPr>
            <p:ph type="sldNum" sz="quarter" idx="12"/>
          </p:nvPr>
        </p:nvSpPr>
        <p:spPr/>
        <p:txBody>
          <a:bodyPr/>
          <a:lstStyle/>
          <a:p>
            <a:r>
              <a:rPr lang="en-US" dirty="0"/>
              <a:t>2-</a:t>
            </a:r>
            <a:fld id="{8A048DD7-39B4-434B-ACE7-68CA5B147A05}" type="slidenum">
              <a:rPr lang="en-US" smtClean="0"/>
              <a:t>20</a:t>
            </a:fld>
            <a:endParaRPr lang="en-US" dirty="0"/>
          </a:p>
        </p:txBody>
      </p:sp>
    </p:spTree>
    <p:extLst>
      <p:ext uri="{BB962C8B-B14F-4D97-AF65-F5344CB8AC3E}">
        <p14:creationId xmlns:p14="http://schemas.microsoft.com/office/powerpoint/2010/main" val="266502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2788" y="44226"/>
            <a:ext cx="8229600" cy="865796"/>
          </a:xfrm>
        </p:spPr>
        <p:txBody>
          <a:bodyPr/>
          <a:lstStyle/>
          <a:p>
            <a:pPr>
              <a:lnSpc>
                <a:spcPct val="90000"/>
              </a:lnSpc>
            </a:pPr>
            <a:r>
              <a:rPr lang="en-IN" sz="3600" dirty="0"/>
              <a:t>Transaction (4): Pay for Rent in Advance</a:t>
            </a:r>
          </a:p>
        </p:txBody>
      </p:sp>
      <p:sp>
        <p:nvSpPr>
          <p:cNvPr id="8" name="Slide Number Placeholder 7"/>
          <p:cNvSpPr>
            <a:spLocks noGrp="1"/>
          </p:cNvSpPr>
          <p:nvPr>
            <p:ph type="sldNum" sz="quarter" idx="12"/>
          </p:nvPr>
        </p:nvSpPr>
        <p:spPr/>
        <p:txBody>
          <a:bodyPr/>
          <a:lstStyle/>
          <a:p>
            <a:r>
              <a:rPr lang="en-US" dirty="0"/>
              <a:t>2-</a:t>
            </a:r>
            <a:fld id="{8A048DD7-39B4-434B-ACE7-68CA5B147A05}" type="slidenum">
              <a:rPr lang="en-US" smtClean="0"/>
              <a:t>21</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44035" name="Content Placeholder 4"/>
          <p:cNvSpPr>
            <a:spLocks noGrp="1"/>
          </p:cNvSpPr>
          <p:nvPr>
            <p:ph idx="1"/>
          </p:nvPr>
        </p:nvSpPr>
        <p:spPr>
          <a:xfrm>
            <a:off x="764693" y="926921"/>
            <a:ext cx="8229600" cy="1126277"/>
          </a:xfrm>
        </p:spPr>
        <p:txBody>
          <a:bodyPr>
            <a:normAutofit/>
          </a:bodyPr>
          <a:lstStyle/>
          <a:p>
            <a:pPr marL="0" indent="0">
              <a:buNone/>
            </a:pPr>
            <a:r>
              <a:rPr lang="en-US" dirty="0"/>
              <a:t>Pay one year of rent in advance, $60,000 ($5,000 per month).</a:t>
            </a:r>
            <a:endParaRPr lang="en-IN" dirty="0"/>
          </a:p>
        </p:txBody>
      </p:sp>
      <p:pic>
        <p:nvPicPr>
          <p:cNvPr id="5122" name="Picture 2" descr="https://d1cag3og5zsskm.cloudfront.net/v/s2/ff/bc/f4/3b50af4004abf3fe0c397bb869?Expires=1522985400&amp;Signature=m1zeuQNSlf-jeuLsA9URgLh~HcnNVHfBePcyQgc097des8hnEOoKvEdw35KiEqFWXumZmMad8p6xLr6U6e0y0XpfXG3-Q-x1caklrTzxv-ybUJGGdqbZnvx9EJSIUcsqaCiK2JM~R7FpjKd5YfcMpJoW4957gp3WBmj1dUZL0jopjsafoP6ZHMjRFs4RoiIJsnWmLOSp1yreCFtkQ5vDajz8LRLhv1WpBv8Gyblt4K5K8yz0VpBD2SeHGTNNFDXhN0BCl3jDZbmns21JLFSZZN4U1NZdXMl98yNRXXgnNa7yMFreUFBYi~QcvPjqttendg0xbea5ckirTvAdqv6zlw__&amp;Key-Pair-Id=APKAJY4Y3HIBJJ7SJ76A">
            <a:extLst>
              <a:ext uri="{FF2B5EF4-FFF2-40B4-BE49-F238E27FC236}">
                <a16:creationId xmlns:a16="http://schemas.microsoft.com/office/drawing/2014/main" id="{32C38C7B-C8F3-41D7-9FCE-A7DEA4D53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92718"/>
            <a:ext cx="9144000" cy="220886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ounded Rectangle 8"/>
          <p:cNvSpPr/>
          <p:nvPr/>
        </p:nvSpPr>
        <p:spPr>
          <a:xfrm>
            <a:off x="849777" y="4079026"/>
            <a:ext cx="8130789" cy="2220170"/>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Connector 9"/>
          <p:cNvCxnSpPr/>
          <p:nvPr/>
        </p:nvCxnSpPr>
        <p:spPr>
          <a:xfrm>
            <a:off x="1057652" y="4420610"/>
            <a:ext cx="3455011"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282168" y="4583259"/>
            <a:ext cx="7159974" cy="369332"/>
          </a:xfrm>
          <a:prstGeom prst="rect">
            <a:avLst/>
          </a:prstGeom>
          <a:noFill/>
        </p:spPr>
        <p:txBody>
          <a:bodyPr wrap="square" rtlCol="0">
            <a:spAutoFit/>
          </a:bodyPr>
          <a:lstStyle/>
          <a:p>
            <a:r>
              <a:rPr lang="en-US" dirty="0"/>
              <a:t>Cash		                       Equipment                                        Common Stock</a:t>
            </a:r>
          </a:p>
        </p:txBody>
      </p:sp>
      <p:sp>
        <p:nvSpPr>
          <p:cNvPr id="12" name="TextBox 11"/>
          <p:cNvSpPr txBox="1"/>
          <p:nvPr/>
        </p:nvSpPr>
        <p:spPr>
          <a:xfrm>
            <a:off x="908851" y="4891215"/>
            <a:ext cx="7941285" cy="969496"/>
          </a:xfrm>
          <a:prstGeom prst="rect">
            <a:avLst/>
          </a:prstGeom>
          <a:noFill/>
        </p:spPr>
        <p:txBody>
          <a:bodyPr wrap="square" rtlCol="0">
            <a:spAutoFit/>
          </a:bodyPr>
          <a:lstStyle/>
          <a:p>
            <a:r>
              <a:rPr lang="en-US" dirty="0"/>
              <a:t>Bal. $180,000 	                       $120,000	        $100,000                  $200,000</a:t>
            </a:r>
          </a:p>
          <a:p>
            <a:r>
              <a:rPr lang="en-US" b="1" dirty="0">
                <a:solidFill>
                  <a:srgbClr val="1D5F76"/>
                </a:solidFill>
              </a:rPr>
              <a:t>(4) –$ 60,000   +$60,000			</a:t>
            </a:r>
          </a:p>
          <a:p>
            <a:pPr>
              <a:lnSpc>
                <a:spcPct val="120000"/>
              </a:lnSpc>
            </a:pPr>
            <a:r>
              <a:rPr lang="en-US" dirty="0"/>
              <a:t>Bal. $120,000     $60,000     $120,000		$100,000		       $200,000</a:t>
            </a:r>
            <a:endParaRPr lang="en-US" b="1" dirty="0">
              <a:solidFill>
                <a:srgbClr val="1D5F76"/>
              </a:solidFill>
            </a:endParaRPr>
          </a:p>
        </p:txBody>
      </p:sp>
      <p:sp>
        <p:nvSpPr>
          <p:cNvPr id="13" name="TextBox 12"/>
          <p:cNvSpPr txBox="1"/>
          <p:nvPr/>
        </p:nvSpPr>
        <p:spPr>
          <a:xfrm>
            <a:off x="2281918" y="5948216"/>
            <a:ext cx="6698648" cy="369332"/>
          </a:xfrm>
          <a:prstGeom prst="rect">
            <a:avLst/>
          </a:prstGeom>
          <a:noFill/>
        </p:spPr>
        <p:txBody>
          <a:bodyPr wrap="square" rtlCol="0">
            <a:spAutoFit/>
          </a:bodyPr>
          <a:lstStyle/>
          <a:p>
            <a:r>
              <a:rPr lang="en-US" dirty="0"/>
              <a:t>$300,000                             =                          $300,000</a:t>
            </a:r>
          </a:p>
        </p:txBody>
      </p:sp>
      <p:sp>
        <p:nvSpPr>
          <p:cNvPr id="14" name="TextBox 13"/>
          <p:cNvSpPr txBox="1"/>
          <p:nvPr/>
        </p:nvSpPr>
        <p:spPr>
          <a:xfrm>
            <a:off x="1317508" y="4079412"/>
            <a:ext cx="7365430" cy="374461"/>
          </a:xfrm>
          <a:prstGeom prst="rect">
            <a:avLst/>
          </a:prstGeom>
          <a:noFill/>
        </p:spPr>
        <p:txBody>
          <a:bodyPr wrap="square" rtlCol="0">
            <a:spAutoFit/>
          </a:bodyPr>
          <a:lstStyle/>
          <a:p>
            <a:pPr>
              <a:lnSpc>
                <a:spcPct val="90000"/>
              </a:lnSpc>
            </a:pPr>
            <a:r>
              <a:rPr lang="en-US" sz="2000" b="1" dirty="0"/>
              <a:t>                 Assets                            =   Liabilities  +  Stockholders’ Equity</a:t>
            </a:r>
          </a:p>
        </p:txBody>
      </p:sp>
      <p:sp>
        <p:nvSpPr>
          <p:cNvPr id="15" name="TextBox 14"/>
          <p:cNvSpPr txBox="1"/>
          <p:nvPr/>
        </p:nvSpPr>
        <p:spPr>
          <a:xfrm>
            <a:off x="2277445" y="4385995"/>
            <a:ext cx="952931" cy="595548"/>
          </a:xfrm>
          <a:prstGeom prst="rect">
            <a:avLst/>
          </a:prstGeom>
          <a:noFill/>
        </p:spPr>
        <p:txBody>
          <a:bodyPr wrap="square" rtlCol="0">
            <a:spAutoFit/>
          </a:bodyPr>
          <a:lstStyle/>
          <a:p>
            <a:pPr algn="ctr">
              <a:lnSpc>
                <a:spcPct val="90000"/>
              </a:lnSpc>
            </a:pPr>
            <a:r>
              <a:rPr lang="en-US" dirty="0"/>
              <a:t>Prepaid</a:t>
            </a:r>
          </a:p>
          <a:p>
            <a:pPr algn="ctr">
              <a:lnSpc>
                <a:spcPct val="90000"/>
              </a:lnSpc>
            </a:pPr>
            <a:r>
              <a:rPr lang="en-US" dirty="0"/>
              <a:t>Rent</a:t>
            </a:r>
          </a:p>
        </p:txBody>
      </p:sp>
      <p:cxnSp>
        <p:nvCxnSpPr>
          <p:cNvPr id="16" name="Straight Connector 15"/>
          <p:cNvCxnSpPr/>
          <p:nvPr/>
        </p:nvCxnSpPr>
        <p:spPr>
          <a:xfrm flipV="1">
            <a:off x="6226487" y="4428774"/>
            <a:ext cx="2311900" cy="312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977645" y="4372002"/>
            <a:ext cx="952931" cy="595548"/>
          </a:xfrm>
          <a:prstGeom prst="rect">
            <a:avLst/>
          </a:prstGeom>
          <a:noFill/>
        </p:spPr>
        <p:txBody>
          <a:bodyPr wrap="square" rtlCol="0">
            <a:spAutoFit/>
          </a:bodyPr>
          <a:lstStyle/>
          <a:p>
            <a:pPr algn="ctr">
              <a:lnSpc>
                <a:spcPct val="90000"/>
              </a:lnSpc>
            </a:pPr>
            <a:r>
              <a:rPr lang="en-US" dirty="0"/>
              <a:t>Notes</a:t>
            </a:r>
          </a:p>
          <a:p>
            <a:pPr algn="ctr">
              <a:lnSpc>
                <a:spcPct val="90000"/>
              </a:lnSpc>
            </a:pPr>
            <a:r>
              <a:rPr lang="en-US" dirty="0"/>
              <a:t>Payable</a:t>
            </a:r>
          </a:p>
        </p:txBody>
      </p:sp>
      <p:cxnSp>
        <p:nvCxnSpPr>
          <p:cNvPr id="18" name="Straight Connector 17"/>
          <p:cNvCxnSpPr/>
          <p:nvPr/>
        </p:nvCxnSpPr>
        <p:spPr>
          <a:xfrm>
            <a:off x="4933742" y="4428774"/>
            <a:ext cx="98450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315726" y="5526027"/>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58931" y="5530578"/>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57652" y="5862887"/>
            <a:ext cx="3455011"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987131" y="5862887"/>
            <a:ext cx="3455011"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110389" y="5535868"/>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845590" y="5535868"/>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400110" y="5530578"/>
            <a:ext cx="83750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4"/>
          <p:cNvSpPr>
            <a:spLocks noGrp="1"/>
          </p:cNvSpPr>
          <p:nvPr>
            <p:ph idx="1"/>
          </p:nvPr>
        </p:nvSpPr>
        <p:spPr>
          <a:xfrm>
            <a:off x="809150" y="1116036"/>
            <a:ext cx="8229600" cy="472264"/>
          </a:xfrm>
        </p:spPr>
        <p:txBody>
          <a:bodyPr>
            <a:normAutofit fontScale="92500" lnSpcReduction="20000"/>
          </a:bodyPr>
          <a:lstStyle/>
          <a:p>
            <a:pPr marL="0" indent="0">
              <a:buNone/>
            </a:pPr>
            <a:r>
              <a:rPr lang="en-US" dirty="0"/>
              <a:t>Purchase supplies on account, $23,000.</a:t>
            </a:r>
            <a:endParaRPr lang="en-IN"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9" name="Title 3"/>
          <p:cNvSpPr txBox="1">
            <a:spLocks/>
          </p:cNvSpPr>
          <p:nvPr/>
        </p:nvSpPr>
        <p:spPr>
          <a:xfrm>
            <a:off x="809150" y="102742"/>
            <a:ext cx="8229600" cy="1143000"/>
          </a:xfrm>
          <a:prstGeom prst="rect">
            <a:avLst/>
          </a:prstGeom>
        </p:spPr>
        <p:txBody>
          <a:bodyPr/>
          <a:lstStyle>
            <a:lvl1pPr algn="l" defTabSz="457200" rtl="0" eaLnBrk="1" latinLnBrk="0" hangingPunct="1">
              <a:spcBef>
                <a:spcPct val="0"/>
              </a:spcBef>
              <a:buNone/>
              <a:defRPr sz="4000" b="0" i="0" kern="1200">
                <a:solidFill>
                  <a:srgbClr val="A5062D"/>
                </a:solidFill>
                <a:latin typeface="Avenir LT Std 65 Medium"/>
                <a:ea typeface="+mj-ea"/>
                <a:cs typeface="Avenir LT Std 65 Medium"/>
              </a:defRPr>
            </a:lvl1pPr>
          </a:lstStyle>
          <a:p>
            <a:pPr>
              <a:lnSpc>
                <a:spcPct val="90000"/>
              </a:lnSpc>
            </a:pPr>
            <a:r>
              <a:rPr lang="en-IN" sz="3600" dirty="0"/>
              <a:t>Transaction (5): Purchase Supplies on Account</a:t>
            </a:r>
          </a:p>
        </p:txBody>
      </p:sp>
      <p:pic>
        <p:nvPicPr>
          <p:cNvPr id="6146" name="Picture 2" descr="https://d1cag3og5zsskm.cloudfront.net/v/s2/7f/fa/7e/e2410a474390956c80d89fb901?Expires=1523039400&amp;Signature=kR3m5RZo7RrO7sWiYm1y1Jf0GuN9rVTEmf6nXA73uYBg6wnWYkGyF1fp98yN0jaOtw5iAdJODMo2RXbvsVieop0GMYesg5-wsDCO08axEK7ArCPaxmk1lmGmNK1SZRAVqYdt881~tOr-fesS5Qr0foCHJlzNI8YD~Y76sNHYIobE3O-f8GCTSzescozzlIXSEsuTmrOrsjAyecA7eD0E6KWqMaKBsXZhsAWKOjzaVgPGFsJEdkHX6671tFFPModujFBOYSiQh9bbd~aobhHQUawUVJ-qpAa4W1C7xH~TQloJSlsvF0syB9cclnzP1CWNF-X5xNRL5O4aDAoPeI9x6Q__&amp;Key-Pair-Id=APKAJY4Y3HIBJJ7SJ76A">
            <a:extLst>
              <a:ext uri="{FF2B5EF4-FFF2-40B4-BE49-F238E27FC236}">
                <a16:creationId xmlns:a16="http://schemas.microsoft.com/office/drawing/2014/main" id="{EC7EBE21-716F-4CF1-BE57-F24817A2F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79" y="1545579"/>
            <a:ext cx="8503920" cy="2410928"/>
          </a:xfrm>
          <a:prstGeom prst="rect">
            <a:avLst/>
          </a:prstGeom>
          <a:noFill/>
          <a:extLst>
            <a:ext uri="{909E8E84-426E-40dd-AFC4-6F175D3DCCD1}">
              <a14:hiddenFill xmlns="" xmlns:a14="http://schemas.microsoft.com/office/drawing/2010/main">
                <a:solidFill>
                  <a:srgbClr val="FFFFFF"/>
                </a:solidFill>
              </a14:hiddenFill>
            </a:ext>
          </a:extLst>
        </p:spPr>
      </p:pic>
      <p:sp>
        <p:nvSpPr>
          <p:cNvPr id="27" name="Slide Number Placeholder 7"/>
          <p:cNvSpPr>
            <a:spLocks noGrp="1"/>
          </p:cNvSpPr>
          <p:nvPr>
            <p:ph type="sldNum" sz="quarter" idx="12"/>
          </p:nvPr>
        </p:nvSpPr>
        <p:spPr>
          <a:xfrm>
            <a:off x="6989386" y="6471802"/>
            <a:ext cx="2133600" cy="365125"/>
          </a:xfrm>
        </p:spPr>
        <p:txBody>
          <a:bodyPr/>
          <a:lstStyle/>
          <a:p>
            <a:r>
              <a:rPr lang="en-US" dirty="0"/>
              <a:t>2-</a:t>
            </a:r>
            <a:fld id="{8A048DD7-39B4-434B-ACE7-68CA5B147A05}" type="slidenum">
              <a:rPr lang="en-US" smtClean="0"/>
              <a:t>22</a:t>
            </a:fld>
            <a:endParaRPr lang="en-US" dirty="0"/>
          </a:p>
        </p:txBody>
      </p:sp>
      <p:sp>
        <p:nvSpPr>
          <p:cNvPr id="8" name="Rounded Rectangle 7"/>
          <p:cNvSpPr/>
          <p:nvPr/>
        </p:nvSpPr>
        <p:spPr>
          <a:xfrm>
            <a:off x="678133" y="4091355"/>
            <a:ext cx="8503920" cy="2220170"/>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Connector 9"/>
          <p:cNvCxnSpPr/>
          <p:nvPr/>
        </p:nvCxnSpPr>
        <p:spPr>
          <a:xfrm>
            <a:off x="1170541" y="4432939"/>
            <a:ext cx="36576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838499" y="4441103"/>
            <a:ext cx="2194560" cy="312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138668" y="4586312"/>
            <a:ext cx="7761749" cy="369332"/>
          </a:xfrm>
          <a:prstGeom prst="rect">
            <a:avLst/>
          </a:prstGeom>
          <a:noFill/>
        </p:spPr>
        <p:txBody>
          <a:bodyPr wrap="square" rtlCol="0">
            <a:spAutoFit/>
          </a:bodyPr>
          <a:lstStyle/>
          <a:p>
            <a:r>
              <a:rPr lang="en-US" dirty="0"/>
              <a:t>Cash	        Supplies	                Equipment                                             Common Stock</a:t>
            </a:r>
          </a:p>
        </p:txBody>
      </p:sp>
      <p:sp>
        <p:nvSpPr>
          <p:cNvPr id="13" name="TextBox 12"/>
          <p:cNvSpPr txBox="1"/>
          <p:nvPr/>
        </p:nvSpPr>
        <p:spPr>
          <a:xfrm>
            <a:off x="711571" y="4903544"/>
            <a:ext cx="8122736" cy="1011944"/>
          </a:xfrm>
          <a:prstGeom prst="rect">
            <a:avLst/>
          </a:prstGeom>
          <a:noFill/>
        </p:spPr>
        <p:txBody>
          <a:bodyPr wrap="square" rtlCol="0">
            <a:spAutoFit/>
          </a:bodyPr>
          <a:lstStyle/>
          <a:p>
            <a:pPr>
              <a:lnSpc>
                <a:spcPct val="120000"/>
              </a:lnSpc>
            </a:pPr>
            <a:r>
              <a:rPr lang="en-US" dirty="0"/>
              <a:t>Bal. $120,000                    $60,000  $120,000		          $100,000	         $200,000</a:t>
            </a:r>
            <a:endParaRPr lang="en-US" b="1" dirty="0">
              <a:solidFill>
                <a:srgbClr val="1D5F76"/>
              </a:solidFill>
            </a:endParaRPr>
          </a:p>
          <a:p>
            <a:r>
              <a:rPr lang="en-US" b="1" dirty="0">
                <a:solidFill>
                  <a:srgbClr val="1D5F76"/>
                </a:solidFill>
              </a:rPr>
              <a:t>(5)                     +$23,000			                  +$23,000  </a:t>
            </a:r>
          </a:p>
          <a:p>
            <a:pPr>
              <a:lnSpc>
                <a:spcPct val="120000"/>
              </a:lnSpc>
            </a:pPr>
            <a:r>
              <a:rPr lang="en-US" dirty="0"/>
              <a:t>Bal. $120,000    $23,000  $60,000  $120,000   $23,000   $100,000	         $200,000</a:t>
            </a:r>
            <a:endParaRPr lang="en-US" b="1" dirty="0">
              <a:solidFill>
                <a:srgbClr val="1D5F76"/>
              </a:solidFill>
            </a:endParaRPr>
          </a:p>
        </p:txBody>
      </p:sp>
      <p:sp>
        <p:nvSpPr>
          <p:cNvPr id="14" name="TextBox 13"/>
          <p:cNvSpPr txBox="1"/>
          <p:nvPr/>
        </p:nvSpPr>
        <p:spPr>
          <a:xfrm>
            <a:off x="2281918" y="5960545"/>
            <a:ext cx="6618499" cy="369332"/>
          </a:xfrm>
          <a:prstGeom prst="rect">
            <a:avLst/>
          </a:prstGeom>
          <a:noFill/>
        </p:spPr>
        <p:txBody>
          <a:bodyPr wrap="square" rtlCol="0">
            <a:spAutoFit/>
          </a:bodyPr>
          <a:lstStyle/>
          <a:p>
            <a:r>
              <a:rPr lang="en-US" dirty="0"/>
              <a:t>     $323,000                             =                     $323,000</a:t>
            </a:r>
          </a:p>
        </p:txBody>
      </p:sp>
      <p:sp>
        <p:nvSpPr>
          <p:cNvPr id="15" name="TextBox 14"/>
          <p:cNvSpPr txBox="1"/>
          <p:nvPr/>
        </p:nvSpPr>
        <p:spPr>
          <a:xfrm>
            <a:off x="1394740" y="4133102"/>
            <a:ext cx="7986010" cy="374461"/>
          </a:xfrm>
          <a:prstGeom prst="rect">
            <a:avLst/>
          </a:prstGeom>
          <a:noFill/>
        </p:spPr>
        <p:txBody>
          <a:bodyPr wrap="square" rtlCol="0">
            <a:spAutoFit/>
          </a:bodyPr>
          <a:lstStyle/>
          <a:p>
            <a:pPr>
              <a:lnSpc>
                <a:spcPct val="90000"/>
              </a:lnSpc>
            </a:pPr>
            <a:r>
              <a:rPr lang="en-US" sz="2000" b="1" dirty="0"/>
              <a:t>                 Assets                            =      Liabilities        +  Stockholders’ Equity</a:t>
            </a:r>
          </a:p>
        </p:txBody>
      </p:sp>
      <p:sp>
        <p:nvSpPr>
          <p:cNvPr id="16" name="TextBox 15"/>
          <p:cNvSpPr txBox="1"/>
          <p:nvPr/>
        </p:nvSpPr>
        <p:spPr>
          <a:xfrm>
            <a:off x="5844171" y="4390446"/>
            <a:ext cx="952931" cy="595548"/>
          </a:xfrm>
          <a:prstGeom prst="rect">
            <a:avLst/>
          </a:prstGeom>
          <a:noFill/>
        </p:spPr>
        <p:txBody>
          <a:bodyPr wrap="square" rtlCol="0">
            <a:spAutoFit/>
          </a:bodyPr>
          <a:lstStyle/>
          <a:p>
            <a:pPr algn="ctr">
              <a:lnSpc>
                <a:spcPct val="90000"/>
              </a:lnSpc>
            </a:pPr>
            <a:r>
              <a:rPr lang="en-US" dirty="0"/>
              <a:t>Notes</a:t>
            </a:r>
          </a:p>
          <a:p>
            <a:pPr algn="ctr">
              <a:lnSpc>
                <a:spcPct val="90000"/>
              </a:lnSpc>
            </a:pPr>
            <a:r>
              <a:rPr lang="en-US" dirty="0"/>
              <a:t>Payable</a:t>
            </a:r>
          </a:p>
        </p:txBody>
      </p:sp>
      <p:cxnSp>
        <p:nvCxnSpPr>
          <p:cNvPr id="17" name="Straight Connector 16"/>
          <p:cNvCxnSpPr/>
          <p:nvPr/>
        </p:nvCxnSpPr>
        <p:spPr>
          <a:xfrm flipV="1">
            <a:off x="5035224" y="5875030"/>
            <a:ext cx="3854866" cy="217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787855" y="4399838"/>
            <a:ext cx="1239168" cy="595548"/>
          </a:xfrm>
          <a:prstGeom prst="rect">
            <a:avLst/>
          </a:prstGeom>
          <a:noFill/>
        </p:spPr>
        <p:txBody>
          <a:bodyPr wrap="square" rtlCol="0">
            <a:spAutoFit/>
          </a:bodyPr>
          <a:lstStyle/>
          <a:p>
            <a:pPr algn="ctr">
              <a:lnSpc>
                <a:spcPct val="90000"/>
              </a:lnSpc>
            </a:pPr>
            <a:r>
              <a:rPr lang="en-US" dirty="0"/>
              <a:t>Accounts</a:t>
            </a:r>
          </a:p>
          <a:p>
            <a:pPr algn="ctr">
              <a:lnSpc>
                <a:spcPct val="90000"/>
              </a:lnSpc>
            </a:pPr>
            <a:r>
              <a:rPr lang="en-US" dirty="0"/>
              <a:t>Payable</a:t>
            </a:r>
          </a:p>
        </p:txBody>
      </p:sp>
      <p:cxnSp>
        <p:nvCxnSpPr>
          <p:cNvPr id="19" name="Straight Connector 18"/>
          <p:cNvCxnSpPr/>
          <p:nvPr/>
        </p:nvCxnSpPr>
        <p:spPr>
          <a:xfrm>
            <a:off x="4987786" y="4432939"/>
            <a:ext cx="16459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263513" y="5527067"/>
            <a:ext cx="822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997084" y="5530578"/>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193119" y="5875216"/>
            <a:ext cx="36576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179375" y="5531618"/>
            <a:ext cx="822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173199" y="5536908"/>
            <a:ext cx="68161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019542" y="5536908"/>
            <a:ext cx="822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670127" y="5549237"/>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900740" y="5530578"/>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012696" y="4399838"/>
            <a:ext cx="952931" cy="595548"/>
          </a:xfrm>
          <a:prstGeom prst="rect">
            <a:avLst/>
          </a:prstGeom>
          <a:noFill/>
        </p:spPr>
        <p:txBody>
          <a:bodyPr wrap="square" rtlCol="0">
            <a:spAutoFit/>
          </a:bodyPr>
          <a:lstStyle/>
          <a:p>
            <a:pPr algn="ctr">
              <a:lnSpc>
                <a:spcPct val="90000"/>
              </a:lnSpc>
            </a:pPr>
            <a:r>
              <a:rPr lang="en-US" dirty="0"/>
              <a:t>Prepaid</a:t>
            </a:r>
          </a:p>
          <a:p>
            <a:pPr algn="ctr">
              <a:lnSpc>
                <a:spcPct val="90000"/>
              </a:lnSpc>
            </a:pPr>
            <a:r>
              <a:rPr lang="en-US" dirty="0"/>
              <a:t>Rent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800099" y="1777015"/>
            <a:ext cx="8201215" cy="3748564"/>
          </a:xfrm>
          <a:prstGeom prst="roundRect">
            <a:avLst>
              <a:gd name="adj" fmla="val 9559"/>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7" name="Round Same Side Corner Rectangle 6"/>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1338077" y="6565989"/>
            <a:ext cx="6973877" cy="215444"/>
          </a:xfrm>
          <a:prstGeom prst="rect">
            <a:avLst/>
          </a:prstGeom>
          <a:noFill/>
        </p:spPr>
        <p:txBody>
          <a:bodyPr wrap="square" rtlCol="0">
            <a:spAutoFit/>
          </a:bodyPr>
          <a:lstStyle/>
          <a:p>
            <a:pPr algn="ctr"/>
            <a:r>
              <a:rPr lang="en-US" sz="800" dirty="0"/>
              <a:t>Copyright ©2022 McGraw-Hill . All rights reserved. No reproduction or distribution without the prior written consent of McGraw-Hill . </a:t>
            </a:r>
          </a:p>
        </p:txBody>
      </p:sp>
      <p:sp>
        <p:nvSpPr>
          <p:cNvPr id="3" name="Slide Number Placeholder 2"/>
          <p:cNvSpPr>
            <a:spLocks noGrp="1"/>
          </p:cNvSpPr>
          <p:nvPr>
            <p:ph type="sldNum" sz="quarter" idx="12"/>
          </p:nvPr>
        </p:nvSpPr>
        <p:spPr/>
        <p:txBody>
          <a:bodyPr/>
          <a:lstStyle/>
          <a:p>
            <a:r>
              <a:rPr lang="en-US" dirty="0"/>
              <a:t>2-</a:t>
            </a:r>
            <a:fld id="{8A048DD7-39B4-434B-ACE7-68CA5B147A05}" type="slidenum">
              <a:rPr lang="en-US" smtClean="0"/>
              <a:t>23</a:t>
            </a:fld>
            <a:endParaRPr lang="en-US" dirty="0"/>
          </a:p>
        </p:txBody>
      </p:sp>
      <p:sp>
        <p:nvSpPr>
          <p:cNvPr id="17" name="Title 1"/>
          <p:cNvSpPr txBox="1">
            <a:spLocks/>
          </p:cNvSpPr>
          <p:nvPr/>
        </p:nvSpPr>
        <p:spPr>
          <a:xfrm>
            <a:off x="893386" y="564573"/>
            <a:ext cx="8229600" cy="774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90000"/>
              </a:lnSpc>
            </a:pPr>
            <a:r>
              <a:rPr lang="en-US" sz="3200" dirty="0">
                <a:solidFill>
                  <a:srgbClr val="1D5F76"/>
                </a:solidFill>
                <a:latin typeface="Avenir LT Std 65 Medium"/>
                <a:cs typeface="Avenir LT Std 65 Medium"/>
              </a:rPr>
              <a:t>Illustration 2-3</a:t>
            </a:r>
            <a:br>
              <a:rPr lang="en-US" sz="3200" dirty="0">
                <a:solidFill>
                  <a:srgbClr val="A5062D"/>
                </a:solidFill>
                <a:latin typeface="Avenir LT Std 65 Medium"/>
                <a:cs typeface="Avenir LT Std 65 Medium"/>
              </a:rPr>
            </a:br>
            <a:r>
              <a:rPr lang="en-US" sz="4000" dirty="0">
                <a:solidFill>
                  <a:srgbClr val="A5062D"/>
                </a:solidFill>
                <a:latin typeface="Avenir LT Std 65 Medium"/>
                <a:cs typeface="Avenir LT Std 65 Medium"/>
              </a:rPr>
              <a:t>Expanded Accounting Equation</a:t>
            </a:r>
          </a:p>
        </p:txBody>
      </p:sp>
      <p:grpSp>
        <p:nvGrpSpPr>
          <p:cNvPr id="6" name="Group 5"/>
          <p:cNvGrpSpPr/>
          <p:nvPr/>
        </p:nvGrpSpPr>
        <p:grpSpPr>
          <a:xfrm>
            <a:off x="1133082" y="2132506"/>
            <a:ext cx="5982454" cy="428390"/>
            <a:chOff x="1455853" y="1970386"/>
            <a:chExt cx="5533533" cy="428390"/>
          </a:xfrm>
        </p:grpSpPr>
        <p:sp>
          <p:nvSpPr>
            <p:cNvPr id="12" name="Rounded Rectangle 11"/>
            <p:cNvSpPr/>
            <p:nvPr/>
          </p:nvSpPr>
          <p:spPr>
            <a:xfrm>
              <a:off x="1455853" y="1983190"/>
              <a:ext cx="5533533" cy="415586"/>
            </a:xfrm>
            <a:prstGeom prst="round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5" name="TextBox 14"/>
            <p:cNvSpPr txBox="1">
              <a:spLocks noChangeArrowheads="1"/>
            </p:cNvSpPr>
            <p:nvPr/>
          </p:nvSpPr>
          <p:spPr bwMode="auto">
            <a:xfrm>
              <a:off x="1535509" y="1970386"/>
              <a:ext cx="5453877" cy="400110"/>
            </a:xfrm>
            <a:prstGeom prst="rect">
              <a:avLst/>
            </a:prstGeom>
            <a:noFill/>
            <a:ln w="9525">
              <a:noFill/>
              <a:miter lim="800000"/>
              <a:headEnd/>
              <a:tailEnd/>
            </a:ln>
          </p:spPr>
          <p:txBody>
            <a:bodyPr wrap="square">
              <a:spAutoFit/>
            </a:bodyPr>
            <a:lstStyle/>
            <a:p>
              <a:r>
                <a:rPr lang="en-US" sz="2000" b="1" dirty="0">
                  <a:latin typeface="Calibri" pitchFamily="34" charset="0"/>
                </a:rPr>
                <a:t>Assets	=	Liabilities	 +	Stockholders’ Equity</a:t>
              </a:r>
            </a:p>
          </p:txBody>
        </p:sp>
      </p:grpSp>
      <p:sp>
        <p:nvSpPr>
          <p:cNvPr id="9" name="Right Brace 8"/>
          <p:cNvSpPr/>
          <p:nvPr/>
        </p:nvSpPr>
        <p:spPr>
          <a:xfrm>
            <a:off x="7295138" y="2029882"/>
            <a:ext cx="292359" cy="702401"/>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dirty="0"/>
          </a:p>
        </p:txBody>
      </p:sp>
      <p:sp>
        <p:nvSpPr>
          <p:cNvPr id="4" name="TextBox 3"/>
          <p:cNvSpPr txBox="1"/>
          <p:nvPr/>
        </p:nvSpPr>
        <p:spPr>
          <a:xfrm>
            <a:off x="7631220" y="1965742"/>
            <a:ext cx="1370095" cy="830997"/>
          </a:xfrm>
          <a:prstGeom prst="rect">
            <a:avLst/>
          </a:prstGeom>
          <a:noFill/>
        </p:spPr>
        <p:txBody>
          <a:bodyPr wrap="square" rtlCol="0">
            <a:spAutoFit/>
          </a:bodyPr>
          <a:lstStyle/>
          <a:p>
            <a:pPr>
              <a:lnSpc>
                <a:spcPct val="80000"/>
              </a:lnSpc>
            </a:pPr>
            <a:r>
              <a:rPr lang="en-US" sz="2000" b="1" dirty="0">
                <a:solidFill>
                  <a:srgbClr val="FF0000"/>
                </a:solidFill>
              </a:rPr>
              <a:t>Basic</a:t>
            </a:r>
          </a:p>
          <a:p>
            <a:pPr>
              <a:lnSpc>
                <a:spcPct val="80000"/>
              </a:lnSpc>
            </a:pPr>
            <a:r>
              <a:rPr lang="en-US" sz="2000" b="1" dirty="0">
                <a:solidFill>
                  <a:srgbClr val="FF0000"/>
                </a:solidFill>
              </a:rPr>
              <a:t>Accounting</a:t>
            </a:r>
          </a:p>
          <a:p>
            <a:pPr>
              <a:lnSpc>
                <a:spcPct val="80000"/>
              </a:lnSpc>
            </a:pPr>
            <a:r>
              <a:rPr lang="en-US" sz="2000" b="1" dirty="0">
                <a:solidFill>
                  <a:srgbClr val="FF0000"/>
                </a:solidFill>
              </a:rPr>
              <a:t>Equation</a:t>
            </a:r>
          </a:p>
        </p:txBody>
      </p:sp>
      <p:grpSp>
        <p:nvGrpSpPr>
          <p:cNvPr id="5" name="Group 4"/>
          <p:cNvGrpSpPr/>
          <p:nvPr/>
        </p:nvGrpSpPr>
        <p:grpSpPr>
          <a:xfrm>
            <a:off x="3331368" y="3165062"/>
            <a:ext cx="1602319" cy="709972"/>
            <a:chOff x="3107902" y="3002942"/>
            <a:chExt cx="1602319" cy="709972"/>
          </a:xfrm>
        </p:grpSpPr>
        <p:sp>
          <p:nvSpPr>
            <p:cNvPr id="23" name="Rounded Rectangle 22"/>
            <p:cNvSpPr/>
            <p:nvPr/>
          </p:nvSpPr>
          <p:spPr>
            <a:xfrm>
              <a:off x="3107902" y="3002942"/>
              <a:ext cx="1584045" cy="697117"/>
            </a:xfrm>
            <a:prstGeom prst="round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4" name="TextBox 23"/>
            <p:cNvSpPr txBox="1">
              <a:spLocks noChangeArrowheads="1"/>
            </p:cNvSpPr>
            <p:nvPr/>
          </p:nvSpPr>
          <p:spPr bwMode="auto">
            <a:xfrm>
              <a:off x="3107903" y="3066583"/>
              <a:ext cx="1602318" cy="646331"/>
            </a:xfrm>
            <a:prstGeom prst="rect">
              <a:avLst/>
            </a:prstGeom>
            <a:noFill/>
            <a:ln w="9525">
              <a:noFill/>
              <a:miter lim="800000"/>
              <a:headEnd/>
              <a:tailEnd/>
            </a:ln>
          </p:spPr>
          <p:txBody>
            <a:bodyPr wrap="square">
              <a:spAutoFit/>
            </a:bodyPr>
            <a:lstStyle/>
            <a:p>
              <a:pPr algn="ctr">
                <a:lnSpc>
                  <a:spcPct val="90000"/>
                </a:lnSpc>
              </a:pPr>
              <a:r>
                <a:rPr lang="en-US" sz="2000" b="1" dirty="0">
                  <a:latin typeface="Calibri" pitchFamily="34" charset="0"/>
                </a:rPr>
                <a:t>Common</a:t>
              </a:r>
            </a:p>
            <a:p>
              <a:pPr algn="ctr">
                <a:lnSpc>
                  <a:spcPct val="90000"/>
                </a:lnSpc>
              </a:pPr>
              <a:r>
                <a:rPr lang="en-US" sz="2000" b="1" dirty="0">
                  <a:latin typeface="Calibri" pitchFamily="34" charset="0"/>
                </a:rPr>
                <a:t>Stock</a:t>
              </a:r>
            </a:p>
          </p:txBody>
        </p:sp>
      </p:grpSp>
      <p:grpSp>
        <p:nvGrpSpPr>
          <p:cNvPr id="25" name="Group 24"/>
          <p:cNvGrpSpPr/>
          <p:nvPr/>
        </p:nvGrpSpPr>
        <p:grpSpPr>
          <a:xfrm>
            <a:off x="5305512" y="3165062"/>
            <a:ext cx="1602319" cy="709972"/>
            <a:chOff x="3107902" y="3002942"/>
            <a:chExt cx="1602319" cy="709972"/>
          </a:xfrm>
        </p:grpSpPr>
        <p:sp>
          <p:nvSpPr>
            <p:cNvPr id="26" name="Rounded Rectangle 25"/>
            <p:cNvSpPr/>
            <p:nvPr/>
          </p:nvSpPr>
          <p:spPr>
            <a:xfrm>
              <a:off x="3107902" y="3002942"/>
              <a:ext cx="1584045" cy="697117"/>
            </a:xfrm>
            <a:prstGeom prst="round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7" name="TextBox 26"/>
            <p:cNvSpPr txBox="1">
              <a:spLocks noChangeArrowheads="1"/>
            </p:cNvSpPr>
            <p:nvPr/>
          </p:nvSpPr>
          <p:spPr bwMode="auto">
            <a:xfrm>
              <a:off x="3107903" y="3066583"/>
              <a:ext cx="1602318" cy="646331"/>
            </a:xfrm>
            <a:prstGeom prst="rect">
              <a:avLst/>
            </a:prstGeom>
            <a:noFill/>
            <a:ln w="9525">
              <a:noFill/>
              <a:miter lim="800000"/>
              <a:headEnd/>
              <a:tailEnd/>
            </a:ln>
          </p:spPr>
          <p:txBody>
            <a:bodyPr wrap="square">
              <a:spAutoFit/>
            </a:bodyPr>
            <a:lstStyle/>
            <a:p>
              <a:pPr algn="ctr">
                <a:lnSpc>
                  <a:spcPct val="90000"/>
                </a:lnSpc>
              </a:pPr>
              <a:r>
                <a:rPr lang="en-US" sz="2000" b="1" dirty="0">
                  <a:latin typeface="Calibri" pitchFamily="34" charset="0"/>
                </a:rPr>
                <a:t>Retained</a:t>
              </a:r>
              <a:br>
                <a:rPr lang="en-US" sz="2000" b="1" dirty="0">
                  <a:latin typeface="Calibri" pitchFamily="34" charset="0"/>
                </a:rPr>
              </a:br>
              <a:r>
                <a:rPr lang="en-US" sz="2000" b="1" dirty="0">
                  <a:latin typeface="Calibri" pitchFamily="34" charset="0"/>
                </a:rPr>
                <a:t>Earnings</a:t>
              </a:r>
            </a:p>
          </p:txBody>
        </p:sp>
      </p:grpSp>
      <p:sp>
        <p:nvSpPr>
          <p:cNvPr id="29" name="Rounded Rectangle 28"/>
          <p:cNvSpPr/>
          <p:nvPr/>
        </p:nvSpPr>
        <p:spPr>
          <a:xfrm>
            <a:off x="1580863" y="4446298"/>
            <a:ext cx="1584045" cy="697117"/>
          </a:xfrm>
          <a:prstGeom prst="round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30" name="TextBox 29"/>
          <p:cNvSpPr txBox="1">
            <a:spLocks noChangeArrowheads="1"/>
          </p:cNvSpPr>
          <p:nvPr/>
        </p:nvSpPr>
        <p:spPr bwMode="auto">
          <a:xfrm>
            <a:off x="1580864" y="4612563"/>
            <a:ext cx="1602318" cy="369332"/>
          </a:xfrm>
          <a:prstGeom prst="rect">
            <a:avLst/>
          </a:prstGeom>
          <a:noFill/>
          <a:ln w="9525">
            <a:noFill/>
            <a:miter lim="800000"/>
            <a:headEnd/>
            <a:tailEnd/>
          </a:ln>
        </p:spPr>
        <p:txBody>
          <a:bodyPr wrap="square">
            <a:spAutoFit/>
          </a:bodyPr>
          <a:lstStyle/>
          <a:p>
            <a:pPr algn="ctr">
              <a:lnSpc>
                <a:spcPct val="90000"/>
              </a:lnSpc>
            </a:pPr>
            <a:r>
              <a:rPr lang="en-US" sz="2000" b="1" dirty="0">
                <a:latin typeface="Calibri" pitchFamily="34" charset="0"/>
              </a:rPr>
              <a:t>Revenues</a:t>
            </a:r>
          </a:p>
        </p:txBody>
      </p:sp>
      <p:sp>
        <p:nvSpPr>
          <p:cNvPr id="32" name="Rounded Rectangle 31"/>
          <p:cNvSpPr/>
          <p:nvPr/>
        </p:nvSpPr>
        <p:spPr>
          <a:xfrm>
            <a:off x="3453039" y="4446854"/>
            <a:ext cx="1584045" cy="697117"/>
          </a:xfrm>
          <a:prstGeom prst="round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33" name="TextBox 32"/>
          <p:cNvSpPr txBox="1">
            <a:spLocks noChangeArrowheads="1"/>
          </p:cNvSpPr>
          <p:nvPr/>
        </p:nvSpPr>
        <p:spPr bwMode="auto">
          <a:xfrm>
            <a:off x="3453040" y="4613119"/>
            <a:ext cx="1602318" cy="369332"/>
          </a:xfrm>
          <a:prstGeom prst="rect">
            <a:avLst/>
          </a:prstGeom>
          <a:noFill/>
          <a:ln w="9525">
            <a:noFill/>
            <a:miter lim="800000"/>
            <a:headEnd/>
            <a:tailEnd/>
          </a:ln>
        </p:spPr>
        <p:txBody>
          <a:bodyPr wrap="square">
            <a:spAutoFit/>
          </a:bodyPr>
          <a:lstStyle/>
          <a:p>
            <a:pPr algn="ctr">
              <a:lnSpc>
                <a:spcPct val="90000"/>
              </a:lnSpc>
            </a:pPr>
            <a:r>
              <a:rPr lang="en-US" sz="2000" b="1" dirty="0">
                <a:latin typeface="Calibri" pitchFamily="34" charset="0"/>
              </a:rPr>
              <a:t>Expenses</a:t>
            </a:r>
          </a:p>
        </p:txBody>
      </p:sp>
      <p:sp>
        <p:nvSpPr>
          <p:cNvPr id="35" name="Rounded Rectangle 34"/>
          <p:cNvSpPr/>
          <p:nvPr/>
        </p:nvSpPr>
        <p:spPr>
          <a:xfrm>
            <a:off x="5325434" y="4462303"/>
            <a:ext cx="1584045" cy="697117"/>
          </a:xfrm>
          <a:prstGeom prst="round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36" name="TextBox 35"/>
          <p:cNvSpPr txBox="1">
            <a:spLocks noChangeArrowheads="1"/>
          </p:cNvSpPr>
          <p:nvPr/>
        </p:nvSpPr>
        <p:spPr bwMode="auto">
          <a:xfrm>
            <a:off x="5325435" y="4615740"/>
            <a:ext cx="1602318" cy="369332"/>
          </a:xfrm>
          <a:prstGeom prst="rect">
            <a:avLst/>
          </a:prstGeom>
          <a:noFill/>
          <a:ln w="9525">
            <a:noFill/>
            <a:miter lim="800000"/>
            <a:headEnd/>
            <a:tailEnd/>
          </a:ln>
        </p:spPr>
        <p:txBody>
          <a:bodyPr wrap="square">
            <a:spAutoFit/>
          </a:bodyPr>
          <a:lstStyle/>
          <a:p>
            <a:pPr algn="ctr">
              <a:lnSpc>
                <a:spcPct val="90000"/>
              </a:lnSpc>
            </a:pPr>
            <a:r>
              <a:rPr lang="en-US" sz="2000" b="1" dirty="0">
                <a:latin typeface="Calibri" pitchFamily="34" charset="0"/>
              </a:rPr>
              <a:t>Dividends</a:t>
            </a:r>
          </a:p>
        </p:txBody>
      </p:sp>
      <p:sp>
        <p:nvSpPr>
          <p:cNvPr id="37" name="Right Brace 36"/>
          <p:cNvSpPr/>
          <p:nvPr/>
        </p:nvSpPr>
        <p:spPr>
          <a:xfrm>
            <a:off x="7255862" y="3112117"/>
            <a:ext cx="413845" cy="2047303"/>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dirty="0"/>
          </a:p>
        </p:txBody>
      </p:sp>
      <p:sp>
        <p:nvSpPr>
          <p:cNvPr id="38" name="TextBox 37"/>
          <p:cNvSpPr txBox="1"/>
          <p:nvPr/>
        </p:nvSpPr>
        <p:spPr>
          <a:xfrm>
            <a:off x="7639876" y="3980547"/>
            <a:ext cx="1370095" cy="830997"/>
          </a:xfrm>
          <a:prstGeom prst="rect">
            <a:avLst/>
          </a:prstGeom>
          <a:noFill/>
        </p:spPr>
        <p:txBody>
          <a:bodyPr wrap="square" rtlCol="0">
            <a:spAutoFit/>
          </a:bodyPr>
          <a:lstStyle/>
          <a:p>
            <a:pPr>
              <a:lnSpc>
                <a:spcPct val="80000"/>
              </a:lnSpc>
            </a:pPr>
            <a:r>
              <a:rPr lang="en-US" sz="2000" b="1" dirty="0">
                <a:solidFill>
                  <a:srgbClr val="FF0000"/>
                </a:solidFill>
              </a:rPr>
              <a:t>Expanded</a:t>
            </a:r>
          </a:p>
          <a:p>
            <a:pPr>
              <a:lnSpc>
                <a:spcPct val="80000"/>
              </a:lnSpc>
            </a:pPr>
            <a:r>
              <a:rPr lang="en-US" sz="2000" b="1" dirty="0">
                <a:solidFill>
                  <a:srgbClr val="FF0000"/>
                </a:solidFill>
              </a:rPr>
              <a:t>Accounting</a:t>
            </a:r>
          </a:p>
          <a:p>
            <a:pPr>
              <a:lnSpc>
                <a:spcPct val="80000"/>
              </a:lnSpc>
            </a:pPr>
            <a:r>
              <a:rPr lang="en-US" sz="2000" b="1" dirty="0">
                <a:solidFill>
                  <a:srgbClr val="FF0000"/>
                </a:solidFill>
              </a:rPr>
              <a:t>Equation</a:t>
            </a:r>
          </a:p>
        </p:txBody>
      </p:sp>
      <p:cxnSp>
        <p:nvCxnSpPr>
          <p:cNvPr id="39" name="Straight Connector 38"/>
          <p:cNvCxnSpPr/>
          <p:nvPr/>
        </p:nvCxnSpPr>
        <p:spPr>
          <a:xfrm>
            <a:off x="5113001" y="2565978"/>
            <a:ext cx="0" cy="41078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962076" y="2968870"/>
            <a:ext cx="2193790" cy="5789"/>
          </a:xfrm>
          <a:prstGeom prst="line">
            <a:avLst/>
          </a:prstGeom>
          <a:ln>
            <a:headEnd w="lg" len="med"/>
            <a:tailEnd w="lg"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966471" y="2959672"/>
            <a:ext cx="0" cy="205390"/>
          </a:xfrm>
          <a:prstGeom prst="line">
            <a:avLst/>
          </a:prstGeom>
          <a:ln>
            <a:headEnd type="non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151471" y="2964066"/>
            <a:ext cx="0" cy="205390"/>
          </a:xfrm>
          <a:prstGeom prst="line">
            <a:avLst/>
          </a:prstGeom>
          <a:ln>
            <a:headEnd type="non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55866" y="3862179"/>
            <a:ext cx="0" cy="41078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360578" y="4262894"/>
            <a:ext cx="3947688" cy="5789"/>
          </a:xfrm>
          <a:prstGeom prst="line">
            <a:avLst/>
          </a:prstGeom>
          <a:ln>
            <a:tailEnd w="lg" len="me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6296446" y="4256913"/>
            <a:ext cx="0" cy="205390"/>
          </a:xfrm>
          <a:prstGeom prst="line">
            <a:avLst/>
          </a:prstGeom>
          <a:ln>
            <a:headEnd type="none"/>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4291159" y="4254106"/>
            <a:ext cx="0" cy="205390"/>
          </a:xfrm>
          <a:prstGeom prst="line">
            <a:avLst/>
          </a:prstGeom>
          <a:ln>
            <a:headEnd type="none"/>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2369368" y="4249712"/>
            <a:ext cx="0" cy="205390"/>
          </a:xfrm>
          <a:prstGeom prst="line">
            <a:avLst/>
          </a:prstGeom>
          <a:ln>
            <a:headEnd type="none"/>
            <a:tailEnd type="triangle" w="lg" len="med"/>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970949" y="3273357"/>
            <a:ext cx="224124" cy="400110"/>
          </a:xfrm>
          <a:prstGeom prst="rect">
            <a:avLst/>
          </a:prstGeom>
          <a:noFill/>
        </p:spPr>
        <p:txBody>
          <a:bodyPr wrap="square" rtlCol="0">
            <a:spAutoFit/>
          </a:bodyPr>
          <a:lstStyle/>
          <a:p>
            <a:r>
              <a:rPr lang="en-US" sz="2000" dirty="0"/>
              <a:t>+</a:t>
            </a:r>
          </a:p>
        </p:txBody>
      </p:sp>
      <p:sp>
        <p:nvSpPr>
          <p:cNvPr id="48" name="TextBox 47"/>
          <p:cNvSpPr txBox="1"/>
          <p:nvPr/>
        </p:nvSpPr>
        <p:spPr>
          <a:xfrm>
            <a:off x="3139232" y="4603459"/>
            <a:ext cx="224124" cy="400110"/>
          </a:xfrm>
          <a:prstGeom prst="rect">
            <a:avLst/>
          </a:prstGeom>
          <a:noFill/>
        </p:spPr>
        <p:txBody>
          <a:bodyPr wrap="square" rtlCol="0">
            <a:spAutoFit/>
          </a:bodyPr>
          <a:lstStyle/>
          <a:p>
            <a:r>
              <a:rPr lang="en-US" sz="2000" dirty="0"/>
              <a:t>−</a:t>
            </a:r>
          </a:p>
        </p:txBody>
      </p:sp>
      <p:sp>
        <p:nvSpPr>
          <p:cNvPr id="49" name="TextBox 48"/>
          <p:cNvSpPr txBox="1"/>
          <p:nvPr/>
        </p:nvSpPr>
        <p:spPr>
          <a:xfrm>
            <a:off x="5029558" y="4607056"/>
            <a:ext cx="224124" cy="400110"/>
          </a:xfrm>
          <a:prstGeom prst="rect">
            <a:avLst/>
          </a:prstGeom>
          <a:noFill/>
        </p:spPr>
        <p:txBody>
          <a:bodyPr wrap="square" rtlCol="0">
            <a:spAutoFit/>
          </a:bodyPr>
          <a:lstStyle/>
          <a:p>
            <a:r>
              <a:rPr lang="en-US" sz="2000" dirty="0"/>
              <a:t>−</a:t>
            </a:r>
          </a:p>
        </p:txBody>
      </p:sp>
    </p:spTree>
    <p:extLst>
      <p:ext uri="{BB962C8B-B14F-4D97-AF65-F5344CB8AC3E}">
        <p14:creationId xmlns:p14="http://schemas.microsoft.com/office/powerpoint/2010/main" val="396348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2" grpId="0" animBg="1"/>
      <p:bldP spid="33" grpId="0"/>
      <p:bldP spid="35" grpId="0" animBg="1"/>
      <p:bldP spid="36" grpId="0"/>
      <p:bldP spid="37" grpId="0" animBg="1"/>
      <p:bldP spid="38" grpId="0"/>
      <p:bldP spid="19" grpId="0"/>
      <p:bldP spid="48" grpId="0"/>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2425"/>
            <a:ext cx="7772400" cy="998855"/>
          </a:xfrm>
        </p:spPr>
        <p:txBody>
          <a:bodyPr/>
          <a:lstStyle/>
          <a:p>
            <a:r>
              <a:rPr lang="en-US" sz="4000" dirty="0"/>
              <a:t>Key Point</a:t>
            </a:r>
          </a:p>
        </p:txBody>
      </p:sp>
      <p:sp>
        <p:nvSpPr>
          <p:cNvPr id="3" name="Subtitle 2"/>
          <p:cNvSpPr>
            <a:spLocks noGrp="1"/>
          </p:cNvSpPr>
          <p:nvPr>
            <p:ph type="subTitle" idx="1"/>
          </p:nvPr>
        </p:nvSpPr>
        <p:spPr>
          <a:xfrm>
            <a:off x="685800" y="1351279"/>
            <a:ext cx="7955280" cy="3999653"/>
          </a:xfrm>
        </p:spPr>
        <p:txBody>
          <a:bodyPr/>
          <a:lstStyle/>
          <a:p>
            <a:pPr algn="l"/>
            <a:r>
              <a:rPr lang="en-US" dirty="0">
                <a:solidFill>
                  <a:srgbClr val="1D5F76"/>
                </a:solidFill>
              </a:rPr>
              <a:t>The expanded accounting equation demonstrates that </a:t>
            </a:r>
            <a:r>
              <a:rPr lang="en-US" i="1" dirty="0">
                <a:solidFill>
                  <a:srgbClr val="FF0000"/>
                </a:solidFill>
              </a:rPr>
              <a:t>revenues increase retained earnings</a:t>
            </a:r>
            <a:r>
              <a:rPr lang="en-US" dirty="0">
                <a:solidFill>
                  <a:srgbClr val="1D5F76"/>
                </a:solidFill>
              </a:rPr>
              <a:t> while </a:t>
            </a:r>
            <a:r>
              <a:rPr lang="en-US" i="1" dirty="0">
                <a:solidFill>
                  <a:srgbClr val="FF0000"/>
                </a:solidFill>
              </a:rPr>
              <a:t>expenses and dividends decrease retained earnings</a:t>
            </a:r>
            <a:r>
              <a:rPr lang="en-US" dirty="0">
                <a:solidFill>
                  <a:srgbClr val="1D5F76"/>
                </a:solidFill>
              </a:rPr>
              <a:t>.</a:t>
            </a:r>
          </a:p>
          <a:p>
            <a:pPr algn="l"/>
            <a:r>
              <a:rPr lang="en-US" dirty="0">
                <a:solidFill>
                  <a:srgbClr val="1D5F76"/>
                </a:solidFill>
              </a:rPr>
              <a:t>Retained earnings is a component of stockholders’ equity.</a:t>
            </a:r>
            <a:endParaRPr lang="en-US" sz="4000" dirty="0">
              <a:solidFill>
                <a:srgbClr val="1D5F76"/>
              </a:solidFill>
            </a:endParaRPr>
          </a:p>
        </p:txBody>
      </p:sp>
      <p:sp>
        <p:nvSpPr>
          <p:cNvPr id="4" name="Footer Placeholder 3"/>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24</a:t>
            </a:fld>
            <a:endParaRPr lang="en-US" dirty="0"/>
          </a:p>
        </p:txBody>
      </p:sp>
    </p:spTree>
    <p:extLst>
      <p:ext uri="{BB962C8B-B14F-4D97-AF65-F5344CB8AC3E}">
        <p14:creationId xmlns:p14="http://schemas.microsoft.com/office/powerpoint/2010/main" val="3363712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7700" y="94998"/>
            <a:ext cx="8496300" cy="853510"/>
          </a:xfrm>
        </p:spPr>
        <p:txBody>
          <a:bodyPr/>
          <a:lstStyle/>
          <a:p>
            <a:pPr>
              <a:lnSpc>
                <a:spcPct val="90000"/>
              </a:lnSpc>
            </a:pPr>
            <a:r>
              <a:rPr lang="en-IN" sz="3600" dirty="0"/>
              <a:t>Transaction (6): Provide Services for Cash</a:t>
            </a:r>
          </a:p>
        </p:txBody>
      </p:sp>
      <p:sp>
        <p:nvSpPr>
          <p:cNvPr id="50179" name="Content Placeholder 4"/>
          <p:cNvSpPr>
            <a:spLocks noGrp="1"/>
          </p:cNvSpPr>
          <p:nvPr>
            <p:ph idx="1"/>
          </p:nvPr>
        </p:nvSpPr>
        <p:spPr>
          <a:xfrm>
            <a:off x="647700" y="994452"/>
            <a:ext cx="8391050" cy="685731"/>
          </a:xfrm>
        </p:spPr>
        <p:txBody>
          <a:bodyPr>
            <a:noAutofit/>
          </a:bodyPr>
          <a:lstStyle/>
          <a:p>
            <a:pPr marL="0" indent="0">
              <a:buNone/>
            </a:pPr>
            <a:r>
              <a:rPr lang="en-US" dirty="0"/>
              <a:t>Provide soccer training to customers for cash, $43,000.</a:t>
            </a:r>
            <a:endParaRPr lang="en-IN" dirty="0"/>
          </a:p>
        </p:txBody>
      </p:sp>
      <p:sp>
        <p:nvSpPr>
          <p:cNvPr id="8" name="Slide Number Placeholder 7"/>
          <p:cNvSpPr>
            <a:spLocks noGrp="1"/>
          </p:cNvSpPr>
          <p:nvPr>
            <p:ph type="sldNum" sz="quarter" idx="12"/>
          </p:nvPr>
        </p:nvSpPr>
        <p:spPr/>
        <p:txBody>
          <a:bodyPr/>
          <a:lstStyle/>
          <a:p>
            <a:r>
              <a:rPr lang="en-US" dirty="0"/>
              <a:t>2-</a:t>
            </a:r>
            <a:fld id="{8A048DD7-39B4-434B-ACE7-68CA5B147A05}" type="slidenum">
              <a:rPr lang="en-US" smtClean="0"/>
              <a:t>25</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pic>
        <p:nvPicPr>
          <p:cNvPr id="7170" name="Picture 2" descr="https://d1cag3og5zsskm.cloudfront.net/v/s2/48/f0/e7/6d637c452e8639ae013aa0456e?Expires=1523043000&amp;Signature=M7gthqY~tPsxW-qsybMcQ3FjMpBFfIwbZBYjPBzXjtSKh0Z7EZcSa8ghFtTInE8RIB1DauW0A71~GgX3iG8Xhw4SkqZRaBAjkXJ35T0i-eZNw4FJ6CD6fk5DdAm3Dh9SED0DsFqtuhvYESmuHxqNZKCUN93gnINGZhzmmzvkWZx0i8-nrgecUYWAm1s9Dc9L53VsrvuUvISXAHQx4p8DEgVLjg~oxlKYDKQuYwjp~9B1NO2XexhBmZNjD~TYd8aTVVqjcBPr6Nt0y~0kTgqx31rnIAd3HRIdpCptrJaz2-OZe6MNniWnJCPQeTAb9r1XPn1IcxoVS2qeX~erCxSbQQ__&amp;Key-Pair-Id=APKAJY4Y3HIBJJ7SJ76A">
            <a:extLst>
              <a:ext uri="{FF2B5EF4-FFF2-40B4-BE49-F238E27FC236}">
                <a16:creationId xmlns:a16="http://schemas.microsoft.com/office/drawing/2014/main" id="{985F9D91-0029-4472-8125-AFDFAF449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63" y="1804737"/>
            <a:ext cx="8791837" cy="216781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 name="Straight Connector 9"/>
          <p:cNvCxnSpPr/>
          <p:nvPr/>
        </p:nvCxnSpPr>
        <p:spPr>
          <a:xfrm>
            <a:off x="946519" y="4432939"/>
            <a:ext cx="374904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6637055" y="4452392"/>
            <a:ext cx="2286000" cy="312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837625" y="4441482"/>
            <a:ext cx="16459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ounded Rectangle 8"/>
          <p:cNvSpPr/>
          <p:nvPr/>
        </p:nvSpPr>
        <p:spPr>
          <a:xfrm>
            <a:off x="274320" y="4101071"/>
            <a:ext cx="8869680" cy="2220170"/>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596058" y="4651531"/>
            <a:ext cx="7761749" cy="369332"/>
          </a:xfrm>
          <a:prstGeom prst="rect">
            <a:avLst/>
          </a:prstGeom>
          <a:noFill/>
        </p:spPr>
        <p:txBody>
          <a:bodyPr wrap="square" rtlCol="0">
            <a:spAutoFit/>
          </a:bodyPr>
          <a:lstStyle/>
          <a:p>
            <a:r>
              <a:rPr lang="en-US" dirty="0"/>
              <a:t>     Cash	  Supplies	                  Equipment</a:t>
            </a:r>
          </a:p>
        </p:txBody>
      </p:sp>
      <p:sp>
        <p:nvSpPr>
          <p:cNvPr id="12" name="TextBox 11"/>
          <p:cNvSpPr txBox="1"/>
          <p:nvPr/>
        </p:nvSpPr>
        <p:spPr>
          <a:xfrm>
            <a:off x="242983" y="4969809"/>
            <a:ext cx="8671317" cy="956544"/>
          </a:xfrm>
          <a:prstGeom prst="rect">
            <a:avLst/>
          </a:prstGeom>
          <a:noFill/>
        </p:spPr>
        <p:txBody>
          <a:bodyPr wrap="square" rtlCol="0">
            <a:spAutoFit/>
          </a:bodyPr>
          <a:lstStyle/>
          <a:p>
            <a:r>
              <a:rPr lang="en-US" dirty="0"/>
              <a:t>Bal. $120,000  $23,000   $60,000   $120,000    $23,000   $100,000  $200,000</a:t>
            </a:r>
          </a:p>
          <a:p>
            <a:r>
              <a:rPr lang="en-US" b="1" dirty="0">
                <a:solidFill>
                  <a:srgbClr val="1D5F76"/>
                </a:solidFill>
              </a:rPr>
              <a:t>(6) +$43,000		                                                                                                       +$43,000</a:t>
            </a:r>
          </a:p>
          <a:p>
            <a:pPr>
              <a:lnSpc>
                <a:spcPct val="120000"/>
              </a:lnSpc>
            </a:pPr>
            <a:r>
              <a:rPr lang="en-US" dirty="0"/>
              <a:t>Bal. $163,000   $23,000   $60,000  $120,000    $23,000   $100,000   $200,000	$43,000</a:t>
            </a:r>
            <a:endParaRPr lang="en-US" b="1" dirty="0">
              <a:solidFill>
                <a:srgbClr val="1D5F76"/>
              </a:solidFill>
            </a:endParaRPr>
          </a:p>
        </p:txBody>
      </p:sp>
      <p:sp>
        <p:nvSpPr>
          <p:cNvPr id="13" name="TextBox 12"/>
          <p:cNvSpPr txBox="1"/>
          <p:nvPr/>
        </p:nvSpPr>
        <p:spPr>
          <a:xfrm>
            <a:off x="1851533" y="5951909"/>
            <a:ext cx="7332590" cy="369332"/>
          </a:xfrm>
          <a:prstGeom prst="rect">
            <a:avLst/>
          </a:prstGeom>
          <a:noFill/>
        </p:spPr>
        <p:txBody>
          <a:bodyPr wrap="square" rtlCol="0">
            <a:spAutoFit/>
          </a:bodyPr>
          <a:lstStyle/>
          <a:p>
            <a:r>
              <a:rPr lang="en-US" dirty="0"/>
              <a:t>$366,000                               =                             $366,000</a:t>
            </a:r>
          </a:p>
        </p:txBody>
      </p:sp>
      <p:sp>
        <p:nvSpPr>
          <p:cNvPr id="14" name="TextBox 13"/>
          <p:cNvSpPr txBox="1"/>
          <p:nvPr/>
        </p:nvSpPr>
        <p:spPr>
          <a:xfrm>
            <a:off x="1374688" y="4158023"/>
            <a:ext cx="7748298" cy="374461"/>
          </a:xfrm>
          <a:prstGeom prst="rect">
            <a:avLst/>
          </a:prstGeom>
          <a:noFill/>
        </p:spPr>
        <p:txBody>
          <a:bodyPr wrap="square" rtlCol="0">
            <a:spAutoFit/>
          </a:bodyPr>
          <a:lstStyle/>
          <a:p>
            <a:pPr>
              <a:lnSpc>
                <a:spcPct val="90000"/>
              </a:lnSpc>
            </a:pPr>
            <a:r>
              <a:rPr lang="en-US" sz="2000" b="1" dirty="0"/>
              <a:t>               Assets                              =       Liabilities     +   Stockholders’ Equity</a:t>
            </a:r>
          </a:p>
        </p:txBody>
      </p:sp>
      <p:sp>
        <p:nvSpPr>
          <p:cNvPr id="16" name="TextBox 15"/>
          <p:cNvSpPr txBox="1"/>
          <p:nvPr/>
        </p:nvSpPr>
        <p:spPr>
          <a:xfrm>
            <a:off x="5427116" y="4485096"/>
            <a:ext cx="952931" cy="595548"/>
          </a:xfrm>
          <a:prstGeom prst="rect">
            <a:avLst/>
          </a:prstGeom>
          <a:noFill/>
        </p:spPr>
        <p:txBody>
          <a:bodyPr wrap="square" rtlCol="0">
            <a:spAutoFit/>
          </a:bodyPr>
          <a:lstStyle/>
          <a:p>
            <a:pPr algn="ctr">
              <a:lnSpc>
                <a:spcPct val="90000"/>
              </a:lnSpc>
            </a:pPr>
            <a:r>
              <a:rPr lang="en-US" dirty="0"/>
              <a:t>Notes</a:t>
            </a:r>
          </a:p>
          <a:p>
            <a:pPr algn="ctr">
              <a:lnSpc>
                <a:spcPct val="90000"/>
              </a:lnSpc>
            </a:pPr>
            <a:r>
              <a:rPr lang="en-US" dirty="0"/>
              <a:t>Payable</a:t>
            </a:r>
          </a:p>
        </p:txBody>
      </p:sp>
      <p:sp>
        <p:nvSpPr>
          <p:cNvPr id="17" name="TextBox 16"/>
          <p:cNvSpPr txBox="1"/>
          <p:nvPr/>
        </p:nvSpPr>
        <p:spPr>
          <a:xfrm>
            <a:off x="4362539" y="4477013"/>
            <a:ext cx="1239168" cy="595548"/>
          </a:xfrm>
          <a:prstGeom prst="rect">
            <a:avLst/>
          </a:prstGeom>
          <a:noFill/>
        </p:spPr>
        <p:txBody>
          <a:bodyPr wrap="square" rtlCol="0">
            <a:spAutoFit/>
          </a:bodyPr>
          <a:lstStyle/>
          <a:p>
            <a:pPr algn="ctr">
              <a:lnSpc>
                <a:spcPct val="90000"/>
              </a:lnSpc>
            </a:pPr>
            <a:r>
              <a:rPr lang="en-US" dirty="0"/>
              <a:t>Accounts</a:t>
            </a:r>
          </a:p>
          <a:p>
            <a:pPr algn="ctr">
              <a:lnSpc>
                <a:spcPct val="90000"/>
              </a:lnSpc>
            </a:pPr>
            <a:r>
              <a:rPr lang="en-US" dirty="0"/>
              <a:t>Payable</a:t>
            </a:r>
          </a:p>
        </p:txBody>
      </p:sp>
      <p:cxnSp>
        <p:nvCxnSpPr>
          <p:cNvPr id="19" name="Straight Connector 18"/>
          <p:cNvCxnSpPr/>
          <p:nvPr/>
        </p:nvCxnSpPr>
        <p:spPr>
          <a:xfrm>
            <a:off x="782781" y="5559392"/>
            <a:ext cx="822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7953" y="5570762"/>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717269" y="5918830"/>
            <a:ext cx="3699694" cy="1135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578642" y="5569233"/>
            <a:ext cx="76270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589654" y="5581562"/>
            <a:ext cx="822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761085" y="5575232"/>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674122" y="5580522"/>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486417" y="5562903"/>
            <a:ext cx="822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495716" y="5562903"/>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8357037" y="5103379"/>
            <a:ext cx="827086" cy="553998"/>
          </a:xfrm>
          <a:prstGeom prst="rect">
            <a:avLst/>
          </a:prstGeom>
          <a:noFill/>
        </p:spPr>
        <p:txBody>
          <a:bodyPr wrap="none" rtlCol="0">
            <a:spAutoFit/>
          </a:bodyPr>
          <a:lstStyle/>
          <a:p>
            <a:pPr>
              <a:lnSpc>
                <a:spcPts val="1800"/>
              </a:lnSpc>
            </a:pPr>
            <a:r>
              <a:rPr lang="en-US" sz="1400" b="1" dirty="0">
                <a:solidFill>
                  <a:srgbClr val="1D5F76"/>
                </a:solidFill>
              </a:rPr>
              <a:t>Service</a:t>
            </a:r>
          </a:p>
          <a:p>
            <a:pPr>
              <a:lnSpc>
                <a:spcPts val="1800"/>
              </a:lnSpc>
            </a:pPr>
            <a:r>
              <a:rPr lang="en-US" sz="1400" b="1" dirty="0">
                <a:solidFill>
                  <a:srgbClr val="1D5F76"/>
                </a:solidFill>
              </a:rPr>
              <a:t>Revenue</a:t>
            </a:r>
          </a:p>
        </p:txBody>
      </p:sp>
      <p:sp>
        <p:nvSpPr>
          <p:cNvPr id="29" name="TextBox 28">
            <a:extLst>
              <a:ext uri="{FF2B5EF4-FFF2-40B4-BE49-F238E27FC236}">
                <a16:creationId xmlns:a16="http://schemas.microsoft.com/office/drawing/2014/main" id="{3BD42B74-78D1-47EF-B46A-6A0C9F9F8D28}"/>
              </a:ext>
            </a:extLst>
          </p:cNvPr>
          <p:cNvSpPr txBox="1"/>
          <p:nvPr/>
        </p:nvSpPr>
        <p:spPr>
          <a:xfrm>
            <a:off x="6439180" y="4502339"/>
            <a:ext cx="1080539" cy="590931"/>
          </a:xfrm>
          <a:prstGeom prst="rect">
            <a:avLst/>
          </a:prstGeom>
          <a:noFill/>
        </p:spPr>
        <p:txBody>
          <a:bodyPr wrap="square" rtlCol="0">
            <a:spAutoFit/>
          </a:bodyPr>
          <a:lstStyle/>
          <a:p>
            <a:pPr algn="ctr">
              <a:lnSpc>
                <a:spcPct val="90000"/>
              </a:lnSpc>
            </a:pPr>
            <a:r>
              <a:rPr lang="en-US" dirty="0"/>
              <a:t>Common</a:t>
            </a:r>
          </a:p>
          <a:p>
            <a:pPr algn="ctr">
              <a:lnSpc>
                <a:spcPct val="90000"/>
              </a:lnSpc>
            </a:pPr>
            <a:r>
              <a:rPr lang="en-US" dirty="0"/>
              <a:t>Stock</a:t>
            </a:r>
          </a:p>
        </p:txBody>
      </p:sp>
      <p:sp>
        <p:nvSpPr>
          <p:cNvPr id="30" name="TextBox 29">
            <a:extLst>
              <a:ext uri="{FF2B5EF4-FFF2-40B4-BE49-F238E27FC236}">
                <a16:creationId xmlns:a16="http://schemas.microsoft.com/office/drawing/2014/main" id="{A1ABECE0-4A7E-47ED-A896-69967D0F06E8}"/>
              </a:ext>
            </a:extLst>
          </p:cNvPr>
          <p:cNvSpPr txBox="1"/>
          <p:nvPr/>
        </p:nvSpPr>
        <p:spPr>
          <a:xfrm>
            <a:off x="7515916" y="4498693"/>
            <a:ext cx="1080539" cy="590931"/>
          </a:xfrm>
          <a:prstGeom prst="rect">
            <a:avLst/>
          </a:prstGeom>
          <a:noFill/>
        </p:spPr>
        <p:txBody>
          <a:bodyPr wrap="square" rtlCol="0">
            <a:spAutoFit/>
          </a:bodyPr>
          <a:lstStyle/>
          <a:p>
            <a:pPr algn="ctr">
              <a:lnSpc>
                <a:spcPct val="90000"/>
              </a:lnSpc>
            </a:pPr>
            <a:r>
              <a:rPr lang="en-US" dirty="0"/>
              <a:t>Retained</a:t>
            </a:r>
          </a:p>
          <a:p>
            <a:pPr algn="ctr">
              <a:lnSpc>
                <a:spcPct val="90000"/>
              </a:lnSpc>
            </a:pPr>
            <a:r>
              <a:rPr lang="en-US" dirty="0"/>
              <a:t>Earnings</a:t>
            </a:r>
          </a:p>
        </p:txBody>
      </p:sp>
      <p:sp>
        <p:nvSpPr>
          <p:cNvPr id="31" name="TextBox 30">
            <a:extLst>
              <a:ext uri="{FF2B5EF4-FFF2-40B4-BE49-F238E27FC236}">
                <a16:creationId xmlns:a16="http://schemas.microsoft.com/office/drawing/2014/main" id="{32A9DA36-554F-4F5B-B67F-4ABE57B1EBE8}"/>
              </a:ext>
            </a:extLst>
          </p:cNvPr>
          <p:cNvSpPr txBox="1"/>
          <p:nvPr/>
        </p:nvSpPr>
        <p:spPr>
          <a:xfrm>
            <a:off x="2351812" y="4435826"/>
            <a:ext cx="1239168" cy="590931"/>
          </a:xfrm>
          <a:prstGeom prst="rect">
            <a:avLst/>
          </a:prstGeom>
          <a:noFill/>
        </p:spPr>
        <p:txBody>
          <a:bodyPr wrap="square" rtlCol="0">
            <a:spAutoFit/>
          </a:bodyPr>
          <a:lstStyle/>
          <a:p>
            <a:pPr algn="ctr">
              <a:lnSpc>
                <a:spcPct val="90000"/>
              </a:lnSpc>
            </a:pPr>
            <a:r>
              <a:rPr lang="en-US" dirty="0"/>
              <a:t>Prepaid</a:t>
            </a:r>
          </a:p>
          <a:p>
            <a:pPr algn="ctr">
              <a:lnSpc>
                <a:spcPct val="90000"/>
              </a:lnSpc>
            </a:pPr>
            <a:r>
              <a:rPr lang="en-US" dirty="0"/>
              <a:t>Rent    </a:t>
            </a:r>
          </a:p>
        </p:txBody>
      </p:sp>
      <p:cxnSp>
        <p:nvCxnSpPr>
          <p:cNvPr id="22" name="Straight Connector 21"/>
          <p:cNvCxnSpPr/>
          <p:nvPr/>
        </p:nvCxnSpPr>
        <p:spPr>
          <a:xfrm flipV="1">
            <a:off x="4578642" y="5893075"/>
            <a:ext cx="3840480" cy="1353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5428" y="7150"/>
            <a:ext cx="9038750" cy="899444"/>
          </a:xfrm>
        </p:spPr>
        <p:txBody>
          <a:bodyPr/>
          <a:lstStyle/>
          <a:p>
            <a:pPr>
              <a:lnSpc>
                <a:spcPct val="90000"/>
              </a:lnSpc>
            </a:pPr>
            <a:r>
              <a:rPr lang="en-IN" sz="3600" dirty="0"/>
              <a:t>Transaction (7): Provide Services on Account</a:t>
            </a:r>
          </a:p>
        </p:txBody>
      </p:sp>
      <p:sp>
        <p:nvSpPr>
          <p:cNvPr id="52227" name="Content Placeholder 4"/>
          <p:cNvSpPr>
            <a:spLocks noGrp="1"/>
          </p:cNvSpPr>
          <p:nvPr>
            <p:ph idx="1"/>
          </p:nvPr>
        </p:nvSpPr>
        <p:spPr>
          <a:xfrm>
            <a:off x="620844" y="827236"/>
            <a:ext cx="8359654" cy="859431"/>
          </a:xfrm>
        </p:spPr>
        <p:txBody>
          <a:bodyPr>
            <a:noAutofit/>
          </a:bodyPr>
          <a:lstStyle/>
          <a:p>
            <a:pPr marL="0" indent="0">
              <a:buNone/>
            </a:pPr>
            <a:r>
              <a:rPr lang="en-US" dirty="0"/>
              <a:t>Provide soccer training to customers on account, $20,000.</a:t>
            </a:r>
            <a:endParaRPr lang="en-IN" dirty="0"/>
          </a:p>
        </p:txBody>
      </p:sp>
      <p:sp>
        <p:nvSpPr>
          <p:cNvPr id="8" name="Slide Number Placeholder 7"/>
          <p:cNvSpPr>
            <a:spLocks noGrp="1"/>
          </p:cNvSpPr>
          <p:nvPr>
            <p:ph type="sldNum" sz="quarter" idx="12"/>
          </p:nvPr>
        </p:nvSpPr>
        <p:spPr/>
        <p:txBody>
          <a:bodyPr/>
          <a:lstStyle/>
          <a:p>
            <a:r>
              <a:rPr lang="en-US" dirty="0"/>
              <a:t>2-</a:t>
            </a:r>
            <a:fld id="{8A048DD7-39B4-434B-ACE7-68CA5B147A05}" type="slidenum">
              <a:rPr lang="en-US" smtClean="0"/>
              <a:t>26</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17" name="Rounded Rectangle 16"/>
          <p:cNvSpPr/>
          <p:nvPr/>
        </p:nvSpPr>
        <p:spPr>
          <a:xfrm>
            <a:off x="300436" y="4263961"/>
            <a:ext cx="8833839" cy="2220170"/>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775708" y="4628123"/>
            <a:ext cx="39319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54160" y="4825027"/>
            <a:ext cx="7999092" cy="338554"/>
          </a:xfrm>
          <a:prstGeom prst="rect">
            <a:avLst/>
          </a:prstGeom>
          <a:noFill/>
        </p:spPr>
        <p:txBody>
          <a:bodyPr wrap="square" rtlCol="0">
            <a:spAutoFit/>
          </a:bodyPr>
          <a:lstStyle/>
          <a:p>
            <a:r>
              <a:rPr lang="en-US" sz="1400" dirty="0"/>
              <a:t>    Cash</a:t>
            </a:r>
            <a:r>
              <a:rPr lang="en-US" sz="1600" dirty="0"/>
              <a:t>	               </a:t>
            </a:r>
            <a:r>
              <a:rPr lang="en-US" sz="1400" dirty="0"/>
              <a:t>Supplies	                    Equipment</a:t>
            </a:r>
          </a:p>
        </p:txBody>
      </p:sp>
      <p:sp>
        <p:nvSpPr>
          <p:cNvPr id="20" name="TextBox 19"/>
          <p:cNvSpPr txBox="1"/>
          <p:nvPr/>
        </p:nvSpPr>
        <p:spPr>
          <a:xfrm>
            <a:off x="208805" y="5026468"/>
            <a:ext cx="8671317" cy="860492"/>
          </a:xfrm>
          <a:prstGeom prst="rect">
            <a:avLst/>
          </a:prstGeom>
          <a:noFill/>
        </p:spPr>
        <p:txBody>
          <a:bodyPr wrap="square" rtlCol="0">
            <a:spAutoFit/>
          </a:bodyPr>
          <a:lstStyle/>
          <a:p>
            <a:r>
              <a:rPr lang="en-US" sz="1600" dirty="0"/>
              <a:t>  Bal. $163,000                   $23,000  $60,000  $120,000       $23,000     $100,000    $200,000   $43,000</a:t>
            </a:r>
          </a:p>
          <a:p>
            <a:r>
              <a:rPr lang="en-US" sz="1600" b="1" dirty="0">
                <a:solidFill>
                  <a:srgbClr val="1D5F76"/>
                </a:solidFill>
              </a:rPr>
              <a:t>  (7) 		       +$20,000                                                                                                                     +$20,000</a:t>
            </a:r>
          </a:p>
          <a:p>
            <a:pPr>
              <a:lnSpc>
                <a:spcPct val="120000"/>
              </a:lnSpc>
            </a:pPr>
            <a:r>
              <a:rPr lang="en-US" sz="1600" dirty="0"/>
              <a:t>  Bal. $163,000  $20,000   $23,000  $60,000  $120,000      $23,000      $100,000    $200,000   $63000</a:t>
            </a:r>
            <a:endParaRPr lang="en-US" sz="1600" b="1" dirty="0">
              <a:solidFill>
                <a:srgbClr val="1D5F76"/>
              </a:solidFill>
            </a:endParaRPr>
          </a:p>
        </p:txBody>
      </p:sp>
      <p:cxnSp>
        <p:nvCxnSpPr>
          <p:cNvPr id="21" name="Straight Connector 20"/>
          <p:cNvCxnSpPr/>
          <p:nvPr/>
        </p:nvCxnSpPr>
        <p:spPr>
          <a:xfrm>
            <a:off x="795349" y="5577423"/>
            <a:ext cx="59421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228739" y="5570476"/>
            <a:ext cx="581858" cy="534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107693" y="5889772"/>
            <a:ext cx="7332590" cy="338554"/>
          </a:xfrm>
          <a:prstGeom prst="rect">
            <a:avLst/>
          </a:prstGeom>
          <a:noFill/>
        </p:spPr>
        <p:txBody>
          <a:bodyPr wrap="square" rtlCol="0">
            <a:spAutoFit/>
          </a:bodyPr>
          <a:lstStyle/>
          <a:p>
            <a:r>
              <a:rPr lang="en-US" sz="1600" dirty="0"/>
              <a:t>$386,000                                         =                                 $386,000</a:t>
            </a:r>
          </a:p>
        </p:txBody>
      </p:sp>
      <p:sp>
        <p:nvSpPr>
          <p:cNvPr id="24" name="TextBox 23"/>
          <p:cNvSpPr txBox="1"/>
          <p:nvPr/>
        </p:nvSpPr>
        <p:spPr>
          <a:xfrm>
            <a:off x="1624255" y="4305425"/>
            <a:ext cx="7742857" cy="369332"/>
          </a:xfrm>
          <a:prstGeom prst="rect">
            <a:avLst/>
          </a:prstGeom>
          <a:noFill/>
        </p:spPr>
        <p:txBody>
          <a:bodyPr wrap="square" rtlCol="0">
            <a:spAutoFit/>
          </a:bodyPr>
          <a:lstStyle/>
          <a:p>
            <a:pPr>
              <a:lnSpc>
                <a:spcPct val="90000"/>
              </a:lnSpc>
            </a:pPr>
            <a:r>
              <a:rPr lang="en-US" sz="2000" b="1" dirty="0"/>
              <a:t>            Assets                              =        Liabilities     + Stockholders’ Equity</a:t>
            </a:r>
          </a:p>
        </p:txBody>
      </p:sp>
      <p:sp>
        <p:nvSpPr>
          <p:cNvPr id="25" name="TextBox 24"/>
          <p:cNvSpPr txBox="1"/>
          <p:nvPr/>
        </p:nvSpPr>
        <p:spPr>
          <a:xfrm>
            <a:off x="3087274" y="4669449"/>
            <a:ext cx="833030" cy="483722"/>
          </a:xfrm>
          <a:prstGeom prst="rect">
            <a:avLst/>
          </a:prstGeom>
          <a:noFill/>
        </p:spPr>
        <p:txBody>
          <a:bodyPr wrap="square" rtlCol="0">
            <a:spAutoFit/>
          </a:bodyPr>
          <a:lstStyle/>
          <a:p>
            <a:pPr algn="ctr">
              <a:lnSpc>
                <a:spcPct val="90000"/>
              </a:lnSpc>
            </a:pPr>
            <a:r>
              <a:rPr lang="en-US" sz="1400" dirty="0"/>
              <a:t>Prepaid</a:t>
            </a:r>
          </a:p>
          <a:p>
            <a:pPr algn="ctr">
              <a:lnSpc>
                <a:spcPct val="90000"/>
              </a:lnSpc>
            </a:pPr>
            <a:r>
              <a:rPr lang="en-US" sz="1400" dirty="0"/>
              <a:t>Rent            </a:t>
            </a:r>
          </a:p>
        </p:txBody>
      </p:sp>
      <p:cxnSp>
        <p:nvCxnSpPr>
          <p:cNvPr id="26" name="Straight Connector 25"/>
          <p:cNvCxnSpPr/>
          <p:nvPr/>
        </p:nvCxnSpPr>
        <p:spPr>
          <a:xfrm flipV="1">
            <a:off x="4979232" y="5865206"/>
            <a:ext cx="3474720" cy="1353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938334" y="5566134"/>
            <a:ext cx="76270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94233" y="5588712"/>
            <a:ext cx="76270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735644" y="4622165"/>
            <a:ext cx="1239168" cy="483722"/>
          </a:xfrm>
          <a:prstGeom prst="rect">
            <a:avLst/>
          </a:prstGeom>
          <a:noFill/>
        </p:spPr>
        <p:txBody>
          <a:bodyPr wrap="square" rtlCol="0">
            <a:spAutoFit/>
          </a:bodyPr>
          <a:lstStyle/>
          <a:p>
            <a:pPr algn="ctr">
              <a:lnSpc>
                <a:spcPct val="90000"/>
              </a:lnSpc>
            </a:pPr>
            <a:r>
              <a:rPr lang="en-US" sz="1400" dirty="0"/>
              <a:t>Accounts</a:t>
            </a:r>
          </a:p>
          <a:p>
            <a:pPr algn="ctr">
              <a:lnSpc>
                <a:spcPct val="90000"/>
              </a:lnSpc>
            </a:pPr>
            <a:r>
              <a:rPr lang="en-US" sz="1400" dirty="0"/>
              <a:t>Payable</a:t>
            </a:r>
          </a:p>
        </p:txBody>
      </p:sp>
      <p:cxnSp>
        <p:nvCxnSpPr>
          <p:cNvPr id="30" name="Straight Connector 29"/>
          <p:cNvCxnSpPr/>
          <p:nvPr/>
        </p:nvCxnSpPr>
        <p:spPr>
          <a:xfrm>
            <a:off x="4966243" y="5565726"/>
            <a:ext cx="66758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278496" y="4679613"/>
            <a:ext cx="1373872" cy="483722"/>
          </a:xfrm>
          <a:prstGeom prst="rect">
            <a:avLst/>
          </a:prstGeom>
          <a:noFill/>
        </p:spPr>
        <p:txBody>
          <a:bodyPr wrap="square" rtlCol="0">
            <a:spAutoFit/>
          </a:bodyPr>
          <a:lstStyle/>
          <a:p>
            <a:pPr algn="ctr">
              <a:lnSpc>
                <a:spcPct val="90000"/>
              </a:lnSpc>
            </a:pPr>
            <a:r>
              <a:rPr lang="en-US" sz="1400" dirty="0"/>
              <a:t>Accounts</a:t>
            </a:r>
            <a:br>
              <a:rPr lang="en-US" sz="1400" dirty="0"/>
            </a:br>
            <a:r>
              <a:rPr lang="en-US" sz="1400" dirty="0"/>
              <a:t>Receivable</a:t>
            </a:r>
          </a:p>
        </p:txBody>
      </p:sp>
      <p:cxnSp>
        <p:nvCxnSpPr>
          <p:cNvPr id="33" name="Straight Connector 32"/>
          <p:cNvCxnSpPr/>
          <p:nvPr/>
        </p:nvCxnSpPr>
        <p:spPr>
          <a:xfrm>
            <a:off x="1668325" y="5560570"/>
            <a:ext cx="59421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436546" y="5570685"/>
            <a:ext cx="59421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6816195" y="4624998"/>
            <a:ext cx="2286000" cy="312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4956654" y="4624998"/>
            <a:ext cx="16459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773988" y="4630911"/>
            <a:ext cx="914400" cy="483722"/>
          </a:xfrm>
          <a:prstGeom prst="rect">
            <a:avLst/>
          </a:prstGeom>
          <a:noFill/>
        </p:spPr>
        <p:txBody>
          <a:bodyPr wrap="square" rtlCol="0">
            <a:spAutoFit/>
          </a:bodyPr>
          <a:lstStyle/>
          <a:p>
            <a:pPr algn="ctr">
              <a:lnSpc>
                <a:spcPct val="90000"/>
              </a:lnSpc>
            </a:pPr>
            <a:r>
              <a:rPr lang="en-US" sz="1400" dirty="0"/>
              <a:t>Notes</a:t>
            </a:r>
          </a:p>
          <a:p>
            <a:pPr algn="ctr">
              <a:lnSpc>
                <a:spcPct val="90000"/>
              </a:lnSpc>
            </a:pPr>
            <a:r>
              <a:rPr lang="en-US" sz="1400" dirty="0"/>
              <a:t>Payable</a:t>
            </a:r>
          </a:p>
        </p:txBody>
      </p:sp>
      <p:sp>
        <p:nvSpPr>
          <p:cNvPr id="38" name="TextBox 37"/>
          <p:cNvSpPr txBox="1"/>
          <p:nvPr/>
        </p:nvSpPr>
        <p:spPr>
          <a:xfrm>
            <a:off x="6715630" y="4637835"/>
            <a:ext cx="1080539" cy="483722"/>
          </a:xfrm>
          <a:prstGeom prst="rect">
            <a:avLst/>
          </a:prstGeom>
          <a:noFill/>
        </p:spPr>
        <p:txBody>
          <a:bodyPr wrap="square" rtlCol="0">
            <a:spAutoFit/>
          </a:bodyPr>
          <a:lstStyle/>
          <a:p>
            <a:pPr algn="ctr">
              <a:lnSpc>
                <a:spcPct val="90000"/>
              </a:lnSpc>
            </a:pPr>
            <a:r>
              <a:rPr lang="en-US" sz="1400" dirty="0"/>
              <a:t>Common</a:t>
            </a:r>
          </a:p>
          <a:p>
            <a:pPr algn="ctr">
              <a:lnSpc>
                <a:spcPct val="90000"/>
              </a:lnSpc>
            </a:pPr>
            <a:r>
              <a:rPr lang="en-US" sz="1400" dirty="0"/>
              <a:t>Stock</a:t>
            </a:r>
          </a:p>
        </p:txBody>
      </p:sp>
      <p:sp>
        <p:nvSpPr>
          <p:cNvPr id="39" name="TextBox 38"/>
          <p:cNvSpPr txBox="1"/>
          <p:nvPr/>
        </p:nvSpPr>
        <p:spPr>
          <a:xfrm>
            <a:off x="7553537" y="4635663"/>
            <a:ext cx="1080539" cy="483722"/>
          </a:xfrm>
          <a:prstGeom prst="rect">
            <a:avLst/>
          </a:prstGeom>
          <a:noFill/>
        </p:spPr>
        <p:txBody>
          <a:bodyPr wrap="square" rtlCol="0">
            <a:spAutoFit/>
          </a:bodyPr>
          <a:lstStyle/>
          <a:p>
            <a:pPr algn="ctr">
              <a:lnSpc>
                <a:spcPct val="90000"/>
              </a:lnSpc>
            </a:pPr>
            <a:r>
              <a:rPr lang="en-US" sz="1400" dirty="0"/>
              <a:t>Retained</a:t>
            </a:r>
          </a:p>
          <a:p>
            <a:pPr algn="ctr">
              <a:lnSpc>
                <a:spcPct val="90000"/>
              </a:lnSpc>
            </a:pPr>
            <a:r>
              <a:rPr lang="en-US" sz="1400" dirty="0"/>
              <a:t>Earnings</a:t>
            </a:r>
          </a:p>
        </p:txBody>
      </p:sp>
      <p:cxnSp>
        <p:nvCxnSpPr>
          <p:cNvPr id="42" name="Straight Connector 41"/>
          <p:cNvCxnSpPr/>
          <p:nvPr/>
        </p:nvCxnSpPr>
        <p:spPr>
          <a:xfrm>
            <a:off x="7726833" y="5600001"/>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8407914" y="5174624"/>
            <a:ext cx="827086" cy="553998"/>
          </a:xfrm>
          <a:prstGeom prst="rect">
            <a:avLst/>
          </a:prstGeom>
          <a:noFill/>
        </p:spPr>
        <p:txBody>
          <a:bodyPr wrap="none" rtlCol="0">
            <a:spAutoFit/>
          </a:bodyPr>
          <a:lstStyle/>
          <a:p>
            <a:pPr>
              <a:lnSpc>
                <a:spcPts val="1800"/>
              </a:lnSpc>
            </a:pPr>
            <a:r>
              <a:rPr lang="en-US" sz="1400" b="1" dirty="0">
                <a:solidFill>
                  <a:srgbClr val="1D5F76"/>
                </a:solidFill>
              </a:rPr>
              <a:t>Service</a:t>
            </a:r>
          </a:p>
          <a:p>
            <a:pPr>
              <a:lnSpc>
                <a:spcPts val="1800"/>
              </a:lnSpc>
            </a:pPr>
            <a:r>
              <a:rPr lang="en-US" sz="1400" b="1" dirty="0">
                <a:solidFill>
                  <a:srgbClr val="1D5F76"/>
                </a:solidFill>
              </a:rPr>
              <a:t>Revenue</a:t>
            </a:r>
          </a:p>
        </p:txBody>
      </p:sp>
      <p:cxnSp>
        <p:nvCxnSpPr>
          <p:cNvPr id="44" name="Straight Connector 43"/>
          <p:cNvCxnSpPr/>
          <p:nvPr/>
        </p:nvCxnSpPr>
        <p:spPr>
          <a:xfrm flipV="1">
            <a:off x="795349" y="5881282"/>
            <a:ext cx="3931920" cy="1135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5CFE98AD-BAB6-4018-A340-8DAC9CC486E1}"/>
              </a:ext>
            </a:extLst>
          </p:cNvPr>
          <p:cNvPicPr>
            <a:picLocks noChangeAspect="1"/>
          </p:cNvPicPr>
          <p:nvPr/>
        </p:nvPicPr>
        <p:blipFill>
          <a:blip r:embed="rId3"/>
          <a:stretch>
            <a:fillRect/>
          </a:stretch>
        </p:blipFill>
        <p:spPr>
          <a:xfrm>
            <a:off x="2036646" y="1736189"/>
            <a:ext cx="6216314" cy="2494638"/>
          </a:xfrm>
          <a:prstGeom prst="rect">
            <a:avLst/>
          </a:prstGeom>
        </p:spPr>
      </p:pic>
      <p:cxnSp>
        <p:nvCxnSpPr>
          <p:cNvPr id="40" name="Straight Connector 39">
            <a:extLst>
              <a:ext uri="{FF2B5EF4-FFF2-40B4-BE49-F238E27FC236}">
                <a16:creationId xmlns:a16="http://schemas.microsoft.com/office/drawing/2014/main" id="{D4B62C4D-44A3-4344-AC36-F692C5866C12}"/>
              </a:ext>
            </a:extLst>
          </p:cNvPr>
          <p:cNvCxnSpPr/>
          <p:nvPr/>
        </p:nvCxnSpPr>
        <p:spPr>
          <a:xfrm>
            <a:off x="5952928" y="5572491"/>
            <a:ext cx="76270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2788" y="83633"/>
            <a:ext cx="8229600" cy="1143000"/>
          </a:xfrm>
        </p:spPr>
        <p:txBody>
          <a:bodyPr/>
          <a:lstStyle/>
          <a:p>
            <a:pPr>
              <a:lnSpc>
                <a:spcPct val="90000"/>
              </a:lnSpc>
            </a:pPr>
            <a:r>
              <a:rPr lang="en-IN" sz="3600" dirty="0"/>
              <a:t>Transaction (8): Receive Cash in Advance from Customers</a:t>
            </a:r>
          </a:p>
        </p:txBody>
      </p:sp>
      <p:sp>
        <p:nvSpPr>
          <p:cNvPr id="8" name="Slide Number Placeholder 7"/>
          <p:cNvSpPr>
            <a:spLocks noGrp="1"/>
          </p:cNvSpPr>
          <p:nvPr>
            <p:ph type="sldNum" sz="quarter" idx="12"/>
          </p:nvPr>
        </p:nvSpPr>
        <p:spPr/>
        <p:txBody>
          <a:bodyPr/>
          <a:lstStyle/>
          <a:p>
            <a:r>
              <a:rPr lang="en-US" dirty="0"/>
              <a:t>2-</a:t>
            </a:r>
            <a:fld id="{8A048DD7-39B4-434B-ACE7-68CA5B147A05}" type="slidenum">
              <a:rPr lang="en-US" smtClean="0"/>
              <a:t>27</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4275" name="Content Placeholder 4"/>
          <p:cNvSpPr>
            <a:spLocks noGrp="1"/>
          </p:cNvSpPr>
          <p:nvPr>
            <p:ph idx="1"/>
          </p:nvPr>
        </p:nvSpPr>
        <p:spPr>
          <a:xfrm>
            <a:off x="809150" y="1086877"/>
            <a:ext cx="8229600" cy="1076860"/>
          </a:xfrm>
        </p:spPr>
        <p:txBody>
          <a:bodyPr>
            <a:normAutofit/>
          </a:bodyPr>
          <a:lstStyle/>
          <a:p>
            <a:pPr marL="0" indent="0">
              <a:buNone/>
            </a:pPr>
            <a:r>
              <a:rPr lang="en-US" dirty="0"/>
              <a:t>Receive cash in advance for 12 soccer training sessions to be given in the future, $6,000.</a:t>
            </a:r>
            <a:endParaRPr lang="en-IN" dirty="0"/>
          </a:p>
        </p:txBody>
      </p:sp>
      <p:pic>
        <p:nvPicPr>
          <p:cNvPr id="9218" name="Picture 2" descr="https://d1cag3og5zsskm.cloudfront.net/v/s2/98/5c/48/46eb20448c936f5e8aa3f16b00?Expires=1523043000&amp;Signature=lYOvxEesn9M1jH-NP7fdU2qYCoO8CUAiaYxTgApm3HFNINsZgZ8LYZNW-ezAw5NV4STO3kcD2HcIJq10eIk6PuhGQSsTfMfqWUlAgwE~ecbjErIWrBe-4HRu6C578E2zmyyANkQjnS4RRg9aGY7p9nGW0wfW2ZczEtaui~Ir8lymLZpcVqxnoywJhahhA8TBB1Dd~zzBdEDZNZDWKrPaQGfpOIrPciqmVlYTwUAIdQPdIW2m4EkZiGv3nPykSwQcGTZszVJ2UcDP3r3w5genh3-uCk2DYSS1YDDVtwmoL0adjMwfsXkhalDwlVS-sibtkxkYs0QJdMdp1gKEoLeVDA__&amp;Key-Pair-Id=APKAJY4Y3HIBJJ7SJ76A">
            <a:extLst>
              <a:ext uri="{FF2B5EF4-FFF2-40B4-BE49-F238E27FC236}">
                <a16:creationId xmlns:a16="http://schemas.microsoft.com/office/drawing/2014/main" id="{ADE7E92E-F6EC-42F2-9C42-55468BFE0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68" y="2160430"/>
            <a:ext cx="8229600" cy="1998153"/>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ounded Rectangle 8"/>
          <p:cNvSpPr/>
          <p:nvPr/>
        </p:nvSpPr>
        <p:spPr>
          <a:xfrm>
            <a:off x="390248" y="4214504"/>
            <a:ext cx="8778240" cy="2220170"/>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Connector 9"/>
          <p:cNvCxnSpPr/>
          <p:nvPr/>
        </p:nvCxnSpPr>
        <p:spPr>
          <a:xfrm>
            <a:off x="908465" y="4597159"/>
            <a:ext cx="38404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59600" y="5008199"/>
            <a:ext cx="8671317" cy="860492"/>
          </a:xfrm>
          <a:prstGeom prst="rect">
            <a:avLst/>
          </a:prstGeom>
          <a:noFill/>
        </p:spPr>
        <p:txBody>
          <a:bodyPr wrap="square" rtlCol="0">
            <a:spAutoFit/>
          </a:bodyPr>
          <a:lstStyle/>
          <a:p>
            <a:r>
              <a:rPr lang="en-US" sz="1600" dirty="0"/>
              <a:t>  Bal. $163,000  $20,000  $23,000  $60,000  $120,000   $23,000                $100,000   $200,000  $63,000</a:t>
            </a:r>
          </a:p>
          <a:p>
            <a:r>
              <a:rPr lang="en-US" sz="1600" b="1" dirty="0">
                <a:solidFill>
                  <a:srgbClr val="1D5F76"/>
                </a:solidFill>
              </a:rPr>
              <a:t>  (8) +$  6,000		                                                                            $6,000</a:t>
            </a:r>
          </a:p>
          <a:p>
            <a:pPr>
              <a:lnSpc>
                <a:spcPct val="120000"/>
              </a:lnSpc>
            </a:pPr>
            <a:r>
              <a:rPr lang="en-US" sz="1600" dirty="0"/>
              <a:t>  Bal. $169,000  $20,000  $23,000   $60,000  $120,000   $23,000  $6,000  $100,000   $200,000 $63,000</a:t>
            </a:r>
            <a:endParaRPr lang="en-US" sz="1600" b="1" dirty="0">
              <a:solidFill>
                <a:srgbClr val="1D5F76"/>
              </a:solidFill>
            </a:endParaRPr>
          </a:p>
        </p:txBody>
      </p:sp>
      <p:cxnSp>
        <p:nvCxnSpPr>
          <p:cNvPr id="12" name="Straight Connector 11"/>
          <p:cNvCxnSpPr/>
          <p:nvPr/>
        </p:nvCxnSpPr>
        <p:spPr>
          <a:xfrm>
            <a:off x="908189" y="5569037"/>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73794" y="5926521"/>
            <a:ext cx="5529762" cy="338554"/>
          </a:xfrm>
          <a:prstGeom prst="rect">
            <a:avLst/>
          </a:prstGeom>
          <a:noFill/>
        </p:spPr>
        <p:txBody>
          <a:bodyPr wrap="square" rtlCol="0">
            <a:spAutoFit/>
          </a:bodyPr>
          <a:lstStyle/>
          <a:p>
            <a:r>
              <a:rPr lang="en-US" sz="1600" dirty="0"/>
              <a:t>$392,000                                       =                               $392,000</a:t>
            </a:r>
          </a:p>
        </p:txBody>
      </p:sp>
      <p:cxnSp>
        <p:nvCxnSpPr>
          <p:cNvPr id="14" name="Straight Connector 13"/>
          <p:cNvCxnSpPr/>
          <p:nvPr/>
        </p:nvCxnSpPr>
        <p:spPr>
          <a:xfrm flipV="1">
            <a:off x="966774" y="5881272"/>
            <a:ext cx="3931920" cy="1135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318975" y="4271825"/>
            <a:ext cx="8878029" cy="346249"/>
          </a:xfrm>
          <a:prstGeom prst="rect">
            <a:avLst/>
          </a:prstGeom>
          <a:noFill/>
        </p:spPr>
        <p:txBody>
          <a:bodyPr wrap="square" rtlCol="0">
            <a:spAutoFit/>
          </a:bodyPr>
          <a:lstStyle/>
          <a:p>
            <a:pPr>
              <a:lnSpc>
                <a:spcPct val="90000"/>
              </a:lnSpc>
            </a:pPr>
            <a:r>
              <a:rPr lang="en-US" b="1" dirty="0"/>
              <a:t>                 Assets                                   =             Liabilities           + Stockholders’ Equity</a:t>
            </a:r>
          </a:p>
        </p:txBody>
      </p:sp>
      <p:sp>
        <p:nvSpPr>
          <p:cNvPr id="16" name="TextBox 15"/>
          <p:cNvSpPr txBox="1"/>
          <p:nvPr/>
        </p:nvSpPr>
        <p:spPr>
          <a:xfrm>
            <a:off x="3214668" y="4647493"/>
            <a:ext cx="833030" cy="483722"/>
          </a:xfrm>
          <a:prstGeom prst="rect">
            <a:avLst/>
          </a:prstGeom>
          <a:noFill/>
        </p:spPr>
        <p:txBody>
          <a:bodyPr wrap="square" rtlCol="0">
            <a:spAutoFit/>
          </a:bodyPr>
          <a:lstStyle/>
          <a:p>
            <a:pPr algn="ctr">
              <a:lnSpc>
                <a:spcPct val="90000"/>
              </a:lnSpc>
            </a:pPr>
            <a:r>
              <a:rPr lang="en-US" sz="1400" dirty="0"/>
              <a:t>Prepaid</a:t>
            </a:r>
          </a:p>
          <a:p>
            <a:pPr algn="ctr">
              <a:lnSpc>
                <a:spcPct val="90000"/>
              </a:lnSpc>
            </a:pPr>
            <a:r>
              <a:rPr lang="en-US" sz="1400" dirty="0"/>
              <a:t>Rent            </a:t>
            </a:r>
          </a:p>
        </p:txBody>
      </p:sp>
      <p:sp>
        <p:nvSpPr>
          <p:cNvPr id="17" name="TextBox 16"/>
          <p:cNvSpPr txBox="1"/>
          <p:nvPr/>
        </p:nvSpPr>
        <p:spPr>
          <a:xfrm>
            <a:off x="6302606" y="4644412"/>
            <a:ext cx="952931" cy="483722"/>
          </a:xfrm>
          <a:prstGeom prst="rect">
            <a:avLst/>
          </a:prstGeom>
          <a:noFill/>
        </p:spPr>
        <p:txBody>
          <a:bodyPr wrap="square" rtlCol="0">
            <a:spAutoFit/>
          </a:bodyPr>
          <a:lstStyle/>
          <a:p>
            <a:pPr algn="ctr">
              <a:lnSpc>
                <a:spcPct val="90000"/>
              </a:lnSpc>
            </a:pPr>
            <a:r>
              <a:rPr lang="en-US" sz="1400" dirty="0"/>
              <a:t>Notes</a:t>
            </a:r>
          </a:p>
          <a:p>
            <a:pPr algn="ctr">
              <a:lnSpc>
                <a:spcPct val="90000"/>
              </a:lnSpc>
            </a:pPr>
            <a:r>
              <a:rPr lang="en-US" sz="1400" dirty="0"/>
              <a:t>Payable           </a:t>
            </a:r>
          </a:p>
        </p:txBody>
      </p:sp>
      <p:cxnSp>
        <p:nvCxnSpPr>
          <p:cNvPr id="18" name="Straight Connector 17"/>
          <p:cNvCxnSpPr/>
          <p:nvPr/>
        </p:nvCxnSpPr>
        <p:spPr>
          <a:xfrm flipV="1">
            <a:off x="5028987" y="5879095"/>
            <a:ext cx="3840480" cy="1353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70401" y="4658748"/>
            <a:ext cx="1239168" cy="483722"/>
          </a:xfrm>
          <a:prstGeom prst="rect">
            <a:avLst/>
          </a:prstGeom>
          <a:noFill/>
        </p:spPr>
        <p:txBody>
          <a:bodyPr wrap="square" rtlCol="0">
            <a:spAutoFit/>
          </a:bodyPr>
          <a:lstStyle/>
          <a:p>
            <a:pPr algn="ctr">
              <a:lnSpc>
                <a:spcPct val="90000"/>
              </a:lnSpc>
            </a:pPr>
            <a:r>
              <a:rPr lang="en-US" sz="1400" dirty="0"/>
              <a:t>Accounts</a:t>
            </a:r>
          </a:p>
          <a:p>
            <a:pPr algn="ctr">
              <a:lnSpc>
                <a:spcPct val="90000"/>
              </a:lnSpc>
            </a:pPr>
            <a:r>
              <a:rPr lang="en-US" sz="1400" dirty="0"/>
              <a:t>Payable</a:t>
            </a:r>
          </a:p>
        </p:txBody>
      </p:sp>
      <p:sp>
        <p:nvSpPr>
          <p:cNvPr id="20" name="TextBox 19"/>
          <p:cNvSpPr txBox="1"/>
          <p:nvPr/>
        </p:nvSpPr>
        <p:spPr>
          <a:xfrm>
            <a:off x="7114602" y="4653783"/>
            <a:ext cx="1080539" cy="483722"/>
          </a:xfrm>
          <a:prstGeom prst="rect">
            <a:avLst/>
          </a:prstGeom>
          <a:noFill/>
        </p:spPr>
        <p:txBody>
          <a:bodyPr wrap="square" rtlCol="0">
            <a:spAutoFit/>
          </a:bodyPr>
          <a:lstStyle/>
          <a:p>
            <a:pPr algn="ctr">
              <a:lnSpc>
                <a:spcPct val="90000"/>
              </a:lnSpc>
            </a:pPr>
            <a:r>
              <a:rPr lang="en-US" sz="1400" dirty="0"/>
              <a:t>Common</a:t>
            </a:r>
          </a:p>
          <a:p>
            <a:pPr algn="ctr">
              <a:lnSpc>
                <a:spcPct val="90000"/>
              </a:lnSpc>
            </a:pPr>
            <a:r>
              <a:rPr lang="en-US" sz="1400" dirty="0"/>
              <a:t>Stock</a:t>
            </a:r>
          </a:p>
        </p:txBody>
      </p:sp>
      <p:sp>
        <p:nvSpPr>
          <p:cNvPr id="21" name="TextBox 20"/>
          <p:cNvSpPr txBox="1"/>
          <p:nvPr/>
        </p:nvSpPr>
        <p:spPr>
          <a:xfrm>
            <a:off x="7950378" y="4628215"/>
            <a:ext cx="1080539" cy="483722"/>
          </a:xfrm>
          <a:prstGeom prst="rect">
            <a:avLst/>
          </a:prstGeom>
          <a:noFill/>
        </p:spPr>
        <p:txBody>
          <a:bodyPr wrap="square" rtlCol="0">
            <a:spAutoFit/>
          </a:bodyPr>
          <a:lstStyle/>
          <a:p>
            <a:pPr algn="ctr">
              <a:lnSpc>
                <a:spcPct val="90000"/>
              </a:lnSpc>
            </a:pPr>
            <a:r>
              <a:rPr lang="en-US" sz="1400" dirty="0"/>
              <a:t>Retained</a:t>
            </a:r>
          </a:p>
          <a:p>
            <a:pPr algn="ctr">
              <a:lnSpc>
                <a:spcPct val="90000"/>
              </a:lnSpc>
            </a:pPr>
            <a:r>
              <a:rPr lang="en-US" sz="1400" dirty="0"/>
              <a:t>Earnings</a:t>
            </a:r>
          </a:p>
        </p:txBody>
      </p:sp>
      <p:sp>
        <p:nvSpPr>
          <p:cNvPr id="22" name="TextBox 21"/>
          <p:cNvSpPr txBox="1"/>
          <p:nvPr/>
        </p:nvSpPr>
        <p:spPr>
          <a:xfrm>
            <a:off x="1420789" y="4637935"/>
            <a:ext cx="1373872" cy="483722"/>
          </a:xfrm>
          <a:prstGeom prst="rect">
            <a:avLst/>
          </a:prstGeom>
          <a:noFill/>
        </p:spPr>
        <p:txBody>
          <a:bodyPr wrap="square" rtlCol="0">
            <a:spAutoFit/>
          </a:bodyPr>
          <a:lstStyle/>
          <a:p>
            <a:pPr algn="ctr">
              <a:lnSpc>
                <a:spcPct val="90000"/>
              </a:lnSpc>
            </a:pPr>
            <a:r>
              <a:rPr lang="en-US" sz="1400" dirty="0"/>
              <a:t>Accounts</a:t>
            </a:r>
            <a:br>
              <a:rPr lang="en-US" sz="1400" dirty="0"/>
            </a:br>
            <a:r>
              <a:rPr lang="en-US" sz="1400" dirty="0"/>
              <a:t>Receivable</a:t>
            </a:r>
          </a:p>
        </p:txBody>
      </p:sp>
      <p:cxnSp>
        <p:nvCxnSpPr>
          <p:cNvPr id="23" name="Straight Connector 22"/>
          <p:cNvCxnSpPr/>
          <p:nvPr/>
        </p:nvCxnSpPr>
        <p:spPr>
          <a:xfrm>
            <a:off x="2516558" y="5573588"/>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553007" y="4670870"/>
            <a:ext cx="952931" cy="483722"/>
          </a:xfrm>
          <a:prstGeom prst="rect">
            <a:avLst/>
          </a:prstGeom>
          <a:noFill/>
        </p:spPr>
        <p:txBody>
          <a:bodyPr wrap="square" rtlCol="0">
            <a:spAutoFit/>
          </a:bodyPr>
          <a:lstStyle/>
          <a:p>
            <a:pPr algn="ctr">
              <a:lnSpc>
                <a:spcPct val="90000"/>
              </a:lnSpc>
            </a:pPr>
            <a:r>
              <a:rPr lang="en-US" sz="1400" dirty="0"/>
              <a:t>Deferred</a:t>
            </a:r>
          </a:p>
          <a:p>
            <a:pPr algn="ctr">
              <a:lnSpc>
                <a:spcPct val="90000"/>
              </a:lnSpc>
            </a:pPr>
            <a:r>
              <a:rPr lang="en-US" sz="1400" dirty="0"/>
              <a:t>Revenue           </a:t>
            </a:r>
          </a:p>
        </p:txBody>
      </p:sp>
      <p:cxnSp>
        <p:nvCxnSpPr>
          <p:cNvPr id="25" name="Straight Connector 24"/>
          <p:cNvCxnSpPr/>
          <p:nvPr/>
        </p:nvCxnSpPr>
        <p:spPr>
          <a:xfrm>
            <a:off x="3358820" y="5579918"/>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797575" y="5569037"/>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106166" y="5580604"/>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016426" y="5571708"/>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767638" y="5571708"/>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471482" y="5580604"/>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348654" y="5579918"/>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175933" y="5572244"/>
            <a:ext cx="62942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229565" y="4594034"/>
            <a:ext cx="1653241" cy="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4975371" y="4590727"/>
            <a:ext cx="2149847" cy="330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009994" y="4784466"/>
            <a:ext cx="7761749" cy="338554"/>
          </a:xfrm>
          <a:prstGeom prst="rect">
            <a:avLst/>
          </a:prstGeom>
          <a:noFill/>
        </p:spPr>
        <p:txBody>
          <a:bodyPr wrap="square" rtlCol="0">
            <a:spAutoFit/>
          </a:bodyPr>
          <a:lstStyle/>
          <a:p>
            <a:r>
              <a:rPr lang="en-US" sz="1400" dirty="0"/>
              <a:t>Cash</a:t>
            </a:r>
            <a:r>
              <a:rPr lang="en-US" sz="1600" dirty="0"/>
              <a:t>	                      </a:t>
            </a:r>
            <a:r>
              <a:rPr lang="en-US" sz="1400" dirty="0"/>
              <a:t>Supplies	                 Equipment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6066"/>
            <a:ext cx="8229600" cy="1143000"/>
          </a:xfrm>
        </p:spPr>
        <p:txBody>
          <a:bodyPr/>
          <a:lstStyle/>
          <a:p>
            <a:pPr>
              <a:lnSpc>
                <a:spcPct val="90000"/>
              </a:lnSpc>
            </a:pPr>
            <a:r>
              <a:rPr lang="en-US" dirty="0"/>
              <a:t>Common Mistake</a:t>
            </a:r>
          </a:p>
        </p:txBody>
      </p:sp>
      <p:sp>
        <p:nvSpPr>
          <p:cNvPr id="3" name="Content Placeholder 2"/>
          <p:cNvSpPr>
            <a:spLocks noGrp="1"/>
          </p:cNvSpPr>
          <p:nvPr>
            <p:ph idx="1"/>
          </p:nvPr>
        </p:nvSpPr>
        <p:spPr>
          <a:xfrm>
            <a:off x="812788" y="1411035"/>
            <a:ext cx="7955280" cy="4525963"/>
          </a:xfrm>
        </p:spPr>
        <p:txBody>
          <a:bodyPr>
            <a:normAutofit lnSpcReduction="10000"/>
          </a:bodyPr>
          <a:lstStyle/>
          <a:p>
            <a:pPr marL="0" indent="0">
              <a:buNone/>
            </a:pPr>
            <a:r>
              <a:rPr lang="en-US" dirty="0"/>
              <a:t>Don’t let the account name fool you. </a:t>
            </a:r>
          </a:p>
          <a:p>
            <a:pPr marL="0" indent="0">
              <a:buNone/>
            </a:pPr>
            <a:r>
              <a:rPr lang="en-US" dirty="0"/>
              <a:t>Even though the term </a:t>
            </a:r>
            <a:r>
              <a:rPr lang="en-US" i="1" dirty="0"/>
              <a:t>revenue</a:t>
            </a:r>
            <a:r>
              <a:rPr lang="en-US" dirty="0"/>
              <a:t> appears in the account title for </a:t>
            </a:r>
            <a:r>
              <a:rPr lang="en-US" i="1" dirty="0">
                <a:solidFill>
                  <a:srgbClr val="FF0000"/>
                </a:solidFill>
              </a:rPr>
              <a:t>deferred revenue</a:t>
            </a:r>
            <a:r>
              <a:rPr lang="en-US" dirty="0"/>
              <a:t>, this is NOT a revenue account. </a:t>
            </a:r>
          </a:p>
          <a:p>
            <a:pPr marL="0" indent="0">
              <a:buNone/>
            </a:pPr>
            <a:r>
              <a:rPr lang="en-US" i="1" dirty="0"/>
              <a:t>Deferred</a:t>
            </a:r>
            <a:r>
              <a:rPr lang="en-US" dirty="0"/>
              <a:t> indicates that the company has yet to provide services even though it has collected the customer’s cash. </a:t>
            </a:r>
          </a:p>
          <a:p>
            <a:pPr marL="0" indent="0">
              <a:buNone/>
            </a:pPr>
            <a:r>
              <a:rPr lang="en-US" dirty="0"/>
              <a:t>The company owes the customer a service, which creates a </a:t>
            </a:r>
            <a:r>
              <a:rPr lang="en-US" i="1" dirty="0">
                <a:solidFill>
                  <a:srgbClr val="C0504D"/>
                </a:solidFill>
              </a:rPr>
              <a:t>liability</a:t>
            </a:r>
            <a:r>
              <a:rPr lang="en-US" dirty="0"/>
              <a:t>. </a:t>
            </a:r>
          </a:p>
        </p:txBody>
      </p:sp>
      <p:sp>
        <p:nvSpPr>
          <p:cNvPr id="4" name="Footer Placeholder 3"/>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28</a:t>
            </a:fld>
            <a:endParaRPr lang="en-US" dirty="0"/>
          </a:p>
        </p:txBody>
      </p:sp>
    </p:spTree>
    <p:extLst>
      <p:ext uri="{BB962C8B-B14F-4D97-AF65-F5344CB8AC3E}">
        <p14:creationId xmlns:p14="http://schemas.microsoft.com/office/powerpoint/2010/main" val="4072751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5437" y="20926"/>
            <a:ext cx="8696325" cy="990601"/>
          </a:xfrm>
        </p:spPr>
        <p:txBody>
          <a:bodyPr/>
          <a:lstStyle/>
          <a:p>
            <a:pPr>
              <a:lnSpc>
                <a:spcPct val="90000"/>
              </a:lnSpc>
            </a:pPr>
            <a:r>
              <a:rPr lang="en-IN" sz="3600" dirty="0"/>
              <a:t>Transaction (9): Pay Salaries to Employees</a:t>
            </a:r>
          </a:p>
        </p:txBody>
      </p:sp>
      <p:sp>
        <p:nvSpPr>
          <p:cNvPr id="56322" name="Content Placeholder 4"/>
          <p:cNvSpPr>
            <a:spLocks noGrp="1"/>
          </p:cNvSpPr>
          <p:nvPr>
            <p:ph idx="1"/>
          </p:nvPr>
        </p:nvSpPr>
        <p:spPr>
          <a:xfrm>
            <a:off x="681037" y="949879"/>
            <a:ext cx="8229600" cy="546876"/>
          </a:xfrm>
        </p:spPr>
        <p:txBody>
          <a:bodyPr>
            <a:normAutofit fontScale="92500" lnSpcReduction="10000"/>
          </a:bodyPr>
          <a:lstStyle/>
          <a:p>
            <a:pPr marL="0" indent="0">
              <a:buNone/>
            </a:pPr>
            <a:r>
              <a:rPr lang="en-US" dirty="0"/>
              <a:t>Pay salaries to employees, $28,000.</a:t>
            </a:r>
            <a:endParaRPr lang="en-IN" dirty="0"/>
          </a:p>
        </p:txBody>
      </p:sp>
      <p:sp>
        <p:nvSpPr>
          <p:cNvPr id="8" name="Slide Number Placeholder 7"/>
          <p:cNvSpPr>
            <a:spLocks noGrp="1"/>
          </p:cNvSpPr>
          <p:nvPr>
            <p:ph type="sldNum" sz="quarter" idx="12"/>
          </p:nvPr>
        </p:nvSpPr>
        <p:spPr/>
        <p:txBody>
          <a:bodyPr/>
          <a:lstStyle/>
          <a:p>
            <a:r>
              <a:rPr lang="en-US" dirty="0"/>
              <a:t>2-</a:t>
            </a:r>
            <a:fld id="{8A048DD7-39B4-434B-ACE7-68CA5B147A05}" type="slidenum">
              <a:rPr lang="en-US" smtClean="0"/>
              <a:t>29</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pic>
        <p:nvPicPr>
          <p:cNvPr id="10242" name="Picture 2" descr="https://d1cag3og5zsskm.cloudfront.net/v/s2/16/6f/ad/3d7cfa4a98bc9ab03077c9b296?Expires=1523046600&amp;Signature=Q~lYD16yfkWMFSq2N6Sh4f-3F4habZumnCPjZ483GnimlUJR-1cJ4MTRghj2LzOzHsOXFf6DlG2jENIQwdyelVFkiEzSPWgp2SiqlNOe8vipirzD2cuQltLE2Q3dtMZ8bw335YnJQ9XHowJIEwxmZGrL4vZwwsi8-vKVIHbparigeYTynyrec39VjnR-5sFPDXwHnyQduknz6ovPXvWfYvQn~nimbowa6NMA9ER6zXGpxfIG9b9W3~Y4K3Mut0jsSY8PFCbCEAqUTm5hwBrTyVjVscxXdAznjBKow8rOY0sHvMRzfeE3LZ80la-532m1K5IbRIErcguuSdIqU2xmtw__&amp;Key-Pair-Id=APKAJY4Y3HIBJJ7SJ76A">
            <a:extLst>
              <a:ext uri="{FF2B5EF4-FFF2-40B4-BE49-F238E27FC236}">
                <a16:creationId xmlns:a16="http://schemas.microsoft.com/office/drawing/2014/main" id="{D9DDB45F-1A33-4634-8350-A1F2D050D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1369"/>
            <a:ext cx="9144000" cy="2280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ounded Rectangle 8"/>
          <p:cNvSpPr/>
          <p:nvPr/>
        </p:nvSpPr>
        <p:spPr>
          <a:xfrm>
            <a:off x="158412" y="4245326"/>
            <a:ext cx="8961120" cy="2220170"/>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Connector 9"/>
          <p:cNvCxnSpPr/>
          <p:nvPr/>
        </p:nvCxnSpPr>
        <p:spPr>
          <a:xfrm>
            <a:off x="865972" y="4609488"/>
            <a:ext cx="354131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34766" y="4772776"/>
            <a:ext cx="7894111" cy="338554"/>
          </a:xfrm>
          <a:prstGeom prst="rect">
            <a:avLst/>
          </a:prstGeom>
          <a:noFill/>
        </p:spPr>
        <p:txBody>
          <a:bodyPr wrap="square" rtlCol="0">
            <a:spAutoFit/>
          </a:bodyPr>
          <a:lstStyle/>
          <a:p>
            <a:r>
              <a:rPr lang="en-US" sz="1400" dirty="0"/>
              <a:t>Cash</a:t>
            </a:r>
            <a:r>
              <a:rPr lang="en-US" sz="1600" dirty="0"/>
              <a:t>	                     </a:t>
            </a:r>
            <a:r>
              <a:rPr lang="en-US" sz="1400" dirty="0"/>
              <a:t>Supplies	               Equipment</a:t>
            </a:r>
          </a:p>
        </p:txBody>
      </p:sp>
      <p:sp>
        <p:nvSpPr>
          <p:cNvPr id="12" name="TextBox 11"/>
          <p:cNvSpPr txBox="1"/>
          <p:nvPr/>
        </p:nvSpPr>
        <p:spPr>
          <a:xfrm>
            <a:off x="19150" y="5081153"/>
            <a:ext cx="8671317" cy="830997"/>
          </a:xfrm>
          <a:prstGeom prst="rect">
            <a:avLst/>
          </a:prstGeom>
          <a:noFill/>
        </p:spPr>
        <p:txBody>
          <a:bodyPr wrap="square" rtlCol="0">
            <a:spAutoFit/>
          </a:bodyPr>
          <a:lstStyle/>
          <a:p>
            <a:r>
              <a:rPr lang="en-US" sz="1600" dirty="0"/>
              <a:t>  Bal. $169,000  $20,000  $23,000  $60,000  $120,000   $23,000  $6,000  $100,000   $200,000   $63,000</a:t>
            </a:r>
          </a:p>
          <a:p>
            <a:r>
              <a:rPr lang="en-US" sz="1600" b="1" dirty="0">
                <a:solidFill>
                  <a:srgbClr val="1D5F76"/>
                </a:solidFill>
              </a:rPr>
              <a:t>  (9)  –$28,000		                                                                                                                              –$28,000</a:t>
            </a:r>
          </a:p>
          <a:p>
            <a:r>
              <a:rPr lang="en-US" sz="1600" dirty="0"/>
              <a:t>  Bal. $141,000  $20,000  $23,000  $60,000  $120,000   $23,000  $6,000  $100,000   $200,000   $35,000</a:t>
            </a:r>
            <a:endParaRPr lang="en-US" sz="1600" b="1" dirty="0">
              <a:solidFill>
                <a:srgbClr val="1D5F76"/>
              </a:solidFill>
            </a:endParaRPr>
          </a:p>
        </p:txBody>
      </p:sp>
      <p:sp>
        <p:nvSpPr>
          <p:cNvPr id="13" name="TextBox 12"/>
          <p:cNvSpPr txBox="1"/>
          <p:nvPr/>
        </p:nvSpPr>
        <p:spPr>
          <a:xfrm>
            <a:off x="1994858" y="5926591"/>
            <a:ext cx="6071629" cy="338554"/>
          </a:xfrm>
          <a:prstGeom prst="rect">
            <a:avLst/>
          </a:prstGeom>
          <a:noFill/>
        </p:spPr>
        <p:txBody>
          <a:bodyPr wrap="square" rtlCol="0">
            <a:spAutoFit/>
          </a:bodyPr>
          <a:lstStyle/>
          <a:p>
            <a:r>
              <a:rPr lang="en-US" sz="1600" dirty="0"/>
              <a:t>$364,00                                       =                                 $364,000</a:t>
            </a:r>
          </a:p>
        </p:txBody>
      </p:sp>
      <p:cxnSp>
        <p:nvCxnSpPr>
          <p:cNvPr id="14" name="Straight Connector 13"/>
          <p:cNvCxnSpPr/>
          <p:nvPr/>
        </p:nvCxnSpPr>
        <p:spPr>
          <a:xfrm flipV="1">
            <a:off x="734766" y="5905547"/>
            <a:ext cx="3699694" cy="1135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090489" y="4284912"/>
            <a:ext cx="8053511" cy="341632"/>
          </a:xfrm>
          <a:prstGeom prst="rect">
            <a:avLst/>
          </a:prstGeom>
          <a:noFill/>
        </p:spPr>
        <p:txBody>
          <a:bodyPr wrap="square" rtlCol="0">
            <a:spAutoFit/>
          </a:bodyPr>
          <a:lstStyle/>
          <a:p>
            <a:pPr>
              <a:lnSpc>
                <a:spcPct val="90000"/>
              </a:lnSpc>
            </a:pPr>
            <a:r>
              <a:rPr lang="en-US" b="1" dirty="0"/>
              <a:t>                 Assets                                   =             Liabilities           + Stockholders’ Equity</a:t>
            </a:r>
          </a:p>
        </p:txBody>
      </p:sp>
      <p:sp>
        <p:nvSpPr>
          <p:cNvPr id="16" name="TextBox 15"/>
          <p:cNvSpPr txBox="1"/>
          <p:nvPr/>
        </p:nvSpPr>
        <p:spPr>
          <a:xfrm>
            <a:off x="7587355" y="4617028"/>
            <a:ext cx="1080539" cy="483722"/>
          </a:xfrm>
          <a:prstGeom prst="rect">
            <a:avLst/>
          </a:prstGeom>
          <a:noFill/>
        </p:spPr>
        <p:txBody>
          <a:bodyPr wrap="square" rtlCol="0">
            <a:spAutoFit/>
          </a:bodyPr>
          <a:lstStyle/>
          <a:p>
            <a:pPr algn="ctr">
              <a:lnSpc>
                <a:spcPct val="90000"/>
              </a:lnSpc>
            </a:pPr>
            <a:r>
              <a:rPr lang="en-US" sz="1400" dirty="0"/>
              <a:t>Retained</a:t>
            </a:r>
          </a:p>
          <a:p>
            <a:pPr algn="ctr">
              <a:lnSpc>
                <a:spcPct val="90000"/>
              </a:lnSpc>
            </a:pPr>
            <a:r>
              <a:rPr lang="en-US" sz="1400" dirty="0"/>
              <a:t>Earnings</a:t>
            </a:r>
          </a:p>
        </p:txBody>
      </p:sp>
      <p:cxnSp>
        <p:nvCxnSpPr>
          <p:cNvPr id="17" name="Straight Connector 16"/>
          <p:cNvCxnSpPr/>
          <p:nvPr/>
        </p:nvCxnSpPr>
        <p:spPr>
          <a:xfrm>
            <a:off x="6890745" y="4606363"/>
            <a:ext cx="2011680" cy="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4629225" y="4603056"/>
            <a:ext cx="2149847" cy="330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751738" y="4621817"/>
            <a:ext cx="833030" cy="483722"/>
          </a:xfrm>
          <a:prstGeom prst="rect">
            <a:avLst/>
          </a:prstGeom>
          <a:noFill/>
        </p:spPr>
        <p:txBody>
          <a:bodyPr wrap="square" rtlCol="0">
            <a:spAutoFit/>
          </a:bodyPr>
          <a:lstStyle/>
          <a:p>
            <a:pPr algn="ctr">
              <a:lnSpc>
                <a:spcPct val="90000"/>
              </a:lnSpc>
            </a:pPr>
            <a:r>
              <a:rPr lang="en-US" sz="1400" dirty="0"/>
              <a:t>Prepaid</a:t>
            </a:r>
          </a:p>
          <a:p>
            <a:pPr algn="ctr">
              <a:lnSpc>
                <a:spcPct val="90000"/>
              </a:lnSpc>
            </a:pPr>
            <a:r>
              <a:rPr lang="en-US" sz="1400" dirty="0"/>
              <a:t>Rent               </a:t>
            </a:r>
          </a:p>
        </p:txBody>
      </p:sp>
      <p:sp>
        <p:nvSpPr>
          <p:cNvPr id="20" name="TextBox 19"/>
          <p:cNvSpPr txBox="1"/>
          <p:nvPr/>
        </p:nvSpPr>
        <p:spPr>
          <a:xfrm>
            <a:off x="6022446" y="4612276"/>
            <a:ext cx="952931" cy="483722"/>
          </a:xfrm>
          <a:prstGeom prst="rect">
            <a:avLst/>
          </a:prstGeom>
          <a:noFill/>
        </p:spPr>
        <p:txBody>
          <a:bodyPr wrap="square" rtlCol="0">
            <a:spAutoFit/>
          </a:bodyPr>
          <a:lstStyle/>
          <a:p>
            <a:pPr algn="ctr">
              <a:lnSpc>
                <a:spcPct val="90000"/>
              </a:lnSpc>
            </a:pPr>
            <a:r>
              <a:rPr lang="en-US" sz="1400" dirty="0"/>
              <a:t>Notes</a:t>
            </a:r>
          </a:p>
          <a:p>
            <a:pPr algn="ctr">
              <a:lnSpc>
                <a:spcPct val="90000"/>
              </a:lnSpc>
            </a:pPr>
            <a:r>
              <a:rPr lang="en-US" sz="1400" dirty="0"/>
              <a:t>Payable           </a:t>
            </a:r>
          </a:p>
        </p:txBody>
      </p:sp>
      <p:sp>
        <p:nvSpPr>
          <p:cNvPr id="21" name="TextBox 20"/>
          <p:cNvSpPr txBox="1"/>
          <p:nvPr/>
        </p:nvSpPr>
        <p:spPr>
          <a:xfrm>
            <a:off x="4351769" y="4615859"/>
            <a:ext cx="1239168" cy="483722"/>
          </a:xfrm>
          <a:prstGeom prst="rect">
            <a:avLst/>
          </a:prstGeom>
          <a:noFill/>
        </p:spPr>
        <p:txBody>
          <a:bodyPr wrap="square" rtlCol="0">
            <a:spAutoFit/>
          </a:bodyPr>
          <a:lstStyle/>
          <a:p>
            <a:pPr algn="ctr">
              <a:lnSpc>
                <a:spcPct val="90000"/>
              </a:lnSpc>
            </a:pPr>
            <a:r>
              <a:rPr lang="en-US" sz="1400" dirty="0"/>
              <a:t>Accounts</a:t>
            </a:r>
          </a:p>
          <a:p>
            <a:pPr algn="ctr">
              <a:lnSpc>
                <a:spcPct val="90000"/>
              </a:lnSpc>
            </a:pPr>
            <a:r>
              <a:rPr lang="en-US" sz="1400" dirty="0"/>
              <a:t>Payable</a:t>
            </a:r>
          </a:p>
        </p:txBody>
      </p:sp>
      <p:sp>
        <p:nvSpPr>
          <p:cNvPr id="22" name="TextBox 21"/>
          <p:cNvSpPr txBox="1"/>
          <p:nvPr/>
        </p:nvSpPr>
        <p:spPr>
          <a:xfrm>
            <a:off x="6805434" y="4611400"/>
            <a:ext cx="1080539" cy="483722"/>
          </a:xfrm>
          <a:prstGeom prst="rect">
            <a:avLst/>
          </a:prstGeom>
          <a:noFill/>
        </p:spPr>
        <p:txBody>
          <a:bodyPr wrap="square" rtlCol="0">
            <a:spAutoFit/>
          </a:bodyPr>
          <a:lstStyle/>
          <a:p>
            <a:pPr algn="ctr">
              <a:lnSpc>
                <a:spcPct val="90000"/>
              </a:lnSpc>
            </a:pPr>
            <a:r>
              <a:rPr lang="en-US" sz="1400" dirty="0"/>
              <a:t>Common</a:t>
            </a:r>
          </a:p>
          <a:p>
            <a:pPr algn="ctr">
              <a:lnSpc>
                <a:spcPct val="90000"/>
              </a:lnSpc>
            </a:pPr>
            <a:r>
              <a:rPr lang="en-US" sz="1400" dirty="0"/>
              <a:t>Stock</a:t>
            </a:r>
          </a:p>
        </p:txBody>
      </p:sp>
      <p:sp>
        <p:nvSpPr>
          <p:cNvPr id="23" name="TextBox 22"/>
          <p:cNvSpPr txBox="1"/>
          <p:nvPr/>
        </p:nvSpPr>
        <p:spPr>
          <a:xfrm>
            <a:off x="7587355" y="4617028"/>
            <a:ext cx="1080539" cy="483722"/>
          </a:xfrm>
          <a:prstGeom prst="rect">
            <a:avLst/>
          </a:prstGeom>
          <a:noFill/>
        </p:spPr>
        <p:txBody>
          <a:bodyPr wrap="square" rtlCol="0">
            <a:spAutoFit/>
          </a:bodyPr>
          <a:lstStyle/>
          <a:p>
            <a:pPr algn="ctr">
              <a:lnSpc>
                <a:spcPct val="90000"/>
              </a:lnSpc>
            </a:pPr>
            <a:r>
              <a:rPr lang="en-US" sz="1400" dirty="0"/>
              <a:t>Retained</a:t>
            </a:r>
          </a:p>
          <a:p>
            <a:pPr algn="ctr">
              <a:lnSpc>
                <a:spcPct val="90000"/>
              </a:lnSpc>
            </a:pPr>
            <a:r>
              <a:rPr lang="en-US" sz="1400" dirty="0"/>
              <a:t>Earnings</a:t>
            </a:r>
          </a:p>
        </p:txBody>
      </p:sp>
      <p:sp>
        <p:nvSpPr>
          <p:cNvPr id="24" name="TextBox 23"/>
          <p:cNvSpPr txBox="1"/>
          <p:nvPr/>
        </p:nvSpPr>
        <p:spPr>
          <a:xfrm>
            <a:off x="1073916" y="4626544"/>
            <a:ext cx="1373872" cy="483722"/>
          </a:xfrm>
          <a:prstGeom prst="rect">
            <a:avLst/>
          </a:prstGeom>
          <a:noFill/>
        </p:spPr>
        <p:txBody>
          <a:bodyPr wrap="square" rtlCol="0">
            <a:spAutoFit/>
          </a:bodyPr>
          <a:lstStyle/>
          <a:p>
            <a:pPr algn="ctr">
              <a:lnSpc>
                <a:spcPct val="90000"/>
              </a:lnSpc>
            </a:pPr>
            <a:r>
              <a:rPr lang="en-US" sz="1400" dirty="0"/>
              <a:t>Accounts</a:t>
            </a:r>
            <a:br>
              <a:rPr lang="en-US" sz="1400" dirty="0"/>
            </a:br>
            <a:r>
              <a:rPr lang="en-US" sz="1400" dirty="0"/>
              <a:t>Receivable</a:t>
            </a:r>
          </a:p>
        </p:txBody>
      </p:sp>
      <p:sp>
        <p:nvSpPr>
          <p:cNvPr id="25" name="TextBox 24"/>
          <p:cNvSpPr txBox="1"/>
          <p:nvPr/>
        </p:nvSpPr>
        <p:spPr>
          <a:xfrm>
            <a:off x="5258905" y="4618066"/>
            <a:ext cx="952931" cy="483722"/>
          </a:xfrm>
          <a:prstGeom prst="rect">
            <a:avLst/>
          </a:prstGeom>
          <a:noFill/>
        </p:spPr>
        <p:txBody>
          <a:bodyPr wrap="square" rtlCol="0">
            <a:spAutoFit/>
          </a:bodyPr>
          <a:lstStyle/>
          <a:p>
            <a:pPr algn="ctr">
              <a:lnSpc>
                <a:spcPct val="90000"/>
              </a:lnSpc>
            </a:pPr>
            <a:r>
              <a:rPr lang="en-US" sz="1400" dirty="0"/>
              <a:t>Deferred</a:t>
            </a:r>
          </a:p>
          <a:p>
            <a:pPr algn="ctr">
              <a:lnSpc>
                <a:spcPct val="90000"/>
              </a:lnSpc>
            </a:pPr>
            <a:r>
              <a:rPr lang="en-US" sz="1400" dirty="0"/>
              <a:t>Revenue           </a:t>
            </a:r>
          </a:p>
        </p:txBody>
      </p:sp>
      <p:cxnSp>
        <p:nvCxnSpPr>
          <p:cNvPr id="26" name="Straight Connector 25"/>
          <p:cNvCxnSpPr/>
          <p:nvPr/>
        </p:nvCxnSpPr>
        <p:spPr>
          <a:xfrm flipV="1">
            <a:off x="4592861" y="5867765"/>
            <a:ext cx="4013401" cy="1353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629478" y="5622526"/>
            <a:ext cx="62942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417679" y="5612104"/>
            <a:ext cx="53755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087656" y="5609711"/>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957927" y="5614825"/>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14675" y="5603944"/>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200469" y="5608495"/>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941128" y="5614825"/>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481483" y="5603944"/>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722341" y="5621000"/>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7856747" y="5605214"/>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8416607" y="5252219"/>
            <a:ext cx="798617" cy="553998"/>
          </a:xfrm>
          <a:prstGeom prst="rect">
            <a:avLst/>
          </a:prstGeom>
          <a:noFill/>
        </p:spPr>
        <p:txBody>
          <a:bodyPr wrap="none" rtlCol="0">
            <a:spAutoFit/>
          </a:bodyPr>
          <a:lstStyle/>
          <a:p>
            <a:pPr>
              <a:lnSpc>
                <a:spcPts val="1800"/>
              </a:lnSpc>
            </a:pPr>
            <a:r>
              <a:rPr lang="en-US" sz="1400" b="1" dirty="0">
                <a:solidFill>
                  <a:srgbClr val="1D5F76"/>
                </a:solidFill>
              </a:rPr>
              <a:t>Salaries</a:t>
            </a:r>
          </a:p>
          <a:p>
            <a:pPr>
              <a:lnSpc>
                <a:spcPts val="1800"/>
              </a:lnSpc>
            </a:pPr>
            <a:r>
              <a:rPr lang="en-US" sz="1400" b="1" dirty="0">
                <a:solidFill>
                  <a:srgbClr val="1D5F76"/>
                </a:solidFill>
              </a:rPr>
              <a:t>Expense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4"/>
          <p:cNvSpPr>
            <a:spLocks noGrp="1"/>
          </p:cNvSpPr>
          <p:nvPr>
            <p:ph type="body" idx="1"/>
          </p:nvPr>
        </p:nvSpPr>
        <p:spPr/>
        <p:txBody>
          <a:bodyPr/>
          <a:lstStyle/>
          <a:p>
            <a:r>
              <a:rPr lang="en-US" dirty="0"/>
              <a:t>MEASURING BUSINESS ACTIVITIES</a:t>
            </a:r>
          </a:p>
        </p:txBody>
      </p:sp>
      <p:sp>
        <p:nvSpPr>
          <p:cNvPr id="17409" name="Title 3"/>
          <p:cNvSpPr>
            <a:spLocks noGrp="1"/>
          </p:cNvSpPr>
          <p:nvPr>
            <p:ph type="title"/>
          </p:nvPr>
        </p:nvSpPr>
        <p:spPr/>
        <p:txBody>
          <a:bodyPr/>
          <a:lstStyle/>
          <a:p>
            <a:r>
              <a:rPr lang="en-US" dirty="0"/>
              <a:t>PART A</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3</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3"/>
          <p:cNvSpPr>
            <a:spLocks noGrp="1"/>
          </p:cNvSpPr>
          <p:nvPr>
            <p:ph type="title"/>
          </p:nvPr>
        </p:nvSpPr>
        <p:spPr>
          <a:xfrm>
            <a:off x="812788" y="371475"/>
            <a:ext cx="8229600" cy="830500"/>
          </a:xfrm>
        </p:spPr>
        <p:txBody>
          <a:bodyPr/>
          <a:lstStyle/>
          <a:p>
            <a:pPr>
              <a:lnSpc>
                <a:spcPct val="90000"/>
              </a:lnSpc>
            </a:pPr>
            <a:r>
              <a:rPr lang="en-IN" sz="3600" dirty="0"/>
              <a:t>Transaction (10): Pay Cash Dividends</a:t>
            </a:r>
          </a:p>
        </p:txBody>
      </p:sp>
      <p:sp>
        <p:nvSpPr>
          <p:cNvPr id="58371" name="Content Placeholder 4"/>
          <p:cNvSpPr>
            <a:spLocks noGrp="1"/>
          </p:cNvSpPr>
          <p:nvPr>
            <p:ph idx="1"/>
          </p:nvPr>
        </p:nvSpPr>
        <p:spPr>
          <a:xfrm>
            <a:off x="794567" y="1021432"/>
            <a:ext cx="8229600" cy="552514"/>
          </a:xfrm>
        </p:spPr>
        <p:txBody>
          <a:bodyPr>
            <a:noAutofit/>
          </a:bodyPr>
          <a:lstStyle/>
          <a:p>
            <a:pPr marL="0" indent="0">
              <a:buNone/>
            </a:pPr>
            <a:r>
              <a:rPr lang="en-US" dirty="0"/>
              <a:t>Pay cash dividends of $4,000 to stockholders.</a:t>
            </a:r>
            <a:endParaRPr lang="en-IN" dirty="0"/>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30</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pic>
        <p:nvPicPr>
          <p:cNvPr id="11266" name="Picture 2" descr="https://d1cag3og5zsskm.cloudfront.net/v/s2/48/59/fe/82267f467792a4f7f737c71055?Expires=1523046600&amp;Signature=c8d59O~Rnm-usiN-S8le5fAfF-2v7eJMmfejT~sd3rZMEanb4766WddpnvjQQSgW2JuzTHRmA4P9NtC3oD05G9NlNItMSUj7IRThdo5cqvUhEJ9oZnPLANUAAYdFf7AUfwoZ6Yq02MyphKKTDYiRzBgv6N8vUyx6gKb-j~3MRBA34xh-RnFJsfd~1j1iZKwdfcArYY4kEz705rBlD4zLrseBL9Oc~tDWy4t9-8opue4EZyIE3B4cJU-JmZrvCgwhyOaQV~4U77bFS9x9l31sVye-mscWI3Uc0kYWcNfqHa6qLvO1wG46wouS21KIIDJkEp3ONmvh~dgcVWr-H37gkQ__&amp;Key-Pair-Id=APKAJY4Y3HIBJJ7SJ76A">
            <a:extLst>
              <a:ext uri="{FF2B5EF4-FFF2-40B4-BE49-F238E27FC236}">
                <a16:creationId xmlns:a16="http://schemas.microsoft.com/office/drawing/2014/main" id="{3FB84DFC-34B5-4E92-A25F-8684FECD5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9" y="1685785"/>
            <a:ext cx="9144000" cy="246729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ounded Rectangle 7"/>
          <p:cNvSpPr/>
          <p:nvPr/>
        </p:nvSpPr>
        <p:spPr>
          <a:xfrm>
            <a:off x="0" y="4245326"/>
            <a:ext cx="9093671" cy="2208124"/>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516012" y="4609488"/>
            <a:ext cx="39319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691" y="5093181"/>
            <a:ext cx="8671317" cy="830997"/>
          </a:xfrm>
          <a:prstGeom prst="rect">
            <a:avLst/>
          </a:prstGeom>
          <a:noFill/>
        </p:spPr>
        <p:txBody>
          <a:bodyPr wrap="square" rtlCol="0">
            <a:spAutoFit/>
          </a:bodyPr>
          <a:lstStyle/>
          <a:p>
            <a:r>
              <a:rPr lang="en-US" sz="1600" dirty="0"/>
              <a:t>  Bal. $141,000  $20,000  $23,000  $60,000  $120,000   $23,000  $6,000  $100,000   $200,000  $35,000</a:t>
            </a:r>
          </a:p>
          <a:p>
            <a:r>
              <a:rPr lang="en-US" sz="1600" b="1" dirty="0">
                <a:solidFill>
                  <a:srgbClr val="1D5F76"/>
                </a:solidFill>
              </a:rPr>
              <a:t>(10)–$    4,000		                                                                                                                              –$  4,000</a:t>
            </a:r>
          </a:p>
          <a:p>
            <a:r>
              <a:rPr lang="en-US" sz="1600" dirty="0"/>
              <a:t>  Bal. $137,000  $20,000  $23,000  $60,000  $120,000   $23,000  $6,000  $100,000   $200,000  $31,000</a:t>
            </a:r>
            <a:endParaRPr lang="en-US" sz="1600" b="1" dirty="0">
              <a:solidFill>
                <a:srgbClr val="1D5F76"/>
              </a:solidFill>
            </a:endParaRPr>
          </a:p>
        </p:txBody>
      </p:sp>
      <p:sp>
        <p:nvSpPr>
          <p:cNvPr id="11" name="TextBox 10"/>
          <p:cNvSpPr txBox="1"/>
          <p:nvPr/>
        </p:nvSpPr>
        <p:spPr>
          <a:xfrm>
            <a:off x="2044437" y="5951642"/>
            <a:ext cx="7332590" cy="338554"/>
          </a:xfrm>
          <a:prstGeom prst="rect">
            <a:avLst/>
          </a:prstGeom>
          <a:noFill/>
        </p:spPr>
        <p:txBody>
          <a:bodyPr wrap="square" rtlCol="0">
            <a:spAutoFit/>
          </a:bodyPr>
          <a:lstStyle/>
          <a:p>
            <a:r>
              <a:rPr lang="en-US" sz="1600" dirty="0"/>
              <a:t>$360,000                                  =                                    $360,000</a:t>
            </a:r>
          </a:p>
        </p:txBody>
      </p:sp>
      <p:cxnSp>
        <p:nvCxnSpPr>
          <p:cNvPr id="12" name="Straight Connector 11"/>
          <p:cNvCxnSpPr/>
          <p:nvPr/>
        </p:nvCxnSpPr>
        <p:spPr>
          <a:xfrm flipV="1">
            <a:off x="621289" y="5916297"/>
            <a:ext cx="3840480" cy="11355"/>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090488" y="4284360"/>
            <a:ext cx="8003183" cy="346249"/>
          </a:xfrm>
          <a:prstGeom prst="rect">
            <a:avLst/>
          </a:prstGeom>
          <a:noFill/>
        </p:spPr>
        <p:txBody>
          <a:bodyPr wrap="square" rtlCol="0">
            <a:spAutoFit/>
          </a:bodyPr>
          <a:lstStyle/>
          <a:p>
            <a:pPr>
              <a:lnSpc>
                <a:spcPct val="90000"/>
              </a:lnSpc>
            </a:pPr>
            <a:r>
              <a:rPr lang="en-US" b="1" dirty="0"/>
              <a:t>                  Assets                                  =             Liabilities           + Stockholders’ Equity</a:t>
            </a:r>
          </a:p>
        </p:txBody>
      </p:sp>
      <p:sp>
        <p:nvSpPr>
          <p:cNvPr id="14" name="TextBox 13"/>
          <p:cNvSpPr txBox="1"/>
          <p:nvPr/>
        </p:nvSpPr>
        <p:spPr>
          <a:xfrm>
            <a:off x="2842050" y="4644395"/>
            <a:ext cx="833030" cy="483722"/>
          </a:xfrm>
          <a:prstGeom prst="rect">
            <a:avLst/>
          </a:prstGeom>
          <a:noFill/>
        </p:spPr>
        <p:txBody>
          <a:bodyPr wrap="square" rtlCol="0">
            <a:spAutoFit/>
          </a:bodyPr>
          <a:lstStyle/>
          <a:p>
            <a:pPr algn="ctr">
              <a:lnSpc>
                <a:spcPct val="90000"/>
              </a:lnSpc>
            </a:pPr>
            <a:r>
              <a:rPr lang="en-US" sz="1400" dirty="0"/>
              <a:t>Prepaid</a:t>
            </a:r>
          </a:p>
          <a:p>
            <a:pPr algn="ctr">
              <a:lnSpc>
                <a:spcPct val="90000"/>
              </a:lnSpc>
            </a:pPr>
            <a:r>
              <a:rPr lang="en-US" sz="1400" dirty="0"/>
              <a:t>Rent            </a:t>
            </a:r>
          </a:p>
        </p:txBody>
      </p:sp>
      <p:sp>
        <p:nvSpPr>
          <p:cNvPr id="15" name="TextBox 14"/>
          <p:cNvSpPr txBox="1"/>
          <p:nvPr/>
        </p:nvSpPr>
        <p:spPr>
          <a:xfrm>
            <a:off x="5920845" y="4634854"/>
            <a:ext cx="952931" cy="483722"/>
          </a:xfrm>
          <a:prstGeom prst="rect">
            <a:avLst/>
          </a:prstGeom>
          <a:noFill/>
        </p:spPr>
        <p:txBody>
          <a:bodyPr wrap="square" rtlCol="0">
            <a:spAutoFit/>
          </a:bodyPr>
          <a:lstStyle/>
          <a:p>
            <a:pPr algn="ctr">
              <a:lnSpc>
                <a:spcPct val="90000"/>
              </a:lnSpc>
            </a:pPr>
            <a:r>
              <a:rPr lang="en-US" sz="1400" dirty="0"/>
              <a:t>Notes</a:t>
            </a:r>
          </a:p>
          <a:p>
            <a:pPr algn="ctr">
              <a:lnSpc>
                <a:spcPct val="90000"/>
              </a:lnSpc>
            </a:pPr>
            <a:r>
              <a:rPr lang="en-US" sz="1400" dirty="0"/>
              <a:t>Payable           </a:t>
            </a:r>
          </a:p>
        </p:txBody>
      </p:sp>
      <p:cxnSp>
        <p:nvCxnSpPr>
          <p:cNvPr id="16" name="Straight Connector 15"/>
          <p:cNvCxnSpPr/>
          <p:nvPr/>
        </p:nvCxnSpPr>
        <p:spPr>
          <a:xfrm flipV="1">
            <a:off x="4545497" y="5902765"/>
            <a:ext cx="4013401" cy="1353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317902" y="4638437"/>
            <a:ext cx="1239168" cy="483722"/>
          </a:xfrm>
          <a:prstGeom prst="rect">
            <a:avLst/>
          </a:prstGeom>
          <a:noFill/>
        </p:spPr>
        <p:txBody>
          <a:bodyPr wrap="square" rtlCol="0">
            <a:spAutoFit/>
          </a:bodyPr>
          <a:lstStyle/>
          <a:p>
            <a:pPr algn="ctr">
              <a:lnSpc>
                <a:spcPct val="90000"/>
              </a:lnSpc>
            </a:pPr>
            <a:r>
              <a:rPr lang="en-US" sz="1400" dirty="0"/>
              <a:t>Accounts</a:t>
            </a:r>
          </a:p>
          <a:p>
            <a:pPr algn="ctr">
              <a:lnSpc>
                <a:spcPct val="90000"/>
              </a:lnSpc>
            </a:pPr>
            <a:r>
              <a:rPr lang="en-US" sz="1400" dirty="0"/>
              <a:t>Payable</a:t>
            </a:r>
          </a:p>
        </p:txBody>
      </p:sp>
      <p:sp>
        <p:nvSpPr>
          <p:cNvPr id="18" name="TextBox 17"/>
          <p:cNvSpPr txBox="1"/>
          <p:nvPr/>
        </p:nvSpPr>
        <p:spPr>
          <a:xfrm>
            <a:off x="6779072" y="4642099"/>
            <a:ext cx="1080539" cy="483722"/>
          </a:xfrm>
          <a:prstGeom prst="rect">
            <a:avLst/>
          </a:prstGeom>
          <a:noFill/>
        </p:spPr>
        <p:txBody>
          <a:bodyPr wrap="square" rtlCol="0">
            <a:spAutoFit/>
          </a:bodyPr>
          <a:lstStyle/>
          <a:p>
            <a:pPr algn="ctr">
              <a:lnSpc>
                <a:spcPct val="90000"/>
              </a:lnSpc>
            </a:pPr>
            <a:r>
              <a:rPr lang="en-US" sz="1400" dirty="0"/>
              <a:t>Common</a:t>
            </a:r>
          </a:p>
          <a:p>
            <a:pPr algn="ctr">
              <a:lnSpc>
                <a:spcPct val="90000"/>
              </a:lnSpc>
            </a:pPr>
            <a:r>
              <a:rPr lang="en-US" sz="1400" dirty="0"/>
              <a:t>Stock</a:t>
            </a:r>
          </a:p>
        </p:txBody>
      </p:sp>
      <p:sp>
        <p:nvSpPr>
          <p:cNvPr id="19" name="TextBox 18"/>
          <p:cNvSpPr txBox="1"/>
          <p:nvPr/>
        </p:nvSpPr>
        <p:spPr>
          <a:xfrm>
            <a:off x="7587355" y="4639606"/>
            <a:ext cx="1080539" cy="483722"/>
          </a:xfrm>
          <a:prstGeom prst="rect">
            <a:avLst/>
          </a:prstGeom>
          <a:noFill/>
        </p:spPr>
        <p:txBody>
          <a:bodyPr wrap="square" rtlCol="0">
            <a:spAutoFit/>
          </a:bodyPr>
          <a:lstStyle/>
          <a:p>
            <a:pPr algn="ctr">
              <a:lnSpc>
                <a:spcPct val="90000"/>
              </a:lnSpc>
            </a:pPr>
            <a:r>
              <a:rPr lang="en-US" sz="1400" dirty="0"/>
              <a:t>Retained</a:t>
            </a:r>
          </a:p>
          <a:p>
            <a:pPr algn="ctr">
              <a:lnSpc>
                <a:spcPct val="90000"/>
              </a:lnSpc>
            </a:pPr>
            <a:r>
              <a:rPr lang="en-US" sz="1400" dirty="0"/>
              <a:t>Earnings</a:t>
            </a:r>
          </a:p>
        </p:txBody>
      </p:sp>
      <p:sp>
        <p:nvSpPr>
          <p:cNvPr id="20" name="TextBox 19"/>
          <p:cNvSpPr txBox="1"/>
          <p:nvPr/>
        </p:nvSpPr>
        <p:spPr>
          <a:xfrm>
            <a:off x="1028064" y="4637963"/>
            <a:ext cx="1373872" cy="483722"/>
          </a:xfrm>
          <a:prstGeom prst="rect">
            <a:avLst/>
          </a:prstGeom>
          <a:noFill/>
        </p:spPr>
        <p:txBody>
          <a:bodyPr wrap="square" rtlCol="0">
            <a:spAutoFit/>
          </a:bodyPr>
          <a:lstStyle/>
          <a:p>
            <a:pPr algn="ctr">
              <a:lnSpc>
                <a:spcPct val="90000"/>
              </a:lnSpc>
            </a:pPr>
            <a:r>
              <a:rPr lang="en-US" sz="1400" dirty="0"/>
              <a:t>Accounts</a:t>
            </a:r>
            <a:br>
              <a:rPr lang="en-US" sz="1400" dirty="0"/>
            </a:br>
            <a:r>
              <a:rPr lang="en-US" sz="1400" dirty="0"/>
              <a:t>Receivable</a:t>
            </a:r>
          </a:p>
        </p:txBody>
      </p:sp>
      <p:sp>
        <p:nvSpPr>
          <p:cNvPr id="21" name="TextBox 20"/>
          <p:cNvSpPr txBox="1"/>
          <p:nvPr/>
        </p:nvSpPr>
        <p:spPr>
          <a:xfrm>
            <a:off x="5179882" y="4640644"/>
            <a:ext cx="952931" cy="483722"/>
          </a:xfrm>
          <a:prstGeom prst="rect">
            <a:avLst/>
          </a:prstGeom>
          <a:noFill/>
        </p:spPr>
        <p:txBody>
          <a:bodyPr wrap="square" rtlCol="0">
            <a:spAutoFit/>
          </a:bodyPr>
          <a:lstStyle/>
          <a:p>
            <a:pPr algn="ctr">
              <a:lnSpc>
                <a:spcPct val="90000"/>
              </a:lnSpc>
            </a:pPr>
            <a:r>
              <a:rPr lang="en-US" sz="1400" dirty="0"/>
              <a:t>Deferred</a:t>
            </a:r>
          </a:p>
          <a:p>
            <a:pPr algn="ctr">
              <a:lnSpc>
                <a:spcPct val="90000"/>
              </a:lnSpc>
            </a:pPr>
            <a:r>
              <a:rPr lang="en-US" sz="1400" dirty="0"/>
              <a:t>Revenue           </a:t>
            </a:r>
          </a:p>
        </p:txBody>
      </p:sp>
      <p:cxnSp>
        <p:nvCxnSpPr>
          <p:cNvPr id="22" name="Straight Connector 21"/>
          <p:cNvCxnSpPr/>
          <p:nvPr/>
        </p:nvCxnSpPr>
        <p:spPr>
          <a:xfrm>
            <a:off x="6890745" y="4606363"/>
            <a:ext cx="2011680" cy="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4595358" y="4603056"/>
            <a:ext cx="2149847" cy="330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35341" y="5603944"/>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155313" y="5597206"/>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941128" y="5603536"/>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402460" y="5603944"/>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699762" y="5598422"/>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576155" y="5600815"/>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372523" y="5600815"/>
            <a:ext cx="54864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031211" y="5598422"/>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908383" y="5592247"/>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743597" y="5592247"/>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78262" y="4784466"/>
            <a:ext cx="7761749" cy="338554"/>
          </a:xfrm>
          <a:prstGeom prst="rect">
            <a:avLst/>
          </a:prstGeom>
          <a:noFill/>
        </p:spPr>
        <p:txBody>
          <a:bodyPr wrap="square" rtlCol="0">
            <a:spAutoFit/>
          </a:bodyPr>
          <a:lstStyle/>
          <a:p>
            <a:r>
              <a:rPr lang="en-US" sz="1400" dirty="0"/>
              <a:t>Cash</a:t>
            </a:r>
            <a:r>
              <a:rPr lang="en-US" sz="1600" dirty="0"/>
              <a:t>	                     </a:t>
            </a:r>
            <a:r>
              <a:rPr lang="en-US" sz="1400" dirty="0"/>
              <a:t>Supplies	               Equipment</a:t>
            </a:r>
          </a:p>
        </p:txBody>
      </p:sp>
      <p:sp>
        <p:nvSpPr>
          <p:cNvPr id="35" name="TextBox 34"/>
          <p:cNvSpPr txBox="1"/>
          <p:nvPr/>
        </p:nvSpPr>
        <p:spPr>
          <a:xfrm>
            <a:off x="8384264" y="5350576"/>
            <a:ext cx="819455" cy="276999"/>
          </a:xfrm>
          <a:prstGeom prst="rect">
            <a:avLst/>
          </a:prstGeom>
          <a:noFill/>
        </p:spPr>
        <p:txBody>
          <a:bodyPr wrap="none" rtlCol="0">
            <a:spAutoFit/>
          </a:bodyPr>
          <a:lstStyle/>
          <a:p>
            <a:r>
              <a:rPr lang="en-US" sz="1200" b="1" dirty="0">
                <a:solidFill>
                  <a:srgbClr val="1D5F76"/>
                </a:solidFill>
              </a:rPr>
              <a:t>Dividends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6066"/>
            <a:ext cx="8229600" cy="1143000"/>
          </a:xfrm>
        </p:spPr>
        <p:txBody>
          <a:bodyPr/>
          <a:lstStyle/>
          <a:p>
            <a:pPr>
              <a:lnSpc>
                <a:spcPct val="90000"/>
              </a:lnSpc>
            </a:pPr>
            <a:r>
              <a:rPr lang="en-US" dirty="0"/>
              <a:t>Common Mistake</a:t>
            </a:r>
          </a:p>
        </p:txBody>
      </p:sp>
      <p:sp>
        <p:nvSpPr>
          <p:cNvPr id="3" name="Content Placeholder 2"/>
          <p:cNvSpPr>
            <a:spLocks noGrp="1"/>
          </p:cNvSpPr>
          <p:nvPr>
            <p:ph idx="1"/>
          </p:nvPr>
        </p:nvSpPr>
        <p:spPr>
          <a:xfrm>
            <a:off x="812788" y="1411035"/>
            <a:ext cx="7955280" cy="4525963"/>
          </a:xfrm>
        </p:spPr>
        <p:txBody>
          <a:bodyPr>
            <a:normAutofit lnSpcReduction="10000"/>
          </a:bodyPr>
          <a:lstStyle/>
          <a:p>
            <a:r>
              <a:rPr lang="en-US" dirty="0"/>
              <a:t>Students often believe a payment of dividends to owners increases stockholders’ equity.</a:t>
            </a:r>
          </a:p>
          <a:p>
            <a:r>
              <a:rPr lang="en-US" dirty="0"/>
              <a:t>Remember, you are accounting for the resources of the company. </a:t>
            </a:r>
          </a:p>
          <a:p>
            <a:r>
              <a:rPr lang="en-US" dirty="0"/>
              <a:t>While stockholders have more personal cash after dividends have been paid, the company in which they own stock has fewer resources (less cash).</a:t>
            </a:r>
          </a:p>
        </p:txBody>
      </p:sp>
      <p:sp>
        <p:nvSpPr>
          <p:cNvPr id="4" name="Footer Placeholder 3"/>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31</a:t>
            </a:fld>
            <a:endParaRPr lang="en-US" dirty="0"/>
          </a:p>
        </p:txBody>
      </p:sp>
    </p:spTree>
    <p:extLst>
      <p:ext uri="{BB962C8B-B14F-4D97-AF65-F5344CB8AC3E}">
        <p14:creationId xmlns:p14="http://schemas.microsoft.com/office/powerpoint/2010/main" val="2918823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1338077" y="6565989"/>
            <a:ext cx="6973877" cy="215444"/>
          </a:xfrm>
          <a:prstGeom prst="rect">
            <a:avLst/>
          </a:prstGeom>
          <a:noFill/>
        </p:spPr>
        <p:txBody>
          <a:bodyPr wrap="square" rtlCol="0">
            <a:spAutoFit/>
          </a:bodyPr>
          <a:lstStyle/>
          <a:p>
            <a:pPr algn="ctr"/>
            <a:r>
              <a:rPr lang="en-US" sz="800" dirty="0"/>
              <a:t>Copyright ©2022 McGraw-Hill .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2-</a:t>
            </a:r>
            <a:fld id="{8A048DD7-39B4-434B-ACE7-68CA5B147A05}" type="slidenum">
              <a:rPr lang="en-US" smtClean="0"/>
              <a:t>32</a:t>
            </a:fld>
            <a:endParaRPr lang="en-US" dirty="0"/>
          </a:p>
        </p:txBody>
      </p:sp>
      <p:sp>
        <p:nvSpPr>
          <p:cNvPr id="17" name="Title 1"/>
          <p:cNvSpPr txBox="1">
            <a:spLocks/>
          </p:cNvSpPr>
          <p:nvPr/>
        </p:nvSpPr>
        <p:spPr>
          <a:xfrm>
            <a:off x="893386" y="441423"/>
            <a:ext cx="8229600" cy="774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90000"/>
              </a:lnSpc>
            </a:pPr>
            <a:r>
              <a:rPr lang="en-US" sz="3200" dirty="0">
                <a:solidFill>
                  <a:srgbClr val="1D5F76"/>
                </a:solidFill>
                <a:latin typeface="Avenir LT Std 65 Medium"/>
                <a:cs typeface="Avenir LT Std 65 Medium"/>
              </a:rPr>
              <a:t>Illustration 2-4</a:t>
            </a:r>
            <a:br>
              <a:rPr lang="en-US" sz="3200" dirty="0">
                <a:solidFill>
                  <a:srgbClr val="A5062D"/>
                </a:solidFill>
                <a:latin typeface="Avenir LT Std 65 Medium"/>
                <a:cs typeface="Avenir LT Std 65 Medium"/>
              </a:rPr>
            </a:br>
            <a:r>
              <a:rPr lang="en-US" sz="3600" dirty="0">
                <a:solidFill>
                  <a:srgbClr val="A5062D"/>
                </a:solidFill>
                <a:latin typeface="Avenir LT Std 65 Medium"/>
                <a:cs typeface="Avenir LT Std 65 Medium"/>
              </a:rPr>
              <a:t>Summary of All 10 External Transactions </a:t>
            </a:r>
            <a:br>
              <a:rPr lang="en-US" sz="3600" dirty="0">
                <a:solidFill>
                  <a:srgbClr val="A5062D"/>
                </a:solidFill>
                <a:latin typeface="Avenir LT Std 65 Medium"/>
                <a:cs typeface="Avenir LT Std 65 Medium"/>
              </a:rPr>
            </a:br>
            <a:r>
              <a:rPr lang="en-US" sz="3600" dirty="0">
                <a:solidFill>
                  <a:srgbClr val="A5062D"/>
                </a:solidFill>
                <a:latin typeface="Avenir LT Std 65 Medium"/>
                <a:cs typeface="Avenir LT Std 65 Medium"/>
              </a:rPr>
              <a:t>of Eagle Soccer Academy</a:t>
            </a:r>
          </a:p>
        </p:txBody>
      </p:sp>
      <p:graphicFrame>
        <p:nvGraphicFramePr>
          <p:cNvPr id="2" name="Table 1">
            <a:extLst>
              <a:ext uri="{FF2B5EF4-FFF2-40B4-BE49-F238E27FC236}">
                <a16:creationId xmlns:a16="http://schemas.microsoft.com/office/drawing/2014/main" id="{1F877105-797C-41A6-9420-782B22F3B068}"/>
              </a:ext>
            </a:extLst>
          </p:cNvPr>
          <p:cNvGraphicFramePr>
            <a:graphicFrameLocks noGrp="1"/>
          </p:cNvGraphicFramePr>
          <p:nvPr>
            <p:extLst>
              <p:ext uri="{D42A27DB-BD31-4B8C-83A1-F6EECF244321}">
                <p14:modId xmlns:p14="http://schemas.microsoft.com/office/powerpoint/2010/main" val="2349039223"/>
              </p:ext>
            </p:extLst>
          </p:nvPr>
        </p:nvGraphicFramePr>
        <p:xfrm>
          <a:off x="712481" y="1800248"/>
          <a:ext cx="8289966" cy="3944718"/>
        </p:xfrm>
        <a:graphic>
          <a:graphicData uri="http://schemas.openxmlformats.org/drawingml/2006/table">
            <a:tbl>
              <a:tblPr/>
              <a:tblGrid>
                <a:gridCol w="440918">
                  <a:extLst>
                    <a:ext uri="{9D8B030D-6E8A-4147-A177-3AD203B41FA5}">
                      <a16:colId xmlns:a16="http://schemas.microsoft.com/office/drawing/2014/main" val="1952872051"/>
                    </a:ext>
                  </a:extLst>
                </a:gridCol>
                <a:gridCol w="638269">
                  <a:extLst>
                    <a:ext uri="{9D8B030D-6E8A-4147-A177-3AD203B41FA5}">
                      <a16:colId xmlns:a16="http://schemas.microsoft.com/office/drawing/2014/main" val="3533441744"/>
                    </a:ext>
                  </a:extLst>
                </a:gridCol>
                <a:gridCol w="700323">
                  <a:extLst>
                    <a:ext uri="{9D8B030D-6E8A-4147-A177-3AD203B41FA5}">
                      <a16:colId xmlns:a16="http://schemas.microsoft.com/office/drawing/2014/main" val="3614192863"/>
                    </a:ext>
                  </a:extLst>
                </a:gridCol>
                <a:gridCol w="531891">
                  <a:extLst>
                    <a:ext uri="{9D8B030D-6E8A-4147-A177-3AD203B41FA5}">
                      <a16:colId xmlns:a16="http://schemas.microsoft.com/office/drawing/2014/main" val="2226331549"/>
                    </a:ext>
                  </a:extLst>
                </a:gridCol>
                <a:gridCol w="664863">
                  <a:extLst>
                    <a:ext uri="{9D8B030D-6E8A-4147-A177-3AD203B41FA5}">
                      <a16:colId xmlns:a16="http://schemas.microsoft.com/office/drawing/2014/main" val="3370340296"/>
                    </a:ext>
                  </a:extLst>
                </a:gridCol>
                <a:gridCol w="747264">
                  <a:extLst>
                    <a:ext uri="{9D8B030D-6E8A-4147-A177-3AD203B41FA5}">
                      <a16:colId xmlns:a16="http://schemas.microsoft.com/office/drawing/2014/main" val="185936605"/>
                    </a:ext>
                  </a:extLst>
                </a:gridCol>
                <a:gridCol w="203891">
                  <a:extLst>
                    <a:ext uri="{9D8B030D-6E8A-4147-A177-3AD203B41FA5}">
                      <a16:colId xmlns:a16="http://schemas.microsoft.com/office/drawing/2014/main" val="2615149091"/>
                    </a:ext>
                  </a:extLst>
                </a:gridCol>
                <a:gridCol w="661910">
                  <a:extLst>
                    <a:ext uri="{9D8B030D-6E8A-4147-A177-3AD203B41FA5}">
                      <a16:colId xmlns:a16="http://schemas.microsoft.com/office/drawing/2014/main" val="317302394"/>
                    </a:ext>
                  </a:extLst>
                </a:gridCol>
                <a:gridCol w="593945">
                  <a:extLst>
                    <a:ext uri="{9D8B030D-6E8A-4147-A177-3AD203B41FA5}">
                      <a16:colId xmlns:a16="http://schemas.microsoft.com/office/drawing/2014/main" val="2844938567"/>
                    </a:ext>
                  </a:extLst>
                </a:gridCol>
                <a:gridCol w="721008">
                  <a:extLst>
                    <a:ext uri="{9D8B030D-6E8A-4147-A177-3AD203B41FA5}">
                      <a16:colId xmlns:a16="http://schemas.microsoft.com/office/drawing/2014/main" val="964859643"/>
                    </a:ext>
                  </a:extLst>
                </a:gridCol>
                <a:gridCol w="200937">
                  <a:extLst>
                    <a:ext uri="{9D8B030D-6E8A-4147-A177-3AD203B41FA5}">
                      <a16:colId xmlns:a16="http://schemas.microsoft.com/office/drawing/2014/main" val="21089187"/>
                    </a:ext>
                  </a:extLst>
                </a:gridCol>
                <a:gridCol w="636856">
                  <a:extLst>
                    <a:ext uri="{9D8B030D-6E8A-4147-A177-3AD203B41FA5}">
                      <a16:colId xmlns:a16="http://schemas.microsoft.com/office/drawing/2014/main" val="679207520"/>
                    </a:ext>
                  </a:extLst>
                </a:gridCol>
                <a:gridCol w="796231">
                  <a:extLst>
                    <a:ext uri="{9D8B030D-6E8A-4147-A177-3AD203B41FA5}">
                      <a16:colId xmlns:a16="http://schemas.microsoft.com/office/drawing/2014/main" val="1406796727"/>
                    </a:ext>
                  </a:extLst>
                </a:gridCol>
                <a:gridCol w="751660">
                  <a:extLst>
                    <a:ext uri="{9D8B030D-6E8A-4147-A177-3AD203B41FA5}">
                      <a16:colId xmlns:a16="http://schemas.microsoft.com/office/drawing/2014/main" val="3760889332"/>
                    </a:ext>
                  </a:extLst>
                </a:gridCol>
              </a:tblGrid>
              <a:tr h="302175">
                <a:tc>
                  <a:txBody>
                    <a:bodyPr/>
                    <a:lstStyle/>
                    <a:p>
                      <a:pPr algn="ctr" fontAlgn="b"/>
                      <a:endParaRPr lang="en-US" sz="1000" b="0" i="0" u="none" strike="noStrike" dirty="0">
                        <a:solidFill>
                          <a:srgbClr val="000000"/>
                        </a:solidFill>
                        <a:effectLst/>
                        <a:latin typeface="Calibri" panose="020F0502020204030204" pitchFamily="34" charset="0"/>
                      </a:endParaRP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gridSpan="5">
                  <a:txBody>
                    <a:bodyPr/>
                    <a:lstStyle/>
                    <a:p>
                      <a:pPr algn="ctr" fontAlgn="b"/>
                      <a:r>
                        <a:rPr lang="en-US" sz="1000" b="1" i="0" u="none" strike="noStrike" dirty="0">
                          <a:solidFill>
                            <a:srgbClr val="000000"/>
                          </a:solidFill>
                          <a:effectLst/>
                          <a:latin typeface="Calibri" panose="020F0502020204030204" pitchFamily="34" charset="0"/>
                        </a:rPr>
                        <a:t>Assets</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gridSpan="3">
                  <a:txBody>
                    <a:bodyPr/>
                    <a:lstStyle/>
                    <a:p>
                      <a:pPr algn="ctr" fontAlgn="ctr"/>
                      <a:r>
                        <a:rPr lang="en-US" sz="1000" b="1" i="0" u="none" strike="noStrike" dirty="0">
                          <a:solidFill>
                            <a:srgbClr val="000000"/>
                          </a:solidFill>
                          <a:effectLst/>
                          <a:latin typeface="Calibri" panose="020F0502020204030204" pitchFamily="34" charset="0"/>
                        </a:rPr>
                        <a:t>Liabilities</a:t>
                      </a:r>
                    </a:p>
                  </a:txBody>
                  <a:tcPr marL="8750" marR="8750" marT="87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hMerge="1">
                  <a:txBody>
                    <a:bodyPr/>
                    <a:lstStyle/>
                    <a:p>
                      <a:endParaRPr lang="en-US"/>
                    </a:p>
                  </a:txBody>
                  <a:tcPr/>
                </a:tc>
                <a:tc hMerge="1">
                  <a:txBody>
                    <a:bodyPr/>
                    <a:lstStyle/>
                    <a:p>
                      <a:endParaRPr lang="en-US"/>
                    </a:p>
                  </a:txBody>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gridSpan="3">
                  <a:txBody>
                    <a:bodyPr/>
                    <a:lstStyle/>
                    <a:p>
                      <a:pPr algn="ctr" fontAlgn="b"/>
                      <a:r>
                        <a:rPr lang="en-US" sz="1000" b="0" i="0" u="none" strike="noStrike" dirty="0">
                          <a:solidFill>
                            <a:srgbClr val="000000"/>
                          </a:solidFill>
                          <a:effectLst/>
                          <a:latin typeface="Calibri" panose="020F0502020204030204" pitchFamily="34" charset="0"/>
                        </a:rPr>
                        <a:t> </a:t>
                      </a:r>
                    </a:p>
                    <a:p>
                      <a:pPr algn="ctr" fontAlgn="b"/>
                      <a:r>
                        <a:rPr lang="en-US" sz="1000" b="1" i="0" u="none" strike="noStrike" dirty="0">
                          <a:solidFill>
                            <a:srgbClr val="000000"/>
                          </a:solidFill>
                          <a:effectLst/>
                          <a:latin typeface="Calibri" panose="020F0502020204030204" pitchFamily="34" charset="0"/>
                        </a:rPr>
                        <a:t>Stockholders' Equity</a:t>
                      </a:r>
                      <a:endParaRPr lang="en-US" sz="1000" b="0" i="0" u="none" strike="noStrike" dirty="0">
                        <a:solidFill>
                          <a:srgbClr val="000000"/>
                        </a:solidFill>
                        <a:effectLst/>
                        <a:latin typeface="Calibri" panose="020F0502020204030204" pitchFamily="34" charset="0"/>
                      </a:endParaRP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hMerge="1">
                  <a:txBody>
                    <a:bodyPr/>
                    <a:lstStyle/>
                    <a:p>
                      <a:pPr algn="ctr" fontAlgn="b"/>
                      <a:r>
                        <a:rPr lang="en-US" sz="1000" b="1" i="0" u="none" strike="noStrike" dirty="0">
                          <a:solidFill>
                            <a:srgbClr val="000000"/>
                          </a:solidFill>
                          <a:effectLst/>
                          <a:latin typeface="Calibri" panose="020F0502020204030204" pitchFamily="34" charset="0"/>
                        </a:rPr>
                        <a:t>Stockholders' Equity</a:t>
                      </a:r>
                    </a:p>
                  </a:txBody>
                  <a:tcPr marL="8750" marR="8750" marT="87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hMerge="1">
                  <a:txBody>
                    <a:bodyPr/>
                    <a:lstStyle/>
                    <a:p>
                      <a:pPr algn="ctr"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377429099"/>
                  </a:ext>
                </a:extLst>
              </a:tr>
              <a:tr h="162730">
                <a:tc>
                  <a:txBody>
                    <a:bodyPr/>
                    <a:lstStyle/>
                    <a:p>
                      <a:pPr algn="l"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rowSpan="2">
                  <a:txBody>
                    <a:bodyPr/>
                    <a:lstStyle/>
                    <a:p>
                      <a:pPr algn="r" fontAlgn="b"/>
                      <a:r>
                        <a:rPr lang="en-US" sz="1000" b="0" i="0" u="none" strike="noStrike" dirty="0">
                          <a:solidFill>
                            <a:srgbClr val="000000"/>
                          </a:solidFill>
                          <a:effectLst/>
                          <a:latin typeface="Calibri" panose="020F0502020204030204" pitchFamily="34" charset="0"/>
                        </a:rPr>
                        <a:t>Accounts Receivables</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rowSpan="2">
                  <a:txBody>
                    <a:bodyPr/>
                    <a:lstStyle/>
                    <a:p>
                      <a:pPr algn="r" fontAlgn="b"/>
                      <a:r>
                        <a:rPr lang="en-US" sz="1000" b="0" i="0" u="none" strike="noStrike" dirty="0">
                          <a:solidFill>
                            <a:srgbClr val="000000"/>
                          </a:solidFill>
                          <a:effectLst/>
                          <a:latin typeface="Calibri" panose="020F0502020204030204" pitchFamily="34" charset="0"/>
                        </a:rPr>
                        <a:t>Prepaid Rent</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rowSpan="2">
                  <a:txBody>
                    <a:bodyPr/>
                    <a:lstStyle/>
                    <a:p>
                      <a:pPr algn="r" fontAlgn="b"/>
                      <a:r>
                        <a:rPr lang="en-US" sz="1000" b="0" i="0" u="none" strike="noStrike" dirty="0">
                          <a:solidFill>
                            <a:srgbClr val="000000"/>
                          </a:solidFill>
                          <a:effectLst/>
                          <a:latin typeface="Calibri" panose="020F0502020204030204" pitchFamily="34" charset="0"/>
                        </a:rPr>
                        <a:t>Accounts Payable</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rowSpan="2">
                  <a:txBody>
                    <a:bodyPr/>
                    <a:lstStyle/>
                    <a:p>
                      <a:pPr algn="r" fontAlgn="b"/>
                      <a:r>
                        <a:rPr lang="en-US" sz="1000" b="0" i="0" u="none" strike="noStrike" dirty="0">
                          <a:solidFill>
                            <a:srgbClr val="000000"/>
                          </a:solidFill>
                          <a:effectLst/>
                          <a:latin typeface="Calibri" panose="020F0502020204030204" pitchFamily="34" charset="0"/>
                        </a:rPr>
                        <a:t>Deferred Revenue</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rowSpan="2">
                  <a:txBody>
                    <a:bodyPr/>
                    <a:lstStyle/>
                    <a:p>
                      <a:pPr algn="r" fontAlgn="b"/>
                      <a:r>
                        <a:rPr lang="en-US" sz="1000" b="0" i="0" u="none" strike="noStrike" dirty="0">
                          <a:solidFill>
                            <a:srgbClr val="000000"/>
                          </a:solidFill>
                          <a:effectLst/>
                          <a:latin typeface="Calibri" panose="020F0502020204030204" pitchFamily="34" charset="0"/>
                        </a:rPr>
                        <a:t>Notes Payable</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rowSpan="2">
                  <a:txBody>
                    <a:bodyPr/>
                    <a:lstStyle/>
                    <a:p>
                      <a:pPr algn="r" fontAlgn="b"/>
                      <a:r>
                        <a:rPr lang="en-US" sz="1000" b="0" i="0" u="none" strike="noStrike" dirty="0">
                          <a:solidFill>
                            <a:srgbClr val="000000"/>
                          </a:solidFill>
                          <a:effectLst/>
                          <a:latin typeface="Calibri" panose="020F0502020204030204" pitchFamily="34" charset="0"/>
                        </a:rPr>
                        <a:t>Common Stock</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rowSpan="2">
                  <a:txBody>
                    <a:bodyPr/>
                    <a:lstStyle/>
                    <a:p>
                      <a:pPr algn="r" fontAlgn="b"/>
                      <a:r>
                        <a:rPr lang="en-US" sz="1000" b="0" i="0" u="none" strike="noStrike" dirty="0">
                          <a:solidFill>
                            <a:srgbClr val="000000"/>
                          </a:solidFill>
                          <a:effectLst/>
                          <a:latin typeface="Calibri" panose="020F0502020204030204" pitchFamily="34" charset="0"/>
                        </a:rPr>
                        <a:t>Retained Earnings</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1464458336"/>
                  </a:ext>
                </a:extLst>
              </a:tr>
              <a:tr h="325460">
                <a:tc>
                  <a:txBody>
                    <a:bodyPr/>
                    <a:lstStyle/>
                    <a:p>
                      <a:pPr algn="l" fontAlgn="b"/>
                      <a:r>
                        <a:rPr lang="en-US" sz="1000" b="0" i="0" u="none" strike="noStrike">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b"/>
                      <a:r>
                        <a:rPr lang="en-US" sz="1000" b="0" i="0" u="none" strike="noStrike" dirty="0">
                          <a:solidFill>
                            <a:srgbClr val="000000"/>
                          </a:solidFill>
                          <a:effectLst/>
                          <a:latin typeface="Calibri" panose="020F0502020204030204" pitchFamily="34" charset="0"/>
                        </a:rPr>
                        <a:t>Cash</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Supplies</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Equipment</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vMerge="1">
                  <a:txBody>
                    <a:bodyPr/>
                    <a:lstStyle/>
                    <a:p>
                      <a:endParaRPr lang="en-US"/>
                    </a:p>
                  </a:txBody>
                  <a:tcPr/>
                </a:tc>
                <a:tc vMerge="1">
                  <a:txBody>
                    <a:bodyPr/>
                    <a:lstStyle/>
                    <a:p>
                      <a:endParaRPr lang="en-US"/>
                    </a:p>
                  </a:txBody>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2011540323"/>
                  </a:ext>
                </a:extLst>
              </a:tr>
              <a:tr h="159018">
                <a:tc>
                  <a:txBody>
                    <a:bodyPr/>
                    <a:lstStyle/>
                    <a:p>
                      <a:pPr algn="l" fontAlgn="b"/>
                      <a:r>
                        <a:rPr lang="en-US" sz="1000" b="0" i="0" u="none" strike="noStrike">
                          <a:solidFill>
                            <a:srgbClr val="000000"/>
                          </a:solidFill>
                          <a:effectLst/>
                          <a:latin typeface="Calibri" panose="020F0502020204030204" pitchFamily="34" charset="0"/>
                        </a:rPr>
                        <a:t>Dec. 1</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4238765626"/>
                  </a:ext>
                </a:extLst>
              </a:tr>
              <a:tr h="302175">
                <a:tc>
                  <a:txBody>
                    <a:bodyPr/>
                    <a:lstStyle/>
                    <a:p>
                      <a:pPr algn="l" fontAlgn="b"/>
                      <a:r>
                        <a:rPr lang="en-US" sz="1000" b="0" i="0" u="none" strike="noStrike" dirty="0">
                          <a:solidFill>
                            <a:srgbClr val="000000"/>
                          </a:solidFill>
                          <a:effectLst/>
                          <a:latin typeface="Calibri" panose="020F0502020204030204" pitchFamily="34" charset="0"/>
                        </a:rPr>
                        <a:t>(1)</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+200,000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+200,000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577543346"/>
                  </a:ext>
                </a:extLst>
              </a:tr>
              <a:tr h="302175">
                <a:tc>
                  <a:txBody>
                    <a:bodyPr/>
                    <a:lstStyle/>
                    <a:p>
                      <a:pPr algn="l" fontAlgn="b"/>
                      <a:r>
                        <a:rPr lang="en-US" sz="1000" b="0" i="0" u="none" strike="noStrike" dirty="0">
                          <a:solidFill>
                            <a:srgbClr val="000000"/>
                          </a:solidFill>
                          <a:effectLst/>
                          <a:latin typeface="Calibri" panose="020F0502020204030204" pitchFamily="34" charset="0"/>
                        </a:rPr>
                        <a:t>(2)</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+100,000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+100,000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459418675"/>
                  </a:ext>
                </a:extLst>
              </a:tr>
              <a:tr h="301087">
                <a:tc>
                  <a:txBody>
                    <a:bodyPr/>
                    <a:lstStyle/>
                    <a:p>
                      <a:pPr algn="l" fontAlgn="b"/>
                      <a:r>
                        <a:rPr lang="en-US" sz="1000" b="0" i="0" u="none" strike="noStrike">
                          <a:solidFill>
                            <a:srgbClr val="000000"/>
                          </a:solidFill>
                          <a:effectLst/>
                          <a:latin typeface="Calibri" panose="020F0502020204030204" pitchFamily="34" charset="0"/>
                        </a:rPr>
                        <a:t>(3)</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-120,000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+120,000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3140716326"/>
                  </a:ext>
                </a:extLst>
              </a:tr>
              <a:tr h="210538">
                <a:tc>
                  <a:txBody>
                    <a:bodyPr/>
                    <a:lstStyle/>
                    <a:p>
                      <a:pPr algn="l" fontAlgn="b"/>
                      <a:r>
                        <a:rPr lang="en-US" sz="1000" b="0" i="0" u="none" strike="noStrike" dirty="0">
                          <a:solidFill>
                            <a:srgbClr val="000000"/>
                          </a:solidFill>
                          <a:effectLst/>
                          <a:latin typeface="Calibri" panose="020F0502020204030204" pitchFamily="34" charset="0"/>
                        </a:rPr>
                        <a:t>(4)</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-60,000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+60,000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1237968717"/>
                  </a:ext>
                </a:extLst>
              </a:tr>
              <a:tr h="162730">
                <a:tc>
                  <a:txBody>
                    <a:bodyPr/>
                    <a:lstStyle/>
                    <a:p>
                      <a:pPr algn="l" fontAlgn="b"/>
                      <a:r>
                        <a:rPr lang="en-US" sz="1000" b="0" i="0" u="none" strike="noStrike">
                          <a:solidFill>
                            <a:srgbClr val="000000"/>
                          </a:solidFill>
                          <a:effectLst/>
                          <a:latin typeface="Calibri" panose="020F0502020204030204" pitchFamily="34" charset="0"/>
                        </a:rPr>
                        <a:t>(5)</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+23,000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+23,000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4006300204"/>
                  </a:ext>
                </a:extLst>
              </a:tr>
              <a:tr h="303555">
                <a:tc>
                  <a:txBody>
                    <a:bodyPr/>
                    <a:lstStyle/>
                    <a:p>
                      <a:pPr algn="l" fontAlgn="b"/>
                      <a:r>
                        <a:rPr lang="en-US" sz="1000" b="0" i="0" u="none" strike="noStrike" dirty="0">
                          <a:solidFill>
                            <a:srgbClr val="000000"/>
                          </a:solidFill>
                          <a:effectLst/>
                          <a:latin typeface="Calibri" panose="020F0502020204030204" pitchFamily="34" charset="0"/>
                        </a:rPr>
                        <a:t>(6)</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p>
                      <a:pPr algn="r" fontAlgn="t"/>
                      <a:r>
                        <a:rPr lang="en-US" sz="1000" b="0" i="0" u="none" strike="noStrike" dirty="0">
                          <a:solidFill>
                            <a:srgbClr val="000000"/>
                          </a:solidFill>
                          <a:effectLst/>
                          <a:latin typeface="Calibri" panose="020F0502020204030204" pitchFamily="34" charset="0"/>
                        </a:rPr>
                        <a:t>+43,000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p>
                      <a:pPr algn="r" fontAlgn="t"/>
                      <a:r>
                        <a:rPr lang="en-US" sz="1000" b="0" i="0" u="none" strike="noStrike" dirty="0">
                          <a:solidFill>
                            <a:srgbClr val="000000"/>
                          </a:solidFill>
                          <a:effectLst/>
                          <a:latin typeface="Calibri" panose="020F0502020204030204" pitchFamily="34" charset="0"/>
                        </a:rPr>
                        <a:t> +43,000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dirty="0">
                          <a:solidFill>
                            <a:srgbClr val="000000"/>
                          </a:solidFill>
                          <a:effectLst/>
                          <a:latin typeface="Calibri" panose="020F0502020204030204" pitchFamily="34" charset="0"/>
                        </a:rPr>
                        <a:t>Service Revenue</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1343927490"/>
                  </a:ext>
                </a:extLst>
              </a:tr>
              <a:tr h="302175">
                <a:tc>
                  <a:txBody>
                    <a:bodyPr/>
                    <a:lstStyle/>
                    <a:p>
                      <a:pPr algn="l" fontAlgn="b"/>
                      <a:r>
                        <a:rPr lang="en-US" sz="1000" b="0" i="0" u="none" strike="noStrike">
                          <a:solidFill>
                            <a:srgbClr val="000000"/>
                          </a:solidFill>
                          <a:effectLst/>
                          <a:latin typeface="Calibri" panose="020F0502020204030204" pitchFamily="34" charset="0"/>
                        </a:rPr>
                        <a:t>(7)</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p>
                      <a:pPr algn="r" fontAlgn="t"/>
                      <a:r>
                        <a:rPr lang="en-US" sz="1000" b="0" i="0" u="none" strike="noStrike" dirty="0">
                          <a:solidFill>
                            <a:srgbClr val="000000"/>
                          </a:solidFill>
                          <a:effectLst/>
                          <a:latin typeface="Calibri" panose="020F0502020204030204" pitchFamily="34" charset="0"/>
                        </a:rPr>
                        <a:t>  +20,000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p>
                      <a:pPr algn="r" fontAlgn="t"/>
                      <a:r>
                        <a:rPr lang="en-US" sz="1000" b="0" i="0" u="none" strike="noStrike" dirty="0">
                          <a:solidFill>
                            <a:srgbClr val="000000"/>
                          </a:solidFill>
                          <a:effectLst/>
                          <a:latin typeface="Calibri" panose="020F0502020204030204" pitchFamily="34" charset="0"/>
                        </a:rPr>
                        <a:t>+20,000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dirty="0">
                          <a:solidFill>
                            <a:srgbClr val="000000"/>
                          </a:solidFill>
                          <a:effectLst/>
                          <a:latin typeface="Calibri" panose="020F0502020204030204" pitchFamily="34" charset="0"/>
                        </a:rPr>
                        <a:t>Service Revenue</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2063322125"/>
                  </a:ext>
                </a:extLst>
              </a:tr>
              <a:tr h="223931">
                <a:tc>
                  <a:txBody>
                    <a:bodyPr/>
                    <a:lstStyle/>
                    <a:p>
                      <a:pPr algn="l" fontAlgn="b"/>
                      <a:r>
                        <a:rPr lang="en-US" sz="1000" b="0" i="0" u="none" strike="noStrike" dirty="0">
                          <a:solidFill>
                            <a:srgbClr val="000000"/>
                          </a:solidFill>
                          <a:effectLst/>
                          <a:latin typeface="Calibri" panose="020F0502020204030204" pitchFamily="34" charset="0"/>
                        </a:rPr>
                        <a:t>(8)</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+6,000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+6,000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4175074214"/>
                  </a:ext>
                </a:extLst>
              </a:tr>
              <a:tr h="262866">
                <a:tc>
                  <a:txBody>
                    <a:bodyPr/>
                    <a:lstStyle/>
                    <a:p>
                      <a:pPr algn="l" fontAlgn="b"/>
                      <a:r>
                        <a:rPr lang="en-US" sz="1000" b="0" i="0" u="none" strike="noStrike" dirty="0">
                          <a:solidFill>
                            <a:srgbClr val="000000"/>
                          </a:solidFill>
                          <a:effectLst/>
                          <a:latin typeface="Calibri" panose="020F0502020204030204" pitchFamily="34" charset="0"/>
                        </a:rPr>
                        <a:t>(9)</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endParaRPr lang="en-US" sz="1000" b="0" i="0" u="none" strike="noStrike" dirty="0">
                        <a:solidFill>
                          <a:srgbClr val="000000"/>
                        </a:solidFill>
                        <a:effectLst/>
                        <a:latin typeface="Calibri" panose="020F0502020204030204" pitchFamily="34" charset="0"/>
                      </a:endParaRPr>
                    </a:p>
                    <a:p>
                      <a:pPr algn="r" fontAlgn="t"/>
                      <a:r>
                        <a:rPr lang="en-US" sz="1000" b="0" i="0" u="none" strike="noStrike" dirty="0">
                          <a:solidFill>
                            <a:srgbClr val="000000"/>
                          </a:solidFill>
                          <a:effectLst/>
                          <a:latin typeface="Calibri" panose="020F0502020204030204" pitchFamily="34" charset="0"/>
                        </a:rPr>
                        <a:t>     -28,000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p>
                      <a:pPr algn="r" fontAlgn="t"/>
                      <a:r>
                        <a:rPr lang="en-US" sz="1000" b="0" i="0" u="none" strike="noStrike" dirty="0">
                          <a:solidFill>
                            <a:srgbClr val="000000"/>
                          </a:solidFill>
                          <a:effectLst/>
                          <a:latin typeface="Calibri" panose="020F0502020204030204" pitchFamily="34" charset="0"/>
                        </a:rPr>
                        <a:t>-28,000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dirty="0">
                          <a:solidFill>
                            <a:srgbClr val="000000"/>
                          </a:solidFill>
                          <a:effectLst/>
                          <a:latin typeface="Calibri" panose="020F0502020204030204" pitchFamily="34" charset="0"/>
                        </a:rPr>
                        <a:t>Salaries Expense</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322809982"/>
                  </a:ext>
                </a:extLst>
              </a:tr>
              <a:tr h="191912">
                <a:tc>
                  <a:txBody>
                    <a:bodyPr/>
                    <a:lstStyle/>
                    <a:p>
                      <a:pPr algn="l" fontAlgn="b"/>
                      <a:r>
                        <a:rPr lang="en-US" sz="1000" b="0" i="0" u="none" strike="noStrike">
                          <a:solidFill>
                            <a:srgbClr val="000000"/>
                          </a:solidFill>
                          <a:effectLst/>
                          <a:latin typeface="Calibri" panose="020F0502020204030204" pitchFamily="34" charset="0"/>
                        </a:rPr>
                        <a:t>(10)</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-4,000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-4,000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dirty="0">
                          <a:solidFill>
                            <a:srgbClr val="000000"/>
                          </a:solidFill>
                          <a:effectLst/>
                          <a:latin typeface="Calibri" panose="020F0502020204030204" pitchFamily="34" charset="0"/>
                        </a:rPr>
                        <a:t>Dividends</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3889840799"/>
                  </a:ext>
                </a:extLst>
              </a:tr>
              <a:tr h="155304">
                <a:tc>
                  <a:txBody>
                    <a:bodyPr/>
                    <a:lstStyle/>
                    <a:p>
                      <a:pPr algn="l" fontAlgn="b"/>
                      <a:r>
                        <a:rPr lang="en-US" sz="1000" b="0" i="0" u="none" strike="noStrike">
                          <a:solidFill>
                            <a:srgbClr val="000000"/>
                          </a:solidFill>
                          <a:effectLst/>
                          <a:latin typeface="Calibri" panose="020F0502020204030204" pitchFamily="34" charset="0"/>
                        </a:rPr>
                        <a:t>Dec. 31</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$137,000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$20,000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$23,000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$60,000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$120,000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$23,000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$6,000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$100,000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$200,000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r" fontAlgn="t"/>
                      <a:r>
                        <a:rPr lang="en-US" sz="1000" b="0" i="0" u="none" strike="noStrike" dirty="0">
                          <a:solidFill>
                            <a:srgbClr val="000000"/>
                          </a:solidFill>
                          <a:effectLst/>
                          <a:latin typeface="Calibri" panose="020F0502020204030204" pitchFamily="34" charset="0"/>
                        </a:rPr>
                        <a:t>          $31,000</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3085563882"/>
                  </a:ext>
                </a:extLst>
              </a:tr>
              <a:tr h="162730">
                <a:tc>
                  <a:txBody>
                    <a:bodyPr/>
                    <a:lstStyle/>
                    <a:p>
                      <a:pPr algn="l" fontAlgn="b"/>
                      <a:r>
                        <a:rPr lang="en-US" sz="1000" b="0" i="0" u="none" strike="noStrike">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a:txBody>
                    <a:bodyPr/>
                    <a:lstStyle/>
                    <a:p>
                      <a:pPr algn="l" fontAlgn="t"/>
                      <a:r>
                        <a:rPr lang="en-US" sz="1000" b="0" i="0" u="none" strike="noStrike">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gridSpan="4">
                  <a:txBody>
                    <a:bodyPr/>
                    <a:lstStyle/>
                    <a:p>
                      <a:pPr algn="ctr" fontAlgn="t"/>
                      <a:r>
                        <a:rPr lang="en-US" sz="1000" b="0" i="0" u="none" strike="noStrike" dirty="0">
                          <a:solidFill>
                            <a:srgbClr val="000000"/>
                          </a:solidFill>
                          <a:effectLst/>
                          <a:latin typeface="Calibri" panose="020F0502020204030204" pitchFamily="34" charset="0"/>
                        </a:rPr>
                        <a:t>$360,000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gridSpan="6">
                  <a:txBody>
                    <a:bodyPr/>
                    <a:lstStyle/>
                    <a:p>
                      <a:pPr algn="ctr" fontAlgn="t"/>
                      <a:r>
                        <a:rPr lang="en-US" sz="1000" b="0" i="0" u="none" strike="noStrike" dirty="0">
                          <a:solidFill>
                            <a:srgbClr val="000000"/>
                          </a:solidFill>
                          <a:effectLst/>
                          <a:latin typeface="Calibri" panose="020F0502020204030204" pitchFamily="34" charset="0"/>
                        </a:rPr>
                        <a:t>$360,000 </a:t>
                      </a:r>
                    </a:p>
                  </a:txBody>
                  <a:tcPr marL="8750" marR="8750" marT="87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750" marR="8750" marT="87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D1"/>
                    </a:solidFill>
                  </a:tcPr>
                </a:tc>
                <a:extLst>
                  <a:ext uri="{0D108BD9-81ED-4DB2-BD59-A6C34878D82A}">
                    <a16:rowId xmlns:a16="http://schemas.microsoft.com/office/drawing/2014/main" val="64179997"/>
                  </a:ext>
                </a:extLst>
              </a:tr>
            </a:tbl>
          </a:graphicData>
        </a:graphic>
      </p:graphicFrame>
      <p:sp>
        <p:nvSpPr>
          <p:cNvPr id="47" name="Oval 46"/>
          <p:cNvSpPr/>
          <p:nvPr/>
        </p:nvSpPr>
        <p:spPr>
          <a:xfrm>
            <a:off x="2645090" y="5589541"/>
            <a:ext cx="848738" cy="21544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Oval 48"/>
          <p:cNvSpPr/>
          <p:nvPr/>
        </p:nvSpPr>
        <p:spPr>
          <a:xfrm>
            <a:off x="5840220" y="5535644"/>
            <a:ext cx="976045" cy="29353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5147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3"/>
            <a:ext cx="7406640" cy="4725038"/>
          </a:xfrm>
        </p:spPr>
        <p:txBody>
          <a:bodyPr/>
          <a:lstStyle/>
          <a:p>
            <a:pPr marL="0" indent="0">
              <a:buNone/>
            </a:pPr>
            <a:r>
              <a:rPr lang="en-US" dirty="0"/>
              <a:t>What effect does the payment of dividends have on the accounting equation?</a:t>
            </a:r>
          </a:p>
          <a:p>
            <a:pPr marL="0" indent="0">
              <a:buNone/>
            </a:pPr>
            <a:r>
              <a:rPr lang="en-US" dirty="0"/>
              <a:t>a.	Assets decrease and equity increases</a:t>
            </a:r>
          </a:p>
          <a:p>
            <a:pPr marL="0" indent="0">
              <a:buNone/>
            </a:pPr>
            <a:r>
              <a:rPr lang="en-US" dirty="0"/>
              <a:t>b.	Assets decrease and equity decreases</a:t>
            </a:r>
          </a:p>
          <a:p>
            <a:pPr marL="0" indent="0">
              <a:buNone/>
            </a:pPr>
            <a:r>
              <a:rPr lang="en-US" dirty="0"/>
              <a:t>c.	Assets decrease and liabilities increase</a:t>
            </a:r>
          </a:p>
          <a:p>
            <a:pPr marL="514350" indent="-514350">
              <a:buAutoNum type="alphaLcPeriod" startAt="4"/>
            </a:pPr>
            <a:r>
              <a:rPr lang="en-US" dirty="0"/>
              <a:t>Assets increase and equity increases</a:t>
            </a:r>
          </a:p>
        </p:txBody>
      </p:sp>
      <p:sp>
        <p:nvSpPr>
          <p:cNvPr id="4" name="Title 3"/>
          <p:cNvSpPr>
            <a:spLocks noGrp="1"/>
          </p:cNvSpPr>
          <p:nvPr>
            <p:ph type="title"/>
          </p:nvPr>
        </p:nvSpPr>
        <p:spPr/>
        <p:txBody>
          <a:bodyPr/>
          <a:lstStyle/>
          <a:p>
            <a:r>
              <a:rPr lang="en-US" dirty="0"/>
              <a:t>Concept Check 2-2</a:t>
            </a:r>
          </a:p>
        </p:txBody>
      </p:sp>
      <p:sp>
        <p:nvSpPr>
          <p:cNvPr id="6" name="TextBox 5"/>
          <p:cNvSpPr txBox="1"/>
          <p:nvPr/>
        </p:nvSpPr>
        <p:spPr>
          <a:xfrm>
            <a:off x="1064944" y="4789834"/>
            <a:ext cx="7406640" cy="1508105"/>
          </a:xfrm>
          <a:prstGeom prst="rect">
            <a:avLst/>
          </a:prstGeom>
          <a:solidFill>
            <a:srgbClr val="FFFFD1"/>
          </a:solidFill>
          <a:ln w="6350">
            <a:solidFill>
              <a:schemeClr val="tx1"/>
            </a:solidFill>
          </a:ln>
        </p:spPr>
        <p:txBody>
          <a:bodyPr wrap="square" rtlCol="0">
            <a:spAutoFit/>
          </a:bodyPr>
          <a:lstStyle/>
          <a:p>
            <a:r>
              <a:rPr lang="en-US" sz="2300" dirty="0"/>
              <a:t>Payment of dividends causes the cash account (which is an asset) to decrease and also causes retained earnings (which is an equity account) to decrease. So the correct answer is the payment of dividends decreases both assets and equity.</a:t>
            </a:r>
          </a:p>
        </p:txBody>
      </p:sp>
      <p:sp>
        <p:nvSpPr>
          <p:cNvPr id="7" name="Oval 6"/>
          <p:cNvSpPr/>
          <p:nvPr/>
        </p:nvSpPr>
        <p:spPr bwMode="auto">
          <a:xfrm>
            <a:off x="974981" y="2967763"/>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9" name="Slide Number Placeholder 8"/>
          <p:cNvSpPr>
            <a:spLocks noGrp="1"/>
          </p:cNvSpPr>
          <p:nvPr>
            <p:ph type="sldNum" sz="quarter" idx="12"/>
          </p:nvPr>
        </p:nvSpPr>
        <p:spPr/>
        <p:txBody>
          <a:bodyPr/>
          <a:lstStyle/>
          <a:p>
            <a:r>
              <a:rPr lang="en-US" dirty="0"/>
              <a:t>2-</a:t>
            </a:r>
            <a:fld id="{8A048DD7-39B4-434B-ACE7-68CA5B147A05}" type="slidenum">
              <a:rPr lang="en-US" smtClean="0"/>
              <a:t>33</a:t>
            </a:fld>
            <a:endParaRPr lang="en-US" dirty="0"/>
          </a:p>
        </p:txBody>
      </p:sp>
    </p:spTree>
    <p:extLst>
      <p:ext uri="{BB962C8B-B14F-4D97-AF65-F5344CB8AC3E}">
        <p14:creationId xmlns:p14="http://schemas.microsoft.com/office/powerpoint/2010/main" val="266502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5"/>
          <p:cNvSpPr>
            <a:spLocks noGrp="1"/>
          </p:cNvSpPr>
          <p:nvPr>
            <p:ph type="body" idx="1"/>
          </p:nvPr>
        </p:nvSpPr>
        <p:spPr/>
        <p:txBody>
          <a:bodyPr/>
          <a:lstStyle/>
          <a:p>
            <a:r>
              <a:rPr lang="en-US" dirty="0"/>
              <a:t>DEBITS AND CREDITS</a:t>
            </a:r>
          </a:p>
        </p:txBody>
      </p:sp>
      <p:sp>
        <p:nvSpPr>
          <p:cNvPr id="60417" name="Title 4"/>
          <p:cNvSpPr>
            <a:spLocks noGrp="1"/>
          </p:cNvSpPr>
          <p:nvPr>
            <p:ph type="title"/>
          </p:nvPr>
        </p:nvSpPr>
        <p:spPr/>
        <p:txBody>
          <a:bodyPr/>
          <a:lstStyle/>
          <a:p>
            <a:r>
              <a:rPr lang="en-US" dirty="0"/>
              <a:t>PART B</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34</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4"/>
          <p:cNvSpPr>
            <a:spLocks noGrp="1"/>
          </p:cNvSpPr>
          <p:nvPr>
            <p:ph idx="1"/>
          </p:nvPr>
        </p:nvSpPr>
        <p:spPr>
          <a:xfrm>
            <a:off x="709369" y="1442358"/>
            <a:ext cx="8270240" cy="1595482"/>
          </a:xfrm>
        </p:spPr>
        <p:txBody>
          <a:bodyPr/>
          <a:lstStyle/>
          <a:p>
            <a:r>
              <a:rPr lang="en-IN" b="1" dirty="0">
                <a:solidFill>
                  <a:srgbClr val="A5062D"/>
                </a:solidFill>
              </a:rPr>
              <a:t>LO2-3</a:t>
            </a:r>
            <a:r>
              <a:rPr lang="en-IN" dirty="0"/>
              <a:t>	Assess whether the impact of external transactions results in a debit or credit to an account balance.</a:t>
            </a:r>
          </a:p>
        </p:txBody>
      </p:sp>
      <p:sp>
        <p:nvSpPr>
          <p:cNvPr id="62465" name="Title 3"/>
          <p:cNvSpPr>
            <a:spLocks noGrp="1"/>
          </p:cNvSpPr>
          <p:nvPr>
            <p:ph type="title"/>
          </p:nvPr>
        </p:nvSpPr>
        <p:spPr/>
        <p:txBody>
          <a:bodyPr/>
          <a:lstStyle/>
          <a:p>
            <a:r>
              <a:rPr lang="en-US" dirty="0"/>
              <a:t>Learning Objective 3</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35</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3"/>
          <p:cNvSpPr>
            <a:spLocks noGrp="1"/>
          </p:cNvSpPr>
          <p:nvPr>
            <p:ph type="title"/>
          </p:nvPr>
        </p:nvSpPr>
        <p:spPr>
          <a:xfrm>
            <a:off x="750694" y="934399"/>
            <a:ext cx="8229600" cy="1143000"/>
          </a:xfrm>
        </p:spPr>
        <p:txBody>
          <a:bodyPr/>
          <a:lstStyle/>
          <a:p>
            <a:pPr>
              <a:lnSpc>
                <a:spcPct val="90000"/>
              </a:lnSpc>
            </a:pPr>
            <a:r>
              <a:rPr lang="en-US" sz="3600" dirty="0"/>
              <a:t>Debit and Credit Effects on Accounts in the Basic Accounting Equation</a:t>
            </a:r>
          </a:p>
        </p:txBody>
      </p:sp>
      <p:sp>
        <p:nvSpPr>
          <p:cNvPr id="4" name="Slide Number Placeholder 3"/>
          <p:cNvSpPr>
            <a:spLocks noGrp="1"/>
          </p:cNvSpPr>
          <p:nvPr>
            <p:ph type="sldNum" sz="quarter" idx="12"/>
          </p:nvPr>
        </p:nvSpPr>
        <p:spPr/>
        <p:txBody>
          <a:bodyPr/>
          <a:lstStyle/>
          <a:p>
            <a:r>
              <a:rPr lang="en-US" dirty="0"/>
              <a:t>2-</a:t>
            </a:r>
            <a:fld id="{8A048DD7-39B4-434B-ACE7-68CA5B147A05}" type="slidenum">
              <a:rPr lang="en-US" smtClean="0"/>
              <a:t>36</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TextBox 4"/>
          <p:cNvSpPr txBox="1"/>
          <p:nvPr/>
        </p:nvSpPr>
        <p:spPr>
          <a:xfrm>
            <a:off x="784412" y="364928"/>
            <a:ext cx="3280374" cy="584776"/>
          </a:xfrm>
          <a:prstGeom prst="rect">
            <a:avLst/>
          </a:prstGeom>
          <a:noFill/>
        </p:spPr>
        <p:txBody>
          <a:bodyPr wrap="square" rtlCol="0">
            <a:spAutoFit/>
          </a:bodyPr>
          <a:lstStyle/>
          <a:p>
            <a:r>
              <a:rPr lang="en-US" sz="3200" dirty="0">
                <a:solidFill>
                  <a:srgbClr val="1D5F76"/>
                </a:solidFill>
                <a:latin typeface="Avenir LT Std 65 Medium"/>
                <a:cs typeface="Avenir LT Std 65 Medium"/>
              </a:rPr>
              <a:t>Illustration 2-5</a:t>
            </a:r>
            <a:endParaRPr lang="en-US" sz="3200" dirty="0"/>
          </a:p>
        </p:txBody>
      </p:sp>
      <p:sp>
        <p:nvSpPr>
          <p:cNvPr id="7" name="Title 1"/>
          <p:cNvSpPr txBox="1">
            <a:spLocks/>
          </p:cNvSpPr>
          <p:nvPr/>
        </p:nvSpPr>
        <p:spPr>
          <a:xfrm>
            <a:off x="914400" y="4002086"/>
            <a:ext cx="8229600" cy="2469715"/>
          </a:xfrm>
          <a:prstGeom prst="rect">
            <a:avLst/>
          </a:prstGeom>
        </p:spPr>
        <p:txBody>
          <a:bodyPr/>
          <a:lstStyle>
            <a:lvl1pPr algn="l" defTabSz="457200" rtl="0" eaLnBrk="1" latinLnBrk="0" hangingPunct="1">
              <a:spcBef>
                <a:spcPct val="0"/>
              </a:spcBef>
              <a:buNone/>
              <a:defRPr sz="4000" b="0" i="0" kern="1200">
                <a:solidFill>
                  <a:srgbClr val="A5062D"/>
                </a:solidFill>
                <a:latin typeface="Avenir LT Std 65 Medium"/>
                <a:ea typeface="+mj-ea"/>
                <a:cs typeface="Avenir LT Std 65 Medium"/>
              </a:defRPr>
            </a:lvl1pPr>
          </a:lstStyle>
          <a:p>
            <a:pPr marL="857250" indent="-857250">
              <a:spcBef>
                <a:spcPts val="0"/>
              </a:spcBef>
              <a:tabLst>
                <a:tab pos="285750" algn="l"/>
              </a:tabLst>
            </a:pPr>
            <a:r>
              <a:rPr lang="en-US" sz="3200" dirty="0">
                <a:solidFill>
                  <a:srgbClr val="1D5F76"/>
                </a:solidFill>
                <a:latin typeface="+mn-lt"/>
                <a:ea typeface="+mn-ea"/>
                <a:cs typeface="+mn-cs"/>
              </a:rPr>
              <a:t>	</a:t>
            </a:r>
            <a:r>
              <a:rPr lang="en-US" sz="2800" dirty="0">
                <a:solidFill>
                  <a:srgbClr val="1D5F76"/>
                </a:solidFill>
                <a:latin typeface="+mn-lt"/>
                <a:ea typeface="+mn-ea"/>
                <a:cs typeface="+mn-cs"/>
              </a:rPr>
              <a:t>1. Left side—Assets increase with </a:t>
            </a:r>
            <a:r>
              <a:rPr lang="en-US" sz="2800" b="1" dirty="0">
                <a:solidFill>
                  <a:srgbClr val="1D5F76"/>
                </a:solidFill>
                <a:latin typeface="+mn-lt"/>
                <a:ea typeface="+mn-ea"/>
                <a:cs typeface="+mn-cs"/>
              </a:rPr>
              <a:t>debits</a:t>
            </a:r>
            <a:r>
              <a:rPr lang="en-US" sz="2800" i="1" dirty="0">
                <a:solidFill>
                  <a:srgbClr val="1D5F76"/>
                </a:solidFill>
                <a:latin typeface="+mn-lt"/>
                <a:ea typeface="+mn-ea"/>
                <a:cs typeface="+mn-cs"/>
              </a:rPr>
              <a:t>.</a:t>
            </a:r>
          </a:p>
          <a:p>
            <a:pPr marL="685800" indent="-400050">
              <a:spcBef>
                <a:spcPts val="0"/>
              </a:spcBef>
              <a:tabLst>
                <a:tab pos="285750" algn="l"/>
              </a:tabLst>
            </a:pPr>
            <a:r>
              <a:rPr lang="en-US" sz="2800" dirty="0">
                <a:solidFill>
                  <a:srgbClr val="1D5F76"/>
                </a:solidFill>
                <a:latin typeface="+mn-lt"/>
                <a:ea typeface="+mn-ea"/>
                <a:cs typeface="+mn-cs"/>
              </a:rPr>
              <a:t>2. Right side—Liabilities and stockholders’ equity increase with </a:t>
            </a:r>
            <a:r>
              <a:rPr lang="en-US" sz="2800" b="1" dirty="0">
                <a:solidFill>
                  <a:srgbClr val="1D5F76"/>
                </a:solidFill>
                <a:latin typeface="+mn-lt"/>
                <a:ea typeface="+mn-ea"/>
                <a:cs typeface="+mn-cs"/>
              </a:rPr>
              <a:t>credits</a:t>
            </a:r>
            <a:r>
              <a:rPr lang="en-US" sz="2800" dirty="0">
                <a:solidFill>
                  <a:srgbClr val="1D5F76"/>
                </a:solidFill>
                <a:latin typeface="+mn-lt"/>
                <a:ea typeface="+mn-ea"/>
                <a:cs typeface="+mn-cs"/>
              </a:rPr>
              <a:t>.</a:t>
            </a:r>
          </a:p>
          <a:p>
            <a:pPr marL="342900" lvl="0" indent="-342900">
              <a:spcBef>
                <a:spcPct val="20000"/>
              </a:spcBef>
              <a:buFont typeface="Arial"/>
              <a:buChar char="•"/>
            </a:pPr>
            <a:r>
              <a:rPr lang="en-US" sz="2800" dirty="0">
                <a:solidFill>
                  <a:srgbClr val="1D5F76"/>
                </a:solidFill>
                <a:latin typeface="+mn-lt"/>
                <a:ea typeface="+mn-ea"/>
                <a:cs typeface="+mn-cs"/>
              </a:rPr>
              <a:t>The </a:t>
            </a:r>
            <a:r>
              <a:rPr lang="en-US" sz="2800" i="1" dirty="0">
                <a:solidFill>
                  <a:srgbClr val="1D5F76"/>
                </a:solidFill>
                <a:latin typeface="+mn-lt"/>
                <a:ea typeface="+mn-ea"/>
                <a:cs typeface="+mn-cs"/>
              </a:rPr>
              <a:t>opposite</a:t>
            </a:r>
            <a:r>
              <a:rPr lang="en-US" sz="2800" dirty="0">
                <a:solidFill>
                  <a:srgbClr val="1D5F76"/>
                </a:solidFill>
                <a:latin typeface="+mn-lt"/>
                <a:ea typeface="+mn-ea"/>
                <a:cs typeface="+mn-cs"/>
              </a:rPr>
              <a:t> is true to </a:t>
            </a:r>
            <a:r>
              <a:rPr lang="en-US" sz="2800" b="1" dirty="0">
                <a:solidFill>
                  <a:srgbClr val="1D5F76"/>
                </a:solidFill>
                <a:latin typeface="+mn-lt"/>
                <a:ea typeface="+mn-ea"/>
                <a:cs typeface="+mn-cs"/>
              </a:rPr>
              <a:t>decrease</a:t>
            </a:r>
            <a:r>
              <a:rPr lang="en-US" sz="2800" dirty="0">
                <a:solidFill>
                  <a:srgbClr val="1D5F76"/>
                </a:solidFill>
                <a:latin typeface="+mn-lt"/>
                <a:ea typeface="+mn-ea"/>
                <a:cs typeface="+mn-cs"/>
              </a:rPr>
              <a:t> the balance of any of these accounts.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2000921"/>
            <a:ext cx="8299256" cy="200116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6066"/>
            <a:ext cx="8229600" cy="1143000"/>
          </a:xfrm>
        </p:spPr>
        <p:txBody>
          <a:bodyPr/>
          <a:lstStyle/>
          <a:p>
            <a:pPr>
              <a:lnSpc>
                <a:spcPct val="90000"/>
              </a:lnSpc>
            </a:pPr>
            <a:r>
              <a:rPr lang="en-US" dirty="0"/>
              <a:t>Common Mistake</a:t>
            </a:r>
          </a:p>
        </p:txBody>
      </p:sp>
      <p:sp>
        <p:nvSpPr>
          <p:cNvPr id="3" name="Content Placeholder 2"/>
          <p:cNvSpPr>
            <a:spLocks noGrp="1"/>
          </p:cNvSpPr>
          <p:nvPr>
            <p:ph idx="1"/>
          </p:nvPr>
        </p:nvSpPr>
        <p:spPr>
          <a:xfrm>
            <a:off x="812788" y="1411035"/>
            <a:ext cx="7955280" cy="4525963"/>
          </a:xfrm>
        </p:spPr>
        <p:txBody>
          <a:bodyPr>
            <a:normAutofit/>
          </a:bodyPr>
          <a:lstStyle/>
          <a:p>
            <a:r>
              <a:rPr lang="en-US" dirty="0"/>
              <a:t>Some students think the term “debit” always means increase, and “credit” always means decrease. </a:t>
            </a:r>
          </a:p>
          <a:p>
            <a:r>
              <a:rPr lang="en-US" dirty="0"/>
              <a:t>While this is true for assets, it is not true for liabilities and stockholders’ equity.</a:t>
            </a:r>
          </a:p>
          <a:p>
            <a:r>
              <a:rPr lang="en-US" dirty="0"/>
              <a:t>Liabilities and stockholders’ equity increase with a credit and decrease with a debit.</a:t>
            </a:r>
          </a:p>
        </p:txBody>
      </p:sp>
      <p:sp>
        <p:nvSpPr>
          <p:cNvPr id="4" name="Footer Placeholder 3"/>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37</a:t>
            </a:fld>
            <a:endParaRPr lang="en-US" dirty="0"/>
          </a:p>
        </p:txBody>
      </p:sp>
    </p:spTree>
    <p:extLst>
      <p:ext uri="{BB962C8B-B14F-4D97-AF65-F5344CB8AC3E}">
        <p14:creationId xmlns:p14="http://schemas.microsoft.com/office/powerpoint/2010/main" val="2495917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6066"/>
            <a:ext cx="8229600" cy="1143000"/>
          </a:xfrm>
        </p:spPr>
        <p:txBody>
          <a:bodyPr/>
          <a:lstStyle/>
          <a:p>
            <a:pPr>
              <a:lnSpc>
                <a:spcPct val="90000"/>
              </a:lnSpc>
            </a:pPr>
            <a:r>
              <a:rPr lang="en-US" dirty="0"/>
              <a:t>Key Point</a:t>
            </a:r>
          </a:p>
        </p:txBody>
      </p:sp>
      <p:sp>
        <p:nvSpPr>
          <p:cNvPr id="3" name="Content Placeholder 2"/>
          <p:cNvSpPr>
            <a:spLocks noGrp="1"/>
          </p:cNvSpPr>
          <p:nvPr>
            <p:ph idx="1"/>
          </p:nvPr>
        </p:nvSpPr>
        <p:spPr>
          <a:xfrm>
            <a:off x="812788" y="1411035"/>
            <a:ext cx="7955280" cy="4525963"/>
          </a:xfrm>
        </p:spPr>
        <p:txBody>
          <a:bodyPr>
            <a:normAutofit/>
          </a:bodyPr>
          <a:lstStyle/>
          <a:p>
            <a:pPr marL="0" indent="0">
              <a:buNone/>
            </a:pPr>
            <a:r>
              <a:rPr lang="en-US" dirty="0"/>
              <a:t>For the basic accounting equation:</a:t>
            </a:r>
          </a:p>
          <a:p>
            <a:r>
              <a:rPr lang="en-US" dirty="0"/>
              <a:t>(Assets = Liabilities + Stockholders’ Equity), assets (left side) increase with debits. </a:t>
            </a:r>
          </a:p>
          <a:p>
            <a:r>
              <a:rPr lang="en-US" dirty="0"/>
              <a:t>Liabilities and stockholders’ equity (right side) increase with credits.</a:t>
            </a:r>
          </a:p>
          <a:p>
            <a:pPr marL="0" indent="0">
              <a:buNone/>
            </a:pPr>
            <a:r>
              <a:rPr lang="en-US" dirty="0"/>
              <a:t>The opposite is true to decrease any of these accounts.</a:t>
            </a:r>
          </a:p>
        </p:txBody>
      </p:sp>
      <p:sp>
        <p:nvSpPr>
          <p:cNvPr id="4" name="Footer Placeholder 3"/>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38</a:t>
            </a:fld>
            <a:endParaRPr lang="en-US" dirty="0"/>
          </a:p>
        </p:txBody>
      </p:sp>
    </p:spTree>
    <p:extLst>
      <p:ext uri="{BB962C8B-B14F-4D97-AF65-F5344CB8AC3E}">
        <p14:creationId xmlns:p14="http://schemas.microsoft.com/office/powerpoint/2010/main" val="1530607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4"/>
          <p:cNvSpPr>
            <a:spLocks noGrp="1"/>
          </p:cNvSpPr>
          <p:nvPr>
            <p:ph type="title"/>
          </p:nvPr>
        </p:nvSpPr>
        <p:spPr/>
        <p:txBody>
          <a:bodyPr/>
          <a:lstStyle/>
          <a:p>
            <a:pPr>
              <a:lnSpc>
                <a:spcPct val="90000"/>
              </a:lnSpc>
            </a:pPr>
            <a:r>
              <a:rPr lang="en-IN" sz="3600" dirty="0"/>
              <a:t>Debit and Credit Effects on Accounts in the Expanded Accounting Equation</a:t>
            </a:r>
          </a:p>
        </p:txBody>
      </p:sp>
      <p:sp>
        <p:nvSpPr>
          <p:cNvPr id="4" name="Slide Number Placeholder 3"/>
          <p:cNvSpPr>
            <a:spLocks noGrp="1"/>
          </p:cNvSpPr>
          <p:nvPr>
            <p:ph type="sldNum" sz="quarter" idx="12"/>
          </p:nvPr>
        </p:nvSpPr>
        <p:spPr/>
        <p:txBody>
          <a:bodyPr/>
          <a:lstStyle/>
          <a:p>
            <a:r>
              <a:rPr lang="en-US" dirty="0"/>
              <a:t>2-</a:t>
            </a:r>
            <a:fld id="{8A048DD7-39B4-434B-ACE7-68CA5B147A05}" type="slidenum">
              <a:rPr lang="en-US" smtClean="0"/>
              <a:t>39</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213" y="1524783"/>
            <a:ext cx="5874945" cy="505185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TextBox 6"/>
          <p:cNvSpPr txBox="1"/>
          <p:nvPr/>
        </p:nvSpPr>
        <p:spPr>
          <a:xfrm>
            <a:off x="812787" y="-12246"/>
            <a:ext cx="3009414" cy="584776"/>
          </a:xfrm>
          <a:prstGeom prst="rect">
            <a:avLst/>
          </a:prstGeom>
          <a:noFill/>
        </p:spPr>
        <p:txBody>
          <a:bodyPr wrap="square" rtlCol="0">
            <a:spAutoFit/>
          </a:bodyPr>
          <a:lstStyle/>
          <a:p>
            <a:r>
              <a:rPr lang="en-US" sz="3200" dirty="0">
                <a:solidFill>
                  <a:srgbClr val="1D5F76"/>
                </a:solidFill>
                <a:latin typeface="Avenir LT Std 65 Medium"/>
                <a:cs typeface="Avenir LT Std 65 Medium"/>
              </a:rPr>
              <a:t>Illustration 2-6</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4"/>
          <p:cNvSpPr>
            <a:spLocks noGrp="1"/>
          </p:cNvSpPr>
          <p:nvPr>
            <p:ph idx="1"/>
          </p:nvPr>
        </p:nvSpPr>
        <p:spPr>
          <a:xfrm>
            <a:off x="709368" y="1442358"/>
            <a:ext cx="8129831" cy="2968582"/>
          </a:xfrm>
        </p:spPr>
        <p:txBody>
          <a:bodyPr/>
          <a:lstStyle/>
          <a:p>
            <a:r>
              <a:rPr lang="en-IN" b="1" dirty="0">
                <a:solidFill>
                  <a:srgbClr val="A5062D"/>
                </a:solidFill>
              </a:rPr>
              <a:t>LO2-1</a:t>
            </a:r>
            <a:r>
              <a:rPr lang="en-IN" dirty="0"/>
              <a:t>	Identify the basic steps in measuring external transactions. </a:t>
            </a:r>
          </a:p>
        </p:txBody>
      </p:sp>
      <p:sp>
        <p:nvSpPr>
          <p:cNvPr id="19457" name="Title 3"/>
          <p:cNvSpPr>
            <a:spLocks noGrp="1"/>
          </p:cNvSpPr>
          <p:nvPr>
            <p:ph type="title"/>
          </p:nvPr>
        </p:nvSpPr>
        <p:spPr/>
        <p:txBody>
          <a:bodyPr/>
          <a:lstStyle/>
          <a:p>
            <a:r>
              <a:rPr lang="en-US" dirty="0"/>
              <a:t>Learning Objective 1</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4</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6066"/>
            <a:ext cx="8229600" cy="1143000"/>
          </a:xfrm>
        </p:spPr>
        <p:txBody>
          <a:bodyPr/>
          <a:lstStyle/>
          <a:p>
            <a:pPr>
              <a:lnSpc>
                <a:spcPct val="90000"/>
              </a:lnSpc>
            </a:pPr>
            <a:r>
              <a:rPr lang="en-US" dirty="0"/>
              <a:t>Key Point</a:t>
            </a:r>
          </a:p>
        </p:txBody>
      </p:sp>
      <p:sp>
        <p:nvSpPr>
          <p:cNvPr id="3" name="Content Placeholder 2"/>
          <p:cNvSpPr>
            <a:spLocks noGrp="1"/>
          </p:cNvSpPr>
          <p:nvPr>
            <p:ph idx="1"/>
          </p:nvPr>
        </p:nvSpPr>
        <p:spPr>
          <a:xfrm>
            <a:off x="812788" y="1166018"/>
            <a:ext cx="7955280" cy="5056362"/>
          </a:xfrm>
        </p:spPr>
        <p:txBody>
          <a:bodyPr>
            <a:noAutofit/>
          </a:bodyPr>
          <a:lstStyle/>
          <a:p>
            <a:r>
              <a:rPr lang="en-US" sz="2800" dirty="0"/>
              <a:t>The </a:t>
            </a:r>
            <a:r>
              <a:rPr lang="en-US" sz="2800" b="1" dirty="0"/>
              <a:t>Retained Earnings </a:t>
            </a:r>
            <a:r>
              <a:rPr lang="en-US" sz="2800" dirty="0"/>
              <a:t>account is a stockholders’ equity account that </a:t>
            </a:r>
            <a:r>
              <a:rPr lang="en-US" sz="2800" i="1" dirty="0">
                <a:solidFill>
                  <a:srgbClr val="FF0000"/>
                </a:solidFill>
              </a:rPr>
              <a:t>normally has a credit balance</a:t>
            </a:r>
            <a:r>
              <a:rPr lang="en-US" sz="2800" dirty="0"/>
              <a:t>. </a:t>
            </a:r>
          </a:p>
          <a:p>
            <a:r>
              <a:rPr lang="en-US" sz="2800" dirty="0"/>
              <a:t>The Retained Earnings account has three components—revenues, expenses, and dividends. </a:t>
            </a:r>
          </a:p>
          <a:p>
            <a:r>
              <a:rPr lang="en-US" sz="2800" dirty="0"/>
              <a:t>The difference between revenues (increased by credits) and expenses (increased by debits) equals net income. </a:t>
            </a:r>
          </a:p>
          <a:p>
            <a:r>
              <a:rPr lang="en-US" sz="2800" dirty="0"/>
              <a:t>Net income increases the balance of Retained Earnings. </a:t>
            </a:r>
          </a:p>
          <a:p>
            <a:r>
              <a:rPr lang="en-US" sz="2800" dirty="0"/>
              <a:t>Dividends (increased by debits) decrease the balance of Retained Earnings.</a:t>
            </a:r>
          </a:p>
        </p:txBody>
      </p:sp>
      <p:sp>
        <p:nvSpPr>
          <p:cNvPr id="4" name="Footer Placeholder 3"/>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40</a:t>
            </a:fld>
            <a:endParaRPr lang="en-US" dirty="0"/>
          </a:p>
        </p:txBody>
      </p:sp>
    </p:spTree>
    <p:extLst>
      <p:ext uri="{BB962C8B-B14F-4D97-AF65-F5344CB8AC3E}">
        <p14:creationId xmlns:p14="http://schemas.microsoft.com/office/powerpoint/2010/main" val="3508904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862400" y="551136"/>
            <a:ext cx="7977982" cy="1005434"/>
          </a:xfrm>
        </p:spPr>
        <p:txBody>
          <a:bodyPr/>
          <a:lstStyle/>
          <a:p>
            <a:pPr>
              <a:lnSpc>
                <a:spcPct val="90000"/>
              </a:lnSpc>
            </a:pPr>
            <a:r>
              <a:rPr lang="en-IN" dirty="0"/>
              <a:t>Debit and Credit Effects on Each Account Type</a:t>
            </a:r>
          </a:p>
        </p:txBody>
      </p:sp>
      <p:sp>
        <p:nvSpPr>
          <p:cNvPr id="67586" name="Content Placeholder 2"/>
          <p:cNvSpPr>
            <a:spLocks noGrp="1"/>
          </p:cNvSpPr>
          <p:nvPr>
            <p:ph idx="1"/>
          </p:nvPr>
        </p:nvSpPr>
        <p:spPr>
          <a:xfrm>
            <a:off x="809150" y="1643138"/>
            <a:ext cx="8229600" cy="994214"/>
          </a:xfrm>
        </p:spPr>
        <p:txBody>
          <a:bodyPr/>
          <a:lstStyle/>
          <a:p>
            <a:r>
              <a:rPr lang="en-US" dirty="0"/>
              <a:t>A simple memory aid</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41</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7" name="TextBox 6"/>
          <p:cNvSpPr txBox="1"/>
          <p:nvPr/>
        </p:nvSpPr>
        <p:spPr>
          <a:xfrm>
            <a:off x="862399" y="62648"/>
            <a:ext cx="3440660" cy="584776"/>
          </a:xfrm>
          <a:prstGeom prst="rect">
            <a:avLst/>
          </a:prstGeom>
          <a:noFill/>
        </p:spPr>
        <p:txBody>
          <a:bodyPr wrap="square" rtlCol="0">
            <a:spAutoFit/>
          </a:bodyPr>
          <a:lstStyle/>
          <a:p>
            <a:r>
              <a:rPr lang="en-US" sz="3200" dirty="0">
                <a:solidFill>
                  <a:srgbClr val="1D5F76"/>
                </a:solidFill>
                <a:latin typeface="Avenir LT Std 65 Medium"/>
                <a:cs typeface="Avenir LT Std 65 Medium"/>
              </a:rPr>
              <a:t>Illustration 2-7</a:t>
            </a:r>
            <a:endParaRPr lang="en-US" sz="3200" dirty="0"/>
          </a:p>
        </p:txBody>
      </p:sp>
      <p:pic>
        <p:nvPicPr>
          <p:cNvPr id="6" name="Picture 5">
            <a:extLst>
              <a:ext uri="{FF2B5EF4-FFF2-40B4-BE49-F238E27FC236}">
                <a16:creationId xmlns:a16="http://schemas.microsoft.com/office/drawing/2014/main" id="{9538A659-D2C9-4C3A-B55A-36A947BFEEA6}"/>
              </a:ext>
            </a:extLst>
          </p:cNvPr>
          <p:cNvPicPr>
            <a:picLocks noChangeAspect="1"/>
          </p:cNvPicPr>
          <p:nvPr/>
        </p:nvPicPr>
        <p:blipFill>
          <a:blip r:embed="rId3"/>
          <a:stretch>
            <a:fillRect/>
          </a:stretch>
        </p:blipFill>
        <p:spPr>
          <a:xfrm>
            <a:off x="1169432" y="2356401"/>
            <a:ext cx="7339660" cy="372849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3"/>
            <a:ext cx="7794576" cy="4725038"/>
          </a:xfrm>
        </p:spPr>
        <p:txBody>
          <a:bodyPr/>
          <a:lstStyle/>
          <a:p>
            <a:pPr marL="0" indent="0">
              <a:buNone/>
            </a:pPr>
            <a:r>
              <a:rPr lang="en-US" dirty="0"/>
              <a:t>What does the word debit mean?</a:t>
            </a:r>
          </a:p>
          <a:p>
            <a:pPr marL="0" indent="0">
              <a:buNone/>
            </a:pPr>
            <a:r>
              <a:rPr lang="en-US" dirty="0"/>
              <a:t>a.	Left side</a:t>
            </a:r>
          </a:p>
          <a:p>
            <a:pPr marL="0" indent="0">
              <a:buNone/>
            </a:pPr>
            <a:r>
              <a:rPr lang="en-US" dirty="0"/>
              <a:t>b.	Right side</a:t>
            </a:r>
          </a:p>
          <a:p>
            <a:pPr marL="0" indent="0">
              <a:buNone/>
            </a:pPr>
            <a:r>
              <a:rPr lang="en-US" dirty="0"/>
              <a:t>c.	Increase</a:t>
            </a:r>
          </a:p>
          <a:p>
            <a:pPr marL="0" indent="0">
              <a:buNone/>
            </a:pPr>
            <a:r>
              <a:rPr lang="en-US" dirty="0"/>
              <a:t>d.	Decrease</a:t>
            </a:r>
          </a:p>
        </p:txBody>
      </p:sp>
      <p:sp>
        <p:nvSpPr>
          <p:cNvPr id="4" name="Title 3"/>
          <p:cNvSpPr>
            <a:spLocks noGrp="1"/>
          </p:cNvSpPr>
          <p:nvPr>
            <p:ph type="title"/>
          </p:nvPr>
        </p:nvSpPr>
        <p:spPr/>
        <p:txBody>
          <a:bodyPr/>
          <a:lstStyle/>
          <a:p>
            <a:r>
              <a:rPr lang="en-US" dirty="0"/>
              <a:t>Concept Check 2-3</a:t>
            </a:r>
          </a:p>
        </p:txBody>
      </p:sp>
      <p:sp>
        <p:nvSpPr>
          <p:cNvPr id="6" name="TextBox 5"/>
          <p:cNvSpPr txBox="1"/>
          <p:nvPr/>
        </p:nvSpPr>
        <p:spPr>
          <a:xfrm>
            <a:off x="1179285" y="4311600"/>
            <a:ext cx="7406640" cy="1920240"/>
          </a:xfrm>
          <a:prstGeom prst="rect">
            <a:avLst/>
          </a:prstGeom>
          <a:solidFill>
            <a:srgbClr val="FFFFD1"/>
          </a:solidFill>
          <a:ln w="6350">
            <a:solidFill>
              <a:schemeClr val="tx1"/>
            </a:solidFill>
          </a:ln>
        </p:spPr>
        <p:txBody>
          <a:bodyPr wrap="square" rtlCol="0">
            <a:spAutoFit/>
          </a:bodyPr>
          <a:lstStyle/>
          <a:p>
            <a:r>
              <a:rPr lang="en-US" sz="2400" dirty="0"/>
              <a:t>The word debit means left side and the word credit means right side. The effects of debits and credits on account balances are different depending on the type of account being used. Sometimes a debit increases an account balance and sometimes it decreases an account balance.</a:t>
            </a:r>
          </a:p>
        </p:txBody>
      </p:sp>
      <p:sp>
        <p:nvSpPr>
          <p:cNvPr id="7" name="Oval 6"/>
          <p:cNvSpPr/>
          <p:nvPr/>
        </p:nvSpPr>
        <p:spPr bwMode="auto">
          <a:xfrm>
            <a:off x="974981" y="1921283"/>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9" name="Slide Number Placeholder 8"/>
          <p:cNvSpPr>
            <a:spLocks noGrp="1"/>
          </p:cNvSpPr>
          <p:nvPr>
            <p:ph type="sldNum" sz="quarter" idx="12"/>
          </p:nvPr>
        </p:nvSpPr>
        <p:spPr/>
        <p:txBody>
          <a:bodyPr/>
          <a:lstStyle/>
          <a:p>
            <a:r>
              <a:rPr lang="en-US" dirty="0"/>
              <a:t>2-</a:t>
            </a:r>
            <a:fld id="{8A048DD7-39B4-434B-ACE7-68CA5B147A05}" type="slidenum">
              <a:rPr lang="en-US" smtClean="0"/>
              <a:t>42</a:t>
            </a:fld>
            <a:endParaRPr lang="en-US" dirty="0"/>
          </a:p>
        </p:txBody>
      </p:sp>
    </p:spTree>
    <p:extLst>
      <p:ext uri="{BB962C8B-B14F-4D97-AF65-F5344CB8AC3E}">
        <p14:creationId xmlns:p14="http://schemas.microsoft.com/office/powerpoint/2010/main" val="266502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4"/>
          <p:cNvSpPr>
            <a:spLocks noGrp="1"/>
          </p:cNvSpPr>
          <p:nvPr>
            <p:ph idx="1"/>
          </p:nvPr>
        </p:nvSpPr>
        <p:spPr>
          <a:xfrm>
            <a:off x="709368" y="1442358"/>
            <a:ext cx="8028231" cy="2968582"/>
          </a:xfrm>
        </p:spPr>
        <p:txBody>
          <a:bodyPr/>
          <a:lstStyle/>
          <a:p>
            <a:r>
              <a:rPr lang="en-US" b="1" dirty="0">
                <a:solidFill>
                  <a:srgbClr val="A5062D"/>
                </a:solidFill>
              </a:rPr>
              <a:t>LO2-4</a:t>
            </a:r>
            <a:r>
              <a:rPr lang="en-US" dirty="0"/>
              <a:t>	Record transactions in a journal using debits and credits.</a:t>
            </a:r>
          </a:p>
        </p:txBody>
      </p:sp>
      <p:sp>
        <p:nvSpPr>
          <p:cNvPr id="69633" name="Title 3"/>
          <p:cNvSpPr>
            <a:spLocks noGrp="1"/>
          </p:cNvSpPr>
          <p:nvPr>
            <p:ph type="title"/>
          </p:nvPr>
        </p:nvSpPr>
        <p:spPr/>
        <p:txBody>
          <a:bodyPr/>
          <a:lstStyle/>
          <a:p>
            <a:r>
              <a:rPr lang="en-US" dirty="0"/>
              <a:t>Learning Objective 4</a:t>
            </a:r>
          </a:p>
        </p:txBody>
      </p:sp>
      <p:sp>
        <p:nvSpPr>
          <p:cNvPr id="4" name="Slide Number Placeholder 3"/>
          <p:cNvSpPr>
            <a:spLocks noGrp="1"/>
          </p:cNvSpPr>
          <p:nvPr>
            <p:ph type="sldNum" sz="quarter" idx="12"/>
          </p:nvPr>
        </p:nvSpPr>
        <p:spPr/>
        <p:txBody>
          <a:bodyPr/>
          <a:lstStyle/>
          <a:p>
            <a:r>
              <a:rPr lang="en-US" dirty="0"/>
              <a:t>2-</a:t>
            </a:r>
            <a:fld id="{8A048DD7-39B4-434B-ACE7-68CA5B147A05}" type="slidenum">
              <a:rPr lang="en-US" smtClean="0"/>
              <a:t>43</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3"/>
          <p:cNvSpPr>
            <a:spLocks noGrp="1"/>
          </p:cNvSpPr>
          <p:nvPr>
            <p:ph type="title"/>
          </p:nvPr>
        </p:nvSpPr>
        <p:spPr>
          <a:xfrm>
            <a:off x="692415" y="991223"/>
            <a:ext cx="7955280" cy="1143000"/>
          </a:xfrm>
        </p:spPr>
        <p:txBody>
          <a:bodyPr/>
          <a:lstStyle/>
          <a:p>
            <a:r>
              <a:rPr lang="en-US" sz="3200" dirty="0"/>
              <a:t>Format for Recording a Business Transaction, or Journal Entry</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44</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7" name="TextBox 6"/>
          <p:cNvSpPr txBox="1"/>
          <p:nvPr/>
        </p:nvSpPr>
        <p:spPr>
          <a:xfrm>
            <a:off x="692415" y="103401"/>
            <a:ext cx="3872198" cy="584776"/>
          </a:xfrm>
          <a:prstGeom prst="rect">
            <a:avLst/>
          </a:prstGeom>
          <a:noFill/>
        </p:spPr>
        <p:txBody>
          <a:bodyPr wrap="square" rtlCol="0">
            <a:spAutoFit/>
          </a:bodyPr>
          <a:lstStyle/>
          <a:p>
            <a:r>
              <a:rPr lang="en-US" sz="3200" dirty="0">
                <a:solidFill>
                  <a:srgbClr val="1D5F76"/>
                </a:solidFill>
                <a:latin typeface="Avenir LT Std 65 Medium"/>
                <a:cs typeface="Avenir LT Std 65 Medium"/>
              </a:rPr>
              <a:t>Illustration 2-8</a:t>
            </a:r>
            <a:endParaRPr lang="en-US" sz="3200" dirty="0"/>
          </a:p>
        </p:txBody>
      </p:sp>
      <p:grpSp>
        <p:nvGrpSpPr>
          <p:cNvPr id="8" name="Group 7"/>
          <p:cNvGrpSpPr/>
          <p:nvPr/>
        </p:nvGrpSpPr>
        <p:grpSpPr>
          <a:xfrm>
            <a:off x="862400" y="2751854"/>
            <a:ext cx="7911570" cy="2178734"/>
            <a:chOff x="851430" y="5319827"/>
            <a:chExt cx="7736474" cy="1592880"/>
          </a:xfrm>
        </p:grpSpPr>
        <p:sp>
          <p:nvSpPr>
            <p:cNvPr id="9" name="Rectangle 8"/>
            <p:cNvSpPr/>
            <p:nvPr/>
          </p:nvSpPr>
          <p:spPr>
            <a:xfrm>
              <a:off x="851430" y="5319827"/>
              <a:ext cx="7736474" cy="159288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060478" y="5351274"/>
              <a:ext cx="7527425" cy="1147584"/>
            </a:xfrm>
            <a:prstGeom prst="rect">
              <a:avLst/>
            </a:prstGeom>
            <a:noFill/>
          </p:spPr>
          <p:txBody>
            <a:bodyPr wrap="square" rtlCol="0">
              <a:spAutoFit/>
            </a:bodyPr>
            <a:lstStyle/>
            <a:p>
              <a:pPr>
                <a:tabLst>
                  <a:tab pos="5200650" algn="l"/>
                  <a:tab pos="6056313" algn="ctr"/>
                  <a:tab pos="6853238" algn="ctr"/>
                </a:tabLst>
              </a:pPr>
              <a:r>
                <a:rPr lang="en-US" sz="2400" u="sng" dirty="0"/>
                <a:t>Date</a:t>
              </a:r>
              <a:r>
                <a:rPr lang="en-US" sz="2400" dirty="0"/>
                <a:t>	</a:t>
              </a:r>
              <a:r>
                <a:rPr lang="en-US" sz="2400" u="sng" dirty="0"/>
                <a:t>Debit</a:t>
              </a:r>
              <a:r>
                <a:rPr lang="en-US" sz="2400" dirty="0"/>
                <a:t> 		</a:t>
              </a:r>
              <a:r>
                <a:rPr lang="en-US" sz="2400" u="sng" dirty="0"/>
                <a:t>Credit</a:t>
              </a:r>
            </a:p>
            <a:p>
              <a:pPr>
                <a:tabLst>
                  <a:tab pos="5086350" algn="l"/>
                  <a:tab pos="6056313" algn="ctr"/>
                  <a:tab pos="6853238" algn="ctr"/>
                </a:tabLst>
              </a:pPr>
              <a:r>
                <a:rPr lang="en-US" sz="2400" b="1" dirty="0"/>
                <a:t>Account Name </a:t>
              </a:r>
              <a:r>
                <a:rPr lang="en-US" sz="2400" dirty="0"/>
                <a:t>.......................................  </a:t>
              </a:r>
              <a:r>
                <a:rPr lang="en-US" sz="2400" b="1" dirty="0"/>
                <a:t>Amount</a:t>
              </a:r>
            </a:p>
            <a:p>
              <a:pPr indent="457200">
                <a:tabLst>
                  <a:tab pos="6400800" algn="l"/>
                  <a:tab pos="6853238" algn="ctr"/>
                </a:tabLst>
              </a:pPr>
              <a:r>
                <a:rPr lang="en-US" sz="2400" b="1" dirty="0"/>
                <a:t>Account Name</a:t>
              </a:r>
              <a:r>
                <a:rPr lang="en-US" sz="2400" dirty="0"/>
                <a:t>..................................                     </a:t>
              </a:r>
              <a:r>
                <a:rPr lang="en-US" sz="2400" b="1" dirty="0"/>
                <a:t>Amount</a:t>
              </a:r>
            </a:p>
            <a:p>
              <a:pPr indent="457200">
                <a:tabLst>
                  <a:tab pos="6056313" algn="ctr"/>
                  <a:tab pos="6853238" algn="ctr"/>
                </a:tabLst>
              </a:pPr>
              <a:r>
                <a:rPr lang="en-US" sz="2400" i="1" dirty="0"/>
                <a:t>(Description of transaction)</a:t>
              </a:r>
            </a:p>
          </p:txBody>
        </p:sp>
      </p:grpSp>
      <p:sp>
        <p:nvSpPr>
          <p:cNvPr id="11" name="Content Placeholder 4"/>
          <p:cNvSpPr txBox="1">
            <a:spLocks/>
          </p:cNvSpPr>
          <p:nvPr/>
        </p:nvSpPr>
        <p:spPr>
          <a:xfrm>
            <a:off x="893386" y="5171406"/>
            <a:ext cx="7955280" cy="114300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Prior to the widespread use of computers, companies recorded their transactions in paper-based journals. Thus, the term </a:t>
            </a:r>
            <a:r>
              <a:rPr lang="en-US" sz="2400" b="1" i="1" dirty="0"/>
              <a:t>journal entry.</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6066"/>
            <a:ext cx="8229600" cy="1143000"/>
          </a:xfrm>
        </p:spPr>
        <p:txBody>
          <a:bodyPr/>
          <a:lstStyle/>
          <a:p>
            <a:pPr>
              <a:lnSpc>
                <a:spcPct val="90000"/>
              </a:lnSpc>
            </a:pPr>
            <a:r>
              <a:rPr lang="en-US" dirty="0"/>
              <a:t>Common Mistake</a:t>
            </a:r>
          </a:p>
        </p:txBody>
      </p:sp>
      <p:sp>
        <p:nvSpPr>
          <p:cNvPr id="3" name="Content Placeholder 2"/>
          <p:cNvSpPr>
            <a:spLocks noGrp="1"/>
          </p:cNvSpPr>
          <p:nvPr>
            <p:ph idx="1"/>
          </p:nvPr>
        </p:nvSpPr>
        <p:spPr>
          <a:xfrm>
            <a:off x="812788" y="1411035"/>
            <a:ext cx="7955280" cy="4525963"/>
          </a:xfrm>
        </p:spPr>
        <p:txBody>
          <a:bodyPr>
            <a:normAutofit/>
          </a:bodyPr>
          <a:lstStyle/>
          <a:p>
            <a:pPr marL="0" indent="0">
              <a:buNone/>
            </a:pPr>
            <a:r>
              <a:rPr lang="en-US" dirty="0"/>
              <a:t>Many students forget to indent the credit account names. </a:t>
            </a:r>
          </a:p>
          <a:p>
            <a:pPr marL="0" indent="0">
              <a:buNone/>
            </a:pPr>
            <a:endParaRPr lang="en-US" dirty="0"/>
          </a:p>
          <a:p>
            <a:pPr marL="0" indent="0">
              <a:buNone/>
            </a:pPr>
            <a:r>
              <a:rPr lang="en-US" dirty="0"/>
              <a:t>For the account credited, be sure to indent both the account name and the amount.</a:t>
            </a:r>
          </a:p>
        </p:txBody>
      </p:sp>
      <p:sp>
        <p:nvSpPr>
          <p:cNvPr id="4" name="Footer Placeholder 3"/>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45</a:t>
            </a:fld>
            <a:endParaRPr lang="en-US" dirty="0"/>
          </a:p>
        </p:txBody>
      </p:sp>
    </p:spTree>
    <p:extLst>
      <p:ext uri="{BB962C8B-B14F-4D97-AF65-F5344CB8AC3E}">
        <p14:creationId xmlns:p14="http://schemas.microsoft.com/office/powerpoint/2010/main" val="114008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Transactions—Example</a:t>
            </a:r>
          </a:p>
        </p:txBody>
      </p:sp>
      <p:sp>
        <p:nvSpPr>
          <p:cNvPr id="72706" name="Content Placeholder 2"/>
          <p:cNvSpPr>
            <a:spLocks noGrp="1"/>
          </p:cNvSpPr>
          <p:nvPr>
            <p:ph idx="1"/>
          </p:nvPr>
        </p:nvSpPr>
        <p:spPr/>
        <p:txBody>
          <a:bodyPr/>
          <a:lstStyle/>
          <a:p>
            <a:r>
              <a:rPr lang="en-IN" dirty="0"/>
              <a:t>On December 1, Eagle Soccer Academy sells shares of common stock to investors for cash of $200,000.</a:t>
            </a:r>
          </a:p>
          <a:p>
            <a:pPr lvl="1"/>
            <a:r>
              <a:rPr lang="en-IN" dirty="0"/>
              <a:t>Debit to Cash for $200,000</a:t>
            </a:r>
          </a:p>
          <a:p>
            <a:pPr lvl="1"/>
            <a:r>
              <a:rPr lang="en-IN" dirty="0"/>
              <a:t>Credit to Common Stock for $200,000</a:t>
            </a:r>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46</a:t>
            </a:fld>
            <a:endParaRPr lang="en-US" dirty="0"/>
          </a:p>
        </p:txBody>
      </p:sp>
      <p:sp>
        <p:nvSpPr>
          <p:cNvPr id="3" name="Footer Placeholder 2"/>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grpSp>
        <p:nvGrpSpPr>
          <p:cNvPr id="11" name="Group 10"/>
          <p:cNvGrpSpPr/>
          <p:nvPr/>
        </p:nvGrpSpPr>
        <p:grpSpPr>
          <a:xfrm>
            <a:off x="851430" y="4174072"/>
            <a:ext cx="7911570" cy="1592880"/>
            <a:chOff x="851430" y="5319827"/>
            <a:chExt cx="7736474" cy="1592880"/>
          </a:xfrm>
        </p:grpSpPr>
        <p:sp>
          <p:nvSpPr>
            <p:cNvPr id="12" name="Rectangle 11"/>
            <p:cNvSpPr/>
            <p:nvPr/>
          </p:nvSpPr>
          <p:spPr>
            <a:xfrm>
              <a:off x="851430" y="5319827"/>
              <a:ext cx="7736474" cy="159288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1060478" y="5351274"/>
              <a:ext cx="7527425" cy="461665"/>
            </a:xfrm>
            <a:prstGeom prst="rect">
              <a:avLst/>
            </a:prstGeom>
            <a:noFill/>
          </p:spPr>
          <p:txBody>
            <a:bodyPr wrap="square" rtlCol="0">
              <a:spAutoFit/>
            </a:bodyPr>
            <a:lstStyle/>
            <a:p>
              <a:pPr>
                <a:tabLst>
                  <a:tab pos="5200650" algn="l"/>
                  <a:tab pos="6056313" algn="ctr"/>
                  <a:tab pos="6853238" algn="ctr"/>
                </a:tabLst>
              </a:pPr>
              <a:r>
                <a:rPr lang="en-US" sz="2400" u="sng" dirty="0"/>
                <a:t>December 1</a:t>
              </a:r>
              <a:r>
                <a:rPr lang="en-US" sz="2400" dirty="0"/>
                <a:t>	</a:t>
              </a:r>
              <a:r>
                <a:rPr lang="en-US" sz="2400" u="sng" dirty="0"/>
                <a:t>Debit</a:t>
              </a:r>
              <a:r>
                <a:rPr lang="en-US" sz="2400" dirty="0"/>
                <a:t> 		</a:t>
              </a:r>
              <a:r>
                <a:rPr lang="en-US" sz="2400" u="sng" dirty="0"/>
                <a:t>Credit</a:t>
              </a:r>
            </a:p>
          </p:txBody>
        </p:sp>
      </p:grpSp>
      <p:sp>
        <p:nvSpPr>
          <p:cNvPr id="9" name="TextBox 8"/>
          <p:cNvSpPr txBox="1"/>
          <p:nvPr/>
        </p:nvSpPr>
        <p:spPr>
          <a:xfrm>
            <a:off x="1044045" y="4578786"/>
            <a:ext cx="7697790" cy="461665"/>
          </a:xfrm>
          <a:prstGeom prst="rect">
            <a:avLst/>
          </a:prstGeom>
          <a:noFill/>
        </p:spPr>
        <p:txBody>
          <a:bodyPr wrap="square" rtlCol="0">
            <a:spAutoFit/>
          </a:bodyPr>
          <a:lstStyle/>
          <a:p>
            <a:pPr>
              <a:tabLst>
                <a:tab pos="5086350" algn="l"/>
                <a:tab pos="6056313" algn="ctr"/>
                <a:tab pos="6853238" algn="ctr"/>
              </a:tabLst>
            </a:pPr>
            <a:r>
              <a:rPr lang="en-US" sz="2400" b="1" dirty="0"/>
              <a:t>Cash </a:t>
            </a:r>
            <a:r>
              <a:rPr lang="en-US" sz="2400" i="1" dirty="0"/>
              <a:t>(+A)</a:t>
            </a:r>
            <a:r>
              <a:rPr lang="en-US" sz="2400" dirty="0"/>
              <a:t>..................................................	</a:t>
            </a:r>
            <a:r>
              <a:rPr lang="en-US" sz="2400" b="1" dirty="0"/>
              <a:t>200,000</a:t>
            </a:r>
          </a:p>
        </p:txBody>
      </p:sp>
      <p:sp>
        <p:nvSpPr>
          <p:cNvPr id="10" name="TextBox 9"/>
          <p:cNvSpPr txBox="1"/>
          <p:nvPr/>
        </p:nvSpPr>
        <p:spPr>
          <a:xfrm>
            <a:off x="1044045" y="4970512"/>
            <a:ext cx="7697790" cy="769441"/>
          </a:xfrm>
          <a:prstGeom prst="rect">
            <a:avLst/>
          </a:prstGeom>
          <a:noFill/>
        </p:spPr>
        <p:txBody>
          <a:bodyPr wrap="square" rtlCol="0">
            <a:spAutoFit/>
          </a:bodyPr>
          <a:lstStyle/>
          <a:p>
            <a:pPr indent="457200">
              <a:tabLst>
                <a:tab pos="6400800" algn="l"/>
                <a:tab pos="6853238" algn="ctr"/>
              </a:tabLst>
            </a:pPr>
            <a:r>
              <a:rPr lang="en-US" sz="2400" b="1" dirty="0"/>
              <a:t>Common Stock </a:t>
            </a:r>
            <a:r>
              <a:rPr lang="en-US" sz="2400" i="1" dirty="0"/>
              <a:t>(+SE)</a:t>
            </a:r>
            <a:r>
              <a:rPr lang="en-US" sz="2400" dirty="0"/>
              <a:t>..........................	</a:t>
            </a:r>
            <a:r>
              <a:rPr lang="en-US" sz="2400" b="1" dirty="0"/>
              <a:t>200,000</a:t>
            </a:r>
          </a:p>
          <a:p>
            <a:pPr indent="457200">
              <a:tabLst>
                <a:tab pos="6056313" algn="ctr"/>
                <a:tab pos="6853238" algn="ctr"/>
              </a:tabLst>
            </a:pPr>
            <a:r>
              <a:rPr lang="en-US" sz="2000" i="1" dirty="0"/>
              <a:t>(Issue common stock for cash)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6066"/>
            <a:ext cx="8229600" cy="1143000"/>
          </a:xfrm>
        </p:spPr>
        <p:txBody>
          <a:bodyPr/>
          <a:lstStyle/>
          <a:p>
            <a:pPr>
              <a:lnSpc>
                <a:spcPct val="90000"/>
              </a:lnSpc>
            </a:pPr>
            <a:r>
              <a:rPr lang="en-US" dirty="0"/>
              <a:t>Key Point</a:t>
            </a:r>
          </a:p>
        </p:txBody>
      </p:sp>
      <p:sp>
        <p:nvSpPr>
          <p:cNvPr id="3" name="Content Placeholder 2"/>
          <p:cNvSpPr>
            <a:spLocks noGrp="1"/>
          </p:cNvSpPr>
          <p:nvPr>
            <p:ph idx="1"/>
          </p:nvPr>
        </p:nvSpPr>
        <p:spPr>
          <a:xfrm>
            <a:off x="812788" y="1411035"/>
            <a:ext cx="7955280" cy="4525963"/>
          </a:xfrm>
        </p:spPr>
        <p:txBody>
          <a:bodyPr>
            <a:normAutofit/>
          </a:bodyPr>
          <a:lstStyle/>
          <a:p>
            <a:pPr marL="0" indent="0">
              <a:buNone/>
            </a:pPr>
            <a:r>
              <a:rPr lang="en-US" dirty="0"/>
              <a:t>For each transaction, </a:t>
            </a:r>
            <a:r>
              <a:rPr lang="en-US" i="1" dirty="0">
                <a:solidFill>
                  <a:srgbClr val="FF0000"/>
                </a:solidFill>
              </a:rPr>
              <a:t>total debits must equal total credits</a:t>
            </a:r>
            <a:r>
              <a:rPr lang="en-US" dirty="0"/>
              <a:t>.</a:t>
            </a:r>
          </a:p>
        </p:txBody>
      </p:sp>
      <p:sp>
        <p:nvSpPr>
          <p:cNvPr id="4" name="Footer Placeholder 3"/>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47</a:t>
            </a:fld>
            <a:endParaRPr lang="en-US" dirty="0"/>
          </a:p>
        </p:txBody>
      </p:sp>
    </p:spTree>
    <p:extLst>
      <p:ext uri="{BB962C8B-B14F-4D97-AF65-F5344CB8AC3E}">
        <p14:creationId xmlns:p14="http://schemas.microsoft.com/office/powerpoint/2010/main" val="3921416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6066"/>
            <a:ext cx="8229600" cy="1143000"/>
          </a:xfrm>
        </p:spPr>
        <p:txBody>
          <a:bodyPr/>
          <a:lstStyle/>
          <a:p>
            <a:pPr>
              <a:lnSpc>
                <a:spcPct val="90000"/>
              </a:lnSpc>
            </a:pPr>
            <a:r>
              <a:rPr lang="en-US" dirty="0"/>
              <a:t>Common Mistake</a:t>
            </a:r>
          </a:p>
        </p:txBody>
      </p:sp>
      <p:sp>
        <p:nvSpPr>
          <p:cNvPr id="3" name="Content Placeholder 2"/>
          <p:cNvSpPr>
            <a:spLocks noGrp="1"/>
          </p:cNvSpPr>
          <p:nvPr>
            <p:ph idx="1"/>
          </p:nvPr>
        </p:nvSpPr>
        <p:spPr>
          <a:xfrm>
            <a:off x="812788" y="1027566"/>
            <a:ext cx="7955280" cy="5089816"/>
          </a:xfrm>
        </p:spPr>
        <p:txBody>
          <a:bodyPr>
            <a:noAutofit/>
          </a:bodyPr>
          <a:lstStyle/>
          <a:p>
            <a:r>
              <a:rPr lang="en-US" sz="2500" dirty="0"/>
              <a:t>Students sometimes hear the phrase “assets are the debit accounts” and believe it indicates that assets can only be debited. This is incorrect! </a:t>
            </a:r>
            <a:r>
              <a:rPr lang="en-US" sz="2500" i="1" dirty="0">
                <a:solidFill>
                  <a:srgbClr val="FF0000"/>
                </a:solidFill>
              </a:rPr>
              <a:t>Assets, or any account, can be either debited or credited</a:t>
            </a:r>
            <a:r>
              <a:rPr lang="en-US" sz="2500" dirty="0"/>
              <a:t>.</a:t>
            </a:r>
            <a:r>
              <a:rPr lang="en-US" sz="2500" b="1" dirty="0"/>
              <a:t> </a:t>
            </a:r>
            <a:r>
              <a:rPr lang="en-US" sz="2500" dirty="0"/>
              <a:t>Rather, this phrase indicates that debiting the asset account will increase the balance and that </a:t>
            </a:r>
            <a:r>
              <a:rPr lang="en-US" sz="2500" i="1" dirty="0">
                <a:solidFill>
                  <a:srgbClr val="FF0000"/>
                </a:solidFill>
              </a:rPr>
              <a:t>an asset account normally will have a debit balance</a:t>
            </a:r>
            <a:r>
              <a:rPr lang="en-US" sz="2500" dirty="0"/>
              <a:t>. </a:t>
            </a:r>
          </a:p>
          <a:p>
            <a:r>
              <a:rPr lang="en-US" sz="2500" dirty="0"/>
              <a:t>Similarly, the phrase “liabilities and stockholders’ equity are the credit accounts” does not mean that these accounts cannot be debited. They will be debited when their balances decrease. Rather, the phrase means that </a:t>
            </a:r>
            <a:r>
              <a:rPr lang="en-US" sz="2500" i="1" dirty="0">
                <a:solidFill>
                  <a:srgbClr val="FF0000"/>
                </a:solidFill>
              </a:rPr>
              <a:t>crediting the liabilities and stockholders’ equity accounts increases their balances</a:t>
            </a:r>
            <a:r>
              <a:rPr lang="en-US" sz="2500" dirty="0"/>
              <a:t>, and they </a:t>
            </a:r>
            <a:r>
              <a:rPr lang="en-US" sz="2500" i="1" dirty="0">
                <a:solidFill>
                  <a:srgbClr val="FF0000"/>
                </a:solidFill>
              </a:rPr>
              <a:t>normally will have a credit balance</a:t>
            </a:r>
            <a:r>
              <a:rPr lang="en-US" sz="2500" dirty="0"/>
              <a:t>.</a:t>
            </a:r>
          </a:p>
        </p:txBody>
      </p:sp>
      <p:sp>
        <p:nvSpPr>
          <p:cNvPr id="4" name="Footer Placeholder 3"/>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48</a:t>
            </a:fld>
            <a:endParaRPr lang="en-US" dirty="0"/>
          </a:p>
        </p:txBody>
      </p:sp>
    </p:spTree>
    <p:extLst>
      <p:ext uri="{BB962C8B-B14F-4D97-AF65-F5344CB8AC3E}">
        <p14:creationId xmlns:p14="http://schemas.microsoft.com/office/powerpoint/2010/main" val="1581626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5"/>
          <p:cNvSpPr>
            <a:spLocks noGrp="1"/>
          </p:cNvSpPr>
          <p:nvPr>
            <p:ph idx="1"/>
          </p:nvPr>
        </p:nvSpPr>
        <p:spPr>
          <a:xfrm>
            <a:off x="709368" y="1442358"/>
            <a:ext cx="7967271" cy="2968582"/>
          </a:xfrm>
        </p:spPr>
        <p:txBody>
          <a:bodyPr/>
          <a:lstStyle/>
          <a:p>
            <a:r>
              <a:rPr lang="en-IN" b="1" dirty="0">
                <a:solidFill>
                  <a:srgbClr val="A5062D"/>
                </a:solidFill>
              </a:rPr>
              <a:t>LO2-5</a:t>
            </a:r>
            <a:r>
              <a:rPr lang="en-IN" dirty="0"/>
              <a:t>	Post transactions to the general ledger.</a:t>
            </a:r>
          </a:p>
        </p:txBody>
      </p:sp>
      <p:sp>
        <p:nvSpPr>
          <p:cNvPr id="74753" name="Title 4"/>
          <p:cNvSpPr>
            <a:spLocks noGrp="1"/>
          </p:cNvSpPr>
          <p:nvPr>
            <p:ph type="title"/>
          </p:nvPr>
        </p:nvSpPr>
        <p:spPr/>
        <p:txBody>
          <a:bodyPr/>
          <a:lstStyle/>
          <a:p>
            <a:r>
              <a:rPr lang="en-US" dirty="0"/>
              <a:t>Learning Objective 5</a:t>
            </a:r>
          </a:p>
        </p:txBody>
      </p:sp>
      <p:sp>
        <p:nvSpPr>
          <p:cNvPr id="4" name="Slide Number Placeholder 3"/>
          <p:cNvSpPr>
            <a:spLocks noGrp="1"/>
          </p:cNvSpPr>
          <p:nvPr>
            <p:ph type="sldNum" sz="quarter" idx="12"/>
          </p:nvPr>
        </p:nvSpPr>
        <p:spPr/>
        <p:txBody>
          <a:bodyPr/>
          <a:lstStyle/>
          <a:p>
            <a:r>
              <a:rPr lang="en-US" dirty="0"/>
              <a:t>2-</a:t>
            </a:r>
            <a:fld id="{8A048DD7-39B4-434B-ACE7-68CA5B147A05}" type="slidenum">
              <a:rPr lang="en-US" smtClean="0"/>
              <a:t>49</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15362" name="Content Placeholder 2"/>
          <p:cNvSpPr>
            <a:spLocks noGrp="1"/>
          </p:cNvSpPr>
          <p:nvPr>
            <p:ph idx="1"/>
          </p:nvPr>
        </p:nvSpPr>
        <p:spPr>
          <a:xfrm>
            <a:off x="809150" y="1427861"/>
            <a:ext cx="7955280" cy="4525963"/>
          </a:xfrm>
        </p:spPr>
        <p:txBody>
          <a:bodyPr/>
          <a:lstStyle/>
          <a:p>
            <a:r>
              <a:rPr lang="en-US" dirty="0"/>
              <a:t>External transactions are transactions between the company and a separate company or individual.</a:t>
            </a:r>
          </a:p>
          <a:p>
            <a:r>
              <a:rPr lang="en-US" dirty="0"/>
              <a:t>Internal transactions do not include an exchange with a separate economic entity.</a:t>
            </a:r>
            <a:endParaRPr lang="en-IN" dirty="0"/>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5</a:t>
            </a:fld>
            <a:endParaRPr lang="en-US" dirty="0"/>
          </a:p>
        </p:txBody>
      </p:sp>
      <p:sp>
        <p:nvSpPr>
          <p:cNvPr id="3" name="Footer Placeholder 2"/>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extLst>
      <p:ext uri="{BB962C8B-B14F-4D97-AF65-F5344CB8AC3E}">
        <p14:creationId xmlns:p14="http://schemas.microsoft.com/office/powerpoint/2010/main" val="3182542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title"/>
          </p:nvPr>
        </p:nvSpPr>
        <p:spPr/>
        <p:txBody>
          <a:bodyPr/>
          <a:lstStyle/>
          <a:p>
            <a:r>
              <a:rPr lang="en-US" dirty="0"/>
              <a:t>General Ledger Account</a:t>
            </a:r>
          </a:p>
        </p:txBody>
      </p:sp>
      <p:sp>
        <p:nvSpPr>
          <p:cNvPr id="76802" name="Content Placeholder 4"/>
          <p:cNvSpPr>
            <a:spLocks noGrp="1"/>
          </p:cNvSpPr>
          <p:nvPr>
            <p:ph idx="1"/>
          </p:nvPr>
        </p:nvSpPr>
        <p:spPr>
          <a:xfrm>
            <a:off x="812788" y="1127401"/>
            <a:ext cx="8229600" cy="3737414"/>
          </a:xfrm>
        </p:spPr>
        <p:txBody>
          <a:bodyPr>
            <a:normAutofit/>
          </a:bodyPr>
          <a:lstStyle/>
          <a:p>
            <a:r>
              <a:rPr lang="en-US" b="1" i="1" dirty="0"/>
              <a:t>Posting</a:t>
            </a:r>
            <a:r>
              <a:rPr lang="en-US" dirty="0"/>
              <a:t> is the process of transferring the debit and credit information from the journal to individual general ledger accounts.</a:t>
            </a:r>
          </a:p>
          <a:p>
            <a:r>
              <a:rPr lang="en-US" dirty="0"/>
              <a:t>The </a:t>
            </a:r>
            <a:r>
              <a:rPr lang="en-US" b="1" i="1" dirty="0"/>
              <a:t>general ledger</a:t>
            </a:r>
            <a:r>
              <a:rPr lang="en-US" dirty="0"/>
              <a:t> provides, in a single collection, each account with its individual transactions and resulting account balance.</a:t>
            </a:r>
            <a:endParaRPr lang="en-IN" dirty="0"/>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50</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013" y="4326952"/>
            <a:ext cx="7200900" cy="2057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812787" y="43811"/>
            <a:ext cx="3354645" cy="584776"/>
          </a:xfrm>
          <a:prstGeom prst="rect">
            <a:avLst/>
          </a:prstGeom>
          <a:noFill/>
        </p:spPr>
        <p:txBody>
          <a:bodyPr wrap="square" rtlCol="0">
            <a:spAutoFit/>
          </a:bodyPr>
          <a:lstStyle/>
          <a:p>
            <a:r>
              <a:rPr lang="en-US" sz="3200" dirty="0">
                <a:solidFill>
                  <a:srgbClr val="1D5F76"/>
                </a:solidFill>
                <a:latin typeface="Avenir LT Std 65 Medium"/>
                <a:cs typeface="Avenir LT Std 65 Medium"/>
              </a:rPr>
              <a:t>Illustration 2-10</a:t>
            </a:r>
            <a:endParaRPr lang="en-US" sz="3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851430" y="1655897"/>
            <a:ext cx="7911570" cy="1354886"/>
            <a:chOff x="851430" y="5319827"/>
            <a:chExt cx="7736474" cy="1354886"/>
          </a:xfrm>
        </p:grpSpPr>
        <p:sp>
          <p:nvSpPr>
            <p:cNvPr id="58" name="Rectangle 57"/>
            <p:cNvSpPr/>
            <p:nvPr/>
          </p:nvSpPr>
          <p:spPr>
            <a:xfrm>
              <a:off x="851430" y="5319827"/>
              <a:ext cx="7736474" cy="135488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TextBox 58"/>
            <p:cNvSpPr txBox="1"/>
            <p:nvPr/>
          </p:nvSpPr>
          <p:spPr>
            <a:xfrm>
              <a:off x="851430" y="5351274"/>
              <a:ext cx="7736473" cy="1292662"/>
            </a:xfrm>
            <a:prstGeom prst="rect">
              <a:avLst/>
            </a:prstGeom>
            <a:noFill/>
          </p:spPr>
          <p:txBody>
            <a:bodyPr wrap="square" rtlCol="0">
              <a:spAutoFit/>
            </a:bodyPr>
            <a:lstStyle/>
            <a:p>
              <a:pPr>
                <a:tabLst>
                  <a:tab pos="5200650" algn="l"/>
                  <a:tab pos="6056313" algn="ctr"/>
                  <a:tab pos="6853238" algn="ctr"/>
                </a:tabLst>
              </a:pPr>
              <a:r>
                <a:rPr lang="en-US" sz="2000" dirty="0"/>
                <a:t>(1) </a:t>
              </a:r>
              <a:r>
                <a:rPr lang="en-US" sz="2000" u="sng" dirty="0"/>
                <a:t>December 1</a:t>
              </a:r>
              <a:r>
                <a:rPr lang="en-US" sz="2000" dirty="0"/>
                <a:t>		</a:t>
              </a:r>
              <a:r>
                <a:rPr lang="en-US" sz="2000" u="sng" dirty="0"/>
                <a:t>Debit</a:t>
              </a:r>
              <a:r>
                <a:rPr lang="en-US" sz="2000" dirty="0"/>
                <a:t> 		</a:t>
              </a:r>
              <a:r>
                <a:rPr lang="en-US" sz="2000" u="sng" dirty="0"/>
                <a:t>Credit</a:t>
              </a:r>
            </a:p>
            <a:p>
              <a:pPr indent="342900">
                <a:tabLst>
                  <a:tab pos="5086350" algn="l"/>
                  <a:tab pos="6056313" algn="ctr"/>
                  <a:tab pos="6853238" algn="ctr"/>
                </a:tabLst>
              </a:pPr>
              <a:r>
                <a:rPr lang="en-US" sz="2000" b="1" dirty="0"/>
                <a:t>Cash </a:t>
              </a:r>
              <a:r>
                <a:rPr lang="en-US" sz="2000" i="1" dirty="0"/>
                <a:t>(</a:t>
              </a:r>
              <a:r>
                <a:rPr lang="en-US" sz="2000" dirty="0"/>
                <a:t>+</a:t>
              </a:r>
              <a:r>
                <a:rPr lang="en-US" sz="2000" i="1" dirty="0"/>
                <a:t>A)</a:t>
              </a:r>
              <a:r>
                <a:rPr lang="en-US" sz="2000" dirty="0"/>
                <a:t>.................................................................	</a:t>
              </a:r>
              <a:r>
                <a:rPr lang="en-US" sz="2000" b="1" dirty="0"/>
                <a:t>200,000</a:t>
              </a:r>
            </a:p>
            <a:p>
              <a:pPr indent="800100">
                <a:tabLst>
                  <a:tab pos="6400800" algn="l"/>
                  <a:tab pos="6853238" algn="ctr"/>
                </a:tabLst>
              </a:pPr>
              <a:r>
                <a:rPr lang="en-US" sz="2000" b="1" dirty="0"/>
                <a:t>Common Stock </a:t>
              </a:r>
              <a:r>
                <a:rPr lang="en-US" sz="2000" i="1" dirty="0"/>
                <a:t>(</a:t>
              </a:r>
              <a:r>
                <a:rPr lang="en-US" sz="2000" dirty="0"/>
                <a:t>+</a:t>
              </a:r>
              <a:r>
                <a:rPr lang="en-US" sz="2000" i="1" dirty="0"/>
                <a:t>SE)</a:t>
              </a:r>
              <a:r>
                <a:rPr lang="en-US" sz="2000" dirty="0"/>
                <a:t>.......................................			</a:t>
              </a:r>
              <a:r>
                <a:rPr lang="en-US" sz="2000" b="1" dirty="0"/>
                <a:t>200,000</a:t>
              </a:r>
            </a:p>
            <a:p>
              <a:pPr indent="800100">
                <a:tabLst>
                  <a:tab pos="6056313" algn="ctr"/>
                  <a:tab pos="6853238" algn="ctr"/>
                </a:tabLst>
              </a:pPr>
              <a:r>
                <a:rPr lang="en-US" i="1" dirty="0"/>
                <a:t>(Issue common stock for cash)</a:t>
              </a:r>
            </a:p>
          </p:txBody>
        </p:sp>
      </p:grpSp>
      <p:sp>
        <p:nvSpPr>
          <p:cNvPr id="78849" name="Title 1"/>
          <p:cNvSpPr>
            <a:spLocks noGrp="1"/>
          </p:cNvSpPr>
          <p:nvPr>
            <p:ph type="title"/>
          </p:nvPr>
        </p:nvSpPr>
        <p:spPr>
          <a:xfrm>
            <a:off x="812788" y="111287"/>
            <a:ext cx="8229600" cy="707863"/>
          </a:xfrm>
        </p:spPr>
        <p:txBody>
          <a:bodyPr/>
          <a:lstStyle/>
          <a:p>
            <a:r>
              <a:rPr lang="en-US" sz="3200" dirty="0"/>
              <a:t>Posting Transaction to Accounts (1 of 10)</a:t>
            </a:r>
          </a:p>
        </p:txBody>
      </p:sp>
      <p:sp>
        <p:nvSpPr>
          <p:cNvPr id="78850" name="Content Placeholder 2"/>
          <p:cNvSpPr>
            <a:spLocks noGrp="1"/>
          </p:cNvSpPr>
          <p:nvPr>
            <p:ph idx="1"/>
          </p:nvPr>
        </p:nvSpPr>
        <p:spPr>
          <a:xfrm>
            <a:off x="719191" y="744432"/>
            <a:ext cx="8319559" cy="1205604"/>
          </a:xfrm>
        </p:spPr>
        <p:txBody>
          <a:bodyPr>
            <a:normAutofit/>
          </a:bodyPr>
          <a:lstStyle/>
          <a:p>
            <a:r>
              <a:rPr lang="en-IN" sz="2800" dirty="0"/>
              <a:t>On December 1, Eagle Soccer Academy sells shares of common stock to investors for cash of $200,000.</a:t>
            </a:r>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51</a:t>
            </a:fld>
            <a:endParaRPr lang="en-US" dirty="0"/>
          </a:p>
        </p:txBody>
      </p:sp>
      <p:sp>
        <p:nvSpPr>
          <p:cNvPr id="2" name="Footer Placeholder 1"/>
          <p:cNvSpPr>
            <a:spLocks noGrp="1"/>
          </p:cNvSpPr>
          <p:nvPr>
            <p:ph type="ftr" sz="quarter" idx="11"/>
          </p:nvPr>
        </p:nvSpPr>
        <p:spPr/>
        <p:txBody>
          <a:bodyPr/>
          <a:lstStyle/>
          <a:p>
            <a:r>
              <a:rPr lang="en-US" dirty="0"/>
              <a:t>Copyright ©2022 McGraw-Hill Education. All rights reserved. No reproduction or distribution without the prior written consent of McGraw-Hill Education. </a:t>
            </a:r>
          </a:p>
        </p:txBody>
      </p:sp>
      <p:cxnSp>
        <p:nvCxnSpPr>
          <p:cNvPr id="4" name="Straight Connector 3"/>
          <p:cNvCxnSpPr/>
          <p:nvPr/>
        </p:nvCxnSpPr>
        <p:spPr>
          <a:xfrm>
            <a:off x="6990192" y="2452337"/>
            <a:ext cx="0" cy="707266"/>
          </a:xfrm>
          <a:prstGeom prst="line">
            <a:avLst/>
          </a:prstGeom>
          <a:ln w="254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flipV="1">
            <a:off x="5410492" y="3150078"/>
            <a:ext cx="1579700" cy="2086"/>
          </a:xfrm>
          <a:prstGeom prst="line">
            <a:avLst/>
          </a:prstGeom>
          <a:ln w="254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086026" y="2724150"/>
            <a:ext cx="0" cy="2164613"/>
          </a:xfrm>
          <a:prstGeom prst="line">
            <a:avLst/>
          </a:prstGeom>
          <a:ln w="25400"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851431" y="3252096"/>
            <a:ext cx="6963603" cy="1567966"/>
            <a:chOff x="2248828" y="3347346"/>
            <a:chExt cx="5267100" cy="1567966"/>
          </a:xfrm>
        </p:grpSpPr>
        <p:sp>
          <p:nvSpPr>
            <p:cNvPr id="17" name="Rounded Rectangle 16"/>
            <p:cNvSpPr/>
            <p:nvPr/>
          </p:nvSpPr>
          <p:spPr>
            <a:xfrm>
              <a:off x="2255023" y="3411026"/>
              <a:ext cx="5253465" cy="1429647"/>
            </a:xfrm>
            <a:prstGeom prst="roundRect">
              <a:avLst>
                <a:gd name="adj" fmla="val 980"/>
              </a:avLst>
            </a:prstGeom>
            <a:solidFill>
              <a:srgbClr val="D4D0B0">
                <a:alpha val="75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2255023" y="3692293"/>
              <a:ext cx="52534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248828" y="3987180"/>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248828" y="4257288"/>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248828" y="4545980"/>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248828" y="3956205"/>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27805" y="3968595"/>
              <a:ext cx="135673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006790" y="3956205"/>
              <a:ext cx="0" cy="8844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973659"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327805"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006790"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684537"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128538" y="3347346"/>
              <a:ext cx="1505415" cy="369332"/>
            </a:xfrm>
            <a:prstGeom prst="rect">
              <a:avLst/>
            </a:prstGeom>
            <a:noFill/>
          </p:spPr>
          <p:txBody>
            <a:bodyPr wrap="square" rtlCol="0">
              <a:spAutoFit/>
            </a:bodyPr>
            <a:lstStyle/>
            <a:p>
              <a:r>
                <a:rPr lang="en-US" b="1" dirty="0"/>
                <a:t>Account: Cash</a:t>
              </a:r>
            </a:p>
          </p:txBody>
        </p:sp>
        <p:sp>
          <p:nvSpPr>
            <p:cNvPr id="29" name="TextBox 28"/>
            <p:cNvSpPr txBox="1"/>
            <p:nvPr/>
          </p:nvSpPr>
          <p:spPr>
            <a:xfrm>
              <a:off x="2268658" y="3659383"/>
              <a:ext cx="616466" cy="369332"/>
            </a:xfrm>
            <a:prstGeom prst="rect">
              <a:avLst/>
            </a:prstGeom>
            <a:noFill/>
          </p:spPr>
          <p:txBody>
            <a:bodyPr wrap="square" rtlCol="0">
              <a:spAutoFit/>
            </a:bodyPr>
            <a:lstStyle/>
            <a:p>
              <a:r>
                <a:rPr lang="en-US" dirty="0"/>
                <a:t>Date</a:t>
              </a:r>
            </a:p>
          </p:txBody>
        </p:sp>
        <p:sp>
          <p:nvSpPr>
            <p:cNvPr id="38" name="TextBox 37"/>
            <p:cNvSpPr txBox="1"/>
            <p:nvPr/>
          </p:nvSpPr>
          <p:spPr>
            <a:xfrm>
              <a:off x="2268658" y="4545980"/>
              <a:ext cx="5247270" cy="369332"/>
            </a:xfrm>
            <a:prstGeom prst="rect">
              <a:avLst/>
            </a:prstGeom>
            <a:noFill/>
          </p:spPr>
          <p:txBody>
            <a:bodyPr wrap="square" rtlCol="0">
              <a:spAutoFit/>
            </a:bodyPr>
            <a:lstStyle/>
            <a:p>
              <a:endParaRPr lang="en-US" dirty="0"/>
            </a:p>
          </p:txBody>
        </p:sp>
      </p:grpSp>
      <p:cxnSp>
        <p:nvCxnSpPr>
          <p:cNvPr id="78853" name="Straight Arrow Connector 78852"/>
          <p:cNvCxnSpPr/>
          <p:nvPr/>
        </p:nvCxnSpPr>
        <p:spPr>
          <a:xfrm flipH="1">
            <a:off x="5420307" y="3152164"/>
            <a:ext cx="1498" cy="352264"/>
          </a:xfrm>
          <a:prstGeom prst="straightConnector1">
            <a:avLst/>
          </a:prstGeom>
          <a:ln w="254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821500" y="3564133"/>
            <a:ext cx="3101327" cy="369332"/>
          </a:xfrm>
          <a:prstGeom prst="rect">
            <a:avLst/>
          </a:prstGeom>
          <a:noFill/>
        </p:spPr>
        <p:txBody>
          <a:bodyPr wrap="square" rtlCol="0">
            <a:spAutoFit/>
          </a:bodyPr>
          <a:lstStyle/>
          <a:p>
            <a:pPr algn="ctr"/>
            <a:r>
              <a:rPr lang="en-US" dirty="0"/>
              <a:t>Descriptions</a:t>
            </a:r>
          </a:p>
        </p:txBody>
      </p:sp>
      <p:sp>
        <p:nvSpPr>
          <p:cNvPr id="61" name="TextBox 60"/>
          <p:cNvSpPr txBox="1"/>
          <p:nvPr/>
        </p:nvSpPr>
        <p:spPr>
          <a:xfrm>
            <a:off x="4919245" y="3564133"/>
            <a:ext cx="922227" cy="369332"/>
          </a:xfrm>
          <a:prstGeom prst="rect">
            <a:avLst/>
          </a:prstGeom>
          <a:noFill/>
        </p:spPr>
        <p:txBody>
          <a:bodyPr wrap="square" rtlCol="0">
            <a:spAutoFit/>
          </a:bodyPr>
          <a:lstStyle/>
          <a:p>
            <a:pPr algn="ctr"/>
            <a:r>
              <a:rPr lang="en-US" dirty="0"/>
              <a:t>Debit</a:t>
            </a:r>
          </a:p>
        </p:txBody>
      </p:sp>
      <p:sp>
        <p:nvSpPr>
          <p:cNvPr id="63" name="TextBox 62"/>
          <p:cNvSpPr txBox="1"/>
          <p:nvPr/>
        </p:nvSpPr>
        <p:spPr>
          <a:xfrm>
            <a:off x="5812897" y="3576971"/>
            <a:ext cx="922227" cy="369332"/>
          </a:xfrm>
          <a:prstGeom prst="rect">
            <a:avLst/>
          </a:prstGeom>
          <a:noFill/>
        </p:spPr>
        <p:txBody>
          <a:bodyPr wrap="square" rtlCol="0">
            <a:spAutoFit/>
          </a:bodyPr>
          <a:lstStyle/>
          <a:p>
            <a:pPr algn="ctr"/>
            <a:r>
              <a:rPr lang="en-US" dirty="0"/>
              <a:t>Credit</a:t>
            </a:r>
          </a:p>
        </p:txBody>
      </p:sp>
      <p:sp>
        <p:nvSpPr>
          <p:cNvPr id="64" name="TextBox 63"/>
          <p:cNvSpPr txBox="1"/>
          <p:nvPr/>
        </p:nvSpPr>
        <p:spPr>
          <a:xfrm>
            <a:off x="879176" y="3869253"/>
            <a:ext cx="909869" cy="369332"/>
          </a:xfrm>
          <a:prstGeom prst="rect">
            <a:avLst/>
          </a:prstGeom>
          <a:noFill/>
        </p:spPr>
        <p:txBody>
          <a:bodyPr wrap="square" rtlCol="0">
            <a:spAutoFit/>
          </a:bodyPr>
          <a:lstStyle/>
          <a:p>
            <a:r>
              <a:rPr lang="en-US" dirty="0"/>
              <a:t>Dec. 1</a:t>
            </a:r>
          </a:p>
        </p:txBody>
      </p:sp>
      <p:sp>
        <p:nvSpPr>
          <p:cNvPr id="65" name="TextBox 64"/>
          <p:cNvSpPr txBox="1"/>
          <p:nvPr/>
        </p:nvSpPr>
        <p:spPr>
          <a:xfrm>
            <a:off x="885656" y="4147711"/>
            <a:ext cx="909869" cy="369332"/>
          </a:xfrm>
          <a:prstGeom prst="rect">
            <a:avLst/>
          </a:prstGeom>
          <a:noFill/>
        </p:spPr>
        <p:txBody>
          <a:bodyPr wrap="square" rtlCol="0">
            <a:spAutoFit/>
          </a:bodyPr>
          <a:lstStyle/>
          <a:p>
            <a:r>
              <a:rPr lang="en-US" dirty="0"/>
              <a:t>Dec. 1</a:t>
            </a:r>
          </a:p>
        </p:txBody>
      </p:sp>
      <p:sp>
        <p:nvSpPr>
          <p:cNvPr id="66" name="TextBox 65"/>
          <p:cNvSpPr txBox="1"/>
          <p:nvPr/>
        </p:nvSpPr>
        <p:spPr>
          <a:xfrm>
            <a:off x="1818228" y="3877946"/>
            <a:ext cx="3047657" cy="369332"/>
          </a:xfrm>
          <a:prstGeom prst="rect">
            <a:avLst/>
          </a:prstGeom>
          <a:noFill/>
        </p:spPr>
        <p:txBody>
          <a:bodyPr wrap="square" rtlCol="0">
            <a:spAutoFit/>
          </a:bodyPr>
          <a:lstStyle/>
          <a:p>
            <a:r>
              <a:rPr lang="en-US" dirty="0"/>
              <a:t>Beginning Balance</a:t>
            </a:r>
          </a:p>
        </p:txBody>
      </p:sp>
      <p:sp>
        <p:nvSpPr>
          <p:cNvPr id="67" name="TextBox 66"/>
          <p:cNvSpPr txBox="1"/>
          <p:nvPr/>
        </p:nvSpPr>
        <p:spPr>
          <a:xfrm>
            <a:off x="1818279" y="4160392"/>
            <a:ext cx="3103850" cy="369332"/>
          </a:xfrm>
          <a:prstGeom prst="rect">
            <a:avLst/>
          </a:prstGeom>
          <a:noFill/>
        </p:spPr>
        <p:txBody>
          <a:bodyPr wrap="square" lIns="91440" rIns="0" rtlCol="0">
            <a:spAutoFit/>
          </a:bodyPr>
          <a:lstStyle/>
          <a:p>
            <a:r>
              <a:rPr lang="en-US" dirty="0"/>
              <a:t>Issue common stock for cash</a:t>
            </a:r>
          </a:p>
        </p:txBody>
      </p:sp>
      <p:sp>
        <p:nvSpPr>
          <p:cNvPr id="68" name="TextBox 67"/>
          <p:cNvSpPr txBox="1"/>
          <p:nvPr/>
        </p:nvSpPr>
        <p:spPr>
          <a:xfrm>
            <a:off x="4883913" y="4151165"/>
            <a:ext cx="957814" cy="369332"/>
          </a:xfrm>
          <a:prstGeom prst="rect">
            <a:avLst/>
          </a:prstGeom>
          <a:noFill/>
        </p:spPr>
        <p:txBody>
          <a:bodyPr wrap="square" rtlCol="0">
            <a:spAutoFit/>
          </a:bodyPr>
          <a:lstStyle/>
          <a:p>
            <a:pPr algn="r"/>
            <a:r>
              <a:rPr lang="en-US" dirty="0"/>
              <a:t>200,000</a:t>
            </a:r>
          </a:p>
        </p:txBody>
      </p:sp>
      <p:sp>
        <p:nvSpPr>
          <p:cNvPr id="69" name="TextBox 68"/>
          <p:cNvSpPr txBox="1"/>
          <p:nvPr/>
        </p:nvSpPr>
        <p:spPr>
          <a:xfrm>
            <a:off x="7493623" y="3859119"/>
            <a:ext cx="302534" cy="369332"/>
          </a:xfrm>
          <a:prstGeom prst="rect">
            <a:avLst/>
          </a:prstGeom>
          <a:noFill/>
        </p:spPr>
        <p:txBody>
          <a:bodyPr wrap="square" rtlCol="0">
            <a:spAutoFit/>
          </a:bodyPr>
          <a:lstStyle/>
          <a:p>
            <a:r>
              <a:rPr lang="en-US" dirty="0"/>
              <a:t>0</a:t>
            </a:r>
          </a:p>
        </p:txBody>
      </p:sp>
      <p:sp>
        <p:nvSpPr>
          <p:cNvPr id="70" name="TextBox 69"/>
          <p:cNvSpPr txBox="1"/>
          <p:nvPr/>
        </p:nvSpPr>
        <p:spPr>
          <a:xfrm>
            <a:off x="6748232" y="4160392"/>
            <a:ext cx="1056965" cy="369332"/>
          </a:xfrm>
          <a:prstGeom prst="rect">
            <a:avLst/>
          </a:prstGeom>
          <a:noFill/>
        </p:spPr>
        <p:txBody>
          <a:bodyPr wrap="square" rtlCol="0">
            <a:spAutoFit/>
          </a:bodyPr>
          <a:lstStyle/>
          <a:p>
            <a:pPr algn="r"/>
            <a:r>
              <a:rPr lang="en-US" dirty="0"/>
              <a:t>200,000</a:t>
            </a:r>
          </a:p>
        </p:txBody>
      </p:sp>
      <p:cxnSp>
        <p:nvCxnSpPr>
          <p:cNvPr id="71" name="Straight Connector 70"/>
          <p:cNvCxnSpPr/>
          <p:nvPr/>
        </p:nvCxnSpPr>
        <p:spPr>
          <a:xfrm flipH="1">
            <a:off x="6280849" y="4888763"/>
            <a:ext cx="1814702" cy="0"/>
          </a:xfrm>
          <a:prstGeom prst="line">
            <a:avLst/>
          </a:prstGeom>
          <a:ln w="25400"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p:nvGrpSpPr>
        <p:grpSpPr>
          <a:xfrm>
            <a:off x="864539" y="4981256"/>
            <a:ext cx="6963603" cy="1567966"/>
            <a:chOff x="2248828" y="3347346"/>
            <a:chExt cx="5267100" cy="1567966"/>
          </a:xfrm>
        </p:grpSpPr>
        <p:sp>
          <p:nvSpPr>
            <p:cNvPr id="73" name="Rounded Rectangle 72"/>
            <p:cNvSpPr/>
            <p:nvPr/>
          </p:nvSpPr>
          <p:spPr>
            <a:xfrm>
              <a:off x="2255023" y="3411026"/>
              <a:ext cx="5253465" cy="1429647"/>
            </a:xfrm>
            <a:prstGeom prst="roundRect">
              <a:avLst>
                <a:gd name="adj" fmla="val 980"/>
              </a:avLst>
            </a:prstGeom>
            <a:solidFill>
              <a:srgbClr val="D4D0B0">
                <a:alpha val="75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255023" y="3692293"/>
              <a:ext cx="52534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248828" y="3987180"/>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2248828" y="4257288"/>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2248828" y="4545980"/>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2248828" y="3956205"/>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5327805" y="3968595"/>
              <a:ext cx="135673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006790" y="3956205"/>
              <a:ext cx="0" cy="8844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973659"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327805"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6006790"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6684537"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128538" y="3347346"/>
              <a:ext cx="2189881" cy="369332"/>
            </a:xfrm>
            <a:prstGeom prst="rect">
              <a:avLst/>
            </a:prstGeom>
            <a:noFill/>
          </p:spPr>
          <p:txBody>
            <a:bodyPr wrap="square" rtlCol="0">
              <a:spAutoFit/>
            </a:bodyPr>
            <a:lstStyle/>
            <a:p>
              <a:r>
                <a:rPr lang="en-US" b="1" dirty="0"/>
                <a:t>Account: Common Stock</a:t>
              </a:r>
            </a:p>
          </p:txBody>
        </p:sp>
        <p:sp>
          <p:nvSpPr>
            <p:cNvPr id="86" name="TextBox 85"/>
            <p:cNvSpPr txBox="1"/>
            <p:nvPr/>
          </p:nvSpPr>
          <p:spPr>
            <a:xfrm>
              <a:off x="2268658" y="3640333"/>
              <a:ext cx="616466" cy="369332"/>
            </a:xfrm>
            <a:prstGeom prst="rect">
              <a:avLst/>
            </a:prstGeom>
            <a:noFill/>
          </p:spPr>
          <p:txBody>
            <a:bodyPr wrap="square" rtlCol="0">
              <a:spAutoFit/>
            </a:bodyPr>
            <a:lstStyle/>
            <a:p>
              <a:r>
                <a:rPr lang="en-US" dirty="0"/>
                <a:t>Date</a:t>
              </a:r>
            </a:p>
          </p:txBody>
        </p:sp>
        <p:sp>
          <p:nvSpPr>
            <p:cNvPr id="87" name="TextBox 86"/>
            <p:cNvSpPr txBox="1"/>
            <p:nvPr/>
          </p:nvSpPr>
          <p:spPr>
            <a:xfrm>
              <a:off x="2268658" y="4545980"/>
              <a:ext cx="5247270" cy="369332"/>
            </a:xfrm>
            <a:prstGeom prst="rect">
              <a:avLst/>
            </a:prstGeom>
            <a:noFill/>
          </p:spPr>
          <p:txBody>
            <a:bodyPr wrap="square" rtlCol="0">
              <a:spAutoFit/>
            </a:bodyPr>
            <a:lstStyle/>
            <a:p>
              <a:endParaRPr lang="en-US" dirty="0"/>
            </a:p>
          </p:txBody>
        </p:sp>
      </p:grpSp>
      <p:cxnSp>
        <p:nvCxnSpPr>
          <p:cNvPr id="88" name="Straight Arrow Connector 87"/>
          <p:cNvCxnSpPr/>
          <p:nvPr/>
        </p:nvCxnSpPr>
        <p:spPr>
          <a:xfrm flipH="1">
            <a:off x="6273700" y="4879238"/>
            <a:ext cx="1498" cy="352264"/>
          </a:xfrm>
          <a:prstGeom prst="straightConnector1">
            <a:avLst/>
          </a:prstGeom>
          <a:ln w="254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1834609" y="5283768"/>
            <a:ext cx="3100628" cy="369332"/>
          </a:xfrm>
          <a:prstGeom prst="rect">
            <a:avLst/>
          </a:prstGeom>
          <a:noFill/>
        </p:spPr>
        <p:txBody>
          <a:bodyPr wrap="square" rtlCol="0">
            <a:spAutoFit/>
          </a:bodyPr>
          <a:lstStyle/>
          <a:p>
            <a:pPr algn="ctr"/>
            <a:r>
              <a:rPr lang="en-US" dirty="0"/>
              <a:t>Descriptions</a:t>
            </a:r>
          </a:p>
        </p:txBody>
      </p:sp>
      <p:sp>
        <p:nvSpPr>
          <p:cNvPr id="90" name="TextBox 89"/>
          <p:cNvSpPr txBox="1"/>
          <p:nvPr/>
        </p:nvSpPr>
        <p:spPr>
          <a:xfrm>
            <a:off x="4922828" y="5264718"/>
            <a:ext cx="922227" cy="369332"/>
          </a:xfrm>
          <a:prstGeom prst="rect">
            <a:avLst/>
          </a:prstGeom>
          <a:noFill/>
        </p:spPr>
        <p:txBody>
          <a:bodyPr wrap="square" rtlCol="0">
            <a:spAutoFit/>
          </a:bodyPr>
          <a:lstStyle/>
          <a:p>
            <a:pPr algn="ctr"/>
            <a:r>
              <a:rPr lang="en-US" dirty="0"/>
              <a:t>Debit</a:t>
            </a:r>
          </a:p>
        </p:txBody>
      </p:sp>
      <p:sp>
        <p:nvSpPr>
          <p:cNvPr id="91" name="TextBox 90"/>
          <p:cNvSpPr txBox="1"/>
          <p:nvPr/>
        </p:nvSpPr>
        <p:spPr>
          <a:xfrm>
            <a:off x="5826005" y="5277556"/>
            <a:ext cx="922227" cy="369332"/>
          </a:xfrm>
          <a:prstGeom prst="rect">
            <a:avLst/>
          </a:prstGeom>
          <a:noFill/>
        </p:spPr>
        <p:txBody>
          <a:bodyPr wrap="square" rtlCol="0">
            <a:spAutoFit/>
          </a:bodyPr>
          <a:lstStyle/>
          <a:p>
            <a:pPr algn="ctr"/>
            <a:r>
              <a:rPr lang="en-US" dirty="0"/>
              <a:t>Credit</a:t>
            </a:r>
          </a:p>
        </p:txBody>
      </p:sp>
      <p:sp>
        <p:nvSpPr>
          <p:cNvPr id="92" name="TextBox 91"/>
          <p:cNvSpPr txBox="1"/>
          <p:nvPr/>
        </p:nvSpPr>
        <p:spPr>
          <a:xfrm>
            <a:off x="892284" y="5588888"/>
            <a:ext cx="909869" cy="369332"/>
          </a:xfrm>
          <a:prstGeom prst="rect">
            <a:avLst/>
          </a:prstGeom>
          <a:noFill/>
        </p:spPr>
        <p:txBody>
          <a:bodyPr wrap="square" rtlCol="0">
            <a:spAutoFit/>
          </a:bodyPr>
          <a:lstStyle/>
          <a:p>
            <a:r>
              <a:rPr lang="en-US" dirty="0"/>
              <a:t>Dec. 1</a:t>
            </a:r>
          </a:p>
        </p:txBody>
      </p:sp>
      <p:sp>
        <p:nvSpPr>
          <p:cNvPr id="93" name="TextBox 92"/>
          <p:cNvSpPr txBox="1"/>
          <p:nvPr/>
        </p:nvSpPr>
        <p:spPr>
          <a:xfrm>
            <a:off x="898764" y="5848296"/>
            <a:ext cx="909869" cy="369332"/>
          </a:xfrm>
          <a:prstGeom prst="rect">
            <a:avLst/>
          </a:prstGeom>
          <a:noFill/>
        </p:spPr>
        <p:txBody>
          <a:bodyPr wrap="square" rtlCol="0">
            <a:spAutoFit/>
          </a:bodyPr>
          <a:lstStyle/>
          <a:p>
            <a:r>
              <a:rPr lang="en-US" dirty="0"/>
              <a:t>Dec. 1</a:t>
            </a:r>
          </a:p>
        </p:txBody>
      </p:sp>
      <p:sp>
        <p:nvSpPr>
          <p:cNvPr id="94" name="TextBox 93"/>
          <p:cNvSpPr txBox="1"/>
          <p:nvPr/>
        </p:nvSpPr>
        <p:spPr>
          <a:xfrm>
            <a:off x="1831336" y="5578531"/>
            <a:ext cx="3047657" cy="369332"/>
          </a:xfrm>
          <a:prstGeom prst="rect">
            <a:avLst/>
          </a:prstGeom>
          <a:noFill/>
        </p:spPr>
        <p:txBody>
          <a:bodyPr wrap="square" rtlCol="0">
            <a:spAutoFit/>
          </a:bodyPr>
          <a:lstStyle/>
          <a:p>
            <a:r>
              <a:rPr lang="en-US" dirty="0"/>
              <a:t>Beginning Balance</a:t>
            </a:r>
          </a:p>
        </p:txBody>
      </p:sp>
      <p:sp>
        <p:nvSpPr>
          <p:cNvPr id="95" name="TextBox 94"/>
          <p:cNvSpPr txBox="1"/>
          <p:nvPr/>
        </p:nvSpPr>
        <p:spPr>
          <a:xfrm>
            <a:off x="1831387" y="5860977"/>
            <a:ext cx="3103850" cy="369332"/>
          </a:xfrm>
          <a:prstGeom prst="rect">
            <a:avLst/>
          </a:prstGeom>
          <a:noFill/>
        </p:spPr>
        <p:txBody>
          <a:bodyPr wrap="square" lIns="91440" rIns="0" rtlCol="0">
            <a:spAutoFit/>
          </a:bodyPr>
          <a:lstStyle/>
          <a:p>
            <a:r>
              <a:rPr lang="en-US" dirty="0"/>
              <a:t>Issue common stock for cash</a:t>
            </a:r>
          </a:p>
        </p:txBody>
      </p:sp>
      <p:sp>
        <p:nvSpPr>
          <p:cNvPr id="96" name="TextBox 95"/>
          <p:cNvSpPr txBox="1"/>
          <p:nvPr/>
        </p:nvSpPr>
        <p:spPr>
          <a:xfrm>
            <a:off x="5713002" y="5851750"/>
            <a:ext cx="1027657" cy="369332"/>
          </a:xfrm>
          <a:prstGeom prst="rect">
            <a:avLst/>
          </a:prstGeom>
          <a:noFill/>
        </p:spPr>
        <p:txBody>
          <a:bodyPr wrap="square" rtlCol="0">
            <a:spAutoFit/>
          </a:bodyPr>
          <a:lstStyle/>
          <a:p>
            <a:pPr algn="r"/>
            <a:r>
              <a:rPr lang="en-US" dirty="0"/>
              <a:t>200,000</a:t>
            </a:r>
          </a:p>
        </p:txBody>
      </p:sp>
      <p:sp>
        <p:nvSpPr>
          <p:cNvPr id="97" name="TextBox 96"/>
          <p:cNvSpPr txBox="1"/>
          <p:nvPr/>
        </p:nvSpPr>
        <p:spPr>
          <a:xfrm>
            <a:off x="7506731" y="5559704"/>
            <a:ext cx="302534" cy="369332"/>
          </a:xfrm>
          <a:prstGeom prst="rect">
            <a:avLst/>
          </a:prstGeom>
          <a:noFill/>
        </p:spPr>
        <p:txBody>
          <a:bodyPr wrap="square" rtlCol="0">
            <a:spAutoFit/>
          </a:bodyPr>
          <a:lstStyle/>
          <a:p>
            <a:r>
              <a:rPr lang="en-US" dirty="0"/>
              <a:t>0</a:t>
            </a:r>
          </a:p>
        </p:txBody>
      </p:sp>
      <p:sp>
        <p:nvSpPr>
          <p:cNvPr id="98" name="TextBox 97"/>
          <p:cNvSpPr txBox="1"/>
          <p:nvPr/>
        </p:nvSpPr>
        <p:spPr>
          <a:xfrm>
            <a:off x="6790648" y="5860977"/>
            <a:ext cx="1027657" cy="369332"/>
          </a:xfrm>
          <a:prstGeom prst="rect">
            <a:avLst/>
          </a:prstGeom>
          <a:noFill/>
        </p:spPr>
        <p:txBody>
          <a:bodyPr wrap="square" rtlCol="0">
            <a:spAutoFit/>
          </a:bodyPr>
          <a:lstStyle/>
          <a:p>
            <a:pPr algn="r"/>
            <a:r>
              <a:rPr lang="en-US" dirty="0"/>
              <a:t>200,000</a:t>
            </a:r>
          </a:p>
        </p:txBody>
      </p:sp>
      <p:sp>
        <p:nvSpPr>
          <p:cNvPr id="99" name="TextBox 98"/>
          <p:cNvSpPr txBox="1"/>
          <p:nvPr/>
        </p:nvSpPr>
        <p:spPr>
          <a:xfrm>
            <a:off x="6880821" y="3543909"/>
            <a:ext cx="922227" cy="369332"/>
          </a:xfrm>
          <a:prstGeom prst="rect">
            <a:avLst/>
          </a:prstGeom>
          <a:noFill/>
        </p:spPr>
        <p:txBody>
          <a:bodyPr wrap="square" rtlCol="0">
            <a:spAutoFit/>
          </a:bodyPr>
          <a:lstStyle/>
          <a:p>
            <a:pPr algn="ctr"/>
            <a:r>
              <a:rPr lang="en-US" dirty="0"/>
              <a:t>Balance</a:t>
            </a:r>
          </a:p>
        </p:txBody>
      </p:sp>
      <p:sp>
        <p:nvSpPr>
          <p:cNvPr id="100" name="TextBox 99"/>
          <p:cNvSpPr txBox="1"/>
          <p:nvPr/>
        </p:nvSpPr>
        <p:spPr>
          <a:xfrm>
            <a:off x="6892676" y="5264718"/>
            <a:ext cx="922227" cy="369332"/>
          </a:xfrm>
          <a:prstGeom prst="rect">
            <a:avLst/>
          </a:prstGeom>
          <a:noFill/>
        </p:spPr>
        <p:txBody>
          <a:bodyPr wrap="square" rtlCol="0">
            <a:spAutoFit/>
          </a:bodyPr>
          <a:lstStyle/>
          <a:p>
            <a:pPr algn="ctr"/>
            <a:r>
              <a:rPr lang="en-US" dirty="0"/>
              <a:t>Balance</a:t>
            </a:r>
          </a:p>
        </p:txBody>
      </p:sp>
    </p:spTree>
    <p:extLst>
      <p:ext uri="{BB962C8B-B14F-4D97-AF65-F5344CB8AC3E}">
        <p14:creationId xmlns:p14="http://schemas.microsoft.com/office/powerpoint/2010/main" val="418794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8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3" grpId="0"/>
      <p:bldP spid="64" grpId="0"/>
      <p:bldP spid="65" grpId="0"/>
      <p:bldP spid="66" grpId="0"/>
      <p:bldP spid="67" grpId="0"/>
      <p:bldP spid="68" grpId="0"/>
      <p:bldP spid="69" grpId="0"/>
      <p:bldP spid="70" grpId="0"/>
      <p:bldP spid="89" grpId="0"/>
      <p:bldP spid="90" grpId="0"/>
      <p:bldP spid="91" grpId="0"/>
      <p:bldP spid="92" grpId="0"/>
      <p:bldP spid="93" grpId="0"/>
      <p:bldP spid="94" grpId="0"/>
      <p:bldP spid="95" grpId="0"/>
      <p:bldP spid="96" grpId="0"/>
      <p:bldP spid="97" grpId="0"/>
      <p:bldP spid="98" grpId="0"/>
      <p:bldP spid="99" grpId="0"/>
      <p:bldP spid="10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851430" y="1655897"/>
            <a:ext cx="7911570" cy="1354886"/>
            <a:chOff x="851430" y="5319827"/>
            <a:chExt cx="7736474" cy="1354886"/>
          </a:xfrm>
        </p:grpSpPr>
        <p:sp>
          <p:nvSpPr>
            <p:cNvPr id="58" name="Rectangle 57"/>
            <p:cNvSpPr/>
            <p:nvPr/>
          </p:nvSpPr>
          <p:spPr>
            <a:xfrm>
              <a:off x="851430" y="5319827"/>
              <a:ext cx="7736474" cy="135488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TextBox 58"/>
            <p:cNvSpPr txBox="1"/>
            <p:nvPr/>
          </p:nvSpPr>
          <p:spPr>
            <a:xfrm>
              <a:off x="851430" y="5351274"/>
              <a:ext cx="7736473" cy="1323439"/>
            </a:xfrm>
            <a:prstGeom prst="rect">
              <a:avLst/>
            </a:prstGeom>
            <a:noFill/>
          </p:spPr>
          <p:txBody>
            <a:bodyPr wrap="square" rtlCol="0">
              <a:spAutoFit/>
            </a:bodyPr>
            <a:lstStyle/>
            <a:p>
              <a:pPr>
                <a:tabLst>
                  <a:tab pos="5200650" algn="l"/>
                  <a:tab pos="6056313" algn="ctr"/>
                  <a:tab pos="6853238" algn="ctr"/>
                </a:tabLst>
              </a:pPr>
              <a:r>
                <a:rPr lang="en-US" sz="2000" dirty="0"/>
                <a:t>(2) </a:t>
              </a:r>
              <a:r>
                <a:rPr lang="en-US" sz="2000" u="sng" dirty="0"/>
                <a:t>December 1</a:t>
              </a:r>
              <a:r>
                <a:rPr lang="en-US" sz="2000" dirty="0"/>
                <a:t>		</a:t>
              </a:r>
              <a:r>
                <a:rPr lang="en-US" sz="2000" u="sng" dirty="0"/>
                <a:t>Debit</a:t>
              </a:r>
              <a:r>
                <a:rPr lang="en-US" sz="2000" dirty="0"/>
                <a:t> 		</a:t>
              </a:r>
              <a:r>
                <a:rPr lang="en-US" sz="2000" u="sng" dirty="0"/>
                <a:t>Credit</a:t>
              </a:r>
            </a:p>
            <a:p>
              <a:pPr indent="342900">
                <a:tabLst>
                  <a:tab pos="5086350" algn="l"/>
                  <a:tab pos="6056313" algn="ctr"/>
                  <a:tab pos="6853238" algn="ctr"/>
                </a:tabLst>
              </a:pPr>
              <a:r>
                <a:rPr lang="en-US" sz="2000" b="1" dirty="0"/>
                <a:t>Cash </a:t>
              </a:r>
              <a:r>
                <a:rPr lang="en-US" sz="2000" i="1" dirty="0"/>
                <a:t>(</a:t>
              </a:r>
              <a:r>
                <a:rPr lang="en-US" sz="2000" dirty="0"/>
                <a:t>+</a:t>
              </a:r>
              <a:r>
                <a:rPr lang="en-US" sz="2000" i="1" dirty="0"/>
                <a:t>A)</a:t>
              </a:r>
              <a:r>
                <a:rPr lang="en-US" sz="2000" dirty="0"/>
                <a:t>.................................................................	</a:t>
              </a:r>
              <a:r>
                <a:rPr lang="en-US" sz="2000" b="1" dirty="0"/>
                <a:t>100,000</a:t>
              </a:r>
            </a:p>
            <a:p>
              <a:pPr indent="800100">
                <a:tabLst>
                  <a:tab pos="6400800" algn="l"/>
                  <a:tab pos="6853238" algn="ctr"/>
                </a:tabLst>
              </a:pPr>
              <a:r>
                <a:rPr lang="en-US" sz="2000" b="1" dirty="0"/>
                <a:t>Notes Payable </a:t>
              </a:r>
              <a:r>
                <a:rPr lang="en-US" sz="2000" i="1" dirty="0"/>
                <a:t>(</a:t>
              </a:r>
              <a:r>
                <a:rPr lang="en-US" sz="2000" dirty="0"/>
                <a:t>+</a:t>
              </a:r>
              <a:r>
                <a:rPr lang="en-US" sz="2000" i="1" dirty="0"/>
                <a:t>L)</a:t>
              </a:r>
              <a:r>
                <a:rPr lang="en-US" sz="2000" dirty="0"/>
                <a:t>…........................................			</a:t>
              </a:r>
              <a:r>
                <a:rPr lang="en-US" sz="2000" b="1" dirty="0"/>
                <a:t>100,000</a:t>
              </a:r>
            </a:p>
            <a:p>
              <a:pPr indent="800100">
                <a:tabLst>
                  <a:tab pos="6056313" algn="ctr"/>
                  <a:tab pos="6853238" algn="ctr"/>
                </a:tabLst>
              </a:pPr>
              <a:r>
                <a:rPr lang="en-US" i="1" dirty="0"/>
                <a:t>(Borrow cash by signing three-year note)</a:t>
              </a:r>
            </a:p>
          </p:txBody>
        </p:sp>
      </p:grpSp>
      <p:sp>
        <p:nvSpPr>
          <p:cNvPr id="78849" name="Title 1"/>
          <p:cNvSpPr>
            <a:spLocks noGrp="1"/>
          </p:cNvSpPr>
          <p:nvPr>
            <p:ph type="title"/>
          </p:nvPr>
        </p:nvSpPr>
        <p:spPr>
          <a:xfrm>
            <a:off x="812788" y="111287"/>
            <a:ext cx="8229600" cy="1143000"/>
          </a:xfrm>
        </p:spPr>
        <p:txBody>
          <a:bodyPr/>
          <a:lstStyle/>
          <a:p>
            <a:r>
              <a:rPr lang="en-US" sz="3200" dirty="0"/>
              <a:t>Posting Transaction to Accounts (2 of 10)</a:t>
            </a:r>
          </a:p>
        </p:txBody>
      </p:sp>
      <p:sp>
        <p:nvSpPr>
          <p:cNvPr id="78850" name="Content Placeholder 2"/>
          <p:cNvSpPr>
            <a:spLocks noGrp="1"/>
          </p:cNvSpPr>
          <p:nvPr>
            <p:ph idx="1"/>
          </p:nvPr>
        </p:nvSpPr>
        <p:spPr>
          <a:xfrm>
            <a:off x="719191" y="744432"/>
            <a:ext cx="8319559" cy="942912"/>
          </a:xfrm>
        </p:spPr>
        <p:txBody>
          <a:bodyPr>
            <a:normAutofit lnSpcReduction="10000"/>
          </a:bodyPr>
          <a:lstStyle/>
          <a:p>
            <a:r>
              <a:rPr lang="en-IN" sz="2800" dirty="0"/>
              <a:t>On December 1, </a:t>
            </a:r>
            <a:r>
              <a:rPr lang="en-US" sz="2800" dirty="0"/>
              <a:t>Eagle borrows cash from a bank, $100,000</a:t>
            </a:r>
            <a:r>
              <a:rPr lang="en-IN" sz="2800" dirty="0"/>
              <a:t>.</a:t>
            </a:r>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52</a:t>
            </a:fld>
            <a:endParaRPr lang="en-US" dirty="0"/>
          </a:p>
        </p:txBody>
      </p:sp>
      <p:sp>
        <p:nvSpPr>
          <p:cNvPr id="2" name="Footer Placeholder 1"/>
          <p:cNvSpPr>
            <a:spLocks noGrp="1"/>
          </p:cNvSpPr>
          <p:nvPr>
            <p:ph type="ftr" sz="quarter" idx="11"/>
          </p:nvPr>
        </p:nvSpPr>
        <p:spPr/>
        <p:txBody>
          <a:bodyPr/>
          <a:lstStyle/>
          <a:p>
            <a:r>
              <a:rPr lang="en-US" dirty="0"/>
              <a:t>Copyright ©2022 McGraw-Hill Education. All rights reserved. No reproduction or distribution without the prior written consent of McGraw-Hill Education. </a:t>
            </a:r>
          </a:p>
        </p:txBody>
      </p:sp>
      <p:cxnSp>
        <p:nvCxnSpPr>
          <p:cNvPr id="4" name="Straight Connector 3"/>
          <p:cNvCxnSpPr/>
          <p:nvPr/>
        </p:nvCxnSpPr>
        <p:spPr>
          <a:xfrm>
            <a:off x="7066392" y="2452337"/>
            <a:ext cx="0" cy="707266"/>
          </a:xfrm>
          <a:prstGeom prst="line">
            <a:avLst/>
          </a:prstGeom>
          <a:ln w="254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410492" y="3150078"/>
            <a:ext cx="1655900" cy="0"/>
          </a:xfrm>
          <a:prstGeom prst="line">
            <a:avLst/>
          </a:prstGeom>
          <a:ln w="254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086026" y="2724150"/>
            <a:ext cx="0" cy="2164613"/>
          </a:xfrm>
          <a:prstGeom prst="line">
            <a:avLst/>
          </a:prstGeom>
          <a:ln w="25400"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851431" y="3252096"/>
            <a:ext cx="6963603" cy="1567966"/>
            <a:chOff x="2248828" y="3347346"/>
            <a:chExt cx="5267100" cy="1567966"/>
          </a:xfrm>
        </p:grpSpPr>
        <p:sp>
          <p:nvSpPr>
            <p:cNvPr id="17" name="Rounded Rectangle 16"/>
            <p:cNvSpPr/>
            <p:nvPr/>
          </p:nvSpPr>
          <p:spPr>
            <a:xfrm>
              <a:off x="2255023" y="3411026"/>
              <a:ext cx="5253465" cy="1429647"/>
            </a:xfrm>
            <a:prstGeom prst="roundRect">
              <a:avLst>
                <a:gd name="adj" fmla="val 980"/>
              </a:avLst>
            </a:prstGeom>
            <a:solidFill>
              <a:srgbClr val="D4D0B0">
                <a:alpha val="75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2255023" y="3692293"/>
              <a:ext cx="52534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248828" y="3987180"/>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248828" y="4257288"/>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248828" y="4545980"/>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248828" y="3956205"/>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27805" y="3968595"/>
              <a:ext cx="135673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006790" y="3956205"/>
              <a:ext cx="0" cy="8844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973659"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327805"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006790"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684537"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128538" y="3347346"/>
              <a:ext cx="1505415" cy="369332"/>
            </a:xfrm>
            <a:prstGeom prst="rect">
              <a:avLst/>
            </a:prstGeom>
            <a:noFill/>
          </p:spPr>
          <p:txBody>
            <a:bodyPr wrap="square" rtlCol="0">
              <a:spAutoFit/>
            </a:bodyPr>
            <a:lstStyle/>
            <a:p>
              <a:r>
                <a:rPr lang="en-US" b="1" dirty="0"/>
                <a:t>Account: Cash</a:t>
              </a:r>
            </a:p>
          </p:txBody>
        </p:sp>
        <p:sp>
          <p:nvSpPr>
            <p:cNvPr id="29" name="TextBox 28"/>
            <p:cNvSpPr txBox="1"/>
            <p:nvPr/>
          </p:nvSpPr>
          <p:spPr>
            <a:xfrm>
              <a:off x="2268658" y="3659383"/>
              <a:ext cx="616466" cy="369332"/>
            </a:xfrm>
            <a:prstGeom prst="rect">
              <a:avLst/>
            </a:prstGeom>
            <a:noFill/>
          </p:spPr>
          <p:txBody>
            <a:bodyPr wrap="square" rtlCol="0">
              <a:spAutoFit/>
            </a:bodyPr>
            <a:lstStyle/>
            <a:p>
              <a:r>
                <a:rPr lang="en-US" dirty="0"/>
                <a:t>Date</a:t>
              </a:r>
            </a:p>
          </p:txBody>
        </p:sp>
        <p:sp>
          <p:nvSpPr>
            <p:cNvPr id="38" name="TextBox 37"/>
            <p:cNvSpPr txBox="1"/>
            <p:nvPr/>
          </p:nvSpPr>
          <p:spPr>
            <a:xfrm>
              <a:off x="2268658" y="4545980"/>
              <a:ext cx="5247270" cy="369332"/>
            </a:xfrm>
            <a:prstGeom prst="rect">
              <a:avLst/>
            </a:prstGeom>
            <a:noFill/>
          </p:spPr>
          <p:txBody>
            <a:bodyPr wrap="square" rtlCol="0">
              <a:spAutoFit/>
            </a:bodyPr>
            <a:lstStyle/>
            <a:p>
              <a:endParaRPr lang="en-US" dirty="0"/>
            </a:p>
          </p:txBody>
        </p:sp>
      </p:grpSp>
      <p:cxnSp>
        <p:nvCxnSpPr>
          <p:cNvPr id="78853" name="Straight Arrow Connector 78852"/>
          <p:cNvCxnSpPr/>
          <p:nvPr/>
        </p:nvCxnSpPr>
        <p:spPr>
          <a:xfrm flipH="1">
            <a:off x="5420307" y="3152164"/>
            <a:ext cx="1498" cy="352264"/>
          </a:xfrm>
          <a:prstGeom prst="straightConnector1">
            <a:avLst/>
          </a:prstGeom>
          <a:ln w="254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821501" y="3564133"/>
            <a:ext cx="3113736" cy="369332"/>
          </a:xfrm>
          <a:prstGeom prst="rect">
            <a:avLst/>
          </a:prstGeom>
          <a:noFill/>
        </p:spPr>
        <p:txBody>
          <a:bodyPr wrap="square" rtlCol="0">
            <a:spAutoFit/>
          </a:bodyPr>
          <a:lstStyle/>
          <a:p>
            <a:pPr algn="ctr"/>
            <a:r>
              <a:rPr lang="en-US" dirty="0"/>
              <a:t>Descriptions</a:t>
            </a:r>
          </a:p>
        </p:txBody>
      </p:sp>
      <p:sp>
        <p:nvSpPr>
          <p:cNvPr id="61" name="TextBox 60"/>
          <p:cNvSpPr txBox="1"/>
          <p:nvPr/>
        </p:nvSpPr>
        <p:spPr>
          <a:xfrm>
            <a:off x="4919245" y="3564133"/>
            <a:ext cx="922227" cy="369332"/>
          </a:xfrm>
          <a:prstGeom prst="rect">
            <a:avLst/>
          </a:prstGeom>
          <a:noFill/>
        </p:spPr>
        <p:txBody>
          <a:bodyPr wrap="square" rtlCol="0">
            <a:spAutoFit/>
          </a:bodyPr>
          <a:lstStyle/>
          <a:p>
            <a:pPr algn="ctr"/>
            <a:r>
              <a:rPr lang="en-US" dirty="0"/>
              <a:t>Debit</a:t>
            </a:r>
          </a:p>
        </p:txBody>
      </p:sp>
      <p:sp>
        <p:nvSpPr>
          <p:cNvPr id="63" name="TextBox 62"/>
          <p:cNvSpPr txBox="1"/>
          <p:nvPr/>
        </p:nvSpPr>
        <p:spPr>
          <a:xfrm>
            <a:off x="5812897" y="3576971"/>
            <a:ext cx="922227" cy="369332"/>
          </a:xfrm>
          <a:prstGeom prst="rect">
            <a:avLst/>
          </a:prstGeom>
          <a:noFill/>
        </p:spPr>
        <p:txBody>
          <a:bodyPr wrap="square" rtlCol="0">
            <a:spAutoFit/>
          </a:bodyPr>
          <a:lstStyle/>
          <a:p>
            <a:pPr algn="ctr"/>
            <a:r>
              <a:rPr lang="en-US" dirty="0"/>
              <a:t>Credit</a:t>
            </a:r>
          </a:p>
        </p:txBody>
      </p:sp>
      <p:sp>
        <p:nvSpPr>
          <p:cNvPr id="64" name="TextBox 63"/>
          <p:cNvSpPr txBox="1"/>
          <p:nvPr/>
        </p:nvSpPr>
        <p:spPr>
          <a:xfrm>
            <a:off x="879176" y="3869253"/>
            <a:ext cx="909869" cy="369332"/>
          </a:xfrm>
          <a:prstGeom prst="rect">
            <a:avLst/>
          </a:prstGeom>
          <a:noFill/>
        </p:spPr>
        <p:txBody>
          <a:bodyPr wrap="square" rtlCol="0">
            <a:spAutoFit/>
          </a:bodyPr>
          <a:lstStyle/>
          <a:p>
            <a:r>
              <a:rPr lang="en-US" dirty="0"/>
              <a:t>Dec. 1</a:t>
            </a:r>
          </a:p>
        </p:txBody>
      </p:sp>
      <p:sp>
        <p:nvSpPr>
          <p:cNvPr id="65" name="TextBox 64"/>
          <p:cNvSpPr txBox="1"/>
          <p:nvPr/>
        </p:nvSpPr>
        <p:spPr>
          <a:xfrm>
            <a:off x="885656" y="4147711"/>
            <a:ext cx="909869" cy="369332"/>
          </a:xfrm>
          <a:prstGeom prst="rect">
            <a:avLst/>
          </a:prstGeom>
          <a:noFill/>
        </p:spPr>
        <p:txBody>
          <a:bodyPr wrap="square" rtlCol="0">
            <a:spAutoFit/>
          </a:bodyPr>
          <a:lstStyle/>
          <a:p>
            <a:r>
              <a:rPr lang="en-US" dirty="0"/>
              <a:t>Dec. 1</a:t>
            </a:r>
          </a:p>
        </p:txBody>
      </p:sp>
      <p:sp>
        <p:nvSpPr>
          <p:cNvPr id="66" name="TextBox 65"/>
          <p:cNvSpPr txBox="1"/>
          <p:nvPr/>
        </p:nvSpPr>
        <p:spPr>
          <a:xfrm>
            <a:off x="1818228" y="3877946"/>
            <a:ext cx="3047657" cy="369332"/>
          </a:xfrm>
          <a:prstGeom prst="rect">
            <a:avLst/>
          </a:prstGeom>
          <a:noFill/>
        </p:spPr>
        <p:txBody>
          <a:bodyPr wrap="square" rtlCol="0">
            <a:spAutoFit/>
          </a:bodyPr>
          <a:lstStyle/>
          <a:p>
            <a:r>
              <a:rPr lang="en-US" dirty="0"/>
              <a:t>Beginning balance</a:t>
            </a:r>
          </a:p>
        </p:txBody>
      </p:sp>
      <p:sp>
        <p:nvSpPr>
          <p:cNvPr id="67" name="TextBox 66"/>
          <p:cNvSpPr txBox="1"/>
          <p:nvPr/>
        </p:nvSpPr>
        <p:spPr>
          <a:xfrm>
            <a:off x="1818279" y="4160392"/>
            <a:ext cx="3103850" cy="369332"/>
          </a:xfrm>
          <a:prstGeom prst="rect">
            <a:avLst/>
          </a:prstGeom>
          <a:noFill/>
        </p:spPr>
        <p:txBody>
          <a:bodyPr wrap="square" lIns="91440" rIns="0" rtlCol="0">
            <a:spAutoFit/>
          </a:bodyPr>
          <a:lstStyle/>
          <a:p>
            <a:r>
              <a:rPr lang="en-US" dirty="0"/>
              <a:t>Issue common stock for cash</a:t>
            </a:r>
          </a:p>
        </p:txBody>
      </p:sp>
      <p:sp>
        <p:nvSpPr>
          <p:cNvPr id="68" name="TextBox 67"/>
          <p:cNvSpPr txBox="1"/>
          <p:nvPr/>
        </p:nvSpPr>
        <p:spPr>
          <a:xfrm>
            <a:off x="4856361" y="4137257"/>
            <a:ext cx="985365" cy="369332"/>
          </a:xfrm>
          <a:prstGeom prst="rect">
            <a:avLst/>
          </a:prstGeom>
          <a:noFill/>
        </p:spPr>
        <p:txBody>
          <a:bodyPr wrap="square" rtlCol="0">
            <a:spAutoFit/>
          </a:bodyPr>
          <a:lstStyle/>
          <a:p>
            <a:pPr algn="r"/>
            <a:r>
              <a:rPr lang="en-US" dirty="0"/>
              <a:t>200,000</a:t>
            </a:r>
          </a:p>
        </p:txBody>
      </p:sp>
      <p:sp>
        <p:nvSpPr>
          <p:cNvPr id="69" name="TextBox 68"/>
          <p:cNvSpPr txBox="1"/>
          <p:nvPr/>
        </p:nvSpPr>
        <p:spPr>
          <a:xfrm>
            <a:off x="7493623" y="3859119"/>
            <a:ext cx="302534" cy="369332"/>
          </a:xfrm>
          <a:prstGeom prst="rect">
            <a:avLst/>
          </a:prstGeom>
          <a:noFill/>
        </p:spPr>
        <p:txBody>
          <a:bodyPr wrap="square" rtlCol="0">
            <a:spAutoFit/>
          </a:bodyPr>
          <a:lstStyle/>
          <a:p>
            <a:r>
              <a:rPr lang="en-US" dirty="0"/>
              <a:t>0</a:t>
            </a:r>
          </a:p>
        </p:txBody>
      </p:sp>
      <p:sp>
        <p:nvSpPr>
          <p:cNvPr id="70" name="TextBox 69"/>
          <p:cNvSpPr txBox="1"/>
          <p:nvPr/>
        </p:nvSpPr>
        <p:spPr>
          <a:xfrm>
            <a:off x="6728966" y="4147712"/>
            <a:ext cx="1076232" cy="369332"/>
          </a:xfrm>
          <a:prstGeom prst="rect">
            <a:avLst/>
          </a:prstGeom>
          <a:noFill/>
        </p:spPr>
        <p:txBody>
          <a:bodyPr wrap="square" rtlCol="0">
            <a:spAutoFit/>
          </a:bodyPr>
          <a:lstStyle/>
          <a:p>
            <a:pPr algn="r"/>
            <a:r>
              <a:rPr lang="en-US" dirty="0"/>
              <a:t>200,000</a:t>
            </a:r>
          </a:p>
        </p:txBody>
      </p:sp>
      <p:cxnSp>
        <p:nvCxnSpPr>
          <p:cNvPr id="71" name="Straight Connector 70"/>
          <p:cNvCxnSpPr/>
          <p:nvPr/>
        </p:nvCxnSpPr>
        <p:spPr>
          <a:xfrm flipH="1">
            <a:off x="6280849" y="4888763"/>
            <a:ext cx="1814702" cy="0"/>
          </a:xfrm>
          <a:prstGeom prst="line">
            <a:avLst/>
          </a:prstGeom>
          <a:ln w="25400"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p:nvGrpSpPr>
        <p:grpSpPr>
          <a:xfrm>
            <a:off x="864539" y="4981256"/>
            <a:ext cx="6963603" cy="1567966"/>
            <a:chOff x="2248828" y="3347346"/>
            <a:chExt cx="5267100" cy="1567966"/>
          </a:xfrm>
        </p:grpSpPr>
        <p:sp>
          <p:nvSpPr>
            <p:cNvPr id="73" name="Rounded Rectangle 72"/>
            <p:cNvSpPr/>
            <p:nvPr/>
          </p:nvSpPr>
          <p:spPr>
            <a:xfrm>
              <a:off x="2255023" y="3411026"/>
              <a:ext cx="5253465" cy="1429647"/>
            </a:xfrm>
            <a:prstGeom prst="roundRect">
              <a:avLst>
                <a:gd name="adj" fmla="val 980"/>
              </a:avLst>
            </a:prstGeom>
            <a:solidFill>
              <a:srgbClr val="D4D0B0">
                <a:alpha val="75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255023" y="3692293"/>
              <a:ext cx="52534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248828" y="3987180"/>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2248828" y="4257288"/>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2248828" y="4545980"/>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2248828" y="3956205"/>
              <a:ext cx="525346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5327805" y="3968595"/>
              <a:ext cx="135673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006790" y="3956205"/>
              <a:ext cx="0" cy="8844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973659"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327805"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6006790"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6684537" y="3692293"/>
              <a:ext cx="0" cy="114838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128538" y="3347346"/>
              <a:ext cx="2189881" cy="369332"/>
            </a:xfrm>
            <a:prstGeom prst="rect">
              <a:avLst/>
            </a:prstGeom>
            <a:noFill/>
          </p:spPr>
          <p:txBody>
            <a:bodyPr wrap="square" rtlCol="0">
              <a:spAutoFit/>
            </a:bodyPr>
            <a:lstStyle/>
            <a:p>
              <a:r>
                <a:rPr lang="en-US" b="1" dirty="0"/>
                <a:t>Account: Notes Payable</a:t>
              </a:r>
            </a:p>
          </p:txBody>
        </p:sp>
        <p:sp>
          <p:nvSpPr>
            <p:cNvPr id="86" name="TextBox 85"/>
            <p:cNvSpPr txBox="1"/>
            <p:nvPr/>
          </p:nvSpPr>
          <p:spPr>
            <a:xfrm>
              <a:off x="2268658" y="3640333"/>
              <a:ext cx="616466" cy="369332"/>
            </a:xfrm>
            <a:prstGeom prst="rect">
              <a:avLst/>
            </a:prstGeom>
            <a:noFill/>
          </p:spPr>
          <p:txBody>
            <a:bodyPr wrap="square" rtlCol="0">
              <a:spAutoFit/>
            </a:bodyPr>
            <a:lstStyle/>
            <a:p>
              <a:r>
                <a:rPr lang="en-US" dirty="0"/>
                <a:t>Date</a:t>
              </a:r>
            </a:p>
          </p:txBody>
        </p:sp>
        <p:sp>
          <p:nvSpPr>
            <p:cNvPr id="87" name="TextBox 86"/>
            <p:cNvSpPr txBox="1"/>
            <p:nvPr/>
          </p:nvSpPr>
          <p:spPr>
            <a:xfrm>
              <a:off x="2268658" y="4545980"/>
              <a:ext cx="5247270" cy="369332"/>
            </a:xfrm>
            <a:prstGeom prst="rect">
              <a:avLst/>
            </a:prstGeom>
            <a:noFill/>
          </p:spPr>
          <p:txBody>
            <a:bodyPr wrap="square" rtlCol="0">
              <a:spAutoFit/>
            </a:bodyPr>
            <a:lstStyle/>
            <a:p>
              <a:endParaRPr lang="en-US" dirty="0"/>
            </a:p>
          </p:txBody>
        </p:sp>
      </p:grpSp>
      <p:cxnSp>
        <p:nvCxnSpPr>
          <p:cNvPr id="88" name="Straight Arrow Connector 87"/>
          <p:cNvCxnSpPr/>
          <p:nvPr/>
        </p:nvCxnSpPr>
        <p:spPr>
          <a:xfrm flipH="1">
            <a:off x="6273700" y="4879238"/>
            <a:ext cx="1498" cy="352264"/>
          </a:xfrm>
          <a:prstGeom prst="straightConnector1">
            <a:avLst/>
          </a:prstGeom>
          <a:ln w="254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1834608" y="5283768"/>
            <a:ext cx="3088219" cy="369332"/>
          </a:xfrm>
          <a:prstGeom prst="rect">
            <a:avLst/>
          </a:prstGeom>
          <a:noFill/>
        </p:spPr>
        <p:txBody>
          <a:bodyPr wrap="square" rtlCol="0">
            <a:spAutoFit/>
          </a:bodyPr>
          <a:lstStyle/>
          <a:p>
            <a:pPr algn="ctr"/>
            <a:r>
              <a:rPr lang="en-US" dirty="0"/>
              <a:t>Descriptions</a:t>
            </a:r>
          </a:p>
        </p:txBody>
      </p:sp>
      <p:sp>
        <p:nvSpPr>
          <p:cNvPr id="90" name="TextBox 89"/>
          <p:cNvSpPr txBox="1"/>
          <p:nvPr/>
        </p:nvSpPr>
        <p:spPr>
          <a:xfrm>
            <a:off x="4922828" y="5264718"/>
            <a:ext cx="922227" cy="369332"/>
          </a:xfrm>
          <a:prstGeom prst="rect">
            <a:avLst/>
          </a:prstGeom>
          <a:noFill/>
        </p:spPr>
        <p:txBody>
          <a:bodyPr wrap="square" rtlCol="0">
            <a:spAutoFit/>
          </a:bodyPr>
          <a:lstStyle/>
          <a:p>
            <a:pPr algn="ctr"/>
            <a:r>
              <a:rPr lang="en-US" dirty="0"/>
              <a:t>Debit</a:t>
            </a:r>
          </a:p>
        </p:txBody>
      </p:sp>
      <p:sp>
        <p:nvSpPr>
          <p:cNvPr id="91" name="TextBox 90"/>
          <p:cNvSpPr txBox="1"/>
          <p:nvPr/>
        </p:nvSpPr>
        <p:spPr>
          <a:xfrm>
            <a:off x="5826005" y="5277556"/>
            <a:ext cx="922227" cy="369332"/>
          </a:xfrm>
          <a:prstGeom prst="rect">
            <a:avLst/>
          </a:prstGeom>
          <a:noFill/>
        </p:spPr>
        <p:txBody>
          <a:bodyPr wrap="square" rtlCol="0">
            <a:spAutoFit/>
          </a:bodyPr>
          <a:lstStyle/>
          <a:p>
            <a:pPr algn="ctr"/>
            <a:r>
              <a:rPr lang="en-US" dirty="0"/>
              <a:t>Credit</a:t>
            </a:r>
          </a:p>
        </p:txBody>
      </p:sp>
      <p:sp>
        <p:nvSpPr>
          <p:cNvPr id="92" name="TextBox 91"/>
          <p:cNvSpPr txBox="1"/>
          <p:nvPr/>
        </p:nvSpPr>
        <p:spPr>
          <a:xfrm>
            <a:off x="892284" y="5588888"/>
            <a:ext cx="909869" cy="369332"/>
          </a:xfrm>
          <a:prstGeom prst="rect">
            <a:avLst/>
          </a:prstGeom>
          <a:noFill/>
        </p:spPr>
        <p:txBody>
          <a:bodyPr wrap="square" rtlCol="0">
            <a:spAutoFit/>
          </a:bodyPr>
          <a:lstStyle/>
          <a:p>
            <a:r>
              <a:rPr lang="en-US" dirty="0"/>
              <a:t>Dec. 1</a:t>
            </a:r>
          </a:p>
        </p:txBody>
      </p:sp>
      <p:sp>
        <p:nvSpPr>
          <p:cNvPr id="93" name="TextBox 92"/>
          <p:cNvSpPr txBox="1"/>
          <p:nvPr/>
        </p:nvSpPr>
        <p:spPr>
          <a:xfrm>
            <a:off x="898764" y="5848296"/>
            <a:ext cx="909869" cy="369332"/>
          </a:xfrm>
          <a:prstGeom prst="rect">
            <a:avLst/>
          </a:prstGeom>
          <a:noFill/>
        </p:spPr>
        <p:txBody>
          <a:bodyPr wrap="square" rtlCol="0">
            <a:spAutoFit/>
          </a:bodyPr>
          <a:lstStyle/>
          <a:p>
            <a:r>
              <a:rPr lang="en-US" dirty="0"/>
              <a:t>Dec. 1</a:t>
            </a:r>
          </a:p>
        </p:txBody>
      </p:sp>
      <p:sp>
        <p:nvSpPr>
          <p:cNvPr id="94" name="TextBox 93"/>
          <p:cNvSpPr txBox="1"/>
          <p:nvPr/>
        </p:nvSpPr>
        <p:spPr>
          <a:xfrm>
            <a:off x="1831336" y="5578531"/>
            <a:ext cx="3047657" cy="369332"/>
          </a:xfrm>
          <a:prstGeom prst="rect">
            <a:avLst/>
          </a:prstGeom>
          <a:noFill/>
        </p:spPr>
        <p:txBody>
          <a:bodyPr wrap="square" rtlCol="0">
            <a:spAutoFit/>
          </a:bodyPr>
          <a:lstStyle/>
          <a:p>
            <a:r>
              <a:rPr lang="en-US" dirty="0"/>
              <a:t>Beginning balance</a:t>
            </a:r>
          </a:p>
        </p:txBody>
      </p:sp>
      <p:sp>
        <p:nvSpPr>
          <p:cNvPr id="95" name="TextBox 94"/>
          <p:cNvSpPr txBox="1"/>
          <p:nvPr/>
        </p:nvSpPr>
        <p:spPr>
          <a:xfrm>
            <a:off x="1831387" y="5860977"/>
            <a:ext cx="3103850" cy="369332"/>
          </a:xfrm>
          <a:prstGeom prst="rect">
            <a:avLst/>
          </a:prstGeom>
          <a:noFill/>
        </p:spPr>
        <p:txBody>
          <a:bodyPr wrap="square" lIns="91440" rIns="0" rtlCol="0">
            <a:spAutoFit/>
          </a:bodyPr>
          <a:lstStyle/>
          <a:p>
            <a:r>
              <a:rPr lang="en-US" dirty="0"/>
              <a:t>Borrow cash by signing note</a:t>
            </a:r>
          </a:p>
        </p:txBody>
      </p:sp>
      <p:sp>
        <p:nvSpPr>
          <p:cNvPr id="96" name="TextBox 95"/>
          <p:cNvSpPr txBox="1"/>
          <p:nvPr/>
        </p:nvSpPr>
        <p:spPr>
          <a:xfrm>
            <a:off x="5722550" y="5851750"/>
            <a:ext cx="1018109" cy="369332"/>
          </a:xfrm>
          <a:prstGeom prst="rect">
            <a:avLst/>
          </a:prstGeom>
          <a:noFill/>
        </p:spPr>
        <p:txBody>
          <a:bodyPr wrap="square" rtlCol="0">
            <a:spAutoFit/>
          </a:bodyPr>
          <a:lstStyle/>
          <a:p>
            <a:pPr algn="r"/>
            <a:r>
              <a:rPr lang="en-US" dirty="0"/>
              <a:t>100,000</a:t>
            </a:r>
          </a:p>
        </p:txBody>
      </p:sp>
      <p:sp>
        <p:nvSpPr>
          <p:cNvPr id="97" name="TextBox 96"/>
          <p:cNvSpPr txBox="1"/>
          <p:nvPr/>
        </p:nvSpPr>
        <p:spPr>
          <a:xfrm>
            <a:off x="7506731" y="5559704"/>
            <a:ext cx="302534" cy="369332"/>
          </a:xfrm>
          <a:prstGeom prst="rect">
            <a:avLst/>
          </a:prstGeom>
          <a:noFill/>
        </p:spPr>
        <p:txBody>
          <a:bodyPr wrap="square" rtlCol="0">
            <a:spAutoFit/>
          </a:bodyPr>
          <a:lstStyle/>
          <a:p>
            <a:r>
              <a:rPr lang="en-US" dirty="0"/>
              <a:t>0</a:t>
            </a:r>
          </a:p>
        </p:txBody>
      </p:sp>
      <p:sp>
        <p:nvSpPr>
          <p:cNvPr id="98" name="TextBox 97"/>
          <p:cNvSpPr txBox="1"/>
          <p:nvPr/>
        </p:nvSpPr>
        <p:spPr>
          <a:xfrm>
            <a:off x="6880822" y="5860977"/>
            <a:ext cx="937484" cy="369332"/>
          </a:xfrm>
          <a:prstGeom prst="rect">
            <a:avLst/>
          </a:prstGeom>
          <a:noFill/>
        </p:spPr>
        <p:txBody>
          <a:bodyPr wrap="square" rtlCol="0">
            <a:spAutoFit/>
          </a:bodyPr>
          <a:lstStyle/>
          <a:p>
            <a:pPr algn="r"/>
            <a:r>
              <a:rPr lang="en-US" dirty="0"/>
              <a:t>100,000</a:t>
            </a:r>
          </a:p>
        </p:txBody>
      </p:sp>
      <p:sp>
        <p:nvSpPr>
          <p:cNvPr id="99" name="TextBox 98"/>
          <p:cNvSpPr txBox="1"/>
          <p:nvPr/>
        </p:nvSpPr>
        <p:spPr>
          <a:xfrm>
            <a:off x="1818279" y="4436617"/>
            <a:ext cx="3103850" cy="369332"/>
          </a:xfrm>
          <a:prstGeom prst="rect">
            <a:avLst/>
          </a:prstGeom>
          <a:noFill/>
        </p:spPr>
        <p:txBody>
          <a:bodyPr wrap="square" lIns="91440" rIns="0" rtlCol="0">
            <a:spAutoFit/>
          </a:bodyPr>
          <a:lstStyle/>
          <a:p>
            <a:r>
              <a:rPr lang="en-US" dirty="0"/>
              <a:t>Borrow cash by signing note</a:t>
            </a:r>
          </a:p>
        </p:txBody>
      </p:sp>
      <p:sp>
        <p:nvSpPr>
          <p:cNvPr id="100" name="TextBox 99"/>
          <p:cNvSpPr txBox="1"/>
          <p:nvPr/>
        </p:nvSpPr>
        <p:spPr>
          <a:xfrm>
            <a:off x="885656" y="4442986"/>
            <a:ext cx="909869" cy="369332"/>
          </a:xfrm>
          <a:prstGeom prst="rect">
            <a:avLst/>
          </a:prstGeom>
          <a:noFill/>
        </p:spPr>
        <p:txBody>
          <a:bodyPr wrap="square" rtlCol="0">
            <a:spAutoFit/>
          </a:bodyPr>
          <a:lstStyle/>
          <a:p>
            <a:r>
              <a:rPr lang="en-US" dirty="0"/>
              <a:t>Dec. 1</a:t>
            </a:r>
          </a:p>
        </p:txBody>
      </p:sp>
      <p:sp>
        <p:nvSpPr>
          <p:cNvPr id="101" name="TextBox 100"/>
          <p:cNvSpPr txBox="1"/>
          <p:nvPr/>
        </p:nvSpPr>
        <p:spPr>
          <a:xfrm>
            <a:off x="4865885" y="4436617"/>
            <a:ext cx="975841" cy="369332"/>
          </a:xfrm>
          <a:prstGeom prst="rect">
            <a:avLst/>
          </a:prstGeom>
          <a:noFill/>
        </p:spPr>
        <p:txBody>
          <a:bodyPr wrap="square" rtlCol="0">
            <a:spAutoFit/>
          </a:bodyPr>
          <a:lstStyle/>
          <a:p>
            <a:pPr algn="r"/>
            <a:r>
              <a:rPr lang="en-US" dirty="0"/>
              <a:t>100,000</a:t>
            </a:r>
          </a:p>
        </p:txBody>
      </p:sp>
      <p:sp>
        <p:nvSpPr>
          <p:cNvPr id="102" name="TextBox 101"/>
          <p:cNvSpPr txBox="1"/>
          <p:nvPr/>
        </p:nvSpPr>
        <p:spPr>
          <a:xfrm>
            <a:off x="6755642" y="4397992"/>
            <a:ext cx="1040514" cy="369332"/>
          </a:xfrm>
          <a:prstGeom prst="rect">
            <a:avLst/>
          </a:prstGeom>
          <a:noFill/>
        </p:spPr>
        <p:txBody>
          <a:bodyPr wrap="square" rtlCol="0">
            <a:spAutoFit/>
          </a:bodyPr>
          <a:lstStyle/>
          <a:p>
            <a:pPr algn="r"/>
            <a:r>
              <a:rPr lang="en-US" dirty="0"/>
              <a:t>300,000</a:t>
            </a:r>
          </a:p>
        </p:txBody>
      </p:sp>
      <p:sp>
        <p:nvSpPr>
          <p:cNvPr id="103" name="TextBox 102"/>
          <p:cNvSpPr txBox="1"/>
          <p:nvPr/>
        </p:nvSpPr>
        <p:spPr>
          <a:xfrm>
            <a:off x="6880821" y="3543909"/>
            <a:ext cx="922227" cy="369332"/>
          </a:xfrm>
          <a:prstGeom prst="rect">
            <a:avLst/>
          </a:prstGeom>
          <a:noFill/>
        </p:spPr>
        <p:txBody>
          <a:bodyPr wrap="square" rtlCol="0">
            <a:spAutoFit/>
          </a:bodyPr>
          <a:lstStyle/>
          <a:p>
            <a:pPr algn="ctr"/>
            <a:r>
              <a:rPr lang="en-US" dirty="0"/>
              <a:t>Balance</a:t>
            </a:r>
          </a:p>
        </p:txBody>
      </p:sp>
      <p:sp>
        <p:nvSpPr>
          <p:cNvPr id="104" name="TextBox 103"/>
          <p:cNvSpPr txBox="1"/>
          <p:nvPr/>
        </p:nvSpPr>
        <p:spPr>
          <a:xfrm>
            <a:off x="6899097" y="5274320"/>
            <a:ext cx="922227" cy="369332"/>
          </a:xfrm>
          <a:prstGeom prst="rect">
            <a:avLst/>
          </a:prstGeom>
          <a:noFill/>
        </p:spPr>
        <p:txBody>
          <a:bodyPr wrap="square" rtlCol="0">
            <a:spAutoFit/>
          </a:bodyPr>
          <a:lstStyle/>
          <a:p>
            <a:pPr algn="ctr"/>
            <a:r>
              <a:rPr lang="en-US" dirty="0"/>
              <a:t>Balance</a:t>
            </a:r>
          </a:p>
        </p:txBody>
      </p:sp>
    </p:spTree>
    <p:extLst>
      <p:ext uri="{BB962C8B-B14F-4D97-AF65-F5344CB8AC3E}">
        <p14:creationId xmlns:p14="http://schemas.microsoft.com/office/powerpoint/2010/main" val="167106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8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3" grpId="0"/>
      <p:bldP spid="64" grpId="0"/>
      <p:bldP spid="65" grpId="0"/>
      <p:bldP spid="66" grpId="0"/>
      <p:bldP spid="67" grpId="0"/>
      <p:bldP spid="68" grpId="0"/>
      <p:bldP spid="69" grpId="0"/>
      <p:bldP spid="70"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812788" y="111287"/>
            <a:ext cx="8229600" cy="1143000"/>
          </a:xfrm>
        </p:spPr>
        <p:txBody>
          <a:bodyPr/>
          <a:lstStyle/>
          <a:p>
            <a:r>
              <a:rPr lang="en-US" sz="3200" dirty="0"/>
              <a:t>T-account</a:t>
            </a:r>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53</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5" name="Content Placeholder 2">
            <a:extLst>
              <a:ext uri="{FF2B5EF4-FFF2-40B4-BE49-F238E27FC236}">
                <a16:creationId xmlns:a16="http://schemas.microsoft.com/office/drawing/2014/main" id="{2C63E05D-724F-494B-9E88-0B4186E02AC9}"/>
              </a:ext>
            </a:extLst>
          </p:cNvPr>
          <p:cNvSpPr txBox="1">
            <a:spLocks/>
          </p:cNvSpPr>
          <p:nvPr/>
        </p:nvSpPr>
        <p:spPr>
          <a:xfrm>
            <a:off x="719191" y="967947"/>
            <a:ext cx="8323197" cy="3136192"/>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600" dirty="0"/>
              <a:t>A T-account includes the account title at the top, one side for recording debits, and one side for recording credits.</a:t>
            </a:r>
          </a:p>
          <a:p>
            <a:r>
              <a:rPr lang="en-US" sz="2600" dirty="0"/>
              <a:t>The </a:t>
            </a:r>
            <a:r>
              <a:rPr lang="en-US" sz="2600" b="1" dirty="0"/>
              <a:t>left side</a:t>
            </a:r>
            <a:r>
              <a:rPr lang="en-US" sz="2600" dirty="0"/>
              <a:t> of the T-account is the </a:t>
            </a:r>
            <a:r>
              <a:rPr lang="en-US" sz="2600" b="1" dirty="0"/>
              <a:t>debit column</a:t>
            </a:r>
            <a:r>
              <a:rPr lang="en-US" sz="2600" dirty="0"/>
              <a:t>.</a:t>
            </a:r>
          </a:p>
          <a:p>
            <a:r>
              <a:rPr lang="en-US" sz="2600" dirty="0"/>
              <a:t>The </a:t>
            </a:r>
            <a:r>
              <a:rPr lang="en-US" sz="2600" b="1" dirty="0"/>
              <a:t>right side </a:t>
            </a:r>
            <a:r>
              <a:rPr lang="en-US" sz="2600" dirty="0"/>
              <a:t>is the </a:t>
            </a:r>
            <a:r>
              <a:rPr lang="en-US" sz="2600" b="1" dirty="0"/>
              <a:t>credit column</a:t>
            </a:r>
            <a:r>
              <a:rPr lang="en-US" sz="2600" dirty="0"/>
              <a:t>. </a:t>
            </a:r>
          </a:p>
          <a:p>
            <a:pPr marL="0" lvl="0" indent="0">
              <a:spcBef>
                <a:spcPts val="1800"/>
              </a:spcBef>
              <a:buNone/>
            </a:pPr>
            <a:r>
              <a:rPr lang="en-US" sz="2600" dirty="0"/>
              <a:t>Here are the T-accounts for Cash and Notes Payable after posting transaction (2).</a:t>
            </a:r>
          </a:p>
        </p:txBody>
      </p:sp>
      <p:pic>
        <p:nvPicPr>
          <p:cNvPr id="4" name="Picture 3">
            <a:extLst>
              <a:ext uri="{FF2B5EF4-FFF2-40B4-BE49-F238E27FC236}">
                <a16:creationId xmlns:a16="http://schemas.microsoft.com/office/drawing/2014/main" id="{A3E6CA70-73F2-464A-BAB8-567402221C3F}"/>
              </a:ext>
            </a:extLst>
          </p:cNvPr>
          <p:cNvPicPr>
            <a:picLocks noChangeAspect="1"/>
          </p:cNvPicPr>
          <p:nvPr/>
        </p:nvPicPr>
        <p:blipFill>
          <a:blip r:embed="rId3"/>
          <a:stretch>
            <a:fillRect/>
          </a:stretch>
        </p:blipFill>
        <p:spPr>
          <a:xfrm>
            <a:off x="721348" y="4104139"/>
            <a:ext cx="8321040" cy="1632843"/>
          </a:xfrm>
          <a:prstGeom prst="rect">
            <a:avLst/>
          </a:prstGeom>
        </p:spPr>
      </p:pic>
      <p:cxnSp>
        <p:nvCxnSpPr>
          <p:cNvPr id="8" name="Straight Connector 7">
            <a:extLst>
              <a:ext uri="{FF2B5EF4-FFF2-40B4-BE49-F238E27FC236}">
                <a16:creationId xmlns:a16="http://schemas.microsoft.com/office/drawing/2014/main" id="{E7F70394-696E-491C-A36C-33743264721C}"/>
              </a:ext>
            </a:extLst>
          </p:cNvPr>
          <p:cNvCxnSpPr/>
          <p:nvPr/>
        </p:nvCxnSpPr>
        <p:spPr>
          <a:xfrm>
            <a:off x="1839951" y="4583151"/>
            <a:ext cx="285451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110E4000-2E3E-4837-9327-595202733314}"/>
              </a:ext>
            </a:extLst>
          </p:cNvPr>
          <p:cNvCxnSpPr/>
          <p:nvPr/>
        </p:nvCxnSpPr>
        <p:spPr>
          <a:xfrm>
            <a:off x="3311912" y="4583151"/>
            <a:ext cx="0" cy="847493"/>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27775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989386" y="6478793"/>
            <a:ext cx="2133600" cy="365125"/>
          </a:xfrm>
        </p:spPr>
        <p:txBody>
          <a:bodyPr/>
          <a:lstStyle/>
          <a:p>
            <a:r>
              <a:rPr lang="en-US" dirty="0"/>
              <a:t>2-</a:t>
            </a:r>
            <a:fld id="{8A048DD7-39B4-434B-ACE7-68CA5B147A05}" type="slidenum">
              <a:rPr lang="en-US" smtClean="0"/>
              <a:t>54</a:t>
            </a:fld>
            <a:endParaRPr lang="en-US" dirty="0"/>
          </a:p>
        </p:txBody>
      </p:sp>
      <p:sp>
        <p:nvSpPr>
          <p:cNvPr id="2" name="Footer Placeholder 1"/>
          <p:cNvSpPr>
            <a:spLocks noGrp="1"/>
          </p:cNvSpPr>
          <p:nvPr>
            <p:ph type="ftr" sz="quarter" idx="11"/>
          </p:nvPr>
        </p:nvSpPr>
        <p:spPr/>
        <p:txBody>
          <a:bodyPr/>
          <a:lstStyle/>
          <a:p>
            <a:r>
              <a:rPr lang="en-US" dirty="0"/>
              <a:t>Copyright ©2022 McGraw-Hill Education. All rights reserved. No reproduction or distribution without the prior written consent of McGraw-Hill Education. </a:t>
            </a:r>
          </a:p>
        </p:txBody>
      </p:sp>
      <p:sp>
        <p:nvSpPr>
          <p:cNvPr id="23" name="Rounded Rectangle 22"/>
          <p:cNvSpPr/>
          <p:nvPr/>
        </p:nvSpPr>
        <p:spPr>
          <a:xfrm>
            <a:off x="1122784" y="4724456"/>
            <a:ext cx="7505371" cy="1713661"/>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1291686" y="5094539"/>
            <a:ext cx="3136399" cy="1295868"/>
          </a:xfrm>
          <a:prstGeom prst="rect">
            <a:avLst/>
          </a:prstGeom>
          <a:noFill/>
        </p:spPr>
        <p:txBody>
          <a:bodyPr wrap="square" rtlCol="0">
            <a:spAutoFit/>
          </a:bodyPr>
          <a:lstStyle/>
          <a:p>
            <a:pPr>
              <a:lnSpc>
                <a:spcPct val="110000"/>
              </a:lnSpc>
              <a:tabLst>
                <a:tab pos="1262063" algn="r"/>
                <a:tab pos="1598613" algn="l"/>
                <a:tab pos="2859088" algn="r"/>
              </a:tabLst>
            </a:pPr>
            <a:r>
              <a:rPr lang="en-US" b="1" dirty="0"/>
              <a:t>(3)	120,000</a:t>
            </a:r>
          </a:p>
          <a:p>
            <a:pPr>
              <a:lnSpc>
                <a:spcPct val="110000"/>
              </a:lnSpc>
              <a:tabLst>
                <a:tab pos="1262063" algn="r"/>
                <a:tab pos="1598613" algn="l"/>
                <a:tab pos="2859088" algn="r"/>
              </a:tabLst>
            </a:pPr>
            <a:r>
              <a:rPr lang="en-US" dirty="0"/>
              <a:t>		</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Bal. 	120,000</a:t>
            </a:r>
          </a:p>
        </p:txBody>
      </p:sp>
      <p:sp>
        <p:nvSpPr>
          <p:cNvPr id="29" name="TextBox 28"/>
          <p:cNvSpPr txBox="1"/>
          <p:nvPr/>
        </p:nvSpPr>
        <p:spPr>
          <a:xfrm>
            <a:off x="1285132" y="4749802"/>
            <a:ext cx="3049003" cy="356203"/>
          </a:xfrm>
          <a:prstGeom prst="rect">
            <a:avLst/>
          </a:prstGeom>
          <a:noFill/>
        </p:spPr>
        <p:txBody>
          <a:bodyPr wrap="square" rtlCol="0">
            <a:spAutoFit/>
          </a:bodyPr>
          <a:lstStyle/>
          <a:p>
            <a:pPr algn="ctr"/>
            <a:r>
              <a:rPr lang="en-US" b="1" dirty="0"/>
              <a:t>Equipment</a:t>
            </a:r>
          </a:p>
        </p:txBody>
      </p:sp>
      <p:cxnSp>
        <p:nvCxnSpPr>
          <p:cNvPr id="30" name="Straight Connector 29"/>
          <p:cNvCxnSpPr/>
          <p:nvPr/>
        </p:nvCxnSpPr>
        <p:spPr>
          <a:xfrm>
            <a:off x="1314735" y="5094175"/>
            <a:ext cx="3019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408685" y="5827737"/>
            <a:ext cx="3019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2762744" y="5094539"/>
            <a:ext cx="0" cy="133361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4940777" y="5094539"/>
            <a:ext cx="3136399" cy="1311128"/>
          </a:xfrm>
          <a:prstGeom prst="rect">
            <a:avLst/>
          </a:prstGeom>
          <a:noFill/>
        </p:spPr>
        <p:txBody>
          <a:bodyPr wrap="square" rtlCol="0">
            <a:spAutoFit/>
          </a:bodyPr>
          <a:lstStyle/>
          <a:p>
            <a:pPr>
              <a:lnSpc>
                <a:spcPct val="110000"/>
              </a:lnSpc>
              <a:tabLst>
                <a:tab pos="1262063" algn="r"/>
                <a:tab pos="1598613" algn="l"/>
                <a:tab pos="2859088" algn="r"/>
              </a:tabLst>
            </a:pPr>
            <a:r>
              <a:rPr lang="en-US" dirty="0"/>
              <a:t>(1)	200,000  	</a:t>
            </a:r>
            <a:endParaRPr lang="en-US" b="1" dirty="0"/>
          </a:p>
          <a:p>
            <a:pPr>
              <a:lnSpc>
                <a:spcPct val="110000"/>
              </a:lnSpc>
              <a:tabLst>
                <a:tab pos="1262063" algn="r"/>
                <a:tab pos="1598613" algn="l"/>
                <a:tab pos="2859088" algn="r"/>
              </a:tabLst>
            </a:pPr>
            <a:r>
              <a:rPr lang="en-US" dirty="0"/>
              <a:t>(2)     100,000</a:t>
            </a:r>
          </a:p>
          <a:p>
            <a:pPr>
              <a:lnSpc>
                <a:spcPct val="110000"/>
              </a:lnSpc>
              <a:tabLst>
                <a:tab pos="1262063" algn="r"/>
                <a:tab pos="1598613" algn="l"/>
                <a:tab pos="2859088" algn="r"/>
              </a:tabLst>
            </a:pPr>
            <a:r>
              <a:rPr lang="en-US" dirty="0"/>
              <a:t>		</a:t>
            </a:r>
          </a:p>
          <a:p>
            <a:pPr>
              <a:lnSpc>
                <a:spcPct val="110000"/>
              </a:lnSpc>
              <a:tabLst>
                <a:tab pos="1262063" algn="r"/>
                <a:tab pos="1598613" algn="l"/>
                <a:tab pos="2859088" algn="r"/>
              </a:tabLst>
            </a:pPr>
            <a:r>
              <a:rPr lang="en-US" dirty="0"/>
              <a:t>Bal.   180,000</a:t>
            </a:r>
          </a:p>
        </p:txBody>
      </p:sp>
      <p:sp>
        <p:nvSpPr>
          <p:cNvPr id="48" name="TextBox 47"/>
          <p:cNvSpPr txBox="1"/>
          <p:nvPr/>
        </p:nvSpPr>
        <p:spPr>
          <a:xfrm>
            <a:off x="4934223" y="4749802"/>
            <a:ext cx="3049003" cy="337557"/>
          </a:xfrm>
          <a:prstGeom prst="rect">
            <a:avLst/>
          </a:prstGeom>
          <a:noFill/>
        </p:spPr>
        <p:txBody>
          <a:bodyPr wrap="square" rtlCol="0">
            <a:spAutoFit/>
          </a:bodyPr>
          <a:lstStyle/>
          <a:p>
            <a:pPr algn="ctr"/>
            <a:r>
              <a:rPr lang="en-US" b="1" dirty="0"/>
              <a:t>Cash</a:t>
            </a:r>
          </a:p>
        </p:txBody>
      </p:sp>
      <p:cxnSp>
        <p:nvCxnSpPr>
          <p:cNvPr id="49" name="Straight Connector 48"/>
          <p:cNvCxnSpPr/>
          <p:nvPr/>
        </p:nvCxnSpPr>
        <p:spPr>
          <a:xfrm>
            <a:off x="4963826" y="5094175"/>
            <a:ext cx="3019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057776" y="5827737"/>
            <a:ext cx="3019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6411835" y="5094539"/>
            <a:ext cx="0" cy="133361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2" name="Title 1"/>
          <p:cNvSpPr>
            <a:spLocks noGrp="1"/>
          </p:cNvSpPr>
          <p:nvPr>
            <p:ph type="title"/>
          </p:nvPr>
        </p:nvSpPr>
        <p:spPr>
          <a:xfrm>
            <a:off x="812788" y="111287"/>
            <a:ext cx="8229600" cy="1143000"/>
          </a:xfrm>
        </p:spPr>
        <p:txBody>
          <a:bodyPr/>
          <a:lstStyle/>
          <a:p>
            <a:r>
              <a:rPr lang="en-US" sz="3200" dirty="0"/>
              <a:t>Posting Transaction to Accounts (3 of 10)</a:t>
            </a:r>
          </a:p>
        </p:txBody>
      </p:sp>
      <p:sp>
        <p:nvSpPr>
          <p:cNvPr id="24" name="Content Placeholder 2"/>
          <p:cNvSpPr txBox="1">
            <a:spLocks/>
          </p:cNvSpPr>
          <p:nvPr/>
        </p:nvSpPr>
        <p:spPr>
          <a:xfrm>
            <a:off x="671566" y="744432"/>
            <a:ext cx="8323197" cy="8843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IN" sz="2600" dirty="0"/>
              <a:t>On December 1, </a:t>
            </a:r>
            <a:r>
              <a:rPr lang="en-US" sz="2600" dirty="0"/>
              <a:t>Eagle purchases equipment with cash,  $120,000</a:t>
            </a:r>
            <a:r>
              <a:rPr lang="en-IN" sz="2600" dirty="0"/>
              <a:t>.</a:t>
            </a:r>
          </a:p>
        </p:txBody>
      </p:sp>
      <p:grpSp>
        <p:nvGrpSpPr>
          <p:cNvPr id="25" name="Group 24"/>
          <p:cNvGrpSpPr/>
          <p:nvPr/>
        </p:nvGrpSpPr>
        <p:grpSpPr>
          <a:xfrm>
            <a:off x="925004" y="1685928"/>
            <a:ext cx="7911570" cy="1354886"/>
            <a:chOff x="851430" y="5319827"/>
            <a:chExt cx="7736474" cy="1354886"/>
          </a:xfrm>
        </p:grpSpPr>
        <p:sp>
          <p:nvSpPr>
            <p:cNvPr id="27" name="Rectangle 26"/>
            <p:cNvSpPr/>
            <p:nvPr/>
          </p:nvSpPr>
          <p:spPr>
            <a:xfrm>
              <a:off x="851430" y="5319827"/>
              <a:ext cx="7736474" cy="135488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xtBox 31"/>
            <p:cNvSpPr txBox="1"/>
            <p:nvPr/>
          </p:nvSpPr>
          <p:spPr>
            <a:xfrm>
              <a:off x="851430" y="5351274"/>
              <a:ext cx="7736473" cy="1323439"/>
            </a:xfrm>
            <a:prstGeom prst="rect">
              <a:avLst/>
            </a:prstGeom>
            <a:noFill/>
          </p:spPr>
          <p:txBody>
            <a:bodyPr wrap="square" rtlCol="0">
              <a:spAutoFit/>
            </a:bodyPr>
            <a:lstStyle/>
            <a:p>
              <a:pPr>
                <a:tabLst>
                  <a:tab pos="5200650" algn="l"/>
                  <a:tab pos="6056313" algn="ctr"/>
                  <a:tab pos="6853238" algn="ctr"/>
                </a:tabLst>
              </a:pPr>
              <a:r>
                <a:rPr lang="en-US" sz="2000" dirty="0"/>
                <a:t>(3) </a:t>
              </a:r>
              <a:r>
                <a:rPr lang="en-US" sz="2000" u="sng" dirty="0"/>
                <a:t>December 1</a:t>
              </a:r>
              <a:r>
                <a:rPr lang="en-US" sz="2000" dirty="0"/>
                <a:t>		</a:t>
              </a:r>
              <a:r>
                <a:rPr lang="en-US" sz="2000" u="sng" dirty="0"/>
                <a:t>Debit</a:t>
              </a:r>
              <a:r>
                <a:rPr lang="en-US" sz="2000" dirty="0"/>
                <a:t>		</a:t>
              </a:r>
              <a:r>
                <a:rPr lang="en-US" sz="2000" u="sng" dirty="0"/>
                <a:t>Credit</a:t>
              </a:r>
            </a:p>
            <a:p>
              <a:pPr indent="342900">
                <a:tabLst>
                  <a:tab pos="5086350" algn="l"/>
                  <a:tab pos="6056313" algn="ctr"/>
                  <a:tab pos="6853238" algn="ctr"/>
                </a:tabLst>
              </a:pPr>
              <a:r>
                <a:rPr lang="en-US" sz="2000" b="1" dirty="0"/>
                <a:t>Equipment </a:t>
              </a:r>
              <a:r>
                <a:rPr lang="en-US" sz="2000" i="1" dirty="0"/>
                <a:t>(</a:t>
              </a:r>
              <a:r>
                <a:rPr lang="en-US" sz="2000" dirty="0"/>
                <a:t>+</a:t>
              </a:r>
              <a:r>
                <a:rPr lang="en-US" sz="2000" i="1" dirty="0"/>
                <a:t>A)</a:t>
              </a:r>
              <a:r>
                <a:rPr lang="en-US" sz="2000" dirty="0"/>
                <a:t>.......................................................	</a:t>
              </a:r>
              <a:r>
                <a:rPr lang="en-US" sz="2000" b="1" dirty="0"/>
                <a:t>120,000</a:t>
              </a:r>
            </a:p>
            <a:p>
              <a:pPr indent="800100">
                <a:tabLst>
                  <a:tab pos="6400800" algn="l"/>
                  <a:tab pos="6853238" algn="ctr"/>
                </a:tabLst>
              </a:pPr>
              <a:r>
                <a:rPr lang="en-US" sz="2000" b="1" dirty="0"/>
                <a:t>Cash </a:t>
              </a:r>
              <a:r>
                <a:rPr lang="en-US" sz="2000" i="1" dirty="0"/>
                <a:t>(</a:t>
              </a:r>
              <a:r>
                <a:rPr lang="en-US" sz="2000" dirty="0"/>
                <a:t>−</a:t>
              </a:r>
              <a:r>
                <a:rPr lang="en-US" sz="2000" i="1" dirty="0"/>
                <a:t>A)…………………..</a:t>
              </a:r>
              <a:r>
                <a:rPr lang="en-US" sz="2000" dirty="0"/>
                <a:t>.....................................			</a:t>
              </a:r>
              <a:r>
                <a:rPr lang="en-US" sz="2000" b="1" dirty="0"/>
                <a:t>120,000</a:t>
              </a:r>
            </a:p>
            <a:p>
              <a:pPr indent="800100">
                <a:tabLst>
                  <a:tab pos="6056313" algn="ctr"/>
                  <a:tab pos="6853238" algn="ctr"/>
                </a:tabLst>
              </a:pPr>
              <a:r>
                <a:rPr lang="en-US" i="1" dirty="0"/>
                <a:t>(Purchase equipment with cash)</a:t>
              </a:r>
            </a:p>
          </p:txBody>
        </p:sp>
      </p:grpSp>
      <p:sp>
        <p:nvSpPr>
          <p:cNvPr id="34" name="Content Placeholder 2"/>
          <p:cNvSpPr txBox="1">
            <a:spLocks/>
          </p:cNvSpPr>
          <p:nvPr/>
        </p:nvSpPr>
        <p:spPr>
          <a:xfrm>
            <a:off x="812788" y="3211407"/>
            <a:ext cx="8323197" cy="8843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IN" sz="2600" b="1" dirty="0"/>
              <a:t>T-account</a:t>
            </a:r>
            <a:r>
              <a:rPr lang="en-IN" sz="2600" dirty="0"/>
              <a:t>: Simplified version of general ledger account</a:t>
            </a:r>
          </a:p>
          <a:p>
            <a:pPr lvl="0"/>
            <a:r>
              <a:rPr lang="en-US" sz="2600" dirty="0"/>
              <a:t>Includes the account title at the top, left side for recording debits, and right side for recording credits</a:t>
            </a:r>
            <a:endParaRPr lang="en-IN" sz="2600" dirty="0"/>
          </a:p>
          <a:p>
            <a:pPr lvl="0"/>
            <a:endParaRPr lang="en-IN" sz="2600" dirty="0"/>
          </a:p>
        </p:txBody>
      </p:sp>
      <p:sp>
        <p:nvSpPr>
          <p:cNvPr id="3" name="Oval 2"/>
          <p:cNvSpPr/>
          <p:nvPr/>
        </p:nvSpPr>
        <p:spPr>
          <a:xfrm>
            <a:off x="6411835" y="2076450"/>
            <a:ext cx="1274840" cy="302644"/>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Arrow Connector 4"/>
          <p:cNvCxnSpPr/>
          <p:nvPr/>
        </p:nvCxnSpPr>
        <p:spPr>
          <a:xfrm flipH="1">
            <a:off x="2628901" y="2379094"/>
            <a:ext cx="3782934" cy="2790825"/>
          </a:xfrm>
          <a:prstGeom prst="straightConnector1">
            <a:avLst/>
          </a:prstGeom>
          <a:ln w="127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7561733" y="2387541"/>
            <a:ext cx="1274840" cy="302644"/>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6" name="Straight Arrow Connector 35"/>
          <p:cNvCxnSpPr/>
          <p:nvPr/>
        </p:nvCxnSpPr>
        <p:spPr>
          <a:xfrm flipH="1">
            <a:off x="7315200" y="2737866"/>
            <a:ext cx="668028" cy="2315584"/>
          </a:xfrm>
          <a:prstGeom prst="straightConnector1">
            <a:avLst/>
          </a:prstGeom>
          <a:ln w="127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rot="349438">
            <a:off x="6613340" y="2514474"/>
            <a:ext cx="1113125" cy="496674"/>
          </a:xfrm>
          <a:prstGeom prst="rect">
            <a:avLst/>
          </a:prstGeom>
          <a:noFill/>
        </p:spPr>
        <p:txBody>
          <a:bodyPr wrap="none" rtlCol="0">
            <a:spAutoFit/>
          </a:bodyPr>
          <a:lstStyle/>
          <a:p>
            <a:pPr>
              <a:lnSpc>
                <a:spcPts val="1500"/>
              </a:lnSpc>
            </a:pPr>
            <a:r>
              <a:rPr lang="en-US" sz="2000" dirty="0">
                <a:solidFill>
                  <a:srgbClr val="FF0000"/>
                </a:solidFill>
              </a:rPr>
              <a:t>Post to</a:t>
            </a:r>
          </a:p>
          <a:p>
            <a:pPr>
              <a:lnSpc>
                <a:spcPts val="1500"/>
              </a:lnSpc>
            </a:pPr>
            <a:r>
              <a:rPr lang="en-US" sz="2000" dirty="0">
                <a:solidFill>
                  <a:srgbClr val="FF0000"/>
                </a:solidFill>
              </a:rPr>
              <a:t>accounts</a:t>
            </a:r>
          </a:p>
        </p:txBody>
      </p:sp>
      <p:sp>
        <p:nvSpPr>
          <p:cNvPr id="37" name="TextBox 36"/>
          <p:cNvSpPr txBox="1"/>
          <p:nvPr/>
        </p:nvSpPr>
        <p:spPr>
          <a:xfrm>
            <a:off x="6564235" y="5094175"/>
            <a:ext cx="1318658" cy="381771"/>
          </a:xfrm>
          <a:prstGeom prst="rect">
            <a:avLst/>
          </a:prstGeom>
          <a:noFill/>
        </p:spPr>
        <p:txBody>
          <a:bodyPr wrap="square" rtlCol="0">
            <a:spAutoFit/>
          </a:bodyPr>
          <a:lstStyle/>
          <a:p>
            <a:pPr>
              <a:lnSpc>
                <a:spcPct val="110000"/>
              </a:lnSpc>
              <a:tabLst>
                <a:tab pos="1262063" algn="r"/>
                <a:tab pos="1598613" algn="l"/>
                <a:tab pos="2859088" algn="r"/>
              </a:tabLst>
            </a:pPr>
            <a:r>
              <a:rPr lang="en-US" b="1" dirty="0"/>
              <a:t>(3) 120,000</a:t>
            </a:r>
            <a:endParaRPr lang="en-US" dirty="0"/>
          </a:p>
        </p:txBody>
      </p:sp>
    </p:spTree>
    <p:extLst>
      <p:ext uri="{BB962C8B-B14F-4D97-AF65-F5344CB8AC3E}">
        <p14:creationId xmlns:p14="http://schemas.microsoft.com/office/powerpoint/2010/main" val="146646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5" grpId="0" animBg="1"/>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Copyright ©2022 McGraw-Hill Education. All rights reserved. No reproduction or distribution without the prior written consent of McGraw-Hill Education. </a:t>
            </a:r>
          </a:p>
        </p:txBody>
      </p:sp>
      <p:sp>
        <p:nvSpPr>
          <p:cNvPr id="23" name="Rounded Rectangle 22"/>
          <p:cNvSpPr/>
          <p:nvPr/>
        </p:nvSpPr>
        <p:spPr>
          <a:xfrm>
            <a:off x="1122784" y="3905306"/>
            <a:ext cx="7505371" cy="1713661"/>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6" name="Group 25"/>
          <p:cNvGrpSpPr/>
          <p:nvPr/>
        </p:nvGrpSpPr>
        <p:grpSpPr>
          <a:xfrm>
            <a:off x="1285132" y="3930652"/>
            <a:ext cx="3142953" cy="1678348"/>
            <a:chOff x="3118981" y="2780778"/>
            <a:chExt cx="3239798" cy="1740209"/>
          </a:xfrm>
        </p:grpSpPr>
        <p:sp>
          <p:nvSpPr>
            <p:cNvPr id="28" name="TextBox 27"/>
            <p:cNvSpPr txBox="1"/>
            <p:nvPr/>
          </p:nvSpPr>
          <p:spPr>
            <a:xfrm>
              <a:off x="3125737" y="3138221"/>
              <a:ext cx="3233042" cy="1359454"/>
            </a:xfrm>
            <a:prstGeom prst="rect">
              <a:avLst/>
            </a:prstGeom>
            <a:noFill/>
          </p:spPr>
          <p:txBody>
            <a:bodyPr wrap="square" rtlCol="0">
              <a:spAutoFit/>
            </a:bodyPr>
            <a:lstStyle/>
            <a:p>
              <a:pPr>
                <a:lnSpc>
                  <a:spcPct val="110000"/>
                </a:lnSpc>
                <a:tabLst>
                  <a:tab pos="1262063" algn="r"/>
                  <a:tab pos="1598613" algn="l"/>
                  <a:tab pos="2859088" algn="r"/>
                </a:tabLst>
              </a:pPr>
              <a:r>
                <a:rPr lang="en-US" b="1" dirty="0"/>
                <a:t>(4)	60,000</a:t>
              </a:r>
            </a:p>
            <a:p>
              <a:pPr>
                <a:lnSpc>
                  <a:spcPct val="110000"/>
                </a:lnSpc>
                <a:tabLst>
                  <a:tab pos="1262063" algn="r"/>
                  <a:tab pos="1598613" algn="l"/>
                  <a:tab pos="2859088" algn="r"/>
                </a:tabLst>
              </a:pPr>
              <a:r>
                <a:rPr lang="en-US" dirty="0"/>
                <a:t>		</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Bal. 	60,000</a:t>
              </a:r>
            </a:p>
          </p:txBody>
        </p:sp>
        <p:sp>
          <p:nvSpPr>
            <p:cNvPr id="29" name="TextBox 28"/>
            <p:cNvSpPr txBox="1"/>
            <p:nvPr/>
          </p:nvSpPr>
          <p:spPr>
            <a:xfrm>
              <a:off x="3118981" y="2780778"/>
              <a:ext cx="3142953" cy="382945"/>
            </a:xfrm>
            <a:prstGeom prst="rect">
              <a:avLst/>
            </a:prstGeom>
            <a:noFill/>
          </p:spPr>
          <p:txBody>
            <a:bodyPr wrap="square" rtlCol="0">
              <a:spAutoFit/>
            </a:bodyPr>
            <a:lstStyle/>
            <a:p>
              <a:pPr algn="ctr"/>
              <a:r>
                <a:rPr lang="en-US" b="1" dirty="0"/>
                <a:t>Prepaid Rent</a:t>
              </a:r>
            </a:p>
          </p:txBody>
        </p:sp>
        <p:cxnSp>
          <p:nvCxnSpPr>
            <p:cNvPr id="30" name="Straight Connector 29"/>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246341" y="38984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4642123" y="3138221"/>
              <a:ext cx="0" cy="13827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6" name="Group 45"/>
          <p:cNvGrpSpPr/>
          <p:nvPr/>
        </p:nvGrpSpPr>
        <p:grpSpPr>
          <a:xfrm>
            <a:off x="4934223" y="3930652"/>
            <a:ext cx="3142953" cy="1678348"/>
            <a:chOff x="3118981" y="2780778"/>
            <a:chExt cx="3239798" cy="1740209"/>
          </a:xfrm>
        </p:grpSpPr>
        <p:sp>
          <p:nvSpPr>
            <p:cNvPr id="47" name="TextBox 46"/>
            <p:cNvSpPr txBox="1"/>
            <p:nvPr/>
          </p:nvSpPr>
          <p:spPr>
            <a:xfrm>
              <a:off x="3125737" y="3138221"/>
              <a:ext cx="3233042" cy="1359454"/>
            </a:xfrm>
            <a:prstGeom prst="rect">
              <a:avLst/>
            </a:prstGeom>
            <a:noFill/>
          </p:spPr>
          <p:txBody>
            <a:bodyPr wrap="square" rtlCol="0">
              <a:spAutoFit/>
            </a:bodyPr>
            <a:lstStyle/>
            <a:p>
              <a:pPr>
                <a:lnSpc>
                  <a:spcPct val="110000"/>
                </a:lnSpc>
                <a:tabLst>
                  <a:tab pos="1262063" algn="r"/>
                  <a:tab pos="1598613" algn="l"/>
                  <a:tab pos="2859088" algn="r"/>
                </a:tabLst>
              </a:pPr>
              <a:r>
                <a:rPr lang="en-US" dirty="0"/>
                <a:t>(1)	200,000  	(3) 120,000</a:t>
              </a:r>
            </a:p>
            <a:p>
              <a:pPr>
                <a:lnSpc>
                  <a:spcPct val="110000"/>
                </a:lnSpc>
                <a:tabLst>
                  <a:tab pos="1262063" algn="r"/>
                  <a:tab pos="1598613" algn="l"/>
                  <a:tab pos="2859088" algn="r"/>
                </a:tabLst>
              </a:pPr>
              <a:r>
                <a:rPr lang="en-US" dirty="0"/>
                <a:t>(2)     100,000 	</a:t>
              </a:r>
              <a:r>
                <a:rPr lang="en-US" b="1" dirty="0"/>
                <a:t>(4)   60,000</a:t>
              </a:r>
              <a:endParaRPr lang="en-US" dirty="0"/>
            </a:p>
            <a:p>
              <a:pPr>
                <a:lnSpc>
                  <a:spcPct val="110000"/>
                </a:lnSpc>
                <a:tabLst>
                  <a:tab pos="1262063" algn="r"/>
                  <a:tab pos="1598613" algn="l"/>
                  <a:tab pos="2859088" algn="r"/>
                </a:tabLst>
              </a:pPr>
              <a:r>
                <a:rPr lang="en-US" dirty="0"/>
                <a:t>		</a:t>
              </a:r>
            </a:p>
            <a:p>
              <a:pPr>
                <a:lnSpc>
                  <a:spcPct val="110000"/>
                </a:lnSpc>
                <a:tabLst>
                  <a:tab pos="1262063" algn="r"/>
                  <a:tab pos="1598613" algn="l"/>
                  <a:tab pos="2859088" algn="r"/>
                </a:tabLst>
              </a:pPr>
              <a:r>
                <a:rPr lang="en-US" dirty="0"/>
                <a:t>Bal.   120,000</a:t>
              </a:r>
            </a:p>
          </p:txBody>
        </p:sp>
        <p:sp>
          <p:nvSpPr>
            <p:cNvPr id="48" name="TextBox 47"/>
            <p:cNvSpPr txBox="1"/>
            <p:nvPr/>
          </p:nvSpPr>
          <p:spPr>
            <a:xfrm>
              <a:off x="3118981" y="2780778"/>
              <a:ext cx="3142953" cy="349999"/>
            </a:xfrm>
            <a:prstGeom prst="rect">
              <a:avLst/>
            </a:prstGeom>
            <a:noFill/>
          </p:spPr>
          <p:txBody>
            <a:bodyPr wrap="square" rtlCol="0">
              <a:spAutoFit/>
            </a:bodyPr>
            <a:lstStyle/>
            <a:p>
              <a:pPr algn="ctr"/>
              <a:r>
                <a:rPr lang="en-US" b="1" dirty="0"/>
                <a:t>Cash</a:t>
              </a:r>
            </a:p>
          </p:txBody>
        </p:sp>
        <p:cxnSp>
          <p:nvCxnSpPr>
            <p:cNvPr id="49" name="Straight Connector 48"/>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3246341" y="38984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642123" y="3138221"/>
              <a:ext cx="0" cy="13827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2" name="Title 1"/>
          <p:cNvSpPr>
            <a:spLocks noGrp="1"/>
          </p:cNvSpPr>
          <p:nvPr>
            <p:ph type="title"/>
          </p:nvPr>
        </p:nvSpPr>
        <p:spPr>
          <a:xfrm>
            <a:off x="812788" y="111287"/>
            <a:ext cx="8229600" cy="1143000"/>
          </a:xfrm>
        </p:spPr>
        <p:txBody>
          <a:bodyPr/>
          <a:lstStyle/>
          <a:p>
            <a:r>
              <a:rPr lang="en-US" sz="3200" dirty="0"/>
              <a:t>Posting Transaction to Accounts (4 of 10)</a:t>
            </a:r>
          </a:p>
        </p:txBody>
      </p:sp>
      <p:sp>
        <p:nvSpPr>
          <p:cNvPr id="24" name="Content Placeholder 2"/>
          <p:cNvSpPr txBox="1">
            <a:spLocks/>
          </p:cNvSpPr>
          <p:nvPr/>
        </p:nvSpPr>
        <p:spPr>
          <a:xfrm>
            <a:off x="671566" y="744432"/>
            <a:ext cx="8323197" cy="8843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IN" sz="2600" dirty="0"/>
              <a:t>On December 1, </a:t>
            </a:r>
            <a:r>
              <a:rPr lang="en-US" sz="2600" dirty="0"/>
              <a:t>Eagle pays one year of rent in advance, $60,000 ($5,000 per month)</a:t>
            </a:r>
            <a:r>
              <a:rPr lang="en-IN" sz="2600" dirty="0"/>
              <a:t>.</a:t>
            </a:r>
          </a:p>
        </p:txBody>
      </p:sp>
      <p:sp>
        <p:nvSpPr>
          <p:cNvPr id="27" name="Rectangle 26"/>
          <p:cNvSpPr/>
          <p:nvPr/>
        </p:nvSpPr>
        <p:spPr>
          <a:xfrm>
            <a:off x="925004" y="1990728"/>
            <a:ext cx="7911570" cy="135488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5" name="Group 34"/>
          <p:cNvGrpSpPr/>
          <p:nvPr/>
        </p:nvGrpSpPr>
        <p:grpSpPr>
          <a:xfrm>
            <a:off x="957056" y="2047878"/>
            <a:ext cx="7836825" cy="906814"/>
            <a:chOff x="914269" y="1127072"/>
            <a:chExt cx="7836825" cy="906814"/>
          </a:xfrm>
        </p:grpSpPr>
        <p:sp>
          <p:nvSpPr>
            <p:cNvPr id="36" name="TextBox 35"/>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(4) </a:t>
              </a:r>
              <a:r>
                <a:rPr lang="en-US" sz="2000" u="sng" dirty="0">
                  <a:latin typeface="Calibri" pitchFamily="34" charset="0"/>
                </a:rPr>
                <a:t>December 1</a:t>
              </a:r>
              <a:r>
                <a:rPr lang="en-US" sz="2000" b="1"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37" name="TextBox 36"/>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Prepaid Rent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	  </a:t>
              </a:r>
              <a:r>
                <a:rPr lang="en-US" sz="2000" b="1" dirty="0">
                  <a:latin typeface="Calibri" pitchFamily="34" charset="0"/>
                </a:rPr>
                <a:t>60,000</a:t>
              </a:r>
              <a:endParaRPr lang="en-US" sz="2000" b="1" u="sng" dirty="0"/>
            </a:p>
          </p:txBody>
        </p:sp>
        <p:sp>
          <p:nvSpPr>
            <p:cNvPr id="38" name="TextBox 37"/>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Cash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			</a:t>
              </a:r>
              <a:r>
                <a:rPr lang="en-US" sz="2000" b="1" dirty="0">
                  <a:latin typeface="Calibri" pitchFamily="34" charset="0"/>
                </a:rPr>
                <a:t>60,000</a:t>
              </a:r>
              <a:endParaRPr lang="en-US" sz="2000" b="1" u="sng" dirty="0"/>
            </a:p>
          </p:txBody>
        </p:sp>
      </p:grpSp>
      <p:sp>
        <p:nvSpPr>
          <p:cNvPr id="39" name="TextBox 38"/>
          <p:cNvSpPr txBox="1">
            <a:spLocks noChangeArrowheads="1"/>
          </p:cNvSpPr>
          <p:nvPr/>
        </p:nvSpPr>
        <p:spPr bwMode="auto">
          <a:xfrm>
            <a:off x="1799964" y="2855842"/>
            <a:ext cx="3716687"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Prepay one year of rent with cash</a:t>
            </a:r>
            <a:r>
              <a:rPr lang="en-US" sz="2000" i="1" dirty="0">
                <a:latin typeface="Calibri" pitchFamily="34" charset="0"/>
              </a:rPr>
              <a:t>)</a:t>
            </a:r>
            <a:endParaRPr lang="en-US" sz="2000" b="1" u="sng" dirty="0"/>
          </a:p>
        </p:txBody>
      </p:sp>
      <p:sp>
        <p:nvSpPr>
          <p:cNvPr id="25" name="Slide Number Placeholder 6"/>
          <p:cNvSpPr>
            <a:spLocks noGrp="1"/>
          </p:cNvSpPr>
          <p:nvPr>
            <p:ph type="sldNum" sz="quarter" idx="12"/>
          </p:nvPr>
        </p:nvSpPr>
        <p:spPr>
          <a:xfrm>
            <a:off x="6989386" y="6478793"/>
            <a:ext cx="2133600" cy="365125"/>
          </a:xfrm>
        </p:spPr>
        <p:txBody>
          <a:bodyPr/>
          <a:lstStyle/>
          <a:p>
            <a:r>
              <a:rPr lang="en-US" dirty="0"/>
              <a:t>2-</a:t>
            </a:r>
            <a:fld id="{8A048DD7-39B4-434B-ACE7-68CA5B147A05}" type="slidenum">
              <a:rPr lang="en-US" smtClean="0"/>
              <a:t>55</a:t>
            </a:fld>
            <a:endParaRPr lang="en-US" dirty="0"/>
          </a:p>
        </p:txBody>
      </p:sp>
    </p:spTree>
    <p:extLst>
      <p:ext uri="{BB962C8B-B14F-4D97-AF65-F5344CB8AC3E}">
        <p14:creationId xmlns:p14="http://schemas.microsoft.com/office/powerpoint/2010/main" val="3663072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Copyright ©2022 McGraw-Hill Education. All rights reserved. No reproduction or distribution without the prior written consent of McGraw-Hill Education. </a:t>
            </a:r>
          </a:p>
        </p:txBody>
      </p:sp>
      <p:sp>
        <p:nvSpPr>
          <p:cNvPr id="23" name="Rounded Rectangle 22"/>
          <p:cNvSpPr/>
          <p:nvPr/>
        </p:nvSpPr>
        <p:spPr>
          <a:xfrm>
            <a:off x="1122784" y="3905306"/>
            <a:ext cx="7505371" cy="1713661"/>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6" name="Group 25"/>
          <p:cNvGrpSpPr/>
          <p:nvPr/>
        </p:nvGrpSpPr>
        <p:grpSpPr>
          <a:xfrm>
            <a:off x="1285132" y="3930652"/>
            <a:ext cx="3142953" cy="1678348"/>
            <a:chOff x="3118981" y="2780778"/>
            <a:chExt cx="3239798" cy="1740209"/>
          </a:xfrm>
        </p:grpSpPr>
        <p:sp>
          <p:nvSpPr>
            <p:cNvPr id="28" name="TextBox 27"/>
            <p:cNvSpPr txBox="1"/>
            <p:nvPr/>
          </p:nvSpPr>
          <p:spPr>
            <a:xfrm>
              <a:off x="3125737" y="3138221"/>
              <a:ext cx="3233042" cy="1359454"/>
            </a:xfrm>
            <a:prstGeom prst="rect">
              <a:avLst/>
            </a:prstGeom>
            <a:noFill/>
          </p:spPr>
          <p:txBody>
            <a:bodyPr wrap="square" rtlCol="0">
              <a:spAutoFit/>
            </a:bodyPr>
            <a:lstStyle/>
            <a:p>
              <a:pPr>
                <a:lnSpc>
                  <a:spcPct val="110000"/>
                </a:lnSpc>
                <a:tabLst>
                  <a:tab pos="1262063" algn="r"/>
                  <a:tab pos="1598613" algn="l"/>
                  <a:tab pos="2859088" algn="r"/>
                </a:tabLst>
              </a:pPr>
              <a:r>
                <a:rPr lang="en-US" b="1" dirty="0"/>
                <a:t>(5)	23,000</a:t>
              </a:r>
            </a:p>
            <a:p>
              <a:pPr>
                <a:lnSpc>
                  <a:spcPct val="110000"/>
                </a:lnSpc>
                <a:tabLst>
                  <a:tab pos="1262063" algn="r"/>
                  <a:tab pos="1598613" algn="l"/>
                  <a:tab pos="2859088" algn="r"/>
                </a:tabLst>
              </a:pPr>
              <a:r>
                <a:rPr lang="en-US" dirty="0"/>
                <a:t>		</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Bal. 	23,000</a:t>
              </a:r>
            </a:p>
          </p:txBody>
        </p:sp>
        <p:sp>
          <p:nvSpPr>
            <p:cNvPr id="29" name="TextBox 28"/>
            <p:cNvSpPr txBox="1"/>
            <p:nvPr/>
          </p:nvSpPr>
          <p:spPr>
            <a:xfrm>
              <a:off x="3118981" y="2780778"/>
              <a:ext cx="3142953" cy="382945"/>
            </a:xfrm>
            <a:prstGeom prst="rect">
              <a:avLst/>
            </a:prstGeom>
            <a:noFill/>
          </p:spPr>
          <p:txBody>
            <a:bodyPr wrap="square" rtlCol="0">
              <a:spAutoFit/>
            </a:bodyPr>
            <a:lstStyle/>
            <a:p>
              <a:pPr algn="ctr"/>
              <a:r>
                <a:rPr lang="en-US" b="1" dirty="0"/>
                <a:t>Supplies</a:t>
              </a:r>
            </a:p>
          </p:txBody>
        </p:sp>
        <p:cxnSp>
          <p:nvCxnSpPr>
            <p:cNvPr id="30" name="Straight Connector 29"/>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246341" y="38984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4642123" y="3138221"/>
              <a:ext cx="0" cy="13827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6" name="Group 45"/>
          <p:cNvGrpSpPr/>
          <p:nvPr/>
        </p:nvGrpSpPr>
        <p:grpSpPr>
          <a:xfrm>
            <a:off x="4934223" y="3930652"/>
            <a:ext cx="3142953" cy="1678348"/>
            <a:chOff x="3118981" y="2780778"/>
            <a:chExt cx="3239798" cy="1740209"/>
          </a:xfrm>
        </p:grpSpPr>
        <p:sp>
          <p:nvSpPr>
            <p:cNvPr id="47" name="TextBox 46"/>
            <p:cNvSpPr txBox="1"/>
            <p:nvPr/>
          </p:nvSpPr>
          <p:spPr>
            <a:xfrm>
              <a:off x="3125737" y="3138221"/>
              <a:ext cx="3233042" cy="1359454"/>
            </a:xfrm>
            <a:prstGeom prst="rect">
              <a:avLst/>
            </a:prstGeom>
            <a:noFill/>
          </p:spPr>
          <p:txBody>
            <a:bodyPr wrap="square" rtlCol="0">
              <a:spAutoFit/>
            </a:bodyPr>
            <a:lstStyle/>
            <a:p>
              <a:pPr lvl="1">
                <a:lnSpc>
                  <a:spcPct val="110000"/>
                </a:lnSpc>
                <a:tabLst>
                  <a:tab pos="1262063" algn="r"/>
                  <a:tab pos="1598613" algn="l"/>
                  <a:tab pos="2859088" algn="r"/>
                </a:tabLst>
              </a:pPr>
              <a:r>
                <a:rPr lang="en-US" dirty="0"/>
                <a:t>		</a:t>
              </a:r>
              <a:r>
                <a:rPr lang="en-US" b="1" dirty="0"/>
                <a:t>(5)	23,000</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		</a:t>
              </a:r>
            </a:p>
            <a:p>
              <a:pPr>
                <a:lnSpc>
                  <a:spcPct val="110000"/>
                </a:lnSpc>
                <a:tabLst>
                  <a:tab pos="1262063" algn="r"/>
                  <a:tab pos="1598613" algn="l"/>
                  <a:tab pos="2859088" algn="r"/>
                </a:tabLst>
              </a:pPr>
              <a:r>
                <a:rPr lang="en-US" dirty="0"/>
                <a:t>		Bal. 	23,000</a:t>
              </a:r>
            </a:p>
          </p:txBody>
        </p:sp>
        <p:sp>
          <p:nvSpPr>
            <p:cNvPr id="48" name="TextBox 47"/>
            <p:cNvSpPr txBox="1"/>
            <p:nvPr/>
          </p:nvSpPr>
          <p:spPr>
            <a:xfrm>
              <a:off x="3118981" y="2780778"/>
              <a:ext cx="3142953" cy="382945"/>
            </a:xfrm>
            <a:prstGeom prst="rect">
              <a:avLst/>
            </a:prstGeom>
            <a:noFill/>
          </p:spPr>
          <p:txBody>
            <a:bodyPr wrap="square" rtlCol="0">
              <a:spAutoFit/>
            </a:bodyPr>
            <a:lstStyle/>
            <a:p>
              <a:pPr algn="ctr"/>
              <a:r>
                <a:rPr lang="en-US" b="1" dirty="0"/>
                <a:t>Accounts Payable</a:t>
              </a:r>
            </a:p>
          </p:txBody>
        </p:sp>
        <p:cxnSp>
          <p:nvCxnSpPr>
            <p:cNvPr id="49" name="Straight Connector 48"/>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3246341" y="38984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642123" y="3138221"/>
              <a:ext cx="0" cy="13827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2" name="Title 1"/>
          <p:cNvSpPr>
            <a:spLocks noGrp="1"/>
          </p:cNvSpPr>
          <p:nvPr>
            <p:ph type="title"/>
          </p:nvPr>
        </p:nvSpPr>
        <p:spPr>
          <a:xfrm>
            <a:off x="812788" y="111287"/>
            <a:ext cx="8229600" cy="1143000"/>
          </a:xfrm>
        </p:spPr>
        <p:txBody>
          <a:bodyPr/>
          <a:lstStyle/>
          <a:p>
            <a:r>
              <a:rPr lang="en-US" sz="3200" dirty="0"/>
              <a:t>Posting Transaction to Accounts (5 of 10)</a:t>
            </a:r>
          </a:p>
        </p:txBody>
      </p:sp>
      <p:sp>
        <p:nvSpPr>
          <p:cNvPr id="24" name="Content Placeholder 2"/>
          <p:cNvSpPr txBox="1">
            <a:spLocks/>
          </p:cNvSpPr>
          <p:nvPr/>
        </p:nvSpPr>
        <p:spPr>
          <a:xfrm>
            <a:off x="671566" y="744432"/>
            <a:ext cx="8323197" cy="8843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IN" sz="2600" dirty="0"/>
              <a:t>On December 6, </a:t>
            </a:r>
            <a:r>
              <a:rPr lang="en-US" sz="2600" dirty="0"/>
              <a:t>Eagle purchases supplies on account, $23,000</a:t>
            </a:r>
            <a:r>
              <a:rPr lang="en-IN" sz="2600" dirty="0"/>
              <a:t>.</a:t>
            </a:r>
          </a:p>
        </p:txBody>
      </p:sp>
      <p:sp>
        <p:nvSpPr>
          <p:cNvPr id="27" name="Rectangle 26"/>
          <p:cNvSpPr/>
          <p:nvPr/>
        </p:nvSpPr>
        <p:spPr>
          <a:xfrm>
            <a:off x="925004" y="1990728"/>
            <a:ext cx="7911570" cy="135488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5" name="Group 24"/>
          <p:cNvGrpSpPr/>
          <p:nvPr/>
        </p:nvGrpSpPr>
        <p:grpSpPr>
          <a:xfrm>
            <a:off x="971174" y="2058338"/>
            <a:ext cx="7836825" cy="906814"/>
            <a:chOff x="914269" y="1127072"/>
            <a:chExt cx="7836825" cy="906814"/>
          </a:xfrm>
        </p:grpSpPr>
        <p:sp>
          <p:nvSpPr>
            <p:cNvPr id="32" name="TextBox 31"/>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(5) </a:t>
              </a:r>
              <a:r>
                <a:rPr lang="en-US" sz="2000" u="sng" dirty="0">
                  <a:latin typeface="Calibri" pitchFamily="34" charset="0"/>
                </a:rPr>
                <a:t>December 6</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34" name="TextBox 33"/>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Supplies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a:t>
              </a:r>
              <a:r>
                <a:rPr lang="en-US" sz="2000" b="1" dirty="0">
                  <a:latin typeface="Calibri" pitchFamily="34" charset="0"/>
                </a:rPr>
                <a:t>	  23,000</a:t>
              </a:r>
              <a:endParaRPr lang="en-US" sz="2000" b="1" u="sng" dirty="0"/>
            </a:p>
          </p:txBody>
        </p:sp>
        <p:sp>
          <p:nvSpPr>
            <p:cNvPr id="40" name="TextBox 39"/>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Accounts Payable </a:t>
              </a:r>
              <a:r>
                <a:rPr lang="en-US" sz="2000" i="1" dirty="0">
                  <a:latin typeface="Calibri" pitchFamily="34" charset="0"/>
                </a:rPr>
                <a:t>(</a:t>
              </a:r>
              <a:r>
                <a:rPr lang="en-US" sz="2000" dirty="0">
                  <a:latin typeface="Calibri" pitchFamily="34" charset="0"/>
                </a:rPr>
                <a:t>+</a:t>
              </a:r>
              <a:r>
                <a:rPr lang="en-US" sz="2000" i="1" dirty="0">
                  <a:latin typeface="Calibri" pitchFamily="34" charset="0"/>
                </a:rPr>
                <a:t>L) .</a:t>
              </a:r>
              <a:r>
                <a:rPr lang="en-US" sz="2000" dirty="0">
                  <a:latin typeface="Calibri" pitchFamily="34" charset="0"/>
                </a:rPr>
                <a:t>………………………………….			</a:t>
              </a:r>
              <a:r>
                <a:rPr lang="en-US" sz="2000" b="1" dirty="0">
                  <a:latin typeface="Calibri" pitchFamily="34" charset="0"/>
                </a:rPr>
                <a:t>23,000</a:t>
              </a:r>
              <a:endParaRPr lang="en-US" sz="2000" b="1" u="sng" dirty="0"/>
            </a:p>
          </p:txBody>
        </p:sp>
      </p:grpSp>
      <p:sp>
        <p:nvSpPr>
          <p:cNvPr id="41" name="TextBox 40"/>
          <p:cNvSpPr txBox="1">
            <a:spLocks noChangeArrowheads="1"/>
          </p:cNvSpPr>
          <p:nvPr/>
        </p:nvSpPr>
        <p:spPr bwMode="auto">
          <a:xfrm>
            <a:off x="1814082" y="2866302"/>
            <a:ext cx="3716687"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Purchase supplies on account</a:t>
            </a:r>
            <a:r>
              <a:rPr lang="en-US" sz="2000" i="1" dirty="0">
                <a:latin typeface="Calibri" pitchFamily="34" charset="0"/>
              </a:rPr>
              <a:t>)</a:t>
            </a:r>
            <a:endParaRPr lang="en-US" sz="2000" b="1" u="sng" dirty="0"/>
          </a:p>
        </p:txBody>
      </p:sp>
      <p:sp>
        <p:nvSpPr>
          <p:cNvPr id="35" name="Slide Number Placeholder 6"/>
          <p:cNvSpPr>
            <a:spLocks noGrp="1"/>
          </p:cNvSpPr>
          <p:nvPr>
            <p:ph type="sldNum" sz="quarter" idx="12"/>
          </p:nvPr>
        </p:nvSpPr>
        <p:spPr>
          <a:xfrm>
            <a:off x="6989386" y="6478793"/>
            <a:ext cx="2133600" cy="365125"/>
          </a:xfrm>
        </p:spPr>
        <p:txBody>
          <a:bodyPr/>
          <a:lstStyle/>
          <a:p>
            <a:r>
              <a:rPr lang="en-US" dirty="0"/>
              <a:t>2-</a:t>
            </a:r>
            <a:fld id="{8A048DD7-39B4-434B-ACE7-68CA5B147A05}" type="slidenum">
              <a:rPr lang="en-US" smtClean="0"/>
              <a:t>56</a:t>
            </a:fld>
            <a:endParaRPr lang="en-US" dirty="0"/>
          </a:p>
        </p:txBody>
      </p:sp>
    </p:spTree>
    <p:extLst>
      <p:ext uri="{BB962C8B-B14F-4D97-AF65-F5344CB8AC3E}">
        <p14:creationId xmlns:p14="http://schemas.microsoft.com/office/powerpoint/2010/main" val="7974920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Copyright ©2019 McGraw-Hill Education. All rights reserved. No reproduction or distribution without the prior written consent of McGraw-Hill Education. </a:t>
            </a:r>
          </a:p>
        </p:txBody>
      </p:sp>
      <p:sp>
        <p:nvSpPr>
          <p:cNvPr id="23" name="Rounded Rectangle 22"/>
          <p:cNvSpPr/>
          <p:nvPr/>
        </p:nvSpPr>
        <p:spPr>
          <a:xfrm>
            <a:off x="1122784" y="3905306"/>
            <a:ext cx="7505371" cy="1995877"/>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6" name="Group 45"/>
          <p:cNvGrpSpPr/>
          <p:nvPr/>
        </p:nvGrpSpPr>
        <p:grpSpPr>
          <a:xfrm>
            <a:off x="4934223" y="3930652"/>
            <a:ext cx="3142953" cy="1960564"/>
            <a:chOff x="3118981" y="2780778"/>
            <a:chExt cx="3239798" cy="2032827"/>
          </a:xfrm>
        </p:grpSpPr>
        <p:sp>
          <p:nvSpPr>
            <p:cNvPr id="47" name="TextBox 46"/>
            <p:cNvSpPr txBox="1"/>
            <p:nvPr/>
          </p:nvSpPr>
          <p:spPr>
            <a:xfrm>
              <a:off x="3125737" y="3138221"/>
              <a:ext cx="3233042" cy="1675384"/>
            </a:xfrm>
            <a:prstGeom prst="rect">
              <a:avLst/>
            </a:prstGeom>
            <a:noFill/>
          </p:spPr>
          <p:txBody>
            <a:bodyPr wrap="square" rtlCol="0">
              <a:spAutoFit/>
            </a:bodyPr>
            <a:lstStyle/>
            <a:p>
              <a:pPr lvl="1">
                <a:lnSpc>
                  <a:spcPct val="110000"/>
                </a:lnSpc>
                <a:tabLst>
                  <a:tab pos="1262063" algn="r"/>
                  <a:tab pos="1598613" algn="l"/>
                  <a:tab pos="2859088" algn="r"/>
                </a:tabLst>
              </a:pPr>
              <a:r>
                <a:rPr lang="en-US" dirty="0"/>
                <a:t>		</a:t>
              </a:r>
              <a:r>
                <a:rPr lang="en-US" b="1" dirty="0"/>
                <a:t>(6)	43,000</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		</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		Bal. 	43,000</a:t>
              </a:r>
            </a:p>
          </p:txBody>
        </p:sp>
        <p:sp>
          <p:nvSpPr>
            <p:cNvPr id="48" name="TextBox 47"/>
            <p:cNvSpPr txBox="1"/>
            <p:nvPr/>
          </p:nvSpPr>
          <p:spPr>
            <a:xfrm>
              <a:off x="3118981" y="2780778"/>
              <a:ext cx="3142953" cy="382945"/>
            </a:xfrm>
            <a:prstGeom prst="rect">
              <a:avLst/>
            </a:prstGeom>
            <a:noFill/>
          </p:spPr>
          <p:txBody>
            <a:bodyPr wrap="square" rtlCol="0">
              <a:spAutoFit/>
            </a:bodyPr>
            <a:lstStyle/>
            <a:p>
              <a:pPr algn="ctr"/>
              <a:r>
                <a:rPr lang="en-US" b="1" dirty="0"/>
                <a:t>Service Revenue</a:t>
              </a:r>
            </a:p>
          </p:txBody>
        </p:sp>
        <p:cxnSp>
          <p:nvCxnSpPr>
            <p:cNvPr id="49" name="Straight Connector 48"/>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3246341" y="4293946"/>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642123" y="3138223"/>
              <a:ext cx="0" cy="167538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2" name="Title 1"/>
          <p:cNvSpPr>
            <a:spLocks noGrp="1"/>
          </p:cNvSpPr>
          <p:nvPr>
            <p:ph type="title"/>
          </p:nvPr>
        </p:nvSpPr>
        <p:spPr>
          <a:xfrm>
            <a:off x="812788" y="111287"/>
            <a:ext cx="8229600" cy="1143000"/>
          </a:xfrm>
        </p:spPr>
        <p:txBody>
          <a:bodyPr/>
          <a:lstStyle/>
          <a:p>
            <a:r>
              <a:rPr lang="en-US" sz="3200" dirty="0"/>
              <a:t>Posting Transaction to Accounts (6 of 10)</a:t>
            </a:r>
          </a:p>
        </p:txBody>
      </p:sp>
      <p:sp>
        <p:nvSpPr>
          <p:cNvPr id="24" name="Content Placeholder 2"/>
          <p:cNvSpPr txBox="1">
            <a:spLocks/>
          </p:cNvSpPr>
          <p:nvPr/>
        </p:nvSpPr>
        <p:spPr>
          <a:xfrm>
            <a:off x="671566" y="744432"/>
            <a:ext cx="8323197" cy="8843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IN" sz="2600" dirty="0"/>
              <a:t>On December 12, </a:t>
            </a:r>
            <a:r>
              <a:rPr lang="en-US" sz="2600" dirty="0"/>
              <a:t>Eagle provides soccer training to customers for cash, $43,000</a:t>
            </a:r>
            <a:r>
              <a:rPr lang="en-IN" sz="2600" dirty="0"/>
              <a:t>.</a:t>
            </a:r>
          </a:p>
        </p:txBody>
      </p:sp>
      <p:sp>
        <p:nvSpPr>
          <p:cNvPr id="27" name="Rectangle 26"/>
          <p:cNvSpPr/>
          <p:nvPr/>
        </p:nvSpPr>
        <p:spPr>
          <a:xfrm>
            <a:off x="925004" y="1990728"/>
            <a:ext cx="7911570" cy="135488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5" name="Group 34"/>
          <p:cNvGrpSpPr/>
          <p:nvPr/>
        </p:nvGrpSpPr>
        <p:grpSpPr>
          <a:xfrm>
            <a:off x="957056" y="2063705"/>
            <a:ext cx="7836825" cy="906814"/>
            <a:chOff x="914269" y="1127072"/>
            <a:chExt cx="7836825" cy="906814"/>
          </a:xfrm>
        </p:grpSpPr>
        <p:sp>
          <p:nvSpPr>
            <p:cNvPr id="36" name="TextBox 35"/>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(6) </a:t>
              </a:r>
              <a:r>
                <a:rPr lang="en-US" sz="2000" u="sng" dirty="0">
                  <a:latin typeface="Calibri" pitchFamily="34" charset="0"/>
                </a:rPr>
                <a:t>December 12</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37" name="TextBox 36"/>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Cash</a:t>
              </a:r>
              <a:r>
                <a:rPr lang="en-US" sz="2000" dirty="0">
                  <a:latin typeface="Calibri" pitchFamily="34" charset="0"/>
                </a:rPr>
                <a:t> </a:t>
              </a:r>
              <a:r>
                <a:rPr lang="en-US" sz="2000" i="1" dirty="0">
                  <a:latin typeface="Calibri" pitchFamily="34" charset="0"/>
                </a:rPr>
                <a:t>(</a:t>
              </a:r>
              <a:r>
                <a:rPr lang="en-US" sz="2000" dirty="0">
                  <a:latin typeface="Calibri" pitchFamily="34" charset="0"/>
                </a:rPr>
                <a:t>+</a:t>
              </a:r>
              <a:r>
                <a:rPr lang="en-US" sz="2000" i="1" dirty="0">
                  <a:latin typeface="Calibri" pitchFamily="34" charset="0"/>
                </a:rPr>
                <a:t>A)</a:t>
              </a:r>
              <a:r>
                <a:rPr lang="en-US" sz="2000" dirty="0">
                  <a:latin typeface="Calibri" pitchFamily="34" charset="0"/>
                </a:rPr>
                <a:t>……..……………………………………………….………..</a:t>
              </a:r>
              <a:r>
                <a:rPr lang="en-US" sz="2000" b="1" dirty="0">
                  <a:latin typeface="Calibri" pitchFamily="34" charset="0"/>
                </a:rPr>
                <a:t>	  43,000</a:t>
              </a:r>
              <a:endParaRPr lang="en-US" sz="2000" b="1" u="sng" dirty="0"/>
            </a:p>
          </p:txBody>
        </p:sp>
        <p:sp>
          <p:nvSpPr>
            <p:cNvPr id="38" name="TextBox 37"/>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Service Revenue </a:t>
              </a:r>
              <a:r>
                <a:rPr lang="en-US" sz="2000" i="1" dirty="0">
                  <a:latin typeface="Calibri" pitchFamily="34" charset="0"/>
                </a:rPr>
                <a:t>(</a:t>
              </a:r>
              <a:r>
                <a:rPr lang="en-US" sz="2000" dirty="0">
                  <a:latin typeface="Calibri" pitchFamily="34" charset="0"/>
                </a:rPr>
                <a:t>+</a:t>
              </a:r>
              <a:r>
                <a:rPr lang="en-US" sz="2000" i="1" dirty="0">
                  <a:latin typeface="Calibri" pitchFamily="34" charset="0"/>
                </a:rPr>
                <a:t>R, </a:t>
              </a:r>
              <a:r>
                <a:rPr lang="en-US" sz="2000" dirty="0">
                  <a:latin typeface="Calibri" pitchFamily="34" charset="0"/>
                </a:rPr>
                <a:t>+</a:t>
              </a:r>
              <a:r>
                <a:rPr lang="en-US" sz="2000" i="1" dirty="0">
                  <a:latin typeface="Calibri" pitchFamily="34" charset="0"/>
                </a:rPr>
                <a:t>SE) </a:t>
              </a:r>
              <a:r>
                <a:rPr lang="en-US" sz="2000" dirty="0">
                  <a:latin typeface="Calibri" pitchFamily="34" charset="0"/>
                </a:rPr>
                <a:t>……………………………..			</a:t>
              </a:r>
              <a:r>
                <a:rPr lang="en-US" sz="2000" b="1" dirty="0">
                  <a:latin typeface="Calibri" pitchFamily="34" charset="0"/>
                </a:rPr>
                <a:t>43,000</a:t>
              </a:r>
              <a:endParaRPr lang="en-US" sz="2000" b="1" u="sng" dirty="0"/>
            </a:p>
          </p:txBody>
        </p:sp>
      </p:grpSp>
      <p:sp>
        <p:nvSpPr>
          <p:cNvPr id="39" name="TextBox 38"/>
          <p:cNvSpPr txBox="1">
            <a:spLocks noChangeArrowheads="1"/>
          </p:cNvSpPr>
          <p:nvPr/>
        </p:nvSpPr>
        <p:spPr bwMode="auto">
          <a:xfrm>
            <a:off x="1799964" y="2871669"/>
            <a:ext cx="4392692"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Provide training to customers for cash</a:t>
            </a:r>
            <a:r>
              <a:rPr lang="en-US" sz="2000" i="1" dirty="0">
                <a:latin typeface="Calibri" pitchFamily="34" charset="0"/>
              </a:rPr>
              <a:t>)</a:t>
            </a:r>
            <a:endParaRPr lang="en-US" sz="2000" b="1" u="sng" dirty="0"/>
          </a:p>
        </p:txBody>
      </p:sp>
      <p:grpSp>
        <p:nvGrpSpPr>
          <p:cNvPr id="42" name="Group 41"/>
          <p:cNvGrpSpPr/>
          <p:nvPr/>
        </p:nvGrpSpPr>
        <p:grpSpPr>
          <a:xfrm>
            <a:off x="1424213" y="3940619"/>
            <a:ext cx="3142953" cy="1960564"/>
            <a:chOff x="3118981" y="2780778"/>
            <a:chExt cx="3239798" cy="2032827"/>
          </a:xfrm>
        </p:grpSpPr>
        <p:sp>
          <p:nvSpPr>
            <p:cNvPr id="43" name="TextBox 42"/>
            <p:cNvSpPr txBox="1"/>
            <p:nvPr/>
          </p:nvSpPr>
          <p:spPr>
            <a:xfrm>
              <a:off x="3125737" y="3138221"/>
              <a:ext cx="3233042" cy="1675384"/>
            </a:xfrm>
            <a:prstGeom prst="rect">
              <a:avLst/>
            </a:prstGeom>
            <a:noFill/>
          </p:spPr>
          <p:txBody>
            <a:bodyPr wrap="square" rtlCol="0">
              <a:spAutoFit/>
            </a:bodyPr>
            <a:lstStyle/>
            <a:p>
              <a:pPr>
                <a:lnSpc>
                  <a:spcPct val="110000"/>
                </a:lnSpc>
                <a:tabLst>
                  <a:tab pos="1262063" algn="r"/>
                  <a:tab pos="1598613" algn="l"/>
                  <a:tab pos="2859088" algn="r"/>
                </a:tabLst>
              </a:pPr>
              <a:r>
                <a:rPr lang="en-US" dirty="0"/>
                <a:t>(1)	200,000 	(3) 120,000</a:t>
              </a:r>
            </a:p>
            <a:p>
              <a:pPr>
                <a:lnSpc>
                  <a:spcPct val="110000"/>
                </a:lnSpc>
                <a:tabLst>
                  <a:tab pos="1262063" algn="r"/>
                  <a:tab pos="1598613" algn="l"/>
                  <a:tab pos="2859088" algn="r"/>
                </a:tabLst>
              </a:pPr>
              <a:r>
                <a:rPr lang="en-US" dirty="0"/>
                <a:t>(2)     100,000 	(4)   60,000</a:t>
              </a:r>
            </a:p>
            <a:p>
              <a:pPr>
                <a:lnSpc>
                  <a:spcPct val="110000"/>
                </a:lnSpc>
                <a:tabLst>
                  <a:tab pos="1262063" algn="r"/>
                  <a:tab pos="1598613" algn="l"/>
                  <a:tab pos="2859088" algn="r"/>
                </a:tabLst>
              </a:pPr>
              <a:r>
                <a:rPr lang="en-US" b="1" dirty="0"/>
                <a:t>(6)</a:t>
              </a:r>
              <a:r>
                <a:rPr lang="en-US" dirty="0"/>
                <a:t>       </a:t>
              </a:r>
              <a:r>
                <a:rPr lang="en-US" b="1" dirty="0"/>
                <a:t>43,000</a:t>
              </a:r>
              <a:r>
                <a:rPr lang="en-US" dirty="0"/>
                <a:t>		</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Bal.   163,000</a:t>
              </a:r>
            </a:p>
          </p:txBody>
        </p:sp>
        <p:sp>
          <p:nvSpPr>
            <p:cNvPr id="44" name="TextBox 43"/>
            <p:cNvSpPr txBox="1"/>
            <p:nvPr/>
          </p:nvSpPr>
          <p:spPr>
            <a:xfrm>
              <a:off x="3118981" y="2780778"/>
              <a:ext cx="3142953" cy="349999"/>
            </a:xfrm>
            <a:prstGeom prst="rect">
              <a:avLst/>
            </a:prstGeom>
            <a:noFill/>
          </p:spPr>
          <p:txBody>
            <a:bodyPr wrap="square" rtlCol="0">
              <a:spAutoFit/>
            </a:bodyPr>
            <a:lstStyle/>
            <a:p>
              <a:pPr algn="ctr"/>
              <a:r>
                <a:rPr lang="en-US" b="1" dirty="0"/>
                <a:t>Cash</a:t>
              </a:r>
            </a:p>
          </p:txBody>
        </p:sp>
        <p:cxnSp>
          <p:nvCxnSpPr>
            <p:cNvPr id="45" name="Straight Connector 44"/>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3246341" y="4283611"/>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4642123" y="3138222"/>
              <a:ext cx="0" cy="166504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5" name="Slide Number Placeholder 6"/>
          <p:cNvSpPr>
            <a:spLocks noGrp="1"/>
          </p:cNvSpPr>
          <p:nvPr>
            <p:ph type="sldNum" sz="quarter" idx="12"/>
          </p:nvPr>
        </p:nvSpPr>
        <p:spPr>
          <a:xfrm>
            <a:off x="6989386" y="6478793"/>
            <a:ext cx="2133600" cy="365125"/>
          </a:xfrm>
        </p:spPr>
        <p:txBody>
          <a:bodyPr/>
          <a:lstStyle/>
          <a:p>
            <a:r>
              <a:rPr lang="en-US" dirty="0"/>
              <a:t>2-</a:t>
            </a:r>
            <a:fld id="{8A048DD7-39B4-434B-ACE7-68CA5B147A05}" type="slidenum">
              <a:rPr lang="en-US" smtClean="0"/>
              <a:t>57</a:t>
            </a:fld>
            <a:endParaRPr lang="en-US" dirty="0"/>
          </a:p>
        </p:txBody>
      </p:sp>
    </p:spTree>
    <p:extLst>
      <p:ext uri="{BB962C8B-B14F-4D97-AF65-F5344CB8AC3E}">
        <p14:creationId xmlns:p14="http://schemas.microsoft.com/office/powerpoint/2010/main" val="581194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Copyright ©2019 McGraw-Hill Education. All rights reserved. No reproduction or distribution without the prior written consent of McGraw-Hill Education. </a:t>
            </a:r>
          </a:p>
        </p:txBody>
      </p:sp>
      <p:sp>
        <p:nvSpPr>
          <p:cNvPr id="23" name="Rounded Rectangle 22"/>
          <p:cNvSpPr/>
          <p:nvPr/>
        </p:nvSpPr>
        <p:spPr>
          <a:xfrm>
            <a:off x="1122784" y="3905306"/>
            <a:ext cx="7505371" cy="1681211"/>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6" name="Group 45"/>
          <p:cNvGrpSpPr/>
          <p:nvPr/>
        </p:nvGrpSpPr>
        <p:grpSpPr>
          <a:xfrm>
            <a:off x="4934223" y="3930652"/>
            <a:ext cx="3169672" cy="1655865"/>
            <a:chOff x="3118981" y="2780778"/>
            <a:chExt cx="3267340" cy="1716897"/>
          </a:xfrm>
        </p:grpSpPr>
        <p:sp>
          <p:nvSpPr>
            <p:cNvPr id="47" name="TextBox 46"/>
            <p:cNvSpPr txBox="1"/>
            <p:nvPr/>
          </p:nvSpPr>
          <p:spPr>
            <a:xfrm>
              <a:off x="3125737" y="3138221"/>
              <a:ext cx="3233042" cy="1359454"/>
            </a:xfrm>
            <a:prstGeom prst="rect">
              <a:avLst/>
            </a:prstGeom>
            <a:noFill/>
          </p:spPr>
          <p:txBody>
            <a:bodyPr wrap="square" rtlCol="0">
              <a:spAutoFit/>
            </a:bodyPr>
            <a:lstStyle/>
            <a:p>
              <a:pPr lvl="1">
                <a:lnSpc>
                  <a:spcPct val="110000"/>
                </a:lnSpc>
                <a:tabLst>
                  <a:tab pos="1262063" algn="r"/>
                  <a:tab pos="1598613" algn="l"/>
                  <a:tab pos="2859088" algn="r"/>
                </a:tabLst>
              </a:pPr>
              <a:r>
                <a:rPr lang="en-US" dirty="0"/>
                <a:t>		(6)	43,000</a:t>
              </a:r>
            </a:p>
            <a:p>
              <a:pPr lvl="1">
                <a:lnSpc>
                  <a:spcPct val="110000"/>
                </a:lnSpc>
                <a:tabLst>
                  <a:tab pos="1262063" algn="r"/>
                  <a:tab pos="1598613" algn="l"/>
                  <a:tab pos="2859088" algn="r"/>
                </a:tabLst>
              </a:pPr>
              <a:r>
                <a:rPr lang="en-US" b="1" dirty="0"/>
                <a:t>		(7) 	20,000</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		Bal. 	63,000</a:t>
              </a:r>
            </a:p>
          </p:txBody>
        </p:sp>
        <p:sp>
          <p:nvSpPr>
            <p:cNvPr id="48" name="TextBox 47"/>
            <p:cNvSpPr txBox="1"/>
            <p:nvPr/>
          </p:nvSpPr>
          <p:spPr>
            <a:xfrm>
              <a:off x="3118981" y="2780778"/>
              <a:ext cx="3142953" cy="382945"/>
            </a:xfrm>
            <a:prstGeom prst="rect">
              <a:avLst/>
            </a:prstGeom>
            <a:noFill/>
          </p:spPr>
          <p:txBody>
            <a:bodyPr wrap="square" rtlCol="0">
              <a:spAutoFit/>
            </a:bodyPr>
            <a:lstStyle/>
            <a:p>
              <a:pPr algn="ctr"/>
              <a:r>
                <a:rPr lang="en-US" b="1" dirty="0"/>
                <a:t>Service Revenue</a:t>
              </a:r>
            </a:p>
          </p:txBody>
        </p:sp>
        <p:cxnSp>
          <p:nvCxnSpPr>
            <p:cNvPr id="49" name="Straight Connector 48"/>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3273883" y="3946846"/>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642123" y="3138223"/>
              <a:ext cx="0" cy="135945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2" name="Title 1"/>
          <p:cNvSpPr>
            <a:spLocks noGrp="1"/>
          </p:cNvSpPr>
          <p:nvPr>
            <p:ph type="title"/>
          </p:nvPr>
        </p:nvSpPr>
        <p:spPr>
          <a:xfrm>
            <a:off x="812788" y="111287"/>
            <a:ext cx="8229600" cy="1143000"/>
          </a:xfrm>
        </p:spPr>
        <p:txBody>
          <a:bodyPr/>
          <a:lstStyle/>
          <a:p>
            <a:r>
              <a:rPr lang="en-US" sz="3200" dirty="0"/>
              <a:t>Posting Transaction to Accounts (7 of 10)</a:t>
            </a:r>
          </a:p>
        </p:txBody>
      </p:sp>
      <p:sp>
        <p:nvSpPr>
          <p:cNvPr id="24" name="Content Placeholder 2"/>
          <p:cNvSpPr txBox="1">
            <a:spLocks/>
          </p:cNvSpPr>
          <p:nvPr/>
        </p:nvSpPr>
        <p:spPr>
          <a:xfrm>
            <a:off x="671566" y="744432"/>
            <a:ext cx="8323197" cy="8843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IN" sz="2600" dirty="0"/>
              <a:t>On December 17, </a:t>
            </a:r>
            <a:r>
              <a:rPr lang="en-US" sz="2600" dirty="0"/>
              <a:t>Eagle provides soccer training to customers on account, $20,000</a:t>
            </a:r>
            <a:r>
              <a:rPr lang="en-IN" sz="2600" dirty="0"/>
              <a:t>.</a:t>
            </a:r>
          </a:p>
        </p:txBody>
      </p:sp>
      <p:sp>
        <p:nvSpPr>
          <p:cNvPr id="27" name="Rectangle 26"/>
          <p:cNvSpPr/>
          <p:nvPr/>
        </p:nvSpPr>
        <p:spPr>
          <a:xfrm>
            <a:off x="925004" y="1990728"/>
            <a:ext cx="7911570" cy="135488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5" name="Group 34"/>
          <p:cNvGrpSpPr/>
          <p:nvPr/>
        </p:nvGrpSpPr>
        <p:grpSpPr>
          <a:xfrm>
            <a:off x="957056" y="2063705"/>
            <a:ext cx="7836825" cy="906814"/>
            <a:chOff x="914269" y="1127072"/>
            <a:chExt cx="7836825" cy="906814"/>
          </a:xfrm>
        </p:grpSpPr>
        <p:sp>
          <p:nvSpPr>
            <p:cNvPr id="36" name="TextBox 35"/>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(7) </a:t>
              </a:r>
              <a:r>
                <a:rPr lang="en-US" sz="2000" u="sng" dirty="0">
                  <a:latin typeface="Calibri" pitchFamily="34" charset="0"/>
                </a:rPr>
                <a:t>December 17</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37" name="TextBox 36"/>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Accounts Receivable</a:t>
              </a:r>
              <a:r>
                <a:rPr lang="en-US" sz="2000" dirty="0">
                  <a:latin typeface="Calibri" pitchFamily="34" charset="0"/>
                </a:rPr>
                <a:t>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a:t>
              </a:r>
              <a:r>
                <a:rPr lang="en-US" sz="2000" b="1" dirty="0">
                  <a:latin typeface="Calibri" pitchFamily="34" charset="0"/>
                </a:rPr>
                <a:t>	  20,000</a:t>
              </a:r>
              <a:endParaRPr lang="en-US" sz="2000" b="1" u="sng" dirty="0"/>
            </a:p>
          </p:txBody>
        </p:sp>
        <p:sp>
          <p:nvSpPr>
            <p:cNvPr id="38" name="TextBox 37"/>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Service Revenue </a:t>
              </a:r>
              <a:r>
                <a:rPr lang="en-US" sz="2000" i="1" dirty="0">
                  <a:latin typeface="Calibri" pitchFamily="34" charset="0"/>
                </a:rPr>
                <a:t>(</a:t>
              </a:r>
              <a:r>
                <a:rPr lang="en-US" sz="2000" dirty="0">
                  <a:latin typeface="Calibri" pitchFamily="34" charset="0"/>
                </a:rPr>
                <a:t>+</a:t>
              </a:r>
              <a:r>
                <a:rPr lang="en-US" sz="2000" i="1" dirty="0">
                  <a:latin typeface="Calibri" pitchFamily="34" charset="0"/>
                </a:rPr>
                <a:t>R, </a:t>
              </a:r>
              <a:r>
                <a:rPr lang="en-US" sz="2000" dirty="0">
                  <a:latin typeface="Calibri" pitchFamily="34" charset="0"/>
                </a:rPr>
                <a:t>+</a:t>
              </a:r>
              <a:r>
                <a:rPr lang="en-US" sz="2000" i="1" dirty="0">
                  <a:latin typeface="Calibri" pitchFamily="34" charset="0"/>
                </a:rPr>
                <a:t>SE) </a:t>
              </a:r>
              <a:r>
                <a:rPr lang="en-US" sz="2000" dirty="0">
                  <a:latin typeface="Calibri" pitchFamily="34" charset="0"/>
                </a:rPr>
                <a:t>……………………………..			</a:t>
              </a:r>
              <a:r>
                <a:rPr lang="en-US" sz="2000" b="1" dirty="0">
                  <a:latin typeface="Calibri" pitchFamily="34" charset="0"/>
                </a:rPr>
                <a:t>20,000</a:t>
              </a:r>
              <a:endParaRPr lang="en-US" sz="2000" b="1" u="sng" dirty="0"/>
            </a:p>
          </p:txBody>
        </p:sp>
      </p:grpSp>
      <p:sp>
        <p:nvSpPr>
          <p:cNvPr id="39" name="TextBox 38"/>
          <p:cNvSpPr txBox="1">
            <a:spLocks noChangeArrowheads="1"/>
          </p:cNvSpPr>
          <p:nvPr/>
        </p:nvSpPr>
        <p:spPr bwMode="auto">
          <a:xfrm>
            <a:off x="1799964" y="2871669"/>
            <a:ext cx="4392692"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Provide training to customers on account</a:t>
            </a:r>
            <a:r>
              <a:rPr lang="en-US" sz="2000" i="1" dirty="0">
                <a:latin typeface="Calibri" pitchFamily="34" charset="0"/>
              </a:rPr>
              <a:t>)</a:t>
            </a:r>
            <a:endParaRPr lang="en-US" sz="2000" b="1" u="sng" dirty="0"/>
          </a:p>
        </p:txBody>
      </p:sp>
      <p:grpSp>
        <p:nvGrpSpPr>
          <p:cNvPr id="42" name="Group 41"/>
          <p:cNvGrpSpPr/>
          <p:nvPr/>
        </p:nvGrpSpPr>
        <p:grpSpPr>
          <a:xfrm>
            <a:off x="1424213" y="3940618"/>
            <a:ext cx="3142953" cy="1655865"/>
            <a:chOff x="3118981" y="2780778"/>
            <a:chExt cx="3239798" cy="1716897"/>
          </a:xfrm>
        </p:grpSpPr>
        <p:sp>
          <p:nvSpPr>
            <p:cNvPr id="43" name="TextBox 42"/>
            <p:cNvSpPr txBox="1"/>
            <p:nvPr/>
          </p:nvSpPr>
          <p:spPr>
            <a:xfrm>
              <a:off x="3125737" y="3138221"/>
              <a:ext cx="3233042" cy="1359454"/>
            </a:xfrm>
            <a:prstGeom prst="rect">
              <a:avLst/>
            </a:prstGeom>
            <a:noFill/>
          </p:spPr>
          <p:txBody>
            <a:bodyPr wrap="square" rtlCol="0">
              <a:spAutoFit/>
            </a:bodyPr>
            <a:lstStyle/>
            <a:p>
              <a:pPr>
                <a:lnSpc>
                  <a:spcPct val="110000"/>
                </a:lnSpc>
                <a:tabLst>
                  <a:tab pos="1262063" algn="r"/>
                  <a:tab pos="1598613" algn="l"/>
                  <a:tab pos="2859088" algn="r"/>
                </a:tabLst>
              </a:pPr>
              <a:r>
                <a:rPr lang="en-US" b="1" dirty="0"/>
                <a:t>(7)</a:t>
              </a:r>
              <a:r>
                <a:rPr lang="en-US" dirty="0"/>
                <a:t>         </a:t>
              </a:r>
              <a:r>
                <a:rPr lang="en-US" b="1" dirty="0"/>
                <a:t>20,000</a:t>
              </a:r>
              <a:r>
                <a:rPr lang="en-US" dirty="0"/>
                <a:t>		</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Bal. 	20,000</a:t>
              </a:r>
            </a:p>
          </p:txBody>
        </p:sp>
        <p:sp>
          <p:nvSpPr>
            <p:cNvPr id="44" name="TextBox 43"/>
            <p:cNvSpPr txBox="1"/>
            <p:nvPr/>
          </p:nvSpPr>
          <p:spPr>
            <a:xfrm>
              <a:off x="3118981" y="2780778"/>
              <a:ext cx="3142953" cy="382945"/>
            </a:xfrm>
            <a:prstGeom prst="rect">
              <a:avLst/>
            </a:prstGeom>
            <a:noFill/>
          </p:spPr>
          <p:txBody>
            <a:bodyPr wrap="square" rtlCol="0">
              <a:spAutoFit/>
            </a:bodyPr>
            <a:lstStyle/>
            <a:p>
              <a:pPr algn="ctr"/>
              <a:r>
                <a:rPr lang="en-US" b="1" dirty="0"/>
                <a:t>Accounts Receivable</a:t>
              </a:r>
            </a:p>
          </p:txBody>
        </p:sp>
        <p:cxnSp>
          <p:nvCxnSpPr>
            <p:cNvPr id="45" name="Straight Connector 44"/>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3246341" y="3933915"/>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4642123" y="3138223"/>
              <a:ext cx="0" cy="134912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5" name="Slide Number Placeholder 6"/>
          <p:cNvSpPr>
            <a:spLocks noGrp="1"/>
          </p:cNvSpPr>
          <p:nvPr>
            <p:ph type="sldNum" sz="quarter" idx="12"/>
          </p:nvPr>
        </p:nvSpPr>
        <p:spPr>
          <a:xfrm>
            <a:off x="6989386" y="6478793"/>
            <a:ext cx="2133600" cy="365125"/>
          </a:xfrm>
        </p:spPr>
        <p:txBody>
          <a:bodyPr/>
          <a:lstStyle/>
          <a:p>
            <a:r>
              <a:rPr lang="en-US" dirty="0"/>
              <a:t>2-</a:t>
            </a:r>
            <a:fld id="{8A048DD7-39B4-434B-ACE7-68CA5B147A05}" type="slidenum">
              <a:rPr lang="en-US" smtClean="0"/>
              <a:t>58</a:t>
            </a:fld>
            <a:endParaRPr lang="en-US" dirty="0"/>
          </a:p>
        </p:txBody>
      </p:sp>
    </p:spTree>
    <p:extLst>
      <p:ext uri="{BB962C8B-B14F-4D97-AF65-F5344CB8AC3E}">
        <p14:creationId xmlns:p14="http://schemas.microsoft.com/office/powerpoint/2010/main" val="485855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Copyright ©2019 McGraw-Hill Education. All rights reserved. No reproduction or distribution without the prior written consent of McGraw-Hill Education. </a:t>
            </a:r>
          </a:p>
        </p:txBody>
      </p:sp>
      <p:sp>
        <p:nvSpPr>
          <p:cNvPr id="23" name="Rounded Rectangle 22"/>
          <p:cNvSpPr/>
          <p:nvPr/>
        </p:nvSpPr>
        <p:spPr>
          <a:xfrm>
            <a:off x="1122784" y="3905306"/>
            <a:ext cx="7505371" cy="2300575"/>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6" name="Group 45"/>
          <p:cNvGrpSpPr/>
          <p:nvPr/>
        </p:nvGrpSpPr>
        <p:grpSpPr>
          <a:xfrm>
            <a:off x="4934223" y="3930652"/>
            <a:ext cx="3169672" cy="2275231"/>
            <a:chOff x="3118981" y="2780778"/>
            <a:chExt cx="3267340" cy="2359092"/>
          </a:xfrm>
        </p:grpSpPr>
        <p:sp>
          <p:nvSpPr>
            <p:cNvPr id="47" name="TextBox 46"/>
            <p:cNvSpPr txBox="1"/>
            <p:nvPr/>
          </p:nvSpPr>
          <p:spPr>
            <a:xfrm>
              <a:off x="3125737" y="3138221"/>
              <a:ext cx="3233042" cy="1991313"/>
            </a:xfrm>
            <a:prstGeom prst="rect">
              <a:avLst/>
            </a:prstGeom>
            <a:noFill/>
          </p:spPr>
          <p:txBody>
            <a:bodyPr wrap="square" rtlCol="0">
              <a:spAutoFit/>
            </a:bodyPr>
            <a:lstStyle/>
            <a:p>
              <a:pPr lvl="1">
                <a:lnSpc>
                  <a:spcPct val="110000"/>
                </a:lnSpc>
                <a:tabLst>
                  <a:tab pos="1262063" algn="r"/>
                  <a:tab pos="1598613" algn="l"/>
                  <a:tab pos="2859088" algn="r"/>
                </a:tabLst>
              </a:pPr>
              <a:r>
                <a:rPr lang="en-US" dirty="0"/>
                <a:t>		</a:t>
              </a:r>
              <a:r>
                <a:rPr lang="en-US" b="1" dirty="0"/>
                <a:t>(8) 	6,000</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		Bal. 	6,000</a:t>
              </a:r>
            </a:p>
          </p:txBody>
        </p:sp>
        <p:sp>
          <p:nvSpPr>
            <p:cNvPr id="48" name="TextBox 47"/>
            <p:cNvSpPr txBox="1"/>
            <p:nvPr/>
          </p:nvSpPr>
          <p:spPr>
            <a:xfrm>
              <a:off x="3118981" y="2780778"/>
              <a:ext cx="3142953" cy="382945"/>
            </a:xfrm>
            <a:prstGeom prst="rect">
              <a:avLst/>
            </a:prstGeom>
            <a:noFill/>
          </p:spPr>
          <p:txBody>
            <a:bodyPr wrap="square" rtlCol="0">
              <a:spAutoFit/>
            </a:bodyPr>
            <a:lstStyle/>
            <a:p>
              <a:pPr algn="ctr"/>
              <a:r>
                <a:rPr lang="en-US" b="1" dirty="0"/>
                <a:t>Deferred Revenue</a:t>
              </a:r>
            </a:p>
          </p:txBody>
        </p:sp>
        <p:cxnSp>
          <p:nvCxnSpPr>
            <p:cNvPr id="49" name="Straight Connector 48"/>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3273883" y="4587629"/>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642123" y="3138223"/>
              <a:ext cx="0" cy="20016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2" name="Title 1"/>
          <p:cNvSpPr>
            <a:spLocks noGrp="1"/>
          </p:cNvSpPr>
          <p:nvPr>
            <p:ph type="title"/>
          </p:nvPr>
        </p:nvSpPr>
        <p:spPr>
          <a:xfrm>
            <a:off x="812788" y="111287"/>
            <a:ext cx="8229600" cy="1143000"/>
          </a:xfrm>
        </p:spPr>
        <p:txBody>
          <a:bodyPr/>
          <a:lstStyle/>
          <a:p>
            <a:r>
              <a:rPr lang="en-US" sz="3200" dirty="0"/>
              <a:t>Posting Transaction to Accounts (8 of 10)</a:t>
            </a:r>
          </a:p>
        </p:txBody>
      </p:sp>
      <p:sp>
        <p:nvSpPr>
          <p:cNvPr id="24" name="Content Placeholder 2"/>
          <p:cNvSpPr txBox="1">
            <a:spLocks/>
          </p:cNvSpPr>
          <p:nvPr/>
        </p:nvSpPr>
        <p:spPr>
          <a:xfrm>
            <a:off x="671566" y="744432"/>
            <a:ext cx="8323197" cy="8843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IN" sz="2600" dirty="0"/>
              <a:t>On December 23, </a:t>
            </a:r>
            <a:r>
              <a:rPr lang="en-US" sz="2600" dirty="0"/>
              <a:t>Eagle receives cash in advance for 12 soccer training sessions to be given in the future, $6,000</a:t>
            </a:r>
            <a:r>
              <a:rPr lang="en-IN" sz="2600" dirty="0"/>
              <a:t>.</a:t>
            </a:r>
          </a:p>
        </p:txBody>
      </p:sp>
      <p:sp>
        <p:nvSpPr>
          <p:cNvPr id="27" name="Rectangle 26"/>
          <p:cNvSpPr/>
          <p:nvPr/>
        </p:nvSpPr>
        <p:spPr>
          <a:xfrm>
            <a:off x="925004" y="1990728"/>
            <a:ext cx="7911570" cy="135488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5" name="Group 34"/>
          <p:cNvGrpSpPr/>
          <p:nvPr/>
        </p:nvGrpSpPr>
        <p:grpSpPr>
          <a:xfrm>
            <a:off x="957056" y="2063705"/>
            <a:ext cx="7836825" cy="906814"/>
            <a:chOff x="914269" y="1127072"/>
            <a:chExt cx="7836825" cy="906814"/>
          </a:xfrm>
        </p:grpSpPr>
        <p:sp>
          <p:nvSpPr>
            <p:cNvPr id="36" name="TextBox 35"/>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(8) </a:t>
              </a:r>
              <a:r>
                <a:rPr lang="en-US" sz="2000" u="sng" dirty="0">
                  <a:latin typeface="Calibri" pitchFamily="34" charset="0"/>
                </a:rPr>
                <a:t>December 23</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37" name="TextBox 36"/>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Cash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	……</a:t>
              </a:r>
              <a:r>
                <a:rPr lang="en-US" sz="2000" b="1" dirty="0">
                  <a:latin typeface="Calibri" pitchFamily="34" charset="0"/>
                </a:rPr>
                <a:t>      6,000</a:t>
              </a:r>
              <a:endParaRPr lang="en-US" sz="2000" b="1" u="sng" dirty="0"/>
            </a:p>
          </p:txBody>
        </p:sp>
        <p:sp>
          <p:nvSpPr>
            <p:cNvPr id="38" name="TextBox 37"/>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Deferred Revenue </a:t>
              </a:r>
              <a:r>
                <a:rPr lang="en-US" sz="2000" i="1" dirty="0">
                  <a:latin typeface="Calibri" pitchFamily="34" charset="0"/>
                </a:rPr>
                <a:t>(</a:t>
              </a:r>
              <a:r>
                <a:rPr lang="en-US" sz="2000" dirty="0">
                  <a:latin typeface="Calibri" pitchFamily="34" charset="0"/>
                </a:rPr>
                <a:t>+</a:t>
              </a:r>
              <a:r>
                <a:rPr lang="en-US" sz="2000" i="1" dirty="0">
                  <a:latin typeface="Calibri" pitchFamily="34" charset="0"/>
                </a:rPr>
                <a:t>L) </a:t>
              </a:r>
              <a:r>
                <a:rPr lang="en-US" sz="2000" dirty="0">
                  <a:latin typeface="Calibri" pitchFamily="34" charset="0"/>
                </a:rPr>
                <a:t>………..…………………………			   </a:t>
              </a:r>
              <a:r>
                <a:rPr lang="en-US" sz="2000" b="1" dirty="0">
                  <a:latin typeface="Calibri" pitchFamily="34" charset="0"/>
                </a:rPr>
                <a:t>6,000</a:t>
              </a:r>
              <a:endParaRPr lang="en-US" sz="2000" b="1" u="sng" dirty="0"/>
            </a:p>
          </p:txBody>
        </p:sp>
      </p:grpSp>
      <p:sp>
        <p:nvSpPr>
          <p:cNvPr id="39" name="TextBox 38"/>
          <p:cNvSpPr txBox="1">
            <a:spLocks noChangeArrowheads="1"/>
          </p:cNvSpPr>
          <p:nvPr/>
        </p:nvSpPr>
        <p:spPr bwMode="auto">
          <a:xfrm>
            <a:off x="1799964" y="2871669"/>
            <a:ext cx="4392692"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Receive cash in advance from customers</a:t>
            </a:r>
            <a:r>
              <a:rPr lang="en-US" sz="2000" i="1" dirty="0">
                <a:latin typeface="Calibri" pitchFamily="34" charset="0"/>
              </a:rPr>
              <a:t>)</a:t>
            </a:r>
            <a:endParaRPr lang="en-US" sz="2000" b="1" u="sng" dirty="0"/>
          </a:p>
        </p:txBody>
      </p:sp>
      <p:grpSp>
        <p:nvGrpSpPr>
          <p:cNvPr id="25" name="Group 24"/>
          <p:cNvGrpSpPr/>
          <p:nvPr/>
        </p:nvGrpSpPr>
        <p:grpSpPr>
          <a:xfrm>
            <a:off x="1424213" y="3940619"/>
            <a:ext cx="3142953" cy="2265262"/>
            <a:chOff x="3118981" y="2780778"/>
            <a:chExt cx="3239798" cy="2348756"/>
          </a:xfrm>
        </p:grpSpPr>
        <p:sp>
          <p:nvSpPr>
            <p:cNvPr id="26" name="TextBox 25"/>
            <p:cNvSpPr txBox="1"/>
            <p:nvPr/>
          </p:nvSpPr>
          <p:spPr>
            <a:xfrm>
              <a:off x="3125737" y="3138221"/>
              <a:ext cx="3233042" cy="1991313"/>
            </a:xfrm>
            <a:prstGeom prst="rect">
              <a:avLst/>
            </a:prstGeom>
            <a:noFill/>
          </p:spPr>
          <p:txBody>
            <a:bodyPr wrap="square" rtlCol="0">
              <a:spAutoFit/>
            </a:bodyPr>
            <a:lstStyle/>
            <a:p>
              <a:pPr>
                <a:lnSpc>
                  <a:spcPct val="110000"/>
                </a:lnSpc>
                <a:tabLst>
                  <a:tab pos="1262063" algn="r"/>
                  <a:tab pos="1598613" algn="l"/>
                  <a:tab pos="2859088" algn="r"/>
                </a:tabLst>
              </a:pPr>
              <a:r>
                <a:rPr lang="en-US" dirty="0"/>
                <a:t>(1)	  200,000 	(3) 120,000</a:t>
              </a:r>
            </a:p>
            <a:p>
              <a:pPr>
                <a:lnSpc>
                  <a:spcPct val="110000"/>
                </a:lnSpc>
                <a:tabLst>
                  <a:tab pos="1262063" algn="r"/>
                  <a:tab pos="1598613" algn="l"/>
                  <a:tab pos="2859088" algn="r"/>
                </a:tabLst>
              </a:pPr>
              <a:r>
                <a:rPr lang="en-US" dirty="0"/>
                <a:t>(2)     100,000  	(4)   60,000</a:t>
              </a:r>
            </a:p>
            <a:p>
              <a:pPr>
                <a:lnSpc>
                  <a:spcPct val="110000"/>
                </a:lnSpc>
                <a:tabLst>
                  <a:tab pos="1262063" algn="r"/>
                  <a:tab pos="1598613" algn="l"/>
                  <a:tab pos="2859088" algn="r"/>
                </a:tabLst>
              </a:pPr>
              <a:r>
                <a:rPr lang="en-US" dirty="0"/>
                <a:t>(6)       43,000</a:t>
              </a:r>
            </a:p>
            <a:p>
              <a:pPr>
                <a:lnSpc>
                  <a:spcPct val="110000"/>
                </a:lnSpc>
                <a:tabLst>
                  <a:tab pos="1262063" algn="r"/>
                  <a:tab pos="1598613" algn="l"/>
                  <a:tab pos="2859088" algn="r"/>
                </a:tabLst>
              </a:pPr>
              <a:r>
                <a:rPr lang="en-US" b="1" dirty="0"/>
                <a:t>(8)</a:t>
              </a:r>
              <a:r>
                <a:rPr lang="en-US" dirty="0"/>
                <a:t>         </a:t>
              </a:r>
              <a:r>
                <a:rPr lang="en-US" b="1" dirty="0"/>
                <a:t>6,000</a:t>
              </a:r>
              <a:r>
                <a:rPr lang="en-US" dirty="0"/>
                <a:t>		</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Bal.   169,000</a:t>
              </a:r>
            </a:p>
          </p:txBody>
        </p:sp>
        <p:sp>
          <p:nvSpPr>
            <p:cNvPr id="28" name="TextBox 27"/>
            <p:cNvSpPr txBox="1"/>
            <p:nvPr/>
          </p:nvSpPr>
          <p:spPr>
            <a:xfrm>
              <a:off x="3118981" y="2780778"/>
              <a:ext cx="3142953" cy="349999"/>
            </a:xfrm>
            <a:prstGeom prst="rect">
              <a:avLst/>
            </a:prstGeom>
            <a:noFill/>
          </p:spPr>
          <p:txBody>
            <a:bodyPr wrap="square" rtlCol="0">
              <a:spAutoFit/>
            </a:bodyPr>
            <a:lstStyle/>
            <a:p>
              <a:pPr algn="ctr"/>
              <a:r>
                <a:rPr lang="en-US" b="1" dirty="0"/>
                <a:t>Cash</a:t>
              </a:r>
            </a:p>
          </p:txBody>
        </p:sp>
        <p:cxnSp>
          <p:nvCxnSpPr>
            <p:cNvPr id="29" name="Straight Connector 28"/>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186039" y="4579893"/>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V="1">
              <a:off x="4642123" y="3138224"/>
              <a:ext cx="0" cy="199131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2" name="Slide Number Placeholder 6"/>
          <p:cNvSpPr>
            <a:spLocks noGrp="1"/>
          </p:cNvSpPr>
          <p:nvPr>
            <p:ph type="sldNum" sz="quarter" idx="12"/>
          </p:nvPr>
        </p:nvSpPr>
        <p:spPr>
          <a:xfrm>
            <a:off x="6989386" y="6478793"/>
            <a:ext cx="2133600" cy="365125"/>
          </a:xfrm>
        </p:spPr>
        <p:txBody>
          <a:bodyPr/>
          <a:lstStyle/>
          <a:p>
            <a:r>
              <a:rPr lang="en-US" dirty="0"/>
              <a:t>2-</a:t>
            </a:r>
            <a:fld id="{8A048DD7-39B4-434B-ACE7-68CA5B147A05}" type="slidenum">
              <a:rPr lang="en-US" smtClean="0"/>
              <a:t>59</a:t>
            </a:fld>
            <a:endParaRPr lang="en-US" dirty="0"/>
          </a:p>
        </p:txBody>
      </p:sp>
    </p:spTree>
    <p:extLst>
      <p:ext uri="{BB962C8B-B14F-4D97-AF65-F5344CB8AC3E}">
        <p14:creationId xmlns:p14="http://schemas.microsoft.com/office/powerpoint/2010/main" val="173582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209675" y="2034854"/>
            <a:ext cx="7124701" cy="4137346"/>
          </a:xfrm>
          <a:prstGeom prst="roundRect">
            <a:avLst>
              <a:gd name="adj" fmla="val 9618"/>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 Same Side Corner Rectangle 6"/>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1371500" y="6565989"/>
            <a:ext cx="6973877" cy="215444"/>
          </a:xfrm>
          <a:prstGeom prst="rect">
            <a:avLst/>
          </a:prstGeom>
          <a:noFill/>
        </p:spPr>
        <p:txBody>
          <a:bodyPr wrap="square" rtlCol="0">
            <a:spAutoFit/>
          </a:bodyPr>
          <a:lstStyle/>
          <a:p>
            <a:pPr algn="ctr"/>
            <a:r>
              <a:rPr lang="en-US" sz="800" dirty="0"/>
              <a:t>Copyright ©2022 McGraw-Hill .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2-</a:t>
            </a:r>
            <a:fld id="{8A048DD7-39B4-434B-ACE7-68CA5B147A05}" type="slidenum">
              <a:rPr lang="en-US" smtClean="0"/>
              <a:t>6</a:t>
            </a:fld>
            <a:endParaRPr lang="en-US" dirty="0"/>
          </a:p>
        </p:txBody>
      </p:sp>
      <p:sp>
        <p:nvSpPr>
          <p:cNvPr id="15" name="TextBox 14"/>
          <p:cNvSpPr txBox="1">
            <a:spLocks noChangeArrowheads="1"/>
          </p:cNvSpPr>
          <p:nvPr/>
        </p:nvSpPr>
        <p:spPr bwMode="auto">
          <a:xfrm>
            <a:off x="1347787" y="2137897"/>
            <a:ext cx="6905626" cy="3554819"/>
          </a:xfrm>
          <a:prstGeom prst="rect">
            <a:avLst/>
          </a:prstGeom>
          <a:noFill/>
          <a:ln w="9525">
            <a:noFill/>
            <a:miter lim="800000"/>
            <a:headEnd/>
            <a:tailEnd/>
          </a:ln>
        </p:spPr>
        <p:txBody>
          <a:bodyPr wrap="square">
            <a:spAutoFit/>
          </a:bodyPr>
          <a:lstStyle/>
          <a:p>
            <a:pPr marL="1376363" indent="-1376363">
              <a:spcBef>
                <a:spcPts val="600"/>
              </a:spcBef>
              <a:tabLst>
                <a:tab pos="1139825" algn="l"/>
              </a:tabLst>
            </a:pPr>
            <a:r>
              <a:rPr lang="en-US" sz="2000" b="1" dirty="0">
                <a:latin typeface="Calibri" pitchFamily="34" charset="0"/>
              </a:rPr>
              <a:t>Step 1	</a:t>
            </a:r>
            <a:r>
              <a:rPr lang="en-US" sz="2000" dirty="0">
                <a:latin typeface="Calibri" pitchFamily="34" charset="0"/>
              </a:rPr>
              <a:t>• Use source documents</a:t>
            </a:r>
            <a:r>
              <a:rPr lang="en-US" sz="2000" b="1" dirty="0">
                <a:latin typeface="Calibri" pitchFamily="34" charset="0"/>
              </a:rPr>
              <a:t> </a:t>
            </a:r>
            <a:r>
              <a:rPr lang="en-US" sz="2000" dirty="0">
                <a:latin typeface="Calibri" pitchFamily="34" charset="0"/>
              </a:rPr>
              <a:t>to identify </a:t>
            </a:r>
            <a:r>
              <a:rPr lang="en-US" sz="2000" b="1" dirty="0">
                <a:latin typeface="Calibri" pitchFamily="34" charset="0"/>
              </a:rPr>
              <a:t>accounts</a:t>
            </a:r>
            <a:r>
              <a:rPr lang="en-US" sz="2000" dirty="0">
                <a:latin typeface="Calibri" pitchFamily="34" charset="0"/>
              </a:rPr>
              <a:t> affected by an external transaction.</a:t>
            </a:r>
          </a:p>
          <a:p>
            <a:pPr marL="1376363" indent="-1376363">
              <a:spcBef>
                <a:spcPts val="600"/>
              </a:spcBef>
              <a:tabLst>
                <a:tab pos="1139825" algn="l"/>
              </a:tabLst>
            </a:pPr>
            <a:r>
              <a:rPr lang="en-US" sz="2000" b="1" dirty="0">
                <a:latin typeface="Calibri" pitchFamily="34" charset="0"/>
              </a:rPr>
              <a:t>Step 2	</a:t>
            </a:r>
            <a:r>
              <a:rPr lang="en-US" sz="2000" dirty="0">
                <a:latin typeface="Calibri" pitchFamily="34" charset="0"/>
              </a:rPr>
              <a:t>• Analyze the impact of the transaction on the </a:t>
            </a:r>
            <a:r>
              <a:rPr lang="en-US" sz="2000" b="1" dirty="0">
                <a:latin typeface="Calibri" pitchFamily="34" charset="0"/>
              </a:rPr>
              <a:t>accounting equation</a:t>
            </a:r>
            <a:r>
              <a:rPr lang="en-US" sz="2000" dirty="0">
                <a:latin typeface="Calibri" pitchFamily="34" charset="0"/>
              </a:rPr>
              <a:t>.</a:t>
            </a:r>
          </a:p>
          <a:p>
            <a:pPr marL="1376363" indent="-1376363">
              <a:spcBef>
                <a:spcPts val="600"/>
              </a:spcBef>
              <a:tabLst>
                <a:tab pos="1139825" algn="l"/>
              </a:tabLst>
            </a:pPr>
            <a:r>
              <a:rPr lang="en-US" sz="2000" b="1" dirty="0">
                <a:latin typeface="Calibri" pitchFamily="34" charset="0"/>
              </a:rPr>
              <a:t>Step 3	</a:t>
            </a:r>
            <a:r>
              <a:rPr lang="en-US" sz="2000" dirty="0">
                <a:latin typeface="Calibri" pitchFamily="34" charset="0"/>
              </a:rPr>
              <a:t>• Assess whether the transaction results in a </a:t>
            </a:r>
            <a:r>
              <a:rPr lang="en-US" sz="2000" b="1" dirty="0">
                <a:latin typeface="Calibri" pitchFamily="34" charset="0"/>
              </a:rPr>
              <a:t>debit</a:t>
            </a:r>
            <a:r>
              <a:rPr lang="en-US" sz="2000" dirty="0">
                <a:latin typeface="Calibri" pitchFamily="34" charset="0"/>
              </a:rPr>
              <a:t> or </a:t>
            </a:r>
            <a:r>
              <a:rPr lang="en-US" sz="2000" b="1" dirty="0">
                <a:latin typeface="Calibri" pitchFamily="34" charset="0"/>
              </a:rPr>
              <a:t>credit </a:t>
            </a:r>
            <a:r>
              <a:rPr lang="en-US" sz="2000" dirty="0">
                <a:latin typeface="Calibri" pitchFamily="34" charset="0"/>
              </a:rPr>
              <a:t>to account balances.</a:t>
            </a:r>
          </a:p>
          <a:p>
            <a:pPr marL="1376363" indent="-1376363">
              <a:spcBef>
                <a:spcPts val="600"/>
              </a:spcBef>
              <a:tabLst>
                <a:tab pos="1139825" algn="l"/>
              </a:tabLst>
            </a:pPr>
            <a:r>
              <a:rPr lang="en-US" sz="2000" b="1" dirty="0">
                <a:latin typeface="Calibri" pitchFamily="34" charset="0"/>
              </a:rPr>
              <a:t>Step 4	</a:t>
            </a:r>
            <a:r>
              <a:rPr lang="en-US" sz="2000" dirty="0">
                <a:latin typeface="Calibri" pitchFamily="34" charset="0"/>
              </a:rPr>
              <a:t>• Record the transaction in a </a:t>
            </a:r>
            <a:r>
              <a:rPr lang="en-US" sz="2000" b="1" dirty="0">
                <a:latin typeface="Calibri" pitchFamily="34" charset="0"/>
              </a:rPr>
              <a:t>journal</a:t>
            </a:r>
            <a:r>
              <a:rPr lang="en-US" sz="2000" dirty="0">
                <a:latin typeface="Calibri" pitchFamily="34" charset="0"/>
              </a:rPr>
              <a:t> using debits and credits.</a:t>
            </a:r>
          </a:p>
          <a:p>
            <a:pPr marL="1376363" indent="-1376363">
              <a:spcBef>
                <a:spcPts val="600"/>
              </a:spcBef>
              <a:tabLst>
                <a:tab pos="1139825" algn="l"/>
              </a:tabLst>
            </a:pPr>
            <a:r>
              <a:rPr lang="en-US" sz="2000" b="1" dirty="0">
                <a:latin typeface="Calibri" pitchFamily="34" charset="0"/>
              </a:rPr>
              <a:t>Step 5	</a:t>
            </a:r>
            <a:r>
              <a:rPr lang="en-US" sz="2000" dirty="0">
                <a:latin typeface="Calibri" pitchFamily="34" charset="0"/>
              </a:rPr>
              <a:t>• Post the transaction to the </a:t>
            </a:r>
            <a:r>
              <a:rPr lang="en-US" sz="2000" b="1" dirty="0">
                <a:latin typeface="Calibri" pitchFamily="34" charset="0"/>
              </a:rPr>
              <a:t>general ledger</a:t>
            </a:r>
            <a:r>
              <a:rPr lang="en-US" sz="2000" dirty="0">
                <a:latin typeface="Calibri" pitchFamily="34" charset="0"/>
              </a:rPr>
              <a:t>.</a:t>
            </a:r>
          </a:p>
          <a:p>
            <a:pPr marL="1376363" indent="-1376363">
              <a:spcBef>
                <a:spcPts val="600"/>
              </a:spcBef>
              <a:tabLst>
                <a:tab pos="1139825" algn="l"/>
              </a:tabLst>
            </a:pPr>
            <a:r>
              <a:rPr lang="en-US" sz="2000" b="1" dirty="0">
                <a:latin typeface="Calibri" pitchFamily="34" charset="0"/>
              </a:rPr>
              <a:t>Step 6	</a:t>
            </a:r>
            <a:r>
              <a:rPr lang="en-US" sz="2000" dirty="0">
                <a:latin typeface="Calibri" pitchFamily="34" charset="0"/>
              </a:rPr>
              <a:t>• Prepare a </a:t>
            </a:r>
            <a:r>
              <a:rPr lang="en-US" sz="2000" b="1" dirty="0">
                <a:latin typeface="Calibri" pitchFamily="34" charset="0"/>
              </a:rPr>
              <a:t>trial balance</a:t>
            </a:r>
            <a:r>
              <a:rPr lang="en-US" sz="2000" dirty="0">
                <a:latin typeface="Calibri" pitchFamily="34" charset="0"/>
              </a:rPr>
              <a:t>.</a:t>
            </a:r>
            <a:endParaRPr lang="en-US" sz="1400" dirty="0"/>
          </a:p>
        </p:txBody>
      </p:sp>
      <p:sp>
        <p:nvSpPr>
          <p:cNvPr id="17" name="Title 1"/>
          <p:cNvSpPr txBox="1">
            <a:spLocks/>
          </p:cNvSpPr>
          <p:nvPr/>
        </p:nvSpPr>
        <p:spPr>
          <a:xfrm>
            <a:off x="893386" y="564573"/>
            <a:ext cx="8229600" cy="774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90000"/>
              </a:lnSpc>
            </a:pPr>
            <a:r>
              <a:rPr lang="en-US" sz="3200" dirty="0">
                <a:solidFill>
                  <a:srgbClr val="1D5F76"/>
                </a:solidFill>
                <a:latin typeface="Avenir LT Std 65 Medium"/>
                <a:cs typeface="Avenir LT Std 65 Medium"/>
              </a:rPr>
              <a:t>Illustration 2-1</a:t>
            </a:r>
            <a:br>
              <a:rPr lang="en-US" sz="3200" dirty="0">
                <a:solidFill>
                  <a:srgbClr val="A5062D"/>
                </a:solidFill>
                <a:latin typeface="Avenir LT Std 65 Medium"/>
                <a:cs typeface="Avenir LT Std 65 Medium"/>
              </a:rPr>
            </a:br>
            <a:r>
              <a:rPr lang="en-US" sz="4000" dirty="0">
                <a:solidFill>
                  <a:srgbClr val="A5062D"/>
                </a:solidFill>
                <a:latin typeface="Avenir LT Std 65 Medium"/>
                <a:cs typeface="Avenir LT Std 65 Medium"/>
              </a:rPr>
              <a:t>Six Steps in Measuring External Transactions</a:t>
            </a:r>
          </a:p>
        </p:txBody>
      </p:sp>
    </p:spTree>
    <p:extLst>
      <p:ext uri="{BB962C8B-B14F-4D97-AF65-F5344CB8AC3E}">
        <p14:creationId xmlns:p14="http://schemas.microsoft.com/office/powerpoint/2010/main" val="155136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5">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15">
                                            <p:txEl>
                                              <p:pRg st="3" end="3"/>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Copyright ©2019 McGraw-Hill Education. All rights reserved. No reproduction or distribution without the prior written consent of McGraw-Hill Education. </a:t>
            </a:r>
          </a:p>
        </p:txBody>
      </p:sp>
      <p:sp>
        <p:nvSpPr>
          <p:cNvPr id="23" name="Rounded Rectangle 22"/>
          <p:cNvSpPr/>
          <p:nvPr/>
        </p:nvSpPr>
        <p:spPr>
          <a:xfrm>
            <a:off x="1122784" y="3905306"/>
            <a:ext cx="7505371" cy="2303418"/>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itle 1"/>
          <p:cNvSpPr>
            <a:spLocks noGrp="1"/>
          </p:cNvSpPr>
          <p:nvPr>
            <p:ph type="title"/>
          </p:nvPr>
        </p:nvSpPr>
        <p:spPr>
          <a:xfrm>
            <a:off x="812788" y="111287"/>
            <a:ext cx="8229600" cy="1143000"/>
          </a:xfrm>
        </p:spPr>
        <p:txBody>
          <a:bodyPr/>
          <a:lstStyle/>
          <a:p>
            <a:r>
              <a:rPr lang="en-US" sz="3200" dirty="0"/>
              <a:t>Posting Transaction to Accounts (9 of 10)</a:t>
            </a:r>
          </a:p>
        </p:txBody>
      </p:sp>
      <p:sp>
        <p:nvSpPr>
          <p:cNvPr id="24" name="Content Placeholder 2"/>
          <p:cNvSpPr txBox="1">
            <a:spLocks/>
          </p:cNvSpPr>
          <p:nvPr/>
        </p:nvSpPr>
        <p:spPr>
          <a:xfrm>
            <a:off x="671566" y="744432"/>
            <a:ext cx="8323197" cy="8843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IN" sz="2600" dirty="0"/>
              <a:t>On December 28, </a:t>
            </a:r>
            <a:r>
              <a:rPr lang="en-US" sz="2600" dirty="0"/>
              <a:t>Eagle pays salaries to employees, $28,000</a:t>
            </a:r>
            <a:r>
              <a:rPr lang="en-IN" sz="2600" dirty="0"/>
              <a:t>.</a:t>
            </a:r>
          </a:p>
        </p:txBody>
      </p:sp>
      <p:sp>
        <p:nvSpPr>
          <p:cNvPr id="27" name="Rectangle 26"/>
          <p:cNvSpPr/>
          <p:nvPr/>
        </p:nvSpPr>
        <p:spPr>
          <a:xfrm>
            <a:off x="925004" y="1990728"/>
            <a:ext cx="7911570" cy="135488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5" name="Group 34"/>
          <p:cNvGrpSpPr/>
          <p:nvPr/>
        </p:nvGrpSpPr>
        <p:grpSpPr>
          <a:xfrm>
            <a:off x="957056" y="2063705"/>
            <a:ext cx="7836825" cy="906814"/>
            <a:chOff x="914269" y="1127072"/>
            <a:chExt cx="7836825" cy="906814"/>
          </a:xfrm>
        </p:grpSpPr>
        <p:sp>
          <p:nvSpPr>
            <p:cNvPr id="36" name="TextBox 35"/>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(9) </a:t>
              </a:r>
              <a:r>
                <a:rPr lang="en-US" sz="2000" u="sng" dirty="0">
                  <a:latin typeface="Calibri" pitchFamily="34" charset="0"/>
                </a:rPr>
                <a:t>December 28</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37" name="TextBox 36"/>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Salaries Expense </a:t>
              </a:r>
              <a:r>
                <a:rPr lang="en-US" sz="2000" i="1" dirty="0">
                  <a:latin typeface="Calibri" pitchFamily="34" charset="0"/>
                </a:rPr>
                <a:t>(</a:t>
              </a:r>
              <a:r>
                <a:rPr lang="en-US" sz="2000" dirty="0">
                  <a:latin typeface="Calibri" pitchFamily="34" charset="0"/>
                </a:rPr>
                <a:t>+</a:t>
              </a:r>
              <a:r>
                <a:rPr lang="en-US" sz="2000" i="1" dirty="0">
                  <a:latin typeface="Calibri" pitchFamily="34" charset="0"/>
                </a:rPr>
                <a:t>E, </a:t>
              </a:r>
              <a:r>
                <a:rPr lang="en-US" sz="2000" dirty="0">
                  <a:latin typeface="Calibri" pitchFamily="34" charset="0"/>
                </a:rPr>
                <a:t>−</a:t>
              </a:r>
              <a:r>
                <a:rPr lang="en-US" sz="2000" i="1" dirty="0">
                  <a:latin typeface="Calibri" pitchFamily="34" charset="0"/>
                </a:rPr>
                <a:t>SE) </a:t>
              </a:r>
              <a:r>
                <a:rPr lang="en-US" sz="2000" dirty="0">
                  <a:latin typeface="Calibri" pitchFamily="34" charset="0"/>
                </a:rPr>
                <a:t>………………………………………</a:t>
              </a:r>
              <a:r>
                <a:rPr lang="en-US" sz="2000" b="1" dirty="0">
                  <a:latin typeface="Calibri" pitchFamily="34" charset="0"/>
                </a:rPr>
                <a:t>	  28,000</a:t>
              </a:r>
              <a:endParaRPr lang="en-US" sz="2000" b="1" u="sng" dirty="0"/>
            </a:p>
          </p:txBody>
        </p:sp>
        <p:sp>
          <p:nvSpPr>
            <p:cNvPr id="38" name="TextBox 37"/>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Cash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			</a:t>
              </a:r>
              <a:r>
                <a:rPr lang="en-US" sz="2000" b="1" dirty="0">
                  <a:latin typeface="Calibri" pitchFamily="34" charset="0"/>
                </a:rPr>
                <a:t>28,000</a:t>
              </a:r>
              <a:endParaRPr lang="en-US" sz="2000" b="1" u="sng" dirty="0"/>
            </a:p>
          </p:txBody>
        </p:sp>
      </p:grpSp>
      <p:sp>
        <p:nvSpPr>
          <p:cNvPr id="39" name="TextBox 38"/>
          <p:cNvSpPr txBox="1">
            <a:spLocks noChangeArrowheads="1"/>
          </p:cNvSpPr>
          <p:nvPr/>
        </p:nvSpPr>
        <p:spPr bwMode="auto">
          <a:xfrm>
            <a:off x="1799964" y="2871669"/>
            <a:ext cx="4392692"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Pay salaries to employees</a:t>
            </a:r>
            <a:r>
              <a:rPr lang="en-US" sz="2000" i="1" dirty="0">
                <a:latin typeface="Calibri" pitchFamily="34" charset="0"/>
              </a:rPr>
              <a:t>)</a:t>
            </a:r>
            <a:endParaRPr lang="en-US" sz="2000" b="1" u="sng" dirty="0"/>
          </a:p>
        </p:txBody>
      </p:sp>
      <p:grpSp>
        <p:nvGrpSpPr>
          <p:cNvPr id="42" name="Group 41"/>
          <p:cNvGrpSpPr/>
          <p:nvPr/>
        </p:nvGrpSpPr>
        <p:grpSpPr>
          <a:xfrm>
            <a:off x="1424213" y="3940618"/>
            <a:ext cx="3142953" cy="2268106"/>
            <a:chOff x="3118981" y="2780778"/>
            <a:chExt cx="3239798" cy="2351704"/>
          </a:xfrm>
        </p:grpSpPr>
        <p:sp>
          <p:nvSpPr>
            <p:cNvPr id="43" name="TextBox 42"/>
            <p:cNvSpPr txBox="1"/>
            <p:nvPr/>
          </p:nvSpPr>
          <p:spPr>
            <a:xfrm>
              <a:off x="3125737" y="3138221"/>
              <a:ext cx="3233042" cy="1991313"/>
            </a:xfrm>
            <a:prstGeom prst="rect">
              <a:avLst/>
            </a:prstGeom>
            <a:noFill/>
          </p:spPr>
          <p:txBody>
            <a:bodyPr wrap="square" rtlCol="0">
              <a:spAutoFit/>
            </a:bodyPr>
            <a:lstStyle/>
            <a:p>
              <a:pPr>
                <a:lnSpc>
                  <a:spcPct val="110000"/>
                </a:lnSpc>
                <a:tabLst>
                  <a:tab pos="1262063" algn="r"/>
                  <a:tab pos="1598613" algn="l"/>
                  <a:tab pos="2859088" algn="r"/>
                </a:tabLst>
              </a:pPr>
              <a:r>
                <a:rPr lang="en-US" b="1" dirty="0"/>
                <a:t>(9)</a:t>
              </a:r>
              <a:r>
                <a:rPr lang="en-US" dirty="0"/>
                <a:t>       </a:t>
              </a:r>
              <a:r>
                <a:rPr lang="en-US" b="1" dirty="0"/>
                <a:t>28,000</a:t>
              </a:r>
              <a:r>
                <a:rPr lang="en-US" dirty="0"/>
                <a:t>		</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Bal. 	28,000</a:t>
              </a:r>
            </a:p>
          </p:txBody>
        </p:sp>
        <p:sp>
          <p:nvSpPr>
            <p:cNvPr id="44" name="TextBox 43"/>
            <p:cNvSpPr txBox="1"/>
            <p:nvPr/>
          </p:nvSpPr>
          <p:spPr>
            <a:xfrm>
              <a:off x="3118981" y="2780778"/>
              <a:ext cx="3142953" cy="382945"/>
            </a:xfrm>
            <a:prstGeom prst="rect">
              <a:avLst/>
            </a:prstGeom>
            <a:noFill/>
          </p:spPr>
          <p:txBody>
            <a:bodyPr wrap="square" rtlCol="0">
              <a:spAutoFit/>
            </a:bodyPr>
            <a:lstStyle/>
            <a:p>
              <a:pPr algn="ctr"/>
              <a:r>
                <a:rPr lang="en-US" b="1" dirty="0"/>
                <a:t>Salaries Expense</a:t>
              </a:r>
            </a:p>
          </p:txBody>
        </p:sp>
        <p:cxnSp>
          <p:nvCxnSpPr>
            <p:cNvPr id="45" name="Straight Connector 44"/>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3246341" y="4577645"/>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4642123" y="3138223"/>
              <a:ext cx="0" cy="199425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5084495" y="3943462"/>
            <a:ext cx="3142953" cy="2265262"/>
            <a:chOff x="3118981" y="2780778"/>
            <a:chExt cx="3239798" cy="2348756"/>
          </a:xfrm>
        </p:grpSpPr>
        <p:sp>
          <p:nvSpPr>
            <p:cNvPr id="26" name="TextBox 25"/>
            <p:cNvSpPr txBox="1"/>
            <p:nvPr/>
          </p:nvSpPr>
          <p:spPr>
            <a:xfrm>
              <a:off x="3125737" y="3138221"/>
              <a:ext cx="3233042" cy="1975490"/>
            </a:xfrm>
            <a:prstGeom prst="rect">
              <a:avLst/>
            </a:prstGeom>
            <a:noFill/>
          </p:spPr>
          <p:txBody>
            <a:bodyPr wrap="square" rtlCol="0">
              <a:spAutoFit/>
            </a:bodyPr>
            <a:lstStyle/>
            <a:p>
              <a:pPr>
                <a:lnSpc>
                  <a:spcPct val="110000"/>
                </a:lnSpc>
                <a:tabLst>
                  <a:tab pos="1262063" algn="r"/>
                  <a:tab pos="1598613" algn="l"/>
                  <a:tab pos="2859088" algn="r"/>
                </a:tabLst>
              </a:pPr>
              <a:r>
                <a:rPr lang="en-US" dirty="0"/>
                <a:t>(1)    200,000  	(3) 120,000</a:t>
              </a:r>
            </a:p>
            <a:p>
              <a:pPr>
                <a:lnSpc>
                  <a:spcPct val="110000"/>
                </a:lnSpc>
                <a:tabLst>
                  <a:tab pos="1262063" algn="r"/>
                  <a:tab pos="1598613" algn="l"/>
                  <a:tab pos="2859088" algn="r"/>
                </a:tabLst>
              </a:pPr>
              <a:r>
                <a:rPr lang="en-US" dirty="0"/>
                <a:t>(2)    100,000  	(4)   60,000</a:t>
              </a:r>
            </a:p>
            <a:p>
              <a:pPr>
                <a:lnSpc>
                  <a:spcPct val="110000"/>
                </a:lnSpc>
                <a:tabLst>
                  <a:tab pos="1262063" algn="r"/>
                  <a:tab pos="1598613" algn="l"/>
                  <a:tab pos="2859088" algn="r"/>
                </a:tabLst>
              </a:pPr>
              <a:r>
                <a:rPr lang="en-US" dirty="0"/>
                <a:t>(6)      43,000 	       </a:t>
              </a:r>
              <a:r>
                <a:rPr lang="en-US" b="1" dirty="0"/>
                <a:t>(9)   28,000</a:t>
              </a:r>
            </a:p>
            <a:p>
              <a:pPr>
                <a:lnSpc>
                  <a:spcPct val="110000"/>
                </a:lnSpc>
                <a:tabLst>
                  <a:tab pos="1262063" algn="r"/>
                  <a:tab pos="1598613" algn="l"/>
                  <a:tab pos="2859088" algn="r"/>
                </a:tabLst>
              </a:pPr>
              <a:r>
                <a:rPr lang="en-US" dirty="0"/>
                <a:t>(8)        6,000		</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Bal. 	141,000</a:t>
              </a:r>
            </a:p>
          </p:txBody>
        </p:sp>
        <p:sp>
          <p:nvSpPr>
            <p:cNvPr id="28" name="TextBox 27"/>
            <p:cNvSpPr txBox="1"/>
            <p:nvPr/>
          </p:nvSpPr>
          <p:spPr>
            <a:xfrm>
              <a:off x="3118981" y="2780778"/>
              <a:ext cx="3142953" cy="349999"/>
            </a:xfrm>
            <a:prstGeom prst="rect">
              <a:avLst/>
            </a:prstGeom>
            <a:noFill/>
          </p:spPr>
          <p:txBody>
            <a:bodyPr wrap="square" rtlCol="0">
              <a:spAutoFit/>
            </a:bodyPr>
            <a:lstStyle/>
            <a:p>
              <a:pPr algn="ctr"/>
              <a:r>
                <a:rPr lang="en-US" b="1" dirty="0"/>
                <a:t>Cash</a:t>
              </a:r>
            </a:p>
          </p:txBody>
        </p:sp>
        <p:cxnSp>
          <p:nvCxnSpPr>
            <p:cNvPr id="29" name="Straight Connector 28"/>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186039" y="4579893"/>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V="1">
              <a:off x="4642123" y="3138224"/>
              <a:ext cx="0" cy="199131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2" name="Slide Number Placeholder 6"/>
          <p:cNvSpPr>
            <a:spLocks noGrp="1"/>
          </p:cNvSpPr>
          <p:nvPr>
            <p:ph type="sldNum" sz="quarter" idx="12"/>
          </p:nvPr>
        </p:nvSpPr>
        <p:spPr>
          <a:xfrm>
            <a:off x="6989386" y="6478793"/>
            <a:ext cx="2133600" cy="365125"/>
          </a:xfrm>
        </p:spPr>
        <p:txBody>
          <a:bodyPr/>
          <a:lstStyle/>
          <a:p>
            <a:r>
              <a:rPr lang="en-US" dirty="0"/>
              <a:t>2-</a:t>
            </a:r>
            <a:fld id="{8A048DD7-39B4-434B-ACE7-68CA5B147A05}" type="slidenum">
              <a:rPr lang="en-US" smtClean="0"/>
              <a:t>60</a:t>
            </a:fld>
            <a:endParaRPr lang="en-US" dirty="0"/>
          </a:p>
        </p:txBody>
      </p:sp>
    </p:spTree>
    <p:extLst>
      <p:ext uri="{BB962C8B-B14F-4D97-AF65-F5344CB8AC3E}">
        <p14:creationId xmlns:p14="http://schemas.microsoft.com/office/powerpoint/2010/main" val="26870220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Copyright ©2019 McGraw-Hill Education. All rights reserved. No reproduction or distribution without the prior written consent of McGraw-Hill Education. </a:t>
            </a:r>
          </a:p>
        </p:txBody>
      </p:sp>
      <p:sp>
        <p:nvSpPr>
          <p:cNvPr id="23" name="Rounded Rectangle 22"/>
          <p:cNvSpPr/>
          <p:nvPr/>
        </p:nvSpPr>
        <p:spPr>
          <a:xfrm>
            <a:off x="1122784" y="3905306"/>
            <a:ext cx="7505371" cy="2303418"/>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itle 1"/>
          <p:cNvSpPr>
            <a:spLocks noGrp="1"/>
          </p:cNvSpPr>
          <p:nvPr>
            <p:ph type="title"/>
          </p:nvPr>
        </p:nvSpPr>
        <p:spPr>
          <a:xfrm>
            <a:off x="812788" y="111287"/>
            <a:ext cx="8229600" cy="1143000"/>
          </a:xfrm>
        </p:spPr>
        <p:txBody>
          <a:bodyPr/>
          <a:lstStyle/>
          <a:p>
            <a:r>
              <a:rPr lang="en-US" sz="3200" dirty="0"/>
              <a:t>Posting Transaction to Accounts (10 of 10)</a:t>
            </a:r>
          </a:p>
        </p:txBody>
      </p:sp>
      <p:sp>
        <p:nvSpPr>
          <p:cNvPr id="24" name="Content Placeholder 2"/>
          <p:cNvSpPr txBox="1">
            <a:spLocks/>
          </p:cNvSpPr>
          <p:nvPr/>
        </p:nvSpPr>
        <p:spPr>
          <a:xfrm>
            <a:off x="671566" y="744432"/>
            <a:ext cx="8323197" cy="8843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IN" sz="2600" dirty="0"/>
              <a:t>On December 30, </a:t>
            </a:r>
            <a:r>
              <a:rPr lang="en-US" sz="2600" dirty="0"/>
              <a:t>Eagle pays cash dividends to shareholders, $4,000</a:t>
            </a:r>
            <a:r>
              <a:rPr lang="en-IN" sz="2600" dirty="0"/>
              <a:t>.</a:t>
            </a:r>
          </a:p>
        </p:txBody>
      </p:sp>
      <p:sp>
        <p:nvSpPr>
          <p:cNvPr id="27" name="Rectangle 26"/>
          <p:cNvSpPr/>
          <p:nvPr/>
        </p:nvSpPr>
        <p:spPr>
          <a:xfrm>
            <a:off x="925004" y="1990728"/>
            <a:ext cx="7911570" cy="135488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5" name="Group 34"/>
          <p:cNvGrpSpPr/>
          <p:nvPr/>
        </p:nvGrpSpPr>
        <p:grpSpPr>
          <a:xfrm>
            <a:off x="957056" y="2063705"/>
            <a:ext cx="7836825" cy="906814"/>
            <a:chOff x="914269" y="1127072"/>
            <a:chExt cx="7836825" cy="906814"/>
          </a:xfrm>
        </p:grpSpPr>
        <p:sp>
          <p:nvSpPr>
            <p:cNvPr id="36" name="TextBox 35"/>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(10) </a:t>
              </a:r>
              <a:r>
                <a:rPr lang="en-US" sz="2000" u="sng" dirty="0">
                  <a:latin typeface="Calibri" pitchFamily="34" charset="0"/>
                </a:rPr>
                <a:t>December 30</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37" name="TextBox 36"/>
            <p:cNvSpPr txBox="1">
              <a:spLocks noChangeArrowheads="1"/>
            </p:cNvSpPr>
            <p:nvPr/>
          </p:nvSpPr>
          <p:spPr bwMode="auto">
            <a:xfrm>
              <a:off x="1504979" y="1453174"/>
              <a:ext cx="7246115"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Dividends </a:t>
              </a:r>
              <a:r>
                <a:rPr lang="en-US" sz="2000" i="1" dirty="0">
                  <a:latin typeface="Calibri" pitchFamily="34" charset="0"/>
                </a:rPr>
                <a:t>(</a:t>
              </a:r>
              <a:r>
                <a:rPr lang="en-US" sz="2000" dirty="0">
                  <a:latin typeface="Calibri" pitchFamily="34" charset="0"/>
                </a:rPr>
                <a:t>+</a:t>
              </a:r>
              <a:r>
                <a:rPr lang="en-US" sz="2000" i="1" dirty="0">
                  <a:latin typeface="Calibri" pitchFamily="34" charset="0"/>
                </a:rPr>
                <a:t>D, </a:t>
              </a:r>
              <a:r>
                <a:rPr lang="en-US" sz="2000" dirty="0">
                  <a:latin typeface="Calibri" pitchFamily="34" charset="0"/>
                </a:rPr>
                <a:t>−</a:t>
              </a:r>
              <a:r>
                <a:rPr lang="en-US" sz="2000" i="1" dirty="0">
                  <a:latin typeface="Calibri" pitchFamily="34" charset="0"/>
                </a:rPr>
                <a:t>SE) </a:t>
              </a:r>
              <a:r>
                <a:rPr lang="en-US" sz="2000" dirty="0">
                  <a:latin typeface="Calibri" pitchFamily="34" charset="0"/>
                </a:rPr>
                <a:t>………..…………………………..……..…</a:t>
              </a:r>
              <a:r>
                <a:rPr lang="en-US" sz="2000" b="1" dirty="0">
                  <a:latin typeface="Calibri" pitchFamily="34" charset="0"/>
                </a:rPr>
                <a:t>     4,000</a:t>
              </a:r>
              <a:endParaRPr lang="en-US" sz="2000" b="1" u="sng" dirty="0"/>
            </a:p>
          </p:txBody>
        </p:sp>
        <p:sp>
          <p:nvSpPr>
            <p:cNvPr id="38" name="TextBox 37"/>
            <p:cNvSpPr txBox="1">
              <a:spLocks noChangeArrowheads="1"/>
            </p:cNvSpPr>
            <p:nvPr/>
          </p:nvSpPr>
          <p:spPr bwMode="auto">
            <a:xfrm>
              <a:off x="2014613" y="1726109"/>
              <a:ext cx="6653137"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Cash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			</a:t>
              </a:r>
              <a:r>
                <a:rPr lang="en-US" sz="2000" b="1" dirty="0">
                  <a:latin typeface="Calibri" pitchFamily="34" charset="0"/>
                </a:rPr>
                <a:t>4,000</a:t>
              </a:r>
              <a:endParaRPr lang="en-US" sz="2000" b="1" u="sng" dirty="0"/>
            </a:p>
          </p:txBody>
        </p:sp>
      </p:grpSp>
      <p:sp>
        <p:nvSpPr>
          <p:cNvPr id="39" name="TextBox 38"/>
          <p:cNvSpPr txBox="1">
            <a:spLocks noChangeArrowheads="1"/>
          </p:cNvSpPr>
          <p:nvPr/>
        </p:nvSpPr>
        <p:spPr bwMode="auto">
          <a:xfrm>
            <a:off x="1799964" y="2871669"/>
            <a:ext cx="4392692"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Pay cash dividends</a:t>
            </a:r>
            <a:r>
              <a:rPr lang="en-US" sz="2000" i="1" dirty="0">
                <a:latin typeface="Calibri" pitchFamily="34" charset="0"/>
              </a:rPr>
              <a:t>)</a:t>
            </a:r>
            <a:endParaRPr lang="en-US" sz="2000" b="1" u="sng" dirty="0"/>
          </a:p>
        </p:txBody>
      </p:sp>
      <p:grpSp>
        <p:nvGrpSpPr>
          <p:cNvPr id="42" name="Group 41"/>
          <p:cNvGrpSpPr/>
          <p:nvPr/>
        </p:nvGrpSpPr>
        <p:grpSpPr>
          <a:xfrm>
            <a:off x="1424213" y="3940618"/>
            <a:ext cx="3142953" cy="2268106"/>
            <a:chOff x="3118981" y="2780778"/>
            <a:chExt cx="3239798" cy="2351704"/>
          </a:xfrm>
        </p:grpSpPr>
        <p:sp>
          <p:nvSpPr>
            <p:cNvPr id="43" name="TextBox 42"/>
            <p:cNvSpPr txBox="1"/>
            <p:nvPr/>
          </p:nvSpPr>
          <p:spPr>
            <a:xfrm>
              <a:off x="3125737" y="3138221"/>
              <a:ext cx="3233042" cy="1991313"/>
            </a:xfrm>
            <a:prstGeom prst="rect">
              <a:avLst/>
            </a:prstGeom>
            <a:noFill/>
          </p:spPr>
          <p:txBody>
            <a:bodyPr wrap="square" rtlCol="0">
              <a:spAutoFit/>
            </a:bodyPr>
            <a:lstStyle/>
            <a:p>
              <a:pPr>
                <a:lnSpc>
                  <a:spcPct val="110000"/>
                </a:lnSpc>
                <a:tabLst>
                  <a:tab pos="1262063" algn="r"/>
                  <a:tab pos="1598613" algn="l"/>
                  <a:tab pos="2859088" algn="r"/>
                </a:tabLst>
              </a:pPr>
              <a:r>
                <a:rPr lang="en-US" b="1" dirty="0"/>
                <a:t>(10)</a:t>
              </a:r>
              <a:r>
                <a:rPr lang="en-US" dirty="0"/>
                <a:t>       </a:t>
              </a:r>
              <a:r>
                <a:rPr lang="en-US" b="1" dirty="0"/>
                <a:t>4,000</a:t>
              </a:r>
              <a:r>
                <a:rPr lang="en-US" dirty="0"/>
                <a:t>		</a:t>
              </a:r>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endParaRPr lang="en-US" dirty="0"/>
            </a:p>
            <a:p>
              <a:pPr>
                <a:lnSpc>
                  <a:spcPct val="110000"/>
                </a:lnSpc>
                <a:tabLst>
                  <a:tab pos="1262063" algn="r"/>
                  <a:tab pos="1598613" algn="l"/>
                  <a:tab pos="2859088" algn="r"/>
                </a:tabLst>
              </a:pPr>
              <a:r>
                <a:rPr lang="en-US" dirty="0"/>
                <a:t>Bal. 	4,000</a:t>
              </a:r>
            </a:p>
          </p:txBody>
        </p:sp>
        <p:sp>
          <p:nvSpPr>
            <p:cNvPr id="44" name="TextBox 43"/>
            <p:cNvSpPr txBox="1"/>
            <p:nvPr/>
          </p:nvSpPr>
          <p:spPr>
            <a:xfrm>
              <a:off x="3118981" y="2780778"/>
              <a:ext cx="3142953" cy="382945"/>
            </a:xfrm>
            <a:prstGeom prst="rect">
              <a:avLst/>
            </a:prstGeom>
            <a:noFill/>
          </p:spPr>
          <p:txBody>
            <a:bodyPr wrap="square" rtlCol="0">
              <a:spAutoFit/>
            </a:bodyPr>
            <a:lstStyle/>
            <a:p>
              <a:pPr algn="ctr"/>
              <a:r>
                <a:rPr lang="en-US" b="1" dirty="0"/>
                <a:t>Dividends</a:t>
              </a:r>
            </a:p>
          </p:txBody>
        </p:sp>
        <p:cxnSp>
          <p:nvCxnSpPr>
            <p:cNvPr id="45" name="Straight Connector 44"/>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3246341" y="4577645"/>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4642123" y="3138223"/>
              <a:ext cx="0" cy="199425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5084495" y="3943462"/>
            <a:ext cx="3142953" cy="2265264"/>
            <a:chOff x="3118981" y="2780778"/>
            <a:chExt cx="3239798" cy="2348758"/>
          </a:xfrm>
        </p:grpSpPr>
        <p:sp>
          <p:nvSpPr>
            <p:cNvPr id="26" name="TextBox 25"/>
            <p:cNvSpPr txBox="1"/>
            <p:nvPr/>
          </p:nvSpPr>
          <p:spPr>
            <a:xfrm>
              <a:off x="3125737" y="3138222"/>
              <a:ext cx="3233042" cy="1991314"/>
            </a:xfrm>
            <a:prstGeom prst="rect">
              <a:avLst/>
            </a:prstGeom>
            <a:noFill/>
          </p:spPr>
          <p:txBody>
            <a:bodyPr wrap="square" rtlCol="0">
              <a:spAutoFit/>
            </a:bodyPr>
            <a:lstStyle/>
            <a:p>
              <a:pPr>
                <a:lnSpc>
                  <a:spcPct val="110000"/>
                </a:lnSpc>
                <a:tabLst>
                  <a:tab pos="1262063" algn="r"/>
                  <a:tab pos="1543050" algn="l"/>
                  <a:tab pos="2859088" algn="r"/>
                </a:tabLst>
              </a:pPr>
              <a:r>
                <a:rPr lang="en-US" dirty="0"/>
                <a:t>(1)	200,000  	 (3)  120,000</a:t>
              </a:r>
            </a:p>
            <a:p>
              <a:pPr>
                <a:lnSpc>
                  <a:spcPct val="110000"/>
                </a:lnSpc>
                <a:tabLst>
                  <a:tab pos="1262063" algn="r"/>
                  <a:tab pos="1543050" algn="l"/>
                  <a:tab pos="2859088" algn="r"/>
                </a:tabLst>
              </a:pPr>
              <a:r>
                <a:rPr lang="en-US" dirty="0"/>
                <a:t>(2)     100,000	 (4)    60,000</a:t>
              </a:r>
            </a:p>
            <a:p>
              <a:pPr>
                <a:lnSpc>
                  <a:spcPct val="110000"/>
                </a:lnSpc>
                <a:tabLst>
                  <a:tab pos="1262063" algn="r"/>
                  <a:tab pos="1543050" algn="l"/>
                  <a:tab pos="2859088" algn="r"/>
                </a:tabLst>
              </a:pPr>
              <a:r>
                <a:rPr lang="en-US" dirty="0"/>
                <a:t>(6)       43,000       (9)    28,000</a:t>
              </a:r>
            </a:p>
            <a:p>
              <a:pPr>
                <a:lnSpc>
                  <a:spcPct val="110000"/>
                </a:lnSpc>
                <a:tabLst>
                  <a:tab pos="1262063" algn="r"/>
                  <a:tab pos="1543050" algn="l"/>
                  <a:tab pos="2859088" algn="r"/>
                </a:tabLst>
              </a:pPr>
              <a:r>
                <a:rPr lang="en-US" dirty="0"/>
                <a:t>(8)         6,000	     </a:t>
              </a:r>
              <a:r>
                <a:rPr lang="en-US" b="1" dirty="0"/>
                <a:t>(10)      4,000</a:t>
              </a:r>
              <a:r>
                <a:rPr lang="en-US" dirty="0"/>
                <a:t>		</a:t>
              </a:r>
            </a:p>
            <a:p>
              <a:pPr>
                <a:lnSpc>
                  <a:spcPct val="110000"/>
                </a:lnSpc>
                <a:tabLst>
                  <a:tab pos="1262063" algn="r"/>
                  <a:tab pos="1598613" algn="l"/>
                  <a:tab pos="2859088" algn="r"/>
                </a:tabLst>
              </a:pPr>
              <a:r>
                <a:rPr lang="en-US" dirty="0"/>
                <a:t>Bal.   137,000</a:t>
              </a:r>
            </a:p>
          </p:txBody>
        </p:sp>
        <p:sp>
          <p:nvSpPr>
            <p:cNvPr id="28" name="TextBox 27"/>
            <p:cNvSpPr txBox="1"/>
            <p:nvPr/>
          </p:nvSpPr>
          <p:spPr>
            <a:xfrm>
              <a:off x="3118981" y="2780778"/>
              <a:ext cx="3142953" cy="349999"/>
            </a:xfrm>
            <a:prstGeom prst="rect">
              <a:avLst/>
            </a:prstGeom>
            <a:noFill/>
          </p:spPr>
          <p:txBody>
            <a:bodyPr wrap="square" rtlCol="0">
              <a:spAutoFit/>
            </a:bodyPr>
            <a:lstStyle/>
            <a:p>
              <a:pPr algn="ctr"/>
              <a:r>
                <a:rPr lang="en-US" b="1" dirty="0"/>
                <a:t>Cash</a:t>
              </a:r>
            </a:p>
          </p:txBody>
        </p:sp>
        <p:cxnSp>
          <p:nvCxnSpPr>
            <p:cNvPr id="29" name="Straight Connector 28"/>
            <p:cNvCxnSpPr/>
            <p:nvPr/>
          </p:nvCxnSpPr>
          <p:spPr>
            <a:xfrm>
              <a:off x="3149496" y="3137844"/>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186039" y="4579893"/>
              <a:ext cx="311243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V="1">
              <a:off x="4642123" y="3138224"/>
              <a:ext cx="0" cy="199131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2" name="Slide Number Placeholder 6"/>
          <p:cNvSpPr>
            <a:spLocks noGrp="1"/>
          </p:cNvSpPr>
          <p:nvPr>
            <p:ph type="sldNum" sz="quarter" idx="12"/>
          </p:nvPr>
        </p:nvSpPr>
        <p:spPr>
          <a:xfrm>
            <a:off x="6989386" y="6478793"/>
            <a:ext cx="2133600" cy="365125"/>
          </a:xfrm>
        </p:spPr>
        <p:txBody>
          <a:bodyPr/>
          <a:lstStyle/>
          <a:p>
            <a:r>
              <a:rPr lang="en-US" dirty="0"/>
              <a:t>2-</a:t>
            </a:r>
            <a:fld id="{8A048DD7-39B4-434B-ACE7-68CA5B147A05}" type="slidenum">
              <a:rPr lang="en-US" smtClean="0"/>
              <a:t>61</a:t>
            </a:fld>
            <a:endParaRPr lang="en-US" dirty="0"/>
          </a:p>
        </p:txBody>
      </p:sp>
    </p:spTree>
    <p:extLst>
      <p:ext uri="{BB962C8B-B14F-4D97-AF65-F5344CB8AC3E}">
        <p14:creationId xmlns:p14="http://schemas.microsoft.com/office/powerpoint/2010/main" val="28209296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15362" name="Content Placeholder 2"/>
          <p:cNvSpPr>
            <a:spLocks noGrp="1"/>
          </p:cNvSpPr>
          <p:nvPr>
            <p:ph idx="1"/>
          </p:nvPr>
        </p:nvSpPr>
        <p:spPr>
          <a:xfrm>
            <a:off x="809150" y="1427861"/>
            <a:ext cx="7955280" cy="4525963"/>
          </a:xfrm>
        </p:spPr>
        <p:txBody>
          <a:bodyPr/>
          <a:lstStyle/>
          <a:p>
            <a:pPr marL="0" indent="0">
              <a:buNone/>
            </a:pPr>
            <a:r>
              <a:rPr lang="en-US" b="1" dirty="0"/>
              <a:t>Posting</a:t>
            </a:r>
            <a:r>
              <a:rPr lang="en-US" dirty="0"/>
              <a:t> is the process of transferring the debit and credit information from transactions recorded in the journal to individual accounts in the general ledger.</a:t>
            </a:r>
            <a:endParaRPr lang="en-IN" dirty="0"/>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62</a:t>
            </a:fld>
            <a:endParaRPr lang="en-US" dirty="0"/>
          </a:p>
        </p:txBody>
      </p:sp>
      <p:sp>
        <p:nvSpPr>
          <p:cNvPr id="3" name="Footer Placeholder 2"/>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extLst>
      <p:ext uri="{BB962C8B-B14F-4D97-AF65-F5344CB8AC3E}">
        <p14:creationId xmlns:p14="http://schemas.microsoft.com/office/powerpoint/2010/main" val="887389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56922" y="1570224"/>
            <a:ext cx="8045078" cy="482945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7" name="Round Same Side Corner Rectangle 6"/>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1338077" y="6565989"/>
            <a:ext cx="6973877" cy="215444"/>
          </a:xfrm>
          <a:prstGeom prst="rect">
            <a:avLst/>
          </a:prstGeom>
          <a:noFill/>
        </p:spPr>
        <p:txBody>
          <a:bodyPr wrap="square" rtlCol="0">
            <a:spAutoFit/>
          </a:bodyPr>
          <a:lstStyle/>
          <a:p>
            <a:r>
              <a:rPr lang="en-US" sz="800" dirty="0"/>
              <a:t>Copyright ©2019 McGraw-Hill Education. All rights reserved. No reproduction or distribution without the prior written consent of McGraw-Hill Education. </a:t>
            </a:r>
          </a:p>
        </p:txBody>
      </p:sp>
      <p:sp>
        <p:nvSpPr>
          <p:cNvPr id="3" name="Slide Number Placeholder 2"/>
          <p:cNvSpPr>
            <a:spLocks noGrp="1"/>
          </p:cNvSpPr>
          <p:nvPr>
            <p:ph type="sldNum" sz="quarter" idx="12"/>
          </p:nvPr>
        </p:nvSpPr>
        <p:spPr/>
        <p:txBody>
          <a:bodyPr/>
          <a:lstStyle/>
          <a:p>
            <a:r>
              <a:rPr lang="en-US" dirty="0"/>
              <a:t>2-</a:t>
            </a:r>
            <a:fld id="{8A048DD7-39B4-434B-ACE7-68CA5B147A05}" type="slidenum">
              <a:rPr lang="en-US" smtClean="0"/>
              <a:t>63</a:t>
            </a:fld>
            <a:endParaRPr lang="en-US" dirty="0"/>
          </a:p>
        </p:txBody>
      </p:sp>
      <p:sp>
        <p:nvSpPr>
          <p:cNvPr id="17" name="Title 1"/>
          <p:cNvSpPr txBox="1">
            <a:spLocks/>
          </p:cNvSpPr>
          <p:nvPr/>
        </p:nvSpPr>
        <p:spPr>
          <a:xfrm>
            <a:off x="893386" y="412973"/>
            <a:ext cx="8229600" cy="774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90000"/>
              </a:lnSpc>
            </a:pPr>
            <a:r>
              <a:rPr lang="en-US" sz="3200" dirty="0">
                <a:solidFill>
                  <a:srgbClr val="1D5F76"/>
                </a:solidFill>
                <a:latin typeface="Avenir LT Std 65 Medium"/>
                <a:cs typeface="Avenir LT Std 65 Medium"/>
              </a:rPr>
              <a:t>Illustration 2-11 (1 of 3)</a:t>
            </a:r>
            <a:br>
              <a:rPr lang="en-US" sz="3200" dirty="0">
                <a:solidFill>
                  <a:srgbClr val="A5062D"/>
                </a:solidFill>
                <a:latin typeface="Avenir LT Std 65 Medium"/>
                <a:cs typeface="Avenir LT Std 65 Medium"/>
              </a:rPr>
            </a:br>
            <a:r>
              <a:rPr lang="en-US" sz="3200" dirty="0">
                <a:solidFill>
                  <a:srgbClr val="A5062D"/>
                </a:solidFill>
                <a:latin typeface="Avenir LT Std 65 Medium"/>
                <a:cs typeface="Avenir LT Std 65 Medium"/>
              </a:rPr>
              <a:t>Summary of Journal Entries Recorded for Transactions of Eagle Soccer Academy</a:t>
            </a:r>
          </a:p>
        </p:txBody>
      </p:sp>
      <p:grpSp>
        <p:nvGrpSpPr>
          <p:cNvPr id="2" name="Group 1"/>
          <p:cNvGrpSpPr/>
          <p:nvPr/>
        </p:nvGrpSpPr>
        <p:grpSpPr>
          <a:xfrm>
            <a:off x="914269" y="1570224"/>
            <a:ext cx="7836825" cy="906814"/>
            <a:chOff x="914269" y="1127072"/>
            <a:chExt cx="7836825" cy="906814"/>
          </a:xfrm>
        </p:grpSpPr>
        <p:sp>
          <p:nvSpPr>
            <p:cNvPr id="15" name="TextBox 14"/>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(1) </a:t>
              </a:r>
              <a:r>
                <a:rPr lang="en-US" sz="2000" u="sng" dirty="0">
                  <a:latin typeface="Calibri" pitchFamily="34" charset="0"/>
                </a:rPr>
                <a:t>December 1</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21" name="TextBox 20"/>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Cash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  200,000</a:t>
              </a:r>
              <a:endParaRPr lang="en-US" sz="2000" u="sng" dirty="0"/>
            </a:p>
          </p:txBody>
        </p:sp>
        <p:sp>
          <p:nvSpPr>
            <p:cNvPr id="24" name="TextBox 23"/>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Common Stock </a:t>
              </a:r>
              <a:r>
                <a:rPr lang="en-US" sz="2000" i="1" dirty="0">
                  <a:latin typeface="Calibri" pitchFamily="34" charset="0"/>
                </a:rPr>
                <a:t>(</a:t>
              </a:r>
              <a:r>
                <a:rPr lang="en-US" sz="2000" dirty="0">
                  <a:latin typeface="Calibri" pitchFamily="34" charset="0"/>
                </a:rPr>
                <a:t>+</a:t>
              </a:r>
              <a:r>
                <a:rPr lang="en-US" sz="2000" i="1" dirty="0">
                  <a:latin typeface="Calibri" pitchFamily="34" charset="0"/>
                </a:rPr>
                <a:t>SE) </a:t>
              </a:r>
              <a:r>
                <a:rPr lang="en-US" sz="2000" dirty="0">
                  <a:latin typeface="Calibri" pitchFamily="34" charset="0"/>
                </a:rPr>
                <a:t>…………………………………….</a:t>
              </a:r>
              <a:r>
                <a:rPr lang="en-US" sz="2000" b="1" dirty="0">
                  <a:latin typeface="Calibri" pitchFamily="34" charset="0"/>
                </a:rPr>
                <a:t>		        </a:t>
              </a:r>
              <a:r>
                <a:rPr lang="en-US" sz="2000" dirty="0">
                  <a:latin typeface="Calibri" pitchFamily="34" charset="0"/>
                </a:rPr>
                <a:t>200,000</a:t>
              </a:r>
              <a:endParaRPr lang="en-US" sz="2000" u="sng" dirty="0"/>
            </a:p>
          </p:txBody>
        </p:sp>
      </p:grpSp>
      <p:sp>
        <p:nvSpPr>
          <p:cNvPr id="25" name="TextBox 24"/>
          <p:cNvSpPr txBox="1">
            <a:spLocks noChangeArrowheads="1"/>
          </p:cNvSpPr>
          <p:nvPr/>
        </p:nvSpPr>
        <p:spPr bwMode="auto">
          <a:xfrm>
            <a:off x="1757177" y="2378188"/>
            <a:ext cx="3716687"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Issue common stock for cash</a:t>
            </a:r>
            <a:r>
              <a:rPr lang="en-US" sz="2000" i="1" dirty="0">
                <a:latin typeface="Calibri" pitchFamily="34" charset="0"/>
              </a:rPr>
              <a:t>)</a:t>
            </a:r>
            <a:endParaRPr lang="en-US" sz="2000" b="1" u="sng" dirty="0"/>
          </a:p>
        </p:txBody>
      </p:sp>
      <p:sp>
        <p:nvSpPr>
          <p:cNvPr id="85" name="TextBox 84"/>
          <p:cNvSpPr txBox="1">
            <a:spLocks noChangeArrowheads="1"/>
          </p:cNvSpPr>
          <p:nvPr/>
        </p:nvSpPr>
        <p:spPr bwMode="auto">
          <a:xfrm>
            <a:off x="7954378" y="6014452"/>
            <a:ext cx="1156663" cy="400110"/>
          </a:xfrm>
          <a:prstGeom prst="rect">
            <a:avLst/>
          </a:prstGeom>
          <a:noFill/>
          <a:ln w="9525">
            <a:noFill/>
            <a:miter lim="800000"/>
            <a:headEnd/>
            <a:tailEnd/>
          </a:ln>
        </p:spPr>
        <p:txBody>
          <a:bodyPr wrap="square">
            <a:spAutoFit/>
          </a:bodyPr>
          <a:lstStyle/>
          <a:p>
            <a:r>
              <a:rPr lang="en-US" sz="1200" i="1" dirty="0">
                <a:latin typeface="Calibri" pitchFamily="34" charset="0"/>
              </a:rPr>
              <a:t>Continued</a:t>
            </a:r>
            <a:r>
              <a:rPr lang="en-US" sz="2000" b="1" dirty="0">
                <a:latin typeface="Calibri" pitchFamily="34" charset="0"/>
              </a:rPr>
              <a:t>	</a:t>
            </a:r>
            <a:endParaRPr lang="en-US" sz="2000" b="1" u="sng" dirty="0"/>
          </a:p>
        </p:txBody>
      </p:sp>
      <p:grpSp>
        <p:nvGrpSpPr>
          <p:cNvPr id="38" name="Group 37"/>
          <p:cNvGrpSpPr/>
          <p:nvPr/>
        </p:nvGrpSpPr>
        <p:grpSpPr>
          <a:xfrm>
            <a:off x="914269" y="2713224"/>
            <a:ext cx="7836825" cy="906814"/>
            <a:chOff x="914269" y="1127072"/>
            <a:chExt cx="7836825" cy="906814"/>
          </a:xfrm>
        </p:grpSpPr>
        <p:sp>
          <p:nvSpPr>
            <p:cNvPr id="39" name="TextBox 38"/>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(2) </a:t>
              </a:r>
              <a:r>
                <a:rPr lang="en-US" sz="2000" u="sng" dirty="0">
                  <a:latin typeface="Calibri" pitchFamily="34" charset="0"/>
                </a:rPr>
                <a:t>December 1</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40" name="TextBox 39"/>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Cash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a:t>
              </a:r>
              <a:r>
                <a:rPr lang="en-US" sz="2000" b="1" dirty="0">
                  <a:latin typeface="Calibri" pitchFamily="34" charset="0"/>
                </a:rPr>
                <a:t>	</a:t>
              </a:r>
              <a:r>
                <a:rPr lang="en-US" sz="2000" dirty="0">
                  <a:latin typeface="Calibri" pitchFamily="34" charset="0"/>
                </a:rPr>
                <a:t>100,000</a:t>
              </a:r>
              <a:endParaRPr lang="en-US" sz="2000" u="sng" dirty="0"/>
            </a:p>
          </p:txBody>
        </p:sp>
        <p:sp>
          <p:nvSpPr>
            <p:cNvPr id="41" name="TextBox 40"/>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Notes Payable </a:t>
              </a:r>
              <a:r>
                <a:rPr lang="en-US" sz="2000" i="1" dirty="0">
                  <a:latin typeface="Calibri" pitchFamily="34" charset="0"/>
                </a:rPr>
                <a:t>(</a:t>
              </a:r>
              <a:r>
                <a:rPr lang="en-US" sz="2000" dirty="0">
                  <a:latin typeface="Calibri" pitchFamily="34" charset="0"/>
                </a:rPr>
                <a:t>+</a:t>
              </a:r>
              <a:r>
                <a:rPr lang="en-US" sz="2000" i="1" dirty="0">
                  <a:latin typeface="Calibri" pitchFamily="34" charset="0"/>
                </a:rPr>
                <a:t>L) </a:t>
              </a:r>
              <a:r>
                <a:rPr lang="en-US" sz="2000" dirty="0">
                  <a:latin typeface="Calibri" pitchFamily="34" charset="0"/>
                </a:rPr>
                <a:t>…………………………………………</a:t>
              </a:r>
              <a:r>
                <a:rPr lang="en-US" sz="2000" b="1" dirty="0">
                  <a:latin typeface="Calibri" pitchFamily="34" charset="0"/>
                </a:rPr>
                <a:t>			</a:t>
              </a:r>
              <a:r>
                <a:rPr lang="en-US" sz="2000" dirty="0">
                  <a:latin typeface="Calibri" pitchFamily="34" charset="0"/>
                </a:rPr>
                <a:t>100,000</a:t>
              </a:r>
              <a:endParaRPr lang="en-US" sz="2000" u="sng" dirty="0"/>
            </a:p>
          </p:txBody>
        </p:sp>
      </p:grpSp>
      <p:sp>
        <p:nvSpPr>
          <p:cNvPr id="42" name="TextBox 41"/>
          <p:cNvSpPr txBox="1">
            <a:spLocks noChangeArrowheads="1"/>
          </p:cNvSpPr>
          <p:nvPr/>
        </p:nvSpPr>
        <p:spPr bwMode="auto">
          <a:xfrm>
            <a:off x="1757177" y="3521188"/>
            <a:ext cx="3967348"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Borrow cash by signing three-year note</a:t>
            </a:r>
            <a:r>
              <a:rPr lang="en-US" sz="2000" i="1" dirty="0">
                <a:latin typeface="Calibri" pitchFamily="34" charset="0"/>
              </a:rPr>
              <a:t>)</a:t>
            </a:r>
            <a:endParaRPr lang="en-US" sz="2000" b="1" u="sng" dirty="0"/>
          </a:p>
        </p:txBody>
      </p:sp>
      <p:grpSp>
        <p:nvGrpSpPr>
          <p:cNvPr id="43" name="Group 42"/>
          <p:cNvGrpSpPr/>
          <p:nvPr/>
        </p:nvGrpSpPr>
        <p:grpSpPr>
          <a:xfrm>
            <a:off x="914269" y="3846699"/>
            <a:ext cx="7836825" cy="906814"/>
            <a:chOff x="914269" y="1127072"/>
            <a:chExt cx="7836825" cy="906814"/>
          </a:xfrm>
        </p:grpSpPr>
        <p:sp>
          <p:nvSpPr>
            <p:cNvPr id="44" name="TextBox 43"/>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(3) </a:t>
              </a:r>
              <a:r>
                <a:rPr lang="en-US" sz="2000" u="sng" dirty="0">
                  <a:latin typeface="Calibri" pitchFamily="34" charset="0"/>
                </a:rPr>
                <a:t>December 1</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45" name="TextBox 44"/>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Equipment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a:t>
              </a:r>
              <a:r>
                <a:rPr lang="en-US" sz="2000" b="1" dirty="0">
                  <a:latin typeface="Calibri" pitchFamily="34" charset="0"/>
                </a:rPr>
                <a:t>	</a:t>
              </a:r>
              <a:r>
                <a:rPr lang="en-US" sz="2000" dirty="0">
                  <a:latin typeface="Calibri" pitchFamily="34" charset="0"/>
                </a:rPr>
                <a:t>120,000</a:t>
              </a:r>
              <a:endParaRPr lang="en-US" sz="2000" u="sng" dirty="0"/>
            </a:p>
          </p:txBody>
        </p:sp>
        <p:sp>
          <p:nvSpPr>
            <p:cNvPr id="46" name="TextBox 45"/>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Cash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a:t>
              </a:r>
              <a:r>
                <a:rPr lang="en-US" sz="2000" b="1" dirty="0">
                  <a:latin typeface="Calibri" pitchFamily="34" charset="0"/>
                </a:rPr>
                <a:t>			</a:t>
              </a:r>
              <a:r>
                <a:rPr lang="en-US" sz="2000" dirty="0">
                  <a:latin typeface="Calibri" pitchFamily="34" charset="0"/>
                </a:rPr>
                <a:t>120,000</a:t>
              </a:r>
              <a:endParaRPr lang="en-US" sz="2000" u="sng" dirty="0"/>
            </a:p>
          </p:txBody>
        </p:sp>
      </p:grpSp>
      <p:sp>
        <p:nvSpPr>
          <p:cNvPr id="47" name="TextBox 46"/>
          <p:cNvSpPr txBox="1">
            <a:spLocks noChangeArrowheads="1"/>
          </p:cNvSpPr>
          <p:nvPr/>
        </p:nvSpPr>
        <p:spPr bwMode="auto">
          <a:xfrm>
            <a:off x="1757177" y="4654663"/>
            <a:ext cx="3716687"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Purchase equipment with cash</a:t>
            </a:r>
            <a:r>
              <a:rPr lang="en-US" sz="2000" i="1" dirty="0">
                <a:latin typeface="Calibri" pitchFamily="34" charset="0"/>
              </a:rPr>
              <a:t>)</a:t>
            </a:r>
            <a:endParaRPr lang="en-US" sz="2000" b="1" u="sng" dirty="0"/>
          </a:p>
        </p:txBody>
      </p:sp>
      <p:grpSp>
        <p:nvGrpSpPr>
          <p:cNvPr id="49" name="Group 48"/>
          <p:cNvGrpSpPr/>
          <p:nvPr/>
        </p:nvGrpSpPr>
        <p:grpSpPr>
          <a:xfrm>
            <a:off x="923794" y="4999224"/>
            <a:ext cx="7931281" cy="906814"/>
            <a:chOff x="914269" y="1127072"/>
            <a:chExt cx="7931281" cy="906814"/>
          </a:xfrm>
        </p:grpSpPr>
        <p:sp>
          <p:nvSpPr>
            <p:cNvPr id="50" name="TextBox 49"/>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(4) </a:t>
              </a:r>
              <a:r>
                <a:rPr lang="en-US" sz="2000" u="sng" dirty="0">
                  <a:latin typeface="Calibri" pitchFamily="34" charset="0"/>
                </a:rPr>
                <a:t>December 1</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51" name="TextBox 50"/>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Prepaid Rent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a:t>
              </a:r>
              <a:r>
                <a:rPr lang="en-US" sz="2000" b="1" dirty="0">
                  <a:latin typeface="Calibri" pitchFamily="34" charset="0"/>
                </a:rPr>
                <a:t>	</a:t>
              </a:r>
              <a:r>
                <a:rPr lang="en-US" sz="2000" dirty="0">
                  <a:latin typeface="Calibri" pitchFamily="34" charset="0"/>
                </a:rPr>
                <a:t> 60,000</a:t>
              </a:r>
              <a:endParaRPr lang="en-US" sz="2000" u="sng" dirty="0"/>
            </a:p>
          </p:txBody>
        </p:sp>
        <p:sp>
          <p:nvSpPr>
            <p:cNvPr id="52" name="TextBox 51"/>
            <p:cNvSpPr txBox="1">
              <a:spLocks noChangeArrowheads="1"/>
            </p:cNvSpPr>
            <p:nvPr/>
          </p:nvSpPr>
          <p:spPr bwMode="auto">
            <a:xfrm>
              <a:off x="1871477" y="1726109"/>
              <a:ext cx="69740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Cash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 </a:t>
              </a:r>
              <a:r>
                <a:rPr lang="en-US" sz="2000" b="1" dirty="0">
                  <a:latin typeface="Calibri" pitchFamily="34" charset="0"/>
                </a:rPr>
                <a:t>			  </a:t>
              </a:r>
              <a:r>
                <a:rPr lang="en-US" sz="2000" dirty="0">
                  <a:latin typeface="Calibri" pitchFamily="34" charset="0"/>
                </a:rPr>
                <a:t>60,000</a:t>
              </a:r>
              <a:endParaRPr lang="en-US" sz="2000" u="sng" dirty="0"/>
            </a:p>
          </p:txBody>
        </p:sp>
      </p:grpSp>
      <p:sp>
        <p:nvSpPr>
          <p:cNvPr id="53" name="TextBox 52"/>
          <p:cNvSpPr txBox="1">
            <a:spLocks noChangeArrowheads="1"/>
          </p:cNvSpPr>
          <p:nvPr/>
        </p:nvSpPr>
        <p:spPr bwMode="auto">
          <a:xfrm>
            <a:off x="1766702" y="5807188"/>
            <a:ext cx="3716687"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Prepay rent with cash</a:t>
            </a:r>
            <a:r>
              <a:rPr lang="en-US" sz="2000" i="1" dirty="0">
                <a:latin typeface="Calibri" pitchFamily="34" charset="0"/>
              </a:rPr>
              <a:t>)</a:t>
            </a:r>
            <a:endParaRPr lang="en-US" sz="2000" b="1" u="sng" dirty="0"/>
          </a:p>
        </p:txBody>
      </p:sp>
    </p:spTree>
    <p:extLst>
      <p:ext uri="{BB962C8B-B14F-4D97-AF65-F5344CB8AC3E}">
        <p14:creationId xmlns:p14="http://schemas.microsoft.com/office/powerpoint/2010/main" val="34962092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56922" y="1570224"/>
            <a:ext cx="8045078" cy="482945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7" name="Round Same Side Corner Rectangle 6"/>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1338077" y="6565989"/>
            <a:ext cx="6973877" cy="215444"/>
          </a:xfrm>
          <a:prstGeom prst="rect">
            <a:avLst/>
          </a:prstGeom>
          <a:noFill/>
        </p:spPr>
        <p:txBody>
          <a:bodyPr wrap="square" rtlCol="0">
            <a:spAutoFit/>
          </a:bodyPr>
          <a:lstStyle/>
          <a:p>
            <a:r>
              <a:rPr lang="en-US" sz="800" dirty="0"/>
              <a:t>Copyright ©2019 McGraw-Hill Education. All rights reserved. No reproduction or distribution without the prior written consent of McGraw-Hill Education. </a:t>
            </a:r>
          </a:p>
        </p:txBody>
      </p:sp>
      <p:sp>
        <p:nvSpPr>
          <p:cNvPr id="3" name="Slide Number Placeholder 2"/>
          <p:cNvSpPr>
            <a:spLocks noGrp="1"/>
          </p:cNvSpPr>
          <p:nvPr>
            <p:ph type="sldNum" sz="quarter" idx="12"/>
          </p:nvPr>
        </p:nvSpPr>
        <p:spPr/>
        <p:txBody>
          <a:bodyPr/>
          <a:lstStyle/>
          <a:p>
            <a:r>
              <a:rPr lang="en-US" dirty="0"/>
              <a:t>2-</a:t>
            </a:r>
            <a:fld id="{8A048DD7-39B4-434B-ACE7-68CA5B147A05}" type="slidenum">
              <a:rPr lang="en-US" smtClean="0"/>
              <a:t>64</a:t>
            </a:fld>
            <a:endParaRPr lang="en-US" dirty="0"/>
          </a:p>
        </p:txBody>
      </p:sp>
      <p:sp>
        <p:nvSpPr>
          <p:cNvPr id="17" name="Title 1"/>
          <p:cNvSpPr txBox="1">
            <a:spLocks/>
          </p:cNvSpPr>
          <p:nvPr/>
        </p:nvSpPr>
        <p:spPr>
          <a:xfrm>
            <a:off x="893386" y="412973"/>
            <a:ext cx="8229600" cy="774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90000"/>
              </a:lnSpc>
            </a:pPr>
            <a:r>
              <a:rPr lang="en-US" sz="3200" dirty="0">
                <a:solidFill>
                  <a:srgbClr val="1D5F76"/>
                </a:solidFill>
                <a:latin typeface="Avenir LT Std 65 Medium"/>
                <a:cs typeface="Avenir LT Std 65 Medium"/>
              </a:rPr>
              <a:t>Illustration 2-11 (2 of 3)</a:t>
            </a:r>
            <a:br>
              <a:rPr lang="en-US" sz="3200" dirty="0">
                <a:solidFill>
                  <a:srgbClr val="A5062D"/>
                </a:solidFill>
                <a:latin typeface="Avenir LT Std 65 Medium"/>
                <a:cs typeface="Avenir LT Std 65 Medium"/>
              </a:rPr>
            </a:br>
            <a:r>
              <a:rPr lang="en-US" sz="3200" dirty="0">
                <a:solidFill>
                  <a:srgbClr val="A5062D"/>
                </a:solidFill>
                <a:latin typeface="Avenir LT Std 65 Medium"/>
                <a:cs typeface="Avenir LT Std 65 Medium"/>
              </a:rPr>
              <a:t>Summary of Journal Entries Recorded for Transactions of Eagle Soccer Academy</a:t>
            </a:r>
          </a:p>
        </p:txBody>
      </p:sp>
      <p:grpSp>
        <p:nvGrpSpPr>
          <p:cNvPr id="2" name="Group 1"/>
          <p:cNvGrpSpPr/>
          <p:nvPr/>
        </p:nvGrpSpPr>
        <p:grpSpPr>
          <a:xfrm>
            <a:off x="914269" y="1570224"/>
            <a:ext cx="7836825" cy="906814"/>
            <a:chOff x="914269" y="1127072"/>
            <a:chExt cx="7836825" cy="906814"/>
          </a:xfrm>
        </p:grpSpPr>
        <p:sp>
          <p:nvSpPr>
            <p:cNvPr id="15" name="TextBox 14"/>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(5) </a:t>
              </a:r>
              <a:r>
                <a:rPr lang="en-US" sz="2000" u="sng" dirty="0">
                  <a:latin typeface="Calibri" pitchFamily="34" charset="0"/>
                </a:rPr>
                <a:t>December 6</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21" name="TextBox 20"/>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Supplies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a:t>
              </a:r>
              <a:r>
                <a:rPr lang="en-US" sz="2000" b="1" dirty="0">
                  <a:latin typeface="Calibri" pitchFamily="34" charset="0"/>
                </a:rPr>
                <a:t>	</a:t>
              </a:r>
              <a:r>
                <a:rPr lang="en-US" sz="2000" dirty="0">
                  <a:latin typeface="Calibri" pitchFamily="34" charset="0"/>
                </a:rPr>
                <a:t> 23,000</a:t>
              </a:r>
              <a:endParaRPr lang="en-US" sz="2000" u="sng" dirty="0"/>
            </a:p>
          </p:txBody>
        </p:sp>
        <p:sp>
          <p:nvSpPr>
            <p:cNvPr id="24" name="TextBox 23"/>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Accounts Payable </a:t>
              </a:r>
              <a:r>
                <a:rPr lang="en-US" sz="2000" i="1" dirty="0">
                  <a:latin typeface="Calibri" pitchFamily="34" charset="0"/>
                </a:rPr>
                <a:t>(</a:t>
              </a:r>
              <a:r>
                <a:rPr lang="en-US" sz="2000" dirty="0">
                  <a:latin typeface="Calibri" pitchFamily="34" charset="0"/>
                </a:rPr>
                <a:t>+</a:t>
              </a:r>
              <a:r>
                <a:rPr lang="en-US" sz="2000" i="1" dirty="0">
                  <a:latin typeface="Calibri" pitchFamily="34" charset="0"/>
                </a:rPr>
                <a:t>L) .</a:t>
              </a:r>
              <a:r>
                <a:rPr lang="en-US" sz="2000" dirty="0">
                  <a:latin typeface="Calibri" pitchFamily="34" charset="0"/>
                </a:rPr>
                <a:t>…………………………………			23,000</a:t>
              </a:r>
              <a:endParaRPr lang="en-US" sz="2000" u="sng" dirty="0"/>
            </a:p>
          </p:txBody>
        </p:sp>
      </p:grpSp>
      <p:sp>
        <p:nvSpPr>
          <p:cNvPr id="25" name="TextBox 24"/>
          <p:cNvSpPr txBox="1">
            <a:spLocks noChangeArrowheads="1"/>
          </p:cNvSpPr>
          <p:nvPr/>
        </p:nvSpPr>
        <p:spPr bwMode="auto">
          <a:xfrm>
            <a:off x="1757177" y="2378188"/>
            <a:ext cx="3716687"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Purchase supplies on account</a:t>
            </a:r>
            <a:r>
              <a:rPr lang="en-US" sz="2000" i="1" dirty="0">
                <a:latin typeface="Calibri" pitchFamily="34" charset="0"/>
              </a:rPr>
              <a:t>)</a:t>
            </a:r>
            <a:endParaRPr lang="en-US" sz="2000" b="1" u="sng" dirty="0"/>
          </a:p>
        </p:txBody>
      </p:sp>
      <p:sp>
        <p:nvSpPr>
          <p:cNvPr id="85" name="TextBox 84"/>
          <p:cNvSpPr txBox="1">
            <a:spLocks noChangeArrowheads="1"/>
          </p:cNvSpPr>
          <p:nvPr/>
        </p:nvSpPr>
        <p:spPr bwMode="auto">
          <a:xfrm>
            <a:off x="7954378" y="6014452"/>
            <a:ext cx="1156663" cy="400110"/>
          </a:xfrm>
          <a:prstGeom prst="rect">
            <a:avLst/>
          </a:prstGeom>
          <a:noFill/>
          <a:ln w="9525">
            <a:noFill/>
            <a:miter lim="800000"/>
            <a:headEnd/>
            <a:tailEnd/>
          </a:ln>
        </p:spPr>
        <p:txBody>
          <a:bodyPr wrap="square">
            <a:spAutoFit/>
          </a:bodyPr>
          <a:lstStyle/>
          <a:p>
            <a:r>
              <a:rPr lang="en-US" sz="1200" i="1" dirty="0">
                <a:latin typeface="Calibri" pitchFamily="34" charset="0"/>
              </a:rPr>
              <a:t>Continued</a:t>
            </a:r>
            <a:r>
              <a:rPr lang="en-US" sz="2000" b="1" dirty="0">
                <a:latin typeface="Calibri" pitchFamily="34" charset="0"/>
              </a:rPr>
              <a:t>	</a:t>
            </a:r>
            <a:endParaRPr lang="en-US" sz="2000" b="1" u="sng" dirty="0"/>
          </a:p>
        </p:txBody>
      </p:sp>
      <p:grpSp>
        <p:nvGrpSpPr>
          <p:cNvPr id="38" name="Group 37"/>
          <p:cNvGrpSpPr/>
          <p:nvPr/>
        </p:nvGrpSpPr>
        <p:grpSpPr>
          <a:xfrm>
            <a:off x="965175" y="2694234"/>
            <a:ext cx="7836825" cy="906814"/>
            <a:chOff x="914269" y="1127072"/>
            <a:chExt cx="7836825" cy="906814"/>
          </a:xfrm>
        </p:grpSpPr>
        <p:sp>
          <p:nvSpPr>
            <p:cNvPr id="39" name="TextBox 38"/>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(6) </a:t>
              </a:r>
              <a:r>
                <a:rPr lang="en-US" sz="2000" u="sng" dirty="0">
                  <a:latin typeface="Calibri" pitchFamily="34" charset="0"/>
                </a:rPr>
                <a:t>December 12</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40" name="TextBox 39"/>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Cash</a:t>
              </a:r>
              <a:r>
                <a:rPr lang="en-US" sz="2000" dirty="0">
                  <a:latin typeface="Calibri" pitchFamily="34" charset="0"/>
                </a:rPr>
                <a:t> </a:t>
              </a:r>
              <a:r>
                <a:rPr lang="en-US" sz="2000" i="1" dirty="0">
                  <a:latin typeface="Calibri" pitchFamily="34" charset="0"/>
                </a:rPr>
                <a:t>(</a:t>
              </a:r>
              <a:r>
                <a:rPr lang="en-US" sz="2000" dirty="0">
                  <a:latin typeface="Calibri" pitchFamily="34" charset="0"/>
                </a:rPr>
                <a:t>+</a:t>
              </a:r>
              <a:r>
                <a:rPr lang="en-US" sz="2000" i="1" dirty="0">
                  <a:latin typeface="Calibri" pitchFamily="34" charset="0"/>
                </a:rPr>
                <a:t>A)</a:t>
              </a:r>
              <a:r>
                <a:rPr lang="en-US" sz="2000" dirty="0">
                  <a:latin typeface="Calibri" pitchFamily="34" charset="0"/>
                </a:rPr>
                <a:t>……..……………………………………………….………</a:t>
              </a:r>
              <a:r>
                <a:rPr lang="en-US" sz="2000" b="1" dirty="0">
                  <a:latin typeface="Calibri" pitchFamily="34" charset="0"/>
                </a:rPr>
                <a:t>	 </a:t>
              </a:r>
              <a:r>
                <a:rPr lang="en-US" sz="2000" dirty="0">
                  <a:latin typeface="Calibri" pitchFamily="34" charset="0"/>
                </a:rPr>
                <a:t>43,000</a:t>
              </a:r>
              <a:endParaRPr lang="en-US" sz="2000" u="sng" dirty="0"/>
            </a:p>
          </p:txBody>
        </p:sp>
        <p:sp>
          <p:nvSpPr>
            <p:cNvPr id="41" name="TextBox 40"/>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Service Revenue </a:t>
              </a:r>
              <a:r>
                <a:rPr lang="en-US" sz="2000" i="1" dirty="0">
                  <a:latin typeface="Calibri" pitchFamily="34" charset="0"/>
                </a:rPr>
                <a:t>(</a:t>
              </a:r>
              <a:r>
                <a:rPr lang="en-US" sz="2000" dirty="0">
                  <a:latin typeface="Calibri" pitchFamily="34" charset="0"/>
                </a:rPr>
                <a:t>+</a:t>
              </a:r>
              <a:r>
                <a:rPr lang="en-US" sz="2000" i="1" dirty="0">
                  <a:latin typeface="Calibri" pitchFamily="34" charset="0"/>
                </a:rPr>
                <a:t>R, </a:t>
              </a:r>
              <a:r>
                <a:rPr lang="en-US" sz="2000" dirty="0">
                  <a:latin typeface="Calibri" pitchFamily="34" charset="0"/>
                </a:rPr>
                <a:t>+</a:t>
              </a:r>
              <a:r>
                <a:rPr lang="en-US" sz="2000" i="1" dirty="0">
                  <a:latin typeface="Calibri" pitchFamily="34" charset="0"/>
                </a:rPr>
                <a:t>SE) </a:t>
              </a:r>
              <a:r>
                <a:rPr lang="en-US" sz="2000" dirty="0">
                  <a:latin typeface="Calibri" pitchFamily="34" charset="0"/>
                </a:rPr>
                <a:t>……………………………			43,000</a:t>
              </a:r>
              <a:endParaRPr lang="en-US" sz="2000" u="sng" dirty="0"/>
            </a:p>
          </p:txBody>
        </p:sp>
      </p:grpSp>
      <p:sp>
        <p:nvSpPr>
          <p:cNvPr id="42" name="TextBox 41"/>
          <p:cNvSpPr txBox="1">
            <a:spLocks noChangeArrowheads="1"/>
          </p:cNvSpPr>
          <p:nvPr/>
        </p:nvSpPr>
        <p:spPr bwMode="auto">
          <a:xfrm>
            <a:off x="1808083" y="3502198"/>
            <a:ext cx="4392692"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Provide training to customers for cash</a:t>
            </a:r>
            <a:r>
              <a:rPr lang="en-US" sz="2000" i="1" dirty="0">
                <a:latin typeface="Calibri" pitchFamily="34" charset="0"/>
              </a:rPr>
              <a:t>)</a:t>
            </a:r>
            <a:endParaRPr lang="en-US" sz="2000" b="1" u="sng" dirty="0"/>
          </a:p>
        </p:txBody>
      </p:sp>
      <p:grpSp>
        <p:nvGrpSpPr>
          <p:cNvPr id="43" name="Group 42"/>
          <p:cNvGrpSpPr/>
          <p:nvPr/>
        </p:nvGrpSpPr>
        <p:grpSpPr>
          <a:xfrm>
            <a:off x="914269" y="3820351"/>
            <a:ext cx="7836825" cy="906814"/>
            <a:chOff x="914269" y="1127072"/>
            <a:chExt cx="7836825" cy="906814"/>
          </a:xfrm>
        </p:grpSpPr>
        <p:sp>
          <p:nvSpPr>
            <p:cNvPr id="44" name="TextBox 43"/>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(7) </a:t>
              </a:r>
              <a:r>
                <a:rPr lang="en-US" sz="2000" u="sng" dirty="0">
                  <a:latin typeface="Calibri" pitchFamily="34" charset="0"/>
                </a:rPr>
                <a:t>December 17</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45" name="TextBox 44"/>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Accounts Receivable</a:t>
              </a:r>
              <a:r>
                <a:rPr lang="en-US" sz="2000" dirty="0">
                  <a:latin typeface="Calibri" pitchFamily="34" charset="0"/>
                </a:rPr>
                <a:t> </a:t>
              </a:r>
              <a:r>
                <a:rPr lang="en-US" sz="2000" i="1" dirty="0">
                  <a:latin typeface="Calibri" pitchFamily="34" charset="0"/>
                </a:rPr>
                <a:t>(</a:t>
              </a:r>
              <a:r>
                <a:rPr lang="en-US" sz="2000" dirty="0">
                  <a:latin typeface="Calibri" pitchFamily="34" charset="0"/>
                </a:rPr>
                <a:t>+</a:t>
              </a:r>
              <a:r>
                <a:rPr lang="en-US" sz="2000" i="1" dirty="0">
                  <a:latin typeface="Calibri" pitchFamily="34" charset="0"/>
                </a:rPr>
                <a:t>A)</a:t>
              </a:r>
              <a:r>
                <a:rPr lang="en-US" sz="2000" dirty="0">
                  <a:latin typeface="Calibri" pitchFamily="34" charset="0"/>
                </a:rPr>
                <a:t>……..………….……….….……….</a:t>
              </a:r>
              <a:r>
                <a:rPr lang="en-US" sz="2000" b="1" dirty="0">
                  <a:latin typeface="Calibri" pitchFamily="34" charset="0"/>
                </a:rPr>
                <a:t>	 </a:t>
              </a:r>
              <a:r>
                <a:rPr lang="en-US" sz="2000" dirty="0">
                  <a:latin typeface="Calibri" pitchFamily="34" charset="0"/>
                </a:rPr>
                <a:t>20,000</a:t>
              </a:r>
              <a:endParaRPr lang="en-US" sz="2000" u="sng" dirty="0"/>
            </a:p>
          </p:txBody>
        </p:sp>
        <p:sp>
          <p:nvSpPr>
            <p:cNvPr id="46" name="TextBox 45"/>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Service Revenue </a:t>
              </a:r>
              <a:r>
                <a:rPr lang="en-US" sz="2000" i="1" dirty="0">
                  <a:latin typeface="Calibri" pitchFamily="34" charset="0"/>
                </a:rPr>
                <a:t>(</a:t>
              </a:r>
              <a:r>
                <a:rPr lang="en-US" sz="2000" dirty="0">
                  <a:latin typeface="Calibri" pitchFamily="34" charset="0"/>
                </a:rPr>
                <a:t>+</a:t>
              </a:r>
              <a:r>
                <a:rPr lang="en-US" sz="2000" i="1" dirty="0">
                  <a:latin typeface="Calibri" pitchFamily="34" charset="0"/>
                </a:rPr>
                <a:t>R, </a:t>
              </a:r>
              <a:r>
                <a:rPr lang="en-US" sz="2000" dirty="0">
                  <a:latin typeface="Calibri" pitchFamily="34" charset="0"/>
                </a:rPr>
                <a:t>+</a:t>
              </a:r>
              <a:r>
                <a:rPr lang="en-US" sz="2000" i="1" dirty="0">
                  <a:latin typeface="Calibri" pitchFamily="34" charset="0"/>
                </a:rPr>
                <a:t>SE) </a:t>
              </a:r>
              <a:r>
                <a:rPr lang="en-US" sz="2000" dirty="0">
                  <a:latin typeface="Calibri" pitchFamily="34" charset="0"/>
                </a:rPr>
                <a:t>………………………….…			20,000</a:t>
              </a:r>
              <a:endParaRPr lang="en-US" sz="2000" u="sng" dirty="0"/>
            </a:p>
          </p:txBody>
        </p:sp>
      </p:grpSp>
      <p:sp>
        <p:nvSpPr>
          <p:cNvPr id="47" name="TextBox 46"/>
          <p:cNvSpPr txBox="1">
            <a:spLocks noChangeArrowheads="1"/>
          </p:cNvSpPr>
          <p:nvPr/>
        </p:nvSpPr>
        <p:spPr bwMode="auto">
          <a:xfrm>
            <a:off x="1757177" y="4628315"/>
            <a:ext cx="4443598"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Provide training to customers on account</a:t>
            </a:r>
            <a:r>
              <a:rPr lang="en-US" sz="2000" i="1" dirty="0">
                <a:latin typeface="Calibri" pitchFamily="34" charset="0"/>
              </a:rPr>
              <a:t>)</a:t>
            </a:r>
            <a:endParaRPr lang="en-US" sz="2000" b="1" u="sng" dirty="0"/>
          </a:p>
        </p:txBody>
      </p:sp>
      <p:grpSp>
        <p:nvGrpSpPr>
          <p:cNvPr id="28" name="Group 27"/>
          <p:cNvGrpSpPr/>
          <p:nvPr/>
        </p:nvGrpSpPr>
        <p:grpSpPr>
          <a:xfrm>
            <a:off x="941011" y="4952195"/>
            <a:ext cx="7836825" cy="906814"/>
            <a:chOff x="914269" y="1127072"/>
            <a:chExt cx="7836825" cy="906814"/>
          </a:xfrm>
        </p:grpSpPr>
        <p:sp>
          <p:nvSpPr>
            <p:cNvPr id="29" name="TextBox 28"/>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(8) </a:t>
              </a:r>
              <a:r>
                <a:rPr lang="en-US" sz="2000" u="sng" dirty="0">
                  <a:latin typeface="Calibri" pitchFamily="34" charset="0"/>
                </a:rPr>
                <a:t>December 23</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30" name="TextBox 29"/>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Cash </a:t>
              </a:r>
              <a:r>
                <a:rPr lang="en-US" sz="2000" i="1" dirty="0">
                  <a:latin typeface="Calibri" pitchFamily="34" charset="0"/>
                </a:rPr>
                <a:t>(</a:t>
              </a:r>
              <a:r>
                <a:rPr lang="en-US" sz="2000" dirty="0">
                  <a:latin typeface="Calibri" pitchFamily="34" charset="0"/>
                </a:rPr>
                <a:t>+</a:t>
              </a:r>
              <a:r>
                <a:rPr lang="en-US" sz="2000" i="1" dirty="0">
                  <a:latin typeface="Calibri" pitchFamily="34" charset="0"/>
                </a:rPr>
                <a:t>A) ………………………</a:t>
              </a:r>
              <a:r>
                <a:rPr lang="en-US" sz="2000" dirty="0">
                  <a:latin typeface="Calibri" pitchFamily="34" charset="0"/>
                </a:rPr>
                <a:t>……..………….……….….……….</a:t>
              </a:r>
              <a:r>
                <a:rPr lang="en-US" sz="2000" b="1" dirty="0">
                  <a:latin typeface="Calibri" pitchFamily="34" charset="0"/>
                </a:rPr>
                <a:t>	   </a:t>
              </a:r>
              <a:r>
                <a:rPr lang="en-US" sz="2000" dirty="0">
                  <a:latin typeface="Calibri" pitchFamily="34" charset="0"/>
                </a:rPr>
                <a:t>6,000</a:t>
              </a:r>
              <a:endParaRPr lang="en-US" sz="2000" u="sng" dirty="0"/>
            </a:p>
          </p:txBody>
        </p:sp>
        <p:sp>
          <p:nvSpPr>
            <p:cNvPr id="31" name="TextBox 30"/>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Deferred  Revenue </a:t>
              </a:r>
              <a:r>
                <a:rPr lang="en-US" sz="2000" i="1" dirty="0">
                  <a:latin typeface="Calibri" pitchFamily="34" charset="0"/>
                </a:rPr>
                <a:t>(</a:t>
              </a:r>
              <a:r>
                <a:rPr lang="en-US" sz="2000" dirty="0">
                  <a:latin typeface="Calibri" pitchFamily="34" charset="0"/>
                </a:rPr>
                <a:t>+</a:t>
              </a:r>
              <a:r>
                <a:rPr lang="en-US" sz="2000" i="1" dirty="0">
                  <a:latin typeface="Calibri" pitchFamily="34" charset="0"/>
                </a:rPr>
                <a:t>L) </a:t>
              </a:r>
              <a:r>
                <a:rPr lang="en-US" sz="2000" dirty="0">
                  <a:latin typeface="Calibri" pitchFamily="34" charset="0"/>
                </a:rPr>
                <a:t>…………………..……………. 			  6,000</a:t>
              </a:r>
              <a:endParaRPr lang="en-US" sz="2000" u="sng" dirty="0"/>
            </a:p>
          </p:txBody>
        </p:sp>
      </p:grpSp>
      <p:sp>
        <p:nvSpPr>
          <p:cNvPr id="32" name="TextBox 31"/>
          <p:cNvSpPr txBox="1">
            <a:spLocks noChangeArrowheads="1"/>
          </p:cNvSpPr>
          <p:nvPr/>
        </p:nvSpPr>
        <p:spPr bwMode="auto">
          <a:xfrm>
            <a:off x="1783919" y="5760159"/>
            <a:ext cx="4443598"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Receive cash in advance from customers</a:t>
            </a:r>
            <a:r>
              <a:rPr lang="en-US" sz="2000" i="1" dirty="0">
                <a:latin typeface="Calibri" pitchFamily="34" charset="0"/>
              </a:rPr>
              <a:t>)</a:t>
            </a:r>
            <a:endParaRPr lang="en-US" sz="2000" b="1" u="sng" dirty="0"/>
          </a:p>
        </p:txBody>
      </p:sp>
    </p:spTree>
    <p:extLst>
      <p:ext uri="{BB962C8B-B14F-4D97-AF65-F5344CB8AC3E}">
        <p14:creationId xmlns:p14="http://schemas.microsoft.com/office/powerpoint/2010/main" val="12564888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56922" y="1570224"/>
            <a:ext cx="8045078" cy="3011301"/>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7" name="Round Same Side Corner Rectangle 6"/>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1338077" y="6565989"/>
            <a:ext cx="6973877" cy="215444"/>
          </a:xfrm>
          <a:prstGeom prst="rect">
            <a:avLst/>
          </a:prstGeom>
          <a:noFill/>
        </p:spPr>
        <p:txBody>
          <a:bodyPr wrap="square" rtlCol="0">
            <a:spAutoFit/>
          </a:bodyPr>
          <a:lstStyle/>
          <a:p>
            <a:r>
              <a:rPr lang="en-US" sz="800" dirty="0"/>
              <a:t>Copyright ©2019 McGraw-Hill Education. All rights reserved. No reproduction or distribution without the prior written consent of McGraw-Hill Education. </a:t>
            </a:r>
          </a:p>
        </p:txBody>
      </p:sp>
      <p:sp>
        <p:nvSpPr>
          <p:cNvPr id="3" name="Slide Number Placeholder 2"/>
          <p:cNvSpPr>
            <a:spLocks noGrp="1"/>
          </p:cNvSpPr>
          <p:nvPr>
            <p:ph type="sldNum" sz="quarter" idx="12"/>
          </p:nvPr>
        </p:nvSpPr>
        <p:spPr/>
        <p:txBody>
          <a:bodyPr/>
          <a:lstStyle/>
          <a:p>
            <a:r>
              <a:rPr lang="en-US" dirty="0"/>
              <a:t>2-</a:t>
            </a:r>
            <a:fld id="{8A048DD7-39B4-434B-ACE7-68CA5B147A05}" type="slidenum">
              <a:rPr lang="en-US" smtClean="0"/>
              <a:t>65</a:t>
            </a:fld>
            <a:endParaRPr lang="en-US" dirty="0"/>
          </a:p>
        </p:txBody>
      </p:sp>
      <p:sp>
        <p:nvSpPr>
          <p:cNvPr id="17" name="Title 1"/>
          <p:cNvSpPr txBox="1">
            <a:spLocks/>
          </p:cNvSpPr>
          <p:nvPr/>
        </p:nvSpPr>
        <p:spPr>
          <a:xfrm>
            <a:off x="893386" y="412973"/>
            <a:ext cx="8229600" cy="774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90000"/>
              </a:lnSpc>
            </a:pPr>
            <a:r>
              <a:rPr lang="en-US" sz="3200" dirty="0">
                <a:solidFill>
                  <a:srgbClr val="1D5F76"/>
                </a:solidFill>
                <a:latin typeface="Avenir LT Std 65 Medium"/>
                <a:cs typeface="Avenir LT Std 65 Medium"/>
              </a:rPr>
              <a:t>Illustration 2-11 (3 of 3)</a:t>
            </a:r>
            <a:br>
              <a:rPr lang="en-US" sz="3200" dirty="0">
                <a:solidFill>
                  <a:srgbClr val="A5062D"/>
                </a:solidFill>
                <a:latin typeface="Avenir LT Std 65 Medium"/>
                <a:cs typeface="Avenir LT Std 65 Medium"/>
              </a:rPr>
            </a:br>
            <a:r>
              <a:rPr lang="en-US" sz="3200" dirty="0">
                <a:solidFill>
                  <a:srgbClr val="A5062D"/>
                </a:solidFill>
                <a:latin typeface="Avenir LT Std 65 Medium"/>
                <a:cs typeface="Avenir LT Std 65 Medium"/>
              </a:rPr>
              <a:t>Summary of Journal Entries Recorded for Transactions of Eagle Soccer Academy</a:t>
            </a:r>
          </a:p>
        </p:txBody>
      </p:sp>
      <p:grpSp>
        <p:nvGrpSpPr>
          <p:cNvPr id="38" name="Group 37"/>
          <p:cNvGrpSpPr/>
          <p:nvPr/>
        </p:nvGrpSpPr>
        <p:grpSpPr>
          <a:xfrm>
            <a:off x="965175" y="1798884"/>
            <a:ext cx="7836825" cy="906814"/>
            <a:chOff x="914269" y="1127072"/>
            <a:chExt cx="7836825" cy="906814"/>
          </a:xfrm>
        </p:grpSpPr>
        <p:sp>
          <p:nvSpPr>
            <p:cNvPr id="39" name="TextBox 38"/>
            <p:cNvSpPr txBox="1">
              <a:spLocks noChangeArrowheads="1"/>
            </p:cNvSpPr>
            <p:nvPr/>
          </p:nvSpPr>
          <p:spPr bwMode="auto">
            <a:xfrm>
              <a:off x="914269" y="112707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(9) </a:t>
              </a:r>
              <a:r>
                <a:rPr lang="en-US" sz="2000" u="sng" dirty="0">
                  <a:latin typeface="Calibri" pitchFamily="34" charset="0"/>
                </a:rPr>
                <a:t>December 28</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40" name="TextBox 39"/>
            <p:cNvSpPr txBox="1">
              <a:spLocks noChangeArrowheads="1"/>
            </p:cNvSpPr>
            <p:nvPr/>
          </p:nvSpPr>
          <p:spPr bwMode="auto">
            <a:xfrm>
              <a:off x="13323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Salaries Expense </a:t>
              </a:r>
              <a:r>
                <a:rPr lang="en-US" sz="2000" i="1" dirty="0">
                  <a:latin typeface="Calibri" pitchFamily="34" charset="0"/>
                </a:rPr>
                <a:t>(+E, −SE) ..</a:t>
              </a:r>
              <a:r>
                <a:rPr lang="en-US" sz="2000" dirty="0">
                  <a:latin typeface="Calibri" pitchFamily="34" charset="0"/>
                </a:rPr>
                <a:t>…..……………………….…</a:t>
              </a:r>
              <a:r>
                <a:rPr lang="en-US" sz="2000" b="1" dirty="0">
                  <a:latin typeface="Calibri" pitchFamily="34" charset="0"/>
                </a:rPr>
                <a:t>	</a:t>
              </a:r>
              <a:r>
                <a:rPr lang="en-US" sz="2000" dirty="0">
                  <a:latin typeface="Calibri" pitchFamily="34" charset="0"/>
                </a:rPr>
                <a:t>……    28,000</a:t>
              </a:r>
              <a:endParaRPr lang="en-US" sz="2000" b="1" u="sng" dirty="0"/>
            </a:p>
          </p:txBody>
        </p:sp>
        <p:sp>
          <p:nvSpPr>
            <p:cNvPr id="41" name="TextBox 40"/>
            <p:cNvSpPr txBox="1">
              <a:spLocks noChangeArrowheads="1"/>
            </p:cNvSpPr>
            <p:nvPr/>
          </p:nvSpPr>
          <p:spPr bwMode="auto">
            <a:xfrm>
              <a:off x="1871477" y="1726109"/>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Cash </a:t>
              </a:r>
              <a:r>
                <a:rPr lang="en-US" sz="2000" i="1" dirty="0">
                  <a:latin typeface="Calibri" pitchFamily="34" charset="0"/>
                </a:rPr>
                <a:t>(−A) </a:t>
              </a:r>
              <a:r>
                <a:rPr lang="en-US" sz="2000" dirty="0">
                  <a:latin typeface="Calibri" pitchFamily="34" charset="0"/>
                </a:rPr>
                <a:t>…..…………………………..………………………			 28,000</a:t>
              </a:r>
              <a:endParaRPr lang="en-US" sz="2000" b="1" u="sng" dirty="0"/>
            </a:p>
          </p:txBody>
        </p:sp>
      </p:grpSp>
      <p:sp>
        <p:nvSpPr>
          <p:cNvPr id="42" name="TextBox 41"/>
          <p:cNvSpPr txBox="1">
            <a:spLocks noChangeArrowheads="1"/>
          </p:cNvSpPr>
          <p:nvPr/>
        </p:nvSpPr>
        <p:spPr bwMode="auto">
          <a:xfrm>
            <a:off x="1808083" y="2606848"/>
            <a:ext cx="4392692"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Pay salaries to employees</a:t>
            </a:r>
            <a:r>
              <a:rPr lang="en-US" sz="2000" i="1" dirty="0">
                <a:latin typeface="Calibri" pitchFamily="34" charset="0"/>
              </a:rPr>
              <a:t>)</a:t>
            </a:r>
            <a:endParaRPr lang="en-US" sz="2000" b="1" u="sng" dirty="0"/>
          </a:p>
        </p:txBody>
      </p:sp>
      <p:grpSp>
        <p:nvGrpSpPr>
          <p:cNvPr id="43" name="Group 42"/>
          <p:cNvGrpSpPr/>
          <p:nvPr/>
        </p:nvGrpSpPr>
        <p:grpSpPr>
          <a:xfrm>
            <a:off x="833122" y="3171668"/>
            <a:ext cx="7982876" cy="953161"/>
            <a:chOff x="857118" y="1127072"/>
            <a:chExt cx="7982876" cy="953161"/>
          </a:xfrm>
        </p:grpSpPr>
        <p:sp>
          <p:nvSpPr>
            <p:cNvPr id="44" name="TextBox 43"/>
            <p:cNvSpPr txBox="1">
              <a:spLocks noChangeArrowheads="1"/>
            </p:cNvSpPr>
            <p:nvPr/>
          </p:nvSpPr>
          <p:spPr bwMode="auto">
            <a:xfrm>
              <a:off x="857118" y="1127072"/>
              <a:ext cx="7937737" cy="400110"/>
            </a:xfrm>
            <a:prstGeom prst="rect">
              <a:avLst/>
            </a:prstGeom>
            <a:noFill/>
            <a:ln w="9525">
              <a:noFill/>
              <a:miter lim="800000"/>
              <a:headEnd/>
              <a:tailEnd/>
            </a:ln>
          </p:spPr>
          <p:txBody>
            <a:bodyPr wrap="square">
              <a:spAutoFit/>
            </a:bodyPr>
            <a:lstStyle/>
            <a:p>
              <a:pPr>
                <a:tabLst>
                  <a:tab pos="6115050" algn="l"/>
                </a:tabLst>
              </a:pPr>
              <a:r>
                <a:rPr lang="en-US" sz="2000" dirty="0">
                  <a:latin typeface="Calibri" pitchFamily="34" charset="0"/>
                </a:rPr>
                <a:t>(10) </a:t>
              </a:r>
              <a:r>
                <a:rPr lang="en-US" sz="2000" u="sng" dirty="0">
                  <a:latin typeface="Calibri" pitchFamily="34" charset="0"/>
                </a:rPr>
                <a:t>December 30 </a:t>
              </a:r>
              <a:r>
                <a:rPr lang="en-US" sz="2000" dirty="0">
                  <a:latin typeface="Calibri" pitchFamily="34" charset="0"/>
                </a:rPr>
                <a:t>	</a:t>
              </a:r>
              <a:r>
                <a:rPr lang="en-US" sz="2000" u="sng" dirty="0">
                  <a:latin typeface="Calibri" pitchFamily="34" charset="0"/>
                </a:rPr>
                <a:t>Debit</a:t>
              </a:r>
              <a:r>
                <a:rPr lang="en-US" sz="2000" dirty="0">
                  <a:latin typeface="Calibri" pitchFamily="34" charset="0"/>
                </a:rPr>
                <a:t>	   </a:t>
              </a:r>
              <a:r>
                <a:rPr lang="en-US" sz="2000" u="sng" dirty="0">
                  <a:latin typeface="Calibri" pitchFamily="34" charset="0"/>
                </a:rPr>
                <a:t>Credit</a:t>
              </a:r>
              <a:endParaRPr lang="en-US" sz="2000" u="sng" dirty="0"/>
            </a:p>
          </p:txBody>
        </p:sp>
        <p:sp>
          <p:nvSpPr>
            <p:cNvPr id="45" name="TextBox 44"/>
            <p:cNvSpPr txBox="1">
              <a:spLocks noChangeArrowheads="1"/>
            </p:cNvSpPr>
            <p:nvPr/>
          </p:nvSpPr>
          <p:spPr bwMode="auto">
            <a:xfrm>
              <a:off x="1421223" y="1453174"/>
              <a:ext cx="7418771" cy="307777"/>
            </a:xfrm>
            <a:prstGeom prst="rect">
              <a:avLst/>
            </a:prstGeom>
            <a:noFill/>
            <a:ln w="9525">
              <a:noFill/>
              <a:miter lim="800000"/>
              <a:headEnd/>
              <a:tailEnd/>
            </a:ln>
          </p:spPr>
          <p:txBody>
            <a:bodyPr wrap="square" lIns="0" tIns="0" rIns="0" bIns="0">
              <a:spAutoFit/>
            </a:bodyPr>
            <a:lstStyle/>
            <a:p>
              <a:r>
                <a:rPr lang="en-US" sz="2000" b="1" dirty="0">
                  <a:latin typeface="Calibri" pitchFamily="34" charset="0"/>
                </a:rPr>
                <a:t>Dividends  </a:t>
              </a:r>
              <a:r>
                <a:rPr lang="en-US" sz="2000" i="1" dirty="0">
                  <a:latin typeface="Calibri" pitchFamily="34" charset="0"/>
                </a:rPr>
                <a:t>(+D, −SE) </a:t>
              </a:r>
              <a:r>
                <a:rPr lang="en-US" sz="2000" dirty="0">
                  <a:latin typeface="Calibri" pitchFamily="34" charset="0"/>
                </a:rPr>
                <a:t>……………..………….……….….……......</a:t>
              </a:r>
              <a:r>
                <a:rPr lang="en-US" sz="2000" b="1" dirty="0">
                  <a:latin typeface="Calibri" pitchFamily="34" charset="0"/>
                </a:rPr>
                <a:t>      </a:t>
              </a:r>
              <a:r>
                <a:rPr lang="en-US" sz="2000" dirty="0">
                  <a:latin typeface="Calibri" pitchFamily="34" charset="0"/>
                </a:rPr>
                <a:t>4,000</a:t>
              </a:r>
              <a:endParaRPr lang="en-US" sz="2000" b="1" u="sng" dirty="0"/>
            </a:p>
          </p:txBody>
        </p:sp>
        <p:sp>
          <p:nvSpPr>
            <p:cNvPr id="46" name="TextBox 45"/>
            <p:cNvSpPr txBox="1">
              <a:spLocks noChangeArrowheads="1"/>
            </p:cNvSpPr>
            <p:nvPr/>
          </p:nvSpPr>
          <p:spPr bwMode="auto">
            <a:xfrm>
              <a:off x="1960482" y="1772456"/>
              <a:ext cx="6796273" cy="307777"/>
            </a:xfrm>
            <a:prstGeom prst="rect">
              <a:avLst/>
            </a:prstGeom>
            <a:noFill/>
            <a:ln w="9525">
              <a:noFill/>
              <a:miter lim="800000"/>
              <a:headEnd/>
              <a:tailEnd/>
            </a:ln>
          </p:spPr>
          <p:txBody>
            <a:bodyPr wrap="square" lIns="0" tIns="0" rIns="0" bIns="0" anchor="b" anchorCtr="0">
              <a:spAutoFit/>
            </a:bodyPr>
            <a:lstStyle/>
            <a:p>
              <a:r>
                <a:rPr lang="en-US" sz="2000" b="1" dirty="0">
                  <a:latin typeface="Calibri" pitchFamily="34" charset="0"/>
                </a:rPr>
                <a:t>Cash </a:t>
              </a:r>
              <a:r>
                <a:rPr lang="en-US" sz="2000" i="1" dirty="0">
                  <a:latin typeface="Calibri" pitchFamily="34" charset="0"/>
                </a:rPr>
                <a:t>(−A) </a:t>
              </a:r>
              <a:r>
                <a:rPr lang="en-US" sz="2000" dirty="0">
                  <a:latin typeface="Calibri" pitchFamily="34" charset="0"/>
                </a:rPr>
                <a:t>…..…………………………..……………………....			    4,000</a:t>
              </a:r>
              <a:endParaRPr lang="en-US" sz="2000" b="1" u="sng" dirty="0"/>
            </a:p>
          </p:txBody>
        </p:sp>
      </p:grpSp>
      <p:sp>
        <p:nvSpPr>
          <p:cNvPr id="47" name="TextBox 46"/>
          <p:cNvSpPr txBox="1">
            <a:spLocks noChangeArrowheads="1"/>
          </p:cNvSpPr>
          <p:nvPr/>
        </p:nvSpPr>
        <p:spPr bwMode="auto">
          <a:xfrm>
            <a:off x="1847586" y="4020558"/>
            <a:ext cx="4443598" cy="400110"/>
          </a:xfrm>
          <a:prstGeom prst="rect">
            <a:avLst/>
          </a:prstGeom>
          <a:noFill/>
          <a:ln w="9525">
            <a:noFill/>
            <a:miter lim="800000"/>
            <a:headEnd/>
            <a:tailEnd/>
          </a:ln>
        </p:spPr>
        <p:txBody>
          <a:bodyPr wrap="square">
            <a:spAutoFit/>
          </a:bodyPr>
          <a:lstStyle/>
          <a:p>
            <a:r>
              <a:rPr lang="en-US" sz="2000" i="1" dirty="0">
                <a:latin typeface="Calibri" pitchFamily="34" charset="0"/>
              </a:rPr>
              <a:t>(</a:t>
            </a:r>
            <a:r>
              <a:rPr lang="en-US" i="1" dirty="0">
                <a:latin typeface="Calibri" pitchFamily="34" charset="0"/>
              </a:rPr>
              <a:t>Pay cash dividends</a:t>
            </a:r>
            <a:r>
              <a:rPr lang="en-US" sz="2000" i="1" dirty="0">
                <a:latin typeface="Calibri" pitchFamily="34" charset="0"/>
              </a:rPr>
              <a:t>)</a:t>
            </a:r>
            <a:endParaRPr lang="en-US" sz="2000" b="1" u="sng" dirty="0"/>
          </a:p>
        </p:txBody>
      </p:sp>
    </p:spTree>
    <p:extLst>
      <p:ext uri="{BB962C8B-B14F-4D97-AF65-F5344CB8AC3E}">
        <p14:creationId xmlns:p14="http://schemas.microsoft.com/office/powerpoint/2010/main" val="37702742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702927" y="1536490"/>
            <a:ext cx="8304387" cy="4824500"/>
          </a:xfrm>
          <a:prstGeom prst="roundRect">
            <a:avLst>
              <a:gd name="adj" fmla="val 9559"/>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rPr>
              <a:t>z</a:t>
            </a:r>
          </a:p>
        </p:txBody>
      </p:sp>
      <p:sp>
        <p:nvSpPr>
          <p:cNvPr id="7" name="Round Same Side Corner Rectangle 6"/>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1338077" y="6565989"/>
            <a:ext cx="6973877" cy="215444"/>
          </a:xfrm>
          <a:prstGeom prst="rect">
            <a:avLst/>
          </a:prstGeom>
          <a:noFill/>
        </p:spPr>
        <p:txBody>
          <a:bodyPr wrap="square" rtlCol="0">
            <a:spAutoFit/>
          </a:bodyPr>
          <a:lstStyle/>
          <a:p>
            <a:r>
              <a:rPr lang="en-US" sz="800" dirty="0"/>
              <a:t>Copyright ©2019 McGraw-Hill Education. All rights reserved. No reproduction or distribution without the prior written consent of McGraw-Hill Education. </a:t>
            </a:r>
          </a:p>
        </p:txBody>
      </p:sp>
      <p:sp>
        <p:nvSpPr>
          <p:cNvPr id="3" name="Slide Number Placeholder 2"/>
          <p:cNvSpPr>
            <a:spLocks noGrp="1"/>
          </p:cNvSpPr>
          <p:nvPr>
            <p:ph type="sldNum" sz="quarter" idx="12"/>
          </p:nvPr>
        </p:nvSpPr>
        <p:spPr/>
        <p:txBody>
          <a:bodyPr/>
          <a:lstStyle/>
          <a:p>
            <a:r>
              <a:rPr lang="en-US" dirty="0"/>
              <a:t>2-</a:t>
            </a:r>
            <a:fld id="{8A048DD7-39B4-434B-ACE7-68CA5B147A05}" type="slidenum">
              <a:rPr lang="en-US" smtClean="0">
                <a:solidFill>
                  <a:prstClr val="black">
                    <a:tint val="75000"/>
                  </a:prstClr>
                </a:solidFill>
              </a:rPr>
              <a:pPr/>
              <a:t>66</a:t>
            </a:fld>
            <a:endParaRPr lang="en-US" dirty="0">
              <a:solidFill>
                <a:prstClr val="black">
                  <a:tint val="75000"/>
                </a:prstClr>
              </a:solidFill>
            </a:endParaRPr>
          </a:p>
        </p:txBody>
      </p:sp>
      <p:sp>
        <p:nvSpPr>
          <p:cNvPr id="17" name="Title 1"/>
          <p:cNvSpPr txBox="1">
            <a:spLocks/>
          </p:cNvSpPr>
          <p:nvPr/>
        </p:nvSpPr>
        <p:spPr>
          <a:xfrm>
            <a:off x="893386" y="458609"/>
            <a:ext cx="8229600" cy="774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US" sz="2800" dirty="0">
                <a:solidFill>
                  <a:srgbClr val="1D5F76"/>
                </a:solidFill>
                <a:latin typeface="Avenir LT Std 65 Medium"/>
                <a:cs typeface="Avenir LT Std 65 Medium"/>
              </a:rPr>
              <a:t>Illustration 2-12</a:t>
            </a:r>
            <a:br>
              <a:rPr lang="en-US" sz="2800" dirty="0">
                <a:solidFill>
                  <a:srgbClr val="A5062D"/>
                </a:solidFill>
                <a:latin typeface="Avenir LT Std 65 Medium"/>
                <a:cs typeface="Avenir LT Std 65 Medium"/>
              </a:rPr>
            </a:br>
            <a:r>
              <a:rPr lang="en-US" sz="2800" dirty="0">
                <a:solidFill>
                  <a:srgbClr val="A5062D"/>
                </a:solidFill>
                <a:latin typeface="Avenir LT Std 65 Medium"/>
                <a:cs typeface="Avenir LT Std 65 Medium"/>
              </a:rPr>
              <a:t>Posting of External Transactions of Eagle Soccer Academy from Journal Entries to General Ledger Accounts</a:t>
            </a:r>
          </a:p>
        </p:txBody>
      </p:sp>
      <p:sp>
        <p:nvSpPr>
          <p:cNvPr id="27" name="TextBox 26"/>
          <p:cNvSpPr txBox="1"/>
          <p:nvPr/>
        </p:nvSpPr>
        <p:spPr>
          <a:xfrm>
            <a:off x="1195984" y="2122967"/>
            <a:ext cx="752111" cy="289823"/>
          </a:xfrm>
          <a:prstGeom prst="rect">
            <a:avLst/>
          </a:prstGeom>
          <a:noFill/>
        </p:spPr>
        <p:txBody>
          <a:bodyPr wrap="square" rtlCol="0">
            <a:spAutoFit/>
          </a:bodyPr>
          <a:lstStyle/>
          <a:p>
            <a:pPr>
              <a:lnSpc>
                <a:spcPct val="90000"/>
              </a:lnSpc>
            </a:pPr>
            <a:r>
              <a:rPr lang="en-US" sz="1400" b="1" dirty="0">
                <a:solidFill>
                  <a:prstClr val="black"/>
                </a:solidFill>
              </a:rPr>
              <a:t>Cash</a:t>
            </a:r>
          </a:p>
        </p:txBody>
      </p:sp>
      <p:grpSp>
        <p:nvGrpSpPr>
          <p:cNvPr id="25" name="Group 24"/>
          <p:cNvGrpSpPr/>
          <p:nvPr/>
        </p:nvGrpSpPr>
        <p:grpSpPr>
          <a:xfrm>
            <a:off x="8253280" y="2922912"/>
            <a:ext cx="560944" cy="31274"/>
            <a:chOff x="10688182" y="2817952"/>
            <a:chExt cx="560944" cy="31274"/>
          </a:xfrm>
        </p:grpSpPr>
        <p:cxnSp>
          <p:nvCxnSpPr>
            <p:cNvPr id="34" name="Straight Connector 33"/>
            <p:cNvCxnSpPr/>
            <p:nvPr/>
          </p:nvCxnSpPr>
          <p:spPr>
            <a:xfrm>
              <a:off x="10688182" y="2849226"/>
              <a:ext cx="56094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10688182" y="2817952"/>
              <a:ext cx="56094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9" name="TextBox 18"/>
          <p:cNvSpPr txBox="1">
            <a:spLocks noChangeArrowheads="1"/>
          </p:cNvSpPr>
          <p:nvPr/>
        </p:nvSpPr>
        <p:spPr bwMode="auto">
          <a:xfrm>
            <a:off x="893386" y="1583868"/>
            <a:ext cx="7640366" cy="369332"/>
          </a:xfrm>
          <a:prstGeom prst="rect">
            <a:avLst/>
          </a:prstGeom>
          <a:noFill/>
          <a:ln w="9525">
            <a:noFill/>
            <a:miter lim="800000"/>
            <a:headEnd/>
            <a:tailEnd/>
          </a:ln>
        </p:spPr>
        <p:txBody>
          <a:bodyPr wrap="square">
            <a:spAutoFit/>
          </a:bodyPr>
          <a:lstStyle/>
          <a:p>
            <a:r>
              <a:rPr lang="en-US" b="1" dirty="0">
                <a:solidFill>
                  <a:prstClr val="black"/>
                </a:solidFill>
              </a:rPr>
              <a:t>               Assets	                =	 Liabilities	   +          Stockholders’ Equity</a:t>
            </a:r>
          </a:p>
        </p:txBody>
      </p:sp>
      <p:cxnSp>
        <p:nvCxnSpPr>
          <p:cNvPr id="4" name="Straight Connector 3"/>
          <p:cNvCxnSpPr/>
          <p:nvPr/>
        </p:nvCxnSpPr>
        <p:spPr>
          <a:xfrm>
            <a:off x="998704" y="1953200"/>
            <a:ext cx="2539915"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801985" y="1953200"/>
            <a:ext cx="1721712"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893588" y="1953200"/>
            <a:ext cx="3012287"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504415" y="1937070"/>
            <a:ext cx="1158989" cy="483722"/>
          </a:xfrm>
          <a:prstGeom prst="rect">
            <a:avLst/>
          </a:prstGeom>
          <a:noFill/>
        </p:spPr>
        <p:txBody>
          <a:bodyPr wrap="square" rtlCol="0">
            <a:spAutoFit/>
          </a:bodyPr>
          <a:lstStyle/>
          <a:p>
            <a:pPr algn="ctr">
              <a:lnSpc>
                <a:spcPct val="90000"/>
              </a:lnSpc>
            </a:pPr>
            <a:r>
              <a:rPr lang="en-US" sz="1400" b="1" dirty="0">
                <a:solidFill>
                  <a:prstClr val="black"/>
                </a:solidFill>
              </a:rPr>
              <a:t>Accounts</a:t>
            </a:r>
          </a:p>
          <a:p>
            <a:pPr algn="ctr">
              <a:lnSpc>
                <a:spcPct val="90000"/>
              </a:lnSpc>
            </a:pPr>
            <a:r>
              <a:rPr lang="en-US" sz="1400" b="1" dirty="0">
                <a:solidFill>
                  <a:prstClr val="black"/>
                </a:solidFill>
              </a:rPr>
              <a:t>Receivable</a:t>
            </a:r>
          </a:p>
        </p:txBody>
      </p:sp>
      <p:sp>
        <p:nvSpPr>
          <p:cNvPr id="32" name="TextBox 31"/>
          <p:cNvSpPr txBox="1"/>
          <p:nvPr/>
        </p:nvSpPr>
        <p:spPr>
          <a:xfrm>
            <a:off x="6082978" y="1907258"/>
            <a:ext cx="1158989" cy="483722"/>
          </a:xfrm>
          <a:prstGeom prst="rect">
            <a:avLst/>
          </a:prstGeom>
          <a:noFill/>
        </p:spPr>
        <p:txBody>
          <a:bodyPr wrap="square" rtlCol="0">
            <a:spAutoFit/>
          </a:bodyPr>
          <a:lstStyle/>
          <a:p>
            <a:pPr algn="ctr">
              <a:lnSpc>
                <a:spcPct val="90000"/>
              </a:lnSpc>
            </a:pPr>
            <a:r>
              <a:rPr lang="en-US" sz="1400" b="1" dirty="0">
                <a:solidFill>
                  <a:prstClr val="black"/>
                </a:solidFill>
              </a:rPr>
              <a:t>Common</a:t>
            </a:r>
          </a:p>
          <a:p>
            <a:pPr algn="ctr">
              <a:lnSpc>
                <a:spcPct val="90000"/>
              </a:lnSpc>
            </a:pPr>
            <a:r>
              <a:rPr lang="en-US" sz="1400" b="1" dirty="0">
                <a:solidFill>
                  <a:prstClr val="black"/>
                </a:solidFill>
              </a:rPr>
              <a:t>Stock</a:t>
            </a:r>
          </a:p>
        </p:txBody>
      </p:sp>
      <p:sp>
        <p:nvSpPr>
          <p:cNvPr id="33" name="TextBox 32"/>
          <p:cNvSpPr txBox="1"/>
          <p:nvPr/>
        </p:nvSpPr>
        <p:spPr>
          <a:xfrm>
            <a:off x="7550211" y="1906201"/>
            <a:ext cx="1158989" cy="483722"/>
          </a:xfrm>
          <a:prstGeom prst="rect">
            <a:avLst/>
          </a:prstGeom>
          <a:noFill/>
        </p:spPr>
        <p:txBody>
          <a:bodyPr wrap="square" rtlCol="0">
            <a:spAutoFit/>
          </a:bodyPr>
          <a:lstStyle/>
          <a:p>
            <a:pPr algn="ctr">
              <a:lnSpc>
                <a:spcPct val="90000"/>
              </a:lnSpc>
            </a:pPr>
            <a:r>
              <a:rPr lang="en-US" sz="1400" b="1" dirty="0">
                <a:solidFill>
                  <a:prstClr val="black"/>
                </a:solidFill>
              </a:rPr>
              <a:t>Retained</a:t>
            </a:r>
          </a:p>
          <a:p>
            <a:pPr algn="ctr">
              <a:lnSpc>
                <a:spcPct val="90000"/>
              </a:lnSpc>
            </a:pPr>
            <a:r>
              <a:rPr lang="en-US" sz="1400" b="1" dirty="0">
                <a:solidFill>
                  <a:prstClr val="black"/>
                </a:solidFill>
              </a:rPr>
              <a:t>Earnings</a:t>
            </a:r>
          </a:p>
        </p:txBody>
      </p:sp>
      <p:sp>
        <p:nvSpPr>
          <p:cNvPr id="10" name="TextBox 9"/>
          <p:cNvSpPr txBox="1"/>
          <p:nvPr/>
        </p:nvSpPr>
        <p:spPr>
          <a:xfrm>
            <a:off x="635021" y="2344866"/>
            <a:ext cx="1073288" cy="461665"/>
          </a:xfrm>
          <a:prstGeom prst="rect">
            <a:avLst/>
          </a:prstGeom>
          <a:noFill/>
        </p:spPr>
        <p:txBody>
          <a:bodyPr wrap="square" rtlCol="0">
            <a:spAutoFit/>
          </a:bodyPr>
          <a:lstStyle/>
          <a:p>
            <a:pPr marL="342900" indent="-342900">
              <a:buFontTx/>
              <a:buAutoNum type="arabicParenBoth"/>
            </a:pPr>
            <a:r>
              <a:rPr lang="en-US" sz="1200" dirty="0">
                <a:solidFill>
                  <a:prstClr val="black"/>
                </a:solidFill>
              </a:rPr>
              <a:t>200,000</a:t>
            </a:r>
          </a:p>
          <a:p>
            <a:pPr marL="342900" indent="-342900">
              <a:buFontTx/>
              <a:buAutoNum type="arabicParenBoth"/>
            </a:pPr>
            <a:r>
              <a:rPr lang="en-US" sz="1200" dirty="0">
                <a:solidFill>
                  <a:prstClr val="black"/>
                </a:solidFill>
              </a:rPr>
              <a:t>100,000</a:t>
            </a:r>
          </a:p>
        </p:txBody>
      </p:sp>
      <p:sp>
        <p:nvSpPr>
          <p:cNvPr id="35" name="TextBox 34"/>
          <p:cNvSpPr txBox="1"/>
          <p:nvPr/>
        </p:nvSpPr>
        <p:spPr>
          <a:xfrm>
            <a:off x="1540581" y="2353034"/>
            <a:ext cx="1036727" cy="677108"/>
          </a:xfrm>
          <a:prstGeom prst="rect">
            <a:avLst/>
          </a:prstGeom>
          <a:noFill/>
        </p:spPr>
        <p:txBody>
          <a:bodyPr wrap="square" rtlCol="0">
            <a:spAutoFit/>
          </a:bodyPr>
          <a:lstStyle/>
          <a:p>
            <a:pPr marL="342900" indent="-342900">
              <a:buFontTx/>
              <a:buAutoNum type="arabicParenBoth" startAt="3"/>
            </a:pPr>
            <a:r>
              <a:rPr lang="en-US" sz="1200" dirty="0">
                <a:solidFill>
                  <a:prstClr val="black"/>
                </a:solidFill>
              </a:rPr>
              <a:t>120,000</a:t>
            </a:r>
          </a:p>
          <a:p>
            <a:pPr marL="342900" indent="-342900">
              <a:buFontTx/>
              <a:buAutoNum type="arabicParenBoth" startAt="3"/>
            </a:pPr>
            <a:r>
              <a:rPr lang="en-US" sz="1200" dirty="0">
                <a:solidFill>
                  <a:prstClr val="black"/>
                </a:solidFill>
              </a:rPr>
              <a:t>  60,000</a:t>
            </a:r>
          </a:p>
          <a:p>
            <a:pPr marL="342900" indent="-342900">
              <a:buFontTx/>
              <a:buAutoNum type="arabicParenBoth" startAt="3"/>
            </a:pPr>
            <a:endParaRPr lang="en-US" sz="1400" dirty="0">
              <a:solidFill>
                <a:prstClr val="black"/>
              </a:solidFill>
            </a:endParaRPr>
          </a:p>
        </p:txBody>
      </p:sp>
      <p:sp>
        <p:nvSpPr>
          <p:cNvPr id="36" name="TextBox 35"/>
          <p:cNvSpPr txBox="1"/>
          <p:nvPr/>
        </p:nvSpPr>
        <p:spPr>
          <a:xfrm>
            <a:off x="622430" y="2687992"/>
            <a:ext cx="1189899" cy="461665"/>
          </a:xfrm>
          <a:prstGeom prst="rect">
            <a:avLst/>
          </a:prstGeom>
          <a:noFill/>
        </p:spPr>
        <p:txBody>
          <a:bodyPr wrap="square" rtlCol="0">
            <a:spAutoFit/>
          </a:bodyPr>
          <a:lstStyle/>
          <a:p>
            <a:pPr marL="342900" indent="-342900">
              <a:buFontTx/>
              <a:buAutoNum type="arabicParenBoth" startAt="6"/>
            </a:pPr>
            <a:r>
              <a:rPr lang="en-US" sz="1200" dirty="0">
                <a:solidFill>
                  <a:prstClr val="black"/>
                </a:solidFill>
              </a:rPr>
              <a:t>  43,000</a:t>
            </a:r>
          </a:p>
          <a:p>
            <a:r>
              <a:rPr lang="en-US" sz="1200" dirty="0">
                <a:solidFill>
                  <a:prstClr val="black"/>
                </a:solidFill>
              </a:rPr>
              <a:t>(8)         6,000</a:t>
            </a:r>
          </a:p>
        </p:txBody>
      </p:sp>
      <p:sp>
        <p:nvSpPr>
          <p:cNvPr id="37" name="TextBox 36"/>
          <p:cNvSpPr txBox="1"/>
          <p:nvPr/>
        </p:nvSpPr>
        <p:spPr>
          <a:xfrm>
            <a:off x="1536675" y="2685567"/>
            <a:ext cx="1126124" cy="461665"/>
          </a:xfrm>
          <a:prstGeom prst="rect">
            <a:avLst/>
          </a:prstGeom>
          <a:noFill/>
        </p:spPr>
        <p:txBody>
          <a:bodyPr wrap="square" rtlCol="0">
            <a:spAutoFit/>
          </a:bodyPr>
          <a:lstStyle/>
          <a:p>
            <a:r>
              <a:rPr lang="en-US" sz="1200" dirty="0">
                <a:solidFill>
                  <a:prstClr val="black"/>
                </a:solidFill>
              </a:rPr>
              <a:t>(9)       28,000</a:t>
            </a:r>
          </a:p>
          <a:p>
            <a:r>
              <a:rPr lang="en-US" sz="1200" dirty="0">
                <a:solidFill>
                  <a:prstClr val="black"/>
                </a:solidFill>
              </a:rPr>
              <a:t>(10)      4,000</a:t>
            </a:r>
          </a:p>
        </p:txBody>
      </p:sp>
      <p:cxnSp>
        <p:nvCxnSpPr>
          <p:cNvPr id="38" name="Straight Connector 37"/>
          <p:cNvCxnSpPr/>
          <p:nvPr/>
        </p:nvCxnSpPr>
        <p:spPr>
          <a:xfrm>
            <a:off x="800390" y="2378836"/>
            <a:ext cx="1615216"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2504415" y="2378836"/>
            <a:ext cx="1131578"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flipV="1">
            <a:off x="1576140" y="2377392"/>
            <a:ext cx="2" cy="879621"/>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800390" y="3127383"/>
            <a:ext cx="1615216" cy="0"/>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688573" y="3074581"/>
            <a:ext cx="1128518" cy="284824"/>
          </a:xfrm>
          <a:prstGeom prst="rect">
            <a:avLst/>
          </a:prstGeom>
          <a:noFill/>
        </p:spPr>
        <p:txBody>
          <a:bodyPr wrap="square" rtlCol="0">
            <a:spAutoFit/>
          </a:bodyPr>
          <a:lstStyle/>
          <a:p>
            <a:r>
              <a:rPr lang="en-US" sz="1200" b="1" dirty="0">
                <a:solidFill>
                  <a:prstClr val="black"/>
                </a:solidFill>
              </a:rPr>
              <a:t>Bal. 137,000</a:t>
            </a:r>
          </a:p>
        </p:txBody>
      </p:sp>
      <p:grpSp>
        <p:nvGrpSpPr>
          <p:cNvPr id="49" name="Group 48"/>
          <p:cNvGrpSpPr/>
          <p:nvPr/>
        </p:nvGrpSpPr>
        <p:grpSpPr>
          <a:xfrm>
            <a:off x="799401" y="3284389"/>
            <a:ext cx="737274" cy="43865"/>
            <a:chOff x="799401" y="3280653"/>
            <a:chExt cx="737274" cy="43865"/>
          </a:xfrm>
        </p:grpSpPr>
        <p:cxnSp>
          <p:nvCxnSpPr>
            <p:cNvPr id="42" name="Straight Connector 41"/>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52" name="TextBox 51"/>
          <p:cNvSpPr txBox="1"/>
          <p:nvPr/>
        </p:nvSpPr>
        <p:spPr>
          <a:xfrm>
            <a:off x="2442152" y="2348286"/>
            <a:ext cx="1023371" cy="276999"/>
          </a:xfrm>
          <a:prstGeom prst="rect">
            <a:avLst/>
          </a:prstGeom>
          <a:noFill/>
        </p:spPr>
        <p:txBody>
          <a:bodyPr wrap="square" rtlCol="0">
            <a:spAutoFit/>
          </a:bodyPr>
          <a:lstStyle/>
          <a:p>
            <a:r>
              <a:rPr lang="en-US" sz="1200" dirty="0">
                <a:solidFill>
                  <a:prstClr val="black"/>
                </a:solidFill>
              </a:rPr>
              <a:t>(7)    20,000</a:t>
            </a:r>
          </a:p>
        </p:txBody>
      </p:sp>
      <p:cxnSp>
        <p:nvCxnSpPr>
          <p:cNvPr id="53" name="Straight Connector 52"/>
          <p:cNvCxnSpPr/>
          <p:nvPr/>
        </p:nvCxnSpPr>
        <p:spPr>
          <a:xfrm flipH="1" flipV="1">
            <a:off x="3309266" y="2377393"/>
            <a:ext cx="2" cy="652749"/>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2504415" y="2760084"/>
            <a:ext cx="1131578" cy="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458730" y="2687790"/>
            <a:ext cx="1089968" cy="276999"/>
          </a:xfrm>
          <a:prstGeom prst="rect">
            <a:avLst/>
          </a:prstGeom>
          <a:noFill/>
        </p:spPr>
        <p:txBody>
          <a:bodyPr wrap="square" rtlCol="0">
            <a:spAutoFit/>
          </a:bodyPr>
          <a:lstStyle/>
          <a:p>
            <a:r>
              <a:rPr lang="en-US" sz="1200" b="1" dirty="0">
                <a:solidFill>
                  <a:prstClr val="black"/>
                </a:solidFill>
              </a:rPr>
              <a:t>Bal.  20,000</a:t>
            </a:r>
          </a:p>
        </p:txBody>
      </p:sp>
      <p:grpSp>
        <p:nvGrpSpPr>
          <p:cNvPr id="59" name="Group 58"/>
          <p:cNvGrpSpPr/>
          <p:nvPr/>
        </p:nvGrpSpPr>
        <p:grpSpPr>
          <a:xfrm>
            <a:off x="2527600" y="2936554"/>
            <a:ext cx="737274" cy="43865"/>
            <a:chOff x="799401" y="3280653"/>
            <a:chExt cx="737274" cy="43865"/>
          </a:xfrm>
        </p:grpSpPr>
        <p:cxnSp>
          <p:nvCxnSpPr>
            <p:cNvPr id="60" name="Straight Connector 59"/>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63" name="Straight Connector 62"/>
          <p:cNvCxnSpPr/>
          <p:nvPr/>
        </p:nvCxnSpPr>
        <p:spPr>
          <a:xfrm>
            <a:off x="3690815" y="1937070"/>
            <a:ext cx="0" cy="4115678"/>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V="1">
            <a:off x="5893588" y="2392105"/>
            <a:ext cx="1504162" cy="2565"/>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5752878" y="1937070"/>
            <a:ext cx="0" cy="4115678"/>
          </a:xfrm>
          <a:prstGeom prst="line">
            <a:avLst/>
          </a:prstGeom>
          <a:ln>
            <a:prstDash val="sysDash"/>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3801985" y="1906201"/>
            <a:ext cx="1904452" cy="1123940"/>
            <a:chOff x="3801985" y="1801241"/>
            <a:chExt cx="1904452" cy="1123940"/>
          </a:xfrm>
        </p:grpSpPr>
        <p:sp>
          <p:nvSpPr>
            <p:cNvPr id="31" name="TextBox 30"/>
            <p:cNvSpPr txBox="1"/>
            <p:nvPr/>
          </p:nvSpPr>
          <p:spPr>
            <a:xfrm>
              <a:off x="4097899" y="1801241"/>
              <a:ext cx="1158989" cy="483722"/>
            </a:xfrm>
            <a:prstGeom prst="rect">
              <a:avLst/>
            </a:prstGeom>
            <a:noFill/>
          </p:spPr>
          <p:txBody>
            <a:bodyPr wrap="square" rtlCol="0">
              <a:spAutoFit/>
            </a:bodyPr>
            <a:lstStyle/>
            <a:p>
              <a:pPr algn="ctr">
                <a:lnSpc>
                  <a:spcPct val="90000"/>
                </a:lnSpc>
              </a:pPr>
              <a:r>
                <a:rPr lang="en-US" sz="1400" b="1" dirty="0">
                  <a:solidFill>
                    <a:prstClr val="black"/>
                  </a:solidFill>
                </a:rPr>
                <a:t>Accounts</a:t>
              </a:r>
            </a:p>
            <a:p>
              <a:pPr algn="ctr">
                <a:lnSpc>
                  <a:spcPct val="90000"/>
                </a:lnSpc>
              </a:pPr>
              <a:r>
                <a:rPr lang="en-US" sz="1400" b="1" dirty="0">
                  <a:solidFill>
                    <a:prstClr val="black"/>
                  </a:solidFill>
                </a:rPr>
                <a:t>Payable</a:t>
              </a:r>
            </a:p>
          </p:txBody>
        </p:sp>
        <p:cxnSp>
          <p:nvCxnSpPr>
            <p:cNvPr id="64" name="Straight Connector 63"/>
            <p:cNvCxnSpPr/>
            <p:nvPr/>
          </p:nvCxnSpPr>
          <p:spPr>
            <a:xfrm>
              <a:off x="3801985" y="2272432"/>
              <a:ext cx="1721712" cy="1444"/>
            </a:xfrm>
            <a:prstGeom prst="line">
              <a:avLst/>
            </a:prstGeom>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4646518" y="2239656"/>
              <a:ext cx="1023371" cy="276999"/>
            </a:xfrm>
            <a:prstGeom prst="rect">
              <a:avLst/>
            </a:prstGeom>
            <a:noFill/>
          </p:spPr>
          <p:txBody>
            <a:bodyPr wrap="square" rtlCol="0">
              <a:spAutoFit/>
            </a:bodyPr>
            <a:lstStyle/>
            <a:p>
              <a:r>
                <a:rPr lang="en-US" sz="1200" dirty="0">
                  <a:solidFill>
                    <a:prstClr val="black"/>
                  </a:solidFill>
                </a:rPr>
                <a:t>(5)    23,000</a:t>
              </a:r>
            </a:p>
          </p:txBody>
        </p:sp>
        <p:cxnSp>
          <p:nvCxnSpPr>
            <p:cNvPr id="73" name="Straight Connector 72"/>
            <p:cNvCxnSpPr/>
            <p:nvPr/>
          </p:nvCxnSpPr>
          <p:spPr>
            <a:xfrm flipH="1" flipV="1">
              <a:off x="4645205" y="2272432"/>
              <a:ext cx="2" cy="652749"/>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3801985" y="2655124"/>
              <a:ext cx="1721712" cy="0"/>
            </a:xfrm>
            <a:prstGeom prst="line">
              <a:avLst/>
            </a:prstGeom>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4616469" y="2573962"/>
              <a:ext cx="1089968" cy="276999"/>
            </a:xfrm>
            <a:prstGeom prst="rect">
              <a:avLst/>
            </a:prstGeom>
            <a:noFill/>
          </p:spPr>
          <p:txBody>
            <a:bodyPr wrap="square" rtlCol="0">
              <a:spAutoFit/>
            </a:bodyPr>
            <a:lstStyle/>
            <a:p>
              <a:r>
                <a:rPr lang="en-US" sz="1200" b="1" dirty="0">
                  <a:solidFill>
                    <a:prstClr val="black"/>
                  </a:solidFill>
                </a:rPr>
                <a:t>Bal.   23,000</a:t>
              </a:r>
            </a:p>
          </p:txBody>
        </p:sp>
      </p:grpSp>
      <p:grpSp>
        <p:nvGrpSpPr>
          <p:cNvPr id="78" name="Group 77"/>
          <p:cNvGrpSpPr/>
          <p:nvPr/>
        </p:nvGrpSpPr>
        <p:grpSpPr>
          <a:xfrm>
            <a:off x="4701324" y="2935172"/>
            <a:ext cx="737274" cy="43865"/>
            <a:chOff x="799401" y="3280653"/>
            <a:chExt cx="737274" cy="43865"/>
          </a:xfrm>
        </p:grpSpPr>
        <p:cxnSp>
          <p:nvCxnSpPr>
            <p:cNvPr id="79" name="Straight Connector 78"/>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81" name="Straight Connector 80"/>
          <p:cNvCxnSpPr/>
          <p:nvPr/>
        </p:nvCxnSpPr>
        <p:spPr>
          <a:xfrm>
            <a:off x="5893588" y="2760084"/>
            <a:ext cx="1504162" cy="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7462246" y="2391258"/>
            <a:ext cx="1443629"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7462246" y="2751590"/>
            <a:ext cx="1443629"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flipH="1" flipV="1">
            <a:off x="6624412" y="2392105"/>
            <a:ext cx="2" cy="652749"/>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flipH="1" flipV="1">
            <a:off x="8148585" y="2391840"/>
            <a:ext cx="2" cy="652749"/>
          </a:xfrm>
          <a:prstGeom prst="line">
            <a:avLst/>
          </a:prstGeom>
        </p:spPr>
        <p:style>
          <a:lnRef idx="1">
            <a:schemeClr val="dk1"/>
          </a:lnRef>
          <a:fillRef idx="0">
            <a:schemeClr val="dk1"/>
          </a:fillRef>
          <a:effectRef idx="0">
            <a:schemeClr val="dk1"/>
          </a:effectRef>
          <a:fontRef idx="minor">
            <a:schemeClr val="tx1"/>
          </a:fontRef>
        </p:style>
      </p:cxnSp>
      <p:grpSp>
        <p:nvGrpSpPr>
          <p:cNvPr id="9" name="Group 8"/>
          <p:cNvGrpSpPr/>
          <p:nvPr/>
        </p:nvGrpSpPr>
        <p:grpSpPr>
          <a:xfrm>
            <a:off x="2438651" y="3455545"/>
            <a:ext cx="1226163" cy="1093072"/>
            <a:chOff x="2396671" y="3350585"/>
            <a:chExt cx="1226163" cy="1093072"/>
          </a:xfrm>
        </p:grpSpPr>
        <p:sp>
          <p:nvSpPr>
            <p:cNvPr id="55" name="TextBox 54"/>
            <p:cNvSpPr txBox="1"/>
            <p:nvPr/>
          </p:nvSpPr>
          <p:spPr>
            <a:xfrm>
              <a:off x="2458934" y="3350585"/>
              <a:ext cx="1158989" cy="483722"/>
            </a:xfrm>
            <a:prstGeom prst="rect">
              <a:avLst/>
            </a:prstGeom>
            <a:noFill/>
          </p:spPr>
          <p:txBody>
            <a:bodyPr wrap="square" rtlCol="0">
              <a:spAutoFit/>
            </a:bodyPr>
            <a:lstStyle/>
            <a:p>
              <a:pPr algn="ctr">
                <a:lnSpc>
                  <a:spcPct val="90000"/>
                </a:lnSpc>
              </a:pPr>
              <a:r>
                <a:rPr lang="en-US" sz="1400" b="1" dirty="0">
                  <a:solidFill>
                    <a:prstClr val="black"/>
                  </a:solidFill>
                </a:rPr>
                <a:t>Prepaid</a:t>
              </a:r>
            </a:p>
            <a:p>
              <a:pPr algn="ctr">
                <a:lnSpc>
                  <a:spcPct val="90000"/>
                </a:lnSpc>
              </a:pPr>
              <a:r>
                <a:rPr lang="en-US" sz="1400" b="1" dirty="0">
                  <a:solidFill>
                    <a:prstClr val="black"/>
                  </a:solidFill>
                </a:rPr>
                <a:t>Rent</a:t>
              </a:r>
            </a:p>
          </p:txBody>
        </p:sp>
        <p:cxnSp>
          <p:nvCxnSpPr>
            <p:cNvPr id="57" name="Straight Connector 56"/>
            <p:cNvCxnSpPr/>
            <p:nvPr/>
          </p:nvCxnSpPr>
          <p:spPr>
            <a:xfrm>
              <a:off x="2486345" y="3792351"/>
              <a:ext cx="1131578" cy="0"/>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2396671" y="3761801"/>
              <a:ext cx="1023371" cy="276999"/>
            </a:xfrm>
            <a:prstGeom prst="rect">
              <a:avLst/>
            </a:prstGeom>
            <a:noFill/>
          </p:spPr>
          <p:txBody>
            <a:bodyPr wrap="square" rtlCol="0">
              <a:spAutoFit/>
            </a:bodyPr>
            <a:lstStyle/>
            <a:p>
              <a:r>
                <a:rPr lang="en-US" sz="1200" dirty="0">
                  <a:solidFill>
                    <a:prstClr val="black"/>
                  </a:solidFill>
                </a:rPr>
                <a:t>(4)    60,000</a:t>
              </a:r>
            </a:p>
          </p:txBody>
        </p:sp>
        <p:cxnSp>
          <p:nvCxnSpPr>
            <p:cNvPr id="65" name="Straight Connector 64"/>
            <p:cNvCxnSpPr/>
            <p:nvPr/>
          </p:nvCxnSpPr>
          <p:spPr>
            <a:xfrm flipH="1" flipV="1">
              <a:off x="3263785" y="3790908"/>
              <a:ext cx="2" cy="652749"/>
            </a:xfrm>
            <a:prstGeom prst="line">
              <a:avLst/>
            </a:prstGeom>
          </p:spPr>
          <p:style>
            <a:lnRef idx="1">
              <a:schemeClr val="dk1"/>
            </a:lnRef>
            <a:fillRef idx="0">
              <a:schemeClr val="dk1"/>
            </a:fillRef>
            <a:effectRef idx="0">
              <a:schemeClr val="dk1"/>
            </a:effectRef>
            <a:fontRef idx="minor">
              <a:schemeClr val="tx1"/>
            </a:fontRef>
          </p:style>
        </p:cxnSp>
        <p:grpSp>
          <p:nvGrpSpPr>
            <p:cNvPr id="67" name="Group 66"/>
            <p:cNvGrpSpPr/>
            <p:nvPr/>
          </p:nvGrpSpPr>
          <p:grpSpPr>
            <a:xfrm>
              <a:off x="2482119" y="4350069"/>
              <a:ext cx="737274" cy="43865"/>
              <a:chOff x="799401" y="3280653"/>
              <a:chExt cx="737274" cy="43865"/>
            </a:xfrm>
          </p:grpSpPr>
          <p:cxnSp>
            <p:nvCxnSpPr>
              <p:cNvPr id="68" name="Straight Connector 67"/>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70" name="Straight Connector 69"/>
            <p:cNvCxnSpPr/>
            <p:nvPr/>
          </p:nvCxnSpPr>
          <p:spPr>
            <a:xfrm>
              <a:off x="2491256" y="4165028"/>
              <a:ext cx="1131578"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2427297" y="4092734"/>
              <a:ext cx="1089968" cy="276999"/>
            </a:xfrm>
            <a:prstGeom prst="rect">
              <a:avLst/>
            </a:prstGeom>
            <a:noFill/>
          </p:spPr>
          <p:txBody>
            <a:bodyPr wrap="square" rtlCol="0">
              <a:spAutoFit/>
            </a:bodyPr>
            <a:lstStyle/>
            <a:p>
              <a:r>
                <a:rPr lang="en-US" sz="1200" b="1" dirty="0">
                  <a:solidFill>
                    <a:prstClr val="black"/>
                  </a:solidFill>
                </a:rPr>
                <a:t>Bal. 60,000</a:t>
              </a:r>
            </a:p>
          </p:txBody>
        </p:sp>
      </p:grpSp>
      <p:grpSp>
        <p:nvGrpSpPr>
          <p:cNvPr id="8" name="Group 7"/>
          <p:cNvGrpSpPr/>
          <p:nvPr/>
        </p:nvGrpSpPr>
        <p:grpSpPr>
          <a:xfrm>
            <a:off x="751581" y="3607488"/>
            <a:ext cx="1664025" cy="941129"/>
            <a:chOff x="751581" y="3502528"/>
            <a:chExt cx="1664025" cy="941129"/>
          </a:xfrm>
        </p:grpSpPr>
        <p:cxnSp>
          <p:nvCxnSpPr>
            <p:cNvPr id="77" name="Straight Connector 76"/>
            <p:cNvCxnSpPr/>
            <p:nvPr/>
          </p:nvCxnSpPr>
          <p:spPr>
            <a:xfrm>
              <a:off x="797653" y="4169860"/>
              <a:ext cx="1612172" cy="0"/>
            </a:xfrm>
            <a:prstGeom prst="line">
              <a:avLst/>
            </a:prstGeom>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764668" y="4097566"/>
              <a:ext cx="1089968" cy="276999"/>
            </a:xfrm>
            <a:prstGeom prst="rect">
              <a:avLst/>
            </a:prstGeom>
            <a:noFill/>
          </p:spPr>
          <p:txBody>
            <a:bodyPr wrap="square" rtlCol="0">
              <a:spAutoFit/>
            </a:bodyPr>
            <a:lstStyle/>
            <a:p>
              <a:r>
                <a:rPr lang="en-US" sz="1200" b="1" dirty="0">
                  <a:solidFill>
                    <a:prstClr val="black"/>
                  </a:solidFill>
                </a:rPr>
                <a:t>Bal.  23,000</a:t>
              </a:r>
            </a:p>
          </p:txBody>
        </p:sp>
        <p:sp>
          <p:nvSpPr>
            <p:cNvPr id="84" name="TextBox 83"/>
            <p:cNvSpPr txBox="1"/>
            <p:nvPr/>
          </p:nvSpPr>
          <p:spPr>
            <a:xfrm>
              <a:off x="813844" y="3502528"/>
              <a:ext cx="1158989" cy="289823"/>
            </a:xfrm>
            <a:prstGeom prst="rect">
              <a:avLst/>
            </a:prstGeom>
            <a:noFill/>
          </p:spPr>
          <p:txBody>
            <a:bodyPr wrap="square" rtlCol="0">
              <a:spAutoFit/>
            </a:bodyPr>
            <a:lstStyle/>
            <a:p>
              <a:pPr algn="ctr">
                <a:lnSpc>
                  <a:spcPct val="90000"/>
                </a:lnSpc>
              </a:pPr>
              <a:r>
                <a:rPr lang="en-US" sz="1400" b="1" dirty="0">
                  <a:solidFill>
                    <a:prstClr val="black"/>
                  </a:solidFill>
                </a:rPr>
                <a:t>Supplies</a:t>
              </a:r>
            </a:p>
          </p:txBody>
        </p:sp>
        <p:cxnSp>
          <p:nvCxnSpPr>
            <p:cNvPr id="88" name="Straight Connector 87"/>
            <p:cNvCxnSpPr/>
            <p:nvPr/>
          </p:nvCxnSpPr>
          <p:spPr>
            <a:xfrm flipV="1">
              <a:off x="813844" y="3790908"/>
              <a:ext cx="1601762" cy="1443"/>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751581" y="3761801"/>
              <a:ext cx="1023371" cy="276999"/>
            </a:xfrm>
            <a:prstGeom prst="rect">
              <a:avLst/>
            </a:prstGeom>
            <a:noFill/>
          </p:spPr>
          <p:txBody>
            <a:bodyPr wrap="square" rtlCol="0">
              <a:spAutoFit/>
            </a:bodyPr>
            <a:lstStyle/>
            <a:p>
              <a:r>
                <a:rPr lang="en-US" sz="1200" dirty="0">
                  <a:solidFill>
                    <a:prstClr val="black"/>
                  </a:solidFill>
                </a:rPr>
                <a:t>(5)     23,000</a:t>
              </a:r>
            </a:p>
          </p:txBody>
        </p:sp>
        <p:cxnSp>
          <p:nvCxnSpPr>
            <p:cNvPr id="90" name="Straight Connector 89"/>
            <p:cNvCxnSpPr/>
            <p:nvPr/>
          </p:nvCxnSpPr>
          <p:spPr>
            <a:xfrm flipH="1" flipV="1">
              <a:off x="1618695" y="3790908"/>
              <a:ext cx="2" cy="652749"/>
            </a:xfrm>
            <a:prstGeom prst="line">
              <a:avLst/>
            </a:prstGeom>
          </p:spPr>
          <p:style>
            <a:lnRef idx="1">
              <a:schemeClr val="dk1"/>
            </a:lnRef>
            <a:fillRef idx="0">
              <a:schemeClr val="dk1"/>
            </a:fillRef>
            <a:effectRef idx="0">
              <a:schemeClr val="dk1"/>
            </a:effectRef>
            <a:fontRef idx="minor">
              <a:schemeClr val="tx1"/>
            </a:fontRef>
          </p:style>
        </p:cxnSp>
        <p:grpSp>
          <p:nvGrpSpPr>
            <p:cNvPr id="91" name="Group 90"/>
            <p:cNvGrpSpPr/>
            <p:nvPr/>
          </p:nvGrpSpPr>
          <p:grpSpPr>
            <a:xfrm>
              <a:off x="837029" y="4350069"/>
              <a:ext cx="737274" cy="43865"/>
              <a:chOff x="799401" y="3280653"/>
              <a:chExt cx="737274" cy="43865"/>
            </a:xfrm>
          </p:grpSpPr>
          <p:cxnSp>
            <p:nvCxnSpPr>
              <p:cNvPr id="92" name="Straight Connector 91"/>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cxnSp>
        <p:nvCxnSpPr>
          <p:cNvPr id="95" name="Straight Connector 94"/>
          <p:cNvCxnSpPr/>
          <p:nvPr/>
        </p:nvCxnSpPr>
        <p:spPr>
          <a:xfrm>
            <a:off x="777932" y="5445575"/>
            <a:ext cx="1612172" cy="0"/>
          </a:xfrm>
          <a:prstGeom prst="line">
            <a:avLst/>
          </a:prstGeom>
        </p:spPr>
        <p:style>
          <a:lnRef idx="1">
            <a:schemeClr val="dk1"/>
          </a:lnRef>
          <a:fillRef idx="0">
            <a:schemeClr val="dk1"/>
          </a:fillRef>
          <a:effectRef idx="0">
            <a:schemeClr val="dk1"/>
          </a:effectRef>
          <a:fontRef idx="minor">
            <a:schemeClr val="tx1"/>
          </a:fontRef>
        </p:style>
      </p:cxnSp>
      <p:sp>
        <p:nvSpPr>
          <p:cNvPr id="96" name="TextBox 95"/>
          <p:cNvSpPr txBox="1"/>
          <p:nvPr/>
        </p:nvSpPr>
        <p:spPr>
          <a:xfrm>
            <a:off x="732247" y="5373281"/>
            <a:ext cx="1089968" cy="276999"/>
          </a:xfrm>
          <a:prstGeom prst="rect">
            <a:avLst/>
          </a:prstGeom>
          <a:noFill/>
        </p:spPr>
        <p:txBody>
          <a:bodyPr wrap="square" rtlCol="0">
            <a:spAutoFit/>
          </a:bodyPr>
          <a:lstStyle/>
          <a:p>
            <a:r>
              <a:rPr lang="en-US" sz="1200" b="1" dirty="0">
                <a:solidFill>
                  <a:prstClr val="black"/>
                </a:solidFill>
              </a:rPr>
              <a:t>Bal. 120,000</a:t>
            </a:r>
          </a:p>
        </p:txBody>
      </p:sp>
      <p:sp>
        <p:nvSpPr>
          <p:cNvPr id="97" name="TextBox 96"/>
          <p:cNvSpPr txBox="1"/>
          <p:nvPr/>
        </p:nvSpPr>
        <p:spPr>
          <a:xfrm>
            <a:off x="794123" y="4778243"/>
            <a:ext cx="1158989" cy="289823"/>
          </a:xfrm>
          <a:prstGeom prst="rect">
            <a:avLst/>
          </a:prstGeom>
          <a:noFill/>
        </p:spPr>
        <p:txBody>
          <a:bodyPr wrap="square" rtlCol="0">
            <a:spAutoFit/>
          </a:bodyPr>
          <a:lstStyle/>
          <a:p>
            <a:pPr algn="ctr">
              <a:lnSpc>
                <a:spcPct val="90000"/>
              </a:lnSpc>
            </a:pPr>
            <a:r>
              <a:rPr lang="en-US" sz="1400" b="1" dirty="0">
                <a:solidFill>
                  <a:prstClr val="black"/>
                </a:solidFill>
              </a:rPr>
              <a:t>Equipment</a:t>
            </a:r>
          </a:p>
        </p:txBody>
      </p:sp>
      <p:cxnSp>
        <p:nvCxnSpPr>
          <p:cNvPr id="98" name="Straight Connector 97"/>
          <p:cNvCxnSpPr/>
          <p:nvPr/>
        </p:nvCxnSpPr>
        <p:spPr>
          <a:xfrm flipV="1">
            <a:off x="794123" y="5066623"/>
            <a:ext cx="1601762" cy="1443"/>
          </a:xfrm>
          <a:prstGeom prst="line">
            <a:avLst/>
          </a:prstGeom>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731860" y="5037516"/>
            <a:ext cx="1023371" cy="276999"/>
          </a:xfrm>
          <a:prstGeom prst="rect">
            <a:avLst/>
          </a:prstGeom>
          <a:noFill/>
        </p:spPr>
        <p:txBody>
          <a:bodyPr wrap="square" rtlCol="0">
            <a:spAutoFit/>
          </a:bodyPr>
          <a:lstStyle/>
          <a:p>
            <a:r>
              <a:rPr lang="en-US" sz="1200" dirty="0">
                <a:solidFill>
                  <a:prstClr val="black"/>
                </a:solidFill>
              </a:rPr>
              <a:t>(3)  120,000</a:t>
            </a:r>
          </a:p>
        </p:txBody>
      </p:sp>
      <p:cxnSp>
        <p:nvCxnSpPr>
          <p:cNvPr id="100" name="Straight Connector 99"/>
          <p:cNvCxnSpPr/>
          <p:nvPr/>
        </p:nvCxnSpPr>
        <p:spPr>
          <a:xfrm flipH="1" flipV="1">
            <a:off x="1598974" y="5066623"/>
            <a:ext cx="2" cy="652749"/>
          </a:xfrm>
          <a:prstGeom prst="line">
            <a:avLst/>
          </a:prstGeom>
        </p:spPr>
        <p:style>
          <a:lnRef idx="1">
            <a:schemeClr val="dk1"/>
          </a:lnRef>
          <a:fillRef idx="0">
            <a:schemeClr val="dk1"/>
          </a:fillRef>
          <a:effectRef idx="0">
            <a:schemeClr val="dk1"/>
          </a:effectRef>
          <a:fontRef idx="minor">
            <a:schemeClr val="tx1"/>
          </a:fontRef>
        </p:style>
      </p:cxnSp>
      <p:grpSp>
        <p:nvGrpSpPr>
          <p:cNvPr id="101" name="Group 100"/>
          <p:cNvGrpSpPr/>
          <p:nvPr/>
        </p:nvGrpSpPr>
        <p:grpSpPr>
          <a:xfrm>
            <a:off x="817308" y="5625784"/>
            <a:ext cx="737274" cy="43865"/>
            <a:chOff x="799401" y="3280653"/>
            <a:chExt cx="737274" cy="43865"/>
          </a:xfrm>
        </p:grpSpPr>
        <p:cxnSp>
          <p:nvCxnSpPr>
            <p:cNvPr id="102" name="Straight Connector 101"/>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05" name="TextBox 104"/>
          <p:cNvSpPr txBox="1"/>
          <p:nvPr/>
        </p:nvSpPr>
        <p:spPr>
          <a:xfrm>
            <a:off x="7501031" y="3452165"/>
            <a:ext cx="1158989" cy="480131"/>
          </a:xfrm>
          <a:prstGeom prst="rect">
            <a:avLst/>
          </a:prstGeom>
          <a:noFill/>
        </p:spPr>
        <p:txBody>
          <a:bodyPr wrap="square" rtlCol="0">
            <a:spAutoFit/>
          </a:bodyPr>
          <a:lstStyle/>
          <a:p>
            <a:pPr algn="ctr">
              <a:lnSpc>
                <a:spcPct val="90000"/>
              </a:lnSpc>
            </a:pPr>
            <a:r>
              <a:rPr lang="en-US" sz="1400" b="1" dirty="0">
                <a:solidFill>
                  <a:prstClr val="black"/>
                </a:solidFill>
              </a:rPr>
              <a:t>Salaries Expense</a:t>
            </a:r>
          </a:p>
        </p:txBody>
      </p:sp>
      <p:cxnSp>
        <p:nvCxnSpPr>
          <p:cNvPr id="106" name="Straight Connector 105"/>
          <p:cNvCxnSpPr/>
          <p:nvPr/>
        </p:nvCxnSpPr>
        <p:spPr>
          <a:xfrm>
            <a:off x="7528442" y="3893931"/>
            <a:ext cx="1377433"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7438768" y="3863381"/>
            <a:ext cx="1023371" cy="276999"/>
          </a:xfrm>
          <a:prstGeom prst="rect">
            <a:avLst/>
          </a:prstGeom>
          <a:noFill/>
        </p:spPr>
        <p:txBody>
          <a:bodyPr wrap="square" rtlCol="0">
            <a:spAutoFit/>
          </a:bodyPr>
          <a:lstStyle/>
          <a:p>
            <a:r>
              <a:rPr lang="en-US" sz="1200" dirty="0">
                <a:solidFill>
                  <a:prstClr val="black"/>
                </a:solidFill>
              </a:rPr>
              <a:t>(9)    28,000</a:t>
            </a:r>
          </a:p>
        </p:txBody>
      </p:sp>
      <p:cxnSp>
        <p:nvCxnSpPr>
          <p:cNvPr id="108" name="Straight Connector 107"/>
          <p:cNvCxnSpPr/>
          <p:nvPr/>
        </p:nvCxnSpPr>
        <p:spPr>
          <a:xfrm flipH="1" flipV="1">
            <a:off x="8305882" y="3892488"/>
            <a:ext cx="2" cy="652749"/>
          </a:xfrm>
          <a:prstGeom prst="line">
            <a:avLst/>
          </a:prstGeom>
        </p:spPr>
        <p:style>
          <a:lnRef idx="1">
            <a:schemeClr val="dk1"/>
          </a:lnRef>
          <a:fillRef idx="0">
            <a:schemeClr val="dk1"/>
          </a:fillRef>
          <a:effectRef idx="0">
            <a:schemeClr val="dk1"/>
          </a:effectRef>
          <a:fontRef idx="minor">
            <a:schemeClr val="tx1"/>
          </a:fontRef>
        </p:style>
      </p:cxnSp>
      <p:grpSp>
        <p:nvGrpSpPr>
          <p:cNvPr id="109" name="Group 108"/>
          <p:cNvGrpSpPr/>
          <p:nvPr/>
        </p:nvGrpSpPr>
        <p:grpSpPr>
          <a:xfrm>
            <a:off x="7524216" y="4451649"/>
            <a:ext cx="737274" cy="43865"/>
            <a:chOff x="799401" y="3280653"/>
            <a:chExt cx="737274" cy="43865"/>
          </a:xfrm>
        </p:grpSpPr>
        <p:cxnSp>
          <p:nvCxnSpPr>
            <p:cNvPr id="112" name="Straight Connector 111"/>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110" name="Straight Connector 109"/>
          <p:cNvCxnSpPr/>
          <p:nvPr/>
        </p:nvCxnSpPr>
        <p:spPr>
          <a:xfrm>
            <a:off x="7533353" y="4266608"/>
            <a:ext cx="1372522" cy="0"/>
          </a:xfrm>
          <a:prstGeom prst="line">
            <a:avLst/>
          </a:prstGeom>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7469394" y="4194314"/>
            <a:ext cx="1089968" cy="276999"/>
          </a:xfrm>
          <a:prstGeom prst="rect">
            <a:avLst/>
          </a:prstGeom>
          <a:noFill/>
        </p:spPr>
        <p:txBody>
          <a:bodyPr wrap="square" rtlCol="0">
            <a:spAutoFit/>
          </a:bodyPr>
          <a:lstStyle/>
          <a:p>
            <a:r>
              <a:rPr lang="en-US" sz="1200" b="1" dirty="0">
                <a:solidFill>
                  <a:prstClr val="black"/>
                </a:solidFill>
              </a:rPr>
              <a:t>Bal. 28,000</a:t>
            </a:r>
          </a:p>
        </p:txBody>
      </p:sp>
      <p:grpSp>
        <p:nvGrpSpPr>
          <p:cNvPr id="114" name="Group 113"/>
          <p:cNvGrpSpPr/>
          <p:nvPr/>
        </p:nvGrpSpPr>
        <p:grpSpPr>
          <a:xfrm>
            <a:off x="3800179" y="3425564"/>
            <a:ext cx="1904452" cy="1123940"/>
            <a:chOff x="3801985" y="1801241"/>
            <a:chExt cx="1904452" cy="1123940"/>
          </a:xfrm>
        </p:grpSpPr>
        <p:sp>
          <p:nvSpPr>
            <p:cNvPr id="115" name="TextBox 114"/>
            <p:cNvSpPr txBox="1"/>
            <p:nvPr/>
          </p:nvSpPr>
          <p:spPr>
            <a:xfrm>
              <a:off x="4097899" y="1801241"/>
              <a:ext cx="1158989" cy="480131"/>
            </a:xfrm>
            <a:prstGeom prst="rect">
              <a:avLst/>
            </a:prstGeom>
            <a:noFill/>
          </p:spPr>
          <p:txBody>
            <a:bodyPr wrap="square" rtlCol="0">
              <a:spAutoFit/>
            </a:bodyPr>
            <a:lstStyle/>
            <a:p>
              <a:pPr algn="ctr">
                <a:lnSpc>
                  <a:spcPct val="90000"/>
                </a:lnSpc>
              </a:pPr>
              <a:r>
                <a:rPr lang="en-US" sz="1400" b="1" dirty="0">
                  <a:solidFill>
                    <a:prstClr val="black"/>
                  </a:solidFill>
                </a:rPr>
                <a:t>Deferred Revenue</a:t>
              </a:r>
            </a:p>
          </p:txBody>
        </p:sp>
        <p:cxnSp>
          <p:nvCxnSpPr>
            <p:cNvPr id="116" name="Straight Connector 115"/>
            <p:cNvCxnSpPr/>
            <p:nvPr/>
          </p:nvCxnSpPr>
          <p:spPr>
            <a:xfrm>
              <a:off x="3801985" y="2272432"/>
              <a:ext cx="1721712" cy="1444"/>
            </a:xfrm>
            <a:prstGeom prst="line">
              <a:avLst/>
            </a:prstGeom>
          </p:spPr>
          <p:style>
            <a:lnRef idx="1">
              <a:schemeClr val="dk1"/>
            </a:lnRef>
            <a:fillRef idx="0">
              <a:schemeClr val="dk1"/>
            </a:fillRef>
            <a:effectRef idx="0">
              <a:schemeClr val="dk1"/>
            </a:effectRef>
            <a:fontRef idx="minor">
              <a:schemeClr val="tx1"/>
            </a:fontRef>
          </p:style>
        </p:cxnSp>
        <p:sp>
          <p:nvSpPr>
            <p:cNvPr id="117" name="TextBox 116"/>
            <p:cNvSpPr txBox="1"/>
            <p:nvPr/>
          </p:nvSpPr>
          <p:spPr>
            <a:xfrm>
              <a:off x="4646518" y="2239656"/>
              <a:ext cx="1023371" cy="276999"/>
            </a:xfrm>
            <a:prstGeom prst="rect">
              <a:avLst/>
            </a:prstGeom>
            <a:noFill/>
          </p:spPr>
          <p:txBody>
            <a:bodyPr wrap="square" rtlCol="0">
              <a:spAutoFit/>
            </a:bodyPr>
            <a:lstStyle/>
            <a:p>
              <a:r>
                <a:rPr lang="en-US" sz="1200" dirty="0">
                  <a:solidFill>
                    <a:prstClr val="black"/>
                  </a:solidFill>
                </a:rPr>
                <a:t>(8)       6,000</a:t>
              </a:r>
            </a:p>
          </p:txBody>
        </p:sp>
        <p:cxnSp>
          <p:nvCxnSpPr>
            <p:cNvPr id="118" name="Straight Connector 117"/>
            <p:cNvCxnSpPr/>
            <p:nvPr/>
          </p:nvCxnSpPr>
          <p:spPr>
            <a:xfrm flipH="1" flipV="1">
              <a:off x="4645205" y="2272432"/>
              <a:ext cx="2" cy="652749"/>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p:cNvCxnSpPr/>
            <p:nvPr/>
          </p:nvCxnSpPr>
          <p:spPr>
            <a:xfrm>
              <a:off x="3801985" y="2655124"/>
              <a:ext cx="1721712" cy="0"/>
            </a:xfrm>
            <a:prstGeom prst="line">
              <a:avLst/>
            </a:prstGeom>
          </p:spPr>
          <p:style>
            <a:lnRef idx="1">
              <a:schemeClr val="dk1"/>
            </a:lnRef>
            <a:fillRef idx="0">
              <a:schemeClr val="dk1"/>
            </a:fillRef>
            <a:effectRef idx="0">
              <a:schemeClr val="dk1"/>
            </a:effectRef>
            <a:fontRef idx="minor">
              <a:schemeClr val="tx1"/>
            </a:fontRef>
          </p:style>
        </p:cxnSp>
        <p:sp>
          <p:nvSpPr>
            <p:cNvPr id="120" name="TextBox 119"/>
            <p:cNvSpPr txBox="1"/>
            <p:nvPr/>
          </p:nvSpPr>
          <p:spPr>
            <a:xfrm>
              <a:off x="4616469" y="2584458"/>
              <a:ext cx="1089968" cy="276999"/>
            </a:xfrm>
            <a:prstGeom prst="rect">
              <a:avLst/>
            </a:prstGeom>
            <a:noFill/>
          </p:spPr>
          <p:txBody>
            <a:bodyPr wrap="square" rtlCol="0">
              <a:spAutoFit/>
            </a:bodyPr>
            <a:lstStyle/>
            <a:p>
              <a:r>
                <a:rPr lang="en-US" sz="1200" b="1" dirty="0">
                  <a:solidFill>
                    <a:prstClr val="black"/>
                  </a:solidFill>
                </a:rPr>
                <a:t>Bal.      6,000</a:t>
              </a:r>
            </a:p>
          </p:txBody>
        </p:sp>
      </p:grpSp>
      <p:grpSp>
        <p:nvGrpSpPr>
          <p:cNvPr id="121" name="Group 120"/>
          <p:cNvGrpSpPr/>
          <p:nvPr/>
        </p:nvGrpSpPr>
        <p:grpSpPr>
          <a:xfrm>
            <a:off x="4704253" y="4451908"/>
            <a:ext cx="737274" cy="43865"/>
            <a:chOff x="799401" y="3280653"/>
            <a:chExt cx="737274" cy="43865"/>
          </a:xfrm>
        </p:grpSpPr>
        <p:cxnSp>
          <p:nvCxnSpPr>
            <p:cNvPr id="122" name="Straight Connector 121"/>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125" name="Straight Connector 124"/>
          <p:cNvCxnSpPr/>
          <p:nvPr/>
        </p:nvCxnSpPr>
        <p:spPr>
          <a:xfrm>
            <a:off x="5809461" y="4271440"/>
            <a:ext cx="1612172" cy="0"/>
          </a:xfrm>
          <a:prstGeom prst="line">
            <a:avLst/>
          </a:prstGeom>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6571891" y="4199146"/>
            <a:ext cx="1089968" cy="276999"/>
          </a:xfrm>
          <a:prstGeom prst="rect">
            <a:avLst/>
          </a:prstGeom>
          <a:noFill/>
        </p:spPr>
        <p:txBody>
          <a:bodyPr wrap="square" rtlCol="0">
            <a:spAutoFit/>
          </a:bodyPr>
          <a:lstStyle/>
          <a:p>
            <a:r>
              <a:rPr lang="en-US" sz="1200" b="1" dirty="0">
                <a:solidFill>
                  <a:prstClr val="black"/>
                </a:solidFill>
              </a:rPr>
              <a:t>Bal.  63,000</a:t>
            </a:r>
          </a:p>
        </p:txBody>
      </p:sp>
      <p:sp>
        <p:nvSpPr>
          <p:cNvPr id="127" name="TextBox 126"/>
          <p:cNvSpPr txBox="1"/>
          <p:nvPr/>
        </p:nvSpPr>
        <p:spPr>
          <a:xfrm>
            <a:off x="5893588" y="3461368"/>
            <a:ext cx="1158989" cy="480131"/>
          </a:xfrm>
          <a:prstGeom prst="rect">
            <a:avLst/>
          </a:prstGeom>
          <a:noFill/>
        </p:spPr>
        <p:txBody>
          <a:bodyPr wrap="square" rtlCol="0">
            <a:spAutoFit/>
          </a:bodyPr>
          <a:lstStyle/>
          <a:p>
            <a:pPr algn="ctr">
              <a:lnSpc>
                <a:spcPct val="90000"/>
              </a:lnSpc>
            </a:pPr>
            <a:r>
              <a:rPr lang="en-US" sz="1400" b="1" dirty="0">
                <a:solidFill>
                  <a:prstClr val="black"/>
                </a:solidFill>
              </a:rPr>
              <a:t>Service Revenue</a:t>
            </a:r>
          </a:p>
        </p:txBody>
      </p:sp>
      <p:cxnSp>
        <p:nvCxnSpPr>
          <p:cNvPr id="128" name="Straight Connector 127"/>
          <p:cNvCxnSpPr/>
          <p:nvPr/>
        </p:nvCxnSpPr>
        <p:spPr>
          <a:xfrm flipV="1">
            <a:off x="5825652" y="3892488"/>
            <a:ext cx="1601762" cy="1443"/>
          </a:xfrm>
          <a:prstGeom prst="line">
            <a:avLst/>
          </a:prstGeom>
        </p:spPr>
        <p:style>
          <a:lnRef idx="1">
            <a:schemeClr val="dk1"/>
          </a:lnRef>
          <a:fillRef idx="0">
            <a:schemeClr val="dk1"/>
          </a:fillRef>
          <a:effectRef idx="0">
            <a:schemeClr val="dk1"/>
          </a:effectRef>
          <a:fontRef idx="minor">
            <a:schemeClr val="tx1"/>
          </a:fontRef>
        </p:style>
      </p:cxnSp>
      <p:sp>
        <p:nvSpPr>
          <p:cNvPr id="129" name="TextBox 128"/>
          <p:cNvSpPr txBox="1"/>
          <p:nvPr/>
        </p:nvSpPr>
        <p:spPr>
          <a:xfrm>
            <a:off x="6580167" y="3842389"/>
            <a:ext cx="1023371" cy="461665"/>
          </a:xfrm>
          <a:prstGeom prst="rect">
            <a:avLst/>
          </a:prstGeom>
          <a:noFill/>
        </p:spPr>
        <p:txBody>
          <a:bodyPr wrap="square" rtlCol="0">
            <a:spAutoFit/>
          </a:bodyPr>
          <a:lstStyle/>
          <a:p>
            <a:pPr marL="228600" indent="-228600">
              <a:buFontTx/>
              <a:buAutoNum type="arabicParenBoth" startAt="6"/>
            </a:pPr>
            <a:r>
              <a:rPr lang="en-US" sz="1200" dirty="0">
                <a:solidFill>
                  <a:prstClr val="black"/>
                </a:solidFill>
              </a:rPr>
              <a:t>  43,000</a:t>
            </a:r>
          </a:p>
          <a:p>
            <a:pPr marL="228600" indent="-228600">
              <a:buFontTx/>
              <a:buAutoNum type="arabicParenBoth" startAt="6"/>
            </a:pPr>
            <a:r>
              <a:rPr lang="en-US" sz="1200" dirty="0">
                <a:solidFill>
                  <a:prstClr val="black"/>
                </a:solidFill>
              </a:rPr>
              <a:t>  20,000</a:t>
            </a:r>
          </a:p>
        </p:txBody>
      </p:sp>
      <p:cxnSp>
        <p:nvCxnSpPr>
          <p:cNvPr id="130" name="Straight Connector 129"/>
          <p:cNvCxnSpPr/>
          <p:nvPr/>
        </p:nvCxnSpPr>
        <p:spPr>
          <a:xfrm flipH="1" flipV="1">
            <a:off x="6630503" y="3892488"/>
            <a:ext cx="2" cy="652749"/>
          </a:xfrm>
          <a:prstGeom prst="line">
            <a:avLst/>
          </a:prstGeom>
        </p:spPr>
        <p:style>
          <a:lnRef idx="1">
            <a:schemeClr val="dk1"/>
          </a:lnRef>
          <a:fillRef idx="0">
            <a:schemeClr val="dk1"/>
          </a:fillRef>
          <a:effectRef idx="0">
            <a:schemeClr val="dk1"/>
          </a:effectRef>
          <a:fontRef idx="minor">
            <a:schemeClr val="tx1"/>
          </a:fontRef>
        </p:style>
      </p:cxnSp>
      <p:grpSp>
        <p:nvGrpSpPr>
          <p:cNvPr id="131" name="Group 130"/>
          <p:cNvGrpSpPr/>
          <p:nvPr/>
        </p:nvGrpSpPr>
        <p:grpSpPr>
          <a:xfrm>
            <a:off x="6656952" y="4451649"/>
            <a:ext cx="737274" cy="43865"/>
            <a:chOff x="799401" y="3280653"/>
            <a:chExt cx="737274" cy="43865"/>
          </a:xfrm>
        </p:grpSpPr>
        <p:cxnSp>
          <p:nvCxnSpPr>
            <p:cNvPr id="132" name="Straight Connector 131"/>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35" name="TextBox 134"/>
          <p:cNvSpPr txBox="1"/>
          <p:nvPr/>
        </p:nvSpPr>
        <p:spPr>
          <a:xfrm>
            <a:off x="4098547" y="4585197"/>
            <a:ext cx="1158989" cy="483722"/>
          </a:xfrm>
          <a:prstGeom prst="rect">
            <a:avLst/>
          </a:prstGeom>
          <a:noFill/>
        </p:spPr>
        <p:txBody>
          <a:bodyPr wrap="square" rtlCol="0">
            <a:spAutoFit/>
          </a:bodyPr>
          <a:lstStyle/>
          <a:p>
            <a:pPr algn="ctr">
              <a:lnSpc>
                <a:spcPct val="90000"/>
              </a:lnSpc>
            </a:pPr>
            <a:r>
              <a:rPr lang="en-US" sz="1400" b="1" dirty="0">
                <a:solidFill>
                  <a:prstClr val="black"/>
                </a:solidFill>
              </a:rPr>
              <a:t>Notes</a:t>
            </a:r>
          </a:p>
          <a:p>
            <a:pPr algn="ctr">
              <a:lnSpc>
                <a:spcPct val="90000"/>
              </a:lnSpc>
            </a:pPr>
            <a:r>
              <a:rPr lang="en-US" sz="1400" b="1" dirty="0">
                <a:solidFill>
                  <a:prstClr val="black"/>
                </a:solidFill>
              </a:rPr>
              <a:t>Payable</a:t>
            </a:r>
          </a:p>
        </p:txBody>
      </p:sp>
      <p:cxnSp>
        <p:nvCxnSpPr>
          <p:cNvPr id="136" name="Straight Connector 135"/>
          <p:cNvCxnSpPr/>
          <p:nvPr/>
        </p:nvCxnSpPr>
        <p:spPr>
          <a:xfrm>
            <a:off x="3802633" y="5056388"/>
            <a:ext cx="1721712" cy="1444"/>
          </a:xfrm>
          <a:prstGeom prst="line">
            <a:avLst/>
          </a:prstGeom>
        </p:spPr>
        <p:style>
          <a:lnRef idx="1">
            <a:schemeClr val="dk1"/>
          </a:lnRef>
          <a:fillRef idx="0">
            <a:schemeClr val="dk1"/>
          </a:fillRef>
          <a:effectRef idx="0">
            <a:schemeClr val="dk1"/>
          </a:effectRef>
          <a:fontRef idx="minor">
            <a:schemeClr val="tx1"/>
          </a:fontRef>
        </p:style>
      </p:cxnSp>
      <p:sp>
        <p:nvSpPr>
          <p:cNvPr id="137" name="TextBox 136"/>
          <p:cNvSpPr txBox="1"/>
          <p:nvPr/>
        </p:nvSpPr>
        <p:spPr>
          <a:xfrm>
            <a:off x="4647166" y="5023612"/>
            <a:ext cx="1023371" cy="276999"/>
          </a:xfrm>
          <a:prstGeom prst="rect">
            <a:avLst/>
          </a:prstGeom>
          <a:noFill/>
        </p:spPr>
        <p:txBody>
          <a:bodyPr wrap="square" rtlCol="0">
            <a:spAutoFit/>
          </a:bodyPr>
          <a:lstStyle/>
          <a:p>
            <a:r>
              <a:rPr lang="en-US" sz="1200" dirty="0">
                <a:solidFill>
                  <a:prstClr val="black"/>
                </a:solidFill>
              </a:rPr>
              <a:t>(2)   100,000</a:t>
            </a:r>
          </a:p>
        </p:txBody>
      </p:sp>
      <p:cxnSp>
        <p:nvCxnSpPr>
          <p:cNvPr id="138" name="Straight Connector 137"/>
          <p:cNvCxnSpPr/>
          <p:nvPr/>
        </p:nvCxnSpPr>
        <p:spPr>
          <a:xfrm flipH="1" flipV="1">
            <a:off x="4645853" y="5056388"/>
            <a:ext cx="2" cy="652749"/>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3802633" y="5439080"/>
            <a:ext cx="1721712" cy="0"/>
          </a:xfrm>
          <a:prstGeom prst="line">
            <a:avLst/>
          </a:prstGeom>
        </p:spPr>
        <p:style>
          <a:lnRef idx="1">
            <a:schemeClr val="dk1"/>
          </a:lnRef>
          <a:fillRef idx="0">
            <a:schemeClr val="dk1"/>
          </a:fillRef>
          <a:effectRef idx="0">
            <a:schemeClr val="dk1"/>
          </a:effectRef>
          <a:fontRef idx="minor">
            <a:schemeClr val="tx1"/>
          </a:fontRef>
        </p:style>
      </p:cxnSp>
      <p:sp>
        <p:nvSpPr>
          <p:cNvPr id="140" name="TextBox 139"/>
          <p:cNvSpPr txBox="1"/>
          <p:nvPr/>
        </p:nvSpPr>
        <p:spPr>
          <a:xfrm>
            <a:off x="4617117" y="5368414"/>
            <a:ext cx="1089968" cy="276999"/>
          </a:xfrm>
          <a:prstGeom prst="rect">
            <a:avLst/>
          </a:prstGeom>
          <a:noFill/>
        </p:spPr>
        <p:txBody>
          <a:bodyPr wrap="square" rtlCol="0">
            <a:spAutoFit/>
          </a:bodyPr>
          <a:lstStyle/>
          <a:p>
            <a:r>
              <a:rPr lang="en-US" sz="1200" b="1" dirty="0">
                <a:solidFill>
                  <a:prstClr val="black"/>
                </a:solidFill>
              </a:rPr>
              <a:t>Bal.  100,000</a:t>
            </a:r>
          </a:p>
        </p:txBody>
      </p:sp>
      <p:grpSp>
        <p:nvGrpSpPr>
          <p:cNvPr id="141" name="Group 140"/>
          <p:cNvGrpSpPr/>
          <p:nvPr/>
        </p:nvGrpSpPr>
        <p:grpSpPr>
          <a:xfrm>
            <a:off x="4706707" y="5611541"/>
            <a:ext cx="737274" cy="43865"/>
            <a:chOff x="799401" y="3280653"/>
            <a:chExt cx="737274" cy="43865"/>
          </a:xfrm>
        </p:grpSpPr>
        <p:cxnSp>
          <p:nvCxnSpPr>
            <p:cNvPr id="142" name="Straight Connector 141"/>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45" name="TextBox 144"/>
          <p:cNvSpPr txBox="1"/>
          <p:nvPr/>
        </p:nvSpPr>
        <p:spPr>
          <a:xfrm>
            <a:off x="6084385" y="4778450"/>
            <a:ext cx="1158989" cy="289823"/>
          </a:xfrm>
          <a:prstGeom prst="rect">
            <a:avLst/>
          </a:prstGeom>
          <a:noFill/>
        </p:spPr>
        <p:txBody>
          <a:bodyPr wrap="square" rtlCol="0">
            <a:spAutoFit/>
          </a:bodyPr>
          <a:lstStyle/>
          <a:p>
            <a:pPr algn="ctr">
              <a:lnSpc>
                <a:spcPct val="90000"/>
              </a:lnSpc>
            </a:pPr>
            <a:r>
              <a:rPr lang="en-US" sz="1400" b="1" dirty="0">
                <a:solidFill>
                  <a:prstClr val="black"/>
                </a:solidFill>
              </a:rPr>
              <a:t>Dividends</a:t>
            </a:r>
          </a:p>
        </p:txBody>
      </p:sp>
      <p:cxnSp>
        <p:nvCxnSpPr>
          <p:cNvPr id="146" name="Straight Connector 145"/>
          <p:cNvCxnSpPr/>
          <p:nvPr/>
        </p:nvCxnSpPr>
        <p:spPr>
          <a:xfrm>
            <a:off x="5788471" y="5071209"/>
            <a:ext cx="1721712" cy="1444"/>
          </a:xfrm>
          <a:prstGeom prst="line">
            <a:avLst/>
          </a:prstGeom>
        </p:spPr>
        <p:style>
          <a:lnRef idx="1">
            <a:schemeClr val="dk1"/>
          </a:lnRef>
          <a:fillRef idx="0">
            <a:schemeClr val="dk1"/>
          </a:fillRef>
          <a:effectRef idx="0">
            <a:schemeClr val="dk1"/>
          </a:effectRef>
          <a:fontRef idx="minor">
            <a:schemeClr val="tx1"/>
          </a:fontRef>
        </p:style>
      </p:cxnSp>
      <p:sp>
        <p:nvSpPr>
          <p:cNvPr id="147" name="TextBox 146"/>
          <p:cNvSpPr txBox="1"/>
          <p:nvPr/>
        </p:nvSpPr>
        <p:spPr>
          <a:xfrm>
            <a:off x="5745055" y="5038433"/>
            <a:ext cx="1023371" cy="276999"/>
          </a:xfrm>
          <a:prstGeom prst="rect">
            <a:avLst/>
          </a:prstGeom>
          <a:noFill/>
        </p:spPr>
        <p:txBody>
          <a:bodyPr wrap="square" rtlCol="0">
            <a:spAutoFit/>
          </a:bodyPr>
          <a:lstStyle/>
          <a:p>
            <a:r>
              <a:rPr lang="en-US" sz="1200" dirty="0">
                <a:solidFill>
                  <a:prstClr val="black"/>
                </a:solidFill>
              </a:rPr>
              <a:t>(10)     4,000</a:t>
            </a:r>
          </a:p>
        </p:txBody>
      </p:sp>
      <p:cxnSp>
        <p:nvCxnSpPr>
          <p:cNvPr id="148" name="Straight Connector 147"/>
          <p:cNvCxnSpPr/>
          <p:nvPr/>
        </p:nvCxnSpPr>
        <p:spPr>
          <a:xfrm flipH="1" flipV="1">
            <a:off x="6631691" y="5071209"/>
            <a:ext cx="2" cy="652749"/>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5788471" y="5453901"/>
            <a:ext cx="1721712" cy="0"/>
          </a:xfrm>
          <a:prstGeom prst="line">
            <a:avLst/>
          </a:prstGeom>
        </p:spPr>
        <p:style>
          <a:lnRef idx="1">
            <a:schemeClr val="dk1"/>
          </a:lnRef>
          <a:fillRef idx="0">
            <a:schemeClr val="dk1"/>
          </a:fillRef>
          <a:effectRef idx="0">
            <a:schemeClr val="dk1"/>
          </a:effectRef>
          <a:fontRef idx="minor">
            <a:schemeClr val="tx1"/>
          </a:fontRef>
        </p:style>
      </p:cxnSp>
      <p:sp>
        <p:nvSpPr>
          <p:cNvPr id="150" name="TextBox 149"/>
          <p:cNvSpPr txBox="1"/>
          <p:nvPr/>
        </p:nvSpPr>
        <p:spPr>
          <a:xfrm>
            <a:off x="5746491" y="5383235"/>
            <a:ext cx="1089968" cy="276999"/>
          </a:xfrm>
          <a:prstGeom prst="rect">
            <a:avLst/>
          </a:prstGeom>
          <a:noFill/>
        </p:spPr>
        <p:txBody>
          <a:bodyPr wrap="square" rtlCol="0">
            <a:spAutoFit/>
          </a:bodyPr>
          <a:lstStyle/>
          <a:p>
            <a:r>
              <a:rPr lang="en-US" sz="1200" b="1" dirty="0">
                <a:solidFill>
                  <a:prstClr val="black"/>
                </a:solidFill>
              </a:rPr>
              <a:t>Bal.     4,000</a:t>
            </a:r>
          </a:p>
        </p:txBody>
      </p:sp>
      <p:grpSp>
        <p:nvGrpSpPr>
          <p:cNvPr id="151" name="Group 150"/>
          <p:cNvGrpSpPr/>
          <p:nvPr/>
        </p:nvGrpSpPr>
        <p:grpSpPr>
          <a:xfrm>
            <a:off x="5809461" y="5626881"/>
            <a:ext cx="737274" cy="43865"/>
            <a:chOff x="799401" y="3280653"/>
            <a:chExt cx="737274" cy="43865"/>
          </a:xfrm>
        </p:grpSpPr>
        <p:cxnSp>
          <p:nvCxnSpPr>
            <p:cNvPr id="152" name="Straight Connector 151"/>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54" name="TextBox 153"/>
          <p:cNvSpPr txBox="1"/>
          <p:nvPr/>
        </p:nvSpPr>
        <p:spPr>
          <a:xfrm>
            <a:off x="6574949" y="2343459"/>
            <a:ext cx="1023371" cy="276999"/>
          </a:xfrm>
          <a:prstGeom prst="rect">
            <a:avLst/>
          </a:prstGeom>
          <a:noFill/>
        </p:spPr>
        <p:txBody>
          <a:bodyPr wrap="square" rtlCol="0">
            <a:spAutoFit/>
          </a:bodyPr>
          <a:lstStyle/>
          <a:p>
            <a:r>
              <a:rPr lang="en-US" sz="1200" dirty="0">
                <a:solidFill>
                  <a:prstClr val="black"/>
                </a:solidFill>
              </a:rPr>
              <a:t>(1)  200,000</a:t>
            </a:r>
          </a:p>
        </p:txBody>
      </p:sp>
      <p:sp>
        <p:nvSpPr>
          <p:cNvPr id="155" name="TextBox 154"/>
          <p:cNvSpPr txBox="1"/>
          <p:nvPr/>
        </p:nvSpPr>
        <p:spPr>
          <a:xfrm>
            <a:off x="6544900" y="2688261"/>
            <a:ext cx="1089968" cy="276999"/>
          </a:xfrm>
          <a:prstGeom prst="rect">
            <a:avLst/>
          </a:prstGeom>
          <a:noFill/>
        </p:spPr>
        <p:txBody>
          <a:bodyPr wrap="square" rtlCol="0">
            <a:spAutoFit/>
          </a:bodyPr>
          <a:lstStyle/>
          <a:p>
            <a:r>
              <a:rPr lang="en-US" sz="1200" b="1" dirty="0">
                <a:solidFill>
                  <a:prstClr val="black"/>
                </a:solidFill>
              </a:rPr>
              <a:t>Bal. 200,000</a:t>
            </a:r>
          </a:p>
        </p:txBody>
      </p:sp>
      <p:sp>
        <p:nvSpPr>
          <p:cNvPr id="156" name="TextBox 155"/>
          <p:cNvSpPr txBox="1"/>
          <p:nvPr/>
        </p:nvSpPr>
        <p:spPr>
          <a:xfrm>
            <a:off x="8659722" y="2328451"/>
            <a:ext cx="341510" cy="276999"/>
          </a:xfrm>
          <a:prstGeom prst="rect">
            <a:avLst/>
          </a:prstGeom>
          <a:noFill/>
        </p:spPr>
        <p:txBody>
          <a:bodyPr wrap="square" rtlCol="0">
            <a:spAutoFit/>
          </a:bodyPr>
          <a:lstStyle/>
          <a:p>
            <a:r>
              <a:rPr lang="en-US" sz="1200" dirty="0">
                <a:solidFill>
                  <a:prstClr val="black"/>
                </a:solidFill>
              </a:rPr>
              <a:t>0</a:t>
            </a:r>
          </a:p>
        </p:txBody>
      </p:sp>
      <p:sp>
        <p:nvSpPr>
          <p:cNvPr id="157" name="TextBox 156"/>
          <p:cNvSpPr txBox="1"/>
          <p:nvPr/>
        </p:nvSpPr>
        <p:spPr>
          <a:xfrm>
            <a:off x="8676299" y="2690914"/>
            <a:ext cx="341510" cy="276999"/>
          </a:xfrm>
          <a:prstGeom prst="rect">
            <a:avLst/>
          </a:prstGeom>
          <a:noFill/>
        </p:spPr>
        <p:txBody>
          <a:bodyPr wrap="square" rtlCol="0">
            <a:spAutoFit/>
          </a:bodyPr>
          <a:lstStyle/>
          <a:p>
            <a:r>
              <a:rPr lang="en-US" sz="1200" b="1" dirty="0">
                <a:solidFill>
                  <a:prstClr val="black"/>
                </a:solidFill>
              </a:rPr>
              <a:t>0</a:t>
            </a:r>
          </a:p>
        </p:txBody>
      </p:sp>
      <p:grpSp>
        <p:nvGrpSpPr>
          <p:cNvPr id="161" name="Group 160"/>
          <p:cNvGrpSpPr/>
          <p:nvPr/>
        </p:nvGrpSpPr>
        <p:grpSpPr>
          <a:xfrm>
            <a:off x="6654023" y="2938413"/>
            <a:ext cx="737274" cy="43865"/>
            <a:chOff x="799401" y="3280653"/>
            <a:chExt cx="737274" cy="43865"/>
          </a:xfrm>
        </p:grpSpPr>
        <p:cxnSp>
          <p:nvCxnSpPr>
            <p:cNvPr id="162" name="Straight Connector 161"/>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3" name="Straight Connector 162"/>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6" name="TextBox 25"/>
          <p:cNvSpPr txBox="1"/>
          <p:nvPr/>
        </p:nvSpPr>
        <p:spPr>
          <a:xfrm>
            <a:off x="2390104" y="6010761"/>
            <a:ext cx="5279319" cy="276999"/>
          </a:xfrm>
          <a:prstGeom prst="rect">
            <a:avLst/>
          </a:prstGeom>
          <a:noFill/>
        </p:spPr>
        <p:txBody>
          <a:bodyPr wrap="square" rtlCol="0">
            <a:spAutoFit/>
          </a:bodyPr>
          <a:lstStyle/>
          <a:p>
            <a:r>
              <a:rPr lang="en-US" sz="1200" b="1" dirty="0">
                <a:solidFill>
                  <a:srgbClr val="1D5F76"/>
                </a:solidFill>
              </a:rPr>
              <a:t>Transaction numbers are shown in parentheses. Account balances are in bold.</a:t>
            </a:r>
          </a:p>
        </p:txBody>
      </p:sp>
    </p:spTree>
    <p:extLst>
      <p:ext uri="{BB962C8B-B14F-4D97-AF65-F5344CB8AC3E}">
        <p14:creationId xmlns:p14="http://schemas.microsoft.com/office/powerpoint/2010/main" val="2450624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3"/>
            <a:ext cx="7406640" cy="4725038"/>
          </a:xfrm>
        </p:spPr>
        <p:txBody>
          <a:bodyPr/>
          <a:lstStyle/>
          <a:p>
            <a:pPr marL="0" indent="0">
              <a:buNone/>
            </a:pPr>
            <a:r>
              <a:rPr lang="en-US" dirty="0"/>
              <a:t>Which of the following is used to provide a chronological record of all transactions affecting a firm?</a:t>
            </a:r>
          </a:p>
          <a:p>
            <a:pPr marL="0" indent="0">
              <a:buNone/>
            </a:pPr>
            <a:r>
              <a:rPr lang="en-US" dirty="0"/>
              <a:t>a.	The general ledger</a:t>
            </a:r>
          </a:p>
          <a:p>
            <a:pPr marL="0" indent="0">
              <a:buNone/>
            </a:pPr>
            <a:r>
              <a:rPr lang="en-US" dirty="0"/>
              <a:t>b.	The journal</a:t>
            </a:r>
          </a:p>
          <a:p>
            <a:pPr marL="0" indent="0">
              <a:buNone/>
            </a:pPr>
            <a:r>
              <a:rPr lang="en-US" dirty="0"/>
              <a:t>c.	The trial balance</a:t>
            </a:r>
          </a:p>
          <a:p>
            <a:pPr marL="514350" indent="-514350">
              <a:buAutoNum type="alphaLcPeriod" startAt="4"/>
            </a:pPr>
            <a:r>
              <a:rPr lang="en-US" dirty="0"/>
              <a:t>The income statement</a:t>
            </a:r>
          </a:p>
        </p:txBody>
      </p:sp>
      <p:sp>
        <p:nvSpPr>
          <p:cNvPr id="4" name="Title 3"/>
          <p:cNvSpPr>
            <a:spLocks noGrp="1"/>
          </p:cNvSpPr>
          <p:nvPr>
            <p:ph type="title"/>
          </p:nvPr>
        </p:nvSpPr>
        <p:spPr/>
        <p:txBody>
          <a:bodyPr/>
          <a:lstStyle/>
          <a:p>
            <a:r>
              <a:rPr lang="en-US" dirty="0"/>
              <a:t>Concept Check 2-4</a:t>
            </a:r>
          </a:p>
        </p:txBody>
      </p:sp>
      <p:sp>
        <p:nvSpPr>
          <p:cNvPr id="6" name="TextBox 5"/>
          <p:cNvSpPr txBox="1"/>
          <p:nvPr/>
        </p:nvSpPr>
        <p:spPr>
          <a:xfrm>
            <a:off x="1064944" y="5125960"/>
            <a:ext cx="7376160" cy="1477328"/>
          </a:xfrm>
          <a:prstGeom prst="rect">
            <a:avLst/>
          </a:prstGeom>
          <a:solidFill>
            <a:srgbClr val="FFFFD1"/>
          </a:solidFill>
          <a:ln w="6350">
            <a:solidFill>
              <a:schemeClr val="tx1"/>
            </a:solidFill>
          </a:ln>
        </p:spPr>
        <p:txBody>
          <a:bodyPr wrap="square" rtlCol="0">
            <a:spAutoFit/>
          </a:bodyPr>
          <a:lstStyle/>
          <a:p>
            <a:r>
              <a:rPr lang="en-US" dirty="0"/>
              <a:t>The journal is a chronological record of the economic events that have taken place. (The general ledger is used to accumulate the balances of the accounts, and the trial balance is a summarized listing of all the debit and credit accounts. The income statement is a financial statement used to determine whether the business was profitable.)</a:t>
            </a:r>
          </a:p>
        </p:txBody>
      </p:sp>
      <p:sp>
        <p:nvSpPr>
          <p:cNvPr id="7" name="Oval 6"/>
          <p:cNvSpPr/>
          <p:nvPr/>
        </p:nvSpPr>
        <p:spPr bwMode="auto">
          <a:xfrm>
            <a:off x="974981" y="344707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9" name="Slide Number Placeholder 8"/>
          <p:cNvSpPr>
            <a:spLocks noGrp="1"/>
          </p:cNvSpPr>
          <p:nvPr>
            <p:ph type="sldNum" sz="quarter" idx="12"/>
          </p:nvPr>
        </p:nvSpPr>
        <p:spPr/>
        <p:txBody>
          <a:bodyPr/>
          <a:lstStyle/>
          <a:p>
            <a:r>
              <a:rPr lang="en-US" dirty="0"/>
              <a:t>2-</a:t>
            </a:r>
            <a:fld id="{8A048DD7-39B4-434B-ACE7-68CA5B147A05}" type="slidenum">
              <a:rPr lang="en-US" smtClean="0"/>
              <a:t>67</a:t>
            </a:fld>
            <a:endParaRPr lang="en-US" dirty="0"/>
          </a:p>
        </p:txBody>
      </p:sp>
    </p:spTree>
    <p:extLst>
      <p:ext uri="{BB962C8B-B14F-4D97-AF65-F5344CB8AC3E}">
        <p14:creationId xmlns:p14="http://schemas.microsoft.com/office/powerpoint/2010/main" val="266502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3"/>
            <a:ext cx="7406640" cy="3180989"/>
          </a:xfrm>
        </p:spPr>
        <p:txBody>
          <a:bodyPr>
            <a:normAutofit fontScale="92500" lnSpcReduction="20000"/>
          </a:bodyPr>
          <a:lstStyle/>
          <a:p>
            <a:pPr marL="0" indent="0">
              <a:buNone/>
            </a:pPr>
            <a:r>
              <a:rPr lang="en-US" dirty="0"/>
              <a:t>Which of the following accounts would be debited when a company pays $12,000 in advance for one year of rent?</a:t>
            </a:r>
          </a:p>
          <a:p>
            <a:pPr marL="0" indent="0">
              <a:buNone/>
            </a:pPr>
            <a:r>
              <a:rPr lang="en-US" dirty="0"/>
              <a:t>a.	Cash</a:t>
            </a:r>
          </a:p>
          <a:p>
            <a:pPr marL="0" indent="0">
              <a:buNone/>
            </a:pPr>
            <a:r>
              <a:rPr lang="en-US" dirty="0"/>
              <a:t>b.	Rent Expense</a:t>
            </a:r>
          </a:p>
          <a:p>
            <a:pPr marL="0" indent="0">
              <a:buNone/>
            </a:pPr>
            <a:r>
              <a:rPr lang="en-US" dirty="0"/>
              <a:t>c.	Prepaid Rent</a:t>
            </a:r>
          </a:p>
          <a:p>
            <a:pPr marL="514350" indent="-514350">
              <a:buAutoNum type="alphaLcPeriod" startAt="4"/>
            </a:pPr>
            <a:r>
              <a:rPr lang="en-US" dirty="0"/>
              <a:t>Rental Income</a:t>
            </a:r>
          </a:p>
        </p:txBody>
      </p:sp>
      <p:sp>
        <p:nvSpPr>
          <p:cNvPr id="4" name="Title 3"/>
          <p:cNvSpPr>
            <a:spLocks noGrp="1"/>
          </p:cNvSpPr>
          <p:nvPr>
            <p:ph type="title"/>
          </p:nvPr>
        </p:nvSpPr>
        <p:spPr/>
        <p:txBody>
          <a:bodyPr/>
          <a:lstStyle/>
          <a:p>
            <a:r>
              <a:rPr lang="en-US" dirty="0"/>
              <a:t>Concept Check 2-5</a:t>
            </a:r>
          </a:p>
        </p:txBody>
      </p:sp>
      <p:sp>
        <p:nvSpPr>
          <p:cNvPr id="6" name="Oval 5"/>
          <p:cNvSpPr/>
          <p:nvPr/>
        </p:nvSpPr>
        <p:spPr bwMode="auto">
          <a:xfrm>
            <a:off x="1002392" y="3373994"/>
            <a:ext cx="514374" cy="527563"/>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4519063"/>
            <a:ext cx="7406640" cy="1785104"/>
          </a:xfrm>
          <a:prstGeom prst="rect">
            <a:avLst/>
          </a:prstGeom>
          <a:solidFill>
            <a:srgbClr val="FFFFD1"/>
          </a:solidFill>
          <a:ln w="6350">
            <a:solidFill>
              <a:schemeClr val="tx1"/>
            </a:solidFill>
          </a:ln>
        </p:spPr>
        <p:txBody>
          <a:bodyPr wrap="square" rtlCol="0">
            <a:spAutoFit/>
          </a:bodyPr>
          <a:lstStyle/>
          <a:p>
            <a:r>
              <a:rPr lang="en-US" sz="2200" dirty="0"/>
              <a:t>This transaction creates a prepaid account—specifically prepaid rent. Prepaid rent is an asset account. In order to increase an asset account you would debit it. The correct answer is the prepaid rent account would be debited for $12,000 when the rent was paid in advance. (Cash would be credited.)</a:t>
            </a:r>
          </a:p>
        </p:txBody>
      </p:sp>
      <p:sp>
        <p:nvSpPr>
          <p:cNvPr id="8" name="Footer Placeholder 7"/>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9" name="Slide Number Placeholder 8"/>
          <p:cNvSpPr>
            <a:spLocks noGrp="1"/>
          </p:cNvSpPr>
          <p:nvPr>
            <p:ph type="sldNum" sz="quarter" idx="12"/>
          </p:nvPr>
        </p:nvSpPr>
        <p:spPr/>
        <p:txBody>
          <a:bodyPr/>
          <a:lstStyle/>
          <a:p>
            <a:r>
              <a:rPr lang="en-US" dirty="0"/>
              <a:t>2-</a:t>
            </a:r>
            <a:fld id="{8A048DD7-39B4-434B-ACE7-68CA5B147A05}" type="slidenum">
              <a:rPr lang="en-US" smtClean="0"/>
              <a:t>68</a:t>
            </a:fld>
            <a:endParaRPr lang="en-US" dirty="0"/>
          </a:p>
        </p:txBody>
      </p:sp>
    </p:spTree>
    <p:extLst>
      <p:ext uri="{BB962C8B-B14F-4D97-AF65-F5344CB8AC3E}">
        <p14:creationId xmlns:p14="http://schemas.microsoft.com/office/powerpoint/2010/main" val="414652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4"/>
          <p:cNvSpPr>
            <a:spLocks noGrp="1"/>
          </p:cNvSpPr>
          <p:nvPr>
            <p:ph idx="1"/>
          </p:nvPr>
        </p:nvSpPr>
        <p:spPr/>
        <p:txBody>
          <a:bodyPr/>
          <a:lstStyle/>
          <a:p>
            <a:r>
              <a:rPr lang="en-US" b="1" dirty="0">
                <a:solidFill>
                  <a:srgbClr val="A5062D"/>
                </a:solidFill>
              </a:rPr>
              <a:t>LO2-6</a:t>
            </a:r>
            <a:r>
              <a:rPr lang="en-US" dirty="0"/>
              <a:t>	Prepare a trial balance.</a:t>
            </a:r>
          </a:p>
        </p:txBody>
      </p:sp>
      <p:sp>
        <p:nvSpPr>
          <p:cNvPr id="87041" name="Title 3"/>
          <p:cNvSpPr>
            <a:spLocks noGrp="1"/>
          </p:cNvSpPr>
          <p:nvPr>
            <p:ph type="title"/>
          </p:nvPr>
        </p:nvSpPr>
        <p:spPr/>
        <p:txBody>
          <a:bodyPr/>
          <a:lstStyle/>
          <a:p>
            <a:r>
              <a:rPr lang="en-US" dirty="0"/>
              <a:t>Learning Objective 6</a:t>
            </a:r>
          </a:p>
        </p:txBody>
      </p:sp>
      <p:sp>
        <p:nvSpPr>
          <p:cNvPr id="4" name="Slide Number Placeholder 3"/>
          <p:cNvSpPr>
            <a:spLocks noGrp="1"/>
          </p:cNvSpPr>
          <p:nvPr>
            <p:ph type="sldNum" sz="quarter" idx="12"/>
          </p:nvPr>
        </p:nvSpPr>
        <p:spPr/>
        <p:txBody>
          <a:bodyPr/>
          <a:lstStyle/>
          <a:p>
            <a:r>
              <a:rPr lang="en-US" dirty="0"/>
              <a:t>2-</a:t>
            </a:r>
            <a:fld id="{8A048DD7-39B4-434B-ACE7-68CA5B147A05}" type="slidenum">
              <a:rPr lang="en-US" smtClean="0"/>
              <a:t>69</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8820"/>
            <a:ext cx="8229600" cy="1143000"/>
          </a:xfrm>
        </p:spPr>
        <p:txBody>
          <a:bodyPr/>
          <a:lstStyle/>
          <a:p>
            <a:pPr>
              <a:lnSpc>
                <a:spcPct val="90000"/>
              </a:lnSpc>
            </a:pPr>
            <a:r>
              <a:rPr lang="en-IN" dirty="0"/>
              <a:t>Capturing Transactions in Accounts</a:t>
            </a:r>
          </a:p>
        </p:txBody>
      </p:sp>
      <p:sp>
        <p:nvSpPr>
          <p:cNvPr id="22530" name="Content Placeholder 2"/>
          <p:cNvSpPr>
            <a:spLocks noGrp="1"/>
          </p:cNvSpPr>
          <p:nvPr>
            <p:ph idx="1"/>
          </p:nvPr>
        </p:nvSpPr>
        <p:spPr>
          <a:xfrm>
            <a:off x="723900" y="1291786"/>
            <a:ext cx="7955280" cy="5283675"/>
          </a:xfrm>
        </p:spPr>
        <p:txBody>
          <a:bodyPr>
            <a:normAutofit lnSpcReduction="10000"/>
          </a:bodyPr>
          <a:lstStyle/>
          <a:p>
            <a:r>
              <a:rPr lang="en-US" b="1" dirty="0"/>
              <a:t>Account</a:t>
            </a:r>
            <a:r>
              <a:rPr lang="en-US" dirty="0"/>
              <a:t>: Record of all transactions related to a particular item over a period of time.</a:t>
            </a:r>
          </a:p>
          <a:p>
            <a:pPr lvl="1"/>
            <a:r>
              <a:rPr lang="en-US" u="sng" dirty="0"/>
              <a:t>Asset accounts</a:t>
            </a:r>
            <a:r>
              <a:rPr lang="en-US" dirty="0"/>
              <a:t>: </a:t>
            </a:r>
          </a:p>
          <a:p>
            <a:pPr marL="914400" lvl="2" indent="0">
              <a:buNone/>
            </a:pPr>
            <a:r>
              <a:rPr lang="en-US" dirty="0"/>
              <a:t>Examples: Cash, Supplies, and Equipment</a:t>
            </a:r>
          </a:p>
          <a:p>
            <a:pPr lvl="1"/>
            <a:r>
              <a:rPr lang="en-US" u="sng" dirty="0"/>
              <a:t>Liability accounts</a:t>
            </a:r>
            <a:r>
              <a:rPr lang="en-US" dirty="0"/>
              <a:t>: </a:t>
            </a:r>
          </a:p>
          <a:p>
            <a:pPr marL="914400" lvl="2" indent="0">
              <a:buNone/>
            </a:pPr>
            <a:r>
              <a:rPr lang="en-US" dirty="0"/>
              <a:t>Examples: Accounts Payable, Salaries Payable, Utilities Payable, and Taxes Payable</a:t>
            </a:r>
          </a:p>
          <a:p>
            <a:pPr lvl="1"/>
            <a:r>
              <a:rPr lang="en-US" u="sng" dirty="0"/>
              <a:t>Stockholders’ equity accounts</a:t>
            </a:r>
            <a:r>
              <a:rPr lang="en-US" dirty="0"/>
              <a:t>: </a:t>
            </a:r>
          </a:p>
          <a:p>
            <a:pPr marL="914400" lvl="2" indent="0">
              <a:buNone/>
            </a:pPr>
            <a:r>
              <a:rPr lang="en-US" dirty="0"/>
              <a:t>Examples: Common Stock and Retained Earnings</a:t>
            </a:r>
          </a:p>
          <a:p>
            <a:pPr>
              <a:spcBef>
                <a:spcPts val="1200"/>
              </a:spcBef>
            </a:pPr>
            <a:r>
              <a:rPr lang="en-US" b="1" dirty="0"/>
              <a:t>Chart of accounts</a:t>
            </a:r>
            <a:r>
              <a:rPr lang="en-US" dirty="0"/>
              <a:t>: A list of all account names used to record transactions</a:t>
            </a:r>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7</a:t>
            </a:fld>
            <a:endParaRPr lang="en-US" dirty="0"/>
          </a:p>
        </p:txBody>
      </p:sp>
      <p:sp>
        <p:nvSpPr>
          <p:cNvPr id="3" name="Footer Placeholder 2"/>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3"/>
          <p:cNvSpPr>
            <a:spLocks noGrp="1"/>
          </p:cNvSpPr>
          <p:nvPr>
            <p:ph type="title"/>
          </p:nvPr>
        </p:nvSpPr>
        <p:spPr/>
        <p:txBody>
          <a:bodyPr/>
          <a:lstStyle/>
          <a:p>
            <a:r>
              <a:rPr lang="en-US" dirty="0"/>
              <a:t>Trial Balance</a:t>
            </a:r>
          </a:p>
        </p:txBody>
      </p:sp>
      <p:sp>
        <p:nvSpPr>
          <p:cNvPr id="88066" name="Content Placeholder 4"/>
          <p:cNvSpPr>
            <a:spLocks noGrp="1"/>
          </p:cNvSpPr>
          <p:nvPr>
            <p:ph idx="1"/>
          </p:nvPr>
        </p:nvSpPr>
        <p:spPr/>
        <p:txBody>
          <a:bodyPr>
            <a:normAutofit lnSpcReduction="10000"/>
          </a:bodyPr>
          <a:lstStyle/>
          <a:p>
            <a:r>
              <a:rPr lang="en-US" dirty="0"/>
              <a:t>A </a:t>
            </a:r>
            <a:r>
              <a:rPr lang="en-US" b="1" i="1" dirty="0"/>
              <a:t>trial balance</a:t>
            </a:r>
            <a:r>
              <a:rPr lang="en-US" dirty="0"/>
              <a:t> is a list of all accounts and their balances at a particular date, showing that total debits equal total credits. </a:t>
            </a:r>
          </a:p>
          <a:p>
            <a:r>
              <a:rPr lang="en-US" dirty="0"/>
              <a:t>Another purpose of the trial balance is to assist us in preparing adjusting entries for </a:t>
            </a:r>
            <a:r>
              <a:rPr lang="en-US" i="1" dirty="0"/>
              <a:t>internal</a:t>
            </a:r>
            <a:r>
              <a:rPr lang="en-US" dirty="0"/>
              <a:t> transactions (Chapter 3). </a:t>
            </a:r>
          </a:p>
          <a:p>
            <a:r>
              <a:rPr lang="en-IN" dirty="0"/>
              <a:t>Used for </a:t>
            </a:r>
            <a:r>
              <a:rPr lang="en-IN" b="1" dirty="0"/>
              <a:t>internal purposes </a:t>
            </a:r>
            <a:r>
              <a:rPr lang="en-IN" dirty="0"/>
              <a:t>only</a:t>
            </a:r>
          </a:p>
          <a:p>
            <a:pPr lvl="1"/>
            <a:r>
              <a:rPr lang="en-IN" sz="3200" dirty="0"/>
              <a:t>Not published to external parties</a:t>
            </a:r>
          </a:p>
          <a:p>
            <a:pPr lvl="1"/>
            <a:r>
              <a:rPr lang="en-IN" sz="3200" dirty="0"/>
              <a:t>Not required to follow an order of listing</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70</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3"/>
          <p:cNvSpPr>
            <a:spLocks noGrp="1"/>
          </p:cNvSpPr>
          <p:nvPr>
            <p:ph type="title"/>
          </p:nvPr>
        </p:nvSpPr>
        <p:spPr/>
        <p:txBody>
          <a:bodyPr/>
          <a:lstStyle/>
          <a:p>
            <a:r>
              <a:rPr lang="en-US" dirty="0"/>
              <a:t>Common Mistake</a:t>
            </a:r>
          </a:p>
        </p:txBody>
      </p:sp>
      <p:sp>
        <p:nvSpPr>
          <p:cNvPr id="88066" name="Content Placeholder 4"/>
          <p:cNvSpPr>
            <a:spLocks noGrp="1"/>
          </p:cNvSpPr>
          <p:nvPr>
            <p:ph idx="1"/>
          </p:nvPr>
        </p:nvSpPr>
        <p:spPr>
          <a:xfrm>
            <a:off x="809150" y="1291786"/>
            <a:ext cx="7955280" cy="4525963"/>
          </a:xfrm>
        </p:spPr>
        <p:txBody>
          <a:bodyPr>
            <a:normAutofit fontScale="92500" lnSpcReduction="20000"/>
          </a:bodyPr>
          <a:lstStyle/>
          <a:p>
            <a:pPr marL="0" indent="0">
              <a:buNone/>
            </a:pPr>
            <a:r>
              <a:rPr lang="en-US" dirty="0"/>
              <a:t>Just because the </a:t>
            </a:r>
            <a:r>
              <a:rPr lang="en-US" i="1" dirty="0">
                <a:solidFill>
                  <a:srgbClr val="FF0000"/>
                </a:solidFill>
              </a:rPr>
              <a:t>debits and credits are equal </a:t>
            </a:r>
            <a:r>
              <a:rPr lang="en-US" dirty="0"/>
              <a:t>in a trial balance </a:t>
            </a:r>
            <a:r>
              <a:rPr lang="en-US" i="1" dirty="0">
                <a:solidFill>
                  <a:srgbClr val="FF0000"/>
                </a:solidFill>
              </a:rPr>
              <a:t>does not necessarily mean that all balances are correct</a:t>
            </a:r>
            <a:r>
              <a:rPr lang="en-US" dirty="0"/>
              <a:t>. </a:t>
            </a:r>
          </a:p>
          <a:p>
            <a:pPr marL="0" indent="0">
              <a:buNone/>
            </a:pPr>
            <a:r>
              <a:rPr lang="en-US" dirty="0"/>
              <a:t>A trial balance could contain offsetting errors. </a:t>
            </a:r>
          </a:p>
          <a:p>
            <a:pPr marL="0" indent="0">
              <a:buNone/>
            </a:pPr>
            <a:r>
              <a:rPr lang="en-US" dirty="0"/>
              <a:t>For example, if we overstate cash and revenue each by $1,000:</a:t>
            </a:r>
          </a:p>
          <a:p>
            <a:r>
              <a:rPr lang="en-US" dirty="0"/>
              <a:t>Both accounts will be in error.</a:t>
            </a:r>
          </a:p>
          <a:p>
            <a:r>
              <a:rPr lang="en-US" dirty="0"/>
              <a:t>But the trial balance will still balance, since the overstatement to cash increases debits by $1,000 and the overstatement to revenue increases credits by $1,000.</a:t>
            </a:r>
            <a:endParaRPr lang="en-IN" sz="3200" dirty="0"/>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71</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extLst>
      <p:ext uri="{BB962C8B-B14F-4D97-AF65-F5344CB8AC3E}">
        <p14:creationId xmlns:p14="http://schemas.microsoft.com/office/powerpoint/2010/main" val="40615260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1338077" y="6565989"/>
            <a:ext cx="6973877" cy="215444"/>
          </a:xfrm>
          <a:prstGeom prst="rect">
            <a:avLst/>
          </a:prstGeom>
          <a:noFill/>
        </p:spPr>
        <p:txBody>
          <a:bodyPr wrap="square" rtlCol="0">
            <a:spAutoFit/>
          </a:bodyPr>
          <a:lstStyle/>
          <a:p>
            <a:r>
              <a:rPr lang="en-US" sz="800" dirty="0"/>
              <a:t>Copyright ©2019 McGraw-Hill Education. All rights reserved. No reproduction or distribution without the prior written consent of McGraw-Hill Education. </a:t>
            </a:r>
          </a:p>
        </p:txBody>
      </p:sp>
      <p:sp>
        <p:nvSpPr>
          <p:cNvPr id="3" name="Slide Number Placeholder 2"/>
          <p:cNvSpPr>
            <a:spLocks noGrp="1"/>
          </p:cNvSpPr>
          <p:nvPr>
            <p:ph type="sldNum" sz="quarter" idx="12"/>
          </p:nvPr>
        </p:nvSpPr>
        <p:spPr/>
        <p:txBody>
          <a:bodyPr/>
          <a:lstStyle/>
          <a:p>
            <a:r>
              <a:rPr lang="en-US" dirty="0"/>
              <a:t>2-</a:t>
            </a:r>
            <a:fld id="{8A048DD7-39B4-434B-ACE7-68CA5B147A05}" type="slidenum">
              <a:rPr lang="en-US" smtClean="0">
                <a:solidFill>
                  <a:prstClr val="black">
                    <a:tint val="75000"/>
                  </a:prstClr>
                </a:solidFill>
              </a:rPr>
              <a:pPr/>
              <a:t>72</a:t>
            </a:fld>
            <a:endParaRPr lang="en-US" dirty="0">
              <a:solidFill>
                <a:prstClr val="black">
                  <a:tint val="75000"/>
                </a:prstClr>
              </a:solidFill>
            </a:endParaRPr>
          </a:p>
        </p:txBody>
      </p:sp>
      <p:sp>
        <p:nvSpPr>
          <p:cNvPr id="17" name="Title 1"/>
          <p:cNvSpPr txBox="1">
            <a:spLocks/>
          </p:cNvSpPr>
          <p:nvPr/>
        </p:nvSpPr>
        <p:spPr>
          <a:xfrm>
            <a:off x="893386" y="259180"/>
            <a:ext cx="8229600" cy="774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rgbClr val="1D5F76"/>
                </a:solidFill>
                <a:latin typeface="Avenir LT Std 65 Medium"/>
                <a:cs typeface="Avenir LT Std 65 Medium"/>
              </a:rPr>
              <a:t>Illustration 2-13</a:t>
            </a:r>
            <a:br>
              <a:rPr lang="en-US" sz="2800" dirty="0">
                <a:solidFill>
                  <a:srgbClr val="A5062D"/>
                </a:solidFill>
                <a:latin typeface="Avenir LT Std 65 Medium"/>
                <a:cs typeface="Avenir LT Std 65 Medium"/>
              </a:rPr>
            </a:br>
            <a:r>
              <a:rPr lang="en-US" sz="3600" dirty="0">
                <a:solidFill>
                  <a:srgbClr val="A5062D"/>
                </a:solidFill>
                <a:latin typeface="Avenir LT Std 65 Medium"/>
                <a:cs typeface="Avenir LT Std 65 Medium"/>
              </a:rPr>
              <a:t>Trial Balance of Eagle Soccer Academy</a:t>
            </a:r>
          </a:p>
        </p:txBody>
      </p:sp>
      <p:sp>
        <p:nvSpPr>
          <p:cNvPr id="144" name="Round Same Side Corner Rectangle 143"/>
          <p:cNvSpPr/>
          <p:nvPr/>
        </p:nvSpPr>
        <p:spPr>
          <a:xfrm>
            <a:off x="1819276" y="1229804"/>
            <a:ext cx="6019800" cy="886106"/>
          </a:xfrm>
          <a:prstGeom prst="round2SameRect">
            <a:avLst/>
          </a:prstGeom>
          <a:solidFill>
            <a:srgbClr val="A5062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58" name="Rectangle 157"/>
          <p:cNvSpPr/>
          <p:nvPr/>
        </p:nvSpPr>
        <p:spPr>
          <a:xfrm>
            <a:off x="1819276" y="2115909"/>
            <a:ext cx="6019799" cy="436138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9" name="TextBox 158"/>
          <p:cNvSpPr txBox="1"/>
          <p:nvPr/>
        </p:nvSpPr>
        <p:spPr>
          <a:xfrm>
            <a:off x="2719812" y="1191320"/>
            <a:ext cx="4208771" cy="928459"/>
          </a:xfrm>
          <a:prstGeom prst="rect">
            <a:avLst/>
          </a:prstGeom>
          <a:noFill/>
        </p:spPr>
        <p:txBody>
          <a:bodyPr wrap="square" rtlCol="0">
            <a:spAutoFit/>
          </a:bodyPr>
          <a:lstStyle/>
          <a:p>
            <a:pPr algn="ctr">
              <a:lnSpc>
                <a:spcPct val="90000"/>
              </a:lnSpc>
            </a:pPr>
            <a:r>
              <a:rPr lang="en-US" sz="2000" b="1" dirty="0">
                <a:solidFill>
                  <a:prstClr val="white"/>
                </a:solidFill>
              </a:rPr>
              <a:t>EAGLE SOCCER ACADEMY</a:t>
            </a:r>
          </a:p>
          <a:p>
            <a:pPr algn="ctr">
              <a:lnSpc>
                <a:spcPct val="90000"/>
              </a:lnSpc>
            </a:pPr>
            <a:r>
              <a:rPr lang="en-US" sz="2000" b="1" dirty="0">
                <a:solidFill>
                  <a:prstClr val="white"/>
                </a:solidFill>
              </a:rPr>
              <a:t>Trial Balance</a:t>
            </a:r>
          </a:p>
          <a:p>
            <a:pPr algn="ctr">
              <a:lnSpc>
                <a:spcPct val="90000"/>
              </a:lnSpc>
            </a:pPr>
            <a:r>
              <a:rPr lang="en-US" sz="2000" b="1" dirty="0">
                <a:solidFill>
                  <a:prstClr val="white"/>
                </a:solidFill>
              </a:rPr>
              <a:t>December 31, 2024</a:t>
            </a:r>
            <a:endParaRPr lang="en-US" b="1" dirty="0">
              <a:solidFill>
                <a:prstClr val="white"/>
              </a:solidFill>
            </a:endParaRPr>
          </a:p>
        </p:txBody>
      </p:sp>
      <p:sp>
        <p:nvSpPr>
          <p:cNvPr id="2" name="TextBox 1"/>
          <p:cNvSpPr txBox="1"/>
          <p:nvPr/>
        </p:nvSpPr>
        <p:spPr>
          <a:xfrm>
            <a:off x="1819276" y="2088757"/>
            <a:ext cx="6019800" cy="369332"/>
          </a:xfrm>
          <a:prstGeom prst="rect">
            <a:avLst/>
          </a:prstGeom>
          <a:noFill/>
        </p:spPr>
        <p:txBody>
          <a:bodyPr wrap="square" rtlCol="0">
            <a:spAutoFit/>
          </a:bodyPr>
          <a:lstStyle/>
          <a:p>
            <a:r>
              <a:rPr lang="en-US" b="1" u="sng" dirty="0">
                <a:solidFill>
                  <a:prstClr val="black"/>
                </a:solidFill>
              </a:rPr>
              <a:t>Accounts</a:t>
            </a:r>
            <a:r>
              <a:rPr lang="en-US" b="1" dirty="0">
                <a:solidFill>
                  <a:prstClr val="black"/>
                </a:solidFill>
              </a:rPr>
              <a:t>							</a:t>
            </a:r>
            <a:r>
              <a:rPr lang="en-US" b="1" u="sng" dirty="0">
                <a:solidFill>
                  <a:prstClr val="black"/>
                </a:solidFill>
              </a:rPr>
              <a:t>Debit</a:t>
            </a:r>
            <a:r>
              <a:rPr lang="en-US" b="1" dirty="0">
                <a:solidFill>
                  <a:prstClr val="black"/>
                </a:solidFill>
              </a:rPr>
              <a:t>		</a:t>
            </a:r>
            <a:r>
              <a:rPr lang="en-US" b="1" u="sng" dirty="0">
                <a:solidFill>
                  <a:prstClr val="black"/>
                </a:solidFill>
              </a:rPr>
              <a:t>Credit</a:t>
            </a:r>
          </a:p>
        </p:txBody>
      </p:sp>
      <p:sp>
        <p:nvSpPr>
          <p:cNvPr id="5" name="TextBox 4"/>
          <p:cNvSpPr txBox="1"/>
          <p:nvPr/>
        </p:nvSpPr>
        <p:spPr>
          <a:xfrm>
            <a:off x="1899192" y="2419000"/>
            <a:ext cx="2202467" cy="3862596"/>
          </a:xfrm>
          <a:prstGeom prst="rect">
            <a:avLst/>
          </a:prstGeom>
          <a:noFill/>
        </p:spPr>
        <p:txBody>
          <a:bodyPr wrap="square" rtlCol="0">
            <a:spAutoFit/>
          </a:bodyPr>
          <a:lstStyle/>
          <a:p>
            <a:pPr>
              <a:lnSpc>
                <a:spcPts val="2100"/>
              </a:lnSpc>
            </a:pPr>
            <a:r>
              <a:rPr lang="en-US" dirty="0">
                <a:solidFill>
                  <a:prstClr val="black"/>
                </a:solidFill>
              </a:rPr>
              <a:t>Cash</a:t>
            </a:r>
          </a:p>
          <a:p>
            <a:pPr>
              <a:lnSpc>
                <a:spcPts val="2100"/>
              </a:lnSpc>
            </a:pPr>
            <a:r>
              <a:rPr lang="en-US" dirty="0">
                <a:solidFill>
                  <a:prstClr val="black"/>
                </a:solidFill>
              </a:rPr>
              <a:t>Accounts Receivable</a:t>
            </a:r>
          </a:p>
          <a:p>
            <a:pPr>
              <a:lnSpc>
                <a:spcPts val="2100"/>
              </a:lnSpc>
            </a:pPr>
            <a:r>
              <a:rPr lang="en-US" dirty="0">
                <a:solidFill>
                  <a:prstClr val="black"/>
                </a:solidFill>
              </a:rPr>
              <a:t>Supplies</a:t>
            </a:r>
          </a:p>
          <a:p>
            <a:pPr>
              <a:lnSpc>
                <a:spcPts val="2100"/>
              </a:lnSpc>
            </a:pPr>
            <a:r>
              <a:rPr lang="en-US" dirty="0">
                <a:solidFill>
                  <a:prstClr val="black"/>
                </a:solidFill>
              </a:rPr>
              <a:t>Prepaid Rent</a:t>
            </a:r>
          </a:p>
          <a:p>
            <a:pPr>
              <a:lnSpc>
                <a:spcPts val="2100"/>
              </a:lnSpc>
            </a:pPr>
            <a:r>
              <a:rPr lang="en-US" dirty="0">
                <a:solidFill>
                  <a:prstClr val="black"/>
                </a:solidFill>
              </a:rPr>
              <a:t>Equipment</a:t>
            </a:r>
          </a:p>
          <a:p>
            <a:pPr>
              <a:lnSpc>
                <a:spcPts val="2100"/>
              </a:lnSpc>
            </a:pPr>
            <a:r>
              <a:rPr lang="en-US" dirty="0">
                <a:solidFill>
                  <a:prstClr val="black"/>
                </a:solidFill>
              </a:rPr>
              <a:t>Accounts Payable</a:t>
            </a:r>
          </a:p>
          <a:p>
            <a:pPr>
              <a:lnSpc>
                <a:spcPts val="2100"/>
              </a:lnSpc>
            </a:pPr>
            <a:r>
              <a:rPr lang="en-US" dirty="0">
                <a:solidFill>
                  <a:prstClr val="black"/>
                </a:solidFill>
              </a:rPr>
              <a:t>Deferred Revenue</a:t>
            </a:r>
          </a:p>
          <a:p>
            <a:pPr>
              <a:lnSpc>
                <a:spcPts val="2100"/>
              </a:lnSpc>
            </a:pPr>
            <a:r>
              <a:rPr lang="en-US" dirty="0">
                <a:solidFill>
                  <a:prstClr val="black"/>
                </a:solidFill>
              </a:rPr>
              <a:t>Notes Payable</a:t>
            </a:r>
          </a:p>
          <a:p>
            <a:pPr>
              <a:lnSpc>
                <a:spcPts val="2100"/>
              </a:lnSpc>
            </a:pPr>
            <a:r>
              <a:rPr lang="en-US" dirty="0">
                <a:solidFill>
                  <a:prstClr val="black"/>
                </a:solidFill>
              </a:rPr>
              <a:t>Common Stock</a:t>
            </a:r>
          </a:p>
          <a:p>
            <a:pPr>
              <a:lnSpc>
                <a:spcPts val="2100"/>
              </a:lnSpc>
            </a:pPr>
            <a:r>
              <a:rPr lang="en-US" dirty="0">
                <a:solidFill>
                  <a:prstClr val="black"/>
                </a:solidFill>
              </a:rPr>
              <a:t>Retained Earnings</a:t>
            </a:r>
          </a:p>
          <a:p>
            <a:pPr>
              <a:lnSpc>
                <a:spcPts val="2100"/>
              </a:lnSpc>
            </a:pPr>
            <a:r>
              <a:rPr lang="en-US" dirty="0">
                <a:solidFill>
                  <a:prstClr val="black"/>
                </a:solidFill>
              </a:rPr>
              <a:t>Dividends</a:t>
            </a:r>
          </a:p>
          <a:p>
            <a:pPr>
              <a:lnSpc>
                <a:spcPts val="2100"/>
              </a:lnSpc>
            </a:pPr>
            <a:r>
              <a:rPr lang="en-US" dirty="0">
                <a:solidFill>
                  <a:prstClr val="black"/>
                </a:solidFill>
              </a:rPr>
              <a:t>Service Revenue</a:t>
            </a:r>
          </a:p>
          <a:p>
            <a:pPr>
              <a:lnSpc>
                <a:spcPts val="2100"/>
              </a:lnSpc>
            </a:pPr>
            <a:r>
              <a:rPr lang="en-US" dirty="0">
                <a:solidFill>
                  <a:prstClr val="black"/>
                </a:solidFill>
              </a:rPr>
              <a:t>Salaries Expense</a:t>
            </a:r>
          </a:p>
          <a:p>
            <a:pPr>
              <a:lnSpc>
                <a:spcPts val="2100"/>
              </a:lnSpc>
            </a:pPr>
            <a:r>
              <a:rPr lang="en-US" dirty="0">
                <a:solidFill>
                  <a:prstClr val="black"/>
                </a:solidFill>
              </a:rPr>
              <a:t>	Totals</a:t>
            </a:r>
          </a:p>
        </p:txBody>
      </p:sp>
      <p:sp>
        <p:nvSpPr>
          <p:cNvPr id="166" name="TextBox 165"/>
          <p:cNvSpPr txBox="1"/>
          <p:nvPr/>
        </p:nvSpPr>
        <p:spPr>
          <a:xfrm>
            <a:off x="5184010" y="2423792"/>
            <a:ext cx="1257307" cy="3970318"/>
          </a:xfrm>
          <a:prstGeom prst="rect">
            <a:avLst/>
          </a:prstGeom>
          <a:noFill/>
        </p:spPr>
        <p:txBody>
          <a:bodyPr wrap="square" rtlCol="0">
            <a:spAutoFit/>
          </a:bodyPr>
          <a:lstStyle/>
          <a:p>
            <a:pPr>
              <a:lnSpc>
                <a:spcPts val="2100"/>
              </a:lnSpc>
            </a:pPr>
            <a:r>
              <a:rPr lang="en-US" dirty="0">
                <a:solidFill>
                  <a:prstClr val="black"/>
                </a:solidFill>
              </a:rPr>
              <a:t>$ 137,000</a:t>
            </a:r>
          </a:p>
          <a:p>
            <a:pPr>
              <a:lnSpc>
                <a:spcPts val="2100"/>
              </a:lnSpc>
            </a:pPr>
            <a:r>
              <a:rPr lang="en-US" dirty="0">
                <a:solidFill>
                  <a:prstClr val="black"/>
                </a:solidFill>
              </a:rPr>
              <a:t>     20,000</a:t>
            </a:r>
          </a:p>
          <a:p>
            <a:pPr>
              <a:lnSpc>
                <a:spcPts val="2100"/>
              </a:lnSpc>
            </a:pPr>
            <a:r>
              <a:rPr lang="en-US" dirty="0">
                <a:solidFill>
                  <a:prstClr val="black"/>
                </a:solidFill>
              </a:rPr>
              <a:t>     23,000</a:t>
            </a:r>
          </a:p>
          <a:p>
            <a:pPr>
              <a:lnSpc>
                <a:spcPts val="2100"/>
              </a:lnSpc>
            </a:pPr>
            <a:r>
              <a:rPr lang="en-US" dirty="0">
                <a:solidFill>
                  <a:prstClr val="black"/>
                </a:solidFill>
              </a:rPr>
              <a:t>     60,000</a:t>
            </a:r>
          </a:p>
          <a:p>
            <a:pPr>
              <a:lnSpc>
                <a:spcPts val="2100"/>
              </a:lnSpc>
            </a:pPr>
            <a:r>
              <a:rPr lang="en-US" dirty="0">
                <a:solidFill>
                  <a:prstClr val="black"/>
                </a:solidFill>
              </a:rPr>
              <a:t>   120,000</a:t>
            </a:r>
          </a:p>
          <a:p>
            <a:pPr>
              <a:lnSpc>
                <a:spcPts val="2100"/>
              </a:lnSpc>
            </a:pPr>
            <a:endParaRPr lang="en-US" dirty="0">
              <a:solidFill>
                <a:prstClr val="black"/>
              </a:solidFill>
            </a:endParaRPr>
          </a:p>
          <a:p>
            <a:pPr>
              <a:lnSpc>
                <a:spcPts val="2100"/>
              </a:lnSpc>
            </a:pPr>
            <a:endParaRPr lang="en-US" dirty="0">
              <a:solidFill>
                <a:prstClr val="black"/>
              </a:solidFill>
            </a:endParaRPr>
          </a:p>
          <a:p>
            <a:pPr>
              <a:lnSpc>
                <a:spcPts val="2100"/>
              </a:lnSpc>
            </a:pPr>
            <a:endParaRPr lang="en-US" dirty="0">
              <a:solidFill>
                <a:prstClr val="black"/>
              </a:solidFill>
            </a:endParaRPr>
          </a:p>
          <a:p>
            <a:pPr>
              <a:lnSpc>
                <a:spcPts val="2100"/>
              </a:lnSpc>
            </a:pPr>
            <a:endParaRPr lang="en-US" dirty="0">
              <a:solidFill>
                <a:prstClr val="black"/>
              </a:solidFill>
            </a:endParaRPr>
          </a:p>
          <a:p>
            <a:pPr>
              <a:lnSpc>
                <a:spcPts val="2100"/>
              </a:lnSpc>
            </a:pPr>
            <a:endParaRPr lang="en-US" dirty="0">
              <a:solidFill>
                <a:prstClr val="black"/>
              </a:solidFill>
            </a:endParaRPr>
          </a:p>
          <a:p>
            <a:pPr>
              <a:lnSpc>
                <a:spcPts val="2100"/>
              </a:lnSpc>
            </a:pPr>
            <a:r>
              <a:rPr lang="en-US" dirty="0">
                <a:solidFill>
                  <a:prstClr val="black"/>
                </a:solidFill>
              </a:rPr>
              <a:t>      4,000</a:t>
            </a:r>
          </a:p>
          <a:p>
            <a:pPr>
              <a:lnSpc>
                <a:spcPts val="2100"/>
              </a:lnSpc>
            </a:pPr>
            <a:endParaRPr lang="en-US" dirty="0">
              <a:solidFill>
                <a:prstClr val="black"/>
              </a:solidFill>
            </a:endParaRPr>
          </a:p>
          <a:p>
            <a:pPr>
              <a:lnSpc>
                <a:spcPts val="2100"/>
              </a:lnSpc>
            </a:pPr>
            <a:r>
              <a:rPr lang="en-US" dirty="0">
                <a:solidFill>
                  <a:prstClr val="black"/>
                </a:solidFill>
              </a:rPr>
              <a:t>    28,000</a:t>
            </a:r>
          </a:p>
          <a:p>
            <a:pPr>
              <a:lnSpc>
                <a:spcPts val="2100"/>
              </a:lnSpc>
            </a:pPr>
            <a:r>
              <a:rPr lang="en-US" dirty="0">
                <a:solidFill>
                  <a:prstClr val="black"/>
                </a:solidFill>
              </a:rPr>
              <a:t>$392,000</a:t>
            </a:r>
          </a:p>
        </p:txBody>
      </p:sp>
      <p:sp>
        <p:nvSpPr>
          <p:cNvPr id="167" name="TextBox 166"/>
          <p:cNvSpPr txBox="1"/>
          <p:nvPr/>
        </p:nvSpPr>
        <p:spPr>
          <a:xfrm>
            <a:off x="6339412" y="3751565"/>
            <a:ext cx="1297674" cy="2516073"/>
          </a:xfrm>
          <a:prstGeom prst="rect">
            <a:avLst/>
          </a:prstGeom>
          <a:noFill/>
        </p:spPr>
        <p:txBody>
          <a:bodyPr wrap="square" rtlCol="0">
            <a:spAutoFit/>
          </a:bodyPr>
          <a:lstStyle/>
          <a:p>
            <a:pPr algn="r">
              <a:lnSpc>
                <a:spcPts val="2100"/>
              </a:lnSpc>
            </a:pPr>
            <a:r>
              <a:rPr lang="en-US" dirty="0">
                <a:solidFill>
                  <a:prstClr val="black"/>
                </a:solidFill>
              </a:rPr>
              <a:t>$   23,000</a:t>
            </a:r>
          </a:p>
          <a:p>
            <a:pPr algn="r">
              <a:lnSpc>
                <a:spcPts val="2100"/>
              </a:lnSpc>
            </a:pPr>
            <a:r>
              <a:rPr lang="en-US" dirty="0">
                <a:solidFill>
                  <a:prstClr val="black"/>
                </a:solidFill>
              </a:rPr>
              <a:t>         6,000</a:t>
            </a:r>
          </a:p>
          <a:p>
            <a:pPr algn="r">
              <a:lnSpc>
                <a:spcPts val="2100"/>
              </a:lnSpc>
            </a:pPr>
            <a:r>
              <a:rPr lang="en-US" dirty="0">
                <a:solidFill>
                  <a:prstClr val="black"/>
                </a:solidFill>
              </a:rPr>
              <a:t>    100,000</a:t>
            </a:r>
          </a:p>
          <a:p>
            <a:pPr algn="r">
              <a:lnSpc>
                <a:spcPts val="2100"/>
              </a:lnSpc>
            </a:pPr>
            <a:r>
              <a:rPr lang="en-US" dirty="0">
                <a:solidFill>
                  <a:prstClr val="black"/>
                </a:solidFill>
              </a:rPr>
              <a:t>    200,000</a:t>
            </a:r>
          </a:p>
          <a:p>
            <a:pPr algn="r">
              <a:lnSpc>
                <a:spcPts val="2100"/>
              </a:lnSpc>
            </a:pPr>
            <a:r>
              <a:rPr lang="en-US" dirty="0">
                <a:solidFill>
                  <a:prstClr val="black"/>
                </a:solidFill>
              </a:rPr>
              <a:t>              0</a:t>
            </a:r>
          </a:p>
          <a:p>
            <a:pPr algn="r">
              <a:lnSpc>
                <a:spcPts val="2100"/>
              </a:lnSpc>
            </a:pPr>
            <a:endParaRPr lang="en-US" dirty="0">
              <a:solidFill>
                <a:prstClr val="black"/>
              </a:solidFill>
            </a:endParaRPr>
          </a:p>
          <a:p>
            <a:pPr algn="r">
              <a:lnSpc>
                <a:spcPts val="2100"/>
              </a:lnSpc>
            </a:pPr>
            <a:r>
              <a:rPr lang="en-US" dirty="0">
                <a:solidFill>
                  <a:prstClr val="black"/>
                </a:solidFill>
              </a:rPr>
              <a:t>       63,000</a:t>
            </a:r>
          </a:p>
          <a:p>
            <a:pPr algn="r">
              <a:lnSpc>
                <a:spcPts val="2100"/>
              </a:lnSpc>
            </a:pPr>
            <a:endParaRPr lang="en-US" dirty="0">
              <a:solidFill>
                <a:prstClr val="black"/>
              </a:solidFill>
            </a:endParaRPr>
          </a:p>
          <a:p>
            <a:pPr algn="r">
              <a:lnSpc>
                <a:spcPts val="2100"/>
              </a:lnSpc>
            </a:pPr>
            <a:r>
              <a:rPr lang="en-US" dirty="0">
                <a:solidFill>
                  <a:prstClr val="black"/>
                </a:solidFill>
              </a:rPr>
              <a:t>   $392,000</a:t>
            </a:r>
          </a:p>
        </p:txBody>
      </p:sp>
      <p:cxnSp>
        <p:nvCxnSpPr>
          <p:cNvPr id="168" name="Straight Connector 167"/>
          <p:cNvCxnSpPr/>
          <p:nvPr/>
        </p:nvCxnSpPr>
        <p:spPr>
          <a:xfrm>
            <a:off x="5211810" y="5944556"/>
            <a:ext cx="922061" cy="0"/>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a:off x="6604875" y="5944556"/>
            <a:ext cx="921725" cy="0"/>
          </a:xfrm>
          <a:prstGeom prst="line">
            <a:avLst/>
          </a:prstGeom>
        </p:spPr>
        <p:style>
          <a:lnRef idx="1">
            <a:schemeClr val="dk1"/>
          </a:lnRef>
          <a:fillRef idx="0">
            <a:schemeClr val="dk1"/>
          </a:fillRef>
          <a:effectRef idx="0">
            <a:schemeClr val="dk1"/>
          </a:effectRef>
          <a:fontRef idx="minor">
            <a:schemeClr val="tx1"/>
          </a:fontRef>
        </p:style>
      </p:cxnSp>
      <p:grpSp>
        <p:nvGrpSpPr>
          <p:cNvPr id="170" name="Group 169"/>
          <p:cNvGrpSpPr/>
          <p:nvPr/>
        </p:nvGrpSpPr>
        <p:grpSpPr>
          <a:xfrm>
            <a:off x="5211810" y="6211992"/>
            <a:ext cx="960390" cy="45719"/>
            <a:chOff x="799401" y="3280653"/>
            <a:chExt cx="737274" cy="43865"/>
          </a:xfrm>
        </p:grpSpPr>
        <p:cxnSp>
          <p:nvCxnSpPr>
            <p:cNvPr id="171" name="Straight Connector 170"/>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2" name="Straight Connector 171"/>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173" name="Group 172"/>
          <p:cNvGrpSpPr/>
          <p:nvPr/>
        </p:nvGrpSpPr>
        <p:grpSpPr>
          <a:xfrm>
            <a:off x="6604875" y="6211992"/>
            <a:ext cx="960390" cy="45719"/>
            <a:chOff x="799401" y="3280653"/>
            <a:chExt cx="737274" cy="43865"/>
          </a:xfrm>
        </p:grpSpPr>
        <p:cxnSp>
          <p:nvCxnSpPr>
            <p:cNvPr id="174" name="Straight Connector 173"/>
            <p:cNvCxnSpPr/>
            <p:nvPr/>
          </p:nvCxnSpPr>
          <p:spPr>
            <a:xfrm>
              <a:off x="802330" y="3280653"/>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5" name="Straight Connector 174"/>
            <p:cNvCxnSpPr/>
            <p:nvPr/>
          </p:nvCxnSpPr>
          <p:spPr>
            <a:xfrm>
              <a:off x="799401" y="3323421"/>
              <a:ext cx="734345" cy="1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4" name="Oval 3"/>
          <p:cNvSpPr/>
          <p:nvPr/>
        </p:nvSpPr>
        <p:spPr>
          <a:xfrm>
            <a:off x="4657725" y="5876925"/>
            <a:ext cx="3543300" cy="438789"/>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rot="21022055">
            <a:off x="4445215" y="5112723"/>
            <a:ext cx="757964" cy="707886"/>
          </a:xfrm>
          <a:prstGeom prst="rect">
            <a:avLst/>
          </a:prstGeom>
          <a:noFill/>
        </p:spPr>
        <p:txBody>
          <a:bodyPr wrap="none" rtlCol="0">
            <a:spAutoFit/>
          </a:bodyPr>
          <a:lstStyle/>
          <a:p>
            <a:r>
              <a:rPr lang="en-US" sz="2000" dirty="0">
                <a:solidFill>
                  <a:srgbClr val="FF0000"/>
                </a:solidFill>
              </a:rPr>
              <a:t>Must</a:t>
            </a:r>
          </a:p>
          <a:p>
            <a:r>
              <a:rPr lang="en-US" sz="2000" dirty="0">
                <a:solidFill>
                  <a:srgbClr val="FF0000"/>
                </a:solidFill>
              </a:rPr>
              <a:t>Equal</a:t>
            </a:r>
          </a:p>
        </p:txBody>
      </p:sp>
    </p:spTree>
    <p:extLst>
      <p:ext uri="{BB962C8B-B14F-4D97-AF65-F5344CB8AC3E}">
        <p14:creationId xmlns:p14="http://schemas.microsoft.com/office/powerpoint/2010/main" val="60230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P spid="167" grpId="0"/>
      <p:bldP spid="4" grpId="0" animBg="1"/>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202601"/>
            <a:ext cx="7406640" cy="4725038"/>
          </a:xfrm>
        </p:spPr>
        <p:txBody>
          <a:bodyPr/>
          <a:lstStyle/>
          <a:p>
            <a:pPr marL="0" indent="0">
              <a:buNone/>
            </a:pPr>
            <a:r>
              <a:rPr lang="en-US" dirty="0"/>
              <a:t>Which of the following accounts would appear in the credit column of a trial balance?</a:t>
            </a:r>
          </a:p>
          <a:p>
            <a:pPr marL="0" indent="0">
              <a:buNone/>
            </a:pPr>
            <a:r>
              <a:rPr lang="en-US" dirty="0"/>
              <a:t>a.	Prepaid Rent</a:t>
            </a:r>
          </a:p>
          <a:p>
            <a:pPr marL="0" indent="0">
              <a:buNone/>
            </a:pPr>
            <a:r>
              <a:rPr lang="en-US" dirty="0"/>
              <a:t>b.	Dividends</a:t>
            </a:r>
          </a:p>
          <a:p>
            <a:pPr marL="0" indent="0">
              <a:buNone/>
            </a:pPr>
            <a:r>
              <a:rPr lang="en-US" dirty="0"/>
              <a:t>c.	Common Stock</a:t>
            </a:r>
          </a:p>
          <a:p>
            <a:pPr marL="514350" indent="-514350">
              <a:buAutoNum type="alphaLcPeriod" startAt="4"/>
            </a:pPr>
            <a:r>
              <a:rPr lang="en-US" dirty="0"/>
              <a:t>Salaries Expense</a:t>
            </a:r>
          </a:p>
        </p:txBody>
      </p:sp>
      <p:sp>
        <p:nvSpPr>
          <p:cNvPr id="4" name="Title 3"/>
          <p:cNvSpPr>
            <a:spLocks noGrp="1"/>
          </p:cNvSpPr>
          <p:nvPr>
            <p:ph type="title"/>
          </p:nvPr>
        </p:nvSpPr>
        <p:spPr/>
        <p:txBody>
          <a:bodyPr/>
          <a:lstStyle/>
          <a:p>
            <a:r>
              <a:rPr lang="en-US" dirty="0"/>
              <a:t>Concept Check 2-6</a:t>
            </a:r>
          </a:p>
        </p:txBody>
      </p:sp>
      <p:sp>
        <p:nvSpPr>
          <p:cNvPr id="6" name="TextBox 5"/>
          <p:cNvSpPr txBox="1"/>
          <p:nvPr/>
        </p:nvSpPr>
        <p:spPr>
          <a:xfrm>
            <a:off x="974981" y="5110693"/>
            <a:ext cx="7406640" cy="1323439"/>
          </a:xfrm>
          <a:prstGeom prst="rect">
            <a:avLst/>
          </a:prstGeom>
          <a:solidFill>
            <a:srgbClr val="FFFFD1"/>
          </a:solidFill>
          <a:ln w="6350">
            <a:solidFill>
              <a:schemeClr val="tx1"/>
            </a:solidFill>
          </a:ln>
        </p:spPr>
        <p:txBody>
          <a:bodyPr wrap="square" rtlCol="0">
            <a:spAutoFit/>
          </a:bodyPr>
          <a:lstStyle/>
          <a:p>
            <a:r>
              <a:rPr lang="en-US" sz="1600" dirty="0"/>
              <a:t>The trial balance is a listing of all accounts and their balances at a given date. The only account listed above that would have a credit balance and therefore appear in the credit column of the trial balance is the common stock account. This is an equity account and equity accounts are increased by credits. (All other accounts listed have debit balances and therefore appear in the debit column.)</a:t>
            </a:r>
          </a:p>
        </p:txBody>
      </p:sp>
      <p:sp>
        <p:nvSpPr>
          <p:cNvPr id="7" name="Oval 6"/>
          <p:cNvSpPr/>
          <p:nvPr/>
        </p:nvSpPr>
        <p:spPr bwMode="auto">
          <a:xfrm>
            <a:off x="974981" y="3964945"/>
            <a:ext cx="596222" cy="615351"/>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
        <p:nvSpPr>
          <p:cNvPr id="9" name="Slide Number Placeholder 8"/>
          <p:cNvSpPr>
            <a:spLocks noGrp="1"/>
          </p:cNvSpPr>
          <p:nvPr>
            <p:ph type="sldNum" sz="quarter" idx="12"/>
          </p:nvPr>
        </p:nvSpPr>
        <p:spPr/>
        <p:txBody>
          <a:bodyPr/>
          <a:lstStyle/>
          <a:p>
            <a:r>
              <a:rPr lang="en-US" dirty="0"/>
              <a:t>2-</a:t>
            </a:r>
            <a:fld id="{8A048DD7-39B4-434B-ACE7-68CA5B147A05}" type="slidenum">
              <a:rPr lang="en-US" smtClean="0"/>
              <a:t>73</a:t>
            </a:fld>
            <a:endParaRPr lang="en-US" dirty="0"/>
          </a:p>
        </p:txBody>
      </p:sp>
    </p:spTree>
    <p:extLst>
      <p:ext uri="{BB962C8B-B14F-4D97-AF65-F5344CB8AC3E}">
        <p14:creationId xmlns:p14="http://schemas.microsoft.com/office/powerpoint/2010/main" val="266502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3"/>
          <p:cNvSpPr>
            <a:spLocks noGrp="1"/>
          </p:cNvSpPr>
          <p:nvPr>
            <p:ph type="title"/>
          </p:nvPr>
        </p:nvSpPr>
        <p:spPr/>
        <p:txBody>
          <a:bodyPr/>
          <a:lstStyle/>
          <a:p>
            <a:r>
              <a:rPr lang="en-US" dirty="0"/>
              <a:t>Order of Accounts</a:t>
            </a:r>
          </a:p>
        </p:txBody>
      </p:sp>
      <p:sp>
        <p:nvSpPr>
          <p:cNvPr id="88066" name="Content Placeholder 4"/>
          <p:cNvSpPr>
            <a:spLocks noGrp="1"/>
          </p:cNvSpPr>
          <p:nvPr>
            <p:ph idx="1"/>
          </p:nvPr>
        </p:nvSpPr>
        <p:spPr>
          <a:xfrm>
            <a:off x="809150" y="1291786"/>
            <a:ext cx="7955280" cy="4525963"/>
          </a:xfrm>
        </p:spPr>
        <p:txBody>
          <a:bodyPr>
            <a:normAutofit/>
          </a:bodyPr>
          <a:lstStyle/>
          <a:p>
            <a:r>
              <a:rPr lang="en-US" sz="3200" dirty="0"/>
              <a:t>The trial balance is used for internal purposes only and provides a check on the equality of the debits and credits. </a:t>
            </a:r>
          </a:p>
          <a:p>
            <a:r>
              <a:rPr lang="en-US" sz="3200" dirty="0"/>
              <a:t>The trial balance simplifies preparation of the published financial statements. </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74</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extLst>
      <p:ext uri="{BB962C8B-B14F-4D97-AF65-F5344CB8AC3E}">
        <p14:creationId xmlns:p14="http://schemas.microsoft.com/office/powerpoint/2010/main" val="3379071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3"/>
          <p:cNvSpPr>
            <a:spLocks noGrp="1"/>
          </p:cNvSpPr>
          <p:nvPr>
            <p:ph type="title"/>
          </p:nvPr>
        </p:nvSpPr>
        <p:spPr/>
        <p:txBody>
          <a:bodyPr/>
          <a:lstStyle/>
          <a:p>
            <a:r>
              <a:rPr lang="en-US" dirty="0"/>
              <a:t>End of Chapter 2</a:t>
            </a:r>
          </a:p>
        </p:txBody>
      </p:sp>
      <p:sp>
        <p:nvSpPr>
          <p:cNvPr id="4" name="Slide Number Placeholder 3"/>
          <p:cNvSpPr>
            <a:spLocks noGrp="1"/>
          </p:cNvSpPr>
          <p:nvPr>
            <p:ph type="sldNum" sz="quarter" idx="12"/>
          </p:nvPr>
        </p:nvSpPr>
        <p:spPr/>
        <p:txBody>
          <a:bodyPr/>
          <a:lstStyle/>
          <a:p>
            <a:r>
              <a:rPr lang="en-US" dirty="0"/>
              <a:t>2-</a:t>
            </a:r>
            <a:fld id="{8A048DD7-39B4-434B-ACE7-68CA5B147A05}" type="slidenum">
              <a:rPr lang="en-US" smtClean="0"/>
              <a:t>75</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15362" name="Content Placeholder 2"/>
          <p:cNvSpPr>
            <a:spLocks noGrp="1"/>
          </p:cNvSpPr>
          <p:nvPr>
            <p:ph idx="1"/>
          </p:nvPr>
        </p:nvSpPr>
        <p:spPr>
          <a:xfrm>
            <a:off x="809150" y="1427861"/>
            <a:ext cx="7955280" cy="4525963"/>
          </a:xfrm>
        </p:spPr>
        <p:txBody>
          <a:bodyPr>
            <a:normAutofit fontScale="92500"/>
          </a:bodyPr>
          <a:lstStyle/>
          <a:p>
            <a:r>
              <a:rPr lang="en-US" dirty="0"/>
              <a:t>The six-step measurement process (Illustration 2–1) is the foundation of financial accounting. </a:t>
            </a:r>
          </a:p>
          <a:p>
            <a:r>
              <a:rPr lang="en-US" dirty="0"/>
              <a:t>To understand this process, it is important to realize in Step 2 that we analyze the effects of business transactions on the accounting equation (Part A of this chapter).</a:t>
            </a:r>
          </a:p>
          <a:p>
            <a:r>
              <a:rPr lang="en-US" dirty="0"/>
              <a:t>Then, in Step 3 we begin the process of translating those effects into the accounting records (Part B of this chapter).</a:t>
            </a:r>
            <a:endParaRPr lang="en-IN" dirty="0"/>
          </a:p>
        </p:txBody>
      </p:sp>
      <p:sp>
        <p:nvSpPr>
          <p:cNvPr id="7" name="Slide Number Placeholder 6"/>
          <p:cNvSpPr>
            <a:spLocks noGrp="1"/>
          </p:cNvSpPr>
          <p:nvPr>
            <p:ph type="sldNum" sz="quarter" idx="12"/>
          </p:nvPr>
        </p:nvSpPr>
        <p:spPr/>
        <p:txBody>
          <a:bodyPr/>
          <a:lstStyle/>
          <a:p>
            <a:r>
              <a:rPr lang="en-US" dirty="0"/>
              <a:t>2-</a:t>
            </a:r>
            <a:fld id="{8A048DD7-39B4-434B-ACE7-68CA5B147A05}" type="slidenum">
              <a:rPr lang="en-US" smtClean="0"/>
              <a:t>8</a:t>
            </a:fld>
            <a:endParaRPr lang="en-US" dirty="0"/>
          </a:p>
        </p:txBody>
      </p:sp>
      <p:sp>
        <p:nvSpPr>
          <p:cNvPr id="3" name="Footer Placeholder 2"/>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extLst>
      <p:ext uri="{BB962C8B-B14F-4D97-AF65-F5344CB8AC3E}">
        <p14:creationId xmlns:p14="http://schemas.microsoft.com/office/powerpoint/2010/main" val="28688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5"/>
          <p:cNvSpPr>
            <a:spLocks noGrp="1"/>
          </p:cNvSpPr>
          <p:nvPr>
            <p:ph idx="1"/>
          </p:nvPr>
        </p:nvSpPr>
        <p:spPr>
          <a:xfrm>
            <a:off x="709369" y="1442358"/>
            <a:ext cx="7814871" cy="2968582"/>
          </a:xfrm>
        </p:spPr>
        <p:txBody>
          <a:bodyPr/>
          <a:lstStyle/>
          <a:p>
            <a:r>
              <a:rPr lang="en-IN" b="1" dirty="0">
                <a:solidFill>
                  <a:srgbClr val="A5062D"/>
                </a:solidFill>
              </a:rPr>
              <a:t>LO2-2</a:t>
            </a:r>
            <a:r>
              <a:rPr lang="en-IN" dirty="0"/>
              <a:t>	</a:t>
            </a:r>
            <a:r>
              <a:rPr lang="en-US" dirty="0"/>
              <a:t>Analyze</a:t>
            </a:r>
            <a:r>
              <a:rPr lang="en-IN" dirty="0"/>
              <a:t> the impact of external transactions on the accounting equation.</a:t>
            </a:r>
          </a:p>
        </p:txBody>
      </p:sp>
      <p:sp>
        <p:nvSpPr>
          <p:cNvPr id="26625" name="Title 4"/>
          <p:cNvSpPr>
            <a:spLocks noGrp="1"/>
          </p:cNvSpPr>
          <p:nvPr>
            <p:ph type="title"/>
          </p:nvPr>
        </p:nvSpPr>
        <p:spPr/>
        <p:txBody>
          <a:bodyPr/>
          <a:lstStyle/>
          <a:p>
            <a:r>
              <a:rPr lang="en-US" dirty="0"/>
              <a:t>Learning Objective 2</a:t>
            </a:r>
          </a:p>
        </p:txBody>
      </p:sp>
      <p:sp>
        <p:nvSpPr>
          <p:cNvPr id="5" name="Slide Number Placeholder 4"/>
          <p:cNvSpPr>
            <a:spLocks noGrp="1"/>
          </p:cNvSpPr>
          <p:nvPr>
            <p:ph type="sldNum" sz="quarter" idx="12"/>
          </p:nvPr>
        </p:nvSpPr>
        <p:spPr/>
        <p:txBody>
          <a:bodyPr/>
          <a:lstStyle/>
          <a:p>
            <a:r>
              <a:rPr lang="en-US" dirty="0"/>
              <a:t>2-</a:t>
            </a:r>
            <a:fld id="{8A048DD7-39B4-434B-ACE7-68CA5B147A05}" type="slidenum">
              <a:rPr lang="en-US" smtClean="0"/>
              <a:t>9</a:t>
            </a:fld>
            <a:endParaRPr lang="en-US" dirty="0"/>
          </a:p>
        </p:txBody>
      </p:sp>
      <p:sp>
        <p:nvSpPr>
          <p:cNvPr id="2" name="Footer Placeholder 1"/>
          <p:cNvSpPr>
            <a:spLocks noGrp="1"/>
          </p:cNvSpPr>
          <p:nvPr>
            <p:ph type="ftr" sz="quarter" idx="11"/>
          </p:nvPr>
        </p:nvSpPr>
        <p:spPr/>
        <p:txBody>
          <a:bodyPr/>
          <a:lstStyle/>
          <a:p>
            <a:r>
              <a:rPr lang="en-US" dirty="0"/>
              <a:t>Copyright ©2022 McGraw-Hill . All rights reserved. No reproduction or distribution without the prior written consent of McGraw-Hill . </a:t>
            </a:r>
          </a:p>
        </p:txBody>
      </p:sp>
    </p:spTree>
  </p:cSld>
  <p:clrMapOvr>
    <a:masterClrMapping/>
  </p:clrMapOvr>
</p:sld>
</file>

<file path=ppt/theme/theme1.xml><?xml version="1.0" encoding="utf-8"?>
<a:theme xmlns:a="http://schemas.openxmlformats.org/drawingml/2006/main" name="Spicelan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17683</TotalTime>
  <Words>13023</Words>
  <Application>Microsoft Office PowerPoint</Application>
  <PresentationFormat>On-screen Show (4:3)</PresentationFormat>
  <Paragraphs>1397</Paragraphs>
  <Slides>75</Slides>
  <Notes>75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75</vt:i4>
      </vt:variant>
    </vt:vector>
  </HeadingPairs>
  <TitlesOfParts>
    <vt:vector size="86" baseType="lpstr">
      <vt:lpstr>Arial</vt:lpstr>
      <vt:lpstr>Avenir LT Std 35 Light</vt:lpstr>
      <vt:lpstr>Avenir LT Std 45 Book</vt:lpstr>
      <vt:lpstr>Avenir LT Std 55 Roman</vt:lpstr>
      <vt:lpstr>Avenir LT Std 65 Medium</vt:lpstr>
      <vt:lpstr>Calibri</vt:lpstr>
      <vt:lpstr>Myriad Pro</vt:lpstr>
      <vt:lpstr>Tahoma</vt:lpstr>
      <vt:lpstr>URWPalladioTOT</vt:lpstr>
      <vt:lpstr>Wingdings</vt:lpstr>
      <vt:lpstr>Spiceland3</vt:lpstr>
      <vt:lpstr>The Accounting Cycle: During the Period</vt:lpstr>
      <vt:lpstr>Functions of Financial Accounting</vt:lpstr>
      <vt:lpstr>PART A</vt:lpstr>
      <vt:lpstr>Learning Objective 1</vt:lpstr>
      <vt:lpstr>Key Point</vt:lpstr>
      <vt:lpstr>PowerPoint Presentation</vt:lpstr>
      <vt:lpstr>Capturing Transactions in Accounts</vt:lpstr>
      <vt:lpstr>Key Point</vt:lpstr>
      <vt:lpstr>Learning Objective 2</vt:lpstr>
      <vt:lpstr>Effects of Transactions on the Basic Accounting Equation</vt:lpstr>
      <vt:lpstr>Understanding Effects of Transaction</vt:lpstr>
      <vt:lpstr>PowerPoint Presentation</vt:lpstr>
      <vt:lpstr>Transaction (1): Issue Common Stock  (1 of 3)</vt:lpstr>
      <vt:lpstr>Transaction (1): Issue Common Stock  (2 of 3)</vt:lpstr>
      <vt:lpstr>Transaction (1): Issue Common Stock  (3 of 3)</vt:lpstr>
      <vt:lpstr>Common Mistake</vt:lpstr>
      <vt:lpstr>Transaction (2): Borrow Cash from the Bank</vt:lpstr>
      <vt:lpstr>Key Point</vt:lpstr>
      <vt:lpstr>Transaction (3): Purchase Equipment</vt:lpstr>
      <vt:lpstr>Concept Check 2-1</vt:lpstr>
      <vt:lpstr>Transaction (4): Pay for Rent in Advance</vt:lpstr>
      <vt:lpstr>PowerPoint Presentation</vt:lpstr>
      <vt:lpstr>PowerPoint Presentation</vt:lpstr>
      <vt:lpstr>Key Point</vt:lpstr>
      <vt:lpstr>Transaction (6): Provide Services for Cash</vt:lpstr>
      <vt:lpstr>Transaction (7): Provide Services on Account</vt:lpstr>
      <vt:lpstr>Transaction (8): Receive Cash in Advance from Customers</vt:lpstr>
      <vt:lpstr>Common Mistake</vt:lpstr>
      <vt:lpstr>Transaction (9): Pay Salaries to Employees</vt:lpstr>
      <vt:lpstr>Transaction (10): Pay Cash Dividends</vt:lpstr>
      <vt:lpstr>Common Mistake</vt:lpstr>
      <vt:lpstr>PowerPoint Presentation</vt:lpstr>
      <vt:lpstr>Concept Check 2-2</vt:lpstr>
      <vt:lpstr>PART B</vt:lpstr>
      <vt:lpstr>Learning Objective 3</vt:lpstr>
      <vt:lpstr>Debit and Credit Effects on Accounts in the Basic Accounting Equation</vt:lpstr>
      <vt:lpstr>Common Mistake</vt:lpstr>
      <vt:lpstr>Key Point</vt:lpstr>
      <vt:lpstr>Debit and Credit Effects on Accounts in the Expanded Accounting Equation</vt:lpstr>
      <vt:lpstr>Key Point</vt:lpstr>
      <vt:lpstr>Debit and Credit Effects on Each Account Type</vt:lpstr>
      <vt:lpstr>Concept Check 2-3</vt:lpstr>
      <vt:lpstr>Learning Objective 4</vt:lpstr>
      <vt:lpstr>Format for Recording a Business Transaction, or Journal Entry</vt:lpstr>
      <vt:lpstr>Common Mistake</vt:lpstr>
      <vt:lpstr>Recording Transactions—Example</vt:lpstr>
      <vt:lpstr>Key Point</vt:lpstr>
      <vt:lpstr>Common Mistake</vt:lpstr>
      <vt:lpstr>Learning Objective 5</vt:lpstr>
      <vt:lpstr>General Ledger Account</vt:lpstr>
      <vt:lpstr>Posting Transaction to Accounts (1 of 10)</vt:lpstr>
      <vt:lpstr>Posting Transaction to Accounts (2 of 10)</vt:lpstr>
      <vt:lpstr>T-account</vt:lpstr>
      <vt:lpstr>Posting Transaction to Accounts (3 of 10)</vt:lpstr>
      <vt:lpstr>Posting Transaction to Accounts (4 of 10)</vt:lpstr>
      <vt:lpstr>Posting Transaction to Accounts (5 of 10)</vt:lpstr>
      <vt:lpstr>Posting Transaction to Accounts (6 of 10)</vt:lpstr>
      <vt:lpstr>Posting Transaction to Accounts (7 of 10)</vt:lpstr>
      <vt:lpstr>Posting Transaction to Accounts (8 of 10)</vt:lpstr>
      <vt:lpstr>Posting Transaction to Accounts (9 of 10)</vt:lpstr>
      <vt:lpstr>Posting Transaction to Accounts (10 of 10)</vt:lpstr>
      <vt:lpstr>Key Point</vt:lpstr>
      <vt:lpstr>PowerPoint Presentation</vt:lpstr>
      <vt:lpstr>PowerPoint Presentation</vt:lpstr>
      <vt:lpstr>PowerPoint Presentation</vt:lpstr>
      <vt:lpstr>PowerPoint Presentation</vt:lpstr>
      <vt:lpstr>Concept Check 2-4</vt:lpstr>
      <vt:lpstr>Concept Check 2-5</vt:lpstr>
      <vt:lpstr>Learning Objective 6</vt:lpstr>
      <vt:lpstr>Trial Balance</vt:lpstr>
      <vt:lpstr>Common Mistake</vt:lpstr>
      <vt:lpstr>PowerPoint Presentation</vt:lpstr>
      <vt:lpstr>Concept Check 2-6</vt:lpstr>
      <vt:lpstr>Order of Accounts</vt:lpstr>
      <vt:lpstr>End of Chapter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Tippy McIntosh</dc:creator>
  <cp:lastModifiedBy>Christina</cp:lastModifiedBy>
  <cp:revision>600</cp:revision>
  <cp:lastPrinted>2021-03-03T21:07:37Z</cp:lastPrinted>
  <dcterms:created xsi:type="dcterms:W3CDTF">2015-07-01T20:34:59Z</dcterms:created>
  <dcterms:modified xsi:type="dcterms:W3CDTF">2021-07-09T20:33:34Z</dcterms:modified>
</cp:coreProperties>
</file>