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6.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7.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8.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49" r:id="rId2"/>
    <p:sldMasterId id="2147483665" r:id="rId3"/>
    <p:sldMasterId id="2147483701" r:id="rId4"/>
    <p:sldMasterId id="2147483725" r:id="rId5"/>
    <p:sldMasterId id="2147483749" r:id="rId6"/>
    <p:sldMasterId id="2147483773" r:id="rId7"/>
    <p:sldMasterId id="2147483825" r:id="rId8"/>
    <p:sldMasterId id="2147483841" r:id="rId9"/>
  </p:sldMasterIdLst>
  <p:notesMasterIdLst>
    <p:notesMasterId r:id="rId78"/>
  </p:notesMasterIdLst>
  <p:handoutMasterIdLst>
    <p:handoutMasterId r:id="rId79"/>
  </p:handoutMasterIdLst>
  <p:sldIdLst>
    <p:sldId id="256" r:id="rId10"/>
    <p:sldId id="266" r:id="rId11"/>
    <p:sldId id="309" r:id="rId12"/>
    <p:sldId id="267" r:id="rId13"/>
    <p:sldId id="377" r:id="rId14"/>
    <p:sldId id="268" r:id="rId15"/>
    <p:sldId id="305" r:id="rId16"/>
    <p:sldId id="349" r:id="rId17"/>
    <p:sldId id="270" r:id="rId18"/>
    <p:sldId id="329" r:id="rId19"/>
    <p:sldId id="386" r:id="rId20"/>
    <p:sldId id="378" r:id="rId21"/>
    <p:sldId id="379" r:id="rId22"/>
    <p:sldId id="271" r:id="rId23"/>
    <p:sldId id="308" r:id="rId24"/>
    <p:sldId id="362" r:id="rId25"/>
    <p:sldId id="350" r:id="rId26"/>
    <p:sldId id="275" r:id="rId27"/>
    <p:sldId id="368" r:id="rId28"/>
    <p:sldId id="369" r:id="rId29"/>
    <p:sldId id="370" r:id="rId30"/>
    <p:sldId id="387" r:id="rId31"/>
    <p:sldId id="363" r:id="rId32"/>
    <p:sldId id="355" r:id="rId33"/>
    <p:sldId id="357" r:id="rId34"/>
    <p:sldId id="359" r:id="rId35"/>
    <p:sldId id="324" r:id="rId36"/>
    <p:sldId id="343" r:id="rId37"/>
    <p:sldId id="325" r:id="rId38"/>
    <p:sldId id="364" r:id="rId39"/>
    <p:sldId id="360" r:id="rId40"/>
    <p:sldId id="391" r:id="rId41"/>
    <p:sldId id="283" r:id="rId42"/>
    <p:sldId id="345" r:id="rId43"/>
    <p:sldId id="326" r:id="rId44"/>
    <p:sldId id="365" r:id="rId45"/>
    <p:sldId id="366" r:id="rId46"/>
    <p:sldId id="320" r:id="rId47"/>
    <p:sldId id="327" r:id="rId48"/>
    <p:sldId id="285" r:id="rId49"/>
    <p:sldId id="367" r:id="rId50"/>
    <p:sldId id="352" r:id="rId51"/>
    <p:sldId id="372" r:id="rId52"/>
    <p:sldId id="321" r:id="rId53"/>
    <p:sldId id="287" r:id="rId54"/>
    <p:sldId id="388" r:id="rId55"/>
    <p:sldId id="382" r:id="rId56"/>
    <p:sldId id="290" r:id="rId57"/>
    <p:sldId id="291" r:id="rId58"/>
    <p:sldId id="392" r:id="rId59"/>
    <p:sldId id="336" r:id="rId60"/>
    <p:sldId id="383" r:id="rId61"/>
    <p:sldId id="334" r:id="rId62"/>
    <p:sldId id="296" r:id="rId63"/>
    <p:sldId id="353" r:id="rId64"/>
    <p:sldId id="297" r:id="rId65"/>
    <p:sldId id="298" r:id="rId66"/>
    <p:sldId id="299" r:id="rId67"/>
    <p:sldId id="376" r:id="rId68"/>
    <p:sldId id="384" r:id="rId69"/>
    <p:sldId id="323" r:id="rId70"/>
    <p:sldId id="354" r:id="rId71"/>
    <p:sldId id="301" r:id="rId72"/>
    <p:sldId id="302" r:id="rId73"/>
    <p:sldId id="385" r:id="rId74"/>
    <p:sldId id="390" r:id="rId75"/>
    <p:sldId id="328" r:id="rId76"/>
    <p:sldId id="304" r:id="rId77"/>
  </p:sldIdLst>
  <p:sldSz cx="9144000" cy="6858000" type="screen4x3"/>
  <p:notesSz cx="7077075" cy="9363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75">
          <p15:clr>
            <a:srgbClr val="A4A3A4"/>
          </p15:clr>
        </p15:guide>
        <p15:guide id="2">
          <p15:clr>
            <a:srgbClr val="A4A3A4"/>
          </p15:clr>
        </p15:guide>
        <p15:guide id="3" orient="horz" pos="1964">
          <p15:clr>
            <a:srgbClr val="A4A3A4"/>
          </p15:clr>
        </p15:guide>
        <p15:guide id="4" pos="526">
          <p15:clr>
            <a:srgbClr val="A4A3A4"/>
          </p15:clr>
        </p15:guide>
        <p15:guide id="5" orient="horz" pos="4096">
          <p15:clr>
            <a:srgbClr val="A4A3A4"/>
          </p15:clr>
        </p15:guide>
        <p15:guide id="6" orient="horz">
          <p15:clr>
            <a:srgbClr val="A4A3A4"/>
          </p15:clr>
        </p15:guide>
        <p15:guide id="7" pos="5609">
          <p15:clr>
            <a:srgbClr val="A4A3A4"/>
          </p15:clr>
        </p15:guide>
      </p15:sldGuideLst>
    </p:ext>
    <p:ext uri="{2D200454-40CA-4A62-9FC3-DE9A4176ACB9}">
      <p15:notesGuideLst xmlns:p15="http://schemas.microsoft.com/office/powerpoint/2012/main">
        <p15:guide id="1" orient="horz" pos="2949" userDrawn="1">
          <p15:clr>
            <a:srgbClr val="A4A3A4"/>
          </p15:clr>
        </p15:guide>
        <p15:guide id="2" pos="222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Jeannie Folk" initials="JF" lastIdx="24" clrIdx="6">
    <p:extLst>
      <p:ext uri="{19B8F6BF-5375-455C-9EA6-DF929625EA0E}">
        <p15:presenceInfo xmlns:p15="http://schemas.microsoft.com/office/powerpoint/2012/main" userId="c0a03b8bdda5bbd3" providerId="Windows Live"/>
      </p:ext>
    </p:extLst>
  </p:cmAuthor>
  <p:cmAuthor id="1" name="Barb Muller" initials="BM" lastIdx="105" clrIdx="0"/>
  <p:cmAuthor id="8" name="Sanders, Christina" initials="SC" lastIdx="2" clrIdx="7">
    <p:extLst>
      <p:ext uri="{19B8F6BF-5375-455C-9EA6-DF929625EA0E}">
        <p15:presenceInfo xmlns:p15="http://schemas.microsoft.com/office/powerpoint/2012/main" userId="S::christina.sanders@mheducation.com::a599baeb-8316-44bb-bb63-87b8b542178a" providerId="AD"/>
      </p:ext>
    </p:extLst>
  </p:cmAuthor>
  <p:cmAuthor id="2" name="Christina" initials="C" lastIdx="1" clrIdx="1"/>
  <p:cmAuthor id="9" name="Helen Roybark" initials="HR" lastIdx="24" clrIdx="8">
    <p:extLst>
      <p:ext uri="{19B8F6BF-5375-455C-9EA6-DF929625EA0E}">
        <p15:presenceInfo xmlns:p15="http://schemas.microsoft.com/office/powerpoint/2012/main" userId="52e54960d59d8016" providerId="Windows Live"/>
      </p:ext>
    </p:extLst>
  </p:cmAuthor>
  <p:cmAuthor id="3" name="wbt" initials="wbt" lastIdx="55" clrIdx="2"/>
  <p:cmAuthor id="4" name="Colton Gigot" initials="CG" lastIdx="25" clrIdx="3"/>
  <p:cmAuthor id="5" name="Christina S" initials="CS" lastIdx="3" clrIdx="4"/>
  <p:cmAuthor id="6" name="Teresa Anderson" initials="TA" lastIdx="76"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002E"/>
    <a:srgbClr val="DDD9C3"/>
    <a:srgbClr val="6B1644"/>
    <a:srgbClr val="D4D0B0"/>
    <a:srgbClr val="1D5F76"/>
    <a:srgbClr val="3399FF"/>
    <a:srgbClr val="5A1A39"/>
    <a:srgbClr val="D49323"/>
    <a:srgbClr val="264E21"/>
    <a:srgbClr val="A5062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1" autoAdjust="0"/>
    <p:restoredTop sz="81871" autoAdjust="0"/>
  </p:normalViewPr>
  <p:slideViewPr>
    <p:cSldViewPr snapToGrid="0" snapToObjects="1">
      <p:cViewPr varScale="1">
        <p:scale>
          <a:sx n="94" d="100"/>
          <a:sy n="94" d="100"/>
        </p:scale>
        <p:origin x="2094" y="78"/>
      </p:cViewPr>
      <p:guideLst>
        <p:guide orient="horz" pos="3275"/>
        <p:guide/>
        <p:guide orient="horz" pos="1964"/>
        <p:guide pos="526"/>
        <p:guide orient="horz" pos="4096"/>
        <p:guide orient="horz"/>
        <p:guide pos="5609"/>
      </p:guideLst>
    </p:cSldViewPr>
  </p:slideViewPr>
  <p:outlineViewPr>
    <p:cViewPr>
      <p:scale>
        <a:sx n="33" d="100"/>
        <a:sy n="33" d="100"/>
      </p:scale>
      <p:origin x="0" y="1888"/>
    </p:cViewPr>
  </p:outlineViewPr>
  <p:notesTextViewPr>
    <p:cViewPr>
      <p:scale>
        <a:sx n="150" d="100"/>
        <a:sy n="150" d="100"/>
      </p:scale>
      <p:origin x="0" y="0"/>
    </p:cViewPr>
  </p:notesTextViewPr>
  <p:sorterViewPr>
    <p:cViewPr>
      <p:scale>
        <a:sx n="73" d="100"/>
        <a:sy n="73" d="100"/>
      </p:scale>
      <p:origin x="0" y="-1614"/>
    </p:cViewPr>
  </p:sorterViewPr>
  <p:notesViewPr>
    <p:cSldViewPr snapToGrid="0" snapToObjects="1">
      <p:cViewPr varScale="1">
        <p:scale>
          <a:sx n="85" d="100"/>
          <a:sy n="85" d="100"/>
        </p:scale>
        <p:origin x="3828" y="96"/>
      </p:cViewPr>
      <p:guideLst>
        <p:guide orient="horz" pos="2949"/>
        <p:guide pos="222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slide" Target="slides/slide54.xml"/><Relationship Id="rId68" Type="http://schemas.openxmlformats.org/officeDocument/2006/relationships/slide" Target="slides/slide59.xml"/><Relationship Id="rId76" Type="http://schemas.openxmlformats.org/officeDocument/2006/relationships/slide" Target="slides/slide67.xml"/><Relationship Id="rId84"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62.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slide" Target="slides/slide65.xml"/><Relationship Id="rId79" Type="http://schemas.openxmlformats.org/officeDocument/2006/relationships/handoutMaster" Target="handoutMasters/handoutMaster1.xml"/><Relationship Id="rId5" Type="http://schemas.openxmlformats.org/officeDocument/2006/relationships/slideMaster" Target="slideMasters/slideMaster5.xml"/><Relationship Id="rId61" Type="http://schemas.openxmlformats.org/officeDocument/2006/relationships/slide" Target="slides/slide52.xml"/><Relationship Id="rId82"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slide" Target="slides/slide68.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commentAuthors" Target="commentAuthor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66732" cy="468154"/>
          </a:xfrm>
          <a:prstGeom prst="rect">
            <a:avLst/>
          </a:prstGeom>
        </p:spPr>
        <p:txBody>
          <a:bodyPr vert="horz" lIns="93937" tIns="46968" rIns="93937" bIns="46968" rtlCol="0"/>
          <a:lstStyle>
            <a:lvl1pPr algn="l">
              <a:defRPr sz="1200"/>
            </a:lvl1pPr>
          </a:lstStyle>
          <a:p>
            <a:endParaRPr lang="en-US" dirty="0"/>
          </a:p>
        </p:txBody>
      </p:sp>
      <p:sp>
        <p:nvSpPr>
          <p:cNvPr id="3" name="Date Placeholder 2"/>
          <p:cNvSpPr>
            <a:spLocks noGrp="1"/>
          </p:cNvSpPr>
          <p:nvPr>
            <p:ph type="dt" sz="quarter" idx="1"/>
          </p:nvPr>
        </p:nvSpPr>
        <p:spPr>
          <a:xfrm>
            <a:off x="4008705" y="0"/>
            <a:ext cx="3066732" cy="468154"/>
          </a:xfrm>
          <a:prstGeom prst="rect">
            <a:avLst/>
          </a:prstGeom>
        </p:spPr>
        <p:txBody>
          <a:bodyPr vert="horz" lIns="93937" tIns="46968" rIns="93937" bIns="46968" rtlCol="0"/>
          <a:lstStyle>
            <a:lvl1pPr algn="r">
              <a:defRPr sz="1200"/>
            </a:lvl1pPr>
          </a:lstStyle>
          <a:p>
            <a:fld id="{42B1D35A-B4C8-9743-8763-13778372564B}" type="datetime1">
              <a:rPr lang="en-US" smtClean="0"/>
              <a:t>5/31/2021</a:t>
            </a:fld>
            <a:endParaRPr lang="en-US" dirty="0"/>
          </a:p>
        </p:txBody>
      </p:sp>
      <p:sp>
        <p:nvSpPr>
          <p:cNvPr id="4" name="Footer Placeholder 3"/>
          <p:cNvSpPr>
            <a:spLocks noGrp="1"/>
          </p:cNvSpPr>
          <p:nvPr>
            <p:ph type="ftr" sz="quarter" idx="2"/>
          </p:nvPr>
        </p:nvSpPr>
        <p:spPr>
          <a:xfrm>
            <a:off x="1" y="8893296"/>
            <a:ext cx="3066732" cy="468154"/>
          </a:xfrm>
          <a:prstGeom prst="rect">
            <a:avLst/>
          </a:prstGeom>
        </p:spPr>
        <p:txBody>
          <a:bodyPr vert="horz" lIns="93937" tIns="46968" rIns="93937" bIns="46968"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08705" y="8893296"/>
            <a:ext cx="3066732" cy="468154"/>
          </a:xfrm>
          <a:prstGeom prst="rect">
            <a:avLst/>
          </a:prstGeom>
        </p:spPr>
        <p:txBody>
          <a:bodyPr vert="horz" lIns="93937" tIns="46968" rIns="93937" bIns="46968" rtlCol="0" anchor="b"/>
          <a:lstStyle>
            <a:lvl1pPr algn="r">
              <a:defRPr sz="1200"/>
            </a:lvl1pPr>
          </a:lstStyle>
          <a:p>
            <a:r>
              <a:rPr lang="en-US" dirty="0"/>
              <a:t>3-#</a:t>
            </a:r>
          </a:p>
        </p:txBody>
      </p:sp>
    </p:spTree>
    <p:extLst>
      <p:ext uri="{BB962C8B-B14F-4D97-AF65-F5344CB8AC3E}">
        <p14:creationId xmlns:p14="http://schemas.microsoft.com/office/powerpoint/2010/main" val="2618586669"/>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66732" cy="468154"/>
          </a:xfrm>
          <a:prstGeom prst="rect">
            <a:avLst/>
          </a:prstGeom>
        </p:spPr>
        <p:txBody>
          <a:bodyPr vert="horz" lIns="93937" tIns="46968" rIns="93937" bIns="46968" rtlCol="0"/>
          <a:lstStyle>
            <a:lvl1pPr algn="l">
              <a:defRPr sz="1200"/>
            </a:lvl1pPr>
          </a:lstStyle>
          <a:p>
            <a:endParaRPr lang="en-US" dirty="0"/>
          </a:p>
        </p:txBody>
      </p:sp>
      <p:sp>
        <p:nvSpPr>
          <p:cNvPr id="3" name="Date Placeholder 2"/>
          <p:cNvSpPr>
            <a:spLocks noGrp="1"/>
          </p:cNvSpPr>
          <p:nvPr>
            <p:ph type="dt" idx="1"/>
          </p:nvPr>
        </p:nvSpPr>
        <p:spPr>
          <a:xfrm>
            <a:off x="4008705" y="0"/>
            <a:ext cx="3066732" cy="468154"/>
          </a:xfrm>
          <a:prstGeom prst="rect">
            <a:avLst/>
          </a:prstGeom>
        </p:spPr>
        <p:txBody>
          <a:bodyPr vert="horz" lIns="93937" tIns="46968" rIns="93937" bIns="46968" rtlCol="0"/>
          <a:lstStyle>
            <a:lvl1pPr algn="r">
              <a:defRPr sz="1200"/>
            </a:lvl1pPr>
          </a:lstStyle>
          <a:p>
            <a:fld id="{3C7C0108-6E40-1A45-B73C-11FBD16D558B}" type="datetime1">
              <a:rPr lang="en-US" smtClean="0"/>
              <a:t>5/31/2021</a:t>
            </a:fld>
            <a:endParaRPr lang="en-US" dirty="0"/>
          </a:p>
        </p:txBody>
      </p:sp>
      <p:sp>
        <p:nvSpPr>
          <p:cNvPr id="4" name="Slide Image Placeholder 3"/>
          <p:cNvSpPr>
            <a:spLocks noGrp="1" noRot="1" noChangeAspect="1"/>
          </p:cNvSpPr>
          <p:nvPr>
            <p:ph type="sldImg" idx="2"/>
          </p:nvPr>
        </p:nvSpPr>
        <p:spPr>
          <a:xfrm>
            <a:off x="1198563" y="703263"/>
            <a:ext cx="4679950" cy="3509962"/>
          </a:xfrm>
          <a:prstGeom prst="rect">
            <a:avLst/>
          </a:prstGeom>
          <a:noFill/>
          <a:ln w="12700">
            <a:solidFill>
              <a:prstClr val="black"/>
            </a:solidFill>
          </a:ln>
        </p:spPr>
        <p:txBody>
          <a:bodyPr vert="horz" lIns="93937" tIns="46968" rIns="93937" bIns="46968" rtlCol="0" anchor="ctr"/>
          <a:lstStyle/>
          <a:p>
            <a:endParaRPr lang="en-US" dirty="0"/>
          </a:p>
        </p:txBody>
      </p:sp>
      <p:sp>
        <p:nvSpPr>
          <p:cNvPr id="5" name="Notes Placeholder 4"/>
          <p:cNvSpPr>
            <a:spLocks noGrp="1"/>
          </p:cNvSpPr>
          <p:nvPr>
            <p:ph type="body" sz="quarter" idx="3"/>
          </p:nvPr>
        </p:nvSpPr>
        <p:spPr>
          <a:xfrm>
            <a:off x="707708" y="4447461"/>
            <a:ext cx="5661660" cy="4213384"/>
          </a:xfrm>
          <a:prstGeom prst="rect">
            <a:avLst/>
          </a:prstGeom>
        </p:spPr>
        <p:txBody>
          <a:bodyPr vert="horz" lIns="93937" tIns="46968" rIns="93937" bIns="4696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93296"/>
            <a:ext cx="3066732" cy="468154"/>
          </a:xfrm>
          <a:prstGeom prst="rect">
            <a:avLst/>
          </a:prstGeom>
        </p:spPr>
        <p:txBody>
          <a:bodyPr vert="horz" lIns="93937" tIns="46968" rIns="93937" bIns="46968"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96358" y="8894921"/>
            <a:ext cx="3066732" cy="468154"/>
          </a:xfrm>
          <a:prstGeom prst="rect">
            <a:avLst/>
          </a:prstGeom>
        </p:spPr>
        <p:txBody>
          <a:bodyPr vert="horz" lIns="93937" tIns="46968" rIns="93937" bIns="46968" rtlCol="0" anchor="b"/>
          <a:lstStyle>
            <a:lvl1pPr algn="r">
              <a:defRPr sz="1200"/>
            </a:lvl1pPr>
          </a:lstStyle>
          <a:p>
            <a:r>
              <a:rPr lang="en-US" dirty="0"/>
              <a:t>3-#</a:t>
            </a:r>
          </a:p>
        </p:txBody>
      </p:sp>
    </p:spTree>
    <p:extLst>
      <p:ext uri="{BB962C8B-B14F-4D97-AF65-F5344CB8AC3E}">
        <p14:creationId xmlns:p14="http://schemas.microsoft.com/office/powerpoint/2010/main" val="605211108"/>
      </p:ext>
    </p:extLst>
  </p:cSld>
  <p:clrMap bg1="lt1" tx1="dk1" bg2="lt2" tx2="dk2" accent1="accent1" accent2="accent2" accent3="accent3" accent4="accent4" accent5="accent5" accent6="accent6" hlink="hlink" folHlink="folHlink"/>
  <p:hf sldNum="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784013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9684">
              <a:defRPr/>
            </a:pPr>
            <a:r>
              <a:rPr lang="en-US" dirty="0"/>
              <a:t>When we use accrual-basis accounting for revenue-related transactions, we ask, “Was a service provided to customers at the time of the transaction?” The answer is yes for transactions (6) and (7). Therefore, we recognize revenue on those dates for the amount the company is entitled to receive. The amount of the revenue on December 12 equals the cash received. The amount of the revenue on December 17 equals the cash the company is entitled to receive (accounts receivable). Both cash and accounts receivable represent an increase in assets from revenue activities. </a:t>
            </a:r>
          </a:p>
          <a:p>
            <a:pPr defTabSz="469684">
              <a:defRPr/>
            </a:pPr>
            <a:endParaRPr lang="en-US" dirty="0"/>
          </a:p>
          <a:p>
            <a:pPr defTabSz="469684">
              <a:defRPr/>
            </a:pPr>
            <a:r>
              <a:rPr lang="en-US" dirty="0"/>
              <a:t>For transaction (8), cash has been received but no service has been provided to those customers as of December 23, so no revenue is recognized at that time. Instead, we initially record Deferred Revenue (a liability account) for the cash received. Revenue is not recorded until those services are provided. </a:t>
            </a:r>
          </a:p>
          <a:p>
            <a:pPr defTabSz="469684">
              <a:defRPr/>
            </a:pPr>
            <a:endParaRPr lang="en-US" strike="sngStrike" dirty="0"/>
          </a:p>
          <a:p>
            <a:pPr defTabSz="469684">
              <a:defRPr/>
            </a:pPr>
            <a:r>
              <a:rPr lang="en-US" dirty="0"/>
              <a:t>For cash-basis accounting, we simply ask ourselves, “Was </a:t>
            </a:r>
            <a:r>
              <a:rPr lang="en-US" i="1" dirty="0"/>
              <a:t>cash received</a:t>
            </a:r>
            <a:r>
              <a:rPr lang="en-US" dirty="0"/>
              <a:t> from customers?” The answer is yes for transactions (6) and (8). Under cash-basis accounting, we recognize revenue on those dates for the amount of cash received. We record nothing on December 17 because no cash was received. </a:t>
            </a:r>
            <a:endParaRPr lang="en-US" strike="sngStrike" dirty="0"/>
          </a:p>
          <a:p>
            <a:pPr defTabSz="469684">
              <a:defRPr/>
            </a:pPr>
            <a:endParaRPr lang="en-US" strike="sngStrike" dirty="0"/>
          </a:p>
        </p:txBody>
      </p:sp>
      <p:sp>
        <p:nvSpPr>
          <p:cNvPr id="5" name="Header Placeholder 4"/>
          <p:cNvSpPr>
            <a:spLocks noGrp="1"/>
          </p:cNvSpPr>
          <p:nvPr>
            <p:ph type="hdr" sz="quarter" idx="10"/>
          </p:nvPr>
        </p:nvSpPr>
        <p:spPr/>
        <p:txBody>
          <a:bodyPr/>
          <a:lstStyle/>
          <a:p>
            <a:endParaRPr lang="en-US" dirty="0">
              <a:solidFill>
                <a:prstClr val="black"/>
              </a:solidFill>
            </a:endParaRPr>
          </a:p>
        </p:txBody>
      </p:sp>
    </p:spTree>
    <p:extLst>
      <p:ext uri="{BB962C8B-B14F-4D97-AF65-F5344CB8AC3E}">
        <p14:creationId xmlns:p14="http://schemas.microsoft.com/office/powerpoint/2010/main" val="995716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use accrual-basis accounting for expense-related transactions, we ask, “For which of these transactions was a </a:t>
            </a:r>
            <a:r>
              <a:rPr lang="en-US" i="1" dirty="0"/>
              <a:t>cost used</a:t>
            </a:r>
            <a:r>
              <a:rPr lang="en-US" dirty="0"/>
              <a:t> in December?” Answer: Transaction (9). On December 28, employees are paid salaries for work they did in December. The cost of those salaries were used for activities of the company in December, so those costs should be expensed in December.</a:t>
            </a:r>
          </a:p>
          <a:p>
            <a:endParaRPr lang="en-US" dirty="0"/>
          </a:p>
          <a:p>
            <a:r>
              <a:rPr lang="en-US" dirty="0"/>
              <a:t>For transaction (4), Eagle paid 12 months of rent on December 1. At this time, none of the rental period has been used, so no expense was recorded. Similarly, in transaction (5), supplies were purchased on December 6, but those supplies have not been used as of December 6, so no expense was recorded.</a:t>
            </a:r>
          </a:p>
          <a:p>
            <a:endParaRPr lang="en-US" dirty="0"/>
          </a:p>
          <a:p>
            <a:r>
              <a:rPr lang="en-US" dirty="0"/>
              <a:t>For cash-basis accounting, we simply ask ourselves, “For which of these transactions was </a:t>
            </a:r>
            <a:r>
              <a:rPr lang="en-US" i="1" dirty="0"/>
              <a:t>cash paid</a:t>
            </a:r>
            <a:r>
              <a:rPr lang="en-US" dirty="0"/>
              <a:t> for activities related to business operations?” Answer: Transactions (4) and (9). Under cash-basis accounting, we recognize expenses on those dates for the amount of cash paid.</a:t>
            </a:r>
          </a:p>
          <a:p>
            <a:pPr>
              <a:spcBef>
                <a:spcPct val="0"/>
              </a:spcBef>
            </a:pPr>
            <a:endParaRPr lang="en-US" dirty="0"/>
          </a:p>
        </p:txBody>
      </p:sp>
      <p:sp>
        <p:nvSpPr>
          <p:cNvPr id="5" name="Header Placeholder 4"/>
          <p:cNvSpPr>
            <a:spLocks noGrp="1"/>
          </p:cNvSpPr>
          <p:nvPr>
            <p:ph type="hdr" sz="quarter" idx="10"/>
          </p:nvPr>
        </p:nvSpPr>
        <p:spPr/>
        <p:txBody>
          <a:bodyPr/>
          <a:lstStyle/>
          <a:p>
            <a:endParaRPr lang="en-US" dirty="0">
              <a:solidFill>
                <a:prstClr val="black"/>
              </a:solidFill>
            </a:endParaRPr>
          </a:p>
        </p:txBody>
      </p:sp>
    </p:spTree>
    <p:extLst>
      <p:ext uri="{BB962C8B-B14F-4D97-AF65-F5344CB8AC3E}">
        <p14:creationId xmlns:p14="http://schemas.microsoft.com/office/powerpoint/2010/main" val="995716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z="1800" dirty="0">
                <a:solidFill>
                  <a:srgbClr val="000000"/>
                </a:solidFill>
                <a:latin typeface="URWPalladioTOT"/>
              </a:rPr>
              <a:t>For example, the $6,000 received from customers in advance on December 23 eventually will be recognized as revenue under both accounting methods because the services will be provided at some point (accrual-basis) and cash has been received (cash-basis).</a:t>
            </a:r>
          </a:p>
          <a:p>
            <a:pPr>
              <a:spcBef>
                <a:spcPct val="0"/>
              </a:spcBef>
            </a:pPr>
            <a:endParaRPr lang="en-US" sz="1800" dirty="0">
              <a:solidFill>
                <a:srgbClr val="000000"/>
              </a:solidFill>
              <a:latin typeface="URWPalladioTOT"/>
            </a:endParaRPr>
          </a:p>
          <a:p>
            <a:pPr>
              <a:spcBef>
                <a:spcPct val="0"/>
              </a:spcBef>
            </a:pPr>
            <a:r>
              <a:rPr lang="en-US" sz="1800" dirty="0">
                <a:solidFill>
                  <a:srgbClr val="000000"/>
                </a:solidFill>
                <a:latin typeface="URWPalladioTOT"/>
              </a:rPr>
              <a:t>Similarly for expenses, the $60,000 of rent purchased on December 1 will be expensed fully in one year under both accounting methods because the rental space will have been used (accrual-basis) and cash has been paid (cash-basis). The $23,000 of supplies purchased on December 6 will be expensed fully once those supplies are used (accrual-basis) and cash has been paid (cash-basis).</a:t>
            </a:r>
            <a:endParaRPr lang="en-US" dirty="0">
              <a:solidFill>
                <a:schemeClr val="tx2"/>
              </a:solidFill>
            </a:endParaRPr>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6630422-8ED6-4245-8AEB-AD845C3CECC8}" type="slidenum">
              <a:rPr lang="en-US"/>
              <a:pPr fontAlgn="base">
                <a:spcBef>
                  <a:spcPct val="0"/>
                </a:spcBef>
                <a:spcAft>
                  <a:spcPct val="0"/>
                </a:spcAft>
              </a:pPr>
              <a:t>12</a:t>
            </a:fld>
            <a:endParaRPr lang="en-US" dirty="0"/>
          </a:p>
        </p:txBody>
      </p:sp>
    </p:spTree>
    <p:extLst>
      <p:ext uri="{BB962C8B-B14F-4D97-AF65-F5344CB8AC3E}">
        <p14:creationId xmlns:p14="http://schemas.microsoft.com/office/powerpoint/2010/main" val="2493203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defTabSz="455783">
              <a:spcBef>
                <a:spcPct val="0"/>
              </a:spcBef>
              <a:defRPr/>
            </a:pPr>
            <a:r>
              <a:rPr lang="en-US" dirty="0">
                <a:solidFill>
                  <a:schemeClr val="tx2"/>
                </a:solidFill>
              </a:rPr>
              <a:t>Cash-basis accounting may seem appealing because it is essentially how we think about the inflow and outflow of cash from our bank accounts. Cash-basis accounting is not allowed for financial reporting purposes for most major companies. Instead,</a:t>
            </a:r>
            <a:r>
              <a:rPr lang="en-US" dirty="0">
                <a:solidFill>
                  <a:srgbClr val="1D5F76"/>
                </a:solidFill>
              </a:rPr>
              <a:t> all major companies use accrual-basis accounting to properly record revenues when goods and services are provided and to properly record expenses in the period those costs have been used in company operations. </a:t>
            </a:r>
          </a:p>
          <a:p>
            <a:pPr>
              <a:spcBef>
                <a:spcPct val="0"/>
              </a:spcBef>
            </a:pPr>
            <a:endParaRPr lang="en-US" dirty="0">
              <a:solidFill>
                <a:schemeClr val="tx2"/>
              </a:solidFill>
            </a:endParaRPr>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6630422-8ED6-4245-8AEB-AD845C3CECC8}" type="slidenum">
              <a:rPr lang="en-US"/>
              <a:pPr fontAlgn="base">
                <a:spcBef>
                  <a:spcPct val="0"/>
                </a:spcBef>
                <a:spcAft>
                  <a:spcPct val="0"/>
                </a:spcAft>
              </a:pPr>
              <a:t>13</a:t>
            </a:fld>
            <a:endParaRPr lang="en-US" dirty="0"/>
          </a:p>
        </p:txBody>
      </p:sp>
    </p:spTree>
    <p:extLst>
      <p:ext uri="{BB962C8B-B14F-4D97-AF65-F5344CB8AC3E}">
        <p14:creationId xmlns:p14="http://schemas.microsoft.com/office/powerpoint/2010/main" val="3650705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Under accrual-basis accounting, revenues can be recorded before, during, or after the company receives cash from customers. The critical event for determining when to recognize revenues under accrual-basis accounting is the period that goods and services are provided to customers. The critical event for determining when to recognize expenses is the period that costs are presumed to have been used in operations.</a:t>
            </a:r>
          </a:p>
          <a:p>
            <a:pPr>
              <a:spcBef>
                <a:spcPct val="0"/>
              </a:spcBef>
            </a:pPr>
            <a:endParaRPr lang="en-US" dirty="0"/>
          </a:p>
          <a:p>
            <a:r>
              <a:rPr lang="en-US" b="0" dirty="0"/>
              <a:t>Under cash-basis accounting, the revenues and expenses are recorded only at the time cash is exchanged.</a:t>
            </a:r>
          </a:p>
          <a:p>
            <a:endParaRPr lang="en-US" b="0" dirty="0"/>
          </a:p>
          <a:p>
            <a:r>
              <a:rPr lang="en-US" b="0" dirty="0"/>
              <a:t>Generally accepted accounting principles</a:t>
            </a:r>
            <a:r>
              <a:rPr lang="en-US" b="0" baseline="0" dirty="0"/>
              <a:t> (GAAP) require accrual-basis accounting.</a:t>
            </a:r>
            <a:endParaRPr lang="en-US" dirty="0"/>
          </a:p>
        </p:txBody>
      </p:sp>
      <p:sp>
        <p:nvSpPr>
          <p:cNvPr id="256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3380A1-BE46-408C-B958-F2408C01517D}" type="slidenum">
              <a:rPr lang="en-US"/>
              <a:pPr fontAlgn="base">
                <a:spcBef>
                  <a:spcPct val="0"/>
                </a:spcBef>
                <a:spcAft>
                  <a:spcPct val="0"/>
                </a:spcAft>
              </a:pPr>
              <a:t>14</a:t>
            </a:fld>
            <a:endParaRPr lang="en-US" dirty="0"/>
          </a:p>
        </p:txBody>
      </p:sp>
    </p:spTree>
    <p:extLst>
      <p:ext uri="{BB962C8B-B14F-4D97-AF65-F5344CB8AC3E}">
        <p14:creationId xmlns:p14="http://schemas.microsoft.com/office/powerpoint/2010/main" val="2322957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33988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261427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267257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476098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t>By the end of the end of the year, we need to make sure all assets and liabilities are stated at their proper amounts. We do this with adjusting entries. These updates are needed because transactions have occurred during the period but have not yet been recorded.</a:t>
            </a:r>
          </a:p>
          <a:p>
            <a:endParaRPr lang="en-US" b="0" i="0" dirty="0"/>
          </a:p>
          <a:p>
            <a:r>
              <a:rPr lang="en-US" dirty="0"/>
              <a:t>First, we’ll examine why adjusting entries are needed in the case of </a:t>
            </a:r>
            <a:r>
              <a:rPr lang="en-US" b="1" dirty="0"/>
              <a:t>cash flows occurring before the revenues and expenses are recognized</a:t>
            </a:r>
            <a:r>
              <a:rPr lang="en-US" dirty="0"/>
              <a:t>. These are referred to as Prepayments.</a:t>
            </a:r>
          </a:p>
          <a:p>
            <a:endParaRPr lang="en-US" dirty="0"/>
          </a:p>
          <a:p>
            <a:r>
              <a:rPr lang="en-US" dirty="0"/>
              <a:t>Then, </a:t>
            </a:r>
            <a:r>
              <a:rPr lang="en-US" sz="1800" dirty="0"/>
              <a:t>we’ll examine why adjusting </a:t>
            </a:r>
            <a:r>
              <a:rPr lang="en-US" sz="1800" dirty="0">
                <a:solidFill>
                  <a:srgbClr val="000000"/>
                </a:solidFill>
                <a:latin typeface="URWPalladioTOT"/>
              </a:rPr>
              <a:t>entries are needed in the case of </a:t>
            </a:r>
            <a:r>
              <a:rPr lang="en-US" sz="1800" b="1" dirty="0">
                <a:solidFill>
                  <a:srgbClr val="000000"/>
                </a:solidFill>
                <a:latin typeface="URWPalladioTOT"/>
              </a:rPr>
              <a:t>cash flows occurring after the revenues and expenses are recognized</a:t>
            </a:r>
            <a:r>
              <a:rPr lang="en-US" sz="1800" dirty="0">
                <a:solidFill>
                  <a:srgbClr val="000000"/>
                </a:solidFill>
                <a:latin typeface="URWPalladioTOT"/>
              </a:rPr>
              <a:t>. These are referred to as Accruals. </a:t>
            </a:r>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365628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Let’s start by taking a closer look at the measurement process. All major companies use accrual-basis accounting to measure business transactions. Under </a:t>
            </a:r>
            <a:r>
              <a:rPr lang="en-US" b="1" i="1" dirty="0"/>
              <a:t>accrual-basis accounting</a:t>
            </a:r>
            <a:r>
              <a:rPr lang="en-US" b="0" i="1" dirty="0"/>
              <a:t>:</a:t>
            </a:r>
            <a:r>
              <a:rPr lang="en-US" dirty="0"/>
              <a:t> </a:t>
            </a:r>
          </a:p>
          <a:p>
            <a:endParaRPr lang="en-US" dirty="0"/>
          </a:p>
          <a:p>
            <a:pPr marL="227891" indent="-227891">
              <a:buFont typeface="+mj-lt"/>
              <a:buAutoNum type="arabicPeriod"/>
            </a:pPr>
            <a:r>
              <a:rPr lang="en-US" dirty="0"/>
              <a:t>We record revenues in the period that goods and services are provided to customers.</a:t>
            </a:r>
          </a:p>
          <a:p>
            <a:pPr marL="227891" indent="-227891">
              <a:buFont typeface="+mj-lt"/>
              <a:buAutoNum type="arabicPeriod"/>
            </a:pPr>
            <a:r>
              <a:rPr lang="en-US" dirty="0"/>
              <a:t>We record expenses in the period that costs are used to provide those goods and services to customers.</a:t>
            </a:r>
          </a:p>
          <a:p>
            <a:pPr marL="227891" indent="-227891">
              <a:buFont typeface="+mj-lt"/>
              <a:buAutoNum type="arabicPeriod"/>
            </a:pPr>
            <a:endParaRPr lang="en-US" dirty="0"/>
          </a:p>
          <a:p>
            <a:r>
              <a:rPr lang="en-US" dirty="0"/>
              <a:t>The calculation of revenues minus expenses provides a measure—net income—that represents the success of the company in generating profits for its owners during the period. The better you understand revenue and expense recognition under accrual-basis accounting, the more you’ll understand why adjusting entries are a necessary part of the measurement process.</a:t>
            </a:r>
          </a:p>
          <a:p>
            <a:pPr>
              <a:spcBef>
                <a:spcPct val="0"/>
              </a:spcBef>
            </a:pPr>
            <a:endParaRPr lang="en-US" dirty="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dirty="0"/>
              <a:t>3-</a:t>
            </a:r>
            <a:fld id="{E2115CD0-673F-4B7A-87B7-311D76317D01}" type="slidenum">
              <a:rPr lang="en-US" smtClean="0"/>
              <a:pPr fontAlgn="base">
                <a:spcBef>
                  <a:spcPct val="0"/>
                </a:spcBef>
                <a:spcAft>
                  <a:spcPct val="0"/>
                </a:spcAft>
              </a:pPr>
              <a:t>2</a:t>
            </a:fld>
            <a:endParaRPr lang="en-US" dirty="0"/>
          </a:p>
        </p:txBody>
      </p:sp>
    </p:spTree>
    <p:extLst>
      <p:ext uri="{BB962C8B-B14F-4D97-AF65-F5344CB8AC3E}">
        <p14:creationId xmlns:p14="http://schemas.microsoft.com/office/powerpoint/2010/main" val="42916551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5783">
              <a:defRPr/>
            </a:pPr>
            <a:r>
              <a:rPr lang="en-US" b="1" dirty="0"/>
              <a:t>Prepayments involve cash flows occurring </a:t>
            </a:r>
            <a:r>
              <a:rPr lang="en-US" b="1" i="1" dirty="0"/>
              <a:t>before </a:t>
            </a:r>
            <a:r>
              <a:rPr lang="en-US" b="1" dirty="0"/>
              <a:t>the revenues and expenses are recognized.</a:t>
            </a:r>
            <a:r>
              <a:rPr lang="en-US" dirty="0"/>
              <a:t> As an example of a prepaid expense, when cash is paid for rent in advance of the rental period, we record prepaid rent (an asset). As that rent expires, we’ll need an adjusting entry to decrease prepaid rent to its remaining amount and recognize rent expense for the period. </a:t>
            </a:r>
          </a:p>
          <a:p>
            <a:endParaRPr lang="en-US" dirty="0"/>
          </a:p>
          <a:p>
            <a:r>
              <a:rPr lang="en-US" dirty="0"/>
              <a:t>Similarly, when cash is received from customers in advance of the services to be provided, we record deferred revenue (a liability).  When those services are provided, we need an adjusting entry to decrease deferred revenue to its remaining amount and recognize service revenue.</a:t>
            </a:r>
          </a:p>
          <a:p>
            <a:pPr defTabSz="455783">
              <a:defRPr/>
            </a:pPr>
            <a:endParaRPr lang="en-US" dirty="0"/>
          </a:p>
          <a:p>
            <a:pPr defTabSz="455783">
              <a:defRPr/>
            </a:pP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094185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Accruals are the opposite of prepayments. </a:t>
            </a:r>
            <a:r>
              <a:rPr lang="en-US" b="1" dirty="0"/>
              <a:t>Accruals involve cash flows occurring </a:t>
            </a:r>
            <a:r>
              <a:rPr lang="en-US" b="1" i="1" dirty="0"/>
              <a:t>after </a:t>
            </a:r>
            <a:r>
              <a:rPr lang="en-US" b="1" dirty="0"/>
              <a:t>the revenues and expenses are recognized.</a:t>
            </a:r>
            <a:r>
              <a:rPr lang="en-US" dirty="0"/>
              <a:t> For example, an accrued expense is involved when a company owes salaries to employees at the end of the current period but will not pay those salaries until the following period. An adjusting entry is needed in the current period to record salaries payable (a liability) and to recognize salaries expense for the amount to be paid. </a:t>
            </a:r>
          </a:p>
          <a:p>
            <a:endParaRPr lang="en-US" dirty="0"/>
          </a:p>
          <a:p>
            <a:r>
              <a:rPr lang="en-US" dirty="0"/>
              <a:t>Similarly, if a company provides services and therefore generates the right to receive cash from a customer, an adjusting entry is needed in the current period to record the amount receivable (an asset) and to recognize revenue, even though that cash won’t be received until a future period.</a:t>
            </a:r>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4295705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5783">
              <a:defRPr/>
            </a:pPr>
            <a:r>
              <a:rPr lang="en-US" dirty="0"/>
              <a:t>In the four sections to follow, we'll discuss each type of adjusting entry and work through several examples for Eagle Soccer Academy. It will help if we first look back to the external transactions of Eagle Soccer Academy from Chapter 2. For easy reference, we’ve restated these transactions in Illustration 3-5. These transactions have already been recorded in the month of December. In the next four sections, we’ll prepare all adjusting entries on December 31 to account for other transactions that have occurred in the month of December but have not yet been recorded.</a:t>
            </a:r>
            <a:endParaRPr lang="en-US" strike="sngStrike" dirty="0"/>
          </a:p>
          <a:p>
            <a:endParaRPr lang="en-US" strike="sngStrike"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41463633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Common examples include the purchase of buildings, equipment, or supplies or the payment of rent in advance. These payments are recorded as assets at the time of purchase. </a:t>
            </a:r>
            <a:r>
              <a:rPr lang="en-US" b="1" dirty="0"/>
              <a:t>In the period these assets are used, an adjusting entry is needed to (1) decrease the asset’s balance to its remaining (unused) amount and (2) recognize an expense for the cost of asset used.</a:t>
            </a:r>
            <a:r>
              <a:rPr lang="en-US" dirty="0"/>
              <a:t> </a:t>
            </a:r>
          </a:p>
          <a:p>
            <a:pPr>
              <a:spcBef>
                <a:spcPct val="0"/>
              </a:spcBef>
            </a:pPr>
            <a:endParaRPr lang="en-US" dirty="0"/>
          </a:p>
          <a:p>
            <a:pPr>
              <a:spcBef>
                <a:spcPct val="0"/>
              </a:spcBef>
            </a:pPr>
            <a:endParaRPr lang="en-US" dirty="0"/>
          </a:p>
        </p:txBody>
      </p:sp>
      <p:sp>
        <p:nvSpPr>
          <p:cNvPr id="491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1DF8982-1898-4B83-A233-6D14C3197D0D}" type="slidenum">
              <a:rPr lang="en-US"/>
              <a:pPr fontAlgn="base">
                <a:spcBef>
                  <a:spcPct val="0"/>
                </a:spcBef>
                <a:spcAft>
                  <a:spcPct val="0"/>
                </a:spcAft>
              </a:pPr>
              <a:t>23</a:t>
            </a:fld>
            <a:endParaRPr lang="en-US" dirty="0"/>
          </a:p>
        </p:txBody>
      </p:sp>
    </p:spTree>
    <p:extLst>
      <p:ext uri="{BB962C8B-B14F-4D97-AF65-F5344CB8AC3E}">
        <p14:creationId xmlns:p14="http://schemas.microsoft.com/office/powerpoint/2010/main" val="33542069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9684">
              <a:defRPr/>
            </a:pPr>
            <a:r>
              <a:rPr lang="en-US" dirty="0"/>
              <a:t>In transaction (4) of Illustration 3-5, on December 1, Eagle Soccer Academy purchased one year of rent in advance for $60,000 ($5,000 per month). The agreement allows Eagle to have rental space for one year, so we recorded the $60,000 cash payment on December 1 as an asset—Prepaid Rent. Eagle’s ability to use the rented space, however, will expire over time. By December 31, one month of rent has expired. An adjusting entry is needed to reduce the balance of Prepaid Rent to its remaining amount and to recognize an expense (Rent Expense) for the cost of rent for the month of December.</a:t>
            </a:r>
          </a:p>
          <a:p>
            <a:pPr defTabSz="469684">
              <a:defRPr/>
            </a:pPr>
            <a:endParaRPr lang="en-US" strike="sngStrike" dirty="0"/>
          </a:p>
          <a:p>
            <a:pPr defTabSz="469684">
              <a:defRPr/>
            </a:pPr>
            <a:r>
              <a:rPr lang="en-US" dirty="0"/>
              <a:t>Notice that this adjusting entry includes a $5,000 expense (+</a:t>
            </a:r>
            <a:r>
              <a:rPr lang="en-US" i="1" dirty="0"/>
              <a:t>E</a:t>
            </a:r>
            <a:r>
              <a:rPr lang="en-US" dirty="0"/>
              <a:t>), which reduces net income and stockholders’ equity (−</a:t>
            </a:r>
            <a:r>
              <a:rPr lang="en-US" i="1" dirty="0"/>
              <a:t>SE</a:t>
            </a:r>
            <a:r>
              <a:rPr lang="en-US" dirty="0"/>
              <a:t>). The entry also reduces the balance in the asset account, Prepaid Rent (−</a:t>
            </a:r>
            <a:r>
              <a:rPr lang="en-US" i="1" dirty="0"/>
              <a:t>A</a:t>
            </a:r>
            <a:r>
              <a:rPr lang="en-US" dirty="0"/>
              <a:t>), by $5,000. The Prepaid Rent account will now have a balance of $55,000 (= $60,000 − $5,000 adjustment), which equals the remaining amount of prepaid rent for the next 11 months. We adjust any other assets that expire over time (such as prepaid insurance) in a similar manner.</a:t>
            </a:r>
            <a:endParaRPr lang="en-US" strike="sngStrike" dirty="0"/>
          </a:p>
        </p:txBody>
      </p:sp>
      <p:sp>
        <p:nvSpPr>
          <p:cNvPr id="5" name="Header Placeholder 4"/>
          <p:cNvSpPr>
            <a:spLocks noGrp="1"/>
          </p:cNvSpPr>
          <p:nvPr>
            <p:ph type="hdr" sz="quarter" idx="10"/>
          </p:nvPr>
        </p:nvSpPr>
        <p:spPr/>
        <p:txBody>
          <a:bodyPr/>
          <a:lstStyle/>
          <a:p>
            <a:endParaRPr lang="en-US" dirty="0">
              <a:solidFill>
                <a:prstClr val="black"/>
              </a:solidFill>
            </a:endParaRPr>
          </a:p>
        </p:txBody>
      </p:sp>
    </p:spTree>
    <p:extLst>
      <p:ext uri="{BB962C8B-B14F-4D97-AF65-F5344CB8AC3E}">
        <p14:creationId xmlns:p14="http://schemas.microsoft.com/office/powerpoint/2010/main" val="5467177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transaction (5) of Illustration 3-5, on December 6, Eagle purchased supplies for $23,000 on account. Those supplies were expected to be used at a later time and were recorded as an asset—Supplies. Assume that </a:t>
            </a:r>
            <a:r>
              <a:rPr lang="en-US" i="1" dirty="0"/>
              <a:t>at the end of December</a:t>
            </a:r>
            <a:r>
              <a:rPr lang="en-US" dirty="0"/>
              <a:t> a count of supplies reveals that only $13,000 of supplies remains. What happened to the other $10,000 of supplies? Apparently, this is the amount of supplies used throughout the month. Since it’s not cost-efficient to record the consumption of supplies every day, the Supplies account has not been updated each day. On December 31, an adjusting entry is needed to reduce the Supplies account to the remaining amount and to recognize the expense (Supplies Expense) for the cost of supplies used in December.</a:t>
            </a:r>
          </a:p>
          <a:p>
            <a:endParaRPr lang="en-US" dirty="0"/>
          </a:p>
          <a:p>
            <a:r>
              <a:rPr lang="en-US" dirty="0"/>
              <a:t>This adjusting entry includes a $10,000 expense, which reduces net income and stockholders’ equity. The entry also reduces the balance in the asset account, Supplies, by $10,000. The Supplies account will now have a balance of $13,000 (= $23,000 − $10,000 adjustment), which equals the remaining amount of supplies.</a:t>
            </a:r>
          </a:p>
        </p:txBody>
      </p:sp>
      <p:sp>
        <p:nvSpPr>
          <p:cNvPr id="5" name="Header Placeholder 4"/>
          <p:cNvSpPr>
            <a:spLocks noGrp="1"/>
          </p:cNvSpPr>
          <p:nvPr>
            <p:ph type="hdr" sz="quarter" idx="10"/>
          </p:nvPr>
        </p:nvSpPr>
        <p:spPr/>
        <p:txBody>
          <a:bodyPr/>
          <a:lstStyle/>
          <a:p>
            <a:endParaRPr lang="en-US" dirty="0">
              <a:solidFill>
                <a:prstClr val="black"/>
              </a:solidFill>
            </a:endParaRPr>
          </a:p>
        </p:txBody>
      </p:sp>
    </p:spTree>
    <p:extLst>
      <p:ext uri="{BB962C8B-B14F-4D97-AF65-F5344CB8AC3E}">
        <p14:creationId xmlns:p14="http://schemas.microsoft.com/office/powerpoint/2010/main" val="5467177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In transaction (3) of Illustration 3-5, on December 1, Eagle purchased equipment for $120,000 cash on December 1. Let’s assume that Eagle estimates the equipment will be used for the next five years (60 months), so the purchase was recorded as an asset</a:t>
            </a:r>
            <a:r>
              <a:rPr lang="en-US" i="1" dirty="0"/>
              <a:t>—</a:t>
            </a:r>
            <a:r>
              <a:rPr lang="en-US" dirty="0"/>
              <a:t>Equipment. As each month passes, the equipment will be used and its benefits will expire. Therefore, by December 31, one month of the equipment’s use has expired. An adjusting entry is needed to reduce the asset to the remaining amount to be used in the future and to recognize an expense for the cost of equipment used in December. The cost of the equipment for one month’s use is $2,000 (= $120,000 × 1/60). </a:t>
            </a:r>
            <a:endParaRPr lang="en-US" strike="sngStrike" dirty="0"/>
          </a:p>
          <a:p>
            <a:pPr>
              <a:spcBef>
                <a:spcPct val="0"/>
              </a:spcBef>
            </a:pPr>
            <a:endParaRPr lang="en-US" dirty="0"/>
          </a:p>
          <a:p>
            <a:pPr>
              <a:spcBef>
                <a:spcPct val="0"/>
              </a:spcBef>
            </a:pPr>
            <a:r>
              <a:rPr lang="en-US" dirty="0"/>
              <a:t>Unlike prepayments for rent and supplies that typically expire within one year, equipment is an asset that typically expires in more than one year. We record the reduction in the cost of assets that have longer lives using a concept called </a:t>
            </a:r>
            <a:r>
              <a:rPr lang="en-US" i="1" dirty="0"/>
              <a:t>depreciation. </a:t>
            </a:r>
            <a:r>
              <a:rPr lang="en-US" b="1" i="1" dirty="0"/>
              <a:t>Depreciation</a:t>
            </a:r>
            <a:r>
              <a:rPr lang="en-US" i="1" dirty="0"/>
              <a:t> </a:t>
            </a:r>
            <a:r>
              <a:rPr lang="en-US" dirty="0"/>
              <a:t>is the process of allocating the cost of an asset, such as equipment, to expense over the asset’s useful life. We discuss this in detail in Chapter 7; here we will cover just the basics.</a:t>
            </a:r>
          </a:p>
          <a:p>
            <a:pPr>
              <a:spcBef>
                <a:spcPct val="0"/>
              </a:spcBef>
            </a:pPr>
            <a:endParaRPr lang="en-US" dirty="0"/>
          </a:p>
          <a:p>
            <a:pPr>
              <a:spcBef>
                <a:spcPct val="0"/>
              </a:spcBef>
            </a:pPr>
            <a:r>
              <a:rPr lang="en-US" dirty="0"/>
              <a:t>This adjusting entry includes a $2,000 expense, which reduces net income and stockholders’ equity. The entry also reduces assets by $2,000. Notice, however, that we didn’t reduce Equipment directly, by crediting the asset account itself. Instead, we reduce the asset </a:t>
            </a:r>
            <a:r>
              <a:rPr lang="en-US" i="1" dirty="0"/>
              <a:t>indirectly</a:t>
            </a:r>
            <a:r>
              <a:rPr lang="en-US" dirty="0"/>
              <a:t> by crediting an account called </a:t>
            </a:r>
            <a:r>
              <a:rPr lang="en-US" i="1" dirty="0"/>
              <a:t>Accumulated Depreciation.</a:t>
            </a:r>
            <a:r>
              <a:rPr lang="en-US" dirty="0"/>
              <a:t> The Accumulated Depreciation account is called a </a:t>
            </a:r>
            <a:r>
              <a:rPr lang="en-US" i="1" dirty="0"/>
              <a:t>contra account.</a:t>
            </a:r>
            <a:r>
              <a:rPr lang="en-US" dirty="0"/>
              <a:t> A </a:t>
            </a:r>
            <a:r>
              <a:rPr lang="en-US" b="1" i="1" dirty="0"/>
              <a:t>contra account</a:t>
            </a:r>
            <a:r>
              <a:rPr lang="en-US" dirty="0"/>
              <a:t> is an account with a balance that is opposite, or “contra,” to that of its related accounts.</a:t>
            </a:r>
          </a:p>
          <a:p>
            <a:pPr>
              <a:spcBef>
                <a:spcPct val="0"/>
              </a:spcBef>
            </a:pPr>
            <a:endParaRPr lang="en-US" dirty="0"/>
          </a:p>
          <a:p>
            <a:pPr>
              <a:spcBef>
                <a:spcPct val="0"/>
              </a:spcBef>
            </a:pPr>
            <a:r>
              <a:rPr lang="en-US" dirty="0"/>
              <a:t>The normal balance in the Accumulated Depreciation contra asset account is a </a:t>
            </a:r>
            <a:r>
              <a:rPr lang="en-US" i="1" dirty="0"/>
              <a:t>credit,</a:t>
            </a:r>
            <a:r>
              <a:rPr lang="en-US" dirty="0"/>
              <a:t> which is opposite to the normal </a:t>
            </a:r>
            <a:r>
              <a:rPr lang="en-US" i="1" dirty="0"/>
              <a:t>debit</a:t>
            </a:r>
            <a:r>
              <a:rPr lang="en-US" dirty="0"/>
              <a:t> balance in an asset account. The reason we use a contra account is to keep the original balance of the asset intact while reducing its current balance indirectly. In the balance sheet, we report equipment at its current </a:t>
            </a:r>
            <a:r>
              <a:rPr lang="en-US" b="1" i="1" dirty="0"/>
              <a:t>book value</a:t>
            </a:r>
            <a:r>
              <a:rPr lang="en-US" i="1" dirty="0"/>
              <a:t>,</a:t>
            </a:r>
            <a:r>
              <a:rPr lang="en-US" dirty="0"/>
              <a:t> which equals its original cost “net of” accumulated depreciation.</a:t>
            </a:r>
          </a:p>
        </p:txBody>
      </p:sp>
      <p:sp>
        <p:nvSpPr>
          <p:cNvPr id="5" name="Header Placeholder 4"/>
          <p:cNvSpPr>
            <a:spLocks noGrp="1"/>
          </p:cNvSpPr>
          <p:nvPr>
            <p:ph type="hdr" sz="quarter" idx="10"/>
          </p:nvPr>
        </p:nvSpPr>
        <p:spPr/>
        <p:txBody>
          <a:bodyPr/>
          <a:lstStyle/>
          <a:p>
            <a:endParaRPr lang="en-US" dirty="0">
              <a:solidFill>
                <a:prstClr val="black"/>
              </a:solidFill>
            </a:endParaRPr>
          </a:p>
        </p:txBody>
      </p:sp>
    </p:spTree>
    <p:extLst>
      <p:ext uri="{BB962C8B-B14F-4D97-AF65-F5344CB8AC3E}">
        <p14:creationId xmlns:p14="http://schemas.microsoft.com/office/powerpoint/2010/main" val="5467177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9782173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9684">
              <a:defRPr/>
            </a:pPr>
            <a:r>
              <a:rPr lang="en-US" dirty="0">
                <a:solidFill>
                  <a:schemeClr val="tx1">
                    <a:lumMod val="95000"/>
                    <a:lumOff val="5000"/>
                  </a:schemeClr>
                </a:solidFill>
              </a:rPr>
              <a:t>Illustration 3-6 </a:t>
            </a:r>
            <a:r>
              <a:rPr lang="en-US" dirty="0">
                <a:solidFill>
                  <a:schemeClr val="tx1"/>
                </a:solidFill>
              </a:rPr>
              <a:t>shows how Federal Express records its property and equipment at original cost and then subtracts accumulated depreciation. As you will see in Chapter 7, </a:t>
            </a:r>
            <a:r>
              <a:rPr lang="en-US" dirty="0"/>
              <a:t>depreciation is an </a:t>
            </a:r>
            <a:r>
              <a:rPr lang="en-US" i="1" dirty="0"/>
              <a:t>estimate</a:t>
            </a:r>
            <a:r>
              <a:rPr lang="en-US" dirty="0"/>
              <a:t> based on expected useful life and is an attempt to </a:t>
            </a:r>
            <a:r>
              <a:rPr lang="en-US" i="1" dirty="0"/>
              <a:t>allocate the cost of the asset over its useful life.</a:t>
            </a:r>
            <a:r>
              <a:rPr lang="en-US" dirty="0"/>
              <a:t> Depreciation is a calculation internal to the company and the cost of the asset less accumulated depreciation does not necessarily represent market value (what the asset could be sold for in the market).</a:t>
            </a: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Tree>
    <p:extLst>
      <p:ext uri="{BB962C8B-B14F-4D97-AF65-F5344CB8AC3E}">
        <p14:creationId xmlns:p14="http://schemas.microsoft.com/office/powerpoint/2010/main" val="14983162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447403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Chapter 2, we started the accounting cycle process by recording and posting external transactions that occurred </a:t>
            </a:r>
            <a:r>
              <a:rPr lang="en-US" i="1" dirty="0"/>
              <a:t>during the period</a:t>
            </a:r>
            <a:r>
              <a:rPr lang="en-US" dirty="0"/>
              <a:t>. In this chapter, we’ll complete the accounting cycle process at the</a:t>
            </a:r>
            <a:r>
              <a:rPr lang="en-US" i="1" dirty="0"/>
              <a:t> end of the period</a:t>
            </a:r>
            <a:r>
              <a:rPr lang="en-US" dirty="0"/>
              <a:t>. As summarized in Illustration 3-1, on the last day of the period we need to:</a:t>
            </a:r>
          </a:p>
          <a:p>
            <a:endParaRPr lang="en-US" dirty="0"/>
          </a:p>
          <a:p>
            <a:pPr marL="683674" lvl="1" indent="-227891">
              <a:buFont typeface="+mj-lt"/>
              <a:buAutoNum type="arabicPeriod"/>
            </a:pPr>
            <a:r>
              <a:rPr lang="en-US" dirty="0"/>
              <a:t>Record and post </a:t>
            </a:r>
            <a:r>
              <a:rPr lang="en-US" b="1" dirty="0"/>
              <a:t>adjusting entries</a:t>
            </a:r>
            <a:r>
              <a:rPr lang="en-US" dirty="0"/>
              <a:t> (complete the measurement process).</a:t>
            </a:r>
          </a:p>
          <a:p>
            <a:pPr marL="683674" lvl="1" indent="-227891">
              <a:buFont typeface="+mj-lt"/>
              <a:buAutoNum type="arabicPeriod"/>
            </a:pPr>
            <a:r>
              <a:rPr lang="en-US" dirty="0"/>
              <a:t>Prepare </a:t>
            </a:r>
            <a:r>
              <a:rPr lang="en-US" b="1" dirty="0"/>
              <a:t>financial statements</a:t>
            </a:r>
            <a:r>
              <a:rPr lang="en-US" dirty="0"/>
              <a:t> (the reporting process).</a:t>
            </a:r>
          </a:p>
          <a:p>
            <a:pPr marL="683674" lvl="1" indent="-227891">
              <a:buFont typeface="+mj-lt"/>
              <a:buAutoNum type="arabicPeriod"/>
            </a:pPr>
            <a:r>
              <a:rPr lang="en-US" dirty="0"/>
              <a:t>Record and post </a:t>
            </a:r>
            <a:r>
              <a:rPr lang="en-US" b="1" dirty="0"/>
              <a:t>closing entries</a:t>
            </a:r>
            <a:r>
              <a:rPr lang="en-US" dirty="0"/>
              <a:t> (the closing process).</a:t>
            </a:r>
          </a:p>
        </p:txBody>
      </p:sp>
      <p:sp>
        <p:nvSpPr>
          <p:cNvPr id="5" name="Header Placeholder 4"/>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2618276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b="1" i="1" dirty="0"/>
              <a:t>Deferred revenue </a:t>
            </a:r>
            <a:r>
              <a:rPr lang="en-US" dirty="0"/>
              <a:t>creates a timing difference between when the cash is received and when related revenue is recognized (refer back to Illustration 3-4). </a:t>
            </a:r>
          </a:p>
          <a:p>
            <a:pPr>
              <a:spcBef>
                <a:spcPct val="0"/>
              </a:spcBef>
            </a:pPr>
            <a:endParaRPr lang="en-US" dirty="0"/>
          </a:p>
          <a:p>
            <a:pPr>
              <a:spcBef>
                <a:spcPct val="0"/>
              </a:spcBef>
            </a:pPr>
            <a:r>
              <a:rPr lang="en-US" dirty="0"/>
              <a:t>Examples include receiving cash in advance from customers for subscriptions, memberships, and gift cards. </a:t>
            </a:r>
          </a:p>
          <a:p>
            <a:pPr>
              <a:spcBef>
                <a:spcPct val="0"/>
              </a:spcBef>
            </a:pPr>
            <a:endParaRPr lang="en-US" dirty="0"/>
          </a:p>
          <a:p>
            <a:pPr>
              <a:spcBef>
                <a:spcPct val="0"/>
              </a:spcBef>
            </a:pPr>
            <a:endParaRPr lang="en-US" dirty="0"/>
          </a:p>
        </p:txBody>
      </p:sp>
      <p:sp>
        <p:nvSpPr>
          <p:cNvPr id="491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1DF8982-1898-4B83-A233-6D14C3197D0D}" type="slidenum">
              <a:rPr lang="en-US"/>
              <a:pPr fontAlgn="base">
                <a:spcBef>
                  <a:spcPct val="0"/>
                </a:spcBef>
                <a:spcAft>
                  <a:spcPct val="0"/>
                </a:spcAft>
              </a:pPr>
              <a:t>30</a:t>
            </a:fld>
            <a:endParaRPr lang="en-US" dirty="0"/>
          </a:p>
        </p:txBody>
      </p:sp>
    </p:spTree>
    <p:extLst>
      <p:ext uri="{BB962C8B-B14F-4D97-AF65-F5344CB8AC3E}">
        <p14:creationId xmlns:p14="http://schemas.microsoft.com/office/powerpoint/2010/main" val="33542069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9684">
              <a:defRPr/>
            </a:pPr>
            <a:r>
              <a:rPr lang="en-US" dirty="0"/>
              <a:t>Eagle Soccer Academy had deferred revenue during December: In transaction (8) of Illustration 3-5, on December 23, Eagle received $6,000 from customers who were to be given 12 soccer lessons in the future. At the time these payments were received from customers, Eagle became obligated to provide lessons, so we recorded this transaction on December 23 as a liability—Deferred Revenue. </a:t>
            </a:r>
          </a:p>
          <a:p>
            <a:pPr defTabSz="469684">
              <a:defRPr/>
            </a:pPr>
            <a:endParaRPr lang="en-US" dirty="0"/>
          </a:p>
          <a:p>
            <a:pPr defTabSz="469684">
              <a:defRPr/>
            </a:pPr>
            <a:r>
              <a:rPr lang="en-US" dirty="0"/>
              <a:t>Assume that </a:t>
            </a:r>
            <a:r>
              <a:rPr lang="en-US" i="1" dirty="0"/>
              <a:t>by the end of December</a:t>
            </a:r>
            <a:r>
              <a:rPr lang="en-US" dirty="0"/>
              <a:t>,  Eagle has provided lessons worth $2,000. On December 31, an adjusting entry is needed to reduce the Deferred Revenue account to the remaining amount owed and to recognize the revenue (Service Revenue) for the services provided in December.</a:t>
            </a:r>
          </a:p>
          <a:p>
            <a:pPr defTabSz="469684">
              <a:defRPr/>
            </a:pPr>
            <a:endParaRPr lang="en-US" dirty="0"/>
          </a:p>
          <a:p>
            <a:pPr defTabSz="469684">
              <a:defRPr/>
            </a:pPr>
            <a:r>
              <a:rPr lang="en-US" dirty="0"/>
              <a:t>This adjusting entry includes a $2,000 revenue, which increases net income and stockholders’ equity. The entry also reduces the balance in the liability account, Deferred Revenue, by $2,000. The Deferred Revenue account will now have a balance of $4,000 (= $6,000 − $2,000 adjustment), which equals the remaining amount of services owed to customers.</a:t>
            </a:r>
          </a:p>
          <a:p>
            <a:pPr defTabSz="469684">
              <a:defRPr/>
            </a:pPr>
            <a:endParaRPr lang="en-US" dirty="0"/>
          </a:p>
        </p:txBody>
      </p:sp>
      <p:sp>
        <p:nvSpPr>
          <p:cNvPr id="5" name="Header Placeholder 4"/>
          <p:cNvSpPr>
            <a:spLocks noGrp="1"/>
          </p:cNvSpPr>
          <p:nvPr>
            <p:ph type="hdr" sz="quarter" idx="10"/>
          </p:nvPr>
        </p:nvSpPr>
        <p:spPr/>
        <p:txBody>
          <a:bodyPr/>
          <a:lstStyle/>
          <a:p>
            <a:endParaRPr lang="en-US" dirty="0">
              <a:solidFill>
                <a:prstClr val="black"/>
              </a:solidFill>
            </a:endParaRPr>
          </a:p>
        </p:txBody>
      </p:sp>
    </p:spTree>
    <p:extLst>
      <p:ext uri="{BB962C8B-B14F-4D97-AF65-F5344CB8AC3E}">
        <p14:creationId xmlns:p14="http://schemas.microsoft.com/office/powerpoint/2010/main" val="5467177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its annual report, Lowe’s discusses that deferred revenues consist of “amounts received for which customers have not yet taken possession of merchandise or for which installation has not yet been completed.” Deferred revenues also include “stored-value cards, which include gift cards and returned merchandise credits.” The deferred liability will be settled as merchandise and services are provided to those customers.</a:t>
            </a: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Tree>
    <p:extLst>
      <p:ext uri="{BB962C8B-B14F-4D97-AF65-F5344CB8AC3E}">
        <p14:creationId xmlns:p14="http://schemas.microsoft.com/office/powerpoint/2010/main" val="21953702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wrap="square" numCol="1" anchor="t" anchorCtr="0" compatLnSpc="1">
            <a:prstTxWarp prst="textNoShape">
              <a:avLst/>
            </a:prstTxWarp>
          </a:bodyPr>
          <a:lstStyle/>
          <a:p>
            <a:pPr defTabSz="455783">
              <a:spcBef>
                <a:spcPct val="0"/>
              </a:spcBef>
              <a:defRPr/>
            </a:pPr>
            <a:r>
              <a:rPr lang="en-US" dirty="0"/>
              <a:t>Accrued</a:t>
            </a:r>
            <a:r>
              <a:rPr lang="en-US" baseline="0" dirty="0"/>
              <a:t> expenses</a:t>
            </a:r>
            <a:r>
              <a:rPr lang="en-US" dirty="0"/>
              <a:t> create timing differences between when an expense is recognized and when the related cash is paid. Common examples include the current cost of employee salaries, utilities, interest, and taxes that won’t be paid until the following period. </a:t>
            </a:r>
          </a:p>
          <a:p>
            <a:pPr>
              <a:spcBef>
                <a:spcPct val="0"/>
              </a:spcBef>
            </a:pPr>
            <a:endParaRPr lang="en-US" b="1" dirty="0"/>
          </a:p>
        </p:txBody>
      </p:sp>
      <p:sp>
        <p:nvSpPr>
          <p:cNvPr id="491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1DF8982-1898-4B83-A233-6D14C3197D0D}" type="slidenum">
              <a:rPr lang="en-US"/>
              <a:pPr fontAlgn="base">
                <a:spcBef>
                  <a:spcPct val="0"/>
                </a:spcBef>
                <a:spcAft>
                  <a:spcPct val="0"/>
                </a:spcAft>
              </a:pPr>
              <a:t>33</a:t>
            </a:fld>
            <a:endParaRPr lang="en-US" dirty="0"/>
          </a:p>
        </p:txBody>
      </p:sp>
    </p:spTree>
    <p:extLst>
      <p:ext uri="{BB962C8B-B14F-4D97-AF65-F5344CB8AC3E}">
        <p14:creationId xmlns:p14="http://schemas.microsoft.com/office/powerpoint/2010/main" val="33542069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transaction (9) of Illustration 3-5, on December 28, Eagle paid salaries of $28,000. These salaries were a cost used to operate the company during December, and therefore the company recorded the cash payment as an expense in December—Salaries Expense. </a:t>
            </a:r>
          </a:p>
          <a:p>
            <a:endParaRPr lang="en-US" dirty="0"/>
          </a:p>
          <a:p>
            <a:r>
              <a:rPr lang="en-US" i="1" dirty="0"/>
              <a:t>By the end of December</a:t>
            </a:r>
            <a:r>
              <a:rPr lang="en-US" dirty="0"/>
              <a:t>, employees have earned $3,000 in additional salaries for the final three days of the month. But what if Eagle doesn’t plan to pay the employees until the end of the week, January 4? Eagle still needs to record the obligation that exists as of December 31. Those salaries represent costs that have been used in December. On December 31, an adjusting entry is needed to record the liability (Salaries Payable) for the amount owed and to recognize the additional expense (Salaries Expense). In January, four more days of salaries expense ($4,000) will be recorded, and then workers will be paid for the entire week.</a:t>
            </a:r>
          </a:p>
          <a:p>
            <a:pPr defTabSz="469684">
              <a:defRPr/>
            </a:pPr>
            <a:endParaRPr lang="en-US" b="1" strike="sngStrike" dirty="0"/>
          </a:p>
          <a:p>
            <a:pPr defTabSz="469684">
              <a:defRPr/>
            </a:pPr>
            <a:r>
              <a:rPr lang="en-US" dirty="0"/>
              <a:t>This adjusting entry increases liabilities to the amount owed as of December 31. The entry also increases expenses, which decreases net income and stockholders’ equity. The Salaries Expense account will now have a balance of $31,000 (= $28,000 + $3,000 adjustment), which equals the cost of all salaries in December.</a:t>
            </a:r>
            <a:endParaRPr lang="en-US" b="1" strike="sngStrike" dirty="0"/>
          </a:p>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Tree>
    <p:extLst>
      <p:ext uri="{BB962C8B-B14F-4D97-AF65-F5344CB8AC3E}">
        <p14:creationId xmlns:p14="http://schemas.microsoft.com/office/powerpoint/2010/main" val="23900193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199799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Assume that </a:t>
            </a:r>
            <a:r>
              <a:rPr lang="en-US" i="1" dirty="0"/>
              <a:t>at the end of December</a:t>
            </a:r>
            <a:r>
              <a:rPr lang="en-US" dirty="0"/>
              <a:t>, Eagle receives a utility bill for $9,000 associated with operations in December. Eagle plans to pay the bill on January 6. Even though Eagle won’t pay the cash until January, those costs were used in December. On December 31, an adjusting entry is needed to record the liability (Utilities Payable) for the amount owed and to recognize the expense (Utilities Expense) for the cost of utilities used in December.</a:t>
            </a:r>
          </a:p>
          <a:p>
            <a:pPr>
              <a:spcBef>
                <a:spcPct val="0"/>
              </a:spcBef>
            </a:pPr>
            <a:endParaRPr lang="en-US" strike="sngStrike" dirty="0"/>
          </a:p>
          <a:p>
            <a:pPr>
              <a:spcBef>
                <a:spcPct val="0"/>
              </a:spcBef>
            </a:pPr>
            <a:endParaRPr lang="en-US" strike="sngStrike"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Tree>
    <p:extLst>
      <p:ext uri="{BB962C8B-B14F-4D97-AF65-F5344CB8AC3E}">
        <p14:creationId xmlns:p14="http://schemas.microsoft.com/office/powerpoint/2010/main" val="23900193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transaction (2) of Illustration 3-5, Eagle borrowed $100,000 from the bank to begin operations. Assume the bank charges Eagle annual interest of 12% (or 1% per month) on the borrowed amount. Interest is due in one year, but repayment of the $100,000 borrowed is not due for three years. By the end of the first month, the loan has accrued interest of $1,000, calculated as follows:</a:t>
            </a:r>
          </a:p>
          <a:p>
            <a:endParaRPr lang="en-US" dirty="0"/>
          </a:p>
          <a:p>
            <a:pPr defTabSz="469684">
              <a:defRPr/>
            </a:pPr>
            <a:r>
              <a:rPr lang="en-US" b="1" dirty="0"/>
              <a:t>Amount of note payable × Annual interest rate × Fraction of the year = Interest </a:t>
            </a:r>
            <a:r>
              <a:rPr lang="en-US" dirty="0"/>
              <a:t> $100,000 × 12% x 1/12 =  $1,000 	</a:t>
            </a:r>
          </a:p>
          <a:p>
            <a:endParaRPr lang="en-US" dirty="0"/>
          </a:p>
          <a:p>
            <a:r>
              <a:rPr lang="en-US" dirty="0"/>
              <a:t>Notice that we multiplied by 1/12 to calculate the interest for one month. If we had calculated interest for a two-month period, we would have multiplied by 2/12; for three months we would have multiplied by 3/12; and so on.</a:t>
            </a:r>
          </a:p>
          <a:p>
            <a:endParaRPr lang="en-US" dirty="0"/>
          </a:p>
          <a:p>
            <a:r>
              <a:rPr lang="en-US" dirty="0"/>
              <a:t>Although Eagle won’t pay the interest until later, $1,000 is the cost of using the borrowed funds </a:t>
            </a:r>
            <a:r>
              <a:rPr lang="en-US" i="1" dirty="0"/>
              <a:t>by the end of December</a:t>
            </a:r>
            <a:r>
              <a:rPr lang="en-US" dirty="0"/>
              <a:t> and needs to be recorded. Eagle didn’t record the interest each day, because it is impractical to record interest on a daily basis. So, on December 31, an adjusting entry is needed to record this liability (Interest Payable) for the amount owed and to recognize the expense (Interest Expense) for the month of December. Additional interest expense of $11,000 will be recorded over the next 11 months, and then the full year’s interest will be paid.</a:t>
            </a:r>
          </a:p>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Tree>
    <p:extLst>
      <p:ext uri="{BB962C8B-B14F-4D97-AF65-F5344CB8AC3E}">
        <p14:creationId xmlns:p14="http://schemas.microsoft.com/office/powerpoint/2010/main" val="23900193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5577511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677173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5151210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p:spPr>
      </p:sp>
      <p:sp>
        <p:nvSpPr>
          <p:cNvPr id="532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Accrued</a:t>
            </a:r>
            <a:r>
              <a:rPr lang="en-US" baseline="0" dirty="0"/>
              <a:t> revenues</a:t>
            </a:r>
            <a:r>
              <a:rPr lang="en-US" dirty="0"/>
              <a:t> create a timing difference between when revenue is recognized and when the related cash is received (refer back to Illustration 3-4B). Examples include selling products and services to customers on account or being owed interest on amounts lent to others. </a:t>
            </a:r>
          </a:p>
        </p:txBody>
      </p:sp>
      <p:sp>
        <p:nvSpPr>
          <p:cNvPr id="532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5B87EC-BB96-4B77-9204-B894043C8C4C}" type="slidenum">
              <a:rPr lang="en-US"/>
              <a:pPr fontAlgn="base">
                <a:spcBef>
                  <a:spcPct val="0"/>
                </a:spcBef>
                <a:spcAft>
                  <a:spcPct val="0"/>
                </a:spcAft>
              </a:pPr>
              <a:t>40</a:t>
            </a:fld>
            <a:endParaRPr lang="en-US" dirty="0"/>
          </a:p>
        </p:txBody>
      </p:sp>
    </p:spTree>
    <p:extLst>
      <p:ext uri="{BB962C8B-B14F-4D97-AF65-F5344CB8AC3E}">
        <p14:creationId xmlns:p14="http://schemas.microsoft.com/office/powerpoint/2010/main" val="1631001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5783">
              <a:spcBef>
                <a:spcPct val="0"/>
              </a:spcBef>
              <a:defRPr/>
            </a:pPr>
            <a:r>
              <a:rPr lang="en-US" dirty="0"/>
              <a:t>Eagle Soccer Academy has previously recorded Accounts Receivable of $20,000 for services provided to customers on account on December 17. Assume that </a:t>
            </a:r>
            <a:r>
              <a:rPr lang="en-US" i="1" dirty="0"/>
              <a:t>by the end of December</a:t>
            </a:r>
            <a:r>
              <a:rPr lang="en-US" dirty="0"/>
              <a:t>, Eagle has provided $7,000 of additional soccer training to customers from December 28 to December 31. The company has not yet collected cash or billed those customers. Eagle expects to receive all $27,000 from these customers in the future (January 8–14). On December 31, an adjusting entry is needed to update the Accounts Receivable balance for the amount expected to be received from customers and to recognize additional revenue (Service Revenue) for services already provided in December.</a:t>
            </a:r>
            <a:endParaRPr lang="en-US" strike="sngStrike"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Tree>
    <p:extLst>
      <p:ext uri="{BB962C8B-B14F-4D97-AF65-F5344CB8AC3E}">
        <p14:creationId xmlns:p14="http://schemas.microsoft.com/office/powerpoint/2010/main" val="23900193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4800872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0309234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1299599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p:spPr>
      </p:sp>
      <p:sp>
        <p:nvSpPr>
          <p:cNvPr id="5734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573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A498B6-BBA1-43C8-AF3A-7E707CCAF9D1}" type="slidenum">
              <a:rPr lang="en-US"/>
              <a:pPr fontAlgn="base">
                <a:spcBef>
                  <a:spcPct val="0"/>
                </a:spcBef>
                <a:spcAft>
                  <a:spcPct val="0"/>
                </a:spcAft>
              </a:pPr>
              <a:t>45</a:t>
            </a:fld>
            <a:endParaRPr lang="en-US" dirty="0"/>
          </a:p>
        </p:txBody>
      </p:sp>
    </p:spTree>
    <p:extLst>
      <p:ext uri="{BB962C8B-B14F-4D97-AF65-F5344CB8AC3E}">
        <p14:creationId xmlns:p14="http://schemas.microsoft.com/office/powerpoint/2010/main" val="536274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we’ve posted the adjusting entries to the general ledger accounts, we’re ready to prepare an </a:t>
            </a:r>
            <a:r>
              <a:rPr lang="en-US" i="1" dirty="0"/>
              <a:t>adjusted</a:t>
            </a:r>
            <a:r>
              <a:rPr lang="en-US" dirty="0"/>
              <a:t> trial balance. An </a:t>
            </a:r>
            <a:r>
              <a:rPr lang="en-US" b="1" i="1" dirty="0"/>
              <a:t>adjusted trial balance</a:t>
            </a:r>
            <a:r>
              <a:rPr lang="en-US" dirty="0"/>
              <a:t> is a list of all accounts and their balances </a:t>
            </a:r>
            <a:r>
              <a:rPr lang="en-US" i="1" dirty="0"/>
              <a:t>after we have updated account balances for adjusting entries.</a:t>
            </a:r>
            <a:r>
              <a:rPr lang="en-US" dirty="0"/>
              <a:t> Illustration 3-10 shows the adjusted trial balance. Note that total debits equal total credits.</a:t>
            </a:r>
          </a:p>
        </p:txBody>
      </p:sp>
      <p:sp>
        <p:nvSpPr>
          <p:cNvPr id="5" name="Header Placeholder 4"/>
          <p:cNvSpPr>
            <a:spLocks noGrp="1"/>
          </p:cNvSpPr>
          <p:nvPr>
            <p:ph type="hdr" sz="quarter" idx="10"/>
          </p:nvPr>
        </p:nvSpPr>
        <p:spPr/>
        <p:txBody>
          <a:bodyPr/>
          <a:lstStyle/>
          <a:p>
            <a:endParaRPr lang="en-US" dirty="0">
              <a:solidFill>
                <a:prstClr val="black"/>
              </a:solidFill>
            </a:endParaRPr>
          </a:p>
        </p:txBody>
      </p:sp>
    </p:spTree>
    <p:extLst>
      <p:ext uri="{BB962C8B-B14F-4D97-AF65-F5344CB8AC3E}">
        <p14:creationId xmlns:p14="http://schemas.microsoft.com/office/powerpoint/2010/main" val="17329345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9572251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bwMode="auto">
          <a:noFill/>
          <a:ln>
            <a:solidFill>
              <a:srgbClr val="000000"/>
            </a:solidFill>
            <a:miter lim="800000"/>
            <a:headEnd/>
            <a:tailEnd/>
          </a:ln>
        </p:spPr>
      </p:sp>
      <p:sp>
        <p:nvSpPr>
          <p:cNvPr id="6349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IN" dirty="0"/>
              <a:t>Once the adjusted trial balance is complete, we prepare financial statements. </a:t>
            </a:r>
            <a:endParaRPr lang="en-US" dirty="0"/>
          </a:p>
        </p:txBody>
      </p:sp>
      <p:sp>
        <p:nvSpPr>
          <p:cNvPr id="634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E6CFBE6-6EA5-4271-B073-1FE61428DE44}" type="slidenum">
              <a:rPr lang="en-US"/>
              <a:pPr fontAlgn="base">
                <a:spcBef>
                  <a:spcPct val="0"/>
                </a:spcBef>
                <a:spcAft>
                  <a:spcPct val="0"/>
                </a:spcAft>
              </a:pPr>
              <a:t>48</a:t>
            </a:fld>
            <a:endParaRPr lang="en-US" dirty="0"/>
          </a:p>
        </p:txBody>
      </p:sp>
    </p:spTree>
    <p:extLst>
      <p:ext uri="{BB962C8B-B14F-4D97-AF65-F5344CB8AC3E}">
        <p14:creationId xmlns:p14="http://schemas.microsoft.com/office/powerpoint/2010/main" val="12751435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bwMode="auto">
          <a:noFill/>
          <a:ln>
            <a:solidFill>
              <a:srgbClr val="000000"/>
            </a:solidFill>
            <a:miter lim="800000"/>
            <a:headEnd/>
            <a:tailEnd/>
          </a:ln>
        </p:spPr>
      </p:sp>
      <p:sp>
        <p:nvSpPr>
          <p:cNvPr id="6553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655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CE98C11-37C4-410B-9E5F-0EB2ED9D865D}" type="slidenum">
              <a:rPr lang="en-US"/>
              <a:pPr fontAlgn="base">
                <a:spcBef>
                  <a:spcPct val="0"/>
                </a:spcBef>
                <a:spcAft>
                  <a:spcPct val="0"/>
                </a:spcAft>
              </a:pPr>
              <a:t>49</a:t>
            </a:fld>
            <a:endParaRPr lang="en-US" dirty="0"/>
          </a:p>
        </p:txBody>
      </p:sp>
    </p:spTree>
    <p:extLst>
      <p:ext uri="{BB962C8B-B14F-4D97-AF65-F5344CB8AC3E}">
        <p14:creationId xmlns:p14="http://schemas.microsoft.com/office/powerpoint/2010/main" val="3692401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z="1800" dirty="0">
                <a:solidFill>
                  <a:srgbClr val="000000"/>
                </a:solidFill>
                <a:latin typeface="URWPalladioTOT"/>
              </a:rPr>
              <a:t>If cash is not received or paid, no transaction is recorded.</a:t>
            </a:r>
            <a:endParaRPr lang="en-US" dirty="0">
              <a:solidFill>
                <a:schemeClr val="tx2"/>
              </a:solidFill>
            </a:endParaRPr>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6630422-8ED6-4245-8AEB-AD845C3CECC8}" type="slidenum">
              <a:rPr lang="en-US"/>
              <a:pPr fontAlgn="base">
                <a:spcBef>
                  <a:spcPct val="0"/>
                </a:spcBef>
                <a:spcAft>
                  <a:spcPct val="0"/>
                </a:spcAft>
              </a:pPr>
              <a:t>5</a:t>
            </a:fld>
            <a:endParaRPr lang="en-US" dirty="0"/>
          </a:p>
        </p:txBody>
      </p:sp>
    </p:spTree>
    <p:extLst>
      <p:ext uri="{BB962C8B-B14F-4D97-AF65-F5344CB8AC3E}">
        <p14:creationId xmlns:p14="http://schemas.microsoft.com/office/powerpoint/2010/main" val="29521326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Revenue and expense accounts are reported in the income statement. The difference between total revenues and total expenses equals net income. </a:t>
            </a:r>
          </a:p>
          <a:p>
            <a:pPr>
              <a:spcBef>
                <a:spcPct val="0"/>
              </a:spcBef>
            </a:pPr>
            <a:endParaRPr lang="en-US" dirty="0"/>
          </a:p>
          <a:p>
            <a:pPr>
              <a:spcBef>
                <a:spcPct val="0"/>
              </a:spcBef>
            </a:pPr>
            <a:r>
              <a:rPr lang="en-US" dirty="0"/>
              <a:t>The statement of stockholders’ equity reports the balance of common stock and retained earnings. Retained earnings includes net income from the income statement and dividends.</a:t>
            </a:r>
          </a:p>
          <a:p>
            <a:pPr>
              <a:spcBef>
                <a:spcPct val="0"/>
              </a:spcBef>
            </a:pPr>
            <a:endParaRPr lang="en-US" dirty="0"/>
          </a:p>
          <a:p>
            <a:pPr>
              <a:spcBef>
                <a:spcPct val="0"/>
              </a:spcBef>
            </a:pPr>
            <a:r>
              <a:rPr lang="en-US" dirty="0"/>
              <a:t>All asset, liability, and stockholders’ equity accounts are reported in the balance sheet. The balance sheet confirms the equality of the basic accounting equation. </a:t>
            </a:r>
          </a:p>
        </p:txBody>
      </p:sp>
      <p:sp>
        <p:nvSpPr>
          <p:cNvPr id="5" name="Header Placeholder 4"/>
          <p:cNvSpPr>
            <a:spLocks noGrp="1"/>
          </p:cNvSpPr>
          <p:nvPr>
            <p:ph type="hdr" sz="quarter" idx="10"/>
          </p:nvPr>
        </p:nvSpPr>
        <p:spPr/>
        <p:txBody>
          <a:bodyPr/>
          <a:lstStyle/>
          <a:p>
            <a:endParaRPr lang="en-US">
              <a:solidFill>
                <a:prstClr val="black"/>
              </a:solidFill>
            </a:endParaRPr>
          </a:p>
        </p:txBody>
      </p:sp>
    </p:spTree>
    <p:extLst>
      <p:ext uri="{BB962C8B-B14F-4D97-AF65-F5344CB8AC3E}">
        <p14:creationId xmlns:p14="http://schemas.microsoft.com/office/powerpoint/2010/main" val="16496256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four items to note about the income statement.</a:t>
            </a:r>
          </a:p>
          <a:p>
            <a:endParaRPr lang="en-US" dirty="0"/>
          </a:p>
          <a:p>
            <a:r>
              <a:rPr lang="en-US" dirty="0"/>
              <a:t>1. </a:t>
            </a:r>
            <a:r>
              <a:rPr lang="en-US" b="1" dirty="0"/>
              <a:t>Total revenues</a:t>
            </a:r>
            <a:r>
              <a:rPr lang="en-US" dirty="0"/>
              <a:t> include products and services provided to customers during the reporting period.</a:t>
            </a:r>
          </a:p>
          <a:p>
            <a:r>
              <a:rPr lang="en-US" dirty="0"/>
              <a:t>2. </a:t>
            </a:r>
            <a:r>
              <a:rPr lang="en-US" b="1" dirty="0"/>
              <a:t>Total expenses</a:t>
            </a:r>
            <a:r>
              <a:rPr lang="en-US" dirty="0"/>
              <a:t> include costs used to operate the business during the reporting period.</a:t>
            </a:r>
          </a:p>
          <a:p>
            <a:r>
              <a:rPr lang="en-US" dirty="0"/>
              <a:t>3. </a:t>
            </a:r>
            <a:r>
              <a:rPr lang="en-US" b="1" dirty="0"/>
              <a:t>Net income</a:t>
            </a:r>
            <a:r>
              <a:rPr lang="en-US" dirty="0"/>
              <a:t> equals total revenues minus total expenses.</a:t>
            </a:r>
          </a:p>
          <a:p>
            <a:r>
              <a:rPr lang="en-US" dirty="0"/>
              <a:t>4. The income statement reports revenues and expenses </a:t>
            </a:r>
            <a:r>
              <a:rPr lang="en-US" b="1" dirty="0"/>
              <a:t>over an interval of time</a:t>
            </a:r>
            <a:r>
              <a:rPr lang="en-US" dirty="0"/>
              <a:t>. In this example, Eagle started operations on December 1, 2024, so the revenues and expenses reported in the income statement are those occurring from December 1 through December 31, 2024.</a:t>
            </a:r>
          </a:p>
          <a:p>
            <a:endParaRPr lang="en-US" dirty="0"/>
          </a:p>
        </p:txBody>
      </p:sp>
      <p:sp>
        <p:nvSpPr>
          <p:cNvPr id="5" name="Header Placeholder 4"/>
          <p:cNvSpPr>
            <a:spLocks noGrp="1"/>
          </p:cNvSpPr>
          <p:nvPr>
            <p:ph type="hdr" sz="quarter" idx="10"/>
          </p:nvPr>
        </p:nvSpPr>
        <p:spPr/>
        <p:txBody>
          <a:bodyPr/>
          <a:lstStyle/>
          <a:p>
            <a:endParaRPr lang="en-US" dirty="0">
              <a:solidFill>
                <a:prstClr val="black"/>
              </a:solidFill>
            </a:endParaRPr>
          </a:p>
        </p:txBody>
      </p:sp>
    </p:spTree>
    <p:extLst>
      <p:ext uri="{BB962C8B-B14F-4D97-AF65-F5344CB8AC3E}">
        <p14:creationId xmlns:p14="http://schemas.microsoft.com/office/powerpoint/2010/main" val="10459680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The statement of stockholders’ equity summarizes the changes in each stockholders’ equity account.</a:t>
            </a:r>
          </a:p>
          <a:p>
            <a:pPr>
              <a:spcBef>
                <a:spcPct val="0"/>
              </a:spcBef>
            </a:pPr>
            <a:endParaRPr lang="en-US" strike="sngStrike" dirty="0"/>
          </a:p>
          <a:p>
            <a:pPr>
              <a:spcBef>
                <a:spcPct val="0"/>
              </a:spcBef>
            </a:pPr>
            <a:r>
              <a:rPr lang="en-US" dirty="0"/>
              <a:t>Total stockholders’ equity increases from </a:t>
            </a:r>
            <a:r>
              <a:rPr lang="en-US" b="1" dirty="0"/>
              <a:t>$0</a:t>
            </a:r>
            <a:r>
              <a:rPr lang="en-US" dirty="0"/>
              <a:t> at the beginning of December to </a:t>
            </a:r>
            <a:r>
              <a:rPr lang="en-US" b="1" dirty="0"/>
              <a:t>$210,000</a:t>
            </a:r>
            <a:r>
              <a:rPr lang="en-US" dirty="0"/>
              <a:t> by the end of December. The increase occurs as a result of a </a:t>
            </a:r>
            <a:r>
              <a:rPr lang="en-US" b="1" dirty="0"/>
              <a:t>$200,000</a:t>
            </a:r>
            <a:r>
              <a:rPr lang="en-US" dirty="0"/>
              <a:t> investment by the owners (stockholders) when they bought common stock plus an increase of </a:t>
            </a:r>
            <a:r>
              <a:rPr lang="en-US" b="1" dirty="0"/>
              <a:t>$10,000</a:t>
            </a:r>
            <a:r>
              <a:rPr lang="en-US" dirty="0"/>
              <a:t> when the company generated a profit of </a:t>
            </a:r>
            <a:r>
              <a:rPr lang="en-US" b="1" dirty="0"/>
              <a:t>$14,000</a:t>
            </a:r>
            <a:r>
              <a:rPr lang="en-US" dirty="0"/>
              <a:t> for its stockholders and distributed </a:t>
            </a:r>
            <a:r>
              <a:rPr lang="en-US" b="1" dirty="0"/>
              <a:t>$4,000</a:t>
            </a:r>
            <a:r>
              <a:rPr lang="en-US" dirty="0"/>
              <a:t> of dividends.</a:t>
            </a:r>
            <a:endParaRPr lang="en-US" strike="sngStrike" dirty="0"/>
          </a:p>
        </p:txBody>
      </p:sp>
      <p:sp>
        <p:nvSpPr>
          <p:cNvPr id="5" name="Header Placeholder 4"/>
          <p:cNvSpPr>
            <a:spLocks noGrp="1"/>
          </p:cNvSpPr>
          <p:nvPr>
            <p:ph type="hdr" sz="quarter" idx="10"/>
          </p:nvPr>
        </p:nvSpPr>
        <p:spPr/>
        <p:txBody>
          <a:bodyPr/>
          <a:lstStyle/>
          <a:p>
            <a:endParaRPr lang="en-US" dirty="0">
              <a:solidFill>
                <a:prstClr val="black"/>
              </a:solidFill>
            </a:endParaRPr>
          </a:p>
        </p:txBody>
      </p:sp>
    </p:spTree>
    <p:extLst>
      <p:ext uri="{BB962C8B-B14F-4D97-AF65-F5344CB8AC3E}">
        <p14:creationId xmlns:p14="http://schemas.microsoft.com/office/powerpoint/2010/main" val="13656797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The balance sheet you saw in Chapter 1 contained the key asset, liability, and stockholders’ equity accounts, presented as a rather simple list. Here, we introduce a slightly more complex form, called the classified balance sheet. A </a:t>
            </a:r>
            <a:r>
              <a:rPr lang="en-US" b="1" i="1" dirty="0"/>
              <a:t>classified balance sheet</a:t>
            </a:r>
            <a:r>
              <a:rPr lang="en-US" dirty="0"/>
              <a:t> groups a company’s asset and liability accounts into current and long-term categories. We’ll use the numbers from the adjusted trial balance to present the classified balance sheet for Eagle Soccer Academy in Illustration 3-14.</a:t>
            </a:r>
          </a:p>
          <a:p>
            <a:pPr>
              <a:defRPr/>
            </a:pPr>
            <a:endParaRPr lang="en-US" i="1" dirty="0"/>
          </a:p>
          <a:p>
            <a:r>
              <a:rPr lang="en-US" dirty="0"/>
              <a:t>There are five items to note about the classified balance sheet.</a:t>
            </a:r>
          </a:p>
          <a:p>
            <a:endParaRPr lang="en-US" dirty="0"/>
          </a:p>
          <a:p>
            <a:pPr lvl="1"/>
            <a:r>
              <a:rPr lang="en-US" dirty="0"/>
              <a:t>1. </a:t>
            </a:r>
            <a:r>
              <a:rPr lang="en-US" b="1" dirty="0"/>
              <a:t>Total assets</a:t>
            </a:r>
            <a:r>
              <a:rPr lang="en-US" dirty="0"/>
              <a:t> are separated into current and long-term assets.</a:t>
            </a:r>
          </a:p>
          <a:p>
            <a:pPr lvl="1"/>
            <a:r>
              <a:rPr lang="en-US" dirty="0"/>
              <a:t>2. </a:t>
            </a:r>
            <a:r>
              <a:rPr lang="en-US" b="1" dirty="0"/>
              <a:t>Total liabilities</a:t>
            </a:r>
            <a:r>
              <a:rPr lang="en-US" dirty="0"/>
              <a:t> are separated into current and long-term liabilities.</a:t>
            </a:r>
          </a:p>
          <a:p>
            <a:pPr lvl="1"/>
            <a:r>
              <a:rPr lang="en-US" dirty="0"/>
              <a:t>3. </a:t>
            </a:r>
            <a:r>
              <a:rPr lang="en-US" b="1" dirty="0"/>
              <a:t>Total stockholders’ equity</a:t>
            </a:r>
            <a:r>
              <a:rPr lang="en-US" dirty="0"/>
              <a:t> includes common stock and retained earnings from the statement of stockholders’ equity.</a:t>
            </a:r>
          </a:p>
          <a:p>
            <a:pPr lvl="1"/>
            <a:r>
              <a:rPr lang="en-US" dirty="0"/>
              <a:t>4. Total assets must equal total liabilities plus stockholders' equity.</a:t>
            </a:r>
          </a:p>
          <a:p>
            <a:pPr lvl="1"/>
            <a:r>
              <a:rPr lang="en-US" dirty="0"/>
              <a:t>5. The balance sheet reports assets, liabilities, and stockholders' equity at a </a:t>
            </a:r>
            <a:r>
              <a:rPr lang="en-US" b="1" dirty="0"/>
              <a:t>point in time</a:t>
            </a:r>
            <a:r>
              <a:rPr lang="en-US" dirty="0"/>
              <a:t>.</a:t>
            </a:r>
          </a:p>
          <a:p>
            <a:pPr marL="455783" lvl="1">
              <a:defRPr/>
            </a:pPr>
            <a:endParaRPr lang="en-IN" i="1" dirty="0"/>
          </a:p>
          <a:p>
            <a:pPr marL="176131" indent="-176131">
              <a:buFont typeface="Arial" pitchFamily="34" charset="0"/>
              <a:buChar char="•"/>
              <a:defRPr/>
            </a:pPr>
            <a:endParaRPr lang="en-US" dirty="0"/>
          </a:p>
        </p:txBody>
      </p:sp>
      <p:sp>
        <p:nvSpPr>
          <p:cNvPr id="5" name="Header Placeholder 4"/>
          <p:cNvSpPr>
            <a:spLocks noGrp="1"/>
          </p:cNvSpPr>
          <p:nvPr>
            <p:ph type="hdr" sz="quarter" idx="10"/>
          </p:nvPr>
        </p:nvSpPr>
        <p:spPr/>
        <p:txBody>
          <a:bodyPr/>
          <a:lstStyle/>
          <a:p>
            <a:endParaRPr lang="en-US" dirty="0">
              <a:solidFill>
                <a:prstClr val="black"/>
              </a:solidFill>
            </a:endParaRPr>
          </a:p>
        </p:txBody>
      </p:sp>
    </p:spTree>
    <p:extLst>
      <p:ext uri="{BB962C8B-B14F-4D97-AF65-F5344CB8AC3E}">
        <p14:creationId xmlns:p14="http://schemas.microsoft.com/office/powerpoint/2010/main" val="4002813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The final financial statement we need to prepare is the statement of cash flows. As discussed in Chapter 1 the statement of cash flows measures activities involving cash receipts and cash payments, reflecting a company’s operating, investing, and financing activities. </a:t>
            </a:r>
          </a:p>
          <a:p>
            <a:pPr>
              <a:spcBef>
                <a:spcPct val="0"/>
              </a:spcBef>
            </a:pPr>
            <a:endParaRPr lang="en-US" dirty="0"/>
          </a:p>
          <a:p>
            <a:pPr>
              <a:spcBef>
                <a:spcPct val="0"/>
              </a:spcBef>
            </a:pPr>
            <a:r>
              <a:rPr lang="en-US" dirty="0"/>
              <a:t>We’ll take another brief look at the statement of cash flows in </a:t>
            </a:r>
            <a:r>
              <a:rPr lang="en-US" u="none" dirty="0">
                <a:solidFill>
                  <a:schemeClr val="tx1"/>
                </a:solidFill>
              </a:rPr>
              <a:t>Chapter 4</a:t>
            </a:r>
            <a:r>
              <a:rPr lang="en-US" u="none" dirty="0"/>
              <a:t> </a:t>
            </a:r>
            <a:r>
              <a:rPr lang="en-US" dirty="0"/>
              <a:t>and then discuss it in detail in Chapter 11.</a:t>
            </a:r>
            <a:endParaRPr lang="en-US" strike="sngStrike" dirty="0"/>
          </a:p>
        </p:txBody>
      </p:sp>
      <p:sp>
        <p:nvSpPr>
          <p:cNvPr id="7577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B60BCA0-8F8A-4DF4-810B-CD041B84A569}" type="slidenum">
              <a:rPr lang="en-US"/>
              <a:pPr fontAlgn="base">
                <a:spcBef>
                  <a:spcPct val="0"/>
                </a:spcBef>
                <a:spcAft>
                  <a:spcPct val="0"/>
                </a:spcAft>
              </a:pPr>
              <a:t>54</a:t>
            </a:fld>
            <a:endParaRPr lang="en-US" dirty="0"/>
          </a:p>
        </p:txBody>
      </p:sp>
    </p:spTree>
    <p:extLst>
      <p:ext uri="{BB962C8B-B14F-4D97-AF65-F5344CB8AC3E}">
        <p14:creationId xmlns:p14="http://schemas.microsoft.com/office/powerpoint/2010/main" val="16882487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5875908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headEnd/>
            <a:tailEnd/>
          </a:ln>
        </p:spPr>
      </p:sp>
      <p:sp>
        <p:nvSpPr>
          <p:cNvPr id="7782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778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6EB38E1-3C17-4E78-AF29-21B4B4EE2858}" type="slidenum">
              <a:rPr lang="en-US"/>
              <a:pPr fontAlgn="base">
                <a:spcBef>
                  <a:spcPct val="0"/>
                </a:spcBef>
                <a:spcAft>
                  <a:spcPct val="0"/>
                </a:spcAft>
              </a:pPr>
              <a:t>56</a:t>
            </a:fld>
            <a:endParaRPr lang="en-US" dirty="0"/>
          </a:p>
        </p:txBody>
      </p:sp>
    </p:spTree>
    <p:extLst>
      <p:ext uri="{BB962C8B-B14F-4D97-AF65-F5344CB8AC3E}">
        <p14:creationId xmlns:p14="http://schemas.microsoft.com/office/powerpoint/2010/main" val="3391921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26471993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a:defRPr/>
            </a:pPr>
            <a:r>
              <a:rPr lang="en-US" dirty="0"/>
              <a:t>All accounts that appear in the balance sheet, including Retained Earnings, are </a:t>
            </a:r>
            <a:r>
              <a:rPr lang="en-US" b="1" i="1" dirty="0"/>
              <a:t>permanent accounts</a:t>
            </a:r>
            <a:r>
              <a:rPr lang="en-US" dirty="0"/>
              <a:t>. This means we carry forward their balances from one period to the next. For example, if Cash (an asset) or Accounts Payable (a liability) has a balance of $1,000 at the end of the year, then that’s also the balance at the beginning of next year. </a:t>
            </a:r>
          </a:p>
          <a:p>
            <a:pPr>
              <a:defRPr/>
            </a:pPr>
            <a:endParaRPr lang="en-US" strike="sngStrike" dirty="0"/>
          </a:p>
          <a:p>
            <a:pPr>
              <a:defRPr/>
            </a:pPr>
            <a:r>
              <a:rPr lang="en-US" dirty="0"/>
              <a:t>However, that’s not the case with </a:t>
            </a:r>
            <a:r>
              <a:rPr lang="en-US" b="1" i="1" dirty="0"/>
              <a:t>temporary accounts</a:t>
            </a:r>
            <a:r>
              <a:rPr lang="en-US" dirty="0"/>
              <a:t>—revenues, expenses, and dividends.</a:t>
            </a:r>
          </a:p>
          <a:p>
            <a:pPr>
              <a:defRPr/>
            </a:pPr>
            <a:endParaRPr lang="en-US" strike="sngStrike" dirty="0"/>
          </a:p>
          <a:p>
            <a:pPr>
              <a:defRPr/>
            </a:pPr>
            <a:r>
              <a:rPr lang="en-US" b="1" i="1" dirty="0"/>
              <a:t>Closing entries</a:t>
            </a:r>
            <a:r>
              <a:rPr lang="en-US" dirty="0"/>
              <a:t> </a:t>
            </a:r>
            <a:r>
              <a:rPr lang="en-US" b="1" dirty="0"/>
              <a:t>transfer the balances of all temporary accounts (revenues, expenses, and dividends) to the balance of the Retained Earnings account.</a:t>
            </a:r>
            <a:endParaRPr lang="en-IN" strike="sngStrike" dirty="0"/>
          </a:p>
        </p:txBody>
      </p:sp>
      <p:sp>
        <p:nvSpPr>
          <p:cNvPr id="808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94603C3-3F08-4A35-8853-5B2E249CF3D6}" type="slidenum">
              <a:rPr lang="en-US"/>
              <a:pPr fontAlgn="base">
                <a:spcBef>
                  <a:spcPct val="0"/>
                </a:spcBef>
                <a:spcAft>
                  <a:spcPct val="0"/>
                </a:spcAft>
              </a:pPr>
              <a:t>58</a:t>
            </a:fld>
            <a:endParaRPr lang="en-US" dirty="0"/>
          </a:p>
        </p:txBody>
      </p:sp>
    </p:spTree>
    <p:extLst>
      <p:ext uri="{BB962C8B-B14F-4D97-AF65-F5344CB8AC3E}">
        <p14:creationId xmlns:p14="http://schemas.microsoft.com/office/powerpoint/2010/main" val="23013701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Revenues</a:t>
            </a:r>
            <a:r>
              <a:rPr lang="en-US" dirty="0"/>
              <a:t>—All revenue accounts have credit balances. To transfer these balances to the Retained Earnings account, we debit each of these revenue accounts for its balance and credit Retained Earnings for the total. </a:t>
            </a:r>
          </a:p>
          <a:p>
            <a:endParaRPr lang="en-US" dirty="0"/>
          </a:p>
          <a:p>
            <a:r>
              <a:rPr lang="en-US" b="1" dirty="0"/>
              <a:t>Expenses</a:t>
            </a:r>
            <a:r>
              <a:rPr lang="en-US" dirty="0"/>
              <a:t>—All expense accounts have debit balances. To transfer these balances to the Retained Earnings account, we credit each of these accounts for its balance and debit Retained Earnings for the total. </a:t>
            </a:r>
          </a:p>
          <a:p>
            <a:endParaRPr lang="en-US" dirty="0"/>
          </a:p>
          <a:p>
            <a:r>
              <a:rPr lang="en-US" b="1" dirty="0"/>
              <a:t>Dividends</a:t>
            </a:r>
            <a:r>
              <a:rPr lang="en-US" dirty="0"/>
              <a:t>—The Dividends account has a debit balance. To transfer this balance to the Retained Earnings account, we credit Dividends for its balance and debit Retained Earnings for the same amount. </a:t>
            </a:r>
          </a:p>
          <a:p>
            <a:pPr>
              <a:spcBef>
                <a:spcPct val="0"/>
              </a:spcBef>
            </a:pPr>
            <a:endParaRPr lang="en-US" strike="sngStrike" dirty="0"/>
          </a:p>
        </p:txBody>
      </p:sp>
      <p:sp>
        <p:nvSpPr>
          <p:cNvPr id="5" name="Header Placeholder 4"/>
          <p:cNvSpPr>
            <a:spLocks noGrp="1"/>
          </p:cNvSpPr>
          <p:nvPr>
            <p:ph type="hdr" sz="quarter" idx="10"/>
          </p:nvPr>
        </p:nvSpPr>
        <p:spPr/>
        <p:txBody>
          <a:bodyPr/>
          <a:lstStyle/>
          <a:p>
            <a:endParaRPr lang="en-US" dirty="0">
              <a:solidFill>
                <a:prstClr val="black"/>
              </a:solidFill>
            </a:endParaRPr>
          </a:p>
        </p:txBody>
      </p:sp>
    </p:spTree>
    <p:extLst>
      <p:ext uri="{BB962C8B-B14F-4D97-AF65-F5344CB8AC3E}">
        <p14:creationId xmlns:p14="http://schemas.microsoft.com/office/powerpoint/2010/main" val="101303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z="1800" dirty="0">
                <a:solidFill>
                  <a:srgbClr val="000000"/>
                </a:solidFill>
                <a:latin typeface="URWPalladioTOT"/>
              </a:rPr>
              <a:t>Under accrual-basis accounting, an attempt is made to record economic events as they occur. The intent is to provide accurate and timely information to financial statement users to make better decisions.</a:t>
            </a:r>
          </a:p>
          <a:p>
            <a:pPr>
              <a:spcBef>
                <a:spcPct val="0"/>
              </a:spcBef>
            </a:pPr>
            <a:endParaRPr lang="en-US" dirty="0">
              <a:solidFill>
                <a:schemeClr val="tx2"/>
              </a:solidFill>
            </a:endParaRPr>
          </a:p>
          <a:p>
            <a:pPr defTabSz="455783">
              <a:spcBef>
                <a:spcPct val="0"/>
              </a:spcBef>
              <a:defRPr/>
            </a:pPr>
            <a:r>
              <a:rPr lang="en-US" dirty="0"/>
              <a:t>For example, when </a:t>
            </a:r>
            <a:r>
              <a:rPr lang="en-US" b="1" dirty="0"/>
              <a:t>FedEx</a:t>
            </a:r>
            <a:r>
              <a:rPr lang="en-US" dirty="0"/>
              <a:t> delivers a package, </a:t>
            </a:r>
            <a:r>
              <a:rPr lang="en-US" b="1" dirty="0"/>
              <a:t>American Eagle </a:t>
            </a:r>
            <a:r>
              <a:rPr lang="en-US" dirty="0"/>
              <a:t>sells a shirt, or </a:t>
            </a:r>
            <a:r>
              <a:rPr lang="en-US" b="1" dirty="0"/>
              <a:t>GEICO </a:t>
            </a:r>
            <a:r>
              <a:rPr lang="en-US" dirty="0"/>
              <a:t>provides insurance coverage, the company records revenue at that time. If a company sells goods or services to a customer in 2024, the company should report the revenue in its 2024 income statement. If the company sells goods or services to a customer in 2025, it report the revenue in the 2025 income statement. This is the </a:t>
            </a:r>
            <a:r>
              <a:rPr lang="en-US" b="1" dirty="0"/>
              <a:t>revenue recognition principle </a:t>
            </a:r>
            <a:r>
              <a:rPr lang="en-US" dirty="0"/>
              <a:t>we discussed in Chapter 2.</a:t>
            </a:r>
          </a:p>
          <a:p>
            <a:pPr defTabSz="455783">
              <a:spcBef>
                <a:spcPct val="0"/>
              </a:spcBef>
              <a:defRPr/>
            </a:pPr>
            <a:endParaRPr lang="en-US" dirty="0"/>
          </a:p>
          <a:p>
            <a:pPr defTabSz="455783">
              <a:spcBef>
                <a:spcPct val="0"/>
              </a:spcBef>
              <a:defRPr/>
            </a:pPr>
            <a:r>
              <a:rPr lang="en-US" dirty="0"/>
              <a:t>Similarly, costs used in business operations to help generate revenues are reported as expenses in those periods. When </a:t>
            </a:r>
            <a:r>
              <a:rPr lang="en-US" b="1" dirty="0"/>
              <a:t>FedEx</a:t>
            </a:r>
            <a:r>
              <a:rPr lang="en-US" dirty="0"/>
              <a:t> delivers packages in 2024, the company will have costs of fuel for delivery trucks, salaries for delivery people, and supplies used in making deliveries. These costs will be reported as expenses in the 2024 income statement, along with the revenues they help to produce. Some costs (known as period costs) are more difficult to relate directly to a particular revenue activity, so we report those based on the period they occur (such as rent, advertising, or administrative salaries).</a:t>
            </a:r>
            <a:endParaRPr lang="en-US" dirty="0">
              <a:solidFill>
                <a:schemeClr val="tx2"/>
              </a:solidFill>
            </a:endParaRPr>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6630422-8ED6-4245-8AEB-AD845C3CECC8}" type="slidenum">
              <a:rPr lang="en-US"/>
              <a:pPr fontAlgn="base">
                <a:spcBef>
                  <a:spcPct val="0"/>
                </a:spcBef>
                <a:spcAft>
                  <a:spcPct val="0"/>
                </a:spcAft>
              </a:pPr>
              <a:t>6</a:t>
            </a:fld>
            <a:endParaRPr lang="en-US" dirty="0"/>
          </a:p>
        </p:txBody>
      </p:sp>
    </p:spTree>
    <p:extLst>
      <p:ext uri="{BB962C8B-B14F-4D97-AF65-F5344CB8AC3E}">
        <p14:creationId xmlns:p14="http://schemas.microsoft.com/office/powerpoint/2010/main" val="373110004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8693556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46446535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1744768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5561731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p:cNvSpPr>
          <p:nvPr>
            <p:ph type="sldImg"/>
          </p:nvPr>
        </p:nvSpPr>
        <p:spPr bwMode="auto">
          <a:noFill/>
          <a:ln>
            <a:solidFill>
              <a:srgbClr val="000000"/>
            </a:solidFill>
            <a:miter lim="800000"/>
            <a:headEnd/>
            <a:tailEnd/>
          </a:ln>
        </p:spPr>
      </p:sp>
      <p:sp>
        <p:nvSpPr>
          <p:cNvPr id="8601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After we have prepared closing entries, we post amounts to the accounts in the general ledger after which the current balance of each account will reflect transactions during the period, adjusting entries, and closing entries.</a:t>
            </a:r>
          </a:p>
          <a:p>
            <a:endParaRPr lang="en-US" dirty="0"/>
          </a:p>
          <a:p>
            <a:r>
              <a:rPr lang="en-US" dirty="0"/>
              <a:t>We are now ready to prepare a post-closing trial balance. </a:t>
            </a:r>
          </a:p>
          <a:p>
            <a:endParaRPr lang="en-US" dirty="0"/>
          </a:p>
          <a:p>
            <a:pPr>
              <a:spcBef>
                <a:spcPct val="0"/>
              </a:spcBef>
            </a:pPr>
            <a:endParaRPr lang="en-US" strike="sngStrike" dirty="0"/>
          </a:p>
        </p:txBody>
      </p:sp>
      <p:sp>
        <p:nvSpPr>
          <p:cNvPr id="860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51E6C94-8BA4-4E78-B87F-364132A9AC72}" type="slidenum">
              <a:rPr lang="en-US"/>
              <a:pPr fontAlgn="base">
                <a:spcBef>
                  <a:spcPct val="0"/>
                </a:spcBef>
                <a:spcAft>
                  <a:spcPct val="0"/>
                </a:spcAft>
              </a:pPr>
              <a:t>64</a:t>
            </a:fld>
            <a:endParaRPr lang="en-US" dirty="0"/>
          </a:p>
        </p:txBody>
      </p:sp>
    </p:spTree>
    <p:extLst>
      <p:ext uri="{BB962C8B-B14F-4D97-AF65-F5344CB8AC3E}">
        <p14:creationId xmlns:p14="http://schemas.microsoft.com/office/powerpoint/2010/main" val="130037355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p:cNvSpPr>
          <p:nvPr>
            <p:ph type="sldImg"/>
          </p:nvPr>
        </p:nvSpPr>
        <p:spPr bwMode="auto">
          <a:noFill/>
          <a:ln>
            <a:solidFill>
              <a:srgbClr val="000000"/>
            </a:solidFill>
            <a:miter lim="800000"/>
            <a:headEnd/>
            <a:tailEnd/>
          </a:ln>
        </p:spPr>
      </p:sp>
      <p:sp>
        <p:nvSpPr>
          <p:cNvPr id="8601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a:p>
            <a:pPr>
              <a:spcBef>
                <a:spcPct val="0"/>
              </a:spcBef>
            </a:pPr>
            <a:endParaRPr lang="en-US" strike="sngStrike" dirty="0"/>
          </a:p>
        </p:txBody>
      </p:sp>
      <p:sp>
        <p:nvSpPr>
          <p:cNvPr id="860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51E6C94-8BA4-4E78-B87F-364132A9AC72}" type="slidenum">
              <a:rPr lang="en-US"/>
              <a:pPr fontAlgn="base">
                <a:spcBef>
                  <a:spcPct val="0"/>
                </a:spcBef>
                <a:spcAft>
                  <a:spcPct val="0"/>
                </a:spcAft>
              </a:pPr>
              <a:t>65</a:t>
            </a:fld>
            <a:endParaRPr lang="en-US" dirty="0"/>
          </a:p>
        </p:txBody>
      </p:sp>
    </p:spTree>
    <p:extLst>
      <p:ext uri="{BB962C8B-B14F-4D97-AF65-F5344CB8AC3E}">
        <p14:creationId xmlns:p14="http://schemas.microsoft.com/office/powerpoint/2010/main" val="261930849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5783">
              <a:spcBef>
                <a:spcPct val="0"/>
              </a:spcBef>
              <a:defRPr/>
            </a:pPr>
            <a:r>
              <a:rPr lang="en-US" dirty="0"/>
              <a:t>The </a:t>
            </a:r>
            <a:r>
              <a:rPr lang="en-US" b="1" i="1" dirty="0"/>
              <a:t>post-closing trial balance</a:t>
            </a:r>
            <a:r>
              <a:rPr lang="en-US" dirty="0"/>
              <a:t> is a list of all accounts and their balances at a particular date </a:t>
            </a:r>
            <a:r>
              <a:rPr lang="en-US" i="1" dirty="0"/>
              <a:t>after we have updated account balances for closing entries.</a:t>
            </a:r>
            <a:r>
              <a:rPr lang="en-US" dirty="0"/>
              <a:t> The post-closing trial balance helps to verify that we prepared and posted closing entries correctly and that the accounts are now ready for the next period’s transactions.</a:t>
            </a:r>
          </a:p>
          <a:p>
            <a:pPr>
              <a:spcBef>
                <a:spcPct val="0"/>
              </a:spcBef>
            </a:pPr>
            <a:endParaRPr lang="en-US" strike="sngStrike" dirty="0"/>
          </a:p>
          <a:p>
            <a:pPr>
              <a:spcBef>
                <a:spcPct val="0"/>
              </a:spcBef>
            </a:pPr>
            <a:r>
              <a:rPr lang="en-US" dirty="0"/>
              <a:t>Notice that the post-closing trial balance does not include any revenues, expenses, or dividends, because these accounts all have zero balances after closing entries. The balance of Retained Earnings has been updated from the adjusted trial balance to include all revenues, expenses, and dividends for the period.</a:t>
            </a:r>
            <a:endParaRPr lang="en-US" strike="sngStrike" dirty="0"/>
          </a:p>
        </p:txBody>
      </p:sp>
      <p:sp>
        <p:nvSpPr>
          <p:cNvPr id="5" name="Header Placeholder 4"/>
          <p:cNvSpPr>
            <a:spLocks noGrp="1"/>
          </p:cNvSpPr>
          <p:nvPr>
            <p:ph type="hdr" sz="quarter" idx="10"/>
          </p:nvPr>
        </p:nvSpPr>
        <p:spPr/>
        <p:txBody>
          <a:bodyPr/>
          <a:lstStyle/>
          <a:p>
            <a:endParaRPr lang="en-US" dirty="0">
              <a:solidFill>
                <a:prstClr val="black"/>
              </a:solidFill>
            </a:endParaRPr>
          </a:p>
        </p:txBody>
      </p:sp>
    </p:spTree>
    <p:extLst>
      <p:ext uri="{BB962C8B-B14F-4D97-AF65-F5344CB8AC3E}">
        <p14:creationId xmlns:p14="http://schemas.microsoft.com/office/powerpoint/2010/main" val="14718446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36500758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4105187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292607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864982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505316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ound Same Side Corner Rectangle 6"/>
          <p:cNvSpPr/>
          <p:nvPr userDrawn="1"/>
        </p:nvSpPr>
        <p:spPr>
          <a:xfrm flipV="1">
            <a:off x="215452" y="2675505"/>
            <a:ext cx="4307896" cy="3640212"/>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ound Diagonal Corner Rectangle 7"/>
          <p:cNvSpPr/>
          <p:nvPr userDrawn="1"/>
        </p:nvSpPr>
        <p:spPr>
          <a:xfrm>
            <a:off x="215453" y="192784"/>
            <a:ext cx="8731521" cy="2457331"/>
          </a:xfrm>
          <a:prstGeom prst="round2DiagRect">
            <a:avLst/>
          </a:prstGeom>
          <a:solidFill>
            <a:srgbClr val="1D5F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itle 1"/>
          <p:cNvSpPr txBox="1">
            <a:spLocks/>
          </p:cNvSpPr>
          <p:nvPr userDrawn="1"/>
        </p:nvSpPr>
        <p:spPr>
          <a:xfrm>
            <a:off x="-204117" y="1559251"/>
            <a:ext cx="8255256" cy="1275016"/>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b="1" dirty="0">
                <a:solidFill>
                  <a:schemeClr val="bg1"/>
                </a:solidFill>
                <a:latin typeface="Myriad Pro"/>
                <a:cs typeface="Myriad Pro"/>
              </a:rPr>
              <a:t>   Financial Accounting     </a:t>
            </a:r>
            <a:r>
              <a:rPr lang="en-US" sz="2000" kern="1200" dirty="0">
                <a:solidFill>
                  <a:schemeClr val="bg1"/>
                </a:solidFill>
                <a:latin typeface="Avenir LT Std 35 Light"/>
                <a:ea typeface="+mj-ea"/>
                <a:cs typeface="Myriad Pro"/>
              </a:rPr>
              <a:t>Sixth</a:t>
            </a:r>
            <a:r>
              <a:rPr lang="en-US" sz="4000" b="1" kern="1200" dirty="0">
                <a:solidFill>
                  <a:schemeClr val="bg1"/>
                </a:solidFill>
                <a:latin typeface="Myriad Pro"/>
                <a:ea typeface="+mj-ea"/>
                <a:cs typeface="Myriad Pro"/>
              </a:rPr>
              <a:t> </a:t>
            </a:r>
            <a:r>
              <a:rPr lang="en-US" sz="2000" dirty="0">
                <a:solidFill>
                  <a:schemeClr val="bg1"/>
                </a:solidFill>
                <a:latin typeface="Avenir LT Std 35 Light"/>
                <a:cs typeface="Avenir LT Std 35 Light"/>
              </a:rPr>
              <a:t>Edition</a:t>
            </a:r>
          </a:p>
        </p:txBody>
      </p:sp>
      <p:sp>
        <p:nvSpPr>
          <p:cNvPr id="13" name="TextBox 12"/>
          <p:cNvSpPr txBox="1"/>
          <p:nvPr/>
        </p:nvSpPr>
        <p:spPr>
          <a:xfrm>
            <a:off x="923984" y="4061414"/>
            <a:ext cx="1304059" cy="369332"/>
          </a:xfrm>
          <a:prstGeom prst="rect">
            <a:avLst/>
          </a:prstGeom>
          <a:noFill/>
        </p:spPr>
        <p:txBody>
          <a:bodyPr wrap="square" rtlCol="0">
            <a:spAutoFit/>
          </a:bodyPr>
          <a:lstStyle/>
          <a:p>
            <a:r>
              <a:rPr lang="en-US" dirty="0">
                <a:solidFill>
                  <a:srgbClr val="336666"/>
                </a:solidFill>
              </a:rPr>
              <a:t>CHAPTER</a:t>
            </a:r>
          </a:p>
        </p:txBody>
      </p:sp>
      <p:sp>
        <p:nvSpPr>
          <p:cNvPr id="14" name="TextBox 13"/>
          <p:cNvSpPr txBox="1"/>
          <p:nvPr userDrawn="1"/>
        </p:nvSpPr>
        <p:spPr>
          <a:xfrm>
            <a:off x="4523348" y="3969081"/>
            <a:ext cx="4779410" cy="461665"/>
          </a:xfrm>
          <a:prstGeom prst="rect">
            <a:avLst/>
          </a:prstGeom>
          <a:noFill/>
        </p:spPr>
        <p:txBody>
          <a:bodyPr wrap="square" rtlCol="0">
            <a:spAutoFit/>
          </a:bodyPr>
          <a:lstStyle/>
          <a:p>
            <a:r>
              <a:rPr lang="en-US" sz="2400" dirty="0">
                <a:solidFill>
                  <a:srgbClr val="336666"/>
                </a:solidFill>
              </a:rPr>
              <a:t>Spiceland  •  Thomas  •  Herrmann</a:t>
            </a:r>
          </a:p>
        </p:txBody>
      </p:sp>
      <p:sp>
        <p:nvSpPr>
          <p:cNvPr id="2" name="Title 1"/>
          <p:cNvSpPr>
            <a:spLocks noGrp="1"/>
          </p:cNvSpPr>
          <p:nvPr userDrawn="1">
            <p:ph type="ctrTitle"/>
          </p:nvPr>
        </p:nvSpPr>
        <p:spPr>
          <a:xfrm>
            <a:off x="631374" y="2657860"/>
            <a:ext cx="3242126" cy="923330"/>
          </a:xfrm>
          <a:prstGeom prst="rect">
            <a:avLst/>
          </a:prstGeom>
        </p:spPr>
        <p:txBody>
          <a:bodyPr wrap="square" lIns="0" tIns="0" rIns="0" bIns="0" anchor="t" anchorCtr="0">
            <a:spAutoFit/>
          </a:bodyPr>
          <a:lstStyle>
            <a:lvl1pPr algn="l">
              <a:defRPr sz="3000">
                <a:solidFill>
                  <a:srgbClr val="1D5F76"/>
                </a:solidFill>
              </a:defRPr>
            </a:lvl1pPr>
          </a:lstStyle>
          <a:p>
            <a:r>
              <a:rPr lang="en-US"/>
              <a:t>Click to edit Master title style</a:t>
            </a:r>
          </a:p>
        </p:txBody>
      </p:sp>
      <p:sp>
        <p:nvSpPr>
          <p:cNvPr id="4" name="Date Placeholder 3"/>
          <p:cNvSpPr>
            <a:spLocks noGrp="1"/>
          </p:cNvSpPr>
          <p:nvPr userDrawn="1">
            <p:ph type="dt" sz="half" idx="10"/>
          </p:nvPr>
        </p:nvSpPr>
        <p:spPr/>
        <p:txBody>
          <a:bodyPr/>
          <a:lstStyle/>
          <a:p>
            <a:fld id="{3F4A05FB-5386-3B44-BAD0-B2357E55BA87}" type="datetime1">
              <a:rPr lang="en-US" smtClean="0"/>
              <a:t>5/31/2021</a:t>
            </a:fld>
            <a:endParaRPr lang="en-US" dirty="0"/>
          </a:p>
        </p:txBody>
      </p:sp>
      <p:sp>
        <p:nvSpPr>
          <p:cNvPr id="5" name="Footer Placeholder 4"/>
          <p:cNvSpPr>
            <a:spLocks noGrp="1"/>
          </p:cNvSpPr>
          <p:nvPr userDrawn="1">
            <p:ph type="ftr" sz="quarter" idx="11"/>
          </p:nvPr>
        </p:nvSpPr>
        <p:spPr/>
        <p:txBody>
          <a:bodyPr/>
          <a:lstStyle/>
          <a:p>
            <a:r>
              <a:rPr lang="en-US" dirty="0"/>
              <a:t>Copyright ©2022 McGraw-Hill. All rights reserved. No reproduction or distribution without the prior written consent of McGraw-Hill. </a:t>
            </a:r>
          </a:p>
        </p:txBody>
      </p:sp>
      <p:sp>
        <p:nvSpPr>
          <p:cNvPr id="11"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1596264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D10417-8CBA-E345-A9D1-CB01F2121F2A}" type="datetime1">
              <a:rPr lang="en-US" smtClean="0"/>
              <a:t>5/31/2021</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a:t>Copyright ©2022 McGraw-Hill. All rights reserved. No reproduction or distribution without the prior written consent of McGraw-Hill. </a:t>
            </a:r>
          </a:p>
        </p:txBody>
      </p:sp>
      <p:sp>
        <p:nvSpPr>
          <p:cNvPr id="7"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3295810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997C8-384B-EE46-898D-60C3D22AD8E8}" type="datetime1">
              <a:rPr lang="en-US" smtClean="0"/>
              <a:t>5/31/2021</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a:t>Copyright ©2022 McGraw-Hill. All rights reserved. No reproduction or distribution without the prior written consent of McGraw-Hill. </a:t>
            </a:r>
          </a:p>
        </p:txBody>
      </p:sp>
      <p:sp>
        <p:nvSpPr>
          <p:cNvPr id="7"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4090508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703302-FE22-EB42-831D-45F4A625A9A7}" type="datetime1">
              <a:rPr lang="en-US" smtClean="0"/>
              <a:t>5/31/2021</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dirty="0"/>
              <a:t>Copyright ©2022 McGraw-Hill. All rights reserved. No reproduction or distribution without the prior written consent of McGraw-Hill. </a:t>
            </a:r>
          </a:p>
        </p:txBody>
      </p:sp>
      <p:sp>
        <p:nvSpPr>
          <p:cNvPr id="8"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3830611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5F271C-22D6-7645-A711-276BB4D76214}" type="datetime1">
              <a:rPr lang="en-US" smtClean="0"/>
              <a:t>5/31/2021</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US" dirty="0"/>
              <a:t>Copyright ©2022 McGraw-Hill. All rights reserved. No reproduction or distribution without the prior written consent of McGraw-Hill. </a:t>
            </a:r>
          </a:p>
        </p:txBody>
      </p:sp>
      <p:sp>
        <p:nvSpPr>
          <p:cNvPr id="10" name="Slide Number Placeholder 5"/>
          <p:cNvSpPr>
            <a:spLocks noGrp="1"/>
          </p:cNvSpPr>
          <p:nvPr>
            <p:ph type="sldNum" sz="quarter" idx="12"/>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346864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59D630D-FBC0-524D-B587-6E9F13C781CD}" type="datetime1">
              <a:rPr lang="en-US" smtClean="0"/>
              <a:t>5/31/2021</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2792374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F9800-388F-964B-B4A2-F9EA94489C25}" type="datetime1">
              <a:rPr lang="en-US" smtClean="0"/>
              <a:t>5/31/2021</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US" dirty="0"/>
              <a:t>Copyright ©2022 McGraw-Hill. All rights reserved. No reproduction or distribution without the prior written consent of McGraw-Hill. </a:t>
            </a:r>
          </a:p>
        </p:txBody>
      </p:sp>
      <p:sp>
        <p:nvSpPr>
          <p:cNvPr id="5"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2501054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AC3FCD-9C21-3C40-9392-2309CEDE0616}" type="datetime1">
              <a:rPr lang="en-US" smtClean="0"/>
              <a:t>5/31/2021</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dirty="0"/>
              <a:t>Copyright ©2022 McGraw-Hill. All rights reserved. No reproduction or distribution without the prior written consent of McGraw-Hill. </a:t>
            </a:r>
          </a:p>
        </p:txBody>
      </p:sp>
      <p:sp>
        <p:nvSpPr>
          <p:cNvPr id="8"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1021772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9D6591-3E67-E041-B4C5-3F001EE3839B}" type="datetime1">
              <a:rPr lang="en-US" smtClean="0"/>
              <a:t>5/31/2021</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dirty="0"/>
              <a:t>Copyright ©2022 McGraw-Hill. All rights reserved. No reproduction or distribution without the prior written consent of McGraw-Hill. </a:t>
            </a:r>
          </a:p>
        </p:txBody>
      </p:sp>
      <p:sp>
        <p:nvSpPr>
          <p:cNvPr id="8"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736154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550984-CF36-C04A-AFA1-E7E7AF286BE2}" type="datetime1">
              <a:rPr lang="en-US" smtClean="0"/>
              <a:t>5/31/2021</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a:t>Copyright ©2022 McGraw-Hill. All rights reserved. No reproduction or distribution without the prior written consent of McGraw-Hill. </a:t>
            </a:r>
          </a:p>
        </p:txBody>
      </p:sp>
      <p:sp>
        <p:nvSpPr>
          <p:cNvPr id="7"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22214644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5D9-D10B-9B44-9ABB-1AF17F46D71C}" type="datetime1">
              <a:rPr lang="en-US" smtClean="0"/>
              <a:t>5/31/2021</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a:t>Copyright ©2022 McGraw-Hill. All rights reserved. No reproduction or distribution without the prior written consent of McGraw-Hill. </a:t>
            </a:r>
          </a:p>
        </p:txBody>
      </p:sp>
      <p:sp>
        <p:nvSpPr>
          <p:cNvPr id="7"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582227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788" y="428845"/>
            <a:ext cx="8229600" cy="1143000"/>
          </a:xfrm>
          <a:prstGeom prst="rect">
            <a:avLst/>
          </a:prstGeo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809150" y="1291786"/>
            <a:ext cx="8229600" cy="4525963"/>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DC74DF-07AC-F44E-B466-AE9EBCE308C6}" type="datetime1">
              <a:rPr lang="en-US" smtClean="0"/>
              <a:t>5/31/2021</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11" name="Round Same Side Corner Rectangle 10"/>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27908846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BC571C1-2539-FB41-9B9F-75142FF25C18}" type="datetime1">
              <a:rPr lang="en-US" smtClean="0">
                <a:solidFill>
                  <a:prstClr val="black">
                    <a:tint val="75000"/>
                  </a:prstClr>
                </a:solidFill>
              </a:rPr>
              <a:t>5/31/2021</a:t>
            </a:fld>
            <a:endParaRPr lang="en-US" dirty="0">
              <a:solidFill>
                <a:prstClr val="black">
                  <a:tint val="75000"/>
                </a:prstClr>
              </a:solidFill>
            </a:endParaRPr>
          </a:p>
        </p:txBody>
      </p:sp>
      <p:sp>
        <p:nvSpPr>
          <p:cNvPr id="7"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8"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21468568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F0FE39-1FF3-E543-BA61-BC0A1BBDB7FF}" type="datetime1">
              <a:rPr lang="en-US" smtClean="0">
                <a:solidFill>
                  <a:prstClr val="black">
                    <a:tint val="75000"/>
                  </a:prstClr>
                </a:solidFill>
              </a:rPr>
              <a:t>5/31/2021</a:t>
            </a:fld>
            <a:endParaRPr lang="en-US" dirty="0">
              <a:solidFill>
                <a:prstClr val="black">
                  <a:tint val="75000"/>
                </a:prstClr>
              </a:solidFill>
            </a:endParaRPr>
          </a:p>
        </p:txBody>
      </p:sp>
      <p:sp>
        <p:nvSpPr>
          <p:cNvPr id="7" name="Footer Placeholder 4"/>
          <p:cNvSpPr txBox="1">
            <a:spLocks/>
          </p:cNvSpPr>
          <p:nvPr userDrawn="1"/>
        </p:nvSpPr>
        <p:spPr>
          <a:xfrm>
            <a:off x="1424213" y="6490154"/>
            <a:ext cx="6540501" cy="365125"/>
          </a:xfrm>
          <a:prstGeom prst="rect">
            <a:avLst/>
          </a:prstGeom>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Copyright ©2022 McGraw-Hill. All rights reserved. No reproduction or distribution without the prior written consent of McGraw-Hill. </a:t>
            </a:r>
          </a:p>
        </p:txBody>
      </p:sp>
      <p:sp>
        <p:nvSpPr>
          <p:cNvPr id="8"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37312243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D427EB-71A5-AE4D-9FEE-0085EB82828A}" type="datetime1">
              <a:rPr lang="en-US" smtClean="0">
                <a:solidFill>
                  <a:prstClr val="black">
                    <a:tint val="75000"/>
                  </a:prstClr>
                </a:solidFill>
              </a:rPr>
              <a:t>5/31/2021</a:t>
            </a:fld>
            <a:endParaRPr lang="en-US" dirty="0">
              <a:solidFill>
                <a:prstClr val="black">
                  <a:tint val="75000"/>
                </a:prstClr>
              </a:solidFill>
            </a:endParaRPr>
          </a:p>
        </p:txBody>
      </p:sp>
      <p:sp>
        <p:nvSpPr>
          <p:cNvPr id="7"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8"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20860439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E2D77B-B833-0840-9144-80CB4ABE251B}" type="datetime1">
              <a:rPr lang="en-US" smtClean="0">
                <a:solidFill>
                  <a:prstClr val="black">
                    <a:tint val="75000"/>
                  </a:prstClr>
                </a:solidFill>
              </a:rPr>
              <a:t>5/31/2021</a:t>
            </a:fld>
            <a:endParaRPr lang="en-US" dirty="0">
              <a:solidFill>
                <a:prstClr val="black">
                  <a:tint val="75000"/>
                </a:prstClr>
              </a:solidFill>
            </a:endParaRPr>
          </a:p>
        </p:txBody>
      </p:sp>
      <p:sp>
        <p:nvSpPr>
          <p:cNvPr id="8"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9"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29111179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63512A-08F4-AA41-807B-2C2E29376E5F}" type="datetime1">
              <a:rPr lang="en-US" smtClean="0">
                <a:solidFill>
                  <a:prstClr val="black">
                    <a:tint val="75000"/>
                  </a:prstClr>
                </a:solidFill>
              </a:rPr>
              <a:t>5/31/2021</a:t>
            </a:fld>
            <a:endParaRPr lang="en-US" dirty="0">
              <a:solidFill>
                <a:prstClr val="black">
                  <a:tint val="75000"/>
                </a:prstClr>
              </a:solidFill>
            </a:endParaRPr>
          </a:p>
        </p:txBody>
      </p:sp>
      <p:sp>
        <p:nvSpPr>
          <p:cNvPr id="10" name="Footer Placeholder 4"/>
          <p:cNvSpPr>
            <a:spLocks noGrp="1"/>
          </p:cNvSpPr>
          <p:nvPr>
            <p:ph type="ftr" sz="quarter" idx="1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11" name="Slide Number Placeholder 5"/>
          <p:cNvSpPr>
            <a:spLocks noGrp="1"/>
          </p:cNvSpPr>
          <p:nvPr>
            <p:ph type="sldNum" sz="quarter" idx="1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14802988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5D7501-8314-9545-B4C6-5500C58ED025}" type="datetime1">
              <a:rPr lang="en-US" smtClean="0">
                <a:solidFill>
                  <a:prstClr val="black">
                    <a:tint val="75000"/>
                  </a:prstClr>
                </a:solidFill>
              </a:rPr>
              <a:t>5/31/2021</a:t>
            </a:fld>
            <a:endParaRPr lang="en-US" dirty="0">
              <a:solidFill>
                <a:prstClr val="black">
                  <a:tint val="75000"/>
                </a:prstClr>
              </a:solidFill>
            </a:endParaRPr>
          </a:p>
        </p:txBody>
      </p:sp>
      <p:sp>
        <p:nvSpPr>
          <p:cNvPr id="6"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7"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40041654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B4854B-022F-C242-9C99-E19D518D87B4}" type="datetime1">
              <a:rPr lang="en-US" smtClean="0">
                <a:solidFill>
                  <a:prstClr val="black">
                    <a:tint val="75000"/>
                  </a:prstClr>
                </a:solidFill>
              </a:rPr>
              <a:t>5/31/2021</a:t>
            </a:fld>
            <a:endParaRPr lang="en-US" dirty="0">
              <a:solidFill>
                <a:prstClr val="black">
                  <a:tint val="75000"/>
                </a:prstClr>
              </a:solidFill>
            </a:endParaRPr>
          </a:p>
        </p:txBody>
      </p:sp>
      <p:sp>
        <p:nvSpPr>
          <p:cNvPr id="5"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27880510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31C80A-79CA-A34D-AF7B-E3651E5D2DED}" type="datetime1">
              <a:rPr lang="en-US" smtClean="0">
                <a:solidFill>
                  <a:prstClr val="black">
                    <a:tint val="75000"/>
                  </a:prstClr>
                </a:solidFill>
              </a:rPr>
              <a:t>5/31/2021</a:t>
            </a:fld>
            <a:endParaRPr lang="en-US" dirty="0">
              <a:solidFill>
                <a:prstClr val="black">
                  <a:tint val="75000"/>
                </a:prstClr>
              </a:solidFill>
            </a:endParaRPr>
          </a:p>
        </p:txBody>
      </p:sp>
      <p:sp>
        <p:nvSpPr>
          <p:cNvPr id="8"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9"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39216570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DF3BAE-F94E-1E4F-9854-1F255482FE82}" type="datetime1">
              <a:rPr lang="en-US" smtClean="0">
                <a:solidFill>
                  <a:prstClr val="black">
                    <a:tint val="75000"/>
                  </a:prstClr>
                </a:solidFill>
              </a:rPr>
              <a:t>5/31/2021</a:t>
            </a:fld>
            <a:endParaRPr lang="en-US" dirty="0">
              <a:solidFill>
                <a:prstClr val="black">
                  <a:tint val="75000"/>
                </a:prstClr>
              </a:solidFill>
            </a:endParaRPr>
          </a:p>
        </p:txBody>
      </p:sp>
      <p:sp>
        <p:nvSpPr>
          <p:cNvPr id="8"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9"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27566376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2DAAD2-64CB-4E40-91B5-824FC2A440AD}" type="datetime1">
              <a:rPr lang="en-US" smtClean="0">
                <a:solidFill>
                  <a:prstClr val="black">
                    <a:tint val="75000"/>
                  </a:prstClr>
                </a:solidFill>
              </a:rPr>
              <a:t>5/31/2021</a:t>
            </a:fld>
            <a:endParaRPr lang="en-US" dirty="0">
              <a:solidFill>
                <a:prstClr val="black">
                  <a:tint val="75000"/>
                </a:prstClr>
              </a:solidFill>
            </a:endParaRPr>
          </a:p>
        </p:txBody>
      </p:sp>
      <p:sp>
        <p:nvSpPr>
          <p:cNvPr id="7"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8"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1709736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cept Check">
    <p:spTree>
      <p:nvGrpSpPr>
        <p:cNvPr id="1" name=""/>
        <p:cNvGrpSpPr/>
        <p:nvPr/>
      </p:nvGrpSpPr>
      <p:grpSpPr>
        <a:xfrm>
          <a:off x="0" y="0"/>
          <a:ext cx="0" cy="0"/>
          <a:chOff x="0" y="0"/>
          <a:chExt cx="0" cy="0"/>
        </a:xfrm>
      </p:grpSpPr>
      <p:sp>
        <p:nvSpPr>
          <p:cNvPr id="7" name="Round Same Side Corner Rectangle 6"/>
          <p:cNvSpPr/>
          <p:nvPr userDrawn="1"/>
        </p:nvSpPr>
        <p:spPr>
          <a:xfrm>
            <a:off x="863600" y="201364"/>
            <a:ext cx="7835900" cy="6635563"/>
          </a:xfrm>
          <a:prstGeom prst="round2SameRect">
            <a:avLst>
              <a:gd name="adj1" fmla="val 8731"/>
              <a:gd name="adj2" fmla="val 0"/>
            </a:avLst>
          </a:prstGeom>
          <a:gradFill flip="none" rotWithShape="1">
            <a:gsLst>
              <a:gs pos="0">
                <a:srgbClr val="D4D0B0"/>
              </a:gs>
              <a:gs pos="100000">
                <a:srgbClr val="FFFFFF"/>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ound Same Side Corner Rectangle 8"/>
          <p:cNvSpPr/>
          <p:nvPr userDrawn="1"/>
        </p:nvSpPr>
        <p:spPr>
          <a:xfrm flipV="1">
            <a:off x="1" y="0"/>
            <a:ext cx="635019" cy="6315714"/>
          </a:xfrm>
          <a:prstGeom prst="round2SameRect">
            <a:avLst/>
          </a:prstGeom>
          <a:solidFill>
            <a:srgbClr val="1D5F76"/>
          </a:solidFill>
          <a:ln>
            <a:solidFill>
              <a:srgbClr val="1D5F76"/>
            </a:solidFill>
          </a:ln>
          <a:effectLst>
            <a:outerShdw blurRad="50800" dist="50800" sx="102000" sy="1020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cxnSp>
        <p:nvCxnSpPr>
          <p:cNvPr id="10" name="Straight Connector 9"/>
          <p:cNvCxnSpPr/>
          <p:nvPr userDrawn="1"/>
        </p:nvCxnSpPr>
        <p:spPr>
          <a:xfrm>
            <a:off x="1064944" y="1155700"/>
            <a:ext cx="7391756"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064944" y="1314113"/>
            <a:ext cx="7794576" cy="2731574"/>
          </a:xfrm>
          <a:prstGeom prst="rect">
            <a:avLst/>
          </a:prstGeom>
        </p:spPr>
        <p:txBody>
          <a:bodyPr>
            <a:normAutofit/>
          </a:bodyPr>
          <a:lstStyle>
            <a:lvl1pPr marL="514350" indent="-514350">
              <a:buFont typeface="+mj-lt"/>
              <a:buAutoNum type="arabicPeriod"/>
              <a:defRPr/>
            </a:lvl1pPr>
          </a:lstStyle>
          <a:p>
            <a:pPr lvl="0"/>
            <a:r>
              <a:rPr lang="en-US"/>
              <a:t>Click to edit Master text styles</a:t>
            </a:r>
          </a:p>
        </p:txBody>
      </p:sp>
      <p:sp>
        <p:nvSpPr>
          <p:cNvPr id="4" name="Date Placeholder 3"/>
          <p:cNvSpPr>
            <a:spLocks noGrp="1"/>
          </p:cNvSpPr>
          <p:nvPr>
            <p:ph type="dt" sz="half" idx="10"/>
          </p:nvPr>
        </p:nvSpPr>
        <p:spPr/>
        <p:txBody>
          <a:bodyPr/>
          <a:lstStyle/>
          <a:p>
            <a:fld id="{92B3CAC6-A4FE-6448-98AC-1B475E444DE7}" type="datetime1">
              <a:rPr lang="en-US" smtClean="0"/>
              <a:t>5/31/2021</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11" name="Title 10"/>
          <p:cNvSpPr>
            <a:spLocks noGrp="1"/>
          </p:cNvSpPr>
          <p:nvPr>
            <p:ph type="title"/>
          </p:nvPr>
        </p:nvSpPr>
        <p:spPr>
          <a:xfrm>
            <a:off x="936943" y="421929"/>
            <a:ext cx="7922577" cy="1143000"/>
          </a:xfrm>
          <a:prstGeom prst="rect">
            <a:avLst/>
          </a:prstGeom>
        </p:spPr>
        <p:txBody>
          <a:bodyPr/>
          <a:lstStyle>
            <a:lvl1pPr>
              <a:defRPr sz="3600">
                <a:solidFill>
                  <a:srgbClr val="D49323"/>
                </a:solidFill>
              </a:defRPr>
            </a:lvl1pPr>
          </a:lstStyle>
          <a:p>
            <a:r>
              <a:rPr lang="en-US" dirty="0"/>
              <a:t>Click to edit Master title style</a:t>
            </a:r>
          </a:p>
        </p:txBody>
      </p:sp>
      <p:sp>
        <p:nvSpPr>
          <p:cNvPr id="12" name="Slide Number Placeholder 5"/>
          <p:cNvSpPr txBox="1">
            <a:spLocks/>
          </p:cNvSpPr>
          <p:nvPr userDrawn="1"/>
        </p:nvSpPr>
        <p:spPr>
          <a:xfrm>
            <a:off x="6897914"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3-</a:t>
            </a:r>
            <a:fld id="{B73016CD-55B2-924B-8CBA-BCD01AB6B06B}" type="slidenum">
              <a:rPr lang="en-US" smtClean="0"/>
              <a:pPr/>
              <a:t>‹#›</a:t>
            </a:fld>
            <a:endParaRPr lang="en-US" dirty="0"/>
          </a:p>
        </p:txBody>
      </p:sp>
    </p:spTree>
    <p:extLst>
      <p:ext uri="{BB962C8B-B14F-4D97-AF65-F5344CB8AC3E}">
        <p14:creationId xmlns:p14="http://schemas.microsoft.com/office/powerpoint/2010/main" val="32457567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19E8DF-128B-4342-8665-60212A2CF6EC}" type="datetime1">
              <a:rPr lang="en-US" smtClean="0">
                <a:solidFill>
                  <a:prstClr val="black">
                    <a:tint val="75000"/>
                  </a:prstClr>
                </a:solidFill>
              </a:rPr>
              <a:t>5/31/2021</a:t>
            </a:fld>
            <a:endParaRPr lang="en-US" dirty="0">
              <a:solidFill>
                <a:prstClr val="black">
                  <a:tint val="75000"/>
                </a:prstClr>
              </a:solidFill>
            </a:endParaRPr>
          </a:p>
        </p:txBody>
      </p:sp>
      <p:sp>
        <p:nvSpPr>
          <p:cNvPr id="7"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8"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40630316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831F4CF-82E0-4B4D-A783-0C8803625A56}" type="datetime1">
              <a:rPr lang="en-US" smtClean="0">
                <a:solidFill>
                  <a:prstClr val="black">
                    <a:tint val="75000"/>
                  </a:prstClr>
                </a:solidFill>
              </a:rPr>
              <a:t>5/31/2021</a:t>
            </a:fld>
            <a:endParaRPr lang="en-US" dirty="0">
              <a:solidFill>
                <a:prstClr val="black">
                  <a:tint val="75000"/>
                </a:prstClr>
              </a:solidFill>
            </a:endParaRPr>
          </a:p>
        </p:txBody>
      </p:sp>
      <p:sp>
        <p:nvSpPr>
          <p:cNvPr id="7"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8"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31336092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DA48E6-185A-3A45-BDD7-9B335E8B6FCA}" type="datetime1">
              <a:rPr lang="en-US" smtClean="0">
                <a:solidFill>
                  <a:prstClr val="black">
                    <a:tint val="75000"/>
                  </a:prstClr>
                </a:solidFill>
              </a:rPr>
              <a:t>5/31/2021</a:t>
            </a:fld>
            <a:endParaRPr lang="en-US" dirty="0">
              <a:solidFill>
                <a:prstClr val="black">
                  <a:tint val="75000"/>
                </a:prstClr>
              </a:solidFill>
            </a:endParaRPr>
          </a:p>
        </p:txBody>
      </p:sp>
      <p:sp>
        <p:nvSpPr>
          <p:cNvPr id="7"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8"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3179947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5B486C-3C21-284B-97F0-4424B2AB5C2A}" type="datetime1">
              <a:rPr lang="en-US" smtClean="0">
                <a:solidFill>
                  <a:prstClr val="black">
                    <a:tint val="75000"/>
                  </a:prstClr>
                </a:solidFill>
              </a:rPr>
              <a:t>5/31/2021</a:t>
            </a:fld>
            <a:endParaRPr lang="en-US" dirty="0">
              <a:solidFill>
                <a:prstClr val="black">
                  <a:tint val="75000"/>
                </a:prstClr>
              </a:solidFill>
            </a:endParaRPr>
          </a:p>
        </p:txBody>
      </p:sp>
      <p:sp>
        <p:nvSpPr>
          <p:cNvPr id="7"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8"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24408113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78256F-FA29-EE42-8968-9FF76DAC7F11}" type="datetime1">
              <a:rPr lang="en-US" smtClean="0">
                <a:solidFill>
                  <a:prstClr val="black">
                    <a:tint val="75000"/>
                  </a:prstClr>
                </a:solidFill>
              </a:rPr>
              <a:t>5/31/2021</a:t>
            </a:fld>
            <a:endParaRPr lang="en-US" dirty="0">
              <a:solidFill>
                <a:prstClr val="black">
                  <a:tint val="75000"/>
                </a:prstClr>
              </a:solidFill>
            </a:endParaRPr>
          </a:p>
        </p:txBody>
      </p:sp>
      <p:sp>
        <p:nvSpPr>
          <p:cNvPr id="8"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9"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17074785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437CBFD-DD7B-F740-A6C8-03D62698644F}" type="datetime1">
              <a:rPr lang="en-US" smtClean="0">
                <a:solidFill>
                  <a:prstClr val="black">
                    <a:tint val="75000"/>
                  </a:prstClr>
                </a:solidFill>
              </a:rPr>
              <a:t>5/31/2021</a:t>
            </a:fld>
            <a:endParaRPr lang="en-US" dirty="0">
              <a:solidFill>
                <a:prstClr val="black">
                  <a:tint val="75000"/>
                </a:prstClr>
              </a:solidFill>
            </a:endParaRPr>
          </a:p>
        </p:txBody>
      </p:sp>
      <p:sp>
        <p:nvSpPr>
          <p:cNvPr id="10" name="Footer Placeholder 4"/>
          <p:cNvSpPr>
            <a:spLocks noGrp="1"/>
          </p:cNvSpPr>
          <p:nvPr>
            <p:ph type="ftr" sz="quarter" idx="1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11" name="Slide Number Placeholder 5"/>
          <p:cNvSpPr>
            <a:spLocks noGrp="1"/>
          </p:cNvSpPr>
          <p:nvPr>
            <p:ph type="sldNum" sz="quarter" idx="1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38304816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038A64-5CB1-6D44-9E3E-EC1B0FE97F64}" type="datetime1">
              <a:rPr lang="en-US" smtClean="0">
                <a:solidFill>
                  <a:prstClr val="black">
                    <a:tint val="75000"/>
                  </a:prstClr>
                </a:solidFill>
              </a:rPr>
              <a:t>5/31/2021</a:t>
            </a:fld>
            <a:endParaRPr lang="en-US" dirty="0">
              <a:solidFill>
                <a:prstClr val="black">
                  <a:tint val="75000"/>
                </a:prstClr>
              </a:solidFill>
            </a:endParaRPr>
          </a:p>
        </p:txBody>
      </p:sp>
      <p:sp>
        <p:nvSpPr>
          <p:cNvPr id="6"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7"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15448621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F2AC56-132A-FF4E-97F5-BB814D67E0A4}" type="datetime1">
              <a:rPr lang="en-US" smtClean="0">
                <a:solidFill>
                  <a:prstClr val="black">
                    <a:tint val="75000"/>
                  </a:prstClr>
                </a:solidFill>
              </a:rPr>
              <a:t>5/31/2021</a:t>
            </a:fld>
            <a:endParaRPr lang="en-US" dirty="0">
              <a:solidFill>
                <a:prstClr val="black">
                  <a:tint val="75000"/>
                </a:prstClr>
              </a:solidFill>
            </a:endParaRPr>
          </a:p>
        </p:txBody>
      </p:sp>
      <p:sp>
        <p:nvSpPr>
          <p:cNvPr id="5"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37425046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663E01-75EE-5D49-98BA-72096F483CF6}" type="datetime1">
              <a:rPr lang="en-US" smtClean="0">
                <a:solidFill>
                  <a:prstClr val="black">
                    <a:tint val="75000"/>
                  </a:prstClr>
                </a:solidFill>
              </a:rPr>
              <a:t>5/31/2021</a:t>
            </a:fld>
            <a:endParaRPr lang="en-US" dirty="0">
              <a:solidFill>
                <a:prstClr val="black">
                  <a:tint val="75000"/>
                </a:prstClr>
              </a:solidFill>
            </a:endParaRPr>
          </a:p>
        </p:txBody>
      </p:sp>
      <p:sp>
        <p:nvSpPr>
          <p:cNvPr id="8"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9"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21181204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F68DC-D17D-6845-9E03-B4C0AAD17DDB}" type="datetime1">
              <a:rPr lang="en-US" smtClean="0">
                <a:solidFill>
                  <a:prstClr val="black">
                    <a:tint val="75000"/>
                  </a:prstClr>
                </a:solidFill>
              </a:rPr>
              <a:t>5/31/2021</a:t>
            </a:fld>
            <a:endParaRPr lang="en-US" dirty="0">
              <a:solidFill>
                <a:prstClr val="black">
                  <a:tint val="75000"/>
                </a:prstClr>
              </a:solidFill>
            </a:endParaRPr>
          </a:p>
        </p:txBody>
      </p:sp>
      <p:sp>
        <p:nvSpPr>
          <p:cNvPr id="8"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9"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215789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 or ILLUST">
    <p:spTree>
      <p:nvGrpSpPr>
        <p:cNvPr id="1" name=""/>
        <p:cNvGrpSpPr/>
        <p:nvPr/>
      </p:nvGrpSpPr>
      <p:grpSpPr>
        <a:xfrm>
          <a:off x="0" y="0"/>
          <a:ext cx="0" cy="0"/>
          <a:chOff x="0" y="0"/>
          <a:chExt cx="0" cy="0"/>
        </a:xfrm>
      </p:grpSpPr>
      <p:sp>
        <p:nvSpPr>
          <p:cNvPr id="2" name="Title 1"/>
          <p:cNvSpPr>
            <a:spLocks noGrp="1"/>
          </p:cNvSpPr>
          <p:nvPr>
            <p:ph type="title"/>
          </p:nvPr>
        </p:nvSpPr>
        <p:spPr>
          <a:xfrm>
            <a:off x="724628" y="815545"/>
            <a:ext cx="8229600" cy="1143000"/>
          </a:xfrm>
          <a:prstGeom prst="rect">
            <a:avLst/>
          </a:prstGeom>
        </p:spPr>
        <p:txBody>
          <a:bodyPr/>
          <a:lstStyle>
            <a:lvl1pPr>
              <a:defRPr sz="4000"/>
            </a:lvl1pPr>
          </a:lstStyle>
          <a:p>
            <a:r>
              <a:rPr lang="en-US" dirty="0"/>
              <a:t>Click to edit Master title style</a:t>
            </a:r>
          </a:p>
        </p:txBody>
      </p:sp>
      <p:sp>
        <p:nvSpPr>
          <p:cNvPr id="4" name="Date Placeholder 3"/>
          <p:cNvSpPr>
            <a:spLocks noGrp="1"/>
          </p:cNvSpPr>
          <p:nvPr>
            <p:ph type="dt" sz="half" idx="10"/>
          </p:nvPr>
        </p:nvSpPr>
        <p:spPr/>
        <p:txBody>
          <a:bodyPr/>
          <a:lstStyle/>
          <a:p>
            <a:fld id="{FAD52585-D145-EF47-98BD-8DB1AFBA75D0}" type="datetime1">
              <a:rPr lang="en-US" smtClean="0"/>
              <a:t>5/31/2021</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Content Placeholder 7"/>
          <p:cNvSpPr>
            <a:spLocks noGrp="1"/>
          </p:cNvSpPr>
          <p:nvPr>
            <p:ph sz="quarter" idx="13"/>
          </p:nvPr>
        </p:nvSpPr>
        <p:spPr>
          <a:xfrm>
            <a:off x="823496" y="483728"/>
            <a:ext cx="7141218" cy="331817"/>
          </a:xfrm>
          <a:prstGeom prst="rect">
            <a:avLst/>
          </a:prstGeom>
        </p:spPr>
        <p:txBody>
          <a:bodyPr lIns="0" tIns="0" rIns="0" bIns="0">
            <a:noAutofit/>
          </a:bodyPr>
          <a:lstStyle>
            <a:lvl1pPr marL="0" indent="0">
              <a:buFontTx/>
              <a:buNone/>
              <a:defRPr sz="3200" b="0" i="0">
                <a:latin typeface="Avenir LT Std 65 Medium"/>
                <a:cs typeface="Avenir LT Std 65 Medium"/>
              </a:defRPr>
            </a:lvl1pPr>
            <a:lvl2pPr marL="457200" indent="0">
              <a:buFontTx/>
              <a:buNone/>
              <a:defRPr sz="2400" b="0" i="0">
                <a:latin typeface="Avenir LT Std 65 Medium"/>
                <a:cs typeface="Avenir LT Std 65 Medium"/>
              </a:defRPr>
            </a:lvl2pPr>
            <a:lvl3pPr marL="914400" indent="0">
              <a:buFontTx/>
              <a:buNone/>
              <a:defRPr sz="2400" b="0" i="0">
                <a:latin typeface="Avenir LT Std 65 Medium"/>
                <a:cs typeface="Avenir LT Std 65 Medium"/>
              </a:defRPr>
            </a:lvl3pPr>
            <a:lvl4pPr marL="1371600" indent="0">
              <a:buFontTx/>
              <a:buNone/>
              <a:defRPr sz="2400" b="0" i="0">
                <a:latin typeface="Avenir LT Std 65 Medium"/>
                <a:cs typeface="Avenir LT Std 65 Medium"/>
              </a:defRPr>
            </a:lvl4pPr>
            <a:lvl5pPr marL="1828800" indent="0">
              <a:buFontTx/>
              <a:buNone/>
              <a:defRPr sz="2400" b="0" i="0">
                <a:latin typeface="Avenir LT Std 65 Medium"/>
                <a:cs typeface="Avenir LT Std 65 Medium"/>
              </a:defRPr>
            </a:lvl5pPr>
          </a:lstStyle>
          <a:p>
            <a:pPr lvl="0"/>
            <a:r>
              <a:rPr lang="en-US" dirty="0"/>
              <a:t>Click to edit Master text styles</a:t>
            </a:r>
          </a:p>
        </p:txBody>
      </p:sp>
      <p:sp>
        <p:nvSpPr>
          <p:cNvPr id="13" name="Round Same Side Corner Rectangle 12"/>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Slide Number Placeholder 5"/>
          <p:cNvSpPr txBox="1">
            <a:spLocks/>
          </p:cNvSpPr>
          <p:nvPr userDrawn="1"/>
        </p:nvSpPr>
        <p:spPr>
          <a:xfrm>
            <a:off x="7010400" y="6490154"/>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3-</a:t>
            </a:r>
            <a:fld id="{B73016CD-55B2-924B-8CBA-BCD01AB6B06B}" type="slidenum">
              <a:rPr lang="en-US" smtClean="0"/>
              <a:pPr/>
              <a:t>‹#›</a:t>
            </a:fld>
            <a:endParaRPr lang="en-US" dirty="0"/>
          </a:p>
        </p:txBody>
      </p:sp>
    </p:spTree>
    <p:extLst>
      <p:ext uri="{BB962C8B-B14F-4D97-AF65-F5344CB8AC3E}">
        <p14:creationId xmlns:p14="http://schemas.microsoft.com/office/powerpoint/2010/main" val="24735612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BDC7AB-9561-BB44-8B84-5F0E352D75B8}" type="datetime1">
              <a:rPr lang="en-US" smtClean="0">
                <a:solidFill>
                  <a:prstClr val="black">
                    <a:tint val="75000"/>
                  </a:prstClr>
                </a:solidFill>
              </a:rPr>
              <a:t>5/31/2021</a:t>
            </a:fld>
            <a:endParaRPr lang="en-US" dirty="0">
              <a:solidFill>
                <a:prstClr val="black">
                  <a:tint val="75000"/>
                </a:prstClr>
              </a:solidFill>
            </a:endParaRPr>
          </a:p>
        </p:txBody>
      </p:sp>
      <p:sp>
        <p:nvSpPr>
          <p:cNvPr id="7"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8"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34697789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1EB2EB-7D8F-7A42-ABE8-35B45B85F8A9}" type="datetime1">
              <a:rPr lang="en-US" smtClean="0">
                <a:solidFill>
                  <a:prstClr val="black">
                    <a:tint val="75000"/>
                  </a:prstClr>
                </a:solidFill>
              </a:rPr>
              <a:t>5/31/2021</a:t>
            </a:fld>
            <a:endParaRPr lang="en-US" dirty="0">
              <a:solidFill>
                <a:prstClr val="black">
                  <a:tint val="75000"/>
                </a:prstClr>
              </a:solidFill>
            </a:endParaRPr>
          </a:p>
        </p:txBody>
      </p:sp>
      <p:sp>
        <p:nvSpPr>
          <p:cNvPr id="7"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8"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12194201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5E771D2-6231-404E-8265-C79CC55F8C4E}" type="datetime1">
              <a:rPr lang="en-US" smtClean="0">
                <a:solidFill>
                  <a:prstClr val="black">
                    <a:tint val="75000"/>
                  </a:prstClr>
                </a:solidFill>
              </a:rPr>
              <a:t>5/31/2021</a:t>
            </a:fld>
            <a:endParaRPr lang="en-US" dirty="0">
              <a:solidFill>
                <a:prstClr val="black">
                  <a:tint val="75000"/>
                </a:prstClr>
              </a:solidFill>
            </a:endParaRPr>
          </a:p>
        </p:txBody>
      </p:sp>
      <p:sp>
        <p:nvSpPr>
          <p:cNvPr id="7"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8"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29761762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9565FB-0DB3-E54A-9C60-224975301259}" type="datetime1">
              <a:rPr lang="en-US" smtClean="0">
                <a:solidFill>
                  <a:prstClr val="black">
                    <a:tint val="75000"/>
                  </a:prstClr>
                </a:solidFill>
              </a:rPr>
              <a:t>5/31/2021</a:t>
            </a:fld>
            <a:endParaRPr lang="en-US" dirty="0">
              <a:solidFill>
                <a:prstClr val="black">
                  <a:tint val="75000"/>
                </a:prstClr>
              </a:solidFill>
            </a:endParaRPr>
          </a:p>
        </p:txBody>
      </p:sp>
      <p:sp>
        <p:nvSpPr>
          <p:cNvPr id="7"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8"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21514809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FFB0B1-374E-CE48-883D-0251B3B9991F}" type="datetime1">
              <a:rPr lang="en-US" smtClean="0">
                <a:solidFill>
                  <a:prstClr val="black">
                    <a:tint val="75000"/>
                  </a:prstClr>
                </a:solidFill>
              </a:rPr>
              <a:t>5/31/2021</a:t>
            </a:fld>
            <a:endParaRPr lang="en-US" dirty="0">
              <a:solidFill>
                <a:prstClr val="black">
                  <a:tint val="75000"/>
                </a:prstClr>
              </a:solidFill>
            </a:endParaRPr>
          </a:p>
        </p:txBody>
      </p:sp>
      <p:sp>
        <p:nvSpPr>
          <p:cNvPr id="7"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8"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164950477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78D719-B91B-FD43-B756-0F7E574C6D77}" type="datetime1">
              <a:rPr lang="en-US" smtClean="0">
                <a:solidFill>
                  <a:prstClr val="black">
                    <a:tint val="75000"/>
                  </a:prstClr>
                </a:solidFill>
              </a:rPr>
              <a:t>5/31/2021</a:t>
            </a:fld>
            <a:endParaRPr lang="en-US" dirty="0">
              <a:solidFill>
                <a:prstClr val="black">
                  <a:tint val="75000"/>
                </a:prstClr>
              </a:solidFill>
            </a:endParaRPr>
          </a:p>
        </p:txBody>
      </p:sp>
      <p:sp>
        <p:nvSpPr>
          <p:cNvPr id="8"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9"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303114829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820C30-F698-AD47-88F8-E2C5B1DD97AA}" type="datetime1">
              <a:rPr lang="en-US" smtClean="0">
                <a:solidFill>
                  <a:prstClr val="black">
                    <a:tint val="75000"/>
                  </a:prstClr>
                </a:solidFill>
              </a:rPr>
              <a:t>5/31/2021</a:t>
            </a:fld>
            <a:endParaRPr lang="en-US" dirty="0">
              <a:solidFill>
                <a:prstClr val="black">
                  <a:tint val="75000"/>
                </a:prstClr>
              </a:solidFill>
            </a:endParaRPr>
          </a:p>
        </p:txBody>
      </p:sp>
      <p:sp>
        <p:nvSpPr>
          <p:cNvPr id="10" name="Footer Placeholder 4"/>
          <p:cNvSpPr>
            <a:spLocks noGrp="1"/>
          </p:cNvSpPr>
          <p:nvPr>
            <p:ph type="ftr" sz="quarter" idx="1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11" name="Slide Number Placeholder 5"/>
          <p:cNvSpPr>
            <a:spLocks noGrp="1"/>
          </p:cNvSpPr>
          <p:nvPr>
            <p:ph type="sldNum" sz="quarter" idx="1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52806840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F2C4E3-54E2-F141-9447-81D9A4AF8CB7}" type="datetime1">
              <a:rPr lang="en-US" smtClean="0">
                <a:solidFill>
                  <a:prstClr val="black">
                    <a:tint val="75000"/>
                  </a:prstClr>
                </a:solidFill>
              </a:rPr>
              <a:t>5/31/2021</a:t>
            </a:fld>
            <a:endParaRPr lang="en-US" dirty="0">
              <a:solidFill>
                <a:prstClr val="black">
                  <a:tint val="75000"/>
                </a:prstClr>
              </a:solidFill>
            </a:endParaRPr>
          </a:p>
        </p:txBody>
      </p:sp>
      <p:sp>
        <p:nvSpPr>
          <p:cNvPr id="6"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7"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14219547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AA7EA3-DA9B-0544-889A-D406AB186D91}" type="datetime1">
              <a:rPr lang="en-US" smtClean="0">
                <a:solidFill>
                  <a:prstClr val="black">
                    <a:tint val="75000"/>
                  </a:prstClr>
                </a:solidFill>
              </a:rPr>
              <a:t>5/31/2021</a:t>
            </a:fld>
            <a:endParaRPr lang="en-US" dirty="0">
              <a:solidFill>
                <a:prstClr val="black">
                  <a:tint val="75000"/>
                </a:prstClr>
              </a:solidFill>
            </a:endParaRPr>
          </a:p>
        </p:txBody>
      </p:sp>
      <p:sp>
        <p:nvSpPr>
          <p:cNvPr id="5"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155633219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29F09B-D851-3C4D-A3F3-95F07E0B7E7A}" type="datetime1">
              <a:rPr lang="en-US" smtClean="0">
                <a:solidFill>
                  <a:prstClr val="black">
                    <a:tint val="75000"/>
                  </a:prstClr>
                </a:solidFill>
              </a:rPr>
              <a:t>5/31/2021</a:t>
            </a:fld>
            <a:endParaRPr lang="en-US" dirty="0">
              <a:solidFill>
                <a:prstClr val="black">
                  <a:tint val="75000"/>
                </a:prstClr>
              </a:solidFill>
            </a:endParaRPr>
          </a:p>
        </p:txBody>
      </p:sp>
      <p:sp>
        <p:nvSpPr>
          <p:cNvPr id="8"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9"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429447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O List">
    <p:spTree>
      <p:nvGrpSpPr>
        <p:cNvPr id="1" name=""/>
        <p:cNvGrpSpPr/>
        <p:nvPr/>
      </p:nvGrpSpPr>
      <p:grpSpPr>
        <a:xfrm>
          <a:off x="0" y="0"/>
          <a:ext cx="0" cy="0"/>
          <a:chOff x="0" y="0"/>
          <a:chExt cx="0" cy="0"/>
        </a:xfrm>
      </p:grpSpPr>
      <p:sp>
        <p:nvSpPr>
          <p:cNvPr id="3" name="Content Placeholder 2"/>
          <p:cNvSpPr>
            <a:spLocks noGrp="1"/>
          </p:cNvSpPr>
          <p:nvPr>
            <p:ph idx="1"/>
          </p:nvPr>
        </p:nvSpPr>
        <p:spPr>
          <a:xfrm>
            <a:off x="3367872" y="1155721"/>
            <a:ext cx="5772478" cy="4525963"/>
          </a:xfrm>
          <a:prstGeom prst="rect">
            <a:avLst/>
          </a:prstGeom>
        </p:spPr>
        <p:txBody>
          <a:bodyPr>
            <a:normAutofit/>
          </a:bodyPr>
          <a:lstStyle>
            <a:lvl1pPr marL="1196975" indent="-1143000">
              <a:buClr>
                <a:srgbClr val="A5062D"/>
              </a:buClr>
              <a:buFontTx/>
              <a:buNone/>
              <a:defRPr sz="2800"/>
            </a:lvl1pPr>
          </a:lstStyle>
          <a:p>
            <a:pPr lvl="0"/>
            <a:r>
              <a:rPr lang="en-US"/>
              <a:t>Click to edit Master text styles</a:t>
            </a:r>
          </a:p>
        </p:txBody>
      </p:sp>
      <p:sp>
        <p:nvSpPr>
          <p:cNvPr id="4" name="Date Placeholder 3"/>
          <p:cNvSpPr>
            <a:spLocks noGrp="1"/>
          </p:cNvSpPr>
          <p:nvPr>
            <p:ph type="dt" sz="half" idx="10"/>
          </p:nvPr>
        </p:nvSpPr>
        <p:spPr/>
        <p:txBody>
          <a:bodyPr/>
          <a:lstStyle/>
          <a:p>
            <a:fld id="{3A067D4E-6762-E240-810B-077295B32A94}" type="datetime1">
              <a:rPr lang="en-US" smtClean="0"/>
              <a:t>5/31/2021</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9" name="TextBox 8"/>
          <p:cNvSpPr txBox="1"/>
          <p:nvPr userDrawn="1"/>
        </p:nvSpPr>
        <p:spPr>
          <a:xfrm>
            <a:off x="718509" y="498933"/>
            <a:ext cx="3057071" cy="1200329"/>
          </a:xfrm>
          <a:prstGeom prst="rect">
            <a:avLst/>
          </a:prstGeom>
          <a:noFill/>
        </p:spPr>
        <p:txBody>
          <a:bodyPr wrap="square" rtlCol="0">
            <a:spAutoFit/>
          </a:bodyPr>
          <a:lstStyle/>
          <a:p>
            <a:r>
              <a:rPr lang="en-US" sz="3600" b="0" i="0" dirty="0">
                <a:solidFill>
                  <a:srgbClr val="A5062D"/>
                </a:solidFill>
                <a:latin typeface="Avenir LT Std 55 Roman"/>
                <a:cs typeface="Avenir LT Std 55 Roman"/>
              </a:rPr>
              <a:t>Learning</a:t>
            </a:r>
          </a:p>
          <a:p>
            <a:r>
              <a:rPr lang="en-US" sz="3600" b="0" i="0" dirty="0">
                <a:solidFill>
                  <a:srgbClr val="A5062D"/>
                </a:solidFill>
                <a:latin typeface="Avenir LT Std 55 Roman"/>
                <a:cs typeface="Avenir LT Std 55 Roman"/>
              </a:rPr>
              <a:t>Objectives</a:t>
            </a:r>
          </a:p>
        </p:txBody>
      </p:sp>
      <p:sp>
        <p:nvSpPr>
          <p:cNvPr id="10" name="Round Same Side Corner Rectangle 9"/>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Slide Number Placeholder 5"/>
          <p:cNvSpPr txBox="1">
            <a:spLocks/>
          </p:cNvSpPr>
          <p:nvPr userDrawn="1"/>
        </p:nvSpPr>
        <p:spPr>
          <a:xfrm>
            <a:off x="6989386" y="649287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3-</a:t>
            </a:r>
            <a:fld id="{B73016CD-55B2-924B-8CBA-BCD01AB6B06B}" type="slidenum">
              <a:rPr lang="en-US" smtClean="0"/>
              <a:pPr/>
              <a:t>‹#›</a:t>
            </a:fld>
            <a:endParaRPr lang="en-US" dirty="0"/>
          </a:p>
        </p:txBody>
      </p:sp>
    </p:spTree>
    <p:extLst>
      <p:ext uri="{BB962C8B-B14F-4D97-AF65-F5344CB8AC3E}">
        <p14:creationId xmlns:p14="http://schemas.microsoft.com/office/powerpoint/2010/main" val="407630849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44E42E-3CE7-4244-995A-69FBAC511F17}" type="datetime1">
              <a:rPr lang="en-US" smtClean="0">
                <a:solidFill>
                  <a:prstClr val="black">
                    <a:tint val="75000"/>
                  </a:prstClr>
                </a:solidFill>
              </a:rPr>
              <a:t>5/31/2021</a:t>
            </a:fld>
            <a:endParaRPr lang="en-US" dirty="0">
              <a:solidFill>
                <a:prstClr val="black">
                  <a:tint val="75000"/>
                </a:prstClr>
              </a:solidFill>
            </a:endParaRPr>
          </a:p>
        </p:txBody>
      </p:sp>
      <p:sp>
        <p:nvSpPr>
          <p:cNvPr id="8"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9"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56685883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CF9D34-42DA-4545-BF6A-03B01F80981B}" type="datetime1">
              <a:rPr lang="en-US" smtClean="0">
                <a:solidFill>
                  <a:prstClr val="black">
                    <a:tint val="75000"/>
                  </a:prstClr>
                </a:solidFill>
              </a:rPr>
              <a:t>5/31/2021</a:t>
            </a:fld>
            <a:endParaRPr lang="en-US" dirty="0">
              <a:solidFill>
                <a:prstClr val="black">
                  <a:tint val="75000"/>
                </a:prstClr>
              </a:solidFill>
            </a:endParaRPr>
          </a:p>
        </p:txBody>
      </p:sp>
      <p:sp>
        <p:nvSpPr>
          <p:cNvPr id="7"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8"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391520859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14A51B-CFD9-B24B-BFDE-5A10D99C60A0}" type="datetime1">
              <a:rPr lang="en-US" smtClean="0">
                <a:solidFill>
                  <a:prstClr val="black">
                    <a:tint val="75000"/>
                  </a:prstClr>
                </a:solidFill>
              </a:rPr>
              <a:t>5/31/2021</a:t>
            </a:fld>
            <a:endParaRPr lang="en-US" dirty="0">
              <a:solidFill>
                <a:prstClr val="black">
                  <a:tint val="75000"/>
                </a:prstClr>
              </a:solidFill>
            </a:endParaRPr>
          </a:p>
        </p:txBody>
      </p:sp>
      <p:sp>
        <p:nvSpPr>
          <p:cNvPr id="7"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8"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341383950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FE22BCA-74AE-2048-B98B-AA030492B2A9}" type="datetime1">
              <a:rPr lang="en-US" smtClean="0">
                <a:solidFill>
                  <a:prstClr val="black">
                    <a:tint val="75000"/>
                  </a:prstClr>
                </a:solidFill>
              </a:rPr>
              <a:t>5/31/2021</a:t>
            </a:fld>
            <a:endParaRPr lang="en-US" dirty="0">
              <a:solidFill>
                <a:prstClr val="black">
                  <a:tint val="75000"/>
                </a:prstClr>
              </a:solidFill>
            </a:endParaRPr>
          </a:p>
        </p:txBody>
      </p:sp>
      <p:sp>
        <p:nvSpPr>
          <p:cNvPr id="7"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8"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22884276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0E0424-318B-7F45-8877-7E106E7815C0}" type="datetime1">
              <a:rPr lang="en-US" smtClean="0">
                <a:solidFill>
                  <a:prstClr val="black">
                    <a:tint val="75000"/>
                  </a:prstClr>
                </a:solidFill>
              </a:rPr>
              <a:t>5/31/2021</a:t>
            </a:fld>
            <a:endParaRPr lang="en-US" dirty="0">
              <a:solidFill>
                <a:prstClr val="black">
                  <a:tint val="75000"/>
                </a:prstClr>
              </a:solidFill>
            </a:endParaRPr>
          </a:p>
        </p:txBody>
      </p:sp>
      <p:sp>
        <p:nvSpPr>
          <p:cNvPr id="7"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8"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152024619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FD4F37-2158-5E41-B6F8-499630FED9BF}" type="datetime1">
              <a:rPr lang="en-US" smtClean="0">
                <a:solidFill>
                  <a:prstClr val="black">
                    <a:tint val="75000"/>
                  </a:prstClr>
                </a:solidFill>
              </a:rPr>
              <a:t>5/31/2021</a:t>
            </a:fld>
            <a:endParaRPr lang="en-US" dirty="0">
              <a:solidFill>
                <a:prstClr val="black">
                  <a:tint val="75000"/>
                </a:prstClr>
              </a:solidFill>
            </a:endParaRPr>
          </a:p>
        </p:txBody>
      </p:sp>
      <p:sp>
        <p:nvSpPr>
          <p:cNvPr id="7"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8"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363127348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E7BFDF9-2461-F44B-9B78-589E10F527BF}" type="datetime1">
              <a:rPr lang="en-US" smtClean="0">
                <a:solidFill>
                  <a:prstClr val="black">
                    <a:tint val="75000"/>
                  </a:prstClr>
                </a:solidFill>
              </a:rPr>
              <a:t>5/31/2021</a:t>
            </a:fld>
            <a:endParaRPr lang="en-US" dirty="0">
              <a:solidFill>
                <a:prstClr val="black">
                  <a:tint val="75000"/>
                </a:prstClr>
              </a:solidFill>
            </a:endParaRPr>
          </a:p>
        </p:txBody>
      </p:sp>
      <p:sp>
        <p:nvSpPr>
          <p:cNvPr id="8"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9"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299943544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78FA82-22B9-8743-BC41-4D680B571807}" type="datetime1">
              <a:rPr lang="en-US" smtClean="0">
                <a:solidFill>
                  <a:prstClr val="black">
                    <a:tint val="75000"/>
                  </a:prstClr>
                </a:solidFill>
              </a:rPr>
              <a:t>5/31/2021</a:t>
            </a:fld>
            <a:endParaRPr lang="en-US" dirty="0">
              <a:solidFill>
                <a:prstClr val="black">
                  <a:tint val="75000"/>
                </a:prstClr>
              </a:solidFill>
            </a:endParaRPr>
          </a:p>
        </p:txBody>
      </p:sp>
      <p:sp>
        <p:nvSpPr>
          <p:cNvPr id="10" name="Footer Placeholder 4"/>
          <p:cNvSpPr>
            <a:spLocks noGrp="1"/>
          </p:cNvSpPr>
          <p:nvPr>
            <p:ph type="ftr" sz="quarter" idx="1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11" name="Slide Number Placeholder 5"/>
          <p:cNvSpPr>
            <a:spLocks noGrp="1"/>
          </p:cNvSpPr>
          <p:nvPr>
            <p:ph type="sldNum" sz="quarter" idx="1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237075178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D604CD-429C-5A4F-B53D-904C5DEDDB5D}" type="datetime1">
              <a:rPr lang="en-US" smtClean="0">
                <a:solidFill>
                  <a:prstClr val="black">
                    <a:tint val="75000"/>
                  </a:prstClr>
                </a:solidFill>
              </a:rPr>
              <a:t>5/31/2021</a:t>
            </a:fld>
            <a:endParaRPr lang="en-US" dirty="0">
              <a:solidFill>
                <a:prstClr val="black">
                  <a:tint val="75000"/>
                </a:prstClr>
              </a:solidFill>
            </a:endParaRPr>
          </a:p>
        </p:txBody>
      </p:sp>
      <p:sp>
        <p:nvSpPr>
          <p:cNvPr id="6"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7"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152785115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E9BEB9-CCE5-8342-9F4D-B624D5FDD319}" type="datetime1">
              <a:rPr lang="en-US" smtClean="0">
                <a:solidFill>
                  <a:prstClr val="black">
                    <a:tint val="75000"/>
                  </a:prstClr>
                </a:solidFill>
              </a:rPr>
              <a:t>5/31/2021</a:t>
            </a:fld>
            <a:endParaRPr lang="en-US" dirty="0">
              <a:solidFill>
                <a:prstClr val="black">
                  <a:tint val="75000"/>
                </a:prstClr>
              </a:solidFill>
            </a:endParaRPr>
          </a:p>
        </p:txBody>
      </p:sp>
      <p:sp>
        <p:nvSpPr>
          <p:cNvPr id="5"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3959579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 as Title">
    <p:spTree>
      <p:nvGrpSpPr>
        <p:cNvPr id="1" name=""/>
        <p:cNvGrpSpPr/>
        <p:nvPr/>
      </p:nvGrpSpPr>
      <p:grpSpPr>
        <a:xfrm>
          <a:off x="0" y="0"/>
          <a:ext cx="0" cy="0"/>
          <a:chOff x="0" y="0"/>
          <a:chExt cx="0" cy="0"/>
        </a:xfrm>
      </p:grpSpPr>
      <p:sp>
        <p:nvSpPr>
          <p:cNvPr id="10" name="Round Same Side Corner Rectangle 9"/>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709368" y="1442358"/>
            <a:ext cx="8237605" cy="2968582"/>
          </a:xfrm>
          <a:prstGeom prst="rect">
            <a:avLst/>
          </a:prstGeom>
        </p:spPr>
        <p:txBody>
          <a:bodyPr>
            <a:normAutofit/>
          </a:bodyPr>
          <a:lstStyle>
            <a:lvl1pPr marL="1196975" indent="-1143000">
              <a:buClr>
                <a:srgbClr val="A5062D"/>
              </a:buClr>
              <a:buFontTx/>
              <a:buNone/>
              <a:defRPr sz="2800"/>
            </a:lvl1pPr>
          </a:lstStyle>
          <a:p>
            <a:pPr lvl="0"/>
            <a:r>
              <a:rPr lang="en-US"/>
              <a:t>Click to edit Master text styles</a:t>
            </a:r>
          </a:p>
        </p:txBody>
      </p:sp>
      <p:sp>
        <p:nvSpPr>
          <p:cNvPr id="4" name="Date Placeholder 3"/>
          <p:cNvSpPr>
            <a:spLocks noGrp="1"/>
          </p:cNvSpPr>
          <p:nvPr>
            <p:ph type="dt" sz="half" idx="10"/>
          </p:nvPr>
        </p:nvSpPr>
        <p:spPr/>
        <p:txBody>
          <a:bodyPr/>
          <a:lstStyle/>
          <a:p>
            <a:fld id="{32EF13FF-60DE-8645-A1C6-C78EC57424B3}" type="datetime1">
              <a:rPr lang="en-US" smtClean="0"/>
              <a:t>5/31/2021</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7" name="Round Diagonal Corner Rectangle 6"/>
          <p:cNvSpPr/>
          <p:nvPr userDrawn="1"/>
        </p:nvSpPr>
        <p:spPr>
          <a:xfrm>
            <a:off x="431800" y="400049"/>
            <a:ext cx="8515174" cy="749301"/>
          </a:xfrm>
          <a:prstGeom prst="round2DiagRect">
            <a:avLst/>
          </a:prstGeom>
          <a:solidFill>
            <a:srgbClr val="1D5F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50009" y="456058"/>
            <a:ext cx="8229600" cy="804869"/>
          </a:xfrm>
          <a:prstGeom prst="rect">
            <a:avLst/>
          </a:prstGeom>
        </p:spPr>
        <p:txBody>
          <a:bodyPr/>
          <a:lstStyle>
            <a:lvl1pPr>
              <a:defRPr b="0" i="0">
                <a:solidFill>
                  <a:schemeClr val="bg1"/>
                </a:solidFill>
                <a:latin typeface="Avenir LT Std 45 Book"/>
                <a:cs typeface="Avenir LT Std 45 Book"/>
              </a:defRPr>
            </a:lvl1pPr>
          </a:lstStyle>
          <a:p>
            <a:r>
              <a:rPr lang="en-US"/>
              <a:t>Click to edit Master title style</a:t>
            </a:r>
          </a:p>
        </p:txBody>
      </p:sp>
      <p:sp>
        <p:nvSpPr>
          <p:cNvPr id="9" name="Slide Number Placeholder 5"/>
          <p:cNvSpPr txBox="1">
            <a:spLocks/>
          </p:cNvSpPr>
          <p:nvPr userDrawn="1"/>
        </p:nvSpPr>
        <p:spPr>
          <a:xfrm>
            <a:off x="6989386" y="6498966"/>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3-</a:t>
            </a:r>
            <a:fld id="{B73016CD-55B2-924B-8CBA-BCD01AB6B06B}" type="slidenum">
              <a:rPr lang="en-US" smtClean="0"/>
              <a:pPr/>
              <a:t>‹#›</a:t>
            </a:fld>
            <a:endParaRPr lang="en-US" dirty="0"/>
          </a:p>
        </p:txBody>
      </p:sp>
    </p:spTree>
    <p:extLst>
      <p:ext uri="{BB962C8B-B14F-4D97-AF65-F5344CB8AC3E}">
        <p14:creationId xmlns:p14="http://schemas.microsoft.com/office/powerpoint/2010/main" val="213370926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D7DD7C-BA54-4247-974A-EDB2D30DF123}" type="datetime1">
              <a:rPr lang="en-US" smtClean="0">
                <a:solidFill>
                  <a:prstClr val="black">
                    <a:tint val="75000"/>
                  </a:prstClr>
                </a:solidFill>
              </a:rPr>
              <a:t>5/31/2021</a:t>
            </a:fld>
            <a:endParaRPr lang="en-US" dirty="0">
              <a:solidFill>
                <a:prstClr val="black">
                  <a:tint val="75000"/>
                </a:prstClr>
              </a:solidFill>
            </a:endParaRPr>
          </a:p>
        </p:txBody>
      </p:sp>
      <p:sp>
        <p:nvSpPr>
          <p:cNvPr id="8"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9"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335961189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18D402-9DC1-E14D-9926-A68CB3946A02}" type="datetime1">
              <a:rPr lang="en-US" smtClean="0">
                <a:solidFill>
                  <a:prstClr val="black">
                    <a:tint val="75000"/>
                  </a:prstClr>
                </a:solidFill>
              </a:rPr>
              <a:t>5/31/2021</a:t>
            </a:fld>
            <a:endParaRPr lang="en-US" dirty="0">
              <a:solidFill>
                <a:prstClr val="black">
                  <a:tint val="75000"/>
                </a:prstClr>
              </a:solidFill>
            </a:endParaRPr>
          </a:p>
        </p:txBody>
      </p:sp>
      <p:sp>
        <p:nvSpPr>
          <p:cNvPr id="8"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9"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55247775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F96EC0-21F0-BE48-BAC9-5910F557DF31}" type="datetime1">
              <a:rPr lang="en-US" smtClean="0">
                <a:solidFill>
                  <a:prstClr val="black">
                    <a:tint val="75000"/>
                  </a:prstClr>
                </a:solidFill>
              </a:rPr>
              <a:t>5/31/2021</a:t>
            </a:fld>
            <a:endParaRPr lang="en-US" dirty="0">
              <a:solidFill>
                <a:prstClr val="black">
                  <a:tint val="75000"/>
                </a:prstClr>
              </a:solidFill>
            </a:endParaRPr>
          </a:p>
        </p:txBody>
      </p:sp>
      <p:sp>
        <p:nvSpPr>
          <p:cNvPr id="7"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8"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202605191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7941EA-D078-B845-86FF-19E2B17308B6}" type="datetime1">
              <a:rPr lang="en-US" smtClean="0">
                <a:solidFill>
                  <a:prstClr val="black">
                    <a:tint val="75000"/>
                  </a:prstClr>
                </a:solidFill>
              </a:rPr>
              <a:t>5/31/2021</a:t>
            </a:fld>
            <a:endParaRPr lang="en-US" dirty="0">
              <a:solidFill>
                <a:prstClr val="black">
                  <a:tint val="75000"/>
                </a:prstClr>
              </a:solidFill>
            </a:endParaRPr>
          </a:p>
        </p:txBody>
      </p:sp>
      <p:sp>
        <p:nvSpPr>
          <p:cNvPr id="7"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8"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362595676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DE2EA35-C4A3-124E-B0BE-2F87BC39BACD}" type="datetime1">
              <a:rPr lang="en-US" smtClean="0">
                <a:solidFill>
                  <a:prstClr val="black">
                    <a:tint val="75000"/>
                  </a:prstClr>
                </a:solidFill>
              </a:rPr>
              <a:t>5/31/2021</a:t>
            </a:fld>
            <a:endParaRPr lang="en-US" dirty="0">
              <a:solidFill>
                <a:prstClr val="black">
                  <a:tint val="75000"/>
                </a:prstClr>
              </a:solidFill>
            </a:endParaRPr>
          </a:p>
        </p:txBody>
      </p:sp>
      <p:sp>
        <p:nvSpPr>
          <p:cNvPr id="7"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8"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32579458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559B9F-79C0-9B47-AB40-EF4198E6336A}" type="datetime1">
              <a:rPr lang="en-US" smtClean="0">
                <a:solidFill>
                  <a:prstClr val="black">
                    <a:tint val="75000"/>
                  </a:prstClr>
                </a:solidFill>
              </a:rPr>
              <a:t>5/31/2021</a:t>
            </a:fld>
            <a:endParaRPr lang="en-US" dirty="0">
              <a:solidFill>
                <a:prstClr val="black">
                  <a:tint val="75000"/>
                </a:prstClr>
              </a:solidFill>
            </a:endParaRPr>
          </a:p>
        </p:txBody>
      </p:sp>
      <p:sp>
        <p:nvSpPr>
          <p:cNvPr id="7"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8"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417022856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602408-C07B-E64B-9B37-E4D1EB791988}" type="datetime1">
              <a:rPr lang="en-US" smtClean="0">
                <a:solidFill>
                  <a:prstClr val="black">
                    <a:tint val="75000"/>
                  </a:prstClr>
                </a:solidFill>
              </a:rPr>
              <a:t>5/31/2021</a:t>
            </a:fld>
            <a:endParaRPr lang="en-US" dirty="0">
              <a:solidFill>
                <a:prstClr val="black">
                  <a:tint val="75000"/>
                </a:prstClr>
              </a:solidFill>
            </a:endParaRPr>
          </a:p>
        </p:txBody>
      </p:sp>
      <p:sp>
        <p:nvSpPr>
          <p:cNvPr id="7"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8"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71266457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453475-666D-C34D-928A-76C887B53ED7}" type="datetime1">
              <a:rPr lang="en-US" smtClean="0">
                <a:solidFill>
                  <a:prstClr val="black">
                    <a:tint val="75000"/>
                  </a:prstClr>
                </a:solidFill>
              </a:rPr>
              <a:t>5/31/2021</a:t>
            </a:fld>
            <a:endParaRPr lang="en-US" dirty="0">
              <a:solidFill>
                <a:prstClr val="black">
                  <a:tint val="75000"/>
                </a:prstClr>
              </a:solidFill>
            </a:endParaRPr>
          </a:p>
        </p:txBody>
      </p:sp>
      <p:sp>
        <p:nvSpPr>
          <p:cNvPr id="8"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9"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15152241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CDDC47C-8730-EB4A-A672-9DF072657143}" type="datetime1">
              <a:rPr lang="en-US" smtClean="0">
                <a:solidFill>
                  <a:prstClr val="black">
                    <a:tint val="75000"/>
                  </a:prstClr>
                </a:solidFill>
              </a:rPr>
              <a:t>5/31/2021</a:t>
            </a:fld>
            <a:endParaRPr lang="en-US" dirty="0">
              <a:solidFill>
                <a:prstClr val="black">
                  <a:tint val="75000"/>
                </a:prstClr>
              </a:solidFill>
            </a:endParaRPr>
          </a:p>
        </p:txBody>
      </p:sp>
      <p:sp>
        <p:nvSpPr>
          <p:cNvPr id="10" name="Footer Placeholder 4"/>
          <p:cNvSpPr>
            <a:spLocks noGrp="1"/>
          </p:cNvSpPr>
          <p:nvPr>
            <p:ph type="ftr" sz="quarter" idx="1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11" name="Slide Number Placeholder 5"/>
          <p:cNvSpPr>
            <a:spLocks noGrp="1"/>
          </p:cNvSpPr>
          <p:nvPr>
            <p:ph type="sldNum" sz="quarter" idx="1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26760948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76A89A-8E8D-474D-BD20-334A0D50C10B}" type="datetime1">
              <a:rPr lang="en-US" smtClean="0">
                <a:solidFill>
                  <a:prstClr val="black">
                    <a:tint val="75000"/>
                  </a:prstClr>
                </a:solidFill>
              </a:rPr>
              <a:t>5/31/2021</a:t>
            </a:fld>
            <a:endParaRPr lang="en-US" dirty="0">
              <a:solidFill>
                <a:prstClr val="black">
                  <a:tint val="75000"/>
                </a:prstClr>
              </a:solidFill>
            </a:endParaRPr>
          </a:p>
        </p:txBody>
      </p:sp>
      <p:sp>
        <p:nvSpPr>
          <p:cNvPr id="6"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7"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1937057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rt ">
    <p:spTree>
      <p:nvGrpSpPr>
        <p:cNvPr id="1" name=""/>
        <p:cNvGrpSpPr/>
        <p:nvPr/>
      </p:nvGrpSpPr>
      <p:grpSpPr>
        <a:xfrm>
          <a:off x="0" y="0"/>
          <a:ext cx="0" cy="0"/>
          <a:chOff x="0" y="0"/>
          <a:chExt cx="0" cy="0"/>
        </a:xfrm>
      </p:grpSpPr>
      <p:sp>
        <p:nvSpPr>
          <p:cNvPr id="10" name="Round Same Side Corner Rectangle 9"/>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hasCustomPrompt="1"/>
          </p:nvPr>
        </p:nvSpPr>
        <p:spPr>
          <a:xfrm>
            <a:off x="740506" y="2675157"/>
            <a:ext cx="8129174" cy="1500187"/>
          </a:xfrm>
          <a:prstGeom prst="rect">
            <a:avLst/>
          </a:prstGeom>
        </p:spPr>
        <p:txBody>
          <a:bodyPr anchor="t">
            <a:normAutofit/>
          </a:bodyPr>
          <a:lstStyle>
            <a:lvl1pPr marL="0" indent="0">
              <a:buFont typeface="Arial"/>
              <a:buNone/>
              <a:defRPr sz="3200">
                <a:solidFill>
                  <a:srgbClr val="1D5F76"/>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6FA6A3-47FD-F247-BA71-B5D17B11FAF9}" type="datetime1">
              <a:rPr lang="en-US" smtClean="0"/>
              <a:t>5/31/2021</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7" name="Round Diagonal Corner Rectangle 6"/>
          <p:cNvSpPr/>
          <p:nvPr userDrawn="1"/>
        </p:nvSpPr>
        <p:spPr>
          <a:xfrm>
            <a:off x="431800" y="1612899"/>
            <a:ext cx="8515174" cy="990603"/>
          </a:xfrm>
          <a:prstGeom prst="round2DiagRect">
            <a:avLst/>
          </a:prstGeom>
          <a:solidFill>
            <a:srgbClr val="1D5F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43185" y="1676401"/>
            <a:ext cx="7772400" cy="927102"/>
          </a:xfrm>
          <a:prstGeom prst="rect">
            <a:avLst/>
          </a:prstGeom>
        </p:spPr>
        <p:txBody>
          <a:bodyPr anchor="t">
            <a:noAutofit/>
          </a:bodyPr>
          <a:lstStyle>
            <a:lvl1pPr algn="l">
              <a:defRPr sz="4400" b="0" i="0" cap="none">
                <a:solidFill>
                  <a:schemeClr val="bg1"/>
                </a:solidFill>
                <a:latin typeface="Avenir LT Std 45 Book"/>
                <a:cs typeface="Avenir LT Std 45 Book"/>
              </a:defRPr>
            </a:lvl1pPr>
          </a:lstStyle>
          <a:p>
            <a:r>
              <a:rPr lang="en-US"/>
              <a:t>Click to edit Master title style</a:t>
            </a:r>
          </a:p>
        </p:txBody>
      </p:sp>
      <p:sp>
        <p:nvSpPr>
          <p:cNvPr id="9" name="Slide Number Placeholder 5"/>
          <p:cNvSpPr txBox="1">
            <a:spLocks/>
          </p:cNvSpPr>
          <p:nvPr userDrawn="1"/>
        </p:nvSpPr>
        <p:spPr>
          <a:xfrm>
            <a:off x="7016985" y="6453288"/>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3-</a:t>
            </a:r>
            <a:fld id="{B73016CD-55B2-924B-8CBA-BCD01AB6B06B}" type="slidenum">
              <a:rPr lang="en-US" smtClean="0"/>
              <a:pPr/>
              <a:t>‹#›</a:t>
            </a:fld>
            <a:endParaRPr lang="en-US" dirty="0"/>
          </a:p>
        </p:txBody>
      </p:sp>
    </p:spTree>
    <p:extLst>
      <p:ext uri="{BB962C8B-B14F-4D97-AF65-F5344CB8AC3E}">
        <p14:creationId xmlns:p14="http://schemas.microsoft.com/office/powerpoint/2010/main" val="236661628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CE6D55-D3EE-7F4F-A85D-413CFB1BAA08}" type="datetime1">
              <a:rPr lang="en-US" smtClean="0">
                <a:solidFill>
                  <a:prstClr val="black">
                    <a:tint val="75000"/>
                  </a:prstClr>
                </a:solidFill>
              </a:rPr>
              <a:t>5/31/2021</a:t>
            </a:fld>
            <a:endParaRPr lang="en-US" dirty="0">
              <a:solidFill>
                <a:prstClr val="black">
                  <a:tint val="75000"/>
                </a:prstClr>
              </a:solidFill>
            </a:endParaRPr>
          </a:p>
        </p:txBody>
      </p:sp>
      <p:sp>
        <p:nvSpPr>
          <p:cNvPr id="5"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322345450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0F78DB-AA27-4545-8A50-4BA4C00DA517}" type="datetime1">
              <a:rPr lang="en-US" smtClean="0">
                <a:solidFill>
                  <a:prstClr val="black">
                    <a:tint val="75000"/>
                  </a:prstClr>
                </a:solidFill>
              </a:rPr>
              <a:t>5/31/2021</a:t>
            </a:fld>
            <a:endParaRPr lang="en-US" dirty="0">
              <a:solidFill>
                <a:prstClr val="black">
                  <a:tint val="75000"/>
                </a:prstClr>
              </a:solidFill>
            </a:endParaRPr>
          </a:p>
        </p:txBody>
      </p:sp>
      <p:sp>
        <p:nvSpPr>
          <p:cNvPr id="8"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9"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83377930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67BA24-20D9-7049-A6B1-DE0934F128E6}" type="datetime1">
              <a:rPr lang="en-US" smtClean="0">
                <a:solidFill>
                  <a:prstClr val="black">
                    <a:tint val="75000"/>
                  </a:prstClr>
                </a:solidFill>
              </a:rPr>
              <a:t>5/31/2021</a:t>
            </a:fld>
            <a:endParaRPr lang="en-US" dirty="0">
              <a:solidFill>
                <a:prstClr val="black">
                  <a:tint val="75000"/>
                </a:prstClr>
              </a:solidFill>
            </a:endParaRPr>
          </a:p>
        </p:txBody>
      </p:sp>
      <p:sp>
        <p:nvSpPr>
          <p:cNvPr id="8"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9"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286604183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899137-5128-D841-8167-086A3BD47B1C}" type="datetime1">
              <a:rPr lang="en-US" smtClean="0">
                <a:solidFill>
                  <a:prstClr val="black">
                    <a:tint val="75000"/>
                  </a:prstClr>
                </a:solidFill>
              </a:rPr>
              <a:t>5/31/2021</a:t>
            </a:fld>
            <a:endParaRPr lang="en-US" dirty="0">
              <a:solidFill>
                <a:prstClr val="black">
                  <a:tint val="75000"/>
                </a:prstClr>
              </a:solidFill>
            </a:endParaRPr>
          </a:p>
        </p:txBody>
      </p:sp>
      <p:sp>
        <p:nvSpPr>
          <p:cNvPr id="7"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8"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237303930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1FEE53-834A-DA47-A251-D3C254603E65}" type="datetime1">
              <a:rPr lang="en-US" smtClean="0">
                <a:solidFill>
                  <a:prstClr val="black">
                    <a:tint val="75000"/>
                  </a:prstClr>
                </a:solidFill>
              </a:rPr>
              <a:t>5/31/2021</a:t>
            </a:fld>
            <a:endParaRPr lang="en-US" dirty="0">
              <a:solidFill>
                <a:prstClr val="black">
                  <a:tint val="75000"/>
                </a:prstClr>
              </a:solidFill>
            </a:endParaRPr>
          </a:p>
        </p:txBody>
      </p:sp>
      <p:sp>
        <p:nvSpPr>
          <p:cNvPr id="7"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8"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383678490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EX or ILLUST">
    <p:spTree>
      <p:nvGrpSpPr>
        <p:cNvPr id="1" name=""/>
        <p:cNvGrpSpPr/>
        <p:nvPr/>
      </p:nvGrpSpPr>
      <p:grpSpPr>
        <a:xfrm>
          <a:off x="0" y="0"/>
          <a:ext cx="0" cy="0"/>
          <a:chOff x="0" y="0"/>
          <a:chExt cx="0" cy="0"/>
        </a:xfrm>
      </p:grpSpPr>
      <p:sp>
        <p:nvSpPr>
          <p:cNvPr id="2" name="Title 1"/>
          <p:cNvSpPr>
            <a:spLocks noGrp="1"/>
          </p:cNvSpPr>
          <p:nvPr>
            <p:ph type="title"/>
          </p:nvPr>
        </p:nvSpPr>
        <p:spPr>
          <a:xfrm>
            <a:off x="724628" y="815545"/>
            <a:ext cx="8229600" cy="1143000"/>
          </a:xfrm>
          <a:prstGeom prst="rect">
            <a:avLst/>
          </a:prstGeom>
        </p:spPr>
        <p:txBody>
          <a:bodyPr/>
          <a:lstStyle>
            <a:lvl1pPr>
              <a:defRPr sz="4000"/>
            </a:lvl1pPr>
          </a:lstStyle>
          <a:p>
            <a:r>
              <a:rPr lang="en-US" dirty="0"/>
              <a:t>Click to edit Master title style</a:t>
            </a:r>
          </a:p>
        </p:txBody>
      </p:sp>
      <p:sp>
        <p:nvSpPr>
          <p:cNvPr id="4" name="Date Placeholder 3"/>
          <p:cNvSpPr>
            <a:spLocks noGrp="1"/>
          </p:cNvSpPr>
          <p:nvPr>
            <p:ph type="dt" sz="half" idx="10"/>
          </p:nvPr>
        </p:nvSpPr>
        <p:spPr/>
        <p:txBody>
          <a:bodyPr/>
          <a:lstStyle/>
          <a:p>
            <a:fld id="{FAD52585-D145-EF47-98BD-8DB1AFBA75D0}" type="datetime1">
              <a:rPr lang="en-US" smtClean="0"/>
              <a:t>5/31/2021</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Content Placeholder 7"/>
          <p:cNvSpPr>
            <a:spLocks noGrp="1"/>
          </p:cNvSpPr>
          <p:nvPr>
            <p:ph sz="quarter" idx="13"/>
          </p:nvPr>
        </p:nvSpPr>
        <p:spPr>
          <a:xfrm>
            <a:off x="823496" y="483728"/>
            <a:ext cx="7141218" cy="331817"/>
          </a:xfrm>
          <a:prstGeom prst="rect">
            <a:avLst/>
          </a:prstGeom>
        </p:spPr>
        <p:txBody>
          <a:bodyPr lIns="0" tIns="0" rIns="0" bIns="0">
            <a:noAutofit/>
          </a:bodyPr>
          <a:lstStyle>
            <a:lvl1pPr marL="0" indent="0">
              <a:buFontTx/>
              <a:buNone/>
              <a:defRPr sz="3200" b="0" i="0">
                <a:latin typeface="Avenir LT Std 65 Medium"/>
                <a:cs typeface="Avenir LT Std 65 Medium"/>
              </a:defRPr>
            </a:lvl1pPr>
            <a:lvl2pPr marL="457200" indent="0">
              <a:buFontTx/>
              <a:buNone/>
              <a:defRPr sz="2400" b="0" i="0">
                <a:latin typeface="Avenir LT Std 65 Medium"/>
                <a:cs typeface="Avenir LT Std 65 Medium"/>
              </a:defRPr>
            </a:lvl2pPr>
            <a:lvl3pPr marL="914400" indent="0">
              <a:buFontTx/>
              <a:buNone/>
              <a:defRPr sz="2400" b="0" i="0">
                <a:latin typeface="Avenir LT Std 65 Medium"/>
                <a:cs typeface="Avenir LT Std 65 Medium"/>
              </a:defRPr>
            </a:lvl3pPr>
            <a:lvl4pPr marL="1371600" indent="0">
              <a:buFontTx/>
              <a:buNone/>
              <a:defRPr sz="2400" b="0" i="0">
                <a:latin typeface="Avenir LT Std 65 Medium"/>
                <a:cs typeface="Avenir LT Std 65 Medium"/>
              </a:defRPr>
            </a:lvl4pPr>
            <a:lvl5pPr marL="1828800" indent="0">
              <a:buFontTx/>
              <a:buNone/>
              <a:defRPr sz="2400" b="0" i="0">
                <a:latin typeface="Avenir LT Std 65 Medium"/>
                <a:cs typeface="Avenir LT Std 65 Medium"/>
              </a:defRPr>
            </a:lvl5pPr>
          </a:lstStyle>
          <a:p>
            <a:pPr lvl="0"/>
            <a:r>
              <a:rPr lang="en-US" dirty="0"/>
              <a:t>Click to edit Master text styles</a:t>
            </a:r>
          </a:p>
        </p:txBody>
      </p:sp>
      <p:sp>
        <p:nvSpPr>
          <p:cNvPr id="13" name="Round Same Side Corner Rectangle 12"/>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Slide Number Placeholder 5"/>
          <p:cNvSpPr txBox="1">
            <a:spLocks/>
          </p:cNvSpPr>
          <p:nvPr userDrawn="1"/>
        </p:nvSpPr>
        <p:spPr>
          <a:xfrm>
            <a:off x="7010400" y="6490154"/>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3-</a:t>
            </a:r>
            <a:fld id="{B73016CD-55B2-924B-8CBA-BCD01AB6B06B}" type="slidenum">
              <a:rPr lang="en-US" smtClean="0"/>
              <a:pPr/>
              <a:t>‹#›</a:t>
            </a:fld>
            <a:endParaRPr lang="en-US" dirty="0"/>
          </a:p>
        </p:txBody>
      </p:sp>
    </p:spTree>
    <p:extLst>
      <p:ext uri="{BB962C8B-B14F-4D97-AF65-F5344CB8AC3E}">
        <p14:creationId xmlns:p14="http://schemas.microsoft.com/office/powerpoint/2010/main" val="338993943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ound Same Side Corner Rectangle 6"/>
          <p:cNvSpPr/>
          <p:nvPr userDrawn="1"/>
        </p:nvSpPr>
        <p:spPr>
          <a:xfrm flipV="1">
            <a:off x="215453" y="2675505"/>
            <a:ext cx="4002892" cy="3640212"/>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ound Diagonal Corner Rectangle 7"/>
          <p:cNvSpPr/>
          <p:nvPr userDrawn="1"/>
        </p:nvSpPr>
        <p:spPr>
          <a:xfrm>
            <a:off x="215453" y="192784"/>
            <a:ext cx="8731521" cy="2457331"/>
          </a:xfrm>
          <a:prstGeom prst="round2DiagRect">
            <a:avLst/>
          </a:prstGeom>
          <a:solidFill>
            <a:srgbClr val="1D5F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9" name="Title 1"/>
          <p:cNvSpPr txBox="1">
            <a:spLocks/>
          </p:cNvSpPr>
          <p:nvPr userDrawn="1"/>
        </p:nvSpPr>
        <p:spPr>
          <a:xfrm>
            <a:off x="-113397" y="1559251"/>
            <a:ext cx="8255256" cy="1275016"/>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b="1" dirty="0">
                <a:solidFill>
                  <a:prstClr val="white"/>
                </a:solidFill>
                <a:latin typeface="Myriad Pro"/>
                <a:cs typeface="Myriad Pro"/>
              </a:rPr>
              <a:t>   Financial Accounting       </a:t>
            </a:r>
            <a:r>
              <a:rPr lang="en-US" sz="2000" dirty="0">
                <a:solidFill>
                  <a:prstClr val="white"/>
                </a:solidFill>
                <a:latin typeface="Avenir LT Std 35 Light"/>
                <a:cs typeface="Avenir LT Std 35 Light"/>
              </a:rPr>
              <a:t>Fourth Edition</a:t>
            </a:r>
          </a:p>
        </p:txBody>
      </p:sp>
      <p:sp>
        <p:nvSpPr>
          <p:cNvPr id="13" name="TextBox 12"/>
          <p:cNvSpPr txBox="1"/>
          <p:nvPr/>
        </p:nvSpPr>
        <p:spPr>
          <a:xfrm>
            <a:off x="923984" y="4061414"/>
            <a:ext cx="1304059" cy="369332"/>
          </a:xfrm>
          <a:prstGeom prst="rect">
            <a:avLst/>
          </a:prstGeom>
          <a:noFill/>
        </p:spPr>
        <p:txBody>
          <a:bodyPr wrap="square" rtlCol="0">
            <a:spAutoFit/>
          </a:bodyPr>
          <a:lstStyle/>
          <a:p>
            <a:r>
              <a:rPr lang="en-US" dirty="0">
                <a:solidFill>
                  <a:srgbClr val="336666"/>
                </a:solidFill>
              </a:rPr>
              <a:t>CHAPTER</a:t>
            </a:r>
          </a:p>
        </p:txBody>
      </p:sp>
      <p:sp>
        <p:nvSpPr>
          <p:cNvPr id="14" name="TextBox 13"/>
          <p:cNvSpPr txBox="1"/>
          <p:nvPr userDrawn="1"/>
        </p:nvSpPr>
        <p:spPr>
          <a:xfrm>
            <a:off x="4307892" y="3969081"/>
            <a:ext cx="4779410" cy="461665"/>
          </a:xfrm>
          <a:prstGeom prst="rect">
            <a:avLst/>
          </a:prstGeom>
          <a:noFill/>
        </p:spPr>
        <p:txBody>
          <a:bodyPr wrap="square" rtlCol="0">
            <a:spAutoFit/>
          </a:bodyPr>
          <a:lstStyle/>
          <a:p>
            <a:r>
              <a:rPr lang="en-US" sz="2400" dirty="0">
                <a:solidFill>
                  <a:srgbClr val="336666"/>
                </a:solidFill>
              </a:rPr>
              <a:t>Spiceland  •  Thomas  •  Herrmann</a:t>
            </a:r>
          </a:p>
        </p:txBody>
      </p:sp>
      <p:sp>
        <p:nvSpPr>
          <p:cNvPr id="2" name="Title 1"/>
          <p:cNvSpPr>
            <a:spLocks noGrp="1"/>
          </p:cNvSpPr>
          <p:nvPr userDrawn="1">
            <p:ph type="ctrTitle"/>
          </p:nvPr>
        </p:nvSpPr>
        <p:spPr>
          <a:xfrm>
            <a:off x="631374" y="2657860"/>
            <a:ext cx="3242126" cy="923330"/>
          </a:xfrm>
          <a:prstGeom prst="rect">
            <a:avLst/>
          </a:prstGeom>
        </p:spPr>
        <p:txBody>
          <a:bodyPr wrap="square" lIns="0" tIns="0" rIns="0" bIns="0" anchor="t" anchorCtr="0">
            <a:spAutoFit/>
          </a:bodyPr>
          <a:lstStyle>
            <a:lvl1pPr algn="l">
              <a:defRPr sz="3000">
                <a:solidFill>
                  <a:srgbClr val="1D5F76"/>
                </a:solidFill>
              </a:defRPr>
            </a:lvl1pPr>
          </a:lstStyle>
          <a:p>
            <a:r>
              <a:rPr lang="en-US"/>
              <a:t>Click to edit Master title style</a:t>
            </a:r>
          </a:p>
        </p:txBody>
      </p:sp>
      <p:sp>
        <p:nvSpPr>
          <p:cNvPr id="4" name="Date Placeholder 3"/>
          <p:cNvSpPr>
            <a:spLocks noGrp="1"/>
          </p:cNvSpPr>
          <p:nvPr userDrawn="1">
            <p:ph type="dt" sz="half" idx="10"/>
          </p:nvPr>
        </p:nvSpPr>
        <p:spPr/>
        <p:txBody>
          <a:bodyPr/>
          <a:lstStyle/>
          <a:p>
            <a:fld id="{B0FF9E67-0B03-1942-8988-FB364E133956}" type="datetime1">
              <a:rPr lang="en-US" smtClean="0">
                <a:solidFill>
                  <a:prstClr val="black">
                    <a:tint val="75000"/>
                  </a:prstClr>
                </a:solidFill>
              </a:rPr>
              <a:t>5/31/2021</a:t>
            </a:fld>
            <a:endParaRPr lang="en-US" dirty="0">
              <a:solidFill>
                <a:prstClr val="black">
                  <a:tint val="75000"/>
                </a:prstClr>
              </a:solidFill>
            </a:endParaRPr>
          </a:p>
        </p:txBody>
      </p:sp>
      <p:sp>
        <p:nvSpPr>
          <p:cNvPr id="11"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12"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159056624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788" y="428845"/>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09150" y="1291786"/>
            <a:ext cx="8229600" cy="4525963"/>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8EAE6-C4CA-ED48-A17A-F923A37644C7}" type="datetime1">
              <a:rPr lang="en-US" smtClean="0">
                <a:solidFill>
                  <a:prstClr val="black">
                    <a:tint val="75000"/>
                  </a:prstClr>
                </a:solidFill>
              </a:rPr>
              <a:t>5/31/2021</a:t>
            </a:fld>
            <a:endParaRPr lang="en-US" dirty="0">
              <a:solidFill>
                <a:prstClr val="black">
                  <a:tint val="75000"/>
                </a:prstClr>
              </a:solidFill>
            </a:endParaRPr>
          </a:p>
        </p:txBody>
      </p:sp>
      <p:sp>
        <p:nvSpPr>
          <p:cNvPr id="11" name="Round Same Side Corner Rectangle 10"/>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9"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111233795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ncept Check">
    <p:spTree>
      <p:nvGrpSpPr>
        <p:cNvPr id="1" name=""/>
        <p:cNvGrpSpPr/>
        <p:nvPr/>
      </p:nvGrpSpPr>
      <p:grpSpPr>
        <a:xfrm>
          <a:off x="0" y="0"/>
          <a:ext cx="0" cy="0"/>
          <a:chOff x="0" y="0"/>
          <a:chExt cx="0" cy="0"/>
        </a:xfrm>
      </p:grpSpPr>
      <p:sp>
        <p:nvSpPr>
          <p:cNvPr id="7" name="Round Same Side Corner Rectangle 6"/>
          <p:cNvSpPr/>
          <p:nvPr userDrawn="1"/>
        </p:nvSpPr>
        <p:spPr>
          <a:xfrm>
            <a:off x="863600" y="201364"/>
            <a:ext cx="7835900" cy="6635563"/>
          </a:xfrm>
          <a:prstGeom prst="round2SameRect">
            <a:avLst>
              <a:gd name="adj1" fmla="val 8731"/>
              <a:gd name="adj2" fmla="val 0"/>
            </a:avLst>
          </a:prstGeom>
          <a:gradFill flip="none" rotWithShape="1">
            <a:gsLst>
              <a:gs pos="0">
                <a:srgbClr val="D4D0B0"/>
              </a:gs>
              <a:gs pos="100000">
                <a:srgbClr val="FFFFFF"/>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9" name="Round Same Side Corner Rectangle 8"/>
          <p:cNvSpPr/>
          <p:nvPr userDrawn="1"/>
        </p:nvSpPr>
        <p:spPr>
          <a:xfrm flipV="1">
            <a:off x="1" y="0"/>
            <a:ext cx="635019" cy="6315714"/>
          </a:xfrm>
          <a:prstGeom prst="round2SameRect">
            <a:avLst/>
          </a:prstGeom>
          <a:solidFill>
            <a:srgbClr val="1D5F76"/>
          </a:solidFill>
          <a:ln>
            <a:solidFill>
              <a:srgbClr val="1D5F76"/>
            </a:solidFill>
          </a:ln>
          <a:effectLst>
            <a:outerShdw blurRad="50800" dist="50800" sx="102000" sy="1020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solidFill>
                <a:prstClr val="black"/>
              </a:solidFill>
            </a:endParaRPr>
          </a:p>
        </p:txBody>
      </p:sp>
      <p:cxnSp>
        <p:nvCxnSpPr>
          <p:cNvPr id="10" name="Straight Connector 9"/>
          <p:cNvCxnSpPr/>
          <p:nvPr userDrawn="1"/>
        </p:nvCxnSpPr>
        <p:spPr>
          <a:xfrm>
            <a:off x="1064944" y="1155700"/>
            <a:ext cx="7391756"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064944" y="1314113"/>
            <a:ext cx="7794576" cy="2731574"/>
          </a:xfrm>
          <a:prstGeom prst="rect">
            <a:avLst/>
          </a:prstGeom>
        </p:spPr>
        <p:txBody>
          <a:bodyPr>
            <a:normAutofit/>
          </a:bodyPr>
          <a:lstStyle>
            <a:lvl1pPr marL="514350" indent="-514350">
              <a:buFont typeface="+mj-lt"/>
              <a:buAutoNum type="arabicPeriod"/>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8C2449-6160-4447-8641-461F9B699A6D}" type="datetime1">
              <a:rPr lang="en-US" smtClean="0">
                <a:solidFill>
                  <a:prstClr val="black">
                    <a:tint val="75000"/>
                  </a:prstClr>
                </a:solidFill>
              </a:rPr>
              <a:t>5/31/2021</a:t>
            </a:fld>
            <a:endParaRPr lang="en-US" dirty="0">
              <a:solidFill>
                <a:prstClr val="black">
                  <a:tint val="75000"/>
                </a:prstClr>
              </a:solidFill>
            </a:endParaRPr>
          </a:p>
        </p:txBody>
      </p:sp>
      <p:sp>
        <p:nvSpPr>
          <p:cNvPr id="11" name="Title 10"/>
          <p:cNvSpPr>
            <a:spLocks noGrp="1"/>
          </p:cNvSpPr>
          <p:nvPr>
            <p:ph type="title"/>
          </p:nvPr>
        </p:nvSpPr>
        <p:spPr>
          <a:xfrm>
            <a:off x="936943" y="421929"/>
            <a:ext cx="7922577" cy="1143000"/>
          </a:xfrm>
          <a:prstGeom prst="rect">
            <a:avLst/>
          </a:prstGeom>
        </p:spPr>
        <p:txBody>
          <a:bodyPr/>
          <a:lstStyle>
            <a:lvl1pPr>
              <a:defRPr>
                <a:solidFill>
                  <a:srgbClr val="D49323"/>
                </a:solidFill>
              </a:defRPr>
            </a:lvl1pPr>
          </a:lstStyle>
          <a:p>
            <a:r>
              <a:rPr lang="en-US"/>
              <a:t>Click to edit Master title style</a:t>
            </a:r>
          </a:p>
        </p:txBody>
      </p:sp>
      <p:sp>
        <p:nvSpPr>
          <p:cNvPr id="13"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12"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218126045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EX or ILLUST">
    <p:spTree>
      <p:nvGrpSpPr>
        <p:cNvPr id="1" name=""/>
        <p:cNvGrpSpPr/>
        <p:nvPr/>
      </p:nvGrpSpPr>
      <p:grpSpPr>
        <a:xfrm>
          <a:off x="0" y="0"/>
          <a:ext cx="0" cy="0"/>
          <a:chOff x="0" y="0"/>
          <a:chExt cx="0" cy="0"/>
        </a:xfrm>
      </p:grpSpPr>
      <p:sp>
        <p:nvSpPr>
          <p:cNvPr id="2" name="Title 1"/>
          <p:cNvSpPr>
            <a:spLocks noGrp="1"/>
          </p:cNvSpPr>
          <p:nvPr>
            <p:ph type="title"/>
          </p:nvPr>
        </p:nvSpPr>
        <p:spPr>
          <a:xfrm>
            <a:off x="724628" y="815545"/>
            <a:ext cx="8229600" cy="1143000"/>
          </a:xfrm>
          <a:prstGeom prst="rect">
            <a:avLst/>
          </a:prstGeom>
        </p:spPr>
        <p:txBody>
          <a:bodyPr/>
          <a:lstStyle/>
          <a:p>
            <a:r>
              <a:rPr lang="en-US"/>
              <a:t>Click to edit Master title style</a:t>
            </a:r>
          </a:p>
        </p:txBody>
      </p:sp>
      <p:sp>
        <p:nvSpPr>
          <p:cNvPr id="4" name="Date Placeholder 3"/>
          <p:cNvSpPr>
            <a:spLocks noGrp="1"/>
          </p:cNvSpPr>
          <p:nvPr>
            <p:ph type="dt" sz="half" idx="10"/>
          </p:nvPr>
        </p:nvSpPr>
        <p:spPr/>
        <p:txBody>
          <a:bodyPr/>
          <a:lstStyle/>
          <a:p>
            <a:fld id="{6BF110ED-B21B-1148-86C7-D733E296EF6C}" type="datetime1">
              <a:rPr lang="en-US" smtClean="0">
                <a:solidFill>
                  <a:prstClr val="black">
                    <a:tint val="75000"/>
                  </a:prstClr>
                </a:solidFill>
              </a:rPr>
              <a:t>5/31/2021</a:t>
            </a:fld>
            <a:endParaRPr lang="en-US" dirty="0">
              <a:solidFill>
                <a:prstClr val="black">
                  <a:tint val="75000"/>
                </a:prstClr>
              </a:solidFill>
            </a:endParaRPr>
          </a:p>
        </p:txBody>
      </p:sp>
      <p:sp>
        <p:nvSpPr>
          <p:cNvPr id="8" name="Content Placeholder 7"/>
          <p:cNvSpPr>
            <a:spLocks noGrp="1"/>
          </p:cNvSpPr>
          <p:nvPr>
            <p:ph sz="quarter" idx="13"/>
          </p:nvPr>
        </p:nvSpPr>
        <p:spPr>
          <a:xfrm>
            <a:off x="823496" y="483728"/>
            <a:ext cx="4906962" cy="403234"/>
          </a:xfrm>
          <a:prstGeom prst="rect">
            <a:avLst/>
          </a:prstGeom>
        </p:spPr>
        <p:txBody>
          <a:bodyPr lIns="0" tIns="0" rIns="0" bIns="0">
            <a:normAutofit/>
          </a:bodyPr>
          <a:lstStyle>
            <a:lvl1pPr marL="0" indent="0">
              <a:buFontTx/>
              <a:buNone/>
              <a:defRPr sz="2400" b="0" i="0">
                <a:latin typeface="Avenir LT Std 65 Medium"/>
                <a:cs typeface="Avenir LT Std 65 Medium"/>
              </a:defRPr>
            </a:lvl1pPr>
            <a:lvl2pPr marL="457200" indent="0">
              <a:buFontTx/>
              <a:buNone/>
              <a:defRPr sz="2400" b="0" i="0">
                <a:latin typeface="Avenir LT Std 65 Medium"/>
                <a:cs typeface="Avenir LT Std 65 Medium"/>
              </a:defRPr>
            </a:lvl2pPr>
            <a:lvl3pPr marL="914400" indent="0">
              <a:buFontTx/>
              <a:buNone/>
              <a:defRPr sz="2400" b="0" i="0">
                <a:latin typeface="Avenir LT Std 65 Medium"/>
                <a:cs typeface="Avenir LT Std 65 Medium"/>
              </a:defRPr>
            </a:lvl3pPr>
            <a:lvl4pPr marL="1371600" indent="0">
              <a:buFontTx/>
              <a:buNone/>
              <a:defRPr sz="2400" b="0" i="0">
                <a:latin typeface="Avenir LT Std 65 Medium"/>
                <a:cs typeface="Avenir LT Std 65 Medium"/>
              </a:defRPr>
            </a:lvl4pPr>
            <a:lvl5pPr marL="1828800" indent="0">
              <a:buFontTx/>
              <a:buNone/>
              <a:defRPr sz="2400" b="0" i="0">
                <a:latin typeface="Avenir LT Std 65 Medium"/>
                <a:cs typeface="Avenir LT Std 65 Medium"/>
              </a:defRPr>
            </a:lvl5pPr>
          </a:lstStyle>
          <a:p>
            <a:pPr lvl="0"/>
            <a:r>
              <a:rPr lang="en-US"/>
              <a:t>Click to edit Master text styles</a:t>
            </a:r>
          </a:p>
        </p:txBody>
      </p:sp>
      <p:sp>
        <p:nvSpPr>
          <p:cNvPr id="13" name="Round Same Side Corner Rectangle 12"/>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9"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10"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417845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7" name="Round Same Side Corner Rectangle 6"/>
          <p:cNvSpPr/>
          <p:nvPr userDrawn="1"/>
        </p:nvSpPr>
        <p:spPr>
          <a:xfrm>
            <a:off x="863600" y="201364"/>
            <a:ext cx="7835900" cy="6635563"/>
          </a:xfrm>
          <a:prstGeom prst="round2SameRect">
            <a:avLst>
              <a:gd name="adj1" fmla="val 8731"/>
              <a:gd name="adj2" fmla="val 0"/>
            </a:avLst>
          </a:prstGeom>
          <a:gradFill flip="none" rotWithShape="1">
            <a:gsLst>
              <a:gs pos="0">
                <a:srgbClr val="D4D0B0"/>
              </a:gs>
              <a:gs pos="100000">
                <a:srgbClr val="FFFFFF"/>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ound Same Side Corner Rectangle 8"/>
          <p:cNvSpPr/>
          <p:nvPr userDrawn="1"/>
        </p:nvSpPr>
        <p:spPr>
          <a:xfrm flipV="1">
            <a:off x="1" y="0"/>
            <a:ext cx="635019" cy="6315714"/>
          </a:xfrm>
          <a:prstGeom prst="round2SameRect">
            <a:avLst/>
          </a:prstGeom>
          <a:solidFill>
            <a:srgbClr val="1D5F76"/>
          </a:solidFill>
          <a:ln>
            <a:solidFill>
              <a:srgbClr val="1D5F76"/>
            </a:solidFill>
          </a:ln>
          <a:effectLst>
            <a:outerShdw blurRad="50800" dist="50800" sx="102000" sy="1020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cxnSp>
        <p:nvCxnSpPr>
          <p:cNvPr id="10" name="Straight Connector 9"/>
          <p:cNvCxnSpPr/>
          <p:nvPr userDrawn="1"/>
        </p:nvCxnSpPr>
        <p:spPr>
          <a:xfrm>
            <a:off x="1064944" y="1155700"/>
            <a:ext cx="7391756"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064944" y="1314113"/>
            <a:ext cx="7794576" cy="3966718"/>
          </a:xfrm>
          <a:prstGeom prst="rect">
            <a:avLst/>
          </a:prstGeom>
        </p:spPr>
        <p:txBody>
          <a:bodyPr>
            <a:normAutofit/>
          </a:bodyPr>
          <a:lstStyle>
            <a:lvl1pPr marL="514350" indent="-514350">
              <a:buFont typeface="+mj-lt"/>
              <a:buAutoNum type="arabicPeriod"/>
              <a:defRPr/>
            </a:lvl1pPr>
          </a:lstStyle>
          <a:p>
            <a:pPr lvl="0"/>
            <a:r>
              <a:rPr lang="en-US"/>
              <a:t>Click to edit Master text styles</a:t>
            </a:r>
          </a:p>
        </p:txBody>
      </p:sp>
      <p:sp>
        <p:nvSpPr>
          <p:cNvPr id="4" name="Date Placeholder 3"/>
          <p:cNvSpPr>
            <a:spLocks noGrp="1"/>
          </p:cNvSpPr>
          <p:nvPr>
            <p:ph type="dt" sz="half" idx="10"/>
          </p:nvPr>
        </p:nvSpPr>
        <p:spPr/>
        <p:txBody>
          <a:bodyPr/>
          <a:lstStyle/>
          <a:p>
            <a:fld id="{EA5B44A2-5CCA-9447-951B-276C8BD205D3}" type="datetime1">
              <a:rPr lang="en-US" smtClean="0"/>
              <a:t>5/31/2021</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11" name="Title 10"/>
          <p:cNvSpPr>
            <a:spLocks noGrp="1"/>
          </p:cNvSpPr>
          <p:nvPr>
            <p:ph type="title"/>
          </p:nvPr>
        </p:nvSpPr>
        <p:spPr>
          <a:xfrm>
            <a:off x="936943" y="421929"/>
            <a:ext cx="7922577" cy="1143000"/>
          </a:xfrm>
          <a:prstGeom prst="rect">
            <a:avLst/>
          </a:prstGeom>
        </p:spPr>
        <p:txBody>
          <a:bodyPr/>
          <a:lstStyle>
            <a:lvl1pPr>
              <a:defRPr sz="3600">
                <a:solidFill>
                  <a:srgbClr val="D49323"/>
                </a:solidFill>
              </a:defRPr>
            </a:lvl1pPr>
          </a:lstStyle>
          <a:p>
            <a:r>
              <a:rPr lang="en-US" dirty="0"/>
              <a:t>Click to edit Master title style</a:t>
            </a:r>
          </a:p>
        </p:txBody>
      </p:sp>
      <p:sp>
        <p:nvSpPr>
          <p:cNvPr id="12" name="Slide Number Placeholder 5"/>
          <p:cNvSpPr txBox="1">
            <a:spLocks/>
          </p:cNvSpPr>
          <p:nvPr userDrawn="1"/>
        </p:nvSpPr>
        <p:spPr>
          <a:xfrm>
            <a:off x="7010400" y="6441639"/>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3-</a:t>
            </a:r>
            <a:fld id="{B73016CD-55B2-924B-8CBA-BCD01AB6B06B}" type="slidenum">
              <a:rPr lang="en-US" smtClean="0"/>
              <a:pPr/>
              <a:t>‹#›</a:t>
            </a:fld>
            <a:endParaRPr lang="en-US" dirty="0"/>
          </a:p>
        </p:txBody>
      </p:sp>
    </p:spTree>
    <p:extLst>
      <p:ext uri="{BB962C8B-B14F-4D97-AF65-F5344CB8AC3E}">
        <p14:creationId xmlns:p14="http://schemas.microsoft.com/office/powerpoint/2010/main" val="324575675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LO List">
    <p:spTree>
      <p:nvGrpSpPr>
        <p:cNvPr id="1" name=""/>
        <p:cNvGrpSpPr/>
        <p:nvPr/>
      </p:nvGrpSpPr>
      <p:grpSpPr>
        <a:xfrm>
          <a:off x="0" y="0"/>
          <a:ext cx="0" cy="0"/>
          <a:chOff x="0" y="0"/>
          <a:chExt cx="0" cy="0"/>
        </a:xfrm>
      </p:grpSpPr>
      <p:sp>
        <p:nvSpPr>
          <p:cNvPr id="3" name="Content Placeholder 2"/>
          <p:cNvSpPr>
            <a:spLocks noGrp="1"/>
          </p:cNvSpPr>
          <p:nvPr>
            <p:ph idx="1"/>
          </p:nvPr>
        </p:nvSpPr>
        <p:spPr>
          <a:xfrm>
            <a:off x="3367872" y="1155721"/>
            <a:ext cx="5772478" cy="4525963"/>
          </a:xfrm>
          <a:prstGeom prst="rect">
            <a:avLst/>
          </a:prstGeom>
        </p:spPr>
        <p:txBody>
          <a:bodyPr>
            <a:normAutofit/>
          </a:bodyPr>
          <a:lstStyle>
            <a:lvl1pPr marL="1196975" indent="-1143000">
              <a:buClr>
                <a:srgbClr val="A5062D"/>
              </a:buClr>
              <a:buFontTx/>
              <a:buNone/>
              <a:defRPr sz="2800"/>
            </a:lvl1pPr>
          </a:lstStyle>
          <a:p>
            <a:pPr lvl="0"/>
            <a:r>
              <a:rPr lang="en-US"/>
              <a:t>Click to edit Master text styles</a:t>
            </a:r>
          </a:p>
        </p:txBody>
      </p:sp>
      <p:sp>
        <p:nvSpPr>
          <p:cNvPr id="4" name="Date Placeholder 3"/>
          <p:cNvSpPr>
            <a:spLocks noGrp="1"/>
          </p:cNvSpPr>
          <p:nvPr>
            <p:ph type="dt" sz="half" idx="10"/>
          </p:nvPr>
        </p:nvSpPr>
        <p:spPr/>
        <p:txBody>
          <a:bodyPr/>
          <a:lstStyle/>
          <a:p>
            <a:fld id="{E40A611D-6CF2-5D45-86AC-D73896DA816B}" type="datetime1">
              <a:rPr lang="en-US" smtClean="0">
                <a:solidFill>
                  <a:prstClr val="black">
                    <a:tint val="75000"/>
                  </a:prstClr>
                </a:solidFill>
              </a:rPr>
              <a:t>5/31/2021</a:t>
            </a:fld>
            <a:endParaRPr lang="en-US" dirty="0">
              <a:solidFill>
                <a:prstClr val="black">
                  <a:tint val="75000"/>
                </a:prstClr>
              </a:solidFill>
            </a:endParaRPr>
          </a:p>
        </p:txBody>
      </p:sp>
      <p:sp>
        <p:nvSpPr>
          <p:cNvPr id="9" name="TextBox 8"/>
          <p:cNvSpPr txBox="1"/>
          <p:nvPr userDrawn="1"/>
        </p:nvSpPr>
        <p:spPr>
          <a:xfrm>
            <a:off x="718509" y="498933"/>
            <a:ext cx="3057071" cy="1200329"/>
          </a:xfrm>
          <a:prstGeom prst="rect">
            <a:avLst/>
          </a:prstGeom>
          <a:noFill/>
        </p:spPr>
        <p:txBody>
          <a:bodyPr wrap="square" rtlCol="0">
            <a:spAutoFit/>
          </a:bodyPr>
          <a:lstStyle/>
          <a:p>
            <a:r>
              <a:rPr lang="en-US" sz="3600" dirty="0">
                <a:solidFill>
                  <a:srgbClr val="A5062D"/>
                </a:solidFill>
                <a:latin typeface="Avenir LT Std 55 Roman"/>
                <a:cs typeface="Avenir LT Std 55 Roman"/>
              </a:rPr>
              <a:t>Learning</a:t>
            </a:r>
          </a:p>
          <a:p>
            <a:r>
              <a:rPr lang="en-US" sz="3600" dirty="0">
                <a:solidFill>
                  <a:srgbClr val="A5062D"/>
                </a:solidFill>
                <a:latin typeface="Avenir LT Std 55 Roman"/>
                <a:cs typeface="Avenir LT Std 55 Roman"/>
              </a:rPr>
              <a:t>Objectives</a:t>
            </a:r>
          </a:p>
        </p:txBody>
      </p:sp>
      <p:sp>
        <p:nvSpPr>
          <p:cNvPr id="10" name="Round Same Side Corner Rectangle 9"/>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11"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306127274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LO as Title">
    <p:spTree>
      <p:nvGrpSpPr>
        <p:cNvPr id="1" name=""/>
        <p:cNvGrpSpPr/>
        <p:nvPr/>
      </p:nvGrpSpPr>
      <p:grpSpPr>
        <a:xfrm>
          <a:off x="0" y="0"/>
          <a:ext cx="0" cy="0"/>
          <a:chOff x="0" y="0"/>
          <a:chExt cx="0" cy="0"/>
        </a:xfrm>
      </p:grpSpPr>
      <p:sp>
        <p:nvSpPr>
          <p:cNvPr id="10" name="Round Same Side Corner Rectangle 9"/>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 name="Content Placeholder 2"/>
          <p:cNvSpPr>
            <a:spLocks noGrp="1"/>
          </p:cNvSpPr>
          <p:nvPr>
            <p:ph idx="1"/>
          </p:nvPr>
        </p:nvSpPr>
        <p:spPr>
          <a:xfrm>
            <a:off x="709368" y="1442358"/>
            <a:ext cx="8237605" cy="2968582"/>
          </a:xfrm>
          <a:prstGeom prst="rect">
            <a:avLst/>
          </a:prstGeom>
        </p:spPr>
        <p:txBody>
          <a:bodyPr>
            <a:normAutofit/>
          </a:bodyPr>
          <a:lstStyle>
            <a:lvl1pPr marL="1196975" indent="-1143000">
              <a:buClr>
                <a:srgbClr val="A5062D"/>
              </a:buClr>
              <a:buFontTx/>
              <a:buNone/>
              <a:defRPr sz="2800"/>
            </a:lvl1pPr>
          </a:lstStyle>
          <a:p>
            <a:pPr lvl="0"/>
            <a:r>
              <a:rPr lang="en-US"/>
              <a:t>Click to edit Master text styles</a:t>
            </a:r>
          </a:p>
        </p:txBody>
      </p:sp>
      <p:sp>
        <p:nvSpPr>
          <p:cNvPr id="4" name="Date Placeholder 3"/>
          <p:cNvSpPr>
            <a:spLocks noGrp="1"/>
          </p:cNvSpPr>
          <p:nvPr>
            <p:ph type="dt" sz="half" idx="10"/>
          </p:nvPr>
        </p:nvSpPr>
        <p:spPr/>
        <p:txBody>
          <a:bodyPr/>
          <a:lstStyle/>
          <a:p>
            <a:fld id="{3DB0DCDF-891A-8942-80E8-7ED1AC8F078B}" type="datetime1">
              <a:rPr lang="en-US" smtClean="0">
                <a:solidFill>
                  <a:prstClr val="black">
                    <a:tint val="75000"/>
                  </a:prstClr>
                </a:solidFill>
              </a:rPr>
              <a:t>5/31/2021</a:t>
            </a:fld>
            <a:endParaRPr lang="en-US" dirty="0">
              <a:solidFill>
                <a:prstClr val="black">
                  <a:tint val="75000"/>
                </a:prstClr>
              </a:solidFill>
            </a:endParaRPr>
          </a:p>
        </p:txBody>
      </p:sp>
      <p:sp>
        <p:nvSpPr>
          <p:cNvPr id="7" name="Round Diagonal Corner Rectangle 6"/>
          <p:cNvSpPr/>
          <p:nvPr userDrawn="1"/>
        </p:nvSpPr>
        <p:spPr>
          <a:xfrm>
            <a:off x="431800" y="400049"/>
            <a:ext cx="8515174" cy="749301"/>
          </a:xfrm>
          <a:prstGeom prst="round2DiagRect">
            <a:avLst/>
          </a:prstGeom>
          <a:solidFill>
            <a:srgbClr val="1D5F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p:nvPr>
        </p:nvSpPr>
        <p:spPr>
          <a:xfrm>
            <a:off x="750009" y="456058"/>
            <a:ext cx="8229600" cy="804869"/>
          </a:xfrm>
          <a:prstGeom prst="rect">
            <a:avLst/>
          </a:prstGeom>
        </p:spPr>
        <p:txBody>
          <a:bodyPr/>
          <a:lstStyle>
            <a:lvl1pPr>
              <a:defRPr b="0" i="0">
                <a:solidFill>
                  <a:schemeClr val="bg1"/>
                </a:solidFill>
                <a:latin typeface="Avenir LT Std 45 Book"/>
                <a:cs typeface="Avenir LT Std 45 Book"/>
              </a:defRPr>
            </a:lvl1pPr>
          </a:lstStyle>
          <a:p>
            <a:r>
              <a:rPr lang="en-US"/>
              <a:t>Click to edit Master title style</a:t>
            </a:r>
          </a:p>
        </p:txBody>
      </p:sp>
      <p:sp>
        <p:nvSpPr>
          <p:cNvPr id="9"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11"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159182133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Part ">
    <p:spTree>
      <p:nvGrpSpPr>
        <p:cNvPr id="1" name=""/>
        <p:cNvGrpSpPr/>
        <p:nvPr/>
      </p:nvGrpSpPr>
      <p:grpSpPr>
        <a:xfrm>
          <a:off x="0" y="0"/>
          <a:ext cx="0" cy="0"/>
          <a:chOff x="0" y="0"/>
          <a:chExt cx="0" cy="0"/>
        </a:xfrm>
      </p:grpSpPr>
      <p:sp>
        <p:nvSpPr>
          <p:cNvPr id="10" name="Round Same Side Corner Rectangle 9"/>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 name="Text Placeholder 2"/>
          <p:cNvSpPr>
            <a:spLocks noGrp="1"/>
          </p:cNvSpPr>
          <p:nvPr>
            <p:ph type="body" idx="1" hasCustomPrompt="1"/>
          </p:nvPr>
        </p:nvSpPr>
        <p:spPr>
          <a:xfrm>
            <a:off x="740506" y="2675157"/>
            <a:ext cx="8129174" cy="1500187"/>
          </a:xfrm>
          <a:prstGeom prst="rect">
            <a:avLst/>
          </a:prstGeom>
        </p:spPr>
        <p:txBody>
          <a:bodyPr anchor="t">
            <a:normAutofit/>
          </a:bodyPr>
          <a:lstStyle>
            <a:lvl1pPr marL="0" indent="0">
              <a:buFont typeface="Arial"/>
              <a:buNone/>
              <a:defRPr sz="3200">
                <a:solidFill>
                  <a:srgbClr val="1D5F76"/>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DCEDD5-5E11-2E4F-88A8-F02D387DC6D0}" type="datetime1">
              <a:rPr lang="en-US" smtClean="0">
                <a:solidFill>
                  <a:prstClr val="black">
                    <a:tint val="75000"/>
                  </a:prstClr>
                </a:solidFill>
              </a:rPr>
              <a:t>5/31/2021</a:t>
            </a:fld>
            <a:endParaRPr lang="en-US" dirty="0">
              <a:solidFill>
                <a:prstClr val="black">
                  <a:tint val="75000"/>
                </a:prstClr>
              </a:solidFill>
            </a:endParaRPr>
          </a:p>
        </p:txBody>
      </p:sp>
      <p:sp>
        <p:nvSpPr>
          <p:cNvPr id="7" name="Round Diagonal Corner Rectangle 6"/>
          <p:cNvSpPr/>
          <p:nvPr userDrawn="1"/>
        </p:nvSpPr>
        <p:spPr>
          <a:xfrm>
            <a:off x="431800" y="1612899"/>
            <a:ext cx="8515174" cy="990603"/>
          </a:xfrm>
          <a:prstGeom prst="round2DiagRect">
            <a:avLst/>
          </a:prstGeom>
          <a:solidFill>
            <a:srgbClr val="1D5F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p:nvPr>
        </p:nvSpPr>
        <p:spPr>
          <a:xfrm>
            <a:off x="743185" y="1676401"/>
            <a:ext cx="7772400" cy="927102"/>
          </a:xfrm>
          <a:prstGeom prst="rect">
            <a:avLst/>
          </a:prstGeom>
        </p:spPr>
        <p:txBody>
          <a:bodyPr anchor="t">
            <a:noAutofit/>
          </a:bodyPr>
          <a:lstStyle>
            <a:lvl1pPr algn="l">
              <a:defRPr sz="4400" b="0" i="0" cap="none">
                <a:solidFill>
                  <a:schemeClr val="bg1"/>
                </a:solidFill>
                <a:latin typeface="Avenir LT Std 45 Book"/>
                <a:cs typeface="Avenir LT Std 45 Book"/>
              </a:defRPr>
            </a:lvl1pPr>
          </a:lstStyle>
          <a:p>
            <a:r>
              <a:rPr lang="en-US"/>
              <a:t>Click to edit Master title style</a:t>
            </a:r>
          </a:p>
        </p:txBody>
      </p:sp>
      <p:sp>
        <p:nvSpPr>
          <p:cNvPr id="9"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11"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123846955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ound Same Side Corner Rectangle 6"/>
          <p:cNvSpPr/>
          <p:nvPr userDrawn="1"/>
        </p:nvSpPr>
        <p:spPr>
          <a:xfrm flipV="1">
            <a:off x="215453" y="2675505"/>
            <a:ext cx="4002892" cy="3640212"/>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Round Diagonal Corner Rectangle 7"/>
          <p:cNvSpPr/>
          <p:nvPr userDrawn="1"/>
        </p:nvSpPr>
        <p:spPr>
          <a:xfrm>
            <a:off x="215453" y="192784"/>
            <a:ext cx="8731521" cy="2457331"/>
          </a:xfrm>
          <a:prstGeom prst="round2DiagRect">
            <a:avLst/>
          </a:prstGeom>
          <a:solidFill>
            <a:srgbClr val="1D5F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9" name="Title 1"/>
          <p:cNvSpPr txBox="1">
            <a:spLocks/>
          </p:cNvSpPr>
          <p:nvPr userDrawn="1"/>
        </p:nvSpPr>
        <p:spPr>
          <a:xfrm>
            <a:off x="-113397" y="1559251"/>
            <a:ext cx="8255256" cy="1275016"/>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b="1" dirty="0">
                <a:solidFill>
                  <a:prstClr val="white"/>
                </a:solidFill>
                <a:latin typeface="Myriad Pro"/>
                <a:cs typeface="Myriad Pro"/>
              </a:rPr>
              <a:t>   Financial Accounting       </a:t>
            </a:r>
            <a:r>
              <a:rPr lang="en-US" sz="2000" dirty="0">
                <a:solidFill>
                  <a:prstClr val="white"/>
                </a:solidFill>
                <a:latin typeface="Avenir LT Std 35 Light"/>
                <a:cs typeface="Avenir LT Std 35 Light"/>
              </a:rPr>
              <a:t>Fourth Edition</a:t>
            </a:r>
          </a:p>
        </p:txBody>
      </p:sp>
      <p:sp>
        <p:nvSpPr>
          <p:cNvPr id="13" name="TextBox 12"/>
          <p:cNvSpPr txBox="1"/>
          <p:nvPr/>
        </p:nvSpPr>
        <p:spPr>
          <a:xfrm>
            <a:off x="923984" y="4061414"/>
            <a:ext cx="1304059" cy="369332"/>
          </a:xfrm>
          <a:prstGeom prst="rect">
            <a:avLst/>
          </a:prstGeom>
          <a:noFill/>
        </p:spPr>
        <p:txBody>
          <a:bodyPr wrap="square" rtlCol="0">
            <a:spAutoFit/>
          </a:bodyPr>
          <a:lstStyle/>
          <a:p>
            <a:r>
              <a:rPr lang="en-US" dirty="0">
                <a:solidFill>
                  <a:srgbClr val="336666"/>
                </a:solidFill>
              </a:rPr>
              <a:t>CHAPTER</a:t>
            </a:r>
          </a:p>
        </p:txBody>
      </p:sp>
      <p:sp>
        <p:nvSpPr>
          <p:cNvPr id="14" name="TextBox 13"/>
          <p:cNvSpPr txBox="1"/>
          <p:nvPr userDrawn="1"/>
        </p:nvSpPr>
        <p:spPr>
          <a:xfrm>
            <a:off x="4307892" y="3969081"/>
            <a:ext cx="4779410" cy="461665"/>
          </a:xfrm>
          <a:prstGeom prst="rect">
            <a:avLst/>
          </a:prstGeom>
          <a:noFill/>
        </p:spPr>
        <p:txBody>
          <a:bodyPr wrap="square" rtlCol="0">
            <a:spAutoFit/>
          </a:bodyPr>
          <a:lstStyle/>
          <a:p>
            <a:r>
              <a:rPr lang="en-US" sz="2400" dirty="0">
                <a:solidFill>
                  <a:srgbClr val="336666"/>
                </a:solidFill>
              </a:rPr>
              <a:t>Spiceland  •  Thomas  •  Herrmann</a:t>
            </a:r>
          </a:p>
        </p:txBody>
      </p:sp>
      <p:sp>
        <p:nvSpPr>
          <p:cNvPr id="2" name="Title 1"/>
          <p:cNvSpPr>
            <a:spLocks noGrp="1"/>
          </p:cNvSpPr>
          <p:nvPr userDrawn="1">
            <p:ph type="ctrTitle"/>
          </p:nvPr>
        </p:nvSpPr>
        <p:spPr>
          <a:xfrm>
            <a:off x="631374" y="2657860"/>
            <a:ext cx="3242126" cy="923330"/>
          </a:xfrm>
          <a:prstGeom prst="rect">
            <a:avLst/>
          </a:prstGeom>
        </p:spPr>
        <p:txBody>
          <a:bodyPr wrap="square" lIns="0" tIns="0" rIns="0" bIns="0" anchor="t" anchorCtr="0">
            <a:spAutoFit/>
          </a:bodyPr>
          <a:lstStyle>
            <a:lvl1pPr algn="l">
              <a:defRPr sz="3000">
                <a:solidFill>
                  <a:srgbClr val="1D5F76"/>
                </a:solidFill>
              </a:defRPr>
            </a:lvl1pPr>
          </a:lstStyle>
          <a:p>
            <a:r>
              <a:rPr lang="en-US"/>
              <a:t>Click to edit Master title style</a:t>
            </a:r>
          </a:p>
        </p:txBody>
      </p:sp>
      <p:sp>
        <p:nvSpPr>
          <p:cNvPr id="4" name="Date Placeholder 3"/>
          <p:cNvSpPr>
            <a:spLocks noGrp="1"/>
          </p:cNvSpPr>
          <p:nvPr userDrawn="1">
            <p:ph type="dt" sz="half" idx="10"/>
          </p:nvPr>
        </p:nvSpPr>
        <p:spPr/>
        <p:txBody>
          <a:bodyPr/>
          <a:lstStyle/>
          <a:p>
            <a:fld id="{51033855-71D5-F542-B40A-A028F53C903B}" type="datetime1">
              <a:rPr lang="en-US" smtClean="0">
                <a:solidFill>
                  <a:prstClr val="black">
                    <a:tint val="75000"/>
                  </a:prstClr>
                </a:solidFill>
              </a:rPr>
              <a:t>5/31/2021</a:t>
            </a:fld>
            <a:endParaRPr lang="en-US" dirty="0">
              <a:solidFill>
                <a:prstClr val="black">
                  <a:tint val="75000"/>
                </a:prstClr>
              </a:solidFill>
            </a:endParaRPr>
          </a:p>
        </p:txBody>
      </p:sp>
      <p:sp>
        <p:nvSpPr>
          <p:cNvPr id="11"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12"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387141503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788" y="428845"/>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09150" y="1291786"/>
            <a:ext cx="8229600" cy="4525963"/>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C57B3A-BF06-474C-AAFE-BCB2C94D1C13}" type="datetime1">
              <a:rPr lang="en-US" smtClean="0">
                <a:solidFill>
                  <a:prstClr val="black">
                    <a:tint val="75000"/>
                  </a:prstClr>
                </a:solidFill>
              </a:rPr>
              <a:t>5/31/2021</a:t>
            </a:fld>
            <a:endParaRPr lang="en-US" dirty="0">
              <a:solidFill>
                <a:prstClr val="black">
                  <a:tint val="75000"/>
                </a:prstClr>
              </a:solidFill>
            </a:endParaRPr>
          </a:p>
        </p:txBody>
      </p:sp>
      <p:sp>
        <p:nvSpPr>
          <p:cNvPr id="11" name="Round Same Side Corner Rectangle 10"/>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9"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374919719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oncept Check">
    <p:spTree>
      <p:nvGrpSpPr>
        <p:cNvPr id="1" name=""/>
        <p:cNvGrpSpPr/>
        <p:nvPr/>
      </p:nvGrpSpPr>
      <p:grpSpPr>
        <a:xfrm>
          <a:off x="0" y="0"/>
          <a:ext cx="0" cy="0"/>
          <a:chOff x="0" y="0"/>
          <a:chExt cx="0" cy="0"/>
        </a:xfrm>
      </p:grpSpPr>
      <p:sp>
        <p:nvSpPr>
          <p:cNvPr id="7" name="Round Same Side Corner Rectangle 6"/>
          <p:cNvSpPr/>
          <p:nvPr userDrawn="1"/>
        </p:nvSpPr>
        <p:spPr>
          <a:xfrm>
            <a:off x="863600" y="201364"/>
            <a:ext cx="7835900" cy="6635563"/>
          </a:xfrm>
          <a:prstGeom prst="round2SameRect">
            <a:avLst>
              <a:gd name="adj1" fmla="val 8731"/>
              <a:gd name="adj2" fmla="val 0"/>
            </a:avLst>
          </a:prstGeom>
          <a:gradFill flip="none" rotWithShape="1">
            <a:gsLst>
              <a:gs pos="0">
                <a:srgbClr val="D4D0B0"/>
              </a:gs>
              <a:gs pos="100000">
                <a:srgbClr val="FFFFFF"/>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9" name="Round Same Side Corner Rectangle 8"/>
          <p:cNvSpPr/>
          <p:nvPr userDrawn="1"/>
        </p:nvSpPr>
        <p:spPr>
          <a:xfrm flipV="1">
            <a:off x="1" y="0"/>
            <a:ext cx="635019" cy="6315714"/>
          </a:xfrm>
          <a:prstGeom prst="round2SameRect">
            <a:avLst/>
          </a:prstGeom>
          <a:solidFill>
            <a:srgbClr val="1D5F76"/>
          </a:solidFill>
          <a:ln>
            <a:solidFill>
              <a:srgbClr val="1D5F76"/>
            </a:solidFill>
          </a:ln>
          <a:effectLst>
            <a:outerShdw blurRad="50800" dist="50800" sx="102000" sy="1020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solidFill>
                <a:prstClr val="black"/>
              </a:solidFill>
            </a:endParaRPr>
          </a:p>
        </p:txBody>
      </p:sp>
      <p:cxnSp>
        <p:nvCxnSpPr>
          <p:cNvPr id="10" name="Straight Connector 9"/>
          <p:cNvCxnSpPr/>
          <p:nvPr userDrawn="1"/>
        </p:nvCxnSpPr>
        <p:spPr>
          <a:xfrm>
            <a:off x="1064944" y="1155700"/>
            <a:ext cx="7391756"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064944" y="1314113"/>
            <a:ext cx="7794576" cy="2731574"/>
          </a:xfrm>
          <a:prstGeom prst="rect">
            <a:avLst/>
          </a:prstGeom>
        </p:spPr>
        <p:txBody>
          <a:bodyPr>
            <a:normAutofit/>
          </a:bodyPr>
          <a:lstStyle>
            <a:lvl1pPr marL="514350" indent="-514350">
              <a:buFont typeface="+mj-lt"/>
              <a:buAutoNum type="arabicPeriod"/>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590CBE1-FE7B-EE46-B3CE-E7F305192A4F}" type="datetime1">
              <a:rPr lang="en-US" smtClean="0">
                <a:solidFill>
                  <a:prstClr val="black">
                    <a:tint val="75000"/>
                  </a:prstClr>
                </a:solidFill>
              </a:rPr>
              <a:t>5/31/2021</a:t>
            </a:fld>
            <a:endParaRPr lang="en-US" dirty="0">
              <a:solidFill>
                <a:prstClr val="black">
                  <a:tint val="75000"/>
                </a:prstClr>
              </a:solidFill>
            </a:endParaRPr>
          </a:p>
        </p:txBody>
      </p:sp>
      <p:sp>
        <p:nvSpPr>
          <p:cNvPr id="11" name="Title 10"/>
          <p:cNvSpPr>
            <a:spLocks noGrp="1"/>
          </p:cNvSpPr>
          <p:nvPr>
            <p:ph type="title"/>
          </p:nvPr>
        </p:nvSpPr>
        <p:spPr>
          <a:xfrm>
            <a:off x="936943" y="421929"/>
            <a:ext cx="7922577" cy="1143000"/>
          </a:xfrm>
          <a:prstGeom prst="rect">
            <a:avLst/>
          </a:prstGeom>
        </p:spPr>
        <p:txBody>
          <a:bodyPr/>
          <a:lstStyle>
            <a:lvl1pPr>
              <a:defRPr>
                <a:solidFill>
                  <a:srgbClr val="D49323"/>
                </a:solidFill>
              </a:defRPr>
            </a:lvl1pPr>
          </a:lstStyle>
          <a:p>
            <a:r>
              <a:rPr lang="en-US"/>
              <a:t>Click to edit Master title style</a:t>
            </a:r>
          </a:p>
        </p:txBody>
      </p:sp>
      <p:sp>
        <p:nvSpPr>
          <p:cNvPr id="12"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13"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413850964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EX or ILLUST">
    <p:spTree>
      <p:nvGrpSpPr>
        <p:cNvPr id="1" name=""/>
        <p:cNvGrpSpPr/>
        <p:nvPr/>
      </p:nvGrpSpPr>
      <p:grpSpPr>
        <a:xfrm>
          <a:off x="0" y="0"/>
          <a:ext cx="0" cy="0"/>
          <a:chOff x="0" y="0"/>
          <a:chExt cx="0" cy="0"/>
        </a:xfrm>
      </p:grpSpPr>
      <p:sp>
        <p:nvSpPr>
          <p:cNvPr id="2" name="Title 1"/>
          <p:cNvSpPr>
            <a:spLocks noGrp="1"/>
          </p:cNvSpPr>
          <p:nvPr>
            <p:ph type="title"/>
          </p:nvPr>
        </p:nvSpPr>
        <p:spPr>
          <a:xfrm>
            <a:off x="724628" y="815545"/>
            <a:ext cx="8229600" cy="1143000"/>
          </a:xfrm>
          <a:prstGeom prst="rect">
            <a:avLst/>
          </a:prstGeom>
        </p:spPr>
        <p:txBody>
          <a:bodyPr/>
          <a:lstStyle/>
          <a:p>
            <a:r>
              <a:rPr lang="en-US"/>
              <a:t>Click to edit Master title style</a:t>
            </a:r>
          </a:p>
        </p:txBody>
      </p:sp>
      <p:sp>
        <p:nvSpPr>
          <p:cNvPr id="4" name="Date Placeholder 3"/>
          <p:cNvSpPr>
            <a:spLocks noGrp="1"/>
          </p:cNvSpPr>
          <p:nvPr>
            <p:ph type="dt" sz="half" idx="10"/>
          </p:nvPr>
        </p:nvSpPr>
        <p:spPr/>
        <p:txBody>
          <a:bodyPr/>
          <a:lstStyle/>
          <a:p>
            <a:fld id="{EC87C6F1-085F-F048-AC00-EACC452EC6E8}" type="datetime1">
              <a:rPr lang="en-US" smtClean="0">
                <a:solidFill>
                  <a:prstClr val="black">
                    <a:tint val="75000"/>
                  </a:prstClr>
                </a:solidFill>
              </a:rPr>
              <a:t>5/31/2021</a:t>
            </a:fld>
            <a:endParaRPr lang="en-US" dirty="0">
              <a:solidFill>
                <a:prstClr val="black">
                  <a:tint val="75000"/>
                </a:prstClr>
              </a:solidFill>
            </a:endParaRPr>
          </a:p>
        </p:txBody>
      </p:sp>
      <p:sp>
        <p:nvSpPr>
          <p:cNvPr id="8" name="Content Placeholder 7"/>
          <p:cNvSpPr>
            <a:spLocks noGrp="1"/>
          </p:cNvSpPr>
          <p:nvPr>
            <p:ph sz="quarter" idx="13"/>
          </p:nvPr>
        </p:nvSpPr>
        <p:spPr>
          <a:xfrm>
            <a:off x="823496" y="483728"/>
            <a:ext cx="4906962" cy="403234"/>
          </a:xfrm>
          <a:prstGeom prst="rect">
            <a:avLst/>
          </a:prstGeom>
        </p:spPr>
        <p:txBody>
          <a:bodyPr lIns="0" tIns="0" rIns="0" bIns="0">
            <a:normAutofit/>
          </a:bodyPr>
          <a:lstStyle>
            <a:lvl1pPr marL="0" indent="0">
              <a:buFontTx/>
              <a:buNone/>
              <a:defRPr sz="2400" b="0" i="0">
                <a:latin typeface="Avenir LT Std 65 Medium"/>
                <a:cs typeface="Avenir LT Std 65 Medium"/>
              </a:defRPr>
            </a:lvl1pPr>
            <a:lvl2pPr marL="457200" indent="0">
              <a:buFontTx/>
              <a:buNone/>
              <a:defRPr sz="2400" b="0" i="0">
                <a:latin typeface="Avenir LT Std 65 Medium"/>
                <a:cs typeface="Avenir LT Std 65 Medium"/>
              </a:defRPr>
            </a:lvl2pPr>
            <a:lvl3pPr marL="914400" indent="0">
              <a:buFontTx/>
              <a:buNone/>
              <a:defRPr sz="2400" b="0" i="0">
                <a:latin typeface="Avenir LT Std 65 Medium"/>
                <a:cs typeface="Avenir LT Std 65 Medium"/>
              </a:defRPr>
            </a:lvl3pPr>
            <a:lvl4pPr marL="1371600" indent="0">
              <a:buFontTx/>
              <a:buNone/>
              <a:defRPr sz="2400" b="0" i="0">
                <a:latin typeface="Avenir LT Std 65 Medium"/>
                <a:cs typeface="Avenir LT Std 65 Medium"/>
              </a:defRPr>
            </a:lvl4pPr>
            <a:lvl5pPr marL="1828800" indent="0">
              <a:buFontTx/>
              <a:buNone/>
              <a:defRPr sz="2400" b="0" i="0">
                <a:latin typeface="Avenir LT Std 65 Medium"/>
                <a:cs typeface="Avenir LT Std 65 Medium"/>
              </a:defRPr>
            </a:lvl5pPr>
          </a:lstStyle>
          <a:p>
            <a:pPr lvl="0"/>
            <a:r>
              <a:rPr lang="en-US"/>
              <a:t>Click to edit Master text styles</a:t>
            </a:r>
          </a:p>
        </p:txBody>
      </p:sp>
      <p:sp>
        <p:nvSpPr>
          <p:cNvPr id="13" name="Round Same Side Corner Rectangle 12"/>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9"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10"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309840415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LO List">
    <p:spTree>
      <p:nvGrpSpPr>
        <p:cNvPr id="1" name=""/>
        <p:cNvGrpSpPr/>
        <p:nvPr/>
      </p:nvGrpSpPr>
      <p:grpSpPr>
        <a:xfrm>
          <a:off x="0" y="0"/>
          <a:ext cx="0" cy="0"/>
          <a:chOff x="0" y="0"/>
          <a:chExt cx="0" cy="0"/>
        </a:xfrm>
      </p:grpSpPr>
      <p:sp>
        <p:nvSpPr>
          <p:cNvPr id="3" name="Content Placeholder 2"/>
          <p:cNvSpPr>
            <a:spLocks noGrp="1"/>
          </p:cNvSpPr>
          <p:nvPr>
            <p:ph idx="1"/>
          </p:nvPr>
        </p:nvSpPr>
        <p:spPr>
          <a:xfrm>
            <a:off x="3367872" y="1155721"/>
            <a:ext cx="5772478" cy="4525963"/>
          </a:xfrm>
          <a:prstGeom prst="rect">
            <a:avLst/>
          </a:prstGeom>
        </p:spPr>
        <p:txBody>
          <a:bodyPr>
            <a:normAutofit/>
          </a:bodyPr>
          <a:lstStyle>
            <a:lvl1pPr marL="1196975" indent="-1143000">
              <a:buClr>
                <a:srgbClr val="A5062D"/>
              </a:buClr>
              <a:buFontTx/>
              <a:buNone/>
              <a:defRPr sz="2800"/>
            </a:lvl1pPr>
          </a:lstStyle>
          <a:p>
            <a:pPr lvl="0"/>
            <a:r>
              <a:rPr lang="en-US"/>
              <a:t>Click to edit Master text styles</a:t>
            </a:r>
          </a:p>
        </p:txBody>
      </p:sp>
      <p:sp>
        <p:nvSpPr>
          <p:cNvPr id="4" name="Date Placeholder 3"/>
          <p:cNvSpPr>
            <a:spLocks noGrp="1"/>
          </p:cNvSpPr>
          <p:nvPr>
            <p:ph type="dt" sz="half" idx="10"/>
          </p:nvPr>
        </p:nvSpPr>
        <p:spPr/>
        <p:txBody>
          <a:bodyPr/>
          <a:lstStyle/>
          <a:p>
            <a:fld id="{67F6F359-4885-2242-899B-E4D2E0BE13C1}" type="datetime1">
              <a:rPr lang="en-US" smtClean="0">
                <a:solidFill>
                  <a:prstClr val="black">
                    <a:tint val="75000"/>
                  </a:prstClr>
                </a:solidFill>
              </a:rPr>
              <a:t>5/31/2021</a:t>
            </a:fld>
            <a:endParaRPr lang="en-US" dirty="0">
              <a:solidFill>
                <a:prstClr val="black">
                  <a:tint val="75000"/>
                </a:prstClr>
              </a:solidFill>
            </a:endParaRPr>
          </a:p>
        </p:txBody>
      </p:sp>
      <p:sp>
        <p:nvSpPr>
          <p:cNvPr id="9" name="TextBox 8"/>
          <p:cNvSpPr txBox="1"/>
          <p:nvPr userDrawn="1"/>
        </p:nvSpPr>
        <p:spPr>
          <a:xfrm>
            <a:off x="718509" y="498933"/>
            <a:ext cx="3057071" cy="1200329"/>
          </a:xfrm>
          <a:prstGeom prst="rect">
            <a:avLst/>
          </a:prstGeom>
          <a:noFill/>
        </p:spPr>
        <p:txBody>
          <a:bodyPr wrap="square" rtlCol="0">
            <a:spAutoFit/>
          </a:bodyPr>
          <a:lstStyle/>
          <a:p>
            <a:r>
              <a:rPr lang="en-US" sz="3600" dirty="0">
                <a:solidFill>
                  <a:srgbClr val="A5062D"/>
                </a:solidFill>
                <a:latin typeface="Avenir LT Std 55 Roman"/>
                <a:cs typeface="Avenir LT Std 55 Roman"/>
              </a:rPr>
              <a:t>Learning</a:t>
            </a:r>
          </a:p>
          <a:p>
            <a:r>
              <a:rPr lang="en-US" sz="3600" dirty="0">
                <a:solidFill>
                  <a:srgbClr val="A5062D"/>
                </a:solidFill>
                <a:latin typeface="Avenir LT Std 55 Roman"/>
                <a:cs typeface="Avenir LT Std 55 Roman"/>
              </a:rPr>
              <a:t>Objectives</a:t>
            </a:r>
          </a:p>
        </p:txBody>
      </p:sp>
      <p:sp>
        <p:nvSpPr>
          <p:cNvPr id="10" name="Round Same Side Corner Rectangle 9"/>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8"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11"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241726804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LO as Title">
    <p:spTree>
      <p:nvGrpSpPr>
        <p:cNvPr id="1" name=""/>
        <p:cNvGrpSpPr/>
        <p:nvPr/>
      </p:nvGrpSpPr>
      <p:grpSpPr>
        <a:xfrm>
          <a:off x="0" y="0"/>
          <a:ext cx="0" cy="0"/>
          <a:chOff x="0" y="0"/>
          <a:chExt cx="0" cy="0"/>
        </a:xfrm>
      </p:grpSpPr>
      <p:sp>
        <p:nvSpPr>
          <p:cNvPr id="10" name="Round Same Side Corner Rectangle 9"/>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 name="Content Placeholder 2"/>
          <p:cNvSpPr>
            <a:spLocks noGrp="1"/>
          </p:cNvSpPr>
          <p:nvPr>
            <p:ph idx="1"/>
          </p:nvPr>
        </p:nvSpPr>
        <p:spPr>
          <a:xfrm>
            <a:off x="709368" y="1442358"/>
            <a:ext cx="8237605" cy="2968582"/>
          </a:xfrm>
          <a:prstGeom prst="rect">
            <a:avLst/>
          </a:prstGeom>
        </p:spPr>
        <p:txBody>
          <a:bodyPr>
            <a:normAutofit/>
          </a:bodyPr>
          <a:lstStyle>
            <a:lvl1pPr marL="1196975" indent="-1143000">
              <a:buClr>
                <a:srgbClr val="A5062D"/>
              </a:buClr>
              <a:buFontTx/>
              <a:buNone/>
              <a:defRPr sz="2800"/>
            </a:lvl1pPr>
          </a:lstStyle>
          <a:p>
            <a:pPr lvl="0"/>
            <a:r>
              <a:rPr lang="en-US"/>
              <a:t>Click to edit Master text styles</a:t>
            </a:r>
          </a:p>
        </p:txBody>
      </p:sp>
      <p:sp>
        <p:nvSpPr>
          <p:cNvPr id="4" name="Date Placeholder 3"/>
          <p:cNvSpPr>
            <a:spLocks noGrp="1"/>
          </p:cNvSpPr>
          <p:nvPr>
            <p:ph type="dt" sz="half" idx="10"/>
          </p:nvPr>
        </p:nvSpPr>
        <p:spPr/>
        <p:txBody>
          <a:bodyPr/>
          <a:lstStyle/>
          <a:p>
            <a:fld id="{27400432-4619-FC46-9504-76830491FE4B}" type="datetime1">
              <a:rPr lang="en-US" smtClean="0">
                <a:solidFill>
                  <a:prstClr val="black">
                    <a:tint val="75000"/>
                  </a:prstClr>
                </a:solidFill>
              </a:rPr>
              <a:t>5/31/2021</a:t>
            </a:fld>
            <a:endParaRPr lang="en-US" dirty="0">
              <a:solidFill>
                <a:prstClr val="black">
                  <a:tint val="75000"/>
                </a:prstClr>
              </a:solidFill>
            </a:endParaRPr>
          </a:p>
        </p:txBody>
      </p:sp>
      <p:sp>
        <p:nvSpPr>
          <p:cNvPr id="7" name="Round Diagonal Corner Rectangle 6"/>
          <p:cNvSpPr/>
          <p:nvPr userDrawn="1"/>
        </p:nvSpPr>
        <p:spPr>
          <a:xfrm>
            <a:off x="431800" y="400049"/>
            <a:ext cx="8515174" cy="749301"/>
          </a:xfrm>
          <a:prstGeom prst="round2DiagRect">
            <a:avLst/>
          </a:prstGeom>
          <a:solidFill>
            <a:srgbClr val="1D5F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p:nvPr>
        </p:nvSpPr>
        <p:spPr>
          <a:xfrm>
            <a:off x="750009" y="456058"/>
            <a:ext cx="8229600" cy="804869"/>
          </a:xfrm>
          <a:prstGeom prst="rect">
            <a:avLst/>
          </a:prstGeom>
        </p:spPr>
        <p:txBody>
          <a:bodyPr/>
          <a:lstStyle>
            <a:lvl1pPr>
              <a:defRPr b="0" i="0">
                <a:solidFill>
                  <a:schemeClr val="bg1"/>
                </a:solidFill>
                <a:latin typeface="Avenir LT Std 45 Book"/>
                <a:cs typeface="Avenir LT Std 45 Book"/>
              </a:defRPr>
            </a:lvl1pPr>
          </a:lstStyle>
          <a:p>
            <a:r>
              <a:rPr lang="en-US"/>
              <a:t>Click to edit Master title style</a:t>
            </a:r>
          </a:p>
        </p:txBody>
      </p:sp>
      <p:sp>
        <p:nvSpPr>
          <p:cNvPr id="9"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11"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129032802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Part ">
    <p:spTree>
      <p:nvGrpSpPr>
        <p:cNvPr id="1" name=""/>
        <p:cNvGrpSpPr/>
        <p:nvPr/>
      </p:nvGrpSpPr>
      <p:grpSpPr>
        <a:xfrm>
          <a:off x="0" y="0"/>
          <a:ext cx="0" cy="0"/>
          <a:chOff x="0" y="0"/>
          <a:chExt cx="0" cy="0"/>
        </a:xfrm>
      </p:grpSpPr>
      <p:sp>
        <p:nvSpPr>
          <p:cNvPr id="10" name="Round Same Side Corner Rectangle 9"/>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 name="Text Placeholder 2"/>
          <p:cNvSpPr>
            <a:spLocks noGrp="1"/>
          </p:cNvSpPr>
          <p:nvPr>
            <p:ph type="body" idx="1" hasCustomPrompt="1"/>
          </p:nvPr>
        </p:nvSpPr>
        <p:spPr>
          <a:xfrm>
            <a:off x="740506" y="2675157"/>
            <a:ext cx="8129174" cy="1500187"/>
          </a:xfrm>
          <a:prstGeom prst="rect">
            <a:avLst/>
          </a:prstGeom>
        </p:spPr>
        <p:txBody>
          <a:bodyPr anchor="t">
            <a:normAutofit/>
          </a:bodyPr>
          <a:lstStyle>
            <a:lvl1pPr marL="0" indent="0">
              <a:buFont typeface="Arial"/>
              <a:buNone/>
              <a:defRPr sz="3200">
                <a:solidFill>
                  <a:srgbClr val="1D5F76"/>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CD4592-861D-544E-82A0-03837C2504B2}" type="datetime1">
              <a:rPr lang="en-US" smtClean="0">
                <a:solidFill>
                  <a:prstClr val="black">
                    <a:tint val="75000"/>
                  </a:prstClr>
                </a:solidFill>
              </a:rPr>
              <a:t>5/31/2021</a:t>
            </a:fld>
            <a:endParaRPr lang="en-US" dirty="0">
              <a:solidFill>
                <a:prstClr val="black">
                  <a:tint val="75000"/>
                </a:prstClr>
              </a:solidFill>
            </a:endParaRPr>
          </a:p>
        </p:txBody>
      </p:sp>
      <p:sp>
        <p:nvSpPr>
          <p:cNvPr id="7" name="Round Diagonal Corner Rectangle 6"/>
          <p:cNvSpPr/>
          <p:nvPr userDrawn="1"/>
        </p:nvSpPr>
        <p:spPr>
          <a:xfrm>
            <a:off x="431800" y="1612899"/>
            <a:ext cx="8515174" cy="990603"/>
          </a:xfrm>
          <a:prstGeom prst="round2DiagRect">
            <a:avLst/>
          </a:prstGeom>
          <a:solidFill>
            <a:srgbClr val="1D5F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p:nvPr>
        </p:nvSpPr>
        <p:spPr>
          <a:xfrm>
            <a:off x="743185" y="1676401"/>
            <a:ext cx="7772400" cy="927102"/>
          </a:xfrm>
          <a:prstGeom prst="rect">
            <a:avLst/>
          </a:prstGeom>
        </p:spPr>
        <p:txBody>
          <a:bodyPr anchor="t">
            <a:noAutofit/>
          </a:bodyPr>
          <a:lstStyle>
            <a:lvl1pPr algn="l">
              <a:defRPr sz="4400" b="0" i="0" cap="none">
                <a:solidFill>
                  <a:schemeClr val="bg1"/>
                </a:solidFill>
                <a:latin typeface="Avenir LT Std 45 Book"/>
                <a:cs typeface="Avenir LT Std 45 Book"/>
              </a:defRPr>
            </a:lvl1pPr>
          </a:lstStyle>
          <a:p>
            <a:r>
              <a:rPr lang="en-US"/>
              <a:t>Click to edit Master title style</a:t>
            </a:r>
          </a:p>
        </p:txBody>
      </p:sp>
      <p:sp>
        <p:nvSpPr>
          <p:cNvPr id="9"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11"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4075557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1E852AD-5746-514C-A0B4-B1068188C11F}" type="datetime1">
              <a:rPr lang="en-US" smtClean="0"/>
              <a:t>5/31/2021</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a:t>Copyright ©2022 McGraw-Hill. All rights reserved. No reproduction or distribution without the prior written consent of McGraw-Hill. </a:t>
            </a:r>
          </a:p>
        </p:txBody>
      </p:sp>
      <p:sp>
        <p:nvSpPr>
          <p:cNvPr id="7"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2506923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heme" Target="../theme/theme4.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theme" Target="../theme/theme5.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0.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theme" Target="../theme/theme6.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theme" Target="../theme/theme7.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78.xml"/><Relationship Id="rId7" Type="http://schemas.openxmlformats.org/officeDocument/2006/relationships/slideLayout" Target="../slideLayouts/slideLayout82.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5" Type="http://schemas.openxmlformats.org/officeDocument/2006/relationships/slideLayout" Target="../slideLayouts/slideLayout80.xml"/><Relationship Id="rId4" Type="http://schemas.openxmlformats.org/officeDocument/2006/relationships/slideLayout" Target="../slideLayouts/slideLayout79.xml"/></Relationships>
</file>

<file path=ppt/slideMasters/_rels/slideMaster9.xml.rels><?xml version="1.0" encoding="UTF-8" standalone="yes"?>
<Relationships xmlns="http://schemas.openxmlformats.org/package/2006/relationships"><Relationship Id="rId8" Type="http://schemas.openxmlformats.org/officeDocument/2006/relationships/theme" Target="../theme/theme9.xml"/><Relationship Id="rId3" Type="http://schemas.openxmlformats.org/officeDocument/2006/relationships/slideLayout" Target="../slideLayouts/slideLayout85.xml"/><Relationship Id="rId7" Type="http://schemas.openxmlformats.org/officeDocument/2006/relationships/slideLayout" Target="../slideLayouts/slideLayout89.xml"/><Relationship Id="rId2" Type="http://schemas.openxmlformats.org/officeDocument/2006/relationships/slideLayout" Target="../slideLayouts/slideLayout84.xml"/><Relationship Id="rId1" Type="http://schemas.openxmlformats.org/officeDocument/2006/relationships/slideLayout" Target="../slideLayouts/slideLayout83.xml"/><Relationship Id="rId6" Type="http://schemas.openxmlformats.org/officeDocument/2006/relationships/slideLayout" Target="../slideLayouts/slideLayout88.xml"/><Relationship Id="rId5" Type="http://schemas.openxmlformats.org/officeDocument/2006/relationships/slideLayout" Target="../slideLayouts/slideLayout87.xml"/><Relationship Id="rId4"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89924A-E241-CD4B-993C-E211B873C66D}" type="datetime1">
              <a:rPr lang="en-US" smtClean="0"/>
              <a:t>5/31/2021</a:t>
            </a:fld>
            <a:endParaRPr lang="en-US" dirty="0"/>
          </a:p>
        </p:txBody>
      </p:sp>
      <p:sp>
        <p:nvSpPr>
          <p:cNvPr id="5"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©20229 McGraw-Hill. All rights reserved. No reproduction or distribution without the prior written consent of McGraw-Hill. </a:t>
            </a:r>
          </a:p>
        </p:txBody>
      </p:sp>
      <p:sp>
        <p:nvSpPr>
          <p:cNvPr id="6"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263391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62" r:id="rId4"/>
    <p:sldLayoutId id="2147483660" r:id="rId5"/>
    <p:sldLayoutId id="2147483661" r:id="rId6"/>
    <p:sldLayoutId id="2147483651" r:id="rId7"/>
    <p:sldLayoutId id="2147483664" r:id="rId8"/>
  </p:sldLayoutIdLst>
  <p:hf hdr="0" dt="0"/>
  <p:txStyles>
    <p:titleStyle>
      <a:lvl1pPr algn="l" defTabSz="457200" rtl="0" eaLnBrk="1" latinLnBrk="0" hangingPunct="1">
        <a:spcBef>
          <a:spcPct val="0"/>
        </a:spcBef>
        <a:buNone/>
        <a:defRPr sz="3200" b="0" i="0" kern="1200">
          <a:solidFill>
            <a:srgbClr val="A5062D"/>
          </a:solidFill>
          <a:latin typeface="Avenir LT Std 65 Medium"/>
          <a:ea typeface="+mj-ea"/>
          <a:cs typeface="Avenir LT Std 65 Medium"/>
        </a:defRPr>
      </a:lvl1pPr>
    </p:titleStyle>
    <p:body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EBA04-8FC7-0D45-B90E-9087615A42A9}" type="datetime1">
              <a:rPr lang="en-US" smtClean="0"/>
              <a:t>5/31/2021</a:t>
            </a:fld>
            <a:endParaRPr lang="en-US" dirty="0"/>
          </a:p>
        </p:txBody>
      </p:sp>
      <p:sp>
        <p:nvSpPr>
          <p:cNvPr id="7"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8"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4034827463"/>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31DEFD-3416-684C-BA03-9DCD0B2C4407}" type="datetime1">
              <a:rPr lang="en-US" smtClean="0">
                <a:solidFill>
                  <a:prstClr val="black">
                    <a:tint val="75000"/>
                  </a:prstClr>
                </a:solidFill>
              </a:rPr>
              <a:t>5/31/2021</a:t>
            </a:fld>
            <a:endParaRPr lang="en-US" dirty="0">
              <a:solidFill>
                <a:prstClr val="black">
                  <a:tint val="75000"/>
                </a:prstClr>
              </a:solidFill>
            </a:endParaRPr>
          </a:p>
        </p:txBody>
      </p:sp>
      <p:sp>
        <p:nvSpPr>
          <p:cNvPr id="7"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8"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50479113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4D3396-E9F4-3949-9104-3E3E16BB1CD8}" type="datetime1">
              <a:rPr lang="en-US" smtClean="0">
                <a:solidFill>
                  <a:prstClr val="black">
                    <a:tint val="75000"/>
                  </a:prstClr>
                </a:solidFill>
              </a:rPr>
              <a:t>5/31/2021</a:t>
            </a:fld>
            <a:endParaRPr lang="en-US" dirty="0">
              <a:solidFill>
                <a:prstClr val="black">
                  <a:tint val="75000"/>
                </a:prstClr>
              </a:solidFill>
            </a:endParaRPr>
          </a:p>
        </p:txBody>
      </p:sp>
      <p:sp>
        <p:nvSpPr>
          <p:cNvPr id="7"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8"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21893318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CD01CD-BB27-D24A-9296-4B41F10D2023}" type="datetime1">
              <a:rPr lang="en-US" smtClean="0">
                <a:solidFill>
                  <a:prstClr val="black">
                    <a:tint val="75000"/>
                  </a:prstClr>
                </a:solidFill>
              </a:rPr>
              <a:t>5/31/2021</a:t>
            </a:fld>
            <a:endParaRPr lang="en-US" dirty="0">
              <a:solidFill>
                <a:prstClr val="black">
                  <a:tint val="75000"/>
                </a:prstClr>
              </a:solidFill>
            </a:endParaRPr>
          </a:p>
        </p:txBody>
      </p:sp>
      <p:sp>
        <p:nvSpPr>
          <p:cNvPr id="7"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8"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327197776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C201F9-9B2D-284D-8DE8-D58E475807EF}" type="datetime1">
              <a:rPr lang="en-US" smtClean="0">
                <a:solidFill>
                  <a:prstClr val="black">
                    <a:tint val="75000"/>
                  </a:prstClr>
                </a:solidFill>
              </a:rPr>
              <a:t>5/31/2021</a:t>
            </a:fld>
            <a:endParaRPr lang="en-US" dirty="0">
              <a:solidFill>
                <a:prstClr val="black">
                  <a:tint val="75000"/>
                </a:prstClr>
              </a:solidFill>
            </a:endParaRPr>
          </a:p>
        </p:txBody>
      </p:sp>
      <p:sp>
        <p:nvSpPr>
          <p:cNvPr id="7"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8"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172590161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9F213E-8353-4746-A981-AD5D48FB4311}" type="datetime1">
              <a:rPr lang="en-US" smtClean="0">
                <a:solidFill>
                  <a:prstClr val="black">
                    <a:tint val="75000"/>
                  </a:prstClr>
                </a:solidFill>
              </a:rPr>
              <a:t>5/31/2021</a:t>
            </a:fld>
            <a:endParaRPr lang="en-US" dirty="0">
              <a:solidFill>
                <a:prstClr val="black">
                  <a:tint val="75000"/>
                </a:prstClr>
              </a:solidFill>
            </a:endParaRPr>
          </a:p>
        </p:txBody>
      </p:sp>
      <p:sp>
        <p:nvSpPr>
          <p:cNvPr id="7"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8"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258431969"/>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861" r:id="rId12"/>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D303B9-AF6D-BD42-B7E5-8142BE3F2034}" type="datetime1">
              <a:rPr lang="en-US" smtClean="0">
                <a:solidFill>
                  <a:prstClr val="black">
                    <a:tint val="75000"/>
                  </a:prstClr>
                </a:solidFill>
              </a:rPr>
              <a:t>5/31/2021</a:t>
            </a:fld>
            <a:endParaRPr lang="en-US" dirty="0">
              <a:solidFill>
                <a:prstClr val="black">
                  <a:tint val="75000"/>
                </a:prstClr>
              </a:solidFill>
            </a:endParaRPr>
          </a:p>
        </p:txBody>
      </p:sp>
      <p:sp>
        <p:nvSpPr>
          <p:cNvPr id="7"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5"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2481342088"/>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Lst>
  <p:hf hdr="0" dt="0"/>
  <p:txStyles>
    <p:titleStyle>
      <a:lvl1pPr algn="l" defTabSz="457200" rtl="0" eaLnBrk="1" latinLnBrk="0" hangingPunct="1">
        <a:spcBef>
          <a:spcPct val="0"/>
        </a:spcBef>
        <a:buNone/>
        <a:defRPr sz="3200" b="0" i="0" kern="1200">
          <a:solidFill>
            <a:srgbClr val="A5062D"/>
          </a:solidFill>
          <a:latin typeface="Avenir LT Std 65 Medium"/>
          <a:ea typeface="+mj-ea"/>
          <a:cs typeface="Avenir LT Std 65 Medium"/>
        </a:defRPr>
      </a:lvl1pPr>
    </p:titleStyle>
    <p:body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EE0F63-06AB-E84F-9174-B28DD4A2EE9D}" type="datetime1">
              <a:rPr lang="en-US" smtClean="0">
                <a:solidFill>
                  <a:prstClr val="black">
                    <a:tint val="75000"/>
                  </a:prstClr>
                </a:solidFill>
              </a:rPr>
              <a:t>5/31/2021</a:t>
            </a:fld>
            <a:endParaRPr lang="en-US" dirty="0">
              <a:solidFill>
                <a:prstClr val="black">
                  <a:tint val="75000"/>
                </a:prstClr>
              </a:solidFill>
            </a:endParaRPr>
          </a:p>
        </p:txBody>
      </p:sp>
      <p:sp>
        <p:nvSpPr>
          <p:cNvPr id="7"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5"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3-</a:t>
            </a:r>
            <a:fld id="{B73016CD-55B2-924B-8CBA-BCD01AB6B06B}" type="slidenum">
              <a:rPr lang="en-US" smtClean="0"/>
              <a:t>‹#›</a:t>
            </a:fld>
            <a:endParaRPr lang="en-US" dirty="0"/>
          </a:p>
        </p:txBody>
      </p:sp>
    </p:spTree>
    <p:extLst>
      <p:ext uri="{BB962C8B-B14F-4D97-AF65-F5344CB8AC3E}">
        <p14:creationId xmlns:p14="http://schemas.microsoft.com/office/powerpoint/2010/main" val="765820382"/>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Lst>
  <p:hf hdr="0" dt="0"/>
  <p:txStyles>
    <p:titleStyle>
      <a:lvl1pPr algn="l" defTabSz="457200" rtl="0" eaLnBrk="1" latinLnBrk="0" hangingPunct="1">
        <a:spcBef>
          <a:spcPct val="0"/>
        </a:spcBef>
        <a:buNone/>
        <a:defRPr sz="3200" b="0" i="0" kern="1200">
          <a:solidFill>
            <a:srgbClr val="A5062D"/>
          </a:solidFill>
          <a:latin typeface="Avenir LT Std 65 Medium"/>
          <a:ea typeface="+mj-ea"/>
          <a:cs typeface="Avenir LT Std 65 Medium"/>
        </a:defRPr>
      </a:lvl1pPr>
    </p:titleStyle>
    <p:body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ctrTitle"/>
          </p:nvPr>
        </p:nvSpPr>
        <p:spPr>
          <a:xfrm>
            <a:off x="563333" y="2657860"/>
            <a:ext cx="3999469" cy="1384995"/>
          </a:xfrm>
        </p:spPr>
        <p:txBody>
          <a:bodyPr/>
          <a:lstStyle/>
          <a:p>
            <a:r>
              <a:rPr lang="en-US" dirty="0"/>
              <a:t>The Accounting Cycle: End of the Period</a:t>
            </a:r>
          </a:p>
        </p:txBody>
      </p:sp>
      <p:sp>
        <p:nvSpPr>
          <p:cNvPr id="13" name="TextBox 12"/>
          <p:cNvSpPr txBox="1"/>
          <p:nvPr/>
        </p:nvSpPr>
        <p:spPr>
          <a:xfrm>
            <a:off x="1515135" y="3435765"/>
            <a:ext cx="1398255" cy="1938992"/>
          </a:xfrm>
          <a:prstGeom prst="rect">
            <a:avLst/>
          </a:prstGeom>
          <a:noFill/>
        </p:spPr>
        <p:txBody>
          <a:bodyPr wrap="square" rtlCol="0">
            <a:spAutoFit/>
          </a:bodyPr>
          <a:lstStyle/>
          <a:p>
            <a:pPr algn="ctr"/>
            <a:r>
              <a:rPr lang="en-US" sz="12000" dirty="0">
                <a:solidFill>
                  <a:srgbClr val="D49323"/>
                </a:solidFill>
                <a:latin typeface="Avenir LT Std 35 Light"/>
                <a:cs typeface="Avenir LT Std 35 Light"/>
              </a:rPr>
              <a:t>3</a:t>
            </a:r>
          </a:p>
        </p:txBody>
      </p:sp>
      <p:sp>
        <p:nvSpPr>
          <p:cNvPr id="2" name="Footer Placeholder 1"/>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3" name="Slide Number Placeholder 2"/>
          <p:cNvSpPr>
            <a:spLocks noGrp="1"/>
          </p:cNvSpPr>
          <p:nvPr>
            <p:ph type="sldNum" sz="quarter" idx="4"/>
          </p:nvPr>
        </p:nvSpPr>
        <p:spPr/>
        <p:txBody>
          <a:bodyPr/>
          <a:lstStyle/>
          <a:p>
            <a:r>
              <a:rPr lang="en-US" dirty="0"/>
              <a:t>3-</a:t>
            </a:r>
            <a:fld id="{B73016CD-55B2-924B-8CBA-BCD01AB6B06B}" type="slidenum">
              <a:rPr lang="en-US" smtClean="0"/>
              <a:t>1</a:t>
            </a:fld>
            <a:endParaRPr lang="en-US" dirty="0"/>
          </a:p>
        </p:txBody>
      </p:sp>
    </p:spTree>
    <p:extLst>
      <p:ext uri="{BB962C8B-B14F-4D97-AF65-F5344CB8AC3E}">
        <p14:creationId xmlns:p14="http://schemas.microsoft.com/office/powerpoint/2010/main" val="2421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961" y="1581150"/>
            <a:ext cx="8432808" cy="4690627"/>
          </a:xfrm>
          <a:prstGeom prst="rect">
            <a:avLst/>
          </a:prstGeom>
          <a:solidFill>
            <a:srgbClr val="D4D0B0">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solidFill>
                <a:prstClr val="white"/>
              </a:solidFill>
            </a:endParaRPr>
          </a:p>
        </p:txBody>
      </p:sp>
      <p:sp>
        <p:nvSpPr>
          <p:cNvPr id="2" name="Title 1"/>
          <p:cNvSpPr>
            <a:spLocks noGrp="1"/>
          </p:cNvSpPr>
          <p:nvPr>
            <p:ph type="title"/>
          </p:nvPr>
        </p:nvSpPr>
        <p:spPr>
          <a:xfrm>
            <a:off x="933258" y="447820"/>
            <a:ext cx="8229600" cy="774700"/>
          </a:xfrm>
        </p:spPr>
        <p:txBody>
          <a:bodyPr>
            <a:noAutofit/>
          </a:bodyPr>
          <a:lstStyle/>
          <a:p>
            <a:pPr algn="l">
              <a:lnSpc>
                <a:spcPct val="90000"/>
              </a:lnSpc>
            </a:pPr>
            <a:r>
              <a:rPr lang="en-US" sz="3200" dirty="0">
                <a:solidFill>
                  <a:srgbClr val="1D5F76"/>
                </a:solidFill>
                <a:latin typeface="Avenir LT Std 65 Medium"/>
                <a:cs typeface="Avenir LT Std 65 Medium"/>
              </a:rPr>
              <a:t>Illustration 3–2</a:t>
            </a:r>
            <a:br>
              <a:rPr lang="en-US" sz="3200" dirty="0">
                <a:solidFill>
                  <a:srgbClr val="A5062D"/>
                </a:solidFill>
                <a:latin typeface="Avenir LT Std 65 Medium"/>
                <a:cs typeface="Avenir LT Std 65 Medium"/>
              </a:rPr>
            </a:br>
            <a:r>
              <a:rPr lang="en-US" sz="4000" dirty="0">
                <a:solidFill>
                  <a:srgbClr val="A5062D"/>
                </a:solidFill>
                <a:latin typeface="Avenir LT Std 65 Medium"/>
              </a:rPr>
              <a:t>Accrual-Basis versus Cash-Basis for Revenue-Related Transactions</a:t>
            </a:r>
            <a:endParaRPr lang="en-US" sz="4000" dirty="0">
              <a:solidFill>
                <a:srgbClr val="A5062D"/>
              </a:solidFill>
              <a:latin typeface="Avenir LT Std 65 Medium"/>
              <a:cs typeface="Avenir LT Std 65 Medium"/>
            </a:endParaRPr>
          </a:p>
        </p:txBody>
      </p:sp>
      <p:sp>
        <p:nvSpPr>
          <p:cNvPr id="4" name="Round Same Side Corner Rectangle 3"/>
          <p:cNvSpPr/>
          <p:nvPr/>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9" name="TextBox 8"/>
          <p:cNvSpPr txBox="1">
            <a:spLocks noChangeArrowheads="1"/>
          </p:cNvSpPr>
          <p:nvPr/>
        </p:nvSpPr>
        <p:spPr bwMode="auto">
          <a:xfrm>
            <a:off x="3948351" y="1693416"/>
            <a:ext cx="5155117" cy="276999"/>
          </a:xfrm>
          <a:prstGeom prst="rect">
            <a:avLst/>
          </a:prstGeom>
          <a:noFill/>
          <a:ln w="9525">
            <a:noFill/>
            <a:miter lim="800000"/>
            <a:headEnd/>
            <a:tailEnd/>
          </a:ln>
        </p:spPr>
        <p:txBody>
          <a:bodyPr wrap="square" lIns="0" tIns="0" rIns="0" bIns="0">
            <a:spAutoFit/>
          </a:bodyPr>
          <a:lstStyle/>
          <a:p>
            <a:pPr algn="ctr"/>
            <a:r>
              <a:rPr lang="en-US" dirty="0">
                <a:solidFill>
                  <a:prstClr val="black"/>
                </a:solidFill>
              </a:rPr>
              <a:t>Accrual-Basis                         Cash-Basis</a:t>
            </a:r>
            <a:endParaRPr lang="en-IN" baseline="30000" dirty="0">
              <a:solidFill>
                <a:prstClr val="black"/>
              </a:solidFill>
            </a:endParaRPr>
          </a:p>
        </p:txBody>
      </p:sp>
      <p:sp>
        <p:nvSpPr>
          <p:cNvPr id="25" name="TextBox 24"/>
          <p:cNvSpPr txBox="1">
            <a:spLocks noChangeArrowheads="1"/>
          </p:cNvSpPr>
          <p:nvPr/>
        </p:nvSpPr>
        <p:spPr bwMode="auto">
          <a:xfrm>
            <a:off x="4378357" y="2130642"/>
            <a:ext cx="895625" cy="830997"/>
          </a:xfrm>
          <a:prstGeom prst="rect">
            <a:avLst/>
          </a:prstGeom>
          <a:noFill/>
          <a:ln w="9525">
            <a:noFill/>
            <a:miter lim="800000"/>
            <a:headEnd/>
            <a:tailEnd/>
          </a:ln>
        </p:spPr>
        <p:txBody>
          <a:bodyPr wrap="square" lIns="0" tIns="0" rIns="0" bIns="0">
            <a:spAutoFit/>
          </a:bodyPr>
          <a:lstStyle/>
          <a:p>
            <a:pPr algn="ctr"/>
            <a:r>
              <a:rPr lang="en-US" dirty="0">
                <a:solidFill>
                  <a:prstClr val="black"/>
                </a:solidFill>
              </a:rPr>
              <a:t>Service</a:t>
            </a:r>
          </a:p>
          <a:p>
            <a:pPr algn="ctr"/>
            <a:r>
              <a:rPr lang="en-US" u="sng" dirty="0">
                <a:solidFill>
                  <a:prstClr val="black"/>
                </a:solidFill>
              </a:rPr>
              <a:t>Provided</a:t>
            </a:r>
            <a:r>
              <a:rPr lang="en-US" b="1" dirty="0">
                <a:solidFill>
                  <a:prstClr val="black"/>
                </a:solidFill>
              </a:rPr>
              <a:t>	</a:t>
            </a:r>
          </a:p>
        </p:txBody>
      </p:sp>
      <p:sp>
        <p:nvSpPr>
          <p:cNvPr id="26" name="TextBox 25"/>
          <p:cNvSpPr txBox="1">
            <a:spLocks noChangeArrowheads="1"/>
          </p:cNvSpPr>
          <p:nvPr/>
        </p:nvSpPr>
        <p:spPr bwMode="auto">
          <a:xfrm>
            <a:off x="5495953" y="2130643"/>
            <a:ext cx="1091644" cy="553998"/>
          </a:xfrm>
          <a:prstGeom prst="rect">
            <a:avLst/>
          </a:prstGeom>
          <a:noFill/>
          <a:ln w="9525">
            <a:noFill/>
            <a:miter lim="800000"/>
            <a:headEnd/>
            <a:tailEnd/>
          </a:ln>
        </p:spPr>
        <p:txBody>
          <a:bodyPr wrap="square" lIns="0" tIns="0" rIns="0" bIns="0">
            <a:spAutoFit/>
          </a:bodyPr>
          <a:lstStyle/>
          <a:p>
            <a:pPr algn="ctr"/>
            <a:r>
              <a:rPr lang="en-US" dirty="0">
                <a:solidFill>
                  <a:prstClr val="black"/>
                </a:solidFill>
              </a:rPr>
              <a:t>Revenue</a:t>
            </a:r>
            <a:br>
              <a:rPr lang="en-US" dirty="0">
                <a:solidFill>
                  <a:prstClr val="black"/>
                </a:solidFill>
              </a:rPr>
            </a:br>
            <a:r>
              <a:rPr lang="en-US" u="sng" dirty="0">
                <a:solidFill>
                  <a:prstClr val="black"/>
                </a:solidFill>
              </a:rPr>
              <a:t>Recorded</a:t>
            </a:r>
            <a:r>
              <a:rPr lang="en-US" b="1" dirty="0">
                <a:solidFill>
                  <a:prstClr val="black"/>
                </a:solidFill>
              </a:rPr>
              <a:t>	</a:t>
            </a:r>
          </a:p>
        </p:txBody>
      </p:sp>
      <p:sp>
        <p:nvSpPr>
          <p:cNvPr id="27" name="TextBox 26"/>
          <p:cNvSpPr txBox="1">
            <a:spLocks noChangeArrowheads="1"/>
          </p:cNvSpPr>
          <p:nvPr/>
        </p:nvSpPr>
        <p:spPr bwMode="auto">
          <a:xfrm>
            <a:off x="6857330" y="2130642"/>
            <a:ext cx="895625" cy="830997"/>
          </a:xfrm>
          <a:prstGeom prst="rect">
            <a:avLst/>
          </a:prstGeom>
          <a:noFill/>
          <a:ln w="9525">
            <a:noFill/>
            <a:miter lim="800000"/>
            <a:headEnd/>
            <a:tailEnd/>
          </a:ln>
        </p:spPr>
        <p:txBody>
          <a:bodyPr wrap="square" lIns="0" tIns="0" rIns="0" bIns="0">
            <a:spAutoFit/>
          </a:bodyPr>
          <a:lstStyle/>
          <a:p>
            <a:pPr algn="ctr"/>
            <a:r>
              <a:rPr lang="en-US" dirty="0">
                <a:solidFill>
                  <a:prstClr val="black"/>
                </a:solidFill>
              </a:rPr>
              <a:t>Cash</a:t>
            </a:r>
            <a:br>
              <a:rPr lang="en-US" dirty="0">
                <a:solidFill>
                  <a:prstClr val="black"/>
                </a:solidFill>
              </a:rPr>
            </a:br>
            <a:r>
              <a:rPr lang="en-US" u="sng" dirty="0">
                <a:solidFill>
                  <a:prstClr val="black"/>
                </a:solidFill>
              </a:rPr>
              <a:t>Received</a:t>
            </a:r>
            <a:r>
              <a:rPr lang="en-US" b="1" dirty="0">
                <a:solidFill>
                  <a:prstClr val="black"/>
                </a:solidFill>
              </a:rPr>
              <a:t>	</a:t>
            </a:r>
          </a:p>
        </p:txBody>
      </p:sp>
      <p:sp>
        <p:nvSpPr>
          <p:cNvPr id="28" name="TextBox 27"/>
          <p:cNvSpPr txBox="1">
            <a:spLocks noChangeArrowheads="1"/>
          </p:cNvSpPr>
          <p:nvPr/>
        </p:nvSpPr>
        <p:spPr bwMode="auto">
          <a:xfrm>
            <a:off x="7864141" y="2130642"/>
            <a:ext cx="1026147" cy="553998"/>
          </a:xfrm>
          <a:prstGeom prst="rect">
            <a:avLst/>
          </a:prstGeom>
          <a:noFill/>
          <a:ln w="9525">
            <a:noFill/>
            <a:miter lim="800000"/>
            <a:headEnd/>
            <a:tailEnd/>
          </a:ln>
        </p:spPr>
        <p:txBody>
          <a:bodyPr wrap="square" lIns="0" tIns="0" rIns="0" bIns="0">
            <a:spAutoFit/>
          </a:bodyPr>
          <a:lstStyle/>
          <a:p>
            <a:pPr algn="ctr"/>
            <a:r>
              <a:rPr lang="en-US" dirty="0">
                <a:solidFill>
                  <a:prstClr val="black"/>
                </a:solidFill>
              </a:rPr>
              <a:t>Revenue</a:t>
            </a:r>
            <a:br>
              <a:rPr lang="en-US" dirty="0">
                <a:solidFill>
                  <a:prstClr val="black"/>
                </a:solidFill>
              </a:rPr>
            </a:br>
            <a:r>
              <a:rPr lang="en-US" u="sng" dirty="0">
                <a:solidFill>
                  <a:prstClr val="black"/>
                </a:solidFill>
              </a:rPr>
              <a:t>Recorded</a:t>
            </a:r>
            <a:r>
              <a:rPr lang="en-US" b="1" u="sng" dirty="0">
                <a:solidFill>
                  <a:prstClr val="black"/>
                </a:solidFill>
              </a:rPr>
              <a:t>	</a:t>
            </a:r>
          </a:p>
        </p:txBody>
      </p:sp>
      <p:sp>
        <p:nvSpPr>
          <p:cNvPr id="3" name="Slide Number Placeholder 2"/>
          <p:cNvSpPr>
            <a:spLocks noGrp="1"/>
          </p:cNvSpPr>
          <p:nvPr>
            <p:ph type="sldNum" sz="quarter" idx="4"/>
          </p:nvPr>
        </p:nvSpPr>
        <p:spPr>
          <a:xfrm>
            <a:off x="6857330" y="6485654"/>
            <a:ext cx="2133600" cy="365125"/>
          </a:xfrm>
        </p:spPr>
        <p:txBody>
          <a:bodyPr lIns="0" tIns="0" rIns="0" bIns="0"/>
          <a:lstStyle/>
          <a:p>
            <a:r>
              <a:rPr lang="en-US" dirty="0">
                <a:solidFill>
                  <a:prstClr val="black">
                    <a:tint val="75000"/>
                  </a:prstClr>
                </a:solidFill>
              </a:rPr>
              <a:t>3-</a:t>
            </a:r>
            <a:fld id="{8A048DD7-39B4-434B-ACE7-68CA5B147A05}" type="slidenum">
              <a:rPr lang="en-US" smtClean="0">
                <a:solidFill>
                  <a:prstClr val="black">
                    <a:tint val="75000"/>
                  </a:prstClr>
                </a:solidFill>
              </a:rPr>
              <a:pPr/>
              <a:t>10</a:t>
            </a:fld>
            <a:endParaRPr lang="en-US" dirty="0">
              <a:solidFill>
                <a:prstClr val="black">
                  <a:tint val="75000"/>
                </a:prstClr>
              </a:solidFill>
            </a:endParaRPr>
          </a:p>
        </p:txBody>
      </p:sp>
      <p:cxnSp>
        <p:nvCxnSpPr>
          <p:cNvPr id="20" name="Straight Connector 19"/>
          <p:cNvCxnSpPr/>
          <p:nvPr/>
        </p:nvCxnSpPr>
        <p:spPr>
          <a:xfrm>
            <a:off x="4378357" y="2003812"/>
            <a:ext cx="201322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6857330" y="2003812"/>
            <a:ext cx="190243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7582769" y="4093908"/>
            <a:ext cx="1664755" cy="762645"/>
          </a:xfrm>
          <a:prstGeom prst="rect">
            <a:avLst/>
          </a:prstGeom>
          <a:noFill/>
        </p:spPr>
        <p:txBody>
          <a:bodyPr wrap="square" rtlCol="0">
            <a:spAutoFit/>
          </a:bodyPr>
          <a:lstStyle/>
          <a:p>
            <a:pPr algn="ctr">
              <a:lnSpc>
                <a:spcPct val="80000"/>
              </a:lnSpc>
            </a:pPr>
            <a:r>
              <a:rPr lang="en-US" dirty="0"/>
              <a:t>Not recorded until cash received</a:t>
            </a:r>
          </a:p>
        </p:txBody>
      </p:sp>
      <p:sp>
        <p:nvSpPr>
          <p:cNvPr id="33" name="TextBox 32"/>
          <p:cNvSpPr txBox="1"/>
          <p:nvPr/>
        </p:nvSpPr>
        <p:spPr>
          <a:xfrm>
            <a:off x="5273982" y="5264628"/>
            <a:ext cx="1883495" cy="984244"/>
          </a:xfrm>
          <a:prstGeom prst="rect">
            <a:avLst/>
          </a:prstGeom>
          <a:noFill/>
        </p:spPr>
        <p:txBody>
          <a:bodyPr wrap="square" rtlCol="0">
            <a:spAutoFit/>
          </a:bodyPr>
          <a:lstStyle/>
          <a:p>
            <a:pPr algn="ctr">
              <a:lnSpc>
                <a:spcPct val="80000"/>
              </a:lnSpc>
            </a:pPr>
            <a:r>
              <a:rPr lang="en-US" dirty="0"/>
              <a:t>Record as Deferred Revenue (liability) until service provided</a:t>
            </a:r>
          </a:p>
        </p:txBody>
      </p:sp>
      <p:sp>
        <p:nvSpPr>
          <p:cNvPr id="8" name="TextBox 7"/>
          <p:cNvSpPr txBox="1"/>
          <p:nvPr/>
        </p:nvSpPr>
        <p:spPr>
          <a:xfrm>
            <a:off x="679261" y="2370667"/>
            <a:ext cx="1380962" cy="369332"/>
          </a:xfrm>
          <a:prstGeom prst="rect">
            <a:avLst/>
          </a:prstGeom>
          <a:noFill/>
        </p:spPr>
        <p:txBody>
          <a:bodyPr wrap="square" rtlCol="0">
            <a:spAutoFit/>
          </a:bodyPr>
          <a:lstStyle/>
          <a:p>
            <a:r>
              <a:rPr lang="en-US" u="sng" dirty="0"/>
              <a:t>Transaction</a:t>
            </a:r>
          </a:p>
        </p:txBody>
      </p:sp>
      <p:sp>
        <p:nvSpPr>
          <p:cNvPr id="30" name="TextBox 29"/>
          <p:cNvSpPr txBox="1"/>
          <p:nvPr/>
        </p:nvSpPr>
        <p:spPr>
          <a:xfrm>
            <a:off x="2739480" y="2370667"/>
            <a:ext cx="1380962" cy="369332"/>
          </a:xfrm>
          <a:prstGeom prst="rect">
            <a:avLst/>
          </a:prstGeom>
          <a:noFill/>
        </p:spPr>
        <p:txBody>
          <a:bodyPr wrap="square" rtlCol="0">
            <a:spAutoFit/>
          </a:bodyPr>
          <a:lstStyle/>
          <a:p>
            <a:r>
              <a:rPr lang="en-US" u="sng" dirty="0"/>
              <a:t>Description</a:t>
            </a:r>
          </a:p>
        </p:txBody>
      </p:sp>
      <p:sp>
        <p:nvSpPr>
          <p:cNvPr id="23" name="TextBox 22"/>
          <p:cNvSpPr txBox="1"/>
          <p:nvPr/>
        </p:nvSpPr>
        <p:spPr>
          <a:xfrm>
            <a:off x="4378357" y="2780765"/>
            <a:ext cx="4725111" cy="369332"/>
          </a:xfrm>
          <a:prstGeom prst="rect">
            <a:avLst/>
          </a:prstGeom>
          <a:noFill/>
        </p:spPr>
        <p:txBody>
          <a:bodyPr wrap="square" rtlCol="0">
            <a:spAutoFit/>
          </a:bodyPr>
          <a:lstStyle/>
          <a:p>
            <a:pPr>
              <a:tabLst>
                <a:tab pos="231775" algn="l"/>
                <a:tab pos="1195388" algn="l"/>
              </a:tabLst>
            </a:pPr>
            <a:r>
              <a:rPr lang="en-US" b="1" dirty="0">
                <a:solidFill>
                  <a:srgbClr val="008000"/>
                </a:solidFill>
                <a:latin typeface="Wingdings 2" charset="2"/>
                <a:cs typeface="Wingdings 2" charset="2"/>
              </a:rPr>
              <a:t>	P	</a:t>
            </a:r>
            <a:r>
              <a:rPr lang="en-US" dirty="0">
                <a:solidFill>
                  <a:prstClr val="black"/>
                </a:solidFill>
              </a:rPr>
              <a:t>$43,000		</a:t>
            </a:r>
            <a:r>
              <a:rPr lang="en-US" b="1" dirty="0">
                <a:solidFill>
                  <a:srgbClr val="008000"/>
                </a:solidFill>
                <a:latin typeface="Wingdings 2" charset="2"/>
                <a:cs typeface="Wingdings 2" charset="2"/>
              </a:rPr>
              <a:t>P		</a:t>
            </a:r>
            <a:r>
              <a:rPr lang="en-US" dirty="0">
                <a:solidFill>
                  <a:prstClr val="black"/>
                </a:solidFill>
              </a:rPr>
              <a:t>$43,00</a:t>
            </a:r>
            <a:r>
              <a:rPr lang="en-US" dirty="0"/>
              <a:t>0</a:t>
            </a:r>
          </a:p>
        </p:txBody>
      </p:sp>
      <p:sp>
        <p:nvSpPr>
          <p:cNvPr id="32" name="TextBox 31"/>
          <p:cNvSpPr txBox="1"/>
          <p:nvPr/>
        </p:nvSpPr>
        <p:spPr>
          <a:xfrm>
            <a:off x="4385860" y="3825181"/>
            <a:ext cx="4403474" cy="369332"/>
          </a:xfrm>
          <a:prstGeom prst="rect">
            <a:avLst/>
          </a:prstGeom>
          <a:noFill/>
        </p:spPr>
        <p:txBody>
          <a:bodyPr wrap="square" rtlCol="0">
            <a:spAutoFit/>
          </a:bodyPr>
          <a:lstStyle/>
          <a:p>
            <a:pPr>
              <a:tabLst>
                <a:tab pos="231775" algn="l"/>
              </a:tabLst>
            </a:pPr>
            <a:r>
              <a:rPr lang="en-US" b="1" dirty="0">
                <a:solidFill>
                  <a:srgbClr val="008000"/>
                </a:solidFill>
                <a:latin typeface="Wingdings 2" charset="2"/>
                <a:cs typeface="Wingdings 2" charset="2"/>
              </a:rPr>
              <a:t>	P		 </a:t>
            </a:r>
            <a:r>
              <a:rPr lang="en-US" dirty="0">
                <a:solidFill>
                  <a:prstClr val="black"/>
                </a:solidFill>
              </a:rPr>
              <a:t>$20,000		</a:t>
            </a:r>
            <a:r>
              <a:rPr lang="en-US" dirty="0">
                <a:solidFill>
                  <a:srgbClr val="A5062D"/>
                </a:solidFill>
                <a:latin typeface="Avenir LT Std 65 Medium"/>
                <a:cs typeface="Avenir LT Std 65 Medium"/>
              </a:rPr>
              <a:t>x</a:t>
            </a:r>
            <a:r>
              <a:rPr lang="en-US" b="1" dirty="0">
                <a:solidFill>
                  <a:srgbClr val="008000"/>
                </a:solidFill>
                <a:latin typeface="Wingdings 2" charset="2"/>
                <a:cs typeface="Wingdings 2" charset="2"/>
              </a:rPr>
              <a:t>   	 </a:t>
            </a:r>
            <a:r>
              <a:rPr lang="en-US" dirty="0">
                <a:solidFill>
                  <a:prstClr val="black"/>
                </a:solidFill>
              </a:rPr>
              <a:t>$0</a:t>
            </a:r>
            <a:endParaRPr lang="en-US" dirty="0"/>
          </a:p>
        </p:txBody>
      </p:sp>
      <p:sp>
        <p:nvSpPr>
          <p:cNvPr id="34" name="TextBox 33"/>
          <p:cNvSpPr txBox="1"/>
          <p:nvPr/>
        </p:nvSpPr>
        <p:spPr>
          <a:xfrm>
            <a:off x="4391815" y="4947143"/>
            <a:ext cx="4551566" cy="369332"/>
          </a:xfrm>
          <a:prstGeom prst="rect">
            <a:avLst/>
          </a:prstGeom>
          <a:noFill/>
        </p:spPr>
        <p:txBody>
          <a:bodyPr wrap="square" rtlCol="0">
            <a:spAutoFit/>
          </a:bodyPr>
          <a:lstStyle/>
          <a:p>
            <a:pPr>
              <a:tabLst>
                <a:tab pos="231775" algn="l"/>
              </a:tabLst>
            </a:pPr>
            <a:r>
              <a:rPr lang="en-US" dirty="0">
                <a:solidFill>
                  <a:srgbClr val="A5062D"/>
                </a:solidFill>
                <a:latin typeface="Avenir LT Std 65 Medium"/>
                <a:cs typeface="Avenir LT Std 65 Medium"/>
              </a:rPr>
              <a:t>	x</a:t>
            </a:r>
            <a:r>
              <a:rPr lang="en-US" b="1" dirty="0">
                <a:solidFill>
                  <a:srgbClr val="008000"/>
                </a:solidFill>
                <a:latin typeface="Wingdings 2" charset="2"/>
                <a:cs typeface="Wingdings 2" charset="2"/>
              </a:rPr>
              <a:t>		 	 </a:t>
            </a:r>
            <a:r>
              <a:rPr lang="en-US" dirty="0">
                <a:solidFill>
                  <a:prstClr val="black"/>
                </a:solidFill>
              </a:rPr>
              <a:t>$0		</a:t>
            </a:r>
            <a:r>
              <a:rPr lang="en-US" b="1" dirty="0">
                <a:solidFill>
                  <a:srgbClr val="008000"/>
                </a:solidFill>
                <a:latin typeface="Wingdings 2" charset="2"/>
                <a:cs typeface="Wingdings 2" charset="2"/>
              </a:rPr>
              <a:t>P   </a:t>
            </a:r>
            <a:r>
              <a:rPr lang="en-US" sz="1000" dirty="0">
                <a:solidFill>
                  <a:srgbClr val="008000"/>
                </a:solidFill>
                <a:latin typeface="Wingdings 2" charset="2"/>
                <a:cs typeface="Wingdings 2" charset="2"/>
              </a:rPr>
              <a:t> </a:t>
            </a:r>
            <a:r>
              <a:rPr lang="en-US" dirty="0">
                <a:solidFill>
                  <a:prstClr val="black"/>
                </a:solidFill>
              </a:rPr>
              <a:t>$6,000</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4017728953"/>
              </p:ext>
            </p:extLst>
          </p:nvPr>
        </p:nvGraphicFramePr>
        <p:xfrm>
          <a:off x="679262" y="2754051"/>
          <a:ext cx="3930092" cy="914400"/>
        </p:xfrm>
        <a:graphic>
          <a:graphicData uri="http://schemas.openxmlformats.org/drawingml/2006/table">
            <a:tbl>
              <a:tblPr firstRow="1" bandRow="1">
                <a:tableStyleId>{2D5ABB26-0587-4C30-8999-92F81FD0307C}</a:tableStyleId>
              </a:tblPr>
              <a:tblGrid>
                <a:gridCol w="1383719">
                  <a:extLst>
                    <a:ext uri="{9D8B030D-6E8A-4147-A177-3AD203B41FA5}">
                      <a16:colId xmlns:a16="http://schemas.microsoft.com/office/drawing/2014/main" val="20000"/>
                    </a:ext>
                  </a:extLst>
                </a:gridCol>
                <a:gridCol w="2546373">
                  <a:extLst>
                    <a:ext uri="{9D8B030D-6E8A-4147-A177-3AD203B41FA5}">
                      <a16:colId xmlns:a16="http://schemas.microsoft.com/office/drawing/2014/main" val="20001"/>
                    </a:ext>
                  </a:extLst>
                </a:gridCol>
              </a:tblGrid>
              <a:tr h="370840">
                <a:tc>
                  <a:txBody>
                    <a:bodyPr/>
                    <a:lstStyle/>
                    <a:p>
                      <a:r>
                        <a:rPr lang="en-US" dirty="0"/>
                        <a:t>(6) Dec. 12</a:t>
                      </a:r>
                    </a:p>
                  </a:txBody>
                  <a:tcPr/>
                </a:tc>
                <a:tc>
                  <a:txBody>
                    <a:bodyPr/>
                    <a:lstStyle/>
                    <a:p>
                      <a:r>
                        <a:rPr lang="en-US" dirty="0"/>
                        <a:t>Provide soccer training to customers for cash, $43,000.</a:t>
                      </a:r>
                    </a:p>
                  </a:txBody>
                  <a:tcPr/>
                </a:tc>
                <a:extLst>
                  <a:ext uri="{0D108BD9-81ED-4DB2-BD59-A6C34878D82A}">
                    <a16:rowId xmlns:a16="http://schemas.microsoft.com/office/drawing/2014/main" val="10000"/>
                  </a:ext>
                </a:extLst>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192538036"/>
              </p:ext>
            </p:extLst>
          </p:nvPr>
        </p:nvGraphicFramePr>
        <p:xfrm>
          <a:off x="678490" y="3810399"/>
          <a:ext cx="3930092" cy="914400"/>
        </p:xfrm>
        <a:graphic>
          <a:graphicData uri="http://schemas.openxmlformats.org/drawingml/2006/table">
            <a:tbl>
              <a:tblPr firstRow="1" bandRow="1">
                <a:tableStyleId>{2D5ABB26-0587-4C30-8999-92F81FD0307C}</a:tableStyleId>
              </a:tblPr>
              <a:tblGrid>
                <a:gridCol w="1383719">
                  <a:extLst>
                    <a:ext uri="{9D8B030D-6E8A-4147-A177-3AD203B41FA5}">
                      <a16:colId xmlns:a16="http://schemas.microsoft.com/office/drawing/2014/main" val="20000"/>
                    </a:ext>
                  </a:extLst>
                </a:gridCol>
                <a:gridCol w="2546373">
                  <a:extLst>
                    <a:ext uri="{9D8B030D-6E8A-4147-A177-3AD203B41FA5}">
                      <a16:colId xmlns:a16="http://schemas.microsoft.com/office/drawing/2014/main" val="20001"/>
                    </a:ext>
                  </a:extLst>
                </a:gridCol>
              </a:tblGrid>
              <a:tr h="370840">
                <a:tc>
                  <a:txBody>
                    <a:bodyPr/>
                    <a:lstStyle/>
                    <a:p>
                      <a:r>
                        <a:rPr lang="en-US" dirty="0"/>
                        <a:t>(7) Dec. 17</a:t>
                      </a:r>
                    </a:p>
                  </a:txBody>
                  <a:tcPr/>
                </a:tc>
                <a:tc>
                  <a:txBody>
                    <a:bodyPr/>
                    <a:lstStyle/>
                    <a:p>
                      <a:r>
                        <a:rPr lang="en-US" dirty="0"/>
                        <a:t>Provide soccer training to customers on account, $20,000.</a:t>
                      </a:r>
                    </a:p>
                  </a:txBody>
                  <a:tcPr/>
                </a:tc>
                <a:extLst>
                  <a:ext uri="{0D108BD9-81ED-4DB2-BD59-A6C34878D82A}">
                    <a16:rowId xmlns:a16="http://schemas.microsoft.com/office/drawing/2014/main" val="10000"/>
                  </a:ext>
                </a:extLst>
              </a:tr>
            </a:tbl>
          </a:graphicData>
        </a:graphic>
      </p:graphicFrame>
      <p:graphicFrame>
        <p:nvGraphicFramePr>
          <p:cNvPr id="36" name="Table 35"/>
          <p:cNvGraphicFramePr>
            <a:graphicFrameLocks noGrp="1"/>
          </p:cNvGraphicFramePr>
          <p:nvPr>
            <p:extLst>
              <p:ext uri="{D42A27DB-BD31-4B8C-83A1-F6EECF244321}">
                <p14:modId xmlns:p14="http://schemas.microsoft.com/office/powerpoint/2010/main" val="1770978126"/>
              </p:ext>
            </p:extLst>
          </p:nvPr>
        </p:nvGraphicFramePr>
        <p:xfrm>
          <a:off x="663548" y="4946245"/>
          <a:ext cx="3930092" cy="1188720"/>
        </p:xfrm>
        <a:graphic>
          <a:graphicData uri="http://schemas.openxmlformats.org/drawingml/2006/table">
            <a:tbl>
              <a:tblPr firstRow="1" bandRow="1">
                <a:tableStyleId>{2D5ABB26-0587-4C30-8999-92F81FD0307C}</a:tableStyleId>
              </a:tblPr>
              <a:tblGrid>
                <a:gridCol w="1383719">
                  <a:extLst>
                    <a:ext uri="{9D8B030D-6E8A-4147-A177-3AD203B41FA5}">
                      <a16:colId xmlns:a16="http://schemas.microsoft.com/office/drawing/2014/main" val="20000"/>
                    </a:ext>
                  </a:extLst>
                </a:gridCol>
                <a:gridCol w="2546373">
                  <a:extLst>
                    <a:ext uri="{9D8B030D-6E8A-4147-A177-3AD203B41FA5}">
                      <a16:colId xmlns:a16="http://schemas.microsoft.com/office/drawing/2014/main" val="20001"/>
                    </a:ext>
                  </a:extLst>
                </a:gridCol>
              </a:tblGrid>
              <a:tr h="370840">
                <a:tc>
                  <a:txBody>
                    <a:bodyPr/>
                    <a:lstStyle/>
                    <a:p>
                      <a:r>
                        <a:rPr lang="en-US" dirty="0"/>
                        <a:t>(8) Dec. 23</a:t>
                      </a:r>
                    </a:p>
                  </a:txBody>
                  <a:tcPr/>
                </a:tc>
                <a:tc>
                  <a:txBody>
                    <a:bodyPr/>
                    <a:lstStyle/>
                    <a:p>
                      <a:r>
                        <a:rPr lang="en-US" dirty="0"/>
                        <a:t>Receive</a:t>
                      </a:r>
                      <a:r>
                        <a:rPr lang="en-US" baseline="0" dirty="0"/>
                        <a:t> cash in advance for soccer training sessions to be given in the future, $6,000.</a:t>
                      </a:r>
                      <a:endParaRPr lang="en-US"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6088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3" grpId="0"/>
      <p:bldP spid="23" grpId="0"/>
      <p:bldP spid="32"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961" y="1581150"/>
            <a:ext cx="8432808" cy="4690627"/>
          </a:xfrm>
          <a:prstGeom prst="rect">
            <a:avLst/>
          </a:prstGeom>
          <a:solidFill>
            <a:srgbClr val="D4D0B0">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solidFill>
                <a:prstClr val="white"/>
              </a:solidFill>
            </a:endParaRPr>
          </a:p>
        </p:txBody>
      </p:sp>
      <p:sp>
        <p:nvSpPr>
          <p:cNvPr id="2" name="Title 1"/>
          <p:cNvSpPr>
            <a:spLocks noGrp="1"/>
          </p:cNvSpPr>
          <p:nvPr>
            <p:ph type="title"/>
          </p:nvPr>
        </p:nvSpPr>
        <p:spPr>
          <a:xfrm>
            <a:off x="933258" y="447820"/>
            <a:ext cx="8229600" cy="774700"/>
          </a:xfrm>
        </p:spPr>
        <p:txBody>
          <a:bodyPr>
            <a:noAutofit/>
          </a:bodyPr>
          <a:lstStyle/>
          <a:p>
            <a:pPr algn="l">
              <a:lnSpc>
                <a:spcPct val="90000"/>
              </a:lnSpc>
            </a:pPr>
            <a:r>
              <a:rPr lang="en-US" sz="3200" dirty="0">
                <a:solidFill>
                  <a:srgbClr val="1D5F76"/>
                </a:solidFill>
                <a:latin typeface="Avenir LT Std 65 Medium"/>
                <a:cs typeface="Avenir LT Std 65 Medium"/>
              </a:rPr>
              <a:t>Illustration 3–3</a:t>
            </a:r>
            <a:br>
              <a:rPr lang="en-US" sz="3200" dirty="0">
                <a:solidFill>
                  <a:srgbClr val="A5062D"/>
                </a:solidFill>
                <a:latin typeface="Avenir LT Std 65 Medium"/>
                <a:cs typeface="Avenir LT Std 65 Medium"/>
              </a:rPr>
            </a:br>
            <a:r>
              <a:rPr lang="en-US" sz="4000" dirty="0">
                <a:solidFill>
                  <a:srgbClr val="A5062D"/>
                </a:solidFill>
                <a:latin typeface="Avenir LT Std 65 Medium"/>
                <a:cs typeface="Avenir LT Std 65 Medium"/>
              </a:rPr>
              <a:t>Accrual-Basis versus Cash-Basis for Expense-Related Transactions</a:t>
            </a:r>
          </a:p>
        </p:txBody>
      </p:sp>
      <p:sp>
        <p:nvSpPr>
          <p:cNvPr id="4" name="Round Same Side Corner Rectangle 3"/>
          <p:cNvSpPr/>
          <p:nvPr/>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9" name="TextBox 8"/>
          <p:cNvSpPr txBox="1">
            <a:spLocks noChangeArrowheads="1"/>
          </p:cNvSpPr>
          <p:nvPr/>
        </p:nvSpPr>
        <p:spPr bwMode="auto">
          <a:xfrm>
            <a:off x="3948351" y="1693416"/>
            <a:ext cx="5155117" cy="276999"/>
          </a:xfrm>
          <a:prstGeom prst="rect">
            <a:avLst/>
          </a:prstGeom>
          <a:noFill/>
          <a:ln w="9525">
            <a:noFill/>
            <a:miter lim="800000"/>
            <a:headEnd/>
            <a:tailEnd/>
          </a:ln>
        </p:spPr>
        <p:txBody>
          <a:bodyPr wrap="square" lIns="0" tIns="0" rIns="0" bIns="0">
            <a:spAutoFit/>
          </a:bodyPr>
          <a:lstStyle/>
          <a:p>
            <a:pPr algn="ctr"/>
            <a:r>
              <a:rPr lang="en-US" dirty="0">
                <a:solidFill>
                  <a:prstClr val="black"/>
                </a:solidFill>
              </a:rPr>
              <a:t>Accrual-Basis                         Cash-Basis</a:t>
            </a:r>
            <a:endParaRPr lang="en-IN" baseline="30000" dirty="0">
              <a:solidFill>
                <a:prstClr val="black"/>
              </a:solidFill>
            </a:endParaRPr>
          </a:p>
        </p:txBody>
      </p:sp>
      <p:sp>
        <p:nvSpPr>
          <p:cNvPr id="25" name="TextBox 24"/>
          <p:cNvSpPr txBox="1">
            <a:spLocks noChangeArrowheads="1"/>
          </p:cNvSpPr>
          <p:nvPr/>
        </p:nvSpPr>
        <p:spPr bwMode="auto">
          <a:xfrm>
            <a:off x="4378357" y="2130642"/>
            <a:ext cx="895625" cy="830997"/>
          </a:xfrm>
          <a:prstGeom prst="rect">
            <a:avLst/>
          </a:prstGeom>
          <a:noFill/>
          <a:ln w="9525">
            <a:noFill/>
            <a:miter lim="800000"/>
            <a:headEnd/>
            <a:tailEnd/>
          </a:ln>
        </p:spPr>
        <p:txBody>
          <a:bodyPr wrap="square" lIns="0" tIns="0" rIns="0" bIns="0">
            <a:spAutoFit/>
          </a:bodyPr>
          <a:lstStyle/>
          <a:p>
            <a:pPr algn="ctr"/>
            <a:r>
              <a:rPr lang="en-US" dirty="0">
                <a:solidFill>
                  <a:prstClr val="black"/>
                </a:solidFill>
              </a:rPr>
              <a:t>Cost</a:t>
            </a:r>
          </a:p>
          <a:p>
            <a:pPr algn="ctr"/>
            <a:r>
              <a:rPr lang="en-US" u="sng" dirty="0">
                <a:solidFill>
                  <a:prstClr val="black"/>
                </a:solidFill>
              </a:rPr>
              <a:t>Used</a:t>
            </a:r>
            <a:r>
              <a:rPr lang="en-US" b="1" dirty="0">
                <a:solidFill>
                  <a:prstClr val="black"/>
                </a:solidFill>
              </a:rPr>
              <a:t>	</a:t>
            </a:r>
          </a:p>
        </p:txBody>
      </p:sp>
      <p:sp>
        <p:nvSpPr>
          <p:cNvPr id="26" name="TextBox 25"/>
          <p:cNvSpPr txBox="1">
            <a:spLocks noChangeArrowheads="1"/>
          </p:cNvSpPr>
          <p:nvPr/>
        </p:nvSpPr>
        <p:spPr bwMode="auto">
          <a:xfrm>
            <a:off x="5495953" y="2130643"/>
            <a:ext cx="1091644" cy="553998"/>
          </a:xfrm>
          <a:prstGeom prst="rect">
            <a:avLst/>
          </a:prstGeom>
          <a:noFill/>
          <a:ln w="9525">
            <a:noFill/>
            <a:miter lim="800000"/>
            <a:headEnd/>
            <a:tailEnd/>
          </a:ln>
        </p:spPr>
        <p:txBody>
          <a:bodyPr wrap="square" lIns="0" tIns="0" rIns="0" bIns="0">
            <a:spAutoFit/>
          </a:bodyPr>
          <a:lstStyle/>
          <a:p>
            <a:pPr algn="ctr"/>
            <a:r>
              <a:rPr lang="en-US" dirty="0">
                <a:solidFill>
                  <a:prstClr val="black"/>
                </a:solidFill>
              </a:rPr>
              <a:t>Expense</a:t>
            </a:r>
            <a:br>
              <a:rPr lang="en-US" dirty="0">
                <a:solidFill>
                  <a:prstClr val="black"/>
                </a:solidFill>
              </a:rPr>
            </a:br>
            <a:r>
              <a:rPr lang="en-US" u="sng" dirty="0">
                <a:solidFill>
                  <a:prstClr val="black"/>
                </a:solidFill>
              </a:rPr>
              <a:t>Recorded</a:t>
            </a:r>
            <a:r>
              <a:rPr lang="en-US" b="1" dirty="0">
                <a:solidFill>
                  <a:prstClr val="black"/>
                </a:solidFill>
              </a:rPr>
              <a:t>	</a:t>
            </a:r>
          </a:p>
        </p:txBody>
      </p:sp>
      <p:sp>
        <p:nvSpPr>
          <p:cNvPr id="27" name="TextBox 26"/>
          <p:cNvSpPr txBox="1">
            <a:spLocks noChangeArrowheads="1"/>
          </p:cNvSpPr>
          <p:nvPr/>
        </p:nvSpPr>
        <p:spPr bwMode="auto">
          <a:xfrm>
            <a:off x="6857330" y="2130642"/>
            <a:ext cx="895625" cy="553998"/>
          </a:xfrm>
          <a:prstGeom prst="rect">
            <a:avLst/>
          </a:prstGeom>
          <a:noFill/>
          <a:ln w="9525">
            <a:noFill/>
            <a:miter lim="800000"/>
            <a:headEnd/>
            <a:tailEnd/>
          </a:ln>
        </p:spPr>
        <p:txBody>
          <a:bodyPr wrap="square" lIns="0" tIns="0" rIns="0" bIns="0">
            <a:spAutoFit/>
          </a:bodyPr>
          <a:lstStyle/>
          <a:p>
            <a:pPr algn="ctr"/>
            <a:r>
              <a:rPr lang="en-US" dirty="0">
                <a:solidFill>
                  <a:prstClr val="black"/>
                </a:solidFill>
              </a:rPr>
              <a:t>Cash</a:t>
            </a:r>
            <a:br>
              <a:rPr lang="en-US" dirty="0">
                <a:solidFill>
                  <a:prstClr val="black"/>
                </a:solidFill>
              </a:rPr>
            </a:br>
            <a:r>
              <a:rPr lang="en-US" u="sng" dirty="0">
                <a:solidFill>
                  <a:prstClr val="black"/>
                </a:solidFill>
              </a:rPr>
              <a:t>Paid</a:t>
            </a:r>
            <a:r>
              <a:rPr lang="en-US" b="1" dirty="0">
                <a:solidFill>
                  <a:prstClr val="black"/>
                </a:solidFill>
              </a:rPr>
              <a:t>	</a:t>
            </a:r>
          </a:p>
        </p:txBody>
      </p:sp>
      <p:sp>
        <p:nvSpPr>
          <p:cNvPr id="28" name="TextBox 27"/>
          <p:cNvSpPr txBox="1">
            <a:spLocks noChangeArrowheads="1"/>
          </p:cNvSpPr>
          <p:nvPr/>
        </p:nvSpPr>
        <p:spPr bwMode="auto">
          <a:xfrm>
            <a:off x="7864141" y="2130642"/>
            <a:ext cx="1026147" cy="553998"/>
          </a:xfrm>
          <a:prstGeom prst="rect">
            <a:avLst/>
          </a:prstGeom>
          <a:noFill/>
          <a:ln w="9525">
            <a:noFill/>
            <a:miter lim="800000"/>
            <a:headEnd/>
            <a:tailEnd/>
          </a:ln>
        </p:spPr>
        <p:txBody>
          <a:bodyPr wrap="square" lIns="0" tIns="0" rIns="0" bIns="0">
            <a:spAutoFit/>
          </a:bodyPr>
          <a:lstStyle/>
          <a:p>
            <a:pPr algn="ctr"/>
            <a:r>
              <a:rPr lang="en-US" dirty="0">
                <a:solidFill>
                  <a:prstClr val="black"/>
                </a:solidFill>
              </a:rPr>
              <a:t>Expense</a:t>
            </a:r>
            <a:br>
              <a:rPr lang="en-US" dirty="0">
                <a:solidFill>
                  <a:prstClr val="black"/>
                </a:solidFill>
              </a:rPr>
            </a:br>
            <a:r>
              <a:rPr lang="en-US" u="sng" dirty="0">
                <a:solidFill>
                  <a:prstClr val="black"/>
                </a:solidFill>
              </a:rPr>
              <a:t>Recorded</a:t>
            </a:r>
            <a:r>
              <a:rPr lang="en-US" b="1" u="sng" dirty="0">
                <a:solidFill>
                  <a:prstClr val="black"/>
                </a:solidFill>
              </a:rPr>
              <a:t>	</a:t>
            </a:r>
          </a:p>
        </p:txBody>
      </p:sp>
      <p:sp>
        <p:nvSpPr>
          <p:cNvPr id="3" name="Slide Number Placeholder 2"/>
          <p:cNvSpPr>
            <a:spLocks noGrp="1"/>
          </p:cNvSpPr>
          <p:nvPr>
            <p:ph type="sldNum" sz="quarter" idx="4"/>
          </p:nvPr>
        </p:nvSpPr>
        <p:spPr>
          <a:xfrm>
            <a:off x="6857330" y="6485654"/>
            <a:ext cx="2133600" cy="365125"/>
          </a:xfrm>
        </p:spPr>
        <p:txBody>
          <a:bodyPr lIns="0" tIns="0" rIns="0" bIns="0"/>
          <a:lstStyle/>
          <a:p>
            <a:r>
              <a:rPr lang="en-US" dirty="0">
                <a:solidFill>
                  <a:prstClr val="black">
                    <a:tint val="75000"/>
                  </a:prstClr>
                </a:solidFill>
              </a:rPr>
              <a:t>3-</a:t>
            </a:r>
            <a:fld id="{8A048DD7-39B4-434B-ACE7-68CA5B147A05}" type="slidenum">
              <a:rPr lang="en-US" smtClean="0">
                <a:solidFill>
                  <a:prstClr val="black">
                    <a:tint val="75000"/>
                  </a:prstClr>
                </a:solidFill>
              </a:rPr>
              <a:pPr/>
              <a:t>11</a:t>
            </a:fld>
            <a:endParaRPr lang="en-US" dirty="0">
              <a:solidFill>
                <a:prstClr val="black">
                  <a:tint val="75000"/>
                </a:prstClr>
              </a:solidFill>
            </a:endParaRPr>
          </a:p>
        </p:txBody>
      </p:sp>
      <p:cxnSp>
        <p:nvCxnSpPr>
          <p:cNvPr id="20" name="Straight Connector 19"/>
          <p:cNvCxnSpPr/>
          <p:nvPr/>
        </p:nvCxnSpPr>
        <p:spPr>
          <a:xfrm>
            <a:off x="4378357" y="1990444"/>
            <a:ext cx="201322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6857330" y="1990444"/>
            <a:ext cx="190243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674622" y="2815265"/>
            <a:ext cx="3703736" cy="923330"/>
          </a:xfrm>
          <a:prstGeom prst="rect">
            <a:avLst/>
          </a:prstGeom>
          <a:noFill/>
        </p:spPr>
        <p:txBody>
          <a:bodyPr wrap="square" rtlCol="0">
            <a:spAutoFit/>
          </a:bodyPr>
          <a:lstStyle/>
          <a:p>
            <a:r>
              <a:rPr lang="en-US" dirty="0"/>
              <a:t>(4) Dec. 1		Pay one year of rent in</a:t>
            </a:r>
          </a:p>
          <a:p>
            <a:r>
              <a:rPr lang="en-US" dirty="0">
                <a:solidFill>
                  <a:prstClr val="black"/>
                </a:solidFill>
                <a:cs typeface="Wingdings 2" charset="2"/>
              </a:rPr>
              <a:t>			advance, $60,000</a:t>
            </a:r>
            <a:endParaRPr lang="en-US" b="1" dirty="0">
              <a:solidFill>
                <a:srgbClr val="008000"/>
              </a:solidFill>
              <a:latin typeface="Wingdings 2" charset="2"/>
              <a:cs typeface="Wingdings 2" charset="2"/>
            </a:endParaRPr>
          </a:p>
          <a:p>
            <a:r>
              <a:rPr lang="en-US" b="1" dirty="0">
                <a:solidFill>
                  <a:srgbClr val="008000"/>
                </a:solidFill>
                <a:latin typeface="Wingdings 2" charset="2"/>
                <a:cs typeface="Wingdings 2" charset="2"/>
              </a:rPr>
              <a:t>			</a:t>
            </a:r>
            <a:r>
              <a:rPr lang="en-US" dirty="0">
                <a:cs typeface="Wingdings 2" charset="2"/>
              </a:rPr>
              <a:t>($5,000 per month).</a:t>
            </a:r>
            <a:endParaRPr lang="en-US" dirty="0"/>
          </a:p>
        </p:txBody>
      </p:sp>
      <p:sp>
        <p:nvSpPr>
          <p:cNvPr id="29" name="TextBox 28"/>
          <p:cNvSpPr txBox="1"/>
          <p:nvPr/>
        </p:nvSpPr>
        <p:spPr>
          <a:xfrm>
            <a:off x="684132" y="4086429"/>
            <a:ext cx="3694225" cy="646331"/>
          </a:xfrm>
          <a:prstGeom prst="rect">
            <a:avLst/>
          </a:prstGeom>
          <a:noFill/>
        </p:spPr>
        <p:txBody>
          <a:bodyPr wrap="square" rtlCol="0">
            <a:spAutoFit/>
          </a:bodyPr>
          <a:lstStyle/>
          <a:p>
            <a:r>
              <a:rPr lang="en-US" dirty="0"/>
              <a:t>(5) Dec. 6		</a:t>
            </a:r>
            <a:r>
              <a:rPr lang="en-US" dirty="0">
                <a:solidFill>
                  <a:srgbClr val="000000"/>
                </a:solidFill>
              </a:rPr>
              <a:t>Purchase supplies on</a:t>
            </a:r>
            <a:endParaRPr lang="en-US" dirty="0"/>
          </a:p>
          <a:p>
            <a:r>
              <a:rPr lang="en-US" dirty="0"/>
              <a:t>			account, $23,000. </a:t>
            </a:r>
          </a:p>
        </p:txBody>
      </p:sp>
      <p:sp>
        <p:nvSpPr>
          <p:cNvPr id="7" name="TextBox 6"/>
          <p:cNvSpPr txBox="1"/>
          <p:nvPr/>
        </p:nvSpPr>
        <p:spPr>
          <a:xfrm>
            <a:off x="7526864" y="4385300"/>
            <a:ext cx="1622049" cy="541046"/>
          </a:xfrm>
          <a:prstGeom prst="rect">
            <a:avLst/>
          </a:prstGeom>
          <a:noFill/>
        </p:spPr>
        <p:txBody>
          <a:bodyPr wrap="square" rtlCol="0">
            <a:spAutoFit/>
          </a:bodyPr>
          <a:lstStyle/>
          <a:p>
            <a:pPr algn="ctr">
              <a:lnSpc>
                <a:spcPct val="80000"/>
              </a:lnSpc>
            </a:pPr>
            <a:r>
              <a:rPr lang="en-US" dirty="0"/>
              <a:t>Not recorded until cash paid</a:t>
            </a:r>
          </a:p>
        </p:txBody>
      </p:sp>
      <p:sp>
        <p:nvSpPr>
          <p:cNvPr id="31" name="TextBox 30"/>
          <p:cNvSpPr txBox="1"/>
          <p:nvPr/>
        </p:nvSpPr>
        <p:spPr>
          <a:xfrm>
            <a:off x="685961" y="5246976"/>
            <a:ext cx="3692398" cy="646331"/>
          </a:xfrm>
          <a:prstGeom prst="rect">
            <a:avLst/>
          </a:prstGeom>
          <a:noFill/>
        </p:spPr>
        <p:txBody>
          <a:bodyPr wrap="square" rtlCol="0">
            <a:spAutoFit/>
          </a:bodyPr>
          <a:lstStyle/>
          <a:p>
            <a:r>
              <a:rPr lang="en-US" dirty="0"/>
              <a:t>(9) Dec. 28	Pay salaries to</a:t>
            </a:r>
          </a:p>
          <a:p>
            <a:r>
              <a:rPr lang="en-US" dirty="0">
                <a:solidFill>
                  <a:prstClr val="black"/>
                </a:solidFill>
              </a:rPr>
              <a:t>			employees, $28,000.</a:t>
            </a:r>
            <a:endParaRPr lang="en-US" dirty="0"/>
          </a:p>
        </p:txBody>
      </p:sp>
      <p:sp>
        <p:nvSpPr>
          <p:cNvPr id="8" name="TextBox 7"/>
          <p:cNvSpPr txBox="1"/>
          <p:nvPr/>
        </p:nvSpPr>
        <p:spPr>
          <a:xfrm>
            <a:off x="679261" y="2370667"/>
            <a:ext cx="1380962" cy="369332"/>
          </a:xfrm>
          <a:prstGeom prst="rect">
            <a:avLst/>
          </a:prstGeom>
          <a:noFill/>
        </p:spPr>
        <p:txBody>
          <a:bodyPr wrap="square" rtlCol="0">
            <a:spAutoFit/>
          </a:bodyPr>
          <a:lstStyle/>
          <a:p>
            <a:r>
              <a:rPr lang="en-US" u="sng" dirty="0"/>
              <a:t>Transaction</a:t>
            </a:r>
          </a:p>
        </p:txBody>
      </p:sp>
      <p:sp>
        <p:nvSpPr>
          <p:cNvPr id="30" name="TextBox 29"/>
          <p:cNvSpPr txBox="1"/>
          <p:nvPr/>
        </p:nvSpPr>
        <p:spPr>
          <a:xfrm>
            <a:off x="2739480" y="2370667"/>
            <a:ext cx="1380962" cy="369332"/>
          </a:xfrm>
          <a:prstGeom prst="rect">
            <a:avLst/>
          </a:prstGeom>
          <a:noFill/>
        </p:spPr>
        <p:txBody>
          <a:bodyPr wrap="square" rtlCol="0">
            <a:spAutoFit/>
          </a:bodyPr>
          <a:lstStyle/>
          <a:p>
            <a:r>
              <a:rPr lang="en-US" u="sng" dirty="0"/>
              <a:t>Description</a:t>
            </a:r>
          </a:p>
        </p:txBody>
      </p:sp>
      <p:sp>
        <p:nvSpPr>
          <p:cNvPr id="23" name="TextBox 22"/>
          <p:cNvSpPr txBox="1"/>
          <p:nvPr/>
        </p:nvSpPr>
        <p:spPr>
          <a:xfrm>
            <a:off x="4947781" y="3135059"/>
            <a:ext cx="2186548" cy="688137"/>
          </a:xfrm>
          <a:prstGeom prst="rect">
            <a:avLst/>
          </a:prstGeom>
          <a:noFill/>
        </p:spPr>
        <p:txBody>
          <a:bodyPr wrap="square" rtlCol="0">
            <a:spAutoFit/>
          </a:bodyPr>
          <a:lstStyle/>
          <a:p>
            <a:pPr algn="ctr">
              <a:lnSpc>
                <a:spcPct val="80000"/>
              </a:lnSpc>
            </a:pPr>
            <a:r>
              <a:rPr lang="en-US" sz="1600" dirty="0"/>
              <a:t>Record as Prepaid Rent (asset) until rent expires($5,000/month)</a:t>
            </a:r>
          </a:p>
        </p:txBody>
      </p:sp>
      <p:sp>
        <p:nvSpPr>
          <p:cNvPr id="32" name="TextBox 31"/>
          <p:cNvSpPr txBox="1"/>
          <p:nvPr/>
        </p:nvSpPr>
        <p:spPr>
          <a:xfrm>
            <a:off x="5076288" y="4386138"/>
            <a:ext cx="2072346" cy="762645"/>
          </a:xfrm>
          <a:prstGeom prst="rect">
            <a:avLst/>
          </a:prstGeom>
          <a:noFill/>
        </p:spPr>
        <p:txBody>
          <a:bodyPr wrap="square" rtlCol="0">
            <a:spAutoFit/>
          </a:bodyPr>
          <a:lstStyle/>
          <a:p>
            <a:pPr algn="ctr">
              <a:lnSpc>
                <a:spcPct val="80000"/>
              </a:lnSpc>
            </a:pPr>
            <a:r>
              <a:rPr lang="en-US" dirty="0"/>
              <a:t>Record as Supplies (asset) until supplies used</a:t>
            </a:r>
          </a:p>
        </p:txBody>
      </p:sp>
      <p:sp>
        <p:nvSpPr>
          <p:cNvPr id="34" name="TextBox 33"/>
          <p:cNvSpPr txBox="1"/>
          <p:nvPr/>
        </p:nvSpPr>
        <p:spPr>
          <a:xfrm>
            <a:off x="4378357" y="2827256"/>
            <a:ext cx="4612574" cy="369332"/>
          </a:xfrm>
          <a:prstGeom prst="rect">
            <a:avLst/>
          </a:prstGeom>
          <a:noFill/>
        </p:spPr>
        <p:txBody>
          <a:bodyPr wrap="square" rtlCol="0">
            <a:spAutoFit/>
          </a:bodyPr>
          <a:lstStyle/>
          <a:p>
            <a:pPr>
              <a:tabLst>
                <a:tab pos="231775" algn="l"/>
              </a:tabLst>
            </a:pPr>
            <a:r>
              <a:rPr lang="en-US" dirty="0">
                <a:solidFill>
                  <a:srgbClr val="A5062D"/>
                </a:solidFill>
                <a:latin typeface="Avenir LT Std 65 Medium"/>
                <a:cs typeface="Avenir LT Std 65 Medium"/>
              </a:rPr>
              <a:t>	x </a:t>
            </a:r>
            <a:r>
              <a:rPr lang="en-US" b="1" dirty="0">
                <a:solidFill>
                  <a:srgbClr val="008000"/>
                </a:solidFill>
                <a:latin typeface="Wingdings 2" charset="2"/>
                <a:cs typeface="Wingdings 2" charset="2"/>
              </a:rPr>
              <a:t>		 	</a:t>
            </a:r>
            <a:r>
              <a:rPr lang="en-US" dirty="0">
                <a:solidFill>
                  <a:prstClr val="black"/>
                </a:solidFill>
              </a:rPr>
              <a:t>$0			</a:t>
            </a:r>
            <a:r>
              <a:rPr lang="en-US" b="1" dirty="0">
                <a:solidFill>
                  <a:srgbClr val="008000"/>
                </a:solidFill>
                <a:latin typeface="Wingdings 2" charset="2"/>
                <a:cs typeface="Wingdings 2" charset="2"/>
              </a:rPr>
              <a:t>P		</a:t>
            </a:r>
            <a:r>
              <a:rPr lang="en-US" dirty="0">
                <a:solidFill>
                  <a:prstClr val="black"/>
                </a:solidFill>
              </a:rPr>
              <a:t>$60,000</a:t>
            </a:r>
            <a:endParaRPr lang="en-US" dirty="0"/>
          </a:p>
        </p:txBody>
      </p:sp>
      <p:sp>
        <p:nvSpPr>
          <p:cNvPr id="35" name="TextBox 34"/>
          <p:cNvSpPr txBox="1"/>
          <p:nvPr/>
        </p:nvSpPr>
        <p:spPr>
          <a:xfrm>
            <a:off x="4321913" y="4086429"/>
            <a:ext cx="4781554" cy="369332"/>
          </a:xfrm>
          <a:prstGeom prst="rect">
            <a:avLst/>
          </a:prstGeom>
          <a:noFill/>
        </p:spPr>
        <p:txBody>
          <a:bodyPr wrap="square" rtlCol="0">
            <a:spAutoFit/>
          </a:bodyPr>
          <a:lstStyle/>
          <a:p>
            <a:pPr>
              <a:tabLst>
                <a:tab pos="231775" algn="l"/>
              </a:tabLst>
            </a:pPr>
            <a:r>
              <a:rPr lang="en-US" dirty="0">
                <a:solidFill>
                  <a:srgbClr val="A5062D"/>
                </a:solidFill>
                <a:latin typeface="Avenir LT Std 65 Medium"/>
                <a:cs typeface="Avenir LT Std 65 Medium"/>
              </a:rPr>
              <a:t>     x 	</a:t>
            </a:r>
            <a:r>
              <a:rPr lang="en-US" b="1" dirty="0">
                <a:solidFill>
                  <a:srgbClr val="008000"/>
                </a:solidFill>
                <a:latin typeface="Wingdings 2" charset="2"/>
                <a:cs typeface="Wingdings 2" charset="2"/>
              </a:rPr>
              <a:t>	  </a:t>
            </a:r>
            <a:r>
              <a:rPr lang="en-US" dirty="0">
                <a:solidFill>
                  <a:prstClr val="black"/>
                </a:solidFill>
              </a:rPr>
              <a:t>$0			  </a:t>
            </a:r>
            <a:r>
              <a:rPr lang="en-US" dirty="0">
                <a:solidFill>
                  <a:srgbClr val="A5062D"/>
                </a:solidFill>
                <a:latin typeface="Avenir LT Std 65 Medium"/>
                <a:cs typeface="Avenir LT Std 65 Medium"/>
              </a:rPr>
              <a:t>x</a:t>
            </a:r>
            <a:r>
              <a:rPr lang="en-US" b="1" dirty="0">
                <a:solidFill>
                  <a:srgbClr val="008000"/>
                </a:solidFill>
                <a:latin typeface="Wingdings 2" charset="2"/>
                <a:cs typeface="Wingdings 2" charset="2"/>
              </a:rPr>
              <a:t>   	 </a:t>
            </a:r>
            <a:r>
              <a:rPr lang="en-US" dirty="0">
                <a:solidFill>
                  <a:prstClr val="black"/>
                </a:solidFill>
              </a:rPr>
              <a:t>$0</a:t>
            </a:r>
            <a:endParaRPr lang="en-US" dirty="0"/>
          </a:p>
        </p:txBody>
      </p:sp>
      <p:sp>
        <p:nvSpPr>
          <p:cNvPr id="36" name="TextBox 35"/>
          <p:cNvSpPr txBox="1"/>
          <p:nvPr/>
        </p:nvSpPr>
        <p:spPr>
          <a:xfrm>
            <a:off x="4415072" y="5246976"/>
            <a:ext cx="4631951" cy="369332"/>
          </a:xfrm>
          <a:prstGeom prst="rect">
            <a:avLst/>
          </a:prstGeom>
          <a:noFill/>
        </p:spPr>
        <p:txBody>
          <a:bodyPr wrap="square" rtlCol="0">
            <a:spAutoFit/>
          </a:bodyPr>
          <a:lstStyle/>
          <a:p>
            <a:pPr>
              <a:tabLst>
                <a:tab pos="231775" algn="l"/>
              </a:tabLst>
            </a:pPr>
            <a:r>
              <a:rPr lang="en-US" b="1" dirty="0">
                <a:solidFill>
                  <a:srgbClr val="008000"/>
                </a:solidFill>
                <a:latin typeface="Wingdings 2" charset="2"/>
                <a:cs typeface="Wingdings 2" charset="2"/>
              </a:rPr>
              <a:t>	P 	</a:t>
            </a:r>
            <a:r>
              <a:rPr lang="en-US" dirty="0">
                <a:solidFill>
                  <a:prstClr val="black"/>
                </a:solidFill>
              </a:rPr>
              <a:t>$28,000		         </a:t>
            </a:r>
            <a:r>
              <a:rPr lang="en-US" b="1" dirty="0">
                <a:solidFill>
                  <a:srgbClr val="008000"/>
                </a:solidFill>
                <a:latin typeface="Wingdings 2" charset="2"/>
                <a:cs typeface="Wingdings 2" charset="2"/>
              </a:rPr>
              <a:t>P   </a:t>
            </a:r>
            <a:r>
              <a:rPr lang="en-US" dirty="0">
                <a:solidFill>
                  <a:prstClr val="black"/>
                </a:solidFill>
              </a:rPr>
              <a:t>$28,000</a:t>
            </a:r>
            <a:endParaRPr lang="en-US" dirty="0"/>
          </a:p>
        </p:txBody>
      </p:sp>
    </p:spTree>
    <p:extLst>
      <p:ext uri="{BB962C8B-B14F-4D97-AF65-F5344CB8AC3E}">
        <p14:creationId xmlns:p14="http://schemas.microsoft.com/office/powerpoint/2010/main" val="54152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10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1000"/>
                                        <p:tgtEl>
                                          <p:spTgt spid="3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1000"/>
                                        <p:tgtEl>
                                          <p:spTgt spid="3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1000"/>
                                        <p:tgtEl>
                                          <p:spTgt spid="3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9" grpId="0"/>
      <p:bldP spid="7" grpId="0"/>
      <p:bldP spid="31" grpId="0"/>
      <p:bldP spid="23" grpId="0"/>
      <p:bldP spid="32" grpId="0"/>
      <p:bldP spid="34" grpId="0"/>
      <p:bldP spid="35" grpId="0"/>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3"/>
          <p:cNvSpPr>
            <a:spLocks noGrp="1"/>
          </p:cNvSpPr>
          <p:nvPr>
            <p:ph type="title"/>
          </p:nvPr>
        </p:nvSpPr>
        <p:spPr/>
        <p:txBody>
          <a:bodyPr>
            <a:normAutofit/>
          </a:bodyPr>
          <a:lstStyle/>
          <a:p>
            <a:pPr algn="l"/>
            <a:r>
              <a:rPr lang="en-US" sz="4000" dirty="0">
                <a:solidFill>
                  <a:srgbClr val="A5062D"/>
                </a:solidFill>
                <a:latin typeface="Avenir LT Std 65 Medium"/>
              </a:rPr>
              <a:t>Timing Differences</a:t>
            </a:r>
          </a:p>
        </p:txBody>
      </p:sp>
      <p:sp>
        <p:nvSpPr>
          <p:cNvPr id="19458" name="Content Placeholder 4"/>
          <p:cNvSpPr>
            <a:spLocks noGrp="1"/>
          </p:cNvSpPr>
          <p:nvPr>
            <p:ph idx="1"/>
          </p:nvPr>
        </p:nvSpPr>
        <p:spPr>
          <a:xfrm>
            <a:off x="619963" y="1291786"/>
            <a:ext cx="7589520" cy="4952260"/>
          </a:xfrm>
        </p:spPr>
        <p:txBody>
          <a:bodyPr>
            <a:normAutofit/>
          </a:bodyPr>
          <a:lstStyle/>
          <a:p>
            <a:r>
              <a:rPr lang="en-US" dirty="0">
                <a:solidFill>
                  <a:srgbClr val="1D5F76"/>
                </a:solidFill>
              </a:rPr>
              <a:t>Under both accrual-basis and cash-basis accounting, all revenues and expenses are eventually </a:t>
            </a:r>
            <a:r>
              <a:rPr lang="en-US" b="1" dirty="0">
                <a:solidFill>
                  <a:srgbClr val="1D5F76"/>
                </a:solidFill>
              </a:rPr>
              <a:t>recorded for the same amount</a:t>
            </a:r>
            <a:r>
              <a:rPr lang="en-US" dirty="0">
                <a:solidFill>
                  <a:srgbClr val="1D5F76"/>
                </a:solidFill>
              </a:rPr>
              <a:t>. </a:t>
            </a:r>
          </a:p>
          <a:p>
            <a:r>
              <a:rPr lang="en-US" dirty="0">
                <a:solidFill>
                  <a:srgbClr val="1D5F76"/>
                </a:solidFill>
              </a:rPr>
              <a:t>The </a:t>
            </a:r>
            <a:r>
              <a:rPr lang="en-US" b="1" dirty="0">
                <a:solidFill>
                  <a:srgbClr val="1D5F76"/>
                </a:solidFill>
              </a:rPr>
              <a:t>difference</a:t>
            </a:r>
            <a:r>
              <a:rPr lang="en-US" dirty="0">
                <a:solidFill>
                  <a:srgbClr val="1D5F76"/>
                </a:solidFill>
              </a:rPr>
              <a:t> between accrual-basis accounting and cash-basis accounting is in the </a:t>
            </a:r>
            <a:r>
              <a:rPr lang="en-US" b="1" dirty="0">
                <a:solidFill>
                  <a:srgbClr val="1D5F76"/>
                </a:solidFill>
              </a:rPr>
              <a:t>timing</a:t>
            </a:r>
            <a:r>
              <a:rPr lang="en-US" dirty="0">
                <a:solidFill>
                  <a:srgbClr val="1D5F76"/>
                </a:solidFill>
              </a:rPr>
              <a:t> of when we record those revenues and expenses. </a:t>
            </a:r>
          </a:p>
        </p:txBody>
      </p:sp>
      <p:sp>
        <p:nvSpPr>
          <p:cNvPr id="4" name="Footer Placeholder 3"/>
          <p:cNvSpPr>
            <a:spLocks noGrp="1"/>
          </p:cNvSpPr>
          <p:nvPr>
            <p:ph type="ftr" sz="quarter" idx="11"/>
          </p:nvPr>
        </p:nvSpPr>
        <p:spPr>
          <a:xfrm>
            <a:off x="1424213" y="6490154"/>
            <a:ext cx="6540501" cy="365125"/>
          </a:xfrm>
          <a:prstGeom prst="rect">
            <a:avLst/>
          </a:prstGeom>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4"/>
          </p:nvPr>
        </p:nvSpPr>
        <p:spPr>
          <a:xfrm>
            <a:off x="6989386" y="6471802"/>
            <a:ext cx="2133600" cy="365125"/>
          </a:xfrm>
        </p:spPr>
        <p:txBody>
          <a:bodyPr/>
          <a:lstStyle/>
          <a:p>
            <a:r>
              <a:rPr lang="en-US" dirty="0"/>
              <a:t>3-</a:t>
            </a:r>
            <a:fld id="{8A048DD7-39B4-434B-ACE7-68CA5B147A05}" type="slidenum">
              <a:rPr lang="en-US" smtClean="0"/>
              <a:t>12</a:t>
            </a:fld>
            <a:endParaRPr lang="en-US" dirty="0"/>
          </a:p>
        </p:txBody>
      </p:sp>
    </p:spTree>
    <p:extLst>
      <p:ext uri="{BB962C8B-B14F-4D97-AF65-F5344CB8AC3E}">
        <p14:creationId xmlns:p14="http://schemas.microsoft.com/office/powerpoint/2010/main" val="1208279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3"/>
          <p:cNvSpPr>
            <a:spLocks noGrp="1"/>
          </p:cNvSpPr>
          <p:nvPr>
            <p:ph type="title"/>
          </p:nvPr>
        </p:nvSpPr>
        <p:spPr/>
        <p:txBody>
          <a:bodyPr>
            <a:normAutofit fontScale="90000"/>
          </a:bodyPr>
          <a:lstStyle/>
          <a:p>
            <a:pPr algn="l"/>
            <a:r>
              <a:rPr lang="en-US" sz="4000" dirty="0">
                <a:solidFill>
                  <a:srgbClr val="A5062D"/>
                </a:solidFill>
                <a:latin typeface="Avenir LT Std 65 Medium"/>
              </a:rPr>
              <a:t>Generally Accepted Accounting Principles</a:t>
            </a:r>
          </a:p>
        </p:txBody>
      </p:sp>
      <p:sp>
        <p:nvSpPr>
          <p:cNvPr id="19458" name="Content Placeholder 4"/>
          <p:cNvSpPr>
            <a:spLocks noGrp="1"/>
          </p:cNvSpPr>
          <p:nvPr>
            <p:ph idx="1"/>
          </p:nvPr>
        </p:nvSpPr>
        <p:spPr>
          <a:xfrm>
            <a:off x="633175" y="1291786"/>
            <a:ext cx="7589520" cy="4952260"/>
          </a:xfrm>
        </p:spPr>
        <p:txBody>
          <a:bodyPr>
            <a:normAutofit/>
          </a:bodyPr>
          <a:lstStyle/>
          <a:p>
            <a:r>
              <a:rPr lang="en-US" dirty="0">
                <a:solidFill>
                  <a:srgbClr val="1D5F76"/>
                </a:solidFill>
              </a:rPr>
              <a:t>Cash-basis accounting </a:t>
            </a:r>
            <a:r>
              <a:rPr lang="en-US" b="1" i="1" dirty="0">
                <a:solidFill>
                  <a:srgbClr val="1D5F76"/>
                </a:solidFill>
              </a:rPr>
              <a:t>is not part</a:t>
            </a:r>
            <a:r>
              <a:rPr lang="en-US" dirty="0">
                <a:solidFill>
                  <a:srgbClr val="1D5F76"/>
                </a:solidFill>
              </a:rPr>
              <a:t> of generally accepted accounting principles (GAAP). </a:t>
            </a:r>
          </a:p>
          <a:p>
            <a:r>
              <a:rPr lang="en-US" dirty="0">
                <a:solidFill>
                  <a:srgbClr val="1D5F76"/>
                </a:solidFill>
              </a:rPr>
              <a:t>Accrual-basis accounting </a:t>
            </a:r>
            <a:r>
              <a:rPr lang="en-US" b="1" i="1" dirty="0">
                <a:solidFill>
                  <a:srgbClr val="1D5F76"/>
                </a:solidFill>
              </a:rPr>
              <a:t>is part </a:t>
            </a:r>
            <a:r>
              <a:rPr lang="en-US" i="1" dirty="0">
                <a:solidFill>
                  <a:srgbClr val="1D5F76"/>
                </a:solidFill>
              </a:rPr>
              <a:t>of </a:t>
            </a:r>
            <a:r>
              <a:rPr lang="en-US" dirty="0">
                <a:solidFill>
                  <a:srgbClr val="1D5F76"/>
                </a:solidFill>
              </a:rPr>
              <a:t>GAAP.</a:t>
            </a:r>
          </a:p>
        </p:txBody>
      </p:sp>
      <p:sp>
        <p:nvSpPr>
          <p:cNvPr id="4" name="Footer Placeholder 3"/>
          <p:cNvSpPr>
            <a:spLocks noGrp="1"/>
          </p:cNvSpPr>
          <p:nvPr>
            <p:ph type="ftr" sz="quarter" idx="11"/>
          </p:nvPr>
        </p:nvSpPr>
        <p:spPr>
          <a:xfrm>
            <a:off x="1424213" y="6490154"/>
            <a:ext cx="6540501" cy="365125"/>
          </a:xfrm>
          <a:prstGeom prst="rect">
            <a:avLst/>
          </a:prstGeom>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4"/>
          </p:nvPr>
        </p:nvSpPr>
        <p:spPr>
          <a:xfrm>
            <a:off x="6989386" y="6471802"/>
            <a:ext cx="2133600" cy="365125"/>
          </a:xfrm>
        </p:spPr>
        <p:txBody>
          <a:bodyPr/>
          <a:lstStyle/>
          <a:p>
            <a:r>
              <a:rPr lang="en-US" dirty="0"/>
              <a:t>3-</a:t>
            </a:r>
            <a:fld id="{8A048DD7-39B4-434B-ACE7-68CA5B147A05}" type="slidenum">
              <a:rPr lang="en-US" smtClean="0"/>
              <a:t>13</a:t>
            </a:fld>
            <a:endParaRPr lang="en-US" dirty="0"/>
          </a:p>
        </p:txBody>
      </p:sp>
    </p:spTree>
    <p:extLst>
      <p:ext uri="{BB962C8B-B14F-4D97-AF65-F5344CB8AC3E}">
        <p14:creationId xmlns:p14="http://schemas.microsoft.com/office/powerpoint/2010/main" val="960024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3"/>
          <p:cNvSpPr>
            <a:spLocks noGrp="1"/>
          </p:cNvSpPr>
          <p:nvPr>
            <p:ph type="title"/>
          </p:nvPr>
        </p:nvSpPr>
        <p:spPr/>
        <p:txBody>
          <a:bodyPr/>
          <a:lstStyle/>
          <a:p>
            <a:pPr>
              <a:lnSpc>
                <a:spcPct val="90000"/>
              </a:lnSpc>
            </a:pPr>
            <a:r>
              <a:rPr lang="en-US" dirty="0"/>
              <a:t>Accrual-Basis Compared with        Cash-Basis Accounting</a:t>
            </a:r>
          </a:p>
        </p:txBody>
      </p:sp>
      <p:graphicFrame>
        <p:nvGraphicFramePr>
          <p:cNvPr id="2" name="Table 1"/>
          <p:cNvGraphicFramePr>
            <a:graphicFrameLocks noGrp="1"/>
          </p:cNvGraphicFramePr>
          <p:nvPr>
            <p:extLst>
              <p:ext uri="{D42A27DB-BD31-4B8C-83A1-F6EECF244321}">
                <p14:modId xmlns:p14="http://schemas.microsoft.com/office/powerpoint/2010/main" val="3393205585"/>
              </p:ext>
            </p:extLst>
          </p:nvPr>
        </p:nvGraphicFramePr>
        <p:xfrm>
          <a:off x="925513" y="1809750"/>
          <a:ext cx="7711440" cy="900803"/>
        </p:xfrm>
        <a:graphic>
          <a:graphicData uri="http://schemas.openxmlformats.org/drawingml/2006/table">
            <a:tbl>
              <a:tblPr firstRow="1" bandRow="1">
                <a:tableStyleId>{5C22544A-7EE6-4342-B048-85BDC9FD1C3A}</a:tableStyleId>
              </a:tblPr>
              <a:tblGrid>
                <a:gridCol w="1884362">
                  <a:extLst>
                    <a:ext uri="{9D8B030D-6E8A-4147-A177-3AD203B41FA5}">
                      <a16:colId xmlns:a16="http://schemas.microsoft.com/office/drawing/2014/main" val="20000"/>
                    </a:ext>
                  </a:extLst>
                </a:gridCol>
                <a:gridCol w="3328166">
                  <a:extLst>
                    <a:ext uri="{9D8B030D-6E8A-4147-A177-3AD203B41FA5}">
                      <a16:colId xmlns:a16="http://schemas.microsoft.com/office/drawing/2014/main" val="20001"/>
                    </a:ext>
                  </a:extLst>
                </a:gridCol>
                <a:gridCol w="2498912">
                  <a:extLst>
                    <a:ext uri="{9D8B030D-6E8A-4147-A177-3AD203B41FA5}">
                      <a16:colId xmlns:a16="http://schemas.microsoft.com/office/drawing/2014/main" val="20002"/>
                    </a:ext>
                  </a:extLst>
                </a:gridCol>
              </a:tblGrid>
              <a:tr h="900803">
                <a:tc>
                  <a:txBody>
                    <a:bodyPr/>
                    <a:lstStyle/>
                    <a:p>
                      <a:pPr algn="ctr"/>
                      <a:r>
                        <a:rPr lang="en-US" sz="2400" dirty="0">
                          <a:latin typeface="+mj-lt"/>
                        </a:rPr>
                        <a:t>Point of Difference</a:t>
                      </a:r>
                    </a:p>
                  </a:txBody>
                  <a:tcPr/>
                </a:tc>
                <a:tc>
                  <a:txBody>
                    <a:bodyPr/>
                    <a:lstStyle/>
                    <a:p>
                      <a:pPr algn="ctr"/>
                      <a:r>
                        <a:rPr lang="en-US" sz="2400" dirty="0">
                          <a:latin typeface="+mj-lt"/>
                        </a:rPr>
                        <a:t>Accrual</a:t>
                      </a:r>
                      <a:r>
                        <a:rPr lang="en-US" sz="2400" baseline="0" dirty="0">
                          <a:latin typeface="+mj-lt"/>
                        </a:rPr>
                        <a:t>-Basis</a:t>
                      </a:r>
                      <a:endParaRPr lang="en-US" sz="2400" dirty="0">
                        <a:latin typeface="+mj-lt"/>
                      </a:endParaRPr>
                    </a:p>
                  </a:txBody>
                  <a:tcPr anchor="b"/>
                </a:tc>
                <a:tc>
                  <a:txBody>
                    <a:bodyPr/>
                    <a:lstStyle/>
                    <a:p>
                      <a:pPr algn="ctr"/>
                      <a:r>
                        <a:rPr lang="en-US" sz="2400" dirty="0">
                          <a:latin typeface="+mj-lt"/>
                        </a:rPr>
                        <a:t>Cash-Basis</a:t>
                      </a:r>
                    </a:p>
                  </a:txBody>
                  <a:tcPr anchor="b"/>
                </a:tc>
                <a:extLst>
                  <a:ext uri="{0D108BD9-81ED-4DB2-BD59-A6C34878D82A}">
                    <a16:rowId xmlns:a16="http://schemas.microsoft.com/office/drawing/2014/main" val="10000"/>
                  </a:ext>
                </a:extLst>
              </a:tr>
            </a:tbl>
          </a:graphicData>
        </a:graphic>
      </p:graphicFrame>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4"/>
          </p:nvPr>
        </p:nvSpPr>
        <p:spPr>
          <a:xfrm>
            <a:off x="6989386" y="6471802"/>
            <a:ext cx="2133600" cy="365125"/>
          </a:xfrm>
        </p:spPr>
        <p:txBody>
          <a:bodyPr/>
          <a:lstStyle/>
          <a:p>
            <a:r>
              <a:rPr lang="en-US" dirty="0"/>
              <a:t>3-</a:t>
            </a:r>
            <a:fld id="{8A048DD7-39B4-434B-ACE7-68CA5B147A05}" type="slidenum">
              <a:rPr lang="en-US" smtClean="0"/>
              <a:t>14</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141952049"/>
              </p:ext>
            </p:extLst>
          </p:nvPr>
        </p:nvGraphicFramePr>
        <p:xfrm>
          <a:off x="925513" y="3848501"/>
          <a:ext cx="7711440" cy="1554480"/>
        </p:xfrm>
        <a:graphic>
          <a:graphicData uri="http://schemas.openxmlformats.org/drawingml/2006/table">
            <a:tbl>
              <a:tblPr firstRow="1" bandRow="1">
                <a:tableStyleId>{5C22544A-7EE6-4342-B048-85BDC9FD1C3A}</a:tableStyleId>
              </a:tblPr>
              <a:tblGrid>
                <a:gridCol w="1884362">
                  <a:extLst>
                    <a:ext uri="{9D8B030D-6E8A-4147-A177-3AD203B41FA5}">
                      <a16:colId xmlns:a16="http://schemas.microsoft.com/office/drawing/2014/main" val="20000"/>
                    </a:ext>
                  </a:extLst>
                </a:gridCol>
                <a:gridCol w="3328166">
                  <a:extLst>
                    <a:ext uri="{9D8B030D-6E8A-4147-A177-3AD203B41FA5}">
                      <a16:colId xmlns:a16="http://schemas.microsoft.com/office/drawing/2014/main" val="20001"/>
                    </a:ext>
                  </a:extLst>
                </a:gridCol>
                <a:gridCol w="2498912">
                  <a:extLst>
                    <a:ext uri="{9D8B030D-6E8A-4147-A177-3AD203B41FA5}">
                      <a16:colId xmlns:a16="http://schemas.microsoft.com/office/drawing/2014/main" val="20002"/>
                    </a:ext>
                  </a:extLst>
                </a:gridCol>
              </a:tblGrid>
              <a:tr h="1101492">
                <a:tc>
                  <a:txBody>
                    <a:bodyPr/>
                    <a:lstStyle/>
                    <a:p>
                      <a:pPr>
                        <a:spcBef>
                          <a:spcPts val="1800"/>
                        </a:spcBef>
                      </a:pPr>
                      <a:r>
                        <a:rPr lang="en-US" sz="2400" b="1" dirty="0">
                          <a:solidFill>
                            <a:schemeClr val="tx1"/>
                          </a:solidFill>
                          <a:latin typeface="+mj-lt"/>
                        </a:rPr>
                        <a:t>Expense Recognition</a:t>
                      </a:r>
                    </a:p>
                  </a:txBody>
                  <a:tcPr>
                    <a:solidFill>
                      <a:schemeClr val="accent1">
                        <a:lumMod val="20000"/>
                        <a:lumOff val="80000"/>
                      </a:schemeClr>
                    </a:solidFill>
                  </a:tcPr>
                </a:tc>
                <a:tc>
                  <a:txBody>
                    <a:bodyPr/>
                    <a:lstStyle/>
                    <a:p>
                      <a:pPr>
                        <a:spcBef>
                          <a:spcPts val="1800"/>
                        </a:spcBef>
                      </a:pPr>
                      <a:r>
                        <a:rPr lang="en-US" sz="2400" b="0" dirty="0">
                          <a:solidFill>
                            <a:schemeClr val="tx1"/>
                          </a:solidFill>
                          <a:latin typeface="+mj-lt"/>
                        </a:rPr>
                        <a:t>At the time costs are used in business operations to help generate revenues</a:t>
                      </a:r>
                    </a:p>
                  </a:txBody>
                  <a:tcPr>
                    <a:solidFill>
                      <a:schemeClr val="accent1">
                        <a:lumMod val="20000"/>
                        <a:lumOff val="80000"/>
                      </a:schemeClr>
                    </a:solidFill>
                  </a:tcPr>
                </a:tc>
                <a:tc>
                  <a:txBody>
                    <a:bodyPr/>
                    <a:lstStyle/>
                    <a:p>
                      <a:pPr>
                        <a:spcBef>
                          <a:spcPts val="1800"/>
                        </a:spcBef>
                      </a:pPr>
                      <a:r>
                        <a:rPr lang="en-US" sz="2400" b="0" dirty="0">
                          <a:solidFill>
                            <a:schemeClr val="tx1"/>
                          </a:solidFill>
                          <a:latin typeface="+mj-lt"/>
                        </a:rPr>
                        <a:t>At the time we pay cash</a:t>
                      </a:r>
                    </a:p>
                  </a:txBody>
                  <a:tcPr>
                    <a:solidFill>
                      <a:schemeClr val="accent1">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774038565"/>
              </p:ext>
            </p:extLst>
          </p:nvPr>
        </p:nvGraphicFramePr>
        <p:xfrm>
          <a:off x="925513" y="2641429"/>
          <a:ext cx="7711440" cy="1188720"/>
        </p:xfrm>
        <a:graphic>
          <a:graphicData uri="http://schemas.openxmlformats.org/drawingml/2006/table">
            <a:tbl>
              <a:tblPr firstRow="1" bandRow="1">
                <a:tableStyleId>{5C22544A-7EE6-4342-B048-85BDC9FD1C3A}</a:tableStyleId>
              </a:tblPr>
              <a:tblGrid>
                <a:gridCol w="1884362">
                  <a:extLst>
                    <a:ext uri="{9D8B030D-6E8A-4147-A177-3AD203B41FA5}">
                      <a16:colId xmlns:a16="http://schemas.microsoft.com/office/drawing/2014/main" val="20000"/>
                    </a:ext>
                  </a:extLst>
                </a:gridCol>
                <a:gridCol w="3328166">
                  <a:extLst>
                    <a:ext uri="{9D8B030D-6E8A-4147-A177-3AD203B41FA5}">
                      <a16:colId xmlns:a16="http://schemas.microsoft.com/office/drawing/2014/main" val="20001"/>
                    </a:ext>
                  </a:extLst>
                </a:gridCol>
                <a:gridCol w="2498912">
                  <a:extLst>
                    <a:ext uri="{9D8B030D-6E8A-4147-A177-3AD203B41FA5}">
                      <a16:colId xmlns:a16="http://schemas.microsoft.com/office/drawing/2014/main" val="20002"/>
                    </a:ext>
                  </a:extLst>
                </a:gridCol>
              </a:tblGrid>
              <a:tr h="1048544">
                <a:tc>
                  <a:txBody>
                    <a:bodyPr/>
                    <a:lstStyle/>
                    <a:p>
                      <a:pPr>
                        <a:spcBef>
                          <a:spcPts val="1800"/>
                        </a:spcBef>
                      </a:pPr>
                      <a:r>
                        <a:rPr lang="en-US" sz="2400" b="1" dirty="0">
                          <a:solidFill>
                            <a:schemeClr val="tx1"/>
                          </a:solidFill>
                          <a:latin typeface="+mj-lt"/>
                        </a:rPr>
                        <a:t>Revenue Recognition</a:t>
                      </a:r>
                    </a:p>
                  </a:txBody>
                  <a:tcPr>
                    <a:solidFill>
                      <a:schemeClr val="accent1">
                        <a:lumMod val="40000"/>
                        <a:lumOff val="60000"/>
                      </a:schemeClr>
                    </a:solidFill>
                  </a:tcPr>
                </a:tc>
                <a:tc>
                  <a:txBody>
                    <a:bodyPr/>
                    <a:lstStyle/>
                    <a:p>
                      <a:pPr>
                        <a:spcBef>
                          <a:spcPts val="1800"/>
                        </a:spcBef>
                      </a:pPr>
                      <a:r>
                        <a:rPr lang="en-US" sz="2400" b="0" dirty="0">
                          <a:solidFill>
                            <a:schemeClr val="tx1">
                              <a:lumMod val="95000"/>
                              <a:lumOff val="5000"/>
                            </a:schemeClr>
                          </a:solidFill>
                        </a:rPr>
                        <a:t>At the time goods and services are provided to customers</a:t>
                      </a:r>
                      <a:endParaRPr lang="en-US" sz="2400" b="0" dirty="0">
                        <a:solidFill>
                          <a:schemeClr val="tx1">
                            <a:lumMod val="95000"/>
                            <a:lumOff val="5000"/>
                          </a:schemeClr>
                        </a:solidFill>
                        <a:latin typeface="+mj-lt"/>
                      </a:endParaRPr>
                    </a:p>
                  </a:txBody>
                  <a:tcPr>
                    <a:solidFill>
                      <a:schemeClr val="accent1">
                        <a:lumMod val="40000"/>
                        <a:lumOff val="60000"/>
                      </a:schemeClr>
                    </a:solidFill>
                  </a:tcPr>
                </a:tc>
                <a:tc>
                  <a:txBody>
                    <a:bodyPr/>
                    <a:lstStyle/>
                    <a:p>
                      <a:pPr>
                        <a:spcBef>
                          <a:spcPts val="1800"/>
                        </a:spcBef>
                      </a:pPr>
                      <a:r>
                        <a:rPr lang="en-US" sz="2400" b="0" dirty="0">
                          <a:solidFill>
                            <a:schemeClr val="tx1"/>
                          </a:solidFill>
                          <a:latin typeface="+mj-lt"/>
                        </a:rPr>
                        <a:t>At the time we receive cash</a:t>
                      </a:r>
                    </a:p>
                  </a:txBody>
                  <a:tcPr>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34893435"/>
              </p:ext>
            </p:extLst>
          </p:nvPr>
        </p:nvGraphicFramePr>
        <p:xfrm>
          <a:off x="925513" y="5423338"/>
          <a:ext cx="7711440" cy="457200"/>
        </p:xfrm>
        <a:graphic>
          <a:graphicData uri="http://schemas.openxmlformats.org/drawingml/2006/table">
            <a:tbl>
              <a:tblPr firstRow="1" bandRow="1">
                <a:tableStyleId>{5C22544A-7EE6-4342-B048-85BDC9FD1C3A}</a:tableStyleId>
              </a:tblPr>
              <a:tblGrid>
                <a:gridCol w="1884362">
                  <a:extLst>
                    <a:ext uri="{9D8B030D-6E8A-4147-A177-3AD203B41FA5}">
                      <a16:colId xmlns:a16="http://schemas.microsoft.com/office/drawing/2014/main" val="20000"/>
                    </a:ext>
                  </a:extLst>
                </a:gridCol>
                <a:gridCol w="3328166">
                  <a:extLst>
                    <a:ext uri="{9D8B030D-6E8A-4147-A177-3AD203B41FA5}">
                      <a16:colId xmlns:a16="http://schemas.microsoft.com/office/drawing/2014/main" val="20001"/>
                    </a:ext>
                  </a:extLst>
                </a:gridCol>
                <a:gridCol w="2498912">
                  <a:extLst>
                    <a:ext uri="{9D8B030D-6E8A-4147-A177-3AD203B41FA5}">
                      <a16:colId xmlns:a16="http://schemas.microsoft.com/office/drawing/2014/main" val="20002"/>
                    </a:ext>
                  </a:extLst>
                </a:gridCol>
              </a:tblGrid>
              <a:tr h="412267">
                <a:tc>
                  <a:txBody>
                    <a:bodyPr/>
                    <a:lstStyle/>
                    <a:p>
                      <a:pPr>
                        <a:spcBef>
                          <a:spcPts val="1800"/>
                        </a:spcBef>
                      </a:pPr>
                      <a:r>
                        <a:rPr lang="en-US" sz="2400" b="1" dirty="0">
                          <a:solidFill>
                            <a:schemeClr val="tx1"/>
                          </a:solidFill>
                          <a:latin typeface="+mj-lt"/>
                        </a:rPr>
                        <a:t>GAAP</a:t>
                      </a:r>
                    </a:p>
                  </a:txBody>
                  <a:tcPr>
                    <a:solidFill>
                      <a:schemeClr val="accent1">
                        <a:lumMod val="40000"/>
                        <a:lumOff val="60000"/>
                      </a:schemeClr>
                    </a:solidFill>
                  </a:tcPr>
                </a:tc>
                <a:tc>
                  <a:txBody>
                    <a:bodyPr/>
                    <a:lstStyle/>
                    <a:p>
                      <a:pPr>
                        <a:spcBef>
                          <a:spcPts val="1800"/>
                        </a:spcBef>
                      </a:pPr>
                      <a:r>
                        <a:rPr lang="en-US" sz="2400" b="0" dirty="0">
                          <a:solidFill>
                            <a:schemeClr val="tx1"/>
                          </a:solidFill>
                          <a:latin typeface="+mj-lt"/>
                        </a:rPr>
                        <a:t>Part of GAAP</a:t>
                      </a:r>
                    </a:p>
                  </a:txBody>
                  <a:tcPr>
                    <a:solidFill>
                      <a:schemeClr val="accent1">
                        <a:lumMod val="40000"/>
                        <a:lumOff val="60000"/>
                      </a:schemeClr>
                    </a:solidFill>
                  </a:tcPr>
                </a:tc>
                <a:tc>
                  <a:txBody>
                    <a:bodyPr/>
                    <a:lstStyle/>
                    <a:p>
                      <a:pPr>
                        <a:spcBef>
                          <a:spcPts val="1800"/>
                        </a:spcBef>
                      </a:pPr>
                      <a:r>
                        <a:rPr lang="en-US" sz="2400" b="0" dirty="0">
                          <a:solidFill>
                            <a:schemeClr val="tx1"/>
                          </a:solidFill>
                          <a:latin typeface="+mj-lt"/>
                        </a:rPr>
                        <a:t>Not part of GAAP</a:t>
                      </a:r>
                    </a:p>
                  </a:txBody>
                  <a:tcPr>
                    <a:solidFill>
                      <a:schemeClr val="accent1">
                        <a:lumMod val="40000"/>
                        <a:lumOff val="60000"/>
                      </a:schemeClr>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628" y="474343"/>
            <a:ext cx="8229600" cy="1143000"/>
          </a:xfrm>
        </p:spPr>
        <p:txBody>
          <a:bodyPr/>
          <a:lstStyle/>
          <a:p>
            <a:r>
              <a:rPr lang="en-US" dirty="0"/>
              <a:t>Key Point</a:t>
            </a:r>
          </a:p>
        </p:txBody>
      </p:sp>
      <p:sp>
        <p:nvSpPr>
          <p:cNvPr id="3" name="Footer Placeholder 2"/>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Content Placeholder 4"/>
          <p:cNvSpPr>
            <a:spLocks noGrp="1"/>
          </p:cNvSpPr>
          <p:nvPr>
            <p:ph sz="quarter" idx="13"/>
          </p:nvPr>
        </p:nvSpPr>
        <p:spPr>
          <a:xfrm>
            <a:off x="888378" y="1300741"/>
            <a:ext cx="7589520" cy="4737179"/>
          </a:xfrm>
        </p:spPr>
        <p:txBody>
          <a:bodyPr>
            <a:noAutofit/>
          </a:bodyPr>
          <a:lstStyle/>
          <a:p>
            <a:r>
              <a:rPr lang="en-US" sz="2800" dirty="0"/>
              <a:t>The difference between accrual-basis accounting and cash-basis accounting is </a:t>
            </a:r>
            <a:r>
              <a:rPr lang="en-US" sz="2800" i="1" dirty="0"/>
              <a:t>timing</a:t>
            </a:r>
            <a:r>
              <a:rPr lang="en-US" sz="2800" dirty="0"/>
              <a:t>. </a:t>
            </a:r>
          </a:p>
          <a:p>
            <a:r>
              <a:rPr lang="en-US" sz="2800" dirty="0"/>
              <a:t>Under accrual-basis accounting, we record revenues when we provide goods and services to customers, and we record expenses when costs are used in company operations. </a:t>
            </a:r>
          </a:p>
          <a:p>
            <a:r>
              <a:rPr lang="en-US" sz="2800" dirty="0"/>
              <a:t>Under cash-basis accounting, we record revenues when we receive cash, and we record expenses when we pay cash. Cash-basis accounting is not allowed for financial reporting purposes for most major companies.</a:t>
            </a:r>
            <a:endParaRPr lang="en-US" sz="2800" dirty="0">
              <a:latin typeface="+mn-lt"/>
              <a:cs typeface="+mn-cs"/>
            </a:endParaRPr>
          </a:p>
        </p:txBody>
      </p:sp>
    </p:spTree>
    <p:extLst>
      <p:ext uri="{BB962C8B-B14F-4D97-AF65-F5344CB8AC3E}">
        <p14:creationId xmlns:p14="http://schemas.microsoft.com/office/powerpoint/2010/main" val="3541608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4944" y="1290702"/>
            <a:ext cx="7406640" cy="4268219"/>
          </a:xfrm>
        </p:spPr>
        <p:txBody>
          <a:bodyPr>
            <a:normAutofit fontScale="92500" lnSpcReduction="20000"/>
          </a:bodyPr>
          <a:lstStyle/>
          <a:p>
            <a:pPr marL="0" indent="0">
              <a:buNone/>
            </a:pPr>
            <a:r>
              <a:rPr lang="en-US" dirty="0"/>
              <a:t>Which of the following would be recorded as an expense under </a:t>
            </a:r>
            <a:r>
              <a:rPr lang="en-US" b="1" dirty="0"/>
              <a:t>cash-basis accounting</a:t>
            </a:r>
            <a:r>
              <a:rPr lang="en-US" dirty="0"/>
              <a:t>?</a:t>
            </a:r>
          </a:p>
          <a:p>
            <a:pPr>
              <a:buAutoNum type="alphaLcPeriod"/>
            </a:pPr>
            <a:r>
              <a:rPr lang="en-US" dirty="0"/>
              <a:t>The company purchases office supplies with cash and does not use the supplies.</a:t>
            </a:r>
          </a:p>
          <a:p>
            <a:pPr>
              <a:buAutoNum type="alphaLcPeriod"/>
            </a:pPr>
            <a:r>
              <a:rPr lang="en-US" dirty="0"/>
              <a:t>The company uses utilities in the current period but does not pay cash.</a:t>
            </a:r>
          </a:p>
          <a:p>
            <a:pPr>
              <a:buAutoNum type="alphaLcPeriod" startAt="3"/>
            </a:pPr>
            <a:r>
              <a:rPr lang="en-US" dirty="0"/>
              <a:t>The company provides services to customers for cash.</a:t>
            </a:r>
          </a:p>
          <a:p>
            <a:pPr>
              <a:buAutoNum type="alphaLcPeriod" startAt="3"/>
            </a:pPr>
            <a:r>
              <a:rPr lang="en-US" dirty="0"/>
              <a:t>The company purchases equipment by borrowing from the bank.</a:t>
            </a:r>
          </a:p>
        </p:txBody>
      </p:sp>
      <p:sp>
        <p:nvSpPr>
          <p:cNvPr id="4" name="Title 3"/>
          <p:cNvSpPr>
            <a:spLocks noGrp="1"/>
          </p:cNvSpPr>
          <p:nvPr>
            <p:ph type="title"/>
          </p:nvPr>
        </p:nvSpPr>
        <p:spPr/>
        <p:txBody>
          <a:bodyPr/>
          <a:lstStyle/>
          <a:p>
            <a:r>
              <a:rPr lang="en-US" dirty="0"/>
              <a:t>Concept Check 3–2</a:t>
            </a:r>
          </a:p>
        </p:txBody>
      </p:sp>
      <p:sp>
        <p:nvSpPr>
          <p:cNvPr id="6" name="Oval 5"/>
          <p:cNvSpPr/>
          <p:nvPr/>
        </p:nvSpPr>
        <p:spPr bwMode="auto">
          <a:xfrm>
            <a:off x="970075" y="2055757"/>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1064944" y="5385265"/>
            <a:ext cx="7406640" cy="923330"/>
          </a:xfrm>
          <a:prstGeom prst="rect">
            <a:avLst/>
          </a:prstGeom>
          <a:solidFill>
            <a:srgbClr val="FFFFD1"/>
          </a:solidFill>
          <a:ln w="6350">
            <a:solidFill>
              <a:schemeClr val="tx1"/>
            </a:solidFill>
          </a:ln>
        </p:spPr>
        <p:txBody>
          <a:bodyPr wrap="square" rtlCol="0">
            <a:spAutoFit/>
          </a:bodyPr>
          <a:lstStyle/>
          <a:p>
            <a:r>
              <a:rPr lang="en-US" dirty="0"/>
              <a:t>For cash-basis accounting, an expense is recorded when cash is paid for a cost of operating the business. The company paid cash for supplies and would therefore record Supplies Expense under cash-basis accounting.</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Tree>
    <p:extLst>
      <p:ext uri="{BB962C8B-B14F-4D97-AF65-F5344CB8AC3E}">
        <p14:creationId xmlns:p14="http://schemas.microsoft.com/office/powerpoint/2010/main" val="389134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4944" y="1290702"/>
            <a:ext cx="7406640" cy="4268219"/>
          </a:xfrm>
        </p:spPr>
        <p:txBody>
          <a:bodyPr>
            <a:normAutofit fontScale="92500" lnSpcReduction="20000"/>
          </a:bodyPr>
          <a:lstStyle/>
          <a:p>
            <a:pPr marL="0" indent="0">
              <a:buNone/>
            </a:pPr>
            <a:r>
              <a:rPr lang="en-US" dirty="0"/>
              <a:t>Which of the following would be recorded as an expense under </a:t>
            </a:r>
            <a:r>
              <a:rPr lang="en-US" b="1" dirty="0"/>
              <a:t>accrual-basis accounting</a:t>
            </a:r>
            <a:r>
              <a:rPr lang="en-US" dirty="0"/>
              <a:t>?</a:t>
            </a:r>
          </a:p>
          <a:p>
            <a:pPr>
              <a:buAutoNum type="alphaLcPeriod"/>
            </a:pPr>
            <a:r>
              <a:rPr lang="en-US" dirty="0"/>
              <a:t>The company purchases office supplies with cash and does not use the supplies.</a:t>
            </a:r>
          </a:p>
          <a:p>
            <a:pPr>
              <a:buAutoNum type="alphaLcPeriod"/>
            </a:pPr>
            <a:r>
              <a:rPr lang="en-US" dirty="0"/>
              <a:t>The company uses utilities in the current period but does not pay cash.</a:t>
            </a:r>
          </a:p>
          <a:p>
            <a:pPr>
              <a:buAutoNum type="alphaLcPeriod" startAt="3"/>
            </a:pPr>
            <a:r>
              <a:rPr lang="en-US" dirty="0"/>
              <a:t>The company provides services to customers for cash.</a:t>
            </a:r>
          </a:p>
          <a:p>
            <a:pPr>
              <a:buAutoNum type="alphaLcPeriod" startAt="3"/>
            </a:pPr>
            <a:r>
              <a:rPr lang="en-US" dirty="0"/>
              <a:t>The company purchases equipment by borrowing from the bank.</a:t>
            </a:r>
          </a:p>
        </p:txBody>
      </p:sp>
      <p:sp>
        <p:nvSpPr>
          <p:cNvPr id="4" name="Title 3"/>
          <p:cNvSpPr>
            <a:spLocks noGrp="1"/>
          </p:cNvSpPr>
          <p:nvPr>
            <p:ph type="title"/>
          </p:nvPr>
        </p:nvSpPr>
        <p:spPr/>
        <p:txBody>
          <a:bodyPr/>
          <a:lstStyle/>
          <a:p>
            <a:r>
              <a:rPr lang="en-US" dirty="0"/>
              <a:t>Concept Check 3–3</a:t>
            </a:r>
          </a:p>
        </p:txBody>
      </p:sp>
      <p:sp>
        <p:nvSpPr>
          <p:cNvPr id="6" name="Oval 5"/>
          <p:cNvSpPr/>
          <p:nvPr/>
        </p:nvSpPr>
        <p:spPr bwMode="auto">
          <a:xfrm>
            <a:off x="970075" y="2863034"/>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1064944" y="5370056"/>
            <a:ext cx="7406640" cy="1200329"/>
          </a:xfrm>
          <a:prstGeom prst="rect">
            <a:avLst/>
          </a:prstGeom>
          <a:solidFill>
            <a:srgbClr val="FFFFD1"/>
          </a:solidFill>
          <a:ln w="6350">
            <a:solidFill>
              <a:schemeClr val="tx1"/>
            </a:solidFill>
          </a:ln>
        </p:spPr>
        <p:txBody>
          <a:bodyPr wrap="square" rtlCol="0">
            <a:spAutoFit/>
          </a:bodyPr>
          <a:lstStyle/>
          <a:p>
            <a:r>
              <a:rPr lang="en-US" dirty="0"/>
              <a:t>For accrual-basis accounting, an expense is recorded when a cost is used to help generate revenues. A company that uses utilities has incurred a cost that helped to generate revenue in the current period and would therefore record Utilities Expense under accrual-basis accounting.</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Tree>
    <p:extLst>
      <p:ext uri="{BB962C8B-B14F-4D97-AF65-F5344CB8AC3E}">
        <p14:creationId xmlns:p14="http://schemas.microsoft.com/office/powerpoint/2010/main" val="2665425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4"/>
          <p:cNvSpPr>
            <a:spLocks noGrp="1"/>
          </p:cNvSpPr>
          <p:nvPr>
            <p:ph idx="1"/>
          </p:nvPr>
        </p:nvSpPr>
        <p:spPr>
          <a:xfrm>
            <a:off x="709367" y="1442358"/>
            <a:ext cx="7589520" cy="2968582"/>
          </a:xfrm>
        </p:spPr>
        <p:txBody>
          <a:bodyPr/>
          <a:lstStyle/>
          <a:p>
            <a:r>
              <a:rPr lang="en-US" b="1" dirty="0">
                <a:solidFill>
                  <a:srgbClr val="A5062D"/>
                </a:solidFill>
              </a:rPr>
              <a:t>LO3–3</a:t>
            </a:r>
            <a:r>
              <a:rPr lang="en-US" dirty="0"/>
              <a:t>	Demonstrate the purposes and recording of adjusting entries.</a:t>
            </a:r>
          </a:p>
        </p:txBody>
      </p:sp>
      <p:sp>
        <p:nvSpPr>
          <p:cNvPr id="32769" name="Title 3"/>
          <p:cNvSpPr>
            <a:spLocks noGrp="1"/>
          </p:cNvSpPr>
          <p:nvPr>
            <p:ph type="title"/>
          </p:nvPr>
        </p:nvSpPr>
        <p:spPr/>
        <p:txBody>
          <a:bodyPr/>
          <a:lstStyle/>
          <a:p>
            <a:r>
              <a:rPr lang="en-US" dirty="0"/>
              <a:t>Learning Objective 3</a:t>
            </a:r>
          </a:p>
        </p:txBody>
      </p:sp>
      <p:sp>
        <p:nvSpPr>
          <p:cNvPr id="4" name="Footer Placeholder 3"/>
          <p:cNvSpPr>
            <a:spLocks noGrp="1"/>
          </p:cNvSpPr>
          <p:nvPr>
            <p:ph type="ftr" sz="quarter" idx="11"/>
          </p:nvPr>
        </p:nvSpPr>
        <p:spPr>
          <a:xfrm>
            <a:off x="1424213" y="6492875"/>
            <a:ext cx="6540501" cy="365125"/>
          </a:xfrm>
        </p:spPr>
        <p:txBody>
          <a:bodyPr/>
          <a:lstStyle/>
          <a:p>
            <a:r>
              <a:rPr lang="en-US" dirty="0"/>
              <a:t>Copyright ©2022 McGraw-Hill. All rights reserved. No reproduction or distribution without the prior written consent of McGraw-Hill.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C465EF-8234-4A5F-BD0C-CE97C66EBFFC}"/>
              </a:ext>
            </a:extLst>
          </p:cNvPr>
          <p:cNvSpPr>
            <a:spLocks noGrp="1"/>
          </p:cNvSpPr>
          <p:nvPr>
            <p:ph type="title"/>
          </p:nvPr>
        </p:nvSpPr>
        <p:spPr>
          <a:xfrm>
            <a:off x="812788" y="269823"/>
            <a:ext cx="8229600" cy="810832"/>
          </a:xfrm>
        </p:spPr>
        <p:txBody>
          <a:bodyPr/>
          <a:lstStyle/>
          <a:p>
            <a:r>
              <a:rPr lang="en-US" sz="4000" dirty="0">
                <a:solidFill>
                  <a:srgbClr val="A5062D"/>
                </a:solidFill>
                <a:latin typeface="Avenir LT Std 65 Medium"/>
              </a:rPr>
              <a:t>Adjusting Entries</a:t>
            </a:r>
            <a:br>
              <a:rPr lang="en-US" sz="4000" dirty="0">
                <a:solidFill>
                  <a:srgbClr val="A5062D"/>
                </a:solidFill>
                <a:latin typeface="Avenir LT Std 65 Medium"/>
              </a:rPr>
            </a:br>
            <a:br>
              <a:rPr lang="en-US" sz="4000" dirty="0">
                <a:solidFill>
                  <a:srgbClr val="A5062D"/>
                </a:solidFill>
                <a:latin typeface="Avenir LT Std 65 Medium"/>
              </a:rPr>
            </a:br>
            <a:endParaRPr lang="en-US" sz="4000" dirty="0">
              <a:solidFill>
                <a:srgbClr val="A5062D"/>
              </a:solidFill>
              <a:latin typeface="Avenir LT Std 65 Medium"/>
            </a:endParaRPr>
          </a:p>
        </p:txBody>
      </p:sp>
      <p:sp>
        <p:nvSpPr>
          <p:cNvPr id="2" name="Content Placeholder 1">
            <a:extLst>
              <a:ext uri="{FF2B5EF4-FFF2-40B4-BE49-F238E27FC236}">
                <a16:creationId xmlns:a16="http://schemas.microsoft.com/office/drawing/2014/main" id="{B727AED5-E0CA-465D-8C76-6C729A6A5F65}"/>
              </a:ext>
            </a:extLst>
          </p:cNvPr>
          <p:cNvSpPr>
            <a:spLocks noGrp="1"/>
          </p:cNvSpPr>
          <p:nvPr>
            <p:ph idx="1"/>
          </p:nvPr>
        </p:nvSpPr>
        <p:spPr>
          <a:xfrm>
            <a:off x="812788" y="1166018"/>
            <a:ext cx="7589520" cy="4525963"/>
          </a:xfrm>
        </p:spPr>
        <p:txBody>
          <a:bodyPr>
            <a:normAutofit fontScale="25000" lnSpcReduction="20000"/>
          </a:bodyPr>
          <a:lstStyle/>
          <a:p>
            <a:pPr marL="342900" indent="-342900">
              <a:buFont typeface="Arial" panose="020B0604020202020204" pitchFamily="34" charset="0"/>
              <a:buChar char="•"/>
            </a:pPr>
            <a:r>
              <a:rPr lang="en-US" sz="12800" dirty="0"/>
              <a:t>Accrual-basis accounting creates timing differences between </a:t>
            </a:r>
            <a:r>
              <a:rPr lang="en-US" sz="12000" dirty="0"/>
              <a:t>cash inflows and their related revenues, and between cash outflows and their related expenses. </a:t>
            </a:r>
          </a:p>
          <a:p>
            <a:pPr marL="342900" indent="-342900">
              <a:buFont typeface="Arial" panose="020B0604020202020204" pitchFamily="34" charset="0"/>
              <a:buChar char="•"/>
            </a:pPr>
            <a:r>
              <a:rPr lang="en-US" sz="12800" dirty="0"/>
              <a:t>These timing differences are reported as assets and liabilities under accrual-basis accounting. </a:t>
            </a:r>
          </a:p>
          <a:p>
            <a:pPr marL="342900" indent="-342900">
              <a:buFont typeface="Arial" panose="020B0604020202020204" pitchFamily="34" charset="0"/>
              <a:buChar char="•"/>
            </a:pPr>
            <a:r>
              <a:rPr lang="en-US" sz="12800" dirty="0"/>
              <a:t>We use adjusting entries to update balances of assets and liabilities (and their related revenues and expenses).</a:t>
            </a:r>
          </a:p>
          <a:p>
            <a:endParaRPr lang="en-US" dirty="0"/>
          </a:p>
        </p:txBody>
      </p:sp>
      <p:sp>
        <p:nvSpPr>
          <p:cNvPr id="3" name="Footer Placeholder 2">
            <a:extLst>
              <a:ext uri="{FF2B5EF4-FFF2-40B4-BE49-F238E27FC236}">
                <a16:creationId xmlns:a16="http://schemas.microsoft.com/office/drawing/2014/main" id="{917A592A-BAE7-4C0E-BC5B-ADD20EEBC389}"/>
              </a:ext>
            </a:extLst>
          </p:cNvPr>
          <p:cNvSpPr>
            <a:spLocks noGrp="1"/>
          </p:cNvSpPr>
          <p:nvPr>
            <p:ph type="ftr" sz="quarter" idx="11"/>
          </p:nvPr>
        </p:nvSpPr>
        <p:spPr/>
        <p:txBody>
          <a:bodyPr/>
          <a:lstStyle/>
          <a:p>
            <a:r>
              <a:rPr lang="en-US" dirty="0"/>
              <a:t>Copyright ©2022 McGraw-Hill. All rights reserved. No reproduction or distribution without the prior written consent of McGraw-Hill. </a:t>
            </a:r>
          </a:p>
          <a:p>
            <a:r>
              <a:rPr lang="en-US" dirty="0"/>
              <a:t>. </a:t>
            </a:r>
          </a:p>
        </p:txBody>
      </p:sp>
      <p:sp>
        <p:nvSpPr>
          <p:cNvPr id="4" name="Slide Number Placeholder 3">
            <a:extLst>
              <a:ext uri="{FF2B5EF4-FFF2-40B4-BE49-F238E27FC236}">
                <a16:creationId xmlns:a16="http://schemas.microsoft.com/office/drawing/2014/main" id="{92E13CEF-BD78-4DF2-BD3E-0F37DCF09963}"/>
              </a:ext>
            </a:extLst>
          </p:cNvPr>
          <p:cNvSpPr>
            <a:spLocks noGrp="1"/>
          </p:cNvSpPr>
          <p:nvPr>
            <p:ph type="sldNum" sz="quarter" idx="4"/>
          </p:nvPr>
        </p:nvSpPr>
        <p:spPr>
          <a:xfrm>
            <a:off x="6989386" y="6471802"/>
            <a:ext cx="2133600" cy="365125"/>
          </a:xfrm>
        </p:spPr>
        <p:txBody>
          <a:bodyPr/>
          <a:lstStyle/>
          <a:p>
            <a:r>
              <a:rPr lang="en-US" dirty="0"/>
              <a:t>3-</a:t>
            </a:r>
            <a:fld id="{8A048DD7-39B4-434B-ACE7-68CA5B147A05}" type="slidenum">
              <a:rPr lang="en-US" smtClean="0"/>
              <a:t>19</a:t>
            </a:fld>
            <a:endParaRPr lang="en-US" dirty="0"/>
          </a:p>
        </p:txBody>
      </p:sp>
    </p:spTree>
    <p:extLst>
      <p:ext uri="{BB962C8B-B14F-4D97-AF65-F5344CB8AC3E}">
        <p14:creationId xmlns:p14="http://schemas.microsoft.com/office/powerpoint/2010/main" val="965348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4"/>
          <p:cNvSpPr>
            <a:spLocks noGrp="1"/>
          </p:cNvSpPr>
          <p:nvPr>
            <p:ph type="body" idx="1"/>
          </p:nvPr>
        </p:nvSpPr>
        <p:spPr/>
        <p:txBody>
          <a:bodyPr/>
          <a:lstStyle/>
          <a:p>
            <a:r>
              <a:rPr lang="en-US" dirty="0"/>
              <a:t>THE MEASUREMENT PROCESS</a:t>
            </a:r>
          </a:p>
        </p:txBody>
      </p:sp>
      <p:sp>
        <p:nvSpPr>
          <p:cNvPr id="16385" name="Title 3"/>
          <p:cNvSpPr>
            <a:spLocks noGrp="1"/>
          </p:cNvSpPr>
          <p:nvPr>
            <p:ph type="title"/>
          </p:nvPr>
        </p:nvSpPr>
        <p:spPr/>
        <p:txBody>
          <a:bodyPr/>
          <a:lstStyle/>
          <a:p>
            <a:r>
              <a:rPr lang="en-US" dirty="0"/>
              <a:t>PART A</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BCCC1-48F3-4DBF-8CF7-57FC9EBC0A7E}"/>
              </a:ext>
            </a:extLst>
          </p:cNvPr>
          <p:cNvSpPr>
            <a:spLocks noGrp="1"/>
          </p:cNvSpPr>
          <p:nvPr>
            <p:ph type="title"/>
          </p:nvPr>
        </p:nvSpPr>
        <p:spPr>
          <a:xfrm>
            <a:off x="812788" y="0"/>
            <a:ext cx="8229600" cy="1571845"/>
          </a:xfrm>
        </p:spPr>
        <p:txBody>
          <a:bodyPr/>
          <a:lstStyle/>
          <a:p>
            <a:r>
              <a:rPr lang="en-US" dirty="0">
                <a:solidFill>
                  <a:srgbClr val="1D5F76"/>
                </a:solidFill>
              </a:rPr>
              <a:t>Illustration 3–4A</a:t>
            </a:r>
            <a:br>
              <a:rPr lang="en-US" dirty="0">
                <a:solidFill>
                  <a:srgbClr val="1D5F76"/>
                </a:solidFill>
              </a:rPr>
            </a:br>
            <a:r>
              <a:rPr lang="en-US" dirty="0">
                <a:latin typeface="+mn-lt"/>
                <a:ea typeface="+mn-ea"/>
                <a:cs typeface="+mn-cs"/>
              </a:rPr>
              <a:t>Prepayments and Related Adjusting Entries</a:t>
            </a:r>
          </a:p>
        </p:txBody>
      </p:sp>
      <p:sp>
        <p:nvSpPr>
          <p:cNvPr id="4" name="Footer Placeholder 3">
            <a:extLst>
              <a:ext uri="{FF2B5EF4-FFF2-40B4-BE49-F238E27FC236}">
                <a16:creationId xmlns:a16="http://schemas.microsoft.com/office/drawing/2014/main" id="{2F986022-D5FA-47CA-BF31-036A31C37C70}"/>
              </a:ext>
            </a:extLst>
          </p:cNvPr>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a:extLst>
              <a:ext uri="{FF2B5EF4-FFF2-40B4-BE49-F238E27FC236}">
                <a16:creationId xmlns:a16="http://schemas.microsoft.com/office/drawing/2014/main" id="{A5C6AF14-6695-4525-B182-C7C60DF42FD0}"/>
              </a:ext>
            </a:extLst>
          </p:cNvPr>
          <p:cNvSpPr>
            <a:spLocks noGrp="1"/>
          </p:cNvSpPr>
          <p:nvPr>
            <p:ph type="sldNum" sz="quarter" idx="4"/>
          </p:nvPr>
        </p:nvSpPr>
        <p:spPr>
          <a:xfrm>
            <a:off x="6989386" y="6471802"/>
            <a:ext cx="2133600" cy="365125"/>
          </a:xfrm>
        </p:spPr>
        <p:txBody>
          <a:bodyPr/>
          <a:lstStyle/>
          <a:p>
            <a:r>
              <a:rPr lang="en-US" dirty="0"/>
              <a:t>3-</a:t>
            </a:r>
            <a:fld id="{8A048DD7-39B4-434B-ACE7-68CA5B147A05}" type="slidenum">
              <a:rPr lang="en-US" smtClean="0"/>
              <a:t>20</a:t>
            </a:fld>
            <a:endParaRPr lang="en-US" dirty="0"/>
          </a:p>
        </p:txBody>
      </p:sp>
      <p:pic>
        <p:nvPicPr>
          <p:cNvPr id="9" name="Picture 8">
            <a:extLst>
              <a:ext uri="{FF2B5EF4-FFF2-40B4-BE49-F238E27FC236}">
                <a16:creationId xmlns:a16="http://schemas.microsoft.com/office/drawing/2014/main" id="{6D9400FF-B72A-44EE-9A60-2DB860E66D0E}"/>
              </a:ext>
            </a:extLst>
          </p:cNvPr>
          <p:cNvPicPr>
            <a:picLocks noChangeAspect="1"/>
          </p:cNvPicPr>
          <p:nvPr/>
        </p:nvPicPr>
        <p:blipFill>
          <a:blip r:embed="rId3"/>
          <a:stretch>
            <a:fillRect/>
          </a:stretch>
        </p:blipFill>
        <p:spPr>
          <a:xfrm>
            <a:off x="1140269" y="2018451"/>
            <a:ext cx="6863462" cy="4025096"/>
          </a:xfrm>
          <a:prstGeom prst="rect">
            <a:avLst/>
          </a:prstGeom>
        </p:spPr>
      </p:pic>
    </p:spTree>
    <p:extLst>
      <p:ext uri="{BB962C8B-B14F-4D97-AF65-F5344CB8AC3E}">
        <p14:creationId xmlns:p14="http://schemas.microsoft.com/office/powerpoint/2010/main" val="2527343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BCCC1-48F3-4DBF-8CF7-57FC9EBC0A7E}"/>
              </a:ext>
            </a:extLst>
          </p:cNvPr>
          <p:cNvSpPr>
            <a:spLocks noGrp="1"/>
          </p:cNvSpPr>
          <p:nvPr>
            <p:ph type="title"/>
          </p:nvPr>
        </p:nvSpPr>
        <p:spPr>
          <a:xfrm>
            <a:off x="812788" y="0"/>
            <a:ext cx="8229600" cy="1571845"/>
          </a:xfrm>
        </p:spPr>
        <p:txBody>
          <a:bodyPr/>
          <a:lstStyle/>
          <a:p>
            <a:r>
              <a:rPr lang="en-US" dirty="0">
                <a:solidFill>
                  <a:srgbClr val="1D5F76"/>
                </a:solidFill>
              </a:rPr>
              <a:t>Illustration 3–4B</a:t>
            </a:r>
            <a:br>
              <a:rPr lang="en-US" dirty="0">
                <a:solidFill>
                  <a:srgbClr val="1D5F76"/>
                </a:solidFill>
              </a:rPr>
            </a:br>
            <a:r>
              <a:rPr lang="en-US" dirty="0">
                <a:latin typeface="+mn-lt"/>
                <a:ea typeface="+mn-ea"/>
                <a:cs typeface="+mn-cs"/>
              </a:rPr>
              <a:t>Accruals and Related Adjusting Entries</a:t>
            </a:r>
          </a:p>
        </p:txBody>
      </p:sp>
      <p:sp>
        <p:nvSpPr>
          <p:cNvPr id="4" name="Footer Placeholder 3">
            <a:extLst>
              <a:ext uri="{FF2B5EF4-FFF2-40B4-BE49-F238E27FC236}">
                <a16:creationId xmlns:a16="http://schemas.microsoft.com/office/drawing/2014/main" id="{2F986022-D5FA-47CA-BF31-036A31C37C70}"/>
              </a:ext>
            </a:extLst>
          </p:cNvPr>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a:extLst>
              <a:ext uri="{FF2B5EF4-FFF2-40B4-BE49-F238E27FC236}">
                <a16:creationId xmlns:a16="http://schemas.microsoft.com/office/drawing/2014/main" id="{A5C6AF14-6695-4525-B182-C7C60DF42FD0}"/>
              </a:ext>
            </a:extLst>
          </p:cNvPr>
          <p:cNvSpPr>
            <a:spLocks noGrp="1"/>
          </p:cNvSpPr>
          <p:nvPr>
            <p:ph type="sldNum" sz="quarter" idx="4"/>
          </p:nvPr>
        </p:nvSpPr>
        <p:spPr>
          <a:xfrm>
            <a:off x="6989386" y="6471802"/>
            <a:ext cx="2133600" cy="365125"/>
          </a:xfrm>
        </p:spPr>
        <p:txBody>
          <a:bodyPr/>
          <a:lstStyle/>
          <a:p>
            <a:r>
              <a:rPr lang="en-US" dirty="0"/>
              <a:t>3-</a:t>
            </a:r>
            <a:fld id="{8A048DD7-39B4-434B-ACE7-68CA5B147A05}" type="slidenum">
              <a:rPr lang="en-US" smtClean="0"/>
              <a:t>21</a:t>
            </a:fld>
            <a:endParaRPr lang="en-US" dirty="0"/>
          </a:p>
        </p:txBody>
      </p:sp>
      <p:pic>
        <p:nvPicPr>
          <p:cNvPr id="7" name="Picture 6">
            <a:extLst>
              <a:ext uri="{FF2B5EF4-FFF2-40B4-BE49-F238E27FC236}">
                <a16:creationId xmlns:a16="http://schemas.microsoft.com/office/drawing/2014/main" id="{C3C2CE33-FF7E-4731-8211-CE6603ECDE29}"/>
              </a:ext>
            </a:extLst>
          </p:cNvPr>
          <p:cNvPicPr>
            <a:picLocks noChangeAspect="1"/>
          </p:cNvPicPr>
          <p:nvPr/>
        </p:nvPicPr>
        <p:blipFill>
          <a:blip r:embed="rId3"/>
          <a:stretch>
            <a:fillRect/>
          </a:stretch>
        </p:blipFill>
        <p:spPr>
          <a:xfrm>
            <a:off x="912675" y="1571845"/>
            <a:ext cx="7589157" cy="4352012"/>
          </a:xfrm>
          <a:prstGeom prst="rect">
            <a:avLst/>
          </a:prstGeom>
        </p:spPr>
      </p:pic>
    </p:spTree>
    <p:extLst>
      <p:ext uri="{BB962C8B-B14F-4D97-AF65-F5344CB8AC3E}">
        <p14:creationId xmlns:p14="http://schemas.microsoft.com/office/powerpoint/2010/main" val="1128209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04850" y="1594745"/>
            <a:ext cx="8258175" cy="4757059"/>
          </a:xfrm>
          <a:prstGeom prst="rect">
            <a:avLst/>
          </a:prstGeom>
          <a:solidFill>
            <a:srgbClr val="D4D0B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2" name="Title 1"/>
          <p:cNvSpPr>
            <a:spLocks noGrp="1"/>
          </p:cNvSpPr>
          <p:nvPr>
            <p:ph type="title"/>
          </p:nvPr>
        </p:nvSpPr>
        <p:spPr>
          <a:xfrm>
            <a:off x="812788" y="0"/>
            <a:ext cx="8229600" cy="1143000"/>
          </a:xfrm>
        </p:spPr>
        <p:txBody>
          <a:bodyPr/>
          <a:lstStyle/>
          <a:p>
            <a:r>
              <a:rPr lang="en-US" sz="3200" dirty="0">
                <a:solidFill>
                  <a:srgbClr val="1D5F76"/>
                </a:solidFill>
              </a:rPr>
              <a:t>Illustration 3–5</a:t>
            </a:r>
          </a:p>
        </p:txBody>
      </p:sp>
      <p:sp>
        <p:nvSpPr>
          <p:cNvPr id="4" name="Footer Placeholder 3"/>
          <p:cNvSpPr>
            <a:spLocks noGrp="1"/>
          </p:cNvSpPr>
          <p:nvPr>
            <p:ph type="ftr" sz="quarter" idx="11"/>
          </p:nvPr>
        </p:nvSpPr>
        <p:spPr/>
        <p:txBody>
          <a:bodyPr/>
          <a:lstStyle/>
          <a:p>
            <a:r>
              <a:rPr lang="en-US" dirty="0"/>
              <a:t>Copyright ©2022 McGraw-Hill Education. All rights reserved. No reproduction or distribution without the prior written consent of McGraw-Hill Education. </a:t>
            </a:r>
          </a:p>
        </p:txBody>
      </p:sp>
      <p:sp>
        <p:nvSpPr>
          <p:cNvPr id="5" name="Slide Number Placeholder 4"/>
          <p:cNvSpPr>
            <a:spLocks noGrp="1"/>
          </p:cNvSpPr>
          <p:nvPr>
            <p:ph type="sldNum" sz="quarter" idx="4"/>
          </p:nvPr>
        </p:nvSpPr>
        <p:spPr>
          <a:xfrm>
            <a:off x="6989386" y="6471802"/>
            <a:ext cx="2133600" cy="365125"/>
          </a:xfrm>
        </p:spPr>
        <p:txBody>
          <a:bodyPr/>
          <a:lstStyle/>
          <a:p>
            <a:r>
              <a:rPr lang="en-US" dirty="0"/>
              <a:t>3-</a:t>
            </a:r>
            <a:fld id="{8A048DD7-39B4-434B-ACE7-68CA5B147A05}" type="slidenum">
              <a:rPr lang="en-US" smtClean="0"/>
              <a:t>22</a:t>
            </a:fld>
            <a:endParaRPr lang="en-US" dirty="0"/>
          </a:p>
        </p:txBody>
      </p:sp>
      <p:sp>
        <p:nvSpPr>
          <p:cNvPr id="3" name="Content Placeholder 2"/>
          <p:cNvSpPr>
            <a:spLocks noGrp="1"/>
          </p:cNvSpPr>
          <p:nvPr>
            <p:ph idx="1"/>
          </p:nvPr>
        </p:nvSpPr>
        <p:spPr>
          <a:xfrm>
            <a:off x="2421467" y="1948690"/>
            <a:ext cx="6541557" cy="4403114"/>
          </a:xfrm>
        </p:spPr>
        <p:txBody>
          <a:bodyPr>
            <a:noAutofit/>
          </a:bodyPr>
          <a:lstStyle/>
          <a:p>
            <a:pPr marL="0" indent="0">
              <a:spcBef>
                <a:spcPts val="0"/>
              </a:spcBef>
              <a:buNone/>
            </a:pPr>
            <a:r>
              <a:rPr lang="en-US" sz="2000" dirty="0">
                <a:solidFill>
                  <a:schemeClr val="tx1"/>
                </a:solidFill>
              </a:rPr>
              <a:t>Sell shares of common stock for $200,000 to obtain the funds necessary to start the business.</a:t>
            </a:r>
          </a:p>
          <a:p>
            <a:pPr marL="0" indent="0">
              <a:spcBef>
                <a:spcPts val="0"/>
              </a:spcBef>
              <a:buNone/>
            </a:pPr>
            <a:r>
              <a:rPr lang="en-US" sz="2000" dirty="0">
                <a:solidFill>
                  <a:schemeClr val="tx1"/>
                </a:solidFill>
              </a:rPr>
              <a:t>Borrow $100,000 from the local bank and sign a note promising to repay the full amount of the debt in three years.</a:t>
            </a:r>
          </a:p>
          <a:p>
            <a:pPr marL="0" indent="0">
              <a:spcBef>
                <a:spcPts val="0"/>
              </a:spcBef>
              <a:buNone/>
            </a:pPr>
            <a:r>
              <a:rPr lang="en-US" sz="2000" dirty="0">
                <a:solidFill>
                  <a:schemeClr val="tx1"/>
                </a:solidFill>
              </a:rPr>
              <a:t>Purchase equipment necessary for giving soccer training, $120,000 cash.</a:t>
            </a:r>
          </a:p>
          <a:p>
            <a:pPr marL="0" indent="0">
              <a:spcBef>
                <a:spcPts val="0"/>
              </a:spcBef>
              <a:buNone/>
            </a:pPr>
            <a:r>
              <a:rPr lang="en-US" sz="2000" dirty="0">
                <a:solidFill>
                  <a:schemeClr val="tx1"/>
                </a:solidFill>
              </a:rPr>
              <a:t>Pay one year of rent in advance, $60,000 ($5,000 per month).</a:t>
            </a:r>
          </a:p>
          <a:p>
            <a:pPr marL="0" indent="0">
              <a:spcBef>
                <a:spcPts val="0"/>
              </a:spcBef>
              <a:buNone/>
            </a:pPr>
            <a:r>
              <a:rPr lang="en-US" sz="2000" dirty="0">
                <a:solidFill>
                  <a:schemeClr val="tx1"/>
                </a:solidFill>
              </a:rPr>
              <a:t>Purchase supplies on account, $23,000.</a:t>
            </a:r>
          </a:p>
          <a:p>
            <a:pPr marL="0" indent="0">
              <a:spcBef>
                <a:spcPts val="0"/>
              </a:spcBef>
              <a:buNone/>
            </a:pPr>
            <a:r>
              <a:rPr lang="en-US" sz="2000" dirty="0">
                <a:solidFill>
                  <a:schemeClr val="tx1"/>
                </a:solidFill>
              </a:rPr>
              <a:t>Provide soccer training to customers for cash, $43,000.</a:t>
            </a:r>
          </a:p>
          <a:p>
            <a:pPr marL="0" indent="0">
              <a:spcBef>
                <a:spcPts val="0"/>
              </a:spcBef>
              <a:buNone/>
            </a:pPr>
            <a:r>
              <a:rPr lang="en-US" sz="2000" dirty="0">
                <a:solidFill>
                  <a:schemeClr val="tx1"/>
                </a:solidFill>
              </a:rPr>
              <a:t>Provide soccer training to customers on account, $20,000.</a:t>
            </a:r>
          </a:p>
          <a:p>
            <a:pPr marL="0" indent="0">
              <a:spcBef>
                <a:spcPts val="0"/>
              </a:spcBef>
              <a:buNone/>
            </a:pPr>
            <a:r>
              <a:rPr lang="en-US" sz="2000" dirty="0">
                <a:solidFill>
                  <a:schemeClr val="tx1"/>
                </a:solidFill>
              </a:rPr>
              <a:t>Receive cash in advance for soccer training sessions to be given in the future, $6,000.</a:t>
            </a:r>
          </a:p>
          <a:p>
            <a:pPr marL="0" indent="0">
              <a:spcBef>
                <a:spcPts val="0"/>
              </a:spcBef>
              <a:buNone/>
            </a:pPr>
            <a:r>
              <a:rPr lang="en-US" sz="2000" dirty="0">
                <a:solidFill>
                  <a:schemeClr val="tx1"/>
                </a:solidFill>
              </a:rPr>
              <a:t>Pay salaries to employees, $28,000.</a:t>
            </a:r>
          </a:p>
          <a:p>
            <a:pPr marL="0" indent="0">
              <a:spcBef>
                <a:spcPts val="0"/>
              </a:spcBef>
              <a:buNone/>
            </a:pPr>
            <a:r>
              <a:rPr lang="en-US" sz="2000" dirty="0">
                <a:solidFill>
                  <a:schemeClr val="tx1"/>
                </a:solidFill>
              </a:rPr>
              <a:t>Pay cash dividends of $4,000 to shareholders.</a:t>
            </a:r>
          </a:p>
        </p:txBody>
      </p:sp>
      <p:sp>
        <p:nvSpPr>
          <p:cNvPr id="6" name="TextBox 5"/>
          <p:cNvSpPr txBox="1"/>
          <p:nvPr/>
        </p:nvSpPr>
        <p:spPr>
          <a:xfrm>
            <a:off x="716654" y="1950600"/>
            <a:ext cx="1493145" cy="4401205"/>
          </a:xfrm>
          <a:prstGeom prst="rect">
            <a:avLst/>
          </a:prstGeom>
          <a:noFill/>
        </p:spPr>
        <p:txBody>
          <a:bodyPr wrap="square" rtlCol="0">
            <a:spAutoFit/>
          </a:bodyPr>
          <a:lstStyle/>
          <a:p>
            <a:pPr marL="342900" indent="-342900">
              <a:buAutoNum type="arabicParenBoth"/>
            </a:pPr>
            <a:r>
              <a:rPr lang="fr-FR" sz="2000" dirty="0"/>
              <a:t>  Dec. 1</a:t>
            </a:r>
          </a:p>
          <a:p>
            <a:pPr marL="342900" indent="-342900">
              <a:buAutoNum type="arabicParenBoth" startAt="2"/>
            </a:pPr>
            <a:endParaRPr lang="fr-FR" sz="2000" dirty="0"/>
          </a:p>
          <a:p>
            <a:pPr marL="342900" indent="-342900">
              <a:buAutoNum type="arabicParenBoth" startAt="2"/>
            </a:pPr>
            <a:r>
              <a:rPr lang="fr-FR" sz="2000" dirty="0"/>
              <a:t>  Dec. 1</a:t>
            </a:r>
          </a:p>
          <a:p>
            <a:pPr marL="342900" indent="-342900">
              <a:buAutoNum type="arabicParenBoth" startAt="3"/>
            </a:pPr>
            <a:endParaRPr lang="fr-FR" sz="2000" dirty="0"/>
          </a:p>
          <a:p>
            <a:pPr marL="342900" indent="-342900">
              <a:buAutoNum type="arabicParenBoth" startAt="3"/>
            </a:pPr>
            <a:r>
              <a:rPr lang="fr-FR" sz="2000" dirty="0"/>
              <a:t>  Dec. 1</a:t>
            </a:r>
          </a:p>
          <a:p>
            <a:pPr marL="342900" indent="-342900">
              <a:buAutoNum type="arabicParenBoth" startAt="4"/>
            </a:pPr>
            <a:endParaRPr lang="fr-FR" sz="2000" dirty="0"/>
          </a:p>
          <a:p>
            <a:pPr marL="342900" indent="-342900">
              <a:buAutoNum type="arabicParenBoth" startAt="4"/>
            </a:pPr>
            <a:r>
              <a:rPr lang="fr-FR" sz="2000" dirty="0"/>
              <a:t>  Dec. 1</a:t>
            </a:r>
          </a:p>
          <a:p>
            <a:pPr marL="342900" indent="-342900">
              <a:buAutoNum type="arabicParenBoth" startAt="5"/>
            </a:pPr>
            <a:r>
              <a:rPr lang="fr-FR" sz="2000" dirty="0"/>
              <a:t>  Dec. 6</a:t>
            </a:r>
          </a:p>
          <a:p>
            <a:pPr marL="342900" indent="-342900">
              <a:buAutoNum type="arabicParenBoth" startAt="6"/>
            </a:pPr>
            <a:r>
              <a:rPr lang="fr-FR" sz="2000" dirty="0"/>
              <a:t>  Dec. 12</a:t>
            </a:r>
          </a:p>
          <a:p>
            <a:pPr marL="342900" indent="-342900">
              <a:buAutoNum type="arabicParenBoth" startAt="7"/>
            </a:pPr>
            <a:r>
              <a:rPr lang="fr-FR" sz="2000" dirty="0"/>
              <a:t>  Dec. 17</a:t>
            </a:r>
          </a:p>
          <a:p>
            <a:pPr marL="342900" indent="-342900">
              <a:buAutoNum type="arabicParenBoth" startAt="8"/>
            </a:pPr>
            <a:r>
              <a:rPr lang="fr-FR" sz="2000" dirty="0"/>
              <a:t>  Dec. 23                </a:t>
            </a:r>
          </a:p>
          <a:p>
            <a:pPr marL="342900" indent="-342900">
              <a:buAutoNum type="arabicParenBoth" startAt="9"/>
            </a:pPr>
            <a:endParaRPr lang="fr-FR" sz="2000" dirty="0"/>
          </a:p>
          <a:p>
            <a:pPr marL="342900" indent="-342900">
              <a:buAutoNum type="arabicParenBoth" startAt="9"/>
            </a:pPr>
            <a:r>
              <a:rPr lang="fr-FR" sz="2000" dirty="0"/>
              <a:t>  Dec. 28</a:t>
            </a:r>
          </a:p>
          <a:p>
            <a:r>
              <a:rPr lang="fr-FR" sz="2000" dirty="0"/>
              <a:t>(10)	Dec. 30</a:t>
            </a:r>
          </a:p>
        </p:txBody>
      </p:sp>
      <p:sp>
        <p:nvSpPr>
          <p:cNvPr id="8" name="TextBox 7"/>
          <p:cNvSpPr txBox="1"/>
          <p:nvPr/>
        </p:nvSpPr>
        <p:spPr>
          <a:xfrm>
            <a:off x="840479" y="1594746"/>
            <a:ext cx="6921035" cy="707886"/>
          </a:xfrm>
          <a:prstGeom prst="rect">
            <a:avLst/>
          </a:prstGeom>
          <a:noFill/>
        </p:spPr>
        <p:txBody>
          <a:bodyPr wrap="square" rtlCol="0">
            <a:spAutoFit/>
          </a:bodyPr>
          <a:lstStyle/>
          <a:p>
            <a:r>
              <a:rPr lang="en-US" sz="2000" b="1" dirty="0"/>
              <a:t>Transaction    					Description</a:t>
            </a:r>
            <a:r>
              <a:rPr lang="en-US" sz="2000" dirty="0"/>
              <a:t>									</a:t>
            </a:r>
          </a:p>
        </p:txBody>
      </p:sp>
      <p:sp>
        <p:nvSpPr>
          <p:cNvPr id="9" name="Content Placeholder 2"/>
          <p:cNvSpPr txBox="1">
            <a:spLocks/>
          </p:cNvSpPr>
          <p:nvPr/>
        </p:nvSpPr>
        <p:spPr>
          <a:xfrm>
            <a:off x="809150" y="377010"/>
            <a:ext cx="8229600" cy="1089464"/>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90000"/>
              </a:lnSpc>
              <a:buNone/>
            </a:pPr>
            <a:r>
              <a:rPr lang="en-US" sz="4000" dirty="0">
                <a:solidFill>
                  <a:srgbClr val="A5062D"/>
                </a:solidFill>
              </a:rPr>
              <a:t>External Transactions</a:t>
            </a:r>
          </a:p>
        </p:txBody>
      </p:sp>
      <p:cxnSp>
        <p:nvCxnSpPr>
          <p:cNvPr id="10" name="Straight Connector 9"/>
          <p:cNvCxnSpPr/>
          <p:nvPr/>
        </p:nvCxnSpPr>
        <p:spPr>
          <a:xfrm>
            <a:off x="2540000" y="1975426"/>
            <a:ext cx="6176211" cy="191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909728" y="1975426"/>
            <a:ext cx="1300071" cy="191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6773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dirty="0"/>
              <a:t>Prepaid Expenses</a:t>
            </a:r>
          </a:p>
        </p:txBody>
      </p:sp>
      <p:sp>
        <p:nvSpPr>
          <p:cNvPr id="48130" name="Content Placeholder 2"/>
          <p:cNvSpPr>
            <a:spLocks noGrp="1"/>
          </p:cNvSpPr>
          <p:nvPr>
            <p:ph idx="1"/>
          </p:nvPr>
        </p:nvSpPr>
        <p:spPr>
          <a:xfrm>
            <a:off x="809150" y="1291785"/>
            <a:ext cx="8229600" cy="5294545"/>
          </a:xfrm>
        </p:spPr>
        <p:txBody>
          <a:bodyPr>
            <a:normAutofit fontScale="92500" lnSpcReduction="10000"/>
          </a:bodyPr>
          <a:lstStyle/>
          <a:p>
            <a:pPr>
              <a:buFont typeface="Arial" panose="020B0604020202020204" pitchFamily="34" charset="0"/>
              <a:buChar char="•"/>
            </a:pPr>
            <a:r>
              <a:rPr lang="en-US" b="1" dirty="0"/>
              <a:t>Prepaid expenses </a:t>
            </a:r>
            <a:r>
              <a:rPr lang="en-US" dirty="0"/>
              <a:t>arise when a company pays cash (or has an obligation to pay cash) to acquire an asset that is not used until a later period. </a:t>
            </a:r>
          </a:p>
          <a:p>
            <a:pPr>
              <a:buFont typeface="Arial" panose="020B0604020202020204" pitchFamily="34" charset="0"/>
              <a:buChar char="•"/>
            </a:pPr>
            <a:r>
              <a:rPr lang="en-US" dirty="0"/>
              <a:t>There is a </a:t>
            </a:r>
            <a:r>
              <a:rPr lang="en-US" b="1" dirty="0"/>
              <a:t>timing</a:t>
            </a:r>
            <a:r>
              <a:rPr lang="en-US" dirty="0"/>
              <a:t> difference—cash is paid now and then later the expense is recognized. </a:t>
            </a:r>
          </a:p>
          <a:p>
            <a:pPr>
              <a:buFont typeface="Arial" panose="020B0604020202020204" pitchFamily="34" charset="0"/>
              <a:buChar char="•"/>
            </a:pPr>
            <a:r>
              <a:rPr lang="en-US" dirty="0"/>
              <a:t>These payments are recorded as </a:t>
            </a:r>
            <a:r>
              <a:rPr lang="en-US" b="1" dirty="0"/>
              <a:t>assets</a:t>
            </a:r>
            <a:r>
              <a:rPr lang="en-US" dirty="0"/>
              <a:t> at the time of purchase.</a:t>
            </a:r>
          </a:p>
          <a:p>
            <a:pPr>
              <a:buFont typeface="Arial" panose="020B0604020202020204" pitchFamily="34" charset="0"/>
              <a:buChar char="•"/>
            </a:pPr>
            <a:r>
              <a:rPr lang="en-US" dirty="0"/>
              <a:t>In the period these assets are used, an adjusting entry is needed to (1) decrease the asset’s balance to its remaining (unused) amount and (2) recognize an </a:t>
            </a:r>
            <a:r>
              <a:rPr lang="en-US" b="1" dirty="0"/>
              <a:t>expense</a:t>
            </a:r>
            <a:r>
              <a:rPr lang="en-US" dirty="0"/>
              <a:t> for the cost of asset used.</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4"/>
          </p:nvPr>
        </p:nvSpPr>
        <p:spPr>
          <a:xfrm>
            <a:off x="6897914" y="6492875"/>
            <a:ext cx="2133600" cy="365125"/>
          </a:xfrm>
        </p:spPr>
        <p:txBody>
          <a:bodyPr/>
          <a:lstStyle/>
          <a:p>
            <a:r>
              <a:rPr lang="en-US" dirty="0"/>
              <a:t>3-</a:t>
            </a:r>
            <a:fld id="{8A048DD7-39B4-434B-ACE7-68CA5B147A05}" type="slidenum">
              <a:rPr lang="en-US" smtClean="0"/>
              <a:t>23</a:t>
            </a:fld>
            <a:endParaRPr lang="en-US" dirty="0"/>
          </a:p>
        </p:txBody>
      </p:sp>
    </p:spTree>
    <p:extLst>
      <p:ext uri="{BB962C8B-B14F-4D97-AF65-F5344CB8AC3E}">
        <p14:creationId xmlns:p14="http://schemas.microsoft.com/office/powerpoint/2010/main" val="137508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3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13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150" y="98274"/>
            <a:ext cx="7105454" cy="902567"/>
          </a:xfrm>
        </p:spPr>
        <p:txBody>
          <a:bodyPr>
            <a:noAutofit/>
          </a:bodyPr>
          <a:lstStyle/>
          <a:p>
            <a:pPr algn="l"/>
            <a:r>
              <a:rPr lang="en-US" sz="4000" dirty="0">
                <a:solidFill>
                  <a:srgbClr val="A5062D"/>
                </a:solidFill>
                <a:latin typeface="Avenir LT Std 65 Medium"/>
                <a:cs typeface="Avenir LT Std 65 Medium"/>
              </a:rPr>
              <a:t>Prepaid Expense—Rent</a:t>
            </a:r>
          </a:p>
        </p:txBody>
      </p:sp>
      <p:sp>
        <p:nvSpPr>
          <p:cNvPr id="4" name="Round Same Side Corner Rectangle 3"/>
          <p:cNvSpPr/>
          <p:nvPr/>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7" name="Slide Number Placeholder 6"/>
          <p:cNvSpPr>
            <a:spLocks noGrp="1"/>
          </p:cNvSpPr>
          <p:nvPr>
            <p:ph type="sldNum" sz="quarter" idx="4"/>
          </p:nvPr>
        </p:nvSpPr>
        <p:spPr>
          <a:xfrm>
            <a:off x="6989386" y="6471802"/>
            <a:ext cx="2133600" cy="365125"/>
          </a:xfrm>
        </p:spPr>
        <p:txBody>
          <a:bodyPr/>
          <a:lstStyle/>
          <a:p>
            <a:r>
              <a:rPr lang="en-US" dirty="0">
                <a:solidFill>
                  <a:prstClr val="black">
                    <a:tint val="75000"/>
                  </a:prstClr>
                </a:solidFill>
              </a:rPr>
              <a:t>3-</a:t>
            </a:r>
            <a:fld id="{8A048DD7-39B4-434B-ACE7-68CA5B147A05}" type="slidenum">
              <a:rPr lang="en-US" smtClean="0">
                <a:solidFill>
                  <a:prstClr val="black">
                    <a:tint val="75000"/>
                  </a:prstClr>
                </a:solidFill>
              </a:rPr>
              <a:pPr/>
              <a:t>24</a:t>
            </a:fld>
            <a:endParaRPr lang="en-US" dirty="0">
              <a:solidFill>
                <a:prstClr val="black">
                  <a:tint val="75000"/>
                </a:prstClr>
              </a:solidFill>
            </a:endParaRPr>
          </a:p>
        </p:txBody>
      </p:sp>
      <p:sp>
        <p:nvSpPr>
          <p:cNvPr id="54" name="Rectangle 53"/>
          <p:cNvSpPr/>
          <p:nvPr/>
        </p:nvSpPr>
        <p:spPr>
          <a:xfrm>
            <a:off x="1143000" y="4953768"/>
            <a:ext cx="7003742" cy="1399639"/>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prstClr val="white"/>
              </a:solidFill>
            </a:endParaRPr>
          </a:p>
        </p:txBody>
      </p:sp>
      <p:sp>
        <p:nvSpPr>
          <p:cNvPr id="58" name="TextBox 57"/>
          <p:cNvSpPr txBox="1"/>
          <p:nvPr/>
        </p:nvSpPr>
        <p:spPr>
          <a:xfrm>
            <a:off x="1143000" y="4953000"/>
            <a:ext cx="7696199" cy="1323439"/>
          </a:xfrm>
          <a:prstGeom prst="rect">
            <a:avLst/>
          </a:prstGeom>
          <a:noFill/>
        </p:spPr>
        <p:txBody>
          <a:bodyPr wrap="square" rtlCol="0">
            <a:spAutoFit/>
          </a:bodyPr>
          <a:lstStyle/>
          <a:p>
            <a:r>
              <a:rPr lang="en-US" sz="2000" u="sng" dirty="0">
                <a:solidFill>
                  <a:prstClr val="black"/>
                </a:solidFill>
              </a:rPr>
              <a:t>December 31</a:t>
            </a:r>
            <a:r>
              <a:rPr lang="en-US" sz="2000" dirty="0">
                <a:solidFill>
                  <a:prstClr val="black"/>
                </a:solidFill>
              </a:rPr>
              <a:t>						                 </a:t>
            </a:r>
            <a:r>
              <a:rPr lang="en-US" sz="2000" u="sng" dirty="0">
                <a:solidFill>
                  <a:prstClr val="black"/>
                </a:solidFill>
              </a:rPr>
              <a:t>Debit</a:t>
            </a:r>
            <a:r>
              <a:rPr lang="en-US" sz="2000" dirty="0">
                <a:solidFill>
                  <a:prstClr val="black"/>
                </a:solidFill>
              </a:rPr>
              <a:t>          </a:t>
            </a:r>
            <a:r>
              <a:rPr lang="en-US" sz="2000" u="sng" dirty="0">
                <a:solidFill>
                  <a:prstClr val="black"/>
                </a:solidFill>
              </a:rPr>
              <a:t>Credit</a:t>
            </a:r>
          </a:p>
          <a:p>
            <a:endParaRPr lang="en-US" sz="2000" dirty="0">
              <a:solidFill>
                <a:prstClr val="black"/>
              </a:solidFill>
            </a:endParaRPr>
          </a:p>
          <a:p>
            <a:endParaRPr lang="en-US" sz="2000" dirty="0">
              <a:solidFill>
                <a:prstClr val="black"/>
              </a:solidFill>
            </a:endParaRPr>
          </a:p>
          <a:p>
            <a:r>
              <a:rPr lang="en-US" sz="2000" dirty="0">
                <a:solidFill>
                  <a:prstClr val="black"/>
                </a:solidFill>
              </a:rPr>
              <a:t>     </a:t>
            </a:r>
            <a:endParaRPr lang="en-US" sz="2000" i="1" dirty="0">
              <a:solidFill>
                <a:prstClr val="black"/>
              </a:solidFill>
            </a:endParaRPr>
          </a:p>
        </p:txBody>
      </p:sp>
      <p:sp>
        <p:nvSpPr>
          <p:cNvPr id="60" name="TextBox 59"/>
          <p:cNvSpPr txBox="1"/>
          <p:nvPr/>
        </p:nvSpPr>
        <p:spPr>
          <a:xfrm>
            <a:off x="1168153" y="5334000"/>
            <a:ext cx="6978589" cy="400110"/>
          </a:xfrm>
          <a:prstGeom prst="rect">
            <a:avLst/>
          </a:prstGeom>
          <a:noFill/>
        </p:spPr>
        <p:txBody>
          <a:bodyPr wrap="square" rtlCol="0">
            <a:spAutoFit/>
          </a:bodyPr>
          <a:lstStyle/>
          <a:p>
            <a:r>
              <a:rPr lang="en-US" sz="2000" b="1" dirty="0">
                <a:solidFill>
                  <a:prstClr val="black"/>
                </a:solidFill>
              </a:rPr>
              <a:t>Rent Expense </a:t>
            </a:r>
            <a:r>
              <a:rPr lang="en-US" sz="2000" i="1" dirty="0">
                <a:solidFill>
                  <a:prstClr val="black"/>
                </a:solidFill>
              </a:rPr>
              <a:t>(</a:t>
            </a:r>
            <a:r>
              <a:rPr lang="en-US" sz="2000" dirty="0">
                <a:solidFill>
                  <a:prstClr val="black"/>
                </a:solidFill>
              </a:rPr>
              <a:t>+</a:t>
            </a:r>
            <a:r>
              <a:rPr lang="en-US" sz="2000" i="1" dirty="0">
                <a:solidFill>
                  <a:prstClr val="black"/>
                </a:solidFill>
              </a:rPr>
              <a:t>E, </a:t>
            </a:r>
            <a:r>
              <a:rPr lang="en-US" sz="2000" dirty="0">
                <a:solidFill>
                  <a:prstClr val="black"/>
                </a:solidFill>
              </a:rPr>
              <a:t>−</a:t>
            </a:r>
            <a:r>
              <a:rPr lang="en-US" sz="2000" i="1" dirty="0">
                <a:solidFill>
                  <a:prstClr val="black"/>
                </a:solidFill>
              </a:rPr>
              <a:t>SE) </a:t>
            </a:r>
            <a:r>
              <a:rPr lang="en-US" sz="2000" dirty="0">
                <a:solidFill>
                  <a:prstClr val="black"/>
                </a:solidFill>
              </a:rPr>
              <a:t>…………………………………       </a:t>
            </a:r>
            <a:r>
              <a:rPr lang="en-US" sz="2000" b="1" dirty="0">
                <a:solidFill>
                  <a:prstClr val="black"/>
                </a:solidFill>
              </a:rPr>
              <a:t>5,000</a:t>
            </a:r>
          </a:p>
        </p:txBody>
      </p:sp>
      <p:sp>
        <p:nvSpPr>
          <p:cNvPr id="63" name="TextBox 62"/>
          <p:cNvSpPr txBox="1"/>
          <p:nvPr/>
        </p:nvSpPr>
        <p:spPr>
          <a:xfrm>
            <a:off x="1447801" y="5614719"/>
            <a:ext cx="6698942" cy="400110"/>
          </a:xfrm>
          <a:prstGeom prst="rect">
            <a:avLst/>
          </a:prstGeom>
          <a:noFill/>
        </p:spPr>
        <p:txBody>
          <a:bodyPr wrap="square" rtlCol="0">
            <a:spAutoFit/>
          </a:bodyPr>
          <a:lstStyle/>
          <a:p>
            <a:r>
              <a:rPr lang="en-US" sz="2000" b="1" dirty="0">
                <a:solidFill>
                  <a:prstClr val="black"/>
                </a:solidFill>
              </a:rPr>
              <a:t>Prepaid Rent </a:t>
            </a:r>
            <a:r>
              <a:rPr lang="en-US" sz="2000" i="1" dirty="0">
                <a:solidFill>
                  <a:prstClr val="black"/>
                </a:solidFill>
              </a:rPr>
              <a:t>(</a:t>
            </a:r>
            <a:r>
              <a:rPr lang="en-US" sz="2000" dirty="0">
                <a:solidFill>
                  <a:prstClr val="black"/>
                </a:solidFill>
              </a:rPr>
              <a:t>−</a:t>
            </a:r>
            <a:r>
              <a:rPr lang="en-US" sz="2000" i="1" dirty="0">
                <a:solidFill>
                  <a:prstClr val="black"/>
                </a:solidFill>
              </a:rPr>
              <a:t>A) </a:t>
            </a:r>
            <a:r>
              <a:rPr lang="en-US" sz="2000" dirty="0">
                <a:solidFill>
                  <a:prstClr val="black"/>
                </a:solidFill>
              </a:rPr>
              <a:t>…………………………………….                          </a:t>
            </a:r>
            <a:r>
              <a:rPr lang="en-US" sz="2000" b="1" dirty="0">
                <a:solidFill>
                  <a:prstClr val="black"/>
                </a:solidFill>
              </a:rPr>
              <a:t>5,000</a:t>
            </a:r>
          </a:p>
        </p:txBody>
      </p:sp>
      <p:sp>
        <p:nvSpPr>
          <p:cNvPr id="64" name="TextBox 63"/>
          <p:cNvSpPr txBox="1"/>
          <p:nvPr/>
        </p:nvSpPr>
        <p:spPr>
          <a:xfrm>
            <a:off x="1143000" y="5904515"/>
            <a:ext cx="7003743" cy="400110"/>
          </a:xfrm>
          <a:prstGeom prst="rect">
            <a:avLst/>
          </a:prstGeom>
          <a:noFill/>
        </p:spPr>
        <p:txBody>
          <a:bodyPr wrap="square" rtlCol="0">
            <a:spAutoFit/>
          </a:bodyPr>
          <a:lstStyle/>
          <a:p>
            <a:r>
              <a:rPr lang="en-US" sz="2000" dirty="0">
                <a:solidFill>
                  <a:prstClr val="black"/>
                </a:solidFill>
              </a:rPr>
              <a:t>    </a:t>
            </a:r>
            <a:r>
              <a:rPr lang="en-US" dirty="0">
                <a:solidFill>
                  <a:prstClr val="black"/>
                </a:solidFill>
              </a:rPr>
              <a:t> </a:t>
            </a:r>
            <a:r>
              <a:rPr lang="en-US" i="1" dirty="0">
                <a:solidFill>
                  <a:prstClr val="black"/>
                </a:solidFill>
              </a:rPr>
              <a:t>(Reduce prepaid rent due to the passage of time)</a:t>
            </a:r>
          </a:p>
        </p:txBody>
      </p:sp>
      <p:sp>
        <p:nvSpPr>
          <p:cNvPr id="66" name="Content Placeholder 2"/>
          <p:cNvSpPr>
            <a:spLocks noGrp="1"/>
          </p:cNvSpPr>
          <p:nvPr>
            <p:ph idx="1"/>
          </p:nvPr>
        </p:nvSpPr>
        <p:spPr>
          <a:xfrm>
            <a:off x="809150" y="929837"/>
            <a:ext cx="7953850" cy="918014"/>
          </a:xfrm>
        </p:spPr>
        <p:txBody>
          <a:bodyPr>
            <a:normAutofit fontScale="92500" lnSpcReduction="20000"/>
          </a:bodyPr>
          <a:lstStyle/>
          <a:p>
            <a:r>
              <a:rPr lang="en-US" sz="2000" dirty="0"/>
              <a:t>On December 1, purchased one year of rent in advance for $60,000 ($5,000 per month). </a:t>
            </a:r>
          </a:p>
          <a:p>
            <a:r>
              <a:rPr lang="en-US" sz="2000" dirty="0"/>
              <a:t>By December 31, one month of rent has expired.</a:t>
            </a:r>
          </a:p>
        </p:txBody>
      </p:sp>
      <p:grpSp>
        <p:nvGrpSpPr>
          <p:cNvPr id="14" name="Group 13"/>
          <p:cNvGrpSpPr/>
          <p:nvPr/>
        </p:nvGrpSpPr>
        <p:grpSpPr>
          <a:xfrm>
            <a:off x="1560695" y="1967111"/>
            <a:ext cx="1830205" cy="1220956"/>
            <a:chOff x="5002634" y="197948"/>
            <a:chExt cx="1183214" cy="908535"/>
          </a:xfrm>
        </p:grpSpPr>
        <p:sp>
          <p:nvSpPr>
            <p:cNvPr id="15" name="Rounded Rectangle 14"/>
            <p:cNvSpPr/>
            <p:nvPr/>
          </p:nvSpPr>
          <p:spPr>
            <a:xfrm>
              <a:off x="5002634" y="197948"/>
              <a:ext cx="1183214" cy="880146"/>
            </a:xfrm>
            <a:prstGeom prst="round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Box 15"/>
            <p:cNvSpPr txBox="1">
              <a:spLocks noChangeArrowheads="1"/>
            </p:cNvSpPr>
            <p:nvPr/>
          </p:nvSpPr>
          <p:spPr bwMode="auto">
            <a:xfrm>
              <a:off x="5002634" y="213297"/>
              <a:ext cx="1164942" cy="893186"/>
            </a:xfrm>
            <a:prstGeom prst="rect">
              <a:avLst/>
            </a:prstGeom>
            <a:noFill/>
            <a:ln w="9525">
              <a:noFill/>
              <a:miter lim="800000"/>
              <a:headEnd/>
              <a:tailEnd/>
            </a:ln>
          </p:spPr>
          <p:txBody>
            <a:bodyPr wrap="square">
              <a:spAutoFit/>
            </a:bodyPr>
            <a:lstStyle/>
            <a:p>
              <a:pPr algn="ctr"/>
              <a:r>
                <a:rPr lang="en-US" b="1" dirty="0">
                  <a:solidFill>
                    <a:prstClr val="black"/>
                  </a:solidFill>
                </a:rPr>
                <a:t>$60,000</a:t>
              </a:r>
              <a:br>
                <a:rPr lang="en-US" b="1" dirty="0">
                  <a:solidFill>
                    <a:prstClr val="black"/>
                  </a:solidFill>
                </a:rPr>
              </a:br>
              <a:r>
                <a:rPr lang="en-US" b="1" dirty="0">
                  <a:solidFill>
                    <a:prstClr val="black"/>
                  </a:solidFill>
                </a:rPr>
                <a:t>Cash paid for </a:t>
              </a:r>
            </a:p>
            <a:p>
              <a:pPr algn="ctr"/>
              <a:r>
                <a:rPr lang="en-US" b="1" dirty="0">
                  <a:solidFill>
                    <a:prstClr val="black"/>
                  </a:solidFill>
                </a:rPr>
                <a:t>prepaid rent </a:t>
              </a:r>
              <a:br>
                <a:rPr lang="en-US" b="1" dirty="0">
                  <a:solidFill>
                    <a:prstClr val="black"/>
                  </a:solidFill>
                </a:rPr>
              </a:br>
              <a:r>
                <a:rPr lang="en-US" dirty="0">
                  <a:solidFill>
                    <a:prstClr val="black"/>
                  </a:solidFill>
                </a:rPr>
                <a:t>Dec. 1</a:t>
              </a:r>
            </a:p>
          </p:txBody>
        </p:sp>
      </p:grpSp>
      <p:grpSp>
        <p:nvGrpSpPr>
          <p:cNvPr id="17" name="Group 16"/>
          <p:cNvGrpSpPr/>
          <p:nvPr/>
        </p:nvGrpSpPr>
        <p:grpSpPr>
          <a:xfrm>
            <a:off x="5895975" y="1908923"/>
            <a:ext cx="1828800" cy="1272501"/>
            <a:chOff x="6735904" y="196311"/>
            <a:chExt cx="1183214" cy="895445"/>
          </a:xfrm>
        </p:grpSpPr>
        <p:sp>
          <p:nvSpPr>
            <p:cNvPr id="18" name="Rounded Rectangle 17"/>
            <p:cNvSpPr/>
            <p:nvPr/>
          </p:nvSpPr>
          <p:spPr>
            <a:xfrm>
              <a:off x="6735904" y="196311"/>
              <a:ext cx="1183214" cy="880146"/>
            </a:xfrm>
            <a:prstGeom prst="round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9" name="TextBox 18"/>
            <p:cNvSpPr txBox="1">
              <a:spLocks noChangeArrowheads="1"/>
            </p:cNvSpPr>
            <p:nvPr/>
          </p:nvSpPr>
          <p:spPr bwMode="auto">
            <a:xfrm>
              <a:off x="6754179" y="247097"/>
              <a:ext cx="1094630" cy="844659"/>
            </a:xfrm>
            <a:prstGeom prst="rect">
              <a:avLst/>
            </a:prstGeom>
            <a:noFill/>
            <a:ln w="9525">
              <a:noFill/>
              <a:miter lim="800000"/>
              <a:headEnd/>
              <a:tailEnd/>
            </a:ln>
          </p:spPr>
          <p:txBody>
            <a:bodyPr wrap="square">
              <a:spAutoFit/>
            </a:bodyPr>
            <a:lstStyle/>
            <a:p>
              <a:pPr algn="ctr"/>
              <a:r>
                <a:rPr lang="en-US" b="1" dirty="0">
                  <a:solidFill>
                    <a:prstClr val="black"/>
                  </a:solidFill>
                </a:rPr>
                <a:t>$55,000</a:t>
              </a:r>
              <a:br>
                <a:rPr lang="en-US" b="1" dirty="0">
                  <a:solidFill>
                    <a:prstClr val="black"/>
                  </a:solidFill>
                </a:rPr>
              </a:br>
              <a:r>
                <a:rPr lang="en-US" b="1" dirty="0">
                  <a:solidFill>
                    <a:prstClr val="black"/>
                  </a:solidFill>
                </a:rPr>
                <a:t>Remaining</a:t>
              </a:r>
              <a:br>
                <a:rPr lang="en-US" b="1" dirty="0">
                  <a:solidFill>
                    <a:prstClr val="black"/>
                  </a:solidFill>
                </a:rPr>
              </a:br>
              <a:r>
                <a:rPr lang="en-US" b="1" dirty="0">
                  <a:solidFill>
                    <a:prstClr val="black"/>
                  </a:solidFill>
                </a:rPr>
                <a:t>prepaid rent </a:t>
              </a:r>
              <a:br>
                <a:rPr lang="en-US" b="1" dirty="0">
                  <a:solidFill>
                    <a:prstClr val="black"/>
                  </a:solidFill>
                </a:rPr>
              </a:br>
              <a:r>
                <a:rPr lang="en-US" dirty="0">
                  <a:solidFill>
                    <a:prstClr val="black"/>
                  </a:solidFill>
                </a:rPr>
                <a:t>Dec. 31</a:t>
              </a:r>
            </a:p>
          </p:txBody>
        </p:sp>
      </p:grpSp>
      <p:grpSp>
        <p:nvGrpSpPr>
          <p:cNvPr id="20" name="Group 19"/>
          <p:cNvGrpSpPr/>
          <p:nvPr/>
        </p:nvGrpSpPr>
        <p:grpSpPr>
          <a:xfrm>
            <a:off x="3419475" y="3894877"/>
            <a:ext cx="2362199" cy="726771"/>
            <a:chOff x="6952193" y="258614"/>
            <a:chExt cx="1183214" cy="610171"/>
          </a:xfrm>
        </p:grpSpPr>
        <p:sp>
          <p:nvSpPr>
            <p:cNvPr id="21" name="Rounded Rectangle 20"/>
            <p:cNvSpPr/>
            <p:nvPr/>
          </p:nvSpPr>
          <p:spPr>
            <a:xfrm>
              <a:off x="6952193" y="258614"/>
              <a:ext cx="1183214" cy="610171"/>
            </a:xfrm>
            <a:prstGeom prst="round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2" name="TextBox 21"/>
            <p:cNvSpPr txBox="1">
              <a:spLocks noChangeArrowheads="1"/>
            </p:cNvSpPr>
            <p:nvPr/>
          </p:nvSpPr>
          <p:spPr bwMode="auto">
            <a:xfrm>
              <a:off x="6970468" y="266522"/>
              <a:ext cx="1094630" cy="542637"/>
            </a:xfrm>
            <a:prstGeom prst="rect">
              <a:avLst/>
            </a:prstGeom>
            <a:noFill/>
            <a:ln w="9525">
              <a:noFill/>
              <a:miter lim="800000"/>
              <a:headEnd/>
              <a:tailEnd/>
            </a:ln>
          </p:spPr>
          <p:txBody>
            <a:bodyPr wrap="square">
              <a:spAutoFit/>
            </a:bodyPr>
            <a:lstStyle/>
            <a:p>
              <a:pPr algn="ctr"/>
              <a:r>
                <a:rPr lang="en-US" b="1" dirty="0">
                  <a:solidFill>
                    <a:prstClr val="black"/>
                  </a:solidFill>
                </a:rPr>
                <a:t>Prepaid rent expires</a:t>
              </a:r>
              <a:br>
                <a:rPr lang="en-US" b="1" dirty="0">
                  <a:solidFill>
                    <a:prstClr val="black"/>
                  </a:solidFill>
                </a:rPr>
              </a:br>
              <a:r>
                <a:rPr lang="en-US" b="1" dirty="0">
                  <a:solidFill>
                    <a:prstClr val="black"/>
                  </a:solidFill>
                </a:rPr>
                <a:t>$5,000</a:t>
              </a:r>
              <a:endParaRPr lang="en-US" dirty="0">
                <a:solidFill>
                  <a:prstClr val="black"/>
                </a:solidFill>
              </a:endParaRPr>
            </a:p>
          </p:txBody>
        </p:sp>
      </p:grpSp>
      <p:sp>
        <p:nvSpPr>
          <p:cNvPr id="23" name="Right Brace 22"/>
          <p:cNvSpPr/>
          <p:nvPr/>
        </p:nvSpPr>
        <p:spPr>
          <a:xfrm rot="5400000">
            <a:off x="4448337" y="1602083"/>
            <a:ext cx="292359" cy="3986727"/>
          </a:xfrm>
          <a:prstGeom prst="rightBrace">
            <a:avLst>
              <a:gd name="adj1" fmla="val 8333"/>
              <a:gd name="adj2" fmla="val 50857"/>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prstClr val="black"/>
              </a:solidFill>
            </a:endParaRPr>
          </a:p>
        </p:txBody>
      </p:sp>
      <p:sp>
        <p:nvSpPr>
          <p:cNvPr id="24" name="TextBox 23"/>
          <p:cNvSpPr txBox="1"/>
          <p:nvPr/>
        </p:nvSpPr>
        <p:spPr>
          <a:xfrm>
            <a:off x="6212781" y="3692605"/>
            <a:ext cx="1350069" cy="646331"/>
          </a:xfrm>
          <a:prstGeom prst="rect">
            <a:avLst/>
          </a:prstGeom>
          <a:noFill/>
        </p:spPr>
        <p:txBody>
          <a:bodyPr wrap="square" rtlCol="0">
            <a:spAutoFit/>
          </a:bodyPr>
          <a:lstStyle/>
          <a:p>
            <a:pPr algn="ctr"/>
            <a:r>
              <a:rPr lang="en-US" b="1" dirty="0">
                <a:solidFill>
                  <a:srgbClr val="FF0000"/>
                </a:solidFill>
              </a:rPr>
              <a:t>Adjusting entry</a:t>
            </a:r>
          </a:p>
        </p:txBody>
      </p:sp>
      <p:cxnSp>
        <p:nvCxnSpPr>
          <p:cNvPr id="26" name="Straight Connector 25"/>
          <p:cNvCxnSpPr/>
          <p:nvPr/>
        </p:nvCxnSpPr>
        <p:spPr>
          <a:xfrm>
            <a:off x="2471671" y="3210573"/>
            <a:ext cx="0" cy="438547"/>
          </a:xfrm>
          <a:prstGeom prst="line">
            <a:avLst/>
          </a:prstGeom>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6778506" y="3215814"/>
            <a:ext cx="0" cy="438547"/>
          </a:xfrm>
          <a:prstGeom prst="line">
            <a:avLst/>
          </a:prstGeom>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1895478" y="3411572"/>
            <a:ext cx="54487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7811" y="3654361"/>
            <a:ext cx="981677" cy="62878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32" name="Straight Arrow Connector 31"/>
          <p:cNvCxnSpPr/>
          <p:nvPr/>
        </p:nvCxnSpPr>
        <p:spPr>
          <a:xfrm flipH="1">
            <a:off x="6076950" y="4086225"/>
            <a:ext cx="510930" cy="61912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628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8"/>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3"/>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8" grpId="0"/>
      <p:bldP spid="60" grpId="0"/>
      <p:bldP spid="63" grpId="0"/>
      <p:bldP spid="64" grpId="0"/>
      <p:bldP spid="23" grpId="0" animBg="1"/>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150" y="98274"/>
            <a:ext cx="7105454" cy="902567"/>
          </a:xfrm>
        </p:spPr>
        <p:txBody>
          <a:bodyPr>
            <a:noAutofit/>
          </a:bodyPr>
          <a:lstStyle/>
          <a:p>
            <a:pPr algn="l"/>
            <a:r>
              <a:rPr lang="en-US" sz="4000" dirty="0">
                <a:solidFill>
                  <a:srgbClr val="A5062D"/>
                </a:solidFill>
                <a:latin typeface="Avenir LT Std 65 Medium"/>
                <a:cs typeface="Avenir LT Std 65 Medium"/>
              </a:rPr>
              <a:t>Prepaid Expense—Supplies</a:t>
            </a:r>
          </a:p>
        </p:txBody>
      </p:sp>
      <p:sp>
        <p:nvSpPr>
          <p:cNvPr id="4" name="Round Same Side Corner Rectangle 3"/>
          <p:cNvSpPr/>
          <p:nvPr/>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7" name="Slide Number Placeholder 6"/>
          <p:cNvSpPr>
            <a:spLocks noGrp="1"/>
          </p:cNvSpPr>
          <p:nvPr>
            <p:ph type="sldNum" sz="quarter" idx="4"/>
          </p:nvPr>
        </p:nvSpPr>
        <p:spPr>
          <a:xfrm>
            <a:off x="6989386" y="6471802"/>
            <a:ext cx="2133600" cy="365125"/>
          </a:xfrm>
        </p:spPr>
        <p:txBody>
          <a:bodyPr/>
          <a:lstStyle/>
          <a:p>
            <a:r>
              <a:rPr lang="en-US" dirty="0">
                <a:solidFill>
                  <a:prstClr val="black">
                    <a:tint val="75000"/>
                  </a:prstClr>
                </a:solidFill>
              </a:rPr>
              <a:t>3-</a:t>
            </a:r>
            <a:fld id="{8A048DD7-39B4-434B-ACE7-68CA5B147A05}" type="slidenum">
              <a:rPr lang="en-US" smtClean="0">
                <a:solidFill>
                  <a:prstClr val="black">
                    <a:tint val="75000"/>
                  </a:prstClr>
                </a:solidFill>
              </a:rPr>
              <a:pPr/>
              <a:t>25</a:t>
            </a:fld>
            <a:endParaRPr lang="en-US" dirty="0">
              <a:solidFill>
                <a:prstClr val="black">
                  <a:tint val="75000"/>
                </a:prstClr>
              </a:solidFill>
            </a:endParaRPr>
          </a:p>
        </p:txBody>
      </p:sp>
      <p:sp>
        <p:nvSpPr>
          <p:cNvPr id="54" name="Rectangle 53"/>
          <p:cNvSpPr/>
          <p:nvPr/>
        </p:nvSpPr>
        <p:spPr>
          <a:xfrm>
            <a:off x="1143000" y="4953768"/>
            <a:ext cx="7003742" cy="1399639"/>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prstClr val="white"/>
              </a:solidFill>
            </a:endParaRPr>
          </a:p>
        </p:txBody>
      </p:sp>
      <p:sp>
        <p:nvSpPr>
          <p:cNvPr id="58" name="TextBox 57"/>
          <p:cNvSpPr txBox="1"/>
          <p:nvPr/>
        </p:nvSpPr>
        <p:spPr>
          <a:xfrm>
            <a:off x="1143000" y="4953000"/>
            <a:ext cx="7696199" cy="1323439"/>
          </a:xfrm>
          <a:prstGeom prst="rect">
            <a:avLst/>
          </a:prstGeom>
          <a:noFill/>
        </p:spPr>
        <p:txBody>
          <a:bodyPr wrap="square" rtlCol="0">
            <a:spAutoFit/>
          </a:bodyPr>
          <a:lstStyle/>
          <a:p>
            <a:r>
              <a:rPr lang="en-US" sz="2000" u="sng" dirty="0">
                <a:solidFill>
                  <a:prstClr val="black"/>
                </a:solidFill>
              </a:rPr>
              <a:t>December 31</a:t>
            </a:r>
            <a:r>
              <a:rPr lang="en-US" sz="2000" dirty="0">
                <a:solidFill>
                  <a:prstClr val="black"/>
                </a:solidFill>
              </a:rPr>
              <a:t>						                  </a:t>
            </a:r>
            <a:r>
              <a:rPr lang="en-US" sz="2000" u="sng" dirty="0">
                <a:solidFill>
                  <a:prstClr val="black"/>
                </a:solidFill>
              </a:rPr>
              <a:t>Debit</a:t>
            </a:r>
            <a:r>
              <a:rPr lang="en-US" sz="2000" dirty="0">
                <a:solidFill>
                  <a:prstClr val="black"/>
                </a:solidFill>
              </a:rPr>
              <a:t>       </a:t>
            </a:r>
            <a:r>
              <a:rPr lang="en-US" sz="2000" u="sng" dirty="0">
                <a:solidFill>
                  <a:prstClr val="black"/>
                </a:solidFill>
              </a:rPr>
              <a:t>Credit</a:t>
            </a:r>
          </a:p>
          <a:p>
            <a:endParaRPr lang="en-US" sz="2000" dirty="0">
              <a:solidFill>
                <a:prstClr val="black"/>
              </a:solidFill>
            </a:endParaRPr>
          </a:p>
          <a:p>
            <a:endParaRPr lang="en-US" sz="2000" dirty="0">
              <a:solidFill>
                <a:prstClr val="black"/>
              </a:solidFill>
            </a:endParaRPr>
          </a:p>
          <a:p>
            <a:r>
              <a:rPr lang="en-US" sz="2000" dirty="0">
                <a:solidFill>
                  <a:prstClr val="black"/>
                </a:solidFill>
              </a:rPr>
              <a:t>     </a:t>
            </a:r>
            <a:endParaRPr lang="en-US" sz="2000" i="1" dirty="0">
              <a:solidFill>
                <a:prstClr val="black"/>
              </a:solidFill>
            </a:endParaRPr>
          </a:p>
        </p:txBody>
      </p:sp>
      <p:sp>
        <p:nvSpPr>
          <p:cNvPr id="60" name="TextBox 59"/>
          <p:cNvSpPr txBox="1"/>
          <p:nvPr/>
        </p:nvSpPr>
        <p:spPr>
          <a:xfrm>
            <a:off x="1168153" y="5334000"/>
            <a:ext cx="6978589" cy="400110"/>
          </a:xfrm>
          <a:prstGeom prst="rect">
            <a:avLst/>
          </a:prstGeom>
          <a:noFill/>
        </p:spPr>
        <p:txBody>
          <a:bodyPr wrap="square" rtlCol="0">
            <a:spAutoFit/>
          </a:bodyPr>
          <a:lstStyle/>
          <a:p>
            <a:r>
              <a:rPr lang="en-US" sz="2000" b="1" dirty="0">
                <a:solidFill>
                  <a:prstClr val="black"/>
                </a:solidFill>
              </a:rPr>
              <a:t>Supplies Expense </a:t>
            </a:r>
            <a:r>
              <a:rPr lang="en-US" sz="2000" i="1" dirty="0">
                <a:solidFill>
                  <a:prstClr val="black"/>
                </a:solidFill>
              </a:rPr>
              <a:t>(</a:t>
            </a:r>
            <a:r>
              <a:rPr lang="en-US" sz="2000" dirty="0">
                <a:solidFill>
                  <a:prstClr val="black"/>
                </a:solidFill>
              </a:rPr>
              <a:t>+</a:t>
            </a:r>
            <a:r>
              <a:rPr lang="en-US" sz="2000" i="1" dirty="0">
                <a:solidFill>
                  <a:prstClr val="black"/>
                </a:solidFill>
              </a:rPr>
              <a:t>E, </a:t>
            </a:r>
            <a:r>
              <a:rPr lang="en-US" sz="2000" dirty="0">
                <a:solidFill>
                  <a:prstClr val="black"/>
                </a:solidFill>
              </a:rPr>
              <a:t>−</a:t>
            </a:r>
            <a:r>
              <a:rPr lang="en-US" sz="2000" i="1" dirty="0">
                <a:solidFill>
                  <a:prstClr val="black"/>
                </a:solidFill>
              </a:rPr>
              <a:t>SE) </a:t>
            </a:r>
            <a:r>
              <a:rPr lang="en-US" sz="2000" dirty="0">
                <a:solidFill>
                  <a:prstClr val="black"/>
                </a:solidFill>
              </a:rPr>
              <a:t>………………………            </a:t>
            </a:r>
            <a:r>
              <a:rPr lang="en-US" sz="2000" b="1" dirty="0">
                <a:solidFill>
                  <a:prstClr val="black"/>
                </a:solidFill>
              </a:rPr>
              <a:t>10,000</a:t>
            </a:r>
          </a:p>
        </p:txBody>
      </p:sp>
      <p:sp>
        <p:nvSpPr>
          <p:cNvPr id="63" name="TextBox 62"/>
          <p:cNvSpPr txBox="1"/>
          <p:nvPr/>
        </p:nvSpPr>
        <p:spPr>
          <a:xfrm>
            <a:off x="1447801" y="5614719"/>
            <a:ext cx="6698942" cy="677108"/>
          </a:xfrm>
          <a:prstGeom prst="rect">
            <a:avLst/>
          </a:prstGeom>
          <a:noFill/>
        </p:spPr>
        <p:txBody>
          <a:bodyPr wrap="square" rtlCol="0">
            <a:spAutoFit/>
          </a:bodyPr>
          <a:lstStyle/>
          <a:p>
            <a:r>
              <a:rPr lang="en-US" sz="2000" dirty="0">
                <a:solidFill>
                  <a:prstClr val="black"/>
                </a:solidFill>
              </a:rPr>
              <a:t> </a:t>
            </a:r>
            <a:r>
              <a:rPr lang="en-US" sz="2000" b="1" dirty="0">
                <a:solidFill>
                  <a:prstClr val="black"/>
                </a:solidFill>
              </a:rPr>
              <a:t>Supplies </a:t>
            </a:r>
            <a:r>
              <a:rPr lang="en-US" sz="2000" i="1" dirty="0">
                <a:solidFill>
                  <a:prstClr val="black"/>
                </a:solidFill>
              </a:rPr>
              <a:t>(</a:t>
            </a:r>
            <a:r>
              <a:rPr lang="en-US" sz="2000" dirty="0">
                <a:solidFill>
                  <a:prstClr val="black"/>
                </a:solidFill>
              </a:rPr>
              <a:t>−</a:t>
            </a:r>
            <a:r>
              <a:rPr lang="en-US" sz="2000" i="1" dirty="0">
                <a:solidFill>
                  <a:prstClr val="black"/>
                </a:solidFill>
              </a:rPr>
              <a:t>A) </a:t>
            </a:r>
            <a:r>
              <a:rPr lang="en-US" sz="2000" dirty="0">
                <a:solidFill>
                  <a:prstClr val="black"/>
                </a:solidFill>
              </a:rPr>
              <a:t>……………………………………….                            </a:t>
            </a:r>
            <a:r>
              <a:rPr lang="en-US" sz="2000" b="1" dirty="0">
                <a:solidFill>
                  <a:prstClr val="black"/>
                </a:solidFill>
              </a:rPr>
              <a:t>10,000</a:t>
            </a:r>
          </a:p>
          <a:p>
            <a:r>
              <a:rPr lang="en-US" dirty="0">
                <a:solidFill>
                  <a:prstClr val="black"/>
                </a:solidFill>
              </a:rPr>
              <a:t> </a:t>
            </a:r>
            <a:r>
              <a:rPr lang="en-US" i="1" dirty="0">
                <a:solidFill>
                  <a:prstClr val="black"/>
                </a:solidFill>
              </a:rPr>
              <a:t>(Consume supplies during the current period)</a:t>
            </a:r>
            <a:endParaRPr lang="en-US" dirty="0">
              <a:solidFill>
                <a:prstClr val="black"/>
              </a:solidFill>
            </a:endParaRPr>
          </a:p>
        </p:txBody>
      </p:sp>
      <p:sp>
        <p:nvSpPr>
          <p:cNvPr id="66" name="Content Placeholder 2"/>
          <p:cNvSpPr>
            <a:spLocks noGrp="1"/>
          </p:cNvSpPr>
          <p:nvPr>
            <p:ph idx="1"/>
          </p:nvPr>
        </p:nvSpPr>
        <p:spPr>
          <a:xfrm>
            <a:off x="809150" y="929837"/>
            <a:ext cx="7953850" cy="918014"/>
          </a:xfrm>
        </p:spPr>
        <p:txBody>
          <a:bodyPr>
            <a:normAutofit fontScale="77500" lnSpcReduction="20000"/>
          </a:bodyPr>
          <a:lstStyle/>
          <a:p>
            <a:r>
              <a:rPr lang="en-US" sz="2400" dirty="0"/>
              <a:t>On December 6, purchased supplies for $23,00 on account on December 6. </a:t>
            </a:r>
          </a:p>
          <a:p>
            <a:r>
              <a:rPr lang="en-US" sz="2400" dirty="0"/>
              <a:t>At the end of December a count of supplies reveals that only $13,000 of supplies remains.</a:t>
            </a:r>
          </a:p>
        </p:txBody>
      </p:sp>
      <p:grpSp>
        <p:nvGrpSpPr>
          <p:cNvPr id="14" name="Group 13"/>
          <p:cNvGrpSpPr/>
          <p:nvPr/>
        </p:nvGrpSpPr>
        <p:grpSpPr>
          <a:xfrm>
            <a:off x="1338077" y="1967111"/>
            <a:ext cx="2279327" cy="1220955"/>
            <a:chOff x="5002633" y="197948"/>
            <a:chExt cx="1225274" cy="908535"/>
          </a:xfrm>
        </p:grpSpPr>
        <p:sp>
          <p:nvSpPr>
            <p:cNvPr id="15" name="Rounded Rectangle 14"/>
            <p:cNvSpPr/>
            <p:nvPr/>
          </p:nvSpPr>
          <p:spPr>
            <a:xfrm>
              <a:off x="5002634" y="197948"/>
              <a:ext cx="1183214" cy="880146"/>
            </a:xfrm>
            <a:prstGeom prst="round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Box 15"/>
            <p:cNvSpPr txBox="1">
              <a:spLocks noChangeArrowheads="1"/>
            </p:cNvSpPr>
            <p:nvPr/>
          </p:nvSpPr>
          <p:spPr bwMode="auto">
            <a:xfrm>
              <a:off x="5002633" y="213297"/>
              <a:ext cx="1225274" cy="893186"/>
            </a:xfrm>
            <a:prstGeom prst="rect">
              <a:avLst/>
            </a:prstGeom>
            <a:noFill/>
            <a:ln w="9525">
              <a:noFill/>
              <a:miter lim="800000"/>
              <a:headEnd/>
              <a:tailEnd/>
            </a:ln>
          </p:spPr>
          <p:txBody>
            <a:bodyPr wrap="square">
              <a:spAutoFit/>
            </a:bodyPr>
            <a:lstStyle/>
            <a:p>
              <a:pPr algn="ctr"/>
              <a:r>
                <a:rPr lang="en-US" b="1" dirty="0">
                  <a:solidFill>
                    <a:prstClr val="black"/>
                  </a:solidFill>
                </a:rPr>
                <a:t>$23,000 </a:t>
              </a:r>
            </a:p>
            <a:p>
              <a:pPr algn="ctr"/>
              <a:r>
                <a:rPr lang="en-US" b="1" dirty="0">
                  <a:solidFill>
                    <a:prstClr val="black"/>
                  </a:solidFill>
                </a:rPr>
                <a:t>Purchase of supplies on account </a:t>
              </a:r>
            </a:p>
            <a:p>
              <a:pPr algn="ctr"/>
              <a:r>
                <a:rPr lang="en-US" dirty="0">
                  <a:solidFill>
                    <a:prstClr val="black"/>
                  </a:solidFill>
                </a:rPr>
                <a:t>Dec. 6</a:t>
              </a:r>
            </a:p>
          </p:txBody>
        </p:sp>
      </p:grpSp>
      <p:grpSp>
        <p:nvGrpSpPr>
          <p:cNvPr id="17" name="Group 16"/>
          <p:cNvGrpSpPr/>
          <p:nvPr/>
        </p:nvGrpSpPr>
        <p:grpSpPr>
          <a:xfrm>
            <a:off x="5895975" y="1908923"/>
            <a:ext cx="1828800" cy="1272500"/>
            <a:chOff x="6735904" y="196311"/>
            <a:chExt cx="1183214" cy="895444"/>
          </a:xfrm>
        </p:grpSpPr>
        <p:sp>
          <p:nvSpPr>
            <p:cNvPr id="18" name="Rounded Rectangle 17"/>
            <p:cNvSpPr/>
            <p:nvPr/>
          </p:nvSpPr>
          <p:spPr>
            <a:xfrm>
              <a:off x="6735904" y="196311"/>
              <a:ext cx="1183214" cy="880146"/>
            </a:xfrm>
            <a:prstGeom prst="round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9" name="TextBox 18"/>
            <p:cNvSpPr txBox="1">
              <a:spLocks noChangeArrowheads="1"/>
            </p:cNvSpPr>
            <p:nvPr/>
          </p:nvSpPr>
          <p:spPr bwMode="auto">
            <a:xfrm>
              <a:off x="6754179" y="247097"/>
              <a:ext cx="1094630" cy="844658"/>
            </a:xfrm>
            <a:prstGeom prst="rect">
              <a:avLst/>
            </a:prstGeom>
            <a:noFill/>
            <a:ln w="9525">
              <a:noFill/>
              <a:miter lim="800000"/>
              <a:headEnd/>
              <a:tailEnd/>
            </a:ln>
          </p:spPr>
          <p:txBody>
            <a:bodyPr wrap="square">
              <a:spAutoFit/>
            </a:bodyPr>
            <a:lstStyle/>
            <a:p>
              <a:pPr algn="ctr"/>
              <a:r>
                <a:rPr lang="en-US" b="1" dirty="0">
                  <a:solidFill>
                    <a:prstClr val="black"/>
                  </a:solidFill>
                </a:rPr>
                <a:t>$13,000 </a:t>
              </a:r>
            </a:p>
            <a:p>
              <a:pPr algn="ctr"/>
              <a:r>
                <a:rPr lang="en-US" b="1" dirty="0">
                  <a:solidFill>
                    <a:prstClr val="black"/>
                  </a:solidFill>
                </a:rPr>
                <a:t>Remaining</a:t>
              </a:r>
            </a:p>
            <a:p>
              <a:pPr algn="ctr"/>
              <a:r>
                <a:rPr lang="en-US" b="1" dirty="0">
                  <a:solidFill>
                    <a:prstClr val="black"/>
                  </a:solidFill>
                </a:rPr>
                <a:t> supplies </a:t>
              </a:r>
            </a:p>
            <a:p>
              <a:pPr algn="ctr"/>
              <a:r>
                <a:rPr lang="en-US" dirty="0">
                  <a:solidFill>
                    <a:prstClr val="black"/>
                  </a:solidFill>
                </a:rPr>
                <a:t>Dec. 31 </a:t>
              </a:r>
            </a:p>
          </p:txBody>
        </p:sp>
      </p:grpSp>
      <p:grpSp>
        <p:nvGrpSpPr>
          <p:cNvPr id="20" name="Group 19"/>
          <p:cNvGrpSpPr/>
          <p:nvPr/>
        </p:nvGrpSpPr>
        <p:grpSpPr>
          <a:xfrm>
            <a:off x="3419475" y="3894877"/>
            <a:ext cx="2362199" cy="726771"/>
            <a:chOff x="6952193" y="258614"/>
            <a:chExt cx="1183214" cy="610171"/>
          </a:xfrm>
        </p:grpSpPr>
        <p:sp>
          <p:nvSpPr>
            <p:cNvPr id="21" name="Rounded Rectangle 20"/>
            <p:cNvSpPr/>
            <p:nvPr/>
          </p:nvSpPr>
          <p:spPr>
            <a:xfrm>
              <a:off x="6952193" y="258614"/>
              <a:ext cx="1183214" cy="610171"/>
            </a:xfrm>
            <a:prstGeom prst="round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2" name="TextBox 21"/>
            <p:cNvSpPr txBox="1">
              <a:spLocks noChangeArrowheads="1"/>
            </p:cNvSpPr>
            <p:nvPr/>
          </p:nvSpPr>
          <p:spPr bwMode="auto">
            <a:xfrm>
              <a:off x="6970468" y="266522"/>
              <a:ext cx="1094630" cy="542636"/>
            </a:xfrm>
            <a:prstGeom prst="rect">
              <a:avLst/>
            </a:prstGeom>
            <a:noFill/>
            <a:ln w="9525">
              <a:noFill/>
              <a:miter lim="800000"/>
              <a:headEnd/>
              <a:tailEnd/>
            </a:ln>
          </p:spPr>
          <p:txBody>
            <a:bodyPr wrap="square">
              <a:spAutoFit/>
            </a:bodyPr>
            <a:lstStyle/>
            <a:p>
              <a:pPr algn="ctr"/>
              <a:r>
                <a:rPr lang="en-US" b="1" dirty="0">
                  <a:solidFill>
                    <a:prstClr val="black"/>
                  </a:solidFill>
                </a:rPr>
                <a:t>Supplies used </a:t>
              </a:r>
            </a:p>
            <a:p>
              <a:pPr algn="ctr"/>
              <a:r>
                <a:rPr lang="en-US" b="1" dirty="0">
                  <a:solidFill>
                    <a:prstClr val="black"/>
                  </a:solidFill>
                </a:rPr>
                <a:t>$10,000 </a:t>
              </a:r>
            </a:p>
          </p:txBody>
        </p:sp>
      </p:grpSp>
      <p:sp>
        <p:nvSpPr>
          <p:cNvPr id="23" name="Right Brace 22"/>
          <p:cNvSpPr/>
          <p:nvPr/>
        </p:nvSpPr>
        <p:spPr>
          <a:xfrm rot="5400000">
            <a:off x="4448337" y="1602083"/>
            <a:ext cx="292359" cy="3986727"/>
          </a:xfrm>
          <a:prstGeom prst="rightBrace">
            <a:avLst>
              <a:gd name="adj1" fmla="val 8333"/>
              <a:gd name="adj2" fmla="val 50857"/>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prstClr val="black"/>
              </a:solidFill>
            </a:endParaRPr>
          </a:p>
        </p:txBody>
      </p:sp>
      <p:sp>
        <p:nvSpPr>
          <p:cNvPr id="24" name="TextBox 23"/>
          <p:cNvSpPr txBox="1"/>
          <p:nvPr/>
        </p:nvSpPr>
        <p:spPr>
          <a:xfrm>
            <a:off x="6212781" y="3692605"/>
            <a:ext cx="1350069" cy="646331"/>
          </a:xfrm>
          <a:prstGeom prst="rect">
            <a:avLst/>
          </a:prstGeom>
          <a:noFill/>
        </p:spPr>
        <p:txBody>
          <a:bodyPr wrap="square" rtlCol="0">
            <a:spAutoFit/>
          </a:bodyPr>
          <a:lstStyle/>
          <a:p>
            <a:pPr algn="ctr"/>
            <a:r>
              <a:rPr lang="en-US" b="1" dirty="0">
                <a:solidFill>
                  <a:srgbClr val="FF0000"/>
                </a:solidFill>
              </a:rPr>
              <a:t>Adjusting entry</a:t>
            </a:r>
          </a:p>
        </p:txBody>
      </p:sp>
      <p:cxnSp>
        <p:nvCxnSpPr>
          <p:cNvPr id="26" name="Straight Connector 25"/>
          <p:cNvCxnSpPr/>
          <p:nvPr/>
        </p:nvCxnSpPr>
        <p:spPr>
          <a:xfrm>
            <a:off x="2471671" y="3210573"/>
            <a:ext cx="0" cy="438547"/>
          </a:xfrm>
          <a:prstGeom prst="line">
            <a:avLst/>
          </a:prstGeom>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6778506" y="3215814"/>
            <a:ext cx="0" cy="438547"/>
          </a:xfrm>
          <a:prstGeom prst="line">
            <a:avLst/>
          </a:prstGeom>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1895478" y="3411572"/>
            <a:ext cx="54487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a:off x="6076950" y="4086225"/>
            <a:ext cx="510930" cy="61912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017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8"/>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8" grpId="0"/>
      <p:bldP spid="60" grpId="0"/>
      <p:bldP spid="63" grpId="0"/>
      <p:bldP spid="23" grpId="0" animBg="1"/>
      <p:bldP spid="2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150" y="98274"/>
            <a:ext cx="7105454" cy="831563"/>
          </a:xfrm>
        </p:spPr>
        <p:txBody>
          <a:bodyPr>
            <a:noAutofit/>
          </a:bodyPr>
          <a:lstStyle/>
          <a:p>
            <a:pPr algn="l"/>
            <a:r>
              <a:rPr lang="en-US" sz="3200" dirty="0">
                <a:solidFill>
                  <a:srgbClr val="A5062D"/>
                </a:solidFill>
                <a:latin typeface="Avenir LT Std 65 Medium"/>
                <a:cs typeface="Avenir LT Std 65 Medium"/>
              </a:rPr>
              <a:t>Prepaid Expense—Depreciable Assets</a:t>
            </a:r>
          </a:p>
        </p:txBody>
      </p:sp>
      <p:sp>
        <p:nvSpPr>
          <p:cNvPr id="4" name="Round Same Side Corner Rectangle 3"/>
          <p:cNvSpPr/>
          <p:nvPr/>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7" name="Slide Number Placeholder 6"/>
          <p:cNvSpPr>
            <a:spLocks noGrp="1"/>
          </p:cNvSpPr>
          <p:nvPr>
            <p:ph type="sldNum" sz="quarter" idx="4"/>
          </p:nvPr>
        </p:nvSpPr>
        <p:spPr>
          <a:xfrm>
            <a:off x="6989386" y="6471802"/>
            <a:ext cx="2133600" cy="365125"/>
          </a:xfrm>
        </p:spPr>
        <p:txBody>
          <a:bodyPr/>
          <a:lstStyle/>
          <a:p>
            <a:r>
              <a:rPr lang="en-US" dirty="0">
                <a:solidFill>
                  <a:prstClr val="black">
                    <a:tint val="75000"/>
                  </a:prstClr>
                </a:solidFill>
              </a:rPr>
              <a:t>3-</a:t>
            </a:r>
            <a:fld id="{8A048DD7-39B4-434B-ACE7-68CA5B147A05}" type="slidenum">
              <a:rPr lang="en-US" smtClean="0">
                <a:solidFill>
                  <a:prstClr val="black">
                    <a:tint val="75000"/>
                  </a:prstClr>
                </a:solidFill>
              </a:rPr>
              <a:pPr/>
              <a:t>26</a:t>
            </a:fld>
            <a:endParaRPr lang="en-US" dirty="0">
              <a:solidFill>
                <a:prstClr val="black">
                  <a:tint val="75000"/>
                </a:prstClr>
              </a:solidFill>
            </a:endParaRPr>
          </a:p>
        </p:txBody>
      </p:sp>
      <p:sp>
        <p:nvSpPr>
          <p:cNvPr id="54" name="Rectangle 53"/>
          <p:cNvSpPr/>
          <p:nvPr/>
        </p:nvSpPr>
        <p:spPr>
          <a:xfrm>
            <a:off x="1143000" y="4953768"/>
            <a:ext cx="7168954" cy="1399639"/>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prstClr val="white"/>
              </a:solidFill>
            </a:endParaRPr>
          </a:p>
        </p:txBody>
      </p:sp>
      <p:sp>
        <p:nvSpPr>
          <p:cNvPr id="58" name="TextBox 57"/>
          <p:cNvSpPr txBox="1"/>
          <p:nvPr/>
        </p:nvSpPr>
        <p:spPr>
          <a:xfrm>
            <a:off x="1143000" y="4953000"/>
            <a:ext cx="7168954" cy="1323439"/>
          </a:xfrm>
          <a:prstGeom prst="rect">
            <a:avLst/>
          </a:prstGeom>
          <a:noFill/>
        </p:spPr>
        <p:txBody>
          <a:bodyPr wrap="square" rtlCol="0">
            <a:spAutoFit/>
          </a:bodyPr>
          <a:lstStyle/>
          <a:p>
            <a:r>
              <a:rPr lang="en-US" sz="2000" u="sng" dirty="0">
                <a:solidFill>
                  <a:prstClr val="black"/>
                </a:solidFill>
              </a:rPr>
              <a:t>December 31</a:t>
            </a:r>
            <a:r>
              <a:rPr lang="en-US" sz="2000" dirty="0">
                <a:solidFill>
                  <a:prstClr val="black"/>
                </a:solidFill>
              </a:rPr>
              <a:t>						                 </a:t>
            </a:r>
            <a:r>
              <a:rPr lang="en-US" sz="2000" u="sng" dirty="0">
                <a:solidFill>
                  <a:prstClr val="black"/>
                </a:solidFill>
              </a:rPr>
              <a:t>Debit</a:t>
            </a:r>
            <a:r>
              <a:rPr lang="en-US" sz="2000" dirty="0">
                <a:solidFill>
                  <a:prstClr val="black"/>
                </a:solidFill>
              </a:rPr>
              <a:t>          </a:t>
            </a:r>
            <a:r>
              <a:rPr lang="en-US" sz="2000" u="sng" dirty="0">
                <a:solidFill>
                  <a:prstClr val="black"/>
                </a:solidFill>
              </a:rPr>
              <a:t>Credit</a:t>
            </a:r>
          </a:p>
          <a:p>
            <a:endParaRPr lang="en-US" sz="2000" dirty="0">
              <a:solidFill>
                <a:prstClr val="black"/>
              </a:solidFill>
            </a:endParaRPr>
          </a:p>
          <a:p>
            <a:endParaRPr lang="en-US" sz="2000" dirty="0">
              <a:solidFill>
                <a:prstClr val="black"/>
              </a:solidFill>
            </a:endParaRPr>
          </a:p>
          <a:p>
            <a:r>
              <a:rPr lang="en-US" sz="2000" dirty="0">
                <a:solidFill>
                  <a:prstClr val="black"/>
                </a:solidFill>
              </a:rPr>
              <a:t>     </a:t>
            </a:r>
            <a:endParaRPr lang="en-US" sz="2000" i="1" dirty="0">
              <a:solidFill>
                <a:prstClr val="black"/>
              </a:solidFill>
            </a:endParaRPr>
          </a:p>
        </p:txBody>
      </p:sp>
      <p:sp>
        <p:nvSpPr>
          <p:cNvPr id="60" name="TextBox 59"/>
          <p:cNvSpPr txBox="1"/>
          <p:nvPr/>
        </p:nvSpPr>
        <p:spPr>
          <a:xfrm>
            <a:off x="1168153" y="5334000"/>
            <a:ext cx="6978589" cy="400110"/>
          </a:xfrm>
          <a:prstGeom prst="rect">
            <a:avLst/>
          </a:prstGeom>
          <a:noFill/>
        </p:spPr>
        <p:txBody>
          <a:bodyPr wrap="square" rtlCol="0">
            <a:spAutoFit/>
          </a:bodyPr>
          <a:lstStyle/>
          <a:p>
            <a:r>
              <a:rPr lang="en-US" sz="2000" b="1" dirty="0">
                <a:solidFill>
                  <a:prstClr val="black"/>
                </a:solidFill>
              </a:rPr>
              <a:t>Depreciation Expense </a:t>
            </a:r>
            <a:r>
              <a:rPr lang="en-US" sz="2000" i="1" dirty="0">
                <a:solidFill>
                  <a:prstClr val="black"/>
                </a:solidFill>
              </a:rPr>
              <a:t>(</a:t>
            </a:r>
            <a:r>
              <a:rPr lang="en-US" sz="2000" dirty="0">
                <a:solidFill>
                  <a:prstClr val="black"/>
                </a:solidFill>
              </a:rPr>
              <a:t>+</a:t>
            </a:r>
            <a:r>
              <a:rPr lang="en-US" sz="2000" i="1" dirty="0">
                <a:solidFill>
                  <a:prstClr val="black"/>
                </a:solidFill>
              </a:rPr>
              <a:t>E, </a:t>
            </a:r>
            <a:r>
              <a:rPr lang="en-US" sz="2000" dirty="0">
                <a:solidFill>
                  <a:prstClr val="black"/>
                </a:solidFill>
              </a:rPr>
              <a:t>−</a:t>
            </a:r>
            <a:r>
              <a:rPr lang="en-US" sz="2000" i="1" dirty="0">
                <a:solidFill>
                  <a:prstClr val="black"/>
                </a:solidFill>
              </a:rPr>
              <a:t>SE) </a:t>
            </a:r>
            <a:r>
              <a:rPr lang="en-US" sz="2000" dirty="0">
                <a:solidFill>
                  <a:prstClr val="black"/>
                </a:solidFill>
              </a:rPr>
              <a:t>……………………….  </a:t>
            </a:r>
            <a:r>
              <a:rPr lang="en-US" sz="2000" b="1" dirty="0">
                <a:solidFill>
                  <a:prstClr val="black"/>
                </a:solidFill>
              </a:rPr>
              <a:t>2,000</a:t>
            </a:r>
            <a:endParaRPr lang="en-US" sz="2000" dirty="0">
              <a:solidFill>
                <a:prstClr val="black"/>
              </a:solidFill>
            </a:endParaRPr>
          </a:p>
        </p:txBody>
      </p:sp>
      <p:sp>
        <p:nvSpPr>
          <p:cNvPr id="63" name="TextBox 62"/>
          <p:cNvSpPr txBox="1"/>
          <p:nvPr/>
        </p:nvSpPr>
        <p:spPr>
          <a:xfrm>
            <a:off x="1447801" y="5614719"/>
            <a:ext cx="6698942" cy="677108"/>
          </a:xfrm>
          <a:prstGeom prst="rect">
            <a:avLst/>
          </a:prstGeom>
          <a:noFill/>
        </p:spPr>
        <p:txBody>
          <a:bodyPr wrap="square" rtlCol="0">
            <a:spAutoFit/>
          </a:bodyPr>
          <a:lstStyle/>
          <a:p>
            <a:r>
              <a:rPr lang="en-US" sz="2000" dirty="0">
                <a:solidFill>
                  <a:prstClr val="black"/>
                </a:solidFill>
              </a:rPr>
              <a:t> </a:t>
            </a:r>
            <a:r>
              <a:rPr lang="en-US" sz="2000" b="1" dirty="0">
                <a:solidFill>
                  <a:prstClr val="black"/>
                </a:solidFill>
              </a:rPr>
              <a:t>Accumulated Depreciation </a:t>
            </a:r>
            <a:r>
              <a:rPr lang="en-US" sz="2000" i="1" dirty="0">
                <a:solidFill>
                  <a:prstClr val="black"/>
                </a:solidFill>
              </a:rPr>
              <a:t>(</a:t>
            </a:r>
            <a:r>
              <a:rPr lang="en-US" sz="2000" dirty="0">
                <a:solidFill>
                  <a:prstClr val="black"/>
                </a:solidFill>
              </a:rPr>
              <a:t>−</a:t>
            </a:r>
            <a:r>
              <a:rPr lang="en-US" sz="2000" i="1" dirty="0">
                <a:solidFill>
                  <a:prstClr val="black"/>
                </a:solidFill>
              </a:rPr>
              <a:t>A) </a:t>
            </a:r>
            <a:r>
              <a:rPr lang="en-US" sz="2000" dirty="0">
                <a:solidFill>
                  <a:prstClr val="black"/>
                </a:solidFill>
              </a:rPr>
              <a:t>…………………                       </a:t>
            </a:r>
            <a:r>
              <a:rPr lang="en-US" sz="2000" b="1" dirty="0">
                <a:solidFill>
                  <a:prstClr val="black"/>
                </a:solidFill>
              </a:rPr>
              <a:t>2,000</a:t>
            </a:r>
          </a:p>
          <a:p>
            <a:r>
              <a:rPr lang="en-US" i="1" dirty="0">
                <a:solidFill>
                  <a:prstClr val="black"/>
                </a:solidFill>
              </a:rPr>
              <a:t>(Depreciation expense </a:t>
            </a:r>
            <a:r>
              <a:rPr lang="en-US" dirty="0">
                <a:solidFill>
                  <a:prstClr val="black"/>
                </a:solidFill>
              </a:rPr>
              <a:t>=</a:t>
            </a:r>
            <a:r>
              <a:rPr lang="en-US" i="1" dirty="0">
                <a:solidFill>
                  <a:prstClr val="black"/>
                </a:solidFill>
              </a:rPr>
              <a:t> $120,000 </a:t>
            </a:r>
            <a:r>
              <a:rPr lang="en-US" dirty="0">
                <a:solidFill>
                  <a:prstClr val="black"/>
                </a:solidFill>
              </a:rPr>
              <a:t>÷</a:t>
            </a:r>
            <a:r>
              <a:rPr lang="en-US" i="1" dirty="0">
                <a:solidFill>
                  <a:prstClr val="black"/>
                </a:solidFill>
              </a:rPr>
              <a:t> 60 months </a:t>
            </a:r>
            <a:r>
              <a:rPr lang="en-US" dirty="0">
                <a:solidFill>
                  <a:prstClr val="black"/>
                </a:solidFill>
              </a:rPr>
              <a:t>=</a:t>
            </a:r>
            <a:r>
              <a:rPr lang="en-US" i="1" dirty="0">
                <a:solidFill>
                  <a:prstClr val="black"/>
                </a:solidFill>
              </a:rPr>
              <a:t> $2,000 per month )</a:t>
            </a:r>
            <a:endParaRPr lang="en-US" dirty="0">
              <a:solidFill>
                <a:prstClr val="black"/>
              </a:solidFill>
            </a:endParaRPr>
          </a:p>
        </p:txBody>
      </p:sp>
      <p:sp>
        <p:nvSpPr>
          <p:cNvPr id="66" name="Content Placeholder 2"/>
          <p:cNvSpPr>
            <a:spLocks noGrp="1"/>
          </p:cNvSpPr>
          <p:nvPr>
            <p:ph idx="1"/>
          </p:nvPr>
        </p:nvSpPr>
        <p:spPr>
          <a:xfrm>
            <a:off x="809150" y="929837"/>
            <a:ext cx="7953850" cy="918014"/>
          </a:xfrm>
        </p:spPr>
        <p:txBody>
          <a:bodyPr>
            <a:normAutofit fontScale="85000" lnSpcReduction="20000"/>
          </a:bodyPr>
          <a:lstStyle/>
          <a:p>
            <a:r>
              <a:rPr lang="en-US" sz="2400" dirty="0"/>
              <a:t>On December 1, purchased equipment for $120,000 cash on December 1. </a:t>
            </a:r>
          </a:p>
          <a:p>
            <a:r>
              <a:rPr lang="en-US" sz="2400" dirty="0"/>
              <a:t>By December 31, one month of the equipment’s use has expired.</a:t>
            </a:r>
          </a:p>
        </p:txBody>
      </p:sp>
      <p:grpSp>
        <p:nvGrpSpPr>
          <p:cNvPr id="14" name="Group 13"/>
          <p:cNvGrpSpPr/>
          <p:nvPr/>
        </p:nvGrpSpPr>
        <p:grpSpPr>
          <a:xfrm>
            <a:off x="1143001" y="1967111"/>
            <a:ext cx="2655276" cy="1220956"/>
            <a:chOff x="5002633" y="197948"/>
            <a:chExt cx="1225274" cy="908535"/>
          </a:xfrm>
        </p:grpSpPr>
        <p:sp>
          <p:nvSpPr>
            <p:cNvPr id="15" name="Rounded Rectangle 14"/>
            <p:cNvSpPr/>
            <p:nvPr/>
          </p:nvSpPr>
          <p:spPr>
            <a:xfrm>
              <a:off x="5002634" y="197948"/>
              <a:ext cx="1183214" cy="880146"/>
            </a:xfrm>
            <a:prstGeom prst="round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Box 15"/>
            <p:cNvSpPr txBox="1">
              <a:spLocks noChangeArrowheads="1"/>
            </p:cNvSpPr>
            <p:nvPr/>
          </p:nvSpPr>
          <p:spPr bwMode="auto">
            <a:xfrm>
              <a:off x="5002633" y="213297"/>
              <a:ext cx="1225274" cy="893186"/>
            </a:xfrm>
            <a:prstGeom prst="rect">
              <a:avLst/>
            </a:prstGeom>
            <a:noFill/>
            <a:ln w="9525">
              <a:noFill/>
              <a:miter lim="800000"/>
              <a:headEnd/>
              <a:tailEnd/>
            </a:ln>
          </p:spPr>
          <p:txBody>
            <a:bodyPr wrap="square">
              <a:spAutoFit/>
            </a:bodyPr>
            <a:lstStyle/>
            <a:p>
              <a:pPr lvl="0" algn="ctr">
                <a:lnSpc>
                  <a:spcPct val="90000"/>
                </a:lnSpc>
              </a:pPr>
              <a:r>
                <a:rPr lang="en-US" sz="2000" b="1" dirty="0">
                  <a:solidFill>
                    <a:prstClr val="black"/>
                  </a:solidFill>
                </a:rPr>
                <a:t>$120,000 </a:t>
              </a:r>
              <a:br>
                <a:rPr lang="en-US" sz="2000" b="1" dirty="0">
                  <a:solidFill>
                    <a:prstClr val="black"/>
                  </a:solidFill>
                </a:rPr>
              </a:br>
              <a:r>
                <a:rPr lang="en-US" sz="2000" b="1" dirty="0">
                  <a:solidFill>
                    <a:prstClr val="black"/>
                  </a:solidFill>
                </a:rPr>
                <a:t>Cash paid to </a:t>
              </a:r>
            </a:p>
            <a:p>
              <a:pPr lvl="0" algn="ctr">
                <a:lnSpc>
                  <a:spcPct val="90000"/>
                </a:lnSpc>
              </a:pPr>
              <a:r>
                <a:rPr lang="en-US" sz="2000" b="1" dirty="0">
                  <a:solidFill>
                    <a:prstClr val="black"/>
                  </a:solidFill>
                </a:rPr>
                <a:t>purchase equipment</a:t>
              </a:r>
              <a:br>
                <a:rPr lang="en-US" sz="2000" b="1" dirty="0">
                  <a:solidFill>
                    <a:prstClr val="black"/>
                  </a:solidFill>
                </a:rPr>
              </a:br>
              <a:r>
                <a:rPr lang="en-US" sz="2000" dirty="0">
                  <a:solidFill>
                    <a:prstClr val="black"/>
                  </a:solidFill>
                </a:rPr>
                <a:t>Dec. 1</a:t>
              </a:r>
            </a:p>
          </p:txBody>
        </p:sp>
      </p:grpSp>
      <p:grpSp>
        <p:nvGrpSpPr>
          <p:cNvPr id="17" name="Group 16"/>
          <p:cNvGrpSpPr/>
          <p:nvPr/>
        </p:nvGrpSpPr>
        <p:grpSpPr>
          <a:xfrm>
            <a:off x="5305530" y="1908923"/>
            <a:ext cx="3295859" cy="1272500"/>
            <a:chOff x="6735904" y="196311"/>
            <a:chExt cx="1183214" cy="895444"/>
          </a:xfrm>
        </p:grpSpPr>
        <p:sp>
          <p:nvSpPr>
            <p:cNvPr id="18" name="Rounded Rectangle 17"/>
            <p:cNvSpPr/>
            <p:nvPr/>
          </p:nvSpPr>
          <p:spPr>
            <a:xfrm>
              <a:off x="6735904" y="196311"/>
              <a:ext cx="1183214" cy="880146"/>
            </a:xfrm>
            <a:prstGeom prst="round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9" name="TextBox 18"/>
            <p:cNvSpPr txBox="1">
              <a:spLocks noChangeArrowheads="1"/>
            </p:cNvSpPr>
            <p:nvPr/>
          </p:nvSpPr>
          <p:spPr bwMode="auto">
            <a:xfrm>
              <a:off x="6754179" y="247097"/>
              <a:ext cx="1094630" cy="844658"/>
            </a:xfrm>
            <a:prstGeom prst="rect">
              <a:avLst/>
            </a:prstGeom>
            <a:noFill/>
            <a:ln w="9525">
              <a:noFill/>
              <a:miter lim="800000"/>
              <a:headEnd/>
              <a:tailEnd/>
            </a:ln>
          </p:spPr>
          <p:txBody>
            <a:bodyPr wrap="square">
              <a:spAutoFit/>
            </a:bodyPr>
            <a:lstStyle/>
            <a:p>
              <a:pPr lvl="0" algn="ctr">
                <a:lnSpc>
                  <a:spcPct val="90000"/>
                </a:lnSpc>
              </a:pPr>
              <a:r>
                <a:rPr lang="en-US" sz="2000" b="1" dirty="0">
                  <a:solidFill>
                    <a:prstClr val="black"/>
                  </a:solidFill>
                </a:rPr>
                <a:t>$118,000 </a:t>
              </a:r>
            </a:p>
            <a:p>
              <a:pPr lvl="0" algn="ctr">
                <a:lnSpc>
                  <a:spcPct val="90000"/>
                </a:lnSpc>
              </a:pPr>
              <a:r>
                <a:rPr lang="en-US" sz="2000" b="1" dirty="0">
                  <a:solidFill>
                    <a:prstClr val="black"/>
                  </a:solidFill>
                </a:rPr>
                <a:t>Remaining equipment cost</a:t>
              </a:r>
            </a:p>
            <a:p>
              <a:pPr lvl="0" algn="ctr">
                <a:lnSpc>
                  <a:spcPct val="90000"/>
                </a:lnSpc>
              </a:pPr>
              <a:r>
                <a:rPr lang="en-US" sz="2000" b="1" dirty="0">
                  <a:solidFill>
                    <a:prstClr val="black"/>
                  </a:solidFill>
                </a:rPr>
                <a:t>to be allocated </a:t>
              </a:r>
            </a:p>
            <a:p>
              <a:pPr lvl="0" algn="ctr">
                <a:lnSpc>
                  <a:spcPct val="90000"/>
                </a:lnSpc>
              </a:pPr>
              <a:r>
                <a:rPr lang="en-US" sz="2000" dirty="0">
                  <a:solidFill>
                    <a:prstClr val="black"/>
                  </a:solidFill>
                </a:rPr>
                <a:t>Dec. 31</a:t>
              </a:r>
            </a:p>
          </p:txBody>
        </p:sp>
      </p:grpSp>
      <p:grpSp>
        <p:nvGrpSpPr>
          <p:cNvPr id="20" name="Group 19"/>
          <p:cNvGrpSpPr/>
          <p:nvPr/>
        </p:nvGrpSpPr>
        <p:grpSpPr>
          <a:xfrm>
            <a:off x="3419475" y="3894877"/>
            <a:ext cx="2362199" cy="726771"/>
            <a:chOff x="6952193" y="258614"/>
            <a:chExt cx="1183214" cy="610171"/>
          </a:xfrm>
        </p:grpSpPr>
        <p:sp>
          <p:nvSpPr>
            <p:cNvPr id="21" name="Rounded Rectangle 20"/>
            <p:cNvSpPr/>
            <p:nvPr/>
          </p:nvSpPr>
          <p:spPr>
            <a:xfrm>
              <a:off x="6952193" y="258614"/>
              <a:ext cx="1183214" cy="610171"/>
            </a:xfrm>
            <a:prstGeom prst="round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2" name="TextBox 21"/>
            <p:cNvSpPr txBox="1">
              <a:spLocks noChangeArrowheads="1"/>
            </p:cNvSpPr>
            <p:nvPr/>
          </p:nvSpPr>
          <p:spPr bwMode="auto">
            <a:xfrm>
              <a:off x="6970468" y="266522"/>
              <a:ext cx="1094630" cy="542636"/>
            </a:xfrm>
            <a:prstGeom prst="rect">
              <a:avLst/>
            </a:prstGeom>
            <a:noFill/>
            <a:ln w="9525">
              <a:noFill/>
              <a:miter lim="800000"/>
              <a:headEnd/>
              <a:tailEnd/>
            </a:ln>
          </p:spPr>
          <p:txBody>
            <a:bodyPr wrap="square">
              <a:spAutoFit/>
            </a:bodyPr>
            <a:lstStyle/>
            <a:p>
              <a:pPr lvl="0" algn="ctr">
                <a:lnSpc>
                  <a:spcPct val="90000"/>
                </a:lnSpc>
              </a:pPr>
              <a:r>
                <a:rPr lang="en-US" sz="2000" b="1" dirty="0">
                  <a:solidFill>
                    <a:prstClr val="black"/>
                  </a:solidFill>
                </a:rPr>
                <a:t>Equipment cost allocated $2,000 </a:t>
              </a:r>
            </a:p>
          </p:txBody>
        </p:sp>
      </p:grpSp>
      <p:sp>
        <p:nvSpPr>
          <p:cNvPr id="23" name="Right Brace 22"/>
          <p:cNvSpPr/>
          <p:nvPr/>
        </p:nvSpPr>
        <p:spPr>
          <a:xfrm rot="5400000">
            <a:off x="4448337" y="1602083"/>
            <a:ext cx="292359" cy="3986727"/>
          </a:xfrm>
          <a:prstGeom prst="rightBrace">
            <a:avLst>
              <a:gd name="adj1" fmla="val 8333"/>
              <a:gd name="adj2" fmla="val 50857"/>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prstClr val="black"/>
              </a:solidFill>
            </a:endParaRPr>
          </a:p>
        </p:txBody>
      </p:sp>
      <p:sp>
        <p:nvSpPr>
          <p:cNvPr id="24" name="TextBox 23"/>
          <p:cNvSpPr txBox="1"/>
          <p:nvPr/>
        </p:nvSpPr>
        <p:spPr>
          <a:xfrm>
            <a:off x="6212781" y="3692605"/>
            <a:ext cx="1350069" cy="646331"/>
          </a:xfrm>
          <a:prstGeom prst="rect">
            <a:avLst/>
          </a:prstGeom>
          <a:noFill/>
        </p:spPr>
        <p:txBody>
          <a:bodyPr wrap="square" rtlCol="0">
            <a:spAutoFit/>
          </a:bodyPr>
          <a:lstStyle/>
          <a:p>
            <a:pPr algn="ctr"/>
            <a:r>
              <a:rPr lang="en-US" b="1" dirty="0">
                <a:solidFill>
                  <a:srgbClr val="FF0000"/>
                </a:solidFill>
              </a:rPr>
              <a:t>Adjusting entry</a:t>
            </a:r>
          </a:p>
        </p:txBody>
      </p:sp>
      <p:cxnSp>
        <p:nvCxnSpPr>
          <p:cNvPr id="26" name="Straight Connector 25"/>
          <p:cNvCxnSpPr/>
          <p:nvPr/>
        </p:nvCxnSpPr>
        <p:spPr>
          <a:xfrm>
            <a:off x="2471671" y="3210573"/>
            <a:ext cx="0" cy="438547"/>
          </a:xfrm>
          <a:prstGeom prst="line">
            <a:avLst/>
          </a:prstGeom>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6778506" y="3215814"/>
            <a:ext cx="0" cy="438547"/>
          </a:xfrm>
          <a:prstGeom prst="line">
            <a:avLst/>
          </a:prstGeom>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1895478" y="3411572"/>
            <a:ext cx="54487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a:off x="6076950" y="4086225"/>
            <a:ext cx="510930" cy="61912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876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8"/>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8" grpId="0"/>
      <p:bldP spid="60" grpId="0"/>
      <p:bldP spid="63" grpId="0"/>
      <p:bldP spid="23" grpId="0" animBg="1"/>
      <p:bldP spid="2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4944" y="1314112"/>
            <a:ext cx="7406394" cy="4268219"/>
          </a:xfrm>
        </p:spPr>
        <p:txBody>
          <a:bodyPr/>
          <a:lstStyle/>
          <a:p>
            <a:pPr marL="0" indent="0">
              <a:buNone/>
            </a:pPr>
            <a:r>
              <a:rPr lang="en-US" dirty="0"/>
              <a:t>Which of the following is recorded with an adjusting entry associated with a prepaid expense?</a:t>
            </a:r>
          </a:p>
          <a:p>
            <a:pPr>
              <a:buAutoNum type="alphaLcPeriod"/>
            </a:pPr>
            <a:r>
              <a:rPr lang="en-US" dirty="0"/>
              <a:t>Credit an asset</a:t>
            </a:r>
          </a:p>
          <a:p>
            <a:pPr>
              <a:buAutoNum type="alphaLcPeriod"/>
            </a:pPr>
            <a:r>
              <a:rPr lang="en-US" dirty="0"/>
              <a:t>Debit a liability</a:t>
            </a:r>
          </a:p>
          <a:p>
            <a:pPr>
              <a:buAutoNum type="alphaLcPeriod" startAt="3"/>
            </a:pPr>
            <a:r>
              <a:rPr lang="en-US" dirty="0"/>
              <a:t>Credit an expense</a:t>
            </a:r>
          </a:p>
          <a:p>
            <a:pPr>
              <a:buAutoNum type="alphaLcPeriod" startAt="3"/>
            </a:pPr>
            <a:r>
              <a:rPr lang="en-US" dirty="0"/>
              <a:t>Debit an asset</a:t>
            </a:r>
          </a:p>
        </p:txBody>
      </p:sp>
      <p:sp>
        <p:nvSpPr>
          <p:cNvPr id="4" name="Title 3"/>
          <p:cNvSpPr>
            <a:spLocks noGrp="1"/>
          </p:cNvSpPr>
          <p:nvPr>
            <p:ph type="title"/>
          </p:nvPr>
        </p:nvSpPr>
        <p:spPr/>
        <p:txBody>
          <a:bodyPr/>
          <a:lstStyle/>
          <a:p>
            <a:r>
              <a:rPr lang="en-US" dirty="0"/>
              <a:t>Concept Check 3–4</a:t>
            </a:r>
          </a:p>
        </p:txBody>
      </p:sp>
      <p:sp>
        <p:nvSpPr>
          <p:cNvPr id="6" name="Oval 5"/>
          <p:cNvSpPr/>
          <p:nvPr/>
        </p:nvSpPr>
        <p:spPr bwMode="auto">
          <a:xfrm>
            <a:off x="956707" y="2926295"/>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1064944" y="5640033"/>
            <a:ext cx="7406394" cy="646331"/>
          </a:xfrm>
          <a:prstGeom prst="rect">
            <a:avLst/>
          </a:prstGeom>
          <a:solidFill>
            <a:srgbClr val="FFFFD1"/>
          </a:solidFill>
          <a:ln w="6350">
            <a:solidFill>
              <a:schemeClr val="tx1"/>
            </a:solidFill>
          </a:ln>
        </p:spPr>
        <p:txBody>
          <a:bodyPr wrap="square" rtlCol="0">
            <a:spAutoFit/>
          </a:bodyPr>
          <a:lstStyle/>
          <a:p>
            <a:r>
              <a:rPr lang="en-US" dirty="0"/>
              <a:t>The adjusting entry involving a prepaid expense always involves a debit to an expense and a credit to an asset or a contra account.</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Tree>
    <p:extLst>
      <p:ext uri="{BB962C8B-B14F-4D97-AF65-F5344CB8AC3E}">
        <p14:creationId xmlns:p14="http://schemas.microsoft.com/office/powerpoint/2010/main" val="2607147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nSpc>
                <a:spcPct val="90000"/>
              </a:lnSpc>
            </a:pPr>
            <a:r>
              <a:rPr lang="en-US" sz="4000" dirty="0">
                <a:latin typeface="Calibri"/>
                <a:cs typeface="Calibri"/>
              </a:rPr>
              <a:t>Reporting Depreciation of Property and Equipment</a:t>
            </a:r>
          </a:p>
        </p:txBody>
      </p:sp>
      <p:sp>
        <p:nvSpPr>
          <p:cNvPr id="4" name="Footer Placeholder 3"/>
          <p:cNvSpPr>
            <a:spLocks noGrp="1"/>
          </p:cNvSpPr>
          <p:nvPr>
            <p:ph type="ftr" sz="quarter" idx="3"/>
          </p:nvPr>
        </p:nvSpPr>
        <p:spPr>
          <a:xfrm>
            <a:off x="1424213" y="6490154"/>
            <a:ext cx="6540501" cy="365125"/>
          </a:xfrm>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4"/>
          </p:nvPr>
        </p:nvSpPr>
        <p:spPr>
          <a:xfrm>
            <a:off x="6989386" y="6471802"/>
            <a:ext cx="2133600" cy="365125"/>
          </a:xfrm>
        </p:spPr>
        <p:txBody>
          <a:bodyPr/>
          <a:lstStyle/>
          <a:p>
            <a:r>
              <a:rPr lang="en-US" dirty="0">
                <a:solidFill>
                  <a:prstClr val="black">
                    <a:tint val="75000"/>
                  </a:prstClr>
                </a:solidFill>
              </a:rPr>
              <a:t>3-</a:t>
            </a:r>
            <a:fld id="{8A048DD7-39B4-434B-ACE7-68CA5B147A05}" type="slidenum">
              <a:rPr lang="en-US" smtClean="0">
                <a:solidFill>
                  <a:prstClr val="black">
                    <a:tint val="75000"/>
                  </a:prstClr>
                </a:solidFill>
              </a:rPr>
              <a:pPr/>
              <a:t>28</a:t>
            </a:fld>
            <a:endParaRPr lang="en-US" dirty="0">
              <a:solidFill>
                <a:prstClr val="black">
                  <a:tint val="75000"/>
                </a:prstClr>
              </a:solidFill>
            </a:endParaRPr>
          </a:p>
        </p:txBody>
      </p:sp>
      <p:sp>
        <p:nvSpPr>
          <p:cNvPr id="7" name="Content Placeholder 6"/>
          <p:cNvSpPr>
            <a:spLocks noGrp="1"/>
          </p:cNvSpPr>
          <p:nvPr>
            <p:ph sz="quarter" idx="13"/>
          </p:nvPr>
        </p:nvSpPr>
        <p:spPr>
          <a:xfrm>
            <a:off x="823496" y="371517"/>
            <a:ext cx="4906962" cy="403234"/>
          </a:xfrm>
        </p:spPr>
        <p:txBody>
          <a:bodyPr>
            <a:noAutofit/>
          </a:bodyPr>
          <a:lstStyle/>
          <a:p>
            <a:r>
              <a:rPr lang="en-US" sz="4000" dirty="0"/>
              <a:t>Illustration 3–6</a:t>
            </a:r>
          </a:p>
        </p:txBody>
      </p:sp>
      <p:sp>
        <p:nvSpPr>
          <p:cNvPr id="8" name="Rectangle 7"/>
          <p:cNvSpPr/>
          <p:nvPr/>
        </p:nvSpPr>
        <p:spPr>
          <a:xfrm>
            <a:off x="1224282" y="2510007"/>
            <a:ext cx="7584276" cy="3684006"/>
          </a:xfrm>
          <a:prstGeom prst="rect">
            <a:avLst/>
          </a:prstGeom>
          <a:gradFill flip="none" rotWithShape="1">
            <a:gsLst>
              <a:gs pos="0">
                <a:srgbClr val="93CDDD"/>
              </a:gs>
              <a:gs pos="92000">
                <a:srgbClr val="FFFFFF"/>
              </a:gs>
            </a:gsLst>
            <a:lin ang="0" scaled="1"/>
            <a:tileRect/>
          </a:gradFill>
          <a:ln>
            <a:noFill/>
          </a:ln>
          <a:effectLst>
            <a:outerShdw blurRad="49530" dist="73787" dir="7860000" rotWithShape="0">
              <a:srgbClr val="000000">
                <a:alpha val="18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9" name="Round Same Side Corner Rectangle 8"/>
          <p:cNvSpPr/>
          <p:nvPr/>
        </p:nvSpPr>
        <p:spPr>
          <a:xfrm>
            <a:off x="1203796" y="2147021"/>
            <a:ext cx="7584276" cy="952900"/>
          </a:xfrm>
          <a:prstGeom prst="round2SameRect">
            <a:avLst>
              <a:gd name="adj1" fmla="val 33942"/>
              <a:gd name="adj2" fmla="val 0"/>
            </a:avLst>
          </a:prstGeom>
          <a:solidFill>
            <a:srgbClr val="264E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10" name="TextBox 9"/>
          <p:cNvSpPr txBox="1"/>
          <p:nvPr/>
        </p:nvSpPr>
        <p:spPr>
          <a:xfrm>
            <a:off x="1310656" y="2108537"/>
            <a:ext cx="7259131" cy="923330"/>
          </a:xfrm>
          <a:prstGeom prst="rect">
            <a:avLst/>
          </a:prstGeom>
          <a:noFill/>
        </p:spPr>
        <p:txBody>
          <a:bodyPr wrap="square" rtlCol="0">
            <a:spAutoFit/>
          </a:bodyPr>
          <a:lstStyle/>
          <a:p>
            <a:pPr algn="ctr"/>
            <a:r>
              <a:rPr lang="en-US" b="1" dirty="0">
                <a:solidFill>
                  <a:prstClr val="white"/>
                </a:solidFill>
              </a:rPr>
              <a:t>FEDERAL EXPRESS </a:t>
            </a:r>
          </a:p>
          <a:p>
            <a:pPr algn="ctr"/>
            <a:r>
              <a:rPr lang="en-US" b="1" dirty="0">
                <a:solidFill>
                  <a:prstClr val="white"/>
                </a:solidFill>
              </a:rPr>
              <a:t>Balance Sheet (partial) </a:t>
            </a:r>
          </a:p>
          <a:p>
            <a:pPr algn="ctr"/>
            <a:r>
              <a:rPr lang="en-US" dirty="0">
                <a:solidFill>
                  <a:prstClr val="white"/>
                </a:solidFill>
              </a:rPr>
              <a:t>($ in millions) 	</a:t>
            </a:r>
          </a:p>
        </p:txBody>
      </p:sp>
      <p:sp>
        <p:nvSpPr>
          <p:cNvPr id="11" name="TextBox 10"/>
          <p:cNvSpPr txBox="1"/>
          <p:nvPr/>
        </p:nvSpPr>
        <p:spPr>
          <a:xfrm>
            <a:off x="1198907" y="3081527"/>
            <a:ext cx="7609651" cy="3139321"/>
          </a:xfrm>
          <a:prstGeom prst="rect">
            <a:avLst/>
          </a:prstGeom>
          <a:noFill/>
        </p:spPr>
        <p:txBody>
          <a:bodyPr wrap="square" rtlCol="0">
            <a:spAutoFit/>
          </a:bodyPr>
          <a:lstStyle/>
          <a:p>
            <a:pPr>
              <a:tabLst>
                <a:tab pos="341313" algn="l"/>
                <a:tab pos="5946775" algn="r"/>
              </a:tabLst>
            </a:pPr>
            <a:r>
              <a:rPr lang="en-US" sz="2000" i="1" dirty="0">
                <a:solidFill>
                  <a:srgbClr val="221E1F"/>
                </a:solidFill>
              </a:rPr>
              <a:t>Property and Equipment, at Cost </a:t>
            </a:r>
            <a:r>
              <a:rPr lang="en-US" sz="2000" dirty="0">
                <a:solidFill>
                  <a:srgbClr val="221E1F"/>
                </a:solidFill>
              </a:rPr>
              <a:t>	</a:t>
            </a:r>
          </a:p>
          <a:p>
            <a:pPr>
              <a:tabLst>
                <a:tab pos="341313" algn="l"/>
                <a:tab pos="6626225" algn="r"/>
              </a:tabLst>
            </a:pPr>
            <a:r>
              <a:rPr lang="en-US" sz="2000" dirty="0">
                <a:solidFill>
                  <a:srgbClr val="221E1F"/>
                </a:solidFill>
              </a:rPr>
              <a:t>	Aircraft and related equipment	</a:t>
            </a:r>
            <a:r>
              <a:rPr lang="en-US" sz="2000" dirty="0">
                <a:solidFill>
                  <a:srgbClr val="000000"/>
                </a:solidFill>
              </a:rPr>
              <a:t>$24,518 </a:t>
            </a:r>
          </a:p>
          <a:p>
            <a:pPr>
              <a:tabLst>
                <a:tab pos="341313" algn="l"/>
                <a:tab pos="6626225" algn="r"/>
              </a:tabLst>
            </a:pPr>
            <a:r>
              <a:rPr lang="en-US" sz="2000" dirty="0">
                <a:solidFill>
                  <a:srgbClr val="000000"/>
                </a:solidFill>
              </a:rPr>
              <a:t>	Package handling and ground support equipment	11,382	</a:t>
            </a:r>
          </a:p>
          <a:p>
            <a:pPr>
              <a:tabLst>
                <a:tab pos="341313" algn="l"/>
                <a:tab pos="6626225" algn="r"/>
              </a:tabLst>
            </a:pPr>
            <a:r>
              <a:rPr lang="en-US" sz="2000" dirty="0">
                <a:solidFill>
                  <a:srgbClr val="000000"/>
                </a:solidFill>
              </a:rPr>
              <a:t>	Information technology	6,884 </a:t>
            </a:r>
          </a:p>
          <a:p>
            <a:pPr>
              <a:tabLst>
                <a:tab pos="341313" algn="l"/>
                <a:tab pos="6626225" algn="r"/>
              </a:tabLst>
            </a:pPr>
            <a:r>
              <a:rPr lang="en-US" sz="2000" dirty="0">
                <a:solidFill>
                  <a:srgbClr val="000000"/>
                </a:solidFill>
              </a:rPr>
              <a:t>	Vehicles 	9,101 </a:t>
            </a:r>
          </a:p>
          <a:p>
            <a:pPr>
              <a:tabLst>
                <a:tab pos="341313" algn="l"/>
                <a:tab pos="6626225" algn="r"/>
              </a:tabLst>
            </a:pPr>
            <a:r>
              <a:rPr lang="en-US" sz="2000" dirty="0">
                <a:solidFill>
                  <a:srgbClr val="000000"/>
                </a:solidFill>
              </a:rPr>
              <a:t>	Facilities and other  	13,139 </a:t>
            </a:r>
          </a:p>
          <a:p>
            <a:pPr>
              <a:tabLst>
                <a:tab pos="341313" algn="l"/>
                <a:tab pos="6626225" algn="r"/>
              </a:tabLst>
            </a:pPr>
            <a:r>
              <a:rPr lang="en-US" sz="2000" dirty="0">
                <a:solidFill>
                  <a:srgbClr val="000000"/>
                </a:solidFill>
              </a:rPr>
              <a:t>		65,024 </a:t>
            </a:r>
          </a:p>
          <a:p>
            <a:pPr>
              <a:tabLst>
                <a:tab pos="341313" algn="l"/>
                <a:tab pos="6626225" algn="r"/>
              </a:tabLst>
            </a:pPr>
            <a:r>
              <a:rPr lang="en-US" sz="2000" dirty="0">
                <a:solidFill>
                  <a:srgbClr val="000000"/>
                </a:solidFill>
              </a:rPr>
              <a:t>	Less accumulated depreciation  	                          </a:t>
            </a:r>
            <a:r>
              <a:rPr lang="en-US" sz="2000" b="1" dirty="0">
                <a:solidFill>
                  <a:srgbClr val="000000"/>
                </a:solidFill>
              </a:rPr>
              <a:t>	Net property and equipment 	 $33,608</a:t>
            </a:r>
            <a:r>
              <a:rPr lang="en-US" sz="2000" dirty="0">
                <a:solidFill>
                  <a:srgbClr val="000000"/>
                </a:solidFill>
              </a:rPr>
              <a:t> </a:t>
            </a:r>
          </a:p>
          <a:p>
            <a:pPr>
              <a:tabLst>
                <a:tab pos="341313" algn="l"/>
                <a:tab pos="5946775" algn="r"/>
              </a:tabLst>
            </a:pPr>
            <a:endParaRPr lang="en-US" dirty="0">
              <a:solidFill>
                <a:srgbClr val="221E1F"/>
              </a:solidFill>
            </a:endParaRPr>
          </a:p>
        </p:txBody>
      </p:sp>
      <p:grpSp>
        <p:nvGrpSpPr>
          <p:cNvPr id="12" name="Group 11"/>
          <p:cNvGrpSpPr/>
          <p:nvPr/>
        </p:nvGrpSpPr>
        <p:grpSpPr>
          <a:xfrm>
            <a:off x="6949603" y="4937420"/>
            <a:ext cx="1010010" cy="623218"/>
            <a:chOff x="6255758" y="4608917"/>
            <a:chExt cx="1096245" cy="479294"/>
          </a:xfrm>
        </p:grpSpPr>
        <p:cxnSp>
          <p:nvCxnSpPr>
            <p:cNvPr id="13" name="Straight Connector 12"/>
            <p:cNvCxnSpPr/>
            <p:nvPr/>
          </p:nvCxnSpPr>
          <p:spPr>
            <a:xfrm>
              <a:off x="6255758" y="4608917"/>
              <a:ext cx="108099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6271007" y="5088211"/>
              <a:ext cx="108099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2" name="TextBox 1"/>
          <p:cNvSpPr txBox="1"/>
          <p:nvPr/>
        </p:nvSpPr>
        <p:spPr>
          <a:xfrm>
            <a:off x="7048197" y="5163196"/>
            <a:ext cx="1076208" cy="400110"/>
          </a:xfrm>
          <a:prstGeom prst="rect">
            <a:avLst/>
          </a:prstGeom>
          <a:noFill/>
        </p:spPr>
        <p:txBody>
          <a:bodyPr wrap="square" rtlCol="0">
            <a:spAutoFit/>
          </a:bodyPr>
          <a:lstStyle/>
          <a:p>
            <a:r>
              <a:rPr lang="en-US" sz="2000" dirty="0"/>
              <a:t>(31,416)</a:t>
            </a:r>
          </a:p>
        </p:txBody>
      </p:sp>
    </p:spTree>
    <p:extLst>
      <p:ext uri="{BB962C8B-B14F-4D97-AF65-F5344CB8AC3E}">
        <p14:creationId xmlns:p14="http://schemas.microsoft.com/office/powerpoint/2010/main" val="36272024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4944" y="1149615"/>
            <a:ext cx="7406640" cy="4432716"/>
          </a:xfrm>
        </p:spPr>
        <p:txBody>
          <a:bodyPr>
            <a:normAutofit/>
          </a:bodyPr>
          <a:lstStyle/>
          <a:p>
            <a:pPr marL="0" indent="0">
              <a:buNone/>
            </a:pPr>
            <a:r>
              <a:rPr lang="en-US" sz="2800" dirty="0"/>
              <a:t>Which of the following is equivalent to the book value of an asset?</a:t>
            </a:r>
          </a:p>
          <a:p>
            <a:pPr>
              <a:buAutoNum type="alphaLcPeriod"/>
            </a:pPr>
            <a:r>
              <a:rPr lang="en-US" sz="2800" dirty="0"/>
              <a:t>Cost of the asset plus the accumulated depreciation</a:t>
            </a:r>
          </a:p>
          <a:p>
            <a:pPr>
              <a:buAutoNum type="alphaLcPeriod"/>
            </a:pPr>
            <a:r>
              <a:rPr lang="en-US" sz="2800" dirty="0"/>
              <a:t>Cost of the asset “net of” the accumulated depreciation</a:t>
            </a:r>
          </a:p>
          <a:p>
            <a:pPr>
              <a:buAutoNum type="alphaLcPeriod" startAt="3"/>
            </a:pPr>
            <a:r>
              <a:rPr lang="en-US" sz="2800" dirty="0"/>
              <a:t>The estimate of time that the asset will last</a:t>
            </a:r>
          </a:p>
          <a:p>
            <a:pPr>
              <a:buAutoNum type="alphaLcPeriod" startAt="3"/>
            </a:pPr>
            <a:r>
              <a:rPr lang="en-US" sz="2800" dirty="0"/>
              <a:t>Cost of the asset divided by its useful life</a:t>
            </a:r>
          </a:p>
        </p:txBody>
      </p:sp>
      <p:sp>
        <p:nvSpPr>
          <p:cNvPr id="4" name="Title 3"/>
          <p:cNvSpPr>
            <a:spLocks noGrp="1"/>
          </p:cNvSpPr>
          <p:nvPr>
            <p:ph type="title"/>
          </p:nvPr>
        </p:nvSpPr>
        <p:spPr>
          <a:xfrm>
            <a:off x="936943" y="433045"/>
            <a:ext cx="7922577" cy="799257"/>
          </a:xfrm>
        </p:spPr>
        <p:txBody>
          <a:bodyPr/>
          <a:lstStyle/>
          <a:p>
            <a:r>
              <a:rPr lang="en-US" dirty="0"/>
              <a:t>Concept Check 3–5</a:t>
            </a:r>
          </a:p>
        </p:txBody>
      </p:sp>
      <p:sp>
        <p:nvSpPr>
          <p:cNvPr id="6" name="Oval 5"/>
          <p:cNvSpPr/>
          <p:nvPr/>
        </p:nvSpPr>
        <p:spPr bwMode="auto">
          <a:xfrm>
            <a:off x="956707" y="2986583"/>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1064944" y="5347032"/>
            <a:ext cx="7406640" cy="923330"/>
          </a:xfrm>
          <a:prstGeom prst="rect">
            <a:avLst/>
          </a:prstGeom>
          <a:solidFill>
            <a:srgbClr val="FFFFD1"/>
          </a:solidFill>
          <a:ln w="6350">
            <a:solidFill>
              <a:schemeClr val="tx1"/>
            </a:solidFill>
          </a:ln>
        </p:spPr>
        <p:txBody>
          <a:bodyPr wrap="square" rtlCol="0">
            <a:spAutoFit/>
          </a:bodyPr>
          <a:lstStyle/>
          <a:p>
            <a:r>
              <a:rPr lang="en-US" dirty="0"/>
              <a:t>The book value of the asset is the asset’s original cost net of its accumulated depreciation. Another common word that is synonymous with book value is carrying value because this is the amount the asset is “carried” in the books.</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Tree>
    <p:extLst>
      <p:ext uri="{BB962C8B-B14F-4D97-AF65-F5344CB8AC3E}">
        <p14:creationId xmlns:p14="http://schemas.microsoft.com/office/powerpoint/2010/main" val="1094909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500" y="354191"/>
            <a:ext cx="8229600" cy="1005539"/>
          </a:xfrm>
        </p:spPr>
        <p:txBody>
          <a:bodyPr>
            <a:noAutofit/>
          </a:bodyPr>
          <a:lstStyle/>
          <a:p>
            <a:pPr algn="l"/>
            <a:r>
              <a:rPr lang="en-US" sz="3200" dirty="0">
                <a:solidFill>
                  <a:srgbClr val="1D5F76"/>
                </a:solidFill>
                <a:latin typeface="Avenir LT Std 65 Medium"/>
                <a:cs typeface="Avenir LT Std 65 Medium"/>
              </a:rPr>
              <a:t>Illustration 3–1</a:t>
            </a:r>
            <a:br>
              <a:rPr lang="en-US" sz="3200" dirty="0">
                <a:solidFill>
                  <a:srgbClr val="A5062D"/>
                </a:solidFill>
                <a:latin typeface="Avenir LT Std 65 Medium"/>
                <a:cs typeface="Avenir LT Std 65 Medium"/>
              </a:rPr>
            </a:br>
            <a:r>
              <a:rPr lang="en-US" dirty="0">
                <a:solidFill>
                  <a:srgbClr val="A5062D"/>
                </a:solidFill>
                <a:latin typeface="Avenir LT Std 65 Medium"/>
                <a:cs typeface="Avenir LT Std 65 Medium"/>
              </a:rPr>
              <a:t>The Accounting Cycle</a:t>
            </a:r>
          </a:p>
        </p:txBody>
      </p:sp>
      <p:sp>
        <p:nvSpPr>
          <p:cNvPr id="4" name="Round Same Side Corner Rectangle 3"/>
          <p:cNvSpPr/>
          <p:nvPr/>
        </p:nvSpPr>
        <p:spPr>
          <a:xfrm flipV="1">
            <a:off x="1" y="-1693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2" name="Straight Arrow Connector 11"/>
          <p:cNvCxnSpPr/>
          <p:nvPr/>
        </p:nvCxnSpPr>
        <p:spPr>
          <a:xfrm>
            <a:off x="4506735" y="3390855"/>
            <a:ext cx="4399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7145054" y="3140927"/>
            <a:ext cx="1998946" cy="595548"/>
          </a:xfrm>
          <a:prstGeom prst="rect">
            <a:avLst/>
          </a:prstGeom>
          <a:noFill/>
        </p:spPr>
        <p:txBody>
          <a:bodyPr wrap="square" rtlCol="0">
            <a:spAutoFit/>
          </a:bodyPr>
          <a:lstStyle/>
          <a:p>
            <a:pPr>
              <a:lnSpc>
                <a:spcPct val="90000"/>
              </a:lnSpc>
            </a:pPr>
            <a:r>
              <a:rPr lang="en-US" b="1" dirty="0"/>
              <a:t>Measurement</a:t>
            </a:r>
          </a:p>
          <a:p>
            <a:pPr>
              <a:lnSpc>
                <a:spcPct val="90000"/>
              </a:lnSpc>
            </a:pPr>
            <a:r>
              <a:rPr lang="en-US" b="1" dirty="0"/>
              <a:t>Process</a:t>
            </a:r>
          </a:p>
        </p:txBody>
      </p:sp>
      <p:sp>
        <p:nvSpPr>
          <p:cNvPr id="9" name="Rounded Rectangle 8"/>
          <p:cNvSpPr/>
          <p:nvPr/>
        </p:nvSpPr>
        <p:spPr>
          <a:xfrm>
            <a:off x="2463204" y="3041399"/>
            <a:ext cx="2025258" cy="697117"/>
          </a:xfrm>
          <a:prstGeom prst="round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a:spLocks noChangeArrowheads="1"/>
          </p:cNvSpPr>
          <p:nvPr/>
        </p:nvSpPr>
        <p:spPr bwMode="auto">
          <a:xfrm>
            <a:off x="2453711" y="3015743"/>
            <a:ext cx="2110090" cy="738664"/>
          </a:xfrm>
          <a:prstGeom prst="rect">
            <a:avLst/>
          </a:prstGeom>
          <a:noFill/>
          <a:ln w="9525">
            <a:noFill/>
            <a:miter lim="800000"/>
            <a:headEnd/>
            <a:tailEnd/>
          </a:ln>
        </p:spPr>
        <p:txBody>
          <a:bodyPr wrap="square">
            <a:spAutoFit/>
          </a:bodyPr>
          <a:lstStyle/>
          <a:p>
            <a:pPr algn="ctr"/>
            <a:r>
              <a:rPr lang="en-US" sz="1400" dirty="0">
                <a:latin typeface="Calibri" pitchFamily="34" charset="0"/>
              </a:rPr>
              <a:t>Record and post</a:t>
            </a:r>
          </a:p>
          <a:p>
            <a:pPr algn="ctr"/>
            <a:r>
              <a:rPr lang="en-US" sz="1400" b="1" dirty="0">
                <a:latin typeface="Calibri" pitchFamily="34" charset="0"/>
              </a:rPr>
              <a:t>external transactions</a:t>
            </a:r>
          </a:p>
          <a:p>
            <a:pPr algn="ctr"/>
            <a:r>
              <a:rPr lang="en-US" sz="1400" dirty="0">
                <a:latin typeface="Calibri" pitchFamily="34" charset="0"/>
              </a:rPr>
              <a:t>(Chapter 2)</a:t>
            </a:r>
          </a:p>
        </p:txBody>
      </p:sp>
      <p:sp>
        <p:nvSpPr>
          <p:cNvPr id="5" name="TextBox 4"/>
          <p:cNvSpPr txBox="1"/>
          <p:nvPr/>
        </p:nvSpPr>
        <p:spPr>
          <a:xfrm>
            <a:off x="2737803" y="2702845"/>
            <a:ext cx="1838827" cy="338554"/>
          </a:xfrm>
          <a:prstGeom prst="rect">
            <a:avLst/>
          </a:prstGeom>
          <a:noFill/>
        </p:spPr>
        <p:txBody>
          <a:bodyPr wrap="square" rtlCol="0">
            <a:spAutoFit/>
          </a:bodyPr>
          <a:lstStyle/>
          <a:p>
            <a:r>
              <a:rPr lang="en-US" sz="1600" dirty="0"/>
              <a:t>During the Year</a:t>
            </a:r>
          </a:p>
        </p:txBody>
      </p:sp>
      <p:sp>
        <p:nvSpPr>
          <p:cNvPr id="13" name="Rounded Rectangle 12"/>
          <p:cNvSpPr/>
          <p:nvPr/>
        </p:nvSpPr>
        <p:spPr>
          <a:xfrm>
            <a:off x="4980245" y="3053728"/>
            <a:ext cx="2009141" cy="697117"/>
          </a:xfrm>
          <a:prstGeom prst="round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Box 13"/>
          <p:cNvSpPr txBox="1">
            <a:spLocks noChangeArrowheads="1"/>
          </p:cNvSpPr>
          <p:nvPr/>
        </p:nvSpPr>
        <p:spPr bwMode="auto">
          <a:xfrm>
            <a:off x="4915754" y="3029205"/>
            <a:ext cx="2073632" cy="738664"/>
          </a:xfrm>
          <a:prstGeom prst="rect">
            <a:avLst/>
          </a:prstGeom>
          <a:noFill/>
          <a:ln w="9525">
            <a:noFill/>
            <a:miter lim="800000"/>
            <a:headEnd/>
            <a:tailEnd/>
          </a:ln>
        </p:spPr>
        <p:txBody>
          <a:bodyPr wrap="square">
            <a:spAutoFit/>
          </a:bodyPr>
          <a:lstStyle/>
          <a:p>
            <a:pPr algn="ctr"/>
            <a:r>
              <a:rPr lang="en-US" sz="1400" dirty="0">
                <a:latin typeface="Calibri" pitchFamily="34" charset="0"/>
              </a:rPr>
              <a:t>Record and post</a:t>
            </a:r>
          </a:p>
          <a:p>
            <a:pPr algn="ctr"/>
            <a:r>
              <a:rPr lang="en-US" sz="1400" b="1" dirty="0">
                <a:latin typeface="Calibri" pitchFamily="34" charset="0"/>
              </a:rPr>
              <a:t>adjusting entries</a:t>
            </a:r>
          </a:p>
          <a:p>
            <a:pPr algn="ctr"/>
            <a:r>
              <a:rPr lang="en-US" sz="1400" dirty="0">
                <a:latin typeface="Calibri" pitchFamily="34" charset="0"/>
              </a:rPr>
              <a:t>(Chapter 3, LO3–3, 3–4)</a:t>
            </a:r>
          </a:p>
        </p:txBody>
      </p:sp>
      <p:sp>
        <p:nvSpPr>
          <p:cNvPr id="15" name="TextBox 14"/>
          <p:cNvSpPr txBox="1"/>
          <p:nvPr/>
        </p:nvSpPr>
        <p:spPr>
          <a:xfrm>
            <a:off x="5243638" y="2709519"/>
            <a:ext cx="1802400" cy="338554"/>
          </a:xfrm>
          <a:prstGeom prst="rect">
            <a:avLst/>
          </a:prstGeom>
          <a:noFill/>
        </p:spPr>
        <p:txBody>
          <a:bodyPr wrap="square" rtlCol="0">
            <a:spAutoFit/>
          </a:bodyPr>
          <a:lstStyle/>
          <a:p>
            <a:r>
              <a:rPr lang="en-US" sz="1600" dirty="0"/>
              <a:t>End of the Year</a:t>
            </a:r>
          </a:p>
        </p:txBody>
      </p:sp>
      <p:sp>
        <p:nvSpPr>
          <p:cNvPr id="16" name="Rounded Rectangle 15"/>
          <p:cNvSpPr/>
          <p:nvPr/>
        </p:nvSpPr>
        <p:spPr>
          <a:xfrm>
            <a:off x="4980245" y="4178103"/>
            <a:ext cx="2009141" cy="697117"/>
          </a:xfrm>
          <a:prstGeom prst="round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a:spLocks noChangeArrowheads="1"/>
          </p:cNvSpPr>
          <p:nvPr/>
        </p:nvSpPr>
        <p:spPr bwMode="auto">
          <a:xfrm>
            <a:off x="4962976" y="4159430"/>
            <a:ext cx="1907661" cy="738664"/>
          </a:xfrm>
          <a:prstGeom prst="rect">
            <a:avLst/>
          </a:prstGeom>
          <a:noFill/>
          <a:ln w="9525">
            <a:noFill/>
            <a:miter lim="800000"/>
            <a:headEnd/>
            <a:tailEnd/>
          </a:ln>
        </p:spPr>
        <p:txBody>
          <a:bodyPr wrap="square">
            <a:spAutoFit/>
          </a:bodyPr>
          <a:lstStyle/>
          <a:p>
            <a:pPr algn="ctr"/>
            <a:r>
              <a:rPr lang="en-US" sz="1400" dirty="0">
                <a:latin typeface="Calibri" pitchFamily="34" charset="0"/>
              </a:rPr>
              <a:t>Prepare</a:t>
            </a:r>
          </a:p>
          <a:p>
            <a:pPr algn="ctr"/>
            <a:r>
              <a:rPr lang="en-US" sz="1400" b="1" dirty="0">
                <a:latin typeface="Calibri" pitchFamily="34" charset="0"/>
              </a:rPr>
              <a:t>financial statements</a:t>
            </a:r>
          </a:p>
          <a:p>
            <a:pPr algn="ctr"/>
            <a:r>
              <a:rPr lang="en-US" sz="1400" dirty="0">
                <a:latin typeface="Calibri" pitchFamily="34" charset="0"/>
              </a:rPr>
              <a:t>(Chapter 3, LO3–5)</a:t>
            </a:r>
          </a:p>
        </p:txBody>
      </p:sp>
      <p:sp>
        <p:nvSpPr>
          <p:cNvPr id="17" name="Rounded Rectangle 16"/>
          <p:cNvSpPr/>
          <p:nvPr/>
        </p:nvSpPr>
        <p:spPr>
          <a:xfrm>
            <a:off x="4980245" y="5326030"/>
            <a:ext cx="2009141" cy="697117"/>
          </a:xfrm>
          <a:prstGeom prst="round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extBox 18"/>
          <p:cNvSpPr txBox="1">
            <a:spLocks noChangeArrowheads="1"/>
          </p:cNvSpPr>
          <p:nvPr/>
        </p:nvSpPr>
        <p:spPr bwMode="auto">
          <a:xfrm>
            <a:off x="4813122" y="5300111"/>
            <a:ext cx="2242930" cy="738664"/>
          </a:xfrm>
          <a:prstGeom prst="rect">
            <a:avLst/>
          </a:prstGeom>
          <a:noFill/>
          <a:ln w="9525">
            <a:noFill/>
            <a:miter lim="800000"/>
            <a:headEnd/>
            <a:tailEnd/>
          </a:ln>
        </p:spPr>
        <p:txBody>
          <a:bodyPr wrap="square">
            <a:spAutoFit/>
          </a:bodyPr>
          <a:lstStyle/>
          <a:p>
            <a:pPr algn="ctr"/>
            <a:r>
              <a:rPr lang="en-US" sz="1400" dirty="0">
                <a:latin typeface="Calibri" pitchFamily="34" charset="0"/>
              </a:rPr>
              <a:t>Record and post</a:t>
            </a:r>
          </a:p>
          <a:p>
            <a:pPr algn="ctr"/>
            <a:r>
              <a:rPr lang="en-US" sz="1400" b="1" dirty="0">
                <a:latin typeface="Calibri" pitchFamily="34" charset="0"/>
              </a:rPr>
              <a:t>closing entries</a:t>
            </a:r>
          </a:p>
          <a:p>
            <a:pPr algn="ctr"/>
            <a:r>
              <a:rPr lang="en-US" sz="1400" dirty="0">
                <a:latin typeface="Calibri" pitchFamily="34" charset="0"/>
              </a:rPr>
              <a:t>(Chapter 3, LO3–6, 3–7)</a:t>
            </a:r>
          </a:p>
        </p:txBody>
      </p:sp>
      <p:sp>
        <p:nvSpPr>
          <p:cNvPr id="20" name="TextBox 19"/>
          <p:cNvSpPr txBox="1"/>
          <p:nvPr/>
        </p:nvSpPr>
        <p:spPr>
          <a:xfrm>
            <a:off x="7148772" y="4284801"/>
            <a:ext cx="2420028" cy="595548"/>
          </a:xfrm>
          <a:prstGeom prst="rect">
            <a:avLst/>
          </a:prstGeom>
          <a:noFill/>
        </p:spPr>
        <p:txBody>
          <a:bodyPr wrap="square" rtlCol="0">
            <a:spAutoFit/>
          </a:bodyPr>
          <a:lstStyle/>
          <a:p>
            <a:pPr>
              <a:lnSpc>
                <a:spcPct val="90000"/>
              </a:lnSpc>
            </a:pPr>
            <a:r>
              <a:rPr lang="en-US" b="1" dirty="0"/>
              <a:t>Reporting</a:t>
            </a:r>
          </a:p>
          <a:p>
            <a:pPr>
              <a:lnSpc>
                <a:spcPct val="90000"/>
              </a:lnSpc>
            </a:pPr>
            <a:r>
              <a:rPr lang="en-US" b="1" dirty="0"/>
              <a:t>Process</a:t>
            </a:r>
          </a:p>
        </p:txBody>
      </p:sp>
      <p:sp>
        <p:nvSpPr>
          <p:cNvPr id="21" name="TextBox 20"/>
          <p:cNvSpPr txBox="1"/>
          <p:nvPr/>
        </p:nvSpPr>
        <p:spPr>
          <a:xfrm>
            <a:off x="7148772" y="5401753"/>
            <a:ext cx="1344341" cy="595548"/>
          </a:xfrm>
          <a:prstGeom prst="rect">
            <a:avLst/>
          </a:prstGeom>
          <a:noFill/>
        </p:spPr>
        <p:txBody>
          <a:bodyPr wrap="square" rtlCol="0">
            <a:spAutoFit/>
          </a:bodyPr>
          <a:lstStyle/>
          <a:p>
            <a:pPr>
              <a:lnSpc>
                <a:spcPct val="90000"/>
              </a:lnSpc>
            </a:pPr>
            <a:r>
              <a:rPr lang="en-US" b="1" dirty="0"/>
              <a:t>Closing</a:t>
            </a:r>
          </a:p>
          <a:p>
            <a:pPr>
              <a:lnSpc>
                <a:spcPct val="90000"/>
              </a:lnSpc>
            </a:pPr>
            <a:r>
              <a:rPr lang="en-US" b="1" dirty="0"/>
              <a:t>Process</a:t>
            </a:r>
          </a:p>
        </p:txBody>
      </p:sp>
      <p:cxnSp>
        <p:nvCxnSpPr>
          <p:cNvPr id="31" name="Straight Arrow Connector 30"/>
          <p:cNvCxnSpPr/>
          <p:nvPr/>
        </p:nvCxnSpPr>
        <p:spPr>
          <a:xfrm rot="5400000">
            <a:off x="5736783" y="3958513"/>
            <a:ext cx="4399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rot="5400000">
            <a:off x="5712406" y="5095217"/>
            <a:ext cx="43999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52" name="Group 51"/>
          <p:cNvGrpSpPr/>
          <p:nvPr/>
        </p:nvGrpSpPr>
        <p:grpSpPr>
          <a:xfrm>
            <a:off x="1666785" y="1646759"/>
            <a:ext cx="4610568" cy="959395"/>
            <a:chOff x="1666785" y="1749383"/>
            <a:chExt cx="4610568" cy="959395"/>
          </a:xfrm>
        </p:grpSpPr>
        <p:sp>
          <p:nvSpPr>
            <p:cNvPr id="33" name="TextBox 32"/>
            <p:cNvSpPr txBox="1"/>
            <p:nvPr/>
          </p:nvSpPr>
          <p:spPr>
            <a:xfrm>
              <a:off x="1666785" y="1749383"/>
              <a:ext cx="796418" cy="338554"/>
            </a:xfrm>
            <a:prstGeom prst="rect">
              <a:avLst/>
            </a:prstGeom>
            <a:noFill/>
          </p:spPr>
          <p:txBody>
            <a:bodyPr wrap="square" rtlCol="0">
              <a:spAutoFit/>
            </a:bodyPr>
            <a:lstStyle/>
            <a:p>
              <a:r>
                <a:rPr lang="en-US" sz="1600" dirty="0"/>
                <a:t>Jan. 1</a:t>
              </a:r>
            </a:p>
          </p:txBody>
        </p:sp>
        <p:sp>
          <p:nvSpPr>
            <p:cNvPr id="35" name="TextBox 34"/>
            <p:cNvSpPr txBox="1"/>
            <p:nvPr/>
          </p:nvSpPr>
          <p:spPr>
            <a:xfrm>
              <a:off x="5477114" y="1756255"/>
              <a:ext cx="800239" cy="338554"/>
            </a:xfrm>
            <a:prstGeom prst="rect">
              <a:avLst/>
            </a:prstGeom>
            <a:noFill/>
          </p:spPr>
          <p:txBody>
            <a:bodyPr wrap="square" rtlCol="0">
              <a:spAutoFit/>
            </a:bodyPr>
            <a:lstStyle/>
            <a:p>
              <a:r>
                <a:rPr lang="en-US" sz="1600" dirty="0"/>
                <a:t>Dec.31</a:t>
              </a:r>
            </a:p>
          </p:txBody>
        </p:sp>
        <p:cxnSp>
          <p:nvCxnSpPr>
            <p:cNvPr id="37" name="Straight Connector 36"/>
            <p:cNvCxnSpPr/>
            <p:nvPr/>
          </p:nvCxnSpPr>
          <p:spPr>
            <a:xfrm>
              <a:off x="1938108" y="2064032"/>
              <a:ext cx="0" cy="644746"/>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6078375" y="2050132"/>
              <a:ext cx="0" cy="644746"/>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V="1">
              <a:off x="1938108" y="2368135"/>
              <a:ext cx="4140267" cy="6615"/>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282075" y="2209377"/>
              <a:ext cx="0" cy="324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2646145" y="2212684"/>
              <a:ext cx="0" cy="324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2996725" y="2209377"/>
              <a:ext cx="0" cy="324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3347304" y="2212684"/>
              <a:ext cx="0" cy="324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3697884" y="2209377"/>
              <a:ext cx="0" cy="324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4048462" y="2199711"/>
              <a:ext cx="0" cy="324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405656" y="2199454"/>
              <a:ext cx="0" cy="324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756236" y="2196405"/>
              <a:ext cx="0" cy="324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5113430" y="2196405"/>
              <a:ext cx="0" cy="324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5463884" y="2196405"/>
              <a:ext cx="0" cy="324131"/>
            </a:xfrm>
            <a:prstGeom prst="line">
              <a:avLst/>
            </a:prstGeom>
          </p:spPr>
          <p:style>
            <a:lnRef idx="2">
              <a:schemeClr val="accent1"/>
            </a:lnRef>
            <a:fillRef idx="0">
              <a:schemeClr val="accent1"/>
            </a:fillRef>
            <a:effectRef idx="1">
              <a:schemeClr val="accent1"/>
            </a:effectRef>
            <a:fontRef idx="minor">
              <a:schemeClr val="tx1"/>
            </a:fontRef>
          </p:style>
        </p:cxnSp>
      </p:grpSp>
      <p:sp>
        <p:nvSpPr>
          <p:cNvPr id="7" name="Slide Number Placeholder 6"/>
          <p:cNvSpPr>
            <a:spLocks noGrp="1"/>
          </p:cNvSpPr>
          <p:nvPr>
            <p:ph type="sldNum" sz="quarter" idx="4"/>
          </p:nvPr>
        </p:nvSpPr>
        <p:spPr>
          <a:xfrm>
            <a:off x="6989386" y="6471802"/>
            <a:ext cx="2133600" cy="365125"/>
          </a:xfrm>
        </p:spPr>
        <p:txBody>
          <a:bodyPr/>
          <a:lstStyle/>
          <a:p>
            <a:r>
              <a:rPr lang="en-US" dirty="0"/>
              <a:t>3-</a:t>
            </a:r>
            <a:fld id="{8A048DD7-39B4-434B-ACE7-68CA5B147A05}" type="slidenum">
              <a:rPr lang="en-US" smtClean="0"/>
              <a:t>3</a:t>
            </a:fld>
            <a:endParaRPr lang="en-US" dirty="0"/>
          </a:p>
        </p:txBody>
      </p:sp>
      <p:cxnSp>
        <p:nvCxnSpPr>
          <p:cNvPr id="55" name="Straight Connector 54"/>
          <p:cNvCxnSpPr/>
          <p:nvPr/>
        </p:nvCxnSpPr>
        <p:spPr>
          <a:xfrm>
            <a:off x="5797259" y="2093781"/>
            <a:ext cx="0" cy="324131"/>
          </a:xfrm>
          <a:prstGeom prst="line">
            <a:avLst/>
          </a:prstGeom>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Tree>
    <p:extLst>
      <p:ext uri="{BB962C8B-B14F-4D97-AF65-F5344CB8AC3E}">
        <p14:creationId xmlns:p14="http://schemas.microsoft.com/office/powerpoint/2010/main" val="259655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animBg="1"/>
      <p:bldP spid="14" grpId="0"/>
      <p:bldP spid="16" grpId="0" animBg="1"/>
      <p:bldP spid="18" grpId="0"/>
      <p:bldP spid="17" grpId="0" animBg="1"/>
      <p:bldP spid="19" grpId="0"/>
      <p:bldP spid="20" grpId="0"/>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dirty="0"/>
              <a:t>Deferred Revenues (1 of 2)</a:t>
            </a:r>
          </a:p>
        </p:txBody>
      </p:sp>
      <p:sp>
        <p:nvSpPr>
          <p:cNvPr id="48130" name="Content Placeholder 2"/>
          <p:cNvSpPr>
            <a:spLocks noGrp="1"/>
          </p:cNvSpPr>
          <p:nvPr>
            <p:ph idx="1"/>
          </p:nvPr>
        </p:nvSpPr>
        <p:spPr>
          <a:xfrm>
            <a:off x="809150" y="1291786"/>
            <a:ext cx="7589520" cy="4880414"/>
          </a:xfrm>
        </p:spPr>
        <p:txBody>
          <a:bodyPr>
            <a:noAutofit/>
          </a:bodyPr>
          <a:lstStyle/>
          <a:p>
            <a:pPr>
              <a:buFont typeface="Arial" panose="020B0604020202020204" pitchFamily="34" charset="0"/>
              <a:buChar char="•"/>
            </a:pPr>
            <a:r>
              <a:rPr lang="en-US" sz="2700" dirty="0"/>
              <a:t>Deferred revenues arise when a company receives cash in advance from customers, but products and services won’t be provided until a later period. </a:t>
            </a:r>
          </a:p>
          <a:p>
            <a:pPr>
              <a:buFont typeface="Arial" panose="020B0604020202020204" pitchFamily="34" charset="0"/>
              <a:buChar char="•"/>
            </a:pPr>
            <a:r>
              <a:rPr lang="en-US" sz="2700" dirty="0"/>
              <a:t>When a company receives cash before providing services to customers, it </a:t>
            </a:r>
            <a:r>
              <a:rPr lang="en-US" sz="2700" i="1" dirty="0"/>
              <a:t>owes </a:t>
            </a:r>
            <a:r>
              <a:rPr lang="en-US" sz="2700" dirty="0"/>
              <a:t>the customer a service in return. This creates a </a:t>
            </a:r>
            <a:r>
              <a:rPr lang="en-US" sz="2700" b="1" dirty="0"/>
              <a:t>liability</a:t>
            </a:r>
            <a:r>
              <a:rPr lang="en-US" sz="2700" dirty="0"/>
              <a:t>. </a:t>
            </a:r>
          </a:p>
          <a:p>
            <a:pPr>
              <a:buFont typeface="Arial" panose="020B0604020202020204" pitchFamily="34" charset="0"/>
              <a:buChar char="•"/>
            </a:pPr>
            <a:r>
              <a:rPr lang="en-US" sz="2700" dirty="0"/>
              <a:t>In the period those services are provided, the liability is settled, and an adjusting entry is needed to (1) decrease the liability to its remaining amount owed and (2) recognize </a:t>
            </a:r>
            <a:r>
              <a:rPr lang="en-US" sz="2700" b="1" dirty="0"/>
              <a:t>revenue</a:t>
            </a:r>
            <a:r>
              <a:rPr lang="en-US" sz="2700" dirty="0"/>
              <a:t>. </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4"/>
          </p:nvPr>
        </p:nvSpPr>
        <p:spPr>
          <a:xfrm>
            <a:off x="6989386" y="6471802"/>
            <a:ext cx="2133600" cy="365125"/>
          </a:xfrm>
        </p:spPr>
        <p:txBody>
          <a:bodyPr/>
          <a:lstStyle/>
          <a:p>
            <a:r>
              <a:rPr lang="en-US" dirty="0"/>
              <a:t>3-</a:t>
            </a:r>
            <a:fld id="{8A048DD7-39B4-434B-ACE7-68CA5B147A05}" type="slidenum">
              <a:rPr lang="en-US" smtClean="0"/>
              <a:t>30</a:t>
            </a:fld>
            <a:endParaRPr lang="en-US" dirty="0"/>
          </a:p>
        </p:txBody>
      </p:sp>
    </p:spTree>
    <p:extLst>
      <p:ext uri="{BB962C8B-B14F-4D97-AF65-F5344CB8AC3E}">
        <p14:creationId xmlns:p14="http://schemas.microsoft.com/office/powerpoint/2010/main" val="92279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3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150" y="98274"/>
            <a:ext cx="7105454" cy="902567"/>
          </a:xfrm>
        </p:spPr>
        <p:txBody>
          <a:bodyPr>
            <a:noAutofit/>
          </a:bodyPr>
          <a:lstStyle/>
          <a:p>
            <a:pPr algn="l"/>
            <a:r>
              <a:rPr lang="en-US" sz="4000" dirty="0">
                <a:solidFill>
                  <a:srgbClr val="A5062D"/>
                </a:solidFill>
                <a:latin typeface="Avenir LT Std 65 Medium"/>
                <a:cs typeface="Avenir LT Std 65 Medium"/>
              </a:rPr>
              <a:t>Deferred Revenues (2 of 2)</a:t>
            </a:r>
          </a:p>
        </p:txBody>
      </p:sp>
      <p:sp>
        <p:nvSpPr>
          <p:cNvPr id="4" name="Round Same Side Corner Rectangle 3"/>
          <p:cNvSpPr/>
          <p:nvPr/>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7" name="Slide Number Placeholder 6"/>
          <p:cNvSpPr>
            <a:spLocks noGrp="1"/>
          </p:cNvSpPr>
          <p:nvPr>
            <p:ph type="sldNum" sz="quarter" idx="4"/>
          </p:nvPr>
        </p:nvSpPr>
        <p:spPr>
          <a:xfrm>
            <a:off x="6989386" y="6471802"/>
            <a:ext cx="2133600" cy="365125"/>
          </a:xfrm>
        </p:spPr>
        <p:txBody>
          <a:bodyPr/>
          <a:lstStyle/>
          <a:p>
            <a:r>
              <a:rPr lang="en-US" dirty="0">
                <a:solidFill>
                  <a:prstClr val="black">
                    <a:tint val="75000"/>
                  </a:prstClr>
                </a:solidFill>
              </a:rPr>
              <a:t>3-</a:t>
            </a:r>
            <a:fld id="{8A048DD7-39B4-434B-ACE7-68CA5B147A05}" type="slidenum">
              <a:rPr lang="en-US" smtClean="0">
                <a:solidFill>
                  <a:prstClr val="black">
                    <a:tint val="75000"/>
                  </a:prstClr>
                </a:solidFill>
              </a:rPr>
              <a:pPr/>
              <a:t>31</a:t>
            </a:fld>
            <a:endParaRPr lang="en-US" dirty="0">
              <a:solidFill>
                <a:prstClr val="black">
                  <a:tint val="75000"/>
                </a:prstClr>
              </a:solidFill>
            </a:endParaRPr>
          </a:p>
        </p:txBody>
      </p:sp>
      <p:sp>
        <p:nvSpPr>
          <p:cNvPr id="54" name="Rectangle 53"/>
          <p:cNvSpPr/>
          <p:nvPr/>
        </p:nvSpPr>
        <p:spPr>
          <a:xfrm>
            <a:off x="1143000" y="4953768"/>
            <a:ext cx="7168954" cy="1399639"/>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prstClr val="white"/>
              </a:solidFill>
            </a:endParaRPr>
          </a:p>
        </p:txBody>
      </p:sp>
      <p:sp>
        <p:nvSpPr>
          <p:cNvPr id="58" name="TextBox 57"/>
          <p:cNvSpPr txBox="1"/>
          <p:nvPr/>
        </p:nvSpPr>
        <p:spPr>
          <a:xfrm>
            <a:off x="1143000" y="4953000"/>
            <a:ext cx="7168954" cy="1323439"/>
          </a:xfrm>
          <a:prstGeom prst="rect">
            <a:avLst/>
          </a:prstGeom>
          <a:noFill/>
        </p:spPr>
        <p:txBody>
          <a:bodyPr wrap="square" rtlCol="0">
            <a:spAutoFit/>
          </a:bodyPr>
          <a:lstStyle/>
          <a:p>
            <a:r>
              <a:rPr lang="en-US" sz="2000" u="sng" dirty="0">
                <a:solidFill>
                  <a:prstClr val="black"/>
                </a:solidFill>
              </a:rPr>
              <a:t>December 31</a:t>
            </a:r>
            <a:r>
              <a:rPr lang="en-US" sz="2000" dirty="0">
                <a:solidFill>
                  <a:prstClr val="black"/>
                </a:solidFill>
              </a:rPr>
              <a:t>						                 </a:t>
            </a:r>
            <a:r>
              <a:rPr lang="en-US" sz="2000" u="sng" dirty="0">
                <a:solidFill>
                  <a:prstClr val="black"/>
                </a:solidFill>
              </a:rPr>
              <a:t>Debit</a:t>
            </a:r>
            <a:r>
              <a:rPr lang="en-US" sz="2000" dirty="0">
                <a:solidFill>
                  <a:prstClr val="black"/>
                </a:solidFill>
              </a:rPr>
              <a:t>         </a:t>
            </a:r>
            <a:r>
              <a:rPr lang="en-US" sz="2000" u="sng" dirty="0">
                <a:solidFill>
                  <a:prstClr val="black"/>
                </a:solidFill>
              </a:rPr>
              <a:t>Credit</a:t>
            </a:r>
          </a:p>
          <a:p>
            <a:endParaRPr lang="en-US" sz="2000" dirty="0">
              <a:solidFill>
                <a:prstClr val="black"/>
              </a:solidFill>
            </a:endParaRPr>
          </a:p>
          <a:p>
            <a:endParaRPr lang="en-US" sz="2000" dirty="0">
              <a:solidFill>
                <a:prstClr val="black"/>
              </a:solidFill>
            </a:endParaRPr>
          </a:p>
          <a:p>
            <a:r>
              <a:rPr lang="en-US" sz="2000" dirty="0">
                <a:solidFill>
                  <a:prstClr val="black"/>
                </a:solidFill>
              </a:rPr>
              <a:t>     </a:t>
            </a:r>
            <a:endParaRPr lang="en-US" sz="2000" i="1" dirty="0">
              <a:solidFill>
                <a:prstClr val="black"/>
              </a:solidFill>
            </a:endParaRPr>
          </a:p>
        </p:txBody>
      </p:sp>
      <p:sp>
        <p:nvSpPr>
          <p:cNvPr id="60" name="TextBox 59"/>
          <p:cNvSpPr txBox="1"/>
          <p:nvPr/>
        </p:nvSpPr>
        <p:spPr>
          <a:xfrm>
            <a:off x="1168153" y="5334000"/>
            <a:ext cx="6978589" cy="400110"/>
          </a:xfrm>
          <a:prstGeom prst="rect">
            <a:avLst/>
          </a:prstGeom>
          <a:noFill/>
        </p:spPr>
        <p:txBody>
          <a:bodyPr wrap="square" rtlCol="0">
            <a:spAutoFit/>
          </a:bodyPr>
          <a:lstStyle/>
          <a:p>
            <a:r>
              <a:rPr lang="en-US" sz="2000" b="1" dirty="0">
                <a:solidFill>
                  <a:prstClr val="black"/>
                </a:solidFill>
              </a:rPr>
              <a:t>Deferred Revenue </a:t>
            </a:r>
            <a:r>
              <a:rPr lang="en-US" sz="2000" i="1" dirty="0">
                <a:solidFill>
                  <a:prstClr val="black"/>
                </a:solidFill>
              </a:rPr>
              <a:t>(</a:t>
            </a:r>
            <a:r>
              <a:rPr lang="en-US" sz="2000" dirty="0">
                <a:solidFill>
                  <a:prstClr val="black"/>
                </a:solidFill>
              </a:rPr>
              <a:t>−</a:t>
            </a:r>
            <a:r>
              <a:rPr lang="en-US" sz="2000" i="1" dirty="0">
                <a:solidFill>
                  <a:prstClr val="black"/>
                </a:solidFill>
              </a:rPr>
              <a:t>L) </a:t>
            </a:r>
            <a:r>
              <a:rPr lang="en-US" sz="2000" dirty="0">
                <a:solidFill>
                  <a:prstClr val="black"/>
                </a:solidFill>
              </a:rPr>
              <a:t>………………………………….      </a:t>
            </a:r>
            <a:r>
              <a:rPr lang="en-US" sz="2000" b="1" dirty="0">
                <a:solidFill>
                  <a:prstClr val="black"/>
                </a:solidFill>
              </a:rPr>
              <a:t>2,000</a:t>
            </a:r>
            <a:endParaRPr lang="en-US" sz="2000" dirty="0">
              <a:solidFill>
                <a:prstClr val="black"/>
              </a:solidFill>
            </a:endParaRPr>
          </a:p>
        </p:txBody>
      </p:sp>
      <p:sp>
        <p:nvSpPr>
          <p:cNvPr id="63" name="TextBox 62"/>
          <p:cNvSpPr txBox="1"/>
          <p:nvPr/>
        </p:nvSpPr>
        <p:spPr>
          <a:xfrm>
            <a:off x="1447801" y="5614719"/>
            <a:ext cx="6698942" cy="707886"/>
          </a:xfrm>
          <a:prstGeom prst="rect">
            <a:avLst/>
          </a:prstGeom>
          <a:noFill/>
        </p:spPr>
        <p:txBody>
          <a:bodyPr wrap="square" rtlCol="0">
            <a:spAutoFit/>
          </a:bodyPr>
          <a:lstStyle/>
          <a:p>
            <a:r>
              <a:rPr lang="en-US" sz="2000" dirty="0">
                <a:solidFill>
                  <a:prstClr val="black"/>
                </a:solidFill>
              </a:rPr>
              <a:t> </a:t>
            </a:r>
            <a:r>
              <a:rPr lang="en-US" sz="2000" b="1" dirty="0">
                <a:solidFill>
                  <a:prstClr val="black"/>
                </a:solidFill>
              </a:rPr>
              <a:t>Service Revenue </a:t>
            </a:r>
            <a:r>
              <a:rPr lang="en-US" sz="2000" i="1" dirty="0">
                <a:solidFill>
                  <a:prstClr val="black"/>
                </a:solidFill>
              </a:rPr>
              <a:t>(</a:t>
            </a:r>
            <a:r>
              <a:rPr lang="en-US" sz="2000" dirty="0">
                <a:solidFill>
                  <a:prstClr val="black"/>
                </a:solidFill>
              </a:rPr>
              <a:t>+</a:t>
            </a:r>
            <a:r>
              <a:rPr lang="en-US" sz="2000" i="1" dirty="0">
                <a:solidFill>
                  <a:prstClr val="black"/>
                </a:solidFill>
              </a:rPr>
              <a:t>R, </a:t>
            </a:r>
            <a:r>
              <a:rPr lang="en-US" sz="2000" dirty="0">
                <a:solidFill>
                  <a:prstClr val="black"/>
                </a:solidFill>
              </a:rPr>
              <a:t>+</a:t>
            </a:r>
            <a:r>
              <a:rPr lang="en-US" sz="2000" i="1" dirty="0">
                <a:solidFill>
                  <a:prstClr val="black"/>
                </a:solidFill>
              </a:rPr>
              <a:t>SE) </a:t>
            </a:r>
            <a:r>
              <a:rPr lang="en-US" sz="2000" dirty="0">
                <a:solidFill>
                  <a:prstClr val="black"/>
                </a:solidFill>
              </a:rPr>
              <a:t>………………………..                        </a:t>
            </a:r>
            <a:r>
              <a:rPr lang="en-US" sz="2000" b="1" dirty="0">
                <a:solidFill>
                  <a:prstClr val="black"/>
                </a:solidFill>
              </a:rPr>
              <a:t>2,000</a:t>
            </a:r>
            <a:endParaRPr lang="en-US" sz="2000" dirty="0">
              <a:solidFill>
                <a:prstClr val="black"/>
              </a:solidFill>
            </a:endParaRPr>
          </a:p>
          <a:p>
            <a:r>
              <a:rPr lang="en-US" sz="2000" dirty="0">
                <a:solidFill>
                  <a:prstClr val="black"/>
                </a:solidFill>
              </a:rPr>
              <a:t> (</a:t>
            </a:r>
            <a:r>
              <a:rPr lang="en-US" sz="2000" i="1" dirty="0">
                <a:solidFill>
                  <a:prstClr val="black"/>
                </a:solidFill>
              </a:rPr>
              <a:t>Provide services to customers who paid in advance</a:t>
            </a:r>
            <a:r>
              <a:rPr lang="en-US" sz="2000" dirty="0">
                <a:solidFill>
                  <a:prstClr val="black"/>
                </a:solidFill>
              </a:rPr>
              <a:t>)</a:t>
            </a:r>
          </a:p>
        </p:txBody>
      </p:sp>
      <p:sp>
        <p:nvSpPr>
          <p:cNvPr id="66" name="Content Placeholder 2"/>
          <p:cNvSpPr>
            <a:spLocks noGrp="1"/>
          </p:cNvSpPr>
          <p:nvPr>
            <p:ph idx="1"/>
          </p:nvPr>
        </p:nvSpPr>
        <p:spPr>
          <a:xfrm>
            <a:off x="723481" y="748973"/>
            <a:ext cx="8399505" cy="1210462"/>
          </a:xfrm>
        </p:spPr>
        <p:txBody>
          <a:bodyPr>
            <a:noAutofit/>
          </a:bodyPr>
          <a:lstStyle/>
          <a:p>
            <a:pPr lvl="0"/>
            <a:r>
              <a:rPr lang="en-US" sz="2400" dirty="0"/>
              <a:t>On December 23, company received $6,000 cash in advance from customers.</a:t>
            </a:r>
          </a:p>
          <a:p>
            <a:pPr lvl="0"/>
            <a:r>
              <a:rPr lang="en-US" sz="2400" dirty="0"/>
              <a:t>By December 31, $2,000 of services have been provided. </a:t>
            </a:r>
          </a:p>
        </p:txBody>
      </p:sp>
      <p:grpSp>
        <p:nvGrpSpPr>
          <p:cNvPr id="14" name="Group 13"/>
          <p:cNvGrpSpPr/>
          <p:nvPr/>
        </p:nvGrpSpPr>
        <p:grpSpPr>
          <a:xfrm>
            <a:off x="1143001" y="1967111"/>
            <a:ext cx="2655276" cy="1220956"/>
            <a:chOff x="5002633" y="197948"/>
            <a:chExt cx="1225274" cy="908535"/>
          </a:xfrm>
        </p:grpSpPr>
        <p:sp>
          <p:nvSpPr>
            <p:cNvPr id="15" name="Rounded Rectangle 14"/>
            <p:cNvSpPr/>
            <p:nvPr/>
          </p:nvSpPr>
          <p:spPr>
            <a:xfrm>
              <a:off x="5002634" y="197948"/>
              <a:ext cx="1183214" cy="880146"/>
            </a:xfrm>
            <a:prstGeom prst="round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Box 15"/>
            <p:cNvSpPr txBox="1">
              <a:spLocks noChangeArrowheads="1"/>
            </p:cNvSpPr>
            <p:nvPr/>
          </p:nvSpPr>
          <p:spPr bwMode="auto">
            <a:xfrm>
              <a:off x="5002633" y="213297"/>
              <a:ext cx="1225274" cy="893186"/>
            </a:xfrm>
            <a:prstGeom prst="rect">
              <a:avLst/>
            </a:prstGeom>
            <a:noFill/>
            <a:ln w="9525">
              <a:noFill/>
              <a:miter lim="800000"/>
              <a:headEnd/>
              <a:tailEnd/>
            </a:ln>
          </p:spPr>
          <p:txBody>
            <a:bodyPr wrap="square">
              <a:spAutoFit/>
            </a:bodyPr>
            <a:lstStyle/>
            <a:p>
              <a:pPr lvl="0" algn="ctr">
                <a:lnSpc>
                  <a:spcPct val="90000"/>
                </a:lnSpc>
              </a:pPr>
              <a:r>
                <a:rPr lang="en-US" sz="2000" b="1" dirty="0">
                  <a:solidFill>
                    <a:prstClr val="black"/>
                  </a:solidFill>
                </a:rPr>
                <a:t>$6,000 </a:t>
              </a:r>
              <a:br>
                <a:rPr lang="en-US" sz="2000" b="1" dirty="0">
                  <a:solidFill>
                    <a:prstClr val="black"/>
                  </a:solidFill>
                </a:rPr>
              </a:br>
              <a:r>
                <a:rPr lang="en-US" sz="2000" b="1" dirty="0">
                  <a:solidFill>
                    <a:prstClr val="black"/>
                  </a:solidFill>
                </a:rPr>
                <a:t>Cash received in advance</a:t>
              </a:r>
              <a:br>
                <a:rPr lang="en-US" sz="2000" b="1" dirty="0">
                  <a:solidFill>
                    <a:prstClr val="black"/>
                  </a:solidFill>
                </a:rPr>
              </a:br>
              <a:r>
                <a:rPr lang="en-US" sz="2000" dirty="0">
                  <a:solidFill>
                    <a:prstClr val="black"/>
                  </a:solidFill>
                </a:rPr>
                <a:t>Dec. 23</a:t>
              </a:r>
            </a:p>
          </p:txBody>
        </p:sp>
      </p:grpSp>
      <p:grpSp>
        <p:nvGrpSpPr>
          <p:cNvPr id="17" name="Group 16"/>
          <p:cNvGrpSpPr/>
          <p:nvPr/>
        </p:nvGrpSpPr>
        <p:grpSpPr>
          <a:xfrm>
            <a:off x="5249086" y="1981093"/>
            <a:ext cx="3295859" cy="1226074"/>
            <a:chOff x="6735904" y="196311"/>
            <a:chExt cx="1183214" cy="914649"/>
          </a:xfrm>
        </p:grpSpPr>
        <p:sp>
          <p:nvSpPr>
            <p:cNvPr id="18" name="Rounded Rectangle 17"/>
            <p:cNvSpPr/>
            <p:nvPr/>
          </p:nvSpPr>
          <p:spPr>
            <a:xfrm>
              <a:off x="6735904" y="196311"/>
              <a:ext cx="1183214" cy="880146"/>
            </a:xfrm>
            <a:prstGeom prst="round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9" name="TextBox 18"/>
            <p:cNvSpPr txBox="1">
              <a:spLocks noChangeArrowheads="1"/>
            </p:cNvSpPr>
            <p:nvPr/>
          </p:nvSpPr>
          <p:spPr bwMode="auto">
            <a:xfrm>
              <a:off x="6764311" y="215517"/>
              <a:ext cx="1094630" cy="895443"/>
            </a:xfrm>
            <a:prstGeom prst="rect">
              <a:avLst/>
            </a:prstGeom>
            <a:noFill/>
            <a:ln w="9525">
              <a:noFill/>
              <a:miter lim="800000"/>
              <a:headEnd/>
              <a:tailEnd/>
            </a:ln>
          </p:spPr>
          <p:txBody>
            <a:bodyPr wrap="square">
              <a:spAutoFit/>
            </a:bodyPr>
            <a:lstStyle/>
            <a:p>
              <a:pPr algn="ctr">
                <a:lnSpc>
                  <a:spcPct val="90000"/>
                </a:lnSpc>
              </a:pPr>
              <a:r>
                <a:rPr lang="en-US" sz="2000" b="1" dirty="0">
                  <a:solidFill>
                    <a:prstClr val="black"/>
                  </a:solidFill>
                </a:rPr>
                <a:t>$4,000</a:t>
              </a:r>
              <a:br>
                <a:rPr lang="en-US" sz="2000" b="1" dirty="0">
                  <a:solidFill>
                    <a:prstClr val="black"/>
                  </a:solidFill>
                </a:rPr>
              </a:br>
              <a:r>
                <a:rPr lang="en-US" sz="2000" b="1" dirty="0">
                  <a:solidFill>
                    <a:prstClr val="black"/>
                  </a:solidFill>
                </a:rPr>
                <a:t>Deferred</a:t>
              </a:r>
            </a:p>
            <a:p>
              <a:pPr algn="ctr">
                <a:lnSpc>
                  <a:spcPct val="90000"/>
                </a:lnSpc>
              </a:pPr>
              <a:r>
                <a:rPr lang="en-US" sz="2000" b="1" dirty="0">
                  <a:solidFill>
                    <a:prstClr val="black"/>
                  </a:solidFill>
                </a:rPr>
                <a:t>revenue remaining</a:t>
              </a:r>
              <a:br>
                <a:rPr lang="en-US" sz="2000" b="1" dirty="0">
                  <a:solidFill>
                    <a:prstClr val="black"/>
                  </a:solidFill>
                </a:rPr>
              </a:br>
              <a:r>
                <a:rPr lang="en-US" sz="2000" dirty="0">
                  <a:solidFill>
                    <a:prstClr val="black"/>
                  </a:solidFill>
                </a:rPr>
                <a:t>Dec. 31</a:t>
              </a:r>
            </a:p>
          </p:txBody>
        </p:sp>
      </p:grpSp>
      <p:grpSp>
        <p:nvGrpSpPr>
          <p:cNvPr id="20" name="Group 19"/>
          <p:cNvGrpSpPr/>
          <p:nvPr/>
        </p:nvGrpSpPr>
        <p:grpSpPr>
          <a:xfrm>
            <a:off x="3419475" y="3894877"/>
            <a:ext cx="2362199" cy="726771"/>
            <a:chOff x="6952193" y="258614"/>
            <a:chExt cx="1183214" cy="610171"/>
          </a:xfrm>
        </p:grpSpPr>
        <p:sp>
          <p:nvSpPr>
            <p:cNvPr id="21" name="Rounded Rectangle 20"/>
            <p:cNvSpPr/>
            <p:nvPr/>
          </p:nvSpPr>
          <p:spPr>
            <a:xfrm>
              <a:off x="6952193" y="258614"/>
              <a:ext cx="1183214" cy="610171"/>
            </a:xfrm>
            <a:prstGeom prst="round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2" name="TextBox 21"/>
            <p:cNvSpPr txBox="1">
              <a:spLocks noChangeArrowheads="1"/>
            </p:cNvSpPr>
            <p:nvPr/>
          </p:nvSpPr>
          <p:spPr bwMode="auto">
            <a:xfrm>
              <a:off x="6970468" y="266522"/>
              <a:ext cx="1094630" cy="594316"/>
            </a:xfrm>
            <a:prstGeom prst="rect">
              <a:avLst/>
            </a:prstGeom>
            <a:noFill/>
            <a:ln w="9525">
              <a:noFill/>
              <a:miter lim="800000"/>
              <a:headEnd/>
              <a:tailEnd/>
            </a:ln>
          </p:spPr>
          <p:txBody>
            <a:bodyPr wrap="square">
              <a:spAutoFit/>
            </a:bodyPr>
            <a:lstStyle/>
            <a:p>
              <a:pPr algn="ctr"/>
              <a:r>
                <a:rPr lang="en-US" sz="2000" b="1" dirty="0">
                  <a:solidFill>
                    <a:prstClr val="black"/>
                  </a:solidFill>
                </a:rPr>
                <a:t>Services Provided</a:t>
              </a:r>
            </a:p>
            <a:p>
              <a:pPr algn="ctr"/>
              <a:r>
                <a:rPr lang="en-US" sz="2000" b="1" dirty="0">
                  <a:solidFill>
                    <a:prstClr val="black"/>
                  </a:solidFill>
                </a:rPr>
                <a:t>$2,000</a:t>
              </a:r>
            </a:p>
          </p:txBody>
        </p:sp>
      </p:grpSp>
      <p:sp>
        <p:nvSpPr>
          <p:cNvPr id="23" name="Right Brace 22"/>
          <p:cNvSpPr/>
          <p:nvPr/>
        </p:nvSpPr>
        <p:spPr>
          <a:xfrm rot="5400000">
            <a:off x="4448337" y="1602083"/>
            <a:ext cx="292359" cy="3986727"/>
          </a:xfrm>
          <a:prstGeom prst="rightBrace">
            <a:avLst>
              <a:gd name="adj1" fmla="val 8333"/>
              <a:gd name="adj2" fmla="val 50857"/>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prstClr val="black"/>
              </a:solidFill>
            </a:endParaRPr>
          </a:p>
        </p:txBody>
      </p:sp>
      <p:sp>
        <p:nvSpPr>
          <p:cNvPr id="24" name="TextBox 23"/>
          <p:cNvSpPr txBox="1"/>
          <p:nvPr/>
        </p:nvSpPr>
        <p:spPr>
          <a:xfrm>
            <a:off x="6212781" y="3692605"/>
            <a:ext cx="1350069" cy="646331"/>
          </a:xfrm>
          <a:prstGeom prst="rect">
            <a:avLst/>
          </a:prstGeom>
          <a:noFill/>
        </p:spPr>
        <p:txBody>
          <a:bodyPr wrap="square" rtlCol="0">
            <a:spAutoFit/>
          </a:bodyPr>
          <a:lstStyle/>
          <a:p>
            <a:pPr algn="ctr"/>
            <a:r>
              <a:rPr lang="en-US" b="1" dirty="0">
                <a:solidFill>
                  <a:srgbClr val="FF0000"/>
                </a:solidFill>
              </a:rPr>
              <a:t>Adjusting entry</a:t>
            </a:r>
          </a:p>
        </p:txBody>
      </p:sp>
      <p:cxnSp>
        <p:nvCxnSpPr>
          <p:cNvPr id="26" name="Straight Connector 25"/>
          <p:cNvCxnSpPr/>
          <p:nvPr/>
        </p:nvCxnSpPr>
        <p:spPr>
          <a:xfrm>
            <a:off x="2471671" y="3210573"/>
            <a:ext cx="0" cy="438547"/>
          </a:xfrm>
          <a:prstGeom prst="line">
            <a:avLst/>
          </a:prstGeom>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6778506" y="3215814"/>
            <a:ext cx="0" cy="438547"/>
          </a:xfrm>
          <a:prstGeom prst="line">
            <a:avLst/>
          </a:prstGeom>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1895478" y="3411572"/>
            <a:ext cx="54487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a:off x="6076950" y="4086225"/>
            <a:ext cx="510930" cy="61912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 name="Footer Placeholder 2"/>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30" name="TextBox 29">
            <a:extLst>
              <a:ext uri="{FF2B5EF4-FFF2-40B4-BE49-F238E27FC236}">
                <a16:creationId xmlns:a16="http://schemas.microsoft.com/office/drawing/2014/main" id="{E348D4AB-1928-4FC1-8B4B-68112852459D}"/>
              </a:ext>
            </a:extLst>
          </p:cNvPr>
          <p:cNvSpPr txBox="1"/>
          <p:nvPr/>
        </p:nvSpPr>
        <p:spPr>
          <a:xfrm>
            <a:off x="1264346" y="3908155"/>
            <a:ext cx="2014764" cy="646330"/>
          </a:xfrm>
          <a:prstGeom prst="rect">
            <a:avLst/>
          </a:prstGeom>
          <a:noFill/>
        </p:spPr>
        <p:txBody>
          <a:bodyPr wrap="square">
            <a:spAutoFit/>
          </a:bodyPr>
          <a:lstStyle/>
          <a:p>
            <a:r>
              <a:rPr lang="en-US" sz="1200" b="1" i="0" u="none" strike="noStrike" baseline="0" dirty="0">
                <a:latin typeface="Times New Roman" panose="02020603050405020304" pitchFamily="18" charset="0"/>
              </a:rPr>
              <a:t>Related Entry</a:t>
            </a:r>
          </a:p>
          <a:p>
            <a:r>
              <a:rPr lang="en-US" sz="1200" b="0" i="0" u="none" strike="noStrike" baseline="0" dirty="0">
                <a:solidFill>
                  <a:srgbClr val="231F20"/>
                </a:solidFill>
                <a:latin typeface="Proxima Nova" panose="02000506030000020004" pitchFamily="50" charset="0"/>
              </a:rPr>
              <a:t>Cash            6,000</a:t>
            </a:r>
          </a:p>
          <a:p>
            <a:r>
              <a:rPr lang="en-US" sz="1200" b="0" i="0" u="none" strike="noStrike" baseline="0" dirty="0">
                <a:solidFill>
                  <a:srgbClr val="231F20"/>
                </a:solidFill>
                <a:latin typeface="Proxima Nova" panose="02000506030000020004" pitchFamily="50" charset="0"/>
              </a:rPr>
              <a:t>   Deferred Rev.    6,000</a:t>
            </a:r>
          </a:p>
        </p:txBody>
      </p:sp>
      <p:cxnSp>
        <p:nvCxnSpPr>
          <p:cNvPr id="6" name="Straight Connector 5">
            <a:extLst>
              <a:ext uri="{FF2B5EF4-FFF2-40B4-BE49-F238E27FC236}">
                <a16:creationId xmlns:a16="http://schemas.microsoft.com/office/drawing/2014/main" id="{23323DCD-B5C1-4C84-8CEB-1883FD6E9DC0}"/>
              </a:ext>
            </a:extLst>
          </p:cNvPr>
          <p:cNvCxnSpPr>
            <a:cxnSpLocks/>
          </p:cNvCxnSpPr>
          <p:nvPr/>
        </p:nvCxnSpPr>
        <p:spPr>
          <a:xfrm>
            <a:off x="1264346" y="4146139"/>
            <a:ext cx="2014764"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251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8"/>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8" grpId="0"/>
      <p:bldP spid="60" grpId="0"/>
      <p:bldP spid="63" grpId="0"/>
      <p:bldP spid="23" grpId="0" animBg="1"/>
      <p:bldP spid="2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279295" y="2934940"/>
            <a:ext cx="7069524" cy="3350442"/>
          </a:xfrm>
          <a:prstGeom prst="rect">
            <a:avLst/>
          </a:prstGeom>
          <a:gradFill flip="none" rotWithShape="1">
            <a:gsLst>
              <a:gs pos="0">
                <a:srgbClr val="93CDDD"/>
              </a:gs>
              <a:gs pos="92000">
                <a:srgbClr val="FFFFFF"/>
              </a:gs>
            </a:gsLst>
            <a:lin ang="0" scaled="1"/>
            <a:tileRect/>
          </a:gradFill>
          <a:ln>
            <a:noFill/>
          </a:ln>
          <a:effectLst>
            <a:outerShdw blurRad="49530" dist="73787" dir="7860000" rotWithShape="0">
              <a:srgbClr val="000000">
                <a:alpha val="18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9" name="Round Same Side Corner Rectangle 8"/>
          <p:cNvSpPr/>
          <p:nvPr/>
        </p:nvSpPr>
        <p:spPr>
          <a:xfrm>
            <a:off x="1249265" y="2305332"/>
            <a:ext cx="7069524" cy="957359"/>
          </a:xfrm>
          <a:prstGeom prst="round2SameRect">
            <a:avLst>
              <a:gd name="adj1" fmla="val 33942"/>
              <a:gd name="adj2" fmla="val 0"/>
            </a:avLst>
          </a:prstGeom>
          <a:solidFill>
            <a:srgbClr val="264E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10" name="TextBox 9"/>
          <p:cNvSpPr txBox="1"/>
          <p:nvPr/>
        </p:nvSpPr>
        <p:spPr>
          <a:xfrm>
            <a:off x="1468530" y="2345316"/>
            <a:ext cx="6766447" cy="923330"/>
          </a:xfrm>
          <a:prstGeom prst="rect">
            <a:avLst/>
          </a:prstGeom>
          <a:noFill/>
        </p:spPr>
        <p:txBody>
          <a:bodyPr wrap="square" rtlCol="0">
            <a:spAutoFit/>
          </a:bodyPr>
          <a:lstStyle/>
          <a:p>
            <a:pPr algn="ctr"/>
            <a:r>
              <a:rPr lang="en-US" b="1" dirty="0">
                <a:solidFill>
                  <a:prstClr val="white"/>
                </a:solidFill>
              </a:rPr>
              <a:t>LOWE’S COMPANIES, INC.</a:t>
            </a:r>
          </a:p>
          <a:p>
            <a:pPr algn="ctr"/>
            <a:r>
              <a:rPr lang="en-US" b="1" dirty="0">
                <a:solidFill>
                  <a:prstClr val="white"/>
                </a:solidFill>
              </a:rPr>
              <a:t>Balance Sheet (partial) 	</a:t>
            </a:r>
          </a:p>
          <a:p>
            <a:pPr algn="ctr"/>
            <a:r>
              <a:rPr lang="en-US" dirty="0">
                <a:solidFill>
                  <a:prstClr val="white"/>
                </a:solidFill>
              </a:rPr>
              <a:t>($ in millions) 	</a:t>
            </a:r>
          </a:p>
        </p:txBody>
      </p:sp>
      <p:sp>
        <p:nvSpPr>
          <p:cNvPr id="11" name="TextBox 10"/>
          <p:cNvSpPr txBox="1"/>
          <p:nvPr/>
        </p:nvSpPr>
        <p:spPr>
          <a:xfrm>
            <a:off x="1249265" y="3262692"/>
            <a:ext cx="7204977" cy="2862322"/>
          </a:xfrm>
          <a:prstGeom prst="rect">
            <a:avLst/>
          </a:prstGeom>
          <a:noFill/>
        </p:spPr>
        <p:txBody>
          <a:bodyPr wrap="square" rtlCol="0">
            <a:spAutoFit/>
          </a:bodyPr>
          <a:lstStyle/>
          <a:p>
            <a:pPr>
              <a:tabLst>
                <a:tab pos="341313" algn="l"/>
                <a:tab pos="5946775" algn="r"/>
              </a:tabLst>
            </a:pPr>
            <a:r>
              <a:rPr lang="en-US" sz="2000" dirty="0">
                <a:solidFill>
                  <a:srgbClr val="221E1F"/>
                </a:solidFill>
              </a:rPr>
              <a:t>Current liabilities: 	</a:t>
            </a:r>
          </a:p>
          <a:p>
            <a:pPr>
              <a:tabLst>
                <a:tab pos="341313" algn="l"/>
                <a:tab pos="5946775" algn="r"/>
              </a:tabLst>
            </a:pPr>
            <a:r>
              <a:rPr lang="en-US" sz="2000" dirty="0">
                <a:solidFill>
                  <a:srgbClr val="221E1F"/>
                </a:solidFill>
              </a:rPr>
              <a:t>	Short-term borrowings	</a:t>
            </a:r>
          </a:p>
          <a:p>
            <a:pPr>
              <a:tabLst>
                <a:tab pos="341313" algn="l"/>
                <a:tab pos="5946775" algn="r"/>
              </a:tabLst>
            </a:pPr>
            <a:r>
              <a:rPr lang="en-US" sz="2000" dirty="0">
                <a:solidFill>
                  <a:srgbClr val="221E1F"/>
                </a:solidFill>
              </a:rPr>
              <a:t>	Current maturities of long-term debt	</a:t>
            </a:r>
          </a:p>
          <a:p>
            <a:pPr>
              <a:tabLst>
                <a:tab pos="341313" algn="l"/>
                <a:tab pos="5946775" algn="r"/>
              </a:tabLst>
            </a:pPr>
            <a:r>
              <a:rPr lang="en-US" sz="2000" dirty="0">
                <a:solidFill>
                  <a:srgbClr val="221E1F"/>
                </a:solidFill>
              </a:rPr>
              <a:t>	Current operating lease liabilities</a:t>
            </a:r>
          </a:p>
          <a:p>
            <a:pPr>
              <a:tabLst>
                <a:tab pos="341313" algn="l"/>
                <a:tab pos="5946775" algn="r"/>
              </a:tabLst>
            </a:pPr>
            <a:r>
              <a:rPr lang="en-US" sz="2000" dirty="0">
                <a:solidFill>
                  <a:srgbClr val="221E1F"/>
                </a:solidFill>
              </a:rPr>
              <a:t>	Accounts payable		Accrued compensation and employee benefits		</a:t>
            </a:r>
            <a:r>
              <a:rPr lang="en-US" sz="2000" b="1" dirty="0">
                <a:solidFill>
                  <a:srgbClr val="221E1F"/>
                </a:solidFill>
              </a:rPr>
              <a:t>Deferred revenue</a:t>
            </a:r>
          </a:p>
          <a:p>
            <a:pPr>
              <a:tabLst>
                <a:tab pos="341313" algn="l"/>
                <a:tab pos="5946775" algn="r"/>
              </a:tabLst>
            </a:pPr>
            <a:r>
              <a:rPr lang="en-US" sz="2000" b="1" dirty="0">
                <a:solidFill>
                  <a:srgbClr val="221E1F"/>
                </a:solidFill>
              </a:rPr>
              <a:t>	</a:t>
            </a:r>
            <a:r>
              <a:rPr lang="en-US" sz="2000" dirty="0">
                <a:solidFill>
                  <a:srgbClr val="221E1F"/>
                </a:solidFill>
              </a:rPr>
              <a:t>Other current liabilities</a:t>
            </a:r>
          </a:p>
          <a:p>
            <a:pPr>
              <a:tabLst>
                <a:tab pos="341313" algn="l"/>
                <a:tab pos="5946775" algn="r"/>
              </a:tabLst>
            </a:pPr>
            <a:r>
              <a:rPr lang="en-US" sz="2000" b="1" dirty="0">
                <a:solidFill>
                  <a:srgbClr val="221E1F"/>
                </a:solidFill>
              </a:rPr>
              <a:t>	</a:t>
            </a:r>
            <a:r>
              <a:rPr lang="en-US" sz="2000" dirty="0">
                <a:solidFill>
                  <a:srgbClr val="221E1F"/>
                </a:solidFill>
              </a:rPr>
              <a:t>Total current liabilities  </a:t>
            </a:r>
          </a:p>
        </p:txBody>
      </p:sp>
      <p:sp>
        <p:nvSpPr>
          <p:cNvPr id="17" name="TextBox 16">
            <a:extLst>
              <a:ext uri="{FF2B5EF4-FFF2-40B4-BE49-F238E27FC236}">
                <a16:creationId xmlns:a16="http://schemas.microsoft.com/office/drawing/2014/main" id="{B5A29552-FFD3-42DF-B55E-B02A8C298B64}"/>
              </a:ext>
            </a:extLst>
          </p:cNvPr>
          <p:cNvSpPr txBox="1"/>
          <p:nvPr/>
        </p:nvSpPr>
        <p:spPr>
          <a:xfrm>
            <a:off x="6024593" y="3570469"/>
            <a:ext cx="2263428" cy="2554545"/>
          </a:xfrm>
          <a:prstGeom prst="rect">
            <a:avLst/>
          </a:prstGeom>
          <a:noFill/>
        </p:spPr>
        <p:txBody>
          <a:bodyPr wrap="square" rtlCol="0">
            <a:spAutoFit/>
          </a:bodyPr>
          <a:lstStyle/>
          <a:p>
            <a:pPr indent="457200">
              <a:tabLst>
                <a:tab pos="1316038" algn="r"/>
              </a:tabLst>
            </a:pPr>
            <a:r>
              <a:rPr lang="en-US" sz="2000" dirty="0"/>
              <a:t>$   1,941</a:t>
            </a:r>
          </a:p>
          <a:p>
            <a:pPr indent="457200">
              <a:tabLst>
                <a:tab pos="1316038" algn="r"/>
              </a:tabLst>
            </a:pPr>
            <a:r>
              <a:rPr lang="en-US" sz="2000" dirty="0"/>
              <a:t>	597</a:t>
            </a:r>
          </a:p>
          <a:p>
            <a:pPr>
              <a:tabLst>
                <a:tab pos="1316038" algn="r"/>
              </a:tabLst>
            </a:pPr>
            <a:r>
              <a:rPr lang="en-US" sz="2000" dirty="0"/>
              <a:t>	501  </a:t>
            </a:r>
          </a:p>
          <a:p>
            <a:pPr>
              <a:tabLst>
                <a:tab pos="1316038" algn="r"/>
              </a:tabLst>
            </a:pPr>
            <a:r>
              <a:rPr lang="en-US" sz="2000" dirty="0"/>
              <a:t>	7,659</a:t>
            </a:r>
          </a:p>
          <a:p>
            <a:pPr>
              <a:tabLst>
                <a:tab pos="1316038" algn="r"/>
              </a:tabLst>
            </a:pPr>
            <a:r>
              <a:rPr lang="en-US" sz="2000" dirty="0"/>
              <a:t>	         684</a:t>
            </a:r>
          </a:p>
          <a:p>
            <a:pPr>
              <a:tabLst>
                <a:tab pos="1316038" algn="r"/>
              </a:tabLst>
            </a:pPr>
            <a:r>
              <a:rPr lang="en-US" sz="2000" dirty="0"/>
              <a:t>	      </a:t>
            </a:r>
            <a:r>
              <a:rPr lang="en-US" sz="2000" b="1" dirty="0"/>
              <a:t>1,219</a:t>
            </a:r>
          </a:p>
          <a:p>
            <a:pPr>
              <a:tabLst>
                <a:tab pos="1316038" algn="r"/>
              </a:tabLst>
            </a:pPr>
            <a:r>
              <a:rPr lang="en-US" sz="2000" b="1" dirty="0"/>
              <a:t>	 </a:t>
            </a:r>
            <a:r>
              <a:rPr lang="en-US" sz="2000" b="1" u="sng" dirty="0"/>
              <a:t>     </a:t>
            </a:r>
            <a:r>
              <a:rPr lang="en-US" sz="2000" u="sng" dirty="0"/>
              <a:t>2,581</a:t>
            </a:r>
          </a:p>
          <a:p>
            <a:pPr indent="457200">
              <a:tabLst>
                <a:tab pos="1316038" algn="r"/>
              </a:tabLst>
            </a:pPr>
            <a:endParaRPr lang="en-US" sz="2000" dirty="0"/>
          </a:p>
        </p:txBody>
      </p:sp>
      <p:sp>
        <p:nvSpPr>
          <p:cNvPr id="2" name="TextBox 1"/>
          <p:cNvSpPr txBox="1"/>
          <p:nvPr/>
        </p:nvSpPr>
        <p:spPr>
          <a:xfrm>
            <a:off x="6539447" y="5695974"/>
            <a:ext cx="1591734" cy="400110"/>
          </a:xfrm>
          <a:prstGeom prst="rect">
            <a:avLst/>
          </a:prstGeom>
          <a:noFill/>
        </p:spPr>
        <p:txBody>
          <a:bodyPr wrap="square" rtlCol="0">
            <a:spAutoFit/>
          </a:bodyPr>
          <a:lstStyle/>
          <a:p>
            <a:r>
              <a:rPr lang="en-US" sz="2000" dirty="0"/>
              <a:t>$15,182</a:t>
            </a:r>
          </a:p>
        </p:txBody>
      </p:sp>
      <p:sp>
        <p:nvSpPr>
          <p:cNvPr id="6" name="Title 5"/>
          <p:cNvSpPr>
            <a:spLocks noGrp="1"/>
          </p:cNvSpPr>
          <p:nvPr>
            <p:ph type="title"/>
          </p:nvPr>
        </p:nvSpPr>
        <p:spPr/>
        <p:txBody>
          <a:bodyPr/>
          <a:lstStyle/>
          <a:p>
            <a:r>
              <a:rPr lang="en-US" sz="4000" dirty="0"/>
              <a:t>Reporting Deferred Revenues and Other Current Liabilities</a:t>
            </a:r>
          </a:p>
        </p:txBody>
      </p:sp>
      <p:sp>
        <p:nvSpPr>
          <p:cNvPr id="4" name="Footer Placeholder 3"/>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Copyright ©2022 McGraw-Hill. All rights reserved. No reproduction or distribution without the prior written consent of McGraw-Hill. </a:t>
            </a:r>
            <a:endParaRPr lang="en-US" dirty="0"/>
          </a:p>
        </p:txBody>
      </p:sp>
      <p:sp>
        <p:nvSpPr>
          <p:cNvPr id="5" name="Slide Number Placeholder 4"/>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3-</a:t>
            </a:r>
            <a:fld id="{B73016CD-55B2-924B-8CBA-BCD01AB6B06B}" type="slidenum">
              <a:rPr lang="en-US" smtClean="0"/>
              <a:pPr/>
              <a:t>32</a:t>
            </a:fld>
            <a:endParaRPr lang="en-US" dirty="0">
              <a:solidFill>
                <a:prstClr val="black">
                  <a:tint val="75000"/>
                </a:prstClr>
              </a:solidFill>
            </a:endParaRPr>
          </a:p>
        </p:txBody>
      </p:sp>
      <p:sp>
        <p:nvSpPr>
          <p:cNvPr id="7" name="Content Placeholder 6"/>
          <p:cNvSpPr>
            <a:spLocks noGrp="1"/>
          </p:cNvSpPr>
          <p:nvPr>
            <p:ph sz="quarter" idx="13"/>
          </p:nvPr>
        </p:nvSpPr>
        <p:spPr>
          <a:xfrm>
            <a:off x="823496" y="401422"/>
            <a:ext cx="4906962" cy="403234"/>
          </a:xfrm>
        </p:spPr>
        <p:txBody>
          <a:bodyPr>
            <a:noAutofit/>
          </a:bodyPr>
          <a:lstStyle/>
          <a:p>
            <a:r>
              <a:rPr lang="en-US" sz="3600" dirty="0"/>
              <a:t>Illustration 3–7</a:t>
            </a:r>
          </a:p>
        </p:txBody>
      </p:sp>
    </p:spTree>
    <p:extLst>
      <p:ext uri="{BB962C8B-B14F-4D97-AF65-F5344CB8AC3E}">
        <p14:creationId xmlns:p14="http://schemas.microsoft.com/office/powerpoint/2010/main" val="341341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dirty="0"/>
              <a:t>Accrued Expenses</a:t>
            </a:r>
          </a:p>
        </p:txBody>
      </p:sp>
      <p:sp>
        <p:nvSpPr>
          <p:cNvPr id="48130" name="Content Placeholder 2"/>
          <p:cNvSpPr>
            <a:spLocks noGrp="1"/>
          </p:cNvSpPr>
          <p:nvPr>
            <p:ph idx="1"/>
          </p:nvPr>
        </p:nvSpPr>
        <p:spPr>
          <a:xfrm>
            <a:off x="809150" y="1291786"/>
            <a:ext cx="7589520" cy="4525963"/>
          </a:xfrm>
        </p:spPr>
        <p:txBody>
          <a:bodyPr>
            <a:normAutofit fontScale="92500"/>
          </a:bodyPr>
          <a:lstStyle/>
          <a:p>
            <a:pPr>
              <a:buFont typeface="Arial" panose="020B0604020202020204" pitchFamily="34" charset="0"/>
              <a:buChar char="•"/>
            </a:pPr>
            <a:r>
              <a:rPr lang="en-US" b="1" dirty="0"/>
              <a:t>Accrued expenses</a:t>
            </a:r>
            <a:r>
              <a:rPr lang="en-US" dirty="0"/>
              <a:t> occur when a company has used costs in the current period, but the company hasn’t yet paid cash for those costs. </a:t>
            </a:r>
          </a:p>
          <a:p>
            <a:pPr>
              <a:buFont typeface="Arial" panose="020B0604020202020204" pitchFamily="34" charset="0"/>
              <a:buChar char="•"/>
            </a:pPr>
            <a:r>
              <a:rPr lang="en-US" dirty="0"/>
              <a:t>The company has used these costs to operate the company in the current period and is obligated to pay them.</a:t>
            </a:r>
          </a:p>
          <a:p>
            <a:pPr>
              <a:buFont typeface="Arial" panose="020B0604020202020204" pitchFamily="34" charset="0"/>
              <a:buChar char="•"/>
            </a:pPr>
            <a:r>
              <a:rPr lang="en-US" dirty="0"/>
              <a:t>An adjusting entry is needed to (1) record the </a:t>
            </a:r>
            <a:r>
              <a:rPr lang="en-US" b="1" dirty="0"/>
              <a:t>liability</a:t>
            </a:r>
            <a:r>
              <a:rPr lang="en-US" dirty="0"/>
              <a:t> to be paid and (2) recognize the cost as an </a:t>
            </a:r>
            <a:r>
              <a:rPr lang="en-US" b="1" dirty="0"/>
              <a:t>expense</a:t>
            </a:r>
            <a:r>
              <a:rPr lang="en-US" dirty="0"/>
              <a:t>. </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4"/>
          </p:nvPr>
        </p:nvSpPr>
        <p:spPr>
          <a:xfrm>
            <a:off x="6989386" y="6471802"/>
            <a:ext cx="2133600" cy="365125"/>
          </a:xfrm>
        </p:spPr>
        <p:txBody>
          <a:bodyPr/>
          <a:lstStyle/>
          <a:p>
            <a:r>
              <a:rPr lang="en-US" dirty="0"/>
              <a:t>3-</a:t>
            </a:r>
            <a:fld id="{8A048DD7-39B4-434B-ACE7-68CA5B147A05}" type="slidenum">
              <a:rPr lang="en-US" smtClean="0"/>
              <a:t>33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3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4628" y="133779"/>
            <a:ext cx="8229600" cy="660063"/>
          </a:xfrm>
        </p:spPr>
        <p:txBody>
          <a:bodyPr/>
          <a:lstStyle/>
          <a:p>
            <a:pPr>
              <a:lnSpc>
                <a:spcPct val="90000"/>
              </a:lnSpc>
            </a:pPr>
            <a:r>
              <a:rPr lang="en-US" sz="4000" dirty="0"/>
              <a:t>Accrued Expenses—Salaries</a:t>
            </a:r>
          </a:p>
        </p:txBody>
      </p:sp>
      <p:sp>
        <p:nvSpPr>
          <p:cNvPr id="4" name="Footer Placeholder 3"/>
          <p:cNvSpPr>
            <a:spLocks noGrp="1"/>
          </p:cNvSpPr>
          <p:nvPr>
            <p:ph type="ftr" sz="quarter" idx="3"/>
          </p:nvPr>
        </p:nvSpPr>
        <p:spPr>
          <a:xfrm>
            <a:off x="1424213" y="6490154"/>
            <a:ext cx="6540501" cy="365125"/>
          </a:xfrm>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4"/>
          </p:nvPr>
        </p:nvSpPr>
        <p:spPr>
          <a:xfrm>
            <a:off x="6989386" y="6471802"/>
            <a:ext cx="2133600" cy="365125"/>
          </a:xfrm>
        </p:spPr>
        <p:txBody>
          <a:bodyPr/>
          <a:lstStyle/>
          <a:p>
            <a:r>
              <a:rPr lang="en-US" dirty="0">
                <a:solidFill>
                  <a:prstClr val="black">
                    <a:tint val="75000"/>
                  </a:prstClr>
                </a:solidFill>
              </a:rPr>
              <a:t>3-</a:t>
            </a:r>
            <a:fld id="{8A048DD7-39B4-434B-ACE7-68CA5B147A05}" type="slidenum">
              <a:rPr lang="en-US" smtClean="0">
                <a:solidFill>
                  <a:prstClr val="black">
                    <a:tint val="75000"/>
                  </a:prstClr>
                </a:solidFill>
              </a:rPr>
              <a:pPr/>
              <a:t>34</a:t>
            </a:fld>
            <a:endParaRPr lang="en-US" dirty="0">
              <a:solidFill>
                <a:prstClr val="black">
                  <a:tint val="75000"/>
                </a:prstClr>
              </a:solidFill>
            </a:endParaRPr>
          </a:p>
        </p:txBody>
      </p:sp>
      <p:sp>
        <p:nvSpPr>
          <p:cNvPr id="9" name="Rounded Rectangle 8"/>
          <p:cNvSpPr>
            <a:spLocks/>
          </p:cNvSpPr>
          <p:nvPr/>
        </p:nvSpPr>
        <p:spPr>
          <a:xfrm>
            <a:off x="1360665" y="1833917"/>
            <a:ext cx="1892808" cy="987111"/>
          </a:xfrm>
          <a:prstGeom prst="round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0" name="TextBox 9"/>
          <p:cNvSpPr txBox="1">
            <a:spLocks noChangeArrowheads="1"/>
          </p:cNvSpPr>
          <p:nvPr/>
        </p:nvSpPr>
        <p:spPr bwMode="auto">
          <a:xfrm>
            <a:off x="1493740" y="1833917"/>
            <a:ext cx="1768769" cy="1015663"/>
          </a:xfrm>
          <a:prstGeom prst="rect">
            <a:avLst/>
          </a:prstGeom>
          <a:noFill/>
          <a:ln w="9525">
            <a:noFill/>
            <a:miter lim="800000"/>
            <a:headEnd/>
            <a:tailEnd/>
          </a:ln>
        </p:spPr>
        <p:txBody>
          <a:bodyPr wrap="square">
            <a:spAutoFit/>
          </a:bodyPr>
          <a:lstStyle/>
          <a:p>
            <a:pPr algn="ctr"/>
            <a:r>
              <a:rPr lang="en-US" sz="2000" b="1" dirty="0">
                <a:solidFill>
                  <a:prstClr val="black"/>
                </a:solidFill>
              </a:rPr>
              <a:t>$0</a:t>
            </a:r>
          </a:p>
          <a:p>
            <a:pPr algn="ctr"/>
            <a:r>
              <a:rPr lang="en-US" sz="2000" b="1" dirty="0">
                <a:solidFill>
                  <a:prstClr val="black"/>
                </a:solidFill>
              </a:rPr>
              <a:t>Salaries owed</a:t>
            </a:r>
          </a:p>
          <a:p>
            <a:pPr algn="ctr"/>
            <a:r>
              <a:rPr lang="en-US" sz="2000" dirty="0">
                <a:solidFill>
                  <a:prstClr val="black"/>
                </a:solidFill>
              </a:rPr>
              <a:t>Dec. 28</a:t>
            </a:r>
          </a:p>
        </p:txBody>
      </p:sp>
      <p:sp>
        <p:nvSpPr>
          <p:cNvPr id="12" name="Rounded Rectangle 11"/>
          <p:cNvSpPr/>
          <p:nvPr/>
        </p:nvSpPr>
        <p:spPr>
          <a:xfrm>
            <a:off x="6020547" y="1816254"/>
            <a:ext cx="2377608" cy="1005659"/>
          </a:xfrm>
          <a:prstGeom prst="round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3" name="TextBox 12"/>
          <p:cNvSpPr txBox="1">
            <a:spLocks noChangeArrowheads="1"/>
          </p:cNvSpPr>
          <p:nvPr/>
        </p:nvSpPr>
        <p:spPr bwMode="auto">
          <a:xfrm>
            <a:off x="5908431" y="1806251"/>
            <a:ext cx="2489725" cy="1015663"/>
          </a:xfrm>
          <a:prstGeom prst="rect">
            <a:avLst/>
          </a:prstGeom>
          <a:noFill/>
          <a:ln w="9525">
            <a:noFill/>
            <a:miter lim="800000"/>
            <a:headEnd/>
            <a:tailEnd/>
          </a:ln>
        </p:spPr>
        <p:txBody>
          <a:bodyPr wrap="square">
            <a:spAutoFit/>
          </a:bodyPr>
          <a:lstStyle/>
          <a:p>
            <a:pPr algn="ctr"/>
            <a:r>
              <a:rPr lang="en-US" sz="2000" b="1" dirty="0">
                <a:solidFill>
                  <a:prstClr val="black"/>
                </a:solidFill>
              </a:rPr>
              <a:t>$7,000 </a:t>
            </a:r>
          </a:p>
          <a:p>
            <a:pPr algn="ctr"/>
            <a:r>
              <a:rPr lang="en-US" sz="2000" b="1" dirty="0">
                <a:solidFill>
                  <a:prstClr val="black"/>
                </a:solidFill>
              </a:rPr>
              <a:t>Cash paid for salaries </a:t>
            </a:r>
          </a:p>
          <a:p>
            <a:pPr algn="ctr"/>
            <a:r>
              <a:rPr lang="en-US" sz="2000" dirty="0">
                <a:solidFill>
                  <a:prstClr val="black"/>
                </a:solidFill>
              </a:rPr>
              <a:t>Jan. 4</a:t>
            </a:r>
          </a:p>
        </p:txBody>
      </p:sp>
      <p:sp>
        <p:nvSpPr>
          <p:cNvPr id="15" name="Rounded Rectangle 14"/>
          <p:cNvSpPr/>
          <p:nvPr/>
        </p:nvSpPr>
        <p:spPr>
          <a:xfrm>
            <a:off x="1797876" y="3443324"/>
            <a:ext cx="2139591" cy="1303414"/>
          </a:xfrm>
          <a:prstGeom prst="round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Box 15"/>
          <p:cNvSpPr txBox="1">
            <a:spLocks noChangeArrowheads="1"/>
          </p:cNvSpPr>
          <p:nvPr/>
        </p:nvSpPr>
        <p:spPr bwMode="auto">
          <a:xfrm>
            <a:off x="1918615" y="3550822"/>
            <a:ext cx="1851809" cy="1015663"/>
          </a:xfrm>
          <a:prstGeom prst="rect">
            <a:avLst/>
          </a:prstGeom>
          <a:noFill/>
          <a:ln w="9525">
            <a:noFill/>
            <a:miter lim="800000"/>
            <a:headEnd/>
            <a:tailEnd/>
          </a:ln>
        </p:spPr>
        <p:txBody>
          <a:bodyPr wrap="square">
            <a:spAutoFit/>
          </a:bodyPr>
          <a:lstStyle/>
          <a:p>
            <a:pPr algn="ctr"/>
            <a:r>
              <a:rPr lang="en-US" sz="2000" b="1" dirty="0">
                <a:solidFill>
                  <a:prstClr val="black"/>
                </a:solidFill>
              </a:rPr>
              <a:t>Employees earn additional salaries $3,000 </a:t>
            </a:r>
          </a:p>
        </p:txBody>
      </p:sp>
      <p:sp>
        <p:nvSpPr>
          <p:cNvPr id="17" name="Right Brace 16"/>
          <p:cNvSpPr/>
          <p:nvPr/>
        </p:nvSpPr>
        <p:spPr>
          <a:xfrm rot="5400000">
            <a:off x="3099291" y="2062516"/>
            <a:ext cx="191861" cy="2367411"/>
          </a:xfrm>
          <a:prstGeom prst="rightBrace">
            <a:avLst>
              <a:gd name="adj1" fmla="val 8333"/>
              <a:gd name="adj2" fmla="val 50857"/>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prstClr val="black"/>
              </a:solidFill>
            </a:endParaRPr>
          </a:p>
        </p:txBody>
      </p:sp>
      <p:sp>
        <p:nvSpPr>
          <p:cNvPr id="19" name="Rectangle 18"/>
          <p:cNvSpPr/>
          <p:nvPr/>
        </p:nvSpPr>
        <p:spPr>
          <a:xfrm>
            <a:off x="913715" y="4942855"/>
            <a:ext cx="7711752" cy="1430616"/>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0" name="TextBox 19"/>
          <p:cNvSpPr txBox="1"/>
          <p:nvPr/>
        </p:nvSpPr>
        <p:spPr>
          <a:xfrm>
            <a:off x="1110823" y="4912890"/>
            <a:ext cx="7633427" cy="1323439"/>
          </a:xfrm>
          <a:prstGeom prst="rect">
            <a:avLst/>
          </a:prstGeom>
          <a:noFill/>
        </p:spPr>
        <p:txBody>
          <a:bodyPr wrap="square" rtlCol="0">
            <a:spAutoFit/>
          </a:bodyPr>
          <a:lstStyle/>
          <a:p>
            <a:r>
              <a:rPr lang="en-US" sz="2000" u="sng" dirty="0">
                <a:solidFill>
                  <a:prstClr val="black"/>
                </a:solidFill>
              </a:rPr>
              <a:t>December 31</a:t>
            </a:r>
            <a:r>
              <a:rPr lang="en-US" sz="2000" dirty="0">
                <a:solidFill>
                  <a:prstClr val="black"/>
                </a:solidFill>
              </a:rPr>
              <a:t>						                 </a:t>
            </a:r>
            <a:r>
              <a:rPr lang="en-US" sz="2000" u="sng" dirty="0">
                <a:solidFill>
                  <a:prstClr val="black"/>
                </a:solidFill>
              </a:rPr>
              <a:t>Debit</a:t>
            </a:r>
            <a:r>
              <a:rPr lang="en-US" sz="2000" dirty="0">
                <a:solidFill>
                  <a:prstClr val="black"/>
                </a:solidFill>
              </a:rPr>
              <a:t>                </a:t>
            </a:r>
            <a:r>
              <a:rPr lang="en-US" sz="2000" u="sng" dirty="0">
                <a:solidFill>
                  <a:prstClr val="black"/>
                </a:solidFill>
              </a:rPr>
              <a:t>Credit</a:t>
            </a:r>
          </a:p>
          <a:p>
            <a:r>
              <a:rPr lang="en-US" sz="2000" b="1" dirty="0">
                <a:solidFill>
                  <a:prstClr val="black"/>
                </a:solidFill>
              </a:rPr>
              <a:t>Salaries Expense </a:t>
            </a:r>
            <a:r>
              <a:rPr lang="en-US" sz="2000" i="1" dirty="0">
                <a:solidFill>
                  <a:prstClr val="black"/>
                </a:solidFill>
              </a:rPr>
              <a:t>(</a:t>
            </a:r>
            <a:r>
              <a:rPr lang="en-US" sz="2000" dirty="0">
                <a:solidFill>
                  <a:prstClr val="black"/>
                </a:solidFill>
              </a:rPr>
              <a:t>+</a:t>
            </a:r>
            <a:r>
              <a:rPr lang="en-US" sz="2000" i="1" dirty="0">
                <a:solidFill>
                  <a:prstClr val="black"/>
                </a:solidFill>
              </a:rPr>
              <a:t>E, </a:t>
            </a:r>
            <a:r>
              <a:rPr lang="en-US" sz="2000" dirty="0">
                <a:solidFill>
                  <a:prstClr val="black"/>
                </a:solidFill>
              </a:rPr>
              <a:t>−</a:t>
            </a:r>
            <a:r>
              <a:rPr lang="en-US" sz="2000" i="1" dirty="0">
                <a:solidFill>
                  <a:prstClr val="black"/>
                </a:solidFill>
              </a:rPr>
              <a:t>SE) </a:t>
            </a:r>
            <a:r>
              <a:rPr lang="en-US" sz="2000" dirty="0">
                <a:solidFill>
                  <a:prstClr val="black"/>
                </a:solidFill>
              </a:rPr>
              <a:t>………………………….         </a:t>
            </a:r>
            <a:r>
              <a:rPr lang="en-US" sz="2000" b="1" dirty="0">
                <a:solidFill>
                  <a:prstClr val="black"/>
                </a:solidFill>
              </a:rPr>
              <a:t>3,000</a:t>
            </a:r>
          </a:p>
          <a:p>
            <a:r>
              <a:rPr lang="en-US" sz="2000" dirty="0">
                <a:solidFill>
                  <a:prstClr val="black"/>
                </a:solidFill>
              </a:rPr>
              <a:t>     </a:t>
            </a:r>
            <a:r>
              <a:rPr lang="en-US" sz="2000" b="1" dirty="0">
                <a:solidFill>
                  <a:prstClr val="black"/>
                </a:solidFill>
              </a:rPr>
              <a:t>Salaries Payable </a:t>
            </a:r>
            <a:r>
              <a:rPr lang="en-US" sz="2000" i="1" dirty="0">
                <a:solidFill>
                  <a:prstClr val="black"/>
                </a:solidFill>
              </a:rPr>
              <a:t>(</a:t>
            </a:r>
            <a:r>
              <a:rPr lang="en-US" sz="2000" dirty="0">
                <a:solidFill>
                  <a:prstClr val="black"/>
                </a:solidFill>
              </a:rPr>
              <a:t>+</a:t>
            </a:r>
            <a:r>
              <a:rPr lang="en-US" sz="2000" i="1" dirty="0">
                <a:solidFill>
                  <a:prstClr val="black"/>
                </a:solidFill>
              </a:rPr>
              <a:t>L) </a:t>
            </a:r>
            <a:r>
              <a:rPr lang="en-US" sz="2000" dirty="0">
                <a:solidFill>
                  <a:prstClr val="black"/>
                </a:solidFill>
              </a:rPr>
              <a:t>………………………………                                   </a:t>
            </a:r>
            <a:r>
              <a:rPr lang="en-US" sz="2000" b="1" dirty="0">
                <a:solidFill>
                  <a:prstClr val="black"/>
                </a:solidFill>
              </a:rPr>
              <a:t>3,000</a:t>
            </a:r>
          </a:p>
          <a:p>
            <a:r>
              <a:rPr lang="en-US" sz="2000" dirty="0">
                <a:solidFill>
                  <a:prstClr val="black"/>
                </a:solidFill>
              </a:rPr>
              <a:t>     </a:t>
            </a:r>
            <a:r>
              <a:rPr lang="en-US" i="1" dirty="0">
                <a:solidFill>
                  <a:prstClr val="black"/>
                </a:solidFill>
              </a:rPr>
              <a:t>(Salaries incurred, but not paid, in the current period)</a:t>
            </a:r>
          </a:p>
        </p:txBody>
      </p:sp>
      <p:cxnSp>
        <p:nvCxnSpPr>
          <p:cNvPr id="21" name="Straight Connector 20"/>
          <p:cNvCxnSpPr/>
          <p:nvPr/>
        </p:nvCxnSpPr>
        <p:spPr>
          <a:xfrm>
            <a:off x="1857790" y="2903605"/>
            <a:ext cx="0" cy="438547"/>
          </a:xfrm>
          <a:prstGeom prst="line">
            <a:avLst/>
          </a:prstGeom>
          <a:ln/>
        </p:spPr>
        <p:style>
          <a:lnRef idx="1">
            <a:schemeClr val="dk1"/>
          </a:lnRef>
          <a:fillRef idx="0">
            <a:schemeClr val="dk1"/>
          </a:fillRef>
          <a:effectRef idx="0">
            <a:schemeClr val="dk1"/>
          </a:effectRef>
          <a:fontRef idx="minor">
            <a:schemeClr val="tx1"/>
          </a:fontRef>
        </p:style>
      </p:cxnSp>
      <p:cxnSp>
        <p:nvCxnSpPr>
          <p:cNvPr id="22" name="Straight Connector 21"/>
          <p:cNvCxnSpPr>
            <a:cxnSpLocks/>
          </p:cNvCxnSpPr>
          <p:nvPr/>
        </p:nvCxnSpPr>
        <p:spPr>
          <a:xfrm>
            <a:off x="7435357" y="2885330"/>
            <a:ext cx="0" cy="693636"/>
          </a:xfrm>
          <a:prstGeom prst="line">
            <a:avLst/>
          </a:prstGeom>
          <a:ln/>
        </p:spPr>
        <p:style>
          <a:lnRef idx="1">
            <a:schemeClr val="dk1"/>
          </a:lnRef>
          <a:fillRef idx="0">
            <a:schemeClr val="dk1"/>
          </a:fillRef>
          <a:effectRef idx="0">
            <a:schemeClr val="dk1"/>
          </a:effectRef>
          <a:fontRef idx="minor">
            <a:schemeClr val="tx1"/>
          </a:fontRef>
        </p:style>
      </p:cxnSp>
      <p:cxnSp>
        <p:nvCxnSpPr>
          <p:cNvPr id="23" name="Straight Arrow Connector 22"/>
          <p:cNvCxnSpPr>
            <a:cxnSpLocks/>
          </p:cNvCxnSpPr>
          <p:nvPr/>
        </p:nvCxnSpPr>
        <p:spPr>
          <a:xfrm>
            <a:off x="1765781" y="3104604"/>
            <a:ext cx="6632375" cy="182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ounded Rectangle 23"/>
          <p:cNvSpPr/>
          <p:nvPr/>
        </p:nvSpPr>
        <p:spPr>
          <a:xfrm>
            <a:off x="3445352" y="1816255"/>
            <a:ext cx="1975492" cy="1005658"/>
          </a:xfrm>
          <a:prstGeom prst="round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5" name="TextBox 24"/>
          <p:cNvSpPr txBox="1">
            <a:spLocks noChangeArrowheads="1"/>
          </p:cNvSpPr>
          <p:nvPr/>
        </p:nvSpPr>
        <p:spPr bwMode="auto">
          <a:xfrm>
            <a:off x="3526141" y="1806252"/>
            <a:ext cx="1894703" cy="1015663"/>
          </a:xfrm>
          <a:prstGeom prst="rect">
            <a:avLst/>
          </a:prstGeom>
          <a:noFill/>
          <a:ln w="9525">
            <a:noFill/>
            <a:miter lim="800000"/>
            <a:headEnd/>
            <a:tailEnd/>
          </a:ln>
        </p:spPr>
        <p:txBody>
          <a:bodyPr wrap="square">
            <a:spAutoFit/>
          </a:bodyPr>
          <a:lstStyle/>
          <a:p>
            <a:pPr algn="ctr"/>
            <a:r>
              <a:rPr lang="en-US" sz="2000" b="1" dirty="0">
                <a:solidFill>
                  <a:prstClr val="black"/>
                </a:solidFill>
              </a:rPr>
              <a:t>$3,000 </a:t>
            </a:r>
          </a:p>
          <a:p>
            <a:pPr algn="ctr"/>
            <a:r>
              <a:rPr lang="en-US" sz="2000" b="1" dirty="0">
                <a:solidFill>
                  <a:prstClr val="black"/>
                </a:solidFill>
              </a:rPr>
              <a:t>Salaries owed </a:t>
            </a:r>
          </a:p>
          <a:p>
            <a:pPr algn="ctr"/>
            <a:r>
              <a:rPr lang="en-US" sz="2000" dirty="0">
                <a:solidFill>
                  <a:prstClr val="black"/>
                </a:solidFill>
              </a:rPr>
              <a:t>Dec. 31</a:t>
            </a:r>
          </a:p>
        </p:txBody>
      </p:sp>
      <p:sp>
        <p:nvSpPr>
          <p:cNvPr id="27" name="TextBox 26"/>
          <p:cNvSpPr txBox="1"/>
          <p:nvPr/>
        </p:nvSpPr>
        <p:spPr>
          <a:xfrm>
            <a:off x="3835614" y="3578966"/>
            <a:ext cx="1244128" cy="707886"/>
          </a:xfrm>
          <a:prstGeom prst="rect">
            <a:avLst/>
          </a:prstGeom>
          <a:noFill/>
        </p:spPr>
        <p:txBody>
          <a:bodyPr wrap="square" rtlCol="0">
            <a:spAutoFit/>
          </a:bodyPr>
          <a:lstStyle/>
          <a:p>
            <a:pPr algn="ctr"/>
            <a:r>
              <a:rPr lang="en-US" sz="2000" b="1" dirty="0">
                <a:solidFill>
                  <a:srgbClr val="FF0000"/>
                </a:solidFill>
              </a:rPr>
              <a:t>Adjusting entry</a:t>
            </a:r>
          </a:p>
        </p:txBody>
      </p:sp>
      <p:sp>
        <p:nvSpPr>
          <p:cNvPr id="29" name="Rounded Rectangle 28"/>
          <p:cNvSpPr/>
          <p:nvPr/>
        </p:nvSpPr>
        <p:spPr>
          <a:xfrm>
            <a:off x="5107001" y="3429788"/>
            <a:ext cx="1835349" cy="1316950"/>
          </a:xfrm>
          <a:prstGeom prst="round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0" name="TextBox 29"/>
          <p:cNvSpPr txBox="1">
            <a:spLocks noChangeArrowheads="1"/>
          </p:cNvSpPr>
          <p:nvPr/>
        </p:nvSpPr>
        <p:spPr bwMode="auto">
          <a:xfrm>
            <a:off x="5060623" y="3423299"/>
            <a:ext cx="1851809" cy="1323439"/>
          </a:xfrm>
          <a:prstGeom prst="rect">
            <a:avLst/>
          </a:prstGeom>
          <a:noFill/>
          <a:ln w="9525">
            <a:noFill/>
            <a:miter lim="800000"/>
            <a:headEnd/>
            <a:tailEnd/>
          </a:ln>
        </p:spPr>
        <p:txBody>
          <a:bodyPr wrap="square">
            <a:spAutoFit/>
          </a:bodyPr>
          <a:lstStyle/>
          <a:p>
            <a:pPr algn="ctr"/>
            <a:r>
              <a:rPr lang="en-US" sz="2000" b="1" dirty="0">
                <a:solidFill>
                  <a:prstClr val="black"/>
                </a:solidFill>
              </a:rPr>
              <a:t>Employees earn additional salaries </a:t>
            </a:r>
          </a:p>
          <a:p>
            <a:pPr algn="ctr"/>
            <a:r>
              <a:rPr lang="en-US" sz="2000" b="1" dirty="0">
                <a:solidFill>
                  <a:prstClr val="black"/>
                </a:solidFill>
              </a:rPr>
              <a:t>$4,000 </a:t>
            </a:r>
          </a:p>
        </p:txBody>
      </p:sp>
      <p:sp>
        <p:nvSpPr>
          <p:cNvPr id="31" name="Right Brace 30"/>
          <p:cNvSpPr/>
          <p:nvPr/>
        </p:nvSpPr>
        <p:spPr>
          <a:xfrm rot="5400000">
            <a:off x="5736454" y="2069923"/>
            <a:ext cx="191861" cy="2367411"/>
          </a:xfrm>
          <a:prstGeom prst="rightBrace">
            <a:avLst>
              <a:gd name="adj1" fmla="val 8333"/>
              <a:gd name="adj2" fmla="val 50857"/>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prstClr val="black"/>
              </a:solidFill>
            </a:endParaRPr>
          </a:p>
        </p:txBody>
      </p:sp>
      <p:sp>
        <p:nvSpPr>
          <p:cNvPr id="32" name="Content Placeholder 2"/>
          <p:cNvSpPr>
            <a:spLocks noGrp="1"/>
          </p:cNvSpPr>
          <p:nvPr>
            <p:ph idx="4294967295"/>
          </p:nvPr>
        </p:nvSpPr>
        <p:spPr>
          <a:xfrm>
            <a:off x="723481" y="748973"/>
            <a:ext cx="8399505" cy="1210462"/>
          </a:xfrm>
          <a:prstGeom prst="rect">
            <a:avLst/>
          </a:prstGeom>
        </p:spPr>
        <p:txBody>
          <a:bodyPr>
            <a:normAutofit lnSpcReduction="10000"/>
          </a:bodyPr>
          <a:lstStyle/>
          <a:p>
            <a:pPr lvl="0"/>
            <a:r>
              <a:rPr lang="en-US" sz="2400" dirty="0"/>
              <a:t>By December 31, $3,000 in salaries have been earned by employees for the final three days of the month.</a:t>
            </a:r>
          </a:p>
          <a:p>
            <a:pPr lvl="0"/>
            <a:r>
              <a:rPr lang="en-US" sz="2400" dirty="0"/>
              <a:t>These salaries are not paid by December 31.</a:t>
            </a:r>
          </a:p>
        </p:txBody>
      </p:sp>
      <p:cxnSp>
        <p:nvCxnSpPr>
          <p:cNvPr id="33" name="Straight Arrow Connector 32"/>
          <p:cNvCxnSpPr/>
          <p:nvPr/>
        </p:nvCxnSpPr>
        <p:spPr>
          <a:xfrm flipH="1">
            <a:off x="4021043" y="4214193"/>
            <a:ext cx="510930" cy="61912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9F1FCC8C-E5ED-4876-B175-0CC2547FD83A}"/>
              </a:ext>
            </a:extLst>
          </p:cNvPr>
          <p:cNvCxnSpPr>
            <a:cxnSpLocks/>
          </p:cNvCxnSpPr>
          <p:nvPr/>
        </p:nvCxnSpPr>
        <p:spPr>
          <a:xfrm>
            <a:off x="7043861" y="3947666"/>
            <a:ext cx="151724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AD626C9E-4073-4CE2-8775-926E8C2003C1}"/>
              </a:ext>
            </a:extLst>
          </p:cNvPr>
          <p:cNvSpPr txBox="1"/>
          <p:nvPr/>
        </p:nvSpPr>
        <p:spPr>
          <a:xfrm>
            <a:off x="6943666" y="3684496"/>
            <a:ext cx="2246053" cy="954107"/>
          </a:xfrm>
          <a:prstGeom prst="rect">
            <a:avLst/>
          </a:prstGeom>
          <a:noFill/>
        </p:spPr>
        <p:txBody>
          <a:bodyPr wrap="square">
            <a:spAutoFit/>
          </a:bodyPr>
          <a:lstStyle/>
          <a:p>
            <a:r>
              <a:rPr lang="en-US" sz="1400" b="1" i="0" u="none" strike="noStrike" baseline="0" dirty="0">
                <a:latin typeface="Times New Roman" panose="02020603050405020304" pitchFamily="18" charset="0"/>
              </a:rPr>
              <a:t>Related Entry</a:t>
            </a:r>
          </a:p>
          <a:p>
            <a:r>
              <a:rPr lang="en-US" sz="1400" b="0" i="0" u="none" strike="noStrike" baseline="0" dirty="0">
                <a:solidFill>
                  <a:srgbClr val="231F20"/>
                </a:solidFill>
                <a:latin typeface="Proxima Nova" panose="02000506030000020004" pitchFamily="50" charset="0"/>
              </a:rPr>
              <a:t>Salaries Exp.  4,000</a:t>
            </a:r>
          </a:p>
          <a:p>
            <a:r>
              <a:rPr lang="en-US" sz="1400" dirty="0">
                <a:solidFill>
                  <a:srgbClr val="231F20"/>
                </a:solidFill>
                <a:latin typeface="Proxima Nova" panose="02000506030000020004" pitchFamily="50" charset="0"/>
              </a:rPr>
              <a:t>Salaries Pay.   3,000</a:t>
            </a:r>
            <a:endParaRPr lang="en-US" sz="1400" b="0" i="0" u="none" strike="noStrike" baseline="0" dirty="0">
              <a:solidFill>
                <a:srgbClr val="231F20"/>
              </a:solidFill>
              <a:latin typeface="Proxima Nova" panose="02000506030000020004" pitchFamily="50" charset="0"/>
            </a:endParaRPr>
          </a:p>
          <a:p>
            <a:r>
              <a:rPr lang="en-US" sz="1400" b="0" i="0" u="none" strike="noStrike" baseline="0" dirty="0">
                <a:solidFill>
                  <a:srgbClr val="231F20"/>
                </a:solidFill>
                <a:latin typeface="Proxima Nova" panose="02000506030000020004" pitchFamily="50" charset="0"/>
              </a:rPr>
              <a:t>   Cash                   7,000</a:t>
            </a:r>
          </a:p>
        </p:txBody>
      </p:sp>
      <p:cxnSp>
        <p:nvCxnSpPr>
          <p:cNvPr id="36" name="Straight Connector 35">
            <a:extLst>
              <a:ext uri="{FF2B5EF4-FFF2-40B4-BE49-F238E27FC236}">
                <a16:creationId xmlns:a16="http://schemas.microsoft.com/office/drawing/2014/main" id="{C88F8851-279D-440C-BAB5-75CF467CE296}"/>
              </a:ext>
            </a:extLst>
          </p:cNvPr>
          <p:cNvCxnSpPr>
            <a:cxnSpLocks/>
          </p:cNvCxnSpPr>
          <p:nvPr/>
        </p:nvCxnSpPr>
        <p:spPr>
          <a:xfrm>
            <a:off x="4475840" y="2890246"/>
            <a:ext cx="0" cy="693636"/>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6623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9" grpId="0" animBg="1"/>
      <p:bldP spid="27" grpId="0"/>
      <p:bldP spid="29" grpId="0" animBg="1"/>
      <p:bldP spid="30" grpId="0"/>
      <p:bldP spid="3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4944" y="1149615"/>
            <a:ext cx="7794576" cy="4432716"/>
          </a:xfrm>
        </p:spPr>
        <p:txBody>
          <a:bodyPr>
            <a:normAutofit/>
          </a:bodyPr>
          <a:lstStyle/>
          <a:p>
            <a:pPr marL="0" indent="0">
              <a:buNone/>
            </a:pPr>
            <a:r>
              <a:rPr lang="en-US" sz="2800" dirty="0"/>
              <a:t>If a company pays an employee $100 per day for a five-day work week that runs from Monday to Friday, and December 31 is a Tuesday, what is the amount of the salaries adjustment, assuming that Friday is payday?</a:t>
            </a:r>
          </a:p>
          <a:p>
            <a:pPr>
              <a:buAutoNum type="alphaLcPeriod"/>
            </a:pPr>
            <a:r>
              <a:rPr lang="en-US" sz="2800" dirty="0"/>
              <a:t>$500</a:t>
            </a:r>
          </a:p>
          <a:p>
            <a:pPr>
              <a:buAutoNum type="alphaLcPeriod"/>
            </a:pPr>
            <a:r>
              <a:rPr lang="en-US" sz="2800" dirty="0"/>
              <a:t>$400</a:t>
            </a:r>
          </a:p>
          <a:p>
            <a:pPr>
              <a:buAutoNum type="alphaLcPeriod" startAt="3"/>
            </a:pPr>
            <a:r>
              <a:rPr lang="en-US" sz="2800" dirty="0"/>
              <a:t>$300</a:t>
            </a:r>
          </a:p>
          <a:p>
            <a:pPr>
              <a:buAutoNum type="alphaLcPeriod" startAt="3"/>
            </a:pPr>
            <a:r>
              <a:rPr lang="en-US" sz="2800" dirty="0"/>
              <a:t>$200</a:t>
            </a:r>
          </a:p>
        </p:txBody>
      </p:sp>
      <p:sp>
        <p:nvSpPr>
          <p:cNvPr id="4" name="Title 3"/>
          <p:cNvSpPr>
            <a:spLocks noGrp="1"/>
          </p:cNvSpPr>
          <p:nvPr>
            <p:ph type="title"/>
          </p:nvPr>
        </p:nvSpPr>
        <p:spPr>
          <a:xfrm>
            <a:off x="936943" y="417031"/>
            <a:ext cx="7922577" cy="799257"/>
          </a:xfrm>
        </p:spPr>
        <p:txBody>
          <a:bodyPr/>
          <a:lstStyle/>
          <a:p>
            <a:r>
              <a:rPr lang="en-US" dirty="0"/>
              <a:t>Concept Check 3–6</a:t>
            </a:r>
          </a:p>
        </p:txBody>
      </p:sp>
      <p:sp>
        <p:nvSpPr>
          <p:cNvPr id="6" name="Oval 5"/>
          <p:cNvSpPr/>
          <p:nvPr/>
        </p:nvSpPr>
        <p:spPr bwMode="auto">
          <a:xfrm>
            <a:off x="972521" y="4885381"/>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2638095" y="4514045"/>
            <a:ext cx="6009780" cy="1831271"/>
          </a:xfrm>
          <a:prstGeom prst="rect">
            <a:avLst/>
          </a:prstGeom>
          <a:solidFill>
            <a:srgbClr val="FFFFD1"/>
          </a:solidFill>
          <a:ln w="6350">
            <a:solidFill>
              <a:schemeClr val="tx1"/>
            </a:solidFill>
          </a:ln>
        </p:spPr>
        <p:txBody>
          <a:bodyPr wrap="square" rtlCol="0">
            <a:spAutoFit/>
          </a:bodyPr>
          <a:lstStyle/>
          <a:p>
            <a:r>
              <a:rPr lang="en-US" dirty="0"/>
              <a:t>Since the employee worked two days in the last week of December (Monday and Tuesday), the amount of the accrual should be for $200 (= $100 per day × 2 days). The adjusting entry on December 31 would be:</a:t>
            </a:r>
          </a:p>
          <a:p>
            <a:pPr>
              <a:spcBef>
                <a:spcPts val="600"/>
              </a:spcBef>
            </a:pPr>
            <a:r>
              <a:rPr lang="en-US" dirty="0"/>
              <a:t>	Salaries Expense		200</a:t>
            </a:r>
          </a:p>
          <a:p>
            <a:r>
              <a:rPr lang="en-US" dirty="0"/>
              <a:t>		Salaries Payable		200</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Tree>
    <p:extLst>
      <p:ext uri="{BB962C8B-B14F-4D97-AF65-F5344CB8AC3E}">
        <p14:creationId xmlns:p14="http://schemas.microsoft.com/office/powerpoint/2010/main" val="1155807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4628" y="133779"/>
            <a:ext cx="8229600" cy="660063"/>
          </a:xfrm>
        </p:spPr>
        <p:txBody>
          <a:bodyPr/>
          <a:lstStyle/>
          <a:p>
            <a:pPr>
              <a:lnSpc>
                <a:spcPct val="90000"/>
              </a:lnSpc>
            </a:pPr>
            <a:r>
              <a:rPr lang="en-US" sz="4000" dirty="0"/>
              <a:t>Accrued Expenses—Utilities</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12" name="Rounded Rectangle 11"/>
          <p:cNvSpPr/>
          <p:nvPr/>
        </p:nvSpPr>
        <p:spPr>
          <a:xfrm>
            <a:off x="6020547" y="1816254"/>
            <a:ext cx="2471736" cy="1005659"/>
          </a:xfrm>
          <a:prstGeom prst="round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3" name="TextBox 12"/>
          <p:cNvSpPr txBox="1">
            <a:spLocks noChangeArrowheads="1"/>
          </p:cNvSpPr>
          <p:nvPr/>
        </p:nvSpPr>
        <p:spPr bwMode="auto">
          <a:xfrm>
            <a:off x="5992657" y="1806251"/>
            <a:ext cx="2498200" cy="1015663"/>
          </a:xfrm>
          <a:prstGeom prst="rect">
            <a:avLst/>
          </a:prstGeom>
          <a:noFill/>
          <a:ln w="9525">
            <a:noFill/>
            <a:miter lim="800000"/>
            <a:headEnd/>
            <a:tailEnd/>
          </a:ln>
        </p:spPr>
        <p:txBody>
          <a:bodyPr wrap="square">
            <a:spAutoFit/>
          </a:bodyPr>
          <a:lstStyle/>
          <a:p>
            <a:pPr algn="ctr"/>
            <a:r>
              <a:rPr lang="en-US" sz="2000" b="1" dirty="0">
                <a:solidFill>
                  <a:prstClr val="black"/>
                </a:solidFill>
              </a:rPr>
              <a:t>$9,000 </a:t>
            </a:r>
          </a:p>
          <a:p>
            <a:pPr algn="ctr"/>
            <a:r>
              <a:rPr lang="en-US" sz="2000" b="1" dirty="0">
                <a:solidFill>
                  <a:prstClr val="black"/>
                </a:solidFill>
              </a:rPr>
              <a:t>Cash paid for utilities</a:t>
            </a:r>
          </a:p>
          <a:p>
            <a:pPr algn="ctr"/>
            <a:r>
              <a:rPr lang="en-US" sz="2000" dirty="0">
                <a:solidFill>
                  <a:prstClr val="black"/>
                </a:solidFill>
              </a:rPr>
              <a:t>Jan. 6</a:t>
            </a:r>
          </a:p>
        </p:txBody>
      </p:sp>
      <p:sp>
        <p:nvSpPr>
          <p:cNvPr id="15" name="Rounded Rectangle 14"/>
          <p:cNvSpPr/>
          <p:nvPr/>
        </p:nvSpPr>
        <p:spPr>
          <a:xfrm>
            <a:off x="1860741" y="3443325"/>
            <a:ext cx="2139591" cy="708440"/>
          </a:xfrm>
          <a:prstGeom prst="round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Box 15"/>
          <p:cNvSpPr txBox="1">
            <a:spLocks noChangeArrowheads="1"/>
          </p:cNvSpPr>
          <p:nvPr/>
        </p:nvSpPr>
        <p:spPr bwMode="auto">
          <a:xfrm>
            <a:off x="2021485" y="3443878"/>
            <a:ext cx="1851809" cy="707886"/>
          </a:xfrm>
          <a:prstGeom prst="rect">
            <a:avLst/>
          </a:prstGeom>
          <a:noFill/>
          <a:ln w="9525">
            <a:noFill/>
            <a:miter lim="800000"/>
            <a:headEnd/>
            <a:tailEnd/>
          </a:ln>
        </p:spPr>
        <p:txBody>
          <a:bodyPr wrap="square">
            <a:spAutoFit/>
          </a:bodyPr>
          <a:lstStyle/>
          <a:p>
            <a:pPr algn="ctr"/>
            <a:r>
              <a:rPr lang="en-US" sz="2000" b="1" dirty="0">
                <a:solidFill>
                  <a:prstClr val="black"/>
                </a:solidFill>
              </a:rPr>
              <a:t>Utilities used</a:t>
            </a:r>
          </a:p>
          <a:p>
            <a:pPr algn="ctr"/>
            <a:r>
              <a:rPr lang="en-US" sz="2000" b="1" dirty="0">
                <a:solidFill>
                  <a:prstClr val="black"/>
                </a:solidFill>
              </a:rPr>
              <a:t>$9,000 </a:t>
            </a:r>
          </a:p>
        </p:txBody>
      </p:sp>
      <p:sp>
        <p:nvSpPr>
          <p:cNvPr id="17" name="Right Brace 16"/>
          <p:cNvSpPr/>
          <p:nvPr/>
        </p:nvSpPr>
        <p:spPr>
          <a:xfrm rot="5400000">
            <a:off x="3099291" y="2062516"/>
            <a:ext cx="191861" cy="2367411"/>
          </a:xfrm>
          <a:prstGeom prst="rightBrace">
            <a:avLst>
              <a:gd name="adj1" fmla="val 8333"/>
              <a:gd name="adj2" fmla="val 50857"/>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prstClr val="black"/>
              </a:solidFill>
            </a:endParaRPr>
          </a:p>
        </p:txBody>
      </p:sp>
      <p:sp>
        <p:nvSpPr>
          <p:cNvPr id="19" name="Rectangle 18"/>
          <p:cNvSpPr/>
          <p:nvPr/>
        </p:nvSpPr>
        <p:spPr>
          <a:xfrm>
            <a:off x="913715" y="4942855"/>
            <a:ext cx="7711752" cy="1430616"/>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0" name="TextBox 19"/>
          <p:cNvSpPr txBox="1"/>
          <p:nvPr/>
        </p:nvSpPr>
        <p:spPr>
          <a:xfrm>
            <a:off x="1110823" y="4912890"/>
            <a:ext cx="7633427" cy="1323439"/>
          </a:xfrm>
          <a:prstGeom prst="rect">
            <a:avLst/>
          </a:prstGeom>
          <a:noFill/>
        </p:spPr>
        <p:txBody>
          <a:bodyPr wrap="square" rtlCol="0">
            <a:spAutoFit/>
          </a:bodyPr>
          <a:lstStyle/>
          <a:p>
            <a:r>
              <a:rPr lang="en-US" sz="2000" u="sng" dirty="0">
                <a:solidFill>
                  <a:prstClr val="black"/>
                </a:solidFill>
              </a:rPr>
              <a:t>December 31</a:t>
            </a:r>
            <a:r>
              <a:rPr lang="en-US" sz="2000" dirty="0">
                <a:solidFill>
                  <a:prstClr val="black"/>
                </a:solidFill>
              </a:rPr>
              <a:t>						                 </a:t>
            </a:r>
            <a:r>
              <a:rPr lang="en-US" sz="2000" u="sng" dirty="0">
                <a:solidFill>
                  <a:prstClr val="black"/>
                </a:solidFill>
              </a:rPr>
              <a:t>Debit</a:t>
            </a:r>
            <a:r>
              <a:rPr lang="en-US" sz="2000" dirty="0">
                <a:solidFill>
                  <a:prstClr val="black"/>
                </a:solidFill>
              </a:rPr>
              <a:t>                </a:t>
            </a:r>
            <a:r>
              <a:rPr lang="en-US" sz="2000" u="sng" dirty="0">
                <a:solidFill>
                  <a:prstClr val="black"/>
                </a:solidFill>
              </a:rPr>
              <a:t>Credit</a:t>
            </a:r>
          </a:p>
          <a:p>
            <a:r>
              <a:rPr lang="en-US" sz="2000" b="1" dirty="0">
                <a:solidFill>
                  <a:prstClr val="black"/>
                </a:solidFill>
              </a:rPr>
              <a:t>Utilities Expense </a:t>
            </a:r>
            <a:r>
              <a:rPr lang="en-US" sz="2000" i="1" dirty="0">
                <a:solidFill>
                  <a:prstClr val="black"/>
                </a:solidFill>
              </a:rPr>
              <a:t>(</a:t>
            </a:r>
            <a:r>
              <a:rPr lang="en-US" sz="2000" dirty="0">
                <a:solidFill>
                  <a:prstClr val="black"/>
                </a:solidFill>
              </a:rPr>
              <a:t>+</a:t>
            </a:r>
            <a:r>
              <a:rPr lang="en-US" sz="2000" i="1" dirty="0">
                <a:solidFill>
                  <a:prstClr val="black"/>
                </a:solidFill>
              </a:rPr>
              <a:t>E, </a:t>
            </a:r>
            <a:r>
              <a:rPr lang="en-US" sz="2000" dirty="0">
                <a:solidFill>
                  <a:prstClr val="black"/>
                </a:solidFill>
              </a:rPr>
              <a:t>−</a:t>
            </a:r>
            <a:r>
              <a:rPr lang="en-US" sz="2000" i="1" dirty="0">
                <a:solidFill>
                  <a:prstClr val="black"/>
                </a:solidFill>
              </a:rPr>
              <a:t>SE) </a:t>
            </a:r>
            <a:r>
              <a:rPr lang="en-US" sz="2000" dirty="0">
                <a:solidFill>
                  <a:prstClr val="black"/>
                </a:solidFill>
              </a:rPr>
              <a:t>………………………….         </a:t>
            </a:r>
            <a:r>
              <a:rPr lang="en-US" sz="2000" b="1" dirty="0">
                <a:solidFill>
                  <a:prstClr val="black"/>
                </a:solidFill>
              </a:rPr>
              <a:t>9,000</a:t>
            </a:r>
          </a:p>
          <a:p>
            <a:r>
              <a:rPr lang="en-US" sz="2000" dirty="0">
                <a:solidFill>
                  <a:prstClr val="black"/>
                </a:solidFill>
              </a:rPr>
              <a:t>     </a:t>
            </a:r>
            <a:r>
              <a:rPr lang="en-US" sz="2000" b="1" dirty="0">
                <a:solidFill>
                  <a:prstClr val="black"/>
                </a:solidFill>
              </a:rPr>
              <a:t>Utilities Payable </a:t>
            </a:r>
            <a:r>
              <a:rPr lang="en-US" sz="2000" i="1" dirty="0">
                <a:solidFill>
                  <a:prstClr val="black"/>
                </a:solidFill>
              </a:rPr>
              <a:t>(</a:t>
            </a:r>
            <a:r>
              <a:rPr lang="en-US" sz="2000" dirty="0">
                <a:solidFill>
                  <a:prstClr val="black"/>
                </a:solidFill>
              </a:rPr>
              <a:t>+</a:t>
            </a:r>
            <a:r>
              <a:rPr lang="en-US" sz="2000" i="1" dirty="0">
                <a:solidFill>
                  <a:prstClr val="black"/>
                </a:solidFill>
              </a:rPr>
              <a:t>L) </a:t>
            </a:r>
            <a:r>
              <a:rPr lang="en-US" sz="2000" dirty="0">
                <a:solidFill>
                  <a:prstClr val="black"/>
                </a:solidFill>
              </a:rPr>
              <a:t>………………………………                                   </a:t>
            </a:r>
            <a:r>
              <a:rPr lang="en-US" sz="2000" b="1" dirty="0">
                <a:solidFill>
                  <a:prstClr val="black"/>
                </a:solidFill>
              </a:rPr>
              <a:t>9,000</a:t>
            </a:r>
          </a:p>
          <a:p>
            <a:r>
              <a:rPr lang="en-US" sz="2000" dirty="0">
                <a:solidFill>
                  <a:prstClr val="black"/>
                </a:solidFill>
              </a:rPr>
              <a:t>     </a:t>
            </a:r>
            <a:r>
              <a:rPr lang="en-US" i="1" dirty="0">
                <a:solidFill>
                  <a:prstClr val="black"/>
                </a:solidFill>
              </a:rPr>
              <a:t>(Utilities used, but not paid, in the current period)</a:t>
            </a:r>
          </a:p>
        </p:txBody>
      </p:sp>
      <p:cxnSp>
        <p:nvCxnSpPr>
          <p:cNvPr id="21" name="Straight Connector 20"/>
          <p:cNvCxnSpPr/>
          <p:nvPr/>
        </p:nvCxnSpPr>
        <p:spPr>
          <a:xfrm>
            <a:off x="1946278" y="2903605"/>
            <a:ext cx="0" cy="438547"/>
          </a:xfrm>
          <a:prstGeom prst="line">
            <a:avLst/>
          </a:prstGeom>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7125648" y="2885330"/>
            <a:ext cx="0" cy="438547"/>
          </a:xfrm>
          <a:prstGeom prst="line">
            <a:avLst/>
          </a:prstGeom>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1765781" y="3104604"/>
            <a:ext cx="590411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ounded Rectangle 23"/>
          <p:cNvSpPr/>
          <p:nvPr/>
        </p:nvSpPr>
        <p:spPr>
          <a:xfrm>
            <a:off x="3445352" y="1816255"/>
            <a:ext cx="1975492" cy="1005658"/>
          </a:xfrm>
          <a:prstGeom prst="round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5" name="TextBox 24"/>
          <p:cNvSpPr txBox="1">
            <a:spLocks noChangeArrowheads="1"/>
          </p:cNvSpPr>
          <p:nvPr/>
        </p:nvSpPr>
        <p:spPr bwMode="auto">
          <a:xfrm>
            <a:off x="3526141" y="1806252"/>
            <a:ext cx="1894703" cy="1015663"/>
          </a:xfrm>
          <a:prstGeom prst="rect">
            <a:avLst/>
          </a:prstGeom>
          <a:noFill/>
          <a:ln w="9525">
            <a:noFill/>
            <a:miter lim="800000"/>
            <a:headEnd/>
            <a:tailEnd/>
          </a:ln>
        </p:spPr>
        <p:txBody>
          <a:bodyPr wrap="square">
            <a:spAutoFit/>
          </a:bodyPr>
          <a:lstStyle/>
          <a:p>
            <a:pPr algn="ctr"/>
            <a:r>
              <a:rPr lang="en-US" sz="2000" b="1" dirty="0">
                <a:solidFill>
                  <a:prstClr val="black"/>
                </a:solidFill>
              </a:rPr>
              <a:t>$9,000 </a:t>
            </a:r>
          </a:p>
          <a:p>
            <a:pPr algn="ctr"/>
            <a:r>
              <a:rPr lang="en-US" sz="2000" b="1" dirty="0">
                <a:solidFill>
                  <a:prstClr val="black"/>
                </a:solidFill>
              </a:rPr>
              <a:t>Utilities owed </a:t>
            </a:r>
          </a:p>
          <a:p>
            <a:pPr algn="ctr"/>
            <a:r>
              <a:rPr lang="en-US" sz="2000" dirty="0">
                <a:solidFill>
                  <a:prstClr val="black"/>
                </a:solidFill>
              </a:rPr>
              <a:t>Dec. 31</a:t>
            </a:r>
          </a:p>
        </p:txBody>
      </p:sp>
      <p:cxnSp>
        <p:nvCxnSpPr>
          <p:cNvPr id="26" name="Straight Connector 25"/>
          <p:cNvCxnSpPr/>
          <p:nvPr/>
        </p:nvCxnSpPr>
        <p:spPr>
          <a:xfrm>
            <a:off x="4521909" y="2885330"/>
            <a:ext cx="0" cy="438547"/>
          </a:xfrm>
          <a:prstGeom prst="line">
            <a:avLst/>
          </a:prstGeom>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3909909" y="3578966"/>
            <a:ext cx="1244128" cy="707886"/>
          </a:xfrm>
          <a:prstGeom prst="rect">
            <a:avLst/>
          </a:prstGeom>
          <a:noFill/>
        </p:spPr>
        <p:txBody>
          <a:bodyPr wrap="square" rtlCol="0">
            <a:spAutoFit/>
          </a:bodyPr>
          <a:lstStyle/>
          <a:p>
            <a:pPr algn="ctr"/>
            <a:r>
              <a:rPr lang="en-US" sz="2000" b="1" dirty="0">
                <a:solidFill>
                  <a:srgbClr val="FF0000"/>
                </a:solidFill>
              </a:rPr>
              <a:t>Adjusting entry</a:t>
            </a:r>
          </a:p>
        </p:txBody>
      </p:sp>
      <p:sp>
        <p:nvSpPr>
          <p:cNvPr id="32" name="Content Placeholder 2"/>
          <p:cNvSpPr>
            <a:spLocks noGrp="1"/>
          </p:cNvSpPr>
          <p:nvPr>
            <p:ph idx="4294967295"/>
          </p:nvPr>
        </p:nvSpPr>
        <p:spPr>
          <a:xfrm>
            <a:off x="723481" y="748973"/>
            <a:ext cx="8399505" cy="1210462"/>
          </a:xfrm>
          <a:prstGeom prst="rect">
            <a:avLst/>
          </a:prstGeom>
        </p:spPr>
        <p:txBody>
          <a:bodyPr>
            <a:normAutofit/>
          </a:bodyPr>
          <a:lstStyle/>
          <a:p>
            <a:pPr lvl="0"/>
            <a:r>
              <a:rPr lang="en-US" sz="2400" dirty="0"/>
              <a:t>By December 31, utilities costs of $9,000 have been incurred but have not been paid</a:t>
            </a:r>
          </a:p>
        </p:txBody>
      </p:sp>
      <p:cxnSp>
        <p:nvCxnSpPr>
          <p:cNvPr id="33" name="Straight Arrow Connector 32"/>
          <p:cNvCxnSpPr/>
          <p:nvPr/>
        </p:nvCxnSpPr>
        <p:spPr>
          <a:xfrm flipH="1">
            <a:off x="4021043" y="4214193"/>
            <a:ext cx="510930" cy="61912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4" name="Rounded Rectangle 33"/>
          <p:cNvSpPr/>
          <p:nvPr/>
        </p:nvSpPr>
        <p:spPr>
          <a:xfrm>
            <a:off x="1001204" y="1828713"/>
            <a:ext cx="1892808" cy="1014984"/>
          </a:xfrm>
          <a:prstGeom prst="round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5" name="TextBox 34"/>
          <p:cNvSpPr txBox="1">
            <a:spLocks noChangeArrowheads="1"/>
          </p:cNvSpPr>
          <p:nvPr/>
        </p:nvSpPr>
        <p:spPr bwMode="auto">
          <a:xfrm>
            <a:off x="1077598" y="1879063"/>
            <a:ext cx="1737360" cy="1323439"/>
          </a:xfrm>
          <a:prstGeom prst="rect">
            <a:avLst/>
          </a:prstGeom>
          <a:noFill/>
          <a:ln w="9525">
            <a:noFill/>
            <a:miter lim="800000"/>
            <a:headEnd/>
            <a:tailEnd/>
          </a:ln>
        </p:spPr>
        <p:txBody>
          <a:bodyPr wrap="square">
            <a:spAutoFit/>
          </a:bodyPr>
          <a:lstStyle/>
          <a:p>
            <a:pPr algn="ctr"/>
            <a:r>
              <a:rPr lang="en-US" sz="2000" b="1" dirty="0">
                <a:solidFill>
                  <a:prstClr val="black"/>
                </a:solidFill>
              </a:rPr>
              <a:t>$0</a:t>
            </a:r>
          </a:p>
          <a:p>
            <a:pPr algn="ctr"/>
            <a:r>
              <a:rPr lang="en-US" sz="2000" b="1" dirty="0">
                <a:solidFill>
                  <a:prstClr val="black"/>
                </a:solidFill>
              </a:rPr>
              <a:t>Utilities owed</a:t>
            </a:r>
          </a:p>
          <a:p>
            <a:pPr algn="ctr"/>
            <a:r>
              <a:rPr lang="en-US" sz="2000" dirty="0">
                <a:solidFill>
                  <a:prstClr val="black"/>
                </a:solidFill>
              </a:rPr>
              <a:t>Dec. 1</a:t>
            </a:r>
          </a:p>
        </p:txBody>
      </p:sp>
      <p:sp>
        <p:nvSpPr>
          <p:cNvPr id="31" name="TextBox 30">
            <a:extLst>
              <a:ext uri="{FF2B5EF4-FFF2-40B4-BE49-F238E27FC236}">
                <a16:creationId xmlns:a16="http://schemas.microsoft.com/office/drawing/2014/main" id="{F0115420-2493-48B9-A2CD-E26833FEF5A0}"/>
              </a:ext>
            </a:extLst>
          </p:cNvPr>
          <p:cNvSpPr txBox="1"/>
          <p:nvPr/>
        </p:nvSpPr>
        <p:spPr>
          <a:xfrm>
            <a:off x="5265171" y="3447951"/>
            <a:ext cx="3479076" cy="923330"/>
          </a:xfrm>
          <a:prstGeom prst="rect">
            <a:avLst/>
          </a:prstGeom>
          <a:noFill/>
        </p:spPr>
        <p:txBody>
          <a:bodyPr wrap="square">
            <a:spAutoFit/>
          </a:bodyPr>
          <a:lstStyle/>
          <a:p>
            <a:r>
              <a:rPr lang="en-US" sz="1800" b="1" i="0" u="none" strike="noStrike" baseline="0" dirty="0">
                <a:latin typeface="Times New Roman" panose="02020603050405020304" pitchFamily="18" charset="0"/>
              </a:rPr>
              <a:t>Related Entry</a:t>
            </a:r>
          </a:p>
          <a:p>
            <a:r>
              <a:rPr lang="en-US" sz="1800" b="0" i="0" u="none" strike="noStrike" baseline="0" dirty="0">
                <a:solidFill>
                  <a:srgbClr val="231F20"/>
                </a:solidFill>
                <a:latin typeface="Proxima Nova" panose="02000506030000020004" pitchFamily="50" charset="0"/>
              </a:rPr>
              <a:t>Utilities Payable  9,000</a:t>
            </a:r>
          </a:p>
          <a:p>
            <a:r>
              <a:rPr lang="en-US" sz="1800" b="0" i="0" u="none" strike="noStrike" baseline="0" dirty="0">
                <a:solidFill>
                  <a:srgbClr val="231F20"/>
                </a:solidFill>
                <a:latin typeface="Proxima Nova" panose="02000506030000020004" pitchFamily="50" charset="0"/>
              </a:rPr>
              <a:t>        Cash                     9,000</a:t>
            </a:r>
            <a:endParaRPr lang="en-US" dirty="0"/>
          </a:p>
        </p:txBody>
      </p:sp>
      <p:cxnSp>
        <p:nvCxnSpPr>
          <p:cNvPr id="5" name="Straight Connector 4">
            <a:extLst>
              <a:ext uri="{FF2B5EF4-FFF2-40B4-BE49-F238E27FC236}">
                <a16:creationId xmlns:a16="http://schemas.microsoft.com/office/drawing/2014/main" id="{C43B0CFA-EC5A-477B-91C3-9C76C170BECE}"/>
              </a:ext>
            </a:extLst>
          </p:cNvPr>
          <p:cNvCxnSpPr>
            <a:cxnSpLocks/>
          </p:cNvCxnSpPr>
          <p:nvPr/>
        </p:nvCxnSpPr>
        <p:spPr>
          <a:xfrm>
            <a:off x="5391153" y="3767103"/>
            <a:ext cx="323431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50820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9" grpId="0" animBg="1"/>
      <p:bldP spid="2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4628" y="133779"/>
            <a:ext cx="8229600" cy="660063"/>
          </a:xfrm>
        </p:spPr>
        <p:txBody>
          <a:bodyPr/>
          <a:lstStyle/>
          <a:p>
            <a:pPr>
              <a:lnSpc>
                <a:spcPct val="90000"/>
              </a:lnSpc>
            </a:pPr>
            <a:r>
              <a:rPr lang="en-US" sz="4000" dirty="0"/>
              <a:t>Accrued Expenses—Interest</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12" name="Rounded Rectangle 11"/>
          <p:cNvSpPr/>
          <p:nvPr/>
        </p:nvSpPr>
        <p:spPr>
          <a:xfrm>
            <a:off x="6020547" y="1590842"/>
            <a:ext cx="2471736" cy="1231071"/>
          </a:xfrm>
          <a:prstGeom prst="round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3" name="TextBox 12"/>
          <p:cNvSpPr txBox="1">
            <a:spLocks noChangeArrowheads="1"/>
          </p:cNvSpPr>
          <p:nvPr/>
        </p:nvSpPr>
        <p:spPr bwMode="auto">
          <a:xfrm>
            <a:off x="5992657" y="1565627"/>
            <a:ext cx="2498200" cy="1323439"/>
          </a:xfrm>
          <a:prstGeom prst="rect">
            <a:avLst/>
          </a:prstGeom>
          <a:noFill/>
          <a:ln w="9525">
            <a:noFill/>
            <a:miter lim="800000"/>
            <a:headEnd/>
            <a:tailEnd/>
          </a:ln>
        </p:spPr>
        <p:txBody>
          <a:bodyPr wrap="square">
            <a:spAutoFit/>
          </a:bodyPr>
          <a:lstStyle/>
          <a:p>
            <a:pPr algn="ctr"/>
            <a:r>
              <a:rPr lang="en-US" sz="2000" b="1" dirty="0">
                <a:solidFill>
                  <a:prstClr val="black"/>
                </a:solidFill>
              </a:rPr>
              <a:t>$12,000 </a:t>
            </a:r>
          </a:p>
          <a:p>
            <a:pPr algn="ctr"/>
            <a:r>
              <a:rPr lang="en-US" sz="2000" b="1" dirty="0">
                <a:solidFill>
                  <a:prstClr val="black"/>
                </a:solidFill>
              </a:rPr>
              <a:t>Cash paid for interest</a:t>
            </a:r>
          </a:p>
          <a:p>
            <a:pPr algn="ctr"/>
            <a:r>
              <a:rPr lang="en-US" sz="2000" b="1" dirty="0">
                <a:solidFill>
                  <a:prstClr val="black"/>
                </a:solidFill>
              </a:rPr>
              <a:t>(one year later)</a:t>
            </a:r>
          </a:p>
          <a:p>
            <a:pPr algn="ctr"/>
            <a:r>
              <a:rPr lang="en-US" sz="2000" dirty="0">
                <a:solidFill>
                  <a:prstClr val="black"/>
                </a:solidFill>
              </a:rPr>
              <a:t>Dec. 1 </a:t>
            </a:r>
          </a:p>
        </p:txBody>
      </p:sp>
      <p:sp>
        <p:nvSpPr>
          <p:cNvPr id="15" name="Rounded Rectangle 14"/>
          <p:cNvSpPr/>
          <p:nvPr/>
        </p:nvSpPr>
        <p:spPr>
          <a:xfrm>
            <a:off x="1860741" y="3443325"/>
            <a:ext cx="2139591" cy="708440"/>
          </a:xfrm>
          <a:prstGeom prst="round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Box 15"/>
          <p:cNvSpPr txBox="1">
            <a:spLocks noChangeArrowheads="1"/>
          </p:cNvSpPr>
          <p:nvPr/>
        </p:nvSpPr>
        <p:spPr bwMode="auto">
          <a:xfrm>
            <a:off x="1820736" y="3443878"/>
            <a:ext cx="2139591" cy="707886"/>
          </a:xfrm>
          <a:prstGeom prst="rect">
            <a:avLst/>
          </a:prstGeom>
          <a:noFill/>
          <a:ln w="9525">
            <a:noFill/>
            <a:miter lim="800000"/>
            <a:headEnd/>
            <a:tailEnd/>
          </a:ln>
        </p:spPr>
        <p:txBody>
          <a:bodyPr wrap="square">
            <a:spAutoFit/>
          </a:bodyPr>
          <a:lstStyle/>
          <a:p>
            <a:pPr algn="ctr"/>
            <a:r>
              <a:rPr lang="en-US" sz="2000" b="1" dirty="0">
                <a:solidFill>
                  <a:prstClr val="black"/>
                </a:solidFill>
              </a:rPr>
              <a:t>Interest incurred</a:t>
            </a:r>
          </a:p>
          <a:p>
            <a:pPr algn="ctr"/>
            <a:r>
              <a:rPr lang="en-US" sz="2000" b="1" dirty="0">
                <a:solidFill>
                  <a:prstClr val="black"/>
                </a:solidFill>
              </a:rPr>
              <a:t>$1,000 </a:t>
            </a:r>
          </a:p>
        </p:txBody>
      </p:sp>
      <p:sp>
        <p:nvSpPr>
          <p:cNvPr id="17" name="Right Brace 16"/>
          <p:cNvSpPr/>
          <p:nvPr/>
        </p:nvSpPr>
        <p:spPr>
          <a:xfrm rot="5400000">
            <a:off x="3099291" y="2062516"/>
            <a:ext cx="191861" cy="2367411"/>
          </a:xfrm>
          <a:prstGeom prst="rightBrace">
            <a:avLst>
              <a:gd name="adj1" fmla="val 8333"/>
              <a:gd name="adj2" fmla="val 50857"/>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prstClr val="black"/>
              </a:solidFill>
            </a:endParaRPr>
          </a:p>
        </p:txBody>
      </p:sp>
      <p:sp>
        <p:nvSpPr>
          <p:cNvPr id="19" name="Rectangle 18"/>
          <p:cNvSpPr/>
          <p:nvPr/>
        </p:nvSpPr>
        <p:spPr>
          <a:xfrm>
            <a:off x="913715" y="4942855"/>
            <a:ext cx="7711752" cy="1430616"/>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0" name="TextBox 19"/>
          <p:cNvSpPr txBox="1"/>
          <p:nvPr/>
        </p:nvSpPr>
        <p:spPr>
          <a:xfrm>
            <a:off x="1110823" y="4912890"/>
            <a:ext cx="7633427" cy="1323439"/>
          </a:xfrm>
          <a:prstGeom prst="rect">
            <a:avLst/>
          </a:prstGeom>
          <a:noFill/>
        </p:spPr>
        <p:txBody>
          <a:bodyPr wrap="square" rtlCol="0">
            <a:spAutoFit/>
          </a:bodyPr>
          <a:lstStyle/>
          <a:p>
            <a:r>
              <a:rPr lang="en-US" sz="2000" u="sng" dirty="0">
                <a:solidFill>
                  <a:prstClr val="black"/>
                </a:solidFill>
              </a:rPr>
              <a:t>December 31</a:t>
            </a:r>
            <a:r>
              <a:rPr lang="en-US" sz="2000" dirty="0">
                <a:solidFill>
                  <a:prstClr val="black"/>
                </a:solidFill>
              </a:rPr>
              <a:t>						                 </a:t>
            </a:r>
            <a:r>
              <a:rPr lang="en-US" sz="2000" u="sng" dirty="0">
                <a:solidFill>
                  <a:prstClr val="black"/>
                </a:solidFill>
              </a:rPr>
              <a:t>Debit</a:t>
            </a:r>
            <a:r>
              <a:rPr lang="en-US" sz="2000" dirty="0">
                <a:solidFill>
                  <a:prstClr val="black"/>
                </a:solidFill>
              </a:rPr>
              <a:t>                </a:t>
            </a:r>
            <a:r>
              <a:rPr lang="en-US" sz="2000" u="sng" dirty="0">
                <a:solidFill>
                  <a:prstClr val="black"/>
                </a:solidFill>
              </a:rPr>
              <a:t>Credit</a:t>
            </a:r>
          </a:p>
          <a:p>
            <a:r>
              <a:rPr lang="en-US" sz="2000" b="1" dirty="0">
                <a:solidFill>
                  <a:prstClr val="black"/>
                </a:solidFill>
              </a:rPr>
              <a:t>Interest Expense </a:t>
            </a:r>
            <a:r>
              <a:rPr lang="en-US" sz="2000" i="1" dirty="0">
                <a:solidFill>
                  <a:prstClr val="black"/>
                </a:solidFill>
              </a:rPr>
              <a:t>(</a:t>
            </a:r>
            <a:r>
              <a:rPr lang="en-US" sz="2000" dirty="0">
                <a:solidFill>
                  <a:prstClr val="black"/>
                </a:solidFill>
              </a:rPr>
              <a:t>+</a:t>
            </a:r>
            <a:r>
              <a:rPr lang="en-US" sz="2000" i="1" dirty="0">
                <a:solidFill>
                  <a:prstClr val="black"/>
                </a:solidFill>
              </a:rPr>
              <a:t>E, </a:t>
            </a:r>
            <a:r>
              <a:rPr lang="en-US" sz="2000" dirty="0">
                <a:solidFill>
                  <a:prstClr val="black"/>
                </a:solidFill>
              </a:rPr>
              <a:t>−</a:t>
            </a:r>
            <a:r>
              <a:rPr lang="en-US" sz="2000" i="1" dirty="0">
                <a:solidFill>
                  <a:prstClr val="black"/>
                </a:solidFill>
              </a:rPr>
              <a:t>SE) </a:t>
            </a:r>
            <a:r>
              <a:rPr lang="en-US" sz="2000" dirty="0">
                <a:solidFill>
                  <a:prstClr val="black"/>
                </a:solidFill>
              </a:rPr>
              <a:t>………………………….         </a:t>
            </a:r>
            <a:r>
              <a:rPr lang="en-US" sz="2000" b="1" dirty="0">
                <a:solidFill>
                  <a:prstClr val="black"/>
                </a:solidFill>
              </a:rPr>
              <a:t>1,000</a:t>
            </a:r>
          </a:p>
          <a:p>
            <a:r>
              <a:rPr lang="en-US" sz="2000" dirty="0">
                <a:solidFill>
                  <a:prstClr val="black"/>
                </a:solidFill>
              </a:rPr>
              <a:t>     </a:t>
            </a:r>
            <a:r>
              <a:rPr lang="en-US" sz="2000" b="1" dirty="0">
                <a:solidFill>
                  <a:prstClr val="black"/>
                </a:solidFill>
              </a:rPr>
              <a:t>Interest Payable </a:t>
            </a:r>
            <a:r>
              <a:rPr lang="en-US" sz="2000" i="1" dirty="0">
                <a:solidFill>
                  <a:prstClr val="black"/>
                </a:solidFill>
              </a:rPr>
              <a:t>(</a:t>
            </a:r>
            <a:r>
              <a:rPr lang="en-US" sz="2000" dirty="0">
                <a:solidFill>
                  <a:prstClr val="black"/>
                </a:solidFill>
              </a:rPr>
              <a:t>+</a:t>
            </a:r>
            <a:r>
              <a:rPr lang="en-US" sz="2000" i="1" dirty="0">
                <a:solidFill>
                  <a:prstClr val="black"/>
                </a:solidFill>
              </a:rPr>
              <a:t>L) </a:t>
            </a:r>
            <a:r>
              <a:rPr lang="en-US" sz="2000" dirty="0">
                <a:solidFill>
                  <a:prstClr val="black"/>
                </a:solidFill>
              </a:rPr>
              <a:t>………………………………                                   </a:t>
            </a:r>
            <a:r>
              <a:rPr lang="en-US" sz="2000" b="1" dirty="0">
                <a:solidFill>
                  <a:prstClr val="black"/>
                </a:solidFill>
              </a:rPr>
              <a:t>1,000</a:t>
            </a:r>
          </a:p>
          <a:p>
            <a:r>
              <a:rPr lang="en-US" sz="2000" dirty="0">
                <a:solidFill>
                  <a:prstClr val="black"/>
                </a:solidFill>
              </a:rPr>
              <a:t>     </a:t>
            </a:r>
            <a:r>
              <a:rPr lang="en-US" i="1" dirty="0">
                <a:solidFill>
                  <a:prstClr val="black"/>
                </a:solidFill>
              </a:rPr>
              <a:t>(Interest incurred, but not paid, in the current period)</a:t>
            </a:r>
          </a:p>
        </p:txBody>
      </p:sp>
      <p:cxnSp>
        <p:nvCxnSpPr>
          <p:cNvPr id="21" name="Straight Connector 20"/>
          <p:cNvCxnSpPr/>
          <p:nvPr/>
        </p:nvCxnSpPr>
        <p:spPr>
          <a:xfrm>
            <a:off x="1946278" y="2903605"/>
            <a:ext cx="0" cy="438547"/>
          </a:xfrm>
          <a:prstGeom prst="line">
            <a:avLst/>
          </a:prstGeom>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7125648" y="2885330"/>
            <a:ext cx="0" cy="438547"/>
          </a:xfrm>
          <a:prstGeom prst="line">
            <a:avLst/>
          </a:prstGeom>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1765781" y="3104604"/>
            <a:ext cx="590411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ounded Rectangle 23"/>
          <p:cNvSpPr/>
          <p:nvPr/>
        </p:nvSpPr>
        <p:spPr>
          <a:xfrm>
            <a:off x="3445352" y="1590842"/>
            <a:ext cx="1975492" cy="1231071"/>
          </a:xfrm>
          <a:prstGeom prst="round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5" name="TextBox 24"/>
          <p:cNvSpPr txBox="1">
            <a:spLocks noChangeArrowheads="1"/>
          </p:cNvSpPr>
          <p:nvPr/>
        </p:nvSpPr>
        <p:spPr bwMode="auto">
          <a:xfrm>
            <a:off x="3499405" y="1685940"/>
            <a:ext cx="1894703" cy="1015663"/>
          </a:xfrm>
          <a:prstGeom prst="rect">
            <a:avLst/>
          </a:prstGeom>
          <a:noFill/>
          <a:ln w="9525">
            <a:noFill/>
            <a:miter lim="800000"/>
            <a:headEnd/>
            <a:tailEnd/>
          </a:ln>
        </p:spPr>
        <p:txBody>
          <a:bodyPr wrap="square">
            <a:spAutoFit/>
          </a:bodyPr>
          <a:lstStyle/>
          <a:p>
            <a:pPr algn="ctr"/>
            <a:r>
              <a:rPr lang="en-US" sz="2000" b="1" dirty="0">
                <a:solidFill>
                  <a:prstClr val="black"/>
                </a:solidFill>
              </a:rPr>
              <a:t>$1,000 </a:t>
            </a:r>
          </a:p>
          <a:p>
            <a:pPr algn="ctr"/>
            <a:r>
              <a:rPr lang="en-US" sz="2000" b="1" dirty="0">
                <a:solidFill>
                  <a:prstClr val="black"/>
                </a:solidFill>
              </a:rPr>
              <a:t>Interest owed </a:t>
            </a:r>
          </a:p>
          <a:p>
            <a:pPr algn="ctr"/>
            <a:r>
              <a:rPr lang="en-US" sz="2000" dirty="0">
                <a:solidFill>
                  <a:prstClr val="black"/>
                </a:solidFill>
              </a:rPr>
              <a:t>Dec. 31</a:t>
            </a:r>
          </a:p>
        </p:txBody>
      </p:sp>
      <p:cxnSp>
        <p:nvCxnSpPr>
          <p:cNvPr id="26" name="Straight Connector 25"/>
          <p:cNvCxnSpPr/>
          <p:nvPr/>
        </p:nvCxnSpPr>
        <p:spPr>
          <a:xfrm>
            <a:off x="4521909" y="2885330"/>
            <a:ext cx="0" cy="438547"/>
          </a:xfrm>
          <a:prstGeom prst="line">
            <a:avLst/>
          </a:prstGeom>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3909909" y="3578966"/>
            <a:ext cx="1244128" cy="707886"/>
          </a:xfrm>
          <a:prstGeom prst="rect">
            <a:avLst/>
          </a:prstGeom>
          <a:noFill/>
        </p:spPr>
        <p:txBody>
          <a:bodyPr wrap="square" rtlCol="0">
            <a:spAutoFit/>
          </a:bodyPr>
          <a:lstStyle/>
          <a:p>
            <a:pPr algn="ctr"/>
            <a:r>
              <a:rPr lang="en-US" sz="2000" b="1" dirty="0">
                <a:solidFill>
                  <a:srgbClr val="FF0000"/>
                </a:solidFill>
              </a:rPr>
              <a:t>Adjusting entry</a:t>
            </a:r>
          </a:p>
        </p:txBody>
      </p:sp>
      <p:sp>
        <p:nvSpPr>
          <p:cNvPr id="32" name="Content Placeholder 2"/>
          <p:cNvSpPr>
            <a:spLocks noGrp="1"/>
          </p:cNvSpPr>
          <p:nvPr>
            <p:ph idx="4294967295"/>
          </p:nvPr>
        </p:nvSpPr>
        <p:spPr>
          <a:xfrm>
            <a:off x="723481" y="748973"/>
            <a:ext cx="8399505" cy="1210462"/>
          </a:xfrm>
          <a:prstGeom prst="rect">
            <a:avLst/>
          </a:prstGeom>
        </p:spPr>
        <p:txBody>
          <a:bodyPr>
            <a:normAutofit/>
          </a:bodyPr>
          <a:lstStyle/>
          <a:p>
            <a:pPr lvl="0"/>
            <a:r>
              <a:rPr lang="en-US" sz="2400" dirty="0"/>
              <a:t>By December 31, one month of interest has been charged for borrowing $100,000 at 12% interest (= $100,000 × 12% × 1/12)</a:t>
            </a:r>
          </a:p>
        </p:txBody>
      </p:sp>
      <p:cxnSp>
        <p:nvCxnSpPr>
          <p:cNvPr id="33" name="Straight Arrow Connector 32"/>
          <p:cNvCxnSpPr/>
          <p:nvPr/>
        </p:nvCxnSpPr>
        <p:spPr>
          <a:xfrm flipH="1">
            <a:off x="4021043" y="4214193"/>
            <a:ext cx="510930" cy="61912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4" name="Rounded Rectangle 33"/>
          <p:cNvSpPr/>
          <p:nvPr/>
        </p:nvSpPr>
        <p:spPr>
          <a:xfrm>
            <a:off x="1379221" y="2436399"/>
            <a:ext cx="1183214" cy="403428"/>
          </a:xfrm>
          <a:prstGeom prst="round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5" name="TextBox 34"/>
          <p:cNvSpPr txBox="1">
            <a:spLocks noChangeArrowheads="1"/>
          </p:cNvSpPr>
          <p:nvPr/>
        </p:nvSpPr>
        <p:spPr bwMode="auto">
          <a:xfrm>
            <a:off x="1343944" y="2436399"/>
            <a:ext cx="1183214" cy="400110"/>
          </a:xfrm>
          <a:prstGeom prst="rect">
            <a:avLst/>
          </a:prstGeom>
          <a:noFill/>
          <a:ln w="9525">
            <a:noFill/>
            <a:miter lim="800000"/>
            <a:headEnd/>
            <a:tailEnd/>
          </a:ln>
        </p:spPr>
        <p:txBody>
          <a:bodyPr wrap="square">
            <a:spAutoFit/>
          </a:bodyPr>
          <a:lstStyle/>
          <a:p>
            <a:pPr algn="ctr"/>
            <a:r>
              <a:rPr lang="en-US" sz="2000" dirty="0">
                <a:solidFill>
                  <a:prstClr val="black"/>
                </a:solidFill>
              </a:rPr>
              <a:t>Dec. 1</a:t>
            </a:r>
          </a:p>
        </p:txBody>
      </p:sp>
      <p:sp>
        <p:nvSpPr>
          <p:cNvPr id="29" name="Rounded Rectangle 28"/>
          <p:cNvSpPr/>
          <p:nvPr/>
        </p:nvSpPr>
        <p:spPr>
          <a:xfrm>
            <a:off x="5047627" y="3429788"/>
            <a:ext cx="1830592" cy="1009174"/>
          </a:xfrm>
          <a:prstGeom prst="round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0" name="TextBox 29"/>
          <p:cNvSpPr txBox="1">
            <a:spLocks noChangeArrowheads="1"/>
          </p:cNvSpPr>
          <p:nvPr/>
        </p:nvSpPr>
        <p:spPr bwMode="auto">
          <a:xfrm>
            <a:off x="4917233" y="3423299"/>
            <a:ext cx="2042165" cy="1015663"/>
          </a:xfrm>
          <a:prstGeom prst="rect">
            <a:avLst/>
          </a:prstGeom>
          <a:noFill/>
          <a:ln w="9525">
            <a:noFill/>
            <a:miter lim="800000"/>
            <a:headEnd/>
            <a:tailEnd/>
          </a:ln>
        </p:spPr>
        <p:txBody>
          <a:bodyPr wrap="square">
            <a:spAutoFit/>
          </a:bodyPr>
          <a:lstStyle/>
          <a:p>
            <a:pPr algn="ctr"/>
            <a:r>
              <a:rPr lang="en-US" sz="2000" b="1" dirty="0">
                <a:solidFill>
                  <a:prstClr val="black"/>
                </a:solidFill>
              </a:rPr>
              <a:t>Additional</a:t>
            </a:r>
          </a:p>
          <a:p>
            <a:pPr algn="ctr"/>
            <a:r>
              <a:rPr lang="en-US" sz="2000" b="1" dirty="0">
                <a:solidFill>
                  <a:prstClr val="black"/>
                </a:solidFill>
              </a:rPr>
              <a:t>Interest incurred</a:t>
            </a:r>
          </a:p>
          <a:p>
            <a:pPr algn="ctr"/>
            <a:r>
              <a:rPr lang="en-US" sz="2000" b="1" dirty="0">
                <a:solidFill>
                  <a:prstClr val="black"/>
                </a:solidFill>
              </a:rPr>
              <a:t>$11,000 </a:t>
            </a:r>
          </a:p>
        </p:txBody>
      </p:sp>
      <p:sp>
        <p:nvSpPr>
          <p:cNvPr id="31" name="Right Brace 30"/>
          <p:cNvSpPr/>
          <p:nvPr/>
        </p:nvSpPr>
        <p:spPr>
          <a:xfrm rot="5400000">
            <a:off x="5737969" y="2062507"/>
            <a:ext cx="191861" cy="2367411"/>
          </a:xfrm>
          <a:prstGeom prst="rightBrace">
            <a:avLst>
              <a:gd name="adj1" fmla="val 8333"/>
              <a:gd name="adj2" fmla="val 50857"/>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prstClr val="black"/>
              </a:solidFill>
            </a:endParaRPr>
          </a:p>
        </p:txBody>
      </p:sp>
      <p:sp>
        <p:nvSpPr>
          <p:cNvPr id="36" name="Rounded Rectangle 8">
            <a:extLst>
              <a:ext uri="{FF2B5EF4-FFF2-40B4-BE49-F238E27FC236}">
                <a16:creationId xmlns:a16="http://schemas.microsoft.com/office/drawing/2014/main" id="{F1A72DB2-5CC3-47B6-85B9-7D15AA367FF0}"/>
              </a:ext>
            </a:extLst>
          </p:cNvPr>
          <p:cNvSpPr>
            <a:spLocks/>
          </p:cNvSpPr>
          <p:nvPr/>
        </p:nvSpPr>
        <p:spPr>
          <a:xfrm>
            <a:off x="1003316" y="1623711"/>
            <a:ext cx="1892808" cy="1234440"/>
          </a:xfrm>
          <a:prstGeom prst="round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7" name="TextBox 36">
            <a:extLst>
              <a:ext uri="{FF2B5EF4-FFF2-40B4-BE49-F238E27FC236}">
                <a16:creationId xmlns:a16="http://schemas.microsoft.com/office/drawing/2014/main" id="{39E34A7D-3201-475D-A729-0975421CAC33}"/>
              </a:ext>
            </a:extLst>
          </p:cNvPr>
          <p:cNvSpPr txBox="1">
            <a:spLocks noChangeArrowheads="1"/>
          </p:cNvSpPr>
          <p:nvPr/>
        </p:nvSpPr>
        <p:spPr bwMode="auto">
          <a:xfrm>
            <a:off x="1059459" y="1687822"/>
            <a:ext cx="1768769" cy="1015663"/>
          </a:xfrm>
          <a:prstGeom prst="rect">
            <a:avLst/>
          </a:prstGeom>
          <a:noFill/>
          <a:ln w="9525">
            <a:noFill/>
            <a:miter lim="800000"/>
            <a:headEnd/>
            <a:tailEnd/>
          </a:ln>
        </p:spPr>
        <p:txBody>
          <a:bodyPr wrap="square">
            <a:spAutoFit/>
          </a:bodyPr>
          <a:lstStyle/>
          <a:p>
            <a:pPr algn="ctr"/>
            <a:r>
              <a:rPr lang="en-US" sz="2000" b="1" dirty="0">
                <a:solidFill>
                  <a:prstClr val="black"/>
                </a:solidFill>
              </a:rPr>
              <a:t>$0</a:t>
            </a:r>
          </a:p>
          <a:p>
            <a:pPr algn="ctr"/>
            <a:r>
              <a:rPr lang="en-US" sz="2000" b="1" dirty="0">
                <a:solidFill>
                  <a:prstClr val="black"/>
                </a:solidFill>
              </a:rPr>
              <a:t>Interest owed</a:t>
            </a:r>
          </a:p>
          <a:p>
            <a:pPr algn="ctr"/>
            <a:r>
              <a:rPr lang="en-US" sz="2000" dirty="0">
                <a:solidFill>
                  <a:prstClr val="black"/>
                </a:solidFill>
              </a:rPr>
              <a:t>Dec. 28</a:t>
            </a:r>
          </a:p>
        </p:txBody>
      </p:sp>
      <p:sp>
        <p:nvSpPr>
          <p:cNvPr id="38" name="TextBox 37">
            <a:extLst>
              <a:ext uri="{FF2B5EF4-FFF2-40B4-BE49-F238E27FC236}">
                <a16:creationId xmlns:a16="http://schemas.microsoft.com/office/drawing/2014/main" id="{23D48BF7-77B8-4142-9C90-326E4F22A550}"/>
              </a:ext>
            </a:extLst>
          </p:cNvPr>
          <p:cNvSpPr txBox="1"/>
          <p:nvPr/>
        </p:nvSpPr>
        <p:spPr>
          <a:xfrm>
            <a:off x="6878219" y="3509086"/>
            <a:ext cx="2244767" cy="954107"/>
          </a:xfrm>
          <a:prstGeom prst="rect">
            <a:avLst/>
          </a:prstGeom>
          <a:noFill/>
        </p:spPr>
        <p:txBody>
          <a:bodyPr wrap="square">
            <a:spAutoFit/>
          </a:bodyPr>
          <a:lstStyle/>
          <a:p>
            <a:r>
              <a:rPr lang="en-US" sz="1400" b="1" i="0" u="none" strike="noStrike" baseline="0" dirty="0">
                <a:latin typeface="Times New Roman" panose="02020603050405020304" pitchFamily="18" charset="0"/>
              </a:rPr>
              <a:t>Related Entry</a:t>
            </a:r>
          </a:p>
          <a:p>
            <a:r>
              <a:rPr lang="en-US" sz="1400" b="0" i="0" u="none" strike="noStrike" baseline="0" dirty="0">
                <a:solidFill>
                  <a:srgbClr val="231F20"/>
                </a:solidFill>
                <a:latin typeface="Proxima Nova" panose="02000506030000020004" pitchFamily="50" charset="0"/>
              </a:rPr>
              <a:t>Interest Exp.  11,000</a:t>
            </a:r>
          </a:p>
          <a:p>
            <a:r>
              <a:rPr lang="en-US" sz="1400" dirty="0">
                <a:solidFill>
                  <a:srgbClr val="231F20"/>
                </a:solidFill>
                <a:latin typeface="Proxima Nova" panose="02000506030000020004" pitchFamily="50" charset="0"/>
              </a:rPr>
              <a:t>Interest Pay.   1,000</a:t>
            </a:r>
            <a:endParaRPr lang="en-US" sz="1400" b="0" i="0" u="none" strike="noStrike" baseline="0" dirty="0">
              <a:solidFill>
                <a:srgbClr val="231F20"/>
              </a:solidFill>
              <a:latin typeface="Proxima Nova" panose="02000506030000020004" pitchFamily="50" charset="0"/>
            </a:endParaRPr>
          </a:p>
          <a:p>
            <a:r>
              <a:rPr lang="en-US" sz="1400" b="0" i="0" u="none" strike="noStrike" baseline="0" dirty="0">
                <a:solidFill>
                  <a:srgbClr val="231F20"/>
                </a:solidFill>
                <a:latin typeface="Proxima Nova" panose="02000506030000020004" pitchFamily="50" charset="0"/>
              </a:rPr>
              <a:t>     Cash               12,000</a:t>
            </a:r>
            <a:endParaRPr lang="en-US" sz="1400" dirty="0"/>
          </a:p>
        </p:txBody>
      </p:sp>
      <p:cxnSp>
        <p:nvCxnSpPr>
          <p:cNvPr id="5" name="Straight Connector 4">
            <a:extLst>
              <a:ext uri="{FF2B5EF4-FFF2-40B4-BE49-F238E27FC236}">
                <a16:creationId xmlns:a16="http://schemas.microsoft.com/office/drawing/2014/main" id="{D9672A4B-1713-4D89-ADB0-3FA5B6B425F0}"/>
              </a:ext>
            </a:extLst>
          </p:cNvPr>
          <p:cNvCxnSpPr/>
          <p:nvPr/>
        </p:nvCxnSpPr>
        <p:spPr>
          <a:xfrm>
            <a:off x="6959398" y="3764280"/>
            <a:ext cx="20116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5620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9" grpId="0" animBg="1"/>
      <p:bldP spid="27" grpId="0"/>
      <p:bldP spid="29" grpId="0" animBg="1"/>
      <p:bldP spid="30" grpId="0"/>
      <p:bldP spid="3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628" y="605952"/>
            <a:ext cx="8229600" cy="1143000"/>
          </a:xfrm>
        </p:spPr>
        <p:txBody>
          <a:bodyPr/>
          <a:lstStyle/>
          <a:p>
            <a:r>
              <a:rPr lang="en-US" dirty="0"/>
              <a:t>Common Mistake</a:t>
            </a:r>
          </a:p>
        </p:txBody>
      </p:sp>
      <p:sp>
        <p:nvSpPr>
          <p:cNvPr id="3" name="Footer Placeholder 2"/>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Content Placeholder 4"/>
          <p:cNvSpPr>
            <a:spLocks noGrp="1"/>
          </p:cNvSpPr>
          <p:nvPr>
            <p:ph sz="quarter" idx="13"/>
          </p:nvPr>
        </p:nvSpPr>
        <p:spPr>
          <a:xfrm>
            <a:off x="922134" y="1643055"/>
            <a:ext cx="7589520" cy="4106104"/>
          </a:xfrm>
        </p:spPr>
        <p:txBody>
          <a:bodyPr>
            <a:noAutofit/>
          </a:bodyPr>
          <a:lstStyle/>
          <a:p>
            <a:r>
              <a:rPr lang="en-US" dirty="0">
                <a:latin typeface="Calibri"/>
                <a:cs typeface="Calibri"/>
              </a:rPr>
              <a:t>When recording the interest payable on a borrowed amount, students sometimes mistakenly credit the liability associated with the principal amount (Notes Payable). We record interest payable in a </a:t>
            </a:r>
            <a:r>
              <a:rPr lang="en-US" b="1" i="1" dirty="0">
                <a:latin typeface="Calibri"/>
                <a:cs typeface="Calibri"/>
              </a:rPr>
              <a:t>separate</a:t>
            </a:r>
            <a:r>
              <a:rPr lang="en-US" dirty="0">
                <a:latin typeface="Calibri"/>
                <a:cs typeface="Calibri"/>
              </a:rPr>
              <a:t> </a:t>
            </a:r>
            <a:r>
              <a:rPr lang="en-US" b="1" i="1" dirty="0">
                <a:latin typeface="Calibri"/>
                <a:cs typeface="Calibri"/>
              </a:rPr>
              <a:t>account</a:t>
            </a:r>
            <a:r>
              <a:rPr lang="en-US" dirty="0">
                <a:latin typeface="Calibri"/>
                <a:cs typeface="Calibri"/>
              </a:rPr>
              <a:t> (Interest Payable) to keep the balance owed for principal separate from the balance owed for interest.</a:t>
            </a:r>
          </a:p>
        </p:txBody>
      </p:sp>
    </p:spTree>
    <p:extLst>
      <p:ext uri="{BB962C8B-B14F-4D97-AF65-F5344CB8AC3E}">
        <p14:creationId xmlns:p14="http://schemas.microsoft.com/office/powerpoint/2010/main" val="17108782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4944" y="1149615"/>
            <a:ext cx="7637898" cy="4432716"/>
          </a:xfrm>
        </p:spPr>
        <p:txBody>
          <a:bodyPr>
            <a:normAutofit/>
          </a:bodyPr>
          <a:lstStyle/>
          <a:p>
            <a:pPr marL="0" indent="0">
              <a:buNone/>
            </a:pPr>
            <a:r>
              <a:rPr lang="en-US" sz="2800" dirty="0"/>
              <a:t>If a company borrowed $20,000 on November 1 at the rate of 6% annually, how much interest expense should be accrued at the year-end date of December 31, assuming no accrual has yet been made this year?</a:t>
            </a:r>
          </a:p>
          <a:p>
            <a:pPr>
              <a:buAutoNum type="alphaLcPeriod"/>
            </a:pPr>
            <a:r>
              <a:rPr lang="en-US" sz="2800" dirty="0"/>
              <a:t>$1,200</a:t>
            </a:r>
          </a:p>
          <a:p>
            <a:pPr>
              <a:buAutoNum type="alphaLcPeriod"/>
            </a:pPr>
            <a:r>
              <a:rPr lang="en-US" sz="2800" dirty="0"/>
              <a:t>$200</a:t>
            </a:r>
          </a:p>
          <a:p>
            <a:pPr>
              <a:buAutoNum type="alphaLcPeriod" startAt="3"/>
            </a:pPr>
            <a:r>
              <a:rPr lang="en-US" sz="2800" dirty="0"/>
              <a:t>$600</a:t>
            </a:r>
          </a:p>
          <a:p>
            <a:pPr>
              <a:buAutoNum type="alphaLcPeriod" startAt="3"/>
            </a:pPr>
            <a:r>
              <a:rPr lang="en-US" sz="2800" dirty="0"/>
              <a:t>$400</a:t>
            </a:r>
          </a:p>
        </p:txBody>
      </p:sp>
      <p:sp>
        <p:nvSpPr>
          <p:cNvPr id="4" name="Title 3"/>
          <p:cNvSpPr>
            <a:spLocks noGrp="1"/>
          </p:cNvSpPr>
          <p:nvPr>
            <p:ph type="title"/>
          </p:nvPr>
        </p:nvSpPr>
        <p:spPr>
          <a:xfrm>
            <a:off x="936943" y="432707"/>
            <a:ext cx="7922577" cy="799257"/>
          </a:xfrm>
        </p:spPr>
        <p:txBody>
          <a:bodyPr/>
          <a:lstStyle/>
          <a:p>
            <a:r>
              <a:rPr lang="en-US" dirty="0"/>
              <a:t>Concept Check 3–7</a:t>
            </a:r>
          </a:p>
        </p:txBody>
      </p:sp>
      <p:sp>
        <p:nvSpPr>
          <p:cNvPr id="6" name="Oval 5"/>
          <p:cNvSpPr/>
          <p:nvPr/>
        </p:nvSpPr>
        <p:spPr bwMode="auto">
          <a:xfrm>
            <a:off x="956707" y="3857426"/>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2740525" y="3636972"/>
            <a:ext cx="5852160" cy="2662267"/>
          </a:xfrm>
          <a:prstGeom prst="rect">
            <a:avLst/>
          </a:prstGeom>
          <a:solidFill>
            <a:srgbClr val="FFFFD1"/>
          </a:solidFill>
          <a:ln w="6350">
            <a:solidFill>
              <a:schemeClr val="tx1"/>
            </a:solidFill>
          </a:ln>
        </p:spPr>
        <p:txBody>
          <a:bodyPr wrap="square" rtlCol="0">
            <a:spAutoFit/>
          </a:bodyPr>
          <a:lstStyle/>
          <a:p>
            <a:r>
              <a:rPr lang="en-US" sz="1900" dirty="0"/>
              <a:t>The formula to calculate interest for November and December (two months) is:</a:t>
            </a:r>
          </a:p>
          <a:p>
            <a:pPr>
              <a:spcBef>
                <a:spcPts val="600"/>
              </a:spcBef>
            </a:pPr>
            <a:r>
              <a:rPr lang="en-US" sz="1900" dirty="0"/>
              <a:t>Note Payable × Annual Interest Rate × Fraction of the Year</a:t>
            </a:r>
          </a:p>
          <a:p>
            <a:pPr algn="ctr">
              <a:spcBef>
                <a:spcPts val="600"/>
              </a:spcBef>
            </a:pPr>
            <a:r>
              <a:rPr lang="en-US" sz="1900" dirty="0"/>
              <a:t>$200 = $20,000 × 6% × 2/12</a:t>
            </a:r>
          </a:p>
          <a:p>
            <a:pPr algn="ctr"/>
            <a:endParaRPr lang="en-US" sz="1900" dirty="0"/>
          </a:p>
          <a:p>
            <a:r>
              <a:rPr lang="en-US" sz="1900" dirty="0"/>
              <a:t>The adjusting entry on December 31 would be:</a:t>
            </a:r>
          </a:p>
          <a:p>
            <a:pPr>
              <a:spcBef>
                <a:spcPts val="600"/>
              </a:spcBef>
            </a:pPr>
            <a:r>
              <a:rPr lang="en-US" sz="1900" dirty="0"/>
              <a:t>	Interest Expense		200</a:t>
            </a:r>
          </a:p>
          <a:p>
            <a:r>
              <a:rPr lang="en-US" sz="1900" dirty="0"/>
              <a:t>		Interest Payable		200</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Tree>
    <p:extLst>
      <p:ext uri="{BB962C8B-B14F-4D97-AF65-F5344CB8AC3E}">
        <p14:creationId xmlns:p14="http://schemas.microsoft.com/office/powerpoint/2010/main" val="58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4"/>
          <p:cNvSpPr>
            <a:spLocks noGrp="1"/>
          </p:cNvSpPr>
          <p:nvPr>
            <p:ph idx="1"/>
          </p:nvPr>
        </p:nvSpPr>
        <p:spPr>
          <a:xfrm>
            <a:off x="709368" y="1442358"/>
            <a:ext cx="7687457" cy="2968582"/>
          </a:xfrm>
        </p:spPr>
        <p:txBody>
          <a:bodyPr/>
          <a:lstStyle/>
          <a:p>
            <a:r>
              <a:rPr lang="en-US" b="1" dirty="0">
                <a:solidFill>
                  <a:srgbClr val="A5062D"/>
                </a:solidFill>
              </a:rPr>
              <a:t>LO3–1</a:t>
            </a:r>
            <a:r>
              <a:rPr lang="en-US" dirty="0"/>
              <a:t>	Understand when asset, liabilities, revenues, and expenses are recorded.</a:t>
            </a:r>
          </a:p>
        </p:txBody>
      </p:sp>
      <p:sp>
        <p:nvSpPr>
          <p:cNvPr id="18433" name="Title 3"/>
          <p:cNvSpPr>
            <a:spLocks noGrp="1"/>
          </p:cNvSpPr>
          <p:nvPr>
            <p:ph type="title"/>
          </p:nvPr>
        </p:nvSpPr>
        <p:spPr/>
        <p:txBody>
          <a:bodyPr/>
          <a:lstStyle/>
          <a:p>
            <a:r>
              <a:rPr lang="en-US" dirty="0"/>
              <a:t>Learning Objective 1</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r>
              <a:rPr lang="en-US" dirty="0"/>
              <a:t>Accrued Revenues</a:t>
            </a:r>
          </a:p>
        </p:txBody>
      </p:sp>
      <p:sp>
        <p:nvSpPr>
          <p:cNvPr id="52226" name="Content Placeholder 2"/>
          <p:cNvSpPr>
            <a:spLocks noGrp="1"/>
          </p:cNvSpPr>
          <p:nvPr>
            <p:ph idx="1"/>
          </p:nvPr>
        </p:nvSpPr>
        <p:spPr>
          <a:xfrm>
            <a:off x="809150" y="1291786"/>
            <a:ext cx="7589520" cy="4525963"/>
          </a:xfrm>
        </p:spPr>
        <p:txBody>
          <a:bodyPr>
            <a:normAutofit fontScale="92500"/>
          </a:bodyPr>
          <a:lstStyle/>
          <a:p>
            <a:r>
              <a:rPr lang="en-US" b="1" dirty="0"/>
              <a:t>Accrued revenues</a:t>
            </a:r>
            <a:r>
              <a:rPr lang="en-US" dirty="0"/>
              <a:t> occur when a company provides products or services but hasn’t yet received cash. </a:t>
            </a:r>
          </a:p>
          <a:p>
            <a:r>
              <a:rPr lang="en-US" dirty="0"/>
              <a:t>Because the company has provided products and services in the current period and has the right to receive payment, an adjusting entry is needed to (1) record an </a:t>
            </a:r>
            <a:r>
              <a:rPr lang="en-US" b="1" dirty="0"/>
              <a:t>asset</a:t>
            </a:r>
            <a:r>
              <a:rPr lang="en-US" dirty="0"/>
              <a:t> for the amount expected to be received and (2) recognize </a:t>
            </a:r>
            <a:r>
              <a:rPr lang="en-US" b="1" dirty="0"/>
              <a:t>revenue</a:t>
            </a:r>
            <a:r>
              <a:rPr lang="en-US" dirty="0"/>
              <a:t>.</a:t>
            </a:r>
          </a:p>
          <a:p>
            <a:endParaRPr lang="en-US" dirty="0"/>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4"/>
          </p:nvPr>
        </p:nvSpPr>
        <p:spPr>
          <a:xfrm>
            <a:off x="6989386" y="6471802"/>
            <a:ext cx="2133600" cy="365125"/>
          </a:xfrm>
        </p:spPr>
        <p:txBody>
          <a:bodyPr/>
          <a:lstStyle/>
          <a:p>
            <a:r>
              <a:rPr lang="en-US" dirty="0"/>
              <a:t>3-</a:t>
            </a:r>
            <a:fld id="{8A048DD7-39B4-434B-ACE7-68CA5B147A05}" type="slidenum">
              <a:rPr lang="en-US" smtClean="0"/>
              <a:t>40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4628" y="133779"/>
            <a:ext cx="8229600" cy="660063"/>
          </a:xfrm>
        </p:spPr>
        <p:txBody>
          <a:bodyPr/>
          <a:lstStyle/>
          <a:p>
            <a:pPr>
              <a:lnSpc>
                <a:spcPct val="90000"/>
              </a:lnSpc>
            </a:pPr>
            <a:r>
              <a:rPr lang="en-US" sz="4000" dirty="0"/>
              <a:t>Accrued Revenues—Services</a:t>
            </a:r>
          </a:p>
        </p:txBody>
      </p:sp>
      <p:sp>
        <p:nvSpPr>
          <p:cNvPr id="4" name="Footer Placeholder 3"/>
          <p:cNvSpPr>
            <a:spLocks noGrp="1"/>
          </p:cNvSpPr>
          <p:nvPr>
            <p:ph type="ftr" sz="quarter" idx="11"/>
          </p:nvPr>
        </p:nvSpPr>
        <p:spPr/>
        <p:txBody>
          <a:bodyPr/>
          <a:lstStyle/>
          <a:p>
            <a:r>
              <a:rPr lang="en-US" dirty="0">
                <a:solidFill>
                  <a:prstClr val="black"/>
                </a:solidFill>
              </a:rPr>
              <a:t>Copyright ©2022 McGraw-Hill. All rights reserved. No reproduction or distribution without the prior written consent of McGraw-Hf. </a:t>
            </a:r>
          </a:p>
        </p:txBody>
      </p:sp>
      <p:sp>
        <p:nvSpPr>
          <p:cNvPr id="12" name="Rounded Rectangle 11"/>
          <p:cNvSpPr/>
          <p:nvPr/>
        </p:nvSpPr>
        <p:spPr>
          <a:xfrm>
            <a:off x="6020547" y="1580166"/>
            <a:ext cx="2471736" cy="1241747"/>
          </a:xfrm>
          <a:prstGeom prst="round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3" name="TextBox 12"/>
          <p:cNvSpPr txBox="1">
            <a:spLocks noChangeArrowheads="1"/>
          </p:cNvSpPr>
          <p:nvPr/>
        </p:nvSpPr>
        <p:spPr bwMode="auto">
          <a:xfrm>
            <a:off x="5992657" y="1585195"/>
            <a:ext cx="2498200" cy="1323439"/>
          </a:xfrm>
          <a:prstGeom prst="rect">
            <a:avLst/>
          </a:prstGeom>
          <a:noFill/>
          <a:ln w="9525">
            <a:noFill/>
            <a:miter lim="800000"/>
            <a:headEnd/>
            <a:tailEnd/>
          </a:ln>
        </p:spPr>
        <p:txBody>
          <a:bodyPr wrap="square">
            <a:spAutoFit/>
          </a:bodyPr>
          <a:lstStyle/>
          <a:p>
            <a:pPr algn="ctr"/>
            <a:r>
              <a:rPr lang="en-US" sz="2000" b="1" dirty="0">
                <a:solidFill>
                  <a:prstClr val="black"/>
                </a:solidFill>
              </a:rPr>
              <a:t>$27,000 </a:t>
            </a:r>
          </a:p>
          <a:p>
            <a:pPr algn="ctr"/>
            <a:r>
              <a:rPr lang="en-US" sz="2000" b="1" dirty="0">
                <a:solidFill>
                  <a:prstClr val="black"/>
                </a:solidFill>
              </a:rPr>
              <a:t>Cash received </a:t>
            </a:r>
          </a:p>
          <a:p>
            <a:pPr algn="ctr"/>
            <a:r>
              <a:rPr lang="en-US" sz="2000" b="1" dirty="0">
                <a:solidFill>
                  <a:prstClr val="black"/>
                </a:solidFill>
              </a:rPr>
              <a:t>from customers</a:t>
            </a:r>
          </a:p>
          <a:p>
            <a:pPr algn="ctr"/>
            <a:r>
              <a:rPr lang="en-US" sz="2000" dirty="0">
                <a:solidFill>
                  <a:prstClr val="black"/>
                </a:solidFill>
              </a:rPr>
              <a:t>Jan. 8–14</a:t>
            </a:r>
          </a:p>
        </p:txBody>
      </p:sp>
      <p:sp>
        <p:nvSpPr>
          <p:cNvPr id="15" name="Rounded Rectangle 14"/>
          <p:cNvSpPr/>
          <p:nvPr/>
        </p:nvSpPr>
        <p:spPr>
          <a:xfrm>
            <a:off x="1860741" y="3443325"/>
            <a:ext cx="2139591" cy="708440"/>
          </a:xfrm>
          <a:prstGeom prst="round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6" name="TextBox 15"/>
          <p:cNvSpPr txBox="1">
            <a:spLocks noChangeArrowheads="1"/>
          </p:cNvSpPr>
          <p:nvPr/>
        </p:nvSpPr>
        <p:spPr bwMode="auto">
          <a:xfrm>
            <a:off x="1860741" y="3443878"/>
            <a:ext cx="2139591" cy="707886"/>
          </a:xfrm>
          <a:prstGeom prst="rect">
            <a:avLst/>
          </a:prstGeom>
          <a:noFill/>
          <a:ln w="9525">
            <a:noFill/>
            <a:miter lim="800000"/>
            <a:headEnd/>
            <a:tailEnd/>
          </a:ln>
        </p:spPr>
        <p:txBody>
          <a:bodyPr wrap="square">
            <a:spAutoFit/>
          </a:bodyPr>
          <a:lstStyle/>
          <a:p>
            <a:pPr algn="ctr"/>
            <a:r>
              <a:rPr lang="en-US" sz="2000" b="1" dirty="0">
                <a:solidFill>
                  <a:prstClr val="black"/>
                </a:solidFill>
              </a:rPr>
              <a:t>Services provided</a:t>
            </a:r>
          </a:p>
          <a:p>
            <a:pPr algn="ctr"/>
            <a:r>
              <a:rPr lang="en-US" sz="2000" b="1" dirty="0">
                <a:solidFill>
                  <a:prstClr val="black"/>
                </a:solidFill>
              </a:rPr>
              <a:t>$7,000 </a:t>
            </a:r>
          </a:p>
        </p:txBody>
      </p:sp>
      <p:sp>
        <p:nvSpPr>
          <p:cNvPr id="17" name="Right Brace 16"/>
          <p:cNvSpPr/>
          <p:nvPr/>
        </p:nvSpPr>
        <p:spPr>
          <a:xfrm rot="5400000">
            <a:off x="3099291" y="2062516"/>
            <a:ext cx="191861" cy="2367411"/>
          </a:xfrm>
          <a:prstGeom prst="rightBrace">
            <a:avLst>
              <a:gd name="adj1" fmla="val 8333"/>
              <a:gd name="adj2" fmla="val 50857"/>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prstClr val="black"/>
              </a:solidFill>
            </a:endParaRPr>
          </a:p>
        </p:txBody>
      </p:sp>
      <p:sp>
        <p:nvSpPr>
          <p:cNvPr id="19" name="Rectangle 18"/>
          <p:cNvSpPr/>
          <p:nvPr/>
        </p:nvSpPr>
        <p:spPr>
          <a:xfrm>
            <a:off x="913715" y="4942855"/>
            <a:ext cx="7711752" cy="1430616"/>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0" name="TextBox 19"/>
          <p:cNvSpPr txBox="1"/>
          <p:nvPr/>
        </p:nvSpPr>
        <p:spPr>
          <a:xfrm>
            <a:off x="1110823" y="4912890"/>
            <a:ext cx="7633427" cy="1323439"/>
          </a:xfrm>
          <a:prstGeom prst="rect">
            <a:avLst/>
          </a:prstGeom>
          <a:noFill/>
        </p:spPr>
        <p:txBody>
          <a:bodyPr wrap="square" rtlCol="0">
            <a:spAutoFit/>
          </a:bodyPr>
          <a:lstStyle/>
          <a:p>
            <a:r>
              <a:rPr lang="en-US" sz="2000" u="sng" dirty="0">
                <a:solidFill>
                  <a:prstClr val="black"/>
                </a:solidFill>
              </a:rPr>
              <a:t>December 31</a:t>
            </a:r>
            <a:r>
              <a:rPr lang="en-US" sz="2000" dirty="0">
                <a:solidFill>
                  <a:prstClr val="black"/>
                </a:solidFill>
              </a:rPr>
              <a:t>						                 </a:t>
            </a:r>
            <a:r>
              <a:rPr lang="en-US" sz="2000" u="sng" dirty="0">
                <a:solidFill>
                  <a:prstClr val="black"/>
                </a:solidFill>
              </a:rPr>
              <a:t>Debit</a:t>
            </a:r>
            <a:r>
              <a:rPr lang="en-US" sz="2000" dirty="0">
                <a:solidFill>
                  <a:prstClr val="black"/>
                </a:solidFill>
              </a:rPr>
              <a:t>                </a:t>
            </a:r>
            <a:r>
              <a:rPr lang="en-US" sz="2000" u="sng" dirty="0">
                <a:solidFill>
                  <a:prstClr val="black"/>
                </a:solidFill>
              </a:rPr>
              <a:t>Credit</a:t>
            </a:r>
          </a:p>
          <a:p>
            <a:r>
              <a:rPr lang="en-US" sz="2000" b="1" dirty="0">
                <a:solidFill>
                  <a:prstClr val="black"/>
                </a:solidFill>
              </a:rPr>
              <a:t>Accounts Receivable </a:t>
            </a:r>
            <a:r>
              <a:rPr lang="en-US" sz="2000" i="1" dirty="0">
                <a:solidFill>
                  <a:prstClr val="black"/>
                </a:solidFill>
              </a:rPr>
              <a:t>(</a:t>
            </a:r>
            <a:r>
              <a:rPr lang="en-US" sz="2000" dirty="0">
                <a:solidFill>
                  <a:prstClr val="black"/>
                </a:solidFill>
              </a:rPr>
              <a:t>+</a:t>
            </a:r>
            <a:r>
              <a:rPr lang="en-US" sz="2000" i="1" dirty="0">
                <a:solidFill>
                  <a:prstClr val="black"/>
                </a:solidFill>
              </a:rPr>
              <a:t>A) </a:t>
            </a:r>
            <a:r>
              <a:rPr lang="en-US" sz="2000" dirty="0">
                <a:solidFill>
                  <a:prstClr val="black"/>
                </a:solidFill>
              </a:rPr>
              <a:t>……………………………….    7,000</a:t>
            </a:r>
          </a:p>
          <a:p>
            <a:r>
              <a:rPr lang="en-US" sz="2000" dirty="0">
                <a:solidFill>
                  <a:prstClr val="black"/>
                </a:solidFill>
              </a:rPr>
              <a:t>     </a:t>
            </a:r>
            <a:r>
              <a:rPr lang="en-US" sz="2000" b="1" dirty="0">
                <a:solidFill>
                  <a:prstClr val="black"/>
                </a:solidFill>
              </a:rPr>
              <a:t>Service Revenue </a:t>
            </a:r>
            <a:r>
              <a:rPr lang="en-US" sz="2000" i="1" dirty="0">
                <a:solidFill>
                  <a:prstClr val="black"/>
                </a:solidFill>
              </a:rPr>
              <a:t>(</a:t>
            </a:r>
            <a:r>
              <a:rPr lang="en-US" sz="2000" dirty="0">
                <a:solidFill>
                  <a:prstClr val="black"/>
                </a:solidFill>
              </a:rPr>
              <a:t>+</a:t>
            </a:r>
            <a:r>
              <a:rPr lang="en-US" sz="2000" i="1" dirty="0">
                <a:solidFill>
                  <a:prstClr val="black"/>
                </a:solidFill>
              </a:rPr>
              <a:t>R, </a:t>
            </a:r>
            <a:r>
              <a:rPr lang="en-US" sz="2000" dirty="0">
                <a:solidFill>
                  <a:prstClr val="black"/>
                </a:solidFill>
              </a:rPr>
              <a:t>+</a:t>
            </a:r>
            <a:r>
              <a:rPr lang="en-US" sz="2000" i="1" dirty="0">
                <a:solidFill>
                  <a:prstClr val="black"/>
                </a:solidFill>
              </a:rPr>
              <a:t>SE) </a:t>
            </a:r>
            <a:r>
              <a:rPr lang="en-US" sz="2000" dirty="0">
                <a:solidFill>
                  <a:prstClr val="black"/>
                </a:solidFill>
              </a:rPr>
              <a:t>………………………….                               7,000</a:t>
            </a:r>
          </a:p>
          <a:p>
            <a:r>
              <a:rPr lang="en-US" sz="2000" dirty="0">
                <a:solidFill>
                  <a:prstClr val="black"/>
                </a:solidFill>
              </a:rPr>
              <a:t>     </a:t>
            </a:r>
            <a:r>
              <a:rPr lang="en-US" i="1" dirty="0">
                <a:solidFill>
                  <a:prstClr val="black"/>
                </a:solidFill>
              </a:rPr>
              <a:t>(Bill customers for services provided during the current period)</a:t>
            </a:r>
          </a:p>
        </p:txBody>
      </p:sp>
      <p:cxnSp>
        <p:nvCxnSpPr>
          <p:cNvPr id="21" name="Straight Connector 20"/>
          <p:cNvCxnSpPr/>
          <p:nvPr/>
        </p:nvCxnSpPr>
        <p:spPr>
          <a:xfrm>
            <a:off x="1946278" y="2903605"/>
            <a:ext cx="0" cy="438547"/>
          </a:xfrm>
          <a:prstGeom prst="line">
            <a:avLst/>
          </a:prstGeom>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7125648" y="2885330"/>
            <a:ext cx="0" cy="438547"/>
          </a:xfrm>
          <a:prstGeom prst="line">
            <a:avLst/>
          </a:prstGeom>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1765781" y="3104604"/>
            <a:ext cx="590411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ounded Rectangle 23"/>
          <p:cNvSpPr/>
          <p:nvPr/>
        </p:nvSpPr>
        <p:spPr>
          <a:xfrm>
            <a:off x="3265714" y="1580166"/>
            <a:ext cx="2491991" cy="1241747"/>
          </a:xfrm>
          <a:prstGeom prst="round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5" name="TextBox 24"/>
          <p:cNvSpPr txBox="1">
            <a:spLocks noChangeArrowheads="1"/>
          </p:cNvSpPr>
          <p:nvPr/>
        </p:nvSpPr>
        <p:spPr bwMode="auto">
          <a:xfrm>
            <a:off x="3225687" y="1580166"/>
            <a:ext cx="2562484" cy="1323439"/>
          </a:xfrm>
          <a:prstGeom prst="rect">
            <a:avLst/>
          </a:prstGeom>
          <a:noFill/>
          <a:ln w="9525">
            <a:noFill/>
            <a:miter lim="800000"/>
            <a:headEnd/>
            <a:tailEnd/>
          </a:ln>
        </p:spPr>
        <p:txBody>
          <a:bodyPr wrap="square">
            <a:spAutoFit/>
          </a:bodyPr>
          <a:lstStyle/>
          <a:p>
            <a:pPr algn="ctr"/>
            <a:r>
              <a:rPr lang="en-US" sz="2000" b="1" dirty="0">
                <a:solidFill>
                  <a:prstClr val="black"/>
                </a:solidFill>
              </a:rPr>
              <a:t>$27,000 </a:t>
            </a:r>
          </a:p>
          <a:p>
            <a:pPr algn="ctr"/>
            <a:r>
              <a:rPr lang="en-US" sz="2000" b="1" dirty="0">
                <a:solidFill>
                  <a:prstClr val="black"/>
                </a:solidFill>
              </a:rPr>
              <a:t>Receivable </a:t>
            </a:r>
          </a:p>
          <a:p>
            <a:pPr algn="ctr"/>
            <a:r>
              <a:rPr lang="en-US" sz="2000" b="1" dirty="0">
                <a:solidFill>
                  <a:prstClr val="black"/>
                </a:solidFill>
              </a:rPr>
              <a:t>from customers</a:t>
            </a:r>
          </a:p>
          <a:p>
            <a:pPr algn="ctr"/>
            <a:r>
              <a:rPr lang="en-US" sz="2000" dirty="0">
                <a:solidFill>
                  <a:prstClr val="black"/>
                </a:solidFill>
              </a:rPr>
              <a:t>Dec. 31</a:t>
            </a:r>
          </a:p>
        </p:txBody>
      </p:sp>
      <p:cxnSp>
        <p:nvCxnSpPr>
          <p:cNvPr id="26" name="Straight Connector 25"/>
          <p:cNvCxnSpPr/>
          <p:nvPr/>
        </p:nvCxnSpPr>
        <p:spPr>
          <a:xfrm>
            <a:off x="4521909" y="2885330"/>
            <a:ext cx="0" cy="438547"/>
          </a:xfrm>
          <a:prstGeom prst="line">
            <a:avLst/>
          </a:prstGeom>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3909909" y="3578966"/>
            <a:ext cx="1244128" cy="707886"/>
          </a:xfrm>
          <a:prstGeom prst="rect">
            <a:avLst/>
          </a:prstGeom>
          <a:noFill/>
        </p:spPr>
        <p:txBody>
          <a:bodyPr wrap="square" rtlCol="0">
            <a:spAutoFit/>
          </a:bodyPr>
          <a:lstStyle/>
          <a:p>
            <a:pPr algn="ctr"/>
            <a:r>
              <a:rPr lang="en-US" sz="2000" b="1" dirty="0">
                <a:solidFill>
                  <a:srgbClr val="FF0000"/>
                </a:solidFill>
              </a:rPr>
              <a:t>Adjusting entry</a:t>
            </a:r>
          </a:p>
        </p:txBody>
      </p:sp>
      <p:sp>
        <p:nvSpPr>
          <p:cNvPr id="32" name="Content Placeholder 2"/>
          <p:cNvSpPr>
            <a:spLocks noGrp="1"/>
          </p:cNvSpPr>
          <p:nvPr>
            <p:ph idx="4294967295"/>
          </p:nvPr>
        </p:nvSpPr>
        <p:spPr>
          <a:xfrm>
            <a:off x="723481" y="748973"/>
            <a:ext cx="8399505" cy="1210462"/>
          </a:xfrm>
          <a:prstGeom prst="rect">
            <a:avLst/>
          </a:prstGeom>
        </p:spPr>
        <p:txBody>
          <a:bodyPr>
            <a:normAutofit/>
          </a:bodyPr>
          <a:lstStyle/>
          <a:p>
            <a:pPr lvl="0"/>
            <a:r>
              <a:rPr lang="en-US" sz="2400" dirty="0"/>
              <a:t>By December 31, services of $7,000 have been provided to customers but have not yet been billed.</a:t>
            </a:r>
          </a:p>
          <a:p>
            <a:pPr lvl="0"/>
            <a:endParaRPr lang="en-US" sz="2400" dirty="0"/>
          </a:p>
        </p:txBody>
      </p:sp>
      <p:cxnSp>
        <p:nvCxnSpPr>
          <p:cNvPr id="33" name="Straight Arrow Connector 32"/>
          <p:cNvCxnSpPr/>
          <p:nvPr/>
        </p:nvCxnSpPr>
        <p:spPr>
          <a:xfrm flipH="1">
            <a:off x="4021043" y="4214193"/>
            <a:ext cx="510930" cy="61912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4" name="Rounded Rectangle 33"/>
          <p:cNvSpPr/>
          <p:nvPr/>
        </p:nvSpPr>
        <p:spPr>
          <a:xfrm>
            <a:off x="817246" y="1598082"/>
            <a:ext cx="2017389" cy="1241745"/>
          </a:xfrm>
          <a:prstGeom prst="round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solidFill>
                  <a:prstClr val="black"/>
                </a:solidFill>
              </a:rPr>
              <a:t>$20,000 </a:t>
            </a:r>
          </a:p>
          <a:p>
            <a:pPr algn="ctr"/>
            <a:r>
              <a:rPr lang="en-US" sz="1800" b="1" dirty="0">
                <a:solidFill>
                  <a:prstClr val="black"/>
                </a:solidFill>
              </a:rPr>
              <a:t>Receivable </a:t>
            </a:r>
          </a:p>
          <a:p>
            <a:pPr algn="ctr"/>
            <a:r>
              <a:rPr lang="en-US" sz="1800" b="1" dirty="0">
                <a:solidFill>
                  <a:prstClr val="black"/>
                </a:solidFill>
              </a:rPr>
              <a:t>from customers</a:t>
            </a:r>
          </a:p>
          <a:p>
            <a:pPr algn="ctr"/>
            <a:r>
              <a:rPr lang="en-US" sz="1800" dirty="0">
                <a:solidFill>
                  <a:prstClr val="black"/>
                </a:solidFill>
              </a:rPr>
              <a:t>Dec. 31</a:t>
            </a:r>
          </a:p>
        </p:txBody>
      </p:sp>
      <p:sp>
        <p:nvSpPr>
          <p:cNvPr id="29" name="TextBox 28">
            <a:extLst>
              <a:ext uri="{FF2B5EF4-FFF2-40B4-BE49-F238E27FC236}">
                <a16:creationId xmlns:a16="http://schemas.microsoft.com/office/drawing/2014/main" id="{7615E27B-DDE8-42CB-BEEA-480D414BEA21}"/>
              </a:ext>
            </a:extLst>
          </p:cNvPr>
          <p:cNvSpPr txBox="1"/>
          <p:nvPr/>
        </p:nvSpPr>
        <p:spPr>
          <a:xfrm>
            <a:off x="5499100" y="3326444"/>
            <a:ext cx="3126367" cy="923330"/>
          </a:xfrm>
          <a:prstGeom prst="rect">
            <a:avLst/>
          </a:prstGeom>
          <a:noFill/>
        </p:spPr>
        <p:txBody>
          <a:bodyPr wrap="square">
            <a:spAutoFit/>
          </a:bodyPr>
          <a:lstStyle/>
          <a:p>
            <a:r>
              <a:rPr lang="en-US" sz="1800" b="1" i="0" u="none" strike="noStrike" baseline="0" dirty="0">
                <a:latin typeface="Times New Roman" panose="02020603050405020304" pitchFamily="18" charset="0"/>
              </a:rPr>
              <a:t>Related Entry</a:t>
            </a:r>
          </a:p>
          <a:p>
            <a:r>
              <a:rPr lang="en-US" sz="1800" b="0" i="0" u="none" strike="noStrike" baseline="0" dirty="0">
                <a:solidFill>
                  <a:srgbClr val="231F20"/>
                </a:solidFill>
                <a:latin typeface="Proxima Nova" panose="02000506030000020004" pitchFamily="50" charset="0"/>
              </a:rPr>
              <a:t>Cash            27,000</a:t>
            </a:r>
          </a:p>
          <a:p>
            <a:r>
              <a:rPr lang="en-US" dirty="0">
                <a:solidFill>
                  <a:srgbClr val="231F20"/>
                </a:solidFill>
                <a:latin typeface="Proxima Nova" panose="02000506030000020004" pitchFamily="50" charset="0"/>
              </a:rPr>
              <a:t>     Accts. Rec.         27,000</a:t>
            </a:r>
            <a:endParaRPr lang="en-US" sz="1800" b="0" i="0" u="none" strike="noStrike" baseline="0" dirty="0">
              <a:solidFill>
                <a:srgbClr val="231F20"/>
              </a:solidFill>
              <a:latin typeface="Proxima Nova" panose="02000506030000020004" pitchFamily="50" charset="0"/>
            </a:endParaRPr>
          </a:p>
        </p:txBody>
      </p:sp>
      <p:cxnSp>
        <p:nvCxnSpPr>
          <p:cNvPr id="5" name="Straight Connector 4">
            <a:extLst>
              <a:ext uri="{FF2B5EF4-FFF2-40B4-BE49-F238E27FC236}">
                <a16:creationId xmlns:a16="http://schemas.microsoft.com/office/drawing/2014/main" id="{5D17F143-D8C3-43FE-915D-EB3D72819462}"/>
              </a:ext>
            </a:extLst>
          </p:cNvPr>
          <p:cNvCxnSpPr/>
          <p:nvPr/>
        </p:nvCxnSpPr>
        <p:spPr>
          <a:xfrm>
            <a:off x="5580380" y="3660140"/>
            <a:ext cx="282955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8253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9" grpId="0" animBg="1"/>
      <p:bldP spid="2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4944" y="1314112"/>
            <a:ext cx="7406640" cy="4268219"/>
          </a:xfrm>
        </p:spPr>
        <p:txBody>
          <a:bodyPr/>
          <a:lstStyle/>
          <a:p>
            <a:pPr marL="0" indent="0">
              <a:buNone/>
            </a:pPr>
            <a:r>
              <a:rPr lang="en-US" dirty="0"/>
              <a:t>An adjusting entry would be needed for which of the following transactions?</a:t>
            </a:r>
          </a:p>
          <a:p>
            <a:pPr>
              <a:buAutoNum type="alphaLcPeriod"/>
            </a:pPr>
            <a:r>
              <a:rPr lang="en-US" dirty="0"/>
              <a:t>Accrued salaries</a:t>
            </a:r>
          </a:p>
          <a:p>
            <a:pPr>
              <a:buAutoNum type="alphaLcPeriod"/>
            </a:pPr>
            <a:r>
              <a:rPr lang="en-US" dirty="0"/>
              <a:t>Services provided but unbilled</a:t>
            </a:r>
          </a:p>
          <a:p>
            <a:pPr>
              <a:buAutoNum type="alphaLcPeriod" startAt="3"/>
            </a:pPr>
            <a:r>
              <a:rPr lang="en-US" dirty="0"/>
              <a:t>Interest accrued on a loan payable</a:t>
            </a:r>
          </a:p>
          <a:p>
            <a:pPr>
              <a:buAutoNum type="alphaLcPeriod" startAt="3"/>
            </a:pPr>
            <a:r>
              <a:rPr lang="en-US" dirty="0"/>
              <a:t>All of the above </a:t>
            </a:r>
          </a:p>
        </p:txBody>
      </p:sp>
      <p:sp>
        <p:nvSpPr>
          <p:cNvPr id="4" name="Title 3"/>
          <p:cNvSpPr>
            <a:spLocks noGrp="1"/>
          </p:cNvSpPr>
          <p:nvPr>
            <p:ph type="title"/>
          </p:nvPr>
        </p:nvSpPr>
        <p:spPr/>
        <p:txBody>
          <a:bodyPr/>
          <a:lstStyle/>
          <a:p>
            <a:r>
              <a:rPr lang="en-US" dirty="0"/>
              <a:t>Concept Check 3–8</a:t>
            </a:r>
          </a:p>
        </p:txBody>
      </p:sp>
      <p:sp>
        <p:nvSpPr>
          <p:cNvPr id="6" name="Oval 5"/>
          <p:cNvSpPr/>
          <p:nvPr/>
        </p:nvSpPr>
        <p:spPr bwMode="auto">
          <a:xfrm>
            <a:off x="996811" y="4175381"/>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1235934" y="5940922"/>
            <a:ext cx="7406640" cy="400110"/>
          </a:xfrm>
          <a:prstGeom prst="rect">
            <a:avLst/>
          </a:prstGeom>
          <a:solidFill>
            <a:srgbClr val="FFFFD1"/>
          </a:solidFill>
          <a:ln w="6350">
            <a:solidFill>
              <a:schemeClr val="tx1"/>
            </a:solidFill>
          </a:ln>
        </p:spPr>
        <p:txBody>
          <a:bodyPr wrap="square" rtlCol="0">
            <a:spAutoFit/>
          </a:bodyPr>
          <a:lstStyle/>
          <a:p>
            <a:r>
              <a:rPr lang="en-US" sz="2000" dirty="0"/>
              <a:t>All of the transactions listed would necessitate an adjusting entry.</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Tree>
    <p:extLst>
      <p:ext uri="{BB962C8B-B14F-4D97-AF65-F5344CB8AC3E}">
        <p14:creationId xmlns:p14="http://schemas.microsoft.com/office/powerpoint/2010/main" val="59766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 (Adjusting entries 1 of 2)</a:t>
            </a:r>
          </a:p>
        </p:txBody>
      </p:sp>
      <p:sp>
        <p:nvSpPr>
          <p:cNvPr id="3" name="Content Placeholder 2"/>
          <p:cNvSpPr>
            <a:spLocks noGrp="1"/>
          </p:cNvSpPr>
          <p:nvPr>
            <p:ph idx="1"/>
          </p:nvPr>
        </p:nvSpPr>
        <p:spPr>
          <a:xfrm>
            <a:off x="809150" y="1305897"/>
            <a:ext cx="7589520" cy="4525963"/>
          </a:xfrm>
        </p:spPr>
        <p:txBody>
          <a:bodyPr/>
          <a:lstStyle/>
          <a:p>
            <a:pPr marL="0" indent="0">
              <a:buNone/>
            </a:pPr>
            <a:r>
              <a:rPr lang="en-US" dirty="0"/>
              <a:t>Adjusting entries are needed:</a:t>
            </a:r>
          </a:p>
          <a:p>
            <a:pPr marL="854075" lvl="1" indent="-396875">
              <a:buNone/>
            </a:pPr>
            <a:r>
              <a:rPr lang="en-US" sz="3200" dirty="0"/>
              <a:t>1. When cash flows or obligations occur </a:t>
            </a:r>
            <a:r>
              <a:rPr lang="en-US" sz="3200" i="1" dirty="0"/>
              <a:t>before</a:t>
            </a:r>
            <a:r>
              <a:rPr lang="en-US" sz="3200" dirty="0"/>
              <a:t> the revenue- or expense-related activity (prepayment), or</a:t>
            </a:r>
          </a:p>
          <a:p>
            <a:pPr marL="854075" lvl="1" indent="-396875">
              <a:buNone/>
            </a:pPr>
            <a:r>
              <a:rPr lang="en-US" sz="3200" dirty="0"/>
              <a:t>2. When cash flows occur </a:t>
            </a:r>
            <a:r>
              <a:rPr lang="en-US" sz="3200" i="1" dirty="0"/>
              <a:t>after</a:t>
            </a:r>
            <a:r>
              <a:rPr lang="en-US" sz="3200" dirty="0"/>
              <a:t> the revenue- or expense-related activity (accrual).</a:t>
            </a:r>
          </a:p>
          <a:p>
            <a:endParaRPr lang="en-US" dirty="0"/>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4"/>
          </p:nvPr>
        </p:nvSpPr>
        <p:spPr>
          <a:xfrm>
            <a:off x="6989386" y="6471802"/>
            <a:ext cx="2133600" cy="365125"/>
          </a:xfrm>
        </p:spPr>
        <p:txBody>
          <a:bodyPr/>
          <a:lstStyle/>
          <a:p>
            <a:r>
              <a:rPr lang="en-US" dirty="0"/>
              <a:t>3-</a:t>
            </a:r>
            <a:fld id="{8A048DD7-39B4-434B-ACE7-68CA5B147A05}" type="slidenum">
              <a:rPr lang="en-US" smtClean="0"/>
              <a:t>43</a:t>
            </a:fld>
            <a:endParaRPr lang="en-US" dirty="0"/>
          </a:p>
        </p:txBody>
      </p:sp>
    </p:spTree>
    <p:extLst>
      <p:ext uri="{BB962C8B-B14F-4D97-AF65-F5344CB8AC3E}">
        <p14:creationId xmlns:p14="http://schemas.microsoft.com/office/powerpoint/2010/main" val="1081627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r>
              <a:rPr lang="en-US" dirty="0">
                <a:latin typeface="Calibri" panose="020F0502020204030204" pitchFamily="34" charset="0"/>
                <a:cs typeface="Calibri" panose="020F0502020204030204" pitchFamily="34" charset="0"/>
              </a:rPr>
              <a:t> (</a:t>
            </a:r>
            <a:r>
              <a:rPr lang="en-US" dirty="0"/>
              <a:t>Adjusting entries 2 of 2)</a:t>
            </a:r>
          </a:p>
        </p:txBody>
      </p:sp>
      <p:sp>
        <p:nvSpPr>
          <p:cNvPr id="3" name="Content Placeholder 2"/>
          <p:cNvSpPr>
            <a:spLocks noGrp="1"/>
          </p:cNvSpPr>
          <p:nvPr>
            <p:ph idx="1"/>
          </p:nvPr>
        </p:nvSpPr>
        <p:spPr>
          <a:xfrm>
            <a:off x="809150" y="1291786"/>
            <a:ext cx="7589520" cy="5180016"/>
          </a:xfrm>
        </p:spPr>
        <p:txBody>
          <a:bodyPr>
            <a:normAutofit/>
          </a:bodyPr>
          <a:lstStyle/>
          <a:p>
            <a:pPr marL="0" indent="0">
              <a:buNone/>
            </a:pPr>
            <a:r>
              <a:rPr lang="en-US" dirty="0"/>
              <a:t>Adjusting entries are </a:t>
            </a:r>
            <a:r>
              <a:rPr lang="en-US" b="1" dirty="0"/>
              <a:t>unnecessary</a:t>
            </a:r>
            <a:r>
              <a:rPr lang="en-US" dirty="0"/>
              <a:t> in two cases:</a:t>
            </a:r>
          </a:p>
          <a:p>
            <a:pPr marL="854075" lvl="1" indent="-396875">
              <a:buNone/>
            </a:pPr>
            <a:r>
              <a:rPr lang="en-US" sz="3200" dirty="0"/>
              <a:t>1. For transactions that do not involve revenue or expense activities, and</a:t>
            </a:r>
          </a:p>
          <a:p>
            <a:pPr marL="854075" lvl="1" indent="-396875">
              <a:buNone/>
            </a:pPr>
            <a:r>
              <a:rPr lang="en-US" sz="3200" dirty="0"/>
              <a:t>2. For transactions that result in revenues or expenses being recorded at the same time as the cash flow.</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4"/>
          </p:nvPr>
        </p:nvSpPr>
        <p:spPr>
          <a:xfrm>
            <a:off x="6989386" y="6471802"/>
            <a:ext cx="2133600" cy="365125"/>
          </a:xfrm>
        </p:spPr>
        <p:txBody>
          <a:bodyPr/>
          <a:lstStyle/>
          <a:p>
            <a:r>
              <a:rPr lang="en-US" dirty="0"/>
              <a:t>3-</a:t>
            </a:r>
            <a:fld id="{8A048DD7-39B4-434B-ACE7-68CA5B147A05}" type="slidenum">
              <a:rPr lang="en-US" smtClean="0"/>
              <a:t>44</a:t>
            </a:fld>
            <a:endParaRPr lang="en-US" dirty="0"/>
          </a:p>
        </p:txBody>
      </p:sp>
    </p:spTree>
    <p:extLst>
      <p:ext uri="{BB962C8B-B14F-4D97-AF65-F5344CB8AC3E}">
        <p14:creationId xmlns:p14="http://schemas.microsoft.com/office/powerpoint/2010/main" val="21732297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ntent Placeholder 4"/>
          <p:cNvSpPr>
            <a:spLocks noGrp="1"/>
          </p:cNvSpPr>
          <p:nvPr>
            <p:ph idx="1"/>
          </p:nvPr>
        </p:nvSpPr>
        <p:spPr>
          <a:xfrm>
            <a:off x="709368" y="1442358"/>
            <a:ext cx="7621771" cy="2968582"/>
          </a:xfrm>
        </p:spPr>
        <p:txBody>
          <a:bodyPr/>
          <a:lstStyle/>
          <a:p>
            <a:r>
              <a:rPr lang="en-US" b="1" dirty="0">
                <a:solidFill>
                  <a:srgbClr val="A5062D"/>
                </a:solidFill>
              </a:rPr>
              <a:t>LO3–4</a:t>
            </a:r>
            <a:r>
              <a:rPr lang="en-US" dirty="0"/>
              <a:t>	Post adjusting entries and prepare an adjusted trial balance.</a:t>
            </a:r>
          </a:p>
        </p:txBody>
      </p:sp>
      <p:sp>
        <p:nvSpPr>
          <p:cNvPr id="56321" name="Title 3"/>
          <p:cNvSpPr>
            <a:spLocks noGrp="1"/>
          </p:cNvSpPr>
          <p:nvPr>
            <p:ph type="title"/>
          </p:nvPr>
        </p:nvSpPr>
        <p:spPr/>
        <p:txBody>
          <a:bodyPr/>
          <a:lstStyle/>
          <a:p>
            <a:r>
              <a:rPr lang="en-US" dirty="0"/>
              <a:t>Learning Objective 4</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633970" y="1410454"/>
            <a:ext cx="4476316" cy="5174196"/>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7" name="Slide Number Placeholder 6"/>
          <p:cNvSpPr>
            <a:spLocks noGrp="1"/>
          </p:cNvSpPr>
          <p:nvPr>
            <p:ph type="sldNum" sz="quarter" idx="4"/>
          </p:nvPr>
        </p:nvSpPr>
        <p:spPr>
          <a:xfrm>
            <a:off x="6989386" y="6471802"/>
            <a:ext cx="2133600" cy="365125"/>
          </a:xfrm>
        </p:spPr>
        <p:txBody>
          <a:bodyPr/>
          <a:lstStyle/>
          <a:p>
            <a:r>
              <a:rPr lang="en-US" dirty="0">
                <a:solidFill>
                  <a:prstClr val="black">
                    <a:tint val="75000"/>
                  </a:prstClr>
                </a:solidFill>
              </a:rPr>
              <a:t>3-</a:t>
            </a:r>
            <a:fld id="{8A048DD7-39B4-434B-ACE7-68CA5B147A05}" type="slidenum">
              <a:rPr lang="en-US" smtClean="0">
                <a:solidFill>
                  <a:prstClr val="black">
                    <a:tint val="75000"/>
                  </a:prstClr>
                </a:solidFill>
              </a:rPr>
              <a:pPr/>
              <a:t>46</a:t>
            </a:fld>
            <a:endParaRPr lang="en-US" dirty="0">
              <a:solidFill>
                <a:prstClr val="black">
                  <a:tint val="75000"/>
                </a:prstClr>
              </a:solidFill>
            </a:endParaRPr>
          </a:p>
        </p:txBody>
      </p:sp>
      <p:sp>
        <p:nvSpPr>
          <p:cNvPr id="34" name="Rectangle 33"/>
          <p:cNvSpPr/>
          <p:nvPr/>
        </p:nvSpPr>
        <p:spPr>
          <a:xfrm>
            <a:off x="4787189" y="6338221"/>
            <a:ext cx="4293204" cy="223855"/>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Footer Placeholder 2"/>
          <p:cNvSpPr>
            <a:spLocks noGrp="1"/>
          </p:cNvSpPr>
          <p:nvPr>
            <p:ph type="ftr" sz="quarter" idx="3"/>
          </p:nvPr>
        </p:nvSpPr>
        <p:spPr/>
        <p:txBody>
          <a:bodyPr/>
          <a:lstStyle/>
          <a:p>
            <a:r>
              <a:rPr lang="en-US" dirty="0"/>
              <a:t>Copyright ©2019 McGraw-Hill Education. All rights reserved. No reproduction or distribution without the prior written consent of McGraw-Hill Education. </a:t>
            </a:r>
          </a:p>
        </p:txBody>
      </p:sp>
      <p:sp>
        <p:nvSpPr>
          <p:cNvPr id="2" name="Title 1"/>
          <p:cNvSpPr>
            <a:spLocks noGrp="1"/>
          </p:cNvSpPr>
          <p:nvPr>
            <p:ph type="title"/>
          </p:nvPr>
        </p:nvSpPr>
        <p:spPr>
          <a:xfrm>
            <a:off x="579558" y="-291346"/>
            <a:ext cx="8302119" cy="1524000"/>
          </a:xfrm>
        </p:spPr>
        <p:txBody>
          <a:bodyPr>
            <a:noAutofit/>
          </a:bodyPr>
          <a:lstStyle/>
          <a:p>
            <a:pPr algn="l"/>
            <a:r>
              <a:rPr lang="en-US" sz="3100" dirty="0">
                <a:solidFill>
                  <a:srgbClr val="1D5F76"/>
                </a:solidFill>
                <a:latin typeface="Avenir LT Std 65 Medium"/>
                <a:cs typeface="Avenir LT Std 65 Medium"/>
              </a:rPr>
              <a:t>Illustration 3–10</a:t>
            </a:r>
            <a:br>
              <a:rPr lang="en-US" sz="3200" dirty="0">
                <a:solidFill>
                  <a:srgbClr val="A5062D"/>
                </a:solidFill>
                <a:latin typeface="Avenir LT Std 65 Medium"/>
                <a:cs typeface="Avenir LT Std 65 Medium"/>
              </a:rPr>
            </a:br>
            <a:r>
              <a:rPr lang="en-US" sz="3100" dirty="0">
                <a:solidFill>
                  <a:srgbClr val="A5062D"/>
                </a:solidFill>
                <a:latin typeface="Avenir LT Std 65 Medium"/>
                <a:cs typeface="Avenir LT Std 65 Medium"/>
              </a:rPr>
              <a:t>Adjusted Trial Balance</a:t>
            </a:r>
          </a:p>
        </p:txBody>
      </p:sp>
      <p:sp>
        <p:nvSpPr>
          <p:cNvPr id="9" name="Round Same Side Corner Rectangle 8"/>
          <p:cNvSpPr/>
          <p:nvPr/>
        </p:nvSpPr>
        <p:spPr>
          <a:xfrm>
            <a:off x="4633970" y="837386"/>
            <a:ext cx="4476316" cy="560368"/>
          </a:xfrm>
          <a:prstGeom prst="round2SameRect">
            <a:avLst>
              <a:gd name="adj1" fmla="val 5494"/>
              <a:gd name="adj2" fmla="val 0"/>
            </a:avLst>
          </a:prstGeom>
          <a:solidFill>
            <a:srgbClr val="BC002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1" name="TextBox 10"/>
          <p:cNvSpPr txBox="1"/>
          <p:nvPr/>
        </p:nvSpPr>
        <p:spPr>
          <a:xfrm>
            <a:off x="4717756" y="804864"/>
            <a:ext cx="4360616" cy="565796"/>
          </a:xfrm>
          <a:prstGeom prst="rect">
            <a:avLst/>
          </a:prstGeom>
          <a:noFill/>
        </p:spPr>
        <p:txBody>
          <a:bodyPr wrap="square" rtlCol="0">
            <a:spAutoFit/>
          </a:bodyPr>
          <a:lstStyle/>
          <a:p>
            <a:pPr algn="ctr">
              <a:lnSpc>
                <a:spcPct val="90000"/>
              </a:lnSpc>
            </a:pPr>
            <a:r>
              <a:rPr lang="en-US" sz="1400" b="1" dirty="0">
                <a:solidFill>
                  <a:prstClr val="white"/>
                </a:solidFill>
              </a:rPr>
              <a:t>EAGLE SOCCER ACADEMY</a:t>
            </a:r>
          </a:p>
          <a:p>
            <a:pPr algn="ctr">
              <a:lnSpc>
                <a:spcPct val="90000"/>
              </a:lnSpc>
            </a:pPr>
            <a:r>
              <a:rPr lang="en-US" sz="1000" b="1" dirty="0">
                <a:solidFill>
                  <a:prstClr val="white"/>
                </a:solidFill>
              </a:rPr>
              <a:t>Adjusted Trial Balance</a:t>
            </a:r>
          </a:p>
          <a:p>
            <a:pPr algn="ctr">
              <a:lnSpc>
                <a:spcPct val="90000"/>
              </a:lnSpc>
            </a:pPr>
            <a:r>
              <a:rPr lang="en-US" sz="1000" b="1" dirty="0">
                <a:solidFill>
                  <a:prstClr val="white"/>
                </a:solidFill>
              </a:rPr>
              <a:t>December 31, 2024</a:t>
            </a:r>
          </a:p>
        </p:txBody>
      </p:sp>
      <p:sp>
        <p:nvSpPr>
          <p:cNvPr id="39" name="Content Placeholder 3"/>
          <p:cNvSpPr>
            <a:spLocks noGrp="1"/>
          </p:cNvSpPr>
          <p:nvPr>
            <p:ph idx="1"/>
          </p:nvPr>
        </p:nvSpPr>
        <p:spPr>
          <a:xfrm>
            <a:off x="635020" y="1245354"/>
            <a:ext cx="3923624" cy="4234807"/>
          </a:xfrm>
        </p:spPr>
        <p:txBody>
          <a:bodyPr>
            <a:normAutofit/>
          </a:bodyPr>
          <a:lstStyle/>
          <a:p>
            <a:r>
              <a:rPr lang="en-IN" dirty="0">
                <a:solidFill>
                  <a:srgbClr val="1D5F76"/>
                </a:solidFill>
              </a:rPr>
              <a:t>Lists all account balances after updating them for adjusting entries</a:t>
            </a:r>
          </a:p>
          <a:p>
            <a:r>
              <a:rPr lang="en-IN" dirty="0">
                <a:solidFill>
                  <a:srgbClr val="1D5F76"/>
                </a:solidFill>
              </a:rPr>
              <a:t>Prepared after posting the adjusting entries to the general ledger</a:t>
            </a:r>
          </a:p>
        </p:txBody>
      </p:sp>
      <p:sp>
        <p:nvSpPr>
          <p:cNvPr id="4" name="Round Same Side Corner Rectangle 3"/>
          <p:cNvSpPr/>
          <p:nvPr/>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0" name="TextBox 29"/>
          <p:cNvSpPr txBox="1"/>
          <p:nvPr/>
        </p:nvSpPr>
        <p:spPr>
          <a:xfrm>
            <a:off x="2574437" y="5909310"/>
            <a:ext cx="867545" cy="707886"/>
          </a:xfrm>
          <a:prstGeom prst="rect">
            <a:avLst/>
          </a:prstGeom>
          <a:noFill/>
        </p:spPr>
        <p:txBody>
          <a:bodyPr wrap="none" rtlCol="0">
            <a:spAutoFit/>
          </a:bodyPr>
          <a:lstStyle/>
          <a:p>
            <a:pPr>
              <a:lnSpc>
                <a:spcPts val="2400"/>
              </a:lnSpc>
            </a:pPr>
            <a:r>
              <a:rPr lang="en-US" sz="2000" b="1" dirty="0">
                <a:solidFill>
                  <a:srgbClr val="FF0000"/>
                </a:solidFill>
              </a:rPr>
              <a:t>Total</a:t>
            </a:r>
          </a:p>
          <a:p>
            <a:pPr>
              <a:lnSpc>
                <a:spcPts val="2400"/>
              </a:lnSpc>
            </a:pPr>
            <a:r>
              <a:rPr lang="en-US" sz="2000" b="1" dirty="0">
                <a:solidFill>
                  <a:srgbClr val="FF0000"/>
                </a:solidFill>
              </a:rPr>
              <a:t>Debits</a:t>
            </a:r>
          </a:p>
        </p:txBody>
      </p:sp>
      <p:sp>
        <p:nvSpPr>
          <p:cNvPr id="32" name="TextBox 31"/>
          <p:cNvSpPr txBox="1"/>
          <p:nvPr/>
        </p:nvSpPr>
        <p:spPr>
          <a:xfrm>
            <a:off x="3417837" y="6093977"/>
            <a:ext cx="312906" cy="400110"/>
          </a:xfrm>
          <a:prstGeom prst="rect">
            <a:avLst/>
          </a:prstGeom>
          <a:noFill/>
        </p:spPr>
        <p:txBody>
          <a:bodyPr wrap="none" rtlCol="0">
            <a:spAutoFit/>
          </a:bodyPr>
          <a:lstStyle/>
          <a:p>
            <a:pPr>
              <a:lnSpc>
                <a:spcPts val="2400"/>
              </a:lnSpc>
            </a:pPr>
            <a:r>
              <a:rPr lang="en-US" sz="2000" b="1" dirty="0">
                <a:solidFill>
                  <a:srgbClr val="FF0000"/>
                </a:solidFill>
              </a:rPr>
              <a:t>=</a:t>
            </a:r>
          </a:p>
        </p:txBody>
      </p:sp>
      <p:sp>
        <p:nvSpPr>
          <p:cNvPr id="33" name="TextBox 32"/>
          <p:cNvSpPr txBox="1"/>
          <p:nvPr/>
        </p:nvSpPr>
        <p:spPr>
          <a:xfrm>
            <a:off x="3703587" y="5918931"/>
            <a:ext cx="930383" cy="707886"/>
          </a:xfrm>
          <a:prstGeom prst="rect">
            <a:avLst/>
          </a:prstGeom>
          <a:noFill/>
        </p:spPr>
        <p:txBody>
          <a:bodyPr wrap="none" rtlCol="0">
            <a:spAutoFit/>
          </a:bodyPr>
          <a:lstStyle/>
          <a:p>
            <a:pPr>
              <a:lnSpc>
                <a:spcPts val="2400"/>
              </a:lnSpc>
            </a:pPr>
            <a:r>
              <a:rPr lang="en-US" sz="2000" b="1" dirty="0">
                <a:solidFill>
                  <a:srgbClr val="FF0000"/>
                </a:solidFill>
              </a:rPr>
              <a:t>Total</a:t>
            </a:r>
          </a:p>
          <a:p>
            <a:pPr>
              <a:lnSpc>
                <a:spcPts val="2400"/>
              </a:lnSpc>
            </a:pPr>
            <a:r>
              <a:rPr lang="en-US" sz="2000" b="1" dirty="0">
                <a:solidFill>
                  <a:srgbClr val="FF0000"/>
                </a:solidFill>
              </a:rPr>
              <a:t>Credits</a:t>
            </a:r>
          </a:p>
        </p:txBody>
      </p:sp>
      <p:graphicFrame>
        <p:nvGraphicFramePr>
          <p:cNvPr id="12" name="Table 11"/>
          <p:cNvGraphicFramePr>
            <a:graphicFrameLocks noGrp="1"/>
          </p:cNvGraphicFramePr>
          <p:nvPr>
            <p:extLst>
              <p:ext uri="{D42A27DB-BD31-4B8C-83A1-F6EECF244321}">
                <p14:modId xmlns:p14="http://schemas.microsoft.com/office/powerpoint/2010/main" val="3939844497"/>
              </p:ext>
            </p:extLst>
          </p:nvPr>
        </p:nvGraphicFramePr>
        <p:xfrm>
          <a:off x="4633970" y="1390350"/>
          <a:ext cx="4489017" cy="5210475"/>
        </p:xfrm>
        <a:graphic>
          <a:graphicData uri="http://schemas.openxmlformats.org/drawingml/2006/table">
            <a:tbl>
              <a:tblPr firstRow="1" bandRow="1">
                <a:tableStyleId>{2D5ABB26-0587-4C30-8999-92F81FD0307C}</a:tableStyleId>
              </a:tblPr>
              <a:tblGrid>
                <a:gridCol w="2476375">
                  <a:extLst>
                    <a:ext uri="{9D8B030D-6E8A-4147-A177-3AD203B41FA5}">
                      <a16:colId xmlns:a16="http://schemas.microsoft.com/office/drawing/2014/main" val="20000"/>
                    </a:ext>
                  </a:extLst>
                </a:gridCol>
                <a:gridCol w="879605">
                  <a:extLst>
                    <a:ext uri="{9D8B030D-6E8A-4147-A177-3AD203B41FA5}">
                      <a16:colId xmlns:a16="http://schemas.microsoft.com/office/drawing/2014/main" val="20001"/>
                    </a:ext>
                  </a:extLst>
                </a:gridCol>
                <a:gridCol w="330911">
                  <a:extLst>
                    <a:ext uri="{9D8B030D-6E8A-4147-A177-3AD203B41FA5}">
                      <a16:colId xmlns:a16="http://schemas.microsoft.com/office/drawing/2014/main" val="20002"/>
                    </a:ext>
                  </a:extLst>
                </a:gridCol>
                <a:gridCol w="802126">
                  <a:extLst>
                    <a:ext uri="{9D8B030D-6E8A-4147-A177-3AD203B41FA5}">
                      <a16:colId xmlns:a16="http://schemas.microsoft.com/office/drawing/2014/main" val="20003"/>
                    </a:ext>
                  </a:extLst>
                </a:gridCol>
              </a:tblGrid>
              <a:tr h="211455">
                <a:tc>
                  <a:txBody>
                    <a:bodyPr/>
                    <a:lstStyle/>
                    <a:p>
                      <a:pPr algn="l">
                        <a:lnSpc>
                          <a:spcPct val="50000"/>
                        </a:lnSpc>
                      </a:pPr>
                      <a:r>
                        <a:rPr lang="en-US" sz="1250" b="1" u="sng" dirty="0"/>
                        <a:t>Account                                    </a:t>
                      </a:r>
                      <a:r>
                        <a:rPr lang="en-US" sz="800" b="0" u="sng" dirty="0">
                          <a:solidFill>
                            <a:srgbClr val="DDD9C3"/>
                          </a:solidFill>
                        </a:rPr>
                        <a:t>l</a:t>
                      </a:r>
                      <a:r>
                        <a:rPr lang="en-US" sz="1250" b="1" u="sng" dirty="0"/>
                        <a:t> </a:t>
                      </a:r>
                      <a:r>
                        <a:rPr lang="en-US" sz="1250" b="0" u="sng" dirty="0"/>
                        <a:t>               </a:t>
                      </a:r>
                      <a:r>
                        <a:rPr lang="en-US" sz="1250" b="1" u="sng" dirty="0"/>
                        <a:t>                                                 </a:t>
                      </a:r>
                      <a:r>
                        <a:rPr lang="en-US" sz="1250" b="1" u="sng" baseline="0" dirty="0"/>
                        <a:t>  </a:t>
                      </a:r>
                      <a:endParaRPr lang="en-US" sz="1250" b="1" u="sng"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lnSpc>
                          <a:spcPct val="50000"/>
                        </a:lnSpc>
                      </a:pPr>
                      <a:r>
                        <a:rPr lang="en-US" sz="1250" b="1" u="sng" dirty="0"/>
                        <a:t>Debit</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lnSpc>
                          <a:spcPct val="50000"/>
                        </a:lnSpc>
                      </a:pPr>
                      <a:endParaRPr lang="en-US" sz="1250" b="1" u="sng"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lnSpc>
                          <a:spcPct val="50000"/>
                        </a:lnSpc>
                      </a:pPr>
                      <a:r>
                        <a:rPr lang="en-US" sz="1250" b="1" u="sng" dirty="0"/>
                        <a:t>Credit</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11455">
                <a:tc>
                  <a:txBody>
                    <a:bodyPr/>
                    <a:lstStyle/>
                    <a:p>
                      <a:pPr>
                        <a:lnSpc>
                          <a:spcPct val="50000"/>
                        </a:lnSpc>
                      </a:pPr>
                      <a:r>
                        <a:rPr lang="en-US" sz="1250" dirty="0"/>
                        <a:t>Cash</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r>
                        <a:rPr lang="en-US" sz="1250" dirty="0"/>
                        <a:t>   $137,000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1455">
                <a:tc>
                  <a:txBody>
                    <a:bodyPr/>
                    <a:lstStyle/>
                    <a:p>
                      <a:pPr>
                        <a:lnSpc>
                          <a:spcPct val="50000"/>
                        </a:lnSpc>
                      </a:pPr>
                      <a:r>
                        <a:rPr lang="en-US" sz="1250" dirty="0"/>
                        <a:t>Accounts Receivable</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r>
                        <a:rPr lang="en-US" sz="1250" dirty="0"/>
                        <a:t>27,000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1455">
                <a:tc>
                  <a:txBody>
                    <a:bodyPr/>
                    <a:lstStyle/>
                    <a:p>
                      <a:pPr>
                        <a:lnSpc>
                          <a:spcPct val="50000"/>
                        </a:lnSpc>
                      </a:pPr>
                      <a:r>
                        <a:rPr lang="en-US" sz="1250" dirty="0"/>
                        <a:t>Supplies</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r>
                        <a:rPr lang="en-US" sz="1250" dirty="0"/>
                        <a:t>13,000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1455">
                <a:tc>
                  <a:txBody>
                    <a:bodyPr/>
                    <a:lstStyle/>
                    <a:p>
                      <a:pPr>
                        <a:lnSpc>
                          <a:spcPct val="50000"/>
                        </a:lnSpc>
                      </a:pPr>
                      <a:r>
                        <a:rPr lang="en-US" sz="1250" dirty="0"/>
                        <a:t>Prepaid Rent</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r>
                        <a:rPr lang="en-US" sz="1250" dirty="0"/>
                        <a:t>55,000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1455">
                <a:tc>
                  <a:txBody>
                    <a:bodyPr/>
                    <a:lstStyle/>
                    <a:p>
                      <a:pPr>
                        <a:lnSpc>
                          <a:spcPct val="50000"/>
                        </a:lnSpc>
                      </a:pPr>
                      <a:r>
                        <a:rPr lang="en-US" sz="1250" dirty="0"/>
                        <a:t>Equipment</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r>
                        <a:rPr lang="en-US" sz="1250" dirty="0"/>
                        <a:t>120,000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11455">
                <a:tc>
                  <a:txBody>
                    <a:bodyPr/>
                    <a:lstStyle/>
                    <a:p>
                      <a:pPr>
                        <a:lnSpc>
                          <a:spcPct val="50000"/>
                        </a:lnSpc>
                      </a:pPr>
                      <a:r>
                        <a:rPr lang="en-US" sz="1250" dirty="0"/>
                        <a:t>Accumulated Depreciation</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r>
                        <a:rPr lang="en-US" sz="1250" dirty="0"/>
                        <a:t>$    2,000</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11455">
                <a:tc>
                  <a:txBody>
                    <a:bodyPr/>
                    <a:lstStyle/>
                    <a:p>
                      <a:pPr>
                        <a:lnSpc>
                          <a:spcPct val="50000"/>
                        </a:lnSpc>
                      </a:pPr>
                      <a:r>
                        <a:rPr lang="en-US" sz="1250" dirty="0"/>
                        <a:t>Accounts Payable</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r>
                        <a:rPr lang="en-US" sz="1250" dirty="0"/>
                        <a:t>23,000</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11455">
                <a:tc>
                  <a:txBody>
                    <a:bodyPr/>
                    <a:lstStyle/>
                    <a:p>
                      <a:pPr>
                        <a:lnSpc>
                          <a:spcPct val="50000"/>
                        </a:lnSpc>
                      </a:pPr>
                      <a:r>
                        <a:rPr lang="en-US" sz="1250" dirty="0"/>
                        <a:t>Deferred Revenue</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r>
                        <a:rPr lang="en-US" sz="1250" dirty="0"/>
                        <a:t>4,000</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11455">
                <a:tc>
                  <a:txBody>
                    <a:bodyPr/>
                    <a:lstStyle/>
                    <a:p>
                      <a:pPr>
                        <a:lnSpc>
                          <a:spcPct val="50000"/>
                        </a:lnSpc>
                      </a:pPr>
                      <a:r>
                        <a:rPr lang="en-US" sz="1250" dirty="0"/>
                        <a:t>Salaries Payable</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r>
                        <a:rPr lang="en-US" sz="1250" dirty="0"/>
                        <a:t>3,000</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11455">
                <a:tc>
                  <a:txBody>
                    <a:bodyPr/>
                    <a:lstStyle/>
                    <a:p>
                      <a:pPr>
                        <a:lnSpc>
                          <a:spcPct val="50000"/>
                        </a:lnSpc>
                      </a:pPr>
                      <a:r>
                        <a:rPr lang="en-US" sz="1250" dirty="0"/>
                        <a:t>Utilities Payable</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r>
                        <a:rPr lang="en-US" sz="1250" dirty="0"/>
                        <a:t>9,000</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11455">
                <a:tc>
                  <a:txBody>
                    <a:bodyPr/>
                    <a:lstStyle/>
                    <a:p>
                      <a:pPr>
                        <a:lnSpc>
                          <a:spcPct val="50000"/>
                        </a:lnSpc>
                      </a:pPr>
                      <a:r>
                        <a:rPr lang="en-US" sz="1250" dirty="0"/>
                        <a:t>Interest Payable</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r>
                        <a:rPr lang="en-US" sz="1250" dirty="0"/>
                        <a:t>1,000</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11455">
                <a:tc>
                  <a:txBody>
                    <a:bodyPr/>
                    <a:lstStyle/>
                    <a:p>
                      <a:pPr>
                        <a:lnSpc>
                          <a:spcPct val="50000"/>
                        </a:lnSpc>
                      </a:pPr>
                      <a:r>
                        <a:rPr lang="en-US" sz="1250" dirty="0"/>
                        <a:t>Notes Payable</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r>
                        <a:rPr lang="en-US" sz="1250" dirty="0"/>
                        <a:t>100,000</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11455">
                <a:tc>
                  <a:txBody>
                    <a:bodyPr/>
                    <a:lstStyle/>
                    <a:p>
                      <a:pPr>
                        <a:lnSpc>
                          <a:spcPct val="50000"/>
                        </a:lnSpc>
                      </a:pPr>
                      <a:r>
                        <a:rPr lang="en-US" sz="1250" dirty="0"/>
                        <a:t>Common Stock</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r>
                        <a:rPr lang="en-US" sz="1250" dirty="0"/>
                        <a:t>200,000</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11455">
                <a:tc>
                  <a:txBody>
                    <a:bodyPr/>
                    <a:lstStyle/>
                    <a:p>
                      <a:pPr>
                        <a:lnSpc>
                          <a:spcPct val="50000"/>
                        </a:lnSpc>
                      </a:pPr>
                      <a:r>
                        <a:rPr lang="en-US" sz="1250" dirty="0"/>
                        <a:t>Retained Earnings</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r>
                        <a:rPr lang="en-US" sz="1250" dirty="0"/>
                        <a:t>0</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11455">
                <a:tc>
                  <a:txBody>
                    <a:bodyPr/>
                    <a:lstStyle/>
                    <a:p>
                      <a:pPr>
                        <a:lnSpc>
                          <a:spcPct val="50000"/>
                        </a:lnSpc>
                      </a:pPr>
                      <a:r>
                        <a:rPr lang="en-US" sz="1250" dirty="0"/>
                        <a:t>Dividends</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r>
                        <a:rPr lang="en-US" sz="1250" dirty="0"/>
                        <a:t>4,000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11455">
                <a:tc>
                  <a:txBody>
                    <a:bodyPr/>
                    <a:lstStyle/>
                    <a:p>
                      <a:pPr>
                        <a:lnSpc>
                          <a:spcPct val="50000"/>
                        </a:lnSpc>
                      </a:pPr>
                      <a:r>
                        <a:rPr lang="en-US" sz="1250" dirty="0"/>
                        <a:t>Service Revenue</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r>
                        <a:rPr lang="en-US" sz="1250" dirty="0"/>
                        <a:t>72,000</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11455">
                <a:tc>
                  <a:txBody>
                    <a:bodyPr/>
                    <a:lstStyle/>
                    <a:p>
                      <a:pPr>
                        <a:lnSpc>
                          <a:spcPct val="50000"/>
                        </a:lnSpc>
                      </a:pPr>
                      <a:r>
                        <a:rPr lang="en-US" sz="1250" dirty="0"/>
                        <a:t>Rent Expense</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r>
                        <a:rPr lang="en-US" sz="1250" dirty="0"/>
                        <a:t>5,000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211455">
                <a:tc>
                  <a:txBody>
                    <a:bodyPr/>
                    <a:lstStyle/>
                    <a:p>
                      <a:pPr>
                        <a:lnSpc>
                          <a:spcPct val="50000"/>
                        </a:lnSpc>
                      </a:pPr>
                      <a:r>
                        <a:rPr lang="en-US" sz="1250" dirty="0"/>
                        <a:t>Supplies Expense</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r>
                        <a:rPr lang="en-US" sz="1250" dirty="0"/>
                        <a:t>10,000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211455">
                <a:tc>
                  <a:txBody>
                    <a:bodyPr/>
                    <a:lstStyle/>
                    <a:p>
                      <a:pPr>
                        <a:lnSpc>
                          <a:spcPct val="50000"/>
                        </a:lnSpc>
                      </a:pPr>
                      <a:r>
                        <a:rPr lang="en-US" sz="1250" dirty="0"/>
                        <a:t>Depreciation Expense</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r>
                        <a:rPr lang="en-US" sz="1250" dirty="0"/>
                        <a:t>2,000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211455">
                <a:tc>
                  <a:txBody>
                    <a:bodyPr/>
                    <a:lstStyle/>
                    <a:p>
                      <a:pPr>
                        <a:lnSpc>
                          <a:spcPct val="50000"/>
                        </a:lnSpc>
                      </a:pPr>
                      <a:r>
                        <a:rPr lang="en-US" sz="1250" dirty="0"/>
                        <a:t>Salaries Expense</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r>
                        <a:rPr lang="en-US" sz="1250" dirty="0"/>
                        <a:t>31,000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211455">
                <a:tc>
                  <a:txBody>
                    <a:bodyPr/>
                    <a:lstStyle/>
                    <a:p>
                      <a:pPr>
                        <a:lnSpc>
                          <a:spcPct val="50000"/>
                        </a:lnSpc>
                      </a:pPr>
                      <a:r>
                        <a:rPr lang="en-US" sz="1250" dirty="0"/>
                        <a:t>Utilities</a:t>
                      </a:r>
                      <a:r>
                        <a:rPr lang="en-US" sz="1250" baseline="0" dirty="0"/>
                        <a:t> Expense</a:t>
                      </a:r>
                      <a:endParaRPr lang="en-US" sz="1250"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r>
                        <a:rPr lang="en-US" sz="1250" dirty="0"/>
                        <a:t>9,000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258427">
                <a:tc>
                  <a:txBody>
                    <a:bodyPr/>
                    <a:lstStyle/>
                    <a:p>
                      <a:pPr>
                        <a:lnSpc>
                          <a:spcPct val="50000"/>
                        </a:lnSpc>
                      </a:pPr>
                      <a:r>
                        <a:rPr lang="en-US" sz="1250" dirty="0"/>
                        <a:t>Interest</a:t>
                      </a:r>
                      <a:r>
                        <a:rPr lang="en-US" sz="1250" baseline="0" dirty="0"/>
                        <a:t> Expense</a:t>
                      </a:r>
                      <a:endParaRPr lang="en-US" sz="1250"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r>
                        <a:rPr lang="en-US" sz="1250" u="sng" dirty="0"/>
                        <a:t>        1,000</a:t>
                      </a:r>
                    </a:p>
                  </a:txBody>
                  <a:tcPr anchor="ctr">
                    <a:lnL>
                      <a:noFill/>
                    </a:lnL>
                    <a:lnR>
                      <a:noFill/>
                    </a:lnR>
                    <a:lnT>
                      <a:noFill/>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a:noFill/>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17475" indent="0" algn="l">
                        <a:lnSpc>
                          <a:spcPct val="50000"/>
                        </a:lnSpc>
                      </a:pPr>
                      <a:r>
                        <a:rPr lang="en-US" sz="1250" u="sng" dirty="0"/>
                        <a:t>               </a:t>
                      </a:r>
                      <a:r>
                        <a:rPr lang="en-US" sz="1250" u="none" dirty="0"/>
                        <a:t>            </a:t>
                      </a:r>
                    </a:p>
                  </a:txBody>
                  <a:tcPr anchor="ctr">
                    <a:lnL>
                      <a:noFill/>
                    </a:lnL>
                    <a:lnR>
                      <a:noFill/>
                    </a:lnR>
                    <a:lnT>
                      <a:noFill/>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211455">
                <a:tc>
                  <a:txBody>
                    <a:bodyPr/>
                    <a:lstStyle/>
                    <a:p>
                      <a:pPr lvl="1">
                        <a:lnSpc>
                          <a:spcPct val="50000"/>
                        </a:lnSpc>
                      </a:pPr>
                      <a:r>
                        <a:rPr lang="en-US" sz="1250" dirty="0"/>
                        <a:t>Totals</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a:lnSpc>
                          <a:spcPct val="50000"/>
                        </a:lnSpc>
                      </a:pPr>
                      <a:r>
                        <a:rPr lang="en-US" sz="1250" u="dbl" dirty="0"/>
                        <a:t>$414,000</a:t>
                      </a:r>
                    </a:p>
                  </a:txBody>
                  <a:tcPr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lnSpc>
                          <a:spcPct val="50000"/>
                        </a:lnSpc>
                      </a:pPr>
                      <a:endParaRPr lang="en-US" sz="1250" dirty="0"/>
                    </a:p>
                  </a:txBody>
                  <a:tcPr anchor="ctr">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a:lnSpc>
                          <a:spcPct val="50000"/>
                        </a:lnSpc>
                      </a:pPr>
                      <a:r>
                        <a:rPr lang="en-US" sz="1250" u="dbl" dirty="0"/>
                        <a:t>$414,000</a:t>
                      </a:r>
                    </a:p>
                  </a:txBody>
                  <a:tcPr anchor="ctr">
                    <a:lnL>
                      <a:noFill/>
                    </a:lnL>
                    <a:lnR>
                      <a:noFill/>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225986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9"/>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0" grpId="0"/>
      <p:bldP spid="32" grpId="0"/>
      <p:bldP spid="3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628" y="605952"/>
            <a:ext cx="8229600" cy="1143000"/>
          </a:xfrm>
        </p:spPr>
        <p:txBody>
          <a:bodyPr/>
          <a:lstStyle/>
          <a:p>
            <a:pPr algn="l"/>
            <a:r>
              <a:rPr lang="en-US" dirty="0">
                <a:solidFill>
                  <a:srgbClr val="FF0000"/>
                </a:solidFill>
              </a:rPr>
              <a:t>Key Point</a:t>
            </a:r>
          </a:p>
        </p:txBody>
      </p:sp>
      <p:sp>
        <p:nvSpPr>
          <p:cNvPr id="3" name="Footer Placeholder 2"/>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Content Placeholder 4"/>
          <p:cNvSpPr>
            <a:spLocks noGrp="1"/>
          </p:cNvSpPr>
          <p:nvPr>
            <p:ph sz="quarter" idx="13"/>
          </p:nvPr>
        </p:nvSpPr>
        <p:spPr>
          <a:xfrm>
            <a:off x="922134" y="1643055"/>
            <a:ext cx="7589520" cy="4106104"/>
          </a:xfrm>
        </p:spPr>
        <p:txBody>
          <a:bodyPr>
            <a:noAutofit/>
          </a:bodyPr>
          <a:lstStyle/>
          <a:p>
            <a:r>
              <a:rPr lang="en-US" dirty="0">
                <a:latin typeface="Calibri"/>
                <a:cs typeface="Calibri"/>
              </a:rPr>
              <a:t>An adjusted trial balance is a list of all accounts and their balances at a particular date, after we have updated account balances for adjusting entries.</a:t>
            </a:r>
          </a:p>
        </p:txBody>
      </p:sp>
    </p:spTree>
    <p:extLst>
      <p:ext uri="{BB962C8B-B14F-4D97-AF65-F5344CB8AC3E}">
        <p14:creationId xmlns:p14="http://schemas.microsoft.com/office/powerpoint/2010/main" val="5352627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4"/>
          <p:cNvSpPr>
            <a:spLocks noGrp="1"/>
          </p:cNvSpPr>
          <p:nvPr>
            <p:ph type="body" idx="1"/>
          </p:nvPr>
        </p:nvSpPr>
        <p:spPr/>
        <p:txBody>
          <a:bodyPr/>
          <a:lstStyle/>
          <a:p>
            <a:r>
              <a:rPr lang="en-US" dirty="0"/>
              <a:t>THE REPORTING PROCESS:</a:t>
            </a:r>
          </a:p>
          <a:p>
            <a:r>
              <a:rPr lang="en-US" dirty="0"/>
              <a:t>FINANCIAL STATEMENTS</a:t>
            </a:r>
          </a:p>
        </p:txBody>
      </p:sp>
      <p:sp>
        <p:nvSpPr>
          <p:cNvPr id="62465" name="Title 3"/>
          <p:cNvSpPr>
            <a:spLocks noGrp="1"/>
          </p:cNvSpPr>
          <p:nvPr>
            <p:ph type="title"/>
          </p:nvPr>
        </p:nvSpPr>
        <p:spPr/>
        <p:txBody>
          <a:bodyPr/>
          <a:lstStyle/>
          <a:p>
            <a:r>
              <a:rPr lang="en-US" dirty="0"/>
              <a:t>PART B</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4"/>
          <p:cNvSpPr>
            <a:spLocks noGrp="1"/>
          </p:cNvSpPr>
          <p:nvPr>
            <p:ph idx="1"/>
          </p:nvPr>
        </p:nvSpPr>
        <p:spPr/>
        <p:txBody>
          <a:bodyPr/>
          <a:lstStyle/>
          <a:p>
            <a:r>
              <a:rPr lang="en-US" b="1" dirty="0">
                <a:solidFill>
                  <a:srgbClr val="A5062D"/>
                </a:solidFill>
              </a:rPr>
              <a:t>LO3–5</a:t>
            </a:r>
            <a:r>
              <a:rPr lang="en-US" dirty="0"/>
              <a:t>	Prepare financial statements using the adjusted trial balance.</a:t>
            </a:r>
          </a:p>
        </p:txBody>
      </p:sp>
      <p:sp>
        <p:nvSpPr>
          <p:cNvPr id="64513" name="Title 3"/>
          <p:cNvSpPr>
            <a:spLocks noGrp="1"/>
          </p:cNvSpPr>
          <p:nvPr>
            <p:ph type="title"/>
          </p:nvPr>
        </p:nvSpPr>
        <p:spPr/>
        <p:txBody>
          <a:bodyPr/>
          <a:lstStyle/>
          <a:p>
            <a:r>
              <a:rPr lang="en-US" dirty="0"/>
              <a:t>Learning Objective 5</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3"/>
          <p:cNvSpPr>
            <a:spLocks noGrp="1"/>
          </p:cNvSpPr>
          <p:nvPr>
            <p:ph type="title"/>
          </p:nvPr>
        </p:nvSpPr>
        <p:spPr/>
        <p:txBody>
          <a:bodyPr/>
          <a:lstStyle/>
          <a:p>
            <a:r>
              <a:rPr lang="en-US" sz="4000" dirty="0"/>
              <a:t>Cash-Basis Accounting</a:t>
            </a:r>
          </a:p>
        </p:txBody>
      </p:sp>
      <p:sp>
        <p:nvSpPr>
          <p:cNvPr id="19458" name="Content Placeholder 4"/>
          <p:cNvSpPr>
            <a:spLocks noGrp="1"/>
          </p:cNvSpPr>
          <p:nvPr>
            <p:ph idx="1"/>
          </p:nvPr>
        </p:nvSpPr>
        <p:spPr>
          <a:xfrm>
            <a:off x="837093" y="1291786"/>
            <a:ext cx="7589520" cy="4952260"/>
          </a:xfrm>
        </p:spPr>
        <p:txBody>
          <a:bodyPr>
            <a:normAutofit/>
          </a:bodyPr>
          <a:lstStyle/>
          <a:p>
            <a:pPr marL="0" indent="0">
              <a:buNone/>
            </a:pPr>
            <a:r>
              <a:rPr lang="en-US" dirty="0"/>
              <a:t>Under cash-basis accounting, we record transactions </a:t>
            </a:r>
            <a:r>
              <a:rPr lang="en-US" b="1" dirty="0"/>
              <a:t>only at the time </a:t>
            </a:r>
            <a:r>
              <a:rPr lang="en-US" b="1" i="1" dirty="0"/>
              <a:t>cash</a:t>
            </a:r>
            <a:r>
              <a:rPr lang="en-US" b="1" dirty="0"/>
              <a:t> is received or paid</a:t>
            </a:r>
            <a:r>
              <a:rPr lang="en-US" dirty="0"/>
              <a:t>.</a:t>
            </a:r>
          </a:p>
          <a:p>
            <a:endParaRPr lang="en-US" dirty="0"/>
          </a:p>
          <a:p>
            <a:endParaRPr lang="en-US" dirty="0"/>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4"/>
          </p:nvPr>
        </p:nvSpPr>
        <p:spPr>
          <a:xfrm>
            <a:off x="6989386" y="6471802"/>
            <a:ext cx="2133600" cy="365125"/>
          </a:xfrm>
        </p:spPr>
        <p:txBody>
          <a:bodyPr/>
          <a:lstStyle/>
          <a:p>
            <a:r>
              <a:rPr lang="en-US" dirty="0"/>
              <a:t>3-</a:t>
            </a:r>
            <a:fld id="{8A048DD7-39B4-434B-ACE7-68CA5B147A05}" type="slidenum">
              <a:rPr lang="en-US" smtClean="0"/>
              <a:t>5</a:t>
            </a:fld>
            <a:endParaRPr lang="en-US" dirty="0"/>
          </a:p>
        </p:txBody>
      </p:sp>
    </p:spTree>
    <p:extLst>
      <p:ext uri="{BB962C8B-B14F-4D97-AF65-F5344CB8AC3E}">
        <p14:creationId xmlns:p14="http://schemas.microsoft.com/office/powerpoint/2010/main" val="19249227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Double Brace 36"/>
          <p:cNvSpPr/>
          <p:nvPr/>
        </p:nvSpPr>
        <p:spPr>
          <a:xfrm>
            <a:off x="6668947" y="2341415"/>
            <a:ext cx="484269" cy="2363824"/>
          </a:xfrm>
          <a:prstGeom prst="bracePair">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prstClr val="black"/>
              </a:solidFill>
            </a:endParaRPr>
          </a:p>
        </p:txBody>
      </p:sp>
      <p:sp>
        <p:nvSpPr>
          <p:cNvPr id="35" name="Double Brace 34"/>
          <p:cNvSpPr/>
          <p:nvPr/>
        </p:nvSpPr>
        <p:spPr>
          <a:xfrm>
            <a:off x="6659276" y="4848987"/>
            <a:ext cx="484269" cy="1235846"/>
          </a:xfrm>
          <a:prstGeom prst="bracePair">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prstClr val="black"/>
              </a:solidFill>
            </a:endParaRPr>
          </a:p>
        </p:txBody>
      </p:sp>
      <p:sp>
        <p:nvSpPr>
          <p:cNvPr id="36" name="Double Brace 35"/>
          <p:cNvSpPr/>
          <p:nvPr/>
        </p:nvSpPr>
        <p:spPr>
          <a:xfrm>
            <a:off x="2825019" y="4412874"/>
            <a:ext cx="146193" cy="499085"/>
          </a:xfrm>
          <a:prstGeom prst="bracePair">
            <a:avLst>
              <a:gd name="adj" fmla="val 12106"/>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prstClr val="black"/>
              </a:solidFill>
            </a:endParaRPr>
          </a:p>
        </p:txBody>
      </p:sp>
      <p:grpSp>
        <p:nvGrpSpPr>
          <p:cNvPr id="9" name="Group 8"/>
          <p:cNvGrpSpPr/>
          <p:nvPr/>
        </p:nvGrpSpPr>
        <p:grpSpPr>
          <a:xfrm>
            <a:off x="2899396" y="1447800"/>
            <a:ext cx="4125900" cy="5075328"/>
            <a:chOff x="2336800" y="1384209"/>
            <a:chExt cx="4470400" cy="5075328"/>
          </a:xfrm>
        </p:grpSpPr>
        <p:sp>
          <p:nvSpPr>
            <p:cNvPr id="10" name="Round Same Side Corner Rectangle 9"/>
            <p:cNvSpPr/>
            <p:nvPr/>
          </p:nvSpPr>
          <p:spPr>
            <a:xfrm>
              <a:off x="2342735" y="1447800"/>
              <a:ext cx="4464465" cy="535995"/>
            </a:xfrm>
            <a:prstGeom prst="round2SameRect">
              <a:avLst/>
            </a:prstGeom>
            <a:solidFill>
              <a:srgbClr val="BC002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2336800" y="1983795"/>
              <a:ext cx="4470400" cy="4475742"/>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TextBox 11"/>
            <p:cNvSpPr txBox="1"/>
            <p:nvPr/>
          </p:nvSpPr>
          <p:spPr>
            <a:xfrm>
              <a:off x="2851142" y="1384209"/>
              <a:ext cx="3534673" cy="615553"/>
            </a:xfrm>
            <a:prstGeom prst="rect">
              <a:avLst/>
            </a:prstGeom>
            <a:noFill/>
          </p:spPr>
          <p:txBody>
            <a:bodyPr wrap="square" rtlCol="0">
              <a:spAutoFit/>
            </a:bodyPr>
            <a:lstStyle/>
            <a:p>
              <a:pPr algn="ctr"/>
              <a:r>
                <a:rPr lang="en-US" sz="1400" b="1" dirty="0">
                  <a:solidFill>
                    <a:prstClr val="white"/>
                  </a:solidFill>
                </a:rPr>
                <a:t>EAGLE SOCCER ACADEMY</a:t>
              </a:r>
            </a:p>
            <a:p>
              <a:pPr algn="ctr"/>
              <a:r>
                <a:rPr lang="en-US" sz="1000" b="1" dirty="0">
                  <a:solidFill>
                    <a:prstClr val="white"/>
                  </a:solidFill>
                </a:rPr>
                <a:t>Adjusted Trial Balance</a:t>
              </a:r>
            </a:p>
            <a:p>
              <a:pPr algn="ctr"/>
              <a:r>
                <a:rPr lang="en-US" sz="1000" b="1" dirty="0">
                  <a:solidFill>
                    <a:prstClr val="white"/>
                  </a:solidFill>
                </a:rPr>
                <a:t>December 31, 2024</a:t>
              </a:r>
            </a:p>
          </p:txBody>
        </p:sp>
      </p:grpSp>
      <p:sp>
        <p:nvSpPr>
          <p:cNvPr id="2" name="Title 1"/>
          <p:cNvSpPr>
            <a:spLocks noGrp="1"/>
          </p:cNvSpPr>
          <p:nvPr>
            <p:ph type="title"/>
          </p:nvPr>
        </p:nvSpPr>
        <p:spPr>
          <a:xfrm>
            <a:off x="894770" y="4504"/>
            <a:ext cx="8112532" cy="774700"/>
          </a:xfrm>
        </p:spPr>
        <p:txBody>
          <a:bodyPr>
            <a:noAutofit/>
          </a:bodyPr>
          <a:lstStyle/>
          <a:p>
            <a:pPr algn="l">
              <a:lnSpc>
                <a:spcPct val="90000"/>
              </a:lnSpc>
            </a:pPr>
            <a:r>
              <a:rPr lang="en-US" sz="3200" dirty="0">
                <a:solidFill>
                  <a:srgbClr val="1D5F76"/>
                </a:solidFill>
                <a:latin typeface="Avenir LT Std 65 Medium"/>
                <a:cs typeface="Avenir LT Std 65 Medium"/>
              </a:rPr>
              <a:t>Illustration 3–11 (Partial)</a:t>
            </a:r>
            <a:br>
              <a:rPr lang="en-US" sz="3200" dirty="0">
                <a:solidFill>
                  <a:srgbClr val="A5062D"/>
                </a:solidFill>
                <a:latin typeface="Avenir LT Std 65 Medium"/>
                <a:cs typeface="Avenir LT Std 65 Medium"/>
              </a:rPr>
            </a:br>
            <a:r>
              <a:rPr lang="en-US" sz="3600" dirty="0">
                <a:solidFill>
                  <a:srgbClr val="A5062D"/>
                </a:solidFill>
                <a:latin typeface="Avenir LT Std 65 Medium"/>
                <a:cs typeface="Avenir LT Std 65 Medium"/>
              </a:rPr>
              <a:t>Relationship between Adjusted Trial Balance and Financial Statements</a:t>
            </a:r>
          </a:p>
        </p:txBody>
      </p:sp>
      <p:sp>
        <p:nvSpPr>
          <p:cNvPr id="4" name="Round Same Side Corner Rectangle 3"/>
          <p:cNvSpPr/>
          <p:nvPr/>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TextBox 12"/>
          <p:cNvSpPr txBox="1"/>
          <p:nvPr/>
        </p:nvSpPr>
        <p:spPr>
          <a:xfrm>
            <a:off x="2940905" y="2071917"/>
            <a:ext cx="952573" cy="246221"/>
          </a:xfrm>
          <a:prstGeom prst="rect">
            <a:avLst/>
          </a:prstGeom>
          <a:noFill/>
        </p:spPr>
        <p:txBody>
          <a:bodyPr wrap="square" rtlCol="0">
            <a:spAutoFit/>
          </a:bodyPr>
          <a:lstStyle/>
          <a:p>
            <a:r>
              <a:rPr lang="en-US" sz="1000">
                <a:solidFill>
                  <a:prstClr val="black"/>
                </a:solidFill>
              </a:rPr>
              <a:t>Accounts</a:t>
            </a:r>
          </a:p>
        </p:txBody>
      </p:sp>
      <p:cxnSp>
        <p:nvCxnSpPr>
          <p:cNvPr id="14" name="Straight Connector 13"/>
          <p:cNvCxnSpPr/>
          <p:nvPr/>
        </p:nvCxnSpPr>
        <p:spPr>
          <a:xfrm>
            <a:off x="3029073" y="2299866"/>
            <a:ext cx="154166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5532114" y="2095194"/>
            <a:ext cx="1493182" cy="246221"/>
          </a:xfrm>
          <a:prstGeom prst="rect">
            <a:avLst/>
          </a:prstGeom>
          <a:noFill/>
        </p:spPr>
        <p:txBody>
          <a:bodyPr wrap="square" rtlCol="0">
            <a:spAutoFit/>
          </a:bodyPr>
          <a:lstStyle/>
          <a:p>
            <a:r>
              <a:rPr lang="en-US" sz="1000">
                <a:solidFill>
                  <a:prstClr val="black"/>
                </a:solidFill>
              </a:rPr>
              <a:t>Debit                     Credit  </a:t>
            </a:r>
          </a:p>
        </p:txBody>
      </p:sp>
      <p:cxnSp>
        <p:nvCxnSpPr>
          <p:cNvPr id="16" name="Straight Connector 15"/>
          <p:cNvCxnSpPr/>
          <p:nvPr/>
        </p:nvCxnSpPr>
        <p:spPr>
          <a:xfrm>
            <a:off x="5601461" y="2299866"/>
            <a:ext cx="40580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6495605" y="2293481"/>
            <a:ext cx="40580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2940234" y="2319608"/>
            <a:ext cx="1630503" cy="4170372"/>
          </a:xfrm>
          <a:prstGeom prst="rect">
            <a:avLst/>
          </a:prstGeom>
          <a:noFill/>
        </p:spPr>
        <p:txBody>
          <a:bodyPr wrap="square" rtlCol="0">
            <a:spAutoFit/>
          </a:bodyPr>
          <a:lstStyle/>
          <a:p>
            <a:pPr>
              <a:lnSpc>
                <a:spcPct val="110000"/>
              </a:lnSpc>
            </a:pPr>
            <a:r>
              <a:rPr lang="en-US" sz="1000" dirty="0">
                <a:solidFill>
                  <a:srgbClr val="008000"/>
                </a:solidFill>
              </a:rPr>
              <a:t>Cash</a:t>
            </a:r>
          </a:p>
          <a:p>
            <a:pPr>
              <a:lnSpc>
                <a:spcPct val="110000"/>
              </a:lnSpc>
            </a:pPr>
            <a:r>
              <a:rPr lang="en-US" sz="1000" dirty="0">
                <a:solidFill>
                  <a:srgbClr val="008000"/>
                </a:solidFill>
              </a:rPr>
              <a:t>Accounts Receivable</a:t>
            </a:r>
          </a:p>
          <a:p>
            <a:pPr>
              <a:lnSpc>
                <a:spcPct val="110000"/>
              </a:lnSpc>
            </a:pPr>
            <a:r>
              <a:rPr lang="en-US" sz="1000" dirty="0">
                <a:solidFill>
                  <a:srgbClr val="008000"/>
                </a:solidFill>
              </a:rPr>
              <a:t>Supplies</a:t>
            </a:r>
          </a:p>
          <a:p>
            <a:pPr>
              <a:lnSpc>
                <a:spcPct val="110000"/>
              </a:lnSpc>
            </a:pPr>
            <a:r>
              <a:rPr lang="en-US" sz="1000" dirty="0">
                <a:solidFill>
                  <a:srgbClr val="008000"/>
                </a:solidFill>
              </a:rPr>
              <a:t>Prepaid Rent</a:t>
            </a:r>
          </a:p>
          <a:p>
            <a:pPr>
              <a:lnSpc>
                <a:spcPct val="110000"/>
              </a:lnSpc>
            </a:pPr>
            <a:r>
              <a:rPr lang="en-US" sz="1000" dirty="0">
                <a:solidFill>
                  <a:srgbClr val="008000"/>
                </a:solidFill>
              </a:rPr>
              <a:t>Equipment</a:t>
            </a:r>
          </a:p>
          <a:p>
            <a:pPr>
              <a:lnSpc>
                <a:spcPct val="110000"/>
              </a:lnSpc>
            </a:pPr>
            <a:r>
              <a:rPr lang="en-US" sz="1000" dirty="0">
                <a:solidFill>
                  <a:srgbClr val="008000"/>
                </a:solidFill>
              </a:rPr>
              <a:t>Accumulated Depreciation</a:t>
            </a:r>
          </a:p>
          <a:p>
            <a:pPr>
              <a:lnSpc>
                <a:spcPct val="110000"/>
              </a:lnSpc>
            </a:pPr>
            <a:r>
              <a:rPr lang="en-US" sz="1000" dirty="0">
                <a:solidFill>
                  <a:srgbClr val="008000"/>
                </a:solidFill>
              </a:rPr>
              <a:t>Accounts Payable</a:t>
            </a:r>
          </a:p>
          <a:p>
            <a:pPr>
              <a:lnSpc>
                <a:spcPct val="110000"/>
              </a:lnSpc>
            </a:pPr>
            <a:r>
              <a:rPr lang="en-US" sz="1000" dirty="0">
                <a:solidFill>
                  <a:srgbClr val="008000"/>
                </a:solidFill>
              </a:rPr>
              <a:t>Deferred Revenue</a:t>
            </a:r>
          </a:p>
          <a:p>
            <a:pPr>
              <a:lnSpc>
                <a:spcPct val="110000"/>
              </a:lnSpc>
            </a:pPr>
            <a:r>
              <a:rPr lang="en-US" sz="1000" dirty="0">
                <a:solidFill>
                  <a:srgbClr val="008000"/>
                </a:solidFill>
              </a:rPr>
              <a:t>Salaries Payable</a:t>
            </a:r>
          </a:p>
          <a:p>
            <a:pPr>
              <a:lnSpc>
                <a:spcPct val="110000"/>
              </a:lnSpc>
            </a:pPr>
            <a:r>
              <a:rPr lang="en-US" sz="1000" dirty="0">
                <a:solidFill>
                  <a:srgbClr val="008000"/>
                </a:solidFill>
              </a:rPr>
              <a:t>Utilities Payable</a:t>
            </a:r>
          </a:p>
          <a:p>
            <a:pPr>
              <a:lnSpc>
                <a:spcPct val="110000"/>
              </a:lnSpc>
            </a:pPr>
            <a:r>
              <a:rPr lang="en-US" sz="1000" dirty="0">
                <a:solidFill>
                  <a:srgbClr val="008000"/>
                </a:solidFill>
              </a:rPr>
              <a:t>Interest Payable</a:t>
            </a:r>
          </a:p>
          <a:p>
            <a:pPr>
              <a:lnSpc>
                <a:spcPct val="110000"/>
              </a:lnSpc>
            </a:pPr>
            <a:r>
              <a:rPr lang="en-US" sz="1000" dirty="0">
                <a:solidFill>
                  <a:srgbClr val="008000"/>
                </a:solidFill>
              </a:rPr>
              <a:t>Notes Payable</a:t>
            </a:r>
          </a:p>
          <a:p>
            <a:pPr>
              <a:lnSpc>
                <a:spcPct val="110000"/>
              </a:lnSpc>
            </a:pPr>
            <a:r>
              <a:rPr lang="en-US" sz="1000" dirty="0">
                <a:solidFill>
                  <a:srgbClr val="A5062D"/>
                </a:solidFill>
              </a:rPr>
              <a:t>Common Stock</a:t>
            </a:r>
          </a:p>
          <a:p>
            <a:pPr>
              <a:lnSpc>
                <a:spcPct val="110000"/>
              </a:lnSpc>
            </a:pPr>
            <a:r>
              <a:rPr lang="en-US" sz="1000" dirty="0">
                <a:solidFill>
                  <a:srgbClr val="A5062D"/>
                </a:solidFill>
              </a:rPr>
              <a:t>Retained Earnings</a:t>
            </a:r>
          </a:p>
          <a:p>
            <a:pPr>
              <a:lnSpc>
                <a:spcPct val="110000"/>
              </a:lnSpc>
            </a:pPr>
            <a:r>
              <a:rPr lang="en-US" sz="1000" dirty="0">
                <a:solidFill>
                  <a:srgbClr val="A5062D"/>
                </a:solidFill>
              </a:rPr>
              <a:t>Dividends</a:t>
            </a:r>
          </a:p>
          <a:p>
            <a:pPr>
              <a:lnSpc>
                <a:spcPct val="110000"/>
              </a:lnSpc>
            </a:pPr>
            <a:r>
              <a:rPr lang="en-US" sz="1000" dirty="0">
                <a:solidFill>
                  <a:srgbClr val="1D5F76"/>
                </a:solidFill>
              </a:rPr>
              <a:t>Service Revenue</a:t>
            </a:r>
          </a:p>
          <a:p>
            <a:pPr>
              <a:lnSpc>
                <a:spcPct val="110000"/>
              </a:lnSpc>
            </a:pPr>
            <a:r>
              <a:rPr lang="en-US" sz="1000" dirty="0">
                <a:solidFill>
                  <a:srgbClr val="1D5F76"/>
                </a:solidFill>
              </a:rPr>
              <a:t>Rent Expense</a:t>
            </a:r>
          </a:p>
          <a:p>
            <a:pPr>
              <a:lnSpc>
                <a:spcPct val="110000"/>
              </a:lnSpc>
            </a:pPr>
            <a:r>
              <a:rPr lang="en-US" sz="1000" dirty="0">
                <a:solidFill>
                  <a:srgbClr val="1D5F76"/>
                </a:solidFill>
              </a:rPr>
              <a:t>Supplies Expense</a:t>
            </a:r>
          </a:p>
          <a:p>
            <a:pPr>
              <a:lnSpc>
                <a:spcPct val="110000"/>
              </a:lnSpc>
            </a:pPr>
            <a:r>
              <a:rPr lang="en-US" sz="1000" dirty="0">
                <a:solidFill>
                  <a:srgbClr val="1D5F76"/>
                </a:solidFill>
              </a:rPr>
              <a:t>Depreciation Expense</a:t>
            </a:r>
          </a:p>
          <a:p>
            <a:pPr>
              <a:lnSpc>
                <a:spcPct val="110000"/>
              </a:lnSpc>
            </a:pPr>
            <a:r>
              <a:rPr lang="en-US" sz="1000" dirty="0">
                <a:solidFill>
                  <a:srgbClr val="1D5F76"/>
                </a:solidFill>
              </a:rPr>
              <a:t>Salaries Expense</a:t>
            </a:r>
          </a:p>
          <a:p>
            <a:pPr>
              <a:lnSpc>
                <a:spcPct val="110000"/>
              </a:lnSpc>
            </a:pPr>
            <a:r>
              <a:rPr lang="en-US" sz="1000" dirty="0">
                <a:solidFill>
                  <a:srgbClr val="1D5F76"/>
                </a:solidFill>
              </a:rPr>
              <a:t>Utilities Expense</a:t>
            </a:r>
          </a:p>
          <a:p>
            <a:pPr>
              <a:lnSpc>
                <a:spcPct val="110000"/>
              </a:lnSpc>
            </a:pPr>
            <a:r>
              <a:rPr lang="en-US" sz="1000" dirty="0">
                <a:solidFill>
                  <a:srgbClr val="1D5F76"/>
                </a:solidFill>
              </a:rPr>
              <a:t>Interest Expense</a:t>
            </a:r>
          </a:p>
          <a:p>
            <a:pPr>
              <a:lnSpc>
                <a:spcPct val="130000"/>
              </a:lnSpc>
            </a:pPr>
            <a:r>
              <a:rPr lang="en-US" sz="1000" b="1" dirty="0">
                <a:solidFill>
                  <a:prstClr val="black"/>
                </a:solidFill>
              </a:rPr>
              <a:t>       Totals</a:t>
            </a:r>
          </a:p>
          <a:p>
            <a:endParaRPr lang="en-US" sz="1000" dirty="0">
              <a:solidFill>
                <a:prstClr val="black"/>
              </a:solidFill>
            </a:endParaRPr>
          </a:p>
        </p:txBody>
      </p:sp>
      <p:sp>
        <p:nvSpPr>
          <p:cNvPr id="20" name="TextBox 19"/>
          <p:cNvSpPr txBox="1"/>
          <p:nvPr/>
        </p:nvSpPr>
        <p:spPr>
          <a:xfrm>
            <a:off x="5470400" y="2330026"/>
            <a:ext cx="770272" cy="4170372"/>
          </a:xfrm>
          <a:prstGeom prst="rect">
            <a:avLst/>
          </a:prstGeom>
          <a:noFill/>
        </p:spPr>
        <p:txBody>
          <a:bodyPr wrap="square" rtlCol="0">
            <a:spAutoFit/>
          </a:bodyPr>
          <a:lstStyle/>
          <a:p>
            <a:pPr>
              <a:lnSpc>
                <a:spcPct val="110000"/>
              </a:lnSpc>
            </a:pPr>
            <a:r>
              <a:rPr lang="en-US" sz="1000" dirty="0">
                <a:solidFill>
                  <a:srgbClr val="008000"/>
                </a:solidFill>
              </a:rPr>
              <a:t>$   137,00</a:t>
            </a:r>
          </a:p>
          <a:p>
            <a:pPr>
              <a:lnSpc>
                <a:spcPct val="110000"/>
              </a:lnSpc>
            </a:pPr>
            <a:r>
              <a:rPr lang="en-US" sz="1000" dirty="0">
                <a:solidFill>
                  <a:srgbClr val="008000"/>
                </a:solidFill>
              </a:rPr>
              <a:t>     27,000</a:t>
            </a:r>
          </a:p>
          <a:p>
            <a:pPr>
              <a:lnSpc>
                <a:spcPct val="110000"/>
              </a:lnSpc>
            </a:pPr>
            <a:r>
              <a:rPr lang="en-US" sz="1000" dirty="0">
                <a:solidFill>
                  <a:srgbClr val="008000"/>
                </a:solidFill>
              </a:rPr>
              <a:t>     13,000</a:t>
            </a:r>
          </a:p>
          <a:p>
            <a:pPr>
              <a:lnSpc>
                <a:spcPct val="110000"/>
              </a:lnSpc>
            </a:pPr>
            <a:r>
              <a:rPr lang="en-US" sz="1000" dirty="0">
                <a:solidFill>
                  <a:srgbClr val="008000"/>
                </a:solidFill>
              </a:rPr>
              <a:t>     55,000</a:t>
            </a:r>
          </a:p>
          <a:p>
            <a:pPr>
              <a:lnSpc>
                <a:spcPct val="110000"/>
              </a:lnSpc>
            </a:pPr>
            <a:r>
              <a:rPr lang="en-US" sz="1000" dirty="0">
                <a:solidFill>
                  <a:srgbClr val="008000"/>
                </a:solidFill>
              </a:rPr>
              <a:t>   120,000</a:t>
            </a:r>
          </a:p>
          <a:p>
            <a:pPr>
              <a:lnSpc>
                <a:spcPct val="110000"/>
              </a:lnSpc>
            </a:pPr>
            <a:endParaRPr lang="en-US" sz="1000" dirty="0">
              <a:solidFill>
                <a:prstClr val="black"/>
              </a:solidFill>
            </a:endParaRPr>
          </a:p>
          <a:p>
            <a:pPr>
              <a:lnSpc>
                <a:spcPct val="110000"/>
              </a:lnSpc>
            </a:pPr>
            <a:endParaRPr lang="en-US" sz="1000" dirty="0">
              <a:solidFill>
                <a:prstClr val="black"/>
              </a:solidFill>
            </a:endParaRPr>
          </a:p>
          <a:p>
            <a:pPr>
              <a:lnSpc>
                <a:spcPct val="110000"/>
              </a:lnSpc>
            </a:pPr>
            <a:endParaRPr lang="en-US" sz="1000" dirty="0">
              <a:solidFill>
                <a:prstClr val="black"/>
              </a:solidFill>
            </a:endParaRPr>
          </a:p>
          <a:p>
            <a:pPr>
              <a:lnSpc>
                <a:spcPct val="110000"/>
              </a:lnSpc>
            </a:pPr>
            <a:endParaRPr lang="en-US" sz="1000" dirty="0">
              <a:solidFill>
                <a:prstClr val="black"/>
              </a:solidFill>
            </a:endParaRPr>
          </a:p>
          <a:p>
            <a:pPr>
              <a:lnSpc>
                <a:spcPct val="110000"/>
              </a:lnSpc>
            </a:pPr>
            <a:endParaRPr lang="en-US" sz="1000" dirty="0">
              <a:solidFill>
                <a:prstClr val="black"/>
              </a:solidFill>
            </a:endParaRPr>
          </a:p>
          <a:p>
            <a:pPr>
              <a:lnSpc>
                <a:spcPct val="110000"/>
              </a:lnSpc>
            </a:pPr>
            <a:endParaRPr lang="en-US" sz="1000" dirty="0">
              <a:solidFill>
                <a:prstClr val="black"/>
              </a:solidFill>
            </a:endParaRPr>
          </a:p>
          <a:p>
            <a:pPr>
              <a:lnSpc>
                <a:spcPct val="110000"/>
              </a:lnSpc>
            </a:pPr>
            <a:endParaRPr lang="en-US" sz="1000" dirty="0">
              <a:solidFill>
                <a:prstClr val="black"/>
              </a:solidFill>
            </a:endParaRPr>
          </a:p>
          <a:p>
            <a:pPr>
              <a:lnSpc>
                <a:spcPct val="110000"/>
              </a:lnSpc>
            </a:pPr>
            <a:endParaRPr lang="en-US" sz="1000" dirty="0">
              <a:solidFill>
                <a:prstClr val="black"/>
              </a:solidFill>
            </a:endParaRPr>
          </a:p>
          <a:p>
            <a:pPr>
              <a:lnSpc>
                <a:spcPct val="110000"/>
              </a:lnSpc>
            </a:pPr>
            <a:endParaRPr lang="en-US" sz="1000" dirty="0">
              <a:solidFill>
                <a:prstClr val="black"/>
              </a:solidFill>
            </a:endParaRPr>
          </a:p>
          <a:p>
            <a:pPr>
              <a:lnSpc>
                <a:spcPct val="110000"/>
              </a:lnSpc>
            </a:pPr>
            <a:r>
              <a:rPr lang="en-US" sz="1000" dirty="0">
                <a:solidFill>
                  <a:prstClr val="black"/>
                </a:solidFill>
              </a:rPr>
              <a:t>         </a:t>
            </a:r>
            <a:r>
              <a:rPr lang="en-US" sz="1000" dirty="0">
                <a:solidFill>
                  <a:srgbClr val="A5062D"/>
                </a:solidFill>
              </a:rPr>
              <a:t>4,000</a:t>
            </a:r>
          </a:p>
          <a:p>
            <a:pPr>
              <a:lnSpc>
                <a:spcPct val="110000"/>
              </a:lnSpc>
            </a:pPr>
            <a:endParaRPr lang="en-US" sz="1000" dirty="0">
              <a:solidFill>
                <a:prstClr val="black"/>
              </a:solidFill>
            </a:endParaRPr>
          </a:p>
          <a:p>
            <a:pPr>
              <a:lnSpc>
                <a:spcPct val="110000"/>
              </a:lnSpc>
            </a:pPr>
            <a:r>
              <a:rPr lang="en-US" sz="1000" dirty="0">
                <a:solidFill>
                  <a:prstClr val="black"/>
                </a:solidFill>
              </a:rPr>
              <a:t>         </a:t>
            </a:r>
            <a:r>
              <a:rPr lang="en-US" sz="1000" dirty="0">
                <a:solidFill>
                  <a:srgbClr val="1D5F76"/>
                </a:solidFill>
              </a:rPr>
              <a:t>5,000</a:t>
            </a:r>
          </a:p>
          <a:p>
            <a:pPr>
              <a:lnSpc>
                <a:spcPct val="110000"/>
              </a:lnSpc>
            </a:pPr>
            <a:r>
              <a:rPr lang="en-US" sz="1000" dirty="0">
                <a:solidFill>
                  <a:srgbClr val="1D5F76"/>
                </a:solidFill>
              </a:rPr>
              <a:t>       10,000</a:t>
            </a:r>
          </a:p>
          <a:p>
            <a:pPr>
              <a:lnSpc>
                <a:spcPct val="110000"/>
              </a:lnSpc>
            </a:pPr>
            <a:r>
              <a:rPr lang="en-US" sz="1000" dirty="0">
                <a:solidFill>
                  <a:srgbClr val="1D5F76"/>
                </a:solidFill>
              </a:rPr>
              <a:t>         2,000</a:t>
            </a:r>
          </a:p>
          <a:p>
            <a:pPr>
              <a:lnSpc>
                <a:spcPct val="110000"/>
              </a:lnSpc>
            </a:pPr>
            <a:r>
              <a:rPr lang="en-US" sz="1000" dirty="0">
                <a:solidFill>
                  <a:srgbClr val="1D5F76"/>
                </a:solidFill>
              </a:rPr>
              <a:t>       31,000</a:t>
            </a:r>
          </a:p>
          <a:p>
            <a:pPr>
              <a:lnSpc>
                <a:spcPct val="110000"/>
              </a:lnSpc>
            </a:pPr>
            <a:r>
              <a:rPr lang="en-US" sz="1000" dirty="0">
                <a:solidFill>
                  <a:srgbClr val="1D5F76"/>
                </a:solidFill>
              </a:rPr>
              <a:t>         9,000</a:t>
            </a:r>
          </a:p>
          <a:p>
            <a:pPr>
              <a:lnSpc>
                <a:spcPct val="110000"/>
              </a:lnSpc>
            </a:pPr>
            <a:r>
              <a:rPr lang="en-US" sz="1000" dirty="0">
                <a:solidFill>
                  <a:srgbClr val="1D5F76"/>
                </a:solidFill>
              </a:rPr>
              <a:t>         1,000</a:t>
            </a:r>
          </a:p>
          <a:p>
            <a:pPr>
              <a:lnSpc>
                <a:spcPct val="130000"/>
              </a:lnSpc>
            </a:pPr>
            <a:r>
              <a:rPr lang="en-US" sz="1000" dirty="0">
                <a:solidFill>
                  <a:prstClr val="black"/>
                </a:solidFill>
              </a:rPr>
              <a:t>  $414,000</a:t>
            </a:r>
          </a:p>
          <a:p>
            <a:endParaRPr lang="en-US" sz="1000" dirty="0">
              <a:solidFill>
                <a:prstClr val="black"/>
              </a:solidFill>
            </a:endParaRPr>
          </a:p>
        </p:txBody>
      </p:sp>
      <p:sp>
        <p:nvSpPr>
          <p:cNvPr id="21" name="TextBox 20"/>
          <p:cNvSpPr txBox="1"/>
          <p:nvPr/>
        </p:nvSpPr>
        <p:spPr>
          <a:xfrm>
            <a:off x="6278330" y="2326309"/>
            <a:ext cx="770272" cy="4205389"/>
          </a:xfrm>
          <a:prstGeom prst="rect">
            <a:avLst/>
          </a:prstGeom>
          <a:noFill/>
        </p:spPr>
        <p:txBody>
          <a:bodyPr wrap="square" rtlCol="0">
            <a:spAutoFit/>
          </a:bodyPr>
          <a:lstStyle/>
          <a:p>
            <a:pPr>
              <a:lnSpc>
                <a:spcPct val="110000"/>
              </a:lnSpc>
            </a:pPr>
            <a:endParaRPr lang="en-US" sz="1000" dirty="0">
              <a:solidFill>
                <a:srgbClr val="008000"/>
              </a:solidFill>
            </a:endParaRPr>
          </a:p>
          <a:p>
            <a:pPr>
              <a:lnSpc>
                <a:spcPct val="110000"/>
              </a:lnSpc>
            </a:pPr>
            <a:endParaRPr lang="en-US" sz="1000" dirty="0">
              <a:solidFill>
                <a:srgbClr val="008000"/>
              </a:solidFill>
            </a:endParaRPr>
          </a:p>
          <a:p>
            <a:pPr>
              <a:lnSpc>
                <a:spcPct val="110000"/>
              </a:lnSpc>
            </a:pPr>
            <a:endParaRPr lang="en-US" sz="1000" dirty="0">
              <a:solidFill>
                <a:srgbClr val="008000"/>
              </a:solidFill>
            </a:endParaRPr>
          </a:p>
          <a:p>
            <a:pPr>
              <a:lnSpc>
                <a:spcPct val="110000"/>
              </a:lnSpc>
            </a:pPr>
            <a:endParaRPr lang="en-US" sz="1000" dirty="0">
              <a:solidFill>
                <a:srgbClr val="008000"/>
              </a:solidFill>
            </a:endParaRPr>
          </a:p>
          <a:p>
            <a:pPr>
              <a:lnSpc>
                <a:spcPct val="110000"/>
              </a:lnSpc>
            </a:pPr>
            <a:endParaRPr lang="en-US" sz="1000" dirty="0">
              <a:solidFill>
                <a:srgbClr val="008000"/>
              </a:solidFill>
            </a:endParaRPr>
          </a:p>
          <a:p>
            <a:pPr>
              <a:lnSpc>
                <a:spcPct val="110000"/>
              </a:lnSpc>
            </a:pPr>
            <a:r>
              <a:rPr lang="en-US" sz="1000" dirty="0">
                <a:solidFill>
                  <a:srgbClr val="008000"/>
                </a:solidFill>
              </a:rPr>
              <a:t>$       2,000</a:t>
            </a:r>
          </a:p>
          <a:p>
            <a:pPr>
              <a:lnSpc>
                <a:spcPct val="110000"/>
              </a:lnSpc>
            </a:pPr>
            <a:r>
              <a:rPr lang="en-US" sz="1000" dirty="0">
                <a:solidFill>
                  <a:srgbClr val="008000"/>
                </a:solidFill>
              </a:rPr>
              <a:t>       23,000</a:t>
            </a:r>
          </a:p>
          <a:p>
            <a:pPr>
              <a:lnSpc>
                <a:spcPct val="110000"/>
              </a:lnSpc>
            </a:pPr>
            <a:r>
              <a:rPr lang="en-US" sz="1000" dirty="0">
                <a:solidFill>
                  <a:srgbClr val="008000"/>
                </a:solidFill>
              </a:rPr>
              <a:t>         4,000</a:t>
            </a:r>
          </a:p>
          <a:p>
            <a:pPr>
              <a:lnSpc>
                <a:spcPct val="110000"/>
              </a:lnSpc>
            </a:pPr>
            <a:r>
              <a:rPr lang="en-US" sz="1000" dirty="0">
                <a:solidFill>
                  <a:srgbClr val="008000"/>
                </a:solidFill>
              </a:rPr>
              <a:t>         3,000</a:t>
            </a:r>
          </a:p>
          <a:p>
            <a:pPr>
              <a:lnSpc>
                <a:spcPct val="110000"/>
              </a:lnSpc>
            </a:pPr>
            <a:r>
              <a:rPr lang="en-US" sz="1000" dirty="0">
                <a:solidFill>
                  <a:srgbClr val="008000"/>
                </a:solidFill>
              </a:rPr>
              <a:t>         9,000</a:t>
            </a:r>
          </a:p>
          <a:p>
            <a:pPr>
              <a:lnSpc>
                <a:spcPct val="110000"/>
              </a:lnSpc>
            </a:pPr>
            <a:r>
              <a:rPr lang="en-US" sz="1000" dirty="0">
                <a:solidFill>
                  <a:srgbClr val="008000"/>
                </a:solidFill>
              </a:rPr>
              <a:t>         1,000</a:t>
            </a:r>
          </a:p>
          <a:p>
            <a:pPr>
              <a:lnSpc>
                <a:spcPct val="110000"/>
              </a:lnSpc>
            </a:pPr>
            <a:r>
              <a:rPr lang="en-US" sz="1000" dirty="0">
                <a:solidFill>
                  <a:srgbClr val="008000"/>
                </a:solidFill>
              </a:rPr>
              <a:t>    100,000</a:t>
            </a:r>
          </a:p>
          <a:p>
            <a:pPr>
              <a:lnSpc>
                <a:spcPct val="110000"/>
              </a:lnSpc>
            </a:pPr>
            <a:r>
              <a:rPr lang="en-US" sz="1000" dirty="0">
                <a:solidFill>
                  <a:prstClr val="black"/>
                </a:solidFill>
              </a:rPr>
              <a:t>    </a:t>
            </a:r>
            <a:r>
              <a:rPr lang="en-US" sz="1000" dirty="0">
                <a:solidFill>
                  <a:srgbClr val="A5062D"/>
                </a:solidFill>
              </a:rPr>
              <a:t>200,000</a:t>
            </a:r>
          </a:p>
          <a:p>
            <a:pPr>
              <a:lnSpc>
                <a:spcPct val="110000"/>
              </a:lnSpc>
            </a:pPr>
            <a:r>
              <a:rPr lang="en-US" sz="1000" dirty="0">
                <a:solidFill>
                  <a:srgbClr val="A5062D"/>
                </a:solidFill>
              </a:rPr>
              <a:t>              0</a:t>
            </a:r>
          </a:p>
          <a:p>
            <a:pPr>
              <a:lnSpc>
                <a:spcPct val="110000"/>
              </a:lnSpc>
            </a:pPr>
            <a:endParaRPr lang="en-US" sz="1000" dirty="0">
              <a:solidFill>
                <a:prstClr val="black"/>
              </a:solidFill>
            </a:endParaRPr>
          </a:p>
          <a:p>
            <a:pPr>
              <a:lnSpc>
                <a:spcPct val="110000"/>
              </a:lnSpc>
            </a:pPr>
            <a:r>
              <a:rPr lang="en-US" sz="1000" dirty="0">
                <a:solidFill>
                  <a:prstClr val="black"/>
                </a:solidFill>
              </a:rPr>
              <a:t>   </a:t>
            </a:r>
            <a:r>
              <a:rPr lang="en-US" sz="1000" dirty="0">
                <a:solidFill>
                  <a:srgbClr val="1D5F76"/>
                </a:solidFill>
              </a:rPr>
              <a:t>  72,000</a:t>
            </a:r>
          </a:p>
          <a:p>
            <a:pPr>
              <a:lnSpc>
                <a:spcPct val="110000"/>
              </a:lnSpc>
            </a:pPr>
            <a:endParaRPr lang="en-US" sz="1000" dirty="0">
              <a:solidFill>
                <a:prstClr val="black"/>
              </a:solidFill>
            </a:endParaRPr>
          </a:p>
          <a:p>
            <a:pPr>
              <a:lnSpc>
                <a:spcPct val="110000"/>
              </a:lnSpc>
            </a:pPr>
            <a:endParaRPr lang="en-US" sz="1000" dirty="0">
              <a:solidFill>
                <a:prstClr val="black"/>
              </a:solidFill>
            </a:endParaRPr>
          </a:p>
          <a:p>
            <a:pPr>
              <a:lnSpc>
                <a:spcPct val="110000"/>
              </a:lnSpc>
            </a:pPr>
            <a:endParaRPr lang="en-US" sz="1000" dirty="0">
              <a:solidFill>
                <a:prstClr val="black"/>
              </a:solidFill>
            </a:endParaRPr>
          </a:p>
          <a:p>
            <a:pPr>
              <a:lnSpc>
                <a:spcPct val="110000"/>
              </a:lnSpc>
            </a:pPr>
            <a:endParaRPr lang="en-US" sz="1000" dirty="0">
              <a:solidFill>
                <a:prstClr val="black"/>
              </a:solidFill>
            </a:endParaRPr>
          </a:p>
          <a:p>
            <a:pPr>
              <a:lnSpc>
                <a:spcPct val="110000"/>
              </a:lnSpc>
            </a:pPr>
            <a:endParaRPr lang="en-US" sz="1000" dirty="0">
              <a:solidFill>
                <a:prstClr val="black"/>
              </a:solidFill>
            </a:endParaRPr>
          </a:p>
          <a:p>
            <a:pPr>
              <a:lnSpc>
                <a:spcPct val="110000"/>
              </a:lnSpc>
            </a:pPr>
            <a:endParaRPr lang="en-US" sz="1000" b="1" dirty="0">
              <a:solidFill>
                <a:prstClr val="black"/>
              </a:solidFill>
            </a:endParaRPr>
          </a:p>
          <a:p>
            <a:pPr>
              <a:lnSpc>
                <a:spcPct val="130000"/>
              </a:lnSpc>
            </a:pPr>
            <a:r>
              <a:rPr lang="en-US" sz="1000" dirty="0">
                <a:solidFill>
                  <a:prstClr val="black"/>
                </a:solidFill>
              </a:rPr>
              <a:t>$414,000</a:t>
            </a:r>
          </a:p>
          <a:p>
            <a:pPr>
              <a:lnSpc>
                <a:spcPct val="110000"/>
              </a:lnSpc>
            </a:pPr>
            <a:endParaRPr lang="en-US" sz="1000" dirty="0">
              <a:solidFill>
                <a:prstClr val="black"/>
              </a:solidFill>
            </a:endParaRPr>
          </a:p>
        </p:txBody>
      </p:sp>
      <p:sp>
        <p:nvSpPr>
          <p:cNvPr id="22" name="TextBox 21"/>
          <p:cNvSpPr txBox="1"/>
          <p:nvPr/>
        </p:nvSpPr>
        <p:spPr>
          <a:xfrm>
            <a:off x="7195884" y="2653730"/>
            <a:ext cx="1811417" cy="338554"/>
          </a:xfrm>
          <a:prstGeom prst="rect">
            <a:avLst/>
          </a:prstGeom>
          <a:noFill/>
        </p:spPr>
        <p:txBody>
          <a:bodyPr wrap="square" rtlCol="0">
            <a:spAutoFit/>
          </a:bodyPr>
          <a:lstStyle/>
          <a:p>
            <a:r>
              <a:rPr lang="en-US" sz="1600" b="1">
                <a:solidFill>
                  <a:srgbClr val="008000"/>
                </a:solidFill>
              </a:rPr>
              <a:t>BALANCE SHEET</a:t>
            </a:r>
          </a:p>
        </p:txBody>
      </p:sp>
      <p:sp>
        <p:nvSpPr>
          <p:cNvPr id="23" name="TextBox 22"/>
          <p:cNvSpPr txBox="1"/>
          <p:nvPr/>
        </p:nvSpPr>
        <p:spPr>
          <a:xfrm>
            <a:off x="7218428" y="3030912"/>
            <a:ext cx="1569583" cy="1252522"/>
          </a:xfrm>
          <a:prstGeom prst="rect">
            <a:avLst/>
          </a:prstGeom>
          <a:noFill/>
        </p:spPr>
        <p:txBody>
          <a:bodyPr wrap="square" rtlCol="0">
            <a:spAutoFit/>
          </a:bodyPr>
          <a:lstStyle/>
          <a:p>
            <a:pPr algn="ctr">
              <a:lnSpc>
                <a:spcPts val="1500"/>
              </a:lnSpc>
            </a:pPr>
            <a:r>
              <a:rPr lang="en-US" sz="1600">
                <a:solidFill>
                  <a:srgbClr val="008000"/>
                </a:solidFill>
              </a:rPr>
              <a:t>Assets</a:t>
            </a:r>
          </a:p>
          <a:p>
            <a:pPr algn="ctr">
              <a:lnSpc>
                <a:spcPts val="1500"/>
              </a:lnSpc>
            </a:pPr>
            <a:r>
              <a:rPr lang="en-US" sz="1600">
                <a:solidFill>
                  <a:srgbClr val="008000"/>
                </a:solidFill>
              </a:rPr>
              <a:t>=</a:t>
            </a:r>
          </a:p>
          <a:p>
            <a:pPr algn="ctr">
              <a:lnSpc>
                <a:spcPts val="1500"/>
              </a:lnSpc>
            </a:pPr>
            <a:r>
              <a:rPr lang="en-US" sz="1600">
                <a:solidFill>
                  <a:srgbClr val="008000"/>
                </a:solidFill>
              </a:rPr>
              <a:t>Liabilities</a:t>
            </a:r>
          </a:p>
          <a:p>
            <a:pPr algn="ctr">
              <a:lnSpc>
                <a:spcPts val="1500"/>
              </a:lnSpc>
            </a:pPr>
            <a:r>
              <a:rPr lang="en-US" sz="1600">
                <a:solidFill>
                  <a:srgbClr val="008000"/>
                </a:solidFill>
              </a:rPr>
              <a:t>+</a:t>
            </a:r>
          </a:p>
          <a:p>
            <a:pPr algn="ctr">
              <a:lnSpc>
                <a:spcPts val="1500"/>
              </a:lnSpc>
            </a:pPr>
            <a:r>
              <a:rPr lang="en-US" sz="1600" b="1">
                <a:solidFill>
                  <a:srgbClr val="A5062D"/>
                </a:solidFill>
              </a:rPr>
              <a:t>Stockholders’ Equity</a:t>
            </a:r>
          </a:p>
        </p:txBody>
      </p:sp>
      <p:cxnSp>
        <p:nvCxnSpPr>
          <p:cNvPr id="24" name="Straight Connector 23"/>
          <p:cNvCxnSpPr/>
          <p:nvPr/>
        </p:nvCxnSpPr>
        <p:spPr>
          <a:xfrm>
            <a:off x="7293063" y="2962697"/>
            <a:ext cx="141885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7104200" y="4789321"/>
            <a:ext cx="1484406" cy="584775"/>
          </a:xfrm>
          <a:prstGeom prst="rect">
            <a:avLst/>
          </a:prstGeom>
          <a:noFill/>
        </p:spPr>
        <p:txBody>
          <a:bodyPr wrap="square" rtlCol="0">
            <a:spAutoFit/>
          </a:bodyPr>
          <a:lstStyle/>
          <a:p>
            <a:pPr algn="ctr"/>
            <a:r>
              <a:rPr lang="en-US" sz="1600" b="1">
                <a:solidFill>
                  <a:srgbClr val="1D5F76"/>
                </a:solidFill>
              </a:rPr>
              <a:t>INCOME</a:t>
            </a:r>
          </a:p>
          <a:p>
            <a:pPr algn="ctr"/>
            <a:r>
              <a:rPr lang="en-US" sz="1600" b="1">
                <a:solidFill>
                  <a:srgbClr val="1D5F76"/>
                </a:solidFill>
              </a:rPr>
              <a:t>STATEMENT</a:t>
            </a:r>
          </a:p>
        </p:txBody>
      </p:sp>
      <p:sp>
        <p:nvSpPr>
          <p:cNvPr id="27" name="TextBox 26"/>
          <p:cNvSpPr txBox="1"/>
          <p:nvPr/>
        </p:nvSpPr>
        <p:spPr>
          <a:xfrm>
            <a:off x="7199143" y="5416570"/>
            <a:ext cx="1300951" cy="877163"/>
          </a:xfrm>
          <a:prstGeom prst="rect">
            <a:avLst/>
          </a:prstGeom>
          <a:noFill/>
        </p:spPr>
        <p:txBody>
          <a:bodyPr wrap="square" rtlCol="0">
            <a:spAutoFit/>
          </a:bodyPr>
          <a:lstStyle/>
          <a:p>
            <a:pPr algn="ctr">
              <a:lnSpc>
                <a:spcPts val="1200"/>
              </a:lnSpc>
            </a:pPr>
            <a:r>
              <a:rPr lang="en-US" sz="1600" b="1">
                <a:solidFill>
                  <a:srgbClr val="1D5F76"/>
                </a:solidFill>
              </a:rPr>
              <a:t>Revenues</a:t>
            </a:r>
          </a:p>
          <a:p>
            <a:pPr algn="ctr">
              <a:lnSpc>
                <a:spcPts val="1200"/>
              </a:lnSpc>
            </a:pPr>
            <a:r>
              <a:rPr lang="en-US" sz="1600" b="1">
                <a:solidFill>
                  <a:srgbClr val="1D5F76"/>
                </a:solidFill>
              </a:rPr>
              <a:t>−</a:t>
            </a:r>
          </a:p>
          <a:p>
            <a:pPr algn="ctr">
              <a:lnSpc>
                <a:spcPts val="1200"/>
              </a:lnSpc>
            </a:pPr>
            <a:r>
              <a:rPr lang="en-US" sz="1600" b="1">
                <a:solidFill>
                  <a:srgbClr val="1D5F76"/>
                </a:solidFill>
              </a:rPr>
              <a:t>Expenses</a:t>
            </a:r>
          </a:p>
          <a:p>
            <a:pPr algn="ctr">
              <a:lnSpc>
                <a:spcPts val="1200"/>
              </a:lnSpc>
            </a:pPr>
            <a:r>
              <a:rPr lang="en-US" sz="1600" b="1">
                <a:solidFill>
                  <a:srgbClr val="1D5F76"/>
                </a:solidFill>
              </a:rPr>
              <a:t>=</a:t>
            </a:r>
          </a:p>
          <a:p>
            <a:pPr algn="ctr">
              <a:lnSpc>
                <a:spcPts val="1200"/>
              </a:lnSpc>
            </a:pPr>
            <a:r>
              <a:rPr lang="en-US" sz="1600" b="1">
                <a:solidFill>
                  <a:srgbClr val="1D5F76"/>
                </a:solidFill>
              </a:rPr>
              <a:t>Net Income</a:t>
            </a:r>
          </a:p>
        </p:txBody>
      </p:sp>
      <p:cxnSp>
        <p:nvCxnSpPr>
          <p:cNvPr id="28" name="Straight Connector 27"/>
          <p:cNvCxnSpPr/>
          <p:nvPr/>
        </p:nvCxnSpPr>
        <p:spPr>
          <a:xfrm>
            <a:off x="7199143" y="5349234"/>
            <a:ext cx="1207032"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894770" y="4062345"/>
            <a:ext cx="1788140" cy="830997"/>
          </a:xfrm>
          <a:prstGeom prst="rect">
            <a:avLst/>
          </a:prstGeom>
          <a:noFill/>
        </p:spPr>
        <p:txBody>
          <a:bodyPr wrap="square" rtlCol="0">
            <a:spAutoFit/>
          </a:bodyPr>
          <a:lstStyle/>
          <a:p>
            <a:pPr algn="ctr"/>
            <a:r>
              <a:rPr lang="en-US" sz="1600" b="1">
                <a:solidFill>
                  <a:srgbClr val="A5062D"/>
                </a:solidFill>
              </a:rPr>
              <a:t>STATEMENT OF </a:t>
            </a:r>
          </a:p>
          <a:p>
            <a:pPr algn="ctr"/>
            <a:r>
              <a:rPr lang="en-US" sz="1600" b="1">
                <a:solidFill>
                  <a:srgbClr val="A5062D"/>
                </a:solidFill>
              </a:rPr>
              <a:t>STOCKHOLDERS’</a:t>
            </a:r>
          </a:p>
          <a:p>
            <a:pPr algn="ctr"/>
            <a:r>
              <a:rPr lang="en-US" sz="1600" b="1">
                <a:solidFill>
                  <a:srgbClr val="A5062D"/>
                </a:solidFill>
              </a:rPr>
              <a:t>EQUITY</a:t>
            </a:r>
          </a:p>
        </p:txBody>
      </p:sp>
      <p:sp>
        <p:nvSpPr>
          <p:cNvPr id="32" name="TextBox 31"/>
          <p:cNvSpPr txBox="1"/>
          <p:nvPr/>
        </p:nvSpPr>
        <p:spPr>
          <a:xfrm>
            <a:off x="715404" y="4848987"/>
            <a:ext cx="2146355" cy="1400383"/>
          </a:xfrm>
          <a:prstGeom prst="rect">
            <a:avLst/>
          </a:prstGeom>
          <a:noFill/>
        </p:spPr>
        <p:txBody>
          <a:bodyPr wrap="square" rtlCol="0">
            <a:spAutoFit/>
          </a:bodyPr>
          <a:lstStyle/>
          <a:p>
            <a:pPr algn="ctr">
              <a:lnSpc>
                <a:spcPts val="1700"/>
              </a:lnSpc>
            </a:pPr>
            <a:r>
              <a:rPr lang="en-US" sz="1600" b="1">
                <a:solidFill>
                  <a:srgbClr val="A5062D"/>
                </a:solidFill>
              </a:rPr>
              <a:t>Common Stock</a:t>
            </a:r>
          </a:p>
          <a:p>
            <a:pPr algn="ctr">
              <a:lnSpc>
                <a:spcPts val="1700"/>
              </a:lnSpc>
            </a:pPr>
            <a:r>
              <a:rPr lang="en-US" sz="1600" b="1">
                <a:solidFill>
                  <a:srgbClr val="A5062D"/>
                </a:solidFill>
              </a:rPr>
              <a:t>+</a:t>
            </a:r>
          </a:p>
          <a:p>
            <a:pPr algn="ctr">
              <a:lnSpc>
                <a:spcPts val="1700"/>
              </a:lnSpc>
            </a:pPr>
            <a:r>
              <a:rPr lang="en-US" sz="1600" b="1">
                <a:solidFill>
                  <a:srgbClr val="A5062D"/>
                </a:solidFill>
              </a:rPr>
              <a:t>Retained Earnings</a:t>
            </a:r>
            <a:br>
              <a:rPr lang="en-US" sz="1600" b="1">
                <a:solidFill>
                  <a:srgbClr val="A5062D"/>
                </a:solidFill>
              </a:rPr>
            </a:br>
            <a:r>
              <a:rPr lang="en-US" sz="1600" b="1">
                <a:solidFill>
                  <a:srgbClr val="A5062D"/>
                </a:solidFill>
              </a:rPr>
              <a:t>(Beg. RE + </a:t>
            </a:r>
            <a:r>
              <a:rPr lang="en-US" sz="1600" b="1">
                <a:solidFill>
                  <a:srgbClr val="1D5F76"/>
                </a:solidFill>
              </a:rPr>
              <a:t>NI</a:t>
            </a:r>
            <a:r>
              <a:rPr lang="en-US" sz="1600" b="1">
                <a:solidFill>
                  <a:srgbClr val="A5062D"/>
                </a:solidFill>
              </a:rPr>
              <a:t> – Div)</a:t>
            </a:r>
          </a:p>
          <a:p>
            <a:pPr algn="ctr">
              <a:lnSpc>
                <a:spcPts val="1700"/>
              </a:lnSpc>
            </a:pPr>
            <a:r>
              <a:rPr lang="en-US" sz="1600" b="1">
                <a:solidFill>
                  <a:srgbClr val="A5062D"/>
                </a:solidFill>
              </a:rPr>
              <a:t>=</a:t>
            </a:r>
          </a:p>
          <a:p>
            <a:pPr algn="ctr">
              <a:lnSpc>
                <a:spcPts val="1700"/>
              </a:lnSpc>
            </a:pPr>
            <a:r>
              <a:rPr lang="en-US" sz="1600" b="1">
                <a:solidFill>
                  <a:srgbClr val="A5062D"/>
                </a:solidFill>
              </a:rPr>
              <a:t>Stockholders’ Equity</a:t>
            </a:r>
          </a:p>
        </p:txBody>
      </p:sp>
      <p:cxnSp>
        <p:nvCxnSpPr>
          <p:cNvPr id="33" name="Straight Connector 32"/>
          <p:cNvCxnSpPr/>
          <p:nvPr/>
        </p:nvCxnSpPr>
        <p:spPr>
          <a:xfrm>
            <a:off x="1082241" y="4848987"/>
            <a:ext cx="160066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5532114" y="6080956"/>
            <a:ext cx="618125" cy="387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39" name="Group 38"/>
          <p:cNvGrpSpPr/>
          <p:nvPr/>
        </p:nvGrpSpPr>
        <p:grpSpPr>
          <a:xfrm>
            <a:off x="5532114" y="6262988"/>
            <a:ext cx="618125" cy="52726"/>
            <a:chOff x="3426429" y="6530626"/>
            <a:chExt cx="405806" cy="25991"/>
          </a:xfrm>
        </p:grpSpPr>
        <p:cxnSp>
          <p:nvCxnSpPr>
            <p:cNvPr id="40" name="Straight Connector 39"/>
            <p:cNvCxnSpPr/>
            <p:nvPr/>
          </p:nvCxnSpPr>
          <p:spPr>
            <a:xfrm>
              <a:off x="3426429" y="6530626"/>
              <a:ext cx="40580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3426429" y="6556617"/>
              <a:ext cx="40580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cxnSp>
        <p:nvCxnSpPr>
          <p:cNvPr id="42" name="Straight Connector 41"/>
          <p:cNvCxnSpPr/>
          <p:nvPr/>
        </p:nvCxnSpPr>
        <p:spPr>
          <a:xfrm flipV="1">
            <a:off x="6379980" y="6080956"/>
            <a:ext cx="609406" cy="387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3" name="Slide Number Placeholder 2"/>
          <p:cNvSpPr>
            <a:spLocks noGrp="1"/>
          </p:cNvSpPr>
          <p:nvPr>
            <p:ph type="sldNum" sz="quarter" idx="4294967295"/>
          </p:nvPr>
        </p:nvSpPr>
        <p:spPr>
          <a:xfrm>
            <a:off x="6989386" y="6471802"/>
            <a:ext cx="2133600" cy="365125"/>
          </a:xfrm>
          <a:prstGeom prst="rect">
            <a:avLst/>
          </a:prstGeom>
        </p:spPr>
        <p:txBody>
          <a:bodyPr/>
          <a:lstStyle/>
          <a:p>
            <a:r>
              <a:rPr lang="en-US" dirty="0">
                <a:solidFill>
                  <a:prstClr val="black">
                    <a:tint val="75000"/>
                  </a:prstClr>
                </a:solidFill>
              </a:rPr>
              <a:t>3-</a:t>
            </a:r>
            <a:fld id="{8A048DD7-39B4-434B-ACE7-68CA5B147A05}" type="slidenum">
              <a:rPr lang="en-US" smtClean="0">
                <a:solidFill>
                  <a:prstClr val="black">
                    <a:tint val="75000"/>
                  </a:prstClr>
                </a:solidFill>
              </a:rPr>
              <a:pPr/>
              <a:t>50</a:t>
            </a:fld>
            <a:endParaRPr lang="en-US" dirty="0">
              <a:solidFill>
                <a:prstClr val="black">
                  <a:tint val="75000"/>
                </a:prstClr>
              </a:solidFill>
            </a:endParaRPr>
          </a:p>
        </p:txBody>
      </p:sp>
      <p:grpSp>
        <p:nvGrpSpPr>
          <p:cNvPr id="46" name="Group 45"/>
          <p:cNvGrpSpPr/>
          <p:nvPr/>
        </p:nvGrpSpPr>
        <p:grpSpPr>
          <a:xfrm>
            <a:off x="6379980" y="6265246"/>
            <a:ext cx="618125" cy="52726"/>
            <a:chOff x="3426429" y="6530626"/>
            <a:chExt cx="405806" cy="25991"/>
          </a:xfrm>
        </p:grpSpPr>
        <p:cxnSp>
          <p:nvCxnSpPr>
            <p:cNvPr id="47" name="Straight Connector 46"/>
            <p:cNvCxnSpPr/>
            <p:nvPr/>
          </p:nvCxnSpPr>
          <p:spPr>
            <a:xfrm>
              <a:off x="3426429" y="6530626"/>
              <a:ext cx="40580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3426429" y="6556617"/>
              <a:ext cx="40580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5" name="Footer Placeholder 4"/>
          <p:cNvSpPr>
            <a:spLocks noGrp="1"/>
          </p:cNvSpPr>
          <p:nvPr>
            <p:ph type="ftr" sz="quarter" idx="11"/>
          </p:nvPr>
        </p:nvSpPr>
        <p:spPr/>
        <p:txBody>
          <a:bodyPr/>
          <a:lstStyle/>
          <a:p>
            <a:r>
              <a:rPr lang="en-US" dirty="0"/>
              <a:t>Copyright ©2019 McGraw-Hill Education. All rights reserved. No reproduction or distribution without the prior written consent of McGraw-Hill Education. </a:t>
            </a:r>
          </a:p>
        </p:txBody>
      </p:sp>
    </p:spTree>
    <p:extLst>
      <p:ext uri="{BB962C8B-B14F-4D97-AF65-F5344CB8AC3E}">
        <p14:creationId xmlns:p14="http://schemas.microsoft.com/office/powerpoint/2010/main" val="458592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5" grpId="0" animBg="1"/>
      <p:bldP spid="36" grpId="0" animBg="1"/>
      <p:bldP spid="22" grpId="0"/>
      <p:bldP spid="23" grpId="0"/>
      <p:bldP spid="26" grpId="0"/>
      <p:bldP spid="27" grpId="0"/>
      <p:bldP spid="30" grpId="0"/>
      <p:bldP spid="3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386" y="67735"/>
            <a:ext cx="8229600" cy="1518307"/>
          </a:xfrm>
        </p:spPr>
        <p:txBody>
          <a:bodyPr>
            <a:noAutofit/>
          </a:bodyPr>
          <a:lstStyle/>
          <a:p>
            <a:pPr algn="l"/>
            <a:r>
              <a:rPr lang="en-US" sz="3200" dirty="0">
                <a:solidFill>
                  <a:srgbClr val="1D5F76"/>
                </a:solidFill>
                <a:latin typeface="Avenir LT Std 65 Medium"/>
                <a:cs typeface="Avenir LT Std 65 Medium"/>
              </a:rPr>
              <a:t>Illustration 3–12</a:t>
            </a:r>
            <a:br>
              <a:rPr lang="en-US" sz="3200" dirty="0">
                <a:solidFill>
                  <a:srgbClr val="A5062D"/>
                </a:solidFill>
                <a:latin typeface="Avenir LT Std 65 Medium"/>
                <a:cs typeface="Avenir LT Std 65 Medium"/>
              </a:rPr>
            </a:br>
            <a:r>
              <a:rPr lang="en-US" sz="4000" dirty="0">
                <a:solidFill>
                  <a:srgbClr val="A5062D"/>
                </a:solidFill>
                <a:latin typeface="Avenir LT Std 65 Medium"/>
                <a:cs typeface="Avenir LT Std 65 Medium"/>
              </a:rPr>
              <a:t>Income Statement</a:t>
            </a:r>
          </a:p>
        </p:txBody>
      </p:sp>
      <p:sp>
        <p:nvSpPr>
          <p:cNvPr id="4" name="Round Same Side Corner Rectangle 3"/>
          <p:cNvSpPr/>
          <p:nvPr/>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 name="Slide Number Placeholder 2"/>
          <p:cNvSpPr>
            <a:spLocks noGrp="1"/>
          </p:cNvSpPr>
          <p:nvPr>
            <p:ph type="sldNum" sz="quarter" idx="4"/>
          </p:nvPr>
        </p:nvSpPr>
        <p:spPr>
          <a:xfrm>
            <a:off x="6989386" y="6471802"/>
            <a:ext cx="2133600" cy="365125"/>
          </a:xfrm>
        </p:spPr>
        <p:txBody>
          <a:bodyPr/>
          <a:lstStyle/>
          <a:p>
            <a:r>
              <a:rPr lang="en-US" dirty="0">
                <a:solidFill>
                  <a:prstClr val="black">
                    <a:tint val="75000"/>
                  </a:prstClr>
                </a:solidFill>
              </a:rPr>
              <a:t>3-</a:t>
            </a:r>
            <a:fld id="{8A048DD7-39B4-434B-ACE7-68CA5B147A05}" type="slidenum">
              <a:rPr lang="en-US" smtClean="0">
                <a:solidFill>
                  <a:prstClr val="black">
                    <a:tint val="75000"/>
                  </a:prstClr>
                </a:solidFill>
              </a:rPr>
              <a:pPr/>
              <a:t>51</a:t>
            </a:fld>
            <a:endParaRPr lang="en-US" dirty="0">
              <a:solidFill>
                <a:prstClr val="black">
                  <a:tint val="75000"/>
                </a:prstClr>
              </a:solidFill>
            </a:endParaRPr>
          </a:p>
        </p:txBody>
      </p:sp>
      <p:sp>
        <p:nvSpPr>
          <p:cNvPr id="7" name="Footer Placeholder 6"/>
          <p:cNvSpPr>
            <a:spLocks noGrp="1"/>
          </p:cNvSpPr>
          <p:nvPr>
            <p:ph type="ftr" sz="quarter" idx="3"/>
          </p:nvPr>
        </p:nvSpPr>
        <p:spPr/>
        <p:txBody>
          <a:bodyPr/>
          <a:lstStyle/>
          <a:p>
            <a:r>
              <a:rPr lang="en-US" dirty="0"/>
              <a:t>Copyright ©2022 McGraw-Hill. All rights reserved. No reproduction or distribution without the prior written consent of McGraw-Hill. </a:t>
            </a:r>
          </a:p>
        </p:txBody>
      </p:sp>
      <p:sp>
        <p:nvSpPr>
          <p:cNvPr id="20" name="Round Same Side Corner Rectangle 19"/>
          <p:cNvSpPr/>
          <p:nvPr/>
        </p:nvSpPr>
        <p:spPr>
          <a:xfrm>
            <a:off x="737892" y="1692258"/>
            <a:ext cx="8248650" cy="886106"/>
          </a:xfrm>
          <a:prstGeom prst="round2SameRect">
            <a:avLst/>
          </a:prstGeom>
          <a:solidFill>
            <a:srgbClr val="1D5F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1" name="Rectangle 20"/>
          <p:cNvSpPr/>
          <p:nvPr/>
        </p:nvSpPr>
        <p:spPr>
          <a:xfrm>
            <a:off x="737892" y="2578364"/>
            <a:ext cx="8248650" cy="3737350"/>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2" name="TextBox 21"/>
          <p:cNvSpPr txBox="1"/>
          <p:nvPr/>
        </p:nvSpPr>
        <p:spPr>
          <a:xfrm>
            <a:off x="2719812" y="1653774"/>
            <a:ext cx="4208771" cy="900246"/>
          </a:xfrm>
          <a:prstGeom prst="rect">
            <a:avLst/>
          </a:prstGeom>
          <a:noFill/>
        </p:spPr>
        <p:txBody>
          <a:bodyPr wrap="square" rtlCol="0">
            <a:spAutoFit/>
          </a:bodyPr>
          <a:lstStyle/>
          <a:p>
            <a:pPr algn="ctr">
              <a:lnSpc>
                <a:spcPct val="90000"/>
              </a:lnSpc>
            </a:pPr>
            <a:r>
              <a:rPr lang="en-US" sz="2000" b="1" dirty="0">
                <a:solidFill>
                  <a:prstClr val="white"/>
                </a:solidFill>
              </a:rPr>
              <a:t>EAGLE SOCCER ACADEMY</a:t>
            </a:r>
          </a:p>
          <a:p>
            <a:pPr algn="ctr">
              <a:lnSpc>
                <a:spcPct val="90000"/>
              </a:lnSpc>
            </a:pPr>
            <a:r>
              <a:rPr lang="en-US" sz="2000" b="1" dirty="0">
                <a:solidFill>
                  <a:prstClr val="white"/>
                </a:solidFill>
              </a:rPr>
              <a:t>Income Statement</a:t>
            </a:r>
          </a:p>
          <a:p>
            <a:pPr algn="ctr">
              <a:lnSpc>
                <a:spcPct val="90000"/>
              </a:lnSpc>
            </a:pPr>
            <a:r>
              <a:rPr lang="en-US" b="1" dirty="0">
                <a:solidFill>
                  <a:prstClr val="white"/>
                </a:solidFill>
              </a:rPr>
              <a:t>For the period ended December 31, 2024</a:t>
            </a:r>
          </a:p>
        </p:txBody>
      </p:sp>
      <p:sp>
        <p:nvSpPr>
          <p:cNvPr id="23" name="TextBox 22"/>
          <p:cNvSpPr txBox="1"/>
          <p:nvPr/>
        </p:nvSpPr>
        <p:spPr>
          <a:xfrm>
            <a:off x="2347739" y="2603898"/>
            <a:ext cx="5083874" cy="3183949"/>
          </a:xfrm>
          <a:prstGeom prst="rect">
            <a:avLst/>
          </a:prstGeom>
          <a:noFill/>
        </p:spPr>
        <p:txBody>
          <a:bodyPr wrap="square" rtlCol="0">
            <a:spAutoFit/>
          </a:bodyPr>
          <a:lstStyle/>
          <a:p>
            <a:pPr>
              <a:lnSpc>
                <a:spcPct val="90000"/>
              </a:lnSpc>
            </a:pPr>
            <a:r>
              <a:rPr lang="en-US" sz="2000" b="1" dirty="0"/>
              <a:t>Revenues</a:t>
            </a:r>
          </a:p>
          <a:p>
            <a:pPr>
              <a:lnSpc>
                <a:spcPct val="90000"/>
              </a:lnSpc>
            </a:pPr>
            <a:r>
              <a:rPr lang="en-US" sz="2000" b="1" dirty="0"/>
              <a:t>   </a:t>
            </a:r>
            <a:r>
              <a:rPr lang="en-US" sz="2000" dirty="0"/>
              <a:t>Service revenue				      </a:t>
            </a:r>
            <a:r>
              <a:rPr lang="en-US" sz="2000" u="sng" dirty="0">
                <a:uFill>
                  <a:solidFill>
                    <a:schemeClr val="tx1"/>
                  </a:solidFill>
                </a:uFill>
              </a:rPr>
              <a:t>$72,000 </a:t>
            </a:r>
          </a:p>
          <a:p>
            <a:pPr>
              <a:lnSpc>
                <a:spcPct val="90000"/>
              </a:lnSpc>
            </a:pPr>
            <a:r>
              <a:rPr lang="en-US" sz="2000" dirty="0"/>
              <a:t>Expenses</a:t>
            </a:r>
          </a:p>
          <a:p>
            <a:pPr>
              <a:lnSpc>
                <a:spcPct val="90000"/>
              </a:lnSpc>
            </a:pPr>
            <a:r>
              <a:rPr lang="en-US" sz="2000" dirty="0"/>
              <a:t>   Rent expense				           5,000</a:t>
            </a:r>
          </a:p>
          <a:p>
            <a:pPr>
              <a:lnSpc>
                <a:spcPct val="90000"/>
              </a:lnSpc>
            </a:pPr>
            <a:r>
              <a:rPr lang="en-US" sz="2000" dirty="0"/>
              <a:t>   Supplies expense				 10,000</a:t>
            </a:r>
          </a:p>
          <a:p>
            <a:pPr>
              <a:lnSpc>
                <a:spcPct val="90000"/>
              </a:lnSpc>
            </a:pPr>
            <a:r>
              <a:rPr lang="en-US" sz="2000" dirty="0"/>
              <a:t>   Depreciation expense			   2,000</a:t>
            </a:r>
          </a:p>
          <a:p>
            <a:pPr>
              <a:lnSpc>
                <a:spcPct val="90000"/>
              </a:lnSpc>
            </a:pPr>
            <a:r>
              <a:rPr lang="en-US" sz="2000" dirty="0"/>
              <a:t>   Salaries expense				 31,000</a:t>
            </a:r>
          </a:p>
          <a:p>
            <a:pPr>
              <a:lnSpc>
                <a:spcPct val="90000"/>
              </a:lnSpc>
            </a:pPr>
            <a:r>
              <a:rPr lang="en-US" sz="2000" dirty="0"/>
              <a:t>   Utilities expense				   9,000</a:t>
            </a:r>
          </a:p>
          <a:p>
            <a:pPr>
              <a:lnSpc>
                <a:spcPct val="90000"/>
              </a:lnSpc>
            </a:pPr>
            <a:r>
              <a:rPr lang="en-US" sz="2000" dirty="0"/>
              <a:t>   Interest expense			       </a:t>
            </a:r>
            <a:r>
              <a:rPr lang="en-US" sz="2000" u="sng" dirty="0"/>
              <a:t>    1,000</a:t>
            </a:r>
          </a:p>
          <a:p>
            <a:pPr>
              <a:lnSpc>
                <a:spcPct val="90000"/>
              </a:lnSpc>
            </a:pPr>
            <a:r>
              <a:rPr lang="en-US" sz="2000" dirty="0"/>
              <a:t>      Total expenses			       </a:t>
            </a:r>
            <a:r>
              <a:rPr lang="en-US" sz="2000" u="sng" dirty="0"/>
              <a:t>  58,000</a:t>
            </a:r>
          </a:p>
          <a:p>
            <a:pPr>
              <a:lnSpc>
                <a:spcPct val="110000"/>
              </a:lnSpc>
            </a:pPr>
            <a:r>
              <a:rPr lang="en-US" sz="2000" dirty="0"/>
              <a:t>Net income					       </a:t>
            </a:r>
            <a:r>
              <a:rPr lang="en-US" sz="2000" u="dbl" dirty="0"/>
              <a:t>$14,000</a:t>
            </a:r>
          </a:p>
        </p:txBody>
      </p:sp>
    </p:spTree>
    <p:extLst>
      <p:ext uri="{BB962C8B-B14F-4D97-AF65-F5344CB8AC3E}">
        <p14:creationId xmlns:p14="http://schemas.microsoft.com/office/powerpoint/2010/main" val="22207615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 Same Side Corner Rectangle 9"/>
          <p:cNvSpPr/>
          <p:nvPr/>
        </p:nvSpPr>
        <p:spPr>
          <a:xfrm>
            <a:off x="737892" y="1692258"/>
            <a:ext cx="8248650" cy="886106"/>
          </a:xfrm>
          <a:prstGeom prst="round2SameRect">
            <a:avLst/>
          </a:prstGeom>
          <a:solidFill>
            <a:srgbClr val="6B16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11" name="Rectangle 10"/>
          <p:cNvSpPr/>
          <p:nvPr/>
        </p:nvSpPr>
        <p:spPr>
          <a:xfrm>
            <a:off x="737892" y="2578364"/>
            <a:ext cx="8248650" cy="3598916"/>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2" name="TextBox 11"/>
          <p:cNvSpPr txBox="1"/>
          <p:nvPr/>
        </p:nvSpPr>
        <p:spPr>
          <a:xfrm>
            <a:off x="2719812" y="1653774"/>
            <a:ext cx="4208771" cy="900246"/>
          </a:xfrm>
          <a:prstGeom prst="rect">
            <a:avLst/>
          </a:prstGeom>
          <a:noFill/>
        </p:spPr>
        <p:txBody>
          <a:bodyPr wrap="square" rtlCol="0">
            <a:spAutoFit/>
          </a:bodyPr>
          <a:lstStyle/>
          <a:p>
            <a:pPr algn="ctr">
              <a:lnSpc>
                <a:spcPct val="90000"/>
              </a:lnSpc>
            </a:pPr>
            <a:r>
              <a:rPr lang="en-US" sz="2000" b="1" dirty="0">
                <a:solidFill>
                  <a:prstClr val="white"/>
                </a:solidFill>
              </a:rPr>
              <a:t>EAGLE SOCCER ACADEMY</a:t>
            </a:r>
          </a:p>
          <a:p>
            <a:pPr algn="ctr">
              <a:lnSpc>
                <a:spcPct val="90000"/>
              </a:lnSpc>
            </a:pPr>
            <a:r>
              <a:rPr lang="en-US" sz="2000" b="1" dirty="0">
                <a:solidFill>
                  <a:prstClr val="white"/>
                </a:solidFill>
              </a:rPr>
              <a:t>Statement of Stockholders’ Equity</a:t>
            </a:r>
          </a:p>
          <a:p>
            <a:pPr algn="ctr">
              <a:lnSpc>
                <a:spcPct val="90000"/>
              </a:lnSpc>
            </a:pPr>
            <a:r>
              <a:rPr lang="en-US" b="1" dirty="0">
                <a:solidFill>
                  <a:prstClr val="white"/>
                </a:solidFill>
              </a:rPr>
              <a:t>For the period ended December 31, 2024</a:t>
            </a:r>
          </a:p>
        </p:txBody>
      </p:sp>
      <p:grpSp>
        <p:nvGrpSpPr>
          <p:cNvPr id="24" name="Group 23"/>
          <p:cNvGrpSpPr/>
          <p:nvPr/>
        </p:nvGrpSpPr>
        <p:grpSpPr>
          <a:xfrm>
            <a:off x="1005840" y="3494887"/>
            <a:ext cx="7801869" cy="2089212"/>
            <a:chOff x="1424126" y="3454131"/>
            <a:chExt cx="7380348" cy="2089212"/>
          </a:xfrm>
        </p:grpSpPr>
        <p:sp>
          <p:nvSpPr>
            <p:cNvPr id="13" name="TextBox 12"/>
            <p:cNvSpPr txBox="1"/>
            <p:nvPr/>
          </p:nvSpPr>
          <p:spPr>
            <a:xfrm>
              <a:off x="1424126" y="3454131"/>
              <a:ext cx="3356893" cy="2039020"/>
            </a:xfrm>
            <a:prstGeom prst="rect">
              <a:avLst/>
            </a:prstGeom>
            <a:noFill/>
          </p:spPr>
          <p:txBody>
            <a:bodyPr wrap="square" rtlCol="0">
              <a:spAutoFit/>
            </a:bodyPr>
            <a:lstStyle/>
            <a:p>
              <a:pPr>
                <a:lnSpc>
                  <a:spcPct val="110000"/>
                </a:lnSpc>
              </a:pPr>
              <a:r>
                <a:rPr lang="en-US" sz="2000" dirty="0">
                  <a:solidFill>
                    <a:prstClr val="black"/>
                  </a:solidFill>
                </a:rPr>
                <a:t>Beginning balance (Dec. 1)</a:t>
              </a:r>
            </a:p>
            <a:p>
              <a:pPr>
                <a:lnSpc>
                  <a:spcPct val="110000"/>
                </a:lnSpc>
              </a:pPr>
              <a:r>
                <a:rPr lang="en-US" sz="2000" dirty="0">
                  <a:solidFill>
                    <a:prstClr val="black"/>
                  </a:solidFill>
                </a:rPr>
                <a:t>Issuance of common stock</a:t>
              </a:r>
            </a:p>
            <a:p>
              <a:pPr>
                <a:lnSpc>
                  <a:spcPct val="110000"/>
                </a:lnSpc>
              </a:pPr>
              <a:r>
                <a:rPr lang="en-US" sz="2000" dirty="0">
                  <a:solidFill>
                    <a:prstClr val="black"/>
                  </a:solidFill>
                </a:rPr>
                <a:t>Add: </a:t>
              </a:r>
              <a:r>
                <a:rPr lang="en-US" sz="2000" dirty="0">
                  <a:solidFill>
                    <a:srgbClr val="1D5F76"/>
                  </a:solidFill>
                </a:rPr>
                <a:t>Net income for the period</a:t>
              </a:r>
            </a:p>
            <a:p>
              <a:pPr>
                <a:lnSpc>
                  <a:spcPct val="110000"/>
                </a:lnSpc>
              </a:pPr>
              <a:r>
                <a:rPr lang="en-US" sz="2000" dirty="0">
                  <a:solidFill>
                    <a:prstClr val="black"/>
                  </a:solidFill>
                </a:rPr>
                <a:t>Less: Dividends</a:t>
              </a:r>
            </a:p>
            <a:p>
              <a:pPr>
                <a:lnSpc>
                  <a:spcPct val="110000"/>
                </a:lnSpc>
              </a:pPr>
              <a:r>
                <a:rPr lang="en-US" sz="2000" dirty="0">
                  <a:solidFill>
                    <a:prstClr val="black"/>
                  </a:solidFill>
                </a:rPr>
                <a:t>Ending balance (Dec. 31)</a:t>
              </a:r>
            </a:p>
            <a:p>
              <a:pPr>
                <a:lnSpc>
                  <a:spcPct val="90000"/>
                </a:lnSpc>
              </a:pPr>
              <a:r>
                <a:rPr lang="en-US" b="1" dirty="0">
                  <a:solidFill>
                    <a:prstClr val="black"/>
                  </a:solidFill>
                </a:rPr>
                <a:t> </a:t>
              </a:r>
              <a:endParaRPr lang="en-US" sz="1600" b="1" dirty="0">
                <a:solidFill>
                  <a:prstClr val="black"/>
                </a:solidFill>
              </a:endParaRPr>
            </a:p>
          </p:txBody>
        </p:sp>
        <p:sp>
          <p:nvSpPr>
            <p:cNvPr id="14" name="TextBox 13"/>
            <p:cNvSpPr txBox="1"/>
            <p:nvPr/>
          </p:nvSpPr>
          <p:spPr>
            <a:xfrm>
              <a:off x="4755894" y="3470468"/>
              <a:ext cx="1314824" cy="2072875"/>
            </a:xfrm>
            <a:prstGeom prst="rect">
              <a:avLst/>
            </a:prstGeom>
            <a:noFill/>
          </p:spPr>
          <p:txBody>
            <a:bodyPr wrap="square" rtlCol="0">
              <a:spAutoFit/>
            </a:bodyPr>
            <a:lstStyle/>
            <a:p>
              <a:pPr>
                <a:lnSpc>
                  <a:spcPct val="110000"/>
                </a:lnSpc>
              </a:pPr>
              <a:r>
                <a:rPr lang="en-US" sz="2000" dirty="0">
                  <a:solidFill>
                    <a:prstClr val="black"/>
                  </a:solidFill>
                </a:rPr>
                <a:t>$         -0-</a:t>
              </a:r>
            </a:p>
            <a:p>
              <a:pPr>
                <a:lnSpc>
                  <a:spcPct val="110000"/>
                </a:lnSpc>
              </a:pPr>
              <a:r>
                <a:rPr lang="en-US" sz="2000" dirty="0">
                  <a:solidFill>
                    <a:prstClr val="black"/>
                  </a:solidFill>
                </a:rPr>
                <a:t>  200,000</a:t>
              </a:r>
            </a:p>
            <a:p>
              <a:pPr>
                <a:lnSpc>
                  <a:spcPct val="110000"/>
                </a:lnSpc>
              </a:pPr>
              <a:endParaRPr lang="en-US" sz="1600" b="1" dirty="0">
                <a:solidFill>
                  <a:prstClr val="black"/>
                </a:solidFill>
              </a:endParaRPr>
            </a:p>
            <a:p>
              <a:pPr>
                <a:lnSpc>
                  <a:spcPct val="110000"/>
                </a:lnSpc>
              </a:pPr>
              <a:endParaRPr lang="en-US" sz="1600" b="1" dirty="0">
                <a:solidFill>
                  <a:prstClr val="black"/>
                </a:solidFill>
              </a:endParaRPr>
            </a:p>
            <a:p>
              <a:pPr>
                <a:lnSpc>
                  <a:spcPct val="110000"/>
                </a:lnSpc>
              </a:pPr>
              <a:endParaRPr lang="en-US" sz="1000" dirty="0">
                <a:solidFill>
                  <a:srgbClr val="A5062D"/>
                </a:solidFill>
              </a:endParaRPr>
            </a:p>
            <a:p>
              <a:pPr>
                <a:lnSpc>
                  <a:spcPct val="110000"/>
                </a:lnSpc>
              </a:pPr>
              <a:r>
                <a:rPr lang="en-US" sz="2000" dirty="0">
                  <a:solidFill>
                    <a:srgbClr val="A5062D"/>
                  </a:solidFill>
                </a:rPr>
                <a:t> $200,000</a:t>
              </a:r>
            </a:p>
            <a:p>
              <a:pPr>
                <a:lnSpc>
                  <a:spcPct val="90000"/>
                </a:lnSpc>
              </a:pPr>
              <a:r>
                <a:rPr lang="en-US" b="1" dirty="0">
                  <a:solidFill>
                    <a:prstClr val="black"/>
                  </a:solidFill>
                </a:rPr>
                <a:t> </a:t>
              </a:r>
              <a:endParaRPr lang="en-US" sz="1600" b="1" dirty="0">
                <a:solidFill>
                  <a:prstClr val="black"/>
                </a:solidFill>
              </a:endParaRPr>
            </a:p>
          </p:txBody>
        </p:sp>
        <p:sp>
          <p:nvSpPr>
            <p:cNvPr id="19" name="TextBox 18"/>
            <p:cNvSpPr txBox="1"/>
            <p:nvPr/>
          </p:nvSpPr>
          <p:spPr>
            <a:xfrm>
              <a:off x="6239824" y="3472157"/>
              <a:ext cx="1173704" cy="2034403"/>
            </a:xfrm>
            <a:prstGeom prst="rect">
              <a:avLst/>
            </a:prstGeom>
            <a:noFill/>
          </p:spPr>
          <p:txBody>
            <a:bodyPr wrap="square" rtlCol="0">
              <a:spAutoFit/>
            </a:bodyPr>
            <a:lstStyle/>
            <a:p>
              <a:pPr>
                <a:lnSpc>
                  <a:spcPct val="110000"/>
                </a:lnSpc>
              </a:pPr>
              <a:r>
                <a:rPr lang="en-US" sz="2000" dirty="0">
                  <a:solidFill>
                    <a:prstClr val="black"/>
                  </a:solidFill>
                </a:rPr>
                <a:t>$       -0-</a:t>
              </a:r>
            </a:p>
            <a:p>
              <a:pPr>
                <a:lnSpc>
                  <a:spcPct val="110000"/>
                </a:lnSpc>
              </a:pPr>
              <a:endParaRPr lang="en-US" sz="2000" dirty="0">
                <a:solidFill>
                  <a:prstClr val="black"/>
                </a:solidFill>
              </a:endParaRPr>
            </a:p>
            <a:p>
              <a:pPr>
                <a:lnSpc>
                  <a:spcPct val="110000"/>
                </a:lnSpc>
              </a:pPr>
              <a:r>
                <a:rPr lang="en-US" sz="2000" dirty="0">
                  <a:solidFill>
                    <a:prstClr val="black"/>
                  </a:solidFill>
                </a:rPr>
                <a:t>   </a:t>
              </a:r>
              <a:r>
                <a:rPr lang="en-US" sz="2000" dirty="0">
                  <a:solidFill>
                    <a:srgbClr val="1D5F76"/>
                  </a:solidFill>
                </a:rPr>
                <a:t>14,000</a:t>
              </a:r>
            </a:p>
            <a:p>
              <a:pPr>
                <a:lnSpc>
                  <a:spcPct val="110000"/>
                </a:lnSpc>
              </a:pPr>
              <a:r>
                <a:rPr lang="en-US" sz="2000" dirty="0">
                  <a:solidFill>
                    <a:prstClr val="black"/>
                  </a:solidFill>
                </a:rPr>
                <a:t>    (4,000) </a:t>
              </a:r>
              <a:r>
                <a:rPr lang="en-US" sz="2000" dirty="0">
                  <a:solidFill>
                    <a:srgbClr val="A5062D"/>
                  </a:solidFill>
                </a:rPr>
                <a:t>$ 10,000</a:t>
              </a:r>
            </a:p>
            <a:p>
              <a:pPr>
                <a:lnSpc>
                  <a:spcPct val="90000"/>
                </a:lnSpc>
              </a:pPr>
              <a:r>
                <a:rPr lang="en-US" b="1" dirty="0">
                  <a:solidFill>
                    <a:prstClr val="black"/>
                  </a:solidFill>
                </a:rPr>
                <a:t> </a:t>
              </a:r>
              <a:endParaRPr lang="en-US" sz="1600" b="1" dirty="0">
                <a:solidFill>
                  <a:prstClr val="black"/>
                </a:solidFill>
              </a:endParaRPr>
            </a:p>
          </p:txBody>
        </p:sp>
        <p:sp>
          <p:nvSpPr>
            <p:cNvPr id="20" name="TextBox 19"/>
            <p:cNvSpPr txBox="1"/>
            <p:nvPr/>
          </p:nvSpPr>
          <p:spPr>
            <a:xfrm>
              <a:off x="7585523" y="3472157"/>
              <a:ext cx="1218951" cy="1695849"/>
            </a:xfrm>
            <a:prstGeom prst="rect">
              <a:avLst/>
            </a:prstGeom>
            <a:noFill/>
          </p:spPr>
          <p:txBody>
            <a:bodyPr wrap="square" rtlCol="0">
              <a:spAutoFit/>
            </a:bodyPr>
            <a:lstStyle/>
            <a:p>
              <a:pPr>
                <a:lnSpc>
                  <a:spcPct val="110000"/>
                </a:lnSpc>
              </a:pPr>
              <a:r>
                <a:rPr lang="en-US" sz="2000" dirty="0">
                  <a:solidFill>
                    <a:prstClr val="black"/>
                  </a:solidFill>
                </a:rPr>
                <a:t>$        -0-</a:t>
              </a:r>
            </a:p>
            <a:p>
              <a:pPr>
                <a:lnSpc>
                  <a:spcPct val="110000"/>
                </a:lnSpc>
              </a:pPr>
              <a:r>
                <a:rPr lang="en-US" sz="2000" dirty="0">
                  <a:solidFill>
                    <a:prstClr val="black"/>
                  </a:solidFill>
                </a:rPr>
                <a:t>   200,000</a:t>
              </a:r>
            </a:p>
            <a:p>
              <a:pPr>
                <a:lnSpc>
                  <a:spcPct val="110000"/>
                </a:lnSpc>
              </a:pPr>
              <a:r>
                <a:rPr lang="en-US" sz="2000" dirty="0">
                  <a:solidFill>
                    <a:prstClr val="black"/>
                  </a:solidFill>
                </a:rPr>
                <a:t>     </a:t>
              </a:r>
              <a:r>
                <a:rPr lang="en-US" sz="2000" dirty="0">
                  <a:solidFill>
                    <a:srgbClr val="1D5F76"/>
                  </a:solidFill>
                </a:rPr>
                <a:t>14,000</a:t>
              </a:r>
            </a:p>
            <a:p>
              <a:pPr>
                <a:lnSpc>
                  <a:spcPct val="110000"/>
                </a:lnSpc>
              </a:pPr>
              <a:r>
                <a:rPr lang="en-US" sz="2000" dirty="0">
                  <a:solidFill>
                    <a:prstClr val="black"/>
                  </a:solidFill>
                </a:rPr>
                <a:t>      (4,000)</a:t>
              </a:r>
              <a:r>
                <a:rPr lang="en-US" sz="2000" dirty="0">
                  <a:solidFill>
                    <a:srgbClr val="A5062D"/>
                  </a:solidFill>
                </a:rPr>
                <a:t> </a:t>
              </a:r>
            </a:p>
            <a:p>
              <a:pPr>
                <a:lnSpc>
                  <a:spcPct val="90000"/>
                </a:lnSpc>
              </a:pPr>
              <a:r>
                <a:rPr lang="en-US" b="1" dirty="0">
                  <a:solidFill>
                    <a:prstClr val="black"/>
                  </a:solidFill>
                </a:rPr>
                <a:t> </a:t>
              </a:r>
              <a:endParaRPr lang="en-US" sz="1600" b="1" dirty="0">
                <a:solidFill>
                  <a:prstClr val="black"/>
                </a:solidFill>
              </a:endParaRPr>
            </a:p>
          </p:txBody>
        </p:sp>
      </p:grpSp>
      <p:grpSp>
        <p:nvGrpSpPr>
          <p:cNvPr id="23" name="Group 22"/>
          <p:cNvGrpSpPr/>
          <p:nvPr/>
        </p:nvGrpSpPr>
        <p:grpSpPr>
          <a:xfrm>
            <a:off x="4564027" y="2549577"/>
            <a:ext cx="4393458" cy="1314448"/>
            <a:chOff x="4564027" y="2436423"/>
            <a:chExt cx="4393458" cy="1314448"/>
          </a:xfrm>
        </p:grpSpPr>
        <p:sp>
          <p:nvSpPr>
            <p:cNvPr id="5" name="TextBox 4"/>
            <p:cNvSpPr txBox="1"/>
            <p:nvPr/>
          </p:nvSpPr>
          <p:spPr>
            <a:xfrm>
              <a:off x="4564027" y="2735208"/>
              <a:ext cx="1151040" cy="1015663"/>
            </a:xfrm>
            <a:prstGeom prst="rect">
              <a:avLst/>
            </a:prstGeom>
            <a:noFill/>
          </p:spPr>
          <p:txBody>
            <a:bodyPr wrap="square" rtlCol="0">
              <a:spAutoFit/>
            </a:bodyPr>
            <a:lstStyle/>
            <a:p>
              <a:pPr algn="ctr"/>
              <a:r>
                <a:rPr lang="en-US" sz="2000" b="1" dirty="0">
                  <a:solidFill>
                    <a:prstClr val="black"/>
                  </a:solidFill>
                </a:rPr>
                <a:t>Common</a:t>
              </a:r>
            </a:p>
            <a:p>
              <a:pPr algn="ctr"/>
              <a:r>
                <a:rPr lang="en-US" sz="2000" b="1" dirty="0">
                  <a:solidFill>
                    <a:prstClr val="black"/>
                  </a:solidFill>
                </a:rPr>
                <a:t>Stock</a:t>
              </a:r>
            </a:p>
            <a:p>
              <a:r>
                <a:rPr lang="en-US" sz="2000" dirty="0">
                  <a:solidFill>
                    <a:prstClr val="black"/>
                  </a:solidFill>
                </a:rPr>
                <a:t> </a:t>
              </a:r>
            </a:p>
          </p:txBody>
        </p:sp>
        <p:sp>
          <p:nvSpPr>
            <p:cNvPr id="21" name="TextBox 20"/>
            <p:cNvSpPr txBox="1"/>
            <p:nvPr/>
          </p:nvSpPr>
          <p:spPr>
            <a:xfrm>
              <a:off x="5982554" y="2727509"/>
              <a:ext cx="1252208" cy="984885"/>
            </a:xfrm>
            <a:prstGeom prst="rect">
              <a:avLst/>
            </a:prstGeom>
            <a:noFill/>
          </p:spPr>
          <p:txBody>
            <a:bodyPr wrap="square" rtlCol="0">
              <a:spAutoFit/>
            </a:bodyPr>
            <a:lstStyle/>
            <a:p>
              <a:pPr algn="ctr"/>
              <a:r>
                <a:rPr lang="en-US" sz="2000" b="1" dirty="0">
                  <a:solidFill>
                    <a:prstClr val="black"/>
                  </a:solidFill>
                </a:rPr>
                <a:t>Retained</a:t>
              </a:r>
              <a:br>
                <a:rPr lang="en-US" sz="2000" b="1" dirty="0">
                  <a:solidFill>
                    <a:prstClr val="black"/>
                  </a:solidFill>
                </a:rPr>
              </a:br>
              <a:r>
                <a:rPr lang="en-US" sz="2000" b="1" dirty="0">
                  <a:solidFill>
                    <a:prstClr val="black"/>
                  </a:solidFill>
                </a:rPr>
                <a:t>Earnings</a:t>
              </a:r>
            </a:p>
            <a:p>
              <a:endParaRPr lang="en-US" dirty="0">
                <a:solidFill>
                  <a:prstClr val="black"/>
                </a:solidFill>
              </a:endParaRPr>
            </a:p>
          </p:txBody>
        </p:sp>
        <p:sp>
          <p:nvSpPr>
            <p:cNvPr id="22" name="TextBox 21"/>
            <p:cNvSpPr txBox="1"/>
            <p:nvPr/>
          </p:nvSpPr>
          <p:spPr>
            <a:xfrm>
              <a:off x="7348947" y="2436423"/>
              <a:ext cx="1608538" cy="1292662"/>
            </a:xfrm>
            <a:prstGeom prst="rect">
              <a:avLst/>
            </a:prstGeom>
            <a:noFill/>
          </p:spPr>
          <p:txBody>
            <a:bodyPr wrap="square" rtlCol="0">
              <a:spAutoFit/>
            </a:bodyPr>
            <a:lstStyle/>
            <a:p>
              <a:pPr algn="ctr"/>
              <a:r>
                <a:rPr lang="en-US" sz="2000" b="1" dirty="0">
                  <a:solidFill>
                    <a:prstClr val="black"/>
                  </a:solidFill>
                </a:rPr>
                <a:t>Total </a:t>
              </a:r>
            </a:p>
            <a:p>
              <a:pPr algn="ctr"/>
              <a:r>
                <a:rPr lang="en-US" sz="2000" b="1" dirty="0">
                  <a:solidFill>
                    <a:prstClr val="black"/>
                  </a:solidFill>
                </a:rPr>
                <a:t>Stockholders’ </a:t>
              </a:r>
            </a:p>
            <a:p>
              <a:pPr algn="ctr"/>
              <a:r>
                <a:rPr lang="en-US" sz="2000" b="1" dirty="0">
                  <a:solidFill>
                    <a:prstClr val="black"/>
                  </a:solidFill>
                </a:rPr>
                <a:t>Equity</a:t>
              </a:r>
            </a:p>
            <a:p>
              <a:r>
                <a:rPr lang="en-US" dirty="0">
                  <a:solidFill>
                    <a:prstClr val="black"/>
                  </a:solidFill>
                </a:rPr>
                <a:t> </a:t>
              </a:r>
            </a:p>
          </p:txBody>
        </p:sp>
      </p:grpSp>
      <p:cxnSp>
        <p:nvCxnSpPr>
          <p:cNvPr id="15" name="Straight Connector 14"/>
          <p:cNvCxnSpPr/>
          <p:nvPr/>
        </p:nvCxnSpPr>
        <p:spPr>
          <a:xfrm>
            <a:off x="4669891" y="4932318"/>
            <a:ext cx="98744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6122040" y="4932318"/>
            <a:ext cx="98996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16" name="Group 15"/>
          <p:cNvGrpSpPr/>
          <p:nvPr/>
        </p:nvGrpSpPr>
        <p:grpSpPr>
          <a:xfrm>
            <a:off x="4669890" y="5252440"/>
            <a:ext cx="987437" cy="36512"/>
            <a:chOff x="3326147" y="6530626"/>
            <a:chExt cx="714346" cy="20757"/>
          </a:xfrm>
        </p:grpSpPr>
        <p:cxnSp>
          <p:nvCxnSpPr>
            <p:cNvPr id="17" name="Straight Connector 16"/>
            <p:cNvCxnSpPr/>
            <p:nvPr/>
          </p:nvCxnSpPr>
          <p:spPr>
            <a:xfrm>
              <a:off x="3326148" y="6530626"/>
              <a:ext cx="71434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3326147" y="6551382"/>
              <a:ext cx="714346"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cxnSp>
        <p:nvCxnSpPr>
          <p:cNvPr id="36" name="Straight Connector 35"/>
          <p:cNvCxnSpPr/>
          <p:nvPr/>
        </p:nvCxnSpPr>
        <p:spPr>
          <a:xfrm flipV="1">
            <a:off x="4670025" y="3494887"/>
            <a:ext cx="940593" cy="7866"/>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6122040" y="3494887"/>
            <a:ext cx="989960" cy="1151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a:off x="7514192" y="3516562"/>
            <a:ext cx="128429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a:xfrm>
            <a:off x="627906" y="135471"/>
            <a:ext cx="8229600" cy="1281241"/>
          </a:xfrm>
        </p:spPr>
        <p:txBody>
          <a:bodyPr>
            <a:noAutofit/>
          </a:bodyPr>
          <a:lstStyle/>
          <a:p>
            <a:pPr algn="l"/>
            <a:r>
              <a:rPr lang="en-US" sz="3200" dirty="0">
                <a:solidFill>
                  <a:srgbClr val="1D5F76"/>
                </a:solidFill>
                <a:latin typeface="Avenir LT Std 65 Medium"/>
                <a:cs typeface="Avenir LT Std 65 Medium"/>
              </a:rPr>
              <a:t>Illustration 3–13</a:t>
            </a:r>
            <a:br>
              <a:rPr lang="en-US" sz="3200" dirty="0">
                <a:solidFill>
                  <a:srgbClr val="A5062D"/>
                </a:solidFill>
                <a:latin typeface="Avenir LT Std 65 Medium"/>
                <a:cs typeface="Avenir LT Std 65 Medium"/>
              </a:rPr>
            </a:br>
            <a:r>
              <a:rPr lang="en-US" sz="3800" dirty="0">
                <a:solidFill>
                  <a:srgbClr val="A5062D"/>
                </a:solidFill>
                <a:latin typeface="Avenir LT Std 65 Medium"/>
                <a:cs typeface="Avenir LT Std 65 Medium"/>
              </a:rPr>
              <a:t>Statement of Stockholders’ Equity</a:t>
            </a:r>
          </a:p>
        </p:txBody>
      </p:sp>
      <p:sp>
        <p:nvSpPr>
          <p:cNvPr id="4" name="Round Same Side Corner Rectangle 3"/>
          <p:cNvSpPr/>
          <p:nvPr/>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7" name="Slide Number Placeholder 6"/>
          <p:cNvSpPr>
            <a:spLocks noGrp="1"/>
          </p:cNvSpPr>
          <p:nvPr>
            <p:ph type="sldNum" sz="quarter" idx="4"/>
          </p:nvPr>
        </p:nvSpPr>
        <p:spPr>
          <a:xfrm>
            <a:off x="6989386" y="6471802"/>
            <a:ext cx="2133600" cy="365125"/>
          </a:xfrm>
        </p:spPr>
        <p:txBody>
          <a:bodyPr/>
          <a:lstStyle/>
          <a:p>
            <a:r>
              <a:rPr lang="en-US" dirty="0">
                <a:solidFill>
                  <a:prstClr val="black">
                    <a:tint val="75000"/>
                  </a:prstClr>
                </a:solidFill>
              </a:rPr>
              <a:t>3-</a:t>
            </a:r>
            <a:fld id="{8A048DD7-39B4-434B-ACE7-68CA5B147A05}" type="slidenum">
              <a:rPr lang="en-US" smtClean="0">
                <a:solidFill>
                  <a:prstClr val="black">
                    <a:tint val="75000"/>
                  </a:prstClr>
                </a:solidFill>
              </a:rPr>
              <a:pPr/>
              <a:t>52</a:t>
            </a:fld>
            <a:endParaRPr lang="en-US" dirty="0">
              <a:solidFill>
                <a:prstClr val="black">
                  <a:tint val="75000"/>
                </a:prstClr>
              </a:solidFill>
            </a:endParaRPr>
          </a:p>
        </p:txBody>
      </p:sp>
      <p:sp>
        <p:nvSpPr>
          <p:cNvPr id="3" name="Footer Placeholder 2"/>
          <p:cNvSpPr>
            <a:spLocks noGrp="1"/>
          </p:cNvSpPr>
          <p:nvPr>
            <p:ph type="ftr" sz="quarter" idx="3"/>
          </p:nvPr>
        </p:nvSpPr>
        <p:spPr/>
        <p:txBody>
          <a:bodyPr/>
          <a:lstStyle/>
          <a:p>
            <a:r>
              <a:rPr lang="en-US" dirty="0"/>
              <a:t>Copyright ©2019 McGraw-Hill Education. All rights reserved. No reproduction or distribution without the prior written consent of McGraw-Hill Education. </a:t>
            </a:r>
          </a:p>
        </p:txBody>
      </p:sp>
      <p:cxnSp>
        <p:nvCxnSpPr>
          <p:cNvPr id="47" name="Straight Connector 46"/>
          <p:cNvCxnSpPr/>
          <p:nvPr/>
        </p:nvCxnSpPr>
        <p:spPr>
          <a:xfrm>
            <a:off x="6122040" y="5288950"/>
            <a:ext cx="98996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6122040" y="5252440"/>
            <a:ext cx="98996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7595240" y="5252440"/>
            <a:ext cx="107462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V="1">
            <a:off x="7595240" y="5288950"/>
            <a:ext cx="1074627" cy="3109"/>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7595240" y="4926958"/>
            <a:ext cx="1074627" cy="536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7498867" y="4884046"/>
            <a:ext cx="1329114" cy="400110"/>
          </a:xfrm>
          <a:prstGeom prst="rect">
            <a:avLst/>
          </a:prstGeom>
          <a:noFill/>
        </p:spPr>
        <p:txBody>
          <a:bodyPr wrap="square" rtlCol="0">
            <a:spAutoFit/>
          </a:bodyPr>
          <a:lstStyle/>
          <a:p>
            <a:r>
              <a:rPr lang="en-US" sz="2000" dirty="0">
                <a:solidFill>
                  <a:srgbClr val="A5062D"/>
                </a:solidFill>
              </a:rPr>
              <a:t> $210,000</a:t>
            </a:r>
            <a:endParaRPr lang="en-US" sz="2000" dirty="0"/>
          </a:p>
        </p:txBody>
      </p:sp>
    </p:spTree>
    <p:extLst>
      <p:ext uri="{BB962C8B-B14F-4D97-AF65-F5344CB8AC3E}">
        <p14:creationId xmlns:p14="http://schemas.microsoft.com/office/powerpoint/2010/main" val="12190469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168737" y="1099629"/>
            <a:ext cx="6967731" cy="5267300"/>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9" name="Round Same Side Corner Rectangle 8"/>
          <p:cNvSpPr/>
          <p:nvPr/>
        </p:nvSpPr>
        <p:spPr>
          <a:xfrm>
            <a:off x="1183304" y="1099629"/>
            <a:ext cx="6967731" cy="858055"/>
          </a:xfrm>
          <a:prstGeom prst="round2SameRect">
            <a:avLst/>
          </a:prstGeom>
          <a:solidFill>
            <a:srgbClr val="264E2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8000"/>
              </a:solidFill>
            </a:endParaRPr>
          </a:p>
        </p:txBody>
      </p:sp>
      <p:sp>
        <p:nvSpPr>
          <p:cNvPr id="11" name="TextBox 10"/>
          <p:cNvSpPr txBox="1"/>
          <p:nvPr/>
        </p:nvSpPr>
        <p:spPr>
          <a:xfrm>
            <a:off x="2413581" y="1089195"/>
            <a:ext cx="4527650" cy="900246"/>
          </a:xfrm>
          <a:prstGeom prst="rect">
            <a:avLst/>
          </a:prstGeom>
          <a:noFill/>
        </p:spPr>
        <p:txBody>
          <a:bodyPr wrap="square" rtlCol="0">
            <a:spAutoFit/>
          </a:bodyPr>
          <a:lstStyle/>
          <a:p>
            <a:pPr algn="ctr">
              <a:lnSpc>
                <a:spcPct val="90000"/>
              </a:lnSpc>
            </a:pPr>
            <a:r>
              <a:rPr lang="en-US" sz="2000" b="1" dirty="0">
                <a:solidFill>
                  <a:prstClr val="white"/>
                </a:solidFill>
              </a:rPr>
              <a:t>EAGLE SOCCER ACADEMY</a:t>
            </a:r>
          </a:p>
          <a:p>
            <a:pPr algn="ctr">
              <a:lnSpc>
                <a:spcPct val="90000"/>
              </a:lnSpc>
            </a:pPr>
            <a:r>
              <a:rPr lang="en-US" sz="2000" b="1" dirty="0">
                <a:solidFill>
                  <a:prstClr val="white"/>
                </a:solidFill>
              </a:rPr>
              <a:t>Balance Sheet</a:t>
            </a:r>
          </a:p>
          <a:p>
            <a:pPr algn="ctr">
              <a:lnSpc>
                <a:spcPct val="90000"/>
              </a:lnSpc>
            </a:pPr>
            <a:r>
              <a:rPr lang="en-US" b="1" dirty="0">
                <a:solidFill>
                  <a:prstClr val="white"/>
                </a:solidFill>
              </a:rPr>
              <a:t>December 31, 2024</a:t>
            </a:r>
          </a:p>
        </p:txBody>
      </p:sp>
      <p:sp>
        <p:nvSpPr>
          <p:cNvPr id="2" name="Title 1"/>
          <p:cNvSpPr>
            <a:spLocks noGrp="1"/>
          </p:cNvSpPr>
          <p:nvPr>
            <p:ph type="title"/>
          </p:nvPr>
        </p:nvSpPr>
        <p:spPr>
          <a:xfrm>
            <a:off x="912813" y="-35562"/>
            <a:ext cx="8229600" cy="1152420"/>
          </a:xfrm>
        </p:spPr>
        <p:txBody>
          <a:bodyPr>
            <a:noAutofit/>
          </a:bodyPr>
          <a:lstStyle/>
          <a:p>
            <a:pPr algn="l"/>
            <a:r>
              <a:rPr lang="en-US" sz="3200" dirty="0">
                <a:solidFill>
                  <a:srgbClr val="1D5F76"/>
                </a:solidFill>
                <a:latin typeface="Avenir LT Std 65 Medium"/>
                <a:cs typeface="Avenir LT Std 65 Medium"/>
              </a:rPr>
              <a:t>Illustration 3–14</a:t>
            </a:r>
            <a:br>
              <a:rPr lang="en-US" sz="3200" dirty="0">
                <a:solidFill>
                  <a:srgbClr val="A5062D"/>
                </a:solidFill>
                <a:latin typeface="Avenir LT Std 65 Medium"/>
                <a:cs typeface="Avenir LT Std 65 Medium"/>
              </a:rPr>
            </a:br>
            <a:r>
              <a:rPr lang="en-US" sz="3600" dirty="0">
                <a:solidFill>
                  <a:srgbClr val="A5062D"/>
                </a:solidFill>
                <a:latin typeface="Avenir LT Std 65 Medium"/>
                <a:cs typeface="Avenir LT Std 65 Medium"/>
              </a:rPr>
              <a:t>Classified Balance Sheet</a:t>
            </a:r>
          </a:p>
        </p:txBody>
      </p:sp>
      <p:sp>
        <p:nvSpPr>
          <p:cNvPr id="5" name="TextBox 4"/>
          <p:cNvSpPr txBox="1"/>
          <p:nvPr/>
        </p:nvSpPr>
        <p:spPr>
          <a:xfrm>
            <a:off x="2285617" y="1910641"/>
            <a:ext cx="1183283" cy="323165"/>
          </a:xfrm>
          <a:prstGeom prst="rect">
            <a:avLst/>
          </a:prstGeom>
          <a:noFill/>
        </p:spPr>
        <p:txBody>
          <a:bodyPr wrap="square" rtlCol="0">
            <a:spAutoFit/>
          </a:bodyPr>
          <a:lstStyle/>
          <a:p>
            <a:r>
              <a:rPr lang="en-US" sz="1500" b="1" dirty="0">
                <a:solidFill>
                  <a:prstClr val="black"/>
                </a:solidFill>
              </a:rPr>
              <a:t>Assets</a:t>
            </a:r>
          </a:p>
        </p:txBody>
      </p:sp>
      <p:sp>
        <p:nvSpPr>
          <p:cNvPr id="12" name="TextBox 11"/>
          <p:cNvSpPr txBox="1"/>
          <p:nvPr/>
        </p:nvSpPr>
        <p:spPr>
          <a:xfrm>
            <a:off x="5641540" y="1908977"/>
            <a:ext cx="1183283" cy="323165"/>
          </a:xfrm>
          <a:prstGeom prst="rect">
            <a:avLst/>
          </a:prstGeom>
          <a:noFill/>
        </p:spPr>
        <p:txBody>
          <a:bodyPr wrap="square" rtlCol="0">
            <a:spAutoFit/>
          </a:bodyPr>
          <a:lstStyle/>
          <a:p>
            <a:r>
              <a:rPr lang="en-US" sz="1500" b="1" dirty="0">
                <a:solidFill>
                  <a:prstClr val="black"/>
                </a:solidFill>
              </a:rPr>
              <a:t>Liabilities</a:t>
            </a:r>
          </a:p>
        </p:txBody>
      </p:sp>
      <p:sp>
        <p:nvSpPr>
          <p:cNvPr id="13" name="TextBox 12"/>
          <p:cNvSpPr txBox="1"/>
          <p:nvPr/>
        </p:nvSpPr>
        <p:spPr>
          <a:xfrm>
            <a:off x="5337180" y="4604968"/>
            <a:ext cx="1970841" cy="323165"/>
          </a:xfrm>
          <a:prstGeom prst="rect">
            <a:avLst/>
          </a:prstGeom>
          <a:noFill/>
        </p:spPr>
        <p:txBody>
          <a:bodyPr wrap="square" rtlCol="0">
            <a:spAutoFit/>
          </a:bodyPr>
          <a:lstStyle/>
          <a:p>
            <a:r>
              <a:rPr lang="en-US" sz="1500" b="1" dirty="0">
                <a:solidFill>
                  <a:prstClr val="black"/>
                </a:solidFill>
              </a:rPr>
              <a:t>Stockholders’ Equity</a:t>
            </a:r>
          </a:p>
        </p:txBody>
      </p:sp>
      <p:grpSp>
        <p:nvGrpSpPr>
          <p:cNvPr id="27" name="Group 26"/>
          <p:cNvGrpSpPr/>
          <p:nvPr/>
        </p:nvGrpSpPr>
        <p:grpSpPr>
          <a:xfrm>
            <a:off x="1183304" y="2137394"/>
            <a:ext cx="6917851" cy="2440741"/>
            <a:chOff x="1352644" y="2395031"/>
            <a:chExt cx="6430627" cy="1933794"/>
          </a:xfrm>
        </p:grpSpPr>
        <p:sp>
          <p:nvSpPr>
            <p:cNvPr id="14" name="TextBox 13"/>
            <p:cNvSpPr txBox="1"/>
            <p:nvPr/>
          </p:nvSpPr>
          <p:spPr>
            <a:xfrm>
              <a:off x="1355085" y="2395031"/>
              <a:ext cx="2007116" cy="1133902"/>
            </a:xfrm>
            <a:prstGeom prst="rect">
              <a:avLst/>
            </a:prstGeom>
            <a:noFill/>
          </p:spPr>
          <p:txBody>
            <a:bodyPr wrap="square" rtlCol="0">
              <a:spAutoFit/>
            </a:bodyPr>
            <a:lstStyle/>
            <a:p>
              <a:r>
                <a:rPr lang="en-US" sz="1450" dirty="0">
                  <a:solidFill>
                    <a:prstClr val="black"/>
                  </a:solidFill>
                </a:rPr>
                <a:t>Current assets:</a:t>
              </a:r>
            </a:p>
            <a:p>
              <a:r>
                <a:rPr lang="en-US" sz="1450" dirty="0">
                  <a:solidFill>
                    <a:prstClr val="black"/>
                  </a:solidFill>
                </a:rPr>
                <a:t>   Cash</a:t>
              </a:r>
            </a:p>
            <a:p>
              <a:r>
                <a:rPr lang="en-US" sz="1450" dirty="0">
                  <a:solidFill>
                    <a:prstClr val="black"/>
                  </a:solidFill>
                </a:rPr>
                <a:t>   Accounts Receivable</a:t>
              </a:r>
            </a:p>
            <a:p>
              <a:r>
                <a:rPr lang="en-US" sz="1450" dirty="0">
                  <a:solidFill>
                    <a:prstClr val="black"/>
                  </a:solidFill>
                </a:rPr>
                <a:t>   Supplies</a:t>
              </a:r>
            </a:p>
            <a:p>
              <a:r>
                <a:rPr lang="en-US" sz="1450" dirty="0">
                  <a:solidFill>
                    <a:prstClr val="black"/>
                  </a:solidFill>
                </a:rPr>
                <a:t>   Prepaid Rent</a:t>
              </a:r>
            </a:p>
            <a:p>
              <a:r>
                <a:rPr lang="en-US" sz="1450" b="1" dirty="0">
                  <a:solidFill>
                    <a:prstClr val="black"/>
                  </a:solidFill>
                </a:rPr>
                <a:t>    </a:t>
              </a:r>
              <a:r>
                <a:rPr lang="en-US" sz="1450" dirty="0">
                  <a:solidFill>
                    <a:prstClr val="black"/>
                  </a:solidFill>
                </a:rPr>
                <a:t>   </a:t>
              </a:r>
              <a:r>
                <a:rPr lang="en-US" sz="1450" dirty="0">
                  <a:solidFill>
                    <a:srgbClr val="008000"/>
                  </a:solidFill>
                </a:rPr>
                <a:t>Total current assets</a:t>
              </a:r>
            </a:p>
          </p:txBody>
        </p:sp>
        <p:sp>
          <p:nvSpPr>
            <p:cNvPr id="15" name="TextBox 14"/>
            <p:cNvSpPr txBox="1"/>
            <p:nvPr/>
          </p:nvSpPr>
          <p:spPr>
            <a:xfrm>
              <a:off x="3542097" y="2561662"/>
              <a:ext cx="858153" cy="957111"/>
            </a:xfrm>
            <a:prstGeom prst="rect">
              <a:avLst/>
            </a:prstGeom>
            <a:noFill/>
          </p:spPr>
          <p:txBody>
            <a:bodyPr wrap="square" rtlCol="0">
              <a:spAutoFit/>
            </a:bodyPr>
            <a:lstStyle/>
            <a:p>
              <a:pPr algn="r"/>
              <a:r>
                <a:rPr lang="en-US" sz="1450" dirty="0">
                  <a:solidFill>
                    <a:prstClr val="black"/>
                  </a:solidFill>
                </a:rPr>
                <a:t>$137,000</a:t>
              </a:r>
            </a:p>
            <a:p>
              <a:pPr algn="r"/>
              <a:r>
                <a:rPr lang="en-US" sz="1450" dirty="0">
                  <a:solidFill>
                    <a:prstClr val="black"/>
                  </a:solidFill>
                </a:rPr>
                <a:t>27,000</a:t>
              </a:r>
            </a:p>
            <a:p>
              <a:pPr algn="r"/>
              <a:r>
                <a:rPr lang="en-US" sz="1450" dirty="0">
                  <a:solidFill>
                    <a:prstClr val="black"/>
                  </a:solidFill>
                </a:rPr>
                <a:t>     13,000</a:t>
              </a:r>
            </a:p>
            <a:p>
              <a:pPr algn="r"/>
              <a:r>
                <a:rPr lang="en-US" sz="1450" dirty="0">
                  <a:solidFill>
                    <a:prstClr val="black"/>
                  </a:solidFill>
                </a:rPr>
                <a:t>     55,000</a:t>
              </a:r>
            </a:p>
            <a:p>
              <a:pPr algn="r"/>
              <a:r>
                <a:rPr lang="en-US" sz="1450" dirty="0">
                  <a:solidFill>
                    <a:srgbClr val="008000"/>
                  </a:solidFill>
                </a:rPr>
                <a:t>232,000</a:t>
              </a:r>
            </a:p>
          </p:txBody>
        </p:sp>
        <p:sp>
          <p:nvSpPr>
            <p:cNvPr id="16" name="TextBox 15"/>
            <p:cNvSpPr txBox="1"/>
            <p:nvPr/>
          </p:nvSpPr>
          <p:spPr>
            <a:xfrm>
              <a:off x="4596388" y="2421580"/>
              <a:ext cx="2007116" cy="1290068"/>
            </a:xfrm>
            <a:prstGeom prst="rect">
              <a:avLst/>
            </a:prstGeom>
            <a:noFill/>
          </p:spPr>
          <p:txBody>
            <a:bodyPr wrap="square" rtlCol="0">
              <a:spAutoFit/>
            </a:bodyPr>
            <a:lstStyle/>
            <a:p>
              <a:pPr>
                <a:lnSpc>
                  <a:spcPct val="80000"/>
                </a:lnSpc>
              </a:pPr>
              <a:r>
                <a:rPr lang="en-US" sz="1450" dirty="0">
                  <a:solidFill>
                    <a:prstClr val="black"/>
                  </a:solidFill>
                </a:rPr>
                <a:t>Current liabilities:</a:t>
              </a:r>
            </a:p>
            <a:p>
              <a:r>
                <a:rPr lang="en-US" sz="1450" dirty="0">
                  <a:solidFill>
                    <a:prstClr val="black"/>
                  </a:solidFill>
                </a:rPr>
                <a:t>   Accounts Payable </a:t>
              </a:r>
            </a:p>
            <a:p>
              <a:r>
                <a:rPr lang="en-US" sz="1450" dirty="0">
                  <a:solidFill>
                    <a:prstClr val="black"/>
                  </a:solidFill>
                </a:rPr>
                <a:t>   Deferred Revenue</a:t>
              </a:r>
            </a:p>
            <a:p>
              <a:r>
                <a:rPr lang="en-US" sz="1450" dirty="0">
                  <a:solidFill>
                    <a:prstClr val="black"/>
                  </a:solidFill>
                </a:rPr>
                <a:t>   Salaries Payable</a:t>
              </a:r>
            </a:p>
            <a:p>
              <a:r>
                <a:rPr lang="en-US" sz="1450" dirty="0">
                  <a:solidFill>
                    <a:prstClr val="black"/>
                  </a:solidFill>
                </a:rPr>
                <a:t>   Utilities Payable</a:t>
              </a:r>
            </a:p>
            <a:p>
              <a:r>
                <a:rPr lang="en-US" sz="1450" dirty="0">
                  <a:solidFill>
                    <a:prstClr val="black"/>
                  </a:solidFill>
                </a:rPr>
                <a:t>   Interest Payable</a:t>
              </a:r>
            </a:p>
            <a:p>
              <a:pPr>
                <a:lnSpc>
                  <a:spcPct val="110000"/>
                </a:lnSpc>
              </a:pPr>
              <a:r>
                <a:rPr lang="en-US" sz="1450" b="1" dirty="0">
                  <a:solidFill>
                    <a:prstClr val="black"/>
                  </a:solidFill>
                </a:rPr>
                <a:t>      </a:t>
              </a:r>
              <a:r>
                <a:rPr lang="en-US" sz="1450" dirty="0">
                  <a:solidFill>
                    <a:prstClr val="black"/>
                  </a:solidFill>
                </a:rPr>
                <a:t> </a:t>
              </a:r>
              <a:r>
                <a:rPr lang="en-US" sz="1450" dirty="0">
                  <a:solidFill>
                    <a:srgbClr val="008000"/>
                  </a:solidFill>
                </a:rPr>
                <a:t>Total current liabilities</a:t>
              </a:r>
            </a:p>
          </p:txBody>
        </p:sp>
        <p:sp>
          <p:nvSpPr>
            <p:cNvPr id="17" name="TextBox 16"/>
            <p:cNvSpPr txBox="1"/>
            <p:nvPr/>
          </p:nvSpPr>
          <p:spPr>
            <a:xfrm>
              <a:off x="6918597" y="2543182"/>
              <a:ext cx="858153" cy="1292409"/>
            </a:xfrm>
            <a:prstGeom prst="rect">
              <a:avLst/>
            </a:prstGeom>
            <a:noFill/>
          </p:spPr>
          <p:txBody>
            <a:bodyPr wrap="square" rtlCol="0">
              <a:spAutoFit/>
            </a:bodyPr>
            <a:lstStyle/>
            <a:p>
              <a:pPr algn="r">
                <a:tabLst>
                  <a:tab pos="627063" algn="r"/>
                </a:tabLst>
              </a:pPr>
              <a:r>
                <a:rPr lang="en-US" sz="1450" dirty="0">
                  <a:solidFill>
                    <a:prstClr val="black"/>
                  </a:solidFill>
                </a:rPr>
                <a:t>$ 23,000</a:t>
              </a:r>
            </a:p>
            <a:p>
              <a:pPr algn="r">
                <a:tabLst>
                  <a:tab pos="627063" algn="r"/>
                </a:tabLst>
              </a:pPr>
              <a:r>
                <a:rPr lang="en-US" sz="1450" dirty="0">
                  <a:solidFill>
                    <a:prstClr val="black"/>
                  </a:solidFill>
                </a:rPr>
                <a:t>       4,000 </a:t>
              </a:r>
            </a:p>
            <a:p>
              <a:pPr algn="r">
                <a:tabLst>
                  <a:tab pos="627063" algn="r"/>
                </a:tabLst>
              </a:pPr>
              <a:r>
                <a:rPr lang="en-US" sz="1450" dirty="0">
                  <a:solidFill>
                    <a:prstClr val="black"/>
                  </a:solidFill>
                </a:rPr>
                <a:t>       3,000        9,000</a:t>
              </a:r>
            </a:p>
            <a:p>
              <a:pPr algn="r">
                <a:tabLst>
                  <a:tab pos="627063" algn="r"/>
                </a:tabLst>
              </a:pPr>
              <a:r>
                <a:rPr lang="en-US" sz="1450" dirty="0">
                  <a:solidFill>
                    <a:prstClr val="black"/>
                  </a:solidFill>
                </a:rPr>
                <a:t>       1,000</a:t>
              </a:r>
            </a:p>
            <a:p>
              <a:pPr algn="r">
                <a:tabLst>
                  <a:tab pos="627063" algn="r"/>
                </a:tabLst>
              </a:pPr>
              <a:r>
                <a:rPr lang="en-US" sz="1450" b="1" dirty="0">
                  <a:solidFill>
                    <a:prstClr val="black"/>
                  </a:solidFill>
                </a:rPr>
                <a:t>    </a:t>
              </a:r>
              <a:r>
                <a:rPr lang="en-US" sz="1450" dirty="0">
                  <a:solidFill>
                    <a:srgbClr val="008000"/>
                  </a:solidFill>
                </a:rPr>
                <a:t> 40,000</a:t>
              </a:r>
            </a:p>
            <a:p>
              <a:endParaRPr lang="en-US" sz="1300" dirty="0">
                <a:solidFill>
                  <a:prstClr val="black"/>
                </a:solidFill>
              </a:endParaRPr>
            </a:p>
          </p:txBody>
        </p:sp>
        <p:sp>
          <p:nvSpPr>
            <p:cNvPr id="18" name="TextBox 17"/>
            <p:cNvSpPr txBox="1"/>
            <p:nvPr/>
          </p:nvSpPr>
          <p:spPr>
            <a:xfrm>
              <a:off x="1352644" y="3566794"/>
              <a:ext cx="2007116" cy="762031"/>
            </a:xfrm>
            <a:prstGeom prst="rect">
              <a:avLst/>
            </a:prstGeom>
            <a:noFill/>
          </p:spPr>
          <p:txBody>
            <a:bodyPr wrap="square" rtlCol="0">
              <a:spAutoFit/>
            </a:bodyPr>
            <a:lstStyle/>
            <a:p>
              <a:r>
                <a:rPr lang="en-US" sz="1450" dirty="0">
                  <a:solidFill>
                    <a:prstClr val="black"/>
                  </a:solidFill>
                </a:rPr>
                <a:t>Long-term assets:</a:t>
              </a:r>
            </a:p>
            <a:p>
              <a:r>
                <a:rPr lang="en-US" sz="1450" dirty="0">
                  <a:solidFill>
                    <a:prstClr val="black"/>
                  </a:solidFill>
                </a:rPr>
                <a:t>   Equipment</a:t>
              </a:r>
            </a:p>
            <a:p>
              <a:r>
                <a:rPr lang="en-US" sz="1450" dirty="0">
                  <a:solidFill>
                    <a:prstClr val="black"/>
                  </a:solidFill>
                </a:rPr>
                <a:t>   Less: Accum. Depr.</a:t>
              </a:r>
            </a:p>
            <a:p>
              <a:r>
                <a:rPr lang="en-US" sz="1300" b="1" dirty="0">
                  <a:solidFill>
                    <a:srgbClr val="008000"/>
                  </a:solidFill>
                </a:rPr>
                <a:t>       </a:t>
              </a:r>
              <a:endParaRPr lang="en-US" sz="1300" dirty="0">
                <a:solidFill>
                  <a:srgbClr val="008000"/>
                </a:solidFill>
              </a:endParaRPr>
            </a:p>
          </p:txBody>
        </p:sp>
        <p:sp>
          <p:nvSpPr>
            <p:cNvPr id="19" name="TextBox 18"/>
            <p:cNvSpPr txBox="1"/>
            <p:nvPr/>
          </p:nvSpPr>
          <p:spPr>
            <a:xfrm>
              <a:off x="3595327" y="3712393"/>
              <a:ext cx="858153" cy="585242"/>
            </a:xfrm>
            <a:prstGeom prst="rect">
              <a:avLst/>
            </a:prstGeom>
            <a:noFill/>
          </p:spPr>
          <p:txBody>
            <a:bodyPr wrap="square" rtlCol="0">
              <a:spAutoFit/>
            </a:bodyPr>
            <a:lstStyle/>
            <a:p>
              <a:r>
                <a:rPr lang="en-US" sz="1450" dirty="0">
                  <a:solidFill>
                    <a:prstClr val="black"/>
                  </a:solidFill>
                </a:rPr>
                <a:t>  120,000</a:t>
              </a:r>
            </a:p>
            <a:p>
              <a:r>
                <a:rPr lang="en-US" sz="1000" dirty="0">
                  <a:solidFill>
                    <a:prstClr val="black"/>
                  </a:solidFill>
                </a:rPr>
                <a:t> </a:t>
              </a:r>
              <a:r>
                <a:rPr lang="en-US" sz="1450" dirty="0">
                  <a:solidFill>
                    <a:prstClr val="black"/>
                  </a:solidFill>
                </a:rPr>
                <a:t>  </a:t>
              </a:r>
              <a:r>
                <a:rPr lang="en-US" sz="1000" dirty="0">
                  <a:solidFill>
                    <a:prstClr val="black"/>
                  </a:solidFill>
                </a:rPr>
                <a:t>  </a:t>
              </a:r>
              <a:r>
                <a:rPr lang="en-US" sz="1450" dirty="0">
                  <a:solidFill>
                    <a:prstClr val="black"/>
                  </a:solidFill>
                </a:rPr>
                <a:t>(2,000)</a:t>
              </a:r>
            </a:p>
            <a:p>
              <a:endParaRPr lang="en-US" sz="1300" dirty="0">
                <a:solidFill>
                  <a:srgbClr val="008000"/>
                </a:solidFill>
              </a:endParaRPr>
            </a:p>
          </p:txBody>
        </p:sp>
        <p:sp>
          <p:nvSpPr>
            <p:cNvPr id="20" name="TextBox 19"/>
            <p:cNvSpPr txBox="1"/>
            <p:nvPr/>
          </p:nvSpPr>
          <p:spPr>
            <a:xfrm>
              <a:off x="4673125" y="3711338"/>
              <a:ext cx="2007116" cy="603529"/>
            </a:xfrm>
            <a:prstGeom prst="rect">
              <a:avLst/>
            </a:prstGeom>
            <a:noFill/>
          </p:spPr>
          <p:txBody>
            <a:bodyPr wrap="square" rtlCol="0">
              <a:spAutoFit/>
            </a:bodyPr>
            <a:lstStyle/>
            <a:p>
              <a:r>
                <a:rPr lang="en-US" sz="1450" dirty="0">
                  <a:solidFill>
                    <a:prstClr val="black"/>
                  </a:solidFill>
                </a:rPr>
                <a:t>Long-term liabilities:</a:t>
              </a:r>
            </a:p>
            <a:p>
              <a:r>
                <a:rPr lang="en-US" sz="1450" dirty="0">
                  <a:solidFill>
                    <a:prstClr val="black"/>
                  </a:solidFill>
                </a:rPr>
                <a:t>   Notes Payable</a:t>
              </a:r>
            </a:p>
            <a:p>
              <a:r>
                <a:rPr lang="en-US" sz="1450" b="1" dirty="0">
                  <a:solidFill>
                    <a:srgbClr val="008000"/>
                  </a:solidFill>
                </a:rPr>
                <a:t>      </a:t>
              </a:r>
              <a:r>
                <a:rPr lang="en-US" sz="1450" dirty="0">
                  <a:solidFill>
                    <a:srgbClr val="008000"/>
                  </a:solidFill>
                </a:rPr>
                <a:t> Total liabilities</a:t>
              </a:r>
            </a:p>
          </p:txBody>
        </p:sp>
        <p:sp>
          <p:nvSpPr>
            <p:cNvPr id="21" name="TextBox 20"/>
            <p:cNvSpPr txBox="1"/>
            <p:nvPr/>
          </p:nvSpPr>
          <p:spPr>
            <a:xfrm>
              <a:off x="6925118" y="3880100"/>
              <a:ext cx="858153" cy="426737"/>
            </a:xfrm>
            <a:prstGeom prst="rect">
              <a:avLst/>
            </a:prstGeom>
            <a:noFill/>
          </p:spPr>
          <p:txBody>
            <a:bodyPr wrap="square" rtlCol="0">
              <a:spAutoFit/>
            </a:bodyPr>
            <a:lstStyle/>
            <a:p>
              <a:pPr algn="r"/>
              <a:r>
                <a:rPr lang="en-US" sz="1450" dirty="0">
                  <a:solidFill>
                    <a:prstClr val="black"/>
                  </a:solidFill>
                </a:rPr>
                <a:t>100,000</a:t>
              </a:r>
            </a:p>
            <a:p>
              <a:pPr algn="r"/>
              <a:r>
                <a:rPr lang="en-US" sz="1450" b="1" dirty="0">
                  <a:solidFill>
                    <a:srgbClr val="008000"/>
                  </a:solidFill>
                </a:rPr>
                <a:t> </a:t>
              </a:r>
              <a:r>
                <a:rPr lang="en-US" sz="1450" dirty="0">
                  <a:solidFill>
                    <a:srgbClr val="008000"/>
                  </a:solidFill>
                </a:rPr>
                <a:t> 140,000</a:t>
              </a:r>
            </a:p>
          </p:txBody>
        </p:sp>
      </p:grpSp>
      <p:sp>
        <p:nvSpPr>
          <p:cNvPr id="22" name="TextBox 21"/>
          <p:cNvSpPr txBox="1"/>
          <p:nvPr/>
        </p:nvSpPr>
        <p:spPr>
          <a:xfrm>
            <a:off x="1538094" y="5822564"/>
            <a:ext cx="1140028" cy="278281"/>
          </a:xfrm>
          <a:prstGeom prst="rect">
            <a:avLst/>
          </a:prstGeom>
          <a:noFill/>
        </p:spPr>
        <p:txBody>
          <a:bodyPr wrap="square" rtlCol="0">
            <a:spAutoFit/>
          </a:bodyPr>
          <a:lstStyle/>
          <a:p>
            <a:pPr>
              <a:lnSpc>
                <a:spcPct val="80000"/>
              </a:lnSpc>
            </a:pPr>
            <a:r>
              <a:rPr lang="en-US" sz="1450" dirty="0">
                <a:solidFill>
                  <a:srgbClr val="008000"/>
                </a:solidFill>
              </a:rPr>
              <a:t>Total assets</a:t>
            </a:r>
          </a:p>
        </p:txBody>
      </p:sp>
      <p:sp>
        <p:nvSpPr>
          <p:cNvPr id="23" name="TextBox 22"/>
          <p:cNvSpPr txBox="1"/>
          <p:nvPr/>
        </p:nvSpPr>
        <p:spPr>
          <a:xfrm>
            <a:off x="3578971" y="5786439"/>
            <a:ext cx="923171" cy="315471"/>
          </a:xfrm>
          <a:prstGeom prst="rect">
            <a:avLst/>
          </a:prstGeom>
          <a:noFill/>
        </p:spPr>
        <p:txBody>
          <a:bodyPr wrap="square" rtlCol="0">
            <a:spAutoFit/>
          </a:bodyPr>
          <a:lstStyle/>
          <a:p>
            <a:r>
              <a:rPr lang="en-US" sz="1450" dirty="0">
                <a:solidFill>
                  <a:srgbClr val="008000"/>
                </a:solidFill>
              </a:rPr>
              <a:t>$350,000</a:t>
            </a:r>
          </a:p>
        </p:txBody>
      </p:sp>
      <p:sp>
        <p:nvSpPr>
          <p:cNvPr id="24" name="TextBox 23"/>
          <p:cNvSpPr txBox="1"/>
          <p:nvPr/>
        </p:nvSpPr>
        <p:spPr>
          <a:xfrm>
            <a:off x="7237186" y="5783798"/>
            <a:ext cx="899282" cy="315471"/>
          </a:xfrm>
          <a:prstGeom prst="rect">
            <a:avLst/>
          </a:prstGeom>
          <a:noFill/>
        </p:spPr>
        <p:txBody>
          <a:bodyPr wrap="square" rtlCol="0">
            <a:spAutoFit/>
          </a:bodyPr>
          <a:lstStyle/>
          <a:p>
            <a:r>
              <a:rPr lang="en-US" sz="1450" dirty="0">
                <a:solidFill>
                  <a:srgbClr val="008000"/>
                </a:solidFill>
              </a:rPr>
              <a:t>$350,000</a:t>
            </a:r>
          </a:p>
        </p:txBody>
      </p:sp>
      <p:sp>
        <p:nvSpPr>
          <p:cNvPr id="25" name="TextBox 24"/>
          <p:cNvSpPr txBox="1"/>
          <p:nvPr/>
        </p:nvSpPr>
        <p:spPr>
          <a:xfrm>
            <a:off x="7308021" y="4839067"/>
            <a:ext cx="866547" cy="915635"/>
          </a:xfrm>
          <a:prstGeom prst="rect">
            <a:avLst/>
          </a:prstGeom>
          <a:noFill/>
        </p:spPr>
        <p:txBody>
          <a:bodyPr wrap="square" rtlCol="0">
            <a:spAutoFit/>
          </a:bodyPr>
          <a:lstStyle/>
          <a:p>
            <a:r>
              <a:rPr lang="en-US" sz="1450" dirty="0">
                <a:solidFill>
                  <a:srgbClr val="953735"/>
                </a:solidFill>
              </a:rPr>
              <a:t>200,000</a:t>
            </a:r>
          </a:p>
          <a:p>
            <a:r>
              <a:rPr lang="en-US" sz="1450" dirty="0">
                <a:solidFill>
                  <a:srgbClr val="953735"/>
                </a:solidFill>
              </a:rPr>
              <a:t> </a:t>
            </a:r>
            <a:r>
              <a:rPr lang="en-US" sz="1000" dirty="0">
                <a:solidFill>
                  <a:srgbClr val="953735"/>
                </a:solidFill>
              </a:rPr>
              <a:t>  </a:t>
            </a:r>
            <a:r>
              <a:rPr lang="en-US" sz="1450" dirty="0">
                <a:solidFill>
                  <a:srgbClr val="953735"/>
                </a:solidFill>
              </a:rPr>
              <a:t>10,000</a:t>
            </a:r>
          </a:p>
          <a:p>
            <a:endParaRPr lang="en-US" sz="1000" dirty="0">
              <a:solidFill>
                <a:srgbClr val="953735"/>
              </a:solidFill>
            </a:endParaRPr>
          </a:p>
          <a:p>
            <a:r>
              <a:rPr lang="en-US" sz="1450" dirty="0">
                <a:solidFill>
                  <a:srgbClr val="953735"/>
                </a:solidFill>
              </a:rPr>
              <a:t>210,000</a:t>
            </a:r>
          </a:p>
        </p:txBody>
      </p:sp>
      <p:sp>
        <p:nvSpPr>
          <p:cNvPr id="26" name="TextBox 25"/>
          <p:cNvSpPr txBox="1"/>
          <p:nvPr/>
        </p:nvSpPr>
        <p:spPr>
          <a:xfrm>
            <a:off x="4756468" y="4893917"/>
            <a:ext cx="2353991" cy="1215461"/>
          </a:xfrm>
          <a:prstGeom prst="rect">
            <a:avLst/>
          </a:prstGeom>
          <a:noFill/>
        </p:spPr>
        <p:txBody>
          <a:bodyPr wrap="square" rtlCol="0">
            <a:spAutoFit/>
          </a:bodyPr>
          <a:lstStyle/>
          <a:p>
            <a:pPr>
              <a:lnSpc>
                <a:spcPct val="80000"/>
              </a:lnSpc>
            </a:pPr>
            <a:r>
              <a:rPr lang="en-US" sz="1450" dirty="0">
                <a:solidFill>
                  <a:schemeClr val="accent2">
                    <a:lumMod val="75000"/>
                  </a:schemeClr>
                </a:solidFill>
              </a:rPr>
              <a:t>Common Stock</a:t>
            </a:r>
          </a:p>
          <a:p>
            <a:r>
              <a:rPr lang="en-US" sz="1450" dirty="0">
                <a:solidFill>
                  <a:schemeClr val="accent2">
                    <a:lumMod val="75000"/>
                  </a:schemeClr>
                </a:solidFill>
              </a:rPr>
              <a:t>Retained Earnings</a:t>
            </a:r>
          </a:p>
          <a:p>
            <a:pPr>
              <a:lnSpc>
                <a:spcPct val="80000"/>
              </a:lnSpc>
            </a:pPr>
            <a:r>
              <a:rPr lang="en-US" sz="1450" dirty="0">
                <a:solidFill>
                  <a:schemeClr val="accent2">
                    <a:lumMod val="75000"/>
                  </a:schemeClr>
                </a:solidFill>
              </a:rPr>
              <a:t>       Total stockholders’</a:t>
            </a:r>
            <a:br>
              <a:rPr lang="en-US" sz="1450" dirty="0">
                <a:solidFill>
                  <a:schemeClr val="accent2">
                    <a:lumMod val="75000"/>
                  </a:schemeClr>
                </a:solidFill>
              </a:rPr>
            </a:br>
            <a:r>
              <a:rPr lang="en-US" sz="1450" dirty="0">
                <a:solidFill>
                  <a:schemeClr val="accent2">
                    <a:lumMod val="75000"/>
                  </a:schemeClr>
                </a:solidFill>
              </a:rPr>
              <a:t>       equity</a:t>
            </a:r>
          </a:p>
          <a:p>
            <a:pPr>
              <a:lnSpc>
                <a:spcPct val="80000"/>
              </a:lnSpc>
            </a:pPr>
            <a:r>
              <a:rPr lang="en-US" sz="1450" b="1" dirty="0">
                <a:solidFill>
                  <a:srgbClr val="008000"/>
                </a:solidFill>
              </a:rPr>
              <a:t>            </a:t>
            </a:r>
            <a:r>
              <a:rPr lang="en-US" sz="1450" dirty="0">
                <a:solidFill>
                  <a:srgbClr val="008000"/>
                </a:solidFill>
              </a:rPr>
              <a:t>Total liabilities and</a:t>
            </a:r>
            <a:br>
              <a:rPr lang="en-US" sz="1450" dirty="0">
                <a:solidFill>
                  <a:srgbClr val="008000"/>
                </a:solidFill>
              </a:rPr>
            </a:br>
            <a:r>
              <a:rPr lang="en-US" sz="1450" dirty="0">
                <a:solidFill>
                  <a:srgbClr val="008000"/>
                </a:solidFill>
              </a:rPr>
              <a:t>            stockholders’ equity</a:t>
            </a:r>
          </a:p>
        </p:txBody>
      </p:sp>
      <p:cxnSp>
        <p:nvCxnSpPr>
          <p:cNvPr id="28" name="Straight Connector 27"/>
          <p:cNvCxnSpPr/>
          <p:nvPr/>
        </p:nvCxnSpPr>
        <p:spPr>
          <a:xfrm>
            <a:off x="2334213" y="2166232"/>
            <a:ext cx="57765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flipV="1">
            <a:off x="5675693" y="2173238"/>
            <a:ext cx="852365" cy="206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V="1">
            <a:off x="5432402" y="4908059"/>
            <a:ext cx="1635891" cy="103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3649823" y="3280356"/>
            <a:ext cx="7315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7321916" y="4501391"/>
            <a:ext cx="71448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7321916" y="3471036"/>
            <a:ext cx="69253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flipV="1">
            <a:off x="7321916" y="4276532"/>
            <a:ext cx="714489" cy="4566"/>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3639313" y="5690976"/>
            <a:ext cx="731520" cy="5609"/>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7321916" y="5690976"/>
            <a:ext cx="72838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42" name="Group 41"/>
          <p:cNvGrpSpPr/>
          <p:nvPr/>
        </p:nvGrpSpPr>
        <p:grpSpPr>
          <a:xfrm>
            <a:off x="3649466" y="6062802"/>
            <a:ext cx="731520" cy="57704"/>
            <a:chOff x="3426429" y="6530626"/>
            <a:chExt cx="405809" cy="25991"/>
          </a:xfrm>
        </p:grpSpPr>
        <p:cxnSp>
          <p:nvCxnSpPr>
            <p:cNvPr id="43" name="Straight Connector 42"/>
            <p:cNvCxnSpPr/>
            <p:nvPr/>
          </p:nvCxnSpPr>
          <p:spPr>
            <a:xfrm>
              <a:off x="3426429" y="6530626"/>
              <a:ext cx="40580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3426432" y="6556617"/>
              <a:ext cx="40580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45" name="Group 44"/>
          <p:cNvGrpSpPr/>
          <p:nvPr/>
        </p:nvGrpSpPr>
        <p:grpSpPr>
          <a:xfrm>
            <a:off x="7321916" y="6061949"/>
            <a:ext cx="714489" cy="57705"/>
            <a:chOff x="3426429" y="6530626"/>
            <a:chExt cx="405806" cy="25991"/>
          </a:xfrm>
        </p:grpSpPr>
        <p:cxnSp>
          <p:nvCxnSpPr>
            <p:cNvPr id="46" name="Straight Connector 45"/>
            <p:cNvCxnSpPr/>
            <p:nvPr/>
          </p:nvCxnSpPr>
          <p:spPr>
            <a:xfrm>
              <a:off x="3426429" y="6530626"/>
              <a:ext cx="40580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3426429" y="6556617"/>
              <a:ext cx="40580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3" name="Slide Number Placeholder 2"/>
          <p:cNvSpPr>
            <a:spLocks noGrp="1"/>
          </p:cNvSpPr>
          <p:nvPr>
            <p:ph type="sldNum" sz="quarter" idx="4"/>
          </p:nvPr>
        </p:nvSpPr>
        <p:spPr>
          <a:xfrm>
            <a:off x="6989386" y="6471802"/>
            <a:ext cx="2133600" cy="365125"/>
          </a:xfrm>
        </p:spPr>
        <p:txBody>
          <a:bodyPr/>
          <a:lstStyle/>
          <a:p>
            <a:r>
              <a:rPr lang="en-US" dirty="0">
                <a:solidFill>
                  <a:prstClr val="black">
                    <a:tint val="75000"/>
                  </a:prstClr>
                </a:solidFill>
              </a:rPr>
              <a:t>3-</a:t>
            </a:r>
            <a:fld id="{8A048DD7-39B4-434B-ACE7-68CA5B147A05}" type="slidenum">
              <a:rPr lang="en-US" smtClean="0">
                <a:solidFill>
                  <a:prstClr val="black">
                    <a:tint val="75000"/>
                  </a:prstClr>
                </a:solidFill>
              </a:rPr>
              <a:pPr/>
              <a:t>53</a:t>
            </a:fld>
            <a:endParaRPr lang="en-US" dirty="0">
              <a:solidFill>
                <a:prstClr val="black">
                  <a:tint val="75000"/>
                </a:prstClr>
              </a:solidFill>
            </a:endParaRPr>
          </a:p>
        </p:txBody>
      </p:sp>
      <p:cxnSp>
        <p:nvCxnSpPr>
          <p:cNvPr id="48" name="Straight Connector 47"/>
          <p:cNvCxnSpPr/>
          <p:nvPr/>
        </p:nvCxnSpPr>
        <p:spPr>
          <a:xfrm>
            <a:off x="7321916" y="5329661"/>
            <a:ext cx="72838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7" name="Footer Placeholder 6"/>
          <p:cNvSpPr>
            <a:spLocks noGrp="1"/>
          </p:cNvSpPr>
          <p:nvPr>
            <p:ph type="ftr" sz="quarter" idx="3"/>
          </p:nvPr>
        </p:nvSpPr>
        <p:spPr/>
        <p:txBody>
          <a:bodyPr/>
          <a:lstStyle/>
          <a:p>
            <a:r>
              <a:rPr lang="en-US" dirty="0"/>
              <a:t>Copyright ©2022 McGraw-Hill. All rights reserved. No reproduction or distribution without the prior written consent of McGraw-Hill. </a:t>
            </a:r>
          </a:p>
        </p:txBody>
      </p:sp>
      <p:sp>
        <p:nvSpPr>
          <p:cNvPr id="4" name="Round Same Side Corner Rectangle 3"/>
          <p:cNvSpPr/>
          <p:nvPr/>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52702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r>
              <a:rPr lang="en-US" dirty="0"/>
              <a:t>Statement of Cash Flows</a:t>
            </a:r>
          </a:p>
        </p:txBody>
      </p:sp>
      <p:sp>
        <p:nvSpPr>
          <p:cNvPr id="74754" name="Content Placeholder 2"/>
          <p:cNvSpPr>
            <a:spLocks noGrp="1"/>
          </p:cNvSpPr>
          <p:nvPr>
            <p:ph idx="1"/>
          </p:nvPr>
        </p:nvSpPr>
        <p:spPr>
          <a:xfrm>
            <a:off x="809150" y="1291786"/>
            <a:ext cx="7905156" cy="4525963"/>
          </a:xfrm>
        </p:spPr>
        <p:txBody>
          <a:bodyPr/>
          <a:lstStyle/>
          <a:p>
            <a:r>
              <a:rPr lang="en-US" dirty="0"/>
              <a:t>Measures activities involving cash receipts and cash payments</a:t>
            </a:r>
          </a:p>
          <a:p>
            <a:r>
              <a:rPr lang="en-US" dirty="0"/>
              <a:t>Reflects a company’s operating, investing, and financing activities</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4"/>
          </p:nvPr>
        </p:nvSpPr>
        <p:spPr>
          <a:xfrm>
            <a:off x="6989386" y="6471802"/>
            <a:ext cx="2133600" cy="365125"/>
          </a:xfrm>
        </p:spPr>
        <p:txBody>
          <a:bodyPr/>
          <a:lstStyle/>
          <a:p>
            <a:r>
              <a:rPr lang="en-US" dirty="0"/>
              <a:t>3-</a:t>
            </a:r>
            <a:fld id="{8A048DD7-39B4-434B-ACE7-68CA5B147A05}" type="slidenum">
              <a:rPr lang="en-US" smtClean="0"/>
              <a:t>54</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4944" y="1314112"/>
            <a:ext cx="7406640" cy="4268219"/>
          </a:xfrm>
        </p:spPr>
        <p:txBody>
          <a:bodyPr/>
          <a:lstStyle/>
          <a:p>
            <a:pPr marL="0" indent="0">
              <a:buNone/>
            </a:pPr>
            <a:r>
              <a:rPr lang="en-US" dirty="0"/>
              <a:t>Which financial statement would include a line for net income?</a:t>
            </a:r>
          </a:p>
          <a:p>
            <a:pPr>
              <a:buAutoNum type="alphaLcPeriod"/>
            </a:pPr>
            <a:r>
              <a:rPr lang="en-US" dirty="0"/>
              <a:t>Income statement</a:t>
            </a:r>
          </a:p>
          <a:p>
            <a:pPr>
              <a:buAutoNum type="alphaLcPeriod"/>
            </a:pPr>
            <a:r>
              <a:rPr lang="en-US" dirty="0"/>
              <a:t>Statement of stockholders’ equity</a:t>
            </a:r>
          </a:p>
          <a:p>
            <a:pPr>
              <a:buAutoNum type="alphaLcPeriod" startAt="3"/>
            </a:pPr>
            <a:r>
              <a:rPr lang="en-US" dirty="0"/>
              <a:t>Balance sheet</a:t>
            </a:r>
          </a:p>
          <a:p>
            <a:pPr>
              <a:buAutoNum type="alphaLcPeriod" startAt="3"/>
            </a:pPr>
            <a:r>
              <a:rPr lang="en-US" dirty="0"/>
              <a:t>Both a and b</a:t>
            </a:r>
          </a:p>
        </p:txBody>
      </p:sp>
      <p:sp>
        <p:nvSpPr>
          <p:cNvPr id="4" name="Title 3"/>
          <p:cNvSpPr>
            <a:spLocks noGrp="1"/>
          </p:cNvSpPr>
          <p:nvPr>
            <p:ph type="title"/>
          </p:nvPr>
        </p:nvSpPr>
        <p:spPr/>
        <p:txBody>
          <a:bodyPr/>
          <a:lstStyle/>
          <a:p>
            <a:r>
              <a:rPr lang="en-US" dirty="0"/>
              <a:t>Concept Check 3–9</a:t>
            </a:r>
          </a:p>
        </p:txBody>
      </p:sp>
      <p:sp>
        <p:nvSpPr>
          <p:cNvPr id="6" name="Oval 5"/>
          <p:cNvSpPr/>
          <p:nvPr/>
        </p:nvSpPr>
        <p:spPr bwMode="auto">
          <a:xfrm>
            <a:off x="987674" y="4180451"/>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1133884" y="5127444"/>
            <a:ext cx="7406640" cy="1188720"/>
          </a:xfrm>
          <a:prstGeom prst="rect">
            <a:avLst/>
          </a:prstGeom>
          <a:solidFill>
            <a:srgbClr val="FFFFD1"/>
          </a:solidFill>
          <a:ln w="6350">
            <a:solidFill>
              <a:schemeClr val="tx1"/>
            </a:solidFill>
          </a:ln>
        </p:spPr>
        <p:txBody>
          <a:bodyPr wrap="square" rtlCol="0">
            <a:spAutoFit/>
          </a:bodyPr>
          <a:lstStyle/>
          <a:p>
            <a:r>
              <a:rPr lang="en-US" dirty="0"/>
              <a:t>Net income is the final result in the income statement. This amount is also transferred from the income statement to the statement of stockholders’ equity. So, the line item for net income  would appear in both the income statement and the statement of stockholders’ equity. </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Tree>
    <p:extLst>
      <p:ext uri="{BB962C8B-B14F-4D97-AF65-F5344CB8AC3E}">
        <p14:creationId xmlns:p14="http://schemas.microsoft.com/office/powerpoint/2010/main" val="24890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4"/>
          <p:cNvSpPr>
            <a:spLocks noGrp="1"/>
          </p:cNvSpPr>
          <p:nvPr>
            <p:ph type="body" idx="1"/>
          </p:nvPr>
        </p:nvSpPr>
        <p:spPr/>
        <p:txBody>
          <a:bodyPr/>
          <a:lstStyle/>
          <a:p>
            <a:r>
              <a:rPr lang="en-US" dirty="0"/>
              <a:t>THE CLOSING PROCESS</a:t>
            </a:r>
          </a:p>
        </p:txBody>
      </p:sp>
      <p:sp>
        <p:nvSpPr>
          <p:cNvPr id="76801" name="Title 3"/>
          <p:cNvSpPr>
            <a:spLocks noGrp="1"/>
          </p:cNvSpPr>
          <p:nvPr>
            <p:ph type="title"/>
          </p:nvPr>
        </p:nvSpPr>
        <p:spPr/>
        <p:txBody>
          <a:bodyPr/>
          <a:lstStyle/>
          <a:p>
            <a:r>
              <a:rPr lang="en-US" dirty="0"/>
              <a:t>PART C</a:t>
            </a:r>
            <a:endParaRPr lang="en-US" dirty="0">
              <a:highlight>
                <a:srgbClr val="FFFF00"/>
              </a:highlight>
            </a:endParaRP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3"/>
          <p:cNvSpPr>
            <a:spLocks noGrp="1"/>
          </p:cNvSpPr>
          <p:nvPr>
            <p:ph type="title"/>
          </p:nvPr>
        </p:nvSpPr>
        <p:spPr/>
        <p:txBody>
          <a:bodyPr/>
          <a:lstStyle/>
          <a:p>
            <a:r>
              <a:rPr lang="en-US" dirty="0"/>
              <a:t>Learning Objective 6</a:t>
            </a:r>
          </a:p>
        </p:txBody>
      </p:sp>
      <p:sp>
        <p:nvSpPr>
          <p:cNvPr id="5" name="Content Placeholder 4"/>
          <p:cNvSpPr>
            <a:spLocks noGrp="1"/>
          </p:cNvSpPr>
          <p:nvPr>
            <p:ph idx="1"/>
          </p:nvPr>
        </p:nvSpPr>
        <p:spPr/>
        <p:txBody>
          <a:bodyPr/>
          <a:lstStyle/>
          <a:p>
            <a:r>
              <a:rPr lang="en-US" b="1" dirty="0">
                <a:solidFill>
                  <a:srgbClr val="A5062D"/>
                </a:solidFill>
              </a:rPr>
              <a:t>LO3–6</a:t>
            </a:r>
            <a:r>
              <a:rPr lang="en-US" dirty="0"/>
              <a:t>	Demonstrate the purposes and recording of closing entries.</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lstStyle/>
          <a:p>
            <a:r>
              <a:rPr lang="en-US" dirty="0"/>
              <a:t>Closing Entries</a:t>
            </a:r>
          </a:p>
        </p:txBody>
      </p:sp>
      <p:sp>
        <p:nvSpPr>
          <p:cNvPr id="79874" name="Content Placeholder 2"/>
          <p:cNvSpPr>
            <a:spLocks noGrp="1"/>
          </p:cNvSpPr>
          <p:nvPr>
            <p:ph idx="1"/>
          </p:nvPr>
        </p:nvSpPr>
        <p:spPr>
          <a:xfrm>
            <a:off x="809150" y="1291786"/>
            <a:ext cx="7589520" cy="4525963"/>
          </a:xfrm>
        </p:spPr>
        <p:txBody>
          <a:bodyPr/>
          <a:lstStyle/>
          <a:p>
            <a:r>
              <a:rPr lang="en-US" dirty="0"/>
              <a:t>Closing entries transfer the balances of all temporary accounts (revenues, expenses, and dividends) to the balance of the Retained Earnings account.</a:t>
            </a:r>
          </a:p>
          <a:p>
            <a:r>
              <a:rPr lang="en-US" dirty="0"/>
              <a:t>Closing entries reduce the balances of these temporary accounts to zero to prepare them for the next period.</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4"/>
          </p:nvPr>
        </p:nvSpPr>
        <p:spPr>
          <a:xfrm>
            <a:off x="6989386" y="6471802"/>
            <a:ext cx="2133600" cy="365125"/>
          </a:xfrm>
        </p:spPr>
        <p:txBody>
          <a:bodyPr/>
          <a:lstStyle/>
          <a:p>
            <a:r>
              <a:rPr lang="en-US" dirty="0"/>
              <a:t>3-</a:t>
            </a:r>
            <a:fld id="{8A048DD7-39B4-434B-ACE7-68CA5B147A05}" type="slidenum">
              <a:rPr lang="en-US" smtClean="0"/>
              <a:t>58</a:t>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64388" y="110541"/>
            <a:ext cx="2441749" cy="1685584"/>
          </a:xfrm>
          <a:prstGeom prst="rect">
            <a:avLst/>
          </a:prstGeom>
          <a:solidFill>
            <a:srgbClr val="D4D0B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93386" y="455799"/>
            <a:ext cx="8229600" cy="774700"/>
          </a:xfrm>
        </p:spPr>
        <p:txBody>
          <a:bodyPr>
            <a:noAutofit/>
          </a:bodyPr>
          <a:lstStyle/>
          <a:p>
            <a:pPr algn="l"/>
            <a:r>
              <a:rPr lang="en-US" sz="3200" dirty="0">
                <a:solidFill>
                  <a:srgbClr val="1D5F76"/>
                </a:solidFill>
                <a:latin typeface="Avenir LT Std 65 Medium"/>
                <a:cs typeface="Avenir LT Std 65 Medium"/>
              </a:rPr>
              <a:t>Illustration 3–15</a:t>
            </a:r>
            <a:br>
              <a:rPr lang="en-US" sz="3200" dirty="0">
                <a:solidFill>
                  <a:srgbClr val="A5062D"/>
                </a:solidFill>
                <a:latin typeface="Avenir LT Std 65 Medium"/>
                <a:cs typeface="Avenir LT Std 65 Medium"/>
              </a:rPr>
            </a:br>
            <a:r>
              <a:rPr lang="en-US" sz="3800" dirty="0">
                <a:solidFill>
                  <a:srgbClr val="A5062D"/>
                </a:solidFill>
                <a:latin typeface="Avenir LT Std 65 Medium"/>
                <a:cs typeface="Avenir LT Std 65 Medium"/>
              </a:rPr>
              <a:t>Closing Entries</a:t>
            </a:r>
          </a:p>
        </p:txBody>
      </p:sp>
      <p:sp>
        <p:nvSpPr>
          <p:cNvPr id="9" name="Rectangle 8"/>
          <p:cNvSpPr/>
          <p:nvPr/>
        </p:nvSpPr>
        <p:spPr>
          <a:xfrm>
            <a:off x="836753" y="1857404"/>
            <a:ext cx="8113627" cy="4632750"/>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grpSp>
        <p:nvGrpSpPr>
          <p:cNvPr id="8" name="Group 7"/>
          <p:cNvGrpSpPr/>
          <p:nvPr/>
        </p:nvGrpSpPr>
        <p:grpSpPr>
          <a:xfrm>
            <a:off x="6280402" y="1619839"/>
            <a:ext cx="859909" cy="45719"/>
            <a:chOff x="10688182" y="2817952"/>
            <a:chExt cx="560944" cy="31274"/>
          </a:xfrm>
        </p:grpSpPr>
        <p:cxnSp>
          <p:nvCxnSpPr>
            <p:cNvPr id="11" name="Straight Connector 10"/>
            <p:cNvCxnSpPr/>
            <p:nvPr/>
          </p:nvCxnSpPr>
          <p:spPr>
            <a:xfrm>
              <a:off x="10688182" y="2849226"/>
              <a:ext cx="56094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10688182" y="2817952"/>
              <a:ext cx="56094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13" name="TextBox 12"/>
          <p:cNvSpPr txBox="1"/>
          <p:nvPr/>
        </p:nvSpPr>
        <p:spPr>
          <a:xfrm>
            <a:off x="4893567" y="204599"/>
            <a:ext cx="2612570" cy="341632"/>
          </a:xfrm>
          <a:prstGeom prst="rect">
            <a:avLst/>
          </a:prstGeom>
          <a:noFill/>
        </p:spPr>
        <p:txBody>
          <a:bodyPr wrap="square" rtlCol="0">
            <a:spAutoFit/>
          </a:bodyPr>
          <a:lstStyle/>
          <a:p>
            <a:pPr algn="ctr">
              <a:lnSpc>
                <a:spcPct val="90000"/>
              </a:lnSpc>
            </a:pPr>
            <a:r>
              <a:rPr lang="en-US" b="1" dirty="0">
                <a:solidFill>
                  <a:prstClr val="black"/>
                </a:solidFill>
              </a:rPr>
              <a:t>Retained Earnings</a:t>
            </a:r>
          </a:p>
        </p:txBody>
      </p:sp>
      <p:cxnSp>
        <p:nvCxnSpPr>
          <p:cNvPr id="14" name="Straight Connector 13"/>
          <p:cNvCxnSpPr/>
          <p:nvPr/>
        </p:nvCxnSpPr>
        <p:spPr>
          <a:xfrm>
            <a:off x="5345742" y="508792"/>
            <a:ext cx="1682613" cy="9843"/>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5505199" y="1371533"/>
            <a:ext cx="1657976"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6171066" y="509375"/>
            <a:ext cx="4642" cy="1168230"/>
          </a:xfrm>
          <a:prstGeom prst="line">
            <a:avLst/>
          </a:prstGeom>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6851012" y="486177"/>
            <a:ext cx="341510" cy="369332"/>
          </a:xfrm>
          <a:prstGeom prst="rect">
            <a:avLst/>
          </a:prstGeom>
          <a:noFill/>
        </p:spPr>
        <p:txBody>
          <a:bodyPr wrap="square" rtlCol="0">
            <a:spAutoFit/>
          </a:bodyPr>
          <a:lstStyle/>
          <a:p>
            <a:r>
              <a:rPr lang="en-US" dirty="0">
                <a:solidFill>
                  <a:prstClr val="black"/>
                </a:solidFill>
              </a:rPr>
              <a:t>0</a:t>
            </a:r>
          </a:p>
        </p:txBody>
      </p:sp>
      <p:sp>
        <p:nvSpPr>
          <p:cNvPr id="18" name="TextBox 17"/>
          <p:cNvSpPr txBox="1"/>
          <p:nvPr/>
        </p:nvSpPr>
        <p:spPr>
          <a:xfrm>
            <a:off x="6288466" y="1308273"/>
            <a:ext cx="853694" cy="369332"/>
          </a:xfrm>
          <a:prstGeom prst="rect">
            <a:avLst/>
          </a:prstGeom>
          <a:noFill/>
        </p:spPr>
        <p:txBody>
          <a:bodyPr wrap="square" rtlCol="0">
            <a:spAutoFit/>
          </a:bodyPr>
          <a:lstStyle/>
          <a:p>
            <a:pPr algn="r"/>
            <a:r>
              <a:rPr lang="en-US" b="1" dirty="0">
                <a:solidFill>
                  <a:schemeClr val="accent2">
                    <a:lumMod val="75000"/>
                  </a:schemeClr>
                </a:solidFill>
              </a:rPr>
              <a:t>10,000</a:t>
            </a:r>
          </a:p>
        </p:txBody>
      </p:sp>
      <p:sp>
        <p:nvSpPr>
          <p:cNvPr id="19" name="TextBox 18"/>
          <p:cNvSpPr txBox="1"/>
          <p:nvPr/>
        </p:nvSpPr>
        <p:spPr>
          <a:xfrm>
            <a:off x="6211183" y="703713"/>
            <a:ext cx="951992" cy="369332"/>
          </a:xfrm>
          <a:prstGeom prst="rect">
            <a:avLst/>
          </a:prstGeom>
          <a:noFill/>
        </p:spPr>
        <p:txBody>
          <a:bodyPr wrap="square" rtlCol="0">
            <a:spAutoFit/>
          </a:bodyPr>
          <a:lstStyle/>
          <a:p>
            <a:pPr algn="r"/>
            <a:r>
              <a:rPr lang="en-US" dirty="0">
                <a:solidFill>
                  <a:prstClr val="black"/>
                </a:solidFill>
              </a:rPr>
              <a:t>72,000</a:t>
            </a:r>
          </a:p>
        </p:txBody>
      </p:sp>
      <p:sp>
        <p:nvSpPr>
          <p:cNvPr id="20" name="TextBox 19"/>
          <p:cNvSpPr txBox="1"/>
          <p:nvPr/>
        </p:nvSpPr>
        <p:spPr>
          <a:xfrm>
            <a:off x="5154824" y="518635"/>
            <a:ext cx="986448" cy="923330"/>
          </a:xfrm>
          <a:prstGeom prst="rect">
            <a:avLst/>
          </a:prstGeom>
          <a:noFill/>
        </p:spPr>
        <p:txBody>
          <a:bodyPr wrap="square" rtlCol="0">
            <a:spAutoFit/>
          </a:bodyPr>
          <a:lstStyle/>
          <a:p>
            <a:pPr algn="r"/>
            <a:endParaRPr lang="en-US" b="1" dirty="0">
              <a:solidFill>
                <a:prstClr val="black"/>
              </a:solidFill>
            </a:endParaRPr>
          </a:p>
          <a:p>
            <a:pPr algn="r"/>
            <a:r>
              <a:rPr lang="en-US" dirty="0">
                <a:solidFill>
                  <a:prstClr val="black"/>
                </a:solidFill>
              </a:rPr>
              <a:t>58,000</a:t>
            </a:r>
          </a:p>
          <a:p>
            <a:pPr algn="r"/>
            <a:r>
              <a:rPr lang="en-US" dirty="0">
                <a:solidFill>
                  <a:prstClr val="black"/>
                </a:solidFill>
              </a:rPr>
              <a:t>4,000</a:t>
            </a:r>
          </a:p>
        </p:txBody>
      </p:sp>
      <p:sp>
        <p:nvSpPr>
          <p:cNvPr id="31" name="Footer Placeholder 2"/>
          <p:cNvSpPr>
            <a:spLocks noGrp="1"/>
          </p:cNvSpPr>
          <p:nvPr>
            <p:ph type="ftr" sz="quarter" idx="11"/>
          </p:nvPr>
        </p:nvSpPr>
        <p:spPr>
          <a:xfrm>
            <a:off x="1424213" y="6490154"/>
            <a:ext cx="6540501" cy="365125"/>
          </a:xfrm>
        </p:spPr>
        <p:txBody>
          <a:bodyPr/>
          <a:lstStyle/>
          <a:p>
            <a:r>
              <a:rPr lang="en-US" dirty="0"/>
              <a:t>Copyright ©2022 McGraw-Hill. All rights reserved. No reproduction or distribution without the prior written consent of McGraw-Hill. </a:t>
            </a:r>
          </a:p>
        </p:txBody>
      </p:sp>
      <p:sp>
        <p:nvSpPr>
          <p:cNvPr id="25" name="Slide Number Placeholder 4"/>
          <p:cNvSpPr>
            <a:spLocks noGrp="1"/>
          </p:cNvSpPr>
          <p:nvPr>
            <p:ph type="sldNum" sz="quarter" idx="4"/>
          </p:nvPr>
        </p:nvSpPr>
        <p:spPr>
          <a:xfrm>
            <a:off x="6989386" y="6471802"/>
            <a:ext cx="2133600" cy="365125"/>
          </a:xfrm>
        </p:spPr>
        <p:txBody>
          <a:bodyPr/>
          <a:lstStyle/>
          <a:p>
            <a:r>
              <a:rPr lang="en-US" dirty="0"/>
              <a:t>3-</a:t>
            </a:r>
            <a:fld id="{8A048DD7-39B4-434B-ACE7-68CA5B147A05}" type="slidenum">
              <a:rPr lang="en-US" smtClean="0"/>
              <a:t>59</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18443368"/>
              </p:ext>
            </p:extLst>
          </p:nvPr>
        </p:nvGraphicFramePr>
        <p:xfrm>
          <a:off x="842703" y="1946920"/>
          <a:ext cx="7995003" cy="370840"/>
        </p:xfrm>
        <a:graphic>
          <a:graphicData uri="http://schemas.openxmlformats.org/drawingml/2006/table">
            <a:tbl>
              <a:tblPr firstRow="1" bandRow="1">
                <a:tableStyleId>{2D5ABB26-0587-4C30-8999-92F81FD0307C}</a:tableStyleId>
              </a:tblPr>
              <a:tblGrid>
                <a:gridCol w="5807847">
                  <a:extLst>
                    <a:ext uri="{9D8B030D-6E8A-4147-A177-3AD203B41FA5}">
                      <a16:colId xmlns:a16="http://schemas.microsoft.com/office/drawing/2014/main" val="20000"/>
                    </a:ext>
                  </a:extLst>
                </a:gridCol>
                <a:gridCol w="1138501">
                  <a:extLst>
                    <a:ext uri="{9D8B030D-6E8A-4147-A177-3AD203B41FA5}">
                      <a16:colId xmlns:a16="http://schemas.microsoft.com/office/drawing/2014/main" val="20001"/>
                    </a:ext>
                  </a:extLst>
                </a:gridCol>
                <a:gridCol w="1048655">
                  <a:extLst>
                    <a:ext uri="{9D8B030D-6E8A-4147-A177-3AD203B41FA5}">
                      <a16:colId xmlns:a16="http://schemas.microsoft.com/office/drawing/2014/main" val="20002"/>
                    </a:ext>
                  </a:extLst>
                </a:gridCol>
              </a:tblGrid>
              <a:tr h="370840">
                <a:tc>
                  <a:txBody>
                    <a:bodyPr/>
                    <a:lstStyle/>
                    <a:p>
                      <a:r>
                        <a:rPr lang="en-US" u="sng" dirty="0"/>
                        <a:t>December</a:t>
                      </a:r>
                      <a:r>
                        <a:rPr lang="en-US" u="sng" baseline="0" dirty="0"/>
                        <a:t> 31</a:t>
                      </a:r>
                      <a:endParaRPr lang="en-US" u="sng" dirty="0"/>
                    </a:p>
                  </a:txBody>
                  <a:tcPr/>
                </a:tc>
                <a:tc>
                  <a:txBody>
                    <a:bodyPr/>
                    <a:lstStyle/>
                    <a:p>
                      <a:pPr algn="ctr"/>
                      <a:r>
                        <a:rPr lang="en-US" u="sng" dirty="0"/>
                        <a:t>Debit</a:t>
                      </a:r>
                    </a:p>
                  </a:txBody>
                  <a:tcPr/>
                </a:tc>
                <a:tc>
                  <a:txBody>
                    <a:bodyPr/>
                    <a:lstStyle/>
                    <a:p>
                      <a:pPr algn="ctr"/>
                      <a:r>
                        <a:rPr lang="en-US" b="0" u="sng" dirty="0"/>
                        <a:t>Credit</a:t>
                      </a:r>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32450492"/>
              </p:ext>
            </p:extLst>
          </p:nvPr>
        </p:nvGraphicFramePr>
        <p:xfrm>
          <a:off x="829688" y="2243050"/>
          <a:ext cx="7882234" cy="914400"/>
        </p:xfrm>
        <a:graphic>
          <a:graphicData uri="http://schemas.openxmlformats.org/drawingml/2006/table">
            <a:tbl>
              <a:tblPr firstRow="1" bandRow="1">
                <a:tableStyleId>{2D5ABB26-0587-4C30-8999-92F81FD0307C}</a:tableStyleId>
              </a:tblPr>
              <a:tblGrid>
                <a:gridCol w="5693010">
                  <a:extLst>
                    <a:ext uri="{9D8B030D-6E8A-4147-A177-3AD203B41FA5}">
                      <a16:colId xmlns:a16="http://schemas.microsoft.com/office/drawing/2014/main" val="20000"/>
                    </a:ext>
                  </a:extLst>
                </a:gridCol>
                <a:gridCol w="1059951">
                  <a:extLst>
                    <a:ext uri="{9D8B030D-6E8A-4147-A177-3AD203B41FA5}">
                      <a16:colId xmlns:a16="http://schemas.microsoft.com/office/drawing/2014/main" val="20001"/>
                    </a:ext>
                  </a:extLst>
                </a:gridCol>
                <a:gridCol w="1129273">
                  <a:extLst>
                    <a:ext uri="{9D8B030D-6E8A-4147-A177-3AD203B41FA5}">
                      <a16:colId xmlns:a16="http://schemas.microsoft.com/office/drawing/2014/main" val="20002"/>
                    </a:ext>
                  </a:extLst>
                </a:gridCol>
              </a:tblGrid>
              <a:tr h="370840">
                <a:tc>
                  <a:txBody>
                    <a:bodyPr/>
                    <a:lstStyle/>
                    <a:p>
                      <a:pPr marL="342900" indent="-342900">
                        <a:buAutoNum type="alphaLcParenBoth"/>
                      </a:pPr>
                      <a:r>
                        <a:rPr lang="en-US" b="1" baseline="0" dirty="0"/>
                        <a:t>Service Revenue</a:t>
                      </a:r>
                      <a:r>
                        <a:rPr lang="en-US" baseline="0" dirty="0"/>
                        <a:t>..........................................................</a:t>
                      </a:r>
                    </a:p>
                    <a:p>
                      <a:pPr marL="574675" indent="0">
                        <a:buFontTx/>
                        <a:buNone/>
                      </a:pPr>
                      <a:r>
                        <a:rPr lang="en-US" b="1" dirty="0"/>
                        <a:t>Retained Earnings</a:t>
                      </a:r>
                      <a:r>
                        <a:rPr lang="en-US" dirty="0"/>
                        <a:t>...................................................</a:t>
                      </a:r>
                    </a:p>
                    <a:p>
                      <a:pPr marL="574675" indent="0">
                        <a:buFontTx/>
                        <a:buNone/>
                      </a:pPr>
                      <a:r>
                        <a:rPr lang="en-US" i="1" dirty="0"/>
                        <a:t>(Close</a:t>
                      </a:r>
                      <a:r>
                        <a:rPr lang="en-US" i="1" baseline="0" dirty="0"/>
                        <a:t> revenues to retained earnings)</a:t>
                      </a:r>
                      <a:endParaRPr lang="en-US" i="1" dirty="0"/>
                    </a:p>
                  </a:txBody>
                  <a:tcPr/>
                </a:tc>
                <a:tc>
                  <a:txBody>
                    <a:bodyPr/>
                    <a:lstStyle/>
                    <a:p>
                      <a:pPr algn="r"/>
                      <a:r>
                        <a:rPr lang="en-US" b="1" dirty="0"/>
                        <a:t>72,000</a:t>
                      </a:r>
                    </a:p>
                  </a:txBody>
                  <a:tcPr/>
                </a:tc>
                <a:tc>
                  <a:txBody>
                    <a:bodyPr/>
                    <a:lstStyle/>
                    <a:p>
                      <a:pPr algn="r"/>
                      <a:endParaRPr lang="en-US" dirty="0"/>
                    </a:p>
                    <a:p>
                      <a:pPr algn="r"/>
                      <a:r>
                        <a:rPr lang="en-US" b="1" dirty="0"/>
                        <a:t>72,000</a:t>
                      </a:r>
                    </a:p>
                  </a:txBody>
                  <a:tcPr/>
                </a:tc>
                <a:extLst>
                  <a:ext uri="{0D108BD9-81ED-4DB2-BD59-A6C34878D82A}">
                    <a16:rowId xmlns:a16="http://schemas.microsoft.com/office/drawing/2014/main" val="10000"/>
                  </a:ext>
                </a:extLst>
              </a:tr>
            </a:tbl>
          </a:graphicData>
        </a:graphic>
      </p:graphicFrame>
      <p:graphicFrame>
        <p:nvGraphicFramePr>
          <p:cNvPr id="32" name="Table 31"/>
          <p:cNvGraphicFramePr>
            <a:graphicFrameLocks noGrp="1"/>
          </p:cNvGraphicFramePr>
          <p:nvPr>
            <p:extLst>
              <p:ext uri="{D42A27DB-BD31-4B8C-83A1-F6EECF244321}">
                <p14:modId xmlns:p14="http://schemas.microsoft.com/office/powerpoint/2010/main" val="3470322239"/>
              </p:ext>
            </p:extLst>
          </p:nvPr>
        </p:nvGraphicFramePr>
        <p:xfrm>
          <a:off x="828465" y="3147368"/>
          <a:ext cx="7882234" cy="2286000"/>
        </p:xfrm>
        <a:graphic>
          <a:graphicData uri="http://schemas.openxmlformats.org/drawingml/2006/table">
            <a:tbl>
              <a:tblPr firstRow="1" bandRow="1">
                <a:tableStyleId>{2D5ABB26-0587-4C30-8999-92F81FD0307C}</a:tableStyleId>
              </a:tblPr>
              <a:tblGrid>
                <a:gridCol w="5693010">
                  <a:extLst>
                    <a:ext uri="{9D8B030D-6E8A-4147-A177-3AD203B41FA5}">
                      <a16:colId xmlns:a16="http://schemas.microsoft.com/office/drawing/2014/main" val="20000"/>
                    </a:ext>
                  </a:extLst>
                </a:gridCol>
                <a:gridCol w="1059951">
                  <a:extLst>
                    <a:ext uri="{9D8B030D-6E8A-4147-A177-3AD203B41FA5}">
                      <a16:colId xmlns:a16="http://schemas.microsoft.com/office/drawing/2014/main" val="20001"/>
                    </a:ext>
                  </a:extLst>
                </a:gridCol>
                <a:gridCol w="1129273">
                  <a:extLst>
                    <a:ext uri="{9D8B030D-6E8A-4147-A177-3AD203B41FA5}">
                      <a16:colId xmlns:a16="http://schemas.microsoft.com/office/drawing/2014/main" val="20002"/>
                    </a:ext>
                  </a:extLst>
                </a:gridCol>
              </a:tblGrid>
              <a:tr h="370840">
                <a:tc>
                  <a:txBody>
                    <a:bodyPr/>
                    <a:lstStyle/>
                    <a:p>
                      <a:pPr marL="0" indent="0">
                        <a:buNone/>
                      </a:pPr>
                      <a:r>
                        <a:rPr lang="en-US" b="1" baseline="0" dirty="0"/>
                        <a:t>(b) Retained Earnings</a:t>
                      </a:r>
                      <a:r>
                        <a:rPr lang="en-US" baseline="0" dirty="0"/>
                        <a:t>........................................................</a:t>
                      </a:r>
                    </a:p>
                    <a:p>
                      <a:pPr marL="574675" indent="0">
                        <a:buFontTx/>
                        <a:buNone/>
                      </a:pPr>
                      <a:r>
                        <a:rPr lang="en-US" b="1" dirty="0"/>
                        <a:t>Rent Expense</a:t>
                      </a:r>
                      <a:r>
                        <a:rPr lang="en-US" b="0" dirty="0"/>
                        <a:t>........</a:t>
                      </a:r>
                      <a:r>
                        <a:rPr lang="en-US" dirty="0"/>
                        <a:t>...................................................</a:t>
                      </a:r>
                    </a:p>
                    <a:p>
                      <a:pPr marL="574675" marR="0" indent="0" algn="l" defTabSz="457200" rtl="0" eaLnBrk="1" fontAlgn="auto" latinLnBrk="0" hangingPunct="1">
                        <a:lnSpc>
                          <a:spcPct val="100000"/>
                        </a:lnSpc>
                        <a:spcBef>
                          <a:spcPts val="0"/>
                        </a:spcBef>
                        <a:spcAft>
                          <a:spcPts val="0"/>
                        </a:spcAft>
                        <a:buClrTx/>
                        <a:buSzTx/>
                        <a:buFontTx/>
                        <a:buNone/>
                        <a:tabLst/>
                        <a:defRPr/>
                      </a:pPr>
                      <a:r>
                        <a:rPr lang="en-US" b="1" dirty="0"/>
                        <a:t>Supplies</a:t>
                      </a:r>
                      <a:r>
                        <a:rPr lang="en-US" b="1" baseline="0" dirty="0"/>
                        <a:t> E</a:t>
                      </a:r>
                      <a:r>
                        <a:rPr lang="en-US" b="1" dirty="0"/>
                        <a:t>xpense</a:t>
                      </a:r>
                      <a:r>
                        <a:rPr lang="en-US" b="0" dirty="0"/>
                        <a:t>..</a:t>
                      </a:r>
                      <a:r>
                        <a:rPr lang="en-US" dirty="0"/>
                        <a:t>...................................................</a:t>
                      </a:r>
                    </a:p>
                    <a:p>
                      <a:pPr marL="574675" marR="0" indent="0" algn="l" defTabSz="457200" rtl="0" eaLnBrk="1" fontAlgn="auto" latinLnBrk="0" hangingPunct="1">
                        <a:lnSpc>
                          <a:spcPct val="100000"/>
                        </a:lnSpc>
                        <a:spcBef>
                          <a:spcPts val="0"/>
                        </a:spcBef>
                        <a:spcAft>
                          <a:spcPts val="0"/>
                        </a:spcAft>
                        <a:buClrTx/>
                        <a:buSzTx/>
                        <a:buFontTx/>
                        <a:buNone/>
                        <a:tabLst/>
                        <a:defRPr/>
                      </a:pPr>
                      <a:r>
                        <a:rPr lang="en-US" b="1" dirty="0"/>
                        <a:t>Depreciation Expense</a:t>
                      </a:r>
                      <a:r>
                        <a:rPr lang="en-US" dirty="0"/>
                        <a:t>..............................................</a:t>
                      </a:r>
                    </a:p>
                    <a:p>
                      <a:pPr marL="574675" marR="0" indent="0" algn="l" defTabSz="457200" rtl="0" eaLnBrk="1" fontAlgn="auto" latinLnBrk="0" hangingPunct="1">
                        <a:lnSpc>
                          <a:spcPct val="100000"/>
                        </a:lnSpc>
                        <a:spcBef>
                          <a:spcPts val="0"/>
                        </a:spcBef>
                        <a:spcAft>
                          <a:spcPts val="0"/>
                        </a:spcAft>
                        <a:buClrTx/>
                        <a:buSzTx/>
                        <a:buFontTx/>
                        <a:buNone/>
                        <a:tabLst/>
                        <a:defRPr/>
                      </a:pPr>
                      <a:r>
                        <a:rPr lang="en-US" b="1" dirty="0"/>
                        <a:t>Salaries Expense</a:t>
                      </a:r>
                      <a:r>
                        <a:rPr lang="en-US" b="0" dirty="0"/>
                        <a:t>.........</a:t>
                      </a:r>
                      <a:r>
                        <a:rPr lang="en-US" dirty="0"/>
                        <a:t>.............................................</a:t>
                      </a:r>
                    </a:p>
                    <a:p>
                      <a:pPr marL="574675" marR="0" indent="0" algn="l" defTabSz="457200" rtl="0" eaLnBrk="1" fontAlgn="auto" latinLnBrk="0" hangingPunct="1">
                        <a:lnSpc>
                          <a:spcPct val="100000"/>
                        </a:lnSpc>
                        <a:spcBef>
                          <a:spcPts val="0"/>
                        </a:spcBef>
                        <a:spcAft>
                          <a:spcPts val="0"/>
                        </a:spcAft>
                        <a:buClrTx/>
                        <a:buSzTx/>
                        <a:buFontTx/>
                        <a:buNone/>
                        <a:tabLst/>
                        <a:defRPr/>
                      </a:pPr>
                      <a:r>
                        <a:rPr lang="en-US" b="1" dirty="0"/>
                        <a:t>Utilities Expense</a:t>
                      </a:r>
                      <a:r>
                        <a:rPr lang="en-US" b="0" dirty="0"/>
                        <a:t>........</a:t>
                      </a:r>
                      <a:r>
                        <a:rPr lang="en-US" dirty="0"/>
                        <a:t>..............................................</a:t>
                      </a:r>
                    </a:p>
                    <a:p>
                      <a:pPr marL="574675" marR="0" indent="0" algn="l" defTabSz="457200" rtl="0" eaLnBrk="1" fontAlgn="auto" latinLnBrk="0" hangingPunct="1">
                        <a:lnSpc>
                          <a:spcPct val="100000"/>
                        </a:lnSpc>
                        <a:spcBef>
                          <a:spcPts val="0"/>
                        </a:spcBef>
                        <a:spcAft>
                          <a:spcPts val="0"/>
                        </a:spcAft>
                        <a:buClrTx/>
                        <a:buSzTx/>
                        <a:buFontTx/>
                        <a:buNone/>
                        <a:tabLst/>
                        <a:defRPr/>
                      </a:pPr>
                      <a:r>
                        <a:rPr lang="en-US" b="1" dirty="0"/>
                        <a:t>Interest Expense</a:t>
                      </a:r>
                      <a:r>
                        <a:rPr lang="en-US" b="0" dirty="0"/>
                        <a:t>........</a:t>
                      </a:r>
                      <a:r>
                        <a:rPr lang="en-US" dirty="0"/>
                        <a:t>..............................................</a:t>
                      </a:r>
                    </a:p>
                    <a:p>
                      <a:pPr marL="574675" indent="0">
                        <a:buFontTx/>
                        <a:buNone/>
                      </a:pPr>
                      <a:r>
                        <a:rPr lang="en-US" i="1" dirty="0"/>
                        <a:t>(Close</a:t>
                      </a:r>
                      <a:r>
                        <a:rPr lang="en-US" i="1" baseline="0" dirty="0"/>
                        <a:t> expenses to retained earnings)</a:t>
                      </a:r>
                      <a:endParaRPr lang="en-US" i="1" dirty="0"/>
                    </a:p>
                  </a:txBody>
                  <a:tcPr/>
                </a:tc>
                <a:tc>
                  <a:txBody>
                    <a:bodyPr/>
                    <a:lstStyle/>
                    <a:p>
                      <a:pPr algn="r"/>
                      <a:r>
                        <a:rPr lang="en-US" b="1" dirty="0"/>
                        <a:t>58,000</a:t>
                      </a:r>
                    </a:p>
                  </a:txBody>
                  <a:tcPr/>
                </a:tc>
                <a:tc>
                  <a:txBody>
                    <a:bodyPr/>
                    <a:lstStyle/>
                    <a:p>
                      <a:pPr algn="r"/>
                      <a:endParaRPr lang="en-US" dirty="0"/>
                    </a:p>
                    <a:p>
                      <a:pPr algn="r"/>
                      <a:r>
                        <a:rPr lang="en-US" b="1" dirty="0"/>
                        <a:t>5,000</a:t>
                      </a:r>
                    </a:p>
                    <a:p>
                      <a:pPr algn="r"/>
                      <a:r>
                        <a:rPr lang="en-US" b="1" dirty="0"/>
                        <a:t>10,000</a:t>
                      </a:r>
                    </a:p>
                    <a:p>
                      <a:pPr algn="r"/>
                      <a:r>
                        <a:rPr lang="en-US" b="1" dirty="0"/>
                        <a:t>4,000</a:t>
                      </a:r>
                    </a:p>
                    <a:p>
                      <a:pPr algn="r"/>
                      <a:r>
                        <a:rPr lang="en-US" b="1" dirty="0"/>
                        <a:t>31,000</a:t>
                      </a:r>
                    </a:p>
                    <a:p>
                      <a:pPr algn="r"/>
                      <a:r>
                        <a:rPr lang="en-US" b="1" dirty="0"/>
                        <a:t>9,000</a:t>
                      </a:r>
                    </a:p>
                    <a:p>
                      <a:pPr algn="r"/>
                      <a:r>
                        <a:rPr lang="en-US" b="1" dirty="0"/>
                        <a:t>1,000</a:t>
                      </a:r>
                    </a:p>
                  </a:txBody>
                  <a:tcPr/>
                </a:tc>
                <a:extLst>
                  <a:ext uri="{0D108BD9-81ED-4DB2-BD59-A6C34878D82A}">
                    <a16:rowId xmlns:a16="http://schemas.microsoft.com/office/drawing/2014/main" val="10000"/>
                  </a:ext>
                </a:extLst>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1904702573"/>
              </p:ext>
            </p:extLst>
          </p:nvPr>
        </p:nvGraphicFramePr>
        <p:xfrm>
          <a:off x="835936" y="5423806"/>
          <a:ext cx="7882234" cy="914400"/>
        </p:xfrm>
        <a:graphic>
          <a:graphicData uri="http://schemas.openxmlformats.org/drawingml/2006/table">
            <a:tbl>
              <a:tblPr firstRow="1" bandRow="1">
                <a:tableStyleId>{2D5ABB26-0587-4C30-8999-92F81FD0307C}</a:tableStyleId>
              </a:tblPr>
              <a:tblGrid>
                <a:gridCol w="5693010">
                  <a:extLst>
                    <a:ext uri="{9D8B030D-6E8A-4147-A177-3AD203B41FA5}">
                      <a16:colId xmlns:a16="http://schemas.microsoft.com/office/drawing/2014/main" val="20000"/>
                    </a:ext>
                  </a:extLst>
                </a:gridCol>
                <a:gridCol w="1059951">
                  <a:extLst>
                    <a:ext uri="{9D8B030D-6E8A-4147-A177-3AD203B41FA5}">
                      <a16:colId xmlns:a16="http://schemas.microsoft.com/office/drawing/2014/main" val="20001"/>
                    </a:ext>
                  </a:extLst>
                </a:gridCol>
                <a:gridCol w="1129273">
                  <a:extLst>
                    <a:ext uri="{9D8B030D-6E8A-4147-A177-3AD203B41FA5}">
                      <a16:colId xmlns:a16="http://schemas.microsoft.com/office/drawing/2014/main" val="20002"/>
                    </a:ext>
                  </a:extLst>
                </a:gridCol>
              </a:tblGrid>
              <a:tr h="370840">
                <a:tc>
                  <a:txBody>
                    <a:bodyPr/>
                    <a:lstStyle/>
                    <a:p>
                      <a:pPr marL="0" indent="0">
                        <a:buNone/>
                      </a:pPr>
                      <a:r>
                        <a:rPr lang="en-US" b="1" baseline="0" dirty="0"/>
                        <a:t>(c) Retained Earnings</a:t>
                      </a:r>
                      <a:r>
                        <a:rPr lang="en-US" baseline="0" dirty="0"/>
                        <a:t>.........................................................</a:t>
                      </a:r>
                    </a:p>
                    <a:p>
                      <a:pPr marL="574675" indent="0">
                        <a:buFontTx/>
                        <a:buNone/>
                      </a:pPr>
                      <a:r>
                        <a:rPr lang="en-US" b="1" dirty="0"/>
                        <a:t>Dividends</a:t>
                      </a:r>
                      <a:r>
                        <a:rPr lang="en-US" dirty="0"/>
                        <a:t>.................................................................</a:t>
                      </a:r>
                    </a:p>
                    <a:p>
                      <a:pPr marL="574675" indent="0">
                        <a:buFontTx/>
                        <a:buNone/>
                      </a:pPr>
                      <a:r>
                        <a:rPr lang="en-US" i="1" dirty="0"/>
                        <a:t>(Close</a:t>
                      </a:r>
                      <a:r>
                        <a:rPr lang="en-US" i="1" baseline="0" dirty="0"/>
                        <a:t> dividends to retained earnings)</a:t>
                      </a:r>
                      <a:endParaRPr lang="en-US" i="1" dirty="0"/>
                    </a:p>
                  </a:txBody>
                  <a:tcPr/>
                </a:tc>
                <a:tc>
                  <a:txBody>
                    <a:bodyPr/>
                    <a:lstStyle/>
                    <a:p>
                      <a:pPr algn="r"/>
                      <a:r>
                        <a:rPr lang="en-US" b="1" dirty="0"/>
                        <a:t>4,000</a:t>
                      </a:r>
                    </a:p>
                  </a:txBody>
                  <a:tcPr/>
                </a:tc>
                <a:tc>
                  <a:txBody>
                    <a:bodyPr/>
                    <a:lstStyle/>
                    <a:p>
                      <a:pPr algn="r"/>
                      <a:endParaRPr lang="en-US" dirty="0"/>
                    </a:p>
                    <a:p>
                      <a:pPr algn="r"/>
                      <a:r>
                        <a:rPr lang="en-US" b="1" dirty="0"/>
                        <a:t>4,000</a:t>
                      </a:r>
                    </a:p>
                  </a:txBody>
                  <a:tcPr/>
                </a:tc>
                <a:extLst>
                  <a:ext uri="{0D108BD9-81ED-4DB2-BD59-A6C34878D82A}">
                    <a16:rowId xmlns:a16="http://schemas.microsoft.com/office/drawing/2014/main" val="10000"/>
                  </a:ext>
                </a:extLst>
              </a:tr>
            </a:tbl>
          </a:graphicData>
        </a:graphic>
      </p:graphicFrame>
      <p:sp>
        <p:nvSpPr>
          <p:cNvPr id="30" name="TextBox 29"/>
          <p:cNvSpPr txBox="1"/>
          <p:nvPr/>
        </p:nvSpPr>
        <p:spPr>
          <a:xfrm>
            <a:off x="7506136" y="1314072"/>
            <a:ext cx="1616849" cy="369332"/>
          </a:xfrm>
          <a:prstGeom prst="rect">
            <a:avLst/>
          </a:prstGeom>
          <a:noFill/>
        </p:spPr>
        <p:txBody>
          <a:bodyPr wrap="square" rtlCol="0">
            <a:spAutoFit/>
          </a:bodyPr>
          <a:lstStyle/>
          <a:p>
            <a:r>
              <a:rPr lang="en-US" dirty="0">
                <a:solidFill>
                  <a:srgbClr val="FF0000"/>
                </a:solidFill>
              </a:rPr>
              <a:t>After closing</a:t>
            </a:r>
          </a:p>
        </p:txBody>
      </p:sp>
      <p:sp>
        <p:nvSpPr>
          <p:cNvPr id="27" name="Oval 26"/>
          <p:cNvSpPr/>
          <p:nvPr/>
        </p:nvSpPr>
        <p:spPr>
          <a:xfrm>
            <a:off x="6687179" y="3157449"/>
            <a:ext cx="986855" cy="331596"/>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TextBox 28"/>
          <p:cNvSpPr txBox="1"/>
          <p:nvPr/>
        </p:nvSpPr>
        <p:spPr>
          <a:xfrm>
            <a:off x="7506137" y="478855"/>
            <a:ext cx="1517284" cy="369332"/>
          </a:xfrm>
          <a:prstGeom prst="rect">
            <a:avLst/>
          </a:prstGeom>
          <a:noFill/>
        </p:spPr>
        <p:txBody>
          <a:bodyPr wrap="square" rtlCol="0">
            <a:spAutoFit/>
          </a:bodyPr>
          <a:lstStyle/>
          <a:p>
            <a:r>
              <a:rPr lang="en-US" dirty="0">
                <a:solidFill>
                  <a:srgbClr val="FF0000"/>
                </a:solidFill>
              </a:rPr>
              <a:t>Before closing</a:t>
            </a:r>
          </a:p>
        </p:txBody>
      </p:sp>
      <p:sp>
        <p:nvSpPr>
          <p:cNvPr id="28" name="Oval 27"/>
          <p:cNvSpPr/>
          <p:nvPr/>
        </p:nvSpPr>
        <p:spPr>
          <a:xfrm>
            <a:off x="6669747" y="5440280"/>
            <a:ext cx="986855" cy="331596"/>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ound Same Side Corner Rectangle 3"/>
          <p:cNvSpPr/>
          <p:nvPr/>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6" name="Oval 35"/>
          <p:cNvSpPr/>
          <p:nvPr/>
        </p:nvSpPr>
        <p:spPr>
          <a:xfrm>
            <a:off x="7811370" y="2538288"/>
            <a:ext cx="986855" cy="331596"/>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1448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7" grpId="0"/>
      <p:bldP spid="18" grpId="0"/>
      <p:bldP spid="19" grpId="0"/>
      <p:bldP spid="20" grpId="0"/>
      <p:bldP spid="30" grpId="0"/>
      <p:bldP spid="27" grpId="0" animBg="1"/>
      <p:bldP spid="29" grpId="0"/>
      <p:bldP spid="28" grpId="0" animBg="1"/>
      <p:bldP spid="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3"/>
          <p:cNvSpPr>
            <a:spLocks noGrp="1"/>
          </p:cNvSpPr>
          <p:nvPr>
            <p:ph type="title"/>
          </p:nvPr>
        </p:nvSpPr>
        <p:spPr/>
        <p:txBody>
          <a:bodyPr/>
          <a:lstStyle/>
          <a:p>
            <a:r>
              <a:rPr lang="en-US" sz="4000" dirty="0"/>
              <a:t>Accrual-Basis Accounting</a:t>
            </a:r>
          </a:p>
        </p:txBody>
      </p:sp>
      <p:sp>
        <p:nvSpPr>
          <p:cNvPr id="19458" name="Content Placeholder 4"/>
          <p:cNvSpPr>
            <a:spLocks noGrp="1"/>
          </p:cNvSpPr>
          <p:nvPr>
            <p:ph idx="1"/>
          </p:nvPr>
        </p:nvSpPr>
        <p:spPr>
          <a:xfrm>
            <a:off x="812788" y="1280289"/>
            <a:ext cx="7589520" cy="4952260"/>
          </a:xfrm>
        </p:spPr>
        <p:txBody>
          <a:bodyPr>
            <a:normAutofit/>
          </a:bodyPr>
          <a:lstStyle/>
          <a:p>
            <a:pPr marL="0" indent="0">
              <a:buNone/>
            </a:pPr>
            <a:r>
              <a:rPr lang="en-US" dirty="0"/>
              <a:t>Under accrual-basis accounting, we record:</a:t>
            </a:r>
          </a:p>
          <a:p>
            <a:r>
              <a:rPr lang="en-US" dirty="0"/>
              <a:t>Assets – at the time those resources are obtained.</a:t>
            </a:r>
          </a:p>
          <a:p>
            <a:r>
              <a:rPr lang="en-US" dirty="0"/>
              <a:t>Liabilities – at the time those obligations occur.</a:t>
            </a:r>
          </a:p>
          <a:p>
            <a:r>
              <a:rPr lang="en-US" dirty="0"/>
              <a:t>Revenues – at the time goods and services are provided to customers.</a:t>
            </a:r>
          </a:p>
          <a:p>
            <a:r>
              <a:rPr lang="en-US" dirty="0"/>
              <a:t>Expenses – at the time costs are used in running the company.</a:t>
            </a:r>
          </a:p>
          <a:p>
            <a:endParaRPr lang="en-US" dirty="0"/>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4"/>
          </p:nvPr>
        </p:nvSpPr>
        <p:spPr>
          <a:xfrm>
            <a:off x="6989386" y="6471802"/>
            <a:ext cx="2133600" cy="365125"/>
          </a:xfrm>
        </p:spPr>
        <p:txBody>
          <a:bodyPr/>
          <a:lstStyle/>
          <a:p>
            <a:r>
              <a:rPr lang="en-US" dirty="0"/>
              <a:t>3-</a:t>
            </a:r>
            <a:fld id="{8A048DD7-39B4-434B-ACE7-68CA5B147A05}" type="slidenum">
              <a:rPr lang="en-US" smtClean="0"/>
              <a:t>6</a:t>
            </a:fld>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628" y="639916"/>
            <a:ext cx="8229600" cy="1143000"/>
          </a:xfrm>
        </p:spPr>
        <p:txBody>
          <a:bodyPr/>
          <a:lstStyle/>
          <a:p>
            <a:r>
              <a:rPr lang="en-US" dirty="0"/>
              <a:t>Key Point</a:t>
            </a:r>
          </a:p>
        </p:txBody>
      </p:sp>
      <p:sp>
        <p:nvSpPr>
          <p:cNvPr id="3" name="Footer Placeholder 2"/>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Content Placeholder 4"/>
          <p:cNvSpPr>
            <a:spLocks noGrp="1"/>
          </p:cNvSpPr>
          <p:nvPr>
            <p:ph sz="quarter" idx="13"/>
          </p:nvPr>
        </p:nvSpPr>
        <p:spPr>
          <a:xfrm>
            <a:off x="829852" y="1286428"/>
            <a:ext cx="7589520" cy="5040800"/>
          </a:xfrm>
        </p:spPr>
        <p:txBody>
          <a:bodyPr/>
          <a:lstStyle/>
          <a:p>
            <a:r>
              <a:rPr lang="en-US" sz="2600" dirty="0">
                <a:latin typeface="+mn-lt"/>
              </a:rPr>
              <a:t>Closing entries serve two purposes: </a:t>
            </a:r>
          </a:p>
          <a:p>
            <a:pPr marL="514350" indent="-514350">
              <a:buAutoNum type="arabicParenBoth"/>
            </a:pPr>
            <a:r>
              <a:rPr lang="en-US" sz="2600" dirty="0">
                <a:latin typeface="+mn-lt"/>
              </a:rPr>
              <a:t>Transfer the balances of temporary accounts (revenues, expenses, and dividends) to the Retained Earnings account, and </a:t>
            </a:r>
          </a:p>
          <a:p>
            <a:pPr marL="514350" indent="-514350">
              <a:buAutoNum type="arabicParenBoth"/>
            </a:pPr>
            <a:r>
              <a:rPr lang="en-US" sz="2600" dirty="0">
                <a:latin typeface="+mn-lt"/>
              </a:rPr>
              <a:t>Reduce the balances of these temporary accounts to zero to prepare them for measuring activity in the next period. </a:t>
            </a:r>
          </a:p>
          <a:p>
            <a:r>
              <a:rPr lang="en-US" sz="2600" dirty="0">
                <a:latin typeface="+mn-lt"/>
              </a:rPr>
              <a:t>Closing entries:</a:t>
            </a:r>
          </a:p>
          <a:p>
            <a:pPr marL="457200" indent="-457200">
              <a:buFont typeface="Arial" panose="020B0604020202020204" pitchFamily="34" charset="0"/>
              <a:buChar char="•"/>
            </a:pPr>
            <a:r>
              <a:rPr lang="en-US" sz="2600" dirty="0">
                <a:latin typeface="+mn-lt"/>
              </a:rPr>
              <a:t>Increase retained earnings by the amount of revenues for the period and </a:t>
            </a:r>
          </a:p>
          <a:p>
            <a:pPr marL="457200" indent="-457200">
              <a:buFont typeface="Arial" panose="020B0604020202020204" pitchFamily="34" charset="0"/>
              <a:buChar char="•"/>
            </a:pPr>
            <a:r>
              <a:rPr lang="en-US" sz="2600" dirty="0">
                <a:latin typeface="+mn-lt"/>
              </a:rPr>
              <a:t>Decrease retained earnings by the amount of expenses and dividends for the period.</a:t>
            </a:r>
          </a:p>
        </p:txBody>
      </p:sp>
    </p:spTree>
    <p:extLst>
      <p:ext uri="{BB962C8B-B14F-4D97-AF65-F5344CB8AC3E}">
        <p14:creationId xmlns:p14="http://schemas.microsoft.com/office/powerpoint/2010/main" val="42439198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628" y="639916"/>
            <a:ext cx="8229600" cy="1143000"/>
          </a:xfrm>
        </p:spPr>
        <p:txBody>
          <a:bodyPr/>
          <a:lstStyle/>
          <a:p>
            <a:r>
              <a:rPr lang="en-US" dirty="0"/>
              <a:t>Common Mistake</a:t>
            </a:r>
          </a:p>
        </p:txBody>
      </p:sp>
      <p:sp>
        <p:nvSpPr>
          <p:cNvPr id="3" name="Footer Placeholder 2"/>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Content Placeholder 4"/>
          <p:cNvSpPr>
            <a:spLocks noGrp="1"/>
          </p:cNvSpPr>
          <p:nvPr>
            <p:ph sz="quarter" idx="13"/>
          </p:nvPr>
        </p:nvSpPr>
        <p:spPr>
          <a:xfrm>
            <a:off x="911075" y="1590139"/>
            <a:ext cx="7589520" cy="4206240"/>
          </a:xfrm>
        </p:spPr>
        <p:txBody>
          <a:bodyPr/>
          <a:lstStyle/>
          <a:p>
            <a:r>
              <a:rPr lang="en-US" dirty="0">
                <a:latin typeface="+mn-lt"/>
              </a:rPr>
              <a:t>Students sometimes believe that closing entries are meant to reduce the balance of Retained Earnings to zero. </a:t>
            </a:r>
          </a:p>
          <a:p>
            <a:r>
              <a:rPr lang="en-US" dirty="0">
                <a:latin typeface="+mn-lt"/>
              </a:rPr>
              <a:t>Retained Earnings is a permanent account, representing the accumulation of all revenues, expenses, and dividends over the life of the company.</a:t>
            </a:r>
          </a:p>
        </p:txBody>
      </p:sp>
    </p:spTree>
    <p:extLst>
      <p:ext uri="{BB962C8B-B14F-4D97-AF65-F5344CB8AC3E}">
        <p14:creationId xmlns:p14="http://schemas.microsoft.com/office/powerpoint/2010/main" val="38253443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4944" y="1314112"/>
            <a:ext cx="7406640" cy="4268219"/>
          </a:xfrm>
        </p:spPr>
        <p:txBody>
          <a:bodyPr/>
          <a:lstStyle/>
          <a:p>
            <a:pPr marL="0" indent="0">
              <a:buNone/>
            </a:pPr>
            <a:r>
              <a:rPr lang="en-US" dirty="0"/>
              <a:t>Which account would NOT be closed during the closing process?</a:t>
            </a:r>
          </a:p>
          <a:p>
            <a:pPr>
              <a:buAutoNum type="alphaLcPeriod"/>
            </a:pPr>
            <a:r>
              <a:rPr lang="en-US" dirty="0"/>
              <a:t>Retained Earnings</a:t>
            </a:r>
          </a:p>
          <a:p>
            <a:pPr>
              <a:buAutoNum type="alphaLcPeriod"/>
            </a:pPr>
            <a:r>
              <a:rPr lang="en-US" dirty="0"/>
              <a:t>Dividends</a:t>
            </a:r>
          </a:p>
          <a:p>
            <a:pPr>
              <a:buAutoNum type="alphaLcPeriod" startAt="3"/>
            </a:pPr>
            <a:r>
              <a:rPr lang="en-US" dirty="0"/>
              <a:t>Interest Expense</a:t>
            </a:r>
          </a:p>
          <a:p>
            <a:pPr>
              <a:buAutoNum type="alphaLcPeriod" startAt="3"/>
            </a:pPr>
            <a:r>
              <a:rPr lang="en-US" dirty="0"/>
              <a:t>Interest Revenue</a:t>
            </a:r>
          </a:p>
        </p:txBody>
      </p:sp>
      <p:sp>
        <p:nvSpPr>
          <p:cNvPr id="4" name="Title 3"/>
          <p:cNvSpPr>
            <a:spLocks noGrp="1"/>
          </p:cNvSpPr>
          <p:nvPr>
            <p:ph type="title"/>
          </p:nvPr>
        </p:nvSpPr>
        <p:spPr/>
        <p:txBody>
          <a:bodyPr/>
          <a:lstStyle/>
          <a:p>
            <a:r>
              <a:rPr lang="en-US" dirty="0"/>
              <a:t>Concept Check 3–10</a:t>
            </a:r>
          </a:p>
        </p:txBody>
      </p:sp>
      <p:sp>
        <p:nvSpPr>
          <p:cNvPr id="6" name="Oval 5"/>
          <p:cNvSpPr/>
          <p:nvPr/>
        </p:nvSpPr>
        <p:spPr bwMode="auto">
          <a:xfrm>
            <a:off x="956707" y="2428199"/>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1153536" y="5112284"/>
            <a:ext cx="7406640" cy="1200329"/>
          </a:xfrm>
          <a:prstGeom prst="rect">
            <a:avLst/>
          </a:prstGeom>
          <a:solidFill>
            <a:srgbClr val="FFFFD1"/>
          </a:solidFill>
          <a:ln w="6350">
            <a:solidFill>
              <a:schemeClr val="tx1"/>
            </a:solidFill>
          </a:ln>
        </p:spPr>
        <p:txBody>
          <a:bodyPr wrap="square" rtlCol="0">
            <a:spAutoFit/>
          </a:bodyPr>
          <a:lstStyle/>
          <a:p>
            <a:r>
              <a:rPr lang="en-US" dirty="0"/>
              <a:t>Only temporary accounts are closed. Temporary accounts include all revenues, expenses, and dividends. Balances of temporary accounts are transferred to the balance of Retained Earnings, which is a permanent account that is not closed.</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Tree>
    <p:extLst>
      <p:ext uri="{BB962C8B-B14F-4D97-AF65-F5344CB8AC3E}">
        <p14:creationId xmlns:p14="http://schemas.microsoft.com/office/powerpoint/2010/main" val="2312500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Content Placeholder 4"/>
          <p:cNvSpPr>
            <a:spLocks noGrp="1"/>
          </p:cNvSpPr>
          <p:nvPr>
            <p:ph idx="1"/>
          </p:nvPr>
        </p:nvSpPr>
        <p:spPr>
          <a:xfrm>
            <a:off x="709368" y="1442358"/>
            <a:ext cx="6702171" cy="2968582"/>
          </a:xfrm>
        </p:spPr>
        <p:txBody>
          <a:bodyPr/>
          <a:lstStyle/>
          <a:p>
            <a:r>
              <a:rPr lang="en-US" b="1" dirty="0">
                <a:solidFill>
                  <a:srgbClr val="A5062D"/>
                </a:solidFill>
              </a:rPr>
              <a:t>LO3–7</a:t>
            </a:r>
            <a:r>
              <a:rPr lang="en-US" dirty="0"/>
              <a:t>	Post closing entries and prepare a post-closing trial balance.</a:t>
            </a:r>
          </a:p>
        </p:txBody>
      </p:sp>
      <p:sp>
        <p:nvSpPr>
          <p:cNvPr id="83969" name="Title 3"/>
          <p:cNvSpPr>
            <a:spLocks noGrp="1"/>
          </p:cNvSpPr>
          <p:nvPr>
            <p:ph type="title"/>
          </p:nvPr>
        </p:nvSpPr>
        <p:spPr/>
        <p:txBody>
          <a:bodyPr/>
          <a:lstStyle/>
          <a:p>
            <a:r>
              <a:rPr lang="en-US" dirty="0"/>
              <a:t>Learning Objective 7</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a:xfrm>
            <a:off x="812788" y="428845"/>
            <a:ext cx="7955280" cy="1143000"/>
          </a:xfrm>
        </p:spPr>
        <p:txBody>
          <a:bodyPr/>
          <a:lstStyle/>
          <a:p>
            <a:r>
              <a:rPr lang="en-US" dirty="0"/>
              <a:t>Post-Closing Trial Balance</a:t>
            </a:r>
          </a:p>
        </p:txBody>
      </p:sp>
      <p:sp>
        <p:nvSpPr>
          <p:cNvPr id="84994" name="Content Placeholder 2"/>
          <p:cNvSpPr>
            <a:spLocks noGrp="1"/>
          </p:cNvSpPr>
          <p:nvPr>
            <p:ph idx="1"/>
          </p:nvPr>
        </p:nvSpPr>
        <p:spPr>
          <a:xfrm>
            <a:off x="809150" y="1291786"/>
            <a:ext cx="7589520" cy="4525963"/>
          </a:xfrm>
        </p:spPr>
        <p:txBody>
          <a:bodyPr>
            <a:normAutofit lnSpcReduction="10000"/>
          </a:bodyPr>
          <a:lstStyle/>
          <a:p>
            <a:r>
              <a:rPr lang="en-US" dirty="0"/>
              <a:t>The post-closing trial balance is a list of all accounts and their balances at a particular date </a:t>
            </a:r>
            <a:r>
              <a:rPr lang="en-US" i="1" dirty="0"/>
              <a:t>after we have updated account balances for closing entries.</a:t>
            </a:r>
            <a:r>
              <a:rPr lang="en-US" dirty="0"/>
              <a:t> </a:t>
            </a:r>
          </a:p>
          <a:p>
            <a:r>
              <a:rPr lang="en-US" dirty="0"/>
              <a:t>The post-closing trial balance helps to verify that we prepared and posted closing entries correctly and that the accounts are now ready for the next period’s transactions.</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4"/>
          </p:nvPr>
        </p:nvSpPr>
        <p:spPr>
          <a:xfrm>
            <a:off x="6989386" y="6471802"/>
            <a:ext cx="2133600" cy="365125"/>
          </a:xfrm>
        </p:spPr>
        <p:txBody>
          <a:bodyPr/>
          <a:lstStyle/>
          <a:p>
            <a:r>
              <a:rPr lang="en-US" dirty="0"/>
              <a:t>3-</a:t>
            </a:r>
            <a:fld id="{8A048DD7-39B4-434B-ACE7-68CA5B147A05}" type="slidenum">
              <a:rPr lang="en-US" smtClean="0"/>
              <a:t>64</a:t>
            </a:fld>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p:txBody>
          <a:bodyPr/>
          <a:lstStyle/>
          <a:p>
            <a:r>
              <a:rPr lang="en-US" dirty="0"/>
              <a:t>Key Point</a:t>
            </a:r>
          </a:p>
        </p:txBody>
      </p:sp>
      <p:sp>
        <p:nvSpPr>
          <p:cNvPr id="84994" name="Content Placeholder 2"/>
          <p:cNvSpPr>
            <a:spLocks noGrp="1"/>
          </p:cNvSpPr>
          <p:nvPr>
            <p:ph idx="1"/>
          </p:nvPr>
        </p:nvSpPr>
        <p:spPr>
          <a:xfrm>
            <a:off x="809150" y="1291786"/>
            <a:ext cx="7589520" cy="4525963"/>
          </a:xfrm>
        </p:spPr>
        <p:txBody>
          <a:bodyPr>
            <a:normAutofit/>
          </a:bodyPr>
          <a:lstStyle/>
          <a:p>
            <a:pPr marL="0" indent="0">
              <a:buNone/>
            </a:pPr>
            <a:r>
              <a:rPr lang="en-US" dirty="0"/>
              <a:t>After we post the closing entries to the general ledger, the balance of Retained Earnings equals the amount shown in the balance sheet. </a:t>
            </a:r>
          </a:p>
          <a:p>
            <a:pPr marL="0" indent="0">
              <a:buNone/>
            </a:pPr>
            <a:r>
              <a:rPr lang="en-US" dirty="0"/>
              <a:t>The balances of all revenue, expense, and dividend accounts are zero at that point.</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4"/>
          </p:nvPr>
        </p:nvSpPr>
        <p:spPr>
          <a:xfrm>
            <a:off x="6989386" y="6471802"/>
            <a:ext cx="2133600" cy="365125"/>
          </a:xfrm>
        </p:spPr>
        <p:txBody>
          <a:bodyPr/>
          <a:lstStyle/>
          <a:p>
            <a:r>
              <a:rPr lang="en-US" dirty="0"/>
              <a:t>3-</a:t>
            </a:r>
            <a:fld id="{8A048DD7-39B4-434B-ACE7-68CA5B147A05}" type="slidenum">
              <a:rPr lang="en-US" smtClean="0"/>
              <a:t>65</a:t>
            </a:fld>
            <a:endParaRPr lang="en-US" dirty="0"/>
          </a:p>
        </p:txBody>
      </p:sp>
    </p:spTree>
    <p:extLst>
      <p:ext uri="{BB962C8B-B14F-4D97-AF65-F5344CB8AC3E}">
        <p14:creationId xmlns:p14="http://schemas.microsoft.com/office/powerpoint/2010/main" val="8582413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 Same Side Corner Rectangle 8"/>
          <p:cNvSpPr/>
          <p:nvPr/>
        </p:nvSpPr>
        <p:spPr>
          <a:xfrm>
            <a:off x="1206500" y="1173770"/>
            <a:ext cx="7426325" cy="801746"/>
          </a:xfrm>
          <a:prstGeom prst="round2SameRect">
            <a:avLst/>
          </a:prstGeom>
          <a:solidFill>
            <a:srgbClr val="BC002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8000"/>
              </a:solidFill>
            </a:endParaRPr>
          </a:p>
        </p:txBody>
      </p:sp>
      <p:sp>
        <p:nvSpPr>
          <p:cNvPr id="10" name="Rectangle 9"/>
          <p:cNvSpPr/>
          <p:nvPr/>
        </p:nvSpPr>
        <p:spPr>
          <a:xfrm>
            <a:off x="1206500" y="1989539"/>
            <a:ext cx="7426325" cy="4529091"/>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1" name="TextBox 10"/>
          <p:cNvSpPr txBox="1"/>
          <p:nvPr/>
        </p:nvSpPr>
        <p:spPr>
          <a:xfrm>
            <a:off x="2794991" y="1135286"/>
            <a:ext cx="4208771" cy="840230"/>
          </a:xfrm>
          <a:prstGeom prst="rect">
            <a:avLst/>
          </a:prstGeom>
          <a:noFill/>
        </p:spPr>
        <p:txBody>
          <a:bodyPr wrap="square" rtlCol="0">
            <a:spAutoFit/>
          </a:bodyPr>
          <a:lstStyle/>
          <a:p>
            <a:pPr algn="ctr">
              <a:lnSpc>
                <a:spcPct val="90000"/>
              </a:lnSpc>
            </a:pPr>
            <a:r>
              <a:rPr lang="en-US" b="1" dirty="0">
                <a:solidFill>
                  <a:prstClr val="white"/>
                </a:solidFill>
              </a:rPr>
              <a:t>EAGLE SOCCER ACADEMY</a:t>
            </a:r>
          </a:p>
          <a:p>
            <a:pPr algn="ctr">
              <a:lnSpc>
                <a:spcPct val="90000"/>
              </a:lnSpc>
            </a:pPr>
            <a:r>
              <a:rPr lang="en-US" b="1" dirty="0">
                <a:solidFill>
                  <a:prstClr val="white"/>
                </a:solidFill>
              </a:rPr>
              <a:t>Post-Closing Trial Balance</a:t>
            </a:r>
          </a:p>
          <a:p>
            <a:pPr algn="ctr">
              <a:lnSpc>
                <a:spcPct val="90000"/>
              </a:lnSpc>
            </a:pPr>
            <a:r>
              <a:rPr lang="en-US" b="1" dirty="0">
                <a:solidFill>
                  <a:prstClr val="white"/>
                </a:solidFill>
              </a:rPr>
              <a:t>December 31, 2024</a:t>
            </a:r>
          </a:p>
        </p:txBody>
      </p:sp>
      <p:sp>
        <p:nvSpPr>
          <p:cNvPr id="2" name="Title 1"/>
          <p:cNvSpPr>
            <a:spLocks noGrp="1"/>
          </p:cNvSpPr>
          <p:nvPr>
            <p:ph type="title"/>
          </p:nvPr>
        </p:nvSpPr>
        <p:spPr>
          <a:xfrm>
            <a:off x="1206500" y="222052"/>
            <a:ext cx="7916486" cy="774700"/>
          </a:xfrm>
        </p:spPr>
        <p:txBody>
          <a:bodyPr>
            <a:noAutofit/>
          </a:bodyPr>
          <a:lstStyle/>
          <a:p>
            <a:pPr algn="l"/>
            <a:r>
              <a:rPr lang="en-US" sz="3200" dirty="0">
                <a:solidFill>
                  <a:srgbClr val="1D5F76"/>
                </a:solidFill>
                <a:latin typeface="Avenir LT Std 65 Medium"/>
                <a:cs typeface="Avenir LT Std 65 Medium"/>
              </a:rPr>
              <a:t>Illustration 3–17</a:t>
            </a:r>
            <a:br>
              <a:rPr lang="en-US" sz="3200" dirty="0">
                <a:solidFill>
                  <a:srgbClr val="A5062D"/>
                </a:solidFill>
                <a:latin typeface="Avenir LT Std 65 Medium"/>
                <a:cs typeface="Avenir LT Std 65 Medium"/>
              </a:rPr>
            </a:br>
            <a:r>
              <a:rPr lang="en-US" sz="4000" dirty="0">
                <a:solidFill>
                  <a:srgbClr val="A5062D"/>
                </a:solidFill>
                <a:latin typeface="Avenir LT Std 65 Medium"/>
                <a:cs typeface="Avenir LT Std 65 Medium"/>
              </a:rPr>
              <a:t>Post-Closing Trial Balance</a:t>
            </a:r>
          </a:p>
        </p:txBody>
      </p:sp>
      <p:sp>
        <p:nvSpPr>
          <p:cNvPr id="4" name="Round Same Side Corner Rectangle 3"/>
          <p:cNvSpPr/>
          <p:nvPr/>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5" name="TextBox 4"/>
          <p:cNvSpPr txBox="1"/>
          <p:nvPr/>
        </p:nvSpPr>
        <p:spPr>
          <a:xfrm>
            <a:off x="1714949" y="1975516"/>
            <a:ext cx="6772588" cy="369332"/>
          </a:xfrm>
          <a:prstGeom prst="rect">
            <a:avLst/>
          </a:prstGeom>
          <a:noFill/>
        </p:spPr>
        <p:txBody>
          <a:bodyPr wrap="square" rtlCol="0">
            <a:spAutoFit/>
          </a:bodyPr>
          <a:lstStyle/>
          <a:p>
            <a:r>
              <a:rPr lang="en-US" b="1" dirty="0">
                <a:solidFill>
                  <a:prstClr val="black"/>
                </a:solidFill>
              </a:rPr>
              <a:t>Accounts						            Debit                  Credit</a:t>
            </a:r>
          </a:p>
        </p:txBody>
      </p:sp>
      <p:sp>
        <p:nvSpPr>
          <p:cNvPr id="12" name="TextBox 11"/>
          <p:cNvSpPr txBox="1"/>
          <p:nvPr/>
        </p:nvSpPr>
        <p:spPr>
          <a:xfrm>
            <a:off x="1728316" y="2271313"/>
            <a:ext cx="2985924" cy="4247317"/>
          </a:xfrm>
          <a:prstGeom prst="rect">
            <a:avLst/>
          </a:prstGeom>
          <a:noFill/>
        </p:spPr>
        <p:txBody>
          <a:bodyPr wrap="square" rtlCol="0">
            <a:spAutoFit/>
          </a:bodyPr>
          <a:lstStyle/>
          <a:p>
            <a:r>
              <a:rPr lang="en-US" dirty="0">
                <a:solidFill>
                  <a:prstClr val="black"/>
                </a:solidFill>
              </a:rPr>
              <a:t>Cash</a:t>
            </a:r>
          </a:p>
          <a:p>
            <a:r>
              <a:rPr lang="en-US" dirty="0">
                <a:solidFill>
                  <a:prstClr val="black"/>
                </a:solidFill>
              </a:rPr>
              <a:t>Accounts Receivable</a:t>
            </a:r>
          </a:p>
          <a:p>
            <a:r>
              <a:rPr lang="en-US" dirty="0">
                <a:solidFill>
                  <a:prstClr val="black"/>
                </a:solidFill>
              </a:rPr>
              <a:t>Supplies</a:t>
            </a:r>
          </a:p>
          <a:p>
            <a:r>
              <a:rPr lang="en-US" dirty="0">
                <a:solidFill>
                  <a:prstClr val="black"/>
                </a:solidFill>
              </a:rPr>
              <a:t>Prepaid Rent</a:t>
            </a:r>
          </a:p>
          <a:p>
            <a:r>
              <a:rPr lang="en-US" dirty="0">
                <a:solidFill>
                  <a:prstClr val="black"/>
                </a:solidFill>
              </a:rPr>
              <a:t>Equipment</a:t>
            </a:r>
          </a:p>
          <a:p>
            <a:r>
              <a:rPr lang="en-US" dirty="0">
                <a:solidFill>
                  <a:prstClr val="black"/>
                </a:solidFill>
              </a:rPr>
              <a:t>Accumulated Depreciation</a:t>
            </a:r>
          </a:p>
          <a:p>
            <a:r>
              <a:rPr lang="en-US" dirty="0">
                <a:solidFill>
                  <a:prstClr val="black"/>
                </a:solidFill>
              </a:rPr>
              <a:t>Accounts Payable</a:t>
            </a:r>
          </a:p>
          <a:p>
            <a:r>
              <a:rPr lang="en-US" dirty="0">
                <a:solidFill>
                  <a:prstClr val="black"/>
                </a:solidFill>
              </a:rPr>
              <a:t>Deferred Revenue</a:t>
            </a:r>
          </a:p>
          <a:p>
            <a:r>
              <a:rPr lang="en-US" dirty="0">
                <a:solidFill>
                  <a:prstClr val="black"/>
                </a:solidFill>
              </a:rPr>
              <a:t>Salaries Payable</a:t>
            </a:r>
          </a:p>
          <a:p>
            <a:r>
              <a:rPr lang="en-US" dirty="0">
                <a:solidFill>
                  <a:prstClr val="black"/>
                </a:solidFill>
              </a:rPr>
              <a:t>Utilities Payable</a:t>
            </a:r>
          </a:p>
          <a:p>
            <a:r>
              <a:rPr lang="en-US" dirty="0">
                <a:solidFill>
                  <a:prstClr val="black"/>
                </a:solidFill>
              </a:rPr>
              <a:t>Interest Payable</a:t>
            </a:r>
          </a:p>
          <a:p>
            <a:r>
              <a:rPr lang="en-US" dirty="0">
                <a:solidFill>
                  <a:prstClr val="black"/>
                </a:solidFill>
              </a:rPr>
              <a:t>Notes Payable</a:t>
            </a:r>
          </a:p>
          <a:p>
            <a:r>
              <a:rPr lang="en-US" dirty="0">
                <a:solidFill>
                  <a:prstClr val="black"/>
                </a:solidFill>
              </a:rPr>
              <a:t>Common Stock</a:t>
            </a:r>
          </a:p>
          <a:p>
            <a:r>
              <a:rPr lang="en-US" dirty="0">
                <a:solidFill>
                  <a:srgbClr val="A5062D"/>
                </a:solidFill>
              </a:rPr>
              <a:t>Retained Earnings</a:t>
            </a:r>
          </a:p>
          <a:p>
            <a:r>
              <a:rPr lang="en-US" b="1" dirty="0">
                <a:solidFill>
                  <a:prstClr val="black"/>
                </a:solidFill>
              </a:rPr>
              <a:t>   </a:t>
            </a:r>
            <a:r>
              <a:rPr lang="en-US" dirty="0">
                <a:solidFill>
                  <a:prstClr val="black"/>
                </a:solidFill>
              </a:rPr>
              <a:t> Totals</a:t>
            </a:r>
          </a:p>
        </p:txBody>
      </p:sp>
      <p:sp>
        <p:nvSpPr>
          <p:cNvPr id="13" name="TextBox 12"/>
          <p:cNvSpPr txBox="1"/>
          <p:nvPr/>
        </p:nvSpPr>
        <p:spPr>
          <a:xfrm>
            <a:off x="5272450" y="2271314"/>
            <a:ext cx="1189665" cy="4510486"/>
          </a:xfrm>
          <a:prstGeom prst="rect">
            <a:avLst/>
          </a:prstGeom>
          <a:noFill/>
        </p:spPr>
        <p:txBody>
          <a:bodyPr wrap="square" rtlCol="0">
            <a:spAutoFit/>
          </a:bodyPr>
          <a:lstStyle/>
          <a:p>
            <a:r>
              <a:rPr lang="en-US" dirty="0">
                <a:solidFill>
                  <a:prstClr val="black"/>
                </a:solidFill>
              </a:rPr>
              <a:t>$137,000</a:t>
            </a:r>
          </a:p>
          <a:p>
            <a:r>
              <a:rPr lang="en-US" dirty="0">
                <a:solidFill>
                  <a:prstClr val="black"/>
                </a:solidFill>
              </a:rPr>
              <a:t>    27,000</a:t>
            </a:r>
          </a:p>
          <a:p>
            <a:r>
              <a:rPr lang="en-US" dirty="0">
                <a:solidFill>
                  <a:prstClr val="black"/>
                </a:solidFill>
              </a:rPr>
              <a:t>    13,000</a:t>
            </a:r>
          </a:p>
          <a:p>
            <a:r>
              <a:rPr lang="en-US" dirty="0">
                <a:solidFill>
                  <a:prstClr val="black"/>
                </a:solidFill>
              </a:rPr>
              <a:t>    55,000</a:t>
            </a:r>
          </a:p>
          <a:p>
            <a:r>
              <a:rPr lang="en-US" dirty="0">
                <a:solidFill>
                  <a:prstClr val="black"/>
                </a:solidFill>
              </a:rPr>
              <a:t>  120,000</a:t>
            </a:r>
          </a:p>
          <a:p>
            <a:endParaRPr lang="en-US" b="1" dirty="0">
              <a:solidFill>
                <a:prstClr val="black"/>
              </a:solidFill>
            </a:endParaRPr>
          </a:p>
          <a:p>
            <a:endParaRPr lang="en-US" b="1" dirty="0">
              <a:solidFill>
                <a:prstClr val="black"/>
              </a:solidFill>
            </a:endParaRPr>
          </a:p>
          <a:p>
            <a:endParaRPr lang="en-US" b="1" dirty="0">
              <a:solidFill>
                <a:srgbClr val="A5062D"/>
              </a:solidFill>
            </a:endParaRPr>
          </a:p>
          <a:p>
            <a:endParaRPr lang="en-US" b="1" dirty="0">
              <a:solidFill>
                <a:srgbClr val="A5062D"/>
              </a:solidFill>
            </a:endParaRPr>
          </a:p>
          <a:p>
            <a:endParaRPr lang="en-US" b="1" dirty="0">
              <a:solidFill>
                <a:srgbClr val="A5062D"/>
              </a:solidFill>
            </a:endParaRPr>
          </a:p>
          <a:p>
            <a:endParaRPr lang="en-US" b="1" dirty="0">
              <a:solidFill>
                <a:srgbClr val="A5062D"/>
              </a:solidFill>
            </a:endParaRPr>
          </a:p>
          <a:p>
            <a:endParaRPr lang="en-US" b="1" dirty="0">
              <a:solidFill>
                <a:srgbClr val="A5062D"/>
              </a:solidFill>
            </a:endParaRPr>
          </a:p>
          <a:p>
            <a:endParaRPr lang="en-US" b="1" dirty="0">
              <a:solidFill>
                <a:srgbClr val="A5062D"/>
              </a:solidFill>
            </a:endParaRPr>
          </a:p>
          <a:p>
            <a:endParaRPr lang="en-US" b="1" dirty="0">
              <a:solidFill>
                <a:srgbClr val="A5062D"/>
              </a:solidFill>
            </a:endParaRPr>
          </a:p>
          <a:p>
            <a:r>
              <a:rPr lang="en-US" dirty="0">
                <a:solidFill>
                  <a:prstClr val="black"/>
                </a:solidFill>
              </a:rPr>
              <a:t>$352,000</a:t>
            </a:r>
          </a:p>
          <a:p>
            <a:r>
              <a:rPr lang="en-US" b="1" dirty="0">
                <a:solidFill>
                  <a:prstClr val="black"/>
                </a:solidFill>
              </a:rPr>
              <a:t> </a:t>
            </a:r>
          </a:p>
        </p:txBody>
      </p:sp>
      <p:sp>
        <p:nvSpPr>
          <p:cNvPr id="14" name="TextBox 13"/>
          <p:cNvSpPr txBox="1"/>
          <p:nvPr/>
        </p:nvSpPr>
        <p:spPr>
          <a:xfrm>
            <a:off x="6430722" y="3642112"/>
            <a:ext cx="1416282" cy="2862322"/>
          </a:xfrm>
          <a:prstGeom prst="rect">
            <a:avLst/>
          </a:prstGeom>
          <a:noFill/>
        </p:spPr>
        <p:txBody>
          <a:bodyPr wrap="square" rtlCol="0">
            <a:spAutoFit/>
          </a:bodyPr>
          <a:lstStyle/>
          <a:p>
            <a:pPr algn="r"/>
            <a:r>
              <a:rPr lang="en-US" dirty="0">
                <a:solidFill>
                  <a:prstClr val="black"/>
                </a:solidFill>
              </a:rPr>
              <a:t>$      2,000</a:t>
            </a:r>
          </a:p>
          <a:p>
            <a:pPr algn="r"/>
            <a:r>
              <a:rPr lang="en-US" dirty="0">
                <a:solidFill>
                  <a:prstClr val="black"/>
                </a:solidFill>
              </a:rPr>
              <a:t>     23,000</a:t>
            </a:r>
          </a:p>
          <a:p>
            <a:pPr algn="r"/>
            <a:r>
              <a:rPr lang="en-US" dirty="0">
                <a:solidFill>
                  <a:prstClr val="black"/>
                </a:solidFill>
              </a:rPr>
              <a:t>        4,000</a:t>
            </a:r>
          </a:p>
          <a:p>
            <a:pPr algn="r"/>
            <a:r>
              <a:rPr lang="en-US" dirty="0">
                <a:solidFill>
                  <a:prstClr val="black"/>
                </a:solidFill>
              </a:rPr>
              <a:t>        3,000</a:t>
            </a:r>
          </a:p>
          <a:p>
            <a:pPr algn="r"/>
            <a:r>
              <a:rPr lang="en-US" dirty="0">
                <a:solidFill>
                  <a:prstClr val="black"/>
                </a:solidFill>
              </a:rPr>
              <a:t>        9,000        </a:t>
            </a:r>
          </a:p>
          <a:p>
            <a:pPr algn="r"/>
            <a:r>
              <a:rPr lang="en-US" dirty="0">
                <a:solidFill>
                  <a:prstClr val="black"/>
                </a:solidFill>
              </a:rPr>
              <a:t>        1,000</a:t>
            </a:r>
          </a:p>
          <a:p>
            <a:pPr algn="r"/>
            <a:r>
              <a:rPr lang="en-US" dirty="0">
                <a:solidFill>
                  <a:prstClr val="black"/>
                </a:solidFill>
              </a:rPr>
              <a:t>   100,000</a:t>
            </a:r>
          </a:p>
          <a:p>
            <a:pPr algn="r"/>
            <a:r>
              <a:rPr lang="en-US" dirty="0">
                <a:solidFill>
                  <a:prstClr val="black"/>
                </a:solidFill>
              </a:rPr>
              <a:t>   200,000</a:t>
            </a:r>
          </a:p>
          <a:p>
            <a:pPr algn="r"/>
            <a:r>
              <a:rPr lang="en-US" dirty="0">
                <a:solidFill>
                  <a:prstClr val="black"/>
                </a:solidFill>
              </a:rPr>
              <a:t>     </a:t>
            </a:r>
            <a:r>
              <a:rPr lang="en-US" dirty="0">
                <a:solidFill>
                  <a:srgbClr val="A5062D"/>
                </a:solidFill>
              </a:rPr>
              <a:t>10,000</a:t>
            </a:r>
          </a:p>
          <a:p>
            <a:pPr algn="r"/>
            <a:r>
              <a:rPr lang="en-US" dirty="0">
                <a:solidFill>
                  <a:srgbClr val="A5062D"/>
                </a:solidFill>
              </a:rPr>
              <a:t>  </a:t>
            </a:r>
            <a:r>
              <a:rPr lang="en-US" dirty="0">
                <a:solidFill>
                  <a:prstClr val="black"/>
                </a:solidFill>
              </a:rPr>
              <a:t>$352,000</a:t>
            </a:r>
            <a:endParaRPr lang="en-US" b="1" dirty="0">
              <a:solidFill>
                <a:prstClr val="black"/>
              </a:solidFill>
            </a:endParaRPr>
          </a:p>
        </p:txBody>
      </p:sp>
      <p:cxnSp>
        <p:nvCxnSpPr>
          <p:cNvPr id="20" name="Straight Connector 19"/>
          <p:cNvCxnSpPr/>
          <p:nvPr/>
        </p:nvCxnSpPr>
        <p:spPr>
          <a:xfrm>
            <a:off x="1790360" y="2303410"/>
            <a:ext cx="255437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31" name="Group 30"/>
          <p:cNvGrpSpPr/>
          <p:nvPr/>
        </p:nvGrpSpPr>
        <p:grpSpPr>
          <a:xfrm>
            <a:off x="5357891" y="6155473"/>
            <a:ext cx="857182" cy="309944"/>
            <a:chOff x="3519555" y="6042861"/>
            <a:chExt cx="560945" cy="309944"/>
          </a:xfrm>
        </p:grpSpPr>
        <p:cxnSp>
          <p:nvCxnSpPr>
            <p:cNvPr id="21" name="Straight Connector 20"/>
            <p:cNvCxnSpPr/>
            <p:nvPr/>
          </p:nvCxnSpPr>
          <p:spPr>
            <a:xfrm>
              <a:off x="3543525" y="6042861"/>
              <a:ext cx="53697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22" name="Group 21"/>
            <p:cNvGrpSpPr/>
            <p:nvPr/>
          </p:nvGrpSpPr>
          <p:grpSpPr>
            <a:xfrm>
              <a:off x="3519555" y="6307086"/>
              <a:ext cx="560945" cy="45719"/>
              <a:chOff x="3426429" y="6542272"/>
              <a:chExt cx="405806" cy="25991"/>
            </a:xfrm>
          </p:grpSpPr>
          <p:cxnSp>
            <p:nvCxnSpPr>
              <p:cNvPr id="23" name="Straight Connector 22"/>
              <p:cNvCxnSpPr/>
              <p:nvPr/>
            </p:nvCxnSpPr>
            <p:spPr>
              <a:xfrm>
                <a:off x="3426429" y="6542272"/>
                <a:ext cx="40580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3426429" y="6568263"/>
                <a:ext cx="40580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cxnSp>
        <p:nvCxnSpPr>
          <p:cNvPr id="26" name="Straight Connector 25"/>
          <p:cNvCxnSpPr/>
          <p:nvPr/>
        </p:nvCxnSpPr>
        <p:spPr>
          <a:xfrm>
            <a:off x="5507789" y="2298440"/>
            <a:ext cx="70728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6970742" y="2297851"/>
            <a:ext cx="84687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32" name="Group 31"/>
          <p:cNvGrpSpPr/>
          <p:nvPr/>
        </p:nvGrpSpPr>
        <p:grpSpPr>
          <a:xfrm>
            <a:off x="6889600" y="6163543"/>
            <a:ext cx="928020" cy="299701"/>
            <a:chOff x="3519555" y="6042861"/>
            <a:chExt cx="560945" cy="299701"/>
          </a:xfrm>
        </p:grpSpPr>
        <p:cxnSp>
          <p:nvCxnSpPr>
            <p:cNvPr id="33" name="Straight Connector 32"/>
            <p:cNvCxnSpPr/>
            <p:nvPr/>
          </p:nvCxnSpPr>
          <p:spPr>
            <a:xfrm>
              <a:off x="3543525" y="6042861"/>
              <a:ext cx="53697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34" name="Group 33"/>
            <p:cNvGrpSpPr/>
            <p:nvPr/>
          </p:nvGrpSpPr>
          <p:grpSpPr>
            <a:xfrm>
              <a:off x="3519555" y="6296843"/>
              <a:ext cx="560945" cy="45719"/>
              <a:chOff x="3426429" y="6536449"/>
              <a:chExt cx="405806" cy="25991"/>
            </a:xfrm>
          </p:grpSpPr>
          <p:cxnSp>
            <p:nvCxnSpPr>
              <p:cNvPr id="35" name="Straight Connector 34"/>
              <p:cNvCxnSpPr/>
              <p:nvPr/>
            </p:nvCxnSpPr>
            <p:spPr>
              <a:xfrm>
                <a:off x="3426429" y="6536449"/>
                <a:ext cx="40580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3426429" y="6562440"/>
                <a:ext cx="40580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sp>
        <p:nvSpPr>
          <p:cNvPr id="3" name="Slide Number Placeholder 2"/>
          <p:cNvSpPr>
            <a:spLocks noGrp="1"/>
          </p:cNvSpPr>
          <p:nvPr>
            <p:ph type="sldNum" sz="quarter" idx="4"/>
          </p:nvPr>
        </p:nvSpPr>
        <p:spPr>
          <a:xfrm>
            <a:off x="6989386" y="6471802"/>
            <a:ext cx="2133600" cy="365125"/>
          </a:xfrm>
        </p:spPr>
        <p:txBody>
          <a:bodyPr/>
          <a:lstStyle/>
          <a:p>
            <a:r>
              <a:rPr lang="en-US" dirty="0">
                <a:solidFill>
                  <a:prstClr val="black">
                    <a:tint val="75000"/>
                  </a:prstClr>
                </a:solidFill>
              </a:rPr>
              <a:t>3-</a:t>
            </a:r>
            <a:fld id="{8A048DD7-39B4-434B-ACE7-68CA5B147A05}" type="slidenum">
              <a:rPr lang="en-US" smtClean="0">
                <a:solidFill>
                  <a:prstClr val="black">
                    <a:tint val="75000"/>
                  </a:prstClr>
                </a:solidFill>
              </a:rPr>
              <a:pPr/>
              <a:t>66</a:t>
            </a:fld>
            <a:endParaRPr lang="en-US" dirty="0">
              <a:solidFill>
                <a:prstClr val="black">
                  <a:tint val="75000"/>
                </a:prstClr>
              </a:solidFill>
            </a:endParaRPr>
          </a:p>
        </p:txBody>
      </p:sp>
      <p:sp>
        <p:nvSpPr>
          <p:cNvPr id="7" name="Footer Placeholder 6"/>
          <p:cNvSpPr>
            <a:spLocks noGrp="1"/>
          </p:cNvSpPr>
          <p:nvPr>
            <p:ph type="ftr" sz="quarter" idx="3"/>
          </p:nvPr>
        </p:nvSpPr>
        <p:spPr/>
        <p:txBody>
          <a:bodyPr/>
          <a:lstStyle/>
          <a:p>
            <a:r>
              <a:rPr lang="en-US" dirty="0"/>
              <a:t>Copyright ©2019 McGraw-Hill Education. All rights reserved. No reproduction or distribution without the prior written consent of McGraw-Hill Education. </a:t>
            </a:r>
          </a:p>
        </p:txBody>
      </p:sp>
    </p:spTree>
    <p:extLst>
      <p:ext uri="{BB962C8B-B14F-4D97-AF65-F5344CB8AC3E}">
        <p14:creationId xmlns:p14="http://schemas.microsoft.com/office/powerpoint/2010/main" val="29936447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4944" y="1149615"/>
            <a:ext cx="7406640" cy="4432716"/>
          </a:xfrm>
        </p:spPr>
        <p:txBody>
          <a:bodyPr>
            <a:normAutofit/>
          </a:bodyPr>
          <a:lstStyle/>
          <a:p>
            <a:pPr marL="0" indent="0">
              <a:buNone/>
            </a:pPr>
            <a:r>
              <a:rPr lang="en-US" sz="2800" dirty="0"/>
              <a:t>Which of the following accounts would you find on a post-closing trial balance?</a:t>
            </a:r>
          </a:p>
          <a:p>
            <a:pPr>
              <a:buAutoNum type="alphaLcPeriod"/>
            </a:pPr>
            <a:r>
              <a:rPr lang="en-US" sz="2800" dirty="0"/>
              <a:t>Dividends</a:t>
            </a:r>
          </a:p>
          <a:p>
            <a:pPr>
              <a:buAutoNum type="alphaLcPeriod"/>
            </a:pPr>
            <a:r>
              <a:rPr lang="en-US" sz="2800" dirty="0"/>
              <a:t>Retained Earnings</a:t>
            </a:r>
          </a:p>
          <a:p>
            <a:pPr>
              <a:buAutoNum type="alphaLcPeriod" startAt="3"/>
            </a:pPr>
            <a:r>
              <a:rPr lang="en-US" sz="2800" dirty="0"/>
              <a:t>Rent Expense</a:t>
            </a:r>
          </a:p>
          <a:p>
            <a:pPr>
              <a:buAutoNum type="alphaLcPeriod" startAt="3"/>
            </a:pPr>
            <a:r>
              <a:rPr lang="en-US" sz="2800" dirty="0"/>
              <a:t>Service Revenue</a:t>
            </a:r>
          </a:p>
        </p:txBody>
      </p:sp>
      <p:sp>
        <p:nvSpPr>
          <p:cNvPr id="4" name="Title 3"/>
          <p:cNvSpPr>
            <a:spLocks noGrp="1"/>
          </p:cNvSpPr>
          <p:nvPr>
            <p:ph type="title"/>
          </p:nvPr>
        </p:nvSpPr>
        <p:spPr>
          <a:xfrm>
            <a:off x="936943" y="375267"/>
            <a:ext cx="7922577" cy="799257"/>
          </a:xfrm>
        </p:spPr>
        <p:txBody>
          <a:bodyPr/>
          <a:lstStyle/>
          <a:p>
            <a:r>
              <a:rPr lang="en-US" dirty="0"/>
              <a:t>Concept Check 3–11</a:t>
            </a:r>
          </a:p>
        </p:txBody>
      </p:sp>
      <p:sp>
        <p:nvSpPr>
          <p:cNvPr id="6" name="Oval 5"/>
          <p:cNvSpPr/>
          <p:nvPr/>
        </p:nvSpPr>
        <p:spPr bwMode="auto">
          <a:xfrm>
            <a:off x="963679" y="2600743"/>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1194911" y="4843667"/>
            <a:ext cx="7406640" cy="1477328"/>
          </a:xfrm>
          <a:prstGeom prst="rect">
            <a:avLst/>
          </a:prstGeom>
          <a:solidFill>
            <a:srgbClr val="FFFFD1"/>
          </a:solidFill>
          <a:ln w="6350">
            <a:solidFill>
              <a:schemeClr val="tx1"/>
            </a:solidFill>
          </a:ln>
        </p:spPr>
        <p:txBody>
          <a:bodyPr wrap="square" rtlCol="0">
            <a:spAutoFit/>
          </a:bodyPr>
          <a:lstStyle/>
          <a:p>
            <a:r>
              <a:rPr lang="en-US" dirty="0"/>
              <a:t>The only one of these four accounts that would remain on a trial balance after all of the revenues, expenses, and dividends were closed would be Retained Earnings. Dividends, rent expense, and service revenue would have been closed during the closing process and therefore would not be on the post-closing trial balance.</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Tree>
    <p:extLst>
      <p:ext uri="{BB962C8B-B14F-4D97-AF65-F5344CB8AC3E}">
        <p14:creationId xmlns:p14="http://schemas.microsoft.com/office/powerpoint/2010/main" val="145649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3"/>
          <p:cNvSpPr>
            <a:spLocks noGrp="1"/>
          </p:cNvSpPr>
          <p:nvPr>
            <p:ph type="title"/>
          </p:nvPr>
        </p:nvSpPr>
        <p:spPr/>
        <p:txBody>
          <a:bodyPr/>
          <a:lstStyle/>
          <a:p>
            <a:r>
              <a:rPr lang="en-US" dirty="0"/>
              <a:t>End of Chapter 3</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Key Point</a:t>
            </a:r>
          </a:p>
        </p:txBody>
      </p:sp>
      <p:sp>
        <p:nvSpPr>
          <p:cNvPr id="3" name="Content Placeholder 2"/>
          <p:cNvSpPr>
            <a:spLocks noGrp="1"/>
          </p:cNvSpPr>
          <p:nvPr>
            <p:ph idx="1"/>
          </p:nvPr>
        </p:nvSpPr>
        <p:spPr>
          <a:xfrm>
            <a:off x="809150" y="1291786"/>
            <a:ext cx="7589520" cy="4525963"/>
          </a:xfrm>
        </p:spPr>
        <p:txBody>
          <a:bodyPr/>
          <a:lstStyle/>
          <a:p>
            <a:pPr marL="0" indent="0">
              <a:buNone/>
            </a:pPr>
            <a:r>
              <a:rPr lang="en-US" dirty="0"/>
              <a:t>Under accrual-based accounting, economic events that affect assets, liabilities, revenues, and expenses are recorded as they occur.</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4"/>
          </p:nvPr>
        </p:nvSpPr>
        <p:spPr>
          <a:xfrm>
            <a:off x="6989386" y="6471802"/>
            <a:ext cx="2133600" cy="365125"/>
          </a:xfrm>
        </p:spPr>
        <p:txBody>
          <a:bodyPr/>
          <a:lstStyle/>
          <a:p>
            <a:r>
              <a:rPr lang="en-US" dirty="0"/>
              <a:t>3-</a:t>
            </a:r>
            <a:fld id="{8A048DD7-39B4-434B-ACE7-68CA5B147A05}" type="slidenum">
              <a:rPr lang="en-US" smtClean="0"/>
              <a:t>7</a:t>
            </a:fld>
            <a:endParaRPr lang="en-US" dirty="0"/>
          </a:p>
        </p:txBody>
      </p:sp>
    </p:spTree>
    <p:extLst>
      <p:ext uri="{BB962C8B-B14F-4D97-AF65-F5344CB8AC3E}">
        <p14:creationId xmlns:p14="http://schemas.microsoft.com/office/powerpoint/2010/main" val="70770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4944" y="1314112"/>
            <a:ext cx="7406640" cy="4268219"/>
          </a:xfrm>
        </p:spPr>
        <p:txBody>
          <a:bodyPr>
            <a:normAutofit fontScale="85000" lnSpcReduction="10000"/>
          </a:bodyPr>
          <a:lstStyle/>
          <a:p>
            <a:pPr marL="0" indent="0">
              <a:buNone/>
            </a:pPr>
            <a:r>
              <a:rPr lang="en-US" dirty="0"/>
              <a:t>Which statement best describes when expenses should be recorded when accrual-based accounting is used to record transactions?</a:t>
            </a:r>
          </a:p>
          <a:p>
            <a:pPr>
              <a:buAutoNum type="alphaLcPeriod"/>
            </a:pPr>
            <a:r>
              <a:rPr lang="en-US" dirty="0"/>
              <a:t>Expenses are recorded when paid.</a:t>
            </a:r>
          </a:p>
          <a:p>
            <a:pPr>
              <a:buAutoNum type="alphaLcPeriod"/>
            </a:pPr>
            <a:r>
              <a:rPr lang="en-US" dirty="0"/>
              <a:t>Expenses are recorded the day the company promises to pay its vendor or supplier.</a:t>
            </a:r>
          </a:p>
          <a:p>
            <a:pPr>
              <a:buFont typeface="+mj-lt"/>
              <a:buAutoNum type="alphaLcPeriod" startAt="3"/>
            </a:pPr>
            <a:r>
              <a:rPr lang="en-US" dirty="0"/>
              <a:t>Expenses are recorded when the cost is used in running the business.</a:t>
            </a:r>
          </a:p>
          <a:p>
            <a:pPr>
              <a:buAutoNum type="alphaLcPeriod" startAt="3"/>
            </a:pPr>
            <a:r>
              <a:rPr lang="en-US" dirty="0"/>
              <a:t>None of the above statements are true.</a:t>
            </a:r>
          </a:p>
        </p:txBody>
      </p:sp>
      <p:sp>
        <p:nvSpPr>
          <p:cNvPr id="4" name="Title 3"/>
          <p:cNvSpPr>
            <a:spLocks noGrp="1"/>
          </p:cNvSpPr>
          <p:nvPr>
            <p:ph type="title"/>
          </p:nvPr>
        </p:nvSpPr>
        <p:spPr/>
        <p:txBody>
          <a:bodyPr/>
          <a:lstStyle/>
          <a:p>
            <a:r>
              <a:rPr lang="en-US" sz="3600" dirty="0"/>
              <a:t>Concept Check 3–1</a:t>
            </a:r>
          </a:p>
        </p:txBody>
      </p:sp>
      <p:sp>
        <p:nvSpPr>
          <p:cNvPr id="6" name="Oval 5"/>
          <p:cNvSpPr/>
          <p:nvPr/>
        </p:nvSpPr>
        <p:spPr bwMode="auto">
          <a:xfrm>
            <a:off x="936943" y="3710262"/>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1235054" y="5690160"/>
            <a:ext cx="7406640" cy="646331"/>
          </a:xfrm>
          <a:prstGeom prst="rect">
            <a:avLst/>
          </a:prstGeom>
          <a:solidFill>
            <a:srgbClr val="FFFFD1"/>
          </a:solidFill>
          <a:ln w="6350">
            <a:solidFill>
              <a:schemeClr val="tx1"/>
            </a:solidFill>
          </a:ln>
        </p:spPr>
        <p:txBody>
          <a:bodyPr wrap="square" rtlCol="0">
            <a:spAutoFit/>
          </a:bodyPr>
          <a:lstStyle/>
          <a:p>
            <a:r>
              <a:rPr lang="en-US" dirty="0"/>
              <a:t>Under accrual-basis accounting, economic events that affect assets, liabilities, revenues, and expenses are recorded </a:t>
            </a:r>
            <a:r>
              <a:rPr lang="en-US" i="1" dirty="0"/>
              <a:t>as they occur</a:t>
            </a:r>
            <a:r>
              <a:rPr lang="en-US" dirty="0"/>
              <a:t>.</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Tree>
    <p:extLst>
      <p:ext uri="{BB962C8B-B14F-4D97-AF65-F5344CB8AC3E}">
        <p14:creationId xmlns:p14="http://schemas.microsoft.com/office/powerpoint/2010/main" val="2744911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5"/>
          <p:cNvSpPr>
            <a:spLocks noGrp="1"/>
          </p:cNvSpPr>
          <p:nvPr>
            <p:ph idx="1"/>
          </p:nvPr>
        </p:nvSpPr>
        <p:spPr>
          <a:xfrm>
            <a:off x="709369" y="1442358"/>
            <a:ext cx="7589520" cy="2968582"/>
          </a:xfrm>
        </p:spPr>
        <p:txBody>
          <a:bodyPr/>
          <a:lstStyle/>
          <a:p>
            <a:r>
              <a:rPr lang="en-US" b="1" dirty="0">
                <a:solidFill>
                  <a:srgbClr val="A5062D"/>
                </a:solidFill>
              </a:rPr>
              <a:t>LO3–2</a:t>
            </a:r>
            <a:r>
              <a:rPr lang="en-US" dirty="0"/>
              <a:t>	Distinguish between accrual-basis and cash-basis accounting.</a:t>
            </a:r>
          </a:p>
        </p:txBody>
      </p:sp>
      <p:sp>
        <p:nvSpPr>
          <p:cNvPr id="23553" name="Title 4"/>
          <p:cNvSpPr>
            <a:spLocks noGrp="1"/>
          </p:cNvSpPr>
          <p:nvPr>
            <p:ph type="title"/>
          </p:nvPr>
        </p:nvSpPr>
        <p:spPr/>
        <p:txBody>
          <a:bodyPr/>
          <a:lstStyle/>
          <a:p>
            <a:r>
              <a:rPr lang="en-US" dirty="0"/>
              <a:t>Learning Objective 2</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Tree>
  </p:cSld>
  <p:clrMapOvr>
    <a:masterClrMapping/>
  </p:clrMapOvr>
</p:sld>
</file>

<file path=ppt/theme/theme1.xml><?xml version="1.0" encoding="utf-8"?>
<a:theme xmlns:a="http://schemas.openxmlformats.org/drawingml/2006/main" name="Spiceland4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Spiceland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Spiceland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5_Spiceland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7_Spiceland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9_Spiceland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2_Spiceland4e_9_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4_Spiceland4e_9_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Spiceland4_template.potx</Template>
  <TotalTime>24827</TotalTime>
  <Words>10731</Words>
  <Application>Microsoft Office PowerPoint</Application>
  <PresentationFormat>On-screen Show (4:3)</PresentationFormat>
  <Paragraphs>1093</Paragraphs>
  <Slides>68</Slides>
  <Notes>68</Notes>
  <HiddenSlides>0</HiddenSlides>
  <MMClips>0</MMClips>
  <ScaleCrop>false</ScaleCrop>
  <HeadingPairs>
    <vt:vector size="6" baseType="variant">
      <vt:variant>
        <vt:lpstr>Fonts Used</vt:lpstr>
      </vt:variant>
      <vt:variant>
        <vt:i4>13</vt:i4>
      </vt:variant>
      <vt:variant>
        <vt:lpstr>Theme</vt:lpstr>
      </vt:variant>
      <vt:variant>
        <vt:i4>9</vt:i4>
      </vt:variant>
      <vt:variant>
        <vt:lpstr>Slide Titles</vt:lpstr>
      </vt:variant>
      <vt:variant>
        <vt:i4>68</vt:i4>
      </vt:variant>
    </vt:vector>
  </HeadingPairs>
  <TitlesOfParts>
    <vt:vector size="90" baseType="lpstr">
      <vt:lpstr>Arial</vt:lpstr>
      <vt:lpstr>Avenir LT Std 35 Light</vt:lpstr>
      <vt:lpstr>Avenir LT Std 45 Book</vt:lpstr>
      <vt:lpstr>Avenir LT Std 55 Roman</vt:lpstr>
      <vt:lpstr>Avenir LT Std 65 Medium</vt:lpstr>
      <vt:lpstr>Calibri</vt:lpstr>
      <vt:lpstr>Myriad Pro</vt:lpstr>
      <vt:lpstr>Proxima Nova</vt:lpstr>
      <vt:lpstr>Tahoma</vt:lpstr>
      <vt:lpstr>Times New Roman</vt:lpstr>
      <vt:lpstr>URWPalladioTOT</vt:lpstr>
      <vt:lpstr>Wingdings</vt:lpstr>
      <vt:lpstr>Wingdings 2</vt:lpstr>
      <vt:lpstr>Spiceland4_template</vt:lpstr>
      <vt:lpstr>Custom Design</vt:lpstr>
      <vt:lpstr>Spiceland3</vt:lpstr>
      <vt:lpstr>3_Spiceland3</vt:lpstr>
      <vt:lpstr>5_Spiceland3</vt:lpstr>
      <vt:lpstr>7_Spiceland3</vt:lpstr>
      <vt:lpstr>9_Spiceland3</vt:lpstr>
      <vt:lpstr>2_Spiceland4e_9_10</vt:lpstr>
      <vt:lpstr>4_Spiceland4e_9_10</vt:lpstr>
      <vt:lpstr>The Accounting Cycle: End of the Period</vt:lpstr>
      <vt:lpstr>PART A</vt:lpstr>
      <vt:lpstr>Illustration 3–1 The Accounting Cycle</vt:lpstr>
      <vt:lpstr>Learning Objective 1</vt:lpstr>
      <vt:lpstr>Cash-Basis Accounting</vt:lpstr>
      <vt:lpstr>Accrual-Basis Accounting</vt:lpstr>
      <vt:lpstr>Key Point</vt:lpstr>
      <vt:lpstr>Concept Check 3–1</vt:lpstr>
      <vt:lpstr>Learning Objective 2</vt:lpstr>
      <vt:lpstr>Illustration 3–2 Accrual-Basis versus Cash-Basis for Revenue-Related Transactions</vt:lpstr>
      <vt:lpstr>Illustration 3–3 Accrual-Basis versus Cash-Basis for Expense-Related Transactions</vt:lpstr>
      <vt:lpstr>Timing Differences</vt:lpstr>
      <vt:lpstr>Generally Accepted Accounting Principles</vt:lpstr>
      <vt:lpstr>Accrual-Basis Compared with        Cash-Basis Accounting</vt:lpstr>
      <vt:lpstr>Key Point</vt:lpstr>
      <vt:lpstr>Concept Check 3–2</vt:lpstr>
      <vt:lpstr>Concept Check 3–3</vt:lpstr>
      <vt:lpstr>Learning Objective 3</vt:lpstr>
      <vt:lpstr>Adjusting Entries  </vt:lpstr>
      <vt:lpstr>Illustration 3–4A Prepayments and Related Adjusting Entries</vt:lpstr>
      <vt:lpstr>Illustration 3–4B Accruals and Related Adjusting Entries</vt:lpstr>
      <vt:lpstr>Illustration 3–5</vt:lpstr>
      <vt:lpstr>Prepaid Expenses</vt:lpstr>
      <vt:lpstr>Prepaid Expense—Rent</vt:lpstr>
      <vt:lpstr>Prepaid Expense—Supplies</vt:lpstr>
      <vt:lpstr>Prepaid Expense—Depreciable Assets</vt:lpstr>
      <vt:lpstr>Concept Check 3–4</vt:lpstr>
      <vt:lpstr>Reporting Depreciation of Property and Equipment</vt:lpstr>
      <vt:lpstr>Concept Check 3–5</vt:lpstr>
      <vt:lpstr>Deferred Revenues (1 of 2)</vt:lpstr>
      <vt:lpstr>Deferred Revenues (2 of 2)</vt:lpstr>
      <vt:lpstr>Reporting Deferred Revenues and Other Current Liabilities</vt:lpstr>
      <vt:lpstr>Accrued Expenses</vt:lpstr>
      <vt:lpstr>Accrued Expenses—Salaries</vt:lpstr>
      <vt:lpstr>Concept Check 3–6</vt:lpstr>
      <vt:lpstr>Accrued Expenses—Utilities</vt:lpstr>
      <vt:lpstr>Accrued Expenses—Interest</vt:lpstr>
      <vt:lpstr>Common Mistake</vt:lpstr>
      <vt:lpstr>Concept Check 3–7</vt:lpstr>
      <vt:lpstr>Accrued Revenues</vt:lpstr>
      <vt:lpstr>Accrued Revenues—Services</vt:lpstr>
      <vt:lpstr>Concept Check 3–8</vt:lpstr>
      <vt:lpstr>Key Point (Adjusting entries 1 of 2)</vt:lpstr>
      <vt:lpstr>Key Point (Adjusting entries 2 of 2)</vt:lpstr>
      <vt:lpstr>Learning Objective 4</vt:lpstr>
      <vt:lpstr>Illustration 3–10 Adjusted Trial Balance</vt:lpstr>
      <vt:lpstr>Key Point</vt:lpstr>
      <vt:lpstr>PART B</vt:lpstr>
      <vt:lpstr>Learning Objective 5</vt:lpstr>
      <vt:lpstr>Illustration 3–11 (Partial) Relationship between Adjusted Trial Balance and Financial Statements</vt:lpstr>
      <vt:lpstr>Illustration 3–12 Income Statement</vt:lpstr>
      <vt:lpstr>Illustration 3–13 Statement of Stockholders’ Equity</vt:lpstr>
      <vt:lpstr>Illustration 3–14 Classified Balance Sheet</vt:lpstr>
      <vt:lpstr>Statement of Cash Flows</vt:lpstr>
      <vt:lpstr>Concept Check 3–9</vt:lpstr>
      <vt:lpstr>PART C</vt:lpstr>
      <vt:lpstr>Learning Objective 6</vt:lpstr>
      <vt:lpstr>Closing Entries</vt:lpstr>
      <vt:lpstr>Illustration 3–15 Closing Entries</vt:lpstr>
      <vt:lpstr>Key Point</vt:lpstr>
      <vt:lpstr>Common Mistake</vt:lpstr>
      <vt:lpstr>Concept Check 3–10</vt:lpstr>
      <vt:lpstr>Learning Objective 7</vt:lpstr>
      <vt:lpstr>Post-Closing Trial Balance</vt:lpstr>
      <vt:lpstr>Key Point</vt:lpstr>
      <vt:lpstr>Illustration 3–17 Post-Closing Trial Balance</vt:lpstr>
      <vt:lpstr>Concept Check 3–11</vt:lpstr>
      <vt:lpstr>End of Chapter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Accounting</dc:title>
  <dc:creator>Tippy McIntosh</dc:creator>
  <cp:lastModifiedBy>Jeannie</cp:lastModifiedBy>
  <cp:revision>777</cp:revision>
  <cp:lastPrinted>2021-03-03T21:07:56Z</cp:lastPrinted>
  <dcterms:created xsi:type="dcterms:W3CDTF">2015-07-01T20:34:59Z</dcterms:created>
  <dcterms:modified xsi:type="dcterms:W3CDTF">2021-05-31T19:40:22Z</dcterms:modified>
</cp:coreProperties>
</file>