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handoutMasterIdLst>
    <p:handoutMasterId r:id="rId84"/>
  </p:handoutMasterIdLst>
  <p:sldIdLst>
    <p:sldId id="256" r:id="rId2"/>
    <p:sldId id="260" r:id="rId3"/>
    <p:sldId id="261" r:id="rId4"/>
    <p:sldId id="262" r:id="rId5"/>
    <p:sldId id="263" r:id="rId6"/>
    <p:sldId id="264" r:id="rId7"/>
    <p:sldId id="265" r:id="rId8"/>
    <p:sldId id="266" r:id="rId9"/>
    <p:sldId id="267" r:id="rId10"/>
    <p:sldId id="345" r:id="rId11"/>
    <p:sldId id="305" r:id="rId12"/>
    <p:sldId id="332" r:id="rId13"/>
    <p:sldId id="269" r:id="rId14"/>
    <p:sldId id="270" r:id="rId15"/>
    <p:sldId id="306" r:id="rId16"/>
    <p:sldId id="271" r:id="rId17"/>
    <p:sldId id="352" r:id="rId18"/>
    <p:sldId id="347" r:id="rId19"/>
    <p:sldId id="272" r:id="rId20"/>
    <p:sldId id="325" r:id="rId21"/>
    <p:sldId id="353" r:id="rId22"/>
    <p:sldId id="273" r:id="rId23"/>
    <p:sldId id="364" r:id="rId24"/>
    <p:sldId id="326" r:id="rId25"/>
    <p:sldId id="274" r:id="rId26"/>
    <p:sldId id="275" r:id="rId27"/>
    <p:sldId id="349" r:id="rId28"/>
    <p:sldId id="365" r:id="rId29"/>
    <p:sldId id="327" r:id="rId30"/>
    <p:sldId id="277" r:id="rId31"/>
    <p:sldId id="366" r:id="rId32"/>
    <p:sldId id="368" r:id="rId33"/>
    <p:sldId id="367" r:id="rId34"/>
    <p:sldId id="370" r:id="rId35"/>
    <p:sldId id="372" r:id="rId36"/>
    <p:sldId id="371" r:id="rId37"/>
    <p:sldId id="278" r:id="rId38"/>
    <p:sldId id="373" r:id="rId39"/>
    <p:sldId id="375" r:id="rId40"/>
    <p:sldId id="376" r:id="rId41"/>
    <p:sldId id="374" r:id="rId42"/>
    <p:sldId id="377" r:id="rId43"/>
    <p:sldId id="348" r:id="rId44"/>
    <p:sldId id="390" r:id="rId45"/>
    <p:sldId id="391" r:id="rId46"/>
    <p:sldId id="378" r:id="rId47"/>
    <p:sldId id="379" r:id="rId48"/>
    <p:sldId id="285" r:id="rId49"/>
    <p:sldId id="392" r:id="rId50"/>
    <p:sldId id="363" r:id="rId51"/>
    <p:sldId id="393" r:id="rId52"/>
    <p:sldId id="383" r:id="rId53"/>
    <p:sldId id="328" r:id="rId54"/>
    <p:sldId id="329" r:id="rId55"/>
    <p:sldId id="287" r:id="rId56"/>
    <p:sldId id="339" r:id="rId57"/>
    <p:sldId id="385" r:id="rId58"/>
    <p:sldId id="384" r:id="rId59"/>
    <p:sldId id="394" r:id="rId60"/>
    <p:sldId id="320" r:id="rId61"/>
    <p:sldId id="331" r:id="rId62"/>
    <p:sldId id="289" r:id="rId63"/>
    <p:sldId id="290" r:id="rId64"/>
    <p:sldId id="340" r:id="rId65"/>
    <p:sldId id="341" r:id="rId66"/>
    <p:sldId id="387" r:id="rId67"/>
    <p:sldId id="388" r:id="rId68"/>
    <p:sldId id="321" r:id="rId69"/>
    <p:sldId id="294" r:id="rId70"/>
    <p:sldId id="295" r:id="rId71"/>
    <p:sldId id="296" r:id="rId72"/>
    <p:sldId id="395" r:id="rId73"/>
    <p:sldId id="396" r:id="rId74"/>
    <p:sldId id="389" r:id="rId75"/>
    <p:sldId id="330" r:id="rId76"/>
    <p:sldId id="324" r:id="rId77"/>
    <p:sldId id="300" r:id="rId78"/>
    <p:sldId id="397" r:id="rId79"/>
    <p:sldId id="398" r:id="rId80"/>
    <p:sldId id="333" r:id="rId81"/>
    <p:sldId id="303" r:id="rId82"/>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1330">
          <p15:clr>
            <a:srgbClr val="A4A3A4"/>
          </p15:clr>
        </p15:guide>
        <p15:guide id="4" pos="1141">
          <p15:clr>
            <a:srgbClr val="A4A3A4"/>
          </p15:clr>
        </p15:guide>
        <p15:guide id="5" orient="horz" pos="1272">
          <p15:clr>
            <a:srgbClr val="A4A3A4"/>
          </p15:clr>
        </p15:guide>
        <p15:guide id="6" pos="39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29" clrIdx="0"/>
  <p:cmAuthor id="1" name="Barb Muller" initials="BM" lastIdx="89" clrIdx="1"/>
  <p:cmAuthor id="2" name="Debra Schmidt" initials="" lastIdx="0" clrIdx="2"/>
  <p:cmAuthor id="3" name="Teresa Anderson" initials="TA" lastIdx="19" clrIdx="3"/>
  <p:cmAuthor id="4" name="Jeannie Folk" initials="JF" lastIdx="9" clrIdx="4">
    <p:extLst>
      <p:ext uri="{19B8F6BF-5375-455C-9EA6-DF929625EA0E}">
        <p15:presenceInfo xmlns:p15="http://schemas.microsoft.com/office/powerpoint/2012/main" userId="c0a03b8bdda5bbd3" providerId="Windows Live"/>
      </p:ext>
    </p:extLst>
  </p:cmAuthor>
  <p:cmAuthor id="5" name="Helen Roybark" initials="HR" lastIdx="20" clrIdx="5">
    <p:extLst>
      <p:ext uri="{19B8F6BF-5375-455C-9EA6-DF929625EA0E}">
        <p15:presenceInfo xmlns:p15="http://schemas.microsoft.com/office/powerpoint/2012/main" userId="52e54960d59d8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BA93"/>
    <a:srgbClr val="4D8626"/>
    <a:srgbClr val="C6D9F2"/>
    <a:srgbClr val="ECE9DB"/>
    <a:srgbClr val="F7F5EF"/>
    <a:srgbClr val="A5062D"/>
    <a:srgbClr val="1D5F76"/>
    <a:srgbClr val="008000"/>
    <a:srgbClr val="E78D23"/>
    <a:srgbClr val="F6BC1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6" autoAdjust="0"/>
    <p:restoredTop sz="77544" autoAdjust="0"/>
  </p:normalViewPr>
  <p:slideViewPr>
    <p:cSldViewPr snapToGrid="0" snapToObjects="1">
      <p:cViewPr varScale="1">
        <p:scale>
          <a:sx n="93" d="100"/>
          <a:sy n="93" d="100"/>
        </p:scale>
        <p:origin x="2202" y="72"/>
      </p:cViewPr>
      <p:guideLst>
        <p:guide orient="horz" pos="3275"/>
        <p:guide/>
        <p:guide orient="horz" pos="1330"/>
        <p:guide pos="1141"/>
        <p:guide orient="horz" pos="1272"/>
        <p:guide pos="3994"/>
      </p:guideLst>
    </p:cSldViewPr>
  </p:slideViewPr>
  <p:notesTextViewPr>
    <p:cViewPr>
      <p:scale>
        <a:sx n="150" d="100"/>
        <a:sy n="150" d="100"/>
      </p:scale>
      <p:origin x="0" y="0"/>
    </p:cViewPr>
  </p:notesTextViewPr>
  <p:sorterViewPr>
    <p:cViewPr>
      <p:scale>
        <a:sx n="193" d="100"/>
        <a:sy n="193"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E1454-9473-470E-92C3-89F37F86397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52E8BF8-CCD8-45A4-AF60-E973E5ECB443}">
      <dgm:prSet phldrT="[Text]"/>
      <dgm:spPr/>
      <dgm:t>
        <a:bodyPr/>
        <a:lstStyle/>
        <a:p>
          <a:r>
            <a:rPr lang="en-US" dirty="0"/>
            <a:t>Balance Sheet</a:t>
          </a:r>
        </a:p>
      </dgm:t>
    </dgm:pt>
    <dgm:pt modelId="{07DEFED3-5604-461A-8B28-318D22EB6699}" type="parTrans" cxnId="{67F0B7B4-1070-4261-94D4-7D04CEA65C9D}">
      <dgm:prSet/>
      <dgm:spPr/>
      <dgm:t>
        <a:bodyPr/>
        <a:lstStyle/>
        <a:p>
          <a:endParaRPr lang="en-US"/>
        </a:p>
      </dgm:t>
    </dgm:pt>
    <dgm:pt modelId="{C8E71EFA-E833-4114-AE74-06B274F4C795}" type="sibTrans" cxnId="{67F0B7B4-1070-4261-94D4-7D04CEA65C9D}">
      <dgm:prSet/>
      <dgm:spPr/>
      <dgm:t>
        <a:bodyPr/>
        <a:lstStyle/>
        <a:p>
          <a:endParaRPr lang="en-US"/>
        </a:p>
      </dgm:t>
    </dgm:pt>
    <dgm:pt modelId="{6B8F5C20-D7DE-4B9A-9DF6-56DBAD288097}">
      <dgm:prSet phldrT="[Text]"/>
      <dgm:spPr/>
      <dgm:t>
        <a:bodyPr/>
        <a:lstStyle/>
        <a:p>
          <a:r>
            <a:rPr lang="en-US" dirty="0"/>
            <a:t>Balance of cash</a:t>
          </a:r>
        </a:p>
      </dgm:t>
    </dgm:pt>
    <dgm:pt modelId="{4F43E2EA-A73C-484A-9268-2C7695671B08}" type="parTrans" cxnId="{2B9AA87E-F350-40C3-A5BE-4A61B8AE452E}">
      <dgm:prSet/>
      <dgm:spPr/>
      <dgm:t>
        <a:bodyPr/>
        <a:lstStyle/>
        <a:p>
          <a:endParaRPr lang="en-US"/>
        </a:p>
      </dgm:t>
    </dgm:pt>
    <dgm:pt modelId="{38EE6704-999D-46C0-B88F-83BFA3AE1ED7}" type="sibTrans" cxnId="{2B9AA87E-F350-40C3-A5BE-4A61B8AE452E}">
      <dgm:prSet/>
      <dgm:spPr/>
      <dgm:t>
        <a:bodyPr/>
        <a:lstStyle/>
        <a:p>
          <a:endParaRPr lang="en-US"/>
        </a:p>
      </dgm:t>
    </dgm:pt>
    <dgm:pt modelId="{587315D4-B7B8-4176-87A1-B4D93089C086}">
      <dgm:prSet phldrT="[Text]"/>
      <dgm:spPr/>
      <dgm:t>
        <a:bodyPr/>
        <a:lstStyle/>
        <a:p>
          <a:r>
            <a:rPr lang="en-US" dirty="0"/>
            <a:t>Snapshot at end of period</a:t>
          </a:r>
        </a:p>
      </dgm:t>
    </dgm:pt>
    <dgm:pt modelId="{08A7EB39-B2D1-49C1-892E-1D46F8CC77DE}" type="parTrans" cxnId="{CB40F90A-B971-419A-A7F3-CAD248D21FF2}">
      <dgm:prSet/>
      <dgm:spPr/>
      <dgm:t>
        <a:bodyPr/>
        <a:lstStyle/>
        <a:p>
          <a:endParaRPr lang="en-US"/>
        </a:p>
      </dgm:t>
    </dgm:pt>
    <dgm:pt modelId="{348DB4A5-C7B4-4B1C-9DDB-00B82B440550}" type="sibTrans" cxnId="{CB40F90A-B971-419A-A7F3-CAD248D21FF2}">
      <dgm:prSet/>
      <dgm:spPr/>
      <dgm:t>
        <a:bodyPr/>
        <a:lstStyle/>
        <a:p>
          <a:endParaRPr lang="en-US"/>
        </a:p>
      </dgm:t>
    </dgm:pt>
    <dgm:pt modelId="{0B7985A7-E195-4AA9-A660-5764BEE46B2B}">
      <dgm:prSet phldrT="[Text]"/>
      <dgm:spPr/>
      <dgm:t>
        <a:bodyPr/>
        <a:lstStyle/>
        <a:p>
          <a:r>
            <a:rPr lang="en-US" dirty="0"/>
            <a:t>Statement of Cash Flows</a:t>
          </a:r>
        </a:p>
      </dgm:t>
    </dgm:pt>
    <dgm:pt modelId="{EEDB6183-0CEA-4DAE-9E74-5C9D48D20969}" type="parTrans" cxnId="{34C8A9DA-6C9D-417E-879E-8E724C49EEFE}">
      <dgm:prSet/>
      <dgm:spPr/>
      <dgm:t>
        <a:bodyPr/>
        <a:lstStyle/>
        <a:p>
          <a:endParaRPr lang="en-US"/>
        </a:p>
      </dgm:t>
    </dgm:pt>
    <dgm:pt modelId="{D4E9A97E-7A34-462F-AB68-E130B0E7621A}" type="sibTrans" cxnId="{34C8A9DA-6C9D-417E-879E-8E724C49EEFE}">
      <dgm:prSet/>
      <dgm:spPr/>
      <dgm:t>
        <a:bodyPr/>
        <a:lstStyle/>
        <a:p>
          <a:endParaRPr lang="en-US"/>
        </a:p>
      </dgm:t>
    </dgm:pt>
    <dgm:pt modelId="{D0BBB754-2981-469A-9917-E700FEB00ED4}">
      <dgm:prSet phldrT="[Text]"/>
      <dgm:spPr/>
      <dgm:t>
        <a:bodyPr/>
        <a:lstStyle/>
        <a:p>
          <a:r>
            <a:rPr lang="en-US" dirty="0"/>
            <a:t>Inflows/Outflows</a:t>
          </a:r>
        </a:p>
      </dgm:t>
    </dgm:pt>
    <dgm:pt modelId="{168C3AC2-4812-4461-BE91-72CB343F16E4}" type="parTrans" cxnId="{015A5336-B5DA-4EB6-83AF-78319417DCD1}">
      <dgm:prSet/>
      <dgm:spPr/>
      <dgm:t>
        <a:bodyPr/>
        <a:lstStyle/>
        <a:p>
          <a:endParaRPr lang="en-US"/>
        </a:p>
      </dgm:t>
    </dgm:pt>
    <dgm:pt modelId="{BE60196E-6288-4802-B569-7386DCF297DD}" type="sibTrans" cxnId="{015A5336-B5DA-4EB6-83AF-78319417DCD1}">
      <dgm:prSet/>
      <dgm:spPr/>
      <dgm:t>
        <a:bodyPr/>
        <a:lstStyle/>
        <a:p>
          <a:endParaRPr lang="en-US"/>
        </a:p>
      </dgm:t>
    </dgm:pt>
    <dgm:pt modelId="{BA68D690-42BB-45A8-BBE1-7A4A11241E1E}">
      <dgm:prSet phldrT="[Text]"/>
      <dgm:spPr/>
      <dgm:t>
        <a:bodyPr/>
        <a:lstStyle/>
        <a:p>
          <a:r>
            <a:rPr lang="en-US" dirty="0"/>
            <a:t>Covers a period of time</a:t>
          </a:r>
        </a:p>
      </dgm:t>
    </dgm:pt>
    <dgm:pt modelId="{6B05CA33-C523-451A-A9A2-C42689EE8204}" type="parTrans" cxnId="{BB2986DC-96DD-40CD-AD75-9B0DABC6F507}">
      <dgm:prSet/>
      <dgm:spPr/>
      <dgm:t>
        <a:bodyPr/>
        <a:lstStyle/>
        <a:p>
          <a:endParaRPr lang="en-US"/>
        </a:p>
      </dgm:t>
    </dgm:pt>
    <dgm:pt modelId="{2C22D107-4010-4460-A9C8-A555A8D0C9C5}" type="sibTrans" cxnId="{BB2986DC-96DD-40CD-AD75-9B0DABC6F507}">
      <dgm:prSet/>
      <dgm:spPr/>
      <dgm:t>
        <a:bodyPr/>
        <a:lstStyle/>
        <a:p>
          <a:endParaRPr lang="en-US"/>
        </a:p>
      </dgm:t>
    </dgm:pt>
    <dgm:pt modelId="{D4A15FB0-B103-4B59-ADA9-ECD71822DBA7}">
      <dgm:prSet phldrT="[Text]"/>
      <dgm:spPr/>
      <dgm:t>
        <a:bodyPr/>
        <a:lstStyle/>
        <a:p>
          <a:r>
            <a:rPr lang="en-US" dirty="0"/>
            <a:t>Current or noncurrent asset</a:t>
          </a:r>
        </a:p>
      </dgm:t>
    </dgm:pt>
    <dgm:pt modelId="{E9E07330-7FA9-45D4-84E5-3B7F6F6A377A}" type="parTrans" cxnId="{D6D94F7C-7CED-46EA-9879-33DF6A46B8D6}">
      <dgm:prSet/>
      <dgm:spPr/>
      <dgm:t>
        <a:bodyPr/>
        <a:lstStyle/>
        <a:p>
          <a:endParaRPr lang="en-US"/>
        </a:p>
      </dgm:t>
    </dgm:pt>
    <dgm:pt modelId="{9889BCF9-FEAA-4702-B6AE-BE60C46B2860}" type="sibTrans" cxnId="{D6D94F7C-7CED-46EA-9879-33DF6A46B8D6}">
      <dgm:prSet/>
      <dgm:spPr/>
      <dgm:t>
        <a:bodyPr/>
        <a:lstStyle/>
        <a:p>
          <a:endParaRPr lang="en-US"/>
        </a:p>
      </dgm:t>
    </dgm:pt>
    <dgm:pt modelId="{24E42E4D-E2EA-487A-9B36-26C6B9615DF0}">
      <dgm:prSet phldrT="[Text]"/>
      <dgm:spPr/>
      <dgm:t>
        <a:bodyPr/>
        <a:lstStyle/>
        <a:p>
          <a:r>
            <a:rPr lang="en-US" dirty="0"/>
            <a:t>Operating, Investing, and Financing</a:t>
          </a:r>
        </a:p>
      </dgm:t>
    </dgm:pt>
    <dgm:pt modelId="{1AC98E4A-DACD-470D-A75D-DFBDB0EE5EAF}" type="parTrans" cxnId="{70CC08A4-FE5B-491D-8C52-DA9F4FAC49C3}">
      <dgm:prSet/>
      <dgm:spPr/>
      <dgm:t>
        <a:bodyPr/>
        <a:lstStyle/>
        <a:p>
          <a:endParaRPr lang="en-US"/>
        </a:p>
      </dgm:t>
    </dgm:pt>
    <dgm:pt modelId="{90BF73C1-3CC7-4B20-A64E-5BD03B45BE79}" type="sibTrans" cxnId="{70CC08A4-FE5B-491D-8C52-DA9F4FAC49C3}">
      <dgm:prSet/>
      <dgm:spPr/>
      <dgm:t>
        <a:bodyPr/>
        <a:lstStyle/>
        <a:p>
          <a:endParaRPr lang="en-US"/>
        </a:p>
      </dgm:t>
    </dgm:pt>
    <dgm:pt modelId="{E04FC008-B449-44D5-AA75-D0FAD2601008}" type="pres">
      <dgm:prSet presAssocID="{638E1454-9473-470E-92C3-89F37F863970}" presName="Name0" presStyleCnt="0">
        <dgm:presLayoutVars>
          <dgm:dir/>
          <dgm:animLvl val="lvl"/>
          <dgm:resizeHandles/>
        </dgm:presLayoutVars>
      </dgm:prSet>
      <dgm:spPr/>
    </dgm:pt>
    <dgm:pt modelId="{5E7F4377-F51A-4BA3-A182-7B79550C8210}" type="pres">
      <dgm:prSet presAssocID="{F52E8BF8-CCD8-45A4-AF60-E973E5ECB443}" presName="linNode" presStyleCnt="0"/>
      <dgm:spPr/>
    </dgm:pt>
    <dgm:pt modelId="{14B4AF51-86EB-4C77-BD03-0B097358E7EA}" type="pres">
      <dgm:prSet presAssocID="{F52E8BF8-CCD8-45A4-AF60-E973E5ECB443}" presName="parentShp" presStyleLbl="node1" presStyleIdx="0" presStyleCnt="2">
        <dgm:presLayoutVars>
          <dgm:bulletEnabled val="1"/>
        </dgm:presLayoutVars>
      </dgm:prSet>
      <dgm:spPr/>
    </dgm:pt>
    <dgm:pt modelId="{A5E8803C-1903-4D42-82B4-B9926D4017DF}" type="pres">
      <dgm:prSet presAssocID="{F52E8BF8-CCD8-45A4-AF60-E973E5ECB443}" presName="childShp" presStyleLbl="bgAccFollowNode1" presStyleIdx="0" presStyleCnt="2">
        <dgm:presLayoutVars>
          <dgm:bulletEnabled val="1"/>
        </dgm:presLayoutVars>
      </dgm:prSet>
      <dgm:spPr/>
    </dgm:pt>
    <dgm:pt modelId="{251DC841-5382-4261-AED3-545ECD857F48}" type="pres">
      <dgm:prSet presAssocID="{C8E71EFA-E833-4114-AE74-06B274F4C795}" presName="spacing" presStyleCnt="0"/>
      <dgm:spPr/>
    </dgm:pt>
    <dgm:pt modelId="{976086E5-BCDB-448F-B81F-1305D6A02068}" type="pres">
      <dgm:prSet presAssocID="{0B7985A7-E195-4AA9-A660-5764BEE46B2B}" presName="linNode" presStyleCnt="0"/>
      <dgm:spPr/>
    </dgm:pt>
    <dgm:pt modelId="{40C027DE-B4CA-4EF2-A8ED-0F3229A57F4B}" type="pres">
      <dgm:prSet presAssocID="{0B7985A7-E195-4AA9-A660-5764BEE46B2B}" presName="parentShp" presStyleLbl="node1" presStyleIdx="1" presStyleCnt="2">
        <dgm:presLayoutVars>
          <dgm:bulletEnabled val="1"/>
        </dgm:presLayoutVars>
      </dgm:prSet>
      <dgm:spPr/>
    </dgm:pt>
    <dgm:pt modelId="{F8074E3B-0200-46FC-85CF-A7A416CEFC0C}" type="pres">
      <dgm:prSet presAssocID="{0B7985A7-E195-4AA9-A660-5764BEE46B2B}" presName="childShp" presStyleLbl="bgAccFollowNode1" presStyleIdx="1" presStyleCnt="2">
        <dgm:presLayoutVars>
          <dgm:bulletEnabled val="1"/>
        </dgm:presLayoutVars>
      </dgm:prSet>
      <dgm:spPr/>
    </dgm:pt>
  </dgm:ptLst>
  <dgm:cxnLst>
    <dgm:cxn modelId="{CB40F90A-B971-419A-A7F3-CAD248D21FF2}" srcId="{F52E8BF8-CCD8-45A4-AF60-E973E5ECB443}" destId="{587315D4-B7B8-4176-87A1-B4D93089C086}" srcOrd="1" destOrd="0" parTransId="{08A7EB39-B2D1-49C1-892E-1D46F8CC77DE}" sibTransId="{348DB4A5-C7B4-4B1C-9DDB-00B82B440550}"/>
    <dgm:cxn modelId="{015A5336-B5DA-4EB6-83AF-78319417DCD1}" srcId="{0B7985A7-E195-4AA9-A660-5764BEE46B2B}" destId="{D0BBB754-2981-469A-9917-E700FEB00ED4}" srcOrd="0" destOrd="0" parTransId="{168C3AC2-4812-4461-BE91-72CB343F16E4}" sibTransId="{BE60196E-6288-4802-B569-7386DCF297DD}"/>
    <dgm:cxn modelId="{E2B5DF62-2D90-4AFC-A5CD-D3CF6F85EFCF}" type="presOf" srcId="{587315D4-B7B8-4176-87A1-B4D93089C086}" destId="{A5E8803C-1903-4D42-82B4-B9926D4017DF}" srcOrd="0" destOrd="1" presId="urn:microsoft.com/office/officeart/2005/8/layout/vList6"/>
    <dgm:cxn modelId="{D6D94F7C-7CED-46EA-9879-33DF6A46B8D6}" srcId="{F52E8BF8-CCD8-45A4-AF60-E973E5ECB443}" destId="{D4A15FB0-B103-4B59-ADA9-ECD71822DBA7}" srcOrd="2" destOrd="0" parTransId="{E9E07330-7FA9-45D4-84E5-3B7F6F6A377A}" sibTransId="{9889BCF9-FEAA-4702-B6AE-BE60C46B2860}"/>
    <dgm:cxn modelId="{2B9AA87E-F350-40C3-A5BE-4A61B8AE452E}" srcId="{F52E8BF8-CCD8-45A4-AF60-E973E5ECB443}" destId="{6B8F5C20-D7DE-4B9A-9DF6-56DBAD288097}" srcOrd="0" destOrd="0" parTransId="{4F43E2EA-A73C-484A-9268-2C7695671B08}" sibTransId="{38EE6704-999D-46C0-B88F-83BFA3AE1ED7}"/>
    <dgm:cxn modelId="{CAC1C09A-F85E-4842-83AF-83906074A785}" type="presOf" srcId="{6B8F5C20-D7DE-4B9A-9DF6-56DBAD288097}" destId="{A5E8803C-1903-4D42-82B4-B9926D4017DF}" srcOrd="0" destOrd="0" presId="urn:microsoft.com/office/officeart/2005/8/layout/vList6"/>
    <dgm:cxn modelId="{70CC08A4-FE5B-491D-8C52-DA9F4FAC49C3}" srcId="{0B7985A7-E195-4AA9-A660-5764BEE46B2B}" destId="{24E42E4D-E2EA-487A-9B36-26C6B9615DF0}" srcOrd="2" destOrd="0" parTransId="{1AC98E4A-DACD-470D-A75D-DFBDB0EE5EAF}" sibTransId="{90BF73C1-3CC7-4B20-A64E-5BD03B45BE79}"/>
    <dgm:cxn modelId="{67F0B7B4-1070-4261-94D4-7D04CEA65C9D}" srcId="{638E1454-9473-470E-92C3-89F37F863970}" destId="{F52E8BF8-CCD8-45A4-AF60-E973E5ECB443}" srcOrd="0" destOrd="0" parTransId="{07DEFED3-5604-461A-8B28-318D22EB6699}" sibTransId="{C8E71EFA-E833-4114-AE74-06B274F4C795}"/>
    <dgm:cxn modelId="{CBC6C6B4-7D50-429B-AB0E-F2DEF37D1178}" type="presOf" srcId="{638E1454-9473-470E-92C3-89F37F863970}" destId="{E04FC008-B449-44D5-AA75-D0FAD2601008}" srcOrd="0" destOrd="0" presId="urn:microsoft.com/office/officeart/2005/8/layout/vList6"/>
    <dgm:cxn modelId="{9CB4F0D0-DE31-437C-8AAA-F0537DFA7203}" type="presOf" srcId="{24E42E4D-E2EA-487A-9B36-26C6B9615DF0}" destId="{F8074E3B-0200-46FC-85CF-A7A416CEFC0C}" srcOrd="0" destOrd="2" presId="urn:microsoft.com/office/officeart/2005/8/layout/vList6"/>
    <dgm:cxn modelId="{B0F8C1D8-B6A2-4B52-8E6C-701BFC8A2AB5}" type="presOf" srcId="{D4A15FB0-B103-4B59-ADA9-ECD71822DBA7}" destId="{A5E8803C-1903-4D42-82B4-B9926D4017DF}" srcOrd="0" destOrd="2" presId="urn:microsoft.com/office/officeart/2005/8/layout/vList6"/>
    <dgm:cxn modelId="{34C8A9DA-6C9D-417E-879E-8E724C49EEFE}" srcId="{638E1454-9473-470E-92C3-89F37F863970}" destId="{0B7985A7-E195-4AA9-A660-5764BEE46B2B}" srcOrd="1" destOrd="0" parTransId="{EEDB6183-0CEA-4DAE-9E74-5C9D48D20969}" sibTransId="{D4E9A97E-7A34-462F-AB68-E130B0E7621A}"/>
    <dgm:cxn modelId="{BB2986DC-96DD-40CD-AD75-9B0DABC6F507}" srcId="{0B7985A7-E195-4AA9-A660-5764BEE46B2B}" destId="{BA68D690-42BB-45A8-BBE1-7A4A11241E1E}" srcOrd="1" destOrd="0" parTransId="{6B05CA33-C523-451A-A9A2-C42689EE8204}" sibTransId="{2C22D107-4010-4460-A9C8-A555A8D0C9C5}"/>
    <dgm:cxn modelId="{27B1DFDE-A811-4DCD-A37B-CDBFD403EF9C}" type="presOf" srcId="{F52E8BF8-CCD8-45A4-AF60-E973E5ECB443}" destId="{14B4AF51-86EB-4C77-BD03-0B097358E7EA}" srcOrd="0" destOrd="0" presId="urn:microsoft.com/office/officeart/2005/8/layout/vList6"/>
    <dgm:cxn modelId="{EFB103F1-8611-42CB-BDD5-BD8316144211}" type="presOf" srcId="{D0BBB754-2981-469A-9917-E700FEB00ED4}" destId="{F8074E3B-0200-46FC-85CF-A7A416CEFC0C}" srcOrd="0" destOrd="0" presId="urn:microsoft.com/office/officeart/2005/8/layout/vList6"/>
    <dgm:cxn modelId="{077781F1-2EC7-4C44-928E-E77D0B459FD7}" type="presOf" srcId="{BA68D690-42BB-45A8-BBE1-7A4A11241E1E}" destId="{F8074E3B-0200-46FC-85CF-A7A416CEFC0C}" srcOrd="0" destOrd="1" presId="urn:microsoft.com/office/officeart/2005/8/layout/vList6"/>
    <dgm:cxn modelId="{BBBCF7FB-ED55-4861-B68F-3422403C26CE}" type="presOf" srcId="{0B7985A7-E195-4AA9-A660-5764BEE46B2B}" destId="{40C027DE-B4CA-4EF2-A8ED-0F3229A57F4B}" srcOrd="0" destOrd="0" presId="urn:microsoft.com/office/officeart/2005/8/layout/vList6"/>
    <dgm:cxn modelId="{19FBDF9B-7205-4575-B706-82094DC7D42D}" type="presParOf" srcId="{E04FC008-B449-44D5-AA75-D0FAD2601008}" destId="{5E7F4377-F51A-4BA3-A182-7B79550C8210}" srcOrd="0" destOrd="0" presId="urn:microsoft.com/office/officeart/2005/8/layout/vList6"/>
    <dgm:cxn modelId="{402C15CE-C00C-4A9B-988D-51BC45A27CFF}" type="presParOf" srcId="{5E7F4377-F51A-4BA3-A182-7B79550C8210}" destId="{14B4AF51-86EB-4C77-BD03-0B097358E7EA}" srcOrd="0" destOrd="0" presId="urn:microsoft.com/office/officeart/2005/8/layout/vList6"/>
    <dgm:cxn modelId="{EB86BD28-1D1F-4FC5-8853-8C652B870BFF}" type="presParOf" srcId="{5E7F4377-F51A-4BA3-A182-7B79550C8210}" destId="{A5E8803C-1903-4D42-82B4-B9926D4017DF}" srcOrd="1" destOrd="0" presId="urn:microsoft.com/office/officeart/2005/8/layout/vList6"/>
    <dgm:cxn modelId="{3C77196D-4699-4EA8-A9FC-B9B36159D571}" type="presParOf" srcId="{E04FC008-B449-44D5-AA75-D0FAD2601008}" destId="{251DC841-5382-4261-AED3-545ECD857F48}" srcOrd="1" destOrd="0" presId="urn:microsoft.com/office/officeart/2005/8/layout/vList6"/>
    <dgm:cxn modelId="{FF37C82C-0137-43A6-8EF5-5DDED0615638}" type="presParOf" srcId="{E04FC008-B449-44D5-AA75-D0FAD2601008}" destId="{976086E5-BCDB-448F-B81F-1305D6A02068}" srcOrd="2" destOrd="0" presId="urn:microsoft.com/office/officeart/2005/8/layout/vList6"/>
    <dgm:cxn modelId="{385B7AF3-76EF-4568-AD9F-C52E569764C1}" type="presParOf" srcId="{976086E5-BCDB-448F-B81F-1305D6A02068}" destId="{40C027DE-B4CA-4EF2-A8ED-0F3229A57F4B}" srcOrd="0" destOrd="0" presId="urn:microsoft.com/office/officeart/2005/8/layout/vList6"/>
    <dgm:cxn modelId="{BADB37F0-7D6F-45C4-BB8D-EDECCC1D683E}" type="presParOf" srcId="{976086E5-BCDB-448F-B81F-1305D6A02068}" destId="{F8074E3B-0200-46FC-85CF-A7A416CEFC0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8803C-1903-4D42-82B4-B9926D4017DF}">
      <dsp:nvSpPr>
        <dsp:cNvPr id="0" name=""/>
        <dsp:cNvSpPr/>
      </dsp:nvSpPr>
      <dsp:spPr>
        <a:xfrm>
          <a:off x="2438400" y="575"/>
          <a:ext cx="3657600" cy="224475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Balance of cash</a:t>
          </a:r>
        </a:p>
        <a:p>
          <a:pPr marL="228600" lvl="1" indent="-228600" algn="l" defTabSz="977900">
            <a:lnSpc>
              <a:spcPct val="90000"/>
            </a:lnSpc>
            <a:spcBef>
              <a:spcPct val="0"/>
            </a:spcBef>
            <a:spcAft>
              <a:spcPct val="15000"/>
            </a:spcAft>
            <a:buChar char="•"/>
          </a:pPr>
          <a:r>
            <a:rPr lang="en-US" sz="2200" kern="1200" dirty="0"/>
            <a:t>Snapshot at end of period</a:t>
          </a:r>
        </a:p>
        <a:p>
          <a:pPr marL="228600" lvl="1" indent="-228600" algn="l" defTabSz="977900">
            <a:lnSpc>
              <a:spcPct val="90000"/>
            </a:lnSpc>
            <a:spcBef>
              <a:spcPct val="0"/>
            </a:spcBef>
            <a:spcAft>
              <a:spcPct val="15000"/>
            </a:spcAft>
            <a:buChar char="•"/>
          </a:pPr>
          <a:r>
            <a:rPr lang="en-US" sz="2200" kern="1200" dirty="0"/>
            <a:t>Current or noncurrent asset</a:t>
          </a:r>
        </a:p>
      </dsp:txBody>
      <dsp:txXfrm>
        <a:off x="2438400" y="281170"/>
        <a:ext cx="2815816" cy="1683567"/>
      </dsp:txXfrm>
    </dsp:sp>
    <dsp:sp modelId="{14B4AF51-86EB-4C77-BD03-0B097358E7EA}">
      <dsp:nvSpPr>
        <dsp:cNvPr id="0" name=""/>
        <dsp:cNvSpPr/>
      </dsp:nvSpPr>
      <dsp:spPr>
        <a:xfrm>
          <a:off x="0" y="575"/>
          <a:ext cx="2438400" cy="22447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Balance Sheet</a:t>
          </a:r>
        </a:p>
      </dsp:txBody>
      <dsp:txXfrm>
        <a:off x="109580" y="110155"/>
        <a:ext cx="2219240" cy="2025597"/>
      </dsp:txXfrm>
    </dsp:sp>
    <dsp:sp modelId="{F8074E3B-0200-46FC-85CF-A7A416CEFC0C}">
      <dsp:nvSpPr>
        <dsp:cNvPr id="0" name=""/>
        <dsp:cNvSpPr/>
      </dsp:nvSpPr>
      <dsp:spPr>
        <a:xfrm>
          <a:off x="2438400" y="2469808"/>
          <a:ext cx="3657600" cy="2244757"/>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US" sz="2200" kern="1200" dirty="0"/>
            <a:t>Inflows/Outflows</a:t>
          </a:r>
        </a:p>
        <a:p>
          <a:pPr marL="228600" lvl="1" indent="-228600" algn="l" defTabSz="977900">
            <a:lnSpc>
              <a:spcPct val="90000"/>
            </a:lnSpc>
            <a:spcBef>
              <a:spcPct val="0"/>
            </a:spcBef>
            <a:spcAft>
              <a:spcPct val="15000"/>
            </a:spcAft>
            <a:buChar char="•"/>
          </a:pPr>
          <a:r>
            <a:rPr lang="en-US" sz="2200" kern="1200" dirty="0"/>
            <a:t>Covers a period of time</a:t>
          </a:r>
        </a:p>
        <a:p>
          <a:pPr marL="228600" lvl="1" indent="-228600" algn="l" defTabSz="977900">
            <a:lnSpc>
              <a:spcPct val="90000"/>
            </a:lnSpc>
            <a:spcBef>
              <a:spcPct val="0"/>
            </a:spcBef>
            <a:spcAft>
              <a:spcPct val="15000"/>
            </a:spcAft>
            <a:buChar char="•"/>
          </a:pPr>
          <a:r>
            <a:rPr lang="en-US" sz="2200" kern="1200" dirty="0"/>
            <a:t>Operating, Investing, and Financing</a:t>
          </a:r>
        </a:p>
      </dsp:txBody>
      <dsp:txXfrm>
        <a:off x="2438400" y="2750403"/>
        <a:ext cx="2815816" cy="1683567"/>
      </dsp:txXfrm>
    </dsp:sp>
    <dsp:sp modelId="{40C027DE-B4CA-4EF2-A8ED-0F3229A57F4B}">
      <dsp:nvSpPr>
        <dsp:cNvPr id="0" name=""/>
        <dsp:cNvSpPr/>
      </dsp:nvSpPr>
      <dsp:spPr>
        <a:xfrm>
          <a:off x="0" y="2469808"/>
          <a:ext cx="2438400" cy="224475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Statement of Cash Flows</a:t>
          </a:r>
        </a:p>
      </dsp:txBody>
      <dsp:txXfrm>
        <a:off x="109580" y="2579388"/>
        <a:ext cx="2219240" cy="202559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2/24/2022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2/24/2022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3940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Continual </a:t>
            </a:r>
            <a:r>
              <a:rPr lang="en-US" b="1" dirty="0"/>
              <a:t>monitoring </a:t>
            </a:r>
            <a:r>
              <a:rPr lang="en-US" dirty="0"/>
              <a:t>of internal activities and reporting of deficiencies is required. Monitoring includes formal procedures for reporting control deficiencies.</a:t>
            </a:r>
          </a:p>
          <a:p>
            <a:pPr>
              <a:spcBef>
                <a:spcPct val="0"/>
              </a:spcBef>
            </a:pPr>
            <a:endParaRPr lang="en-US" dirty="0"/>
          </a:p>
          <a:p>
            <a:pPr>
              <a:spcBef>
                <a:spcPct val="0"/>
              </a:spcBef>
            </a:pPr>
            <a:r>
              <a:rPr lang="en-US" b="1" dirty="0"/>
              <a:t>Control activities </a:t>
            </a:r>
            <a:r>
              <a:rPr lang="en-US" dirty="0"/>
              <a:t>are the policies and procedures that help ensure that management’s directives are being carried out. These activities include authorizations, reconciliations, and separation of duties.</a:t>
            </a:r>
          </a:p>
          <a:p>
            <a:pPr>
              <a:spcBef>
                <a:spcPct val="0"/>
              </a:spcBef>
            </a:pPr>
            <a:endParaRPr lang="en-US" dirty="0"/>
          </a:p>
          <a:p>
            <a:pPr>
              <a:spcBef>
                <a:spcPct val="0"/>
              </a:spcBef>
            </a:pPr>
            <a:r>
              <a:rPr lang="en-US" b="1" dirty="0"/>
              <a:t>Risk assessment </a:t>
            </a:r>
            <a:r>
              <a:rPr lang="en-US" dirty="0"/>
              <a:t>identifies and analyzes internal and external risk factors that could prevent a company’s objectives from being achieved.</a:t>
            </a:r>
          </a:p>
          <a:p>
            <a:pPr>
              <a:spcBef>
                <a:spcPct val="0"/>
              </a:spcBef>
            </a:pPr>
            <a:endParaRPr lang="en-US" dirty="0"/>
          </a:p>
          <a:p>
            <a:pPr>
              <a:spcBef>
                <a:spcPct val="0"/>
              </a:spcBef>
            </a:pPr>
            <a:r>
              <a:rPr lang="en-US" dirty="0"/>
              <a:t>The </a:t>
            </a:r>
            <a:r>
              <a:rPr lang="en-US" b="1" dirty="0"/>
              <a:t>control environment </a:t>
            </a:r>
            <a:r>
              <a:rPr lang="en-US" dirty="0"/>
              <a:t>sets the overall ethical tone of the company with respect to internal control. It includes formal policies related to management’s philosophy, assignment of responsibilities, and organizational structure.</a:t>
            </a: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E1B65BC-01D5-4A3C-8B0F-2C8153F7B408}" type="slidenum">
              <a:rPr lang="en-US"/>
              <a:pPr fontAlgn="base">
                <a:spcBef>
                  <a:spcPct val="0"/>
                </a:spcBef>
                <a:spcAft>
                  <a:spcPct val="0"/>
                </a:spcAft>
              </a:pPr>
              <a:t>14</a:t>
            </a:fld>
            <a:endParaRPr lang="en-US" dirty="0"/>
          </a:p>
        </p:txBody>
      </p:sp>
    </p:spTree>
    <p:extLst>
      <p:ext uri="{BB962C8B-B14F-4D97-AF65-F5344CB8AC3E}">
        <p14:creationId xmlns:p14="http://schemas.microsoft.com/office/powerpoint/2010/main" val="231463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example of how internal controls are linked to the information provided in financial statements is provided by Live Nation Entertainment in its annual report.</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56940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marL="176131" indent="-176131">
              <a:spcBef>
                <a:spcPct val="0"/>
              </a:spcBef>
              <a:buFont typeface="Arial" panose="020B0604020202020204" pitchFamily="34" charset="0"/>
              <a:buChar char="•"/>
            </a:pPr>
            <a:r>
              <a:rPr lang="en-US" dirty="0"/>
              <a:t>The overall attitudes and actions of management greatly affect the </a:t>
            </a:r>
            <a:r>
              <a:rPr lang="en-US" b="1" dirty="0"/>
              <a:t>control environment</a:t>
            </a:r>
            <a:r>
              <a:rPr lang="en-US" dirty="0"/>
              <a:t>. If employees notice unethical behavior or comments by management, they are more likely to behave in a similar manner, wasting the company’s resources. </a:t>
            </a:r>
          </a:p>
          <a:p>
            <a:pPr marL="176131" indent="-176131">
              <a:spcBef>
                <a:spcPct val="0"/>
              </a:spcBef>
              <a:buFont typeface="Arial" panose="020B0604020202020204" pitchFamily="34" charset="0"/>
              <a:buChar char="•"/>
            </a:pPr>
            <a:r>
              <a:rPr lang="en-US" b="1" dirty="0"/>
              <a:t>Risk assessment </a:t>
            </a:r>
            <a:r>
              <a:rPr lang="en-US" dirty="0"/>
              <a:t>includes careful consideration of internal and external risk factors. These internal and external risk factors put the company’s objectives in jeopardy.</a:t>
            </a:r>
          </a:p>
          <a:p>
            <a:pPr marL="176131" indent="-176131">
              <a:spcBef>
                <a:spcPct val="0"/>
              </a:spcBef>
              <a:buFont typeface="Arial" panose="020B0604020202020204" pitchFamily="34" charset="0"/>
              <a:buChar char="•"/>
            </a:pPr>
            <a:r>
              <a:rPr lang="en-US" b="1" dirty="0"/>
              <a:t>Control activities </a:t>
            </a:r>
            <a:r>
              <a:rPr lang="en-US" dirty="0"/>
              <a:t>include a variety of policies and procedures used to protect a company’s assets. There are two general types of control activities: preventive and detective. </a:t>
            </a:r>
          </a:p>
          <a:p>
            <a:pPr marL="645812" lvl="1" indent="-176131">
              <a:spcBef>
                <a:spcPct val="0"/>
              </a:spcBef>
              <a:buFont typeface="Arial" panose="020B0604020202020204" pitchFamily="34" charset="0"/>
              <a:buChar char="•"/>
            </a:pPr>
            <a:r>
              <a:rPr lang="en-US" b="1" dirty="0"/>
              <a:t>Preventive controls </a:t>
            </a:r>
            <a:r>
              <a:rPr lang="en-US" dirty="0"/>
              <a:t>are designed to keep errors or fraud from occurring in the first place. </a:t>
            </a:r>
          </a:p>
          <a:p>
            <a:pPr marL="645812" lvl="1" indent="-176131">
              <a:spcBef>
                <a:spcPct val="0"/>
              </a:spcBef>
              <a:buFont typeface="Arial" panose="020B0604020202020204" pitchFamily="34" charset="0"/>
              <a:buChar char="•"/>
            </a:pPr>
            <a:r>
              <a:rPr lang="en-US" b="1" dirty="0"/>
              <a:t>Detective controls </a:t>
            </a:r>
            <a:r>
              <a:rPr lang="en-US" dirty="0"/>
              <a:t>are designed to detect errors or fraud that already have occurred. </a:t>
            </a:r>
          </a:p>
          <a:p>
            <a:pPr marL="176131" indent="-176131">
              <a:spcBef>
                <a:spcPct val="0"/>
              </a:spcBef>
              <a:buFont typeface="Arial" panose="020B0604020202020204" pitchFamily="34" charset="0"/>
              <a:buChar char="•"/>
            </a:pPr>
            <a:r>
              <a:rPr lang="en-US" sz="1800" b="1" dirty="0">
                <a:solidFill>
                  <a:srgbClr val="000000"/>
                </a:solidFill>
                <a:latin typeface="URWPalladioTOT"/>
              </a:rPr>
              <a:t>Monitoring</a:t>
            </a:r>
            <a:r>
              <a:rPr lang="en-US" sz="1800" dirty="0">
                <a:solidFill>
                  <a:srgbClr val="000000"/>
                </a:solidFill>
                <a:latin typeface="URWPalladioTOT"/>
              </a:rPr>
              <a:t> of internal controls needs to occur on an ongoing basis. </a:t>
            </a:r>
          </a:p>
          <a:p>
            <a:pPr marL="176131" indent="-176131">
              <a:spcBef>
                <a:spcPct val="0"/>
              </a:spcBef>
              <a:buFont typeface="Arial" panose="020B0604020202020204" pitchFamily="34" charset="0"/>
              <a:buChar char="•"/>
            </a:pPr>
            <a:r>
              <a:rPr lang="en-US" sz="1800" b="1" dirty="0">
                <a:solidFill>
                  <a:srgbClr val="000000"/>
                </a:solidFill>
                <a:latin typeface="URWPalladioTOT"/>
              </a:rPr>
              <a:t>Information and communication</a:t>
            </a:r>
            <a:r>
              <a:rPr lang="en-US" sz="1800" dirty="0">
                <a:solidFill>
                  <a:srgbClr val="000000"/>
                </a:solidFill>
                <a:latin typeface="URWPalladioTOT"/>
              </a:rPr>
              <a:t> depend on the reliability of the accounting information system itself. A system should be in place to ensure that current transactions of the company are reflected in current reports. Employees also should be aware of procedures in place to deal with any perceived internal control failures. </a:t>
            </a:r>
            <a:endParaRPr lang="en-IN" dirty="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3F0830-B471-4519-AECB-4909999E3520}" type="slidenum">
              <a:rPr lang="en-US"/>
              <a:pPr fontAlgn="base">
                <a:spcBef>
                  <a:spcPct val="0"/>
                </a:spcBef>
                <a:spcAft>
                  <a:spcPct val="0"/>
                </a:spcAft>
              </a:pPr>
              <a:t>16</a:t>
            </a:fld>
            <a:endParaRPr lang="en-US" dirty="0"/>
          </a:p>
        </p:txBody>
      </p:sp>
    </p:spTree>
    <p:extLst>
      <p:ext uri="{BB962C8B-B14F-4D97-AF65-F5344CB8AC3E}">
        <p14:creationId xmlns:p14="http://schemas.microsoft.com/office/powerpoint/2010/main" val="491641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2B34F99-3A16-42E8-A824-20663595018B}"/>
              </a:ext>
            </a:extLst>
          </p:cNvPr>
          <p:cNvSpPr>
            <a:spLocks noGrp="1"/>
          </p:cNvSpPr>
          <p:nvPr>
            <p:ph type="body" idx="1"/>
          </p:nvPr>
        </p:nvSpPr>
        <p:spPr/>
        <p:txBody>
          <a:bodyPr/>
          <a:lstStyle/>
          <a:p>
            <a:pPr>
              <a:spcBef>
                <a:spcPct val="0"/>
              </a:spcBef>
            </a:pPr>
            <a:r>
              <a:rPr lang="en-IN" dirty="0"/>
              <a:t>Examples of preventive controls in a movie theatre include:</a:t>
            </a:r>
          </a:p>
          <a:p>
            <a:pPr marL="176131" indent="-176131">
              <a:spcBef>
                <a:spcPct val="0"/>
              </a:spcBef>
              <a:buFont typeface="Arial" panose="020B0604020202020204" pitchFamily="34" charset="0"/>
              <a:buChar char="•"/>
            </a:pPr>
            <a:r>
              <a:rPr lang="en-US" b="1" dirty="0"/>
              <a:t>Separation of duties</a:t>
            </a:r>
            <a:r>
              <a:rPr lang="en-US" dirty="0"/>
              <a:t>: When a customer comes into the theatre to watch a movie, the employee selling the movie ticket should not also be the employee in charge of collecting the tickets. The employee recording the cash sale should not also have direct access to company cash by filling in as a ticket cashier or being responsible for the daily cash deposits. </a:t>
            </a:r>
          </a:p>
          <a:p>
            <a:pPr marL="176131" indent="-176131">
              <a:spcBef>
                <a:spcPct val="0"/>
              </a:spcBef>
              <a:buFont typeface="Arial" panose="020B0604020202020204" pitchFamily="34" charset="0"/>
              <a:buChar char="•"/>
            </a:pPr>
            <a:r>
              <a:rPr lang="en-US" b="1" dirty="0"/>
              <a:t>Physical controls</a:t>
            </a:r>
            <a:r>
              <a:rPr lang="en-US" dirty="0"/>
              <a:t>: Each night, money from ticket sales should be placed in the theatre’s safe or deposited at the bank. Important documents should be kept in fireproof files, and electronic records should be backed up daily and require user-ID and password for access. With regards to inventory and supplies, consideration should be given to keeping these assets in a locked room with access allowed only to authorized personnel.</a:t>
            </a:r>
          </a:p>
          <a:p>
            <a:pPr marL="176131" indent="-176131">
              <a:spcBef>
                <a:spcPct val="0"/>
              </a:spcBef>
              <a:buFont typeface="Arial" panose="020B0604020202020204" pitchFamily="34" charset="0"/>
              <a:buChar char="•"/>
            </a:pPr>
            <a:r>
              <a:rPr lang="en-US" b="1" dirty="0"/>
              <a:t>Proper authorization</a:t>
            </a:r>
            <a:r>
              <a:rPr lang="en-US" dirty="0"/>
              <a:t>: The theatre should establish formal guidelines on how to handle cash receipts and make purchases. For example, only management should be authorized to make purchases over certain amounts.</a:t>
            </a:r>
          </a:p>
          <a:p>
            <a:pPr marL="176131" indent="-176131">
              <a:spcBef>
                <a:spcPct val="0"/>
              </a:spcBef>
              <a:buFont typeface="Arial" panose="020B0604020202020204" pitchFamily="34" charset="0"/>
              <a:buChar char="•"/>
            </a:pPr>
            <a:r>
              <a:rPr lang="en-US" b="1" dirty="0"/>
              <a:t>Employee management</a:t>
            </a:r>
            <a:r>
              <a:rPr lang="en-US" dirty="0"/>
              <a:t>: Employees should be made fully aware of the company’s internal control procedures, ethical responsibilities, and channels for reporting irregular activities..</a:t>
            </a:r>
          </a:p>
          <a:p>
            <a:pPr marL="176131" indent="-176131">
              <a:spcBef>
                <a:spcPct val="0"/>
              </a:spcBef>
              <a:buFont typeface="Arial" panose="020B0604020202020204" pitchFamily="34" charset="0"/>
              <a:buChar char="•"/>
            </a:pPr>
            <a:r>
              <a:rPr lang="en-US" b="1" dirty="0"/>
              <a:t>E-commerce controls</a:t>
            </a:r>
            <a:r>
              <a:rPr lang="en-US" dirty="0"/>
              <a:t>:</a:t>
            </a:r>
            <a:r>
              <a:rPr lang="en-US" b="1" dirty="0"/>
              <a:t> </a:t>
            </a:r>
            <a:r>
              <a:rPr lang="en-US" b="0" dirty="0"/>
              <a:t>E-commerce refers to the wide range of electronic activities of a company, such as buying and selling over the Internet, digital information processing, and electronic communication. For example, only authorized personnel should have passwords to conduct electronic business transactions. The company should maintain and systematically check the firewall settings to prevent unauthorized access to accounts and credit card numbers. All employees should update the system’s antivirus software periodically.</a:t>
            </a:r>
            <a:endParaRPr lang="en-US" dirty="0"/>
          </a:p>
        </p:txBody>
      </p:sp>
    </p:spTree>
    <p:extLst>
      <p:ext uri="{BB962C8B-B14F-4D97-AF65-F5344CB8AC3E}">
        <p14:creationId xmlns:p14="http://schemas.microsoft.com/office/powerpoint/2010/main" val="1381697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Examples of detective controls in a movie theatre include:</a:t>
            </a:r>
          </a:p>
          <a:p>
            <a:pPr marL="176131" indent="-176131">
              <a:spcBef>
                <a:spcPct val="0"/>
              </a:spcBef>
              <a:buFont typeface="Arial" panose="020B0604020202020204" pitchFamily="34" charset="0"/>
              <a:buChar char="•"/>
            </a:pPr>
            <a:r>
              <a:rPr lang="en-US" b="1" dirty="0"/>
              <a:t>Reconciliations</a:t>
            </a:r>
            <a:r>
              <a:rPr lang="en-US" dirty="0"/>
              <a:t>: For example, accounting personnel should routinely reconcile the company’s cash records with those of its bank, and any discrepancy should be investigated.</a:t>
            </a:r>
          </a:p>
          <a:p>
            <a:pPr marL="176131" indent="-176131">
              <a:spcBef>
                <a:spcPct val="0"/>
              </a:spcBef>
              <a:buFont typeface="Arial" panose="020B0604020202020204" pitchFamily="34" charset="0"/>
              <a:buChar char="•"/>
            </a:pPr>
            <a:r>
              <a:rPr lang="en-US" b="1" dirty="0"/>
              <a:t>Performance reviews</a:t>
            </a:r>
            <a:r>
              <a:rPr lang="en-US" dirty="0"/>
              <a:t>:</a:t>
            </a:r>
            <a:r>
              <a:rPr lang="en-US" b="1" dirty="0"/>
              <a:t> </a:t>
            </a:r>
            <a:r>
              <a:rPr lang="en-US" dirty="0"/>
              <a:t>For example, the amount of concessions sold should be compared to the number of tickets sold over a period of time. If concession sales are lower than expected for a given number of tickets, employees could be wasting food, stealing snacks, or giving it to their friends for free. Alternatively, vendors may be supplying lower-quality food, driving down sales. Management may also wish to evaluate the overall performance of the theatre by comparing ticket sales for the current year with ticket sales for the previous year.</a:t>
            </a:r>
          </a:p>
          <a:p>
            <a:pPr marL="176131" indent="-176131">
              <a:spcBef>
                <a:spcPct val="0"/>
              </a:spcBef>
              <a:buFont typeface="Arial" panose="020B0604020202020204" pitchFamily="34" charset="0"/>
              <a:buChar char="•"/>
            </a:pPr>
            <a:r>
              <a:rPr lang="en-US" b="1" dirty="0"/>
              <a:t>Audits</a:t>
            </a:r>
            <a:r>
              <a:rPr lang="en-US" dirty="0"/>
              <a:t>: Many companies, such as those companies listed on a stock exchange, are required to have an independent auditor attest to the adequacy of their internal control procedures. Other companies can voluntarily choose each year to have an auditor assess their internal</a:t>
            </a:r>
          </a:p>
          <a:p>
            <a:pPr marL="176131" indent="-176131">
              <a:spcBef>
                <a:spcPct val="0"/>
              </a:spcBef>
              <a:buFont typeface="Arial" panose="020B0604020202020204" pitchFamily="34" charset="0"/>
              <a:buChar char="•"/>
            </a:pPr>
            <a:r>
              <a:rPr lang="en-US" dirty="0"/>
              <a:t>control procedures to detect any deficiencies or fraudulent behavior of employees.</a:t>
            </a:r>
          </a:p>
          <a:p>
            <a:pPr>
              <a:spcBef>
                <a:spcPct val="0"/>
              </a:spcBef>
            </a:pPr>
            <a:endParaRPr lang="en-US" dirty="0"/>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3F0830-B471-4519-AECB-4909999E3520}" type="slidenum">
              <a:rPr lang="en-US"/>
              <a:pPr fontAlgn="base">
                <a:spcBef>
                  <a:spcPct val="0"/>
                </a:spcBef>
                <a:spcAft>
                  <a:spcPct val="0"/>
                </a:spcAft>
              </a:pPr>
              <a:t>18</a:t>
            </a:fld>
            <a:endParaRPr lang="en-US" dirty="0"/>
          </a:p>
        </p:txBody>
      </p:sp>
    </p:spTree>
    <p:extLst>
      <p:ext uri="{BB962C8B-B14F-4D97-AF65-F5344CB8AC3E}">
        <p14:creationId xmlns:p14="http://schemas.microsoft.com/office/powerpoint/2010/main" val="491641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The CEO and CFO sign a report each year assessing whether the internal controls are adequate. Section 404 of SOX requires not only that companies document their internal controls and assess their adequacy, but that the company’s auditors provide an opinion on management’s assessment.</a:t>
            </a:r>
          </a:p>
          <a:p>
            <a:pPr>
              <a:spcBef>
                <a:spcPct val="0"/>
              </a:spcBef>
            </a:pPr>
            <a:endParaRPr lang="en-US" dirty="0"/>
          </a:p>
          <a:p>
            <a:pPr>
              <a:spcBef>
                <a:spcPct val="0"/>
              </a:spcBef>
            </a:pPr>
            <a:r>
              <a:rPr lang="en-US" dirty="0"/>
              <a:t>The Public Company Accounting Oversight Board (PCAOB) further requires the auditor to express its own opinion on whether the company has maintained effective internal control over financial reporting.</a:t>
            </a: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300F67-82DF-43E5-862F-A5A14496D2F1}"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3862616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642597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DA62345-A2AF-46FB-9FBD-D6421009BAE9}"/>
              </a:ext>
            </a:extLst>
          </p:cNvPr>
          <p:cNvSpPr>
            <a:spLocks noGrp="1"/>
          </p:cNvSpPr>
          <p:nvPr>
            <p:ph type="body" idx="1"/>
          </p:nvPr>
        </p:nvSpPr>
        <p:spPr/>
        <p:txBody>
          <a:bodyPr/>
          <a:lstStyle/>
          <a:p>
            <a:pPr defTabSz="469682">
              <a:defRPr/>
            </a:pPr>
            <a:r>
              <a:rPr lang="en-US" dirty="0"/>
              <a:t>The Public Company Accounting Oversight Board (PCAOB) requires the auditor to express its</a:t>
            </a:r>
            <a:r>
              <a:rPr lang="en-US" baseline="0" dirty="0"/>
              <a:t> own opinion on whether the company has maintained effective internal control over financial reporting. This illustration provides an excerpt from Regal Entertainment’s auditor’s report. </a:t>
            </a:r>
            <a:endParaRPr lang="en-US" dirty="0"/>
          </a:p>
          <a:p>
            <a:endParaRPr lang="en-US" dirty="0"/>
          </a:p>
        </p:txBody>
      </p:sp>
    </p:spTree>
    <p:extLst>
      <p:ext uri="{BB962C8B-B14F-4D97-AF65-F5344CB8AC3E}">
        <p14:creationId xmlns:p14="http://schemas.microsoft.com/office/powerpoint/2010/main" val="43461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While better internal control systems will more likely detect operating and reporting errors, no internal control system can turn a bad employee into a good one. No internal control system is perfect.</a:t>
            </a:r>
          </a:p>
          <a:p>
            <a:pPr>
              <a:spcBef>
                <a:spcPct val="0"/>
              </a:spcBef>
            </a:pPr>
            <a:endParaRPr lang="en-US" dirty="0"/>
          </a:p>
          <a:p>
            <a:pPr>
              <a:spcBef>
                <a:spcPct val="0"/>
              </a:spcBef>
            </a:pPr>
            <a:r>
              <a:rPr lang="en-US" dirty="0"/>
              <a:t>Going back to our movie theatre example, if the ticket cashier and the ticket taker, or the ticket cashier and the accountant, decide to work together to steal cash, theft will be much more difficult to detect. Fraud cases that involve collusion are typically several times more severe than are fraud cases involving one person. This suggests that collusion is effective in circumventing control procedures.</a:t>
            </a:r>
          </a:p>
          <a:p>
            <a:pPr>
              <a:spcBef>
                <a:spcPct val="0"/>
              </a:spcBef>
            </a:pPr>
            <a:endParaRPr lang="en-US" dirty="0"/>
          </a:p>
          <a:p>
            <a:pPr>
              <a:spcBef>
                <a:spcPct val="0"/>
              </a:spcBef>
            </a:pPr>
            <a:r>
              <a:rPr lang="en-US" dirty="0"/>
              <a:t>Managers may be required to obtain approval from the chief financial officer (CFO) for all large purchases. However, if the CFO uses the company’s funds to purchase a boat for personal use at a lake home, fewer controls are in place to detect this misappropriation. Even if lower-level employees suspect wrongdoing, they may be unwilling to confront their boss about the issue. Finally, because there are natural risks to running any business, effective internal controls and ethical employees alone cannot ensure a company’s success, or even survival.</a:t>
            </a:r>
          </a:p>
          <a:p>
            <a:pPr>
              <a:spcBef>
                <a:spcPct val="0"/>
              </a:spcBef>
            </a:pPr>
            <a:endParaRPr lang="en-US" dirty="0"/>
          </a:p>
          <a:p>
            <a:pPr>
              <a:spcBef>
                <a:spcPct val="0"/>
              </a:spcBef>
            </a:pPr>
            <a:r>
              <a:rPr lang="en-US" dirty="0"/>
              <a:t>Most companies recognize the limitations of internal controls and provide an explicit discussion of these issues in their annual report.</a:t>
            </a: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8243E5-5C22-4C77-A0A1-8C7FF3D27905}"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319365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As you</a:t>
            </a:r>
            <a:r>
              <a:rPr lang="en-IN" baseline="0" dirty="0"/>
              <a:t> have seen in previous chapters, </a:t>
            </a:r>
            <a:r>
              <a:rPr lang="en-IN" dirty="0"/>
              <a:t>the two key roles of financial accounting are to measure business activities and to communicate those activities to external decision makers. </a:t>
            </a:r>
            <a:r>
              <a:rPr lang="en-US" dirty="0"/>
              <a:t>For the measurement/communication process to be useful, the financial statements have to be accurate. You might be surprised, though, to learn that some companies’ published financial statements are incorrect. In this chapter, we will explore how this could happen and what can be done to help prevent it.</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68361-172F-4A10-BD35-C444EEE700D5}" type="slidenum">
              <a:rPr lang="en-US"/>
              <a:pPr fontAlgn="base">
                <a:spcBef>
                  <a:spcPct val="0"/>
                </a:spcBef>
                <a:spcAft>
                  <a:spcPct val="0"/>
                </a:spcAft>
              </a:pPr>
              <a:t>2</a:t>
            </a:fld>
            <a:endParaRPr lang="en-US" dirty="0"/>
          </a:p>
        </p:txBody>
      </p:sp>
    </p:spTree>
    <p:extLst>
      <p:ext uri="{BB962C8B-B14F-4D97-AF65-F5344CB8AC3E}">
        <p14:creationId xmlns:p14="http://schemas.microsoft.com/office/powerpoint/2010/main" val="4223664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37839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Of all assets, cash is the one most susceptible to employee fraud. Because of this, companies develop strict procedures to maintain control of cash.</a:t>
            </a:r>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1B714B-9BE9-44E7-9E3F-5E272E805864}"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2763845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a:t>
            </a:r>
            <a:r>
              <a:rPr lang="en-US" b="1" dirty="0"/>
              <a:t>cash</a:t>
            </a:r>
            <a:r>
              <a:rPr lang="en-US" dirty="0"/>
              <a:t> held by a company is reported in its balance sheet. This amount</a:t>
            </a:r>
          </a:p>
          <a:p>
            <a:r>
              <a:rPr lang="en-US" dirty="0"/>
              <a:t> includes currency, coins, and balances in savings</a:t>
            </a:r>
            <a:r>
              <a:rPr lang="en-US" baseline="0" dirty="0"/>
              <a:t> and checking accounts, as well as items acceptable for deposit in these accounts, such as checks received from customers. </a:t>
            </a:r>
          </a:p>
          <a:p>
            <a:endParaRPr lang="en-US" baseline="0" dirty="0"/>
          </a:p>
          <a:p>
            <a:r>
              <a:rPr lang="en-US" baseline="0" dirty="0"/>
              <a:t>In addition, when a company sells products or services to customers who use credit cards or debit cards, the cash to be collected from those sales is nearly always included in the total cash balance immediately. The reason is that cash from those transactions will be deposited electronically into the company’s bank account within a few days. </a:t>
            </a:r>
          </a:p>
          <a:p>
            <a:endParaRPr lang="en-US" baseline="0" dirty="0"/>
          </a:p>
          <a:p>
            <a:r>
              <a:rPr lang="en-US" baseline="0" dirty="0"/>
              <a:t>The important point to understand is that ALL forms of cash and cash equivalents are usually combined and reported as a single asset in the balance sheet of most companies. This line item is usually referred to as “</a:t>
            </a:r>
            <a:r>
              <a:rPr lang="en-US" b="1" i="1" u="none" baseline="0" dirty="0"/>
              <a:t>cash</a:t>
            </a:r>
            <a:r>
              <a:rPr lang="en-US" baseline="0" dirty="0"/>
              <a:t>” or "</a:t>
            </a:r>
            <a:r>
              <a:rPr lang="en-US" b="1" i="1" baseline="0" dirty="0"/>
              <a:t>cash and cash equivalents</a:t>
            </a:r>
            <a:r>
              <a:rPr lang="en-US" baseline="0" dirty="0"/>
              <a:t>.”</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156940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962837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C1367CE-3A36-4640-84AA-12EC10540F9A}" type="slidenum">
              <a:rPr lang="en-US"/>
              <a:pPr fontAlgn="base">
                <a:spcBef>
                  <a:spcPct val="0"/>
                </a:spcBef>
                <a:spcAft>
                  <a:spcPct val="0"/>
                </a:spcAft>
              </a:pPr>
              <a:t>30</a:t>
            </a:fld>
            <a:endParaRPr lang="en-US" dirty="0"/>
          </a:p>
        </p:txBody>
      </p:sp>
    </p:spTree>
    <p:extLst>
      <p:ext uri="{BB962C8B-B14F-4D97-AF65-F5344CB8AC3E}">
        <p14:creationId xmlns:p14="http://schemas.microsoft.com/office/powerpoint/2010/main" val="1255240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Companies collect payments from customers in a variety of ways:</a:t>
            </a:r>
          </a:p>
          <a:p>
            <a:pPr marL="176131" indent="-176131">
              <a:buFont typeface="Arial" panose="020B0604020202020204" pitchFamily="34" charset="0"/>
              <a:buChar char="•"/>
              <a:defRPr/>
            </a:pPr>
            <a:r>
              <a:rPr lang="en-US" b="1" dirty="0"/>
              <a:t>Cash and checks (“paper”)</a:t>
            </a:r>
            <a:r>
              <a:rPr lang="en-US" dirty="0"/>
              <a:t>: Both forms of payment were once very common but are on the decline, especially with younger customers.</a:t>
            </a:r>
          </a:p>
          <a:p>
            <a:pPr marL="176131" indent="-176131">
              <a:buFont typeface="Arial" panose="020B0604020202020204" pitchFamily="34" charset="0"/>
              <a:buChar char="•"/>
              <a:defRPr/>
            </a:pPr>
            <a:r>
              <a:rPr lang="en-US" b="1" dirty="0"/>
              <a:t>Credit cards and debit cards (“plastic”). </a:t>
            </a:r>
            <a:r>
              <a:rPr lang="en-US" dirty="0"/>
              <a:t>Credit cards offer the advantage of allowing customers to purchase on credit, while debit cards withdraw funds immediately from the customer’s bank account.</a:t>
            </a:r>
          </a:p>
          <a:p>
            <a:pPr marL="176131" indent="-176131">
              <a:buFont typeface="Arial" panose="020B0604020202020204" pitchFamily="34" charset="0"/>
              <a:buChar char="•"/>
              <a:defRPr/>
            </a:pPr>
            <a:r>
              <a:rPr lang="en-US" b="1" dirty="0"/>
              <a:t>Mobile payments</a:t>
            </a:r>
            <a:r>
              <a:rPr lang="en-US" dirty="0"/>
              <a:t>: Customers can electronically store credit cards and debit cards on their mobile device, eliminating the need to carry a physical wallet.</a:t>
            </a:r>
          </a:p>
          <a:p>
            <a:pPr marL="176131" indent="-176131">
              <a:buFont typeface="Arial" panose="020B0604020202020204" pitchFamily="34" charset="0"/>
              <a:buChar char="•"/>
              <a:defRPr/>
            </a:pPr>
            <a:r>
              <a:rPr lang="en-US" b="1" dirty="0"/>
              <a:t>Electronic funds transfers (EFTs)</a:t>
            </a:r>
            <a:r>
              <a:rPr lang="en-US" dirty="0"/>
              <a:t>: Customers often transfer funds directly from their bank account to the company’s bank. </a:t>
            </a:r>
          </a:p>
          <a:p>
            <a:pPr marL="176131" indent="-176131">
              <a:buFont typeface="Arial" panose="020B0604020202020204" pitchFamily="34" charset="0"/>
              <a:buChar char="•"/>
              <a:defRPr/>
            </a:pPr>
            <a:r>
              <a:rPr lang="en-US" b="1" dirty="0"/>
              <a:t>Prepaid cards</a:t>
            </a:r>
            <a:r>
              <a:rPr lang="en-US" dirty="0"/>
              <a:t>: Often referred to as gift cards, customers use these much like debit cards, except that expenditures are applied to the card’s balance (not a bank account balance).</a:t>
            </a:r>
          </a:p>
          <a:p>
            <a:pPr marL="176131" indent="-176131">
              <a:buFont typeface="Arial" panose="020B0604020202020204" pitchFamily="34" charset="0"/>
              <a:buChar char="•"/>
              <a:defRPr/>
            </a:pPr>
            <a:r>
              <a:rPr lang="en-US" b="1" dirty="0"/>
              <a:t>Cryptocurrencies</a:t>
            </a:r>
            <a:r>
              <a:rPr lang="en-US" dirty="0"/>
              <a:t>: Cryptocurrencies represent digital money that allows peer-to-peer transactions without the need for a third-party bank or credit card company. While relatively few businesses currently accept cryptocurrencies, these types of payment seem more likely in the future, as blockchain technology is expected to help prevent fraud.</a:t>
            </a: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31</a:t>
            </a:fld>
            <a:endParaRPr lang="en-US" dirty="0"/>
          </a:p>
        </p:txBody>
      </p:sp>
    </p:spTree>
    <p:extLst>
      <p:ext uri="{BB962C8B-B14F-4D97-AF65-F5344CB8AC3E}">
        <p14:creationId xmlns:p14="http://schemas.microsoft.com/office/powerpoint/2010/main" val="1104495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While it might surprise you, many companies still receive cash and checks. These forms of payment are more susceptible to theft, fraud, and being lost or destroyed.</a:t>
            </a:r>
          </a:p>
          <a:p>
            <a:pPr>
              <a:defRPr/>
            </a:pPr>
            <a:endParaRPr lang="en-US" dirty="0"/>
          </a:p>
          <a:p>
            <a:pPr>
              <a:defRPr/>
            </a:pPr>
            <a:r>
              <a:rPr lang="en-US" sz="1800" dirty="0">
                <a:solidFill>
                  <a:srgbClr val="000000"/>
                </a:solidFill>
                <a:latin typeface="URWPalladioTOT"/>
              </a:rPr>
              <a:t>Whether a customer uses cash or a check to make a purchase, the company records the transaction as a cash sale (with a debit to Cash and a  credit to Service Revenue). </a:t>
            </a: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32</a:t>
            </a:fld>
            <a:endParaRPr lang="en-US" dirty="0"/>
          </a:p>
        </p:txBody>
      </p:sp>
    </p:spTree>
    <p:extLst>
      <p:ext uri="{BB962C8B-B14F-4D97-AF65-F5344CB8AC3E}">
        <p14:creationId xmlns:p14="http://schemas.microsoft.com/office/powerpoint/2010/main" val="67309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The term credit card is derived from the fact that the issuer, such as Visa® or MasterCard®, extends credit (lends money) to the cardholder each time the cardholder uses the card. </a:t>
            </a:r>
          </a:p>
          <a:p>
            <a:pPr>
              <a:defRPr/>
            </a:pPr>
            <a:endParaRPr lang="en-US" dirty="0"/>
          </a:p>
          <a:p>
            <a:pPr>
              <a:defRPr/>
            </a:pPr>
            <a:r>
              <a:rPr lang="en-US" dirty="0"/>
              <a:t>Credit card companies earn revenues primarily in two ways. </a:t>
            </a:r>
          </a:p>
          <a:p>
            <a:pPr marL="176131" indent="-176131">
              <a:buFont typeface="Arial" panose="020B0604020202020204" pitchFamily="34" charset="0"/>
              <a:buChar char="•"/>
              <a:defRPr/>
            </a:pPr>
            <a:r>
              <a:rPr lang="en-US" dirty="0"/>
              <a:t>First, the cardholder has a specified grace period before he or she has to pay the credit card balance in full. If the balance is not paid by the end of the grace period, the issuing company will charge a fee (interest).</a:t>
            </a:r>
          </a:p>
          <a:p>
            <a:pPr marL="176131" indent="-176131">
              <a:buFont typeface="Arial" panose="020B0604020202020204" pitchFamily="34" charset="0"/>
              <a:buChar char="•"/>
              <a:defRPr/>
            </a:pPr>
            <a:r>
              <a:rPr lang="en-US" dirty="0"/>
              <a:t>Second, credit card companies charge the retailer, not the customer, for the use of the credit card. This charge generally ranges from 2% to 4% of the amount of the sale.</a:t>
            </a: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33</a:t>
            </a:fld>
            <a:endParaRPr lang="en-US" dirty="0"/>
          </a:p>
        </p:txBody>
      </p:sp>
    </p:spTree>
    <p:extLst>
      <p:ext uri="{BB962C8B-B14F-4D97-AF65-F5344CB8AC3E}">
        <p14:creationId xmlns:p14="http://schemas.microsoft.com/office/powerpoint/2010/main" val="42218902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dirty="0"/>
              <a:t>Moviegoers don’t pay cash to the theatre at the time of sale, but MasterCard deposits cash, less the service fee expense, into the theatre’s account, usually within 1 to 3 days. Therefore, the theatre records the $2,000 credit card transaction as $1,940 cash received and $60 service fee expense. We debit Cash for $1,940, debit Service Fee Expense for $60, and credit Service Revenue for $2,000.</a:t>
            </a:r>
          </a:p>
          <a:p>
            <a:pPr defTabSz="469682">
              <a:spcBef>
                <a:spcPct val="0"/>
              </a:spcBef>
              <a:defRPr/>
            </a:pPr>
            <a:endParaRPr lang="en-US" dirty="0"/>
          </a:p>
          <a:p>
            <a:pPr defTabSz="469682">
              <a:spcBef>
                <a:spcPct val="0"/>
              </a:spcBef>
              <a:defRPr/>
            </a:pPr>
            <a:r>
              <a:rPr lang="en-US" dirty="0"/>
              <a:t>From the seller’s perspective, the only difference between a cash sale and a credit card sale is that the seller must pay a fee to the credit card company for allowing the customer to use a credit card.</a:t>
            </a:r>
          </a:p>
          <a:p>
            <a:pPr defTabSz="469682">
              <a:spcBef>
                <a:spcPct val="0"/>
              </a:spcBef>
              <a:defRPr/>
            </a:pP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976297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Debit cards are sometimes referred to as check cards.</a:t>
            </a:r>
          </a:p>
          <a:p>
            <a:pPr>
              <a:defRPr/>
            </a:pPr>
            <a:endParaRPr lang="en-US" dirty="0"/>
          </a:p>
          <a:p>
            <a:pPr>
              <a:defRPr/>
            </a:pPr>
            <a:r>
              <a:rPr lang="en-US" dirty="0"/>
              <a:t>Debit card transactions are recorded similar to credit card transactions.</a:t>
            </a: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35</a:t>
            </a:fld>
            <a:endParaRPr lang="en-US" dirty="0"/>
          </a:p>
        </p:txBody>
      </p:sp>
    </p:spTree>
    <p:extLst>
      <p:ext uri="{BB962C8B-B14F-4D97-AF65-F5344CB8AC3E}">
        <p14:creationId xmlns:p14="http://schemas.microsoft.com/office/powerpoint/2010/main" val="4142983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Companies issue incorrect financial statements for two reasons—errors and fraud</a:t>
            </a:r>
            <a:r>
              <a:rPr lang="en-IN" dirty="0"/>
              <a:t>. Errors are accidental errors in recording (or failing to record) transactions or in applying accounting rules</a:t>
            </a:r>
            <a:r>
              <a:rPr lang="en-US" dirty="0"/>
              <a:t>. Though these errors are unintentional, they create confusion and weaken investor and creditor confidence.</a:t>
            </a:r>
          </a:p>
          <a:p>
            <a:pPr>
              <a:spcBef>
                <a:spcPct val="0"/>
              </a:spcBef>
            </a:pPr>
            <a:endParaRPr lang="en-US" dirty="0"/>
          </a:p>
          <a:p>
            <a:pPr>
              <a:spcBef>
                <a:spcPct val="0"/>
              </a:spcBef>
            </a:pPr>
            <a:r>
              <a:rPr lang="en-IN" dirty="0"/>
              <a:t>Fraud occurs when a person intentionally deceives another person for personal gain or to damage that person. Occupational fraud is the use of one’s occupation for personal enrichment through the deliberate misuse or misapplication of the employer’s resources.</a:t>
            </a:r>
          </a:p>
          <a:p>
            <a:pPr>
              <a:spcBef>
                <a:spcPct val="0"/>
              </a:spcBef>
            </a:pPr>
            <a:endParaRPr lang="en-IN" dirty="0"/>
          </a:p>
          <a:p>
            <a:pPr>
              <a:spcBef>
                <a:spcPct val="0"/>
              </a:spcBef>
            </a:pPr>
            <a:r>
              <a:rPr lang="en-IN" dirty="0"/>
              <a:t>The first source of occupational fraud is misuse of company resources.</a:t>
            </a:r>
          </a:p>
          <a:p>
            <a:pPr>
              <a:spcBef>
                <a:spcPct val="0"/>
              </a:spcBef>
            </a:pPr>
            <a:endParaRPr lang="en-IN" dirty="0"/>
          </a:p>
          <a:p>
            <a:pPr>
              <a:spcBef>
                <a:spcPct val="0"/>
              </a:spcBef>
            </a:pPr>
            <a:r>
              <a:rPr lang="en-IN" dirty="0"/>
              <a:t>The second source of occupational fraud involves financial statement manipulation. Here, those in charge of communicating financial accounting information falsify reports.</a:t>
            </a:r>
            <a:endParaRPr lang="en-US" dirty="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7BB308-7EAA-4318-9201-1C5FE30A6DDE}" type="slidenum">
              <a:rPr lang="en-US"/>
              <a:pPr fontAlgn="base">
                <a:spcBef>
                  <a:spcPct val="0"/>
                </a:spcBef>
                <a:spcAft>
                  <a:spcPct val="0"/>
                </a:spcAft>
              </a:pPr>
              <a:t>3</a:t>
            </a:fld>
            <a:endParaRPr lang="en-US" dirty="0"/>
          </a:p>
        </p:txBody>
      </p:sp>
    </p:spTree>
    <p:extLst>
      <p:ext uri="{BB962C8B-B14F-4D97-AF65-F5344CB8AC3E}">
        <p14:creationId xmlns:p14="http://schemas.microsoft.com/office/powerpoint/2010/main" val="1511252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36</a:t>
            </a:fld>
            <a:endParaRPr lang="en-US" dirty="0"/>
          </a:p>
        </p:txBody>
      </p:sp>
    </p:spTree>
    <p:extLst>
      <p:ext uri="{BB962C8B-B14F-4D97-AF65-F5344CB8AC3E}">
        <p14:creationId xmlns:p14="http://schemas.microsoft.com/office/powerpoint/2010/main" val="342837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Managers should design proper controls for cash disbursements to prevent any unauthorized payments and ensure proper recording. Consistent with our discussion of cash receipts, cash disbursements include not only disbursing physical cash, but also writing checks and using credit cards and debit cards to make payments. All these forms of payment constitute cash disbursement and require formal internal control procedures.</a:t>
            </a:r>
          </a:p>
          <a:p>
            <a:pPr>
              <a:defRPr/>
            </a:pPr>
            <a:endParaRPr lang="en-US" dirty="0"/>
          </a:p>
          <a:p>
            <a:pPr defTabSz="469682">
              <a:defRPr/>
            </a:pPr>
            <a:r>
              <a:rPr lang="en-US" dirty="0"/>
              <a:t>A summary of the first three common controls over cash disbursements are provided in this slide.</a:t>
            </a:r>
            <a:endParaRPr lang="en-GB" dirty="0"/>
          </a:p>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37</a:t>
            </a:fld>
            <a:endParaRPr lang="en-US" dirty="0"/>
          </a:p>
        </p:txBody>
      </p:sp>
    </p:spTree>
    <p:extLst>
      <p:ext uri="{BB962C8B-B14F-4D97-AF65-F5344CB8AC3E}">
        <p14:creationId xmlns:p14="http://schemas.microsoft.com/office/powerpoint/2010/main" val="1565033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dirty="0"/>
              <a:t>A summary of the remaining three common controls over cash disbursements are provided in this slide.</a:t>
            </a:r>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38</a:t>
            </a:fld>
            <a:endParaRPr lang="en-US" dirty="0"/>
          </a:p>
        </p:txBody>
      </p:sp>
    </p:spTree>
    <p:extLst>
      <p:ext uri="{BB962C8B-B14F-4D97-AF65-F5344CB8AC3E}">
        <p14:creationId xmlns:p14="http://schemas.microsoft.com/office/powerpoint/2010/main" val="541789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dirty="0"/>
              <a:t>When the movie theatre pays $1,000 to advertise its show times, it records the transaction in the same manner, regardless of whether it pays with cash, a check, or a debit card. The transaction is recorded with a debit to Advertising Expense and a credit to Cash.</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49517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dirty="0"/>
              <a:t>Because credit cards allow the purchaser to delay payment for several weeks or even months, if the theatre uses a credit card to pay for the $1,000 worth of advertising, it would record the purchase with a debit to Advertising Expense and a credit to Accounts Payable.</a:t>
            </a:r>
          </a:p>
          <a:p>
            <a:pPr defTabSz="469682">
              <a:spcBef>
                <a:spcPct val="0"/>
              </a:spcBef>
              <a:defRPr/>
            </a:pPr>
            <a:endParaRPr lang="en-US" dirty="0"/>
          </a:p>
          <a:p>
            <a:pPr defTabSz="469682">
              <a:spcBef>
                <a:spcPct val="0"/>
              </a:spcBef>
              <a:defRPr/>
            </a:pPr>
            <a:r>
              <a:rPr lang="en-US" sz="1800" dirty="0">
                <a:solidFill>
                  <a:srgbClr val="000000"/>
                </a:solidFill>
                <a:latin typeface="URWPalladioTOT"/>
              </a:rPr>
              <a:t>Smaller companies often use credit cards to make purchases, whereas larger companies buy on account (or on credit). Both result in payment by the company being somewhat delayed, and therefore both types of purchases result in Accounts Payable being recorded. </a:t>
            </a:r>
          </a:p>
          <a:p>
            <a:pPr defTabSz="469682">
              <a:spcBef>
                <a:spcPct val="0"/>
              </a:spcBef>
              <a:defRPr/>
            </a:pPr>
            <a:endParaRPr lang="en-US" sz="1800" dirty="0">
              <a:solidFill>
                <a:srgbClr val="000000"/>
              </a:solidFill>
              <a:latin typeface="URWPalladioTOT"/>
            </a:endParaRPr>
          </a:p>
          <a:p>
            <a:pPr defTabSz="469682">
              <a:spcBef>
                <a:spcPct val="0"/>
              </a:spcBef>
              <a:defRPr/>
            </a:pPr>
            <a:r>
              <a:rPr lang="en-US" sz="1800" dirty="0">
                <a:solidFill>
                  <a:srgbClr val="000000"/>
                </a:solidFill>
                <a:latin typeface="URWPalladioTOT"/>
              </a:rPr>
              <a:t>In addition, in practice when we record Accounts Payable, we would also indicate the specific credit card or specific vendor that is owed.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81823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41</a:t>
            </a:fld>
            <a:endParaRPr lang="en-US" dirty="0"/>
          </a:p>
        </p:txBody>
      </p:sp>
    </p:spTree>
    <p:extLst>
      <p:ext uri="{BB962C8B-B14F-4D97-AF65-F5344CB8AC3E}">
        <p14:creationId xmlns:p14="http://schemas.microsoft.com/office/powerpoint/2010/main" val="2821570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819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885762-9F9E-481F-8D30-233C7B90BF9A}" type="slidenum">
              <a:rPr lang="en-US"/>
              <a:pPr fontAlgn="base">
                <a:spcBef>
                  <a:spcPct val="0"/>
                </a:spcBef>
                <a:spcAft>
                  <a:spcPct val="0"/>
                </a:spcAft>
              </a:pPr>
              <a:t>42</a:t>
            </a:fld>
            <a:endParaRPr lang="en-US" dirty="0"/>
          </a:p>
        </p:txBody>
      </p:sp>
    </p:spTree>
    <p:extLst>
      <p:ext uri="{BB962C8B-B14F-4D97-AF65-F5344CB8AC3E}">
        <p14:creationId xmlns:p14="http://schemas.microsoft.com/office/powerpoint/2010/main" val="346283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company’s cash balance</a:t>
            </a:r>
            <a:r>
              <a:rPr lang="en-US" baseline="0" dirty="0"/>
              <a:t> as recorded in its books rarely equals the cash balance reported in the bank statement. </a:t>
            </a:r>
          </a:p>
          <a:p>
            <a:endParaRPr lang="en-US" baseline="0" dirty="0"/>
          </a:p>
          <a:p>
            <a:pPr defTabSz="469682">
              <a:defRPr/>
            </a:pPr>
            <a:r>
              <a:rPr lang="en-IN" dirty="0"/>
              <a:t>Another important control used by nearly all companies to help maintain control of cash is a bank reconciliation. A </a:t>
            </a:r>
            <a:r>
              <a:rPr lang="en-IN" b="1" dirty="0"/>
              <a:t>bank reconciliation </a:t>
            </a:r>
            <a:r>
              <a:rPr lang="en-IN" dirty="0"/>
              <a:t>matches the balance of cash in the bank account with the balance of cash in the company’s own records. </a:t>
            </a:r>
            <a:r>
              <a:rPr lang="en-US" baseline="0" dirty="0"/>
              <a:t>Differences between the two are usually due to timing differences or errors. Timing differences in cash occur when the company records transactions either before or after the bank records the same transaction. Errors can be made by either party—either by the bank or by the company. </a:t>
            </a:r>
          </a:p>
          <a:p>
            <a:pPr marL="176131" indent="-176131" defTabSz="469682">
              <a:buFont typeface="Arial" panose="020B0604020202020204" pitchFamily="34" charset="0"/>
              <a:buChar char="•"/>
              <a:defRPr/>
            </a:pPr>
            <a:r>
              <a:rPr lang="en-US" baseline="0" dirty="0"/>
              <a:t>For example, when a company receives cash for selling products and services, the company records an increase to cash immediately. The bank, however, doesn’t record an increase until the cash is later deposited.</a:t>
            </a:r>
          </a:p>
          <a:p>
            <a:pPr marL="293551" indent="-293551" defTabSz="469682">
              <a:buFont typeface="Arial" panose="020B0604020202020204" pitchFamily="34" charset="0"/>
              <a:buChar char="•"/>
              <a:defRPr/>
            </a:pPr>
            <a:r>
              <a:rPr lang="en-US" sz="1800" dirty="0">
                <a:solidFill>
                  <a:srgbClr val="000000"/>
                </a:solidFill>
                <a:latin typeface="URWPalladioTOT"/>
              </a:rPr>
              <a:t>Other times, it’s the bank that is the first to record a transaction. For example, banks may charge service fees for a variety of items. These fees immediately reduce the bank’s record of the company’s balance for cash. However, the company may not be immediately aware of these fees. </a:t>
            </a:r>
          </a:p>
          <a:p>
            <a:pPr marL="293551" indent="-293551" defTabSz="469682">
              <a:buFont typeface="Arial" panose="020B0604020202020204" pitchFamily="34" charset="0"/>
              <a:buChar char="•"/>
              <a:defRPr/>
            </a:pPr>
            <a:endParaRPr lang="en-US" sz="1800" dirty="0">
              <a:solidFill>
                <a:srgbClr val="000000"/>
              </a:solidFill>
              <a:latin typeface="URWPalladioTOT"/>
            </a:endParaRPr>
          </a:p>
          <a:p>
            <a:pPr defTabSz="469682">
              <a:defRPr/>
            </a:pPr>
            <a:r>
              <a:rPr lang="en-US" sz="1800" dirty="0">
                <a:solidFill>
                  <a:srgbClr val="000000"/>
                </a:solidFill>
                <a:latin typeface="URWPalladioTOT"/>
              </a:rPr>
              <a:t>An accidental error might occur if the company mistakenly were to record a payment for $117 as $171 in its records, or if the bank improperly processed a deposit of $1,100 as a $1,010 deposit. An intentional error is the result of theft. If the company records a daily deposit of</a:t>
            </a:r>
          </a:p>
          <a:p>
            <a:pPr defTabSz="469682">
              <a:defRPr/>
            </a:pPr>
            <a:r>
              <a:rPr lang="en-US" sz="1800" dirty="0">
                <a:solidFill>
                  <a:srgbClr val="000000"/>
                </a:solidFill>
                <a:latin typeface="URWPalladioTOT"/>
              </a:rPr>
              <a:t>$5,000 but an employee deposits only $500 into the bank account and pockets the rest, the bank reconciliation will reveal the missing $4,500.</a:t>
            </a:r>
          </a:p>
          <a:p>
            <a:pPr defTabSz="469682">
              <a:defRPr/>
            </a:pPr>
            <a:endParaRPr lang="en-US" sz="1800" dirty="0">
              <a:solidFill>
                <a:srgbClr val="000000"/>
              </a:solidFill>
              <a:latin typeface="URWPalladioTOT"/>
            </a:endParaRPr>
          </a:p>
          <a:p>
            <a:pPr defTabSz="469682">
              <a:defRPr/>
            </a:pPr>
            <a:r>
              <a:rPr lang="en-US" sz="1800" dirty="0">
                <a:solidFill>
                  <a:srgbClr val="000000"/>
                </a:solidFill>
                <a:latin typeface="URWPalladioTOT"/>
              </a:rPr>
              <a:t>It is the possibility of these errors, or even outright fraudulent activities, that makes the bank reconciliation a useful cash control tool. That’s why bank reconciliations are prepared frequently by most companies. </a:t>
            </a:r>
          </a:p>
          <a:p>
            <a:pPr defTabSz="469682">
              <a:defRPr/>
            </a:pPr>
            <a:endParaRPr lang="en-US" sz="1800" dirty="0">
              <a:solidFill>
                <a:srgbClr val="000000"/>
              </a:solidFill>
              <a:latin typeface="URWPalladioTOT"/>
            </a:endParaRPr>
          </a:p>
          <a:p>
            <a:pPr defTabSz="469682">
              <a:defRPr/>
            </a:pP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76755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shows Starlight Productions’s own record of cash activity. On the bottom, you can see that the company’s ending cash balance is $34,600.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689216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illustration provides</a:t>
            </a:r>
            <a:r>
              <a:rPr lang="en-US" dirty="0"/>
              <a:t> an example of a bank statement.</a:t>
            </a:r>
            <a:r>
              <a:rPr lang="en-US" baseline="0" dirty="0"/>
              <a:t> First Bank’s ending balance of cash of $26,400 differs from Starlight’s ending balance of cash of $34,600 (shown on the previous slide). Why do these balances differ? </a:t>
            </a:r>
          </a:p>
          <a:p>
            <a:endParaRPr lang="en-US" baseline="0" dirty="0"/>
          </a:p>
          <a:p>
            <a:r>
              <a:rPr lang="en-US" baseline="0" dirty="0"/>
              <a:t>To ensure that all cash transactions have been properly recorded, we need to reconcile these two balances by identifying (1) timing differences created by cash activity reported by either First Bank or Starlight but not recorded by the other and (2) any errors.</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0334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IN" dirty="0"/>
              <a:t>Three elements are present for every fraud that occurs:</a:t>
            </a:r>
          </a:p>
          <a:p>
            <a:pPr marL="234841" indent="-234841" defTabSz="469682">
              <a:buFont typeface="+mj-lt"/>
              <a:buAutoNum type="arabicPeriod"/>
              <a:defRPr/>
            </a:pPr>
            <a:r>
              <a:rPr lang="en-IN" dirty="0"/>
              <a:t>Opportunity—the situation allows the fraud to occur.</a:t>
            </a:r>
            <a:endParaRPr lang="en-US" dirty="0"/>
          </a:p>
          <a:p>
            <a:pPr marL="234841" indent="-234841">
              <a:buFont typeface="+mj-lt"/>
              <a:buAutoNum type="arabicPeriod"/>
              <a:defRPr/>
            </a:pPr>
            <a:r>
              <a:rPr lang="en-IN" dirty="0"/>
              <a:t>Motivation (or pressure)—someone feels the need to commit fraud, such as the need for money.</a:t>
            </a:r>
          </a:p>
          <a:p>
            <a:pPr marL="234841" indent="-234841">
              <a:buFont typeface="+mj-lt"/>
              <a:buAutoNum type="arabicPeriod"/>
              <a:defRPr/>
            </a:pPr>
            <a:r>
              <a:rPr lang="en-IN" dirty="0"/>
              <a:t>Rationalization—justification for the deceptive act by the one committing fraud.</a:t>
            </a:r>
          </a:p>
          <a:p>
            <a:pPr marL="234841" indent="-234841">
              <a:buFont typeface="+mj-lt"/>
              <a:buAutoNum type="arabicPeriod"/>
              <a:defRPr/>
            </a:pPr>
            <a:endParaRPr lang="en-IN" dirty="0"/>
          </a:p>
          <a:p>
            <a:pPr>
              <a:defRPr/>
            </a:pPr>
            <a:r>
              <a:rPr lang="en-IN" dirty="0"/>
              <a:t>What</a:t>
            </a:r>
            <a:r>
              <a:rPr lang="en-IN" baseline="0" dirty="0"/>
              <a:t> can be done to help minimize fraud? At least one of the three elements of the fraud triangle must be eliminated. </a:t>
            </a:r>
            <a:endParaRPr lang="en-IN" dirty="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FB272B3-929C-434A-B739-478E995B8C42}" type="slidenum">
              <a:rPr lang="en-US"/>
              <a:pPr fontAlgn="base">
                <a:spcBef>
                  <a:spcPct val="0"/>
                </a:spcBef>
                <a:spcAft>
                  <a:spcPct val="0"/>
                </a:spcAft>
              </a:pPr>
              <a:t>4</a:t>
            </a:fld>
            <a:endParaRPr lang="en-US" dirty="0"/>
          </a:p>
        </p:txBody>
      </p:sp>
    </p:spTree>
    <p:extLst>
      <p:ext uri="{BB962C8B-B14F-4D97-AF65-F5344CB8AC3E}">
        <p14:creationId xmlns:p14="http://schemas.microsoft.com/office/powerpoint/2010/main" val="11451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46</a:t>
            </a:fld>
            <a:endParaRPr lang="en-US" dirty="0"/>
          </a:p>
        </p:txBody>
      </p:sp>
    </p:spTree>
    <p:extLst>
      <p:ext uri="{BB962C8B-B14F-4D97-AF65-F5344CB8AC3E}">
        <p14:creationId xmlns:p14="http://schemas.microsoft.com/office/powerpoint/2010/main" val="3158256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kern="1200" dirty="0">
                <a:solidFill>
                  <a:schemeClr val="tx1"/>
                </a:solidFill>
                <a:latin typeface="+mn-lt"/>
                <a:ea typeface="+mn-ea"/>
                <a:cs typeface="+mn-cs"/>
              </a:rPr>
              <a:t>Reconciling the bank account involves the following three steps: </a:t>
            </a:r>
          </a:p>
          <a:p>
            <a:r>
              <a:rPr lang="en-US" sz="1200" kern="1200" dirty="0">
                <a:solidFill>
                  <a:schemeClr val="tx1"/>
                </a:solidFill>
                <a:latin typeface="+mn-lt"/>
                <a:ea typeface="+mn-ea"/>
                <a:cs typeface="+mn-cs"/>
              </a:rPr>
              <a:t>1. Reconcile the </a:t>
            </a:r>
            <a:r>
              <a:rPr lang="en-US" sz="1200" b="1" kern="1200" dirty="0">
                <a:solidFill>
                  <a:schemeClr val="tx1"/>
                </a:solidFill>
                <a:latin typeface="+mn-lt"/>
                <a:ea typeface="+mn-ea"/>
                <a:cs typeface="+mn-cs"/>
              </a:rPr>
              <a:t>bank’s</a:t>
            </a:r>
            <a:r>
              <a:rPr lang="en-US" sz="1200" kern="1200" dirty="0">
                <a:solidFill>
                  <a:schemeClr val="tx1"/>
                </a:solidFill>
                <a:latin typeface="+mn-lt"/>
                <a:ea typeface="+mn-ea"/>
                <a:cs typeface="+mn-cs"/>
              </a:rPr>
              <a:t> cash balance. </a:t>
            </a:r>
          </a:p>
          <a:p>
            <a:r>
              <a:rPr lang="en-US" sz="1200" kern="1200" dirty="0">
                <a:solidFill>
                  <a:schemeClr val="tx1"/>
                </a:solidFill>
                <a:latin typeface="+mn-lt"/>
                <a:ea typeface="+mn-ea"/>
                <a:cs typeface="+mn-cs"/>
              </a:rPr>
              <a:t>2. Reconcile the </a:t>
            </a:r>
            <a:r>
              <a:rPr lang="en-US" sz="1200" b="1" kern="1200" dirty="0">
                <a:solidFill>
                  <a:schemeClr val="tx1"/>
                </a:solidFill>
                <a:latin typeface="+mn-lt"/>
                <a:ea typeface="+mn-ea"/>
                <a:cs typeface="+mn-cs"/>
              </a:rPr>
              <a:t>company’s</a:t>
            </a:r>
            <a:r>
              <a:rPr lang="en-US" sz="1200" kern="1200" dirty="0">
                <a:solidFill>
                  <a:schemeClr val="tx1"/>
                </a:solidFill>
                <a:latin typeface="+mn-lt"/>
                <a:ea typeface="+mn-ea"/>
                <a:cs typeface="+mn-cs"/>
              </a:rPr>
              <a:t> cash balance. </a:t>
            </a:r>
          </a:p>
          <a:p>
            <a:r>
              <a:rPr lang="en-US" sz="1200" kern="1200" dirty="0">
                <a:solidFill>
                  <a:schemeClr val="tx1"/>
                </a:solidFill>
                <a:latin typeface="+mn-lt"/>
                <a:ea typeface="+mn-ea"/>
                <a:cs typeface="+mn-cs"/>
              </a:rPr>
              <a:t>3. Update the company’s Cash account by recording items identified in step 2.</a:t>
            </a:r>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BD9881-10FB-4D28-8A0F-15F994899147}" type="slidenum">
              <a:rPr lang="en-US"/>
              <a:pPr fontAlgn="base">
                <a:spcBef>
                  <a:spcPct val="0"/>
                </a:spcBef>
                <a:spcAft>
                  <a:spcPct val="0"/>
                </a:spcAft>
              </a:pPr>
              <a:t>47</a:t>
            </a:fld>
            <a:endParaRPr lang="en-US" dirty="0"/>
          </a:p>
        </p:txBody>
      </p:sp>
    </p:spTree>
    <p:extLst>
      <p:ext uri="{BB962C8B-B14F-4D97-AF65-F5344CB8AC3E}">
        <p14:creationId xmlns:p14="http://schemas.microsoft.com/office/powerpoint/2010/main" val="19826491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step 1, we reconcile the </a:t>
            </a:r>
            <a:r>
              <a:rPr lang="en-US" i="1" dirty="0"/>
              <a:t>bank’s</a:t>
            </a:r>
            <a:r>
              <a:rPr lang="en-US" dirty="0"/>
              <a:t> cash balance by determining which cash transactions have been recorded by the company but not yet recorded by the bank.</a:t>
            </a:r>
          </a:p>
          <a:p>
            <a:pPr>
              <a:spcBef>
                <a:spcPct val="0"/>
              </a:spcBef>
            </a:pPr>
            <a:endParaRPr lang="en-IN" dirty="0"/>
          </a:p>
          <a:p>
            <a:pPr>
              <a:spcBef>
                <a:spcPct val="0"/>
              </a:spcBef>
            </a:pPr>
            <a:r>
              <a:rPr lang="en-IN" b="1" dirty="0"/>
              <a:t>Deposits outstanding </a:t>
            </a:r>
            <a:r>
              <a:rPr lang="en-IN" dirty="0"/>
              <a:t>are cash receipts of the company that have not been added to the bank’s record of the company’s cash balance. In other words, these</a:t>
            </a:r>
            <a:r>
              <a:rPr lang="en-IN" baseline="0" dirty="0"/>
              <a:t> cash receipts have been recorded by the company as an increase to cash but the bank’s balance does not reflect this increase.</a:t>
            </a:r>
          </a:p>
          <a:p>
            <a:pPr>
              <a:spcBef>
                <a:spcPct val="0"/>
              </a:spcBef>
            </a:pPr>
            <a:endParaRPr lang="en-IN" dirty="0"/>
          </a:p>
          <a:p>
            <a:pPr>
              <a:spcBef>
                <a:spcPct val="0"/>
              </a:spcBef>
            </a:pPr>
            <a:r>
              <a:rPr lang="en-IN" dirty="0"/>
              <a:t>Checks outstanding are checks the company has written that have not been subtracted from the bank’s record of the company’s balance.</a:t>
            </a:r>
            <a:endParaRPr lang="en-IN" baseline="0" dirty="0"/>
          </a:p>
          <a:p>
            <a:pPr>
              <a:spcBef>
                <a:spcPct val="0"/>
              </a:spcBef>
            </a:pPr>
            <a:endParaRPr lang="en-IN" dirty="0"/>
          </a:p>
          <a:p>
            <a:pPr>
              <a:spcBef>
                <a:spcPct val="0"/>
              </a:spcBef>
            </a:pPr>
            <a:r>
              <a:rPr lang="en-IN" dirty="0"/>
              <a:t>It’s also possible the bank has made an error in its own calculation of the company’s cash balance.</a:t>
            </a:r>
            <a:endParaRPr lang="en-US" dirty="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4BD9881-10FB-4D28-8A0F-15F994899147}" type="slidenum">
              <a:rPr lang="en-US"/>
              <a:pPr fontAlgn="base">
                <a:spcBef>
                  <a:spcPct val="0"/>
                </a:spcBef>
                <a:spcAft>
                  <a:spcPct val="0"/>
                </a:spcAft>
              </a:pPr>
              <a:t>48</a:t>
            </a:fld>
            <a:endParaRPr lang="en-US" dirty="0"/>
          </a:p>
        </p:txBody>
      </p:sp>
    </p:spTree>
    <p:extLst>
      <p:ext uri="{BB962C8B-B14F-4D97-AF65-F5344CB8AC3E}">
        <p14:creationId xmlns:p14="http://schemas.microsoft.com/office/powerpoint/2010/main" val="3859531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highlights the differences in cash collections reported in the company records and those reported in the bank statement. The differences are circled in red. When preparing the bank reconciliation, we need to focus only on those items. The amounts not circled have been recorded by both the company and the bank, so these items are already reconciled and therefore do not need further attention.</a:t>
            </a:r>
          </a:p>
          <a:p>
            <a:endParaRPr lang="en-US" dirty="0"/>
          </a:p>
          <a:p>
            <a:r>
              <a:rPr lang="en-US" dirty="0"/>
              <a:t>As shown on the left side, Starlight’s records reveal that cash of $8,500 has been received by the company but is not yet reflected as an increase in the bank’s cash balance by the end of March. These are known as </a:t>
            </a:r>
            <a:r>
              <a:rPr lang="en-US" b="1" dirty="0"/>
              <a:t>deposits outstanding</a:t>
            </a:r>
            <a:r>
              <a:rPr lang="en-US" dirty="0"/>
              <a:t>. Deposits outstanding cause the bank’s balance to be less than the company’s balance of cash. </a:t>
            </a:r>
          </a:p>
          <a:p>
            <a:endParaRPr lang="en-US" dirty="0"/>
          </a:p>
          <a:p>
            <a:r>
              <a:rPr lang="en-US" dirty="0"/>
              <a:t>[Note: We’ll address the items circled in the bank statement in step 2 below.]</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163720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0A1B08B-3B31-425A-9AF3-2AE7C0984B64}"/>
              </a:ext>
            </a:extLst>
          </p:cNvPr>
          <p:cNvSpPr>
            <a:spLocks noGrp="1"/>
          </p:cNvSpPr>
          <p:nvPr>
            <p:ph type="body" idx="1"/>
          </p:nvPr>
        </p:nvSpPr>
        <p:spPr/>
        <p:txBody>
          <a:bodyPr/>
          <a:lstStyle/>
          <a:p>
            <a:r>
              <a:rPr lang="en-US" dirty="0"/>
              <a:t>This illustration compares the company’s cash disbursements to the bank statement’s list of withdrawals and debit.  The differences are circled in red. When preparing the bank reconciliation, we need to focus only on those items. The amounts not circled have been recorded by both the company and the bank, so these items are already reconciled and therefore do not need further attention.</a:t>
            </a:r>
          </a:p>
          <a:p>
            <a:endParaRPr lang="en-US" dirty="0"/>
          </a:p>
          <a:p>
            <a:r>
              <a:rPr lang="en-US" dirty="0"/>
              <a:t>The company records show that the company has written two checks during the month of March, but only check #294 is shown in the bank statement. This means checks #295 (for $5,400) remains outstanding and has not yet been subtracted from the bank’s balance. This is an example of </a:t>
            </a:r>
            <a:r>
              <a:rPr lang="en-US" b="1" dirty="0"/>
              <a:t>checks outstanding</a:t>
            </a:r>
            <a:r>
              <a:rPr lang="en-US" dirty="0"/>
              <a:t>. Checks outstanding cause the bank’s balance to be more than the company’s balance of cash. </a:t>
            </a:r>
          </a:p>
          <a:p>
            <a:endParaRPr lang="en-US" dirty="0"/>
          </a:p>
          <a:p>
            <a:r>
              <a:rPr lang="en-US" dirty="0"/>
              <a:t>(Notice also that a debit card (DC) transaction was incorrectly recorded by the company for $3,000 instead of $3,300. We’ll address this $300 company error and other items circled in the bank statement in step 2.)</a:t>
            </a:r>
          </a:p>
          <a:p>
            <a:endParaRPr lang="en-US" strike="sngStrike" dirty="0"/>
          </a:p>
        </p:txBody>
      </p:sp>
    </p:spTree>
    <p:extLst>
      <p:ext uri="{BB962C8B-B14F-4D97-AF65-F5344CB8AC3E}">
        <p14:creationId xmlns:p14="http://schemas.microsoft.com/office/powerpoint/2010/main" val="33363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URWPalladioTOT"/>
              </a:rPr>
              <a:t>Starlight’s bank reconciliation is above. First, let’s look only at the left side of the bank reconciliation. </a:t>
            </a:r>
          </a:p>
          <a:p>
            <a:endParaRPr lang="en-US" dirty="0">
              <a:solidFill>
                <a:srgbClr val="000000"/>
              </a:solidFill>
              <a:latin typeface="URWPalladioTOT"/>
            </a:endParaRPr>
          </a:p>
          <a:p>
            <a:r>
              <a:rPr lang="en-US" b="1" dirty="0">
                <a:solidFill>
                  <a:srgbClr val="000000"/>
                </a:solidFill>
                <a:latin typeface="URWPalladioTOT"/>
              </a:rPr>
              <a:t>We adjust the bank’s cash balance per bank statement by adding deposits outstanding and subtracting checks outstanding. </a:t>
            </a:r>
          </a:p>
          <a:p>
            <a:pPr marL="293551" indent="-293551">
              <a:buFont typeface="Arial" panose="020B0604020202020204" pitchFamily="34" charset="0"/>
              <a:buChar char="•"/>
            </a:pPr>
            <a:r>
              <a:rPr lang="en-US" dirty="0">
                <a:solidFill>
                  <a:srgbClr val="000000"/>
                </a:solidFill>
                <a:latin typeface="URWPalladioTOT"/>
              </a:rPr>
              <a:t>Refer back to the left side of Illustration 4-10 (on a previous slide) for the total amount of deposits in transit.</a:t>
            </a:r>
          </a:p>
          <a:p>
            <a:pPr marL="293551" indent="-293551" defTabSz="469682">
              <a:buFont typeface="Arial" panose="020B0604020202020204" pitchFamily="34" charset="0"/>
              <a:buChar char="•"/>
              <a:defRPr/>
            </a:pPr>
            <a:r>
              <a:rPr lang="en-US" dirty="0">
                <a:solidFill>
                  <a:srgbClr val="000000"/>
                </a:solidFill>
                <a:latin typeface="URWPalladioTOT"/>
              </a:rPr>
              <a:t>Refer back to the left side of Illustration 4-11 (on a previous slide) for the total amount of checks outstanding.</a:t>
            </a:r>
          </a:p>
          <a:p>
            <a:endParaRPr lang="en-US" b="1" dirty="0">
              <a:solidFill>
                <a:srgbClr val="000000"/>
              </a:solidFill>
              <a:latin typeface="URWPalladioTOT"/>
            </a:endParaRPr>
          </a:p>
          <a:p>
            <a:r>
              <a:rPr lang="en-US" dirty="0">
                <a:solidFill>
                  <a:srgbClr val="000000"/>
                </a:solidFill>
                <a:latin typeface="URWPalladioTOT"/>
              </a:rPr>
              <a:t>The bank balance per reconciliation of $29,500 is what the bank’s balance of cash would be if no deposits or checks were outstanding. We would also need to look for and correct any bank errors, but there are none here. </a:t>
            </a:r>
          </a:p>
          <a:p>
            <a:endParaRPr lang="en-US" dirty="0">
              <a:solidFill>
                <a:srgbClr val="000000"/>
              </a:solidFill>
              <a:latin typeface="URWPalladioTOT"/>
            </a:endParaRPr>
          </a:p>
          <a:p>
            <a:r>
              <a:rPr lang="en-US" baseline="0" dirty="0"/>
              <a:t>In step 2, we reconcile the </a:t>
            </a:r>
            <a:r>
              <a:rPr lang="en-US" i="1" baseline="0" dirty="0"/>
              <a:t>company’s</a:t>
            </a:r>
            <a:r>
              <a:rPr lang="en-US" baseline="0" dirty="0"/>
              <a:t> cash balance per general ledger by determining which cash transactions have been recorded by the bank but not yet recorded by the company. </a:t>
            </a:r>
          </a:p>
          <a:p>
            <a:endParaRPr lang="en-US" baseline="0" dirty="0"/>
          </a:p>
          <a:p>
            <a:r>
              <a:rPr lang="en-US" dirty="0">
                <a:solidFill>
                  <a:srgbClr val="000000"/>
                </a:solidFill>
                <a:latin typeface="URWPalladioTOT"/>
              </a:rPr>
              <a:t>Now, let’s look at the right side of the bank reconciliation.</a:t>
            </a:r>
            <a:endParaRPr lang="en-US" baseline="0" dirty="0"/>
          </a:p>
          <a:p>
            <a:endParaRPr lang="en-US" baseline="0" dirty="0"/>
          </a:p>
          <a:p>
            <a:r>
              <a:rPr lang="en-US" baseline="0" dirty="0"/>
              <a:t>Let’s start by referring back to the two circled items on the right side of Illustration 4-10 </a:t>
            </a:r>
            <a:r>
              <a:rPr lang="en-US" dirty="0">
                <a:solidFill>
                  <a:srgbClr val="000000"/>
                </a:solidFill>
                <a:latin typeface="URWPalladioTOT"/>
              </a:rPr>
              <a:t>(on a previous slide). </a:t>
            </a:r>
            <a:r>
              <a:rPr lang="en-US" b="0" baseline="0" dirty="0"/>
              <a:t>First</a:t>
            </a:r>
            <a:r>
              <a:rPr lang="en-US" baseline="0" dirty="0"/>
              <a:t> Bank received $2,200 cash from a note owed to Starlight ($2,000 principal plus $200 related interest). These two items increase the company’s cash balance, but the company didn’t know about them until it examined the bank statement.</a:t>
            </a:r>
          </a:p>
          <a:p>
            <a:endParaRPr lang="en-US" baseline="0" dirty="0"/>
          </a:p>
          <a:p>
            <a:r>
              <a:rPr lang="en-US" baseline="0" dirty="0"/>
              <a:t>Now let’s compare the bank statement’s list of withdrawals and debits to the company’s record of cash disbursements. To see these, look back at Illustration 4–11 (on a previous slide) for the items circled</a:t>
            </a:r>
          </a:p>
          <a:p>
            <a:r>
              <a:rPr lang="en-US" baseline="0" dirty="0"/>
              <a:t>in the bank statement. The bank statement reveals four amounts: three that are not yet recorded in Starlight’s cash records, and one item recorded incorrectly by Starlight. These four items include the following:</a:t>
            </a:r>
          </a:p>
          <a:p>
            <a:pPr marL="234841" indent="-234841">
              <a:buFont typeface="+mj-lt"/>
              <a:buAutoNum type="arabicPeriod"/>
            </a:pPr>
            <a:r>
              <a:rPr lang="en-US" b="1" baseline="0" dirty="0"/>
              <a:t>Unrecorded Payments</a:t>
            </a:r>
            <a:r>
              <a:rPr lang="en-US" b="0" baseline="0" dirty="0"/>
              <a:t>. An electronic funds transfer (EFT) for utilities ($4,100) was made, but Starlight’s accountant forgot to record this transaction. EFTs are automatic transfers from one bank account to another (sometimes referred to as electronic checks or e-checks). </a:t>
            </a:r>
          </a:p>
          <a:p>
            <a:pPr marL="234841" indent="-234841">
              <a:buFont typeface="+mj-lt"/>
              <a:buAutoNum type="arabicPeriod"/>
            </a:pPr>
            <a:r>
              <a:rPr lang="en-US" b="1" baseline="0" dirty="0"/>
              <a:t>NSF Checks. </a:t>
            </a:r>
            <a:r>
              <a:rPr lang="en-US" b="0" baseline="0" dirty="0"/>
              <a:t>Starlight received and deposited a check from a customer for $2,800. The bank later determines this customer’s account has “nonsufficient funds” to pay the check. This is an NSF check. Starlight previously recorded cash received from this customer, and now First Bank is notifying Starlight that its cash balance is being decreased because the customer did not pay with a valid check.</a:t>
            </a:r>
          </a:p>
          <a:p>
            <a:pPr marL="234841" indent="-234841">
              <a:buFont typeface="+mj-lt"/>
              <a:buAutoNum type="arabicPeriod"/>
            </a:pPr>
            <a:r>
              <a:rPr lang="en-US" b="1" baseline="0" dirty="0"/>
              <a:t>Bank Service Fees</a:t>
            </a:r>
            <a:r>
              <a:rPr lang="en-US" b="0" baseline="0" dirty="0"/>
              <a:t>. First Bank charges service fees of $100 to Starlight. Banks charge fees for various activities related to monthly maintenance, overdraft penalties, ATM use, wire transfers, foreign currency exchanges, automatic payments, collections of notes, and other account services. These fees may not be known by the company until examination of the bank statement.</a:t>
            </a:r>
          </a:p>
          <a:p>
            <a:pPr marL="234841" indent="-234841">
              <a:buFont typeface="+mj-lt"/>
              <a:buAutoNum type="arabicPeriod"/>
            </a:pPr>
            <a:r>
              <a:rPr lang="en-US" b="1" baseline="0" dirty="0"/>
              <a:t>Company Errors. </a:t>
            </a:r>
            <a:r>
              <a:rPr lang="en-US" b="0" baseline="0" dirty="0"/>
              <a:t>The final item relates to a company error in recording a debit card transaction. A debit card was used for $3,300 of advertising, but Starlight’s accountant recorded the transaction incorrectly for $3,000. First Bank processed the debit card for the correct amount of $3,300. This means Starlight needs to reduce its cash balance by an additional $300 for advertising expense. </a:t>
            </a:r>
          </a:p>
          <a:p>
            <a:pPr marL="234841" indent="-234841">
              <a:buFont typeface="+mj-lt"/>
              <a:buAutoNum type="arabicPeriod"/>
            </a:pPr>
            <a:endParaRPr lang="en-US" b="0" baseline="0" dirty="0"/>
          </a:p>
          <a:p>
            <a:r>
              <a:rPr lang="en-US" sz="1800" dirty="0">
                <a:solidFill>
                  <a:srgbClr val="000000"/>
                </a:solidFill>
                <a:latin typeface="URWPalladioTOT"/>
              </a:rPr>
              <a:t>These four items decrease the company’s cash balance, but the company didn’t know about them until it examined the bank statement. </a:t>
            </a:r>
          </a:p>
          <a:p>
            <a:endParaRPr lang="en-US" sz="1800" dirty="0">
              <a:solidFill>
                <a:srgbClr val="000000"/>
              </a:solidFill>
              <a:latin typeface="URWPalladioTOT"/>
            </a:endParaRPr>
          </a:p>
          <a:p>
            <a:r>
              <a:rPr lang="en-US" sz="1800" dirty="0">
                <a:solidFill>
                  <a:srgbClr val="000000"/>
                </a:solidFill>
                <a:latin typeface="URWPalladioTOT"/>
              </a:rPr>
              <a:t>The company balance per reconciliation is calculated on the right side of the Illustration above. The company’s reconciled balance is $29,500 and matches the bank’s reconciled balance, providing some indication that cash is not being mishandled by employees.</a:t>
            </a:r>
            <a:endParaRPr lang="en-US" b="0" baseline="0" dirty="0"/>
          </a:p>
          <a:p>
            <a:endParaRPr lang="en-US" b="0" baseline="0"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53858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52</a:t>
            </a:fld>
            <a:endParaRPr lang="en-US" dirty="0"/>
          </a:p>
        </p:txBody>
      </p:sp>
    </p:spTree>
    <p:extLst>
      <p:ext uri="{BB962C8B-B14F-4D97-AF65-F5344CB8AC3E}">
        <p14:creationId xmlns:p14="http://schemas.microsoft.com/office/powerpoint/2010/main" val="1896671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39298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As a final step in the reconciliation process, a company must update the balance in its Cash account to adjust for the items used to reconcile the company’s cash balance (right side of Illustration 4-12</a:t>
            </a:r>
            <a:r>
              <a:rPr lang="en-US" b="0" dirty="0"/>
              <a:t>, which is on a previous slide</a:t>
            </a:r>
            <a:r>
              <a:rPr lang="en-US" b="1" dirty="0"/>
              <a:t>). </a:t>
            </a:r>
          </a:p>
          <a:p>
            <a:pPr>
              <a:spcBef>
                <a:spcPct val="0"/>
              </a:spcBef>
            </a:pPr>
            <a:endParaRPr lang="en-US" b="1" dirty="0"/>
          </a:p>
          <a:p>
            <a:pPr>
              <a:spcBef>
                <a:spcPct val="0"/>
              </a:spcBef>
            </a:pPr>
            <a:r>
              <a:rPr lang="en-US" b="0" dirty="0"/>
              <a:t>Remember, these are amounts the company didn’t know until it examined the bank statement.</a:t>
            </a:r>
          </a:p>
          <a:p>
            <a:pPr marL="176131" indent="-176131">
              <a:spcBef>
                <a:spcPct val="0"/>
              </a:spcBef>
              <a:buFont typeface="Arial" panose="020B0604020202020204" pitchFamily="34" charset="0"/>
              <a:buChar char="•"/>
            </a:pPr>
            <a:r>
              <a:rPr lang="en-US" dirty="0"/>
              <a:t>For reconciliation items that increase the company’s balance of cash, we debit Cash. </a:t>
            </a:r>
          </a:p>
          <a:p>
            <a:pPr marL="176131" indent="-176131">
              <a:spcBef>
                <a:spcPct val="0"/>
              </a:spcBef>
              <a:buFont typeface="Arial" panose="020B0604020202020204" pitchFamily="34" charset="0"/>
              <a:buChar char="•"/>
            </a:pPr>
            <a:r>
              <a:rPr lang="en-US" dirty="0"/>
              <a:t>For reconciliation items that decrease the company’s balance of cash, we credit Cash.</a:t>
            </a:r>
          </a:p>
          <a:p>
            <a:pPr>
              <a:spcBef>
                <a:spcPct val="0"/>
              </a:spcBef>
            </a:pPr>
            <a:endParaRPr lang="en-US" dirty="0"/>
          </a:p>
          <a:p>
            <a:pPr>
              <a:spcBef>
                <a:spcPct val="0"/>
              </a:spcBef>
            </a:pPr>
            <a:r>
              <a:rPr lang="en-US" dirty="0"/>
              <a:t>The offsetting entry in each case will depend on the nature of the reconciling item. </a:t>
            </a:r>
          </a:p>
          <a:p>
            <a:pPr>
              <a:spcBef>
                <a:spcPct val="0"/>
              </a:spcBef>
            </a:pPr>
            <a:endParaRPr lang="en-US" dirty="0"/>
          </a:p>
          <a:p>
            <a:pPr>
              <a:spcBef>
                <a:spcPct val="0"/>
              </a:spcBef>
            </a:pPr>
            <a:r>
              <a:rPr lang="en-US" dirty="0"/>
              <a:t>The required adjustments are shown on the following slide.</a:t>
            </a:r>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A45522-55FC-4E00-A338-F9D0385EA0B0}" type="slidenum">
              <a:rPr lang="en-US"/>
              <a:pPr fontAlgn="base">
                <a:spcBef>
                  <a:spcPct val="0"/>
                </a:spcBef>
                <a:spcAft>
                  <a:spcPct val="0"/>
                </a:spcAft>
              </a:pPr>
              <a:t>55</a:t>
            </a:fld>
            <a:endParaRPr lang="en-US" dirty="0"/>
          </a:p>
        </p:txBody>
      </p:sp>
    </p:spTree>
    <p:extLst>
      <p:ext uri="{BB962C8B-B14F-4D97-AF65-F5344CB8AC3E}">
        <p14:creationId xmlns:p14="http://schemas.microsoft.com/office/powerpoint/2010/main" val="2893743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dirty="0"/>
              <a:t>These adjustments are recorded once the bank reconciliation is complete. Remember, these are amounts the company didn’t know until it received the bank statement.</a:t>
            </a:r>
          </a:p>
          <a:p>
            <a:pPr defTabSz="469682">
              <a:spcBef>
                <a:spcPct val="0"/>
              </a:spcBef>
              <a:defRPr/>
            </a:pPr>
            <a:endParaRPr lang="en-US" dirty="0"/>
          </a:p>
          <a:p>
            <a:pPr defTabSz="469682">
              <a:spcBef>
                <a:spcPct val="0"/>
              </a:spcBef>
              <a:defRPr/>
            </a:pPr>
            <a:r>
              <a:rPr lang="en-US" dirty="0"/>
              <a:t>For reconciliation items that increase the company’s balance of cash, we debit Cash. For reconciliation items that increase the company’s balance of cash, we debit Cash. We credit Notes Receivable because the company has collected cash from the note, decreasing that asset account (−$2,000). We also credit Interest Revenue for interest earned from the note ($200).</a:t>
            </a:r>
          </a:p>
          <a:p>
            <a:pPr defTabSz="469682">
              <a:spcBef>
                <a:spcPct val="0"/>
              </a:spcBef>
              <a:defRPr/>
            </a:pPr>
            <a:endParaRPr lang="en-US" dirty="0"/>
          </a:p>
          <a:p>
            <a:pPr defTabSz="469682">
              <a:spcBef>
                <a:spcPct val="0"/>
              </a:spcBef>
              <a:defRPr/>
            </a:pPr>
            <a:r>
              <a:rPr lang="en-US" dirty="0"/>
              <a:t>For reconciliation items that decrease the company’s balance of cash, we credit Cash. The items that decreased cash include:</a:t>
            </a:r>
          </a:p>
          <a:p>
            <a:pPr marL="176131" indent="-176131" defTabSz="469682">
              <a:spcBef>
                <a:spcPct val="0"/>
              </a:spcBef>
              <a:buFont typeface="Arial" panose="020B0604020202020204" pitchFamily="34" charset="0"/>
              <a:buChar char="•"/>
              <a:defRPr/>
            </a:pPr>
            <a:r>
              <a:rPr lang="en-US" dirty="0"/>
              <a:t>An EFT for utilities, which requires a debit to Utilities Expense for $4,100</a:t>
            </a:r>
          </a:p>
          <a:p>
            <a:pPr marL="176131" indent="-176131" defTabSz="469682">
              <a:spcBef>
                <a:spcPct val="0"/>
              </a:spcBef>
              <a:buFont typeface="Arial" panose="020B0604020202020204" pitchFamily="34" charset="0"/>
              <a:buChar char="•"/>
              <a:defRPr/>
            </a:pPr>
            <a:r>
              <a:rPr lang="en-US" sz="1800" dirty="0">
                <a:solidFill>
                  <a:srgbClr val="000000"/>
                </a:solidFill>
                <a:latin typeface="URWPalladioTOT"/>
              </a:rPr>
              <a:t>An NSF check, which requires a debit to Accounts Receivable for $2,800</a:t>
            </a:r>
          </a:p>
          <a:p>
            <a:pPr marL="763233" lvl="1" indent="-293551" defTabSz="469682">
              <a:spcBef>
                <a:spcPct val="0"/>
              </a:spcBef>
              <a:buFont typeface="Courier New" panose="02070309020205020404" pitchFamily="49" charset="0"/>
              <a:buChar char="o"/>
              <a:defRPr/>
            </a:pPr>
            <a:r>
              <a:rPr lang="en-US" sz="1800" dirty="0">
                <a:solidFill>
                  <a:srgbClr val="000000"/>
                </a:solidFill>
                <a:latin typeface="URWPalladioTOT"/>
              </a:rPr>
              <a:t>Accounts Receivable is debited to increase that asset account to show that the customer who paid with an NSF check still owes the company money. </a:t>
            </a:r>
            <a:endParaRPr lang="en-US" dirty="0"/>
          </a:p>
          <a:p>
            <a:pPr marL="176131" indent="-176131" defTabSz="469682">
              <a:spcBef>
                <a:spcPct val="0"/>
              </a:spcBef>
              <a:buFont typeface="Arial" panose="020B0604020202020204" pitchFamily="34" charset="0"/>
              <a:buChar char="•"/>
              <a:defRPr/>
            </a:pPr>
            <a:r>
              <a:rPr lang="en-US" dirty="0"/>
              <a:t>Service fees by the bank, which requires a debit to Service Fee Expense </a:t>
            </a:r>
          </a:p>
          <a:p>
            <a:pPr marL="176131" indent="-176131" defTabSz="469682">
              <a:spcBef>
                <a:spcPct val="0"/>
              </a:spcBef>
              <a:buFont typeface="Arial" panose="020B0604020202020204" pitchFamily="34" charset="0"/>
              <a:buChar char="•"/>
              <a:defRPr/>
            </a:pPr>
            <a:r>
              <a:rPr lang="en-US" dirty="0"/>
              <a:t>The company error in recording rent, which requires </a:t>
            </a:r>
            <a:r>
              <a:rPr lang="en-US" sz="1800" dirty="0">
                <a:solidFill>
                  <a:srgbClr val="000000"/>
                </a:solidFill>
                <a:latin typeface="URWPalladioTOT"/>
              </a:rPr>
              <a:t>an additional $300 for advertising expense to correct the error on the company’s records</a:t>
            </a:r>
            <a:endParaRPr lang="en-US" dirty="0"/>
          </a:p>
          <a:p>
            <a:pPr defTabSz="469682">
              <a:spcBef>
                <a:spcPct val="0"/>
              </a:spcBef>
              <a:defRPr/>
            </a:pPr>
            <a:endParaRPr lang="en-US" dirty="0"/>
          </a:p>
          <a:p>
            <a:pPr defTabSz="469682">
              <a:spcBef>
                <a:spcPct val="0"/>
              </a:spcBef>
              <a:defRPr/>
            </a:pP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91745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IN" dirty="0"/>
              <a:t>Of the three elements, companies have the greatest ability to eliminate </a:t>
            </a:r>
            <a:r>
              <a:rPr lang="en-IN" i="0" dirty="0"/>
              <a:t>opportunity</a:t>
            </a:r>
            <a:r>
              <a:rPr lang="en-IN" dirty="0"/>
              <a:t>. To do this, companies implement formal procedures known as </a:t>
            </a:r>
            <a:r>
              <a:rPr lang="en-IN" b="1" dirty="0"/>
              <a:t>internal controls</a:t>
            </a:r>
            <a:r>
              <a:rPr lang="en-IN" dirty="0"/>
              <a:t>. These controls represent a company's plan to:</a:t>
            </a:r>
          </a:p>
          <a:p>
            <a:pPr marL="234841" indent="-234841">
              <a:buFontTx/>
              <a:buAutoNum type="arabicParenBoth"/>
              <a:defRPr/>
            </a:pPr>
            <a:r>
              <a:rPr lang="en-IN" dirty="0"/>
              <a:t>safeguard the company’s assets</a:t>
            </a:r>
          </a:p>
          <a:p>
            <a:pPr marL="234841" indent="-234841">
              <a:buFontTx/>
              <a:buAutoNum type="arabicParenBoth"/>
              <a:defRPr/>
            </a:pPr>
            <a:r>
              <a:rPr lang="en-IN" dirty="0"/>
              <a:t>improve the accuracy and reliability of accounting information.</a:t>
            </a:r>
            <a:endParaRPr lang="en-US" dirty="0"/>
          </a:p>
          <a:p>
            <a:pPr>
              <a:defRPr/>
            </a:pPr>
            <a:endParaRPr lang="en-US" dirty="0"/>
          </a:p>
          <a:p>
            <a:pPr>
              <a:defRPr/>
            </a:pPr>
            <a:r>
              <a:rPr lang="en-IN" dirty="0"/>
              <a:t>In this chapter, we’ll discuss the basic principles and procedures of companies’ internal controls (with a deeper look at cash controls). T</a:t>
            </a:r>
            <a:r>
              <a:rPr lang="en-US" dirty="0"/>
              <a:t>he quality of internal controls directly affects the quality of financial accounting.</a:t>
            </a:r>
            <a:endParaRPr lang="en-IN" dirty="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164F9A-D3C4-40D9-BAA4-7346AD7B3EAE}" type="slidenum">
              <a:rPr lang="en-US"/>
              <a:pPr fontAlgn="base">
                <a:spcBef>
                  <a:spcPct val="0"/>
                </a:spcBef>
                <a:spcAft>
                  <a:spcPct val="0"/>
                </a:spcAft>
              </a:pPr>
              <a:t>5</a:t>
            </a:fld>
            <a:endParaRPr lang="en-US" dirty="0"/>
          </a:p>
        </p:txBody>
      </p:sp>
    </p:spTree>
    <p:extLst>
      <p:ext uri="{BB962C8B-B14F-4D97-AF65-F5344CB8AC3E}">
        <p14:creationId xmlns:p14="http://schemas.microsoft.com/office/powerpoint/2010/main" val="31853352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spcBef>
                <a:spcPct val="0"/>
              </a:spcBef>
              <a:defRPr/>
            </a:pPr>
            <a:r>
              <a:rPr lang="en-US" sz="1800" dirty="0">
                <a:solidFill>
                  <a:srgbClr val="000000"/>
                </a:solidFill>
                <a:latin typeface="URWPalladioTOT"/>
              </a:rPr>
              <a:t>For example, suppose a company is unable to account for $100 of missing cash. In this event, the company debits Miscellaneous Expense and credits Cash for $100.</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9585660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endParaRPr lang="en-IN" dirty="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825CC6-A0F9-4822-8BFE-72DCA7F05EDB}" type="slidenum">
              <a:rPr lang="en-US"/>
              <a:pPr fontAlgn="base">
                <a:spcBef>
                  <a:spcPct val="0"/>
                </a:spcBef>
                <a:spcAft>
                  <a:spcPct val="0"/>
                </a:spcAft>
              </a:pPr>
              <a:t>58</a:t>
            </a:fld>
            <a:endParaRPr lang="en-US" dirty="0"/>
          </a:p>
        </p:txBody>
      </p:sp>
    </p:spTree>
    <p:extLst>
      <p:ext uri="{BB962C8B-B14F-4D97-AF65-F5344CB8AC3E}">
        <p14:creationId xmlns:p14="http://schemas.microsoft.com/office/powerpoint/2010/main" val="35926796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summary presents basic items included in a bank reconciliation.</a:t>
            </a:r>
          </a:p>
          <a:p>
            <a:endParaRPr lang="en-US" dirty="0"/>
          </a:p>
          <a:p>
            <a:r>
              <a:rPr lang="en-US" dirty="0"/>
              <a:t>For the reconciliation to be complete, the reconciled bank balance must equal the reconciled company</a:t>
            </a:r>
          </a:p>
          <a:p>
            <a:r>
              <a:rPr lang="en-US" dirty="0"/>
              <a:t>balance.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037592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3089552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716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7E29F71-B407-4F51-B02B-ED6CCF16BBE9}" type="slidenum">
              <a:rPr lang="en-US"/>
              <a:pPr fontAlgn="base">
                <a:spcBef>
                  <a:spcPct val="0"/>
                </a:spcBef>
                <a:spcAft>
                  <a:spcPct val="0"/>
                </a:spcAft>
              </a:pPr>
              <a:t>62</a:t>
            </a:fld>
            <a:endParaRPr lang="en-US" dirty="0"/>
          </a:p>
        </p:txBody>
      </p:sp>
    </p:spTree>
    <p:extLst>
      <p:ext uri="{BB962C8B-B14F-4D97-AF65-F5344CB8AC3E}">
        <p14:creationId xmlns:p14="http://schemas.microsoft.com/office/powerpoint/2010/main" val="29473796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Employee purchases should be included in the accounting records by the end of the reporting period.</a:t>
            </a:r>
            <a:r>
              <a:rPr lang="en-US" dirty="0"/>
              <a:t> Employee purchases made with debit cards and checks will be captured in the accounting records at the time the bank reconciliation is prepared, like we saw in the previous section. In this section, we discuss how to account for employee purchases using </a:t>
            </a:r>
            <a:r>
              <a:rPr lang="en-US" b="1" dirty="0"/>
              <a:t>credit cards </a:t>
            </a:r>
            <a:r>
              <a:rPr lang="en-US" dirty="0"/>
              <a:t>and the </a:t>
            </a:r>
            <a:r>
              <a:rPr lang="en-US" b="1" dirty="0"/>
              <a:t>petty cash fund</a:t>
            </a:r>
            <a:r>
              <a:rPr lang="en-US" dirty="0"/>
              <a:t>. Those expenditures typically are not immediately recorded in the accounting records, yet they are legitimate business transactions during the period.</a:t>
            </a:r>
          </a:p>
          <a:p>
            <a:pPr>
              <a:spcBef>
                <a:spcPct val="0"/>
              </a:spcBef>
            </a:pPr>
            <a:endParaRPr lang="en-US" dirty="0"/>
          </a:p>
          <a:p>
            <a:pPr>
              <a:spcBef>
                <a:spcPct val="0"/>
              </a:spcBef>
            </a:pPr>
            <a:r>
              <a:rPr lang="en-US" dirty="0"/>
              <a:t>Cash on hand to pay for minor purchases is referred to as a </a:t>
            </a:r>
            <a:r>
              <a:rPr lang="en-US" b="1" dirty="0"/>
              <a:t>petty cash fund</a:t>
            </a:r>
            <a:r>
              <a:rPr lang="en-US" dirty="0"/>
              <a:t>, and the employee responsible for the fund is often referred to as the petty cash custodian. </a:t>
            </a:r>
          </a:p>
          <a:p>
            <a:pPr>
              <a:spcBef>
                <a:spcPct val="0"/>
              </a:spcBef>
            </a:pPr>
            <a:endParaRPr lang="en-IN" dirty="0"/>
          </a:p>
          <a:p>
            <a:pPr>
              <a:spcBef>
                <a:spcPct val="0"/>
              </a:spcBef>
            </a:pPr>
            <a:r>
              <a:rPr lang="en-IN" dirty="0"/>
              <a:t>Accounting for the petty cash fund involves recording transactions to (1) establish the fund, (2) recognize expenditures from the fund, and (3) replenish the fund as the cash balance becomes sufficiently low.</a:t>
            </a:r>
          </a:p>
          <a:p>
            <a:pPr>
              <a:spcBef>
                <a:spcPct val="0"/>
              </a:spcBef>
            </a:pPr>
            <a:endParaRPr lang="en-US" dirty="0"/>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506E7-912E-4B83-8EBC-9D675D7B0F6E}" type="slidenum">
              <a:rPr lang="en-US"/>
              <a:pPr fontAlgn="base">
                <a:spcBef>
                  <a:spcPct val="0"/>
                </a:spcBef>
                <a:spcAft>
                  <a:spcPct val="0"/>
                </a:spcAft>
              </a:pPr>
              <a:t>63</a:t>
            </a:fld>
            <a:endParaRPr lang="en-US" dirty="0"/>
          </a:p>
        </p:txBody>
      </p:sp>
    </p:spTree>
    <p:extLst>
      <p:ext uri="{BB962C8B-B14F-4D97-AF65-F5344CB8AC3E}">
        <p14:creationId xmlns:p14="http://schemas.microsoft.com/office/powerpoint/2010/main" val="32148364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Let’s work through an example of Starlight Productions. </a:t>
            </a:r>
          </a:p>
          <a:p>
            <a:pPr>
              <a:spcBef>
                <a:spcPct val="0"/>
              </a:spcBef>
            </a:pPr>
            <a:endParaRPr lang="en-US" dirty="0"/>
          </a:p>
          <a:p>
            <a:pPr>
              <a:spcBef>
                <a:spcPct val="0"/>
              </a:spcBef>
            </a:pPr>
            <a:r>
              <a:rPr lang="en-US" dirty="0"/>
              <a:t>In May, Starlight withdraws cash of $200 from the bank to have on hand in the petty cash fund. Starlight also issues credit cards to its purchasing manager and marketing manager. </a:t>
            </a:r>
          </a:p>
          <a:p>
            <a:pPr marL="176131" indent="-176131">
              <a:spcBef>
                <a:spcPct val="0"/>
              </a:spcBef>
              <a:buFont typeface="Arial" panose="020B0604020202020204" pitchFamily="34" charset="0"/>
              <a:buChar char="•"/>
            </a:pPr>
            <a:r>
              <a:rPr lang="en-US" i="1" dirty="0"/>
              <a:t>At the time these cards are issued, nothing is recorded </a:t>
            </a:r>
            <a:r>
              <a:rPr lang="en-US" dirty="0"/>
              <a:t>because no expenditures have been made. </a:t>
            </a:r>
          </a:p>
          <a:p>
            <a:pPr marL="176131" indent="-176131">
              <a:spcBef>
                <a:spcPct val="0"/>
              </a:spcBef>
              <a:buFont typeface="Arial" panose="020B0604020202020204" pitchFamily="34" charset="0"/>
              <a:buChar char="•"/>
            </a:pPr>
            <a:r>
              <a:rPr lang="en-US" dirty="0"/>
              <a:t>However, for the petty cash fund, cash has been withdrawn from the bank, so we record an entry that formally shows the transfer of cash from the bank to cash on hand in the petty cash fund. This is simply a reclassification of cash; no spending has occurred.</a:t>
            </a:r>
            <a:endParaRPr lang="en-IN" i="0" baseline="0"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893627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rgbClr val="000000"/>
                </a:solidFill>
                <a:latin typeface="URWPalladioTOT"/>
              </a:rPr>
              <a:t>At the end of May, the company’s accountant collects vouchers from the petty cash fund and credit card receipts from the purchasing manager and marketing manager. </a:t>
            </a:r>
          </a:p>
          <a:p>
            <a:pPr algn="l"/>
            <a:endParaRPr lang="en-US" sz="1800" dirty="0">
              <a:solidFill>
                <a:srgbClr val="000000"/>
              </a:solidFill>
              <a:latin typeface="URWPalladioTOT"/>
            </a:endParaRPr>
          </a:p>
          <a:p>
            <a:pPr algn="l"/>
            <a:r>
              <a:rPr lang="en-US" sz="1800" dirty="0">
                <a:solidFill>
                  <a:srgbClr val="000000"/>
                </a:solidFill>
                <a:latin typeface="URWPalladioTOT"/>
              </a:rPr>
              <a:t>Let’s first record expenditures made with credit cards. These expenditures typically are not paid immediately, so they are recorded as Accounts Payable until paid. (Note that, if the company’s accountant decided to pay the credit card balance at the time of reconciliation, then the $4,100 credit would have been to Cash.) </a:t>
            </a:r>
          </a:p>
          <a:p>
            <a:pPr algn="l"/>
            <a:endParaRPr lang="en-US" sz="1800" dirty="0">
              <a:solidFill>
                <a:srgbClr val="000000"/>
              </a:solidFill>
              <a:latin typeface="URWPalladioTOT"/>
            </a:endParaRPr>
          </a:p>
          <a:p>
            <a:pPr algn="l"/>
            <a:r>
              <a:rPr lang="en-US" sz="1800" dirty="0">
                <a:solidFill>
                  <a:srgbClr val="000000"/>
                </a:solidFill>
                <a:latin typeface="URWPalladioTOT"/>
              </a:rPr>
              <a:t>The petty cash fund expenditures were paid from the Petty Cash Fund, so they are also recorded with a credit to Cash.</a:t>
            </a:r>
            <a:endParaRPr lang="en-IN"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390035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accounting for employee purchases, a system of internal control needs to be in place to ensure that all expenditures are legitimate and that company resources are not being wasted or stolen. Those controls include the items listed above.</a:t>
            </a:r>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82388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IN" dirty="0"/>
              <a:t>Here we discuss how companies report cash activities</a:t>
            </a:r>
            <a:r>
              <a:rPr lang="en-IN" baseline="0" dirty="0"/>
              <a:t> to external parties. </a:t>
            </a:r>
            <a:endParaRPr lang="en-US" dirty="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1B714B-9BE9-44E7-9E3F-5E272E805864}" type="slidenum">
              <a:rPr lang="en-US"/>
              <a:pPr fontAlgn="base">
                <a:spcBef>
                  <a:spcPct val="0"/>
                </a:spcBef>
                <a:spcAft>
                  <a:spcPct val="0"/>
                </a:spcAft>
              </a:pPr>
              <a:t>68</a:t>
            </a:fld>
            <a:endParaRPr lang="en-US" dirty="0"/>
          </a:p>
        </p:txBody>
      </p:sp>
    </p:spTree>
    <p:extLst>
      <p:ext uri="{BB962C8B-B14F-4D97-AF65-F5344CB8AC3E}">
        <p14:creationId xmlns:p14="http://schemas.microsoft.com/office/powerpoint/2010/main" val="1448691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Managers are entrusted with the resources of both the company’s lenders (liabilities) and its owners (stockholders’ equity). In this sense, managers of the company act as stewards or caretakers of the company’s assets. However, in recent years some managers shirked their ethical responsibilities and misused or misreported the company’s funds. In many cases, top executives misreported accounting information to cover up their company’s poor operating performance. </a:t>
            </a:r>
            <a:r>
              <a:rPr lang="en-IN" dirty="0"/>
              <a:t>Such fraudulent activity is costly: The ACFE reports that the median loss caused by fraudulent financial statement schemes, for example, is $975,000 per instance. </a:t>
            </a:r>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40BBA3-FB79-438E-AC58-A86A7EA262B3}" type="slidenum">
              <a:rPr lang="en-US"/>
              <a:pPr fontAlgn="base">
                <a:spcBef>
                  <a:spcPct val="0"/>
                </a:spcBef>
                <a:spcAft>
                  <a:spcPct val="0"/>
                </a:spcAft>
              </a:pPr>
              <a:t>7</a:t>
            </a:fld>
            <a:endParaRPr lang="en-US" dirty="0"/>
          </a:p>
        </p:txBody>
      </p:sp>
    </p:spTree>
    <p:extLst>
      <p:ext uri="{BB962C8B-B14F-4D97-AF65-F5344CB8AC3E}">
        <p14:creationId xmlns:p14="http://schemas.microsoft.com/office/powerpoint/2010/main" val="20652478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819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885762-9F9E-481F-8D30-233C7B90BF9A}" type="slidenum">
              <a:rPr lang="en-US"/>
              <a:pPr fontAlgn="base">
                <a:spcBef>
                  <a:spcPct val="0"/>
                </a:spcBef>
                <a:spcAft>
                  <a:spcPct val="0"/>
                </a:spcAft>
              </a:pPr>
              <a:t>69</a:t>
            </a:fld>
            <a:endParaRPr lang="en-US" dirty="0"/>
          </a:p>
        </p:txBody>
      </p:sp>
    </p:spTree>
    <p:extLst>
      <p:ext uri="{BB962C8B-B14F-4D97-AF65-F5344CB8AC3E}">
        <p14:creationId xmlns:p14="http://schemas.microsoft.com/office/powerpoint/2010/main" val="41904402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To this point, we’ve considered several internal controls related to cash. Here, we discuss how companies report cash activities to external parties. </a:t>
            </a:r>
          </a:p>
          <a:p>
            <a:pPr>
              <a:spcBef>
                <a:spcPct val="0"/>
              </a:spcBef>
            </a:pPr>
            <a:endParaRPr lang="en-US" dirty="0"/>
          </a:p>
          <a:p>
            <a:pPr>
              <a:spcBef>
                <a:spcPct val="0"/>
              </a:spcBef>
            </a:pPr>
            <a:r>
              <a:rPr lang="en-US" dirty="0"/>
              <a:t>Companies report cash in two financial statements—in the balance sheet as an asset and in the statement of cash flows. The balance sheet amount is typically reported as a current asset and represents cash </a:t>
            </a:r>
            <a:r>
              <a:rPr lang="en-US" i="1" dirty="0"/>
              <a:t>available </a:t>
            </a:r>
            <a:r>
              <a:rPr lang="en-US" dirty="0"/>
              <a:t>for spending at the end of the reporting period. </a:t>
            </a:r>
          </a:p>
          <a:p>
            <a:pPr>
              <a:spcBef>
                <a:spcPct val="0"/>
              </a:spcBef>
            </a:pPr>
            <a:endParaRPr lang="en-US" dirty="0"/>
          </a:p>
          <a:p>
            <a:pPr>
              <a:spcBef>
                <a:spcPct val="0"/>
              </a:spcBef>
            </a:pPr>
            <a:r>
              <a:rPr lang="en-US" dirty="0"/>
              <a:t>Some companies separately report </a:t>
            </a:r>
            <a:r>
              <a:rPr lang="en-US" b="1" dirty="0"/>
              <a:t>restricted cash</a:t>
            </a:r>
            <a:r>
              <a:rPr lang="en-US" dirty="0"/>
              <a:t>. Restricted cash represents cash that is </a:t>
            </a:r>
            <a:r>
              <a:rPr lang="en-US" i="1" dirty="0"/>
              <a:t>not available</a:t>
            </a:r>
            <a:r>
              <a:rPr lang="en-US" dirty="0"/>
              <a:t> for current operations. Examples of restricted cash include cash set aside by the company for specific purposes such as repaying debt, purchasing equipment, or making investments in the future. </a:t>
            </a:r>
          </a:p>
          <a:p>
            <a:pPr>
              <a:spcBef>
                <a:spcPct val="0"/>
              </a:spcBef>
            </a:pPr>
            <a:endParaRPr lang="en-US" dirty="0"/>
          </a:p>
          <a:p>
            <a:pPr>
              <a:spcBef>
                <a:spcPct val="0"/>
              </a:spcBef>
            </a:pPr>
            <a:r>
              <a:rPr lang="en-US" dirty="0"/>
              <a:t>The balance sheet provides only the final balance for cash. It does not provide any details regarding cash receipts and cash payments. </a:t>
            </a:r>
          </a:p>
          <a:p>
            <a:pPr>
              <a:spcBef>
                <a:spcPct val="0"/>
              </a:spcBef>
            </a:pPr>
            <a:endParaRPr lang="en-US" dirty="0"/>
          </a:p>
          <a:p>
            <a:pPr>
              <a:spcBef>
                <a:spcPct val="0"/>
              </a:spcBef>
            </a:pPr>
            <a:r>
              <a:rPr lang="en-US" dirty="0"/>
              <a:t>The Statement of Cash Flows shows cash activity for the entire period, and is detailed on the next slide.</a:t>
            </a:r>
          </a:p>
          <a:p>
            <a:pPr>
              <a:spcBef>
                <a:spcPct val="0"/>
              </a:spcBef>
            </a:pPr>
            <a:endParaRPr lang="en-US" dirty="0"/>
          </a:p>
        </p:txBody>
      </p:sp>
      <p:sp>
        <p:nvSpPr>
          <p:cNvPr id="839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A05FC1-CD9C-4F51-A7BC-CF654B1B24ED}" type="slidenum">
              <a:rPr lang="en-US"/>
              <a:pPr fontAlgn="base">
                <a:spcBef>
                  <a:spcPct val="0"/>
                </a:spcBef>
                <a:spcAft>
                  <a:spcPct val="0"/>
                </a:spcAft>
              </a:pPr>
              <a:t>70</a:t>
            </a:fld>
            <a:endParaRPr lang="en-US" dirty="0"/>
          </a:p>
        </p:txBody>
      </p:sp>
    </p:spTree>
    <p:extLst>
      <p:ext uri="{BB962C8B-B14F-4D97-AF65-F5344CB8AC3E}">
        <p14:creationId xmlns:p14="http://schemas.microsoft.com/office/powerpoint/2010/main" val="5257756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IN" dirty="0"/>
              <a:t>The three fundamental types of business activities relating </a:t>
            </a:r>
            <a:r>
              <a:rPr lang="en-US" dirty="0"/>
              <a:t>to cash are:</a:t>
            </a:r>
          </a:p>
          <a:p>
            <a:pPr>
              <a:defRPr/>
            </a:pPr>
            <a:endParaRPr lang="en-US" dirty="0"/>
          </a:p>
          <a:p>
            <a:pPr marL="176131" indent="-176131">
              <a:buFont typeface="Arial" pitchFamily="34" charset="0"/>
              <a:buChar char="•"/>
              <a:defRPr/>
            </a:pPr>
            <a:r>
              <a:rPr lang="en-IN" i="1" dirty="0"/>
              <a:t>Operating activities </a:t>
            </a:r>
            <a:r>
              <a:rPr lang="en-IN" dirty="0"/>
              <a:t>include cash transactions involving revenue and expense events during the period. In other words, operating activities include the cash effect of the same activities that are reported in the income statement to calculate </a:t>
            </a:r>
            <a:r>
              <a:rPr lang="en-US" dirty="0"/>
              <a:t>net income.</a:t>
            </a:r>
          </a:p>
          <a:p>
            <a:pPr marL="176131" indent="-176131">
              <a:buFont typeface="Arial" pitchFamily="34" charset="0"/>
              <a:buChar char="•"/>
              <a:defRPr/>
            </a:pPr>
            <a:r>
              <a:rPr lang="en-IN" i="1" dirty="0"/>
              <a:t>Investing activities</a:t>
            </a:r>
            <a:r>
              <a:rPr lang="en-IN" i="0" dirty="0"/>
              <a:t>,</a:t>
            </a:r>
            <a:r>
              <a:rPr lang="en-IN" i="1" dirty="0"/>
              <a:t> </a:t>
            </a:r>
            <a:r>
              <a:rPr lang="en-IN" dirty="0"/>
              <a:t>as the name implies, include cash investments in long-term assets and investment securities. When the firm later sells those assets, we consider those transactions investing activities also. So, investing activities tend to </a:t>
            </a:r>
            <a:r>
              <a:rPr lang="en-US" dirty="0"/>
              <a:t>involve long-term assets.</a:t>
            </a:r>
          </a:p>
          <a:p>
            <a:pPr marL="176131" indent="-176131">
              <a:buFont typeface="Arial" pitchFamily="34" charset="0"/>
              <a:buChar char="•"/>
              <a:defRPr/>
            </a:pPr>
            <a:r>
              <a:rPr lang="en-IN" i="1" dirty="0"/>
              <a:t>Financing activities </a:t>
            </a:r>
            <a:r>
              <a:rPr lang="en-IN" dirty="0"/>
              <a:t>include transactions designed to raise cash or finance the business. There are two ways to do this: borrow cash from lenders or raise cash from stockholders. We also consider cash outflows to repay debt and cash dividends to stockholders to be financing activities. So, financing activities involve </a:t>
            </a:r>
            <a:r>
              <a:rPr lang="en-US" dirty="0"/>
              <a:t>liabilities and stockholders’ equity.</a:t>
            </a:r>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FEF0AA-4CFF-404A-A89A-43BC1EEB8CA8}" type="slidenum">
              <a:rPr lang="en-US"/>
              <a:pPr fontAlgn="base">
                <a:spcBef>
                  <a:spcPct val="0"/>
                </a:spcBef>
                <a:spcAft>
                  <a:spcPct val="0"/>
                </a:spcAft>
              </a:pPr>
              <a:t>71</a:t>
            </a:fld>
            <a:endParaRPr lang="en-US" dirty="0"/>
          </a:p>
        </p:txBody>
      </p:sp>
    </p:spTree>
    <p:extLst>
      <p:ext uri="{BB962C8B-B14F-4D97-AF65-F5344CB8AC3E}">
        <p14:creationId xmlns:p14="http://schemas.microsoft.com/office/powerpoint/2010/main" val="12992484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4–15 presents the statement of cash flows for Eagle Soccer Academy using what’s called the direct method of reporting operating activities.</a:t>
            </a:r>
          </a:p>
          <a:p>
            <a:endParaRPr lang="en-US" baseline="0" dirty="0"/>
          </a:p>
          <a:p>
            <a:r>
              <a:rPr lang="en-US" dirty="0"/>
              <a:t>Which transactions involve the exchange of cash? All transactions except (5) and (7) involve either the receipt (inflow) or payment (outflow) of cash. </a:t>
            </a:r>
            <a:r>
              <a:rPr lang="en-US" b="1" dirty="0"/>
              <a:t>Only transactions involving cash affect a company’s cash flows.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408959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Illustration 4–15 presents the statement of cash flows for Eagle Soccer Academy using what’s called the direct method of reporting operating activities. Corresponding transaction numbers are in brackets. (In Chapter 11 we’ll discuss the indirect method.)</a:t>
            </a:r>
          </a:p>
          <a:p>
            <a:endParaRPr lang="en-US" dirty="0"/>
          </a:p>
          <a:p>
            <a:r>
              <a:rPr lang="en-US" dirty="0">
                <a:solidFill>
                  <a:srgbClr val="000000"/>
                </a:solidFill>
                <a:latin typeface="URWPalladioTOT"/>
              </a:rPr>
              <a:t>From the statement of cash flows, investors and creditors can see that the major source of cash inflow for Eagle is the issuance of common stock, a financing activity. Eagle has also  received cash from bank borrowing, which must be repaid. </a:t>
            </a:r>
          </a:p>
          <a:p>
            <a:endParaRPr lang="en-US" dirty="0">
              <a:solidFill>
                <a:srgbClr val="000000"/>
              </a:solidFill>
              <a:latin typeface="URWPalladioTOT"/>
            </a:endParaRPr>
          </a:p>
          <a:p>
            <a:r>
              <a:rPr lang="en-US" dirty="0">
                <a:solidFill>
                  <a:srgbClr val="000000"/>
                </a:solidFill>
                <a:latin typeface="URWPalladioTOT"/>
              </a:rPr>
              <a:t>The company is also investing in its future by purchasing equipment. Eagle reports this amount as an investing outflow. </a:t>
            </a:r>
          </a:p>
          <a:p>
            <a:endParaRPr lang="en-US" dirty="0">
              <a:solidFill>
                <a:srgbClr val="000000"/>
              </a:solidFill>
              <a:latin typeface="URWPalladioTOT"/>
            </a:endParaRPr>
          </a:p>
          <a:p>
            <a:r>
              <a:rPr lang="en-US" dirty="0">
                <a:solidFill>
                  <a:srgbClr val="000000"/>
                </a:solidFill>
                <a:latin typeface="URWPalladioTOT"/>
              </a:rPr>
              <a:t>With regard to the three types of business activities, the cash flow that’s related most directly to the company’s profitability is net cash flows from operating activities. For Eagle Soccer Academy, net cash flows from operating activities are −$39,000. This means that cash outflows related to operating activities exceed inflows. Stated another way, cash outflows related to expense activities exceed cash inflows related to revenue activities. While Eagle reports net income of $14,000 in its income statement (see Illustration 3–12 in Chapter 3), these same activities are not able to generate positive cash flows for the company. </a:t>
            </a:r>
          </a:p>
          <a:p>
            <a:endParaRPr lang="en-US" dirty="0">
              <a:solidFill>
                <a:srgbClr val="000000"/>
              </a:solidFill>
              <a:latin typeface="URWPalladioTOT"/>
            </a:endParaRPr>
          </a:p>
          <a:p>
            <a:r>
              <a:rPr lang="en-US" dirty="0">
                <a:solidFill>
                  <a:srgbClr val="000000"/>
                </a:solidFill>
                <a:latin typeface="URWPalladioTOT"/>
              </a:rPr>
              <a:t>Ultimately, companies must be able to generate positive operating cash flows to maintain long-term success.</a:t>
            </a:r>
          </a:p>
          <a:p>
            <a:endParaRPr lang="en-US" dirty="0">
              <a:solidFill>
                <a:srgbClr val="000000"/>
              </a:solidFill>
              <a:latin typeface="URWPalladioTOT"/>
            </a:endParaRPr>
          </a:p>
          <a:p>
            <a:r>
              <a:rPr lang="en-US" dirty="0">
                <a:solidFill>
                  <a:srgbClr val="000000"/>
                </a:solidFill>
                <a:latin typeface="URWPalladioTOT"/>
              </a:rPr>
              <a:t>The final amount reported in the statement of cash flows, $137,000, is the same amount of cash reported in the balance sheet.</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431297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t>The amount of cash reported by a company is important to investors and creditors for many reasons. Cash is needed to pay debt when it comes due. Cash also gives the company the financial flexibility to respond to its changing business environment, such as purchasing additional assets, hiring more employees, and engaging in strategic acquisitions. However, having too much cash represents excess resources that are idle and not being used to produce revenues. Investors may also view excess cash as a signal that management</a:t>
            </a:r>
          </a:p>
          <a:p>
            <a:r>
              <a:rPr lang="en-US" dirty="0"/>
              <a:t>does not see additional opportunities for profitable expansion. Some managers have been </a:t>
            </a:r>
          </a:p>
          <a:p>
            <a:r>
              <a:rPr lang="en-US" dirty="0"/>
              <a:t>shown to spend excess cash inefficiently on less profitable projects.</a:t>
            </a: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1B714B-9BE9-44E7-9E3F-5E272E805864}" type="slidenum">
              <a:rPr lang="en-US"/>
              <a:pPr fontAlgn="base">
                <a:spcBef>
                  <a:spcPct val="0"/>
                </a:spcBef>
                <a:spcAft>
                  <a:spcPct val="0"/>
                </a:spcAft>
              </a:pPr>
              <a:t>76</a:t>
            </a:fld>
            <a:endParaRPr lang="en-US" dirty="0"/>
          </a:p>
        </p:txBody>
      </p:sp>
    </p:spTree>
    <p:extLst>
      <p:ext uri="{BB962C8B-B14F-4D97-AF65-F5344CB8AC3E}">
        <p14:creationId xmlns:p14="http://schemas.microsoft.com/office/powerpoint/2010/main" val="33499498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92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5758672-5082-4F58-BFAA-91960E5E91C3}" type="slidenum">
              <a:rPr lang="en-US"/>
              <a:pPr fontAlgn="base">
                <a:spcBef>
                  <a:spcPct val="0"/>
                </a:spcBef>
                <a:spcAft>
                  <a:spcPct val="0"/>
                </a:spcAft>
              </a:pPr>
              <a:t>77</a:t>
            </a:fld>
            <a:endParaRPr lang="en-US" dirty="0"/>
          </a:p>
        </p:txBody>
      </p:sp>
    </p:spTree>
    <p:extLst>
      <p:ext uri="{BB962C8B-B14F-4D97-AF65-F5344CB8AC3E}">
        <p14:creationId xmlns:p14="http://schemas.microsoft.com/office/powerpoint/2010/main" val="42161636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US" dirty="0"/>
              <a:t>The balance sheet reports a company’s total cash balance at the end of the year. The cash balance at the end of the previous year is the beginning balance of cash in the current year. We can use consecutive balance sheets to determine the change in cash for the year.</a:t>
            </a:r>
          </a:p>
          <a:p>
            <a:endParaRPr lang="en-US" dirty="0"/>
          </a:p>
          <a:p>
            <a:r>
              <a:rPr lang="en-US" dirty="0"/>
              <a:t>The statement of cash flows reports the net cash flows during the year by type of activity. Notice that the sum of the three activities in the statement of cash flows equals the change in total cash from one period to the next in the balance sheet. </a:t>
            </a:r>
          </a:p>
          <a:p>
            <a:endParaRPr lang="en-US" dirty="0"/>
          </a:p>
          <a:p>
            <a:r>
              <a:rPr lang="en-US" dirty="0"/>
              <a:t>This demonstrates the link between the cash reported in consecutive balance sheets and net cash flows reported in the statement of cash flows. </a:t>
            </a:r>
          </a:p>
          <a:p>
            <a:endParaRPr lang="en-US" dirty="0"/>
          </a:p>
          <a:p>
            <a:r>
              <a:rPr lang="en-US" dirty="0"/>
              <a:t>Both companies had an increase in cash for the year. We can analyze the statement of cash flows to see why cash increased by this amount. </a:t>
            </a:r>
          </a:p>
          <a:p>
            <a:pPr marL="176131" indent="-176131">
              <a:buFont typeface="Arial" panose="020B0604020202020204" pitchFamily="34" charset="0"/>
              <a:buChar char="•"/>
            </a:pPr>
            <a:r>
              <a:rPr lang="en-US" dirty="0"/>
              <a:t>Both companies generated about the same amount of operating cash flows. </a:t>
            </a:r>
          </a:p>
          <a:p>
            <a:pPr marL="176131" indent="-176131">
              <a:buFont typeface="Arial" panose="020B0604020202020204" pitchFamily="34" charset="0"/>
              <a:buChar char="•"/>
            </a:pPr>
            <a:r>
              <a:rPr lang="en-US" dirty="0"/>
              <a:t>However, Live Nation Entertainment used a large debt issuance (financing cash flows) for purchases of property and equipment and for acquisition of venue management and concert promotion businesses located in Canada, Belgium, and the United States (investing cash flows). </a:t>
            </a:r>
          </a:p>
          <a:p>
            <a:pPr marL="176131" indent="-176131">
              <a:buFont typeface="Arial" panose="020B0604020202020204" pitchFamily="34" charset="0"/>
              <a:buChar char="•"/>
            </a:pPr>
            <a:r>
              <a:rPr lang="en-US" dirty="0"/>
              <a:t>AMC Networks had limited investing and financing activities.</a:t>
            </a:r>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FEF0AA-4CFF-404A-A89A-43BC1EEB8CA8}" type="slidenum">
              <a:rPr lang="en-US"/>
              <a:pPr fontAlgn="base">
                <a:spcBef>
                  <a:spcPct val="0"/>
                </a:spcBef>
                <a:spcAft>
                  <a:spcPct val="0"/>
                </a:spcAft>
              </a:pPr>
              <a:t>78</a:t>
            </a:fld>
            <a:endParaRPr lang="en-US" dirty="0"/>
          </a:p>
        </p:txBody>
      </p:sp>
    </p:spTree>
    <p:extLst>
      <p:ext uri="{BB962C8B-B14F-4D97-AF65-F5344CB8AC3E}">
        <p14:creationId xmlns:p14="http://schemas.microsoft.com/office/powerpoint/2010/main" val="12992484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US" dirty="0"/>
              <a:t>Live Nation Entertainment’s ratio of cash to noncash assets is 29.1%. This same ratio for AMC Networks is 17.1%.</a:t>
            </a:r>
          </a:p>
          <a:p>
            <a:endParaRPr lang="en-US" dirty="0"/>
          </a:p>
          <a:p>
            <a:r>
              <a:rPr lang="en-US" dirty="0"/>
              <a:t>Below are some factors that possibly explain why one company holds more cash than another.</a:t>
            </a:r>
          </a:p>
          <a:p>
            <a:pPr marL="176131" indent="-176131">
              <a:buFont typeface="Arial" panose="020B0604020202020204" pitchFamily="34" charset="0"/>
              <a:buChar char="•"/>
            </a:pPr>
            <a:r>
              <a:rPr lang="en-US" b="1" dirty="0"/>
              <a:t>Profitability</a:t>
            </a:r>
            <a:r>
              <a:rPr lang="en-US" dirty="0"/>
              <a:t>. Companies that generate higher profits may naturally have more cash available.</a:t>
            </a:r>
          </a:p>
          <a:p>
            <a:pPr marL="176131" indent="-176131">
              <a:buFont typeface="Arial" panose="020B0604020202020204" pitchFamily="34" charset="0"/>
              <a:buChar char="•"/>
            </a:pPr>
            <a:r>
              <a:rPr lang="en-US" b="1" dirty="0"/>
              <a:t>Growth</a:t>
            </a:r>
            <a:r>
              <a:rPr lang="en-US" dirty="0"/>
              <a:t>. Growth companies tend to have less cash available because of their higher capital spending on new opportunities.</a:t>
            </a:r>
          </a:p>
          <a:p>
            <a:pPr marL="176131" indent="-176131">
              <a:buFont typeface="Arial" panose="020B0604020202020204" pitchFamily="34" charset="0"/>
              <a:buChar char="•"/>
            </a:pPr>
            <a:r>
              <a:rPr lang="en-US" b="1" dirty="0"/>
              <a:t>Reserves</a:t>
            </a:r>
            <a:r>
              <a:rPr lang="en-US" dirty="0"/>
              <a:t>. Companies sometimes hold larger amounts of cash in anticipation of major acquisitions or for payment of upcoming large debt payments.</a:t>
            </a:r>
          </a:p>
          <a:p>
            <a:pPr marL="176131" indent="-176131">
              <a:buFont typeface="Arial" panose="020B0604020202020204" pitchFamily="34" charset="0"/>
              <a:buChar char="•"/>
            </a:pPr>
            <a:r>
              <a:rPr lang="en-US" b="1" dirty="0"/>
              <a:t>Volatility of operations</a:t>
            </a:r>
            <a:r>
              <a:rPr lang="en-US" dirty="0"/>
              <a:t>. Companies with more volatile operations tend to hold more cash. Short-term negative shocks in the business cycle can cause a company to default on its debt and enter bankruptcy. These companies tend to keep more cash in reserve. F</a:t>
            </a:r>
          </a:p>
          <a:p>
            <a:pPr marL="176131" indent="-176131">
              <a:buFont typeface="Arial" panose="020B0604020202020204" pitchFamily="34" charset="0"/>
              <a:buChar char="•"/>
            </a:pPr>
            <a:r>
              <a:rPr lang="en-US" b="1" dirty="0"/>
              <a:t>Foreign operations</a:t>
            </a:r>
            <a:r>
              <a:rPr lang="en-US" dirty="0"/>
              <a:t>. Historically, companies in the United States had to pay additional income taxes on foreign profits once those profits were returned as cash to the United States. To avoid these additional taxes, companies with major international operations often kept the cash from foreign profits in those foreign countries, causing them to have higher overall cash balances.</a:t>
            </a:r>
          </a:p>
          <a:p>
            <a:pPr marL="176131" indent="-176131">
              <a:buFont typeface="Arial" panose="020B0604020202020204" pitchFamily="34" charset="0"/>
              <a:buChar char="•"/>
            </a:pPr>
            <a:r>
              <a:rPr lang="en-US" b="1" dirty="0"/>
              <a:t>Dividend policy</a:t>
            </a:r>
            <a:r>
              <a:rPr lang="en-US" dirty="0"/>
              <a:t>. Companies that pay greater dividends tend to have less cash available. Some companies choose to return a higher portion of their earnings to stockholders in the form of cash dividends.</a:t>
            </a:r>
          </a:p>
          <a:p>
            <a:endParaRPr lang="en-US" dirty="0"/>
          </a:p>
          <a:p>
            <a:r>
              <a:rPr lang="en-US" dirty="0"/>
              <a:t>Can these factors help to explain why Live Nation Entertainment holds more cash than AMC Networks? Possibly. Live Nation Entertainment is a larger company engaged in more acquisitions of other companies and with more international operations. Live Nation Entertainment generates approximately 34% of its revenues outside of the U.S., while AMC Network generates only about 23%. In addition, AMC Networks uses a portion of its cash to buy its own stock (treasury shares), while Live Nation Entertainment has limited activity of this type.</a:t>
            </a:r>
          </a:p>
          <a:p>
            <a:endParaRPr lang="en-US" dirty="0"/>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FEF0AA-4CFF-404A-A89A-43BC1EEB8CA8}" type="slidenum">
              <a:rPr lang="en-US"/>
              <a:pPr fontAlgn="base">
                <a:spcBef>
                  <a:spcPct val="0"/>
                </a:spcBef>
                <a:spcAft>
                  <a:spcPct val="0"/>
                </a:spcAft>
              </a:pPr>
              <a:t>79</a:t>
            </a:fld>
            <a:endParaRPr lang="en-US" dirty="0"/>
          </a:p>
        </p:txBody>
      </p:sp>
    </p:spTree>
    <p:extLst>
      <p:ext uri="{BB962C8B-B14F-4D97-AF65-F5344CB8AC3E}">
        <p14:creationId xmlns:p14="http://schemas.microsoft.com/office/powerpoint/2010/main" val="12992484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09707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8B0567-06B2-4742-8314-004DC333F2D0}" type="slidenum">
              <a:rPr lang="en-US">
                <a:latin typeface="Arial" charset="0"/>
              </a:rPr>
              <a:pPr fontAlgn="base">
                <a:spcBef>
                  <a:spcPct val="0"/>
                </a:spcBef>
                <a:spcAft>
                  <a:spcPct val="0"/>
                </a:spcAft>
              </a:pPr>
              <a:t>8</a:t>
            </a:fld>
            <a:endParaRPr lang="en-US" dirty="0">
              <a:latin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Two of the highest-profile cases of accounting fraud in U.S. history are the collapses of Enron and WorldCom.</a:t>
            </a:r>
          </a:p>
          <a:p>
            <a:pPr>
              <a:spcBef>
                <a:spcPct val="0"/>
              </a:spcBef>
            </a:pPr>
            <a:endParaRPr lang="en-US" dirty="0"/>
          </a:p>
          <a:p>
            <a:pPr>
              <a:spcBef>
                <a:spcPct val="0"/>
              </a:spcBef>
            </a:pPr>
            <a:r>
              <a:rPr lang="en-US" dirty="0"/>
              <a:t>Enron used questionable accounting practices to avoid reporting billions in debt and losses in its financial statements. WorldCom misclassified certain expenditures to overstate assets and profitability by $11 billion. </a:t>
            </a:r>
          </a:p>
          <a:p>
            <a:pPr>
              <a:spcBef>
                <a:spcPct val="0"/>
              </a:spcBef>
            </a:pPr>
            <a:endParaRPr lang="en-US" dirty="0"/>
          </a:p>
          <a:p>
            <a:pPr>
              <a:spcBef>
                <a:spcPct val="0"/>
              </a:spcBef>
            </a:pPr>
            <a:r>
              <a:rPr lang="en-US" dirty="0"/>
              <a:t>Other common types of financial statement fraud include creating fictitious revenues, improperly valuing assets, hiding liabilities, and mismatching revenues and expenses. </a:t>
            </a:r>
          </a:p>
          <a:p>
            <a:pPr>
              <a:spcBef>
                <a:spcPct val="0"/>
              </a:spcBef>
            </a:pPr>
            <a:endParaRPr lang="en-US" dirty="0"/>
          </a:p>
        </p:txBody>
      </p:sp>
    </p:spTree>
    <p:extLst>
      <p:ext uri="{BB962C8B-B14F-4D97-AF65-F5344CB8AC3E}">
        <p14:creationId xmlns:p14="http://schemas.microsoft.com/office/powerpoint/2010/main" val="313159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 response to these corporate accounting scandals and to public outrage over seemingly widespread unethical behavior of top executives, Congress passed the </a:t>
            </a:r>
            <a:r>
              <a:rPr lang="en-US" b="1" dirty="0"/>
              <a:t>Sarbanes-Oxley Act</a:t>
            </a:r>
            <a:r>
              <a:rPr lang="en-US" dirty="0"/>
              <a:t>, also known as the </a:t>
            </a:r>
            <a:r>
              <a:rPr lang="en-US" i="1" dirty="0"/>
              <a:t>Public Company Accounting Reform and Investor Protection Act of 2002</a:t>
            </a:r>
            <a:r>
              <a:rPr lang="en-US" dirty="0"/>
              <a:t> and commonly referred to as SOX. SOX applies to all companies that are required to file financial statements with the SEC and represents one of the greatest reforms in business practices in U.S. history. The act established a variety of guidelines related to auditor-client relations and internal control procedures.</a:t>
            </a:r>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A733ED-D2BD-44A4-BDA8-BDDE7C05CB32}"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1618219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Oversight board:</a:t>
            </a:r>
            <a:r>
              <a:rPr lang="en-US" dirty="0"/>
              <a:t> The Public Company Accounting Oversight Board (PCAOB) has the authority to establish standards dealing with auditing, quality control, ethics, independence, and other activities relating to the preparation of audited financial reports. </a:t>
            </a:r>
          </a:p>
          <a:p>
            <a:pPr>
              <a:spcBef>
                <a:spcPct val="0"/>
              </a:spcBef>
            </a:pPr>
            <a:endParaRPr lang="en-US" dirty="0"/>
          </a:p>
          <a:p>
            <a:pPr>
              <a:spcBef>
                <a:spcPct val="0"/>
              </a:spcBef>
            </a:pPr>
            <a:r>
              <a:rPr lang="en-US" b="1" dirty="0"/>
              <a:t>Corporate executive accountability: </a:t>
            </a:r>
            <a:r>
              <a:rPr lang="en-US" dirty="0"/>
              <a:t>Corporate executives must personally certify the company’s financial statements and financial disclosures. Severe financial penalties and the possibility of imprisonment are consequences of fraudulent misstatement.</a:t>
            </a:r>
          </a:p>
          <a:p>
            <a:pPr>
              <a:spcBef>
                <a:spcPct val="0"/>
              </a:spcBef>
            </a:pPr>
            <a:endParaRPr lang="en-US" b="1" dirty="0"/>
          </a:p>
          <a:p>
            <a:pPr>
              <a:spcBef>
                <a:spcPct val="0"/>
              </a:spcBef>
            </a:pPr>
            <a:r>
              <a:rPr lang="en-US" b="1" dirty="0"/>
              <a:t>Nonaudit services: </a:t>
            </a:r>
            <a:r>
              <a:rPr lang="en-US" dirty="0"/>
              <a:t>It’s unlawful for the auditors of public companies to also perform certain nonaudit services, such as investment advising, for their clients.</a:t>
            </a:r>
          </a:p>
          <a:p>
            <a:pPr>
              <a:spcBef>
                <a:spcPct val="0"/>
              </a:spcBef>
            </a:pPr>
            <a:endParaRPr lang="en-US" dirty="0"/>
          </a:p>
          <a:p>
            <a:pPr>
              <a:spcBef>
                <a:spcPct val="0"/>
              </a:spcBef>
            </a:pPr>
            <a:r>
              <a:rPr lang="en-US" b="1" dirty="0"/>
              <a:t>Retention of work papers: </a:t>
            </a:r>
            <a:r>
              <a:rPr lang="en-US" dirty="0"/>
              <a:t>Auditors of public companies must retain all work papers for seven years or face a prison term for willful violation.</a:t>
            </a:r>
          </a:p>
          <a:p>
            <a:pPr>
              <a:spcBef>
                <a:spcPct val="0"/>
              </a:spcBef>
            </a:pPr>
            <a:endParaRPr lang="en-US" dirty="0"/>
          </a:p>
          <a:p>
            <a:pPr>
              <a:spcBef>
                <a:spcPct val="0"/>
              </a:spcBef>
            </a:pPr>
            <a:r>
              <a:rPr lang="en-US" b="1" dirty="0"/>
              <a:t>Auditor rotation: </a:t>
            </a:r>
            <a:r>
              <a:rPr lang="en-US" dirty="0"/>
              <a:t>The lead auditor in charge of auditing a particular company (referred to as the </a:t>
            </a:r>
            <a:r>
              <a:rPr lang="en-US" i="1" dirty="0"/>
              <a:t>audit partner</a:t>
            </a:r>
            <a:r>
              <a:rPr lang="en-US" dirty="0"/>
              <a:t>) must rotate off that company within five years and allow a new audit partner to take the lead.</a:t>
            </a:r>
          </a:p>
          <a:p>
            <a:pPr>
              <a:spcBef>
                <a:spcPct val="0"/>
              </a:spcBef>
            </a:pPr>
            <a:endParaRPr lang="en-US" b="1" dirty="0"/>
          </a:p>
          <a:p>
            <a:pPr>
              <a:spcBef>
                <a:spcPct val="0"/>
              </a:spcBef>
            </a:pPr>
            <a:r>
              <a:rPr lang="en-US" b="1" dirty="0"/>
              <a:t>Conflicts of interest: </a:t>
            </a:r>
            <a:r>
              <a:rPr lang="en-US" dirty="0"/>
              <a:t>Audit firms are not allowed to audit public companies whose chief executives worked for the audit firm and participated in that company’s audit during the preceding year.</a:t>
            </a:r>
          </a:p>
          <a:p>
            <a:pPr>
              <a:spcBef>
                <a:spcPct val="0"/>
              </a:spcBef>
            </a:pPr>
            <a:endParaRPr lang="en-US" dirty="0"/>
          </a:p>
          <a:p>
            <a:pPr>
              <a:spcBef>
                <a:spcPct val="0"/>
              </a:spcBef>
            </a:pPr>
            <a:r>
              <a:rPr lang="en-US" b="1" dirty="0"/>
              <a:t>Hiring of auditor: </a:t>
            </a:r>
            <a:r>
              <a:rPr lang="en-US" dirty="0"/>
              <a:t>Audit firms are hired by the audit committee of the board of directors of the company, not by company management.</a:t>
            </a:r>
          </a:p>
          <a:p>
            <a:pPr>
              <a:spcBef>
                <a:spcPct val="0"/>
              </a:spcBef>
            </a:pPr>
            <a:endParaRPr lang="en-US" dirty="0"/>
          </a:p>
          <a:p>
            <a:pPr>
              <a:spcBef>
                <a:spcPct val="0"/>
              </a:spcBef>
            </a:pPr>
            <a:r>
              <a:rPr lang="en-US" b="1" dirty="0"/>
              <a:t>Internal control: </a:t>
            </a:r>
            <a:r>
              <a:rPr lang="en-US" dirty="0"/>
              <a:t>Section 404 of the act requires (a) that company management document and assess the effectiveness of all internal control processes that could affect financial reporting and (b) that company auditors express an opinion on whether management’s assessment of the effectiveness of internal control is fairly stated. Smaller companies are exempt from requirement (b).</a:t>
            </a:r>
            <a:endParaRPr lang="en-US" b="1" dirty="0"/>
          </a:p>
          <a:p>
            <a:pPr>
              <a:spcBef>
                <a:spcPct val="0"/>
              </a:spcBef>
            </a:pPr>
            <a:endParaRPr lang="en-US" dirty="0"/>
          </a:p>
          <a:p>
            <a:pPr>
              <a:spcBef>
                <a:spcPct val="0"/>
              </a:spcBef>
            </a:pPr>
            <a:endParaRPr lang="en-US" dirty="0"/>
          </a:p>
          <a:p>
            <a:pPr>
              <a:spcBef>
                <a:spcPct val="0"/>
              </a:spcBef>
            </a:pPr>
            <a:endParaRPr lang="en-US" dirty="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33BA56-C817-453F-92F5-5145F454C313}" type="slidenum">
              <a:rPr lang="en-US"/>
              <a:pPr fontAlgn="base">
                <a:spcBef>
                  <a:spcPct val="0"/>
                </a:spcBef>
                <a:spcAft>
                  <a:spcPct val="0"/>
                </a:spcAft>
              </a:pPr>
              <a:t>10</a:t>
            </a:fld>
            <a:endParaRPr lang="en-US" dirty="0"/>
          </a:p>
        </p:txBody>
      </p:sp>
    </p:spTree>
    <p:extLst>
      <p:ext uri="{BB962C8B-B14F-4D97-AF65-F5344CB8AC3E}">
        <p14:creationId xmlns:p14="http://schemas.microsoft.com/office/powerpoint/2010/main" val="2162841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612F53B3-5A76-0343-B506-41E077A4CC96}" type="datetime1">
              <a:t>2/24/2022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185C4F-383B-A744-909D-FD49D20B1D2A}"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78869E9-6069-294C-8CF3-5D99A163D7D4}"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452697"/>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A3F4B61D-2B54-B644-B4B4-D316F4E67FBF}"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8" name="Content Placeholder 7"/>
          <p:cNvSpPr>
            <a:spLocks noGrp="1"/>
          </p:cNvSpPr>
          <p:nvPr>
            <p:ph sz="quarter" idx="13"/>
          </p:nvPr>
        </p:nvSpPr>
        <p:spPr>
          <a:xfrm>
            <a:off x="823496" y="120880"/>
            <a:ext cx="6165890" cy="403234"/>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910269"/>
            <a:ext cx="5772478" cy="4525963"/>
          </a:xfrm>
          <a:prstGeom prst="rect">
            <a:avLst/>
          </a:prstGeom>
        </p:spPr>
        <p:txBody>
          <a:bodyPr>
            <a:normAutofit/>
          </a:bodyPr>
          <a:lstStyle>
            <a:lvl1pPr marL="1196975" indent="-1143000">
              <a:buClr>
                <a:srgbClr val="A5062D"/>
              </a:buClr>
              <a:buFontTx/>
              <a:buNone/>
              <a:defRPr sz="32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C068BC5E-FD8D-EF4D-87E7-B3DA158F121C}"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9" name="TextBox 8"/>
          <p:cNvSpPr txBox="1"/>
          <p:nvPr userDrawn="1"/>
        </p:nvSpPr>
        <p:spPr>
          <a:xfrm>
            <a:off x="718509" y="498933"/>
            <a:ext cx="3057071" cy="997196"/>
          </a:xfrm>
          <a:prstGeom prst="rect">
            <a:avLst/>
          </a:prstGeom>
          <a:noFill/>
        </p:spPr>
        <p:txBody>
          <a:bodyPr wrap="square" rtlCol="0">
            <a:spAutoFit/>
          </a:bodyPr>
          <a:lstStyle/>
          <a:p>
            <a:pPr>
              <a:lnSpc>
                <a:spcPct val="80000"/>
              </a:lnSpc>
            </a:pPr>
            <a:r>
              <a:rPr lang="en-US" sz="3600" b="0" i="0" dirty="0">
                <a:solidFill>
                  <a:srgbClr val="A5062D"/>
                </a:solidFill>
                <a:latin typeface="Avenir LT Std 55 Roman"/>
                <a:cs typeface="Avenir LT Std 55 Roman"/>
              </a:rPr>
              <a:t>Learning</a:t>
            </a:r>
          </a:p>
          <a:p>
            <a:pPr>
              <a:lnSpc>
                <a:spcPct val="80000"/>
              </a:lnSpc>
            </a:pPr>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030336F5-59EF-2545-82A9-B13D88C403FB}"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6F2336-56FA-E745-9317-BFAA598888B5}"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A49E22-1B69-7442-BBA7-21B211138868}" type="datetime1">
              <a:rPr lang="en-US" smtClean="0"/>
              <a:t>2/24/2022</a:t>
            </a:fld>
            <a:endParaRPr lang="en-US" dirty="0"/>
          </a:p>
        </p:txBody>
      </p:sp>
      <p:sp>
        <p:nvSpPr>
          <p:cNvPr id="5" name="Footer Placeholder 4"/>
          <p:cNvSpPr>
            <a:spLocks noGrp="1"/>
          </p:cNvSpPr>
          <p:nvPr>
            <p:ph type="ftr" sz="quarter" idx="11"/>
          </p:nvPr>
        </p:nvSpPr>
        <p:spPr/>
        <p:txBody>
          <a:bodyPr/>
          <a:lstStyle/>
          <a:p>
            <a:r>
              <a:rPr lang="en-US" dirty="0"/>
              <a:t>Copyright ©2014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sz="36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2CB12E37-71E0-3647-8384-93EA51011BAB}" type="datetime1">
              <a:t>2/24/2022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299234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BEB0F-7B69-A14E-97E6-5DB3B1CC0023}" type="datetime1">
              <a:t>2/24/2022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 id="2147483665" r:id="rId9"/>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4" y="2657860"/>
            <a:ext cx="3242126" cy="923330"/>
          </a:xfrm>
        </p:spPr>
        <p:txBody>
          <a:bodyPr/>
          <a:lstStyle/>
          <a:p>
            <a:r>
              <a:rPr lang="en-US" dirty="0"/>
              <a:t>Cash and </a:t>
            </a:r>
            <a:br>
              <a:rPr lang="en-US" dirty="0"/>
            </a:br>
            <a:r>
              <a:rPr lang="en-US" dirty="0"/>
              <a:t>Internal Controls</a:t>
            </a:r>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4</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4-</a:t>
            </a:r>
            <a:fld id="{8A048DD7-39B4-434B-ACE7-68CA5B147A05}"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a:off x="705021" y="1671141"/>
            <a:ext cx="8324607" cy="4895251"/>
          </a:xfrm>
          <a:prstGeom prst="round2SameRect">
            <a:avLst>
              <a:gd name="adj1" fmla="val 5270"/>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745" name="Title 1"/>
          <p:cNvSpPr>
            <a:spLocks noGrp="1"/>
          </p:cNvSpPr>
          <p:nvPr>
            <p:ph type="title"/>
          </p:nvPr>
        </p:nvSpPr>
        <p:spPr>
          <a:xfrm>
            <a:off x="798640" y="95135"/>
            <a:ext cx="7731772" cy="1773835"/>
          </a:xfrm>
        </p:spPr>
        <p:txBody>
          <a:bodyPr/>
          <a:lstStyle/>
          <a:p>
            <a:pPr>
              <a:lnSpc>
                <a:spcPct val="90000"/>
              </a:lnSpc>
            </a:pPr>
            <a:r>
              <a:rPr lang="en-US" sz="3200" dirty="0">
                <a:solidFill>
                  <a:srgbClr val="1D5F76"/>
                </a:solidFill>
                <a:ea typeface="+mn-ea"/>
              </a:rPr>
              <a:t>Illustration 4–2</a:t>
            </a:r>
            <a:br>
              <a:rPr lang="en-US" dirty="0"/>
            </a:br>
            <a:r>
              <a:rPr lang="en-US" dirty="0"/>
              <a:t>Major Provisions of the Sarbanes-Oxley Act of 2002</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90801948"/>
              </p:ext>
            </p:extLst>
          </p:nvPr>
        </p:nvGraphicFramePr>
        <p:xfrm>
          <a:off x="809150" y="1702002"/>
          <a:ext cx="8220478" cy="4767176"/>
        </p:xfrm>
        <a:graphic>
          <a:graphicData uri="http://schemas.openxmlformats.org/drawingml/2006/table">
            <a:tbl>
              <a:tblPr firstRow="1" bandRow="1">
                <a:tableStyleId>{5C22544A-7EE6-4342-B048-85BDC9FD1C3A}</a:tableStyleId>
              </a:tblPr>
              <a:tblGrid>
                <a:gridCol w="1576698">
                  <a:extLst>
                    <a:ext uri="{9D8B030D-6E8A-4147-A177-3AD203B41FA5}">
                      <a16:colId xmlns:a16="http://schemas.microsoft.com/office/drawing/2014/main" val="20000"/>
                    </a:ext>
                  </a:extLst>
                </a:gridCol>
                <a:gridCol w="6643780">
                  <a:extLst>
                    <a:ext uri="{9D8B030D-6E8A-4147-A177-3AD203B41FA5}">
                      <a16:colId xmlns:a16="http://schemas.microsoft.com/office/drawing/2014/main" val="20001"/>
                    </a:ext>
                  </a:extLst>
                </a:gridCol>
              </a:tblGrid>
              <a:tr h="0">
                <a:tc>
                  <a:txBody>
                    <a:bodyPr/>
                    <a:lstStyle/>
                    <a:p>
                      <a:pPr algn="l" rtl="0" fontAlgn="ctr"/>
                      <a:endParaRPr lang="en-US" sz="100" b="1" i="0" u="none" strike="noStrike" dirty="0">
                        <a:solidFill>
                          <a:srgbClr val="0070C0"/>
                        </a:solidFill>
                        <a:effectLst/>
                        <a:latin typeface="Calibri"/>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rtl="0" fontAlgn="ctr"/>
                      <a:endParaRPr lang="en-US" sz="100" b="0" i="0" u="none" strike="noStrike" dirty="0">
                        <a:solidFill>
                          <a:srgbClr val="000000"/>
                        </a:solidFill>
                        <a:effectLst/>
                        <a:latin typeface="Calibri"/>
                      </a:endParaRPr>
                    </a:p>
                  </a:txBody>
                  <a:tcPr marL="9525" marR="9525" marT="9525"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5430">
                <a:tc>
                  <a:txBody>
                    <a:bodyPr/>
                    <a:lstStyle/>
                    <a:p>
                      <a:pPr algn="l" rtl="0" fontAlgn="ctr"/>
                      <a:r>
                        <a:rPr lang="en-US" sz="1600" b="1" i="0" u="none" strike="noStrike" dirty="0">
                          <a:solidFill>
                            <a:srgbClr val="0070C0"/>
                          </a:solidFill>
                          <a:effectLst/>
                          <a:latin typeface="Calibri"/>
                        </a:rPr>
                        <a:t>Oversight board</a:t>
                      </a:r>
                    </a:p>
                  </a:txBody>
                  <a:tcPr marL="9525" marR="9525" marT="9525"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The Public Company Accounting Oversight Board (PCAOB) has the authority to establish standards dealing with auditing, quality control, ethics, independence, and other activities relating to the preparation of audited financial reports. The board consists of five members who are appointed by the Securities and Exchange Commission.</a:t>
                      </a:r>
                    </a:p>
                  </a:txBody>
                  <a:tcPr marL="9525" marR="9525" marT="9525"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5430">
                <a:tc>
                  <a:txBody>
                    <a:bodyPr/>
                    <a:lstStyle/>
                    <a:p>
                      <a:pPr algn="l" rtl="0" fontAlgn="ctr"/>
                      <a:r>
                        <a:rPr lang="en-US" sz="1600" b="1" i="0" u="none" strike="noStrike" dirty="0">
                          <a:solidFill>
                            <a:srgbClr val="0070C0"/>
                          </a:solidFill>
                          <a:effectLst/>
                          <a:latin typeface="Calibri"/>
                        </a:rPr>
                        <a:t>Corporate executive accountability</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Corporate executives must personally certify the company’s financial statements and financial disclosures. Severe financial penalties and the possibility of imprisonment are consequences of fraudulent misstatement. </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8579">
                <a:tc>
                  <a:txBody>
                    <a:bodyPr/>
                    <a:lstStyle/>
                    <a:p>
                      <a:pPr algn="l" rtl="0" fontAlgn="ctr"/>
                      <a:r>
                        <a:rPr lang="en-US" sz="1600" b="1" i="0" u="none" strike="noStrike" dirty="0">
                          <a:solidFill>
                            <a:srgbClr val="0070C0"/>
                          </a:solidFill>
                          <a:effectLst/>
                          <a:latin typeface="Calibri"/>
                        </a:rPr>
                        <a:t>Nonaudit services</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It’s unlawful for the auditors of public companies to also perform certain nonaudit services, such as investment advising, for their clients.</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75430">
                <a:tc>
                  <a:txBody>
                    <a:bodyPr/>
                    <a:lstStyle/>
                    <a:p>
                      <a:pPr algn="l" rtl="0" fontAlgn="ctr"/>
                      <a:r>
                        <a:rPr lang="en-US" sz="1600" b="1" i="0" u="none" strike="noStrike" dirty="0">
                          <a:solidFill>
                            <a:srgbClr val="0070C0"/>
                          </a:solidFill>
                          <a:effectLst/>
                          <a:latin typeface="Calibri"/>
                        </a:rPr>
                        <a:t>Retention of work papers</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Auditors of public companies must retain all work papers for seven years or face a prison term for willful violation.</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5604">
                <a:tc>
                  <a:txBody>
                    <a:bodyPr/>
                    <a:lstStyle/>
                    <a:p>
                      <a:pPr algn="l" rtl="0" fontAlgn="ctr"/>
                      <a:r>
                        <a:rPr lang="en-US" sz="1600" b="1" i="0" u="none" strike="noStrike" dirty="0">
                          <a:solidFill>
                            <a:srgbClr val="0070C0"/>
                          </a:solidFill>
                          <a:effectLst/>
                          <a:latin typeface="Calibri"/>
                        </a:rPr>
                        <a:t>Auditor rotation</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The lead auditor in charge of auditing a particular company (referred to as the </a:t>
                      </a:r>
                      <a:r>
                        <a:rPr lang="en-US" sz="1200" b="0" i="1" u="none" strike="noStrike" dirty="0">
                          <a:solidFill>
                            <a:srgbClr val="000000"/>
                          </a:solidFill>
                          <a:effectLst/>
                          <a:latin typeface="Calibri"/>
                        </a:rPr>
                        <a:t>audit partner</a:t>
                      </a:r>
                      <a:r>
                        <a:rPr lang="en-US" sz="1200" b="0" i="0" u="none" strike="noStrike" dirty="0">
                          <a:solidFill>
                            <a:srgbClr val="000000"/>
                          </a:solidFill>
                          <a:effectLst/>
                          <a:latin typeface="Calibri"/>
                        </a:rPr>
                        <a:t>) must rotate off that company within five years and allow a new audit partner to take the lead.</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36028">
                <a:tc>
                  <a:txBody>
                    <a:bodyPr/>
                    <a:lstStyle/>
                    <a:p>
                      <a:pPr algn="l" rtl="0" fontAlgn="ctr"/>
                      <a:r>
                        <a:rPr lang="en-US" sz="1600" b="1" i="0" u="none" strike="noStrike" dirty="0">
                          <a:solidFill>
                            <a:srgbClr val="0070C0"/>
                          </a:solidFill>
                          <a:effectLst/>
                          <a:latin typeface="Calibri"/>
                        </a:rPr>
                        <a:t>Conflicts of interest</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Audit firms are not allowed to audit public companies whose chief executives worked for the audit firm and participated in that company’s audit during the preceding year.</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3475">
                <a:tc>
                  <a:txBody>
                    <a:bodyPr/>
                    <a:lstStyle/>
                    <a:p>
                      <a:pPr algn="l" rtl="0" fontAlgn="ctr"/>
                      <a:r>
                        <a:rPr lang="en-US" sz="1600" b="1" i="0" u="none" strike="noStrike" dirty="0">
                          <a:solidFill>
                            <a:srgbClr val="0070C0"/>
                          </a:solidFill>
                          <a:effectLst/>
                          <a:latin typeface="Calibri"/>
                        </a:rPr>
                        <a:t>Hiring of auditor</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Audit firms are hired by the audit committee of the board of directors of the company, not by company management.</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575430">
                <a:tc>
                  <a:txBody>
                    <a:bodyPr/>
                    <a:lstStyle/>
                    <a:p>
                      <a:pPr algn="l" rtl="0" fontAlgn="ctr"/>
                      <a:r>
                        <a:rPr lang="en-US" sz="1600" b="1" i="0" u="none" strike="noStrike" dirty="0">
                          <a:solidFill>
                            <a:srgbClr val="0070C0"/>
                          </a:solidFill>
                          <a:effectLst/>
                          <a:latin typeface="Calibri"/>
                        </a:rPr>
                        <a:t>Internal control</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ctr"/>
                      <a:r>
                        <a:rPr lang="en-US" sz="1200" b="0" i="0" u="none" strike="noStrike" dirty="0">
                          <a:solidFill>
                            <a:srgbClr val="000000"/>
                          </a:solidFill>
                          <a:effectLst/>
                          <a:latin typeface="Calibri"/>
                        </a:rPr>
                        <a:t>Section 404 of the act requires (a) that company management document and assess the effectiveness of all internal control processes that could affect financial reporting and (b) that company auditors express an opinion on whether management’s assessment of the effectiveness of internal control is fairly stated. Smaller companies are exempt from requirement (b).</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cxnSp>
        <p:nvCxnSpPr>
          <p:cNvPr id="17" name="Straight Connector 16"/>
          <p:cNvCxnSpPr/>
          <p:nvPr/>
        </p:nvCxnSpPr>
        <p:spPr>
          <a:xfrm>
            <a:off x="809150" y="2489513"/>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98640" y="3230491"/>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09150" y="3619375"/>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09150" y="4202700"/>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809150" y="4628369"/>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809150" y="5232714"/>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809150" y="5679404"/>
            <a:ext cx="7953410" cy="0"/>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671568" y="5668920"/>
            <a:ext cx="1638787" cy="36576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5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dirty="0"/>
              <a:t>Key Point</a:t>
            </a:r>
          </a:p>
        </p:txBody>
      </p:sp>
      <p:sp>
        <p:nvSpPr>
          <p:cNvPr id="3" name="Content Placeholder 2"/>
          <p:cNvSpPr>
            <a:spLocks noGrp="1"/>
          </p:cNvSpPr>
          <p:nvPr>
            <p:ph idx="1"/>
          </p:nvPr>
        </p:nvSpPr>
        <p:spPr>
          <a:xfrm>
            <a:off x="809150" y="1280160"/>
            <a:ext cx="7955280" cy="4525963"/>
          </a:xfrm>
        </p:spPr>
        <p:txBody>
          <a:bodyPr>
            <a:normAutofit fontScale="92500" lnSpcReduction="10000"/>
          </a:bodyPr>
          <a:lstStyle/>
          <a:p>
            <a:pPr marL="0" indent="0">
              <a:buNone/>
            </a:pPr>
            <a:r>
              <a:rPr lang="en-US" dirty="0"/>
              <a:t>The accounting scandals in the early 2000s prompted passage of the Sarbanes-Oxley Act (SOX). </a:t>
            </a:r>
          </a:p>
          <a:p>
            <a:pPr marL="0" indent="0">
              <a:buNone/>
            </a:pPr>
            <a:r>
              <a:rPr lang="en-US" dirty="0"/>
              <a:t>Among other stipulations, SOX sets forth a variety of guidelines related to auditor-client relations and additional internal controls. </a:t>
            </a:r>
          </a:p>
          <a:p>
            <a:pPr marL="0" indent="0">
              <a:buNone/>
            </a:pPr>
            <a:r>
              <a:rPr lang="en-US" dirty="0"/>
              <a:t>Section 404, in particular, requires company management and auditors to document and assess the effectiveness of a company’s internal controls. </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11</a:t>
            </a:fld>
            <a:endParaRPr lang="en-US" dirty="0"/>
          </a:p>
        </p:txBody>
      </p:sp>
    </p:spTree>
    <p:extLst>
      <p:ext uri="{BB962C8B-B14F-4D97-AF65-F5344CB8AC3E}">
        <p14:creationId xmlns:p14="http://schemas.microsoft.com/office/powerpoint/2010/main" val="305919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rmAutofit fontScale="85000" lnSpcReduction="20000"/>
          </a:bodyPr>
          <a:lstStyle/>
          <a:p>
            <a:pPr marL="0" indent="0">
              <a:buNone/>
            </a:pPr>
            <a:r>
              <a:rPr lang="en-US" dirty="0"/>
              <a:t>Which of the following statements is NOT true of the Sarbanes-Oxley Act of 2002?</a:t>
            </a:r>
          </a:p>
          <a:p>
            <a:pPr>
              <a:buFont typeface="+mj-lt"/>
              <a:buAutoNum type="alphaLcPeriod"/>
            </a:pPr>
            <a:r>
              <a:rPr lang="en-US" dirty="0"/>
              <a:t>All companies in the U.S. fall under its provisions.</a:t>
            </a:r>
          </a:p>
          <a:p>
            <a:pPr>
              <a:buFont typeface="+mj-lt"/>
              <a:buAutoNum type="alphaLcPeriod"/>
            </a:pPr>
            <a:r>
              <a:rPr lang="en-US" dirty="0"/>
              <a:t>It helped establish guidelines for internal control procedures.</a:t>
            </a:r>
          </a:p>
          <a:p>
            <a:pPr>
              <a:buFont typeface="+mj-lt"/>
              <a:buAutoNum type="alphaLcPeriod"/>
            </a:pPr>
            <a:r>
              <a:rPr lang="en-US" dirty="0"/>
              <a:t>It helped establish corporate executive accountability.</a:t>
            </a:r>
          </a:p>
          <a:p>
            <a:pPr>
              <a:buFont typeface="+mj-lt"/>
              <a:buAutoNum type="alphaLcPeriod"/>
            </a:pPr>
            <a:r>
              <a:rPr lang="en-US" dirty="0"/>
              <a:t>It helped establish guidelines for auditor-client relations.</a:t>
            </a:r>
          </a:p>
        </p:txBody>
      </p:sp>
      <p:sp>
        <p:nvSpPr>
          <p:cNvPr id="4" name="Title 3"/>
          <p:cNvSpPr>
            <a:spLocks noGrp="1"/>
          </p:cNvSpPr>
          <p:nvPr>
            <p:ph type="title"/>
          </p:nvPr>
        </p:nvSpPr>
        <p:spPr/>
        <p:txBody>
          <a:bodyPr/>
          <a:lstStyle/>
          <a:p>
            <a:r>
              <a:rPr lang="en-US" dirty="0"/>
              <a:t>Concept Check 4–1</a:t>
            </a:r>
          </a:p>
        </p:txBody>
      </p:sp>
      <p:sp>
        <p:nvSpPr>
          <p:cNvPr id="6" name="Oval 5"/>
          <p:cNvSpPr/>
          <p:nvPr/>
        </p:nvSpPr>
        <p:spPr bwMode="auto">
          <a:xfrm>
            <a:off x="947570" y="213314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566824"/>
            <a:ext cx="7406640" cy="800219"/>
          </a:xfrm>
          <a:prstGeom prst="rect">
            <a:avLst/>
          </a:prstGeom>
          <a:solidFill>
            <a:srgbClr val="FFFFD1"/>
          </a:solidFill>
          <a:ln w="6350">
            <a:solidFill>
              <a:schemeClr val="tx1"/>
            </a:solidFill>
          </a:ln>
        </p:spPr>
        <p:txBody>
          <a:bodyPr wrap="square" rtlCol="0">
            <a:spAutoFit/>
          </a:bodyPr>
          <a:lstStyle/>
          <a:p>
            <a:r>
              <a:rPr lang="en-US" sz="2300" dirty="0"/>
              <a:t>The Sarbanes Oxley Act of 2002 applies only to companies that are required to file financial statements with the SEC.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12</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5"/>
          <p:cNvSpPr>
            <a:spLocks noGrp="1"/>
          </p:cNvSpPr>
          <p:nvPr>
            <p:ph idx="1"/>
          </p:nvPr>
        </p:nvSpPr>
        <p:spPr/>
        <p:txBody>
          <a:bodyPr/>
          <a:lstStyle/>
          <a:p>
            <a:r>
              <a:rPr lang="en-US" b="1" dirty="0">
                <a:solidFill>
                  <a:srgbClr val="A5062D"/>
                </a:solidFill>
              </a:rPr>
              <a:t>LO4–2</a:t>
            </a:r>
            <a:r>
              <a:rPr lang="en-US" dirty="0"/>
              <a:t>	Identify the components, responsibilities, and limitations of internal control.</a:t>
            </a:r>
          </a:p>
        </p:txBody>
      </p:sp>
      <p:sp>
        <p:nvSpPr>
          <p:cNvPr id="33793" name="Title 4"/>
          <p:cNvSpPr>
            <a:spLocks noGrp="1"/>
          </p:cNvSpPr>
          <p:nvPr>
            <p:ph type="title"/>
          </p:nvPr>
        </p:nvSpPr>
        <p:spPr/>
        <p:txBody>
          <a:bodyPr/>
          <a:lstStyle/>
          <a:p>
            <a:r>
              <a:rPr lang="en-US" dirty="0"/>
              <a:t>Learning Objective 2</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376054"/>
            <a:ext cx="8229600" cy="1143000"/>
          </a:xfrm>
        </p:spPr>
        <p:txBody>
          <a:bodyPr/>
          <a:lstStyle/>
          <a:p>
            <a:r>
              <a:rPr lang="en-US" dirty="0"/>
              <a:t>Components of Internal Control</a:t>
            </a:r>
          </a:p>
        </p:txBody>
      </p:sp>
      <p:sp>
        <p:nvSpPr>
          <p:cNvPr id="6" name="Content Placeholder 5"/>
          <p:cNvSpPr>
            <a:spLocks noGrp="1"/>
          </p:cNvSpPr>
          <p:nvPr>
            <p:ph sz="quarter" idx="13"/>
          </p:nvPr>
        </p:nvSpPr>
        <p:spPr>
          <a:xfrm>
            <a:off x="823496" y="55186"/>
            <a:ext cx="6165890" cy="403234"/>
          </a:xfrm>
        </p:spPr>
        <p:txBody>
          <a:bodyPr/>
          <a:lstStyle/>
          <a:p>
            <a:r>
              <a:rPr lang="en-US" dirty="0"/>
              <a:t>Illustration 4–3</a:t>
            </a:r>
          </a:p>
        </p:txBody>
      </p:sp>
      <p:sp>
        <p:nvSpPr>
          <p:cNvPr id="7" name="Footer Placeholder 6"/>
          <p:cNvSpPr>
            <a:spLocks noGrp="1"/>
          </p:cNvSpPr>
          <p:nvPr>
            <p:ph type="ftr" sz="quarter" idx="11"/>
          </p:nvPr>
        </p:nvSpPr>
        <p:spPr>
          <a:xfrm>
            <a:off x="1424213" y="6457596"/>
            <a:ext cx="6540501" cy="365125"/>
          </a:xfrm>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p:txBody>
          <a:bodyPr/>
          <a:lstStyle/>
          <a:p>
            <a:r>
              <a:rPr lang="en-US" dirty="0"/>
              <a:t>4-</a:t>
            </a:r>
            <a:fld id="{8A048DD7-39B4-434B-ACE7-68CA5B147A05}" type="slidenum">
              <a:rPr lang="en-US" smtClean="0"/>
              <a:t>14</a:t>
            </a:fld>
            <a:endParaRPr lang="en-US" dirty="0"/>
          </a:p>
        </p:txBody>
      </p:sp>
      <p:grpSp>
        <p:nvGrpSpPr>
          <p:cNvPr id="34817" name="Group 34816"/>
          <p:cNvGrpSpPr/>
          <p:nvPr/>
        </p:nvGrpSpPr>
        <p:grpSpPr>
          <a:xfrm>
            <a:off x="593596" y="1751523"/>
            <a:ext cx="4562290" cy="4682870"/>
            <a:chOff x="823496" y="1510645"/>
            <a:chExt cx="4562290" cy="4682870"/>
          </a:xfrm>
        </p:grpSpPr>
        <p:grpSp>
          <p:nvGrpSpPr>
            <p:cNvPr id="14" name="Group 13"/>
            <p:cNvGrpSpPr/>
            <p:nvPr/>
          </p:nvGrpSpPr>
          <p:grpSpPr>
            <a:xfrm>
              <a:off x="974360" y="1510645"/>
              <a:ext cx="4411426" cy="4682870"/>
              <a:chOff x="1194816" y="1574172"/>
              <a:chExt cx="4169095" cy="4425625"/>
            </a:xfrm>
          </p:grpSpPr>
          <p:sp>
            <p:nvSpPr>
              <p:cNvPr id="3" name="Isosceles Triangle 2"/>
              <p:cNvSpPr/>
              <p:nvPr/>
            </p:nvSpPr>
            <p:spPr>
              <a:xfrm>
                <a:off x="2679838" y="1574172"/>
                <a:ext cx="1194625" cy="1229094"/>
              </a:xfrm>
              <a:prstGeom prst="triangle">
                <a:avLst>
                  <a:gd name="adj" fmla="val 50420"/>
                </a:avLst>
              </a:prstGeom>
              <a:solidFill>
                <a:srgbClr val="E78D23"/>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rapezoid 3"/>
              <p:cNvSpPr/>
              <p:nvPr/>
            </p:nvSpPr>
            <p:spPr>
              <a:xfrm>
                <a:off x="2163241" y="2868815"/>
                <a:ext cx="2224733" cy="968568"/>
              </a:xfrm>
              <a:prstGeom prst="trapezoid">
                <a:avLst>
                  <a:gd name="adj" fmla="val 51669"/>
                </a:avLst>
              </a:prstGeom>
              <a:solidFill>
                <a:schemeClr val="accent3">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rapezoid 4"/>
              <p:cNvSpPr/>
              <p:nvPr/>
            </p:nvSpPr>
            <p:spPr>
              <a:xfrm>
                <a:off x="1654326" y="3891191"/>
                <a:ext cx="3228718" cy="1011615"/>
              </a:xfrm>
              <a:prstGeom prst="trapezoid">
                <a:avLst>
                  <a:gd name="adj" fmla="val 47342"/>
                </a:avLst>
              </a:prstGeom>
              <a:solidFill>
                <a:srgbClr val="A5062D"/>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rapezoid 8"/>
              <p:cNvSpPr/>
              <p:nvPr/>
            </p:nvSpPr>
            <p:spPr>
              <a:xfrm>
                <a:off x="1194816" y="4956616"/>
                <a:ext cx="4169095" cy="1043181"/>
              </a:xfrm>
              <a:prstGeom prst="trapezoid">
                <a:avLst>
                  <a:gd name="adj" fmla="val 44763"/>
                </a:avLst>
              </a:prstGeom>
              <a:solidFill>
                <a:schemeClr val="tx2">
                  <a:lumMod val="75000"/>
                </a:schemeClr>
              </a:solidFill>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2615359" y="2447463"/>
              <a:ext cx="1603595" cy="338554"/>
            </a:xfrm>
            <a:prstGeom prst="rect">
              <a:avLst/>
            </a:prstGeom>
            <a:noFill/>
          </p:spPr>
          <p:txBody>
            <a:bodyPr wrap="square" rtlCol="0">
              <a:spAutoFit/>
            </a:bodyPr>
            <a:lstStyle/>
            <a:p>
              <a:r>
                <a:rPr lang="en-US" sz="1600" b="1" dirty="0">
                  <a:solidFill>
                    <a:schemeClr val="bg1"/>
                  </a:solidFill>
                </a:rPr>
                <a:t>Monitoring</a:t>
              </a:r>
            </a:p>
          </p:txBody>
        </p:sp>
        <p:sp>
          <p:nvSpPr>
            <p:cNvPr id="15" name="TextBox 14"/>
            <p:cNvSpPr txBox="1"/>
            <p:nvPr/>
          </p:nvSpPr>
          <p:spPr>
            <a:xfrm>
              <a:off x="2369551" y="3249242"/>
              <a:ext cx="1983571" cy="338554"/>
            </a:xfrm>
            <a:prstGeom prst="rect">
              <a:avLst/>
            </a:prstGeom>
            <a:noFill/>
          </p:spPr>
          <p:txBody>
            <a:bodyPr wrap="square" rtlCol="0">
              <a:spAutoFit/>
            </a:bodyPr>
            <a:lstStyle/>
            <a:p>
              <a:r>
                <a:rPr lang="en-US" sz="1600" b="1" dirty="0">
                  <a:solidFill>
                    <a:schemeClr val="bg1"/>
                  </a:solidFill>
                </a:rPr>
                <a:t>Control Activities</a:t>
              </a:r>
            </a:p>
          </p:txBody>
        </p:sp>
        <p:sp>
          <p:nvSpPr>
            <p:cNvPr id="16" name="TextBox 15"/>
            <p:cNvSpPr txBox="1"/>
            <p:nvPr/>
          </p:nvSpPr>
          <p:spPr>
            <a:xfrm>
              <a:off x="2369551" y="4321762"/>
              <a:ext cx="1603595" cy="338554"/>
            </a:xfrm>
            <a:prstGeom prst="rect">
              <a:avLst/>
            </a:prstGeom>
            <a:noFill/>
          </p:spPr>
          <p:txBody>
            <a:bodyPr wrap="square" rtlCol="0">
              <a:spAutoFit/>
            </a:bodyPr>
            <a:lstStyle/>
            <a:p>
              <a:r>
                <a:rPr lang="en-US" sz="1600" b="1" dirty="0">
                  <a:solidFill>
                    <a:schemeClr val="bg1"/>
                  </a:solidFill>
                </a:rPr>
                <a:t>Risk Assessment</a:t>
              </a:r>
            </a:p>
          </p:txBody>
        </p:sp>
        <p:sp>
          <p:nvSpPr>
            <p:cNvPr id="17" name="TextBox 16"/>
            <p:cNvSpPr txBox="1"/>
            <p:nvPr/>
          </p:nvSpPr>
          <p:spPr>
            <a:xfrm>
              <a:off x="2213424" y="5430234"/>
              <a:ext cx="2086332" cy="338554"/>
            </a:xfrm>
            <a:prstGeom prst="rect">
              <a:avLst/>
            </a:prstGeom>
            <a:noFill/>
          </p:spPr>
          <p:txBody>
            <a:bodyPr wrap="square" rtlCol="0">
              <a:spAutoFit/>
            </a:bodyPr>
            <a:lstStyle/>
            <a:p>
              <a:r>
                <a:rPr lang="en-US" sz="1600" b="1" dirty="0">
                  <a:solidFill>
                    <a:schemeClr val="bg1"/>
                  </a:solidFill>
                </a:rPr>
                <a:t>Control Environment</a:t>
              </a:r>
            </a:p>
          </p:txBody>
        </p:sp>
        <p:sp>
          <p:nvSpPr>
            <p:cNvPr id="18" name="TextBox 17"/>
            <p:cNvSpPr txBox="1"/>
            <p:nvPr/>
          </p:nvSpPr>
          <p:spPr>
            <a:xfrm rot="17681337">
              <a:off x="445958" y="3618792"/>
              <a:ext cx="2793807" cy="338554"/>
            </a:xfrm>
            <a:prstGeom prst="rect">
              <a:avLst/>
            </a:prstGeom>
            <a:noFill/>
          </p:spPr>
          <p:txBody>
            <a:bodyPr wrap="square" rtlCol="0">
              <a:spAutoFit/>
            </a:bodyPr>
            <a:lstStyle/>
            <a:p>
              <a:r>
                <a:rPr lang="en-US" sz="1600" b="1" dirty="0"/>
                <a:t>Information &amp; Communication</a:t>
              </a:r>
            </a:p>
          </p:txBody>
        </p:sp>
        <p:cxnSp>
          <p:nvCxnSpPr>
            <p:cNvPr id="11" name="Straight Connector 10"/>
            <p:cNvCxnSpPr/>
            <p:nvPr/>
          </p:nvCxnSpPr>
          <p:spPr>
            <a:xfrm flipV="1">
              <a:off x="2446851" y="1564455"/>
              <a:ext cx="550649" cy="1023064"/>
            </a:xfrm>
            <a:prstGeom prst="line">
              <a:avLst/>
            </a:prstGeom>
            <a:ln w="38100" cmpd="sng">
              <a:solidFill>
                <a:srgbClr val="A5062D"/>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23496" y="5057280"/>
              <a:ext cx="446652" cy="1012414"/>
            </a:xfrm>
            <a:prstGeom prst="line">
              <a:avLst/>
            </a:prstGeom>
            <a:ln w="38100" cmpd="sng">
              <a:solidFill>
                <a:srgbClr val="A5062D"/>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34" name="TextBox 33"/>
          <p:cNvSpPr txBox="1"/>
          <p:nvPr/>
        </p:nvSpPr>
        <p:spPr>
          <a:xfrm>
            <a:off x="3222128" y="1874052"/>
            <a:ext cx="4050479" cy="982833"/>
          </a:xfrm>
          <a:prstGeom prst="rect">
            <a:avLst/>
          </a:prstGeom>
          <a:noFill/>
        </p:spPr>
        <p:txBody>
          <a:bodyPr wrap="square" lIns="0" rtlCol="0">
            <a:spAutoFit/>
          </a:bodyPr>
          <a:lstStyle/>
          <a:p>
            <a:pPr>
              <a:lnSpc>
                <a:spcPct val="90000"/>
              </a:lnSpc>
            </a:pPr>
            <a:r>
              <a:rPr lang="en-US" sz="1600" dirty="0"/>
              <a:t>Continual </a:t>
            </a:r>
            <a:r>
              <a:rPr lang="en-US" sz="1600" b="1" dirty="0">
                <a:solidFill>
                  <a:srgbClr val="E78D23"/>
                </a:solidFill>
              </a:rPr>
              <a:t>monitoring</a:t>
            </a:r>
            <a:r>
              <a:rPr lang="en-US" sz="1600" dirty="0"/>
              <a:t> of internal activities and </a:t>
            </a:r>
            <a:br>
              <a:rPr lang="en-US" sz="1600" dirty="0"/>
            </a:br>
            <a:r>
              <a:rPr lang="en-US" sz="1600" dirty="0"/>
              <a:t>   reporting of deficiencies is required. </a:t>
            </a:r>
            <a:br>
              <a:rPr lang="en-US" sz="1600" dirty="0"/>
            </a:br>
            <a:r>
              <a:rPr lang="en-US" sz="1600" dirty="0"/>
              <a:t>     Monitoring includes formal procedures for </a:t>
            </a:r>
            <a:br>
              <a:rPr lang="en-US" sz="1600" dirty="0"/>
            </a:br>
            <a:r>
              <a:rPr lang="en-US" sz="1600" dirty="0"/>
              <a:t>       reporting control deficiencies.</a:t>
            </a:r>
          </a:p>
        </p:txBody>
      </p:sp>
      <p:sp>
        <p:nvSpPr>
          <p:cNvPr id="35" name="TextBox 34"/>
          <p:cNvSpPr txBox="1"/>
          <p:nvPr/>
        </p:nvSpPr>
        <p:spPr>
          <a:xfrm>
            <a:off x="3744083" y="2971645"/>
            <a:ext cx="4756781" cy="1204432"/>
          </a:xfrm>
          <a:prstGeom prst="rect">
            <a:avLst/>
          </a:prstGeom>
          <a:noFill/>
        </p:spPr>
        <p:txBody>
          <a:bodyPr wrap="square" lIns="0" rtlCol="0">
            <a:spAutoFit/>
          </a:bodyPr>
          <a:lstStyle/>
          <a:p>
            <a:pPr>
              <a:lnSpc>
                <a:spcPct val="90000"/>
              </a:lnSpc>
              <a:spcBef>
                <a:spcPct val="0"/>
              </a:spcBef>
            </a:pPr>
            <a:r>
              <a:rPr lang="en-US" sz="1600" b="1" dirty="0">
                <a:solidFill>
                  <a:schemeClr val="accent3"/>
                </a:solidFill>
              </a:rPr>
              <a:t>Control activities </a:t>
            </a:r>
            <a:r>
              <a:rPr lang="en-US" sz="1600" dirty="0"/>
              <a:t>are the policies and </a:t>
            </a:r>
            <a:br>
              <a:rPr lang="en-US" sz="1600" dirty="0"/>
            </a:br>
            <a:r>
              <a:rPr lang="en-US" sz="1600" dirty="0"/>
              <a:t>   procedures that help ensure that management’s </a:t>
            </a:r>
            <a:br>
              <a:rPr lang="en-US" sz="1600" dirty="0"/>
            </a:br>
            <a:r>
              <a:rPr lang="en-US" sz="1600" dirty="0"/>
              <a:t>      directives are being carried out. These activities </a:t>
            </a:r>
            <a:br>
              <a:rPr lang="en-US" sz="1600" dirty="0"/>
            </a:br>
            <a:r>
              <a:rPr lang="en-US" sz="1600" dirty="0"/>
              <a:t>         include authorizations, reconciliations, and </a:t>
            </a:r>
            <a:br>
              <a:rPr lang="en-US" sz="1600" dirty="0"/>
            </a:br>
            <a:r>
              <a:rPr lang="en-US" sz="1600" dirty="0"/>
              <a:t>           separation of duties.</a:t>
            </a:r>
          </a:p>
        </p:txBody>
      </p:sp>
      <p:sp>
        <p:nvSpPr>
          <p:cNvPr id="36" name="TextBox 35"/>
          <p:cNvSpPr txBox="1"/>
          <p:nvPr/>
        </p:nvSpPr>
        <p:spPr>
          <a:xfrm>
            <a:off x="4376275" y="4257256"/>
            <a:ext cx="4756781" cy="761234"/>
          </a:xfrm>
          <a:prstGeom prst="rect">
            <a:avLst/>
          </a:prstGeom>
          <a:noFill/>
        </p:spPr>
        <p:txBody>
          <a:bodyPr wrap="square" lIns="0" rtlCol="0">
            <a:spAutoFit/>
          </a:bodyPr>
          <a:lstStyle/>
          <a:p>
            <a:pPr>
              <a:lnSpc>
                <a:spcPct val="90000"/>
              </a:lnSpc>
              <a:spcBef>
                <a:spcPct val="0"/>
              </a:spcBef>
            </a:pPr>
            <a:r>
              <a:rPr lang="en-US" sz="1600" b="1" dirty="0">
                <a:solidFill>
                  <a:srgbClr val="A5062D"/>
                </a:solidFill>
              </a:rPr>
              <a:t>Risk assessment </a:t>
            </a:r>
            <a:r>
              <a:rPr lang="en-US" sz="1600" dirty="0"/>
              <a:t>identifies and analyzes internal </a:t>
            </a:r>
            <a:br>
              <a:rPr lang="en-US" sz="1600" dirty="0"/>
            </a:br>
            <a:r>
              <a:rPr lang="en-US" sz="1600" dirty="0"/>
              <a:t>  and external risk factors that could prevent a </a:t>
            </a:r>
            <a:br>
              <a:rPr lang="en-US" sz="1600" dirty="0"/>
            </a:br>
            <a:r>
              <a:rPr lang="en-US" sz="1600" dirty="0"/>
              <a:t>    company’s objectives from being achieved.</a:t>
            </a:r>
          </a:p>
        </p:txBody>
      </p:sp>
      <p:sp>
        <p:nvSpPr>
          <p:cNvPr id="37" name="TextBox 36"/>
          <p:cNvSpPr txBox="1"/>
          <p:nvPr/>
        </p:nvSpPr>
        <p:spPr>
          <a:xfrm>
            <a:off x="4839476" y="5229961"/>
            <a:ext cx="4756781" cy="1204432"/>
          </a:xfrm>
          <a:prstGeom prst="rect">
            <a:avLst/>
          </a:prstGeom>
          <a:noFill/>
        </p:spPr>
        <p:txBody>
          <a:bodyPr wrap="square" lIns="0" rtlCol="0">
            <a:spAutoFit/>
          </a:bodyPr>
          <a:lstStyle/>
          <a:p>
            <a:pPr>
              <a:lnSpc>
                <a:spcPct val="90000"/>
              </a:lnSpc>
              <a:spcBef>
                <a:spcPct val="0"/>
              </a:spcBef>
            </a:pPr>
            <a:r>
              <a:rPr lang="en-US" sz="1600" dirty="0"/>
              <a:t>The </a:t>
            </a:r>
            <a:r>
              <a:rPr lang="en-US" sz="1600" b="1" dirty="0">
                <a:solidFill>
                  <a:schemeClr val="tx2"/>
                </a:solidFill>
              </a:rPr>
              <a:t>control environment </a:t>
            </a:r>
            <a:r>
              <a:rPr lang="en-US" sz="1600" dirty="0"/>
              <a:t>sets the overall ethical </a:t>
            </a:r>
            <a:br>
              <a:rPr lang="en-US" sz="1600" dirty="0"/>
            </a:br>
            <a:r>
              <a:rPr lang="en-US" sz="1600" dirty="0"/>
              <a:t>   tone of the company with respect to internal </a:t>
            </a:r>
            <a:br>
              <a:rPr lang="en-US" sz="1600" dirty="0"/>
            </a:br>
            <a:r>
              <a:rPr lang="en-US" sz="1600" dirty="0"/>
              <a:t>     control. It includes formal policies related to </a:t>
            </a:r>
            <a:br>
              <a:rPr lang="en-US" sz="1600" dirty="0"/>
            </a:br>
            <a:r>
              <a:rPr lang="en-US" sz="1600" dirty="0"/>
              <a:t>        management’s philosophy, assignment of </a:t>
            </a:r>
            <a:br>
              <a:rPr lang="en-US" sz="1600" dirty="0"/>
            </a:br>
            <a:r>
              <a:rPr lang="en-US" sz="1600" dirty="0"/>
              <a:t>          responsibilities, and organizational structure.</a:t>
            </a:r>
          </a:p>
        </p:txBody>
      </p:sp>
      <p:cxnSp>
        <p:nvCxnSpPr>
          <p:cNvPr id="39" name="Straight Connector 38"/>
          <p:cNvCxnSpPr/>
          <p:nvPr/>
        </p:nvCxnSpPr>
        <p:spPr>
          <a:xfrm>
            <a:off x="3622852" y="2905040"/>
            <a:ext cx="3649755"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295297" y="4190082"/>
            <a:ext cx="3970156"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751267" y="5247185"/>
            <a:ext cx="4116306" cy="0"/>
          </a:xfrm>
          <a:prstGeom prst="line">
            <a:avLst/>
          </a:prstGeom>
          <a:ln>
            <a:solidFill>
              <a:schemeClr val="bg2">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4825" name="TextBox 34824"/>
          <p:cNvSpPr txBox="1"/>
          <p:nvPr/>
        </p:nvSpPr>
        <p:spPr>
          <a:xfrm>
            <a:off x="790652" y="994494"/>
            <a:ext cx="7596911" cy="707886"/>
          </a:xfrm>
          <a:prstGeom prst="rect">
            <a:avLst/>
          </a:prstGeom>
          <a:noFill/>
        </p:spPr>
        <p:txBody>
          <a:bodyPr wrap="square" rtlCol="0">
            <a:spAutoFit/>
          </a:bodyPr>
          <a:lstStyle/>
          <a:p>
            <a:r>
              <a:rPr lang="en-US" sz="2000" dirty="0"/>
              <a:t>Methods for collection of relevant information and communication in a timely manner, enabling people to carry out their responsibilities.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ded Corner 5"/>
          <p:cNvSpPr/>
          <p:nvPr/>
        </p:nvSpPr>
        <p:spPr>
          <a:xfrm>
            <a:off x="1043845" y="3007568"/>
            <a:ext cx="7714249" cy="281715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24628" y="914400"/>
            <a:ext cx="8229600" cy="1143000"/>
          </a:xfrm>
        </p:spPr>
        <p:txBody>
          <a:bodyPr/>
          <a:lstStyle/>
          <a:p>
            <a:pPr>
              <a:lnSpc>
                <a:spcPct val="90000"/>
              </a:lnSpc>
            </a:pPr>
            <a:r>
              <a:rPr lang="en-US" dirty="0"/>
              <a:t>Live Nation’s Discussion of Internal Controls Over Financial Reporting</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a:t>
            </a:r>
            <a:fld id="{8A048DD7-39B4-434B-ACE7-68CA5B147A05}" type="slidenum">
              <a:rPr lang="en-US" smtClean="0"/>
              <a:t>15</a:t>
            </a:fld>
            <a:endParaRPr lang="en-US" dirty="0"/>
          </a:p>
        </p:txBody>
      </p:sp>
      <p:sp>
        <p:nvSpPr>
          <p:cNvPr id="11" name="Content Placeholder 10"/>
          <p:cNvSpPr>
            <a:spLocks noGrp="1"/>
          </p:cNvSpPr>
          <p:nvPr>
            <p:ph sz="quarter" idx="13"/>
          </p:nvPr>
        </p:nvSpPr>
        <p:spPr>
          <a:xfrm>
            <a:off x="823496" y="457200"/>
            <a:ext cx="6165890" cy="403234"/>
          </a:xfrm>
        </p:spPr>
        <p:txBody>
          <a:bodyPr/>
          <a:lstStyle/>
          <a:p>
            <a:r>
              <a:rPr lang="en-US" dirty="0"/>
              <a:t>Illustration 4–4</a:t>
            </a:r>
          </a:p>
        </p:txBody>
      </p:sp>
      <p:sp>
        <p:nvSpPr>
          <p:cNvPr id="8" name="TextBox 7"/>
          <p:cNvSpPr txBox="1"/>
          <p:nvPr/>
        </p:nvSpPr>
        <p:spPr>
          <a:xfrm>
            <a:off x="1043846" y="3030096"/>
            <a:ext cx="7714249" cy="2554545"/>
          </a:xfrm>
          <a:prstGeom prst="rect">
            <a:avLst/>
          </a:prstGeom>
          <a:noFill/>
        </p:spPr>
        <p:txBody>
          <a:bodyPr wrap="square" rtlCol="0">
            <a:spAutoFit/>
          </a:bodyPr>
          <a:lstStyle/>
          <a:p>
            <a:r>
              <a:rPr lang="en-US" sz="2000" dirty="0"/>
              <a:t>Our management, including our Chief Executive Officer and Chief Financial Officer, does not expect that our disclosure controls and procedures or internal controls will prevent all possible errors and fraud. Our disclosure controls and procedures are, however, designed to provide reasonable assurance of achieving their objectives, and our Chief Executive Officer and Chief Financial Officer have concluded that our disclosure controls and procedures are effective at that reasonable assurance level.</a:t>
            </a:r>
          </a:p>
        </p:txBody>
      </p:sp>
      <p:sp>
        <p:nvSpPr>
          <p:cNvPr id="9" name="Round Same Side Corner Rectangle 8"/>
          <p:cNvSpPr/>
          <p:nvPr/>
        </p:nvSpPr>
        <p:spPr>
          <a:xfrm>
            <a:off x="1043846" y="2394592"/>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2" name="TextBox 11"/>
          <p:cNvSpPr txBox="1"/>
          <p:nvPr/>
        </p:nvSpPr>
        <p:spPr>
          <a:xfrm>
            <a:off x="2780615" y="2385624"/>
            <a:ext cx="4208771" cy="595035"/>
          </a:xfrm>
          <a:prstGeom prst="rect">
            <a:avLst/>
          </a:prstGeom>
          <a:noFill/>
        </p:spPr>
        <p:txBody>
          <a:bodyPr wrap="square" rtlCol="0">
            <a:spAutoFit/>
          </a:bodyPr>
          <a:lstStyle/>
          <a:p>
            <a:pPr algn="ctr">
              <a:lnSpc>
                <a:spcPct val="90000"/>
              </a:lnSpc>
            </a:pPr>
            <a:r>
              <a:rPr lang="en-US" sz="2000" b="1" dirty="0"/>
              <a:t>LIVE NATION ENTERTAINMENT</a:t>
            </a:r>
          </a:p>
          <a:p>
            <a:pPr algn="ctr">
              <a:lnSpc>
                <a:spcPct val="90000"/>
              </a:lnSpc>
            </a:pPr>
            <a:r>
              <a:rPr lang="en-US" sz="1600" b="1" dirty="0"/>
              <a:t>Notes to the Financial Statement (excerpt)</a:t>
            </a:r>
          </a:p>
        </p:txBody>
      </p:sp>
      <p:sp>
        <p:nvSpPr>
          <p:cNvPr id="5" name="Oval 4"/>
          <p:cNvSpPr/>
          <p:nvPr/>
        </p:nvSpPr>
        <p:spPr>
          <a:xfrm>
            <a:off x="2572180" y="3654286"/>
            <a:ext cx="1828800" cy="36576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819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686663" y="457200"/>
            <a:ext cx="8229600" cy="573478"/>
          </a:xfrm>
        </p:spPr>
        <p:txBody>
          <a:bodyPr/>
          <a:lstStyle/>
          <a:p>
            <a:r>
              <a:rPr lang="en-US" dirty="0"/>
              <a:t>Components of Internal Control</a:t>
            </a:r>
            <a:br>
              <a:rPr lang="en-US" sz="3200" dirty="0"/>
            </a:br>
            <a:endParaRPr lang="en-US" sz="3200" dirty="0"/>
          </a:p>
        </p:txBody>
      </p:sp>
      <p:sp>
        <p:nvSpPr>
          <p:cNvPr id="7" name="Freeform 6"/>
          <p:cNvSpPr/>
          <p:nvPr/>
        </p:nvSpPr>
        <p:spPr bwMode="auto">
          <a:xfrm>
            <a:off x="686663" y="1280160"/>
            <a:ext cx="7955280" cy="4846320"/>
          </a:xfrm>
          <a:custGeom>
            <a:avLst/>
            <a:gdLst>
              <a:gd name="connsiteX0" fmla="*/ 0 w 3026605"/>
              <a:gd name="connsiteY0" fmla="*/ 0 h 3390074"/>
              <a:gd name="connsiteX1" fmla="*/ 3026605 w 3026605"/>
              <a:gd name="connsiteY1" fmla="*/ 0 h 3390074"/>
              <a:gd name="connsiteX2" fmla="*/ 3026605 w 3026605"/>
              <a:gd name="connsiteY2" fmla="*/ 3390074 h 3390074"/>
              <a:gd name="connsiteX3" fmla="*/ 0 w 3026605"/>
              <a:gd name="connsiteY3" fmla="*/ 3390074 h 3390074"/>
              <a:gd name="connsiteX4" fmla="*/ 0 w 3026605"/>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6605" h="3390074">
                <a:moveTo>
                  <a:pt x="0" y="0"/>
                </a:moveTo>
                <a:lnTo>
                  <a:pt x="3026605" y="0"/>
                </a:lnTo>
                <a:lnTo>
                  <a:pt x="3026605" y="3390074"/>
                </a:lnTo>
                <a:lnTo>
                  <a:pt x="0" y="3390074"/>
                </a:lnTo>
                <a:lnTo>
                  <a:pt x="0" y="0"/>
                </a:lnTo>
                <a:close/>
              </a:path>
            </a:pathLst>
          </a:cu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28016" tIns="128016" rIns="170688" bIns="192024" spcCol="1270"/>
          <a:lstStyle/>
          <a:p>
            <a:pPr marL="228600" lvl="1" indent="-228600" defTabSz="1066800" fontAlgn="auto">
              <a:buFontTx/>
              <a:buChar char="••"/>
              <a:defRPr/>
            </a:pPr>
            <a:r>
              <a:rPr lang="en-US" sz="2800" dirty="0"/>
              <a:t>The overall attitudes and actions of management greatly affect the </a:t>
            </a:r>
            <a:r>
              <a:rPr lang="en-US" sz="2800" b="1" dirty="0"/>
              <a:t>control environment</a:t>
            </a:r>
            <a:r>
              <a:rPr lang="en-US" sz="2800" i="1" dirty="0"/>
              <a:t>.</a:t>
            </a:r>
            <a:r>
              <a:rPr lang="en-US" sz="2800" dirty="0"/>
              <a:t> </a:t>
            </a:r>
          </a:p>
          <a:p>
            <a:pPr marL="228600" lvl="1" indent="-228600" defTabSz="1066800" fontAlgn="auto">
              <a:buFontTx/>
              <a:buChar char="••"/>
              <a:defRPr/>
            </a:pPr>
            <a:r>
              <a:rPr lang="en-US" sz="2800" b="1" dirty="0"/>
              <a:t>Risk assessment </a:t>
            </a:r>
            <a:r>
              <a:rPr lang="en-US" sz="2800" dirty="0"/>
              <a:t>includes careful consideration of internal and external risk factors.</a:t>
            </a:r>
          </a:p>
          <a:p>
            <a:pPr marL="228600" lvl="1" indent="-228600" defTabSz="1066800" fontAlgn="auto">
              <a:buFontTx/>
              <a:buChar char="••"/>
              <a:defRPr/>
            </a:pPr>
            <a:r>
              <a:rPr lang="en-US" sz="2800" b="1" dirty="0"/>
              <a:t>Control activities</a:t>
            </a:r>
            <a:r>
              <a:rPr lang="en-US" sz="2800" dirty="0"/>
              <a:t> include a variety of policies and procedures used to protect a company’s assets.</a:t>
            </a:r>
          </a:p>
          <a:p>
            <a:pPr marL="228600" lvl="1" indent="-228600" defTabSz="1066800">
              <a:buFontTx/>
              <a:buChar char="••"/>
              <a:defRPr/>
            </a:pPr>
            <a:r>
              <a:rPr lang="en-US" sz="2800" b="1" dirty="0"/>
              <a:t>Monitoring</a:t>
            </a:r>
            <a:r>
              <a:rPr lang="en-US" sz="2800" dirty="0"/>
              <a:t> of internal controls needs to occur on an ongoing basis.</a:t>
            </a:r>
          </a:p>
          <a:p>
            <a:pPr marL="228600" lvl="1" indent="-228600" defTabSz="1066800">
              <a:buFontTx/>
              <a:buChar char="••"/>
              <a:defRPr/>
            </a:pPr>
            <a:r>
              <a:rPr lang="en-US" sz="2800" b="1" dirty="0"/>
              <a:t>Information and communication </a:t>
            </a:r>
            <a:r>
              <a:rPr lang="en-US" sz="2800" dirty="0"/>
              <a:t>depend on the reliability of the accounting information system itself.</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812788" y="457200"/>
            <a:ext cx="8229600" cy="1143000"/>
          </a:xfrm>
        </p:spPr>
        <p:txBody>
          <a:bodyPr/>
          <a:lstStyle/>
          <a:p>
            <a:r>
              <a:rPr lang="en-US" dirty="0"/>
              <a:t>Control Activities – Preventative Controls</a:t>
            </a:r>
          </a:p>
        </p:txBody>
      </p:sp>
      <p:sp>
        <p:nvSpPr>
          <p:cNvPr id="7" name="Freeform 6"/>
          <p:cNvSpPr/>
          <p:nvPr/>
        </p:nvSpPr>
        <p:spPr bwMode="auto">
          <a:xfrm>
            <a:off x="811023" y="1737360"/>
            <a:ext cx="7955280" cy="4754880"/>
          </a:xfrm>
          <a:custGeom>
            <a:avLst/>
            <a:gdLst>
              <a:gd name="connsiteX0" fmla="*/ 0 w 3026605"/>
              <a:gd name="connsiteY0" fmla="*/ 0 h 3390074"/>
              <a:gd name="connsiteX1" fmla="*/ 3026605 w 3026605"/>
              <a:gd name="connsiteY1" fmla="*/ 0 h 3390074"/>
              <a:gd name="connsiteX2" fmla="*/ 3026605 w 3026605"/>
              <a:gd name="connsiteY2" fmla="*/ 3390074 h 3390074"/>
              <a:gd name="connsiteX3" fmla="*/ 0 w 3026605"/>
              <a:gd name="connsiteY3" fmla="*/ 3390074 h 3390074"/>
              <a:gd name="connsiteX4" fmla="*/ 0 w 3026605"/>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6605" h="3390074">
                <a:moveTo>
                  <a:pt x="0" y="0"/>
                </a:moveTo>
                <a:lnTo>
                  <a:pt x="3026605" y="0"/>
                </a:lnTo>
                <a:lnTo>
                  <a:pt x="3026605" y="3390074"/>
                </a:lnTo>
                <a:lnTo>
                  <a:pt x="0" y="3390074"/>
                </a:lnTo>
                <a:lnTo>
                  <a:pt x="0" y="0"/>
                </a:lnTo>
                <a:close/>
              </a:path>
            </a:pathLst>
          </a:cu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28016" tIns="128016" rIns="170688" bIns="192024" spcCol="1270"/>
          <a:lstStyle/>
          <a:p>
            <a:pPr marL="228600" lvl="1" indent="-228600" defTabSz="1066800">
              <a:buFontTx/>
              <a:buChar char="••"/>
              <a:defRPr/>
            </a:pPr>
            <a:r>
              <a:rPr lang="en-US" sz="2300" b="1" dirty="0">
                <a:latin typeface="+mj-lt"/>
              </a:rPr>
              <a:t>Separation of duties </a:t>
            </a:r>
            <a:r>
              <a:rPr lang="en-US" sz="2300" dirty="0">
                <a:latin typeface="+mj-lt"/>
              </a:rPr>
              <a:t>– </a:t>
            </a:r>
            <a:r>
              <a:rPr lang="en-US" sz="2300" dirty="0"/>
              <a:t>A set of procedures intended to separate employees’ duties for </a:t>
            </a:r>
            <a:r>
              <a:rPr lang="en-US" sz="2300" i="1" dirty="0"/>
              <a:t>authorizing transactions</a:t>
            </a:r>
            <a:r>
              <a:rPr lang="en-US" sz="2400" dirty="0"/>
              <a:t>,</a:t>
            </a:r>
            <a:r>
              <a:rPr lang="en-US" sz="2400" i="1" dirty="0"/>
              <a:t> recording transactions</a:t>
            </a:r>
            <a:r>
              <a:rPr lang="en-US" sz="2400" dirty="0"/>
              <a:t>, and </a:t>
            </a:r>
            <a:r>
              <a:rPr lang="en-US" sz="2300" i="1" dirty="0"/>
              <a:t>controlling</a:t>
            </a:r>
            <a:r>
              <a:rPr lang="en-US" sz="2300" dirty="0"/>
              <a:t> the related assets. </a:t>
            </a:r>
            <a:endParaRPr lang="en-US" sz="2300" dirty="0">
              <a:latin typeface="+mj-lt"/>
            </a:endParaRPr>
          </a:p>
          <a:p>
            <a:pPr marL="228600" lvl="1" indent="-228600" defTabSz="1066800">
              <a:buFontTx/>
              <a:buChar char="••"/>
              <a:defRPr/>
            </a:pPr>
            <a:r>
              <a:rPr lang="en-US" sz="2300" b="1" dirty="0">
                <a:latin typeface="+mj-lt"/>
              </a:rPr>
              <a:t>Physical controls </a:t>
            </a:r>
            <a:r>
              <a:rPr lang="en-US" sz="2300" dirty="0">
                <a:latin typeface="+mj-lt"/>
              </a:rPr>
              <a:t>– </a:t>
            </a:r>
            <a:r>
              <a:rPr lang="en-US" sz="2300" dirty="0"/>
              <a:t>A set of procedures that ensure assets and accounting records are kept safe.</a:t>
            </a:r>
          </a:p>
          <a:p>
            <a:pPr marL="228600" lvl="1" indent="-228600" defTabSz="1066800" fontAlgn="auto">
              <a:buFontTx/>
              <a:buChar char="••"/>
              <a:defRPr/>
            </a:pPr>
            <a:r>
              <a:rPr lang="en-US" sz="2300" b="1" dirty="0">
                <a:latin typeface="+mj-lt"/>
              </a:rPr>
              <a:t>Proper authorization </a:t>
            </a:r>
            <a:r>
              <a:rPr lang="en-US" sz="2300" dirty="0">
                <a:latin typeface="+mj-lt"/>
              </a:rPr>
              <a:t>– </a:t>
            </a:r>
            <a:r>
              <a:rPr lang="en-US" sz="2300" dirty="0"/>
              <a:t>A set of procedures designed to prevent improper use of the company’s resources. </a:t>
            </a:r>
            <a:endParaRPr lang="en-US" sz="2300" dirty="0">
              <a:latin typeface="+mj-lt"/>
            </a:endParaRPr>
          </a:p>
          <a:p>
            <a:pPr marL="228600" lvl="1" indent="-228600" defTabSz="1066800" fontAlgn="auto">
              <a:buFontTx/>
              <a:buChar char="••"/>
              <a:defRPr/>
            </a:pPr>
            <a:r>
              <a:rPr lang="en-US" sz="2300" b="1" dirty="0">
                <a:latin typeface="+mj-lt"/>
              </a:rPr>
              <a:t>Employee management </a:t>
            </a:r>
            <a:r>
              <a:rPr lang="en-US" sz="2300" dirty="0">
                <a:latin typeface="+mj-lt"/>
              </a:rPr>
              <a:t>– Providing employees with appropriate guidance to ensure they have the knowledge necessary to carry out their job duties.</a:t>
            </a:r>
          </a:p>
          <a:p>
            <a:pPr marL="228600" lvl="1" indent="-228600" defTabSz="1066800" fontAlgn="auto">
              <a:buFontTx/>
              <a:buChar char="••"/>
              <a:defRPr/>
            </a:pPr>
            <a:r>
              <a:rPr lang="en-US" sz="2300" b="1" dirty="0">
                <a:latin typeface="+mj-lt"/>
              </a:rPr>
              <a:t>E-commerce controls</a:t>
            </a:r>
            <a:r>
              <a:rPr lang="en-US" sz="2300" dirty="0">
                <a:latin typeface="+mj-lt"/>
              </a:rPr>
              <a:t> – A set of procedures specifically designed to ensure only authorized personnel are able to conduct e-commerce transactions.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17</a:t>
            </a:fld>
            <a:endParaRPr lang="en-US" dirty="0"/>
          </a:p>
        </p:txBody>
      </p:sp>
    </p:spTree>
    <p:extLst>
      <p:ext uri="{BB962C8B-B14F-4D97-AF65-F5344CB8AC3E}">
        <p14:creationId xmlns:p14="http://schemas.microsoft.com/office/powerpoint/2010/main" val="346134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812788" y="457200"/>
            <a:ext cx="8229600" cy="1143000"/>
          </a:xfrm>
        </p:spPr>
        <p:txBody>
          <a:bodyPr/>
          <a:lstStyle/>
          <a:p>
            <a:r>
              <a:rPr lang="en-US" dirty="0"/>
              <a:t>Control Activities – Detective Controls</a:t>
            </a:r>
          </a:p>
        </p:txBody>
      </p:sp>
      <p:sp>
        <p:nvSpPr>
          <p:cNvPr id="7" name="Freeform 6"/>
          <p:cNvSpPr/>
          <p:nvPr/>
        </p:nvSpPr>
        <p:spPr bwMode="auto">
          <a:xfrm>
            <a:off x="812788" y="1280160"/>
            <a:ext cx="7955280" cy="4846320"/>
          </a:xfrm>
          <a:custGeom>
            <a:avLst/>
            <a:gdLst>
              <a:gd name="connsiteX0" fmla="*/ 0 w 3026605"/>
              <a:gd name="connsiteY0" fmla="*/ 0 h 3390074"/>
              <a:gd name="connsiteX1" fmla="*/ 3026605 w 3026605"/>
              <a:gd name="connsiteY1" fmla="*/ 0 h 3390074"/>
              <a:gd name="connsiteX2" fmla="*/ 3026605 w 3026605"/>
              <a:gd name="connsiteY2" fmla="*/ 3390074 h 3390074"/>
              <a:gd name="connsiteX3" fmla="*/ 0 w 3026605"/>
              <a:gd name="connsiteY3" fmla="*/ 3390074 h 3390074"/>
              <a:gd name="connsiteX4" fmla="*/ 0 w 3026605"/>
              <a:gd name="connsiteY4" fmla="*/ 0 h 3390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6605" h="3390074">
                <a:moveTo>
                  <a:pt x="0" y="0"/>
                </a:moveTo>
                <a:lnTo>
                  <a:pt x="3026605" y="0"/>
                </a:lnTo>
                <a:lnTo>
                  <a:pt x="3026605" y="3390074"/>
                </a:lnTo>
                <a:lnTo>
                  <a:pt x="0" y="3390074"/>
                </a:lnTo>
                <a:lnTo>
                  <a:pt x="0" y="0"/>
                </a:lnTo>
                <a:close/>
              </a:path>
            </a:pathLst>
          </a:custGeom>
          <a:solidFill>
            <a:schemeClr val="tx2">
              <a:lumMod val="20000"/>
              <a:lumOff val="80000"/>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lIns="128016" tIns="128016" rIns="170688" bIns="192024" spcCol="1270"/>
          <a:lstStyle/>
          <a:p>
            <a:pPr marL="228600" lvl="1" indent="-228600" defTabSz="1066800" fontAlgn="auto">
              <a:buFontTx/>
              <a:buChar char="••"/>
              <a:defRPr/>
            </a:pPr>
            <a:r>
              <a:rPr lang="en-US" sz="2800" b="1" dirty="0">
                <a:latin typeface="+mj-lt"/>
              </a:rPr>
              <a:t>Reconciliations </a:t>
            </a:r>
            <a:r>
              <a:rPr lang="en-US" sz="2800" dirty="0">
                <a:latin typeface="+mj-lt"/>
              </a:rPr>
              <a:t>– </a:t>
            </a:r>
            <a:r>
              <a:rPr lang="en-US" sz="2800" dirty="0"/>
              <a:t>Management should periodically determine whether the amount of physical assets of the company (cash, supplies, inventory, and other property) agree with the accounting records.</a:t>
            </a:r>
          </a:p>
          <a:p>
            <a:pPr marL="228600" lvl="1" indent="-228600" defTabSz="1066800" fontAlgn="auto">
              <a:spcBef>
                <a:spcPts val="1200"/>
              </a:spcBef>
              <a:buFontTx/>
              <a:buChar char="••"/>
              <a:defRPr/>
            </a:pPr>
            <a:r>
              <a:rPr lang="en-US" sz="2800" b="1" dirty="0">
                <a:latin typeface="+mj-lt"/>
              </a:rPr>
              <a:t>Performance reviews </a:t>
            </a:r>
            <a:r>
              <a:rPr lang="en-US" sz="2800" dirty="0">
                <a:latin typeface="+mj-lt"/>
              </a:rPr>
              <a:t>– The actual performance of individuals or processes should be checked against their expected performance.</a:t>
            </a:r>
          </a:p>
          <a:p>
            <a:pPr marL="228600" lvl="1" indent="-228600" defTabSz="1066800" fontAlgn="auto">
              <a:spcBef>
                <a:spcPts val="1200"/>
              </a:spcBef>
              <a:buFontTx/>
              <a:buChar char="••"/>
              <a:defRPr/>
            </a:pPr>
            <a:r>
              <a:rPr lang="en-US" sz="2800" b="1" dirty="0">
                <a:latin typeface="+mj-lt"/>
              </a:rPr>
              <a:t>Audits </a:t>
            </a:r>
            <a:r>
              <a:rPr lang="en-US" sz="2800" dirty="0">
                <a:latin typeface="+mj-lt"/>
              </a:rPr>
              <a:t>– Hire an independent auditor to </a:t>
            </a:r>
            <a:r>
              <a:rPr lang="en-US" sz="2800" dirty="0"/>
              <a:t>assess the internal control procedures to detect any deficiencies or fraudulent behavior of employees.</a:t>
            </a:r>
            <a:endParaRPr lang="en-US" sz="2800" dirty="0">
              <a:latin typeface="+mj-lt"/>
            </a:endParaRP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18</a:t>
            </a:fld>
            <a:endParaRPr lang="en-US" dirty="0"/>
          </a:p>
        </p:txBody>
      </p:sp>
    </p:spTree>
    <p:extLst>
      <p:ext uri="{BB962C8B-B14F-4D97-AF65-F5344CB8AC3E}">
        <p14:creationId xmlns:p14="http://schemas.microsoft.com/office/powerpoint/2010/main" val="233235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812788" y="457200"/>
            <a:ext cx="8229600" cy="1143000"/>
          </a:xfrm>
        </p:spPr>
        <p:txBody>
          <a:bodyPr/>
          <a:lstStyle/>
          <a:p>
            <a:pPr>
              <a:lnSpc>
                <a:spcPct val="90000"/>
              </a:lnSpc>
            </a:pPr>
            <a:r>
              <a:rPr lang="en-US" dirty="0"/>
              <a:t>Responsibilities for Internal Control</a:t>
            </a:r>
          </a:p>
        </p:txBody>
      </p:sp>
      <p:sp>
        <p:nvSpPr>
          <p:cNvPr id="38914" name="Content Placeholder 2"/>
          <p:cNvSpPr>
            <a:spLocks noGrp="1"/>
          </p:cNvSpPr>
          <p:nvPr>
            <p:ph idx="1"/>
          </p:nvPr>
        </p:nvSpPr>
        <p:spPr>
          <a:xfrm>
            <a:off x="809150" y="1280160"/>
            <a:ext cx="7955280" cy="4525963"/>
          </a:xfrm>
        </p:spPr>
        <p:txBody>
          <a:bodyPr>
            <a:normAutofit/>
          </a:bodyPr>
          <a:lstStyle/>
          <a:p>
            <a:r>
              <a:rPr lang="en-US" b="1" dirty="0"/>
              <a:t>Top Executives</a:t>
            </a:r>
            <a:r>
              <a:rPr lang="en-US" dirty="0"/>
              <a:t>:</a:t>
            </a:r>
          </a:p>
          <a:p>
            <a:pPr lvl="1"/>
            <a:r>
              <a:rPr lang="en-US" sz="3200" dirty="0"/>
              <a:t>Everyone in a company has an impact on the operation and effectiveness of internal controls.</a:t>
            </a:r>
          </a:p>
          <a:p>
            <a:pPr lvl="1"/>
            <a:r>
              <a:rPr lang="en-US" sz="3200" dirty="0"/>
              <a:t>The top executives are the ones who must take final responsibility for their establishment and success.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19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4"/>
          <p:cNvSpPr>
            <a:spLocks noGrp="1"/>
          </p:cNvSpPr>
          <p:nvPr>
            <p:ph type="body" idx="1"/>
          </p:nvPr>
        </p:nvSpPr>
        <p:spPr/>
        <p:txBody>
          <a:bodyPr/>
          <a:lstStyle/>
          <a:p>
            <a:r>
              <a:rPr lang="en-US" dirty="0"/>
              <a:t>INTERNAL CONTROLS</a:t>
            </a:r>
          </a:p>
        </p:txBody>
      </p:sp>
      <p:sp>
        <p:nvSpPr>
          <p:cNvPr id="16385" name="Title 3"/>
          <p:cNvSpPr>
            <a:spLocks noGrp="1"/>
          </p:cNvSpPr>
          <p:nvPr>
            <p:ph type="title"/>
          </p:nvPr>
        </p:nvSpPr>
        <p:spPr/>
        <p:txBody>
          <a:bodyPr/>
          <a:lstStyle/>
          <a:p>
            <a:r>
              <a:rPr lang="en-US" dirty="0"/>
              <a:t>PART A</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84250"/>
            <a:ext cx="7406640" cy="4432716"/>
          </a:xfrm>
        </p:spPr>
        <p:txBody>
          <a:bodyPr>
            <a:normAutofit/>
          </a:bodyPr>
          <a:lstStyle/>
          <a:p>
            <a:pPr marL="0" indent="0">
              <a:buNone/>
            </a:pPr>
            <a:r>
              <a:rPr lang="en-US" sz="3200" dirty="0"/>
              <a:t>If a company places cash receipts from the day in a safe or bank deposit box, this would be an example of:</a:t>
            </a:r>
          </a:p>
          <a:p>
            <a:pPr>
              <a:buAutoNum type="alphaLcPeriod"/>
            </a:pPr>
            <a:r>
              <a:rPr lang="en-US" sz="3200" dirty="0"/>
              <a:t>Separation of duties</a:t>
            </a:r>
          </a:p>
          <a:p>
            <a:pPr>
              <a:buAutoNum type="alphaLcPeriod"/>
            </a:pPr>
            <a:r>
              <a:rPr lang="en-US" sz="3200" dirty="0"/>
              <a:t>Physical control</a:t>
            </a:r>
          </a:p>
          <a:p>
            <a:pPr>
              <a:buAutoNum type="alphaLcPeriod" startAt="3"/>
            </a:pPr>
            <a:r>
              <a:rPr lang="en-US" sz="3200" dirty="0"/>
              <a:t>Reconciliation </a:t>
            </a:r>
          </a:p>
          <a:p>
            <a:pPr>
              <a:buAutoNum type="alphaLcPeriod" startAt="3"/>
            </a:pPr>
            <a:r>
              <a:rPr lang="en-US" sz="3200" dirty="0"/>
              <a:t>Performance review</a:t>
            </a:r>
          </a:p>
        </p:txBody>
      </p:sp>
      <p:sp>
        <p:nvSpPr>
          <p:cNvPr id="4" name="Title 3"/>
          <p:cNvSpPr>
            <a:spLocks noGrp="1"/>
          </p:cNvSpPr>
          <p:nvPr>
            <p:ph type="title"/>
          </p:nvPr>
        </p:nvSpPr>
        <p:spPr>
          <a:xfrm>
            <a:off x="947570" y="370855"/>
            <a:ext cx="7922577" cy="799257"/>
          </a:xfrm>
        </p:spPr>
        <p:txBody>
          <a:bodyPr/>
          <a:lstStyle/>
          <a:p>
            <a:r>
              <a:rPr lang="en-US" dirty="0"/>
              <a:t>Concept Check 4–2</a:t>
            </a:r>
          </a:p>
        </p:txBody>
      </p:sp>
      <p:sp>
        <p:nvSpPr>
          <p:cNvPr id="6" name="Oval 5"/>
          <p:cNvSpPr/>
          <p:nvPr/>
        </p:nvSpPr>
        <p:spPr bwMode="auto">
          <a:xfrm>
            <a:off x="947570" y="335775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1143" y="5073585"/>
            <a:ext cx="7406640" cy="1200329"/>
          </a:xfrm>
          <a:prstGeom prst="rect">
            <a:avLst/>
          </a:prstGeom>
          <a:solidFill>
            <a:srgbClr val="FFFFD1"/>
          </a:solidFill>
          <a:ln w="6350">
            <a:solidFill>
              <a:schemeClr val="tx1"/>
            </a:solidFill>
          </a:ln>
        </p:spPr>
        <p:txBody>
          <a:bodyPr wrap="square" rtlCol="0">
            <a:spAutoFit/>
          </a:bodyPr>
          <a:lstStyle/>
          <a:p>
            <a:r>
              <a:rPr lang="en-US" sz="2400" dirty="0"/>
              <a:t>This is an example of a physical control. Important items (like cash receipts) should be kept in safe places—like a safe or a bank deposit box.</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20</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lstStyle/>
          <a:p>
            <a:pPr>
              <a:lnSpc>
                <a:spcPct val="90000"/>
              </a:lnSpc>
            </a:pPr>
            <a:r>
              <a:rPr lang="en-US" dirty="0"/>
              <a:t>Excerpt from Regal Entertainment’s Auditor’s Report Related to Effectiveness of Internal Controls</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a:t>
            </a:r>
            <a:fld id="{8A048DD7-39B4-434B-ACE7-68CA5B147A05}" type="slidenum">
              <a:rPr lang="en-US" smtClean="0"/>
              <a:t>21</a:t>
            </a:fld>
            <a:endParaRPr lang="en-US" dirty="0"/>
          </a:p>
        </p:txBody>
      </p:sp>
      <p:sp>
        <p:nvSpPr>
          <p:cNvPr id="11" name="Content Placeholder 10"/>
          <p:cNvSpPr>
            <a:spLocks noGrp="1"/>
          </p:cNvSpPr>
          <p:nvPr>
            <p:ph sz="quarter" idx="13"/>
          </p:nvPr>
        </p:nvSpPr>
        <p:spPr>
          <a:xfrm>
            <a:off x="823496" y="457200"/>
            <a:ext cx="6165890" cy="403234"/>
          </a:xfrm>
        </p:spPr>
        <p:txBody>
          <a:bodyPr/>
          <a:lstStyle/>
          <a:p>
            <a:r>
              <a:rPr lang="en-US" dirty="0"/>
              <a:t>Illustration 4–6</a:t>
            </a:r>
          </a:p>
        </p:txBody>
      </p:sp>
      <p:sp>
        <p:nvSpPr>
          <p:cNvPr id="7" name="Folded Corner 6"/>
          <p:cNvSpPr/>
          <p:nvPr/>
        </p:nvSpPr>
        <p:spPr>
          <a:xfrm>
            <a:off x="823496" y="3450156"/>
            <a:ext cx="7680960" cy="2743200"/>
          </a:xfrm>
          <a:prstGeom prst="foldedCorner">
            <a:avLst/>
          </a:prstGeom>
          <a:gradFill>
            <a:gsLst>
              <a:gs pos="0">
                <a:schemeClr val="accent1">
                  <a:tint val="100000"/>
                  <a:shade val="100000"/>
                  <a:satMod val="130000"/>
                  <a:alpha val="10000"/>
                </a:schemeClr>
              </a:gs>
              <a:gs pos="100000">
                <a:schemeClr val="accent1">
                  <a:tint val="50000"/>
                  <a:shade val="100000"/>
                  <a:satMod val="350000"/>
                </a:schemeClr>
              </a:gs>
            </a:gsLst>
          </a:gra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837338" y="3565770"/>
            <a:ext cx="7714249" cy="2554545"/>
          </a:xfrm>
          <a:prstGeom prst="rect">
            <a:avLst/>
          </a:prstGeom>
          <a:noFill/>
        </p:spPr>
        <p:txBody>
          <a:bodyPr wrap="square" rtlCol="0">
            <a:spAutoFit/>
          </a:bodyPr>
          <a:lstStyle/>
          <a:p>
            <a:r>
              <a:rPr lang="en-US" sz="2000" dirty="0"/>
              <a:t>We have audited Live Nation Entertainment, Inc.’s internal control over financial reporting as of December 31, 2019, based on criteria established in the Internal Control—Integrated Framework issued by the Committee of Sponsoring Organizations of the Treadway Commission (2013 framework) (the COSO criteria). In our opinion, Live Nation Entertainment, Inc. (the Company) maintained, in all material respects, effective internal control over financial reporting as of December 31, 2019, based on the COSO criteria.</a:t>
            </a:r>
          </a:p>
        </p:txBody>
      </p:sp>
      <p:grpSp>
        <p:nvGrpSpPr>
          <p:cNvPr id="6" name="Group 5">
            <a:extLst>
              <a:ext uri="{FF2B5EF4-FFF2-40B4-BE49-F238E27FC236}">
                <a16:creationId xmlns:a16="http://schemas.microsoft.com/office/drawing/2014/main" id="{059ECE11-1A09-4B10-AEC2-F8A174E5DABB}"/>
              </a:ext>
            </a:extLst>
          </p:cNvPr>
          <p:cNvGrpSpPr/>
          <p:nvPr/>
        </p:nvGrpSpPr>
        <p:grpSpPr>
          <a:xfrm>
            <a:off x="823496" y="2740938"/>
            <a:ext cx="7680960" cy="757130"/>
            <a:chOff x="823496" y="2740938"/>
            <a:chExt cx="7680960" cy="757130"/>
          </a:xfrm>
        </p:grpSpPr>
        <p:sp>
          <p:nvSpPr>
            <p:cNvPr id="9" name="Round Same Side Corner Rectangle 8"/>
            <p:cNvSpPr/>
            <p:nvPr/>
          </p:nvSpPr>
          <p:spPr>
            <a:xfrm>
              <a:off x="823496" y="2740938"/>
              <a:ext cx="7680960" cy="731520"/>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0" name="TextBox 9"/>
            <p:cNvSpPr txBox="1"/>
            <p:nvPr/>
          </p:nvSpPr>
          <p:spPr>
            <a:xfrm>
              <a:off x="2559590" y="2740938"/>
              <a:ext cx="4208771" cy="757130"/>
            </a:xfrm>
            <a:prstGeom prst="rect">
              <a:avLst/>
            </a:prstGeom>
            <a:noFill/>
          </p:spPr>
          <p:txBody>
            <a:bodyPr wrap="square" rtlCol="0">
              <a:spAutoFit/>
            </a:bodyPr>
            <a:lstStyle/>
            <a:p>
              <a:pPr algn="ctr">
                <a:lnSpc>
                  <a:spcPct val="90000"/>
                </a:lnSpc>
              </a:pPr>
              <a:r>
                <a:rPr lang="en-US" sz="2400" b="1" dirty="0"/>
                <a:t>LIVE NATION ENTERTIANMENT</a:t>
              </a:r>
            </a:p>
            <a:p>
              <a:pPr algn="ctr">
                <a:lnSpc>
                  <a:spcPct val="90000"/>
                </a:lnSpc>
              </a:pPr>
              <a:r>
                <a:rPr lang="en-US" sz="2400" b="1" dirty="0"/>
                <a:t>Auditor’s Report (excerpt)</a:t>
              </a:r>
            </a:p>
          </p:txBody>
        </p:sp>
      </p:grpSp>
    </p:spTree>
    <p:extLst>
      <p:ext uri="{BB962C8B-B14F-4D97-AF65-F5344CB8AC3E}">
        <p14:creationId xmlns:p14="http://schemas.microsoft.com/office/powerpoint/2010/main" val="56075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812788" y="457200"/>
            <a:ext cx="8229600" cy="1143000"/>
          </a:xfrm>
        </p:spPr>
        <p:txBody>
          <a:bodyPr/>
          <a:lstStyle/>
          <a:p>
            <a:r>
              <a:rPr lang="en-US" dirty="0"/>
              <a:t>Limitations of Internal Control</a:t>
            </a:r>
          </a:p>
        </p:txBody>
      </p:sp>
      <p:sp>
        <p:nvSpPr>
          <p:cNvPr id="40962" name="Content Placeholder 2"/>
          <p:cNvSpPr>
            <a:spLocks noGrp="1"/>
          </p:cNvSpPr>
          <p:nvPr>
            <p:ph idx="1"/>
          </p:nvPr>
        </p:nvSpPr>
        <p:spPr>
          <a:xfrm>
            <a:off x="809150" y="1188719"/>
            <a:ext cx="7955280" cy="4663440"/>
          </a:xfrm>
        </p:spPr>
        <p:txBody>
          <a:bodyPr>
            <a:normAutofit fontScale="77500" lnSpcReduction="20000"/>
          </a:bodyPr>
          <a:lstStyle/>
          <a:p>
            <a:r>
              <a:rPr lang="en-US" sz="3600" dirty="0"/>
              <a:t>Even with the best internal control systems, financial misstatements can occur.</a:t>
            </a:r>
          </a:p>
          <a:p>
            <a:r>
              <a:rPr lang="en-US" sz="3600" dirty="0"/>
              <a:t>Internal control systems are especially susceptible to </a:t>
            </a:r>
            <a:r>
              <a:rPr lang="en-US" sz="3600" b="1" dirty="0"/>
              <a:t>collusion.</a:t>
            </a:r>
          </a:p>
          <a:p>
            <a:pPr lvl="1"/>
            <a:r>
              <a:rPr lang="en-US" sz="3600" dirty="0"/>
              <a:t>Collusion: Two or more people acting in coordination to circumvent internal controls</a:t>
            </a:r>
          </a:p>
          <a:p>
            <a:r>
              <a:rPr lang="en-US" sz="3600" dirty="0"/>
              <a:t>Top-level employees who can override internal control procedures also have opportunity to commit fraud.</a:t>
            </a:r>
          </a:p>
          <a:p>
            <a:r>
              <a:rPr lang="en-US" sz="3600" dirty="0"/>
              <a:t>Effective internal controls and ethical employees alone cannot ensure a company’s success, or even survival.</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dirty="0"/>
              <a:t>Key Point</a:t>
            </a:r>
          </a:p>
        </p:txBody>
      </p:sp>
      <p:sp>
        <p:nvSpPr>
          <p:cNvPr id="3" name="Content Placeholder 2"/>
          <p:cNvSpPr>
            <a:spLocks noGrp="1"/>
          </p:cNvSpPr>
          <p:nvPr>
            <p:ph idx="1"/>
          </p:nvPr>
        </p:nvSpPr>
        <p:spPr>
          <a:xfrm>
            <a:off x="809150" y="1280160"/>
            <a:ext cx="7955280" cy="4525963"/>
          </a:xfrm>
        </p:spPr>
        <p:txBody>
          <a:bodyPr>
            <a:normAutofit fontScale="92500" lnSpcReduction="10000"/>
          </a:bodyPr>
          <a:lstStyle/>
          <a:p>
            <a:pPr marL="0" indent="0">
              <a:buNone/>
            </a:pPr>
            <a:r>
              <a:rPr lang="en-US" dirty="0"/>
              <a:t>Internal control refers to a company’s plan to improve the accuracy and reliability of accounting information and safeguard the company’s assets. </a:t>
            </a:r>
          </a:p>
          <a:p>
            <a:pPr marL="0" indent="0">
              <a:buNone/>
            </a:pPr>
            <a:r>
              <a:rPr lang="en-US" dirty="0"/>
              <a:t>Five key components to an internal control system are (1) control environment, (2) risk assessment, (3) control activities, (4) monitoring, and (5) information and communication. </a:t>
            </a:r>
          </a:p>
          <a:p>
            <a:pPr marL="0" indent="0">
              <a:buNone/>
            </a:pPr>
            <a:r>
              <a:rPr lang="en-US" dirty="0"/>
              <a:t>Control activities include those designed to prevent or detect fraudulent or erroneous behavior.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23</a:t>
            </a:fld>
            <a:endParaRPr lang="en-US" dirty="0"/>
          </a:p>
        </p:txBody>
      </p:sp>
    </p:spTree>
    <p:extLst>
      <p:ext uri="{BB962C8B-B14F-4D97-AF65-F5344CB8AC3E}">
        <p14:creationId xmlns:p14="http://schemas.microsoft.com/office/powerpoint/2010/main" val="211956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3000" dirty="0"/>
              <a:t>Everyone in the company has an impact on the operations and effectiveness of internal control, but who must take final responsibility?</a:t>
            </a:r>
          </a:p>
          <a:p>
            <a:pPr>
              <a:buAutoNum type="alphaLcPeriod"/>
            </a:pPr>
            <a:r>
              <a:rPr lang="en-US" sz="3000" dirty="0"/>
              <a:t>Auditors</a:t>
            </a:r>
          </a:p>
          <a:p>
            <a:pPr>
              <a:buAutoNum type="alphaLcPeriod"/>
            </a:pPr>
            <a:r>
              <a:rPr lang="en-US" sz="3000" dirty="0"/>
              <a:t>Top executives</a:t>
            </a:r>
          </a:p>
          <a:p>
            <a:pPr>
              <a:buAutoNum type="alphaLcPeriod" startAt="3"/>
            </a:pPr>
            <a:r>
              <a:rPr lang="en-US" sz="3000" dirty="0"/>
              <a:t>The firm’s attorney</a:t>
            </a:r>
          </a:p>
          <a:p>
            <a:pPr>
              <a:buAutoNum type="alphaLcPeriod" startAt="3"/>
            </a:pPr>
            <a:r>
              <a:rPr lang="en-US" sz="3000" dirty="0"/>
              <a:t>The majority shareholder</a:t>
            </a:r>
          </a:p>
        </p:txBody>
      </p:sp>
      <p:sp>
        <p:nvSpPr>
          <p:cNvPr id="4" name="Title 3"/>
          <p:cNvSpPr>
            <a:spLocks noGrp="1"/>
          </p:cNvSpPr>
          <p:nvPr>
            <p:ph type="title"/>
          </p:nvPr>
        </p:nvSpPr>
        <p:spPr>
          <a:xfrm>
            <a:off x="936943" y="423527"/>
            <a:ext cx="7922577" cy="799257"/>
          </a:xfrm>
        </p:spPr>
        <p:txBody>
          <a:bodyPr/>
          <a:lstStyle/>
          <a:p>
            <a:r>
              <a:rPr lang="en-US" dirty="0"/>
              <a:t>Concept Check 4–3</a:t>
            </a:r>
          </a:p>
        </p:txBody>
      </p:sp>
      <p:sp>
        <p:nvSpPr>
          <p:cNvPr id="6" name="Oval 5"/>
          <p:cNvSpPr/>
          <p:nvPr/>
        </p:nvSpPr>
        <p:spPr bwMode="auto">
          <a:xfrm>
            <a:off x="947570" y="362170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5230276"/>
            <a:ext cx="7406640" cy="1200329"/>
          </a:xfrm>
          <a:prstGeom prst="rect">
            <a:avLst/>
          </a:prstGeom>
          <a:solidFill>
            <a:srgbClr val="FFFFD1"/>
          </a:solidFill>
          <a:ln w="6350">
            <a:solidFill>
              <a:schemeClr val="tx1"/>
            </a:solidFill>
          </a:ln>
        </p:spPr>
        <p:txBody>
          <a:bodyPr wrap="square" rtlCol="0">
            <a:spAutoFit/>
          </a:bodyPr>
          <a:lstStyle/>
          <a:p>
            <a:r>
              <a:rPr lang="en-US" dirty="0"/>
              <a:t>The top executives take final responsibility for the establishment and success of internal controls. In fact, the CEO and CFO of companies that are required to file financial statements with the SEC must sign a report each year assessing whether the internal controls are adequate.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24</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type="body" idx="1"/>
          </p:nvPr>
        </p:nvSpPr>
        <p:spPr/>
        <p:txBody>
          <a:bodyPr/>
          <a:lstStyle/>
          <a:p>
            <a:r>
              <a:rPr lang="en-US" dirty="0"/>
              <a:t>CASH</a:t>
            </a:r>
          </a:p>
        </p:txBody>
      </p:sp>
      <p:sp>
        <p:nvSpPr>
          <p:cNvPr id="43009" name="Title 3"/>
          <p:cNvSpPr>
            <a:spLocks noGrp="1"/>
          </p:cNvSpPr>
          <p:nvPr>
            <p:ph type="title"/>
          </p:nvPr>
        </p:nvSpPr>
        <p:spPr/>
        <p:txBody>
          <a:bodyPr/>
          <a:lstStyle/>
          <a:p>
            <a:r>
              <a:rPr lang="en-US" dirty="0"/>
              <a:t>PART B</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4"/>
          <p:cNvSpPr>
            <a:spLocks noGrp="1"/>
          </p:cNvSpPr>
          <p:nvPr>
            <p:ph idx="1"/>
          </p:nvPr>
        </p:nvSpPr>
        <p:spPr/>
        <p:txBody>
          <a:bodyPr/>
          <a:lstStyle/>
          <a:p>
            <a:r>
              <a:rPr lang="en-US" b="1" dirty="0">
                <a:solidFill>
                  <a:srgbClr val="A5062D"/>
                </a:solidFill>
              </a:rPr>
              <a:t>LO4–3</a:t>
            </a:r>
            <a:r>
              <a:rPr lang="en-US" dirty="0"/>
              <a:t>	Define cash and cash equivalents.</a:t>
            </a:r>
          </a:p>
        </p:txBody>
      </p:sp>
      <p:sp>
        <p:nvSpPr>
          <p:cNvPr id="45057" name="Title 3"/>
          <p:cNvSpPr>
            <a:spLocks noGrp="1"/>
          </p:cNvSpPr>
          <p:nvPr>
            <p:ph type="title"/>
          </p:nvPr>
        </p:nvSpPr>
        <p:spPr/>
        <p:txBody>
          <a:bodyPr/>
          <a:lstStyle/>
          <a:p>
            <a:r>
              <a:rPr lang="en-US" dirty="0"/>
              <a:t>Learning Objective 3</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6206" y="5355221"/>
            <a:ext cx="1045742" cy="116280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a:xfrm>
            <a:off x="724626" y="822960"/>
            <a:ext cx="8321040" cy="2220198"/>
          </a:xfrm>
        </p:spPr>
        <p:txBody>
          <a:bodyPr/>
          <a:lstStyle/>
          <a:p>
            <a:pPr>
              <a:lnSpc>
                <a:spcPct val="90000"/>
              </a:lnSpc>
            </a:pPr>
            <a:r>
              <a:rPr lang="en-US" dirty="0"/>
              <a:t>Components of the Total Cash Balance</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a:t>
            </a:r>
            <a:fld id="{8A048DD7-39B4-434B-ACE7-68CA5B147A05}" type="slidenum">
              <a:rPr lang="en-US" smtClean="0"/>
              <a:t>27</a:t>
            </a:fld>
            <a:endParaRPr lang="en-US" dirty="0"/>
          </a:p>
        </p:txBody>
      </p:sp>
      <p:sp>
        <p:nvSpPr>
          <p:cNvPr id="11" name="Content Placeholder 10"/>
          <p:cNvSpPr>
            <a:spLocks noGrp="1"/>
          </p:cNvSpPr>
          <p:nvPr>
            <p:ph sz="quarter" idx="13"/>
          </p:nvPr>
        </p:nvSpPr>
        <p:spPr>
          <a:xfrm>
            <a:off x="823496" y="365760"/>
            <a:ext cx="6165890" cy="403234"/>
          </a:xfrm>
        </p:spPr>
        <p:txBody>
          <a:bodyPr/>
          <a:lstStyle/>
          <a:p>
            <a:r>
              <a:rPr lang="en-US" dirty="0"/>
              <a:t>Illustration 4–7</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087" y="1346605"/>
            <a:ext cx="5178316" cy="41426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3870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dirty="0"/>
              <a:t>Key Point</a:t>
            </a:r>
          </a:p>
        </p:txBody>
      </p:sp>
      <p:sp>
        <p:nvSpPr>
          <p:cNvPr id="3" name="Content Placeholder 2"/>
          <p:cNvSpPr>
            <a:spLocks noGrp="1"/>
          </p:cNvSpPr>
          <p:nvPr>
            <p:ph idx="1"/>
          </p:nvPr>
        </p:nvSpPr>
        <p:spPr>
          <a:xfrm>
            <a:off x="809150" y="1280160"/>
            <a:ext cx="7955280" cy="4525963"/>
          </a:xfrm>
        </p:spPr>
        <p:txBody>
          <a:bodyPr>
            <a:normAutofit lnSpcReduction="10000"/>
          </a:bodyPr>
          <a:lstStyle/>
          <a:p>
            <a:pPr marL="0" indent="0">
              <a:buNone/>
            </a:pPr>
            <a:r>
              <a:rPr lang="en-US" dirty="0"/>
              <a:t>Cash includes:</a:t>
            </a:r>
          </a:p>
          <a:p>
            <a:r>
              <a:rPr lang="en-US" dirty="0"/>
              <a:t>Coins and currency, checks received, and balances in savings and checking accounts,  </a:t>
            </a:r>
          </a:p>
          <a:p>
            <a:r>
              <a:rPr lang="en-US" dirty="0"/>
              <a:t>Credit card and debit card sales, and</a:t>
            </a:r>
          </a:p>
          <a:p>
            <a:r>
              <a:rPr lang="en-US" b="1" dirty="0"/>
              <a:t>Cash equivalents</a:t>
            </a:r>
            <a:r>
              <a:rPr lang="en-US" dirty="0"/>
              <a:t>, defined as investments that </a:t>
            </a:r>
            <a:r>
              <a:rPr lang="en-US" i="1" dirty="0"/>
              <a:t>mature within three months from the date of purchase </a:t>
            </a:r>
            <a:r>
              <a:rPr lang="en-US" dirty="0"/>
              <a:t>(such as money market funds, Treasury bills, and certificates of deposit).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28</a:t>
            </a:fld>
            <a:endParaRPr lang="en-US" dirty="0"/>
          </a:p>
        </p:txBody>
      </p:sp>
    </p:spTree>
    <p:extLst>
      <p:ext uri="{BB962C8B-B14F-4D97-AF65-F5344CB8AC3E}">
        <p14:creationId xmlns:p14="http://schemas.microsoft.com/office/powerpoint/2010/main" val="318640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Which of the following would NOT be considered a cash equivalent?</a:t>
            </a:r>
          </a:p>
          <a:p>
            <a:pPr>
              <a:buAutoNum type="alphaLcPeriod"/>
            </a:pPr>
            <a:r>
              <a:rPr lang="en-US" sz="2800" dirty="0"/>
              <a:t>Credit card sales for the day</a:t>
            </a:r>
          </a:p>
          <a:p>
            <a:pPr>
              <a:buAutoNum type="alphaLcPeriod"/>
            </a:pPr>
            <a:r>
              <a:rPr lang="en-US" sz="2800" dirty="0"/>
              <a:t>Debit card sales for the day</a:t>
            </a:r>
          </a:p>
          <a:p>
            <a:pPr>
              <a:buAutoNum type="alphaLcPeriod" startAt="3"/>
            </a:pPr>
            <a:r>
              <a:rPr lang="en-US" sz="2800" dirty="0"/>
              <a:t>Checks received from customers</a:t>
            </a:r>
          </a:p>
          <a:p>
            <a:pPr>
              <a:buAutoNum type="alphaLcPeriod" startAt="3"/>
            </a:pPr>
            <a:r>
              <a:rPr lang="en-US" sz="2800" dirty="0"/>
              <a:t>Certificate of deposit (CD) that matures one year from now</a:t>
            </a:r>
          </a:p>
        </p:txBody>
      </p:sp>
      <p:sp>
        <p:nvSpPr>
          <p:cNvPr id="4" name="Title 3"/>
          <p:cNvSpPr>
            <a:spLocks noGrp="1"/>
          </p:cNvSpPr>
          <p:nvPr>
            <p:ph type="title"/>
          </p:nvPr>
        </p:nvSpPr>
        <p:spPr>
          <a:xfrm>
            <a:off x="936943" y="370847"/>
            <a:ext cx="7922577" cy="799257"/>
          </a:xfrm>
        </p:spPr>
        <p:txBody>
          <a:bodyPr/>
          <a:lstStyle/>
          <a:p>
            <a:r>
              <a:rPr lang="en-US" dirty="0"/>
              <a:t>Concept Check 4–4</a:t>
            </a:r>
          </a:p>
        </p:txBody>
      </p:sp>
      <p:sp>
        <p:nvSpPr>
          <p:cNvPr id="6" name="Oval 5"/>
          <p:cNvSpPr/>
          <p:nvPr/>
        </p:nvSpPr>
        <p:spPr bwMode="auto">
          <a:xfrm>
            <a:off x="956707" y="362096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0834" y="4606772"/>
            <a:ext cx="7406640" cy="1754327"/>
          </a:xfrm>
          <a:prstGeom prst="rect">
            <a:avLst/>
          </a:prstGeom>
          <a:solidFill>
            <a:srgbClr val="FFFFD1"/>
          </a:solidFill>
          <a:ln w="6350">
            <a:solidFill>
              <a:schemeClr val="tx1"/>
            </a:solidFill>
          </a:ln>
        </p:spPr>
        <p:txBody>
          <a:bodyPr wrap="square" rtlCol="0">
            <a:spAutoFit/>
          </a:bodyPr>
          <a:lstStyle/>
          <a:p>
            <a:r>
              <a:rPr lang="en-US" dirty="0"/>
              <a:t>Cash includes currency, coins, savings accounts, checking accounts, credit card sales, debit card sales, and other cash equivalents. Cash equivalents are generally defined as investments that mature within three months from the date of purchase, such as money market funds, treasury bills, and certificates of deposit. Since the CD doesn’t mature until 1 year from now, it would NOT be considered a cash equivalent.</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29</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a:xfrm>
            <a:off x="812788" y="457200"/>
            <a:ext cx="8229600" cy="1143000"/>
          </a:xfrm>
        </p:spPr>
        <p:txBody>
          <a:bodyPr/>
          <a:lstStyle/>
          <a:p>
            <a:r>
              <a:rPr lang="en-US" dirty="0"/>
              <a:t>Incorrect Financial Statements</a:t>
            </a:r>
          </a:p>
        </p:txBody>
      </p:sp>
      <p:sp>
        <p:nvSpPr>
          <p:cNvPr id="18434" name="Content Placeholder 4"/>
          <p:cNvSpPr>
            <a:spLocks noGrp="1"/>
          </p:cNvSpPr>
          <p:nvPr>
            <p:ph idx="1"/>
          </p:nvPr>
        </p:nvSpPr>
        <p:spPr>
          <a:xfrm>
            <a:off x="809150" y="1280160"/>
            <a:ext cx="8060530" cy="4525963"/>
          </a:xfrm>
        </p:spPr>
        <p:txBody>
          <a:bodyPr>
            <a:noAutofit/>
          </a:bodyPr>
          <a:lstStyle/>
          <a:p>
            <a:r>
              <a:rPr lang="en-US" sz="2800" dirty="0"/>
              <a:t>Reasons:</a:t>
            </a:r>
          </a:p>
          <a:p>
            <a:pPr lvl="1"/>
            <a:r>
              <a:rPr lang="en-US" b="1" dirty="0"/>
              <a:t>Errors</a:t>
            </a:r>
            <a:r>
              <a:rPr lang="en-US" dirty="0"/>
              <a:t>—accidental errors in recording transactions or applying accounting rules</a:t>
            </a:r>
          </a:p>
          <a:p>
            <a:pPr lvl="1"/>
            <a:r>
              <a:rPr lang="en-US" b="1" dirty="0"/>
              <a:t>Fraud</a:t>
            </a:r>
            <a:r>
              <a:rPr lang="en-US" dirty="0"/>
              <a:t>—a person intentionally deceives another person for personal gain or to damage that person</a:t>
            </a:r>
          </a:p>
          <a:p>
            <a:pPr lvl="2"/>
            <a:r>
              <a:rPr lang="en-US" sz="2800" b="1" dirty="0"/>
              <a:t>Occupational fraud</a:t>
            </a:r>
            <a:r>
              <a:rPr lang="en-US" sz="2800" dirty="0"/>
              <a:t>: the use of one’s occupation for personal enrichment through the deliberate misuse or misapplication of the employer’s resources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4"/>
          <p:cNvSpPr>
            <a:spLocks noGrp="1"/>
          </p:cNvSpPr>
          <p:nvPr>
            <p:ph idx="1"/>
          </p:nvPr>
        </p:nvSpPr>
        <p:spPr/>
        <p:txBody>
          <a:bodyPr/>
          <a:lstStyle/>
          <a:p>
            <a:r>
              <a:rPr lang="en-US" b="1" dirty="0">
                <a:solidFill>
                  <a:srgbClr val="A5062D"/>
                </a:solidFill>
              </a:rPr>
              <a:t>LO4–4</a:t>
            </a:r>
            <a:r>
              <a:rPr lang="en-US" dirty="0"/>
              <a:t>	Understand controls over cash receipts and cash disbursements.</a:t>
            </a:r>
          </a:p>
        </p:txBody>
      </p:sp>
      <p:sp>
        <p:nvSpPr>
          <p:cNvPr id="48129" name="Title 3"/>
          <p:cNvSpPr>
            <a:spLocks noGrp="1"/>
          </p:cNvSpPr>
          <p:nvPr>
            <p:ph type="title"/>
          </p:nvPr>
        </p:nvSpPr>
        <p:spPr/>
        <p:txBody>
          <a:bodyPr/>
          <a:lstStyle/>
          <a:p>
            <a:r>
              <a:rPr lang="en-US" dirty="0"/>
              <a:t>Learning Objective 4</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Collections of Payments from Customers</a:t>
            </a:r>
          </a:p>
        </p:txBody>
      </p:sp>
      <p:sp>
        <p:nvSpPr>
          <p:cNvPr id="3" name="Content Placeholder 2"/>
          <p:cNvSpPr>
            <a:spLocks noGrp="1"/>
          </p:cNvSpPr>
          <p:nvPr>
            <p:ph idx="1"/>
          </p:nvPr>
        </p:nvSpPr>
        <p:spPr>
          <a:xfrm>
            <a:off x="809150" y="1737360"/>
            <a:ext cx="8229600" cy="5386568"/>
          </a:xfrm>
        </p:spPr>
        <p:txBody>
          <a:bodyPr>
            <a:normAutofit/>
          </a:bodyPr>
          <a:lstStyle/>
          <a:p>
            <a:r>
              <a:rPr lang="en-US" dirty="0"/>
              <a:t>Cash and checks (“paper”)</a:t>
            </a:r>
          </a:p>
          <a:p>
            <a:r>
              <a:rPr lang="en-US" dirty="0"/>
              <a:t>Credit cards and debit cards (“plastic”) </a:t>
            </a:r>
          </a:p>
          <a:p>
            <a:r>
              <a:rPr lang="en-US" dirty="0"/>
              <a:t>Mobile payments</a:t>
            </a:r>
          </a:p>
          <a:p>
            <a:r>
              <a:rPr lang="en-US" dirty="0"/>
              <a:t>Electronic funds transfers (EFTs) </a:t>
            </a:r>
          </a:p>
          <a:p>
            <a:r>
              <a:rPr lang="en-US" dirty="0"/>
              <a:t>Prepaid cards</a:t>
            </a:r>
          </a:p>
          <a:p>
            <a:r>
              <a:rPr lang="en-US" dirty="0"/>
              <a:t>Cryptocurrencies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31</a:t>
            </a:fld>
            <a:endParaRPr lang="en-US" dirty="0"/>
          </a:p>
        </p:txBody>
      </p:sp>
    </p:spTree>
    <p:extLst>
      <p:ext uri="{BB962C8B-B14F-4D97-AF65-F5344CB8AC3E}">
        <p14:creationId xmlns:p14="http://schemas.microsoft.com/office/powerpoint/2010/main" val="190892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Controls over Receipt of Cash and Checks</a:t>
            </a:r>
          </a:p>
        </p:txBody>
      </p:sp>
      <p:sp>
        <p:nvSpPr>
          <p:cNvPr id="3" name="Content Placeholder 2"/>
          <p:cNvSpPr>
            <a:spLocks noGrp="1"/>
          </p:cNvSpPr>
          <p:nvPr>
            <p:ph idx="1"/>
          </p:nvPr>
        </p:nvSpPr>
        <p:spPr>
          <a:xfrm>
            <a:off x="812788" y="1737360"/>
            <a:ext cx="7955280" cy="4572000"/>
          </a:xfrm>
        </p:spPr>
        <p:txBody>
          <a:bodyPr>
            <a:noAutofit/>
          </a:bodyPr>
          <a:lstStyle/>
          <a:p>
            <a:pPr marL="514350" indent="-514350">
              <a:buFont typeface="+mj-lt"/>
              <a:buAutoNum type="arabicPeriod"/>
            </a:pPr>
            <a:r>
              <a:rPr lang="en-US" sz="2400" dirty="0"/>
              <a:t>Open mail each day, and make a list of cash and checks received, including the amount and payer’s name.</a:t>
            </a:r>
          </a:p>
          <a:p>
            <a:pPr marL="514350" indent="-514350">
              <a:buFont typeface="+mj-lt"/>
              <a:buAutoNum type="arabicPeriod"/>
            </a:pPr>
            <a:r>
              <a:rPr lang="en-US" sz="2400" dirty="0"/>
              <a:t>Designate an employee to deposit cash and checks into the company’s bank account each day, different from the person who receives cash and checks.</a:t>
            </a:r>
          </a:p>
          <a:p>
            <a:pPr marL="514350" indent="-514350">
              <a:buFont typeface="+mj-lt"/>
              <a:buAutoNum type="arabicPeriod"/>
            </a:pPr>
            <a:r>
              <a:rPr lang="en-US" sz="2400" dirty="0"/>
              <a:t>Have another employee record cash receipts in the accounting records as soon as possible. Verify cash receipts by comparing the bank deposit slip with the accounting records.</a:t>
            </a:r>
          </a:p>
          <a:p>
            <a:pPr marL="514350" indent="-514350">
              <a:buFont typeface="+mj-lt"/>
              <a:buAutoNum type="arabicPeriod"/>
            </a:pPr>
            <a:r>
              <a:rPr lang="en-US" sz="2400" dirty="0"/>
              <a:t>Accept credit cards or debit cards, to limit the amount of cash employees handle.</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32</a:t>
            </a:fld>
            <a:endParaRPr lang="en-US" dirty="0"/>
          </a:p>
        </p:txBody>
      </p:sp>
    </p:spTree>
    <p:extLst>
      <p:ext uri="{BB962C8B-B14F-4D97-AF65-F5344CB8AC3E}">
        <p14:creationId xmlns:p14="http://schemas.microsoft.com/office/powerpoint/2010/main" val="2811431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Acceptance of Credit Cards</a:t>
            </a:r>
          </a:p>
        </p:txBody>
      </p:sp>
      <p:sp>
        <p:nvSpPr>
          <p:cNvPr id="3" name="Content Placeholder 2"/>
          <p:cNvSpPr>
            <a:spLocks noGrp="1"/>
          </p:cNvSpPr>
          <p:nvPr>
            <p:ph idx="1"/>
          </p:nvPr>
        </p:nvSpPr>
        <p:spPr>
          <a:xfrm>
            <a:off x="809150" y="1280160"/>
            <a:ext cx="8229600" cy="5386568"/>
          </a:xfrm>
        </p:spPr>
        <p:txBody>
          <a:bodyPr>
            <a:normAutofit/>
          </a:bodyPr>
          <a:lstStyle/>
          <a:p>
            <a:r>
              <a:rPr lang="en-US" dirty="0"/>
              <a:t>The acceptance of </a:t>
            </a:r>
            <a:r>
              <a:rPr lang="en-US" i="1" dirty="0"/>
              <a:t>credit cards </a:t>
            </a:r>
            <a:r>
              <a:rPr lang="en-US" dirty="0"/>
              <a:t>provides an additional control by reducing employees’ need to directly handle cash. </a:t>
            </a:r>
          </a:p>
          <a:p>
            <a:r>
              <a:rPr lang="en-US" dirty="0"/>
              <a:t>Meanwhile, the credit card company deposits cash in the company’s bank for the amount of the sale, less service fees.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33</a:t>
            </a:fld>
            <a:endParaRPr lang="en-US" dirty="0"/>
          </a:p>
        </p:txBody>
      </p:sp>
    </p:spTree>
    <p:extLst>
      <p:ext uri="{BB962C8B-B14F-4D97-AF65-F5344CB8AC3E}">
        <p14:creationId xmlns:p14="http://schemas.microsoft.com/office/powerpoint/2010/main" val="1593310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34</a:t>
            </a:fld>
            <a:endParaRPr lang="en-US" dirty="0"/>
          </a:p>
        </p:txBody>
      </p:sp>
      <p:sp>
        <p:nvSpPr>
          <p:cNvPr id="6" name="Content Placeholder 4"/>
          <p:cNvSpPr>
            <a:spLocks noGrp="1"/>
          </p:cNvSpPr>
          <p:nvPr>
            <p:ph sz="quarter" idx="4294967295"/>
          </p:nvPr>
        </p:nvSpPr>
        <p:spPr>
          <a:xfrm>
            <a:off x="882694" y="457200"/>
            <a:ext cx="7786671" cy="507215"/>
          </a:xfrm>
          <a:prstGeom prst="rect">
            <a:avLst/>
          </a:prstGeom>
        </p:spPr>
        <p:txBody>
          <a:bodyPr/>
          <a:lstStyle/>
          <a:p>
            <a:pPr marL="0" indent="0">
              <a:buNone/>
            </a:pPr>
            <a:r>
              <a:rPr lang="en-US" sz="4000" dirty="0">
                <a:solidFill>
                  <a:srgbClr val="A5062D"/>
                </a:solidFill>
                <a:latin typeface="Avenir LT Std 65 Medium"/>
                <a:ea typeface="+mj-ea"/>
              </a:rPr>
              <a:t>Record Credit Card Sales</a:t>
            </a:r>
            <a:endParaRPr lang="en-US" sz="4000" dirty="0">
              <a:solidFill>
                <a:schemeClr val="tx1"/>
              </a:solidFill>
            </a:endParaRPr>
          </a:p>
        </p:txBody>
      </p:sp>
      <p:sp>
        <p:nvSpPr>
          <p:cNvPr id="7" name="Rectangle 6"/>
          <p:cNvSpPr/>
          <p:nvPr/>
        </p:nvSpPr>
        <p:spPr>
          <a:xfrm>
            <a:off x="775792" y="4489561"/>
            <a:ext cx="8045078" cy="17373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2" name="Group 1">
            <a:extLst>
              <a:ext uri="{FF2B5EF4-FFF2-40B4-BE49-F238E27FC236}">
                <a16:creationId xmlns:a16="http://schemas.microsoft.com/office/drawing/2014/main" id="{67894F14-A618-4DA1-9008-CE36B92DC8AE}"/>
              </a:ext>
            </a:extLst>
          </p:cNvPr>
          <p:cNvGrpSpPr/>
          <p:nvPr/>
        </p:nvGrpSpPr>
        <p:grpSpPr>
          <a:xfrm>
            <a:off x="1098922" y="4493497"/>
            <a:ext cx="8045078" cy="1701087"/>
            <a:chOff x="809312" y="659206"/>
            <a:chExt cx="8045078" cy="1701087"/>
          </a:xfrm>
        </p:grpSpPr>
        <p:grpSp>
          <p:nvGrpSpPr>
            <p:cNvPr id="8" name="Group 7"/>
            <p:cNvGrpSpPr/>
            <p:nvPr/>
          </p:nvGrpSpPr>
          <p:grpSpPr>
            <a:xfrm>
              <a:off x="809312" y="659206"/>
              <a:ext cx="8045078" cy="1701087"/>
              <a:chOff x="1154152" y="1042992"/>
              <a:chExt cx="8045078" cy="1701087"/>
            </a:xfrm>
          </p:grpSpPr>
          <p:sp>
            <p:nvSpPr>
              <p:cNvPr id="9" name="TextBox 8"/>
              <p:cNvSpPr txBox="1">
                <a:spLocks noChangeArrowheads="1"/>
              </p:cNvSpPr>
              <p:nvPr/>
            </p:nvSpPr>
            <p:spPr bwMode="auto">
              <a:xfrm>
                <a:off x="1154152" y="1042992"/>
                <a:ext cx="7992688"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  </a:t>
                </a:r>
                <a:endParaRPr lang="en-US" sz="2000" dirty="0"/>
              </a:p>
            </p:txBody>
          </p:sp>
          <p:sp>
            <p:nvSpPr>
              <p:cNvPr id="10" name="TextBox 9"/>
              <p:cNvSpPr txBox="1">
                <a:spLocks noChangeArrowheads="1"/>
              </p:cNvSpPr>
              <p:nvPr/>
            </p:nvSpPr>
            <p:spPr bwMode="auto">
              <a:xfrm>
                <a:off x="1199465" y="1420640"/>
                <a:ext cx="7999765"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a:t>
                </a:r>
                <a:r>
                  <a:rPr lang="en-US" sz="2000" b="1" dirty="0">
                    <a:latin typeface="Calibri" pitchFamily="34" charset="0"/>
                  </a:rPr>
                  <a:t>1,940</a:t>
                </a:r>
              </a:p>
              <a:p>
                <a:r>
                  <a:rPr lang="en-US" sz="2000" b="1" dirty="0">
                    <a:latin typeface="Calibri" pitchFamily="34" charset="0"/>
                  </a:rPr>
                  <a:t>Service Fee Expense </a:t>
                </a:r>
                <a:r>
                  <a:rPr lang="en-US" sz="2000" dirty="0">
                    <a:latin typeface="Calibri" pitchFamily="34" charset="0"/>
                  </a:rPr>
                  <a:t>….………………………………...	      </a:t>
                </a:r>
                <a:r>
                  <a:rPr lang="en-US" sz="2000" b="1" dirty="0">
                    <a:latin typeface="Calibri" pitchFamily="34" charset="0"/>
                  </a:rPr>
                  <a:t>60</a:t>
                </a:r>
              </a:p>
              <a:p>
                <a:r>
                  <a:rPr lang="en-US" sz="2000" b="1" dirty="0">
                    <a:latin typeface="Calibri" pitchFamily="34" charset="0"/>
                  </a:rPr>
                  <a:t>	Service Revenue</a:t>
                </a:r>
                <a:r>
                  <a:rPr lang="en-US" sz="2000" dirty="0">
                    <a:latin typeface="Calibri" pitchFamily="34" charset="0"/>
                  </a:rPr>
                  <a:t>………………………..…………..</a:t>
                </a:r>
                <a:r>
                  <a:rPr lang="en-US" sz="2000" b="1" dirty="0">
                    <a:latin typeface="Calibri" pitchFamily="34" charset="0"/>
                  </a:rPr>
                  <a:t>				2,000</a:t>
                </a:r>
              </a:p>
              <a:p>
                <a:r>
                  <a:rPr lang="en-US" sz="2000" b="1" dirty="0">
                    <a:latin typeface="Calibri" pitchFamily="34" charset="0"/>
                  </a:rPr>
                  <a:t>	</a:t>
                </a:r>
                <a:r>
                  <a:rPr lang="en-US" sz="2000" dirty="0">
                    <a:latin typeface="Calibri" pitchFamily="34" charset="0"/>
                  </a:rPr>
                  <a:t>				</a:t>
                </a:r>
                <a:r>
                  <a:rPr lang="en-US" sz="2000" b="1" dirty="0">
                    <a:latin typeface="Calibri" pitchFamily="34" charset="0"/>
                  </a:rPr>
                  <a:t>										</a:t>
                </a:r>
                <a:endParaRPr lang="en-US" sz="2000" b="1" u="sng" dirty="0"/>
              </a:p>
            </p:txBody>
          </p:sp>
        </p:grpSp>
        <p:sp>
          <p:nvSpPr>
            <p:cNvPr id="12" name="TextBox 11"/>
            <p:cNvSpPr txBox="1">
              <a:spLocks noChangeArrowheads="1"/>
            </p:cNvSpPr>
            <p:nvPr/>
          </p:nvSpPr>
          <p:spPr bwMode="auto">
            <a:xfrm>
              <a:off x="1299475" y="1960183"/>
              <a:ext cx="7502525" cy="400110"/>
            </a:xfrm>
            <a:prstGeom prst="rect">
              <a:avLst/>
            </a:prstGeom>
            <a:noFill/>
            <a:ln w="9525">
              <a:noFill/>
              <a:miter lim="800000"/>
              <a:headEnd/>
              <a:tailEnd/>
            </a:ln>
          </p:spPr>
          <p:txBody>
            <a:bodyPr wrap="square">
              <a:spAutoFit/>
            </a:bodyPr>
            <a:lstStyle/>
            <a:p>
              <a:r>
                <a:rPr lang="en-US" sz="2000" i="1" dirty="0">
                  <a:latin typeface="Calibri" pitchFamily="34" charset="0"/>
                </a:rPr>
                <a:t>(Sell tickets with credit card and 3% service fee)</a:t>
              </a:r>
              <a:endParaRPr lang="en-US" sz="2000" b="1" u="sng" dirty="0"/>
            </a:p>
          </p:txBody>
        </p:sp>
        <p:cxnSp>
          <p:nvCxnSpPr>
            <p:cNvPr id="13" name="Straight Connector 12"/>
            <p:cNvCxnSpPr/>
            <p:nvPr/>
          </p:nvCxnSpPr>
          <p:spPr>
            <a:xfrm>
              <a:off x="5898567"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262891"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8" name="Content Placeholder 2">
            <a:extLst>
              <a:ext uri="{FF2B5EF4-FFF2-40B4-BE49-F238E27FC236}">
                <a16:creationId xmlns:a16="http://schemas.microsoft.com/office/drawing/2014/main" id="{699B7E58-5A25-4288-A89F-A4FB0E7D0B0F}"/>
              </a:ext>
            </a:extLst>
          </p:cNvPr>
          <p:cNvSpPr>
            <a:spLocks noGrp="1"/>
          </p:cNvSpPr>
          <p:nvPr/>
        </p:nvSpPr>
        <p:spPr>
          <a:xfrm>
            <a:off x="882694" y="1280160"/>
            <a:ext cx="7953850" cy="9180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movie theatre accepts MasterCard as payment for $2,000 worth of movie tickets, and MasterCard charges the movie theatre a service fee of 3%.</a:t>
            </a:r>
          </a:p>
          <a:p>
            <a:r>
              <a:rPr lang="en-US" dirty="0"/>
              <a:t>The service fee equals $60, or sales of $2,000 times 3%.</a:t>
            </a:r>
          </a:p>
        </p:txBody>
      </p:sp>
    </p:spTree>
    <p:extLst>
      <p:ext uri="{BB962C8B-B14F-4D97-AF65-F5344CB8AC3E}">
        <p14:creationId xmlns:p14="http://schemas.microsoft.com/office/powerpoint/2010/main" val="2865087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Acceptance of Debit Cards</a:t>
            </a:r>
          </a:p>
        </p:txBody>
      </p:sp>
      <p:sp>
        <p:nvSpPr>
          <p:cNvPr id="3" name="Content Placeholder 2"/>
          <p:cNvSpPr>
            <a:spLocks noGrp="1"/>
          </p:cNvSpPr>
          <p:nvPr>
            <p:ph idx="1"/>
          </p:nvPr>
        </p:nvSpPr>
        <p:spPr>
          <a:xfrm>
            <a:off x="809150" y="1280160"/>
            <a:ext cx="7955280" cy="5386568"/>
          </a:xfrm>
        </p:spPr>
        <p:txBody>
          <a:bodyPr>
            <a:normAutofit fontScale="85000" lnSpcReduction="10000"/>
          </a:bodyPr>
          <a:lstStyle/>
          <a:p>
            <a:r>
              <a:rPr lang="en-US" dirty="0"/>
              <a:t>Like credit cards, </a:t>
            </a:r>
            <a:r>
              <a:rPr lang="en-US" b="1" dirty="0"/>
              <a:t>debit cards </a:t>
            </a:r>
            <a:r>
              <a:rPr lang="en-US" dirty="0"/>
              <a:t>offer customers a way to purchase goods and services without a physical exchange of cash. </a:t>
            </a:r>
          </a:p>
          <a:p>
            <a:r>
              <a:rPr lang="en-US" dirty="0"/>
              <a:t>They differ, however, in that most debit cards (sometimes referred to as check cards) work just like a check and withdraw funds directly from the cardholder’s bank account at the time of use.</a:t>
            </a:r>
          </a:p>
          <a:p>
            <a:r>
              <a:rPr lang="en-US" dirty="0"/>
              <a:t>Similar to credit cards, the use of debit cards by customers results in a fee being charged to the retailer. </a:t>
            </a:r>
          </a:p>
          <a:p>
            <a:r>
              <a:rPr lang="en-US" dirty="0"/>
              <a:t>However, the fees charged for debit cards are typically much lower than those charged for credit cards. </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35</a:t>
            </a:fld>
            <a:endParaRPr lang="en-US" dirty="0"/>
          </a:p>
        </p:txBody>
      </p:sp>
    </p:spTree>
    <p:extLst>
      <p:ext uri="{BB962C8B-B14F-4D97-AF65-F5344CB8AC3E}">
        <p14:creationId xmlns:p14="http://schemas.microsoft.com/office/powerpoint/2010/main" val="2716388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Common Mistake</a:t>
            </a:r>
          </a:p>
        </p:txBody>
      </p:sp>
      <p:sp>
        <p:nvSpPr>
          <p:cNvPr id="3" name="Content Placeholder 2"/>
          <p:cNvSpPr>
            <a:spLocks noGrp="1"/>
          </p:cNvSpPr>
          <p:nvPr>
            <p:ph idx="1"/>
          </p:nvPr>
        </p:nvSpPr>
        <p:spPr>
          <a:xfrm>
            <a:off x="809150" y="1280160"/>
            <a:ext cx="7955280" cy="5386568"/>
          </a:xfrm>
        </p:spPr>
        <p:txBody>
          <a:bodyPr>
            <a:normAutofit lnSpcReduction="10000"/>
          </a:bodyPr>
          <a:lstStyle/>
          <a:p>
            <a:r>
              <a:rPr lang="en-US" dirty="0"/>
              <a:t>The term </a:t>
            </a:r>
            <a:r>
              <a:rPr lang="en-US" i="1" dirty="0"/>
              <a:t>debit card </a:t>
            </a:r>
            <a:r>
              <a:rPr lang="en-US" dirty="0"/>
              <a:t>can cause some confusion for someone in the first accounting course.</a:t>
            </a:r>
          </a:p>
          <a:p>
            <a:r>
              <a:rPr lang="en-US" dirty="0"/>
              <a:t>Throughout this course, we refer to an increase in cash as a </a:t>
            </a:r>
            <a:r>
              <a:rPr lang="en-US" i="1" dirty="0"/>
              <a:t>debit</a:t>
            </a:r>
            <a:r>
              <a:rPr lang="en-US" dirty="0"/>
              <a:t> to cash. However, using your debit card will result in a decrease in your cash account. </a:t>
            </a:r>
          </a:p>
          <a:p>
            <a:r>
              <a:rPr lang="en-US" dirty="0"/>
              <a:t>The term </a:t>
            </a:r>
            <a:r>
              <a:rPr lang="en-US" i="1" dirty="0"/>
              <a:t>debit card </a:t>
            </a:r>
            <a:r>
              <a:rPr lang="en-US" dirty="0"/>
              <a:t>refers to the bank’s liability to the company being decreased (debited) when the company uses a debit card. Don’t let this confuse you.</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36</a:t>
            </a:fld>
            <a:endParaRPr lang="en-US" dirty="0"/>
          </a:p>
        </p:txBody>
      </p:sp>
    </p:spTree>
    <p:extLst>
      <p:ext uri="{BB962C8B-B14F-4D97-AF65-F5344CB8AC3E}">
        <p14:creationId xmlns:p14="http://schemas.microsoft.com/office/powerpoint/2010/main" val="824186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7955280" cy="1143000"/>
          </a:xfrm>
        </p:spPr>
        <p:txBody>
          <a:bodyPr/>
          <a:lstStyle/>
          <a:p>
            <a:r>
              <a:rPr lang="en-US" dirty="0"/>
              <a:t>Controls Over Cash Disbursements </a:t>
            </a:r>
            <a:br>
              <a:rPr lang="en-US" dirty="0"/>
            </a:br>
            <a:r>
              <a:rPr lang="en-US" dirty="0"/>
              <a:t>(1 of 2)</a:t>
            </a:r>
          </a:p>
        </p:txBody>
      </p:sp>
      <p:sp>
        <p:nvSpPr>
          <p:cNvPr id="3" name="Content Placeholder 2"/>
          <p:cNvSpPr>
            <a:spLocks noGrp="1"/>
          </p:cNvSpPr>
          <p:nvPr>
            <p:ph idx="1"/>
          </p:nvPr>
        </p:nvSpPr>
        <p:spPr>
          <a:xfrm>
            <a:off x="909511" y="1737360"/>
            <a:ext cx="7955280" cy="4480560"/>
          </a:xfrm>
        </p:spPr>
        <p:txBody>
          <a:bodyPr>
            <a:noAutofit/>
          </a:bodyPr>
          <a:lstStyle/>
          <a:p>
            <a:pPr marL="514350" lvl="1" indent="-514350">
              <a:buSzPct val="100000"/>
              <a:buFont typeface="+mj-lt"/>
              <a:buAutoNum type="arabicPeriod"/>
            </a:pPr>
            <a:r>
              <a:rPr lang="en-US" sz="2600" dirty="0"/>
              <a:t>Make all disbursements, other than very small ones, by check, debit card, or credit card. This provides a permanent record of all disbursements.</a:t>
            </a:r>
          </a:p>
          <a:p>
            <a:pPr marL="514350" lvl="1" indent="-514350">
              <a:buSzPct val="100000"/>
              <a:buFont typeface="+mj-lt"/>
              <a:buAutoNum type="arabicPeriod"/>
            </a:pPr>
            <a:r>
              <a:rPr lang="en-US" sz="2600" dirty="0"/>
              <a:t>Authorize all expenditures before purchase and verify the accuracy of the purchase itself. The employee who authorizes payment should not also be the employee who prepares the check.</a:t>
            </a:r>
          </a:p>
          <a:p>
            <a:pPr marL="514350" lvl="1" indent="-514350">
              <a:buSzPct val="100000"/>
              <a:buFont typeface="+mj-lt"/>
              <a:buAutoNum type="arabicPeriod"/>
            </a:pPr>
            <a:r>
              <a:rPr lang="en-US" sz="2600" dirty="0"/>
              <a:t>Make sure checks are serially numbered and signed only by authorized employees. Require two signatures for larger checks.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7955280" cy="1143000"/>
          </a:xfrm>
        </p:spPr>
        <p:txBody>
          <a:bodyPr/>
          <a:lstStyle/>
          <a:p>
            <a:r>
              <a:rPr lang="en-US" dirty="0"/>
              <a:t>Controls Over Cash Disbursements </a:t>
            </a:r>
            <a:br>
              <a:rPr lang="en-US" dirty="0"/>
            </a:br>
            <a:r>
              <a:rPr lang="en-US" dirty="0"/>
              <a:t>(2 of 2)</a:t>
            </a:r>
          </a:p>
        </p:txBody>
      </p:sp>
      <p:sp>
        <p:nvSpPr>
          <p:cNvPr id="3" name="Content Placeholder 2"/>
          <p:cNvSpPr>
            <a:spLocks noGrp="1"/>
          </p:cNvSpPr>
          <p:nvPr>
            <p:ph idx="1"/>
          </p:nvPr>
        </p:nvSpPr>
        <p:spPr>
          <a:xfrm>
            <a:off x="931814" y="1737360"/>
            <a:ext cx="7955280" cy="4754880"/>
          </a:xfrm>
        </p:spPr>
        <p:txBody>
          <a:bodyPr>
            <a:noAutofit/>
          </a:bodyPr>
          <a:lstStyle/>
          <a:p>
            <a:pPr marL="514350" lvl="1" indent="-514350">
              <a:buSzPct val="100000"/>
              <a:buFont typeface="+mj-lt"/>
              <a:buAutoNum type="arabicPeriod" startAt="4"/>
            </a:pPr>
            <a:r>
              <a:rPr lang="en-US" sz="2600" dirty="0"/>
              <a:t>Periodically compare amounts shown in the debit card and credit card statements with purchase receipts. The employee verifying the accuracy of the debit card and credit card statements should not also be the employee responsible for actual purchases.</a:t>
            </a:r>
          </a:p>
          <a:p>
            <a:pPr marL="514350" lvl="1" indent="-514350">
              <a:buSzPct val="100000"/>
              <a:buFont typeface="+mj-lt"/>
              <a:buAutoNum type="arabicPeriod" startAt="4"/>
            </a:pPr>
            <a:r>
              <a:rPr lang="en-US" sz="2600" dirty="0"/>
              <a:t>Set maximum purchase limits on debit cards and credit cards. Give approval to purchase above these amounts only to upper-level employees.</a:t>
            </a:r>
          </a:p>
          <a:p>
            <a:pPr marL="514350" lvl="1" indent="-514350">
              <a:buSzPct val="100000"/>
              <a:buFont typeface="+mj-lt"/>
              <a:buAutoNum type="arabicPeriod" startAt="4"/>
            </a:pPr>
            <a:r>
              <a:rPr lang="en-US" sz="2600" dirty="0"/>
              <a:t>Employees responsible for making cash disbursements should not also be in charge of cash receipts.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38</a:t>
            </a:fld>
            <a:endParaRPr lang="en-US" dirty="0"/>
          </a:p>
        </p:txBody>
      </p:sp>
    </p:spTree>
    <p:extLst>
      <p:ext uri="{BB962C8B-B14F-4D97-AF65-F5344CB8AC3E}">
        <p14:creationId xmlns:p14="http://schemas.microsoft.com/office/powerpoint/2010/main" val="267746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39</a:t>
            </a:fld>
            <a:endParaRPr lang="en-US" dirty="0"/>
          </a:p>
        </p:txBody>
      </p:sp>
      <p:sp>
        <p:nvSpPr>
          <p:cNvPr id="6" name="Content Placeholder 4"/>
          <p:cNvSpPr>
            <a:spLocks noGrp="1"/>
          </p:cNvSpPr>
          <p:nvPr>
            <p:ph sz="quarter" idx="4294967295"/>
          </p:nvPr>
        </p:nvSpPr>
        <p:spPr>
          <a:xfrm>
            <a:off x="882694" y="457200"/>
            <a:ext cx="7786671" cy="507215"/>
          </a:xfrm>
          <a:prstGeom prst="rect">
            <a:avLst/>
          </a:prstGeom>
        </p:spPr>
        <p:txBody>
          <a:bodyPr/>
          <a:lstStyle/>
          <a:p>
            <a:pPr marL="0" indent="0">
              <a:buNone/>
            </a:pPr>
            <a:r>
              <a:rPr lang="en-US" sz="4000" dirty="0">
                <a:solidFill>
                  <a:srgbClr val="A5062D"/>
                </a:solidFill>
                <a:latin typeface="Avenir LT Std 65 Medium"/>
                <a:ea typeface="+mj-ea"/>
              </a:rPr>
              <a:t>Record Purchase of Advertising with Cash, Check, or Debit Card</a:t>
            </a:r>
            <a:endParaRPr lang="en-US" sz="4000" dirty="0">
              <a:solidFill>
                <a:schemeClr val="tx1"/>
              </a:solidFill>
            </a:endParaRPr>
          </a:p>
        </p:txBody>
      </p:sp>
      <p:sp>
        <p:nvSpPr>
          <p:cNvPr id="7" name="Rectangle 6"/>
          <p:cNvSpPr/>
          <p:nvPr/>
        </p:nvSpPr>
        <p:spPr>
          <a:xfrm>
            <a:off x="882694" y="4086818"/>
            <a:ext cx="8045078" cy="146304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2" name="Group 1">
            <a:extLst>
              <a:ext uri="{FF2B5EF4-FFF2-40B4-BE49-F238E27FC236}">
                <a16:creationId xmlns:a16="http://schemas.microsoft.com/office/drawing/2014/main" id="{67894F14-A618-4DA1-9008-CE36B92DC8AE}"/>
              </a:ext>
            </a:extLst>
          </p:cNvPr>
          <p:cNvGrpSpPr/>
          <p:nvPr/>
        </p:nvGrpSpPr>
        <p:grpSpPr>
          <a:xfrm>
            <a:off x="1123221" y="4080747"/>
            <a:ext cx="8045078" cy="1410910"/>
            <a:chOff x="809312" y="659206"/>
            <a:chExt cx="8045078" cy="1410910"/>
          </a:xfrm>
        </p:grpSpPr>
        <p:grpSp>
          <p:nvGrpSpPr>
            <p:cNvPr id="8" name="Group 7"/>
            <p:cNvGrpSpPr/>
            <p:nvPr/>
          </p:nvGrpSpPr>
          <p:grpSpPr>
            <a:xfrm>
              <a:off x="809312" y="659206"/>
              <a:ext cx="8045078" cy="1393311"/>
              <a:chOff x="1154152" y="1042992"/>
              <a:chExt cx="8045078" cy="1393311"/>
            </a:xfrm>
          </p:grpSpPr>
          <p:sp>
            <p:nvSpPr>
              <p:cNvPr id="9" name="TextBox 8"/>
              <p:cNvSpPr txBox="1">
                <a:spLocks noChangeArrowheads="1"/>
              </p:cNvSpPr>
              <p:nvPr/>
            </p:nvSpPr>
            <p:spPr bwMode="auto">
              <a:xfrm>
                <a:off x="1154152" y="1042992"/>
                <a:ext cx="7992688"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  </a:t>
                </a:r>
                <a:endParaRPr lang="en-US" sz="2000" dirty="0"/>
              </a:p>
            </p:txBody>
          </p:sp>
          <p:sp>
            <p:nvSpPr>
              <p:cNvPr id="10" name="TextBox 9"/>
              <p:cNvSpPr txBox="1">
                <a:spLocks noChangeArrowheads="1"/>
              </p:cNvSpPr>
              <p:nvPr/>
            </p:nvSpPr>
            <p:spPr bwMode="auto">
              <a:xfrm>
                <a:off x="1199465" y="1420640"/>
                <a:ext cx="7999765" cy="1015663"/>
              </a:xfrm>
              <a:prstGeom prst="rect">
                <a:avLst/>
              </a:prstGeom>
              <a:noFill/>
              <a:ln w="9525">
                <a:noFill/>
                <a:miter lim="800000"/>
                <a:headEnd/>
                <a:tailEnd/>
              </a:ln>
            </p:spPr>
            <p:txBody>
              <a:bodyPr wrap="square">
                <a:spAutoFit/>
              </a:bodyPr>
              <a:lstStyle/>
              <a:p>
                <a:r>
                  <a:rPr lang="en-US" sz="2000" b="1" dirty="0">
                    <a:latin typeface="Calibri" pitchFamily="34" charset="0"/>
                  </a:rPr>
                  <a:t>Advertising Expense </a:t>
                </a:r>
                <a:r>
                  <a:rPr lang="en-US" sz="2000" dirty="0">
                    <a:latin typeface="Calibri" pitchFamily="34" charset="0"/>
                  </a:rPr>
                  <a:t>….………………………………...	 </a:t>
                </a:r>
                <a:r>
                  <a:rPr lang="en-US" sz="2000" b="1" dirty="0">
                    <a:latin typeface="Calibri" pitchFamily="34" charset="0"/>
                  </a:rPr>
                  <a:t>1,000</a:t>
                </a:r>
              </a:p>
              <a:p>
                <a:r>
                  <a:rPr lang="en-US" sz="2000" b="1" dirty="0">
                    <a:latin typeface="Calibri" pitchFamily="34" charset="0"/>
                  </a:rPr>
                  <a:t>	Cash </a:t>
                </a:r>
                <a:r>
                  <a:rPr lang="en-US" sz="2000" dirty="0">
                    <a:latin typeface="Calibri" pitchFamily="34" charset="0"/>
                  </a:rPr>
                  <a:t>…………………..……………………..…………..</a:t>
                </a:r>
                <a:r>
                  <a:rPr lang="en-US" sz="2000" b="1" dirty="0">
                    <a:latin typeface="Calibri" pitchFamily="34" charset="0"/>
                  </a:rPr>
                  <a:t>				1,000</a:t>
                </a:r>
              </a:p>
              <a:p>
                <a:r>
                  <a:rPr lang="en-US" sz="2000" b="1" dirty="0">
                    <a:latin typeface="Calibri" pitchFamily="34" charset="0"/>
                  </a:rPr>
                  <a:t>	</a:t>
                </a:r>
                <a:r>
                  <a:rPr lang="en-US" sz="2000" dirty="0">
                    <a:latin typeface="Calibri" pitchFamily="34" charset="0"/>
                  </a:rPr>
                  <a:t>				</a:t>
                </a:r>
                <a:r>
                  <a:rPr lang="en-US" sz="2000" b="1" dirty="0">
                    <a:latin typeface="Calibri" pitchFamily="34" charset="0"/>
                  </a:rPr>
                  <a:t>										</a:t>
                </a:r>
                <a:endParaRPr lang="en-US" sz="2000" b="1" u="sng" dirty="0"/>
              </a:p>
            </p:txBody>
          </p:sp>
        </p:grpSp>
        <p:sp>
          <p:nvSpPr>
            <p:cNvPr id="12" name="TextBox 11"/>
            <p:cNvSpPr txBox="1">
              <a:spLocks noChangeArrowheads="1"/>
            </p:cNvSpPr>
            <p:nvPr/>
          </p:nvSpPr>
          <p:spPr bwMode="auto">
            <a:xfrm>
              <a:off x="1306552" y="1670006"/>
              <a:ext cx="7502525" cy="400110"/>
            </a:xfrm>
            <a:prstGeom prst="rect">
              <a:avLst/>
            </a:prstGeom>
            <a:noFill/>
            <a:ln w="9525">
              <a:noFill/>
              <a:miter lim="800000"/>
              <a:headEnd/>
              <a:tailEnd/>
            </a:ln>
          </p:spPr>
          <p:txBody>
            <a:bodyPr wrap="square">
              <a:spAutoFit/>
            </a:bodyPr>
            <a:lstStyle/>
            <a:p>
              <a:r>
                <a:rPr lang="en-US" sz="2000" i="1" dirty="0">
                  <a:latin typeface="Calibri" pitchFamily="34" charset="0"/>
                </a:rPr>
                <a:t>(Purchase advertising with cash, check, or debit card)</a:t>
              </a:r>
              <a:endParaRPr lang="en-US" sz="2000" b="1" u="sng" dirty="0"/>
            </a:p>
          </p:txBody>
        </p:sp>
        <p:cxnSp>
          <p:nvCxnSpPr>
            <p:cNvPr id="13" name="Straight Connector 12"/>
            <p:cNvCxnSpPr/>
            <p:nvPr/>
          </p:nvCxnSpPr>
          <p:spPr>
            <a:xfrm>
              <a:off x="5898567"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262891"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8" name="Content Placeholder 2">
            <a:extLst>
              <a:ext uri="{FF2B5EF4-FFF2-40B4-BE49-F238E27FC236}">
                <a16:creationId xmlns:a16="http://schemas.microsoft.com/office/drawing/2014/main" id="{699B7E58-5A25-4288-A89F-A4FB0E7D0B0F}"/>
              </a:ext>
            </a:extLst>
          </p:cNvPr>
          <p:cNvSpPr>
            <a:spLocks noGrp="1"/>
          </p:cNvSpPr>
          <p:nvPr/>
        </p:nvSpPr>
        <p:spPr>
          <a:xfrm>
            <a:off x="882694" y="1737360"/>
            <a:ext cx="7953850" cy="234338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movie theatre pays $1,000 to advertise its show times.</a:t>
            </a:r>
          </a:p>
          <a:p>
            <a:r>
              <a:rPr lang="en-US" dirty="0"/>
              <a:t>The movie theatre pays with cash, a check, or a debit card. </a:t>
            </a:r>
          </a:p>
        </p:txBody>
      </p:sp>
    </p:spTree>
    <p:extLst>
      <p:ext uri="{BB962C8B-B14F-4D97-AF65-F5344CB8AC3E}">
        <p14:creationId xmlns:p14="http://schemas.microsoft.com/office/powerpoint/2010/main" val="271835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812788" y="457200"/>
            <a:ext cx="8229600" cy="1143000"/>
          </a:xfrm>
        </p:spPr>
        <p:txBody>
          <a:bodyPr/>
          <a:lstStyle/>
          <a:p>
            <a:pPr>
              <a:lnSpc>
                <a:spcPct val="90000"/>
              </a:lnSpc>
            </a:pPr>
            <a:r>
              <a:rPr lang="en-US" sz="3200" dirty="0">
                <a:solidFill>
                  <a:srgbClr val="1D5F76"/>
                </a:solidFill>
              </a:rPr>
              <a:t>Illustration 4–1</a:t>
            </a:r>
            <a:br>
              <a:rPr lang="en-US" dirty="0"/>
            </a:br>
            <a:r>
              <a:rPr lang="en-US" dirty="0"/>
              <a:t>Fraud Triangle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4</a:t>
            </a:fld>
            <a:endParaRPr lang="en-US" dirty="0"/>
          </a:p>
        </p:txBody>
      </p:sp>
      <p:sp>
        <p:nvSpPr>
          <p:cNvPr id="3" name="Rounded Rectangle 2"/>
          <p:cNvSpPr/>
          <p:nvPr/>
        </p:nvSpPr>
        <p:spPr>
          <a:xfrm>
            <a:off x="905540" y="1620952"/>
            <a:ext cx="7973904" cy="4109510"/>
          </a:xfrm>
          <a:prstGeom prst="roundRect">
            <a:avLst/>
          </a:prstGeom>
          <a:gradFill>
            <a:gsLst>
              <a:gs pos="0">
                <a:schemeClr val="accent1">
                  <a:tint val="100000"/>
                  <a:shade val="100000"/>
                  <a:satMod val="130000"/>
                  <a:alpha val="3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Isosceles Triangle 5"/>
          <p:cNvSpPr/>
          <p:nvPr/>
        </p:nvSpPr>
        <p:spPr>
          <a:xfrm>
            <a:off x="1234432" y="3692306"/>
            <a:ext cx="1768562" cy="149564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Isosceles Triangle 7"/>
          <p:cNvSpPr/>
          <p:nvPr/>
        </p:nvSpPr>
        <p:spPr>
          <a:xfrm>
            <a:off x="2207735" y="2017931"/>
            <a:ext cx="1768562" cy="149564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Isosceles Triangle 8"/>
          <p:cNvSpPr/>
          <p:nvPr/>
        </p:nvSpPr>
        <p:spPr>
          <a:xfrm>
            <a:off x="3190999" y="3703617"/>
            <a:ext cx="1768562" cy="149564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Isosceles Triangle 9"/>
          <p:cNvSpPr/>
          <p:nvPr/>
        </p:nvSpPr>
        <p:spPr>
          <a:xfrm rot="3585918">
            <a:off x="2414822" y="3263405"/>
            <a:ext cx="1768562" cy="1495644"/>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p:cNvSpPr txBox="1"/>
          <p:nvPr/>
        </p:nvSpPr>
        <p:spPr>
          <a:xfrm>
            <a:off x="2243343" y="2587701"/>
            <a:ext cx="1768562" cy="461665"/>
          </a:xfrm>
          <a:prstGeom prst="rect">
            <a:avLst/>
          </a:prstGeom>
          <a:noFill/>
        </p:spPr>
        <p:txBody>
          <a:bodyPr wrap="square" rtlCol="0">
            <a:spAutoFit/>
          </a:bodyPr>
          <a:lstStyle/>
          <a:p>
            <a:r>
              <a:rPr lang="en-US" sz="2400" dirty="0"/>
              <a:t>Opportunity</a:t>
            </a:r>
          </a:p>
        </p:txBody>
      </p:sp>
      <p:sp>
        <p:nvSpPr>
          <p:cNvPr id="12" name="TextBox 11"/>
          <p:cNvSpPr txBox="1"/>
          <p:nvPr/>
        </p:nvSpPr>
        <p:spPr>
          <a:xfrm>
            <a:off x="1204752" y="4513537"/>
            <a:ext cx="1768562" cy="461665"/>
          </a:xfrm>
          <a:prstGeom prst="rect">
            <a:avLst/>
          </a:prstGeom>
          <a:noFill/>
        </p:spPr>
        <p:txBody>
          <a:bodyPr wrap="square" rtlCol="0">
            <a:spAutoFit/>
          </a:bodyPr>
          <a:lstStyle/>
          <a:p>
            <a:r>
              <a:rPr lang="en-US" sz="2400" dirty="0"/>
              <a:t>Motivation</a:t>
            </a:r>
          </a:p>
        </p:txBody>
      </p:sp>
      <p:sp>
        <p:nvSpPr>
          <p:cNvPr id="13" name="TextBox 12"/>
          <p:cNvSpPr txBox="1"/>
          <p:nvPr/>
        </p:nvSpPr>
        <p:spPr>
          <a:xfrm>
            <a:off x="3452143" y="4495100"/>
            <a:ext cx="2363939" cy="461665"/>
          </a:xfrm>
          <a:prstGeom prst="rect">
            <a:avLst/>
          </a:prstGeom>
          <a:noFill/>
        </p:spPr>
        <p:txBody>
          <a:bodyPr wrap="square" rtlCol="0">
            <a:spAutoFit/>
          </a:bodyPr>
          <a:lstStyle/>
          <a:p>
            <a:r>
              <a:rPr lang="en-US" sz="2400" dirty="0"/>
              <a:t>Rationalization</a:t>
            </a:r>
          </a:p>
        </p:txBody>
      </p:sp>
      <p:sp>
        <p:nvSpPr>
          <p:cNvPr id="14" name="TextBox 13"/>
          <p:cNvSpPr txBox="1"/>
          <p:nvPr/>
        </p:nvSpPr>
        <p:spPr>
          <a:xfrm>
            <a:off x="2561859" y="3713915"/>
            <a:ext cx="1060314" cy="523220"/>
          </a:xfrm>
          <a:prstGeom prst="rect">
            <a:avLst/>
          </a:prstGeom>
          <a:noFill/>
        </p:spPr>
        <p:txBody>
          <a:bodyPr wrap="square" rtlCol="0">
            <a:spAutoFit/>
          </a:bodyPr>
          <a:lstStyle/>
          <a:p>
            <a:r>
              <a:rPr lang="en-US" sz="2800" b="1" dirty="0"/>
              <a:t>Fraud</a:t>
            </a:r>
          </a:p>
        </p:txBody>
      </p:sp>
      <p:sp>
        <p:nvSpPr>
          <p:cNvPr id="11" name="TextBox 10"/>
          <p:cNvSpPr txBox="1"/>
          <p:nvPr/>
        </p:nvSpPr>
        <p:spPr>
          <a:xfrm>
            <a:off x="5476127" y="2079869"/>
            <a:ext cx="3390421" cy="707886"/>
          </a:xfrm>
          <a:prstGeom prst="rect">
            <a:avLst/>
          </a:prstGeom>
          <a:noFill/>
        </p:spPr>
        <p:txBody>
          <a:bodyPr wrap="square" rtlCol="0">
            <a:spAutoFit/>
          </a:bodyPr>
          <a:lstStyle/>
          <a:p>
            <a:r>
              <a:rPr lang="en-US" sz="2000" b="1" dirty="0"/>
              <a:t>Opportunity </a:t>
            </a:r>
            <a:r>
              <a:rPr lang="en-US" sz="2000" dirty="0"/>
              <a:t>— the situation allows the fraud to occur.</a:t>
            </a:r>
          </a:p>
        </p:txBody>
      </p:sp>
      <p:sp>
        <p:nvSpPr>
          <p:cNvPr id="16" name="TextBox 15"/>
          <p:cNvSpPr txBox="1"/>
          <p:nvPr/>
        </p:nvSpPr>
        <p:spPr>
          <a:xfrm>
            <a:off x="5476127" y="2904372"/>
            <a:ext cx="3403317" cy="1015663"/>
          </a:xfrm>
          <a:prstGeom prst="rect">
            <a:avLst/>
          </a:prstGeom>
          <a:noFill/>
        </p:spPr>
        <p:txBody>
          <a:bodyPr wrap="square" rtlCol="0">
            <a:spAutoFit/>
          </a:bodyPr>
          <a:lstStyle/>
          <a:p>
            <a:r>
              <a:rPr lang="en-US" sz="2000" b="1" dirty="0"/>
              <a:t>Motivation </a:t>
            </a:r>
            <a:r>
              <a:rPr lang="en-US" sz="2000" dirty="0"/>
              <a:t>— someone feels the need to commit fraud, such as the need for money.</a:t>
            </a:r>
          </a:p>
        </p:txBody>
      </p:sp>
      <p:sp>
        <p:nvSpPr>
          <p:cNvPr id="17" name="TextBox 16"/>
          <p:cNvSpPr txBox="1"/>
          <p:nvPr/>
        </p:nvSpPr>
        <p:spPr>
          <a:xfrm>
            <a:off x="5476127" y="4055998"/>
            <a:ext cx="3391448" cy="1015663"/>
          </a:xfrm>
          <a:prstGeom prst="rect">
            <a:avLst/>
          </a:prstGeom>
          <a:noFill/>
        </p:spPr>
        <p:txBody>
          <a:bodyPr wrap="square" rtlCol="0">
            <a:spAutoFit/>
          </a:bodyPr>
          <a:lstStyle/>
          <a:p>
            <a:r>
              <a:rPr lang="en-US" sz="2000" b="1" dirty="0"/>
              <a:t>Rationalization </a:t>
            </a:r>
            <a:r>
              <a:rPr lang="en-US" sz="2000" dirty="0"/>
              <a:t>— justification for the deceptive act by the one committing the fraud.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40</a:t>
            </a:fld>
            <a:endParaRPr lang="en-US" dirty="0"/>
          </a:p>
        </p:txBody>
      </p:sp>
      <p:sp>
        <p:nvSpPr>
          <p:cNvPr id="6" name="Content Placeholder 4"/>
          <p:cNvSpPr>
            <a:spLocks noGrp="1"/>
          </p:cNvSpPr>
          <p:nvPr>
            <p:ph sz="quarter" idx="4294967295"/>
          </p:nvPr>
        </p:nvSpPr>
        <p:spPr>
          <a:xfrm>
            <a:off x="882694" y="457200"/>
            <a:ext cx="7786671" cy="507215"/>
          </a:xfrm>
          <a:prstGeom prst="rect">
            <a:avLst/>
          </a:prstGeom>
        </p:spPr>
        <p:txBody>
          <a:bodyPr/>
          <a:lstStyle/>
          <a:p>
            <a:pPr marL="0" indent="0">
              <a:buNone/>
            </a:pPr>
            <a:r>
              <a:rPr lang="en-US" sz="4000" dirty="0">
                <a:solidFill>
                  <a:srgbClr val="A5062D"/>
                </a:solidFill>
                <a:latin typeface="Avenir LT Std 65 Medium"/>
                <a:ea typeface="+mj-ea"/>
              </a:rPr>
              <a:t>Record Purchase of Advertising with Credit Card</a:t>
            </a:r>
            <a:endParaRPr lang="en-US" sz="4000" dirty="0">
              <a:solidFill>
                <a:schemeClr val="tx1"/>
              </a:solidFill>
            </a:endParaRPr>
          </a:p>
        </p:txBody>
      </p:sp>
      <p:sp>
        <p:nvSpPr>
          <p:cNvPr id="7" name="Rectangle 6"/>
          <p:cNvSpPr/>
          <p:nvPr/>
        </p:nvSpPr>
        <p:spPr>
          <a:xfrm>
            <a:off x="882694" y="4086818"/>
            <a:ext cx="8045078" cy="146304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2" name="Group 1">
            <a:extLst>
              <a:ext uri="{FF2B5EF4-FFF2-40B4-BE49-F238E27FC236}">
                <a16:creationId xmlns:a16="http://schemas.microsoft.com/office/drawing/2014/main" id="{67894F14-A618-4DA1-9008-CE36B92DC8AE}"/>
              </a:ext>
            </a:extLst>
          </p:cNvPr>
          <p:cNvGrpSpPr/>
          <p:nvPr/>
        </p:nvGrpSpPr>
        <p:grpSpPr>
          <a:xfrm>
            <a:off x="1123221" y="4080747"/>
            <a:ext cx="8045078" cy="1410910"/>
            <a:chOff x="809312" y="659206"/>
            <a:chExt cx="8045078" cy="1410910"/>
          </a:xfrm>
        </p:grpSpPr>
        <p:grpSp>
          <p:nvGrpSpPr>
            <p:cNvPr id="8" name="Group 7"/>
            <p:cNvGrpSpPr/>
            <p:nvPr/>
          </p:nvGrpSpPr>
          <p:grpSpPr>
            <a:xfrm>
              <a:off x="809312" y="659206"/>
              <a:ext cx="8045078" cy="1393311"/>
              <a:chOff x="1154152" y="1042992"/>
              <a:chExt cx="8045078" cy="1393311"/>
            </a:xfrm>
          </p:grpSpPr>
          <p:sp>
            <p:nvSpPr>
              <p:cNvPr id="9" name="TextBox 8"/>
              <p:cNvSpPr txBox="1">
                <a:spLocks noChangeArrowheads="1"/>
              </p:cNvSpPr>
              <p:nvPr/>
            </p:nvSpPr>
            <p:spPr bwMode="auto">
              <a:xfrm>
                <a:off x="1154152" y="1042992"/>
                <a:ext cx="7992688"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  </a:t>
                </a:r>
                <a:endParaRPr lang="en-US" sz="2000" dirty="0"/>
              </a:p>
            </p:txBody>
          </p:sp>
          <p:sp>
            <p:nvSpPr>
              <p:cNvPr id="10" name="TextBox 9"/>
              <p:cNvSpPr txBox="1">
                <a:spLocks noChangeArrowheads="1"/>
              </p:cNvSpPr>
              <p:nvPr/>
            </p:nvSpPr>
            <p:spPr bwMode="auto">
              <a:xfrm>
                <a:off x="1199465" y="1420640"/>
                <a:ext cx="7999765" cy="1015663"/>
              </a:xfrm>
              <a:prstGeom prst="rect">
                <a:avLst/>
              </a:prstGeom>
              <a:noFill/>
              <a:ln w="9525">
                <a:noFill/>
                <a:miter lim="800000"/>
                <a:headEnd/>
                <a:tailEnd/>
              </a:ln>
            </p:spPr>
            <p:txBody>
              <a:bodyPr wrap="square">
                <a:spAutoFit/>
              </a:bodyPr>
              <a:lstStyle/>
              <a:p>
                <a:r>
                  <a:rPr lang="en-US" sz="2000" b="1" dirty="0">
                    <a:latin typeface="Calibri" pitchFamily="34" charset="0"/>
                  </a:rPr>
                  <a:t>Advertising Expense </a:t>
                </a:r>
                <a:r>
                  <a:rPr lang="en-US" sz="2000" dirty="0">
                    <a:latin typeface="Calibri" pitchFamily="34" charset="0"/>
                  </a:rPr>
                  <a:t>….………………………………...	 </a:t>
                </a:r>
                <a:r>
                  <a:rPr lang="en-US" sz="2000" b="1" dirty="0">
                    <a:latin typeface="Calibri" pitchFamily="34" charset="0"/>
                  </a:rPr>
                  <a:t>1,000</a:t>
                </a:r>
              </a:p>
              <a:p>
                <a:r>
                  <a:rPr lang="en-US" sz="2000" b="1" dirty="0">
                    <a:latin typeface="Calibri" pitchFamily="34" charset="0"/>
                  </a:rPr>
                  <a:t>	Accounts Payable </a:t>
                </a:r>
                <a:r>
                  <a:rPr lang="en-US" sz="2000" dirty="0">
                    <a:latin typeface="Calibri" pitchFamily="34" charset="0"/>
                  </a:rPr>
                  <a:t>……………………..…………..</a:t>
                </a:r>
                <a:r>
                  <a:rPr lang="en-US" sz="2000" b="1" dirty="0">
                    <a:latin typeface="Calibri" pitchFamily="34" charset="0"/>
                  </a:rPr>
                  <a:t>				1,000</a:t>
                </a:r>
              </a:p>
              <a:p>
                <a:r>
                  <a:rPr lang="en-US" sz="2000" b="1" dirty="0">
                    <a:latin typeface="Calibri" pitchFamily="34" charset="0"/>
                  </a:rPr>
                  <a:t>	</a:t>
                </a:r>
                <a:r>
                  <a:rPr lang="en-US" sz="2000" dirty="0">
                    <a:latin typeface="Calibri" pitchFamily="34" charset="0"/>
                  </a:rPr>
                  <a:t>				</a:t>
                </a:r>
                <a:r>
                  <a:rPr lang="en-US" sz="2000" b="1" dirty="0">
                    <a:latin typeface="Calibri" pitchFamily="34" charset="0"/>
                  </a:rPr>
                  <a:t>										</a:t>
                </a:r>
                <a:endParaRPr lang="en-US" sz="2000" b="1" u="sng" dirty="0"/>
              </a:p>
            </p:txBody>
          </p:sp>
        </p:grpSp>
        <p:sp>
          <p:nvSpPr>
            <p:cNvPr id="12" name="TextBox 11"/>
            <p:cNvSpPr txBox="1">
              <a:spLocks noChangeArrowheads="1"/>
            </p:cNvSpPr>
            <p:nvPr/>
          </p:nvSpPr>
          <p:spPr bwMode="auto">
            <a:xfrm>
              <a:off x="1306552" y="1670006"/>
              <a:ext cx="7502525" cy="400110"/>
            </a:xfrm>
            <a:prstGeom prst="rect">
              <a:avLst/>
            </a:prstGeom>
            <a:noFill/>
            <a:ln w="9525">
              <a:noFill/>
              <a:miter lim="800000"/>
              <a:headEnd/>
              <a:tailEnd/>
            </a:ln>
          </p:spPr>
          <p:txBody>
            <a:bodyPr wrap="square">
              <a:spAutoFit/>
            </a:bodyPr>
            <a:lstStyle/>
            <a:p>
              <a:r>
                <a:rPr lang="en-US" sz="2000" i="1" dirty="0">
                  <a:latin typeface="Calibri" pitchFamily="34" charset="0"/>
                </a:rPr>
                <a:t>(Purchase advertising with cash, check, or debit card)</a:t>
              </a:r>
              <a:endParaRPr lang="en-US" sz="2000" b="1" u="sng" dirty="0"/>
            </a:p>
          </p:txBody>
        </p:sp>
        <p:cxnSp>
          <p:nvCxnSpPr>
            <p:cNvPr id="13" name="Straight Connector 12"/>
            <p:cNvCxnSpPr/>
            <p:nvPr/>
          </p:nvCxnSpPr>
          <p:spPr>
            <a:xfrm>
              <a:off x="5898567"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262891" y="104730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8" name="Content Placeholder 2">
            <a:extLst>
              <a:ext uri="{FF2B5EF4-FFF2-40B4-BE49-F238E27FC236}">
                <a16:creationId xmlns:a16="http://schemas.microsoft.com/office/drawing/2014/main" id="{699B7E58-5A25-4288-A89F-A4FB0E7D0B0F}"/>
              </a:ext>
            </a:extLst>
          </p:cNvPr>
          <p:cNvSpPr>
            <a:spLocks noGrp="1"/>
          </p:cNvSpPr>
          <p:nvPr/>
        </p:nvSpPr>
        <p:spPr>
          <a:xfrm>
            <a:off x="882694" y="1737360"/>
            <a:ext cx="7953850" cy="234338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 movie theatre pays $1,000 to advertise its show times.</a:t>
            </a:r>
          </a:p>
          <a:p>
            <a:r>
              <a:rPr lang="en-US" dirty="0"/>
              <a:t>The movie theatre pays with cash, a check, or a debit card. </a:t>
            </a:r>
          </a:p>
        </p:txBody>
      </p:sp>
    </p:spTree>
    <p:extLst>
      <p:ext uri="{BB962C8B-B14F-4D97-AF65-F5344CB8AC3E}">
        <p14:creationId xmlns:p14="http://schemas.microsoft.com/office/powerpoint/2010/main" val="1546815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Key Point</a:t>
            </a:r>
          </a:p>
        </p:txBody>
      </p:sp>
      <p:sp>
        <p:nvSpPr>
          <p:cNvPr id="3" name="Content Placeholder 2"/>
          <p:cNvSpPr>
            <a:spLocks noGrp="1"/>
          </p:cNvSpPr>
          <p:nvPr>
            <p:ph idx="1"/>
          </p:nvPr>
        </p:nvSpPr>
        <p:spPr>
          <a:xfrm>
            <a:off x="809150" y="1280160"/>
            <a:ext cx="7955280" cy="5386568"/>
          </a:xfrm>
        </p:spPr>
        <p:txBody>
          <a:bodyPr>
            <a:normAutofit fontScale="92500" lnSpcReduction="10000"/>
          </a:bodyPr>
          <a:lstStyle/>
          <a:p>
            <a:r>
              <a:rPr lang="en-US" dirty="0"/>
              <a:t>Because cash is the asset of a company most susceptible to employee fraud, controls over cash receipts and cash disbursements are an important part of a company’s overall internal control system. </a:t>
            </a:r>
          </a:p>
          <a:p>
            <a:r>
              <a:rPr lang="en-US" dirty="0"/>
              <a:t>Important controls over cash receipts include separation of duties for those who handle cash and independent verification of cash receipts. </a:t>
            </a:r>
          </a:p>
          <a:p>
            <a:r>
              <a:rPr lang="en-US" dirty="0"/>
              <a:t>Important controls over cash disbursements include payment by check, credit card, or debit card, separation of duties, and various authorization and documentation procedures.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41</a:t>
            </a:fld>
            <a:endParaRPr lang="en-US" dirty="0"/>
          </a:p>
        </p:txBody>
      </p:sp>
    </p:spTree>
    <p:extLst>
      <p:ext uri="{BB962C8B-B14F-4D97-AF65-F5344CB8AC3E}">
        <p14:creationId xmlns:p14="http://schemas.microsoft.com/office/powerpoint/2010/main" val="397600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4"/>
          <p:cNvSpPr>
            <a:spLocks noGrp="1"/>
          </p:cNvSpPr>
          <p:nvPr>
            <p:ph idx="1"/>
          </p:nvPr>
        </p:nvSpPr>
        <p:spPr/>
        <p:txBody>
          <a:bodyPr/>
          <a:lstStyle/>
          <a:p>
            <a:r>
              <a:rPr lang="en-US" b="1" dirty="0">
                <a:solidFill>
                  <a:srgbClr val="A5062D"/>
                </a:solidFill>
              </a:rPr>
              <a:t>LO4–5</a:t>
            </a:r>
            <a:r>
              <a:rPr lang="en-US" dirty="0"/>
              <a:t>	Reconcile a bank statement.</a:t>
            </a:r>
          </a:p>
        </p:txBody>
      </p:sp>
      <p:sp>
        <p:nvSpPr>
          <p:cNvPr id="80897" name="Title 3"/>
          <p:cNvSpPr>
            <a:spLocks noGrp="1"/>
          </p:cNvSpPr>
          <p:nvPr>
            <p:ph type="title"/>
          </p:nvPr>
        </p:nvSpPr>
        <p:spPr/>
        <p:txBody>
          <a:bodyPr/>
          <a:lstStyle/>
          <a:p>
            <a:r>
              <a:rPr lang="en-US" dirty="0"/>
              <a:t>Learning Objective 5</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42</a:t>
            </a:fld>
            <a:endParaRPr lang="en-US" dirty="0"/>
          </a:p>
        </p:txBody>
      </p:sp>
    </p:spTree>
    <p:extLst>
      <p:ext uri="{BB962C8B-B14F-4D97-AF65-F5344CB8AC3E}">
        <p14:creationId xmlns:p14="http://schemas.microsoft.com/office/powerpoint/2010/main" val="3452245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57200"/>
            <a:ext cx="8229600" cy="1143000"/>
          </a:xfrm>
        </p:spPr>
        <p:txBody>
          <a:bodyPr/>
          <a:lstStyle/>
          <a:p>
            <a:r>
              <a:rPr lang="en-US" dirty="0"/>
              <a:t>Bank Reconciliation</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a:t>
            </a:r>
            <a:fld id="{8A048DD7-39B4-434B-ACE7-68CA5B147A05}" type="slidenum">
              <a:rPr lang="en-US" smtClean="0"/>
              <a:t>43</a:t>
            </a:fld>
            <a:endParaRPr lang="en-US" dirty="0"/>
          </a:p>
        </p:txBody>
      </p:sp>
      <p:sp>
        <p:nvSpPr>
          <p:cNvPr id="14" name="Content Placeholder 2"/>
          <p:cNvSpPr txBox="1">
            <a:spLocks/>
          </p:cNvSpPr>
          <p:nvPr/>
        </p:nvSpPr>
        <p:spPr>
          <a:xfrm>
            <a:off x="823496" y="1079442"/>
            <a:ext cx="7955280" cy="97864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2500" dirty="0"/>
              <a:t>The balance of cash in the company’s records may </a:t>
            </a:r>
            <a:r>
              <a:rPr lang="en-IN" sz="2500" b="1" dirty="0"/>
              <a:t>not</a:t>
            </a:r>
            <a:r>
              <a:rPr lang="en-IN" sz="2500" dirty="0"/>
              <a:t> equal the balance of cash in the bank’s records.</a:t>
            </a:r>
          </a:p>
        </p:txBody>
      </p:sp>
      <p:sp>
        <p:nvSpPr>
          <p:cNvPr id="15" name="Content Placeholder 2"/>
          <p:cNvSpPr txBox="1">
            <a:spLocks/>
          </p:cNvSpPr>
          <p:nvPr/>
        </p:nvSpPr>
        <p:spPr>
          <a:xfrm>
            <a:off x="823496" y="3894862"/>
            <a:ext cx="7955280" cy="2651760"/>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300" dirty="0"/>
              <a:t>A </a:t>
            </a:r>
            <a:r>
              <a:rPr lang="en-US" sz="2300" b="1" dirty="0"/>
              <a:t>bank reconciliation </a:t>
            </a:r>
            <a:r>
              <a:rPr lang="en-IN" sz="2300" dirty="0"/>
              <a:t>matches the balance of cash in the bank with the balance of cash in the company’s own records</a:t>
            </a:r>
            <a:r>
              <a:rPr lang="en-US" sz="2300" dirty="0"/>
              <a:t>.</a:t>
            </a:r>
          </a:p>
          <a:p>
            <a:r>
              <a:rPr lang="en-IN" sz="2300" b="1" dirty="0"/>
              <a:t>Timing differences </a:t>
            </a:r>
            <a:r>
              <a:rPr lang="en-US" sz="2300" dirty="0"/>
              <a:t>in cash occur when the company records transactions </a:t>
            </a:r>
            <a:r>
              <a:rPr lang="en-US" sz="2300" i="1" dirty="0"/>
              <a:t>before or after</a:t>
            </a:r>
            <a:r>
              <a:rPr lang="en-US" sz="2300" dirty="0"/>
              <a:t> the bank records the same transactions.</a:t>
            </a:r>
          </a:p>
          <a:p>
            <a:r>
              <a:rPr lang="en-US" sz="2300" b="1" dirty="0"/>
              <a:t>Errors</a:t>
            </a:r>
            <a:r>
              <a:rPr lang="en-US" sz="2300" dirty="0"/>
              <a:t> can be made either by the company or its bank and may be accidental or intentional.  </a:t>
            </a:r>
          </a:p>
        </p:txBody>
      </p:sp>
      <p:sp>
        <p:nvSpPr>
          <p:cNvPr id="11" name="TextBox 10"/>
          <p:cNvSpPr txBox="1"/>
          <p:nvPr/>
        </p:nvSpPr>
        <p:spPr>
          <a:xfrm>
            <a:off x="860370" y="2357053"/>
            <a:ext cx="1473200" cy="646331"/>
          </a:xfrm>
          <a:prstGeom prst="rect">
            <a:avLst/>
          </a:prstGeom>
          <a:noFill/>
        </p:spPr>
        <p:txBody>
          <a:bodyPr wrap="square" rtlCol="0">
            <a:spAutoFit/>
          </a:bodyPr>
          <a:lstStyle/>
          <a:p>
            <a:pPr algn="ctr"/>
            <a:r>
              <a:rPr lang="en-US" b="1" dirty="0">
                <a:solidFill>
                  <a:srgbClr val="FF0000"/>
                </a:solidFill>
              </a:rPr>
              <a:t>Bank's Cash Records</a:t>
            </a:r>
          </a:p>
        </p:txBody>
      </p:sp>
      <p:sp>
        <p:nvSpPr>
          <p:cNvPr id="6" name="Oval 5"/>
          <p:cNvSpPr/>
          <p:nvPr/>
        </p:nvSpPr>
        <p:spPr>
          <a:xfrm>
            <a:off x="3530599" y="1890080"/>
            <a:ext cx="2375053" cy="1885593"/>
          </a:xfrm>
          <a:prstGeom prst="ellipse">
            <a:avLst/>
          </a:prstGeom>
          <a:solidFill>
            <a:srgbClr val="4D862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n w="18415" cmpd="sng">
                  <a:solidFill>
                    <a:srgbClr val="FFFFFF"/>
                  </a:solidFill>
                  <a:prstDash val="solid"/>
                </a:ln>
                <a:solidFill>
                  <a:schemeClr val="bg1"/>
                </a:solidFill>
                <a:effectLst>
                  <a:outerShdw blurRad="63500" dir="3600000" algn="tl" rotWithShape="0">
                    <a:srgbClr val="000000">
                      <a:alpha val="70000"/>
                    </a:srgbClr>
                  </a:outerShdw>
                </a:effectLst>
              </a:rPr>
              <a:t>Bank Balance per Reconciliation</a:t>
            </a:r>
          </a:p>
          <a:p>
            <a:pPr algn="ctr"/>
            <a:r>
              <a:rPr lang="en-US" sz="1600" dirty="0">
                <a:ln w="18415" cmpd="sng">
                  <a:solidFill>
                    <a:srgbClr val="FFFFFF"/>
                  </a:solidFill>
                  <a:prstDash val="solid"/>
                </a:ln>
                <a:solidFill>
                  <a:schemeClr val="bg1"/>
                </a:solidFill>
              </a:rPr>
              <a:t>=</a:t>
            </a:r>
          </a:p>
          <a:p>
            <a:pPr algn="ctr"/>
            <a:r>
              <a:rPr lang="en-US" sz="1600" dirty="0">
                <a:ln w="18415" cmpd="sng">
                  <a:solidFill>
                    <a:srgbClr val="FFFFFF"/>
                  </a:solidFill>
                  <a:prstDash val="solid"/>
                </a:ln>
                <a:solidFill>
                  <a:schemeClr val="bg1"/>
                </a:solidFill>
                <a:effectLst>
                  <a:outerShdw blurRad="63500" dir="3600000" algn="tl" rotWithShape="0">
                    <a:srgbClr val="000000">
                      <a:alpha val="70000"/>
                    </a:srgbClr>
                  </a:outerShdw>
                </a:effectLst>
              </a:rPr>
              <a:t>Company Balance per Reconciliation</a:t>
            </a:r>
          </a:p>
        </p:txBody>
      </p:sp>
      <p:sp>
        <p:nvSpPr>
          <p:cNvPr id="7" name="Right Arrow 6"/>
          <p:cNvSpPr/>
          <p:nvPr/>
        </p:nvSpPr>
        <p:spPr>
          <a:xfrm>
            <a:off x="2347203" y="2492450"/>
            <a:ext cx="1007533" cy="3640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ight Arrow 15"/>
          <p:cNvSpPr/>
          <p:nvPr/>
        </p:nvSpPr>
        <p:spPr>
          <a:xfrm rot="10800000">
            <a:off x="6195181" y="2492242"/>
            <a:ext cx="1007533" cy="36406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899618" y="2892471"/>
            <a:ext cx="1890364" cy="1292662"/>
          </a:xfrm>
          <a:prstGeom prst="rect">
            <a:avLst/>
          </a:prstGeom>
          <a:noFill/>
        </p:spPr>
        <p:txBody>
          <a:bodyPr wrap="square" rtlCol="0">
            <a:spAutoFit/>
          </a:bodyPr>
          <a:lstStyle/>
          <a:p>
            <a:pPr algn="ctr"/>
            <a:r>
              <a:rPr lang="en-US" sz="1500" dirty="0"/>
              <a:t>Possible </a:t>
            </a:r>
          </a:p>
          <a:p>
            <a:pPr algn="ctr"/>
            <a:r>
              <a:rPr lang="en-US" sz="1500" u="sng" dirty="0"/>
              <a:t>Differences</a:t>
            </a:r>
          </a:p>
          <a:p>
            <a:pPr marL="342900" indent="-342900" algn="ctr">
              <a:buAutoNum type="arabicPeriod"/>
            </a:pPr>
            <a:r>
              <a:rPr lang="en-US" sz="1500" dirty="0"/>
              <a:t>Timing</a:t>
            </a:r>
          </a:p>
          <a:p>
            <a:pPr marL="342900" indent="-342900" algn="ctr">
              <a:buAutoNum type="arabicPeriod"/>
            </a:pPr>
            <a:r>
              <a:rPr lang="en-US" sz="1500" dirty="0"/>
              <a:t>Errors</a:t>
            </a:r>
          </a:p>
          <a:p>
            <a:endParaRPr lang="en-US" dirty="0"/>
          </a:p>
        </p:txBody>
      </p:sp>
      <p:sp>
        <p:nvSpPr>
          <p:cNvPr id="17" name="TextBox 16"/>
          <p:cNvSpPr txBox="1"/>
          <p:nvPr/>
        </p:nvSpPr>
        <p:spPr>
          <a:xfrm>
            <a:off x="5739404" y="2928603"/>
            <a:ext cx="1890364" cy="1292662"/>
          </a:xfrm>
          <a:prstGeom prst="rect">
            <a:avLst/>
          </a:prstGeom>
          <a:noFill/>
        </p:spPr>
        <p:txBody>
          <a:bodyPr wrap="square" rtlCol="0">
            <a:spAutoFit/>
          </a:bodyPr>
          <a:lstStyle/>
          <a:p>
            <a:pPr algn="ctr"/>
            <a:r>
              <a:rPr lang="en-US" sz="1500" dirty="0"/>
              <a:t>Possible </a:t>
            </a:r>
          </a:p>
          <a:p>
            <a:pPr algn="ctr"/>
            <a:r>
              <a:rPr lang="en-US" sz="1500" u="sng" dirty="0"/>
              <a:t>Differences</a:t>
            </a:r>
          </a:p>
          <a:p>
            <a:pPr marL="342900" indent="-342900" algn="ctr">
              <a:buAutoNum type="arabicPeriod"/>
            </a:pPr>
            <a:r>
              <a:rPr lang="en-US" sz="1500" dirty="0"/>
              <a:t>Timing</a:t>
            </a:r>
          </a:p>
          <a:p>
            <a:pPr marL="342900" indent="-342900" algn="ctr">
              <a:buAutoNum type="arabicPeriod"/>
            </a:pPr>
            <a:r>
              <a:rPr lang="en-US" sz="1500" dirty="0"/>
              <a:t>Errors</a:t>
            </a:r>
          </a:p>
          <a:p>
            <a:endParaRPr lang="en-US" dirty="0"/>
          </a:p>
        </p:txBody>
      </p:sp>
      <p:sp>
        <p:nvSpPr>
          <p:cNvPr id="18" name="TextBox 17">
            <a:extLst>
              <a:ext uri="{FF2B5EF4-FFF2-40B4-BE49-F238E27FC236}">
                <a16:creationId xmlns:a16="http://schemas.microsoft.com/office/drawing/2014/main" id="{432DB6F2-2D52-4358-9DBC-751A91149765}"/>
              </a:ext>
            </a:extLst>
          </p:cNvPr>
          <p:cNvSpPr txBox="1"/>
          <p:nvPr/>
        </p:nvSpPr>
        <p:spPr>
          <a:xfrm>
            <a:off x="7229630" y="2340343"/>
            <a:ext cx="1473200" cy="646331"/>
          </a:xfrm>
          <a:prstGeom prst="rect">
            <a:avLst/>
          </a:prstGeom>
          <a:noFill/>
        </p:spPr>
        <p:txBody>
          <a:bodyPr wrap="square" rtlCol="0">
            <a:spAutoFit/>
          </a:bodyPr>
          <a:lstStyle/>
          <a:p>
            <a:pPr algn="ctr"/>
            <a:r>
              <a:rPr lang="en-US" b="1" dirty="0">
                <a:solidFill>
                  <a:srgbClr val="FF0000"/>
                </a:solidFill>
              </a:rPr>
              <a:t>Company's Cash Records</a:t>
            </a:r>
          </a:p>
        </p:txBody>
      </p:sp>
    </p:spTree>
    <p:extLst>
      <p:ext uri="{BB962C8B-B14F-4D97-AF65-F5344CB8AC3E}">
        <p14:creationId xmlns:p14="http://schemas.microsoft.com/office/powerpoint/2010/main" val="302564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6" grpId="0" animBg="1"/>
      <p:bldP spid="8"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048DD7-39B4-434B-ACE7-68CA5B147A05}" type="slidenum">
              <a:rPr lang="en-US" smtClean="0"/>
              <a:t>44</a:t>
            </a:fld>
            <a:endParaRPr lang="en-US" dirty="0"/>
          </a:p>
        </p:txBody>
      </p:sp>
      <p:sp>
        <p:nvSpPr>
          <p:cNvPr id="7" name="Title 1"/>
          <p:cNvSpPr>
            <a:spLocks noGrp="1"/>
          </p:cNvSpPr>
          <p:nvPr>
            <p:ph type="title"/>
          </p:nvPr>
        </p:nvSpPr>
        <p:spPr>
          <a:xfrm>
            <a:off x="868567" y="119577"/>
            <a:ext cx="7966754" cy="1114921"/>
          </a:xfrm>
        </p:spPr>
        <p:txBody>
          <a:bodyPr>
            <a:noAutofit/>
          </a:bodyPr>
          <a:lstStyle/>
          <a:p>
            <a:pPr>
              <a:lnSpc>
                <a:spcPct val="90000"/>
              </a:lnSpc>
            </a:pPr>
            <a:r>
              <a:rPr lang="en-US" sz="3200" dirty="0">
                <a:solidFill>
                  <a:srgbClr val="1D5F76"/>
                </a:solidFill>
                <a:latin typeface="Avenir LT Std 65 Medium"/>
                <a:cs typeface="Avenir LT Std 65 Medium"/>
              </a:rPr>
              <a:t>Illustration 4–8</a:t>
            </a:r>
            <a:br>
              <a:rPr lang="en-US" sz="3200" dirty="0">
                <a:solidFill>
                  <a:srgbClr val="A5062D"/>
                </a:solidFill>
                <a:latin typeface="Avenir LT Std 65 Medium"/>
                <a:cs typeface="Avenir LT Std 65 Medium"/>
              </a:rPr>
            </a:br>
            <a:r>
              <a:rPr lang="en-US" sz="3600" dirty="0">
                <a:solidFill>
                  <a:srgbClr val="A5062D"/>
                </a:solidFill>
                <a:latin typeface="Avenir LT Std 65 Medium"/>
                <a:cs typeface="Avenir LT Std 65 Medium"/>
              </a:rPr>
              <a:t>Company Records of Cash Activities</a:t>
            </a:r>
            <a:br>
              <a:rPr lang="en-US" sz="3600" dirty="0">
                <a:solidFill>
                  <a:srgbClr val="A5062D"/>
                </a:solidFill>
                <a:latin typeface="Avenir LT Std 65 Medium"/>
                <a:cs typeface="Avenir LT Std 65 Medium"/>
              </a:rPr>
            </a:br>
            <a:endParaRPr lang="en-US" sz="3600" dirty="0">
              <a:solidFill>
                <a:srgbClr val="A5062D"/>
              </a:solidFill>
              <a:latin typeface="Avenir LT Std 65 Medium"/>
              <a:cs typeface="Avenir LT Std 65 Medium"/>
            </a:endParaRPr>
          </a:p>
        </p:txBody>
      </p:sp>
      <p:sp>
        <p:nvSpPr>
          <p:cNvPr id="8" name="Round Same Side Corner Rectangle 7"/>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338077" y="6565989"/>
            <a:ext cx="6973877" cy="215444"/>
          </a:xfrm>
          <a:prstGeom prst="rect">
            <a:avLst/>
          </a:prstGeom>
          <a:noFill/>
        </p:spPr>
        <p:txBody>
          <a:bodyPr wrap="square" rtlCol="0">
            <a:spAutoFit/>
          </a:bodyPr>
          <a:lstStyle/>
          <a:p>
            <a:r>
              <a:rPr lang="en-US" sz="800" dirty="0"/>
              <a:t>Copyright ©2022 McGraw-Hill Education. All rights reserved. No reproduction or distribution without the prior written consent of McGraw-Hill Education.</a:t>
            </a:r>
          </a:p>
        </p:txBody>
      </p:sp>
      <p:sp>
        <p:nvSpPr>
          <p:cNvPr id="10" name="Slide Number Placeholder 2"/>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4-</a:t>
            </a:r>
            <a:fld id="{8A048DD7-39B4-434B-ACE7-68CA5B147A05}" type="slidenum">
              <a:rPr lang="en-US" smtClean="0"/>
              <a:pPr/>
              <a:t>44</a:t>
            </a:fld>
            <a:endParaRPr lang="en-US" dirty="0"/>
          </a:p>
        </p:txBody>
      </p:sp>
      <p:sp>
        <p:nvSpPr>
          <p:cNvPr id="46" name="Rounded Rectangle 45"/>
          <p:cNvSpPr/>
          <p:nvPr/>
        </p:nvSpPr>
        <p:spPr>
          <a:xfrm>
            <a:off x="692233" y="1111347"/>
            <a:ext cx="8359976" cy="5454641"/>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TextBox 46"/>
          <p:cNvSpPr txBox="1"/>
          <p:nvPr/>
        </p:nvSpPr>
        <p:spPr>
          <a:xfrm>
            <a:off x="867435" y="1234499"/>
            <a:ext cx="8143317" cy="3163943"/>
          </a:xfrm>
          <a:prstGeom prst="rect">
            <a:avLst/>
          </a:prstGeom>
          <a:noFill/>
        </p:spPr>
        <p:txBody>
          <a:bodyPr wrap="square" rtlCol="0">
            <a:spAutoFit/>
          </a:bodyPr>
          <a:lstStyle/>
          <a:p>
            <a:pPr algn="ctr"/>
            <a:r>
              <a:rPr lang="en-US" b="1" dirty="0"/>
              <a:t>STARLIGHT PRODUCTIONS </a:t>
            </a:r>
          </a:p>
          <a:p>
            <a:pPr algn="ctr"/>
            <a:r>
              <a:rPr lang="en-US" b="1" dirty="0"/>
              <a:t>Cash Account Records </a:t>
            </a:r>
          </a:p>
          <a:p>
            <a:pPr algn="ctr"/>
            <a:r>
              <a:rPr lang="en-US" b="1" dirty="0"/>
              <a:t>March 1, 2024, to March 31, 2024 </a:t>
            </a:r>
          </a:p>
          <a:p>
            <a:pPr>
              <a:tabLst>
                <a:tab pos="1827213" algn="ctr"/>
                <a:tab pos="6057900" algn="ctr"/>
              </a:tabLst>
            </a:pPr>
            <a:r>
              <a:rPr lang="en-US" sz="1600" b="1" dirty="0"/>
              <a:t>	Cash Receipts	Cash Disbursements </a:t>
            </a:r>
          </a:p>
          <a:p>
            <a:pPr marL="171450">
              <a:lnSpc>
                <a:spcPct val="110000"/>
              </a:lnSpc>
              <a:tabLst>
                <a:tab pos="1027113" algn="l"/>
                <a:tab pos="2625725" algn="l"/>
                <a:tab pos="4173538" algn="l"/>
                <a:tab pos="4973638" algn="l"/>
                <a:tab pos="5657850" algn="l"/>
                <a:tab pos="7085013" algn="l"/>
              </a:tabLst>
            </a:pPr>
            <a:r>
              <a:rPr lang="en-US" sz="1600" b="1" dirty="0"/>
              <a:t>Date	Description	Amount	Date    Description   Memo	Amount </a:t>
            </a:r>
          </a:p>
          <a:p>
            <a:pPr marL="171450">
              <a:tabLst>
                <a:tab pos="1027113" algn="l"/>
                <a:tab pos="3201988" algn="r"/>
                <a:tab pos="4173538" algn="l"/>
                <a:tab pos="4973638" algn="l"/>
                <a:tab pos="5657850" algn="l"/>
                <a:tab pos="7712075" algn="r"/>
              </a:tabLst>
            </a:pPr>
            <a:r>
              <a:rPr lang="en-US" sz="1600" dirty="0"/>
              <a:t>3/5	Sales 	$3,600	3/1       EFT	Salaries	$7,200</a:t>
            </a:r>
          </a:p>
          <a:p>
            <a:pPr marL="171450">
              <a:tabLst>
                <a:tab pos="1027113" algn="l"/>
                <a:tab pos="3201988" algn="r"/>
                <a:tab pos="4173538" algn="l"/>
                <a:tab pos="4973638" algn="l"/>
                <a:tab pos="5657850" algn="l"/>
                <a:tab pos="7712075" algn="r"/>
              </a:tabLst>
            </a:pPr>
            <a:r>
              <a:rPr lang="en-US" sz="1600" dirty="0"/>
              <a:t>3/12	Sales 	5,900	3/5       EFT	Rent	4,500</a:t>
            </a:r>
          </a:p>
          <a:p>
            <a:pPr marL="171450">
              <a:tabLst>
                <a:tab pos="1027113" algn="l"/>
                <a:tab pos="3201988" algn="r"/>
                <a:tab pos="4173538" algn="l"/>
                <a:tab pos="4973638" algn="l"/>
                <a:tab pos="5657850" algn="l"/>
                <a:tab pos="7712075" algn="r"/>
              </a:tabLst>
            </a:pPr>
            <a:r>
              <a:rPr lang="en-US" sz="1600" dirty="0"/>
              <a:t>3/16	Sales 	4,200	3/10     DC	Advertising	3,000</a:t>
            </a:r>
          </a:p>
          <a:p>
            <a:pPr marL="171450">
              <a:tabLst>
                <a:tab pos="1027113" algn="l"/>
                <a:tab pos="3201988" algn="r"/>
                <a:tab pos="4173538" algn="l"/>
                <a:tab pos="4973638" algn="l"/>
                <a:tab pos="5657850" algn="l"/>
                <a:tab pos="7712075" algn="r"/>
              </a:tabLst>
            </a:pPr>
            <a:r>
              <a:rPr lang="en-US" sz="1600" dirty="0"/>
              <a:t>3/20	Sales 	7,400	3/17     CHK 294	Supplies	2,700</a:t>
            </a:r>
          </a:p>
          <a:p>
            <a:pPr marL="171450">
              <a:tabLst>
                <a:tab pos="1027113" algn="l"/>
                <a:tab pos="3201988" algn="r"/>
                <a:tab pos="4173538" algn="l"/>
                <a:tab pos="4973638" algn="l"/>
                <a:tab pos="5657850" algn="l"/>
                <a:tab pos="7712075" algn="r"/>
              </a:tabLst>
            </a:pPr>
            <a:r>
              <a:rPr lang="en-US" sz="1600" dirty="0"/>
              <a:t>3/24	Sales 	6,300	3/23     DC	Repairs	2,100</a:t>
            </a:r>
          </a:p>
          <a:p>
            <a:pPr marL="171450">
              <a:tabLst>
                <a:tab pos="1027113" algn="l"/>
                <a:tab pos="3201988" algn="r"/>
                <a:tab pos="4173538" algn="l"/>
                <a:tab pos="4973638" algn="l"/>
                <a:tab pos="5657850" algn="l"/>
                <a:tab pos="7712075" algn="r"/>
              </a:tabLst>
            </a:pPr>
            <a:r>
              <a:rPr lang="en-US" sz="1600" dirty="0"/>
              <a:t>3/16	Sales 	8,500	3/28     CHK 295	Insurance	5,400</a:t>
            </a:r>
          </a:p>
          <a:p>
            <a:pPr marL="171450">
              <a:tabLst>
                <a:tab pos="1027113" algn="l"/>
                <a:tab pos="3201988" algn="r"/>
                <a:tab pos="4173538" algn="l"/>
                <a:tab pos="4973638" algn="l"/>
                <a:tab pos="5657850" algn="l"/>
                <a:tab pos="7712075" algn="r"/>
              </a:tabLst>
            </a:pPr>
            <a:r>
              <a:rPr lang="en-US" sz="1600" dirty="0"/>
              <a:t>	                                 $35,900                                                                                   $24,900</a:t>
            </a:r>
          </a:p>
        </p:txBody>
      </p:sp>
      <p:grpSp>
        <p:nvGrpSpPr>
          <p:cNvPr id="57" name="Group 56"/>
          <p:cNvGrpSpPr/>
          <p:nvPr/>
        </p:nvGrpSpPr>
        <p:grpSpPr>
          <a:xfrm>
            <a:off x="3514201" y="4108876"/>
            <a:ext cx="634150" cy="312142"/>
            <a:chOff x="3387589" y="4019791"/>
            <a:chExt cx="634150" cy="312142"/>
          </a:xfrm>
        </p:grpSpPr>
        <p:cxnSp>
          <p:nvCxnSpPr>
            <p:cNvPr id="51" name="Straight Connector 50"/>
            <p:cNvCxnSpPr/>
            <p:nvPr/>
          </p:nvCxnSpPr>
          <p:spPr>
            <a:xfrm>
              <a:off x="3387589" y="4019791"/>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387589" y="4279086"/>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3387589" y="4331933"/>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58" name="Group 57"/>
          <p:cNvGrpSpPr/>
          <p:nvPr/>
        </p:nvGrpSpPr>
        <p:grpSpPr>
          <a:xfrm>
            <a:off x="8022743" y="4108876"/>
            <a:ext cx="634150" cy="312142"/>
            <a:chOff x="3387589" y="4019791"/>
            <a:chExt cx="634150" cy="312142"/>
          </a:xfrm>
        </p:grpSpPr>
        <p:cxnSp>
          <p:nvCxnSpPr>
            <p:cNvPr id="59" name="Straight Connector 58"/>
            <p:cNvCxnSpPr/>
            <p:nvPr/>
          </p:nvCxnSpPr>
          <p:spPr>
            <a:xfrm>
              <a:off x="3387589" y="4019791"/>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387589" y="4279086"/>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3387589" y="4331933"/>
              <a:ext cx="6341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75" name="Group 74"/>
          <p:cNvGrpSpPr/>
          <p:nvPr/>
        </p:nvGrpSpPr>
        <p:grpSpPr>
          <a:xfrm>
            <a:off x="1064051" y="4521592"/>
            <a:ext cx="8101523" cy="1950203"/>
            <a:chOff x="733797" y="4656960"/>
            <a:chExt cx="8255551" cy="1814843"/>
          </a:xfrm>
        </p:grpSpPr>
        <p:sp>
          <p:nvSpPr>
            <p:cNvPr id="62" name="TextBox 61"/>
            <p:cNvSpPr txBox="1"/>
            <p:nvPr/>
          </p:nvSpPr>
          <p:spPr>
            <a:xfrm>
              <a:off x="868567" y="4656960"/>
              <a:ext cx="7966754" cy="369332"/>
            </a:xfrm>
            <a:prstGeom prst="rect">
              <a:avLst/>
            </a:prstGeom>
            <a:noFill/>
          </p:spPr>
          <p:txBody>
            <a:bodyPr wrap="square" rtlCol="0">
              <a:spAutoFit/>
            </a:bodyPr>
            <a:lstStyle/>
            <a:p>
              <a:pPr algn="ctr"/>
              <a:r>
                <a:rPr lang="en-US" b="1" dirty="0"/>
                <a:t>Summary of Transactions </a:t>
              </a:r>
            </a:p>
          </p:txBody>
        </p:sp>
        <p:sp>
          <p:nvSpPr>
            <p:cNvPr id="63" name="TextBox 62"/>
            <p:cNvSpPr txBox="1"/>
            <p:nvPr/>
          </p:nvSpPr>
          <p:spPr>
            <a:xfrm>
              <a:off x="733797" y="5026293"/>
              <a:ext cx="8255551" cy="1445510"/>
            </a:xfrm>
            <a:prstGeom prst="rect">
              <a:avLst/>
            </a:prstGeom>
            <a:noFill/>
          </p:spPr>
          <p:txBody>
            <a:bodyPr wrap="none" numCol="4" rtlCol="0">
              <a:noAutofit/>
            </a:bodyPr>
            <a:lstStyle/>
            <a:p>
              <a:pPr algn="ctr"/>
              <a:r>
                <a:rPr lang="en-US" sz="1600" b="1" dirty="0"/>
                <a:t>Beginning </a:t>
              </a:r>
            </a:p>
            <a:p>
              <a:pPr algn="ctr"/>
              <a:r>
                <a:rPr lang="en-US" sz="1600" b="1" dirty="0"/>
                <a:t>Cash Balance </a:t>
              </a:r>
            </a:p>
            <a:p>
              <a:pPr algn="ctr"/>
              <a:r>
                <a:rPr lang="en-US" sz="1600" b="1" dirty="0"/>
                <a:t>March 1, 2024</a:t>
              </a:r>
              <a:r>
                <a:rPr lang="en-US" sz="1600" dirty="0"/>
                <a:t> </a:t>
              </a:r>
            </a:p>
            <a:p>
              <a:pPr algn="ctr">
                <a:lnSpc>
                  <a:spcPct val="120000"/>
                </a:lnSpc>
              </a:pPr>
              <a:r>
                <a:rPr lang="en-US" sz="1600" dirty="0"/>
                <a:t>$23,600 </a:t>
              </a:r>
            </a:p>
            <a:p>
              <a:pPr algn="ctr"/>
              <a:endParaRPr lang="en-US" sz="1600" dirty="0"/>
            </a:p>
            <a:p>
              <a:pPr algn="ctr"/>
              <a:endParaRPr lang="en-US" sz="1600" dirty="0"/>
            </a:p>
            <a:p>
              <a:pPr algn="ctr"/>
              <a:r>
                <a:rPr lang="en-US" sz="1600" b="1" dirty="0"/>
                <a:t>Cash</a:t>
              </a:r>
            </a:p>
            <a:p>
              <a:pPr algn="ctr"/>
              <a:r>
                <a:rPr lang="en-US" sz="1600" b="1" dirty="0"/>
                <a:t>Receipts </a:t>
              </a:r>
            </a:p>
            <a:p>
              <a:pPr algn="ctr">
                <a:lnSpc>
                  <a:spcPct val="120000"/>
                </a:lnSpc>
              </a:pPr>
              <a:r>
                <a:rPr lang="en-US" sz="1600" dirty="0"/>
                <a:t>$35,900 </a:t>
              </a:r>
            </a:p>
            <a:p>
              <a:pPr algn="ctr"/>
              <a:endParaRPr lang="en-US" sz="1600" dirty="0"/>
            </a:p>
            <a:p>
              <a:pPr algn="ctr"/>
              <a:endParaRPr lang="en-US" sz="1600" dirty="0"/>
            </a:p>
            <a:p>
              <a:pPr algn="ctr"/>
              <a:r>
                <a:rPr lang="en-US" sz="1600" b="1" dirty="0"/>
                <a:t>Cash</a:t>
              </a:r>
            </a:p>
            <a:p>
              <a:pPr algn="ctr"/>
              <a:r>
                <a:rPr lang="en-US" sz="1600" b="1" dirty="0"/>
                <a:t>Disbursements </a:t>
              </a:r>
            </a:p>
            <a:p>
              <a:pPr algn="ctr">
                <a:lnSpc>
                  <a:spcPct val="120000"/>
                </a:lnSpc>
              </a:pPr>
              <a:r>
                <a:rPr lang="en-US" sz="1600" dirty="0"/>
                <a:t>$24,900 </a:t>
              </a:r>
            </a:p>
            <a:p>
              <a:pPr algn="ctr"/>
              <a:endParaRPr lang="en-US" sz="1600" dirty="0"/>
            </a:p>
            <a:p>
              <a:pPr algn="ctr"/>
              <a:r>
                <a:rPr lang="en-US" sz="1600" b="1" dirty="0"/>
                <a:t>Ending </a:t>
              </a:r>
            </a:p>
            <a:p>
              <a:pPr algn="ctr"/>
              <a:r>
                <a:rPr lang="en-US" sz="1600" b="1" dirty="0"/>
                <a:t>Cash Balance </a:t>
              </a:r>
            </a:p>
            <a:p>
              <a:pPr algn="ctr"/>
              <a:r>
                <a:rPr lang="en-US" sz="1600" b="1" dirty="0"/>
                <a:t>March 31, 2024 </a:t>
              </a:r>
            </a:p>
            <a:p>
              <a:pPr algn="ctr">
                <a:lnSpc>
                  <a:spcPct val="120000"/>
                </a:lnSpc>
              </a:pPr>
              <a:r>
                <a:rPr lang="en-US" sz="1600" dirty="0"/>
                <a:t>$34,600 </a:t>
              </a:r>
            </a:p>
            <a:p>
              <a:pPr algn="ctr"/>
              <a:endParaRPr lang="en-US" sz="1600" dirty="0"/>
            </a:p>
          </p:txBody>
        </p:sp>
        <p:cxnSp>
          <p:nvCxnSpPr>
            <p:cNvPr id="64" name="Straight Connector 63"/>
            <p:cNvCxnSpPr/>
            <p:nvPr/>
          </p:nvCxnSpPr>
          <p:spPr>
            <a:xfrm flipV="1">
              <a:off x="874156" y="5008583"/>
              <a:ext cx="7961165"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V="1">
              <a:off x="1163300" y="5762458"/>
              <a:ext cx="1350839" cy="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V="1">
              <a:off x="3370309" y="5762456"/>
              <a:ext cx="952570"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V="1">
              <a:off x="7221646" y="5762458"/>
              <a:ext cx="1350839" cy="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flipV="1">
              <a:off x="5207159" y="5762456"/>
              <a:ext cx="1304499" cy="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2661013" y="5544722"/>
              <a:ext cx="516867" cy="369332"/>
            </a:xfrm>
            <a:prstGeom prst="rect">
              <a:avLst/>
            </a:prstGeom>
            <a:noFill/>
          </p:spPr>
          <p:txBody>
            <a:bodyPr wrap="square" rtlCol="0">
              <a:spAutoFit/>
            </a:bodyPr>
            <a:lstStyle/>
            <a:p>
              <a:pPr algn="ctr"/>
              <a:r>
                <a:rPr lang="en-US" dirty="0"/>
                <a:t>+</a:t>
              </a:r>
            </a:p>
          </p:txBody>
        </p:sp>
        <p:sp>
          <p:nvSpPr>
            <p:cNvPr id="73" name="TextBox 72"/>
            <p:cNvSpPr txBox="1"/>
            <p:nvPr/>
          </p:nvSpPr>
          <p:spPr>
            <a:xfrm>
              <a:off x="4581412" y="5544722"/>
              <a:ext cx="516867" cy="369332"/>
            </a:xfrm>
            <a:prstGeom prst="rect">
              <a:avLst/>
            </a:prstGeom>
            <a:noFill/>
          </p:spPr>
          <p:txBody>
            <a:bodyPr wrap="square" rtlCol="0">
              <a:spAutoFit/>
            </a:bodyPr>
            <a:lstStyle/>
            <a:p>
              <a:pPr algn="ctr"/>
              <a:r>
                <a:rPr lang="en-US" dirty="0"/>
                <a:t>–</a:t>
              </a:r>
            </a:p>
          </p:txBody>
        </p:sp>
        <p:sp>
          <p:nvSpPr>
            <p:cNvPr id="74" name="TextBox 73"/>
            <p:cNvSpPr txBox="1"/>
            <p:nvPr/>
          </p:nvSpPr>
          <p:spPr>
            <a:xfrm>
              <a:off x="6577671" y="5544722"/>
              <a:ext cx="516867" cy="369332"/>
            </a:xfrm>
            <a:prstGeom prst="rect">
              <a:avLst/>
            </a:prstGeom>
            <a:noFill/>
          </p:spPr>
          <p:txBody>
            <a:bodyPr wrap="square" rtlCol="0">
              <a:spAutoFit/>
            </a:bodyPr>
            <a:lstStyle/>
            <a:p>
              <a:pPr algn="ctr"/>
              <a:r>
                <a:rPr lang="en-US" dirty="0"/>
                <a:t>=</a:t>
              </a:r>
            </a:p>
          </p:txBody>
        </p:sp>
      </p:grpSp>
      <p:sp>
        <p:nvSpPr>
          <p:cNvPr id="31" name="Oval 30"/>
          <p:cNvSpPr/>
          <p:nvPr/>
        </p:nvSpPr>
        <p:spPr bwMode="auto">
          <a:xfrm>
            <a:off x="7641532" y="5671036"/>
            <a:ext cx="842131" cy="371674"/>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cxnSp>
        <p:nvCxnSpPr>
          <p:cNvPr id="3" name="Straight Connector 2">
            <a:extLst>
              <a:ext uri="{FF2B5EF4-FFF2-40B4-BE49-F238E27FC236}">
                <a16:creationId xmlns:a16="http://schemas.microsoft.com/office/drawing/2014/main" id="{1B5C925E-6152-4DA0-BBD5-21B8287DF885}"/>
              </a:ext>
            </a:extLst>
          </p:cNvPr>
          <p:cNvCxnSpPr/>
          <p:nvPr/>
        </p:nvCxnSpPr>
        <p:spPr>
          <a:xfrm>
            <a:off x="1119537" y="2602523"/>
            <a:ext cx="3200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06B38DB-7E9B-4EFD-BAEF-43A217E1DFA9}"/>
              </a:ext>
            </a:extLst>
          </p:cNvPr>
          <p:cNvCxnSpPr>
            <a:cxnSpLocks/>
          </p:cNvCxnSpPr>
          <p:nvPr/>
        </p:nvCxnSpPr>
        <p:spPr>
          <a:xfrm>
            <a:off x="5114812" y="2602523"/>
            <a:ext cx="364167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4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1077353" y="1599844"/>
            <a:ext cx="7329960" cy="4866736"/>
          </a:xfrm>
          <a:prstGeom prst="roundRect">
            <a:avLst>
              <a:gd name="adj" fmla="val 8421"/>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TextBox 42"/>
          <p:cNvSpPr txBox="1"/>
          <p:nvPr/>
        </p:nvSpPr>
        <p:spPr>
          <a:xfrm>
            <a:off x="2598215" y="1672967"/>
            <a:ext cx="4153303" cy="478646"/>
          </a:xfrm>
          <a:prstGeom prst="rect">
            <a:avLst/>
          </a:prstGeom>
          <a:noFill/>
        </p:spPr>
        <p:txBody>
          <a:bodyPr wrap="square" rtlCol="0">
            <a:spAutoFit/>
          </a:bodyPr>
          <a:lstStyle/>
          <a:p>
            <a:pPr algn="ctr"/>
            <a:r>
              <a:rPr lang="en-US" sz="1400" b="1" i="1" dirty="0"/>
              <a:t>First Bank </a:t>
            </a:r>
          </a:p>
          <a:p>
            <a:pPr algn="ctr"/>
            <a:r>
              <a:rPr lang="en-US" sz="1200" i="1" dirty="0"/>
              <a:t>A Name You Can Trust	</a:t>
            </a:r>
          </a:p>
        </p:txBody>
      </p:sp>
      <p:sp>
        <p:nvSpPr>
          <p:cNvPr id="48" name="TextBox 47"/>
          <p:cNvSpPr txBox="1"/>
          <p:nvPr/>
        </p:nvSpPr>
        <p:spPr>
          <a:xfrm>
            <a:off x="1297131" y="1578378"/>
            <a:ext cx="1671151" cy="646331"/>
          </a:xfrm>
          <a:prstGeom prst="rect">
            <a:avLst/>
          </a:prstGeom>
          <a:noFill/>
        </p:spPr>
        <p:txBody>
          <a:bodyPr wrap="square" rtlCol="0">
            <a:spAutoFit/>
          </a:bodyPr>
          <a:lstStyle/>
          <a:p>
            <a:r>
              <a:rPr lang="fi-FI" sz="1200" dirty="0"/>
              <a:t>P.O. Box 26788 </a:t>
            </a:r>
          </a:p>
          <a:p>
            <a:r>
              <a:rPr lang="fi-FI" sz="1200" dirty="0"/>
              <a:t>Odessa, TX 79760 </a:t>
            </a:r>
          </a:p>
          <a:p>
            <a:r>
              <a:rPr lang="fi-FI" sz="1200" dirty="0"/>
              <a:t>(432) 799-BANK</a:t>
            </a:r>
          </a:p>
        </p:txBody>
      </p:sp>
      <p:sp>
        <p:nvSpPr>
          <p:cNvPr id="49" name="TextBox 48"/>
          <p:cNvSpPr txBox="1"/>
          <p:nvPr/>
        </p:nvSpPr>
        <p:spPr>
          <a:xfrm>
            <a:off x="7286214" y="1689693"/>
            <a:ext cx="1072897" cy="269238"/>
          </a:xfrm>
          <a:prstGeom prst="rect">
            <a:avLst/>
          </a:prstGeom>
          <a:noFill/>
        </p:spPr>
        <p:txBody>
          <a:bodyPr wrap="square" rtlCol="0">
            <a:spAutoFit/>
          </a:bodyPr>
          <a:lstStyle/>
          <a:p>
            <a:r>
              <a:rPr lang="en-US" sz="1200" dirty="0"/>
              <a:t>Member FDIC </a:t>
            </a:r>
          </a:p>
        </p:txBody>
      </p:sp>
      <p:sp>
        <p:nvSpPr>
          <p:cNvPr id="50" name="TextBox 49"/>
          <p:cNvSpPr txBox="1"/>
          <p:nvPr/>
        </p:nvSpPr>
        <p:spPr>
          <a:xfrm>
            <a:off x="1206500" y="2173079"/>
            <a:ext cx="2954315" cy="646331"/>
          </a:xfrm>
          <a:prstGeom prst="rect">
            <a:avLst/>
          </a:prstGeom>
          <a:noFill/>
        </p:spPr>
        <p:txBody>
          <a:bodyPr wrap="square" rtlCol="0">
            <a:spAutoFit/>
          </a:bodyPr>
          <a:lstStyle/>
          <a:p>
            <a:r>
              <a:rPr lang="en-US" sz="1200" dirty="0"/>
              <a:t>Account Holder: 	Starlight Productions</a:t>
            </a:r>
          </a:p>
          <a:p>
            <a:r>
              <a:rPr lang="en-US" sz="1200" dirty="0"/>
              <a:t>			221B Baker Street </a:t>
            </a:r>
          </a:p>
          <a:p>
            <a:r>
              <a:rPr lang="en-US" sz="1200" dirty="0"/>
              <a:t>			Odessa, TX 79760 </a:t>
            </a:r>
          </a:p>
        </p:txBody>
      </p:sp>
      <p:grpSp>
        <p:nvGrpSpPr>
          <p:cNvPr id="51" name="Group 50"/>
          <p:cNvGrpSpPr/>
          <p:nvPr/>
        </p:nvGrpSpPr>
        <p:grpSpPr>
          <a:xfrm>
            <a:off x="5605650" y="2233885"/>
            <a:ext cx="2626703" cy="533523"/>
            <a:chOff x="5650171" y="2125983"/>
            <a:chExt cx="2661783" cy="548902"/>
          </a:xfrm>
        </p:grpSpPr>
        <p:sp>
          <p:nvSpPr>
            <p:cNvPr id="52" name="TextBox 51"/>
            <p:cNvSpPr txBox="1"/>
            <p:nvPr/>
          </p:nvSpPr>
          <p:spPr>
            <a:xfrm>
              <a:off x="5650171" y="2125983"/>
              <a:ext cx="2661783" cy="474973"/>
            </a:xfrm>
            <a:prstGeom prst="rect">
              <a:avLst/>
            </a:prstGeom>
            <a:noFill/>
          </p:spPr>
          <p:txBody>
            <a:bodyPr wrap="square" rtlCol="0">
              <a:spAutoFit/>
            </a:bodyPr>
            <a:lstStyle/>
            <a:p>
              <a:r>
                <a:rPr lang="en-US" sz="1200" dirty="0"/>
                <a:t>Account Number: 	4061009619 </a:t>
              </a:r>
            </a:p>
            <a:p>
              <a:r>
                <a:rPr lang="en-US" sz="1200" dirty="0"/>
                <a:t>Statement Date: 	March 31, 2024</a:t>
              </a:r>
            </a:p>
          </p:txBody>
        </p:sp>
        <p:sp>
          <p:nvSpPr>
            <p:cNvPr id="53" name="Rectangle 52"/>
            <p:cNvSpPr/>
            <p:nvPr/>
          </p:nvSpPr>
          <p:spPr>
            <a:xfrm>
              <a:off x="5650171" y="2125983"/>
              <a:ext cx="2661783" cy="5489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4" name="Group 53"/>
          <p:cNvGrpSpPr/>
          <p:nvPr/>
        </p:nvGrpSpPr>
        <p:grpSpPr>
          <a:xfrm>
            <a:off x="1030659" y="2707777"/>
            <a:ext cx="7328453" cy="953939"/>
            <a:chOff x="1206500" y="2674880"/>
            <a:chExt cx="7426325" cy="981436"/>
          </a:xfrm>
        </p:grpSpPr>
        <p:cxnSp>
          <p:nvCxnSpPr>
            <p:cNvPr id="55" name="Straight Connector 54"/>
            <p:cNvCxnSpPr/>
            <p:nvPr/>
          </p:nvCxnSpPr>
          <p:spPr>
            <a:xfrm flipV="1">
              <a:off x="1423977" y="2937610"/>
              <a:ext cx="7080397"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1423977" y="2674880"/>
              <a:ext cx="6985184" cy="276999"/>
            </a:xfrm>
            <a:prstGeom prst="rect">
              <a:avLst/>
            </a:prstGeom>
            <a:noFill/>
          </p:spPr>
          <p:txBody>
            <a:bodyPr wrap="square" rtlCol="0">
              <a:spAutoFit/>
            </a:bodyPr>
            <a:lstStyle/>
            <a:p>
              <a:pPr algn="ctr"/>
              <a:r>
                <a:rPr lang="en-US" sz="1200" b="1" dirty="0"/>
                <a:t>Account Summary </a:t>
              </a:r>
            </a:p>
          </p:txBody>
        </p:sp>
        <p:sp>
          <p:nvSpPr>
            <p:cNvPr id="57" name="TextBox 56"/>
            <p:cNvSpPr txBox="1"/>
            <p:nvPr/>
          </p:nvSpPr>
          <p:spPr>
            <a:xfrm>
              <a:off x="1206500" y="2874903"/>
              <a:ext cx="7426325" cy="781413"/>
            </a:xfrm>
            <a:prstGeom prst="rect">
              <a:avLst/>
            </a:prstGeom>
            <a:noFill/>
          </p:spPr>
          <p:txBody>
            <a:bodyPr wrap="none" numCol="4" rtlCol="0">
              <a:noAutofit/>
            </a:bodyPr>
            <a:lstStyle/>
            <a:p>
              <a:pPr algn="ctr">
                <a:lnSpc>
                  <a:spcPct val="110000"/>
                </a:lnSpc>
              </a:pPr>
              <a:r>
                <a:rPr lang="en-US" sz="1200" dirty="0"/>
                <a:t>Beginning Balance </a:t>
              </a:r>
            </a:p>
            <a:p>
              <a:pPr algn="ctr">
                <a:lnSpc>
                  <a:spcPct val="110000"/>
                </a:lnSpc>
              </a:pPr>
              <a:r>
                <a:rPr lang="en-US" sz="1200" dirty="0"/>
                <a:t>March 1, 2024 </a:t>
              </a:r>
            </a:p>
            <a:p>
              <a:pPr algn="ctr">
                <a:lnSpc>
                  <a:spcPct val="110000"/>
                </a:lnSpc>
              </a:pPr>
              <a:r>
                <a:rPr lang="en-US" sz="1200" dirty="0"/>
                <a:t>$23,600 </a:t>
              </a:r>
            </a:p>
            <a:p>
              <a:pPr algn="ctr">
                <a:lnSpc>
                  <a:spcPct val="110000"/>
                </a:lnSpc>
              </a:pPr>
              <a:r>
                <a:rPr lang="en-US" sz="1200" dirty="0"/>
                <a:t>Deposits and Credits </a:t>
              </a:r>
            </a:p>
            <a:p>
              <a:pPr algn="ctr">
                <a:lnSpc>
                  <a:spcPct val="110000"/>
                </a:lnSpc>
              </a:pPr>
              <a:r>
                <a:rPr lang="en-US" sz="1200" dirty="0"/>
                <a:t>No.   	Total </a:t>
              </a:r>
            </a:p>
            <a:p>
              <a:pPr algn="ctr">
                <a:lnSpc>
                  <a:spcPct val="110000"/>
                </a:lnSpc>
              </a:pPr>
              <a:r>
                <a:rPr lang="en-US" sz="1200" dirty="0"/>
                <a:t>   4 	$29,600 </a:t>
              </a:r>
            </a:p>
            <a:p>
              <a:pPr algn="ctr">
                <a:lnSpc>
                  <a:spcPct val="110000"/>
                </a:lnSpc>
              </a:pPr>
              <a:r>
                <a:rPr lang="en-US" sz="1200" dirty="0"/>
                <a:t>Withdrawals and Debits </a:t>
              </a:r>
            </a:p>
            <a:p>
              <a:pPr algn="ctr">
                <a:lnSpc>
                  <a:spcPct val="110000"/>
                </a:lnSpc>
              </a:pPr>
              <a:r>
                <a:rPr lang="en-US" sz="1200" dirty="0"/>
                <a:t>No. 	Total </a:t>
              </a:r>
            </a:p>
            <a:p>
              <a:pPr algn="ctr">
                <a:lnSpc>
                  <a:spcPct val="110000"/>
                </a:lnSpc>
              </a:pPr>
              <a:r>
                <a:rPr lang="en-US" sz="1200" dirty="0"/>
                <a:t>   8 	$26,800 </a:t>
              </a:r>
            </a:p>
            <a:p>
              <a:pPr algn="ctr">
                <a:lnSpc>
                  <a:spcPct val="110000"/>
                </a:lnSpc>
              </a:pPr>
              <a:r>
                <a:rPr lang="en-US" sz="1200" dirty="0"/>
                <a:t>Ending Balance </a:t>
              </a:r>
            </a:p>
            <a:p>
              <a:pPr algn="ctr">
                <a:lnSpc>
                  <a:spcPct val="110000"/>
                </a:lnSpc>
              </a:pPr>
              <a:r>
                <a:rPr lang="en-US" sz="1200" dirty="0"/>
                <a:t>March 31, 2024 </a:t>
              </a:r>
            </a:p>
            <a:p>
              <a:pPr algn="ctr">
                <a:lnSpc>
                  <a:spcPct val="110000"/>
                </a:lnSpc>
              </a:pPr>
              <a:r>
                <a:rPr lang="en-US" sz="1200" b="1" dirty="0">
                  <a:solidFill>
                    <a:srgbClr val="FF0000"/>
                  </a:solidFill>
                </a:rPr>
                <a:t>$26,400</a:t>
              </a:r>
              <a:r>
                <a:rPr lang="en-US" sz="1200" dirty="0"/>
                <a:t> </a:t>
              </a:r>
            </a:p>
          </p:txBody>
        </p:sp>
        <p:cxnSp>
          <p:nvCxnSpPr>
            <p:cNvPr id="58" name="Straight Connector 57"/>
            <p:cNvCxnSpPr/>
            <p:nvPr/>
          </p:nvCxnSpPr>
          <p:spPr>
            <a:xfrm flipV="1">
              <a:off x="1423977" y="3330557"/>
              <a:ext cx="7080397"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V="1">
              <a:off x="3350970" y="3128500"/>
              <a:ext cx="1329392"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048250" y="3128500"/>
              <a:ext cx="156104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1245270" y="3505191"/>
            <a:ext cx="6987084" cy="269238"/>
            <a:chOff x="1423977" y="3622828"/>
            <a:chExt cx="7080397" cy="276999"/>
          </a:xfrm>
        </p:grpSpPr>
        <p:sp>
          <p:nvSpPr>
            <p:cNvPr id="62" name="TextBox 61"/>
            <p:cNvSpPr txBox="1"/>
            <p:nvPr/>
          </p:nvSpPr>
          <p:spPr>
            <a:xfrm>
              <a:off x="1448436" y="3622828"/>
              <a:ext cx="6985184" cy="276999"/>
            </a:xfrm>
            <a:prstGeom prst="rect">
              <a:avLst/>
            </a:prstGeom>
            <a:noFill/>
          </p:spPr>
          <p:txBody>
            <a:bodyPr wrap="square" rtlCol="0">
              <a:spAutoFit/>
            </a:bodyPr>
            <a:lstStyle/>
            <a:p>
              <a:pPr algn="ctr"/>
              <a:r>
                <a:rPr lang="en-US" sz="1200" b="1" dirty="0"/>
                <a:t>Account Details </a:t>
              </a:r>
            </a:p>
          </p:txBody>
        </p:sp>
        <p:cxnSp>
          <p:nvCxnSpPr>
            <p:cNvPr id="63" name="Straight Connector 62"/>
            <p:cNvCxnSpPr/>
            <p:nvPr/>
          </p:nvCxnSpPr>
          <p:spPr>
            <a:xfrm flipV="1">
              <a:off x="1423977" y="3877929"/>
              <a:ext cx="7080397"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4" name="TextBox 63"/>
          <p:cNvSpPr txBox="1"/>
          <p:nvPr/>
        </p:nvSpPr>
        <p:spPr>
          <a:xfrm>
            <a:off x="1245269" y="3703482"/>
            <a:ext cx="6987084" cy="488467"/>
          </a:xfrm>
          <a:prstGeom prst="rect">
            <a:avLst/>
          </a:prstGeom>
          <a:noFill/>
        </p:spPr>
        <p:txBody>
          <a:bodyPr wrap="square" rtlCol="0">
            <a:spAutoFit/>
          </a:bodyPr>
          <a:lstStyle/>
          <a:p>
            <a:pPr>
              <a:lnSpc>
                <a:spcPct val="110000"/>
              </a:lnSpc>
            </a:pPr>
            <a:r>
              <a:rPr lang="en-US" sz="1200" dirty="0"/>
              <a:t> Deposits and Credits				                       Withdrawals and Debits			</a:t>
            </a:r>
          </a:p>
          <a:p>
            <a:pPr>
              <a:lnSpc>
                <a:spcPct val="110000"/>
              </a:lnSpc>
            </a:pPr>
            <a:r>
              <a:rPr lang="en-US" sz="1200" u="sng" dirty="0"/>
              <a:t>Date</a:t>
            </a:r>
            <a:r>
              <a:rPr lang="en-US" sz="1200" dirty="0"/>
              <a:t>    </a:t>
            </a:r>
            <a:r>
              <a:rPr lang="en-US" sz="1200" u="sng" dirty="0"/>
              <a:t>Amount</a:t>
            </a:r>
            <a:r>
              <a:rPr lang="en-US" sz="1200" dirty="0"/>
              <a:t>   </a:t>
            </a:r>
            <a:r>
              <a:rPr lang="en-US" sz="1200" u="sng" dirty="0"/>
              <a:t>Description</a:t>
            </a:r>
            <a:r>
              <a:rPr lang="en-US" sz="1200" dirty="0"/>
              <a:t> 	                                        </a:t>
            </a:r>
            <a:r>
              <a:rPr lang="en-US" sz="1200" u="sng" dirty="0"/>
              <a:t>Date</a:t>
            </a:r>
            <a:r>
              <a:rPr lang="en-US" sz="1200" dirty="0"/>
              <a:t>                   </a:t>
            </a:r>
            <a:r>
              <a:rPr lang="en-US" sz="1200" u="sng" dirty="0"/>
              <a:t>Amount</a:t>
            </a:r>
            <a:r>
              <a:rPr lang="en-US" sz="1200" dirty="0"/>
              <a:t>      </a:t>
            </a:r>
            <a:r>
              <a:rPr lang="en-US" sz="1200" u="sng" dirty="0"/>
              <a:t>Description</a:t>
            </a:r>
            <a:r>
              <a:rPr lang="en-US" sz="1200" dirty="0"/>
              <a:t> 	</a:t>
            </a:r>
            <a:endParaRPr lang="en-US" sz="1200" u="sng" dirty="0"/>
          </a:p>
        </p:txBody>
      </p:sp>
      <p:grpSp>
        <p:nvGrpSpPr>
          <p:cNvPr id="68" name="Group 67"/>
          <p:cNvGrpSpPr/>
          <p:nvPr/>
        </p:nvGrpSpPr>
        <p:grpSpPr>
          <a:xfrm>
            <a:off x="1259675" y="3944302"/>
            <a:ext cx="1868213" cy="1962238"/>
            <a:chOff x="1389729" y="3932395"/>
            <a:chExt cx="1893163" cy="2018798"/>
          </a:xfrm>
        </p:grpSpPr>
        <p:sp>
          <p:nvSpPr>
            <p:cNvPr id="69" name="TextBox 68"/>
            <p:cNvSpPr txBox="1"/>
            <p:nvPr/>
          </p:nvSpPr>
          <p:spPr>
            <a:xfrm>
              <a:off x="1389729" y="4146300"/>
              <a:ext cx="1893163" cy="1804893"/>
            </a:xfrm>
            <a:prstGeom prst="rect">
              <a:avLst/>
            </a:prstGeom>
            <a:noFill/>
          </p:spPr>
          <p:txBody>
            <a:bodyPr wrap="square" rtlCol="0">
              <a:spAutoFit/>
            </a:bodyPr>
            <a:lstStyle/>
            <a:p>
              <a:pPr>
                <a:tabLst>
                  <a:tab pos="912813" algn="r"/>
                  <a:tab pos="1028700" algn="l"/>
                </a:tabLst>
              </a:pPr>
              <a:r>
                <a:rPr lang="en-US" sz="1200" dirty="0"/>
                <a:t>3/8 	$3,600	DEP</a:t>
              </a:r>
            </a:p>
            <a:p>
              <a:pPr>
                <a:tabLst>
                  <a:tab pos="912813" algn="r"/>
                  <a:tab pos="1028700" algn="l"/>
                </a:tabLst>
              </a:pPr>
              <a:r>
                <a:rPr lang="en-US" sz="1200" dirty="0"/>
                <a:t>3/14 	5,900	DEP</a:t>
              </a:r>
            </a:p>
            <a:p>
              <a:pPr>
                <a:tabLst>
                  <a:tab pos="912813" algn="r"/>
                  <a:tab pos="1028700" algn="l"/>
                </a:tabLst>
              </a:pPr>
              <a:r>
                <a:rPr lang="en-US" sz="1200" dirty="0"/>
                <a:t>3/19 	4,200	DEP</a:t>
              </a:r>
            </a:p>
            <a:p>
              <a:pPr>
                <a:tabLst>
                  <a:tab pos="912813" algn="r"/>
                  <a:tab pos="1028700" algn="l"/>
                </a:tabLst>
              </a:pPr>
              <a:r>
                <a:rPr lang="en-US" sz="1200" dirty="0"/>
                <a:t>3/22 	7,400	DEP</a:t>
              </a:r>
            </a:p>
            <a:p>
              <a:pPr>
                <a:tabLst>
                  <a:tab pos="912813" algn="r"/>
                  <a:tab pos="1028700" algn="l"/>
                </a:tabLst>
              </a:pPr>
              <a:r>
                <a:rPr lang="en-US" sz="1200" dirty="0"/>
                <a:t>3/26 	6,300	DEP</a:t>
              </a:r>
            </a:p>
            <a:p>
              <a:pPr>
                <a:tabLst>
                  <a:tab pos="912813" algn="r"/>
                  <a:tab pos="1028700" algn="l"/>
                </a:tabLst>
              </a:pPr>
              <a:r>
                <a:rPr lang="en-US" sz="1200" dirty="0"/>
                <a:t>3/29 	2,000	NOTE</a:t>
              </a:r>
            </a:p>
            <a:p>
              <a:pPr>
                <a:tabLst>
                  <a:tab pos="912813" algn="r"/>
                  <a:tab pos="1028700" algn="l"/>
                </a:tabLst>
              </a:pPr>
              <a:r>
                <a:rPr lang="en-US" sz="1200" dirty="0"/>
                <a:t>3/29 	200	INT</a:t>
              </a:r>
            </a:p>
            <a:p>
              <a:pPr>
                <a:tabLst>
                  <a:tab pos="912813" algn="r"/>
                  <a:tab pos="1028700" algn="l"/>
                </a:tabLst>
              </a:pPr>
              <a:endParaRPr lang="en-US" sz="1200" dirty="0"/>
            </a:p>
            <a:p>
              <a:pPr>
                <a:tabLst>
                  <a:tab pos="912813" algn="r"/>
                  <a:tab pos="1028700" algn="l"/>
                </a:tabLst>
              </a:pPr>
              <a:r>
                <a:rPr lang="en-US" sz="1200" dirty="0"/>
                <a:t>	$29,600</a:t>
              </a:r>
            </a:p>
          </p:txBody>
        </p:sp>
        <p:cxnSp>
          <p:nvCxnSpPr>
            <p:cNvPr id="70" name="Straight Connector 69"/>
            <p:cNvCxnSpPr/>
            <p:nvPr/>
          </p:nvCxnSpPr>
          <p:spPr>
            <a:xfrm>
              <a:off x="1451108" y="3932395"/>
              <a:ext cx="14090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71" name="Group 70"/>
            <p:cNvGrpSpPr/>
            <p:nvPr/>
          </p:nvGrpSpPr>
          <p:grpSpPr>
            <a:xfrm>
              <a:off x="1932354" y="5662263"/>
              <a:ext cx="488839" cy="280848"/>
              <a:chOff x="1981200" y="5623072"/>
              <a:chExt cx="488839" cy="280848"/>
            </a:xfrm>
          </p:grpSpPr>
          <p:cxnSp>
            <p:nvCxnSpPr>
              <p:cNvPr id="72" name="Straight Connector 71"/>
              <p:cNvCxnSpPr/>
              <p:nvPr/>
            </p:nvCxnSpPr>
            <p:spPr>
              <a:xfrm>
                <a:off x="1981200" y="5623072"/>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a:off x="1981200" y="5840264"/>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981200" y="5903920"/>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75" name="Group 74"/>
          <p:cNvGrpSpPr/>
          <p:nvPr/>
        </p:nvGrpSpPr>
        <p:grpSpPr>
          <a:xfrm>
            <a:off x="4524700" y="3963027"/>
            <a:ext cx="2761514" cy="1971833"/>
            <a:chOff x="3979421" y="3922524"/>
            <a:chExt cx="2256557" cy="2028668"/>
          </a:xfrm>
        </p:grpSpPr>
        <p:sp>
          <p:nvSpPr>
            <p:cNvPr id="76" name="TextBox 75"/>
            <p:cNvSpPr txBox="1"/>
            <p:nvPr/>
          </p:nvSpPr>
          <p:spPr>
            <a:xfrm>
              <a:off x="3979421" y="4146300"/>
              <a:ext cx="2256557" cy="1804892"/>
            </a:xfrm>
            <a:prstGeom prst="rect">
              <a:avLst/>
            </a:prstGeom>
            <a:noFill/>
          </p:spPr>
          <p:txBody>
            <a:bodyPr wrap="square" rtlCol="0">
              <a:spAutoFit/>
            </a:bodyPr>
            <a:lstStyle/>
            <a:p>
              <a:pPr>
                <a:tabLst>
                  <a:tab pos="460375" algn="l"/>
                  <a:tab pos="1430338" algn="r"/>
                  <a:tab pos="1657350" algn="l"/>
                </a:tabLst>
              </a:pPr>
              <a:r>
                <a:rPr lang="en-US" sz="1200" dirty="0"/>
                <a:t>3/1 	 	$7,200 	EFT</a:t>
              </a:r>
            </a:p>
            <a:p>
              <a:pPr>
                <a:tabLst>
                  <a:tab pos="460375" algn="l"/>
                  <a:tab pos="1430338" algn="r"/>
                  <a:tab pos="1657350" algn="l"/>
                </a:tabLst>
              </a:pPr>
              <a:r>
                <a:rPr lang="en-US" sz="1200" dirty="0"/>
                <a:t>3/5 	 	4,500 	EFT</a:t>
              </a:r>
            </a:p>
            <a:p>
              <a:pPr>
                <a:tabLst>
                  <a:tab pos="460375" algn="l"/>
                  <a:tab pos="1430338" algn="r"/>
                  <a:tab pos="1657350" algn="l"/>
                </a:tabLst>
              </a:pPr>
              <a:r>
                <a:rPr lang="en-US" sz="1200" dirty="0"/>
                <a:t>3/10 		3,300 	DC</a:t>
              </a:r>
            </a:p>
            <a:p>
              <a:pPr>
                <a:tabLst>
                  <a:tab pos="460375" algn="l"/>
                  <a:tab pos="1430338" algn="r"/>
                  <a:tab pos="1657350" algn="l"/>
                </a:tabLst>
              </a:pPr>
              <a:r>
                <a:rPr lang="en-US" sz="1200" dirty="0"/>
                <a:t>3/21 		2,700 	CHK 294</a:t>
              </a:r>
            </a:p>
            <a:p>
              <a:pPr>
                <a:tabLst>
                  <a:tab pos="460375" algn="l"/>
                  <a:tab pos="1430338" algn="r"/>
                  <a:tab pos="1657350" algn="l"/>
                </a:tabLst>
              </a:pPr>
              <a:r>
                <a:rPr lang="en-US" sz="1200" dirty="0"/>
                <a:t>3/23 	 	2,100 	DC</a:t>
              </a:r>
            </a:p>
            <a:p>
              <a:pPr>
                <a:tabLst>
                  <a:tab pos="460375" algn="l"/>
                  <a:tab pos="1430338" algn="r"/>
                  <a:tab pos="1657350" algn="l"/>
                </a:tabLst>
              </a:pPr>
              <a:r>
                <a:rPr lang="en-US" sz="1200" dirty="0"/>
                <a:t>3/27 		4,100 	NSF</a:t>
              </a:r>
            </a:p>
            <a:p>
              <a:pPr>
                <a:tabLst>
                  <a:tab pos="460375" algn="l"/>
                  <a:tab pos="1430338" algn="r"/>
                  <a:tab pos="1657350" algn="l"/>
                </a:tabLst>
              </a:pPr>
              <a:r>
                <a:rPr lang="en-US" sz="1200" dirty="0"/>
                <a:t>3/31		 2,800 	SF</a:t>
              </a:r>
            </a:p>
            <a:p>
              <a:pPr>
                <a:tabLst>
                  <a:tab pos="460375" algn="l"/>
                  <a:tab pos="1430338" algn="r"/>
                  <a:tab pos="1657350" algn="l"/>
                </a:tabLst>
              </a:pPr>
              <a:r>
                <a:rPr lang="en-US" sz="1200" dirty="0"/>
                <a:t>3/31		 100 	</a:t>
              </a:r>
            </a:p>
            <a:p>
              <a:pPr>
                <a:tabLst>
                  <a:tab pos="460375" algn="l"/>
                  <a:tab pos="1430338" algn="r"/>
                  <a:tab pos="1657350" algn="l"/>
                </a:tabLst>
              </a:pPr>
              <a:r>
                <a:rPr lang="en-US" sz="1200" dirty="0"/>
                <a:t>		$26,800		</a:t>
              </a:r>
            </a:p>
          </p:txBody>
        </p:sp>
        <p:cxnSp>
          <p:nvCxnSpPr>
            <p:cNvPr id="77" name="Straight Connector 76"/>
            <p:cNvCxnSpPr/>
            <p:nvPr/>
          </p:nvCxnSpPr>
          <p:spPr>
            <a:xfrm>
              <a:off x="4039677" y="3922524"/>
              <a:ext cx="200393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78" name="Group 77"/>
            <p:cNvGrpSpPr/>
            <p:nvPr/>
          </p:nvGrpSpPr>
          <p:grpSpPr>
            <a:xfrm>
              <a:off x="4774966" y="5673076"/>
              <a:ext cx="488847" cy="237428"/>
              <a:chOff x="1728298" y="5633885"/>
              <a:chExt cx="488847" cy="237428"/>
            </a:xfrm>
          </p:grpSpPr>
          <p:cxnSp>
            <p:nvCxnSpPr>
              <p:cNvPr id="79" name="Straight Connector 78"/>
              <p:cNvCxnSpPr/>
              <p:nvPr/>
            </p:nvCxnSpPr>
            <p:spPr>
              <a:xfrm>
                <a:off x="1728298" y="5633885"/>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a:off x="1728298" y="5811129"/>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1728306" y="5871313"/>
                <a:ext cx="48883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82" name="TextBox 81"/>
          <p:cNvSpPr txBox="1"/>
          <p:nvPr/>
        </p:nvSpPr>
        <p:spPr>
          <a:xfrm>
            <a:off x="1338078" y="5968412"/>
            <a:ext cx="7219114" cy="549381"/>
          </a:xfrm>
          <a:prstGeom prst="rect">
            <a:avLst/>
          </a:prstGeom>
          <a:noFill/>
        </p:spPr>
        <p:txBody>
          <a:bodyPr wrap="square" rtlCol="0">
            <a:spAutoFit/>
          </a:bodyPr>
          <a:lstStyle/>
          <a:p>
            <a:pPr>
              <a:lnSpc>
                <a:spcPct val="90000"/>
              </a:lnSpc>
              <a:tabLst>
                <a:tab pos="741363" algn="l"/>
                <a:tab pos="2800350" algn="l"/>
                <a:tab pos="4746625" algn="l"/>
              </a:tabLst>
            </a:pPr>
            <a:r>
              <a:rPr lang="en-US" sz="1100" dirty="0"/>
              <a:t>Desc. 	</a:t>
            </a:r>
            <a:r>
              <a:rPr lang="en-US" sz="1100" b="1" dirty="0"/>
              <a:t>DEP </a:t>
            </a:r>
            <a:r>
              <a:rPr lang="en-US" sz="1100" dirty="0"/>
              <a:t>Customer deposit 	</a:t>
            </a:r>
            <a:r>
              <a:rPr lang="en-US" sz="1100" b="1" dirty="0"/>
              <a:t>INT </a:t>
            </a:r>
            <a:r>
              <a:rPr lang="en-US" sz="1100" dirty="0"/>
              <a:t>Interest earned 	</a:t>
            </a:r>
            <a:r>
              <a:rPr lang="en-US" sz="1100" b="1" dirty="0"/>
              <a:t>SF </a:t>
            </a:r>
            <a:r>
              <a:rPr lang="en-US" sz="1100" dirty="0"/>
              <a:t>Service fees </a:t>
            </a:r>
          </a:p>
          <a:p>
            <a:pPr>
              <a:lnSpc>
                <a:spcPct val="90000"/>
              </a:lnSpc>
              <a:tabLst>
                <a:tab pos="741363" algn="l"/>
                <a:tab pos="2800350" algn="l"/>
                <a:tab pos="4746625" algn="l"/>
              </a:tabLst>
            </a:pPr>
            <a:r>
              <a:rPr lang="en-US" sz="1100" b="1" dirty="0"/>
              <a:t>	NOTE </a:t>
            </a:r>
            <a:r>
              <a:rPr lang="en-US" sz="1100" dirty="0"/>
              <a:t>Note collected 	</a:t>
            </a:r>
            <a:r>
              <a:rPr lang="en-US" sz="1100" b="1" dirty="0"/>
              <a:t>CHK </a:t>
            </a:r>
            <a:r>
              <a:rPr lang="en-US" sz="1100" dirty="0"/>
              <a:t>Customer check 	</a:t>
            </a:r>
            <a:r>
              <a:rPr lang="en-US" sz="1100" b="1" dirty="0"/>
              <a:t>NSF </a:t>
            </a:r>
            <a:r>
              <a:rPr lang="en-US" sz="1100" dirty="0"/>
              <a:t>Nonsufficient funds </a:t>
            </a:r>
          </a:p>
          <a:p>
            <a:pPr>
              <a:lnSpc>
                <a:spcPct val="90000"/>
              </a:lnSpc>
              <a:tabLst>
                <a:tab pos="741363" algn="l"/>
                <a:tab pos="2800350" algn="l"/>
                <a:tab pos="4746625" algn="l"/>
              </a:tabLst>
            </a:pPr>
            <a:r>
              <a:rPr lang="en-US" sz="1100" b="1" dirty="0"/>
              <a:t>	EFT </a:t>
            </a:r>
            <a:r>
              <a:rPr lang="en-US" sz="1100" dirty="0"/>
              <a:t>Electronic funds transfer 	</a:t>
            </a:r>
            <a:r>
              <a:rPr lang="en-US" sz="1100" b="1" dirty="0"/>
              <a:t>DC </a:t>
            </a:r>
            <a:r>
              <a:rPr lang="en-US" sz="1100" dirty="0"/>
              <a:t>Debit card</a:t>
            </a:r>
          </a:p>
        </p:txBody>
      </p:sp>
      <p:sp>
        <p:nvSpPr>
          <p:cNvPr id="83" name="Oval 82"/>
          <p:cNvSpPr/>
          <p:nvPr/>
        </p:nvSpPr>
        <p:spPr bwMode="auto">
          <a:xfrm>
            <a:off x="7050800" y="3345085"/>
            <a:ext cx="636786" cy="258988"/>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44" name="Title 1"/>
          <p:cNvSpPr>
            <a:spLocks noGrp="1"/>
          </p:cNvSpPr>
          <p:nvPr>
            <p:ph type="title"/>
          </p:nvPr>
        </p:nvSpPr>
        <p:spPr>
          <a:xfrm>
            <a:off x="1206500" y="142678"/>
            <a:ext cx="8229600"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4–9</a:t>
            </a:r>
            <a:br>
              <a:rPr lang="en-US" sz="3200" dirty="0">
                <a:solidFill>
                  <a:srgbClr val="A5062D"/>
                </a:solidFill>
                <a:latin typeface="Avenir LT Std 65 Medium"/>
                <a:cs typeface="Avenir LT Std 65 Medium"/>
              </a:rPr>
            </a:br>
            <a:r>
              <a:rPr lang="en-US" dirty="0">
                <a:solidFill>
                  <a:srgbClr val="A5062D"/>
                </a:solidFill>
                <a:latin typeface="Avenir LT Std 65 Medium"/>
                <a:cs typeface="Avenir LT Std 65 Medium"/>
              </a:rPr>
              <a:t>Bank Statement</a:t>
            </a:r>
            <a:r>
              <a:rPr lang="en-US" sz="2400" dirty="0">
                <a:solidFill>
                  <a:srgbClr val="A5062D"/>
                </a:solidFill>
                <a:latin typeface="Avenir LT Std 65 Medium"/>
                <a:cs typeface="Avenir LT Std 65 Medium"/>
              </a:rPr>
              <a:t> </a:t>
            </a:r>
            <a:br>
              <a:rPr lang="en-US" sz="2400" dirty="0">
                <a:solidFill>
                  <a:srgbClr val="A5062D"/>
                </a:solidFill>
                <a:latin typeface="Avenir LT Std 65 Medium"/>
                <a:cs typeface="Avenir LT Std 65 Medium"/>
              </a:rPr>
            </a:br>
            <a:endParaRPr lang="en-US" sz="2400" dirty="0">
              <a:solidFill>
                <a:srgbClr val="A5062D"/>
              </a:solidFill>
              <a:latin typeface="Avenir LT Std 65 Medium"/>
              <a:cs typeface="Avenir LT Std 65 Medium"/>
            </a:endParaRPr>
          </a:p>
        </p:txBody>
      </p:sp>
      <p:sp>
        <p:nvSpPr>
          <p:cNvPr id="45" name="Round Same Side Corner Rectangle 44"/>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TextBox 45"/>
          <p:cNvSpPr txBox="1"/>
          <p:nvPr/>
        </p:nvSpPr>
        <p:spPr>
          <a:xfrm>
            <a:off x="1338077" y="6565989"/>
            <a:ext cx="6973877" cy="215444"/>
          </a:xfrm>
          <a:prstGeom prst="rect">
            <a:avLst/>
          </a:prstGeom>
          <a:noFill/>
        </p:spPr>
        <p:txBody>
          <a:bodyPr wrap="square" rtlCol="0">
            <a:spAutoFit/>
          </a:bodyPr>
          <a:lstStyle/>
          <a:p>
            <a:r>
              <a:rPr lang="en-US" sz="800" dirty="0"/>
              <a:t>Copyright ©2022 McGraw-Hill Education. All rights reserved. No reproduction or distribution without the prior written consent of McGraw-Hill Education.</a:t>
            </a:r>
          </a:p>
        </p:txBody>
      </p:sp>
      <p:sp>
        <p:nvSpPr>
          <p:cNvPr id="47" name="Slide Number Placeholder 2"/>
          <p:cNvSpPr>
            <a:spLocks noGrp="1"/>
          </p:cNvSpPr>
          <p:nvPr>
            <p:ph type="sldNum" sz="quarter" idx="12"/>
          </p:nvPr>
        </p:nvSpPr>
        <p:spPr>
          <a:xfrm>
            <a:off x="6989386" y="6471802"/>
            <a:ext cx="2133600" cy="365125"/>
          </a:xfrm>
        </p:spPr>
        <p:txBody>
          <a:bodyPr/>
          <a:lstStyle/>
          <a:p>
            <a:r>
              <a:rPr lang="en-US" dirty="0"/>
              <a:t>4-</a:t>
            </a:r>
            <a:fld id="{8A048DD7-39B4-434B-ACE7-68CA5B147A05}" type="slidenum">
              <a:rPr lang="en-US" smtClean="0"/>
              <a:t>45</a:t>
            </a:fld>
            <a:endParaRPr lang="en-US" dirty="0"/>
          </a:p>
        </p:txBody>
      </p:sp>
    </p:spTree>
    <p:extLst>
      <p:ext uri="{BB962C8B-B14F-4D97-AF65-F5344CB8AC3E}">
        <p14:creationId xmlns:p14="http://schemas.microsoft.com/office/powerpoint/2010/main" val="235525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Common Mistake</a:t>
            </a:r>
          </a:p>
        </p:txBody>
      </p:sp>
      <p:sp>
        <p:nvSpPr>
          <p:cNvPr id="3" name="Content Placeholder 2"/>
          <p:cNvSpPr>
            <a:spLocks noGrp="1"/>
          </p:cNvSpPr>
          <p:nvPr>
            <p:ph idx="1"/>
          </p:nvPr>
        </p:nvSpPr>
        <p:spPr>
          <a:xfrm>
            <a:off x="809150" y="1280160"/>
            <a:ext cx="7955280" cy="5386568"/>
          </a:xfrm>
        </p:spPr>
        <p:txBody>
          <a:bodyPr>
            <a:noAutofit/>
          </a:bodyPr>
          <a:lstStyle/>
          <a:p>
            <a:r>
              <a:rPr lang="en-US" sz="2200" dirty="0"/>
              <a:t>Notice that bank statements refer to an increase (or deposit) in the cash balance as a credit and a decrease (or withdrawal) as a debit. This terminology is the opposite of that used in financial accounting, where debit refers to an increase in cash and credit refers to a decrease in cash. </a:t>
            </a:r>
          </a:p>
          <a:p>
            <a:r>
              <a:rPr lang="en-US" sz="2200" dirty="0"/>
              <a:t>The reason for the difference in terminology is a difference in perspective. </a:t>
            </a:r>
          </a:p>
          <a:p>
            <a:pPr lvl="1"/>
            <a:r>
              <a:rPr lang="en-US" sz="2000" dirty="0"/>
              <a:t>When a company makes a deposit, it views this as an increase to cash, so it records a debit to the Cash account. However, the bank views this same deposit as an increase in the amount owed to the company, or a liability, which is recorded as a credit.</a:t>
            </a:r>
          </a:p>
          <a:p>
            <a:pPr lvl="1"/>
            <a:r>
              <a:rPr lang="en-US" sz="2000" dirty="0"/>
              <a:t>Similarly, a withdrawal of cash from the bank is viewed by the company as a decrease to its Cash account, so it is recorded with a credit, but the bank views this withdrawal as a decrease to the amount owed to the company, so it debits its liability.</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46</a:t>
            </a:fld>
            <a:endParaRPr lang="en-US" dirty="0"/>
          </a:p>
        </p:txBody>
      </p:sp>
    </p:spTree>
    <p:extLst>
      <p:ext uri="{BB962C8B-B14F-4D97-AF65-F5344CB8AC3E}">
        <p14:creationId xmlns:p14="http://schemas.microsoft.com/office/powerpoint/2010/main" val="1902349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812788" y="457200"/>
            <a:ext cx="8229600" cy="1143000"/>
          </a:xfrm>
        </p:spPr>
        <p:txBody>
          <a:bodyPr/>
          <a:lstStyle/>
          <a:p>
            <a:pPr>
              <a:lnSpc>
                <a:spcPct val="90000"/>
              </a:lnSpc>
            </a:pPr>
            <a:r>
              <a:rPr lang="en-US" dirty="0"/>
              <a:t>Reconciling the Bank Account</a:t>
            </a:r>
          </a:p>
        </p:txBody>
      </p:sp>
      <p:sp>
        <p:nvSpPr>
          <p:cNvPr id="62466" name="Content Placeholder 2"/>
          <p:cNvSpPr>
            <a:spLocks noGrp="1"/>
          </p:cNvSpPr>
          <p:nvPr>
            <p:ph idx="1"/>
          </p:nvPr>
        </p:nvSpPr>
        <p:spPr>
          <a:xfrm>
            <a:off x="809150" y="1280160"/>
            <a:ext cx="8229600" cy="4525963"/>
          </a:xfrm>
        </p:spPr>
        <p:txBody>
          <a:bodyPr/>
          <a:lstStyle/>
          <a:p>
            <a:pPr marL="0" indent="0">
              <a:buNone/>
            </a:pPr>
            <a:r>
              <a:rPr lang="en-US" dirty="0"/>
              <a:t>Reconciling the bank account involves the following three steps: </a:t>
            </a:r>
          </a:p>
          <a:p>
            <a:pPr marL="514350" indent="-514350">
              <a:buFont typeface="+mj-lt"/>
              <a:buAutoNum type="arabicPeriod"/>
            </a:pPr>
            <a:r>
              <a:rPr lang="en-US" dirty="0"/>
              <a:t>Reconcile the </a:t>
            </a:r>
            <a:r>
              <a:rPr lang="en-US" b="1" dirty="0"/>
              <a:t>bank’s </a:t>
            </a:r>
            <a:r>
              <a:rPr lang="en-US" dirty="0"/>
              <a:t>cash balance. </a:t>
            </a:r>
          </a:p>
          <a:p>
            <a:pPr marL="514350" indent="-514350">
              <a:buFont typeface="+mj-lt"/>
              <a:buAutoNum type="arabicPeriod"/>
            </a:pPr>
            <a:r>
              <a:rPr lang="en-US" dirty="0"/>
              <a:t>Reconcile the </a:t>
            </a:r>
            <a:r>
              <a:rPr lang="en-US" b="1" dirty="0"/>
              <a:t>company’s </a:t>
            </a:r>
            <a:r>
              <a:rPr lang="en-US" dirty="0"/>
              <a:t>cash balance. </a:t>
            </a:r>
          </a:p>
          <a:p>
            <a:pPr marL="514350" indent="-514350">
              <a:buFont typeface="+mj-lt"/>
              <a:buAutoNum type="arabicPeriod"/>
            </a:pPr>
            <a:r>
              <a:rPr lang="en-US" dirty="0"/>
              <a:t>Update the company’s Cash account by recording items identified in step 2.</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47</a:t>
            </a:fld>
            <a:endParaRPr lang="en-US" dirty="0"/>
          </a:p>
        </p:txBody>
      </p:sp>
    </p:spTree>
    <p:extLst>
      <p:ext uri="{BB962C8B-B14F-4D97-AF65-F5344CB8AC3E}">
        <p14:creationId xmlns:p14="http://schemas.microsoft.com/office/powerpoint/2010/main" val="2200692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a:lnSpc>
                <a:spcPct val="90000"/>
              </a:lnSpc>
            </a:pPr>
            <a:r>
              <a:rPr lang="en-US" dirty="0"/>
              <a:t>Step 1: </a:t>
            </a:r>
            <a:br>
              <a:rPr lang="en-US" dirty="0"/>
            </a:br>
            <a:r>
              <a:rPr lang="en-US" dirty="0"/>
              <a:t>Reconcile the </a:t>
            </a:r>
            <a:r>
              <a:rPr lang="en-US" i="1" dirty="0"/>
              <a:t>Bank’s</a:t>
            </a:r>
            <a:r>
              <a:rPr lang="en-US" dirty="0"/>
              <a:t> Cash Balance</a:t>
            </a:r>
          </a:p>
        </p:txBody>
      </p:sp>
      <p:sp>
        <p:nvSpPr>
          <p:cNvPr id="62466" name="Content Placeholder 2"/>
          <p:cNvSpPr>
            <a:spLocks noGrp="1"/>
          </p:cNvSpPr>
          <p:nvPr>
            <p:ph idx="1"/>
          </p:nvPr>
        </p:nvSpPr>
        <p:spPr>
          <a:xfrm>
            <a:off x="809150" y="1698186"/>
            <a:ext cx="8229600" cy="4525963"/>
          </a:xfrm>
        </p:spPr>
        <p:txBody>
          <a:bodyPr/>
          <a:lstStyle/>
          <a:p>
            <a:r>
              <a:rPr lang="en-IN" dirty="0"/>
              <a:t>Cash transactions recorded by the company, but not yet recorded by its bank:</a:t>
            </a:r>
            <a:endParaRPr lang="en-US" b="1" dirty="0"/>
          </a:p>
          <a:p>
            <a:pPr lvl="1"/>
            <a:r>
              <a:rPr lang="en-US" b="1" dirty="0"/>
              <a:t>Deposits outstanding</a:t>
            </a:r>
            <a:r>
              <a:rPr lang="en-US" dirty="0"/>
              <a:t>: Cash receipts of the company that have not been added to the bank’s record of the company’s balance</a:t>
            </a:r>
          </a:p>
          <a:p>
            <a:pPr lvl="1"/>
            <a:r>
              <a:rPr lang="en-US" b="1" dirty="0"/>
              <a:t>Checks outstanding</a:t>
            </a:r>
            <a:r>
              <a:rPr lang="en-US" dirty="0"/>
              <a:t>: Checks the company has written that have not been subtracted from the bank’s record of the company’s balance</a:t>
            </a:r>
          </a:p>
          <a:p>
            <a:pPr lvl="1"/>
            <a:r>
              <a:rPr lang="en-US" dirty="0"/>
              <a:t>Bank errors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48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194-F927-41FB-91F1-268F1D7770D6}"/>
              </a:ext>
            </a:extLst>
          </p:cNvPr>
          <p:cNvSpPr>
            <a:spLocks noGrp="1"/>
          </p:cNvSpPr>
          <p:nvPr>
            <p:ph type="title"/>
          </p:nvPr>
        </p:nvSpPr>
        <p:spPr>
          <a:xfrm>
            <a:off x="812788" y="148786"/>
            <a:ext cx="8229600" cy="1143000"/>
          </a:xfrm>
        </p:spPr>
        <p:txBody>
          <a:bodyPr/>
          <a:lstStyle/>
          <a:p>
            <a:r>
              <a:rPr lang="en-US" sz="3200" dirty="0">
                <a:solidFill>
                  <a:srgbClr val="1D5F76"/>
                </a:solidFill>
              </a:rPr>
              <a:t>Illustration 4–10</a:t>
            </a:r>
            <a:r>
              <a:rPr lang="en-US" dirty="0"/>
              <a:t> </a:t>
            </a:r>
            <a:br>
              <a:rPr lang="en-US" dirty="0"/>
            </a:br>
            <a:r>
              <a:rPr lang="en-US" sz="3200" dirty="0"/>
              <a:t>Differences in Cash Collections</a:t>
            </a:r>
          </a:p>
        </p:txBody>
      </p:sp>
      <p:sp>
        <p:nvSpPr>
          <p:cNvPr id="4" name="Footer Placeholder 3">
            <a:extLst>
              <a:ext uri="{FF2B5EF4-FFF2-40B4-BE49-F238E27FC236}">
                <a16:creationId xmlns:a16="http://schemas.microsoft.com/office/drawing/2014/main" id="{1B6A4E91-28C6-43FD-BE96-B90FA2298C6D}"/>
              </a:ext>
            </a:extLst>
          </p:cNvPr>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5" name="Slide Number Placeholder 4">
            <a:extLst>
              <a:ext uri="{FF2B5EF4-FFF2-40B4-BE49-F238E27FC236}">
                <a16:creationId xmlns:a16="http://schemas.microsoft.com/office/drawing/2014/main" id="{D57E79B7-85AF-4192-9C5B-C1CF511149ED}"/>
              </a:ext>
            </a:extLst>
          </p:cNvPr>
          <p:cNvSpPr>
            <a:spLocks noGrp="1"/>
          </p:cNvSpPr>
          <p:nvPr>
            <p:ph type="sldNum" sz="quarter" idx="12"/>
          </p:nvPr>
        </p:nvSpPr>
        <p:spPr/>
        <p:txBody>
          <a:bodyPr/>
          <a:lstStyle/>
          <a:p>
            <a:r>
              <a:rPr lang="en-US" dirty="0"/>
              <a:t>4-</a:t>
            </a:r>
            <a:fld id="{8A048DD7-39B4-434B-ACE7-68CA5B147A05}" type="slidenum">
              <a:rPr lang="en-US" smtClean="0"/>
              <a:t>49</a:t>
            </a:fld>
            <a:endParaRPr lang="en-US" dirty="0"/>
          </a:p>
        </p:txBody>
      </p:sp>
      <p:sp>
        <p:nvSpPr>
          <p:cNvPr id="3" name="Rounded Rectangle 2"/>
          <p:cNvSpPr/>
          <p:nvPr/>
        </p:nvSpPr>
        <p:spPr>
          <a:xfrm>
            <a:off x="812788" y="1590634"/>
            <a:ext cx="8229600" cy="4667796"/>
          </a:xfrm>
          <a:prstGeom prst="roundRect">
            <a:avLst/>
          </a:prstGeom>
          <a:solidFill>
            <a:srgbClr val="ECE9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114183499"/>
              </p:ext>
            </p:extLst>
          </p:nvPr>
        </p:nvGraphicFramePr>
        <p:xfrm>
          <a:off x="1279169" y="2182298"/>
          <a:ext cx="2876493" cy="2737459"/>
        </p:xfrm>
        <a:graphic>
          <a:graphicData uri="http://schemas.openxmlformats.org/drawingml/2006/table">
            <a:tbl>
              <a:tblPr firstRow="1" bandRow="1">
                <a:tableStyleId>{5C22544A-7EE6-4342-B048-85BDC9FD1C3A}</a:tableStyleId>
              </a:tblPr>
              <a:tblGrid>
                <a:gridCol w="616966">
                  <a:extLst>
                    <a:ext uri="{9D8B030D-6E8A-4147-A177-3AD203B41FA5}">
                      <a16:colId xmlns:a16="http://schemas.microsoft.com/office/drawing/2014/main" val="20000"/>
                    </a:ext>
                  </a:extLst>
                </a:gridCol>
                <a:gridCol w="1345352">
                  <a:extLst>
                    <a:ext uri="{9D8B030D-6E8A-4147-A177-3AD203B41FA5}">
                      <a16:colId xmlns:a16="http://schemas.microsoft.com/office/drawing/2014/main" val="20001"/>
                    </a:ext>
                  </a:extLst>
                </a:gridCol>
                <a:gridCol w="914175">
                  <a:extLst>
                    <a:ext uri="{9D8B030D-6E8A-4147-A177-3AD203B41FA5}">
                      <a16:colId xmlns:a16="http://schemas.microsoft.com/office/drawing/2014/main" val="20002"/>
                    </a:ext>
                  </a:extLst>
                </a:gridCol>
              </a:tblGrid>
              <a:tr h="317473">
                <a:tc gridSpan="3">
                  <a:txBody>
                    <a:bodyPr/>
                    <a:lstStyle/>
                    <a:p>
                      <a:pPr algn="ctr"/>
                      <a:r>
                        <a:rPr lang="en-US" sz="1600" b="0" dirty="0">
                          <a:solidFill>
                            <a:srgbClr val="000000"/>
                          </a:solidFill>
                        </a:rPr>
                        <a:t>Cash</a:t>
                      </a:r>
                      <a:r>
                        <a:rPr lang="en-US" sz="1600" b="0" baseline="0" dirty="0">
                          <a:solidFill>
                            <a:srgbClr val="000000"/>
                          </a:solidFill>
                        </a:rPr>
                        <a:t> Receipts </a:t>
                      </a:r>
                      <a:endParaRPr lang="en-US" sz="1600" b="0" dirty="0">
                        <a:solidFill>
                          <a:srgbClr val="000000"/>
                        </a:solidFill>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tc hMerge="1">
                  <a:txBody>
                    <a:bodyPr/>
                    <a:lstStyle/>
                    <a:p>
                      <a:pPr algn="ctr"/>
                      <a:endParaRPr lang="en-US" sz="1600" b="0" dirty="0">
                        <a:solidFill>
                          <a:srgbClr val="00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tc hMerge="1">
                  <a:txBody>
                    <a:bodyPr/>
                    <a:lstStyle/>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extLst>
                  <a:ext uri="{0D108BD9-81ED-4DB2-BD59-A6C34878D82A}">
                    <a16:rowId xmlns:a16="http://schemas.microsoft.com/office/drawing/2014/main" val="10000"/>
                  </a:ext>
                </a:extLst>
              </a:tr>
              <a:tr h="574901">
                <a:tc>
                  <a:txBody>
                    <a:bodyPr/>
                    <a:lstStyle/>
                    <a:p>
                      <a:r>
                        <a:rPr lang="en-US" sz="1600" u="sng" dirty="0"/>
                        <a:t>Date</a:t>
                      </a:r>
                    </a:p>
                    <a:p>
                      <a:r>
                        <a:rPr lang="en-US" sz="1600" dirty="0"/>
                        <a:t>3/5</a:t>
                      </a:r>
                    </a:p>
                  </a:txBody>
                  <a:tcPr>
                    <a:lnT w="12700" cap="flat" cmpd="sng" algn="ctr">
                      <a:solidFill>
                        <a:scrgbClr r="0" g="0" b="0"/>
                      </a:solidFill>
                      <a:prstDash val="solid"/>
                      <a:round/>
                      <a:headEnd type="none" w="med" len="med"/>
                      <a:tailEnd type="none" w="med" len="med"/>
                    </a:lnT>
                    <a:solidFill>
                      <a:srgbClr val="F7F5EF"/>
                    </a:solidFill>
                  </a:tcPr>
                </a:tc>
                <a:tc>
                  <a:txBody>
                    <a:bodyPr/>
                    <a:lstStyle/>
                    <a:p>
                      <a:pPr algn="ctr"/>
                      <a:r>
                        <a:rPr lang="en-US" sz="1600" u="sng" dirty="0"/>
                        <a:t>Description</a:t>
                      </a:r>
                    </a:p>
                    <a:p>
                      <a:pPr algn="ctr"/>
                      <a:r>
                        <a:rPr lang="en-US" sz="1600" dirty="0"/>
                        <a:t>Sales </a:t>
                      </a:r>
                    </a:p>
                  </a:txBody>
                  <a:tcPr>
                    <a:lnT w="12700" cap="flat" cmpd="sng" algn="ctr">
                      <a:solidFill>
                        <a:scrgbClr r="0" g="0" b="0"/>
                      </a:solidFill>
                      <a:prstDash val="solid"/>
                      <a:round/>
                      <a:headEnd type="none" w="med" len="med"/>
                      <a:tailEnd type="none" w="med" len="med"/>
                    </a:lnT>
                    <a:solidFill>
                      <a:srgbClr val="F7F5EF"/>
                    </a:solidFill>
                  </a:tcPr>
                </a:tc>
                <a:tc>
                  <a:txBody>
                    <a:bodyPr/>
                    <a:lstStyle/>
                    <a:p>
                      <a:pPr algn="r"/>
                      <a:r>
                        <a:rPr lang="en-US" sz="1600" u="sng" dirty="0"/>
                        <a:t>Amount</a:t>
                      </a:r>
                    </a:p>
                    <a:p>
                      <a:pPr algn="r"/>
                      <a:r>
                        <a:rPr lang="en-US" sz="1600" u="none" dirty="0"/>
                        <a:t>$3,600</a:t>
                      </a:r>
                    </a:p>
                  </a:txBody>
                  <a:tcPr>
                    <a:lnT w="12700" cap="flat" cmpd="sng" algn="ctr">
                      <a:solidFill>
                        <a:scrgbClr r="0" g="0" b="0"/>
                      </a:solidFill>
                      <a:prstDash val="solid"/>
                      <a:round/>
                      <a:headEnd type="none" w="med" len="med"/>
                      <a:tailEnd type="none" w="med" len="med"/>
                    </a:lnT>
                    <a:solidFill>
                      <a:srgbClr val="F7F5EF"/>
                    </a:solidFill>
                  </a:tcPr>
                </a:tc>
                <a:extLst>
                  <a:ext uri="{0D108BD9-81ED-4DB2-BD59-A6C34878D82A}">
                    <a16:rowId xmlns:a16="http://schemas.microsoft.com/office/drawing/2014/main" val="10001"/>
                  </a:ext>
                </a:extLst>
              </a:tr>
              <a:tr h="369876">
                <a:tc>
                  <a:txBody>
                    <a:bodyPr/>
                    <a:lstStyle/>
                    <a:p>
                      <a:r>
                        <a:rPr lang="en-US" sz="1600" dirty="0"/>
                        <a:t>3/12</a:t>
                      </a:r>
                    </a:p>
                  </a:txBody>
                  <a:tcPr>
                    <a:solidFill>
                      <a:srgbClr val="F7F5E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Sales</a:t>
                      </a:r>
                    </a:p>
                  </a:txBody>
                  <a:tcPr>
                    <a:solidFill>
                      <a:srgbClr val="F7F5EF"/>
                    </a:solidFill>
                  </a:tcPr>
                </a:tc>
                <a:tc>
                  <a:txBody>
                    <a:bodyPr/>
                    <a:lstStyle/>
                    <a:p>
                      <a:pPr algn="r"/>
                      <a:r>
                        <a:rPr lang="en-US" sz="1600" dirty="0"/>
                        <a:t>5,900</a:t>
                      </a:r>
                    </a:p>
                  </a:txBody>
                  <a:tcPr>
                    <a:solidFill>
                      <a:srgbClr val="F7F5EF"/>
                    </a:solidFill>
                  </a:tcPr>
                </a:tc>
                <a:extLst>
                  <a:ext uri="{0D108BD9-81ED-4DB2-BD59-A6C34878D82A}">
                    <a16:rowId xmlns:a16="http://schemas.microsoft.com/office/drawing/2014/main" val="3925419546"/>
                  </a:ext>
                </a:extLst>
              </a:tr>
              <a:tr h="369876">
                <a:tc>
                  <a:txBody>
                    <a:bodyPr/>
                    <a:lstStyle/>
                    <a:p>
                      <a:r>
                        <a:rPr lang="en-US" sz="1600" dirty="0"/>
                        <a:t>3/16</a:t>
                      </a:r>
                    </a:p>
                  </a:txBody>
                  <a:tcPr>
                    <a:solidFill>
                      <a:srgbClr val="F7F5E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Sales</a:t>
                      </a:r>
                    </a:p>
                  </a:txBody>
                  <a:tcPr>
                    <a:solidFill>
                      <a:srgbClr val="F7F5EF"/>
                    </a:solidFill>
                  </a:tcPr>
                </a:tc>
                <a:tc>
                  <a:txBody>
                    <a:bodyPr/>
                    <a:lstStyle/>
                    <a:p>
                      <a:pPr algn="r"/>
                      <a:r>
                        <a:rPr lang="en-US" sz="1600" dirty="0"/>
                        <a:t>4,200</a:t>
                      </a:r>
                    </a:p>
                  </a:txBody>
                  <a:tcPr>
                    <a:solidFill>
                      <a:srgbClr val="F7F5EF"/>
                    </a:solidFill>
                  </a:tcPr>
                </a:tc>
                <a:extLst>
                  <a:ext uri="{0D108BD9-81ED-4DB2-BD59-A6C34878D82A}">
                    <a16:rowId xmlns:a16="http://schemas.microsoft.com/office/drawing/2014/main" val="3940626838"/>
                  </a:ext>
                </a:extLst>
              </a:tr>
              <a:tr h="369876">
                <a:tc>
                  <a:txBody>
                    <a:bodyPr/>
                    <a:lstStyle/>
                    <a:p>
                      <a:r>
                        <a:rPr lang="en-US" sz="1600" dirty="0"/>
                        <a:t>3/20</a:t>
                      </a:r>
                    </a:p>
                  </a:txBody>
                  <a:tcPr>
                    <a:solidFill>
                      <a:srgbClr val="F7F5EF"/>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Sales</a:t>
                      </a:r>
                    </a:p>
                  </a:txBody>
                  <a:tcPr>
                    <a:solidFill>
                      <a:srgbClr val="F7F5EF"/>
                    </a:solidFill>
                  </a:tcPr>
                </a:tc>
                <a:tc>
                  <a:txBody>
                    <a:bodyPr/>
                    <a:lstStyle/>
                    <a:p>
                      <a:pPr algn="r"/>
                      <a:r>
                        <a:rPr lang="en-US" sz="1600" dirty="0"/>
                        <a:t>7,400</a:t>
                      </a:r>
                    </a:p>
                  </a:txBody>
                  <a:tcPr>
                    <a:solidFill>
                      <a:srgbClr val="F7F5EF"/>
                    </a:solidFill>
                  </a:tcPr>
                </a:tc>
                <a:extLst>
                  <a:ext uri="{0D108BD9-81ED-4DB2-BD59-A6C34878D82A}">
                    <a16:rowId xmlns:a16="http://schemas.microsoft.com/office/drawing/2014/main" val="1270119092"/>
                  </a:ext>
                </a:extLst>
              </a:tr>
              <a:tr h="369876">
                <a:tc>
                  <a:txBody>
                    <a:bodyPr/>
                    <a:lstStyle/>
                    <a:p>
                      <a:r>
                        <a:rPr lang="en-US" sz="1600" dirty="0"/>
                        <a:t>3/24</a:t>
                      </a:r>
                    </a:p>
                  </a:txBody>
                  <a:tcPr>
                    <a:solidFill>
                      <a:srgbClr val="F7F5EF"/>
                    </a:solidFill>
                  </a:tcPr>
                </a:tc>
                <a:tc>
                  <a:txBody>
                    <a:bodyPr/>
                    <a:lstStyle/>
                    <a:p>
                      <a:pPr algn="ctr"/>
                      <a:r>
                        <a:rPr lang="en-US" sz="1600" dirty="0"/>
                        <a:t>Sales</a:t>
                      </a:r>
                    </a:p>
                  </a:txBody>
                  <a:tcPr>
                    <a:solidFill>
                      <a:srgbClr val="F7F5EF"/>
                    </a:solidFill>
                  </a:tcPr>
                </a:tc>
                <a:tc>
                  <a:txBody>
                    <a:bodyPr/>
                    <a:lstStyle/>
                    <a:p>
                      <a:pPr algn="r"/>
                      <a:r>
                        <a:rPr lang="en-US" sz="1600" dirty="0"/>
                        <a:t>6,300</a:t>
                      </a:r>
                    </a:p>
                  </a:txBody>
                  <a:tcPr>
                    <a:solidFill>
                      <a:srgbClr val="F7F5EF"/>
                    </a:solidFill>
                  </a:tcPr>
                </a:tc>
                <a:extLst>
                  <a:ext uri="{0D108BD9-81ED-4DB2-BD59-A6C34878D82A}">
                    <a16:rowId xmlns:a16="http://schemas.microsoft.com/office/drawing/2014/main" val="10002"/>
                  </a:ext>
                </a:extLst>
              </a:tr>
              <a:tr h="343555">
                <a:tc>
                  <a:txBody>
                    <a:bodyPr/>
                    <a:lstStyle/>
                    <a:p>
                      <a:r>
                        <a:rPr lang="en-US" sz="1600" dirty="0"/>
                        <a:t>3/30</a:t>
                      </a:r>
                    </a:p>
                  </a:txBody>
                  <a:tcPr>
                    <a:solidFill>
                      <a:srgbClr val="F7F5EF"/>
                    </a:solidFill>
                  </a:tcPr>
                </a:tc>
                <a:tc>
                  <a:txBody>
                    <a:bodyPr/>
                    <a:lstStyle/>
                    <a:p>
                      <a:pPr algn="ctr"/>
                      <a:r>
                        <a:rPr lang="en-US" sz="1600" dirty="0"/>
                        <a:t>Sales </a:t>
                      </a:r>
                    </a:p>
                  </a:txBody>
                  <a:tcPr>
                    <a:solidFill>
                      <a:srgbClr val="F7F5EF"/>
                    </a:solidFill>
                  </a:tcPr>
                </a:tc>
                <a:tc>
                  <a:txBody>
                    <a:bodyPr/>
                    <a:lstStyle/>
                    <a:p>
                      <a:pPr algn="r"/>
                      <a:r>
                        <a:rPr lang="en-US" sz="1600" dirty="0"/>
                        <a:t>8,500</a:t>
                      </a:r>
                    </a:p>
                  </a:txBody>
                  <a:tcPr>
                    <a:solidFill>
                      <a:srgbClr val="F7F5EF"/>
                    </a:solidFill>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61055783"/>
              </p:ext>
            </p:extLst>
          </p:nvPr>
        </p:nvGraphicFramePr>
        <p:xfrm>
          <a:off x="1218180" y="1605391"/>
          <a:ext cx="2998514" cy="470332"/>
        </p:xfrm>
        <a:graphic>
          <a:graphicData uri="http://schemas.openxmlformats.org/drawingml/2006/table">
            <a:tbl>
              <a:tblPr firstRow="1" bandRow="1">
                <a:tableStyleId>{5C22544A-7EE6-4342-B048-85BDC9FD1C3A}</a:tableStyleId>
              </a:tblPr>
              <a:tblGrid>
                <a:gridCol w="2998514">
                  <a:extLst>
                    <a:ext uri="{9D8B030D-6E8A-4147-A177-3AD203B41FA5}">
                      <a16:colId xmlns:a16="http://schemas.microsoft.com/office/drawing/2014/main" val="20000"/>
                    </a:ext>
                  </a:extLst>
                </a:gridCol>
              </a:tblGrid>
              <a:tr h="470332">
                <a:tc>
                  <a:txBody>
                    <a:bodyPr/>
                    <a:lstStyle/>
                    <a:p>
                      <a:pPr algn="ctr"/>
                      <a:r>
                        <a:rPr lang="en-US" sz="1600" b="0" dirty="0">
                          <a:solidFill>
                            <a:schemeClr val="tx1"/>
                          </a:solidFill>
                        </a:rPr>
                        <a:t>Company Records</a:t>
                      </a:r>
                    </a:p>
                  </a:txBody>
                  <a:tcPr>
                    <a:lnL w="12700" cap="flat" cmpd="sng" algn="ctr">
                      <a:solidFill>
                        <a:srgbClr val="EEECE1"/>
                      </a:solidFill>
                      <a:prstDash val="solid"/>
                      <a:round/>
                      <a:headEnd type="none" w="med" len="med"/>
                      <a:tailEnd type="none" w="med" len="med"/>
                    </a:lnL>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42406821"/>
              </p:ext>
            </p:extLst>
          </p:nvPr>
        </p:nvGraphicFramePr>
        <p:xfrm>
          <a:off x="5261316" y="1673159"/>
          <a:ext cx="2200829" cy="371121"/>
        </p:xfrm>
        <a:graphic>
          <a:graphicData uri="http://schemas.openxmlformats.org/drawingml/2006/table">
            <a:tbl>
              <a:tblPr firstRow="1" bandRow="1">
                <a:tableStyleId>{5C22544A-7EE6-4342-B048-85BDC9FD1C3A}</a:tableStyleId>
              </a:tblPr>
              <a:tblGrid>
                <a:gridCol w="2200829">
                  <a:extLst>
                    <a:ext uri="{9D8B030D-6E8A-4147-A177-3AD203B41FA5}">
                      <a16:colId xmlns:a16="http://schemas.microsoft.com/office/drawing/2014/main" val="20000"/>
                    </a:ext>
                  </a:extLst>
                </a:gridCol>
              </a:tblGrid>
              <a:tr h="371121">
                <a:tc>
                  <a:txBody>
                    <a:bodyPr/>
                    <a:lstStyle/>
                    <a:p>
                      <a:pPr algn="ctr"/>
                      <a:r>
                        <a:rPr lang="en-US" sz="1600" b="0" dirty="0">
                          <a:solidFill>
                            <a:schemeClr val="tx1"/>
                          </a:solidFill>
                        </a:rPr>
                        <a:t>Bank Statement</a:t>
                      </a:r>
                    </a:p>
                  </a:txBody>
                  <a:tcPr>
                    <a:lnL w="12700" cap="flat" cmpd="sng" algn="ctr">
                      <a:solidFill>
                        <a:srgbClr val="EEECE1"/>
                      </a:solid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3" name="Straight Arrow Connector 12"/>
          <p:cNvCxnSpPr>
            <a:cxnSpLocks/>
          </p:cNvCxnSpPr>
          <p:nvPr/>
        </p:nvCxnSpPr>
        <p:spPr>
          <a:xfrm>
            <a:off x="4155662" y="2970075"/>
            <a:ext cx="92332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312145" y="5200419"/>
            <a:ext cx="2115039" cy="584776"/>
          </a:xfrm>
          <a:prstGeom prst="rect">
            <a:avLst/>
          </a:prstGeom>
          <a:noFill/>
        </p:spPr>
        <p:txBody>
          <a:bodyPr wrap="square" rtlCol="0">
            <a:spAutoFit/>
          </a:bodyPr>
          <a:lstStyle/>
          <a:p>
            <a:pPr algn="ctr"/>
            <a:r>
              <a:rPr lang="en-US" sz="1600" b="1" dirty="0">
                <a:solidFill>
                  <a:srgbClr val="FF0000"/>
                </a:solidFill>
              </a:rPr>
              <a:t>Deposit Outstanding</a:t>
            </a:r>
          </a:p>
          <a:p>
            <a:pPr algn="ctr"/>
            <a:r>
              <a:rPr lang="en-US" sz="1600" dirty="0"/>
              <a:t>not in bank statement</a:t>
            </a:r>
          </a:p>
        </p:txBody>
      </p:sp>
      <p:sp>
        <p:nvSpPr>
          <p:cNvPr id="18" name="TextBox 17"/>
          <p:cNvSpPr txBox="1"/>
          <p:nvPr/>
        </p:nvSpPr>
        <p:spPr>
          <a:xfrm>
            <a:off x="5261315" y="5673654"/>
            <a:ext cx="2774021" cy="584776"/>
          </a:xfrm>
          <a:prstGeom prst="rect">
            <a:avLst/>
          </a:prstGeom>
          <a:noFill/>
        </p:spPr>
        <p:txBody>
          <a:bodyPr wrap="square" rtlCol="0">
            <a:spAutoFit/>
          </a:bodyPr>
          <a:lstStyle/>
          <a:p>
            <a:pPr algn="ctr"/>
            <a:r>
              <a:rPr lang="en-US" sz="1600" b="1" dirty="0">
                <a:solidFill>
                  <a:srgbClr val="FF0000"/>
                </a:solidFill>
              </a:rPr>
              <a:t>Cash increases</a:t>
            </a:r>
          </a:p>
          <a:p>
            <a:pPr algn="ctr"/>
            <a:r>
              <a:rPr lang="en-US" sz="1600" dirty="0"/>
              <a:t>not in company records</a:t>
            </a:r>
          </a:p>
        </p:txBody>
      </p:sp>
      <p:sp>
        <p:nvSpPr>
          <p:cNvPr id="17" name="Oval 16"/>
          <p:cNvSpPr/>
          <p:nvPr/>
        </p:nvSpPr>
        <p:spPr>
          <a:xfrm>
            <a:off x="3425316" y="4595057"/>
            <a:ext cx="826088" cy="30591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6190043" y="5126912"/>
            <a:ext cx="558980" cy="8680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Arrow Connector 21"/>
          <p:cNvCxnSpPr>
            <a:stCxn id="17" idx="4"/>
          </p:cNvCxnSpPr>
          <p:nvPr/>
        </p:nvCxnSpPr>
        <p:spPr>
          <a:xfrm flipH="1">
            <a:off x="3832195" y="4900968"/>
            <a:ext cx="6165" cy="313604"/>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cxnSpLocks/>
          </p:cNvCxnSpPr>
          <p:nvPr/>
        </p:nvCxnSpPr>
        <p:spPr>
          <a:xfrm>
            <a:off x="6760758" y="5257644"/>
            <a:ext cx="0" cy="438785"/>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graphicFrame>
        <p:nvGraphicFramePr>
          <p:cNvPr id="1033" name="Table 1032"/>
          <p:cNvGraphicFramePr>
            <a:graphicFrameLocks noGrp="1"/>
          </p:cNvGraphicFramePr>
          <p:nvPr/>
        </p:nvGraphicFramePr>
        <p:xfrm>
          <a:off x="4218904" y="2182298"/>
          <a:ext cx="208280" cy="365760"/>
        </p:xfrm>
        <a:graphic>
          <a:graphicData uri="http://schemas.openxmlformats.org/drawingml/2006/table">
            <a:tbl>
              <a:tblPr/>
              <a:tblGrid>
                <a:gridCol w="208280">
                  <a:extLst>
                    <a:ext uri="{9D8B030D-6E8A-4147-A177-3AD203B41FA5}">
                      <a16:colId xmlns:a16="http://schemas.microsoft.com/office/drawing/2014/main" val="20000"/>
                    </a:ext>
                  </a:extLst>
                </a:gridCol>
              </a:tblGrid>
              <a:tr h="291947">
                <a:tc>
                  <a:txBody>
                    <a:bodyPr/>
                    <a:lstStyle/>
                    <a:p>
                      <a:endParaRPr lang="en-US" dirty="0"/>
                    </a:p>
                  </a:txBody>
                  <a:tcPr>
                    <a:lnL w="12700" cmpd="sng">
                      <a:solidFill>
                        <a:srgbClr val="EEECE1"/>
                      </a:solidFill>
                      <a:prstDash val="solid"/>
                    </a:lnL>
                    <a:lnR w="12700" cmpd="sng">
                      <a:solidFill>
                        <a:srgbClr val="EEECE1"/>
                      </a:solidFill>
                      <a:prstDash val="solid"/>
                    </a:lnR>
                    <a:lnT w="12700" cmpd="sng">
                      <a:solidFill>
                        <a:srgbClr val="EEECE1"/>
                      </a:solidFill>
                      <a:prstDash val="solid"/>
                    </a:lnT>
                    <a:lnB w="12700" cmpd="sng">
                      <a:solidFill>
                        <a:srgbClr val="EEECE1"/>
                      </a:solidFill>
                      <a:prstDash val="solid"/>
                    </a:lnB>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34D43CD4-3A93-43A0-8C17-976A6F14D120}"/>
              </a:ext>
            </a:extLst>
          </p:cNvPr>
          <p:cNvGraphicFramePr>
            <a:graphicFrameLocks noGrp="1"/>
          </p:cNvGraphicFramePr>
          <p:nvPr>
            <p:extLst>
              <p:ext uri="{D42A27DB-BD31-4B8C-83A1-F6EECF244321}">
                <p14:modId xmlns:p14="http://schemas.microsoft.com/office/powerpoint/2010/main" val="3889664783"/>
              </p:ext>
            </p:extLst>
          </p:nvPr>
        </p:nvGraphicFramePr>
        <p:xfrm>
          <a:off x="5158845" y="2192874"/>
          <a:ext cx="2876493" cy="3046418"/>
        </p:xfrm>
        <a:graphic>
          <a:graphicData uri="http://schemas.openxmlformats.org/drawingml/2006/table">
            <a:tbl>
              <a:tblPr firstRow="1" bandRow="1">
                <a:tableStyleId>{5C22544A-7EE6-4342-B048-85BDC9FD1C3A}</a:tableStyleId>
              </a:tblPr>
              <a:tblGrid>
                <a:gridCol w="616966">
                  <a:extLst>
                    <a:ext uri="{9D8B030D-6E8A-4147-A177-3AD203B41FA5}">
                      <a16:colId xmlns:a16="http://schemas.microsoft.com/office/drawing/2014/main" val="20000"/>
                    </a:ext>
                  </a:extLst>
                </a:gridCol>
                <a:gridCol w="1345352">
                  <a:extLst>
                    <a:ext uri="{9D8B030D-6E8A-4147-A177-3AD203B41FA5}">
                      <a16:colId xmlns:a16="http://schemas.microsoft.com/office/drawing/2014/main" val="20001"/>
                    </a:ext>
                  </a:extLst>
                </a:gridCol>
                <a:gridCol w="914175">
                  <a:extLst>
                    <a:ext uri="{9D8B030D-6E8A-4147-A177-3AD203B41FA5}">
                      <a16:colId xmlns:a16="http://schemas.microsoft.com/office/drawing/2014/main" val="20002"/>
                    </a:ext>
                  </a:extLst>
                </a:gridCol>
              </a:tblGrid>
              <a:tr h="317473">
                <a:tc gridSpan="3">
                  <a:txBody>
                    <a:bodyPr/>
                    <a:lstStyle/>
                    <a:p>
                      <a:pPr algn="ctr"/>
                      <a:r>
                        <a:rPr lang="en-US" sz="1600" b="0" dirty="0">
                          <a:solidFill>
                            <a:srgbClr val="000000"/>
                          </a:solidFill>
                        </a:rPr>
                        <a:t>Deposits and Credits</a:t>
                      </a: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BA93"/>
                    </a:solidFill>
                  </a:tcPr>
                </a:tc>
                <a:tc hMerge="1">
                  <a:txBody>
                    <a:bodyPr/>
                    <a:lstStyle/>
                    <a:p>
                      <a:pPr algn="ctr"/>
                      <a:endParaRPr lang="en-US" sz="1600" b="0" dirty="0">
                        <a:solidFill>
                          <a:srgbClr val="00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tc hMerge="1">
                  <a:txBody>
                    <a:bodyPr/>
                    <a:lstStyle/>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extLst>
                  <a:ext uri="{0D108BD9-81ED-4DB2-BD59-A6C34878D82A}">
                    <a16:rowId xmlns:a16="http://schemas.microsoft.com/office/drawing/2014/main" val="10000"/>
                  </a:ext>
                </a:extLst>
              </a:tr>
              <a:tr h="574901">
                <a:tc>
                  <a:txBody>
                    <a:bodyPr/>
                    <a:lstStyle/>
                    <a:p>
                      <a:r>
                        <a:rPr lang="en-US" sz="1600" u="sng" dirty="0"/>
                        <a:t>Date</a:t>
                      </a:r>
                    </a:p>
                    <a:p>
                      <a:r>
                        <a:rPr lang="en-US" sz="1600" dirty="0"/>
                        <a:t>3/8</a:t>
                      </a:r>
                    </a:p>
                  </a:txBody>
                  <a:tcPr>
                    <a:lnT w="12700" cap="flat" cmpd="sng" algn="ctr">
                      <a:solidFill>
                        <a:scrgbClr r="0" g="0" b="0"/>
                      </a:solidFill>
                      <a:prstDash val="solid"/>
                      <a:round/>
                      <a:headEnd type="none" w="med" len="med"/>
                      <a:tailEnd type="none" w="med" len="med"/>
                    </a:lnT>
                    <a:solidFill>
                      <a:srgbClr val="A8BA93"/>
                    </a:solidFill>
                  </a:tcPr>
                </a:tc>
                <a:tc>
                  <a:txBody>
                    <a:bodyPr/>
                    <a:lstStyle/>
                    <a:p>
                      <a:pPr algn="r"/>
                      <a:r>
                        <a:rPr lang="en-US" sz="1600" u="sng" dirty="0"/>
                        <a:t>Amount</a:t>
                      </a:r>
                    </a:p>
                    <a:p>
                      <a:pPr algn="r"/>
                      <a:r>
                        <a:rPr lang="en-US" sz="1600" u="none" dirty="0"/>
                        <a:t>$3,600</a:t>
                      </a:r>
                    </a:p>
                  </a:txBody>
                  <a:tcPr>
                    <a:lnT w="12700" cap="flat" cmpd="sng" algn="ctr">
                      <a:solidFill>
                        <a:scrgbClr r="0" g="0" b="0"/>
                      </a:solidFill>
                      <a:prstDash val="solid"/>
                      <a:round/>
                      <a:headEnd type="none" w="med" len="med"/>
                      <a:tailEnd type="none" w="med" len="med"/>
                    </a:lnT>
                    <a:solidFill>
                      <a:srgbClr val="A8BA93"/>
                    </a:solidFill>
                  </a:tcPr>
                </a:tc>
                <a:tc>
                  <a:txBody>
                    <a:bodyPr/>
                    <a:lstStyle/>
                    <a:p>
                      <a:pPr algn="r"/>
                      <a:r>
                        <a:rPr lang="en-US" sz="1600" u="sng" dirty="0"/>
                        <a:t>Desc.</a:t>
                      </a:r>
                    </a:p>
                    <a:p>
                      <a:pPr algn="r"/>
                      <a:r>
                        <a:rPr lang="en-US" sz="1600" u="none" dirty="0"/>
                        <a:t>DEP</a:t>
                      </a:r>
                    </a:p>
                  </a:txBody>
                  <a:tcPr>
                    <a:lnT w="12700" cap="flat" cmpd="sng" algn="ctr">
                      <a:solidFill>
                        <a:scrgbClr r="0" g="0" b="0"/>
                      </a:solidFill>
                      <a:prstDash val="solid"/>
                      <a:round/>
                      <a:headEnd type="none" w="med" len="med"/>
                      <a:tailEnd type="none" w="med" len="med"/>
                    </a:lnT>
                    <a:solidFill>
                      <a:srgbClr val="A8BA93"/>
                    </a:solidFill>
                  </a:tcPr>
                </a:tc>
                <a:extLst>
                  <a:ext uri="{0D108BD9-81ED-4DB2-BD59-A6C34878D82A}">
                    <a16:rowId xmlns:a16="http://schemas.microsoft.com/office/drawing/2014/main" val="10001"/>
                  </a:ext>
                </a:extLst>
              </a:tr>
              <a:tr h="369876">
                <a:tc>
                  <a:txBody>
                    <a:bodyPr/>
                    <a:lstStyle/>
                    <a:p>
                      <a:r>
                        <a:rPr lang="en-US" sz="1600" dirty="0"/>
                        <a:t>3/14</a:t>
                      </a:r>
                    </a:p>
                  </a:txBody>
                  <a:tcPr>
                    <a:solidFill>
                      <a:srgbClr val="A8BA93"/>
                    </a:solidFill>
                  </a:tcPr>
                </a:tc>
                <a:tc>
                  <a:txBody>
                    <a:bodyPr/>
                    <a:lstStyle/>
                    <a:p>
                      <a:pPr algn="r"/>
                      <a:r>
                        <a:rPr lang="en-US" sz="1600" dirty="0"/>
                        <a:t>5,900</a:t>
                      </a:r>
                    </a:p>
                  </a:txBody>
                  <a:tcPr>
                    <a:solidFill>
                      <a:srgbClr val="A8BA93"/>
                    </a:solidFill>
                  </a:tcPr>
                </a:tc>
                <a:tc>
                  <a:txBody>
                    <a:bodyPr/>
                    <a:lstStyle/>
                    <a:p>
                      <a:pPr algn="r"/>
                      <a:r>
                        <a:rPr lang="en-US" sz="1600" dirty="0"/>
                        <a:t>DEP</a:t>
                      </a:r>
                    </a:p>
                  </a:txBody>
                  <a:tcPr>
                    <a:solidFill>
                      <a:srgbClr val="A8BA93"/>
                    </a:solidFill>
                  </a:tcPr>
                </a:tc>
                <a:extLst>
                  <a:ext uri="{0D108BD9-81ED-4DB2-BD59-A6C34878D82A}">
                    <a16:rowId xmlns:a16="http://schemas.microsoft.com/office/drawing/2014/main" val="3925419546"/>
                  </a:ext>
                </a:extLst>
              </a:tr>
              <a:tr h="0">
                <a:tc>
                  <a:txBody>
                    <a:bodyPr/>
                    <a:lstStyle/>
                    <a:p>
                      <a:r>
                        <a:rPr lang="en-US" sz="1600" dirty="0"/>
                        <a:t>3/19</a:t>
                      </a:r>
                    </a:p>
                  </a:txBody>
                  <a:tcPr>
                    <a:solidFill>
                      <a:srgbClr val="A8BA93"/>
                    </a:solidFill>
                  </a:tcPr>
                </a:tc>
                <a:tc>
                  <a:txBody>
                    <a:bodyPr/>
                    <a:lstStyle/>
                    <a:p>
                      <a:pPr algn="r"/>
                      <a:r>
                        <a:rPr lang="en-US" sz="1600" dirty="0"/>
                        <a:t>4,200</a:t>
                      </a:r>
                    </a:p>
                  </a:txBody>
                  <a:tcPr>
                    <a:solidFill>
                      <a:srgbClr val="A8BA93"/>
                    </a:solidFill>
                  </a:tcPr>
                </a:tc>
                <a:tc>
                  <a:txBody>
                    <a:bodyPr/>
                    <a:lstStyle/>
                    <a:p>
                      <a:pPr algn="r"/>
                      <a:r>
                        <a:rPr lang="en-US" sz="1600" dirty="0"/>
                        <a:t>DEP</a:t>
                      </a:r>
                    </a:p>
                  </a:txBody>
                  <a:tcPr>
                    <a:solidFill>
                      <a:srgbClr val="A8BA93"/>
                    </a:solidFill>
                  </a:tcPr>
                </a:tc>
                <a:extLst>
                  <a:ext uri="{0D108BD9-81ED-4DB2-BD59-A6C34878D82A}">
                    <a16:rowId xmlns:a16="http://schemas.microsoft.com/office/drawing/2014/main" val="3940626838"/>
                  </a:ext>
                </a:extLst>
              </a:tr>
              <a:tr h="369876">
                <a:tc>
                  <a:txBody>
                    <a:bodyPr/>
                    <a:lstStyle/>
                    <a:p>
                      <a:r>
                        <a:rPr lang="en-US" sz="1600" dirty="0"/>
                        <a:t>3/22</a:t>
                      </a:r>
                    </a:p>
                  </a:txBody>
                  <a:tcPr>
                    <a:solidFill>
                      <a:srgbClr val="A8BA93"/>
                    </a:solidFill>
                  </a:tcPr>
                </a:tc>
                <a:tc>
                  <a:txBody>
                    <a:bodyPr/>
                    <a:lstStyle/>
                    <a:p>
                      <a:pPr algn="r"/>
                      <a:r>
                        <a:rPr lang="en-US" sz="1600" dirty="0"/>
                        <a:t>7,400</a:t>
                      </a:r>
                    </a:p>
                  </a:txBody>
                  <a:tcPr>
                    <a:solidFill>
                      <a:srgbClr val="A8BA93"/>
                    </a:solidFill>
                  </a:tcPr>
                </a:tc>
                <a:tc>
                  <a:txBody>
                    <a:bodyPr/>
                    <a:lstStyle/>
                    <a:p>
                      <a:pPr algn="r"/>
                      <a:r>
                        <a:rPr lang="en-US" sz="1600" dirty="0"/>
                        <a:t>DEP</a:t>
                      </a:r>
                    </a:p>
                  </a:txBody>
                  <a:tcPr>
                    <a:solidFill>
                      <a:srgbClr val="A8BA93"/>
                    </a:solidFill>
                  </a:tcPr>
                </a:tc>
                <a:extLst>
                  <a:ext uri="{0D108BD9-81ED-4DB2-BD59-A6C34878D82A}">
                    <a16:rowId xmlns:a16="http://schemas.microsoft.com/office/drawing/2014/main" val="1270119092"/>
                  </a:ext>
                </a:extLst>
              </a:tr>
              <a:tr h="369876">
                <a:tc>
                  <a:txBody>
                    <a:bodyPr/>
                    <a:lstStyle/>
                    <a:p>
                      <a:r>
                        <a:rPr lang="en-US" sz="1600" dirty="0"/>
                        <a:t>3/26</a:t>
                      </a:r>
                    </a:p>
                  </a:txBody>
                  <a:tcPr>
                    <a:solidFill>
                      <a:srgbClr val="A8BA93"/>
                    </a:solidFill>
                  </a:tcPr>
                </a:tc>
                <a:tc>
                  <a:txBody>
                    <a:bodyPr/>
                    <a:lstStyle/>
                    <a:p>
                      <a:pPr algn="r"/>
                      <a:r>
                        <a:rPr lang="en-US" sz="1600" dirty="0"/>
                        <a:t>6,300</a:t>
                      </a:r>
                    </a:p>
                  </a:txBody>
                  <a:tcPr>
                    <a:solidFill>
                      <a:srgbClr val="A8BA93"/>
                    </a:solidFill>
                  </a:tcPr>
                </a:tc>
                <a:tc>
                  <a:txBody>
                    <a:bodyPr/>
                    <a:lstStyle/>
                    <a:p>
                      <a:pPr algn="r"/>
                      <a:r>
                        <a:rPr lang="en-US" sz="1600" dirty="0"/>
                        <a:t>DEP</a:t>
                      </a:r>
                    </a:p>
                  </a:txBody>
                  <a:tcPr>
                    <a:solidFill>
                      <a:srgbClr val="A8BA93"/>
                    </a:solidFill>
                  </a:tcPr>
                </a:tc>
                <a:extLst>
                  <a:ext uri="{0D108BD9-81ED-4DB2-BD59-A6C34878D82A}">
                    <a16:rowId xmlns:a16="http://schemas.microsoft.com/office/drawing/2014/main" val="10002"/>
                  </a:ext>
                </a:extLst>
              </a:tr>
              <a:tr h="343555">
                <a:tc>
                  <a:txBody>
                    <a:bodyPr/>
                    <a:lstStyle/>
                    <a:p>
                      <a:r>
                        <a:rPr lang="en-US" sz="1600" dirty="0"/>
                        <a:t>3/29</a:t>
                      </a:r>
                    </a:p>
                  </a:txBody>
                  <a:tcPr>
                    <a:solidFill>
                      <a:srgbClr val="A8BA93"/>
                    </a:solidFill>
                  </a:tcPr>
                </a:tc>
                <a:tc>
                  <a:txBody>
                    <a:bodyPr/>
                    <a:lstStyle/>
                    <a:p>
                      <a:pPr algn="r"/>
                      <a:r>
                        <a:rPr lang="en-US" sz="1600" dirty="0"/>
                        <a:t>2,000</a:t>
                      </a:r>
                    </a:p>
                  </a:txBody>
                  <a:tcPr>
                    <a:solidFill>
                      <a:srgbClr val="A8BA93"/>
                    </a:solidFill>
                  </a:tcPr>
                </a:tc>
                <a:tc>
                  <a:txBody>
                    <a:bodyPr/>
                    <a:lstStyle/>
                    <a:p>
                      <a:pPr algn="r"/>
                      <a:r>
                        <a:rPr lang="en-US" sz="1600" dirty="0"/>
                        <a:t>NOTE</a:t>
                      </a:r>
                    </a:p>
                  </a:txBody>
                  <a:tcPr>
                    <a:solidFill>
                      <a:srgbClr val="A8BA93"/>
                    </a:solidFill>
                  </a:tcPr>
                </a:tc>
                <a:extLst>
                  <a:ext uri="{0D108BD9-81ED-4DB2-BD59-A6C34878D82A}">
                    <a16:rowId xmlns:a16="http://schemas.microsoft.com/office/drawing/2014/main" val="10003"/>
                  </a:ext>
                </a:extLst>
              </a:tr>
              <a:tr h="343555">
                <a:tc>
                  <a:txBody>
                    <a:bodyPr/>
                    <a:lstStyle/>
                    <a:p>
                      <a:r>
                        <a:rPr lang="en-US" sz="1600" dirty="0"/>
                        <a:t>3/29</a:t>
                      </a:r>
                    </a:p>
                  </a:txBody>
                  <a:tcPr>
                    <a:solidFill>
                      <a:srgbClr val="A8BA93"/>
                    </a:solidFill>
                  </a:tcPr>
                </a:tc>
                <a:tc>
                  <a:txBody>
                    <a:bodyPr/>
                    <a:lstStyle/>
                    <a:p>
                      <a:pPr algn="r"/>
                      <a:r>
                        <a:rPr lang="en-US" sz="1600" dirty="0"/>
                        <a:t>200</a:t>
                      </a:r>
                    </a:p>
                  </a:txBody>
                  <a:tcPr>
                    <a:solidFill>
                      <a:srgbClr val="A8BA93"/>
                    </a:solidFill>
                  </a:tcPr>
                </a:tc>
                <a:tc>
                  <a:txBody>
                    <a:bodyPr/>
                    <a:lstStyle/>
                    <a:p>
                      <a:pPr algn="r"/>
                      <a:r>
                        <a:rPr lang="en-US" sz="1600" dirty="0"/>
                        <a:t>INT</a:t>
                      </a:r>
                    </a:p>
                  </a:txBody>
                  <a:tcPr>
                    <a:solidFill>
                      <a:srgbClr val="A8BA93"/>
                    </a:solidFill>
                  </a:tcPr>
                </a:tc>
                <a:extLst>
                  <a:ext uri="{0D108BD9-81ED-4DB2-BD59-A6C34878D82A}">
                    <a16:rowId xmlns:a16="http://schemas.microsoft.com/office/drawing/2014/main" val="3343439757"/>
                  </a:ext>
                </a:extLst>
              </a:tr>
            </a:tbl>
          </a:graphicData>
        </a:graphic>
      </p:graphicFrame>
      <p:cxnSp>
        <p:nvCxnSpPr>
          <p:cNvPr id="29" name="Straight Arrow Connector 28">
            <a:extLst>
              <a:ext uri="{FF2B5EF4-FFF2-40B4-BE49-F238E27FC236}">
                <a16:creationId xmlns:a16="http://schemas.microsoft.com/office/drawing/2014/main" id="{9A16DF51-3687-4ADF-9227-42B69B1E5BC0}"/>
              </a:ext>
            </a:extLst>
          </p:cNvPr>
          <p:cNvCxnSpPr>
            <a:cxnSpLocks/>
          </p:cNvCxnSpPr>
          <p:nvPr/>
        </p:nvCxnSpPr>
        <p:spPr>
          <a:xfrm>
            <a:off x="4160881" y="3314981"/>
            <a:ext cx="92332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6235ABD-B02C-4E78-B3D8-8AA9542F4209}"/>
              </a:ext>
            </a:extLst>
          </p:cNvPr>
          <p:cNvCxnSpPr>
            <a:cxnSpLocks/>
          </p:cNvCxnSpPr>
          <p:nvPr/>
        </p:nvCxnSpPr>
        <p:spPr>
          <a:xfrm>
            <a:off x="4155660" y="3644991"/>
            <a:ext cx="92332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C7F606F-A11D-49DD-B00D-8C8A0EE72D52}"/>
              </a:ext>
            </a:extLst>
          </p:cNvPr>
          <p:cNvCxnSpPr>
            <a:cxnSpLocks/>
          </p:cNvCxnSpPr>
          <p:nvPr/>
        </p:nvCxnSpPr>
        <p:spPr>
          <a:xfrm>
            <a:off x="4155661" y="4022855"/>
            <a:ext cx="92332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B8BD688-AB3F-4200-9BD7-D479180ED9FF}"/>
              </a:ext>
            </a:extLst>
          </p:cNvPr>
          <p:cNvCxnSpPr>
            <a:cxnSpLocks/>
          </p:cNvCxnSpPr>
          <p:nvPr/>
        </p:nvCxnSpPr>
        <p:spPr>
          <a:xfrm>
            <a:off x="4160881" y="4364369"/>
            <a:ext cx="92332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flipH="1" flipV="1">
            <a:off x="6190042" y="4519161"/>
            <a:ext cx="1080768" cy="694554"/>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459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7"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812788" y="457200"/>
            <a:ext cx="8229600" cy="1143000"/>
          </a:xfrm>
        </p:spPr>
        <p:txBody>
          <a:bodyPr/>
          <a:lstStyle/>
          <a:p>
            <a:r>
              <a:rPr lang="en-US" dirty="0"/>
              <a:t>Internal Controls</a:t>
            </a:r>
          </a:p>
        </p:txBody>
      </p:sp>
      <p:sp>
        <p:nvSpPr>
          <p:cNvPr id="22530" name="Content Placeholder 2"/>
          <p:cNvSpPr>
            <a:spLocks noGrp="1"/>
          </p:cNvSpPr>
          <p:nvPr>
            <p:ph idx="1"/>
          </p:nvPr>
        </p:nvSpPr>
        <p:spPr>
          <a:xfrm>
            <a:off x="893386" y="1280160"/>
            <a:ext cx="8229600" cy="4525963"/>
          </a:xfrm>
        </p:spPr>
        <p:txBody>
          <a:bodyPr/>
          <a:lstStyle/>
          <a:p>
            <a:r>
              <a:rPr lang="en-US" b="1" dirty="0"/>
              <a:t>Internal controls </a:t>
            </a:r>
            <a:r>
              <a:rPr lang="en-US" dirty="0"/>
              <a:t>attempt to eliminate the opportunity element of fraud</a:t>
            </a:r>
          </a:p>
          <a:p>
            <a:r>
              <a:rPr lang="en-US" dirty="0"/>
              <a:t>Internal controls represent plans to:</a:t>
            </a:r>
          </a:p>
          <a:p>
            <a:pPr lvl="1"/>
            <a:r>
              <a:rPr lang="en-US" dirty="0"/>
              <a:t>Safeguard the company’s assets</a:t>
            </a:r>
          </a:p>
          <a:p>
            <a:pPr lvl="1"/>
            <a:r>
              <a:rPr lang="en-US" dirty="0"/>
              <a:t>Improve the accuracy and reliability of accounting information</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E194-F927-41FB-91F1-268F1D7770D6}"/>
              </a:ext>
            </a:extLst>
          </p:cNvPr>
          <p:cNvSpPr>
            <a:spLocks noGrp="1"/>
          </p:cNvSpPr>
          <p:nvPr>
            <p:ph type="title"/>
          </p:nvPr>
        </p:nvSpPr>
        <p:spPr>
          <a:xfrm>
            <a:off x="812788" y="148786"/>
            <a:ext cx="8229600" cy="1143000"/>
          </a:xfrm>
        </p:spPr>
        <p:txBody>
          <a:bodyPr/>
          <a:lstStyle/>
          <a:p>
            <a:r>
              <a:rPr lang="en-US" sz="3200" dirty="0">
                <a:solidFill>
                  <a:srgbClr val="1D5F76"/>
                </a:solidFill>
              </a:rPr>
              <a:t>Illustration 4–11</a:t>
            </a:r>
            <a:r>
              <a:rPr lang="en-US" dirty="0"/>
              <a:t> </a:t>
            </a:r>
            <a:br>
              <a:rPr lang="en-US" dirty="0"/>
            </a:br>
            <a:r>
              <a:rPr lang="en-US" sz="3200" dirty="0"/>
              <a:t>Differences in Cash Payments</a:t>
            </a:r>
          </a:p>
        </p:txBody>
      </p:sp>
      <p:sp>
        <p:nvSpPr>
          <p:cNvPr id="4" name="Footer Placeholder 3">
            <a:extLst>
              <a:ext uri="{FF2B5EF4-FFF2-40B4-BE49-F238E27FC236}">
                <a16:creationId xmlns:a16="http://schemas.microsoft.com/office/drawing/2014/main" id="{1B6A4E91-28C6-43FD-BE96-B90FA2298C6D}"/>
              </a:ext>
            </a:extLst>
          </p:cNvPr>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5" name="Slide Number Placeholder 4">
            <a:extLst>
              <a:ext uri="{FF2B5EF4-FFF2-40B4-BE49-F238E27FC236}">
                <a16:creationId xmlns:a16="http://schemas.microsoft.com/office/drawing/2014/main" id="{D57E79B7-85AF-4192-9C5B-C1CF511149ED}"/>
              </a:ext>
            </a:extLst>
          </p:cNvPr>
          <p:cNvSpPr>
            <a:spLocks noGrp="1"/>
          </p:cNvSpPr>
          <p:nvPr>
            <p:ph type="sldNum" sz="quarter" idx="12"/>
          </p:nvPr>
        </p:nvSpPr>
        <p:spPr/>
        <p:txBody>
          <a:bodyPr/>
          <a:lstStyle/>
          <a:p>
            <a:r>
              <a:rPr lang="en-US" dirty="0"/>
              <a:t>4-</a:t>
            </a:r>
            <a:fld id="{8A048DD7-39B4-434B-ACE7-68CA5B147A05}" type="slidenum">
              <a:rPr lang="en-US" smtClean="0"/>
              <a:t>50</a:t>
            </a:fld>
            <a:endParaRPr lang="en-US" dirty="0"/>
          </a:p>
        </p:txBody>
      </p:sp>
      <p:sp>
        <p:nvSpPr>
          <p:cNvPr id="6" name="Rounded Rectangle 5"/>
          <p:cNvSpPr/>
          <p:nvPr/>
        </p:nvSpPr>
        <p:spPr>
          <a:xfrm>
            <a:off x="712299" y="1376270"/>
            <a:ext cx="8352785" cy="4754614"/>
          </a:xfrm>
          <a:prstGeom prst="roundRect">
            <a:avLst/>
          </a:prstGeom>
          <a:solidFill>
            <a:srgbClr val="ECE9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29972462"/>
              </p:ext>
            </p:extLst>
          </p:nvPr>
        </p:nvGraphicFramePr>
        <p:xfrm>
          <a:off x="816218" y="1870929"/>
          <a:ext cx="3653399" cy="2658496"/>
        </p:xfrm>
        <a:graphic>
          <a:graphicData uri="http://schemas.openxmlformats.org/drawingml/2006/table">
            <a:tbl>
              <a:tblPr firstRow="1" bandRow="1">
                <a:tableStyleId>{5C22544A-7EE6-4342-B048-85BDC9FD1C3A}</a:tableStyleId>
              </a:tblPr>
              <a:tblGrid>
                <a:gridCol w="607990">
                  <a:extLst>
                    <a:ext uri="{9D8B030D-6E8A-4147-A177-3AD203B41FA5}">
                      <a16:colId xmlns:a16="http://schemas.microsoft.com/office/drawing/2014/main" val="20000"/>
                    </a:ext>
                  </a:extLst>
                </a:gridCol>
                <a:gridCol w="959217">
                  <a:extLst>
                    <a:ext uri="{9D8B030D-6E8A-4147-A177-3AD203B41FA5}">
                      <a16:colId xmlns:a16="http://schemas.microsoft.com/office/drawing/2014/main" val="20001"/>
                    </a:ext>
                  </a:extLst>
                </a:gridCol>
                <a:gridCol w="1192588">
                  <a:extLst>
                    <a:ext uri="{9D8B030D-6E8A-4147-A177-3AD203B41FA5}">
                      <a16:colId xmlns:a16="http://schemas.microsoft.com/office/drawing/2014/main" val="20002"/>
                    </a:ext>
                  </a:extLst>
                </a:gridCol>
                <a:gridCol w="893604">
                  <a:extLst>
                    <a:ext uri="{9D8B030D-6E8A-4147-A177-3AD203B41FA5}">
                      <a16:colId xmlns:a16="http://schemas.microsoft.com/office/drawing/2014/main" val="20003"/>
                    </a:ext>
                  </a:extLst>
                </a:gridCol>
              </a:tblGrid>
              <a:tr h="317473">
                <a:tc gridSpan="4">
                  <a:txBody>
                    <a:bodyPr/>
                    <a:lstStyle/>
                    <a:p>
                      <a:pPr algn="ctr"/>
                      <a:r>
                        <a:rPr lang="en-US" sz="1600" b="0" dirty="0">
                          <a:solidFill>
                            <a:srgbClr val="000000"/>
                          </a:solidFill>
                        </a:rPr>
                        <a:t>Cash</a:t>
                      </a:r>
                      <a:r>
                        <a:rPr lang="en-US" sz="1600" b="0" baseline="0" dirty="0">
                          <a:solidFill>
                            <a:srgbClr val="000000"/>
                          </a:solidFill>
                        </a:rPr>
                        <a:t> Disbursements</a:t>
                      </a:r>
                      <a:endParaRPr lang="en-US" sz="1600" b="0" dirty="0">
                        <a:solidFill>
                          <a:srgbClr val="000000"/>
                        </a:solidFill>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tc hMerge="1">
                  <a:txBody>
                    <a:bodyPr/>
                    <a:lstStyle/>
                    <a:p>
                      <a:endParaRPr lang="en-US"/>
                    </a:p>
                  </a:txBody>
                  <a:tcPr/>
                </a:tc>
                <a:tc hMerge="1">
                  <a:txBody>
                    <a:bodyPr/>
                    <a:lstStyle/>
                    <a:p>
                      <a:pPr algn="ctr"/>
                      <a:endParaRPr lang="en-US" sz="1600" b="0" dirty="0">
                        <a:solidFill>
                          <a:srgbClr val="00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tc hMerge="1">
                  <a:txBody>
                    <a:bodyPr/>
                    <a:lstStyle/>
                    <a:p>
                      <a:endParaRPr lang="en-US" dirty="0"/>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extLst>
                  <a:ext uri="{0D108BD9-81ED-4DB2-BD59-A6C34878D82A}">
                    <a16:rowId xmlns:a16="http://schemas.microsoft.com/office/drawing/2014/main" val="10000"/>
                  </a:ext>
                </a:extLst>
              </a:tr>
              <a:tr h="574901">
                <a:tc>
                  <a:txBody>
                    <a:bodyPr/>
                    <a:lstStyle/>
                    <a:p>
                      <a:r>
                        <a:rPr lang="en-US" sz="1600" u="sng" dirty="0"/>
                        <a:t>Date</a:t>
                      </a:r>
                    </a:p>
                    <a:p>
                      <a:r>
                        <a:rPr lang="en-US" sz="1600" dirty="0"/>
                        <a:t>3/1</a:t>
                      </a:r>
                    </a:p>
                  </a:txBody>
                  <a:tcPr>
                    <a:lnT w="12700" cap="flat" cmpd="sng" algn="ctr">
                      <a:solidFill>
                        <a:scrgbClr r="0" g="0" b="0"/>
                      </a:solidFill>
                      <a:prstDash val="solid"/>
                      <a:round/>
                      <a:headEnd type="none" w="med" len="med"/>
                      <a:tailEnd type="none" w="med" len="med"/>
                    </a:lnT>
                    <a:solidFill>
                      <a:srgbClr val="F7F5EF"/>
                    </a:solidFill>
                  </a:tcPr>
                </a:tc>
                <a:tc>
                  <a:txBody>
                    <a:bodyPr/>
                    <a:lstStyle/>
                    <a:p>
                      <a:r>
                        <a:rPr lang="en-US" sz="1600" u="sng" dirty="0"/>
                        <a:t>Desc. </a:t>
                      </a:r>
                    </a:p>
                    <a:p>
                      <a:r>
                        <a:rPr lang="en-US" sz="1600" dirty="0"/>
                        <a:t>EFT</a:t>
                      </a:r>
                    </a:p>
                  </a:txBody>
                  <a:tcPr>
                    <a:lnT w="12700" cap="flat" cmpd="sng" algn="ctr">
                      <a:solidFill>
                        <a:scrgbClr r="0" g="0" b="0"/>
                      </a:solidFill>
                      <a:prstDash val="solid"/>
                      <a:round/>
                      <a:headEnd type="none" w="med" len="med"/>
                      <a:tailEnd type="none" w="med" len="med"/>
                    </a:lnT>
                    <a:solidFill>
                      <a:srgbClr val="F7F5EF"/>
                    </a:solidFill>
                  </a:tcPr>
                </a:tc>
                <a:tc>
                  <a:txBody>
                    <a:bodyPr/>
                    <a:lstStyle/>
                    <a:p>
                      <a:pPr algn="l"/>
                      <a:r>
                        <a:rPr lang="en-US" sz="1600" u="sng" dirty="0"/>
                        <a:t>Memo</a:t>
                      </a:r>
                    </a:p>
                    <a:p>
                      <a:pPr algn="l"/>
                      <a:r>
                        <a:rPr lang="en-US" sz="1600" dirty="0"/>
                        <a:t>Salaries</a:t>
                      </a:r>
                    </a:p>
                  </a:txBody>
                  <a:tcPr>
                    <a:lnT w="12700" cap="flat" cmpd="sng" algn="ctr">
                      <a:solidFill>
                        <a:scrgbClr r="0" g="0" b="0"/>
                      </a:solidFill>
                      <a:prstDash val="solid"/>
                      <a:round/>
                      <a:headEnd type="none" w="med" len="med"/>
                      <a:tailEnd type="none" w="med" len="med"/>
                    </a:lnT>
                    <a:solidFill>
                      <a:srgbClr val="F7F5EF"/>
                    </a:solidFill>
                  </a:tcPr>
                </a:tc>
                <a:tc>
                  <a:txBody>
                    <a:bodyPr/>
                    <a:lstStyle/>
                    <a:p>
                      <a:pPr algn="r"/>
                      <a:r>
                        <a:rPr lang="en-US" sz="1600" u="sng" dirty="0"/>
                        <a:t>Amount</a:t>
                      </a:r>
                    </a:p>
                    <a:p>
                      <a:pPr algn="r"/>
                      <a:r>
                        <a:rPr lang="en-US" sz="1600" u="none" dirty="0"/>
                        <a:t>$7,200</a:t>
                      </a:r>
                    </a:p>
                  </a:txBody>
                  <a:tcPr>
                    <a:lnT w="12700" cap="flat" cmpd="sng" algn="ctr">
                      <a:solidFill>
                        <a:scrgbClr r="0" g="0" b="0"/>
                      </a:solidFill>
                      <a:prstDash val="solid"/>
                      <a:round/>
                      <a:headEnd type="none" w="med" len="med"/>
                      <a:tailEnd type="none" w="med" len="med"/>
                    </a:lnT>
                    <a:solidFill>
                      <a:srgbClr val="F7F5EF"/>
                    </a:solidFill>
                  </a:tcPr>
                </a:tc>
                <a:extLst>
                  <a:ext uri="{0D108BD9-81ED-4DB2-BD59-A6C34878D82A}">
                    <a16:rowId xmlns:a16="http://schemas.microsoft.com/office/drawing/2014/main" val="10001"/>
                  </a:ext>
                </a:extLst>
              </a:tr>
              <a:tr h="369876">
                <a:tc>
                  <a:txBody>
                    <a:bodyPr/>
                    <a:lstStyle/>
                    <a:p>
                      <a:r>
                        <a:rPr lang="en-US" sz="1600" dirty="0"/>
                        <a:t>3/5</a:t>
                      </a:r>
                    </a:p>
                  </a:txBody>
                  <a:tcPr>
                    <a:solidFill>
                      <a:srgbClr val="F7F5EF"/>
                    </a:solidFill>
                  </a:tcPr>
                </a:tc>
                <a:tc>
                  <a:txBody>
                    <a:bodyPr/>
                    <a:lstStyle/>
                    <a:p>
                      <a:r>
                        <a:rPr lang="en-US" sz="1600" dirty="0"/>
                        <a:t>EFT</a:t>
                      </a:r>
                    </a:p>
                  </a:txBody>
                  <a:tcPr>
                    <a:solidFill>
                      <a:srgbClr val="F7F5EF"/>
                    </a:solidFill>
                  </a:tcPr>
                </a:tc>
                <a:tc>
                  <a:txBody>
                    <a:bodyPr/>
                    <a:lstStyle/>
                    <a:p>
                      <a:pPr algn="l"/>
                      <a:r>
                        <a:rPr lang="en-US" sz="1600" dirty="0"/>
                        <a:t>Rent</a:t>
                      </a:r>
                    </a:p>
                  </a:txBody>
                  <a:tcPr>
                    <a:solidFill>
                      <a:srgbClr val="F7F5EF"/>
                    </a:solidFill>
                  </a:tcPr>
                </a:tc>
                <a:tc>
                  <a:txBody>
                    <a:bodyPr/>
                    <a:lstStyle/>
                    <a:p>
                      <a:pPr algn="r"/>
                      <a:r>
                        <a:rPr lang="en-US" sz="1600" dirty="0"/>
                        <a:t>4,500</a:t>
                      </a:r>
                    </a:p>
                  </a:txBody>
                  <a:tcPr>
                    <a:solidFill>
                      <a:srgbClr val="F7F5EF"/>
                    </a:solidFill>
                  </a:tcPr>
                </a:tc>
                <a:extLst>
                  <a:ext uri="{0D108BD9-81ED-4DB2-BD59-A6C34878D82A}">
                    <a16:rowId xmlns:a16="http://schemas.microsoft.com/office/drawing/2014/main" val="10002"/>
                  </a:ext>
                </a:extLst>
              </a:tr>
              <a:tr h="343555">
                <a:tc>
                  <a:txBody>
                    <a:bodyPr/>
                    <a:lstStyle/>
                    <a:p>
                      <a:r>
                        <a:rPr lang="en-US" sz="1600" dirty="0"/>
                        <a:t>3/10</a:t>
                      </a:r>
                    </a:p>
                  </a:txBody>
                  <a:tcPr>
                    <a:solidFill>
                      <a:srgbClr val="F7F5EF"/>
                    </a:solidFill>
                  </a:tcPr>
                </a:tc>
                <a:tc>
                  <a:txBody>
                    <a:bodyPr/>
                    <a:lstStyle/>
                    <a:p>
                      <a:r>
                        <a:rPr lang="en-US" sz="1600" dirty="0"/>
                        <a:t>DC</a:t>
                      </a:r>
                    </a:p>
                  </a:txBody>
                  <a:tcPr>
                    <a:solidFill>
                      <a:srgbClr val="F7F5EF"/>
                    </a:solidFill>
                  </a:tcPr>
                </a:tc>
                <a:tc>
                  <a:txBody>
                    <a:bodyPr/>
                    <a:lstStyle/>
                    <a:p>
                      <a:pPr algn="l"/>
                      <a:r>
                        <a:rPr lang="en-US" sz="1600" dirty="0"/>
                        <a:t>Advertising</a:t>
                      </a:r>
                    </a:p>
                  </a:txBody>
                  <a:tcPr>
                    <a:solidFill>
                      <a:srgbClr val="F7F5EF"/>
                    </a:solidFill>
                  </a:tcPr>
                </a:tc>
                <a:tc>
                  <a:txBody>
                    <a:bodyPr/>
                    <a:lstStyle/>
                    <a:p>
                      <a:pPr algn="r"/>
                      <a:r>
                        <a:rPr lang="en-US" sz="1600" dirty="0"/>
                        <a:t>3,000</a:t>
                      </a:r>
                    </a:p>
                  </a:txBody>
                  <a:tcPr>
                    <a:solidFill>
                      <a:srgbClr val="F7F5EF"/>
                    </a:solidFill>
                  </a:tcPr>
                </a:tc>
                <a:extLst>
                  <a:ext uri="{0D108BD9-81ED-4DB2-BD59-A6C34878D82A}">
                    <a16:rowId xmlns:a16="http://schemas.microsoft.com/office/drawing/2014/main" val="3899447818"/>
                  </a:ext>
                </a:extLst>
              </a:tr>
              <a:tr h="343555">
                <a:tc>
                  <a:txBody>
                    <a:bodyPr/>
                    <a:lstStyle/>
                    <a:p>
                      <a:r>
                        <a:rPr lang="en-US" sz="1600" dirty="0"/>
                        <a:t>3/17</a:t>
                      </a:r>
                    </a:p>
                  </a:txBody>
                  <a:tcPr>
                    <a:solidFill>
                      <a:srgbClr val="F7F5EF"/>
                    </a:solidFill>
                  </a:tcPr>
                </a:tc>
                <a:tc>
                  <a:txBody>
                    <a:bodyPr/>
                    <a:lstStyle/>
                    <a:p>
                      <a:r>
                        <a:rPr lang="en-US" sz="1600" dirty="0"/>
                        <a:t>CHK 294</a:t>
                      </a:r>
                    </a:p>
                  </a:txBody>
                  <a:tcPr>
                    <a:solidFill>
                      <a:srgbClr val="F7F5E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Supplies</a:t>
                      </a:r>
                    </a:p>
                  </a:txBody>
                  <a:tcPr>
                    <a:solidFill>
                      <a:srgbClr val="F7F5EF"/>
                    </a:solidFill>
                  </a:tcPr>
                </a:tc>
                <a:tc>
                  <a:txBody>
                    <a:bodyPr/>
                    <a:lstStyle/>
                    <a:p>
                      <a:pPr algn="r"/>
                      <a:r>
                        <a:rPr lang="en-US" sz="1600" dirty="0"/>
                        <a:t>2,700</a:t>
                      </a:r>
                    </a:p>
                  </a:txBody>
                  <a:tcPr>
                    <a:solidFill>
                      <a:srgbClr val="F7F5EF"/>
                    </a:solidFill>
                  </a:tcPr>
                </a:tc>
                <a:extLst>
                  <a:ext uri="{0D108BD9-81ED-4DB2-BD59-A6C34878D82A}">
                    <a16:rowId xmlns:a16="http://schemas.microsoft.com/office/drawing/2014/main" val="10003"/>
                  </a:ext>
                </a:extLst>
              </a:tr>
              <a:tr h="343555">
                <a:tc>
                  <a:txBody>
                    <a:bodyPr/>
                    <a:lstStyle/>
                    <a:p>
                      <a:r>
                        <a:rPr lang="en-US" sz="1600" dirty="0"/>
                        <a:t>3/23</a:t>
                      </a:r>
                    </a:p>
                  </a:txBody>
                  <a:tcPr>
                    <a:solidFill>
                      <a:srgbClr val="F7F5EF"/>
                    </a:solidFill>
                  </a:tcPr>
                </a:tc>
                <a:tc>
                  <a:txBody>
                    <a:bodyPr/>
                    <a:lstStyle/>
                    <a:p>
                      <a:r>
                        <a:rPr lang="en-US" sz="1600" dirty="0"/>
                        <a:t>DC</a:t>
                      </a:r>
                    </a:p>
                  </a:txBody>
                  <a:tcPr>
                    <a:solidFill>
                      <a:srgbClr val="F7F5EF"/>
                    </a:solidFill>
                  </a:tcPr>
                </a:tc>
                <a:tc>
                  <a:txBody>
                    <a:bodyPr/>
                    <a:lstStyle/>
                    <a:p>
                      <a:pPr algn="l"/>
                      <a:r>
                        <a:rPr lang="en-US" sz="1600" dirty="0"/>
                        <a:t>Repairs </a:t>
                      </a:r>
                    </a:p>
                  </a:txBody>
                  <a:tcPr>
                    <a:solidFill>
                      <a:srgbClr val="F7F5EF"/>
                    </a:solidFill>
                  </a:tcPr>
                </a:tc>
                <a:tc>
                  <a:txBody>
                    <a:bodyPr/>
                    <a:lstStyle/>
                    <a:p>
                      <a:pPr algn="r"/>
                      <a:r>
                        <a:rPr lang="en-US" sz="1600" dirty="0"/>
                        <a:t>2,100</a:t>
                      </a:r>
                    </a:p>
                  </a:txBody>
                  <a:tcPr>
                    <a:solidFill>
                      <a:srgbClr val="F7F5EF"/>
                    </a:solidFill>
                  </a:tcPr>
                </a:tc>
                <a:extLst>
                  <a:ext uri="{0D108BD9-81ED-4DB2-BD59-A6C34878D82A}">
                    <a16:rowId xmlns:a16="http://schemas.microsoft.com/office/drawing/2014/main" val="10004"/>
                  </a:ext>
                </a:extLst>
              </a:tr>
              <a:tr h="343555">
                <a:tc>
                  <a:txBody>
                    <a:bodyPr/>
                    <a:lstStyle/>
                    <a:p>
                      <a:r>
                        <a:rPr lang="en-US" sz="1600" dirty="0"/>
                        <a:t>3/28</a:t>
                      </a:r>
                    </a:p>
                  </a:txBody>
                  <a:tcPr>
                    <a:solidFill>
                      <a:srgbClr val="F7F5EF"/>
                    </a:solidFill>
                  </a:tcPr>
                </a:tc>
                <a:tc>
                  <a:txBody>
                    <a:bodyPr/>
                    <a:lstStyle/>
                    <a:p>
                      <a:r>
                        <a:rPr lang="en-US" sz="1600" dirty="0"/>
                        <a:t>CHK 295</a:t>
                      </a:r>
                    </a:p>
                  </a:txBody>
                  <a:tcPr>
                    <a:solidFill>
                      <a:srgbClr val="F7F5EF"/>
                    </a:solidFill>
                  </a:tcPr>
                </a:tc>
                <a:tc>
                  <a:txBody>
                    <a:bodyPr/>
                    <a:lstStyle/>
                    <a:p>
                      <a:pPr algn="l"/>
                      <a:r>
                        <a:rPr lang="en-US" sz="1600" dirty="0"/>
                        <a:t>Insurance</a:t>
                      </a:r>
                    </a:p>
                  </a:txBody>
                  <a:tcPr>
                    <a:solidFill>
                      <a:srgbClr val="F7F5EF"/>
                    </a:solidFill>
                  </a:tcPr>
                </a:tc>
                <a:tc>
                  <a:txBody>
                    <a:bodyPr/>
                    <a:lstStyle/>
                    <a:p>
                      <a:pPr algn="r"/>
                      <a:r>
                        <a:rPr lang="en-US" sz="1600" dirty="0"/>
                        <a:t>5,400</a:t>
                      </a:r>
                    </a:p>
                  </a:txBody>
                  <a:tcPr>
                    <a:solidFill>
                      <a:srgbClr val="F7F5EF"/>
                    </a:solidFill>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839109" y="1510947"/>
          <a:ext cx="3645176" cy="370840"/>
        </p:xfrm>
        <a:graphic>
          <a:graphicData uri="http://schemas.openxmlformats.org/drawingml/2006/table">
            <a:tbl>
              <a:tblPr firstRow="1" bandRow="1">
                <a:tableStyleId>{5C22544A-7EE6-4342-B048-85BDC9FD1C3A}</a:tableStyleId>
              </a:tblPr>
              <a:tblGrid>
                <a:gridCol w="3645176">
                  <a:extLst>
                    <a:ext uri="{9D8B030D-6E8A-4147-A177-3AD203B41FA5}">
                      <a16:colId xmlns:a16="http://schemas.microsoft.com/office/drawing/2014/main" val="20000"/>
                    </a:ext>
                  </a:extLst>
                </a:gridCol>
              </a:tblGrid>
              <a:tr h="370840">
                <a:tc>
                  <a:txBody>
                    <a:bodyPr/>
                    <a:lstStyle/>
                    <a:p>
                      <a:pPr algn="ctr"/>
                      <a:r>
                        <a:rPr lang="en-US" sz="1600" b="0" dirty="0">
                          <a:solidFill>
                            <a:schemeClr val="tx1"/>
                          </a:solidFill>
                        </a:rPr>
                        <a:t>Company Records</a:t>
                      </a:r>
                    </a:p>
                  </a:txBody>
                  <a:tcPr>
                    <a:lnL w="12700" cap="flat" cmpd="sng" algn="ctr">
                      <a:solidFill>
                        <a:srgbClr val="EEECE1"/>
                      </a:solidFill>
                      <a:prstDash val="solid"/>
                      <a:round/>
                      <a:headEnd type="none" w="med" len="med"/>
                      <a:tailEnd type="none" w="med" len="med"/>
                    </a:lnL>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4739637" y="1500089"/>
          <a:ext cx="3392384" cy="370840"/>
        </p:xfrm>
        <a:graphic>
          <a:graphicData uri="http://schemas.openxmlformats.org/drawingml/2006/table">
            <a:tbl>
              <a:tblPr firstRow="1" bandRow="1">
                <a:tableStyleId>{5C22544A-7EE6-4342-B048-85BDC9FD1C3A}</a:tableStyleId>
              </a:tblPr>
              <a:tblGrid>
                <a:gridCol w="3392384">
                  <a:extLst>
                    <a:ext uri="{9D8B030D-6E8A-4147-A177-3AD203B41FA5}">
                      <a16:colId xmlns:a16="http://schemas.microsoft.com/office/drawing/2014/main" val="20000"/>
                    </a:ext>
                  </a:extLst>
                </a:gridCol>
              </a:tblGrid>
              <a:tr h="370840">
                <a:tc>
                  <a:txBody>
                    <a:bodyPr/>
                    <a:lstStyle/>
                    <a:p>
                      <a:pPr algn="ctr"/>
                      <a:r>
                        <a:rPr lang="en-US" sz="1600" b="0" dirty="0">
                          <a:solidFill>
                            <a:schemeClr val="tx1"/>
                          </a:solidFill>
                        </a:rPr>
                        <a:t>Bank Statement</a:t>
                      </a:r>
                    </a:p>
                  </a:txBody>
                  <a:tcPr>
                    <a:lnL w="12700" cap="flat" cmpd="sng" algn="ctr">
                      <a:solidFill>
                        <a:srgbClr val="EEECE1"/>
                      </a:solid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7771948" y="2907789"/>
            <a:ext cx="1301057" cy="584776"/>
          </a:xfrm>
          <a:prstGeom prst="rect">
            <a:avLst/>
          </a:prstGeom>
          <a:noFill/>
        </p:spPr>
        <p:txBody>
          <a:bodyPr wrap="none" rtlCol="0">
            <a:spAutoFit/>
          </a:bodyPr>
          <a:lstStyle/>
          <a:p>
            <a:pPr algn="ctr"/>
            <a:r>
              <a:rPr lang="en-US" sz="1600" b="1" dirty="0">
                <a:solidFill>
                  <a:srgbClr val="FF0000"/>
                </a:solidFill>
              </a:rPr>
              <a:t>Company</a:t>
            </a:r>
            <a:br>
              <a:rPr lang="en-US" sz="1600" b="1" dirty="0">
                <a:solidFill>
                  <a:srgbClr val="FF0000"/>
                </a:solidFill>
              </a:rPr>
            </a:br>
            <a:r>
              <a:rPr lang="en-US" sz="1600" b="1" dirty="0">
                <a:solidFill>
                  <a:srgbClr val="FF0000"/>
                </a:solidFill>
              </a:rPr>
              <a:t>error of $300</a:t>
            </a:r>
          </a:p>
        </p:txBody>
      </p:sp>
      <p:cxnSp>
        <p:nvCxnSpPr>
          <p:cNvPr id="13" name="Straight Arrow Connector 12"/>
          <p:cNvCxnSpPr>
            <a:cxnSpLocks/>
          </p:cNvCxnSpPr>
          <p:nvPr/>
        </p:nvCxnSpPr>
        <p:spPr>
          <a:xfrm>
            <a:off x="4550750" y="2612402"/>
            <a:ext cx="35855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537787" y="4859002"/>
            <a:ext cx="2115039" cy="584776"/>
          </a:xfrm>
          <a:prstGeom prst="rect">
            <a:avLst/>
          </a:prstGeom>
          <a:noFill/>
        </p:spPr>
        <p:txBody>
          <a:bodyPr wrap="square" rtlCol="0">
            <a:spAutoFit/>
          </a:bodyPr>
          <a:lstStyle/>
          <a:p>
            <a:pPr algn="ctr"/>
            <a:r>
              <a:rPr lang="en-US" sz="1600" b="1" dirty="0">
                <a:solidFill>
                  <a:srgbClr val="FF0000"/>
                </a:solidFill>
              </a:rPr>
              <a:t>Checks Outstanding</a:t>
            </a:r>
          </a:p>
          <a:p>
            <a:pPr algn="ctr"/>
            <a:r>
              <a:rPr lang="en-US" sz="1600" dirty="0"/>
              <a:t>not in bank statement</a:t>
            </a:r>
          </a:p>
        </p:txBody>
      </p:sp>
      <p:sp>
        <p:nvSpPr>
          <p:cNvPr id="15" name="TextBox 14"/>
          <p:cNvSpPr txBox="1"/>
          <p:nvPr/>
        </p:nvSpPr>
        <p:spPr>
          <a:xfrm>
            <a:off x="5238137" y="5511233"/>
            <a:ext cx="2245946" cy="584776"/>
          </a:xfrm>
          <a:prstGeom prst="rect">
            <a:avLst/>
          </a:prstGeom>
          <a:noFill/>
        </p:spPr>
        <p:txBody>
          <a:bodyPr wrap="square" rtlCol="0">
            <a:spAutoFit/>
          </a:bodyPr>
          <a:lstStyle/>
          <a:p>
            <a:pPr algn="ctr"/>
            <a:r>
              <a:rPr lang="en-US" sz="1600" b="1" dirty="0">
                <a:solidFill>
                  <a:srgbClr val="FF0000"/>
                </a:solidFill>
              </a:rPr>
              <a:t>Cash decreases</a:t>
            </a:r>
          </a:p>
          <a:p>
            <a:pPr algn="ctr"/>
            <a:r>
              <a:rPr lang="en-US" sz="1600" dirty="0"/>
              <a:t>not in company records</a:t>
            </a:r>
          </a:p>
        </p:txBody>
      </p:sp>
      <p:sp>
        <p:nvSpPr>
          <p:cNvPr id="31" name="Oval 30"/>
          <p:cNvSpPr/>
          <p:nvPr/>
        </p:nvSpPr>
        <p:spPr>
          <a:xfrm>
            <a:off x="3717758" y="4220876"/>
            <a:ext cx="815050" cy="30591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4" name="Straight Arrow Connector 53"/>
          <p:cNvCxnSpPr>
            <a:cxnSpLocks/>
            <a:stCxn id="29" idx="0"/>
          </p:cNvCxnSpPr>
          <p:nvPr/>
        </p:nvCxnSpPr>
        <p:spPr>
          <a:xfrm>
            <a:off x="6423797" y="5126632"/>
            <a:ext cx="0" cy="475223"/>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cxnSpLocks/>
          </p:cNvCxnSpPr>
          <p:nvPr/>
        </p:nvCxnSpPr>
        <p:spPr>
          <a:xfrm>
            <a:off x="4101219" y="4526787"/>
            <a:ext cx="0" cy="305911"/>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graphicFrame>
        <p:nvGraphicFramePr>
          <p:cNvPr id="35" name="Table 34">
            <a:extLst>
              <a:ext uri="{FF2B5EF4-FFF2-40B4-BE49-F238E27FC236}">
                <a16:creationId xmlns:a16="http://schemas.microsoft.com/office/drawing/2014/main" id="{C92DF26A-9125-472E-A789-8169FA833213}"/>
              </a:ext>
            </a:extLst>
          </p:cNvPr>
          <p:cNvGraphicFramePr>
            <a:graphicFrameLocks noGrp="1"/>
          </p:cNvGraphicFramePr>
          <p:nvPr>
            <p:extLst>
              <p:ext uri="{D42A27DB-BD31-4B8C-83A1-F6EECF244321}">
                <p14:modId xmlns:p14="http://schemas.microsoft.com/office/powerpoint/2010/main" val="2276216449"/>
              </p:ext>
            </p:extLst>
          </p:nvPr>
        </p:nvGraphicFramePr>
        <p:xfrm>
          <a:off x="5024715" y="1879024"/>
          <a:ext cx="2788793" cy="3269382"/>
        </p:xfrm>
        <a:graphic>
          <a:graphicData uri="http://schemas.openxmlformats.org/drawingml/2006/table">
            <a:tbl>
              <a:tblPr firstRow="1" bandRow="1">
                <a:tableStyleId>{5C22544A-7EE6-4342-B048-85BDC9FD1C3A}</a:tableStyleId>
              </a:tblPr>
              <a:tblGrid>
                <a:gridCol w="614378">
                  <a:extLst>
                    <a:ext uri="{9D8B030D-6E8A-4147-A177-3AD203B41FA5}">
                      <a16:colId xmlns:a16="http://schemas.microsoft.com/office/drawing/2014/main" val="20000"/>
                    </a:ext>
                  </a:extLst>
                </a:gridCol>
                <a:gridCol w="1106116">
                  <a:extLst>
                    <a:ext uri="{9D8B030D-6E8A-4147-A177-3AD203B41FA5}">
                      <a16:colId xmlns:a16="http://schemas.microsoft.com/office/drawing/2014/main" val="20001"/>
                    </a:ext>
                  </a:extLst>
                </a:gridCol>
                <a:gridCol w="1068299">
                  <a:extLst>
                    <a:ext uri="{9D8B030D-6E8A-4147-A177-3AD203B41FA5}">
                      <a16:colId xmlns:a16="http://schemas.microsoft.com/office/drawing/2014/main" val="20002"/>
                    </a:ext>
                  </a:extLst>
                </a:gridCol>
              </a:tblGrid>
              <a:tr h="331133">
                <a:tc gridSpan="3">
                  <a:txBody>
                    <a:bodyPr/>
                    <a:lstStyle/>
                    <a:p>
                      <a:pPr algn="ctr"/>
                      <a:r>
                        <a:rPr lang="en-US" sz="1600" b="0" dirty="0">
                          <a:solidFill>
                            <a:srgbClr val="000000"/>
                          </a:solidFill>
                        </a:rPr>
                        <a:t>Cash</a:t>
                      </a:r>
                      <a:r>
                        <a:rPr lang="en-US" sz="1600" b="0" baseline="0" dirty="0">
                          <a:solidFill>
                            <a:srgbClr val="000000"/>
                          </a:solidFill>
                        </a:rPr>
                        <a:t> Disbursements</a:t>
                      </a:r>
                      <a:endParaRPr lang="en-US" sz="1600" b="0" dirty="0">
                        <a:solidFill>
                          <a:srgbClr val="000000"/>
                        </a:solidFill>
                      </a:endParaRPr>
                    </a:p>
                  </a:txBody>
                  <a:tcP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A8BA93"/>
                    </a:solidFill>
                  </a:tcPr>
                </a:tc>
                <a:tc hMerge="1">
                  <a:txBody>
                    <a:bodyPr/>
                    <a:lstStyle/>
                    <a:p>
                      <a:endParaRPr lang="en-US"/>
                    </a:p>
                  </a:txBody>
                  <a:tcPr/>
                </a:tc>
                <a:tc hMerge="1">
                  <a:txBody>
                    <a:bodyPr/>
                    <a:lstStyle/>
                    <a:p>
                      <a:pPr algn="ctr"/>
                      <a:endParaRPr lang="en-US" sz="1600" b="0" dirty="0">
                        <a:solidFill>
                          <a:srgbClr val="000000"/>
                        </a:solidFill>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7F5EF"/>
                    </a:solidFill>
                  </a:tcPr>
                </a:tc>
                <a:extLst>
                  <a:ext uri="{0D108BD9-81ED-4DB2-BD59-A6C34878D82A}">
                    <a16:rowId xmlns:a16="http://schemas.microsoft.com/office/drawing/2014/main" val="10000"/>
                  </a:ext>
                </a:extLst>
              </a:tr>
              <a:tr h="571958">
                <a:tc>
                  <a:txBody>
                    <a:bodyPr/>
                    <a:lstStyle/>
                    <a:p>
                      <a:r>
                        <a:rPr lang="en-US" sz="1600" u="sng" dirty="0"/>
                        <a:t>Date</a:t>
                      </a:r>
                    </a:p>
                    <a:p>
                      <a:r>
                        <a:rPr lang="en-US" sz="1600" dirty="0"/>
                        <a:t>3/1</a:t>
                      </a:r>
                    </a:p>
                  </a:txBody>
                  <a:tcPr>
                    <a:lnT w="12700" cap="flat" cmpd="sng" algn="ctr">
                      <a:solidFill>
                        <a:scrgbClr r="0" g="0" b="0"/>
                      </a:solidFill>
                      <a:prstDash val="solid"/>
                      <a:round/>
                      <a:headEnd type="none" w="med" len="med"/>
                      <a:tailEnd type="none" w="med" len="med"/>
                    </a:lnT>
                    <a:solidFill>
                      <a:srgbClr val="A8BA93"/>
                    </a:solidFill>
                  </a:tcPr>
                </a:tc>
                <a:tc>
                  <a:txBody>
                    <a:bodyPr/>
                    <a:lstStyle/>
                    <a:p>
                      <a:pPr algn="r"/>
                      <a:r>
                        <a:rPr lang="en-US" sz="1600" u="sng" dirty="0"/>
                        <a:t>Amount</a:t>
                      </a:r>
                    </a:p>
                    <a:p>
                      <a:pPr algn="r"/>
                      <a:r>
                        <a:rPr lang="en-US" sz="1600" u="none" dirty="0"/>
                        <a:t>$7,200</a:t>
                      </a:r>
                    </a:p>
                  </a:txBody>
                  <a:tcPr>
                    <a:lnT w="12700" cap="flat" cmpd="sng" algn="ctr">
                      <a:solidFill>
                        <a:scrgbClr r="0" g="0" b="0"/>
                      </a:solidFill>
                      <a:prstDash val="solid"/>
                      <a:round/>
                      <a:headEnd type="none" w="med" len="med"/>
                      <a:tailEnd type="none" w="med" len="med"/>
                    </a:lnT>
                    <a:solidFill>
                      <a:srgbClr val="A8BA93"/>
                    </a:solidFill>
                  </a:tcPr>
                </a:tc>
                <a:tc>
                  <a:txBody>
                    <a:bodyPr/>
                    <a:lstStyle/>
                    <a:p>
                      <a:r>
                        <a:rPr lang="en-US" sz="1600" u="sng" dirty="0"/>
                        <a:t>Desc. </a:t>
                      </a:r>
                    </a:p>
                    <a:p>
                      <a:r>
                        <a:rPr lang="en-US" sz="1600" dirty="0"/>
                        <a:t>EFT</a:t>
                      </a:r>
                    </a:p>
                  </a:txBody>
                  <a:tcPr>
                    <a:lnT w="12700" cap="flat" cmpd="sng" algn="ctr">
                      <a:solidFill>
                        <a:scrgbClr r="0" g="0" b="0"/>
                      </a:solidFill>
                      <a:prstDash val="solid"/>
                      <a:round/>
                      <a:headEnd type="none" w="med" len="med"/>
                      <a:tailEnd type="none" w="med" len="med"/>
                    </a:lnT>
                    <a:solidFill>
                      <a:srgbClr val="A8BA93"/>
                    </a:solidFill>
                  </a:tcPr>
                </a:tc>
                <a:extLst>
                  <a:ext uri="{0D108BD9-81ED-4DB2-BD59-A6C34878D82A}">
                    <a16:rowId xmlns:a16="http://schemas.microsoft.com/office/drawing/2014/main" val="10001"/>
                  </a:ext>
                </a:extLst>
              </a:tr>
              <a:tr h="331133">
                <a:tc>
                  <a:txBody>
                    <a:bodyPr/>
                    <a:lstStyle/>
                    <a:p>
                      <a:r>
                        <a:rPr lang="en-US" sz="1600" dirty="0"/>
                        <a:t>3/5</a:t>
                      </a:r>
                    </a:p>
                  </a:txBody>
                  <a:tcPr>
                    <a:solidFill>
                      <a:srgbClr val="A8BA93"/>
                    </a:solidFill>
                  </a:tcPr>
                </a:tc>
                <a:tc>
                  <a:txBody>
                    <a:bodyPr/>
                    <a:lstStyle/>
                    <a:p>
                      <a:pPr algn="r"/>
                      <a:r>
                        <a:rPr lang="en-US" sz="1600" dirty="0"/>
                        <a:t>4,500</a:t>
                      </a:r>
                    </a:p>
                  </a:txBody>
                  <a:tcPr>
                    <a:solidFill>
                      <a:srgbClr val="A8BA93"/>
                    </a:solidFill>
                  </a:tcPr>
                </a:tc>
                <a:tc>
                  <a:txBody>
                    <a:bodyPr/>
                    <a:lstStyle/>
                    <a:p>
                      <a:r>
                        <a:rPr lang="en-US" sz="1600" dirty="0"/>
                        <a:t>EFT</a:t>
                      </a:r>
                    </a:p>
                  </a:txBody>
                  <a:tcPr>
                    <a:solidFill>
                      <a:srgbClr val="A8BA93"/>
                    </a:solidFill>
                  </a:tcPr>
                </a:tc>
                <a:extLst>
                  <a:ext uri="{0D108BD9-81ED-4DB2-BD59-A6C34878D82A}">
                    <a16:rowId xmlns:a16="http://schemas.microsoft.com/office/drawing/2014/main" val="10002"/>
                  </a:ext>
                </a:extLst>
              </a:tr>
              <a:tr h="336617">
                <a:tc>
                  <a:txBody>
                    <a:bodyPr/>
                    <a:lstStyle/>
                    <a:p>
                      <a:r>
                        <a:rPr lang="en-US" sz="1600" dirty="0"/>
                        <a:t>3/10</a:t>
                      </a:r>
                    </a:p>
                  </a:txBody>
                  <a:tcPr>
                    <a:solidFill>
                      <a:srgbClr val="A8BA93"/>
                    </a:solidFill>
                  </a:tcPr>
                </a:tc>
                <a:tc>
                  <a:txBody>
                    <a:bodyPr/>
                    <a:lstStyle/>
                    <a:p>
                      <a:pPr algn="r"/>
                      <a:r>
                        <a:rPr lang="en-US" sz="1600" dirty="0"/>
                        <a:t>3,300</a:t>
                      </a:r>
                    </a:p>
                  </a:txBody>
                  <a:tcPr>
                    <a:solidFill>
                      <a:srgbClr val="A8BA93"/>
                    </a:solidFill>
                  </a:tcPr>
                </a:tc>
                <a:tc>
                  <a:txBody>
                    <a:bodyPr/>
                    <a:lstStyle/>
                    <a:p>
                      <a:r>
                        <a:rPr lang="en-US" sz="1600" dirty="0"/>
                        <a:t>DC</a:t>
                      </a:r>
                    </a:p>
                  </a:txBody>
                  <a:tcPr>
                    <a:solidFill>
                      <a:srgbClr val="A8BA93"/>
                    </a:solidFill>
                  </a:tcPr>
                </a:tc>
                <a:extLst>
                  <a:ext uri="{0D108BD9-81ED-4DB2-BD59-A6C34878D82A}">
                    <a16:rowId xmlns:a16="http://schemas.microsoft.com/office/drawing/2014/main" val="3899447818"/>
                  </a:ext>
                </a:extLst>
              </a:tr>
              <a:tr h="336617">
                <a:tc>
                  <a:txBody>
                    <a:bodyPr/>
                    <a:lstStyle/>
                    <a:p>
                      <a:r>
                        <a:rPr lang="en-US" sz="1600" dirty="0"/>
                        <a:t>3/21</a:t>
                      </a:r>
                    </a:p>
                  </a:txBody>
                  <a:tcPr>
                    <a:solidFill>
                      <a:srgbClr val="A8BA93"/>
                    </a:solidFill>
                  </a:tcPr>
                </a:tc>
                <a:tc>
                  <a:txBody>
                    <a:bodyPr/>
                    <a:lstStyle/>
                    <a:p>
                      <a:pPr algn="r"/>
                      <a:r>
                        <a:rPr lang="en-US" sz="1600" dirty="0"/>
                        <a:t>2,700</a:t>
                      </a:r>
                    </a:p>
                  </a:txBody>
                  <a:tcPr>
                    <a:solidFill>
                      <a:srgbClr val="A8BA93"/>
                    </a:solidFill>
                  </a:tcPr>
                </a:tc>
                <a:tc>
                  <a:txBody>
                    <a:bodyPr/>
                    <a:lstStyle/>
                    <a:p>
                      <a:r>
                        <a:rPr lang="en-US" sz="1600" dirty="0"/>
                        <a:t>CHK 294</a:t>
                      </a:r>
                    </a:p>
                  </a:txBody>
                  <a:tcPr>
                    <a:solidFill>
                      <a:srgbClr val="A8BA93"/>
                    </a:solidFill>
                  </a:tcPr>
                </a:tc>
                <a:extLst>
                  <a:ext uri="{0D108BD9-81ED-4DB2-BD59-A6C34878D82A}">
                    <a16:rowId xmlns:a16="http://schemas.microsoft.com/office/drawing/2014/main" val="10003"/>
                  </a:ext>
                </a:extLst>
              </a:tr>
              <a:tr h="336617">
                <a:tc>
                  <a:txBody>
                    <a:bodyPr/>
                    <a:lstStyle/>
                    <a:p>
                      <a:r>
                        <a:rPr lang="en-US" sz="1600" dirty="0"/>
                        <a:t>3/23</a:t>
                      </a:r>
                    </a:p>
                  </a:txBody>
                  <a:tcPr>
                    <a:solidFill>
                      <a:srgbClr val="A8BA93"/>
                    </a:solidFill>
                  </a:tcPr>
                </a:tc>
                <a:tc>
                  <a:txBody>
                    <a:bodyPr/>
                    <a:lstStyle/>
                    <a:p>
                      <a:pPr algn="r"/>
                      <a:r>
                        <a:rPr lang="en-US" sz="1600" dirty="0"/>
                        <a:t>2,100</a:t>
                      </a:r>
                    </a:p>
                  </a:txBody>
                  <a:tcPr>
                    <a:solidFill>
                      <a:srgbClr val="A8BA93"/>
                    </a:solidFill>
                  </a:tcPr>
                </a:tc>
                <a:tc>
                  <a:txBody>
                    <a:bodyPr/>
                    <a:lstStyle/>
                    <a:p>
                      <a:r>
                        <a:rPr lang="en-US" sz="1600" dirty="0"/>
                        <a:t>DC</a:t>
                      </a:r>
                    </a:p>
                  </a:txBody>
                  <a:tcPr>
                    <a:solidFill>
                      <a:srgbClr val="A8BA93"/>
                    </a:solidFill>
                  </a:tcPr>
                </a:tc>
                <a:extLst>
                  <a:ext uri="{0D108BD9-81ED-4DB2-BD59-A6C34878D82A}">
                    <a16:rowId xmlns:a16="http://schemas.microsoft.com/office/drawing/2014/main" val="10004"/>
                  </a:ext>
                </a:extLst>
              </a:tr>
              <a:tr h="336617">
                <a:tc>
                  <a:txBody>
                    <a:bodyPr/>
                    <a:lstStyle/>
                    <a:p>
                      <a:r>
                        <a:rPr lang="en-US" sz="1600" dirty="0"/>
                        <a:t>3/27</a:t>
                      </a:r>
                    </a:p>
                  </a:txBody>
                  <a:tcPr>
                    <a:solidFill>
                      <a:srgbClr val="A8BA93"/>
                    </a:solidFill>
                  </a:tcPr>
                </a:tc>
                <a:tc>
                  <a:txBody>
                    <a:bodyPr/>
                    <a:lstStyle/>
                    <a:p>
                      <a:pPr algn="r"/>
                      <a:r>
                        <a:rPr lang="en-US" sz="1600" dirty="0"/>
                        <a:t>4,100</a:t>
                      </a:r>
                    </a:p>
                  </a:txBody>
                  <a:tcPr>
                    <a:solidFill>
                      <a:srgbClr val="A8BA93"/>
                    </a:solidFill>
                  </a:tcPr>
                </a:tc>
                <a:tc>
                  <a:txBody>
                    <a:bodyPr/>
                    <a:lstStyle/>
                    <a:p>
                      <a:r>
                        <a:rPr lang="en-US" sz="1600" dirty="0"/>
                        <a:t>EFT</a:t>
                      </a:r>
                    </a:p>
                  </a:txBody>
                  <a:tcPr>
                    <a:solidFill>
                      <a:srgbClr val="A8BA93"/>
                    </a:solidFill>
                  </a:tcPr>
                </a:tc>
                <a:extLst>
                  <a:ext uri="{0D108BD9-81ED-4DB2-BD59-A6C34878D82A}">
                    <a16:rowId xmlns:a16="http://schemas.microsoft.com/office/drawing/2014/main" val="10005"/>
                  </a:ext>
                </a:extLst>
              </a:tr>
              <a:tr h="336617">
                <a:tc>
                  <a:txBody>
                    <a:bodyPr/>
                    <a:lstStyle/>
                    <a:p>
                      <a:r>
                        <a:rPr lang="en-US" sz="1600" dirty="0"/>
                        <a:t>3/31</a:t>
                      </a:r>
                    </a:p>
                  </a:txBody>
                  <a:tcPr>
                    <a:solidFill>
                      <a:srgbClr val="A8BA93"/>
                    </a:solidFill>
                  </a:tcPr>
                </a:tc>
                <a:tc>
                  <a:txBody>
                    <a:bodyPr/>
                    <a:lstStyle/>
                    <a:p>
                      <a:pPr algn="r"/>
                      <a:r>
                        <a:rPr lang="en-US" sz="1600" dirty="0"/>
                        <a:t>2,800</a:t>
                      </a:r>
                    </a:p>
                  </a:txBody>
                  <a:tcPr>
                    <a:solidFill>
                      <a:srgbClr val="A8BA93"/>
                    </a:solidFill>
                  </a:tcPr>
                </a:tc>
                <a:tc>
                  <a:txBody>
                    <a:bodyPr/>
                    <a:lstStyle/>
                    <a:p>
                      <a:r>
                        <a:rPr lang="en-US" sz="1600" dirty="0"/>
                        <a:t>NSF</a:t>
                      </a:r>
                    </a:p>
                  </a:txBody>
                  <a:tcPr>
                    <a:solidFill>
                      <a:srgbClr val="A8BA93"/>
                    </a:solidFill>
                  </a:tcPr>
                </a:tc>
                <a:extLst>
                  <a:ext uri="{0D108BD9-81ED-4DB2-BD59-A6C34878D82A}">
                    <a16:rowId xmlns:a16="http://schemas.microsoft.com/office/drawing/2014/main" val="2156398170"/>
                  </a:ext>
                </a:extLst>
              </a:tr>
              <a:tr h="336617">
                <a:tc>
                  <a:txBody>
                    <a:bodyPr/>
                    <a:lstStyle/>
                    <a:p>
                      <a:r>
                        <a:rPr lang="en-US" sz="1600" dirty="0"/>
                        <a:t>3/31</a:t>
                      </a:r>
                    </a:p>
                  </a:txBody>
                  <a:tcPr>
                    <a:solidFill>
                      <a:srgbClr val="A8BA93"/>
                    </a:solidFill>
                  </a:tcPr>
                </a:tc>
                <a:tc>
                  <a:txBody>
                    <a:bodyPr/>
                    <a:lstStyle/>
                    <a:p>
                      <a:pPr algn="r"/>
                      <a:r>
                        <a:rPr lang="en-US" sz="1600" dirty="0"/>
                        <a:t>100</a:t>
                      </a:r>
                    </a:p>
                  </a:txBody>
                  <a:tcPr>
                    <a:solidFill>
                      <a:srgbClr val="A8BA93"/>
                    </a:solidFill>
                  </a:tcPr>
                </a:tc>
                <a:tc>
                  <a:txBody>
                    <a:bodyPr/>
                    <a:lstStyle/>
                    <a:p>
                      <a:r>
                        <a:rPr lang="en-US" sz="1600" dirty="0"/>
                        <a:t>SF</a:t>
                      </a:r>
                    </a:p>
                  </a:txBody>
                  <a:tcPr>
                    <a:solidFill>
                      <a:srgbClr val="A8BA93"/>
                    </a:solidFill>
                  </a:tcPr>
                </a:tc>
                <a:extLst>
                  <a:ext uri="{0D108BD9-81ED-4DB2-BD59-A6C34878D82A}">
                    <a16:rowId xmlns:a16="http://schemas.microsoft.com/office/drawing/2014/main" val="1102116225"/>
                  </a:ext>
                </a:extLst>
              </a:tr>
            </a:tbl>
          </a:graphicData>
        </a:graphic>
      </p:graphicFrame>
      <p:cxnSp>
        <p:nvCxnSpPr>
          <p:cNvPr id="44" name="Straight Arrow Connector 43">
            <a:extLst>
              <a:ext uri="{FF2B5EF4-FFF2-40B4-BE49-F238E27FC236}">
                <a16:creationId xmlns:a16="http://schemas.microsoft.com/office/drawing/2014/main" id="{902AD373-3140-4B2E-830E-4753234413C7}"/>
              </a:ext>
            </a:extLst>
          </p:cNvPr>
          <p:cNvCxnSpPr>
            <a:cxnSpLocks/>
          </p:cNvCxnSpPr>
          <p:nvPr/>
        </p:nvCxnSpPr>
        <p:spPr>
          <a:xfrm>
            <a:off x="4534702" y="2957302"/>
            <a:ext cx="35855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B269579-DB8A-4B21-8E46-3B5ECB9BDF46}"/>
              </a:ext>
            </a:extLst>
          </p:cNvPr>
          <p:cNvCxnSpPr>
            <a:cxnSpLocks/>
          </p:cNvCxnSpPr>
          <p:nvPr/>
        </p:nvCxnSpPr>
        <p:spPr>
          <a:xfrm>
            <a:off x="4534703" y="3306224"/>
            <a:ext cx="35855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2E12E2F-5081-4D37-B5C2-64E9483BC7D0}"/>
              </a:ext>
            </a:extLst>
          </p:cNvPr>
          <p:cNvCxnSpPr>
            <a:cxnSpLocks/>
          </p:cNvCxnSpPr>
          <p:nvPr/>
        </p:nvCxnSpPr>
        <p:spPr>
          <a:xfrm>
            <a:off x="4546739" y="3655136"/>
            <a:ext cx="35855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9C7EB25-5B93-45DF-B7E0-9D717299337B}"/>
              </a:ext>
            </a:extLst>
          </p:cNvPr>
          <p:cNvCxnSpPr>
            <a:cxnSpLocks/>
          </p:cNvCxnSpPr>
          <p:nvPr/>
        </p:nvCxnSpPr>
        <p:spPr>
          <a:xfrm>
            <a:off x="4570798" y="3943893"/>
            <a:ext cx="358555" cy="0"/>
          </a:xfrm>
          <a:prstGeom prst="straightConnector1">
            <a:avLst/>
          </a:prstGeom>
          <a:ln w="12700">
            <a:solidFill>
              <a:schemeClr val="tx1"/>
            </a:solidFill>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flipV="1">
            <a:off x="5990979" y="4154912"/>
            <a:ext cx="865636" cy="971720"/>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C3E40D0D-3760-4F57-A21B-5858EAD79FF2}"/>
              </a:ext>
            </a:extLst>
          </p:cNvPr>
          <p:cNvSpPr/>
          <p:nvPr/>
        </p:nvSpPr>
        <p:spPr>
          <a:xfrm>
            <a:off x="5953585" y="3153268"/>
            <a:ext cx="815050" cy="30591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177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p:bldP spid="31" grpId="0" animBg="1"/>
      <p:bldP spid="29" grpId="0" animBg="1"/>
      <p:bldP spid="5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048DD7-39B4-434B-ACE7-68CA5B147A05}" type="slidenum">
              <a:rPr lang="en-US" smtClean="0"/>
              <a:t>51</a:t>
            </a:fld>
            <a:endParaRPr lang="en-US" dirty="0"/>
          </a:p>
        </p:txBody>
      </p:sp>
      <p:sp>
        <p:nvSpPr>
          <p:cNvPr id="6" name="Slide Number Placeholder 3"/>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8DD7-39B4-434B-ACE7-68CA5B147A05}" type="slidenum">
              <a:rPr lang="en-US" smtClean="0"/>
              <a:pPr/>
              <a:t>51</a:t>
            </a:fld>
            <a:endParaRPr lang="en-US" dirty="0"/>
          </a:p>
        </p:txBody>
      </p:sp>
      <p:sp>
        <p:nvSpPr>
          <p:cNvPr id="7" name="Title 1"/>
          <p:cNvSpPr>
            <a:spLocks noGrp="1"/>
          </p:cNvSpPr>
          <p:nvPr>
            <p:ph type="title"/>
          </p:nvPr>
        </p:nvSpPr>
        <p:spPr>
          <a:xfrm>
            <a:off x="1206499" y="123658"/>
            <a:ext cx="6574661"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4–12</a:t>
            </a:r>
            <a:br>
              <a:rPr lang="en-US" sz="3200" dirty="0">
                <a:solidFill>
                  <a:srgbClr val="A5062D"/>
                </a:solidFill>
                <a:latin typeface="Avenir LT Std 65 Medium"/>
                <a:cs typeface="Avenir LT Std 65 Medium"/>
              </a:rPr>
            </a:br>
            <a:r>
              <a:rPr lang="en-US" dirty="0">
                <a:solidFill>
                  <a:srgbClr val="A5062D"/>
                </a:solidFill>
                <a:latin typeface="Avenir LT Std 65 Medium"/>
                <a:cs typeface="Avenir LT Std 65 Medium"/>
              </a:rPr>
              <a:t>Bank Reconciliation</a:t>
            </a:r>
          </a:p>
        </p:txBody>
      </p:sp>
      <p:sp>
        <p:nvSpPr>
          <p:cNvPr id="8" name="Round Same Side Corner Rectangle 7"/>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338077" y="6565989"/>
            <a:ext cx="6973877" cy="215444"/>
          </a:xfrm>
          <a:prstGeom prst="rect">
            <a:avLst/>
          </a:prstGeom>
          <a:noFill/>
        </p:spPr>
        <p:txBody>
          <a:bodyPr wrap="square" rtlCol="0">
            <a:spAutoFit/>
          </a:bodyPr>
          <a:lstStyle/>
          <a:p>
            <a:r>
              <a:rPr lang="en-US" sz="800" dirty="0"/>
              <a:t>Copyright ©2022 McGraw-Hill Education. All rights reserved. No reproduction or distribution without the prior written consent of McGraw-Hill Education.</a:t>
            </a:r>
          </a:p>
        </p:txBody>
      </p:sp>
      <p:sp>
        <p:nvSpPr>
          <p:cNvPr id="10" name="Slide Number Placeholder 2"/>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4-</a:t>
            </a:r>
            <a:fld id="{8A048DD7-39B4-434B-ACE7-68CA5B147A05}" type="slidenum">
              <a:rPr lang="en-US" smtClean="0"/>
              <a:pPr/>
              <a:t>51</a:t>
            </a:fld>
            <a:endParaRPr lang="en-US" dirty="0"/>
          </a:p>
        </p:txBody>
      </p:sp>
      <p:sp>
        <p:nvSpPr>
          <p:cNvPr id="31" name="TextBox 30"/>
          <p:cNvSpPr txBox="1"/>
          <p:nvPr/>
        </p:nvSpPr>
        <p:spPr>
          <a:xfrm>
            <a:off x="4735596" y="1666912"/>
            <a:ext cx="4177176" cy="923330"/>
          </a:xfrm>
          <a:prstGeom prst="rect">
            <a:avLst/>
          </a:prstGeom>
          <a:noFill/>
        </p:spPr>
        <p:txBody>
          <a:bodyPr wrap="square" rtlCol="0">
            <a:spAutoFit/>
          </a:bodyPr>
          <a:lstStyle/>
          <a:p>
            <a:pPr algn="ctr"/>
            <a:r>
              <a:rPr lang="en-US" b="1" dirty="0"/>
              <a:t> </a:t>
            </a:r>
          </a:p>
          <a:p>
            <a:pPr algn="ctr"/>
            <a:endParaRPr lang="en-US" b="1" dirty="0"/>
          </a:p>
          <a:p>
            <a:pPr algn="ctr"/>
            <a:r>
              <a:rPr lang="en-US" b="1" dirty="0"/>
              <a:t> </a:t>
            </a:r>
          </a:p>
        </p:txBody>
      </p:sp>
      <p:sp>
        <p:nvSpPr>
          <p:cNvPr id="14" name="Rounded Rectangle 13"/>
          <p:cNvSpPr/>
          <p:nvPr/>
        </p:nvSpPr>
        <p:spPr>
          <a:xfrm>
            <a:off x="635020" y="1187340"/>
            <a:ext cx="7994630" cy="5378650"/>
          </a:xfrm>
          <a:prstGeom prst="roundRect">
            <a:avLst/>
          </a:prstGeom>
          <a:solidFill>
            <a:srgbClr val="ECE9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12" name="Table 11"/>
          <p:cNvGraphicFramePr>
            <a:graphicFrameLocks noGrp="1"/>
          </p:cNvGraphicFramePr>
          <p:nvPr/>
        </p:nvGraphicFramePr>
        <p:xfrm>
          <a:off x="4625971" y="2162826"/>
          <a:ext cx="3685983" cy="304800"/>
        </p:xfrm>
        <a:graphic>
          <a:graphicData uri="http://schemas.openxmlformats.org/drawingml/2006/table">
            <a:tbl>
              <a:tblPr firstRow="1" bandRow="1">
                <a:tableStyleId>{5C22544A-7EE6-4342-B048-85BDC9FD1C3A}</a:tableStyleId>
              </a:tblPr>
              <a:tblGrid>
                <a:gridCol w="3685983">
                  <a:extLst>
                    <a:ext uri="{9D8B030D-6E8A-4147-A177-3AD203B41FA5}">
                      <a16:colId xmlns:a16="http://schemas.microsoft.com/office/drawing/2014/main" val="20000"/>
                    </a:ext>
                  </a:extLst>
                </a:gridCol>
              </a:tblGrid>
              <a:tr h="304799">
                <a:tc>
                  <a:txBody>
                    <a:bodyPr/>
                    <a:lstStyle/>
                    <a:p>
                      <a:pPr algn="ctr"/>
                      <a:r>
                        <a:rPr lang="en-US" sz="1400" b="1" i="1" dirty="0">
                          <a:solidFill>
                            <a:schemeClr val="tx1"/>
                          </a:solidFill>
                        </a:rPr>
                        <a:t>Company's Cash Balance</a:t>
                      </a:r>
                    </a:p>
                  </a:txBody>
                  <a:tcPr>
                    <a:lnL w="12700" cap="flat" cmpd="sng" algn="ctr">
                      <a:solidFill>
                        <a:srgbClr val="EEECE1"/>
                      </a:solidFill>
                      <a:prstDash val="solid"/>
                      <a:round/>
                      <a:headEnd type="none" w="med" len="med"/>
                      <a:tailEnd type="none" w="med" len="med"/>
                    </a:lnL>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999416" y="2162826"/>
          <a:ext cx="3513665" cy="304800"/>
        </p:xfrm>
        <a:graphic>
          <a:graphicData uri="http://schemas.openxmlformats.org/drawingml/2006/table">
            <a:tbl>
              <a:tblPr firstRow="1" bandRow="1">
                <a:tableStyleId>{5C22544A-7EE6-4342-B048-85BDC9FD1C3A}</a:tableStyleId>
              </a:tblPr>
              <a:tblGrid>
                <a:gridCol w="3513665">
                  <a:extLst>
                    <a:ext uri="{9D8B030D-6E8A-4147-A177-3AD203B41FA5}">
                      <a16:colId xmlns:a16="http://schemas.microsoft.com/office/drawing/2014/main" val="20000"/>
                    </a:ext>
                  </a:extLst>
                </a:gridCol>
              </a:tblGrid>
              <a:tr h="260684">
                <a:tc>
                  <a:txBody>
                    <a:bodyPr/>
                    <a:lstStyle/>
                    <a:p>
                      <a:pPr algn="ctr"/>
                      <a:r>
                        <a:rPr lang="en-US" sz="1400" b="1" i="1" dirty="0">
                          <a:solidFill>
                            <a:schemeClr val="tx1"/>
                          </a:solidFill>
                        </a:rPr>
                        <a:t>Bank's Cash Balance</a:t>
                      </a:r>
                    </a:p>
                  </a:txBody>
                  <a:tcPr>
                    <a:lnL w="12700" cap="flat" cmpd="sng" algn="ctr">
                      <a:solidFill>
                        <a:srgbClr val="EEECE1"/>
                      </a:solidFill>
                      <a:prstDash val="solid"/>
                      <a:round/>
                      <a:headEnd type="none" w="med" len="med"/>
                      <a:tailEnd type="none" w="med" len="med"/>
                    </a:lnL>
                    <a:lnT w="12700" cap="flat" cmpd="sng" algn="ctr">
                      <a:solidFill>
                        <a:srgbClr val="EEECE1"/>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61670548"/>
              </p:ext>
            </p:extLst>
          </p:nvPr>
        </p:nvGraphicFramePr>
        <p:xfrm>
          <a:off x="999416" y="2520316"/>
          <a:ext cx="3372557" cy="3904731"/>
        </p:xfrm>
        <a:graphic>
          <a:graphicData uri="http://schemas.openxmlformats.org/drawingml/2006/table">
            <a:tbl>
              <a:tblPr firstRow="1" bandRow="1">
                <a:tableStyleId>{5C22544A-7EE6-4342-B048-85BDC9FD1C3A}</a:tableStyleId>
              </a:tblPr>
              <a:tblGrid>
                <a:gridCol w="2540002">
                  <a:extLst>
                    <a:ext uri="{9D8B030D-6E8A-4147-A177-3AD203B41FA5}">
                      <a16:colId xmlns:a16="http://schemas.microsoft.com/office/drawing/2014/main" val="20000"/>
                    </a:ext>
                  </a:extLst>
                </a:gridCol>
                <a:gridCol w="832555">
                  <a:extLst>
                    <a:ext uri="{9D8B030D-6E8A-4147-A177-3AD203B41FA5}">
                      <a16:colId xmlns:a16="http://schemas.microsoft.com/office/drawing/2014/main" val="20001"/>
                    </a:ext>
                  </a:extLst>
                </a:gridCol>
              </a:tblGrid>
              <a:tr h="550335">
                <a:tc>
                  <a:txBody>
                    <a:bodyPr/>
                    <a:lstStyle/>
                    <a:p>
                      <a:r>
                        <a:rPr lang="en-US" sz="1400" b="0" dirty="0">
                          <a:solidFill>
                            <a:schemeClr val="tx1"/>
                          </a:solidFill>
                        </a:rPr>
                        <a:t>Per bank statement</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l"/>
                      <a:r>
                        <a:rPr lang="en-US" sz="1400" b="0" dirty="0">
                          <a:solidFill>
                            <a:srgbClr val="FF0000"/>
                          </a:solidFill>
                        </a:rPr>
                        <a:t>$26,400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0"/>
                  </a:ext>
                </a:extLst>
              </a:tr>
              <a:tr h="1004760">
                <a:tc>
                  <a:txBody>
                    <a:bodyPr/>
                    <a:lstStyle/>
                    <a:p>
                      <a:r>
                        <a:rPr lang="en-US" sz="1400" dirty="0"/>
                        <a:t>Deposits outstanding:</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l"/>
                      <a:r>
                        <a:rPr lang="en-US" sz="1400" dirty="0"/>
                        <a:t>    8,500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1"/>
                  </a:ext>
                </a:extLst>
              </a:tr>
              <a:tr h="1706783">
                <a:tc>
                  <a:txBody>
                    <a:bodyPr/>
                    <a:lstStyle/>
                    <a:p>
                      <a:pPr algn="ctr"/>
                      <a:r>
                        <a:rPr lang="en-US" sz="1400" dirty="0"/>
                        <a:t>Checks outstanding:</a:t>
                      </a:r>
                    </a:p>
                    <a:p>
                      <a:endParaRPr lang="en-US" sz="1400" dirty="0"/>
                    </a:p>
                  </a:txBody>
                  <a:tcPr>
                    <a:lnL w="12700" cap="flat" cmpd="sng" algn="ctr">
                      <a:solidFill>
                        <a:srgbClr val="ECE9DB"/>
                      </a:solidFill>
                      <a:prstDash val="solid"/>
                      <a:round/>
                      <a:headEnd type="none" w="med" len="med"/>
                      <a:tailEnd type="none" w="med" len="med"/>
                    </a:lnL>
                    <a:lnR w="12700" cap="flat" cmpd="sng" algn="ctr">
                      <a:solidFill>
                        <a:srgbClr val="ECE9DB"/>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l"/>
                      <a:r>
                        <a:rPr lang="en-US" sz="1400" dirty="0"/>
                        <a:t>   (5,400)</a:t>
                      </a:r>
                    </a:p>
                  </a:txBody>
                  <a:tcPr>
                    <a:lnL w="12700" cap="flat" cmpd="sng" algn="ctr">
                      <a:solidFill>
                        <a:srgbClr val="ECE9DB"/>
                      </a:solidFill>
                      <a:prstDash val="solid"/>
                      <a:round/>
                      <a:headEnd type="none" w="med" len="med"/>
                      <a:tailEnd type="none" w="med" len="med"/>
                    </a:lnL>
                    <a:lnT w="12700" cap="flat" cmpd="sng" algn="ctr">
                      <a:solidFill>
                        <a:srgbClr val="EEECE1"/>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ECE9DB"/>
                    </a:solidFill>
                  </a:tcPr>
                </a:tc>
                <a:extLst>
                  <a:ext uri="{0D108BD9-81ED-4DB2-BD59-A6C34878D82A}">
                    <a16:rowId xmlns:a16="http://schemas.microsoft.com/office/drawing/2014/main" val="10002"/>
                  </a:ext>
                </a:extLst>
              </a:tr>
              <a:tr h="642853">
                <a:tc>
                  <a:txBody>
                    <a:bodyPr/>
                    <a:lstStyle/>
                    <a:p>
                      <a:r>
                        <a:rPr lang="en-US" sz="1400" dirty="0"/>
                        <a:t>Bank balance per reconciliation</a:t>
                      </a:r>
                    </a:p>
                  </a:txBody>
                  <a:tcPr>
                    <a:lnL w="12700" cap="flat" cmpd="sng" algn="ctr">
                      <a:solidFill>
                        <a:srgbClr val="ECE9DB"/>
                      </a:solidFill>
                      <a:prstDash val="solid"/>
                      <a:round/>
                      <a:headEnd type="none" w="med" len="med"/>
                      <a:tailEnd type="none" w="med" len="med"/>
                    </a:lnL>
                    <a:lnR w="12700" cap="flat" cmpd="sng" algn="ctr">
                      <a:solidFill>
                        <a:srgbClr val="ECE9DB"/>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CE9DB"/>
                      </a:solidFill>
                      <a:prstDash val="solid"/>
                      <a:round/>
                      <a:headEnd type="none" w="med" len="med"/>
                      <a:tailEnd type="none" w="med" len="med"/>
                    </a:lnB>
                    <a:solidFill>
                      <a:srgbClr val="ECE9DB"/>
                    </a:solidFill>
                  </a:tcPr>
                </a:tc>
                <a:tc>
                  <a:txBody>
                    <a:bodyPr/>
                    <a:lstStyle/>
                    <a:p>
                      <a:pPr algn="r" fontAlgn="b"/>
                      <a:r>
                        <a:rPr lang="en-US" sz="1400" b="0" i="0" u="sng" strike="noStrike" dirty="0">
                          <a:solidFill>
                            <a:srgbClr val="000000"/>
                          </a:solidFill>
                          <a:effectLst/>
                          <a:latin typeface="+mn-lt"/>
                        </a:rPr>
                        <a:t> $29,500 </a:t>
                      </a:r>
                    </a:p>
                  </a:txBody>
                  <a:tcPr marL="12700" marR="12700" marT="12700" marB="0">
                    <a:lnL w="12700" cap="flat" cmpd="sng" algn="ctr">
                      <a:solidFill>
                        <a:srgbClr val="ECE9DB"/>
                      </a:solidFill>
                      <a:prstDash val="solid"/>
                      <a:round/>
                      <a:headEnd type="none" w="med" len="med"/>
                      <a:tailEnd type="none" w="med" len="med"/>
                    </a:lnL>
                    <a:lnT w="12700" cap="flat" cmpd="sng" algn="ctr">
                      <a:solidFill>
                        <a:prstClr val="black"/>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88715546"/>
              </p:ext>
            </p:extLst>
          </p:nvPr>
        </p:nvGraphicFramePr>
        <p:xfrm>
          <a:off x="4572000" y="2565402"/>
          <a:ext cx="3710763" cy="3262287"/>
        </p:xfrm>
        <a:graphic>
          <a:graphicData uri="http://schemas.openxmlformats.org/drawingml/2006/table">
            <a:tbl>
              <a:tblPr firstRow="1" bandRow="1">
                <a:tableStyleId>{5C22544A-7EE6-4342-B048-85BDC9FD1C3A}</a:tableStyleId>
              </a:tblPr>
              <a:tblGrid>
                <a:gridCol w="2915323">
                  <a:extLst>
                    <a:ext uri="{9D8B030D-6E8A-4147-A177-3AD203B41FA5}">
                      <a16:colId xmlns:a16="http://schemas.microsoft.com/office/drawing/2014/main" val="20000"/>
                    </a:ext>
                  </a:extLst>
                </a:gridCol>
                <a:gridCol w="795440">
                  <a:extLst>
                    <a:ext uri="{9D8B030D-6E8A-4147-A177-3AD203B41FA5}">
                      <a16:colId xmlns:a16="http://schemas.microsoft.com/office/drawing/2014/main" val="20001"/>
                    </a:ext>
                  </a:extLst>
                </a:gridCol>
              </a:tblGrid>
              <a:tr h="357436">
                <a:tc>
                  <a:txBody>
                    <a:bodyPr/>
                    <a:lstStyle/>
                    <a:p>
                      <a:r>
                        <a:rPr lang="en-US" sz="1400" b="0" dirty="0">
                          <a:solidFill>
                            <a:schemeClr val="tx1"/>
                          </a:solidFill>
                        </a:rPr>
                        <a:t>Per general ledger</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b="0" dirty="0">
                          <a:solidFill>
                            <a:srgbClr val="FF0000"/>
                          </a:solidFill>
                        </a:rPr>
                        <a:t>$34,600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0"/>
                  </a:ext>
                </a:extLst>
              </a:tr>
              <a:tr h="307324">
                <a:tc>
                  <a:txBody>
                    <a:bodyPr/>
                    <a:lstStyle/>
                    <a:p>
                      <a:pPr marL="0" indent="225425" algn="l"/>
                      <a:r>
                        <a:rPr lang="en-US" sz="1400" dirty="0"/>
                        <a:t>Note Received</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dirty="0"/>
                        <a:t>2,000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1"/>
                  </a:ext>
                </a:extLst>
              </a:tr>
              <a:tr h="307324">
                <a:tc>
                  <a:txBody>
                    <a:bodyPr/>
                    <a:lstStyle/>
                    <a:p>
                      <a:pPr marL="0" indent="225425" algn="l"/>
                      <a:r>
                        <a:rPr lang="en-US" sz="1400" baseline="0" dirty="0"/>
                        <a:t>Interest earned from note</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dirty="0"/>
                        <a:t>200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2"/>
                  </a:ext>
                </a:extLst>
              </a:tr>
              <a:tr h="522452">
                <a:tc>
                  <a:txBody>
                    <a:bodyPr/>
                    <a:lstStyle/>
                    <a:p>
                      <a:pPr marL="0" indent="225425" algn="l"/>
                      <a:endParaRPr lang="en-US" sz="1400" baseline="0" dirty="0"/>
                    </a:p>
                    <a:p>
                      <a:pPr marL="0" indent="225425" algn="l"/>
                      <a:r>
                        <a:rPr lang="en-US" sz="1400" baseline="0" dirty="0"/>
                        <a:t>EFT for utilities</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endParaRPr lang="en-US" sz="1400" dirty="0"/>
                    </a:p>
                    <a:p>
                      <a:pPr algn="r"/>
                      <a:r>
                        <a:rPr lang="en-US" sz="1400" dirty="0"/>
                        <a:t>(4,100)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3"/>
                  </a:ext>
                </a:extLst>
              </a:tr>
              <a:tr h="307324">
                <a:tc>
                  <a:txBody>
                    <a:bodyPr/>
                    <a:lstStyle/>
                    <a:p>
                      <a:pPr marL="0" indent="225425" algn="l"/>
                      <a:r>
                        <a:rPr lang="en-US" sz="1400" baseline="0" dirty="0"/>
                        <a:t>NSF Check from customer</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dirty="0"/>
                        <a:t>(2,800)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4"/>
                  </a:ext>
                </a:extLst>
              </a:tr>
              <a:tr h="307324">
                <a:tc>
                  <a:txBody>
                    <a:bodyPr/>
                    <a:lstStyle/>
                    <a:p>
                      <a:pPr marL="0" indent="225425" algn="l"/>
                      <a:r>
                        <a:rPr lang="en-US" sz="1400" baseline="0" dirty="0"/>
                        <a:t>Service fee</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dirty="0"/>
                        <a:t>(100)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7"/>
                  </a:ext>
                </a:extLst>
              </a:tr>
              <a:tr h="548622">
                <a:tc>
                  <a:txBody>
                    <a:bodyPr/>
                    <a:lstStyle/>
                    <a:p>
                      <a:pPr marL="0" indent="225425" algn="l"/>
                      <a:r>
                        <a:rPr lang="en-US" sz="1400" baseline="0" dirty="0"/>
                        <a:t>Corrected advertising expense</a:t>
                      </a:r>
                    </a:p>
                  </a:txBody>
                  <a:tcPr>
                    <a:lnL w="12700" cap="flat" cmpd="sng" algn="ctr">
                      <a:no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tc>
                  <a:txBody>
                    <a:bodyPr/>
                    <a:lstStyle/>
                    <a:p>
                      <a:pPr algn="r"/>
                      <a:r>
                        <a:rPr lang="en-US" sz="1400" dirty="0"/>
                        <a:t>(300)</a:t>
                      </a:r>
                    </a:p>
                  </a:txBody>
                  <a:tcPr>
                    <a:lnL w="12700" cap="flat" cmpd="sng" algn="ctr">
                      <a:solidFill>
                        <a:srgbClr val="EEECE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prstClr val="black"/>
                      </a:solidFill>
                      <a:prstDash val="solid"/>
                      <a:round/>
                      <a:headEnd type="none" w="med" len="med"/>
                      <a:tailEnd type="none" w="med" len="med"/>
                    </a:lnB>
                    <a:solidFill>
                      <a:srgbClr val="ECE9DB"/>
                    </a:solidFill>
                  </a:tcPr>
                </a:tc>
                <a:extLst>
                  <a:ext uri="{0D108BD9-81ED-4DB2-BD59-A6C34878D82A}">
                    <a16:rowId xmlns:a16="http://schemas.microsoft.com/office/drawing/2014/main" val="10008"/>
                  </a:ext>
                </a:extLst>
              </a:tr>
              <a:tr h="604481">
                <a:tc>
                  <a:txBody>
                    <a:bodyPr/>
                    <a:lstStyle/>
                    <a:p>
                      <a:r>
                        <a:rPr lang="en-US" sz="1400" dirty="0"/>
                        <a:t>Company</a:t>
                      </a:r>
                      <a:r>
                        <a:rPr lang="en-US" sz="1400" baseline="0" dirty="0"/>
                        <a:t> balance </a:t>
                      </a:r>
                      <a:r>
                        <a:rPr lang="en-US" sz="1400" dirty="0"/>
                        <a:t>per reconciliation</a:t>
                      </a:r>
                    </a:p>
                  </a:txBody>
                  <a:tcPr>
                    <a:lnL w="12700" cap="flat" cmpd="sng" algn="ctr">
                      <a:solidFill>
                        <a:srgbClr val="ECE9DB"/>
                      </a:solidFill>
                      <a:prstDash val="solid"/>
                      <a:round/>
                      <a:headEnd type="none" w="med" len="med"/>
                      <a:tailEnd type="none" w="med" len="med"/>
                    </a:lnL>
                    <a:lnR w="12700" cap="flat" cmpd="sng" algn="ctr">
                      <a:solidFill>
                        <a:srgbClr val="ECE9DB"/>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CE9DB"/>
                      </a:solidFill>
                      <a:prstDash val="solid"/>
                      <a:round/>
                      <a:headEnd type="none" w="med" len="med"/>
                      <a:tailEnd type="none" w="med" len="med"/>
                    </a:lnB>
                    <a:solidFill>
                      <a:srgbClr val="ECE9DB"/>
                    </a:solidFill>
                  </a:tcPr>
                </a:tc>
                <a:tc>
                  <a:txBody>
                    <a:bodyPr/>
                    <a:lstStyle/>
                    <a:p>
                      <a:pPr algn="r" fontAlgn="b"/>
                      <a:r>
                        <a:rPr lang="en-US" sz="1400" b="0" i="0" u="dbl" strike="noStrike" dirty="0">
                          <a:solidFill>
                            <a:srgbClr val="000000"/>
                          </a:solidFill>
                          <a:effectLst/>
                          <a:latin typeface="+mn-lt"/>
                        </a:rPr>
                        <a:t> $29,500</a:t>
                      </a:r>
                      <a:endParaRPr lang="en-US" sz="1400" b="0" i="0" u="dbl" strike="noStrike" dirty="0">
                        <a:solidFill>
                          <a:srgbClr val="000000"/>
                        </a:solidFill>
                        <a:effectLst/>
                        <a:latin typeface="Calibri"/>
                      </a:endParaRPr>
                    </a:p>
                  </a:txBody>
                  <a:tcPr marL="12700" marR="12700" marT="12700" marB="0">
                    <a:lnL w="12700" cap="flat" cmpd="sng" algn="ctr">
                      <a:solidFill>
                        <a:srgbClr val="ECE9DB"/>
                      </a:solidFill>
                      <a:prstDash val="solid"/>
                      <a:round/>
                      <a:headEnd type="none" w="med" len="med"/>
                      <a:tailEnd type="none" w="med" len="med"/>
                    </a:lnL>
                    <a:lnT w="12700" cap="flat" cmpd="sng" algn="ctr">
                      <a:solidFill>
                        <a:prstClr val="black"/>
                      </a:solidFill>
                      <a:prstDash val="solid"/>
                      <a:round/>
                      <a:headEnd type="none" w="med" len="med"/>
                      <a:tailEnd type="none" w="med" len="med"/>
                    </a:lnT>
                    <a:lnB w="12700" cap="flat" cmpd="sng" algn="ctr">
                      <a:solidFill>
                        <a:srgbClr val="EEECE1"/>
                      </a:solidFill>
                      <a:prstDash val="solid"/>
                      <a:round/>
                      <a:headEnd type="none" w="med" len="med"/>
                      <a:tailEnd type="none" w="med" len="med"/>
                    </a:lnB>
                    <a:solidFill>
                      <a:srgbClr val="ECE9DB"/>
                    </a:solidFill>
                  </a:tcPr>
                </a:tc>
                <a:extLst>
                  <a:ext uri="{0D108BD9-81ED-4DB2-BD59-A6C34878D82A}">
                    <a16:rowId xmlns:a16="http://schemas.microsoft.com/office/drawing/2014/main" val="1000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623456662"/>
              </p:ext>
            </p:extLst>
          </p:nvPr>
        </p:nvGraphicFramePr>
        <p:xfrm>
          <a:off x="1964428" y="1187339"/>
          <a:ext cx="5785911" cy="1010920"/>
        </p:xfrm>
        <a:graphic>
          <a:graphicData uri="http://schemas.openxmlformats.org/drawingml/2006/table">
            <a:tbl>
              <a:tblPr firstRow="1" bandRow="1">
                <a:tableStyleId>{5C22544A-7EE6-4342-B048-85BDC9FD1C3A}</a:tableStyleId>
              </a:tblPr>
              <a:tblGrid>
                <a:gridCol w="5785911">
                  <a:extLst>
                    <a:ext uri="{9D8B030D-6E8A-4147-A177-3AD203B41FA5}">
                      <a16:colId xmlns:a16="http://schemas.microsoft.com/office/drawing/2014/main" val="20000"/>
                    </a:ext>
                  </a:extLst>
                </a:gridCol>
              </a:tblGrid>
              <a:tr h="276219">
                <a:tc>
                  <a:txBody>
                    <a:bodyPr/>
                    <a:lstStyle/>
                    <a:p>
                      <a:pPr algn="ctr"/>
                      <a:r>
                        <a:rPr lang="en-US" sz="1600" dirty="0">
                          <a:solidFill>
                            <a:schemeClr val="tx1"/>
                          </a:solidFill>
                        </a:rPr>
                        <a:t>STARLIGHT Productions</a:t>
                      </a:r>
                    </a:p>
                  </a:txBody>
                  <a:tcPr>
                    <a:lnL w="12700" cap="flat" cmpd="sng" algn="ctr">
                      <a:solidFill>
                        <a:srgbClr val="EEECE1"/>
                      </a:solid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noFill/>
                  </a:tcPr>
                </a:tc>
                <a:extLst>
                  <a:ext uri="{0D108BD9-81ED-4DB2-BD59-A6C34878D82A}">
                    <a16:rowId xmlns:a16="http://schemas.microsoft.com/office/drawing/2014/main" val="10000"/>
                  </a:ext>
                </a:extLst>
              </a:tr>
              <a:tr h="285861">
                <a:tc>
                  <a:txBody>
                    <a:bodyPr/>
                    <a:lstStyle/>
                    <a:p>
                      <a:pPr algn="ctr"/>
                      <a:r>
                        <a:rPr lang="en-US" sz="1400" b="1" dirty="0"/>
                        <a:t>Bank</a:t>
                      </a:r>
                      <a:r>
                        <a:rPr lang="en-US" sz="1400" b="1" baseline="0" dirty="0"/>
                        <a:t> Reconciliation</a:t>
                      </a:r>
                      <a:endParaRPr lang="en-US" sz="1400" b="1" dirty="0"/>
                    </a:p>
                  </a:txBody>
                  <a:tcPr>
                    <a:lnL w="12700" cap="flat" cmpd="sng" algn="ctr">
                      <a:solidFill>
                        <a:srgbClr val="EEECE1"/>
                      </a:solid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1400" b="1" dirty="0"/>
                        <a:t>March 31, 2024</a:t>
                      </a:r>
                    </a:p>
                  </a:txBody>
                  <a:tcPr>
                    <a:lnL w="12700" cap="flat" cmpd="sng" algn="ctr">
                      <a:solidFill>
                        <a:srgbClr val="EEECE1"/>
                      </a:solidFill>
                      <a:prstDash val="solid"/>
                      <a:round/>
                      <a:headEnd type="none" w="med" len="med"/>
                      <a:tailEnd type="none" w="med" len="med"/>
                    </a:lnL>
                    <a:lnR w="12700" cap="flat" cmpd="sng" algn="ctr">
                      <a:solidFill>
                        <a:srgbClr val="EEECE1"/>
                      </a:solidFill>
                      <a:prstDash val="solid"/>
                      <a:round/>
                      <a:headEnd type="none" w="med" len="med"/>
                      <a:tailEnd type="none" w="med" len="med"/>
                    </a:lnR>
                    <a:lnT w="12700" cap="flat" cmpd="sng" algn="ctr">
                      <a:solidFill>
                        <a:srgbClr val="EEECE1"/>
                      </a:solidFill>
                      <a:prstDash val="solid"/>
                      <a:round/>
                      <a:headEnd type="none" w="med" len="med"/>
                      <a:tailEnd type="none" w="med" len="med"/>
                    </a:lnT>
                    <a:lnB w="12700" cap="flat" cmpd="sng" algn="ctr">
                      <a:solidFill>
                        <a:srgbClr val="EEECE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Left Brace 4"/>
          <p:cNvSpPr/>
          <p:nvPr/>
        </p:nvSpPr>
        <p:spPr>
          <a:xfrm flipH="1">
            <a:off x="8223844" y="2971139"/>
            <a:ext cx="88110" cy="2063999"/>
          </a:xfrm>
          <a:prstGeom prst="leftBrace">
            <a:avLst>
              <a:gd name="adj1" fmla="val 42632"/>
              <a:gd name="adj2" fmla="val 50000"/>
            </a:avLst>
          </a:prstGeom>
          <a:ln w="31750" cap="flat">
            <a:roun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5" name="TextBox 14"/>
          <p:cNvSpPr txBox="1"/>
          <p:nvPr/>
        </p:nvSpPr>
        <p:spPr>
          <a:xfrm>
            <a:off x="3185528" y="6008233"/>
            <a:ext cx="824632" cy="369332"/>
          </a:xfrm>
          <a:prstGeom prst="rect">
            <a:avLst/>
          </a:prstGeom>
          <a:noFill/>
        </p:spPr>
        <p:txBody>
          <a:bodyPr wrap="square" rtlCol="0">
            <a:spAutoFit/>
          </a:bodyPr>
          <a:lstStyle/>
          <a:p>
            <a:r>
              <a:rPr lang="en-US" dirty="0"/>
              <a:t>Step 1</a:t>
            </a:r>
          </a:p>
        </p:txBody>
      </p:sp>
      <p:sp>
        <p:nvSpPr>
          <p:cNvPr id="16" name="TextBox 15"/>
          <p:cNvSpPr txBox="1"/>
          <p:nvPr/>
        </p:nvSpPr>
        <p:spPr>
          <a:xfrm>
            <a:off x="7977702" y="6030123"/>
            <a:ext cx="844720" cy="369332"/>
          </a:xfrm>
          <a:prstGeom prst="rect">
            <a:avLst/>
          </a:prstGeom>
          <a:noFill/>
        </p:spPr>
        <p:txBody>
          <a:bodyPr wrap="square" rtlCol="0">
            <a:spAutoFit/>
          </a:bodyPr>
          <a:lstStyle/>
          <a:p>
            <a:r>
              <a:rPr lang="en-US" dirty="0"/>
              <a:t>Step 2</a:t>
            </a:r>
          </a:p>
        </p:txBody>
      </p:sp>
      <p:sp>
        <p:nvSpPr>
          <p:cNvPr id="17" name="TextBox 16"/>
          <p:cNvSpPr txBox="1"/>
          <p:nvPr/>
        </p:nvSpPr>
        <p:spPr>
          <a:xfrm>
            <a:off x="4890828" y="6127694"/>
            <a:ext cx="1475366" cy="369332"/>
          </a:xfrm>
          <a:prstGeom prst="rect">
            <a:avLst/>
          </a:prstGeom>
          <a:noFill/>
        </p:spPr>
        <p:txBody>
          <a:bodyPr wrap="square" rtlCol="0">
            <a:spAutoFit/>
          </a:bodyPr>
          <a:lstStyle/>
          <a:p>
            <a:pPr algn="ctr"/>
            <a:r>
              <a:rPr lang="en-US" dirty="0"/>
              <a:t>Reconciled</a:t>
            </a:r>
          </a:p>
        </p:txBody>
      </p:sp>
      <p:cxnSp>
        <p:nvCxnSpPr>
          <p:cNvPr id="19" name="Straight Arrow Connector 18"/>
          <p:cNvCxnSpPr/>
          <p:nvPr/>
        </p:nvCxnSpPr>
        <p:spPr>
          <a:xfrm flipV="1">
            <a:off x="4127608" y="6030123"/>
            <a:ext cx="0" cy="296194"/>
          </a:xfrm>
          <a:prstGeom prst="straightConnector1">
            <a:avLst/>
          </a:prstGeom>
          <a:ln w="28575">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7900964" y="6030123"/>
            <a:ext cx="0" cy="296192"/>
          </a:xfrm>
          <a:prstGeom prst="straightConnector1">
            <a:avLst/>
          </a:prstGeom>
          <a:ln w="28575">
            <a:tailEnd type="triangle" w="lg" len="lg"/>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140374" y="3689044"/>
            <a:ext cx="1226331" cy="1015663"/>
          </a:xfrm>
          <a:prstGeom prst="rect">
            <a:avLst/>
          </a:prstGeom>
          <a:noFill/>
        </p:spPr>
        <p:txBody>
          <a:bodyPr wrap="square" rtlCol="0">
            <a:spAutoFit/>
          </a:bodyPr>
          <a:lstStyle/>
          <a:p>
            <a:pPr algn="ctr"/>
            <a:r>
              <a:rPr lang="en-US" dirty="0"/>
              <a:t>Step 3:</a:t>
            </a:r>
            <a:br>
              <a:rPr lang="en-US" sz="1400" dirty="0"/>
            </a:br>
            <a:r>
              <a:rPr lang="en-US" sz="1400" dirty="0"/>
              <a:t>Update</a:t>
            </a:r>
          </a:p>
          <a:p>
            <a:pPr algn="ctr"/>
            <a:r>
              <a:rPr lang="en-US" sz="1400" dirty="0"/>
              <a:t>company</a:t>
            </a:r>
          </a:p>
          <a:p>
            <a:pPr algn="ctr"/>
            <a:r>
              <a:rPr lang="en-US" sz="1400" dirty="0"/>
              <a:t>records</a:t>
            </a:r>
          </a:p>
        </p:txBody>
      </p:sp>
      <p:cxnSp>
        <p:nvCxnSpPr>
          <p:cNvPr id="28" name="Straight Connector 27"/>
          <p:cNvCxnSpPr>
            <a:endCxn id="17" idx="3"/>
          </p:cNvCxnSpPr>
          <p:nvPr/>
        </p:nvCxnSpPr>
        <p:spPr>
          <a:xfrm flipH="1" flipV="1">
            <a:off x="6366194" y="6312360"/>
            <a:ext cx="1534770" cy="139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17" idx="1"/>
          </p:cNvCxnSpPr>
          <p:nvPr/>
        </p:nvCxnSpPr>
        <p:spPr>
          <a:xfrm flipV="1">
            <a:off x="4127608" y="6312360"/>
            <a:ext cx="763220" cy="335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39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Common Mistake</a:t>
            </a:r>
          </a:p>
        </p:txBody>
      </p:sp>
      <p:sp>
        <p:nvSpPr>
          <p:cNvPr id="3" name="Content Placeholder 2"/>
          <p:cNvSpPr>
            <a:spLocks noGrp="1"/>
          </p:cNvSpPr>
          <p:nvPr>
            <p:ph idx="1"/>
          </p:nvPr>
        </p:nvSpPr>
        <p:spPr>
          <a:xfrm>
            <a:off x="809150" y="1280160"/>
            <a:ext cx="7955280" cy="5386568"/>
          </a:xfrm>
        </p:spPr>
        <p:txBody>
          <a:bodyPr>
            <a:noAutofit/>
          </a:bodyPr>
          <a:lstStyle/>
          <a:p>
            <a:r>
              <a:rPr lang="en-US" sz="2400" dirty="0"/>
              <a:t>Students sometimes mistake an NSF check from a customer as a bad check written by the company instead of one written to the company. </a:t>
            </a:r>
          </a:p>
          <a:p>
            <a:r>
              <a:rPr lang="en-US" sz="2400" dirty="0"/>
              <a:t>When an NSF check occurs, the company has deposited a customer’s check but the customer did not have enough funds to cover the check.</a:t>
            </a:r>
          </a:p>
          <a:p>
            <a:r>
              <a:rPr lang="en-US" sz="2400" dirty="0"/>
              <a:t>The company must adjust its balance of cash downward to reverse the increase in cash it recorded at the time of deposit.</a:t>
            </a:r>
          </a:p>
          <a:p>
            <a:r>
              <a:rPr lang="en-US" sz="2400" dirty="0"/>
              <a:t>The effect of this bounced customer check creates an account receivable for the company until the customer honors the funds it owes.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52</a:t>
            </a:fld>
            <a:endParaRPr lang="en-US" dirty="0"/>
          </a:p>
        </p:txBody>
      </p:sp>
    </p:spTree>
    <p:extLst>
      <p:ext uri="{BB962C8B-B14F-4D97-AF65-F5344CB8AC3E}">
        <p14:creationId xmlns:p14="http://schemas.microsoft.com/office/powerpoint/2010/main" val="3783737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Which of the following items would be found on the “bank side,” or the left-hand side, of the bank reconciliation?</a:t>
            </a:r>
          </a:p>
          <a:p>
            <a:pPr>
              <a:buAutoNum type="alphaLcPeriod"/>
            </a:pPr>
            <a:r>
              <a:rPr lang="en-US" sz="2800" dirty="0"/>
              <a:t>Interest income received on the account</a:t>
            </a:r>
          </a:p>
          <a:p>
            <a:pPr>
              <a:buAutoNum type="alphaLcPeriod"/>
            </a:pPr>
            <a:r>
              <a:rPr lang="en-US" sz="2800" dirty="0"/>
              <a:t>Deposits outstanding</a:t>
            </a:r>
          </a:p>
          <a:p>
            <a:pPr>
              <a:buAutoNum type="alphaLcPeriod" startAt="3"/>
            </a:pPr>
            <a:r>
              <a:rPr lang="en-US" sz="2800" dirty="0"/>
              <a:t>NSF check from a customer</a:t>
            </a:r>
          </a:p>
          <a:p>
            <a:pPr>
              <a:buAutoNum type="alphaLcPeriod" startAt="3"/>
            </a:pPr>
            <a:r>
              <a:rPr lang="en-US" sz="2800" dirty="0"/>
              <a:t>Service fee charged by the bank</a:t>
            </a:r>
          </a:p>
        </p:txBody>
      </p:sp>
      <p:sp>
        <p:nvSpPr>
          <p:cNvPr id="4" name="Title 3"/>
          <p:cNvSpPr>
            <a:spLocks noGrp="1"/>
          </p:cNvSpPr>
          <p:nvPr>
            <p:ph type="title"/>
          </p:nvPr>
        </p:nvSpPr>
        <p:spPr>
          <a:xfrm>
            <a:off x="947570" y="374098"/>
            <a:ext cx="7922577" cy="799257"/>
          </a:xfrm>
        </p:spPr>
        <p:txBody>
          <a:bodyPr/>
          <a:lstStyle/>
          <a:p>
            <a:r>
              <a:rPr lang="en-US" dirty="0"/>
              <a:t>Concept Check 4–5</a:t>
            </a:r>
          </a:p>
        </p:txBody>
      </p:sp>
      <p:sp>
        <p:nvSpPr>
          <p:cNvPr id="6" name="Oval 5"/>
          <p:cNvSpPr/>
          <p:nvPr/>
        </p:nvSpPr>
        <p:spPr bwMode="auto">
          <a:xfrm>
            <a:off x="947570" y="301136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4637369"/>
            <a:ext cx="7406640" cy="1920240"/>
          </a:xfrm>
          <a:prstGeom prst="rect">
            <a:avLst/>
          </a:prstGeom>
          <a:solidFill>
            <a:srgbClr val="FFFFD1"/>
          </a:solidFill>
          <a:ln w="6350">
            <a:solidFill>
              <a:schemeClr val="tx1"/>
            </a:solidFill>
          </a:ln>
        </p:spPr>
        <p:txBody>
          <a:bodyPr wrap="square" rtlCol="0">
            <a:spAutoFit/>
          </a:bodyPr>
          <a:lstStyle/>
          <a:p>
            <a:r>
              <a:rPr lang="en-US" sz="2400" dirty="0"/>
              <a:t>The common items that are shown on the left side of the bank reconciliation include deposits outstanding, checks outstanding, and bank errors. All of the other items would appear on the “company’s side,” or the right-hand side, of the bank reconciliation.</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53</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How would an NSF check from a customer be treated on a bank reconciliation?</a:t>
            </a:r>
          </a:p>
          <a:p>
            <a:pPr>
              <a:buAutoNum type="alphaLcPeriod"/>
            </a:pPr>
            <a:r>
              <a:rPr lang="en-US" sz="2800" dirty="0"/>
              <a:t>Addition on the bank side</a:t>
            </a:r>
          </a:p>
          <a:p>
            <a:pPr>
              <a:buAutoNum type="alphaLcPeriod"/>
            </a:pPr>
            <a:r>
              <a:rPr lang="en-US" sz="2800" dirty="0"/>
              <a:t>Deduction on the bank side</a:t>
            </a:r>
          </a:p>
          <a:p>
            <a:pPr>
              <a:buAutoNum type="alphaLcPeriod" startAt="3"/>
            </a:pPr>
            <a:r>
              <a:rPr lang="en-US" sz="2800" dirty="0"/>
              <a:t>Addition on the company side</a:t>
            </a:r>
          </a:p>
          <a:p>
            <a:pPr>
              <a:buAutoNum type="alphaLcPeriod" startAt="3"/>
            </a:pPr>
            <a:r>
              <a:rPr lang="en-US" sz="2800" dirty="0"/>
              <a:t>Deduction on the company side</a:t>
            </a:r>
          </a:p>
        </p:txBody>
      </p:sp>
      <p:sp>
        <p:nvSpPr>
          <p:cNvPr id="4" name="Title 3"/>
          <p:cNvSpPr>
            <a:spLocks noGrp="1"/>
          </p:cNvSpPr>
          <p:nvPr>
            <p:ph type="title"/>
          </p:nvPr>
        </p:nvSpPr>
        <p:spPr>
          <a:xfrm>
            <a:off x="936943" y="387917"/>
            <a:ext cx="7922577" cy="799257"/>
          </a:xfrm>
        </p:spPr>
        <p:txBody>
          <a:bodyPr/>
          <a:lstStyle/>
          <a:p>
            <a:r>
              <a:rPr lang="en-US" dirty="0"/>
              <a:t>Concept Check 4–6</a:t>
            </a:r>
          </a:p>
        </p:txBody>
      </p:sp>
      <p:sp>
        <p:nvSpPr>
          <p:cNvPr id="7" name="TextBox 6"/>
          <p:cNvSpPr txBox="1"/>
          <p:nvPr/>
        </p:nvSpPr>
        <p:spPr>
          <a:xfrm>
            <a:off x="1064944" y="4217430"/>
            <a:ext cx="7406640" cy="2139047"/>
          </a:xfrm>
          <a:prstGeom prst="rect">
            <a:avLst/>
          </a:prstGeom>
          <a:solidFill>
            <a:srgbClr val="FFFFD1"/>
          </a:solidFill>
          <a:ln w="6350">
            <a:solidFill>
              <a:schemeClr val="tx1"/>
            </a:solidFill>
          </a:ln>
        </p:spPr>
        <p:txBody>
          <a:bodyPr wrap="square" rtlCol="0">
            <a:spAutoFit/>
          </a:bodyPr>
          <a:lstStyle/>
          <a:p>
            <a:r>
              <a:rPr lang="en-US" sz="1900" dirty="0"/>
              <a:t>An NSF check would be shown on the company’s side—the right side—and it would be shown as a deduction. This is because when the company originally deposited the customer’s check, they increased the Cash account. Now that the check has been discovered to be an NSF check, or a nonsufficient funds check, the company must reverse the cash out of its books, resulting in a decrease, or a deduction, on the company’s side of the bank reconciliation.</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54</a:t>
            </a:fld>
            <a:endParaRPr lang="en-US" dirty="0"/>
          </a:p>
        </p:txBody>
      </p:sp>
      <p:sp>
        <p:nvSpPr>
          <p:cNvPr id="6" name="Oval 5"/>
          <p:cNvSpPr/>
          <p:nvPr/>
        </p:nvSpPr>
        <p:spPr bwMode="auto">
          <a:xfrm>
            <a:off x="947570" y="3622874"/>
            <a:ext cx="596222" cy="54864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41597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812788" y="457200"/>
            <a:ext cx="8229600" cy="1143000"/>
          </a:xfrm>
        </p:spPr>
        <p:txBody>
          <a:bodyPr/>
          <a:lstStyle/>
          <a:p>
            <a:pPr>
              <a:lnSpc>
                <a:spcPct val="90000"/>
              </a:lnSpc>
            </a:pPr>
            <a:r>
              <a:rPr lang="en-US" dirty="0"/>
              <a:t>Step 3: Update the Company’s Cash Account (1 of 3)</a:t>
            </a:r>
          </a:p>
        </p:txBody>
      </p:sp>
      <p:sp>
        <p:nvSpPr>
          <p:cNvPr id="66562" name="Content Placeholder 2"/>
          <p:cNvSpPr>
            <a:spLocks noGrp="1"/>
          </p:cNvSpPr>
          <p:nvPr>
            <p:ph idx="1"/>
          </p:nvPr>
        </p:nvSpPr>
        <p:spPr>
          <a:xfrm>
            <a:off x="809150" y="1737360"/>
            <a:ext cx="7955280" cy="4525963"/>
          </a:xfrm>
        </p:spPr>
        <p:txBody>
          <a:bodyPr/>
          <a:lstStyle/>
          <a:p>
            <a:pPr marL="0" indent="0">
              <a:buNone/>
            </a:pPr>
            <a:r>
              <a:rPr lang="en-US" dirty="0"/>
              <a:t>Update the balance in the company’s Cash account to adjust for items used to reconcile the company’s cash balance (right side of Illustration 4-12).</a:t>
            </a:r>
          </a:p>
          <a:p>
            <a:r>
              <a:rPr lang="en-US" b="1" dirty="0"/>
              <a:t>Debit Cash</a:t>
            </a:r>
            <a:r>
              <a:rPr lang="en-US" dirty="0"/>
              <a:t> for items that add to the balance.</a:t>
            </a:r>
          </a:p>
          <a:p>
            <a:r>
              <a:rPr lang="en-US" b="1" dirty="0"/>
              <a:t>Credit Cash</a:t>
            </a:r>
            <a:r>
              <a:rPr lang="en-US" dirty="0"/>
              <a:t> for items that subtract from the balance.</a:t>
            </a:r>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56</a:t>
            </a:fld>
            <a:endParaRPr lang="en-US" dirty="0"/>
          </a:p>
        </p:txBody>
      </p:sp>
      <p:sp>
        <p:nvSpPr>
          <p:cNvPr id="6" name="Content Placeholder 4"/>
          <p:cNvSpPr>
            <a:spLocks noGrp="1"/>
          </p:cNvSpPr>
          <p:nvPr>
            <p:ph sz="quarter" idx="4294967295"/>
          </p:nvPr>
        </p:nvSpPr>
        <p:spPr>
          <a:xfrm>
            <a:off x="967565" y="1534908"/>
            <a:ext cx="7786671" cy="507215"/>
          </a:xfrm>
          <a:prstGeom prst="rect">
            <a:avLst/>
          </a:prstGeom>
        </p:spPr>
        <p:txBody>
          <a:bodyPr/>
          <a:lstStyle/>
          <a:p>
            <a:pPr marL="0" indent="0">
              <a:buNone/>
            </a:pPr>
            <a:r>
              <a:rPr lang="en-US" sz="2800" b="1" dirty="0">
                <a:solidFill>
                  <a:schemeClr val="tx1"/>
                </a:solidFill>
                <a:latin typeface="Avenir LT Std 65 Medium"/>
                <a:ea typeface="+mj-ea"/>
              </a:rPr>
              <a:t>Record items that </a:t>
            </a:r>
            <a:r>
              <a:rPr lang="en-US" sz="2800" b="1" i="1" dirty="0">
                <a:solidFill>
                  <a:schemeClr val="tx1"/>
                </a:solidFill>
                <a:latin typeface="Avenir LT Std 65 Medium"/>
                <a:ea typeface="+mj-ea"/>
              </a:rPr>
              <a:t>increase</a:t>
            </a:r>
            <a:r>
              <a:rPr lang="en-US" sz="2800" b="1" dirty="0">
                <a:solidFill>
                  <a:schemeClr val="tx1"/>
                </a:solidFill>
                <a:latin typeface="Avenir LT Std 65 Medium"/>
                <a:ea typeface="+mj-ea"/>
              </a:rPr>
              <a:t> cash:</a:t>
            </a:r>
            <a:endParaRPr lang="en-US" sz="2800" b="1" dirty="0">
              <a:solidFill>
                <a:schemeClr val="tx1"/>
              </a:solidFill>
            </a:endParaRPr>
          </a:p>
        </p:txBody>
      </p:sp>
      <p:grpSp>
        <p:nvGrpSpPr>
          <p:cNvPr id="3" name="Group 2">
            <a:extLst>
              <a:ext uri="{FF2B5EF4-FFF2-40B4-BE49-F238E27FC236}">
                <a16:creationId xmlns:a16="http://schemas.microsoft.com/office/drawing/2014/main" id="{E84D8BFA-AD03-4E0A-B94C-640DBD674FB4}"/>
              </a:ext>
            </a:extLst>
          </p:cNvPr>
          <p:cNvGrpSpPr/>
          <p:nvPr/>
        </p:nvGrpSpPr>
        <p:grpSpPr>
          <a:xfrm>
            <a:off x="953995" y="3987202"/>
            <a:ext cx="8043563" cy="2560320"/>
            <a:chOff x="753491" y="3657710"/>
            <a:chExt cx="8043563" cy="2560320"/>
          </a:xfrm>
        </p:grpSpPr>
        <p:sp>
          <p:nvSpPr>
            <p:cNvPr id="15" name="Rectangle 14"/>
            <p:cNvSpPr/>
            <p:nvPr/>
          </p:nvSpPr>
          <p:spPr>
            <a:xfrm>
              <a:off x="753491" y="3657710"/>
              <a:ext cx="7955280" cy="25603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16" name="Group 15"/>
            <p:cNvGrpSpPr/>
            <p:nvPr/>
          </p:nvGrpSpPr>
          <p:grpSpPr>
            <a:xfrm>
              <a:off x="841774" y="3657710"/>
              <a:ext cx="7955280" cy="1963366"/>
              <a:chOff x="1143643" y="1064012"/>
              <a:chExt cx="7677510" cy="1963366"/>
            </a:xfrm>
          </p:grpSpPr>
          <p:sp>
            <p:nvSpPr>
              <p:cNvPr id="17" name="TextBox 16"/>
              <p:cNvSpPr txBox="1">
                <a:spLocks noChangeArrowheads="1"/>
              </p:cNvSpPr>
              <p:nvPr/>
            </p:nvSpPr>
            <p:spPr bwMode="auto">
              <a:xfrm>
                <a:off x="1153705" y="1064012"/>
                <a:ext cx="7658357" cy="400110"/>
              </a:xfrm>
              <a:prstGeom prst="rect">
                <a:avLst/>
              </a:prstGeom>
              <a:noFill/>
              <a:ln w="9525">
                <a:noFill/>
                <a:miter lim="800000"/>
                <a:headEnd/>
                <a:tailEnd/>
              </a:ln>
            </p:spPr>
            <p:txBody>
              <a:bodyPr wrap="square">
                <a:spAutoFit/>
              </a:bodyPr>
              <a:lstStyle/>
              <a:p>
                <a:r>
                  <a:rPr lang="en-US" sz="2000" dirty="0">
                    <a:latin typeface="Calibri" pitchFamily="34" charset="0"/>
                  </a:rPr>
                  <a:t>March 31, 2024</a:t>
                </a:r>
                <a:r>
                  <a:rPr lang="en-US" sz="2000" b="1" dirty="0">
                    <a:latin typeface="Calibri" pitchFamily="34" charset="0"/>
                  </a:rPr>
                  <a:t>		                             			</a:t>
                </a:r>
                <a:r>
                  <a:rPr lang="en-US" sz="2000" dirty="0">
                    <a:latin typeface="Calibri" pitchFamily="34" charset="0"/>
                  </a:rPr>
                  <a:t>Debit		Credit  </a:t>
                </a:r>
                <a:endParaRPr lang="en-US" sz="2000" dirty="0"/>
              </a:p>
            </p:txBody>
          </p:sp>
          <p:sp>
            <p:nvSpPr>
              <p:cNvPr id="18" name="TextBox 17"/>
              <p:cNvSpPr txBox="1">
                <a:spLocks noChangeArrowheads="1"/>
              </p:cNvSpPr>
              <p:nvPr/>
            </p:nvSpPr>
            <p:spPr bwMode="auto">
              <a:xfrm>
                <a:off x="1143643" y="1396162"/>
                <a:ext cx="7677510" cy="1631216"/>
              </a:xfrm>
              <a:prstGeom prst="rect">
                <a:avLst/>
              </a:prstGeom>
              <a:noFill/>
              <a:ln w="9525">
                <a:noFill/>
                <a:miter lim="800000"/>
                <a:headEnd/>
                <a:tailEnd/>
              </a:ln>
            </p:spPr>
            <p:txBody>
              <a:bodyPr wrap="square">
                <a:spAutoFit/>
              </a:bodyPr>
              <a:lstStyle/>
              <a:p>
                <a:r>
                  <a:rPr lang="en-US" sz="2000" b="1" dirty="0">
                    <a:latin typeface="Calibri" pitchFamily="34" charset="0"/>
                  </a:rPr>
                  <a:t>Utilities Expense……..…………………………………   	4,100</a:t>
                </a:r>
              </a:p>
              <a:p>
                <a:r>
                  <a:rPr lang="en-US" sz="2000" b="1" dirty="0">
                    <a:latin typeface="Calibri" pitchFamily="34" charset="0"/>
                  </a:rPr>
                  <a:t>Accounts Receivable</a:t>
                </a:r>
                <a:r>
                  <a:rPr lang="en-US" sz="2000" dirty="0">
                    <a:latin typeface="Calibri" pitchFamily="34" charset="0"/>
                  </a:rPr>
                  <a:t>……………………………………        </a:t>
                </a:r>
                <a:r>
                  <a:rPr lang="en-US" sz="2000" b="1" dirty="0">
                    <a:latin typeface="Calibri" pitchFamily="34" charset="0"/>
                  </a:rPr>
                  <a:t>2,800</a:t>
                </a:r>
              </a:p>
              <a:p>
                <a:r>
                  <a:rPr lang="en-US" sz="2000" b="1" dirty="0">
                    <a:latin typeface="Calibri" pitchFamily="34" charset="0"/>
                  </a:rPr>
                  <a:t>Service Fee Expense</a:t>
                </a:r>
                <a:r>
                  <a:rPr lang="en-US" sz="2000" dirty="0">
                    <a:latin typeface="Calibri" pitchFamily="34" charset="0"/>
                  </a:rPr>
                  <a:t> …………………………………… 	    </a:t>
                </a:r>
                <a:r>
                  <a:rPr lang="en-US" sz="2000" b="1" dirty="0">
                    <a:latin typeface="Calibri" pitchFamily="34" charset="0"/>
                  </a:rPr>
                  <a:t>100</a:t>
                </a:r>
              </a:p>
              <a:p>
                <a:r>
                  <a:rPr lang="en-US" sz="2000" b="1" dirty="0">
                    <a:latin typeface="Calibri" pitchFamily="34" charset="0"/>
                  </a:rPr>
                  <a:t>Advertising Expense</a:t>
                </a:r>
                <a:r>
                  <a:rPr lang="en-US" sz="2000" dirty="0">
                    <a:latin typeface="Calibri" pitchFamily="34" charset="0"/>
                  </a:rPr>
                  <a:t> ……………………………………	    </a:t>
                </a:r>
                <a:r>
                  <a:rPr lang="en-US" sz="2000" b="1" dirty="0">
                    <a:latin typeface="Calibri" pitchFamily="34" charset="0"/>
                  </a:rPr>
                  <a:t>300</a:t>
                </a:r>
              </a:p>
              <a:p>
                <a:r>
                  <a:rPr lang="en-US" sz="2000" b="1" dirty="0">
                    <a:latin typeface="Calibri" pitchFamily="34" charset="0"/>
                  </a:rPr>
                  <a:t>	Cash </a:t>
                </a:r>
                <a:r>
                  <a:rPr lang="en-US" sz="2000" dirty="0">
                    <a:latin typeface="Calibri" pitchFamily="34" charset="0"/>
                  </a:rPr>
                  <a:t>…………………………………………………………				</a:t>
                </a:r>
                <a:r>
                  <a:rPr lang="en-US" sz="2000" b="1" dirty="0">
                    <a:latin typeface="Calibri" pitchFamily="34" charset="0"/>
                  </a:rPr>
                  <a:t>7,300</a:t>
                </a:r>
                <a:endParaRPr lang="en-US" sz="2000" b="1" u="sng" dirty="0"/>
              </a:p>
            </p:txBody>
          </p:sp>
        </p:grpSp>
        <p:sp>
          <p:nvSpPr>
            <p:cNvPr id="19" name="TextBox 18"/>
            <p:cNvSpPr txBox="1">
              <a:spLocks noChangeArrowheads="1"/>
            </p:cNvSpPr>
            <p:nvPr/>
          </p:nvSpPr>
          <p:spPr bwMode="auto">
            <a:xfrm>
              <a:off x="1266091" y="5499650"/>
              <a:ext cx="7190214" cy="707886"/>
            </a:xfrm>
            <a:prstGeom prst="rect">
              <a:avLst/>
            </a:prstGeom>
            <a:noFill/>
            <a:ln w="9525">
              <a:noFill/>
              <a:miter lim="800000"/>
              <a:headEnd/>
              <a:tailEnd/>
            </a:ln>
          </p:spPr>
          <p:txBody>
            <a:bodyPr wrap="square">
              <a:spAutoFit/>
            </a:bodyPr>
            <a:lstStyle/>
            <a:p>
              <a:r>
                <a:rPr lang="en-US" sz="2000" i="1" dirty="0"/>
                <a:t>(Record utilities payment, NSF check, advertising, bank service fee, and correction for rent)</a:t>
              </a:r>
              <a:endParaRPr lang="en-US" sz="2000" b="1" u="sng" dirty="0"/>
            </a:p>
          </p:txBody>
        </p:sp>
        <p:cxnSp>
          <p:nvCxnSpPr>
            <p:cNvPr id="24" name="Straight Connector 23"/>
            <p:cNvCxnSpPr/>
            <p:nvPr/>
          </p:nvCxnSpPr>
          <p:spPr>
            <a:xfrm flipV="1">
              <a:off x="928007" y="3999439"/>
              <a:ext cx="1645920" cy="150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908373" y="4023247"/>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7283850" y="4016171"/>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7" name="Content Placeholder 4"/>
          <p:cNvSpPr>
            <a:spLocks noGrp="1"/>
          </p:cNvSpPr>
          <p:nvPr>
            <p:ph sz="quarter" idx="4294967295"/>
          </p:nvPr>
        </p:nvSpPr>
        <p:spPr>
          <a:xfrm>
            <a:off x="967565" y="3541858"/>
            <a:ext cx="7786671" cy="507215"/>
          </a:xfrm>
          <a:prstGeom prst="rect">
            <a:avLst/>
          </a:prstGeom>
        </p:spPr>
        <p:txBody>
          <a:bodyPr/>
          <a:lstStyle/>
          <a:p>
            <a:pPr marL="0" indent="0">
              <a:buNone/>
            </a:pPr>
            <a:r>
              <a:rPr lang="en-US" sz="2800" b="1" dirty="0">
                <a:solidFill>
                  <a:schemeClr val="tx1"/>
                </a:solidFill>
                <a:latin typeface="Avenir LT Std 65 Medium"/>
                <a:ea typeface="+mj-ea"/>
              </a:rPr>
              <a:t>Record items that </a:t>
            </a:r>
            <a:r>
              <a:rPr lang="en-US" sz="2800" b="1" i="1" dirty="0">
                <a:solidFill>
                  <a:schemeClr val="tx1"/>
                </a:solidFill>
                <a:latin typeface="Avenir LT Std 65 Medium"/>
                <a:ea typeface="+mj-ea"/>
              </a:rPr>
              <a:t>decrease</a:t>
            </a:r>
            <a:r>
              <a:rPr lang="en-US" sz="2800" b="1" dirty="0">
                <a:solidFill>
                  <a:schemeClr val="tx1"/>
                </a:solidFill>
                <a:latin typeface="Avenir LT Std 65 Medium"/>
                <a:ea typeface="+mj-ea"/>
              </a:rPr>
              <a:t> cash:</a:t>
            </a:r>
            <a:endParaRPr lang="en-US" sz="2800" b="1" dirty="0">
              <a:solidFill>
                <a:schemeClr val="tx1"/>
              </a:solidFill>
            </a:endParaRPr>
          </a:p>
        </p:txBody>
      </p:sp>
      <p:grpSp>
        <p:nvGrpSpPr>
          <p:cNvPr id="11" name="Group 10">
            <a:extLst>
              <a:ext uri="{FF2B5EF4-FFF2-40B4-BE49-F238E27FC236}">
                <a16:creationId xmlns:a16="http://schemas.microsoft.com/office/drawing/2014/main" id="{48EC91E9-D787-4C1B-AF7D-D85813BFF0A4}"/>
              </a:ext>
            </a:extLst>
          </p:cNvPr>
          <p:cNvGrpSpPr/>
          <p:nvPr/>
        </p:nvGrpSpPr>
        <p:grpSpPr>
          <a:xfrm>
            <a:off x="953995" y="2011358"/>
            <a:ext cx="8045078" cy="1645920"/>
            <a:chOff x="953995" y="1699121"/>
            <a:chExt cx="8045078" cy="1645920"/>
          </a:xfrm>
        </p:grpSpPr>
        <p:grpSp>
          <p:nvGrpSpPr>
            <p:cNvPr id="2" name="Group 1">
              <a:extLst>
                <a:ext uri="{FF2B5EF4-FFF2-40B4-BE49-F238E27FC236}">
                  <a16:creationId xmlns:a16="http://schemas.microsoft.com/office/drawing/2014/main" id="{D418B4D7-788F-4AC4-82D0-73F89BFE496D}"/>
                </a:ext>
              </a:extLst>
            </p:cNvPr>
            <p:cNvGrpSpPr/>
            <p:nvPr/>
          </p:nvGrpSpPr>
          <p:grpSpPr>
            <a:xfrm>
              <a:off x="953995" y="1699121"/>
              <a:ext cx="8045078" cy="1645920"/>
              <a:chOff x="756922" y="647603"/>
              <a:chExt cx="8045078" cy="1786268"/>
            </a:xfrm>
          </p:grpSpPr>
          <p:sp>
            <p:nvSpPr>
              <p:cNvPr id="7" name="Rectangle 6"/>
              <p:cNvSpPr/>
              <p:nvPr/>
            </p:nvSpPr>
            <p:spPr>
              <a:xfrm>
                <a:off x="756922" y="647603"/>
                <a:ext cx="7955280" cy="178626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8" name="Group 7"/>
              <p:cNvGrpSpPr/>
              <p:nvPr/>
            </p:nvGrpSpPr>
            <p:grpSpPr>
              <a:xfrm>
                <a:off x="798802" y="659205"/>
                <a:ext cx="8003198" cy="1655590"/>
                <a:chOff x="1143642" y="1042991"/>
                <a:chExt cx="8003198" cy="1655590"/>
              </a:xfrm>
            </p:grpSpPr>
            <p:sp>
              <p:nvSpPr>
                <p:cNvPr id="9" name="TextBox 8"/>
                <p:cNvSpPr txBox="1">
                  <a:spLocks noChangeArrowheads="1"/>
                </p:cNvSpPr>
                <p:nvPr/>
              </p:nvSpPr>
              <p:spPr bwMode="auto">
                <a:xfrm>
                  <a:off x="1154152" y="1042991"/>
                  <a:ext cx="7992688" cy="400110"/>
                </a:xfrm>
                <a:prstGeom prst="rect">
                  <a:avLst/>
                </a:prstGeom>
                <a:noFill/>
                <a:ln w="9525">
                  <a:noFill/>
                  <a:miter lim="800000"/>
                  <a:headEnd/>
                  <a:tailEnd/>
                </a:ln>
              </p:spPr>
              <p:txBody>
                <a:bodyPr wrap="square">
                  <a:spAutoFit/>
                </a:bodyPr>
                <a:lstStyle/>
                <a:p>
                  <a:r>
                    <a:rPr lang="en-US" sz="2000" dirty="0">
                      <a:latin typeface="Calibri" pitchFamily="34" charset="0"/>
                    </a:rPr>
                    <a:t>March 31, 2024</a:t>
                  </a:r>
                  <a:r>
                    <a:rPr lang="en-US" sz="2000" b="1" dirty="0">
                      <a:latin typeface="Calibri" pitchFamily="34" charset="0"/>
                    </a:rPr>
                    <a:t>                             				</a:t>
                  </a:r>
                  <a:r>
                    <a:rPr lang="en-US" sz="2000" dirty="0">
                      <a:latin typeface="Calibri" pitchFamily="34" charset="0"/>
                    </a:rPr>
                    <a:t>Debit		Credit  </a:t>
                  </a:r>
                  <a:endParaRPr lang="en-US" sz="2000" dirty="0"/>
                </a:p>
              </p:txBody>
            </p:sp>
            <p:sp>
              <p:nvSpPr>
                <p:cNvPr id="10" name="TextBox 9"/>
                <p:cNvSpPr txBox="1">
                  <a:spLocks noChangeArrowheads="1"/>
                </p:cNvSpPr>
                <p:nvPr/>
              </p:nvSpPr>
              <p:spPr bwMode="auto">
                <a:xfrm>
                  <a:off x="1143642" y="1375142"/>
                  <a:ext cx="7999765" cy="1323439"/>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 	</a:t>
                  </a:r>
                  <a:r>
                    <a:rPr lang="en-US" sz="2000" b="1" dirty="0">
                      <a:latin typeface="Calibri" pitchFamily="34" charset="0"/>
                    </a:rPr>
                    <a:t>2,200</a:t>
                  </a:r>
                </a:p>
                <a:p>
                  <a:r>
                    <a:rPr lang="en-US" sz="2000" b="1" dirty="0">
                      <a:latin typeface="Calibri" pitchFamily="34" charset="0"/>
                    </a:rPr>
                    <a:t>	Notes Receivable</a:t>
                  </a:r>
                  <a:r>
                    <a:rPr lang="en-US" sz="2000" dirty="0">
                      <a:latin typeface="Calibri" pitchFamily="34" charset="0"/>
                    </a:rPr>
                    <a:t>…………………………………...				</a:t>
                  </a:r>
                  <a:r>
                    <a:rPr lang="en-US" sz="2000" b="1" dirty="0">
                      <a:latin typeface="Calibri" pitchFamily="34" charset="0"/>
                    </a:rPr>
                    <a:t>2,000</a:t>
                  </a:r>
                </a:p>
                <a:p>
                  <a:r>
                    <a:rPr lang="en-US" sz="2000" b="1" dirty="0">
                      <a:latin typeface="Calibri" pitchFamily="34" charset="0"/>
                    </a:rPr>
                    <a:t>	Interest Receivable </a:t>
                  </a:r>
                  <a:r>
                    <a:rPr lang="en-US" sz="2000" dirty="0">
                      <a:latin typeface="Calibri" pitchFamily="34" charset="0"/>
                    </a:rPr>
                    <a:t>(from note)……………..				   </a:t>
                  </a:r>
                  <a:r>
                    <a:rPr lang="en-US" sz="2000" b="1" dirty="0">
                      <a:latin typeface="Calibri" pitchFamily="34" charset="0"/>
                    </a:rPr>
                    <a:t>200</a:t>
                  </a:r>
                </a:p>
                <a:p>
                  <a:r>
                    <a:rPr lang="en-US" sz="2000" b="1" dirty="0">
                      <a:latin typeface="Calibri" pitchFamily="34" charset="0"/>
                    </a:rPr>
                    <a:t>											</a:t>
                  </a:r>
                  <a:endParaRPr lang="en-US" sz="2000" b="1" u="sng" dirty="0"/>
                </a:p>
              </p:txBody>
            </p:sp>
          </p:grpSp>
          <p:cxnSp>
            <p:nvCxnSpPr>
              <p:cNvPr id="23" name="Straight Connector 22"/>
              <p:cNvCxnSpPr/>
              <p:nvPr/>
            </p:nvCxnSpPr>
            <p:spPr>
              <a:xfrm flipV="1">
                <a:off x="852743" y="1013848"/>
                <a:ext cx="1737360" cy="150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a:spLocks noChangeArrowheads="1"/>
            </p:cNvSpPr>
            <p:nvPr/>
          </p:nvSpPr>
          <p:spPr bwMode="auto">
            <a:xfrm>
              <a:off x="1413923" y="2925083"/>
              <a:ext cx="7502525" cy="400110"/>
            </a:xfrm>
            <a:prstGeom prst="rect">
              <a:avLst/>
            </a:prstGeom>
            <a:noFill/>
            <a:ln w="9525">
              <a:noFill/>
              <a:miter lim="800000"/>
              <a:headEnd/>
              <a:tailEnd/>
            </a:ln>
          </p:spPr>
          <p:txBody>
            <a:bodyPr wrap="square">
              <a:spAutoFit/>
            </a:bodyPr>
            <a:lstStyle/>
            <a:p>
              <a:r>
                <a:rPr lang="en-US" sz="2000" i="1" dirty="0">
                  <a:latin typeface="Calibri" pitchFamily="34" charset="0"/>
                </a:rPr>
                <a:t>(Record collection on note and interest earned)</a:t>
              </a:r>
              <a:endParaRPr lang="en-US" sz="2000" b="1" u="sng" dirty="0"/>
            </a:p>
          </p:txBody>
        </p:sp>
        <p:cxnSp>
          <p:nvCxnSpPr>
            <p:cNvPr id="13" name="Straight Connector 12"/>
            <p:cNvCxnSpPr/>
            <p:nvPr/>
          </p:nvCxnSpPr>
          <p:spPr>
            <a:xfrm>
              <a:off x="6097754" y="203797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430809" y="2037978"/>
              <a:ext cx="78149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8" name="Title 1">
            <a:extLst>
              <a:ext uri="{FF2B5EF4-FFF2-40B4-BE49-F238E27FC236}">
                <a16:creationId xmlns:a16="http://schemas.microsoft.com/office/drawing/2014/main" id="{06648B6A-00A4-4C17-BF2F-5231C00E8333}"/>
              </a:ext>
            </a:extLst>
          </p:cNvPr>
          <p:cNvSpPr>
            <a:spLocks noGrp="1"/>
          </p:cNvSpPr>
          <p:nvPr>
            <p:ph type="title"/>
          </p:nvPr>
        </p:nvSpPr>
        <p:spPr>
          <a:xfrm>
            <a:off x="953995" y="457200"/>
            <a:ext cx="8229600" cy="1143000"/>
          </a:xfrm>
        </p:spPr>
        <p:txBody>
          <a:bodyPr/>
          <a:lstStyle/>
          <a:p>
            <a:pPr>
              <a:lnSpc>
                <a:spcPct val="90000"/>
              </a:lnSpc>
            </a:pPr>
            <a:r>
              <a:rPr lang="en-US" dirty="0"/>
              <a:t>Step 3: Update the Company’s Cash Account (2 of 3)</a:t>
            </a:r>
          </a:p>
        </p:txBody>
      </p:sp>
    </p:spTree>
    <p:extLst>
      <p:ext uri="{BB962C8B-B14F-4D97-AF65-F5344CB8AC3E}">
        <p14:creationId xmlns:p14="http://schemas.microsoft.com/office/powerpoint/2010/main" val="19148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57</a:t>
            </a:fld>
            <a:endParaRPr lang="en-US" dirty="0"/>
          </a:p>
        </p:txBody>
      </p:sp>
      <p:sp>
        <p:nvSpPr>
          <p:cNvPr id="28" name="Title 1">
            <a:extLst>
              <a:ext uri="{FF2B5EF4-FFF2-40B4-BE49-F238E27FC236}">
                <a16:creationId xmlns:a16="http://schemas.microsoft.com/office/drawing/2014/main" id="{06648B6A-00A4-4C17-BF2F-5231C00E8333}"/>
              </a:ext>
            </a:extLst>
          </p:cNvPr>
          <p:cNvSpPr>
            <a:spLocks noGrp="1"/>
          </p:cNvSpPr>
          <p:nvPr>
            <p:ph type="title"/>
          </p:nvPr>
        </p:nvSpPr>
        <p:spPr>
          <a:xfrm>
            <a:off x="953995" y="457200"/>
            <a:ext cx="8229600" cy="1143000"/>
          </a:xfrm>
        </p:spPr>
        <p:txBody>
          <a:bodyPr/>
          <a:lstStyle/>
          <a:p>
            <a:pPr>
              <a:lnSpc>
                <a:spcPct val="90000"/>
              </a:lnSpc>
            </a:pPr>
            <a:r>
              <a:rPr lang="en-US" dirty="0"/>
              <a:t>Step 3: Update the Company’s Cash Account (3 of 3)</a:t>
            </a:r>
          </a:p>
        </p:txBody>
      </p:sp>
      <p:sp>
        <p:nvSpPr>
          <p:cNvPr id="29" name="Content Placeholder 2">
            <a:extLst>
              <a:ext uri="{FF2B5EF4-FFF2-40B4-BE49-F238E27FC236}">
                <a16:creationId xmlns:a16="http://schemas.microsoft.com/office/drawing/2014/main" id="{39CE4BE2-E035-4EE5-8729-0B22E808BC66}"/>
              </a:ext>
            </a:extLst>
          </p:cNvPr>
          <p:cNvSpPr>
            <a:spLocks noGrp="1"/>
          </p:cNvSpPr>
          <p:nvPr>
            <p:ph idx="1"/>
          </p:nvPr>
        </p:nvSpPr>
        <p:spPr>
          <a:xfrm>
            <a:off x="809150" y="1737360"/>
            <a:ext cx="7955280" cy="4572000"/>
          </a:xfrm>
        </p:spPr>
        <p:txBody>
          <a:bodyPr>
            <a:noAutofit/>
          </a:bodyPr>
          <a:lstStyle/>
          <a:p>
            <a:r>
              <a:rPr lang="en-US" sz="3000" dirty="0"/>
              <a:t>In the uncommon event that the two balances at the end of the bank reconciliation schedule are not equal, management investigates the discrepancy to check for wrongdoing or errors by company employees or the bank. </a:t>
            </a:r>
          </a:p>
          <a:p>
            <a:r>
              <a:rPr lang="en-US" sz="3000" dirty="0"/>
              <a:t>If the company cannot resolve the discrepancy, it records the difference to either Miscellaneous Expense or Miscellaneous Revenue, depending on whether it has a debit or credit balance.</a:t>
            </a:r>
          </a:p>
        </p:txBody>
      </p:sp>
    </p:spTree>
    <p:extLst>
      <p:ext uri="{BB962C8B-B14F-4D97-AF65-F5344CB8AC3E}">
        <p14:creationId xmlns:p14="http://schemas.microsoft.com/office/powerpoint/2010/main" val="4223255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812788" y="457200"/>
            <a:ext cx="8229600" cy="1143000"/>
          </a:xfrm>
        </p:spPr>
        <p:txBody>
          <a:bodyPr/>
          <a:lstStyle/>
          <a:p>
            <a:r>
              <a:rPr lang="en-US" dirty="0"/>
              <a:t>Common Mistake</a:t>
            </a:r>
          </a:p>
        </p:txBody>
      </p:sp>
      <p:sp>
        <p:nvSpPr>
          <p:cNvPr id="3" name="Content Placeholder 2"/>
          <p:cNvSpPr>
            <a:spLocks noGrp="1"/>
          </p:cNvSpPr>
          <p:nvPr>
            <p:ph idx="1"/>
          </p:nvPr>
        </p:nvSpPr>
        <p:spPr>
          <a:xfrm>
            <a:off x="809150" y="1280160"/>
            <a:ext cx="7955280" cy="5386568"/>
          </a:xfrm>
        </p:spPr>
        <p:txBody>
          <a:bodyPr>
            <a:noAutofit/>
          </a:bodyPr>
          <a:lstStyle/>
          <a:p>
            <a:r>
              <a:rPr lang="en-US" dirty="0"/>
              <a:t>Some students try to update the Cash account for deposits outstanding, checks outstanding, or a bank error. </a:t>
            </a:r>
          </a:p>
          <a:p>
            <a:r>
              <a:rPr lang="en-US" dirty="0"/>
              <a:t>The company does not need to adjust for these items related to reconciling the bank’s balance because they are already properly recorded in the company’s accounting records.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58</a:t>
            </a:fld>
            <a:endParaRPr lang="en-US" dirty="0"/>
          </a:p>
        </p:txBody>
      </p:sp>
    </p:spTree>
    <p:extLst>
      <p:ext uri="{BB962C8B-B14F-4D97-AF65-F5344CB8AC3E}">
        <p14:creationId xmlns:p14="http://schemas.microsoft.com/office/powerpoint/2010/main" val="1354799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048DD7-39B4-434B-ACE7-68CA5B147A05}" type="slidenum">
              <a:rPr lang="en-US" smtClean="0"/>
              <a:t>59</a:t>
            </a:fld>
            <a:endParaRPr lang="en-US" dirty="0"/>
          </a:p>
        </p:txBody>
      </p:sp>
      <p:sp>
        <p:nvSpPr>
          <p:cNvPr id="6" name="Slide Number Placeholder 3"/>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8DD7-39B4-434B-ACE7-68CA5B147A05}" type="slidenum">
              <a:rPr lang="en-US" smtClean="0"/>
              <a:pPr/>
              <a:t>59</a:t>
            </a:fld>
            <a:endParaRPr lang="en-US" dirty="0"/>
          </a:p>
        </p:txBody>
      </p:sp>
      <p:sp>
        <p:nvSpPr>
          <p:cNvPr id="7" name="Title 1"/>
          <p:cNvSpPr>
            <a:spLocks noGrp="1"/>
          </p:cNvSpPr>
          <p:nvPr>
            <p:ph type="title"/>
          </p:nvPr>
        </p:nvSpPr>
        <p:spPr>
          <a:xfrm>
            <a:off x="916718" y="135528"/>
            <a:ext cx="7916486" cy="774700"/>
          </a:xfrm>
        </p:spPr>
        <p:txBody>
          <a:bodyPr>
            <a:noAutofit/>
          </a:bodyPr>
          <a:lstStyle/>
          <a:p>
            <a:pPr algn="l">
              <a:lnSpc>
                <a:spcPct val="90000"/>
              </a:lnSpc>
            </a:pPr>
            <a:r>
              <a:rPr lang="en-US" sz="3200" b="1" dirty="0">
                <a:solidFill>
                  <a:srgbClr val="1D5F76"/>
                </a:solidFill>
                <a:latin typeface="Avenir LT Std 65 Medium"/>
                <a:cs typeface="Avenir LT Std 65 Medium"/>
              </a:rPr>
              <a:t>Illustration 4-13</a:t>
            </a:r>
            <a:br>
              <a:rPr lang="en-US" sz="3200" dirty="0">
                <a:solidFill>
                  <a:srgbClr val="A5062D"/>
                </a:solidFill>
                <a:latin typeface="Avenir LT Std 65 Medium"/>
                <a:cs typeface="Avenir LT Std 65 Medium"/>
              </a:rPr>
            </a:br>
            <a:r>
              <a:rPr lang="en-US" dirty="0">
                <a:solidFill>
                  <a:srgbClr val="A5062D"/>
                </a:solidFill>
                <a:latin typeface="Avenir LT Std 65 Medium"/>
                <a:cs typeface="Avenir LT Std 65 Medium"/>
              </a:rPr>
              <a:t>Summary of Items Included in the Bank Reconciliation </a:t>
            </a:r>
          </a:p>
        </p:txBody>
      </p:sp>
      <p:sp>
        <p:nvSpPr>
          <p:cNvPr id="8" name="Round Same Side Corner Rectangle 7"/>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338077" y="6565989"/>
            <a:ext cx="6973877" cy="215444"/>
          </a:xfrm>
          <a:prstGeom prst="rect">
            <a:avLst/>
          </a:prstGeom>
          <a:noFill/>
        </p:spPr>
        <p:txBody>
          <a:bodyPr wrap="square" rtlCol="0">
            <a:spAutoFit/>
          </a:bodyPr>
          <a:lstStyle/>
          <a:p>
            <a:r>
              <a:rPr lang="en-US" sz="800" dirty="0"/>
              <a:t>Copyright ©2022 McGraw-Hill Education. All rights reserved. No reproduction or distribution without the prior written consent of McGraw-Hill Education.</a:t>
            </a:r>
          </a:p>
        </p:txBody>
      </p:sp>
      <p:sp>
        <p:nvSpPr>
          <p:cNvPr id="10" name="Slide Number Placeholder 2"/>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4-</a:t>
            </a:r>
            <a:fld id="{8A048DD7-39B4-434B-ACE7-68CA5B147A05}" type="slidenum">
              <a:rPr lang="en-US" smtClean="0"/>
              <a:pPr/>
              <a:t>59</a:t>
            </a:fld>
            <a:endParaRPr lang="en-US" dirty="0"/>
          </a:p>
        </p:txBody>
      </p:sp>
      <p:grpSp>
        <p:nvGrpSpPr>
          <p:cNvPr id="15" name="Group 14"/>
          <p:cNvGrpSpPr/>
          <p:nvPr/>
        </p:nvGrpSpPr>
        <p:grpSpPr>
          <a:xfrm>
            <a:off x="733797" y="1848958"/>
            <a:ext cx="8255551" cy="3826627"/>
            <a:chOff x="733797" y="1848958"/>
            <a:chExt cx="8255551" cy="3826627"/>
          </a:xfrm>
        </p:grpSpPr>
        <p:sp>
          <p:nvSpPr>
            <p:cNvPr id="11" name="Rounded Rectangle 10"/>
            <p:cNvSpPr/>
            <p:nvPr/>
          </p:nvSpPr>
          <p:spPr>
            <a:xfrm>
              <a:off x="733797" y="1848958"/>
              <a:ext cx="8255551" cy="3826627"/>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2083186" y="2013668"/>
              <a:ext cx="6894422" cy="3356560"/>
            </a:xfrm>
            <a:prstGeom prst="rect">
              <a:avLst/>
            </a:prstGeom>
            <a:noFill/>
          </p:spPr>
          <p:txBody>
            <a:bodyPr wrap="square" rtlCol="0">
              <a:spAutoFit/>
            </a:bodyPr>
            <a:lstStyle/>
            <a:p>
              <a:pPr>
                <a:tabLst>
                  <a:tab pos="1373188" algn="ctr"/>
                  <a:tab pos="4683125" algn="ctr"/>
                </a:tabLst>
              </a:pPr>
              <a:r>
                <a:rPr lang="en-US" sz="1600" b="1" dirty="0"/>
                <a:t>	Bank’s	Company’s </a:t>
              </a:r>
            </a:p>
            <a:p>
              <a:pPr>
                <a:tabLst>
                  <a:tab pos="1373188" algn="ctr"/>
                  <a:tab pos="4683125" algn="ctr"/>
                </a:tabLst>
              </a:pPr>
              <a:r>
                <a:rPr lang="en-US" sz="1600" b="1" dirty="0"/>
                <a:t>	Cash Balance 	Cash Balance </a:t>
              </a:r>
            </a:p>
            <a:p>
              <a:pPr>
                <a:lnSpc>
                  <a:spcPct val="110000"/>
                </a:lnSpc>
                <a:tabLst>
                  <a:tab pos="3257550" algn="l"/>
                </a:tabLst>
              </a:pPr>
              <a:r>
                <a:rPr lang="en-US" sz="1600" dirty="0"/>
                <a:t>Per bank statement 	Per general ledger</a:t>
              </a:r>
            </a:p>
            <a:p>
              <a:pPr>
                <a:lnSpc>
                  <a:spcPct val="110000"/>
                </a:lnSpc>
                <a:tabLst>
                  <a:tab pos="3257550" algn="l"/>
                </a:tabLst>
              </a:pPr>
              <a:r>
                <a:rPr lang="en-US" sz="1600" dirty="0"/>
                <a:t> 	</a:t>
              </a:r>
            </a:p>
            <a:p>
              <a:pPr>
                <a:lnSpc>
                  <a:spcPct val="110000"/>
                </a:lnSpc>
                <a:tabLst>
                  <a:tab pos="3257550" algn="l"/>
                </a:tabLst>
              </a:pPr>
              <a:r>
                <a:rPr lang="en-US" sz="1600" dirty="0"/>
                <a:t>+ Deposits outstanding 	+ Notes received by bank 	</a:t>
              </a:r>
            </a:p>
            <a:p>
              <a:pPr>
                <a:lnSpc>
                  <a:spcPct val="110000"/>
                </a:lnSpc>
                <a:tabLst>
                  <a:tab pos="3257550" algn="l"/>
                </a:tabLst>
              </a:pPr>
              <a:r>
                <a:rPr lang="en-US" sz="1600" dirty="0"/>
                <a:t>− Checks outstanding 	+ Interest received 	</a:t>
              </a:r>
            </a:p>
            <a:p>
              <a:pPr>
                <a:lnSpc>
                  <a:spcPct val="110000"/>
                </a:lnSpc>
                <a:tabLst>
                  <a:tab pos="3257550" algn="l"/>
                </a:tabLst>
              </a:pPr>
              <a:r>
                <a:rPr lang="en-US" sz="1600" dirty="0"/>
                <a:t>	− Unrecorded payments 	</a:t>
              </a:r>
            </a:p>
            <a:p>
              <a:pPr>
                <a:lnSpc>
                  <a:spcPct val="110000"/>
                </a:lnSpc>
                <a:tabLst>
                  <a:tab pos="3257550" algn="l"/>
                </a:tabLst>
              </a:pPr>
              <a:r>
                <a:rPr lang="en-US" sz="1600" dirty="0"/>
                <a:t>	− NSF checks from customers 	</a:t>
              </a:r>
            </a:p>
            <a:p>
              <a:pPr>
                <a:lnSpc>
                  <a:spcPct val="110000"/>
                </a:lnSpc>
                <a:tabLst>
                  <a:tab pos="3257550" algn="l"/>
                </a:tabLst>
              </a:pPr>
              <a:r>
                <a:rPr lang="en-US" sz="1600" dirty="0"/>
                <a:t>	− Bank service fees</a:t>
              </a:r>
            </a:p>
            <a:p>
              <a:pPr>
                <a:lnSpc>
                  <a:spcPct val="110000"/>
                </a:lnSpc>
                <a:tabLst>
                  <a:tab pos="3257550" algn="l"/>
                </a:tabLst>
              </a:pPr>
              <a:r>
                <a:rPr lang="en-US" sz="1600" dirty="0"/>
                <a:t> 	</a:t>
              </a:r>
            </a:p>
            <a:p>
              <a:pPr>
                <a:lnSpc>
                  <a:spcPct val="110000"/>
                </a:lnSpc>
                <a:tabLst>
                  <a:tab pos="3257550" algn="l"/>
                </a:tabLst>
              </a:pPr>
              <a:r>
                <a:rPr lang="en-US" sz="1600" dirty="0"/>
                <a:t>± Bank errors 	± Company errors </a:t>
              </a:r>
            </a:p>
            <a:p>
              <a:pPr>
                <a:lnSpc>
                  <a:spcPct val="110000"/>
                </a:lnSpc>
                <a:spcBef>
                  <a:spcPts val="600"/>
                </a:spcBef>
                <a:tabLst>
                  <a:tab pos="3257550" algn="l"/>
                </a:tabLst>
              </a:pPr>
              <a:r>
                <a:rPr lang="en-US" sz="1600" dirty="0"/>
                <a:t>= </a:t>
              </a:r>
              <a:r>
                <a:rPr lang="en-US" sz="1600" b="1" dirty="0"/>
                <a:t>Bank balance per reconciliation </a:t>
              </a:r>
              <a:r>
                <a:rPr lang="en-US" sz="1600" dirty="0"/>
                <a:t>	= </a:t>
              </a:r>
              <a:r>
                <a:rPr lang="en-US" sz="1600" b="1" dirty="0"/>
                <a:t>Company balance per reconciliation </a:t>
              </a:r>
            </a:p>
          </p:txBody>
        </p:sp>
        <p:cxnSp>
          <p:nvCxnSpPr>
            <p:cNvPr id="13" name="Straight Connector 12"/>
            <p:cNvCxnSpPr/>
            <p:nvPr/>
          </p:nvCxnSpPr>
          <p:spPr>
            <a:xfrm>
              <a:off x="1925597" y="2569560"/>
              <a:ext cx="297311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88275" y="2569560"/>
              <a:ext cx="297311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820197" y="3089900"/>
              <a:ext cx="1373706" cy="584776"/>
            </a:xfrm>
            <a:prstGeom prst="rect">
              <a:avLst/>
            </a:prstGeom>
            <a:noFill/>
          </p:spPr>
          <p:txBody>
            <a:bodyPr wrap="square" rtlCol="0">
              <a:spAutoFit/>
            </a:bodyPr>
            <a:lstStyle/>
            <a:p>
              <a:r>
                <a:rPr lang="en-US" sz="1600" b="1" dirty="0">
                  <a:solidFill>
                    <a:srgbClr val="FF0000"/>
                  </a:solidFill>
                </a:rPr>
                <a:t>Timing</a:t>
              </a:r>
            </a:p>
            <a:p>
              <a:r>
                <a:rPr lang="en-US" sz="1600" b="1" dirty="0">
                  <a:solidFill>
                    <a:srgbClr val="FF0000"/>
                  </a:solidFill>
                </a:rPr>
                <a:t>Differences</a:t>
              </a:r>
            </a:p>
          </p:txBody>
        </p:sp>
        <p:sp>
          <p:nvSpPr>
            <p:cNvPr id="36" name="TextBox 35"/>
            <p:cNvSpPr txBox="1"/>
            <p:nvPr/>
          </p:nvSpPr>
          <p:spPr>
            <a:xfrm>
              <a:off x="854991" y="4900990"/>
              <a:ext cx="807174" cy="338554"/>
            </a:xfrm>
            <a:prstGeom prst="rect">
              <a:avLst/>
            </a:prstGeom>
            <a:noFill/>
          </p:spPr>
          <p:txBody>
            <a:bodyPr wrap="square" rtlCol="0">
              <a:spAutoFit/>
            </a:bodyPr>
            <a:lstStyle/>
            <a:p>
              <a:r>
                <a:rPr lang="en-US" sz="1600" b="1" dirty="0">
                  <a:solidFill>
                    <a:srgbClr val="FF0000"/>
                  </a:solidFill>
                </a:rPr>
                <a:t>Errors</a:t>
              </a:r>
            </a:p>
          </p:txBody>
        </p:sp>
        <p:cxnSp>
          <p:nvCxnSpPr>
            <p:cNvPr id="38" name="Straight Connector 37"/>
            <p:cNvCxnSpPr>
              <a:cxnSpLocks/>
            </p:cNvCxnSpPr>
            <p:nvPr/>
          </p:nvCxnSpPr>
          <p:spPr>
            <a:xfrm>
              <a:off x="1925597" y="5047039"/>
              <a:ext cx="2973114"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398475" y="5047039"/>
              <a:ext cx="297311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4621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4"/>
          <p:cNvSpPr>
            <a:spLocks noGrp="1"/>
          </p:cNvSpPr>
          <p:nvPr>
            <p:ph idx="1"/>
          </p:nvPr>
        </p:nvSpPr>
        <p:spPr>
          <a:xfrm>
            <a:off x="709369" y="1442358"/>
            <a:ext cx="7804712" cy="2968582"/>
          </a:xfrm>
        </p:spPr>
        <p:txBody>
          <a:bodyPr/>
          <a:lstStyle/>
          <a:p>
            <a:r>
              <a:rPr lang="en-US" b="1" dirty="0">
                <a:solidFill>
                  <a:srgbClr val="A5062D"/>
                </a:solidFill>
              </a:rPr>
              <a:t>LO4–1</a:t>
            </a:r>
            <a:r>
              <a:rPr lang="en-US" dirty="0"/>
              <a:t>	Discuss the impact of accounting scandals and the passage of the Sarbanes-Oxley Act.</a:t>
            </a:r>
          </a:p>
        </p:txBody>
      </p:sp>
      <p:sp>
        <p:nvSpPr>
          <p:cNvPr id="24577" name="Title 3"/>
          <p:cNvSpPr>
            <a:spLocks noGrp="1"/>
          </p:cNvSpPr>
          <p:nvPr>
            <p:ph type="title"/>
          </p:nvPr>
        </p:nvSpPr>
        <p:spPr/>
        <p:txBody>
          <a:bodyPr/>
          <a:lstStyle/>
          <a:p>
            <a:r>
              <a:rPr lang="en-US" dirty="0"/>
              <a:t>Learning Objective 1</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4-61</a:t>
            </a:r>
          </a:p>
        </p:txBody>
      </p:sp>
      <p:sp>
        <p:nvSpPr>
          <p:cNvPr id="5" name="Content Placeholder 4"/>
          <p:cNvSpPr>
            <a:spLocks noGrp="1"/>
          </p:cNvSpPr>
          <p:nvPr>
            <p:ph sz="quarter" idx="13"/>
          </p:nvPr>
        </p:nvSpPr>
        <p:spPr>
          <a:xfrm>
            <a:off x="843322" y="1280160"/>
            <a:ext cx="7955280" cy="5354816"/>
          </a:xfrm>
        </p:spPr>
        <p:txBody>
          <a:bodyPr>
            <a:noAutofit/>
          </a:bodyPr>
          <a:lstStyle/>
          <a:p>
            <a:pPr marL="457200" indent="-457200">
              <a:spcBef>
                <a:spcPts val="0"/>
              </a:spcBef>
              <a:buFont typeface="Arial" panose="020B0604020202020204" pitchFamily="34" charset="0"/>
              <a:buChar char="•"/>
            </a:pPr>
            <a:r>
              <a:rPr lang="en-US" sz="2500" dirty="0">
                <a:latin typeface="+mn-lt"/>
              </a:rPr>
              <a:t>In a bank reconciliation we reconcile the bank’s cash balance for:</a:t>
            </a:r>
          </a:p>
          <a:p>
            <a:pPr marL="1005840" lvl="2" indent="-514350">
              <a:spcBef>
                <a:spcPts val="0"/>
              </a:spcBef>
              <a:buSzPct val="100000"/>
              <a:buFont typeface="+mj-lt"/>
              <a:buAutoNum type="arabicParenR"/>
            </a:pPr>
            <a:r>
              <a:rPr lang="en-US" dirty="0">
                <a:latin typeface="+mn-lt"/>
              </a:rPr>
              <a:t>Cash transactions already recorded by the company but not yet recorded by the bank and </a:t>
            </a:r>
          </a:p>
          <a:p>
            <a:pPr marL="1005840" lvl="2" indent="-514350">
              <a:spcBef>
                <a:spcPts val="0"/>
              </a:spcBef>
              <a:buSzPct val="100000"/>
              <a:buFont typeface="+mj-lt"/>
              <a:buAutoNum type="arabicParenR"/>
            </a:pPr>
            <a:r>
              <a:rPr lang="en-US" dirty="0">
                <a:latin typeface="+mn-lt"/>
              </a:rPr>
              <a:t>Bank errors. </a:t>
            </a:r>
          </a:p>
          <a:p>
            <a:pPr marL="457200" indent="-457200">
              <a:spcBef>
                <a:spcPts val="0"/>
              </a:spcBef>
              <a:buFont typeface="Arial" panose="020B0604020202020204" pitchFamily="34" charset="0"/>
              <a:buChar char="•"/>
            </a:pPr>
            <a:r>
              <a:rPr lang="en-US" sz="2500" dirty="0">
                <a:latin typeface="+mn-lt"/>
              </a:rPr>
              <a:t>Similarly, we reconcile the company’s cash balance for:</a:t>
            </a:r>
          </a:p>
          <a:p>
            <a:pPr marL="1005840" lvl="2" indent="-514350">
              <a:spcBef>
                <a:spcPts val="0"/>
              </a:spcBef>
              <a:buSzPct val="100000"/>
              <a:buFont typeface="+mj-lt"/>
              <a:buAutoNum type="arabicParenR"/>
            </a:pPr>
            <a:r>
              <a:rPr lang="en-US" dirty="0">
                <a:latin typeface="+mn-lt"/>
              </a:rPr>
              <a:t>Cash transactions already recorded by the bank but not yet recorded by the company and </a:t>
            </a:r>
          </a:p>
          <a:p>
            <a:pPr marL="1005840" lvl="2" indent="-514350">
              <a:spcBef>
                <a:spcPts val="0"/>
              </a:spcBef>
              <a:buSzPct val="100000"/>
              <a:buFont typeface="+mj-lt"/>
              <a:buAutoNum type="arabicParenR"/>
            </a:pPr>
            <a:r>
              <a:rPr lang="en-US" dirty="0">
                <a:latin typeface="+mn-lt"/>
              </a:rPr>
              <a:t>Company errors. </a:t>
            </a:r>
          </a:p>
          <a:p>
            <a:pPr marL="457200" indent="-457200">
              <a:spcBef>
                <a:spcPts val="0"/>
              </a:spcBef>
              <a:buFont typeface="Arial" panose="020B0604020202020204" pitchFamily="34" charset="0"/>
              <a:buChar char="•"/>
            </a:pPr>
            <a:r>
              <a:rPr lang="en-US" sz="2500" dirty="0">
                <a:latin typeface="+mn-lt"/>
              </a:rPr>
              <a:t>After we complete the reconciliations, the amounts for the bank balance and the company balance should be equal. </a:t>
            </a:r>
          </a:p>
          <a:p>
            <a:pPr marL="457200" indent="-457200">
              <a:spcBef>
                <a:spcPts val="0"/>
              </a:spcBef>
              <a:buFont typeface="Arial" panose="020B0604020202020204" pitchFamily="34" charset="0"/>
              <a:buChar char="•"/>
            </a:pPr>
            <a:r>
              <a:rPr lang="en-US" sz="2500" dirty="0">
                <a:latin typeface="+mn-lt"/>
              </a:rPr>
              <a:t>Any adjustments to the company’s balance need to be recorded.</a:t>
            </a:r>
            <a:endParaRPr lang="en-US" sz="2500" dirty="0"/>
          </a:p>
        </p:txBody>
      </p:sp>
    </p:spTree>
    <p:extLst>
      <p:ext uri="{BB962C8B-B14F-4D97-AF65-F5344CB8AC3E}">
        <p14:creationId xmlns:p14="http://schemas.microsoft.com/office/powerpoint/2010/main" val="10514742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149615"/>
            <a:ext cx="7406640" cy="4432716"/>
          </a:xfrm>
        </p:spPr>
        <p:txBody>
          <a:bodyPr>
            <a:normAutofit/>
          </a:bodyPr>
          <a:lstStyle/>
          <a:p>
            <a:pPr marL="0" indent="0">
              <a:buNone/>
            </a:pPr>
            <a:r>
              <a:rPr lang="en-US" sz="2800" dirty="0"/>
              <a:t>How would an NSF check from a customer be recorded in the accounting records?</a:t>
            </a:r>
          </a:p>
          <a:p>
            <a:pPr>
              <a:buAutoNum type="alphaLcPeriod"/>
            </a:pPr>
            <a:r>
              <a:rPr lang="en-US" sz="2800" dirty="0"/>
              <a:t>Debit Accounts Receivable; Credit Cash</a:t>
            </a:r>
          </a:p>
          <a:p>
            <a:pPr>
              <a:buAutoNum type="alphaLcPeriod"/>
            </a:pPr>
            <a:r>
              <a:rPr lang="en-US" sz="2800" dirty="0"/>
              <a:t>Debit Cash; Credit Accounts Receivable</a:t>
            </a:r>
          </a:p>
          <a:p>
            <a:pPr>
              <a:buAutoNum type="alphaLcPeriod" startAt="3"/>
            </a:pPr>
            <a:r>
              <a:rPr lang="en-US" sz="2800" dirty="0"/>
              <a:t>Debit Accounts Payable; Credit Cash</a:t>
            </a:r>
          </a:p>
          <a:p>
            <a:pPr>
              <a:buAutoNum type="alphaLcPeriod" startAt="3"/>
            </a:pPr>
            <a:r>
              <a:rPr lang="en-US" sz="2800" dirty="0"/>
              <a:t>Debit Cash; Credit Miscellaneous Expense</a:t>
            </a:r>
          </a:p>
        </p:txBody>
      </p:sp>
      <p:sp>
        <p:nvSpPr>
          <p:cNvPr id="4" name="Title 3"/>
          <p:cNvSpPr>
            <a:spLocks noGrp="1"/>
          </p:cNvSpPr>
          <p:nvPr>
            <p:ph type="title"/>
          </p:nvPr>
        </p:nvSpPr>
        <p:spPr>
          <a:xfrm>
            <a:off x="936943" y="387917"/>
            <a:ext cx="7922577" cy="799257"/>
          </a:xfrm>
        </p:spPr>
        <p:txBody>
          <a:bodyPr/>
          <a:lstStyle/>
          <a:p>
            <a:r>
              <a:rPr lang="en-US" dirty="0"/>
              <a:t>Concept Check 4–7</a:t>
            </a:r>
          </a:p>
        </p:txBody>
      </p:sp>
      <p:sp>
        <p:nvSpPr>
          <p:cNvPr id="6" name="Oval 5"/>
          <p:cNvSpPr/>
          <p:nvPr/>
        </p:nvSpPr>
        <p:spPr bwMode="auto">
          <a:xfrm>
            <a:off x="947570" y="209696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4195384"/>
            <a:ext cx="7406640" cy="2123658"/>
          </a:xfrm>
          <a:prstGeom prst="rect">
            <a:avLst/>
          </a:prstGeom>
          <a:solidFill>
            <a:srgbClr val="FFFFD1"/>
          </a:solidFill>
          <a:ln w="6350">
            <a:solidFill>
              <a:schemeClr val="tx1"/>
            </a:solidFill>
          </a:ln>
        </p:spPr>
        <p:txBody>
          <a:bodyPr wrap="square" rtlCol="0">
            <a:spAutoFit/>
          </a:bodyPr>
          <a:lstStyle/>
          <a:p>
            <a:r>
              <a:rPr lang="en-US" sz="2200" dirty="0"/>
              <a:t>Accounts Receivable is debited in order to increase that asset account to show that the customer who paid with an NSF check still owes the company money. The Cash account is credited because the company must adjust its balance of cash downward to reverse the increase in cash it recorded at the time it received the check from the customer.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61</a:t>
            </a:fld>
            <a:endParaRPr lang="en-US" dirty="0"/>
          </a:p>
        </p:txBody>
      </p:sp>
    </p:spTree>
    <p:extLst>
      <p:ext uri="{BB962C8B-B14F-4D97-AF65-F5344CB8AC3E}">
        <p14:creationId xmlns:p14="http://schemas.microsoft.com/office/powerpoint/2010/main" val="41597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4"/>
          <p:cNvSpPr>
            <a:spLocks noGrp="1"/>
          </p:cNvSpPr>
          <p:nvPr>
            <p:ph idx="1"/>
          </p:nvPr>
        </p:nvSpPr>
        <p:spPr/>
        <p:txBody>
          <a:bodyPr/>
          <a:lstStyle/>
          <a:p>
            <a:r>
              <a:rPr lang="en-US" b="1" dirty="0">
                <a:solidFill>
                  <a:srgbClr val="A5062D"/>
                </a:solidFill>
              </a:rPr>
              <a:t>LO4–6</a:t>
            </a:r>
            <a:r>
              <a:rPr lang="en-US" dirty="0"/>
              <a:t>	Account for employee purchases.</a:t>
            </a:r>
          </a:p>
        </p:txBody>
      </p:sp>
      <p:sp>
        <p:nvSpPr>
          <p:cNvPr id="70657" name="Title 3"/>
          <p:cNvSpPr>
            <a:spLocks noGrp="1"/>
          </p:cNvSpPr>
          <p:nvPr>
            <p:ph type="title"/>
          </p:nvPr>
        </p:nvSpPr>
        <p:spPr/>
        <p:txBody>
          <a:bodyPr/>
          <a:lstStyle/>
          <a:p>
            <a:r>
              <a:rPr lang="en-US" dirty="0"/>
              <a:t>Learning Objective 6</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812788" y="457200"/>
            <a:ext cx="7955280" cy="1143000"/>
          </a:xfrm>
        </p:spPr>
        <p:txBody>
          <a:bodyPr/>
          <a:lstStyle/>
          <a:p>
            <a:pPr>
              <a:lnSpc>
                <a:spcPct val="90000"/>
              </a:lnSpc>
            </a:pPr>
            <a:r>
              <a:rPr lang="en-US" sz="3800" dirty="0"/>
              <a:t>Employee Purchases</a:t>
            </a:r>
          </a:p>
        </p:txBody>
      </p:sp>
      <p:sp>
        <p:nvSpPr>
          <p:cNvPr id="72706" name="Content Placeholder 2"/>
          <p:cNvSpPr>
            <a:spLocks noGrp="1"/>
          </p:cNvSpPr>
          <p:nvPr>
            <p:ph idx="1"/>
          </p:nvPr>
        </p:nvSpPr>
        <p:spPr>
          <a:xfrm>
            <a:off x="809150" y="1280160"/>
            <a:ext cx="7955280" cy="5151385"/>
          </a:xfrm>
        </p:spPr>
        <p:txBody>
          <a:bodyPr>
            <a:normAutofit/>
          </a:bodyPr>
          <a:lstStyle/>
          <a:p>
            <a:r>
              <a:rPr lang="en-US" b="1" dirty="0"/>
              <a:t>Petty cash fund</a:t>
            </a:r>
            <a:r>
              <a:rPr lang="en-US" dirty="0"/>
              <a:t>: small amount of cash kept on hand to pay for minor purchases</a:t>
            </a:r>
          </a:p>
          <a:p>
            <a:pPr lvl="1"/>
            <a:r>
              <a:rPr lang="en-US" dirty="0"/>
              <a:t>Accounting for the petty cash fund involves:</a:t>
            </a:r>
          </a:p>
          <a:p>
            <a:pPr lvl="2"/>
            <a:r>
              <a:rPr lang="en-US" dirty="0"/>
              <a:t>Establishing the fund</a:t>
            </a:r>
          </a:p>
          <a:p>
            <a:pPr lvl="2"/>
            <a:r>
              <a:rPr lang="en-US" dirty="0"/>
              <a:t>Recognizing expenditures from the fund</a:t>
            </a:r>
          </a:p>
          <a:p>
            <a:pPr lvl="2"/>
            <a:r>
              <a:rPr lang="en-US" dirty="0"/>
              <a:t>Replenishing the fund</a:t>
            </a:r>
          </a:p>
          <a:p>
            <a:r>
              <a:rPr lang="en-US" b="1" dirty="0"/>
              <a:t>Company-issued debit and credit cards</a:t>
            </a:r>
          </a:p>
          <a:p>
            <a:pPr lvl="1"/>
            <a:r>
              <a:rPr lang="en-US" dirty="0"/>
              <a:t>Debit cards (and checks) captured in the bank reconciliation</a:t>
            </a:r>
          </a:p>
          <a:p>
            <a:pPr lvl="1"/>
            <a:r>
              <a:rPr lang="en-US" dirty="0"/>
              <a:t>Credit card purchases need to be recorded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64</a:t>
            </a:fld>
            <a:endParaRPr lang="en-US" dirty="0"/>
          </a:p>
        </p:txBody>
      </p:sp>
      <p:sp>
        <p:nvSpPr>
          <p:cNvPr id="3" name="Rectangle 2"/>
          <p:cNvSpPr/>
          <p:nvPr/>
        </p:nvSpPr>
        <p:spPr>
          <a:xfrm>
            <a:off x="900129" y="457200"/>
            <a:ext cx="5826980" cy="707886"/>
          </a:xfrm>
          <a:prstGeom prst="rect">
            <a:avLst/>
          </a:prstGeom>
        </p:spPr>
        <p:txBody>
          <a:bodyPr wrap="none">
            <a:spAutoFit/>
          </a:bodyPr>
          <a:lstStyle/>
          <a:p>
            <a:pPr lvl="0">
              <a:spcBef>
                <a:spcPct val="20000"/>
              </a:spcBef>
            </a:pPr>
            <a:r>
              <a:rPr lang="en-IN" sz="4000" dirty="0">
                <a:solidFill>
                  <a:srgbClr val="A5062D"/>
                </a:solidFill>
                <a:latin typeface="Avenir LT Std 65 Medium"/>
              </a:rPr>
              <a:t>Establish a Petty Cash Fund</a:t>
            </a:r>
          </a:p>
        </p:txBody>
      </p:sp>
      <p:sp>
        <p:nvSpPr>
          <p:cNvPr id="24" name="TextBox 23"/>
          <p:cNvSpPr txBox="1"/>
          <p:nvPr/>
        </p:nvSpPr>
        <p:spPr>
          <a:xfrm>
            <a:off x="1037509" y="1280160"/>
            <a:ext cx="7907698" cy="2062103"/>
          </a:xfrm>
          <a:prstGeom prst="rect">
            <a:avLst/>
          </a:prstGeom>
          <a:noFill/>
        </p:spPr>
        <p:txBody>
          <a:bodyPr wrap="square" rtlCol="0">
            <a:spAutoFit/>
          </a:bodyPr>
          <a:lstStyle/>
          <a:p>
            <a:pPr marL="457200" indent="-457200">
              <a:buFont typeface="Arial"/>
              <a:buChar char="•"/>
            </a:pPr>
            <a:r>
              <a:rPr lang="en-IN" sz="3200" dirty="0">
                <a:solidFill>
                  <a:srgbClr val="1D5F76"/>
                </a:solidFill>
              </a:rPr>
              <a:t>Establish a petty cash fund of $200.</a:t>
            </a:r>
          </a:p>
          <a:p>
            <a:pPr marL="457200" indent="-457200">
              <a:buFont typeface="Arial"/>
              <a:buChar char="•"/>
            </a:pPr>
            <a:r>
              <a:rPr lang="en-IN" sz="3200" dirty="0">
                <a:solidFill>
                  <a:srgbClr val="1D5F76"/>
                </a:solidFill>
              </a:rPr>
              <a:t>Remove cash from the bank and place it on hand at the company.</a:t>
            </a:r>
          </a:p>
          <a:p>
            <a:pPr marL="457200" indent="-457200">
              <a:buFont typeface="Arial"/>
              <a:buChar char="•"/>
            </a:pPr>
            <a:endParaRPr lang="en-IN" sz="3200" dirty="0">
              <a:solidFill>
                <a:srgbClr val="1D5F76"/>
              </a:solidFill>
            </a:endParaRPr>
          </a:p>
        </p:txBody>
      </p:sp>
      <p:grpSp>
        <p:nvGrpSpPr>
          <p:cNvPr id="7" name="Group 6">
            <a:extLst>
              <a:ext uri="{FF2B5EF4-FFF2-40B4-BE49-F238E27FC236}">
                <a16:creationId xmlns:a16="http://schemas.microsoft.com/office/drawing/2014/main" id="{E8375D66-1A80-49B3-BF6A-356D98E9E20B}"/>
              </a:ext>
            </a:extLst>
          </p:cNvPr>
          <p:cNvGrpSpPr/>
          <p:nvPr/>
        </p:nvGrpSpPr>
        <p:grpSpPr>
          <a:xfrm>
            <a:off x="950976" y="3095859"/>
            <a:ext cx="8471632" cy="1315473"/>
            <a:chOff x="950976" y="3095859"/>
            <a:chExt cx="8471632" cy="1315473"/>
          </a:xfrm>
        </p:grpSpPr>
        <p:sp>
          <p:nvSpPr>
            <p:cNvPr id="16" name="Rectangle 15"/>
            <p:cNvSpPr/>
            <p:nvPr/>
          </p:nvSpPr>
          <p:spPr>
            <a:xfrm>
              <a:off x="950976" y="3095859"/>
              <a:ext cx="8045078" cy="130629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grpSp>
          <p:nvGrpSpPr>
            <p:cNvPr id="6" name="Group 5">
              <a:extLst>
                <a:ext uri="{FF2B5EF4-FFF2-40B4-BE49-F238E27FC236}">
                  <a16:creationId xmlns:a16="http://schemas.microsoft.com/office/drawing/2014/main" id="{950467C9-06D8-49DC-8BF5-6B9C633BBF75}"/>
                </a:ext>
              </a:extLst>
            </p:cNvPr>
            <p:cNvGrpSpPr/>
            <p:nvPr/>
          </p:nvGrpSpPr>
          <p:grpSpPr>
            <a:xfrm>
              <a:off x="1467328" y="3121136"/>
              <a:ext cx="7955280" cy="1290196"/>
              <a:chOff x="1215288" y="3289378"/>
              <a:chExt cx="7703715" cy="1290196"/>
            </a:xfrm>
          </p:grpSpPr>
          <p:sp>
            <p:nvSpPr>
              <p:cNvPr id="18" name="TextBox 17"/>
              <p:cNvSpPr txBox="1">
                <a:spLocks noChangeArrowheads="1"/>
              </p:cNvSpPr>
              <p:nvPr/>
            </p:nvSpPr>
            <p:spPr bwMode="auto">
              <a:xfrm>
                <a:off x="1215288" y="3608749"/>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Petty Cash </a:t>
                </a:r>
                <a:r>
                  <a:rPr lang="en-US" sz="2000" dirty="0">
                    <a:latin typeface="Calibri" pitchFamily="34" charset="0"/>
                  </a:rPr>
                  <a:t>(on hand) …………..…………………         </a:t>
                </a:r>
                <a:r>
                  <a:rPr lang="en-US" sz="2000" b="1" dirty="0">
                    <a:latin typeface="Calibri" pitchFamily="34" charset="0"/>
                  </a:rPr>
                  <a:t>200</a:t>
                </a:r>
                <a:endParaRPr lang="en-US" sz="2000" b="1" u="sng" dirty="0"/>
              </a:p>
            </p:txBody>
          </p:sp>
          <p:grpSp>
            <p:nvGrpSpPr>
              <p:cNvPr id="2" name="Group 1">
                <a:extLst>
                  <a:ext uri="{FF2B5EF4-FFF2-40B4-BE49-F238E27FC236}">
                    <a16:creationId xmlns:a16="http://schemas.microsoft.com/office/drawing/2014/main" id="{C9D5EE7A-D496-4F85-8778-FA11E5CD78BA}"/>
                  </a:ext>
                </a:extLst>
              </p:cNvPr>
              <p:cNvGrpSpPr/>
              <p:nvPr/>
            </p:nvGrpSpPr>
            <p:grpSpPr>
              <a:xfrm>
                <a:off x="1241493" y="3289378"/>
                <a:ext cx="7677510" cy="1290196"/>
                <a:chOff x="1241493" y="3289378"/>
                <a:chExt cx="7677510" cy="1290196"/>
              </a:xfrm>
            </p:grpSpPr>
            <p:sp>
              <p:nvSpPr>
                <p:cNvPr id="17" name="TextBox 16"/>
                <p:cNvSpPr txBox="1">
                  <a:spLocks noChangeArrowheads="1"/>
                </p:cNvSpPr>
                <p:nvPr/>
              </p:nvSpPr>
              <p:spPr bwMode="auto">
                <a:xfrm>
                  <a:off x="1241493" y="3289378"/>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May 1</a:t>
                  </a:r>
                  <a:r>
                    <a:rPr lang="en-US" sz="2000" b="1" dirty="0">
                      <a:latin typeface="Calibri" pitchFamily="34" charset="0"/>
                    </a:rPr>
                    <a:t>							                </a:t>
                  </a:r>
                  <a:r>
                    <a:rPr lang="en-US" sz="2000" dirty="0">
                      <a:latin typeface="Calibri" pitchFamily="34" charset="0"/>
                    </a:rPr>
                    <a:t> Debit          Credit</a:t>
                  </a:r>
                  <a:endParaRPr lang="en-US" sz="2000" dirty="0"/>
                </a:p>
              </p:txBody>
            </p:sp>
            <p:sp>
              <p:nvSpPr>
                <p:cNvPr id="19" name="TextBox 18"/>
                <p:cNvSpPr txBox="1">
                  <a:spLocks noChangeArrowheads="1"/>
                </p:cNvSpPr>
                <p:nvPr/>
              </p:nvSpPr>
              <p:spPr bwMode="auto">
                <a:xfrm>
                  <a:off x="1449514" y="3882198"/>
                  <a:ext cx="7316114" cy="400110"/>
                </a:xfrm>
                <a:prstGeom prst="rect">
                  <a:avLst/>
                </a:prstGeom>
                <a:noFill/>
                <a:ln w="9525">
                  <a:noFill/>
                  <a:miter lim="800000"/>
                  <a:headEnd/>
                  <a:tailEnd/>
                </a:ln>
              </p:spPr>
              <p:txBody>
                <a:bodyPr wrap="square">
                  <a:spAutoFit/>
                </a:bodyPr>
                <a:lstStyle/>
                <a:p>
                  <a:r>
                    <a:rPr lang="en-US" sz="2000" b="1" dirty="0">
                      <a:latin typeface="Calibri" pitchFamily="34" charset="0"/>
                    </a:rPr>
                    <a:t>Cash </a:t>
                  </a:r>
                  <a:r>
                    <a:rPr lang="en-US" sz="2000" dirty="0">
                      <a:latin typeface="Calibri" pitchFamily="34" charset="0"/>
                    </a:rPr>
                    <a:t>(checking account) ……………………..                        </a:t>
                  </a:r>
                  <a:r>
                    <a:rPr lang="en-US" sz="2000" b="1" dirty="0">
                      <a:latin typeface="Calibri" pitchFamily="34" charset="0"/>
                    </a:rPr>
                    <a:t>    200	</a:t>
                  </a:r>
                  <a:endParaRPr lang="en-US" sz="2000" b="1" u="sng" dirty="0"/>
                </a:p>
              </p:txBody>
            </p:sp>
            <p:sp>
              <p:nvSpPr>
                <p:cNvPr id="20" name="TextBox 19"/>
                <p:cNvSpPr txBox="1">
                  <a:spLocks noChangeArrowheads="1"/>
                </p:cNvSpPr>
                <p:nvPr/>
              </p:nvSpPr>
              <p:spPr bwMode="auto">
                <a:xfrm>
                  <a:off x="1424213" y="4179464"/>
                  <a:ext cx="7341415" cy="400110"/>
                </a:xfrm>
                <a:prstGeom prst="rect">
                  <a:avLst/>
                </a:prstGeom>
                <a:noFill/>
                <a:ln w="9525">
                  <a:noFill/>
                  <a:miter lim="800000"/>
                  <a:headEnd/>
                  <a:tailEnd/>
                </a:ln>
              </p:spPr>
              <p:txBody>
                <a:bodyPr wrap="square">
                  <a:spAutoFit/>
                </a:bodyPr>
                <a:lstStyle/>
                <a:p>
                  <a:r>
                    <a:rPr lang="en-US" sz="2000" i="1" dirty="0">
                      <a:latin typeface="Calibri" pitchFamily="34" charset="0"/>
                    </a:rPr>
                    <a:t>(Establish the petty cash fund)</a:t>
                  </a:r>
                  <a:endParaRPr lang="en-US" sz="2000" b="1" u="sng" dirty="0"/>
                </a:p>
              </p:txBody>
            </p:sp>
            <p:cxnSp>
              <p:nvCxnSpPr>
                <p:cNvPr id="21" name="Straight Connector 20"/>
                <p:cNvCxnSpPr/>
                <p:nvPr/>
              </p:nvCxnSpPr>
              <p:spPr>
                <a:xfrm flipV="1">
                  <a:off x="5747319" y="3626184"/>
                  <a:ext cx="669891" cy="52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87474" y="3634270"/>
                  <a:ext cx="65164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257039" y="3634792"/>
                  <a:ext cx="7315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8016338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65</a:t>
            </a:fld>
            <a:endParaRPr lang="en-US" dirty="0"/>
          </a:p>
        </p:txBody>
      </p:sp>
      <p:sp>
        <p:nvSpPr>
          <p:cNvPr id="41" name="Rectangle 40"/>
          <p:cNvSpPr/>
          <p:nvPr/>
        </p:nvSpPr>
        <p:spPr>
          <a:xfrm>
            <a:off x="765057" y="457200"/>
            <a:ext cx="4443332" cy="707886"/>
          </a:xfrm>
          <a:prstGeom prst="rect">
            <a:avLst/>
          </a:prstGeom>
        </p:spPr>
        <p:txBody>
          <a:bodyPr wrap="none">
            <a:spAutoFit/>
          </a:bodyPr>
          <a:lstStyle/>
          <a:p>
            <a:r>
              <a:rPr lang="en-US" sz="4000" dirty="0">
                <a:solidFill>
                  <a:srgbClr val="A5062D"/>
                </a:solidFill>
                <a:latin typeface="Avenir LT Std 65 Medium"/>
                <a:ea typeface="+mj-ea"/>
              </a:rPr>
              <a:t>Employee Purchases</a:t>
            </a:r>
            <a:endParaRPr lang="en-US" sz="4000" dirty="0"/>
          </a:p>
        </p:txBody>
      </p:sp>
      <p:sp>
        <p:nvSpPr>
          <p:cNvPr id="65" name="Rectangle 64"/>
          <p:cNvSpPr/>
          <p:nvPr/>
        </p:nvSpPr>
        <p:spPr>
          <a:xfrm>
            <a:off x="739776" y="3204129"/>
            <a:ext cx="7955280" cy="177584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1172155" y="3281917"/>
            <a:ext cx="7315200" cy="1483274"/>
            <a:chOff x="1034971" y="709752"/>
            <a:chExt cx="7799886" cy="1483274"/>
          </a:xfrm>
        </p:grpSpPr>
        <p:sp>
          <p:nvSpPr>
            <p:cNvPr id="67" name="TextBox 66"/>
            <p:cNvSpPr txBox="1">
              <a:spLocks noChangeArrowheads="1"/>
            </p:cNvSpPr>
            <p:nvPr/>
          </p:nvSpPr>
          <p:spPr bwMode="auto">
            <a:xfrm>
              <a:off x="1034971" y="709752"/>
              <a:ext cx="7492034" cy="369332"/>
            </a:xfrm>
            <a:prstGeom prst="rect">
              <a:avLst/>
            </a:prstGeom>
            <a:noFill/>
            <a:ln w="9525">
              <a:noFill/>
              <a:miter lim="800000"/>
              <a:headEnd/>
              <a:tailEnd/>
            </a:ln>
          </p:spPr>
          <p:txBody>
            <a:bodyPr wrap="square">
              <a:spAutoFit/>
            </a:bodyPr>
            <a:lstStyle/>
            <a:p>
              <a:r>
                <a:rPr lang="en-US" u="sng" dirty="0">
                  <a:latin typeface="Calibri" pitchFamily="34" charset="0"/>
                </a:rPr>
                <a:t>May 31</a:t>
              </a:r>
              <a:r>
                <a:rPr lang="en-US" b="1" dirty="0">
                  <a:latin typeface="Calibri" pitchFamily="34" charset="0"/>
                </a:rPr>
                <a:t>									    	  </a:t>
              </a:r>
              <a:r>
                <a:rPr lang="en-US" dirty="0">
                  <a:latin typeface="Calibri" pitchFamily="34" charset="0"/>
                </a:rPr>
                <a:t>Debit           Credit</a:t>
              </a:r>
              <a:endParaRPr lang="en-US" dirty="0"/>
            </a:p>
          </p:txBody>
        </p:sp>
        <p:sp>
          <p:nvSpPr>
            <p:cNvPr id="68" name="TextBox 67"/>
            <p:cNvSpPr txBox="1">
              <a:spLocks noChangeArrowheads="1"/>
            </p:cNvSpPr>
            <p:nvPr/>
          </p:nvSpPr>
          <p:spPr bwMode="auto">
            <a:xfrm>
              <a:off x="1037445" y="992697"/>
              <a:ext cx="7677510" cy="1200329"/>
            </a:xfrm>
            <a:prstGeom prst="rect">
              <a:avLst/>
            </a:prstGeom>
            <a:noFill/>
            <a:ln w="9525">
              <a:noFill/>
              <a:miter lim="800000"/>
              <a:headEnd/>
              <a:tailEnd/>
            </a:ln>
          </p:spPr>
          <p:txBody>
            <a:bodyPr wrap="square">
              <a:spAutoFit/>
            </a:bodyPr>
            <a:lstStyle/>
            <a:p>
              <a:r>
                <a:rPr lang="en-US" b="1" dirty="0">
                  <a:latin typeface="Calibri" pitchFamily="34" charset="0"/>
                </a:rPr>
                <a:t>Supplies ($800 + $600) </a:t>
              </a:r>
              <a:r>
                <a:rPr lang="en-US" dirty="0">
                  <a:latin typeface="Calibri" pitchFamily="34" charset="0"/>
                </a:rPr>
                <a:t>………………………………………..	 </a:t>
              </a:r>
              <a:r>
                <a:rPr lang="en-US" b="1" dirty="0">
                  <a:latin typeface="Calibri" pitchFamily="34" charset="0"/>
                </a:rPr>
                <a:t>1,400</a:t>
              </a:r>
            </a:p>
            <a:p>
              <a:r>
                <a:rPr lang="en-US" b="1" dirty="0">
                  <a:latin typeface="Calibri" pitchFamily="34" charset="0"/>
                </a:rPr>
                <a:t>Advertising Expense </a:t>
              </a:r>
              <a:r>
                <a:rPr lang="en-US" dirty="0">
                  <a:latin typeface="Calibri" pitchFamily="34" charset="0"/>
                </a:rPr>
                <a:t>…………………………………………….	 </a:t>
              </a:r>
              <a:r>
                <a:rPr lang="en-US" b="1" dirty="0">
                  <a:latin typeface="Calibri" pitchFamily="34" charset="0"/>
                </a:rPr>
                <a:t>1,500</a:t>
              </a:r>
            </a:p>
            <a:p>
              <a:r>
                <a:rPr lang="en-US" b="1" dirty="0">
                  <a:latin typeface="Calibri" pitchFamily="34" charset="0"/>
                </a:rPr>
                <a:t>Postage Expense </a:t>
              </a:r>
              <a:r>
                <a:rPr lang="en-US" dirty="0">
                  <a:latin typeface="Calibri" pitchFamily="34" charset="0"/>
                </a:rPr>
                <a:t>…………………………………………….…… 	 </a:t>
              </a:r>
              <a:r>
                <a:rPr lang="en-US" b="1" dirty="0">
                  <a:latin typeface="Calibri" pitchFamily="34" charset="0"/>
                </a:rPr>
                <a:t>1,200</a:t>
              </a:r>
            </a:p>
            <a:p>
              <a:endParaRPr lang="en-US" b="1" u="sng" dirty="0"/>
            </a:p>
          </p:txBody>
        </p:sp>
        <p:sp>
          <p:nvSpPr>
            <p:cNvPr id="69" name="TextBox 68"/>
            <p:cNvSpPr txBox="1">
              <a:spLocks noChangeArrowheads="1"/>
            </p:cNvSpPr>
            <p:nvPr/>
          </p:nvSpPr>
          <p:spPr bwMode="auto">
            <a:xfrm>
              <a:off x="1522203" y="1823071"/>
              <a:ext cx="7312654" cy="369332"/>
            </a:xfrm>
            <a:prstGeom prst="rect">
              <a:avLst/>
            </a:prstGeom>
            <a:noFill/>
            <a:ln w="9525">
              <a:noFill/>
              <a:miter lim="800000"/>
              <a:headEnd/>
              <a:tailEnd/>
            </a:ln>
          </p:spPr>
          <p:txBody>
            <a:bodyPr wrap="square">
              <a:spAutoFit/>
            </a:bodyPr>
            <a:lstStyle/>
            <a:p>
              <a:r>
                <a:rPr lang="en-US" b="1" dirty="0">
                  <a:latin typeface="Calibri" pitchFamily="34" charset="0"/>
                </a:rPr>
                <a:t>Accounts Payable </a:t>
              </a:r>
              <a:r>
                <a:rPr lang="en-US" dirty="0">
                  <a:latin typeface="Calibri" pitchFamily="34" charset="0"/>
                </a:rPr>
                <a:t>………………………………………..</a:t>
              </a:r>
              <a:r>
                <a:rPr lang="en-US" b="1" dirty="0">
                  <a:latin typeface="Calibri" pitchFamily="34" charset="0"/>
                </a:rPr>
                <a:t>  </a:t>
              </a:r>
              <a:r>
                <a:rPr lang="en-US" dirty="0">
                  <a:latin typeface="Calibri" pitchFamily="34" charset="0"/>
                </a:rPr>
                <a:t>                  	     </a:t>
              </a:r>
              <a:r>
                <a:rPr lang="en-US" b="1" dirty="0">
                  <a:latin typeface="Calibri" pitchFamily="34" charset="0"/>
                </a:rPr>
                <a:t>4,100</a:t>
              </a:r>
              <a:endParaRPr lang="en-US" b="1" u="sng" dirty="0"/>
            </a:p>
          </p:txBody>
        </p:sp>
      </p:grpSp>
      <p:sp>
        <p:nvSpPr>
          <p:cNvPr id="70" name="TextBox 69"/>
          <p:cNvSpPr txBox="1">
            <a:spLocks noChangeArrowheads="1"/>
          </p:cNvSpPr>
          <p:nvPr/>
        </p:nvSpPr>
        <p:spPr bwMode="auto">
          <a:xfrm>
            <a:off x="1626530" y="4633022"/>
            <a:ext cx="7345511" cy="369332"/>
          </a:xfrm>
          <a:prstGeom prst="rect">
            <a:avLst/>
          </a:prstGeom>
          <a:noFill/>
          <a:ln w="9525">
            <a:noFill/>
            <a:miter lim="800000"/>
            <a:headEnd/>
            <a:tailEnd/>
          </a:ln>
        </p:spPr>
        <p:txBody>
          <a:bodyPr wrap="square">
            <a:spAutoFit/>
          </a:bodyPr>
          <a:lstStyle/>
          <a:p>
            <a:r>
              <a:rPr lang="en-US" i="1" dirty="0">
                <a:latin typeface="Calibri" pitchFamily="34" charset="0"/>
              </a:rPr>
              <a:t>(Recognize employee expenditures with credit cards)</a:t>
            </a:r>
            <a:endParaRPr lang="en-US" b="1" u="sng" dirty="0"/>
          </a:p>
        </p:txBody>
      </p:sp>
      <p:cxnSp>
        <p:nvCxnSpPr>
          <p:cNvPr id="71" name="Straight Connector 70"/>
          <p:cNvCxnSpPr/>
          <p:nvPr/>
        </p:nvCxnSpPr>
        <p:spPr>
          <a:xfrm flipV="1">
            <a:off x="6335266" y="3595812"/>
            <a:ext cx="607312" cy="46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463660" y="3600402"/>
            <a:ext cx="646020" cy="3779"/>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5" name="Rounded Rectangle 74"/>
          <p:cNvSpPr/>
          <p:nvPr/>
        </p:nvSpPr>
        <p:spPr>
          <a:xfrm>
            <a:off x="724918" y="1280160"/>
            <a:ext cx="7955280" cy="1797268"/>
          </a:xfrm>
          <a:prstGeom prst="roundRect">
            <a:avLst>
              <a:gd name="adj" fmla="val 14826"/>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TextBox 75"/>
          <p:cNvSpPr txBox="1">
            <a:spLocks noChangeArrowheads="1"/>
          </p:cNvSpPr>
          <p:nvPr/>
        </p:nvSpPr>
        <p:spPr bwMode="auto">
          <a:xfrm>
            <a:off x="991501" y="1381562"/>
            <a:ext cx="1906457" cy="646331"/>
          </a:xfrm>
          <a:prstGeom prst="rect">
            <a:avLst/>
          </a:prstGeom>
          <a:noFill/>
          <a:ln w="9525">
            <a:noFill/>
            <a:miter lim="800000"/>
            <a:headEnd/>
            <a:tailEnd/>
          </a:ln>
        </p:spPr>
        <p:txBody>
          <a:bodyPr wrap="square">
            <a:spAutoFit/>
          </a:bodyPr>
          <a:lstStyle/>
          <a:p>
            <a:pPr algn="ctr"/>
            <a:r>
              <a:rPr lang="en-US" b="1" dirty="0">
                <a:latin typeface="Calibri" pitchFamily="34" charset="0"/>
              </a:rPr>
              <a:t>Petty Cash Fund</a:t>
            </a:r>
          </a:p>
          <a:p>
            <a:pPr algn="ctr"/>
            <a:r>
              <a:rPr lang="en-US" b="1" dirty="0">
                <a:latin typeface="Calibri" pitchFamily="34" charset="0"/>
              </a:rPr>
              <a:t>(Cash)</a:t>
            </a:r>
          </a:p>
        </p:txBody>
      </p:sp>
      <p:sp>
        <p:nvSpPr>
          <p:cNvPr id="80" name="TextBox 79"/>
          <p:cNvSpPr txBox="1"/>
          <p:nvPr/>
        </p:nvSpPr>
        <p:spPr>
          <a:xfrm>
            <a:off x="927146" y="2020783"/>
            <a:ext cx="2076817" cy="369332"/>
          </a:xfrm>
          <a:prstGeom prst="rect">
            <a:avLst/>
          </a:prstGeom>
          <a:noFill/>
        </p:spPr>
        <p:txBody>
          <a:bodyPr wrap="square" rtlCol="0">
            <a:spAutoFit/>
          </a:bodyPr>
          <a:lstStyle/>
          <a:p>
            <a:r>
              <a:rPr lang="en-US" dirty="0"/>
              <a:t>Item	       Amount</a:t>
            </a:r>
          </a:p>
        </p:txBody>
      </p:sp>
      <p:sp>
        <p:nvSpPr>
          <p:cNvPr id="81" name="TextBox 80"/>
          <p:cNvSpPr txBox="1"/>
          <p:nvPr/>
        </p:nvSpPr>
        <p:spPr>
          <a:xfrm>
            <a:off x="927146" y="2298170"/>
            <a:ext cx="2286121" cy="646331"/>
          </a:xfrm>
          <a:prstGeom prst="rect">
            <a:avLst/>
          </a:prstGeom>
          <a:noFill/>
        </p:spPr>
        <p:txBody>
          <a:bodyPr wrap="square" rtlCol="0">
            <a:spAutoFit/>
          </a:bodyPr>
          <a:lstStyle/>
          <a:p>
            <a:r>
              <a:rPr lang="en-US" dirty="0"/>
              <a:t>Lunch        $60</a:t>
            </a:r>
          </a:p>
          <a:p>
            <a:r>
              <a:rPr lang="en-US" dirty="0"/>
              <a:t>Delivery    $90</a:t>
            </a:r>
          </a:p>
        </p:txBody>
      </p:sp>
      <p:sp>
        <p:nvSpPr>
          <p:cNvPr id="83" name="TextBox 82"/>
          <p:cNvSpPr txBox="1"/>
          <p:nvPr/>
        </p:nvSpPr>
        <p:spPr>
          <a:xfrm>
            <a:off x="3245417" y="2289529"/>
            <a:ext cx="2650343" cy="646331"/>
          </a:xfrm>
          <a:prstGeom prst="rect">
            <a:avLst/>
          </a:prstGeom>
          <a:noFill/>
        </p:spPr>
        <p:txBody>
          <a:bodyPr wrap="square" rtlCol="0">
            <a:spAutoFit/>
          </a:bodyPr>
          <a:lstStyle/>
          <a:p>
            <a:r>
              <a:rPr lang="en-US" dirty="0"/>
              <a:t>Supplies    $800</a:t>
            </a:r>
          </a:p>
          <a:p>
            <a:r>
              <a:rPr lang="en-US" dirty="0"/>
              <a:t>Supplies    $600</a:t>
            </a:r>
          </a:p>
        </p:txBody>
      </p:sp>
      <p:sp>
        <p:nvSpPr>
          <p:cNvPr id="85" name="TextBox 84"/>
          <p:cNvSpPr txBox="1"/>
          <p:nvPr/>
        </p:nvSpPr>
        <p:spPr>
          <a:xfrm>
            <a:off x="5876804" y="2295043"/>
            <a:ext cx="2724257" cy="646331"/>
          </a:xfrm>
          <a:prstGeom prst="rect">
            <a:avLst/>
          </a:prstGeom>
          <a:noFill/>
        </p:spPr>
        <p:txBody>
          <a:bodyPr wrap="square" rtlCol="0">
            <a:spAutoFit/>
          </a:bodyPr>
          <a:lstStyle/>
          <a:p>
            <a:r>
              <a:rPr lang="en-US" dirty="0"/>
              <a:t>Advertising     $1,500</a:t>
            </a:r>
          </a:p>
          <a:p>
            <a:r>
              <a:rPr lang="en-US" dirty="0"/>
              <a:t>Postage           $1,200</a:t>
            </a:r>
          </a:p>
        </p:txBody>
      </p:sp>
      <p:cxnSp>
        <p:nvCxnSpPr>
          <p:cNvPr id="86" name="Straight Connector 85"/>
          <p:cNvCxnSpPr/>
          <p:nvPr/>
        </p:nvCxnSpPr>
        <p:spPr>
          <a:xfrm>
            <a:off x="976881" y="2310900"/>
            <a:ext cx="18256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a:off x="3203438" y="2302575"/>
            <a:ext cx="233455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895760" y="2305723"/>
            <a:ext cx="240132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9" name="TextBox 88"/>
          <p:cNvSpPr txBox="1">
            <a:spLocks noChangeArrowheads="1"/>
          </p:cNvSpPr>
          <p:nvPr/>
        </p:nvSpPr>
        <p:spPr bwMode="auto">
          <a:xfrm>
            <a:off x="3213267" y="1376312"/>
            <a:ext cx="2324730" cy="646331"/>
          </a:xfrm>
          <a:prstGeom prst="rect">
            <a:avLst/>
          </a:prstGeom>
          <a:noFill/>
          <a:ln w="9525">
            <a:noFill/>
            <a:miter lim="800000"/>
            <a:headEnd/>
            <a:tailEnd/>
          </a:ln>
        </p:spPr>
        <p:txBody>
          <a:bodyPr wrap="square">
            <a:spAutoFit/>
          </a:bodyPr>
          <a:lstStyle/>
          <a:p>
            <a:pPr algn="ctr"/>
            <a:r>
              <a:rPr lang="en-US" b="1" dirty="0">
                <a:latin typeface="Calibri" pitchFamily="34" charset="0"/>
              </a:rPr>
              <a:t>Purchasing Manager</a:t>
            </a:r>
          </a:p>
          <a:p>
            <a:pPr algn="ctr"/>
            <a:r>
              <a:rPr lang="en-US" b="1" dirty="0">
                <a:latin typeface="Calibri" pitchFamily="34" charset="0"/>
              </a:rPr>
              <a:t>(Credit Card)</a:t>
            </a:r>
          </a:p>
        </p:txBody>
      </p:sp>
      <p:sp>
        <p:nvSpPr>
          <p:cNvPr id="90" name="TextBox 89"/>
          <p:cNvSpPr txBox="1">
            <a:spLocks noChangeArrowheads="1"/>
          </p:cNvSpPr>
          <p:nvPr/>
        </p:nvSpPr>
        <p:spPr bwMode="auto">
          <a:xfrm>
            <a:off x="5916965" y="1381562"/>
            <a:ext cx="2324730" cy="646331"/>
          </a:xfrm>
          <a:prstGeom prst="rect">
            <a:avLst/>
          </a:prstGeom>
          <a:noFill/>
          <a:ln w="9525">
            <a:noFill/>
            <a:miter lim="800000"/>
            <a:headEnd/>
            <a:tailEnd/>
          </a:ln>
        </p:spPr>
        <p:txBody>
          <a:bodyPr wrap="square">
            <a:spAutoFit/>
          </a:bodyPr>
          <a:lstStyle/>
          <a:p>
            <a:pPr algn="ctr"/>
            <a:r>
              <a:rPr lang="en-US" b="1" dirty="0">
                <a:latin typeface="Calibri" pitchFamily="34" charset="0"/>
              </a:rPr>
              <a:t>Marketing Manager</a:t>
            </a:r>
          </a:p>
          <a:p>
            <a:pPr algn="ctr"/>
            <a:r>
              <a:rPr lang="en-US" b="1" dirty="0">
                <a:latin typeface="Calibri" pitchFamily="34" charset="0"/>
              </a:rPr>
              <a:t>(Credit Card)</a:t>
            </a:r>
          </a:p>
        </p:txBody>
      </p:sp>
      <p:sp>
        <p:nvSpPr>
          <p:cNvPr id="48" name="Rectangle 47">
            <a:extLst>
              <a:ext uri="{FF2B5EF4-FFF2-40B4-BE49-F238E27FC236}">
                <a16:creationId xmlns:a16="http://schemas.microsoft.com/office/drawing/2014/main" id="{60F97506-A0B5-4647-8048-B94901E85A32}"/>
              </a:ext>
            </a:extLst>
          </p:cNvPr>
          <p:cNvSpPr/>
          <p:nvPr/>
        </p:nvSpPr>
        <p:spPr>
          <a:xfrm>
            <a:off x="760414" y="5100897"/>
            <a:ext cx="7955280" cy="146304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668FABB4-77BF-477B-94C9-BFD7E7B0152D}"/>
              </a:ext>
            </a:extLst>
          </p:cNvPr>
          <p:cNvGrpSpPr/>
          <p:nvPr/>
        </p:nvGrpSpPr>
        <p:grpSpPr>
          <a:xfrm>
            <a:off x="1192793" y="5178685"/>
            <a:ext cx="7315200" cy="1206275"/>
            <a:chOff x="1034971" y="709752"/>
            <a:chExt cx="7812105" cy="1206275"/>
          </a:xfrm>
        </p:grpSpPr>
        <p:sp>
          <p:nvSpPr>
            <p:cNvPr id="50" name="TextBox 49">
              <a:extLst>
                <a:ext uri="{FF2B5EF4-FFF2-40B4-BE49-F238E27FC236}">
                  <a16:creationId xmlns:a16="http://schemas.microsoft.com/office/drawing/2014/main" id="{12A6E4BA-0504-43DC-93D9-8F563A5CF799}"/>
                </a:ext>
              </a:extLst>
            </p:cNvPr>
            <p:cNvSpPr txBox="1">
              <a:spLocks noChangeArrowheads="1"/>
            </p:cNvSpPr>
            <p:nvPr/>
          </p:nvSpPr>
          <p:spPr bwMode="auto">
            <a:xfrm>
              <a:off x="1034971" y="709752"/>
              <a:ext cx="7492034" cy="369332"/>
            </a:xfrm>
            <a:prstGeom prst="rect">
              <a:avLst/>
            </a:prstGeom>
            <a:noFill/>
            <a:ln w="9525">
              <a:noFill/>
              <a:miter lim="800000"/>
              <a:headEnd/>
              <a:tailEnd/>
            </a:ln>
          </p:spPr>
          <p:txBody>
            <a:bodyPr wrap="square">
              <a:spAutoFit/>
            </a:bodyPr>
            <a:lstStyle/>
            <a:p>
              <a:r>
                <a:rPr lang="en-US" u="sng" dirty="0">
                  <a:latin typeface="Calibri" pitchFamily="34" charset="0"/>
                </a:rPr>
                <a:t>May 31</a:t>
              </a:r>
              <a:r>
                <a:rPr lang="en-US" b="1" dirty="0">
                  <a:latin typeface="Calibri" pitchFamily="34" charset="0"/>
                </a:rPr>
                <a:t>									    	  </a:t>
              </a:r>
              <a:r>
                <a:rPr lang="en-US" dirty="0">
                  <a:latin typeface="Calibri" pitchFamily="34" charset="0"/>
                </a:rPr>
                <a:t>Debit           Credit</a:t>
              </a:r>
              <a:endParaRPr lang="en-US" dirty="0"/>
            </a:p>
          </p:txBody>
        </p:sp>
        <p:sp>
          <p:nvSpPr>
            <p:cNvPr id="51" name="TextBox 50">
              <a:extLst>
                <a:ext uri="{FF2B5EF4-FFF2-40B4-BE49-F238E27FC236}">
                  <a16:creationId xmlns:a16="http://schemas.microsoft.com/office/drawing/2014/main" id="{A69106D2-6D4F-4CC4-BF06-FD567B04491A}"/>
                </a:ext>
              </a:extLst>
            </p:cNvPr>
            <p:cNvSpPr txBox="1">
              <a:spLocks noChangeArrowheads="1"/>
            </p:cNvSpPr>
            <p:nvPr/>
          </p:nvSpPr>
          <p:spPr bwMode="auto">
            <a:xfrm>
              <a:off x="1037445" y="992697"/>
              <a:ext cx="7677510" cy="923330"/>
            </a:xfrm>
            <a:prstGeom prst="rect">
              <a:avLst/>
            </a:prstGeom>
            <a:noFill/>
            <a:ln w="9525">
              <a:noFill/>
              <a:miter lim="800000"/>
              <a:headEnd/>
              <a:tailEnd/>
            </a:ln>
          </p:spPr>
          <p:txBody>
            <a:bodyPr wrap="square">
              <a:spAutoFit/>
            </a:bodyPr>
            <a:lstStyle/>
            <a:p>
              <a:r>
                <a:rPr lang="en-US" b="1" dirty="0">
                  <a:latin typeface="Calibri" pitchFamily="34" charset="0"/>
                </a:rPr>
                <a:t>Entertainment Expense</a:t>
              </a:r>
              <a:r>
                <a:rPr lang="en-US" dirty="0">
                  <a:latin typeface="Calibri" pitchFamily="34" charset="0"/>
                </a:rPr>
                <a:t>………………………………………..	       </a:t>
              </a:r>
              <a:r>
                <a:rPr lang="en-US" b="1" dirty="0">
                  <a:latin typeface="Calibri" pitchFamily="34" charset="0"/>
                </a:rPr>
                <a:t>60</a:t>
              </a:r>
            </a:p>
            <a:p>
              <a:r>
                <a:rPr lang="en-US" b="1" dirty="0">
                  <a:latin typeface="Calibri" pitchFamily="34" charset="0"/>
                </a:rPr>
                <a:t>Delivery Expense </a:t>
              </a:r>
              <a:r>
                <a:rPr lang="en-US" dirty="0">
                  <a:latin typeface="Calibri" pitchFamily="34" charset="0"/>
                </a:rPr>
                <a:t>…………………………………………….…… 	       </a:t>
              </a:r>
              <a:r>
                <a:rPr lang="en-US" b="1" dirty="0">
                  <a:latin typeface="Calibri" pitchFamily="34" charset="0"/>
                </a:rPr>
                <a:t>90</a:t>
              </a:r>
            </a:p>
            <a:p>
              <a:endParaRPr lang="en-US" b="1" u="sng" dirty="0"/>
            </a:p>
          </p:txBody>
        </p:sp>
        <p:sp>
          <p:nvSpPr>
            <p:cNvPr id="52" name="TextBox 51">
              <a:extLst>
                <a:ext uri="{FF2B5EF4-FFF2-40B4-BE49-F238E27FC236}">
                  <a16:creationId xmlns:a16="http://schemas.microsoft.com/office/drawing/2014/main" id="{B2F0E9AE-A976-4DC7-8E31-9F73FEB632AC}"/>
                </a:ext>
              </a:extLst>
            </p:cNvPr>
            <p:cNvSpPr txBox="1">
              <a:spLocks noChangeArrowheads="1"/>
            </p:cNvSpPr>
            <p:nvPr/>
          </p:nvSpPr>
          <p:spPr bwMode="auto">
            <a:xfrm>
              <a:off x="1534422" y="1533298"/>
              <a:ext cx="7312654" cy="369332"/>
            </a:xfrm>
            <a:prstGeom prst="rect">
              <a:avLst/>
            </a:prstGeom>
            <a:noFill/>
            <a:ln w="9525">
              <a:noFill/>
              <a:miter lim="800000"/>
              <a:headEnd/>
              <a:tailEnd/>
            </a:ln>
          </p:spPr>
          <p:txBody>
            <a:bodyPr wrap="square">
              <a:spAutoFit/>
            </a:bodyPr>
            <a:lstStyle/>
            <a:p>
              <a:r>
                <a:rPr lang="en-US" b="1" dirty="0">
                  <a:latin typeface="Calibri" pitchFamily="34" charset="0"/>
                </a:rPr>
                <a:t>Cash</a:t>
              </a:r>
              <a:r>
                <a:rPr lang="en-US" dirty="0">
                  <a:latin typeface="Calibri" pitchFamily="34" charset="0"/>
                </a:rPr>
                <a:t>……………………………………………………………</a:t>
              </a:r>
              <a:r>
                <a:rPr lang="en-US" b="1" dirty="0">
                  <a:latin typeface="Calibri" pitchFamily="34" charset="0"/>
                </a:rPr>
                <a:t>   </a:t>
              </a:r>
              <a:r>
                <a:rPr lang="en-US" dirty="0">
                  <a:latin typeface="Calibri" pitchFamily="34" charset="0"/>
                </a:rPr>
                <a:t>                                </a:t>
              </a:r>
              <a:r>
                <a:rPr lang="en-US" b="1" dirty="0">
                  <a:latin typeface="Calibri" pitchFamily="34" charset="0"/>
                </a:rPr>
                <a:t>150</a:t>
              </a:r>
              <a:endParaRPr lang="en-US" b="1" u="sng" dirty="0"/>
            </a:p>
          </p:txBody>
        </p:sp>
      </p:grpSp>
      <p:cxnSp>
        <p:nvCxnSpPr>
          <p:cNvPr id="53" name="Straight Connector 52">
            <a:extLst>
              <a:ext uri="{FF2B5EF4-FFF2-40B4-BE49-F238E27FC236}">
                <a16:creationId xmlns:a16="http://schemas.microsoft.com/office/drawing/2014/main" id="{435D0D7B-8093-4B48-A960-4973965888C8}"/>
              </a:ext>
            </a:extLst>
          </p:cNvPr>
          <p:cNvCxnSpPr/>
          <p:nvPr/>
        </p:nvCxnSpPr>
        <p:spPr>
          <a:xfrm flipV="1">
            <a:off x="6382074" y="5498256"/>
            <a:ext cx="607312" cy="46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8A8D87B-8123-4DFD-A2A1-59D17D30DE7B}"/>
              </a:ext>
            </a:extLst>
          </p:cNvPr>
          <p:cNvCxnSpPr/>
          <p:nvPr/>
        </p:nvCxnSpPr>
        <p:spPr>
          <a:xfrm flipV="1">
            <a:off x="7463660" y="5493510"/>
            <a:ext cx="607312" cy="46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1B109924-84DB-4A24-96B1-643CA1B02E37}"/>
              </a:ext>
            </a:extLst>
          </p:cNvPr>
          <p:cNvSpPr txBox="1">
            <a:spLocks noChangeArrowheads="1"/>
          </p:cNvSpPr>
          <p:nvPr/>
        </p:nvSpPr>
        <p:spPr bwMode="auto">
          <a:xfrm>
            <a:off x="1626529" y="6245609"/>
            <a:ext cx="7345511" cy="369332"/>
          </a:xfrm>
          <a:prstGeom prst="rect">
            <a:avLst/>
          </a:prstGeom>
          <a:noFill/>
          <a:ln w="9525">
            <a:noFill/>
            <a:miter lim="800000"/>
            <a:headEnd/>
            <a:tailEnd/>
          </a:ln>
        </p:spPr>
        <p:txBody>
          <a:bodyPr wrap="square">
            <a:spAutoFit/>
          </a:bodyPr>
          <a:lstStyle/>
          <a:p>
            <a:r>
              <a:rPr lang="en-US" i="1" dirty="0">
                <a:latin typeface="Calibri" pitchFamily="34" charset="0"/>
              </a:rPr>
              <a:t>(Recognize employee expenditures </a:t>
            </a:r>
            <a:r>
              <a:rPr lang="en-US" i="1" dirty="0"/>
              <a:t>from the petty cash fund) </a:t>
            </a:r>
            <a:endParaRPr lang="en-US" b="1" u="sng" dirty="0"/>
          </a:p>
        </p:txBody>
      </p:sp>
      <p:grpSp>
        <p:nvGrpSpPr>
          <p:cNvPr id="11" name="Group 10">
            <a:extLst>
              <a:ext uri="{FF2B5EF4-FFF2-40B4-BE49-F238E27FC236}">
                <a16:creationId xmlns:a16="http://schemas.microsoft.com/office/drawing/2014/main" id="{B9D44DA5-B059-41FB-81E1-CA2A1FED3407}"/>
              </a:ext>
            </a:extLst>
          </p:cNvPr>
          <p:cNvGrpSpPr/>
          <p:nvPr/>
        </p:nvGrpSpPr>
        <p:grpSpPr>
          <a:xfrm>
            <a:off x="976881" y="1982868"/>
            <a:ext cx="7640394" cy="371477"/>
            <a:chOff x="993711" y="1559504"/>
            <a:chExt cx="7640394" cy="371477"/>
          </a:xfrm>
        </p:grpSpPr>
        <p:cxnSp>
          <p:nvCxnSpPr>
            <p:cNvPr id="77" name="Straight Connector 76"/>
            <p:cNvCxnSpPr/>
            <p:nvPr/>
          </p:nvCxnSpPr>
          <p:spPr>
            <a:xfrm>
              <a:off x="993711" y="1596277"/>
              <a:ext cx="182565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3259506" y="1559504"/>
              <a:ext cx="2407693" cy="369332"/>
            </a:xfrm>
            <a:prstGeom prst="rect">
              <a:avLst/>
            </a:prstGeom>
            <a:noFill/>
          </p:spPr>
          <p:txBody>
            <a:bodyPr wrap="square" rtlCol="0">
              <a:spAutoFit/>
            </a:bodyPr>
            <a:lstStyle/>
            <a:p>
              <a:r>
                <a:rPr lang="en-US" dirty="0"/>
                <a:t>Item	       Amount</a:t>
              </a:r>
            </a:p>
          </p:txBody>
        </p:sp>
        <p:sp>
          <p:nvSpPr>
            <p:cNvPr id="84" name="TextBox 83"/>
            <p:cNvSpPr txBox="1"/>
            <p:nvPr/>
          </p:nvSpPr>
          <p:spPr>
            <a:xfrm>
              <a:off x="5909849" y="1561649"/>
              <a:ext cx="2724256" cy="369332"/>
            </a:xfrm>
            <a:prstGeom prst="rect">
              <a:avLst/>
            </a:prstGeom>
            <a:noFill/>
          </p:spPr>
          <p:txBody>
            <a:bodyPr wrap="square" rtlCol="0">
              <a:spAutoFit/>
            </a:bodyPr>
            <a:lstStyle/>
            <a:p>
              <a:r>
                <a:rPr lang="en-US" dirty="0"/>
                <a:t>Item	              Amount</a:t>
              </a:r>
            </a:p>
          </p:txBody>
        </p:sp>
      </p:grpSp>
      <p:cxnSp>
        <p:nvCxnSpPr>
          <p:cNvPr id="78" name="Straight Connector 77"/>
          <p:cNvCxnSpPr/>
          <p:nvPr/>
        </p:nvCxnSpPr>
        <p:spPr>
          <a:xfrm>
            <a:off x="3279242" y="1985013"/>
            <a:ext cx="233455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a:off x="5873460" y="1971616"/>
            <a:ext cx="2401325" cy="329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015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0" grpId="0"/>
      <p:bldP spid="48" grpId="0" animBg="1"/>
      <p:bldP spid="5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4-68</a:t>
            </a:r>
          </a:p>
        </p:txBody>
      </p:sp>
      <p:sp>
        <p:nvSpPr>
          <p:cNvPr id="5" name="Content Placeholder 4"/>
          <p:cNvSpPr>
            <a:spLocks noGrp="1"/>
          </p:cNvSpPr>
          <p:nvPr>
            <p:ph sz="quarter" idx="13"/>
          </p:nvPr>
        </p:nvSpPr>
        <p:spPr>
          <a:xfrm>
            <a:off x="843322" y="1280160"/>
            <a:ext cx="7955280" cy="5354816"/>
          </a:xfrm>
        </p:spPr>
        <p:txBody>
          <a:bodyPr>
            <a:noAutofit/>
          </a:bodyPr>
          <a:lstStyle/>
          <a:p>
            <a:pPr marL="457200" indent="-457200">
              <a:spcBef>
                <a:spcPts val="0"/>
              </a:spcBef>
              <a:buFont typeface="Arial" panose="020B0604020202020204" pitchFamily="34" charset="0"/>
              <a:buChar char="•"/>
            </a:pPr>
            <a:r>
              <a:rPr lang="en-US" dirty="0">
                <a:latin typeface="+mn-lt"/>
              </a:rPr>
              <a:t>To make purchases on behalf of the company, some employees are allowed to use debit cards and credit cards (purchase cards), write checks, and spend available cash on hand (petty cash fund). </a:t>
            </a:r>
          </a:p>
          <a:p>
            <a:pPr marL="457200" indent="-457200">
              <a:spcBef>
                <a:spcPts val="0"/>
              </a:spcBef>
              <a:buFont typeface="Arial" panose="020B0604020202020204" pitchFamily="34" charset="0"/>
              <a:buChar char="•"/>
            </a:pPr>
            <a:r>
              <a:rPr lang="en-US" dirty="0">
                <a:latin typeface="+mn-lt"/>
              </a:rPr>
              <a:t>At the end of the period, all employee purchases are recorded, and the petty cash fund is replenished.</a:t>
            </a:r>
            <a:endParaRPr lang="en-US" dirty="0"/>
          </a:p>
        </p:txBody>
      </p:sp>
    </p:spTree>
    <p:extLst>
      <p:ext uri="{BB962C8B-B14F-4D97-AF65-F5344CB8AC3E}">
        <p14:creationId xmlns:p14="http://schemas.microsoft.com/office/powerpoint/2010/main" val="33770693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Controls over Employee Expenditures</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4-69</a:t>
            </a:r>
          </a:p>
        </p:txBody>
      </p:sp>
      <p:sp>
        <p:nvSpPr>
          <p:cNvPr id="5" name="Content Placeholder 4"/>
          <p:cNvSpPr>
            <a:spLocks noGrp="1"/>
          </p:cNvSpPr>
          <p:nvPr>
            <p:ph sz="quarter" idx="13"/>
          </p:nvPr>
        </p:nvSpPr>
        <p:spPr>
          <a:xfrm>
            <a:off x="843322" y="1737360"/>
            <a:ext cx="7955280" cy="5354816"/>
          </a:xfrm>
        </p:spPr>
        <p:txBody>
          <a:bodyPr>
            <a:noAutofit/>
          </a:bodyPr>
          <a:lstStyle/>
          <a:p>
            <a:pPr marL="457200" indent="-457200">
              <a:spcBef>
                <a:spcPts val="0"/>
              </a:spcBef>
              <a:buFont typeface="Arial" panose="020B0604020202020204" pitchFamily="34" charset="0"/>
              <a:buChar char="•"/>
            </a:pPr>
            <a:r>
              <a:rPr lang="en-US" sz="2400" dirty="0">
                <a:latin typeface="+mn-lt"/>
              </a:rPr>
              <a:t>Employees should be required to provide receipts and justification for those receipts on a timely basis.</a:t>
            </a:r>
          </a:p>
          <a:p>
            <a:pPr marL="457200" indent="-457200">
              <a:spcBef>
                <a:spcPts val="0"/>
              </a:spcBef>
              <a:buFont typeface="Arial" panose="020B0604020202020204" pitchFamily="34" charset="0"/>
              <a:buChar char="•"/>
            </a:pPr>
            <a:r>
              <a:rPr lang="en-US" sz="2400" dirty="0">
                <a:latin typeface="+mn-lt"/>
              </a:rPr>
              <a:t>A separate employee reviews receipts and supporting documents to ensure all expenditures are made appropriately.</a:t>
            </a:r>
          </a:p>
          <a:p>
            <a:pPr marL="457200" indent="-457200">
              <a:spcBef>
                <a:spcPts val="0"/>
              </a:spcBef>
              <a:buFont typeface="Arial" panose="020B0604020202020204" pitchFamily="34" charset="0"/>
              <a:buChar char="•"/>
            </a:pPr>
            <a:r>
              <a:rPr lang="en-US" sz="2400" dirty="0">
                <a:latin typeface="+mn-lt"/>
              </a:rPr>
              <a:t>Credit card receipts are reconciled to credit card statements.</a:t>
            </a:r>
          </a:p>
          <a:p>
            <a:pPr marL="457200" indent="-457200">
              <a:spcBef>
                <a:spcPts val="0"/>
              </a:spcBef>
              <a:buFont typeface="Arial" panose="020B0604020202020204" pitchFamily="34" charset="0"/>
              <a:buChar char="•"/>
            </a:pPr>
            <a:r>
              <a:rPr lang="en-US" sz="2400" dirty="0">
                <a:latin typeface="+mn-lt"/>
              </a:rPr>
              <a:t>Spending limits are placed on employees who are authorized to use a company credit card or have access to company cash. Major expenditures require pre-approval through formal purchasing procedures.</a:t>
            </a:r>
          </a:p>
          <a:p>
            <a:pPr marL="457200" indent="-457200">
              <a:spcBef>
                <a:spcPts val="0"/>
              </a:spcBef>
              <a:buFont typeface="Arial" panose="020B0604020202020204" pitchFamily="34" charset="0"/>
              <a:buChar char="•"/>
            </a:pPr>
            <a:r>
              <a:rPr lang="en-US" sz="2400" dirty="0">
                <a:latin typeface="+mn-lt"/>
              </a:rPr>
              <a:t>Only those employees that need to make timely business expenditures should receive authorization.</a:t>
            </a:r>
            <a:endParaRPr lang="en-US" sz="2400" dirty="0"/>
          </a:p>
        </p:txBody>
      </p:sp>
    </p:spTree>
    <p:extLst>
      <p:ext uri="{BB962C8B-B14F-4D97-AF65-F5344CB8AC3E}">
        <p14:creationId xmlns:p14="http://schemas.microsoft.com/office/powerpoint/2010/main" val="32814357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type="body" idx="1"/>
          </p:nvPr>
        </p:nvSpPr>
        <p:spPr/>
        <p:txBody>
          <a:bodyPr/>
          <a:lstStyle/>
          <a:p>
            <a:r>
              <a:rPr lang="en-US" dirty="0"/>
              <a:t>STATEMENT OF CASH FLOWS</a:t>
            </a:r>
          </a:p>
        </p:txBody>
      </p:sp>
      <p:sp>
        <p:nvSpPr>
          <p:cNvPr id="43009" name="Title 3"/>
          <p:cNvSpPr>
            <a:spLocks noGrp="1"/>
          </p:cNvSpPr>
          <p:nvPr>
            <p:ph type="title"/>
          </p:nvPr>
        </p:nvSpPr>
        <p:spPr/>
        <p:txBody>
          <a:bodyPr/>
          <a:lstStyle/>
          <a:p>
            <a:r>
              <a:rPr lang="en-US" dirty="0"/>
              <a:t>PART C</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68</a:t>
            </a:fld>
            <a:endParaRPr lang="en-US" dirty="0"/>
          </a:p>
        </p:txBody>
      </p:sp>
    </p:spTree>
    <p:extLst>
      <p:ext uri="{BB962C8B-B14F-4D97-AF65-F5344CB8AC3E}">
        <p14:creationId xmlns:p14="http://schemas.microsoft.com/office/powerpoint/2010/main" val="2161706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4"/>
          <p:cNvSpPr>
            <a:spLocks noGrp="1"/>
          </p:cNvSpPr>
          <p:nvPr>
            <p:ph idx="1"/>
          </p:nvPr>
        </p:nvSpPr>
        <p:spPr/>
        <p:txBody>
          <a:bodyPr/>
          <a:lstStyle/>
          <a:p>
            <a:r>
              <a:rPr lang="en-US" b="1" dirty="0">
                <a:solidFill>
                  <a:srgbClr val="A5062D"/>
                </a:solidFill>
              </a:rPr>
              <a:t>LO4–7</a:t>
            </a:r>
            <a:r>
              <a:rPr lang="en-US" dirty="0"/>
              <a:t>	Identify the major inflows and outflows of cash.</a:t>
            </a:r>
          </a:p>
        </p:txBody>
      </p:sp>
      <p:sp>
        <p:nvSpPr>
          <p:cNvPr id="80897" name="Title 3"/>
          <p:cNvSpPr>
            <a:spLocks noGrp="1"/>
          </p:cNvSpPr>
          <p:nvPr>
            <p:ph type="title"/>
          </p:nvPr>
        </p:nvSpPr>
        <p:spPr/>
        <p:txBody>
          <a:bodyPr/>
          <a:lstStyle/>
          <a:p>
            <a:r>
              <a:rPr lang="en-US" dirty="0"/>
              <a:t>Learning Objective 7</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6990092" cy="1143000"/>
          </a:xfrm>
        </p:spPr>
        <p:txBody>
          <a:bodyPr/>
          <a:lstStyle/>
          <a:p>
            <a:pPr>
              <a:lnSpc>
                <a:spcPct val="90000"/>
              </a:lnSpc>
            </a:pPr>
            <a:r>
              <a:rPr lang="en-US" dirty="0"/>
              <a:t>Accounting Scandals and Response by Congress</a:t>
            </a:r>
          </a:p>
        </p:txBody>
      </p:sp>
      <p:sp>
        <p:nvSpPr>
          <p:cNvPr id="25602" name="Content Placeholder 2"/>
          <p:cNvSpPr>
            <a:spLocks noGrp="1"/>
          </p:cNvSpPr>
          <p:nvPr>
            <p:ph idx="1"/>
          </p:nvPr>
        </p:nvSpPr>
        <p:spPr>
          <a:xfrm>
            <a:off x="809150" y="1737360"/>
            <a:ext cx="7955280" cy="4525963"/>
          </a:xfrm>
        </p:spPr>
        <p:txBody>
          <a:bodyPr>
            <a:normAutofit/>
          </a:bodyPr>
          <a:lstStyle/>
          <a:p>
            <a:r>
              <a:rPr lang="en-US" dirty="0"/>
              <a:t>Managers are entrusted with the resources of both the company’s lenders and owners</a:t>
            </a:r>
          </a:p>
          <a:p>
            <a:r>
              <a:rPr lang="en-US" dirty="0"/>
              <a:t>Managers act as stewards or caretakers of the company’s assets</a:t>
            </a:r>
          </a:p>
          <a:p>
            <a:r>
              <a:rPr lang="en-US" dirty="0"/>
              <a:t>Some managers have shirked their ethical responsibilities</a:t>
            </a:r>
          </a:p>
          <a:p>
            <a:pPr lvl="1"/>
            <a:r>
              <a:rPr lang="en-US" dirty="0"/>
              <a:t>Top executives misused or misreported the company’s funds</a:t>
            </a:r>
          </a:p>
          <a:p>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4-</a:t>
            </a:r>
            <a:fld id="{8A048DD7-39B4-434B-ACE7-68CA5B147A05}" type="slidenum">
              <a:rPr lang="en-US" smtClean="0"/>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812788" y="457200"/>
            <a:ext cx="8229600" cy="1143000"/>
          </a:xfrm>
        </p:spPr>
        <p:txBody>
          <a:bodyPr/>
          <a:lstStyle/>
          <a:p>
            <a:r>
              <a:rPr lang="en-US" dirty="0"/>
              <a:t>Reporting Cash</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70</a:t>
            </a:fld>
            <a:endParaRPr lang="en-US" dirty="0"/>
          </a:p>
        </p:txBody>
      </p:sp>
      <p:graphicFrame>
        <p:nvGraphicFramePr>
          <p:cNvPr id="2" name="Diagram 1">
            <a:extLst>
              <a:ext uri="{FF2B5EF4-FFF2-40B4-BE49-F238E27FC236}">
                <a16:creationId xmlns:a16="http://schemas.microsoft.com/office/drawing/2014/main" id="{431733BF-93DB-4A50-8DBC-2D29FFFA3E15}"/>
              </a:ext>
            </a:extLst>
          </p:cNvPr>
          <p:cNvGraphicFramePr/>
          <p:nvPr>
            <p:extLst>
              <p:ext uri="{D42A27DB-BD31-4B8C-83A1-F6EECF244321}">
                <p14:modId xmlns:p14="http://schemas.microsoft.com/office/powerpoint/2010/main" val="4070836357"/>
              </p:ext>
            </p:extLst>
          </p:nvPr>
        </p:nvGraphicFramePr>
        <p:xfrm>
          <a:off x="1522151" y="1305476"/>
          <a:ext cx="6096000" cy="4715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812788" y="457200"/>
            <a:ext cx="8229600" cy="693151"/>
          </a:xfrm>
        </p:spPr>
        <p:txBody>
          <a:bodyPr/>
          <a:lstStyle/>
          <a:p>
            <a:pPr>
              <a:lnSpc>
                <a:spcPct val="90000"/>
              </a:lnSpc>
            </a:pPr>
            <a:r>
              <a:rPr lang="en-US" dirty="0"/>
              <a:t>Statement of Cash Flows</a:t>
            </a:r>
          </a:p>
        </p:txBody>
      </p:sp>
      <p:sp>
        <p:nvSpPr>
          <p:cNvPr id="84994" name="Content Placeholder 2"/>
          <p:cNvSpPr>
            <a:spLocks noGrp="1"/>
          </p:cNvSpPr>
          <p:nvPr>
            <p:ph idx="1"/>
          </p:nvPr>
        </p:nvSpPr>
        <p:spPr>
          <a:xfrm>
            <a:off x="697321" y="1280160"/>
            <a:ext cx="7955280" cy="5371773"/>
          </a:xfrm>
        </p:spPr>
        <p:txBody>
          <a:bodyPr>
            <a:normAutofit fontScale="85000" lnSpcReduction="20000"/>
          </a:bodyPr>
          <a:lstStyle/>
          <a:p>
            <a:r>
              <a:rPr lang="en-US" b="1" dirty="0"/>
              <a:t>Operating activities</a:t>
            </a:r>
          </a:p>
          <a:p>
            <a:pPr lvl="1"/>
            <a:r>
              <a:rPr lang="en-US" dirty="0"/>
              <a:t>Cash transactions involving revenues and expenses</a:t>
            </a:r>
          </a:p>
          <a:p>
            <a:pPr lvl="1"/>
            <a:r>
              <a:rPr lang="en-US" dirty="0"/>
              <a:t>Examples: Cash received from customers, cash paid for rent, utilities, supplies, and salaries</a:t>
            </a:r>
          </a:p>
          <a:p>
            <a:pPr>
              <a:spcBef>
                <a:spcPts val="1800"/>
              </a:spcBef>
            </a:pPr>
            <a:r>
              <a:rPr lang="en-US" b="1" dirty="0"/>
              <a:t>Investing activities</a:t>
            </a:r>
          </a:p>
          <a:p>
            <a:pPr lvl="1"/>
            <a:r>
              <a:rPr lang="en-US" dirty="0"/>
              <a:t>Cash investments in long-term assets and investment securities</a:t>
            </a:r>
          </a:p>
          <a:p>
            <a:pPr lvl="1"/>
            <a:r>
              <a:rPr lang="en-US" dirty="0"/>
              <a:t>Examples: Purchase or sale of land, equipment, and buildings for cash</a:t>
            </a:r>
          </a:p>
          <a:p>
            <a:pPr>
              <a:spcBef>
                <a:spcPts val="1800"/>
              </a:spcBef>
            </a:pPr>
            <a:r>
              <a:rPr lang="en-US" b="1" dirty="0"/>
              <a:t>Financing activities</a:t>
            </a:r>
          </a:p>
          <a:p>
            <a:pPr lvl="1"/>
            <a:r>
              <a:rPr lang="en-US" dirty="0"/>
              <a:t>Transactions designed to finance the business through borrowing and owner investment</a:t>
            </a:r>
          </a:p>
          <a:p>
            <a:pPr lvl="1"/>
            <a:r>
              <a:rPr lang="en-US" dirty="0"/>
              <a:t>Examples: Issue common stock or pay dividends; borrow or repay debt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9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048DD7-39B4-434B-ACE7-68CA5B147A05}" type="slidenum">
              <a:rPr lang="en-US" smtClean="0"/>
              <a:t>72</a:t>
            </a:fld>
            <a:endParaRPr lang="en-US" dirty="0"/>
          </a:p>
        </p:txBody>
      </p:sp>
      <p:sp>
        <p:nvSpPr>
          <p:cNvPr id="6" name="Slide Number Placeholder 3"/>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8DD7-39B4-434B-ACE7-68CA5B147A05}" type="slidenum">
              <a:rPr lang="en-US" smtClean="0"/>
              <a:pPr/>
              <a:t>72</a:t>
            </a:fld>
            <a:endParaRPr lang="en-US" dirty="0"/>
          </a:p>
        </p:txBody>
      </p:sp>
      <p:sp>
        <p:nvSpPr>
          <p:cNvPr id="7" name="Title 1"/>
          <p:cNvSpPr>
            <a:spLocks noGrp="1"/>
          </p:cNvSpPr>
          <p:nvPr>
            <p:ph type="title"/>
          </p:nvPr>
        </p:nvSpPr>
        <p:spPr>
          <a:xfrm>
            <a:off x="1206500" y="62798"/>
            <a:ext cx="7916486" cy="774700"/>
          </a:xfrm>
        </p:spPr>
        <p:txBody>
          <a:bodyPr>
            <a:noAutofit/>
          </a:bodyPr>
          <a:lstStyle/>
          <a:p>
            <a:pPr algn="l">
              <a:lnSpc>
                <a:spcPct val="90000"/>
              </a:lnSpc>
            </a:pPr>
            <a:r>
              <a:rPr lang="en-US" sz="3200" dirty="0">
                <a:solidFill>
                  <a:srgbClr val="1D5F76"/>
                </a:solidFill>
                <a:latin typeface="Avenir LT Std 65 Medium"/>
                <a:cs typeface="Avenir LT Std 65 Medium"/>
              </a:rPr>
              <a:t>Illustration 4–14</a:t>
            </a:r>
            <a:br>
              <a:rPr lang="en-US" sz="3200" dirty="0">
                <a:solidFill>
                  <a:srgbClr val="A5062D"/>
                </a:solidFill>
                <a:latin typeface="Avenir LT Std 65 Medium"/>
                <a:cs typeface="Avenir LT Std 65 Medium"/>
              </a:rPr>
            </a:br>
            <a:r>
              <a:rPr lang="en-US" dirty="0">
                <a:solidFill>
                  <a:srgbClr val="A5062D"/>
                </a:solidFill>
                <a:latin typeface="Avenir LT Std 65 Medium"/>
                <a:cs typeface="Avenir LT Std 65 Medium"/>
              </a:rPr>
              <a:t>External Transactions of Eagle Soccer Academy</a:t>
            </a:r>
            <a:r>
              <a:rPr lang="en-US" sz="3200" dirty="0">
                <a:solidFill>
                  <a:srgbClr val="A5062D"/>
                </a:solidFill>
                <a:latin typeface="Avenir LT Std 65 Medium"/>
                <a:cs typeface="Avenir LT Std 65 Medium"/>
              </a:rPr>
              <a:t> </a:t>
            </a:r>
          </a:p>
        </p:txBody>
      </p:sp>
      <p:sp>
        <p:nvSpPr>
          <p:cNvPr id="8" name="Round Same Side Corner Rectangle 7"/>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1338077" y="6565989"/>
            <a:ext cx="6973877" cy="215444"/>
          </a:xfrm>
          <a:prstGeom prst="rect">
            <a:avLst/>
          </a:prstGeom>
          <a:noFill/>
        </p:spPr>
        <p:txBody>
          <a:bodyPr wrap="square" rtlCol="0">
            <a:spAutoFit/>
          </a:bodyPr>
          <a:lstStyle/>
          <a:p>
            <a:r>
              <a:rPr lang="en-US" sz="800" dirty="0"/>
              <a:t>Copyright ©2022 McGraw-Hill Education. All rights reserved. No reproduction or distribution without the prior written consent of McGraw-Hill Education.</a:t>
            </a:r>
          </a:p>
        </p:txBody>
      </p:sp>
      <p:sp>
        <p:nvSpPr>
          <p:cNvPr id="10" name="Slide Number Placeholder 2"/>
          <p:cNvSpPr txBox="1">
            <a:spLocks/>
          </p:cNvSpPr>
          <p:nvPr/>
        </p:nvSpPr>
        <p:spPr>
          <a:xfrm>
            <a:off x="6989386"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4-</a:t>
            </a:r>
            <a:fld id="{8A048DD7-39B4-434B-ACE7-68CA5B147A05}" type="slidenum">
              <a:rPr lang="en-US" smtClean="0"/>
              <a:pPr/>
              <a:t>72</a:t>
            </a:fld>
            <a:endParaRPr lang="en-US" dirty="0"/>
          </a:p>
        </p:txBody>
      </p:sp>
      <p:sp>
        <p:nvSpPr>
          <p:cNvPr id="11" name="Rounded Rectangle 10"/>
          <p:cNvSpPr/>
          <p:nvPr/>
        </p:nvSpPr>
        <p:spPr>
          <a:xfrm>
            <a:off x="846687" y="1736640"/>
            <a:ext cx="8142661" cy="4735161"/>
          </a:xfrm>
          <a:prstGeom prst="roundRect">
            <a:avLst>
              <a:gd name="adj" fmla="val 9618"/>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extBox 1"/>
          <p:cNvSpPr txBox="1"/>
          <p:nvPr/>
        </p:nvSpPr>
        <p:spPr>
          <a:xfrm>
            <a:off x="846687" y="1736640"/>
            <a:ext cx="8060802" cy="527040"/>
          </a:xfrm>
          <a:prstGeom prst="rect">
            <a:avLst/>
          </a:prstGeom>
          <a:noFill/>
        </p:spPr>
        <p:txBody>
          <a:bodyPr wrap="none" rtlCol="0">
            <a:noAutofit/>
          </a:bodyPr>
          <a:lstStyle/>
          <a:p>
            <a:pPr>
              <a:tabLst>
                <a:tab pos="1139825" algn="l"/>
                <a:tab pos="5599113" algn="ctr"/>
                <a:tab pos="6453188" algn="ctr"/>
                <a:tab pos="7369175" algn="ctr"/>
              </a:tabLst>
            </a:pPr>
            <a:r>
              <a:rPr lang="en-US" sz="1400" b="1" dirty="0"/>
              <a:t>		Type of	</a:t>
            </a:r>
            <a:r>
              <a:rPr lang="en-US" sz="1400" b="1" dirty="0">
                <a:solidFill>
                  <a:srgbClr val="FF0000"/>
                </a:solidFill>
              </a:rPr>
              <a:t>Is Cash</a:t>
            </a:r>
            <a:r>
              <a:rPr lang="en-US" sz="1400" b="1" dirty="0"/>
              <a:t>	Inflow or</a:t>
            </a:r>
          </a:p>
          <a:p>
            <a:pPr>
              <a:tabLst>
                <a:tab pos="1139825" algn="l"/>
                <a:tab pos="5599113" algn="ctr"/>
                <a:tab pos="6453188" algn="ctr"/>
                <a:tab pos="7369175" algn="ctr"/>
              </a:tabLst>
            </a:pPr>
            <a:r>
              <a:rPr lang="en-US" sz="1400" b="1" dirty="0"/>
              <a:t>Transaction </a:t>
            </a:r>
            <a:r>
              <a:rPr lang="en-US" sz="1400" dirty="0"/>
              <a:t>	</a:t>
            </a:r>
            <a:r>
              <a:rPr lang="en-US" sz="1400" b="1" dirty="0"/>
              <a:t>External Transactions in December </a:t>
            </a:r>
            <a:r>
              <a:rPr lang="en-US" sz="1400" dirty="0"/>
              <a:t>	</a:t>
            </a:r>
            <a:r>
              <a:rPr lang="en-US" sz="1400" b="1" dirty="0"/>
              <a:t>Activity </a:t>
            </a:r>
            <a:r>
              <a:rPr lang="en-US" sz="1400" dirty="0"/>
              <a:t>	  </a:t>
            </a:r>
            <a:r>
              <a:rPr lang="en-US" sz="1400" b="1" dirty="0">
                <a:solidFill>
                  <a:srgbClr val="FF0000"/>
                </a:solidFill>
              </a:rPr>
              <a:t>Involved?</a:t>
            </a:r>
            <a:r>
              <a:rPr lang="en-US" sz="1400" b="1" dirty="0"/>
              <a:t> </a:t>
            </a:r>
            <a:r>
              <a:rPr lang="en-US" sz="1400" dirty="0"/>
              <a:t>	 </a:t>
            </a:r>
            <a:r>
              <a:rPr lang="en-US" sz="1400" b="1" dirty="0"/>
              <a:t>Outflow? </a:t>
            </a:r>
            <a:r>
              <a:rPr lang="en-US" sz="1400" dirty="0"/>
              <a:t>	</a:t>
            </a:r>
          </a:p>
        </p:txBody>
      </p:sp>
      <p:sp>
        <p:nvSpPr>
          <p:cNvPr id="3" name="TextBox 2"/>
          <p:cNvSpPr txBox="1"/>
          <p:nvPr/>
        </p:nvSpPr>
        <p:spPr>
          <a:xfrm>
            <a:off x="1062678" y="2263680"/>
            <a:ext cx="5115675" cy="4346254"/>
          </a:xfrm>
          <a:prstGeom prst="rect">
            <a:avLst/>
          </a:prstGeom>
          <a:noFill/>
        </p:spPr>
        <p:txBody>
          <a:bodyPr wrap="square" rtlCol="0">
            <a:spAutoFit/>
          </a:bodyPr>
          <a:lstStyle/>
          <a:p>
            <a:pPr>
              <a:lnSpc>
                <a:spcPct val="110000"/>
              </a:lnSpc>
              <a:tabLst>
                <a:tab pos="223838" algn="ctr"/>
                <a:tab pos="915988" algn="l"/>
              </a:tabLst>
            </a:pPr>
            <a:r>
              <a:rPr lang="en-US" sz="1400" dirty="0"/>
              <a:t>	(1)	Sell shares of common stock for $200,000 to</a:t>
            </a:r>
          </a:p>
          <a:p>
            <a:pPr>
              <a:lnSpc>
                <a:spcPct val="110000"/>
              </a:lnSpc>
              <a:tabLst>
                <a:tab pos="223838" algn="ctr"/>
                <a:tab pos="915988" algn="l"/>
              </a:tabLst>
            </a:pPr>
            <a:r>
              <a:rPr lang="en-US" sz="1400" dirty="0"/>
              <a:t>		obtain the funds necessary to start the business.</a:t>
            </a:r>
          </a:p>
          <a:p>
            <a:pPr>
              <a:lnSpc>
                <a:spcPct val="110000"/>
              </a:lnSpc>
              <a:tabLst>
                <a:tab pos="223838" algn="ctr"/>
                <a:tab pos="915988" algn="l"/>
              </a:tabLst>
            </a:pPr>
            <a:r>
              <a:rPr lang="en-US" sz="1400" dirty="0"/>
              <a:t>	(2)	Borrow $100,000 from the local bank and sign a</a:t>
            </a:r>
          </a:p>
          <a:p>
            <a:pPr>
              <a:lnSpc>
                <a:spcPct val="110000"/>
              </a:lnSpc>
              <a:tabLst>
                <a:tab pos="223838" algn="ctr"/>
                <a:tab pos="915988" algn="l"/>
              </a:tabLst>
            </a:pPr>
            <a:r>
              <a:rPr lang="en-US" sz="1400" dirty="0"/>
              <a:t>		note promising to repay the full amount of the</a:t>
            </a:r>
          </a:p>
          <a:p>
            <a:pPr>
              <a:lnSpc>
                <a:spcPct val="110000"/>
              </a:lnSpc>
              <a:tabLst>
                <a:tab pos="223838" algn="ctr"/>
                <a:tab pos="915988" algn="l"/>
              </a:tabLst>
            </a:pPr>
            <a:r>
              <a:rPr lang="en-US" sz="1400" dirty="0"/>
              <a:t>		debt in three years	.</a:t>
            </a:r>
          </a:p>
          <a:p>
            <a:pPr>
              <a:lnSpc>
                <a:spcPct val="110000"/>
              </a:lnSpc>
              <a:tabLst>
                <a:tab pos="223838" algn="ctr"/>
                <a:tab pos="915988" algn="l"/>
              </a:tabLst>
            </a:pPr>
            <a:r>
              <a:rPr lang="en-US" sz="1400" dirty="0"/>
              <a:t>	(3)	Purchase equipment necessary for giving soccer</a:t>
            </a:r>
          </a:p>
          <a:p>
            <a:pPr>
              <a:lnSpc>
                <a:spcPct val="110000"/>
              </a:lnSpc>
              <a:tabLst>
                <a:tab pos="223838" algn="ctr"/>
                <a:tab pos="915988" algn="l"/>
              </a:tabLst>
            </a:pPr>
            <a:r>
              <a:rPr lang="en-US" sz="1400" dirty="0"/>
              <a:t>		training, $120,000 cash. 	</a:t>
            </a:r>
          </a:p>
          <a:p>
            <a:pPr>
              <a:lnSpc>
                <a:spcPct val="110000"/>
              </a:lnSpc>
              <a:tabLst>
                <a:tab pos="223838" algn="ctr"/>
                <a:tab pos="915988" algn="l"/>
              </a:tabLst>
            </a:pPr>
            <a:r>
              <a:rPr lang="en-US" sz="1400" dirty="0"/>
              <a:t>	(4)	Pay one year of rent in advance, $60,000 ($5,000 </a:t>
            </a:r>
          </a:p>
          <a:p>
            <a:pPr>
              <a:lnSpc>
                <a:spcPct val="110000"/>
              </a:lnSpc>
              <a:tabLst>
                <a:tab pos="223838" algn="ctr"/>
                <a:tab pos="915988" algn="l"/>
              </a:tabLst>
            </a:pPr>
            <a:r>
              <a:rPr lang="en-US" sz="1400" dirty="0"/>
              <a:t>		per month). 	</a:t>
            </a:r>
          </a:p>
          <a:p>
            <a:pPr>
              <a:lnSpc>
                <a:spcPct val="110000"/>
              </a:lnSpc>
              <a:tabLst>
                <a:tab pos="223838" algn="ctr"/>
                <a:tab pos="915988" algn="l"/>
              </a:tabLst>
            </a:pPr>
            <a:r>
              <a:rPr lang="en-US" sz="1400" dirty="0"/>
              <a:t>	(5)	Purchase supplies on account, $23,000.	</a:t>
            </a:r>
          </a:p>
          <a:p>
            <a:pPr>
              <a:lnSpc>
                <a:spcPct val="110000"/>
              </a:lnSpc>
              <a:tabLst>
                <a:tab pos="223838" algn="ctr"/>
                <a:tab pos="915988" algn="l"/>
              </a:tabLst>
            </a:pPr>
            <a:r>
              <a:rPr lang="en-US" sz="1400" dirty="0"/>
              <a:t>	(6)	Provide soccer training to customers for cash, $43,000.</a:t>
            </a:r>
          </a:p>
          <a:p>
            <a:pPr>
              <a:lnSpc>
                <a:spcPct val="110000"/>
              </a:lnSpc>
              <a:tabLst>
                <a:tab pos="223838" algn="ctr"/>
                <a:tab pos="915988" algn="l"/>
              </a:tabLst>
            </a:pPr>
            <a:r>
              <a:rPr lang="en-US" sz="1400" dirty="0"/>
              <a:t>	(7)	Provide soccer training to customers on account,  		                        $20,000.</a:t>
            </a:r>
          </a:p>
          <a:p>
            <a:pPr>
              <a:lnSpc>
                <a:spcPct val="110000"/>
              </a:lnSpc>
              <a:tabLst>
                <a:tab pos="223838" algn="ctr"/>
                <a:tab pos="915988" algn="l"/>
              </a:tabLst>
            </a:pPr>
            <a:r>
              <a:rPr lang="en-US" sz="1400" dirty="0"/>
              <a:t>	(8)	Receive cash in advance for 12 soccer training</a:t>
            </a:r>
          </a:p>
          <a:p>
            <a:pPr>
              <a:lnSpc>
                <a:spcPct val="110000"/>
              </a:lnSpc>
              <a:tabLst>
                <a:tab pos="223838" algn="ctr"/>
                <a:tab pos="915988" algn="l"/>
              </a:tabLst>
            </a:pPr>
            <a:r>
              <a:rPr lang="en-US" sz="1400" dirty="0"/>
              <a:t>		sessions to be given in the future, $6,000.	</a:t>
            </a:r>
          </a:p>
          <a:p>
            <a:pPr>
              <a:lnSpc>
                <a:spcPct val="110000"/>
              </a:lnSpc>
              <a:tabLst>
                <a:tab pos="223838" algn="ctr"/>
                <a:tab pos="915988" algn="l"/>
              </a:tabLst>
            </a:pPr>
            <a:r>
              <a:rPr lang="en-US" sz="1400" dirty="0"/>
              <a:t>	(9)	Pay salaries to employees, $28,000. 	</a:t>
            </a:r>
          </a:p>
          <a:p>
            <a:pPr>
              <a:lnSpc>
                <a:spcPct val="110000"/>
              </a:lnSpc>
              <a:tabLst>
                <a:tab pos="223838" algn="ctr"/>
                <a:tab pos="915988" algn="l"/>
              </a:tabLst>
            </a:pPr>
            <a:r>
              <a:rPr lang="en-US" sz="1400" dirty="0"/>
              <a:t>	(10)	Pay cash dividends of $4,000 to shareholders. 	</a:t>
            </a:r>
          </a:p>
          <a:p>
            <a:pPr>
              <a:lnSpc>
                <a:spcPct val="110000"/>
              </a:lnSpc>
              <a:tabLst>
                <a:tab pos="223838" algn="ctr"/>
                <a:tab pos="915988" algn="l"/>
              </a:tabLst>
            </a:pPr>
            <a:endParaRPr lang="en-US" sz="1400" dirty="0"/>
          </a:p>
        </p:txBody>
      </p:sp>
      <p:sp>
        <p:nvSpPr>
          <p:cNvPr id="5" name="TextBox 4"/>
          <p:cNvSpPr txBox="1"/>
          <p:nvPr/>
        </p:nvSpPr>
        <p:spPr>
          <a:xfrm>
            <a:off x="7184085" y="2279540"/>
            <a:ext cx="599090" cy="3880548"/>
          </a:xfrm>
          <a:prstGeom prst="rect">
            <a:avLst/>
          </a:prstGeom>
          <a:noFill/>
        </p:spPr>
        <p:txBody>
          <a:bodyPr wrap="square" rtlCol="0">
            <a:spAutoFit/>
          </a:bodyPr>
          <a:lstStyle/>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r>
              <a:rPr lang="en-US" sz="1400" dirty="0"/>
              <a:t> </a:t>
            </a:r>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dirty="0"/>
              <a:t>NO</a:t>
            </a:r>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r>
              <a:rPr lang="en-US" sz="1400" dirty="0"/>
              <a:t>NO</a:t>
            </a:r>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r>
              <a:rPr lang="en-US" sz="1400" dirty="0"/>
              <a:t> </a:t>
            </a:r>
          </a:p>
          <a:p>
            <a:pPr>
              <a:lnSpc>
                <a:spcPct val="110000"/>
              </a:lnSpc>
              <a:tabLst>
                <a:tab pos="396875" algn="ctr"/>
                <a:tab pos="1200150" algn="ctr"/>
                <a:tab pos="2116138" algn="ctr"/>
              </a:tabLst>
            </a:pPr>
            <a:r>
              <a:rPr lang="en-US" sz="1400" b="1" dirty="0">
                <a:solidFill>
                  <a:srgbClr val="FF0000"/>
                </a:solidFill>
              </a:rPr>
              <a:t>YES</a:t>
            </a:r>
            <a:endParaRPr lang="en-US" sz="1400" dirty="0"/>
          </a:p>
          <a:p>
            <a:pPr>
              <a:lnSpc>
                <a:spcPct val="110000"/>
              </a:lnSpc>
              <a:tabLst>
                <a:tab pos="396875" algn="ctr"/>
                <a:tab pos="1200150" algn="ctr"/>
                <a:tab pos="2116138" algn="ctr"/>
              </a:tabLst>
            </a:pPr>
            <a:r>
              <a:rPr lang="en-US" sz="1400" b="1" dirty="0">
                <a:solidFill>
                  <a:srgbClr val="FF0000"/>
                </a:solidFill>
              </a:rPr>
              <a:t>YES</a:t>
            </a:r>
            <a:endParaRPr lang="en-US" sz="1400" dirty="0"/>
          </a:p>
        </p:txBody>
      </p:sp>
      <p:grpSp>
        <p:nvGrpSpPr>
          <p:cNvPr id="24" name="Group 23"/>
          <p:cNvGrpSpPr/>
          <p:nvPr/>
        </p:nvGrpSpPr>
        <p:grpSpPr>
          <a:xfrm>
            <a:off x="923396" y="2258520"/>
            <a:ext cx="7785380" cy="5160"/>
            <a:chOff x="923396" y="2258520"/>
            <a:chExt cx="7785380" cy="5160"/>
          </a:xfrm>
        </p:grpSpPr>
        <p:cxnSp>
          <p:nvCxnSpPr>
            <p:cNvPr id="19" name="Straight Connector 18"/>
            <p:cNvCxnSpPr/>
            <p:nvPr/>
          </p:nvCxnSpPr>
          <p:spPr>
            <a:xfrm>
              <a:off x="923396" y="2263680"/>
              <a:ext cx="10118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087684" y="2263680"/>
              <a:ext cx="390824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164556" y="2263680"/>
              <a:ext cx="76488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093161" y="2258520"/>
              <a:ext cx="647974"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7953407" y="2258520"/>
              <a:ext cx="755369"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6091033" y="2274190"/>
            <a:ext cx="2837476" cy="3880548"/>
          </a:xfrm>
          <a:prstGeom prst="rect">
            <a:avLst/>
          </a:prstGeom>
          <a:noFill/>
        </p:spPr>
        <p:txBody>
          <a:bodyPr wrap="square" rtlCol="0">
            <a:spAutoFit/>
          </a:bodyPr>
          <a:lstStyle/>
          <a:p>
            <a:pPr>
              <a:lnSpc>
                <a:spcPct val="110000"/>
              </a:lnSpc>
              <a:tabLst>
                <a:tab pos="396875" algn="ctr"/>
                <a:tab pos="1200150" algn="ctr"/>
                <a:tab pos="2116138" algn="ctr"/>
              </a:tabLst>
            </a:pPr>
            <a:r>
              <a:rPr lang="en-US" sz="1400" dirty="0"/>
              <a:t>	Financing 	</a:t>
            </a:r>
            <a:r>
              <a:rPr lang="en-US" sz="1400" b="1" dirty="0"/>
              <a:t> </a:t>
            </a:r>
            <a:r>
              <a:rPr lang="en-US" sz="1400" dirty="0"/>
              <a:t>	Inflow</a:t>
            </a:r>
          </a:p>
          <a:p>
            <a:pPr>
              <a:lnSpc>
                <a:spcPct val="110000"/>
              </a:lnSpc>
              <a:tabLst>
                <a:tab pos="396875" algn="ctr"/>
                <a:tab pos="1200150" algn="ctr"/>
                <a:tab pos="2116138" algn="ctr"/>
              </a:tabLst>
            </a:pPr>
            <a:r>
              <a:rPr lang="en-US" sz="1400" dirty="0"/>
              <a:t> </a:t>
            </a:r>
          </a:p>
          <a:p>
            <a:pPr>
              <a:lnSpc>
                <a:spcPct val="110000"/>
              </a:lnSpc>
              <a:tabLst>
                <a:tab pos="396875" algn="ctr"/>
                <a:tab pos="1200150" algn="ctr"/>
                <a:tab pos="2116138" algn="ctr"/>
              </a:tabLst>
            </a:pPr>
            <a:r>
              <a:rPr lang="en-US" sz="1400" dirty="0"/>
              <a:t>	Financing 	</a:t>
            </a:r>
            <a:r>
              <a:rPr lang="en-US" sz="1400" b="1" dirty="0"/>
              <a:t> </a:t>
            </a:r>
            <a:r>
              <a:rPr lang="en-US" sz="1400" dirty="0"/>
              <a:t>	Inflow</a:t>
            </a:r>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dirty="0"/>
              <a:t>	Investing 	</a:t>
            </a:r>
            <a:r>
              <a:rPr lang="en-US" sz="1400" b="1" dirty="0"/>
              <a:t> </a:t>
            </a:r>
            <a:r>
              <a:rPr lang="en-US" sz="1400" dirty="0"/>
              <a:t>	Outflow</a:t>
            </a:r>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dirty="0"/>
              <a:t>	Operating 	</a:t>
            </a:r>
            <a:r>
              <a:rPr lang="en-US" sz="1400" b="1" dirty="0"/>
              <a:t> </a:t>
            </a:r>
            <a:r>
              <a:rPr lang="en-US" sz="1400" dirty="0"/>
              <a:t>	Outflow</a:t>
            </a:r>
          </a:p>
          <a:p>
            <a:pPr>
              <a:lnSpc>
                <a:spcPct val="110000"/>
              </a:lnSpc>
              <a:tabLst>
                <a:tab pos="396875" algn="ctr"/>
                <a:tab pos="1200150" algn="ctr"/>
                <a:tab pos="2116138" algn="ctr"/>
              </a:tabLst>
            </a:pPr>
            <a:endParaRPr lang="en-US" sz="1400" dirty="0"/>
          </a:p>
          <a:p>
            <a:pPr>
              <a:lnSpc>
                <a:spcPct val="110000"/>
              </a:lnSpc>
              <a:tabLst>
                <a:tab pos="396875" algn="ctr"/>
                <a:tab pos="1200150" algn="ctr"/>
                <a:tab pos="2116138" algn="ctr"/>
              </a:tabLst>
            </a:pPr>
            <a:r>
              <a:rPr lang="en-US" sz="1400" dirty="0"/>
              <a:t>	Operating 	 	—</a:t>
            </a:r>
          </a:p>
          <a:p>
            <a:pPr>
              <a:lnSpc>
                <a:spcPct val="110000"/>
              </a:lnSpc>
              <a:tabLst>
                <a:tab pos="396875" algn="ctr"/>
                <a:tab pos="1200150" algn="ctr"/>
                <a:tab pos="2116138" algn="ctr"/>
              </a:tabLst>
            </a:pPr>
            <a:r>
              <a:rPr lang="en-US" sz="1400" dirty="0"/>
              <a:t>	Operating 	</a:t>
            </a:r>
            <a:r>
              <a:rPr lang="en-US" sz="1400" b="1" dirty="0"/>
              <a:t> </a:t>
            </a:r>
            <a:r>
              <a:rPr lang="en-US" sz="1400" dirty="0"/>
              <a:t>	Inflow </a:t>
            </a:r>
          </a:p>
          <a:p>
            <a:pPr>
              <a:lnSpc>
                <a:spcPct val="110000"/>
              </a:lnSpc>
              <a:tabLst>
                <a:tab pos="396875" algn="ctr"/>
                <a:tab pos="1200150" algn="ctr"/>
                <a:tab pos="2116138" algn="ctr"/>
              </a:tabLst>
            </a:pPr>
            <a:r>
              <a:rPr lang="en-US" sz="1400" dirty="0"/>
              <a:t>	Operating 	 	—</a:t>
            </a:r>
          </a:p>
          <a:p>
            <a:pPr>
              <a:lnSpc>
                <a:spcPct val="110000"/>
              </a:lnSpc>
              <a:tabLst>
                <a:tab pos="396875" algn="ctr"/>
                <a:tab pos="1200150" algn="ctr"/>
                <a:tab pos="2116138" algn="ctr"/>
              </a:tabLst>
            </a:pPr>
            <a:r>
              <a:rPr lang="en-US" sz="1400" dirty="0"/>
              <a:t>	Operating 	</a:t>
            </a:r>
            <a:r>
              <a:rPr lang="en-US" sz="1400" b="1" dirty="0"/>
              <a:t> </a:t>
            </a:r>
            <a:r>
              <a:rPr lang="en-US" sz="1400" dirty="0"/>
              <a:t>	Inflow </a:t>
            </a:r>
          </a:p>
          <a:p>
            <a:pPr>
              <a:lnSpc>
                <a:spcPct val="110000"/>
              </a:lnSpc>
              <a:tabLst>
                <a:tab pos="396875" algn="ctr"/>
                <a:tab pos="1200150" algn="ctr"/>
                <a:tab pos="2116138" algn="ctr"/>
              </a:tabLst>
            </a:pPr>
            <a:r>
              <a:rPr lang="en-US" sz="1400" dirty="0"/>
              <a:t> </a:t>
            </a:r>
          </a:p>
          <a:p>
            <a:pPr>
              <a:lnSpc>
                <a:spcPct val="110000"/>
              </a:lnSpc>
              <a:tabLst>
                <a:tab pos="396875" algn="ctr"/>
                <a:tab pos="1200150" algn="ctr"/>
                <a:tab pos="2116138" algn="ctr"/>
              </a:tabLst>
            </a:pPr>
            <a:r>
              <a:rPr lang="en-US" sz="1400" dirty="0"/>
              <a:t>	Operating 	</a:t>
            </a:r>
            <a:r>
              <a:rPr lang="en-US" sz="1400" b="1" dirty="0"/>
              <a:t> </a:t>
            </a:r>
            <a:r>
              <a:rPr lang="en-US" sz="1400" dirty="0"/>
              <a:t>	Outflow   </a:t>
            </a:r>
          </a:p>
          <a:p>
            <a:pPr>
              <a:lnSpc>
                <a:spcPct val="110000"/>
              </a:lnSpc>
              <a:tabLst>
                <a:tab pos="396875" algn="ctr"/>
                <a:tab pos="1200150" algn="ctr"/>
                <a:tab pos="2116138" algn="ctr"/>
              </a:tabLst>
            </a:pPr>
            <a:r>
              <a:rPr lang="en-US" sz="1400" dirty="0"/>
              <a:t>	Financing 	</a:t>
            </a:r>
            <a:r>
              <a:rPr lang="en-US" sz="1400" b="1" dirty="0"/>
              <a:t> </a:t>
            </a:r>
            <a:r>
              <a:rPr lang="en-US" sz="1400" dirty="0"/>
              <a:t>	Outflow   </a:t>
            </a:r>
          </a:p>
        </p:txBody>
      </p:sp>
    </p:spTree>
    <p:extLst>
      <p:ext uri="{BB962C8B-B14F-4D97-AF65-F5344CB8AC3E}">
        <p14:creationId xmlns:p14="http://schemas.microsoft.com/office/powerpoint/2010/main" val="11337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737892" y="2436823"/>
            <a:ext cx="8248650" cy="4065577"/>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 Same Side Corner Rectangle 6"/>
          <p:cNvSpPr/>
          <p:nvPr/>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Box 10"/>
          <p:cNvSpPr txBox="1"/>
          <p:nvPr/>
        </p:nvSpPr>
        <p:spPr>
          <a:xfrm>
            <a:off x="1338077" y="6565989"/>
            <a:ext cx="6973877" cy="215444"/>
          </a:xfrm>
          <a:prstGeom prst="rect">
            <a:avLst/>
          </a:prstGeom>
          <a:noFill/>
        </p:spPr>
        <p:txBody>
          <a:bodyPr wrap="square" rtlCol="0">
            <a:spAutoFit/>
          </a:bodyPr>
          <a:lstStyle/>
          <a:p>
            <a:r>
              <a:rPr lang="en-US" sz="800" dirty="0"/>
              <a:t>Copyright ©2019 McGraw-Hill Education. All rights reserved. No reproduction or distribution without the prior written consent of McGraw-Hill Education.</a:t>
            </a:r>
          </a:p>
        </p:txBody>
      </p:sp>
      <p:sp>
        <p:nvSpPr>
          <p:cNvPr id="3" name="Slide Number Placeholder 2"/>
          <p:cNvSpPr>
            <a:spLocks noGrp="1"/>
          </p:cNvSpPr>
          <p:nvPr>
            <p:ph type="sldNum" sz="quarter" idx="12"/>
          </p:nvPr>
        </p:nvSpPr>
        <p:spPr/>
        <p:txBody>
          <a:bodyPr/>
          <a:lstStyle/>
          <a:p>
            <a:r>
              <a:rPr lang="en-US" dirty="0"/>
              <a:t>4-</a:t>
            </a:r>
            <a:fld id="{8A048DD7-39B4-434B-ACE7-68CA5B147A05}" type="slidenum">
              <a:rPr lang="en-US" smtClean="0"/>
              <a:t>73</a:t>
            </a:fld>
            <a:endParaRPr lang="en-US" dirty="0"/>
          </a:p>
        </p:txBody>
      </p:sp>
      <p:sp>
        <p:nvSpPr>
          <p:cNvPr id="17" name="Title 1"/>
          <p:cNvSpPr txBox="1">
            <a:spLocks/>
          </p:cNvSpPr>
          <p:nvPr/>
        </p:nvSpPr>
        <p:spPr>
          <a:xfrm>
            <a:off x="893386" y="540833"/>
            <a:ext cx="8229600" cy="774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sz="3200" dirty="0">
                <a:solidFill>
                  <a:srgbClr val="1D5F76"/>
                </a:solidFill>
                <a:latin typeface="Avenir LT Std 65 Medium"/>
                <a:cs typeface="Avenir LT Std 65 Medium"/>
              </a:rPr>
              <a:t>Illustration 4–15</a:t>
            </a:r>
            <a:br>
              <a:rPr lang="en-US" sz="3200" dirty="0">
                <a:solidFill>
                  <a:srgbClr val="A5062D"/>
                </a:solidFill>
                <a:latin typeface="Avenir LT Std 65 Medium"/>
                <a:cs typeface="Avenir LT Std 65 Medium"/>
              </a:rPr>
            </a:br>
            <a:r>
              <a:rPr lang="en-US" sz="4000" dirty="0">
                <a:solidFill>
                  <a:srgbClr val="A5062D"/>
                </a:solidFill>
                <a:latin typeface="Avenir LT Std 65 Medium"/>
                <a:cs typeface="Avenir LT Std 65 Medium"/>
              </a:rPr>
              <a:t>Statement of Cash Flows for </a:t>
            </a:r>
          </a:p>
          <a:p>
            <a:pPr algn="l">
              <a:lnSpc>
                <a:spcPct val="90000"/>
              </a:lnSpc>
            </a:pPr>
            <a:r>
              <a:rPr lang="en-US" sz="4000" dirty="0">
                <a:solidFill>
                  <a:srgbClr val="A5062D"/>
                </a:solidFill>
                <a:latin typeface="Avenir LT Std 65 Medium"/>
                <a:cs typeface="Avenir LT Std 65 Medium"/>
              </a:rPr>
              <a:t>Eagle Soccer Academy </a:t>
            </a:r>
          </a:p>
        </p:txBody>
      </p:sp>
      <p:sp>
        <p:nvSpPr>
          <p:cNvPr id="12" name="Round Same Side Corner Rectangle 11"/>
          <p:cNvSpPr/>
          <p:nvPr/>
        </p:nvSpPr>
        <p:spPr>
          <a:xfrm>
            <a:off x="737892" y="1794621"/>
            <a:ext cx="8248650" cy="700180"/>
          </a:xfrm>
          <a:prstGeom prst="round2SameRect">
            <a:avLst/>
          </a:prstGeom>
          <a:solidFill>
            <a:schemeClr val="bg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4" name="TextBox 13"/>
          <p:cNvSpPr txBox="1"/>
          <p:nvPr/>
        </p:nvSpPr>
        <p:spPr>
          <a:xfrm>
            <a:off x="824266" y="1756136"/>
            <a:ext cx="8093156" cy="738664"/>
          </a:xfrm>
          <a:prstGeom prst="rect">
            <a:avLst/>
          </a:prstGeom>
          <a:noFill/>
        </p:spPr>
        <p:txBody>
          <a:bodyPr wrap="square" rtlCol="0">
            <a:spAutoFit/>
          </a:bodyPr>
          <a:lstStyle/>
          <a:p>
            <a:pPr algn="ctr"/>
            <a:r>
              <a:rPr lang="en-US" sz="1400" b="1" dirty="0">
                <a:solidFill>
                  <a:schemeClr val="bg1"/>
                </a:solidFill>
              </a:rPr>
              <a:t>EAGLE SOCCER ACADEMY</a:t>
            </a:r>
          </a:p>
          <a:p>
            <a:pPr algn="ctr"/>
            <a:r>
              <a:rPr lang="en-US" sz="1400" b="1" dirty="0">
                <a:solidFill>
                  <a:schemeClr val="bg1"/>
                </a:solidFill>
              </a:rPr>
              <a:t>Statement of Cash Flows </a:t>
            </a:r>
          </a:p>
          <a:p>
            <a:pPr algn="ctr"/>
            <a:r>
              <a:rPr lang="en-US" sz="1400" b="1" dirty="0">
                <a:solidFill>
                  <a:schemeClr val="bg1"/>
                </a:solidFill>
              </a:rPr>
              <a:t>For the period ended December 31, 2024	</a:t>
            </a:r>
          </a:p>
        </p:txBody>
      </p:sp>
      <p:sp>
        <p:nvSpPr>
          <p:cNvPr id="16" name="TextBox 15"/>
          <p:cNvSpPr txBox="1"/>
          <p:nvPr/>
        </p:nvSpPr>
        <p:spPr>
          <a:xfrm>
            <a:off x="893386" y="2489413"/>
            <a:ext cx="8093155" cy="3970318"/>
          </a:xfrm>
          <a:prstGeom prst="rect">
            <a:avLst/>
          </a:prstGeom>
          <a:noFill/>
        </p:spPr>
        <p:txBody>
          <a:bodyPr wrap="square" rtlCol="0">
            <a:spAutoFit/>
          </a:bodyPr>
          <a:lstStyle/>
          <a:p>
            <a:pPr algn="ctr"/>
            <a:r>
              <a:rPr lang="en-US" sz="1400" b="1" dirty="0"/>
              <a:t>Cash Flows from Operating Activities 	</a:t>
            </a:r>
          </a:p>
          <a:p>
            <a:pPr>
              <a:tabLst>
                <a:tab pos="173038" algn="l"/>
                <a:tab pos="457200" algn="l"/>
                <a:tab pos="3827463" algn="ctr"/>
                <a:tab pos="6056313" algn="r"/>
                <a:tab pos="7369175" algn="r"/>
              </a:tabLst>
            </a:pPr>
            <a:r>
              <a:rPr lang="en-US" sz="1400" dirty="0"/>
              <a:t>Cash inflows: 	</a:t>
            </a:r>
          </a:p>
          <a:p>
            <a:pPr>
              <a:tabLst>
                <a:tab pos="173038" algn="l"/>
                <a:tab pos="457200" algn="l"/>
                <a:tab pos="3827463" algn="ctr"/>
                <a:tab pos="6000750" algn="r"/>
                <a:tab pos="7369175" algn="r"/>
              </a:tabLst>
            </a:pPr>
            <a:r>
              <a:rPr lang="en-US" sz="1400" dirty="0"/>
              <a:t>	From customers [6 and 8] 		$   49,000 </a:t>
            </a:r>
          </a:p>
          <a:p>
            <a:pPr>
              <a:tabLst>
                <a:tab pos="173038" algn="l"/>
                <a:tab pos="457200" algn="l"/>
                <a:tab pos="3827463" algn="ctr"/>
                <a:tab pos="6056313" algn="r"/>
                <a:tab pos="7369175" algn="r"/>
              </a:tabLst>
            </a:pPr>
            <a:r>
              <a:rPr lang="en-US" sz="1400" dirty="0"/>
              <a:t>Cash outflows: 	</a:t>
            </a:r>
          </a:p>
          <a:p>
            <a:pPr>
              <a:tabLst>
                <a:tab pos="173038" algn="l"/>
                <a:tab pos="457200" algn="l"/>
                <a:tab pos="3827463" algn="ctr"/>
                <a:tab pos="6054725" algn="r"/>
                <a:tab pos="7369175" algn="r"/>
              </a:tabLst>
            </a:pPr>
            <a:r>
              <a:rPr lang="en-US" sz="1400" dirty="0"/>
              <a:t>	For salaries [9] 		   (28,000) 	</a:t>
            </a:r>
          </a:p>
          <a:p>
            <a:pPr>
              <a:tabLst>
                <a:tab pos="173038" algn="l"/>
                <a:tab pos="457200" algn="l"/>
                <a:tab pos="3827463" algn="ctr"/>
                <a:tab pos="6056313" algn="r"/>
                <a:tab pos="7369175" algn="r"/>
              </a:tabLst>
            </a:pPr>
            <a:r>
              <a:rPr lang="en-US" sz="1400" dirty="0"/>
              <a:t>	For rent [4] 		 (60,000) 	</a:t>
            </a:r>
          </a:p>
          <a:p>
            <a:pPr>
              <a:tabLst>
                <a:tab pos="173038" algn="l"/>
                <a:tab pos="457200" algn="l"/>
                <a:tab pos="3827463" algn="ctr"/>
                <a:tab pos="6056313" algn="r"/>
                <a:tab pos="7369175" algn="r"/>
              </a:tabLst>
            </a:pPr>
            <a:r>
              <a:rPr lang="en-US" sz="1400" dirty="0"/>
              <a:t>		Net cash flows from operating activities 			$ (39,000)</a:t>
            </a:r>
          </a:p>
          <a:p>
            <a:pPr>
              <a:tabLst>
                <a:tab pos="173038" algn="l"/>
                <a:tab pos="457200" algn="l"/>
                <a:tab pos="3827463" algn="ctr"/>
                <a:tab pos="6056313" algn="r"/>
                <a:tab pos="7369175" algn="r"/>
              </a:tabLst>
            </a:pPr>
            <a:r>
              <a:rPr lang="en-US" sz="1400" b="1" dirty="0"/>
              <a:t>			Cash Flows from Investing Activities 	</a:t>
            </a:r>
          </a:p>
          <a:p>
            <a:pPr>
              <a:tabLst>
                <a:tab pos="173038" algn="l"/>
                <a:tab pos="457200" algn="l"/>
                <a:tab pos="3827463" algn="ctr"/>
                <a:tab pos="6056313" algn="r"/>
                <a:tab pos="7369175" algn="r"/>
              </a:tabLst>
            </a:pPr>
            <a:r>
              <a:rPr lang="en-US" sz="1400" dirty="0"/>
              <a:t>	Purchase equipment [3] 		(120,000) 	</a:t>
            </a:r>
          </a:p>
          <a:p>
            <a:pPr>
              <a:tabLst>
                <a:tab pos="173038" algn="l"/>
                <a:tab pos="457200" algn="l"/>
                <a:tab pos="3827463" algn="ctr"/>
                <a:tab pos="6056313" algn="r"/>
                <a:tab pos="7369175" algn="r"/>
              </a:tabLst>
            </a:pPr>
            <a:r>
              <a:rPr lang="en-US" sz="1400" dirty="0"/>
              <a:t>		Net cash flows from investing activities 			(120,000)</a:t>
            </a:r>
          </a:p>
          <a:p>
            <a:pPr>
              <a:tabLst>
                <a:tab pos="173038" algn="l"/>
                <a:tab pos="457200" algn="l"/>
                <a:tab pos="3827463" algn="ctr"/>
                <a:tab pos="6056313" algn="r"/>
                <a:tab pos="7369175" algn="r"/>
              </a:tabLst>
            </a:pPr>
            <a:r>
              <a:rPr lang="en-US" sz="1400" b="1" dirty="0"/>
              <a:t>			Cash Flows from Financing Activities 	</a:t>
            </a:r>
          </a:p>
          <a:p>
            <a:pPr>
              <a:tabLst>
                <a:tab pos="173038" algn="l"/>
                <a:tab pos="457200" algn="l"/>
                <a:tab pos="3827463" algn="ctr"/>
                <a:tab pos="6002338" algn="r"/>
                <a:tab pos="7369175" algn="r"/>
              </a:tabLst>
            </a:pPr>
            <a:r>
              <a:rPr lang="en-US" sz="1400" dirty="0"/>
              <a:t>	Issue common stock [1] 		    200,000 </a:t>
            </a:r>
          </a:p>
          <a:p>
            <a:pPr>
              <a:tabLst>
                <a:tab pos="173038" algn="l"/>
                <a:tab pos="457200" algn="l"/>
                <a:tab pos="3827463" algn="ctr"/>
                <a:tab pos="6056313" algn="r"/>
                <a:tab pos="7369175" algn="r"/>
              </a:tabLst>
            </a:pPr>
            <a:r>
              <a:rPr lang="en-US" sz="1400" dirty="0"/>
              <a:t>	Borrow from bank [2] 		  100,000  	</a:t>
            </a:r>
          </a:p>
          <a:p>
            <a:pPr>
              <a:tabLst>
                <a:tab pos="173038" algn="l"/>
                <a:tab pos="457200" algn="l"/>
                <a:tab pos="3827463" algn="ctr"/>
                <a:tab pos="6056313" algn="r"/>
                <a:tab pos="7369175" algn="r"/>
              </a:tabLst>
            </a:pPr>
            <a:r>
              <a:rPr lang="en-US" sz="1400" dirty="0"/>
              <a:t>	Pay dividends [10] 		 (4,000) 	</a:t>
            </a:r>
          </a:p>
          <a:p>
            <a:pPr>
              <a:tabLst>
                <a:tab pos="173038" algn="l"/>
                <a:tab pos="457200" algn="l"/>
                <a:tab pos="3827463" algn="ctr"/>
                <a:tab pos="6056313" algn="r"/>
                <a:tab pos="7369175" algn="r"/>
              </a:tabLst>
            </a:pPr>
            <a:r>
              <a:rPr lang="en-US" sz="1400" dirty="0"/>
              <a:t>		Net cash flows from financing activities 			296,000 </a:t>
            </a:r>
          </a:p>
          <a:p>
            <a:pPr>
              <a:tabLst>
                <a:tab pos="173038" algn="l"/>
                <a:tab pos="457200" algn="l"/>
                <a:tab pos="3827463" algn="ctr"/>
                <a:tab pos="6056313" algn="r"/>
                <a:tab pos="7369175" algn="r"/>
              </a:tabLst>
            </a:pPr>
            <a:r>
              <a:rPr lang="en-US" sz="1400" dirty="0"/>
              <a:t>Net increase in cash 			137,000 </a:t>
            </a:r>
          </a:p>
          <a:p>
            <a:pPr>
              <a:tabLst>
                <a:tab pos="173038" algn="l"/>
                <a:tab pos="457200" algn="l"/>
                <a:tab pos="3827463" algn="ctr"/>
                <a:tab pos="6056313" algn="r"/>
                <a:tab pos="7369175" algn="r"/>
              </a:tabLst>
            </a:pPr>
            <a:r>
              <a:rPr lang="en-US" sz="1400" dirty="0"/>
              <a:t>Cash at the beginning of the period 			-0- </a:t>
            </a:r>
          </a:p>
          <a:p>
            <a:pPr>
              <a:tabLst>
                <a:tab pos="173038" algn="l"/>
                <a:tab pos="457200" algn="l"/>
                <a:tab pos="3827463" algn="ctr"/>
                <a:tab pos="6056313" algn="r"/>
                <a:tab pos="7369175" algn="r"/>
              </a:tabLst>
            </a:pPr>
            <a:r>
              <a:rPr lang="en-US" sz="1400" dirty="0"/>
              <a:t>Cash at the end of the period 			</a:t>
            </a:r>
            <a:r>
              <a:rPr lang="en-US" sz="1400" b="1" dirty="0">
                <a:solidFill>
                  <a:schemeClr val="bg2">
                    <a:lumMod val="25000"/>
                  </a:schemeClr>
                </a:solidFill>
              </a:rPr>
              <a:t>$ 137,000</a:t>
            </a:r>
          </a:p>
        </p:txBody>
      </p:sp>
      <p:cxnSp>
        <p:nvCxnSpPr>
          <p:cNvPr id="32" name="Straight Connector 31"/>
          <p:cNvCxnSpPr/>
          <p:nvPr/>
        </p:nvCxnSpPr>
        <p:spPr>
          <a:xfrm>
            <a:off x="3224272" y="2756160"/>
            <a:ext cx="32036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384707" y="3853314"/>
            <a:ext cx="6248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7689900" y="5748954"/>
            <a:ext cx="647974"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3224272" y="4244640"/>
            <a:ext cx="32036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224272" y="4901280"/>
            <a:ext cx="320363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384707" y="4480914"/>
            <a:ext cx="6248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427907" y="5564034"/>
            <a:ext cx="62481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7699141" y="6143274"/>
            <a:ext cx="647974"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53" name="Group 52"/>
          <p:cNvGrpSpPr/>
          <p:nvPr/>
        </p:nvGrpSpPr>
        <p:grpSpPr>
          <a:xfrm>
            <a:off x="7699141" y="6382074"/>
            <a:ext cx="647974" cy="54011"/>
            <a:chOff x="7699141" y="6382074"/>
            <a:chExt cx="647974" cy="54011"/>
          </a:xfrm>
        </p:grpSpPr>
        <p:cxnSp>
          <p:nvCxnSpPr>
            <p:cNvPr id="51" name="Straight Connector 50"/>
            <p:cNvCxnSpPr/>
            <p:nvPr/>
          </p:nvCxnSpPr>
          <p:spPr>
            <a:xfrm>
              <a:off x="7699141" y="6430925"/>
              <a:ext cx="647974"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7699141" y="6382074"/>
              <a:ext cx="647974" cy="51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68789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4-76</a:t>
            </a:r>
          </a:p>
        </p:txBody>
      </p:sp>
      <p:sp>
        <p:nvSpPr>
          <p:cNvPr id="5" name="Content Placeholder 4"/>
          <p:cNvSpPr>
            <a:spLocks noGrp="1"/>
          </p:cNvSpPr>
          <p:nvPr>
            <p:ph sz="quarter" idx="13"/>
          </p:nvPr>
        </p:nvSpPr>
        <p:spPr>
          <a:xfrm>
            <a:off x="843322" y="1280160"/>
            <a:ext cx="7955280" cy="5354816"/>
          </a:xfrm>
        </p:spPr>
        <p:txBody>
          <a:bodyPr>
            <a:noAutofit/>
          </a:bodyPr>
          <a:lstStyle/>
          <a:p>
            <a:pPr>
              <a:spcBef>
                <a:spcPts val="0"/>
              </a:spcBef>
            </a:pPr>
            <a:r>
              <a:rPr lang="en-US" sz="3150" dirty="0">
                <a:latin typeface="+mn-lt"/>
              </a:rPr>
              <a:t>The statement of cash flows reports all cash activities for the period. </a:t>
            </a:r>
          </a:p>
          <a:p>
            <a:pPr marL="457200" indent="-457200">
              <a:spcBef>
                <a:spcPts val="0"/>
              </a:spcBef>
              <a:buFont typeface="Arial" panose="020B0604020202020204" pitchFamily="34" charset="0"/>
              <a:buChar char="•"/>
            </a:pPr>
            <a:r>
              <a:rPr lang="en-US" sz="3150" dirty="0">
                <a:latin typeface="+mn-lt"/>
              </a:rPr>
              <a:t>Operating activities include those transactions involving revenue and expense activities. </a:t>
            </a:r>
          </a:p>
          <a:p>
            <a:pPr marL="457200" indent="-457200">
              <a:spcBef>
                <a:spcPts val="0"/>
              </a:spcBef>
              <a:buFont typeface="Arial" panose="020B0604020202020204" pitchFamily="34" charset="0"/>
              <a:buChar char="•"/>
            </a:pPr>
            <a:r>
              <a:rPr lang="en-US" sz="3150" dirty="0">
                <a:latin typeface="+mn-lt"/>
              </a:rPr>
              <a:t>Investing activities include cash investments in long-term assets and investment securities. </a:t>
            </a:r>
          </a:p>
          <a:p>
            <a:pPr marL="457200" indent="-457200">
              <a:spcBef>
                <a:spcPts val="0"/>
              </a:spcBef>
              <a:buFont typeface="Arial" panose="020B0604020202020204" pitchFamily="34" charset="0"/>
              <a:buChar char="•"/>
            </a:pPr>
            <a:r>
              <a:rPr lang="en-US" sz="3150" dirty="0">
                <a:latin typeface="+mn-lt"/>
              </a:rPr>
              <a:t>Financing activities include transactions designed to finance the business through borrowing and owner investment.</a:t>
            </a:r>
            <a:endParaRPr lang="en-US" sz="3150" dirty="0"/>
          </a:p>
        </p:txBody>
      </p:sp>
    </p:spTree>
    <p:extLst>
      <p:ext uri="{BB962C8B-B14F-4D97-AF65-F5344CB8AC3E}">
        <p14:creationId xmlns:p14="http://schemas.microsoft.com/office/powerpoint/2010/main" val="559217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36943" y="1102625"/>
            <a:ext cx="7794576" cy="4432716"/>
          </a:xfrm>
        </p:spPr>
        <p:txBody>
          <a:bodyPr>
            <a:noAutofit/>
          </a:bodyPr>
          <a:lstStyle/>
          <a:p>
            <a:pPr marL="0" indent="0">
              <a:buNone/>
            </a:pPr>
            <a:r>
              <a:rPr lang="en-US" sz="2800" dirty="0"/>
              <a:t>Which of the following items would be categorized as an investing activity on a statement of cash flows?</a:t>
            </a:r>
          </a:p>
          <a:p>
            <a:pPr>
              <a:buAutoNum type="alphaLcPeriod"/>
            </a:pPr>
            <a:r>
              <a:rPr lang="en-US" sz="2800" dirty="0"/>
              <a:t>Borrowed money from the local bank by signing a note to repay the full amount two years later</a:t>
            </a:r>
          </a:p>
          <a:p>
            <a:pPr>
              <a:buAutoNum type="alphaLcPeriod"/>
            </a:pPr>
            <a:r>
              <a:rPr lang="en-US" sz="2800" dirty="0"/>
              <a:t>Paid for supplies in cash</a:t>
            </a:r>
          </a:p>
          <a:p>
            <a:pPr>
              <a:buAutoNum type="alphaLcPeriod" startAt="3"/>
            </a:pPr>
            <a:r>
              <a:rPr lang="en-US" sz="2800" dirty="0"/>
              <a:t>Paid for the purchase of equipment using cash</a:t>
            </a:r>
          </a:p>
          <a:p>
            <a:pPr>
              <a:buAutoNum type="alphaLcPeriod" startAt="3"/>
            </a:pPr>
            <a:r>
              <a:rPr lang="en-US" sz="2800" dirty="0"/>
              <a:t>Paid salaries to employees</a:t>
            </a:r>
          </a:p>
        </p:txBody>
      </p:sp>
      <p:sp>
        <p:nvSpPr>
          <p:cNvPr id="4" name="Title 3"/>
          <p:cNvSpPr>
            <a:spLocks noGrp="1"/>
          </p:cNvSpPr>
          <p:nvPr>
            <p:ph type="title"/>
          </p:nvPr>
        </p:nvSpPr>
        <p:spPr>
          <a:xfrm>
            <a:off x="936943" y="387917"/>
            <a:ext cx="7922577" cy="799257"/>
          </a:xfrm>
        </p:spPr>
        <p:txBody>
          <a:bodyPr/>
          <a:lstStyle/>
          <a:p>
            <a:r>
              <a:rPr lang="en-US" dirty="0"/>
              <a:t>Concept Check 4–8</a:t>
            </a:r>
          </a:p>
        </p:txBody>
      </p:sp>
      <p:sp>
        <p:nvSpPr>
          <p:cNvPr id="6" name="Oval 5"/>
          <p:cNvSpPr/>
          <p:nvPr/>
        </p:nvSpPr>
        <p:spPr bwMode="auto">
          <a:xfrm>
            <a:off x="842102" y="3524613"/>
            <a:ext cx="596222" cy="53340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9362" y="4535420"/>
            <a:ext cx="7406640" cy="1938992"/>
          </a:xfrm>
          <a:prstGeom prst="rect">
            <a:avLst/>
          </a:prstGeom>
          <a:solidFill>
            <a:srgbClr val="FFFFD1"/>
          </a:solidFill>
          <a:ln w="6350">
            <a:solidFill>
              <a:schemeClr val="tx1"/>
            </a:solidFill>
          </a:ln>
        </p:spPr>
        <p:txBody>
          <a:bodyPr wrap="square" rtlCol="0">
            <a:spAutoFit/>
          </a:bodyPr>
          <a:lstStyle/>
          <a:p>
            <a:r>
              <a:rPr lang="en-US" sz="2000" dirty="0"/>
              <a:t>Cash flows from investing activities include the purchase or sale of long-term assets. The purchase of equipment using cash would be shown in the investing activities section—as a decrease. Borrowing money would be shown in the financing activities section, and the purchase of supplies and payment of salaries would be in the operating activities section.</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75</a:t>
            </a:fld>
            <a:endParaRPr lang="en-US" dirty="0"/>
          </a:p>
        </p:txBody>
      </p:sp>
    </p:spTree>
    <p:extLst>
      <p:ext uri="{BB962C8B-B14F-4D97-AF65-F5344CB8AC3E}">
        <p14:creationId xmlns:p14="http://schemas.microsoft.com/office/powerpoint/2010/main" val="41597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Content Placeholder 1"/>
          <p:cNvSpPr>
            <a:spLocks noGrp="1"/>
          </p:cNvSpPr>
          <p:nvPr>
            <p:ph type="body" idx="1"/>
          </p:nvPr>
        </p:nvSpPr>
        <p:spPr/>
        <p:txBody>
          <a:bodyPr>
            <a:normAutofit/>
          </a:bodyPr>
          <a:lstStyle/>
          <a:p>
            <a:r>
              <a:rPr lang="en-US" sz="3600" b="1" dirty="0"/>
              <a:t>CASH ANALYSIS</a:t>
            </a:r>
          </a:p>
          <a:p>
            <a:r>
              <a:rPr lang="en-US" dirty="0"/>
              <a:t>Live Nation Entertainment vs. AMC Networks</a:t>
            </a:r>
          </a:p>
          <a:p>
            <a:endParaRPr lang="en-US" dirty="0"/>
          </a:p>
        </p:txBody>
      </p:sp>
      <p:sp>
        <p:nvSpPr>
          <p:cNvPr id="43009" name="Title 3"/>
          <p:cNvSpPr>
            <a:spLocks noGrp="1"/>
          </p:cNvSpPr>
          <p:nvPr>
            <p:ph type="title"/>
          </p:nvPr>
        </p:nvSpPr>
        <p:spPr/>
        <p:txBody>
          <a:bodyPr/>
          <a:lstStyle/>
          <a:p>
            <a:r>
              <a:rPr lang="en-US" dirty="0"/>
              <a:t>ANALYSIS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76</a:t>
            </a:fld>
            <a:endParaRPr lang="en-US" dirty="0"/>
          </a:p>
        </p:txBody>
      </p:sp>
    </p:spTree>
    <p:extLst>
      <p:ext uri="{BB962C8B-B14F-4D97-AF65-F5344CB8AC3E}">
        <p14:creationId xmlns:p14="http://schemas.microsoft.com/office/powerpoint/2010/main" val="3108749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Content Placeholder 4"/>
          <p:cNvSpPr>
            <a:spLocks noGrp="1"/>
          </p:cNvSpPr>
          <p:nvPr>
            <p:ph idx="1"/>
          </p:nvPr>
        </p:nvSpPr>
        <p:spPr/>
        <p:txBody>
          <a:bodyPr/>
          <a:lstStyle/>
          <a:p>
            <a:r>
              <a:rPr lang="en-US" b="1" dirty="0">
                <a:solidFill>
                  <a:srgbClr val="A5062D"/>
                </a:solidFill>
              </a:rPr>
              <a:t>LO4–8</a:t>
            </a:r>
            <a:r>
              <a:rPr lang="en-US" dirty="0"/>
              <a:t>	Demonstrate the link between cash reported in the balance sheet and cash reported in the statement of cash flows.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77</a:t>
            </a:fld>
            <a:endParaRPr lang="en-US" dirty="0"/>
          </a:p>
        </p:txBody>
      </p:sp>
      <p:sp>
        <p:nvSpPr>
          <p:cNvPr id="91137" name="Title 3"/>
          <p:cNvSpPr>
            <a:spLocks noGrp="1"/>
          </p:cNvSpPr>
          <p:nvPr>
            <p:ph type="title"/>
          </p:nvPr>
        </p:nvSpPr>
        <p:spPr/>
        <p:txBody>
          <a:bodyPr/>
          <a:lstStyle/>
          <a:p>
            <a:r>
              <a:rPr lang="en-US" dirty="0"/>
              <a:t>Learning Objective 8</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Title 1"/>
          <p:cNvSpPr>
            <a:spLocks noGrp="1"/>
          </p:cNvSpPr>
          <p:nvPr>
            <p:ph type="title"/>
          </p:nvPr>
        </p:nvSpPr>
        <p:spPr>
          <a:xfrm>
            <a:off x="812788" y="209751"/>
            <a:ext cx="8229600" cy="693151"/>
          </a:xfrm>
        </p:spPr>
        <p:txBody>
          <a:bodyPr/>
          <a:lstStyle/>
          <a:p>
            <a:pPr>
              <a:lnSpc>
                <a:spcPct val="90000"/>
              </a:lnSpc>
            </a:pPr>
            <a:r>
              <a:rPr lang="en-US" sz="3600" dirty="0"/>
              <a:t>Cash Reporting</a:t>
            </a:r>
          </a:p>
        </p:txBody>
      </p:sp>
      <p:sp>
        <p:nvSpPr>
          <p:cNvPr id="4" name="Footer Placeholder 3"/>
          <p:cNvSpPr>
            <a:spLocks noGrp="1"/>
          </p:cNvSpPr>
          <p:nvPr>
            <p:ph type="ftr" sz="quarter" idx="11"/>
          </p:nvPr>
        </p:nvSpPr>
        <p:spPr/>
        <p:txBody>
          <a:bodyPr/>
          <a:lstStyle/>
          <a:p>
            <a:r>
              <a:rPr lang="en-US" dirty="0"/>
              <a:t>Copyright ©2022 McGraw-Hill Education. All rights reserved. No reproduction or distribution without the prior written consent of McGraw-Hill Education.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78</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440317271"/>
              </p:ext>
            </p:extLst>
          </p:nvPr>
        </p:nvGraphicFramePr>
        <p:xfrm>
          <a:off x="947258" y="1386634"/>
          <a:ext cx="7900224" cy="4542921"/>
        </p:xfrm>
        <a:graphic>
          <a:graphicData uri="http://schemas.openxmlformats.org/drawingml/2006/table">
            <a:tbl>
              <a:tblPr firstRow="1" bandRow="1">
                <a:tableStyleId>{5C22544A-7EE6-4342-B048-85BDC9FD1C3A}</a:tableStyleId>
              </a:tblPr>
              <a:tblGrid>
                <a:gridCol w="3791399">
                  <a:extLst>
                    <a:ext uri="{9D8B030D-6E8A-4147-A177-3AD203B41FA5}">
                      <a16:colId xmlns:a16="http://schemas.microsoft.com/office/drawing/2014/main" val="20000"/>
                    </a:ext>
                  </a:extLst>
                </a:gridCol>
                <a:gridCol w="2106706">
                  <a:extLst>
                    <a:ext uri="{9D8B030D-6E8A-4147-A177-3AD203B41FA5}">
                      <a16:colId xmlns:a16="http://schemas.microsoft.com/office/drawing/2014/main" val="20001"/>
                    </a:ext>
                  </a:extLst>
                </a:gridCol>
                <a:gridCol w="2002119">
                  <a:extLst>
                    <a:ext uri="{9D8B030D-6E8A-4147-A177-3AD203B41FA5}">
                      <a16:colId xmlns:a16="http://schemas.microsoft.com/office/drawing/2014/main" val="20002"/>
                    </a:ext>
                  </a:extLst>
                </a:gridCol>
              </a:tblGrid>
              <a:tr h="370840">
                <a:tc>
                  <a:txBody>
                    <a:bodyPr/>
                    <a:lstStyle/>
                    <a:p>
                      <a:r>
                        <a:rPr lang="en-US" sz="1600" b="0" dirty="0">
                          <a:solidFill>
                            <a:srgbClr val="000000"/>
                          </a:solidFill>
                        </a:rPr>
                        <a:t>($ in millions)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0"/>
                  </a:ext>
                </a:extLst>
              </a:tr>
              <a:tr h="299259">
                <a:tc>
                  <a:txBody>
                    <a:bodyPr/>
                    <a:lstStyle/>
                    <a:p>
                      <a:r>
                        <a:rPr lang="en-US" sz="1600" b="1" dirty="0"/>
                        <a:t>Balance Sheet:</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1" dirty="0"/>
                        <a:t>Live Nation Entertainment </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t>AMC Networks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1"/>
                  </a:ext>
                </a:extLst>
              </a:tr>
              <a:tr h="370840">
                <a:tc>
                  <a:txBody>
                    <a:bodyPr/>
                    <a:lstStyle/>
                    <a:p>
                      <a:r>
                        <a:rPr lang="en-US" sz="1600" dirty="0"/>
                        <a:t>Cash</a:t>
                      </a:r>
                      <a:r>
                        <a:rPr lang="en-US" sz="1600" baseline="0" dirty="0"/>
                        <a:t> and cash equivalents (ending)</a:t>
                      </a:r>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$2,474.2</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$816.2</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2"/>
                  </a:ext>
                </a:extLst>
              </a:tr>
              <a:tr h="370840">
                <a:tc>
                  <a:txBody>
                    <a:bodyPr/>
                    <a:lstStyle/>
                    <a:p>
                      <a:r>
                        <a:rPr lang="en-US" sz="1600" dirty="0"/>
                        <a:t>Cash and cash equivalents (beginning)</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u="sng" dirty="0"/>
                        <a:t>  2,378.2</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u="sng" dirty="0"/>
                        <a:t>  554.9</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3"/>
                  </a:ext>
                </a:extLst>
              </a:tr>
              <a:tr h="661801">
                <a:tc>
                  <a:txBody>
                    <a:bodyPr/>
                    <a:lstStyle/>
                    <a:p>
                      <a:r>
                        <a:rPr lang="en-US" sz="1600" b="1" dirty="0">
                          <a:solidFill>
                            <a:srgbClr val="FF0000"/>
                          </a:solidFill>
                        </a:rPr>
                        <a:t>Change in cash for the year</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b="1" u="dbl" dirty="0">
                          <a:solidFill>
                            <a:srgbClr val="FF0000"/>
                          </a:solidFill>
                          <a:uFill>
                            <a:solidFill>
                              <a:schemeClr val="tx1"/>
                            </a:solidFill>
                          </a:uFill>
                        </a:rPr>
                        <a:t> $  96.0</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b="1" u="dbl" dirty="0">
                          <a:solidFill>
                            <a:srgbClr val="FF0000"/>
                          </a:solidFill>
                          <a:uFill>
                            <a:solidFill>
                              <a:schemeClr val="tx1"/>
                            </a:solidFill>
                          </a:uFill>
                        </a:rPr>
                        <a:t>$ 261.3</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4"/>
                  </a:ext>
                </a:extLst>
              </a:tr>
              <a:tr h="370840">
                <a:tc>
                  <a:txBody>
                    <a:bodyPr/>
                    <a:lstStyle/>
                    <a:p>
                      <a:r>
                        <a:rPr lang="en-US" sz="1600" b="1" dirty="0"/>
                        <a:t>Statement of Cash Flows: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5"/>
                  </a:ext>
                </a:extLst>
              </a:tr>
              <a:tr h="370840">
                <a:tc>
                  <a:txBody>
                    <a:bodyPr/>
                    <a:lstStyle/>
                    <a:p>
                      <a:r>
                        <a:rPr lang="en-US" sz="1600" dirty="0"/>
                        <a:t>Operating cash flows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$469.8</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$483.7</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6"/>
                  </a:ext>
                </a:extLst>
              </a:tr>
              <a:tr h="370840">
                <a:tc>
                  <a:txBody>
                    <a:bodyPr/>
                    <a:lstStyle/>
                    <a:p>
                      <a:r>
                        <a:rPr lang="en-US" sz="1600" dirty="0"/>
                        <a:t>Investing cash</a:t>
                      </a:r>
                      <a:r>
                        <a:rPr lang="en-US" sz="1600" baseline="0" dirty="0"/>
                        <a:t> flows</a:t>
                      </a:r>
                      <a:endParaRPr lang="en-US" sz="1600"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(691.0)</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(89.7)</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7"/>
                  </a:ext>
                </a:extLst>
              </a:tr>
              <a:tr h="370840">
                <a:tc>
                  <a:txBody>
                    <a:bodyPr/>
                    <a:lstStyle/>
                    <a:p>
                      <a:r>
                        <a:rPr lang="en-US" sz="1600" dirty="0"/>
                        <a:t>Financing cash flows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328.9</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(131.1)</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8"/>
                  </a:ext>
                </a:extLst>
              </a:tr>
              <a:tr h="332046">
                <a:tc>
                  <a:txBody>
                    <a:bodyPr/>
                    <a:lstStyle/>
                    <a:p>
                      <a:r>
                        <a:rPr lang="en-US" sz="1600" dirty="0"/>
                        <a:t>Foreign currency effects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dirty="0"/>
                        <a:t>__(</a:t>
                      </a:r>
                      <a:r>
                        <a:rPr lang="en-US" sz="1600" u="sng" dirty="0"/>
                        <a:t>11.7)_</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u="sng" dirty="0"/>
                        <a:t>     (1.6)</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9"/>
                  </a:ext>
                </a:extLst>
              </a:tr>
              <a:tr h="370840">
                <a:tc>
                  <a:txBody>
                    <a:bodyPr/>
                    <a:lstStyle/>
                    <a:p>
                      <a:r>
                        <a:rPr lang="en-US" sz="1600" b="1" dirty="0">
                          <a:solidFill>
                            <a:srgbClr val="FF0000"/>
                          </a:solidFill>
                        </a:rPr>
                        <a:t>Net cash flows for the year</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b="1" u="dbl" dirty="0">
                          <a:solidFill>
                            <a:srgbClr val="FF0000"/>
                          </a:solidFill>
                          <a:uFill>
                            <a:solidFill>
                              <a:schemeClr val="tx1"/>
                            </a:solidFill>
                          </a:uFill>
                        </a:rPr>
                        <a:t>$  96.0</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sz="1600" b="1" u="dbl" dirty="0">
                          <a:solidFill>
                            <a:srgbClr val="FF0000"/>
                          </a:solidFill>
                          <a:uFill>
                            <a:solidFill>
                              <a:schemeClr val="tx1"/>
                            </a:solidFill>
                          </a:uFill>
                        </a:rPr>
                        <a:t>$ 261.3</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559412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Title 1"/>
          <p:cNvSpPr>
            <a:spLocks noGrp="1"/>
          </p:cNvSpPr>
          <p:nvPr>
            <p:ph type="title"/>
          </p:nvPr>
        </p:nvSpPr>
        <p:spPr>
          <a:xfrm>
            <a:off x="812788" y="209751"/>
            <a:ext cx="8229600" cy="693151"/>
          </a:xfrm>
        </p:spPr>
        <p:txBody>
          <a:bodyPr/>
          <a:lstStyle/>
          <a:p>
            <a:pPr>
              <a:lnSpc>
                <a:spcPct val="90000"/>
              </a:lnSpc>
            </a:pPr>
            <a:r>
              <a:rPr lang="en-US" sz="3600" dirty="0"/>
              <a:t>Cash Holdings</a:t>
            </a:r>
          </a:p>
        </p:txBody>
      </p:sp>
      <p:sp>
        <p:nvSpPr>
          <p:cNvPr id="4" name="Footer Placeholder 3"/>
          <p:cNvSpPr>
            <a:spLocks noGrp="1"/>
          </p:cNvSpPr>
          <p:nvPr>
            <p:ph type="ftr" sz="quarter" idx="11"/>
          </p:nvPr>
        </p:nvSpPr>
        <p:spPr/>
        <p:txBody>
          <a:bodyPr/>
          <a:lstStyle/>
          <a:p>
            <a:r>
              <a:rPr lang="en-US" dirty="0"/>
              <a:t>Copyright ©2019 McGraw-Hill Education. All rights reserved. No reproduction or distribution without the prior written consent of McGraw-Hill Education.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79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0837322"/>
              </p:ext>
            </p:extLst>
          </p:nvPr>
        </p:nvGraphicFramePr>
        <p:xfrm>
          <a:off x="885188" y="1994646"/>
          <a:ext cx="7808271" cy="1963868"/>
        </p:xfrm>
        <a:graphic>
          <a:graphicData uri="http://schemas.openxmlformats.org/drawingml/2006/table">
            <a:tbl>
              <a:tblPr firstRow="1" bandRow="1">
                <a:tableStyleId>{5C22544A-7EE6-4342-B048-85BDC9FD1C3A}</a:tableStyleId>
              </a:tblPr>
              <a:tblGrid>
                <a:gridCol w="2964917">
                  <a:extLst>
                    <a:ext uri="{9D8B030D-6E8A-4147-A177-3AD203B41FA5}">
                      <a16:colId xmlns:a16="http://schemas.microsoft.com/office/drawing/2014/main" val="20000"/>
                    </a:ext>
                  </a:extLst>
                </a:gridCol>
                <a:gridCol w="2724013">
                  <a:extLst>
                    <a:ext uri="{9D8B030D-6E8A-4147-A177-3AD203B41FA5}">
                      <a16:colId xmlns:a16="http://schemas.microsoft.com/office/drawing/2014/main" val="20001"/>
                    </a:ext>
                  </a:extLst>
                </a:gridCol>
                <a:gridCol w="2119341">
                  <a:extLst>
                    <a:ext uri="{9D8B030D-6E8A-4147-A177-3AD203B41FA5}">
                      <a16:colId xmlns:a16="http://schemas.microsoft.com/office/drawing/2014/main" val="20002"/>
                    </a:ext>
                  </a:extLst>
                </a:gridCol>
              </a:tblGrid>
              <a:tr h="485588">
                <a:tc>
                  <a:txBody>
                    <a:bodyPr/>
                    <a:lstStyle/>
                    <a:p>
                      <a:r>
                        <a:rPr lang="en-US" dirty="0">
                          <a:solidFill>
                            <a:schemeClr val="tx1"/>
                          </a:solidFill>
                        </a:rPr>
                        <a:t>($ in millions)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endParaRPr lang="en-US"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0"/>
                  </a:ext>
                </a:extLst>
              </a:tr>
              <a:tr h="370840">
                <a:tc>
                  <a:txBody>
                    <a:bodyPr/>
                    <a:lstStyle/>
                    <a:p>
                      <a:endParaRPr lang="en-US" u="sng" dirty="0"/>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u="sng" dirty="0"/>
                        <a:t>Live Nation Entertainment</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u="sng" dirty="0"/>
                        <a:t>AMC Networks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1"/>
                  </a:ext>
                </a:extLst>
              </a:tr>
              <a:tr h="370840">
                <a:tc>
                  <a:txBody>
                    <a:bodyPr/>
                    <a:lstStyle/>
                    <a:p>
                      <a:r>
                        <a:rPr lang="en-US" dirty="0"/>
                        <a:t>Cash and cash equivalents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$2,474.2</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   816.2</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2"/>
                  </a:ext>
                </a:extLst>
              </a:tr>
              <a:tr h="370840">
                <a:tc>
                  <a:txBody>
                    <a:bodyPr/>
                    <a:lstStyle/>
                    <a:p>
                      <a:r>
                        <a:rPr lang="en-US" dirty="0"/>
                        <a:t>Noncash assets</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$8,501.4</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$4,780.5</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3"/>
                  </a:ext>
                </a:extLst>
              </a:tr>
              <a:tr h="221257">
                <a:tc>
                  <a:txBody>
                    <a:bodyPr/>
                    <a:lstStyle/>
                    <a:p>
                      <a:r>
                        <a:rPr lang="en-US" dirty="0"/>
                        <a:t>Ratio</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          29.1%</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tc>
                  <a:txBody>
                    <a:bodyPr/>
                    <a:lstStyle/>
                    <a:p>
                      <a:pPr algn="ctr"/>
                      <a:r>
                        <a:rPr lang="en-US" dirty="0"/>
                        <a:t>          17.1%</a:t>
                      </a:r>
                    </a:p>
                  </a:txBody>
                  <a:tcPr>
                    <a:lnL w="12700" cap="flat" cmpd="sng" algn="ctr">
                      <a:solidFill>
                        <a:srgbClr val="C6D9F2"/>
                      </a:solidFill>
                      <a:prstDash val="solid"/>
                      <a:round/>
                      <a:headEnd type="none" w="med" len="med"/>
                      <a:tailEnd type="none" w="med" len="med"/>
                    </a:lnL>
                    <a:lnR w="12700" cap="flat" cmpd="sng" algn="ctr">
                      <a:solidFill>
                        <a:srgbClr val="C6D9F2"/>
                      </a:solidFill>
                      <a:prstDash val="solid"/>
                      <a:round/>
                      <a:headEnd type="none" w="med" len="med"/>
                      <a:tailEnd type="none" w="med" len="med"/>
                    </a:lnR>
                    <a:lnT w="12700" cap="flat" cmpd="sng" algn="ctr">
                      <a:solidFill>
                        <a:srgbClr val="C6D9F2"/>
                      </a:solidFill>
                      <a:prstDash val="solid"/>
                      <a:round/>
                      <a:headEnd type="none" w="med" len="med"/>
                      <a:tailEnd type="none" w="med" len="med"/>
                    </a:lnT>
                    <a:lnB w="12700" cap="flat" cmpd="sng" algn="ctr">
                      <a:solidFill>
                        <a:srgbClr val="C6D9F2"/>
                      </a:solidFill>
                      <a:prstDash val="solid"/>
                      <a:round/>
                      <a:headEnd type="none" w="med" len="med"/>
                      <a:tailEnd type="none" w="med" len="med"/>
                    </a:lnB>
                    <a:solidFill>
                      <a:srgbClr val="C6D9F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8698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812788" y="457200"/>
            <a:ext cx="8229600" cy="1143000"/>
          </a:xfrm>
        </p:spPr>
        <p:txBody>
          <a:bodyPr/>
          <a:lstStyle/>
          <a:p>
            <a:r>
              <a:rPr lang="en-US" dirty="0"/>
              <a:t>Accounting Fraud in U.S. History</a:t>
            </a:r>
          </a:p>
        </p:txBody>
      </p:sp>
      <p:sp>
        <p:nvSpPr>
          <p:cNvPr id="10251" name="AutoShape 11"/>
          <p:cNvSpPr>
            <a:spLocks noChangeArrowheads="1"/>
          </p:cNvSpPr>
          <p:nvPr/>
        </p:nvSpPr>
        <p:spPr bwMode="auto">
          <a:xfrm>
            <a:off x="5105400" y="1187604"/>
            <a:ext cx="3276600" cy="2667000"/>
          </a:xfrm>
          <a:prstGeom prst="irregularSeal1">
            <a:avLst/>
          </a:prstGeom>
          <a:solidFill>
            <a:schemeClr val="accent1"/>
          </a:solidFill>
          <a:ln w="9525" algn="ctr">
            <a:solidFill>
              <a:schemeClr val="tx1"/>
            </a:solidFill>
            <a:miter lim="800000"/>
            <a:headEnd/>
            <a:tailEnd/>
          </a:ln>
          <a:effectLst>
            <a:outerShdw blurRad="63500" sx="102000" sy="102000" algn="ctr" rotWithShape="0">
              <a:prstClr val="black">
                <a:alpha val="40000"/>
              </a:prstClr>
            </a:outerShdw>
          </a:effectLst>
        </p:spPr>
        <p:txBody>
          <a:bodyPr wrap="none" anchor="ctr"/>
          <a:lstStyle/>
          <a:p>
            <a:pPr algn="ctr" eaLnBrk="0" fontAlgn="auto" hangingPunct="0">
              <a:spcAft>
                <a:spcPts val="0"/>
              </a:spcAft>
              <a:defRPr/>
            </a:pPr>
            <a:endParaRPr lang="en-US" b="1" dirty="0">
              <a:latin typeface="+mn-lt"/>
            </a:endParaRPr>
          </a:p>
          <a:p>
            <a:pPr algn="ctr" eaLnBrk="0" fontAlgn="auto" hangingPunct="0">
              <a:spcAft>
                <a:spcPts val="0"/>
              </a:spcAft>
              <a:defRPr/>
            </a:pPr>
            <a:r>
              <a:rPr lang="en-US" sz="2800" b="1" dirty="0">
                <a:latin typeface="+mj-lt"/>
              </a:rPr>
              <a:t>WorldCom</a:t>
            </a:r>
            <a:r>
              <a:rPr lang="en-US" dirty="0">
                <a:latin typeface="+mn-lt"/>
              </a:rPr>
              <a:t> </a:t>
            </a:r>
          </a:p>
          <a:p>
            <a:pPr algn="ctr" eaLnBrk="0" fontAlgn="auto" hangingPunct="0">
              <a:spcAft>
                <a:spcPts val="0"/>
              </a:spcAft>
              <a:defRPr/>
            </a:pPr>
            <a:endParaRPr lang="en-US" dirty="0">
              <a:latin typeface="+mn-lt"/>
            </a:endParaRPr>
          </a:p>
        </p:txBody>
      </p:sp>
      <p:sp>
        <p:nvSpPr>
          <p:cNvPr id="4" name="AutoShape 11"/>
          <p:cNvSpPr>
            <a:spLocks noChangeArrowheads="1"/>
          </p:cNvSpPr>
          <p:nvPr/>
        </p:nvSpPr>
        <p:spPr bwMode="auto">
          <a:xfrm>
            <a:off x="1241549" y="1158690"/>
            <a:ext cx="3276600" cy="2667000"/>
          </a:xfrm>
          <a:prstGeom prst="irregularSeal1">
            <a:avLst/>
          </a:prstGeom>
          <a:solidFill>
            <a:schemeClr val="accent1"/>
          </a:solidFill>
          <a:ln w="9525" algn="ctr">
            <a:solidFill>
              <a:schemeClr val="tx1"/>
            </a:solidFill>
            <a:miter lim="800000"/>
            <a:headEnd/>
            <a:tailEnd/>
          </a:ln>
          <a:effectLst>
            <a:outerShdw blurRad="63500" sx="102000" sy="102000" algn="ctr" rotWithShape="0">
              <a:prstClr val="black">
                <a:alpha val="40000"/>
              </a:prstClr>
            </a:outerShdw>
          </a:effectLst>
        </p:spPr>
        <p:txBody>
          <a:bodyPr wrap="none" anchor="ctr"/>
          <a:lstStyle/>
          <a:p>
            <a:pPr algn="ctr" eaLnBrk="0" fontAlgn="auto" hangingPunct="0">
              <a:spcAft>
                <a:spcPts val="0"/>
              </a:spcAft>
              <a:defRPr/>
            </a:pPr>
            <a:endParaRPr lang="en-US" b="1" dirty="0">
              <a:latin typeface="+mn-lt"/>
            </a:endParaRPr>
          </a:p>
          <a:p>
            <a:pPr algn="ctr" eaLnBrk="0" fontAlgn="auto" hangingPunct="0">
              <a:spcAft>
                <a:spcPts val="0"/>
              </a:spcAft>
              <a:defRPr/>
            </a:pPr>
            <a:r>
              <a:rPr lang="en-US" sz="2800" b="1" dirty="0">
                <a:latin typeface="+mj-lt"/>
              </a:rPr>
              <a:t>Enron</a:t>
            </a:r>
            <a:r>
              <a:rPr lang="en-US" dirty="0">
                <a:latin typeface="+mn-lt"/>
              </a:rPr>
              <a:t> </a:t>
            </a:r>
          </a:p>
          <a:p>
            <a:pPr algn="ctr" eaLnBrk="0" fontAlgn="auto" hangingPunct="0">
              <a:spcAft>
                <a:spcPts val="0"/>
              </a:spcAft>
              <a:defRPr/>
            </a:pPr>
            <a:endParaRPr lang="en-US" dirty="0">
              <a:latin typeface="+mn-lt"/>
            </a:endParaRPr>
          </a:p>
        </p:txBody>
      </p:sp>
      <p:sp>
        <p:nvSpPr>
          <p:cNvPr id="2" name="Up Arrow Callout 1"/>
          <p:cNvSpPr/>
          <p:nvPr/>
        </p:nvSpPr>
        <p:spPr>
          <a:xfrm>
            <a:off x="801688" y="3810000"/>
            <a:ext cx="3581400" cy="2057400"/>
          </a:xfrm>
          <a:prstGeom prst="up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IN" sz="2500" dirty="0">
                <a:solidFill>
                  <a:schemeClr val="tx1"/>
                </a:solidFill>
                <a:latin typeface="+mj-lt"/>
              </a:rPr>
              <a:t>Avoided reporting </a:t>
            </a:r>
            <a:br>
              <a:rPr lang="en-IN" sz="2500" dirty="0">
                <a:solidFill>
                  <a:schemeClr val="tx1"/>
                </a:solidFill>
                <a:latin typeface="+mj-lt"/>
              </a:rPr>
            </a:br>
            <a:r>
              <a:rPr lang="en-IN" sz="2500" dirty="0">
                <a:solidFill>
                  <a:schemeClr val="tx1"/>
                </a:solidFill>
                <a:latin typeface="+mj-lt"/>
              </a:rPr>
              <a:t>billions in </a:t>
            </a:r>
            <a:br>
              <a:rPr lang="en-IN" sz="2500" dirty="0">
                <a:solidFill>
                  <a:schemeClr val="tx1"/>
                </a:solidFill>
                <a:latin typeface="+mj-lt"/>
              </a:rPr>
            </a:br>
            <a:r>
              <a:rPr lang="en-IN" sz="2500" dirty="0">
                <a:solidFill>
                  <a:schemeClr val="tx1"/>
                </a:solidFill>
                <a:latin typeface="+mj-lt"/>
              </a:rPr>
              <a:t>debt and losses</a:t>
            </a:r>
            <a:endParaRPr lang="en-US" sz="2500" dirty="0">
              <a:solidFill>
                <a:schemeClr val="tx1"/>
              </a:solidFill>
              <a:latin typeface="+mj-lt"/>
            </a:endParaRPr>
          </a:p>
        </p:txBody>
      </p:sp>
      <p:sp>
        <p:nvSpPr>
          <p:cNvPr id="12" name="Up Arrow Callout 11"/>
          <p:cNvSpPr/>
          <p:nvPr/>
        </p:nvSpPr>
        <p:spPr>
          <a:xfrm>
            <a:off x="4953000" y="3810000"/>
            <a:ext cx="3581400" cy="2057400"/>
          </a:xfrm>
          <a:prstGeom prst="upArrow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IN" sz="2500" dirty="0">
                <a:solidFill>
                  <a:schemeClr val="tx1"/>
                </a:solidFill>
                <a:latin typeface="+mj-lt"/>
              </a:rPr>
              <a:t>Misclassified expenditures to overstate assets and profitability</a:t>
            </a:r>
            <a:endParaRPr lang="en-US" sz="2500" dirty="0">
              <a:solidFill>
                <a:schemeClr val="tx1"/>
              </a:solidFill>
              <a:latin typeface="+mj-lt"/>
            </a:endParaRP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4-</a:t>
            </a:r>
            <a:fld id="{8A048DD7-39B4-434B-ACE7-68CA5B147A05}" type="slidenum">
              <a:rPr lang="en-US" smtClean="0"/>
              <a:t>8</a:t>
            </a:fld>
            <a:endParaRPr lang="en-US" dirty="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4944" y="1314112"/>
            <a:ext cx="7406640" cy="4268219"/>
          </a:xfrm>
        </p:spPr>
        <p:txBody>
          <a:bodyPr>
            <a:noAutofit/>
          </a:bodyPr>
          <a:lstStyle/>
          <a:p>
            <a:pPr marL="0" indent="0">
              <a:buNone/>
            </a:pPr>
            <a:r>
              <a:rPr lang="en-US" sz="3100" dirty="0"/>
              <a:t>Which of the following statements is true?</a:t>
            </a:r>
          </a:p>
          <a:p>
            <a:pPr>
              <a:buAutoNum type="alphaLcPeriod"/>
            </a:pPr>
            <a:r>
              <a:rPr lang="en-US" sz="3100" dirty="0"/>
              <a:t>Having too much cash represents idle resources that are not being used to produce revenues.</a:t>
            </a:r>
          </a:p>
          <a:p>
            <a:pPr>
              <a:buAutoNum type="alphaLcPeriod"/>
            </a:pPr>
            <a:r>
              <a:rPr lang="en-US" sz="3100" dirty="0"/>
              <a:t>One way to assess cash holdings is to compare cash assets to noncash assets.</a:t>
            </a:r>
          </a:p>
          <a:p>
            <a:pPr>
              <a:buAutoNum type="alphaLcPeriod" startAt="3"/>
            </a:pPr>
            <a:r>
              <a:rPr lang="en-US" sz="3100" dirty="0"/>
              <a:t>In recent years cash holdings have increased tremendously.</a:t>
            </a:r>
          </a:p>
          <a:p>
            <a:pPr>
              <a:buAutoNum type="alphaLcPeriod" startAt="3"/>
            </a:pPr>
            <a:r>
              <a:rPr lang="en-US" sz="3200" dirty="0"/>
              <a:t>All of the above are true.</a:t>
            </a:r>
          </a:p>
        </p:txBody>
      </p:sp>
      <p:sp>
        <p:nvSpPr>
          <p:cNvPr id="4" name="Title 3"/>
          <p:cNvSpPr>
            <a:spLocks noGrp="1"/>
          </p:cNvSpPr>
          <p:nvPr>
            <p:ph type="title"/>
          </p:nvPr>
        </p:nvSpPr>
        <p:spPr/>
        <p:txBody>
          <a:bodyPr/>
          <a:lstStyle/>
          <a:p>
            <a:r>
              <a:rPr lang="en-US" dirty="0"/>
              <a:t>Concept Check 4–9</a:t>
            </a:r>
          </a:p>
        </p:txBody>
      </p:sp>
      <p:sp>
        <p:nvSpPr>
          <p:cNvPr id="6" name="Oval 5"/>
          <p:cNvSpPr/>
          <p:nvPr/>
        </p:nvSpPr>
        <p:spPr bwMode="auto">
          <a:xfrm>
            <a:off x="999040" y="5464131"/>
            <a:ext cx="596222" cy="57150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64944" y="6031794"/>
            <a:ext cx="7406640" cy="523220"/>
          </a:xfrm>
          <a:prstGeom prst="rect">
            <a:avLst/>
          </a:prstGeom>
          <a:solidFill>
            <a:srgbClr val="FFFFD1"/>
          </a:solidFill>
          <a:ln w="6350">
            <a:solidFill>
              <a:schemeClr val="tx1"/>
            </a:solidFill>
          </a:ln>
        </p:spPr>
        <p:txBody>
          <a:bodyPr wrap="square" rtlCol="0">
            <a:spAutoFit/>
          </a:bodyPr>
          <a:lstStyle/>
          <a:p>
            <a:r>
              <a:rPr lang="en-US" sz="2800" dirty="0"/>
              <a:t>All of the above statements about cash are true.</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4-</a:t>
            </a:r>
            <a:fld id="{8A048DD7-39B4-434B-ACE7-68CA5B147A05}" type="slidenum">
              <a:rPr lang="en-US" smtClean="0"/>
              <a:t>80</a:t>
            </a:fld>
            <a:endParaRPr lang="en-US" dirty="0"/>
          </a:p>
        </p:txBody>
      </p:sp>
    </p:spTree>
    <p:extLst>
      <p:ext uri="{BB962C8B-B14F-4D97-AF65-F5344CB8AC3E}">
        <p14:creationId xmlns:p14="http://schemas.microsoft.com/office/powerpoint/2010/main" val="24710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Title 3"/>
          <p:cNvSpPr>
            <a:spLocks noGrp="1"/>
          </p:cNvSpPr>
          <p:nvPr>
            <p:ph type="title"/>
          </p:nvPr>
        </p:nvSpPr>
        <p:spPr/>
        <p:txBody>
          <a:bodyPr/>
          <a:lstStyle/>
          <a:p>
            <a:r>
              <a:rPr lang="en-US" dirty="0"/>
              <a:t>End of Chapter 4</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4-</a:t>
            </a:r>
            <a:fld id="{8A048DD7-39B4-434B-ACE7-68CA5B147A05}" type="slidenum">
              <a:rPr lang="en-US" smtClean="0"/>
              <a:t>81</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812788" y="457200"/>
            <a:ext cx="8229600" cy="1143000"/>
          </a:xfrm>
        </p:spPr>
        <p:txBody>
          <a:bodyPr/>
          <a:lstStyle/>
          <a:p>
            <a:r>
              <a:rPr lang="en-US" dirty="0"/>
              <a:t>Sarbanes-Oxley Act of 2002</a:t>
            </a:r>
          </a:p>
        </p:txBody>
      </p:sp>
      <p:sp>
        <p:nvSpPr>
          <p:cNvPr id="29698" name="Content Placeholder 2"/>
          <p:cNvSpPr>
            <a:spLocks noGrp="1"/>
          </p:cNvSpPr>
          <p:nvPr>
            <p:ph idx="1"/>
          </p:nvPr>
        </p:nvSpPr>
        <p:spPr>
          <a:xfrm>
            <a:off x="809150" y="1280160"/>
            <a:ext cx="7955280" cy="4525963"/>
          </a:xfrm>
        </p:spPr>
        <p:txBody>
          <a:bodyPr>
            <a:normAutofit lnSpcReduction="10000"/>
          </a:bodyPr>
          <a:lstStyle/>
          <a:p>
            <a:r>
              <a:rPr lang="en-US" dirty="0"/>
              <a:t>Passed by Congress</a:t>
            </a:r>
          </a:p>
          <a:p>
            <a:r>
              <a:rPr lang="en-US" dirty="0"/>
              <a:t>Also known as the </a:t>
            </a:r>
            <a:r>
              <a:rPr lang="en-US" i="1" dirty="0"/>
              <a:t>Public Company Accounting Reform and Investor Protection Act of 2002</a:t>
            </a:r>
          </a:p>
          <a:p>
            <a:r>
              <a:rPr lang="en-US" dirty="0"/>
              <a:t>Applies to all companies that are required to file financial statements with the SEC</a:t>
            </a:r>
          </a:p>
          <a:p>
            <a:r>
              <a:rPr lang="en-US" dirty="0"/>
              <a:t>Established guidelines related to:</a:t>
            </a:r>
          </a:p>
          <a:p>
            <a:pPr lvl="1"/>
            <a:r>
              <a:rPr lang="en-US" dirty="0"/>
              <a:t>Internal control procedures</a:t>
            </a:r>
          </a:p>
          <a:p>
            <a:pPr lvl="1"/>
            <a:r>
              <a:rPr lang="en-US" dirty="0"/>
              <a:t>Auditor-client relations</a:t>
            </a:r>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4-</a:t>
            </a:r>
            <a:fld id="{8A048DD7-39B4-434B-ACE7-68CA5B147A05}" type="slidenum">
              <a:rPr lang="en-US" smtClean="0"/>
              <a:t>9</a:t>
            </a:fld>
            <a:endParaRPr lang="en-US" dirty="0"/>
          </a:p>
        </p:txBody>
      </p:sp>
    </p:spTree>
  </p:cSld>
  <p:clrMapOvr>
    <a:masterClrMapping/>
  </p:clrMapOvr>
</p:sld>
</file>

<file path=ppt/theme/theme1.xml><?xml version="1.0" encoding="utf-8"?>
<a:theme xmlns:a="http://schemas.openxmlformats.org/drawingml/2006/main" name="Spiceland4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Spiceland4_template.potx</Template>
  <TotalTime>21400</TotalTime>
  <Words>15087</Words>
  <Application>Microsoft Office PowerPoint</Application>
  <PresentationFormat>On-screen Show (4:3)</PresentationFormat>
  <Paragraphs>1274</Paragraphs>
  <Slides>81</Slides>
  <Notes>69</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81</vt:i4>
      </vt:variant>
    </vt:vector>
  </HeadingPairs>
  <TitlesOfParts>
    <vt:vector size="93" baseType="lpstr">
      <vt:lpstr>Avenir LT Std 35 Light</vt:lpstr>
      <vt:lpstr>Avenir LT Std 45 Book</vt:lpstr>
      <vt:lpstr>Avenir LT Std 55 Roman</vt:lpstr>
      <vt:lpstr>Avenir LT Std 65 Medium</vt:lpstr>
      <vt:lpstr>Myriad Pro</vt:lpstr>
      <vt:lpstr>URWPalladioTOT</vt:lpstr>
      <vt:lpstr>Arial</vt:lpstr>
      <vt:lpstr>Calibri</vt:lpstr>
      <vt:lpstr>Courier New</vt:lpstr>
      <vt:lpstr>Tahoma</vt:lpstr>
      <vt:lpstr>Wingdings</vt:lpstr>
      <vt:lpstr>Spiceland4_template</vt:lpstr>
      <vt:lpstr>Cash and  Internal Controls</vt:lpstr>
      <vt:lpstr>PART A</vt:lpstr>
      <vt:lpstr>Incorrect Financial Statements</vt:lpstr>
      <vt:lpstr>Illustration 4–1 Fraud Triangle</vt:lpstr>
      <vt:lpstr>Internal Controls</vt:lpstr>
      <vt:lpstr>Learning Objective 1</vt:lpstr>
      <vt:lpstr>Accounting Scandals and Response by Congress</vt:lpstr>
      <vt:lpstr>Accounting Fraud in U.S. History</vt:lpstr>
      <vt:lpstr>Sarbanes-Oxley Act of 2002</vt:lpstr>
      <vt:lpstr>Illustration 4–2 Major Provisions of the Sarbanes-Oxley Act of 2002</vt:lpstr>
      <vt:lpstr>Key Point</vt:lpstr>
      <vt:lpstr>Concept Check 4–1</vt:lpstr>
      <vt:lpstr>Learning Objective 2</vt:lpstr>
      <vt:lpstr>Components of Internal Control</vt:lpstr>
      <vt:lpstr>Live Nation’s Discussion of Internal Controls Over Financial Reporting</vt:lpstr>
      <vt:lpstr>Components of Internal Control </vt:lpstr>
      <vt:lpstr>Control Activities – Preventative Controls</vt:lpstr>
      <vt:lpstr>Control Activities – Detective Controls</vt:lpstr>
      <vt:lpstr>Responsibilities for Internal Control</vt:lpstr>
      <vt:lpstr>Concept Check 4–2</vt:lpstr>
      <vt:lpstr>Excerpt from Regal Entertainment’s Auditor’s Report Related to Effectiveness of Internal Controls</vt:lpstr>
      <vt:lpstr>Limitations of Internal Control</vt:lpstr>
      <vt:lpstr>Key Point</vt:lpstr>
      <vt:lpstr>Concept Check 4–3</vt:lpstr>
      <vt:lpstr>PART B</vt:lpstr>
      <vt:lpstr>Learning Objective 3</vt:lpstr>
      <vt:lpstr>Components of the Total Cash Balance</vt:lpstr>
      <vt:lpstr>Key Point</vt:lpstr>
      <vt:lpstr>Concept Check 4–4</vt:lpstr>
      <vt:lpstr>Learning Objective 4</vt:lpstr>
      <vt:lpstr>Collections of Payments from Customers</vt:lpstr>
      <vt:lpstr>Controls over Receipt of Cash and Checks</vt:lpstr>
      <vt:lpstr>Acceptance of Credit Cards</vt:lpstr>
      <vt:lpstr>PowerPoint Presentation</vt:lpstr>
      <vt:lpstr>Acceptance of Debit Cards</vt:lpstr>
      <vt:lpstr>Common Mistake</vt:lpstr>
      <vt:lpstr>Controls Over Cash Disbursements  (1 of 2)</vt:lpstr>
      <vt:lpstr>Controls Over Cash Disbursements  (2 of 2)</vt:lpstr>
      <vt:lpstr>PowerPoint Presentation</vt:lpstr>
      <vt:lpstr>PowerPoint Presentation</vt:lpstr>
      <vt:lpstr>Key Point</vt:lpstr>
      <vt:lpstr>Learning Objective 5</vt:lpstr>
      <vt:lpstr>Bank Reconciliation</vt:lpstr>
      <vt:lpstr>Illustration 4–8 Company Records of Cash Activities </vt:lpstr>
      <vt:lpstr>Illustration 4–9 Bank Statement  </vt:lpstr>
      <vt:lpstr>Common Mistake</vt:lpstr>
      <vt:lpstr>Reconciling the Bank Account</vt:lpstr>
      <vt:lpstr>Step 1:  Reconcile the Bank’s Cash Balance</vt:lpstr>
      <vt:lpstr>Illustration 4–10  Differences in Cash Collections</vt:lpstr>
      <vt:lpstr>Illustration 4–11  Differences in Cash Payments</vt:lpstr>
      <vt:lpstr>Illustration 4–12 Bank Reconciliation</vt:lpstr>
      <vt:lpstr>Common Mistake</vt:lpstr>
      <vt:lpstr>Concept Check 4–5</vt:lpstr>
      <vt:lpstr>Concept Check 4–6</vt:lpstr>
      <vt:lpstr>Step 3: Update the Company’s Cash Account (1 of 3)</vt:lpstr>
      <vt:lpstr>Step 3: Update the Company’s Cash Account (2 of 3)</vt:lpstr>
      <vt:lpstr>Step 3: Update the Company’s Cash Account (3 of 3)</vt:lpstr>
      <vt:lpstr>Common Mistake</vt:lpstr>
      <vt:lpstr>Illustration 4-13 Summary of Items Included in the Bank Reconciliation </vt:lpstr>
      <vt:lpstr>Key Point</vt:lpstr>
      <vt:lpstr>Concept Check 4–7</vt:lpstr>
      <vt:lpstr>Learning Objective 6</vt:lpstr>
      <vt:lpstr>Employee Purchases</vt:lpstr>
      <vt:lpstr>PowerPoint Presentation</vt:lpstr>
      <vt:lpstr>PowerPoint Presentation</vt:lpstr>
      <vt:lpstr>Key Point</vt:lpstr>
      <vt:lpstr>Internal Controls over Employee Expenditures</vt:lpstr>
      <vt:lpstr>PART C</vt:lpstr>
      <vt:lpstr>Learning Objective 7</vt:lpstr>
      <vt:lpstr>Reporting Cash</vt:lpstr>
      <vt:lpstr>Statement of Cash Flows</vt:lpstr>
      <vt:lpstr>Illustration 4–14 External Transactions of Eagle Soccer Academy </vt:lpstr>
      <vt:lpstr>PowerPoint Presentation</vt:lpstr>
      <vt:lpstr>Key Point</vt:lpstr>
      <vt:lpstr>Concept Check 4–8</vt:lpstr>
      <vt:lpstr>ANALYSIS</vt:lpstr>
      <vt:lpstr>Learning Objective 8</vt:lpstr>
      <vt:lpstr>Cash Reporting</vt:lpstr>
      <vt:lpstr>Cash Holdings</vt:lpstr>
      <vt:lpstr>Concept Check 4–9</vt:lpstr>
      <vt:lpstr>End of 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786</cp:revision>
  <cp:lastPrinted>2021-03-03T21:08:19Z</cp:lastPrinted>
  <dcterms:created xsi:type="dcterms:W3CDTF">2015-07-01T20:34:59Z</dcterms:created>
  <dcterms:modified xsi:type="dcterms:W3CDTF">2022-02-25T09:15:19Z</dcterms:modified>
</cp:coreProperties>
</file>