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1"/>
  </p:notesMasterIdLst>
  <p:handoutMasterIdLst>
    <p:handoutMasterId r:id="rId102"/>
  </p:handoutMasterIdLst>
  <p:sldIdLst>
    <p:sldId id="256" r:id="rId2"/>
    <p:sldId id="260" r:id="rId3"/>
    <p:sldId id="261" r:id="rId4"/>
    <p:sldId id="262" r:id="rId5"/>
    <p:sldId id="264" r:id="rId6"/>
    <p:sldId id="376" r:id="rId7"/>
    <p:sldId id="312" r:id="rId8"/>
    <p:sldId id="265" r:id="rId9"/>
    <p:sldId id="351" r:id="rId10"/>
    <p:sldId id="266" r:id="rId11"/>
    <p:sldId id="377" r:id="rId12"/>
    <p:sldId id="268" r:id="rId13"/>
    <p:sldId id="388" r:id="rId14"/>
    <p:sldId id="358" r:id="rId15"/>
    <p:sldId id="271" r:id="rId16"/>
    <p:sldId id="365" r:id="rId17"/>
    <p:sldId id="313" r:id="rId18"/>
    <p:sldId id="378" r:id="rId19"/>
    <p:sldId id="273" r:id="rId20"/>
    <p:sldId id="314" r:id="rId21"/>
    <p:sldId id="315" r:id="rId22"/>
    <p:sldId id="379" r:id="rId23"/>
    <p:sldId id="380" r:id="rId24"/>
    <p:sldId id="366" r:id="rId25"/>
    <p:sldId id="344" r:id="rId26"/>
    <p:sldId id="343" r:id="rId27"/>
    <p:sldId id="275" r:id="rId28"/>
    <p:sldId id="276" r:id="rId29"/>
    <p:sldId id="381" r:id="rId30"/>
    <p:sldId id="277" r:id="rId31"/>
    <p:sldId id="382" r:id="rId32"/>
    <p:sldId id="383" r:id="rId33"/>
    <p:sldId id="278" r:id="rId34"/>
    <p:sldId id="384" r:id="rId35"/>
    <p:sldId id="320" r:id="rId36"/>
    <p:sldId id="385" r:id="rId37"/>
    <p:sldId id="319" r:id="rId38"/>
    <p:sldId id="386" r:id="rId39"/>
    <p:sldId id="345" r:id="rId40"/>
    <p:sldId id="286" r:id="rId41"/>
    <p:sldId id="288" r:id="rId42"/>
    <p:sldId id="287" r:id="rId43"/>
    <p:sldId id="355" r:id="rId44"/>
    <p:sldId id="387" r:id="rId45"/>
    <p:sldId id="289" r:id="rId46"/>
    <p:sldId id="352" r:id="rId47"/>
    <p:sldId id="367" r:id="rId48"/>
    <p:sldId id="389" r:id="rId49"/>
    <p:sldId id="390" r:id="rId50"/>
    <p:sldId id="374" r:id="rId51"/>
    <p:sldId id="375" r:id="rId52"/>
    <p:sldId id="369" r:id="rId53"/>
    <p:sldId id="359" r:id="rId54"/>
    <p:sldId id="348" r:id="rId55"/>
    <p:sldId id="331" r:id="rId56"/>
    <p:sldId id="330" r:id="rId57"/>
    <p:sldId id="391" r:id="rId58"/>
    <p:sldId id="370" r:id="rId59"/>
    <p:sldId id="393" r:id="rId60"/>
    <p:sldId id="394" r:id="rId61"/>
    <p:sldId id="333" r:id="rId62"/>
    <p:sldId id="395" r:id="rId63"/>
    <p:sldId id="396" r:id="rId64"/>
    <p:sldId id="361" r:id="rId65"/>
    <p:sldId id="362" r:id="rId66"/>
    <p:sldId id="291" r:id="rId67"/>
    <p:sldId id="292" r:id="rId68"/>
    <p:sldId id="397" r:id="rId69"/>
    <p:sldId id="363" r:id="rId70"/>
    <p:sldId id="334" r:id="rId71"/>
    <p:sldId id="335" r:id="rId72"/>
    <p:sldId id="294" r:id="rId73"/>
    <p:sldId id="295" r:id="rId74"/>
    <p:sldId id="357" r:id="rId75"/>
    <p:sldId id="297" r:id="rId76"/>
    <p:sldId id="398" r:id="rId77"/>
    <p:sldId id="337" r:id="rId78"/>
    <p:sldId id="301" r:id="rId79"/>
    <p:sldId id="400" r:id="rId80"/>
    <p:sldId id="399" r:id="rId81"/>
    <p:sldId id="338" r:id="rId82"/>
    <p:sldId id="302" r:id="rId83"/>
    <p:sldId id="401" r:id="rId84"/>
    <p:sldId id="402" r:id="rId85"/>
    <p:sldId id="350" r:id="rId86"/>
    <p:sldId id="324" r:id="rId87"/>
    <p:sldId id="303" r:id="rId88"/>
    <p:sldId id="304" r:id="rId89"/>
    <p:sldId id="339" r:id="rId90"/>
    <p:sldId id="340" r:id="rId91"/>
    <p:sldId id="353" r:id="rId92"/>
    <p:sldId id="404" r:id="rId93"/>
    <p:sldId id="306" r:id="rId94"/>
    <p:sldId id="307" r:id="rId95"/>
    <p:sldId id="341" r:id="rId96"/>
    <p:sldId id="342" r:id="rId97"/>
    <p:sldId id="403" r:id="rId98"/>
    <p:sldId id="354" r:id="rId99"/>
    <p:sldId id="311" r:id="rId100"/>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2307">
          <p15:clr>
            <a:srgbClr val="A4A3A4"/>
          </p15:clr>
        </p15:guide>
        <p15:guide id="4" pos="2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ton Gigot" initials="CG" lastIdx="26" clrIdx="0"/>
  <p:cmAuthor id="7" name="Prof. LOPATTA Kerstin Gisel" initials="PLKG" lastIdx="0" clrIdx="7">
    <p:extLst>
      <p:ext uri="{19B8F6BF-5375-455C-9EA6-DF929625EA0E}">
        <p15:presenceInfo xmlns:p15="http://schemas.microsoft.com/office/powerpoint/2012/main" userId="S-1-5-21-195977590-560156747-1951487848-816875" providerId="AD"/>
      </p:ext>
    </p:extLst>
  </p:cmAuthor>
  <p:cmAuthor id="1" name="Barb Muller" initials="BM" lastIdx="123" clrIdx="1"/>
  <p:cmAuthor id="2" name="Debra Schmidt" initials="" lastIdx="0" clrIdx="2"/>
  <p:cmAuthor id="3" name="Teresa Anderson" initials="TA" lastIdx="8" clrIdx="3"/>
  <p:cmAuthor id="4" name="Hannah Masters" initials="HM" lastIdx="0" clrIdx="4"/>
  <p:cmAuthor id="5" name="Helen Roybark" initials="HR" lastIdx="19" clrIdx="5">
    <p:extLst>
      <p:ext uri="{19B8F6BF-5375-455C-9EA6-DF929625EA0E}">
        <p15:presenceInfo xmlns:p15="http://schemas.microsoft.com/office/powerpoint/2012/main" userId="52e54960d59d8016" providerId="Windows Live"/>
      </p:ext>
    </p:extLst>
  </p:cmAuthor>
  <p:cmAuthor id="6" name="Sanders, Christina" initials="SC" lastIdx="2" clrIdx="6">
    <p:extLst>
      <p:ext uri="{19B8F6BF-5375-455C-9EA6-DF929625EA0E}">
        <p15:presenceInfo xmlns:p15="http://schemas.microsoft.com/office/powerpoint/2012/main" userId="S::christina.sanders@mheducation.com::a599baeb-8316-44bb-bb63-87b8b54217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F76"/>
    <a:srgbClr val="D4D0B0"/>
    <a:srgbClr val="5A1A39"/>
    <a:srgbClr val="D49323"/>
    <a:srgbClr val="264E21"/>
    <a:srgbClr val="A5062D"/>
    <a:srgbClr val="33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52" autoAdjust="0"/>
    <p:restoredTop sz="73918" autoAdjust="0"/>
  </p:normalViewPr>
  <p:slideViewPr>
    <p:cSldViewPr snapToGrid="0" snapToObjects="1">
      <p:cViewPr varScale="1">
        <p:scale>
          <a:sx n="96" d="100"/>
          <a:sy n="96" d="100"/>
        </p:scale>
        <p:origin x="1632" y="96"/>
      </p:cViewPr>
      <p:guideLst>
        <p:guide orient="horz" pos="3275"/>
        <p:guide/>
        <p:guide orient="horz" pos="2307"/>
        <p:guide pos="282"/>
      </p:guideLst>
    </p:cSldViewPr>
  </p:slideViewPr>
  <p:outlineViewPr>
    <p:cViewPr>
      <p:scale>
        <a:sx n="33" d="100"/>
        <a:sy n="33" d="100"/>
      </p:scale>
      <p:origin x="0" y="-36642"/>
    </p:cViewPr>
  </p:outlineViewPr>
  <p:notesTextViewPr>
    <p:cViewPr>
      <p:scale>
        <a:sx n="125" d="100"/>
        <a:sy n="125"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2B1D35A-B4C8-9743-8763-13778372564B}" type="datetime1">
              <a:rPr lang="en-US" smtClean="0"/>
              <a:t>3/10/2022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D177AFFB-56DA-594C-9031-6FD53E0B4EDA}" type="slidenum">
              <a:rPr lang="en-US" smtClean="0"/>
              <a:t>‹#›</a:t>
            </a:fld>
            <a:endParaRPr lang="en-US" dirty="0"/>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3C7C0108-6E40-1A45-B73C-11FBD16D558B}" type="datetime1">
              <a:rPr lang="en-US" smtClean="0"/>
              <a:t>3/10/2022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2e55aa98fde146028ada440efecdec13"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b="1" i="0" dirty="0"/>
              <a:t>Trade discounts </a:t>
            </a:r>
            <a:r>
              <a:rPr lang="en-US" dirty="0"/>
              <a:t>represent a reduction in the listed price of a good or service. </a:t>
            </a:r>
          </a:p>
          <a:p>
            <a:pPr defTabSz="469682">
              <a:defRPr/>
            </a:pPr>
            <a:endParaRPr lang="en-US" dirty="0"/>
          </a:p>
          <a:p>
            <a:pPr defTabSz="469682">
              <a:defRPr/>
            </a:pPr>
            <a:r>
              <a:rPr lang="en-US" dirty="0"/>
              <a:t>Companies typically use trade discounts to provide incentives to larger customers or consumer groups to purchase from the company. Trade discounts also can be a way to change prices without publishing a new price list or to disguise real prices from competitors.</a:t>
            </a:r>
          </a:p>
          <a:p>
            <a:pPr defTabSz="469682">
              <a:defRPr/>
            </a:pPr>
            <a:endParaRPr lang="en-US" dirty="0"/>
          </a:p>
          <a:p>
            <a:r>
              <a:rPr lang="en-US" dirty="0"/>
              <a:t>Because sellers are entitled to receive only the discounted amount, sale is recorded at this lower amount.</a:t>
            </a:r>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12</a:t>
            </a:fld>
            <a:endParaRPr lang="en-US" dirty="0"/>
          </a:p>
        </p:txBody>
      </p:sp>
    </p:spTree>
    <p:extLst>
      <p:ext uri="{BB962C8B-B14F-4D97-AF65-F5344CB8AC3E}">
        <p14:creationId xmlns:p14="http://schemas.microsoft.com/office/powerpoint/2010/main" val="262204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assume F.Y. Eye typically provides laser eye surgery for $3,000. To help generate new business, the company offers laser eye surgery in the month of March for only $2,400, which represents a trade discount of 20% ($3,000 × 20% = $600 trade discount). F.Y.Eye provides this discounted service on account to a customer on March 1.</a:t>
            </a:r>
          </a:p>
          <a:p>
            <a:endParaRPr lang="en-US" dirty="0"/>
          </a:p>
          <a:p>
            <a:r>
              <a:rPr lang="en-US" dirty="0"/>
              <a:t>Notice the following two points:</a:t>
            </a:r>
          </a:p>
          <a:p>
            <a:endParaRPr lang="en-US" dirty="0"/>
          </a:p>
          <a:p>
            <a:pPr marL="176131" indent="-176131">
              <a:buFont typeface="Arial" panose="020B0604020202020204" pitchFamily="34" charset="0"/>
              <a:buChar char="•"/>
            </a:pPr>
            <a:r>
              <a:rPr lang="en-US" dirty="0"/>
              <a:t>Even though F.Y.Eye normally charges $3,000 for this service, the company can record revenue for only $2,400, because that’s the amount the company is entitled to receive from this customer. </a:t>
            </a:r>
          </a:p>
          <a:p>
            <a:pPr marL="176131" indent="-176131">
              <a:buFont typeface="Arial" panose="020B0604020202020204" pitchFamily="34" charset="0"/>
              <a:buChar char="•"/>
            </a:pPr>
            <a:r>
              <a:rPr lang="en-US" dirty="0"/>
              <a:t>The trade discount of $600 is recorded </a:t>
            </a:r>
            <a:r>
              <a:rPr lang="en-US" i="1" dirty="0"/>
              <a:t>indirectly</a:t>
            </a:r>
            <a:r>
              <a:rPr lang="en-US" dirty="0"/>
              <a:t> by simply recording revenue equal to the discounted price. We don’t keep track in a separate account of trade discounts given to customers. </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13</a:t>
            </a:fld>
            <a:endParaRPr lang="en-US" dirty="0"/>
          </a:p>
        </p:txBody>
      </p:sp>
    </p:spTree>
    <p:extLst>
      <p:ext uri="{BB962C8B-B14F-4D97-AF65-F5344CB8AC3E}">
        <p14:creationId xmlns:p14="http://schemas.microsoft.com/office/powerpoint/2010/main" val="2989300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some cases, customers may not be satisfied with a product or service purchased. </a:t>
            </a:r>
          </a:p>
          <a:p>
            <a:endParaRPr lang="en-IN" dirty="0"/>
          </a:p>
          <a:p>
            <a:r>
              <a:rPr lang="en-IN" dirty="0"/>
              <a:t>If a customer returns a product, we call that a </a:t>
            </a:r>
            <a:r>
              <a:rPr lang="en-IN" b="1" dirty="0"/>
              <a:t>sales return</a:t>
            </a:r>
            <a:r>
              <a:rPr lang="en-IN" dirty="0"/>
              <a:t>. After a sales return, (a) we reduce the customer’s account balance if the sale was on account or (b) we issue a cash refund if the sale was for cash.</a:t>
            </a:r>
          </a:p>
          <a:p>
            <a:endParaRPr lang="en-IN" dirty="0"/>
          </a:p>
          <a:p>
            <a:r>
              <a:rPr lang="en-US" dirty="0"/>
              <a:t>In other cases, the customer does not return the product or service, but the seller reduces the customer’s balance owed to provide at least a partial adjustment of the amount the customer owes. This adjustment is called a </a:t>
            </a:r>
            <a:r>
              <a:rPr lang="en-US" b="1" dirty="0"/>
              <a:t>sales allowance</a:t>
            </a:r>
            <a:r>
              <a:rPr lang="en-IN" dirty="0"/>
              <a:t>.</a:t>
            </a:r>
          </a:p>
          <a:p>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14</a:t>
            </a:fld>
            <a:endParaRPr lang="en-US" dirty="0"/>
          </a:p>
        </p:txBody>
      </p:sp>
    </p:spTree>
    <p:extLst>
      <p:ext uri="{BB962C8B-B14F-4D97-AF65-F5344CB8AC3E}">
        <p14:creationId xmlns:p14="http://schemas.microsoft.com/office/powerpoint/2010/main" val="114654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URWPalladioTOT"/>
              </a:rPr>
              <a:t>Note that companies often use the “Sales Revenue” account to refer to the sale of goods (inventory). The “Service Revenue” account typically refers to the sale of services. In Chapter 6, we’ll cover many transactions involving the buying and selling of inventory. </a:t>
            </a:r>
            <a:endParaRPr lang="en-US" dirty="0"/>
          </a:p>
          <a:p>
            <a:endParaRPr lang="en-US" dirty="0"/>
          </a:p>
          <a:p>
            <a:r>
              <a:rPr lang="en-US" dirty="0"/>
              <a:t>On March 2, F.Y.Eye sells sunglasses to one of its customers for $200 on account. The Sales Revenue account would increase as a result of that transaction as would the Accounts Receivable account.</a:t>
            </a:r>
          </a:p>
          <a:p>
            <a:endParaRPr lang="en-US" dirty="0"/>
          </a:p>
          <a:p>
            <a:r>
              <a:rPr lang="en-US" dirty="0"/>
              <a:t>On March 4 the customer decides she doesn’t want the sunglasses and returns the pair. F.Y.Eye needs to record the return by reducing accounts receivable and reducing the revenue recorded on March 2.</a:t>
            </a:r>
          </a:p>
          <a:p>
            <a:endParaRPr lang="en-US" dirty="0"/>
          </a:p>
          <a:p>
            <a:r>
              <a:rPr lang="en-US" b="1" dirty="0"/>
              <a:t>We reduce revenue for sales returns using a contra revenue account—Sales Returns.</a:t>
            </a:r>
          </a:p>
          <a:p>
            <a:endParaRPr lang="en-US" b="1" dirty="0"/>
          </a:p>
          <a:p>
            <a:r>
              <a:rPr lang="en-US" dirty="0"/>
              <a:t>A </a:t>
            </a:r>
            <a:r>
              <a:rPr lang="en-US" b="1" i="0" dirty="0"/>
              <a:t>contra revenue account</a:t>
            </a:r>
            <a:r>
              <a:rPr lang="en-US" i="0" dirty="0"/>
              <a:t> </a:t>
            </a:r>
            <a:r>
              <a:rPr lang="en-US" dirty="0"/>
              <a:t>is an account with a balance that is opposite, or “contra,” to that of its related revenue account. </a:t>
            </a:r>
            <a:r>
              <a:rPr lang="en-US" b="1" dirty="0"/>
              <a:t>The reason we use a contra revenue account is to keep a record of the total revenue recognized separate from the reduction due to subsequent sales returns. </a:t>
            </a:r>
          </a:p>
          <a:p>
            <a:endParaRPr lang="en-US" b="1" dirty="0"/>
          </a:p>
          <a:p>
            <a:r>
              <a:rPr lang="en-US" dirty="0"/>
              <a:t>Managers want to keep a record of not only how much their companies are selling, but also how much is being returned. High sales returns could be an indication of inventory problems, so it’s important to keep track of both Sales Revenue and Sales Returns.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15</a:t>
            </a:fld>
            <a:endParaRPr lang="en-US" dirty="0"/>
          </a:p>
        </p:txBody>
      </p:sp>
    </p:spTree>
    <p:extLst>
      <p:ext uri="{BB962C8B-B14F-4D97-AF65-F5344CB8AC3E}">
        <p14:creationId xmlns:p14="http://schemas.microsoft.com/office/powerpoint/2010/main" val="336673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Sales Allowances.</a:t>
            </a:r>
            <a:r>
              <a:rPr lang="en-US" dirty="0"/>
              <a:t> Sales allowances occur when the seller reduces the customer’s balance owed or provides at least a partial refund because of some deficiency in the company’s good or service. </a:t>
            </a:r>
          </a:p>
          <a:p>
            <a:endParaRPr lang="en-US" dirty="0"/>
          </a:p>
          <a:p>
            <a:r>
              <a:rPr lang="en-US" dirty="0"/>
              <a:t>For example, suppose the customer having laser eye surgery on March 1 for $2,400 is not completely satisfied with the outcome of the surgery. F.Y.Eye may allow a $400 reduction in the amount owed by the customer. In this case, the amount the company is entitled to receive has been reduced to $2,000, and the $2,400 of revenue previously recognized needs to be reduced by the amount of the sales allowance. </a:t>
            </a:r>
            <a:r>
              <a:rPr lang="en-US" b="1" dirty="0"/>
              <a:t>We record the sales allowance in a contra revenue account—Sales Allowances.</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16</a:t>
            </a:fld>
            <a:endParaRPr lang="en-US" dirty="0"/>
          </a:p>
        </p:txBody>
      </p:sp>
    </p:spTree>
    <p:extLst>
      <p:ext uri="{BB962C8B-B14F-4D97-AF65-F5344CB8AC3E}">
        <p14:creationId xmlns:p14="http://schemas.microsoft.com/office/powerpoint/2010/main" val="225236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022107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CD1FDD-CE03-430C-905E-1C9A73C2C886}"/>
              </a:ext>
            </a:extLst>
          </p:cNvPr>
          <p:cNvSpPr>
            <a:spLocks noGrp="1"/>
          </p:cNvSpPr>
          <p:nvPr>
            <p:ph type="body" idx="1"/>
          </p:nvPr>
        </p:nvSpPr>
        <p:spPr/>
        <p:txBody>
          <a:bodyPr/>
          <a:lstStyle/>
          <a:p>
            <a:pPr algn="just"/>
            <a:r>
              <a:rPr lang="en-US" sz="1200" b="0" i="0" u="none" strike="noStrike" baseline="0" dirty="0">
                <a:solidFill>
                  <a:srgbClr val="000000"/>
                </a:solidFill>
                <a:latin typeface="+mn-lt"/>
              </a:rPr>
              <a:t>Unlike a trade discount, a </a:t>
            </a:r>
            <a:r>
              <a:rPr lang="en-US" sz="1200" b="1" i="0" u="none" strike="noStrike" baseline="0" dirty="0">
                <a:solidFill>
                  <a:srgbClr val="000000"/>
                </a:solidFill>
                <a:latin typeface="+mn-lt"/>
              </a:rPr>
              <a:t>sales discount </a:t>
            </a:r>
            <a:r>
              <a:rPr lang="en-US" sz="1200" b="0" i="0" u="none" strike="noStrike" baseline="0" dirty="0">
                <a:solidFill>
                  <a:srgbClr val="000000"/>
                </a:solidFill>
                <a:latin typeface="+mn-lt"/>
              </a:rPr>
              <a:t>represents a reduction, not in the selling price of a good or service, but in the amount to be received from a credit customer if collection occurs within a specified period of time. </a:t>
            </a:r>
            <a:r>
              <a:rPr lang="en-US" sz="1200" b="1" i="0" u="none" strike="noStrike" baseline="0" dirty="0">
                <a:solidFill>
                  <a:srgbClr val="000000"/>
                </a:solidFill>
                <a:latin typeface="+mn-lt"/>
              </a:rPr>
              <a:t>A sales discount is intended to provide incentive to the customer for quick payment. </a:t>
            </a:r>
          </a:p>
          <a:p>
            <a:pPr algn="just"/>
            <a:endParaRPr lang="en-US" sz="1200" b="0" i="0" u="none" strike="noStrike" baseline="0" dirty="0">
              <a:solidFill>
                <a:srgbClr val="000000"/>
              </a:solidFill>
              <a:latin typeface="+mn-lt"/>
            </a:endParaRPr>
          </a:p>
          <a:p>
            <a:pPr algn="just"/>
            <a:r>
              <a:rPr lang="en-US" sz="1200" b="1" i="0" u="none" strike="noStrike" baseline="0" dirty="0">
                <a:solidFill>
                  <a:srgbClr val="000000"/>
                </a:solidFill>
                <a:latin typeface="+mn-lt"/>
              </a:rPr>
              <a:t>Discount terms, </a:t>
            </a:r>
            <a:r>
              <a:rPr lang="en-US" sz="1200" b="0" i="0" u="none" strike="noStrike" baseline="0" dirty="0">
                <a:solidFill>
                  <a:srgbClr val="000000"/>
                </a:solidFill>
                <a:latin typeface="+mn-lt"/>
              </a:rPr>
              <a:t>such as 2/10, n/30, are a shorthand way to communicate the amount of the discount and the time period within which it’s available. The term “2/10,” pronounced “two ten,” for example, indicates the customer will receive a 2% discount if the amount owed is paid within 10 days. The term “n/30,” pronounced “net thirty,” means that if the customer does not take the discount, full payment net of any returns or allowances is due within 30 days. </a:t>
            </a:r>
            <a:endParaRPr lang="en-US" sz="1200" dirty="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11"/>
              </a:spcBef>
            </a:pPr>
            <a:r>
              <a:rPr lang="en-US" dirty="0"/>
              <a:t>F.Y.Eye provides laser eye surgery to a customer on March 1 for $3,000. F.Y.Eye wants its customer to pay quickly and therefore offers terms of 2/10, n/30. This means that if cash is collected from the customer within 10 days, the amount due will be reduced by 2%. As such, the customer would owe $2,000 after the $600 trade discount and the $400 sales allowance. So, if the customer pays within 10 days, she will receive a sales discount of $40 (= $2,000 × 2%).</a:t>
            </a:r>
          </a:p>
          <a:p>
            <a:pPr>
              <a:spcBef>
                <a:spcPts val="411"/>
              </a:spcBef>
            </a:pPr>
            <a:endParaRPr lang="en-US" dirty="0"/>
          </a:p>
          <a:p>
            <a:pPr>
              <a:spcBef>
                <a:spcPts val="411"/>
              </a:spcBef>
            </a:pPr>
            <a:r>
              <a:rPr lang="en-US" dirty="0"/>
              <a:t>Notice that F.Y.Eye receives only $1,960 cash, the $2,000 amount owed less the $40 sales discount. Similar to sales returns and sales allowances, </a:t>
            </a:r>
            <a:r>
              <a:rPr lang="en-US" b="1" dirty="0"/>
              <a:t>we record sales discounts in a contra revenue account—Sales Discounts</a:t>
            </a:r>
            <a:r>
              <a:rPr lang="en-US" dirty="0"/>
              <a:t>. The reason we use a contra revenue account is to be able to keep the total revenue separate from the reduction in that revenue due to quick payment. The effect of this transaction is to reduce assets and net revenues of the company by $40.</a:t>
            </a:r>
          </a:p>
          <a:p>
            <a:pPr>
              <a:spcBef>
                <a:spcPts val="411"/>
              </a:spcBef>
            </a:pPr>
            <a:endParaRPr lang="en-US" dirty="0"/>
          </a:p>
          <a:p>
            <a:pPr defTabSz="469682">
              <a:spcBef>
                <a:spcPts val="411"/>
              </a:spcBef>
              <a:defRPr/>
            </a:pPr>
            <a:r>
              <a:rPr lang="en-US" dirty="0"/>
              <a:t>Also at the time of cash collection on March 10, F.Y.Eye credits Accounts Receivable for the full $2,000, even though it receives cash of only $1,960. The reason is that the $2,000 balance in Accounts Receivable is “received in full” by the combination of the $1,960 cash collection and the $40 sales discount.</a:t>
            </a:r>
          </a:p>
          <a:p>
            <a:pPr>
              <a:spcBef>
                <a:spcPts val="411"/>
              </a:spcBef>
            </a:pPr>
            <a:endParaRPr lang="en-US" dirty="0"/>
          </a:p>
          <a:p>
            <a:pPr>
              <a:spcBef>
                <a:spcPts val="411"/>
              </a:spcBef>
            </a:pP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19</a:t>
            </a:fld>
            <a:endParaRPr lang="en-US" dirty="0"/>
          </a:p>
        </p:txBody>
      </p:sp>
    </p:spTree>
    <p:extLst>
      <p:ext uri="{BB962C8B-B14F-4D97-AF65-F5344CB8AC3E}">
        <p14:creationId xmlns:p14="http://schemas.microsoft.com/office/powerpoint/2010/main" val="2622044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easier to see the relationship between total revenues and related contra accounts by looking at the partial income statement of F.Y.Eye.</a:t>
            </a:r>
          </a:p>
          <a:p>
            <a:endParaRPr lang="en-US" dirty="0"/>
          </a:p>
          <a:p>
            <a:r>
              <a:rPr lang="en-US" dirty="0"/>
              <a:t>To summarize, F.Y.Eye provides a service with a normal price of $3,000 and sells merchandise for $200. However, after the trade discount of $600 (to reduce Service Revenue to $2,400), sales returns of $200, sales allowances of $400, and sales discounts of $40, the income statement reports net revenues of </a:t>
            </a:r>
            <a:r>
              <a:rPr lang="en-US" b="1" dirty="0"/>
              <a:t>$1,960</a:t>
            </a:r>
            <a:r>
              <a:rPr lang="en-US" dirty="0"/>
              <a:t>. This is the amount the company is entitled to receive from customers for providing goods or services.</a:t>
            </a:r>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05622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at the time of cash collection on March 10, F.Y.Eye credits Accounts Receivable for the full $2,000, even though it receives cash of only $1,960. The reason is that the $2,000 balance in Accounts Receivable is “received in full” by the combination of the $1,960 cash collection and the $40 sales discount. The balance of Accounts Receivable now equals $0.</a:t>
            </a:r>
          </a:p>
          <a:p>
            <a:endParaRPr lang="en-US" dirty="0"/>
          </a:p>
          <a:p>
            <a:pPr defTabSz="469682">
              <a:defRPr/>
            </a:pPr>
            <a:r>
              <a:rPr lang="en-US" dirty="0"/>
              <a:t>Note that if the customer did not pay within the discount period, F.Y.Eye would reduce accounts receivable and increase cash by the gross amount of the receivable, or $2,000 in this case.  </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25641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sometimes provide goods or services to customers, not for cash, but on account. Formally, </a:t>
            </a:r>
            <a:r>
              <a:rPr lang="en-US" b="1" i="1" dirty="0"/>
              <a:t>accounts receivable</a:t>
            </a:r>
            <a:r>
              <a:rPr lang="en-US" dirty="0"/>
              <a:t> represent the amount of cash owed to a company by its customers from the sale of goods or services on account. To understand accounts receivable, we need to start with </a:t>
            </a:r>
            <a:r>
              <a:rPr lang="en-US" i="1" dirty="0"/>
              <a:t>credit</a:t>
            </a:r>
            <a:r>
              <a:rPr lang="en-US" dirty="0"/>
              <a:t> </a:t>
            </a:r>
            <a:r>
              <a:rPr lang="en-US" i="1" dirty="0"/>
              <a:t>sales,</a:t>
            </a:r>
            <a:r>
              <a:rPr lang="en-US" dirty="0"/>
              <a:t> from which accounts receivable originate.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a:t>
            </a:fld>
            <a:endParaRPr lang="en-US" dirty="0"/>
          </a:p>
        </p:txBody>
      </p:sp>
    </p:spTree>
    <p:extLst>
      <p:ext uri="{BB962C8B-B14F-4D97-AF65-F5344CB8AC3E}">
        <p14:creationId xmlns:p14="http://schemas.microsoft.com/office/powerpoint/2010/main" val="2593294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11"/>
              </a:spcBef>
            </a:pPr>
            <a:r>
              <a:rPr lang="en-US" dirty="0"/>
              <a:t>Now let’s consider our second scenario. Assume that cash is not collected from the customer until March 31, which is not within the 10-day discount period. F.Y.Eye records the following transaction at the time it collects cash.</a:t>
            </a:r>
          </a:p>
          <a:p>
            <a:pPr>
              <a:spcBef>
                <a:spcPts val="411"/>
              </a:spcBef>
            </a:pPr>
            <a:endParaRPr lang="en-US" dirty="0"/>
          </a:p>
          <a:p>
            <a:pPr>
              <a:spcBef>
                <a:spcPts val="411"/>
              </a:spcBef>
            </a:pPr>
            <a:r>
              <a:rPr lang="en-US" sz="1800" dirty="0">
                <a:solidFill>
                  <a:srgbClr val="000000"/>
                </a:solidFill>
                <a:latin typeface="URWPalladioTOT"/>
              </a:rPr>
              <a:t>Notice that there is no indication in recording the transaction that the customer does not take the sales discount. This is the typical way to record a cash collection on account when no sales discounts are involved. Accounts Receivable is credited for $2,000 to reduce its balance to $0.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22</a:t>
            </a:fld>
            <a:endParaRPr lang="en-US" dirty="0"/>
          </a:p>
        </p:txBody>
      </p:sp>
    </p:spTree>
    <p:extLst>
      <p:ext uri="{BB962C8B-B14F-4D97-AF65-F5344CB8AC3E}">
        <p14:creationId xmlns:p14="http://schemas.microsoft.com/office/powerpoint/2010/main" val="629702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need to estimate contra revenues that may occur in subsequent years, an adjusting entry may be required to record estimated sales returns, sales allowances and sales discounts in addition to those recorded throughout the year.</a:t>
            </a:r>
          </a:p>
          <a:p>
            <a:endParaRPr lang="en-US" dirty="0"/>
          </a:p>
          <a:p>
            <a:pPr algn="just"/>
            <a:r>
              <a:rPr lang="en-US" sz="1800" dirty="0">
                <a:solidFill>
                  <a:srgbClr val="000000"/>
                </a:solidFill>
                <a:latin typeface="URWPalladioTOT"/>
              </a:rPr>
              <a:t>The adjusting entries to record these estimated contra revenues at the end of the year can be somewhat complicated, so we leave them to a more advanced accounting course. For now, the important points to understand are: </a:t>
            </a:r>
          </a:p>
          <a:p>
            <a:pPr marL="352261" indent="-352261">
              <a:buFont typeface="+mj-lt"/>
              <a:buAutoNum type="arabicPeriod"/>
            </a:pPr>
            <a:r>
              <a:rPr lang="en-US" sz="1800" dirty="0">
                <a:solidFill>
                  <a:srgbClr val="000000"/>
                </a:solidFill>
                <a:latin typeface="URWPalladioTOT"/>
              </a:rPr>
              <a:t>Revenues are reported for the amount of cash a company expects to be entitled to receive from customers for providing goods and services. </a:t>
            </a:r>
          </a:p>
          <a:p>
            <a:pPr marL="352261" indent="-352261">
              <a:buFont typeface="+mj-lt"/>
              <a:buAutoNum type="arabicPeriod"/>
            </a:pPr>
            <a:r>
              <a:rPr lang="en-US" sz="1800" dirty="0">
                <a:solidFill>
                  <a:srgbClr val="000000"/>
                </a:solidFill>
                <a:latin typeface="URWPalladioTOT"/>
              </a:rPr>
              <a:t>Total revenues are reduced by sales returns, sales allowances, and sales discounts that occur during the year. </a:t>
            </a:r>
          </a:p>
          <a:p>
            <a:pPr marL="352261" indent="-352261">
              <a:buFont typeface="+mj-lt"/>
              <a:buAutoNum type="arabicPeriod"/>
            </a:pPr>
            <a:r>
              <a:rPr lang="en-US" sz="1800" dirty="0">
                <a:solidFill>
                  <a:srgbClr val="000000"/>
                </a:solidFill>
                <a:latin typeface="URWPalladioTOT"/>
              </a:rPr>
              <a:t>Total revenues are further reduced by an adjusting entry at the end of the year for the estimate of additional sales returns, sales allowances, and sales discounts expected to occur in the future but that relate to the current year.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4649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59073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a:t>
            </a:r>
            <a:r>
              <a:rPr lang="en-US" b="1" i="1" dirty="0"/>
              <a:t>downside</a:t>
            </a:r>
            <a:r>
              <a:rPr lang="en-US" b="1" dirty="0"/>
              <a:t> of extending credit to customers is that not all customers will pay fully on their accounts.</a:t>
            </a:r>
            <a:r>
              <a:rPr lang="en-US" dirty="0"/>
              <a:t> Even the most well-meaning customers may find themselves in difficult financial circumstances beyond their control, limiting their ability to repay debt. Customers’ accounts that we no longer consider collectible are referred to as </a:t>
            </a:r>
            <a:r>
              <a:rPr lang="en-US" b="1" i="1" dirty="0"/>
              <a:t>uncollectible accounts</a:t>
            </a:r>
            <a:r>
              <a:rPr lang="en-US" dirty="0"/>
              <a:t>, or </a:t>
            </a:r>
            <a:r>
              <a:rPr lang="en-US" i="1" dirty="0"/>
              <a:t>bad debts.</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27</a:t>
            </a:fld>
            <a:endParaRPr lang="en-US" dirty="0"/>
          </a:p>
        </p:txBody>
      </p:sp>
    </p:spTree>
    <p:extLst>
      <p:ext uri="{BB962C8B-B14F-4D97-AF65-F5344CB8AC3E}">
        <p14:creationId xmlns:p14="http://schemas.microsoft.com/office/powerpoint/2010/main" val="3840209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28</a:t>
            </a:fld>
            <a:endParaRPr lang="en-US" dirty="0"/>
          </a:p>
        </p:txBody>
      </p:sp>
    </p:spTree>
    <p:extLst>
      <p:ext uri="{BB962C8B-B14F-4D97-AF65-F5344CB8AC3E}">
        <p14:creationId xmlns:p14="http://schemas.microsoft.com/office/powerpoint/2010/main" val="2527052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dirty="0">
                <a:solidFill>
                  <a:srgbClr val="000000"/>
                </a:solidFill>
                <a:latin typeface="URWPalladioTOT"/>
              </a:rPr>
              <a:t>Accounts receivable we do not expect to collect have no benefit to the company. Thus, to avoid overstating the assets of the company, we need to reduce accounts receivable in the balance sheet by an estimate of the amount expected not to be collected. </a:t>
            </a:r>
          </a:p>
          <a:p>
            <a:pPr algn="just"/>
            <a:endParaRPr lang="en-US" sz="1800" dirty="0">
              <a:solidFill>
                <a:srgbClr val="000000"/>
              </a:solidFill>
              <a:latin typeface="URWPalladioTOT"/>
            </a:endParaRPr>
          </a:p>
          <a:p>
            <a:pPr algn="just"/>
            <a:r>
              <a:rPr lang="en-US" sz="1800" dirty="0">
                <a:solidFill>
                  <a:srgbClr val="000000"/>
                </a:solidFill>
                <a:latin typeface="URWPalladioTOT"/>
              </a:rPr>
              <a:t>It’s important to understand the following key point. Using the allowance method, we account for events (customers’ bad debts) that have not yet occurred but that are likely to occur. This is different from other transactions you’ve learned about up to this point. Those earlier transactions involved recording events that have already occurred, such as purchasing supplies, paying employees, and providing services to customers. </a:t>
            </a:r>
            <a:r>
              <a:rPr lang="en-US" sz="1800" b="1" dirty="0">
                <a:solidFill>
                  <a:srgbClr val="000000"/>
                </a:solidFill>
                <a:latin typeface="URWPalladioTOT"/>
              </a:rPr>
              <a:t>Under the allowance method, companies are required to estimate </a:t>
            </a:r>
            <a:r>
              <a:rPr lang="en-US" sz="1800" b="1" i="1" dirty="0">
                <a:solidFill>
                  <a:srgbClr val="000000"/>
                </a:solidFill>
                <a:latin typeface="URWPalladioTOT"/>
              </a:rPr>
              <a:t>future</a:t>
            </a:r>
            <a:r>
              <a:rPr lang="en-US" sz="1800" b="1" dirty="0">
                <a:solidFill>
                  <a:srgbClr val="000000"/>
                </a:solidFill>
                <a:latin typeface="URWPalladioTOT"/>
              </a:rPr>
              <a:t> uncollectible accounts and report those estimates in the </a:t>
            </a:r>
            <a:r>
              <a:rPr lang="en-US" sz="1800" b="1" i="1" dirty="0">
                <a:solidFill>
                  <a:srgbClr val="000000"/>
                </a:solidFill>
                <a:latin typeface="URWPalladioTOT"/>
              </a:rPr>
              <a:t>current</a:t>
            </a:r>
            <a:r>
              <a:rPr lang="en-US" sz="1800" b="1" dirty="0">
                <a:solidFill>
                  <a:srgbClr val="000000"/>
                </a:solidFill>
                <a:latin typeface="URWPalladioTOT"/>
              </a:rPr>
              <a:t> year.</a:t>
            </a:r>
            <a:endParaRPr lang="en-US" b="1" strike="sngStrike"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30</a:t>
            </a:fld>
            <a:endParaRPr lang="en-US" dirty="0"/>
          </a:p>
        </p:txBody>
      </p:sp>
    </p:spTree>
    <p:extLst>
      <p:ext uri="{BB962C8B-B14F-4D97-AF65-F5344CB8AC3E}">
        <p14:creationId xmlns:p14="http://schemas.microsoft.com/office/powerpoint/2010/main" val="4211804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stages in the process of applying the allowance method:</a:t>
            </a:r>
          </a:p>
          <a:p>
            <a:pPr marL="234841" indent="-234841">
              <a:buFont typeface="+mj-lt"/>
              <a:buAutoNum type="arabicPeriod"/>
            </a:pPr>
            <a:r>
              <a:rPr lang="en-US" dirty="0"/>
              <a:t>At the end of the initial year, establish an allowance by estimating future uncollectible accounts. (LO 5-3)</a:t>
            </a:r>
          </a:p>
          <a:p>
            <a:pPr marL="234841" indent="-234841">
              <a:buFont typeface="+mj-lt"/>
              <a:buAutoNum type="arabicPeriod"/>
            </a:pPr>
            <a:r>
              <a:rPr lang="en-US" dirty="0"/>
              <a:t>During the subsequent year, write off actual bad debts as uncollectible. Note that </a:t>
            </a:r>
            <a:r>
              <a:rPr lang="en-US" i="1" dirty="0"/>
              <a:t>actual</a:t>
            </a:r>
            <a:r>
              <a:rPr lang="en-US" dirty="0"/>
              <a:t> write-offs may differ from the previous year’s </a:t>
            </a:r>
            <a:r>
              <a:rPr lang="en-US" i="1" dirty="0"/>
              <a:t>estimate</a:t>
            </a:r>
            <a:r>
              <a:rPr lang="en-US" dirty="0"/>
              <a:t>. (LO 5-4)</a:t>
            </a:r>
          </a:p>
          <a:p>
            <a:pPr marL="234841" indent="-234841">
              <a:buFont typeface="+mj-lt"/>
              <a:buAutoNum type="arabicPeriod"/>
            </a:pPr>
            <a:r>
              <a:rPr lang="en-US" dirty="0"/>
              <a:t>At the end of the subsequent year, once again estimate future uncollectible accounts. (LO 5-5)</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32</a:t>
            </a:fld>
            <a:endParaRPr lang="en-US" dirty="0"/>
          </a:p>
        </p:txBody>
      </p:sp>
    </p:spTree>
    <p:extLst>
      <p:ext uri="{BB962C8B-B14F-4D97-AF65-F5344CB8AC3E}">
        <p14:creationId xmlns:p14="http://schemas.microsoft.com/office/powerpoint/2010/main" val="660879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example. In 2024, its first year of operations, Kimzey Medical Clinic bills customers $50 million for emergency care services provided. By the end of the year, $20 million remains due from customers. Those receivables are assets of the company.</a:t>
            </a:r>
          </a:p>
          <a:p>
            <a:endParaRPr lang="en-US" dirty="0"/>
          </a:p>
          <a:p>
            <a:r>
              <a:rPr lang="en-US" dirty="0"/>
              <a:t>However, because Kimzey cannot always verify patients’ ability to pay before administering care, it does </a:t>
            </a:r>
            <a:r>
              <a:rPr lang="en-US" i="1" dirty="0"/>
              <a:t>not </a:t>
            </a:r>
            <a:r>
              <a:rPr lang="en-US" dirty="0"/>
              <a:t>expect to receive the full $20 million. </a:t>
            </a:r>
            <a:r>
              <a:rPr lang="en-US" b="1" dirty="0"/>
              <a:t>The receivables not expected to be collected should not be counted in assets of the company.</a:t>
            </a:r>
          </a:p>
          <a:p>
            <a:endParaRPr lang="en-US" dirty="0"/>
          </a:p>
          <a:p>
            <a:r>
              <a:rPr lang="en-US" dirty="0"/>
              <a:t>Because this is Kimzey’s first year of operations, it hasn’t established a record of customer bad debts. Kimzey’s credit manager relies on industry data and decides that 30% of the total year-end accounts receivable of $20 million is a reasonable estimate of amounts that won’t be collected. To establish an allowance for future uncollectible accounts of $6 million (= $20 million × 30%), Kimzey records an entry that increases Bad Debt Expense with a debit, and increases the Allowance for Uncollectible Accounts with a credit.</a:t>
            </a:r>
          </a:p>
          <a:p>
            <a:endParaRPr lang="en-US" dirty="0"/>
          </a:p>
          <a:p>
            <a:r>
              <a:rPr lang="en-US" dirty="0"/>
              <a:t>The entry to establish an allowance for uncollectible accounts affects the reported financial position of the company by reducing assets and increasing expenses.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33</a:t>
            </a:fld>
            <a:endParaRPr lang="en-US" dirty="0"/>
          </a:p>
        </p:txBody>
      </p:sp>
    </p:spTree>
    <p:extLst>
      <p:ext uri="{BB962C8B-B14F-4D97-AF65-F5344CB8AC3E}">
        <p14:creationId xmlns:p14="http://schemas.microsoft.com/office/powerpoint/2010/main" val="218182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allowance for uncollectible accounts is sometimes referred to as the allowance for doubtful accounts.</a:t>
            </a:r>
          </a:p>
          <a:p>
            <a:endParaRPr lang="en-US" dirty="0"/>
          </a:p>
          <a:p>
            <a:r>
              <a:rPr lang="en-US" dirty="0"/>
              <a:t>The allowance account provides a way to reduce accounts receivable indirectly, rather than decreasing the accounts receivable balance itself.</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34</a:t>
            </a:fld>
            <a:endParaRPr lang="en-US" dirty="0"/>
          </a:p>
        </p:txBody>
      </p:sp>
    </p:spTree>
    <p:extLst>
      <p:ext uri="{BB962C8B-B14F-4D97-AF65-F5344CB8AC3E}">
        <p14:creationId xmlns:p14="http://schemas.microsoft.com/office/powerpoint/2010/main" val="3022948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estimate uncollectible accounts to be </a:t>
            </a:r>
            <a:r>
              <a:rPr lang="en-US" b="1" dirty="0"/>
              <a:t>$6</a:t>
            </a:r>
            <a:r>
              <a:rPr lang="en-US" dirty="0"/>
              <a:t> million, we reduce the $20 million balance of accounts receivable and report them at their estimated collectible amount of $14 million. But is this estimate correct? Only time will tell. Kimzey’s prediction of $6 million for uncollectible accounts might be too high, or it might be too low. In either case, it’s generally more informative than making no estimate at all.</a:t>
            </a:r>
          </a:p>
          <a:p>
            <a:endParaRPr lang="en-US" dirty="0"/>
          </a:p>
          <a:p>
            <a:r>
              <a:rPr lang="en-US" dirty="0"/>
              <a:t>Earlier in the chapter, we discussed contra revenue accounts—sales discounts, returns, and allowances. Recall that these accounts provide a way to reduce revenue indirectly. In the same way, the allowance account provides a way to reduce accounts receivable indirectly, rather than decreasing the accounts receivable balance itself. </a:t>
            </a:r>
          </a:p>
          <a:p>
            <a:endParaRPr lang="en-US" dirty="0"/>
          </a:p>
          <a:p>
            <a:r>
              <a:rPr lang="en-US" dirty="0"/>
              <a:t>We report the allowance for uncollectible accounts in the asset section of the balance sheet, but it represents a reduction in the balance of accounts receivable. The difference between total accounts receivable and the allowance for uncollectible accounts is referred to as </a:t>
            </a:r>
            <a:r>
              <a:rPr lang="en-US" b="1" dirty="0"/>
              <a:t>net accounts receivable</a:t>
            </a:r>
            <a:r>
              <a:rPr lang="en-US" dirty="0"/>
              <a:t>, which is </a:t>
            </a:r>
            <a:r>
              <a:rPr lang="en-US" b="0" dirty="0"/>
              <a:t>net realizable value</a:t>
            </a:r>
            <a:r>
              <a:rPr lang="en-US" dirty="0"/>
              <a: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9862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Companies sometimes provide goods or services to customers, not for cash, but on account. </a:t>
            </a:r>
          </a:p>
          <a:p>
            <a:endParaRPr lang="en-US" b="0" i="0" dirty="0"/>
          </a:p>
          <a:p>
            <a:r>
              <a:rPr lang="en-US" b="0" i="0" dirty="0"/>
              <a:t>Credit sales typically include an informal credit agreement supported by an invoice. An </a:t>
            </a:r>
            <a:r>
              <a:rPr lang="en-US" b="1" i="0" dirty="0"/>
              <a:t>invoice</a:t>
            </a:r>
            <a:r>
              <a:rPr lang="en-US" b="0" i="0" dirty="0"/>
              <a:t> is a source document that identifies the date of sale, the customer, the specific items sold, the dollar amount of the sale, and the payment terms. Payment terms typically require the customer to pay within 30 to 60 days after the sale.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a:t>
            </a:fld>
            <a:endParaRPr lang="en-US" dirty="0"/>
          </a:p>
        </p:txBody>
      </p:sp>
    </p:spTree>
    <p:extLst>
      <p:ext uri="{BB962C8B-B14F-4D97-AF65-F5344CB8AC3E}">
        <p14:creationId xmlns:p14="http://schemas.microsoft.com/office/powerpoint/2010/main" val="898416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offsetting debit in the entry to establish the allowance account is </a:t>
            </a:r>
            <a:r>
              <a:rPr lang="en-US" b="1" i="0" dirty="0"/>
              <a:t>bad debt expense</a:t>
            </a:r>
            <a:r>
              <a:rPr lang="en-US" dirty="0"/>
              <a:t>. Bad debt expense represents the cost of estimated future bad debts that is reported as an expense in the current year’s income statement, along with other expenses. </a:t>
            </a:r>
          </a:p>
          <a:p>
            <a:endParaRPr lang="en-US" dirty="0"/>
          </a:p>
          <a:p>
            <a:r>
              <a:rPr lang="en-US" dirty="0"/>
              <a:t>Bad debt expense sometimes is referred to as </a:t>
            </a:r>
            <a:r>
              <a:rPr lang="en-US" i="1" dirty="0"/>
              <a:t>uncollectible accounts expense </a:t>
            </a:r>
            <a:r>
              <a:rPr lang="en-US" i="0" dirty="0"/>
              <a:t>or</a:t>
            </a:r>
            <a:r>
              <a:rPr lang="en-US" i="1" dirty="0"/>
              <a:t> provision for doubtful accounts</a:t>
            </a:r>
            <a:r>
              <a:rPr lang="en-US" dirty="0"/>
              <a:t>.</a:t>
            </a:r>
          </a:p>
          <a:p>
            <a:endParaRPr lang="en-US" dirty="0">
              <a:hlinkClick r:id="rId3" action="ppaction://hlinkfile"/>
            </a:endParaRPr>
          </a:p>
          <a:p>
            <a:r>
              <a:rPr lang="en-US" dirty="0"/>
              <a:t>Illustration 5-5 shows the income statement for Kimzey Medical Clinic after estimating bad debt expense. In the 2024 income statement, we reduce the $50 million of revenue from credit sales by total expenses of $40 million, of which </a:t>
            </a:r>
            <a:r>
              <a:rPr lang="en-US" b="1" dirty="0"/>
              <a:t>$6 </a:t>
            </a:r>
            <a:r>
              <a:rPr lang="en-US" dirty="0"/>
              <a:t>million is for estimated future bad debts.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79337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continue with our example of Kimzey Medical Clinic, let’s suppose that on February 23, 2025 (the following year), Kimzey receives notice that one of its former patients, Bruce Easley, has filed for bankruptcy protection against all creditors. Based on this information, Kimzey believes it is unlikely Bruce will pay his account of $4,000. </a:t>
            </a:r>
          </a:p>
          <a:p>
            <a:endParaRPr lang="en-US" dirty="0"/>
          </a:p>
          <a:p>
            <a:r>
              <a:rPr lang="en-US" dirty="0"/>
              <a:t>Remember, Kimzey previously allowed for the likelihood that some of its customers would not pay, though it didn’t know which ones. Now that it knows a specific customer will not pay, it can adjust the allowance and reduce the accounts receivable balance itself.</a:t>
            </a:r>
          </a:p>
          <a:p>
            <a:endParaRPr lang="en-US" baseline="0" dirty="0"/>
          </a:p>
          <a:p>
            <a:r>
              <a:rPr lang="en-US" baseline="0" dirty="0"/>
              <a:t>You can think about it like this:  we increase the Allowance when we do not know which specific accounts will be written off.  Then, once we know the specific patients  who won’t pay, we reduce the Allowance and reduce the Accounts Receivable for the specific patient.</a:t>
            </a:r>
          </a:p>
          <a:p>
            <a:endParaRPr lang="en-US" baseline="0" dirty="0"/>
          </a:p>
          <a:p>
            <a:r>
              <a:rPr lang="en-US" b="1" dirty="0"/>
              <a:t>Overall, the write-off of the account receivable has no effect on total amounts reported in the balance sheet or in the income statement. </a:t>
            </a:r>
          </a:p>
          <a:p>
            <a:endParaRPr lang="en-US" b="1" dirty="0"/>
          </a:p>
          <a:p>
            <a:r>
              <a:rPr lang="en-US" dirty="0"/>
              <a:t>There is no decrease in total assets and no decrease in net income with the write-off. Here’s why: </a:t>
            </a:r>
          </a:p>
          <a:p>
            <a:pPr marL="176131" indent="-176131">
              <a:buFont typeface="Arial" panose="020B0604020202020204" pitchFamily="34" charset="0"/>
              <a:buChar char="•"/>
            </a:pPr>
            <a:r>
              <a:rPr lang="en-US" dirty="0"/>
              <a:t>We have already recorded the negative effects of the bad news. Kimzey recorded those effects when it estimated future bad debts at the end of 2025 by recording bad debt expense and the allowance account.</a:t>
            </a:r>
          </a:p>
          <a:p>
            <a:pPr marL="176131" indent="-176131">
              <a:buFont typeface="Arial" panose="020B0604020202020204" pitchFamily="34" charset="0"/>
              <a:buChar char="•"/>
            </a:pPr>
            <a:r>
              <a:rPr lang="en-US" dirty="0"/>
              <a:t>So, when Bruce declares bankruptcy in the following year, 2025, we had already allowed for this bad debt. </a:t>
            </a:r>
          </a:p>
          <a:p>
            <a:pPr marL="176131" indent="-176131">
              <a:buFont typeface="Arial" panose="020B0604020202020204" pitchFamily="34" charset="0"/>
              <a:buChar char="•"/>
            </a:pPr>
            <a:r>
              <a:rPr lang="en-US" dirty="0"/>
              <a:t>The write-off on February 23, 2025, reduces both an asset account (Accounts Receivable) and its contra asset account (Allowance for Uncollectible Accounts), leaving the net receivable unaffected. </a:t>
            </a:r>
          </a:p>
          <a:p>
            <a:pPr marL="176131" indent="-176131">
              <a:buFont typeface="Arial" panose="020B0604020202020204" pitchFamily="34" charset="0"/>
              <a:buChar char="•"/>
            </a:pPr>
            <a:r>
              <a:rPr lang="en-US" dirty="0"/>
              <a:t>Thus, the entry to record the actual write-off results in no change to total assets and no change to net income.</a:t>
            </a:r>
            <a:endParaRPr lang="en-IN" dirty="0"/>
          </a:p>
          <a:p>
            <a:endParaRPr lang="en-IN"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41</a:t>
            </a:fld>
            <a:endParaRPr lang="en-US" dirty="0"/>
          </a:p>
        </p:txBody>
      </p:sp>
    </p:spTree>
    <p:extLst>
      <p:ext uri="{BB962C8B-B14F-4D97-AF65-F5344CB8AC3E}">
        <p14:creationId xmlns:p14="http://schemas.microsoft.com/office/powerpoint/2010/main" val="4204068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write-off of an account receivable occurs when the company identifies the specific account that has become uncollectible. </a:t>
            </a:r>
          </a:p>
          <a:p>
            <a:endParaRPr lang="en-IN" dirty="0"/>
          </a:p>
          <a:p>
            <a:r>
              <a:rPr lang="en-IN" b="1" dirty="0"/>
              <a:t>The write-off has no effect on total amounts reported in the balance sheet or in the income statement. </a:t>
            </a:r>
            <a:r>
              <a:rPr lang="en-IN" dirty="0"/>
              <a:t> </a:t>
            </a:r>
          </a:p>
          <a:p>
            <a:endParaRPr lang="en-IN" dirty="0"/>
          </a:p>
          <a:p>
            <a:r>
              <a:rPr lang="en-IN" dirty="0"/>
              <a:t>Because the write-off reduces both an asset account and a contra asset account, there is no decrease in total assets and no decrease in net income with the write-off. We have already recorded the negative effects of the bad news when we estimated those bad debts to occur. That estimate was recorded</a:t>
            </a:r>
            <a:r>
              <a:rPr lang="en-IN" baseline="0" dirty="0"/>
              <a:t> as an adjusting entry at the end of the previous year.</a:t>
            </a:r>
          </a:p>
          <a:p>
            <a:endParaRPr lang="en-IN" baseline="0" dirty="0"/>
          </a:p>
          <a:p>
            <a:endParaRPr lang="en-IN" baseline="0"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42</a:t>
            </a:fld>
            <a:endParaRPr lang="en-US" dirty="0"/>
          </a:p>
        </p:txBody>
      </p:sp>
    </p:spTree>
    <p:extLst>
      <p:ext uri="{BB962C8B-B14F-4D97-AF65-F5344CB8AC3E}">
        <p14:creationId xmlns:p14="http://schemas.microsoft.com/office/powerpoint/2010/main" val="4204068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43</a:t>
            </a:fld>
            <a:endParaRPr lang="en-US" dirty="0"/>
          </a:p>
        </p:txBody>
      </p:sp>
    </p:spTree>
    <p:extLst>
      <p:ext uri="{BB962C8B-B14F-4D97-AF65-F5344CB8AC3E}">
        <p14:creationId xmlns:p14="http://schemas.microsoft.com/office/powerpoint/2010/main" val="31439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44</a:t>
            </a:fld>
            <a:endParaRPr lang="en-US" dirty="0"/>
          </a:p>
        </p:txBody>
      </p:sp>
    </p:spTree>
    <p:extLst>
      <p:ext uri="{BB962C8B-B14F-4D97-AF65-F5344CB8AC3E}">
        <p14:creationId xmlns:p14="http://schemas.microsoft.com/office/powerpoint/2010/main" val="4048791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dirty="0">
                <a:solidFill>
                  <a:srgbClr val="000000"/>
                </a:solidFill>
                <a:latin typeface="URWPalladioTOT"/>
              </a:rPr>
              <a:t>Later in 2025, on September 8, Bruce’s bankruptcy proceedings are complete. Kimzey had expected to receive none of the $4,000 Bruce owed.</a:t>
            </a:r>
          </a:p>
          <a:p>
            <a:pPr algn="just"/>
            <a:endParaRPr lang="en-US" sz="1800" dirty="0">
              <a:solidFill>
                <a:srgbClr val="000000"/>
              </a:solidFill>
              <a:latin typeface="URWPalladioTOT"/>
            </a:endParaRPr>
          </a:p>
          <a:p>
            <a:pPr algn="just"/>
            <a:r>
              <a:rPr lang="en-US" sz="1800" dirty="0">
                <a:solidFill>
                  <a:srgbClr val="000000"/>
                </a:solidFill>
                <a:latin typeface="URWPalladioTOT"/>
              </a:rPr>
              <a:t>However, after liquidating all assets, Bruce is able to pay each of his creditors 25% of the amount due them. So, when Kimzey receives payment of $1,000 (</a:t>
            </a:r>
            <a:r>
              <a:rPr lang="en-US" sz="1800" dirty="0">
                <a:solidFill>
                  <a:srgbClr val="000000"/>
                </a:solidFill>
                <a:latin typeface="UniMath2"/>
              </a:rPr>
              <a:t>= </a:t>
            </a:r>
            <a:r>
              <a:rPr lang="en-US" sz="1800" dirty="0">
                <a:solidFill>
                  <a:srgbClr val="000000"/>
                </a:solidFill>
                <a:latin typeface="URWPalladioTOT"/>
              </a:rPr>
              <a:t>$4,000 </a:t>
            </a:r>
            <a:r>
              <a:rPr lang="en-US" sz="1800" dirty="0">
                <a:solidFill>
                  <a:srgbClr val="000000"/>
                </a:solidFill>
                <a:latin typeface="UniMath2"/>
              </a:rPr>
              <a:t>× </a:t>
            </a:r>
            <a:r>
              <a:rPr lang="en-US" sz="1800" dirty="0">
                <a:solidFill>
                  <a:srgbClr val="000000"/>
                </a:solidFill>
                <a:latin typeface="URWPalladioTOT"/>
              </a:rPr>
              <a:t>25%), it makes the following two entries. </a:t>
            </a:r>
          </a:p>
          <a:p>
            <a:pPr algn="just"/>
            <a:endParaRPr lang="en-US" sz="1800" dirty="0">
              <a:solidFill>
                <a:srgbClr val="000000"/>
              </a:solidFill>
              <a:latin typeface="URWPalladioTOT"/>
            </a:endParaRPr>
          </a:p>
          <a:p>
            <a:pPr algn="just"/>
            <a:r>
              <a:rPr lang="en-US" sz="1800" dirty="0">
                <a:solidFill>
                  <a:srgbClr val="000000"/>
                </a:solidFill>
                <a:latin typeface="URWPalladioTOT"/>
              </a:rPr>
              <a:t>The first entry simply reverses a portion of the previous entry that Kimzey made on February 23 to write off the account. </a:t>
            </a:r>
          </a:p>
          <a:p>
            <a:pPr algn="just"/>
            <a:endParaRPr lang="en-US" sz="1800" dirty="0">
              <a:solidFill>
                <a:srgbClr val="000000"/>
              </a:solidFill>
              <a:latin typeface="URWPalladioTOT"/>
            </a:endParaRPr>
          </a:p>
          <a:p>
            <a:pPr algn="just"/>
            <a:r>
              <a:rPr lang="en-US" sz="1800" dirty="0">
                <a:solidFill>
                  <a:srgbClr val="000000"/>
                </a:solidFill>
                <a:latin typeface="URWPalladioTOT"/>
              </a:rPr>
              <a:t>The second entry records the collection of the account receivable. Notice that in both entries the amounts have offsetting effects on total assets. </a:t>
            </a:r>
            <a:r>
              <a:rPr lang="en-US" sz="1800" b="1" dirty="0">
                <a:solidFill>
                  <a:srgbClr val="000000"/>
                </a:solidFill>
                <a:latin typeface="URWPalladioTOT"/>
              </a:rPr>
              <a:t>Therefore, collecting cash on an account previously written off also has no effect on total assets and no effect on net income.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45</a:t>
            </a:fld>
            <a:endParaRPr lang="en-US" dirty="0"/>
          </a:p>
        </p:txBody>
      </p:sp>
    </p:spTree>
    <p:extLst>
      <p:ext uri="{BB962C8B-B14F-4D97-AF65-F5344CB8AC3E}">
        <p14:creationId xmlns:p14="http://schemas.microsoft.com/office/powerpoint/2010/main" val="292757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34930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2025 (the clinic’s second year of operations), Kimzey Medical Clinic must once again prepare financial statements, and this means once again making a year-end adjusting entry to estimate uncollectible accounts. Suppose that Kimzey has credit sales of $80 million in 2025 and has year-end accounts receivable of $30 million. What portion of the $30 million in accounts receivable does Kimzey not expect to collect? Kimzey is required to report that estimate in Allowance for Uncollectible Accounts in its year-end balance sheet as a contra asset to accounts receivable.</a:t>
            </a:r>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48</a:t>
            </a:fld>
            <a:endParaRPr lang="en-US" dirty="0"/>
          </a:p>
        </p:txBody>
      </p:sp>
    </p:spTree>
    <p:extLst>
      <p:ext uri="{BB962C8B-B14F-4D97-AF65-F5344CB8AC3E}">
        <p14:creationId xmlns:p14="http://schemas.microsoft.com/office/powerpoint/2010/main" val="1199337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for Kimzey, we previously established an allowance for uncollectible accounts in 2024 by applying a single estimated percentage (30%) to total accounts receivable. This is known as the percentage-of-receivables method. </a:t>
            </a:r>
          </a:p>
          <a:p>
            <a:endParaRPr lang="en-US" dirty="0"/>
          </a:p>
          <a:p>
            <a:r>
              <a:rPr lang="en-US" dirty="0"/>
              <a:t>This method sometimes is referred to as a balance sheet method because we base the estimate of bad debts on a balance sheet account—accounts receivable. </a:t>
            </a:r>
          </a:p>
          <a:p>
            <a:endParaRPr lang="en-US" dirty="0"/>
          </a:p>
          <a:p>
            <a:r>
              <a:rPr lang="en-US" dirty="0"/>
              <a:t>For this method, the percentage may be estimated using current economic conditions, company history, and industry guidelines.</a:t>
            </a:r>
          </a:p>
          <a:p>
            <a:endParaRPr lang="en-US" dirty="0"/>
          </a:p>
          <a:p>
            <a:r>
              <a:rPr lang="en-US" sz="1800" dirty="0">
                <a:solidFill>
                  <a:srgbClr val="000000"/>
                </a:solidFill>
                <a:latin typeface="URWPalladioTOT"/>
              </a:rPr>
              <a:t>At the end of 2025, we could once again multiply total accounts receivable by a single percentage to get an estimate of future uncollectible accounts.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49</a:t>
            </a:fld>
            <a:endParaRPr lang="en-US" dirty="0"/>
          </a:p>
        </p:txBody>
      </p:sp>
    </p:spTree>
    <p:extLst>
      <p:ext uri="{BB962C8B-B14F-4D97-AF65-F5344CB8AC3E}">
        <p14:creationId xmlns:p14="http://schemas.microsoft.com/office/powerpoint/2010/main" val="1934948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 In our example for Kimzey, we previously established an allowance for uncollectible accounts in 2024 by applying a </a:t>
            </a:r>
            <a:r>
              <a:rPr lang="en-US" i="1" dirty="0"/>
              <a:t>single</a:t>
            </a:r>
            <a:r>
              <a:rPr lang="en-US" dirty="0"/>
              <a:t> estimated percentage (30%) to total accounts receivable. This is known as the </a:t>
            </a:r>
            <a:r>
              <a:rPr lang="en-US" b="1" i="1" dirty="0"/>
              <a:t>percentage-of-receivables method</a:t>
            </a:r>
            <a:r>
              <a:rPr lang="en-US" dirty="0"/>
              <a:t>. This method sometimes is referred to as a </a:t>
            </a:r>
            <a:r>
              <a:rPr lang="en-US" i="1" dirty="0"/>
              <a:t>balance sheet method,</a:t>
            </a:r>
            <a:r>
              <a:rPr lang="en-US" dirty="0"/>
              <a:t> because we base the estimate of bad debts on a balance sheet account—accounts receivable. For this method, the percentage may be estimated using current economic conditions, company history, and industry guidelines.</a:t>
            </a:r>
          </a:p>
          <a:p>
            <a:endParaRPr lang="en-US" dirty="0"/>
          </a:p>
          <a:p>
            <a:r>
              <a:rPr lang="en-US" dirty="0"/>
              <a:t>A more accurate method is to consider the various </a:t>
            </a:r>
            <a:r>
              <a:rPr lang="en-US" i="1" dirty="0"/>
              <a:t>ages</a:t>
            </a:r>
            <a:r>
              <a:rPr lang="en-US" dirty="0"/>
              <a:t> of individual accounts receivable, using a higher </a:t>
            </a:r>
            <a:r>
              <a:rPr lang="en-US" sz="1800" dirty="0">
                <a:solidFill>
                  <a:srgbClr val="000000"/>
                </a:solidFill>
                <a:latin typeface="URWPalladioTOT"/>
              </a:rPr>
              <a:t>percentage of uncollectible for “old” accounts than for “new” accounts. This is known as the </a:t>
            </a:r>
            <a:r>
              <a:rPr lang="en-US" sz="1800" b="1" dirty="0">
                <a:solidFill>
                  <a:srgbClr val="000000"/>
                </a:solidFill>
                <a:latin typeface="URWPalladioTOT"/>
              </a:rPr>
              <a:t>aging method</a:t>
            </a:r>
            <a:r>
              <a:rPr lang="en-US" sz="1800" dirty="0">
                <a:solidFill>
                  <a:srgbClr val="000000"/>
                </a:solidFill>
                <a:latin typeface="URWPalladioTOT"/>
              </a:rPr>
              <a:t>. </a:t>
            </a:r>
          </a:p>
          <a:p>
            <a:endParaRPr lang="en-US" sz="1800" dirty="0">
              <a:solidFill>
                <a:srgbClr val="000000"/>
              </a:solidFill>
              <a:latin typeface="URWPalladioTOT"/>
            </a:endParaRPr>
          </a:p>
          <a:p>
            <a:r>
              <a:rPr lang="en-US" sz="1800" dirty="0">
                <a:solidFill>
                  <a:srgbClr val="000000"/>
                </a:solidFill>
                <a:latin typeface="URWPalladioTOT"/>
              </a:rPr>
              <a:t>For instance, accounts that are 120 days past due are older than accounts that are 60 days past due. </a:t>
            </a:r>
            <a:r>
              <a:rPr lang="en-US" sz="1800" b="1" dirty="0">
                <a:solidFill>
                  <a:srgbClr val="000000"/>
                </a:solidFill>
                <a:latin typeface="URWPalladioTOT"/>
              </a:rPr>
              <a:t>The older the account, the less likely it is to be collected. </a:t>
            </a:r>
          </a:p>
          <a:p>
            <a:endParaRPr lang="en-US" sz="1800" b="1" dirty="0">
              <a:solidFill>
                <a:srgbClr val="000000"/>
              </a:solidFill>
              <a:latin typeface="URWPalladioTOT"/>
            </a:endParaRPr>
          </a:p>
          <a:p>
            <a:r>
              <a:rPr lang="en-US" sz="1800" dirty="0">
                <a:solidFill>
                  <a:srgbClr val="000000"/>
                </a:solidFill>
                <a:latin typeface="URWPalladioTOT"/>
              </a:rPr>
              <a:t>The aging method is a more detailed application of the percentage-of-receivables method, so it also is a balance sheet method. </a:t>
            </a:r>
          </a:p>
          <a:p>
            <a:endParaRPr lang="en-US" sz="1800" dirty="0">
              <a:solidFill>
                <a:srgbClr val="000000"/>
              </a:solidFill>
              <a:latin typeface="URWPalladioTOT"/>
            </a:endParaRPr>
          </a:p>
          <a:p>
            <a:pPr defTabSz="469682">
              <a:defRPr/>
            </a:pPr>
            <a:r>
              <a:rPr lang="en-US" dirty="0"/>
              <a:t>Notice that, when using the</a:t>
            </a:r>
            <a:r>
              <a:rPr lang="en-US" baseline="0" dirty="0"/>
              <a:t> aging method,</a:t>
            </a:r>
            <a:r>
              <a:rPr lang="en-US" dirty="0"/>
              <a:t> the journal</a:t>
            </a:r>
            <a:r>
              <a:rPr lang="en-US" baseline="0" dirty="0"/>
              <a:t> entry to estimate future bad debts is identical to the journal entry made using a single estimated percentage. The difference is that the estimate of bad debt is likely to be more precise because it is based on the age of accounts, and older accounts are more likely uncollectible.</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5519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how companies record credit sales, consider an example. On March 1, a company provides services to a customer for $500. The customer doesn’t pay cash at the time of service, but instead promises to pay the $500 by March 31. </a:t>
            </a:r>
          </a:p>
          <a:p>
            <a:endParaRPr lang="en-US" dirty="0"/>
          </a:p>
          <a:p>
            <a:r>
              <a:rPr lang="en-US" dirty="0"/>
              <a:t>Notice that instead of debiting Cash, as in a cash sale, the company debits another asset—Accounts Receivable—for the credit sale. Later, when $500 cash is received from the customer, the company then records the increase to Cash. Also, Service Revenue is increased because the company has provided services to the customer.</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a:t>
            </a:fld>
            <a:endParaRPr lang="en-US" dirty="0"/>
          </a:p>
        </p:txBody>
      </p:sp>
    </p:spTree>
    <p:extLst>
      <p:ext uri="{BB962C8B-B14F-4D97-AF65-F5344CB8AC3E}">
        <p14:creationId xmlns:p14="http://schemas.microsoft.com/office/powerpoint/2010/main" val="4868359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51</a:t>
            </a:fld>
            <a:endParaRPr lang="en-US" dirty="0"/>
          </a:p>
        </p:txBody>
      </p:sp>
    </p:spTree>
    <p:extLst>
      <p:ext uri="{BB962C8B-B14F-4D97-AF65-F5344CB8AC3E}">
        <p14:creationId xmlns:p14="http://schemas.microsoft.com/office/powerpoint/2010/main" val="2098623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5–6 lists eight of Kimzey’s individual patients’ accounts, including the amount owed by each patient and the number of days past due by the end of 2025. For simplicity, all remaining patients’ accounts are summarized in the “Others” row. Shirley Akin owes $12,000, and this amount is not yet due; Cara Lott owes $4,000, and this amount is more than 120 days past due; and so on.</a:t>
            </a:r>
          </a:p>
          <a:p>
            <a:endParaRPr lang="en-US" dirty="0"/>
          </a:p>
          <a:p>
            <a:pPr defTabSz="469682">
              <a:defRPr/>
            </a:pPr>
            <a:r>
              <a:rPr lang="en-US" dirty="0"/>
              <a:t>Notice that each age group has its own estimate of the percent uncollectible, and this percentage increases with the age of the account. The “Not Yet Due” column has an estimated 10% percent uncollectible. The “1–60” days past due column has an estimated 30% uncollectible, since these accounts are older and less likely to be collected. The estimated percentage uncollectible continues to increase as the account becomes more past due.</a:t>
            </a:r>
          </a:p>
          <a:p>
            <a:pPr defTabSz="469682">
              <a:defRPr/>
            </a:pPr>
            <a:r>
              <a:rPr lang="en-US" dirty="0"/>
              <a:t> Summing the estimated amount uncollectible for each age group results in a total estimate of </a:t>
            </a:r>
            <a:r>
              <a:rPr lang="en-US" b="1" dirty="0"/>
              <a:t>$7,000,000</a:t>
            </a:r>
            <a:r>
              <a:rPr lang="en-US" dirty="0"/>
              <a:t>.</a:t>
            </a:r>
          </a:p>
          <a:p>
            <a:pPr defTabSz="469682">
              <a:defRPr/>
            </a:pP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345277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the estimated amount uncollectible is $7 million, then Allowance for Uncollectible Accounts needs to have an ending balance of $7 million. We need to (1) know the current balance of Allowance for Uncollectible Accounts and then (2) determine the adjustment needed so that the ending balance will be $7 million. </a:t>
            </a:r>
          </a:p>
          <a:p>
            <a:endParaRPr lang="en-US" dirty="0"/>
          </a:p>
          <a:p>
            <a:r>
              <a:rPr lang="en-US" dirty="0"/>
              <a:t>At the end of 2024 (previous year) Kimzey estimated future bad debts to be $6 million. This is the beginning balance of Allowance for Uncollectible Accounts in 2025. Let’s assume, however, that only $4 million of accounts were actually written off in 2025. This means the balance of the allowance account at the end of 2025, prior to any year-end adjustment, has a leftover amount of $2 million. If we want the ending balance to be $7 million, by how much does the $5 million current balance need to be adjusted? $5 million.</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669887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2024 (previous year) Kimzey estimated future bad debts to be $6 million. This is the beginning balance of Allowance for Uncollectible Accounts in 2025. </a:t>
            </a:r>
          </a:p>
          <a:p>
            <a:endParaRPr lang="en-US" dirty="0"/>
          </a:p>
          <a:p>
            <a:r>
              <a:rPr lang="en-US" dirty="0"/>
              <a:t>Let’s assume, however, that only $4 million of accounts were actually written off in 2025. This means the </a:t>
            </a:r>
            <a:r>
              <a:rPr lang="en-US" sz="1800" dirty="0">
                <a:solidFill>
                  <a:srgbClr val="000000"/>
                </a:solidFill>
                <a:latin typeface="URWPalladioTOT"/>
              </a:rPr>
              <a:t>balance of the allowance account at the end of 2025, prior to any year-end adjusting entry, has a leftover amount of </a:t>
            </a:r>
            <a:r>
              <a:rPr lang="en-US" sz="1800" b="1" dirty="0">
                <a:solidFill>
                  <a:srgbClr val="000000"/>
                </a:solidFill>
                <a:latin typeface="URWPalladioTOT"/>
              </a:rPr>
              <a:t>$2 million. </a:t>
            </a:r>
          </a:p>
          <a:p>
            <a:endParaRPr lang="en-US" sz="1800" b="1" dirty="0">
              <a:solidFill>
                <a:srgbClr val="000000"/>
              </a:solidFill>
              <a:latin typeface="URWPalladioTOT"/>
            </a:endParaRPr>
          </a:p>
          <a:p>
            <a:r>
              <a:rPr lang="en-US" sz="1800" dirty="0">
                <a:solidFill>
                  <a:srgbClr val="000000"/>
                </a:solidFill>
                <a:latin typeface="URWPalladioTOT"/>
              </a:rPr>
              <a:t>If we want the ending balance to be $7 million, by how much does the $2 million current balance need to be adjusted?</a:t>
            </a:r>
          </a:p>
          <a:p>
            <a:endParaRPr lang="en-US" sz="1800" dirty="0">
              <a:solidFill>
                <a:srgbClr val="000000"/>
              </a:solidFill>
              <a:latin typeface="URWPalladioTOT"/>
            </a:endParaRPr>
          </a:p>
          <a:p>
            <a:r>
              <a:rPr lang="en-US" sz="1800" dirty="0">
                <a:solidFill>
                  <a:srgbClr val="000000"/>
                </a:solidFill>
                <a:latin typeface="URWPalladioTOT"/>
              </a:rPr>
              <a:t>Kimzey needs to record an adjusting entry for $5 million to increase the current balance of $2 million credit to the estimated ending balance of $7 million credit. </a:t>
            </a:r>
          </a:p>
          <a:p>
            <a:endParaRPr lang="en-US" sz="1800" dirty="0">
              <a:solidFill>
                <a:srgbClr val="000000"/>
              </a:solidFill>
              <a:latin typeface="URWPalladioTOT"/>
            </a:endParaRPr>
          </a:p>
          <a:p>
            <a:r>
              <a:rPr lang="en-US" sz="1800" dirty="0">
                <a:solidFill>
                  <a:srgbClr val="000000"/>
                </a:solidFill>
                <a:latin typeface="URWPalladioTOT"/>
              </a:rPr>
              <a:t>After the adjusting entry, the allowance account will have a balance of </a:t>
            </a:r>
            <a:r>
              <a:rPr lang="en-US" sz="1800" b="1" dirty="0">
                <a:solidFill>
                  <a:srgbClr val="000000"/>
                </a:solidFill>
                <a:latin typeface="URWPalladioTOT"/>
              </a:rPr>
              <a:t>$7 </a:t>
            </a:r>
            <a:r>
              <a:rPr lang="en-US" sz="1800" dirty="0">
                <a:solidFill>
                  <a:srgbClr val="000000"/>
                </a:solidFill>
                <a:latin typeface="URWPalladioTOT"/>
              </a:rPr>
              <a:t>million, and Kimzey can report this amount in its balance sheet.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0722583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2025 balance sheet, Kimzey will report the allowance account at the best estimate of its appropriate balance, $7 million. </a:t>
            </a:r>
          </a:p>
          <a:p>
            <a:endParaRPr lang="en-US" dirty="0"/>
          </a:p>
          <a:p>
            <a:r>
              <a:rPr lang="en-US" dirty="0"/>
              <a:t>The balance sheet</a:t>
            </a:r>
            <a:r>
              <a:rPr lang="en-US" baseline="0" dirty="0"/>
              <a:t> will show accounts receivable at $23 million ($30 million less the allowance for uncollectible accounts of $7 million).</a:t>
            </a:r>
          </a:p>
          <a:p>
            <a:endParaRPr lang="en-US" baseline="0"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109504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its 2025 income statement, Kimzey will report bad debt expense of only $5 million (not $7 million). This is the amount recorded for bad debt expense in the year-end adjusting entry. </a:t>
            </a:r>
          </a:p>
          <a:p>
            <a:endParaRPr lang="en-US" dirty="0"/>
          </a:p>
          <a:p>
            <a:r>
              <a:rPr lang="en-US" dirty="0"/>
              <a:t>The income statement is shown in Illustration 5–9, along with credit sales of $80 million and</a:t>
            </a:r>
          </a:p>
          <a:p>
            <a:r>
              <a:rPr lang="en-US" dirty="0"/>
              <a:t>other operating expenses of $50 million.</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146410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57</a:t>
            </a:fld>
            <a:endParaRPr lang="en-US" dirty="0"/>
          </a:p>
        </p:txBody>
      </p:sp>
    </p:spTree>
    <p:extLst>
      <p:ext uri="{BB962C8B-B14F-4D97-AF65-F5344CB8AC3E}">
        <p14:creationId xmlns:p14="http://schemas.microsoft.com/office/powerpoint/2010/main" val="3865271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in our example that the balance of Allowance for Uncollectible Accounts in 2025 before the year-end adjusting entry is a $2 million credit. That $2 million credit is the result of estimating bad debts at the end of 2024 to be $6 million but actual bad debts in 2025 being only $4 million. </a:t>
            </a:r>
          </a:p>
          <a:p>
            <a:endParaRPr lang="en-US" dirty="0"/>
          </a:p>
          <a:p>
            <a:r>
              <a:rPr lang="en-US" dirty="0"/>
              <a:t>Therefore, a </a:t>
            </a:r>
            <a:r>
              <a:rPr lang="en-US" i="1" dirty="0"/>
              <a:t>credit</a:t>
            </a:r>
            <a:r>
              <a:rPr lang="en-US" dirty="0"/>
              <a:t> balance before adjustment indicates that the balance of the allowance account at the beginning of the year (or end of last year) may have been too high.</a:t>
            </a:r>
          </a:p>
          <a:p>
            <a:endParaRPr lang="en-US" dirty="0"/>
          </a:p>
          <a:p>
            <a:r>
              <a:rPr lang="en-US" dirty="0"/>
              <a:t>However, it’s possible that some of the estimated uncollectible accounts have not proven bad yet. A debit balance before adjustment indicates that the balance of the allowance account at the beginning of the year was too low. In the case of a debit balance, we’ve written off more bad debts in the current year than we had estimated. We’ll discuss an example that involves a debit balance in the Let’s Review problem at the end of this section. The year-end adjusting entry is affected by the extent to which the previous year’s ending balance of Allowance for Uncollectible Accounts differs from the current year’s actual amount of uncollectible accounts.</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637235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it’s possible that some of the estimated uncollectible accounts have not proven bad yet. </a:t>
            </a:r>
          </a:p>
          <a:p>
            <a:endParaRPr lang="en-US" dirty="0"/>
          </a:p>
          <a:p>
            <a:r>
              <a:rPr lang="en-US" dirty="0"/>
              <a:t>A debit balance before adjustment indicates that the balance of the allowance account at the beginning of the year was too low. In the case of a debit balance, we’ve written off more bad debts in the current year than we had estimated. </a:t>
            </a:r>
          </a:p>
          <a:p>
            <a:endParaRPr lang="en-US" dirty="0"/>
          </a:p>
          <a:p>
            <a:r>
              <a:rPr lang="en-US" dirty="0"/>
              <a:t>The year-end adjusting entry is affected by the extent to which the previous year’s ending balance of Allowance for Uncollectible Accounts differs from the current year’s actual amount of uncollectible accounts.</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842849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of financial statements must realize that</a:t>
            </a:r>
            <a:r>
              <a:rPr lang="en-US" baseline="0" dirty="0"/>
              <a:t> some of the amounts reported in the financial statements are estimates, and estimating the future almost always results in some inaccuracy. </a:t>
            </a:r>
          </a:p>
          <a:p>
            <a:endParaRPr lang="en-US" baseline="0" dirty="0"/>
          </a:p>
          <a:p>
            <a:r>
              <a:rPr lang="en-US" baseline="0" dirty="0"/>
              <a:t>Illustration 5–10 provides an excerpt from the annual report of </a:t>
            </a:r>
            <a:r>
              <a:rPr lang="en-US" b="1" baseline="0" dirty="0"/>
              <a:t>Tenet Healthcare Corporation</a:t>
            </a:r>
            <a:r>
              <a:rPr lang="en-US" baseline="0" dirty="0"/>
              <a:t>.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39760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7E9E1C6-DD6C-4A8D-ADAD-78CDE0C00A8E}"/>
              </a:ext>
            </a:extLst>
          </p:cNvPr>
          <p:cNvSpPr>
            <a:spLocks noGrp="1"/>
          </p:cNvSpPr>
          <p:nvPr>
            <p:ph type="body" idx="1"/>
          </p:nvPr>
        </p:nvSpPr>
        <p:spPr/>
        <p:txBody>
          <a:bodyPr/>
          <a:lstStyle/>
          <a:p>
            <a:r>
              <a:rPr lang="en-US" dirty="0"/>
              <a:t>To see how companies record subsequent receipts from customers, consider an example. On March 1, a company provides services to a customer for $500. The customer later pays the $500 by March 31.</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company records the cash received from the customer by debiting Cash.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Notice that, instead, instead of crediting Service Revenue, the company credits an asset—Accounts Receivable. This is because the company increased Service Revenue back on March 1 when the service was actually provided. Also, Accounts Receivable is reduced because the customer no longer owes money to the company.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Illustration 5–11 presents </a:t>
            </a:r>
            <a:r>
              <a:rPr lang="en-US" sz="1800" b="1" dirty="0">
                <a:solidFill>
                  <a:srgbClr val="000000"/>
                </a:solidFill>
                <a:latin typeface="URWPalladioTOT"/>
              </a:rPr>
              <a:t>Tenet Healthcare</a:t>
            </a:r>
            <a:r>
              <a:rPr lang="en-US" sz="1800" dirty="0">
                <a:solidFill>
                  <a:srgbClr val="000000"/>
                </a:solidFill>
                <a:latin typeface="URWPalladioTOT"/>
              </a:rPr>
              <a:t>’s policy of estimating uncollectible accounts using the aging method.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625216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sz="1800" dirty="0">
                <a:solidFill>
                  <a:srgbClr val="000000"/>
                </a:solidFill>
                <a:latin typeface="URWPalladioTOT"/>
              </a:rPr>
              <a:t>A </a:t>
            </a:r>
            <a:r>
              <a:rPr lang="en-US" sz="1800" b="1" dirty="0">
                <a:solidFill>
                  <a:srgbClr val="000000"/>
                </a:solidFill>
                <a:latin typeface="URWPalladioTOT"/>
              </a:rPr>
              <a:t>subsidiary ledger </a:t>
            </a:r>
            <a:r>
              <a:rPr lang="en-US" sz="1800" dirty="0">
                <a:solidFill>
                  <a:srgbClr val="000000"/>
                </a:solidFill>
                <a:latin typeface="URWPalladioTOT"/>
              </a:rPr>
              <a:t>is a group of individual accounts associated with a particular general ledger control account. </a:t>
            </a:r>
          </a:p>
          <a:p>
            <a:pPr defTabSz="469682">
              <a:defRPr/>
            </a:pPr>
            <a:endParaRPr lang="en-US" sz="1800" dirty="0">
              <a:solidFill>
                <a:srgbClr val="000000"/>
              </a:solidFill>
              <a:latin typeface="URWPalladioTOT"/>
            </a:endParaRPr>
          </a:p>
          <a:p>
            <a:pPr defTabSz="469682">
              <a:defRPr/>
            </a:pPr>
            <a:r>
              <a:rPr lang="en-US" dirty="0"/>
              <a:t>Subsidiary ledgers are also used for accounts payable, property and equipment, investments, and other accounts.</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63</a:t>
            </a:fld>
            <a:endParaRPr lang="en-US" dirty="0"/>
          </a:p>
        </p:txBody>
      </p:sp>
    </p:spTree>
    <p:extLst>
      <p:ext uri="{BB962C8B-B14F-4D97-AF65-F5344CB8AC3E}">
        <p14:creationId xmlns:p14="http://schemas.microsoft.com/office/powerpoint/2010/main" val="3115035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0621206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allowance method for uncollectible accounts is the method required for financial reporting by generally accepted accounting Principles </a:t>
            </a:r>
            <a:r>
              <a:rPr lang="en-US" sz="1800" dirty="0">
                <a:solidFill>
                  <a:srgbClr val="000000"/>
                </a:solidFill>
                <a:latin typeface="URWPalladioTOT"/>
              </a:rPr>
              <a:t>(GAAP). </a:t>
            </a:r>
          </a:p>
          <a:p>
            <a:endParaRPr lang="en-US" sz="1800" dirty="0">
              <a:solidFill>
                <a:srgbClr val="000000"/>
              </a:solidFill>
              <a:latin typeface="URWPalladioTOT"/>
            </a:endParaRPr>
          </a:p>
          <a:p>
            <a:r>
              <a:rPr lang="en-US" sz="1800" dirty="0">
                <a:solidFill>
                  <a:srgbClr val="000000"/>
                </a:solidFill>
                <a:latin typeface="URWPalladioTOT"/>
              </a:rPr>
              <a:t>However, for </a:t>
            </a:r>
            <a:r>
              <a:rPr lang="en-US" dirty="0"/>
              <a:t>tax reporting, companies use an alternative method commonly referred to as the </a:t>
            </a:r>
            <a:r>
              <a:rPr lang="en-US" i="1" dirty="0"/>
              <a:t>direct write-off method</a:t>
            </a:r>
            <a:r>
              <a:rPr lang="en-US" dirty="0"/>
              <a:t>. </a:t>
            </a:r>
          </a:p>
          <a:p>
            <a:endParaRPr lang="en-US" dirty="0"/>
          </a:p>
          <a:p>
            <a:r>
              <a:rPr lang="en-US" dirty="0"/>
              <a:t>Under the </a:t>
            </a:r>
            <a:r>
              <a:rPr lang="en-US" b="1" i="0" dirty="0"/>
              <a:t>direct write-off method</a:t>
            </a:r>
            <a:r>
              <a:rPr lang="en-US" dirty="0"/>
              <a:t>, we write off bad debts only at the time they actually become uncollectible, unlike the allowance method which requires estimation of uncollectible accounts before they even occur.</a:t>
            </a:r>
          </a:p>
          <a:p>
            <a:endParaRPr lang="en-US" dirty="0"/>
          </a:p>
          <a:p>
            <a:r>
              <a:rPr lang="en-US" b="1" dirty="0"/>
              <a:t>It is important to emphasize that the direct write-off method is generally not allowed for financial reporting under GAAP</a:t>
            </a:r>
            <a:r>
              <a:rPr lang="en-US" dirty="0"/>
              <a:t>. It is only used in financial reporting if uncollectible accounts are not anticipated or are expected to be very small. </a:t>
            </a:r>
          </a:p>
          <a:p>
            <a:endParaRPr lang="en-US" b="1" dirty="0"/>
          </a:p>
          <a:p>
            <a:r>
              <a:rPr lang="en-US" b="1" dirty="0"/>
              <a:t>The direct write-off method is primarily used for tax reporting.</a:t>
            </a:r>
            <a:r>
              <a:rPr lang="en-US" dirty="0"/>
              <a:t> Companies do not report a tax deduction for bad debts until those bad debts are actually uncollectible.</a:t>
            </a:r>
          </a:p>
          <a:p>
            <a:endParaRPr lang="en-US" dirty="0"/>
          </a:p>
          <a:p>
            <a:endParaRPr lang="en-US" b="0"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67</a:t>
            </a:fld>
            <a:endParaRPr lang="en-US" dirty="0"/>
          </a:p>
        </p:txBody>
      </p:sp>
    </p:spTree>
    <p:extLst>
      <p:ext uri="{BB962C8B-B14F-4D97-AF65-F5344CB8AC3E}">
        <p14:creationId xmlns:p14="http://schemas.microsoft.com/office/powerpoint/2010/main" val="36388865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To see how the direct write-off method works, suppose a company provides services on account for $100,000 in 2024, but makes no allowance for uncollectible accounts at the end of the year. </a:t>
            </a:r>
          </a:p>
          <a:p>
            <a:endParaRPr lang="en-US" sz="1800" dirty="0">
              <a:solidFill>
                <a:srgbClr val="000000"/>
              </a:solidFill>
              <a:latin typeface="URWPalladioTOT"/>
            </a:endParaRPr>
          </a:p>
          <a:p>
            <a:r>
              <a:rPr lang="en-US" sz="1800" dirty="0">
                <a:solidFill>
                  <a:srgbClr val="000000"/>
                </a:solidFill>
                <a:latin typeface="URWPalladioTOT"/>
              </a:rPr>
              <a:t>Then, in the following year on September 17, 2025, an account of $2,000 becomes uncollectible. The company records the actual write-off by increasing Bad Debt Expense and decreasing Accounts Receivable.</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68</a:t>
            </a:fld>
            <a:endParaRPr lang="en-US" dirty="0"/>
          </a:p>
        </p:txBody>
      </p:sp>
    </p:spTree>
    <p:extLst>
      <p:ext uri="{BB962C8B-B14F-4D97-AF65-F5344CB8AC3E}">
        <p14:creationId xmlns:p14="http://schemas.microsoft.com/office/powerpoint/2010/main" val="4022358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Illustration 5-12 highlights the timing difference between the allowance method and the direct write-off method for our example. For simplicity, assume that our estimate of uncollectible accounts of $2,000 at the end of 2024 turns out to be correct, and actual bad debts in 2025 are $2,000.</a:t>
            </a:r>
          </a:p>
          <a:p>
            <a:endParaRPr lang="en-US" sz="1800" dirty="0">
              <a:solidFill>
                <a:srgbClr val="000000"/>
              </a:solidFill>
              <a:latin typeface="URWPalladioTOT"/>
            </a:endParaRPr>
          </a:p>
          <a:p>
            <a:r>
              <a:rPr lang="en-US" sz="1800" dirty="0">
                <a:solidFill>
                  <a:srgbClr val="000000"/>
                </a:solidFill>
                <a:latin typeface="URWPalladioTOT"/>
              </a:rPr>
              <a:t>Under the allowance method, future bad debts are estimated and recorded as an expense and a reduction in assets in 2024. Bad debt expense is recorded in the same period (2024) as the revenue it helps to create (also in 2024). </a:t>
            </a:r>
          </a:p>
          <a:p>
            <a:endParaRPr lang="en-US" sz="1800" dirty="0">
              <a:solidFill>
                <a:srgbClr val="000000"/>
              </a:solidFill>
              <a:latin typeface="URWPalladioTOT"/>
            </a:endParaRPr>
          </a:p>
          <a:p>
            <a:r>
              <a:rPr lang="en-US" sz="1800" dirty="0">
                <a:solidFill>
                  <a:srgbClr val="000000"/>
                </a:solidFill>
                <a:latin typeface="URWPalladioTOT"/>
              </a:rPr>
              <a:t>Under the direct write-off method, though, we make no attempt to estimate future bad debts. We record bad debt expense in the period the account proves uncollectible. In this case, we report the bad debt expense and reduction in assets in 2025. </a:t>
            </a:r>
          </a:p>
          <a:p>
            <a:endParaRPr lang="en-US" sz="1800" dirty="0">
              <a:solidFill>
                <a:srgbClr val="000000"/>
              </a:solidFill>
              <a:latin typeface="URWPalladioTOT"/>
            </a:endParaRPr>
          </a:p>
          <a:p>
            <a:r>
              <a:rPr lang="en-US" sz="1800" dirty="0">
                <a:solidFill>
                  <a:srgbClr val="000000"/>
                </a:solidFill>
                <a:latin typeface="URWPalladioTOT"/>
              </a:rPr>
              <a:t>The direct write-off method violates GAAP, because accounts receivable are reported in the current period (2024) for an amount greater than the cash that is expected to be collected in the following period (2025). </a:t>
            </a:r>
          </a:p>
          <a:p>
            <a:endParaRPr lang="en-US" sz="1800" dirty="0">
              <a:solidFill>
                <a:srgbClr val="000000"/>
              </a:solidFill>
              <a:latin typeface="URWPalladioTOT"/>
            </a:endParaRPr>
          </a:p>
          <a:p>
            <a:r>
              <a:rPr lang="en-US" sz="1800" dirty="0">
                <a:solidFill>
                  <a:srgbClr val="000000"/>
                </a:solidFill>
                <a:latin typeface="URWPalladioTOT"/>
              </a:rPr>
              <a:t>Notice that, either way, the ultimate effect is a $2,000 debit to Bad Debt Expense and a $2,000 credit to Accounts Receivable. </a:t>
            </a:r>
          </a:p>
          <a:p>
            <a:endParaRPr lang="en-US" sz="1800" dirty="0">
              <a:solidFill>
                <a:srgbClr val="000000"/>
              </a:solidFill>
              <a:latin typeface="URWPalladioTOT"/>
            </a:endParaRPr>
          </a:p>
          <a:p>
            <a:r>
              <a:rPr lang="en-US" sz="1800" dirty="0">
                <a:solidFill>
                  <a:srgbClr val="000000"/>
                </a:solidFill>
                <a:latin typeface="URWPalladioTOT"/>
              </a:rPr>
              <a:t>The balance of Allowance for Uncollectible Accounts cancels out; it initially increases with a credit for the estimate of bad debts and then decreases with a debit for actual bad debts. </a:t>
            </a:r>
          </a:p>
          <a:p>
            <a:endParaRPr lang="en-US" sz="1800" dirty="0">
              <a:solidFill>
                <a:srgbClr val="000000"/>
              </a:solidFill>
              <a:latin typeface="URWPalladioTOT"/>
            </a:endParaRPr>
          </a:p>
          <a:p>
            <a:r>
              <a:rPr lang="en-US" sz="1800" b="1" dirty="0">
                <a:solidFill>
                  <a:srgbClr val="000000"/>
                </a:solidFill>
                <a:latin typeface="URWPalladioTOT"/>
              </a:rPr>
              <a:t>The difference between the two methods is in the timing. </a:t>
            </a:r>
            <a:r>
              <a:rPr lang="en-US" sz="1800" dirty="0">
                <a:solidFill>
                  <a:srgbClr val="000000"/>
                </a:solidFill>
                <a:latin typeface="URWPalladioTOT"/>
              </a:rPr>
              <a:t>The direct write-off method is less timely in recognizing uncollectible accounts.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8350189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70</a:t>
            </a:fld>
            <a:endParaRPr lang="en-US" dirty="0"/>
          </a:p>
        </p:txBody>
      </p:sp>
    </p:spTree>
    <p:extLst>
      <p:ext uri="{BB962C8B-B14F-4D97-AF65-F5344CB8AC3E}">
        <p14:creationId xmlns:p14="http://schemas.microsoft.com/office/powerpoint/2010/main" val="36388865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Notes receivable </a:t>
            </a:r>
            <a:r>
              <a:rPr lang="en-IN" dirty="0"/>
              <a:t>are similar to accounts receivable but are more formal credit arrangements evidenced by a written debt instrument, or note</a:t>
            </a:r>
            <a:r>
              <a:rPr lang="en-IN" i="1" dirty="0"/>
              <a:t>. </a:t>
            </a:r>
            <a:r>
              <a:rPr lang="en-US" dirty="0"/>
              <a:t>Notes receivable typically arise from loans to other entities (including affiliated companies); loans to stockholders and employees; and occasionally the sale of merchandise, other assets, or services.</a:t>
            </a:r>
            <a:endParaRPr lang="en-IN" i="1"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72</a:t>
            </a:fld>
            <a:endParaRPr lang="en-US" dirty="0"/>
          </a:p>
        </p:txBody>
      </p:sp>
    </p:spTree>
    <p:extLst>
      <p:ext uri="{BB962C8B-B14F-4D97-AF65-F5344CB8AC3E}">
        <p14:creationId xmlns:p14="http://schemas.microsoft.com/office/powerpoint/2010/main" val="2241684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73</a:t>
            </a:fld>
            <a:endParaRPr lang="en-US" dirty="0"/>
          </a:p>
        </p:txBody>
      </p:sp>
    </p:spTree>
    <p:extLst>
      <p:ext uri="{BB962C8B-B14F-4D97-AF65-F5344CB8AC3E}">
        <p14:creationId xmlns:p14="http://schemas.microsoft.com/office/powerpoint/2010/main" val="717069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Let’s examine the sample Note Receivable in Illustration 5-13.</a:t>
            </a:r>
          </a:p>
          <a:p>
            <a:pPr defTabSz="469682">
              <a:defRPr/>
            </a:pPr>
            <a:endParaRPr lang="en-US" dirty="0"/>
          </a:p>
          <a:p>
            <a:pPr defTabSz="469682">
              <a:defRPr/>
            </a:pPr>
            <a:r>
              <a:rPr lang="en-US" dirty="0"/>
              <a:t>On February 1, 2024, Kimzey Medical Clinic provides services of $10,000 to a patient, Justin Payne, who is not able to pay immediately. In place of payment, Justin offers Kimzey a six-month, 12% promissory note. </a:t>
            </a:r>
          </a:p>
          <a:p>
            <a:pPr defTabSz="469682">
              <a:defRPr/>
            </a:pPr>
            <a:endParaRPr lang="en-US" dirty="0"/>
          </a:p>
          <a:p>
            <a:pPr defTabSz="469682">
              <a:defRPr/>
            </a:pPr>
            <a:r>
              <a:rPr lang="en-US" dirty="0"/>
              <a:t>Because of the large amount of the receivable, Kimzey agrees to accept the promissory note as a way to increase the likelihood of eventually receiving payment. In addition, because of the delay in payment, Kimzey would like to charge interest on the outstanding balance. </a:t>
            </a:r>
          </a:p>
          <a:p>
            <a:pPr defTabSz="469682">
              <a:defRPr/>
            </a:pPr>
            <a:endParaRPr lang="en-US" dirty="0"/>
          </a:p>
          <a:p>
            <a:pPr defTabSz="469682">
              <a:defRPr/>
            </a:pPr>
            <a:r>
              <a:rPr lang="en-US" dirty="0"/>
              <a:t>A formal promissory note provides an explicit statement of the interest charges.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27023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types of receivables are less common than accounts receivable. </a:t>
            </a:r>
          </a:p>
          <a:p>
            <a:endParaRPr lang="en-US" i="1" dirty="0"/>
          </a:p>
          <a:p>
            <a:r>
              <a:rPr lang="en-US" i="1" dirty="0"/>
              <a:t>Nontrade receivables</a:t>
            </a:r>
            <a:r>
              <a:rPr lang="en-US" dirty="0"/>
              <a:t> are receivables that originate from sources other than customers. They include tax refund claims, interest receivable, and loans by the company to other entities, including stockholders and employees. </a:t>
            </a:r>
          </a:p>
          <a:p>
            <a:endParaRPr lang="en-US" dirty="0"/>
          </a:p>
          <a:p>
            <a:r>
              <a:rPr lang="en-US" dirty="0"/>
              <a:t>When receivables are accompanied by formal credit arrangements made with written debt instruments (or notes), we refer to them as </a:t>
            </a:r>
            <a:r>
              <a:rPr lang="en-US" i="1" dirty="0"/>
              <a:t>notes receivable.</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8</a:t>
            </a:fld>
            <a:endParaRPr lang="en-US" dirty="0"/>
          </a:p>
        </p:txBody>
      </p:sp>
    </p:spTree>
    <p:extLst>
      <p:ext uri="{BB962C8B-B14F-4D97-AF65-F5344CB8AC3E}">
        <p14:creationId xmlns:p14="http://schemas.microsoft.com/office/powerpoint/2010/main" val="17215051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On February 1, 2024, Kimzey Medical Clinic provides services of $10,000 to a patient, Justin Payne, who is not able to pay immediately. In place of payment, Justin offers Kimzey a six-month, 12% promissory note. </a:t>
            </a:r>
            <a:r>
              <a:rPr lang="en-IN" dirty="0"/>
              <a:t>When Justin is not able to pay for the services immediately and offers a six-month, 12% promissory note.</a:t>
            </a:r>
          </a:p>
          <a:p>
            <a:endParaRPr lang="en-IN" dirty="0"/>
          </a:p>
          <a:p>
            <a:r>
              <a:rPr lang="en-IN" dirty="0"/>
              <a:t>Because it was received at the time the services were provided, Kimzey records the note by increasing Notes Receivable and increasing Service Revenue.</a:t>
            </a:r>
          </a:p>
          <a:p>
            <a:endParaRPr lang="en-IN" dirty="0"/>
          </a:p>
          <a:p>
            <a:r>
              <a:rPr lang="en-IN" dirty="0"/>
              <a:t>Notice that Kimzey expects to receive the $10,000 note plus interest of 12% in six months. However, Kimzey does not record any interest on the day the note is issued, because no interest has yet been earned.</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75</a:t>
            </a:fld>
            <a:endParaRPr lang="en-US" dirty="0"/>
          </a:p>
        </p:txBody>
      </p:sp>
    </p:spTree>
    <p:extLst>
      <p:ext uri="{BB962C8B-B14F-4D97-AF65-F5344CB8AC3E}">
        <p14:creationId xmlns:p14="http://schemas.microsoft.com/office/powerpoint/2010/main" val="6360953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On February 1, 2024, Kimzey Medical Clinic provides services of $10,000 to a patient, Justin Payne, who is not able to pay immediately. In place of payment, Justin offers Kimzey a six-month, 12% promissory note. </a:t>
            </a:r>
            <a:r>
              <a:rPr lang="en-IN" dirty="0"/>
              <a:t>When Justin is not able to pay for the services immediately and offers a six-month, 12% promissory note.</a:t>
            </a:r>
          </a:p>
          <a:p>
            <a:endParaRPr lang="en-IN" dirty="0"/>
          </a:p>
          <a:p>
            <a:r>
              <a:rPr lang="en-IN" dirty="0"/>
              <a:t>Because it was received at the time the services were provided, Kimzey records the note by increasing Notes Receivable and increasing Service Revenue.</a:t>
            </a:r>
          </a:p>
          <a:p>
            <a:endParaRPr lang="en-IN" dirty="0"/>
          </a:p>
          <a:p>
            <a:r>
              <a:rPr lang="en-IN" dirty="0"/>
              <a:t>Notice that Kimzey expects to receive the $10,000 note plus interest of 12% in six months. However, Kimzey does not record any interest on the day the note is issued, because no interest has yet been earned.</a:t>
            </a:r>
          </a:p>
          <a:p>
            <a:endParaRPr lang="en-IN" dirty="0"/>
          </a:p>
          <a:p>
            <a:r>
              <a:rPr lang="en-US" sz="1800" b="1" dirty="0">
                <a:solidFill>
                  <a:srgbClr val="000000"/>
                </a:solidFill>
                <a:latin typeface="URWPalladioTOT"/>
              </a:rPr>
              <a:t>Recognize that the transaction has no impact on the accounting equation; it is simply a matter of reclassifying assets. </a:t>
            </a:r>
            <a:r>
              <a:rPr lang="en-US" sz="1800" dirty="0">
                <a:solidFill>
                  <a:srgbClr val="000000"/>
                </a:solidFill>
                <a:latin typeface="URWPalladioTOT"/>
              </a:rPr>
              <a:t>One asset (notes receivable) increases, while another asset (accounts receivable) decreases.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76</a:t>
            </a:fld>
            <a:endParaRPr lang="en-US" dirty="0"/>
          </a:p>
        </p:txBody>
      </p:sp>
    </p:spTree>
    <p:extLst>
      <p:ext uri="{BB962C8B-B14F-4D97-AF65-F5344CB8AC3E}">
        <p14:creationId xmlns:p14="http://schemas.microsoft.com/office/powerpoint/2010/main" val="41430379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sz="1800" dirty="0">
                <a:solidFill>
                  <a:srgbClr val="000000"/>
                </a:solidFill>
                <a:latin typeface="URWPalladioTOT"/>
              </a:rPr>
              <a:t>In the previous example, Kimzey accepted a six-month, 12% promissory note. The “12%” indicates the annual interest rate charged by the payee. The terms of the six-month note mean that Kimzey will charge Justin Payne one-half year of interest, or 6%, on the face value. </a:t>
            </a:r>
          </a:p>
          <a:p>
            <a:pPr defTabSz="469682">
              <a:defRPr/>
            </a:pPr>
            <a:endParaRPr lang="en-US" sz="1800" dirty="0">
              <a:solidFill>
                <a:srgbClr val="000000"/>
              </a:solidFill>
              <a:latin typeface="URWPalladioTOT"/>
            </a:endParaRPr>
          </a:p>
          <a:p>
            <a:pPr defTabSz="469682">
              <a:defRPr/>
            </a:pPr>
            <a:r>
              <a:rPr lang="en-US" sz="1800" dirty="0">
                <a:solidFill>
                  <a:srgbClr val="000000"/>
                </a:solidFill>
                <a:latin typeface="URWPalladioTOT"/>
              </a:rPr>
              <a:t>Interest on Kimzey’s note receivable is calculated as follows: Interest = Face value of $10,000 x Annual interest rate of 12% x Fraction of the year of 6/12 = $600</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78</a:t>
            </a:fld>
            <a:endParaRPr lang="en-US" dirty="0"/>
          </a:p>
        </p:txBody>
      </p:sp>
    </p:spTree>
    <p:extLst>
      <p:ext uri="{BB962C8B-B14F-4D97-AF65-F5344CB8AC3E}">
        <p14:creationId xmlns:p14="http://schemas.microsoft.com/office/powerpoint/2010/main" val="3422644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record the collection of notes receivable the same way as collection of accounts receivable, except that we also record interest earned as interest revenue in the income statement.</a:t>
            </a:r>
            <a:endParaRPr lang="en-IN" dirty="0"/>
          </a:p>
          <a:p>
            <a:endParaRPr lang="en-IN" dirty="0"/>
          </a:p>
          <a:p>
            <a:r>
              <a:rPr lang="en-US" dirty="0"/>
              <a:t>Continuing the previous example, suppose that on August 1, 2024, the maturity date, Justin repays the note and interest in full as promised. Kimzey will record a journal entry that increases Cash by $10,000 (or $10,000 face value + $600 interest), decreases Note Receivable by $10,000, and increases Interest Revenue by $600.</a:t>
            </a:r>
          </a:p>
          <a:p>
            <a:endParaRPr lang="en-US" dirty="0"/>
          </a:p>
          <a:p>
            <a:r>
              <a:rPr lang="en-US" sz="1800" dirty="0">
                <a:solidFill>
                  <a:srgbClr val="000000"/>
                </a:solidFill>
                <a:latin typeface="URWPalladioTOT"/>
              </a:rPr>
              <a:t>Over the six-month period, Kimzey earns interest revenue of $600. The credit to Notes Receivable reduces the balance in that account to $0, which is the amount Justin owes after payment to Kimzey.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80</a:t>
            </a:fld>
            <a:endParaRPr lang="en-US" dirty="0"/>
          </a:p>
        </p:txBody>
      </p:sp>
    </p:spTree>
    <p:extLst>
      <p:ext uri="{BB962C8B-B14F-4D97-AF65-F5344CB8AC3E}">
        <p14:creationId xmlns:p14="http://schemas.microsoft.com/office/powerpoint/2010/main" val="23163763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frequently happens that a note is issued in one year and the maturity date occurs in the following year. </a:t>
            </a:r>
          </a:p>
          <a:p>
            <a:endParaRPr lang="en-US" dirty="0"/>
          </a:p>
          <a:p>
            <a:r>
              <a:rPr lang="en-US" dirty="0"/>
              <a:t>For example, what if Justin Payne issued the previous six-month note to Kimzey on November 1, 2024, instead of February 1, 2024? </a:t>
            </a:r>
          </a:p>
          <a:p>
            <a:endParaRPr lang="en-US" dirty="0"/>
          </a:p>
          <a:p>
            <a:r>
              <a:rPr lang="en-US" dirty="0"/>
              <a:t>In that case, the $10,000 face value (principal) and $600 interest on the six-month note are not due until May 1, 2025. </a:t>
            </a:r>
          </a:p>
          <a:p>
            <a:endParaRPr lang="en-US" dirty="0"/>
          </a:p>
          <a:p>
            <a:r>
              <a:rPr lang="en-US" dirty="0"/>
              <a:t>The length of the note (six months) and interest rate (12%) remain the same, and so the total interest of $600 charged to Justin remains the same.</a:t>
            </a:r>
          </a:p>
          <a:p>
            <a:endParaRPr lang="en-US" dirty="0"/>
          </a:p>
          <a:p>
            <a:r>
              <a:rPr lang="en-US" dirty="0"/>
              <a:t>However, Kimzey will earn interest revenue in two separate accounting periods (assuming Kimzey uses a calendar year): for two months of the six-month note in 2024 (November and December), and for four months in the next year (January through April). </a:t>
            </a:r>
          </a:p>
          <a:p>
            <a:endParaRPr lang="en-US" dirty="0"/>
          </a:p>
          <a:p>
            <a:r>
              <a:rPr lang="en-US" sz="1800" dirty="0">
                <a:solidFill>
                  <a:srgbClr val="000000"/>
                </a:solidFill>
                <a:latin typeface="URWPalladioTOT"/>
              </a:rPr>
              <a:t>Illustration 5–14 demonstrates the calculation of interest revenue over time. Interest receivable from Kimzey’s six-month, $10,000, 12% note is $100 per month (</a:t>
            </a:r>
            <a:r>
              <a:rPr lang="en-US" sz="1800" dirty="0">
                <a:solidFill>
                  <a:srgbClr val="000000"/>
                </a:solidFill>
                <a:latin typeface="UniMath2"/>
              </a:rPr>
              <a:t>= </a:t>
            </a:r>
            <a:r>
              <a:rPr lang="en-US" sz="1800" dirty="0">
                <a:solidFill>
                  <a:srgbClr val="000000"/>
                </a:solidFill>
                <a:latin typeface="URWPalladioTOT"/>
              </a:rPr>
              <a:t>$10,000 </a:t>
            </a:r>
            <a:r>
              <a:rPr lang="en-US" sz="1800" dirty="0">
                <a:solidFill>
                  <a:srgbClr val="000000"/>
                </a:solidFill>
                <a:latin typeface="UniMath2"/>
              </a:rPr>
              <a:t>× </a:t>
            </a:r>
            <a:r>
              <a:rPr lang="en-US" sz="1800" dirty="0">
                <a:solidFill>
                  <a:srgbClr val="000000"/>
                </a:solidFill>
                <a:latin typeface="URWPalladioTOT"/>
              </a:rPr>
              <a:t>12% </a:t>
            </a:r>
            <a:r>
              <a:rPr lang="en-US" sz="1800" dirty="0">
                <a:solidFill>
                  <a:srgbClr val="000000"/>
                </a:solidFill>
                <a:latin typeface="UniMath2"/>
              </a:rPr>
              <a:t>× </a:t>
            </a:r>
            <a:r>
              <a:rPr lang="en-US" sz="1800" dirty="0">
                <a:solidFill>
                  <a:srgbClr val="000000"/>
                </a:solidFill>
                <a:latin typeface="URWPalladioTOT"/>
              </a:rPr>
              <a:t>1/12).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683000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Because Kimzey earns two months of interest in 2024, it must accrue that interest as revenue on December 31, 2024 (even though no cash has been collected). </a:t>
            </a:r>
          </a:p>
          <a:p>
            <a:endParaRPr lang="en-IN" dirty="0"/>
          </a:p>
          <a:p>
            <a:r>
              <a:rPr lang="en-US" dirty="0"/>
              <a:t>Because Kimzey earns two months of interest in 2024, it must accrue that interest of $200 on December 31, 2024 (even though no cash has been collected). The adjusting entry to accrue interest revenue increases Interest Receivable and increases Interest Revenue.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82</a:t>
            </a:fld>
            <a:endParaRPr lang="en-US" dirty="0"/>
          </a:p>
        </p:txBody>
      </p:sp>
    </p:spTree>
    <p:extLst>
      <p:ext uri="{BB962C8B-B14F-4D97-AF65-F5344CB8AC3E}">
        <p14:creationId xmlns:p14="http://schemas.microsoft.com/office/powerpoint/2010/main" val="5011468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Because Kimzey earns two months of interest in 2024, it must accrue that interest as revenue on December 31, 2024 (even though no cash has been collected). The first entry shown in the slide</a:t>
            </a:r>
            <a:r>
              <a:rPr lang="en-IN" baseline="0" dirty="0"/>
              <a:t> is to record the </a:t>
            </a:r>
            <a:r>
              <a:rPr lang="en-IN" dirty="0"/>
              <a:t>adjustment to accrue interest revenue.</a:t>
            </a:r>
          </a:p>
          <a:p>
            <a:endParaRPr lang="en-IN" dirty="0"/>
          </a:p>
          <a:p>
            <a:r>
              <a:rPr lang="en-US" dirty="0"/>
              <a:t>On May 1, 2025, the maturity date, Kimzey records the collection of the note receivable of $10,000 and interest of $600. Notice that the cash collected for interest includes $200 receivable from 2024, as well as $400 of additional interest revenue related to four months in 2025. </a:t>
            </a:r>
          </a:p>
          <a:p>
            <a:endParaRPr lang="en-US" dirty="0"/>
          </a:p>
          <a:p>
            <a:r>
              <a:rPr lang="en-US" dirty="0"/>
              <a:t>The entry on May 1, 2025, eliminates the balances of the note receivable and interest receivable recorded in 2024.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83</a:t>
            </a:fld>
            <a:endParaRPr lang="en-US" dirty="0"/>
          </a:p>
        </p:txBody>
      </p:sp>
    </p:spTree>
    <p:extLst>
      <p:ext uri="{BB962C8B-B14F-4D97-AF65-F5344CB8AC3E}">
        <p14:creationId xmlns:p14="http://schemas.microsoft.com/office/powerpoint/2010/main" val="12960199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5120845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86</a:t>
            </a:fld>
            <a:endParaRPr lang="en-US" dirty="0"/>
          </a:p>
        </p:txBody>
      </p:sp>
      <p:sp>
        <p:nvSpPr>
          <p:cNvPr id="5" name="Date Placeholder 4">
            <a:extLst>
              <a:ext uri="{FF2B5EF4-FFF2-40B4-BE49-F238E27FC236}">
                <a16:creationId xmlns:a16="http://schemas.microsoft.com/office/drawing/2014/main" id="{1843AB3F-D3CA-43C2-B79B-E46DA5E040A1}"/>
              </a:ext>
            </a:extLst>
          </p:cNvPr>
          <p:cNvSpPr>
            <a:spLocks noGrp="1"/>
          </p:cNvSpPr>
          <p:nvPr>
            <p:ph type="dt" idx="1"/>
          </p:nvPr>
        </p:nvSpPr>
        <p:spPr/>
        <p:txBody>
          <a:bodyPr/>
          <a:lstStyle/>
          <a:p>
            <a:fld id="{DA07BA6B-DB1C-4EB3-AE09-738F7946686F}" type="datetime1">
              <a:rPr lang="en-US" smtClean="0"/>
              <a:t>3/10/2022</a:t>
            </a:fld>
            <a:endParaRPr lang="en-US" dirty="0"/>
          </a:p>
        </p:txBody>
      </p:sp>
    </p:spTree>
    <p:extLst>
      <p:ext uri="{BB962C8B-B14F-4D97-AF65-F5344CB8AC3E}">
        <p14:creationId xmlns:p14="http://schemas.microsoft.com/office/powerpoint/2010/main" val="38237950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87</a:t>
            </a:fld>
            <a:endParaRPr lang="en-US" dirty="0"/>
          </a:p>
        </p:txBody>
      </p:sp>
    </p:spTree>
    <p:extLst>
      <p:ext uri="{BB962C8B-B14F-4D97-AF65-F5344CB8AC3E}">
        <p14:creationId xmlns:p14="http://schemas.microsoft.com/office/powerpoint/2010/main" val="7170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554150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receivables turnover ratio shows the number of times during a year that the average accounts receivable balance is collected (or “turns over”).</a:t>
            </a:r>
          </a:p>
          <a:p>
            <a:endParaRPr lang="en-US" dirty="0"/>
          </a:p>
          <a:p>
            <a:r>
              <a:rPr lang="en-US" dirty="0"/>
              <a:t>The “net” in net credit sales refers to total </a:t>
            </a:r>
            <a:r>
              <a:rPr lang="en-US" b="1" dirty="0"/>
              <a:t>credit</a:t>
            </a:r>
            <a:r>
              <a:rPr lang="en-US" dirty="0"/>
              <a:t> sales net of discounts, returns, and allowances. The amount for net credit sales is obtained from the current period’s income statement; average accounts receivable equals the average of accounts receivable reported in this period’s and last period’s balance sheets. </a:t>
            </a:r>
          </a:p>
          <a:p>
            <a:endParaRPr lang="en-US" dirty="0"/>
          </a:p>
          <a:p>
            <a:r>
              <a:rPr lang="en-US" b="1" dirty="0"/>
              <a:t>The more frequently a business is able to “turn over” its average accounts receivable, the more effective a company is at granting credit to and collecting cash from its customers. </a:t>
            </a:r>
          </a:p>
          <a:p>
            <a:endParaRPr lang="en-US" dirty="0"/>
          </a:p>
          <a:p>
            <a:pPr defTabSz="469682">
              <a:defRPr/>
            </a:pPr>
            <a:r>
              <a:rPr lang="en-US" dirty="0"/>
              <a:t>The average collection period shows the approximate number of days the average accounts receivable balance is outstanding.</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88</a:t>
            </a:fld>
            <a:endParaRPr lang="en-US" dirty="0"/>
          </a:p>
        </p:txBody>
      </p:sp>
    </p:spTree>
    <p:extLst>
      <p:ext uri="{BB962C8B-B14F-4D97-AF65-F5344CB8AC3E}">
        <p14:creationId xmlns:p14="http://schemas.microsoft.com/office/powerpoint/2010/main" val="37238199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From Illustration 5–15, we see that CVS Health has a higher receivables turnover and a shorter collection period, indicating that the company more efficiently collects cash from patients than does Tenet. </a:t>
            </a:r>
          </a:p>
          <a:p>
            <a:endParaRPr lang="en-US" baseline="0" dirty="0"/>
          </a:p>
          <a:p>
            <a:r>
              <a:rPr lang="en-US" baseline="0" dirty="0"/>
              <a:t>This difference is not surprising. Tenet provides health care directly to patients, many of whom are uninsured or underinsured. It’s not surprising that</a:t>
            </a:r>
          </a:p>
          <a:p>
            <a:r>
              <a:rPr lang="en-US" baseline="0" dirty="0"/>
              <a:t>Tenet’s collection period is relatively long. In contrast, CVS Health obtains most of its revenue through its pharmacies and retail clinics. Thus, it does not face many of the patient health care challenges that Tenet does.</a:t>
            </a:r>
          </a:p>
          <a:p>
            <a:endParaRPr lang="en-US" baseline="0" dirty="0"/>
          </a:p>
          <a:p>
            <a:r>
              <a:rPr lang="en-US" baseline="0" dirty="0"/>
              <a:t>Having enough cash is important to running any business. The more quickly a company can collect its receivables, the more quickly it can use that cash to generate even more cash by reinvesting in the business and generating additional sales.</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650405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90</a:t>
            </a:fld>
            <a:endParaRPr lang="en-US" dirty="0"/>
          </a:p>
        </p:txBody>
      </p:sp>
    </p:spTree>
    <p:extLst>
      <p:ext uri="{BB962C8B-B14F-4D97-AF65-F5344CB8AC3E}">
        <p14:creationId xmlns:p14="http://schemas.microsoft.com/office/powerpoint/2010/main" val="41586435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5325764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93</a:t>
            </a:fld>
            <a:endParaRPr lang="en-US" dirty="0"/>
          </a:p>
        </p:txBody>
      </p:sp>
    </p:spTree>
    <p:extLst>
      <p:ext uri="{BB962C8B-B14F-4D97-AF65-F5344CB8AC3E}">
        <p14:creationId xmlns:p14="http://schemas.microsoft.com/office/powerpoint/2010/main" val="26985598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we estimated uncollectible accounts based on a percentage of accounts receivable at the end of the period (</a:t>
            </a:r>
            <a:r>
              <a:rPr lang="en-US" i="1" dirty="0"/>
              <a:t>percentage-of-receivables method</a:t>
            </a:r>
            <a:r>
              <a:rPr lang="en-US" dirty="0"/>
              <a:t>) or based on the age of individual accounts receivable (</a:t>
            </a:r>
            <a:r>
              <a:rPr lang="en-US" i="1" dirty="0"/>
              <a:t>aging method</a:t>
            </a:r>
            <a:r>
              <a:rPr lang="en-US" dirty="0"/>
              <a:t>). We refer to both of these as a balance sheet method, because we base the estimate of bad debts on a balance sheet account—accounts receivable.</a:t>
            </a:r>
          </a:p>
          <a:p>
            <a:endParaRPr lang="en-US" dirty="0"/>
          </a:p>
          <a:p>
            <a:r>
              <a:rPr lang="en-US" dirty="0"/>
              <a:t>As an alternative, we can estimate uncollectible accounts using an income statement account—credit sales. Estimating uncollectible accounts using a percentage of credit sales is aptly referred to as the percentage-of-credit-sales method or the income statement method. In this appendix, we consider the </a:t>
            </a:r>
            <a:r>
              <a:rPr lang="en-US" i="1" dirty="0"/>
              <a:t>percentage-of-credit-sales method </a:t>
            </a:r>
            <a:r>
              <a:rPr lang="en-US" dirty="0"/>
              <a:t>or the </a:t>
            </a:r>
            <a:r>
              <a:rPr lang="en-US" i="1" dirty="0"/>
              <a:t>income statement method</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94</a:t>
            </a:fld>
            <a:endParaRPr lang="en-US" dirty="0"/>
          </a:p>
        </p:txBody>
      </p:sp>
    </p:spTree>
    <p:extLst>
      <p:ext uri="{BB962C8B-B14F-4D97-AF65-F5344CB8AC3E}">
        <p14:creationId xmlns:p14="http://schemas.microsoft.com/office/powerpoint/2010/main" val="26985598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Illustration 5-16 demonstrates the differences in the two methods when adjusting for estimates of uncollectible accounts. Notice that the two methods for estimating uncollectible accounts result in different adjustments.</a:t>
            </a:r>
          </a:p>
          <a:p>
            <a:pPr defTabSz="469682">
              <a:defRPr/>
            </a:pPr>
            <a:endParaRPr lang="en-US" dirty="0"/>
          </a:p>
          <a:p>
            <a:pPr defTabSz="469682">
              <a:defRPr/>
            </a:pPr>
            <a:r>
              <a:rPr lang="en-US" dirty="0"/>
              <a:t>Because the amounts of the adjustments differ, the effects on the financial statements differ. </a:t>
            </a:r>
          </a:p>
          <a:p>
            <a:pPr defTabSz="469682">
              <a:defRPr/>
            </a:pPr>
            <a:endParaRPr lang="en-US" dirty="0"/>
          </a:p>
          <a:p>
            <a:pPr defTabSz="469682">
              <a:defRPr/>
            </a:pPr>
            <a:r>
              <a:rPr lang="en-US" dirty="0"/>
              <a:t>Recall that the balance of the allowance account before adjustment is a $2 million credit. After adjustment, the balance of the allowance account will differ between the two methods, as will the amount of bad debt expense.</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0830655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5-17 summarizes the differences in financial statement effects. </a:t>
            </a:r>
          </a:p>
          <a:p>
            <a:endParaRPr lang="en-US" dirty="0"/>
          </a:p>
          <a:p>
            <a:r>
              <a:rPr lang="en-US" dirty="0"/>
              <a:t>From an income statement perspective, some argue that the percentage-of-credit-sales method provides a better method for estimating bad debts because expenses (bad debts) are better matched with revenues (credit sales). A better matching of expenses and revenues results in a more accurate measure of net income for the period. From a balance sheet perspective, though, the percentage-of-receivables method is preferable because assets (net accounts receivable) are reported closer to the amount expected to be collected. </a:t>
            </a:r>
          </a:p>
          <a:p>
            <a:endParaRPr lang="en-US" dirty="0"/>
          </a:p>
          <a:p>
            <a:r>
              <a:rPr lang="en-US" dirty="0"/>
              <a:t>The current emphasis on better measurement of assets (balance sheet focus) outweighs the emphasis on better measurement of net income (income statement focus). </a:t>
            </a:r>
            <a:r>
              <a:rPr lang="en-US" b="1" dirty="0"/>
              <a:t>This is why the percentage-of-receivables method (balance sheet method) is the preferable method, while the percentage-of-credit-sales method (income statement method) is allowed only if amounts do not differ significantly from estimates using the percentage-of-receivables method.</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215978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97</a:t>
            </a:fld>
            <a:endParaRPr lang="en-US" dirty="0"/>
          </a:p>
        </p:txBody>
      </p:sp>
    </p:spTree>
    <p:extLst>
      <p:ext uri="{BB962C8B-B14F-4D97-AF65-F5344CB8AC3E}">
        <p14:creationId xmlns:p14="http://schemas.microsoft.com/office/powerpoint/2010/main" val="150393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4925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4FE34CB-7C51-4635-A0C5-FBF1D5756F17}"/>
              </a:ext>
            </a:extLst>
          </p:cNvPr>
          <p:cNvSpPr>
            <a:spLocks noGrp="1"/>
          </p:cNvSpPr>
          <p:nvPr>
            <p:ph type="body" idx="1"/>
          </p:nvPr>
        </p:nvSpPr>
        <p:spPr/>
        <p:txBody>
          <a:bodyPr/>
          <a:lstStyle/>
          <a:p>
            <a:r>
              <a:rPr lang="en-US" dirty="0"/>
              <a:t>When a company sells goods or services to its customers, it often offers a variety of discounts and guarantees that can reduce the amount of cash the company is entitled to receive from those customers. For many companies, these are large amounts that significantly reduce the reported amount of revenue. In this section, we’ll discuss four of these transactions:</a:t>
            </a:r>
          </a:p>
          <a:p>
            <a:r>
              <a:rPr lang="en-US" dirty="0"/>
              <a:t>1. Trade discounts</a:t>
            </a:r>
          </a:p>
          <a:p>
            <a:r>
              <a:rPr lang="en-US" dirty="0"/>
              <a:t>2. Sales returns</a:t>
            </a:r>
          </a:p>
          <a:p>
            <a:r>
              <a:rPr lang="en-US" dirty="0"/>
              <a:t>3. Sales allowances</a:t>
            </a:r>
          </a:p>
          <a:p>
            <a:r>
              <a:rPr lang="en-US" dirty="0"/>
              <a:t>4. Sales discounts</a:t>
            </a:r>
          </a:p>
          <a:p>
            <a:endParaRPr lang="en-US" dirty="0"/>
          </a:p>
          <a:p>
            <a:r>
              <a:rPr lang="en-US" dirty="0"/>
              <a:t>After accounting for each of these reductions, a company will calculate its net revenues as total revenues less any amounts for returns, allowances, and discounts.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6A901AF0-9595-3347-99D3-56413FB78B61}" type="datetime1">
              <a:rPr lang="en-US"/>
              <a:t>3/10/2022</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userDrawn="1">
            <p:ph type="sldNum" sz="quarter" idx="12"/>
          </p:nvPr>
        </p:nvSpPr>
        <p:spPr/>
        <p:txBody>
          <a:bodyPr/>
          <a:lstStyle/>
          <a:p>
            <a:r>
              <a:rPr lang="en-US" dirty="0"/>
              <a:t>5-</a:t>
            </a:r>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Part">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Marker/>
                    </a14:imgEffect>
                    <a14:imgEffect>
                      <a14:colorTemperature colorTemp="4700"/>
                    </a14:imgEffect>
                  </a14:imgLayer>
                </a14:imgProps>
              </a:ext>
              <a:ext uri="{28A0092B-C50C-407E-A947-70E740481C1C}">
                <a14:useLocalDpi xmlns:a14="http://schemas.microsoft.com/office/drawing/2010/main"/>
              </a:ext>
            </a:extLst>
          </a:blip>
          <a:stretch>
            <a:fillRect/>
          </a:stretch>
        </p:blipFill>
        <p:spPr>
          <a:xfrm rot="5400000">
            <a:off x="-3267075" y="3267075"/>
            <a:ext cx="6858000" cy="323850"/>
          </a:xfrm>
          <a:prstGeom prst="rect">
            <a:avLst/>
          </a:prstGeom>
        </p:spPr>
      </p:pic>
      <p:sp>
        <p:nvSpPr>
          <p:cNvPr id="6" name="Title 1"/>
          <p:cNvSpPr>
            <a:spLocks noGrp="1"/>
          </p:cNvSpPr>
          <p:nvPr>
            <p:ph type="title"/>
          </p:nvPr>
        </p:nvSpPr>
        <p:spPr>
          <a:xfrm>
            <a:off x="3200400" y="2842419"/>
            <a:ext cx="5181600" cy="1173162"/>
          </a:xfrm>
          <a:prstGeom prst="rect">
            <a:avLst/>
          </a:prstGeom>
        </p:spPr>
        <p:txBody>
          <a:bodyPr>
            <a:normAutofit/>
          </a:bodyPr>
          <a:lstStyle>
            <a:lvl1pPr>
              <a:defRPr sz="3600">
                <a:solidFill>
                  <a:srgbClr val="003BB0"/>
                </a:solidFill>
              </a:defRPr>
            </a:lvl1pPr>
          </a:lstStyle>
          <a:p>
            <a:r>
              <a:rPr lang="en-US" dirty="0"/>
              <a:t>Click to edit Master title style</a:t>
            </a:r>
          </a:p>
        </p:txBody>
      </p:sp>
    </p:spTree>
    <p:extLst>
      <p:ext uri="{BB962C8B-B14F-4D97-AF65-F5344CB8AC3E}">
        <p14:creationId xmlns:p14="http://schemas.microsoft.com/office/powerpoint/2010/main" val="134840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795528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B6C35-C0C9-A54A-A673-75ECFE8C7F23}"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970195" y="421929"/>
            <a:ext cx="7498080"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13644501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1069946" y="421929"/>
            <a:ext cx="7406640"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1364450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1069949" y="421929"/>
            <a:ext cx="7406640"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136445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136445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3/10/2022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of McGraw-Hill Education.</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600" b="0" i="0">
                <a:solidFill>
                  <a:srgbClr val="A5062D"/>
                </a:solidFill>
                <a:latin typeface="Avenir LT Std 65 Medium"/>
                <a:cs typeface="Avenir LT Std 65 Medium"/>
              </a:defRPr>
            </a:lvl1pPr>
          </a:lstStyle>
          <a:p>
            <a:r>
              <a:rPr lang="en-US" dirty="0"/>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77620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280160"/>
            <a:ext cx="7406640" cy="2731574"/>
          </a:xfrm>
          <a:prstGeom prst="rect">
            <a:avLst/>
          </a:prstGeom>
        </p:spPr>
        <p:txBody>
          <a:bodyPr>
            <a:normAutofit/>
          </a:bodyPr>
          <a:lstStyle>
            <a:lvl1pPr marL="514350" indent="-514350">
              <a:buFont typeface="+mj-lt"/>
              <a:buAutoNum type="arabicPeriod"/>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F9BB9DFD-789B-434E-818F-5F0919206292}"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1069946" y="457200"/>
            <a:ext cx="7406640"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7762086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3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776208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Title and Content">
    <p:bg>
      <p:bgPr>
        <a:solidFill>
          <a:schemeClr val="bg1"/>
        </a:solidFill>
        <a:effectLst/>
      </p:bgPr>
    </p:bg>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77620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4628" y="1280160"/>
            <a:ext cx="795528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242EEA37-B3B8-6249-9C29-A59C31FCFB52}"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8" name="Content Placeholder 7"/>
          <p:cNvSpPr>
            <a:spLocks noGrp="1"/>
          </p:cNvSpPr>
          <p:nvPr>
            <p:ph sz="quarter" idx="13"/>
          </p:nvPr>
        </p:nvSpPr>
        <p:spPr>
          <a:xfrm>
            <a:off x="823496" y="457200"/>
            <a:ext cx="7955280" cy="718660"/>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129C5B22-E5F7-B849-885F-183F571DA4EA}"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bg>
      <p:bgPr>
        <a:solidFill>
          <a:schemeClr val="bg1"/>
        </a:solidFill>
        <a:effectLst/>
      </p:bgPr>
    </p:bg>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71CFB521-B6CD-854D-8B93-BC85E146E14E}"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dirty="0"/>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bg>
      <p:bgPr>
        <a:solidFill>
          <a:schemeClr val="bg1"/>
        </a:solidFill>
        <a:effectLst/>
      </p:bgPr>
    </p:bg>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F2FEDD-44AA-764A-B11A-3F7B7DA04C0C}" type="datetime1">
              <a:rPr lang="en-US"/>
              <a:t>3/10/2022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12"/>
          </p:nvPr>
        </p:nvSpPr>
        <p:spPr/>
        <p:txBody>
          <a:bodyPr/>
          <a:lstStyle/>
          <a:p>
            <a:r>
              <a:rPr lang="en-US" dirty="0"/>
              <a:t>5-</a:t>
            </a:r>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art">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Marker/>
                    </a14:imgEffect>
                    <a14:imgEffect>
                      <a14:colorTemperature colorTemp="4700"/>
                    </a14:imgEffect>
                  </a14:imgLayer>
                </a14:imgProps>
              </a:ext>
              <a:ext uri="{28A0092B-C50C-407E-A947-70E740481C1C}">
                <a14:useLocalDpi xmlns:a14="http://schemas.microsoft.com/office/drawing/2010/main"/>
              </a:ext>
            </a:extLst>
          </a:blip>
          <a:stretch>
            <a:fillRect/>
          </a:stretch>
        </p:blipFill>
        <p:spPr>
          <a:xfrm rot="5400000">
            <a:off x="-3267075" y="3267075"/>
            <a:ext cx="6858000" cy="323850"/>
          </a:xfrm>
          <a:prstGeom prst="rect">
            <a:avLst/>
          </a:prstGeom>
        </p:spPr>
      </p:pic>
      <p:sp>
        <p:nvSpPr>
          <p:cNvPr id="6" name="Title 1"/>
          <p:cNvSpPr>
            <a:spLocks noGrp="1"/>
          </p:cNvSpPr>
          <p:nvPr>
            <p:ph type="title"/>
          </p:nvPr>
        </p:nvSpPr>
        <p:spPr>
          <a:xfrm>
            <a:off x="457200" y="1170895"/>
            <a:ext cx="8458200" cy="1173162"/>
          </a:xfrm>
          <a:prstGeom prst="rect">
            <a:avLst/>
          </a:prstGeom>
        </p:spPr>
        <p:txBody>
          <a:bodyPr>
            <a:normAutofit/>
          </a:bodyPr>
          <a:lstStyle>
            <a:lvl1pPr>
              <a:defRPr sz="3600">
                <a:solidFill>
                  <a:srgbClr val="003BB0"/>
                </a:solidFill>
              </a:defRPr>
            </a:lvl1pPr>
          </a:lstStyle>
          <a:p>
            <a:r>
              <a:rPr lang="en-US" dirty="0"/>
              <a:t>Click to edit Master title style</a:t>
            </a:r>
          </a:p>
        </p:txBody>
      </p:sp>
      <p:sp>
        <p:nvSpPr>
          <p:cNvPr id="7" name="Content Placeholder 2"/>
          <p:cNvSpPr>
            <a:spLocks noGrp="1"/>
          </p:cNvSpPr>
          <p:nvPr>
            <p:ph idx="1"/>
          </p:nvPr>
        </p:nvSpPr>
        <p:spPr>
          <a:xfrm>
            <a:off x="457200" y="2514600"/>
            <a:ext cx="8458200" cy="1447800"/>
          </a:xfrm>
          <a:prstGeom prst="rect">
            <a:avLst/>
          </a:prstGeom>
        </p:spPr>
        <p:txBody>
          <a:bodyPr/>
          <a:lstStyle>
            <a:lvl1pPr marL="0" indent="0" algn="ctr">
              <a:buClr>
                <a:srgbClr val="003BB0"/>
              </a:buClr>
              <a:buFont typeface="Arial" pitchFamily="34" charset="0"/>
              <a:buNone/>
              <a:defRPr sz="2800">
                <a:latin typeface="Arial" pitchFamily="34" charset="0"/>
                <a:cs typeface="Arial" pitchFamily="34" charset="0"/>
              </a:defRPr>
            </a:lvl1pPr>
            <a:lvl2pPr marL="742950" indent="-285750">
              <a:buClr>
                <a:srgbClr val="003BB0"/>
              </a:buClr>
              <a:buFont typeface="Arial" pitchFamily="34" charset="0"/>
              <a:buChar char="•"/>
              <a:defRPr sz="2600">
                <a:latin typeface="Arial" pitchFamily="34" charset="0"/>
                <a:cs typeface="Arial" pitchFamily="34" charset="0"/>
              </a:defRPr>
            </a:lvl2pPr>
            <a:lvl3pPr marL="1143000" indent="-228600">
              <a:buClr>
                <a:srgbClr val="003BB0"/>
              </a:buClr>
              <a:buFont typeface="Arial" pitchFamily="34" charset="0"/>
              <a:buChar char="•"/>
              <a:defRPr>
                <a:latin typeface="Arial" pitchFamily="34" charset="0"/>
                <a:cs typeface="Arial" pitchFamily="34" charset="0"/>
              </a:defRPr>
            </a:lvl3pPr>
            <a:lvl4pPr marL="1600200" indent="-228600">
              <a:buClr>
                <a:srgbClr val="003BB0"/>
              </a:buClr>
              <a:buFont typeface="Arial" pitchFamily="34" charset="0"/>
              <a:buChar char="•"/>
              <a:defRPr>
                <a:latin typeface="Arial" pitchFamily="34" charset="0"/>
                <a:cs typeface="Arial" pitchFamily="34" charset="0"/>
              </a:defRPr>
            </a:lvl4pPr>
            <a:lvl5pPr marL="2057400" indent="-228600">
              <a:buClr>
                <a:srgbClr val="003BB0"/>
              </a:buClr>
              <a:buFont typeface="Arial" pitchFamily="34" charset="0"/>
              <a:buChar char="•"/>
              <a:defRPr>
                <a:latin typeface="Arial" pitchFamily="34" charset="0"/>
                <a:cs typeface="Arial" pitchFamily="34" charset="0"/>
              </a:defRPr>
            </a:lvl5pPr>
          </a:lstStyle>
          <a:p>
            <a:pPr lvl="0"/>
            <a:endParaRPr lang="en-US" dirty="0"/>
          </a:p>
        </p:txBody>
      </p:sp>
    </p:spTree>
    <p:extLst>
      <p:ext uri="{BB962C8B-B14F-4D97-AF65-F5344CB8AC3E}">
        <p14:creationId xmlns:p14="http://schemas.microsoft.com/office/powerpoint/2010/main" val="48615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arning Objec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Marker/>
                    </a14:imgEffect>
                    <a14:imgEffect>
                      <a14:colorTemperature colorTemp="4700"/>
                    </a14:imgEffect>
                  </a14:imgLayer>
                </a14:imgProps>
              </a:ext>
              <a:ext uri="{28A0092B-C50C-407E-A947-70E740481C1C}">
                <a14:useLocalDpi xmlns:a14="http://schemas.microsoft.com/office/drawing/2010/main"/>
              </a:ext>
            </a:extLst>
          </a:blip>
          <a:stretch>
            <a:fillRect/>
          </a:stretch>
        </p:blipFill>
        <p:spPr>
          <a:xfrm rot="5400000">
            <a:off x="-3267075" y="3267075"/>
            <a:ext cx="6858000" cy="323850"/>
          </a:xfrm>
          <a:prstGeom prst="rect">
            <a:avLst/>
          </a:prstGeom>
        </p:spPr>
      </p:pic>
      <p:sp>
        <p:nvSpPr>
          <p:cNvPr id="6" name="Title 1"/>
          <p:cNvSpPr>
            <a:spLocks noGrp="1"/>
          </p:cNvSpPr>
          <p:nvPr>
            <p:ph type="title"/>
          </p:nvPr>
        </p:nvSpPr>
        <p:spPr>
          <a:xfrm>
            <a:off x="457200" y="2438400"/>
            <a:ext cx="8458200" cy="771752"/>
          </a:xfrm>
          <a:prstGeom prst="rect">
            <a:avLst/>
          </a:prstGeom>
        </p:spPr>
        <p:txBody>
          <a:bodyPr>
            <a:normAutofit/>
          </a:bodyPr>
          <a:lstStyle>
            <a:lvl1pPr algn="r">
              <a:defRPr sz="3000">
                <a:solidFill>
                  <a:srgbClr val="003BB0"/>
                </a:solidFill>
              </a:defRPr>
            </a:lvl1pPr>
          </a:lstStyle>
          <a:p>
            <a:r>
              <a:rPr lang="en-US" dirty="0"/>
              <a:t>Click to edit Master title style</a:t>
            </a:r>
          </a:p>
        </p:txBody>
      </p:sp>
      <p:sp>
        <p:nvSpPr>
          <p:cNvPr id="7" name="Content Placeholder 2"/>
          <p:cNvSpPr>
            <a:spLocks noGrp="1"/>
          </p:cNvSpPr>
          <p:nvPr>
            <p:ph idx="1"/>
          </p:nvPr>
        </p:nvSpPr>
        <p:spPr>
          <a:xfrm>
            <a:off x="457200" y="3429000"/>
            <a:ext cx="8458200" cy="1447800"/>
          </a:xfrm>
          <a:prstGeom prst="rect">
            <a:avLst/>
          </a:prstGeom>
        </p:spPr>
        <p:txBody>
          <a:bodyPr/>
          <a:lstStyle>
            <a:lvl1pPr marL="0" indent="0" algn="r">
              <a:buClr>
                <a:srgbClr val="003BB0"/>
              </a:buClr>
              <a:buFont typeface="Arial" pitchFamily="34" charset="0"/>
              <a:buNone/>
              <a:defRPr sz="2800">
                <a:latin typeface="Arial" pitchFamily="34" charset="0"/>
                <a:cs typeface="Arial" pitchFamily="34" charset="0"/>
              </a:defRPr>
            </a:lvl1pPr>
            <a:lvl2pPr marL="742950" indent="-285750">
              <a:buClr>
                <a:srgbClr val="003BB0"/>
              </a:buClr>
              <a:buFont typeface="Arial" pitchFamily="34" charset="0"/>
              <a:buChar char="•"/>
              <a:defRPr sz="2600">
                <a:latin typeface="Arial" pitchFamily="34" charset="0"/>
                <a:cs typeface="Arial" pitchFamily="34" charset="0"/>
              </a:defRPr>
            </a:lvl2pPr>
            <a:lvl3pPr marL="1143000" indent="-228600">
              <a:buClr>
                <a:srgbClr val="003BB0"/>
              </a:buClr>
              <a:buFont typeface="Arial" pitchFamily="34" charset="0"/>
              <a:buChar char="•"/>
              <a:defRPr>
                <a:latin typeface="Arial" pitchFamily="34" charset="0"/>
                <a:cs typeface="Arial" pitchFamily="34" charset="0"/>
              </a:defRPr>
            </a:lvl3pPr>
            <a:lvl4pPr marL="1600200" indent="-228600">
              <a:buClr>
                <a:srgbClr val="003BB0"/>
              </a:buClr>
              <a:buFont typeface="Arial" pitchFamily="34" charset="0"/>
              <a:buChar char="•"/>
              <a:defRPr>
                <a:latin typeface="Arial" pitchFamily="34" charset="0"/>
                <a:cs typeface="Arial" pitchFamily="34" charset="0"/>
              </a:defRPr>
            </a:lvl4pPr>
            <a:lvl5pPr marL="2057400" indent="-228600">
              <a:buClr>
                <a:srgbClr val="003BB0"/>
              </a:buClr>
              <a:buFont typeface="Arial" pitchFamily="34" charset="0"/>
              <a:buChar char="•"/>
              <a:defRPr>
                <a:latin typeface="Arial" pitchFamily="34" charset="0"/>
                <a:cs typeface="Arial" pitchFamily="34" charset="0"/>
              </a:defRPr>
            </a:lvl5pPr>
          </a:lstStyle>
          <a:p>
            <a:pPr lvl="0"/>
            <a:endParaRPr lang="en-US" dirty="0"/>
          </a:p>
        </p:txBody>
      </p:sp>
    </p:spTree>
    <p:extLst>
      <p:ext uri="{BB962C8B-B14F-4D97-AF65-F5344CB8AC3E}">
        <p14:creationId xmlns:p14="http://schemas.microsoft.com/office/powerpoint/2010/main" val="4981835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17E45-1EF7-DA40-B3CD-7FB5E03F96AD}" type="datetime1">
              <a:rPr lang="en-US"/>
              <a:t>3/10/2022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Education. </a:t>
            </a:r>
          </a:p>
        </p:txBody>
      </p:sp>
      <p:sp>
        <p:nvSpPr>
          <p:cNvPr id="6" name="Slide Number Placeholder 5"/>
          <p:cNvSpPr>
            <a:spLocks noGrp="1"/>
          </p:cNvSpPr>
          <p:nvPr>
            <p:ph type="sldNum" sz="quarter" idx="4"/>
          </p:nvPr>
        </p:nvSpPr>
        <p:spPr>
          <a:xfrm>
            <a:off x="6897914" y="645757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5-</a:t>
            </a:r>
            <a:fld id="{8A048DD7-39B4-434B-ACE7-68CA5B147A05}"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5" r:id="rId8"/>
    <p:sldLayoutId id="2147483666" r:id="rId9"/>
    <p:sldLayoutId id="2147483667" r:id="rId10"/>
    <p:sldLayoutId id="2147483668" r:id="rId11"/>
    <p:sldLayoutId id="2147483669" r:id="rId12"/>
    <p:sldLayoutId id="2147483671" r:id="rId13"/>
    <p:sldLayoutId id="2147483672" r:id="rId14"/>
    <p:sldLayoutId id="2147483673"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9" r:id="rId28"/>
    <p:sldLayoutId id="2147483690" r:id="rId29"/>
    <p:sldLayoutId id="2147483691" r:id="rId30"/>
    <p:sldLayoutId id="2147483692" r:id="rId31"/>
    <p:sldLayoutId id="2147483693" r:id="rId32"/>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631374" y="2657860"/>
            <a:ext cx="3242126" cy="923330"/>
          </a:xfrm>
        </p:spPr>
        <p:txBody>
          <a:bodyPr/>
          <a:lstStyle/>
          <a:p>
            <a:r>
              <a:rPr lang="en-US" dirty="0"/>
              <a:t>Receivables and Sales</a:t>
            </a:r>
          </a:p>
        </p:txBody>
      </p:sp>
      <p:sp>
        <p:nvSpPr>
          <p:cNvPr id="13" name="TextBox 12"/>
          <p:cNvSpPr txBox="1"/>
          <p:nvPr/>
        </p:nvSpPr>
        <p:spPr>
          <a:xfrm>
            <a:off x="15151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5</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3" name="Slide Number Placeholder 2"/>
          <p:cNvSpPr>
            <a:spLocks noGrp="1"/>
          </p:cNvSpPr>
          <p:nvPr>
            <p:ph type="sldNum" sz="quarter" idx="12"/>
          </p:nvPr>
        </p:nvSpPr>
        <p:spPr/>
        <p:txBody>
          <a:bodyPr/>
          <a:lstStyle/>
          <a:p>
            <a:r>
              <a:rPr lang="en-US" dirty="0"/>
              <a:t>5-</a:t>
            </a:r>
            <a:fld id="{8A048DD7-39B4-434B-ACE7-68CA5B147A05}" type="slidenum">
              <a:rPr lang="en-US" smtClean="0"/>
              <a:t>1</a:t>
            </a:fld>
            <a:endParaRPr lang="en-US" dirty="0"/>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b="1" dirty="0">
                <a:solidFill>
                  <a:srgbClr val="A5062D"/>
                </a:solidFill>
              </a:rPr>
              <a:t>LO5–2</a:t>
            </a:r>
            <a:r>
              <a:rPr lang="en-US" dirty="0"/>
              <a:t>	Calculate net revenues using returns, allowances, and discounts.</a:t>
            </a:r>
          </a:p>
        </p:txBody>
      </p:sp>
      <p:sp>
        <p:nvSpPr>
          <p:cNvPr id="5" name="Title 4"/>
          <p:cNvSpPr>
            <a:spLocks noGrp="1"/>
          </p:cNvSpPr>
          <p:nvPr>
            <p:ph type="title"/>
          </p:nvPr>
        </p:nvSpPr>
        <p:spPr/>
        <p:txBody>
          <a:bodyPr/>
          <a:lstStyle/>
          <a:p>
            <a:r>
              <a:rPr lang="en-US" dirty="0"/>
              <a:t>Learning Objective 2</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7"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10</a:t>
            </a:fld>
            <a:endParaRPr lang="en-US" dirty="0"/>
          </a:p>
        </p:txBody>
      </p:sp>
    </p:spTree>
    <p:extLst>
      <p:ext uri="{BB962C8B-B14F-4D97-AF65-F5344CB8AC3E}">
        <p14:creationId xmlns:p14="http://schemas.microsoft.com/office/powerpoint/2010/main" val="258371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Revenues</a:t>
            </a:r>
          </a:p>
        </p:txBody>
      </p:sp>
      <p:sp>
        <p:nvSpPr>
          <p:cNvPr id="3" name="Content Placeholder 2"/>
          <p:cNvSpPr>
            <a:spLocks noGrp="1"/>
          </p:cNvSpPr>
          <p:nvPr>
            <p:ph idx="1"/>
          </p:nvPr>
        </p:nvSpPr>
        <p:spPr>
          <a:xfrm>
            <a:off x="809150" y="1291786"/>
            <a:ext cx="7955280" cy="5017574"/>
          </a:xfrm>
        </p:spPr>
        <p:txBody>
          <a:bodyPr>
            <a:normAutofit fontScale="92500" lnSpcReduction="10000"/>
          </a:bodyPr>
          <a:lstStyle/>
          <a:p>
            <a:r>
              <a:rPr lang="en-US" sz="3500" dirty="0"/>
              <a:t>Companies often offer discounts and guarantees that can reduce the amount of cash the company is entitled to receive from those customers:</a:t>
            </a:r>
          </a:p>
          <a:p>
            <a:pPr marL="914400" lvl="1" indent="-514350">
              <a:buSzPct val="100000"/>
              <a:buFont typeface="+mj-lt"/>
              <a:buAutoNum type="arabicPeriod"/>
            </a:pPr>
            <a:r>
              <a:rPr lang="en-US" sz="2600" dirty="0"/>
              <a:t>Trade discounts</a:t>
            </a:r>
          </a:p>
          <a:p>
            <a:pPr marL="914400" lvl="1" indent="-514350">
              <a:buSzPct val="100000"/>
              <a:buFont typeface="+mj-lt"/>
              <a:buAutoNum type="arabicPeriod"/>
            </a:pPr>
            <a:r>
              <a:rPr lang="en-US" sz="2600" dirty="0"/>
              <a:t>Sales returns</a:t>
            </a:r>
          </a:p>
          <a:p>
            <a:pPr marL="914400" lvl="1" indent="-514350">
              <a:buSzPct val="100000"/>
              <a:buFont typeface="+mj-lt"/>
              <a:buAutoNum type="arabicPeriod"/>
            </a:pPr>
            <a:r>
              <a:rPr lang="en-US" sz="2600" dirty="0"/>
              <a:t>Sales allowances</a:t>
            </a:r>
          </a:p>
          <a:p>
            <a:pPr marL="914400" lvl="1" indent="-514350">
              <a:buSzPct val="100000"/>
              <a:buFont typeface="+mj-lt"/>
              <a:buAutoNum type="arabicPeriod"/>
            </a:pPr>
            <a:r>
              <a:rPr lang="en-US" sz="2600" dirty="0"/>
              <a:t>Sales discounts</a:t>
            </a:r>
          </a:p>
          <a:p>
            <a:pPr marL="342900" lvl="1" indent="-342900">
              <a:buSzPct val="100000"/>
              <a:buFont typeface="Arial"/>
              <a:buChar char="•"/>
            </a:pPr>
            <a:r>
              <a:rPr lang="en-US" sz="3500" dirty="0"/>
              <a:t>Net revenues equals total revenues less any amounts for returns, allowances, and discounts.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11</a:t>
            </a:fld>
            <a:endParaRPr lang="en-US" dirty="0"/>
          </a:p>
        </p:txBody>
      </p:sp>
    </p:spTree>
    <p:extLst>
      <p:ext uri="{BB962C8B-B14F-4D97-AF65-F5344CB8AC3E}">
        <p14:creationId xmlns:p14="http://schemas.microsoft.com/office/powerpoint/2010/main" val="359203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Discounts</a:t>
            </a:r>
          </a:p>
        </p:txBody>
      </p:sp>
      <p:sp>
        <p:nvSpPr>
          <p:cNvPr id="3" name="Content Placeholder 2"/>
          <p:cNvSpPr>
            <a:spLocks noGrp="1"/>
          </p:cNvSpPr>
          <p:nvPr>
            <p:ph idx="1"/>
          </p:nvPr>
        </p:nvSpPr>
        <p:spPr>
          <a:xfrm>
            <a:off x="902586" y="1280160"/>
            <a:ext cx="7955280" cy="4525963"/>
          </a:xfrm>
        </p:spPr>
        <p:txBody>
          <a:bodyPr>
            <a:normAutofit/>
          </a:bodyPr>
          <a:lstStyle/>
          <a:p>
            <a:r>
              <a:rPr lang="en-US" dirty="0"/>
              <a:t>Reduction in list price of a product or service</a:t>
            </a:r>
          </a:p>
          <a:p>
            <a:pPr lvl="1"/>
            <a:r>
              <a:rPr lang="en-US" sz="3200" dirty="0"/>
              <a:t>Used to provide incentives to larger customers or consumer groups to purchase from the company</a:t>
            </a:r>
          </a:p>
          <a:p>
            <a:r>
              <a:rPr lang="en-US" dirty="0"/>
              <a:t>Because sellers are entitled to receive only the discounted amount, sale is recorded at this lower amount.</a:t>
            </a:r>
          </a:p>
          <a:p>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4" name="Slide Number Placeholder 2"/>
          <p:cNvSpPr>
            <a:spLocks noGrp="1"/>
          </p:cNvSpPr>
          <p:nvPr>
            <p:ph type="sldNum" sz="quarter" idx="12"/>
          </p:nvPr>
        </p:nvSpPr>
        <p:spPr>
          <a:xfrm>
            <a:off x="6897914" y="6502927"/>
            <a:ext cx="2133600" cy="365125"/>
          </a:xfrm>
        </p:spPr>
        <p:txBody>
          <a:bodyPr/>
          <a:lstStyle/>
          <a:p>
            <a:r>
              <a:rPr lang="en-US" dirty="0"/>
              <a:t>5-</a:t>
            </a:r>
            <a:fld id="{8A048DD7-39B4-434B-ACE7-68CA5B147A05}" type="slidenum">
              <a:rPr lang="en-US" smtClean="0"/>
              <a:t>12</a:t>
            </a:fld>
            <a:endParaRPr lang="en-US" dirty="0"/>
          </a:p>
        </p:txBody>
      </p:sp>
    </p:spTree>
    <p:extLst>
      <p:ext uri="{BB962C8B-B14F-4D97-AF65-F5344CB8AC3E}">
        <p14:creationId xmlns:p14="http://schemas.microsoft.com/office/powerpoint/2010/main" val="2692449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Trade Discount</a:t>
            </a:r>
          </a:p>
        </p:txBody>
      </p:sp>
      <p:sp>
        <p:nvSpPr>
          <p:cNvPr id="3" name="Content Placeholder 2"/>
          <p:cNvSpPr>
            <a:spLocks noGrp="1"/>
          </p:cNvSpPr>
          <p:nvPr>
            <p:ph idx="1"/>
          </p:nvPr>
        </p:nvSpPr>
        <p:spPr>
          <a:xfrm>
            <a:off x="902586" y="1280160"/>
            <a:ext cx="7955280" cy="4525963"/>
          </a:xfrm>
        </p:spPr>
        <p:txBody>
          <a:bodyPr>
            <a:normAutofit/>
          </a:bodyPr>
          <a:lstStyle/>
          <a:p>
            <a:r>
              <a:rPr lang="en-US" dirty="0"/>
              <a:t>F.Y.Eye typically provides laser eye surgery for $3,000. </a:t>
            </a:r>
          </a:p>
          <a:p>
            <a:r>
              <a:rPr lang="en-US" dirty="0"/>
              <a:t>The company offers laser eye surgery in the month of March for only $2,400.   </a:t>
            </a:r>
          </a:p>
          <a:p>
            <a:r>
              <a:rPr lang="en-US" dirty="0"/>
              <a:t>The company records the following at the time of service:</a:t>
            </a:r>
          </a:p>
          <a:p>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Rectangle 7"/>
          <p:cNvSpPr/>
          <p:nvPr/>
        </p:nvSpPr>
        <p:spPr>
          <a:xfrm>
            <a:off x="857687" y="4503170"/>
            <a:ext cx="8045078" cy="16459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9" name="TextBox 8"/>
          <p:cNvSpPr txBox="1">
            <a:spLocks noChangeArrowheads="1"/>
          </p:cNvSpPr>
          <p:nvPr/>
        </p:nvSpPr>
        <p:spPr bwMode="auto">
          <a:xfrm>
            <a:off x="1058066" y="4575902"/>
            <a:ext cx="7677510" cy="430887"/>
          </a:xfrm>
          <a:prstGeom prst="rect">
            <a:avLst/>
          </a:prstGeom>
          <a:noFill/>
          <a:ln w="9525">
            <a:noFill/>
            <a:miter lim="800000"/>
            <a:headEnd/>
            <a:tailEnd/>
          </a:ln>
        </p:spPr>
        <p:txBody>
          <a:bodyPr wrap="square">
            <a:spAutoFit/>
          </a:bodyPr>
          <a:lstStyle/>
          <a:p>
            <a:r>
              <a:rPr lang="en-US" sz="2200" dirty="0">
                <a:latin typeface="Calibri" pitchFamily="34" charset="0"/>
              </a:rPr>
              <a:t>March 1</a:t>
            </a:r>
            <a:r>
              <a:rPr lang="en-US" sz="2200" b="1" dirty="0">
                <a:latin typeface="Calibri" pitchFamily="34" charset="0"/>
              </a:rPr>
              <a:t>							        </a:t>
            </a:r>
            <a:r>
              <a:rPr lang="en-US" sz="2200" dirty="0">
                <a:latin typeface="Calibri" pitchFamily="34" charset="0"/>
              </a:rPr>
              <a:t>Debit		Credit</a:t>
            </a:r>
            <a:endParaRPr lang="en-US" sz="2200" dirty="0"/>
          </a:p>
        </p:txBody>
      </p:sp>
      <p:sp>
        <p:nvSpPr>
          <p:cNvPr id="10" name="TextBox 9"/>
          <p:cNvSpPr txBox="1">
            <a:spLocks noChangeArrowheads="1"/>
          </p:cNvSpPr>
          <p:nvPr/>
        </p:nvSpPr>
        <p:spPr bwMode="auto">
          <a:xfrm>
            <a:off x="1109686" y="4949217"/>
            <a:ext cx="7677510" cy="1107996"/>
          </a:xfrm>
          <a:prstGeom prst="rect">
            <a:avLst/>
          </a:prstGeom>
          <a:noFill/>
          <a:ln w="9525">
            <a:noFill/>
            <a:miter lim="800000"/>
            <a:headEnd/>
            <a:tailEnd/>
          </a:ln>
        </p:spPr>
        <p:txBody>
          <a:bodyPr wrap="square">
            <a:spAutoFit/>
          </a:bodyPr>
          <a:lstStyle/>
          <a:p>
            <a:r>
              <a:rPr lang="en-US" sz="2200" b="1" dirty="0">
                <a:latin typeface="Calibri" pitchFamily="34" charset="0"/>
              </a:rPr>
              <a:t>Accounts Receivable </a:t>
            </a:r>
            <a:r>
              <a:rPr lang="en-US" sz="2200" dirty="0">
                <a:latin typeface="Calibri" pitchFamily="34" charset="0"/>
              </a:rPr>
              <a:t>…………………….</a:t>
            </a:r>
            <a:r>
              <a:rPr lang="en-US" sz="2200" b="1" dirty="0">
                <a:latin typeface="Calibri" pitchFamily="34" charset="0"/>
              </a:rPr>
              <a:t>		2,400 </a:t>
            </a:r>
          </a:p>
          <a:p>
            <a:r>
              <a:rPr lang="en-US" sz="2200" b="1" dirty="0">
                <a:latin typeface="Calibri" pitchFamily="34" charset="0"/>
              </a:rPr>
              <a:t>	Service Revenue </a:t>
            </a:r>
            <a:r>
              <a:rPr lang="en-US" sz="2200" dirty="0">
                <a:latin typeface="Calibri" pitchFamily="34" charset="0"/>
              </a:rPr>
              <a:t>……………..........	</a:t>
            </a:r>
            <a:r>
              <a:rPr lang="en-US" sz="2200" b="1" dirty="0">
                <a:latin typeface="Calibri" pitchFamily="34" charset="0"/>
              </a:rPr>
              <a:t> 				2,400</a:t>
            </a:r>
          </a:p>
          <a:p>
            <a:r>
              <a:rPr lang="en-US" sz="2200" i="1" dirty="0">
                <a:latin typeface="Calibri" pitchFamily="34" charset="0"/>
              </a:rPr>
              <a:t>	</a:t>
            </a:r>
            <a:r>
              <a:rPr lang="en-US" sz="1700" i="1" dirty="0">
                <a:latin typeface="Calibri" pitchFamily="34" charset="0"/>
              </a:rPr>
              <a:t>(Provide services of $3,000 on account for the trade discount price of $2,400)</a:t>
            </a:r>
            <a:endParaRPr lang="en-US" sz="1700" b="1" u="sng" dirty="0"/>
          </a:p>
        </p:txBody>
      </p:sp>
      <p:cxnSp>
        <p:nvCxnSpPr>
          <p:cNvPr id="11" name="Straight Connector 10"/>
          <p:cNvCxnSpPr/>
          <p:nvPr/>
        </p:nvCxnSpPr>
        <p:spPr>
          <a:xfrm>
            <a:off x="5681986" y="4928209"/>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984824" y="4930912"/>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p:cNvCxnSpPr>
          <p:nvPr/>
        </p:nvCxnSpPr>
        <p:spPr>
          <a:xfrm flipV="1">
            <a:off x="1109686" y="4928209"/>
            <a:ext cx="964476"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2"/>
          <p:cNvSpPr>
            <a:spLocks noGrp="1"/>
          </p:cNvSpPr>
          <p:nvPr>
            <p:ph type="sldNum" sz="quarter" idx="12"/>
          </p:nvPr>
        </p:nvSpPr>
        <p:spPr>
          <a:xfrm>
            <a:off x="6897914" y="6502927"/>
            <a:ext cx="2133600" cy="365125"/>
          </a:xfrm>
        </p:spPr>
        <p:txBody>
          <a:bodyPr/>
          <a:lstStyle/>
          <a:p>
            <a:r>
              <a:rPr lang="en-US" dirty="0"/>
              <a:t>5-</a:t>
            </a:r>
            <a:fld id="{8A048DD7-39B4-434B-ACE7-68CA5B147A05}" type="slidenum">
              <a:rPr lang="en-US" smtClean="0"/>
              <a:t>13</a:t>
            </a:fld>
            <a:endParaRPr lang="en-US" dirty="0"/>
          </a:p>
        </p:txBody>
      </p:sp>
    </p:spTree>
    <p:extLst>
      <p:ext uri="{BB962C8B-B14F-4D97-AF65-F5344CB8AC3E}">
        <p14:creationId xmlns:p14="http://schemas.microsoft.com/office/powerpoint/2010/main" val="237049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Returns and Allowances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9" name="Rectangle 8"/>
          <p:cNvSpPr/>
          <p:nvPr/>
        </p:nvSpPr>
        <p:spPr>
          <a:xfrm>
            <a:off x="938518" y="3005341"/>
            <a:ext cx="3749040" cy="3244203"/>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938518" y="3005341"/>
            <a:ext cx="3657600" cy="3244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mj-lt"/>
              </a:rPr>
              <a:t>Customer returns goods previously purchased</a:t>
            </a:r>
          </a:p>
          <a:p>
            <a:pPr marL="625475" lvl="1" indent="-396875" algn="l" defTabSz="1066800">
              <a:lnSpc>
                <a:spcPct val="90000"/>
              </a:lnSpc>
              <a:spcBef>
                <a:spcPct val="0"/>
              </a:spcBef>
              <a:spcAft>
                <a:spcPct val="15000"/>
              </a:spcAft>
            </a:pPr>
            <a:r>
              <a:rPr lang="en-US" sz="2400" kern="1200" dirty="0">
                <a:latin typeface="+mj-lt"/>
              </a:rPr>
              <a:t>(a) Seller issues a cash refund if original sale was for cash</a:t>
            </a:r>
          </a:p>
          <a:p>
            <a:pPr marL="625475" lvl="1" indent="-396875" algn="l" defTabSz="1066800">
              <a:lnSpc>
                <a:spcPct val="90000"/>
              </a:lnSpc>
              <a:spcBef>
                <a:spcPct val="0"/>
              </a:spcBef>
              <a:spcAft>
                <a:spcPct val="15000"/>
              </a:spcAft>
            </a:pPr>
            <a:r>
              <a:rPr lang="en-US" sz="2400" kern="1200" dirty="0">
                <a:latin typeface="+mj-lt"/>
              </a:rPr>
              <a:t>(b) Seller reduces balance of accounts receivable if original sale was on account</a:t>
            </a:r>
          </a:p>
        </p:txBody>
      </p:sp>
      <p:sp>
        <p:nvSpPr>
          <p:cNvPr id="12" name="Rectangle 11"/>
          <p:cNvSpPr/>
          <p:nvPr/>
        </p:nvSpPr>
        <p:spPr>
          <a:xfrm>
            <a:off x="4855456" y="3006553"/>
            <a:ext cx="3749040" cy="3250927"/>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Rectangle 12"/>
          <p:cNvSpPr/>
          <p:nvPr/>
        </p:nvSpPr>
        <p:spPr>
          <a:xfrm>
            <a:off x="4855456" y="3006553"/>
            <a:ext cx="3657600" cy="3250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mj-lt"/>
              </a:rPr>
              <a:t>Customer does NOT return goods</a:t>
            </a:r>
          </a:p>
          <a:p>
            <a:pPr marL="625475" lvl="1" indent="-396875" defTabSz="1066800">
              <a:lnSpc>
                <a:spcPct val="90000"/>
              </a:lnSpc>
              <a:spcBef>
                <a:spcPct val="0"/>
              </a:spcBef>
              <a:spcAft>
                <a:spcPct val="15000"/>
              </a:spcAft>
            </a:pPr>
            <a:r>
              <a:rPr lang="en-US" sz="2400" dirty="0"/>
              <a:t>(a) Seller issues a cash refund if original sale was for cash</a:t>
            </a:r>
          </a:p>
          <a:p>
            <a:pPr marL="625475" lvl="1" indent="-396875" defTabSz="1066800">
              <a:lnSpc>
                <a:spcPct val="90000"/>
              </a:lnSpc>
              <a:spcBef>
                <a:spcPct val="0"/>
              </a:spcBef>
              <a:spcAft>
                <a:spcPct val="15000"/>
              </a:spcAft>
            </a:pPr>
            <a:r>
              <a:rPr lang="en-US" sz="2400" dirty="0"/>
              <a:t>(b) Seller reduces balance of accounts receivable if original sale was on account</a:t>
            </a:r>
          </a:p>
        </p:txBody>
      </p:sp>
      <p:grpSp>
        <p:nvGrpSpPr>
          <p:cNvPr id="14" name="Group 13"/>
          <p:cNvGrpSpPr/>
          <p:nvPr/>
        </p:nvGrpSpPr>
        <p:grpSpPr>
          <a:xfrm>
            <a:off x="938518" y="2317091"/>
            <a:ext cx="3749040" cy="688250"/>
            <a:chOff x="123894" y="190391"/>
            <a:chExt cx="3677982" cy="1343739"/>
          </a:xfrm>
        </p:grpSpPr>
        <p:sp>
          <p:nvSpPr>
            <p:cNvPr id="15" name="Rectangle 14"/>
            <p:cNvSpPr/>
            <p:nvPr/>
          </p:nvSpPr>
          <p:spPr>
            <a:xfrm>
              <a:off x="123894" y="190391"/>
              <a:ext cx="3677982" cy="1343739"/>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123894" y="190391"/>
              <a:ext cx="3677982" cy="1343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latin typeface="+mj-lt"/>
                </a:rPr>
                <a:t>Sales Return</a:t>
              </a:r>
            </a:p>
          </p:txBody>
        </p:sp>
      </p:grpSp>
      <p:grpSp>
        <p:nvGrpSpPr>
          <p:cNvPr id="17" name="Group 16"/>
          <p:cNvGrpSpPr/>
          <p:nvPr/>
        </p:nvGrpSpPr>
        <p:grpSpPr>
          <a:xfrm>
            <a:off x="4855457" y="2318303"/>
            <a:ext cx="3749040" cy="688249"/>
            <a:chOff x="4541957" y="190133"/>
            <a:chExt cx="3545557" cy="1343739"/>
          </a:xfrm>
        </p:grpSpPr>
        <p:sp>
          <p:nvSpPr>
            <p:cNvPr id="18" name="Rectangle 17"/>
            <p:cNvSpPr/>
            <p:nvPr/>
          </p:nvSpPr>
          <p:spPr>
            <a:xfrm>
              <a:off x="4541957" y="190133"/>
              <a:ext cx="3545557" cy="1343739"/>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18"/>
            <p:cNvSpPr/>
            <p:nvPr/>
          </p:nvSpPr>
          <p:spPr>
            <a:xfrm>
              <a:off x="4541957" y="190133"/>
              <a:ext cx="3545557" cy="1343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latin typeface="+mj-lt"/>
                </a:rPr>
                <a:t>Sales Allowances</a:t>
              </a:r>
            </a:p>
          </p:txBody>
        </p:sp>
      </p:grpSp>
      <p:sp>
        <p:nvSpPr>
          <p:cNvPr id="20" name="Content Placeholder 2"/>
          <p:cNvSpPr>
            <a:spLocks noGrp="1"/>
          </p:cNvSpPr>
          <p:nvPr>
            <p:ph idx="1"/>
          </p:nvPr>
        </p:nvSpPr>
        <p:spPr>
          <a:xfrm>
            <a:off x="905202" y="1176902"/>
            <a:ext cx="8334850" cy="932829"/>
          </a:xfrm>
        </p:spPr>
        <p:txBody>
          <a:bodyPr>
            <a:normAutofit fontScale="85000" lnSpcReduction="10000"/>
          </a:bodyPr>
          <a:lstStyle/>
          <a:p>
            <a:pPr marL="0" indent="0">
              <a:buNone/>
            </a:pPr>
            <a:r>
              <a:rPr lang="en-US" dirty="0"/>
              <a:t>Customers sometimes return goods or are dissatisfied with products or services because of a deficiency</a:t>
            </a:r>
          </a:p>
        </p:txBody>
      </p:sp>
      <p:sp>
        <p:nvSpPr>
          <p:cNvPr id="21"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14</a:t>
            </a:fld>
            <a:endParaRPr lang="en-US" dirty="0"/>
          </a:p>
        </p:txBody>
      </p:sp>
    </p:spTree>
    <p:extLst>
      <p:ext uri="{BB962C8B-B14F-4D97-AF65-F5344CB8AC3E}">
        <p14:creationId xmlns:p14="http://schemas.microsoft.com/office/powerpoint/2010/main" val="26820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1143000"/>
          </a:xfrm>
        </p:spPr>
        <p:txBody>
          <a:bodyPr/>
          <a:lstStyle/>
          <a:p>
            <a:r>
              <a:rPr lang="en-US" dirty="0"/>
              <a:t>Sales Returns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grpSp>
        <p:nvGrpSpPr>
          <p:cNvPr id="4" name="Group 3">
            <a:extLst>
              <a:ext uri="{FF2B5EF4-FFF2-40B4-BE49-F238E27FC236}">
                <a16:creationId xmlns:a16="http://schemas.microsoft.com/office/drawing/2014/main" id="{21477032-00E3-40A9-B939-42D61DDF05E0}"/>
              </a:ext>
            </a:extLst>
          </p:cNvPr>
          <p:cNvGrpSpPr/>
          <p:nvPr/>
        </p:nvGrpSpPr>
        <p:grpSpPr>
          <a:xfrm>
            <a:off x="886645" y="4375343"/>
            <a:ext cx="8045078" cy="1740014"/>
            <a:chOff x="886645" y="3082587"/>
            <a:chExt cx="8045078" cy="1740014"/>
          </a:xfrm>
        </p:grpSpPr>
        <p:sp>
          <p:nvSpPr>
            <p:cNvPr id="45" name="Rectangle 44"/>
            <p:cNvSpPr/>
            <p:nvPr/>
          </p:nvSpPr>
          <p:spPr>
            <a:xfrm>
              <a:off x="886645" y="3082587"/>
              <a:ext cx="8045078" cy="174001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46" name="TextBox 45"/>
            <p:cNvSpPr txBox="1">
              <a:spLocks noChangeArrowheads="1"/>
            </p:cNvSpPr>
            <p:nvPr/>
          </p:nvSpPr>
          <p:spPr bwMode="auto">
            <a:xfrm>
              <a:off x="1087024" y="3155319"/>
              <a:ext cx="7677510" cy="430887"/>
            </a:xfrm>
            <a:prstGeom prst="rect">
              <a:avLst/>
            </a:prstGeom>
            <a:noFill/>
            <a:ln w="9525">
              <a:noFill/>
              <a:miter lim="800000"/>
              <a:headEnd/>
              <a:tailEnd/>
            </a:ln>
          </p:spPr>
          <p:txBody>
            <a:bodyPr wrap="square">
              <a:spAutoFit/>
            </a:bodyPr>
            <a:lstStyle/>
            <a:p>
              <a:r>
                <a:rPr lang="en-US" sz="2200" dirty="0">
                  <a:latin typeface="Calibri" pitchFamily="34" charset="0"/>
                </a:rPr>
                <a:t>March 4</a:t>
              </a:r>
              <a:r>
                <a:rPr lang="en-US" sz="2200" b="1" dirty="0">
                  <a:latin typeface="Calibri" pitchFamily="34" charset="0"/>
                </a:rPr>
                <a:t>						             </a:t>
              </a:r>
              <a:r>
                <a:rPr lang="en-US" sz="2200" dirty="0">
                  <a:latin typeface="Calibri" pitchFamily="34" charset="0"/>
                </a:rPr>
                <a:t>Debit		Credit</a:t>
              </a:r>
              <a:endParaRPr lang="en-US" sz="2200" dirty="0"/>
            </a:p>
          </p:txBody>
        </p:sp>
        <p:sp>
          <p:nvSpPr>
            <p:cNvPr id="47" name="TextBox 46"/>
            <p:cNvSpPr txBox="1">
              <a:spLocks noChangeArrowheads="1"/>
            </p:cNvSpPr>
            <p:nvPr/>
          </p:nvSpPr>
          <p:spPr bwMode="auto">
            <a:xfrm>
              <a:off x="1138644" y="3528634"/>
              <a:ext cx="7677510" cy="1107996"/>
            </a:xfrm>
            <a:prstGeom prst="rect">
              <a:avLst/>
            </a:prstGeom>
            <a:noFill/>
            <a:ln w="9525">
              <a:noFill/>
              <a:miter lim="800000"/>
              <a:headEnd/>
              <a:tailEnd/>
            </a:ln>
          </p:spPr>
          <p:txBody>
            <a:bodyPr wrap="square">
              <a:spAutoFit/>
            </a:bodyPr>
            <a:lstStyle/>
            <a:p>
              <a:r>
                <a:rPr lang="en-US" sz="2200" b="1" dirty="0">
                  <a:latin typeface="Calibri" pitchFamily="34" charset="0"/>
                </a:rPr>
                <a:t>Sales Returns</a:t>
              </a:r>
              <a:r>
                <a:rPr lang="en-US" sz="2200" dirty="0">
                  <a:latin typeface="Calibri" pitchFamily="34" charset="0"/>
                </a:rPr>
                <a:t>…………………………</a:t>
              </a:r>
              <a:r>
                <a:rPr lang="en-US" sz="2200" b="1" dirty="0">
                  <a:latin typeface="Calibri" pitchFamily="34" charset="0"/>
                </a:rPr>
                <a:t>		       200 </a:t>
              </a:r>
            </a:p>
            <a:p>
              <a:r>
                <a:rPr lang="en-US" sz="2200" b="1" dirty="0">
                  <a:latin typeface="Calibri" pitchFamily="34" charset="0"/>
                </a:rPr>
                <a:t>	Accounts Receivable </a:t>
              </a:r>
              <a:r>
                <a:rPr lang="en-US" sz="2200" dirty="0">
                  <a:latin typeface="Calibri" pitchFamily="34" charset="0"/>
                </a:rPr>
                <a:t>……………...	</a:t>
              </a:r>
              <a:r>
                <a:rPr lang="en-US" sz="2200" b="1" dirty="0">
                  <a:latin typeface="Calibri" pitchFamily="34" charset="0"/>
                </a:rPr>
                <a:t> 				  200</a:t>
              </a:r>
            </a:p>
            <a:p>
              <a:r>
                <a:rPr lang="en-US" sz="2200" i="1" dirty="0">
                  <a:latin typeface="Calibri" pitchFamily="34" charset="0"/>
                </a:rPr>
                <a:t>	(Customer return on account.)</a:t>
              </a:r>
              <a:endParaRPr lang="en-US" sz="2200" b="1" u="sng" dirty="0"/>
            </a:p>
          </p:txBody>
        </p:sp>
        <p:cxnSp>
          <p:nvCxnSpPr>
            <p:cNvPr id="48" name="Straight Connector 47"/>
            <p:cNvCxnSpPr/>
            <p:nvPr/>
          </p:nvCxnSpPr>
          <p:spPr>
            <a:xfrm>
              <a:off x="5587464" y="3575358"/>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082362" y="3578061"/>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cxnSpLocks/>
            </p:cNvCxnSpPr>
            <p:nvPr/>
          </p:nvCxnSpPr>
          <p:spPr>
            <a:xfrm>
              <a:off x="1138644" y="3562326"/>
              <a:ext cx="100584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 name="Content Placeholder 3"/>
          <p:cNvSpPr txBox="1">
            <a:spLocks/>
          </p:cNvSpPr>
          <p:nvPr/>
        </p:nvSpPr>
        <p:spPr>
          <a:xfrm>
            <a:off x="812788" y="4731788"/>
            <a:ext cx="8229600" cy="186332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D38B0CFB-5DE8-4E5B-8A32-C6B91616C73F}"/>
              </a:ext>
            </a:extLst>
          </p:cNvPr>
          <p:cNvSpPr txBox="1"/>
          <p:nvPr/>
        </p:nvSpPr>
        <p:spPr>
          <a:xfrm>
            <a:off x="860874" y="1280160"/>
            <a:ext cx="7955280"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rgbClr val="1D5F76"/>
                </a:solidFill>
              </a:rPr>
              <a:t>On March 2, F.Y.Eye sells sunglasses to one of its customers for $200 on account. </a:t>
            </a:r>
          </a:p>
          <a:p>
            <a:pPr marL="457200" indent="-457200">
              <a:buFont typeface="Arial" panose="020B0604020202020204" pitchFamily="34" charset="0"/>
              <a:buChar char="•"/>
            </a:pPr>
            <a:r>
              <a:rPr lang="en-US" sz="3200" dirty="0">
                <a:solidFill>
                  <a:srgbClr val="1D5F76"/>
                </a:solidFill>
              </a:rPr>
              <a:t>On March 4, the customer decides she doesn’t want eyeglasses and receives full credit from F.Y.Eye.</a:t>
            </a:r>
          </a:p>
          <a:p>
            <a:pPr marL="457200" indent="-457200">
              <a:buFont typeface="Arial" panose="020B0604020202020204" pitchFamily="34" charset="0"/>
              <a:buChar char="•"/>
            </a:pPr>
            <a:r>
              <a:rPr lang="en-US" sz="3200" dirty="0">
                <a:solidFill>
                  <a:srgbClr val="1D5F76"/>
                </a:solidFill>
              </a:rPr>
              <a:t>The company records the following:</a:t>
            </a:r>
          </a:p>
        </p:txBody>
      </p:sp>
      <p:sp>
        <p:nvSpPr>
          <p:cNvPr id="14"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15</a:t>
            </a:fld>
            <a:endParaRPr lang="en-US" dirty="0"/>
          </a:p>
        </p:txBody>
      </p:sp>
    </p:spTree>
    <p:extLst>
      <p:ext uri="{BB962C8B-B14F-4D97-AF65-F5344CB8AC3E}">
        <p14:creationId xmlns:p14="http://schemas.microsoft.com/office/powerpoint/2010/main" val="393505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627771"/>
          </a:xfrm>
        </p:spPr>
        <p:txBody>
          <a:bodyPr/>
          <a:lstStyle/>
          <a:p>
            <a:r>
              <a:rPr lang="en-US" dirty="0"/>
              <a:t>Sales Allowances</a:t>
            </a:r>
          </a:p>
        </p:txBody>
      </p:sp>
      <p:sp>
        <p:nvSpPr>
          <p:cNvPr id="4" name="Content Placeholder 3"/>
          <p:cNvSpPr>
            <a:spLocks noGrp="1"/>
          </p:cNvSpPr>
          <p:nvPr>
            <p:ph idx="1"/>
          </p:nvPr>
        </p:nvSpPr>
        <p:spPr>
          <a:xfrm>
            <a:off x="809150" y="1280159"/>
            <a:ext cx="7955280" cy="2954979"/>
          </a:xfrm>
        </p:spPr>
        <p:txBody>
          <a:bodyPr>
            <a:normAutofit fontScale="92500" lnSpcReduction="10000"/>
          </a:bodyPr>
          <a:lstStyle/>
          <a:p>
            <a:r>
              <a:rPr lang="en-US" dirty="0"/>
              <a:t>The customer having laser eye surgery on March 1 for $2,400 is not completely satisfied with the outcome of the surgery. </a:t>
            </a:r>
          </a:p>
          <a:p>
            <a:r>
              <a:rPr lang="en-US" dirty="0"/>
              <a:t>On March 5, F.Y.Eye allows a $400 reduction in the amount owed by the customer.</a:t>
            </a:r>
          </a:p>
          <a:p>
            <a:r>
              <a:rPr lang="en-US" dirty="0"/>
              <a:t>The company records the following: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grpSp>
        <p:nvGrpSpPr>
          <p:cNvPr id="3" name="Group 2">
            <a:extLst>
              <a:ext uri="{FF2B5EF4-FFF2-40B4-BE49-F238E27FC236}">
                <a16:creationId xmlns:a16="http://schemas.microsoft.com/office/drawing/2014/main" id="{7E3F2CF3-020B-4B2A-8F92-7A23E19112AB}"/>
              </a:ext>
            </a:extLst>
          </p:cNvPr>
          <p:cNvGrpSpPr/>
          <p:nvPr/>
        </p:nvGrpSpPr>
        <p:grpSpPr>
          <a:xfrm>
            <a:off x="881046" y="4267721"/>
            <a:ext cx="8045078" cy="1740014"/>
            <a:chOff x="886645" y="3082587"/>
            <a:chExt cx="8045078" cy="1740014"/>
          </a:xfrm>
        </p:grpSpPr>
        <p:sp>
          <p:nvSpPr>
            <p:cNvPr id="45" name="Rectangle 44"/>
            <p:cNvSpPr/>
            <p:nvPr/>
          </p:nvSpPr>
          <p:spPr>
            <a:xfrm>
              <a:off x="886645" y="3082587"/>
              <a:ext cx="8045078" cy="174001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46" name="TextBox 45"/>
            <p:cNvSpPr txBox="1">
              <a:spLocks noChangeArrowheads="1"/>
            </p:cNvSpPr>
            <p:nvPr/>
          </p:nvSpPr>
          <p:spPr bwMode="auto">
            <a:xfrm>
              <a:off x="1087024" y="3155319"/>
              <a:ext cx="7677510" cy="430887"/>
            </a:xfrm>
            <a:prstGeom prst="rect">
              <a:avLst/>
            </a:prstGeom>
            <a:noFill/>
            <a:ln w="9525">
              <a:noFill/>
              <a:miter lim="800000"/>
              <a:headEnd/>
              <a:tailEnd/>
            </a:ln>
          </p:spPr>
          <p:txBody>
            <a:bodyPr wrap="square">
              <a:spAutoFit/>
            </a:bodyPr>
            <a:lstStyle/>
            <a:p>
              <a:r>
                <a:rPr lang="en-US" sz="2200" dirty="0">
                  <a:latin typeface="Calibri" pitchFamily="34" charset="0"/>
                </a:rPr>
                <a:t>March 5</a:t>
              </a:r>
              <a:r>
                <a:rPr lang="en-US" sz="2200" b="1" dirty="0">
                  <a:latin typeface="Calibri" pitchFamily="34" charset="0"/>
                </a:rPr>
                <a:t>							        </a:t>
              </a:r>
              <a:r>
                <a:rPr lang="en-US" sz="2200" dirty="0">
                  <a:latin typeface="Calibri" pitchFamily="34" charset="0"/>
                </a:rPr>
                <a:t>Debit		Credit</a:t>
              </a:r>
              <a:endParaRPr lang="en-US" sz="2200" dirty="0"/>
            </a:p>
          </p:txBody>
        </p:sp>
        <p:sp>
          <p:nvSpPr>
            <p:cNvPr id="47" name="TextBox 46"/>
            <p:cNvSpPr txBox="1">
              <a:spLocks noChangeArrowheads="1"/>
            </p:cNvSpPr>
            <p:nvPr/>
          </p:nvSpPr>
          <p:spPr bwMode="auto">
            <a:xfrm>
              <a:off x="1138644" y="3528634"/>
              <a:ext cx="7677510" cy="1107996"/>
            </a:xfrm>
            <a:prstGeom prst="rect">
              <a:avLst/>
            </a:prstGeom>
            <a:noFill/>
            <a:ln w="9525">
              <a:noFill/>
              <a:miter lim="800000"/>
              <a:headEnd/>
              <a:tailEnd/>
            </a:ln>
          </p:spPr>
          <p:txBody>
            <a:bodyPr wrap="square">
              <a:spAutoFit/>
            </a:bodyPr>
            <a:lstStyle/>
            <a:p>
              <a:r>
                <a:rPr lang="en-US" sz="2200" b="1" dirty="0">
                  <a:latin typeface="Calibri" pitchFamily="34" charset="0"/>
                </a:rPr>
                <a:t>Sales Allowances </a:t>
              </a:r>
              <a:r>
                <a:rPr lang="en-US" sz="2200" dirty="0">
                  <a:latin typeface="Calibri" pitchFamily="34" charset="0"/>
                </a:rPr>
                <a:t>.…………………………</a:t>
              </a:r>
              <a:r>
                <a:rPr lang="en-US" sz="2200" b="1" dirty="0">
                  <a:latin typeface="Calibri" pitchFamily="34" charset="0"/>
                </a:rPr>
                <a:t>		400 </a:t>
              </a:r>
            </a:p>
            <a:p>
              <a:r>
                <a:rPr lang="en-US" sz="2200" b="1" dirty="0">
                  <a:latin typeface="Calibri" pitchFamily="34" charset="0"/>
                </a:rPr>
                <a:t>	Accounts Receivable </a:t>
              </a:r>
              <a:r>
                <a:rPr lang="en-US" sz="2200" dirty="0">
                  <a:latin typeface="Calibri" pitchFamily="34" charset="0"/>
                </a:rPr>
                <a:t>……………...	</a:t>
              </a:r>
              <a:r>
                <a:rPr lang="en-US" sz="2200" b="1" dirty="0">
                  <a:latin typeface="Calibri" pitchFamily="34" charset="0"/>
                </a:rPr>
                <a:t> 				  400</a:t>
              </a:r>
            </a:p>
            <a:p>
              <a:r>
                <a:rPr lang="en-US" sz="2200" i="1" dirty="0">
                  <a:latin typeface="Calibri" pitchFamily="34" charset="0"/>
                </a:rPr>
                <a:t>	(</a:t>
              </a:r>
              <a:r>
                <a:rPr lang="en-US" sz="2200" i="1" dirty="0"/>
                <a:t>Provide sales allowance for previous credit sale)</a:t>
              </a:r>
              <a:endParaRPr lang="en-US" sz="2200" b="1" u="sng" dirty="0"/>
            </a:p>
          </p:txBody>
        </p:sp>
        <p:cxnSp>
          <p:nvCxnSpPr>
            <p:cNvPr id="48" name="Straight Connector 47"/>
            <p:cNvCxnSpPr/>
            <p:nvPr/>
          </p:nvCxnSpPr>
          <p:spPr>
            <a:xfrm>
              <a:off x="5688084" y="3575358"/>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035652" y="3578061"/>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cxnSpLocks/>
            </p:cNvCxnSpPr>
            <p:nvPr/>
          </p:nvCxnSpPr>
          <p:spPr>
            <a:xfrm flipV="1">
              <a:off x="1172510" y="3575358"/>
              <a:ext cx="914400" cy="270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16</a:t>
            </a:fld>
            <a:endParaRPr lang="en-US" dirty="0"/>
          </a:p>
        </p:txBody>
      </p:sp>
    </p:spTree>
    <p:extLst>
      <p:ext uri="{BB962C8B-B14F-4D97-AF65-F5344CB8AC3E}">
        <p14:creationId xmlns:p14="http://schemas.microsoft.com/office/powerpoint/2010/main" val="112085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p:txBody>
          <a:bodyPr>
            <a:normAutofit fontScale="92500"/>
          </a:bodyPr>
          <a:lstStyle/>
          <a:p>
            <a:r>
              <a:rPr lang="en-US" dirty="0"/>
              <a:t>Students sometimes misclassify contra revenue accounts—sales returns and sales allowances—as expenses. </a:t>
            </a:r>
          </a:p>
          <a:p>
            <a:r>
              <a:rPr lang="en-US" dirty="0"/>
              <a:t>Like expenses, contra revenues have normal debit balances and reduce the reported amount of net income. </a:t>
            </a:r>
          </a:p>
          <a:p>
            <a:r>
              <a:rPr lang="en-US" dirty="0"/>
              <a:t>However, contra revenues represent </a:t>
            </a:r>
            <a:r>
              <a:rPr lang="en-US" i="1" dirty="0"/>
              <a:t>reductions</a:t>
            </a:r>
            <a:r>
              <a:rPr lang="en-US" dirty="0"/>
              <a:t> of revenues, whereas expenses represent the separate costs of generating revenues.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17</a:t>
            </a:fld>
            <a:endParaRPr lang="en-US" dirty="0"/>
          </a:p>
        </p:txBody>
      </p:sp>
    </p:spTree>
    <p:extLst>
      <p:ext uri="{BB962C8B-B14F-4D97-AF65-F5344CB8AC3E}">
        <p14:creationId xmlns:p14="http://schemas.microsoft.com/office/powerpoint/2010/main" val="177467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1143000"/>
          </a:xfrm>
        </p:spPr>
        <p:txBody>
          <a:bodyPr/>
          <a:lstStyle/>
          <a:p>
            <a:r>
              <a:rPr lang="en-US" dirty="0"/>
              <a:t>Sales Discounts</a:t>
            </a:r>
          </a:p>
        </p:txBody>
      </p:sp>
      <p:sp>
        <p:nvSpPr>
          <p:cNvPr id="3" name="Content Placeholder 2"/>
          <p:cNvSpPr>
            <a:spLocks noGrp="1"/>
          </p:cNvSpPr>
          <p:nvPr>
            <p:ph idx="1"/>
          </p:nvPr>
        </p:nvSpPr>
        <p:spPr>
          <a:xfrm>
            <a:off x="697230" y="1280160"/>
            <a:ext cx="7955280" cy="4994910"/>
          </a:xfrm>
        </p:spPr>
        <p:txBody>
          <a:bodyPr>
            <a:normAutofit fontScale="92500" lnSpcReduction="10000"/>
          </a:bodyPr>
          <a:lstStyle/>
          <a:p>
            <a:r>
              <a:rPr lang="en-US" sz="3000" dirty="0"/>
              <a:t>Reduction in the amount to be received from a credit customer if collection on account occurs within a specified period.</a:t>
            </a:r>
          </a:p>
          <a:p>
            <a:r>
              <a:rPr lang="en-US" sz="3000" dirty="0"/>
              <a:t>Discount terms, such as 2/10, n/30, are a shorthand way to communicate the amount of the discount and the time period within which it’s available. </a:t>
            </a:r>
          </a:p>
          <a:p>
            <a:pPr lvl="1"/>
            <a:r>
              <a:rPr lang="en-US" sz="2600" dirty="0"/>
              <a:t>The term “2/10,” pronounced “two ten,” for example, indicates the customer will receive a 2% discount if the amount owed is paid within 10 days. </a:t>
            </a:r>
          </a:p>
          <a:p>
            <a:pPr lvl="1"/>
            <a:r>
              <a:rPr lang="en-US" sz="2600" dirty="0"/>
              <a:t>The term “n/30,” pronounced “net thirty,” means that if the customer does not take the discount, full payment net of any returns or allowances is due within 30 days.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4"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18</a:t>
            </a:fld>
            <a:endParaRPr lang="en-US" dirty="0"/>
          </a:p>
        </p:txBody>
      </p:sp>
    </p:spTree>
    <p:extLst>
      <p:ext uri="{BB962C8B-B14F-4D97-AF65-F5344CB8AC3E}">
        <p14:creationId xmlns:p14="http://schemas.microsoft.com/office/powerpoint/2010/main" val="253032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During the Discount Period</a:t>
            </a:r>
          </a:p>
        </p:txBody>
      </p:sp>
      <p:sp>
        <p:nvSpPr>
          <p:cNvPr id="3" name="Content Placeholder 2"/>
          <p:cNvSpPr>
            <a:spLocks noGrp="1"/>
          </p:cNvSpPr>
          <p:nvPr>
            <p:ph idx="1"/>
          </p:nvPr>
        </p:nvSpPr>
        <p:spPr>
          <a:xfrm>
            <a:off x="697230" y="1280160"/>
            <a:ext cx="7955280" cy="5144830"/>
          </a:xfrm>
        </p:spPr>
        <p:txBody>
          <a:bodyPr>
            <a:noAutofit/>
          </a:bodyPr>
          <a:lstStyle/>
          <a:p>
            <a:pPr>
              <a:spcBef>
                <a:spcPts val="400"/>
              </a:spcBef>
            </a:pPr>
            <a:r>
              <a:rPr lang="en-US" sz="2400" dirty="0"/>
              <a:t>F.Y.Eye typically provides laser eye surgery for $3,000. The company offers laser eye surgery in the month of March for only $2,400. F.Y.Eye provides laser eye surgery to a customer on March 1 for $2,400 on account with terms of 2/10, n/30. </a:t>
            </a:r>
          </a:p>
          <a:p>
            <a:pPr>
              <a:spcBef>
                <a:spcPts val="400"/>
              </a:spcBef>
            </a:pPr>
            <a:r>
              <a:rPr lang="en-US" sz="2400" dirty="0"/>
              <a:t>Cash is collected from the customer on March 10, which is within the 10-day discount period.</a:t>
            </a:r>
          </a:p>
          <a:p>
            <a:pPr>
              <a:spcBef>
                <a:spcPts val="400"/>
              </a:spcBef>
            </a:pPr>
            <a:r>
              <a:rPr lang="en-US" sz="2400" dirty="0"/>
              <a:t>The company records the following:</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grpSp>
        <p:nvGrpSpPr>
          <p:cNvPr id="4" name="Group 3">
            <a:extLst>
              <a:ext uri="{FF2B5EF4-FFF2-40B4-BE49-F238E27FC236}">
                <a16:creationId xmlns:a16="http://schemas.microsoft.com/office/drawing/2014/main" id="{62C5D68B-03F9-48EA-9C6B-69095C0832E2}"/>
              </a:ext>
            </a:extLst>
          </p:cNvPr>
          <p:cNvGrpSpPr/>
          <p:nvPr/>
        </p:nvGrpSpPr>
        <p:grpSpPr>
          <a:xfrm>
            <a:off x="767889" y="4157830"/>
            <a:ext cx="8433261" cy="2080926"/>
            <a:chOff x="954860" y="3072890"/>
            <a:chExt cx="8433261" cy="2080926"/>
          </a:xfrm>
        </p:grpSpPr>
        <p:sp>
          <p:nvSpPr>
            <p:cNvPr id="8" name="Rectangle 7"/>
            <p:cNvSpPr/>
            <p:nvPr/>
          </p:nvSpPr>
          <p:spPr>
            <a:xfrm>
              <a:off x="954860" y="3072890"/>
              <a:ext cx="8045078" cy="208092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9" name="TextBox 8"/>
            <p:cNvSpPr txBox="1">
              <a:spLocks noChangeArrowheads="1"/>
            </p:cNvSpPr>
            <p:nvPr/>
          </p:nvSpPr>
          <p:spPr bwMode="auto">
            <a:xfrm>
              <a:off x="1475207" y="3207738"/>
              <a:ext cx="7677510" cy="430887"/>
            </a:xfrm>
            <a:prstGeom prst="rect">
              <a:avLst/>
            </a:prstGeom>
            <a:noFill/>
            <a:ln w="9525">
              <a:noFill/>
              <a:miter lim="800000"/>
              <a:headEnd/>
              <a:tailEnd/>
            </a:ln>
          </p:spPr>
          <p:txBody>
            <a:bodyPr wrap="square">
              <a:spAutoFit/>
            </a:bodyPr>
            <a:lstStyle/>
            <a:p>
              <a:r>
                <a:rPr lang="en-US" sz="2200" dirty="0">
                  <a:latin typeface="Calibri" pitchFamily="34" charset="0"/>
                </a:rPr>
                <a:t>March 10</a:t>
              </a:r>
              <a:r>
                <a:rPr lang="en-US" sz="2200" b="1" dirty="0">
                  <a:latin typeface="Calibri" pitchFamily="34" charset="0"/>
                </a:rPr>
                <a:t>							       </a:t>
              </a:r>
              <a:r>
                <a:rPr lang="en-US" sz="2200" dirty="0">
                  <a:latin typeface="Calibri" pitchFamily="34" charset="0"/>
                </a:rPr>
                <a:t>Debit		Credit</a:t>
              </a:r>
              <a:endParaRPr lang="en-US" sz="2200" dirty="0"/>
            </a:p>
          </p:txBody>
        </p:sp>
        <p:sp>
          <p:nvSpPr>
            <p:cNvPr id="10" name="TextBox 9"/>
            <p:cNvSpPr txBox="1">
              <a:spLocks noChangeArrowheads="1"/>
            </p:cNvSpPr>
            <p:nvPr/>
          </p:nvSpPr>
          <p:spPr bwMode="auto">
            <a:xfrm>
              <a:off x="1526827" y="3598800"/>
              <a:ext cx="7861294" cy="1446550"/>
            </a:xfrm>
            <a:prstGeom prst="rect">
              <a:avLst/>
            </a:prstGeom>
            <a:noFill/>
            <a:ln w="9525">
              <a:noFill/>
              <a:miter lim="800000"/>
              <a:headEnd/>
              <a:tailEnd/>
            </a:ln>
          </p:spPr>
          <p:txBody>
            <a:bodyPr wrap="square">
              <a:spAutoFit/>
            </a:bodyPr>
            <a:lstStyle/>
            <a:p>
              <a:r>
                <a:rPr lang="en-US" sz="2200" b="1" dirty="0">
                  <a:latin typeface="Calibri" pitchFamily="34" charset="0"/>
                </a:rPr>
                <a:t>Cash </a:t>
              </a:r>
              <a:r>
                <a:rPr lang="en-US" sz="2200" dirty="0">
                  <a:latin typeface="Calibri" pitchFamily="34" charset="0"/>
                </a:rPr>
                <a:t>…………………………………………….</a:t>
              </a:r>
              <a:r>
                <a:rPr lang="en-US" sz="2200" b="1" dirty="0">
                  <a:latin typeface="Calibri" pitchFamily="34" charset="0"/>
                </a:rPr>
                <a:t>		1,960</a:t>
              </a:r>
            </a:p>
            <a:p>
              <a:r>
                <a:rPr lang="en-US" sz="2200" b="1" dirty="0">
                  <a:latin typeface="Calibri" pitchFamily="34" charset="0"/>
                </a:rPr>
                <a:t>Sales Discounts </a:t>
              </a:r>
              <a:r>
                <a:rPr lang="en-US" sz="2200" dirty="0">
                  <a:latin typeface="Calibri" pitchFamily="34" charset="0"/>
                </a:rPr>
                <a:t>……………………………</a:t>
              </a:r>
              <a:r>
                <a:rPr lang="en-US" sz="2200" b="1" dirty="0">
                  <a:latin typeface="Calibri" pitchFamily="34" charset="0"/>
                </a:rPr>
                <a:t>		      40</a:t>
              </a:r>
            </a:p>
            <a:p>
              <a:r>
                <a:rPr lang="en-US" sz="2200" b="1" dirty="0">
                  <a:latin typeface="Calibri" pitchFamily="34" charset="0"/>
                </a:rPr>
                <a:t>	Accounts Receivable </a:t>
              </a:r>
              <a:r>
                <a:rPr lang="en-US" sz="2200" dirty="0">
                  <a:latin typeface="Calibri" pitchFamily="34" charset="0"/>
                </a:rPr>
                <a:t>……………...	</a:t>
              </a:r>
              <a:r>
                <a:rPr lang="en-US" sz="2200" b="1" dirty="0">
                  <a:latin typeface="Calibri" pitchFamily="34" charset="0"/>
                </a:rPr>
                <a:t> 				 2,000</a:t>
              </a:r>
            </a:p>
            <a:p>
              <a:r>
                <a:rPr lang="en-US" sz="2200" i="1" dirty="0">
                  <a:latin typeface="Calibri" pitchFamily="34" charset="0"/>
                </a:rPr>
                <a:t>	</a:t>
              </a:r>
              <a:r>
                <a:rPr lang="en-US" sz="2200" i="1" dirty="0">
                  <a:latin typeface="+mj-lt"/>
                </a:rPr>
                <a:t>(</a:t>
              </a:r>
              <a:r>
                <a:rPr lang="en-US" sz="2200" i="1" dirty="0">
                  <a:solidFill>
                    <a:srgbClr val="000000"/>
                  </a:solidFill>
                  <a:latin typeface="+mj-lt"/>
                </a:rPr>
                <a:t>Collect cash on account with a 2% sales discount )</a:t>
              </a:r>
              <a:endParaRPr lang="en-US" sz="2200" b="1" u="sng" dirty="0">
                <a:latin typeface="+mj-lt"/>
              </a:endParaRPr>
            </a:p>
          </p:txBody>
        </p:sp>
        <p:cxnSp>
          <p:nvCxnSpPr>
            <p:cNvPr id="11" name="Straight Connector 10"/>
            <p:cNvCxnSpPr/>
            <p:nvPr/>
          </p:nvCxnSpPr>
          <p:spPr>
            <a:xfrm>
              <a:off x="6073297" y="3615733"/>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488185" y="3618436"/>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p:cNvCxnSpPr>
            <p:nvPr/>
          </p:nvCxnSpPr>
          <p:spPr>
            <a:xfrm>
              <a:off x="1543760" y="3623260"/>
              <a:ext cx="10972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19</a:t>
            </a:fld>
            <a:endParaRPr lang="en-US" dirty="0"/>
          </a:p>
        </p:txBody>
      </p:sp>
    </p:spTree>
    <p:extLst>
      <p:ext uri="{BB962C8B-B14F-4D97-AF65-F5344CB8AC3E}">
        <p14:creationId xmlns:p14="http://schemas.microsoft.com/office/powerpoint/2010/main" val="273870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RECOGNIZING ACCOUNTS RECEIVABLE</a:t>
            </a:r>
          </a:p>
        </p:txBody>
      </p:sp>
      <p:sp>
        <p:nvSpPr>
          <p:cNvPr id="4" name="Title 3"/>
          <p:cNvSpPr>
            <a:spLocks noGrp="1"/>
          </p:cNvSpPr>
          <p:nvPr>
            <p:ph type="title"/>
          </p:nvPr>
        </p:nvSpPr>
        <p:spPr/>
        <p:txBody>
          <a:bodyPr/>
          <a:lstStyle/>
          <a:p>
            <a:r>
              <a:rPr lang="en-US" dirty="0"/>
              <a:t>PART A</a:t>
            </a:r>
          </a:p>
        </p:txBody>
      </p:sp>
      <p:sp>
        <p:nvSpPr>
          <p:cNvPr id="8" name="Footer Placeholder 7"/>
          <p:cNvSpPr>
            <a:spLocks noGrp="1"/>
          </p:cNvSpPr>
          <p:nvPr>
            <p:ph type="ftr" sz="quarter" idx="11"/>
          </p:nvPr>
        </p:nvSpPr>
        <p:spPr>
          <a:xfrm>
            <a:off x="1424213" y="6501391"/>
            <a:ext cx="6540501" cy="365125"/>
          </a:xfrm>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2</a:t>
            </a:fld>
            <a:endParaRPr lang="en-US" dirty="0"/>
          </a:p>
        </p:txBody>
      </p:sp>
    </p:spTree>
    <p:extLst>
      <p:ext uri="{BB962C8B-B14F-4D97-AF65-F5344CB8AC3E}">
        <p14:creationId xmlns:p14="http://schemas.microsoft.com/office/powerpoint/2010/main" val="859721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14400"/>
            <a:ext cx="7955280" cy="1625430"/>
          </a:xfrm>
        </p:spPr>
        <p:txBody>
          <a:bodyPr>
            <a:noAutofit/>
          </a:bodyPr>
          <a:lstStyle/>
          <a:p>
            <a:pPr>
              <a:lnSpc>
                <a:spcPct val="90000"/>
              </a:lnSpc>
            </a:pPr>
            <a:r>
              <a:rPr lang="en-US" sz="4000" dirty="0"/>
              <a:t>Income Statement Reporting Revenues Net of Sales Returns, Allowances, and Discounts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a:t>
            </a:r>
          </a:p>
        </p:txBody>
      </p:sp>
      <p:sp>
        <p:nvSpPr>
          <p:cNvPr id="6" name="Rectangle 5"/>
          <p:cNvSpPr/>
          <p:nvPr/>
        </p:nvSpPr>
        <p:spPr>
          <a:xfrm>
            <a:off x="902027" y="3729600"/>
            <a:ext cx="5627728" cy="256833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Round Same Side Corner Rectangle 6"/>
          <p:cNvSpPr/>
          <p:nvPr/>
        </p:nvSpPr>
        <p:spPr>
          <a:xfrm>
            <a:off x="902026" y="2778787"/>
            <a:ext cx="5627729" cy="952899"/>
          </a:xfrm>
          <a:prstGeom prst="round2SameRect">
            <a:avLst>
              <a:gd name="adj1" fmla="val 47432"/>
              <a:gd name="adj2" fmla="val 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A5062D"/>
              </a:solidFill>
            </a:endParaRPr>
          </a:p>
        </p:txBody>
      </p:sp>
      <p:sp>
        <p:nvSpPr>
          <p:cNvPr id="8" name="TextBox 7"/>
          <p:cNvSpPr txBox="1"/>
          <p:nvPr/>
        </p:nvSpPr>
        <p:spPr>
          <a:xfrm>
            <a:off x="988400" y="2827774"/>
            <a:ext cx="5541355" cy="830997"/>
          </a:xfrm>
          <a:prstGeom prst="rect">
            <a:avLst/>
          </a:prstGeom>
          <a:noFill/>
        </p:spPr>
        <p:txBody>
          <a:bodyPr wrap="square" rtlCol="0">
            <a:spAutoFit/>
          </a:bodyPr>
          <a:lstStyle/>
          <a:p>
            <a:pPr algn="ctr"/>
            <a:r>
              <a:rPr lang="en-US" sz="2400" b="1" dirty="0">
                <a:solidFill>
                  <a:schemeClr val="bg1"/>
                </a:solidFill>
              </a:rPr>
              <a:t>F.Y.EYE</a:t>
            </a:r>
          </a:p>
          <a:p>
            <a:pPr algn="ctr"/>
            <a:r>
              <a:rPr lang="en-US" sz="2400" b="1" dirty="0">
                <a:solidFill>
                  <a:schemeClr val="bg1"/>
                </a:solidFill>
              </a:rPr>
              <a:t>Income Statement (partial)</a:t>
            </a:r>
          </a:p>
        </p:txBody>
      </p:sp>
      <p:sp>
        <p:nvSpPr>
          <p:cNvPr id="9" name="TextBox 8"/>
          <p:cNvSpPr txBox="1"/>
          <p:nvPr/>
        </p:nvSpPr>
        <p:spPr>
          <a:xfrm>
            <a:off x="1013517" y="3970643"/>
            <a:ext cx="5774147" cy="461665"/>
          </a:xfrm>
          <a:prstGeom prst="rect">
            <a:avLst/>
          </a:prstGeom>
          <a:noFill/>
        </p:spPr>
        <p:txBody>
          <a:bodyPr wrap="square" rtlCol="0">
            <a:spAutoFit/>
          </a:bodyPr>
          <a:lstStyle/>
          <a:p>
            <a:pPr>
              <a:tabLst>
                <a:tab pos="4916488" algn="r"/>
              </a:tabLst>
            </a:pPr>
            <a:endParaRPr lang="en-US" sz="2400" b="1" dirty="0">
              <a:solidFill>
                <a:srgbClr val="1D5F76"/>
              </a:solidFill>
            </a:endParaRPr>
          </a:p>
        </p:txBody>
      </p:sp>
      <p:sp>
        <p:nvSpPr>
          <p:cNvPr id="3" name="TextBox 2"/>
          <p:cNvSpPr txBox="1"/>
          <p:nvPr/>
        </p:nvSpPr>
        <p:spPr>
          <a:xfrm>
            <a:off x="6673911" y="3375569"/>
            <a:ext cx="1753158" cy="10972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ts val="2000"/>
              </a:lnSpc>
            </a:pPr>
            <a:r>
              <a:rPr lang="en-US" sz="2400" dirty="0">
                <a:solidFill>
                  <a:srgbClr val="C00000"/>
                </a:solidFill>
              </a:rPr>
              <a:t>$3,000 </a:t>
            </a:r>
            <a:br>
              <a:rPr lang="en-US" sz="2400" dirty="0">
                <a:solidFill>
                  <a:srgbClr val="C00000"/>
                </a:solidFill>
              </a:rPr>
            </a:br>
            <a:r>
              <a:rPr lang="en-US" sz="2400" dirty="0">
                <a:solidFill>
                  <a:srgbClr val="C00000"/>
                </a:solidFill>
              </a:rPr>
              <a:t>less $600</a:t>
            </a:r>
          </a:p>
          <a:p>
            <a:pPr algn="ctr">
              <a:lnSpc>
                <a:spcPts val="2000"/>
              </a:lnSpc>
            </a:pPr>
            <a:r>
              <a:rPr lang="en-US" sz="2400" dirty="0">
                <a:solidFill>
                  <a:srgbClr val="C00000"/>
                </a:solidFill>
              </a:rPr>
              <a:t>trade discount</a:t>
            </a:r>
          </a:p>
        </p:txBody>
      </p:sp>
      <p:sp>
        <p:nvSpPr>
          <p:cNvPr id="11" name="Left Arrow 10"/>
          <p:cNvSpPr/>
          <p:nvPr/>
        </p:nvSpPr>
        <p:spPr>
          <a:xfrm>
            <a:off x="5744922" y="3836384"/>
            <a:ext cx="914400" cy="213746"/>
          </a:xfrm>
          <a:prstGeom prst="leftArrow">
            <a:avLst/>
          </a:prstGeom>
          <a:solidFill>
            <a:srgbClr val="C0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8" name="Table 17">
            <a:extLst>
              <a:ext uri="{FF2B5EF4-FFF2-40B4-BE49-F238E27FC236}">
                <a16:creationId xmlns:a16="http://schemas.microsoft.com/office/drawing/2014/main" id="{8D326CB1-02CC-469A-8133-AD719EDE6DC7}"/>
              </a:ext>
            </a:extLst>
          </p:cNvPr>
          <p:cNvGraphicFramePr>
            <a:graphicFrameLocks noGrp="1"/>
          </p:cNvGraphicFramePr>
          <p:nvPr>
            <p:extLst>
              <p:ext uri="{D42A27DB-BD31-4B8C-83A1-F6EECF244321}">
                <p14:modId xmlns:p14="http://schemas.microsoft.com/office/powerpoint/2010/main" val="2776510462"/>
              </p:ext>
            </p:extLst>
          </p:nvPr>
        </p:nvGraphicFramePr>
        <p:xfrm>
          <a:off x="1429911" y="3748310"/>
          <a:ext cx="4941358" cy="2358390"/>
        </p:xfrm>
        <a:graphic>
          <a:graphicData uri="http://schemas.openxmlformats.org/drawingml/2006/table">
            <a:tbl>
              <a:tblPr firstRow="1" firstCol="1" bandRow="1"/>
              <a:tblGrid>
                <a:gridCol w="3372794">
                  <a:extLst>
                    <a:ext uri="{9D8B030D-6E8A-4147-A177-3AD203B41FA5}">
                      <a16:colId xmlns:a16="http://schemas.microsoft.com/office/drawing/2014/main" val="2065012837"/>
                    </a:ext>
                  </a:extLst>
                </a:gridCol>
                <a:gridCol w="1568564">
                  <a:extLst>
                    <a:ext uri="{9D8B030D-6E8A-4147-A177-3AD203B41FA5}">
                      <a16:colId xmlns:a16="http://schemas.microsoft.com/office/drawing/2014/main" val="1595124680"/>
                    </a:ext>
                  </a:extLst>
                </a:gridCol>
              </a:tblGrid>
              <a:tr h="0">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Service revenue</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$2,400</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4198946249"/>
                  </a:ext>
                </a:extLst>
              </a:tr>
              <a:tr h="0">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Sales revenue</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     200</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2643882504"/>
                  </a:ext>
                </a:extLst>
              </a:tr>
              <a:tr h="0">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Less: Sales returns   </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    (200)</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726314849"/>
                  </a:ext>
                </a:extLst>
              </a:tr>
              <a:tr h="344605">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Less: Sales allowances</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    (400)</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702292062"/>
                  </a:ext>
                </a:extLst>
              </a:tr>
              <a:tr h="255270">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Less: Sales discounts</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 </a:t>
                      </a:r>
                      <a:r>
                        <a:rPr lang="en-US" sz="2400" u="sng" dirty="0">
                          <a:effectLst/>
                          <a:latin typeface="+mn-lt"/>
                          <a:ea typeface="Times New Roman" panose="02020603050405020304" pitchFamily="18" charset="0"/>
                          <a:cs typeface="Times New Roman" panose="02020603050405020304" pitchFamily="18" charset="0"/>
                        </a:rPr>
                        <a:t>     (40</a:t>
                      </a:r>
                      <a:r>
                        <a:rPr lang="en-US" sz="2400" dirty="0">
                          <a:effectLst/>
                          <a:latin typeface="+mn-lt"/>
                          <a:ea typeface="Times New Roman" panose="02020603050405020304" pitchFamily="18" charset="0"/>
                          <a:cs typeface="Times New Roman" panose="02020603050405020304" pitchFamily="18" charset="0"/>
                        </a:rPr>
                        <a:t>)</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484160220"/>
                  </a:ext>
                </a:extLst>
              </a:tr>
              <a:tr h="0">
                <a:tc>
                  <a:txBody>
                    <a:bodyPr/>
                    <a:lstStyle/>
                    <a:p>
                      <a:pPr marL="0" marR="0">
                        <a:lnSpc>
                          <a:spcPct val="107000"/>
                        </a:lnSpc>
                        <a:spcBef>
                          <a:spcPts val="0"/>
                        </a:spcBef>
                        <a:spcAft>
                          <a:spcPts val="0"/>
                        </a:spcAft>
                      </a:pPr>
                      <a:r>
                        <a:rPr lang="en-US" sz="2400" b="1" dirty="0">
                          <a:effectLst/>
                          <a:latin typeface="+mn-lt"/>
                          <a:ea typeface="Times New Roman" panose="02020603050405020304" pitchFamily="18" charset="0"/>
                          <a:cs typeface="Times New Roman" panose="02020603050405020304" pitchFamily="18" charset="0"/>
                        </a:rPr>
                        <a:t>Net revenues</a:t>
                      </a:r>
                      <a:endParaRPr lang="en-US" sz="2400"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US" sz="2400" b="1" u="none" dirty="0">
                          <a:effectLst/>
                          <a:latin typeface="+mn-lt"/>
                          <a:ea typeface="Times New Roman" panose="02020603050405020304" pitchFamily="18" charset="0"/>
                          <a:cs typeface="Times New Roman" panose="02020603050405020304" pitchFamily="18" charset="0"/>
                        </a:rPr>
                        <a:t>$1,960</a:t>
                      </a:r>
                      <a:endParaRPr lang="en-US" sz="2400" u="none" dirty="0">
                        <a:effectLst/>
                        <a:latin typeface="+mn-lt"/>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577634213"/>
                  </a:ext>
                </a:extLst>
              </a:tr>
            </a:tbl>
          </a:graphicData>
        </a:graphic>
      </p:graphicFrame>
    </p:spTree>
    <p:extLst>
      <p:ext uri="{BB962C8B-B14F-4D97-AF65-F5344CB8AC3E}">
        <p14:creationId xmlns:p14="http://schemas.microsoft.com/office/powerpoint/2010/main" val="145520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6686" y="914400"/>
            <a:ext cx="8046720" cy="1657830"/>
          </a:xfrm>
        </p:spPr>
        <p:txBody>
          <a:bodyPr>
            <a:noAutofit/>
          </a:bodyPr>
          <a:lstStyle/>
          <a:p>
            <a:pPr>
              <a:lnSpc>
                <a:spcPct val="90000"/>
              </a:lnSpc>
            </a:pPr>
            <a:r>
              <a:rPr lang="en-US" sz="3600" dirty="0"/>
              <a:t>Balance of Accounts Receivable after Credit Sales, Sales Return, Sales Allowance, and Collection on Account after Sales Discount</a:t>
            </a:r>
          </a:p>
        </p:txBody>
      </p:sp>
      <p:sp>
        <p:nvSpPr>
          <p:cNvPr id="5" name="Text Placeholder 5"/>
          <p:cNvSpPr txBox="1">
            <a:spLocks/>
          </p:cNvSpPr>
          <p:nvPr/>
        </p:nvSpPr>
        <p:spPr>
          <a:xfrm>
            <a:off x="696686"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5–2</a:t>
            </a:r>
          </a:p>
        </p:txBody>
      </p:sp>
      <p:sp>
        <p:nvSpPr>
          <p:cNvPr id="19" name="Rounded Rectangle 18"/>
          <p:cNvSpPr/>
          <p:nvPr/>
        </p:nvSpPr>
        <p:spPr>
          <a:xfrm>
            <a:off x="2934298" y="2807282"/>
            <a:ext cx="3500871" cy="2700727"/>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p:nvSpPr>
        <p:spPr>
          <a:xfrm>
            <a:off x="2990884" y="3296990"/>
            <a:ext cx="3410418" cy="1600438"/>
          </a:xfrm>
          <a:prstGeom prst="rect">
            <a:avLst/>
          </a:prstGeom>
          <a:noFill/>
        </p:spPr>
        <p:txBody>
          <a:bodyPr wrap="square" rtlCol="0">
            <a:spAutoFit/>
          </a:bodyPr>
          <a:lstStyle/>
          <a:p>
            <a:pPr>
              <a:tabLst>
                <a:tab pos="1262063" algn="r"/>
                <a:tab pos="1598613" algn="l"/>
                <a:tab pos="2859088" algn="r"/>
              </a:tabLst>
            </a:pPr>
            <a:r>
              <a:rPr lang="en-US" sz="2000" dirty="0"/>
              <a:t>Mar. 1   	2,400</a:t>
            </a:r>
          </a:p>
          <a:p>
            <a:pPr>
              <a:spcBef>
                <a:spcPts val="600"/>
              </a:spcBef>
              <a:tabLst>
                <a:tab pos="1262063" algn="r"/>
                <a:tab pos="1598613" algn="l"/>
                <a:tab pos="2971800" algn="r"/>
              </a:tabLst>
            </a:pPr>
            <a:r>
              <a:rPr lang="en-US" sz="2000" dirty="0"/>
              <a:t>Mar. 2      200</a:t>
            </a:r>
          </a:p>
          <a:p>
            <a:pPr>
              <a:spcBef>
                <a:spcPts val="600"/>
              </a:spcBef>
              <a:tabLst>
                <a:tab pos="1262063" algn="r"/>
                <a:tab pos="1598613" algn="l"/>
                <a:tab pos="2971800" algn="r"/>
              </a:tabLst>
            </a:pPr>
            <a:endParaRPr lang="en-US" sz="2000" dirty="0"/>
          </a:p>
          <a:p>
            <a:pPr>
              <a:tabLst>
                <a:tab pos="1262063" algn="r"/>
                <a:tab pos="1598613" algn="l"/>
                <a:tab pos="2971800" algn="r"/>
              </a:tabLst>
            </a:pPr>
            <a:endParaRPr lang="en-US" sz="800" dirty="0"/>
          </a:p>
          <a:p>
            <a:pPr>
              <a:tabLst>
                <a:tab pos="1262063" algn="r"/>
                <a:tab pos="1598613" algn="l"/>
                <a:tab pos="2971800" algn="r"/>
              </a:tabLst>
            </a:pPr>
            <a:r>
              <a:rPr lang="en-US" sz="2000" dirty="0"/>
              <a:t>Bal. 	 0</a:t>
            </a:r>
          </a:p>
        </p:txBody>
      </p:sp>
      <p:sp>
        <p:nvSpPr>
          <p:cNvPr id="24" name="TextBox 23"/>
          <p:cNvSpPr txBox="1"/>
          <p:nvPr/>
        </p:nvSpPr>
        <p:spPr>
          <a:xfrm>
            <a:off x="307014" y="3003848"/>
            <a:ext cx="2691899" cy="1877437"/>
          </a:xfrm>
          <a:prstGeom prst="rect">
            <a:avLst/>
          </a:prstGeom>
          <a:noFill/>
        </p:spPr>
        <p:txBody>
          <a:bodyPr wrap="square" rtlCol="0">
            <a:spAutoFit/>
          </a:bodyPr>
          <a:lstStyle/>
          <a:p>
            <a:pPr algn="r"/>
            <a:r>
              <a:rPr lang="en-US" b="1" dirty="0">
                <a:solidFill>
                  <a:srgbClr val="1D5F76"/>
                </a:solidFill>
              </a:rPr>
              <a:t>Credit sale $2,400</a:t>
            </a:r>
            <a:br>
              <a:rPr lang="en-US" b="1" dirty="0">
                <a:solidFill>
                  <a:srgbClr val="1D5F76"/>
                </a:solidFill>
              </a:rPr>
            </a:br>
            <a:r>
              <a:rPr lang="en-US" b="1" dirty="0">
                <a:solidFill>
                  <a:srgbClr val="1D5F76"/>
                </a:solidFill>
              </a:rPr>
              <a:t>after $600 trade discount</a:t>
            </a:r>
          </a:p>
          <a:p>
            <a:pPr algn="r">
              <a:spcBef>
                <a:spcPts val="600"/>
              </a:spcBef>
            </a:pPr>
            <a:r>
              <a:rPr lang="en-US" b="1" dirty="0">
                <a:solidFill>
                  <a:srgbClr val="1D5F76"/>
                </a:solidFill>
              </a:rPr>
              <a:t>Credit sale of $200</a:t>
            </a:r>
          </a:p>
          <a:p>
            <a:pPr algn="r">
              <a:spcBef>
                <a:spcPts val="600"/>
              </a:spcBef>
            </a:pPr>
            <a:r>
              <a:rPr lang="en-US" b="1" dirty="0">
                <a:solidFill>
                  <a:srgbClr val="1D5F76"/>
                </a:solidFill>
              </a:rPr>
              <a:t>   </a:t>
            </a:r>
          </a:p>
          <a:p>
            <a:pPr algn="r"/>
            <a:endParaRPr lang="en-US" sz="800" b="1" dirty="0">
              <a:solidFill>
                <a:srgbClr val="1D5F76"/>
              </a:solidFill>
            </a:endParaRPr>
          </a:p>
          <a:p>
            <a:pPr algn="r"/>
            <a:endParaRPr lang="en-US" sz="800" b="1" dirty="0">
              <a:solidFill>
                <a:srgbClr val="1D5F76"/>
              </a:solidFill>
            </a:endParaRPr>
          </a:p>
          <a:p>
            <a:pPr algn="r"/>
            <a:r>
              <a:rPr lang="en-US" b="1" dirty="0">
                <a:solidFill>
                  <a:srgbClr val="1D5F76"/>
                </a:solidFill>
              </a:rPr>
              <a:t>Ending balance</a:t>
            </a:r>
          </a:p>
        </p:txBody>
      </p:sp>
      <p:sp>
        <p:nvSpPr>
          <p:cNvPr id="25" name="TextBox 24"/>
          <p:cNvSpPr txBox="1"/>
          <p:nvPr/>
        </p:nvSpPr>
        <p:spPr>
          <a:xfrm>
            <a:off x="6364868" y="3267124"/>
            <a:ext cx="2725766" cy="1409617"/>
          </a:xfrm>
          <a:prstGeom prst="rect">
            <a:avLst/>
          </a:prstGeom>
          <a:noFill/>
        </p:spPr>
        <p:txBody>
          <a:bodyPr wrap="square" rtlCol="0">
            <a:spAutoFit/>
          </a:bodyPr>
          <a:lstStyle/>
          <a:p>
            <a:pPr>
              <a:lnSpc>
                <a:spcPct val="120000"/>
              </a:lnSpc>
            </a:pPr>
            <a:r>
              <a:rPr lang="en-US" b="1" dirty="0">
                <a:solidFill>
                  <a:srgbClr val="1D5F76"/>
                </a:solidFill>
              </a:rPr>
              <a:t>Sales return of $200</a:t>
            </a:r>
          </a:p>
          <a:p>
            <a:pPr>
              <a:spcBef>
                <a:spcPts val="600"/>
              </a:spcBef>
            </a:pPr>
            <a:r>
              <a:rPr lang="en-US" b="1" dirty="0">
                <a:solidFill>
                  <a:srgbClr val="1D5F76"/>
                </a:solidFill>
              </a:rPr>
              <a:t>Sales allowance of $400</a:t>
            </a:r>
          </a:p>
          <a:p>
            <a:pPr>
              <a:spcBef>
                <a:spcPts val="600"/>
              </a:spcBef>
            </a:pPr>
            <a:r>
              <a:rPr lang="en-US" b="1" dirty="0">
                <a:solidFill>
                  <a:srgbClr val="1D5F76"/>
                </a:solidFill>
              </a:rPr>
              <a:t>Cash collection of $1,960</a:t>
            </a:r>
            <a:br>
              <a:rPr lang="en-US" b="1" dirty="0">
                <a:solidFill>
                  <a:srgbClr val="1D5F76"/>
                </a:solidFill>
              </a:rPr>
            </a:br>
            <a:r>
              <a:rPr lang="en-US" b="1" dirty="0">
                <a:solidFill>
                  <a:srgbClr val="1D5F76"/>
                </a:solidFill>
              </a:rPr>
              <a:t>with $40 sales discount</a:t>
            </a:r>
          </a:p>
        </p:txBody>
      </p:sp>
      <p:sp>
        <p:nvSpPr>
          <p:cNvPr id="26" name="TextBox 25"/>
          <p:cNvSpPr txBox="1"/>
          <p:nvPr/>
        </p:nvSpPr>
        <p:spPr>
          <a:xfrm>
            <a:off x="3117890" y="2927281"/>
            <a:ext cx="3136197" cy="369332"/>
          </a:xfrm>
          <a:prstGeom prst="rect">
            <a:avLst/>
          </a:prstGeom>
          <a:noFill/>
        </p:spPr>
        <p:txBody>
          <a:bodyPr wrap="square" rtlCol="0">
            <a:spAutoFit/>
          </a:bodyPr>
          <a:lstStyle/>
          <a:p>
            <a:pPr algn="ctr"/>
            <a:r>
              <a:rPr lang="en-US" b="1" dirty="0"/>
              <a:t>Accounts Receivable</a:t>
            </a:r>
          </a:p>
        </p:txBody>
      </p:sp>
      <p:cxnSp>
        <p:nvCxnSpPr>
          <p:cNvPr id="27" name="Straight Connector 26"/>
          <p:cNvCxnSpPr/>
          <p:nvPr/>
        </p:nvCxnSpPr>
        <p:spPr>
          <a:xfrm>
            <a:off x="3023118" y="3296613"/>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cxnSpLocks/>
          </p:cNvCxnSpPr>
          <p:nvPr/>
        </p:nvCxnSpPr>
        <p:spPr>
          <a:xfrm>
            <a:off x="3030552" y="4450936"/>
            <a:ext cx="323096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3075516" y="4845944"/>
            <a:ext cx="1334477" cy="61477"/>
            <a:chOff x="3408696" y="4090612"/>
            <a:chExt cx="1334477" cy="61477"/>
          </a:xfrm>
        </p:grpSpPr>
        <p:cxnSp>
          <p:nvCxnSpPr>
            <p:cNvPr id="30" name="Straight Connector 29"/>
            <p:cNvCxnSpPr/>
            <p:nvPr/>
          </p:nvCxnSpPr>
          <p:spPr>
            <a:xfrm>
              <a:off x="3408696" y="4090612"/>
              <a:ext cx="133447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408696" y="4152089"/>
              <a:ext cx="133447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32" name="Straight Connector 31"/>
          <p:cNvCxnSpPr/>
          <p:nvPr/>
        </p:nvCxnSpPr>
        <p:spPr>
          <a:xfrm flipV="1">
            <a:off x="4515745" y="3296991"/>
            <a:ext cx="0" cy="20852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562199" y="3296237"/>
            <a:ext cx="1946578" cy="1169551"/>
          </a:xfrm>
          <a:prstGeom prst="rect">
            <a:avLst/>
          </a:prstGeom>
          <a:noFill/>
        </p:spPr>
        <p:txBody>
          <a:bodyPr wrap="square" rtlCol="0">
            <a:spAutoFit/>
          </a:bodyPr>
          <a:lstStyle/>
          <a:p>
            <a:pPr>
              <a:tabLst>
                <a:tab pos="1262063" algn="r"/>
                <a:tab pos="1598613" algn="l"/>
                <a:tab pos="2859088" algn="r"/>
              </a:tabLst>
            </a:pPr>
            <a:r>
              <a:rPr lang="en-US" sz="2000" dirty="0"/>
              <a:t>Mar. 4         200</a:t>
            </a:r>
          </a:p>
          <a:p>
            <a:pPr>
              <a:spcBef>
                <a:spcPts val="600"/>
              </a:spcBef>
              <a:tabLst>
                <a:tab pos="1262063" algn="r"/>
                <a:tab pos="1598613" algn="l"/>
                <a:tab pos="2971800" algn="r"/>
              </a:tabLst>
            </a:pPr>
            <a:r>
              <a:rPr lang="en-US" sz="2000" dirty="0"/>
              <a:t>Mar. 5   	      400</a:t>
            </a:r>
          </a:p>
          <a:p>
            <a:pPr>
              <a:spcBef>
                <a:spcPts val="600"/>
              </a:spcBef>
              <a:tabLst>
                <a:tab pos="1262063" algn="r"/>
                <a:tab pos="1598613" algn="l"/>
                <a:tab pos="2971800" algn="r"/>
              </a:tabLst>
            </a:pPr>
            <a:r>
              <a:rPr lang="en-US" sz="2000" dirty="0"/>
              <a:t>Mar. 10 	   2,000</a:t>
            </a:r>
          </a:p>
        </p:txBody>
      </p:sp>
    </p:spTree>
    <p:extLst>
      <p:ext uri="{BB962C8B-B14F-4D97-AF65-F5344CB8AC3E}">
        <p14:creationId xmlns:p14="http://schemas.microsoft.com/office/powerpoint/2010/main" val="304012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After the Discount Period</a:t>
            </a:r>
          </a:p>
        </p:txBody>
      </p:sp>
      <p:sp>
        <p:nvSpPr>
          <p:cNvPr id="3" name="Content Placeholder 2"/>
          <p:cNvSpPr>
            <a:spLocks noGrp="1"/>
          </p:cNvSpPr>
          <p:nvPr>
            <p:ph idx="1"/>
          </p:nvPr>
        </p:nvSpPr>
        <p:spPr>
          <a:xfrm>
            <a:off x="697230" y="1280160"/>
            <a:ext cx="7955280" cy="5144830"/>
          </a:xfrm>
        </p:spPr>
        <p:txBody>
          <a:bodyPr>
            <a:noAutofit/>
          </a:bodyPr>
          <a:lstStyle/>
          <a:p>
            <a:pPr>
              <a:spcBef>
                <a:spcPts val="400"/>
              </a:spcBef>
            </a:pPr>
            <a:r>
              <a:rPr lang="en-US" sz="2600" dirty="0"/>
              <a:t>F.Y.Eye typically provides laser eye surgery for $3,000. The company offers laser eye surgery in the month of March for only $2,400. F.Y.Eye provides laser eye surgery to a customer on March 1 for $2,400 on account with terms of 2/10, n/30. </a:t>
            </a:r>
          </a:p>
          <a:p>
            <a:pPr>
              <a:spcBef>
                <a:spcPts val="400"/>
              </a:spcBef>
            </a:pPr>
            <a:r>
              <a:rPr lang="en-US" sz="2600" dirty="0"/>
              <a:t>Cash is collected from the customer on March 31, which is </a:t>
            </a:r>
            <a:r>
              <a:rPr lang="en-US" sz="2600" i="1" dirty="0"/>
              <a:t>not </a:t>
            </a:r>
            <a:r>
              <a:rPr lang="en-US" sz="2600" dirty="0"/>
              <a:t>within the 10-day discount period.</a:t>
            </a:r>
          </a:p>
          <a:p>
            <a:pPr>
              <a:spcBef>
                <a:spcPts val="400"/>
              </a:spcBef>
            </a:pPr>
            <a:r>
              <a:rPr lang="en-US" sz="2600" dirty="0"/>
              <a:t>The company records the following:</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Rectangle 7"/>
          <p:cNvSpPr/>
          <p:nvPr/>
        </p:nvSpPr>
        <p:spPr>
          <a:xfrm>
            <a:off x="767889" y="4646261"/>
            <a:ext cx="8045078" cy="16459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9" name="TextBox 8"/>
          <p:cNvSpPr txBox="1">
            <a:spLocks noChangeArrowheads="1"/>
          </p:cNvSpPr>
          <p:nvPr/>
        </p:nvSpPr>
        <p:spPr bwMode="auto">
          <a:xfrm>
            <a:off x="1354004" y="4688212"/>
            <a:ext cx="7677510" cy="430887"/>
          </a:xfrm>
          <a:prstGeom prst="rect">
            <a:avLst/>
          </a:prstGeom>
          <a:noFill/>
          <a:ln w="9525">
            <a:noFill/>
            <a:miter lim="800000"/>
            <a:headEnd/>
            <a:tailEnd/>
          </a:ln>
        </p:spPr>
        <p:txBody>
          <a:bodyPr wrap="square">
            <a:spAutoFit/>
          </a:bodyPr>
          <a:lstStyle/>
          <a:p>
            <a:r>
              <a:rPr lang="en-US" sz="2200" dirty="0">
                <a:latin typeface="Calibri" pitchFamily="34" charset="0"/>
              </a:rPr>
              <a:t>March 10</a:t>
            </a:r>
            <a:r>
              <a:rPr lang="en-US" sz="2200" b="1" dirty="0">
                <a:latin typeface="Calibri" pitchFamily="34" charset="0"/>
              </a:rPr>
              <a:t>							       </a:t>
            </a:r>
            <a:r>
              <a:rPr lang="en-US" sz="2200" dirty="0">
                <a:latin typeface="Calibri" pitchFamily="34" charset="0"/>
              </a:rPr>
              <a:t>Debit		Credit</a:t>
            </a:r>
            <a:endParaRPr lang="en-US" sz="2200" dirty="0"/>
          </a:p>
        </p:txBody>
      </p:sp>
      <p:sp>
        <p:nvSpPr>
          <p:cNvPr id="10" name="TextBox 9"/>
          <p:cNvSpPr txBox="1">
            <a:spLocks noChangeArrowheads="1"/>
          </p:cNvSpPr>
          <p:nvPr/>
        </p:nvSpPr>
        <p:spPr bwMode="auto">
          <a:xfrm>
            <a:off x="1405624" y="5079274"/>
            <a:ext cx="7861294" cy="1107996"/>
          </a:xfrm>
          <a:prstGeom prst="rect">
            <a:avLst/>
          </a:prstGeom>
          <a:noFill/>
          <a:ln w="9525">
            <a:noFill/>
            <a:miter lim="800000"/>
            <a:headEnd/>
            <a:tailEnd/>
          </a:ln>
        </p:spPr>
        <p:txBody>
          <a:bodyPr wrap="square">
            <a:spAutoFit/>
          </a:bodyPr>
          <a:lstStyle/>
          <a:p>
            <a:r>
              <a:rPr lang="en-US" sz="2200" b="1" dirty="0">
                <a:latin typeface="Calibri" pitchFamily="34" charset="0"/>
              </a:rPr>
              <a:t>Cash </a:t>
            </a:r>
            <a:r>
              <a:rPr lang="en-US" sz="2200" dirty="0">
                <a:latin typeface="Calibri" pitchFamily="34" charset="0"/>
              </a:rPr>
              <a:t>…………………………………………….</a:t>
            </a:r>
            <a:r>
              <a:rPr lang="en-US" sz="2200" b="1" dirty="0">
                <a:latin typeface="Calibri" pitchFamily="34" charset="0"/>
              </a:rPr>
              <a:t>		2,000</a:t>
            </a:r>
          </a:p>
          <a:p>
            <a:r>
              <a:rPr lang="en-US" sz="2200" b="1" dirty="0">
                <a:latin typeface="Calibri" pitchFamily="34" charset="0"/>
              </a:rPr>
              <a:t>	Accounts Receivable </a:t>
            </a:r>
            <a:r>
              <a:rPr lang="en-US" sz="2200" dirty="0">
                <a:latin typeface="Calibri" pitchFamily="34" charset="0"/>
              </a:rPr>
              <a:t>……………...	</a:t>
            </a:r>
            <a:r>
              <a:rPr lang="en-US" sz="2200" b="1" dirty="0">
                <a:latin typeface="Calibri" pitchFamily="34" charset="0"/>
              </a:rPr>
              <a:t> 				 2,000</a:t>
            </a:r>
          </a:p>
          <a:p>
            <a:r>
              <a:rPr lang="en-US" sz="2200" i="1" dirty="0">
                <a:latin typeface="Calibri" pitchFamily="34" charset="0"/>
              </a:rPr>
              <a:t>	</a:t>
            </a:r>
            <a:r>
              <a:rPr lang="en-US" sz="2200" i="1" dirty="0">
                <a:latin typeface="+mj-lt"/>
              </a:rPr>
              <a:t>(</a:t>
            </a:r>
            <a:r>
              <a:rPr lang="en-US" sz="2200" i="1" dirty="0">
                <a:solidFill>
                  <a:srgbClr val="000000"/>
                </a:solidFill>
                <a:latin typeface="+mj-lt"/>
              </a:rPr>
              <a:t>Collect cash on account)</a:t>
            </a:r>
            <a:endParaRPr lang="en-US" sz="2200" b="1" u="sng" dirty="0">
              <a:latin typeface="+mj-lt"/>
            </a:endParaRPr>
          </a:p>
        </p:txBody>
      </p:sp>
      <p:cxnSp>
        <p:nvCxnSpPr>
          <p:cNvPr id="11" name="Straight Connector 10"/>
          <p:cNvCxnSpPr>
            <a:cxnSpLocks/>
          </p:cNvCxnSpPr>
          <p:nvPr/>
        </p:nvCxnSpPr>
        <p:spPr>
          <a:xfrm>
            <a:off x="5952094" y="5096207"/>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p:cNvCxnSpPr>
          <p:nvPr/>
        </p:nvCxnSpPr>
        <p:spPr>
          <a:xfrm>
            <a:off x="7366982" y="5098910"/>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p:cNvCxnSpPr>
          <p:nvPr/>
        </p:nvCxnSpPr>
        <p:spPr>
          <a:xfrm>
            <a:off x="1422557" y="5103734"/>
            <a:ext cx="10972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22</a:t>
            </a:fld>
            <a:endParaRPr lang="en-US" dirty="0"/>
          </a:p>
        </p:txBody>
      </p:sp>
    </p:spTree>
    <p:extLst>
      <p:ext uri="{BB962C8B-B14F-4D97-AF65-F5344CB8AC3E}">
        <p14:creationId xmlns:p14="http://schemas.microsoft.com/office/powerpoint/2010/main" val="3415566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normAutofit fontScale="92500" lnSpcReduction="10000"/>
          </a:bodyPr>
          <a:lstStyle/>
          <a:p>
            <a:r>
              <a:rPr lang="en-US" dirty="0"/>
              <a:t>Revenues are reported for the amount the company is entitled to receive. </a:t>
            </a:r>
          </a:p>
          <a:p>
            <a:r>
              <a:rPr lang="en-US" dirty="0"/>
              <a:t>This amount equals total revenues minus trade discounts, sales returns, sales allowances, and sales discounts. </a:t>
            </a:r>
          </a:p>
          <a:p>
            <a:r>
              <a:rPr lang="en-US" dirty="0"/>
              <a:t>Trade discounts reduce revenue directly, while sales returns, sales allowances, and sales discounts are recorded in separate contra revenue accounts and subtracted when calculating net revenues.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23</a:t>
            </a:fld>
            <a:endParaRPr lang="en-US" dirty="0"/>
          </a:p>
        </p:txBody>
      </p:sp>
    </p:spTree>
    <p:extLst>
      <p:ext uri="{BB962C8B-B14F-4D97-AF65-F5344CB8AC3E}">
        <p14:creationId xmlns:p14="http://schemas.microsoft.com/office/powerpoint/2010/main" val="147361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A929-85E3-4809-9B56-98EFEDC5CF3C}"/>
              </a:ext>
            </a:extLst>
          </p:cNvPr>
          <p:cNvSpPr>
            <a:spLocks noGrp="1"/>
          </p:cNvSpPr>
          <p:nvPr>
            <p:ph type="title"/>
          </p:nvPr>
        </p:nvSpPr>
        <p:spPr>
          <a:xfrm>
            <a:off x="812788" y="457200"/>
            <a:ext cx="7955280" cy="1170445"/>
          </a:xfrm>
        </p:spPr>
        <p:txBody>
          <a:bodyPr/>
          <a:lstStyle/>
          <a:p>
            <a:r>
              <a:rPr lang="en-US" dirty="0"/>
              <a:t>End-of-Period Adjustment For </a:t>
            </a:r>
            <a:br>
              <a:rPr lang="en-US" dirty="0"/>
            </a:br>
            <a:r>
              <a:rPr lang="en-US" dirty="0"/>
              <a:t>Contra Revenues</a:t>
            </a:r>
          </a:p>
        </p:txBody>
      </p:sp>
      <p:sp>
        <p:nvSpPr>
          <p:cNvPr id="3" name="Content Placeholder 2">
            <a:extLst>
              <a:ext uri="{FF2B5EF4-FFF2-40B4-BE49-F238E27FC236}">
                <a16:creationId xmlns:a16="http://schemas.microsoft.com/office/drawing/2014/main" id="{03EF609C-1964-466D-A96A-670340C3B3A5}"/>
              </a:ext>
            </a:extLst>
          </p:cNvPr>
          <p:cNvSpPr>
            <a:spLocks noGrp="1"/>
          </p:cNvSpPr>
          <p:nvPr>
            <p:ph idx="1"/>
          </p:nvPr>
        </p:nvSpPr>
        <p:spPr>
          <a:xfrm>
            <a:off x="694850" y="1737360"/>
            <a:ext cx="7955280" cy="4638224"/>
          </a:xfrm>
        </p:spPr>
        <p:txBody>
          <a:bodyPr>
            <a:normAutofit fontScale="85000" lnSpcReduction="20000"/>
          </a:bodyPr>
          <a:lstStyle/>
          <a:p>
            <a:r>
              <a:rPr lang="en-US" sz="3400" dirty="0"/>
              <a:t>The previous discussion deals with how companies record contra revenues—sales returns, sales allowances, and sales discounts—</a:t>
            </a:r>
            <a:r>
              <a:rPr lang="en-US" sz="3400" i="1" dirty="0"/>
              <a:t>during the year</a:t>
            </a:r>
            <a:r>
              <a:rPr lang="en-US" sz="3400" dirty="0"/>
              <a:t>. </a:t>
            </a:r>
          </a:p>
          <a:p>
            <a:r>
              <a:rPr lang="en-US" sz="3400" dirty="0"/>
              <a:t>However, companies also must adjust for these amounts at the </a:t>
            </a:r>
            <a:r>
              <a:rPr lang="en-US" sz="3400" i="1" dirty="0"/>
              <a:t>end of the year </a:t>
            </a:r>
            <a:r>
              <a:rPr lang="en-US" sz="3400" dirty="0"/>
              <a:t>using adjusting entries.</a:t>
            </a:r>
            <a:r>
              <a:rPr lang="en-US" sz="3400" i="1" dirty="0"/>
              <a:t> </a:t>
            </a:r>
          </a:p>
          <a:p>
            <a:r>
              <a:rPr lang="en-US" sz="3400" dirty="0"/>
              <a:t>The revenue recognition standard requires a company to </a:t>
            </a:r>
            <a:r>
              <a:rPr lang="en-US" sz="3400" b="1" dirty="0"/>
              <a:t>report revenues equal to the amount of cash the company “expects to be entitled to receive.”</a:t>
            </a:r>
            <a:endParaRPr lang="en-US" dirty="0"/>
          </a:p>
        </p:txBody>
      </p:sp>
      <p:sp>
        <p:nvSpPr>
          <p:cNvPr id="4" name="Footer Placeholder 3">
            <a:extLst>
              <a:ext uri="{FF2B5EF4-FFF2-40B4-BE49-F238E27FC236}">
                <a16:creationId xmlns:a16="http://schemas.microsoft.com/office/drawing/2014/main" id="{CE6EFD31-FB86-477E-904A-22ABD0327D3C}"/>
              </a:ext>
            </a:extLst>
          </p:cNvPr>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10400" y="650791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24</a:t>
            </a:fld>
            <a:endParaRPr lang="en-US" dirty="0"/>
          </a:p>
        </p:txBody>
      </p:sp>
    </p:spTree>
    <p:extLst>
      <p:ext uri="{BB962C8B-B14F-4D97-AF65-F5344CB8AC3E}">
        <p14:creationId xmlns:p14="http://schemas.microsoft.com/office/powerpoint/2010/main" val="1365886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7212" y="1149615"/>
            <a:ext cx="7794576" cy="4432716"/>
          </a:xfrm>
        </p:spPr>
        <p:txBody>
          <a:bodyPr>
            <a:normAutofit/>
          </a:bodyPr>
          <a:lstStyle/>
          <a:p>
            <a:pPr marL="0" indent="0">
              <a:buNone/>
            </a:pPr>
            <a:r>
              <a:rPr lang="en-US" dirty="0"/>
              <a:t>The effect of a sales allowance will result in which of the following:</a:t>
            </a:r>
          </a:p>
          <a:p>
            <a:pPr>
              <a:buAutoNum type="alphaLcPeriod"/>
            </a:pPr>
            <a:r>
              <a:rPr lang="en-US" dirty="0"/>
              <a:t>An increase to net income</a:t>
            </a:r>
          </a:p>
          <a:p>
            <a:pPr>
              <a:buAutoNum type="alphaLcPeriod"/>
            </a:pPr>
            <a:r>
              <a:rPr lang="en-US" dirty="0"/>
              <a:t>A decrease to net income</a:t>
            </a:r>
          </a:p>
          <a:p>
            <a:pPr>
              <a:buAutoNum type="alphaLcPeriod" startAt="3"/>
            </a:pPr>
            <a:r>
              <a:rPr lang="en-US" dirty="0"/>
              <a:t>An increase to accounts receivable </a:t>
            </a:r>
          </a:p>
          <a:p>
            <a:pPr>
              <a:buAutoNum type="alphaLcPeriod" startAt="3"/>
            </a:pPr>
            <a:r>
              <a:rPr lang="en-US" dirty="0"/>
              <a:t>An increase to sales revenue</a:t>
            </a:r>
          </a:p>
        </p:txBody>
      </p:sp>
      <p:sp>
        <p:nvSpPr>
          <p:cNvPr id="4" name="Title 3"/>
          <p:cNvSpPr>
            <a:spLocks noGrp="1"/>
          </p:cNvSpPr>
          <p:nvPr>
            <p:ph type="title"/>
          </p:nvPr>
        </p:nvSpPr>
        <p:spPr>
          <a:xfrm>
            <a:off x="936943" y="364559"/>
            <a:ext cx="7922577" cy="799257"/>
          </a:xfrm>
        </p:spPr>
        <p:txBody>
          <a:bodyPr/>
          <a:lstStyle/>
          <a:p>
            <a:r>
              <a:rPr lang="en-US" dirty="0"/>
              <a:t>Concept Check 5–2</a:t>
            </a:r>
          </a:p>
        </p:txBody>
      </p:sp>
      <p:sp>
        <p:nvSpPr>
          <p:cNvPr id="6" name="Oval 5"/>
          <p:cNvSpPr/>
          <p:nvPr/>
        </p:nvSpPr>
        <p:spPr bwMode="auto">
          <a:xfrm>
            <a:off x="896771" y="276156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70698" y="4703404"/>
            <a:ext cx="7406640" cy="1569660"/>
          </a:xfrm>
          <a:prstGeom prst="rect">
            <a:avLst/>
          </a:prstGeom>
          <a:solidFill>
            <a:srgbClr val="FFFFD1"/>
          </a:solidFill>
          <a:ln w="6350">
            <a:solidFill>
              <a:schemeClr val="tx1"/>
            </a:solidFill>
          </a:ln>
        </p:spPr>
        <p:txBody>
          <a:bodyPr wrap="square" rtlCol="0">
            <a:spAutoFit/>
          </a:bodyPr>
          <a:lstStyle/>
          <a:p>
            <a:r>
              <a:rPr lang="en-US" sz="2400" dirty="0"/>
              <a:t>The effect of a sales allowance is to decrease net income. A sales allowance decreases sales revenue in the income statement. A sales allowance also decreases assets by decreasing the balance of accounts receivable.</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txBox="1">
            <a:spLocks/>
          </p:cNvSpPr>
          <p:nvPr/>
        </p:nvSpPr>
        <p:spPr>
          <a:xfrm>
            <a:off x="6998063"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25</a:t>
            </a:fld>
            <a:endParaRPr lang="en-US" dirty="0"/>
          </a:p>
        </p:txBody>
      </p:sp>
    </p:spTree>
    <p:extLst>
      <p:ext uri="{BB962C8B-B14F-4D97-AF65-F5344CB8AC3E}">
        <p14:creationId xmlns:p14="http://schemas.microsoft.com/office/powerpoint/2010/main" val="2322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96880" y="1162738"/>
            <a:ext cx="7406640" cy="4432716"/>
          </a:xfrm>
        </p:spPr>
        <p:txBody>
          <a:bodyPr>
            <a:noAutofit/>
          </a:bodyPr>
          <a:lstStyle/>
          <a:p>
            <a:pPr marL="0" indent="0">
              <a:buNone/>
            </a:pPr>
            <a:r>
              <a:rPr lang="en-US" sz="2800" dirty="0"/>
              <a:t>Which of the following computations would be used to compute Net Revenues?</a:t>
            </a:r>
          </a:p>
          <a:p>
            <a:pPr>
              <a:buAutoNum type="alphaLcPeriod"/>
            </a:pPr>
            <a:r>
              <a:rPr lang="en-US" sz="2800" dirty="0"/>
              <a:t>Total Revenue + Accounts Receivable  – Sales Allowances – Sales Discounts</a:t>
            </a:r>
          </a:p>
          <a:p>
            <a:pPr>
              <a:buFont typeface="+mj-lt"/>
              <a:buAutoNum type="alphaLcPeriod"/>
            </a:pPr>
            <a:r>
              <a:rPr lang="en-US" sz="2800" dirty="0"/>
              <a:t>Net Revenue – Sales Returns – Sales Allowances – Sales Discounts</a:t>
            </a:r>
          </a:p>
          <a:p>
            <a:pPr>
              <a:buAutoNum type="alphaLcPeriod"/>
            </a:pPr>
            <a:r>
              <a:rPr lang="en-US" sz="2800" dirty="0"/>
              <a:t>Total Revenue  – Sales Allowances – Sales Discounts</a:t>
            </a:r>
          </a:p>
          <a:p>
            <a:pPr>
              <a:buAutoNum type="alphaLcPeriod"/>
            </a:pPr>
            <a:r>
              <a:rPr lang="en-US" sz="2800" dirty="0"/>
              <a:t>Net Income – Change in Accounts Receivable</a:t>
            </a:r>
          </a:p>
        </p:txBody>
      </p:sp>
      <p:sp>
        <p:nvSpPr>
          <p:cNvPr id="4" name="Title 3"/>
          <p:cNvSpPr>
            <a:spLocks noGrp="1"/>
          </p:cNvSpPr>
          <p:nvPr>
            <p:ph type="title"/>
          </p:nvPr>
        </p:nvSpPr>
        <p:spPr>
          <a:xfrm>
            <a:off x="936943" y="357577"/>
            <a:ext cx="7922577" cy="799257"/>
          </a:xfrm>
        </p:spPr>
        <p:txBody>
          <a:bodyPr/>
          <a:lstStyle/>
          <a:p>
            <a:r>
              <a:rPr lang="en-US" dirty="0"/>
              <a:t>Concept Check 5–3</a:t>
            </a:r>
          </a:p>
        </p:txBody>
      </p:sp>
      <p:sp>
        <p:nvSpPr>
          <p:cNvPr id="6" name="Oval 5"/>
          <p:cNvSpPr/>
          <p:nvPr/>
        </p:nvSpPr>
        <p:spPr bwMode="auto">
          <a:xfrm>
            <a:off x="794125" y="307334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9362" y="5469985"/>
            <a:ext cx="7406640" cy="830997"/>
          </a:xfrm>
          <a:prstGeom prst="rect">
            <a:avLst/>
          </a:prstGeom>
          <a:solidFill>
            <a:srgbClr val="FFFFD1"/>
          </a:solidFill>
          <a:ln w="6350">
            <a:solidFill>
              <a:schemeClr val="tx1"/>
            </a:solidFill>
          </a:ln>
        </p:spPr>
        <p:txBody>
          <a:bodyPr wrap="square" rtlCol="0">
            <a:spAutoFit/>
          </a:bodyPr>
          <a:lstStyle/>
          <a:p>
            <a:r>
              <a:rPr lang="en-US" sz="2400" dirty="0"/>
              <a:t>Net Revenues is equal to Total Revenue less Sales Returns, Sales Allowances, and Sales Discounts.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txBox="1">
            <a:spLocks/>
          </p:cNvSpPr>
          <p:nvPr/>
        </p:nvSpPr>
        <p:spPr>
          <a:xfrm>
            <a:off x="7050314" y="651926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26</a:t>
            </a:fld>
            <a:endParaRPr lang="en-US" dirty="0"/>
          </a:p>
        </p:txBody>
      </p:sp>
    </p:spTree>
    <p:extLst>
      <p:ext uri="{BB962C8B-B14F-4D97-AF65-F5344CB8AC3E}">
        <p14:creationId xmlns:p14="http://schemas.microsoft.com/office/powerpoint/2010/main" val="2322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ESTIMATING UNCOLLECTIBLE ACCOUNTS</a:t>
            </a:r>
          </a:p>
        </p:txBody>
      </p:sp>
      <p:sp>
        <p:nvSpPr>
          <p:cNvPr id="4" name="Title 3"/>
          <p:cNvSpPr>
            <a:spLocks noGrp="1"/>
          </p:cNvSpPr>
          <p:nvPr>
            <p:ph type="title"/>
          </p:nvPr>
        </p:nvSpPr>
        <p:spPr/>
        <p:txBody>
          <a:bodyPr/>
          <a:lstStyle/>
          <a:p>
            <a:r>
              <a:rPr lang="en-US" dirty="0"/>
              <a:t>PART B</a:t>
            </a:r>
          </a:p>
        </p:txBody>
      </p:sp>
      <p:sp>
        <p:nvSpPr>
          <p:cNvPr id="8" name="Footer Placeholder 7"/>
          <p:cNvSpPr>
            <a:spLocks noGrp="1"/>
          </p:cNvSpPr>
          <p:nvPr>
            <p:ph type="ftr" sz="quarter" idx="11"/>
          </p:nvPr>
        </p:nvSpPr>
        <p:spPr>
          <a:xfrm>
            <a:off x="1424213" y="6502215"/>
            <a:ext cx="6540501" cy="365125"/>
          </a:xfrm>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48297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27</a:t>
            </a:fld>
            <a:endParaRPr lang="en-US" dirty="0"/>
          </a:p>
        </p:txBody>
      </p:sp>
    </p:spTree>
    <p:extLst>
      <p:ext uri="{BB962C8B-B14F-4D97-AF65-F5344CB8AC3E}">
        <p14:creationId xmlns:p14="http://schemas.microsoft.com/office/powerpoint/2010/main" val="137044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LO5–3</a:t>
            </a:r>
            <a:r>
              <a:rPr lang="en-US" dirty="0"/>
              <a:t>	 Establish an allowance for uncollectible accounts.</a:t>
            </a:r>
          </a:p>
        </p:txBody>
      </p:sp>
      <p:sp>
        <p:nvSpPr>
          <p:cNvPr id="4" name="Title 3"/>
          <p:cNvSpPr>
            <a:spLocks noGrp="1"/>
          </p:cNvSpPr>
          <p:nvPr>
            <p:ph type="title"/>
          </p:nvPr>
        </p:nvSpPr>
        <p:spPr/>
        <p:txBody>
          <a:bodyPr/>
          <a:lstStyle/>
          <a:p>
            <a:r>
              <a:rPr lang="en-US" dirty="0"/>
              <a:t>Learning Objective 3</a:t>
            </a:r>
          </a:p>
        </p:txBody>
      </p:sp>
      <p:sp>
        <p:nvSpPr>
          <p:cNvPr id="8" name="Footer Placeholder 7"/>
          <p:cNvSpPr>
            <a:spLocks noGrp="1"/>
          </p:cNvSpPr>
          <p:nvPr>
            <p:ph type="ftr" sz="quarter" idx="11"/>
          </p:nvPr>
        </p:nvSpPr>
        <p:spPr>
          <a:xfrm>
            <a:off x="1424213" y="6493700"/>
            <a:ext cx="6540501" cy="365125"/>
          </a:xfrm>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28</a:t>
            </a:fld>
            <a:endParaRPr lang="en-US" dirty="0"/>
          </a:p>
        </p:txBody>
      </p:sp>
    </p:spTree>
    <p:extLst>
      <p:ext uri="{BB962C8B-B14F-4D97-AF65-F5344CB8AC3E}">
        <p14:creationId xmlns:p14="http://schemas.microsoft.com/office/powerpoint/2010/main" val="1229697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normAutofit/>
          </a:bodyPr>
          <a:lstStyle/>
          <a:p>
            <a:pPr marL="0" indent="0">
              <a:buNone/>
            </a:pPr>
            <a:r>
              <a:rPr lang="en-US" dirty="0"/>
              <a:t>Customers’ accounts receivable we no longer expect to collect are referred to as </a:t>
            </a:r>
            <a:r>
              <a:rPr lang="en-US" i="1" dirty="0"/>
              <a:t>uncollectible accounts</a:t>
            </a:r>
            <a:r>
              <a:rPr lang="en-US" dirty="0"/>
              <a:t>, or </a:t>
            </a:r>
            <a:r>
              <a:rPr lang="en-US" i="1" dirty="0"/>
              <a:t>bad debts</a:t>
            </a:r>
            <a:r>
              <a:rPr lang="en-US" dirty="0"/>
              <a: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29</a:t>
            </a:fld>
            <a:endParaRPr lang="en-US" dirty="0"/>
          </a:p>
        </p:txBody>
      </p:sp>
    </p:spTree>
    <p:extLst>
      <p:ext uri="{BB962C8B-B14F-4D97-AF65-F5344CB8AC3E}">
        <p14:creationId xmlns:p14="http://schemas.microsoft.com/office/powerpoint/2010/main" val="161069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LO5–1</a:t>
            </a:r>
            <a:r>
              <a:rPr lang="en-US" dirty="0"/>
              <a:t>	Recognize accounts receivable at the time of credit sales.</a:t>
            </a:r>
          </a:p>
        </p:txBody>
      </p:sp>
      <p:sp>
        <p:nvSpPr>
          <p:cNvPr id="4" name="Title 3"/>
          <p:cNvSpPr>
            <a:spLocks noGrp="1"/>
          </p:cNvSpPr>
          <p:nvPr>
            <p:ph type="title"/>
          </p:nvPr>
        </p:nvSpPr>
        <p:spPr/>
        <p:txBody>
          <a:bodyPr/>
          <a:lstStyle/>
          <a:p>
            <a:r>
              <a:rPr lang="en-US" dirty="0"/>
              <a:t>Learning Objective 1</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3</a:t>
            </a:fld>
            <a:endParaRPr lang="en-US" dirty="0"/>
          </a:p>
        </p:txBody>
      </p:sp>
    </p:spTree>
    <p:extLst>
      <p:ext uri="{BB962C8B-B14F-4D97-AF65-F5344CB8AC3E}">
        <p14:creationId xmlns:p14="http://schemas.microsoft.com/office/powerpoint/2010/main" val="1992152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Allowance Method (GAAP)</a:t>
            </a:r>
          </a:p>
        </p:txBody>
      </p:sp>
      <p:sp>
        <p:nvSpPr>
          <p:cNvPr id="3" name="Content Placeholder 2"/>
          <p:cNvSpPr>
            <a:spLocks noGrp="1"/>
          </p:cNvSpPr>
          <p:nvPr>
            <p:ph idx="1"/>
          </p:nvPr>
        </p:nvSpPr>
        <p:spPr>
          <a:xfrm>
            <a:off x="809150" y="1291786"/>
            <a:ext cx="7955280" cy="4880414"/>
          </a:xfrm>
        </p:spPr>
        <p:txBody>
          <a:bodyPr>
            <a:normAutofit fontScale="85000" lnSpcReduction="10000"/>
          </a:bodyPr>
          <a:lstStyle/>
          <a:p>
            <a:r>
              <a:rPr lang="en-US" sz="3300" dirty="0"/>
              <a:t>Generally accepted accounting principles (GAAP) require that we account for </a:t>
            </a:r>
            <a:r>
              <a:rPr lang="en-US" sz="3300" b="1" dirty="0"/>
              <a:t>uncollectible accounts</a:t>
            </a:r>
            <a:r>
              <a:rPr lang="en-US" sz="3300" dirty="0"/>
              <a:t> using the </a:t>
            </a:r>
            <a:r>
              <a:rPr lang="en-US" sz="3300" b="1" dirty="0"/>
              <a:t>allowance method</a:t>
            </a:r>
            <a:r>
              <a:rPr lang="en-US" sz="3300" dirty="0"/>
              <a:t>.</a:t>
            </a:r>
          </a:p>
          <a:p>
            <a:r>
              <a:rPr lang="en-US" sz="3300" dirty="0"/>
              <a:t>Companies must:</a:t>
            </a:r>
          </a:p>
          <a:p>
            <a:pPr lvl="1"/>
            <a:r>
              <a:rPr lang="en-US" sz="3100" dirty="0"/>
              <a:t>Estimate the amount of current accounts receivable that will prove to be uncollectible in the future.</a:t>
            </a:r>
          </a:p>
          <a:p>
            <a:pPr lvl="1"/>
            <a:r>
              <a:rPr lang="en-US" sz="3100" dirty="0"/>
              <a:t>Report this estimate as a contra asset to its accounts receivable.</a:t>
            </a:r>
          </a:p>
          <a:p>
            <a:r>
              <a:rPr lang="en-US" sz="3300" dirty="0"/>
              <a:t>Under the allowance method, companies are required to estimate </a:t>
            </a:r>
            <a:r>
              <a:rPr lang="en-US" sz="3300" i="1" dirty="0"/>
              <a:t>future</a:t>
            </a:r>
            <a:r>
              <a:rPr lang="en-US" sz="3300" dirty="0"/>
              <a:t> uncollectible accounts and report those estimates in the </a:t>
            </a:r>
            <a:r>
              <a:rPr lang="en-US" sz="3300" i="1" dirty="0"/>
              <a:t>current</a:t>
            </a:r>
            <a:r>
              <a:rPr lang="en-US" sz="3300" dirty="0"/>
              <a:t> year.</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50314"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30</a:t>
            </a:fld>
            <a:endParaRPr lang="en-US" dirty="0"/>
          </a:p>
        </p:txBody>
      </p:sp>
    </p:spTree>
    <p:extLst>
      <p:ext uri="{BB962C8B-B14F-4D97-AF65-F5344CB8AC3E}">
        <p14:creationId xmlns:p14="http://schemas.microsoft.com/office/powerpoint/2010/main" val="2328350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normAutofit/>
          </a:bodyPr>
          <a:lstStyle/>
          <a:p>
            <a:r>
              <a:rPr lang="en-US" dirty="0"/>
              <a:t>Under the allowance method, accounts receivable are reported for the net amount expected to be collected. </a:t>
            </a:r>
          </a:p>
          <a:p>
            <a:r>
              <a:rPr lang="en-US" dirty="0"/>
              <a:t>At the end of the current year, estimated future uncollectible accounts are reported in a contra asset account, reducing net accounts receivable.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31</a:t>
            </a:fld>
            <a:endParaRPr lang="en-US" dirty="0"/>
          </a:p>
        </p:txBody>
      </p:sp>
    </p:spTree>
    <p:extLst>
      <p:ext uri="{BB962C8B-B14F-4D97-AF65-F5344CB8AC3E}">
        <p14:creationId xmlns:p14="http://schemas.microsoft.com/office/powerpoint/2010/main" val="3146290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1143000"/>
          </a:xfrm>
        </p:spPr>
        <p:txBody>
          <a:bodyPr/>
          <a:lstStyle/>
          <a:p>
            <a:r>
              <a:rPr lang="en-US" dirty="0"/>
              <a:t>Applying the Allowance Method</a:t>
            </a:r>
          </a:p>
        </p:txBody>
      </p:sp>
      <p:sp>
        <p:nvSpPr>
          <p:cNvPr id="3" name="Content Placeholder 2"/>
          <p:cNvSpPr>
            <a:spLocks noGrp="1"/>
          </p:cNvSpPr>
          <p:nvPr>
            <p:ph idx="1"/>
          </p:nvPr>
        </p:nvSpPr>
        <p:spPr>
          <a:xfrm>
            <a:off x="809150" y="1280160"/>
            <a:ext cx="7955280" cy="4319933"/>
          </a:xfrm>
        </p:spPr>
        <p:txBody>
          <a:bodyPr>
            <a:noAutofit/>
          </a:bodyPr>
          <a:lstStyle/>
          <a:p>
            <a:pPr marL="514350" indent="-514350">
              <a:buFont typeface="+mj-lt"/>
              <a:buAutoNum type="arabicPeriod"/>
            </a:pPr>
            <a:r>
              <a:rPr lang="en-US" sz="2800" dirty="0"/>
              <a:t>At the end of the initial year, establish an allowance by estimating future uncollectible accounts</a:t>
            </a:r>
          </a:p>
          <a:p>
            <a:pPr marL="514350" indent="-514350">
              <a:buFont typeface="+mj-lt"/>
              <a:buAutoNum type="arabicPeriod"/>
            </a:pPr>
            <a:r>
              <a:rPr lang="en-US" sz="2800" dirty="0"/>
              <a:t>During the subsequent year, write off actual bad debts as uncollectible</a:t>
            </a:r>
          </a:p>
          <a:p>
            <a:pPr lvl="1"/>
            <a:r>
              <a:rPr lang="en-US" dirty="0"/>
              <a:t>Note that </a:t>
            </a:r>
            <a:r>
              <a:rPr lang="en-US" i="1" dirty="0"/>
              <a:t>actual</a:t>
            </a:r>
            <a:r>
              <a:rPr lang="en-US" dirty="0"/>
              <a:t> write-offs may differ from the previous year’s </a:t>
            </a:r>
            <a:r>
              <a:rPr lang="en-US" i="1" dirty="0"/>
              <a:t>estimate</a:t>
            </a:r>
            <a:r>
              <a:rPr lang="en-US" dirty="0"/>
              <a:t>.</a:t>
            </a:r>
          </a:p>
          <a:p>
            <a:pPr marL="514350" indent="-514350">
              <a:buFont typeface="+mj-lt"/>
              <a:buAutoNum type="arabicPeriod"/>
            </a:pPr>
            <a:r>
              <a:rPr lang="en-US" sz="2800" dirty="0"/>
              <a:t>At the end of the subsequent year, once again estimate future uncollectible accounts.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8" name="Slide Number Placeholder 2"/>
          <p:cNvSpPr txBox="1">
            <a:spLocks/>
          </p:cNvSpPr>
          <p:nvPr/>
        </p:nvSpPr>
        <p:spPr>
          <a:xfrm>
            <a:off x="7050314" y="65617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32</a:t>
            </a:fld>
            <a:endParaRPr lang="en-US" dirty="0"/>
          </a:p>
        </p:txBody>
      </p:sp>
    </p:spTree>
    <p:extLst>
      <p:ext uri="{BB962C8B-B14F-4D97-AF65-F5344CB8AC3E}">
        <p14:creationId xmlns:p14="http://schemas.microsoft.com/office/powerpoint/2010/main" val="1522971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7200"/>
            <a:ext cx="8229600" cy="677635"/>
          </a:xfrm>
        </p:spPr>
        <p:txBody>
          <a:bodyPr/>
          <a:lstStyle/>
          <a:p>
            <a:pPr>
              <a:lnSpc>
                <a:spcPct val="90000"/>
              </a:lnSpc>
            </a:pPr>
            <a:r>
              <a:rPr lang="en-US" dirty="0"/>
              <a:t>Estimating Uncollectible Accounts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46" name="Content Placeholder 2"/>
          <p:cNvSpPr txBox="1">
            <a:spLocks/>
          </p:cNvSpPr>
          <p:nvPr/>
        </p:nvSpPr>
        <p:spPr>
          <a:xfrm>
            <a:off x="809150" y="1280160"/>
            <a:ext cx="7955280" cy="2251710"/>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At the end of 2024, Kimzey is owed $20 million from customers and estimates that 30% will not be collected.</a:t>
            </a:r>
          </a:p>
          <a:p>
            <a:r>
              <a:rPr lang="en-US" dirty="0"/>
              <a:t>The company records the following:</a:t>
            </a:r>
          </a:p>
        </p:txBody>
      </p:sp>
      <p:sp>
        <p:nvSpPr>
          <p:cNvPr id="47" name="Rectangle 46"/>
          <p:cNvSpPr/>
          <p:nvPr/>
        </p:nvSpPr>
        <p:spPr>
          <a:xfrm>
            <a:off x="808931" y="3551278"/>
            <a:ext cx="8045078" cy="18814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48" name="TextBox 47"/>
          <p:cNvSpPr txBox="1">
            <a:spLocks noChangeArrowheads="1"/>
          </p:cNvSpPr>
          <p:nvPr/>
        </p:nvSpPr>
        <p:spPr bwMode="auto">
          <a:xfrm>
            <a:off x="1203620" y="3551278"/>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December 31, 2024 ($ in millions)</a:t>
            </a:r>
            <a:r>
              <a:rPr lang="en-US" sz="2200" b="1" dirty="0">
                <a:latin typeface="Calibri" pitchFamily="34" charset="0"/>
              </a:rPr>
              <a:t>				</a:t>
            </a:r>
            <a:r>
              <a:rPr lang="en-US" sz="2200" dirty="0">
                <a:latin typeface="Calibri" pitchFamily="34" charset="0"/>
              </a:rPr>
              <a:t>Debit	Credit</a:t>
            </a:r>
            <a:endParaRPr lang="en-US" sz="2200" dirty="0"/>
          </a:p>
        </p:txBody>
      </p:sp>
      <p:sp>
        <p:nvSpPr>
          <p:cNvPr id="50" name="TextBox 49"/>
          <p:cNvSpPr txBox="1">
            <a:spLocks noChangeArrowheads="1"/>
          </p:cNvSpPr>
          <p:nvPr/>
        </p:nvSpPr>
        <p:spPr bwMode="auto">
          <a:xfrm>
            <a:off x="1220950" y="3924593"/>
            <a:ext cx="7677510" cy="1446550"/>
          </a:xfrm>
          <a:prstGeom prst="rect">
            <a:avLst/>
          </a:prstGeom>
          <a:noFill/>
          <a:ln w="9525">
            <a:noFill/>
            <a:miter lim="800000"/>
            <a:headEnd/>
            <a:tailEnd/>
          </a:ln>
        </p:spPr>
        <p:txBody>
          <a:bodyPr wrap="square">
            <a:spAutoFit/>
          </a:bodyPr>
          <a:lstStyle/>
          <a:p>
            <a:r>
              <a:rPr lang="en-US" sz="2200" b="1" dirty="0">
                <a:latin typeface="Calibri" pitchFamily="34" charset="0"/>
              </a:rPr>
              <a:t>Bad Debt Expense </a:t>
            </a:r>
            <a:r>
              <a:rPr lang="en-US" sz="2200" dirty="0">
                <a:latin typeface="Calibri" pitchFamily="34" charset="0"/>
              </a:rPr>
              <a:t>…………………………………….</a:t>
            </a:r>
            <a:r>
              <a:rPr lang="en-US" sz="2200" b="1" dirty="0">
                <a:latin typeface="Calibri" pitchFamily="34" charset="0"/>
              </a:rPr>
              <a:t>	  	    6 </a:t>
            </a:r>
          </a:p>
          <a:p>
            <a:r>
              <a:rPr lang="en-US" sz="2200" b="1" dirty="0">
                <a:latin typeface="Calibri" pitchFamily="34" charset="0"/>
              </a:rPr>
              <a:t>	Allowance for Uncollectible Accounts</a:t>
            </a:r>
            <a:r>
              <a:rPr lang="en-US" sz="2200" dirty="0">
                <a:latin typeface="Calibri" pitchFamily="34" charset="0"/>
              </a:rPr>
              <a:t>...</a:t>
            </a:r>
            <a:r>
              <a:rPr lang="en-US" sz="2200" b="1" dirty="0">
                <a:latin typeface="Calibri" pitchFamily="34" charset="0"/>
              </a:rPr>
              <a:t>				    6</a:t>
            </a:r>
            <a:r>
              <a:rPr lang="en-US" sz="2200" i="1" dirty="0">
                <a:latin typeface="Calibri" pitchFamily="34" charset="0"/>
              </a:rPr>
              <a:t>	(Estimate future bad debts)</a:t>
            </a:r>
          </a:p>
          <a:p>
            <a:r>
              <a:rPr lang="en-US" sz="2200" i="1" dirty="0">
                <a:latin typeface="Calibri" pitchFamily="34" charset="0"/>
              </a:rPr>
              <a:t>       ($20 million × 30% = $6 million)</a:t>
            </a:r>
            <a:endParaRPr lang="en-US" sz="2200" b="1" u="sng" dirty="0"/>
          </a:p>
        </p:txBody>
      </p:sp>
      <p:cxnSp>
        <p:nvCxnSpPr>
          <p:cNvPr id="51" name="Straight Connector 50"/>
          <p:cNvCxnSpPr/>
          <p:nvPr/>
        </p:nvCxnSpPr>
        <p:spPr>
          <a:xfrm>
            <a:off x="6704680" y="3963962"/>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7703009" y="3947029"/>
            <a:ext cx="760661" cy="1556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a:cxnSpLocks/>
          </p:cNvCxnSpPr>
          <p:nvPr/>
        </p:nvCxnSpPr>
        <p:spPr>
          <a:xfrm>
            <a:off x="1283603" y="3968518"/>
            <a:ext cx="38404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2"/>
          <p:cNvSpPr txBox="1">
            <a:spLocks/>
          </p:cNvSpPr>
          <p:nvPr/>
        </p:nvSpPr>
        <p:spPr>
          <a:xfrm>
            <a:off x="7010400" y="64956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33</a:t>
            </a:fld>
            <a:endParaRPr lang="en-US" dirty="0"/>
          </a:p>
        </p:txBody>
      </p:sp>
    </p:spTree>
    <p:extLst>
      <p:ext uri="{BB962C8B-B14F-4D97-AF65-F5344CB8AC3E}">
        <p14:creationId xmlns:p14="http://schemas.microsoft.com/office/powerpoint/2010/main" val="2001681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7200"/>
            <a:ext cx="8229600" cy="677635"/>
          </a:xfrm>
        </p:spPr>
        <p:txBody>
          <a:bodyPr/>
          <a:lstStyle/>
          <a:p>
            <a:pPr>
              <a:lnSpc>
                <a:spcPct val="90000"/>
              </a:lnSpc>
            </a:pPr>
            <a:r>
              <a:rPr lang="en-US" dirty="0"/>
              <a:t>Allowance for Uncollectible Accounts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46" name="Content Placeholder 2"/>
          <p:cNvSpPr txBox="1">
            <a:spLocks/>
          </p:cNvSpPr>
          <p:nvPr/>
        </p:nvSpPr>
        <p:spPr>
          <a:xfrm>
            <a:off x="809150" y="1280160"/>
            <a:ext cx="8229600" cy="4914900"/>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t>Companies report their estimate of future bad debts using an </a:t>
            </a:r>
            <a:r>
              <a:rPr lang="en-US" sz="2600" b="1" dirty="0"/>
              <a:t>allowance for uncollectible accounts</a:t>
            </a:r>
            <a:r>
              <a:rPr lang="en-US" sz="2600" dirty="0"/>
              <a:t>.</a:t>
            </a:r>
          </a:p>
          <a:p>
            <a:pPr lvl="1"/>
            <a:r>
              <a:rPr lang="en-US" sz="2600" dirty="0"/>
              <a:t>Allowance for Uncollectible Accounts is a contra asset account that represents the amount of accounts receivable not expected to be collected. </a:t>
            </a:r>
          </a:p>
          <a:p>
            <a:r>
              <a:rPr lang="en-US" sz="2600" b="1" dirty="0"/>
              <a:t>We report the allowance for uncollectible accounts in the asset section of the balance sheet, but it represents a reduction in the balance of accounts receivable. </a:t>
            </a:r>
          </a:p>
          <a:p>
            <a:pPr lvl="1"/>
            <a:r>
              <a:rPr lang="en-US" sz="2600" dirty="0"/>
              <a:t>The difference between total accounts receivable and the allowance for uncollectible accounts equals </a:t>
            </a:r>
            <a:r>
              <a:rPr lang="en-US" sz="2600" b="1" dirty="0"/>
              <a:t>net accounts receivable</a:t>
            </a:r>
            <a:r>
              <a:rPr lang="en-US" sz="2600" dirty="0"/>
              <a:t>.</a:t>
            </a:r>
          </a:p>
        </p:txBody>
      </p:sp>
      <p:sp>
        <p:nvSpPr>
          <p:cNvPr id="13" name="Slide Number Placeholder 2"/>
          <p:cNvSpPr txBox="1">
            <a:spLocks/>
          </p:cNvSpPr>
          <p:nvPr/>
        </p:nvSpPr>
        <p:spPr>
          <a:xfrm>
            <a:off x="7010400" y="64956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34</a:t>
            </a:fld>
            <a:endParaRPr lang="en-US" dirty="0"/>
          </a:p>
        </p:txBody>
      </p:sp>
    </p:spTree>
    <p:extLst>
      <p:ext uri="{BB962C8B-B14F-4D97-AF65-F5344CB8AC3E}">
        <p14:creationId xmlns:p14="http://schemas.microsoft.com/office/powerpoint/2010/main" val="3105484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780" y="817390"/>
            <a:ext cx="8229600" cy="1143000"/>
          </a:xfrm>
        </p:spPr>
        <p:txBody>
          <a:bodyPr>
            <a:noAutofit/>
          </a:bodyPr>
          <a:lstStyle/>
          <a:p>
            <a:pPr>
              <a:lnSpc>
                <a:spcPct val="90000"/>
              </a:lnSpc>
            </a:pPr>
            <a:r>
              <a:rPr lang="en-US" sz="3600" dirty="0"/>
              <a:t>Accounting for Uncollectible Accounts and the Accounts Receivable Portion of the Balance Sheet </a:t>
            </a:r>
          </a:p>
        </p:txBody>
      </p:sp>
      <p:sp>
        <p:nvSpPr>
          <p:cNvPr id="5" name="Text Placeholder 5"/>
          <p:cNvSpPr txBox="1">
            <a:spLocks/>
          </p:cNvSpPr>
          <p:nvPr/>
        </p:nvSpPr>
        <p:spPr>
          <a:xfrm>
            <a:off x="940070" y="4204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5–4</a:t>
            </a:r>
          </a:p>
        </p:txBody>
      </p:sp>
      <p:sp>
        <p:nvSpPr>
          <p:cNvPr id="27" name="TextBox 26"/>
          <p:cNvSpPr txBox="1"/>
          <p:nvPr/>
        </p:nvSpPr>
        <p:spPr>
          <a:xfrm>
            <a:off x="1413720" y="2908498"/>
            <a:ext cx="2323787" cy="1015663"/>
          </a:xfrm>
          <a:prstGeom prst="rect">
            <a:avLst/>
          </a:prstGeom>
          <a:noFill/>
        </p:spPr>
        <p:txBody>
          <a:bodyPr wrap="square" rtlCol="0">
            <a:spAutoFit/>
          </a:bodyPr>
          <a:lstStyle/>
          <a:p>
            <a:pPr algn="ctr"/>
            <a:r>
              <a:rPr lang="en-US" sz="2000" b="1" dirty="0"/>
              <a:t>$50</a:t>
            </a:r>
          </a:p>
          <a:p>
            <a:pPr algn="ctr"/>
            <a:r>
              <a:rPr lang="en-US" sz="2000" dirty="0"/>
              <a:t>Credit sales</a:t>
            </a:r>
          </a:p>
          <a:p>
            <a:pPr algn="ctr"/>
            <a:r>
              <a:rPr lang="en-US" sz="2000" dirty="0"/>
              <a:t>during 2024</a:t>
            </a:r>
          </a:p>
        </p:txBody>
      </p:sp>
      <p:sp>
        <p:nvSpPr>
          <p:cNvPr id="26" name="TextBox 25"/>
          <p:cNvSpPr txBox="1"/>
          <p:nvPr/>
        </p:nvSpPr>
        <p:spPr>
          <a:xfrm>
            <a:off x="1642827" y="2481992"/>
            <a:ext cx="1797734" cy="590931"/>
          </a:xfrm>
          <a:prstGeom prst="rect">
            <a:avLst/>
          </a:prstGeom>
          <a:noFill/>
        </p:spPr>
        <p:txBody>
          <a:bodyPr wrap="square" rtlCol="0">
            <a:spAutoFit/>
          </a:bodyPr>
          <a:lstStyle/>
          <a:p>
            <a:pPr algn="ctr">
              <a:lnSpc>
                <a:spcPct val="80000"/>
              </a:lnSpc>
            </a:pPr>
            <a:r>
              <a:rPr lang="en-US" sz="2000" b="1" dirty="0">
                <a:solidFill>
                  <a:srgbClr val="FF0000"/>
                </a:solidFill>
              </a:rPr>
              <a:t>2024</a:t>
            </a:r>
          </a:p>
          <a:p>
            <a:pPr algn="ctr">
              <a:lnSpc>
                <a:spcPct val="80000"/>
              </a:lnSpc>
            </a:pPr>
            <a:r>
              <a:rPr lang="en-US" sz="2000" b="1" dirty="0">
                <a:solidFill>
                  <a:srgbClr val="FF0000"/>
                </a:solidFill>
              </a:rPr>
              <a:t>(current year)</a:t>
            </a:r>
          </a:p>
        </p:txBody>
      </p:sp>
      <p:sp>
        <p:nvSpPr>
          <p:cNvPr id="29" name="TextBox 28"/>
          <p:cNvSpPr txBox="1"/>
          <p:nvPr/>
        </p:nvSpPr>
        <p:spPr>
          <a:xfrm>
            <a:off x="6860522" y="2383897"/>
            <a:ext cx="1459838" cy="590931"/>
          </a:xfrm>
          <a:prstGeom prst="rect">
            <a:avLst/>
          </a:prstGeom>
          <a:noFill/>
        </p:spPr>
        <p:txBody>
          <a:bodyPr wrap="square" rtlCol="0">
            <a:spAutoFit/>
          </a:bodyPr>
          <a:lstStyle/>
          <a:p>
            <a:pPr algn="ctr">
              <a:lnSpc>
                <a:spcPct val="80000"/>
              </a:lnSpc>
            </a:pPr>
            <a:r>
              <a:rPr lang="en-US" sz="2000" b="1" dirty="0">
                <a:solidFill>
                  <a:srgbClr val="FF0000"/>
                </a:solidFill>
              </a:rPr>
              <a:t>2025</a:t>
            </a:r>
          </a:p>
          <a:p>
            <a:pPr algn="ctr">
              <a:lnSpc>
                <a:spcPct val="80000"/>
              </a:lnSpc>
            </a:pPr>
            <a:r>
              <a:rPr lang="en-US" sz="2000" b="1" dirty="0">
                <a:solidFill>
                  <a:srgbClr val="FF0000"/>
                </a:solidFill>
              </a:rPr>
              <a:t>(next year)</a:t>
            </a:r>
          </a:p>
        </p:txBody>
      </p:sp>
      <p:sp>
        <p:nvSpPr>
          <p:cNvPr id="6" name="Rectangle 5"/>
          <p:cNvSpPr/>
          <p:nvPr/>
        </p:nvSpPr>
        <p:spPr>
          <a:xfrm>
            <a:off x="3056775" y="5218871"/>
            <a:ext cx="4184925" cy="12569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a:off x="3056775" y="4290825"/>
            <a:ext cx="4184925" cy="928046"/>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3143148" y="4295540"/>
            <a:ext cx="4013963" cy="923330"/>
          </a:xfrm>
          <a:prstGeom prst="rect">
            <a:avLst/>
          </a:prstGeom>
          <a:noFill/>
        </p:spPr>
        <p:txBody>
          <a:bodyPr wrap="square" rtlCol="0">
            <a:spAutoFit/>
          </a:bodyPr>
          <a:lstStyle/>
          <a:p>
            <a:pPr algn="ctr"/>
            <a:r>
              <a:rPr lang="en-US" b="1" dirty="0">
                <a:solidFill>
                  <a:schemeClr val="bg1"/>
                </a:solidFill>
              </a:rPr>
              <a:t>KIMZEY MEDICAL CLINIC </a:t>
            </a:r>
          </a:p>
          <a:p>
            <a:pPr algn="ctr"/>
            <a:r>
              <a:rPr lang="en-US" b="1" dirty="0">
                <a:solidFill>
                  <a:schemeClr val="bg1"/>
                </a:solidFill>
              </a:rPr>
              <a:t>Balance Sheet (partial) </a:t>
            </a:r>
          </a:p>
          <a:p>
            <a:pPr algn="ctr"/>
            <a:r>
              <a:rPr lang="en-US" b="1" dirty="0">
                <a:solidFill>
                  <a:schemeClr val="bg1"/>
                </a:solidFill>
              </a:rPr>
              <a:t>December 31, 2024 </a:t>
            </a:r>
          </a:p>
        </p:txBody>
      </p:sp>
      <p:sp>
        <p:nvSpPr>
          <p:cNvPr id="9" name="TextBox 8"/>
          <p:cNvSpPr txBox="1"/>
          <p:nvPr/>
        </p:nvSpPr>
        <p:spPr>
          <a:xfrm>
            <a:off x="3143148" y="5200719"/>
            <a:ext cx="4098552" cy="1200329"/>
          </a:xfrm>
          <a:prstGeom prst="rect">
            <a:avLst/>
          </a:prstGeom>
          <a:noFill/>
        </p:spPr>
        <p:txBody>
          <a:bodyPr wrap="square" rtlCol="0">
            <a:spAutoFit/>
          </a:bodyPr>
          <a:lstStyle/>
          <a:p>
            <a:pPr>
              <a:tabLst>
                <a:tab pos="3775075" algn="r"/>
              </a:tabLst>
            </a:pPr>
            <a:r>
              <a:rPr lang="en-US" dirty="0">
                <a:solidFill>
                  <a:srgbClr val="221E1F"/>
                </a:solidFill>
              </a:rPr>
              <a:t>Current assets:</a:t>
            </a:r>
          </a:p>
          <a:p>
            <a:pPr>
              <a:tabLst>
                <a:tab pos="3775075" algn="r"/>
              </a:tabLst>
            </a:pPr>
            <a:r>
              <a:rPr lang="en-US" dirty="0">
                <a:solidFill>
                  <a:srgbClr val="221E1F"/>
                </a:solidFill>
              </a:rPr>
              <a:t>Accounts receivable	</a:t>
            </a:r>
            <a:r>
              <a:rPr lang="en-US" b="1" dirty="0">
                <a:solidFill>
                  <a:srgbClr val="221E1F"/>
                </a:solidFill>
              </a:rPr>
              <a:t>$20 </a:t>
            </a:r>
          </a:p>
          <a:p>
            <a:pPr>
              <a:tabLst>
                <a:tab pos="3775075" algn="r"/>
              </a:tabLst>
            </a:pPr>
            <a:r>
              <a:rPr lang="en-US" dirty="0">
                <a:solidFill>
                  <a:srgbClr val="221E1F"/>
                </a:solidFill>
              </a:rPr>
              <a:t>Less: </a:t>
            </a:r>
            <a:r>
              <a:rPr lang="en-US" dirty="0">
                <a:solidFill>
                  <a:srgbClr val="1D5F76"/>
                </a:solidFill>
              </a:rPr>
              <a:t>Allowance</a:t>
            </a:r>
            <a:r>
              <a:rPr lang="en-US" dirty="0">
                <a:solidFill>
                  <a:srgbClr val="221E1F"/>
                </a:solidFill>
              </a:rPr>
              <a:t>	</a:t>
            </a:r>
            <a:r>
              <a:rPr lang="en-US" b="1" dirty="0">
                <a:solidFill>
                  <a:srgbClr val="1D5F76"/>
                </a:solidFill>
              </a:rPr>
              <a:t>(6)</a:t>
            </a:r>
          </a:p>
          <a:p>
            <a:pPr>
              <a:tabLst>
                <a:tab pos="3775075" algn="r"/>
              </a:tabLst>
            </a:pPr>
            <a:r>
              <a:rPr lang="en-US" dirty="0">
                <a:solidFill>
                  <a:srgbClr val="221E1F"/>
                </a:solidFill>
              </a:rPr>
              <a:t>   Net accounts receivable	</a:t>
            </a:r>
            <a:r>
              <a:rPr lang="en-US" b="1" dirty="0">
                <a:solidFill>
                  <a:srgbClr val="221E1F"/>
                </a:solidFill>
              </a:rPr>
              <a:t>$14 </a:t>
            </a:r>
          </a:p>
        </p:txBody>
      </p:sp>
      <p:cxnSp>
        <p:nvCxnSpPr>
          <p:cNvPr id="10" name="Straight Connector 9"/>
          <p:cNvCxnSpPr/>
          <p:nvPr/>
        </p:nvCxnSpPr>
        <p:spPr>
          <a:xfrm>
            <a:off x="6543847" y="6094087"/>
            <a:ext cx="519416"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476605" y="3184381"/>
            <a:ext cx="6148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905780" y="4073185"/>
            <a:ext cx="7219167"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71756" y="4511017"/>
            <a:ext cx="785440" cy="400110"/>
          </a:xfrm>
          <a:prstGeom prst="rect">
            <a:avLst/>
          </a:prstGeom>
          <a:noFill/>
        </p:spPr>
        <p:txBody>
          <a:bodyPr wrap="square" rtlCol="0">
            <a:spAutoFit/>
          </a:bodyPr>
          <a:lstStyle/>
          <a:p>
            <a:r>
              <a:rPr lang="en-US" sz="2000" dirty="0"/>
              <a:t>Asset</a:t>
            </a:r>
          </a:p>
        </p:txBody>
      </p:sp>
      <p:cxnSp>
        <p:nvCxnSpPr>
          <p:cNvPr id="21" name="Straight Connector 20"/>
          <p:cNvCxnSpPr>
            <a:cxnSpLocks/>
          </p:cNvCxnSpPr>
          <p:nvPr/>
        </p:nvCxnSpPr>
        <p:spPr>
          <a:xfrm flipV="1">
            <a:off x="5760827" y="3114851"/>
            <a:ext cx="1019139" cy="137972"/>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endCxn id="30" idx="1"/>
          </p:cNvCxnSpPr>
          <p:nvPr/>
        </p:nvCxnSpPr>
        <p:spPr>
          <a:xfrm>
            <a:off x="5741352" y="3518881"/>
            <a:ext cx="1019139" cy="204896"/>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452119" y="4625764"/>
            <a:ext cx="993657" cy="707886"/>
          </a:xfrm>
          <a:prstGeom prst="rect">
            <a:avLst/>
          </a:prstGeom>
          <a:noFill/>
        </p:spPr>
        <p:txBody>
          <a:bodyPr wrap="square" rtlCol="0">
            <a:spAutoFit/>
          </a:bodyPr>
          <a:lstStyle/>
          <a:p>
            <a:r>
              <a:rPr lang="en-US" sz="2000" dirty="0"/>
              <a:t>Contra</a:t>
            </a:r>
          </a:p>
          <a:p>
            <a:r>
              <a:rPr lang="en-US" sz="2000" dirty="0"/>
              <a:t>Asset</a:t>
            </a:r>
          </a:p>
        </p:txBody>
      </p:sp>
      <p:sp>
        <p:nvSpPr>
          <p:cNvPr id="25" name="TextBox 24"/>
          <p:cNvSpPr txBox="1"/>
          <p:nvPr/>
        </p:nvSpPr>
        <p:spPr>
          <a:xfrm>
            <a:off x="831810" y="2201343"/>
            <a:ext cx="1602176" cy="369332"/>
          </a:xfrm>
          <a:prstGeom prst="rect">
            <a:avLst/>
          </a:prstGeom>
          <a:noFill/>
        </p:spPr>
        <p:txBody>
          <a:bodyPr wrap="square" rtlCol="0">
            <a:spAutoFit/>
          </a:bodyPr>
          <a:lstStyle/>
          <a:p>
            <a:r>
              <a:rPr lang="en-US" dirty="0"/>
              <a:t>($ in millions)</a:t>
            </a:r>
          </a:p>
        </p:txBody>
      </p:sp>
      <p:sp>
        <p:nvSpPr>
          <p:cNvPr id="28" name="TextBox 27"/>
          <p:cNvSpPr txBox="1"/>
          <p:nvPr/>
        </p:nvSpPr>
        <p:spPr>
          <a:xfrm>
            <a:off x="3963287" y="2769729"/>
            <a:ext cx="2021060" cy="1015663"/>
          </a:xfrm>
          <a:prstGeom prst="rect">
            <a:avLst/>
          </a:prstGeom>
          <a:noFill/>
        </p:spPr>
        <p:txBody>
          <a:bodyPr wrap="square" rtlCol="0">
            <a:spAutoFit/>
          </a:bodyPr>
          <a:lstStyle/>
          <a:p>
            <a:pPr algn="ctr"/>
            <a:r>
              <a:rPr lang="en-US" sz="2000" b="1" dirty="0"/>
              <a:t>$20</a:t>
            </a:r>
          </a:p>
          <a:p>
            <a:pPr algn="ctr"/>
            <a:r>
              <a:rPr lang="en-US" sz="2000" dirty="0"/>
              <a:t>Not collected </a:t>
            </a:r>
          </a:p>
          <a:p>
            <a:pPr algn="ctr"/>
            <a:r>
              <a:rPr lang="en-US" sz="2000" dirty="0"/>
              <a:t>by end of year</a:t>
            </a:r>
          </a:p>
        </p:txBody>
      </p:sp>
      <p:sp>
        <p:nvSpPr>
          <p:cNvPr id="30" name="TextBox 29"/>
          <p:cNvSpPr txBox="1"/>
          <p:nvPr/>
        </p:nvSpPr>
        <p:spPr>
          <a:xfrm>
            <a:off x="6760491" y="3523722"/>
            <a:ext cx="1892192" cy="400110"/>
          </a:xfrm>
          <a:prstGeom prst="rect">
            <a:avLst/>
          </a:prstGeom>
          <a:noFill/>
        </p:spPr>
        <p:txBody>
          <a:bodyPr wrap="square" rtlCol="0">
            <a:spAutoFit/>
          </a:bodyPr>
          <a:lstStyle/>
          <a:p>
            <a:r>
              <a:rPr lang="en-US" sz="2000" b="1" dirty="0"/>
              <a:t>$6 </a:t>
            </a:r>
            <a:r>
              <a:rPr lang="en-US" sz="2000" i="1" dirty="0"/>
              <a:t>Uncollectible</a:t>
            </a:r>
          </a:p>
        </p:txBody>
      </p:sp>
      <p:sp>
        <p:nvSpPr>
          <p:cNvPr id="31" name="TextBox 30"/>
          <p:cNvSpPr txBox="1"/>
          <p:nvPr/>
        </p:nvSpPr>
        <p:spPr>
          <a:xfrm>
            <a:off x="6760491" y="2903756"/>
            <a:ext cx="1892192" cy="400110"/>
          </a:xfrm>
          <a:prstGeom prst="rect">
            <a:avLst/>
          </a:prstGeom>
          <a:noFill/>
        </p:spPr>
        <p:txBody>
          <a:bodyPr wrap="square" rtlCol="0">
            <a:spAutoFit/>
          </a:bodyPr>
          <a:lstStyle/>
          <a:p>
            <a:r>
              <a:rPr lang="en-US" sz="2000" b="1" dirty="0"/>
              <a:t>$14 </a:t>
            </a:r>
            <a:r>
              <a:rPr lang="en-US" sz="2000" i="1" dirty="0"/>
              <a:t>Collectible</a:t>
            </a:r>
          </a:p>
        </p:txBody>
      </p:sp>
      <p:sp>
        <p:nvSpPr>
          <p:cNvPr id="32" name="TextBox 31"/>
          <p:cNvSpPr txBox="1"/>
          <p:nvPr/>
        </p:nvSpPr>
        <p:spPr>
          <a:xfrm>
            <a:off x="5741352" y="3212590"/>
            <a:ext cx="1184983" cy="400110"/>
          </a:xfrm>
          <a:prstGeom prst="rect">
            <a:avLst/>
          </a:prstGeom>
          <a:noFill/>
        </p:spPr>
        <p:txBody>
          <a:bodyPr wrap="square" rtlCol="0">
            <a:spAutoFit/>
          </a:bodyPr>
          <a:lstStyle/>
          <a:p>
            <a:pPr algn="ctr"/>
            <a:r>
              <a:rPr lang="en-US" sz="2000" i="1" dirty="0"/>
              <a:t>Estimate</a:t>
            </a:r>
          </a:p>
        </p:txBody>
      </p:sp>
      <p:cxnSp>
        <p:nvCxnSpPr>
          <p:cNvPr id="35" name="Straight Connector 34"/>
          <p:cNvCxnSpPr/>
          <p:nvPr/>
        </p:nvCxnSpPr>
        <p:spPr>
          <a:xfrm>
            <a:off x="1154149" y="3747279"/>
            <a:ext cx="0" cy="4752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4970106" y="3747279"/>
            <a:ext cx="0" cy="4752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0" name="Arc 59"/>
          <p:cNvSpPr/>
          <p:nvPr/>
        </p:nvSpPr>
        <p:spPr>
          <a:xfrm flipH="1">
            <a:off x="2757195" y="3554371"/>
            <a:ext cx="3217653" cy="2549937"/>
          </a:xfrm>
          <a:prstGeom prst="arc">
            <a:avLst>
              <a:gd name="adj1" fmla="val 16934638"/>
              <a:gd name="adj2" fmla="val 2093632"/>
            </a:avLst>
          </a:prstGeom>
          <a:ln w="12700" cmpd="sng">
            <a:solidFill>
              <a:srgbClr val="000000"/>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1" name="Arc 60"/>
          <p:cNvSpPr/>
          <p:nvPr/>
        </p:nvSpPr>
        <p:spPr>
          <a:xfrm rot="2880000">
            <a:off x="6672183" y="3494592"/>
            <a:ext cx="2180457" cy="2698329"/>
          </a:xfrm>
          <a:prstGeom prst="arc">
            <a:avLst>
              <a:gd name="adj1" fmla="val 15523610"/>
              <a:gd name="adj2" fmla="val 4463529"/>
            </a:avLst>
          </a:prstGeom>
          <a:ln w="12700" cmpd="sng">
            <a:solidFill>
              <a:srgbClr val="000000"/>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7030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P spid="29" grpId="0"/>
      <p:bldP spid="6" grpId="0" animBg="1"/>
      <p:bldP spid="7" grpId="0" animBg="1"/>
      <p:bldP spid="8" grpId="0"/>
      <p:bldP spid="9" grpId="0"/>
      <p:bldP spid="3" grpId="0"/>
      <p:bldP spid="24" grpId="0"/>
      <p:bldP spid="25" grpId="0"/>
      <p:bldP spid="28" grpId="0"/>
      <p:bldP spid="30" grpId="0"/>
      <p:bldP spid="31" grpId="0"/>
      <p:bldP spid="32" grpId="0"/>
      <p:bldP spid="60" grpId="0" animBg="1"/>
      <p:bldP spid="6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p:txBody>
          <a:bodyPr>
            <a:normAutofit/>
          </a:bodyPr>
          <a:lstStyle/>
          <a:p>
            <a:r>
              <a:rPr lang="en-US" dirty="0"/>
              <a:t>Because Allowance for Uncollectible Accounts has a normal credit balance, students sometimes misclassify this account as a liability, which also has a normal credit balance. </a:t>
            </a:r>
          </a:p>
          <a:p>
            <a:r>
              <a:rPr lang="en-US" dirty="0"/>
              <a:t>Instead, a contra asset represents a reduction in a related asset.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36</a:t>
            </a:fld>
            <a:endParaRPr lang="en-US" dirty="0"/>
          </a:p>
        </p:txBody>
      </p:sp>
    </p:spTree>
    <p:extLst>
      <p:ext uri="{BB962C8B-B14F-4D97-AF65-F5344CB8AC3E}">
        <p14:creationId xmlns:p14="http://schemas.microsoft.com/office/powerpoint/2010/main" val="192508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9218" y="3644796"/>
            <a:ext cx="7190305" cy="2053667"/>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aphicFrame>
        <p:nvGraphicFramePr>
          <p:cNvPr id="20" name="Table 19"/>
          <p:cNvGraphicFramePr>
            <a:graphicFrameLocks noGrp="1"/>
          </p:cNvGraphicFramePr>
          <p:nvPr>
            <p:extLst>
              <p:ext uri="{D42A27DB-BD31-4B8C-83A1-F6EECF244321}">
                <p14:modId xmlns:p14="http://schemas.microsoft.com/office/powerpoint/2010/main" val="2656852929"/>
              </p:ext>
            </p:extLst>
          </p:nvPr>
        </p:nvGraphicFramePr>
        <p:xfrm>
          <a:off x="1436715" y="3688075"/>
          <a:ext cx="5853085" cy="1920240"/>
        </p:xfrm>
        <a:graphic>
          <a:graphicData uri="http://schemas.openxmlformats.org/drawingml/2006/table">
            <a:tbl>
              <a:tblPr firstRow="1" bandRow="1">
                <a:tableStyleId>{2D5ABB26-0587-4C30-8999-92F81FD0307C}</a:tableStyleId>
              </a:tblPr>
              <a:tblGrid>
                <a:gridCol w="3736418">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100667">
                  <a:extLst>
                    <a:ext uri="{9D8B030D-6E8A-4147-A177-3AD203B41FA5}">
                      <a16:colId xmlns:a16="http://schemas.microsoft.com/office/drawing/2014/main" val="20002"/>
                    </a:ext>
                  </a:extLst>
                </a:gridCol>
              </a:tblGrid>
              <a:tr h="370840">
                <a:tc>
                  <a:txBody>
                    <a:bodyPr/>
                    <a:lstStyle/>
                    <a:p>
                      <a:r>
                        <a:rPr lang="en-US" sz="2000" b="1" dirty="0">
                          <a:solidFill>
                            <a:schemeClr val="tx1"/>
                          </a:solidFill>
                        </a:rPr>
                        <a:t>($</a:t>
                      </a:r>
                      <a:r>
                        <a:rPr lang="en-US" sz="2000" b="1" baseline="0" dirty="0">
                          <a:solidFill>
                            <a:schemeClr val="tx1"/>
                          </a:solidFill>
                        </a:rPr>
                        <a:t> in millions)</a:t>
                      </a:r>
                    </a:p>
                    <a:p>
                      <a:r>
                        <a:rPr lang="en-US" sz="2000" b="1" baseline="0" dirty="0">
                          <a:solidFill>
                            <a:srgbClr val="4F81BD"/>
                          </a:solidFill>
                        </a:rPr>
                        <a:t>Revenue from credit sales</a:t>
                      </a:r>
                    </a:p>
                    <a:p>
                      <a:r>
                        <a:rPr lang="en-US" sz="2000" b="1" baseline="0" dirty="0"/>
                        <a:t>Expenses:</a:t>
                      </a:r>
                    </a:p>
                    <a:p>
                      <a:r>
                        <a:rPr lang="en-US" sz="2000" b="1" baseline="0" dirty="0">
                          <a:solidFill>
                            <a:srgbClr val="4F81BD"/>
                          </a:solidFill>
                        </a:rPr>
                        <a:t>    Bad debt expense</a:t>
                      </a:r>
                    </a:p>
                    <a:p>
                      <a:r>
                        <a:rPr lang="en-US" sz="2000" b="1" baseline="0" dirty="0"/>
                        <a:t>    Other operating expenses</a:t>
                      </a:r>
                    </a:p>
                    <a:p>
                      <a:r>
                        <a:rPr lang="en-US" sz="2000" b="1" baseline="0" dirty="0"/>
                        <a:t>Net Income</a:t>
                      </a:r>
                      <a:endParaRPr lang="en-US" sz="2000" b="1" dirty="0"/>
                    </a:p>
                  </a:txBody>
                  <a:tcPr/>
                </a:tc>
                <a:tc>
                  <a:txBody>
                    <a:bodyPr/>
                    <a:lstStyle/>
                    <a:p>
                      <a:endParaRPr lang="en-US" sz="2000" b="1" dirty="0"/>
                    </a:p>
                    <a:p>
                      <a:endParaRPr lang="en-US" sz="2000" b="1" dirty="0"/>
                    </a:p>
                    <a:p>
                      <a:endParaRPr lang="en-US" sz="2000" b="1" dirty="0"/>
                    </a:p>
                    <a:p>
                      <a:r>
                        <a:rPr lang="en-US" sz="2000" b="1" dirty="0">
                          <a:solidFill>
                            <a:srgbClr val="4F81BD"/>
                          </a:solidFill>
                        </a:rPr>
                        <a:t>$</a:t>
                      </a:r>
                      <a:r>
                        <a:rPr lang="en-US" sz="2000" b="1" baseline="0" dirty="0">
                          <a:solidFill>
                            <a:srgbClr val="4F81BD"/>
                          </a:solidFill>
                        </a:rPr>
                        <a:t>  </a:t>
                      </a:r>
                      <a:r>
                        <a:rPr lang="en-US" sz="2000" b="1" dirty="0">
                          <a:solidFill>
                            <a:srgbClr val="4F81BD"/>
                          </a:solidFill>
                        </a:rPr>
                        <a:t>6</a:t>
                      </a:r>
                    </a:p>
                    <a:p>
                      <a:r>
                        <a:rPr lang="en-US" sz="2000" b="1" u="sng" dirty="0"/>
                        <a:t>  34</a:t>
                      </a:r>
                    </a:p>
                  </a:txBody>
                  <a:tcPr/>
                </a:tc>
                <a:tc>
                  <a:txBody>
                    <a:bodyPr/>
                    <a:lstStyle/>
                    <a:p>
                      <a:endParaRPr lang="en-US" sz="2000" b="1" dirty="0"/>
                    </a:p>
                    <a:p>
                      <a:pPr algn="r"/>
                      <a:r>
                        <a:rPr lang="en-US" sz="2000" b="1" dirty="0">
                          <a:solidFill>
                            <a:srgbClr val="4F81BD"/>
                          </a:solidFill>
                        </a:rPr>
                        <a:t>$50</a:t>
                      </a:r>
                    </a:p>
                    <a:p>
                      <a:pPr algn="r"/>
                      <a:endParaRPr lang="en-US" sz="2000" b="1" dirty="0"/>
                    </a:p>
                    <a:p>
                      <a:pPr algn="r"/>
                      <a:endParaRPr lang="en-US" sz="2000" b="1" dirty="0"/>
                    </a:p>
                    <a:p>
                      <a:pPr algn="r"/>
                      <a:r>
                        <a:rPr lang="en-US" sz="2000" b="1" dirty="0"/>
                        <a:t>40</a:t>
                      </a:r>
                    </a:p>
                    <a:p>
                      <a:pPr algn="r"/>
                      <a:r>
                        <a:rPr lang="en-US" sz="2000" b="1" dirty="0"/>
                        <a:t>$10</a:t>
                      </a:r>
                    </a:p>
                  </a:txBody>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a:xfrm>
            <a:off x="914400" y="822960"/>
            <a:ext cx="8229600" cy="1143000"/>
          </a:xfrm>
        </p:spPr>
        <p:txBody>
          <a:bodyPr>
            <a:noAutofit/>
          </a:bodyPr>
          <a:lstStyle/>
          <a:p>
            <a:pPr>
              <a:lnSpc>
                <a:spcPct val="90000"/>
              </a:lnSpc>
            </a:pPr>
            <a:r>
              <a:rPr lang="en-US" sz="4000" dirty="0"/>
              <a:t>Income Statement Showing Estimated Bad Debt Expense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5–5</a:t>
            </a:r>
          </a:p>
        </p:txBody>
      </p:sp>
      <p:sp>
        <p:nvSpPr>
          <p:cNvPr id="7" name="Round Same Side Corner Rectangle 6"/>
          <p:cNvSpPr/>
          <p:nvPr/>
        </p:nvSpPr>
        <p:spPr>
          <a:xfrm>
            <a:off x="1169218" y="2445475"/>
            <a:ext cx="7190306" cy="1205045"/>
          </a:xfrm>
          <a:prstGeom prst="round2SameRect">
            <a:avLst>
              <a:gd name="adj1" fmla="val 28486"/>
              <a:gd name="adj2" fmla="val 0"/>
            </a:avLst>
          </a:prstGeom>
          <a:solidFill>
            <a:srgbClr val="1737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A5062D"/>
              </a:solidFill>
            </a:endParaRPr>
          </a:p>
        </p:txBody>
      </p:sp>
      <p:sp>
        <p:nvSpPr>
          <p:cNvPr id="8" name="TextBox 7"/>
          <p:cNvSpPr txBox="1"/>
          <p:nvPr/>
        </p:nvSpPr>
        <p:spPr>
          <a:xfrm>
            <a:off x="1277201" y="2450191"/>
            <a:ext cx="6893509" cy="1200329"/>
          </a:xfrm>
          <a:prstGeom prst="rect">
            <a:avLst/>
          </a:prstGeom>
          <a:noFill/>
        </p:spPr>
        <p:txBody>
          <a:bodyPr wrap="square" rtlCol="0">
            <a:spAutoFit/>
          </a:bodyPr>
          <a:lstStyle/>
          <a:p>
            <a:pPr algn="ctr"/>
            <a:r>
              <a:rPr lang="en-US" sz="2400" b="1" dirty="0">
                <a:solidFill>
                  <a:schemeClr val="bg1"/>
                </a:solidFill>
              </a:rPr>
              <a:t>KIMZEY MEDICAL CLINIC </a:t>
            </a:r>
          </a:p>
          <a:p>
            <a:pPr algn="ctr"/>
            <a:r>
              <a:rPr lang="en-US" sz="2400" b="1" dirty="0">
                <a:solidFill>
                  <a:schemeClr val="bg1"/>
                </a:solidFill>
              </a:rPr>
              <a:t>Income Statement</a:t>
            </a:r>
          </a:p>
          <a:p>
            <a:pPr algn="ctr"/>
            <a:r>
              <a:rPr lang="en-US" sz="2400" b="1" dirty="0">
                <a:solidFill>
                  <a:schemeClr val="bg1"/>
                </a:solidFill>
              </a:rPr>
              <a:t>For the year ended 2024	</a:t>
            </a:r>
          </a:p>
        </p:txBody>
      </p:sp>
      <p:cxnSp>
        <p:nvCxnSpPr>
          <p:cNvPr id="3" name="Straight Connector 2">
            <a:extLst>
              <a:ext uri="{FF2B5EF4-FFF2-40B4-BE49-F238E27FC236}">
                <a16:creationId xmlns:a16="http://schemas.microsoft.com/office/drawing/2014/main" id="{09B45E3F-93A7-4DDC-91BE-A9C474F1D152}"/>
              </a:ext>
            </a:extLst>
          </p:cNvPr>
          <p:cNvCxnSpPr/>
          <p:nvPr/>
        </p:nvCxnSpPr>
        <p:spPr>
          <a:xfrm>
            <a:off x="6764867" y="5260313"/>
            <a:ext cx="4637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4B9C888-2C68-47ED-BC1A-DBD68C2EF2C9}"/>
              </a:ext>
            </a:extLst>
          </p:cNvPr>
          <p:cNvCxnSpPr/>
          <p:nvPr/>
        </p:nvCxnSpPr>
        <p:spPr>
          <a:xfrm>
            <a:off x="6764867" y="5553678"/>
            <a:ext cx="4637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BF634E7-8F15-405C-8850-6E1C1721D8B5}"/>
              </a:ext>
            </a:extLst>
          </p:cNvPr>
          <p:cNvCxnSpPr>
            <a:cxnSpLocks/>
          </p:cNvCxnSpPr>
          <p:nvPr/>
        </p:nvCxnSpPr>
        <p:spPr>
          <a:xfrm>
            <a:off x="6764867" y="5651494"/>
            <a:ext cx="4637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284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normAutofit/>
          </a:bodyPr>
          <a:lstStyle/>
          <a:p>
            <a:r>
              <a:rPr lang="en-US" dirty="0"/>
              <a:t>Establishing an allowance for uncollectible accounts correctly reports accounts receivable in the balance sheet at the amount expected to be collected. </a:t>
            </a:r>
          </a:p>
          <a:p>
            <a:r>
              <a:rPr lang="en-US" dirty="0"/>
              <a:t>Bad debt expense is reported in the income statement.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38</a:t>
            </a:fld>
            <a:endParaRPr lang="en-US" dirty="0"/>
          </a:p>
        </p:txBody>
      </p:sp>
    </p:spTree>
    <p:extLst>
      <p:ext uri="{BB962C8B-B14F-4D97-AF65-F5344CB8AC3E}">
        <p14:creationId xmlns:p14="http://schemas.microsoft.com/office/powerpoint/2010/main" val="1575169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3959595"/>
          </a:xfrm>
        </p:spPr>
        <p:txBody>
          <a:bodyPr>
            <a:normAutofit lnSpcReduction="10000"/>
          </a:bodyPr>
          <a:lstStyle/>
          <a:p>
            <a:pPr marL="0" indent="0">
              <a:buNone/>
            </a:pPr>
            <a:r>
              <a:rPr lang="en-US" sz="2800" dirty="0"/>
              <a:t>Which of the following is true regarding Allowance for Uncollectible Accounts?</a:t>
            </a:r>
          </a:p>
          <a:p>
            <a:pPr>
              <a:buAutoNum type="alphaLcPeriod"/>
            </a:pPr>
            <a:r>
              <a:rPr lang="en-US" sz="2800" dirty="0"/>
              <a:t>It is a liability account.</a:t>
            </a:r>
          </a:p>
          <a:p>
            <a:pPr>
              <a:buAutoNum type="alphaLcPeriod"/>
            </a:pPr>
            <a:r>
              <a:rPr lang="en-US" sz="2800" dirty="0"/>
              <a:t>It is added to the total of Sales Discounts, Sales Returns, and Sales Allowances.</a:t>
            </a:r>
          </a:p>
          <a:p>
            <a:pPr>
              <a:buAutoNum type="alphaLcPeriod" startAt="3"/>
            </a:pPr>
            <a:r>
              <a:rPr lang="en-US" sz="2800" dirty="0"/>
              <a:t>It is subtracted from the balance of Accounts Receivable in the balance sheet. </a:t>
            </a:r>
          </a:p>
          <a:p>
            <a:pPr>
              <a:buAutoNum type="alphaLcPeriod" startAt="3"/>
            </a:pPr>
            <a:r>
              <a:rPr lang="en-US" sz="2800" dirty="0"/>
              <a:t>It appears in the income statement as an expense.</a:t>
            </a:r>
          </a:p>
        </p:txBody>
      </p:sp>
      <p:sp>
        <p:nvSpPr>
          <p:cNvPr id="4" name="Title 3"/>
          <p:cNvSpPr>
            <a:spLocks noGrp="1"/>
          </p:cNvSpPr>
          <p:nvPr>
            <p:ph type="title"/>
          </p:nvPr>
        </p:nvSpPr>
        <p:spPr>
          <a:xfrm>
            <a:off x="936943" y="375055"/>
            <a:ext cx="7922577" cy="799257"/>
          </a:xfrm>
        </p:spPr>
        <p:txBody>
          <a:bodyPr/>
          <a:lstStyle/>
          <a:p>
            <a:r>
              <a:rPr lang="en-US" dirty="0"/>
              <a:t>Concept Check 5–4</a:t>
            </a:r>
          </a:p>
        </p:txBody>
      </p:sp>
      <p:sp>
        <p:nvSpPr>
          <p:cNvPr id="6" name="Oval 5"/>
          <p:cNvSpPr/>
          <p:nvPr/>
        </p:nvSpPr>
        <p:spPr bwMode="auto">
          <a:xfrm>
            <a:off x="947570" y="3296185"/>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47571" y="5000112"/>
            <a:ext cx="7406640" cy="1508105"/>
          </a:xfrm>
          <a:prstGeom prst="rect">
            <a:avLst/>
          </a:prstGeom>
          <a:solidFill>
            <a:srgbClr val="FFFFD1"/>
          </a:solidFill>
          <a:ln w="6350">
            <a:solidFill>
              <a:schemeClr val="tx1"/>
            </a:solidFill>
          </a:ln>
        </p:spPr>
        <p:txBody>
          <a:bodyPr wrap="square" rtlCol="0">
            <a:spAutoFit/>
          </a:bodyPr>
          <a:lstStyle/>
          <a:p>
            <a:r>
              <a:rPr lang="en-US" sz="2300" dirty="0"/>
              <a:t>The allowance account is a contra asset and is used to record estimated future uncollectible accounts. The balance is subtracted from Accounts Receivable in the balance sheet to arrive at Accounts Receivable’s carrying value.</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txBox="1">
            <a:spLocks/>
          </p:cNvSpPr>
          <p:nvPr/>
        </p:nvSpPr>
        <p:spPr>
          <a:xfrm>
            <a:off x="7050314" y="65464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39</a:t>
            </a:fld>
            <a:endParaRPr lang="en-US" dirty="0"/>
          </a:p>
        </p:txBody>
      </p:sp>
    </p:spTree>
    <p:extLst>
      <p:ext uri="{BB962C8B-B14F-4D97-AF65-F5344CB8AC3E}">
        <p14:creationId xmlns:p14="http://schemas.microsoft.com/office/powerpoint/2010/main" val="2322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Credit Sales and Accounts Receivab</a:t>
            </a:r>
            <a:r>
              <a:rPr lang="en-US" dirty="0"/>
              <a:t>le</a:t>
            </a:r>
            <a:endParaRPr lang="en-US" sz="4000" dirty="0"/>
          </a:p>
        </p:txBody>
      </p:sp>
      <p:sp>
        <p:nvSpPr>
          <p:cNvPr id="3" name="Content Placeholder 2"/>
          <p:cNvSpPr>
            <a:spLocks noGrp="1"/>
          </p:cNvSpPr>
          <p:nvPr>
            <p:ph idx="1"/>
          </p:nvPr>
        </p:nvSpPr>
        <p:spPr>
          <a:xfrm>
            <a:off x="809150" y="1291786"/>
            <a:ext cx="7955280" cy="4525963"/>
          </a:xfrm>
        </p:spPr>
        <p:txBody>
          <a:bodyPr>
            <a:noAutofit/>
          </a:bodyPr>
          <a:lstStyle/>
          <a:p>
            <a:r>
              <a:rPr lang="en-US" sz="2600" b="1" dirty="0"/>
              <a:t>Credit sales </a:t>
            </a:r>
            <a:r>
              <a:rPr lang="en-US" sz="2600" dirty="0"/>
              <a:t>transfer goods or services to a customer today while bearing the risk of collecting payment from that customer in the future.</a:t>
            </a:r>
          </a:p>
          <a:p>
            <a:r>
              <a:rPr lang="en-US" sz="2600" dirty="0"/>
              <a:t>At the time of a credit sale, a company will record:</a:t>
            </a:r>
          </a:p>
          <a:p>
            <a:pPr lvl="1"/>
            <a:r>
              <a:rPr lang="en-US" sz="2600" b="1" dirty="0"/>
              <a:t>Accounts receivable</a:t>
            </a:r>
            <a:r>
              <a:rPr lang="en-US" sz="2600" dirty="0"/>
              <a:t>. Accounts receivable represent amounts owed to a company by its customers from the sale of goods or services on account. </a:t>
            </a:r>
          </a:p>
          <a:p>
            <a:pPr lvl="1"/>
            <a:r>
              <a:rPr lang="en-US" sz="2600" b="1" dirty="0"/>
              <a:t>Revenue</a:t>
            </a:r>
            <a:r>
              <a:rPr lang="en-US" sz="2600" dirty="0"/>
              <a:t>. Even though no cash is received at the time of the credit sale, the seller records revenue immediately once goods or services are provided to the customer, </a:t>
            </a:r>
            <a:r>
              <a:rPr lang="en-US" sz="2600" i="1" dirty="0"/>
              <a:t>and</a:t>
            </a:r>
            <a:r>
              <a:rPr lang="en-US" sz="2600" dirty="0"/>
              <a:t> future collection from the customer is probable.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4</a:t>
            </a:fld>
            <a:endParaRPr lang="en-US" dirty="0"/>
          </a:p>
        </p:txBody>
      </p:sp>
    </p:spTree>
    <p:extLst>
      <p:ext uri="{BB962C8B-B14F-4D97-AF65-F5344CB8AC3E}">
        <p14:creationId xmlns:p14="http://schemas.microsoft.com/office/powerpoint/2010/main" val="481688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LO5–4</a:t>
            </a:r>
            <a:r>
              <a:rPr lang="en-US" dirty="0"/>
              <a:t>	Write off accounts receivable as uncollectible.</a:t>
            </a:r>
          </a:p>
          <a:p>
            <a:endParaRPr lang="en-US" dirty="0"/>
          </a:p>
        </p:txBody>
      </p:sp>
      <p:sp>
        <p:nvSpPr>
          <p:cNvPr id="4" name="Title 3"/>
          <p:cNvSpPr>
            <a:spLocks noGrp="1"/>
          </p:cNvSpPr>
          <p:nvPr>
            <p:ph type="title"/>
          </p:nvPr>
        </p:nvSpPr>
        <p:spPr/>
        <p:txBody>
          <a:bodyPr/>
          <a:lstStyle/>
          <a:p>
            <a:r>
              <a:rPr lang="en-US" dirty="0"/>
              <a:t>Learning Objective 4</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471633"/>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40</a:t>
            </a:fld>
            <a:endParaRPr lang="en-US" dirty="0"/>
          </a:p>
        </p:txBody>
      </p:sp>
    </p:spTree>
    <p:extLst>
      <p:ext uri="{BB962C8B-B14F-4D97-AF65-F5344CB8AC3E}">
        <p14:creationId xmlns:p14="http://schemas.microsoft.com/office/powerpoint/2010/main" val="2300854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60" y="242187"/>
            <a:ext cx="8229600" cy="1179639"/>
          </a:xfrm>
        </p:spPr>
        <p:txBody>
          <a:bodyPr/>
          <a:lstStyle/>
          <a:p>
            <a:pPr>
              <a:lnSpc>
                <a:spcPct val="90000"/>
              </a:lnSpc>
            </a:pPr>
            <a:r>
              <a:rPr lang="en-US" dirty="0"/>
              <a:t>Example of Writing Off Accounts Receivable</a:t>
            </a:r>
          </a:p>
        </p:txBody>
      </p:sp>
      <p:sp>
        <p:nvSpPr>
          <p:cNvPr id="4" name="Content Placeholder 3"/>
          <p:cNvSpPr>
            <a:spLocks noGrp="1"/>
          </p:cNvSpPr>
          <p:nvPr>
            <p:ph idx="1"/>
          </p:nvPr>
        </p:nvSpPr>
        <p:spPr>
          <a:xfrm>
            <a:off x="805560" y="1382835"/>
            <a:ext cx="7955280" cy="1940203"/>
          </a:xfrm>
        </p:spPr>
        <p:txBody>
          <a:bodyPr>
            <a:noAutofit/>
          </a:bodyPr>
          <a:lstStyle/>
          <a:p>
            <a:r>
              <a:rPr lang="en-US" sz="2400" dirty="0"/>
              <a:t>On February 23, based on </a:t>
            </a:r>
            <a:r>
              <a:rPr lang="en-IN" sz="2400" dirty="0"/>
              <a:t>information about a former patient, Kimzey believes it is unlikely the patient will pay his account of $4,000.</a:t>
            </a:r>
          </a:p>
          <a:p>
            <a:r>
              <a:rPr lang="en-US" sz="2400" dirty="0"/>
              <a:t>The company will adjust the allowance and reduce the accounts receivable balance itself as follows: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39" name="Rectangle 38"/>
          <p:cNvSpPr/>
          <p:nvPr/>
        </p:nvSpPr>
        <p:spPr>
          <a:xfrm>
            <a:off x="809150" y="3432028"/>
            <a:ext cx="8045078" cy="166728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52" name="Content Placeholder 3"/>
          <p:cNvSpPr txBox="1">
            <a:spLocks/>
          </p:cNvSpPr>
          <p:nvPr/>
        </p:nvSpPr>
        <p:spPr>
          <a:xfrm>
            <a:off x="854049" y="5170283"/>
            <a:ext cx="7955280" cy="133590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t>Overall, the write-off of the account receivable has no effect on total amounts reported in the balance sheet or in the income statement. </a:t>
            </a:r>
          </a:p>
        </p:txBody>
      </p:sp>
      <p:sp>
        <p:nvSpPr>
          <p:cNvPr id="13" name="Slide Number Placeholder 2"/>
          <p:cNvSpPr txBox="1">
            <a:spLocks/>
          </p:cNvSpPr>
          <p:nvPr/>
        </p:nvSpPr>
        <p:spPr>
          <a:xfrm>
            <a:off x="7010400" y="649015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41</a:t>
            </a:fld>
            <a:endParaRPr lang="en-US" dirty="0"/>
          </a:p>
        </p:txBody>
      </p:sp>
      <p:grpSp>
        <p:nvGrpSpPr>
          <p:cNvPr id="3" name="Group 2">
            <a:extLst>
              <a:ext uri="{FF2B5EF4-FFF2-40B4-BE49-F238E27FC236}">
                <a16:creationId xmlns:a16="http://schemas.microsoft.com/office/drawing/2014/main" id="{3F6DA0CA-580B-4EB1-B77F-AEAA1166F355}"/>
              </a:ext>
            </a:extLst>
          </p:cNvPr>
          <p:cNvGrpSpPr/>
          <p:nvPr/>
        </p:nvGrpSpPr>
        <p:grpSpPr>
          <a:xfrm>
            <a:off x="1146150" y="3509010"/>
            <a:ext cx="7981858" cy="1481311"/>
            <a:chOff x="961040" y="2627443"/>
            <a:chExt cx="7981858" cy="1481311"/>
          </a:xfrm>
        </p:grpSpPr>
        <p:sp>
          <p:nvSpPr>
            <p:cNvPr id="40" name="TextBox 39"/>
            <p:cNvSpPr txBox="1">
              <a:spLocks noChangeArrowheads="1"/>
            </p:cNvSpPr>
            <p:nvPr/>
          </p:nvSpPr>
          <p:spPr bwMode="auto">
            <a:xfrm>
              <a:off x="961040" y="2627443"/>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February 23, 2025	</a:t>
              </a:r>
              <a:r>
                <a:rPr lang="en-US" sz="2200" b="1" dirty="0">
                  <a:latin typeface="Calibri" pitchFamily="34" charset="0"/>
                </a:rPr>
                <a:t>						</a:t>
              </a:r>
              <a:r>
                <a:rPr lang="en-US" sz="2200" dirty="0">
                  <a:latin typeface="Calibri" pitchFamily="34" charset="0"/>
                </a:rPr>
                <a:t>Debit		Credit</a:t>
              </a:r>
              <a:endParaRPr lang="en-US" sz="2200" dirty="0"/>
            </a:p>
          </p:txBody>
        </p:sp>
        <p:sp>
          <p:nvSpPr>
            <p:cNvPr id="48" name="TextBox 47"/>
            <p:cNvSpPr txBox="1">
              <a:spLocks noChangeArrowheads="1"/>
            </p:cNvSpPr>
            <p:nvPr/>
          </p:nvSpPr>
          <p:spPr bwMode="auto">
            <a:xfrm>
              <a:off x="978369" y="3000758"/>
              <a:ext cx="7964529" cy="1107996"/>
            </a:xfrm>
            <a:prstGeom prst="rect">
              <a:avLst/>
            </a:prstGeom>
            <a:noFill/>
            <a:ln w="9525">
              <a:noFill/>
              <a:miter lim="800000"/>
              <a:headEnd/>
              <a:tailEnd/>
            </a:ln>
          </p:spPr>
          <p:txBody>
            <a:bodyPr wrap="square">
              <a:spAutoFit/>
            </a:bodyPr>
            <a:lstStyle/>
            <a:p>
              <a:r>
                <a:rPr lang="en-US" sz="2200" b="1" dirty="0">
                  <a:latin typeface="Calibri" pitchFamily="34" charset="0"/>
                </a:rPr>
                <a:t>Allowance for Uncollectible Accounts </a:t>
              </a:r>
              <a:r>
                <a:rPr lang="en-US" sz="2200" dirty="0">
                  <a:latin typeface="Calibri" pitchFamily="34" charset="0"/>
                </a:rPr>
                <a:t>…</a:t>
              </a:r>
              <a:r>
                <a:rPr lang="en-US" sz="2200" b="1" dirty="0">
                  <a:latin typeface="Calibri" pitchFamily="34" charset="0"/>
                </a:rPr>
                <a:t>  	4,000 </a:t>
              </a:r>
            </a:p>
            <a:p>
              <a:r>
                <a:rPr lang="en-US" sz="2200" b="1" dirty="0">
                  <a:latin typeface="Calibri" pitchFamily="34" charset="0"/>
                </a:rPr>
                <a:t>	Accounts Receivable </a:t>
              </a:r>
              <a:r>
                <a:rPr lang="en-US" sz="2200" dirty="0">
                  <a:latin typeface="Calibri" pitchFamily="34" charset="0"/>
                </a:rPr>
                <a:t>………………………</a:t>
              </a:r>
              <a:r>
                <a:rPr lang="en-US" sz="2200" b="1" dirty="0">
                  <a:latin typeface="Calibri" pitchFamily="34" charset="0"/>
                </a:rPr>
                <a:t>				 4,000</a:t>
              </a:r>
              <a:r>
                <a:rPr lang="en-US" sz="2200" i="1" dirty="0">
                  <a:latin typeface="Calibri" pitchFamily="34" charset="0"/>
                </a:rPr>
                <a:t>	(</a:t>
              </a:r>
              <a:r>
                <a:rPr lang="en-US" sz="2200" i="1" dirty="0"/>
                <a:t>Write off a customer’s account</a:t>
              </a:r>
              <a:r>
                <a:rPr lang="en-US" sz="2200" i="1" dirty="0">
                  <a:latin typeface="Calibri" pitchFamily="34" charset="0"/>
                </a:rPr>
                <a:t>)</a:t>
              </a:r>
              <a:endParaRPr lang="en-US" sz="2200" b="1" u="sng" dirty="0"/>
            </a:p>
          </p:txBody>
        </p:sp>
        <p:cxnSp>
          <p:nvCxnSpPr>
            <p:cNvPr id="49" name="Straight Connector 48"/>
            <p:cNvCxnSpPr/>
            <p:nvPr/>
          </p:nvCxnSpPr>
          <p:spPr>
            <a:xfrm>
              <a:off x="5970401" y="3034624"/>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9728" y="3033252"/>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F53E4BE-F3CE-405F-AF73-A9BA0998DF70}"/>
                </a:ext>
              </a:extLst>
            </p:cNvPr>
            <p:cNvCxnSpPr/>
            <p:nvPr/>
          </p:nvCxnSpPr>
          <p:spPr>
            <a:xfrm>
              <a:off x="1070740" y="3034624"/>
              <a:ext cx="20116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76503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Off Accounts Receivable</a:t>
            </a:r>
          </a:p>
        </p:txBody>
      </p:sp>
      <p:sp>
        <p:nvSpPr>
          <p:cNvPr id="4" name="Content Placeholder 3"/>
          <p:cNvSpPr>
            <a:spLocks noGrp="1"/>
          </p:cNvSpPr>
          <p:nvPr>
            <p:ph idx="1"/>
          </p:nvPr>
        </p:nvSpPr>
        <p:spPr>
          <a:xfrm>
            <a:off x="812788" y="1166257"/>
            <a:ext cx="7955280" cy="5545141"/>
          </a:xfrm>
        </p:spPr>
        <p:txBody>
          <a:bodyPr>
            <a:normAutofit/>
          </a:bodyPr>
          <a:lstStyle/>
          <a:p>
            <a:r>
              <a:rPr lang="en-US" dirty="0"/>
              <a:t>When it becomes clear a customer will not pay, the company writes off the customer’s account balance as uncollectible.</a:t>
            </a:r>
          </a:p>
          <a:p>
            <a:r>
              <a:rPr lang="en-US" dirty="0"/>
              <a:t>The </a:t>
            </a:r>
            <a:r>
              <a:rPr lang="en-US" b="1" dirty="0"/>
              <a:t>write-off</a:t>
            </a:r>
            <a:r>
              <a:rPr lang="en-US" dirty="0"/>
              <a:t>:</a:t>
            </a:r>
          </a:p>
          <a:p>
            <a:pPr lvl="1"/>
            <a:r>
              <a:rPr lang="en-US" dirty="0"/>
              <a:t>Reduces the balance of Accounts Receivable.</a:t>
            </a:r>
          </a:p>
          <a:p>
            <a:pPr lvl="1"/>
            <a:r>
              <a:rPr lang="en-US" dirty="0"/>
              <a:t>Reduces the balance of the contra account Allowance for Uncollectible Accounts.</a:t>
            </a:r>
          </a:p>
          <a:p>
            <a:r>
              <a:rPr lang="en-US" dirty="0"/>
              <a:t>The write-off has </a:t>
            </a:r>
            <a:r>
              <a:rPr lang="en-US" b="1" dirty="0"/>
              <a:t>no effect on total assets </a:t>
            </a:r>
            <a:r>
              <a:rPr lang="en-US" dirty="0"/>
              <a:t>(balance sheet) or total expenses (income statement).</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42</a:t>
            </a:fld>
            <a:endParaRPr lang="en-US" dirty="0"/>
          </a:p>
        </p:txBody>
      </p:sp>
    </p:spTree>
    <p:extLst>
      <p:ext uri="{BB962C8B-B14F-4D97-AF65-F5344CB8AC3E}">
        <p14:creationId xmlns:p14="http://schemas.microsoft.com/office/powerpoint/2010/main" val="1954031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4" name="Content Placeholder 3"/>
          <p:cNvSpPr>
            <a:spLocks noGrp="1"/>
          </p:cNvSpPr>
          <p:nvPr>
            <p:ph idx="1"/>
          </p:nvPr>
        </p:nvSpPr>
        <p:spPr/>
        <p:txBody>
          <a:bodyPr/>
          <a:lstStyle/>
          <a:p>
            <a:r>
              <a:rPr lang="en-US" dirty="0"/>
              <a:t>Students often mistakenly record bad debt expense when they write off an uncollectible account. </a:t>
            </a:r>
          </a:p>
          <a:p>
            <a:r>
              <a:rPr lang="en-US" dirty="0"/>
              <a:t>The bad debt expense was recorded in a prior year at the time of estimating uncollectible accounts.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43</a:t>
            </a:fld>
            <a:endParaRPr lang="en-US" dirty="0"/>
          </a:p>
        </p:txBody>
      </p:sp>
    </p:spTree>
    <p:extLst>
      <p:ext uri="{BB962C8B-B14F-4D97-AF65-F5344CB8AC3E}">
        <p14:creationId xmlns:p14="http://schemas.microsoft.com/office/powerpoint/2010/main" val="4091341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4" name="Content Placeholder 3"/>
          <p:cNvSpPr>
            <a:spLocks noGrp="1"/>
          </p:cNvSpPr>
          <p:nvPr>
            <p:ph idx="1"/>
          </p:nvPr>
        </p:nvSpPr>
        <p:spPr/>
        <p:txBody>
          <a:bodyPr>
            <a:normAutofit/>
          </a:bodyPr>
          <a:lstStyle/>
          <a:p>
            <a:r>
              <a:rPr lang="en-US" dirty="0"/>
              <a:t>Writing off a customer’s account as uncollectible reduces the balance of accounts receivable but also reduces the contra asset—allowance for uncollectible accounts. </a:t>
            </a:r>
          </a:p>
          <a:p>
            <a:r>
              <a:rPr lang="en-US" dirty="0"/>
              <a:t>The net effect is that there is no change in the net receivable (accounts receivable less the allowance) or in total assets.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44</a:t>
            </a:fld>
            <a:endParaRPr lang="en-US" dirty="0"/>
          </a:p>
        </p:txBody>
      </p:sp>
    </p:spTree>
    <p:extLst>
      <p:ext uri="{BB962C8B-B14F-4D97-AF65-F5344CB8AC3E}">
        <p14:creationId xmlns:p14="http://schemas.microsoft.com/office/powerpoint/2010/main" val="526311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314545"/>
            <a:ext cx="8229600" cy="1143000"/>
          </a:xfrm>
        </p:spPr>
        <p:txBody>
          <a:bodyPr/>
          <a:lstStyle/>
          <a:p>
            <a:pPr>
              <a:lnSpc>
                <a:spcPct val="90000"/>
              </a:lnSpc>
            </a:pPr>
            <a:r>
              <a:rPr lang="en-US" dirty="0"/>
              <a:t>Collecting on Accounts Previously Written Off</a:t>
            </a:r>
          </a:p>
        </p:txBody>
      </p:sp>
      <p:sp>
        <p:nvSpPr>
          <p:cNvPr id="4" name="Content Placeholder 3"/>
          <p:cNvSpPr>
            <a:spLocks noGrp="1"/>
          </p:cNvSpPr>
          <p:nvPr>
            <p:ph idx="1"/>
          </p:nvPr>
        </p:nvSpPr>
        <p:spPr>
          <a:xfrm>
            <a:off x="809150" y="1537555"/>
            <a:ext cx="7955280" cy="1799832"/>
          </a:xfrm>
        </p:spPr>
        <p:txBody>
          <a:bodyPr>
            <a:normAutofit/>
          </a:bodyPr>
          <a:lstStyle/>
          <a:p>
            <a:r>
              <a:rPr lang="en-IN" sz="2600" dirty="0"/>
              <a:t>Later in 2025, on September 8, Kimzey receives a payment from the customer whose account had been written off of $1,000.</a:t>
            </a:r>
          </a:p>
          <a:p>
            <a:r>
              <a:rPr lang="en-IN" sz="2600" dirty="0"/>
              <a:t>The company records the collection using two entries:</a:t>
            </a:r>
            <a:endParaRPr lang="en-US" sz="2600"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42" name="Rectangle 41"/>
          <p:cNvSpPr/>
          <p:nvPr/>
        </p:nvSpPr>
        <p:spPr>
          <a:xfrm>
            <a:off x="905049" y="3465078"/>
            <a:ext cx="8045078" cy="283464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46" name="TextBox 45"/>
          <p:cNvSpPr txBox="1">
            <a:spLocks noChangeArrowheads="1"/>
          </p:cNvSpPr>
          <p:nvPr/>
        </p:nvSpPr>
        <p:spPr bwMode="auto">
          <a:xfrm>
            <a:off x="1219728" y="3448146"/>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September 8, 2025				</a:t>
            </a:r>
            <a:r>
              <a:rPr lang="en-US" sz="2200" b="1" dirty="0">
                <a:latin typeface="Calibri" pitchFamily="34" charset="0"/>
              </a:rPr>
              <a:t>			 </a:t>
            </a:r>
            <a:r>
              <a:rPr lang="en-US" sz="2200" dirty="0">
                <a:latin typeface="Calibri" pitchFamily="34" charset="0"/>
              </a:rPr>
              <a:t>Debit		Credit</a:t>
            </a:r>
            <a:endParaRPr lang="en-US" sz="2200" dirty="0"/>
          </a:p>
        </p:txBody>
      </p:sp>
      <p:sp>
        <p:nvSpPr>
          <p:cNvPr id="47" name="TextBox 46"/>
          <p:cNvSpPr txBox="1">
            <a:spLocks noChangeArrowheads="1"/>
          </p:cNvSpPr>
          <p:nvPr/>
        </p:nvSpPr>
        <p:spPr bwMode="auto">
          <a:xfrm>
            <a:off x="1237058" y="3838394"/>
            <a:ext cx="7958818" cy="2651760"/>
          </a:xfrm>
          <a:prstGeom prst="rect">
            <a:avLst/>
          </a:prstGeom>
          <a:noFill/>
          <a:ln w="9525">
            <a:noFill/>
            <a:miter lim="800000"/>
            <a:headEnd/>
            <a:tailEnd/>
          </a:ln>
        </p:spPr>
        <p:txBody>
          <a:bodyPr wrap="square">
            <a:spAutoFit/>
          </a:bodyPr>
          <a:lstStyle/>
          <a:p>
            <a:r>
              <a:rPr lang="en-US" sz="2200" b="1" dirty="0">
                <a:latin typeface="Calibri" pitchFamily="34" charset="0"/>
              </a:rPr>
              <a:t>Accounts Receivable </a:t>
            </a:r>
            <a:r>
              <a:rPr lang="en-US" sz="2200" dirty="0">
                <a:latin typeface="Calibri" pitchFamily="34" charset="0"/>
              </a:rPr>
              <a:t>…………………………………</a:t>
            </a:r>
            <a:r>
              <a:rPr lang="en-US" sz="2200" b="1" dirty="0">
                <a:latin typeface="Calibri" pitchFamily="34" charset="0"/>
              </a:rPr>
              <a:t> 	 1,000 </a:t>
            </a:r>
          </a:p>
          <a:p>
            <a:r>
              <a:rPr lang="en-US" sz="2200" b="1" dirty="0">
                <a:latin typeface="Calibri" pitchFamily="34" charset="0"/>
              </a:rPr>
              <a:t>	Allowance for Uncollectible Accounts</a:t>
            </a:r>
            <a:r>
              <a:rPr lang="en-US" sz="2200" dirty="0">
                <a:latin typeface="Calibri" pitchFamily="34" charset="0"/>
              </a:rPr>
              <a:t>…</a:t>
            </a:r>
            <a:r>
              <a:rPr lang="en-US" sz="2200" b="1" dirty="0">
                <a:latin typeface="Calibri" pitchFamily="34" charset="0"/>
              </a:rPr>
              <a:t>				  1,000</a:t>
            </a:r>
          </a:p>
          <a:p>
            <a:r>
              <a:rPr lang="en-US" sz="2200" b="1" dirty="0">
                <a:latin typeface="Calibri" pitchFamily="34" charset="0"/>
              </a:rPr>
              <a:t>	</a:t>
            </a:r>
            <a:r>
              <a:rPr lang="en-US" sz="2200" i="1" dirty="0">
                <a:latin typeface="Calibri" pitchFamily="34" charset="0"/>
              </a:rPr>
              <a:t>(Reestablish portion of account previously written off)</a:t>
            </a:r>
          </a:p>
          <a:p>
            <a:endParaRPr lang="en-US" sz="2200" b="1" i="1" u="sng" dirty="0">
              <a:latin typeface="Calibri" pitchFamily="34" charset="0"/>
            </a:endParaRPr>
          </a:p>
          <a:p>
            <a:r>
              <a:rPr lang="en-US" sz="2200" b="1" dirty="0">
                <a:latin typeface="Calibri" pitchFamily="34" charset="0"/>
              </a:rPr>
              <a:t>Cash </a:t>
            </a:r>
            <a:r>
              <a:rPr lang="en-US" sz="2200" dirty="0">
                <a:latin typeface="Calibri" pitchFamily="34" charset="0"/>
              </a:rPr>
              <a:t>………………………………………………………….</a:t>
            </a:r>
            <a:r>
              <a:rPr lang="en-US" sz="2200" b="1" dirty="0">
                <a:latin typeface="Calibri" pitchFamily="34" charset="0"/>
              </a:rPr>
              <a:t>	 1,000 </a:t>
            </a:r>
          </a:p>
          <a:p>
            <a:r>
              <a:rPr lang="en-US" sz="2200" b="1" dirty="0">
                <a:latin typeface="Calibri" pitchFamily="34" charset="0"/>
              </a:rPr>
              <a:t>	Accounts Receivable </a:t>
            </a:r>
            <a:r>
              <a:rPr lang="en-US" sz="2200" dirty="0">
                <a:latin typeface="Calibri" pitchFamily="34" charset="0"/>
              </a:rPr>
              <a:t>…………………………...</a:t>
            </a:r>
            <a:r>
              <a:rPr lang="en-US" sz="2200" b="1" dirty="0">
                <a:latin typeface="Calibri" pitchFamily="34" charset="0"/>
              </a:rPr>
              <a:t>			   1,000</a:t>
            </a:r>
            <a:r>
              <a:rPr lang="en-US" sz="2200" i="1" dirty="0">
                <a:latin typeface="Calibri" pitchFamily="34" charset="0"/>
              </a:rPr>
              <a:t>	(Collect cash on account)</a:t>
            </a:r>
            <a:endParaRPr lang="en-US" sz="2200" b="1" u="sng" dirty="0"/>
          </a:p>
          <a:p>
            <a:endParaRPr lang="en-US" sz="2200" b="1" u="sng" dirty="0"/>
          </a:p>
        </p:txBody>
      </p:sp>
      <p:cxnSp>
        <p:nvCxnSpPr>
          <p:cNvPr id="48" name="Straight Connector 47"/>
          <p:cNvCxnSpPr/>
          <p:nvPr/>
        </p:nvCxnSpPr>
        <p:spPr>
          <a:xfrm>
            <a:off x="6251914" y="3855327"/>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68792" y="3853955"/>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282778" y="3853955"/>
            <a:ext cx="2194560" cy="1185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Slide Number Placeholder 2"/>
          <p:cNvSpPr txBox="1">
            <a:spLocks/>
          </p:cNvSpPr>
          <p:nvPr/>
        </p:nvSpPr>
        <p:spPr>
          <a:xfrm>
            <a:off x="6909874"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45</a:t>
            </a:fld>
            <a:endParaRPr lang="en-US" dirty="0"/>
          </a:p>
        </p:txBody>
      </p:sp>
    </p:spTree>
    <p:extLst>
      <p:ext uri="{BB962C8B-B14F-4D97-AF65-F5344CB8AC3E}">
        <p14:creationId xmlns:p14="http://schemas.microsoft.com/office/powerpoint/2010/main" val="418972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normAutofit/>
          </a:bodyPr>
          <a:lstStyle/>
          <a:p>
            <a:pPr marL="0" indent="0">
              <a:buNone/>
            </a:pPr>
            <a:r>
              <a:rPr lang="en-US" dirty="0"/>
              <a:t>When writing off an uncollectible account:</a:t>
            </a:r>
          </a:p>
          <a:p>
            <a:pPr>
              <a:buAutoNum type="alphaLcPeriod"/>
            </a:pPr>
            <a:r>
              <a:rPr lang="en-US" dirty="0"/>
              <a:t>Bad debt expense is debited.</a:t>
            </a:r>
          </a:p>
          <a:p>
            <a:pPr>
              <a:buAutoNum type="alphaLcPeriod"/>
            </a:pPr>
            <a:r>
              <a:rPr lang="en-US" dirty="0"/>
              <a:t>Net income is decreased.</a:t>
            </a:r>
          </a:p>
          <a:p>
            <a:pPr>
              <a:buAutoNum type="alphaLcPeriod" startAt="3"/>
            </a:pPr>
            <a:r>
              <a:rPr lang="en-US" dirty="0"/>
              <a:t>Total assets are unchanged.</a:t>
            </a:r>
          </a:p>
          <a:p>
            <a:pPr>
              <a:buAutoNum type="alphaLcPeriod" startAt="3"/>
            </a:pPr>
            <a:r>
              <a:rPr lang="en-US" dirty="0"/>
              <a:t>The allowance account is credited.</a:t>
            </a:r>
          </a:p>
        </p:txBody>
      </p:sp>
      <p:sp>
        <p:nvSpPr>
          <p:cNvPr id="4" name="Title 3"/>
          <p:cNvSpPr>
            <a:spLocks noGrp="1"/>
          </p:cNvSpPr>
          <p:nvPr>
            <p:ph type="title"/>
          </p:nvPr>
        </p:nvSpPr>
        <p:spPr/>
        <p:txBody>
          <a:bodyPr/>
          <a:lstStyle/>
          <a:p>
            <a:r>
              <a:rPr lang="en-US" dirty="0"/>
              <a:t>Concept Check 5–6</a:t>
            </a:r>
          </a:p>
        </p:txBody>
      </p:sp>
      <p:sp>
        <p:nvSpPr>
          <p:cNvPr id="6" name="Oval 5"/>
          <p:cNvSpPr/>
          <p:nvPr/>
        </p:nvSpPr>
        <p:spPr bwMode="auto">
          <a:xfrm>
            <a:off x="959486" y="3142466"/>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59485" y="4759058"/>
            <a:ext cx="7406640" cy="1569660"/>
          </a:xfrm>
          <a:prstGeom prst="rect">
            <a:avLst/>
          </a:prstGeom>
          <a:solidFill>
            <a:srgbClr val="FFFFD1"/>
          </a:solidFill>
          <a:ln w="6350">
            <a:solidFill>
              <a:schemeClr val="tx1"/>
            </a:solidFill>
          </a:ln>
        </p:spPr>
        <p:txBody>
          <a:bodyPr wrap="square" rtlCol="0">
            <a:spAutoFit/>
          </a:bodyPr>
          <a:lstStyle/>
          <a:p>
            <a:r>
              <a:rPr lang="en-US" sz="2400" dirty="0"/>
              <a:t>The write-off of an account receivable has no effect on total amounts reported in the balance sheet or in the income statement. There is no decrease in total assets and no decrease in net income.</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txBox="1">
            <a:spLocks/>
          </p:cNvSpPr>
          <p:nvPr/>
        </p:nvSpPr>
        <p:spPr>
          <a:xfrm>
            <a:off x="7010400" y="649015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46</a:t>
            </a:fld>
            <a:endParaRPr lang="en-US" dirty="0"/>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LO5–5</a:t>
            </a:r>
            <a:r>
              <a:rPr lang="en-US" dirty="0"/>
              <a:t>	</a:t>
            </a:r>
            <a:r>
              <a:rPr lang="en-US" sz="3200" dirty="0"/>
              <a:t>Adjust the allowance for uncollectible accounts in subsequent years.</a:t>
            </a:r>
          </a:p>
        </p:txBody>
      </p:sp>
      <p:sp>
        <p:nvSpPr>
          <p:cNvPr id="4" name="Title 3"/>
          <p:cNvSpPr>
            <a:spLocks noGrp="1"/>
          </p:cNvSpPr>
          <p:nvPr>
            <p:ph type="title"/>
          </p:nvPr>
        </p:nvSpPr>
        <p:spPr/>
        <p:txBody>
          <a:bodyPr/>
          <a:lstStyle/>
          <a:p>
            <a:r>
              <a:rPr lang="en-US" dirty="0"/>
              <a:t>Learning Objective 5</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6982080" y="649015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47</a:t>
            </a:fld>
            <a:endParaRPr lang="en-US" dirty="0"/>
          </a:p>
        </p:txBody>
      </p:sp>
    </p:spTree>
    <p:extLst>
      <p:ext uri="{BB962C8B-B14F-4D97-AF65-F5344CB8AC3E}">
        <p14:creationId xmlns:p14="http://schemas.microsoft.com/office/powerpoint/2010/main" val="3375193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the Allowance in Subsequent Years</a:t>
            </a:r>
          </a:p>
        </p:txBody>
      </p:sp>
      <p:sp>
        <p:nvSpPr>
          <p:cNvPr id="4" name="Content Placeholder 3"/>
          <p:cNvSpPr>
            <a:spLocks noGrp="1"/>
          </p:cNvSpPr>
          <p:nvPr>
            <p:ph idx="1"/>
          </p:nvPr>
        </p:nvSpPr>
        <p:spPr>
          <a:xfrm>
            <a:off x="809150" y="1737360"/>
            <a:ext cx="7955280" cy="4525963"/>
          </a:xfrm>
        </p:spPr>
        <p:txBody>
          <a:bodyPr>
            <a:normAutofit fontScale="92500" lnSpcReduction="20000"/>
          </a:bodyPr>
          <a:lstStyle/>
          <a:p>
            <a:r>
              <a:rPr lang="en-US" dirty="0"/>
              <a:t>At the end of 2025, Kimzey Medical Clinic must once again prepare financial statements.</a:t>
            </a:r>
          </a:p>
          <a:p>
            <a:pPr lvl="1"/>
            <a:r>
              <a:rPr lang="en-US" sz="3000" dirty="0"/>
              <a:t>Suppose that Kimzey has credit sales of $80 million in 2025 and has year-end accounts receivable of $30 million. </a:t>
            </a:r>
          </a:p>
          <a:p>
            <a:pPr lvl="1"/>
            <a:r>
              <a:rPr lang="en-US" sz="3000" dirty="0"/>
              <a:t>What portion of the $30 million in accounts receivable does Kimzey not expect to collect? </a:t>
            </a:r>
          </a:p>
          <a:p>
            <a:r>
              <a:rPr lang="en-US" dirty="0"/>
              <a:t>Kimzey is required to report that estimate in Allowance for Uncollectible Accounts in its year-end balance sheet as a contra asset to accounts receivable.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48</a:t>
            </a:fld>
            <a:endParaRPr lang="en-US" dirty="0"/>
          </a:p>
        </p:txBody>
      </p:sp>
    </p:spTree>
    <p:extLst>
      <p:ext uri="{BB962C8B-B14F-4D97-AF65-F5344CB8AC3E}">
        <p14:creationId xmlns:p14="http://schemas.microsoft.com/office/powerpoint/2010/main" val="826469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Percentage-of-Receivables Method</a:t>
            </a:r>
          </a:p>
        </p:txBody>
      </p:sp>
      <p:sp>
        <p:nvSpPr>
          <p:cNvPr id="4" name="Content Placeholder 3"/>
          <p:cNvSpPr>
            <a:spLocks noGrp="1"/>
          </p:cNvSpPr>
          <p:nvPr>
            <p:ph idx="1"/>
          </p:nvPr>
        </p:nvSpPr>
        <p:spPr>
          <a:xfrm>
            <a:off x="809150" y="1280160"/>
            <a:ext cx="7955280" cy="4525963"/>
          </a:xfrm>
        </p:spPr>
        <p:txBody>
          <a:bodyPr>
            <a:normAutofit fontScale="92500" lnSpcReduction="20000"/>
          </a:bodyPr>
          <a:lstStyle/>
          <a:p>
            <a:r>
              <a:rPr lang="en-US" dirty="0"/>
              <a:t>The </a:t>
            </a:r>
            <a:r>
              <a:rPr lang="en-US" b="1" dirty="0"/>
              <a:t>percentage-of-receivables method </a:t>
            </a:r>
            <a:r>
              <a:rPr lang="en-US" dirty="0"/>
              <a:t>is a method of estimating uncollectible accounts based on the percentage of accounts receivable expected not to be collected. </a:t>
            </a:r>
          </a:p>
          <a:p>
            <a:r>
              <a:rPr lang="en-US" dirty="0"/>
              <a:t>This method sometimes is referred to as a balance sheet method because we base the estimate of bad debts on a balance sheet account—accounts receivable. </a:t>
            </a:r>
          </a:p>
          <a:p>
            <a:r>
              <a:rPr lang="en-US" dirty="0"/>
              <a:t>For this method, the percentage may be estimated using current economic conditions, company history, and industry guidelines.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49</a:t>
            </a:fld>
            <a:endParaRPr lang="en-US" dirty="0"/>
          </a:p>
        </p:txBody>
      </p:sp>
    </p:spTree>
    <p:extLst>
      <p:ext uri="{BB962C8B-B14F-4D97-AF65-F5344CB8AC3E}">
        <p14:creationId xmlns:p14="http://schemas.microsoft.com/office/powerpoint/2010/main" val="136164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a Credit Sale</a:t>
            </a:r>
          </a:p>
        </p:txBody>
      </p:sp>
      <p:sp>
        <p:nvSpPr>
          <p:cNvPr id="3" name="Content Placeholder 2"/>
          <p:cNvSpPr>
            <a:spLocks noGrp="1"/>
          </p:cNvSpPr>
          <p:nvPr>
            <p:ph idx="1"/>
          </p:nvPr>
        </p:nvSpPr>
        <p:spPr>
          <a:xfrm>
            <a:off x="809150" y="1219200"/>
            <a:ext cx="8229600" cy="3226374"/>
          </a:xfrm>
        </p:spPr>
        <p:txBody>
          <a:bodyPr>
            <a:normAutofit fontScale="85000" lnSpcReduction="20000"/>
          </a:bodyPr>
          <a:lstStyle/>
          <a:p>
            <a:pPr marL="0" indent="0">
              <a:buNone/>
            </a:pPr>
            <a:r>
              <a:rPr lang="en-US" sz="3800" dirty="0"/>
              <a:t>On March 1, a company provides services to a customer for $500. The customer doesn’t pay cash at the time of service, but instead promises to pay the $500 by March 31. </a:t>
            </a:r>
          </a:p>
          <a:p>
            <a:pPr marL="0" indent="0">
              <a:buNone/>
            </a:pPr>
            <a:br>
              <a:rPr lang="en-US" sz="3800" dirty="0"/>
            </a:br>
            <a:r>
              <a:rPr lang="en-US" sz="3800" dirty="0"/>
              <a:t>The company records the following at the time of the service:</a:t>
            </a:r>
          </a:p>
          <a:p>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grpSp>
        <p:nvGrpSpPr>
          <p:cNvPr id="7" name="Group 6">
            <a:extLst>
              <a:ext uri="{FF2B5EF4-FFF2-40B4-BE49-F238E27FC236}">
                <a16:creationId xmlns:a16="http://schemas.microsoft.com/office/drawing/2014/main" id="{C4DA8C13-56B4-4BB7-98B0-824808646042}"/>
              </a:ext>
            </a:extLst>
          </p:cNvPr>
          <p:cNvGrpSpPr/>
          <p:nvPr/>
        </p:nvGrpSpPr>
        <p:grpSpPr>
          <a:xfrm>
            <a:off x="812788" y="4335530"/>
            <a:ext cx="8096698" cy="1740014"/>
            <a:chOff x="667836" y="4051116"/>
            <a:chExt cx="8096698" cy="1740014"/>
          </a:xfrm>
        </p:grpSpPr>
        <p:sp>
          <p:nvSpPr>
            <p:cNvPr id="16" name="Rectangle 15"/>
            <p:cNvSpPr/>
            <p:nvPr/>
          </p:nvSpPr>
          <p:spPr>
            <a:xfrm>
              <a:off x="667836" y="4051116"/>
              <a:ext cx="8045078" cy="174001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18" name="TextBox 17"/>
            <p:cNvSpPr txBox="1">
              <a:spLocks noChangeArrowheads="1"/>
            </p:cNvSpPr>
            <p:nvPr/>
          </p:nvSpPr>
          <p:spPr bwMode="auto">
            <a:xfrm>
              <a:off x="1035404" y="4227909"/>
              <a:ext cx="7677510" cy="430887"/>
            </a:xfrm>
            <a:prstGeom prst="rect">
              <a:avLst/>
            </a:prstGeom>
            <a:noFill/>
            <a:ln w="9525">
              <a:noFill/>
              <a:miter lim="800000"/>
              <a:headEnd/>
              <a:tailEnd/>
            </a:ln>
          </p:spPr>
          <p:txBody>
            <a:bodyPr wrap="square">
              <a:spAutoFit/>
            </a:bodyPr>
            <a:lstStyle/>
            <a:p>
              <a:r>
                <a:rPr lang="en-US" sz="2200" dirty="0">
                  <a:latin typeface="Calibri" pitchFamily="34" charset="0"/>
                </a:rPr>
                <a:t>March 1</a:t>
              </a:r>
              <a:r>
                <a:rPr lang="en-US" sz="2200" b="1" dirty="0">
                  <a:latin typeface="Calibri" pitchFamily="34" charset="0"/>
                </a:rPr>
                <a:t>							         </a:t>
              </a:r>
              <a:r>
                <a:rPr lang="en-US" sz="2200" dirty="0">
                  <a:latin typeface="Calibri" pitchFamily="34" charset="0"/>
                </a:rPr>
                <a:t>Debit		    Credit</a:t>
              </a:r>
              <a:endParaRPr lang="en-US" sz="2200" dirty="0"/>
            </a:p>
          </p:txBody>
        </p:sp>
        <p:sp>
          <p:nvSpPr>
            <p:cNvPr id="20" name="TextBox 19"/>
            <p:cNvSpPr txBox="1">
              <a:spLocks noChangeArrowheads="1"/>
            </p:cNvSpPr>
            <p:nvPr/>
          </p:nvSpPr>
          <p:spPr bwMode="auto">
            <a:xfrm>
              <a:off x="1087024" y="4601224"/>
              <a:ext cx="7677510" cy="1107996"/>
            </a:xfrm>
            <a:prstGeom prst="rect">
              <a:avLst/>
            </a:prstGeom>
            <a:noFill/>
            <a:ln w="9525">
              <a:noFill/>
              <a:miter lim="800000"/>
              <a:headEnd/>
              <a:tailEnd/>
            </a:ln>
          </p:spPr>
          <p:txBody>
            <a:bodyPr wrap="square">
              <a:spAutoFit/>
            </a:bodyPr>
            <a:lstStyle/>
            <a:p>
              <a:r>
                <a:rPr lang="en-US" sz="2200" b="1" dirty="0">
                  <a:latin typeface="Calibri" pitchFamily="34" charset="0"/>
                </a:rPr>
                <a:t>Accounts Receivable </a:t>
              </a:r>
              <a:r>
                <a:rPr lang="en-US" sz="2200" dirty="0">
                  <a:latin typeface="Calibri" pitchFamily="34" charset="0"/>
                </a:rPr>
                <a:t>…………………….</a:t>
              </a:r>
              <a:r>
                <a:rPr lang="en-US" sz="2200" b="1" dirty="0">
                  <a:latin typeface="Calibri" pitchFamily="34" charset="0"/>
                </a:rPr>
                <a:t>		   500 </a:t>
              </a:r>
            </a:p>
            <a:p>
              <a:r>
                <a:rPr lang="en-US" sz="2200" b="1" dirty="0">
                  <a:latin typeface="Calibri" pitchFamily="34" charset="0"/>
                </a:rPr>
                <a:t>	Service Revenue </a:t>
              </a:r>
              <a:r>
                <a:rPr lang="en-US" sz="2200" dirty="0">
                  <a:latin typeface="Calibri" pitchFamily="34" charset="0"/>
                </a:rPr>
                <a:t>……………..........	</a:t>
              </a:r>
              <a:r>
                <a:rPr lang="en-US" sz="2200" b="1" dirty="0">
                  <a:latin typeface="Calibri" pitchFamily="34" charset="0"/>
                </a:rPr>
                <a:t> 				     500</a:t>
              </a:r>
            </a:p>
            <a:p>
              <a:r>
                <a:rPr lang="en-US" sz="2200" i="1" dirty="0">
                  <a:latin typeface="Calibri" pitchFamily="34" charset="0"/>
                </a:rPr>
                <a:t>	(Provide services on account)</a:t>
              </a:r>
              <a:r>
                <a:rPr lang="en-US" sz="2200" b="1" dirty="0">
                  <a:latin typeface="Calibri" pitchFamily="34" charset="0"/>
                </a:rPr>
                <a:t>	</a:t>
              </a:r>
              <a:endParaRPr lang="en-US" sz="2200" b="1" u="sng" dirty="0"/>
            </a:p>
          </p:txBody>
        </p:sp>
        <p:cxnSp>
          <p:nvCxnSpPr>
            <p:cNvPr id="22" name="Straight Connector 21"/>
            <p:cNvCxnSpPr/>
            <p:nvPr/>
          </p:nvCxnSpPr>
          <p:spPr>
            <a:xfrm>
              <a:off x="5676964" y="4597857"/>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194722" y="4600560"/>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1087024" y="4609581"/>
              <a:ext cx="1005840" cy="270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2"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5</a:t>
            </a:fld>
            <a:endParaRPr lang="en-US" dirty="0"/>
          </a:p>
        </p:txBody>
      </p:sp>
    </p:spTree>
    <p:extLst>
      <p:ext uri="{BB962C8B-B14F-4D97-AF65-F5344CB8AC3E}">
        <p14:creationId xmlns:p14="http://schemas.microsoft.com/office/powerpoint/2010/main" val="350186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728590"/>
          </a:xfrm>
        </p:spPr>
        <p:txBody>
          <a:bodyPr>
            <a:normAutofit/>
          </a:bodyPr>
          <a:lstStyle/>
          <a:p>
            <a:r>
              <a:rPr lang="en-US" sz="4000" dirty="0"/>
              <a:t>Aging Method</a:t>
            </a:r>
          </a:p>
        </p:txBody>
      </p:sp>
      <p:sp>
        <p:nvSpPr>
          <p:cNvPr id="26" name="Content Placeholder 2"/>
          <p:cNvSpPr txBox="1">
            <a:spLocks/>
          </p:cNvSpPr>
          <p:nvPr/>
        </p:nvSpPr>
        <p:spPr>
          <a:xfrm>
            <a:off x="609600" y="1280160"/>
            <a:ext cx="7955280" cy="5120640"/>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aging method bases the estimate of future bad debts on the various ages of individual accounts receivable, using a higher percentage for “old” accounts than for “new” accounts. </a:t>
            </a:r>
          </a:p>
          <a:p>
            <a:pPr lvl="1"/>
            <a:r>
              <a:rPr lang="en-US" b="1" dirty="0"/>
              <a:t>The older the account, the less likely it is to be collected. </a:t>
            </a:r>
          </a:p>
          <a:p>
            <a:r>
              <a:rPr lang="en-US" dirty="0"/>
              <a:t>The journal entry to estimate future bad debts is </a:t>
            </a:r>
            <a:r>
              <a:rPr lang="en-US" i="1" dirty="0"/>
              <a:t>identical</a:t>
            </a:r>
            <a:r>
              <a:rPr lang="en-US" dirty="0"/>
              <a:t> to the journal entry made using a single estimated percentage.</a:t>
            </a:r>
          </a:p>
        </p:txBody>
      </p:sp>
    </p:spTree>
    <p:extLst>
      <p:ext uri="{BB962C8B-B14F-4D97-AF65-F5344CB8AC3E}">
        <p14:creationId xmlns:p14="http://schemas.microsoft.com/office/powerpoint/2010/main" val="3748220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4" name="Content Placeholder 3"/>
          <p:cNvSpPr>
            <a:spLocks noGrp="1"/>
          </p:cNvSpPr>
          <p:nvPr>
            <p:ph idx="1"/>
          </p:nvPr>
        </p:nvSpPr>
        <p:spPr/>
        <p:txBody>
          <a:bodyPr/>
          <a:lstStyle/>
          <a:p>
            <a:r>
              <a:rPr lang="en-US" dirty="0"/>
              <a:t>Using the aging method to estimate uncollectible accounts is more accurate than applying a single percentage to all accounts receivable. </a:t>
            </a:r>
          </a:p>
          <a:p>
            <a:r>
              <a:rPr lang="en-US" dirty="0"/>
              <a:t>The aging method recognizes that the longer accounts are past due, the less likely they are to be collected.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50314"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51</a:t>
            </a:fld>
            <a:endParaRPr lang="en-US" dirty="0"/>
          </a:p>
        </p:txBody>
      </p:sp>
    </p:spTree>
    <p:extLst>
      <p:ext uri="{BB962C8B-B14F-4D97-AF65-F5344CB8AC3E}">
        <p14:creationId xmlns:p14="http://schemas.microsoft.com/office/powerpoint/2010/main" val="3665159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48682"/>
            <a:ext cx="8229600" cy="1143000"/>
          </a:xfrm>
        </p:spPr>
        <p:txBody>
          <a:bodyPr>
            <a:noAutofit/>
          </a:bodyPr>
          <a:lstStyle/>
          <a:p>
            <a:pPr>
              <a:lnSpc>
                <a:spcPct val="90000"/>
              </a:lnSpc>
            </a:pPr>
            <a:r>
              <a:rPr lang="en-US" sz="4000" dirty="0"/>
              <a:t>Kimzey’s Accounts Receivable Aging Schedule</a:t>
            </a:r>
          </a:p>
        </p:txBody>
      </p:sp>
      <p:sp>
        <p:nvSpPr>
          <p:cNvPr id="3" name="Text Placeholder 5"/>
          <p:cNvSpPr txBox="1">
            <a:spLocks/>
          </p:cNvSpPr>
          <p:nvPr/>
        </p:nvSpPr>
        <p:spPr>
          <a:xfrm>
            <a:off x="940070" y="336496"/>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5–6</a:t>
            </a:r>
          </a:p>
        </p:txBody>
      </p:sp>
      <p:sp>
        <p:nvSpPr>
          <p:cNvPr id="73" name="Rounded Rectangle 72"/>
          <p:cNvSpPr/>
          <p:nvPr/>
        </p:nvSpPr>
        <p:spPr>
          <a:xfrm>
            <a:off x="804845" y="1932051"/>
            <a:ext cx="7765228" cy="4318972"/>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1016000" y="2003099"/>
            <a:ext cx="7219462" cy="4078039"/>
          </a:xfrm>
          <a:prstGeom prst="rect">
            <a:avLst/>
          </a:prstGeom>
          <a:noFill/>
        </p:spPr>
        <p:txBody>
          <a:bodyPr wrap="square" rtlCol="0">
            <a:spAutoFit/>
          </a:bodyPr>
          <a:lstStyle/>
          <a:p>
            <a:pPr>
              <a:tabLst>
                <a:tab pos="4454525" algn="ctr"/>
              </a:tabLst>
            </a:pPr>
            <a:r>
              <a:rPr lang="en-US" sz="1400" b="1" dirty="0"/>
              <a:t>	Days Past Due</a:t>
            </a:r>
          </a:p>
          <a:p>
            <a:pPr>
              <a:tabLst>
                <a:tab pos="2060575" algn="ctr"/>
                <a:tab pos="3252788" algn="ctr"/>
                <a:tab pos="4454525" algn="ctr"/>
                <a:tab pos="5597525" algn="ctr"/>
                <a:tab pos="6681788" algn="ctr"/>
              </a:tabLst>
            </a:pPr>
            <a:r>
              <a:rPr lang="en-US" sz="1400" b="1" dirty="0"/>
              <a:t>				More than</a:t>
            </a:r>
          </a:p>
          <a:p>
            <a:pPr>
              <a:lnSpc>
                <a:spcPct val="80000"/>
              </a:lnSpc>
              <a:tabLst>
                <a:tab pos="2060575" algn="ctr"/>
                <a:tab pos="3252788" algn="ctr"/>
                <a:tab pos="4454525" algn="ctr"/>
                <a:tab pos="5597525" algn="ctr"/>
                <a:tab pos="6681788" algn="ctr"/>
              </a:tabLst>
            </a:pPr>
            <a:r>
              <a:rPr lang="en-US" sz="1400" b="1" dirty="0"/>
              <a:t>Patients	Not Yet Due	1–60	61–120	120	Total</a:t>
            </a:r>
          </a:p>
          <a:p>
            <a:pPr>
              <a:lnSpc>
                <a:spcPct val="110000"/>
              </a:lnSpc>
              <a:tabLst>
                <a:tab pos="2462213" algn="r"/>
                <a:tab pos="3654425" algn="r"/>
                <a:tab pos="4854575" algn="r"/>
                <a:tab pos="5940425" algn="r"/>
                <a:tab pos="7034213" algn="r"/>
              </a:tabLst>
            </a:pPr>
            <a:r>
              <a:rPr lang="en-US" sz="1400" dirty="0"/>
              <a:t>Shirley Akin	  $        12,000 				$      12,000</a:t>
            </a:r>
          </a:p>
          <a:p>
            <a:pPr>
              <a:tabLst>
                <a:tab pos="2462213" algn="r"/>
                <a:tab pos="3654425" algn="r"/>
                <a:tab pos="4854575" algn="r"/>
                <a:tab pos="5940425" algn="r"/>
                <a:tab pos="7034213" algn="r"/>
              </a:tabLst>
            </a:pPr>
            <a:r>
              <a:rPr lang="en-US" sz="1400" dirty="0"/>
              <a:t>Cara Lott 				$       4,000 	4,000</a:t>
            </a:r>
          </a:p>
          <a:p>
            <a:pPr>
              <a:tabLst>
                <a:tab pos="2462213" algn="r"/>
                <a:tab pos="3654425" algn="r"/>
                <a:tab pos="4854575" algn="r"/>
                <a:tab pos="5940425" algn="r"/>
                <a:tab pos="7034213" algn="r"/>
              </a:tabLst>
            </a:pPr>
            <a:r>
              <a:rPr lang="en-US" sz="1400" dirty="0"/>
              <a:t>Ben Greene 		$        5,000 			5,000</a:t>
            </a:r>
          </a:p>
          <a:p>
            <a:pPr>
              <a:tabLst>
                <a:tab pos="2462213" algn="r"/>
                <a:tab pos="3654425" algn="r"/>
                <a:tab pos="4854575" algn="r"/>
                <a:tab pos="5940425" algn="r"/>
                <a:tab pos="7034213" algn="r"/>
              </a:tabLst>
            </a:pPr>
            <a:r>
              <a:rPr lang="en-US" sz="1400" dirty="0"/>
              <a:t>Anita Hand 			$        7,000 		7,000</a:t>
            </a:r>
          </a:p>
          <a:p>
            <a:pPr>
              <a:tabLst>
                <a:tab pos="2462213" algn="r"/>
                <a:tab pos="3654425" algn="r"/>
                <a:tab pos="4854575" algn="r"/>
                <a:tab pos="5940425" algn="r"/>
                <a:tab pos="7034213" algn="r"/>
              </a:tabLst>
            </a:pPr>
            <a:r>
              <a:rPr lang="en-US" sz="1400" dirty="0"/>
              <a:t>Ima Hertz 	9,000 				9,000</a:t>
            </a:r>
          </a:p>
          <a:p>
            <a:pPr>
              <a:tabLst>
                <a:tab pos="2462213" algn="r"/>
                <a:tab pos="3654425" algn="r"/>
                <a:tab pos="4854575" algn="r"/>
                <a:tab pos="5940425" algn="r"/>
                <a:tab pos="7034213" algn="r"/>
              </a:tabLst>
            </a:pPr>
            <a:r>
              <a:rPr lang="en-US" sz="1400" dirty="0"/>
              <a:t>Noah Luck 		8,000 			8,000</a:t>
            </a:r>
          </a:p>
          <a:p>
            <a:pPr>
              <a:tabLst>
                <a:tab pos="2462213" algn="r"/>
                <a:tab pos="3654425" algn="r"/>
                <a:tab pos="4854575" algn="r"/>
                <a:tab pos="5940425" algn="r"/>
                <a:tab pos="7034213" algn="r"/>
              </a:tabLst>
            </a:pPr>
            <a:r>
              <a:rPr lang="en-US" sz="1400" dirty="0"/>
              <a:t>Phil Sikley 	6,000 				6,000</a:t>
            </a:r>
          </a:p>
          <a:p>
            <a:pPr>
              <a:tabLst>
                <a:tab pos="2462213" algn="r"/>
                <a:tab pos="3654425" algn="r"/>
                <a:tab pos="4854575" algn="r"/>
                <a:tab pos="5940425" algn="r"/>
                <a:tab pos="7034213" algn="r"/>
              </a:tabLst>
            </a:pPr>
            <a:r>
              <a:rPr lang="en-US" sz="1400" dirty="0"/>
              <a:t>Justin Payne 				10,000 	10,000</a:t>
            </a:r>
          </a:p>
          <a:p>
            <a:pPr>
              <a:tabLst>
                <a:tab pos="2462213" algn="r"/>
                <a:tab pos="3654425" algn="r"/>
                <a:tab pos="4854575" algn="r"/>
                <a:tab pos="5940425" algn="r"/>
                <a:tab pos="7034213" algn="r"/>
              </a:tabLst>
            </a:pPr>
            <a:r>
              <a:rPr lang="en-US" sz="1400" dirty="0"/>
              <a:t>Others 	15,973,000 	8,987,000 	3,993,000 	986,000 	29,939,000</a:t>
            </a:r>
          </a:p>
          <a:p>
            <a:pPr>
              <a:lnSpc>
                <a:spcPct val="120000"/>
              </a:lnSpc>
              <a:tabLst>
                <a:tab pos="2462213" algn="r"/>
                <a:tab pos="3654425" algn="r"/>
                <a:tab pos="4854575" algn="r"/>
                <a:tab pos="5940425" algn="r"/>
                <a:tab pos="7034213" algn="r"/>
              </a:tabLst>
            </a:pPr>
            <a:r>
              <a:rPr lang="en-US" sz="1400" dirty="0"/>
              <a:t>    Total Accounts</a:t>
            </a:r>
          </a:p>
          <a:p>
            <a:pPr>
              <a:lnSpc>
                <a:spcPct val="90000"/>
              </a:lnSpc>
              <a:tabLst>
                <a:tab pos="2462213" algn="r"/>
                <a:tab pos="3654425" algn="r"/>
                <a:tab pos="4854575" algn="r"/>
                <a:tab pos="5940425" algn="r"/>
                <a:tab pos="7034213" algn="r"/>
              </a:tabLst>
            </a:pPr>
            <a:r>
              <a:rPr lang="en-US" sz="1400" dirty="0"/>
              <a:t>    Receivable 	$16,000,000 	$ 9,000,000 	$ 4,000,000	$1,000,000	$30,000,000</a:t>
            </a:r>
          </a:p>
          <a:p>
            <a:pPr>
              <a:lnSpc>
                <a:spcPct val="120000"/>
              </a:lnSpc>
              <a:tabLst>
                <a:tab pos="2462213" algn="r"/>
                <a:tab pos="3654425" algn="r"/>
                <a:tab pos="4854575" algn="r"/>
                <a:tab pos="5940425" algn="r"/>
                <a:tab pos="7034213" algn="r"/>
              </a:tabLst>
            </a:pPr>
            <a:r>
              <a:rPr lang="en-US" sz="1400" dirty="0"/>
              <a:t>Estimated Percent</a:t>
            </a:r>
          </a:p>
          <a:p>
            <a:pPr>
              <a:lnSpc>
                <a:spcPct val="90000"/>
              </a:lnSpc>
              <a:tabLst>
                <a:tab pos="2462213" algn="r"/>
                <a:tab pos="3654425" algn="r"/>
                <a:tab pos="4854575" algn="r"/>
                <a:tab pos="5940425" algn="r"/>
                <a:tab pos="7034213" algn="r"/>
              </a:tabLst>
            </a:pPr>
            <a:r>
              <a:rPr lang="en-US" sz="1400" dirty="0"/>
              <a:t>Uncollectible 	10% 	30% 	50% 	70%</a:t>
            </a:r>
          </a:p>
          <a:p>
            <a:pPr>
              <a:lnSpc>
                <a:spcPct val="120000"/>
              </a:lnSpc>
              <a:tabLst>
                <a:tab pos="2462213" algn="r"/>
                <a:tab pos="3654425" algn="r"/>
                <a:tab pos="4854575" algn="r"/>
                <a:tab pos="5940425" algn="r"/>
                <a:tab pos="7034213" algn="r"/>
              </a:tabLst>
            </a:pPr>
            <a:r>
              <a:rPr lang="en-US" sz="1400" dirty="0"/>
              <a:t>Estimated Amount</a:t>
            </a:r>
          </a:p>
          <a:p>
            <a:pPr>
              <a:lnSpc>
                <a:spcPct val="90000"/>
              </a:lnSpc>
              <a:tabLst>
                <a:tab pos="2462213" algn="r"/>
                <a:tab pos="3654425" algn="r"/>
                <a:tab pos="4854575" algn="r"/>
                <a:tab pos="5940425" algn="r"/>
                <a:tab pos="7034213" algn="r"/>
              </a:tabLst>
            </a:pPr>
            <a:r>
              <a:rPr lang="en-US" sz="1400" dirty="0"/>
              <a:t>Uncollectible 	</a:t>
            </a:r>
            <a:r>
              <a:rPr lang="en-US" sz="1400" b="1" dirty="0"/>
              <a:t>$ 1,600,000 	$2,700,000 	$2,000,000 	$ 700,000 	</a:t>
            </a:r>
            <a:r>
              <a:rPr lang="en-US" sz="1400" b="1" dirty="0">
                <a:solidFill>
                  <a:srgbClr val="1D5F76"/>
                </a:solidFill>
              </a:rPr>
              <a:t>$ 7,000,000</a:t>
            </a:r>
          </a:p>
        </p:txBody>
      </p:sp>
      <p:grpSp>
        <p:nvGrpSpPr>
          <p:cNvPr id="15" name="Group 14"/>
          <p:cNvGrpSpPr/>
          <p:nvPr/>
        </p:nvGrpSpPr>
        <p:grpSpPr>
          <a:xfrm>
            <a:off x="1095646" y="2665138"/>
            <a:ext cx="7139816" cy="0"/>
            <a:chOff x="1095646" y="2604747"/>
            <a:chExt cx="7139816" cy="0"/>
          </a:xfrm>
        </p:grpSpPr>
        <p:cxnSp>
          <p:nvCxnSpPr>
            <p:cNvPr id="5" name="Straight Connector 4"/>
            <p:cNvCxnSpPr/>
            <p:nvPr/>
          </p:nvCxnSpPr>
          <p:spPr>
            <a:xfrm>
              <a:off x="1095646" y="2604747"/>
              <a:ext cx="112196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586430" y="2604747"/>
              <a:ext cx="112196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937003" y="2604747"/>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062416" y="2604747"/>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210108" y="2604747"/>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321063" y="2604747"/>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6" name="Straight Connector 15"/>
          <p:cNvCxnSpPr/>
          <p:nvPr/>
        </p:nvCxnSpPr>
        <p:spPr>
          <a:xfrm>
            <a:off x="3937003" y="2268382"/>
            <a:ext cx="318750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2550906" y="4620269"/>
            <a:ext cx="5631270" cy="0"/>
            <a:chOff x="2550906" y="4806206"/>
            <a:chExt cx="5631270" cy="0"/>
          </a:xfrm>
        </p:grpSpPr>
        <p:cxnSp>
          <p:nvCxnSpPr>
            <p:cNvPr id="41" name="Straight Connector 40"/>
            <p:cNvCxnSpPr/>
            <p:nvPr/>
          </p:nvCxnSpPr>
          <p:spPr>
            <a:xfrm>
              <a:off x="2550906" y="4806206"/>
              <a:ext cx="10192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387483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5089059"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19234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7267777"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flipV="1">
            <a:off x="2550906" y="5117577"/>
            <a:ext cx="5631270" cy="45719"/>
            <a:chOff x="2550906" y="4806206"/>
            <a:chExt cx="5631270" cy="45832"/>
          </a:xfrm>
        </p:grpSpPr>
        <p:grpSp>
          <p:nvGrpSpPr>
            <p:cNvPr id="39" name="Group 38"/>
            <p:cNvGrpSpPr/>
            <p:nvPr/>
          </p:nvGrpSpPr>
          <p:grpSpPr>
            <a:xfrm>
              <a:off x="2550906" y="4806206"/>
              <a:ext cx="5631270" cy="0"/>
              <a:chOff x="2550906" y="4806206"/>
              <a:chExt cx="5631270" cy="0"/>
            </a:xfrm>
          </p:grpSpPr>
          <p:cxnSp>
            <p:nvCxnSpPr>
              <p:cNvPr id="33" name="Straight Connector 32"/>
              <p:cNvCxnSpPr/>
              <p:nvPr/>
            </p:nvCxnSpPr>
            <p:spPr>
              <a:xfrm>
                <a:off x="2550906" y="4806206"/>
                <a:ext cx="10192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387483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089059"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19234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267777"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6" name="Group 45"/>
            <p:cNvGrpSpPr/>
            <p:nvPr/>
          </p:nvGrpSpPr>
          <p:grpSpPr>
            <a:xfrm>
              <a:off x="2550906" y="4852038"/>
              <a:ext cx="5631270" cy="0"/>
              <a:chOff x="2550906" y="4806206"/>
              <a:chExt cx="5631270" cy="0"/>
            </a:xfrm>
          </p:grpSpPr>
          <p:cxnSp>
            <p:nvCxnSpPr>
              <p:cNvPr id="47" name="Straight Connector 46"/>
              <p:cNvCxnSpPr/>
              <p:nvPr/>
            </p:nvCxnSpPr>
            <p:spPr>
              <a:xfrm>
                <a:off x="2550906" y="4806206"/>
                <a:ext cx="10192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87483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089059"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619234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7267777"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3" name="Group 52"/>
          <p:cNvGrpSpPr/>
          <p:nvPr/>
        </p:nvGrpSpPr>
        <p:grpSpPr>
          <a:xfrm>
            <a:off x="2550906" y="5957042"/>
            <a:ext cx="5631270" cy="45832"/>
            <a:chOff x="2550906" y="4806206"/>
            <a:chExt cx="5631270" cy="45832"/>
          </a:xfrm>
        </p:grpSpPr>
        <p:grpSp>
          <p:nvGrpSpPr>
            <p:cNvPr id="54" name="Group 53"/>
            <p:cNvGrpSpPr/>
            <p:nvPr/>
          </p:nvGrpSpPr>
          <p:grpSpPr>
            <a:xfrm>
              <a:off x="2550906" y="4806206"/>
              <a:ext cx="5631270" cy="0"/>
              <a:chOff x="2550906" y="4806206"/>
              <a:chExt cx="5631270" cy="0"/>
            </a:xfrm>
          </p:grpSpPr>
          <p:cxnSp>
            <p:nvCxnSpPr>
              <p:cNvPr id="61" name="Straight Connector 60"/>
              <p:cNvCxnSpPr/>
              <p:nvPr/>
            </p:nvCxnSpPr>
            <p:spPr>
              <a:xfrm>
                <a:off x="2550906" y="4806206"/>
                <a:ext cx="10192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387483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5089059"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619234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7267777"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55" name="Group 54"/>
            <p:cNvGrpSpPr/>
            <p:nvPr/>
          </p:nvGrpSpPr>
          <p:grpSpPr>
            <a:xfrm>
              <a:off x="2550906" y="4852038"/>
              <a:ext cx="5631270" cy="0"/>
              <a:chOff x="2550906" y="4806206"/>
              <a:chExt cx="5631270" cy="0"/>
            </a:xfrm>
          </p:grpSpPr>
          <p:cxnSp>
            <p:nvCxnSpPr>
              <p:cNvPr id="56" name="Straight Connector 55"/>
              <p:cNvCxnSpPr/>
              <p:nvPr/>
            </p:nvCxnSpPr>
            <p:spPr>
              <a:xfrm>
                <a:off x="2550906" y="4806206"/>
                <a:ext cx="10192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387483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5089059"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6192346"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267777" y="4806206"/>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72" name="Group 71"/>
          <p:cNvGrpSpPr/>
          <p:nvPr/>
        </p:nvGrpSpPr>
        <p:grpSpPr>
          <a:xfrm>
            <a:off x="2550906" y="5500880"/>
            <a:ext cx="4555839" cy="0"/>
            <a:chOff x="2550906" y="5235340"/>
            <a:chExt cx="4555839" cy="0"/>
          </a:xfrm>
        </p:grpSpPr>
        <p:cxnSp>
          <p:nvCxnSpPr>
            <p:cNvPr id="67" name="Straight Connector 66"/>
            <p:cNvCxnSpPr/>
            <p:nvPr/>
          </p:nvCxnSpPr>
          <p:spPr>
            <a:xfrm>
              <a:off x="2550906" y="5235340"/>
              <a:ext cx="10192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3874836" y="5235340"/>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5089059" y="5235340"/>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6192346" y="5235340"/>
              <a:ext cx="91439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9" name="TextBox 18"/>
          <p:cNvSpPr txBox="1"/>
          <p:nvPr/>
        </p:nvSpPr>
        <p:spPr>
          <a:xfrm>
            <a:off x="7286695" y="5197558"/>
            <a:ext cx="1341073" cy="489878"/>
          </a:xfrm>
          <a:prstGeom prst="rect">
            <a:avLst/>
          </a:prstGeom>
          <a:noFill/>
        </p:spPr>
        <p:txBody>
          <a:bodyPr wrap="none" rtlCol="0">
            <a:spAutoFit/>
          </a:bodyPr>
          <a:lstStyle/>
          <a:p>
            <a:pPr>
              <a:lnSpc>
                <a:spcPts val="1500"/>
              </a:lnSpc>
            </a:pPr>
            <a:r>
              <a:rPr lang="en-US" b="1" dirty="0">
                <a:solidFill>
                  <a:srgbClr val="FF0000"/>
                </a:solidFill>
              </a:rPr>
              <a:t>% increases </a:t>
            </a:r>
          </a:p>
          <a:p>
            <a:pPr>
              <a:lnSpc>
                <a:spcPts val="1500"/>
              </a:lnSpc>
            </a:pPr>
            <a:r>
              <a:rPr lang="en-US" b="1" dirty="0">
                <a:solidFill>
                  <a:srgbClr val="FF0000"/>
                </a:solidFill>
              </a:rPr>
              <a:t>with age</a:t>
            </a:r>
          </a:p>
        </p:txBody>
      </p:sp>
      <p:sp>
        <p:nvSpPr>
          <p:cNvPr id="22" name="Right Arrow 21"/>
          <p:cNvSpPr/>
          <p:nvPr/>
        </p:nvSpPr>
        <p:spPr>
          <a:xfrm>
            <a:off x="2586430" y="5166360"/>
            <a:ext cx="4681347" cy="400050"/>
          </a:xfrm>
          <a:prstGeom prst="rightArrow">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Right Arrow 65"/>
          <p:cNvSpPr/>
          <p:nvPr/>
        </p:nvSpPr>
        <p:spPr>
          <a:xfrm>
            <a:off x="2601670" y="5627370"/>
            <a:ext cx="4666107" cy="400050"/>
          </a:xfrm>
          <a:prstGeom prst="rightArrow">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p:cNvSpPr txBox="1"/>
          <p:nvPr/>
        </p:nvSpPr>
        <p:spPr>
          <a:xfrm>
            <a:off x="6842035" y="6081138"/>
            <a:ext cx="1658596" cy="489878"/>
          </a:xfrm>
          <a:prstGeom prst="rect">
            <a:avLst/>
          </a:prstGeom>
          <a:noFill/>
        </p:spPr>
        <p:txBody>
          <a:bodyPr wrap="none" rtlCol="0">
            <a:spAutoFit/>
          </a:bodyPr>
          <a:lstStyle/>
          <a:p>
            <a:pPr algn="ctr">
              <a:lnSpc>
                <a:spcPts val="1500"/>
              </a:lnSpc>
            </a:pPr>
            <a:r>
              <a:rPr lang="en-US" b="1" dirty="0">
                <a:solidFill>
                  <a:srgbClr val="FF0000"/>
                </a:solidFill>
              </a:rPr>
              <a:t>Total estimated</a:t>
            </a:r>
          </a:p>
          <a:p>
            <a:pPr algn="ctr">
              <a:lnSpc>
                <a:spcPts val="1500"/>
              </a:lnSpc>
            </a:pPr>
            <a:r>
              <a:rPr lang="en-US" b="1" dirty="0">
                <a:solidFill>
                  <a:srgbClr val="FF0000"/>
                </a:solidFill>
              </a:rPr>
              <a:t>uncollectible</a:t>
            </a:r>
          </a:p>
        </p:txBody>
      </p:sp>
    </p:spTree>
    <p:extLst>
      <p:ext uri="{BB962C8B-B14F-4D97-AF65-F5344CB8AC3E}">
        <p14:creationId xmlns:p14="http://schemas.microsoft.com/office/powerpoint/2010/main" val="40401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animBg="1"/>
      <p:bldP spid="66" grpId="0" animBg="1"/>
      <p:bldP spid="7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55280" cy="728590"/>
          </a:xfrm>
        </p:spPr>
        <p:txBody>
          <a:bodyPr>
            <a:normAutofit fontScale="90000"/>
          </a:bodyPr>
          <a:lstStyle/>
          <a:p>
            <a:r>
              <a:rPr lang="en-US" sz="4000" dirty="0"/>
              <a:t>Using the Aging Method to Adjust the Allowance in Subsequent Years</a:t>
            </a:r>
          </a:p>
        </p:txBody>
      </p:sp>
      <p:sp>
        <p:nvSpPr>
          <p:cNvPr id="26" name="Content Placeholder 2"/>
          <p:cNvSpPr txBox="1">
            <a:spLocks/>
          </p:cNvSpPr>
          <p:nvPr/>
        </p:nvSpPr>
        <p:spPr>
          <a:xfrm>
            <a:off x="685800" y="1737360"/>
            <a:ext cx="7955280" cy="4537710"/>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000" dirty="0"/>
              <a:t>If the estimated amount uncollectible is $7 million, then Allowance for Uncollectible Accounts needs to have an ending balance of $7 million. </a:t>
            </a:r>
          </a:p>
          <a:p>
            <a:r>
              <a:rPr lang="en-US" sz="3000" dirty="0"/>
              <a:t>We need to:</a:t>
            </a:r>
          </a:p>
          <a:p>
            <a:pPr marL="914400" indent="-514350">
              <a:buFont typeface="+mj-lt"/>
              <a:buAutoNum type="arabicParenR"/>
            </a:pPr>
            <a:r>
              <a:rPr lang="en-US" sz="3000" dirty="0"/>
              <a:t>Know the current balance of Allowance for Uncollectible Accounts and then </a:t>
            </a:r>
          </a:p>
          <a:p>
            <a:pPr marL="914400" indent="-514350">
              <a:buFont typeface="+mj-lt"/>
              <a:buAutoNum type="arabicParenR"/>
            </a:pPr>
            <a:r>
              <a:rPr lang="en-US" sz="3000" dirty="0"/>
              <a:t>Determine the adjustment needed so that the ending balance will be $7 million. </a:t>
            </a:r>
          </a:p>
          <a:p>
            <a:endParaRPr lang="en-US" sz="3000" dirty="0"/>
          </a:p>
          <a:p>
            <a:endParaRPr lang="en-US" sz="3000" dirty="0"/>
          </a:p>
        </p:txBody>
      </p:sp>
    </p:spTree>
    <p:extLst>
      <p:ext uri="{BB962C8B-B14F-4D97-AF65-F5344CB8AC3E}">
        <p14:creationId xmlns:p14="http://schemas.microsoft.com/office/powerpoint/2010/main" val="394381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90000"/>
              </a:lnSpc>
            </a:pPr>
            <a:r>
              <a:rPr lang="en-US" sz="4000" dirty="0"/>
              <a:t>Balance of Kimzey’s Allowance for Uncollectible Accounts </a:t>
            </a:r>
          </a:p>
        </p:txBody>
      </p:sp>
      <p:sp>
        <p:nvSpPr>
          <p:cNvPr id="3" name="Text Placeholder 5"/>
          <p:cNvSpPr txBox="1">
            <a:spLocks/>
          </p:cNvSpPr>
          <p:nvPr/>
        </p:nvSpPr>
        <p:spPr>
          <a:xfrm>
            <a:off x="940070" y="336496"/>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5–7</a:t>
            </a:r>
          </a:p>
        </p:txBody>
      </p:sp>
      <p:grpSp>
        <p:nvGrpSpPr>
          <p:cNvPr id="11" name="Group 10">
            <a:extLst>
              <a:ext uri="{FF2B5EF4-FFF2-40B4-BE49-F238E27FC236}">
                <a16:creationId xmlns:a16="http://schemas.microsoft.com/office/drawing/2014/main" id="{9D415829-526D-4CE4-8F0D-305708BD9E26}"/>
              </a:ext>
            </a:extLst>
          </p:cNvPr>
          <p:cNvGrpSpPr/>
          <p:nvPr/>
        </p:nvGrpSpPr>
        <p:grpSpPr>
          <a:xfrm>
            <a:off x="-4902" y="2039811"/>
            <a:ext cx="8995632" cy="2581984"/>
            <a:chOff x="-4902" y="2039811"/>
            <a:chExt cx="8995632" cy="2581984"/>
          </a:xfrm>
        </p:grpSpPr>
        <p:sp>
          <p:nvSpPr>
            <p:cNvPr id="4" name="Rounded Rectangle 3"/>
            <p:cNvSpPr/>
            <p:nvPr/>
          </p:nvSpPr>
          <p:spPr>
            <a:xfrm>
              <a:off x="2029627" y="2039811"/>
              <a:ext cx="4221883" cy="2580837"/>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5" name="TextBox 4"/>
            <p:cNvSpPr txBox="1"/>
            <p:nvPr/>
          </p:nvSpPr>
          <p:spPr>
            <a:xfrm>
              <a:off x="2213218" y="2836691"/>
              <a:ext cx="3810253" cy="1785104"/>
            </a:xfrm>
            <a:prstGeom prst="rect">
              <a:avLst/>
            </a:prstGeom>
            <a:noFill/>
          </p:spPr>
          <p:txBody>
            <a:bodyPr wrap="square" rtlCol="0">
              <a:spAutoFit/>
            </a:bodyPr>
            <a:lstStyle/>
            <a:p>
              <a:pPr marL="0" lvl="1">
                <a:lnSpc>
                  <a:spcPct val="110000"/>
                </a:lnSpc>
                <a:tabLst>
                  <a:tab pos="798513" algn="ctr"/>
                  <a:tab pos="2744788" algn="ctr"/>
                </a:tabLst>
              </a:pPr>
              <a:r>
                <a:rPr lang="en-US" sz="2000" dirty="0"/>
                <a:t>		6</a:t>
              </a:r>
            </a:p>
            <a:p>
              <a:pPr marL="0" lvl="1">
                <a:lnSpc>
                  <a:spcPct val="110000"/>
                </a:lnSpc>
                <a:tabLst>
                  <a:tab pos="798513" algn="ctr"/>
                  <a:tab pos="2744788" algn="ctr"/>
                </a:tabLst>
              </a:pPr>
              <a:r>
                <a:rPr lang="en-US" sz="2000" dirty="0"/>
                <a:t>	4</a:t>
              </a:r>
            </a:p>
            <a:p>
              <a:pPr marL="0" lvl="1">
                <a:lnSpc>
                  <a:spcPct val="110000"/>
                </a:lnSpc>
                <a:tabLst>
                  <a:tab pos="798513" algn="ctr"/>
                  <a:tab pos="2744788" algn="ctr"/>
                </a:tabLst>
              </a:pPr>
              <a:r>
                <a:rPr lang="en-US" sz="2000" dirty="0"/>
                <a:t>		2</a:t>
              </a:r>
            </a:p>
            <a:p>
              <a:pPr marL="0" lvl="1">
                <a:lnSpc>
                  <a:spcPct val="110000"/>
                </a:lnSpc>
                <a:tabLst>
                  <a:tab pos="798513" algn="ctr"/>
                  <a:tab pos="2744788" algn="ctr"/>
                </a:tabLst>
              </a:pPr>
              <a:r>
                <a:rPr lang="en-US" sz="2000" dirty="0"/>
                <a:t>		</a:t>
              </a:r>
              <a:r>
                <a:rPr lang="en-US" sz="2000" dirty="0">
                  <a:solidFill>
                    <a:srgbClr val="FF0000"/>
                  </a:solidFill>
                </a:rPr>
                <a:t>?</a:t>
              </a:r>
            </a:p>
            <a:p>
              <a:pPr marL="0" lvl="1">
                <a:lnSpc>
                  <a:spcPct val="110000"/>
                </a:lnSpc>
                <a:tabLst>
                  <a:tab pos="798513" algn="ctr"/>
                  <a:tab pos="2744788" algn="ctr"/>
                </a:tabLst>
              </a:pPr>
              <a:r>
                <a:rPr lang="en-US" sz="2000" dirty="0"/>
                <a:t>		7</a:t>
              </a:r>
            </a:p>
          </p:txBody>
        </p:sp>
        <p:sp>
          <p:nvSpPr>
            <p:cNvPr id="6" name="TextBox 5"/>
            <p:cNvSpPr txBox="1"/>
            <p:nvPr/>
          </p:nvSpPr>
          <p:spPr>
            <a:xfrm>
              <a:off x="-4902" y="2885568"/>
              <a:ext cx="2098212" cy="707886"/>
            </a:xfrm>
            <a:prstGeom prst="rect">
              <a:avLst/>
            </a:prstGeom>
            <a:noFill/>
          </p:spPr>
          <p:txBody>
            <a:bodyPr wrap="square" rtlCol="0">
              <a:spAutoFit/>
            </a:bodyPr>
            <a:lstStyle/>
            <a:p>
              <a:pPr algn="r"/>
              <a:r>
                <a:rPr lang="en-US" sz="2000" b="1" dirty="0">
                  <a:solidFill>
                    <a:srgbClr val="1D5F76"/>
                  </a:solidFill>
                </a:rPr>
                <a:t>Write-offs </a:t>
              </a:r>
              <a:br>
                <a:rPr lang="en-US" sz="2000" b="1" dirty="0">
                  <a:solidFill>
                    <a:srgbClr val="1D5F76"/>
                  </a:solidFill>
                </a:rPr>
              </a:br>
              <a:r>
                <a:rPr lang="en-US" sz="2000" b="1" dirty="0">
                  <a:solidFill>
                    <a:srgbClr val="1D5F76"/>
                  </a:solidFill>
                </a:rPr>
                <a:t>in 2025 </a:t>
              </a:r>
            </a:p>
          </p:txBody>
        </p:sp>
        <p:sp>
          <p:nvSpPr>
            <p:cNvPr id="7" name="TextBox 6"/>
            <p:cNvSpPr txBox="1"/>
            <p:nvPr/>
          </p:nvSpPr>
          <p:spPr>
            <a:xfrm>
              <a:off x="6198934" y="2813764"/>
              <a:ext cx="2791796" cy="1768176"/>
            </a:xfrm>
            <a:prstGeom prst="rect">
              <a:avLst/>
            </a:prstGeom>
            <a:noFill/>
          </p:spPr>
          <p:txBody>
            <a:bodyPr wrap="square" rtlCol="0">
              <a:spAutoFit/>
            </a:bodyPr>
            <a:lstStyle/>
            <a:p>
              <a:pPr>
                <a:lnSpc>
                  <a:spcPct val="110000"/>
                </a:lnSpc>
              </a:pPr>
              <a:r>
                <a:rPr lang="en-US" sz="2000" b="1" dirty="0">
                  <a:solidFill>
                    <a:srgbClr val="1D5F76"/>
                  </a:solidFill>
                </a:rPr>
                <a:t>Beg. balance for 2025 </a:t>
              </a:r>
            </a:p>
            <a:p>
              <a:pPr>
                <a:lnSpc>
                  <a:spcPct val="110000"/>
                </a:lnSpc>
              </a:pPr>
              <a:endParaRPr lang="en-US" sz="2000" b="1" dirty="0">
                <a:solidFill>
                  <a:srgbClr val="1D5F76"/>
                </a:solidFill>
              </a:endParaRPr>
            </a:p>
            <a:p>
              <a:pPr>
                <a:lnSpc>
                  <a:spcPct val="110000"/>
                </a:lnSpc>
              </a:pPr>
              <a:r>
                <a:rPr lang="en-US" sz="2000" b="1" dirty="0">
                  <a:solidFill>
                    <a:srgbClr val="1D5F76"/>
                  </a:solidFill>
                </a:rPr>
                <a:t>Bal. before adjustment</a:t>
              </a:r>
            </a:p>
            <a:p>
              <a:pPr>
                <a:lnSpc>
                  <a:spcPct val="110000"/>
                </a:lnSpc>
              </a:pPr>
              <a:r>
                <a:rPr lang="en-US" sz="2000" b="1" dirty="0">
                  <a:solidFill>
                    <a:srgbClr val="1D5F76"/>
                  </a:solidFill>
                </a:rPr>
                <a:t>Year-end adjustment </a:t>
              </a:r>
            </a:p>
            <a:p>
              <a:pPr>
                <a:lnSpc>
                  <a:spcPct val="110000"/>
                </a:lnSpc>
              </a:pPr>
              <a:r>
                <a:rPr lang="en-US" sz="2000" b="1" dirty="0">
                  <a:solidFill>
                    <a:srgbClr val="1D5F76"/>
                  </a:solidFill>
                </a:rPr>
                <a:t>Ending balance for 2025 </a:t>
              </a:r>
            </a:p>
          </p:txBody>
        </p:sp>
        <p:sp>
          <p:nvSpPr>
            <p:cNvPr id="8" name="TextBox 7"/>
            <p:cNvSpPr txBox="1"/>
            <p:nvPr/>
          </p:nvSpPr>
          <p:spPr>
            <a:xfrm>
              <a:off x="2029627" y="2143816"/>
              <a:ext cx="4221883" cy="707886"/>
            </a:xfrm>
            <a:prstGeom prst="rect">
              <a:avLst/>
            </a:prstGeom>
            <a:noFill/>
          </p:spPr>
          <p:txBody>
            <a:bodyPr wrap="square" rtlCol="0">
              <a:spAutoFit/>
            </a:bodyPr>
            <a:lstStyle/>
            <a:p>
              <a:pPr algn="ctr"/>
              <a:r>
                <a:rPr lang="en-US" sz="2000" b="1" dirty="0"/>
                <a:t>Allowance for Uncollectible Accounts</a:t>
              </a:r>
            </a:p>
            <a:p>
              <a:pPr algn="ctr"/>
              <a:r>
                <a:rPr lang="en-US" sz="2000" dirty="0"/>
                <a:t>($ in millions) 	</a:t>
              </a:r>
            </a:p>
          </p:txBody>
        </p:sp>
        <p:cxnSp>
          <p:nvCxnSpPr>
            <p:cNvPr id="9" name="Straight Connector 8"/>
            <p:cNvCxnSpPr/>
            <p:nvPr/>
          </p:nvCxnSpPr>
          <p:spPr>
            <a:xfrm>
              <a:off x="2236978" y="2836314"/>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36978" y="3533977"/>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4111769" y="2836691"/>
              <a:ext cx="0" cy="16441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236978" y="4196318"/>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3" name="Rectangle 12"/>
          <p:cNvSpPr/>
          <p:nvPr/>
        </p:nvSpPr>
        <p:spPr>
          <a:xfrm>
            <a:off x="861070" y="4756722"/>
            <a:ext cx="8045078" cy="166728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15" name="TextBox 14"/>
          <p:cNvSpPr txBox="1">
            <a:spLocks noChangeArrowheads="1"/>
          </p:cNvSpPr>
          <p:nvPr/>
        </p:nvSpPr>
        <p:spPr bwMode="auto">
          <a:xfrm>
            <a:off x="1164319" y="4825302"/>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December 31, 2025 ($ in millions)</a:t>
            </a:r>
            <a:r>
              <a:rPr lang="en-US" sz="2200" b="1" dirty="0">
                <a:latin typeface="Calibri" pitchFamily="34" charset="0"/>
              </a:rPr>
              <a:t>				</a:t>
            </a:r>
            <a:r>
              <a:rPr lang="en-US" sz="2200" dirty="0">
                <a:latin typeface="Calibri" pitchFamily="34" charset="0"/>
              </a:rPr>
              <a:t>Debit	Credit</a:t>
            </a:r>
            <a:endParaRPr lang="en-US" sz="2200" dirty="0"/>
          </a:p>
        </p:txBody>
      </p:sp>
      <p:sp>
        <p:nvSpPr>
          <p:cNvPr id="16" name="TextBox 15"/>
          <p:cNvSpPr txBox="1">
            <a:spLocks noChangeArrowheads="1"/>
          </p:cNvSpPr>
          <p:nvPr/>
        </p:nvSpPr>
        <p:spPr bwMode="auto">
          <a:xfrm>
            <a:off x="1181649" y="5198617"/>
            <a:ext cx="7677510" cy="1107996"/>
          </a:xfrm>
          <a:prstGeom prst="rect">
            <a:avLst/>
          </a:prstGeom>
          <a:noFill/>
          <a:ln w="9525">
            <a:noFill/>
            <a:miter lim="800000"/>
            <a:headEnd/>
            <a:tailEnd/>
          </a:ln>
        </p:spPr>
        <p:txBody>
          <a:bodyPr wrap="square">
            <a:spAutoFit/>
          </a:bodyPr>
          <a:lstStyle/>
          <a:p>
            <a:r>
              <a:rPr lang="en-US" sz="2200" b="1" dirty="0">
                <a:latin typeface="Calibri" pitchFamily="34" charset="0"/>
              </a:rPr>
              <a:t>Bad Debt Expense </a:t>
            </a:r>
            <a:r>
              <a:rPr lang="en-US" sz="2200" dirty="0">
                <a:latin typeface="Calibri" pitchFamily="34" charset="0"/>
              </a:rPr>
              <a:t>…………………………………….</a:t>
            </a:r>
            <a:r>
              <a:rPr lang="en-US" sz="2200" b="1" dirty="0">
                <a:latin typeface="Calibri" pitchFamily="34" charset="0"/>
              </a:rPr>
              <a:t>	  	  5 </a:t>
            </a:r>
          </a:p>
          <a:p>
            <a:r>
              <a:rPr lang="en-US" sz="2200" b="1" dirty="0">
                <a:latin typeface="Calibri" pitchFamily="34" charset="0"/>
              </a:rPr>
              <a:t>	Allowance for Uncollectible Accounts</a:t>
            </a:r>
            <a:r>
              <a:rPr lang="en-US" sz="2200" dirty="0">
                <a:latin typeface="Calibri" pitchFamily="34" charset="0"/>
              </a:rPr>
              <a:t>...</a:t>
            </a:r>
            <a:r>
              <a:rPr lang="en-US" sz="2200" b="1" dirty="0">
                <a:latin typeface="Calibri" pitchFamily="34" charset="0"/>
              </a:rPr>
              <a:t>				      5</a:t>
            </a:r>
            <a:r>
              <a:rPr lang="en-US" sz="2200" i="1" dirty="0">
                <a:latin typeface="Calibri" pitchFamily="34" charset="0"/>
              </a:rPr>
              <a:t>	(Estimate future bad debts)</a:t>
            </a:r>
            <a:endParaRPr lang="en-US" sz="2200" b="1" u="sng" dirty="0"/>
          </a:p>
        </p:txBody>
      </p:sp>
      <p:cxnSp>
        <p:nvCxnSpPr>
          <p:cNvPr id="17" name="Straight Connector 16"/>
          <p:cNvCxnSpPr/>
          <p:nvPr/>
        </p:nvCxnSpPr>
        <p:spPr>
          <a:xfrm>
            <a:off x="6606249" y="5232483"/>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655377" y="5231111"/>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244302" y="5232483"/>
            <a:ext cx="3931920" cy="274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8345378" y="4042138"/>
            <a:ext cx="601512" cy="1703070"/>
          </a:xfrm>
          <a:custGeom>
            <a:avLst/>
            <a:gdLst>
              <a:gd name="connsiteX0" fmla="*/ 0 w 601512"/>
              <a:gd name="connsiteY0" fmla="*/ 1703070 h 1703070"/>
              <a:gd name="connsiteX1" fmla="*/ 537210 w 601512"/>
              <a:gd name="connsiteY1" fmla="*/ 1097280 h 1703070"/>
              <a:gd name="connsiteX2" fmla="*/ 548640 w 601512"/>
              <a:gd name="connsiteY2" fmla="*/ 308610 h 1703070"/>
              <a:gd name="connsiteX3" fmla="*/ 148590 w 601512"/>
              <a:gd name="connsiteY3" fmla="*/ 0 h 1703070"/>
            </a:gdLst>
            <a:ahLst/>
            <a:cxnLst>
              <a:cxn ang="0">
                <a:pos x="connsiteX0" y="connsiteY0"/>
              </a:cxn>
              <a:cxn ang="0">
                <a:pos x="connsiteX1" y="connsiteY1"/>
              </a:cxn>
              <a:cxn ang="0">
                <a:pos x="connsiteX2" y="connsiteY2"/>
              </a:cxn>
              <a:cxn ang="0">
                <a:pos x="connsiteX3" y="connsiteY3"/>
              </a:cxn>
            </a:cxnLst>
            <a:rect l="l" t="t" r="r" b="b"/>
            <a:pathLst>
              <a:path w="601512" h="1703070">
                <a:moveTo>
                  <a:pt x="0" y="1703070"/>
                </a:moveTo>
                <a:cubicBezTo>
                  <a:pt x="222885" y="1516380"/>
                  <a:pt x="445770" y="1329690"/>
                  <a:pt x="537210" y="1097280"/>
                </a:cubicBezTo>
                <a:cubicBezTo>
                  <a:pt x="628650" y="864870"/>
                  <a:pt x="613410" y="491490"/>
                  <a:pt x="548640" y="308610"/>
                </a:cubicBezTo>
                <a:cubicBezTo>
                  <a:pt x="483870" y="125730"/>
                  <a:pt x="316230" y="62865"/>
                  <a:pt x="148590" y="0"/>
                </a:cubicBezTo>
              </a:path>
            </a:pathLst>
          </a:custGeom>
          <a:noFill/>
          <a:ln w="19050">
            <a:solidFill>
              <a:srgbClr val="FF000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0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14400"/>
            <a:ext cx="7955280" cy="1143000"/>
          </a:xfrm>
        </p:spPr>
        <p:txBody>
          <a:bodyPr>
            <a:noAutofit/>
          </a:bodyPr>
          <a:lstStyle/>
          <a:p>
            <a:pPr>
              <a:lnSpc>
                <a:spcPct val="90000"/>
              </a:lnSpc>
            </a:pPr>
            <a:r>
              <a:rPr lang="en-US" sz="4000" dirty="0"/>
              <a:t>Accounts Receivable Portion of the Balance Sheet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5–8 </a:t>
            </a:r>
          </a:p>
        </p:txBody>
      </p:sp>
      <p:sp>
        <p:nvSpPr>
          <p:cNvPr id="6" name="Rectangle 5"/>
          <p:cNvSpPr/>
          <p:nvPr/>
        </p:nvSpPr>
        <p:spPr>
          <a:xfrm>
            <a:off x="879206" y="3136321"/>
            <a:ext cx="8075564" cy="244151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a:off x="879206" y="2045180"/>
            <a:ext cx="8075564" cy="1108419"/>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1211756" y="2049896"/>
            <a:ext cx="7211294" cy="1015663"/>
          </a:xfrm>
          <a:prstGeom prst="rect">
            <a:avLst/>
          </a:prstGeom>
          <a:noFill/>
        </p:spPr>
        <p:txBody>
          <a:bodyPr wrap="square" rtlCol="0">
            <a:spAutoFit/>
          </a:bodyPr>
          <a:lstStyle/>
          <a:p>
            <a:pPr algn="ctr"/>
            <a:r>
              <a:rPr lang="en-US" sz="2000" b="1" dirty="0">
                <a:solidFill>
                  <a:schemeClr val="bg1"/>
                </a:solidFill>
              </a:rPr>
              <a:t>KIMZEY MEDICAL CLINIC </a:t>
            </a:r>
          </a:p>
          <a:p>
            <a:pPr algn="ctr"/>
            <a:r>
              <a:rPr lang="en-US" sz="2000" b="1" dirty="0">
                <a:solidFill>
                  <a:schemeClr val="bg1"/>
                </a:solidFill>
              </a:rPr>
              <a:t>Balance Sheet (partial) </a:t>
            </a:r>
          </a:p>
          <a:p>
            <a:pPr algn="ctr"/>
            <a:r>
              <a:rPr lang="en-US" sz="2000" b="1" dirty="0">
                <a:solidFill>
                  <a:schemeClr val="bg1"/>
                </a:solidFill>
              </a:rPr>
              <a:t>December 31, 2025 	</a:t>
            </a:r>
          </a:p>
        </p:txBody>
      </p:sp>
      <p:sp>
        <p:nvSpPr>
          <p:cNvPr id="9" name="TextBox 8"/>
          <p:cNvSpPr txBox="1"/>
          <p:nvPr/>
        </p:nvSpPr>
        <p:spPr>
          <a:xfrm>
            <a:off x="1012418" y="3452908"/>
            <a:ext cx="7942352" cy="2005485"/>
          </a:xfrm>
          <a:prstGeom prst="rect">
            <a:avLst/>
          </a:prstGeom>
          <a:noFill/>
        </p:spPr>
        <p:txBody>
          <a:bodyPr wrap="square" rtlCol="0">
            <a:spAutoFit/>
          </a:bodyPr>
          <a:lstStyle/>
          <a:p>
            <a:pPr>
              <a:lnSpc>
                <a:spcPct val="120000"/>
              </a:lnSpc>
              <a:tabLst>
                <a:tab pos="5257800" algn="r"/>
                <a:tab pos="6740525" algn="r"/>
              </a:tabLst>
            </a:pPr>
            <a:r>
              <a:rPr lang="en-US" sz="2100" dirty="0">
                <a:solidFill>
                  <a:srgbClr val="221E1F"/>
                </a:solidFill>
              </a:rPr>
              <a:t>($ in millions)</a:t>
            </a:r>
          </a:p>
          <a:p>
            <a:pPr>
              <a:lnSpc>
                <a:spcPct val="120000"/>
              </a:lnSpc>
              <a:tabLst>
                <a:tab pos="5257800" algn="r"/>
                <a:tab pos="6740525" algn="r"/>
              </a:tabLst>
            </a:pPr>
            <a:r>
              <a:rPr lang="en-US" sz="2100" dirty="0">
                <a:solidFill>
                  <a:srgbClr val="221E1F"/>
                </a:solidFill>
              </a:rPr>
              <a:t>Current assets:</a:t>
            </a:r>
          </a:p>
          <a:p>
            <a:pPr>
              <a:lnSpc>
                <a:spcPct val="120000"/>
              </a:lnSpc>
              <a:tabLst>
                <a:tab pos="5772150" algn="r"/>
                <a:tab pos="6740525" algn="r"/>
              </a:tabLst>
            </a:pPr>
            <a:r>
              <a:rPr lang="en-US" sz="2100" dirty="0">
                <a:solidFill>
                  <a:srgbClr val="221E1F"/>
                </a:solidFill>
              </a:rPr>
              <a:t>   Accounts receivable 	$30 </a:t>
            </a:r>
          </a:p>
          <a:p>
            <a:pPr>
              <a:lnSpc>
                <a:spcPct val="120000"/>
              </a:lnSpc>
              <a:tabLst>
                <a:tab pos="5824538" algn="r"/>
                <a:tab pos="6740525" algn="r"/>
              </a:tabLst>
            </a:pPr>
            <a:r>
              <a:rPr lang="en-US" sz="2100" dirty="0">
                <a:solidFill>
                  <a:srgbClr val="221E1F"/>
                </a:solidFill>
              </a:rPr>
              <a:t>   Less: </a:t>
            </a:r>
            <a:r>
              <a:rPr lang="en-US" sz="2100" b="1" dirty="0">
                <a:solidFill>
                  <a:srgbClr val="008000"/>
                </a:solidFill>
              </a:rPr>
              <a:t>Allowance for uncollectible accounts 	(7)</a:t>
            </a:r>
          </a:p>
          <a:p>
            <a:pPr>
              <a:lnSpc>
                <a:spcPct val="120000"/>
              </a:lnSpc>
              <a:tabLst>
                <a:tab pos="5257800" algn="r"/>
                <a:tab pos="6740525" algn="r"/>
              </a:tabLst>
            </a:pPr>
            <a:r>
              <a:rPr lang="en-US" sz="2100" dirty="0">
                <a:solidFill>
                  <a:srgbClr val="221E1F"/>
                </a:solidFill>
              </a:rPr>
              <a:t>      Net accounts receivable 		$23</a:t>
            </a:r>
            <a:endParaRPr lang="en-US" sz="2100" dirty="0"/>
          </a:p>
        </p:txBody>
      </p:sp>
      <p:cxnSp>
        <p:nvCxnSpPr>
          <p:cNvPr id="10" name="Straight Connector 9"/>
          <p:cNvCxnSpPr/>
          <p:nvPr/>
        </p:nvCxnSpPr>
        <p:spPr>
          <a:xfrm>
            <a:off x="6523674" y="5013792"/>
            <a:ext cx="3657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851088" y="3151413"/>
            <a:ext cx="3740973" cy="430887"/>
          </a:xfrm>
          <a:prstGeom prst="rect">
            <a:avLst/>
          </a:prstGeom>
          <a:noFill/>
        </p:spPr>
        <p:txBody>
          <a:bodyPr wrap="square" rtlCol="0">
            <a:spAutoFit/>
          </a:bodyPr>
          <a:lstStyle/>
          <a:p>
            <a:pPr algn="ctr"/>
            <a:r>
              <a:rPr lang="en-US" sz="2200" b="1" dirty="0">
                <a:solidFill>
                  <a:srgbClr val="221E1F"/>
                </a:solidFill>
              </a:rPr>
              <a:t>Assets</a:t>
            </a:r>
            <a:endParaRPr lang="en-US" sz="2200" b="1" dirty="0"/>
          </a:p>
        </p:txBody>
      </p:sp>
      <p:cxnSp>
        <p:nvCxnSpPr>
          <p:cNvPr id="11" name="Straight Connector 10"/>
          <p:cNvCxnSpPr/>
          <p:nvPr/>
        </p:nvCxnSpPr>
        <p:spPr>
          <a:xfrm>
            <a:off x="4167001" y="3513904"/>
            <a:ext cx="106837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6360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14400"/>
            <a:ext cx="8229600" cy="1143000"/>
          </a:xfrm>
        </p:spPr>
        <p:txBody>
          <a:bodyPr>
            <a:noAutofit/>
          </a:bodyPr>
          <a:lstStyle/>
          <a:p>
            <a:pPr>
              <a:lnSpc>
                <a:spcPct val="90000"/>
              </a:lnSpc>
            </a:pPr>
            <a:r>
              <a:rPr lang="en-US" sz="4000" dirty="0"/>
              <a:t>Bad Debt Expense in the Income Statement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5–9</a:t>
            </a:r>
          </a:p>
        </p:txBody>
      </p:sp>
      <p:sp>
        <p:nvSpPr>
          <p:cNvPr id="6" name="Rectangle 5"/>
          <p:cNvSpPr/>
          <p:nvPr/>
        </p:nvSpPr>
        <p:spPr>
          <a:xfrm>
            <a:off x="1225565" y="3084481"/>
            <a:ext cx="6580749" cy="2492501"/>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a:off x="1225565" y="2045180"/>
            <a:ext cx="6580749" cy="1108419"/>
          </a:xfrm>
          <a:prstGeom prst="round2SameRect">
            <a:avLst>
              <a:gd name="adj1" fmla="val 28486"/>
              <a:gd name="adj2" fmla="val 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1494767" y="2120589"/>
            <a:ext cx="6154466" cy="1015663"/>
          </a:xfrm>
          <a:prstGeom prst="rect">
            <a:avLst/>
          </a:prstGeom>
          <a:noFill/>
        </p:spPr>
        <p:txBody>
          <a:bodyPr wrap="square" rtlCol="0">
            <a:spAutoFit/>
          </a:bodyPr>
          <a:lstStyle/>
          <a:p>
            <a:pPr algn="ctr"/>
            <a:r>
              <a:rPr lang="en-US" sz="2000" b="1" dirty="0">
                <a:solidFill>
                  <a:schemeClr val="bg1"/>
                </a:solidFill>
              </a:rPr>
              <a:t>KIMZEY MEDICAL CLINIC </a:t>
            </a:r>
          </a:p>
          <a:p>
            <a:pPr algn="ctr"/>
            <a:r>
              <a:rPr lang="en-US" sz="2000" b="1" dirty="0">
                <a:solidFill>
                  <a:schemeClr val="bg1"/>
                </a:solidFill>
              </a:rPr>
              <a:t>Income Statement </a:t>
            </a:r>
          </a:p>
          <a:p>
            <a:pPr algn="ctr"/>
            <a:r>
              <a:rPr lang="en-US" sz="2000" b="1" dirty="0">
                <a:solidFill>
                  <a:schemeClr val="bg1"/>
                </a:solidFill>
              </a:rPr>
              <a:t>For the year ended 2025	</a:t>
            </a:r>
          </a:p>
        </p:txBody>
      </p:sp>
      <p:sp>
        <p:nvSpPr>
          <p:cNvPr id="9" name="TextBox 8"/>
          <p:cNvSpPr txBox="1"/>
          <p:nvPr/>
        </p:nvSpPr>
        <p:spPr>
          <a:xfrm>
            <a:off x="1358778" y="3171858"/>
            <a:ext cx="6332084" cy="2298065"/>
          </a:xfrm>
          <a:prstGeom prst="rect">
            <a:avLst/>
          </a:prstGeom>
          <a:noFill/>
        </p:spPr>
        <p:txBody>
          <a:bodyPr wrap="square" rtlCol="0">
            <a:spAutoFit/>
          </a:bodyPr>
          <a:lstStyle/>
          <a:p>
            <a:pPr>
              <a:lnSpc>
                <a:spcPct val="120000"/>
              </a:lnSpc>
              <a:tabLst>
                <a:tab pos="4857750" algn="r"/>
                <a:tab pos="6056313" algn="r"/>
              </a:tabLst>
            </a:pPr>
            <a:r>
              <a:rPr lang="en-US" sz="2000" dirty="0">
                <a:solidFill>
                  <a:srgbClr val="221E1F"/>
                </a:solidFill>
              </a:rPr>
              <a:t>($ in millions)</a:t>
            </a:r>
          </a:p>
          <a:p>
            <a:pPr>
              <a:lnSpc>
                <a:spcPct val="120000"/>
              </a:lnSpc>
              <a:tabLst>
                <a:tab pos="4857750" algn="r"/>
                <a:tab pos="6056313" algn="r"/>
              </a:tabLst>
            </a:pPr>
            <a:r>
              <a:rPr lang="en-US" sz="2000" b="1" dirty="0">
                <a:solidFill>
                  <a:srgbClr val="1D5F76"/>
                </a:solidFill>
              </a:rPr>
              <a:t>Revenue from credit sales 		$80</a:t>
            </a:r>
          </a:p>
          <a:p>
            <a:pPr>
              <a:lnSpc>
                <a:spcPct val="120000"/>
              </a:lnSpc>
              <a:tabLst>
                <a:tab pos="4857750" algn="r"/>
                <a:tab pos="6056313" algn="r"/>
              </a:tabLst>
            </a:pPr>
            <a:r>
              <a:rPr lang="en-US" sz="2000" dirty="0">
                <a:solidFill>
                  <a:srgbClr val="221E1F"/>
                </a:solidFill>
              </a:rPr>
              <a:t>Expenses:</a:t>
            </a:r>
          </a:p>
          <a:p>
            <a:pPr>
              <a:lnSpc>
                <a:spcPct val="120000"/>
              </a:lnSpc>
              <a:tabLst>
                <a:tab pos="4857750" algn="r"/>
                <a:tab pos="6056313" algn="r"/>
              </a:tabLst>
            </a:pPr>
            <a:r>
              <a:rPr lang="en-US" sz="2000" b="1" dirty="0">
                <a:solidFill>
                  <a:srgbClr val="1D5F76"/>
                </a:solidFill>
              </a:rPr>
              <a:t>   Bad debt expense 	$  5</a:t>
            </a:r>
          </a:p>
          <a:p>
            <a:pPr>
              <a:lnSpc>
                <a:spcPct val="120000"/>
              </a:lnSpc>
              <a:tabLst>
                <a:tab pos="4857750" algn="r"/>
                <a:tab pos="6056313" algn="r"/>
              </a:tabLst>
            </a:pPr>
            <a:r>
              <a:rPr lang="en-US" sz="2000" dirty="0">
                <a:solidFill>
                  <a:srgbClr val="221E1F"/>
                </a:solidFill>
              </a:rPr>
              <a:t>   Other operating expenses 	 50	55</a:t>
            </a:r>
          </a:p>
          <a:p>
            <a:pPr>
              <a:lnSpc>
                <a:spcPct val="120000"/>
              </a:lnSpc>
              <a:tabLst>
                <a:tab pos="4857750" algn="r"/>
                <a:tab pos="6056313" algn="r"/>
              </a:tabLst>
            </a:pPr>
            <a:r>
              <a:rPr lang="en-US" sz="2000" dirty="0">
                <a:solidFill>
                  <a:srgbClr val="221E1F"/>
                </a:solidFill>
              </a:rPr>
              <a:t>Net income 		$25</a:t>
            </a:r>
            <a:endParaRPr lang="en-US" sz="2000" b="1" dirty="0">
              <a:solidFill>
                <a:srgbClr val="1D5F76"/>
              </a:solidFill>
            </a:endParaRPr>
          </a:p>
        </p:txBody>
      </p:sp>
      <p:cxnSp>
        <p:nvCxnSpPr>
          <p:cNvPr id="10" name="Straight Connector 9"/>
          <p:cNvCxnSpPr/>
          <p:nvPr/>
        </p:nvCxnSpPr>
        <p:spPr>
          <a:xfrm>
            <a:off x="5823956" y="5068545"/>
            <a:ext cx="5194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7064875" y="5068545"/>
            <a:ext cx="5194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 name="Group 1"/>
          <p:cNvGrpSpPr/>
          <p:nvPr/>
        </p:nvGrpSpPr>
        <p:grpSpPr>
          <a:xfrm>
            <a:off x="7084916" y="5418181"/>
            <a:ext cx="519416" cy="50964"/>
            <a:chOff x="7064875" y="5481126"/>
            <a:chExt cx="519416" cy="50964"/>
          </a:xfrm>
        </p:grpSpPr>
        <p:cxnSp>
          <p:nvCxnSpPr>
            <p:cNvPr id="12" name="Straight Connector 11"/>
            <p:cNvCxnSpPr/>
            <p:nvPr/>
          </p:nvCxnSpPr>
          <p:spPr>
            <a:xfrm>
              <a:off x="7064875" y="5532090"/>
              <a:ext cx="5194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064875" y="5481126"/>
              <a:ext cx="5194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58872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4" name="Content Placeholder 3"/>
          <p:cNvSpPr>
            <a:spLocks noGrp="1"/>
          </p:cNvSpPr>
          <p:nvPr>
            <p:ph idx="1"/>
          </p:nvPr>
        </p:nvSpPr>
        <p:spPr/>
        <p:txBody>
          <a:bodyPr>
            <a:normAutofit lnSpcReduction="10000"/>
          </a:bodyPr>
          <a:lstStyle/>
          <a:p>
            <a:r>
              <a:rPr lang="en-US" dirty="0"/>
              <a:t>The year-end adjusting entry for future uncollectible accounts is affected by the current balance of Allowance for Uncollectible Accounts before adjustment. </a:t>
            </a:r>
          </a:p>
          <a:p>
            <a:r>
              <a:rPr lang="en-US" dirty="0"/>
              <a:t>The current balance before adjustment equals the balance of the allowance account at the beginning of the current year (or end of last year) less actual write-offs in the current year.</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57</a:t>
            </a:fld>
            <a:endParaRPr lang="en-US" dirty="0"/>
          </a:p>
        </p:txBody>
      </p:sp>
    </p:spTree>
    <p:extLst>
      <p:ext uri="{BB962C8B-B14F-4D97-AF65-F5344CB8AC3E}">
        <p14:creationId xmlns:p14="http://schemas.microsoft.com/office/powerpoint/2010/main" val="3179052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2800" dirty="0"/>
              <a:t>Which of the following is true about the aging method?</a:t>
            </a:r>
          </a:p>
          <a:p>
            <a:pPr>
              <a:buAutoNum type="alphaLcPeriod"/>
            </a:pPr>
            <a:r>
              <a:rPr lang="en-US" sz="2800" dirty="0"/>
              <a:t>No estimate for uncollectible accounts needs to be made.</a:t>
            </a:r>
          </a:p>
          <a:p>
            <a:pPr>
              <a:buAutoNum type="alphaLcPeriod"/>
            </a:pPr>
            <a:r>
              <a:rPr lang="en-US" sz="2800" dirty="0"/>
              <a:t>Older accounts are more likely to be collected.</a:t>
            </a:r>
          </a:p>
          <a:p>
            <a:pPr>
              <a:buAutoNum type="alphaLcPeriod" startAt="3"/>
            </a:pPr>
            <a:r>
              <a:rPr lang="en-US" sz="2800" dirty="0"/>
              <a:t>It is not acceptable for GAAP.</a:t>
            </a:r>
          </a:p>
          <a:p>
            <a:pPr>
              <a:buFont typeface="+mj-lt"/>
              <a:buAutoNum type="alphaLcPeriod" startAt="3"/>
            </a:pPr>
            <a:r>
              <a:rPr lang="en-US" sz="2800" dirty="0"/>
              <a:t>Older accounts are less likely to be collected.</a:t>
            </a:r>
          </a:p>
        </p:txBody>
      </p:sp>
      <p:sp>
        <p:nvSpPr>
          <p:cNvPr id="4" name="Title 3"/>
          <p:cNvSpPr>
            <a:spLocks noGrp="1"/>
          </p:cNvSpPr>
          <p:nvPr>
            <p:ph type="title"/>
          </p:nvPr>
        </p:nvSpPr>
        <p:spPr>
          <a:xfrm>
            <a:off x="936943" y="364559"/>
            <a:ext cx="7922577" cy="799257"/>
          </a:xfrm>
        </p:spPr>
        <p:txBody>
          <a:bodyPr/>
          <a:lstStyle/>
          <a:p>
            <a:r>
              <a:rPr lang="en-US" dirty="0"/>
              <a:t>Concept Check 5–7</a:t>
            </a:r>
          </a:p>
        </p:txBody>
      </p:sp>
      <p:sp>
        <p:nvSpPr>
          <p:cNvPr id="6" name="Oval 5"/>
          <p:cNvSpPr/>
          <p:nvPr/>
        </p:nvSpPr>
        <p:spPr bwMode="auto">
          <a:xfrm>
            <a:off x="964503" y="400892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4604794"/>
            <a:ext cx="7406640" cy="1938992"/>
          </a:xfrm>
          <a:prstGeom prst="rect">
            <a:avLst/>
          </a:prstGeom>
          <a:solidFill>
            <a:srgbClr val="FFFFD1"/>
          </a:solidFill>
          <a:ln w="6350">
            <a:solidFill>
              <a:schemeClr val="tx1"/>
            </a:solidFill>
          </a:ln>
        </p:spPr>
        <p:txBody>
          <a:bodyPr wrap="square" rtlCol="0">
            <a:spAutoFit/>
          </a:bodyPr>
          <a:lstStyle/>
          <a:p>
            <a:r>
              <a:rPr lang="en-US" sz="2400" dirty="0"/>
              <a:t>The aging method recognizes that the longer accounts are past due, the less likely they are to be collected. The aging method should provide a more accurate estimate of total uncollectible accounts compared to using a single percentage.</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txBox="1">
            <a:spLocks/>
          </p:cNvSpPr>
          <p:nvPr/>
        </p:nvSpPr>
        <p:spPr>
          <a:xfrm>
            <a:off x="7050314" y="650791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58</a:t>
            </a:fld>
            <a:endParaRPr lang="en-US" dirty="0"/>
          </a:p>
        </p:txBody>
      </p:sp>
    </p:spTree>
    <p:extLst>
      <p:ext uri="{BB962C8B-B14F-4D97-AF65-F5344CB8AC3E}">
        <p14:creationId xmlns:p14="http://schemas.microsoft.com/office/powerpoint/2010/main" val="363502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640356"/>
          </a:xfrm>
        </p:spPr>
        <p:txBody>
          <a:bodyPr>
            <a:noAutofit/>
          </a:bodyPr>
          <a:lstStyle/>
          <a:p>
            <a:pPr>
              <a:lnSpc>
                <a:spcPct val="90000"/>
              </a:lnSpc>
            </a:pPr>
            <a:r>
              <a:rPr lang="en-US" sz="4000" dirty="0"/>
              <a:t>Understanding the Balance of Allowance for Uncollectible Accounts–Credit Balance Before Adjustment</a:t>
            </a:r>
          </a:p>
        </p:txBody>
      </p:sp>
      <p:grpSp>
        <p:nvGrpSpPr>
          <p:cNvPr id="11" name="Group 10">
            <a:extLst>
              <a:ext uri="{FF2B5EF4-FFF2-40B4-BE49-F238E27FC236}">
                <a16:creationId xmlns:a16="http://schemas.microsoft.com/office/drawing/2014/main" id="{9D415829-526D-4CE4-8F0D-305708BD9E26}"/>
              </a:ext>
            </a:extLst>
          </p:cNvPr>
          <p:cNvGrpSpPr/>
          <p:nvPr/>
        </p:nvGrpSpPr>
        <p:grpSpPr>
          <a:xfrm>
            <a:off x="148368" y="2348421"/>
            <a:ext cx="8995632" cy="2581984"/>
            <a:chOff x="-4902" y="2039811"/>
            <a:chExt cx="8995632" cy="2581984"/>
          </a:xfrm>
        </p:grpSpPr>
        <p:sp>
          <p:nvSpPr>
            <p:cNvPr id="4" name="Rounded Rectangle 3"/>
            <p:cNvSpPr/>
            <p:nvPr/>
          </p:nvSpPr>
          <p:spPr>
            <a:xfrm>
              <a:off x="2029627" y="2039811"/>
              <a:ext cx="4221883" cy="2580837"/>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5" name="TextBox 4"/>
            <p:cNvSpPr txBox="1"/>
            <p:nvPr/>
          </p:nvSpPr>
          <p:spPr>
            <a:xfrm>
              <a:off x="2213218" y="2836691"/>
              <a:ext cx="3810253" cy="1785104"/>
            </a:xfrm>
            <a:prstGeom prst="rect">
              <a:avLst/>
            </a:prstGeom>
            <a:noFill/>
          </p:spPr>
          <p:txBody>
            <a:bodyPr wrap="square" rtlCol="0">
              <a:spAutoFit/>
            </a:bodyPr>
            <a:lstStyle/>
            <a:p>
              <a:pPr marL="0" lvl="1">
                <a:lnSpc>
                  <a:spcPct val="110000"/>
                </a:lnSpc>
                <a:tabLst>
                  <a:tab pos="798513" algn="ctr"/>
                  <a:tab pos="2744788" algn="ctr"/>
                </a:tabLst>
              </a:pPr>
              <a:r>
                <a:rPr lang="en-US" sz="2000" dirty="0"/>
                <a:t>		6</a:t>
              </a:r>
            </a:p>
            <a:p>
              <a:pPr marL="0" lvl="1">
                <a:lnSpc>
                  <a:spcPct val="110000"/>
                </a:lnSpc>
                <a:tabLst>
                  <a:tab pos="798513" algn="ctr"/>
                  <a:tab pos="2744788" algn="ctr"/>
                </a:tabLst>
              </a:pPr>
              <a:r>
                <a:rPr lang="en-US" sz="2000" dirty="0"/>
                <a:t>	4</a:t>
              </a:r>
            </a:p>
            <a:p>
              <a:pPr marL="0" lvl="1">
                <a:lnSpc>
                  <a:spcPct val="110000"/>
                </a:lnSpc>
                <a:tabLst>
                  <a:tab pos="798513" algn="ctr"/>
                  <a:tab pos="2744788" algn="ctr"/>
                </a:tabLst>
              </a:pPr>
              <a:r>
                <a:rPr lang="en-US" sz="2000" dirty="0"/>
                <a:t>		2</a:t>
              </a:r>
            </a:p>
            <a:p>
              <a:pPr marL="0" lvl="1">
                <a:lnSpc>
                  <a:spcPct val="110000"/>
                </a:lnSpc>
                <a:tabLst>
                  <a:tab pos="798513" algn="ctr"/>
                  <a:tab pos="2744788" algn="ctr"/>
                </a:tabLst>
              </a:pPr>
              <a:r>
                <a:rPr lang="en-US" sz="2000" dirty="0"/>
                <a:t>		</a:t>
              </a:r>
              <a:r>
                <a:rPr lang="en-US" sz="2000" dirty="0">
                  <a:solidFill>
                    <a:srgbClr val="FF0000"/>
                  </a:solidFill>
                </a:rPr>
                <a:t>?</a:t>
              </a:r>
            </a:p>
            <a:p>
              <a:pPr marL="0" lvl="1">
                <a:lnSpc>
                  <a:spcPct val="110000"/>
                </a:lnSpc>
                <a:tabLst>
                  <a:tab pos="798513" algn="ctr"/>
                  <a:tab pos="2744788" algn="ctr"/>
                </a:tabLst>
              </a:pPr>
              <a:r>
                <a:rPr lang="en-US" sz="2000" dirty="0"/>
                <a:t>		7</a:t>
              </a:r>
            </a:p>
          </p:txBody>
        </p:sp>
        <p:sp>
          <p:nvSpPr>
            <p:cNvPr id="6" name="TextBox 5"/>
            <p:cNvSpPr txBox="1"/>
            <p:nvPr/>
          </p:nvSpPr>
          <p:spPr>
            <a:xfrm>
              <a:off x="-4902" y="2885568"/>
              <a:ext cx="2098212" cy="707886"/>
            </a:xfrm>
            <a:prstGeom prst="rect">
              <a:avLst/>
            </a:prstGeom>
            <a:noFill/>
          </p:spPr>
          <p:txBody>
            <a:bodyPr wrap="square" rtlCol="0">
              <a:spAutoFit/>
            </a:bodyPr>
            <a:lstStyle/>
            <a:p>
              <a:pPr algn="r"/>
              <a:r>
                <a:rPr lang="en-US" sz="2000" b="1" dirty="0">
                  <a:solidFill>
                    <a:srgbClr val="1D5F76"/>
                  </a:solidFill>
                </a:rPr>
                <a:t>Write-offs </a:t>
              </a:r>
              <a:br>
                <a:rPr lang="en-US" sz="2000" b="1" dirty="0">
                  <a:solidFill>
                    <a:srgbClr val="1D5F76"/>
                  </a:solidFill>
                </a:rPr>
              </a:br>
              <a:r>
                <a:rPr lang="en-US" sz="2000" b="1" dirty="0">
                  <a:solidFill>
                    <a:srgbClr val="1D5F76"/>
                  </a:solidFill>
                </a:rPr>
                <a:t>in 2025 </a:t>
              </a:r>
            </a:p>
          </p:txBody>
        </p:sp>
        <p:sp>
          <p:nvSpPr>
            <p:cNvPr id="7" name="TextBox 6"/>
            <p:cNvSpPr txBox="1"/>
            <p:nvPr/>
          </p:nvSpPr>
          <p:spPr>
            <a:xfrm>
              <a:off x="6198934" y="2813764"/>
              <a:ext cx="2791796" cy="1768176"/>
            </a:xfrm>
            <a:prstGeom prst="rect">
              <a:avLst/>
            </a:prstGeom>
            <a:noFill/>
          </p:spPr>
          <p:txBody>
            <a:bodyPr wrap="square" rtlCol="0">
              <a:spAutoFit/>
            </a:bodyPr>
            <a:lstStyle/>
            <a:p>
              <a:pPr>
                <a:lnSpc>
                  <a:spcPct val="110000"/>
                </a:lnSpc>
              </a:pPr>
              <a:r>
                <a:rPr lang="en-US" sz="2000" b="1" dirty="0">
                  <a:solidFill>
                    <a:srgbClr val="1D5F76"/>
                  </a:solidFill>
                </a:rPr>
                <a:t>Beg. balance for 2025 </a:t>
              </a:r>
            </a:p>
            <a:p>
              <a:pPr>
                <a:lnSpc>
                  <a:spcPct val="110000"/>
                </a:lnSpc>
              </a:pPr>
              <a:endParaRPr lang="en-US" sz="2000" b="1" dirty="0">
                <a:solidFill>
                  <a:srgbClr val="1D5F76"/>
                </a:solidFill>
              </a:endParaRPr>
            </a:p>
            <a:p>
              <a:pPr>
                <a:lnSpc>
                  <a:spcPct val="110000"/>
                </a:lnSpc>
              </a:pPr>
              <a:r>
                <a:rPr lang="en-US" sz="2000" b="1" dirty="0">
                  <a:solidFill>
                    <a:srgbClr val="1D5F76"/>
                  </a:solidFill>
                </a:rPr>
                <a:t>Bal. before adjustment</a:t>
              </a:r>
            </a:p>
            <a:p>
              <a:pPr>
                <a:lnSpc>
                  <a:spcPct val="110000"/>
                </a:lnSpc>
              </a:pPr>
              <a:r>
                <a:rPr lang="en-US" sz="2000" b="1" dirty="0">
                  <a:solidFill>
                    <a:srgbClr val="1D5F76"/>
                  </a:solidFill>
                </a:rPr>
                <a:t>Year-end adjustment </a:t>
              </a:r>
            </a:p>
            <a:p>
              <a:pPr>
                <a:lnSpc>
                  <a:spcPct val="110000"/>
                </a:lnSpc>
              </a:pPr>
              <a:r>
                <a:rPr lang="en-US" sz="2000" b="1" dirty="0">
                  <a:solidFill>
                    <a:srgbClr val="1D5F76"/>
                  </a:solidFill>
                </a:rPr>
                <a:t>Ending balance for 2025 </a:t>
              </a:r>
            </a:p>
          </p:txBody>
        </p:sp>
        <p:sp>
          <p:nvSpPr>
            <p:cNvPr id="8" name="TextBox 7"/>
            <p:cNvSpPr txBox="1"/>
            <p:nvPr/>
          </p:nvSpPr>
          <p:spPr>
            <a:xfrm>
              <a:off x="2029627" y="2143816"/>
              <a:ext cx="4221883" cy="707886"/>
            </a:xfrm>
            <a:prstGeom prst="rect">
              <a:avLst/>
            </a:prstGeom>
            <a:noFill/>
          </p:spPr>
          <p:txBody>
            <a:bodyPr wrap="square" rtlCol="0">
              <a:spAutoFit/>
            </a:bodyPr>
            <a:lstStyle/>
            <a:p>
              <a:pPr algn="ctr"/>
              <a:r>
                <a:rPr lang="en-US" sz="2000" b="1" dirty="0"/>
                <a:t>Allowance for Uncollectible Accounts</a:t>
              </a:r>
            </a:p>
            <a:p>
              <a:pPr algn="ctr"/>
              <a:r>
                <a:rPr lang="en-US" sz="2000" dirty="0"/>
                <a:t>($ in millions) 	</a:t>
              </a:r>
            </a:p>
          </p:txBody>
        </p:sp>
        <p:cxnSp>
          <p:nvCxnSpPr>
            <p:cNvPr id="9" name="Straight Connector 8"/>
            <p:cNvCxnSpPr/>
            <p:nvPr/>
          </p:nvCxnSpPr>
          <p:spPr>
            <a:xfrm>
              <a:off x="2236978" y="2836314"/>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36978" y="3533977"/>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4111769" y="2836691"/>
              <a:ext cx="0" cy="16441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236978" y="4196318"/>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2" name="Oval 11">
            <a:extLst>
              <a:ext uri="{FF2B5EF4-FFF2-40B4-BE49-F238E27FC236}">
                <a16:creationId xmlns:a16="http://schemas.microsoft.com/office/drawing/2014/main" id="{2581BC97-EBA4-4ECC-8AF5-9B670A04DDB6}"/>
              </a:ext>
            </a:extLst>
          </p:cNvPr>
          <p:cNvSpPr/>
          <p:nvPr/>
        </p:nvSpPr>
        <p:spPr>
          <a:xfrm>
            <a:off x="5029200" y="3836536"/>
            <a:ext cx="365760" cy="37778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CB15C271-0E63-4086-BD2C-E577709BB3FC}"/>
              </a:ext>
            </a:extLst>
          </p:cNvPr>
          <p:cNvCxnSpPr>
            <a:cxnSpLocks/>
            <a:endCxn id="12" idx="3"/>
          </p:cNvCxnSpPr>
          <p:nvPr/>
        </p:nvCxnSpPr>
        <p:spPr>
          <a:xfrm flipV="1">
            <a:off x="4265039" y="4158999"/>
            <a:ext cx="817725" cy="9429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4" name="TextBox 23">
            <a:extLst>
              <a:ext uri="{FF2B5EF4-FFF2-40B4-BE49-F238E27FC236}">
                <a16:creationId xmlns:a16="http://schemas.microsoft.com/office/drawing/2014/main" id="{F4AC0C9C-A9E8-47A9-B9E6-3BBE5EB42E4C}"/>
              </a:ext>
            </a:extLst>
          </p:cNvPr>
          <p:cNvSpPr txBox="1"/>
          <p:nvPr/>
        </p:nvSpPr>
        <p:spPr>
          <a:xfrm>
            <a:off x="914400" y="5103046"/>
            <a:ext cx="7498080" cy="120032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a:solidFill>
                  <a:srgbClr val="FF0000"/>
                </a:solidFill>
              </a:rPr>
              <a:t>Credit</a:t>
            </a:r>
            <a:r>
              <a:rPr lang="en-US" sz="2400" dirty="0">
                <a:solidFill>
                  <a:srgbClr val="FF0000"/>
                </a:solidFill>
              </a:rPr>
              <a:t> here indicates that the balance of the allowance account at the beginning of the year (or end of last year) </a:t>
            </a:r>
          </a:p>
          <a:p>
            <a:pPr algn="ctr"/>
            <a:r>
              <a:rPr lang="en-US" sz="2400" dirty="0">
                <a:solidFill>
                  <a:srgbClr val="FF0000"/>
                </a:solidFill>
              </a:rPr>
              <a:t>may have been </a:t>
            </a:r>
            <a:r>
              <a:rPr lang="en-US" sz="2400" b="1" dirty="0">
                <a:solidFill>
                  <a:srgbClr val="FF0000"/>
                </a:solidFill>
              </a:rPr>
              <a:t>too high</a:t>
            </a:r>
            <a:r>
              <a:rPr lang="en-US" sz="2400" dirty="0">
                <a:solidFill>
                  <a:srgbClr val="FF0000"/>
                </a:solidFill>
              </a:rPr>
              <a:t>.</a:t>
            </a:r>
          </a:p>
        </p:txBody>
      </p:sp>
    </p:spTree>
    <p:extLst>
      <p:ext uri="{BB962C8B-B14F-4D97-AF65-F5344CB8AC3E}">
        <p14:creationId xmlns:p14="http://schemas.microsoft.com/office/powerpoint/2010/main" val="396453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the Subsequent Receipt</a:t>
            </a:r>
          </a:p>
        </p:txBody>
      </p:sp>
      <p:sp>
        <p:nvSpPr>
          <p:cNvPr id="3" name="Content Placeholder 2"/>
          <p:cNvSpPr>
            <a:spLocks noGrp="1"/>
          </p:cNvSpPr>
          <p:nvPr>
            <p:ph idx="1"/>
          </p:nvPr>
        </p:nvSpPr>
        <p:spPr>
          <a:xfrm>
            <a:off x="809150" y="1219200"/>
            <a:ext cx="8229600" cy="2701720"/>
          </a:xfrm>
        </p:spPr>
        <p:txBody>
          <a:bodyPr>
            <a:normAutofit fontScale="92500" lnSpcReduction="20000"/>
          </a:bodyPr>
          <a:lstStyle/>
          <a:p>
            <a:pPr marL="0" indent="0">
              <a:buNone/>
            </a:pPr>
            <a:r>
              <a:rPr lang="en-US" sz="3500" dirty="0"/>
              <a:t>On March 1, a company provides services to a customer for $500. The customer later pays the $500 by March 31.</a:t>
            </a:r>
          </a:p>
          <a:p>
            <a:pPr marL="0" indent="0">
              <a:buNone/>
            </a:pPr>
            <a:br>
              <a:rPr lang="en-US" sz="3500" dirty="0"/>
            </a:br>
            <a:r>
              <a:rPr lang="en-US" sz="3500" dirty="0"/>
              <a:t>The company records the following at the time of the service:</a:t>
            </a:r>
          </a:p>
          <a:p>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grpSp>
        <p:nvGrpSpPr>
          <p:cNvPr id="7" name="Group 6">
            <a:extLst>
              <a:ext uri="{FF2B5EF4-FFF2-40B4-BE49-F238E27FC236}">
                <a16:creationId xmlns:a16="http://schemas.microsoft.com/office/drawing/2014/main" id="{C4DA8C13-56B4-4BB7-98B0-824808646042}"/>
              </a:ext>
            </a:extLst>
          </p:cNvPr>
          <p:cNvGrpSpPr/>
          <p:nvPr/>
        </p:nvGrpSpPr>
        <p:grpSpPr>
          <a:xfrm>
            <a:off x="809150" y="3953502"/>
            <a:ext cx="8096698" cy="1740014"/>
            <a:chOff x="667836" y="4051116"/>
            <a:chExt cx="8096698" cy="1740014"/>
          </a:xfrm>
        </p:grpSpPr>
        <p:sp>
          <p:nvSpPr>
            <p:cNvPr id="16" name="Rectangle 15"/>
            <p:cNvSpPr/>
            <p:nvPr/>
          </p:nvSpPr>
          <p:spPr>
            <a:xfrm>
              <a:off x="667836" y="4051116"/>
              <a:ext cx="8045078" cy="174001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18" name="TextBox 17"/>
            <p:cNvSpPr txBox="1">
              <a:spLocks noChangeArrowheads="1"/>
            </p:cNvSpPr>
            <p:nvPr/>
          </p:nvSpPr>
          <p:spPr bwMode="auto">
            <a:xfrm>
              <a:off x="1035404" y="4227909"/>
              <a:ext cx="7677510" cy="430887"/>
            </a:xfrm>
            <a:prstGeom prst="rect">
              <a:avLst/>
            </a:prstGeom>
            <a:noFill/>
            <a:ln w="9525">
              <a:noFill/>
              <a:miter lim="800000"/>
              <a:headEnd/>
              <a:tailEnd/>
            </a:ln>
          </p:spPr>
          <p:txBody>
            <a:bodyPr wrap="square">
              <a:spAutoFit/>
            </a:bodyPr>
            <a:lstStyle/>
            <a:p>
              <a:r>
                <a:rPr lang="en-US" sz="2200" dirty="0">
                  <a:latin typeface="Calibri" pitchFamily="34" charset="0"/>
                </a:rPr>
                <a:t>March 31</a:t>
              </a:r>
              <a:r>
                <a:rPr lang="en-US" sz="2200" b="1" dirty="0">
                  <a:latin typeface="Calibri" pitchFamily="34" charset="0"/>
                </a:rPr>
                <a:t>							         </a:t>
              </a:r>
              <a:r>
                <a:rPr lang="en-US" sz="2200" dirty="0">
                  <a:latin typeface="Calibri" pitchFamily="34" charset="0"/>
                </a:rPr>
                <a:t>Debit		    Credit</a:t>
              </a:r>
              <a:endParaRPr lang="en-US" sz="2200" dirty="0"/>
            </a:p>
          </p:txBody>
        </p:sp>
        <p:sp>
          <p:nvSpPr>
            <p:cNvPr id="20" name="TextBox 19"/>
            <p:cNvSpPr txBox="1">
              <a:spLocks noChangeArrowheads="1"/>
            </p:cNvSpPr>
            <p:nvPr/>
          </p:nvSpPr>
          <p:spPr bwMode="auto">
            <a:xfrm>
              <a:off x="1087024" y="4601224"/>
              <a:ext cx="7677510" cy="1107996"/>
            </a:xfrm>
            <a:prstGeom prst="rect">
              <a:avLst/>
            </a:prstGeom>
            <a:noFill/>
            <a:ln w="9525">
              <a:noFill/>
              <a:miter lim="800000"/>
              <a:headEnd/>
              <a:tailEnd/>
            </a:ln>
          </p:spPr>
          <p:txBody>
            <a:bodyPr wrap="square">
              <a:spAutoFit/>
            </a:bodyPr>
            <a:lstStyle/>
            <a:p>
              <a:r>
                <a:rPr lang="en-US" sz="2200" b="1" dirty="0">
                  <a:latin typeface="Calibri" pitchFamily="34" charset="0"/>
                </a:rPr>
                <a:t>Cash </a:t>
              </a:r>
              <a:r>
                <a:rPr lang="en-US" sz="2200" dirty="0">
                  <a:latin typeface="Calibri" pitchFamily="34" charset="0"/>
                </a:rPr>
                <a:t>…………………………………………….</a:t>
              </a:r>
              <a:r>
                <a:rPr lang="en-US" sz="2200" b="1" dirty="0">
                  <a:latin typeface="Calibri" pitchFamily="34" charset="0"/>
                </a:rPr>
                <a:t>		   500 </a:t>
              </a:r>
            </a:p>
            <a:p>
              <a:r>
                <a:rPr lang="en-US" sz="2200" b="1" dirty="0">
                  <a:latin typeface="Calibri" pitchFamily="34" charset="0"/>
                </a:rPr>
                <a:t>	Accounts Receivable </a:t>
              </a:r>
              <a:r>
                <a:rPr lang="en-US" sz="2200" dirty="0">
                  <a:latin typeface="Calibri" pitchFamily="34" charset="0"/>
                </a:rPr>
                <a:t>……………..	</a:t>
              </a:r>
              <a:r>
                <a:rPr lang="en-US" sz="2200" b="1" dirty="0">
                  <a:latin typeface="Calibri" pitchFamily="34" charset="0"/>
                </a:rPr>
                <a:t> 				     500</a:t>
              </a:r>
            </a:p>
            <a:p>
              <a:r>
                <a:rPr lang="en-US" sz="2200" i="1" dirty="0">
                  <a:latin typeface="Calibri" pitchFamily="34" charset="0"/>
                </a:rPr>
                <a:t>	(Provide services on account)</a:t>
              </a:r>
              <a:r>
                <a:rPr lang="en-US" sz="2200" b="1" dirty="0">
                  <a:latin typeface="Calibri" pitchFamily="34" charset="0"/>
                </a:rPr>
                <a:t>	</a:t>
              </a:r>
              <a:endParaRPr lang="en-US" sz="2200" b="1" u="sng" dirty="0"/>
            </a:p>
          </p:txBody>
        </p:sp>
        <p:cxnSp>
          <p:nvCxnSpPr>
            <p:cNvPr id="22" name="Straight Connector 21"/>
            <p:cNvCxnSpPr/>
            <p:nvPr/>
          </p:nvCxnSpPr>
          <p:spPr>
            <a:xfrm>
              <a:off x="5676964" y="4597857"/>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194722" y="4600560"/>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1087024" y="4609581"/>
              <a:ext cx="1097280" cy="270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2"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6</a:t>
            </a:fld>
            <a:endParaRPr lang="en-US" dirty="0"/>
          </a:p>
        </p:txBody>
      </p:sp>
    </p:spTree>
    <p:extLst>
      <p:ext uri="{BB962C8B-B14F-4D97-AF65-F5344CB8AC3E}">
        <p14:creationId xmlns:p14="http://schemas.microsoft.com/office/powerpoint/2010/main" val="3657316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640356"/>
          </a:xfrm>
        </p:spPr>
        <p:txBody>
          <a:bodyPr>
            <a:noAutofit/>
          </a:bodyPr>
          <a:lstStyle/>
          <a:p>
            <a:pPr>
              <a:lnSpc>
                <a:spcPct val="90000"/>
              </a:lnSpc>
            </a:pPr>
            <a:r>
              <a:rPr lang="en-US" sz="4000" dirty="0"/>
              <a:t>Understanding the Balance of Allowance for Uncollectible Accounts–Debit Balance Before Adjustment</a:t>
            </a:r>
          </a:p>
        </p:txBody>
      </p:sp>
      <p:grpSp>
        <p:nvGrpSpPr>
          <p:cNvPr id="11" name="Group 10">
            <a:extLst>
              <a:ext uri="{FF2B5EF4-FFF2-40B4-BE49-F238E27FC236}">
                <a16:creationId xmlns:a16="http://schemas.microsoft.com/office/drawing/2014/main" id="{9D415829-526D-4CE4-8F0D-305708BD9E26}"/>
              </a:ext>
            </a:extLst>
          </p:cNvPr>
          <p:cNvGrpSpPr/>
          <p:nvPr/>
        </p:nvGrpSpPr>
        <p:grpSpPr>
          <a:xfrm>
            <a:off x="148368" y="2348421"/>
            <a:ext cx="8995632" cy="2581984"/>
            <a:chOff x="-4902" y="2039811"/>
            <a:chExt cx="8995632" cy="2581984"/>
          </a:xfrm>
        </p:grpSpPr>
        <p:sp>
          <p:nvSpPr>
            <p:cNvPr id="4" name="Rounded Rectangle 3"/>
            <p:cNvSpPr/>
            <p:nvPr/>
          </p:nvSpPr>
          <p:spPr>
            <a:xfrm>
              <a:off x="2029627" y="2039811"/>
              <a:ext cx="4221883" cy="2580837"/>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5" name="TextBox 4"/>
            <p:cNvSpPr txBox="1"/>
            <p:nvPr/>
          </p:nvSpPr>
          <p:spPr>
            <a:xfrm>
              <a:off x="2213218" y="2836691"/>
              <a:ext cx="3810253" cy="1785104"/>
            </a:xfrm>
            <a:prstGeom prst="rect">
              <a:avLst/>
            </a:prstGeom>
            <a:noFill/>
          </p:spPr>
          <p:txBody>
            <a:bodyPr wrap="square" rtlCol="0">
              <a:spAutoFit/>
            </a:bodyPr>
            <a:lstStyle/>
            <a:p>
              <a:pPr marL="0" lvl="1">
                <a:lnSpc>
                  <a:spcPct val="110000"/>
                </a:lnSpc>
                <a:tabLst>
                  <a:tab pos="798513" algn="ctr"/>
                  <a:tab pos="2744788" algn="ctr"/>
                </a:tabLst>
              </a:pPr>
              <a:r>
                <a:rPr lang="en-US" sz="2000" dirty="0"/>
                <a:t>		6</a:t>
              </a:r>
            </a:p>
            <a:p>
              <a:pPr marL="0" lvl="1">
                <a:lnSpc>
                  <a:spcPct val="110000"/>
                </a:lnSpc>
                <a:tabLst>
                  <a:tab pos="798513" algn="ctr"/>
                  <a:tab pos="2744788" algn="ctr"/>
                </a:tabLst>
              </a:pPr>
              <a:r>
                <a:rPr lang="en-US" sz="2000" dirty="0"/>
                <a:t>	8</a:t>
              </a:r>
            </a:p>
            <a:p>
              <a:pPr marL="0" lvl="1">
                <a:lnSpc>
                  <a:spcPct val="110000"/>
                </a:lnSpc>
                <a:tabLst>
                  <a:tab pos="798513" algn="ctr"/>
                  <a:tab pos="2744788" algn="ctr"/>
                </a:tabLst>
              </a:pPr>
              <a:r>
                <a:rPr lang="en-US" sz="2000" dirty="0"/>
                <a:t>	2			</a:t>
              </a:r>
              <a:r>
                <a:rPr lang="en-US" sz="2000" dirty="0">
                  <a:solidFill>
                    <a:srgbClr val="FF0000"/>
                  </a:solidFill>
                </a:rPr>
                <a:t>?</a:t>
              </a:r>
            </a:p>
            <a:p>
              <a:pPr marL="0" lvl="1">
                <a:lnSpc>
                  <a:spcPct val="110000"/>
                </a:lnSpc>
                <a:tabLst>
                  <a:tab pos="798513" algn="ctr"/>
                  <a:tab pos="2744788" algn="ctr"/>
                </a:tabLst>
              </a:pPr>
              <a:r>
                <a:rPr lang="en-US" sz="2000" dirty="0"/>
                <a:t>		7</a:t>
              </a:r>
            </a:p>
          </p:txBody>
        </p:sp>
        <p:sp>
          <p:nvSpPr>
            <p:cNvPr id="6" name="TextBox 5"/>
            <p:cNvSpPr txBox="1"/>
            <p:nvPr/>
          </p:nvSpPr>
          <p:spPr>
            <a:xfrm>
              <a:off x="-4902" y="3189024"/>
              <a:ext cx="2098212" cy="400110"/>
            </a:xfrm>
            <a:prstGeom prst="rect">
              <a:avLst/>
            </a:prstGeom>
            <a:noFill/>
          </p:spPr>
          <p:txBody>
            <a:bodyPr wrap="square" rtlCol="0">
              <a:spAutoFit/>
            </a:bodyPr>
            <a:lstStyle/>
            <a:p>
              <a:pPr algn="r"/>
              <a:r>
                <a:rPr lang="en-US" sz="2000" b="1" dirty="0">
                  <a:solidFill>
                    <a:srgbClr val="1D5F76"/>
                  </a:solidFill>
                </a:rPr>
                <a:t>Write-offs</a:t>
              </a:r>
            </a:p>
          </p:txBody>
        </p:sp>
        <p:sp>
          <p:nvSpPr>
            <p:cNvPr id="7" name="TextBox 6"/>
            <p:cNvSpPr txBox="1"/>
            <p:nvPr/>
          </p:nvSpPr>
          <p:spPr>
            <a:xfrm>
              <a:off x="6198934" y="2813764"/>
              <a:ext cx="2791796" cy="1768176"/>
            </a:xfrm>
            <a:prstGeom prst="rect">
              <a:avLst/>
            </a:prstGeom>
            <a:noFill/>
          </p:spPr>
          <p:txBody>
            <a:bodyPr wrap="square" rtlCol="0">
              <a:spAutoFit/>
            </a:bodyPr>
            <a:lstStyle/>
            <a:p>
              <a:pPr>
                <a:lnSpc>
                  <a:spcPct val="110000"/>
                </a:lnSpc>
              </a:pPr>
              <a:r>
                <a:rPr lang="en-US" sz="2000" b="1" dirty="0">
                  <a:solidFill>
                    <a:srgbClr val="1D5F76"/>
                  </a:solidFill>
                </a:rPr>
                <a:t>Beg. balance</a:t>
              </a:r>
            </a:p>
            <a:p>
              <a:pPr>
                <a:lnSpc>
                  <a:spcPct val="110000"/>
                </a:lnSpc>
              </a:pPr>
              <a:endParaRPr lang="en-US" sz="2000" b="1" dirty="0">
                <a:solidFill>
                  <a:srgbClr val="1D5F76"/>
                </a:solidFill>
              </a:endParaRPr>
            </a:p>
            <a:p>
              <a:pPr>
                <a:lnSpc>
                  <a:spcPct val="110000"/>
                </a:lnSpc>
              </a:pPr>
              <a:r>
                <a:rPr lang="en-US" sz="2000" b="1" dirty="0">
                  <a:solidFill>
                    <a:srgbClr val="1D5F76"/>
                  </a:solidFill>
                </a:rPr>
                <a:t>Bal. before adjustment</a:t>
              </a:r>
            </a:p>
            <a:p>
              <a:pPr>
                <a:lnSpc>
                  <a:spcPct val="110000"/>
                </a:lnSpc>
              </a:pPr>
              <a:r>
                <a:rPr lang="en-US" sz="2000" b="1" dirty="0">
                  <a:solidFill>
                    <a:srgbClr val="1D5F76"/>
                  </a:solidFill>
                </a:rPr>
                <a:t>Year-end adjustment </a:t>
              </a:r>
            </a:p>
            <a:p>
              <a:pPr>
                <a:lnSpc>
                  <a:spcPct val="110000"/>
                </a:lnSpc>
              </a:pPr>
              <a:r>
                <a:rPr lang="en-US" sz="2000" b="1" dirty="0">
                  <a:solidFill>
                    <a:srgbClr val="1D5F76"/>
                  </a:solidFill>
                </a:rPr>
                <a:t>Ending balance</a:t>
              </a:r>
            </a:p>
          </p:txBody>
        </p:sp>
        <p:sp>
          <p:nvSpPr>
            <p:cNvPr id="8" name="TextBox 7"/>
            <p:cNvSpPr txBox="1"/>
            <p:nvPr/>
          </p:nvSpPr>
          <p:spPr>
            <a:xfrm>
              <a:off x="2029627" y="2143816"/>
              <a:ext cx="4221883" cy="707886"/>
            </a:xfrm>
            <a:prstGeom prst="rect">
              <a:avLst/>
            </a:prstGeom>
            <a:noFill/>
          </p:spPr>
          <p:txBody>
            <a:bodyPr wrap="square" rtlCol="0">
              <a:spAutoFit/>
            </a:bodyPr>
            <a:lstStyle/>
            <a:p>
              <a:pPr algn="ctr"/>
              <a:r>
                <a:rPr lang="en-US" sz="2000" b="1" dirty="0"/>
                <a:t>Allowance for Uncollectible Accounts</a:t>
              </a:r>
            </a:p>
            <a:p>
              <a:pPr algn="ctr"/>
              <a:r>
                <a:rPr lang="en-US" sz="2000" dirty="0"/>
                <a:t>($ in millions) 	</a:t>
              </a:r>
            </a:p>
          </p:txBody>
        </p:sp>
        <p:cxnSp>
          <p:nvCxnSpPr>
            <p:cNvPr id="9" name="Straight Connector 8"/>
            <p:cNvCxnSpPr/>
            <p:nvPr/>
          </p:nvCxnSpPr>
          <p:spPr>
            <a:xfrm>
              <a:off x="2236978" y="2836314"/>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36978" y="3533977"/>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4111769" y="2836691"/>
              <a:ext cx="0" cy="16441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236978" y="4196318"/>
              <a:ext cx="37864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2" name="Oval 11">
            <a:extLst>
              <a:ext uri="{FF2B5EF4-FFF2-40B4-BE49-F238E27FC236}">
                <a16:creationId xmlns:a16="http://schemas.microsoft.com/office/drawing/2014/main" id="{2581BC97-EBA4-4ECC-8AF5-9B670A04DDB6}"/>
              </a:ext>
            </a:extLst>
          </p:cNvPr>
          <p:cNvSpPr/>
          <p:nvPr/>
        </p:nvSpPr>
        <p:spPr>
          <a:xfrm>
            <a:off x="3067550" y="3859430"/>
            <a:ext cx="365760" cy="37778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CB15C271-0E63-4086-BD2C-E577709BB3FC}"/>
              </a:ext>
            </a:extLst>
          </p:cNvPr>
          <p:cNvCxnSpPr>
            <a:cxnSpLocks/>
            <a:stCxn id="24" idx="0"/>
          </p:cNvCxnSpPr>
          <p:nvPr/>
        </p:nvCxnSpPr>
        <p:spPr>
          <a:xfrm flipH="1" flipV="1">
            <a:off x="3433310" y="4181894"/>
            <a:ext cx="1275850" cy="954248"/>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4" name="TextBox 23">
            <a:extLst>
              <a:ext uri="{FF2B5EF4-FFF2-40B4-BE49-F238E27FC236}">
                <a16:creationId xmlns:a16="http://schemas.microsoft.com/office/drawing/2014/main" id="{F4AC0C9C-A9E8-47A9-B9E6-3BBE5EB42E4C}"/>
              </a:ext>
            </a:extLst>
          </p:cNvPr>
          <p:cNvSpPr txBox="1"/>
          <p:nvPr/>
        </p:nvSpPr>
        <p:spPr>
          <a:xfrm>
            <a:off x="960120" y="5136142"/>
            <a:ext cx="7498080" cy="120032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a:solidFill>
                  <a:srgbClr val="FF0000"/>
                </a:solidFill>
              </a:rPr>
              <a:t>Debit</a:t>
            </a:r>
            <a:r>
              <a:rPr lang="en-US" sz="2400" dirty="0">
                <a:solidFill>
                  <a:srgbClr val="FF0000"/>
                </a:solidFill>
              </a:rPr>
              <a:t> here indicates that the balance of the allowance account at the beginning of the year (or end of last year) </a:t>
            </a:r>
          </a:p>
          <a:p>
            <a:pPr algn="ctr"/>
            <a:r>
              <a:rPr lang="en-US" sz="2400" dirty="0">
                <a:solidFill>
                  <a:srgbClr val="FF0000"/>
                </a:solidFill>
              </a:rPr>
              <a:t>may have been </a:t>
            </a:r>
            <a:r>
              <a:rPr lang="en-US" sz="2400" b="1" dirty="0">
                <a:solidFill>
                  <a:srgbClr val="FF0000"/>
                </a:solidFill>
              </a:rPr>
              <a:t>too low</a:t>
            </a:r>
            <a:r>
              <a:rPr lang="en-US" sz="2400" dirty="0">
                <a:solidFill>
                  <a:srgbClr val="FF0000"/>
                </a:solidFill>
              </a:rPr>
              <a:t>.</a:t>
            </a:r>
          </a:p>
        </p:txBody>
      </p:sp>
    </p:spTree>
    <p:extLst>
      <p:ext uri="{BB962C8B-B14F-4D97-AF65-F5344CB8AC3E}">
        <p14:creationId xmlns:p14="http://schemas.microsoft.com/office/powerpoint/2010/main" val="932250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1143000"/>
          </a:xfrm>
        </p:spPr>
        <p:txBody>
          <a:bodyPr>
            <a:noAutofit/>
          </a:bodyPr>
          <a:lstStyle/>
          <a:p>
            <a:pPr>
              <a:lnSpc>
                <a:spcPct val="90000"/>
              </a:lnSpc>
            </a:pPr>
            <a:r>
              <a:rPr lang="en-US" sz="4000" dirty="0"/>
              <a:t>Excerpt from Tenet Healthcare Corporation’s Annual Report</a:t>
            </a:r>
          </a:p>
        </p:txBody>
      </p:sp>
      <p:sp>
        <p:nvSpPr>
          <p:cNvPr id="4"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5-10</a:t>
            </a:r>
          </a:p>
        </p:txBody>
      </p:sp>
      <p:sp>
        <p:nvSpPr>
          <p:cNvPr id="5" name="Folded Corner 4"/>
          <p:cNvSpPr/>
          <p:nvPr/>
        </p:nvSpPr>
        <p:spPr>
          <a:xfrm>
            <a:off x="974359" y="2842822"/>
            <a:ext cx="7174328" cy="2370230"/>
          </a:xfrm>
          <a:prstGeom prst="foldedCorner">
            <a:avLst/>
          </a:prstGeom>
          <a:gradFill>
            <a:gsLst>
              <a:gs pos="0">
                <a:schemeClr val="accent1">
                  <a:tint val="100000"/>
                  <a:shade val="100000"/>
                  <a:satMod val="130000"/>
                  <a:alpha val="10000"/>
                </a:schemeClr>
              </a:gs>
              <a:gs pos="100000">
                <a:schemeClr val="accent1">
                  <a:tint val="50000"/>
                  <a:shade val="100000"/>
                  <a:satMod val="350000"/>
                </a:schemeClr>
              </a:gs>
            </a:gsLst>
          </a:gra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079036" y="2899005"/>
            <a:ext cx="7090605" cy="2308324"/>
          </a:xfrm>
          <a:prstGeom prst="rect">
            <a:avLst/>
          </a:prstGeom>
          <a:noFill/>
        </p:spPr>
        <p:txBody>
          <a:bodyPr wrap="square" rtlCol="0">
            <a:spAutoFit/>
          </a:bodyPr>
          <a:lstStyle/>
          <a:p>
            <a:r>
              <a:rPr lang="en-US" sz="1600" dirty="0"/>
              <a:t>The preparation of financial statements, in conformity with accounting principles</a:t>
            </a:r>
          </a:p>
          <a:p>
            <a:r>
              <a:rPr lang="en-US" sz="1600" dirty="0"/>
              <a:t>generally accepted in the United States of America (“GAAP”), requires us to make</a:t>
            </a:r>
          </a:p>
          <a:p>
            <a:r>
              <a:rPr lang="en-US" sz="1600" dirty="0"/>
              <a:t>estimates and assumptions that affect the amounts reported in our Consolidated</a:t>
            </a:r>
          </a:p>
          <a:p>
            <a:r>
              <a:rPr lang="en-US" sz="1600" dirty="0"/>
              <a:t>Financial Statements and these accompanying notes. We regularly evaluate the</a:t>
            </a:r>
          </a:p>
          <a:p>
            <a:r>
              <a:rPr lang="en-US" sz="1600" dirty="0"/>
              <a:t>accounting policies and estimates we use. In general, we base the estimates</a:t>
            </a:r>
          </a:p>
          <a:p>
            <a:r>
              <a:rPr lang="en-US" sz="1600" dirty="0"/>
              <a:t>on historical experience and on assumptions that we believe to be reasonable</a:t>
            </a:r>
          </a:p>
          <a:p>
            <a:r>
              <a:rPr lang="en-US" sz="1600" dirty="0"/>
              <a:t>given the particular circumstances in which we operate. Although we believe all</a:t>
            </a:r>
          </a:p>
          <a:p>
            <a:r>
              <a:rPr lang="en-US" sz="1600" dirty="0"/>
              <a:t>adjustments considered necessary for a fair presentation have been included,</a:t>
            </a:r>
          </a:p>
          <a:p>
            <a:r>
              <a:rPr lang="en-US" sz="1600" dirty="0"/>
              <a:t>actual results may vary from those estimates.</a:t>
            </a:r>
          </a:p>
        </p:txBody>
      </p:sp>
      <p:sp>
        <p:nvSpPr>
          <p:cNvPr id="7" name="Round Same Side Corner Rectangle 6"/>
          <p:cNvSpPr/>
          <p:nvPr/>
        </p:nvSpPr>
        <p:spPr>
          <a:xfrm>
            <a:off x="962930" y="2194560"/>
            <a:ext cx="7174327"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2363841" y="2239133"/>
            <a:ext cx="4505589" cy="590931"/>
          </a:xfrm>
          <a:prstGeom prst="rect">
            <a:avLst/>
          </a:prstGeom>
          <a:noFill/>
        </p:spPr>
        <p:txBody>
          <a:bodyPr wrap="square" rtlCol="0">
            <a:spAutoFit/>
          </a:bodyPr>
          <a:lstStyle/>
          <a:p>
            <a:pPr algn="ctr">
              <a:lnSpc>
                <a:spcPct val="90000"/>
              </a:lnSpc>
            </a:pPr>
            <a:r>
              <a:rPr lang="en-US" b="1" dirty="0"/>
              <a:t>TENET HEALTHCARE CORPORATION</a:t>
            </a:r>
          </a:p>
          <a:p>
            <a:pPr algn="ctr">
              <a:lnSpc>
                <a:spcPct val="90000"/>
              </a:lnSpc>
            </a:pPr>
            <a:r>
              <a:rPr lang="en-US" b="1" dirty="0"/>
              <a:t>Notes to the Financial Statements (excerpt)</a:t>
            </a:r>
          </a:p>
        </p:txBody>
      </p:sp>
    </p:spTree>
    <p:extLst>
      <p:ext uri="{BB962C8B-B14F-4D97-AF65-F5344CB8AC3E}">
        <p14:creationId xmlns:p14="http://schemas.microsoft.com/office/powerpoint/2010/main" val="1998461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1143000"/>
          </a:xfrm>
        </p:spPr>
        <p:txBody>
          <a:bodyPr>
            <a:noAutofit/>
          </a:bodyPr>
          <a:lstStyle/>
          <a:p>
            <a:pPr>
              <a:lnSpc>
                <a:spcPct val="90000"/>
              </a:lnSpc>
            </a:pPr>
            <a:r>
              <a:rPr lang="en-US" sz="4000" dirty="0"/>
              <a:t>Excerpt from Tenet Healthcare Corporation’s Annual Report</a:t>
            </a:r>
          </a:p>
        </p:txBody>
      </p:sp>
      <p:sp>
        <p:nvSpPr>
          <p:cNvPr id="4"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5-11</a:t>
            </a:r>
          </a:p>
        </p:txBody>
      </p:sp>
      <p:sp>
        <p:nvSpPr>
          <p:cNvPr id="5" name="Folded Corner 4"/>
          <p:cNvSpPr/>
          <p:nvPr/>
        </p:nvSpPr>
        <p:spPr>
          <a:xfrm>
            <a:off x="974359" y="2842822"/>
            <a:ext cx="7132320" cy="3362960"/>
          </a:xfrm>
          <a:prstGeom prst="foldedCorner">
            <a:avLst/>
          </a:prstGeom>
          <a:gradFill>
            <a:gsLst>
              <a:gs pos="0">
                <a:schemeClr val="accent1">
                  <a:tint val="100000"/>
                  <a:shade val="100000"/>
                  <a:satMod val="130000"/>
                  <a:alpha val="10000"/>
                </a:schemeClr>
              </a:gs>
              <a:gs pos="100000">
                <a:schemeClr val="accent1">
                  <a:tint val="50000"/>
                  <a:shade val="100000"/>
                  <a:satMod val="350000"/>
                </a:schemeClr>
              </a:gs>
            </a:gsLst>
          </a:gra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a:off x="962930" y="2194560"/>
            <a:ext cx="7132320"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2363841" y="2239133"/>
            <a:ext cx="4505589" cy="590931"/>
          </a:xfrm>
          <a:prstGeom prst="rect">
            <a:avLst/>
          </a:prstGeom>
          <a:noFill/>
        </p:spPr>
        <p:txBody>
          <a:bodyPr wrap="square" rtlCol="0">
            <a:spAutoFit/>
          </a:bodyPr>
          <a:lstStyle/>
          <a:p>
            <a:pPr algn="ctr">
              <a:lnSpc>
                <a:spcPct val="90000"/>
              </a:lnSpc>
            </a:pPr>
            <a:r>
              <a:rPr lang="en-US" b="1" dirty="0"/>
              <a:t>TENET HEALTHCARE CORPORATION</a:t>
            </a:r>
          </a:p>
          <a:p>
            <a:pPr algn="ctr">
              <a:lnSpc>
                <a:spcPct val="90000"/>
              </a:lnSpc>
            </a:pPr>
            <a:r>
              <a:rPr lang="en-US" b="1" dirty="0"/>
              <a:t>Notes to the Financial Statements (excerpt)</a:t>
            </a:r>
          </a:p>
        </p:txBody>
      </p:sp>
      <p:graphicFrame>
        <p:nvGraphicFramePr>
          <p:cNvPr id="12" name="Table 12">
            <a:extLst>
              <a:ext uri="{FF2B5EF4-FFF2-40B4-BE49-F238E27FC236}">
                <a16:creationId xmlns:a16="http://schemas.microsoft.com/office/drawing/2014/main" id="{99192D2E-77D5-4BB6-AFD6-0234E3ACC4B5}"/>
              </a:ext>
            </a:extLst>
          </p:cNvPr>
          <p:cNvGraphicFramePr>
            <a:graphicFrameLocks noGrp="1"/>
          </p:cNvGraphicFramePr>
          <p:nvPr>
            <p:extLst>
              <p:ext uri="{D42A27DB-BD31-4B8C-83A1-F6EECF244321}">
                <p14:modId xmlns:p14="http://schemas.microsoft.com/office/powerpoint/2010/main" val="3976748812"/>
              </p:ext>
            </p:extLst>
          </p:nvPr>
        </p:nvGraphicFramePr>
        <p:xfrm>
          <a:off x="1077229" y="2944696"/>
          <a:ext cx="6858000" cy="2677160"/>
        </p:xfrm>
        <a:graphic>
          <a:graphicData uri="http://schemas.openxmlformats.org/drawingml/2006/table">
            <a:tbl>
              <a:tblPr firstRow="1" bandRow="1">
                <a:tableStyleId>{2D5ABB26-0587-4C30-8999-92F81FD0307C}</a:tableStyleId>
              </a:tblPr>
              <a:tblGrid>
                <a:gridCol w="1369865">
                  <a:extLst>
                    <a:ext uri="{9D8B030D-6E8A-4147-A177-3AD203B41FA5}">
                      <a16:colId xmlns:a16="http://schemas.microsoft.com/office/drawing/2014/main" val="295861746"/>
                    </a:ext>
                  </a:extLst>
                </a:gridCol>
                <a:gridCol w="1100584">
                  <a:extLst>
                    <a:ext uri="{9D8B030D-6E8A-4147-A177-3AD203B41FA5}">
                      <a16:colId xmlns:a16="http://schemas.microsoft.com/office/drawing/2014/main" val="1182585206"/>
                    </a:ext>
                  </a:extLst>
                </a:gridCol>
                <a:gridCol w="1041415">
                  <a:extLst>
                    <a:ext uri="{9D8B030D-6E8A-4147-A177-3AD203B41FA5}">
                      <a16:colId xmlns:a16="http://schemas.microsoft.com/office/drawing/2014/main" val="3917707271"/>
                    </a:ext>
                  </a:extLst>
                </a:gridCol>
                <a:gridCol w="1060136">
                  <a:extLst>
                    <a:ext uri="{9D8B030D-6E8A-4147-A177-3AD203B41FA5}">
                      <a16:colId xmlns:a16="http://schemas.microsoft.com/office/drawing/2014/main" val="3201089114"/>
                    </a:ext>
                  </a:extLst>
                </a:gridCol>
                <a:gridCol w="1299090">
                  <a:extLst>
                    <a:ext uri="{9D8B030D-6E8A-4147-A177-3AD203B41FA5}">
                      <a16:colId xmlns:a16="http://schemas.microsoft.com/office/drawing/2014/main" val="3048532250"/>
                    </a:ext>
                  </a:extLst>
                </a:gridCol>
                <a:gridCol w="986910">
                  <a:extLst>
                    <a:ext uri="{9D8B030D-6E8A-4147-A177-3AD203B41FA5}">
                      <a16:colId xmlns:a16="http://schemas.microsoft.com/office/drawing/2014/main" val="3919296117"/>
                    </a:ext>
                  </a:extLst>
                </a:gridCol>
              </a:tblGrid>
              <a:tr h="370840">
                <a:tc>
                  <a:txBody>
                    <a:bodyPr/>
                    <a:lstStyle/>
                    <a:p>
                      <a:pPr algn="l"/>
                      <a:r>
                        <a:rPr lang="en-US" sz="1600" b="1" dirty="0"/>
                        <a:t>Age</a:t>
                      </a:r>
                    </a:p>
                  </a:txBody>
                  <a:tcPr anchor="b"/>
                </a:tc>
                <a:tc>
                  <a:txBody>
                    <a:bodyPr/>
                    <a:lstStyle/>
                    <a:p>
                      <a:pPr algn="ctr"/>
                      <a:r>
                        <a:rPr lang="en-US" sz="1600" b="1" dirty="0"/>
                        <a:t>Medicare</a:t>
                      </a:r>
                    </a:p>
                  </a:txBody>
                  <a:tcPr anchor="b"/>
                </a:tc>
                <a:tc>
                  <a:txBody>
                    <a:bodyPr/>
                    <a:lstStyle/>
                    <a:p>
                      <a:pPr algn="ctr"/>
                      <a:r>
                        <a:rPr lang="en-US" sz="1600" b="1" dirty="0"/>
                        <a:t>Medicaid</a:t>
                      </a:r>
                    </a:p>
                  </a:txBody>
                  <a:tcPr anchor="b"/>
                </a:tc>
                <a:tc>
                  <a:txBody>
                    <a:bodyPr/>
                    <a:lstStyle/>
                    <a:p>
                      <a:pPr algn="ctr"/>
                      <a:r>
                        <a:rPr lang="en-US" sz="1600" b="1" dirty="0"/>
                        <a:t>Managed Care</a:t>
                      </a:r>
                    </a:p>
                  </a:txBody>
                  <a:tcPr anchor="b"/>
                </a:tc>
                <a:tc>
                  <a:txBody>
                    <a:bodyPr/>
                    <a:lstStyle/>
                    <a:p>
                      <a:pPr algn="ctr"/>
                      <a:r>
                        <a:rPr lang="en-US" sz="1600" b="1" dirty="0"/>
                        <a:t>Indemnity, Self-Pay, </a:t>
                      </a:r>
                      <a:br>
                        <a:rPr lang="en-US" sz="1600" b="1" dirty="0"/>
                      </a:br>
                      <a:r>
                        <a:rPr lang="en-US" sz="1600" b="1" dirty="0"/>
                        <a:t>and Other</a:t>
                      </a:r>
                    </a:p>
                  </a:txBody>
                  <a:tcPr anchor="b"/>
                </a:tc>
                <a:tc>
                  <a:txBody>
                    <a:bodyPr/>
                    <a:lstStyle/>
                    <a:p>
                      <a:pPr algn="ctr"/>
                      <a:r>
                        <a:rPr lang="en-US" sz="1600" b="1" dirty="0"/>
                        <a:t>    Total</a:t>
                      </a:r>
                    </a:p>
                  </a:txBody>
                  <a:tcPr anchor="b"/>
                </a:tc>
                <a:extLst>
                  <a:ext uri="{0D108BD9-81ED-4DB2-BD59-A6C34878D82A}">
                    <a16:rowId xmlns:a16="http://schemas.microsoft.com/office/drawing/2014/main" val="3027846818"/>
                  </a:ext>
                </a:extLst>
              </a:tr>
              <a:tr h="370840">
                <a:tc>
                  <a:txBody>
                    <a:bodyPr/>
                    <a:lstStyle/>
                    <a:p>
                      <a:r>
                        <a:rPr lang="en-US" sz="1600" dirty="0"/>
                        <a:t>0–60 days</a:t>
                      </a:r>
                    </a:p>
                  </a:txBody>
                  <a:tcPr/>
                </a:tc>
                <a:tc>
                  <a:txBody>
                    <a:bodyPr/>
                    <a:lstStyle/>
                    <a:p>
                      <a:pPr algn="r"/>
                      <a:r>
                        <a:rPr lang="en-US" sz="1600" dirty="0"/>
                        <a:t>$172</a:t>
                      </a:r>
                    </a:p>
                  </a:txBody>
                  <a:tcPr/>
                </a:tc>
                <a:tc>
                  <a:txBody>
                    <a:bodyPr/>
                    <a:lstStyle/>
                    <a:p>
                      <a:pPr algn="r"/>
                      <a:r>
                        <a:rPr lang="en-US" sz="1600" dirty="0"/>
                        <a:t>$34</a:t>
                      </a:r>
                    </a:p>
                  </a:txBody>
                  <a:tcPr/>
                </a:tc>
                <a:tc>
                  <a:txBody>
                    <a:bodyPr/>
                    <a:lstStyle/>
                    <a:p>
                      <a:pPr algn="r"/>
                      <a:r>
                        <a:rPr lang="en-US" sz="1600" dirty="0"/>
                        <a:t>$906</a:t>
                      </a:r>
                    </a:p>
                  </a:txBody>
                  <a:tcPr/>
                </a:tc>
                <a:tc>
                  <a:txBody>
                    <a:bodyPr/>
                    <a:lstStyle/>
                    <a:p>
                      <a:pPr algn="r"/>
                      <a:r>
                        <a:rPr lang="en-US" sz="1600" dirty="0"/>
                        <a:t>$126</a:t>
                      </a:r>
                    </a:p>
                  </a:txBody>
                  <a:tcPr/>
                </a:tc>
                <a:tc>
                  <a:txBody>
                    <a:bodyPr/>
                    <a:lstStyle/>
                    <a:p>
                      <a:pPr algn="r"/>
                      <a:r>
                        <a:rPr lang="en-US" sz="1600" dirty="0"/>
                        <a:t>$1,238</a:t>
                      </a:r>
                    </a:p>
                  </a:txBody>
                  <a:tcPr/>
                </a:tc>
                <a:extLst>
                  <a:ext uri="{0D108BD9-81ED-4DB2-BD59-A6C34878D82A}">
                    <a16:rowId xmlns:a16="http://schemas.microsoft.com/office/drawing/2014/main" val="232040536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61–120 days</a:t>
                      </a:r>
                    </a:p>
                  </a:txBody>
                  <a:tcPr/>
                </a:tc>
                <a:tc>
                  <a:txBody>
                    <a:bodyPr/>
                    <a:lstStyle/>
                    <a:p>
                      <a:pPr algn="r"/>
                      <a:r>
                        <a:rPr lang="en-US" sz="1600" dirty="0"/>
                        <a:t>9</a:t>
                      </a:r>
                    </a:p>
                  </a:txBody>
                  <a:tcPr/>
                </a:tc>
                <a:tc>
                  <a:txBody>
                    <a:bodyPr/>
                    <a:lstStyle/>
                    <a:p>
                      <a:pPr algn="r"/>
                      <a:r>
                        <a:rPr lang="en-US" sz="1600" dirty="0"/>
                        <a:t>14</a:t>
                      </a:r>
                    </a:p>
                  </a:txBody>
                  <a:tcPr/>
                </a:tc>
                <a:tc>
                  <a:txBody>
                    <a:bodyPr/>
                    <a:lstStyle/>
                    <a:p>
                      <a:pPr algn="r"/>
                      <a:r>
                        <a:rPr lang="en-US" sz="1600" dirty="0"/>
                        <a:t>259</a:t>
                      </a:r>
                    </a:p>
                  </a:txBody>
                  <a:tcPr/>
                </a:tc>
                <a:tc>
                  <a:txBody>
                    <a:bodyPr/>
                    <a:lstStyle/>
                    <a:p>
                      <a:pPr algn="r"/>
                      <a:r>
                        <a:rPr lang="en-US" sz="1600" dirty="0"/>
                        <a:t>84</a:t>
                      </a:r>
                    </a:p>
                  </a:txBody>
                  <a:tcPr/>
                </a:tc>
                <a:tc>
                  <a:txBody>
                    <a:bodyPr/>
                    <a:lstStyle/>
                    <a:p>
                      <a:pPr algn="r"/>
                      <a:r>
                        <a:rPr lang="en-US" sz="1600" dirty="0"/>
                        <a:t>366</a:t>
                      </a:r>
                    </a:p>
                  </a:txBody>
                  <a:tcPr/>
                </a:tc>
                <a:extLst>
                  <a:ext uri="{0D108BD9-81ED-4DB2-BD59-A6C34878D82A}">
                    <a16:rowId xmlns:a16="http://schemas.microsoft.com/office/drawing/2014/main" val="13296215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120–180 days</a:t>
                      </a:r>
                    </a:p>
                  </a:txBody>
                  <a:tcPr/>
                </a:tc>
                <a:tc>
                  <a:txBody>
                    <a:bodyPr/>
                    <a:lstStyle/>
                    <a:p>
                      <a:pPr algn="r"/>
                      <a:r>
                        <a:rPr lang="en-US" sz="1600" dirty="0"/>
                        <a:t>4</a:t>
                      </a:r>
                    </a:p>
                  </a:txBody>
                  <a:tcPr/>
                </a:tc>
                <a:tc>
                  <a:txBody>
                    <a:bodyPr/>
                    <a:lstStyle/>
                    <a:p>
                      <a:pPr algn="r"/>
                      <a:r>
                        <a:rPr lang="en-US" sz="1600" dirty="0"/>
                        <a:t>7</a:t>
                      </a:r>
                    </a:p>
                  </a:txBody>
                  <a:tcPr/>
                </a:tc>
                <a:tc>
                  <a:txBody>
                    <a:bodyPr/>
                    <a:lstStyle/>
                    <a:p>
                      <a:pPr algn="r"/>
                      <a:r>
                        <a:rPr lang="en-US" sz="1600" dirty="0"/>
                        <a:t>162</a:t>
                      </a:r>
                    </a:p>
                  </a:txBody>
                  <a:tcPr/>
                </a:tc>
                <a:tc>
                  <a:txBody>
                    <a:bodyPr/>
                    <a:lstStyle/>
                    <a:p>
                      <a:pPr algn="r"/>
                      <a:r>
                        <a:rPr lang="en-US" sz="1600" dirty="0"/>
                        <a:t>60</a:t>
                      </a:r>
                    </a:p>
                  </a:txBody>
                  <a:tcPr/>
                </a:tc>
                <a:tc>
                  <a:txBody>
                    <a:bodyPr/>
                    <a:lstStyle/>
                    <a:p>
                      <a:pPr algn="r"/>
                      <a:r>
                        <a:rPr lang="en-US" sz="1600" dirty="0"/>
                        <a:t>233</a:t>
                      </a:r>
                    </a:p>
                  </a:txBody>
                  <a:tcPr/>
                </a:tc>
                <a:extLst>
                  <a:ext uri="{0D108BD9-81ED-4DB2-BD59-A6C34878D82A}">
                    <a16:rowId xmlns:a16="http://schemas.microsoft.com/office/drawing/2014/main" val="116234035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Over 181 days</a:t>
                      </a:r>
                    </a:p>
                  </a:txBody>
                  <a:tcPr/>
                </a:tc>
                <a:tc>
                  <a:txBody>
                    <a:bodyPr/>
                    <a:lstStyle/>
                    <a:p>
                      <a:pPr algn="r"/>
                      <a:r>
                        <a:rPr lang="en-US" sz="1600" dirty="0"/>
                        <a:t>4</a:t>
                      </a:r>
                    </a:p>
                  </a:txBody>
                  <a:tcPr/>
                </a:tc>
                <a:tc>
                  <a:txBody>
                    <a:bodyPr/>
                    <a:lstStyle/>
                    <a:p>
                      <a:pPr algn="r"/>
                      <a:r>
                        <a:rPr lang="en-US" sz="1600" dirty="0"/>
                        <a:t>14</a:t>
                      </a:r>
                    </a:p>
                  </a:txBody>
                  <a:tcPr/>
                </a:tc>
                <a:tc>
                  <a:txBody>
                    <a:bodyPr/>
                    <a:lstStyle/>
                    <a:p>
                      <a:pPr algn="r"/>
                      <a:r>
                        <a:rPr lang="en-US" sz="1600" dirty="0"/>
                        <a:t>291</a:t>
                      </a:r>
                    </a:p>
                  </a:txBody>
                  <a:tcPr/>
                </a:tc>
                <a:tc>
                  <a:txBody>
                    <a:bodyPr/>
                    <a:lstStyle/>
                    <a:p>
                      <a:pPr algn="r"/>
                      <a:r>
                        <a:rPr lang="en-US" sz="1600" dirty="0"/>
                        <a:t>330</a:t>
                      </a:r>
                    </a:p>
                  </a:txBody>
                  <a:tcPr/>
                </a:tc>
                <a:tc>
                  <a:txBody>
                    <a:bodyPr/>
                    <a:lstStyle/>
                    <a:p>
                      <a:pPr algn="r"/>
                      <a:r>
                        <a:rPr lang="en-US" sz="1600" dirty="0"/>
                        <a:t>639</a:t>
                      </a:r>
                    </a:p>
                  </a:txBody>
                  <a:tcPr/>
                </a:tc>
                <a:extLst>
                  <a:ext uri="{0D108BD9-81ED-4DB2-BD59-A6C34878D82A}">
                    <a16:rowId xmlns:a16="http://schemas.microsoft.com/office/drawing/2014/main" val="1834793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Total</a:t>
                      </a:r>
                    </a:p>
                  </a:txBody>
                  <a:tcPr/>
                </a:tc>
                <a:tc>
                  <a:txBody>
                    <a:bodyPr/>
                    <a:lstStyle/>
                    <a:p>
                      <a:pPr algn="r"/>
                      <a:r>
                        <a:rPr lang="en-US" sz="1600" dirty="0"/>
                        <a:t>$189</a:t>
                      </a:r>
                    </a:p>
                  </a:txBody>
                  <a:tcPr/>
                </a:tc>
                <a:tc>
                  <a:txBody>
                    <a:bodyPr/>
                    <a:lstStyle/>
                    <a:p>
                      <a:pPr algn="r"/>
                      <a:r>
                        <a:rPr lang="en-US" sz="1600" dirty="0"/>
                        <a:t>$69</a:t>
                      </a:r>
                    </a:p>
                  </a:txBody>
                  <a:tcPr/>
                </a:tc>
                <a:tc>
                  <a:txBody>
                    <a:bodyPr/>
                    <a:lstStyle/>
                    <a:p>
                      <a:pPr algn="r"/>
                      <a:r>
                        <a:rPr lang="en-US" sz="1600" dirty="0"/>
                        <a:t>$1,618</a:t>
                      </a:r>
                    </a:p>
                  </a:txBody>
                  <a:tcPr/>
                </a:tc>
                <a:tc>
                  <a:txBody>
                    <a:bodyPr/>
                    <a:lstStyle/>
                    <a:p>
                      <a:pPr algn="r"/>
                      <a:r>
                        <a:rPr lang="en-US" sz="1600" dirty="0"/>
                        <a:t>$600</a:t>
                      </a:r>
                    </a:p>
                  </a:txBody>
                  <a:tcPr/>
                </a:tc>
                <a:tc>
                  <a:txBody>
                    <a:bodyPr/>
                    <a:lstStyle/>
                    <a:p>
                      <a:pPr algn="r"/>
                      <a:r>
                        <a:rPr lang="en-US" sz="1600" dirty="0"/>
                        <a:t>$2,476</a:t>
                      </a:r>
                    </a:p>
                  </a:txBody>
                  <a:tcPr/>
                </a:tc>
                <a:extLst>
                  <a:ext uri="{0D108BD9-81ED-4DB2-BD59-A6C34878D82A}">
                    <a16:rowId xmlns:a16="http://schemas.microsoft.com/office/drawing/2014/main" val="3820067546"/>
                  </a:ext>
                </a:extLst>
              </a:tr>
            </a:tbl>
          </a:graphicData>
        </a:graphic>
      </p:graphicFrame>
      <p:cxnSp>
        <p:nvCxnSpPr>
          <p:cNvPr id="14" name="Straight Connector 13">
            <a:extLst>
              <a:ext uri="{FF2B5EF4-FFF2-40B4-BE49-F238E27FC236}">
                <a16:creationId xmlns:a16="http://schemas.microsoft.com/office/drawing/2014/main" id="{1CB942D8-3D0B-4586-8E36-C899C6766D74}"/>
              </a:ext>
            </a:extLst>
          </p:cNvPr>
          <p:cNvCxnSpPr/>
          <p:nvPr/>
        </p:nvCxnSpPr>
        <p:spPr>
          <a:xfrm>
            <a:off x="2971800" y="5223510"/>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6B9D25B-DBA9-410D-8F84-E2843BDCCB59}"/>
              </a:ext>
            </a:extLst>
          </p:cNvPr>
          <p:cNvCxnSpPr/>
          <p:nvPr/>
        </p:nvCxnSpPr>
        <p:spPr>
          <a:xfrm>
            <a:off x="3970020" y="5223510"/>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67BA5D9-071F-4D4D-8040-09C99AA89D5D}"/>
              </a:ext>
            </a:extLst>
          </p:cNvPr>
          <p:cNvCxnSpPr/>
          <p:nvPr/>
        </p:nvCxnSpPr>
        <p:spPr>
          <a:xfrm>
            <a:off x="4911090" y="5223510"/>
            <a:ext cx="64008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0C29872-D240-410B-A937-70DE1C99B7C8}"/>
              </a:ext>
            </a:extLst>
          </p:cNvPr>
          <p:cNvCxnSpPr/>
          <p:nvPr/>
        </p:nvCxnSpPr>
        <p:spPr>
          <a:xfrm>
            <a:off x="6366510" y="5234940"/>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F557FFC-1267-4231-A925-747787696FE0}"/>
              </a:ext>
            </a:extLst>
          </p:cNvPr>
          <p:cNvCxnSpPr/>
          <p:nvPr/>
        </p:nvCxnSpPr>
        <p:spPr>
          <a:xfrm>
            <a:off x="7239000" y="5238750"/>
            <a:ext cx="64008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1F9EBB4-DF0A-4DD4-8AE1-69A21FF86AC8}"/>
              </a:ext>
            </a:extLst>
          </p:cNvPr>
          <p:cNvCxnSpPr/>
          <p:nvPr/>
        </p:nvCxnSpPr>
        <p:spPr>
          <a:xfrm>
            <a:off x="1181100" y="3752850"/>
            <a:ext cx="118872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55FFA4D-68DA-408A-8860-993D6DD68F21}"/>
              </a:ext>
            </a:extLst>
          </p:cNvPr>
          <p:cNvCxnSpPr/>
          <p:nvPr/>
        </p:nvCxnSpPr>
        <p:spPr>
          <a:xfrm>
            <a:off x="2625090" y="3741420"/>
            <a:ext cx="82296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AB2046E-4FF8-473A-8BE5-370A6232C37A}"/>
              </a:ext>
            </a:extLst>
          </p:cNvPr>
          <p:cNvCxnSpPr/>
          <p:nvPr/>
        </p:nvCxnSpPr>
        <p:spPr>
          <a:xfrm>
            <a:off x="3634740" y="3741420"/>
            <a:ext cx="82296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99ABF0F-DD59-418D-AD68-97ADC0D0809F}"/>
              </a:ext>
            </a:extLst>
          </p:cNvPr>
          <p:cNvCxnSpPr/>
          <p:nvPr/>
        </p:nvCxnSpPr>
        <p:spPr>
          <a:xfrm>
            <a:off x="4724400" y="3733800"/>
            <a:ext cx="82296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6E5D792-15C8-470B-8CF9-5AF1B44916EB}"/>
              </a:ext>
            </a:extLst>
          </p:cNvPr>
          <p:cNvCxnSpPr/>
          <p:nvPr/>
        </p:nvCxnSpPr>
        <p:spPr>
          <a:xfrm>
            <a:off x="5791200" y="3737610"/>
            <a:ext cx="109728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D5B5D41-52BB-4F39-A2D5-71A1D2D0392A}"/>
              </a:ext>
            </a:extLst>
          </p:cNvPr>
          <p:cNvCxnSpPr/>
          <p:nvPr/>
        </p:nvCxnSpPr>
        <p:spPr>
          <a:xfrm>
            <a:off x="7235190" y="3741420"/>
            <a:ext cx="54864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F88AC2E-748F-4D39-8666-0F396958D659}"/>
              </a:ext>
            </a:extLst>
          </p:cNvPr>
          <p:cNvCxnSpPr>
            <a:cxnSpLocks/>
          </p:cNvCxnSpPr>
          <p:nvPr/>
        </p:nvCxnSpPr>
        <p:spPr>
          <a:xfrm>
            <a:off x="2987040" y="5547360"/>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DE002AC-087F-49A0-9452-842F0296E4F8}"/>
              </a:ext>
            </a:extLst>
          </p:cNvPr>
          <p:cNvCxnSpPr>
            <a:cxnSpLocks/>
          </p:cNvCxnSpPr>
          <p:nvPr/>
        </p:nvCxnSpPr>
        <p:spPr>
          <a:xfrm>
            <a:off x="3985260" y="5547360"/>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768B26-FB22-4C44-89EA-5339BF02907B}"/>
              </a:ext>
            </a:extLst>
          </p:cNvPr>
          <p:cNvCxnSpPr>
            <a:cxnSpLocks/>
          </p:cNvCxnSpPr>
          <p:nvPr/>
        </p:nvCxnSpPr>
        <p:spPr>
          <a:xfrm>
            <a:off x="4926330" y="5547360"/>
            <a:ext cx="64008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9A1310E-228E-4C6B-B59F-2F333A0E14B6}"/>
              </a:ext>
            </a:extLst>
          </p:cNvPr>
          <p:cNvCxnSpPr>
            <a:cxnSpLocks/>
          </p:cNvCxnSpPr>
          <p:nvPr/>
        </p:nvCxnSpPr>
        <p:spPr>
          <a:xfrm>
            <a:off x="6381750" y="5558790"/>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844A857-1E9A-42BD-959A-BCB602911A5D}"/>
              </a:ext>
            </a:extLst>
          </p:cNvPr>
          <p:cNvCxnSpPr>
            <a:cxnSpLocks/>
          </p:cNvCxnSpPr>
          <p:nvPr/>
        </p:nvCxnSpPr>
        <p:spPr>
          <a:xfrm>
            <a:off x="7254240" y="5562600"/>
            <a:ext cx="64008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CA4663E-AF79-4EF6-86EF-49032045B67C}"/>
              </a:ext>
            </a:extLst>
          </p:cNvPr>
          <p:cNvCxnSpPr/>
          <p:nvPr/>
        </p:nvCxnSpPr>
        <p:spPr>
          <a:xfrm>
            <a:off x="2983230" y="5591376"/>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D32110D-DE5C-45D9-ADBD-008457E9A0D0}"/>
              </a:ext>
            </a:extLst>
          </p:cNvPr>
          <p:cNvCxnSpPr/>
          <p:nvPr/>
        </p:nvCxnSpPr>
        <p:spPr>
          <a:xfrm>
            <a:off x="3981450" y="5591376"/>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39EF4FA-7577-41A3-8F2E-DAFF735C06FA}"/>
              </a:ext>
            </a:extLst>
          </p:cNvPr>
          <p:cNvCxnSpPr/>
          <p:nvPr/>
        </p:nvCxnSpPr>
        <p:spPr>
          <a:xfrm>
            <a:off x="4922520" y="5591376"/>
            <a:ext cx="640080"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DA6C2B-9DB9-4D6A-B61F-1B4B1F645CAC}"/>
              </a:ext>
            </a:extLst>
          </p:cNvPr>
          <p:cNvCxnSpPr/>
          <p:nvPr/>
        </p:nvCxnSpPr>
        <p:spPr>
          <a:xfrm>
            <a:off x="6377940" y="5602806"/>
            <a:ext cx="50292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F4F9C4CC-2630-45F8-9528-835ACE4E60FA}"/>
              </a:ext>
            </a:extLst>
          </p:cNvPr>
          <p:cNvCxnSpPr/>
          <p:nvPr/>
        </p:nvCxnSpPr>
        <p:spPr>
          <a:xfrm>
            <a:off x="7250430" y="5606616"/>
            <a:ext cx="6400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385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Subsidiary Ledgers</a:t>
            </a:r>
          </a:p>
        </p:txBody>
      </p:sp>
      <p:sp>
        <p:nvSpPr>
          <p:cNvPr id="4" name="Content Placeholder 3"/>
          <p:cNvSpPr>
            <a:spLocks noGrp="1"/>
          </p:cNvSpPr>
          <p:nvPr>
            <p:ph idx="1"/>
          </p:nvPr>
        </p:nvSpPr>
        <p:spPr/>
        <p:txBody>
          <a:bodyPr>
            <a:normAutofit fontScale="92500" lnSpcReduction="10000"/>
          </a:bodyPr>
          <a:lstStyle/>
          <a:p>
            <a:r>
              <a:rPr lang="en-US" dirty="0"/>
              <a:t>A subsidiary ledger contains a group of individual accounts associated with a particular general ledger control account. </a:t>
            </a:r>
          </a:p>
          <a:p>
            <a:pPr lvl="1"/>
            <a:r>
              <a:rPr lang="en-US" dirty="0"/>
              <a:t>For example, the subsidiary ledger for accounts receivable keeps track of all increases and decreases to individual customers’ accounts. </a:t>
            </a:r>
          </a:p>
          <a:p>
            <a:r>
              <a:rPr lang="en-US" dirty="0"/>
              <a:t>The balances of all individual accounts then sum to the balance of total accounts receivable in the general ledger and reported in the balance sheet.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63</a:t>
            </a:fld>
            <a:endParaRPr lang="en-US" dirty="0"/>
          </a:p>
        </p:txBody>
      </p:sp>
    </p:spTree>
    <p:extLst>
      <p:ext uri="{BB962C8B-B14F-4D97-AF65-F5344CB8AC3E}">
        <p14:creationId xmlns:p14="http://schemas.microsoft.com/office/powerpoint/2010/main" val="4245801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46882" y="1154189"/>
            <a:ext cx="7752953" cy="3751540"/>
          </a:xfrm>
        </p:spPr>
        <p:txBody>
          <a:bodyPr>
            <a:normAutofit fontScale="85000" lnSpcReduction="10000"/>
          </a:bodyPr>
          <a:lstStyle/>
          <a:p>
            <a:pPr marL="0" indent="0">
              <a:buNone/>
            </a:pPr>
            <a:r>
              <a:rPr lang="en-US" dirty="0"/>
              <a:t>On December 31 before adjusting entries, a company’s balance of Allowance for Uncollectible Accounts is a credit of $2,000. What does a “credit” balance prior to adjusting entries indicate?</a:t>
            </a:r>
          </a:p>
          <a:p>
            <a:pPr>
              <a:buAutoNum type="alphaLcPeriod"/>
            </a:pPr>
            <a:r>
              <a:rPr lang="en-US" dirty="0"/>
              <a:t>The company did not estimate bad debts last year.</a:t>
            </a:r>
          </a:p>
          <a:p>
            <a:pPr>
              <a:buAutoNum type="alphaLcPeriod"/>
            </a:pPr>
            <a:r>
              <a:rPr lang="en-US" dirty="0"/>
              <a:t>Last year’s estimate of bad debts was too low.</a:t>
            </a:r>
          </a:p>
          <a:p>
            <a:pPr>
              <a:buAutoNum type="alphaLcPeriod" startAt="3"/>
            </a:pPr>
            <a:r>
              <a:rPr lang="en-US" dirty="0"/>
              <a:t>The company’s estimate equals actual bad debts.</a:t>
            </a:r>
          </a:p>
          <a:p>
            <a:pPr>
              <a:buAutoNum type="alphaLcPeriod" startAt="3"/>
            </a:pPr>
            <a:r>
              <a:rPr lang="en-US" dirty="0"/>
              <a:t>Last year’s estimate of bad debts was too high.</a:t>
            </a:r>
          </a:p>
        </p:txBody>
      </p:sp>
      <p:sp>
        <p:nvSpPr>
          <p:cNvPr id="4" name="Title 3"/>
          <p:cNvSpPr>
            <a:spLocks noGrp="1"/>
          </p:cNvSpPr>
          <p:nvPr>
            <p:ph type="title"/>
          </p:nvPr>
        </p:nvSpPr>
        <p:spPr/>
        <p:txBody>
          <a:bodyPr/>
          <a:lstStyle/>
          <a:p>
            <a:r>
              <a:rPr lang="en-US" dirty="0"/>
              <a:t>Concept Check 5–8</a:t>
            </a:r>
          </a:p>
        </p:txBody>
      </p:sp>
      <p:sp>
        <p:nvSpPr>
          <p:cNvPr id="6" name="Oval 5"/>
          <p:cNvSpPr/>
          <p:nvPr/>
        </p:nvSpPr>
        <p:spPr bwMode="auto">
          <a:xfrm>
            <a:off x="847967" y="4024175"/>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827991" y="4663951"/>
            <a:ext cx="7881669" cy="1785104"/>
          </a:xfrm>
          <a:prstGeom prst="rect">
            <a:avLst/>
          </a:prstGeom>
          <a:solidFill>
            <a:srgbClr val="FFFFD1"/>
          </a:solidFill>
          <a:ln w="6350">
            <a:solidFill>
              <a:schemeClr val="tx1"/>
            </a:solidFill>
          </a:ln>
        </p:spPr>
        <p:txBody>
          <a:bodyPr wrap="square" rtlCol="0">
            <a:spAutoFit/>
          </a:bodyPr>
          <a:lstStyle/>
          <a:p>
            <a:r>
              <a:rPr lang="en-US" sz="2200" dirty="0"/>
              <a:t>The Allowance for Uncollectible Accounts is a contra account with a credit balance. The balance is reduced (debited) for actual bad debts. If the account balance at the end of the year is a credit, then estimated bad debts for this year are greater than this year’s actual bad debts.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txBox="1">
            <a:spLocks/>
          </p:cNvSpPr>
          <p:nvPr/>
        </p:nvSpPr>
        <p:spPr>
          <a:xfrm>
            <a:off x="7037977"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64</a:t>
            </a:fld>
            <a:endParaRPr lang="en-US" dirty="0"/>
          </a:p>
        </p:txBody>
      </p:sp>
    </p:spTree>
    <p:extLst>
      <p:ext uri="{BB962C8B-B14F-4D97-AF65-F5344CB8AC3E}">
        <p14:creationId xmlns:p14="http://schemas.microsoft.com/office/powerpoint/2010/main" val="260914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2990" y="1200150"/>
            <a:ext cx="7406640" cy="3697785"/>
          </a:xfrm>
        </p:spPr>
        <p:txBody>
          <a:bodyPr>
            <a:noAutofit/>
          </a:bodyPr>
          <a:lstStyle/>
          <a:p>
            <a:pPr marL="0" indent="0">
              <a:spcBef>
                <a:spcPts val="0"/>
              </a:spcBef>
              <a:buNone/>
            </a:pPr>
            <a:r>
              <a:rPr lang="en-US" sz="2300" dirty="0"/>
              <a:t>On December 31 before adjusting entries, a company reports the following balances:</a:t>
            </a:r>
          </a:p>
          <a:p>
            <a:pPr marL="457200" indent="-457200">
              <a:spcBef>
                <a:spcPts val="0"/>
              </a:spcBef>
              <a:buFont typeface="Arial" panose="020B0604020202020204" pitchFamily="34" charset="0"/>
              <a:buChar char="•"/>
            </a:pPr>
            <a:r>
              <a:rPr lang="en-US" sz="2300" dirty="0"/>
              <a:t>Accounts Receivable $100,000</a:t>
            </a:r>
          </a:p>
          <a:p>
            <a:pPr marL="457200" indent="-457200">
              <a:spcBef>
                <a:spcPts val="0"/>
              </a:spcBef>
              <a:buFont typeface="Arial" panose="020B0604020202020204" pitchFamily="34" charset="0"/>
              <a:buChar char="•"/>
            </a:pPr>
            <a:r>
              <a:rPr lang="en-US" sz="2300" dirty="0"/>
              <a:t>Allowance for Uncollectible Accounts $2,000 (debit)</a:t>
            </a:r>
          </a:p>
          <a:p>
            <a:pPr marL="0" indent="0">
              <a:spcBef>
                <a:spcPts val="0"/>
              </a:spcBef>
              <a:buNone/>
              <a:tabLst>
                <a:tab pos="6229350" algn="r"/>
              </a:tabLst>
            </a:pPr>
            <a:r>
              <a:rPr lang="en-US" sz="2300" dirty="0"/>
              <a:t>The company estimates bad debts to be 20% of accounts receivable. The adjusting entry would include:</a:t>
            </a:r>
          </a:p>
          <a:p>
            <a:pPr>
              <a:buAutoNum type="alphaLcPeriod"/>
            </a:pPr>
            <a:r>
              <a:rPr lang="en-US" sz="2300" dirty="0"/>
              <a:t>A debit to Bad Debt Expense for $22,000</a:t>
            </a:r>
          </a:p>
          <a:p>
            <a:pPr>
              <a:buAutoNum type="alphaLcPeriod"/>
            </a:pPr>
            <a:r>
              <a:rPr lang="en-US" sz="2300" dirty="0"/>
              <a:t>A credit to Allow. for Uncollectible Accts for $18,000</a:t>
            </a:r>
          </a:p>
          <a:p>
            <a:pPr>
              <a:buAutoNum type="alphaLcPeriod" startAt="3"/>
            </a:pPr>
            <a:r>
              <a:rPr lang="en-US" sz="2300" dirty="0"/>
              <a:t>A credit to Allow. for Uncollectible Accts. for $20,000</a:t>
            </a:r>
          </a:p>
          <a:p>
            <a:pPr>
              <a:buAutoNum type="alphaLcPeriod" startAt="3"/>
            </a:pPr>
            <a:r>
              <a:rPr lang="en-US" sz="2300" dirty="0"/>
              <a:t>A debit to Bad Debt Expense for $20,000</a:t>
            </a:r>
          </a:p>
        </p:txBody>
      </p:sp>
      <p:sp>
        <p:nvSpPr>
          <p:cNvPr id="4" name="Title 3"/>
          <p:cNvSpPr>
            <a:spLocks noGrp="1"/>
          </p:cNvSpPr>
          <p:nvPr>
            <p:ph type="title"/>
          </p:nvPr>
        </p:nvSpPr>
        <p:spPr/>
        <p:txBody>
          <a:bodyPr/>
          <a:lstStyle/>
          <a:p>
            <a:r>
              <a:rPr lang="en-US" dirty="0"/>
              <a:t>Concept Check 5–9</a:t>
            </a:r>
          </a:p>
        </p:txBody>
      </p:sp>
      <p:sp>
        <p:nvSpPr>
          <p:cNvPr id="6" name="Oval 5"/>
          <p:cNvSpPr/>
          <p:nvPr/>
        </p:nvSpPr>
        <p:spPr bwMode="auto">
          <a:xfrm>
            <a:off x="936943" y="330110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7" name="TextBox 6"/>
          <p:cNvSpPr txBox="1"/>
          <p:nvPr/>
        </p:nvSpPr>
        <p:spPr>
          <a:xfrm>
            <a:off x="1062990" y="5053912"/>
            <a:ext cx="7406640" cy="1477328"/>
          </a:xfrm>
          <a:prstGeom prst="rect">
            <a:avLst/>
          </a:prstGeom>
          <a:solidFill>
            <a:srgbClr val="FFFFD1"/>
          </a:solidFill>
          <a:ln w="6350">
            <a:solidFill>
              <a:schemeClr val="tx1"/>
            </a:solidFill>
          </a:ln>
        </p:spPr>
        <p:txBody>
          <a:bodyPr wrap="square" rtlCol="0">
            <a:spAutoFit/>
          </a:bodyPr>
          <a:lstStyle/>
          <a:p>
            <a:r>
              <a:rPr lang="en-US" dirty="0"/>
              <a:t>Bad debts are estimated to be $20,000 (= $100,000 × 20%). The current $2,000 debit balance of the Allowance needs a credit adjustment of $22,000 to be equal to $20,000 credit. (Debit balance of $2,000 + Credit of $22,000 = Credit balance of $20,000.) The adjustment of $122,000 is recorded as a debit to Bad Debt Expense and a credit to Allowance for Uncollectible Accounts.</a:t>
            </a:r>
          </a:p>
        </p:txBody>
      </p:sp>
      <p:sp>
        <p:nvSpPr>
          <p:cNvPr id="10" name="Slide Number Placeholder 2"/>
          <p:cNvSpPr txBox="1">
            <a:spLocks/>
          </p:cNvSpPr>
          <p:nvPr/>
        </p:nvSpPr>
        <p:spPr>
          <a:xfrm>
            <a:off x="7056120" y="651698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65</a:t>
            </a:fld>
            <a:endParaRPr lang="en-US" dirty="0"/>
          </a:p>
        </p:txBody>
      </p:sp>
    </p:spTree>
    <p:extLst>
      <p:ext uri="{BB962C8B-B14F-4D97-AF65-F5344CB8AC3E}">
        <p14:creationId xmlns:p14="http://schemas.microsoft.com/office/powerpoint/2010/main" val="30820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LO5–6</a:t>
            </a:r>
            <a:r>
              <a:rPr lang="en-US" dirty="0"/>
              <a:t>	Contrast the allowance method and direct write-off method when accounting for uncollectible accounts.</a:t>
            </a:r>
          </a:p>
        </p:txBody>
      </p:sp>
      <p:sp>
        <p:nvSpPr>
          <p:cNvPr id="4" name="Title 3"/>
          <p:cNvSpPr>
            <a:spLocks noGrp="1"/>
          </p:cNvSpPr>
          <p:nvPr>
            <p:ph type="title"/>
          </p:nvPr>
        </p:nvSpPr>
        <p:spPr/>
        <p:txBody>
          <a:bodyPr/>
          <a:lstStyle/>
          <a:p>
            <a:r>
              <a:rPr lang="en-US" dirty="0"/>
              <a:t>Learning Objective 6</a:t>
            </a:r>
          </a:p>
        </p:txBody>
      </p:sp>
      <p:sp>
        <p:nvSpPr>
          <p:cNvPr id="8" name="Footer Placeholder 7"/>
          <p:cNvSpPr>
            <a:spLocks noGrp="1"/>
          </p:cNvSpPr>
          <p:nvPr>
            <p:ph type="ftr" sz="quarter" idx="11"/>
          </p:nvPr>
        </p:nvSpPr>
        <p:spPr>
          <a:xfrm>
            <a:off x="1424213" y="6490442"/>
            <a:ext cx="6540501" cy="365125"/>
          </a:xfrm>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10400" y="64904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66</a:t>
            </a:fld>
            <a:endParaRPr lang="en-US" dirty="0"/>
          </a:p>
        </p:txBody>
      </p:sp>
    </p:spTree>
    <p:extLst>
      <p:ext uri="{BB962C8B-B14F-4D97-AF65-F5344CB8AC3E}">
        <p14:creationId xmlns:p14="http://schemas.microsoft.com/office/powerpoint/2010/main" val="31203006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Write-Off Method (Not GAAP)</a:t>
            </a:r>
          </a:p>
        </p:txBody>
      </p:sp>
      <p:sp>
        <p:nvSpPr>
          <p:cNvPr id="3" name="Content Placeholder 2"/>
          <p:cNvSpPr>
            <a:spLocks noGrp="1"/>
          </p:cNvSpPr>
          <p:nvPr>
            <p:ph idx="1"/>
          </p:nvPr>
        </p:nvSpPr>
        <p:spPr>
          <a:xfrm>
            <a:off x="809150" y="1280160"/>
            <a:ext cx="7955280" cy="5084504"/>
          </a:xfrm>
        </p:spPr>
        <p:txBody>
          <a:bodyPr>
            <a:noAutofit/>
          </a:bodyPr>
          <a:lstStyle/>
          <a:p>
            <a:r>
              <a:rPr lang="en-US" sz="2600" dirty="0"/>
              <a:t>For tax reporting, companies use an alternative method commonly referred to as the direct write-off method. </a:t>
            </a:r>
          </a:p>
          <a:p>
            <a:r>
              <a:rPr lang="en-US" sz="2600" dirty="0"/>
              <a:t>Under this method, bad debts are written off only at the time they actually become uncollectible.</a:t>
            </a:r>
          </a:p>
          <a:p>
            <a:pPr lvl="1"/>
            <a:r>
              <a:rPr lang="en-US" sz="2400" dirty="0"/>
              <a:t>Unlike the allowance method, which requires estimation of uncollectible accounts before they even occur</a:t>
            </a:r>
          </a:p>
          <a:p>
            <a:r>
              <a:rPr lang="en-US" sz="2600" dirty="0"/>
              <a:t>the direct write-off method is generally not allowed for financial reporting under GAAP.</a:t>
            </a:r>
          </a:p>
          <a:p>
            <a:pPr lvl="1"/>
            <a:r>
              <a:rPr lang="en-US" sz="2400" dirty="0"/>
              <a:t>The direct write off method is only used in financial reporting if uncollectible accounts are not anticipated or are expected to be very small.</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2740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67</a:t>
            </a:fld>
            <a:endParaRPr lang="en-US" dirty="0"/>
          </a:p>
        </p:txBody>
      </p:sp>
    </p:spTree>
    <p:extLst>
      <p:ext uri="{BB962C8B-B14F-4D97-AF65-F5344CB8AC3E}">
        <p14:creationId xmlns:p14="http://schemas.microsoft.com/office/powerpoint/2010/main" val="52587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60" y="242187"/>
            <a:ext cx="8229600" cy="1179639"/>
          </a:xfrm>
        </p:spPr>
        <p:txBody>
          <a:bodyPr/>
          <a:lstStyle/>
          <a:p>
            <a:pPr>
              <a:lnSpc>
                <a:spcPct val="90000"/>
              </a:lnSpc>
            </a:pPr>
            <a:r>
              <a:rPr lang="en-US" dirty="0"/>
              <a:t>Example of Writing Off Accounts Receivable Using the Direct Write Off Method</a:t>
            </a:r>
          </a:p>
        </p:txBody>
      </p:sp>
      <p:sp>
        <p:nvSpPr>
          <p:cNvPr id="4" name="Content Placeholder 3"/>
          <p:cNvSpPr>
            <a:spLocks noGrp="1"/>
          </p:cNvSpPr>
          <p:nvPr>
            <p:ph idx="1"/>
          </p:nvPr>
        </p:nvSpPr>
        <p:spPr>
          <a:xfrm>
            <a:off x="805560" y="2194560"/>
            <a:ext cx="7955280" cy="1940203"/>
          </a:xfrm>
        </p:spPr>
        <p:txBody>
          <a:bodyPr>
            <a:noAutofit/>
          </a:bodyPr>
          <a:lstStyle/>
          <a:p>
            <a:r>
              <a:rPr lang="en-US" sz="2400" dirty="0"/>
              <a:t>A company provides services on account for $100,000 in 2024, but makes no allowance for uncollectible accounts at the end of the year. Then, in the following year on September 17, 2025, an account of $2,000 becomes uncollectible. </a:t>
            </a:r>
          </a:p>
          <a:p>
            <a:r>
              <a:rPr lang="en-US" sz="2400" dirty="0"/>
              <a:t>The company records the actual write-off as follows.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39" name="Rectangle 38"/>
          <p:cNvSpPr/>
          <p:nvPr/>
        </p:nvSpPr>
        <p:spPr>
          <a:xfrm>
            <a:off x="809150" y="4632178"/>
            <a:ext cx="8045078" cy="166728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13" name="Slide Number Placeholder 2"/>
          <p:cNvSpPr txBox="1">
            <a:spLocks/>
          </p:cNvSpPr>
          <p:nvPr/>
        </p:nvSpPr>
        <p:spPr>
          <a:xfrm>
            <a:off x="7010400" y="649015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68</a:t>
            </a:fld>
            <a:endParaRPr lang="en-US" dirty="0"/>
          </a:p>
        </p:txBody>
      </p:sp>
      <p:grpSp>
        <p:nvGrpSpPr>
          <p:cNvPr id="3" name="Group 2">
            <a:extLst>
              <a:ext uri="{FF2B5EF4-FFF2-40B4-BE49-F238E27FC236}">
                <a16:creationId xmlns:a16="http://schemas.microsoft.com/office/drawing/2014/main" id="{3F6DA0CA-580B-4EB1-B77F-AEAA1166F355}"/>
              </a:ext>
            </a:extLst>
          </p:cNvPr>
          <p:cNvGrpSpPr/>
          <p:nvPr/>
        </p:nvGrpSpPr>
        <p:grpSpPr>
          <a:xfrm>
            <a:off x="1146150" y="4709160"/>
            <a:ext cx="7981858" cy="1481311"/>
            <a:chOff x="961040" y="2627443"/>
            <a:chExt cx="7981858" cy="1481311"/>
          </a:xfrm>
        </p:grpSpPr>
        <p:sp>
          <p:nvSpPr>
            <p:cNvPr id="40" name="TextBox 39"/>
            <p:cNvSpPr txBox="1">
              <a:spLocks noChangeArrowheads="1"/>
            </p:cNvSpPr>
            <p:nvPr/>
          </p:nvSpPr>
          <p:spPr bwMode="auto">
            <a:xfrm>
              <a:off x="961040" y="2627443"/>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September 17, 2025</a:t>
              </a:r>
              <a:r>
                <a:rPr lang="en-US" sz="2200" b="1" dirty="0">
                  <a:latin typeface="Calibri" pitchFamily="34" charset="0"/>
                </a:rPr>
                <a:t>						</a:t>
              </a:r>
              <a:r>
                <a:rPr lang="en-US" sz="2200" dirty="0">
                  <a:latin typeface="Calibri" pitchFamily="34" charset="0"/>
                </a:rPr>
                <a:t>Debit		Credit</a:t>
              </a:r>
              <a:endParaRPr lang="en-US" sz="2200" dirty="0"/>
            </a:p>
          </p:txBody>
        </p:sp>
        <p:sp>
          <p:nvSpPr>
            <p:cNvPr id="48" name="TextBox 47"/>
            <p:cNvSpPr txBox="1">
              <a:spLocks noChangeArrowheads="1"/>
            </p:cNvSpPr>
            <p:nvPr/>
          </p:nvSpPr>
          <p:spPr bwMode="auto">
            <a:xfrm>
              <a:off x="978369" y="3000758"/>
              <a:ext cx="7964529" cy="1107996"/>
            </a:xfrm>
            <a:prstGeom prst="rect">
              <a:avLst/>
            </a:prstGeom>
            <a:noFill/>
            <a:ln w="9525">
              <a:noFill/>
              <a:miter lim="800000"/>
              <a:headEnd/>
              <a:tailEnd/>
            </a:ln>
          </p:spPr>
          <p:txBody>
            <a:bodyPr wrap="square">
              <a:spAutoFit/>
            </a:bodyPr>
            <a:lstStyle/>
            <a:p>
              <a:r>
                <a:rPr lang="en-US" sz="2200" b="1" dirty="0">
                  <a:latin typeface="Calibri" pitchFamily="34" charset="0"/>
                </a:rPr>
                <a:t>Allowance for Uncollectible Accounts </a:t>
              </a:r>
              <a:r>
                <a:rPr lang="en-US" sz="2200" dirty="0">
                  <a:latin typeface="Calibri" pitchFamily="34" charset="0"/>
                </a:rPr>
                <a:t>…</a:t>
              </a:r>
              <a:r>
                <a:rPr lang="en-US" sz="2200" b="1" dirty="0">
                  <a:latin typeface="Calibri" pitchFamily="34" charset="0"/>
                </a:rPr>
                <a:t>  	2,000 </a:t>
              </a:r>
            </a:p>
            <a:p>
              <a:r>
                <a:rPr lang="en-US" sz="2200" b="1" dirty="0">
                  <a:latin typeface="Calibri" pitchFamily="34" charset="0"/>
                </a:rPr>
                <a:t>	Accounts Receivable </a:t>
              </a:r>
              <a:r>
                <a:rPr lang="en-US" sz="2200" dirty="0">
                  <a:latin typeface="Calibri" pitchFamily="34" charset="0"/>
                </a:rPr>
                <a:t>………………………</a:t>
              </a:r>
              <a:r>
                <a:rPr lang="en-US" sz="2200" b="1" dirty="0">
                  <a:latin typeface="Calibri" pitchFamily="34" charset="0"/>
                </a:rPr>
                <a:t>				 2,000</a:t>
              </a:r>
              <a:r>
                <a:rPr lang="en-US" sz="2200" i="1" dirty="0">
                  <a:latin typeface="Calibri" pitchFamily="34" charset="0"/>
                </a:rPr>
                <a:t>	(</a:t>
              </a:r>
              <a:r>
                <a:rPr lang="en-US" sz="2200" i="1" dirty="0"/>
                <a:t>Write off a customer’s account directly</a:t>
              </a:r>
              <a:r>
                <a:rPr lang="en-US" sz="2200" i="1" dirty="0">
                  <a:latin typeface="Calibri" pitchFamily="34" charset="0"/>
                </a:rPr>
                <a:t>)</a:t>
              </a:r>
              <a:endParaRPr lang="en-US" sz="2200" b="1" u="sng" dirty="0"/>
            </a:p>
          </p:txBody>
        </p:sp>
        <p:cxnSp>
          <p:nvCxnSpPr>
            <p:cNvPr id="49" name="Straight Connector 48"/>
            <p:cNvCxnSpPr/>
            <p:nvPr/>
          </p:nvCxnSpPr>
          <p:spPr>
            <a:xfrm>
              <a:off x="5970401" y="3034624"/>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9728" y="3033252"/>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F53E4BE-F3CE-405F-AF73-A9BA0998DF70}"/>
                </a:ext>
              </a:extLst>
            </p:cNvPr>
            <p:cNvCxnSpPr/>
            <p:nvPr/>
          </p:nvCxnSpPr>
          <p:spPr>
            <a:xfrm>
              <a:off x="1070740" y="3034624"/>
              <a:ext cx="2286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091531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19" y="914400"/>
            <a:ext cx="7955280" cy="1623045"/>
          </a:xfrm>
        </p:spPr>
        <p:txBody>
          <a:bodyPr>
            <a:noAutofit/>
          </a:bodyPr>
          <a:lstStyle/>
          <a:p>
            <a:pPr>
              <a:lnSpc>
                <a:spcPct val="90000"/>
              </a:lnSpc>
            </a:pPr>
            <a:r>
              <a:rPr lang="en-US" sz="4000" dirty="0"/>
              <a:t>Comparing the Allowance Method and the Direct Write-off Method for Recording Uncollectible Accounts </a:t>
            </a:r>
          </a:p>
        </p:txBody>
      </p:sp>
      <p:sp>
        <p:nvSpPr>
          <p:cNvPr id="3" name="Text Placeholder 5"/>
          <p:cNvSpPr txBox="1">
            <a:spLocks/>
          </p:cNvSpPr>
          <p:nvPr/>
        </p:nvSpPr>
        <p:spPr>
          <a:xfrm>
            <a:off x="1092819"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5–12</a:t>
            </a:r>
          </a:p>
        </p:txBody>
      </p:sp>
      <p:sp>
        <p:nvSpPr>
          <p:cNvPr id="5" name="Rounded Rectangle 4"/>
          <p:cNvSpPr/>
          <p:nvPr/>
        </p:nvSpPr>
        <p:spPr>
          <a:xfrm>
            <a:off x="429106" y="2996980"/>
            <a:ext cx="8669174" cy="2069156"/>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508827" y="3460293"/>
            <a:ext cx="164949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74537" y="3642435"/>
            <a:ext cx="164949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310722" y="3460293"/>
            <a:ext cx="36100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149340" y="3460293"/>
            <a:ext cx="284607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74537" y="3213210"/>
            <a:ext cx="1729905" cy="1600438"/>
          </a:xfrm>
          <a:prstGeom prst="rect">
            <a:avLst/>
          </a:prstGeom>
          <a:noFill/>
        </p:spPr>
        <p:txBody>
          <a:bodyPr wrap="square" rtlCol="0">
            <a:spAutoFit/>
          </a:bodyPr>
          <a:lstStyle/>
          <a:p>
            <a:pPr algn="ctr">
              <a:tabLst>
                <a:tab pos="862013" algn="ctr"/>
                <a:tab pos="3197225" algn="ctr"/>
                <a:tab pos="6288088" algn="ctr"/>
              </a:tabLst>
            </a:pPr>
            <a:r>
              <a:rPr lang="en-US" sz="1400" dirty="0"/>
              <a:t>2024</a:t>
            </a:r>
          </a:p>
          <a:p>
            <a:pPr>
              <a:tabLst>
                <a:tab pos="862013" algn="ctr"/>
                <a:tab pos="1828800" algn="l"/>
                <a:tab pos="5141913" algn="r"/>
                <a:tab pos="5541963" algn="l"/>
                <a:tab pos="7886700" algn="r"/>
              </a:tabLst>
            </a:pPr>
            <a:r>
              <a:rPr lang="en-US" sz="1400" dirty="0"/>
              <a:t>Year-end Adjustment</a:t>
            </a:r>
          </a:p>
          <a:p>
            <a:pPr>
              <a:tabLst>
                <a:tab pos="862013" algn="ctr"/>
                <a:tab pos="1828800" algn="l"/>
                <a:tab pos="5141913" algn="r"/>
                <a:tab pos="5541963" algn="l"/>
                <a:tab pos="7886700" algn="r"/>
              </a:tabLst>
            </a:pPr>
            <a:r>
              <a:rPr lang="en-US" sz="1400" dirty="0"/>
              <a:t> (Estimate = $2,000)</a:t>
            </a:r>
          </a:p>
          <a:p>
            <a:pPr>
              <a:tabLst>
                <a:tab pos="862013" algn="ctr"/>
                <a:tab pos="1828800" algn="l"/>
                <a:tab pos="5141913" algn="r"/>
                <a:tab pos="5541963" algn="l"/>
                <a:tab pos="7886700" algn="r"/>
              </a:tabLst>
            </a:pPr>
            <a:endParaRPr lang="en-US" sz="1400" dirty="0"/>
          </a:p>
          <a:p>
            <a:pPr algn="ctr">
              <a:tabLst>
                <a:tab pos="862013" algn="ctr"/>
                <a:tab pos="1828800" algn="l"/>
                <a:tab pos="5141913" algn="r"/>
                <a:tab pos="5541963" algn="l"/>
                <a:tab pos="7886700" algn="r"/>
              </a:tabLst>
            </a:pPr>
            <a:r>
              <a:rPr lang="en-US" sz="1400" dirty="0"/>
              <a:t>2025</a:t>
            </a:r>
          </a:p>
          <a:p>
            <a:pPr>
              <a:tabLst>
                <a:tab pos="862013" algn="ctr"/>
                <a:tab pos="1828800" algn="l"/>
                <a:tab pos="5141913" algn="r"/>
                <a:tab pos="5541963" algn="l"/>
                <a:tab pos="7886700" algn="r"/>
              </a:tabLst>
            </a:pPr>
            <a:r>
              <a:rPr lang="en-US" sz="1400" dirty="0"/>
              <a:t>	Actual Write-offs</a:t>
            </a:r>
            <a:endParaRPr lang="en-US" sz="1400" b="1" dirty="0"/>
          </a:p>
          <a:p>
            <a:pPr>
              <a:tabLst>
                <a:tab pos="862013" algn="ctr"/>
                <a:tab pos="1828800" algn="l"/>
                <a:tab pos="5141913" algn="r"/>
                <a:tab pos="5541963" algn="l"/>
                <a:tab pos="7886700" algn="r"/>
              </a:tabLst>
            </a:pPr>
            <a:r>
              <a:rPr lang="en-US" sz="1400" dirty="0"/>
              <a:t>	(Actual = $2,000)</a:t>
            </a:r>
            <a:endParaRPr lang="en-US" sz="1400" b="1" dirty="0"/>
          </a:p>
        </p:txBody>
      </p:sp>
      <p:sp>
        <p:nvSpPr>
          <p:cNvPr id="12" name="TextBox 11"/>
          <p:cNvSpPr txBox="1"/>
          <p:nvPr/>
        </p:nvSpPr>
        <p:spPr>
          <a:xfrm>
            <a:off x="2276432" y="3235832"/>
            <a:ext cx="3759329" cy="2031325"/>
          </a:xfrm>
          <a:prstGeom prst="rect">
            <a:avLst/>
          </a:prstGeom>
          <a:noFill/>
        </p:spPr>
        <p:txBody>
          <a:bodyPr wrap="square" rtlCol="0">
            <a:spAutoFit/>
          </a:bodyPr>
          <a:lstStyle/>
          <a:p>
            <a:pPr algn="ctr">
              <a:tabLst>
                <a:tab pos="862013" algn="ctr"/>
                <a:tab pos="3197225" algn="ctr"/>
                <a:tab pos="6288088" algn="ctr"/>
              </a:tabLst>
            </a:pPr>
            <a:r>
              <a:rPr lang="en-US" sz="1400" b="1" dirty="0">
                <a:solidFill>
                  <a:srgbClr val="FF0000"/>
                </a:solidFill>
              </a:rPr>
              <a:t>Allowance Method</a:t>
            </a:r>
          </a:p>
          <a:p>
            <a:pPr>
              <a:tabLst>
                <a:tab pos="862013" algn="ctr"/>
                <a:tab pos="2857500" algn="l"/>
                <a:tab pos="5141913" algn="r"/>
                <a:tab pos="5541963" algn="l"/>
                <a:tab pos="7886700" algn="r"/>
              </a:tabLst>
            </a:pPr>
            <a:r>
              <a:rPr lang="en-US" sz="1400" b="1" dirty="0"/>
              <a:t>Bad Debt Expense 	2,000  </a:t>
            </a:r>
            <a:r>
              <a:rPr lang="en-US" sz="1400" dirty="0"/>
              <a:t>	</a:t>
            </a:r>
          </a:p>
          <a:p>
            <a:pPr>
              <a:tabLst>
                <a:tab pos="862013" algn="ctr"/>
                <a:tab pos="3143250" algn="l"/>
                <a:tab pos="5141913" algn="r"/>
                <a:tab pos="5541963" algn="l"/>
                <a:tab pos="7886700" algn="r"/>
              </a:tabLst>
            </a:pPr>
            <a:r>
              <a:rPr lang="en-US" sz="1400" dirty="0"/>
              <a:t>     Allowance for Uncollectible Accounts   	2,000</a:t>
            </a:r>
          </a:p>
          <a:p>
            <a:pPr>
              <a:tabLst>
                <a:tab pos="862013" algn="ctr"/>
                <a:tab pos="1828800" algn="l"/>
                <a:tab pos="5141913" algn="r"/>
                <a:tab pos="5541963" algn="l"/>
                <a:tab pos="7886700" algn="r"/>
              </a:tabLst>
            </a:pPr>
            <a:endParaRPr lang="en-US" sz="1400" dirty="0"/>
          </a:p>
          <a:p>
            <a:pPr>
              <a:tabLst>
                <a:tab pos="862013" algn="ctr"/>
                <a:tab pos="1828800" algn="l"/>
                <a:tab pos="5141913" algn="r"/>
                <a:tab pos="5541963" algn="l"/>
                <a:tab pos="7886700" algn="r"/>
              </a:tabLst>
            </a:pPr>
            <a:endParaRPr lang="en-US" sz="1400" dirty="0"/>
          </a:p>
          <a:p>
            <a:pPr>
              <a:tabLst>
                <a:tab pos="862013" algn="ctr"/>
                <a:tab pos="2857500" algn="l"/>
                <a:tab pos="5141913" algn="r"/>
                <a:tab pos="5541963" algn="l"/>
                <a:tab pos="7886700" algn="r"/>
              </a:tabLst>
            </a:pPr>
            <a:r>
              <a:rPr lang="en-US" sz="1400" dirty="0"/>
              <a:t>Allowance for Uncollectible Accounts	2,000</a:t>
            </a:r>
            <a:endParaRPr lang="en-US" sz="1400" b="1" dirty="0"/>
          </a:p>
          <a:p>
            <a:pPr>
              <a:tabLst>
                <a:tab pos="862013" algn="ctr"/>
                <a:tab pos="3143250" algn="l"/>
                <a:tab pos="5141913" algn="r"/>
                <a:tab pos="5541963" algn="l"/>
                <a:tab pos="7886700" algn="r"/>
              </a:tabLst>
            </a:pPr>
            <a:r>
              <a:rPr lang="en-US" sz="1400" b="1" dirty="0"/>
              <a:t>	    Accounts Receivable                                    2,000</a:t>
            </a:r>
            <a:r>
              <a:rPr lang="en-US" sz="1400" dirty="0"/>
              <a:t>	</a:t>
            </a:r>
            <a:endParaRPr lang="en-US" sz="1400" b="1" dirty="0"/>
          </a:p>
        </p:txBody>
      </p:sp>
      <p:sp>
        <p:nvSpPr>
          <p:cNvPr id="13" name="TextBox 12"/>
          <p:cNvSpPr txBox="1"/>
          <p:nvPr/>
        </p:nvSpPr>
        <p:spPr>
          <a:xfrm>
            <a:off x="6149340" y="3236606"/>
            <a:ext cx="2846070" cy="1600438"/>
          </a:xfrm>
          <a:prstGeom prst="rect">
            <a:avLst/>
          </a:prstGeom>
          <a:noFill/>
        </p:spPr>
        <p:txBody>
          <a:bodyPr wrap="square" rtlCol="0">
            <a:spAutoFit/>
          </a:bodyPr>
          <a:lstStyle/>
          <a:p>
            <a:pPr>
              <a:tabLst>
                <a:tab pos="862013" algn="ctr"/>
                <a:tab pos="3197225" algn="ctr"/>
                <a:tab pos="6288088" algn="ctr"/>
              </a:tabLst>
            </a:pPr>
            <a:r>
              <a:rPr lang="en-US" sz="1400" b="1" dirty="0">
                <a:solidFill>
                  <a:srgbClr val="FF0000"/>
                </a:solidFill>
              </a:rPr>
              <a:t>Direct Write-off Method</a:t>
            </a:r>
          </a:p>
          <a:p>
            <a:pPr>
              <a:tabLst>
                <a:tab pos="862013" algn="ctr"/>
                <a:tab pos="1828800" algn="l"/>
                <a:tab pos="5141913" algn="r"/>
                <a:tab pos="5541963" algn="l"/>
                <a:tab pos="7886700" algn="r"/>
              </a:tabLst>
            </a:pPr>
            <a:r>
              <a:rPr lang="en-US" sz="1400" dirty="0"/>
              <a:t>No adjustment</a:t>
            </a:r>
          </a:p>
          <a:p>
            <a:pPr>
              <a:tabLst>
                <a:tab pos="862013" algn="ctr"/>
                <a:tab pos="1828800" algn="l"/>
                <a:tab pos="5141913" algn="r"/>
                <a:tab pos="5541963" algn="l"/>
                <a:tab pos="7886700" algn="r"/>
              </a:tabLst>
            </a:pPr>
            <a:endParaRPr lang="en-US" sz="1400" dirty="0"/>
          </a:p>
          <a:p>
            <a:pPr>
              <a:tabLst>
                <a:tab pos="862013" algn="ctr"/>
                <a:tab pos="1828800" algn="l"/>
                <a:tab pos="5141913" algn="r"/>
                <a:tab pos="5541963" algn="l"/>
                <a:tab pos="7886700" algn="r"/>
              </a:tabLst>
            </a:pPr>
            <a:endParaRPr lang="en-US" sz="1400" dirty="0"/>
          </a:p>
          <a:p>
            <a:pPr>
              <a:tabLst>
                <a:tab pos="862013" algn="ctr"/>
                <a:tab pos="1828800" algn="l"/>
                <a:tab pos="5141913" algn="r"/>
                <a:tab pos="5541963" algn="l"/>
                <a:tab pos="7886700" algn="r"/>
              </a:tabLst>
            </a:pPr>
            <a:endParaRPr lang="en-US" sz="1400" dirty="0"/>
          </a:p>
          <a:p>
            <a:pPr>
              <a:tabLst>
                <a:tab pos="862013" algn="ctr"/>
                <a:tab pos="1828800" algn="l"/>
                <a:tab pos="5141913" algn="r"/>
                <a:tab pos="5541963" algn="l"/>
                <a:tab pos="7886700" algn="r"/>
              </a:tabLst>
            </a:pPr>
            <a:r>
              <a:rPr lang="en-US" sz="1400" b="1" dirty="0"/>
              <a:t>Bad Debt Expense   	2,000  </a:t>
            </a:r>
          </a:p>
          <a:p>
            <a:pPr>
              <a:tabLst>
                <a:tab pos="862013" algn="ctr"/>
                <a:tab pos="2171700" algn="l"/>
                <a:tab pos="5141913" algn="r"/>
                <a:tab pos="5541963" algn="l"/>
                <a:tab pos="7886700" algn="r"/>
              </a:tabLst>
            </a:pPr>
            <a:r>
              <a:rPr lang="en-US" sz="1400" b="1" dirty="0"/>
              <a:t>     Accounts Receivable  	2,000</a:t>
            </a:r>
          </a:p>
        </p:txBody>
      </p:sp>
      <p:sp>
        <p:nvSpPr>
          <p:cNvPr id="24" name="Oval 23"/>
          <p:cNvSpPr/>
          <p:nvPr/>
        </p:nvSpPr>
        <p:spPr>
          <a:xfrm>
            <a:off x="606241" y="3658258"/>
            <a:ext cx="830662" cy="27432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p:cNvSpPr/>
          <p:nvPr/>
        </p:nvSpPr>
        <p:spPr>
          <a:xfrm>
            <a:off x="661227" y="4518829"/>
            <a:ext cx="830662" cy="27432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8" name="Straight Arrow Connector 27"/>
          <p:cNvCxnSpPr/>
          <p:nvPr/>
        </p:nvCxnSpPr>
        <p:spPr>
          <a:xfrm flipH="1">
            <a:off x="5320666" y="3272132"/>
            <a:ext cx="240029" cy="39664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0EF4C3B-7365-4CF2-8988-51C9ABFF14A7}"/>
              </a:ext>
            </a:extLst>
          </p:cNvPr>
          <p:cNvSpPr txBox="1"/>
          <p:nvPr/>
        </p:nvSpPr>
        <p:spPr>
          <a:xfrm>
            <a:off x="854633" y="5157699"/>
            <a:ext cx="7955280" cy="1077218"/>
          </a:xfrm>
          <a:prstGeom prst="rect">
            <a:avLst/>
          </a:prstGeom>
          <a:noFill/>
        </p:spPr>
        <p:txBody>
          <a:bodyPr wrap="square" rtlCol="0">
            <a:spAutoFit/>
          </a:bodyPr>
          <a:lstStyle/>
          <a:p>
            <a:pPr algn="ctr"/>
            <a:r>
              <a:rPr lang="en-US" sz="3200" dirty="0">
                <a:solidFill>
                  <a:srgbClr val="1D5F76"/>
                </a:solidFill>
              </a:rPr>
              <a:t>The difference between the two methods </a:t>
            </a:r>
            <a:br>
              <a:rPr lang="en-US" sz="3200" dirty="0">
                <a:solidFill>
                  <a:srgbClr val="1D5F76"/>
                </a:solidFill>
              </a:rPr>
            </a:br>
            <a:r>
              <a:rPr lang="en-US" sz="3200" dirty="0">
                <a:solidFill>
                  <a:srgbClr val="1D5F76"/>
                </a:solidFill>
              </a:rPr>
              <a:t>is in the timing. </a:t>
            </a:r>
          </a:p>
        </p:txBody>
      </p:sp>
    </p:spTree>
    <p:extLst>
      <p:ext uri="{BB962C8B-B14F-4D97-AF65-F5344CB8AC3E}">
        <p14:creationId xmlns:p14="http://schemas.microsoft.com/office/powerpoint/2010/main" val="54921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lstStyle/>
          <a:p>
            <a:r>
              <a:rPr lang="en-US" dirty="0"/>
              <a:t>Companies record an asset (accounts receivable) and revenue when they sell goods or services to their customers on account, expecting collection in the future. </a:t>
            </a:r>
          </a:p>
          <a:p>
            <a:r>
              <a:rPr lang="en-US" dirty="0"/>
              <a:t>Once the receivable is collected, the balance of accounts receivable is reduced.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7</a:t>
            </a:fld>
            <a:endParaRPr lang="en-US" dirty="0"/>
          </a:p>
        </p:txBody>
      </p:sp>
    </p:spTree>
    <p:extLst>
      <p:ext uri="{BB962C8B-B14F-4D97-AF65-F5344CB8AC3E}">
        <p14:creationId xmlns:p14="http://schemas.microsoft.com/office/powerpoint/2010/main" val="4001932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p:txBody>
          <a:bodyPr/>
          <a:lstStyle/>
          <a:p>
            <a:r>
              <a:rPr lang="en-US" dirty="0"/>
              <a:t>Some students erroneously think firms should reduce total assets and record bad debt expense at the time the bad debt actually occurs. </a:t>
            </a:r>
          </a:p>
          <a:p>
            <a:r>
              <a:rPr lang="en-US" dirty="0"/>
              <a:t>However, companies </a:t>
            </a:r>
            <a:r>
              <a:rPr lang="en-US" b="1" i="1" dirty="0"/>
              <a:t>anticipate</a:t>
            </a:r>
            <a:r>
              <a:rPr lang="en-US" dirty="0"/>
              <a:t> future bad debts and establish an allowance for those estimates.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10400"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70</a:t>
            </a:fld>
            <a:endParaRPr lang="en-US" dirty="0"/>
          </a:p>
        </p:txBody>
      </p:sp>
    </p:spTree>
    <p:extLst>
      <p:ext uri="{BB962C8B-B14F-4D97-AF65-F5344CB8AC3E}">
        <p14:creationId xmlns:p14="http://schemas.microsoft.com/office/powerpoint/2010/main" val="4431550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normAutofit/>
          </a:bodyPr>
          <a:lstStyle/>
          <a:p>
            <a:r>
              <a:rPr lang="en-US" dirty="0"/>
              <a:t>The direct write-off method waits to reduce accounts receivable and record bad debt expense until accounts receivable prove uncollectible in the future. </a:t>
            </a:r>
          </a:p>
          <a:p>
            <a:r>
              <a:rPr lang="en-US" dirty="0"/>
              <a:t>This leads to accounts receivable being overstated in the current year. </a:t>
            </a:r>
          </a:p>
          <a:p>
            <a:r>
              <a:rPr lang="en-US" dirty="0"/>
              <a:t>The direct write-off method generally is not acceptable for financial reporting.</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10400"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71</a:t>
            </a:fld>
            <a:endParaRPr lang="en-US" dirty="0"/>
          </a:p>
        </p:txBody>
      </p:sp>
    </p:spTree>
    <p:extLst>
      <p:ext uri="{BB962C8B-B14F-4D97-AF65-F5344CB8AC3E}">
        <p14:creationId xmlns:p14="http://schemas.microsoft.com/office/powerpoint/2010/main" val="19339944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NOTES RECEIVABLE AND INTEREST</a:t>
            </a:r>
          </a:p>
        </p:txBody>
      </p:sp>
      <p:sp>
        <p:nvSpPr>
          <p:cNvPr id="4" name="Title 3"/>
          <p:cNvSpPr>
            <a:spLocks noGrp="1"/>
          </p:cNvSpPr>
          <p:nvPr>
            <p:ph type="title"/>
          </p:nvPr>
        </p:nvSpPr>
        <p:spPr/>
        <p:txBody>
          <a:bodyPr/>
          <a:lstStyle/>
          <a:p>
            <a:r>
              <a:rPr lang="en-US" dirty="0"/>
              <a:t>PART C</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51699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72</a:t>
            </a:fld>
            <a:endParaRPr lang="en-US" dirty="0"/>
          </a:p>
        </p:txBody>
      </p:sp>
    </p:spTree>
    <p:extLst>
      <p:ext uri="{BB962C8B-B14F-4D97-AF65-F5344CB8AC3E}">
        <p14:creationId xmlns:p14="http://schemas.microsoft.com/office/powerpoint/2010/main" val="24386632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LO5–7</a:t>
            </a:r>
            <a:r>
              <a:rPr lang="en-US" dirty="0"/>
              <a:t>	Account for notes receivable and interest revenue.</a:t>
            </a:r>
          </a:p>
        </p:txBody>
      </p:sp>
      <p:sp>
        <p:nvSpPr>
          <p:cNvPr id="4" name="Title 3"/>
          <p:cNvSpPr>
            <a:spLocks noGrp="1"/>
          </p:cNvSpPr>
          <p:nvPr>
            <p:ph type="title"/>
          </p:nvPr>
        </p:nvSpPr>
        <p:spPr/>
        <p:txBody>
          <a:bodyPr/>
          <a:lstStyle/>
          <a:p>
            <a:r>
              <a:rPr lang="en-US" dirty="0"/>
              <a:t>Learning Objective 7</a:t>
            </a:r>
          </a:p>
        </p:txBody>
      </p:sp>
      <p:sp>
        <p:nvSpPr>
          <p:cNvPr id="8" name="Footer Placeholder 7"/>
          <p:cNvSpPr>
            <a:spLocks noGrp="1"/>
          </p:cNvSpPr>
          <p:nvPr>
            <p:ph type="ftr" sz="quarter" idx="11"/>
          </p:nvPr>
        </p:nvSpPr>
        <p:spPr>
          <a:xfrm>
            <a:off x="1424213" y="6493700"/>
            <a:ext cx="6540501" cy="365125"/>
          </a:xfrm>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10400"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73</a:t>
            </a:fld>
            <a:endParaRPr lang="en-US" dirty="0"/>
          </a:p>
        </p:txBody>
      </p:sp>
    </p:spTree>
    <p:extLst>
      <p:ext uri="{BB962C8B-B14F-4D97-AF65-F5344CB8AC3E}">
        <p14:creationId xmlns:p14="http://schemas.microsoft.com/office/powerpoint/2010/main" val="18723982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05206" y="3587995"/>
            <a:ext cx="8181199" cy="2689363"/>
          </a:xfrm>
          <a:prstGeom prst="roundRect">
            <a:avLst>
              <a:gd name="adj" fmla="val 11762"/>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2857000" y="3835972"/>
            <a:ext cx="6230618" cy="1569660"/>
          </a:xfrm>
          <a:prstGeom prst="rect">
            <a:avLst/>
          </a:prstGeom>
          <a:noFill/>
        </p:spPr>
        <p:txBody>
          <a:bodyPr wrap="square" rtlCol="0">
            <a:spAutoFit/>
          </a:bodyPr>
          <a:lstStyle/>
          <a:p>
            <a:r>
              <a:rPr lang="en-US" sz="1600" dirty="0"/>
              <a:t>$       10,000                                              Date           February 1, 2024</a:t>
            </a:r>
          </a:p>
          <a:p>
            <a:endParaRPr lang="en-US" sz="1600" dirty="0"/>
          </a:p>
          <a:p>
            <a:r>
              <a:rPr lang="en-US" sz="1600" dirty="0"/>
              <a:t>   Six months               after date          I         promise to pay to the</a:t>
            </a:r>
          </a:p>
          <a:p>
            <a:r>
              <a:rPr lang="en-US" sz="1600" dirty="0"/>
              <a:t>order of                          Kimzey Medical Clinic</a:t>
            </a:r>
          </a:p>
          <a:p>
            <a:r>
              <a:rPr lang="en-US" sz="1600" dirty="0"/>
              <a:t>                          Ten thousand and no/100                          dollars</a:t>
            </a:r>
          </a:p>
          <a:p>
            <a:r>
              <a:rPr lang="en-US" sz="1600" dirty="0"/>
              <a:t>  for value received with interest at the rate of                  12%   .</a:t>
            </a:r>
          </a:p>
        </p:txBody>
      </p:sp>
      <p:sp>
        <p:nvSpPr>
          <p:cNvPr id="2" name="Title 1"/>
          <p:cNvSpPr>
            <a:spLocks noGrp="1"/>
          </p:cNvSpPr>
          <p:nvPr>
            <p:ph type="title"/>
          </p:nvPr>
        </p:nvSpPr>
        <p:spPr>
          <a:xfrm>
            <a:off x="914400" y="914400"/>
            <a:ext cx="8229600" cy="614075"/>
          </a:xfrm>
        </p:spPr>
        <p:txBody>
          <a:bodyPr>
            <a:normAutofit/>
          </a:bodyPr>
          <a:lstStyle/>
          <a:p>
            <a:r>
              <a:rPr lang="en-US" sz="4000" dirty="0"/>
              <a:t>Note Receivable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5–13</a:t>
            </a:r>
          </a:p>
        </p:txBody>
      </p:sp>
      <p:cxnSp>
        <p:nvCxnSpPr>
          <p:cNvPr id="6" name="Straight Connector 5"/>
          <p:cNvCxnSpPr/>
          <p:nvPr/>
        </p:nvCxnSpPr>
        <p:spPr>
          <a:xfrm>
            <a:off x="3166408" y="4126023"/>
            <a:ext cx="956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941473" y="3817447"/>
            <a:ext cx="1343373" cy="2456057"/>
          </a:xfrm>
          <a:prstGeom prst="rect">
            <a:avLst/>
          </a:prstGeom>
          <a:noFill/>
        </p:spPr>
        <p:txBody>
          <a:bodyPr wrap="square" rtlCol="0">
            <a:spAutoFit/>
          </a:bodyPr>
          <a:lstStyle/>
          <a:p>
            <a:r>
              <a:rPr lang="en-US" sz="1600" b="1" dirty="0">
                <a:solidFill>
                  <a:srgbClr val="1D5F76"/>
                </a:solidFill>
              </a:rPr>
              <a:t>Face value</a:t>
            </a:r>
          </a:p>
          <a:p>
            <a:endParaRPr lang="en-US" sz="1600" b="1" dirty="0">
              <a:solidFill>
                <a:srgbClr val="1D5F76"/>
              </a:solidFill>
            </a:endParaRPr>
          </a:p>
          <a:p>
            <a:pPr>
              <a:lnSpc>
                <a:spcPct val="90000"/>
              </a:lnSpc>
            </a:pPr>
            <a:r>
              <a:rPr lang="en-US" sz="1600" b="1" dirty="0">
                <a:solidFill>
                  <a:srgbClr val="1D5F76"/>
                </a:solidFill>
              </a:rPr>
              <a:t>Due date</a:t>
            </a:r>
          </a:p>
          <a:p>
            <a:endParaRPr lang="en-US" sz="1600" b="1" dirty="0">
              <a:solidFill>
                <a:srgbClr val="1D5F76"/>
              </a:solidFill>
            </a:endParaRPr>
          </a:p>
          <a:p>
            <a:pPr>
              <a:lnSpc>
                <a:spcPct val="150000"/>
              </a:lnSpc>
            </a:pPr>
            <a:r>
              <a:rPr lang="en-US" sz="1600" b="1" dirty="0">
                <a:solidFill>
                  <a:srgbClr val="1D5F76"/>
                </a:solidFill>
              </a:rPr>
              <a:t>Payee</a:t>
            </a:r>
          </a:p>
          <a:p>
            <a:pPr>
              <a:lnSpc>
                <a:spcPct val="150000"/>
              </a:lnSpc>
            </a:pPr>
            <a:endParaRPr lang="en-US" sz="1600" b="1" dirty="0">
              <a:solidFill>
                <a:srgbClr val="1D5F76"/>
              </a:solidFill>
            </a:endParaRPr>
          </a:p>
          <a:p>
            <a:pPr>
              <a:lnSpc>
                <a:spcPct val="80000"/>
              </a:lnSpc>
            </a:pPr>
            <a:r>
              <a:rPr lang="en-US" sz="1600" b="1" dirty="0">
                <a:solidFill>
                  <a:srgbClr val="1D5F76"/>
                </a:solidFill>
              </a:rPr>
              <a:t>Interest rate</a:t>
            </a:r>
          </a:p>
          <a:p>
            <a:pPr>
              <a:lnSpc>
                <a:spcPct val="80000"/>
              </a:lnSpc>
            </a:pPr>
            <a:endParaRPr lang="en-US" sz="1600" b="1" dirty="0">
              <a:solidFill>
                <a:srgbClr val="1D5F76"/>
              </a:solidFill>
            </a:endParaRPr>
          </a:p>
          <a:p>
            <a:pPr>
              <a:lnSpc>
                <a:spcPct val="110000"/>
              </a:lnSpc>
            </a:pPr>
            <a:r>
              <a:rPr lang="en-US" sz="1600" b="1" dirty="0">
                <a:solidFill>
                  <a:srgbClr val="1D5F76"/>
                </a:solidFill>
              </a:rPr>
              <a:t>Maker</a:t>
            </a:r>
          </a:p>
        </p:txBody>
      </p:sp>
      <p:cxnSp>
        <p:nvCxnSpPr>
          <p:cNvPr id="13" name="Straight Connector 12"/>
          <p:cNvCxnSpPr/>
          <p:nvPr/>
        </p:nvCxnSpPr>
        <p:spPr>
          <a:xfrm>
            <a:off x="6684671" y="4126023"/>
            <a:ext cx="19056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945810" y="4589243"/>
            <a:ext cx="1612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904484" y="4865969"/>
            <a:ext cx="43216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945810" y="5089410"/>
            <a:ext cx="448107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814341" y="4589243"/>
            <a:ext cx="40474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426889" y="5355013"/>
            <a:ext cx="6571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210067" y="5843446"/>
            <a:ext cx="162888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045062" y="4003940"/>
            <a:ext cx="811938" cy="0"/>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861412" y="4493801"/>
            <a:ext cx="1084398" cy="0"/>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639093" y="4749906"/>
            <a:ext cx="3185692" cy="270351"/>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2133872" y="5309380"/>
            <a:ext cx="5293017" cy="347772"/>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1748790" y="5657153"/>
            <a:ext cx="5598171" cy="446223"/>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234585" y="5562312"/>
            <a:ext cx="1506677" cy="307777"/>
          </a:xfrm>
          <a:prstGeom prst="rect">
            <a:avLst/>
          </a:prstGeom>
          <a:noFill/>
        </p:spPr>
        <p:txBody>
          <a:bodyPr wrap="square" rtlCol="0">
            <a:spAutoFit/>
          </a:bodyPr>
          <a:lstStyle/>
          <a:p>
            <a:r>
              <a:rPr lang="en-US" sz="1400" dirty="0">
                <a:latin typeface="Lucida Handwriting"/>
                <a:cs typeface="Lucida Handwriting"/>
              </a:rPr>
              <a:t>Justin Payne</a:t>
            </a:r>
          </a:p>
        </p:txBody>
      </p:sp>
      <p:sp>
        <p:nvSpPr>
          <p:cNvPr id="22" name="Content Placeholder 2"/>
          <p:cNvSpPr txBox="1">
            <a:spLocks/>
          </p:cNvSpPr>
          <p:nvPr/>
        </p:nvSpPr>
        <p:spPr>
          <a:xfrm>
            <a:off x="709986" y="1554480"/>
            <a:ext cx="7955280" cy="217021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Notes receivable are assets. </a:t>
            </a:r>
          </a:p>
          <a:p>
            <a:r>
              <a:rPr lang="en-US" sz="2400" dirty="0"/>
              <a:t>We classify notes receivable as either current or noncurrent, depending on the expected collection date. </a:t>
            </a:r>
          </a:p>
          <a:p>
            <a:r>
              <a:rPr lang="en-US" sz="2400" dirty="0"/>
              <a:t>If the time to maturity is longer than one year, the note receivable is a long-term asset.</a:t>
            </a:r>
          </a:p>
        </p:txBody>
      </p:sp>
      <p:sp>
        <p:nvSpPr>
          <p:cNvPr id="4" name="Oval 3"/>
          <p:cNvSpPr/>
          <p:nvPr/>
        </p:nvSpPr>
        <p:spPr>
          <a:xfrm>
            <a:off x="885613" y="3851313"/>
            <a:ext cx="1130662" cy="308576"/>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Oval 22"/>
          <p:cNvSpPr/>
          <p:nvPr/>
        </p:nvSpPr>
        <p:spPr>
          <a:xfrm>
            <a:off x="914400" y="4301283"/>
            <a:ext cx="951210" cy="308576"/>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p:cNvSpPr/>
          <p:nvPr/>
        </p:nvSpPr>
        <p:spPr>
          <a:xfrm>
            <a:off x="902545" y="4882902"/>
            <a:ext cx="727213" cy="308576"/>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p:cNvSpPr/>
          <p:nvPr/>
        </p:nvSpPr>
        <p:spPr>
          <a:xfrm>
            <a:off x="868678" y="5483266"/>
            <a:ext cx="1265194" cy="308576"/>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a:off x="868678" y="5949088"/>
            <a:ext cx="880112" cy="308576"/>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59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3" grpId="0" animBg="1"/>
      <p:bldP spid="23" grpId="1" animBg="1"/>
      <p:bldP spid="25" grpId="0" animBg="1"/>
      <p:bldP spid="25" grpId="1" animBg="1"/>
      <p:bldP spid="27" grpId="0" animBg="1"/>
      <p:bldP spid="27" grpId="1" animBg="1"/>
      <p:bldP spid="2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840082"/>
          </a:xfrm>
        </p:spPr>
        <p:txBody>
          <a:bodyPr/>
          <a:lstStyle/>
          <a:p>
            <a:r>
              <a:rPr lang="en-US" dirty="0"/>
              <a:t>Recording Notes Receivable</a:t>
            </a:r>
          </a:p>
        </p:txBody>
      </p:sp>
      <p:sp>
        <p:nvSpPr>
          <p:cNvPr id="4" name="Content Placeholder 3"/>
          <p:cNvSpPr>
            <a:spLocks noGrp="1"/>
          </p:cNvSpPr>
          <p:nvPr>
            <p:ph idx="1"/>
          </p:nvPr>
        </p:nvSpPr>
        <p:spPr>
          <a:xfrm>
            <a:off x="875078" y="1280160"/>
            <a:ext cx="8039367" cy="2217223"/>
          </a:xfrm>
        </p:spPr>
        <p:txBody>
          <a:bodyPr>
            <a:noAutofit/>
          </a:bodyPr>
          <a:lstStyle/>
          <a:p>
            <a:r>
              <a:rPr lang="en-IN" dirty="0"/>
              <a:t>Kimzey provided $10,000 of services to Justin Payne, who is not able to pay immediately</a:t>
            </a:r>
          </a:p>
          <a:p>
            <a:r>
              <a:rPr lang="en-IN" dirty="0"/>
              <a:t>Justin Payne signs a promissory note, offering to pay $10,000 plus 12% interest in six months (August 1)</a:t>
            </a:r>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25" name="Rectangle 24"/>
          <p:cNvSpPr/>
          <p:nvPr/>
        </p:nvSpPr>
        <p:spPr>
          <a:xfrm>
            <a:off x="875079" y="3987949"/>
            <a:ext cx="8045078" cy="155448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27" name="TextBox 26"/>
          <p:cNvSpPr txBox="1">
            <a:spLocks noChangeArrowheads="1"/>
          </p:cNvSpPr>
          <p:nvPr/>
        </p:nvSpPr>
        <p:spPr bwMode="auto">
          <a:xfrm>
            <a:off x="938298" y="3987949"/>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February 1, 2024</a:t>
            </a:r>
            <a:r>
              <a:rPr lang="en-US" sz="2200" b="1" dirty="0">
                <a:latin typeface="Calibri" pitchFamily="34" charset="0"/>
              </a:rPr>
              <a:t>							 </a:t>
            </a:r>
            <a:r>
              <a:rPr lang="en-US" sz="2200" dirty="0">
                <a:latin typeface="Calibri" pitchFamily="34" charset="0"/>
              </a:rPr>
              <a:t>Debit		Credit</a:t>
            </a:r>
            <a:endParaRPr lang="en-US" sz="2200" dirty="0"/>
          </a:p>
        </p:txBody>
      </p:sp>
      <p:sp>
        <p:nvSpPr>
          <p:cNvPr id="32" name="TextBox 31"/>
          <p:cNvSpPr txBox="1">
            <a:spLocks noChangeArrowheads="1"/>
          </p:cNvSpPr>
          <p:nvPr/>
        </p:nvSpPr>
        <p:spPr bwMode="auto">
          <a:xfrm>
            <a:off x="955628" y="4361264"/>
            <a:ext cx="7958818" cy="1107996"/>
          </a:xfrm>
          <a:prstGeom prst="rect">
            <a:avLst/>
          </a:prstGeom>
          <a:noFill/>
          <a:ln w="9525">
            <a:noFill/>
            <a:miter lim="800000"/>
            <a:headEnd/>
            <a:tailEnd/>
          </a:ln>
        </p:spPr>
        <p:txBody>
          <a:bodyPr wrap="square">
            <a:spAutoFit/>
          </a:bodyPr>
          <a:lstStyle/>
          <a:p>
            <a:r>
              <a:rPr lang="en-US" sz="2200" b="1" dirty="0">
                <a:latin typeface="Calibri" pitchFamily="34" charset="0"/>
              </a:rPr>
              <a:t>Notes Receivable </a:t>
            </a:r>
            <a:r>
              <a:rPr lang="en-US" sz="2200" dirty="0">
                <a:latin typeface="Calibri" pitchFamily="34" charset="0"/>
              </a:rPr>
              <a:t>…………………………………</a:t>
            </a:r>
            <a:r>
              <a:rPr lang="en-US" sz="2200" b="1" dirty="0">
                <a:latin typeface="Calibri" pitchFamily="34" charset="0"/>
              </a:rPr>
              <a:t>	  	10,000 </a:t>
            </a:r>
          </a:p>
          <a:p>
            <a:r>
              <a:rPr lang="en-US" sz="2200" b="1" dirty="0">
                <a:latin typeface="Calibri" pitchFamily="34" charset="0"/>
              </a:rPr>
              <a:t>	Service Revenue </a:t>
            </a:r>
            <a:r>
              <a:rPr lang="en-US" sz="2200" dirty="0">
                <a:latin typeface="Calibri" pitchFamily="34" charset="0"/>
              </a:rPr>
              <a:t>…………………………….</a:t>
            </a:r>
            <a:r>
              <a:rPr lang="en-US" sz="2200" b="1" dirty="0">
                <a:latin typeface="Calibri" pitchFamily="34" charset="0"/>
              </a:rPr>
              <a:t>				10,000</a:t>
            </a:r>
          </a:p>
          <a:p>
            <a:r>
              <a:rPr lang="en-US" sz="2200" b="1" dirty="0">
                <a:latin typeface="Calibri" pitchFamily="34" charset="0"/>
              </a:rPr>
              <a:t>	</a:t>
            </a:r>
            <a:r>
              <a:rPr lang="en-US" sz="2200" i="1" dirty="0">
                <a:latin typeface="Calibri" pitchFamily="34" charset="0"/>
              </a:rPr>
              <a:t>(Accept a six-month, 12% note receivable for services provided)</a:t>
            </a:r>
            <a:endParaRPr lang="en-US" sz="2200" b="1" u="sng" dirty="0"/>
          </a:p>
        </p:txBody>
      </p:sp>
      <p:cxnSp>
        <p:nvCxnSpPr>
          <p:cNvPr id="33" name="Straight Connector 32"/>
          <p:cNvCxnSpPr/>
          <p:nvPr/>
        </p:nvCxnSpPr>
        <p:spPr>
          <a:xfrm>
            <a:off x="6016448" y="4361264"/>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408476" y="4365819"/>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001348" y="4385976"/>
            <a:ext cx="1920240"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Content Placeholder 3"/>
          <p:cNvSpPr txBox="1">
            <a:spLocks/>
          </p:cNvSpPr>
          <p:nvPr/>
        </p:nvSpPr>
        <p:spPr>
          <a:xfrm>
            <a:off x="875079" y="5572587"/>
            <a:ext cx="8229600" cy="60579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a:t>No interest is recorded on February 1</a:t>
            </a:r>
            <a:endParaRPr lang="en-US" dirty="0"/>
          </a:p>
        </p:txBody>
      </p:sp>
      <p:sp>
        <p:nvSpPr>
          <p:cNvPr id="13" name="Slide Number Placeholder 2"/>
          <p:cNvSpPr txBox="1">
            <a:spLocks/>
          </p:cNvSpPr>
          <p:nvPr/>
        </p:nvSpPr>
        <p:spPr>
          <a:xfrm>
            <a:off x="7010400" y="650791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75</a:t>
            </a:fld>
            <a:endParaRPr lang="en-US" dirty="0"/>
          </a:p>
        </p:txBody>
      </p:sp>
    </p:spTree>
    <p:extLst>
      <p:ext uri="{BB962C8B-B14F-4D97-AF65-F5344CB8AC3E}">
        <p14:creationId xmlns:p14="http://schemas.microsoft.com/office/powerpoint/2010/main" val="212989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840082"/>
          </a:xfrm>
        </p:spPr>
        <p:txBody>
          <a:bodyPr/>
          <a:lstStyle/>
          <a:p>
            <a:r>
              <a:rPr lang="en-US" dirty="0"/>
              <a:t>Accepting a Note Receivable to Replace an Existing Accounts Receivable</a:t>
            </a:r>
          </a:p>
        </p:txBody>
      </p:sp>
      <p:sp>
        <p:nvSpPr>
          <p:cNvPr id="4" name="Content Placeholder 3"/>
          <p:cNvSpPr>
            <a:spLocks noGrp="1"/>
          </p:cNvSpPr>
          <p:nvPr>
            <p:ph idx="1"/>
          </p:nvPr>
        </p:nvSpPr>
        <p:spPr>
          <a:xfrm>
            <a:off x="907904" y="2286960"/>
            <a:ext cx="7955280" cy="2217223"/>
          </a:xfrm>
        </p:spPr>
        <p:txBody>
          <a:bodyPr>
            <a:noAutofit/>
          </a:bodyPr>
          <a:lstStyle/>
          <a:p>
            <a:r>
              <a:rPr lang="en-US" sz="2600" dirty="0"/>
              <a:t>Over time, it became apparent that Justin would not be able to pay quickly, so Kimzey required Justin to sign a six-month, 12% promissory note on February 1, 2024. </a:t>
            </a:r>
          </a:p>
          <a:p>
            <a:r>
              <a:rPr lang="en-US" sz="2600" dirty="0"/>
              <a:t>When Justin signs the note, Kimzey records the following transaction to reclassify the existing account receivable as a note receivable.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25" name="Rectangle 24"/>
          <p:cNvSpPr/>
          <p:nvPr/>
        </p:nvSpPr>
        <p:spPr>
          <a:xfrm>
            <a:off x="875079" y="4799640"/>
            <a:ext cx="8045078" cy="146304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27" name="TextBox 26"/>
          <p:cNvSpPr txBox="1">
            <a:spLocks noChangeArrowheads="1"/>
          </p:cNvSpPr>
          <p:nvPr/>
        </p:nvSpPr>
        <p:spPr bwMode="auto">
          <a:xfrm>
            <a:off x="938298" y="4799640"/>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February 1, 2024</a:t>
            </a:r>
            <a:r>
              <a:rPr lang="en-US" sz="2200" b="1" dirty="0">
                <a:latin typeface="Calibri" pitchFamily="34" charset="0"/>
              </a:rPr>
              <a:t>							 </a:t>
            </a:r>
            <a:r>
              <a:rPr lang="en-US" sz="2200" dirty="0">
                <a:latin typeface="Calibri" pitchFamily="34" charset="0"/>
              </a:rPr>
              <a:t>Debit		 Credit</a:t>
            </a:r>
            <a:endParaRPr lang="en-US" sz="2200" dirty="0"/>
          </a:p>
        </p:txBody>
      </p:sp>
      <p:sp>
        <p:nvSpPr>
          <p:cNvPr id="32" name="TextBox 31"/>
          <p:cNvSpPr txBox="1">
            <a:spLocks noChangeArrowheads="1"/>
          </p:cNvSpPr>
          <p:nvPr/>
        </p:nvSpPr>
        <p:spPr bwMode="auto">
          <a:xfrm>
            <a:off x="955628" y="5172955"/>
            <a:ext cx="7958818" cy="1107996"/>
          </a:xfrm>
          <a:prstGeom prst="rect">
            <a:avLst/>
          </a:prstGeom>
          <a:noFill/>
          <a:ln w="9525">
            <a:noFill/>
            <a:miter lim="800000"/>
            <a:headEnd/>
            <a:tailEnd/>
          </a:ln>
        </p:spPr>
        <p:txBody>
          <a:bodyPr wrap="square">
            <a:spAutoFit/>
          </a:bodyPr>
          <a:lstStyle/>
          <a:p>
            <a:r>
              <a:rPr lang="en-US" sz="2200" b="1" dirty="0">
                <a:latin typeface="Calibri" pitchFamily="34" charset="0"/>
              </a:rPr>
              <a:t>Notes Receivable </a:t>
            </a:r>
            <a:r>
              <a:rPr lang="en-US" sz="2200" dirty="0">
                <a:latin typeface="Calibri" pitchFamily="34" charset="0"/>
              </a:rPr>
              <a:t>…………………………………</a:t>
            </a:r>
            <a:r>
              <a:rPr lang="en-US" sz="2200" b="1" dirty="0">
                <a:latin typeface="Calibri" pitchFamily="34" charset="0"/>
              </a:rPr>
              <a:t>	  	10,000 </a:t>
            </a:r>
          </a:p>
          <a:p>
            <a:r>
              <a:rPr lang="en-US" sz="2200" b="1" dirty="0">
                <a:latin typeface="Calibri" pitchFamily="34" charset="0"/>
              </a:rPr>
              <a:t>	Accounts Receivable </a:t>
            </a:r>
            <a:r>
              <a:rPr lang="en-US" sz="2200" dirty="0">
                <a:latin typeface="Calibri" pitchFamily="34" charset="0"/>
              </a:rPr>
              <a:t>…………………………….</a:t>
            </a:r>
            <a:r>
              <a:rPr lang="en-US" sz="2200" b="1" dirty="0">
                <a:latin typeface="Calibri" pitchFamily="34" charset="0"/>
              </a:rPr>
              <a:t>			10,000</a:t>
            </a:r>
          </a:p>
          <a:p>
            <a:r>
              <a:rPr lang="en-US" sz="2200" b="1" dirty="0">
                <a:latin typeface="Calibri" pitchFamily="34" charset="0"/>
              </a:rPr>
              <a:t>	</a:t>
            </a:r>
            <a:r>
              <a:rPr lang="en-US" sz="2200" i="1" dirty="0">
                <a:latin typeface="Calibri" pitchFamily="34" charset="0"/>
              </a:rPr>
              <a:t>(Reclassify accounts receivable as notes receivable)</a:t>
            </a:r>
            <a:endParaRPr lang="en-US" sz="2200" b="1" u="sng" dirty="0"/>
          </a:p>
        </p:txBody>
      </p:sp>
      <p:cxnSp>
        <p:nvCxnSpPr>
          <p:cNvPr id="33" name="Straight Connector 32"/>
          <p:cNvCxnSpPr/>
          <p:nvPr/>
        </p:nvCxnSpPr>
        <p:spPr>
          <a:xfrm>
            <a:off x="6016448" y="5172955"/>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408476" y="5177510"/>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001348" y="5197667"/>
            <a:ext cx="1920240"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2"/>
          <p:cNvSpPr txBox="1">
            <a:spLocks/>
          </p:cNvSpPr>
          <p:nvPr/>
        </p:nvSpPr>
        <p:spPr>
          <a:xfrm>
            <a:off x="7010400" y="650791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76</a:t>
            </a:fld>
            <a:endParaRPr lang="en-US" dirty="0"/>
          </a:p>
        </p:txBody>
      </p:sp>
    </p:spTree>
    <p:extLst>
      <p:ext uri="{BB962C8B-B14F-4D97-AF65-F5344CB8AC3E}">
        <p14:creationId xmlns:p14="http://schemas.microsoft.com/office/powerpoint/2010/main" val="31475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lstStyle/>
          <a:p>
            <a:pPr marL="0" indent="0">
              <a:buNone/>
            </a:pPr>
            <a:r>
              <a:rPr lang="en-US" dirty="0"/>
              <a:t>Notes receivable are similar to accounts receivable except that notes receivable are formal credit arrangements made with a written debt instrument, or </a:t>
            </a:r>
            <a:r>
              <a:rPr lang="en-US" b="1" i="1" dirty="0"/>
              <a:t>note</a:t>
            </a:r>
            <a:r>
              <a:rPr lang="en-US" dirty="0"/>
              <a: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51926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77</a:t>
            </a:fld>
            <a:endParaRPr lang="en-US" dirty="0"/>
          </a:p>
        </p:txBody>
      </p:sp>
    </p:spTree>
    <p:extLst>
      <p:ext uri="{BB962C8B-B14F-4D97-AF65-F5344CB8AC3E}">
        <p14:creationId xmlns:p14="http://schemas.microsoft.com/office/powerpoint/2010/main" val="22768210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86934" cy="1143000"/>
          </a:xfrm>
        </p:spPr>
        <p:txBody>
          <a:bodyPr/>
          <a:lstStyle/>
          <a:p>
            <a:pPr>
              <a:lnSpc>
                <a:spcPct val="90000"/>
              </a:lnSpc>
            </a:pPr>
            <a:r>
              <a:rPr lang="en-US" dirty="0"/>
              <a:t>Interest Calculation and Collection of Notes Receivable</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23" name="Content Placeholder 2"/>
          <p:cNvSpPr>
            <a:spLocks noGrp="1"/>
          </p:cNvSpPr>
          <p:nvPr>
            <p:ph idx="1"/>
          </p:nvPr>
        </p:nvSpPr>
        <p:spPr>
          <a:xfrm>
            <a:off x="809150" y="1737360"/>
            <a:ext cx="8229600" cy="988474"/>
          </a:xfrm>
        </p:spPr>
        <p:txBody>
          <a:bodyPr>
            <a:noAutofit/>
          </a:bodyPr>
          <a:lstStyle/>
          <a:p>
            <a:r>
              <a:rPr lang="en-US" sz="2800" dirty="0"/>
              <a:t>Kimzey accepted a six-month, 12% promissory note. </a:t>
            </a:r>
          </a:p>
          <a:p>
            <a:r>
              <a:rPr lang="en-US" sz="2800" dirty="0"/>
              <a:t>The terms of the six-month note mean that Kimzey will charge Justin Payne one-half year of interest, or 6%, on the face value. </a:t>
            </a:r>
          </a:p>
          <a:p>
            <a:r>
              <a:rPr lang="en-US" sz="2800" dirty="0"/>
              <a:t>Interest on Kimzey’s note receivable is calculated as follows.</a:t>
            </a:r>
            <a:endParaRPr lang="en-US" sz="2800" b="1" dirty="0"/>
          </a:p>
        </p:txBody>
      </p:sp>
      <p:grpSp>
        <p:nvGrpSpPr>
          <p:cNvPr id="24" name="Group 23"/>
          <p:cNvGrpSpPr/>
          <p:nvPr/>
        </p:nvGrpSpPr>
        <p:grpSpPr>
          <a:xfrm>
            <a:off x="1125045" y="4740027"/>
            <a:ext cx="7913705" cy="1248986"/>
            <a:chOff x="907023" y="3281543"/>
            <a:chExt cx="7913705" cy="1248986"/>
          </a:xfrm>
        </p:grpSpPr>
        <p:sp>
          <p:nvSpPr>
            <p:cNvPr id="25" name="TextBox 24"/>
            <p:cNvSpPr txBox="1"/>
            <p:nvPr/>
          </p:nvSpPr>
          <p:spPr>
            <a:xfrm>
              <a:off x="907023" y="3518024"/>
              <a:ext cx="1184667" cy="984885"/>
            </a:xfrm>
            <a:prstGeom prst="rect">
              <a:avLst/>
            </a:prstGeom>
            <a:noFill/>
          </p:spPr>
          <p:txBody>
            <a:bodyPr wrap="square" rtlCol="0">
              <a:spAutoFit/>
            </a:bodyPr>
            <a:lstStyle/>
            <a:p>
              <a:r>
                <a:rPr lang="en-US" sz="2400" b="1" dirty="0"/>
                <a:t>Interest</a:t>
              </a:r>
            </a:p>
            <a:p>
              <a:pPr algn="ctr">
                <a:spcBef>
                  <a:spcPts val="1200"/>
                </a:spcBef>
              </a:pPr>
              <a:r>
                <a:rPr lang="en-US" sz="2400" dirty="0"/>
                <a:t>$600</a:t>
              </a:r>
            </a:p>
          </p:txBody>
        </p:sp>
        <p:sp>
          <p:nvSpPr>
            <p:cNvPr id="26" name="TextBox 25"/>
            <p:cNvSpPr txBox="1"/>
            <p:nvPr/>
          </p:nvSpPr>
          <p:spPr>
            <a:xfrm>
              <a:off x="2696685" y="3282757"/>
              <a:ext cx="1280955" cy="1243417"/>
            </a:xfrm>
            <a:prstGeom prst="rect">
              <a:avLst/>
            </a:prstGeom>
            <a:noFill/>
          </p:spPr>
          <p:txBody>
            <a:bodyPr wrap="square" rtlCol="0">
              <a:spAutoFit/>
            </a:bodyPr>
            <a:lstStyle/>
            <a:p>
              <a:pPr algn="ctr">
                <a:lnSpc>
                  <a:spcPct val="90000"/>
                </a:lnSpc>
              </a:pPr>
              <a:r>
                <a:rPr lang="en-US" sz="2400" b="1" dirty="0"/>
                <a:t>Face value</a:t>
              </a:r>
            </a:p>
            <a:p>
              <a:pPr algn="ctr">
                <a:lnSpc>
                  <a:spcPct val="90000"/>
                </a:lnSpc>
                <a:spcBef>
                  <a:spcPts val="1200"/>
                </a:spcBef>
              </a:pPr>
              <a:r>
                <a:rPr lang="en-US" sz="2400" dirty="0"/>
                <a:t>$10,000</a:t>
              </a:r>
            </a:p>
          </p:txBody>
        </p:sp>
        <p:sp>
          <p:nvSpPr>
            <p:cNvPr id="27" name="TextBox 26"/>
            <p:cNvSpPr txBox="1"/>
            <p:nvPr/>
          </p:nvSpPr>
          <p:spPr>
            <a:xfrm>
              <a:off x="4664767" y="3287112"/>
              <a:ext cx="1831342" cy="1243417"/>
            </a:xfrm>
            <a:prstGeom prst="rect">
              <a:avLst/>
            </a:prstGeom>
            <a:noFill/>
          </p:spPr>
          <p:txBody>
            <a:bodyPr wrap="square" rtlCol="0">
              <a:spAutoFit/>
            </a:bodyPr>
            <a:lstStyle/>
            <a:p>
              <a:pPr algn="ctr">
                <a:lnSpc>
                  <a:spcPct val="90000"/>
                </a:lnSpc>
              </a:pPr>
              <a:r>
                <a:rPr lang="en-US" sz="2400" b="1" dirty="0"/>
                <a:t>Annual </a:t>
              </a:r>
            </a:p>
            <a:p>
              <a:pPr algn="ctr">
                <a:lnSpc>
                  <a:spcPct val="90000"/>
                </a:lnSpc>
              </a:pPr>
              <a:r>
                <a:rPr lang="en-US" sz="2400" b="1" dirty="0"/>
                <a:t>interest rate</a:t>
              </a:r>
            </a:p>
            <a:p>
              <a:pPr algn="ctr">
                <a:lnSpc>
                  <a:spcPct val="90000"/>
                </a:lnSpc>
                <a:spcBef>
                  <a:spcPts val="1200"/>
                </a:spcBef>
              </a:pPr>
              <a:r>
                <a:rPr lang="en-US" sz="2400" dirty="0"/>
                <a:t>12%</a:t>
              </a:r>
            </a:p>
          </p:txBody>
        </p:sp>
        <p:sp>
          <p:nvSpPr>
            <p:cNvPr id="28" name="TextBox 27"/>
            <p:cNvSpPr txBox="1"/>
            <p:nvPr/>
          </p:nvSpPr>
          <p:spPr>
            <a:xfrm>
              <a:off x="6989386" y="3281543"/>
              <a:ext cx="1831342" cy="1243417"/>
            </a:xfrm>
            <a:prstGeom prst="rect">
              <a:avLst/>
            </a:prstGeom>
            <a:noFill/>
          </p:spPr>
          <p:txBody>
            <a:bodyPr wrap="square" rtlCol="0">
              <a:spAutoFit/>
            </a:bodyPr>
            <a:lstStyle/>
            <a:p>
              <a:pPr algn="ctr">
                <a:lnSpc>
                  <a:spcPct val="90000"/>
                </a:lnSpc>
              </a:pPr>
              <a:r>
                <a:rPr lang="en-US" sz="2400" b="1" dirty="0"/>
                <a:t>Fraction</a:t>
              </a:r>
            </a:p>
            <a:p>
              <a:pPr algn="ctr">
                <a:lnSpc>
                  <a:spcPct val="90000"/>
                </a:lnSpc>
              </a:pPr>
              <a:r>
                <a:rPr lang="en-US" sz="2400" b="1" dirty="0"/>
                <a:t>of the year</a:t>
              </a:r>
            </a:p>
            <a:p>
              <a:pPr algn="ctr">
                <a:lnSpc>
                  <a:spcPct val="90000"/>
                </a:lnSpc>
                <a:spcBef>
                  <a:spcPts val="1200"/>
                </a:spcBef>
              </a:pPr>
              <a:r>
                <a:rPr lang="en-US" sz="2400" dirty="0"/>
                <a:t>6/12</a:t>
              </a:r>
            </a:p>
          </p:txBody>
        </p:sp>
        <p:sp>
          <p:nvSpPr>
            <p:cNvPr id="29" name="TextBox 28"/>
            <p:cNvSpPr txBox="1"/>
            <p:nvPr/>
          </p:nvSpPr>
          <p:spPr>
            <a:xfrm>
              <a:off x="2179495" y="3518024"/>
              <a:ext cx="517190" cy="461665"/>
            </a:xfrm>
            <a:prstGeom prst="rect">
              <a:avLst/>
            </a:prstGeom>
            <a:noFill/>
          </p:spPr>
          <p:txBody>
            <a:bodyPr wrap="square" rtlCol="0">
              <a:spAutoFit/>
            </a:bodyPr>
            <a:lstStyle/>
            <a:p>
              <a:r>
                <a:rPr lang="en-US" sz="2400" b="1" dirty="0"/>
                <a:t>=</a:t>
              </a:r>
              <a:endParaRPr lang="en-US" sz="2400" dirty="0"/>
            </a:p>
          </p:txBody>
        </p:sp>
        <p:sp>
          <p:nvSpPr>
            <p:cNvPr id="30" name="TextBox 29"/>
            <p:cNvSpPr txBox="1"/>
            <p:nvPr/>
          </p:nvSpPr>
          <p:spPr>
            <a:xfrm>
              <a:off x="2179495" y="4036518"/>
              <a:ext cx="517190" cy="461665"/>
            </a:xfrm>
            <a:prstGeom prst="rect">
              <a:avLst/>
            </a:prstGeom>
            <a:noFill/>
          </p:spPr>
          <p:txBody>
            <a:bodyPr wrap="square" rtlCol="0">
              <a:spAutoFit/>
            </a:bodyPr>
            <a:lstStyle/>
            <a:p>
              <a:pPr>
                <a:spcBef>
                  <a:spcPts val="1200"/>
                </a:spcBef>
              </a:pPr>
              <a:r>
                <a:rPr lang="en-US" sz="2400" dirty="0"/>
                <a:t>=</a:t>
              </a:r>
            </a:p>
          </p:txBody>
        </p:sp>
        <p:sp>
          <p:nvSpPr>
            <p:cNvPr id="33" name="TextBox 32"/>
            <p:cNvSpPr txBox="1"/>
            <p:nvPr/>
          </p:nvSpPr>
          <p:spPr>
            <a:xfrm>
              <a:off x="4073512" y="3477633"/>
              <a:ext cx="517190" cy="461665"/>
            </a:xfrm>
            <a:prstGeom prst="rect">
              <a:avLst/>
            </a:prstGeom>
            <a:noFill/>
          </p:spPr>
          <p:txBody>
            <a:bodyPr wrap="square" rtlCol="0">
              <a:spAutoFit/>
            </a:bodyPr>
            <a:lstStyle/>
            <a:p>
              <a:r>
                <a:rPr lang="en-US" sz="2400" dirty="0"/>
                <a:t>×</a:t>
              </a:r>
            </a:p>
          </p:txBody>
        </p:sp>
        <p:sp>
          <p:nvSpPr>
            <p:cNvPr id="34" name="TextBox 33"/>
            <p:cNvSpPr txBox="1"/>
            <p:nvPr/>
          </p:nvSpPr>
          <p:spPr>
            <a:xfrm>
              <a:off x="4078982" y="4033326"/>
              <a:ext cx="517190" cy="461665"/>
            </a:xfrm>
            <a:prstGeom prst="rect">
              <a:avLst/>
            </a:prstGeom>
            <a:noFill/>
          </p:spPr>
          <p:txBody>
            <a:bodyPr wrap="square" rtlCol="0">
              <a:spAutoFit/>
            </a:bodyPr>
            <a:lstStyle/>
            <a:p>
              <a:pPr>
                <a:spcBef>
                  <a:spcPts val="1200"/>
                </a:spcBef>
              </a:pPr>
              <a:r>
                <a:rPr lang="en-US" sz="2400" dirty="0"/>
                <a:t>×</a:t>
              </a:r>
            </a:p>
          </p:txBody>
        </p:sp>
        <p:sp>
          <p:nvSpPr>
            <p:cNvPr id="35" name="TextBox 34"/>
            <p:cNvSpPr txBox="1"/>
            <p:nvPr/>
          </p:nvSpPr>
          <p:spPr>
            <a:xfrm>
              <a:off x="6627074" y="3482883"/>
              <a:ext cx="517190" cy="461665"/>
            </a:xfrm>
            <a:prstGeom prst="rect">
              <a:avLst/>
            </a:prstGeom>
            <a:noFill/>
          </p:spPr>
          <p:txBody>
            <a:bodyPr wrap="square" rtlCol="0">
              <a:spAutoFit/>
            </a:bodyPr>
            <a:lstStyle/>
            <a:p>
              <a:r>
                <a:rPr lang="en-US" sz="2400" dirty="0"/>
                <a:t>×</a:t>
              </a:r>
            </a:p>
          </p:txBody>
        </p:sp>
        <p:sp>
          <p:nvSpPr>
            <p:cNvPr id="36" name="TextBox 35"/>
            <p:cNvSpPr txBox="1"/>
            <p:nvPr/>
          </p:nvSpPr>
          <p:spPr>
            <a:xfrm>
              <a:off x="6627074" y="4060316"/>
              <a:ext cx="517190" cy="461665"/>
            </a:xfrm>
            <a:prstGeom prst="rect">
              <a:avLst/>
            </a:prstGeom>
            <a:noFill/>
          </p:spPr>
          <p:txBody>
            <a:bodyPr wrap="square" rtlCol="0">
              <a:spAutoFit/>
            </a:bodyPr>
            <a:lstStyle/>
            <a:p>
              <a:pPr>
                <a:spcBef>
                  <a:spcPts val="1200"/>
                </a:spcBef>
              </a:pPr>
              <a:r>
                <a:rPr lang="en-US" sz="2400" dirty="0"/>
                <a:t>×</a:t>
              </a:r>
            </a:p>
          </p:txBody>
        </p:sp>
      </p:grpSp>
      <p:sp>
        <p:nvSpPr>
          <p:cNvPr id="31" name="Slide Number Placeholder 2"/>
          <p:cNvSpPr txBox="1">
            <a:spLocks/>
          </p:cNvSpPr>
          <p:nvPr/>
        </p:nvSpPr>
        <p:spPr>
          <a:xfrm>
            <a:off x="7050314" y="649204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78</a:t>
            </a:fld>
            <a:endParaRPr lang="en-US" dirty="0"/>
          </a:p>
        </p:txBody>
      </p:sp>
    </p:spTree>
    <p:extLst>
      <p:ext uri="{BB962C8B-B14F-4D97-AF65-F5344CB8AC3E}">
        <p14:creationId xmlns:p14="http://schemas.microsoft.com/office/powerpoint/2010/main" val="2700256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lstStyle/>
          <a:p>
            <a:pPr marL="0" indent="0">
              <a:buNone/>
            </a:pPr>
            <a:r>
              <a:rPr lang="en-US" dirty="0"/>
              <a:t>We calculate interest as the face value of the note multiplied by the stated annual interest rate multiplied by the appropriate fraction of the year that the note is outstanding.</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51926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79</a:t>
            </a:fld>
            <a:endParaRPr lang="en-US" dirty="0"/>
          </a:p>
        </p:txBody>
      </p:sp>
    </p:spTree>
    <p:extLst>
      <p:ext uri="{BB962C8B-B14F-4D97-AF65-F5344CB8AC3E}">
        <p14:creationId xmlns:p14="http://schemas.microsoft.com/office/powerpoint/2010/main" val="73429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Receivables</a:t>
            </a:r>
          </a:p>
        </p:txBody>
      </p:sp>
      <p:sp>
        <p:nvSpPr>
          <p:cNvPr id="3" name="Content Placeholder 2"/>
          <p:cNvSpPr>
            <a:spLocks noGrp="1"/>
          </p:cNvSpPr>
          <p:nvPr>
            <p:ph idx="1"/>
          </p:nvPr>
        </p:nvSpPr>
        <p:spPr/>
        <p:txBody>
          <a:bodyPr/>
          <a:lstStyle/>
          <a:p>
            <a:r>
              <a:rPr lang="en-US" b="1" dirty="0"/>
              <a:t>Nontrade receivables</a:t>
            </a:r>
            <a:r>
              <a:rPr lang="en-US" dirty="0"/>
              <a:t>: receivables that originate from sources other than customers</a:t>
            </a:r>
          </a:p>
          <a:p>
            <a:pPr lvl="1"/>
            <a:r>
              <a:rPr lang="en-IN" dirty="0"/>
              <a:t>Tax refund claims, interest receivable, and loans by the company to other entities, including stockholders and employees</a:t>
            </a:r>
            <a:endParaRPr lang="en-US" dirty="0"/>
          </a:p>
          <a:p>
            <a:r>
              <a:rPr lang="en-US" b="1" dirty="0"/>
              <a:t>Notes receivable</a:t>
            </a:r>
            <a:r>
              <a:rPr lang="en-US" dirty="0"/>
              <a:t>: formal credit arrangements evidenced by written debt instruments (or “notes”)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8</a:t>
            </a:fld>
            <a:endParaRPr lang="en-US" dirty="0"/>
          </a:p>
        </p:txBody>
      </p:sp>
    </p:spTree>
    <p:extLst>
      <p:ext uri="{BB962C8B-B14F-4D97-AF65-F5344CB8AC3E}">
        <p14:creationId xmlns:p14="http://schemas.microsoft.com/office/powerpoint/2010/main" val="370843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86934" cy="1143000"/>
          </a:xfrm>
        </p:spPr>
        <p:txBody>
          <a:bodyPr/>
          <a:lstStyle/>
          <a:p>
            <a:pPr>
              <a:lnSpc>
                <a:spcPct val="90000"/>
              </a:lnSpc>
            </a:pPr>
            <a:r>
              <a:rPr lang="en-US" dirty="0"/>
              <a:t>Collection of Notes Receivable</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23" name="Content Placeholder 2"/>
          <p:cNvSpPr>
            <a:spLocks noGrp="1"/>
          </p:cNvSpPr>
          <p:nvPr>
            <p:ph idx="1"/>
          </p:nvPr>
        </p:nvSpPr>
        <p:spPr>
          <a:xfrm>
            <a:off x="809150" y="1280159"/>
            <a:ext cx="7955280" cy="1804783"/>
          </a:xfrm>
        </p:spPr>
        <p:txBody>
          <a:bodyPr>
            <a:normAutofit/>
          </a:bodyPr>
          <a:lstStyle/>
          <a:p>
            <a:r>
              <a:rPr lang="en-US" dirty="0"/>
              <a:t>After six months, Kimzey collects the full amount owed by Justin, </a:t>
            </a:r>
            <a:r>
              <a:rPr lang="en-US" b="1" dirty="0"/>
              <a:t>including interest.</a:t>
            </a:r>
          </a:p>
          <a:p>
            <a:r>
              <a:rPr lang="en-US" dirty="0"/>
              <a:t>Kimsey records the following entry:</a:t>
            </a:r>
          </a:p>
        </p:txBody>
      </p:sp>
      <p:sp>
        <p:nvSpPr>
          <p:cNvPr id="37" name="Rectangle 36"/>
          <p:cNvSpPr/>
          <p:nvPr/>
        </p:nvSpPr>
        <p:spPr>
          <a:xfrm>
            <a:off x="875751" y="3238830"/>
            <a:ext cx="8045078" cy="231230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38" name="TextBox 37"/>
          <p:cNvSpPr txBox="1">
            <a:spLocks noChangeArrowheads="1"/>
          </p:cNvSpPr>
          <p:nvPr/>
        </p:nvSpPr>
        <p:spPr bwMode="auto">
          <a:xfrm>
            <a:off x="938970" y="3238831"/>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August 1, 2024</a:t>
            </a:r>
            <a:r>
              <a:rPr lang="en-US" sz="2200" b="1" dirty="0">
                <a:latin typeface="Calibri" pitchFamily="34" charset="0"/>
              </a:rPr>
              <a:t>								</a:t>
            </a:r>
            <a:r>
              <a:rPr lang="en-US" sz="2200" dirty="0">
                <a:latin typeface="Calibri" pitchFamily="34" charset="0"/>
              </a:rPr>
              <a:t>Debit		Credit</a:t>
            </a:r>
            <a:endParaRPr lang="en-US" sz="2200" dirty="0"/>
          </a:p>
        </p:txBody>
      </p:sp>
      <p:sp>
        <p:nvSpPr>
          <p:cNvPr id="39" name="TextBox 38"/>
          <p:cNvSpPr txBox="1">
            <a:spLocks noChangeArrowheads="1"/>
          </p:cNvSpPr>
          <p:nvPr/>
        </p:nvSpPr>
        <p:spPr bwMode="auto">
          <a:xfrm>
            <a:off x="956300" y="3612146"/>
            <a:ext cx="7958818" cy="1785104"/>
          </a:xfrm>
          <a:prstGeom prst="rect">
            <a:avLst/>
          </a:prstGeom>
          <a:noFill/>
          <a:ln w="9525">
            <a:noFill/>
            <a:miter lim="800000"/>
            <a:headEnd/>
            <a:tailEnd/>
          </a:ln>
        </p:spPr>
        <p:txBody>
          <a:bodyPr wrap="square">
            <a:spAutoFit/>
          </a:bodyPr>
          <a:lstStyle/>
          <a:p>
            <a:r>
              <a:rPr lang="en-US" sz="2200" b="1" dirty="0">
                <a:latin typeface="Calibri" pitchFamily="34" charset="0"/>
              </a:rPr>
              <a:t>Cash </a:t>
            </a:r>
            <a:r>
              <a:rPr lang="en-US" sz="2200" dirty="0">
                <a:latin typeface="Calibri" pitchFamily="34" charset="0"/>
              </a:rPr>
              <a:t>………………………………………………….</a:t>
            </a:r>
            <a:r>
              <a:rPr lang="en-US" sz="2200" b="1" dirty="0">
                <a:latin typeface="Calibri" pitchFamily="34" charset="0"/>
              </a:rPr>
              <a:t>	  	10,600 </a:t>
            </a:r>
          </a:p>
          <a:p>
            <a:r>
              <a:rPr lang="en-US" sz="2200" b="1" dirty="0">
                <a:latin typeface="Calibri" pitchFamily="34" charset="0"/>
              </a:rPr>
              <a:t>	Notes Receivable </a:t>
            </a:r>
            <a:r>
              <a:rPr lang="en-US" sz="2200" dirty="0">
                <a:latin typeface="Calibri" pitchFamily="34" charset="0"/>
              </a:rPr>
              <a:t>…………………………</a:t>
            </a:r>
            <a:r>
              <a:rPr lang="en-US" sz="2200" b="1" dirty="0">
                <a:latin typeface="Calibri" pitchFamily="34" charset="0"/>
              </a:rPr>
              <a:t>					10,000</a:t>
            </a:r>
          </a:p>
          <a:p>
            <a:r>
              <a:rPr lang="en-US" sz="2200" b="1" dirty="0">
                <a:latin typeface="Calibri" pitchFamily="34" charset="0"/>
              </a:rPr>
              <a:t>	Interest Revenue </a:t>
            </a:r>
            <a:r>
              <a:rPr lang="en-US" sz="2200" dirty="0">
                <a:latin typeface="Calibri" pitchFamily="34" charset="0"/>
              </a:rPr>
              <a:t>…………………………</a:t>
            </a:r>
            <a:r>
              <a:rPr lang="en-US" sz="2200" b="1" dirty="0">
                <a:latin typeface="Calibri" pitchFamily="34" charset="0"/>
              </a:rPr>
              <a:t>					      600</a:t>
            </a:r>
          </a:p>
          <a:p>
            <a:r>
              <a:rPr lang="en-US" sz="2200" b="1" dirty="0">
                <a:latin typeface="Calibri" pitchFamily="34" charset="0"/>
              </a:rPr>
              <a:t>	</a:t>
            </a:r>
            <a:r>
              <a:rPr lang="en-US" sz="2200" i="1" dirty="0">
                <a:latin typeface="Calibri" pitchFamily="34" charset="0"/>
              </a:rPr>
              <a:t>(Collect note receivable and interest)</a:t>
            </a:r>
          </a:p>
          <a:p>
            <a:r>
              <a:rPr lang="en-US" sz="2200" b="1" dirty="0">
                <a:latin typeface="Calibri" pitchFamily="34" charset="0"/>
              </a:rPr>
              <a:t>	</a:t>
            </a:r>
            <a:r>
              <a:rPr lang="en-US" sz="2200" i="1" dirty="0">
                <a:latin typeface="Calibri" pitchFamily="34" charset="0"/>
              </a:rPr>
              <a:t>(Interest revenue = $10,000 </a:t>
            </a:r>
            <a:r>
              <a:rPr lang="en-US" sz="2200" dirty="0"/>
              <a:t>×</a:t>
            </a:r>
            <a:r>
              <a:rPr lang="en-US" sz="2200" i="1" dirty="0">
                <a:latin typeface="Calibri" pitchFamily="34" charset="0"/>
              </a:rPr>
              <a:t> 12% </a:t>
            </a:r>
            <a:r>
              <a:rPr lang="en-US" sz="2200" dirty="0"/>
              <a:t>×</a:t>
            </a:r>
            <a:r>
              <a:rPr lang="en-US" sz="2200" i="1" dirty="0">
                <a:latin typeface="Calibri" pitchFamily="34" charset="0"/>
              </a:rPr>
              <a:t> 6/12)</a:t>
            </a:r>
            <a:endParaRPr lang="en-US" sz="2200" b="1" u="sng" dirty="0"/>
          </a:p>
        </p:txBody>
      </p:sp>
      <p:cxnSp>
        <p:nvCxnSpPr>
          <p:cNvPr id="40" name="Straight Connector 39"/>
          <p:cNvCxnSpPr/>
          <p:nvPr/>
        </p:nvCxnSpPr>
        <p:spPr>
          <a:xfrm>
            <a:off x="6034760" y="3662945"/>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426788" y="3667500"/>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002020" y="3673428"/>
            <a:ext cx="190956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Slide Number Placeholder 2"/>
          <p:cNvSpPr txBox="1">
            <a:spLocks/>
          </p:cNvSpPr>
          <p:nvPr/>
        </p:nvSpPr>
        <p:spPr>
          <a:xfrm>
            <a:off x="7050314" y="649204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80</a:t>
            </a:fld>
            <a:endParaRPr lang="en-US" dirty="0"/>
          </a:p>
        </p:txBody>
      </p:sp>
    </p:spTree>
    <p:extLst>
      <p:ext uri="{BB962C8B-B14F-4D97-AF65-F5344CB8AC3E}">
        <p14:creationId xmlns:p14="http://schemas.microsoft.com/office/powerpoint/2010/main" val="49588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914400" y="2936240"/>
            <a:ext cx="7833290" cy="3509010"/>
          </a:xfrm>
          <a:prstGeom prst="roundRect">
            <a:avLst>
              <a:gd name="adj" fmla="val 11762"/>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5" name="Rectangle 4"/>
          <p:cNvSpPr/>
          <p:nvPr/>
        </p:nvSpPr>
        <p:spPr>
          <a:xfrm>
            <a:off x="2024846" y="4344517"/>
            <a:ext cx="5470636" cy="488430"/>
          </a:xfrm>
          <a:prstGeom prst="rect">
            <a:avLst/>
          </a:prstGeom>
          <a:solidFill>
            <a:srgbClr val="D49323"/>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 name="Title 1"/>
          <p:cNvSpPr>
            <a:spLocks noGrp="1"/>
          </p:cNvSpPr>
          <p:nvPr>
            <p:ph type="title"/>
          </p:nvPr>
        </p:nvSpPr>
        <p:spPr>
          <a:xfrm>
            <a:off x="914400" y="780170"/>
            <a:ext cx="8321040" cy="614075"/>
          </a:xfrm>
        </p:spPr>
        <p:txBody>
          <a:bodyPr>
            <a:noAutofit/>
          </a:bodyPr>
          <a:lstStyle/>
          <a:p>
            <a:pPr>
              <a:lnSpc>
                <a:spcPct val="90000"/>
              </a:lnSpc>
            </a:pPr>
            <a:r>
              <a:rPr lang="en-US" sz="4000" dirty="0"/>
              <a:t>Calculating Interest Revenue over Time for Kimzey Medical Clinic </a:t>
            </a:r>
          </a:p>
        </p:txBody>
      </p:sp>
      <p:sp>
        <p:nvSpPr>
          <p:cNvPr id="3" name="Text Placeholder 5"/>
          <p:cNvSpPr txBox="1">
            <a:spLocks/>
          </p:cNvSpPr>
          <p:nvPr/>
        </p:nvSpPr>
        <p:spPr>
          <a:xfrm>
            <a:off x="940070" y="336496"/>
            <a:ext cx="5270038" cy="457200"/>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5–14</a:t>
            </a:r>
          </a:p>
        </p:txBody>
      </p:sp>
      <p:sp>
        <p:nvSpPr>
          <p:cNvPr id="4" name="TextBox 3"/>
          <p:cNvSpPr txBox="1"/>
          <p:nvPr/>
        </p:nvSpPr>
        <p:spPr>
          <a:xfrm>
            <a:off x="2113654" y="4317874"/>
            <a:ext cx="5381828" cy="523220"/>
          </a:xfrm>
          <a:prstGeom prst="rect">
            <a:avLst/>
          </a:prstGeom>
          <a:noFill/>
        </p:spPr>
        <p:txBody>
          <a:bodyPr wrap="square" rtlCol="0">
            <a:spAutoFit/>
          </a:bodyPr>
          <a:lstStyle/>
          <a:p>
            <a:pPr>
              <a:lnSpc>
                <a:spcPct val="140000"/>
              </a:lnSpc>
              <a:tabLst>
                <a:tab pos="284163" algn="ctr"/>
                <a:tab pos="1198563" algn="ctr"/>
                <a:tab pos="2112963" algn="ctr"/>
                <a:tab pos="3028950" algn="ctr"/>
                <a:tab pos="3943350" algn="ctr"/>
                <a:tab pos="4857750" algn="ctr"/>
              </a:tabLst>
            </a:pPr>
            <a:r>
              <a:rPr lang="en-US" sz="2000" dirty="0"/>
              <a:t>$100	$100	$100	$100	$100	$100</a:t>
            </a:r>
          </a:p>
        </p:txBody>
      </p:sp>
      <p:cxnSp>
        <p:nvCxnSpPr>
          <p:cNvPr id="9" name="Straight Connector 8"/>
          <p:cNvCxnSpPr/>
          <p:nvPr/>
        </p:nvCxnSpPr>
        <p:spPr>
          <a:xfrm flipV="1">
            <a:off x="6612706" y="4344517"/>
            <a:ext cx="0" cy="488431"/>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5694902" y="4344517"/>
            <a:ext cx="0" cy="488431"/>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4774526" y="4344517"/>
            <a:ext cx="0" cy="488431"/>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853155" y="4344517"/>
            <a:ext cx="0" cy="488431"/>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2943072" y="4344517"/>
            <a:ext cx="0" cy="488431"/>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2021701" y="4135231"/>
            <a:ext cx="3145" cy="697718"/>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7495482" y="4135231"/>
            <a:ext cx="0" cy="697717"/>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313228" y="4344517"/>
            <a:ext cx="6962410" cy="0"/>
          </a:xfrm>
          <a:prstGeom prst="line">
            <a:avLst/>
          </a:prstGeom>
          <a:ln>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3853155" y="3929840"/>
            <a:ext cx="0" cy="125196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857218" y="5329250"/>
            <a:ext cx="2171708" cy="923330"/>
          </a:xfrm>
          <a:prstGeom prst="rect">
            <a:avLst/>
          </a:prstGeom>
          <a:noFill/>
        </p:spPr>
        <p:txBody>
          <a:bodyPr wrap="square" rtlCol="0">
            <a:spAutoFit/>
          </a:bodyPr>
          <a:lstStyle/>
          <a:p>
            <a:pPr algn="ctr">
              <a:lnSpc>
                <a:spcPct val="90000"/>
              </a:lnSpc>
            </a:pPr>
            <a:r>
              <a:rPr lang="en-US" sz="2000" dirty="0"/>
              <a:t>2 months of</a:t>
            </a:r>
          </a:p>
          <a:p>
            <a:pPr algn="ctr">
              <a:lnSpc>
                <a:spcPct val="90000"/>
              </a:lnSpc>
            </a:pPr>
            <a:r>
              <a:rPr lang="en-US" sz="2000" dirty="0"/>
              <a:t>interest revenue</a:t>
            </a:r>
          </a:p>
          <a:p>
            <a:pPr algn="ctr">
              <a:lnSpc>
                <a:spcPct val="90000"/>
              </a:lnSpc>
            </a:pPr>
            <a:r>
              <a:rPr lang="en-US" sz="2000" dirty="0"/>
              <a:t>In 2024 = $200</a:t>
            </a:r>
          </a:p>
        </p:txBody>
      </p:sp>
      <p:sp>
        <p:nvSpPr>
          <p:cNvPr id="44" name="TextBox 43"/>
          <p:cNvSpPr txBox="1"/>
          <p:nvPr/>
        </p:nvSpPr>
        <p:spPr>
          <a:xfrm>
            <a:off x="4640168" y="5329250"/>
            <a:ext cx="2109468" cy="923330"/>
          </a:xfrm>
          <a:prstGeom prst="rect">
            <a:avLst/>
          </a:prstGeom>
          <a:noFill/>
        </p:spPr>
        <p:txBody>
          <a:bodyPr wrap="square" rtlCol="0">
            <a:spAutoFit/>
          </a:bodyPr>
          <a:lstStyle/>
          <a:p>
            <a:pPr algn="ctr">
              <a:lnSpc>
                <a:spcPct val="90000"/>
              </a:lnSpc>
            </a:pPr>
            <a:r>
              <a:rPr lang="en-US" sz="2000" dirty="0"/>
              <a:t>4 months of</a:t>
            </a:r>
          </a:p>
          <a:p>
            <a:pPr algn="ctr">
              <a:lnSpc>
                <a:spcPct val="90000"/>
              </a:lnSpc>
            </a:pPr>
            <a:r>
              <a:rPr lang="en-US" sz="2000" dirty="0"/>
              <a:t>interest revenue</a:t>
            </a:r>
          </a:p>
          <a:p>
            <a:pPr algn="ctr">
              <a:lnSpc>
                <a:spcPct val="90000"/>
              </a:lnSpc>
            </a:pPr>
            <a:r>
              <a:rPr lang="en-US" sz="2000" dirty="0"/>
              <a:t>in 2025 = $400</a:t>
            </a:r>
          </a:p>
        </p:txBody>
      </p:sp>
      <p:sp>
        <p:nvSpPr>
          <p:cNvPr id="45" name="TextBox 44"/>
          <p:cNvSpPr txBox="1"/>
          <p:nvPr/>
        </p:nvSpPr>
        <p:spPr>
          <a:xfrm>
            <a:off x="1313228" y="3298416"/>
            <a:ext cx="1632762" cy="646331"/>
          </a:xfrm>
          <a:prstGeom prst="rect">
            <a:avLst/>
          </a:prstGeom>
          <a:noFill/>
        </p:spPr>
        <p:txBody>
          <a:bodyPr wrap="square" rtlCol="0">
            <a:spAutoFit/>
          </a:bodyPr>
          <a:lstStyle/>
          <a:p>
            <a:pPr>
              <a:lnSpc>
                <a:spcPct val="90000"/>
              </a:lnSpc>
            </a:pPr>
            <a:r>
              <a:rPr lang="en-US" sz="2000" dirty="0"/>
              <a:t>Nov. 1</a:t>
            </a:r>
          </a:p>
          <a:p>
            <a:pPr>
              <a:lnSpc>
                <a:spcPct val="90000"/>
              </a:lnSpc>
            </a:pPr>
            <a:r>
              <a:rPr lang="en-US" sz="2000" dirty="0"/>
              <a:t>(Note issued)</a:t>
            </a:r>
          </a:p>
        </p:txBody>
      </p:sp>
      <p:sp>
        <p:nvSpPr>
          <p:cNvPr id="46" name="TextBox 45"/>
          <p:cNvSpPr txBox="1"/>
          <p:nvPr/>
        </p:nvSpPr>
        <p:spPr>
          <a:xfrm>
            <a:off x="7003650" y="3286986"/>
            <a:ext cx="1744040" cy="646331"/>
          </a:xfrm>
          <a:prstGeom prst="rect">
            <a:avLst/>
          </a:prstGeom>
          <a:noFill/>
        </p:spPr>
        <p:txBody>
          <a:bodyPr wrap="square" rtlCol="0">
            <a:spAutoFit/>
          </a:bodyPr>
          <a:lstStyle/>
          <a:p>
            <a:pPr>
              <a:lnSpc>
                <a:spcPct val="90000"/>
              </a:lnSpc>
            </a:pPr>
            <a:r>
              <a:rPr lang="en-US" sz="2000" dirty="0"/>
              <a:t>May 1</a:t>
            </a:r>
          </a:p>
          <a:p>
            <a:pPr>
              <a:lnSpc>
                <a:spcPct val="90000"/>
              </a:lnSpc>
            </a:pPr>
            <a:r>
              <a:rPr lang="en-US" sz="2000" dirty="0"/>
              <a:t>(Note due)</a:t>
            </a:r>
          </a:p>
        </p:txBody>
      </p:sp>
      <p:sp>
        <p:nvSpPr>
          <p:cNvPr id="47" name="TextBox 46"/>
          <p:cNvSpPr txBox="1"/>
          <p:nvPr/>
        </p:nvSpPr>
        <p:spPr>
          <a:xfrm>
            <a:off x="2021701" y="3064192"/>
            <a:ext cx="1740670" cy="369332"/>
          </a:xfrm>
          <a:prstGeom prst="rect">
            <a:avLst/>
          </a:prstGeom>
          <a:noFill/>
        </p:spPr>
        <p:txBody>
          <a:bodyPr wrap="square" rtlCol="0">
            <a:spAutoFit/>
          </a:bodyPr>
          <a:lstStyle/>
          <a:p>
            <a:pPr algn="ctr">
              <a:lnSpc>
                <a:spcPct val="90000"/>
              </a:lnSpc>
            </a:pPr>
            <a:r>
              <a:rPr lang="en-US" sz="2000" b="1" dirty="0"/>
              <a:t>2024</a:t>
            </a:r>
          </a:p>
        </p:txBody>
      </p:sp>
      <p:sp>
        <p:nvSpPr>
          <p:cNvPr id="48" name="TextBox 47"/>
          <p:cNvSpPr txBox="1"/>
          <p:nvPr/>
        </p:nvSpPr>
        <p:spPr>
          <a:xfrm>
            <a:off x="4798047" y="3046508"/>
            <a:ext cx="1740670" cy="369332"/>
          </a:xfrm>
          <a:prstGeom prst="rect">
            <a:avLst/>
          </a:prstGeom>
          <a:noFill/>
        </p:spPr>
        <p:txBody>
          <a:bodyPr wrap="square" rtlCol="0">
            <a:spAutoFit/>
          </a:bodyPr>
          <a:lstStyle/>
          <a:p>
            <a:pPr algn="ctr">
              <a:lnSpc>
                <a:spcPct val="90000"/>
              </a:lnSpc>
            </a:pPr>
            <a:r>
              <a:rPr lang="en-US" sz="2000" b="1" dirty="0"/>
              <a:t>2025</a:t>
            </a:r>
          </a:p>
        </p:txBody>
      </p:sp>
      <p:sp>
        <p:nvSpPr>
          <p:cNvPr id="22" name="TextBox 21"/>
          <p:cNvSpPr txBox="1"/>
          <p:nvPr/>
        </p:nvSpPr>
        <p:spPr>
          <a:xfrm>
            <a:off x="2104856" y="3863088"/>
            <a:ext cx="5381828" cy="523220"/>
          </a:xfrm>
          <a:prstGeom prst="rect">
            <a:avLst/>
          </a:prstGeom>
          <a:noFill/>
        </p:spPr>
        <p:txBody>
          <a:bodyPr wrap="square" rtlCol="0">
            <a:spAutoFit/>
          </a:bodyPr>
          <a:lstStyle/>
          <a:p>
            <a:pPr>
              <a:lnSpc>
                <a:spcPct val="140000"/>
              </a:lnSpc>
              <a:tabLst>
                <a:tab pos="284163" algn="ctr"/>
                <a:tab pos="1198563" algn="ctr"/>
                <a:tab pos="2112963" algn="ctr"/>
                <a:tab pos="3028950" algn="ctr"/>
                <a:tab pos="3943350" algn="ctr"/>
                <a:tab pos="4857750" algn="ctr"/>
              </a:tabLst>
            </a:pPr>
            <a:r>
              <a:rPr lang="en-US" sz="2000" dirty="0"/>
              <a:t>Nov.	Dec.	Jan.	Feb.	Mar.	Apr.</a:t>
            </a:r>
          </a:p>
        </p:txBody>
      </p:sp>
      <p:sp>
        <p:nvSpPr>
          <p:cNvPr id="6" name="Right Brace 5"/>
          <p:cNvSpPr/>
          <p:nvPr/>
        </p:nvSpPr>
        <p:spPr>
          <a:xfrm rot="5400000">
            <a:off x="2729309" y="4269136"/>
            <a:ext cx="427526" cy="171651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dirty="0"/>
          </a:p>
        </p:txBody>
      </p:sp>
      <p:sp>
        <p:nvSpPr>
          <p:cNvPr id="24" name="Right Brace 23"/>
          <p:cNvSpPr/>
          <p:nvPr/>
        </p:nvSpPr>
        <p:spPr>
          <a:xfrm rot="5400000">
            <a:off x="5484481" y="3338953"/>
            <a:ext cx="435146" cy="35692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dirty="0"/>
          </a:p>
        </p:txBody>
      </p:sp>
      <p:sp>
        <p:nvSpPr>
          <p:cNvPr id="26" name="Content Placeholder 2"/>
          <p:cNvSpPr txBox="1">
            <a:spLocks/>
          </p:cNvSpPr>
          <p:nvPr/>
        </p:nvSpPr>
        <p:spPr>
          <a:xfrm>
            <a:off x="915414" y="1983271"/>
            <a:ext cx="7955280" cy="98847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Let’s assume Justin Payne issued the previous six-month note to Kimzey on November 1, 2024, instead of February 1, 2024.</a:t>
            </a:r>
            <a:endParaRPr lang="en-US" sz="2400" b="1" dirty="0"/>
          </a:p>
        </p:txBody>
      </p:sp>
    </p:spTree>
    <p:extLst>
      <p:ext uri="{BB962C8B-B14F-4D97-AF65-F5344CB8AC3E}">
        <p14:creationId xmlns:p14="http://schemas.microsoft.com/office/powerpoint/2010/main" val="59790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4" grpId="0"/>
      <p:bldP spid="6" grpId="0" animBg="1"/>
      <p:bldP spid="2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714155"/>
          </a:xfrm>
        </p:spPr>
        <p:txBody>
          <a:bodyPr/>
          <a:lstStyle/>
          <a:p>
            <a:pPr>
              <a:lnSpc>
                <a:spcPct val="90000"/>
              </a:lnSpc>
            </a:pPr>
            <a:r>
              <a:rPr lang="en-US" dirty="0"/>
              <a:t>Accrue Interest</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46" name="Content Placeholder 2"/>
          <p:cNvSpPr>
            <a:spLocks noGrp="1"/>
          </p:cNvSpPr>
          <p:nvPr>
            <p:ph idx="1"/>
          </p:nvPr>
        </p:nvSpPr>
        <p:spPr>
          <a:xfrm>
            <a:off x="924351" y="1280160"/>
            <a:ext cx="7955280" cy="4000500"/>
          </a:xfrm>
        </p:spPr>
        <p:txBody>
          <a:bodyPr>
            <a:normAutofit fontScale="32500" lnSpcReduction="20000"/>
          </a:bodyPr>
          <a:lstStyle/>
          <a:p>
            <a:r>
              <a:rPr lang="en-US" sz="8600" dirty="0"/>
              <a:t>Payne issued the a six-month note to Kimzey on November 1, 2024. The $10,000 face value (principal) and $600 interest on the six-month note are not due until May 1, 2025. </a:t>
            </a:r>
          </a:p>
          <a:p>
            <a:pPr lvl="1"/>
            <a:r>
              <a:rPr lang="en-US" sz="8200" dirty="0"/>
              <a:t>Because Kimzey earns two months of interest in 2024, it must accrue that interest of $200 on December 31, 2024 (even though no cash has been collected). </a:t>
            </a:r>
          </a:p>
          <a:p>
            <a:r>
              <a:rPr lang="en-US" sz="8600" dirty="0"/>
              <a:t>The adjusting entry to accrue interest revenue follows:</a:t>
            </a:r>
          </a:p>
          <a:p>
            <a:endParaRPr lang="en-US" b="1" dirty="0"/>
          </a:p>
        </p:txBody>
      </p:sp>
      <p:sp>
        <p:nvSpPr>
          <p:cNvPr id="48" name="Rectangle 47"/>
          <p:cNvSpPr/>
          <p:nvPr/>
        </p:nvSpPr>
        <p:spPr>
          <a:xfrm>
            <a:off x="955660" y="4873703"/>
            <a:ext cx="8045078" cy="157364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49" name="TextBox 48"/>
          <p:cNvSpPr txBox="1">
            <a:spLocks noChangeArrowheads="1"/>
          </p:cNvSpPr>
          <p:nvPr/>
        </p:nvSpPr>
        <p:spPr bwMode="auto">
          <a:xfrm>
            <a:off x="1018879" y="4873704"/>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December 31, 2024</a:t>
            </a:r>
            <a:r>
              <a:rPr lang="en-US" sz="2200" b="1" dirty="0">
                <a:latin typeface="Calibri" pitchFamily="34" charset="0"/>
              </a:rPr>
              <a:t>						        	</a:t>
            </a:r>
            <a:r>
              <a:rPr lang="en-US" sz="2200" dirty="0">
                <a:latin typeface="Calibri" pitchFamily="34" charset="0"/>
              </a:rPr>
              <a:t>Debit		Credit</a:t>
            </a:r>
            <a:endParaRPr lang="en-US" sz="2200" dirty="0"/>
          </a:p>
        </p:txBody>
      </p:sp>
      <p:sp>
        <p:nvSpPr>
          <p:cNvPr id="50" name="TextBox 49"/>
          <p:cNvSpPr txBox="1">
            <a:spLocks noChangeArrowheads="1"/>
          </p:cNvSpPr>
          <p:nvPr/>
        </p:nvSpPr>
        <p:spPr bwMode="auto">
          <a:xfrm>
            <a:off x="1036209" y="5247019"/>
            <a:ext cx="7958818" cy="1107996"/>
          </a:xfrm>
          <a:prstGeom prst="rect">
            <a:avLst/>
          </a:prstGeom>
          <a:noFill/>
          <a:ln w="9525">
            <a:noFill/>
            <a:miter lim="800000"/>
            <a:headEnd/>
            <a:tailEnd/>
          </a:ln>
        </p:spPr>
        <p:txBody>
          <a:bodyPr wrap="square">
            <a:spAutoFit/>
          </a:bodyPr>
          <a:lstStyle/>
          <a:p>
            <a:r>
              <a:rPr lang="en-US" sz="2200" b="1" dirty="0">
                <a:latin typeface="Calibri" pitchFamily="34" charset="0"/>
              </a:rPr>
              <a:t>Interest Receivable </a:t>
            </a:r>
            <a:r>
              <a:rPr lang="en-US" sz="2200" dirty="0">
                <a:latin typeface="Calibri" pitchFamily="34" charset="0"/>
              </a:rPr>
              <a:t>………………………………</a:t>
            </a:r>
            <a:r>
              <a:rPr lang="en-US" sz="2200" b="1" dirty="0">
                <a:latin typeface="Calibri" pitchFamily="34" charset="0"/>
              </a:rPr>
              <a:t>	  	  </a:t>
            </a:r>
            <a:r>
              <a:rPr lang="en-US" sz="2200" b="1" dirty="0">
                <a:solidFill>
                  <a:srgbClr val="FF0000"/>
                </a:solidFill>
                <a:latin typeface="Calibri" pitchFamily="34" charset="0"/>
              </a:rPr>
              <a:t>200</a:t>
            </a:r>
            <a:r>
              <a:rPr lang="en-US" sz="2200" b="1" dirty="0">
                <a:latin typeface="Calibri" pitchFamily="34" charset="0"/>
              </a:rPr>
              <a:t> </a:t>
            </a:r>
          </a:p>
          <a:p>
            <a:r>
              <a:rPr lang="en-US" sz="2200" b="1" dirty="0">
                <a:latin typeface="Calibri" pitchFamily="34" charset="0"/>
              </a:rPr>
              <a:t>	Interest Revenue </a:t>
            </a:r>
            <a:r>
              <a:rPr lang="en-US" sz="2200" dirty="0">
                <a:latin typeface="Calibri" pitchFamily="34" charset="0"/>
              </a:rPr>
              <a:t>……………………………</a:t>
            </a:r>
            <a:r>
              <a:rPr lang="en-US" sz="2200" b="1" dirty="0">
                <a:latin typeface="Calibri" pitchFamily="34" charset="0"/>
              </a:rPr>
              <a:t>					   200</a:t>
            </a:r>
          </a:p>
          <a:p>
            <a:r>
              <a:rPr lang="en-US" sz="2200" b="1" dirty="0">
                <a:latin typeface="Calibri" pitchFamily="34" charset="0"/>
              </a:rPr>
              <a:t>	</a:t>
            </a:r>
            <a:r>
              <a:rPr lang="en-US" sz="2200" i="1" dirty="0">
                <a:latin typeface="Calibri" pitchFamily="34" charset="0"/>
              </a:rPr>
              <a:t>(Accrual of interest revenue = $10,000 </a:t>
            </a:r>
            <a:r>
              <a:rPr lang="en-US" sz="2200" dirty="0"/>
              <a:t>×</a:t>
            </a:r>
            <a:r>
              <a:rPr lang="en-US" sz="2200" i="1" dirty="0">
                <a:latin typeface="Calibri" pitchFamily="34" charset="0"/>
              </a:rPr>
              <a:t> 12% </a:t>
            </a:r>
            <a:r>
              <a:rPr lang="en-US" sz="2200" dirty="0"/>
              <a:t>×</a:t>
            </a:r>
            <a:r>
              <a:rPr lang="en-US" sz="2200" i="1" dirty="0">
                <a:latin typeface="Calibri" pitchFamily="34" charset="0"/>
              </a:rPr>
              <a:t> 2/12)</a:t>
            </a:r>
            <a:endParaRPr lang="en-US" sz="2200" b="1" u="sng" dirty="0"/>
          </a:p>
        </p:txBody>
      </p:sp>
      <p:cxnSp>
        <p:nvCxnSpPr>
          <p:cNvPr id="51" name="Straight Connector 50"/>
          <p:cNvCxnSpPr/>
          <p:nvPr/>
        </p:nvCxnSpPr>
        <p:spPr>
          <a:xfrm>
            <a:off x="6481313" y="5274958"/>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880667" y="5279513"/>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1115795" y="5276810"/>
            <a:ext cx="2194560"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2"/>
          <p:cNvSpPr txBox="1">
            <a:spLocks/>
          </p:cNvSpPr>
          <p:nvPr/>
        </p:nvSpPr>
        <p:spPr>
          <a:xfrm>
            <a:off x="7050314" y="655659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82</a:t>
            </a:fld>
            <a:endParaRPr lang="en-US" dirty="0"/>
          </a:p>
        </p:txBody>
      </p:sp>
    </p:spTree>
    <p:extLst>
      <p:ext uri="{BB962C8B-B14F-4D97-AF65-F5344CB8AC3E}">
        <p14:creationId xmlns:p14="http://schemas.microsoft.com/office/powerpoint/2010/main" val="130654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714155"/>
          </a:xfrm>
        </p:spPr>
        <p:txBody>
          <a:bodyPr/>
          <a:lstStyle/>
          <a:p>
            <a:pPr>
              <a:lnSpc>
                <a:spcPct val="90000"/>
              </a:lnSpc>
            </a:pPr>
            <a:r>
              <a:rPr lang="en-US" dirty="0"/>
              <a:t>Collect Note Receivable and Interest</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46" name="Content Placeholder 2"/>
          <p:cNvSpPr>
            <a:spLocks noGrp="1"/>
          </p:cNvSpPr>
          <p:nvPr>
            <p:ph idx="1"/>
          </p:nvPr>
        </p:nvSpPr>
        <p:spPr>
          <a:xfrm>
            <a:off x="641985" y="1280160"/>
            <a:ext cx="7955280" cy="1963699"/>
          </a:xfrm>
        </p:spPr>
        <p:txBody>
          <a:bodyPr>
            <a:normAutofit/>
          </a:bodyPr>
          <a:lstStyle/>
          <a:p>
            <a:r>
              <a:rPr lang="en-US" sz="2800" dirty="0"/>
              <a:t>On December 31, 2024, Kimzey accrues interest for note receivable accepted on November 1, 2024.</a:t>
            </a:r>
          </a:p>
          <a:p>
            <a:r>
              <a:rPr lang="en-US" sz="2800" dirty="0"/>
              <a:t>On May 1, 2025, the maturity date, Kimzey collects the note of $10,000 and the interest of $600.</a:t>
            </a:r>
            <a:endParaRPr lang="en-US" sz="2800" b="1" dirty="0"/>
          </a:p>
          <a:p>
            <a:endParaRPr lang="en-US" sz="2800" b="1" dirty="0"/>
          </a:p>
        </p:txBody>
      </p:sp>
      <p:cxnSp>
        <p:nvCxnSpPr>
          <p:cNvPr id="61" name="Straight Connector 60"/>
          <p:cNvCxnSpPr/>
          <p:nvPr/>
        </p:nvCxnSpPr>
        <p:spPr>
          <a:xfrm>
            <a:off x="2204270" y="6074091"/>
            <a:ext cx="120800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774251" y="3361184"/>
            <a:ext cx="8045078" cy="240674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00" dirty="0"/>
          </a:p>
        </p:txBody>
      </p:sp>
      <p:sp>
        <p:nvSpPr>
          <p:cNvPr id="63" name="TextBox 62"/>
          <p:cNvSpPr txBox="1">
            <a:spLocks noChangeArrowheads="1"/>
          </p:cNvSpPr>
          <p:nvPr/>
        </p:nvSpPr>
        <p:spPr bwMode="auto">
          <a:xfrm>
            <a:off x="837470" y="3322109"/>
            <a:ext cx="7860752" cy="430887"/>
          </a:xfrm>
          <a:prstGeom prst="rect">
            <a:avLst/>
          </a:prstGeom>
          <a:noFill/>
          <a:ln w="9525">
            <a:noFill/>
            <a:miter lim="800000"/>
            <a:headEnd/>
            <a:tailEnd/>
          </a:ln>
        </p:spPr>
        <p:txBody>
          <a:bodyPr wrap="square">
            <a:spAutoFit/>
          </a:bodyPr>
          <a:lstStyle/>
          <a:p>
            <a:r>
              <a:rPr lang="en-US" sz="2200" dirty="0">
                <a:latin typeface="Calibri" pitchFamily="34" charset="0"/>
              </a:rPr>
              <a:t>May 1, 2025	</a:t>
            </a:r>
            <a:r>
              <a:rPr lang="en-US" sz="2200" b="1" dirty="0">
                <a:latin typeface="Calibri" pitchFamily="34" charset="0"/>
              </a:rPr>
              <a:t>						        	</a:t>
            </a:r>
            <a:r>
              <a:rPr lang="en-US" sz="2200" dirty="0">
                <a:latin typeface="Calibri" pitchFamily="34" charset="0"/>
              </a:rPr>
              <a:t>Debit	       Credit</a:t>
            </a:r>
            <a:endParaRPr lang="en-US" sz="2200" dirty="0"/>
          </a:p>
        </p:txBody>
      </p:sp>
      <p:sp>
        <p:nvSpPr>
          <p:cNvPr id="64" name="TextBox 63"/>
          <p:cNvSpPr txBox="1">
            <a:spLocks noChangeArrowheads="1"/>
          </p:cNvSpPr>
          <p:nvPr/>
        </p:nvSpPr>
        <p:spPr bwMode="auto">
          <a:xfrm>
            <a:off x="854800" y="3695424"/>
            <a:ext cx="7958818" cy="2123658"/>
          </a:xfrm>
          <a:prstGeom prst="rect">
            <a:avLst/>
          </a:prstGeom>
          <a:noFill/>
          <a:ln w="9525">
            <a:noFill/>
            <a:miter lim="800000"/>
            <a:headEnd/>
            <a:tailEnd/>
          </a:ln>
        </p:spPr>
        <p:txBody>
          <a:bodyPr wrap="square">
            <a:spAutoFit/>
          </a:bodyPr>
          <a:lstStyle/>
          <a:p>
            <a:r>
              <a:rPr lang="en-US" sz="2200" b="1" dirty="0">
                <a:latin typeface="Calibri" pitchFamily="34" charset="0"/>
              </a:rPr>
              <a:t>Cash </a:t>
            </a:r>
            <a:r>
              <a:rPr lang="en-US" sz="2200" dirty="0">
                <a:latin typeface="Calibri" pitchFamily="34" charset="0"/>
              </a:rPr>
              <a:t>…………………………………………………….</a:t>
            </a:r>
            <a:r>
              <a:rPr lang="en-US" sz="2200" b="1" dirty="0">
                <a:latin typeface="Calibri" pitchFamily="34" charset="0"/>
              </a:rPr>
              <a:t>	  	      10,600 </a:t>
            </a:r>
          </a:p>
          <a:p>
            <a:r>
              <a:rPr lang="en-US" sz="2200" b="1" dirty="0">
                <a:latin typeface="Calibri" pitchFamily="34" charset="0"/>
              </a:rPr>
              <a:t>	Notes Receivable </a:t>
            </a:r>
            <a:r>
              <a:rPr lang="en-US" sz="2200" dirty="0">
                <a:latin typeface="Calibri" pitchFamily="34" charset="0"/>
              </a:rPr>
              <a:t>……………………………</a:t>
            </a:r>
            <a:r>
              <a:rPr lang="en-US" sz="2200" b="1" dirty="0">
                <a:latin typeface="Calibri" pitchFamily="34" charset="0"/>
              </a:rPr>
              <a:t>				       10,000</a:t>
            </a:r>
          </a:p>
          <a:p>
            <a:r>
              <a:rPr lang="en-US" sz="2200" b="1" dirty="0">
                <a:latin typeface="Calibri" pitchFamily="34" charset="0"/>
              </a:rPr>
              <a:t>	Interest Receivable</a:t>
            </a:r>
            <a:r>
              <a:rPr lang="en-US" sz="2200" dirty="0">
                <a:latin typeface="Calibri" pitchFamily="34" charset="0"/>
              </a:rPr>
              <a:t> (from 2024)</a:t>
            </a:r>
            <a:r>
              <a:rPr lang="en-US" sz="2200" b="1" dirty="0">
                <a:latin typeface="Calibri" pitchFamily="34" charset="0"/>
              </a:rPr>
              <a:t> </a:t>
            </a:r>
            <a:r>
              <a:rPr lang="en-US" sz="2200" dirty="0">
                <a:latin typeface="Calibri" pitchFamily="34" charset="0"/>
              </a:rPr>
              <a:t>……..</a:t>
            </a:r>
            <a:r>
              <a:rPr lang="en-US" sz="2200" b="1" dirty="0">
                <a:latin typeface="Calibri" pitchFamily="34" charset="0"/>
              </a:rPr>
              <a:t>				            </a:t>
            </a:r>
            <a:r>
              <a:rPr lang="en-US" sz="2200" b="1" dirty="0">
                <a:solidFill>
                  <a:srgbClr val="FF0000"/>
                </a:solidFill>
                <a:latin typeface="Calibri" pitchFamily="34" charset="0"/>
              </a:rPr>
              <a:t>200</a:t>
            </a:r>
          </a:p>
          <a:p>
            <a:r>
              <a:rPr lang="en-US" sz="2200" b="1" dirty="0">
                <a:latin typeface="Calibri" pitchFamily="34" charset="0"/>
              </a:rPr>
              <a:t>	Interest Revenue</a:t>
            </a:r>
            <a:r>
              <a:rPr lang="en-US" sz="2200" dirty="0">
                <a:latin typeface="Calibri" pitchFamily="34" charset="0"/>
              </a:rPr>
              <a:t> (from 2025)</a:t>
            </a:r>
            <a:r>
              <a:rPr lang="en-US" sz="2200" b="1" dirty="0">
                <a:latin typeface="Calibri" pitchFamily="34" charset="0"/>
              </a:rPr>
              <a:t> </a:t>
            </a:r>
            <a:r>
              <a:rPr lang="en-US" sz="2200" dirty="0">
                <a:latin typeface="Calibri" pitchFamily="34" charset="0"/>
              </a:rPr>
              <a:t>…………</a:t>
            </a:r>
            <a:r>
              <a:rPr lang="en-US" sz="2200" b="1" dirty="0">
                <a:latin typeface="Calibri" pitchFamily="34" charset="0"/>
              </a:rPr>
              <a:t>				            400</a:t>
            </a:r>
          </a:p>
          <a:p>
            <a:r>
              <a:rPr lang="en-US" sz="2200" b="1" dirty="0">
                <a:latin typeface="Calibri" pitchFamily="34" charset="0"/>
              </a:rPr>
              <a:t>	</a:t>
            </a:r>
            <a:r>
              <a:rPr lang="en-US" sz="2200" i="1" dirty="0">
                <a:latin typeface="Calibri" pitchFamily="34" charset="0"/>
              </a:rPr>
              <a:t>(Collect note receivable and interest) </a:t>
            </a:r>
          </a:p>
          <a:p>
            <a:r>
              <a:rPr lang="en-US" sz="2200" i="1" dirty="0">
                <a:latin typeface="Calibri" pitchFamily="34" charset="0"/>
              </a:rPr>
              <a:t>	(Interest revenue = $10,000 </a:t>
            </a:r>
            <a:r>
              <a:rPr lang="en-US" sz="2200" dirty="0"/>
              <a:t>×</a:t>
            </a:r>
            <a:r>
              <a:rPr lang="en-US" sz="2200" i="1" dirty="0">
                <a:latin typeface="Calibri" pitchFamily="34" charset="0"/>
              </a:rPr>
              <a:t> 12% </a:t>
            </a:r>
            <a:r>
              <a:rPr lang="en-US" sz="2200" dirty="0"/>
              <a:t>×</a:t>
            </a:r>
            <a:r>
              <a:rPr lang="en-US" sz="2200" i="1" dirty="0">
                <a:latin typeface="Calibri" pitchFamily="34" charset="0"/>
              </a:rPr>
              <a:t> 4/12)</a:t>
            </a:r>
            <a:endParaRPr lang="en-US" sz="2200" b="1" u="sng" dirty="0"/>
          </a:p>
        </p:txBody>
      </p:sp>
      <p:cxnSp>
        <p:nvCxnSpPr>
          <p:cNvPr id="65" name="Straight Connector 64"/>
          <p:cNvCxnSpPr/>
          <p:nvPr/>
        </p:nvCxnSpPr>
        <p:spPr>
          <a:xfrm>
            <a:off x="6314478" y="3723363"/>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7679542" y="3723363"/>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917453" y="3733846"/>
            <a:ext cx="13716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2"/>
          <p:cNvSpPr txBox="1">
            <a:spLocks/>
          </p:cNvSpPr>
          <p:nvPr/>
        </p:nvSpPr>
        <p:spPr>
          <a:xfrm>
            <a:off x="7050314" y="655659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83</a:t>
            </a:fld>
            <a:endParaRPr lang="en-US" dirty="0"/>
          </a:p>
        </p:txBody>
      </p:sp>
    </p:spTree>
    <p:extLst>
      <p:ext uri="{BB962C8B-B14F-4D97-AF65-F5344CB8AC3E}">
        <p14:creationId xmlns:p14="http://schemas.microsoft.com/office/powerpoint/2010/main" val="5037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lstStyle/>
          <a:p>
            <a:pPr marL="0" indent="0">
              <a:buNone/>
            </a:pPr>
            <a:r>
              <a:rPr lang="en-US" dirty="0"/>
              <a:t>We record interest earned on notes receivable but not yet collected by the end of the year as interest receivable and interest revenue.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51926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84</a:t>
            </a:fld>
            <a:endParaRPr lang="en-US" dirty="0"/>
          </a:p>
        </p:txBody>
      </p:sp>
    </p:spTree>
    <p:extLst>
      <p:ext uri="{BB962C8B-B14F-4D97-AF65-F5344CB8AC3E}">
        <p14:creationId xmlns:p14="http://schemas.microsoft.com/office/powerpoint/2010/main" val="31844210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794576" cy="4432716"/>
          </a:xfrm>
        </p:spPr>
        <p:txBody>
          <a:bodyPr>
            <a:normAutofit/>
          </a:bodyPr>
          <a:lstStyle/>
          <a:p>
            <a:pPr marL="0" indent="0">
              <a:buNone/>
            </a:pPr>
            <a:r>
              <a:rPr lang="en-US" sz="2800" dirty="0"/>
              <a:t>A company accepts a note receivable of $5,000 on September 1, 2024, that matures in 10 months and has stated interest of 6%. What amount of interest revenue will the company record in 2024 and 2025?</a:t>
            </a:r>
          </a:p>
          <a:p>
            <a:pPr>
              <a:buAutoNum type="alphaLcPeriod"/>
            </a:pPr>
            <a:r>
              <a:rPr lang="en-US" sz="2800" dirty="0"/>
              <a:t>2024 = $100; 2025 = $150</a:t>
            </a:r>
          </a:p>
          <a:p>
            <a:pPr>
              <a:buAutoNum type="alphaLcPeriod"/>
            </a:pPr>
            <a:r>
              <a:rPr lang="en-US" sz="2800" dirty="0"/>
              <a:t>2024 = $125; 2025 = $125</a:t>
            </a:r>
          </a:p>
          <a:p>
            <a:pPr>
              <a:buAutoNum type="alphaLcPeriod" startAt="3"/>
            </a:pPr>
            <a:r>
              <a:rPr lang="en-US" sz="2800" dirty="0"/>
              <a:t>2024 = $150; 2025 = $100</a:t>
            </a:r>
          </a:p>
          <a:p>
            <a:pPr>
              <a:buAutoNum type="alphaLcPeriod" startAt="3"/>
            </a:pPr>
            <a:r>
              <a:rPr lang="en-US" sz="2800" dirty="0"/>
              <a:t>2024 = $0; 2025 = $250</a:t>
            </a:r>
          </a:p>
        </p:txBody>
      </p:sp>
      <p:sp>
        <p:nvSpPr>
          <p:cNvPr id="4" name="Title 3"/>
          <p:cNvSpPr>
            <a:spLocks noGrp="1"/>
          </p:cNvSpPr>
          <p:nvPr>
            <p:ph type="title"/>
          </p:nvPr>
        </p:nvSpPr>
        <p:spPr>
          <a:xfrm>
            <a:off x="947570" y="381846"/>
            <a:ext cx="7922577" cy="799257"/>
          </a:xfrm>
        </p:spPr>
        <p:txBody>
          <a:bodyPr/>
          <a:lstStyle/>
          <a:p>
            <a:r>
              <a:rPr lang="en-US" dirty="0"/>
              <a:t>Concept Check 5–10</a:t>
            </a:r>
          </a:p>
        </p:txBody>
      </p:sp>
      <p:sp>
        <p:nvSpPr>
          <p:cNvPr id="6" name="Oval 5"/>
          <p:cNvSpPr/>
          <p:nvPr/>
        </p:nvSpPr>
        <p:spPr bwMode="auto">
          <a:xfrm>
            <a:off x="969310" y="291219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009633"/>
            <a:ext cx="7474200" cy="1569660"/>
          </a:xfrm>
          <a:prstGeom prst="rect">
            <a:avLst/>
          </a:prstGeom>
          <a:solidFill>
            <a:srgbClr val="FFFFD1"/>
          </a:solidFill>
          <a:ln w="6350">
            <a:solidFill>
              <a:schemeClr val="tx1"/>
            </a:solidFill>
          </a:ln>
        </p:spPr>
        <p:txBody>
          <a:bodyPr wrap="square" rtlCol="0">
            <a:spAutoFit/>
          </a:bodyPr>
          <a:lstStyle/>
          <a:p>
            <a:endParaRPr lang="en-US" sz="2400" dirty="0"/>
          </a:p>
          <a:p>
            <a:endParaRPr lang="en-US" sz="2400" dirty="0"/>
          </a:p>
          <a:p>
            <a:pPr marL="228600"/>
            <a:r>
              <a:rPr lang="en-US" sz="2400" dirty="0"/>
              <a:t>2024:  Interest Revenue  =  $5,000 × 6% × 4/12 = $100</a:t>
            </a:r>
          </a:p>
          <a:p>
            <a:pPr marL="228600"/>
            <a:r>
              <a:rPr lang="en-US" sz="2400" dirty="0"/>
              <a:t>2025:  Interest Revenue  =  $5,000 × 6% × 6/12 = $150</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grpSp>
        <p:nvGrpSpPr>
          <p:cNvPr id="10" name="Group 9"/>
          <p:cNvGrpSpPr/>
          <p:nvPr/>
        </p:nvGrpSpPr>
        <p:grpSpPr>
          <a:xfrm>
            <a:off x="1161466" y="5009634"/>
            <a:ext cx="7389440" cy="796254"/>
            <a:chOff x="907023" y="3143876"/>
            <a:chExt cx="7913705" cy="1213039"/>
          </a:xfrm>
        </p:grpSpPr>
        <p:sp>
          <p:nvSpPr>
            <p:cNvPr id="11" name="TextBox 10"/>
            <p:cNvSpPr txBox="1"/>
            <p:nvPr/>
          </p:nvSpPr>
          <p:spPr>
            <a:xfrm>
              <a:off x="907023" y="3147212"/>
              <a:ext cx="1436895" cy="1209703"/>
            </a:xfrm>
            <a:prstGeom prst="rect">
              <a:avLst/>
            </a:prstGeom>
            <a:noFill/>
          </p:spPr>
          <p:txBody>
            <a:bodyPr wrap="square" rtlCol="0">
              <a:spAutoFit/>
            </a:bodyPr>
            <a:lstStyle/>
            <a:p>
              <a:pPr>
                <a:lnSpc>
                  <a:spcPct val="90000"/>
                </a:lnSpc>
              </a:pPr>
              <a:r>
                <a:rPr lang="en-US" sz="2400" dirty="0"/>
                <a:t>Interest</a:t>
              </a:r>
            </a:p>
            <a:p>
              <a:r>
                <a:rPr lang="en-US" sz="2400" dirty="0"/>
                <a:t>Revenue</a:t>
              </a:r>
            </a:p>
          </p:txBody>
        </p:sp>
        <p:sp>
          <p:nvSpPr>
            <p:cNvPr id="12" name="TextBox 11"/>
            <p:cNvSpPr txBox="1"/>
            <p:nvPr/>
          </p:nvSpPr>
          <p:spPr>
            <a:xfrm>
              <a:off x="2696685" y="3157027"/>
              <a:ext cx="1280955" cy="962376"/>
            </a:xfrm>
            <a:prstGeom prst="rect">
              <a:avLst/>
            </a:prstGeom>
            <a:noFill/>
          </p:spPr>
          <p:txBody>
            <a:bodyPr wrap="square" rtlCol="0">
              <a:spAutoFit/>
            </a:bodyPr>
            <a:lstStyle/>
            <a:p>
              <a:pPr algn="ctr">
                <a:lnSpc>
                  <a:spcPct val="90000"/>
                </a:lnSpc>
              </a:pPr>
              <a:r>
                <a:rPr lang="en-US" sz="2400" dirty="0"/>
                <a:t>Face value</a:t>
              </a:r>
            </a:p>
          </p:txBody>
        </p:sp>
        <p:sp>
          <p:nvSpPr>
            <p:cNvPr id="13" name="TextBox 12"/>
            <p:cNvSpPr txBox="1"/>
            <p:nvPr/>
          </p:nvSpPr>
          <p:spPr>
            <a:xfrm>
              <a:off x="4592229" y="3143876"/>
              <a:ext cx="1962307" cy="1162814"/>
            </a:xfrm>
            <a:prstGeom prst="rect">
              <a:avLst/>
            </a:prstGeom>
            <a:noFill/>
          </p:spPr>
          <p:txBody>
            <a:bodyPr wrap="square" rtlCol="0">
              <a:spAutoFit/>
            </a:bodyPr>
            <a:lstStyle/>
            <a:p>
              <a:pPr algn="ctr">
                <a:lnSpc>
                  <a:spcPct val="90000"/>
                </a:lnSpc>
              </a:pPr>
              <a:r>
                <a:rPr lang="en-US" sz="2400" dirty="0"/>
                <a:t>Annual </a:t>
              </a:r>
            </a:p>
            <a:p>
              <a:pPr algn="ctr">
                <a:lnSpc>
                  <a:spcPct val="90000"/>
                </a:lnSpc>
              </a:pPr>
              <a:r>
                <a:rPr lang="en-US" sz="2400" dirty="0"/>
                <a:t>interest rate</a:t>
              </a:r>
            </a:p>
          </p:txBody>
        </p:sp>
        <p:sp>
          <p:nvSpPr>
            <p:cNvPr id="14" name="TextBox 13"/>
            <p:cNvSpPr txBox="1"/>
            <p:nvPr/>
          </p:nvSpPr>
          <p:spPr>
            <a:xfrm>
              <a:off x="6989386" y="3155813"/>
              <a:ext cx="1831342" cy="962376"/>
            </a:xfrm>
            <a:prstGeom prst="rect">
              <a:avLst/>
            </a:prstGeom>
            <a:noFill/>
          </p:spPr>
          <p:txBody>
            <a:bodyPr wrap="square" rtlCol="0">
              <a:spAutoFit/>
            </a:bodyPr>
            <a:lstStyle/>
            <a:p>
              <a:pPr algn="ctr">
                <a:lnSpc>
                  <a:spcPct val="90000"/>
                </a:lnSpc>
              </a:pPr>
              <a:r>
                <a:rPr lang="en-US" sz="2400" dirty="0"/>
                <a:t>Fraction</a:t>
              </a:r>
            </a:p>
            <a:p>
              <a:pPr algn="ctr">
                <a:lnSpc>
                  <a:spcPct val="90000"/>
                </a:lnSpc>
              </a:pPr>
              <a:r>
                <a:rPr lang="en-US" sz="2400" dirty="0"/>
                <a:t>of the year</a:t>
              </a:r>
            </a:p>
          </p:txBody>
        </p:sp>
        <p:sp>
          <p:nvSpPr>
            <p:cNvPr id="15" name="TextBox 14"/>
            <p:cNvSpPr txBox="1"/>
            <p:nvPr/>
          </p:nvSpPr>
          <p:spPr>
            <a:xfrm>
              <a:off x="2343918" y="3357152"/>
              <a:ext cx="517190" cy="586816"/>
            </a:xfrm>
            <a:prstGeom prst="rect">
              <a:avLst/>
            </a:prstGeom>
            <a:noFill/>
          </p:spPr>
          <p:txBody>
            <a:bodyPr wrap="square" rtlCol="0">
              <a:spAutoFit/>
            </a:bodyPr>
            <a:lstStyle/>
            <a:p>
              <a:r>
                <a:rPr lang="en-US" sz="2400" dirty="0"/>
                <a:t>=</a:t>
              </a:r>
            </a:p>
          </p:txBody>
        </p:sp>
        <p:sp>
          <p:nvSpPr>
            <p:cNvPr id="17" name="TextBox 16"/>
            <p:cNvSpPr txBox="1"/>
            <p:nvPr/>
          </p:nvSpPr>
          <p:spPr>
            <a:xfrm>
              <a:off x="4073512" y="3351903"/>
              <a:ext cx="517190" cy="586815"/>
            </a:xfrm>
            <a:prstGeom prst="rect">
              <a:avLst/>
            </a:prstGeom>
            <a:noFill/>
          </p:spPr>
          <p:txBody>
            <a:bodyPr wrap="square" rtlCol="0">
              <a:spAutoFit/>
            </a:bodyPr>
            <a:lstStyle/>
            <a:p>
              <a:r>
                <a:rPr lang="en-US" sz="2400" dirty="0"/>
                <a:t>×</a:t>
              </a:r>
            </a:p>
          </p:txBody>
        </p:sp>
        <p:sp>
          <p:nvSpPr>
            <p:cNvPr id="19" name="TextBox 18"/>
            <p:cNvSpPr txBox="1"/>
            <p:nvPr/>
          </p:nvSpPr>
          <p:spPr>
            <a:xfrm>
              <a:off x="6627074" y="3357153"/>
              <a:ext cx="517190" cy="586815"/>
            </a:xfrm>
            <a:prstGeom prst="rect">
              <a:avLst/>
            </a:prstGeom>
            <a:noFill/>
          </p:spPr>
          <p:txBody>
            <a:bodyPr wrap="square" rtlCol="0">
              <a:spAutoFit/>
            </a:bodyPr>
            <a:lstStyle/>
            <a:p>
              <a:r>
                <a:rPr lang="en-US" sz="2400" dirty="0"/>
                <a:t>×</a:t>
              </a:r>
            </a:p>
          </p:txBody>
        </p:sp>
      </p:grpSp>
      <p:cxnSp>
        <p:nvCxnSpPr>
          <p:cNvPr id="3" name="Straight Connector 2"/>
          <p:cNvCxnSpPr/>
          <p:nvPr/>
        </p:nvCxnSpPr>
        <p:spPr>
          <a:xfrm>
            <a:off x="1122094" y="5771603"/>
            <a:ext cx="7301816" cy="0"/>
          </a:xfrm>
          <a:prstGeom prst="line">
            <a:avLst/>
          </a:prstGeom>
          <a:ln>
            <a:solidFill>
              <a:schemeClr val="tx1"/>
            </a:solidFill>
          </a:ln>
          <a:effectLst>
            <a:outerShdw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8" name="Slide Number Placeholder 2"/>
          <p:cNvSpPr txBox="1">
            <a:spLocks/>
          </p:cNvSpPr>
          <p:nvPr/>
        </p:nvSpPr>
        <p:spPr>
          <a:xfrm>
            <a:off x="7010400" y="651352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85</a:t>
            </a:fld>
            <a:endParaRPr lang="en-US" dirty="0"/>
          </a:p>
        </p:txBody>
      </p:sp>
    </p:spTree>
    <p:extLst>
      <p:ext uri="{BB962C8B-B14F-4D97-AF65-F5344CB8AC3E}">
        <p14:creationId xmlns:p14="http://schemas.microsoft.com/office/powerpoint/2010/main" val="348237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RECEIVABLES ANALYSIS</a:t>
            </a:r>
          </a:p>
          <a:p>
            <a:r>
              <a:rPr lang="en-US" sz="2800" dirty="0">
                <a:solidFill>
                  <a:srgbClr val="FF0000"/>
                </a:solidFill>
              </a:rPr>
              <a:t>Tenet vs. CVS Health</a:t>
            </a:r>
          </a:p>
        </p:txBody>
      </p:sp>
      <p:sp>
        <p:nvSpPr>
          <p:cNvPr id="4" name="Title 3"/>
          <p:cNvSpPr>
            <a:spLocks noGrp="1"/>
          </p:cNvSpPr>
          <p:nvPr>
            <p:ph type="title"/>
          </p:nvPr>
        </p:nvSpPr>
        <p:spPr/>
        <p:txBody>
          <a:bodyPr/>
          <a:lstStyle/>
          <a:p>
            <a:r>
              <a:rPr lang="en-US" dirty="0"/>
              <a:t>ANALYSIS</a:t>
            </a:r>
          </a:p>
        </p:txBody>
      </p:sp>
      <p:sp>
        <p:nvSpPr>
          <p:cNvPr id="2" name="Footer Placeholder 1"/>
          <p:cNvSpPr>
            <a:spLocks noGrp="1"/>
          </p:cNvSpPr>
          <p:nvPr>
            <p:ph type="ftr" sz="quarter" idx="11"/>
          </p:nvPr>
        </p:nvSpPr>
        <p:spPr>
          <a:xfrm>
            <a:off x="1424213" y="6492248"/>
            <a:ext cx="6540501" cy="365125"/>
          </a:xfrm>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86</a:t>
            </a:fld>
            <a:endParaRPr lang="en-US" dirty="0"/>
          </a:p>
        </p:txBody>
      </p:sp>
    </p:spTree>
    <p:extLst>
      <p:ext uri="{BB962C8B-B14F-4D97-AF65-F5344CB8AC3E}">
        <p14:creationId xmlns:p14="http://schemas.microsoft.com/office/powerpoint/2010/main" val="34944808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09369" y="1442358"/>
            <a:ext cx="7873566" cy="2968582"/>
          </a:xfrm>
        </p:spPr>
        <p:txBody>
          <a:bodyPr/>
          <a:lstStyle/>
          <a:p>
            <a:r>
              <a:rPr lang="en-US" b="1" dirty="0">
                <a:solidFill>
                  <a:srgbClr val="A5062D"/>
                </a:solidFill>
              </a:rPr>
              <a:t>LO5–8</a:t>
            </a:r>
            <a:r>
              <a:rPr lang="en-US" dirty="0"/>
              <a:t>	Calculate key ratios investors use to monitor a company’s effectiveness in managing receivables.</a:t>
            </a:r>
          </a:p>
        </p:txBody>
      </p:sp>
      <p:sp>
        <p:nvSpPr>
          <p:cNvPr id="4" name="Title 3"/>
          <p:cNvSpPr>
            <a:spLocks noGrp="1"/>
          </p:cNvSpPr>
          <p:nvPr>
            <p:ph type="title"/>
          </p:nvPr>
        </p:nvSpPr>
        <p:spPr/>
        <p:txBody>
          <a:bodyPr/>
          <a:lstStyle/>
          <a:p>
            <a:r>
              <a:rPr lang="en-US" dirty="0"/>
              <a:t>ANALYSIS - Learning Objective 8</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50314" y="6498847"/>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87</a:t>
            </a:fld>
            <a:endParaRPr lang="en-US" dirty="0"/>
          </a:p>
        </p:txBody>
      </p:sp>
    </p:spTree>
    <p:extLst>
      <p:ext uri="{BB962C8B-B14F-4D97-AF65-F5344CB8AC3E}">
        <p14:creationId xmlns:p14="http://schemas.microsoft.com/office/powerpoint/2010/main" val="24824303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4" y="457200"/>
            <a:ext cx="8229600" cy="783175"/>
          </a:xfrm>
        </p:spPr>
        <p:txBody>
          <a:bodyPr/>
          <a:lstStyle/>
          <a:p>
            <a:r>
              <a:rPr lang="en-US" dirty="0"/>
              <a:t>Receivables Turnover Ratio</a:t>
            </a:r>
          </a:p>
        </p:txBody>
      </p:sp>
      <p:sp>
        <p:nvSpPr>
          <p:cNvPr id="4" name="Content Placeholder 3"/>
          <p:cNvSpPr>
            <a:spLocks noGrp="1"/>
          </p:cNvSpPr>
          <p:nvPr>
            <p:ph idx="1"/>
          </p:nvPr>
        </p:nvSpPr>
        <p:spPr>
          <a:xfrm>
            <a:off x="809150" y="1280160"/>
            <a:ext cx="7955280" cy="1199954"/>
          </a:xfrm>
        </p:spPr>
        <p:txBody>
          <a:bodyPr/>
          <a:lstStyle/>
          <a:p>
            <a:pPr marL="0" indent="0">
              <a:buNone/>
            </a:pPr>
            <a:r>
              <a:rPr lang="en-IN" dirty="0"/>
              <a:t>Number of times during a year the average accounts receivable balance is collected</a:t>
            </a:r>
            <a:endParaRPr lang="en-US"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150" y="2286000"/>
            <a:ext cx="7955280" cy="9233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Content Placeholder 3"/>
          <p:cNvSpPr txBox="1">
            <a:spLocks/>
          </p:cNvSpPr>
          <p:nvPr/>
        </p:nvSpPr>
        <p:spPr>
          <a:xfrm>
            <a:off x="809150" y="4206240"/>
            <a:ext cx="7955280" cy="116566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dirty="0"/>
              <a:t>Number of days the average accounts receivable balance is outstanding </a:t>
            </a:r>
            <a:endParaRPr lang="en-US" dirty="0"/>
          </a:p>
        </p:txBody>
      </p:sp>
      <p:sp>
        <p:nvSpPr>
          <p:cNvPr id="9" name="Title 1"/>
          <p:cNvSpPr txBox="1">
            <a:spLocks/>
          </p:cNvSpPr>
          <p:nvPr/>
        </p:nvSpPr>
        <p:spPr>
          <a:xfrm>
            <a:off x="806664" y="3474720"/>
            <a:ext cx="8229600" cy="721775"/>
          </a:xfrm>
          <a:prstGeom prst="rect">
            <a:avLst/>
          </a:prstGeom>
        </p:spPr>
        <p:txBody>
          <a:bodyPr/>
          <a:lstStyle>
            <a:lvl1pPr algn="l" defTabSz="457200" rtl="0" eaLnBrk="1" latinLnBrk="0" hangingPunct="1">
              <a:spcBef>
                <a:spcPct val="0"/>
              </a:spcBef>
              <a:buNone/>
              <a:defRPr sz="4000" b="0" i="0" kern="1200">
                <a:solidFill>
                  <a:srgbClr val="A5062D"/>
                </a:solidFill>
                <a:latin typeface="Avenir LT Std 65 Medium"/>
                <a:ea typeface="+mj-ea"/>
                <a:cs typeface="Avenir LT Std 65 Medium"/>
              </a:defRPr>
            </a:lvl1pPr>
          </a:lstStyle>
          <a:p>
            <a:r>
              <a:rPr lang="en-US" dirty="0"/>
              <a:t>Average Collection Period</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825" y="5212080"/>
            <a:ext cx="7955280" cy="9687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Slide Number Placeholder 2"/>
          <p:cNvSpPr txBox="1">
            <a:spLocks/>
          </p:cNvSpPr>
          <p:nvPr/>
        </p:nvSpPr>
        <p:spPr>
          <a:xfrm>
            <a:off x="7020367"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88</a:t>
            </a:fld>
            <a:endParaRPr lang="en-US" dirty="0"/>
          </a:p>
        </p:txBody>
      </p:sp>
    </p:spTree>
    <p:extLst>
      <p:ext uri="{BB962C8B-B14F-4D97-AF65-F5344CB8AC3E}">
        <p14:creationId xmlns:p14="http://schemas.microsoft.com/office/powerpoint/2010/main" val="11509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803491" y="2643840"/>
            <a:ext cx="8060803" cy="1632960"/>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914400"/>
            <a:ext cx="7955280" cy="1362550"/>
          </a:xfrm>
        </p:spPr>
        <p:txBody>
          <a:bodyPr>
            <a:noAutofit/>
          </a:bodyPr>
          <a:lstStyle/>
          <a:p>
            <a:pPr>
              <a:lnSpc>
                <a:spcPct val="90000"/>
              </a:lnSpc>
            </a:pPr>
            <a:r>
              <a:rPr lang="en-US" sz="3600" dirty="0"/>
              <a:t>Comparison of Receivables Ratios between Tenet Healthcare and CVS Health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5–15</a:t>
            </a:r>
          </a:p>
        </p:txBody>
      </p:sp>
      <p:sp>
        <p:nvSpPr>
          <p:cNvPr id="6" name="TextBox 5"/>
          <p:cNvSpPr txBox="1"/>
          <p:nvPr/>
        </p:nvSpPr>
        <p:spPr>
          <a:xfrm>
            <a:off x="794848" y="2842560"/>
            <a:ext cx="8250875" cy="1080296"/>
          </a:xfrm>
          <a:prstGeom prst="rect">
            <a:avLst/>
          </a:prstGeom>
          <a:noFill/>
        </p:spPr>
        <p:txBody>
          <a:bodyPr wrap="square" rtlCol="0">
            <a:spAutoFit/>
          </a:bodyPr>
          <a:lstStyle/>
          <a:p>
            <a:pPr>
              <a:lnSpc>
                <a:spcPct val="120000"/>
              </a:lnSpc>
              <a:tabLst>
                <a:tab pos="3368675" algn="ctr"/>
                <a:tab pos="6289675" algn="ctr"/>
              </a:tabLst>
            </a:pPr>
            <a:r>
              <a:rPr lang="en-US" dirty="0"/>
              <a:t>	</a:t>
            </a:r>
            <a:r>
              <a:rPr lang="en-US" b="1" dirty="0"/>
              <a:t>Receivables Turnover Ratio 	   Average Collection Period</a:t>
            </a:r>
          </a:p>
          <a:p>
            <a:pPr>
              <a:lnSpc>
                <a:spcPct val="120000"/>
              </a:lnSpc>
              <a:tabLst>
                <a:tab pos="3368675" algn="ctr"/>
                <a:tab pos="6289675" algn="ctr"/>
              </a:tabLst>
            </a:pPr>
            <a:r>
              <a:rPr lang="en-US" b="1" dirty="0"/>
              <a:t>Tenet Healthcare             </a:t>
            </a:r>
            <a:r>
              <a:rPr lang="en-US" dirty="0"/>
              <a:t>$18,479 ÷ </a:t>
            </a:r>
            <a:r>
              <a:rPr lang="en-US" b="1" dirty="0"/>
              <a:t>$2,669</a:t>
            </a:r>
            <a:r>
              <a:rPr lang="en-US" dirty="0"/>
              <a:t> = 6.9 	365 ÷ 6.9 = 52.9</a:t>
            </a:r>
          </a:p>
          <a:p>
            <a:pPr>
              <a:lnSpc>
                <a:spcPct val="120000"/>
              </a:lnSpc>
              <a:tabLst>
                <a:tab pos="3368675" algn="ctr"/>
                <a:tab pos="6289675" algn="ctr"/>
              </a:tabLst>
            </a:pPr>
            <a:r>
              <a:rPr lang="en-US" b="1" dirty="0"/>
              <a:t>CVS Health</a:t>
            </a:r>
            <a:r>
              <a:rPr lang="en-US" dirty="0"/>
              <a:t>	$256,776 ÷ </a:t>
            </a:r>
            <a:r>
              <a:rPr lang="en-US" b="1" dirty="0"/>
              <a:t>$18,624</a:t>
            </a:r>
            <a:r>
              <a:rPr lang="en-US" dirty="0"/>
              <a:t> = 13.8	  365 ÷ 13.8 = 26.4</a:t>
            </a:r>
          </a:p>
        </p:txBody>
      </p:sp>
      <p:cxnSp>
        <p:nvCxnSpPr>
          <p:cNvPr id="23" name="Straight Connector 22"/>
          <p:cNvCxnSpPr/>
          <p:nvPr/>
        </p:nvCxnSpPr>
        <p:spPr>
          <a:xfrm>
            <a:off x="2789312" y="3227127"/>
            <a:ext cx="282646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845153" y="3227127"/>
            <a:ext cx="282646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Content Placeholder 3"/>
          <p:cNvSpPr txBox="1">
            <a:spLocks/>
          </p:cNvSpPr>
          <p:nvPr/>
        </p:nvSpPr>
        <p:spPr>
          <a:xfrm>
            <a:off x="806664" y="4434840"/>
            <a:ext cx="8229600" cy="2080260"/>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a:t>Tenet:</a:t>
            </a:r>
          </a:p>
          <a:p>
            <a:pPr lvl="1"/>
            <a:r>
              <a:rPr lang="en-IN" dirty="0"/>
              <a:t>Higher receivables turnover</a:t>
            </a:r>
          </a:p>
          <a:p>
            <a:pPr lvl="1"/>
            <a:r>
              <a:rPr lang="en-IN" dirty="0"/>
              <a:t>Shorter collection period</a:t>
            </a:r>
          </a:p>
          <a:p>
            <a:pPr lvl="1"/>
            <a:r>
              <a:rPr lang="en-IN" dirty="0"/>
              <a:t>More efficiently collects cash from patients</a:t>
            </a:r>
            <a:endParaRPr lang="en-US" dirty="0"/>
          </a:p>
        </p:txBody>
      </p:sp>
    </p:spTree>
    <p:extLst>
      <p:ext uri="{BB962C8B-B14F-4D97-AF65-F5344CB8AC3E}">
        <p14:creationId xmlns:p14="http://schemas.microsoft.com/office/powerpoint/2010/main" val="76717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794576" cy="4268219"/>
          </a:xfrm>
        </p:spPr>
        <p:txBody>
          <a:bodyPr>
            <a:normAutofit/>
          </a:bodyPr>
          <a:lstStyle/>
          <a:p>
            <a:pPr marL="0" indent="0">
              <a:buNone/>
            </a:pPr>
            <a:r>
              <a:rPr lang="en-US" sz="2800" dirty="0"/>
              <a:t>Which of the following generally is recorded at the time a company provides services to customers on account?</a:t>
            </a:r>
          </a:p>
          <a:p>
            <a:pPr>
              <a:buFont typeface="+mj-lt"/>
              <a:buAutoNum type="alphaLcPeriod"/>
            </a:pPr>
            <a:r>
              <a:rPr lang="en-US" sz="2800" dirty="0"/>
              <a:t>Accounts receivable</a:t>
            </a:r>
          </a:p>
          <a:p>
            <a:pPr>
              <a:buFont typeface="+mj-lt"/>
              <a:buAutoNum type="alphaLcPeriod"/>
            </a:pPr>
            <a:r>
              <a:rPr lang="en-US" sz="2800" dirty="0"/>
              <a:t>Interest receivable</a:t>
            </a:r>
          </a:p>
          <a:p>
            <a:pPr>
              <a:buFont typeface="+mj-lt"/>
              <a:buAutoNum type="alphaLcPeriod"/>
            </a:pPr>
            <a:r>
              <a:rPr lang="en-US" sz="2800" dirty="0"/>
              <a:t>Notes receivable</a:t>
            </a:r>
          </a:p>
          <a:p>
            <a:pPr>
              <a:buFont typeface="+mj-lt"/>
              <a:buAutoNum type="alphaLcPeriod"/>
            </a:pPr>
            <a:r>
              <a:rPr lang="en-US" sz="2800" dirty="0"/>
              <a:t>Tax refund claims</a:t>
            </a:r>
          </a:p>
          <a:p>
            <a:pPr>
              <a:buAutoNum type="alphaLcPeriod"/>
            </a:pPr>
            <a:endParaRPr lang="en-US" dirty="0"/>
          </a:p>
        </p:txBody>
      </p:sp>
      <p:sp>
        <p:nvSpPr>
          <p:cNvPr id="4" name="Title 3"/>
          <p:cNvSpPr>
            <a:spLocks noGrp="1"/>
          </p:cNvSpPr>
          <p:nvPr>
            <p:ph type="title"/>
          </p:nvPr>
        </p:nvSpPr>
        <p:spPr/>
        <p:txBody>
          <a:bodyPr/>
          <a:lstStyle/>
          <a:p>
            <a:r>
              <a:rPr lang="en-US" dirty="0"/>
              <a:t>Concept Check 5–1</a:t>
            </a:r>
          </a:p>
        </p:txBody>
      </p:sp>
      <p:sp>
        <p:nvSpPr>
          <p:cNvPr id="6" name="Oval 5"/>
          <p:cNvSpPr/>
          <p:nvPr/>
        </p:nvSpPr>
        <p:spPr bwMode="auto">
          <a:xfrm>
            <a:off x="956707" y="2664739"/>
            <a:ext cx="596222" cy="605927"/>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56707" y="4759058"/>
            <a:ext cx="7614864" cy="1569660"/>
          </a:xfrm>
          <a:prstGeom prst="rect">
            <a:avLst/>
          </a:prstGeom>
          <a:solidFill>
            <a:srgbClr val="FFFFD1"/>
          </a:solidFill>
          <a:ln w="6350">
            <a:solidFill>
              <a:schemeClr val="tx1"/>
            </a:solidFill>
          </a:ln>
        </p:spPr>
        <p:txBody>
          <a:bodyPr wrap="square" rtlCol="0">
            <a:spAutoFit/>
          </a:bodyPr>
          <a:lstStyle/>
          <a:p>
            <a:r>
              <a:rPr lang="en-US" sz="2400" dirty="0"/>
              <a:t>Accounts receivable represent cash owed to the company by its customers from sales or services on account. Nontrade receivables include tax refund claims, interest receivable, and loans by the company to other entities.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a:spLocks noGrp="1"/>
          </p:cNvSpPr>
          <p:nvPr>
            <p:ph type="sldNum" sz="quarter" idx="12"/>
          </p:nvPr>
        </p:nvSpPr>
        <p:spPr>
          <a:xfrm>
            <a:off x="6897914" y="6457572"/>
            <a:ext cx="2133600" cy="365125"/>
          </a:xfrm>
        </p:spPr>
        <p:txBody>
          <a:bodyPr/>
          <a:lstStyle/>
          <a:p>
            <a:r>
              <a:rPr lang="en-US" dirty="0"/>
              <a:t>5-</a:t>
            </a:r>
            <a:fld id="{8A048DD7-39B4-434B-ACE7-68CA5B147A05}" type="slidenum">
              <a:rPr lang="en-US" smtClean="0"/>
              <a:t>9</a:t>
            </a:fld>
            <a:endParaRPr lang="en-US" dirty="0"/>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1143000"/>
          </a:xfrm>
        </p:spPr>
        <p:txBody>
          <a:bodyPr/>
          <a:lstStyle/>
          <a:p>
            <a:r>
              <a:rPr lang="en-US" dirty="0"/>
              <a:t>Key Point</a:t>
            </a:r>
          </a:p>
        </p:txBody>
      </p:sp>
      <p:sp>
        <p:nvSpPr>
          <p:cNvPr id="4" name="Content Placeholder 3"/>
          <p:cNvSpPr>
            <a:spLocks noGrp="1"/>
          </p:cNvSpPr>
          <p:nvPr>
            <p:ph idx="1"/>
          </p:nvPr>
        </p:nvSpPr>
        <p:spPr>
          <a:xfrm>
            <a:off x="809150" y="1280160"/>
            <a:ext cx="7955280" cy="4525963"/>
          </a:xfrm>
        </p:spPr>
        <p:txBody>
          <a:bodyPr/>
          <a:lstStyle/>
          <a:p>
            <a:pPr marL="0" indent="0">
              <a:buNone/>
            </a:pPr>
            <a:r>
              <a:rPr lang="en-US" dirty="0"/>
              <a:t>The receivables turnover ratio and average collection period can provide an indication of management’s ability to collect cash from customers in a timely manner.</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50314" y="6526061"/>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90</a:t>
            </a:fld>
            <a:endParaRPr lang="en-US" dirty="0"/>
          </a:p>
        </p:txBody>
      </p:sp>
    </p:spTree>
    <p:extLst>
      <p:ext uri="{BB962C8B-B14F-4D97-AF65-F5344CB8AC3E}">
        <p14:creationId xmlns:p14="http://schemas.microsoft.com/office/powerpoint/2010/main" val="21372453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normAutofit fontScale="77500" lnSpcReduction="20000"/>
          </a:bodyPr>
          <a:lstStyle/>
          <a:p>
            <a:pPr marL="0" indent="0">
              <a:buNone/>
            </a:pPr>
            <a:r>
              <a:rPr lang="en-US" dirty="0"/>
              <a:t>Which of the following would be true for a company that has an accounts receivable turnover of 10?</a:t>
            </a:r>
          </a:p>
          <a:p>
            <a:pPr>
              <a:buAutoNum type="alphaLcPeriod"/>
            </a:pPr>
            <a:r>
              <a:rPr lang="en-US" dirty="0"/>
              <a:t>The company turns over their accounts receivable more than once a month.</a:t>
            </a:r>
          </a:p>
          <a:p>
            <a:pPr>
              <a:buAutoNum type="alphaLcPeriod"/>
            </a:pPr>
            <a:r>
              <a:rPr lang="en-US" dirty="0"/>
              <a:t>The company would have an average collection period of 36.5 days. </a:t>
            </a:r>
          </a:p>
          <a:p>
            <a:pPr>
              <a:buAutoNum type="alphaLcPeriod" startAt="3"/>
            </a:pPr>
            <a:r>
              <a:rPr lang="en-US" dirty="0"/>
              <a:t>The company would be considered as doing an efficient job of collecting receivables if the terms were net 30.</a:t>
            </a:r>
          </a:p>
          <a:p>
            <a:pPr>
              <a:buAutoNum type="alphaLcPeriod" startAt="3"/>
            </a:pPr>
            <a:r>
              <a:rPr lang="en-US" dirty="0"/>
              <a:t>The company would have an average collection period of 20 days.</a:t>
            </a:r>
          </a:p>
        </p:txBody>
      </p:sp>
      <p:sp>
        <p:nvSpPr>
          <p:cNvPr id="4" name="Title 3"/>
          <p:cNvSpPr>
            <a:spLocks noGrp="1"/>
          </p:cNvSpPr>
          <p:nvPr>
            <p:ph type="title"/>
          </p:nvPr>
        </p:nvSpPr>
        <p:spPr/>
        <p:txBody>
          <a:bodyPr/>
          <a:lstStyle/>
          <a:p>
            <a:r>
              <a:rPr lang="en-US" dirty="0"/>
              <a:t>Concept Check 5–11</a:t>
            </a:r>
          </a:p>
        </p:txBody>
      </p:sp>
      <p:sp>
        <p:nvSpPr>
          <p:cNvPr id="6" name="Oval 5"/>
          <p:cNvSpPr/>
          <p:nvPr/>
        </p:nvSpPr>
        <p:spPr bwMode="auto">
          <a:xfrm>
            <a:off x="964503" y="2539492"/>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91143" y="5498632"/>
            <a:ext cx="7406640" cy="822960"/>
          </a:xfrm>
          <a:prstGeom prst="rect">
            <a:avLst/>
          </a:prstGeom>
          <a:solidFill>
            <a:srgbClr val="FFFFD1"/>
          </a:solidFill>
          <a:ln w="6350">
            <a:solidFill>
              <a:schemeClr val="tx1"/>
            </a:solidFill>
          </a:ln>
        </p:spPr>
        <p:txBody>
          <a:bodyPr wrap="square" rtlCol="0">
            <a:spAutoFit/>
          </a:bodyPr>
          <a:lstStyle/>
          <a:p>
            <a:r>
              <a:rPr lang="en-US" sz="2400" dirty="0"/>
              <a:t>The average collection period is computed as 365 divided by the accounts receivable turnover of 10 (= 36.5 days).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10" name="Slide Number Placeholder 2"/>
          <p:cNvSpPr txBox="1">
            <a:spLocks/>
          </p:cNvSpPr>
          <p:nvPr/>
        </p:nvSpPr>
        <p:spPr>
          <a:xfrm>
            <a:off x="7050314" y="6554887"/>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91</a:t>
            </a:fld>
            <a:endParaRPr lang="en-US" dirty="0"/>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PERCENTAGE-OF-CREDIT-SALES METHOD</a:t>
            </a:r>
          </a:p>
        </p:txBody>
      </p:sp>
      <p:sp>
        <p:nvSpPr>
          <p:cNvPr id="4" name="Title 3"/>
          <p:cNvSpPr>
            <a:spLocks noGrp="1"/>
          </p:cNvSpPr>
          <p:nvPr>
            <p:ph type="title"/>
          </p:nvPr>
        </p:nvSpPr>
        <p:spPr/>
        <p:txBody>
          <a:bodyPr/>
          <a:lstStyle/>
          <a:p>
            <a:r>
              <a:rPr lang="en-US" dirty="0"/>
              <a:t>APPENDIX</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92</a:t>
            </a:fld>
            <a:endParaRPr lang="en-US" dirty="0"/>
          </a:p>
        </p:txBody>
      </p:sp>
    </p:spTree>
    <p:extLst>
      <p:ext uri="{BB962C8B-B14F-4D97-AF65-F5344CB8AC3E}">
        <p14:creationId xmlns:p14="http://schemas.microsoft.com/office/powerpoint/2010/main" val="26556034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LO5–9</a:t>
            </a:r>
            <a:r>
              <a:rPr lang="en-US" dirty="0"/>
              <a:t>	Estimate uncollectible accounts using the percentage-of-credit-sales method.</a:t>
            </a:r>
          </a:p>
        </p:txBody>
      </p:sp>
      <p:sp>
        <p:nvSpPr>
          <p:cNvPr id="4" name="Title 3"/>
          <p:cNvSpPr>
            <a:spLocks noGrp="1"/>
          </p:cNvSpPr>
          <p:nvPr>
            <p:ph type="title"/>
          </p:nvPr>
        </p:nvSpPr>
        <p:spPr/>
        <p:txBody>
          <a:bodyPr/>
          <a:lstStyle/>
          <a:p>
            <a:r>
              <a:rPr lang="en-US" dirty="0"/>
              <a:t>APPENDIX - Learning Objective 9</a:t>
            </a:r>
          </a:p>
        </p:txBody>
      </p:sp>
      <p:sp>
        <p:nvSpPr>
          <p:cNvPr id="8" name="Footer Placeholder 7"/>
          <p:cNvSpPr>
            <a:spLocks noGrp="1"/>
          </p:cNvSpPr>
          <p:nvPr>
            <p:ph type="ftr" sz="quarter" idx="11"/>
          </p:nvPr>
        </p:nvSpPr>
        <p:spPr>
          <a:xfrm>
            <a:off x="1424213" y="6492875"/>
            <a:ext cx="6540501" cy="365125"/>
          </a:xfrm>
        </p:spPr>
        <p:txBody>
          <a:bodyPr/>
          <a:lstStyle/>
          <a:p>
            <a:r>
              <a:rPr lang="en-US" dirty="0"/>
              <a:t>Copyright ©2022 McGraw-Hill. All rights reserved. No reproduction or distribution without the prior written consent of McGraw-Hill Education. </a:t>
            </a:r>
          </a:p>
        </p:txBody>
      </p:sp>
      <p:sp>
        <p:nvSpPr>
          <p:cNvPr id="6" name="Slide Number Placeholder 2"/>
          <p:cNvSpPr txBox="1">
            <a:spLocks/>
          </p:cNvSpPr>
          <p:nvPr/>
        </p:nvSpPr>
        <p:spPr>
          <a:xfrm>
            <a:off x="7010400" y="6535133"/>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93</a:t>
            </a:fld>
            <a:endParaRPr lang="en-US" dirty="0"/>
          </a:p>
        </p:txBody>
      </p:sp>
    </p:spTree>
    <p:extLst>
      <p:ext uri="{BB962C8B-B14F-4D97-AF65-F5344CB8AC3E}">
        <p14:creationId xmlns:p14="http://schemas.microsoft.com/office/powerpoint/2010/main" val="14205536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788" y="457200"/>
            <a:ext cx="7955280" cy="1143000"/>
          </a:xfrm>
        </p:spPr>
        <p:txBody>
          <a:bodyPr/>
          <a:lstStyle/>
          <a:p>
            <a:pPr>
              <a:lnSpc>
                <a:spcPct val="90000"/>
              </a:lnSpc>
            </a:pPr>
            <a:r>
              <a:rPr lang="en-US" dirty="0"/>
              <a:t>Percentage-of-Credit-Sales Method</a:t>
            </a:r>
          </a:p>
        </p:txBody>
      </p:sp>
      <p:sp>
        <p:nvSpPr>
          <p:cNvPr id="5" name="Content Placeholder 4"/>
          <p:cNvSpPr>
            <a:spLocks noGrp="1"/>
          </p:cNvSpPr>
          <p:nvPr>
            <p:ph idx="1"/>
          </p:nvPr>
        </p:nvSpPr>
        <p:spPr>
          <a:xfrm>
            <a:off x="809150" y="1280160"/>
            <a:ext cx="7955280" cy="4525963"/>
          </a:xfrm>
        </p:spPr>
        <p:txBody>
          <a:bodyPr>
            <a:normAutofit/>
          </a:bodyPr>
          <a:lstStyle/>
          <a:p>
            <a:r>
              <a:rPr lang="en-US" dirty="0"/>
              <a:t>we can estimate uncollectible accounts using an income statement account—credit sales. </a:t>
            </a:r>
          </a:p>
          <a:p>
            <a:r>
              <a:rPr lang="en-US" dirty="0"/>
              <a:t>Estimating uncollectible accounts using a percentage of credit sales is aptly referred to as the </a:t>
            </a:r>
            <a:r>
              <a:rPr lang="en-US" b="1" dirty="0"/>
              <a:t>percentage-of-credit-sales method</a:t>
            </a:r>
            <a:r>
              <a:rPr lang="en-US" dirty="0"/>
              <a:t>.</a:t>
            </a:r>
            <a:endParaRPr lang="en-IN"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50314" y="650791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94</a:t>
            </a:fld>
            <a:endParaRPr lang="en-US" dirty="0"/>
          </a:p>
        </p:txBody>
      </p:sp>
    </p:spTree>
    <p:extLst>
      <p:ext uri="{BB962C8B-B14F-4D97-AF65-F5344CB8AC3E}">
        <p14:creationId xmlns:p14="http://schemas.microsoft.com/office/powerpoint/2010/main" val="3002417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777240" y="2075688"/>
            <a:ext cx="8092440" cy="3775680"/>
          </a:xfrm>
          <a:prstGeom prst="roundRect">
            <a:avLst>
              <a:gd name="adj" fmla="val 10160"/>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04440" y="2102620"/>
            <a:ext cx="3861928" cy="2660729"/>
          </a:xfrm>
          <a:prstGeom prst="rect">
            <a:avLst/>
          </a:prstGeom>
          <a:noFill/>
        </p:spPr>
        <p:txBody>
          <a:bodyPr wrap="square" rtlCol="0">
            <a:spAutoFit/>
          </a:bodyPr>
          <a:lstStyle/>
          <a:p>
            <a:pPr algn="ctr"/>
            <a:r>
              <a:rPr lang="en-US" b="1" dirty="0"/>
              <a:t>Percentage-of-Receivables</a:t>
            </a:r>
          </a:p>
          <a:p>
            <a:pPr algn="ctr"/>
            <a:r>
              <a:rPr lang="en-US" b="1" dirty="0"/>
              <a:t>Method</a:t>
            </a:r>
          </a:p>
          <a:p>
            <a:pPr algn="ctr">
              <a:lnSpc>
                <a:spcPct val="130000"/>
              </a:lnSpc>
            </a:pPr>
            <a:r>
              <a:rPr lang="en-US" dirty="0"/>
              <a:t>Estimate of Uncollectible Accounts</a:t>
            </a:r>
          </a:p>
          <a:p>
            <a:pPr marL="285750" indent="-285750">
              <a:lnSpc>
                <a:spcPct val="90000"/>
              </a:lnSpc>
              <a:spcAft>
                <a:spcPts val="600"/>
              </a:spcAft>
              <a:buFont typeface="Arial" panose="020B0604020202020204" pitchFamily="34" charset="0"/>
              <a:buChar char="•"/>
            </a:pPr>
            <a:r>
              <a:rPr lang="en-US" dirty="0"/>
              <a:t>20% of Accounts Receivable at the end of 2025 will not be collected.</a:t>
            </a:r>
          </a:p>
          <a:p>
            <a:pPr marL="285750" indent="-285750">
              <a:lnSpc>
                <a:spcPct val="90000"/>
              </a:lnSpc>
              <a:spcAft>
                <a:spcPts val="600"/>
              </a:spcAft>
              <a:buFont typeface="Arial"/>
              <a:buChar char="•"/>
            </a:pPr>
            <a:r>
              <a:rPr lang="en-US" dirty="0"/>
              <a:t>20% of $30 million = $6 million.</a:t>
            </a:r>
          </a:p>
          <a:p>
            <a:pPr marL="285750" indent="-285750">
              <a:lnSpc>
                <a:spcPct val="90000"/>
              </a:lnSpc>
              <a:spcAft>
                <a:spcPts val="600"/>
              </a:spcAft>
              <a:buFont typeface="Arial"/>
              <a:buChar char="•"/>
            </a:pPr>
            <a:r>
              <a:rPr lang="en-US" dirty="0"/>
              <a:t>Adjust Allowance account from </a:t>
            </a:r>
            <a:br>
              <a:rPr lang="en-US" dirty="0"/>
            </a:br>
            <a:r>
              <a:rPr lang="en-US" dirty="0"/>
              <a:t>$2 million existing balance to estimate of $6 million</a:t>
            </a:r>
          </a:p>
        </p:txBody>
      </p:sp>
      <p:sp>
        <p:nvSpPr>
          <p:cNvPr id="8" name="TextBox 7"/>
          <p:cNvSpPr txBox="1"/>
          <p:nvPr/>
        </p:nvSpPr>
        <p:spPr>
          <a:xfrm>
            <a:off x="4572000" y="2094738"/>
            <a:ext cx="4324880" cy="2737673"/>
          </a:xfrm>
          <a:prstGeom prst="rect">
            <a:avLst/>
          </a:prstGeom>
          <a:noFill/>
        </p:spPr>
        <p:txBody>
          <a:bodyPr wrap="square" rtlCol="0">
            <a:spAutoFit/>
          </a:bodyPr>
          <a:lstStyle/>
          <a:p>
            <a:pPr algn="ctr"/>
            <a:r>
              <a:rPr lang="en-US" b="1" dirty="0"/>
              <a:t>Percentage-of-Credit Sales</a:t>
            </a:r>
          </a:p>
          <a:p>
            <a:pPr algn="ctr"/>
            <a:r>
              <a:rPr lang="en-US" b="1" dirty="0"/>
              <a:t>Method</a:t>
            </a:r>
          </a:p>
          <a:p>
            <a:pPr algn="ctr">
              <a:lnSpc>
                <a:spcPct val="130000"/>
              </a:lnSpc>
            </a:pPr>
            <a:r>
              <a:rPr lang="en-US" dirty="0"/>
              <a:t>Estimate of Uncollectible Accounts</a:t>
            </a:r>
          </a:p>
          <a:p>
            <a:pPr marL="285750" indent="-285750">
              <a:lnSpc>
                <a:spcPct val="90000"/>
              </a:lnSpc>
              <a:spcAft>
                <a:spcPts val="600"/>
              </a:spcAft>
              <a:buFont typeface="Arial"/>
              <a:buChar char="•"/>
            </a:pPr>
            <a:r>
              <a:rPr lang="en-US" dirty="0"/>
              <a:t>10.0% of credit sales in 2025 year will not be collected.</a:t>
            </a:r>
          </a:p>
          <a:p>
            <a:pPr marL="285750" indent="-285750">
              <a:lnSpc>
                <a:spcPct val="90000"/>
              </a:lnSpc>
              <a:spcAft>
                <a:spcPts val="600"/>
              </a:spcAft>
              <a:buFont typeface="Arial"/>
              <a:buChar char="•"/>
            </a:pPr>
            <a:r>
              <a:rPr lang="en-US" dirty="0"/>
              <a:t>10.0% of $80 million = $8 million.</a:t>
            </a:r>
          </a:p>
          <a:p>
            <a:pPr marL="285750" indent="-285750">
              <a:lnSpc>
                <a:spcPct val="90000"/>
              </a:lnSpc>
              <a:spcAft>
                <a:spcPts val="600"/>
              </a:spcAft>
              <a:buFont typeface="Arial"/>
              <a:buChar char="•"/>
            </a:pPr>
            <a:r>
              <a:rPr lang="en-US" dirty="0"/>
              <a:t>Ignore $2 million existing balance of Allowance account and add $8 million.</a:t>
            </a:r>
          </a:p>
          <a:p>
            <a:pPr algn="ctr">
              <a:lnSpc>
                <a:spcPct val="90000"/>
              </a:lnSpc>
              <a:spcAft>
                <a:spcPts val="600"/>
              </a:spcAft>
            </a:pPr>
            <a:endParaRPr lang="en-US" dirty="0"/>
          </a:p>
        </p:txBody>
      </p:sp>
      <p:sp>
        <p:nvSpPr>
          <p:cNvPr id="2" name="Title 1"/>
          <p:cNvSpPr>
            <a:spLocks noGrp="1"/>
          </p:cNvSpPr>
          <p:nvPr>
            <p:ph type="title"/>
          </p:nvPr>
        </p:nvSpPr>
        <p:spPr>
          <a:xfrm>
            <a:off x="914400" y="914400"/>
            <a:ext cx="8229600" cy="1362550"/>
          </a:xfrm>
        </p:spPr>
        <p:txBody>
          <a:bodyPr>
            <a:normAutofit/>
          </a:bodyPr>
          <a:lstStyle/>
          <a:p>
            <a:pPr>
              <a:lnSpc>
                <a:spcPct val="90000"/>
              </a:lnSpc>
            </a:pPr>
            <a:r>
              <a:rPr lang="en-US" sz="4000" dirty="0"/>
              <a:t>Adjusting for Estimates of Uncollectible Accounts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5–16</a:t>
            </a:r>
          </a:p>
        </p:txBody>
      </p:sp>
      <p:cxnSp>
        <p:nvCxnSpPr>
          <p:cNvPr id="23" name="Straight Connector 22"/>
          <p:cNvCxnSpPr/>
          <p:nvPr/>
        </p:nvCxnSpPr>
        <p:spPr>
          <a:xfrm>
            <a:off x="940070" y="2706624"/>
            <a:ext cx="34747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632077" y="2714431"/>
            <a:ext cx="4114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091384" y="3001838"/>
            <a:ext cx="32705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a:cxnSpLocks/>
          </p:cNvCxnSpPr>
          <p:nvPr/>
        </p:nvCxnSpPr>
        <p:spPr>
          <a:xfrm>
            <a:off x="5134592" y="2984149"/>
            <a:ext cx="32705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363804" y="5093249"/>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402672" y="5093249"/>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780241189"/>
              </p:ext>
            </p:extLst>
          </p:nvPr>
        </p:nvGraphicFramePr>
        <p:xfrm>
          <a:off x="775482" y="4773079"/>
          <a:ext cx="8092440" cy="914400"/>
        </p:xfrm>
        <a:graphic>
          <a:graphicData uri="http://schemas.openxmlformats.org/drawingml/2006/table">
            <a:tbl>
              <a:tblPr firstRow="1" bandRow="1">
                <a:tableStyleId>{2D5ABB26-0587-4C30-8999-92F81FD0307C}</a:tableStyleId>
              </a:tblPr>
              <a:tblGrid>
                <a:gridCol w="3947918">
                  <a:extLst>
                    <a:ext uri="{9D8B030D-6E8A-4147-A177-3AD203B41FA5}">
                      <a16:colId xmlns:a16="http://schemas.microsoft.com/office/drawing/2014/main" val="20000"/>
                    </a:ext>
                  </a:extLst>
                </a:gridCol>
                <a:gridCol w="4144522">
                  <a:extLst>
                    <a:ext uri="{9D8B030D-6E8A-4147-A177-3AD203B41FA5}">
                      <a16:colId xmlns:a16="http://schemas.microsoft.com/office/drawing/2014/main" val="20001"/>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Adjusting Entry ($ in millions)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Bad Debt Expense                                4 </a:t>
                      </a:r>
                    </a:p>
                    <a:p>
                      <a:r>
                        <a:rPr lang="en-US" dirty="0"/>
                        <a:t>   Allowance for Uncoll. Accts.                4</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Adjusting Entry  ($ in millions)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Bad Debt Expense                                8</a:t>
                      </a:r>
                    </a:p>
                    <a:p>
                      <a:r>
                        <a:rPr lang="en-US" dirty="0"/>
                        <a:t>   Allowance for Uncoll. Accts.                8</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6371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596141" y="2120392"/>
            <a:ext cx="8366431" cy="3775680"/>
          </a:xfrm>
          <a:prstGeom prst="roundRect">
            <a:avLst>
              <a:gd name="adj" fmla="val 10160"/>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914400"/>
            <a:ext cx="8229600" cy="1362550"/>
          </a:xfrm>
        </p:spPr>
        <p:txBody>
          <a:bodyPr>
            <a:normAutofit/>
          </a:bodyPr>
          <a:lstStyle/>
          <a:p>
            <a:pPr>
              <a:lnSpc>
                <a:spcPct val="90000"/>
              </a:lnSpc>
            </a:pPr>
            <a:r>
              <a:rPr lang="en-US" sz="4000" dirty="0"/>
              <a:t>Financial Statement Effects of Estimating Uncollectible Accounts </a:t>
            </a:r>
          </a:p>
        </p:txBody>
      </p:sp>
      <p:sp>
        <p:nvSpPr>
          <p:cNvPr id="3" name="Text Placeholder 5"/>
          <p:cNvSpPr txBox="1">
            <a:spLocks/>
          </p:cNvSpPr>
          <p:nvPr/>
        </p:nvSpPr>
        <p:spPr>
          <a:xfrm>
            <a:off x="940070" y="36576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5–17</a:t>
            </a:r>
          </a:p>
        </p:txBody>
      </p:sp>
      <p:graphicFrame>
        <p:nvGraphicFramePr>
          <p:cNvPr id="6" name="Table 5"/>
          <p:cNvGraphicFramePr>
            <a:graphicFrameLocks noGrp="1"/>
          </p:cNvGraphicFramePr>
          <p:nvPr>
            <p:extLst>
              <p:ext uri="{D42A27DB-BD31-4B8C-83A1-F6EECF244321}">
                <p14:modId xmlns:p14="http://schemas.microsoft.com/office/powerpoint/2010/main" val="2320385726"/>
              </p:ext>
            </p:extLst>
          </p:nvPr>
        </p:nvGraphicFramePr>
        <p:xfrm>
          <a:off x="850138" y="2331720"/>
          <a:ext cx="8112434" cy="3681376"/>
        </p:xfrm>
        <a:graphic>
          <a:graphicData uri="http://schemas.openxmlformats.org/drawingml/2006/table">
            <a:tbl>
              <a:tblPr firstRow="1" bandRow="1">
                <a:tableStyleId>{2D5ABB26-0587-4C30-8999-92F81FD0307C}</a:tableStyleId>
              </a:tblPr>
              <a:tblGrid>
                <a:gridCol w="3201934">
                  <a:extLst>
                    <a:ext uri="{9D8B030D-6E8A-4147-A177-3AD203B41FA5}">
                      <a16:colId xmlns:a16="http://schemas.microsoft.com/office/drawing/2014/main" val="20000"/>
                    </a:ext>
                  </a:extLst>
                </a:gridCol>
                <a:gridCol w="864463">
                  <a:extLst>
                    <a:ext uri="{9D8B030D-6E8A-4147-A177-3AD203B41FA5}">
                      <a16:colId xmlns:a16="http://schemas.microsoft.com/office/drawing/2014/main" val="20001"/>
                    </a:ext>
                  </a:extLst>
                </a:gridCol>
                <a:gridCol w="2930251">
                  <a:extLst>
                    <a:ext uri="{9D8B030D-6E8A-4147-A177-3AD203B41FA5}">
                      <a16:colId xmlns:a16="http://schemas.microsoft.com/office/drawing/2014/main" val="20002"/>
                    </a:ext>
                  </a:extLst>
                </a:gridCol>
                <a:gridCol w="1115786">
                  <a:extLst>
                    <a:ext uri="{9D8B030D-6E8A-4147-A177-3AD203B41FA5}">
                      <a16:colId xmlns:a16="http://schemas.microsoft.com/office/drawing/2014/main" val="20003"/>
                    </a:ext>
                  </a:extLst>
                </a:gridCol>
              </a:tblGrid>
              <a:tr h="36813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t>Percentage-of-Receivables Method</a:t>
                      </a:r>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 in millions)</a:t>
                      </a:r>
                    </a:p>
                    <a:p>
                      <a:pPr marL="0" marR="0" indent="0" algn="ctr" defTabSz="457200" rtl="0" eaLnBrk="1" fontAlgn="auto" latinLnBrk="0" hangingPunct="1">
                        <a:lnSpc>
                          <a:spcPct val="100000"/>
                        </a:lnSpc>
                        <a:spcBef>
                          <a:spcPts val="0"/>
                        </a:spcBef>
                        <a:spcAft>
                          <a:spcPts val="0"/>
                        </a:spcAft>
                        <a:buClrTx/>
                        <a:buSzTx/>
                        <a:buFontTx/>
                        <a:buNone/>
                        <a:tabLst/>
                        <a:defRPr/>
                      </a:pPr>
                      <a:r>
                        <a:rPr lang="en-US" u="sng" dirty="0"/>
                        <a:t>Income Statement Effect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Revenues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Bad debt expense 	                            </a:t>
                      </a:r>
                      <a:r>
                        <a:rPr lang="en-US" u="sng" dirty="0"/>
                        <a:t>  </a:t>
                      </a:r>
                      <a:r>
                        <a:rPr lang="en-US" dirty="0"/>
                        <a:t>Net income 	                                    </a:t>
                      </a:r>
                      <a:r>
                        <a:rPr lang="en-US" u="sng" dirty="0"/>
                        <a:t>Balance Sheet Effect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Accounts receivable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Less: Allowance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    Net accounts receivable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*$6 = $2 + $4 (adjustment)</a:t>
                      </a:r>
                    </a:p>
                  </a:txBody>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endParaRPr lang="en-US" dirty="0"/>
                    </a:p>
                    <a:p>
                      <a:pPr marL="0" marR="0" indent="0" algn="r" defTabSz="457200" rtl="0" eaLnBrk="1" fontAlgn="auto" latinLnBrk="0" hangingPunct="1">
                        <a:lnSpc>
                          <a:spcPct val="100000"/>
                        </a:lnSpc>
                        <a:spcBef>
                          <a:spcPts val="0"/>
                        </a:spcBef>
                        <a:spcAft>
                          <a:spcPts val="0"/>
                        </a:spcAft>
                        <a:buClrTx/>
                        <a:buSzTx/>
                        <a:buFontTx/>
                        <a:buNone/>
                        <a:tabLst/>
                        <a:defRPr/>
                      </a:pPr>
                      <a:endParaRPr lang="en-US" dirty="0"/>
                    </a:p>
                    <a:p>
                      <a:pPr marL="0" marR="0" indent="0" algn="r" defTabSz="457200" rtl="0" eaLnBrk="1" fontAlgn="auto" latinLnBrk="0" hangingPunct="1">
                        <a:lnSpc>
                          <a:spcPct val="100000"/>
                        </a:lnSpc>
                        <a:spcBef>
                          <a:spcPts val="0"/>
                        </a:spcBef>
                        <a:spcAft>
                          <a:spcPts val="0"/>
                        </a:spcAft>
                        <a:buClrTx/>
                        <a:buSzTx/>
                        <a:buFontTx/>
                        <a:buNone/>
                        <a:tabLst/>
                        <a:defRPr/>
                      </a:pPr>
                      <a:endParaRPr lang="en-US" dirty="0"/>
                    </a:p>
                    <a:p>
                      <a:pPr marL="0" marR="0" indent="0" algn="r"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$80        </a:t>
                      </a:r>
                    </a:p>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   (4)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$76</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$30 </a:t>
                      </a:r>
                    </a:p>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   (6)</a:t>
                      </a:r>
                      <a:r>
                        <a:rPr 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$24      </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t>Percentage-of-Credit-Sales Method</a:t>
                      </a:r>
                    </a:p>
                    <a:p>
                      <a:pPr marL="117475" marR="0" indent="0" algn="ctr" defTabSz="457200" rtl="0" eaLnBrk="1" fontAlgn="auto" latinLnBrk="0" hangingPunct="1">
                        <a:lnSpc>
                          <a:spcPct val="100000"/>
                        </a:lnSpc>
                        <a:spcBef>
                          <a:spcPts val="0"/>
                        </a:spcBef>
                        <a:spcAft>
                          <a:spcPts val="0"/>
                        </a:spcAft>
                        <a:buClrTx/>
                        <a:buSzTx/>
                        <a:buFontTx/>
                        <a:buNone/>
                        <a:tabLst/>
                        <a:defRPr/>
                      </a:pPr>
                      <a:r>
                        <a:rPr lang="en-US" dirty="0"/>
                        <a:t>($ in millions)</a:t>
                      </a:r>
                    </a:p>
                    <a:p>
                      <a:pPr marL="117475" marR="0" indent="0" algn="ctr" defTabSz="457200" rtl="0" eaLnBrk="1" fontAlgn="auto" latinLnBrk="0" hangingPunct="1">
                        <a:lnSpc>
                          <a:spcPct val="100000"/>
                        </a:lnSpc>
                        <a:spcBef>
                          <a:spcPts val="0"/>
                        </a:spcBef>
                        <a:spcAft>
                          <a:spcPts val="0"/>
                        </a:spcAft>
                        <a:buClrTx/>
                        <a:buSzTx/>
                        <a:buFontTx/>
                        <a:buNone/>
                        <a:tabLst/>
                        <a:defRPr/>
                      </a:pPr>
                      <a:r>
                        <a:rPr lang="en-US" u="sng" dirty="0"/>
                        <a:t>Income Statement Effect</a:t>
                      </a:r>
                    </a:p>
                    <a:p>
                      <a:pPr marL="117475" marR="0" indent="0" algn="l" defTabSz="457200" rtl="0" eaLnBrk="1" fontAlgn="auto" latinLnBrk="0" hangingPunct="1">
                        <a:lnSpc>
                          <a:spcPct val="100000"/>
                        </a:lnSpc>
                        <a:spcBef>
                          <a:spcPts val="0"/>
                        </a:spcBef>
                        <a:spcAft>
                          <a:spcPts val="0"/>
                        </a:spcAft>
                        <a:buClrTx/>
                        <a:buSzTx/>
                        <a:buFontTx/>
                        <a:buNone/>
                        <a:tabLst/>
                        <a:defRPr/>
                      </a:pPr>
                      <a:r>
                        <a:rPr lang="en-US" dirty="0"/>
                        <a:t>Revenues 	</a:t>
                      </a:r>
                    </a:p>
                    <a:p>
                      <a:pPr marL="117475" marR="0" indent="0" algn="l" defTabSz="457200" rtl="0" eaLnBrk="1" fontAlgn="auto" latinLnBrk="0" hangingPunct="1">
                        <a:lnSpc>
                          <a:spcPct val="100000"/>
                        </a:lnSpc>
                        <a:spcBef>
                          <a:spcPts val="0"/>
                        </a:spcBef>
                        <a:spcAft>
                          <a:spcPts val="0"/>
                        </a:spcAft>
                        <a:buClrTx/>
                        <a:buSzTx/>
                        <a:buFontTx/>
                        <a:buNone/>
                        <a:tabLst/>
                        <a:defRPr/>
                      </a:pPr>
                      <a:r>
                        <a:rPr lang="en-US" dirty="0"/>
                        <a:t>Bad debt expense</a:t>
                      </a:r>
                      <a:endParaRPr lang="en-US" u="sng" dirty="0"/>
                    </a:p>
                    <a:p>
                      <a:pPr marL="117475" marR="0" indent="0" algn="l" defTabSz="457200" rtl="0" eaLnBrk="1" fontAlgn="auto" latinLnBrk="0" hangingPunct="1">
                        <a:lnSpc>
                          <a:spcPct val="100000"/>
                        </a:lnSpc>
                        <a:spcBef>
                          <a:spcPts val="0"/>
                        </a:spcBef>
                        <a:spcAft>
                          <a:spcPts val="0"/>
                        </a:spcAft>
                        <a:buClrTx/>
                        <a:buSzTx/>
                        <a:buFontTx/>
                        <a:buNone/>
                        <a:tabLst/>
                        <a:defRPr/>
                      </a:pPr>
                      <a:r>
                        <a:rPr lang="en-US" dirty="0"/>
                        <a:t>Net income 	</a:t>
                      </a:r>
                    </a:p>
                    <a:p>
                      <a:pPr marL="117475" marR="0" indent="0" algn="ctr" defTabSz="457200" rtl="0" eaLnBrk="1" fontAlgn="auto" latinLnBrk="0" hangingPunct="1">
                        <a:lnSpc>
                          <a:spcPct val="100000"/>
                        </a:lnSpc>
                        <a:spcBef>
                          <a:spcPts val="0"/>
                        </a:spcBef>
                        <a:spcAft>
                          <a:spcPts val="0"/>
                        </a:spcAft>
                        <a:buClrTx/>
                        <a:buSzTx/>
                        <a:buFontTx/>
                        <a:buNone/>
                        <a:tabLst/>
                        <a:defRPr/>
                      </a:pPr>
                      <a:r>
                        <a:rPr lang="en-US" u="sng" dirty="0"/>
                        <a:t>Balance Sheet Effect</a:t>
                      </a:r>
                    </a:p>
                    <a:p>
                      <a:pPr marL="117475" marR="0" indent="0" algn="l" defTabSz="457200" rtl="0" eaLnBrk="1" fontAlgn="auto" latinLnBrk="0" hangingPunct="1">
                        <a:lnSpc>
                          <a:spcPct val="100000"/>
                        </a:lnSpc>
                        <a:spcBef>
                          <a:spcPts val="0"/>
                        </a:spcBef>
                        <a:spcAft>
                          <a:spcPts val="0"/>
                        </a:spcAft>
                        <a:buClrTx/>
                        <a:buSzTx/>
                        <a:buFontTx/>
                        <a:buNone/>
                        <a:tabLst/>
                        <a:defRPr/>
                      </a:pPr>
                      <a:r>
                        <a:rPr lang="en-US" dirty="0"/>
                        <a:t>Accounts receivable 	</a:t>
                      </a:r>
                    </a:p>
                    <a:p>
                      <a:pPr marL="117475" marR="0" indent="0" algn="l" defTabSz="457200" rtl="0" eaLnBrk="1" fontAlgn="auto" latinLnBrk="0" hangingPunct="1">
                        <a:lnSpc>
                          <a:spcPct val="100000"/>
                        </a:lnSpc>
                        <a:spcBef>
                          <a:spcPts val="0"/>
                        </a:spcBef>
                        <a:spcAft>
                          <a:spcPts val="0"/>
                        </a:spcAft>
                        <a:buClrTx/>
                        <a:buSzTx/>
                        <a:buFontTx/>
                        <a:buNone/>
                        <a:tabLst/>
                        <a:defRPr/>
                      </a:pPr>
                      <a:r>
                        <a:rPr lang="en-US" dirty="0"/>
                        <a:t>Less: Allowance 	 </a:t>
                      </a:r>
                    </a:p>
                    <a:p>
                      <a:pPr marL="117475" marR="0" indent="0" algn="l" defTabSz="457200" rtl="0" eaLnBrk="1" fontAlgn="auto" latinLnBrk="0" hangingPunct="1">
                        <a:lnSpc>
                          <a:spcPct val="100000"/>
                        </a:lnSpc>
                        <a:spcBef>
                          <a:spcPts val="0"/>
                        </a:spcBef>
                        <a:spcAft>
                          <a:spcPts val="0"/>
                        </a:spcAft>
                        <a:buClrTx/>
                        <a:buSzTx/>
                        <a:buFontTx/>
                        <a:buNone/>
                        <a:tabLst/>
                        <a:defRPr/>
                      </a:pPr>
                      <a:r>
                        <a:rPr lang="en-US" dirty="0"/>
                        <a:t>    Net accounts receivable 	</a:t>
                      </a:r>
                    </a:p>
                    <a:p>
                      <a:pPr marL="117475" marR="0" indent="0" algn="l" defTabSz="457200" rtl="0" eaLnBrk="1" fontAlgn="auto" latinLnBrk="0" hangingPunct="1">
                        <a:lnSpc>
                          <a:spcPct val="100000"/>
                        </a:lnSpc>
                        <a:spcBef>
                          <a:spcPts val="0"/>
                        </a:spcBef>
                        <a:spcAft>
                          <a:spcPts val="0"/>
                        </a:spcAft>
                        <a:buClrTx/>
                        <a:buSzTx/>
                        <a:buFontTx/>
                        <a:buNone/>
                        <a:tabLst/>
                        <a:defRPr/>
                      </a:pPr>
                      <a:r>
                        <a:rPr lang="en-US" dirty="0"/>
                        <a:t>*$10 = $2 + $8 (adjustment)</a:t>
                      </a:r>
                    </a:p>
                  </a:txBody>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endParaRPr lang="en-US" dirty="0"/>
                    </a:p>
                    <a:p>
                      <a:pPr marL="0" marR="0" indent="0" algn="r" defTabSz="457200" rtl="0" eaLnBrk="1" fontAlgn="auto" latinLnBrk="0" hangingPunct="1">
                        <a:lnSpc>
                          <a:spcPct val="100000"/>
                        </a:lnSpc>
                        <a:spcBef>
                          <a:spcPts val="0"/>
                        </a:spcBef>
                        <a:spcAft>
                          <a:spcPts val="0"/>
                        </a:spcAft>
                        <a:buClrTx/>
                        <a:buSzTx/>
                        <a:buFontTx/>
                        <a:buNone/>
                        <a:tabLst/>
                        <a:defRPr/>
                      </a:pPr>
                      <a:endParaRPr lang="en-US" dirty="0"/>
                    </a:p>
                    <a:p>
                      <a:pPr marL="0" marR="0" indent="0" algn="r"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$80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u="sng" dirty="0"/>
                        <a:t>(8)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$72</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$30 </a:t>
                      </a:r>
                    </a:p>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  (10)*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 $20 </a:t>
                      </a:r>
                    </a:p>
                  </a:txBody>
                  <a:tcPr/>
                </a:tc>
                <a:extLst>
                  <a:ext uri="{0D108BD9-81ED-4DB2-BD59-A6C34878D82A}">
                    <a16:rowId xmlns:a16="http://schemas.microsoft.com/office/drawing/2014/main" val="10000"/>
                  </a:ext>
                </a:extLst>
              </a:tr>
            </a:tbl>
          </a:graphicData>
        </a:graphic>
      </p:graphicFrame>
      <p:cxnSp>
        <p:nvCxnSpPr>
          <p:cNvPr id="23" name="Straight Connector 22"/>
          <p:cNvCxnSpPr/>
          <p:nvPr/>
        </p:nvCxnSpPr>
        <p:spPr>
          <a:xfrm>
            <a:off x="965737" y="3201822"/>
            <a:ext cx="36062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967552" y="3201822"/>
            <a:ext cx="372287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86167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1143000"/>
          </a:xfrm>
        </p:spPr>
        <p:txBody>
          <a:bodyPr/>
          <a:lstStyle/>
          <a:p>
            <a:r>
              <a:rPr lang="en-US" dirty="0"/>
              <a:t>Key Point</a:t>
            </a:r>
          </a:p>
        </p:txBody>
      </p:sp>
      <p:sp>
        <p:nvSpPr>
          <p:cNvPr id="4" name="Content Placeholder 3"/>
          <p:cNvSpPr>
            <a:spLocks noGrp="1"/>
          </p:cNvSpPr>
          <p:nvPr>
            <p:ph idx="1"/>
          </p:nvPr>
        </p:nvSpPr>
        <p:spPr>
          <a:xfrm>
            <a:off x="809150" y="1280160"/>
            <a:ext cx="7955280" cy="4525963"/>
          </a:xfrm>
        </p:spPr>
        <p:txBody>
          <a:bodyPr>
            <a:normAutofit/>
          </a:bodyPr>
          <a:lstStyle/>
          <a:p>
            <a:pPr marL="0" indent="0">
              <a:buNone/>
            </a:pPr>
            <a:r>
              <a:rPr lang="en-US" dirty="0"/>
              <a:t>When applying the percentage-of-credit-sales method, we adjust the allowance for uncollectible accounts for the current year’s credit sales that we don’t expect to collect (rather than adjusting at the end of the year for the percentage of accounts receivable we don’t expect to collect).</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Education. </a:t>
            </a:r>
          </a:p>
        </p:txBody>
      </p:sp>
      <p:sp>
        <p:nvSpPr>
          <p:cNvPr id="8" name="Slide Number Placeholder 2"/>
          <p:cNvSpPr txBox="1">
            <a:spLocks/>
          </p:cNvSpPr>
          <p:nvPr/>
        </p:nvSpPr>
        <p:spPr>
          <a:xfrm>
            <a:off x="7050314" y="6526061"/>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97</a:t>
            </a:fld>
            <a:endParaRPr lang="en-US" dirty="0"/>
          </a:p>
        </p:txBody>
      </p:sp>
    </p:spTree>
    <p:extLst>
      <p:ext uri="{BB962C8B-B14F-4D97-AF65-F5344CB8AC3E}">
        <p14:creationId xmlns:p14="http://schemas.microsoft.com/office/powerpoint/2010/main" val="423891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56707" y="1200150"/>
            <a:ext cx="7406640" cy="4734520"/>
          </a:xfrm>
        </p:spPr>
        <p:txBody>
          <a:bodyPr>
            <a:normAutofit fontScale="77500" lnSpcReduction="20000"/>
          </a:bodyPr>
          <a:lstStyle/>
          <a:p>
            <a:pPr marL="0" indent="0">
              <a:buNone/>
            </a:pPr>
            <a:r>
              <a:rPr lang="en-US" dirty="0"/>
              <a:t>On December 31 before adjusting entries, a company reports the following balances:</a:t>
            </a:r>
          </a:p>
          <a:p>
            <a:pPr marL="457200" indent="0">
              <a:buNone/>
              <a:tabLst>
                <a:tab pos="6229350" algn="r"/>
              </a:tabLst>
            </a:pPr>
            <a:r>
              <a:rPr lang="en-US" dirty="0"/>
              <a:t>Accounts Receivable                $100,000</a:t>
            </a:r>
          </a:p>
          <a:p>
            <a:pPr marL="457200" indent="0">
              <a:buNone/>
              <a:tabLst>
                <a:tab pos="6229350" algn="r"/>
              </a:tabLst>
            </a:pPr>
            <a:r>
              <a:rPr lang="en-US" dirty="0"/>
              <a:t>Allowance for Uncoll. Accts.       $2,000 	(credit)</a:t>
            </a:r>
          </a:p>
          <a:p>
            <a:pPr marL="457200" indent="0">
              <a:buNone/>
              <a:tabLst>
                <a:tab pos="6229350" algn="r"/>
              </a:tabLst>
            </a:pPr>
            <a:r>
              <a:rPr lang="en-US" dirty="0"/>
              <a:t>Credit Sales                                $500,000</a:t>
            </a:r>
          </a:p>
          <a:p>
            <a:pPr marL="0" indent="0">
              <a:buNone/>
              <a:tabLst>
                <a:tab pos="6229350" algn="r"/>
              </a:tabLst>
            </a:pPr>
            <a:r>
              <a:rPr lang="en-US" dirty="0"/>
              <a:t>The company estimates bad debts to be 4% of credit sales. The adjusting entry would include:</a:t>
            </a:r>
          </a:p>
          <a:p>
            <a:pPr>
              <a:buAutoNum type="alphaLcPeriod"/>
            </a:pPr>
            <a:r>
              <a:rPr lang="en-US" dirty="0"/>
              <a:t>A debit to Bad Debt Expense = $18,000</a:t>
            </a:r>
          </a:p>
          <a:p>
            <a:pPr>
              <a:buAutoNum type="alphaLcPeriod"/>
            </a:pPr>
            <a:r>
              <a:rPr lang="en-US" dirty="0"/>
              <a:t>A credit to Allowance for Uncoll. Accts. = $24,000</a:t>
            </a:r>
          </a:p>
          <a:p>
            <a:pPr>
              <a:buAutoNum type="alphaLcPeriod" startAt="3"/>
            </a:pPr>
            <a:r>
              <a:rPr lang="en-US" dirty="0"/>
              <a:t>A credit to Allowance for Uncoll. Accts. = $22,000</a:t>
            </a:r>
          </a:p>
          <a:p>
            <a:pPr>
              <a:buAutoNum type="alphaLcPeriod" startAt="3"/>
            </a:pPr>
            <a:r>
              <a:rPr lang="en-US" dirty="0"/>
              <a:t>A debit to Bad Debt Expense = $20,000</a:t>
            </a:r>
          </a:p>
        </p:txBody>
      </p:sp>
      <p:sp>
        <p:nvSpPr>
          <p:cNvPr id="4" name="Title 3"/>
          <p:cNvSpPr>
            <a:spLocks noGrp="1"/>
          </p:cNvSpPr>
          <p:nvPr>
            <p:ph type="title"/>
          </p:nvPr>
        </p:nvSpPr>
        <p:spPr/>
        <p:txBody>
          <a:bodyPr/>
          <a:lstStyle/>
          <a:p>
            <a:r>
              <a:rPr lang="en-US" dirty="0"/>
              <a:t>Concept Check 5–12</a:t>
            </a:r>
          </a:p>
        </p:txBody>
      </p:sp>
      <p:sp>
        <p:nvSpPr>
          <p:cNvPr id="6" name="Oval 5"/>
          <p:cNvSpPr>
            <a:spLocks noChangeAspect="1"/>
          </p:cNvSpPr>
          <p:nvPr/>
        </p:nvSpPr>
        <p:spPr bwMode="auto">
          <a:xfrm>
            <a:off x="918365" y="4795498"/>
            <a:ext cx="478561" cy="45720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©2016 McGraw-Hill Education. All rights reserved. No reproduction or distribution without the prior written consent of McGraw-Hill Education. </a:t>
            </a:r>
          </a:p>
        </p:txBody>
      </p:sp>
      <p:sp>
        <p:nvSpPr>
          <p:cNvPr id="7" name="TextBox 6"/>
          <p:cNvSpPr txBox="1"/>
          <p:nvPr/>
        </p:nvSpPr>
        <p:spPr>
          <a:xfrm>
            <a:off x="885006" y="5318090"/>
            <a:ext cx="7406640" cy="1015663"/>
          </a:xfrm>
          <a:prstGeom prst="rect">
            <a:avLst/>
          </a:prstGeom>
          <a:solidFill>
            <a:srgbClr val="FFFFD1"/>
          </a:solidFill>
          <a:ln w="6350">
            <a:solidFill>
              <a:schemeClr val="tx1"/>
            </a:solidFill>
          </a:ln>
        </p:spPr>
        <p:txBody>
          <a:bodyPr wrap="square" rtlCol="0">
            <a:spAutoFit/>
          </a:bodyPr>
          <a:lstStyle/>
          <a:p>
            <a:r>
              <a:rPr lang="en-US" sz="2000" dirty="0"/>
              <a:t>The adjustment equals $500,000 × 4% = $20,000. The adjusting entry includes a debit to Bad Debt Expense and a credit to Allowance for Uncollectible Accounts.</a:t>
            </a:r>
          </a:p>
        </p:txBody>
      </p:sp>
      <p:sp>
        <p:nvSpPr>
          <p:cNvPr id="10" name="Slide Number Placeholder 2"/>
          <p:cNvSpPr txBox="1">
            <a:spLocks/>
          </p:cNvSpPr>
          <p:nvPr/>
        </p:nvSpPr>
        <p:spPr>
          <a:xfrm>
            <a:off x="7050314" y="6555546"/>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98</a:t>
            </a:fld>
            <a:endParaRPr lang="en-US" dirty="0"/>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Chapter 5</a:t>
            </a:r>
          </a:p>
        </p:txBody>
      </p:sp>
      <p:sp>
        <p:nvSpPr>
          <p:cNvPr id="8" name="Footer Placeholder 7"/>
          <p:cNvSpPr>
            <a:spLocks noGrp="1"/>
          </p:cNvSpPr>
          <p:nvPr>
            <p:ph type="ftr" sz="quarter" idx="11"/>
          </p:nvPr>
        </p:nvSpPr>
        <p:spPr>
          <a:xfrm>
            <a:off x="1424213" y="6492875"/>
            <a:ext cx="6540501" cy="365125"/>
          </a:xfrm>
        </p:spPr>
        <p:txBody>
          <a:bodyPr/>
          <a:lstStyle/>
          <a:p>
            <a:r>
              <a:rPr lang="en-US" dirty="0"/>
              <a:t>Copyright ©2022 McGraw-Hill. All rights reserved. No reproduction or distribution without the prior written consent of McGraw-Hill Education. </a:t>
            </a:r>
          </a:p>
        </p:txBody>
      </p:sp>
      <p:sp>
        <p:nvSpPr>
          <p:cNvPr id="10" name="TextBox 9"/>
          <p:cNvSpPr txBox="1"/>
          <p:nvPr/>
        </p:nvSpPr>
        <p:spPr>
          <a:xfrm>
            <a:off x="9557273" y="6810099"/>
            <a:ext cx="184666" cy="369332"/>
          </a:xfrm>
          <a:prstGeom prst="rect">
            <a:avLst/>
          </a:prstGeom>
          <a:noFill/>
        </p:spPr>
        <p:txBody>
          <a:bodyPr wrap="none" rtlCol="0">
            <a:spAutoFit/>
          </a:bodyPr>
          <a:lstStyle/>
          <a:p>
            <a:endParaRPr lang="en-US" dirty="0"/>
          </a:p>
        </p:txBody>
      </p:sp>
      <p:sp>
        <p:nvSpPr>
          <p:cNvPr id="6" name="Slide Number Placeholder 2"/>
          <p:cNvSpPr txBox="1">
            <a:spLocks/>
          </p:cNvSpPr>
          <p:nvPr/>
        </p:nvSpPr>
        <p:spPr>
          <a:xfrm>
            <a:off x="7050314" y="651795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fld id="{8A048DD7-39B4-434B-ACE7-68CA5B147A05}" type="slidenum">
              <a:rPr lang="en-US" smtClean="0"/>
              <a:pPr/>
              <a:t>99</a:t>
            </a:fld>
            <a:endParaRPr lang="en-US" dirty="0"/>
          </a:p>
        </p:txBody>
      </p:sp>
    </p:spTree>
    <p:extLst>
      <p:ext uri="{BB962C8B-B14F-4D97-AF65-F5344CB8AC3E}">
        <p14:creationId xmlns:p14="http://schemas.microsoft.com/office/powerpoint/2010/main" val="3702396905"/>
      </p:ext>
    </p:extLst>
  </p:cSld>
  <p:clrMapOvr>
    <a:masterClrMapping/>
  </p:clrMapOvr>
</p:sld>
</file>

<file path=ppt/theme/theme1.xml><?xml version="1.0" encoding="utf-8"?>
<a:theme xmlns:a="http://schemas.openxmlformats.org/drawingml/2006/main" name="Spiceland4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Spiceland4_template.potx</Template>
  <TotalTime>16437</TotalTime>
  <Words>16124</Words>
  <Application>Microsoft Office PowerPoint</Application>
  <PresentationFormat>On-screen Show (4:3)</PresentationFormat>
  <Paragraphs>1283</Paragraphs>
  <Slides>99</Slides>
  <Notes>78</Notes>
  <HiddenSlides>14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99</vt:i4>
      </vt:variant>
    </vt:vector>
  </HeadingPairs>
  <TitlesOfParts>
    <vt:vector size="113" baseType="lpstr">
      <vt:lpstr>Avenir LT Std 35 Light</vt:lpstr>
      <vt:lpstr>Avenir LT Std 45 Book</vt:lpstr>
      <vt:lpstr>Avenir LT Std 55 Roman</vt:lpstr>
      <vt:lpstr>Avenir LT Std 65 Medium</vt:lpstr>
      <vt:lpstr>Myriad Pro</vt:lpstr>
      <vt:lpstr>UniMath2</vt:lpstr>
      <vt:lpstr>URWPalladioTOT</vt:lpstr>
      <vt:lpstr>Arial</vt:lpstr>
      <vt:lpstr>Calibri</vt:lpstr>
      <vt:lpstr>Lucida Handwriting</vt:lpstr>
      <vt:lpstr>Tahoma</vt:lpstr>
      <vt:lpstr>Times New Roman</vt:lpstr>
      <vt:lpstr>Wingdings</vt:lpstr>
      <vt:lpstr>Spiceland4_template</vt:lpstr>
      <vt:lpstr>Receivables and Sales</vt:lpstr>
      <vt:lpstr>PART A</vt:lpstr>
      <vt:lpstr>Learning Objective 1</vt:lpstr>
      <vt:lpstr>Credit Sales and Accounts Receivable</vt:lpstr>
      <vt:lpstr>Recording a Credit Sale</vt:lpstr>
      <vt:lpstr>Recording the Subsequent Receipt</vt:lpstr>
      <vt:lpstr>Key Point</vt:lpstr>
      <vt:lpstr>Other Types of Receivables</vt:lpstr>
      <vt:lpstr>Concept Check 5–1</vt:lpstr>
      <vt:lpstr>Learning Objective 2</vt:lpstr>
      <vt:lpstr>Net Revenues</vt:lpstr>
      <vt:lpstr>Trade Discounts</vt:lpstr>
      <vt:lpstr>Example of a Trade Discount</vt:lpstr>
      <vt:lpstr>Sales Returns and Allowances</vt:lpstr>
      <vt:lpstr>Sales Returns</vt:lpstr>
      <vt:lpstr>Sales Allowances</vt:lpstr>
      <vt:lpstr>Common Mistake</vt:lpstr>
      <vt:lpstr>Sales Discounts</vt:lpstr>
      <vt:lpstr>Collection During the Discount Period</vt:lpstr>
      <vt:lpstr>Income Statement Reporting Revenues Net of Sales Returns, Allowances, and Discounts </vt:lpstr>
      <vt:lpstr>Balance of Accounts Receivable after Credit Sales, Sales Return, Sales Allowance, and Collection on Account after Sales Discount</vt:lpstr>
      <vt:lpstr>Collection After the Discount Period</vt:lpstr>
      <vt:lpstr>Key Point</vt:lpstr>
      <vt:lpstr>End-of-Period Adjustment For  Contra Revenues</vt:lpstr>
      <vt:lpstr>Concept Check 5–2</vt:lpstr>
      <vt:lpstr>Concept Check 5–3</vt:lpstr>
      <vt:lpstr>PART B</vt:lpstr>
      <vt:lpstr>Learning Objective 3</vt:lpstr>
      <vt:lpstr>Key Point</vt:lpstr>
      <vt:lpstr>Allowance Method (GAAP)</vt:lpstr>
      <vt:lpstr>Key Point</vt:lpstr>
      <vt:lpstr>Applying the Allowance Method</vt:lpstr>
      <vt:lpstr>Estimating Uncollectible Accounts</vt:lpstr>
      <vt:lpstr>Allowance for Uncollectible Accounts</vt:lpstr>
      <vt:lpstr>Accounting for Uncollectible Accounts and the Accounts Receivable Portion of the Balance Sheet </vt:lpstr>
      <vt:lpstr>Common Mistake</vt:lpstr>
      <vt:lpstr>Income Statement Showing Estimated Bad Debt Expense </vt:lpstr>
      <vt:lpstr>Key Point</vt:lpstr>
      <vt:lpstr>Concept Check 5–4</vt:lpstr>
      <vt:lpstr>Learning Objective 4</vt:lpstr>
      <vt:lpstr>Example of Writing Off Accounts Receivable</vt:lpstr>
      <vt:lpstr>Writing Off Accounts Receivable</vt:lpstr>
      <vt:lpstr>Common Mistake</vt:lpstr>
      <vt:lpstr>Key Point</vt:lpstr>
      <vt:lpstr>Collecting on Accounts Previously Written Off</vt:lpstr>
      <vt:lpstr>Concept Check 5–6</vt:lpstr>
      <vt:lpstr>Learning Objective 5</vt:lpstr>
      <vt:lpstr>Adjusting the Allowance in Subsequent Years</vt:lpstr>
      <vt:lpstr>Percentage-of-Receivables Method</vt:lpstr>
      <vt:lpstr>Aging Method</vt:lpstr>
      <vt:lpstr>Key Point</vt:lpstr>
      <vt:lpstr>Kimzey’s Accounts Receivable Aging Schedule</vt:lpstr>
      <vt:lpstr>Using the Aging Method to Adjust the Allowance in Subsequent Years</vt:lpstr>
      <vt:lpstr>Balance of Kimzey’s Allowance for Uncollectible Accounts </vt:lpstr>
      <vt:lpstr>Accounts Receivable Portion of the Balance Sheet </vt:lpstr>
      <vt:lpstr>Bad Debt Expense in the Income Statement </vt:lpstr>
      <vt:lpstr>Key Point</vt:lpstr>
      <vt:lpstr>Concept Check 5–7</vt:lpstr>
      <vt:lpstr>Understanding the Balance of Allowance for Uncollectible Accounts–Credit Balance Before Adjustment</vt:lpstr>
      <vt:lpstr>Understanding the Balance of Allowance for Uncollectible Accounts–Debit Balance Before Adjustment</vt:lpstr>
      <vt:lpstr>Excerpt from Tenet Healthcare Corporation’s Annual Report</vt:lpstr>
      <vt:lpstr>Excerpt from Tenet Healthcare Corporation’s Annual Report</vt:lpstr>
      <vt:lpstr>Subsidiary Ledgers</vt:lpstr>
      <vt:lpstr>Concept Check 5–8</vt:lpstr>
      <vt:lpstr>Concept Check 5–9</vt:lpstr>
      <vt:lpstr>Learning Objective 6</vt:lpstr>
      <vt:lpstr>Direct Write-Off Method (Not GAAP)</vt:lpstr>
      <vt:lpstr>Example of Writing Off Accounts Receivable Using the Direct Write Off Method</vt:lpstr>
      <vt:lpstr>Comparing the Allowance Method and the Direct Write-off Method for Recording Uncollectible Accounts </vt:lpstr>
      <vt:lpstr>Common Mistake</vt:lpstr>
      <vt:lpstr>Key Point</vt:lpstr>
      <vt:lpstr>PART C</vt:lpstr>
      <vt:lpstr>Learning Objective 7</vt:lpstr>
      <vt:lpstr>Note Receivable </vt:lpstr>
      <vt:lpstr>Recording Notes Receivable</vt:lpstr>
      <vt:lpstr>Accepting a Note Receivable to Replace an Existing Accounts Receivable</vt:lpstr>
      <vt:lpstr>Key Point</vt:lpstr>
      <vt:lpstr>Interest Calculation and Collection of Notes Receivable</vt:lpstr>
      <vt:lpstr>Key Point</vt:lpstr>
      <vt:lpstr>Collection of Notes Receivable</vt:lpstr>
      <vt:lpstr>Calculating Interest Revenue over Time for Kimzey Medical Clinic </vt:lpstr>
      <vt:lpstr>Accrue Interest</vt:lpstr>
      <vt:lpstr>Collect Note Receivable and Interest</vt:lpstr>
      <vt:lpstr>Key Point</vt:lpstr>
      <vt:lpstr>Concept Check 5–10</vt:lpstr>
      <vt:lpstr>ANALYSIS</vt:lpstr>
      <vt:lpstr>ANALYSIS - Learning Objective 8</vt:lpstr>
      <vt:lpstr>Receivables Turnover Ratio</vt:lpstr>
      <vt:lpstr>Comparison of Receivables Ratios between Tenet Healthcare and CVS Health </vt:lpstr>
      <vt:lpstr>Key Point</vt:lpstr>
      <vt:lpstr>Concept Check 5–11</vt:lpstr>
      <vt:lpstr>APPENDIX</vt:lpstr>
      <vt:lpstr>APPENDIX - Learning Objective 9</vt:lpstr>
      <vt:lpstr>Percentage-of-Credit-Sales Method</vt:lpstr>
      <vt:lpstr>Adjusting for Estimates of Uncollectible Accounts </vt:lpstr>
      <vt:lpstr>Financial Statement Effects of Estimating Uncollectible Accounts </vt:lpstr>
      <vt:lpstr>Key Point</vt:lpstr>
      <vt:lpstr>Concept Check 5–12</vt:lpstr>
      <vt:lpstr>End of Chapter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795</cp:revision>
  <cp:lastPrinted>2021-03-03T21:08:36Z</cp:lastPrinted>
  <dcterms:created xsi:type="dcterms:W3CDTF">2015-07-01T20:34:59Z</dcterms:created>
  <dcterms:modified xsi:type="dcterms:W3CDTF">2022-03-10T04:50:29Z</dcterms:modified>
</cp:coreProperties>
</file>