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8"/>
  </p:notesMasterIdLst>
  <p:handoutMasterIdLst>
    <p:handoutMasterId r:id="rId99"/>
  </p:handoutMasterIdLst>
  <p:sldIdLst>
    <p:sldId id="256" r:id="rId2"/>
    <p:sldId id="260" r:id="rId3"/>
    <p:sldId id="261" r:id="rId4"/>
    <p:sldId id="262" r:id="rId5"/>
    <p:sldId id="369" r:id="rId6"/>
    <p:sldId id="310" r:id="rId7"/>
    <p:sldId id="375" r:id="rId8"/>
    <p:sldId id="264" r:id="rId9"/>
    <p:sldId id="357" r:id="rId10"/>
    <p:sldId id="265" r:id="rId11"/>
    <p:sldId id="312" r:id="rId12"/>
    <p:sldId id="360" r:id="rId13"/>
    <p:sldId id="313" r:id="rId14"/>
    <p:sldId id="370" r:id="rId15"/>
    <p:sldId id="366" r:id="rId16"/>
    <p:sldId id="374" r:id="rId17"/>
    <p:sldId id="268" r:id="rId18"/>
    <p:sldId id="269" r:id="rId19"/>
    <p:sldId id="315" r:id="rId20"/>
    <p:sldId id="376" r:id="rId21"/>
    <p:sldId id="377" r:id="rId22"/>
    <p:sldId id="316" r:id="rId23"/>
    <p:sldId id="318" r:id="rId24"/>
    <p:sldId id="317" r:id="rId25"/>
    <p:sldId id="378" r:id="rId26"/>
    <p:sldId id="347" r:id="rId27"/>
    <p:sldId id="348" r:id="rId28"/>
    <p:sldId id="273" r:id="rId29"/>
    <p:sldId id="319" r:id="rId30"/>
    <p:sldId id="362" r:id="rId31"/>
    <p:sldId id="380" r:id="rId32"/>
    <p:sldId id="379" r:id="rId33"/>
    <p:sldId id="321" r:id="rId34"/>
    <p:sldId id="276" r:id="rId35"/>
    <p:sldId id="277" r:id="rId36"/>
    <p:sldId id="322" r:id="rId37"/>
    <p:sldId id="382" r:id="rId38"/>
    <p:sldId id="381" r:id="rId39"/>
    <p:sldId id="383" r:id="rId40"/>
    <p:sldId id="323" r:id="rId41"/>
    <p:sldId id="384" r:id="rId42"/>
    <p:sldId id="350" r:id="rId43"/>
    <p:sldId id="352" r:id="rId44"/>
    <p:sldId id="324" r:id="rId45"/>
    <p:sldId id="280" r:id="rId46"/>
    <p:sldId id="281" r:id="rId47"/>
    <p:sldId id="282" r:id="rId48"/>
    <p:sldId id="325" r:id="rId49"/>
    <p:sldId id="284" r:id="rId50"/>
    <p:sldId id="285" r:id="rId51"/>
    <p:sldId id="326" r:id="rId52"/>
    <p:sldId id="385" r:id="rId53"/>
    <p:sldId id="287" r:id="rId54"/>
    <p:sldId id="327" r:id="rId55"/>
    <p:sldId id="386" r:id="rId56"/>
    <p:sldId id="289" r:id="rId57"/>
    <p:sldId id="364" r:id="rId58"/>
    <p:sldId id="329" r:id="rId59"/>
    <p:sldId id="354" r:id="rId60"/>
    <p:sldId id="331" r:id="rId61"/>
    <p:sldId id="387" r:id="rId62"/>
    <p:sldId id="333" r:id="rId63"/>
    <p:sldId id="291" r:id="rId64"/>
    <p:sldId id="292" r:id="rId65"/>
    <p:sldId id="293" r:id="rId66"/>
    <p:sldId id="334" r:id="rId67"/>
    <p:sldId id="356" r:id="rId68"/>
    <p:sldId id="368" r:id="rId69"/>
    <p:sldId id="388" r:id="rId70"/>
    <p:sldId id="393" r:id="rId71"/>
    <p:sldId id="295" r:id="rId72"/>
    <p:sldId id="296" r:id="rId73"/>
    <p:sldId id="336" r:id="rId74"/>
    <p:sldId id="367" r:id="rId75"/>
    <p:sldId id="389" r:id="rId76"/>
    <p:sldId id="298" r:id="rId77"/>
    <p:sldId id="337" r:id="rId78"/>
    <p:sldId id="390" r:id="rId79"/>
    <p:sldId id="339" r:id="rId80"/>
    <p:sldId id="394" r:id="rId81"/>
    <p:sldId id="299" r:id="rId82"/>
    <p:sldId id="300" r:id="rId83"/>
    <p:sldId id="340" r:id="rId84"/>
    <p:sldId id="302" r:id="rId85"/>
    <p:sldId id="303" r:id="rId86"/>
    <p:sldId id="304" r:id="rId87"/>
    <p:sldId id="341" r:id="rId88"/>
    <p:sldId id="358" r:id="rId89"/>
    <p:sldId id="391" r:id="rId90"/>
    <p:sldId id="305" r:id="rId91"/>
    <p:sldId id="306" r:id="rId92"/>
    <p:sldId id="346" r:id="rId93"/>
    <p:sldId id="344" r:id="rId94"/>
    <p:sldId id="359" r:id="rId95"/>
    <p:sldId id="307" r:id="rId96"/>
    <p:sldId id="308" r:id="rId97"/>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5">
          <p15:clr>
            <a:srgbClr val="A4A3A4"/>
          </p15:clr>
        </p15:guide>
        <p15:guide id="2">
          <p15:clr>
            <a:srgbClr val="A4A3A4"/>
          </p15:clr>
        </p15:guide>
        <p15:guide id="3" orient="horz" pos="1964">
          <p15:clr>
            <a:srgbClr val="A4A3A4"/>
          </p15:clr>
        </p15:guide>
        <p15:guide id="4" pos="526">
          <p15:clr>
            <a:srgbClr val="A4A3A4"/>
          </p15:clr>
        </p15:guide>
        <p15:guide id="5" orient="horz" pos="3299">
          <p15:clr>
            <a:srgbClr val="A4A3A4"/>
          </p15:clr>
        </p15:guide>
        <p15:guide id="6" orient="horz" pos="3423">
          <p15:clr>
            <a:srgbClr val="A4A3A4"/>
          </p15:clr>
        </p15:guide>
        <p15:guide id="7" pos="49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lton Gigot" initials="CG" lastIdx="30" clrIdx="0"/>
  <p:cmAuthor id="1" name="Christina S" initials="CS" lastIdx="1" clrIdx="1"/>
  <p:cmAuthor id="2" name="Barb Muller" initials="BM" lastIdx="89" clrIdx="2"/>
  <p:cmAuthor id="3" name="Teresa Anderson" initials="TA" lastIdx="7" clrIdx="3"/>
  <p:cmAuthor id="4" name="Helen Roybark" initials="HR" lastIdx="20" clrIdx="4">
    <p:extLst>
      <p:ext uri="{19B8F6BF-5375-455C-9EA6-DF929625EA0E}">
        <p15:presenceInfo xmlns:p15="http://schemas.microsoft.com/office/powerpoint/2012/main" userId="52e54960d59d8016" providerId="Windows Live"/>
      </p:ext>
    </p:extLst>
  </p:cmAuthor>
  <p:cmAuthor id="5" name="Sanders, Christina" initials="SC" lastIdx="1" clrIdx="5">
    <p:extLst>
      <p:ext uri="{19B8F6BF-5375-455C-9EA6-DF929625EA0E}">
        <p15:presenceInfo xmlns:p15="http://schemas.microsoft.com/office/powerpoint/2012/main" userId="S::christina.sanders@mheducation.com::a599baeb-8316-44bb-bb63-87b8b542178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1D5F76"/>
    <a:srgbClr val="336666"/>
    <a:srgbClr val="A5062D"/>
    <a:srgbClr val="D4D0B0"/>
    <a:srgbClr val="5A1A39"/>
    <a:srgbClr val="D49323"/>
    <a:srgbClr val="264E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8" autoAdjust="0"/>
    <p:restoredTop sz="88421" autoAdjust="0"/>
  </p:normalViewPr>
  <p:slideViewPr>
    <p:cSldViewPr snapToGrid="0" snapToObjects="1">
      <p:cViewPr varScale="1">
        <p:scale>
          <a:sx n="101" d="100"/>
          <a:sy n="101" d="100"/>
        </p:scale>
        <p:origin x="1752" y="108"/>
      </p:cViewPr>
      <p:guideLst>
        <p:guide orient="horz" pos="3275"/>
        <p:guide/>
        <p:guide orient="horz" pos="1964"/>
        <p:guide pos="526"/>
        <p:guide orient="horz" pos="3299"/>
        <p:guide orient="horz" pos="3423"/>
        <p:guide pos="492"/>
      </p:guideLst>
    </p:cSldViewPr>
  </p:slideViewPr>
  <p:outlineViewPr>
    <p:cViewPr>
      <p:scale>
        <a:sx n="33" d="100"/>
        <a:sy n="33" d="100"/>
      </p:scale>
      <p:origin x="0" y="49768"/>
    </p:cViewPr>
  </p:outlineViewPr>
  <p:notesTextViewPr>
    <p:cViewPr>
      <p:scale>
        <a:sx n="3" d="2"/>
        <a:sy n="3" d="2"/>
      </p:scale>
      <p:origin x="0" y="0"/>
    </p:cViewPr>
  </p:notesTextViewPr>
  <p:sorterViewPr>
    <p:cViewPr>
      <p:scale>
        <a:sx n="163" d="100"/>
        <a:sy n="163"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42B1D35A-B4C8-9743-8763-13778372564B}" type="datetime1">
              <a:rPr lang="en-US" smtClean="0"/>
              <a:t>3/17/2022</a:t>
            </a:fld>
            <a:endParaRPr lang="en-US" dirty="0"/>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D177AFFB-56DA-594C-9031-6FD53E0B4EDA}" type="slidenum">
              <a:rPr lang="en-US" smtClean="0"/>
              <a:t>‹#›</a:t>
            </a:fld>
            <a:endParaRPr lang="en-US" dirty="0"/>
          </a:p>
        </p:txBody>
      </p:sp>
    </p:spTree>
    <p:extLst>
      <p:ext uri="{BB962C8B-B14F-4D97-AF65-F5344CB8AC3E}">
        <p14:creationId xmlns:p14="http://schemas.microsoft.com/office/powerpoint/2010/main" val="26185866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3C7C0108-6E40-1A45-B73C-11FBD16D558B}" type="datetime1">
              <a:rPr lang="en-US" smtClean="0"/>
              <a:t>3/16/2022</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363782D7-ADA2-3C4C-96C8-D58203F45DDC}" type="slidenum">
              <a:rPr lang="en-US" smtClean="0"/>
              <a:t>‹#›</a:t>
            </a:fld>
            <a:endParaRPr lang="en-US" dirty="0"/>
          </a:p>
        </p:txBody>
      </p:sp>
    </p:spTree>
    <p:extLst>
      <p:ext uri="{BB962C8B-B14F-4D97-AF65-F5344CB8AC3E}">
        <p14:creationId xmlns:p14="http://schemas.microsoft.com/office/powerpoint/2010/main" val="605211108"/>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78401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035455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discussed that inventory is reported as an asset in the balance sheet. The amount reported is the cost of inventory not yet sold at the end of the year. </a:t>
            </a:r>
          </a:p>
          <a:p>
            <a:endParaRPr lang="en-US" dirty="0"/>
          </a:p>
          <a:p>
            <a:r>
              <a:rPr lang="en-US" dirty="0"/>
              <a:t>Now let’s discuss how we report </a:t>
            </a:r>
            <a:r>
              <a:rPr lang="en-US" b="1" dirty="0"/>
              <a:t>cost of goods sold</a:t>
            </a:r>
            <a:r>
              <a:rPr lang="en-US" dirty="0"/>
              <a:t>, an expense in the income statement, for the cost of the inventory sold during the year. </a:t>
            </a:r>
          </a:p>
          <a:p>
            <a:endParaRPr lang="en-US" dirty="0"/>
          </a:p>
          <a:p>
            <a:r>
              <a:rPr lang="en-US" dirty="0"/>
              <a:t>To do this, we’ll use a simple example for a local </a:t>
            </a:r>
            <a:r>
              <a:rPr lang="en-US" b="1" dirty="0"/>
              <a:t>Best Buy</a:t>
            </a:r>
            <a:r>
              <a:rPr lang="en-US" dirty="0"/>
              <a:t> to demonstrate the relationship between ending inventory and cost of goods sold.</a:t>
            </a:r>
          </a:p>
          <a:p>
            <a:endParaRPr lang="en-US" dirty="0"/>
          </a:p>
          <a:p>
            <a:r>
              <a:rPr lang="en-US" dirty="0"/>
              <a:t>Assume the store begins the year with $20,000 of inventory of the latest Bose noise canceling headphones. That amount represents how much Best Buy spent to purchase the inventory of these headphones on hand at the beginning of the year. During the year, the company purchases additional headphones for $90,000. The total cost of inventory (headphones) available for sale is $110,000 (= $20,000 + $90,000) as depicted in the illustration above.</a:t>
            </a:r>
          </a:p>
          <a:p>
            <a:endParaRPr lang="en-US" dirty="0"/>
          </a:p>
          <a:p>
            <a:r>
              <a:rPr lang="en-US" dirty="0"/>
              <a:t>Now, here’s where we’ll see the direct relationship between ending inventory and cost of goods sold. Of the $110,000 in inventory available for sale, assume that by the end of the year the purchase cost of the remaining headphones </a:t>
            </a:r>
            <a:r>
              <a:rPr lang="en-US" i="1" dirty="0"/>
              <a:t>not sold </a:t>
            </a:r>
            <a:r>
              <a:rPr lang="en-US" dirty="0"/>
              <a:t>equals $30,000. This is the amount reported for ending inventory in the balance sheet. What is the amount reported for cost of goods </a:t>
            </a:r>
            <a:r>
              <a:rPr lang="en-US" i="1" dirty="0"/>
              <a:t>sold</a:t>
            </a:r>
            <a:r>
              <a:rPr lang="en-US" dirty="0"/>
              <a:t>? If $30,000 of the inventory available for sale was not sold, then the remaining portion of $80,000 (= $110,000 − $30,000) was sold. This is the amount reported for cost of goods sold as an expense in the income statement.</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358506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578136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13</a:t>
            </a:fld>
            <a:endParaRPr lang="en-US" dirty="0"/>
          </a:p>
        </p:txBody>
      </p:sp>
    </p:spTree>
    <p:extLst>
      <p:ext uri="{BB962C8B-B14F-4D97-AF65-F5344CB8AC3E}">
        <p14:creationId xmlns:p14="http://schemas.microsoft.com/office/powerpoint/2010/main" val="3426680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illustration above shows how Best Buy actually reports its cost of goods sold as an expense, as well as its other income statement items. </a:t>
            </a:r>
          </a:p>
          <a:p>
            <a:endParaRPr lang="en-US" dirty="0"/>
          </a:p>
          <a:p>
            <a:r>
              <a:rPr lang="en-US" dirty="0"/>
              <a:t>The format of Best Buy’s income statement in the is called the </a:t>
            </a:r>
            <a:r>
              <a:rPr lang="en-US" b="1" i="0" dirty="0"/>
              <a:t>multiple-step income statement</a:t>
            </a:r>
            <a:r>
              <a:rPr lang="en-US" b="0" i="0" dirty="0"/>
              <a:t>,</a:t>
            </a:r>
            <a:r>
              <a:rPr lang="en-US" i="0" dirty="0"/>
              <a:t> </a:t>
            </a:r>
            <a:r>
              <a:rPr lang="en-US" dirty="0"/>
              <a:t>referring to the fact that the income statement reports </a:t>
            </a:r>
            <a:r>
              <a:rPr lang="en-US" i="1" dirty="0"/>
              <a:t>multiple</a:t>
            </a:r>
            <a:r>
              <a:rPr lang="en-US" dirty="0"/>
              <a:t> levels of income (or profit). </a:t>
            </a:r>
          </a:p>
          <a:p>
            <a:endParaRPr lang="en-US" dirty="0"/>
          </a:p>
          <a:p>
            <a:r>
              <a:rPr lang="en-US" dirty="0"/>
              <a:t>Most companies choose to report their income statement similar to the one shown for Best Buy. The reason why companies choose the multiple-step format is to show the revenues and expenses that arise from different types of activities. By separating revenues and expenses into their different types, investors and creditors are better able to determine the source of a company’s profitability. Understanding the source of current profitability often enables a better prediction of future profitability.</a:t>
            </a:r>
          </a:p>
          <a:p>
            <a:endParaRPr lang="en-US" dirty="0"/>
          </a:p>
          <a:p>
            <a:r>
              <a:rPr lang="en-US" b="1" dirty="0"/>
              <a:t>LEVELS OF PROFITABILITY</a:t>
            </a:r>
          </a:p>
          <a:p>
            <a:endParaRPr lang="en-US" b="1" dirty="0"/>
          </a:p>
          <a:p>
            <a:r>
              <a:rPr lang="en-US" b="1" dirty="0"/>
              <a:t>Gross Profit</a:t>
            </a:r>
            <a:br>
              <a:rPr lang="en-US" b="1" dirty="0"/>
            </a:br>
            <a:endParaRPr lang="en-US" b="1" dirty="0"/>
          </a:p>
          <a:p>
            <a:pPr marL="176131" indent="-176131">
              <a:buFont typeface="Arial" panose="020B0604020202020204" pitchFamily="34" charset="0"/>
              <a:buChar char="•"/>
            </a:pPr>
            <a:r>
              <a:rPr lang="en-US" b="0" dirty="0"/>
              <a:t>Inventory transactions are typically the most important activities of a merchandising company. For this reason, companies report the revenues and expenses directly associated with these transactions in the top section of a multiple-step income statement.</a:t>
            </a:r>
          </a:p>
          <a:p>
            <a:endParaRPr lang="en-US" dirty="0"/>
          </a:p>
          <a:p>
            <a:pPr marL="234841" indent="-234841">
              <a:buFont typeface="Arial" panose="020B0604020202020204" pitchFamily="34" charset="0"/>
              <a:buChar char="•"/>
            </a:pPr>
            <a:r>
              <a:rPr lang="en-US" b="0" i="1" dirty="0"/>
              <a:t>Revenues</a:t>
            </a:r>
            <a:r>
              <a:rPr lang="en-US" b="0" dirty="0"/>
              <a:t> include the sale of products and services to customers. Inventory sales are commonly referred to as </a:t>
            </a:r>
            <a:r>
              <a:rPr lang="en-US" b="0" i="1" dirty="0"/>
              <a:t>sales revenue</a:t>
            </a:r>
            <a:r>
              <a:rPr lang="en-US" b="0" dirty="0"/>
              <a:t>, while providing services is referred to as </a:t>
            </a:r>
            <a:r>
              <a:rPr lang="en-US" b="0" i="1" dirty="0"/>
              <a:t>service revenue</a:t>
            </a:r>
            <a:r>
              <a:rPr lang="en-US" b="0" dirty="0"/>
              <a:t>. Best Buy reports its revenues after subtracting customer returns, allowances, and discounts, although the company does not list these amounts separately in the income statement. The net amount of revenues is commonly referred to as </a:t>
            </a:r>
            <a:r>
              <a:rPr lang="en-US" b="1" dirty="0"/>
              <a:t>net sales</a:t>
            </a:r>
            <a:r>
              <a:rPr lang="en-US" b="0" dirty="0"/>
              <a:t>.</a:t>
            </a:r>
          </a:p>
          <a:p>
            <a:pPr marL="176131" indent="-176131">
              <a:buFont typeface="Arial" panose="020B0604020202020204" pitchFamily="34" charset="0"/>
              <a:buChar char="•"/>
            </a:pPr>
            <a:endParaRPr lang="en-US" dirty="0"/>
          </a:p>
          <a:p>
            <a:pPr marL="234841" indent="-234841">
              <a:buFont typeface="Arial" panose="020B0604020202020204" pitchFamily="34" charset="0"/>
              <a:buChar char="•"/>
            </a:pPr>
            <a:r>
              <a:rPr lang="en-US" i="1" dirty="0"/>
              <a:t>Cost of goods sold </a:t>
            </a:r>
            <a:r>
              <a:rPr lang="en-US" dirty="0"/>
              <a:t>is the cost of inventory sold during the year. Best Buy’s cost of goods sold includes not only the cost of the physical merchandise purchased from suppliers, but also costs related to getting inventory ready for sale, such as shipping and other costs for its distribution network.</a:t>
            </a:r>
          </a:p>
          <a:p>
            <a:endParaRPr lang="en-US" dirty="0"/>
          </a:p>
          <a:p>
            <a:pPr marL="234841" indent="-234841">
              <a:buFont typeface="Arial" panose="020B0604020202020204" pitchFamily="34" charset="0"/>
              <a:buChar char="•"/>
            </a:pPr>
            <a:r>
              <a:rPr lang="en-US" b="1" dirty="0"/>
              <a:t>Gross profit </a:t>
            </a:r>
            <a:r>
              <a:rPr lang="en-US" dirty="0"/>
              <a:t>equals net revenues (or net sales) minus cost of goods. </a:t>
            </a:r>
          </a:p>
          <a:p>
            <a:pPr marL="234841" indent="-234841">
              <a:buFont typeface="+mj-lt"/>
              <a:buAutoNum type="arabicPeriod"/>
            </a:pPr>
            <a:endParaRPr lang="en-US" dirty="0"/>
          </a:p>
          <a:p>
            <a:r>
              <a:rPr lang="en-US" b="1" dirty="0"/>
              <a:t>Operating Income</a:t>
            </a:r>
          </a:p>
          <a:p>
            <a:endParaRPr lang="en-US" b="1" dirty="0"/>
          </a:p>
          <a:p>
            <a:pPr marL="234841" indent="-234841">
              <a:buFont typeface="Arial" panose="020B0604020202020204" pitchFamily="34" charset="0"/>
              <a:buChar char="•"/>
            </a:pPr>
            <a:r>
              <a:rPr lang="en-US" dirty="0"/>
              <a:t>After gross profit, the next items reported are Selling, general, and administrative expenses, often referred to as </a:t>
            </a:r>
            <a:r>
              <a:rPr lang="en-US" b="1" dirty="0"/>
              <a:t>operating expenses</a:t>
            </a:r>
            <a:r>
              <a:rPr lang="en-US" dirty="0"/>
              <a:t>. Best Buy, like most companies, does not list individual operating expense amounts in the income statement.</a:t>
            </a:r>
          </a:p>
          <a:p>
            <a:endParaRPr lang="en-US" dirty="0"/>
          </a:p>
          <a:p>
            <a:pPr marL="234841" indent="-234841">
              <a:buFont typeface="Arial" panose="020B0604020202020204" pitchFamily="34" charset="0"/>
              <a:buChar char="•"/>
            </a:pPr>
            <a:r>
              <a:rPr lang="en-US" b="1" dirty="0"/>
              <a:t>Operating income </a:t>
            </a:r>
            <a:r>
              <a:rPr lang="en-US" dirty="0"/>
              <a:t>(or sometimes referred to as income from operations) equals gross profit minus operating expenses. It measures profitability from primary operations, a key performance measure for predicting the future profit-generating ability of the company.</a:t>
            </a:r>
          </a:p>
          <a:p>
            <a:pPr marL="234841" indent="-234841">
              <a:buFont typeface="+mj-lt"/>
              <a:buAutoNum type="arabicPeriod"/>
            </a:pPr>
            <a:endParaRPr lang="en-US" dirty="0"/>
          </a:p>
          <a:p>
            <a:r>
              <a:rPr lang="en-US" b="1" dirty="0"/>
              <a:t>Income before Income Taxes</a:t>
            </a:r>
            <a:endParaRPr lang="en-US" dirty="0"/>
          </a:p>
          <a:p>
            <a:endParaRPr lang="en-US" dirty="0"/>
          </a:p>
          <a:p>
            <a:pPr marL="234841" indent="-234841">
              <a:buFont typeface="Arial" panose="020B0604020202020204" pitchFamily="34" charset="0"/>
              <a:buChar char="•"/>
            </a:pPr>
            <a:r>
              <a:rPr lang="en-US" dirty="0"/>
              <a:t>After operating income, a company reports </a:t>
            </a:r>
            <a:r>
              <a:rPr lang="en-US" i="1" dirty="0"/>
              <a:t>nonoperating</a:t>
            </a:r>
            <a:r>
              <a:rPr lang="en-US" dirty="0"/>
              <a:t> revenues and expenses. Best Buy refers to these items as Other income (expense). Other income items are shown as positive amounts, and other expense items are shown as negative amounts (in parentheses). Nonoperating revenues and expenses arise from activities that are </a:t>
            </a:r>
            <a:r>
              <a:rPr lang="en-US" i="1" dirty="0"/>
              <a:t>not</a:t>
            </a:r>
            <a:r>
              <a:rPr lang="en-US" dirty="0"/>
              <a:t> part of the company’s primary operations.</a:t>
            </a:r>
          </a:p>
          <a:p>
            <a:endParaRPr lang="en-US" dirty="0"/>
          </a:p>
          <a:p>
            <a:pPr marL="234841" indent="-234841">
              <a:buFont typeface="Arial" panose="020B0604020202020204" pitchFamily="34" charset="0"/>
              <a:buChar char="•"/>
            </a:pPr>
            <a:r>
              <a:rPr lang="en-US" dirty="0"/>
              <a:t>Best Buy reports two nonoperating revenues—gain on the sale of investments and investment income. Gains on the sale of investments occur when investments are sold for more than their recorded amounts. Investment income includes earnings from dividends and interest. Nonoperating revenues are not typical operating activities, but they do represent a source of profitability, so they are included in the income statement. </a:t>
            </a:r>
          </a:p>
          <a:p>
            <a:pPr marL="234841" indent="-234841">
              <a:buFont typeface="Arial" panose="020B0604020202020204" pitchFamily="34" charset="0"/>
              <a:buChar char="•"/>
            </a:pPr>
            <a:endParaRPr lang="en-US" dirty="0"/>
          </a:p>
          <a:p>
            <a:pPr marL="234841" indent="-234841">
              <a:buFont typeface="Arial" panose="020B0604020202020204" pitchFamily="34" charset="0"/>
              <a:buChar char="•"/>
            </a:pPr>
            <a:r>
              <a:rPr lang="en-US" dirty="0"/>
              <a:t>Nonoperating expenses most commonly include interest expense. Nonoperating expenses could also include losses on the sale of investments. Investors focus less on nonoperating revenues and expenses than on income from operations, because nonoperating activities typically do not have long-term implications on the company’s profitability. </a:t>
            </a:r>
          </a:p>
          <a:p>
            <a:pPr marL="234841" indent="-234841">
              <a:buFont typeface="Arial" panose="020B0604020202020204" pitchFamily="34" charset="0"/>
              <a:buChar char="•"/>
            </a:pPr>
            <a:endParaRPr lang="en-US" dirty="0"/>
          </a:p>
          <a:p>
            <a:pPr marL="234841" indent="-234841">
              <a:buFont typeface="Arial" panose="020B0604020202020204" pitchFamily="34" charset="0"/>
              <a:buChar char="•"/>
            </a:pPr>
            <a:r>
              <a:rPr lang="en-US" b="1" dirty="0"/>
              <a:t>Income before income taxes</a:t>
            </a:r>
            <a:r>
              <a:rPr lang="en-US" dirty="0"/>
              <a:t> is the combination of operating income and nonoperating income. For Best Buy, the amount of nonoperating expenses exceeds the amount of nonoperating revenues, so income before income taxes is lower than operating income. </a:t>
            </a:r>
          </a:p>
          <a:p>
            <a:pPr marL="234841" indent="-234841">
              <a:buFont typeface="+mj-lt"/>
              <a:buAutoNum type="arabicPeriod"/>
            </a:pPr>
            <a:endParaRPr lang="en-US" dirty="0"/>
          </a:p>
          <a:p>
            <a:r>
              <a:rPr lang="en-US" b="1" dirty="0"/>
              <a:t>Net Income</a:t>
            </a:r>
            <a:endParaRPr lang="en-US" dirty="0"/>
          </a:p>
          <a:p>
            <a:endParaRPr lang="en-US" dirty="0"/>
          </a:p>
          <a:p>
            <a:pPr marL="234841" indent="-234841">
              <a:buFont typeface="Arial" panose="020B0604020202020204" pitchFamily="34" charset="0"/>
              <a:buChar char="•"/>
            </a:pPr>
            <a:r>
              <a:rPr lang="en-US" dirty="0"/>
              <a:t>Next, a company subtracts </a:t>
            </a:r>
            <a:r>
              <a:rPr lang="en-US" i="1" dirty="0"/>
              <a:t>income tax expense</a:t>
            </a:r>
            <a:r>
              <a:rPr lang="en-US" dirty="0"/>
              <a:t> to find its bottom-line </a:t>
            </a:r>
            <a:r>
              <a:rPr lang="en-US" b="1" i="1" dirty="0"/>
              <a:t>net income</a:t>
            </a:r>
            <a:r>
              <a:rPr lang="en-US" dirty="0"/>
              <a:t>. Income tax expense is reported separately because it represents a significant expense.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2735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548448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16</a:t>
            </a:fld>
            <a:endParaRPr lang="en-US" dirty="0"/>
          </a:p>
        </p:txBody>
      </p:sp>
    </p:spTree>
    <p:extLst>
      <p:ext uri="{BB962C8B-B14F-4D97-AF65-F5344CB8AC3E}">
        <p14:creationId xmlns:p14="http://schemas.microsoft.com/office/powerpoint/2010/main" val="544742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131542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determine the cost of inventory by </a:t>
            </a:r>
            <a:r>
              <a:rPr lang="en-IN" dirty="0"/>
              <a:t>considering four methods for inventory costing:</a:t>
            </a:r>
            <a:endParaRPr lang="en-US" b="1" dirty="0"/>
          </a:p>
          <a:p>
            <a:endParaRPr lang="en-US" b="1" dirty="0"/>
          </a:p>
          <a:p>
            <a:pPr marL="234841" indent="-234841">
              <a:buFont typeface="+mj-lt"/>
              <a:buAutoNum type="arabicPeriod"/>
            </a:pPr>
            <a:r>
              <a:rPr lang="en-US" b="1" dirty="0"/>
              <a:t>Specific identification method</a:t>
            </a:r>
            <a:r>
              <a:rPr lang="en-US" dirty="0"/>
              <a:t>:</a:t>
            </a:r>
            <a:r>
              <a:rPr lang="en-US" b="1" dirty="0"/>
              <a:t> </a:t>
            </a:r>
            <a:r>
              <a:rPr lang="en-US" dirty="0"/>
              <a:t>It matches or identifies each unit of inventory with its actual cost. It is </a:t>
            </a:r>
            <a:r>
              <a:rPr lang="en-IN" dirty="0"/>
              <a:t>used primarily by companies selling unique, expensive products with low sales volume.</a:t>
            </a:r>
          </a:p>
          <a:p>
            <a:pPr marL="234841" indent="-234841">
              <a:buFont typeface="+mj-lt"/>
              <a:buAutoNum type="arabicPeriod"/>
            </a:pPr>
            <a:endParaRPr lang="en-US" dirty="0"/>
          </a:p>
          <a:p>
            <a:pPr marL="234841" indent="-234841">
              <a:buFont typeface="+mj-lt"/>
              <a:buAutoNum type="arabicPeriod"/>
            </a:pPr>
            <a:r>
              <a:rPr lang="en-US" b="1" dirty="0"/>
              <a:t>First-in, first-out method (FIFO) method</a:t>
            </a:r>
            <a:r>
              <a:rPr lang="en-US" dirty="0"/>
              <a:t>:</a:t>
            </a:r>
            <a:r>
              <a:rPr lang="en-US" b="1" dirty="0"/>
              <a:t> </a:t>
            </a:r>
            <a:r>
              <a:rPr lang="en-US" dirty="0"/>
              <a:t>It </a:t>
            </a:r>
            <a:r>
              <a:rPr lang="en-US" i="1" dirty="0"/>
              <a:t>assumes</a:t>
            </a:r>
            <a:r>
              <a:rPr lang="en-US" dirty="0"/>
              <a:t> the first units purchased (the first in) are the first ones sold (the first out).</a:t>
            </a:r>
          </a:p>
          <a:p>
            <a:pPr marL="234841" indent="-234841">
              <a:buFont typeface="+mj-lt"/>
              <a:buAutoNum type="arabicPeriod"/>
            </a:pPr>
            <a:endParaRPr lang="en-US" dirty="0"/>
          </a:p>
          <a:p>
            <a:pPr marL="234841" indent="-234841">
              <a:buFont typeface="+mj-lt"/>
              <a:buAutoNum type="arabicPeriod"/>
            </a:pPr>
            <a:r>
              <a:rPr lang="en-US" b="1" dirty="0"/>
              <a:t>Last-in, first-out (LIFO) method</a:t>
            </a:r>
            <a:r>
              <a:rPr lang="en-US" dirty="0"/>
              <a:t>:</a:t>
            </a:r>
            <a:r>
              <a:rPr lang="en-US" b="1" dirty="0"/>
              <a:t> </a:t>
            </a:r>
            <a:r>
              <a:rPr lang="en-US" dirty="0"/>
              <a:t>It </a:t>
            </a:r>
            <a:r>
              <a:rPr lang="en-IN" i="1" dirty="0"/>
              <a:t>assumes</a:t>
            </a:r>
            <a:r>
              <a:rPr lang="en-IN" dirty="0"/>
              <a:t> that the last units purchased (the last in) are the first ones sold (the first out).</a:t>
            </a:r>
          </a:p>
          <a:p>
            <a:pPr marL="234841" indent="-234841">
              <a:buFont typeface="+mj-lt"/>
              <a:buAutoNum type="arabicPeriod"/>
            </a:pPr>
            <a:endParaRPr lang="en-US" dirty="0"/>
          </a:p>
          <a:p>
            <a:pPr marL="234841" indent="-234841">
              <a:buFont typeface="+mj-lt"/>
              <a:buAutoNum type="arabicPeriod"/>
            </a:pPr>
            <a:r>
              <a:rPr lang="en-US" b="1" dirty="0"/>
              <a:t>Weighted-average cost method</a:t>
            </a:r>
            <a:r>
              <a:rPr lang="en-US" dirty="0"/>
              <a:t>:</a:t>
            </a:r>
            <a:r>
              <a:rPr lang="en-US" b="1" dirty="0"/>
              <a:t> </a:t>
            </a:r>
            <a:r>
              <a:rPr lang="en-US" dirty="0"/>
              <a:t>It </a:t>
            </a:r>
            <a:r>
              <a:rPr lang="en-US" i="1" dirty="0"/>
              <a:t>assumes</a:t>
            </a:r>
            <a:r>
              <a:rPr lang="en-US" dirty="0"/>
              <a:t> that both cost of goods sold and ending inventory consist of a random mixture of all the goods available for sale.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18</a:t>
            </a:fld>
            <a:endParaRPr lang="en-US" dirty="0"/>
          </a:p>
        </p:txBody>
      </p:sp>
    </p:spTree>
    <p:extLst>
      <p:ext uri="{BB962C8B-B14F-4D97-AF65-F5344CB8AC3E}">
        <p14:creationId xmlns:p14="http://schemas.microsoft.com/office/powerpoint/2010/main" val="3802184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examine the inventory transactions for Mario’s Game Shop in this illustration. </a:t>
            </a:r>
          </a:p>
          <a:p>
            <a:endParaRPr lang="en-US" dirty="0"/>
          </a:p>
          <a:p>
            <a:r>
              <a:rPr lang="en-US" dirty="0"/>
              <a:t>There are 100 units of inventory at the beginning of the year and then two purchases are made during the year—one on April 25 and one on October 19. (Note the different unit costs at the time of each purchase.) There are </a:t>
            </a:r>
            <a:r>
              <a:rPr lang="en-US" b="1" dirty="0"/>
              <a:t>1,000</a:t>
            </a:r>
            <a:r>
              <a:rPr lang="en-US" dirty="0"/>
              <a:t> units available for sale.</a:t>
            </a:r>
          </a:p>
          <a:p>
            <a:endParaRPr lang="en-US" dirty="0"/>
          </a:p>
          <a:p>
            <a:r>
              <a:rPr lang="en-US" dirty="0"/>
              <a:t>During the year, the company sells </a:t>
            </a:r>
            <a:r>
              <a:rPr lang="en-US" b="1" dirty="0"/>
              <a:t>800</a:t>
            </a:r>
            <a:r>
              <a:rPr lang="en-US" dirty="0"/>
              <a:t> units of inventory for $15 each. While most companies sell their products continuously throughout the year, for simplicity we’ll assume 300 units are sold on July 17, and 500 units are sold on December 15. </a:t>
            </a:r>
          </a:p>
          <a:p>
            <a:endParaRPr lang="en-US" dirty="0"/>
          </a:p>
          <a:p>
            <a:r>
              <a:rPr lang="en-US" dirty="0"/>
              <a:t>There are </a:t>
            </a:r>
            <a:r>
              <a:rPr lang="en-US" b="1" dirty="0"/>
              <a:t>200</a:t>
            </a:r>
            <a:r>
              <a:rPr lang="en-US" dirty="0"/>
              <a:t> controllers remaining in ending inventory at the end of the year (1,000 available − 800 sold). But which 200? Do they include some of the $7 units from beginning inventory? Are they 200 of the $9 units from the April 25 purchase? Or, do they include some $11 units from the October 19 purchase? </a:t>
            </a:r>
            <a:r>
              <a:rPr lang="en-US" b="1" dirty="0"/>
              <a:t>The answer depends on which of the four inventory methods is used.</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944329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this section, we introduce the concept of inventory and demonstrate the different methods used to calculate the cost of inventory for external reporting.</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a:t>
            </a:fld>
            <a:endParaRPr lang="en-US" dirty="0"/>
          </a:p>
        </p:txBody>
      </p:sp>
    </p:spTree>
    <p:extLst>
      <p:ext uri="{BB962C8B-B14F-4D97-AF65-F5344CB8AC3E}">
        <p14:creationId xmlns:p14="http://schemas.microsoft.com/office/powerpoint/2010/main" val="2412603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specific identification method is the method you might think of as the most logical. It matches—or identifies—each unit of inventory with its actual cost. For example, an automobile has a unique serial number that we can match to an invoice identifying the actual purchase price. Specific identification works well in such a case.</a:t>
            </a:r>
          </a:p>
          <a:p>
            <a:endParaRPr lang="en-US" dirty="0"/>
          </a:p>
          <a:p>
            <a:r>
              <a:rPr lang="en-US" dirty="0"/>
              <a:t>In our example for Mario’s Game Shop, we might have been able to track each of the 800 units sold. Suppose the actual units sold include 100 units of beginning inventory, 200 units of the April 25 purchase, and 500 units of the October 19 purchase. The cost</a:t>
            </a:r>
          </a:p>
          <a:p>
            <a:r>
              <a:rPr lang="en-US" dirty="0"/>
              <a:t>of those units would be reported as cost of goods sold. The cost of the 200 units remaining (consisting of 100 from the April 25 purchase and 100 from the October 19 purchase) would be reported as ending inventory.</a:t>
            </a:r>
          </a:p>
          <a:p>
            <a:endParaRPr lang="en-US" dirty="0"/>
          </a:p>
          <a:p>
            <a:r>
              <a:rPr lang="en-US" dirty="0"/>
              <a:t>However, keeping track of each unit of inventory typically is not practicable for most companies. </a:t>
            </a:r>
            <a:r>
              <a:rPr lang="en-US" b="1" dirty="0"/>
              <a:t>For that reason, the specific identification method is used primarily by companies with unique, expensive products with low sales volume.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20</a:t>
            </a:fld>
            <a:endParaRPr lang="en-US" dirty="0"/>
          </a:p>
        </p:txBody>
      </p:sp>
    </p:spTree>
    <p:extLst>
      <p:ext uri="{BB962C8B-B14F-4D97-AF65-F5344CB8AC3E}">
        <p14:creationId xmlns:p14="http://schemas.microsoft.com/office/powerpoint/2010/main" val="214384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URWPalladioTOT"/>
              </a:rPr>
              <a:t>Most companies instead use one of the three inventory cost flow assumptions—FIFO, LIFO, or weighted-average cost. </a:t>
            </a:r>
          </a:p>
          <a:p>
            <a:endParaRPr lang="en-US" sz="1800" dirty="0">
              <a:solidFill>
                <a:srgbClr val="000000"/>
              </a:solidFill>
              <a:latin typeface="URWPalladioTOT"/>
            </a:endParaRPr>
          </a:p>
          <a:p>
            <a:r>
              <a:rPr lang="en-US" sz="1800" dirty="0">
                <a:solidFill>
                  <a:srgbClr val="000000"/>
                </a:solidFill>
                <a:latin typeface="URWPalladioTOT"/>
              </a:rPr>
              <a:t>Note the use of the word assumptions. FIFO, LIFO, and weighted-average cost assume a particular pattern of inventory cost flows. However, the actual flow of inventory does not need to match the assumed cost flow in order for the company to use a particular method. This is a crucial point. </a:t>
            </a:r>
            <a:r>
              <a:rPr lang="en-US" sz="1800" b="1" dirty="0">
                <a:solidFill>
                  <a:srgbClr val="000000"/>
                </a:solidFill>
                <a:latin typeface="URWPalladioTOT"/>
              </a:rPr>
              <a:t>Companies are allowed to report inventory costs by assuming which units of inventory are sold and not sold, even if this does not match the actual flow. </a:t>
            </a:r>
          </a:p>
          <a:p>
            <a:endParaRPr lang="en-US" sz="1800" b="1" dirty="0">
              <a:solidFill>
                <a:srgbClr val="000000"/>
              </a:solidFill>
              <a:latin typeface="URWPalladioTOT"/>
            </a:endParaRPr>
          </a:p>
          <a:p>
            <a:r>
              <a:rPr lang="en-US" sz="1800" dirty="0">
                <a:solidFill>
                  <a:srgbClr val="000000"/>
                </a:solidFill>
                <a:latin typeface="URWPalladioTOT"/>
              </a:rPr>
              <a:t>This is another example of using estimates in financial accounting. </a:t>
            </a:r>
            <a:endParaRPr lang="en-US" b="1"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21</a:t>
            </a:fld>
            <a:endParaRPr lang="en-US" dirty="0"/>
          </a:p>
        </p:txBody>
      </p:sp>
    </p:spTree>
    <p:extLst>
      <p:ext uri="{BB962C8B-B14F-4D97-AF65-F5344CB8AC3E}">
        <p14:creationId xmlns:p14="http://schemas.microsoft.com/office/powerpoint/2010/main" val="184392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a:t>
            </a:r>
            <a:r>
              <a:rPr lang="en-US" b="1" i="0" dirty="0"/>
              <a:t>first-in, first-out (FIFO) method</a:t>
            </a:r>
            <a:r>
              <a:rPr lang="en-US" dirty="0"/>
              <a:t>, we assume that the first units purchased (the first in) are the first ones sold (the first out). We assume that beginning inventory sells first, followed by the inventory from the first purchase during the year, followed by the inventory from the second purchase during the year, and so on.</a:t>
            </a:r>
          </a:p>
          <a:p>
            <a:endParaRPr lang="en-US" dirty="0"/>
          </a:p>
          <a:p>
            <a:r>
              <a:rPr lang="en-US" dirty="0"/>
              <a:t>As shown previously, Mario’s Game Shop sold 800 units during the year. Using the FIFO method, we assume they were the </a:t>
            </a:r>
            <a:r>
              <a:rPr lang="en-US" i="1" dirty="0"/>
              <a:t>first</a:t>
            </a:r>
            <a:r>
              <a:rPr lang="en-US" dirty="0"/>
              <a:t> 800 units purchased. The remaining 200 units represent ending inventory. </a:t>
            </a:r>
          </a:p>
          <a:p>
            <a:endParaRPr lang="en-US" dirty="0"/>
          </a:p>
          <a:p>
            <a:r>
              <a:rPr lang="en-US" dirty="0"/>
              <a:t>These calculations for cost of goods sold and ending inventory are shown in this illustration.</a:t>
            </a:r>
          </a:p>
          <a:p>
            <a:endParaRPr lang="en-US" dirty="0"/>
          </a:p>
          <a:p>
            <a:pPr algn="just"/>
            <a:r>
              <a:rPr lang="en-US" sz="1800" b="1" dirty="0">
                <a:solidFill>
                  <a:srgbClr val="000000"/>
                </a:solidFill>
                <a:latin typeface="Proxima Nova"/>
              </a:rPr>
              <a:t>Cost of Goods Sold. </a:t>
            </a:r>
            <a:r>
              <a:rPr lang="en-US" sz="1800" dirty="0">
                <a:solidFill>
                  <a:srgbClr val="000000"/>
                </a:solidFill>
                <a:latin typeface="URWPalladioTOT"/>
              </a:rPr>
              <a:t>The first 800 units assumed sold include 100 units of beginning inventory, 300 units from the April 25 purchase, and 400 units from the October 19 purchase. Multiplying these units by their respective unit costs, Mario’s reports cost of goods sold in the income statement as </a:t>
            </a:r>
            <a:r>
              <a:rPr lang="en-US" sz="1800" b="1" dirty="0">
                <a:solidFill>
                  <a:srgbClr val="000000"/>
                </a:solidFill>
                <a:latin typeface="URWPalladioTOT"/>
              </a:rPr>
              <a:t>$7,800</a:t>
            </a:r>
            <a:r>
              <a:rPr lang="en-US" sz="1800" dirty="0">
                <a:solidFill>
                  <a:srgbClr val="000000"/>
                </a:solidFill>
                <a:latin typeface="URWPalladioTOT"/>
              </a:rPr>
              <a:t>. </a:t>
            </a:r>
          </a:p>
          <a:p>
            <a:pPr algn="just"/>
            <a:endParaRPr lang="en-US" sz="1800" dirty="0">
              <a:solidFill>
                <a:srgbClr val="000000"/>
              </a:solidFill>
              <a:latin typeface="URWPalladioTOT"/>
            </a:endParaRPr>
          </a:p>
          <a:p>
            <a:pPr algn="just"/>
            <a:r>
              <a:rPr lang="en-US" sz="1800" b="1" dirty="0">
                <a:solidFill>
                  <a:srgbClr val="000000"/>
                </a:solidFill>
                <a:latin typeface="Proxima Nova"/>
              </a:rPr>
              <a:t>Ending Inventory. </a:t>
            </a:r>
            <a:r>
              <a:rPr lang="en-US" sz="1800" dirty="0">
                <a:solidFill>
                  <a:srgbClr val="000000"/>
                </a:solidFill>
                <a:latin typeface="URWPalladioTOT"/>
              </a:rPr>
              <a:t>Of the 600 units purchased on October 19, 200 are assumed not to be sold. These units cost $11 each, so the amount of ending inventory Mario’s reports in the balance sheet will be </a:t>
            </a:r>
            <a:r>
              <a:rPr lang="en-US" sz="1800" b="1" dirty="0">
                <a:solidFill>
                  <a:srgbClr val="000000"/>
                </a:solidFill>
                <a:latin typeface="URWPalladioTOT"/>
              </a:rPr>
              <a:t>$2,200</a:t>
            </a:r>
            <a:r>
              <a:rPr lang="en-US" sz="1800" dirty="0">
                <a:solidFill>
                  <a:srgbClr val="000000"/>
                </a:solidFill>
                <a:latin typeface="URWPalladioTOT"/>
              </a:rPr>
              <a:t>. </a:t>
            </a:r>
            <a:endParaRPr lang="en-US" dirty="0"/>
          </a:p>
          <a:p>
            <a:endParaRPr lang="en-US" dirty="0"/>
          </a:p>
          <a:p>
            <a:r>
              <a:rPr lang="en-US" dirty="0"/>
              <a:t>You may have noticed that we don’t actually need to directly calculate both cost of goods sold and inventory. Once we calculate one, the other is apparent. Because the two amounts always add up to the cost of goods available for sale ($10,000 in our example), knowing either amount allows us to subtract to find the other.</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916516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23</a:t>
            </a:fld>
            <a:endParaRPr lang="en-US" dirty="0"/>
          </a:p>
        </p:txBody>
      </p:sp>
    </p:spTree>
    <p:extLst>
      <p:ext uri="{BB962C8B-B14F-4D97-AF65-F5344CB8AC3E}">
        <p14:creationId xmlns:p14="http://schemas.microsoft.com/office/powerpoint/2010/main" val="281909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a:t>
            </a:r>
            <a:r>
              <a:rPr lang="en-US" b="1" i="0" dirty="0"/>
              <a:t>last-in, first-out (LIFO) method</a:t>
            </a:r>
            <a:r>
              <a:rPr lang="en-US" i="0" dirty="0"/>
              <a:t>, </a:t>
            </a:r>
            <a:r>
              <a:rPr lang="en-US" dirty="0"/>
              <a:t>we assume that the last units purchased (the last in) are the first ones sold (the first out). In other words, the very </a:t>
            </a:r>
            <a:r>
              <a:rPr lang="en-US" i="1" dirty="0"/>
              <a:t>last unit purchased</a:t>
            </a:r>
            <a:r>
              <a:rPr lang="en-US" dirty="0"/>
              <a:t> for the year is assumed to be the very </a:t>
            </a:r>
            <a:r>
              <a:rPr lang="en-US" i="1" dirty="0"/>
              <a:t>first unit sold</a:t>
            </a:r>
            <a:r>
              <a:rPr lang="en-US" dirty="0"/>
              <a:t>. While this pattern of inventory flow is unrealistic for nearly all companies, LIFO is an allowable reporting practice. </a:t>
            </a:r>
            <a:r>
              <a:rPr lang="en-US" b="1" dirty="0"/>
              <a:t>Companies that use LIFO for reporting purposes calculate cost of goods sold and ending inventory only once per period—</a:t>
            </a:r>
            <a:r>
              <a:rPr lang="en-US" b="1" i="1" dirty="0"/>
              <a:t>at the end</a:t>
            </a:r>
            <a:r>
              <a:rPr lang="en-US" b="1" dirty="0"/>
              <a:t>.</a:t>
            </a:r>
            <a:r>
              <a:rPr lang="en-US" dirty="0"/>
              <a:t> This means that companies don’t keep a continual record of LIFO amounts throughout the year.</a:t>
            </a:r>
            <a:br>
              <a:rPr lang="en-US" dirty="0"/>
            </a:br>
            <a:endParaRPr lang="en-US" dirty="0"/>
          </a:p>
          <a:p>
            <a:r>
              <a:rPr lang="en-US" dirty="0"/>
              <a:t>Recall Mario’s Game Shop sold 800 units during the year. Using the LIFO method, we assume they were the last 800 units purchased. The remaining 200 units represent ending inventory. The calculations for cost of goods sold and ending inventory are shown in this illustration.</a:t>
            </a:r>
          </a:p>
          <a:p>
            <a:endParaRPr lang="en-US" dirty="0"/>
          </a:p>
          <a:p>
            <a:pPr algn="just"/>
            <a:r>
              <a:rPr lang="en-US" sz="1800" b="1" dirty="0">
                <a:solidFill>
                  <a:srgbClr val="000000"/>
                </a:solidFill>
                <a:latin typeface="Proxima Nova"/>
              </a:rPr>
              <a:t>Cost of goods sold. </a:t>
            </a:r>
            <a:r>
              <a:rPr lang="en-US" sz="1800" dirty="0">
                <a:solidFill>
                  <a:srgbClr val="000000"/>
                </a:solidFill>
                <a:latin typeface="URWPalladioTOT"/>
              </a:rPr>
              <a:t>The last 800 units assumed sold include the 600 units purchased on October 19 and 200 from the units purchased on April 25. Multiplying these units by their respective unit costs, Mario’s reports cost of goods sold in the income statement as </a:t>
            </a:r>
            <a:r>
              <a:rPr lang="en-US" sz="1800" b="1" dirty="0">
                <a:solidFill>
                  <a:srgbClr val="000000"/>
                </a:solidFill>
                <a:latin typeface="URWPalladioTOT"/>
              </a:rPr>
              <a:t>$8,400</a:t>
            </a:r>
            <a:r>
              <a:rPr lang="en-US" sz="1800" dirty="0">
                <a:solidFill>
                  <a:srgbClr val="000000"/>
                </a:solidFill>
                <a:latin typeface="URWPalladioTOT"/>
              </a:rPr>
              <a:t>. </a:t>
            </a:r>
          </a:p>
          <a:p>
            <a:pPr algn="just"/>
            <a:endParaRPr lang="en-US" sz="1800" dirty="0">
              <a:solidFill>
                <a:srgbClr val="000000"/>
              </a:solidFill>
              <a:latin typeface="URWPalladioTOT"/>
            </a:endParaRPr>
          </a:p>
          <a:p>
            <a:pPr algn="just"/>
            <a:r>
              <a:rPr lang="en-US" sz="1800" b="1" dirty="0">
                <a:solidFill>
                  <a:srgbClr val="000000"/>
                </a:solidFill>
                <a:latin typeface="Proxima Nova"/>
              </a:rPr>
              <a:t>Ending inventory. </a:t>
            </a:r>
            <a:r>
              <a:rPr lang="en-US" sz="1800" dirty="0">
                <a:solidFill>
                  <a:srgbClr val="000000"/>
                </a:solidFill>
                <a:latin typeface="URWPalladioTOT"/>
              </a:rPr>
              <a:t>Of the units purchased on April 25, 100 are assumed not to be sold. These units, along with the 100 units of beginning inventory, will be multiplied by their respective unit costs to reporting ending inventory of </a:t>
            </a:r>
            <a:r>
              <a:rPr lang="en-US" sz="1800" b="1" dirty="0">
                <a:solidFill>
                  <a:srgbClr val="000000"/>
                </a:solidFill>
                <a:latin typeface="URWPalladioTOT"/>
              </a:rPr>
              <a:t>$1,600</a:t>
            </a:r>
            <a:r>
              <a:rPr lang="en-US" sz="1800" dirty="0">
                <a:solidFill>
                  <a:srgbClr val="000000"/>
                </a:solidFill>
                <a:latin typeface="URWPalladioTOT"/>
              </a:rPr>
              <a:t>.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435486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25</a:t>
            </a:fld>
            <a:endParaRPr lang="en-US" dirty="0"/>
          </a:p>
        </p:txBody>
      </p:sp>
    </p:spTree>
    <p:extLst>
      <p:ext uri="{BB962C8B-B14F-4D97-AF65-F5344CB8AC3E}">
        <p14:creationId xmlns:p14="http://schemas.microsoft.com/office/powerpoint/2010/main" val="257414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601746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019021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a:t>
            </a:r>
            <a:r>
              <a:rPr lang="en-US" b="1" i="0" dirty="0"/>
              <a:t>weighted-average cost method</a:t>
            </a:r>
            <a:r>
              <a:rPr lang="en-US" dirty="0"/>
              <a:t>, we assume that both cost of goods sold and ending inventory consist of a random mixture of all the goods available for sale. We assume each unit of inventory has a cost equal to the weighted-average unit cost of all inventory items. </a:t>
            </a:r>
          </a:p>
          <a:p>
            <a:endParaRPr lang="en-US" dirty="0"/>
          </a:p>
          <a:p>
            <a:r>
              <a:rPr lang="en-US" dirty="0"/>
              <a:t>We calculate that cost at the end of the year as:</a:t>
            </a:r>
          </a:p>
          <a:p>
            <a:endParaRPr lang="en-US" dirty="0"/>
          </a:p>
          <a:p>
            <a:r>
              <a:rPr lang="en-US" dirty="0"/>
              <a:t>Weighted-average unit cost =  </a:t>
            </a:r>
            <a:r>
              <a:rPr lang="en-US" u="sng" dirty="0"/>
              <a:t> Cost of goods available for sale  </a:t>
            </a:r>
            <a:r>
              <a:rPr lang="en-US" dirty="0"/>
              <a:t>					         	                                          				  Number of units available for sale </a:t>
            </a:r>
          </a:p>
          <a:p>
            <a:endParaRPr lang="en-US" dirty="0"/>
          </a:p>
          <a:p>
            <a:endParaRPr lang="en-IN" dirty="0"/>
          </a:p>
          <a:p>
            <a:endParaRPr lang="en-IN"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28</a:t>
            </a:fld>
            <a:endParaRPr lang="en-US" dirty="0"/>
          </a:p>
        </p:txBody>
      </p:sp>
    </p:spTree>
    <p:extLst>
      <p:ext uri="{BB962C8B-B14F-4D97-AF65-F5344CB8AC3E}">
        <p14:creationId xmlns:p14="http://schemas.microsoft.com/office/powerpoint/2010/main" val="281909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This illustration demonstrates the calculation of cost of goods sold and ending inventory using the weighted-average cost method. </a:t>
            </a:r>
          </a:p>
          <a:p>
            <a:pPr defTabSz="469682">
              <a:defRPr/>
            </a:pPr>
            <a:endParaRPr lang="en-US" dirty="0"/>
          </a:p>
          <a:p>
            <a:pPr defTabSz="469682">
              <a:defRPr/>
            </a:pPr>
            <a:r>
              <a:rPr lang="en-US" dirty="0"/>
              <a:t>Notice that the weighted-average cost of each unit is $10, even though none of the units actually cost $10. However, on average, all the units cost $10, and this is the amount we use to calculate cost of goods sold and ending inventory under the weighted-average cost method.</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95948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533492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30</a:t>
            </a:fld>
            <a:endParaRPr lang="en-US" dirty="0"/>
          </a:p>
        </p:txBody>
      </p:sp>
    </p:spTree>
    <p:extLst>
      <p:ext uri="{BB962C8B-B14F-4D97-AF65-F5344CB8AC3E}">
        <p14:creationId xmlns:p14="http://schemas.microsoft.com/office/powerpoint/2010/main" val="3413831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This illustration depicts the concept behind the three inventory cost flow assumptions for Mario’s Game Shop. If Mario sells 800 units of inventory, which 800 are they?</a:t>
            </a:r>
          </a:p>
          <a:p>
            <a:pPr marL="176131" indent="-176131" defTabSz="469682">
              <a:buFont typeface="Arial" panose="020B0604020202020204" pitchFamily="34" charset="0"/>
              <a:buChar char="•"/>
              <a:defRPr/>
            </a:pPr>
            <a:r>
              <a:rPr lang="en-US" dirty="0"/>
              <a:t>Using FIFO, we assume inventory is sold in the order purchased: Beginning inventory is sold first, the first purchase during the year is sold second, and part of the second purchase during the year is sold third.</a:t>
            </a:r>
          </a:p>
          <a:p>
            <a:pPr marL="176131" indent="-176131" defTabSz="469682">
              <a:buFont typeface="Arial" panose="020B0604020202020204" pitchFamily="34" charset="0"/>
              <a:buChar char="•"/>
              <a:defRPr/>
            </a:pPr>
            <a:r>
              <a:rPr lang="en-US" dirty="0"/>
              <a:t>Using LIFO, we assume inventory is sold in the opposite order that we purchased it: The last purchase is sold first, and part of the second-to-last purchase is sold second.</a:t>
            </a:r>
          </a:p>
          <a:p>
            <a:pPr marL="176131" indent="-176131" defTabSz="469682">
              <a:buFont typeface="Arial" panose="020B0604020202020204" pitchFamily="34" charset="0"/>
              <a:buChar char="•"/>
              <a:defRPr/>
            </a:pPr>
            <a:r>
              <a:rPr lang="en-US" dirty="0"/>
              <a:t>Using average cost, we assume inventory is sold using an average of all inventory purchased, including the beginning inventory.</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083833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32</a:t>
            </a:fld>
            <a:endParaRPr lang="en-US" dirty="0"/>
          </a:p>
        </p:txBody>
      </p:sp>
    </p:spTree>
    <p:extLst>
      <p:ext uri="{BB962C8B-B14F-4D97-AF65-F5344CB8AC3E}">
        <p14:creationId xmlns:p14="http://schemas.microsoft.com/office/powerpoint/2010/main" val="1423596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33</a:t>
            </a:fld>
            <a:endParaRPr lang="en-US" dirty="0"/>
          </a:p>
        </p:txBody>
      </p:sp>
    </p:spTree>
    <p:extLst>
      <p:ext uri="{BB962C8B-B14F-4D97-AF65-F5344CB8AC3E}">
        <p14:creationId xmlns:p14="http://schemas.microsoft.com/office/powerpoint/2010/main" val="2819099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861904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are free to choose FIFO, LIFO, or weighted-average cost to report inventory and cost of goods sold. However, because inventory costs generally change over time, the reported amounts for ending inventory and cost of goods sold will not be the same across inventory reporting methods. These differences could mislead investors and creditors if they are not aware of differences in inventory assumptions.</a:t>
            </a:r>
          </a:p>
          <a:p>
            <a:endParaRPr lang="en-US" dirty="0"/>
          </a:p>
          <a:p>
            <a:r>
              <a:rPr lang="en-US" b="1" dirty="0"/>
              <a:t>The primary benefit of choosing LIFO is tax savings.</a:t>
            </a:r>
            <a:r>
              <a:rPr lang="en-US" dirty="0"/>
              <a:t> LIFO results in the lowest amount of reported profits (when inventory costs are rising). While that might not look so good in the income statement, it’s a welcome outcome in the tax return. When taxable income is lower, the company owes less in taxes to the Internal Revenue Service (IRS).</a:t>
            </a:r>
          </a:p>
          <a:p>
            <a:endParaRPr lang="en-US" dirty="0"/>
          </a:p>
          <a:p>
            <a:r>
              <a:rPr lang="en-US" dirty="0"/>
              <a:t>Can a company have its cake and eat it too by using FIFO for financial reporting and LIFO for the tax return? No. The IRS established the </a:t>
            </a:r>
            <a:r>
              <a:rPr lang="en-US" b="1" i="1" dirty="0"/>
              <a:t>LIFO conformity rule</a:t>
            </a:r>
            <a:r>
              <a:rPr lang="en-US" b="1" dirty="0"/>
              <a:t>,</a:t>
            </a:r>
            <a:r>
              <a:rPr lang="en-US" dirty="0"/>
              <a:t> which requires a company that uses LIFO for tax reporting to also use LIFO for financial reporting.</a:t>
            </a:r>
          </a:p>
          <a:p>
            <a:endParaRPr lang="en-US" dirty="0"/>
          </a:p>
          <a:p>
            <a:r>
              <a:rPr lang="en-US" dirty="0"/>
              <a:t>Companies are free to choose FIFO, LIFO, or weighted-average cost to report inventory and cost of goods sold. However, because inventory costs generally change over time, the reported amounts for ending inventory and cost of goods sold will not be the same across inventory reporting methods. These differences could cause investors and creditors to make bad decisions if they are not aware of differences in inventory assumptions. </a:t>
            </a:r>
          </a:p>
          <a:p>
            <a:endParaRPr lang="en-US" dirty="0"/>
          </a:p>
          <a:p>
            <a:r>
              <a:rPr lang="en-US" dirty="0"/>
              <a:t>Accountants often call FIFO the balance-sheet approach: The amount it reports for ending inventory (which appears in the balance sheet) better approximates the current cost of inventory. The ending inventory amount reported under LIFO, in contrast, generally includes “old” inventory costs that do not realistically represent the cost of today’s inventory. </a:t>
            </a:r>
          </a:p>
          <a:p>
            <a:endParaRPr lang="en-US" dirty="0"/>
          </a:p>
          <a:p>
            <a:r>
              <a:rPr lang="en-US" dirty="0"/>
              <a:t>Accountants often call LIFO the income-statement approach: the amount it reports for cost of goods sold (which appears in the income statement) more realistically matches the current costs of inventory needed to produce current revenues.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35</a:t>
            </a:fld>
            <a:endParaRPr lang="en-US" dirty="0"/>
          </a:p>
        </p:txBody>
      </p:sp>
    </p:spTree>
    <p:extLst>
      <p:ext uri="{BB962C8B-B14F-4D97-AF65-F5344CB8AC3E}">
        <p14:creationId xmlns:p14="http://schemas.microsoft.com/office/powerpoint/2010/main" val="3691901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illustration 6–10 compares the FIFO, LIFO, and weighted-average cost methods for Mario’s Game Shop.</a:t>
            </a:r>
          </a:p>
          <a:p>
            <a:endParaRPr lang="en-US" b="1" dirty="0"/>
          </a:p>
          <a:p>
            <a:r>
              <a:rPr lang="en-US" b="1" dirty="0"/>
              <a:t>When inventory costs are </a:t>
            </a:r>
            <a:r>
              <a:rPr lang="en-US" b="1" i="1" dirty="0"/>
              <a:t>rising</a:t>
            </a:r>
            <a:r>
              <a:rPr lang="en-US" b="1" dirty="0"/>
              <a:t> (as in this example), FIFO results in:</a:t>
            </a:r>
          </a:p>
          <a:p>
            <a:pPr marL="234841" indent="-234841">
              <a:buFont typeface="+mj-lt"/>
              <a:buAutoNum type="arabicPeriod"/>
            </a:pPr>
            <a:r>
              <a:rPr lang="en-US" dirty="0"/>
              <a:t>Higher reported amount for inventory in the balance sheet.</a:t>
            </a:r>
          </a:p>
          <a:p>
            <a:pPr marL="234841" indent="-234841">
              <a:buFont typeface="+mj-lt"/>
              <a:buAutoNum type="arabicPeriod"/>
            </a:pPr>
            <a:r>
              <a:rPr lang="en-US" dirty="0"/>
              <a:t>Higher reported gross profit in the income statement.</a:t>
            </a:r>
          </a:p>
          <a:p>
            <a:pPr marL="176131" indent="-176131">
              <a:buFont typeface="Arial" panose="020B0604020202020204" pitchFamily="34" charset="0"/>
              <a:buChar char="•"/>
            </a:pPr>
            <a:endParaRPr lang="en-US" dirty="0"/>
          </a:p>
          <a:p>
            <a:r>
              <a:rPr lang="en-US" dirty="0"/>
              <a:t>The reason is that FIFO assumes the lower costs of the earlier purchases become cost of goods sold first. This leaves the higher costs of the later purchases in ending inventory.</a:t>
            </a:r>
          </a:p>
          <a:p>
            <a:endParaRPr lang="en-US" dirty="0"/>
          </a:p>
          <a:p>
            <a:r>
              <a:rPr lang="en-US" b="1" dirty="0"/>
              <a:t>If inventory costs had been </a:t>
            </a:r>
            <a:r>
              <a:rPr lang="en-US" b="1" i="1" dirty="0"/>
              <a:t>falling</a:t>
            </a:r>
            <a:r>
              <a:rPr lang="en-US" b="0" dirty="0"/>
              <a:t>, t</a:t>
            </a:r>
            <a:r>
              <a:rPr lang="en-US" dirty="0"/>
              <a:t>hen it’s LIFO that would have produced higher reported inventory and gross profit. </a:t>
            </a:r>
          </a:p>
          <a:p>
            <a:endParaRPr lang="en-US" dirty="0"/>
          </a:p>
          <a:p>
            <a:r>
              <a:rPr lang="en-US" dirty="0"/>
              <a:t>The  weighted-average cost method typically produces amounts that fall between the FIFO and LIFO amounts for both cost of goods sold and ending inventory.</a:t>
            </a:r>
          </a:p>
          <a:p>
            <a:endParaRPr lang="en-US" dirty="0"/>
          </a:p>
          <a:p>
            <a:r>
              <a:rPr lang="en-US" dirty="0"/>
              <a:t>Accountants often call </a:t>
            </a:r>
            <a:r>
              <a:rPr lang="en-US" b="0" i="0" dirty="0"/>
              <a:t>FIFO the </a:t>
            </a:r>
            <a:r>
              <a:rPr lang="en-US" b="0" i="1" dirty="0"/>
              <a:t>balance-sheet approach</a:t>
            </a:r>
            <a:r>
              <a:rPr lang="en-US" b="0" i="0" dirty="0"/>
              <a:t>: The amount it reports for ending inventory (which appears in the </a:t>
            </a:r>
            <a:r>
              <a:rPr lang="en-US" b="0" i="1" dirty="0"/>
              <a:t>balance sheet</a:t>
            </a:r>
            <a:r>
              <a:rPr lang="en-US" b="0" i="0" dirty="0"/>
              <a:t>) better approximates the current cost of inventory. The ending inventory amount reported under LIFO, in contrast, generally includes “old” inventory costs that do not realistically represent the cost of today’s inventory.</a:t>
            </a:r>
          </a:p>
          <a:p>
            <a:endParaRPr lang="en-US" b="0" i="0" dirty="0"/>
          </a:p>
          <a:p>
            <a:r>
              <a:rPr lang="en-US" b="0" i="0" dirty="0"/>
              <a:t>Accountants often call LIFO the </a:t>
            </a:r>
            <a:r>
              <a:rPr lang="en-US" b="0" i="1" dirty="0"/>
              <a:t>income-statement approach</a:t>
            </a:r>
            <a:r>
              <a:rPr lang="en-US" b="0" i="0" dirty="0"/>
              <a:t>: The amount it reports for cost of goods sold (which appears in the </a:t>
            </a:r>
            <a:r>
              <a:rPr lang="en-US" b="0" i="1" dirty="0"/>
              <a:t>income statement</a:t>
            </a:r>
            <a:r>
              <a:rPr lang="en-US" b="0" i="0" dirty="0"/>
              <a:t>) more realistically matches the current costs of inventory needed to produce current revenues. Recall that LIFO assumes the last purchases are sold first, reporting the most recent inventory cost in cost of goods sold. However, also note that the most recent cost is not the same as the actual cost. FIFO better approximates actual cost of goods sold for most companies, since most companies’ actual physical flow follows FIFO.</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439522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 must weigh the benefits of FIFO and LIFO when deciding which inventory cost flow assumption will produce a better outcome for the company. </a:t>
            </a:r>
          </a:p>
          <a:p>
            <a:endParaRPr lang="en-US" dirty="0"/>
          </a:p>
          <a:p>
            <a:r>
              <a:rPr lang="en-US" dirty="0"/>
              <a:t>Most companies’ actual physical flow follows FIFO. Think about a supermarket, sporting goods store, clothing shop, electronics store, or just about any company with whom you’re familiar. These companies generally sell their oldest inventory first (first-in, first-out). If a company wants to choose an inventory method that most closely approximates its actual physical flow of inventory, then for most companies, FIFO makes the most sense.</a:t>
            </a:r>
          </a:p>
          <a:p>
            <a:endParaRPr lang="en-US" dirty="0"/>
          </a:p>
          <a:p>
            <a:r>
              <a:rPr lang="en-US" dirty="0"/>
              <a:t>Another reason managers may want to use FIFO relates to its effect on the financial statements. During periods of rising costs, which is the case for most companies (including our example for Mario’s Game Shop), FIFO results in a (1) higher ending inventory, (2) lower cost of goods sold, and (3) higher reported profit than does LIFO. Managers may want to report higher assets and profitability to increase their bonus compensation, decrease unemployment risk, satisfy shareholders, meet lending agreements, or increase stock price.</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37</a:t>
            </a:fld>
            <a:endParaRPr lang="en-US" dirty="0"/>
          </a:p>
        </p:txBody>
      </p:sp>
    </p:spTree>
    <p:extLst>
      <p:ext uri="{BB962C8B-B14F-4D97-AF65-F5344CB8AC3E}">
        <p14:creationId xmlns:p14="http://schemas.microsoft.com/office/powerpoint/2010/main" val="14003011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1D5F76"/>
                </a:solidFill>
              </a:rPr>
              <a:t>If FIFO results in higher total assets and higher net income and produces amounts that most closely follow the actual flow of inventory, why would any company choose LIFO? </a:t>
            </a:r>
            <a:r>
              <a:rPr lang="en-US" b="1" dirty="0">
                <a:solidFill>
                  <a:srgbClr val="1D5F76"/>
                </a:solidFill>
              </a:rPr>
              <a:t>The primary benefit of choosing LIFO is tax savings. </a:t>
            </a:r>
            <a:r>
              <a:rPr lang="en-US" dirty="0">
                <a:solidFill>
                  <a:srgbClr val="1D5F76"/>
                </a:solidFill>
              </a:rPr>
              <a:t>LIFO results in the lowest amount of reported profits (when inventory costs are rising). While that might not look so good in the income statement, it’s a welcome outcome in the tax return. When taxable income is lower, the company owes less in taxes to the Internal Revenue Service (IRS). </a:t>
            </a:r>
          </a:p>
          <a:p>
            <a:endParaRPr lang="en-US" dirty="0">
              <a:solidFill>
                <a:srgbClr val="1D5F76"/>
              </a:solidFill>
            </a:endParaRPr>
          </a:p>
          <a:p>
            <a:r>
              <a:rPr lang="en-US" dirty="0">
                <a:solidFill>
                  <a:srgbClr val="1D5F76"/>
                </a:solidFill>
              </a:rPr>
              <a:t>Can a company have its cake and eat it too by using FIFO for financial reporting and LIFO for the tax return? No. The IRS established the LIFO conformity rule, which requires a company that uses LIFO for tax reporting to also use LIFO for financial reporting.</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38</a:t>
            </a:fld>
            <a:endParaRPr lang="en-US" dirty="0"/>
          </a:p>
        </p:txBody>
      </p:sp>
    </p:spTree>
    <p:extLst>
      <p:ext uri="{BB962C8B-B14F-4D97-AF65-F5344CB8AC3E}">
        <p14:creationId xmlns:p14="http://schemas.microsoft.com/office/powerpoint/2010/main" val="25861497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solidFill>
                  <a:srgbClr val="1D5F76"/>
                </a:solidFill>
              </a:rPr>
              <a:t>As Mario’s Game Shop demonstrates, the choice between FIFO and LIFO results in different amounts for ending inventory in the balance sheet and cost of goods sold in the income statement. </a:t>
            </a:r>
          </a:p>
          <a:p>
            <a:pPr defTabSz="469682">
              <a:defRPr/>
            </a:pPr>
            <a:endParaRPr lang="en-US" dirty="0">
              <a:solidFill>
                <a:srgbClr val="1D5F76"/>
              </a:solidFill>
            </a:endParaRPr>
          </a:p>
          <a:p>
            <a:pPr defTabSz="469682">
              <a:defRPr/>
            </a:pPr>
            <a:r>
              <a:rPr lang="en-US" dirty="0">
                <a:solidFill>
                  <a:srgbClr val="1D5F76"/>
                </a:solidFill>
              </a:rPr>
              <a:t>This complicates the way we compare financial statements: One company may be using FIFO, while a competing company may be using LIFO. To better compare each company’s inventory and profitability, investors must adjust for the fact that managers’ choice of inventory method has an effect on reported amounts. </a:t>
            </a:r>
          </a:p>
          <a:p>
            <a:pPr defTabSz="469682">
              <a:defRPr/>
            </a:pPr>
            <a:endParaRPr lang="en-US" dirty="0">
              <a:solidFill>
                <a:srgbClr val="1D5F76"/>
              </a:solidFill>
            </a:endParaRPr>
          </a:p>
          <a:p>
            <a:pPr defTabSz="469682">
              <a:defRPr/>
            </a:pPr>
            <a:r>
              <a:rPr lang="en-US" dirty="0">
                <a:solidFill>
                  <a:srgbClr val="1D5F76"/>
                </a:solidFill>
              </a:rPr>
              <a:t>Companies that report using LIFO must also report the difference between the LIFO amount and what that amount would have been if they had used FIFO. This difference is often referred to as the LIFO reserve.</a:t>
            </a:r>
            <a:endParaRPr lang="en-US" dirty="0"/>
          </a:p>
          <a:p>
            <a:endParaRPr lang="en-US" dirty="0">
              <a:solidFill>
                <a:srgbClr val="1D5F76"/>
              </a:solidFill>
            </a:endParaRPr>
          </a:p>
        </p:txBody>
      </p:sp>
      <p:sp>
        <p:nvSpPr>
          <p:cNvPr id="4" name="Slide Number Placeholder 3"/>
          <p:cNvSpPr>
            <a:spLocks noGrp="1"/>
          </p:cNvSpPr>
          <p:nvPr>
            <p:ph type="sldNum" sz="quarter" idx="10"/>
          </p:nvPr>
        </p:nvSpPr>
        <p:spPr/>
        <p:txBody>
          <a:bodyPr/>
          <a:lstStyle/>
          <a:p>
            <a:fld id="{C43689D5-1779-4DA8-9158-22D5E6BDFF44}" type="slidenum">
              <a:rPr lang="en-US" smtClean="0"/>
              <a:pPr/>
              <a:t>39</a:t>
            </a:fld>
            <a:endParaRPr lang="en-US" dirty="0"/>
          </a:p>
        </p:txBody>
      </p:sp>
    </p:spTree>
    <p:extLst>
      <p:ext uri="{BB962C8B-B14F-4D97-AF65-F5344CB8AC3E}">
        <p14:creationId xmlns:p14="http://schemas.microsoft.com/office/powerpoint/2010/main" val="195726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Inventory</a:t>
            </a:r>
            <a:r>
              <a:rPr lang="en-US" dirty="0"/>
              <a:t> includes items a company intends for sale to customers in the ordinary course of business. You already are familiar with several types of inventory—clothes at </a:t>
            </a:r>
            <a:r>
              <a:rPr lang="en-US" b="1" dirty="0"/>
              <a:t>Lululemon</a:t>
            </a:r>
            <a:r>
              <a:rPr lang="en-US" dirty="0"/>
              <a:t>, shoes at </a:t>
            </a:r>
            <a:r>
              <a:rPr lang="en-US" b="1" dirty="0"/>
              <a:t>Famous Footwear</a:t>
            </a:r>
            <a:r>
              <a:rPr lang="en-US" dirty="0"/>
              <a:t>, grocery items at </a:t>
            </a:r>
            <a:r>
              <a:rPr lang="en-US" b="1" dirty="0"/>
              <a:t>Publix Super Markets</a:t>
            </a:r>
            <a:r>
              <a:rPr lang="en-US" dirty="0"/>
              <a:t>, digital equipment at </a:t>
            </a:r>
            <a:r>
              <a:rPr lang="en-US" b="1" dirty="0"/>
              <a:t>Best Buy</a:t>
            </a:r>
            <a:r>
              <a:rPr lang="en-US" dirty="0"/>
              <a:t>, building supplies at </a:t>
            </a:r>
            <a:r>
              <a:rPr lang="en-US" b="1" dirty="0"/>
              <a:t>The Home Depot</a:t>
            </a:r>
            <a:r>
              <a:rPr lang="en-US" dirty="0"/>
              <a:t>, and so on.</a:t>
            </a:r>
          </a:p>
          <a:p>
            <a:endParaRPr lang="en-US" dirty="0"/>
          </a:p>
          <a:p>
            <a:r>
              <a:rPr lang="en-US" dirty="0"/>
              <a:t>Inventory also includes </a:t>
            </a:r>
            <a:r>
              <a:rPr lang="en-US" i="1" dirty="0"/>
              <a:t>items that are not yet finished products</a:t>
            </a:r>
            <a:r>
              <a:rPr lang="en-US" dirty="0"/>
              <a:t>. For instance, lumber at a cabinet manufacturer, steel at a construction firm, and rubber at a tire manufacturer are part of inventory because the firm will use them to make a finished product for sale to customers.</a:t>
            </a:r>
            <a:endParaRPr lang="en-US" strike="sngStrike" dirty="0"/>
          </a:p>
          <a:p>
            <a:endParaRPr lang="en-US" strike="sngStrike" dirty="0"/>
          </a:p>
          <a:p>
            <a:r>
              <a:rPr lang="en-US" dirty="0"/>
              <a:t>We typically report inventory as a </a:t>
            </a:r>
            <a:r>
              <a:rPr lang="en-US" b="1" dirty="0"/>
              <a:t>current asset </a:t>
            </a:r>
            <a:r>
              <a:rPr lang="en-US" dirty="0"/>
              <a:t>in the balance sheet—an </a:t>
            </a:r>
            <a:r>
              <a:rPr lang="en-US" i="1" dirty="0"/>
              <a:t>asset</a:t>
            </a:r>
            <a:r>
              <a:rPr lang="en-US" dirty="0"/>
              <a:t> because it represents a valuable resource to the company, and </a:t>
            </a:r>
            <a:r>
              <a:rPr lang="en-US" i="1" dirty="0"/>
              <a:t>current</a:t>
            </a:r>
            <a:r>
              <a:rPr lang="en-US" dirty="0"/>
              <a:t> because the company expects to convert it to cash in the near term. </a:t>
            </a:r>
            <a:endParaRPr lang="en-US" strike="sngStrike"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a:t>
            </a:fld>
            <a:endParaRPr lang="en-US" dirty="0"/>
          </a:p>
        </p:txBody>
      </p:sp>
    </p:spTree>
    <p:extLst>
      <p:ext uri="{BB962C8B-B14F-4D97-AF65-F5344CB8AC3E}">
        <p14:creationId xmlns:p14="http://schemas.microsoft.com/office/powerpoint/2010/main" val="3606710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a:t>
            </a:r>
            <a:r>
              <a:rPr lang="en-US" sz="1800" dirty="0">
                <a:solidFill>
                  <a:srgbClr val="000000"/>
                </a:solidFill>
                <a:latin typeface="URWPalladioTOT"/>
              </a:rPr>
              <a:t>shows the current asset section of </a:t>
            </a:r>
            <a:r>
              <a:rPr lang="en-US" sz="1800" b="1" dirty="0">
                <a:solidFill>
                  <a:srgbClr val="000000"/>
                </a:solidFill>
                <a:latin typeface="URWPalladioTOT"/>
              </a:rPr>
              <a:t>Kroger Company</a:t>
            </a:r>
            <a:r>
              <a:rPr lang="en-US" sz="1800" dirty="0">
                <a:solidFill>
                  <a:srgbClr val="000000"/>
                </a:solidFill>
                <a:latin typeface="URWPalladioTOT"/>
              </a:rPr>
              <a:t>’s balance sheet. Kroger is a retail company that serves millions of people each day in its supermarkets. Supermarkets don’t actually sell the last units first, but they are allowed to report inventory under that assumption. </a:t>
            </a:r>
          </a:p>
          <a:p>
            <a:endParaRPr lang="en-US" sz="1800" dirty="0">
              <a:solidFill>
                <a:srgbClr val="000000"/>
              </a:solidFill>
              <a:latin typeface="URWPalladioTOT"/>
            </a:endParaRPr>
          </a:p>
          <a:p>
            <a:r>
              <a:rPr lang="en-US" sz="1800" dirty="0">
                <a:solidFill>
                  <a:srgbClr val="000000"/>
                </a:solidFill>
                <a:latin typeface="URWPalladioTOT"/>
              </a:rPr>
              <a:t>Kroger maintains its internal inventory records throughout the year using FIFO. This results in ending inventory of $8,464 million. Kroger then uses a year-end adjusting entry to convert that FIFO amount to LIFO for financial reporting purposes. Its LIFO inventory is lower by $1,380 million.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6338669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solidFill>
                  <a:srgbClr val="1D5F76"/>
                </a:solidFill>
              </a:rPr>
              <a:t>Companies can choose which inventory method they prefer, even if the method does not match the actual physical flow of goods. However, once the company chooses a method, it is not allowed to frequently change to another one. For example, a retail store cannot use FIFO in the current year because inventory costs are rising and then switch to LIFO in the following year because inventory costs are now falling. However, a company need not use the same method for all its inventory. International Paper Company, for instance, uses LIFO for its raw materials and finished pulp and paper products, and both FIFO and weighted-average cost for other inventories. Because of the importance of inventories and the possible differential effects of different methods on the financial statements, a company informs its stockholders of the inventory method(s) being used in a note to the financial statements.</a:t>
            </a:r>
            <a:endParaRPr lang="en-US" dirty="0"/>
          </a:p>
          <a:p>
            <a:endParaRPr lang="en-US" dirty="0">
              <a:solidFill>
                <a:srgbClr val="1D5F76"/>
              </a:solidFill>
            </a:endParaRPr>
          </a:p>
        </p:txBody>
      </p:sp>
      <p:sp>
        <p:nvSpPr>
          <p:cNvPr id="4" name="Slide Number Placeholder 3"/>
          <p:cNvSpPr>
            <a:spLocks noGrp="1"/>
          </p:cNvSpPr>
          <p:nvPr>
            <p:ph type="sldNum" sz="quarter" idx="10"/>
          </p:nvPr>
        </p:nvSpPr>
        <p:spPr/>
        <p:txBody>
          <a:bodyPr/>
          <a:lstStyle/>
          <a:p>
            <a:fld id="{C43689D5-1779-4DA8-9158-22D5E6BDFF44}" type="slidenum">
              <a:rPr lang="en-US" smtClean="0"/>
              <a:pPr/>
              <a:t>41</a:t>
            </a:fld>
            <a:endParaRPr lang="en-US" dirty="0"/>
          </a:p>
        </p:txBody>
      </p:sp>
    </p:spTree>
    <p:extLst>
      <p:ext uri="{BB962C8B-B14F-4D97-AF65-F5344CB8AC3E}">
        <p14:creationId xmlns:p14="http://schemas.microsoft.com/office/powerpoint/2010/main" val="29917581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67188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183800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44</a:t>
            </a:fld>
            <a:endParaRPr lang="en-US" dirty="0"/>
          </a:p>
        </p:txBody>
      </p:sp>
    </p:spTree>
    <p:extLst>
      <p:ext uri="{BB962C8B-B14F-4D97-AF65-F5344CB8AC3E}">
        <p14:creationId xmlns:p14="http://schemas.microsoft.com/office/powerpoint/2010/main" val="4626569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section, we will discuss </a:t>
            </a:r>
            <a:r>
              <a:rPr lang="en-IN" baseline="0" dirty="0"/>
              <a:t>how to record inventory transactions. </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45</a:t>
            </a:fld>
            <a:endParaRPr lang="en-US" dirty="0"/>
          </a:p>
        </p:txBody>
      </p:sp>
    </p:spTree>
    <p:extLst>
      <p:ext uri="{BB962C8B-B14F-4D97-AF65-F5344CB8AC3E}">
        <p14:creationId xmlns:p14="http://schemas.microsoft.com/office/powerpoint/2010/main" val="18064496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talked about purchases and sales of inventories and how to track their costs. We have not yet discussed how to </a:t>
            </a:r>
            <a:r>
              <a:rPr lang="en-US" i="1" dirty="0"/>
              <a:t>record</a:t>
            </a:r>
            <a:r>
              <a:rPr lang="en-US" dirty="0"/>
              <a:t> inventory transactions. </a:t>
            </a:r>
          </a:p>
          <a:p>
            <a:endParaRPr lang="en-US" dirty="0"/>
          </a:p>
          <a:p>
            <a:r>
              <a:rPr lang="en-US" dirty="0"/>
              <a:t>A </a:t>
            </a:r>
            <a:r>
              <a:rPr lang="en-US" b="1" i="1" dirty="0"/>
              <a:t>perpetual inventory system </a:t>
            </a:r>
            <a:r>
              <a:rPr lang="en-US" b="0" i="0" dirty="0"/>
              <a:t>is used by nearly all companies to record inventory transactions</a:t>
            </a:r>
            <a:r>
              <a:rPr lang="en-US" dirty="0"/>
              <a:t>. This system involves recording inventory purchases and sales on a </a:t>
            </a:r>
            <a:r>
              <a:rPr lang="en-US" i="1" dirty="0"/>
              <a:t>perpetual</a:t>
            </a:r>
            <a:r>
              <a:rPr lang="en-US" dirty="0"/>
              <a:t> (continual) basis. Managers know that to make good decisions related to purchase orders, pricing, product development, and employee management, maintaining inventory records on a continual basis is necessary. Technological advances in recent years to instantly track inventory purchases and sales have made the perpetual system simpler  and more cost-effective for most companies.</a:t>
            </a:r>
          </a:p>
          <a:p>
            <a:endParaRPr lang="en-US" dirty="0"/>
          </a:p>
          <a:p>
            <a:r>
              <a:rPr lang="en-US" dirty="0"/>
              <a:t>In contrast, a </a:t>
            </a:r>
            <a:r>
              <a:rPr lang="en-US" b="1" i="1" dirty="0"/>
              <a:t>periodic inventory system</a:t>
            </a:r>
            <a:r>
              <a:rPr lang="en-US" dirty="0"/>
              <a:t> does not continually record inventory amounts. Instead, it calculates the balance of inventory once per </a:t>
            </a:r>
            <a:r>
              <a:rPr lang="en-US" i="1" dirty="0"/>
              <a:t>period</a:t>
            </a:r>
            <a:r>
              <a:rPr lang="en-US" i="0" dirty="0"/>
              <a:t>,</a:t>
            </a:r>
            <a:r>
              <a:rPr lang="en-US" dirty="0"/>
              <a:t> at the end, based on a physical count of inventory on hand. Because the periodic system does not provide a useful, continuing record of inventory, very few companies actually use the periodic inventory system in practice to record inventory transactions. </a:t>
            </a:r>
          </a:p>
          <a:p>
            <a:endParaRPr lang="en-US" dirty="0"/>
          </a:p>
          <a:p>
            <a:r>
              <a:rPr lang="en-US" sz="1800" b="1" dirty="0">
                <a:solidFill>
                  <a:srgbClr val="000000"/>
                </a:solidFill>
                <a:latin typeface="URWPalladioTOT"/>
              </a:rPr>
              <a:t>For companies that report using FIFO, recording transactions on a continual basis under a perpetual inventory system will produce the same amounts for cost of goods sold and ending inventory as under a periodic system. </a:t>
            </a:r>
            <a:r>
              <a:rPr lang="en-US" sz="1800" dirty="0">
                <a:solidFill>
                  <a:srgbClr val="000000"/>
                </a:solidFill>
                <a:latin typeface="URWPalladioTOT"/>
              </a:rPr>
              <a:t>This would not be true for LIFO. In practice, companies that report using LIFO typically maintain their own inventory records on a perpetual FIFO basis (as demonstrated in the example below) and then prepare a year-end adjusting entry to convert to LIFO periodic amounts. </a:t>
            </a:r>
          </a:p>
          <a:p>
            <a:endParaRPr lang="en-US" sz="1800" b="1" dirty="0">
              <a:solidFill>
                <a:srgbClr val="000000"/>
              </a:solidFill>
              <a:latin typeface="URWPalladioTOT"/>
            </a:endParaRPr>
          </a:p>
          <a:p>
            <a:r>
              <a:rPr lang="en-US" b="1" dirty="0"/>
              <a:t>The inventory recording and reporting procedures we demonstrate below most closely reflect those used in actual practice.</a:t>
            </a:r>
            <a:r>
              <a:rPr lang="en-US" dirty="0"/>
              <a:t>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46</a:t>
            </a:fld>
            <a:endParaRPr lang="en-US" dirty="0"/>
          </a:p>
        </p:txBody>
      </p:sp>
    </p:spTree>
    <p:extLst>
      <p:ext uri="{BB962C8B-B14F-4D97-AF65-F5344CB8AC3E}">
        <p14:creationId xmlns:p14="http://schemas.microsoft.com/office/powerpoint/2010/main" val="4626569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437271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IN" dirty="0"/>
              <a:t>Here (again) are the inventory transactions</a:t>
            </a:r>
            <a:r>
              <a:rPr lang="en-IN" baseline="0" dirty="0"/>
              <a:t> of Mario’s Game Shop </a:t>
            </a:r>
            <a:r>
              <a:rPr lang="en-IN" dirty="0"/>
              <a:t>from January 1 through December 31.</a:t>
            </a:r>
            <a:r>
              <a:rPr lang="en-IN" baseline="0" dirty="0"/>
              <a:t> </a:t>
            </a:r>
          </a:p>
          <a:p>
            <a:pPr defTabSz="469682">
              <a:defRPr/>
            </a:pPr>
            <a:endParaRPr lang="en-IN" baseline="0" dirty="0"/>
          </a:p>
          <a:p>
            <a:pPr defTabSz="469682">
              <a:defRPr/>
            </a:pPr>
            <a:r>
              <a:rPr lang="en-IN" baseline="0" dirty="0"/>
              <a:t>Notice that Mario’s starts the year with 100 units of inventory it previously purchased for $7 each, or a total of $700. During the year, Mario’s had two purchases and two sales. </a:t>
            </a:r>
          </a:p>
          <a:p>
            <a:pPr defTabSz="469682">
              <a:defRPr/>
            </a:pPr>
            <a:endParaRPr lang="en-IN" baseline="0" dirty="0"/>
          </a:p>
          <a:p>
            <a:pPr defTabSz="469682">
              <a:defRPr/>
            </a:pPr>
            <a:r>
              <a:rPr lang="en-IN" baseline="0" dirty="0"/>
              <a:t>On the following slides, we’ll see how to record those purchases and sales at the time they occur.</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7085205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record the purchase of inventory, we increase Inventory (an asset) to show that the company’s balance of this asset account has increased. If the company made the purchase on account, we increase Accounts Payable (a liability). In the less likely event that the purchase was paid in cash, we would have decreased Cash (an asset) rather than increasing Accounts Payable.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49</a:t>
            </a:fld>
            <a:endParaRPr lang="en-US" dirty="0"/>
          </a:p>
        </p:txBody>
      </p:sp>
    </p:spTree>
    <p:extLst>
      <p:ext uri="{BB962C8B-B14F-4D97-AF65-F5344CB8AC3E}">
        <p14:creationId xmlns:p14="http://schemas.microsoft.com/office/powerpoint/2010/main" val="417858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Manufacturing companies</a:t>
            </a:r>
            <a:r>
              <a:rPr lang="en-US" dirty="0"/>
              <a:t> produce the inventories they sell, rather than buying them in finished form from suppliers. </a:t>
            </a:r>
            <a:r>
              <a:rPr lang="en-US" b="1" dirty="0"/>
              <a:t>Apple Inc.</a:t>
            </a:r>
            <a:r>
              <a:rPr lang="en-US" dirty="0"/>
              <a:t>, </a:t>
            </a:r>
            <a:r>
              <a:rPr lang="en-US" b="1" dirty="0"/>
              <a:t>Coca-Cola</a:t>
            </a:r>
            <a:r>
              <a:rPr lang="en-US" dirty="0"/>
              <a:t>, </a:t>
            </a:r>
            <a:r>
              <a:rPr lang="en-US" b="1" dirty="0"/>
              <a:t>Harley-Davidson</a:t>
            </a:r>
            <a:r>
              <a:rPr lang="en-US" dirty="0"/>
              <a:t>, </a:t>
            </a:r>
            <a:r>
              <a:rPr lang="en-US" b="1" dirty="0"/>
              <a:t>ExxonMobil</a:t>
            </a:r>
            <a:r>
              <a:rPr lang="en-US" dirty="0"/>
              <a:t>, </a:t>
            </a:r>
            <a:r>
              <a:rPr lang="en-US" b="1" dirty="0"/>
              <a:t>Ford</a:t>
            </a:r>
            <a:r>
              <a:rPr lang="en-US" dirty="0"/>
              <a:t>, </a:t>
            </a:r>
            <a:r>
              <a:rPr lang="en-US" b="1" dirty="0"/>
              <a:t>Sony</a:t>
            </a:r>
            <a:r>
              <a:rPr lang="en-US" dirty="0"/>
              <a:t>, and </a:t>
            </a:r>
            <a:r>
              <a:rPr lang="en-US" b="1" dirty="0"/>
              <a:t>Intel</a:t>
            </a:r>
            <a:r>
              <a:rPr lang="en-US" dirty="0"/>
              <a:t> are manufacturers. </a:t>
            </a:r>
          </a:p>
          <a:p>
            <a:endParaRPr lang="en-US" dirty="0"/>
          </a:p>
          <a:p>
            <a:r>
              <a:rPr lang="en-US" dirty="0"/>
              <a:t>Manufacturing companies buy the inputs for the products they manufacture. Thus, we classify inventory for a manufacturer into three categories: (1) raw materials, (2) work in process, and (3) finished goods:</a:t>
            </a:r>
          </a:p>
          <a:p>
            <a:endParaRPr lang="en-US" dirty="0"/>
          </a:p>
          <a:p>
            <a:pPr marL="176131" indent="-176131">
              <a:buFont typeface="Arial" panose="020B0604020202020204" pitchFamily="34" charset="0"/>
              <a:buChar char="•"/>
            </a:pPr>
            <a:r>
              <a:rPr lang="en-US" i="1" dirty="0"/>
              <a:t>Raw materials</a:t>
            </a:r>
            <a:r>
              <a:rPr lang="en-US" dirty="0"/>
              <a:t> inventory includes the cost of components that will become part of the finished product but have not yet been used in production.</a:t>
            </a:r>
          </a:p>
          <a:p>
            <a:pPr marL="176131" indent="-176131">
              <a:buFont typeface="Arial" panose="020B0604020202020204" pitchFamily="34" charset="0"/>
              <a:buChar char="•"/>
            </a:pPr>
            <a:r>
              <a:rPr lang="en-US" i="1" dirty="0"/>
              <a:t>Work-in-process</a:t>
            </a:r>
            <a:r>
              <a:rPr lang="en-US" dirty="0"/>
              <a:t> inventory refers to the products that have been started in the production process but are not yet complete at the end of the period. The total costs include raw materials, direct labor, and indirect manufacturing costs called </a:t>
            </a:r>
            <a:r>
              <a:rPr lang="en-US" i="1" dirty="0"/>
              <a:t>overhead</a:t>
            </a:r>
            <a:r>
              <a:rPr lang="en-US" i="0" dirty="0"/>
              <a:t>.</a:t>
            </a:r>
          </a:p>
          <a:p>
            <a:pPr marL="176131" indent="-176131">
              <a:buFont typeface="Arial" panose="020B0604020202020204" pitchFamily="34" charset="0"/>
              <a:buChar char="•"/>
            </a:pPr>
            <a:r>
              <a:rPr lang="en-US" i="1" dirty="0"/>
              <a:t>Finished goods</a:t>
            </a:r>
            <a:r>
              <a:rPr lang="en-US" dirty="0"/>
              <a:t> inventory consists of items for which the manufacturing process is complete.</a:t>
            </a:r>
          </a:p>
          <a:p>
            <a:endParaRPr lang="en-US" b="1" dirty="0"/>
          </a:p>
          <a:p>
            <a:r>
              <a:rPr lang="en-US" b="1" dirty="0"/>
              <a:t>Merchandising companies</a:t>
            </a:r>
            <a:r>
              <a:rPr lang="en-US" dirty="0"/>
              <a:t>, such as </a:t>
            </a:r>
            <a:r>
              <a:rPr lang="en-US" b="1" dirty="0"/>
              <a:t>Best Buy</a:t>
            </a:r>
            <a:r>
              <a:rPr lang="en-US" dirty="0"/>
              <a:t>, don’t manufacture computers or their components. Instead, Best Buy purchases finished computers from manufacturers, and then these computers are sold to customers like you. </a:t>
            </a:r>
          </a:p>
          <a:p>
            <a:endParaRPr lang="en-US" dirty="0"/>
          </a:p>
          <a:p>
            <a:r>
              <a:rPr lang="en-US" dirty="0"/>
              <a:t>Merchandising companies may assemble, sort, repackage, redistribute, store, refrigerate, deliver, or install the inventory, but they do not manufacture it. They simply serve as intermediaries in the process of moving inventory from the manufacturer to the end user. </a:t>
            </a:r>
            <a:endParaRPr lang="en-US" b="1" dirty="0"/>
          </a:p>
          <a:p>
            <a:endParaRPr lang="en-US" b="1" dirty="0"/>
          </a:p>
          <a:p>
            <a:r>
              <a:rPr lang="en-US" dirty="0"/>
              <a:t>Merchandising companies can further be classified as wholesalers or retailers. </a:t>
            </a:r>
            <a:r>
              <a:rPr lang="en-US" i="1" dirty="0"/>
              <a:t>Wholesalers</a:t>
            </a:r>
            <a:r>
              <a:rPr lang="en-US" dirty="0"/>
              <a:t> resell inventory to retail companies or to professional users. For example, a wholesale food service company like </a:t>
            </a:r>
            <a:r>
              <a:rPr lang="en-US" b="1" dirty="0"/>
              <a:t>Sysco Corporation</a:t>
            </a:r>
            <a:r>
              <a:rPr lang="en-US" dirty="0"/>
              <a:t> supplies food to restaurants, schools, and sporting events but generally does not sell food directly to the public. Also, Sysco does not transform the food prior to sale; it just stores the food, repackages it as necessary, and delivers it.</a:t>
            </a:r>
          </a:p>
          <a:p>
            <a:endParaRPr lang="en-US" dirty="0"/>
          </a:p>
          <a:p>
            <a:r>
              <a:rPr lang="en-US" i="1" dirty="0"/>
              <a:t>Retailers</a:t>
            </a:r>
            <a:r>
              <a:rPr lang="en-US" dirty="0"/>
              <a:t> purchase inventory from manufacturers or wholesalers and then sell this inventory to end users. You probably are more familiar with retail companies because these are the companies from which you buy products. </a:t>
            </a:r>
            <a:r>
              <a:rPr lang="en-US" b="1" dirty="0"/>
              <a:t>Amazon, Best Buy</a:t>
            </a:r>
            <a:r>
              <a:rPr lang="en-US" dirty="0"/>
              <a:t>, </a:t>
            </a:r>
            <a:r>
              <a:rPr lang="en-US" b="1" dirty="0"/>
              <a:t>Target</a:t>
            </a:r>
            <a:r>
              <a:rPr lang="en-US" dirty="0"/>
              <a:t>, </a:t>
            </a:r>
            <a:r>
              <a:rPr lang="en-US" b="1" dirty="0"/>
              <a:t>Lowe’s</a:t>
            </a:r>
            <a:r>
              <a:rPr lang="en-US" dirty="0"/>
              <a:t>, </a:t>
            </a:r>
            <a:r>
              <a:rPr lang="en-US" b="1" dirty="0"/>
              <a:t>Macy’s</a:t>
            </a:r>
            <a:r>
              <a:rPr lang="en-US" dirty="0"/>
              <a:t>, </a:t>
            </a:r>
            <a:r>
              <a:rPr lang="en-US" b="1" dirty="0"/>
              <a:t>Gap</a:t>
            </a:r>
            <a:r>
              <a:rPr lang="en-US" dirty="0"/>
              <a:t>, </a:t>
            </a:r>
            <a:r>
              <a:rPr lang="en-US" b="1" dirty="0"/>
              <a:t>Costco</a:t>
            </a:r>
            <a:r>
              <a:rPr lang="en-US" dirty="0"/>
              <a:t>, and </a:t>
            </a:r>
            <a:r>
              <a:rPr lang="en-US" b="1" dirty="0"/>
              <a:t>McDonald’s</a:t>
            </a:r>
            <a:r>
              <a:rPr lang="en-US" dirty="0"/>
              <a:t> are retailers. Merchandising companies typically hold their inventories in a single category simply called </a:t>
            </a:r>
            <a:r>
              <a:rPr lang="en-US" i="1" dirty="0"/>
              <a:t>inventory.</a:t>
            </a:r>
            <a:endParaRPr lang="en-US" dirty="0"/>
          </a:p>
          <a:p>
            <a:endParaRPr lang="en-US" b="1"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a:t>
            </a:fld>
            <a:endParaRPr lang="en-US" dirty="0"/>
          </a:p>
        </p:txBody>
      </p:sp>
    </p:spTree>
    <p:extLst>
      <p:ext uri="{BB962C8B-B14F-4D97-AF65-F5344CB8AC3E}">
        <p14:creationId xmlns:p14="http://schemas.microsoft.com/office/powerpoint/2010/main" val="18284391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July 17, Mario sold 300 units of inventory on account for $15 each, resulting in total sales of $4,500. We make two entries to record the sale. </a:t>
            </a:r>
          </a:p>
          <a:p>
            <a:endParaRPr lang="en-US" dirty="0"/>
          </a:p>
          <a:p>
            <a:pPr marL="234841" indent="-234841" defTabSz="469682">
              <a:buFont typeface="+mj-lt"/>
              <a:buAutoNum type="arabicPeriod"/>
              <a:defRPr/>
            </a:pPr>
            <a:r>
              <a:rPr lang="en-US" dirty="0"/>
              <a:t>The first entry records an increase to an asset account (in this case, Accounts Receivable) and an increase to Sales Revenue. The amount to record is the price charged to the customer. Customers were charged $15 for each of the 300 units (or $4,500 total). </a:t>
            </a:r>
          </a:p>
          <a:p>
            <a:pPr marL="234841" indent="-234841" defTabSz="469682">
              <a:buFont typeface="+mj-lt"/>
              <a:buAutoNum type="arabicPeriod"/>
              <a:defRPr/>
            </a:pPr>
            <a:r>
              <a:rPr lang="en-US" dirty="0"/>
              <a:t>The second entry records an increase to Cost of Goods Sold and a decrease to Inventory. The amount to record is the assumed cost of the units sold. Assuming Mario’s uses FIFO, the cost of the first 300 units purchased includes $700 of beginning inventory (100 units × $7) plus $1,800 of the April 25 purchase (200 units × $9).</a:t>
            </a:r>
          </a:p>
          <a:p>
            <a:endParaRPr lang="en-US" dirty="0"/>
          </a:p>
          <a:p>
            <a:r>
              <a:rPr lang="en-US" dirty="0">
                <a:solidFill>
                  <a:srgbClr val="000000"/>
                </a:solidFill>
                <a:latin typeface="URWPalladioTOT"/>
              </a:rPr>
              <a:t>By recording the sales revenue and the cost of goods sold at the same time, we can see that Mario’s profit on the sale is $2,000. </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50</a:t>
            </a:fld>
            <a:endParaRPr lang="en-US" dirty="0"/>
          </a:p>
        </p:txBody>
      </p:sp>
    </p:spTree>
    <p:extLst>
      <p:ext uri="{BB962C8B-B14F-4D97-AF65-F5344CB8AC3E}">
        <p14:creationId xmlns:p14="http://schemas.microsoft.com/office/powerpoint/2010/main" val="6714724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recording all purchases and sales of inventory for the year (not all of which were illustrated on the previous slides), we can determine the ending balance of Inventory by examining the postings to the account. Thus, Mario’s ending Inventory balance is $2,200, as shown in this illustration. Refer back to Illustration 6-13 (on a previous slide) to verify the ending balance of inventory using FIFO.</a:t>
            </a:r>
          </a:p>
          <a:p>
            <a:endParaRPr lang="en-US" dirty="0"/>
          </a:p>
          <a:p>
            <a:r>
              <a:rPr lang="en-US" dirty="0"/>
              <a:t>You can also verify the balance of cost of goods sold. In the two transactions above, the Cost of Goods Sold account was debited for $2,500 and $5,300. That’s an ending balance of $7,800, and that’s the same amount calculated in Illustration 6–6 (on a previous slide) as the cost of the first 800 units sold.</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4967393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52</a:t>
            </a:fld>
            <a:endParaRPr lang="en-US" dirty="0"/>
          </a:p>
        </p:txBody>
      </p:sp>
    </p:spTree>
    <p:extLst>
      <p:ext uri="{BB962C8B-B14F-4D97-AF65-F5344CB8AC3E}">
        <p14:creationId xmlns:p14="http://schemas.microsoft.com/office/powerpoint/2010/main" val="30500095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above, we recorded inventory transactions using the FIFO assumption. </a:t>
            </a:r>
          </a:p>
          <a:p>
            <a:endParaRPr lang="en-US" dirty="0"/>
          </a:p>
          <a:p>
            <a:r>
              <a:rPr lang="en-US" dirty="0"/>
              <a:t>In our example, Mario assumed that the 800 units sold during the year came from the first 800 units purchased. In practice, most companies maintain their own inventory records throughout the year using the FIFO assumption, because that’s how they typically sell their actual inventory. </a:t>
            </a:r>
          </a:p>
          <a:p>
            <a:endParaRPr lang="en-US" dirty="0"/>
          </a:p>
          <a:p>
            <a:r>
              <a:rPr lang="en-US" dirty="0"/>
              <a:t>However, as discussed earlier in the chapter, for preparing financial statements, many companies choose to report their inventory using the LIFO assumption. So, at the end of the year how does a company adjust its own FIFO inventory records to a LIFO basis for preparing financial statements? The company must make a year-end </a:t>
            </a:r>
            <a:r>
              <a:rPr lang="en-US" b="1" dirty="0"/>
              <a:t>LIFO adjustment</a:t>
            </a:r>
            <a:r>
              <a:rPr lang="en-US" dirty="0"/>
              <a:t>.</a:t>
            </a:r>
          </a:p>
        </p:txBody>
      </p:sp>
      <p:sp>
        <p:nvSpPr>
          <p:cNvPr id="4" name="Slide Number Placeholder 3"/>
          <p:cNvSpPr>
            <a:spLocks noGrp="1"/>
          </p:cNvSpPr>
          <p:nvPr>
            <p:ph type="sldNum" sz="quarter" idx="10"/>
          </p:nvPr>
        </p:nvSpPr>
        <p:spPr/>
        <p:txBody>
          <a:bodyPr/>
          <a:lstStyle/>
          <a:p>
            <a:fld id="{C43689D5-1779-4DA8-9158-22D5E6BDFF44}" type="slidenum">
              <a:rPr lang="en-US" smtClean="0"/>
              <a:pPr/>
              <a:t>53</a:t>
            </a:fld>
            <a:endParaRPr lang="en-US" dirty="0"/>
          </a:p>
        </p:txBody>
      </p:sp>
    </p:spTree>
    <p:extLst>
      <p:ext uri="{BB962C8B-B14F-4D97-AF65-F5344CB8AC3E}">
        <p14:creationId xmlns:p14="http://schemas.microsoft.com/office/powerpoint/2010/main" val="39831429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how easy the year-end LIFO adjustment can be, let’s refer back to our example involving Mario’s Game Shop. </a:t>
            </a:r>
          </a:p>
          <a:p>
            <a:endParaRPr lang="en-US" dirty="0"/>
          </a:p>
          <a:p>
            <a:pPr marL="176131" indent="-176131">
              <a:buFont typeface="Arial" panose="020B0604020202020204" pitchFamily="34" charset="0"/>
              <a:buChar char="•"/>
            </a:pPr>
            <a:r>
              <a:rPr lang="en-US" dirty="0"/>
              <a:t>As summarized in Illustration 6-13 (on a previous slide), Mario’s ending balance of Inventory using FIFO is $2,200. </a:t>
            </a:r>
          </a:p>
          <a:p>
            <a:pPr marL="176131" indent="-176131">
              <a:buFont typeface="Arial" panose="020B0604020202020204" pitchFamily="34" charset="0"/>
              <a:buChar char="•"/>
            </a:pPr>
            <a:r>
              <a:rPr lang="en-US" dirty="0"/>
              <a:t>Under LIFO, it would be only $1,600 (see Illustration 6-7 on a previous slide). </a:t>
            </a:r>
          </a:p>
          <a:p>
            <a:pPr marL="176131" indent="-176131">
              <a:buFont typeface="Arial" panose="020B0604020202020204" pitchFamily="34" charset="0"/>
              <a:buChar char="•"/>
            </a:pPr>
            <a:r>
              <a:rPr lang="en-US" dirty="0"/>
              <a:t>As a result, if Mario’s Game Shop wants to adjust its FIFO inventory records to LIFO for preparing financial statements, it needs to adjust the Inventory account downward by $600 (decreasing the balance from $2,200 to $1,600). In this case, we record the LIFO adjustment at the end of the period through a decrease to Inventory and an increase to Cost of Goods Sold.</a:t>
            </a:r>
          </a:p>
          <a:p>
            <a:endParaRPr lang="en-US" dirty="0"/>
          </a:p>
          <a:p>
            <a:r>
              <a:rPr lang="en-US" dirty="0"/>
              <a:t>In rare situations where the LIFO Inventory balance is </a:t>
            </a:r>
            <a:r>
              <a:rPr lang="en-US" i="1" dirty="0"/>
              <a:t>greater</a:t>
            </a:r>
            <a:r>
              <a:rPr lang="en-US" dirty="0"/>
              <a:t> than the FIFO Inventory balance (such as when inventory costs are declining), the entry for the LIFO adjustment would be reversed.</a:t>
            </a:r>
          </a:p>
          <a:p>
            <a:endParaRPr lang="en-US" dirty="0"/>
          </a:p>
          <a:p>
            <a:r>
              <a:rPr lang="en-US" dirty="0"/>
              <a:t>The illustration at the bottom of this slide shows the Inventory account for Mario’s Game Shop after the year-end LIFO adjustment. Notice that the balance of Inventory has decreased to reflect the amount reported under the LIFO method.</a:t>
            </a:r>
          </a:p>
          <a:p>
            <a:pPr defTabSz="469682">
              <a:defRPr/>
            </a:pPr>
            <a:endParaRPr lang="en-IN"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1088516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55</a:t>
            </a:fld>
            <a:endParaRPr lang="en-US" dirty="0"/>
          </a:p>
        </p:txBody>
      </p:sp>
    </p:spTree>
    <p:extLst>
      <p:ext uri="{BB962C8B-B14F-4D97-AF65-F5344CB8AC3E}">
        <p14:creationId xmlns:p14="http://schemas.microsoft.com/office/powerpoint/2010/main" val="26356072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discuss three additional inventory topics.</a:t>
            </a:r>
          </a:p>
          <a:p>
            <a:endParaRPr lang="en-US" dirty="0"/>
          </a:p>
          <a:p>
            <a:r>
              <a:rPr lang="en-US" b="1" dirty="0"/>
              <a:t>Freight Charges.</a:t>
            </a:r>
            <a:r>
              <a:rPr lang="en-US" dirty="0"/>
              <a:t> A significant cost associated with inventory for most merchandising companies includes freight (also called shipping or delivery) charges. This includes the cost of shipments of inventory from suppliers, as well as the cost of shipments to customers. When goods are shipped, they are shipped with terms FOB shipping point or FOB destination. FOB stands for “free on board” and indicates when title (ownership) passes from the seller to the buyer.</a:t>
            </a:r>
          </a:p>
          <a:p>
            <a:endParaRPr lang="en-US" dirty="0"/>
          </a:p>
          <a:p>
            <a:pPr marL="176131" indent="-176131">
              <a:buFont typeface="Arial" panose="020B0604020202020204" pitchFamily="34" charset="0"/>
              <a:buChar char="•"/>
            </a:pPr>
            <a:r>
              <a:rPr lang="en-US" b="1" dirty="0"/>
              <a:t>FOB </a:t>
            </a:r>
            <a:r>
              <a:rPr lang="en-US" b="1" i="1" dirty="0"/>
              <a:t>shipping point</a:t>
            </a:r>
            <a:r>
              <a:rPr lang="en-US" dirty="0"/>
              <a:t> means title passes when the seller </a:t>
            </a:r>
            <a:r>
              <a:rPr lang="en-US" i="1" dirty="0"/>
              <a:t>ships</a:t>
            </a:r>
            <a:r>
              <a:rPr lang="en-US" dirty="0"/>
              <a:t> the inventory. </a:t>
            </a:r>
          </a:p>
          <a:p>
            <a:pPr marL="176131" indent="-176131">
              <a:buFont typeface="Arial" panose="020B0604020202020204" pitchFamily="34" charset="0"/>
              <a:buChar char="•"/>
            </a:pPr>
            <a:r>
              <a:rPr lang="en-US" b="1" dirty="0"/>
              <a:t>FOB </a:t>
            </a:r>
            <a:r>
              <a:rPr lang="en-US" b="1" i="1" dirty="0"/>
              <a:t>destination</a:t>
            </a:r>
            <a:r>
              <a:rPr lang="en-US" dirty="0"/>
              <a:t> means title passes when the inventory reaches the buyer’s </a:t>
            </a:r>
            <a:r>
              <a:rPr lang="en-US" i="1" dirty="0"/>
              <a:t>destination</a:t>
            </a:r>
            <a:r>
              <a:rPr lang="en-US" dirty="0"/>
              <a:t>.</a:t>
            </a:r>
          </a:p>
          <a:p>
            <a:endParaRPr lang="en-US" dirty="0"/>
          </a:p>
          <a:p>
            <a:r>
              <a:rPr lang="en-US" dirty="0"/>
              <a:t>Freight charges on incoming shipments from suppliers are commonly referred to as </a:t>
            </a:r>
            <a:r>
              <a:rPr lang="en-US" b="1" i="1" dirty="0"/>
              <a:t>freight-in</a:t>
            </a:r>
            <a:r>
              <a:rPr lang="en-US" b="0" dirty="0"/>
              <a:t>.</a:t>
            </a:r>
            <a:r>
              <a:rPr lang="en-US" dirty="0"/>
              <a:t> </a:t>
            </a:r>
            <a:r>
              <a:rPr lang="en-US" b="1" dirty="0"/>
              <a:t>We add the cost of freight-in to the balance of Inventory. Later, when that inventory is sold, those freight charges become part of the cost of goods sold.</a:t>
            </a:r>
          </a:p>
          <a:p>
            <a:endParaRPr lang="en-US" b="1" dirty="0"/>
          </a:p>
          <a:p>
            <a:r>
              <a:rPr lang="en-US" dirty="0"/>
              <a:t>The cost of freight on shipments </a:t>
            </a:r>
            <a:r>
              <a:rPr lang="en-US" i="1" dirty="0"/>
              <a:t>to</a:t>
            </a:r>
            <a:r>
              <a:rPr lang="en-US" dirty="0"/>
              <a:t> customers is called </a:t>
            </a:r>
            <a:r>
              <a:rPr lang="en-US" b="1" i="0" dirty="0"/>
              <a:t>freight-out</a:t>
            </a:r>
            <a:r>
              <a:rPr lang="en-US" b="0" dirty="0"/>
              <a:t>.</a:t>
            </a:r>
            <a:r>
              <a:rPr lang="en-US" dirty="0"/>
              <a:t> Shipping charges for outgoing inventory are reported in the income statement either as part of cost of goods sold or as an operating expense, usually among selling expenses. If a company adopts a policy of not including shipping charges in cost of goods sold, both the amounts incurred during the period as well as the income statement classification of the expense must be disclosed.</a:t>
            </a:r>
          </a:p>
          <a:p>
            <a:endParaRPr lang="en-US" dirty="0"/>
          </a:p>
          <a:p>
            <a:r>
              <a:rPr lang="en-US" b="1" dirty="0"/>
              <a:t>Purchase Discounts.</a:t>
            </a:r>
            <a:r>
              <a:rPr lang="en-US" dirty="0"/>
              <a:t> As discussed in Chapter 5, sellers often encourage prompt payment by offering </a:t>
            </a:r>
            <a:r>
              <a:rPr lang="en-US" i="1" dirty="0"/>
              <a:t>discounts</a:t>
            </a:r>
            <a:r>
              <a:rPr lang="en-US" dirty="0"/>
              <a:t> to buyers. From the seller’s point of view, these are sales discounts; from the buyer’s point of view, they are </a:t>
            </a:r>
            <a:r>
              <a:rPr lang="en-US" i="1" dirty="0"/>
              <a:t>purchase discounts</a:t>
            </a:r>
            <a:r>
              <a:rPr lang="en-US" i="0" dirty="0"/>
              <a:t>.</a:t>
            </a:r>
            <a:r>
              <a:rPr lang="en-US" dirty="0"/>
              <a:t> </a:t>
            </a:r>
            <a:r>
              <a:rPr lang="en-US" b="1" dirty="0"/>
              <a:t>Purchase discounts allow buyers to trim a portion of the cost of the purchase in exchange for payment within a certain period of time.</a:t>
            </a:r>
            <a:r>
              <a:rPr lang="en-US" dirty="0"/>
              <a:t> Buyers are not required to take purchase discounts, but many find it advantageous to do so. </a:t>
            </a:r>
          </a:p>
          <a:p>
            <a:endParaRPr lang="en-US" dirty="0"/>
          </a:p>
          <a:p>
            <a:r>
              <a:rPr lang="en-US" dirty="0"/>
              <a:t>Just as freight charges add to the cost of inventory and therefore increase the cost of goods sold once those items are sold, purchase discounts subtract from the cost of inventory and therefore reduce cost of goods sold once those items are sold.</a:t>
            </a:r>
          </a:p>
          <a:p>
            <a:endParaRPr lang="en-US" dirty="0"/>
          </a:p>
          <a:p>
            <a:r>
              <a:rPr lang="en-US" b="1" dirty="0"/>
              <a:t>Purchase Returns.</a:t>
            </a:r>
            <a:r>
              <a:rPr lang="en-US" dirty="0"/>
              <a:t> Occasionally, a company will find inventory items to be unacceptable for some reason—perhaps they are damaged or are different from what was ordered. In those cases, the company returns the items to the supplier and records the purchase return as a reduction in both Inventory and Accounts Payable.</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56</a:t>
            </a:fld>
            <a:endParaRPr lang="en-US" dirty="0"/>
          </a:p>
        </p:txBody>
      </p:sp>
    </p:spTree>
    <p:extLst>
      <p:ext uri="{BB962C8B-B14F-4D97-AF65-F5344CB8AC3E}">
        <p14:creationId xmlns:p14="http://schemas.microsoft.com/office/powerpoint/2010/main" val="31555528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Suppose that when Mario purchased 300 units for $2,700 ($9 per unit) on April 25, the terms of the purchase were FOB shipping point. The inventory was shipped from the supplier’s warehouse on April 25 but did not arrive at Mario’s location until April 29. Mario would record the purchase when title passes—April 25—even though Mario does not have actual physical possession of the inventory until April 29. </a:t>
            </a:r>
          </a:p>
          <a:p>
            <a:pPr defTabSz="939363">
              <a:defRPr/>
            </a:pPr>
            <a:endParaRPr lang="en-US" dirty="0"/>
          </a:p>
          <a:p>
            <a:pPr defTabSz="939363">
              <a:defRPr/>
            </a:pPr>
            <a:r>
              <a:rPr lang="en-US" dirty="0"/>
              <a:t>If, instead, the terms of the purchase were FOB destination, Mario would have waited until the inventory was received on April 29 to record the purchase. This idea is demonstrated in the illustration above.</a:t>
            </a:r>
            <a:endParaRPr lang="en-IN" strike="sngStrike"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57</a:t>
            </a:fld>
            <a:endParaRPr lang="en-US" dirty="0"/>
          </a:p>
        </p:txBody>
      </p:sp>
    </p:spTree>
    <p:extLst>
      <p:ext uri="{BB962C8B-B14F-4D97-AF65-F5344CB8AC3E}">
        <p14:creationId xmlns:p14="http://schemas.microsoft.com/office/powerpoint/2010/main" val="2515035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illustration is an example of how Amazon accounts for freight charges.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58</a:t>
            </a:fld>
            <a:endParaRPr lang="en-US" dirty="0"/>
          </a:p>
        </p:txBody>
      </p:sp>
    </p:spTree>
    <p:extLst>
      <p:ext uri="{BB962C8B-B14F-4D97-AF65-F5344CB8AC3E}">
        <p14:creationId xmlns:p14="http://schemas.microsoft.com/office/powerpoint/2010/main" val="31555528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87341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shows the different inventory accounts for Intel (a manufacturing company) and Best Buy (a merchandising company), as reported in their balance sheets. Notice the different account titles used by a manufacturing company versus a merchandiser.</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1719093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recalculate Mario’s gross profit after accounting for the additional inventory transactions related to freight charges and the purchase discount. Notice the freight charges increase cost of goods sold while purchase discounts decrease cost of goods sold.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184078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61</a:t>
            </a:fld>
            <a:endParaRPr lang="en-US" dirty="0"/>
          </a:p>
        </p:txBody>
      </p:sp>
    </p:spTree>
    <p:extLst>
      <p:ext uri="{BB962C8B-B14F-4D97-AF65-F5344CB8AC3E}">
        <p14:creationId xmlns:p14="http://schemas.microsoft.com/office/powerpoint/2010/main" val="14256693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every purchase transaction, there is a sales transaction for another party. Sometimes, seeing the other side of the transaction helps us understand the economic events we are recording. </a:t>
            </a:r>
          </a:p>
          <a:p>
            <a:endParaRPr lang="en-US" dirty="0"/>
          </a:p>
          <a:p>
            <a:r>
              <a:rPr lang="en-US" dirty="0"/>
              <a:t>In this illustration, Camcorder Central made a $52,500 purchase of inventory on account from Sony Corporation. Camcorder Central then returned inventory of $2,500 and received a $1,000 purchase discount for quick payment. Camcorder Central is the purchaser and Sony is the seller. </a:t>
            </a:r>
          </a:p>
          <a:p>
            <a:endParaRPr lang="en-US" dirty="0"/>
          </a:p>
          <a:p>
            <a:r>
              <a:rPr lang="en-US" dirty="0"/>
              <a:t>We discussed returns and discounts from the seller’s viewpoint in Chapter 5; here, let’s briefly reexamine the transactions between Sony and Camcorder Central so we can see a side-by-side comparison of purchase and sales transactions. This illustration shows these entries.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0756641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probably noticed that retail clothing stores usually sell leftover inventory at deeply discounted prices after the end of each selling season to make room for the next season’s lines. The value of the company’s old clothing inventory has likely fallen below its original cost. We will determine whether it is appropriate to still report the reduced-value inventory at its original cost.</a:t>
            </a:r>
          </a:p>
          <a:p>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63</a:t>
            </a:fld>
            <a:endParaRPr lang="en-US" dirty="0"/>
          </a:p>
        </p:txBody>
      </p:sp>
    </p:spTree>
    <p:extLst>
      <p:ext uri="{BB962C8B-B14F-4D97-AF65-F5344CB8AC3E}">
        <p14:creationId xmlns:p14="http://schemas.microsoft.com/office/powerpoint/2010/main" val="32602622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1195638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value of inventory falls below its original cost, companies are required to report inventory at the lower </a:t>
            </a:r>
            <a:r>
              <a:rPr lang="en-US" b="1" i="1" dirty="0"/>
              <a:t>net realizable value </a:t>
            </a:r>
            <a:r>
              <a:rPr lang="en-US" dirty="0"/>
              <a:t>of that inventory. </a:t>
            </a:r>
          </a:p>
          <a:p>
            <a:endParaRPr lang="en-US" dirty="0"/>
          </a:p>
          <a:p>
            <a:r>
              <a:rPr lang="en-US" i="1" dirty="0"/>
              <a:t>Net realizable value </a:t>
            </a:r>
            <a:r>
              <a:rPr lang="en-US" dirty="0"/>
              <a:t>is the estimated selling price of the inventory in the ordinary course of business less any costs of completion, disposal, and transportation. In other words, it’s the </a:t>
            </a:r>
            <a:r>
              <a:rPr lang="en-US" i="1" dirty="0"/>
              <a:t>net </a:t>
            </a:r>
            <a:r>
              <a:rPr lang="en-US" dirty="0"/>
              <a:t>amount a company expects to </a:t>
            </a:r>
            <a:r>
              <a:rPr lang="en-US" i="1" dirty="0"/>
              <a:t>realize</a:t>
            </a:r>
            <a:r>
              <a:rPr lang="en-US" dirty="0"/>
              <a:t> in cash</a:t>
            </a:r>
            <a:r>
              <a:rPr lang="en-US" i="1" dirty="0"/>
              <a:t> </a:t>
            </a:r>
            <a:r>
              <a:rPr lang="en-US" dirty="0"/>
              <a:t>from the sale of the inventory. </a:t>
            </a:r>
          </a:p>
          <a:p>
            <a:endParaRPr lang="en-US" dirty="0"/>
          </a:p>
          <a:p>
            <a:r>
              <a:rPr lang="en-US" dirty="0"/>
              <a:t>Once a company has determined both the cost and the net realizable value of inventory, it reports ending inventory in the balance sheet at the </a:t>
            </a:r>
            <a:r>
              <a:rPr lang="en-US" i="1" dirty="0"/>
              <a:t>lower</a:t>
            </a:r>
            <a:r>
              <a:rPr lang="en-US" dirty="0"/>
              <a:t> of the two amounts. This method of recording inventory is </a:t>
            </a:r>
            <a:r>
              <a:rPr lang="en-US" b="1" i="1" dirty="0"/>
              <a:t>lower of cost and net realizable value</a:t>
            </a:r>
            <a:r>
              <a:rPr lang="en-US" dirty="0"/>
              <a:t>.</a:t>
            </a:r>
          </a:p>
          <a:p>
            <a:endParaRPr lang="en-US" dirty="0"/>
          </a:p>
          <a:p>
            <a:r>
              <a:rPr lang="en-US" dirty="0"/>
              <a:t>This illustration demonstrates the concept behind the lower of cost and net realizable value (NRV).</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65</a:t>
            </a:fld>
            <a:endParaRPr lang="en-US" dirty="0"/>
          </a:p>
        </p:txBody>
      </p:sp>
    </p:spTree>
    <p:extLst>
      <p:ext uri="{BB962C8B-B14F-4D97-AF65-F5344CB8AC3E}">
        <p14:creationId xmlns:p14="http://schemas.microsoft.com/office/powerpoint/2010/main" val="38822713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Assume Mario’s Game Shop sells FunStation 2 and FunStation 3. This illustration provides</a:t>
            </a:r>
            <a:r>
              <a:rPr lang="en-IN" baseline="0" dirty="0"/>
              <a:t> </a:t>
            </a:r>
            <a:r>
              <a:rPr lang="en-IN" dirty="0"/>
              <a:t>information related to ending inventory at the end of the year.</a:t>
            </a:r>
          </a:p>
          <a:p>
            <a:endParaRPr lang="en-IN" dirty="0"/>
          </a:p>
          <a:p>
            <a:r>
              <a:rPr lang="en-US" dirty="0"/>
              <a:t>Mario reports the FunStation 2 in ending inventory at net realizable value ($200 per unit) because that’s lower than its original cost ($300 per unit). The 15 FunStation 2s were originally reported in inventory at their cost of $4,500 (= 15 × $300). To reduce the inventory from that original cost of $4,500 to its lower net realizable value of $3,000 (= 15 × $200), Mario records a $1,500 reduction in inventory in the entry shown above, which also includes a $1,500 increase in cost of goods sold.</a:t>
            </a:r>
          </a:p>
          <a:p>
            <a:endParaRPr lang="en-US" dirty="0"/>
          </a:p>
          <a:p>
            <a:r>
              <a:rPr lang="en-US" dirty="0"/>
              <a:t>Notice that the write-down of inventory has the effect not only of reducing total assets, but also of reducing net income and retained earnings. </a:t>
            </a:r>
          </a:p>
          <a:p>
            <a:endParaRPr lang="en-US" dirty="0"/>
          </a:p>
          <a:p>
            <a:r>
              <a:rPr lang="en-US" dirty="0"/>
              <a:t>The FunStation 3 inventory, on the other hand, remains on the books at its original cost of $8,000 (= $400 × 20), since cost is less than net realizable value. Mario does not need to make any adjustment for these inventory items.</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1534551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9268866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5770269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69</a:t>
            </a:fld>
            <a:endParaRPr lang="en-US" dirty="0"/>
          </a:p>
        </p:txBody>
      </p:sp>
    </p:spTree>
    <p:extLst>
      <p:ext uri="{BB962C8B-B14F-4D97-AF65-F5344CB8AC3E}">
        <p14:creationId xmlns:p14="http://schemas.microsoft.com/office/powerpoint/2010/main" val="3119875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trike="sngStrike"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a:t>
            </a:fld>
            <a:endParaRPr lang="en-US" dirty="0"/>
          </a:p>
        </p:txBody>
      </p:sp>
    </p:spTree>
    <p:extLst>
      <p:ext uri="{BB962C8B-B14F-4D97-AF65-F5344CB8AC3E}">
        <p14:creationId xmlns:p14="http://schemas.microsoft.com/office/powerpoint/2010/main" val="26902420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1B714B-9BE9-44E7-9E3F-5E272E805864}" type="slidenum">
              <a:rPr lang="en-US"/>
              <a:pPr fontAlgn="base">
                <a:spcBef>
                  <a:spcPct val="0"/>
                </a:spcBef>
                <a:spcAft>
                  <a:spcPct val="0"/>
                </a:spcAft>
              </a:pPr>
              <a:t>70</a:t>
            </a:fld>
            <a:endParaRPr lang="en-US" dirty="0"/>
          </a:p>
        </p:txBody>
      </p:sp>
    </p:spTree>
    <p:extLst>
      <p:ext uri="{BB962C8B-B14F-4D97-AF65-F5344CB8AC3E}">
        <p14:creationId xmlns:p14="http://schemas.microsoft.com/office/powerpoint/2010/main" val="33499498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9428711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i="0" dirty="0"/>
              <a:t>inventory turnover ratio</a:t>
            </a:r>
            <a:r>
              <a:rPr lang="en-US" i="0" dirty="0"/>
              <a:t> </a:t>
            </a:r>
            <a:r>
              <a:rPr lang="en-US" dirty="0"/>
              <a:t>shows the </a:t>
            </a:r>
            <a:r>
              <a:rPr lang="en-US" i="1" dirty="0"/>
              <a:t>number of times</a:t>
            </a:r>
            <a:r>
              <a:rPr lang="en-US" dirty="0"/>
              <a:t> the firm sells its average inventory balance during a reporting period. It is calculated as cost of goods sold divided by average inventory.</a:t>
            </a:r>
          </a:p>
          <a:p>
            <a:endParaRPr lang="en-US" dirty="0"/>
          </a:p>
          <a:p>
            <a:r>
              <a:rPr lang="en-US" dirty="0"/>
              <a:t>The amount for cost of goods sold is obtained from the current period’s income statement; average inventory equals the average of inventory reported in this period’s and last period’s balance sheets. Last period’s ending inventory is this period’s beginning inventory. The more frequently a business is able to sell or “turn over” its average inventory balance, the less the company needs to invest in inventory for a given level of sales. Other things equal, a higher ratio indicates greater effectiveness of a company in managing its investment in inventory.</a:t>
            </a:r>
          </a:p>
          <a:p>
            <a:endParaRPr lang="en-US" i="0" dirty="0"/>
          </a:p>
          <a:p>
            <a:r>
              <a:rPr lang="en-US" dirty="0"/>
              <a:t>Another way to measure the same activity is to calculate the </a:t>
            </a:r>
            <a:r>
              <a:rPr lang="en-US" b="1" i="0" dirty="0"/>
              <a:t>average days in inventory</a:t>
            </a:r>
            <a:r>
              <a:rPr lang="en-US" dirty="0"/>
              <a:t>. This ratio indicates the approximate </a:t>
            </a:r>
            <a:r>
              <a:rPr lang="en-US" i="1" dirty="0"/>
              <a:t>number of days</a:t>
            </a:r>
            <a:r>
              <a:rPr lang="en-US" dirty="0"/>
              <a:t> the average inventory is held. It is calculated as 365 days divided by the inventory turnover ratio.</a:t>
            </a:r>
          </a:p>
          <a:p>
            <a:endParaRPr lang="en-US" i="0" dirty="0"/>
          </a:p>
          <a:p>
            <a:endParaRPr lang="en-US" i="0"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72</a:t>
            </a:fld>
            <a:endParaRPr lang="en-US" dirty="0"/>
          </a:p>
        </p:txBody>
      </p:sp>
    </p:spTree>
    <p:extLst>
      <p:ext uri="{BB962C8B-B14F-4D97-AF65-F5344CB8AC3E}">
        <p14:creationId xmlns:p14="http://schemas.microsoft.com/office/powerpoint/2010/main" val="20704549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We can analyze the inventory of Best Buy and Tiffany by calculating these ratios for both companies. Best Buy sells a large volume of commonly purchased products. In contrast, Tiffany is a specialty retailer of luxury jewelry, watches, and other accessories. Below are relevant amounts for each company.</a:t>
            </a:r>
          </a:p>
          <a:p>
            <a:pPr defTabSz="469682">
              <a:defRPr/>
            </a:pPr>
            <a:endParaRPr lang="en-US" dirty="0"/>
          </a:p>
          <a:p>
            <a:pPr algn="just"/>
            <a:r>
              <a:rPr lang="en-US" sz="1800" dirty="0">
                <a:solidFill>
                  <a:srgbClr val="000000"/>
                </a:solidFill>
                <a:latin typeface="URWPalladioTOT"/>
              </a:rPr>
              <a:t>To compute the inventory turnover ratio we need the average inventory, which is the beginning amount of inventory plus the ending amount, divided by 2. </a:t>
            </a:r>
          </a:p>
          <a:p>
            <a:r>
              <a:rPr lang="en-US" sz="1800" b="1" dirty="0">
                <a:solidFill>
                  <a:srgbClr val="000000"/>
                </a:solidFill>
                <a:latin typeface="Proxima Nova"/>
              </a:rPr>
              <a:t>Best Buy </a:t>
            </a:r>
            <a:r>
              <a:rPr lang="en-US" sz="1800" dirty="0">
                <a:solidFill>
                  <a:srgbClr val="000000"/>
                </a:solidFill>
                <a:latin typeface="Proxima Nova"/>
              </a:rPr>
              <a:t>	Average inventory </a:t>
            </a:r>
            <a:r>
              <a:rPr lang="en-US" sz="1800" dirty="0">
                <a:solidFill>
                  <a:srgbClr val="000000"/>
                </a:solidFill>
                <a:latin typeface="UniMath2"/>
              </a:rPr>
              <a:t>= </a:t>
            </a:r>
            <a:r>
              <a:rPr lang="en-US" sz="1800" dirty="0">
                <a:solidFill>
                  <a:srgbClr val="000000"/>
                </a:solidFill>
                <a:latin typeface="Proxima Nova"/>
              </a:rPr>
              <a:t>($5,409 </a:t>
            </a:r>
            <a:r>
              <a:rPr lang="en-US" sz="1800" dirty="0">
                <a:solidFill>
                  <a:srgbClr val="000000"/>
                </a:solidFill>
                <a:latin typeface="UniMath2"/>
              </a:rPr>
              <a:t>+ </a:t>
            </a:r>
            <a:r>
              <a:rPr lang="en-US" sz="1800" dirty="0">
                <a:solidFill>
                  <a:srgbClr val="000000"/>
                </a:solidFill>
                <a:latin typeface="Proxima Nova"/>
              </a:rPr>
              <a:t>$5,174) </a:t>
            </a:r>
            <a:r>
              <a:rPr lang="en-US" sz="1800" dirty="0">
                <a:solidFill>
                  <a:srgbClr val="000000"/>
                </a:solidFill>
                <a:latin typeface="UniMath2"/>
              </a:rPr>
              <a:t>÷ </a:t>
            </a:r>
            <a:r>
              <a:rPr lang="en-US" sz="1800" dirty="0">
                <a:solidFill>
                  <a:srgbClr val="000000"/>
                </a:solidFill>
                <a:latin typeface="Proxima Nova"/>
              </a:rPr>
              <a:t>2 </a:t>
            </a:r>
            <a:r>
              <a:rPr lang="en-US" sz="1800" dirty="0">
                <a:solidFill>
                  <a:srgbClr val="000000"/>
                </a:solidFill>
                <a:latin typeface="UniMath2"/>
              </a:rPr>
              <a:t>= </a:t>
            </a:r>
            <a:r>
              <a:rPr lang="en-US" sz="1800" b="1" dirty="0">
                <a:solidFill>
                  <a:srgbClr val="000000"/>
                </a:solidFill>
                <a:latin typeface="Proxima Nova"/>
              </a:rPr>
              <a:t>$5,291.5 </a:t>
            </a:r>
            <a:r>
              <a:rPr lang="en-US" sz="1800" dirty="0">
                <a:solidFill>
                  <a:srgbClr val="000000"/>
                </a:solidFill>
                <a:latin typeface="Proxima Nova"/>
              </a:rPr>
              <a:t>	</a:t>
            </a:r>
          </a:p>
          <a:p>
            <a:r>
              <a:rPr lang="en-US" sz="1800" b="1" dirty="0">
                <a:solidFill>
                  <a:srgbClr val="000000"/>
                </a:solidFill>
                <a:latin typeface="Proxima Nova"/>
              </a:rPr>
              <a:t>Tiffany </a:t>
            </a:r>
            <a:r>
              <a:rPr lang="en-US" sz="1800" dirty="0">
                <a:solidFill>
                  <a:srgbClr val="000000"/>
                </a:solidFill>
                <a:latin typeface="Proxima Nova"/>
              </a:rPr>
              <a:t>	Average inventory </a:t>
            </a:r>
            <a:r>
              <a:rPr lang="en-US" sz="1800" dirty="0">
                <a:solidFill>
                  <a:srgbClr val="000000"/>
                </a:solidFill>
                <a:latin typeface="UniMath2"/>
              </a:rPr>
              <a:t>= </a:t>
            </a:r>
            <a:r>
              <a:rPr lang="en-US" sz="1800" dirty="0">
                <a:solidFill>
                  <a:srgbClr val="000000"/>
                </a:solidFill>
                <a:latin typeface="Proxima Nova"/>
              </a:rPr>
              <a:t>($2,428 </a:t>
            </a:r>
            <a:r>
              <a:rPr lang="en-US" sz="1800" dirty="0">
                <a:solidFill>
                  <a:srgbClr val="000000"/>
                </a:solidFill>
                <a:latin typeface="UniMath2"/>
              </a:rPr>
              <a:t>+ </a:t>
            </a:r>
            <a:r>
              <a:rPr lang="en-US" sz="1800" dirty="0">
                <a:solidFill>
                  <a:srgbClr val="000000"/>
                </a:solidFill>
                <a:latin typeface="Proxima Nova"/>
              </a:rPr>
              <a:t>$2,464) </a:t>
            </a:r>
            <a:r>
              <a:rPr lang="en-US" sz="1800" dirty="0">
                <a:solidFill>
                  <a:srgbClr val="000000"/>
                </a:solidFill>
                <a:latin typeface="UniMath2"/>
              </a:rPr>
              <a:t>÷ </a:t>
            </a:r>
            <a:r>
              <a:rPr lang="en-US" sz="1800" dirty="0">
                <a:solidFill>
                  <a:srgbClr val="000000"/>
                </a:solidFill>
                <a:latin typeface="Proxima Nova"/>
              </a:rPr>
              <a:t>2 </a:t>
            </a:r>
            <a:r>
              <a:rPr lang="en-US" sz="1800" dirty="0">
                <a:solidFill>
                  <a:srgbClr val="000000"/>
                </a:solidFill>
                <a:latin typeface="UniMath2"/>
              </a:rPr>
              <a:t>= </a:t>
            </a:r>
            <a:r>
              <a:rPr lang="en-US" sz="1800" b="1" dirty="0">
                <a:solidFill>
                  <a:srgbClr val="000000"/>
                </a:solidFill>
                <a:latin typeface="Proxima Nova"/>
              </a:rPr>
              <a:t>$2,446.0 </a:t>
            </a:r>
            <a:r>
              <a:rPr lang="en-US" sz="1800" dirty="0">
                <a:solidFill>
                  <a:srgbClr val="000000"/>
                </a:solidFill>
                <a:latin typeface="Proxima Nova"/>
              </a:rPr>
              <a:t>	</a:t>
            </a:r>
          </a:p>
          <a:p>
            <a:pPr defTabSz="469682">
              <a:defRPr/>
            </a:pPr>
            <a:endParaRPr lang="en-US" dirty="0"/>
          </a:p>
          <a:p>
            <a:pPr defTabSz="469682">
              <a:defRPr/>
            </a:pPr>
            <a:r>
              <a:rPr lang="en-US" dirty="0"/>
              <a:t>We put average inventory in the denominator to compute the inventory turnover ratio, as set forth in the illustration above. </a:t>
            </a:r>
          </a:p>
          <a:p>
            <a:pPr defTabSz="469682">
              <a:defRPr/>
            </a:pPr>
            <a:endParaRPr lang="en-US" baseline="0" dirty="0"/>
          </a:p>
          <a:p>
            <a:pPr defTabSz="469682">
              <a:defRPr/>
            </a:pPr>
            <a:r>
              <a:rPr lang="en-US" dirty="0"/>
              <a:t>The turnover ratio is much higher for Best Buy. On average, each dollar of inventory is sold in 58 days. In contrast, each dollar of inventory at Tiffany is sold every 521 days. If the two companies had the same business strategies, this would indicate that Best Buy is better at managing inventory. In this case, though, the difference in inventory turnover relates to the products the two companies sell. Best Buy sells mostly common household electronics </a:t>
            </a:r>
            <a:r>
              <a:rPr lang="en-US" sz="1800" dirty="0">
                <a:solidFill>
                  <a:srgbClr val="000000"/>
                </a:solidFill>
                <a:latin typeface="URWPalladioTOT"/>
              </a:rPr>
              <a:t>and accessories, while Tiffany has some very expensive jewelry (like engagement rings) that takes time to sell to the right customer. As we see in the following slides, Tiffany offsets its low inventory turnover with a higher profit margin.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9274085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3507018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75</a:t>
            </a:fld>
            <a:endParaRPr lang="en-US" dirty="0"/>
          </a:p>
        </p:txBody>
      </p:sp>
    </p:spTree>
    <p:extLst>
      <p:ext uri="{BB962C8B-B14F-4D97-AF65-F5344CB8AC3E}">
        <p14:creationId xmlns:p14="http://schemas.microsoft.com/office/powerpoint/2010/main" val="16130501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indicator of the company’s successful management of inventory is the </a:t>
            </a:r>
            <a:r>
              <a:rPr lang="en-US" b="1" i="0" dirty="0"/>
              <a:t>gross profit ratio</a:t>
            </a:r>
            <a:r>
              <a:rPr lang="en-US" i="0" dirty="0"/>
              <a:t> </a:t>
            </a:r>
            <a:r>
              <a:rPr lang="en-US" dirty="0"/>
              <a:t>(also called </a:t>
            </a:r>
            <a:r>
              <a:rPr lang="en-US" i="1" dirty="0"/>
              <a:t>gross profit percentage</a:t>
            </a:r>
            <a:r>
              <a:rPr lang="en-US" dirty="0"/>
              <a:t>). It measures the amount by which the sale of inventory exceeds its cost per dollar of sales. </a:t>
            </a:r>
          </a:p>
          <a:p>
            <a:endParaRPr lang="en-US" dirty="0"/>
          </a:p>
          <a:p>
            <a:r>
              <a:rPr lang="en-US" dirty="0"/>
              <a:t>We calculate the gross profit ratio as gross profit divided by net sales. (Net sales equal total sales revenue less sales discounts, returns, and allowances.)</a:t>
            </a:r>
          </a:p>
          <a:p>
            <a:endParaRPr lang="en-US" dirty="0"/>
          </a:p>
          <a:p>
            <a:r>
              <a:rPr lang="en-US" dirty="0"/>
              <a:t>The higher the gross profit ratio, the higher is the “markup” a company is able to achieve on its inventories. </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76</a:t>
            </a:fld>
            <a:endParaRPr lang="en-US" dirty="0"/>
          </a:p>
        </p:txBody>
      </p:sp>
    </p:spTree>
    <p:extLst>
      <p:ext uri="{BB962C8B-B14F-4D97-AF65-F5344CB8AC3E}">
        <p14:creationId xmlns:p14="http://schemas.microsoft.com/office/powerpoint/2010/main" val="27570542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illustration shows the calculation of the gross profit ratios for Best Buy and Tiffany’s. </a:t>
            </a:r>
          </a:p>
          <a:p>
            <a:endParaRPr lang="en-US" baseline="0" dirty="0"/>
          </a:p>
          <a:p>
            <a:r>
              <a:rPr lang="en-US" dirty="0"/>
              <a:t>For Best Buy, this means that for every $1 of net sales, the company spends $0.77 on inventory, resulting in a gross profit of $0.23. In contrast, the gross profit ratio for Tiffany is 62%. We saw earlier that Tiffany inventory turnover is much lower than that of Best Buy.</a:t>
            </a:r>
          </a:p>
          <a:p>
            <a:endParaRPr lang="en-US" dirty="0"/>
          </a:p>
          <a:p>
            <a:r>
              <a:rPr lang="en-US" dirty="0"/>
              <a:t>But, we see now that Tiffany makes up for that lower turnover with a much higher gross profit margin. The products Best Buy sells are familiar goods, and competition from companies like </a:t>
            </a:r>
            <a:r>
              <a:rPr lang="en-US" b="1" dirty="0"/>
              <a:t>Walmart</a:t>
            </a:r>
            <a:r>
              <a:rPr lang="en-US" dirty="0"/>
              <a:t>, </a:t>
            </a:r>
            <a:r>
              <a:rPr lang="en-US" b="1" dirty="0"/>
              <a:t>Target</a:t>
            </a:r>
            <a:r>
              <a:rPr lang="en-US" dirty="0"/>
              <a:t>, and </a:t>
            </a:r>
            <a:r>
              <a:rPr lang="en-US" b="1" dirty="0"/>
              <a:t>Amazon</a:t>
            </a:r>
            <a:r>
              <a:rPr lang="en-US" dirty="0"/>
              <a:t> for these high-volume items keeps sale prices low compared to costs. Because Tiffany specializes in custom jewelry and other expensive accessories, there is less competition, allowing greater price markups.</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1771882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1547269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79</a:t>
            </a:fld>
            <a:endParaRPr lang="en-US" dirty="0"/>
          </a:p>
        </p:txBody>
      </p:sp>
    </p:spTree>
    <p:extLst>
      <p:ext uri="{BB962C8B-B14F-4D97-AF65-F5344CB8AC3E}">
        <p14:creationId xmlns:p14="http://schemas.microsoft.com/office/powerpoint/2010/main" val="275705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summarizes the flow of inventory costs for manufacturing and merchandising companies, as well as the sale of services by service companies.</a:t>
            </a:r>
          </a:p>
          <a:p>
            <a:endParaRPr lang="en-US" dirty="0"/>
          </a:p>
          <a:p>
            <a:r>
              <a:rPr lang="en-US" dirty="0"/>
              <a:t>Inventory’s journey begins when manufacturing companies purchase raw materials, hire workers, and incur manufacturing overhead during production. Once the products are finished, manufacturers normally pass finished goods inventory to merchandising companies, whether wholesalers or retailers. Merchandising companies then sell finished goods to the end user. </a:t>
            </a:r>
          </a:p>
          <a:p>
            <a:endParaRPr lang="en-US" dirty="0"/>
          </a:p>
          <a:p>
            <a:r>
              <a:rPr lang="en-US" dirty="0"/>
              <a:t>Some companies sell goods and also provide services to customers. For example, </a:t>
            </a:r>
            <a:r>
              <a:rPr lang="en-US" b="1" dirty="0"/>
              <a:t>IBM</a:t>
            </a:r>
            <a:r>
              <a:rPr lang="en-US" dirty="0"/>
              <a:t> generates about half its revenues from selling its inventories of hardware and software and the other half from providing services like consulting, systems maintenance, and financing.</a:t>
            </a:r>
          </a:p>
          <a:p>
            <a:endParaRPr lang="en-US" dirty="0"/>
          </a:p>
          <a:p>
            <a:r>
              <a:rPr lang="en-US" dirty="0"/>
              <a:t>In this chapter, we focus on merchandising companies, both wholesalers and retailers.</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8460999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96C958-E1E2-4FB8-B9B1-F1EDB5CF9FD6}" type="slidenum">
              <a:rPr lang="en-US"/>
              <a:pPr fontAlgn="base">
                <a:spcBef>
                  <a:spcPct val="0"/>
                </a:spcBef>
                <a:spcAft>
                  <a:spcPct val="0"/>
                </a:spcAft>
              </a:pPr>
              <a:t>80</a:t>
            </a:fld>
            <a:endParaRPr lang="en-US" dirty="0"/>
          </a:p>
        </p:txBody>
      </p:sp>
    </p:spTree>
    <p:extLst>
      <p:ext uri="{BB962C8B-B14F-4D97-AF65-F5344CB8AC3E}">
        <p14:creationId xmlns:p14="http://schemas.microsoft.com/office/powerpoint/2010/main" val="27760912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40706577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under a perpetual inventory system we maintain a continual—or perpetual—record of inventory purchased and sold. In contrast, using a periodic inventory system we do not continually modify inventory amounts. Instead, we periodically adjust for purchases and sales of inventory at the end of the reporting period, based on a physical count of inventory on hand.</a:t>
            </a:r>
          </a:p>
          <a:p>
            <a:endParaRPr lang="en-US" dirty="0"/>
          </a:p>
          <a:p>
            <a:r>
              <a:rPr lang="en-US" dirty="0"/>
              <a:t>Using a </a:t>
            </a:r>
            <a:r>
              <a:rPr lang="en-US" b="1" dirty="0"/>
              <a:t>periodic inventory system</a:t>
            </a:r>
            <a:r>
              <a:rPr lang="en-US" dirty="0"/>
              <a:t> we do not continually modify inventory amounts. Instead, we </a:t>
            </a:r>
            <a:r>
              <a:rPr lang="en-US" i="1" dirty="0"/>
              <a:t>periodically</a:t>
            </a:r>
            <a:r>
              <a:rPr lang="en-US" dirty="0"/>
              <a:t> adjust for purchases and sales of inventory at the end of the reporting period, based on a physical count of inventory on hand.</a:t>
            </a:r>
          </a:p>
          <a:p>
            <a:endParaRPr lang="en-US" dirty="0"/>
          </a:p>
          <a:p>
            <a:r>
              <a:rPr lang="en-US" dirty="0"/>
              <a:t>To make the distinction between the perpetual system and the periodic system easier, in the following slides we look at side-by-side comparisons. The perpetual entries are repeated from earlier slides and shown on the left side of each comparison.</a:t>
            </a:r>
          </a:p>
        </p:txBody>
      </p:sp>
      <p:sp>
        <p:nvSpPr>
          <p:cNvPr id="4" name="Slide Number Placeholder 3"/>
          <p:cNvSpPr>
            <a:spLocks noGrp="1"/>
          </p:cNvSpPr>
          <p:nvPr>
            <p:ph type="sldNum" sz="quarter" idx="10"/>
          </p:nvPr>
        </p:nvSpPr>
        <p:spPr/>
        <p:txBody>
          <a:bodyPr/>
          <a:lstStyle/>
          <a:p>
            <a:fld id="{C43689D5-1779-4DA8-9158-22D5E6BDFF44}" type="slidenum">
              <a:rPr lang="en-US" smtClean="0"/>
              <a:pPr/>
              <a:t>82</a:t>
            </a:fld>
            <a:endParaRPr lang="en-US" dirty="0"/>
          </a:p>
        </p:txBody>
      </p:sp>
    </p:spTree>
    <p:extLst>
      <p:ext uri="{BB962C8B-B14F-4D97-AF65-F5344CB8AC3E}">
        <p14:creationId xmlns:p14="http://schemas.microsoft.com/office/powerpoint/2010/main" val="409649967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To demonstrate the differences in these two systems, let’s record inventory transactions under the periodic system using the same information (from Illustration 6–12, which is on a previous slide) that we used to demonstrate the perpetual inventory system.</a:t>
            </a:r>
          </a:p>
          <a:p>
            <a:pPr defTabSz="469682">
              <a:defRPr/>
            </a:pPr>
            <a:endParaRPr lang="en-IN" dirty="0"/>
          </a:p>
          <a:p>
            <a:pPr defTabSz="469682">
              <a:defRPr/>
            </a:pPr>
            <a:r>
              <a:rPr lang="en-IN" dirty="0"/>
              <a:t>This illustration lists the inventory transactions</a:t>
            </a:r>
            <a:r>
              <a:rPr lang="en-IN" baseline="0" dirty="0"/>
              <a:t> of Mario’s Game Shop </a:t>
            </a:r>
            <a:r>
              <a:rPr lang="en-IN" dirty="0"/>
              <a:t>from January 1 through December 31.</a:t>
            </a:r>
            <a:r>
              <a:rPr lang="en-IN" baseline="0" dirty="0"/>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547104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transaction on April 25 involves the purchase of $2,700 of inventory on account. Under the periodic system, instead of debiting the Inventory account, we debit a Purchases account. Remember, we’re not continually adjusting the Inventory account under the periodic method. We use the Purchases account to temporarily track increases in Inventory.</a:t>
            </a:r>
          </a:p>
          <a:p>
            <a:endParaRPr lang="en-US" dirty="0"/>
          </a:p>
          <a:p>
            <a:r>
              <a:rPr lang="en-US" dirty="0"/>
              <a:t>The second transaction on July 17 involves the sale on account of 300 units of inventory for $4,500. That transaction is recorded as shown above. </a:t>
            </a:r>
            <a:r>
              <a:rPr lang="en-US" sz="1800" dirty="0">
                <a:solidFill>
                  <a:srgbClr val="000000"/>
                </a:solidFill>
                <a:latin typeface="URWPalladioTOT"/>
              </a:rPr>
              <a:t>Notice that under the periodic system, we record the sales revenue, but we don’t record the reduction in inventory or the increase in cost of goods sold at the time of the sale. Instead, we will record these at the end of the period. </a:t>
            </a:r>
          </a:p>
          <a:p>
            <a:endParaRPr lang="en-US" sz="1800" dirty="0">
              <a:solidFill>
                <a:srgbClr val="000000"/>
              </a:solidFill>
              <a:latin typeface="URWPalladioTOT"/>
            </a:endParaRPr>
          </a:p>
          <a:p>
            <a:r>
              <a:rPr lang="en-US" sz="1800" dirty="0">
                <a:solidFill>
                  <a:srgbClr val="000000"/>
                </a:solidFill>
                <a:latin typeface="URWPalladioTOT"/>
              </a:rPr>
              <a:t>The final two transactions are (1) the purchase of 600 additional units of inventory for $6,600 on account on October 19 and (2) the sale of 500 units for $7,500 on account on December 15. The recording of these two transactions is not illustrated. </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84</a:t>
            </a:fld>
            <a:endParaRPr lang="en-US" dirty="0"/>
          </a:p>
        </p:txBody>
      </p:sp>
    </p:spTree>
    <p:extLst>
      <p:ext uri="{BB962C8B-B14F-4D97-AF65-F5344CB8AC3E}">
        <p14:creationId xmlns:p14="http://schemas.microsoft.com/office/powerpoint/2010/main" val="21322340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In addition to purchases and sales of inventory, we also looked at additional inventory transactions for Mario’s Game Shop that related to freight charges, purchase discounts, and purchase returns:</a:t>
            </a:r>
          </a:p>
          <a:p>
            <a:pPr defTabSz="939363">
              <a:defRPr/>
            </a:pPr>
            <a:endParaRPr lang="en-US" dirty="0"/>
          </a:p>
          <a:p>
            <a:pPr defTabSz="939363">
              <a:defRPr/>
            </a:pPr>
            <a:r>
              <a:rPr lang="en-US" dirty="0"/>
              <a:t>1. On April 25, Mario pays freight charges of $300 for inventory purchased on April 25.</a:t>
            </a:r>
          </a:p>
          <a:p>
            <a:pPr defTabSz="939363">
              <a:defRPr/>
            </a:pPr>
            <a:r>
              <a:rPr lang="en-US" dirty="0"/>
              <a:t>2. On April 30, Mario pays for the units purchased on April 25, less a 2% purchase discount.</a:t>
            </a:r>
          </a:p>
          <a:p>
            <a:pPr defTabSz="939363">
              <a:defRPr/>
            </a:pPr>
            <a:r>
              <a:rPr lang="en-US" dirty="0"/>
              <a:t>3. On October 22, Mario returns 50 defective units from the October 19 purchase.</a:t>
            </a:r>
          </a:p>
          <a:p>
            <a:pPr defTabSz="939363">
              <a:defRPr/>
            </a:pPr>
            <a:endParaRPr lang="en-US" dirty="0"/>
          </a:p>
          <a:p>
            <a:pPr defTabSz="939363">
              <a:defRPr/>
            </a:pPr>
            <a:r>
              <a:rPr lang="en-US" dirty="0"/>
              <a:t>Next, let’s also compare the perpetual system and periodic system for these transactions.</a:t>
            </a:r>
          </a:p>
          <a:p>
            <a:pPr defTabSz="939363">
              <a:defRPr/>
            </a:pPr>
            <a:endParaRPr lang="en-US" dirty="0"/>
          </a:p>
          <a:p>
            <a:pPr defTabSz="939363">
              <a:defRPr/>
            </a:pPr>
            <a:r>
              <a:rPr lang="en-US" dirty="0"/>
              <a:t>Transaction 1:</a:t>
            </a:r>
          </a:p>
          <a:p>
            <a:pPr marL="176131" indent="-176131" defTabSz="939363">
              <a:buFont typeface="Arial" panose="020B0604020202020204" pitchFamily="34" charset="0"/>
              <a:buChar char="•"/>
              <a:defRPr/>
            </a:pPr>
            <a:r>
              <a:rPr lang="en-US" dirty="0"/>
              <a:t>Under the perpetual system discussed in the chapter, we saw that freight charges are included as an additional cost of inventory.</a:t>
            </a:r>
          </a:p>
          <a:p>
            <a:pPr marL="176131" indent="-176131" defTabSz="939363">
              <a:buFont typeface="Arial" panose="020B0604020202020204" pitchFamily="34" charset="0"/>
              <a:buChar char="•"/>
              <a:defRPr/>
            </a:pPr>
            <a:r>
              <a:rPr lang="en-US" dirty="0"/>
              <a:t>Here we see that under the periodic system, we record these charges in a separate account called Freight-in. That account will later be closed in a period-end adjusting entry. </a:t>
            </a:r>
          </a:p>
          <a:p>
            <a:pPr defTabSz="939363">
              <a:defRPr/>
            </a:pPr>
            <a:endParaRPr lang="en-US" dirty="0"/>
          </a:p>
          <a:p>
            <a:pPr defTabSz="939363">
              <a:defRPr/>
            </a:pPr>
            <a:r>
              <a:rPr lang="en-US" dirty="0"/>
              <a:t>Transaction 2:</a:t>
            </a:r>
          </a:p>
          <a:p>
            <a:pPr marL="176131" indent="-176131" defTabSz="939363">
              <a:buFont typeface="Arial" panose="020B0604020202020204" pitchFamily="34" charset="0"/>
              <a:buChar char="•"/>
              <a:defRPr/>
            </a:pPr>
            <a:r>
              <a:rPr lang="en-US" dirty="0"/>
              <a:t>Under the perpetual system, purchase discounts are recorded as a reduction in inventory cost. In the perpetual system, we credit purchase discounts to Inventory.  </a:t>
            </a:r>
          </a:p>
          <a:p>
            <a:pPr marL="176131" indent="-176131" defTabSz="939363">
              <a:buFont typeface="Arial" panose="020B0604020202020204" pitchFamily="34" charset="0"/>
              <a:buChar char="•"/>
              <a:defRPr/>
            </a:pPr>
            <a:r>
              <a:rPr lang="en-US" dirty="0"/>
              <a:t>Under the periodic system, this transaction is recorded in a separate account—Purchase Discounts. The Purchase Discounts account used in the periodic system is referred to as a contra purchases account.</a:t>
            </a:r>
          </a:p>
          <a:p>
            <a:pPr marL="176131" indent="-176131" defTabSz="939363">
              <a:buFont typeface="Arial" panose="020B0604020202020204" pitchFamily="34" charset="0"/>
              <a:buChar char="•"/>
              <a:defRPr/>
            </a:pPr>
            <a:endParaRPr lang="en-US" dirty="0"/>
          </a:p>
          <a:p>
            <a:pPr defTabSz="939363">
              <a:defRPr/>
            </a:pPr>
            <a:r>
              <a:rPr lang="en-US" dirty="0"/>
              <a:t>Transaction 3:</a:t>
            </a:r>
          </a:p>
          <a:p>
            <a:pPr marL="176131" indent="-176131" defTabSz="939363">
              <a:buFont typeface="Arial" panose="020B0604020202020204" pitchFamily="34" charset="0"/>
              <a:buChar char="•"/>
              <a:defRPr/>
            </a:pPr>
            <a:r>
              <a:rPr lang="en-US" dirty="0"/>
              <a:t>Under the perpetual system, purchase returns are recorded as a reduction in inventory cost. In the perpetual system, we credit purchase returns to Inventory.  </a:t>
            </a:r>
          </a:p>
          <a:p>
            <a:pPr marL="176131" indent="-176131" defTabSz="939363">
              <a:buFont typeface="Arial" panose="020B0604020202020204" pitchFamily="34" charset="0"/>
              <a:buChar char="•"/>
              <a:defRPr/>
            </a:pPr>
            <a:r>
              <a:rPr lang="en-US" dirty="0"/>
              <a:t>Under the periodic system, this transaction is recorded in a separate account—Purchase Returns. The Purchase Returns account used in the periodic system is also referred to as a contra purchases account.</a:t>
            </a:r>
          </a:p>
        </p:txBody>
      </p:sp>
      <p:sp>
        <p:nvSpPr>
          <p:cNvPr id="4" name="Slide Number Placeholder 3"/>
          <p:cNvSpPr>
            <a:spLocks noGrp="1"/>
          </p:cNvSpPr>
          <p:nvPr>
            <p:ph type="sldNum" sz="quarter" idx="10"/>
          </p:nvPr>
        </p:nvSpPr>
        <p:spPr/>
        <p:txBody>
          <a:bodyPr/>
          <a:lstStyle/>
          <a:p>
            <a:fld id="{C43689D5-1779-4DA8-9158-22D5E6BDFF44}" type="slidenum">
              <a:rPr lang="en-US" smtClean="0"/>
              <a:pPr/>
              <a:t>85</a:t>
            </a:fld>
            <a:endParaRPr lang="en-US" dirty="0"/>
          </a:p>
        </p:txBody>
      </p:sp>
    </p:spTree>
    <p:extLst>
      <p:ext uri="{BB962C8B-B14F-4D97-AF65-F5344CB8AC3E}">
        <p14:creationId xmlns:p14="http://schemas.microsoft.com/office/powerpoint/2010/main" val="380229449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period-end adjusting entry is needed only under the periodic system.</a:t>
            </a:r>
            <a:r>
              <a:rPr lang="en-US" dirty="0"/>
              <a:t> The adjusting entry serves the following purposes:</a:t>
            </a:r>
          </a:p>
          <a:p>
            <a:endParaRPr lang="en-US" dirty="0"/>
          </a:p>
          <a:p>
            <a:pPr marL="234841" indent="-234841">
              <a:buFont typeface="+mj-lt"/>
              <a:buAutoNum type="arabicPeriod"/>
            </a:pPr>
            <a:r>
              <a:rPr lang="en-US" dirty="0"/>
              <a:t>Adjusts the balance of inventory to its proper ending balance.</a:t>
            </a:r>
          </a:p>
          <a:p>
            <a:pPr marL="234841" indent="-234841">
              <a:buFont typeface="+mj-lt"/>
              <a:buAutoNum type="arabicPeriod"/>
            </a:pPr>
            <a:r>
              <a:rPr lang="en-US" dirty="0"/>
              <a:t>Records the cost of goods sold for the period, to match inventory costs with the related sales revenue.</a:t>
            </a:r>
          </a:p>
          <a:p>
            <a:pPr marL="234841" indent="-234841">
              <a:buFont typeface="+mj-lt"/>
              <a:buAutoNum type="arabicPeriod"/>
            </a:pPr>
            <a:r>
              <a:rPr lang="en-US" dirty="0"/>
              <a:t>Closes (or zeros out) the temporary purchases accounts (Purchases, Freight-in, Purchase Discounts, and Purchase Returns).</a:t>
            </a:r>
          </a:p>
          <a:p>
            <a:pPr marL="234841" indent="-234841">
              <a:buFont typeface="+mj-lt"/>
              <a:buAutoNum type="arabicPeriod"/>
            </a:pPr>
            <a:endParaRPr lang="en-US" dirty="0"/>
          </a:p>
          <a:p>
            <a:r>
              <a:rPr lang="en-US" sz="1800" dirty="0">
                <a:solidFill>
                  <a:srgbClr val="000000"/>
                </a:solidFill>
                <a:latin typeface="URWPalladioTOT"/>
              </a:rPr>
              <a:t>Let’s see what the period-end adjusting entry would look like for Mario’s Game Shop using the transactions described in this appendix. In addition, recall that beginning inventory equals $700 (</a:t>
            </a:r>
            <a:r>
              <a:rPr lang="en-US" sz="1800" dirty="0">
                <a:solidFill>
                  <a:srgbClr val="000000"/>
                </a:solidFill>
                <a:latin typeface="UniMath2"/>
              </a:rPr>
              <a:t>= </a:t>
            </a:r>
            <a:r>
              <a:rPr lang="en-US" sz="1800" dirty="0">
                <a:solidFill>
                  <a:srgbClr val="000000"/>
                </a:solidFill>
                <a:latin typeface="URWPalladioTOT"/>
              </a:rPr>
              <a:t>100 units </a:t>
            </a:r>
            <a:r>
              <a:rPr lang="en-US" sz="1800" dirty="0">
                <a:solidFill>
                  <a:srgbClr val="000000"/>
                </a:solidFill>
                <a:latin typeface="UniMath2"/>
              </a:rPr>
              <a:t>× </a:t>
            </a:r>
            <a:r>
              <a:rPr lang="en-US" sz="1800" dirty="0">
                <a:solidFill>
                  <a:srgbClr val="000000"/>
                </a:solidFill>
                <a:latin typeface="URWPalladioTOT"/>
              </a:rPr>
              <a:t>$7 unit cost) and ending inventory equals $1,650 (</a:t>
            </a:r>
            <a:r>
              <a:rPr lang="en-US" sz="1800" dirty="0">
                <a:solidFill>
                  <a:srgbClr val="000000"/>
                </a:solidFill>
                <a:latin typeface="UniMath2"/>
              </a:rPr>
              <a:t>= </a:t>
            </a:r>
            <a:r>
              <a:rPr lang="en-US" sz="1800" dirty="0">
                <a:solidFill>
                  <a:srgbClr val="000000"/>
                </a:solidFill>
                <a:latin typeface="URWPalladioTOT"/>
              </a:rPr>
              <a:t>150 units </a:t>
            </a:r>
            <a:r>
              <a:rPr lang="en-US" sz="1800" dirty="0">
                <a:solidFill>
                  <a:srgbClr val="000000"/>
                </a:solidFill>
                <a:latin typeface="UniMath2"/>
              </a:rPr>
              <a:t>× </a:t>
            </a:r>
            <a:r>
              <a:rPr lang="en-US" sz="1800" dirty="0">
                <a:solidFill>
                  <a:srgbClr val="000000"/>
                </a:solidFill>
                <a:latin typeface="URWPalladioTOT"/>
              </a:rPr>
              <a:t>$11 unit cost). </a:t>
            </a:r>
          </a:p>
          <a:p>
            <a:endParaRPr lang="en-US" sz="1800" dirty="0">
              <a:solidFill>
                <a:srgbClr val="000000"/>
              </a:solidFill>
              <a:latin typeface="URWPalladioTOT"/>
            </a:endParaRPr>
          </a:p>
          <a:p>
            <a:r>
              <a:rPr lang="en-US" sz="1800" dirty="0">
                <a:solidFill>
                  <a:srgbClr val="000000"/>
                </a:solidFill>
                <a:latin typeface="URWPalladioTOT"/>
              </a:rPr>
              <a:t>Notice that:</a:t>
            </a:r>
          </a:p>
          <a:p>
            <a:pPr marL="352261" indent="-352261">
              <a:buAutoNum type="arabicParenBoth"/>
            </a:pPr>
            <a:r>
              <a:rPr lang="en-US" sz="1800" dirty="0">
                <a:solidFill>
                  <a:srgbClr val="000000"/>
                </a:solidFill>
                <a:latin typeface="URWPalladioTOT"/>
              </a:rPr>
              <a:t>The balance of Inventory is updated for its ending amount of $1,650, while its beginning balance of $700 is eliminated, </a:t>
            </a:r>
          </a:p>
          <a:p>
            <a:pPr marL="352261" indent="-352261">
              <a:buAutoNum type="arabicParenBoth"/>
            </a:pPr>
            <a:r>
              <a:rPr lang="en-US" sz="1800" dirty="0">
                <a:solidFill>
                  <a:srgbClr val="000000"/>
                </a:solidFill>
                <a:latin typeface="URWPalladioTOT"/>
              </a:rPr>
              <a:t>Cost of Goods Sold is recorded for $8,046, and </a:t>
            </a:r>
          </a:p>
          <a:p>
            <a:pPr marL="352261" indent="-352261">
              <a:buAutoNum type="arabicParenBoth"/>
            </a:pPr>
            <a:r>
              <a:rPr lang="en-US" sz="1800" dirty="0">
                <a:solidFill>
                  <a:srgbClr val="000000"/>
                </a:solidFill>
                <a:latin typeface="URWPalladioTOT"/>
              </a:rPr>
              <a:t>Temporary accounts related to purchases are closed to zero. Purchase Discounts and Purchase Returns are credit balance accounts so they need to be debited to close them. Likewise, Purchases and Freight-in are debit balance accounts so they need to be credited to close them.</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86</a:t>
            </a:fld>
            <a:endParaRPr lang="en-US" dirty="0"/>
          </a:p>
        </p:txBody>
      </p:sp>
    </p:spTree>
    <p:extLst>
      <p:ext uri="{BB962C8B-B14F-4D97-AF65-F5344CB8AC3E}">
        <p14:creationId xmlns:p14="http://schemas.microsoft.com/office/powerpoint/2010/main" val="415337692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URWPalladioTOT"/>
              </a:rPr>
              <a:t>Notice that the amount of cost of goods sold above calculated under the periodic system is exactly the same as that calculated under the perpetual system (in Illustration 6–17, which is on a previous slide). To see a detailed example of this, let’s examine the first section of the multiple-step income statement, shown again in the illustration above.  </a:t>
            </a:r>
          </a:p>
          <a:p>
            <a:endParaRPr lang="en-US" sz="1800" dirty="0">
              <a:solidFill>
                <a:srgbClr val="000000"/>
              </a:solidFill>
              <a:latin typeface="URWPalladioTOT"/>
            </a:endParaRPr>
          </a:p>
          <a:p>
            <a:pPr algn="just"/>
            <a:r>
              <a:rPr lang="en-US" sz="1800" b="1" dirty="0">
                <a:solidFill>
                  <a:srgbClr val="000000"/>
                </a:solidFill>
                <a:latin typeface="URWPalladioTOT"/>
              </a:rPr>
              <a:t>The periodic system and perpetual system will always produce the same amounts for cost of goods sold (and therefore also ending inventory) when the FIFO inventory method is used. </a:t>
            </a:r>
          </a:p>
          <a:p>
            <a:pPr algn="just"/>
            <a:endParaRPr lang="en-US" sz="1800" dirty="0">
              <a:solidFill>
                <a:srgbClr val="000000"/>
              </a:solidFill>
              <a:latin typeface="URWPalladioTOT"/>
            </a:endParaRPr>
          </a:p>
          <a:p>
            <a:pPr algn="just"/>
            <a:r>
              <a:rPr lang="en-US" sz="1800" dirty="0">
                <a:solidFill>
                  <a:srgbClr val="000000"/>
                </a:solidFill>
                <a:latin typeface="URWPalladioTOT"/>
              </a:rPr>
              <a:t>However, when using LIFO or weighted-average, the amounts for cost of goods sold may differ between the periodic system and perpetual system. The reason for this difference is discussed further in more advanced accounting courses; it happens because determining which units of inventory are assumed sold occurs at the time of each sale throughout the period using a perpetual system but just once at the end of the period using a periodic system. For those interested, the book’s online resources include additional discussion and problems related to FIFO, LIFO, and weighted-average using the perpetual inventory system. </a:t>
            </a:r>
          </a:p>
          <a:p>
            <a:pPr algn="just"/>
            <a:endParaRPr lang="en-US" sz="1800" dirty="0">
              <a:solidFill>
                <a:srgbClr val="000000"/>
              </a:solidFill>
              <a:latin typeface="URWPalladioTOT"/>
            </a:endParaRPr>
          </a:p>
          <a:p>
            <a:pPr algn="just"/>
            <a:r>
              <a:rPr lang="en-US" sz="1800" dirty="0">
                <a:solidFill>
                  <a:srgbClr val="000000"/>
                </a:solidFill>
                <a:latin typeface="URWPalladioTOT"/>
              </a:rPr>
              <a:t>As discussed in Part B of the chapter, some companies maintain their own records on a FIFO basis and then adjust for the LIFO difference in preparing financial statements. </a:t>
            </a:r>
            <a:r>
              <a:rPr lang="en-US" sz="1800" b="1" dirty="0">
                <a:solidFill>
                  <a:srgbClr val="000000"/>
                </a:solidFill>
                <a:latin typeface="URWPalladioTOT"/>
              </a:rPr>
              <a:t>The inventory recording and reporting procedures discussed in Part B of the chapter most closely reflect those used in actual practice.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747721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4121684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89</a:t>
            </a:fld>
            <a:endParaRPr lang="en-US" dirty="0"/>
          </a:p>
        </p:txBody>
      </p:sp>
    </p:spTree>
    <p:extLst>
      <p:ext uri="{BB962C8B-B14F-4D97-AF65-F5344CB8AC3E}">
        <p14:creationId xmlns:p14="http://schemas.microsoft.com/office/powerpoint/2010/main" val="190645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2652799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93867161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Errors can unknowingly occur in inventory amounts if there are mistakes in a physical count of inventory or in the pricing of inventory quantities. </a:t>
            </a:r>
          </a:p>
          <a:p>
            <a:endParaRPr lang="en-IN" dirty="0"/>
          </a:p>
          <a:p>
            <a:r>
              <a:rPr lang="en-IN" dirty="0"/>
              <a:t>To understand the effects of an inventory error on the financial statements, let's think about how cost of goods sold is calculated: </a:t>
            </a:r>
          </a:p>
          <a:p>
            <a:r>
              <a:rPr lang="en-IN" dirty="0"/>
              <a:t>Beginning inventory + Purchases – Ending inventory = Cost of goods sold, which is set forth in the illustration at the top of this slide.</a:t>
            </a:r>
          </a:p>
          <a:p>
            <a:endParaRPr lang="en-US" b="1" dirty="0"/>
          </a:p>
          <a:p>
            <a:r>
              <a:rPr lang="en-US" dirty="0"/>
              <a:t>Notice that an error in calculating ending inventory (an asset in the balance sheet) causes an error in calculating cost of goods sold (an expense in the income statement). If cost of goods sold is misstated, gross profit will be misstated as well, but in the opposite direction. This is true because gross profit equals sales </a:t>
            </a:r>
            <a:r>
              <a:rPr lang="en-US" i="1" dirty="0"/>
              <a:t>minus</a:t>
            </a:r>
            <a:r>
              <a:rPr lang="en-US" dirty="0"/>
              <a:t> cost of goods sold. Furthermore, if gross profit is misstated, then net income and retained earnings will be misstated in the same direction; any mistake in net income is closed to retained earnings. </a:t>
            </a:r>
            <a:r>
              <a:rPr lang="en-US" sz="1800" dirty="0">
                <a:solidFill>
                  <a:srgbClr val="000000"/>
                </a:solidFill>
                <a:latin typeface="URWPalladioTOT"/>
              </a:rPr>
              <a:t>The effect of the inventory error in the current year is summarized in the illustration at the bottom of this slide.</a:t>
            </a:r>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91</a:t>
            </a:fld>
            <a:endParaRPr lang="en-US" dirty="0"/>
          </a:p>
        </p:txBody>
      </p:sp>
    </p:spTree>
    <p:extLst>
      <p:ext uri="{BB962C8B-B14F-4D97-AF65-F5344CB8AC3E}">
        <p14:creationId xmlns:p14="http://schemas.microsoft.com/office/powerpoint/2010/main" val="188878863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effects of a current-year inventory error on financial statements in the following year, remember that the amount of ending inventory this year is the amount of beginning inventory next year. An error in ending inventory this year will create an error in beginning inventory next year. This is demonstrated in the illustration above.</a:t>
            </a:r>
          </a:p>
          <a:p>
            <a:endParaRPr lang="en-US" dirty="0"/>
          </a:p>
          <a:p>
            <a:r>
              <a:rPr lang="en-US" dirty="0"/>
              <a:t>Notice that ending inventory is </a:t>
            </a:r>
            <a:r>
              <a:rPr lang="en-US" i="1" dirty="0"/>
              <a:t>subtracted</a:t>
            </a:r>
            <a:r>
              <a:rPr lang="en-US" dirty="0"/>
              <a:t> in calculating cost of goods sold in year 1 (the year of the inventory error). That same amount becomes beginning inventory in the following year and is </a:t>
            </a:r>
            <a:r>
              <a:rPr lang="en-US" i="1" dirty="0"/>
              <a:t>added</a:t>
            </a:r>
            <a:r>
              <a:rPr lang="en-US" dirty="0"/>
              <a:t> in calculating cost of goods sold. Because of this, </a:t>
            </a:r>
            <a:r>
              <a:rPr lang="en-US" b="1" dirty="0"/>
              <a:t>an error in calculating ending inventory in the current year will automatically affect cost of goods sold in the following year</a:t>
            </a:r>
            <a:r>
              <a:rPr lang="en-US" dirty="0"/>
              <a:t> </a:t>
            </a:r>
            <a:r>
              <a:rPr lang="en-US" b="1" i="1" dirty="0"/>
              <a:t>in the opposite direction</a:t>
            </a:r>
            <a:r>
              <a:rPr lang="en-US" b="1" i="0" dirty="0"/>
              <a:t>.</a:t>
            </a:r>
            <a:endParaRPr lang="en-US" i="0"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3707129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simple example to see how this works. </a:t>
            </a:r>
          </a:p>
          <a:p>
            <a:pPr marL="176131" indent="-176131">
              <a:buFont typeface="Arial" panose="020B0604020202020204" pitchFamily="34" charset="0"/>
              <a:buChar char="•"/>
            </a:pPr>
            <a:r>
              <a:rPr lang="en-US" dirty="0"/>
              <a:t>The top illustration shows the correct inventory amounts for 2024 and 2025.</a:t>
            </a:r>
          </a:p>
          <a:p>
            <a:pPr marL="176131" indent="-176131">
              <a:buFont typeface="Arial" panose="020B0604020202020204" pitchFamily="34" charset="0"/>
              <a:buChar char="•"/>
            </a:pPr>
            <a:r>
              <a:rPr lang="en-US" sz="1800" dirty="0">
                <a:solidFill>
                  <a:srgbClr val="000000"/>
                </a:solidFill>
                <a:latin typeface="URWPalladioTOT"/>
              </a:rPr>
              <a:t>Now, assume the company mistakenly reports ending inventory in 2024 as </a:t>
            </a:r>
            <a:r>
              <a:rPr lang="en-US" sz="1800" b="1" dirty="0">
                <a:solidFill>
                  <a:srgbClr val="000000"/>
                </a:solidFill>
                <a:latin typeface="URWPalladioTOT"/>
              </a:rPr>
              <a:t>$400</a:t>
            </a:r>
            <a:r>
              <a:rPr lang="en-US" sz="1800" dirty="0">
                <a:solidFill>
                  <a:srgbClr val="000000"/>
                </a:solidFill>
                <a:latin typeface="URWPalladioTOT"/>
              </a:rPr>
              <a:t>, instead of $500. The effect of the mistake is shown in the bottom illustration. </a:t>
            </a:r>
            <a:endParaRPr lang="en-US" dirty="0"/>
          </a:p>
          <a:p>
            <a:endParaRPr lang="en-US" dirty="0"/>
          </a:p>
          <a:p>
            <a:r>
              <a:rPr lang="en-US" dirty="0"/>
              <a:t>Notice three things: </a:t>
            </a:r>
          </a:p>
          <a:p>
            <a:pPr marL="234841" indent="-234841">
              <a:buFont typeface="+mj-lt"/>
              <a:buAutoNum type="arabicPeriod"/>
            </a:pPr>
            <a:r>
              <a:rPr lang="en-US" dirty="0"/>
              <a:t>The amount reported for inventory is correct by the end of the second year, $800. This is true </a:t>
            </a:r>
            <a:r>
              <a:rPr lang="en-US" i="1" dirty="0"/>
              <a:t>even if the company had never discovered its inventory mistake</a:t>
            </a:r>
            <a:r>
              <a:rPr lang="en-US" dirty="0"/>
              <a:t> in 2024.</a:t>
            </a:r>
          </a:p>
          <a:p>
            <a:pPr marL="234841" indent="-234841">
              <a:buFont typeface="+mj-lt"/>
              <a:buAutoNum type="arabicPeriod"/>
            </a:pPr>
            <a:r>
              <a:rPr lang="en-US" dirty="0"/>
              <a:t>The total amount reported for cost of goods sold over the two-year period from 2024 to 2025 is the same ($6,800) whether the error occurs or not. That’s because the overstatement to cost of goods sold of $100 in 2024 is offset by an understatement to cost of goods sold of $100 in 2025. This also means that the inventory error affects gross profit in each of the two years, but the combined two-year gross profit amount is unaffected.</a:t>
            </a:r>
          </a:p>
          <a:p>
            <a:pPr marL="234841" indent="-234841">
              <a:buFont typeface="+mj-lt"/>
              <a:buAutoNum type="arabicPeriod"/>
            </a:pPr>
            <a:r>
              <a:rPr lang="en-US" dirty="0"/>
              <a:t>If the combined two-year gross profit (and therefore net income) is correct, then retained earnings will also be correct by the end of 2024. Thus, the inventory error in 2025 has no effect on the accounting equation at the end of 2025. Assets (inventory) and stockholders’ equity (retained earnings) are correctly stated.</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9502115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54956091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95</a:t>
            </a:fld>
            <a:endParaRPr lang="en-US" dirty="0"/>
          </a:p>
        </p:txBody>
      </p:sp>
    </p:spTree>
    <p:extLst>
      <p:ext uri="{BB962C8B-B14F-4D97-AF65-F5344CB8AC3E}">
        <p14:creationId xmlns:p14="http://schemas.microsoft.com/office/powerpoint/2010/main" val="188878863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51759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15453" y="2675505"/>
            <a:ext cx="4002892"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p:cNvSpPr txBox="1">
            <a:spLocks/>
          </p:cNvSpPr>
          <p:nvPr userDrawn="1"/>
        </p:nvSpPr>
        <p:spPr>
          <a:xfrm>
            <a:off x="-113397" y="1559251"/>
            <a:ext cx="8255256"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Myriad Pro"/>
                <a:cs typeface="Myriad Pro"/>
              </a:rPr>
              <a:t>   Financial Accounting      </a:t>
            </a:r>
            <a:r>
              <a:rPr lang="en-US" sz="2000" dirty="0">
                <a:solidFill>
                  <a:schemeClr val="bg1"/>
                </a:solidFill>
                <a:latin typeface="Avenir LT Std 35 Light"/>
                <a:cs typeface="Avenir LT Std 35 Light"/>
              </a:rPr>
              <a:t>Sixth 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307892"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a:t>Click to edit Master title style</a:t>
            </a:r>
          </a:p>
        </p:txBody>
      </p:sp>
      <p:sp>
        <p:nvSpPr>
          <p:cNvPr id="4" name="Date Placeholder 3"/>
          <p:cNvSpPr>
            <a:spLocks noGrp="1"/>
          </p:cNvSpPr>
          <p:nvPr userDrawn="1">
            <p:ph type="dt" sz="half" idx="10"/>
          </p:nvPr>
        </p:nvSpPr>
        <p:spPr/>
        <p:txBody>
          <a:bodyPr/>
          <a:lstStyle/>
          <a:p>
            <a:fld id="{263A50C7-A2FE-C945-8295-A2DC7B8D8173}" type="datetime1">
              <a:t>3/16/2022</a:t>
            </a:fld>
            <a:endParaRPr lang="en-US" dirty="0"/>
          </a:p>
        </p:txBody>
      </p:sp>
      <p:sp>
        <p:nvSpPr>
          <p:cNvPr id="5" name="Footer Placeholder 4"/>
          <p:cNvSpPr>
            <a:spLocks noGrp="1"/>
          </p:cNvSpPr>
          <p:nvPr userDrawn="1">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11"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Tree>
    <p:extLst>
      <p:ext uri="{BB962C8B-B14F-4D97-AF65-F5344CB8AC3E}">
        <p14:creationId xmlns:p14="http://schemas.microsoft.com/office/powerpoint/2010/main" val="159626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09150" y="1280160"/>
            <a:ext cx="822960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D85D8D-BE0B-4149-8EAC-5973CC2DD9EF}" type="datetime1">
              <a:t>3/16/2022</a:t>
            </a:fld>
            <a:endParaRPr lang="en-US" dirty="0"/>
          </a:p>
        </p:txBody>
      </p:sp>
      <p:sp>
        <p:nvSpPr>
          <p:cNvPr id="5" name="Footer Placeholder 4"/>
          <p:cNvSpPr>
            <a:spLocks noGrp="1"/>
          </p:cNvSpPr>
          <p:nvPr>
            <p:ph type="ftr" sz="quarter" idx="11"/>
          </p:nvPr>
        </p:nvSpPr>
        <p:spPr>
          <a:xfrm>
            <a:off x="1424213" y="6434580"/>
            <a:ext cx="6540501" cy="365125"/>
          </a:xfrm>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Tree>
    <p:extLst>
      <p:ext uri="{BB962C8B-B14F-4D97-AF65-F5344CB8AC3E}">
        <p14:creationId xmlns:p14="http://schemas.microsoft.com/office/powerpoint/2010/main" val="2790884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406640"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t>3/16/2022</a:t>
            </a:fld>
            <a:endParaRPr lang="en-US" dirty="0"/>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11" name="Title 10"/>
          <p:cNvSpPr>
            <a:spLocks noGrp="1"/>
          </p:cNvSpPr>
          <p:nvPr>
            <p:ph type="title"/>
          </p:nvPr>
        </p:nvSpPr>
        <p:spPr>
          <a:xfrm>
            <a:off x="936943" y="421929"/>
            <a:ext cx="7406640" cy="1143000"/>
          </a:xfrm>
          <a:prstGeom prst="rect">
            <a:avLst/>
          </a:prstGeom>
        </p:spPr>
        <p:txBody>
          <a:bodyPr/>
          <a:lstStyle>
            <a:lvl1pPr>
              <a:defRPr>
                <a:solidFill>
                  <a:srgbClr val="D49323"/>
                </a:solidFill>
              </a:defRPr>
            </a:lvl1pPr>
          </a:lstStyle>
          <a:p>
            <a:r>
              <a:rPr lang="en-US"/>
              <a:t>Click to edit Master title style</a:t>
            </a:r>
          </a:p>
        </p:txBody>
      </p:sp>
      <p:sp>
        <p:nvSpPr>
          <p:cNvPr id="12"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Tree>
    <p:extLst>
      <p:ext uri="{BB962C8B-B14F-4D97-AF65-F5344CB8AC3E}">
        <p14:creationId xmlns:p14="http://schemas.microsoft.com/office/powerpoint/2010/main" val="29923448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406640"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t>3/16/2022</a:t>
            </a:fld>
            <a:endParaRPr lang="en-US" dirty="0"/>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11" name="Title 10"/>
          <p:cNvSpPr>
            <a:spLocks noGrp="1"/>
          </p:cNvSpPr>
          <p:nvPr>
            <p:ph type="title"/>
          </p:nvPr>
        </p:nvSpPr>
        <p:spPr>
          <a:xfrm>
            <a:off x="936943" y="421929"/>
            <a:ext cx="7406640" cy="1143000"/>
          </a:xfrm>
          <a:prstGeom prst="rect">
            <a:avLst/>
          </a:prstGeom>
        </p:spPr>
        <p:txBody>
          <a:bodyPr/>
          <a:lstStyle>
            <a:lvl1pPr>
              <a:defRPr>
                <a:solidFill>
                  <a:srgbClr val="D49323"/>
                </a:solidFill>
              </a:defRPr>
            </a:lvl1pPr>
          </a:lstStyle>
          <a:p>
            <a:r>
              <a:rPr lang="en-US"/>
              <a:t>Click to edit Master title style</a:t>
            </a:r>
          </a:p>
        </p:txBody>
      </p:sp>
      <p:sp>
        <p:nvSpPr>
          <p:cNvPr id="12"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Tree>
    <p:extLst>
      <p:ext uri="{BB962C8B-B14F-4D97-AF65-F5344CB8AC3E}">
        <p14:creationId xmlns:p14="http://schemas.microsoft.com/office/powerpoint/2010/main" val="77620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cept Check">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2731574"/>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647E3B0-6CF8-6B41-8C36-E366D973E159}" type="datetime1">
              <a:t>3/16/2022</a:t>
            </a:fld>
            <a:endParaRPr lang="en-US" dirty="0"/>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6" name="Slide Number Placeholder 5"/>
          <p:cNvSpPr>
            <a:spLocks noGrp="1"/>
          </p:cNvSpPr>
          <p:nvPr>
            <p:ph type="sldNum" sz="quarter" idx="12"/>
          </p:nvPr>
        </p:nvSpPr>
        <p:spPr>
          <a:xfrm>
            <a:off x="6989386" y="6471802"/>
            <a:ext cx="2133600" cy="365125"/>
          </a:xfrm>
          <a:prstGeom prst="rect">
            <a:avLst/>
          </a:prstGeom>
        </p:spPr>
        <p:txBody>
          <a:bodyPr/>
          <a:lstStyle/>
          <a:p>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3245756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406640"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t>3/16/2022</a:t>
            </a:fld>
            <a:endParaRPr lang="en-US" dirty="0"/>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11" name="Title 10"/>
          <p:cNvSpPr>
            <a:spLocks noGrp="1"/>
          </p:cNvSpPr>
          <p:nvPr>
            <p:ph type="title"/>
          </p:nvPr>
        </p:nvSpPr>
        <p:spPr>
          <a:xfrm>
            <a:off x="936943" y="421929"/>
            <a:ext cx="7922577" cy="1143000"/>
          </a:xfrm>
          <a:prstGeom prst="rect">
            <a:avLst/>
          </a:prstGeom>
        </p:spPr>
        <p:txBody>
          <a:bodyPr/>
          <a:lstStyle>
            <a:lvl1pPr>
              <a:defRPr>
                <a:solidFill>
                  <a:srgbClr val="D49323"/>
                </a:solidFill>
              </a:defRPr>
            </a:lvl1pPr>
          </a:lstStyle>
          <a:p>
            <a:r>
              <a:rPr lang="en-US"/>
              <a:t>Click to edit Master title style</a:t>
            </a:r>
          </a:p>
        </p:txBody>
      </p:sp>
      <p:sp>
        <p:nvSpPr>
          <p:cNvPr id="12"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Tree>
    <p:extLst>
      <p:ext uri="{BB962C8B-B14F-4D97-AF65-F5344CB8AC3E}">
        <p14:creationId xmlns:p14="http://schemas.microsoft.com/office/powerpoint/2010/main" val="7762086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406640"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t>3/16/2022</a:t>
            </a:fld>
            <a:endParaRPr lang="en-US" dirty="0"/>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11" name="Title 10"/>
          <p:cNvSpPr>
            <a:spLocks noGrp="1"/>
          </p:cNvSpPr>
          <p:nvPr>
            <p:ph type="title"/>
          </p:nvPr>
        </p:nvSpPr>
        <p:spPr>
          <a:xfrm>
            <a:off x="936943" y="421929"/>
            <a:ext cx="7922577" cy="1143000"/>
          </a:xfrm>
          <a:prstGeom prst="rect">
            <a:avLst/>
          </a:prstGeom>
        </p:spPr>
        <p:txBody>
          <a:bodyPr/>
          <a:lstStyle>
            <a:lvl1pPr>
              <a:defRPr>
                <a:solidFill>
                  <a:srgbClr val="D49323"/>
                </a:solidFill>
              </a:defRPr>
            </a:lvl1pPr>
          </a:lstStyle>
          <a:p>
            <a:r>
              <a:rPr lang="en-US"/>
              <a:t>Click to edit Master title style</a:t>
            </a:r>
          </a:p>
        </p:txBody>
      </p:sp>
      <p:sp>
        <p:nvSpPr>
          <p:cNvPr id="12"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Tree>
    <p:extLst>
      <p:ext uri="{BB962C8B-B14F-4D97-AF65-F5344CB8AC3E}">
        <p14:creationId xmlns:p14="http://schemas.microsoft.com/office/powerpoint/2010/main" val="7762086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406640"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t>3/16/2022</a:t>
            </a:fld>
            <a:endParaRPr lang="en-US" dirty="0"/>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11" name="Title 10"/>
          <p:cNvSpPr>
            <a:spLocks noGrp="1"/>
          </p:cNvSpPr>
          <p:nvPr>
            <p:ph type="title"/>
          </p:nvPr>
        </p:nvSpPr>
        <p:spPr>
          <a:xfrm>
            <a:off x="936943" y="421929"/>
            <a:ext cx="7922577" cy="1143000"/>
          </a:xfrm>
          <a:prstGeom prst="rect">
            <a:avLst/>
          </a:prstGeom>
        </p:spPr>
        <p:txBody>
          <a:bodyPr/>
          <a:lstStyle>
            <a:lvl1pPr>
              <a:defRPr>
                <a:solidFill>
                  <a:srgbClr val="D49323"/>
                </a:solidFill>
              </a:defRPr>
            </a:lvl1pPr>
          </a:lstStyle>
          <a:p>
            <a:r>
              <a:rPr lang="en-US"/>
              <a:t>Click to edit Master title style</a:t>
            </a:r>
          </a:p>
        </p:txBody>
      </p:sp>
      <p:sp>
        <p:nvSpPr>
          <p:cNvPr id="12"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Tree>
    <p:extLst>
      <p:ext uri="{BB962C8B-B14F-4D97-AF65-F5344CB8AC3E}">
        <p14:creationId xmlns:p14="http://schemas.microsoft.com/office/powerpoint/2010/main" val="776208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886716" y="6527395"/>
            <a:ext cx="6973877" cy="215444"/>
          </a:xfrm>
          <a:prstGeom prst="rect">
            <a:avLst/>
          </a:prstGeom>
          <a:noFill/>
        </p:spPr>
        <p:txBody>
          <a:bodyPr wrap="square" rtlCol="0">
            <a:spAutoFit/>
          </a:bodyPr>
          <a:lstStyle/>
          <a:p>
            <a:r>
              <a:rPr lang="en-US" sz="800" dirty="0"/>
              <a:t>Copyright ©2022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42279222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hasCustomPrompt="1"/>
          </p:nvPr>
        </p:nvSpPr>
        <p:spPr>
          <a:xfrm>
            <a:off x="740506" y="2675157"/>
            <a:ext cx="7772400" cy="1500187"/>
          </a:xfrm>
          <a:prstGeom prst="rect">
            <a:avLst/>
          </a:prstGeom>
        </p:spPr>
        <p:txBody>
          <a:bodyPr anchor="t">
            <a:normAutofit/>
          </a:bodyPr>
          <a:lstStyle>
            <a:lvl1pPr marL="274320" indent="-274320">
              <a:buFont typeface="Arial"/>
              <a:buChar char="•"/>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08325-B8D1-5149-BA30-F68BA6EA5041}" type="datetime1">
              <a:t>3/16/2022</a:t>
            </a:fld>
            <a:endParaRPr lang="en-US" dirty="0"/>
          </a:p>
        </p:txBody>
      </p:sp>
      <p:sp>
        <p:nvSpPr>
          <p:cNvPr id="5" name="Footer Placeholder 4"/>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10437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 or ILLUST">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5"/>
            <a:ext cx="8229600" cy="1143000"/>
          </a:xfrm>
          <a:prstGeom prst="rect">
            <a:avLst/>
          </a:prstGeom>
        </p:spPr>
        <p:txBody>
          <a:bodyPr/>
          <a:lstStyle>
            <a:lvl1pPr>
              <a:defRPr sz="4000"/>
            </a:lvl1pPr>
          </a:lstStyle>
          <a:p>
            <a:r>
              <a:rPr lang="en-US" dirty="0"/>
              <a:t>Click to edit Master title style</a:t>
            </a:r>
          </a:p>
        </p:txBody>
      </p:sp>
      <p:sp>
        <p:nvSpPr>
          <p:cNvPr id="4" name="Date Placeholder 3"/>
          <p:cNvSpPr>
            <a:spLocks noGrp="1"/>
          </p:cNvSpPr>
          <p:nvPr>
            <p:ph type="dt" sz="half" idx="10"/>
          </p:nvPr>
        </p:nvSpPr>
        <p:spPr/>
        <p:txBody>
          <a:bodyPr/>
          <a:lstStyle/>
          <a:p>
            <a:fld id="{AB7302AD-8117-3E4D-899F-FD6E43474512}" type="datetime1">
              <a:t>3/16/2022</a:t>
            </a:fld>
            <a:endParaRPr lang="en-US" dirty="0"/>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8" name="Content Placeholder 7"/>
          <p:cNvSpPr>
            <a:spLocks noGrp="1"/>
          </p:cNvSpPr>
          <p:nvPr>
            <p:ph sz="quarter" idx="13"/>
          </p:nvPr>
        </p:nvSpPr>
        <p:spPr>
          <a:xfrm>
            <a:off x="823496" y="483728"/>
            <a:ext cx="6296388" cy="331817"/>
          </a:xfrm>
          <a:prstGeom prst="rect">
            <a:avLst/>
          </a:prstGeom>
        </p:spPr>
        <p:txBody>
          <a:bodyPr lIns="0" tIns="0" rIns="0" bIns="0">
            <a:noAutofit/>
          </a:bodyPr>
          <a:lstStyle>
            <a:lvl1pPr marL="0" indent="0">
              <a:buFontTx/>
              <a:buNone/>
              <a:defRPr sz="32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dirty="0"/>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Tree>
    <p:extLst>
      <p:ext uri="{BB962C8B-B14F-4D97-AF65-F5344CB8AC3E}">
        <p14:creationId xmlns:p14="http://schemas.microsoft.com/office/powerpoint/2010/main" val="247356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1155721"/>
            <a:ext cx="5772478" cy="4525963"/>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FD5F9EAC-C54C-7C4A-BE6C-ECF8C0C53D61}" type="datetime1">
              <a:t>3/16/2022</a:t>
            </a:fld>
            <a:endParaRPr lang="en-US" dirty="0"/>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9" name="TextBox 8"/>
          <p:cNvSpPr txBox="1"/>
          <p:nvPr userDrawn="1"/>
        </p:nvSpPr>
        <p:spPr>
          <a:xfrm>
            <a:off x="718509" y="498933"/>
            <a:ext cx="3057071" cy="1200329"/>
          </a:xfrm>
          <a:prstGeom prst="rect">
            <a:avLst/>
          </a:prstGeom>
          <a:noFill/>
        </p:spPr>
        <p:txBody>
          <a:bodyPr wrap="square" rtlCol="0">
            <a:spAutoFit/>
          </a:bodyPr>
          <a:lstStyle/>
          <a:p>
            <a:r>
              <a:rPr lang="en-US" sz="3600" b="0" i="0" dirty="0">
                <a:solidFill>
                  <a:srgbClr val="A5062D"/>
                </a:solidFill>
                <a:latin typeface="Avenir LT Std 55 Roman"/>
                <a:cs typeface="Avenir LT Std 55 Roman"/>
              </a:rPr>
              <a:t>Learning</a:t>
            </a:r>
          </a:p>
          <a:p>
            <a:r>
              <a:rPr lang="en-US" sz="3600" b="0" i="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Tree>
    <p:extLst>
      <p:ext uri="{BB962C8B-B14F-4D97-AF65-F5344CB8AC3E}">
        <p14:creationId xmlns:p14="http://schemas.microsoft.com/office/powerpoint/2010/main" val="407630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 as Title">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709368" y="1442358"/>
            <a:ext cx="8237605" cy="2968582"/>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F6003AD1-22E3-5548-9310-30B04DC1A930}" type="datetime1">
              <a:t>3/16/2022</a:t>
            </a:fld>
            <a:endParaRPr lang="en-US" dirty="0"/>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a:t>Click to edit Master title style</a:t>
            </a:r>
          </a:p>
        </p:txBody>
      </p:sp>
      <p:sp>
        <p:nvSpPr>
          <p:cNvPr id="9"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Tree>
    <p:extLst>
      <p:ext uri="{BB962C8B-B14F-4D97-AF65-F5344CB8AC3E}">
        <p14:creationId xmlns:p14="http://schemas.microsoft.com/office/powerpoint/2010/main" val="213370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 ">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hasCustomPrompt="1"/>
          </p:nvPr>
        </p:nvSpPr>
        <p:spPr>
          <a:xfrm>
            <a:off x="740506" y="2675157"/>
            <a:ext cx="8129174" cy="1500187"/>
          </a:xfrm>
          <a:prstGeom prst="rect">
            <a:avLst/>
          </a:prstGeom>
        </p:spPr>
        <p:txBody>
          <a:bodyPr anchor="t">
            <a:normAutofit/>
          </a:bodyPr>
          <a:lstStyle>
            <a:lvl1pPr marL="0" indent="0">
              <a:buFont typeface="Arial"/>
              <a:buNone/>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AF2BC-7315-7D4B-AA52-4E1ABE56C715}" type="datetime1">
              <a:t>3/16/2022</a:t>
            </a:fld>
            <a:endParaRPr lang="en-US" dirty="0"/>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
        <p:nvSpPr>
          <p:cNvPr id="9"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Tree>
    <p:extLst>
      <p:ext uri="{BB962C8B-B14F-4D97-AF65-F5344CB8AC3E}">
        <p14:creationId xmlns:p14="http://schemas.microsoft.com/office/powerpoint/2010/main" val="236661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3/16/2022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a:t>
            </a:r>
            <a:r>
              <a:rPr lang="de-DE" sz="800" dirty="0"/>
              <a:t>©2022</a:t>
            </a:r>
            <a:r>
              <a:rPr lang="en-US" sz="800" dirty="0"/>
              <a:t> McGraw-Hill. All rights reserved. No reproduction or distribution without the prior written consent of McGraw-Hill.</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92DE-0557-6F4A-B3FB-C5E991064813}" type="datetime1">
              <a:t>3/16/2022</a:t>
            </a:fld>
            <a:endParaRPr lang="en-US" dirty="0"/>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26339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2" r:id="rId4"/>
    <p:sldLayoutId id="2147483660" r:id="rId5"/>
    <p:sldLayoutId id="2147483661" r:id="rId6"/>
    <p:sldLayoutId id="2147483651" r:id="rId7"/>
    <p:sldLayoutId id="2147483664" r:id="rId8"/>
    <p:sldLayoutId id="2147483665" r:id="rId9"/>
    <p:sldLayoutId id="2147483666" r:id="rId10"/>
    <p:sldLayoutId id="2147483667" r:id="rId11"/>
    <p:sldLayoutId id="2147483668" r:id="rId12"/>
    <p:sldLayoutId id="2147483669" r:id="rId13"/>
    <p:sldLayoutId id="2147483670"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6" r:id="rId27"/>
    <p:sldLayoutId id="2147483688" r:id="rId28"/>
    <p:sldLayoutId id="2147483689" r:id="rId29"/>
    <p:sldLayoutId id="2147483690" r:id="rId30"/>
    <p:sldLayoutId id="2147483691" r:id="rId31"/>
    <p:sldLayoutId id="2147483692" r:id="rId32"/>
    <p:sldLayoutId id="2147483693" r:id="rId33"/>
    <p:sldLayoutId id="2147483694" r:id="rId34"/>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Word_Document.docx"/></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a:xfrm>
            <a:off x="631373" y="2657860"/>
            <a:ext cx="3598311" cy="1384995"/>
          </a:xfrm>
        </p:spPr>
        <p:txBody>
          <a:bodyPr/>
          <a:lstStyle/>
          <a:p>
            <a:r>
              <a:rPr lang="en-US" dirty="0"/>
              <a:t>Inventory and Cost of Goods Sold</a:t>
            </a:r>
          </a:p>
        </p:txBody>
      </p:sp>
      <p:sp>
        <p:nvSpPr>
          <p:cNvPr id="13" name="TextBox 12"/>
          <p:cNvSpPr txBox="1"/>
          <p:nvPr/>
        </p:nvSpPr>
        <p:spPr>
          <a:xfrm>
            <a:off x="1578635" y="3435765"/>
            <a:ext cx="1398255" cy="1938992"/>
          </a:xfrm>
          <a:prstGeom prst="rect">
            <a:avLst/>
          </a:prstGeom>
          <a:noFill/>
        </p:spPr>
        <p:txBody>
          <a:bodyPr wrap="square" rtlCol="0">
            <a:spAutoFit/>
          </a:bodyPr>
          <a:lstStyle/>
          <a:p>
            <a:pPr algn="ctr"/>
            <a:r>
              <a:rPr lang="en-US" sz="12000" dirty="0">
                <a:solidFill>
                  <a:srgbClr val="D49323"/>
                </a:solidFill>
                <a:latin typeface="Avenir LT Std 35 Light"/>
                <a:cs typeface="Avenir LT Std 35 Light"/>
              </a:rPr>
              <a:t>6</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242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LO6–2</a:t>
            </a:r>
            <a:r>
              <a:rPr lang="en-US" dirty="0"/>
              <a:t>	Understand how cost of goods sold is reported in a multiple-step income statement.</a:t>
            </a:r>
          </a:p>
        </p:txBody>
      </p:sp>
      <p:sp>
        <p:nvSpPr>
          <p:cNvPr id="4" name="Title 3"/>
          <p:cNvSpPr>
            <a:spLocks noGrp="1"/>
          </p:cNvSpPr>
          <p:nvPr>
            <p:ph type="title"/>
          </p:nvPr>
        </p:nvSpPr>
        <p:spPr/>
        <p:txBody>
          <a:bodyPr/>
          <a:lstStyle/>
          <a:p>
            <a:r>
              <a:rPr lang="en-US" dirty="0"/>
              <a:t>Learning Objective 2</a:t>
            </a:r>
          </a:p>
        </p:txBody>
      </p:sp>
      <p:sp>
        <p:nvSpPr>
          <p:cNvPr id="8" name="Footer Placeholder 7"/>
          <p:cNvSpPr>
            <a:spLocks noGrp="1"/>
          </p:cNvSpPr>
          <p:nvPr>
            <p:ph type="ftr" sz="quarter" idx="11"/>
          </p:nvPr>
        </p:nvSpPr>
        <p:spPr>
          <a:xfrm>
            <a:off x="1424213" y="6492875"/>
            <a:ext cx="6540501" cy="365125"/>
          </a:xfrm>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245347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3673611" y="3104506"/>
            <a:ext cx="226192" cy="358500"/>
          </a:xfrm>
          <a:prstGeom prst="line">
            <a:avLst/>
          </a:prstGeom>
          <a:ln w="50800">
            <a:headEnd type="none"/>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914400" y="780170"/>
            <a:ext cx="7380360" cy="1143000"/>
          </a:xfrm>
        </p:spPr>
        <p:txBody>
          <a:bodyPr>
            <a:noAutofit/>
          </a:bodyPr>
          <a:lstStyle/>
          <a:p>
            <a:pPr>
              <a:lnSpc>
                <a:spcPct val="90000"/>
              </a:lnSpc>
            </a:pPr>
            <a:r>
              <a:rPr lang="en-US" sz="4000" dirty="0"/>
              <a:t>Relationship between Inventory and Cost of Goods Sold </a:t>
            </a:r>
          </a:p>
        </p:txBody>
      </p:sp>
      <p:sp>
        <p:nvSpPr>
          <p:cNvPr id="10" name="Text Placeholder 5"/>
          <p:cNvSpPr txBox="1">
            <a:spLocks/>
          </p:cNvSpPr>
          <p:nvPr/>
        </p:nvSpPr>
        <p:spPr>
          <a:xfrm>
            <a:off x="940070" y="3377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6–3</a:t>
            </a:r>
          </a:p>
        </p:txBody>
      </p:sp>
      <p:sp>
        <p:nvSpPr>
          <p:cNvPr id="20" name="Rounded Rectangle 19"/>
          <p:cNvSpPr/>
          <p:nvPr/>
        </p:nvSpPr>
        <p:spPr>
          <a:xfrm>
            <a:off x="814193" y="1880672"/>
            <a:ext cx="3432754" cy="1223834"/>
          </a:xfrm>
          <a:prstGeom prst="roundRect">
            <a:avLst/>
          </a:prstGeom>
          <a:solidFill>
            <a:schemeClr val="accent5">
              <a:lumMod val="60000"/>
              <a:lumOff val="4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1" name="Rounded Rectangle 20"/>
          <p:cNvSpPr/>
          <p:nvPr/>
        </p:nvSpPr>
        <p:spPr>
          <a:xfrm>
            <a:off x="4732323" y="1880672"/>
            <a:ext cx="3562437" cy="1223834"/>
          </a:xfrm>
          <a:prstGeom prst="roundRect">
            <a:avLst/>
          </a:prstGeom>
          <a:solidFill>
            <a:schemeClr val="accent5">
              <a:lumMod val="60000"/>
              <a:lumOff val="4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 name="Document 7"/>
          <p:cNvSpPr/>
          <p:nvPr/>
        </p:nvSpPr>
        <p:spPr>
          <a:xfrm rot="16200000">
            <a:off x="2034004" y="4363215"/>
            <a:ext cx="1506703" cy="2919191"/>
          </a:xfrm>
          <a:prstGeom prst="flowChartDocument">
            <a:avLst/>
          </a:prstGeom>
          <a:solidFill>
            <a:srgbClr val="93CDDD"/>
          </a:solidFill>
          <a:ln>
            <a:solidFill>
              <a:srgbClr val="3185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2" name="Document 21"/>
          <p:cNvSpPr/>
          <p:nvPr/>
        </p:nvSpPr>
        <p:spPr>
          <a:xfrm rot="16200000" flipH="1" flipV="1">
            <a:off x="5486088" y="4315697"/>
            <a:ext cx="1506702" cy="3014231"/>
          </a:xfrm>
          <a:prstGeom prst="flowChartDocument">
            <a:avLst/>
          </a:prstGeom>
          <a:solidFill>
            <a:srgbClr val="93CDDD"/>
          </a:solidFill>
          <a:ln>
            <a:solidFill>
              <a:srgbClr val="3185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3" name="Rounded Rectangle 22"/>
          <p:cNvSpPr/>
          <p:nvPr/>
        </p:nvSpPr>
        <p:spPr>
          <a:xfrm>
            <a:off x="3225909" y="3426545"/>
            <a:ext cx="2500830" cy="1261841"/>
          </a:xfrm>
          <a:prstGeom prst="roundRect">
            <a:avLst/>
          </a:prstGeom>
          <a:solidFill>
            <a:schemeClr val="accent5">
              <a:lumMod val="60000"/>
              <a:lumOff val="4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25" name="Straight Connector 24"/>
          <p:cNvCxnSpPr/>
          <p:nvPr/>
        </p:nvCxnSpPr>
        <p:spPr>
          <a:xfrm>
            <a:off x="5199617" y="4664582"/>
            <a:ext cx="336947" cy="436733"/>
          </a:xfrm>
          <a:prstGeom prst="line">
            <a:avLst/>
          </a:prstGeom>
          <a:ln w="50800">
            <a:headEnd type="none"/>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3447420" y="4664582"/>
            <a:ext cx="452383" cy="404876"/>
          </a:xfrm>
          <a:prstGeom prst="line">
            <a:avLst/>
          </a:prstGeom>
          <a:ln w="50800">
            <a:headEnd type="none"/>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814193" y="1919566"/>
            <a:ext cx="3367404" cy="1200329"/>
          </a:xfrm>
          <a:prstGeom prst="rect">
            <a:avLst/>
          </a:prstGeom>
        </p:spPr>
        <p:txBody>
          <a:bodyPr wrap="square">
            <a:spAutoFit/>
          </a:bodyPr>
          <a:lstStyle/>
          <a:p>
            <a:pPr algn="ctr"/>
            <a:r>
              <a:rPr lang="en-US" sz="2400" b="1" dirty="0"/>
              <a:t>Beginning Inventory</a:t>
            </a:r>
          </a:p>
          <a:p>
            <a:pPr algn="ctr"/>
            <a:r>
              <a:rPr lang="en-US" sz="2400" dirty="0"/>
              <a:t>(asset)</a:t>
            </a:r>
          </a:p>
          <a:p>
            <a:pPr algn="ctr"/>
            <a:r>
              <a:rPr lang="en-US" sz="2400" dirty="0"/>
              <a:t>$20,000 </a:t>
            </a:r>
          </a:p>
        </p:txBody>
      </p:sp>
      <p:sp>
        <p:nvSpPr>
          <p:cNvPr id="28" name="Rectangle 27"/>
          <p:cNvSpPr/>
          <p:nvPr/>
        </p:nvSpPr>
        <p:spPr>
          <a:xfrm>
            <a:off x="4732324" y="1906282"/>
            <a:ext cx="3562436" cy="1200329"/>
          </a:xfrm>
          <a:prstGeom prst="rect">
            <a:avLst/>
          </a:prstGeom>
        </p:spPr>
        <p:txBody>
          <a:bodyPr wrap="square">
            <a:spAutoFit/>
          </a:bodyPr>
          <a:lstStyle/>
          <a:p>
            <a:pPr algn="ctr"/>
            <a:r>
              <a:rPr lang="en-US" sz="2400" b="1" dirty="0"/>
              <a:t>Purchases During the Year</a:t>
            </a:r>
          </a:p>
          <a:p>
            <a:pPr algn="ctr"/>
            <a:r>
              <a:rPr lang="en-US" sz="2400" dirty="0"/>
              <a:t>(asset)</a:t>
            </a:r>
          </a:p>
          <a:p>
            <a:pPr algn="ctr"/>
            <a:r>
              <a:rPr lang="en-US" sz="2400" dirty="0"/>
              <a:t>$90,000 </a:t>
            </a:r>
          </a:p>
        </p:txBody>
      </p:sp>
      <p:sp>
        <p:nvSpPr>
          <p:cNvPr id="29" name="Rectangle 28"/>
          <p:cNvSpPr/>
          <p:nvPr/>
        </p:nvSpPr>
        <p:spPr>
          <a:xfrm>
            <a:off x="3046656" y="3440926"/>
            <a:ext cx="2796137" cy="1200329"/>
          </a:xfrm>
          <a:prstGeom prst="rect">
            <a:avLst/>
          </a:prstGeom>
        </p:spPr>
        <p:txBody>
          <a:bodyPr wrap="square">
            <a:spAutoFit/>
          </a:bodyPr>
          <a:lstStyle/>
          <a:p>
            <a:pPr algn="ctr"/>
            <a:r>
              <a:rPr lang="en-US" sz="2400" b="1" dirty="0"/>
              <a:t>Total Inventory</a:t>
            </a:r>
          </a:p>
          <a:p>
            <a:pPr algn="ctr"/>
            <a:r>
              <a:rPr lang="en-US" sz="2400" b="1" dirty="0"/>
              <a:t>Available for Sale</a:t>
            </a:r>
            <a:endParaRPr lang="en-US" sz="2400" dirty="0"/>
          </a:p>
          <a:p>
            <a:pPr algn="ctr"/>
            <a:r>
              <a:rPr lang="en-US" sz="2400" dirty="0"/>
              <a:t>$110,000 </a:t>
            </a:r>
          </a:p>
        </p:txBody>
      </p:sp>
      <p:sp>
        <p:nvSpPr>
          <p:cNvPr id="30" name="Rectangle 29"/>
          <p:cNvSpPr/>
          <p:nvPr/>
        </p:nvSpPr>
        <p:spPr>
          <a:xfrm>
            <a:off x="1327760" y="5109672"/>
            <a:ext cx="2572044" cy="1569660"/>
          </a:xfrm>
          <a:prstGeom prst="rect">
            <a:avLst/>
          </a:prstGeom>
        </p:spPr>
        <p:txBody>
          <a:bodyPr wrap="square">
            <a:spAutoFit/>
          </a:bodyPr>
          <a:lstStyle/>
          <a:p>
            <a:pPr algn="ctr"/>
            <a:r>
              <a:rPr lang="en-US" sz="2400" b="1" dirty="0"/>
              <a:t>Ending Inventory</a:t>
            </a:r>
          </a:p>
          <a:p>
            <a:pPr algn="ctr"/>
            <a:r>
              <a:rPr lang="en-US" sz="2400" dirty="0"/>
              <a:t>Asset in the</a:t>
            </a:r>
          </a:p>
          <a:p>
            <a:pPr algn="ctr"/>
            <a:r>
              <a:rPr lang="en-US" sz="2400" dirty="0"/>
              <a:t>balance sheet</a:t>
            </a:r>
          </a:p>
          <a:p>
            <a:pPr algn="ctr"/>
            <a:r>
              <a:rPr lang="en-US" sz="2400" dirty="0"/>
              <a:t>$30,000 </a:t>
            </a:r>
          </a:p>
        </p:txBody>
      </p:sp>
      <p:sp>
        <p:nvSpPr>
          <p:cNvPr id="31" name="Rectangle 30"/>
          <p:cNvSpPr/>
          <p:nvPr/>
        </p:nvSpPr>
        <p:spPr>
          <a:xfrm>
            <a:off x="4847572" y="5112661"/>
            <a:ext cx="3032853" cy="1569660"/>
          </a:xfrm>
          <a:prstGeom prst="rect">
            <a:avLst/>
          </a:prstGeom>
        </p:spPr>
        <p:txBody>
          <a:bodyPr wrap="square">
            <a:spAutoFit/>
          </a:bodyPr>
          <a:lstStyle/>
          <a:p>
            <a:pPr algn="ctr"/>
            <a:r>
              <a:rPr lang="en-US" sz="2400" b="1" dirty="0"/>
              <a:t>Cost of Goods Sold</a:t>
            </a:r>
          </a:p>
          <a:p>
            <a:pPr algn="ctr"/>
            <a:r>
              <a:rPr lang="en-US" sz="2400" dirty="0"/>
              <a:t>Expense in the </a:t>
            </a:r>
          </a:p>
          <a:p>
            <a:pPr algn="ctr"/>
            <a:r>
              <a:rPr lang="en-US" sz="2400" dirty="0"/>
              <a:t>income statement</a:t>
            </a:r>
          </a:p>
          <a:p>
            <a:pPr algn="ctr"/>
            <a:r>
              <a:rPr lang="en-US" sz="2400" dirty="0"/>
              <a:t>$80,000 </a:t>
            </a:r>
          </a:p>
        </p:txBody>
      </p:sp>
      <p:sp>
        <p:nvSpPr>
          <p:cNvPr id="32" name="Rectangle 31"/>
          <p:cNvSpPr/>
          <p:nvPr/>
        </p:nvSpPr>
        <p:spPr>
          <a:xfrm>
            <a:off x="732541" y="4587686"/>
            <a:ext cx="2604124" cy="461665"/>
          </a:xfrm>
          <a:prstGeom prst="rect">
            <a:avLst/>
          </a:prstGeom>
        </p:spPr>
        <p:txBody>
          <a:bodyPr wrap="square">
            <a:spAutoFit/>
          </a:bodyPr>
          <a:lstStyle/>
          <a:p>
            <a:pPr algn="ctr"/>
            <a:r>
              <a:rPr lang="en-US" sz="2400" b="1" dirty="0">
                <a:solidFill>
                  <a:srgbClr val="A5062D"/>
                </a:solidFill>
              </a:rPr>
              <a:t>Inventory Not Sold</a:t>
            </a:r>
            <a:endParaRPr lang="en-US" sz="2400" dirty="0">
              <a:solidFill>
                <a:srgbClr val="A5062D"/>
              </a:solidFill>
            </a:endParaRPr>
          </a:p>
        </p:txBody>
      </p:sp>
      <p:sp>
        <p:nvSpPr>
          <p:cNvPr id="33" name="Rectangle 32"/>
          <p:cNvSpPr/>
          <p:nvPr/>
        </p:nvSpPr>
        <p:spPr>
          <a:xfrm>
            <a:off x="5592868" y="4605691"/>
            <a:ext cx="2153687" cy="461665"/>
          </a:xfrm>
          <a:prstGeom prst="rect">
            <a:avLst/>
          </a:prstGeom>
        </p:spPr>
        <p:txBody>
          <a:bodyPr wrap="square">
            <a:spAutoFit/>
          </a:bodyPr>
          <a:lstStyle/>
          <a:p>
            <a:r>
              <a:rPr lang="en-US" sz="2400" b="1" dirty="0">
                <a:solidFill>
                  <a:srgbClr val="A5062D"/>
                </a:solidFill>
              </a:rPr>
              <a:t>Inventory Sold</a:t>
            </a:r>
            <a:endParaRPr lang="en-US" sz="2400" dirty="0">
              <a:solidFill>
                <a:srgbClr val="A5062D"/>
              </a:solidFill>
            </a:endParaRPr>
          </a:p>
        </p:txBody>
      </p:sp>
      <p:sp>
        <p:nvSpPr>
          <p:cNvPr id="34" name="TextBox 33"/>
          <p:cNvSpPr txBox="1"/>
          <p:nvPr/>
        </p:nvSpPr>
        <p:spPr>
          <a:xfrm>
            <a:off x="4324711" y="2195014"/>
            <a:ext cx="336947" cy="523220"/>
          </a:xfrm>
          <a:prstGeom prst="rect">
            <a:avLst/>
          </a:prstGeom>
          <a:noFill/>
        </p:spPr>
        <p:txBody>
          <a:bodyPr wrap="square" rtlCol="0">
            <a:spAutoFit/>
          </a:bodyPr>
          <a:lstStyle/>
          <a:p>
            <a:pPr algn="ctr"/>
            <a:r>
              <a:rPr lang="en-US" sz="2800" dirty="0"/>
              <a:t>+</a:t>
            </a:r>
          </a:p>
        </p:txBody>
      </p:sp>
      <p:sp>
        <p:nvSpPr>
          <p:cNvPr id="35" name="TextBox 34"/>
          <p:cNvSpPr txBox="1"/>
          <p:nvPr/>
        </p:nvSpPr>
        <p:spPr>
          <a:xfrm>
            <a:off x="4324711" y="5448300"/>
            <a:ext cx="336947" cy="523220"/>
          </a:xfrm>
          <a:prstGeom prst="rect">
            <a:avLst/>
          </a:prstGeom>
          <a:noFill/>
        </p:spPr>
        <p:txBody>
          <a:bodyPr wrap="square" rtlCol="0">
            <a:spAutoFit/>
          </a:bodyPr>
          <a:lstStyle/>
          <a:p>
            <a:pPr algn="ctr"/>
            <a:r>
              <a:rPr lang="en-US" sz="2800" dirty="0"/>
              <a:t>+</a:t>
            </a:r>
          </a:p>
        </p:txBody>
      </p:sp>
      <p:cxnSp>
        <p:nvCxnSpPr>
          <p:cNvPr id="26" name="Straight Connector 25"/>
          <p:cNvCxnSpPr/>
          <p:nvPr/>
        </p:nvCxnSpPr>
        <p:spPr>
          <a:xfrm flipH="1">
            <a:off x="5199617" y="3104506"/>
            <a:ext cx="168474" cy="358500"/>
          </a:xfrm>
          <a:prstGeom prst="line">
            <a:avLst/>
          </a:prstGeom>
          <a:ln w="50800">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509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P spid="23" grpId="0" animBg="1"/>
      <p:bldP spid="29" grpId="0"/>
      <p:bldP spid="30" grpId="0"/>
      <p:bldP spid="31" grpId="0"/>
      <p:bldP spid="32" grpId="0"/>
      <p:bldP spid="33"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280160"/>
            <a:ext cx="7406640" cy="4268219"/>
          </a:xfrm>
        </p:spPr>
        <p:txBody>
          <a:bodyPr/>
          <a:lstStyle/>
          <a:p>
            <a:pPr marL="0" indent="0">
              <a:buNone/>
            </a:pPr>
            <a:r>
              <a:rPr lang="en-US" dirty="0"/>
              <a:t>Cost of goods sold is:</a:t>
            </a:r>
          </a:p>
          <a:p>
            <a:pPr>
              <a:buAutoNum type="alphaLcPeriod"/>
            </a:pPr>
            <a:r>
              <a:rPr lang="en-US" dirty="0"/>
              <a:t>Reported in the income statement</a:t>
            </a:r>
          </a:p>
          <a:p>
            <a:pPr>
              <a:buAutoNum type="alphaLcPeriod"/>
            </a:pPr>
            <a:r>
              <a:rPr lang="en-US" dirty="0"/>
              <a:t>Reported in the balance sheet</a:t>
            </a:r>
          </a:p>
          <a:p>
            <a:pPr>
              <a:buAutoNum type="alphaLcPeriod" startAt="3"/>
            </a:pPr>
            <a:r>
              <a:rPr lang="en-US" dirty="0"/>
              <a:t>A current asset</a:t>
            </a:r>
          </a:p>
          <a:p>
            <a:pPr>
              <a:buAutoNum type="alphaLcPeriod" startAt="3"/>
            </a:pPr>
            <a:r>
              <a:rPr lang="en-US" dirty="0"/>
              <a:t>The cost of inventory on hand at the end of the period</a:t>
            </a:r>
          </a:p>
        </p:txBody>
      </p:sp>
      <p:sp>
        <p:nvSpPr>
          <p:cNvPr id="4" name="Title 3"/>
          <p:cNvSpPr>
            <a:spLocks noGrp="1"/>
          </p:cNvSpPr>
          <p:nvPr>
            <p:ph type="title"/>
          </p:nvPr>
        </p:nvSpPr>
        <p:spPr>
          <a:xfrm>
            <a:off x="936943" y="457200"/>
            <a:ext cx="7922577" cy="1143000"/>
          </a:xfrm>
        </p:spPr>
        <p:txBody>
          <a:bodyPr/>
          <a:lstStyle/>
          <a:p>
            <a:r>
              <a:rPr lang="en-US" sz="3600" dirty="0"/>
              <a:t>Concept Check 6–2</a:t>
            </a:r>
          </a:p>
        </p:txBody>
      </p:sp>
      <p:sp>
        <p:nvSpPr>
          <p:cNvPr id="6" name="Oval 5"/>
          <p:cNvSpPr/>
          <p:nvPr/>
        </p:nvSpPr>
        <p:spPr bwMode="auto">
          <a:xfrm>
            <a:off x="956707" y="1886956"/>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3" y="5456605"/>
            <a:ext cx="7406640" cy="830997"/>
          </a:xfrm>
          <a:prstGeom prst="rect">
            <a:avLst/>
          </a:prstGeom>
          <a:solidFill>
            <a:srgbClr val="FFFFD1"/>
          </a:solidFill>
          <a:ln w="6350">
            <a:solidFill>
              <a:schemeClr val="tx1"/>
            </a:solidFill>
          </a:ln>
        </p:spPr>
        <p:txBody>
          <a:bodyPr wrap="square" rtlCol="0">
            <a:spAutoFit/>
          </a:bodyPr>
          <a:lstStyle/>
          <a:p>
            <a:r>
              <a:rPr lang="en-US" sz="2400" dirty="0"/>
              <a:t>Cost of goods sold is an expense account reported in the income statement.</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2471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Key Point </a:t>
            </a:r>
          </a:p>
        </p:txBody>
      </p:sp>
      <p:sp>
        <p:nvSpPr>
          <p:cNvPr id="3" name="Content Placeholder 2"/>
          <p:cNvSpPr>
            <a:spLocks noGrp="1"/>
          </p:cNvSpPr>
          <p:nvPr>
            <p:ph idx="1"/>
          </p:nvPr>
        </p:nvSpPr>
        <p:spPr>
          <a:xfrm>
            <a:off x="809150" y="1280160"/>
            <a:ext cx="7955280" cy="4525963"/>
          </a:xfrm>
        </p:spPr>
        <p:txBody>
          <a:bodyPr/>
          <a:lstStyle/>
          <a:p>
            <a:r>
              <a:rPr lang="en-US" dirty="0"/>
              <a:t>Inventory is a current asset reported in the balance sheet and represents the cost of inventory </a:t>
            </a:r>
            <a:r>
              <a:rPr lang="en-US" b="1" i="1" dirty="0"/>
              <a:t>not yet sold </a:t>
            </a:r>
            <a:r>
              <a:rPr lang="en-US" dirty="0"/>
              <a:t>at the end of the period. </a:t>
            </a:r>
          </a:p>
          <a:p>
            <a:r>
              <a:rPr lang="en-US" dirty="0"/>
              <a:t>Cost of goods sold is an expense reported in the income statement and represents the cost of inventory </a:t>
            </a:r>
            <a:r>
              <a:rPr lang="en-US" b="1" i="1" dirty="0"/>
              <a:t>sold</a:t>
            </a:r>
            <a:r>
              <a:rPr lang="en-US" dirty="0"/>
              <a:t>.</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3312643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631428"/>
            <a:ext cx="8105455" cy="562485"/>
          </a:xfrm>
        </p:spPr>
        <p:txBody>
          <a:bodyPr>
            <a:noAutofit/>
          </a:bodyPr>
          <a:lstStyle/>
          <a:p>
            <a:pPr>
              <a:lnSpc>
                <a:spcPct val="90000"/>
              </a:lnSpc>
            </a:pPr>
            <a:r>
              <a:rPr lang="en-US" sz="2800" dirty="0"/>
              <a:t>Multiple-Step Income Statement for Best Buy </a:t>
            </a:r>
          </a:p>
        </p:txBody>
      </p:sp>
      <p:sp>
        <p:nvSpPr>
          <p:cNvPr id="5" name="Text Placeholder 5"/>
          <p:cNvSpPr txBox="1">
            <a:spLocks/>
          </p:cNvSpPr>
          <p:nvPr/>
        </p:nvSpPr>
        <p:spPr>
          <a:xfrm>
            <a:off x="940070" y="744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6–4</a:t>
            </a:r>
          </a:p>
        </p:txBody>
      </p:sp>
      <p:sp>
        <p:nvSpPr>
          <p:cNvPr id="26" name="Rectangle 25">
            <a:extLst>
              <a:ext uri="{FF2B5EF4-FFF2-40B4-BE49-F238E27FC236}">
                <a16:creationId xmlns:a16="http://schemas.microsoft.com/office/drawing/2014/main" id="{E5363753-20AA-4B51-8309-FFC0517C1A36}"/>
              </a:ext>
            </a:extLst>
          </p:cNvPr>
          <p:cNvSpPr/>
          <p:nvPr/>
        </p:nvSpPr>
        <p:spPr>
          <a:xfrm>
            <a:off x="886258" y="6366425"/>
            <a:ext cx="7266562" cy="230832"/>
          </a:xfrm>
          <a:prstGeom prst="rect">
            <a:avLst/>
          </a:prstGeom>
        </p:spPr>
        <p:txBody>
          <a:bodyPr wrap="square">
            <a:spAutoFit/>
          </a:bodyPr>
          <a:lstStyle/>
          <a:p>
            <a:r>
              <a:rPr lang="en-US" sz="900" i="1" dirty="0"/>
              <a:t>*Amounts include those from Best Buy’s actual income statement excluding small adjustments for discontinued operations and noncontrolling interest.</a:t>
            </a:r>
            <a:endParaRPr lang="en-US" sz="900" dirty="0"/>
          </a:p>
        </p:txBody>
      </p:sp>
      <p:sp>
        <p:nvSpPr>
          <p:cNvPr id="6" name="Rectangle 5"/>
          <p:cNvSpPr/>
          <p:nvPr/>
        </p:nvSpPr>
        <p:spPr>
          <a:xfrm>
            <a:off x="695489" y="2052065"/>
            <a:ext cx="7542424" cy="4344128"/>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 Same Side Corner Rectangle 6"/>
          <p:cNvSpPr/>
          <p:nvPr/>
        </p:nvSpPr>
        <p:spPr>
          <a:xfrm>
            <a:off x="695489" y="1124018"/>
            <a:ext cx="7542424" cy="1081933"/>
          </a:xfrm>
          <a:prstGeom prst="round2SameRect">
            <a:avLst>
              <a:gd name="adj1" fmla="val 28486"/>
              <a:gd name="adj2" fmla="val 0"/>
            </a:avLst>
          </a:prstGeom>
          <a:solidFill>
            <a:srgbClr val="1737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8" name="TextBox 7"/>
          <p:cNvSpPr txBox="1"/>
          <p:nvPr/>
        </p:nvSpPr>
        <p:spPr>
          <a:xfrm>
            <a:off x="682788" y="1124018"/>
            <a:ext cx="7659900" cy="1077218"/>
          </a:xfrm>
          <a:prstGeom prst="rect">
            <a:avLst/>
          </a:prstGeom>
          <a:noFill/>
        </p:spPr>
        <p:txBody>
          <a:bodyPr wrap="square" rtlCol="0">
            <a:spAutoFit/>
          </a:bodyPr>
          <a:lstStyle/>
          <a:p>
            <a:pPr algn="ctr"/>
            <a:r>
              <a:rPr lang="en-US" sz="1600" b="1" dirty="0">
                <a:solidFill>
                  <a:schemeClr val="bg1"/>
                </a:solidFill>
              </a:rPr>
              <a:t>Best Buy Co., Inc.</a:t>
            </a:r>
          </a:p>
          <a:p>
            <a:pPr algn="ctr"/>
            <a:r>
              <a:rPr lang="en-US" sz="1600" b="1" dirty="0">
                <a:solidFill>
                  <a:schemeClr val="bg1"/>
                </a:solidFill>
              </a:rPr>
              <a:t>Multiple-Step Income Statement</a:t>
            </a:r>
          </a:p>
          <a:p>
            <a:pPr algn="ctr"/>
            <a:r>
              <a:rPr lang="en-US" sz="1600" b="1" dirty="0">
                <a:solidFill>
                  <a:schemeClr val="bg1"/>
                </a:solidFill>
              </a:rPr>
              <a:t>For the year ended January 31, 2020</a:t>
            </a:r>
          </a:p>
          <a:p>
            <a:pPr algn="ctr"/>
            <a:r>
              <a:rPr lang="en-US" sz="1600" dirty="0">
                <a:solidFill>
                  <a:schemeClr val="bg1"/>
                </a:solidFill>
              </a:rPr>
              <a:t>($in millions)</a:t>
            </a:r>
          </a:p>
        </p:txBody>
      </p:sp>
      <p:grpSp>
        <p:nvGrpSpPr>
          <p:cNvPr id="11" name="Group 10"/>
          <p:cNvGrpSpPr/>
          <p:nvPr/>
        </p:nvGrpSpPr>
        <p:grpSpPr>
          <a:xfrm>
            <a:off x="7044967" y="6085922"/>
            <a:ext cx="674623" cy="310271"/>
            <a:chOff x="4984370" y="4443690"/>
            <a:chExt cx="674623" cy="310271"/>
          </a:xfrm>
        </p:grpSpPr>
        <p:cxnSp>
          <p:nvCxnSpPr>
            <p:cNvPr id="12" name="Straight Connector 11"/>
            <p:cNvCxnSpPr/>
            <p:nvPr/>
          </p:nvCxnSpPr>
          <p:spPr>
            <a:xfrm>
              <a:off x="4987402" y="4443690"/>
              <a:ext cx="67159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3" name="Group 12"/>
            <p:cNvGrpSpPr/>
            <p:nvPr/>
          </p:nvGrpSpPr>
          <p:grpSpPr>
            <a:xfrm>
              <a:off x="4984370" y="4708951"/>
              <a:ext cx="674623" cy="45010"/>
              <a:chOff x="5094864" y="5764649"/>
              <a:chExt cx="674623" cy="45010"/>
            </a:xfrm>
          </p:grpSpPr>
          <p:cxnSp>
            <p:nvCxnSpPr>
              <p:cNvPr id="14" name="Straight Connector 13"/>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cxnSp>
        <p:nvCxnSpPr>
          <p:cNvPr id="10" name="Straight Arrow Connector 9"/>
          <p:cNvCxnSpPr/>
          <p:nvPr/>
        </p:nvCxnSpPr>
        <p:spPr>
          <a:xfrm flipH="1" flipV="1">
            <a:off x="7846590" y="2943800"/>
            <a:ext cx="840210" cy="4979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7719590" y="3441700"/>
            <a:ext cx="967210" cy="7112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7846590" y="3441700"/>
            <a:ext cx="840210" cy="20980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7846590" y="3441700"/>
            <a:ext cx="840210" cy="278040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8165520" y="2390546"/>
            <a:ext cx="1074535" cy="954107"/>
          </a:xfrm>
          <a:prstGeom prst="rect">
            <a:avLst/>
          </a:prstGeom>
          <a:noFill/>
        </p:spPr>
        <p:txBody>
          <a:bodyPr wrap="square" rtlCol="0">
            <a:spAutoFit/>
          </a:bodyPr>
          <a:lstStyle/>
          <a:p>
            <a:pPr algn="ctr"/>
            <a:r>
              <a:rPr lang="en-US" sz="1400" b="1" dirty="0">
                <a:solidFill>
                  <a:srgbClr val="31859C"/>
                </a:solidFill>
              </a:rPr>
              <a:t>Multiple levels </a:t>
            </a:r>
            <a:br>
              <a:rPr lang="en-US" sz="1400" b="1" dirty="0">
                <a:solidFill>
                  <a:srgbClr val="31859C"/>
                </a:solidFill>
              </a:rPr>
            </a:br>
            <a:r>
              <a:rPr lang="en-US" sz="1400" b="1" dirty="0">
                <a:solidFill>
                  <a:srgbClr val="31859C"/>
                </a:solidFill>
              </a:rPr>
              <a:t>of </a:t>
            </a:r>
            <a:br>
              <a:rPr lang="en-US" sz="1400" b="1" dirty="0">
                <a:solidFill>
                  <a:srgbClr val="31859C"/>
                </a:solidFill>
              </a:rPr>
            </a:br>
            <a:r>
              <a:rPr lang="en-US" sz="1400" b="1" dirty="0">
                <a:solidFill>
                  <a:srgbClr val="31859C"/>
                </a:solidFill>
              </a:rPr>
              <a:t>profit</a:t>
            </a:r>
          </a:p>
        </p:txBody>
      </p:sp>
      <p:graphicFrame>
        <p:nvGraphicFramePr>
          <p:cNvPr id="3" name="Table 2"/>
          <p:cNvGraphicFramePr>
            <a:graphicFrameLocks noGrp="1"/>
          </p:cNvGraphicFramePr>
          <p:nvPr>
            <p:extLst>
              <p:ext uri="{D42A27DB-BD31-4B8C-83A1-F6EECF244321}">
                <p14:modId xmlns:p14="http://schemas.microsoft.com/office/powerpoint/2010/main" val="862562067"/>
              </p:ext>
            </p:extLst>
          </p:nvPr>
        </p:nvGraphicFramePr>
        <p:xfrm>
          <a:off x="682788" y="2171213"/>
          <a:ext cx="7410394" cy="4320540"/>
        </p:xfrm>
        <a:graphic>
          <a:graphicData uri="http://schemas.openxmlformats.org/drawingml/2006/table">
            <a:tbl>
              <a:tblPr firstRow="1" bandRow="1">
                <a:tableStyleId>{2D5ABB26-0587-4C30-8999-92F81FD0307C}</a:tableStyleId>
              </a:tblPr>
              <a:tblGrid>
                <a:gridCol w="5680833">
                  <a:extLst>
                    <a:ext uri="{9D8B030D-6E8A-4147-A177-3AD203B41FA5}">
                      <a16:colId xmlns:a16="http://schemas.microsoft.com/office/drawing/2014/main" val="20000"/>
                    </a:ext>
                  </a:extLst>
                </a:gridCol>
                <a:gridCol w="1729561">
                  <a:extLst>
                    <a:ext uri="{9D8B030D-6E8A-4147-A177-3AD203B41FA5}">
                      <a16:colId xmlns:a16="http://schemas.microsoft.com/office/drawing/2014/main" val="20001"/>
                    </a:ext>
                  </a:extLst>
                </a:gridCol>
              </a:tblGrid>
              <a:tr h="783388">
                <a:tc>
                  <a:txBody>
                    <a:bodyPr/>
                    <a:lstStyle/>
                    <a:p>
                      <a:r>
                        <a:rPr lang="en-US" dirty="0"/>
                        <a:t>Revenues</a:t>
                      </a:r>
                      <a:r>
                        <a:rPr lang="en-US" baseline="0" dirty="0"/>
                        <a:t> (net of returns, allowances, and discounts)</a:t>
                      </a:r>
                    </a:p>
                    <a:p>
                      <a:r>
                        <a:rPr lang="en-US" baseline="0" dirty="0"/>
                        <a:t>Cost of goods sold</a:t>
                      </a:r>
                    </a:p>
                    <a:p>
                      <a:pPr lvl="1"/>
                      <a:r>
                        <a:rPr lang="en-US" dirty="0">
                          <a:solidFill>
                            <a:schemeClr val="accent5">
                              <a:lumMod val="75000"/>
                            </a:schemeClr>
                          </a:solidFill>
                        </a:rPr>
                        <a:t>Gross profit</a:t>
                      </a:r>
                    </a:p>
                  </a:txBody>
                  <a:tcPr/>
                </a:tc>
                <a:tc>
                  <a:txBody>
                    <a:bodyPr/>
                    <a:lstStyle/>
                    <a:p>
                      <a:pPr marL="685800" marR="0" lvl="0" indent="-50800" algn="l" defTabSz="457200" rtl="0" eaLnBrk="1" fontAlgn="auto" latinLnBrk="0" hangingPunct="1">
                        <a:lnSpc>
                          <a:spcPct val="100000"/>
                        </a:lnSpc>
                        <a:spcBef>
                          <a:spcPts val="0"/>
                        </a:spcBef>
                        <a:spcAft>
                          <a:spcPts val="0"/>
                        </a:spcAft>
                        <a:buClrTx/>
                        <a:buSzTx/>
                        <a:buFontTx/>
                        <a:buNone/>
                        <a:tabLst>
                          <a:tab pos="520700" algn="l"/>
                        </a:tabLst>
                        <a:defRPr/>
                      </a:pPr>
                      <a:r>
                        <a:rPr lang="en-US" dirty="0"/>
                        <a:t>$4</a:t>
                      </a:r>
                      <a:r>
                        <a:rPr lang="en-US" sz="1800" b="0" i="0" u="none" strike="noStrike" kern="1200" baseline="0" dirty="0">
                          <a:solidFill>
                            <a:schemeClr val="tx1"/>
                          </a:solidFill>
                          <a:latin typeface="+mn-lt"/>
                          <a:ea typeface="+mn-ea"/>
                          <a:cs typeface="+mn-cs"/>
                        </a:rPr>
                        <a:t>3,638</a:t>
                      </a:r>
                      <a:endParaRPr lang="en-US" baseline="0" dirty="0"/>
                    </a:p>
                    <a:p>
                      <a:pPr marL="685800" algn="l"/>
                      <a:r>
                        <a:rPr lang="en-US" baseline="0" dirty="0"/>
                        <a:t> 33,590</a:t>
                      </a:r>
                    </a:p>
                    <a:p>
                      <a:pPr marL="685800" algn="l">
                        <a:tabLst>
                          <a:tab pos="1485900" algn="r"/>
                        </a:tabLst>
                      </a:pPr>
                      <a:r>
                        <a:rPr lang="en-US" dirty="0">
                          <a:solidFill>
                            <a:srgbClr val="31859C"/>
                          </a:solidFill>
                        </a:rPr>
                        <a:t> 10,048</a:t>
                      </a:r>
                      <a:endParaRPr lang="en-US" dirty="0"/>
                    </a:p>
                  </a:txBody>
                  <a:tcPr marL="0" marR="274320"/>
                </a:tc>
                <a:extLst>
                  <a:ext uri="{0D108BD9-81ED-4DB2-BD59-A6C34878D82A}">
                    <a16:rowId xmlns:a16="http://schemas.microsoft.com/office/drawing/2014/main" val="10000"/>
                  </a:ext>
                </a:extLst>
              </a:tr>
              <a:tr h="1018404">
                <a:tc>
                  <a:txBody>
                    <a:bodyPr/>
                    <a:lstStyle/>
                    <a:p>
                      <a:r>
                        <a:rPr lang="en-US" dirty="0"/>
                        <a:t>Selling</a:t>
                      </a:r>
                      <a:r>
                        <a:rPr lang="en-US" baseline="0" dirty="0"/>
                        <a:t>, general, and administrative expenses</a:t>
                      </a:r>
                    </a:p>
                    <a:p>
                      <a:pPr lvl="1"/>
                      <a:r>
                        <a:rPr lang="en-US" baseline="0" dirty="0"/>
                        <a:t>(includes advertising, salaries, rent, utilities, supplies, depreciation, and other operating expenses)</a:t>
                      </a:r>
                    </a:p>
                    <a:p>
                      <a:pPr lvl="1"/>
                      <a:r>
                        <a:rPr lang="en-US" dirty="0">
                          <a:solidFill>
                            <a:srgbClr val="31859C"/>
                          </a:solidFill>
                        </a:rPr>
                        <a:t>Operating income</a:t>
                      </a:r>
                      <a:endParaRPr lang="en-US" dirty="0"/>
                    </a:p>
                  </a:txBody>
                  <a:tcPr/>
                </a:tc>
                <a:tc>
                  <a:txBody>
                    <a:bodyPr/>
                    <a:lstStyle/>
                    <a:p>
                      <a:pPr marL="685800" algn="l"/>
                      <a:endParaRPr lang="en-US" dirty="0"/>
                    </a:p>
                    <a:p>
                      <a:pPr marL="685800" algn="l"/>
                      <a:endParaRPr lang="en-US" dirty="0"/>
                    </a:p>
                    <a:p>
                      <a:pPr marL="685800" algn="l"/>
                      <a:r>
                        <a:rPr lang="en-US" dirty="0"/>
                        <a:t>  8,039</a:t>
                      </a:r>
                    </a:p>
                    <a:p>
                      <a:pPr marL="68580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31859C"/>
                          </a:solidFill>
                        </a:rPr>
                        <a:t>  2,009</a:t>
                      </a:r>
                    </a:p>
                  </a:txBody>
                  <a:tcPr marL="0" marR="274320"/>
                </a:tc>
                <a:extLst>
                  <a:ext uri="{0D108BD9-81ED-4DB2-BD59-A6C34878D82A}">
                    <a16:rowId xmlns:a16="http://schemas.microsoft.com/office/drawing/2014/main" val="10001"/>
                  </a:ext>
                </a:extLst>
              </a:tr>
              <a:tr h="1253421">
                <a:tc>
                  <a:txBody>
                    <a:bodyPr/>
                    <a:lstStyle/>
                    <a:p>
                      <a:r>
                        <a:rPr lang="en-US" dirty="0"/>
                        <a:t>Other</a:t>
                      </a:r>
                      <a:r>
                        <a:rPr lang="en-US" baseline="0" dirty="0"/>
                        <a:t> income (expense):</a:t>
                      </a:r>
                    </a:p>
                    <a:p>
                      <a:pPr lvl="1"/>
                      <a:r>
                        <a:rPr lang="en-US" baseline="0" dirty="0"/>
                        <a:t>Gain on sale of investment</a:t>
                      </a:r>
                    </a:p>
                    <a:p>
                      <a:pPr lvl="1"/>
                      <a:r>
                        <a:rPr lang="en-US" baseline="0" dirty="0"/>
                        <a:t>Investment income and other</a:t>
                      </a:r>
                    </a:p>
                    <a:p>
                      <a:pPr lvl="1"/>
                      <a:r>
                        <a:rPr lang="en-US" baseline="0" dirty="0"/>
                        <a:t>Interest expense</a:t>
                      </a:r>
                    </a:p>
                    <a:p>
                      <a:pPr lvl="1"/>
                      <a:r>
                        <a:rPr lang="en-US" dirty="0">
                          <a:solidFill>
                            <a:srgbClr val="31859C"/>
                          </a:solidFill>
                        </a:rPr>
                        <a:t>Income before income taxes </a:t>
                      </a:r>
                      <a:endParaRPr lang="en-US" dirty="0"/>
                    </a:p>
                  </a:txBody>
                  <a:tcPr/>
                </a:tc>
                <a:tc>
                  <a:txBody>
                    <a:bodyPr/>
                    <a:lstStyle/>
                    <a:p>
                      <a:pPr marL="685800" algn="l"/>
                      <a:endParaRPr lang="en-US" dirty="0"/>
                    </a:p>
                    <a:p>
                      <a:pPr marL="685800" algn="l"/>
                      <a:r>
                        <a:rPr lang="en-US" dirty="0"/>
                        <a:t>          1</a:t>
                      </a:r>
                    </a:p>
                    <a:p>
                      <a:pPr marL="685800" algn="l">
                        <a:tabLst>
                          <a:tab pos="1206500" algn="l"/>
                        </a:tabLst>
                      </a:pPr>
                      <a:r>
                        <a:rPr lang="en-US" dirty="0"/>
                        <a:t>        47</a:t>
                      </a:r>
                    </a:p>
                    <a:p>
                      <a:pPr marL="685800" algn="l">
                        <a:tabLst/>
                      </a:pPr>
                      <a:r>
                        <a:rPr lang="en-US" dirty="0"/>
                        <a:t>     </a:t>
                      </a:r>
                      <a:r>
                        <a:rPr lang="en-US" sz="1000" baseline="0" dirty="0"/>
                        <a:t>   </a:t>
                      </a:r>
                      <a:r>
                        <a:rPr lang="en-US" dirty="0"/>
                        <a:t>(64)</a:t>
                      </a:r>
                    </a:p>
                    <a:p>
                      <a:pPr marL="685800" algn="l"/>
                      <a:r>
                        <a:rPr lang="en-US" dirty="0">
                          <a:solidFill>
                            <a:srgbClr val="31859C"/>
                          </a:solidFill>
                        </a:rPr>
                        <a:t> </a:t>
                      </a:r>
                      <a:r>
                        <a:rPr lang="en-US" sz="1000" baseline="0" dirty="0">
                          <a:solidFill>
                            <a:srgbClr val="31859C"/>
                          </a:solidFill>
                        </a:rPr>
                        <a:t>   </a:t>
                      </a:r>
                      <a:r>
                        <a:rPr lang="en-US" dirty="0">
                          <a:solidFill>
                            <a:srgbClr val="31859C"/>
                          </a:solidFill>
                        </a:rPr>
                        <a:t>1,993</a:t>
                      </a:r>
                      <a:endParaRPr lang="en-US" dirty="0"/>
                    </a:p>
                  </a:txBody>
                  <a:tcPr marL="0" marR="274320"/>
                </a:tc>
                <a:extLst>
                  <a:ext uri="{0D108BD9-81ED-4DB2-BD59-A6C34878D82A}">
                    <a16:rowId xmlns:a16="http://schemas.microsoft.com/office/drawing/2014/main" val="10002"/>
                  </a:ext>
                </a:extLst>
              </a:tr>
              <a:tr h="754380">
                <a:tc>
                  <a:txBody>
                    <a:bodyPr/>
                    <a:lstStyle/>
                    <a:p>
                      <a:r>
                        <a:rPr lang="en-US" dirty="0"/>
                        <a:t>Income</a:t>
                      </a:r>
                      <a:r>
                        <a:rPr lang="en-US" baseline="0" dirty="0"/>
                        <a:t> tax expense</a:t>
                      </a:r>
                    </a:p>
                    <a:p>
                      <a:pPr lvl="1"/>
                      <a:r>
                        <a:rPr lang="en-US" dirty="0">
                          <a:solidFill>
                            <a:srgbClr val="31859C"/>
                          </a:solidFill>
                        </a:rPr>
                        <a:t>Net income*</a:t>
                      </a:r>
                      <a:r>
                        <a:rPr lang="en-US" dirty="0">
                          <a:solidFill>
                            <a:srgbClr val="221E1F"/>
                          </a:solidFill>
                        </a:rPr>
                        <a:t> </a:t>
                      </a:r>
                      <a:endParaRPr lang="en-US" dirty="0"/>
                    </a:p>
                  </a:txBody>
                  <a:tcPr/>
                </a:tc>
                <a:tc>
                  <a:txBody>
                    <a:bodyPr/>
                    <a:lstStyle/>
                    <a:p>
                      <a:pPr marL="685800" algn="l"/>
                      <a:r>
                        <a:rPr lang="en-US" dirty="0"/>
                        <a:t>      452</a:t>
                      </a:r>
                    </a:p>
                    <a:p>
                      <a:pPr marL="685800" indent="0" algn="l"/>
                      <a:r>
                        <a:rPr lang="en-US" dirty="0">
                          <a:solidFill>
                            <a:srgbClr val="31859C"/>
                          </a:solidFill>
                        </a:rPr>
                        <a:t>$</a:t>
                      </a:r>
                      <a:r>
                        <a:rPr lang="en-US" sz="1000" baseline="0" dirty="0">
                          <a:solidFill>
                            <a:srgbClr val="31859C"/>
                          </a:solidFill>
                        </a:rPr>
                        <a:t> </a:t>
                      </a:r>
                      <a:r>
                        <a:rPr lang="en-US" dirty="0">
                          <a:solidFill>
                            <a:srgbClr val="31859C"/>
                          </a:solidFill>
                        </a:rPr>
                        <a:t>1,541 </a:t>
                      </a:r>
                      <a:endParaRPr lang="en-US" b="1" dirty="0">
                        <a:solidFill>
                          <a:srgbClr val="31859C"/>
                        </a:solidFill>
                      </a:endParaRPr>
                    </a:p>
                  </a:txBody>
                  <a:tcPr marL="0" marR="274320"/>
                </a:tc>
                <a:extLst>
                  <a:ext uri="{0D108BD9-81ED-4DB2-BD59-A6C34878D82A}">
                    <a16:rowId xmlns:a16="http://schemas.microsoft.com/office/drawing/2014/main" val="10003"/>
                  </a:ext>
                </a:extLst>
              </a:tr>
            </a:tbl>
          </a:graphicData>
        </a:graphic>
      </p:graphicFrame>
      <p:sp>
        <p:nvSpPr>
          <p:cNvPr id="16" name="TextBox 15"/>
          <p:cNvSpPr txBox="1"/>
          <p:nvPr/>
        </p:nvSpPr>
        <p:spPr>
          <a:xfrm>
            <a:off x="2832100" y="-190500"/>
            <a:ext cx="184666" cy="369332"/>
          </a:xfrm>
          <a:prstGeom prst="rect">
            <a:avLst/>
          </a:prstGeom>
          <a:noFill/>
        </p:spPr>
        <p:txBody>
          <a:bodyPr wrap="none" rtlCol="0">
            <a:spAutoFit/>
          </a:bodyPr>
          <a:lstStyle/>
          <a:p>
            <a:endParaRPr lang="en-US" dirty="0"/>
          </a:p>
        </p:txBody>
      </p:sp>
      <p:grpSp>
        <p:nvGrpSpPr>
          <p:cNvPr id="27" name="Group 26"/>
          <p:cNvGrpSpPr/>
          <p:nvPr/>
        </p:nvGrpSpPr>
        <p:grpSpPr>
          <a:xfrm>
            <a:off x="7044967" y="2763419"/>
            <a:ext cx="677655" cy="2672180"/>
            <a:chOff x="4984370" y="4443690"/>
            <a:chExt cx="677655" cy="308803"/>
          </a:xfrm>
        </p:grpSpPr>
        <p:cxnSp>
          <p:nvCxnSpPr>
            <p:cNvPr id="28" name="Straight Connector 27"/>
            <p:cNvCxnSpPr/>
            <p:nvPr/>
          </p:nvCxnSpPr>
          <p:spPr>
            <a:xfrm>
              <a:off x="4987402" y="4443690"/>
              <a:ext cx="67159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9" name="Group 28"/>
            <p:cNvGrpSpPr/>
            <p:nvPr/>
          </p:nvGrpSpPr>
          <p:grpSpPr>
            <a:xfrm>
              <a:off x="4984370" y="4582718"/>
              <a:ext cx="677655" cy="169775"/>
              <a:chOff x="5094864" y="5638416"/>
              <a:chExt cx="677655" cy="169775"/>
            </a:xfrm>
          </p:grpSpPr>
          <p:cxnSp>
            <p:nvCxnSpPr>
              <p:cNvPr id="30" name="Straight Connector 29"/>
              <p:cNvCxnSpPr/>
              <p:nvPr/>
            </p:nvCxnSpPr>
            <p:spPr>
              <a:xfrm>
                <a:off x="5097896" y="5638416"/>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5094864" y="5808191"/>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15194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22" presetClass="entr" presetSubtype="2"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right)">
                                      <p:cBhvr>
                                        <p:cTn id="9" dur="500"/>
                                        <p:tgtEl>
                                          <p:spTgt spid="10"/>
                                        </p:tgtEl>
                                      </p:cBhvr>
                                    </p:animEffect>
                                  </p:childTnLst>
                                </p:cTn>
                              </p:par>
                              <p:par>
                                <p:cTn id="10" presetID="22" presetClass="entr" presetSubtype="2"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par>
                                <p:cTn id="13" presetID="22" presetClass="entr" presetSubtype="2"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right)">
                                      <p:cBhvr>
                                        <p:cTn id="15" dur="500"/>
                                        <p:tgtEl>
                                          <p:spTgt spid="21"/>
                                        </p:tgtEl>
                                      </p:cBhvr>
                                    </p:animEffect>
                                  </p:childTnLst>
                                </p:cTn>
                              </p:par>
                              <p:par>
                                <p:cTn id="16" presetID="22" presetClass="entr" presetSubtype="2"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right)">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280160"/>
            <a:ext cx="7406640" cy="4268219"/>
          </a:xfrm>
        </p:spPr>
        <p:txBody>
          <a:bodyPr>
            <a:normAutofit/>
          </a:bodyPr>
          <a:lstStyle/>
          <a:p>
            <a:pPr marL="0" indent="0">
              <a:buNone/>
            </a:pPr>
            <a:r>
              <a:rPr lang="en-US" dirty="0"/>
              <a:t>Which level of profitability is considered </a:t>
            </a:r>
            <a:r>
              <a:rPr lang="en-US" dirty="0">
                <a:solidFill>
                  <a:srgbClr val="336666"/>
                </a:solidFill>
              </a:rPr>
              <a:t>profit from normal operations?</a:t>
            </a:r>
          </a:p>
          <a:p>
            <a:pPr>
              <a:buAutoNum type="alphaLcPeriod"/>
            </a:pPr>
            <a:r>
              <a:rPr lang="en-US" dirty="0"/>
              <a:t>Gross profit</a:t>
            </a:r>
          </a:p>
          <a:p>
            <a:pPr>
              <a:buAutoNum type="alphaLcPeriod"/>
            </a:pPr>
            <a:r>
              <a:rPr lang="en-US" dirty="0"/>
              <a:t>Operating income</a:t>
            </a:r>
          </a:p>
          <a:p>
            <a:pPr>
              <a:buAutoNum type="alphaLcPeriod" startAt="3"/>
            </a:pPr>
            <a:r>
              <a:rPr lang="en-US" dirty="0"/>
              <a:t>Income before taxes</a:t>
            </a:r>
          </a:p>
          <a:p>
            <a:pPr>
              <a:buAutoNum type="alphaLcPeriod" startAt="3"/>
            </a:pPr>
            <a:r>
              <a:rPr lang="en-US" dirty="0"/>
              <a:t>Net income</a:t>
            </a:r>
          </a:p>
        </p:txBody>
      </p:sp>
      <p:sp>
        <p:nvSpPr>
          <p:cNvPr id="4" name="Title 3"/>
          <p:cNvSpPr>
            <a:spLocks noGrp="1"/>
          </p:cNvSpPr>
          <p:nvPr>
            <p:ph type="title"/>
          </p:nvPr>
        </p:nvSpPr>
        <p:spPr>
          <a:xfrm>
            <a:off x="936943" y="457200"/>
            <a:ext cx="7922577" cy="1143000"/>
          </a:xfrm>
        </p:spPr>
        <p:txBody>
          <a:bodyPr/>
          <a:lstStyle/>
          <a:p>
            <a:r>
              <a:rPr lang="en-US" sz="3600" dirty="0"/>
              <a:t>Concept Check 6–3</a:t>
            </a:r>
          </a:p>
        </p:txBody>
      </p:sp>
      <p:sp>
        <p:nvSpPr>
          <p:cNvPr id="6" name="Oval 5"/>
          <p:cNvSpPr/>
          <p:nvPr/>
        </p:nvSpPr>
        <p:spPr bwMode="auto">
          <a:xfrm>
            <a:off x="958459" y="2939889"/>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3" y="4789835"/>
            <a:ext cx="7406640" cy="1508105"/>
          </a:xfrm>
          <a:prstGeom prst="rect">
            <a:avLst/>
          </a:prstGeom>
          <a:solidFill>
            <a:srgbClr val="FFFFD1"/>
          </a:solidFill>
          <a:ln w="6350">
            <a:solidFill>
              <a:schemeClr val="tx1"/>
            </a:solidFill>
          </a:ln>
        </p:spPr>
        <p:txBody>
          <a:bodyPr wrap="square" rtlCol="0">
            <a:spAutoFit/>
          </a:bodyPr>
          <a:lstStyle/>
          <a:p>
            <a:r>
              <a:rPr lang="en-US" sz="2300" dirty="0"/>
              <a:t>Operating income is measured as gross profit (sales revenue minus cost of goods sold) minus operating expenses. Income before taxes and net income include nonoperating items, which are not considered part of normal operations.</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415118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Key Point </a:t>
            </a:r>
          </a:p>
        </p:txBody>
      </p:sp>
      <p:sp>
        <p:nvSpPr>
          <p:cNvPr id="3" name="Content Placeholder 2"/>
          <p:cNvSpPr>
            <a:spLocks noGrp="1"/>
          </p:cNvSpPr>
          <p:nvPr>
            <p:ph idx="1"/>
          </p:nvPr>
        </p:nvSpPr>
        <p:spPr>
          <a:xfrm>
            <a:off x="809150" y="1280160"/>
            <a:ext cx="7955280" cy="4525963"/>
          </a:xfrm>
        </p:spPr>
        <p:txBody>
          <a:bodyPr>
            <a:noAutofit/>
          </a:bodyPr>
          <a:lstStyle/>
          <a:p>
            <a:pPr marL="0" indent="0">
              <a:buNone/>
            </a:pPr>
            <a:r>
              <a:rPr lang="en-US" sz="2800" dirty="0"/>
              <a:t>A multiple-step income statement reports multiple levels of profitability. </a:t>
            </a:r>
          </a:p>
          <a:p>
            <a:r>
              <a:rPr lang="en-US" sz="2800" b="1" dirty="0"/>
              <a:t>Gross profit </a:t>
            </a:r>
            <a:r>
              <a:rPr lang="en-US" sz="2800" dirty="0"/>
              <a:t>equals net revenues (or net sales) minus cost of goods sold. </a:t>
            </a:r>
          </a:p>
          <a:p>
            <a:r>
              <a:rPr lang="en-US" sz="2800" b="1" dirty="0"/>
              <a:t>Operating income </a:t>
            </a:r>
            <a:r>
              <a:rPr lang="en-US" sz="2800" dirty="0"/>
              <a:t>equals gross profit minus operating expenses. </a:t>
            </a:r>
          </a:p>
          <a:p>
            <a:r>
              <a:rPr lang="en-US" sz="2800" b="1" dirty="0"/>
              <a:t>Income before income taxes </a:t>
            </a:r>
            <a:r>
              <a:rPr lang="en-US" sz="2800" dirty="0"/>
              <a:t>equals operating income plus nonoperating revenues and minus nonoperating expenses. </a:t>
            </a:r>
          </a:p>
          <a:p>
            <a:r>
              <a:rPr lang="en-US" sz="2800" b="1" dirty="0"/>
              <a:t>Net income </a:t>
            </a:r>
            <a:r>
              <a:rPr lang="en-US" sz="2800" dirty="0"/>
              <a:t>equals all revenues minus all expenses. </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1830163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LO6–3</a:t>
            </a:r>
            <a:r>
              <a:rPr lang="en-US" dirty="0"/>
              <a:t>	Determine the cost of goods sold and ending inventory using different inventory cost methods.</a:t>
            </a:r>
          </a:p>
        </p:txBody>
      </p:sp>
      <p:sp>
        <p:nvSpPr>
          <p:cNvPr id="4" name="Title 3"/>
          <p:cNvSpPr>
            <a:spLocks noGrp="1"/>
          </p:cNvSpPr>
          <p:nvPr>
            <p:ph type="title"/>
          </p:nvPr>
        </p:nvSpPr>
        <p:spPr/>
        <p:txBody>
          <a:bodyPr/>
          <a:lstStyle/>
          <a:p>
            <a:r>
              <a:rPr lang="en-US" dirty="0"/>
              <a:t>Learning Objective 3</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1476222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Inventory Cost Methods</a:t>
            </a:r>
          </a:p>
        </p:txBody>
      </p:sp>
      <p:sp>
        <p:nvSpPr>
          <p:cNvPr id="6" name="Content Placeholder 5"/>
          <p:cNvSpPr>
            <a:spLocks noGrp="1"/>
          </p:cNvSpPr>
          <p:nvPr>
            <p:ph idx="1"/>
          </p:nvPr>
        </p:nvSpPr>
        <p:spPr>
          <a:xfrm>
            <a:off x="809150" y="1280160"/>
            <a:ext cx="7955280" cy="4525963"/>
          </a:xfrm>
        </p:spPr>
        <p:txBody>
          <a:bodyPr>
            <a:normAutofit fontScale="92500" lnSpcReduction="10000"/>
          </a:bodyPr>
          <a:lstStyle/>
          <a:p>
            <a:r>
              <a:rPr lang="en-US" b="1" dirty="0">
                <a:solidFill>
                  <a:schemeClr val="accent1">
                    <a:lumMod val="40000"/>
                    <a:lumOff val="60000"/>
                  </a:schemeClr>
                </a:solidFill>
              </a:rPr>
              <a:t>Specific identification (not practicable)</a:t>
            </a:r>
          </a:p>
          <a:p>
            <a:pPr lvl="1"/>
            <a:r>
              <a:rPr lang="en-US" dirty="0">
                <a:solidFill>
                  <a:schemeClr val="accent1">
                    <a:lumMod val="40000"/>
                    <a:lumOff val="60000"/>
                  </a:schemeClr>
                </a:solidFill>
              </a:rPr>
              <a:t>Matches each unit of inventory with its actual cost</a:t>
            </a:r>
          </a:p>
          <a:p>
            <a:r>
              <a:rPr lang="en-US" b="1" dirty="0"/>
              <a:t>First-in, first-out (FIFO)</a:t>
            </a:r>
          </a:p>
          <a:p>
            <a:pPr lvl="1"/>
            <a:r>
              <a:rPr lang="en-US" i="1" dirty="0"/>
              <a:t>Assumes</a:t>
            </a:r>
            <a:r>
              <a:rPr lang="en-US" dirty="0"/>
              <a:t> first units purchased are first ones sold </a:t>
            </a:r>
          </a:p>
          <a:p>
            <a:r>
              <a:rPr lang="en-US" b="1" dirty="0"/>
              <a:t>Last-in, first-out (LIFO)</a:t>
            </a:r>
          </a:p>
          <a:p>
            <a:pPr lvl="1"/>
            <a:r>
              <a:rPr lang="en-US" i="1" dirty="0"/>
              <a:t>Assumes</a:t>
            </a:r>
            <a:r>
              <a:rPr lang="en-US" dirty="0"/>
              <a:t> last units purchased are first ones sold </a:t>
            </a:r>
          </a:p>
          <a:p>
            <a:r>
              <a:rPr lang="en-US" b="1" dirty="0"/>
              <a:t>Weighted-average cost</a:t>
            </a:r>
          </a:p>
          <a:p>
            <a:pPr lvl="1"/>
            <a:r>
              <a:rPr lang="en-US" i="1" dirty="0"/>
              <a:t>Assumes</a:t>
            </a:r>
            <a:r>
              <a:rPr lang="en-US" dirty="0"/>
              <a:t> each unit of inventory has a cost equal to the weighted-average unit cost of all inventory items.</a:t>
            </a:r>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40760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14400" y="2173740"/>
            <a:ext cx="7736474" cy="4336235"/>
          </a:xfrm>
          <a:prstGeom prst="roundRect">
            <a:avLst>
              <a:gd name="adj" fmla="val 11466"/>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914400" y="822960"/>
            <a:ext cx="8229600" cy="1143000"/>
          </a:xfrm>
        </p:spPr>
        <p:txBody>
          <a:bodyPr>
            <a:noAutofit/>
          </a:bodyPr>
          <a:lstStyle/>
          <a:p>
            <a:pPr>
              <a:lnSpc>
                <a:spcPct val="90000"/>
              </a:lnSpc>
            </a:pPr>
            <a:r>
              <a:rPr lang="en-US" sz="4000" dirty="0"/>
              <a:t>Inventory Transactions for Mario’s Game Shop </a:t>
            </a:r>
          </a:p>
        </p:txBody>
      </p:sp>
      <p:sp>
        <p:nvSpPr>
          <p:cNvPr id="5"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6–5</a:t>
            </a:r>
          </a:p>
        </p:txBody>
      </p:sp>
      <p:sp>
        <p:nvSpPr>
          <p:cNvPr id="6" name="TextBox 5"/>
          <p:cNvSpPr txBox="1"/>
          <p:nvPr/>
        </p:nvSpPr>
        <p:spPr>
          <a:xfrm>
            <a:off x="1157303" y="2048126"/>
            <a:ext cx="7335568" cy="3991862"/>
          </a:xfrm>
          <a:prstGeom prst="rect">
            <a:avLst/>
          </a:prstGeom>
          <a:solidFill>
            <a:schemeClr val="bg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oftEdge rad="31750"/>
          </a:effectLst>
        </p:spPr>
        <p:txBody>
          <a:bodyPr wrap="square" rtlCol="0">
            <a:spAutoFit/>
          </a:bodyPr>
          <a:lstStyle/>
          <a:p>
            <a:pPr>
              <a:lnSpc>
                <a:spcPct val="90000"/>
              </a:lnSpc>
              <a:tabLst>
                <a:tab pos="2228850" algn="ctr"/>
                <a:tab pos="4518025" algn="ctr"/>
                <a:tab pos="5659438" algn="ctr"/>
                <a:tab pos="6686550" algn="ctr"/>
              </a:tabLst>
            </a:pPr>
            <a:r>
              <a:rPr lang="en-US" b="1" dirty="0"/>
              <a:t>		Number	Unit	Total</a:t>
            </a:r>
          </a:p>
          <a:p>
            <a:pPr>
              <a:lnSpc>
                <a:spcPct val="90000"/>
              </a:lnSpc>
              <a:spcAft>
                <a:spcPts val="600"/>
              </a:spcAft>
              <a:tabLst>
                <a:tab pos="2228850" algn="ctr"/>
                <a:tab pos="4518025" algn="ctr"/>
                <a:tab pos="5659438" algn="ctr"/>
                <a:tab pos="6686550" algn="ctr"/>
              </a:tabLst>
            </a:pPr>
            <a:r>
              <a:rPr lang="en-US" b="1" dirty="0"/>
              <a:t>Date	Transaction	of Units	Cost	Cost</a:t>
            </a:r>
          </a:p>
          <a:p>
            <a:pPr>
              <a:tabLst>
                <a:tab pos="1485900" algn="l"/>
                <a:tab pos="4683125" algn="r"/>
                <a:tab pos="5830888" algn="r"/>
                <a:tab pos="7032625" algn="r"/>
              </a:tabLst>
            </a:pPr>
            <a:r>
              <a:rPr lang="en-US" dirty="0"/>
              <a:t>Jan.   1	Beginning inventory 	100	$   7 	$     700</a:t>
            </a:r>
          </a:p>
          <a:p>
            <a:pPr>
              <a:tabLst>
                <a:tab pos="1485900" algn="l"/>
                <a:tab pos="4683125" algn="r"/>
                <a:tab pos="5830888" algn="r"/>
                <a:tab pos="7032625" algn="r"/>
              </a:tabLst>
            </a:pPr>
            <a:r>
              <a:rPr lang="en-US" dirty="0"/>
              <a:t>Apr. 25	Purchase 	300	9 	2,700</a:t>
            </a:r>
          </a:p>
          <a:p>
            <a:pPr>
              <a:tabLst>
                <a:tab pos="1485900" algn="l"/>
                <a:tab pos="4683125" algn="r"/>
                <a:tab pos="5830888" algn="r"/>
                <a:tab pos="7032625" algn="r"/>
              </a:tabLst>
            </a:pPr>
            <a:r>
              <a:rPr lang="en-US" dirty="0"/>
              <a:t>Oct. 19	Purchase 	600	11 	6,600</a:t>
            </a:r>
          </a:p>
          <a:p>
            <a:pPr>
              <a:tabLst>
                <a:tab pos="1485900" algn="l"/>
                <a:tab pos="4683125" algn="r"/>
                <a:tab pos="5830888" algn="r"/>
                <a:tab pos="7032625" algn="r"/>
              </a:tabLst>
            </a:pPr>
            <a:r>
              <a:rPr lang="en-US" dirty="0"/>
              <a:t>	   Total available</a:t>
            </a:r>
          </a:p>
          <a:p>
            <a:pPr>
              <a:tabLst>
                <a:tab pos="1485900" algn="l"/>
                <a:tab pos="4683125" algn="r"/>
                <a:tab pos="5830888" algn="r"/>
                <a:tab pos="7032625" algn="r"/>
              </a:tabLst>
            </a:pPr>
            <a:r>
              <a:rPr lang="en-US" dirty="0"/>
              <a:t>	   for sale 	</a:t>
            </a:r>
            <a:r>
              <a:rPr lang="en-US" b="1" dirty="0">
                <a:solidFill>
                  <a:srgbClr val="1D5F76"/>
                </a:solidFill>
              </a:rPr>
              <a:t>1,000</a:t>
            </a:r>
            <a:r>
              <a:rPr lang="en-US" dirty="0"/>
              <a:t>		</a:t>
            </a:r>
            <a:r>
              <a:rPr lang="en-US" b="1" dirty="0">
                <a:solidFill>
                  <a:srgbClr val="1D5F76"/>
                </a:solidFill>
              </a:rPr>
              <a:t>$10,000</a:t>
            </a:r>
          </a:p>
          <a:p>
            <a:pPr>
              <a:tabLst>
                <a:tab pos="1485900" algn="l"/>
                <a:tab pos="4683125" algn="r"/>
                <a:tab pos="5830888" algn="r"/>
                <a:tab pos="7032625" algn="r"/>
              </a:tabLst>
            </a:pPr>
            <a:endParaRPr lang="en-US" dirty="0"/>
          </a:p>
          <a:p>
            <a:pPr>
              <a:lnSpc>
                <a:spcPct val="120000"/>
              </a:lnSpc>
              <a:tabLst>
                <a:tab pos="1485900" algn="l"/>
                <a:tab pos="4683125" algn="r"/>
                <a:tab pos="5830888" algn="r"/>
                <a:tab pos="7032625" algn="r"/>
              </a:tabLst>
            </a:pPr>
            <a:r>
              <a:rPr lang="en-US" dirty="0"/>
              <a:t>Jul. 17	Sale	300</a:t>
            </a:r>
          </a:p>
          <a:p>
            <a:pPr>
              <a:lnSpc>
                <a:spcPct val="120000"/>
              </a:lnSpc>
              <a:tabLst>
                <a:tab pos="1485900" algn="l"/>
                <a:tab pos="4683125" algn="r"/>
                <a:tab pos="5830888" algn="r"/>
                <a:tab pos="7032625" algn="r"/>
              </a:tabLst>
            </a:pPr>
            <a:r>
              <a:rPr lang="en-US" dirty="0"/>
              <a:t>Dec. 15	Sale	500	</a:t>
            </a:r>
            <a:r>
              <a:rPr lang="en-US" b="1" dirty="0">
                <a:solidFill>
                  <a:srgbClr val="1D5F76"/>
                </a:solidFill>
              </a:rPr>
              <a:t>		   </a:t>
            </a:r>
            <a:r>
              <a:rPr lang="en-US" dirty="0"/>
              <a:t>  Total units sold</a:t>
            </a:r>
            <a:r>
              <a:rPr lang="en-US" b="1" dirty="0">
                <a:solidFill>
                  <a:srgbClr val="1D5F76"/>
                </a:solidFill>
              </a:rPr>
              <a:t>	800</a:t>
            </a:r>
          </a:p>
          <a:p>
            <a:pPr>
              <a:lnSpc>
                <a:spcPct val="120000"/>
              </a:lnSpc>
              <a:tabLst>
                <a:tab pos="1485900" algn="l"/>
                <a:tab pos="4683125" algn="r"/>
                <a:tab pos="5830888" algn="r"/>
                <a:tab pos="7032625" algn="r"/>
              </a:tabLst>
            </a:pPr>
            <a:endParaRPr lang="en-US" dirty="0"/>
          </a:p>
          <a:p>
            <a:pPr>
              <a:lnSpc>
                <a:spcPct val="120000"/>
              </a:lnSpc>
              <a:tabLst>
                <a:tab pos="1485900" algn="l"/>
                <a:tab pos="4683125" algn="r"/>
                <a:tab pos="5830888" algn="r"/>
                <a:tab pos="7032625" algn="r"/>
              </a:tabLst>
            </a:pPr>
            <a:r>
              <a:rPr lang="en-US" dirty="0"/>
              <a:t>Dec. 31	Ending inventory 	</a:t>
            </a:r>
            <a:r>
              <a:rPr lang="en-US" b="1" dirty="0">
                <a:solidFill>
                  <a:srgbClr val="008000"/>
                </a:solidFill>
              </a:rPr>
              <a:t>200</a:t>
            </a:r>
          </a:p>
        </p:txBody>
      </p:sp>
      <p:cxnSp>
        <p:nvCxnSpPr>
          <p:cNvPr id="7" name="Straight Connector 6"/>
          <p:cNvCxnSpPr/>
          <p:nvPr/>
        </p:nvCxnSpPr>
        <p:spPr>
          <a:xfrm>
            <a:off x="7486427" y="3491778"/>
            <a:ext cx="83277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9" name="Group 8"/>
          <p:cNvGrpSpPr/>
          <p:nvPr/>
        </p:nvGrpSpPr>
        <p:grpSpPr>
          <a:xfrm>
            <a:off x="5348832" y="5299752"/>
            <a:ext cx="674623" cy="45010"/>
            <a:chOff x="5094864" y="5764649"/>
            <a:chExt cx="674623" cy="45010"/>
          </a:xfrm>
        </p:grpSpPr>
        <p:cxnSp>
          <p:nvCxnSpPr>
            <p:cNvPr id="10" name="Straight Connector 9"/>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13" name="Group 12"/>
          <p:cNvGrpSpPr/>
          <p:nvPr/>
        </p:nvGrpSpPr>
        <p:grpSpPr>
          <a:xfrm>
            <a:off x="5312097" y="4042615"/>
            <a:ext cx="674623" cy="45010"/>
            <a:chOff x="5094864" y="5764649"/>
            <a:chExt cx="674623" cy="45010"/>
          </a:xfrm>
        </p:grpSpPr>
        <p:cxnSp>
          <p:nvCxnSpPr>
            <p:cNvPr id="14" name="Straight Connector 13"/>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7486427" y="4042615"/>
            <a:ext cx="832773" cy="45010"/>
            <a:chOff x="7269194" y="5148089"/>
            <a:chExt cx="832773" cy="45010"/>
          </a:xfrm>
        </p:grpSpPr>
        <p:cxnSp>
          <p:nvCxnSpPr>
            <p:cNvPr id="17" name="Straight Connector 16"/>
            <p:cNvCxnSpPr/>
            <p:nvPr/>
          </p:nvCxnSpPr>
          <p:spPr>
            <a:xfrm>
              <a:off x="7269194" y="5148089"/>
              <a:ext cx="83277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7269194" y="5193099"/>
              <a:ext cx="83277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19" name="Straight Connector 18"/>
          <p:cNvCxnSpPr/>
          <p:nvPr/>
        </p:nvCxnSpPr>
        <p:spPr>
          <a:xfrm>
            <a:off x="5312097" y="3498070"/>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0" name="Group 19"/>
          <p:cNvGrpSpPr/>
          <p:nvPr/>
        </p:nvGrpSpPr>
        <p:grpSpPr>
          <a:xfrm>
            <a:off x="1248343" y="2593674"/>
            <a:ext cx="7161489" cy="0"/>
            <a:chOff x="1206478" y="2900728"/>
            <a:chExt cx="7161489" cy="0"/>
          </a:xfrm>
        </p:grpSpPr>
        <p:cxnSp>
          <p:nvCxnSpPr>
            <p:cNvPr id="21" name="Straight Connector 20"/>
            <p:cNvCxnSpPr/>
            <p:nvPr/>
          </p:nvCxnSpPr>
          <p:spPr>
            <a:xfrm>
              <a:off x="1206478" y="2900728"/>
              <a:ext cx="13163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675181" y="2900728"/>
              <a:ext cx="23099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286703" y="2900728"/>
              <a:ext cx="92340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362508" y="2900728"/>
              <a:ext cx="92340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7444562" y="2900728"/>
              <a:ext cx="92340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26" name="Straight Connector 25">
            <a:extLst>
              <a:ext uri="{FF2B5EF4-FFF2-40B4-BE49-F238E27FC236}">
                <a16:creationId xmlns:a16="http://schemas.microsoft.com/office/drawing/2014/main" id="{7D427966-1D32-4F5E-8BB3-32FEC46894C2}"/>
              </a:ext>
            </a:extLst>
          </p:cNvPr>
          <p:cNvCxnSpPr>
            <a:cxnSpLocks/>
          </p:cNvCxnSpPr>
          <p:nvPr/>
        </p:nvCxnSpPr>
        <p:spPr>
          <a:xfrm>
            <a:off x="5328568" y="4953931"/>
            <a:ext cx="658152"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5348832" y="5953107"/>
            <a:ext cx="674623" cy="45010"/>
            <a:chOff x="5094864" y="5764649"/>
            <a:chExt cx="674623" cy="45010"/>
          </a:xfrm>
        </p:grpSpPr>
        <p:cxnSp>
          <p:nvCxnSpPr>
            <p:cNvPr id="28" name="Straight Connector 27"/>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4012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REPORTING INVENTORY AND COST</a:t>
            </a:r>
          </a:p>
          <a:p>
            <a:r>
              <a:rPr lang="en-US" dirty="0"/>
              <a:t>OF GOODS SOLD</a:t>
            </a:r>
          </a:p>
        </p:txBody>
      </p:sp>
      <p:sp>
        <p:nvSpPr>
          <p:cNvPr id="4" name="Title 3"/>
          <p:cNvSpPr>
            <a:spLocks noGrp="1"/>
          </p:cNvSpPr>
          <p:nvPr>
            <p:ph type="title"/>
          </p:nvPr>
        </p:nvSpPr>
        <p:spPr/>
        <p:txBody>
          <a:bodyPr/>
          <a:lstStyle/>
          <a:p>
            <a:r>
              <a:rPr lang="en-US" dirty="0"/>
              <a:t>PART A</a:t>
            </a:r>
          </a:p>
        </p:txBody>
      </p:sp>
      <p:sp>
        <p:nvSpPr>
          <p:cNvPr id="8" name="Footer Placeholder 7"/>
          <p:cNvSpPr>
            <a:spLocks noGrp="1"/>
          </p:cNvSpPr>
          <p:nvPr>
            <p:ph type="ftr" sz="quarter" idx="11"/>
          </p:nvPr>
        </p:nvSpPr>
        <p:spPr>
          <a:xfrm>
            <a:off x="1424213" y="6492875"/>
            <a:ext cx="6540501" cy="365125"/>
          </a:xfrm>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2619834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Specific Identification</a:t>
            </a:r>
          </a:p>
        </p:txBody>
      </p:sp>
      <p:sp>
        <p:nvSpPr>
          <p:cNvPr id="6" name="Content Placeholder 5"/>
          <p:cNvSpPr>
            <a:spLocks noGrp="1"/>
          </p:cNvSpPr>
          <p:nvPr>
            <p:ph idx="1"/>
          </p:nvPr>
        </p:nvSpPr>
        <p:spPr>
          <a:xfrm>
            <a:off x="809150" y="1280160"/>
            <a:ext cx="7955280" cy="5148995"/>
          </a:xfrm>
        </p:spPr>
        <p:txBody>
          <a:bodyPr>
            <a:noAutofit/>
          </a:bodyPr>
          <a:lstStyle/>
          <a:p>
            <a:r>
              <a:rPr lang="en-US" sz="2600" dirty="0"/>
              <a:t>Matches—or identifies—each unit of inventory with its actual cost</a:t>
            </a:r>
          </a:p>
          <a:p>
            <a:r>
              <a:rPr lang="en-US" sz="2600" dirty="0"/>
              <a:t>Mario’s Game Shop Example:</a:t>
            </a:r>
          </a:p>
          <a:p>
            <a:pPr lvl="1"/>
            <a:r>
              <a:rPr lang="en-US" sz="2200" dirty="0"/>
              <a:t>Suppose the actual units sold include 100 units of beginning inventory, 200 units of the April 25 purchase, and 500 units of the October 19 purchase. The cost of those units would be reported as cost of goods sold. </a:t>
            </a:r>
          </a:p>
          <a:p>
            <a:pPr lvl="1"/>
            <a:r>
              <a:rPr lang="en-US" sz="2200" dirty="0"/>
              <a:t>The cost of the 200 units remaining (consisting of 100 from the April 25 purchase and 100 from the October 19 purchase) would be reported as ending inventory.</a:t>
            </a:r>
          </a:p>
          <a:p>
            <a:r>
              <a:rPr lang="en-US" sz="2600" dirty="0"/>
              <a:t>Not practicable for most companies; used primarily by companies with unique, expensive products with low sales volume</a:t>
            </a:r>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1110177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FIFO, LIFO, and Weighted-Average Cost</a:t>
            </a:r>
          </a:p>
        </p:txBody>
      </p:sp>
      <p:sp>
        <p:nvSpPr>
          <p:cNvPr id="6" name="Content Placeholder 5"/>
          <p:cNvSpPr>
            <a:spLocks noGrp="1"/>
          </p:cNvSpPr>
          <p:nvPr>
            <p:ph idx="1"/>
          </p:nvPr>
        </p:nvSpPr>
        <p:spPr>
          <a:xfrm>
            <a:off x="809150" y="1280160"/>
            <a:ext cx="7955280" cy="5148995"/>
          </a:xfrm>
        </p:spPr>
        <p:txBody>
          <a:bodyPr>
            <a:normAutofit/>
          </a:bodyPr>
          <a:lstStyle/>
          <a:p>
            <a:r>
              <a:rPr lang="en-US" sz="2800" dirty="0"/>
              <a:t>Most companies use one of the three inventory cost flow assumptions—FIFO, LIFO, or weighted-average cost.</a:t>
            </a:r>
          </a:p>
          <a:p>
            <a:pPr lvl="1"/>
            <a:r>
              <a:rPr lang="en-US" sz="2200" dirty="0"/>
              <a:t>Note the use of the word assumptions. FIFO, LIFO, and weighted-average cost assume a particular pattern of inventory cost flows.</a:t>
            </a:r>
          </a:p>
          <a:p>
            <a:pPr lvl="1"/>
            <a:r>
              <a:rPr lang="en-US" sz="2200" dirty="0"/>
              <a:t>However, the actual flow of inventory does not need to match the assumed cost flow in order for the company to use a particular method. </a:t>
            </a:r>
          </a:p>
          <a:p>
            <a:r>
              <a:rPr lang="en-US" sz="2800" dirty="0"/>
              <a:t>Companies are allowed to report inventory costs by assuming which units of inventory are sold and not sold, even if this does not match the actual flow. </a:t>
            </a:r>
          </a:p>
        </p:txBody>
      </p:sp>
      <p:sp>
        <p:nvSpPr>
          <p:cNvPr id="5" name="Footer Placeholder 4"/>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362391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822960"/>
            <a:ext cx="8229600" cy="1143000"/>
          </a:xfrm>
        </p:spPr>
        <p:txBody>
          <a:bodyPr>
            <a:noAutofit/>
          </a:bodyPr>
          <a:lstStyle/>
          <a:p>
            <a:pPr>
              <a:lnSpc>
                <a:spcPct val="90000"/>
              </a:lnSpc>
            </a:pPr>
            <a:r>
              <a:rPr lang="en-US" sz="4000" dirty="0"/>
              <a:t>Inventory Calculation Assuming the FIFO Method </a:t>
            </a:r>
          </a:p>
        </p:txBody>
      </p:sp>
      <p:sp>
        <p:nvSpPr>
          <p:cNvPr id="5"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6–6</a:t>
            </a:r>
          </a:p>
        </p:txBody>
      </p:sp>
      <p:sp>
        <p:nvSpPr>
          <p:cNvPr id="48" name="Rounded Rectangle 47"/>
          <p:cNvSpPr/>
          <p:nvPr/>
        </p:nvSpPr>
        <p:spPr>
          <a:xfrm>
            <a:off x="914400" y="2027232"/>
            <a:ext cx="7736474" cy="4114800"/>
          </a:xfrm>
          <a:prstGeom prst="roundRect">
            <a:avLst>
              <a:gd name="adj" fmla="val 912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TextBox 48"/>
          <p:cNvSpPr txBox="1"/>
          <p:nvPr/>
        </p:nvSpPr>
        <p:spPr>
          <a:xfrm>
            <a:off x="1253835" y="3975978"/>
            <a:ext cx="7335568" cy="1446550"/>
          </a:xfrm>
          <a:prstGeom prst="rect">
            <a:avLst/>
          </a:prstGeom>
          <a:noFill/>
        </p:spPr>
        <p:txBody>
          <a:bodyPr wrap="square" rtlCol="0">
            <a:spAutoFit/>
          </a:bodyPr>
          <a:lstStyle/>
          <a:p>
            <a:pPr>
              <a:lnSpc>
                <a:spcPct val="110000"/>
              </a:lnSpc>
              <a:tabLst>
                <a:tab pos="1603375" algn="r"/>
                <a:tab pos="2573338" algn="r"/>
                <a:tab pos="3768725" algn="r"/>
                <a:tab pos="4225925" algn="l"/>
                <a:tab pos="5657850" algn="r"/>
                <a:tab pos="6797675" algn="r"/>
              </a:tabLst>
            </a:pPr>
            <a:r>
              <a:rPr lang="sk-SK" sz="1600" dirty="0"/>
              <a:t>Jan.   1</a:t>
            </a:r>
            <a:r>
              <a:rPr lang="sk-SK" sz="1600" b="1" dirty="0"/>
              <a:t>	</a:t>
            </a:r>
            <a:r>
              <a:rPr lang="sk-SK" sz="1600" b="1" dirty="0">
                <a:solidFill>
                  <a:srgbClr val="1D5F76"/>
                </a:solidFill>
              </a:rPr>
              <a:t>100	$   7	$     700		</a:t>
            </a:r>
          </a:p>
          <a:p>
            <a:pPr>
              <a:lnSpc>
                <a:spcPct val="110000"/>
              </a:lnSpc>
              <a:tabLst>
                <a:tab pos="1603375" algn="r"/>
                <a:tab pos="2573338" algn="r"/>
                <a:tab pos="3768725" algn="r"/>
                <a:tab pos="4225925" algn="l"/>
                <a:tab pos="5657850" algn="r"/>
                <a:tab pos="6797675" algn="r"/>
              </a:tabLst>
            </a:pPr>
            <a:r>
              <a:rPr lang="sk-SK" sz="1600" dirty="0">
                <a:solidFill>
                  <a:srgbClr val="000000"/>
                </a:solidFill>
              </a:rPr>
              <a:t>Apr. 25</a:t>
            </a:r>
            <a:r>
              <a:rPr lang="sk-SK" sz="1600" b="1" dirty="0">
                <a:solidFill>
                  <a:srgbClr val="1D5F76"/>
                </a:solidFill>
              </a:rPr>
              <a:t>	300	9	2,700		</a:t>
            </a:r>
          </a:p>
          <a:p>
            <a:pPr>
              <a:lnSpc>
                <a:spcPct val="110000"/>
              </a:lnSpc>
              <a:tabLst>
                <a:tab pos="1603375" algn="r"/>
                <a:tab pos="2573338" algn="r"/>
                <a:tab pos="3768725" algn="r"/>
                <a:tab pos="4225925" algn="l"/>
                <a:tab pos="5657850" algn="r"/>
                <a:tab pos="6797675" algn="r"/>
              </a:tabLst>
            </a:pPr>
            <a:r>
              <a:rPr lang="sk-SK" sz="1600" b="1" dirty="0">
                <a:solidFill>
                  <a:srgbClr val="1D5F76"/>
                </a:solidFill>
              </a:rPr>
              <a:t>	400	11	4,400		</a:t>
            </a:r>
          </a:p>
          <a:p>
            <a:pPr>
              <a:lnSpc>
                <a:spcPct val="110000"/>
              </a:lnSpc>
              <a:tabLst>
                <a:tab pos="1603375" algn="r"/>
                <a:tab pos="2573338" algn="r"/>
                <a:tab pos="3768725" algn="r"/>
                <a:tab pos="4225925" algn="l"/>
                <a:tab pos="5657850" algn="r"/>
                <a:tab pos="6797675" algn="r"/>
              </a:tabLst>
            </a:pPr>
            <a:r>
              <a:rPr lang="sk-SK" sz="1600" b="1" dirty="0">
                <a:solidFill>
                  <a:srgbClr val="008000"/>
                </a:solidFill>
              </a:rPr>
              <a:t>	200	11	2,200			</a:t>
            </a:r>
          </a:p>
          <a:p>
            <a:pPr>
              <a:lnSpc>
                <a:spcPct val="110000"/>
              </a:lnSpc>
              <a:tabLst>
                <a:tab pos="1603375" algn="r"/>
                <a:tab pos="2573338" algn="r"/>
                <a:tab pos="3768725" algn="r"/>
                <a:tab pos="4225925" algn="l"/>
                <a:tab pos="5657850" algn="r"/>
                <a:tab pos="6797675" algn="r"/>
              </a:tabLst>
            </a:pPr>
            <a:r>
              <a:rPr lang="sk-SK" sz="1600" dirty="0"/>
              <a:t>	1,000		</a:t>
            </a:r>
            <a:r>
              <a:rPr lang="sk-SK" sz="1600" b="1" dirty="0"/>
              <a:t>$10,000</a:t>
            </a:r>
            <a:r>
              <a:rPr lang="sk-SK" sz="1600" dirty="0"/>
              <a:t>	=		</a:t>
            </a:r>
            <a:endParaRPr lang="sk-SK" sz="1600" b="1" dirty="0">
              <a:solidFill>
                <a:srgbClr val="008000"/>
              </a:solidFill>
            </a:endParaRPr>
          </a:p>
        </p:txBody>
      </p:sp>
      <p:grpSp>
        <p:nvGrpSpPr>
          <p:cNvPr id="50" name="Group 49"/>
          <p:cNvGrpSpPr/>
          <p:nvPr/>
        </p:nvGrpSpPr>
        <p:grpSpPr>
          <a:xfrm>
            <a:off x="2337869" y="5373414"/>
            <a:ext cx="674623" cy="45010"/>
            <a:chOff x="5094864" y="5764649"/>
            <a:chExt cx="674623" cy="45010"/>
          </a:xfrm>
        </p:grpSpPr>
        <p:cxnSp>
          <p:nvCxnSpPr>
            <p:cNvPr id="51" name="Straight Connector 50"/>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53" name="Straight Connector 52"/>
          <p:cNvCxnSpPr/>
          <p:nvPr/>
        </p:nvCxnSpPr>
        <p:spPr>
          <a:xfrm>
            <a:off x="2283376" y="3219199"/>
            <a:ext cx="282199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1017582" y="3240911"/>
            <a:ext cx="5437963" cy="677621"/>
          </a:xfrm>
          <a:prstGeom prst="rect">
            <a:avLst/>
          </a:prstGeom>
          <a:noFill/>
        </p:spPr>
        <p:txBody>
          <a:bodyPr wrap="square" rtlCol="0">
            <a:spAutoFit/>
          </a:bodyPr>
          <a:lstStyle/>
          <a:p>
            <a:pPr>
              <a:lnSpc>
                <a:spcPct val="90000"/>
              </a:lnSpc>
              <a:tabLst>
                <a:tab pos="569913" algn="ctr"/>
                <a:tab pos="1717675" algn="ctr"/>
                <a:tab pos="2287588" algn="ctr"/>
                <a:tab pos="2743200" algn="ctr"/>
                <a:tab pos="3198813" algn="ctr"/>
                <a:tab pos="3711575" algn="ctr"/>
              </a:tabLst>
            </a:pPr>
            <a:r>
              <a:rPr lang="en-US" sz="1400" b="1" dirty="0"/>
              <a:t>	Beginning</a:t>
            </a:r>
          </a:p>
          <a:p>
            <a:pPr>
              <a:lnSpc>
                <a:spcPct val="90000"/>
              </a:lnSpc>
              <a:tabLst>
                <a:tab pos="569913" algn="ctr"/>
                <a:tab pos="1717675" algn="ctr"/>
                <a:tab pos="2287588" algn="ctr"/>
                <a:tab pos="2743200" algn="ctr"/>
                <a:tab pos="3198813" algn="ctr"/>
                <a:tab pos="3711575" algn="ctr"/>
              </a:tabLst>
            </a:pPr>
            <a:r>
              <a:rPr lang="en-US" sz="1400" b="1" dirty="0"/>
              <a:t>	Inventory and	Number	×	Unit	=	Total</a:t>
            </a:r>
          </a:p>
          <a:p>
            <a:pPr>
              <a:lnSpc>
                <a:spcPct val="90000"/>
              </a:lnSpc>
              <a:tabLst>
                <a:tab pos="569913" algn="ctr"/>
                <a:tab pos="1717675" algn="ctr"/>
                <a:tab pos="2287588" algn="ctr"/>
                <a:tab pos="2743200" algn="ctr"/>
                <a:tab pos="3198813" algn="ctr"/>
                <a:tab pos="3711575" algn="ctr"/>
              </a:tabLst>
            </a:pPr>
            <a:r>
              <a:rPr lang="en-US" sz="1400" b="1" dirty="0"/>
              <a:t>	Purchases	of Units		Cost		Cost</a:t>
            </a:r>
          </a:p>
        </p:txBody>
      </p:sp>
      <p:grpSp>
        <p:nvGrpSpPr>
          <p:cNvPr id="55" name="Group 54"/>
          <p:cNvGrpSpPr/>
          <p:nvPr/>
        </p:nvGrpSpPr>
        <p:grpSpPr>
          <a:xfrm>
            <a:off x="1141353" y="3918532"/>
            <a:ext cx="3976852" cy="0"/>
            <a:chOff x="1141353" y="2989741"/>
            <a:chExt cx="3976852" cy="0"/>
          </a:xfrm>
        </p:grpSpPr>
        <p:cxnSp>
          <p:nvCxnSpPr>
            <p:cNvPr id="56" name="Straight Connector 55"/>
            <p:cNvCxnSpPr/>
            <p:nvPr/>
          </p:nvCxnSpPr>
          <p:spPr>
            <a:xfrm>
              <a:off x="1141353" y="2989741"/>
              <a:ext cx="111361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2474149" y="2989741"/>
              <a:ext cx="68442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3481319" y="2989741"/>
              <a:ext cx="68442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4433777" y="2989741"/>
              <a:ext cx="68442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60" name="Group 59"/>
          <p:cNvGrpSpPr/>
          <p:nvPr/>
        </p:nvGrpSpPr>
        <p:grpSpPr>
          <a:xfrm>
            <a:off x="2409636" y="5108153"/>
            <a:ext cx="5778771" cy="0"/>
            <a:chOff x="2409636" y="4179362"/>
            <a:chExt cx="5778771" cy="0"/>
          </a:xfrm>
        </p:grpSpPr>
        <p:cxnSp>
          <p:nvCxnSpPr>
            <p:cNvPr id="61" name="Straight Connector 60"/>
            <p:cNvCxnSpPr/>
            <p:nvPr/>
          </p:nvCxnSpPr>
          <p:spPr>
            <a:xfrm>
              <a:off x="2409636" y="4179362"/>
              <a:ext cx="60285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4433777" y="4179362"/>
              <a:ext cx="67159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6362508" y="4179362"/>
              <a:ext cx="67159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7516816" y="4179362"/>
              <a:ext cx="67159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65" name="Group 64"/>
          <p:cNvGrpSpPr/>
          <p:nvPr/>
        </p:nvGrpSpPr>
        <p:grpSpPr>
          <a:xfrm>
            <a:off x="4430745" y="5373414"/>
            <a:ext cx="674623" cy="45010"/>
            <a:chOff x="5094864" y="5764649"/>
            <a:chExt cx="674623" cy="45010"/>
          </a:xfrm>
        </p:grpSpPr>
        <p:cxnSp>
          <p:nvCxnSpPr>
            <p:cNvPr id="66" name="Straight Connector 65"/>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68" name="Group 67"/>
          <p:cNvGrpSpPr/>
          <p:nvPr/>
        </p:nvGrpSpPr>
        <p:grpSpPr>
          <a:xfrm>
            <a:off x="6362508" y="5373414"/>
            <a:ext cx="674623" cy="45010"/>
            <a:chOff x="5094864" y="5764649"/>
            <a:chExt cx="674623" cy="45010"/>
          </a:xfrm>
        </p:grpSpPr>
        <p:cxnSp>
          <p:nvCxnSpPr>
            <p:cNvPr id="69" name="Straight Connector 68"/>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71" name="Group 70"/>
          <p:cNvGrpSpPr/>
          <p:nvPr/>
        </p:nvGrpSpPr>
        <p:grpSpPr>
          <a:xfrm>
            <a:off x="7513784" y="5373414"/>
            <a:ext cx="674623" cy="45010"/>
            <a:chOff x="5094864" y="5764649"/>
            <a:chExt cx="674623" cy="45010"/>
          </a:xfrm>
        </p:grpSpPr>
        <p:cxnSp>
          <p:nvCxnSpPr>
            <p:cNvPr id="72" name="Straight Connector 71"/>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74" name="TextBox 73"/>
          <p:cNvSpPr txBox="1"/>
          <p:nvPr/>
        </p:nvSpPr>
        <p:spPr>
          <a:xfrm>
            <a:off x="5503089" y="3899989"/>
            <a:ext cx="610549" cy="982833"/>
          </a:xfrm>
          <a:prstGeom prst="rect">
            <a:avLst/>
          </a:prstGeom>
          <a:noFill/>
        </p:spPr>
        <p:txBody>
          <a:bodyPr wrap="square" rtlCol="0">
            <a:spAutoFit/>
          </a:bodyPr>
          <a:lstStyle/>
          <a:p>
            <a:pPr>
              <a:lnSpc>
                <a:spcPct val="90000"/>
              </a:lnSpc>
            </a:pPr>
            <a:r>
              <a:rPr lang="en-US" sz="1600" b="1" dirty="0">
                <a:solidFill>
                  <a:srgbClr val="1D5F76"/>
                </a:solidFill>
              </a:rPr>
              <a:t>Sold first 800 units</a:t>
            </a:r>
          </a:p>
        </p:txBody>
      </p:sp>
      <p:sp>
        <p:nvSpPr>
          <p:cNvPr id="75" name="TextBox 74"/>
          <p:cNvSpPr txBox="1"/>
          <p:nvPr/>
        </p:nvSpPr>
        <p:spPr>
          <a:xfrm>
            <a:off x="1141353" y="2192430"/>
            <a:ext cx="7134285" cy="369332"/>
          </a:xfrm>
          <a:prstGeom prst="rect">
            <a:avLst/>
          </a:prstGeom>
          <a:noFill/>
        </p:spPr>
        <p:txBody>
          <a:bodyPr wrap="square" rtlCol="0">
            <a:spAutoFit/>
          </a:bodyPr>
          <a:lstStyle/>
          <a:p>
            <a:pPr algn="ctr"/>
            <a:r>
              <a:rPr lang="en-US" b="1" dirty="0"/>
              <a:t>Inventory Transactions for Mario’s Game Shop—FIFO METHOD</a:t>
            </a:r>
          </a:p>
        </p:txBody>
      </p:sp>
      <p:sp>
        <p:nvSpPr>
          <p:cNvPr id="76" name="TextBox 75"/>
          <p:cNvSpPr txBox="1"/>
          <p:nvPr/>
        </p:nvSpPr>
        <p:spPr>
          <a:xfrm>
            <a:off x="7095801" y="5063588"/>
            <a:ext cx="401701" cy="338554"/>
          </a:xfrm>
          <a:prstGeom prst="rect">
            <a:avLst/>
          </a:prstGeom>
          <a:noFill/>
        </p:spPr>
        <p:txBody>
          <a:bodyPr wrap="square" rtlCol="0">
            <a:spAutoFit/>
          </a:bodyPr>
          <a:lstStyle/>
          <a:p>
            <a:pPr algn="ctr"/>
            <a:r>
              <a:rPr lang="en-US" sz="1600" dirty="0"/>
              <a:t>+</a:t>
            </a:r>
          </a:p>
        </p:txBody>
      </p:sp>
      <p:sp>
        <p:nvSpPr>
          <p:cNvPr id="77" name="TextBox 76"/>
          <p:cNvSpPr txBox="1"/>
          <p:nvPr/>
        </p:nvSpPr>
        <p:spPr>
          <a:xfrm>
            <a:off x="2265317" y="2871705"/>
            <a:ext cx="3406116" cy="338554"/>
          </a:xfrm>
          <a:prstGeom prst="rect">
            <a:avLst/>
          </a:prstGeom>
          <a:noFill/>
        </p:spPr>
        <p:txBody>
          <a:bodyPr wrap="square" rtlCol="0">
            <a:spAutoFit/>
          </a:bodyPr>
          <a:lstStyle/>
          <a:p>
            <a:r>
              <a:rPr lang="en-US" sz="1600" b="1" dirty="0"/>
              <a:t>Cost of Goods Available for Sale    =</a:t>
            </a:r>
          </a:p>
        </p:txBody>
      </p:sp>
      <p:sp>
        <p:nvSpPr>
          <p:cNvPr id="78" name="TextBox 77"/>
          <p:cNvSpPr txBox="1"/>
          <p:nvPr/>
        </p:nvSpPr>
        <p:spPr>
          <a:xfrm>
            <a:off x="6095595" y="2701868"/>
            <a:ext cx="1224516" cy="539635"/>
          </a:xfrm>
          <a:prstGeom prst="rect">
            <a:avLst/>
          </a:prstGeom>
          <a:noFill/>
        </p:spPr>
        <p:txBody>
          <a:bodyPr wrap="square" rtlCol="0">
            <a:spAutoFit/>
          </a:bodyPr>
          <a:lstStyle/>
          <a:p>
            <a:pPr algn="ctr">
              <a:lnSpc>
                <a:spcPct val="90000"/>
              </a:lnSpc>
            </a:pPr>
            <a:r>
              <a:rPr lang="en-US" sz="1600" b="1" dirty="0"/>
              <a:t>Cost of Goods Sold</a:t>
            </a:r>
          </a:p>
        </p:txBody>
      </p:sp>
      <p:sp>
        <p:nvSpPr>
          <p:cNvPr id="79" name="TextBox 78"/>
          <p:cNvSpPr txBox="1"/>
          <p:nvPr/>
        </p:nvSpPr>
        <p:spPr>
          <a:xfrm>
            <a:off x="7222824" y="2701868"/>
            <a:ext cx="1224516" cy="539635"/>
          </a:xfrm>
          <a:prstGeom prst="rect">
            <a:avLst/>
          </a:prstGeom>
          <a:noFill/>
        </p:spPr>
        <p:txBody>
          <a:bodyPr wrap="square" rtlCol="0">
            <a:spAutoFit/>
          </a:bodyPr>
          <a:lstStyle/>
          <a:p>
            <a:pPr algn="ctr">
              <a:lnSpc>
                <a:spcPct val="90000"/>
              </a:lnSpc>
            </a:pPr>
            <a:r>
              <a:rPr lang="en-US" sz="1600" b="1" dirty="0"/>
              <a:t>Ending Inventory</a:t>
            </a:r>
          </a:p>
        </p:txBody>
      </p:sp>
      <p:sp>
        <p:nvSpPr>
          <p:cNvPr id="80" name="TextBox 79"/>
          <p:cNvSpPr txBox="1"/>
          <p:nvPr/>
        </p:nvSpPr>
        <p:spPr>
          <a:xfrm>
            <a:off x="7119882" y="2814857"/>
            <a:ext cx="401701" cy="338554"/>
          </a:xfrm>
          <a:prstGeom prst="rect">
            <a:avLst/>
          </a:prstGeom>
          <a:noFill/>
        </p:spPr>
        <p:txBody>
          <a:bodyPr wrap="square" rtlCol="0">
            <a:spAutoFit/>
          </a:bodyPr>
          <a:lstStyle/>
          <a:p>
            <a:pPr algn="ctr"/>
            <a:r>
              <a:rPr lang="en-US" sz="1600" b="1" dirty="0"/>
              <a:t>+</a:t>
            </a:r>
          </a:p>
        </p:txBody>
      </p:sp>
      <p:sp>
        <p:nvSpPr>
          <p:cNvPr id="81" name="Right Brace 80"/>
          <p:cNvSpPr/>
          <p:nvPr/>
        </p:nvSpPr>
        <p:spPr>
          <a:xfrm>
            <a:off x="5161750" y="4075770"/>
            <a:ext cx="126259" cy="739563"/>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2" name="Right Brace 81"/>
          <p:cNvSpPr/>
          <p:nvPr/>
        </p:nvSpPr>
        <p:spPr>
          <a:xfrm>
            <a:off x="5161749" y="4882822"/>
            <a:ext cx="121869" cy="225331"/>
          </a:xfrm>
          <a:prstGeom prst="rightBrace">
            <a:avLst>
              <a:gd name="adj1" fmla="val 23869"/>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3" name="Right Brace 82"/>
          <p:cNvSpPr/>
          <p:nvPr/>
        </p:nvSpPr>
        <p:spPr>
          <a:xfrm flipH="1" flipV="1">
            <a:off x="2283376" y="4611087"/>
            <a:ext cx="126259" cy="452500"/>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84" name="Straight Connector 83"/>
          <p:cNvCxnSpPr/>
          <p:nvPr/>
        </p:nvCxnSpPr>
        <p:spPr>
          <a:xfrm>
            <a:off x="6210108" y="3219199"/>
            <a:ext cx="97376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7443067" y="3219199"/>
            <a:ext cx="78620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6339453" y="3988020"/>
            <a:ext cx="906660" cy="1446550"/>
          </a:xfrm>
          <a:prstGeom prst="rect">
            <a:avLst/>
          </a:prstGeom>
          <a:noFill/>
        </p:spPr>
        <p:txBody>
          <a:bodyPr wrap="square" rtlCol="0">
            <a:spAutoFit/>
          </a:bodyPr>
          <a:lstStyle/>
          <a:p>
            <a:pPr>
              <a:lnSpc>
                <a:spcPct val="110000"/>
              </a:lnSpc>
              <a:tabLst>
                <a:tab pos="1603375" algn="r"/>
                <a:tab pos="2573338" algn="r"/>
                <a:tab pos="3768725" algn="r"/>
                <a:tab pos="4225925" algn="l"/>
                <a:tab pos="5657850" algn="r"/>
                <a:tab pos="6797675" algn="r"/>
              </a:tabLst>
            </a:pPr>
            <a:r>
              <a:rPr lang="sk-SK" sz="1600" b="1" dirty="0">
                <a:solidFill>
                  <a:srgbClr val="1D5F76"/>
                </a:solidFill>
              </a:rPr>
              <a:t>$   700</a:t>
            </a:r>
          </a:p>
          <a:p>
            <a:pPr>
              <a:lnSpc>
                <a:spcPct val="110000"/>
              </a:lnSpc>
              <a:tabLst>
                <a:tab pos="1603375" algn="r"/>
                <a:tab pos="2573338" algn="r"/>
                <a:tab pos="3768725" algn="r"/>
                <a:tab pos="4225925" algn="l"/>
                <a:tab pos="5657850" algn="r"/>
                <a:tab pos="6797675" algn="r"/>
              </a:tabLst>
            </a:pPr>
            <a:r>
              <a:rPr lang="en-US" sz="1600" b="1" dirty="0">
                <a:solidFill>
                  <a:srgbClr val="1D5F76"/>
                </a:solidFill>
              </a:rPr>
              <a:t>  </a:t>
            </a:r>
            <a:r>
              <a:rPr lang="sk-SK" sz="1600" b="1" dirty="0">
                <a:solidFill>
                  <a:srgbClr val="1D5F76"/>
                </a:solidFill>
              </a:rPr>
              <a:t>2,700</a:t>
            </a:r>
          </a:p>
          <a:p>
            <a:pPr>
              <a:lnSpc>
                <a:spcPct val="110000"/>
              </a:lnSpc>
              <a:tabLst>
                <a:tab pos="1603375" algn="r"/>
                <a:tab pos="2573338" algn="r"/>
                <a:tab pos="3768725" algn="r"/>
                <a:tab pos="4225925" algn="l"/>
                <a:tab pos="5657850" algn="r"/>
                <a:tab pos="6797675" algn="r"/>
              </a:tabLst>
            </a:pPr>
            <a:r>
              <a:rPr lang="en-US" sz="1600" b="1" dirty="0">
                <a:solidFill>
                  <a:srgbClr val="1D5F76"/>
                </a:solidFill>
              </a:rPr>
              <a:t>  </a:t>
            </a:r>
            <a:r>
              <a:rPr lang="sk-SK" sz="1600" b="1" dirty="0">
                <a:solidFill>
                  <a:srgbClr val="1D5F76"/>
                </a:solidFill>
              </a:rPr>
              <a:t>4,400</a:t>
            </a:r>
          </a:p>
          <a:p>
            <a:pPr>
              <a:lnSpc>
                <a:spcPct val="110000"/>
              </a:lnSpc>
              <a:tabLst>
                <a:tab pos="1603375" algn="r"/>
                <a:tab pos="2573338" algn="r"/>
                <a:tab pos="3768725" algn="r"/>
                <a:tab pos="4225925" algn="l"/>
                <a:tab pos="5657850" algn="r"/>
                <a:tab pos="6797675" algn="r"/>
              </a:tabLst>
            </a:pPr>
            <a:endParaRPr lang="en-US" sz="1600" dirty="0"/>
          </a:p>
          <a:p>
            <a:pPr>
              <a:lnSpc>
                <a:spcPct val="110000"/>
              </a:lnSpc>
              <a:tabLst>
                <a:tab pos="1603375" algn="r"/>
                <a:tab pos="2573338" algn="r"/>
                <a:tab pos="3768725" algn="r"/>
                <a:tab pos="4225925" algn="l"/>
                <a:tab pos="5657850" algn="r"/>
                <a:tab pos="6797675" algn="r"/>
              </a:tabLst>
            </a:pPr>
            <a:r>
              <a:rPr lang="sk-SK" sz="1600" b="1" dirty="0">
                <a:solidFill>
                  <a:srgbClr val="1D5F76"/>
                </a:solidFill>
              </a:rPr>
              <a:t>$7,800</a:t>
            </a:r>
            <a:endParaRPr lang="sk-SK" sz="1600" b="1" dirty="0">
              <a:solidFill>
                <a:srgbClr val="008000"/>
              </a:solidFill>
            </a:endParaRPr>
          </a:p>
        </p:txBody>
      </p:sp>
      <p:sp>
        <p:nvSpPr>
          <p:cNvPr id="87" name="TextBox 86"/>
          <p:cNvSpPr txBox="1"/>
          <p:nvPr/>
        </p:nvSpPr>
        <p:spPr>
          <a:xfrm>
            <a:off x="7497502" y="4805700"/>
            <a:ext cx="906660" cy="634020"/>
          </a:xfrm>
          <a:prstGeom prst="rect">
            <a:avLst/>
          </a:prstGeom>
          <a:noFill/>
        </p:spPr>
        <p:txBody>
          <a:bodyPr wrap="square" rtlCol="0">
            <a:spAutoFit/>
          </a:bodyPr>
          <a:lstStyle/>
          <a:p>
            <a:pPr>
              <a:lnSpc>
                <a:spcPct val="110000"/>
              </a:lnSpc>
              <a:tabLst>
                <a:tab pos="1603375" algn="r"/>
                <a:tab pos="2573338" algn="r"/>
                <a:tab pos="3768725" algn="r"/>
                <a:tab pos="4225925" algn="l"/>
                <a:tab pos="5657850" algn="r"/>
                <a:tab pos="6797675" algn="r"/>
              </a:tabLst>
            </a:pPr>
            <a:r>
              <a:rPr lang="sk-SK" sz="1600" b="1" dirty="0">
                <a:solidFill>
                  <a:srgbClr val="008000"/>
                </a:solidFill>
              </a:rPr>
              <a:t>$2,200 $2,200</a:t>
            </a:r>
          </a:p>
        </p:txBody>
      </p:sp>
      <p:sp>
        <p:nvSpPr>
          <p:cNvPr id="88" name="TextBox 87"/>
          <p:cNvSpPr txBox="1"/>
          <p:nvPr/>
        </p:nvSpPr>
        <p:spPr>
          <a:xfrm>
            <a:off x="5432793" y="4812285"/>
            <a:ext cx="906660" cy="349583"/>
          </a:xfrm>
          <a:prstGeom prst="rect">
            <a:avLst/>
          </a:prstGeom>
          <a:noFill/>
        </p:spPr>
        <p:txBody>
          <a:bodyPr wrap="square" rtlCol="0">
            <a:spAutoFit/>
          </a:bodyPr>
          <a:lstStyle/>
          <a:p>
            <a:pPr>
              <a:lnSpc>
                <a:spcPct val="110000"/>
              </a:lnSpc>
              <a:tabLst>
                <a:tab pos="1603375" algn="r"/>
                <a:tab pos="2573338" algn="r"/>
                <a:tab pos="3768725" algn="r"/>
                <a:tab pos="4225925" algn="l"/>
                <a:tab pos="5657850" algn="r"/>
                <a:tab pos="6797675" algn="r"/>
              </a:tabLst>
            </a:pPr>
            <a:r>
              <a:rPr lang="en-US" sz="1600" b="1" dirty="0">
                <a:solidFill>
                  <a:srgbClr val="008000"/>
                </a:solidFill>
              </a:rPr>
              <a:t>Not sold</a:t>
            </a:r>
            <a:endParaRPr lang="sk-SK" sz="1600" b="1" dirty="0">
              <a:solidFill>
                <a:srgbClr val="008000"/>
              </a:solidFill>
            </a:endParaRPr>
          </a:p>
        </p:txBody>
      </p:sp>
      <p:sp>
        <p:nvSpPr>
          <p:cNvPr id="89" name="TextBox 88"/>
          <p:cNvSpPr txBox="1"/>
          <p:nvPr/>
        </p:nvSpPr>
        <p:spPr>
          <a:xfrm>
            <a:off x="1247282" y="4678449"/>
            <a:ext cx="885179" cy="338554"/>
          </a:xfrm>
          <a:prstGeom prst="rect">
            <a:avLst/>
          </a:prstGeom>
          <a:noFill/>
        </p:spPr>
        <p:txBody>
          <a:bodyPr wrap="none" rtlCol="0">
            <a:spAutoFit/>
          </a:bodyPr>
          <a:lstStyle/>
          <a:p>
            <a:r>
              <a:rPr lang="sk-SK" sz="1600" dirty="0">
                <a:solidFill>
                  <a:srgbClr val="000000"/>
                </a:solidFill>
              </a:rPr>
              <a:t>Oct. 19</a:t>
            </a:r>
            <a:r>
              <a:rPr lang="en-US" sz="1600" dirty="0">
                <a:solidFill>
                  <a:srgbClr val="000000"/>
                </a:solidFill>
              </a:rPr>
              <a:t>*</a:t>
            </a:r>
            <a:endParaRPr lang="en-US" dirty="0"/>
          </a:p>
        </p:txBody>
      </p:sp>
      <p:grpSp>
        <p:nvGrpSpPr>
          <p:cNvPr id="6" name="Group 5">
            <a:extLst>
              <a:ext uri="{FF2B5EF4-FFF2-40B4-BE49-F238E27FC236}">
                <a16:creationId xmlns:a16="http://schemas.microsoft.com/office/drawing/2014/main" id="{0BBE58DE-33CA-47E5-8A3C-36617A8F426C}"/>
              </a:ext>
            </a:extLst>
          </p:cNvPr>
          <p:cNvGrpSpPr/>
          <p:nvPr/>
        </p:nvGrpSpPr>
        <p:grpSpPr>
          <a:xfrm>
            <a:off x="3887859" y="5450448"/>
            <a:ext cx="4715399" cy="624413"/>
            <a:chOff x="3874004" y="5575143"/>
            <a:chExt cx="4715399" cy="624413"/>
          </a:xfrm>
        </p:grpSpPr>
        <p:sp>
          <p:nvSpPr>
            <p:cNvPr id="2" name="TextBox 1">
              <a:extLst>
                <a:ext uri="{FF2B5EF4-FFF2-40B4-BE49-F238E27FC236}">
                  <a16:creationId xmlns:a16="http://schemas.microsoft.com/office/drawing/2014/main" id="{928B7901-D9A0-4920-A348-C50B0ADED557}"/>
                </a:ext>
              </a:extLst>
            </p:cNvPr>
            <p:cNvSpPr txBox="1"/>
            <p:nvPr/>
          </p:nvSpPr>
          <p:spPr>
            <a:xfrm>
              <a:off x="3874004" y="5614781"/>
              <a:ext cx="1645920" cy="584775"/>
            </a:xfrm>
            <a:prstGeom prst="rect">
              <a:avLst/>
            </a:prstGeom>
            <a:noFill/>
          </p:spPr>
          <p:txBody>
            <a:bodyPr wrap="square" rtlCol="0">
              <a:spAutoFit/>
            </a:bodyPr>
            <a:lstStyle/>
            <a:p>
              <a:pPr algn="ctr"/>
              <a:r>
                <a:rPr lang="en-US" sz="1600" dirty="0">
                  <a:solidFill>
                    <a:srgbClr val="000000"/>
                  </a:solidFill>
                </a:rPr>
                <a:t>Cost of Goods Available for Sale</a:t>
              </a:r>
            </a:p>
          </p:txBody>
        </p:sp>
        <p:sp>
          <p:nvSpPr>
            <p:cNvPr id="47" name="TextBox 46">
              <a:extLst>
                <a:ext uri="{FF2B5EF4-FFF2-40B4-BE49-F238E27FC236}">
                  <a16:creationId xmlns:a16="http://schemas.microsoft.com/office/drawing/2014/main" id="{3D331FE0-E31C-4778-9637-CB54FB4B1371}"/>
                </a:ext>
              </a:extLst>
            </p:cNvPr>
            <p:cNvSpPr txBox="1"/>
            <p:nvPr/>
          </p:nvSpPr>
          <p:spPr>
            <a:xfrm>
              <a:off x="6114900" y="5575143"/>
              <a:ext cx="1188720" cy="584775"/>
            </a:xfrm>
            <a:prstGeom prst="rect">
              <a:avLst/>
            </a:prstGeom>
            <a:noFill/>
          </p:spPr>
          <p:txBody>
            <a:bodyPr wrap="square" rtlCol="0">
              <a:spAutoFit/>
            </a:bodyPr>
            <a:lstStyle/>
            <a:p>
              <a:pPr algn="ctr"/>
              <a:r>
                <a:rPr lang="en-US" sz="1600" b="1" dirty="0">
                  <a:solidFill>
                    <a:srgbClr val="1D5F76"/>
                  </a:solidFill>
                </a:rPr>
                <a:t>Cost of Goods Sold</a:t>
              </a:r>
            </a:p>
          </p:txBody>
        </p:sp>
        <p:sp>
          <p:nvSpPr>
            <p:cNvPr id="90" name="TextBox 89">
              <a:extLst>
                <a:ext uri="{FF2B5EF4-FFF2-40B4-BE49-F238E27FC236}">
                  <a16:creationId xmlns:a16="http://schemas.microsoft.com/office/drawing/2014/main" id="{C7E5966E-FAC6-4BCD-9DA8-4CB6CB54DD4F}"/>
                </a:ext>
              </a:extLst>
            </p:cNvPr>
            <p:cNvSpPr txBox="1"/>
            <p:nvPr/>
          </p:nvSpPr>
          <p:spPr>
            <a:xfrm>
              <a:off x="7217803" y="5587072"/>
              <a:ext cx="1371600" cy="584775"/>
            </a:xfrm>
            <a:prstGeom prst="rect">
              <a:avLst/>
            </a:prstGeom>
            <a:noFill/>
          </p:spPr>
          <p:txBody>
            <a:bodyPr wrap="square" rtlCol="0">
              <a:spAutoFit/>
            </a:bodyPr>
            <a:lstStyle/>
            <a:p>
              <a:pPr algn="ctr"/>
              <a:r>
                <a:rPr lang="en-US" sz="1600" b="1" dirty="0">
                  <a:solidFill>
                    <a:srgbClr val="008000"/>
                  </a:solidFill>
                </a:rPr>
                <a:t>Ending Inventory</a:t>
              </a:r>
            </a:p>
          </p:txBody>
        </p:sp>
        <p:sp>
          <p:nvSpPr>
            <p:cNvPr id="3" name="TextBox 2">
              <a:extLst>
                <a:ext uri="{FF2B5EF4-FFF2-40B4-BE49-F238E27FC236}">
                  <a16:creationId xmlns:a16="http://schemas.microsoft.com/office/drawing/2014/main" id="{6BA23512-10E5-4952-808D-846739CB46EC}"/>
                </a:ext>
              </a:extLst>
            </p:cNvPr>
            <p:cNvSpPr txBox="1"/>
            <p:nvPr/>
          </p:nvSpPr>
          <p:spPr>
            <a:xfrm>
              <a:off x="5464504" y="5693225"/>
              <a:ext cx="387157" cy="369332"/>
            </a:xfrm>
            <a:prstGeom prst="rect">
              <a:avLst/>
            </a:prstGeom>
            <a:noFill/>
          </p:spPr>
          <p:txBody>
            <a:bodyPr wrap="square" rtlCol="0">
              <a:spAutoFit/>
            </a:bodyPr>
            <a:lstStyle/>
            <a:p>
              <a:r>
                <a:rPr lang="en-US" dirty="0"/>
                <a:t>=</a:t>
              </a:r>
            </a:p>
          </p:txBody>
        </p:sp>
        <p:sp>
          <p:nvSpPr>
            <p:cNvPr id="93" name="TextBox 92">
              <a:extLst>
                <a:ext uri="{FF2B5EF4-FFF2-40B4-BE49-F238E27FC236}">
                  <a16:creationId xmlns:a16="http://schemas.microsoft.com/office/drawing/2014/main" id="{13A9CC9A-E062-44CD-8BC9-4BB5B192A54C}"/>
                </a:ext>
              </a:extLst>
            </p:cNvPr>
            <p:cNvSpPr txBox="1"/>
            <p:nvPr/>
          </p:nvSpPr>
          <p:spPr>
            <a:xfrm>
              <a:off x="7158496" y="5707080"/>
              <a:ext cx="351961" cy="369332"/>
            </a:xfrm>
            <a:prstGeom prst="rect">
              <a:avLst/>
            </a:prstGeom>
            <a:noFill/>
          </p:spPr>
          <p:txBody>
            <a:bodyPr wrap="square" rtlCol="0">
              <a:spAutoFit/>
            </a:bodyPr>
            <a:lstStyle/>
            <a:p>
              <a:r>
                <a:rPr lang="en-US" dirty="0"/>
                <a:t>+</a:t>
              </a:r>
            </a:p>
          </p:txBody>
        </p:sp>
      </p:grpSp>
      <p:sp>
        <p:nvSpPr>
          <p:cNvPr id="94" name="TextBox 93">
            <a:extLst>
              <a:ext uri="{FF2B5EF4-FFF2-40B4-BE49-F238E27FC236}">
                <a16:creationId xmlns:a16="http://schemas.microsoft.com/office/drawing/2014/main" id="{FFBF2F36-0915-4111-BD31-C5642E85E110}"/>
              </a:ext>
            </a:extLst>
          </p:cNvPr>
          <p:cNvSpPr txBox="1"/>
          <p:nvPr/>
        </p:nvSpPr>
        <p:spPr>
          <a:xfrm>
            <a:off x="1253835" y="6137346"/>
            <a:ext cx="4592782" cy="338554"/>
          </a:xfrm>
          <a:prstGeom prst="rect">
            <a:avLst/>
          </a:prstGeom>
          <a:noFill/>
        </p:spPr>
        <p:txBody>
          <a:bodyPr wrap="square">
            <a:spAutoFit/>
          </a:bodyPr>
          <a:lstStyle/>
          <a:p>
            <a:r>
              <a:rPr lang="en-US" sz="1600" b="0" i="0" u="none" strike="noStrike" baseline="0" dirty="0">
                <a:solidFill>
                  <a:srgbClr val="000000"/>
                </a:solidFill>
              </a:rPr>
              <a:t>*Total of 600 units were purchased on October 19. </a:t>
            </a:r>
            <a:endParaRPr lang="en-US" sz="1600" dirty="0"/>
          </a:p>
        </p:txBody>
      </p:sp>
    </p:spTree>
    <p:extLst>
      <p:ext uri="{BB962C8B-B14F-4D97-AF65-F5344CB8AC3E}">
        <p14:creationId xmlns:p14="http://schemas.microsoft.com/office/powerpoint/2010/main" val="56089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1" grpId="0" animBg="1"/>
      <p:bldP spid="82" grpId="0" animBg="1"/>
      <p:bldP spid="86" grpId="0"/>
      <p:bldP spid="87" grpId="0"/>
      <p:bldP spid="8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Common Mistake </a:t>
            </a:r>
          </a:p>
        </p:txBody>
      </p:sp>
      <p:sp>
        <p:nvSpPr>
          <p:cNvPr id="3" name="Content Placeholder 2"/>
          <p:cNvSpPr>
            <a:spLocks noGrp="1"/>
          </p:cNvSpPr>
          <p:nvPr>
            <p:ph idx="1"/>
          </p:nvPr>
        </p:nvSpPr>
        <p:spPr>
          <a:xfrm>
            <a:off x="809150" y="1280160"/>
            <a:ext cx="7955280" cy="4525963"/>
          </a:xfrm>
        </p:spPr>
        <p:txBody>
          <a:bodyPr/>
          <a:lstStyle/>
          <a:p>
            <a:r>
              <a:rPr lang="en-US" dirty="0"/>
              <a:t>When calculating cost of goods sold using FIFO, students sometimes forget to count </a:t>
            </a:r>
            <a:r>
              <a:rPr lang="en-US" dirty="0">
                <a:highlight>
                  <a:srgbClr val="FFFF00"/>
                </a:highlight>
              </a:rPr>
              <a:t>beginning inventory </a:t>
            </a:r>
            <a:r>
              <a:rPr lang="en-US" dirty="0"/>
              <a:t>as the first purchase. </a:t>
            </a:r>
          </a:p>
          <a:p>
            <a:r>
              <a:rPr lang="en-US" dirty="0"/>
              <a:t>These units were purchased last period, which was before any purchases this period, so they are </a:t>
            </a:r>
            <a:r>
              <a:rPr lang="en-US" dirty="0">
                <a:highlight>
                  <a:srgbClr val="FFFF00"/>
                </a:highlight>
              </a:rPr>
              <a:t>assumed to be the first units sold</a:t>
            </a:r>
            <a:r>
              <a:rPr lang="en-US" dirty="0"/>
              <a:t>.</a:t>
            </a: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1867012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822960"/>
            <a:ext cx="8229600" cy="1143000"/>
          </a:xfrm>
        </p:spPr>
        <p:txBody>
          <a:bodyPr>
            <a:noAutofit/>
          </a:bodyPr>
          <a:lstStyle/>
          <a:p>
            <a:pPr>
              <a:lnSpc>
                <a:spcPct val="90000"/>
              </a:lnSpc>
            </a:pPr>
            <a:r>
              <a:rPr lang="en-US" sz="4000" dirty="0"/>
              <a:t>Inventory Calculation Assuming the LIFO Method </a:t>
            </a:r>
          </a:p>
        </p:txBody>
      </p:sp>
      <p:sp>
        <p:nvSpPr>
          <p:cNvPr id="5"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6–7</a:t>
            </a:r>
          </a:p>
        </p:txBody>
      </p:sp>
      <p:sp>
        <p:nvSpPr>
          <p:cNvPr id="6" name="Rounded Rectangle 5"/>
          <p:cNvSpPr/>
          <p:nvPr/>
        </p:nvSpPr>
        <p:spPr>
          <a:xfrm>
            <a:off x="914400" y="2027231"/>
            <a:ext cx="7736474" cy="4297680"/>
          </a:xfrm>
          <a:prstGeom prst="roundRect">
            <a:avLst>
              <a:gd name="adj" fmla="val 7110"/>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1306586" y="3975978"/>
            <a:ext cx="7335568" cy="1717393"/>
          </a:xfrm>
          <a:prstGeom prst="rect">
            <a:avLst/>
          </a:prstGeom>
          <a:noFill/>
        </p:spPr>
        <p:txBody>
          <a:bodyPr wrap="square" rtlCol="0">
            <a:spAutoFit/>
          </a:bodyPr>
          <a:lstStyle/>
          <a:p>
            <a:pPr>
              <a:lnSpc>
                <a:spcPct val="110000"/>
              </a:lnSpc>
              <a:tabLst>
                <a:tab pos="1603375" algn="r"/>
                <a:tab pos="2573338" algn="r"/>
                <a:tab pos="3768725" algn="r"/>
                <a:tab pos="4225925" algn="l"/>
                <a:tab pos="5657850" algn="r"/>
                <a:tab pos="6797675" algn="r"/>
              </a:tabLst>
            </a:pPr>
            <a:r>
              <a:rPr lang="sk-SK" sz="1600" dirty="0"/>
              <a:t>Jan.   1</a:t>
            </a:r>
            <a:r>
              <a:rPr lang="sk-SK" sz="1600" b="1" dirty="0"/>
              <a:t>	</a:t>
            </a:r>
            <a:r>
              <a:rPr lang="sk-SK" sz="1600" b="1" dirty="0">
                <a:solidFill>
                  <a:srgbClr val="008000"/>
                </a:solidFill>
              </a:rPr>
              <a:t>100	$   7	$     700			</a:t>
            </a:r>
          </a:p>
          <a:p>
            <a:pPr>
              <a:lnSpc>
                <a:spcPct val="110000"/>
              </a:lnSpc>
              <a:tabLst>
                <a:tab pos="1603375" algn="r"/>
                <a:tab pos="2573338" algn="r"/>
                <a:tab pos="3768725" algn="r"/>
                <a:tab pos="4225925" algn="l"/>
                <a:tab pos="5657850" algn="r"/>
                <a:tab pos="6797675" algn="r"/>
              </a:tabLst>
            </a:pPr>
            <a:r>
              <a:rPr lang="sk-SK" sz="1600" b="1" dirty="0">
                <a:solidFill>
                  <a:srgbClr val="1D5F76"/>
                </a:solidFill>
              </a:rPr>
              <a:t>	</a:t>
            </a:r>
            <a:r>
              <a:rPr lang="sk-SK" sz="1600" b="1" dirty="0">
                <a:solidFill>
                  <a:srgbClr val="008000"/>
                </a:solidFill>
              </a:rPr>
              <a:t>100	9	900			</a:t>
            </a:r>
          </a:p>
          <a:p>
            <a:pPr>
              <a:lnSpc>
                <a:spcPct val="110000"/>
              </a:lnSpc>
              <a:tabLst>
                <a:tab pos="1603375" algn="r"/>
                <a:tab pos="2573338" algn="r"/>
                <a:tab pos="3768725" algn="r"/>
                <a:tab pos="4225925" algn="l"/>
                <a:tab pos="5657850" algn="r"/>
                <a:tab pos="6797675" algn="r"/>
              </a:tabLst>
            </a:pPr>
            <a:r>
              <a:rPr lang="sk-SK" sz="1600" b="1" dirty="0">
                <a:solidFill>
                  <a:srgbClr val="008000"/>
                </a:solidFill>
              </a:rPr>
              <a:t>	</a:t>
            </a:r>
            <a:r>
              <a:rPr lang="sk-SK" sz="1600" b="1" dirty="0">
                <a:solidFill>
                  <a:srgbClr val="1D5F76"/>
                </a:solidFill>
              </a:rPr>
              <a:t>200	9	1,800	</a:t>
            </a:r>
          </a:p>
          <a:p>
            <a:pPr>
              <a:lnSpc>
                <a:spcPct val="110000"/>
              </a:lnSpc>
              <a:tabLst>
                <a:tab pos="1603375" algn="r"/>
                <a:tab pos="2573338" algn="r"/>
                <a:tab pos="3768725" algn="r"/>
                <a:tab pos="4225925" algn="l"/>
                <a:tab pos="5657850" algn="r"/>
                <a:tab pos="6797675" algn="r"/>
              </a:tabLst>
            </a:pPr>
            <a:r>
              <a:rPr lang="sk-SK" sz="1600" dirty="0">
                <a:solidFill>
                  <a:srgbClr val="000000"/>
                </a:solidFill>
              </a:rPr>
              <a:t>Oct. 19</a:t>
            </a:r>
            <a:r>
              <a:rPr lang="en-US" sz="1600" dirty="0">
                <a:solidFill>
                  <a:srgbClr val="000000"/>
                </a:solidFill>
              </a:rPr>
              <a:t>*</a:t>
            </a:r>
            <a:r>
              <a:rPr lang="sk-SK" sz="1600" b="1" dirty="0">
                <a:solidFill>
                  <a:srgbClr val="1D5F76"/>
                </a:solidFill>
              </a:rPr>
              <a:t>	600	11	6,600		</a:t>
            </a:r>
            <a:endParaRPr lang="en-US" sz="1600" b="1" dirty="0">
              <a:solidFill>
                <a:srgbClr val="1D5F76"/>
              </a:solidFill>
            </a:endParaRPr>
          </a:p>
          <a:p>
            <a:pPr>
              <a:lnSpc>
                <a:spcPct val="110000"/>
              </a:lnSpc>
              <a:tabLst>
                <a:tab pos="1603375" algn="r"/>
                <a:tab pos="2573338" algn="r"/>
                <a:tab pos="3768725" algn="r"/>
                <a:tab pos="4225925" algn="l"/>
                <a:tab pos="5657850" algn="r"/>
                <a:tab pos="6797675" algn="r"/>
              </a:tabLst>
            </a:pPr>
            <a:endParaRPr lang="sk-SK" sz="1600" b="1" dirty="0">
              <a:solidFill>
                <a:srgbClr val="1D5F76"/>
              </a:solidFill>
            </a:endParaRPr>
          </a:p>
          <a:p>
            <a:pPr>
              <a:lnSpc>
                <a:spcPct val="110000"/>
              </a:lnSpc>
              <a:tabLst>
                <a:tab pos="1603375" algn="r"/>
                <a:tab pos="2573338" algn="r"/>
                <a:tab pos="3768725" algn="r"/>
                <a:tab pos="4225925" algn="l"/>
                <a:tab pos="5657850" algn="r"/>
                <a:tab pos="6797675" algn="r"/>
              </a:tabLst>
            </a:pPr>
            <a:r>
              <a:rPr lang="sk-SK" sz="1600" dirty="0"/>
              <a:t>	1,000		</a:t>
            </a:r>
            <a:r>
              <a:rPr lang="sk-SK" sz="1600" b="1" dirty="0"/>
              <a:t>$10,000</a:t>
            </a:r>
            <a:r>
              <a:rPr lang="sk-SK" sz="1600" dirty="0"/>
              <a:t>			</a:t>
            </a:r>
            <a:endParaRPr lang="sk-SK" sz="1600" b="1" dirty="0">
              <a:solidFill>
                <a:srgbClr val="008000"/>
              </a:solidFill>
            </a:endParaRPr>
          </a:p>
        </p:txBody>
      </p:sp>
      <p:cxnSp>
        <p:nvCxnSpPr>
          <p:cNvPr id="8" name="Straight Connector 7"/>
          <p:cNvCxnSpPr/>
          <p:nvPr/>
        </p:nvCxnSpPr>
        <p:spPr>
          <a:xfrm>
            <a:off x="2283376" y="3219199"/>
            <a:ext cx="282199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017582" y="3240911"/>
            <a:ext cx="5437963" cy="677621"/>
          </a:xfrm>
          <a:prstGeom prst="rect">
            <a:avLst/>
          </a:prstGeom>
          <a:noFill/>
        </p:spPr>
        <p:txBody>
          <a:bodyPr wrap="square" rtlCol="0">
            <a:spAutoFit/>
          </a:bodyPr>
          <a:lstStyle/>
          <a:p>
            <a:pPr>
              <a:lnSpc>
                <a:spcPct val="90000"/>
              </a:lnSpc>
              <a:tabLst>
                <a:tab pos="569913" algn="ctr"/>
                <a:tab pos="1717675" algn="ctr"/>
                <a:tab pos="2287588" algn="ctr"/>
                <a:tab pos="2743200" algn="ctr"/>
                <a:tab pos="3198813" algn="ctr"/>
                <a:tab pos="3711575" algn="ctr"/>
              </a:tabLst>
            </a:pPr>
            <a:r>
              <a:rPr lang="en-US" sz="1400" b="1" dirty="0"/>
              <a:t>	Beginning</a:t>
            </a:r>
          </a:p>
          <a:p>
            <a:pPr>
              <a:lnSpc>
                <a:spcPct val="90000"/>
              </a:lnSpc>
              <a:tabLst>
                <a:tab pos="569913" algn="ctr"/>
                <a:tab pos="1717675" algn="ctr"/>
                <a:tab pos="2287588" algn="ctr"/>
                <a:tab pos="2743200" algn="ctr"/>
                <a:tab pos="3198813" algn="ctr"/>
                <a:tab pos="3711575" algn="ctr"/>
              </a:tabLst>
            </a:pPr>
            <a:r>
              <a:rPr lang="en-US" sz="1400" b="1" dirty="0"/>
              <a:t>	Inventory and	Number	×	Unit	=	Total</a:t>
            </a:r>
          </a:p>
          <a:p>
            <a:pPr>
              <a:lnSpc>
                <a:spcPct val="90000"/>
              </a:lnSpc>
              <a:tabLst>
                <a:tab pos="569913" algn="ctr"/>
                <a:tab pos="1717675" algn="ctr"/>
                <a:tab pos="2287588" algn="ctr"/>
                <a:tab pos="2743200" algn="ctr"/>
                <a:tab pos="3198813" algn="ctr"/>
                <a:tab pos="3711575" algn="ctr"/>
              </a:tabLst>
            </a:pPr>
            <a:r>
              <a:rPr lang="en-US" sz="1400" b="1" dirty="0"/>
              <a:t>	Purchases	of Units		Cost		Cost</a:t>
            </a:r>
          </a:p>
        </p:txBody>
      </p:sp>
      <p:grpSp>
        <p:nvGrpSpPr>
          <p:cNvPr id="10" name="Group 9"/>
          <p:cNvGrpSpPr/>
          <p:nvPr/>
        </p:nvGrpSpPr>
        <p:grpSpPr>
          <a:xfrm>
            <a:off x="1141353" y="3918532"/>
            <a:ext cx="3976852" cy="0"/>
            <a:chOff x="1141353" y="2989741"/>
            <a:chExt cx="3976852" cy="0"/>
          </a:xfrm>
        </p:grpSpPr>
        <p:cxnSp>
          <p:nvCxnSpPr>
            <p:cNvPr id="11" name="Straight Connector 10"/>
            <p:cNvCxnSpPr/>
            <p:nvPr/>
          </p:nvCxnSpPr>
          <p:spPr>
            <a:xfrm>
              <a:off x="1141353" y="2989741"/>
              <a:ext cx="111361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474149" y="2989741"/>
              <a:ext cx="68442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481319" y="2989741"/>
              <a:ext cx="68442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433777" y="2989741"/>
              <a:ext cx="68442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409636" y="5358606"/>
            <a:ext cx="5778771" cy="0"/>
            <a:chOff x="2409636" y="4179362"/>
            <a:chExt cx="5778771" cy="0"/>
          </a:xfrm>
        </p:grpSpPr>
        <p:cxnSp>
          <p:nvCxnSpPr>
            <p:cNvPr id="17" name="Straight Connector 16"/>
            <p:cNvCxnSpPr/>
            <p:nvPr/>
          </p:nvCxnSpPr>
          <p:spPr>
            <a:xfrm>
              <a:off x="2409636" y="4179362"/>
              <a:ext cx="60285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4433777" y="4179362"/>
              <a:ext cx="67159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362508" y="4179362"/>
              <a:ext cx="67159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7516816" y="4179362"/>
              <a:ext cx="67159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337869" y="5623867"/>
            <a:ext cx="5850538" cy="45010"/>
            <a:chOff x="2337869" y="6576645"/>
            <a:chExt cx="5850538" cy="45010"/>
          </a:xfrm>
        </p:grpSpPr>
        <p:grpSp>
          <p:nvGrpSpPr>
            <p:cNvPr id="22" name="Group 21"/>
            <p:cNvGrpSpPr/>
            <p:nvPr/>
          </p:nvGrpSpPr>
          <p:grpSpPr>
            <a:xfrm>
              <a:off x="2337869" y="6576645"/>
              <a:ext cx="674623" cy="45010"/>
              <a:chOff x="5094864" y="5764649"/>
              <a:chExt cx="674623" cy="45010"/>
            </a:xfrm>
          </p:grpSpPr>
          <p:cxnSp>
            <p:nvCxnSpPr>
              <p:cNvPr id="32" name="Straight Connector 31"/>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3" name="Group 22"/>
            <p:cNvGrpSpPr/>
            <p:nvPr/>
          </p:nvGrpSpPr>
          <p:grpSpPr>
            <a:xfrm>
              <a:off x="4430745" y="6576645"/>
              <a:ext cx="674623" cy="45010"/>
              <a:chOff x="5094864" y="5764649"/>
              <a:chExt cx="674623" cy="45010"/>
            </a:xfrm>
          </p:grpSpPr>
          <p:cxnSp>
            <p:nvCxnSpPr>
              <p:cNvPr id="30" name="Straight Connector 29"/>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6362508" y="6576645"/>
              <a:ext cx="674623" cy="45010"/>
              <a:chOff x="5094864" y="5764649"/>
              <a:chExt cx="674623" cy="45010"/>
            </a:xfrm>
          </p:grpSpPr>
          <p:cxnSp>
            <p:nvCxnSpPr>
              <p:cNvPr id="28" name="Straight Connector 27"/>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5" name="Group 24"/>
            <p:cNvGrpSpPr/>
            <p:nvPr/>
          </p:nvGrpSpPr>
          <p:grpSpPr>
            <a:xfrm>
              <a:off x="7513784" y="6576645"/>
              <a:ext cx="674623" cy="45010"/>
              <a:chOff x="5094864" y="5764649"/>
              <a:chExt cx="674623" cy="45010"/>
            </a:xfrm>
          </p:grpSpPr>
          <p:cxnSp>
            <p:nvCxnSpPr>
              <p:cNvPr id="26" name="Straight Connector 25"/>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sp>
        <p:nvSpPr>
          <p:cNvPr id="34" name="TextBox 33"/>
          <p:cNvSpPr txBox="1"/>
          <p:nvPr/>
        </p:nvSpPr>
        <p:spPr>
          <a:xfrm>
            <a:off x="5274253" y="4501327"/>
            <a:ext cx="974100" cy="535531"/>
          </a:xfrm>
          <a:prstGeom prst="rect">
            <a:avLst/>
          </a:prstGeom>
          <a:noFill/>
        </p:spPr>
        <p:txBody>
          <a:bodyPr wrap="square" rtlCol="0">
            <a:spAutoFit/>
          </a:bodyPr>
          <a:lstStyle/>
          <a:p>
            <a:pPr>
              <a:lnSpc>
                <a:spcPct val="90000"/>
              </a:lnSpc>
            </a:pPr>
            <a:r>
              <a:rPr lang="en-US" sz="1600" b="1" dirty="0">
                <a:solidFill>
                  <a:srgbClr val="1D5F76"/>
                </a:solidFill>
              </a:rPr>
              <a:t>Sold last 800 units</a:t>
            </a:r>
          </a:p>
        </p:txBody>
      </p:sp>
      <p:sp>
        <p:nvSpPr>
          <p:cNvPr id="35" name="TextBox 34"/>
          <p:cNvSpPr txBox="1"/>
          <p:nvPr/>
        </p:nvSpPr>
        <p:spPr>
          <a:xfrm>
            <a:off x="1141353" y="2192430"/>
            <a:ext cx="7134285" cy="369332"/>
          </a:xfrm>
          <a:prstGeom prst="rect">
            <a:avLst/>
          </a:prstGeom>
          <a:noFill/>
        </p:spPr>
        <p:txBody>
          <a:bodyPr wrap="square" rtlCol="0">
            <a:spAutoFit/>
          </a:bodyPr>
          <a:lstStyle/>
          <a:p>
            <a:pPr algn="ctr"/>
            <a:r>
              <a:rPr lang="en-US" b="1" dirty="0"/>
              <a:t>Inventory Transactions for Mario’s Game Shop—LIFO METHOD</a:t>
            </a:r>
          </a:p>
        </p:txBody>
      </p:sp>
      <p:sp>
        <p:nvSpPr>
          <p:cNvPr id="36" name="TextBox 35"/>
          <p:cNvSpPr txBox="1"/>
          <p:nvPr/>
        </p:nvSpPr>
        <p:spPr>
          <a:xfrm>
            <a:off x="7095801" y="5304362"/>
            <a:ext cx="401701" cy="338554"/>
          </a:xfrm>
          <a:prstGeom prst="rect">
            <a:avLst/>
          </a:prstGeom>
          <a:noFill/>
        </p:spPr>
        <p:txBody>
          <a:bodyPr wrap="square" rtlCol="0">
            <a:spAutoFit/>
          </a:bodyPr>
          <a:lstStyle/>
          <a:p>
            <a:pPr algn="ctr"/>
            <a:r>
              <a:rPr lang="en-US" sz="1600" dirty="0"/>
              <a:t>+</a:t>
            </a:r>
          </a:p>
        </p:txBody>
      </p:sp>
      <p:sp>
        <p:nvSpPr>
          <p:cNvPr id="37" name="TextBox 36"/>
          <p:cNvSpPr txBox="1"/>
          <p:nvPr/>
        </p:nvSpPr>
        <p:spPr>
          <a:xfrm>
            <a:off x="2265317" y="2871705"/>
            <a:ext cx="3406116" cy="338554"/>
          </a:xfrm>
          <a:prstGeom prst="rect">
            <a:avLst/>
          </a:prstGeom>
          <a:noFill/>
        </p:spPr>
        <p:txBody>
          <a:bodyPr wrap="square" rtlCol="0">
            <a:spAutoFit/>
          </a:bodyPr>
          <a:lstStyle/>
          <a:p>
            <a:r>
              <a:rPr lang="en-US" sz="1600" b="1" dirty="0"/>
              <a:t>Cost of Goods Available for Sale    =</a:t>
            </a:r>
          </a:p>
        </p:txBody>
      </p:sp>
      <p:sp>
        <p:nvSpPr>
          <p:cNvPr id="38" name="TextBox 37"/>
          <p:cNvSpPr txBox="1"/>
          <p:nvPr/>
        </p:nvSpPr>
        <p:spPr>
          <a:xfrm>
            <a:off x="6095595" y="2701868"/>
            <a:ext cx="1224516" cy="539635"/>
          </a:xfrm>
          <a:prstGeom prst="rect">
            <a:avLst/>
          </a:prstGeom>
          <a:noFill/>
        </p:spPr>
        <p:txBody>
          <a:bodyPr wrap="square" rtlCol="0">
            <a:spAutoFit/>
          </a:bodyPr>
          <a:lstStyle/>
          <a:p>
            <a:pPr algn="ctr">
              <a:lnSpc>
                <a:spcPct val="90000"/>
              </a:lnSpc>
            </a:pPr>
            <a:r>
              <a:rPr lang="en-US" sz="1600" b="1" dirty="0"/>
              <a:t>Cost of Goods Sold</a:t>
            </a:r>
          </a:p>
        </p:txBody>
      </p:sp>
      <p:sp>
        <p:nvSpPr>
          <p:cNvPr id="39" name="TextBox 38"/>
          <p:cNvSpPr txBox="1"/>
          <p:nvPr/>
        </p:nvSpPr>
        <p:spPr>
          <a:xfrm>
            <a:off x="7222824" y="2701868"/>
            <a:ext cx="1224516" cy="539635"/>
          </a:xfrm>
          <a:prstGeom prst="rect">
            <a:avLst/>
          </a:prstGeom>
          <a:noFill/>
        </p:spPr>
        <p:txBody>
          <a:bodyPr wrap="square" rtlCol="0">
            <a:spAutoFit/>
          </a:bodyPr>
          <a:lstStyle/>
          <a:p>
            <a:pPr algn="ctr">
              <a:lnSpc>
                <a:spcPct val="90000"/>
              </a:lnSpc>
            </a:pPr>
            <a:r>
              <a:rPr lang="en-US" sz="1600" b="1" dirty="0"/>
              <a:t>Ending Inventory</a:t>
            </a:r>
          </a:p>
        </p:txBody>
      </p:sp>
      <p:sp>
        <p:nvSpPr>
          <p:cNvPr id="40" name="TextBox 39"/>
          <p:cNvSpPr txBox="1"/>
          <p:nvPr/>
        </p:nvSpPr>
        <p:spPr>
          <a:xfrm>
            <a:off x="7119882" y="2814857"/>
            <a:ext cx="401701" cy="338554"/>
          </a:xfrm>
          <a:prstGeom prst="rect">
            <a:avLst/>
          </a:prstGeom>
          <a:noFill/>
        </p:spPr>
        <p:txBody>
          <a:bodyPr wrap="square" rtlCol="0">
            <a:spAutoFit/>
          </a:bodyPr>
          <a:lstStyle/>
          <a:p>
            <a:pPr algn="ctr"/>
            <a:r>
              <a:rPr lang="en-US" sz="1600" b="1" dirty="0"/>
              <a:t>+</a:t>
            </a:r>
          </a:p>
        </p:txBody>
      </p:sp>
      <p:sp>
        <p:nvSpPr>
          <p:cNvPr id="41" name="Right Brace 40"/>
          <p:cNvSpPr/>
          <p:nvPr/>
        </p:nvSpPr>
        <p:spPr>
          <a:xfrm>
            <a:off x="5144499" y="4040214"/>
            <a:ext cx="117514" cy="504025"/>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2" name="Right Brace 41"/>
          <p:cNvSpPr/>
          <p:nvPr/>
        </p:nvSpPr>
        <p:spPr>
          <a:xfrm flipH="1" flipV="1">
            <a:off x="2409636" y="4342152"/>
            <a:ext cx="126259" cy="452500"/>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43" name="Straight Connector 42"/>
          <p:cNvCxnSpPr/>
          <p:nvPr/>
        </p:nvCxnSpPr>
        <p:spPr>
          <a:xfrm>
            <a:off x="6210108" y="3219199"/>
            <a:ext cx="97376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7443067" y="3219199"/>
            <a:ext cx="78620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5262012" y="4119621"/>
            <a:ext cx="935811" cy="338554"/>
          </a:xfrm>
          <a:prstGeom prst="rect">
            <a:avLst/>
          </a:prstGeom>
          <a:noFill/>
        </p:spPr>
        <p:txBody>
          <a:bodyPr wrap="square" rtlCol="0">
            <a:spAutoFit/>
          </a:bodyPr>
          <a:lstStyle/>
          <a:p>
            <a:r>
              <a:rPr lang="sk-SK" sz="1600" b="1" dirty="0">
                <a:solidFill>
                  <a:srgbClr val="008000"/>
                </a:solidFill>
              </a:rPr>
              <a:t>Not sold</a:t>
            </a:r>
            <a:endParaRPr lang="en-US" dirty="0"/>
          </a:p>
        </p:txBody>
      </p:sp>
      <p:sp>
        <p:nvSpPr>
          <p:cNvPr id="46" name="Right Brace 45"/>
          <p:cNvSpPr/>
          <p:nvPr/>
        </p:nvSpPr>
        <p:spPr>
          <a:xfrm>
            <a:off x="5144498" y="4629796"/>
            <a:ext cx="126259" cy="502415"/>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TextBox 46"/>
          <p:cNvSpPr txBox="1"/>
          <p:nvPr/>
        </p:nvSpPr>
        <p:spPr>
          <a:xfrm>
            <a:off x="6310055" y="4501523"/>
            <a:ext cx="863064" cy="1175706"/>
          </a:xfrm>
          <a:prstGeom prst="rect">
            <a:avLst/>
          </a:prstGeom>
          <a:noFill/>
        </p:spPr>
        <p:txBody>
          <a:bodyPr wrap="square" rtlCol="0">
            <a:spAutoFit/>
          </a:bodyPr>
          <a:lstStyle/>
          <a:p>
            <a:pPr>
              <a:lnSpc>
                <a:spcPct val="110000"/>
              </a:lnSpc>
              <a:tabLst>
                <a:tab pos="1603375" algn="r"/>
                <a:tab pos="2573338" algn="r"/>
                <a:tab pos="3768725" algn="r"/>
                <a:tab pos="4225925" algn="l"/>
                <a:tab pos="5657850" algn="r"/>
                <a:tab pos="6797675" algn="r"/>
              </a:tabLst>
            </a:pPr>
            <a:r>
              <a:rPr lang="sk-SK" sz="1600" b="1" dirty="0">
                <a:solidFill>
                  <a:srgbClr val="1D5F76"/>
                </a:solidFill>
              </a:rPr>
              <a:t>$1,800</a:t>
            </a:r>
          </a:p>
          <a:p>
            <a:pPr>
              <a:lnSpc>
                <a:spcPct val="110000"/>
              </a:lnSpc>
              <a:tabLst>
                <a:tab pos="1603375" algn="r"/>
                <a:tab pos="2573338" algn="r"/>
                <a:tab pos="3768725" algn="r"/>
                <a:tab pos="4225925" algn="l"/>
                <a:tab pos="5657850" algn="r"/>
                <a:tab pos="6797675" algn="r"/>
              </a:tabLst>
            </a:pPr>
            <a:r>
              <a:rPr lang="en-US" sz="1600" b="1" dirty="0">
                <a:solidFill>
                  <a:srgbClr val="1D5F76"/>
                </a:solidFill>
              </a:rPr>
              <a:t>  </a:t>
            </a:r>
            <a:r>
              <a:rPr lang="sk-SK" sz="1600" b="1" dirty="0">
                <a:solidFill>
                  <a:srgbClr val="1D5F76"/>
                </a:solidFill>
              </a:rPr>
              <a:t>6,600</a:t>
            </a:r>
            <a:endParaRPr lang="en-US" sz="1600" b="1" dirty="0">
              <a:solidFill>
                <a:srgbClr val="1D5F76"/>
              </a:solidFill>
            </a:endParaRPr>
          </a:p>
          <a:p>
            <a:pPr>
              <a:lnSpc>
                <a:spcPct val="110000"/>
              </a:lnSpc>
              <a:tabLst>
                <a:tab pos="1603375" algn="r"/>
                <a:tab pos="2573338" algn="r"/>
                <a:tab pos="3768725" algn="r"/>
                <a:tab pos="4225925" algn="l"/>
                <a:tab pos="5657850" algn="r"/>
                <a:tab pos="6797675" algn="r"/>
              </a:tabLst>
            </a:pPr>
            <a:endParaRPr lang="sk-SK" sz="1600" b="1" dirty="0">
              <a:solidFill>
                <a:srgbClr val="1D5F76"/>
              </a:solidFill>
            </a:endParaRPr>
          </a:p>
          <a:p>
            <a:pPr>
              <a:lnSpc>
                <a:spcPct val="110000"/>
              </a:lnSpc>
              <a:tabLst>
                <a:tab pos="1603375" algn="r"/>
                <a:tab pos="2573338" algn="r"/>
                <a:tab pos="3768725" algn="r"/>
                <a:tab pos="4225925" algn="l"/>
                <a:tab pos="5657850" algn="r"/>
                <a:tab pos="6797675" algn="r"/>
              </a:tabLst>
            </a:pPr>
            <a:r>
              <a:rPr lang="sk-SK" sz="1600" b="1" dirty="0">
                <a:solidFill>
                  <a:srgbClr val="1D5F76"/>
                </a:solidFill>
              </a:rPr>
              <a:t>$8,400</a:t>
            </a:r>
            <a:endParaRPr lang="sk-SK" sz="1600" b="1" dirty="0">
              <a:solidFill>
                <a:srgbClr val="008000"/>
              </a:solidFill>
            </a:endParaRPr>
          </a:p>
        </p:txBody>
      </p:sp>
      <p:sp>
        <p:nvSpPr>
          <p:cNvPr id="48" name="TextBox 47"/>
          <p:cNvSpPr txBox="1"/>
          <p:nvPr/>
        </p:nvSpPr>
        <p:spPr>
          <a:xfrm>
            <a:off x="7471183" y="3978111"/>
            <a:ext cx="863064" cy="1717393"/>
          </a:xfrm>
          <a:prstGeom prst="rect">
            <a:avLst/>
          </a:prstGeom>
          <a:noFill/>
        </p:spPr>
        <p:txBody>
          <a:bodyPr wrap="square" rtlCol="0">
            <a:spAutoFit/>
          </a:bodyPr>
          <a:lstStyle/>
          <a:p>
            <a:pPr>
              <a:lnSpc>
                <a:spcPct val="110000"/>
              </a:lnSpc>
              <a:tabLst>
                <a:tab pos="1603375" algn="r"/>
                <a:tab pos="2573338" algn="r"/>
                <a:tab pos="3768725" algn="r"/>
                <a:tab pos="4225925" algn="l"/>
                <a:tab pos="5657850" algn="r"/>
                <a:tab pos="6797675" algn="r"/>
              </a:tabLst>
            </a:pPr>
            <a:r>
              <a:rPr lang="sk-SK" sz="1600" b="1" dirty="0">
                <a:solidFill>
                  <a:srgbClr val="008000"/>
                </a:solidFill>
              </a:rPr>
              <a:t>$   700</a:t>
            </a:r>
            <a:endParaRPr lang="en-US" sz="1600" b="1" dirty="0">
              <a:solidFill>
                <a:srgbClr val="008000"/>
              </a:solidFill>
            </a:endParaRPr>
          </a:p>
          <a:p>
            <a:pPr>
              <a:lnSpc>
                <a:spcPct val="110000"/>
              </a:lnSpc>
              <a:tabLst>
                <a:tab pos="1603375" algn="r"/>
                <a:tab pos="2573338" algn="r"/>
                <a:tab pos="3768725" algn="r"/>
                <a:tab pos="4225925" algn="l"/>
                <a:tab pos="5657850" algn="r"/>
                <a:tab pos="6797675" algn="r"/>
              </a:tabLst>
            </a:pPr>
            <a:r>
              <a:rPr lang="en-US" sz="1600" b="1" dirty="0">
                <a:solidFill>
                  <a:srgbClr val="008000"/>
                </a:solidFill>
              </a:rPr>
              <a:t>     900</a:t>
            </a:r>
          </a:p>
          <a:p>
            <a:pPr>
              <a:lnSpc>
                <a:spcPct val="110000"/>
              </a:lnSpc>
              <a:tabLst>
                <a:tab pos="1603375" algn="r"/>
                <a:tab pos="2573338" algn="r"/>
                <a:tab pos="3768725" algn="r"/>
                <a:tab pos="4225925" algn="l"/>
                <a:tab pos="5657850" algn="r"/>
                <a:tab pos="6797675" algn="r"/>
              </a:tabLst>
            </a:pPr>
            <a:endParaRPr lang="en-US" sz="1600" b="1" dirty="0">
              <a:solidFill>
                <a:srgbClr val="008000"/>
              </a:solidFill>
            </a:endParaRPr>
          </a:p>
          <a:p>
            <a:pPr>
              <a:lnSpc>
                <a:spcPct val="110000"/>
              </a:lnSpc>
              <a:tabLst>
                <a:tab pos="1603375" algn="r"/>
                <a:tab pos="2573338" algn="r"/>
                <a:tab pos="3768725" algn="r"/>
                <a:tab pos="4225925" algn="l"/>
                <a:tab pos="5657850" algn="r"/>
                <a:tab pos="6797675" algn="r"/>
              </a:tabLst>
            </a:pPr>
            <a:endParaRPr lang="en-US" sz="1600" b="1" dirty="0">
              <a:solidFill>
                <a:srgbClr val="008000"/>
              </a:solidFill>
            </a:endParaRPr>
          </a:p>
          <a:p>
            <a:pPr>
              <a:lnSpc>
                <a:spcPct val="110000"/>
              </a:lnSpc>
              <a:tabLst>
                <a:tab pos="1603375" algn="r"/>
                <a:tab pos="2573338" algn="r"/>
                <a:tab pos="3768725" algn="r"/>
                <a:tab pos="4225925" algn="l"/>
                <a:tab pos="5657850" algn="r"/>
                <a:tab pos="6797675" algn="r"/>
              </a:tabLst>
            </a:pPr>
            <a:endParaRPr lang="en-US" sz="1600" b="1" dirty="0">
              <a:solidFill>
                <a:srgbClr val="008000"/>
              </a:solidFill>
            </a:endParaRPr>
          </a:p>
          <a:p>
            <a:pPr>
              <a:lnSpc>
                <a:spcPct val="110000"/>
              </a:lnSpc>
              <a:tabLst>
                <a:tab pos="1603375" algn="r"/>
                <a:tab pos="2573338" algn="r"/>
                <a:tab pos="3768725" algn="r"/>
                <a:tab pos="4225925" algn="l"/>
                <a:tab pos="5657850" algn="r"/>
                <a:tab pos="6797675" algn="r"/>
              </a:tabLst>
            </a:pPr>
            <a:r>
              <a:rPr lang="en-US" sz="1600" b="1" dirty="0">
                <a:solidFill>
                  <a:srgbClr val="008000"/>
                </a:solidFill>
              </a:rPr>
              <a:t>$1,600</a:t>
            </a:r>
            <a:endParaRPr lang="sk-SK" sz="1600" b="1" dirty="0">
              <a:solidFill>
                <a:srgbClr val="008000"/>
              </a:solidFill>
            </a:endParaRPr>
          </a:p>
        </p:txBody>
      </p:sp>
      <p:sp>
        <p:nvSpPr>
          <p:cNvPr id="49" name="TextBox 48"/>
          <p:cNvSpPr txBox="1"/>
          <p:nvPr/>
        </p:nvSpPr>
        <p:spPr>
          <a:xfrm>
            <a:off x="1259980" y="4399125"/>
            <a:ext cx="814838" cy="338554"/>
          </a:xfrm>
          <a:prstGeom prst="rect">
            <a:avLst/>
          </a:prstGeom>
          <a:noFill/>
        </p:spPr>
        <p:txBody>
          <a:bodyPr wrap="none" rtlCol="0">
            <a:spAutoFit/>
          </a:bodyPr>
          <a:lstStyle/>
          <a:p>
            <a:r>
              <a:rPr lang="en-US" sz="1600" dirty="0">
                <a:solidFill>
                  <a:srgbClr val="000000"/>
                </a:solidFill>
              </a:rPr>
              <a:t> </a:t>
            </a:r>
            <a:r>
              <a:rPr lang="sk-SK" sz="1600" dirty="0">
                <a:solidFill>
                  <a:srgbClr val="000000"/>
                </a:solidFill>
              </a:rPr>
              <a:t>Apr. 25</a:t>
            </a:r>
            <a:endParaRPr lang="en-US" dirty="0"/>
          </a:p>
        </p:txBody>
      </p:sp>
      <p:grpSp>
        <p:nvGrpSpPr>
          <p:cNvPr id="50" name="Group 49">
            <a:extLst>
              <a:ext uri="{FF2B5EF4-FFF2-40B4-BE49-F238E27FC236}">
                <a16:creationId xmlns:a16="http://schemas.microsoft.com/office/drawing/2014/main" id="{CA6DF551-1845-4917-86A6-9E11D43E1EB8}"/>
              </a:ext>
            </a:extLst>
          </p:cNvPr>
          <p:cNvGrpSpPr/>
          <p:nvPr/>
        </p:nvGrpSpPr>
        <p:grpSpPr>
          <a:xfrm>
            <a:off x="3874004" y="5685983"/>
            <a:ext cx="4715399" cy="624413"/>
            <a:chOff x="3874004" y="5575143"/>
            <a:chExt cx="4715399" cy="624413"/>
          </a:xfrm>
        </p:grpSpPr>
        <p:sp>
          <p:nvSpPr>
            <p:cNvPr id="51" name="TextBox 50">
              <a:extLst>
                <a:ext uri="{FF2B5EF4-FFF2-40B4-BE49-F238E27FC236}">
                  <a16:creationId xmlns:a16="http://schemas.microsoft.com/office/drawing/2014/main" id="{F91739D5-4FE9-4C1B-8764-A3FBAB87E9DB}"/>
                </a:ext>
              </a:extLst>
            </p:cNvPr>
            <p:cNvSpPr txBox="1"/>
            <p:nvPr/>
          </p:nvSpPr>
          <p:spPr>
            <a:xfrm>
              <a:off x="3874004" y="5614781"/>
              <a:ext cx="1645920" cy="584775"/>
            </a:xfrm>
            <a:prstGeom prst="rect">
              <a:avLst/>
            </a:prstGeom>
            <a:noFill/>
          </p:spPr>
          <p:txBody>
            <a:bodyPr wrap="square" rtlCol="0">
              <a:spAutoFit/>
            </a:bodyPr>
            <a:lstStyle/>
            <a:p>
              <a:pPr algn="ctr"/>
              <a:r>
                <a:rPr lang="en-US" sz="1600" dirty="0">
                  <a:solidFill>
                    <a:srgbClr val="000000"/>
                  </a:solidFill>
                </a:rPr>
                <a:t>Cost of Goods Available for Sale</a:t>
              </a:r>
            </a:p>
          </p:txBody>
        </p:sp>
        <p:sp>
          <p:nvSpPr>
            <p:cNvPr id="52" name="TextBox 51">
              <a:extLst>
                <a:ext uri="{FF2B5EF4-FFF2-40B4-BE49-F238E27FC236}">
                  <a16:creationId xmlns:a16="http://schemas.microsoft.com/office/drawing/2014/main" id="{1B67C86A-17C4-45BB-AA4D-D3AB69C8DCF9}"/>
                </a:ext>
              </a:extLst>
            </p:cNvPr>
            <p:cNvSpPr txBox="1"/>
            <p:nvPr/>
          </p:nvSpPr>
          <p:spPr>
            <a:xfrm>
              <a:off x="6114900" y="5575143"/>
              <a:ext cx="1188720" cy="584775"/>
            </a:xfrm>
            <a:prstGeom prst="rect">
              <a:avLst/>
            </a:prstGeom>
            <a:noFill/>
          </p:spPr>
          <p:txBody>
            <a:bodyPr wrap="square" rtlCol="0">
              <a:spAutoFit/>
            </a:bodyPr>
            <a:lstStyle/>
            <a:p>
              <a:pPr algn="ctr"/>
              <a:r>
                <a:rPr lang="en-US" sz="1600" b="1" dirty="0">
                  <a:solidFill>
                    <a:srgbClr val="1D5F76"/>
                  </a:solidFill>
                </a:rPr>
                <a:t>Cost of Goods Sold</a:t>
              </a:r>
            </a:p>
          </p:txBody>
        </p:sp>
        <p:sp>
          <p:nvSpPr>
            <p:cNvPr id="53" name="TextBox 52">
              <a:extLst>
                <a:ext uri="{FF2B5EF4-FFF2-40B4-BE49-F238E27FC236}">
                  <a16:creationId xmlns:a16="http://schemas.microsoft.com/office/drawing/2014/main" id="{6B5035FC-C5AF-4261-A85D-E427A5D2ABB6}"/>
                </a:ext>
              </a:extLst>
            </p:cNvPr>
            <p:cNvSpPr txBox="1"/>
            <p:nvPr/>
          </p:nvSpPr>
          <p:spPr>
            <a:xfrm>
              <a:off x="7217803" y="5587072"/>
              <a:ext cx="1371600" cy="584775"/>
            </a:xfrm>
            <a:prstGeom prst="rect">
              <a:avLst/>
            </a:prstGeom>
            <a:noFill/>
          </p:spPr>
          <p:txBody>
            <a:bodyPr wrap="square" rtlCol="0">
              <a:spAutoFit/>
            </a:bodyPr>
            <a:lstStyle/>
            <a:p>
              <a:pPr algn="ctr"/>
              <a:r>
                <a:rPr lang="en-US" sz="1600" b="1" dirty="0">
                  <a:solidFill>
                    <a:srgbClr val="008000"/>
                  </a:solidFill>
                </a:rPr>
                <a:t>Ending Inventory</a:t>
              </a:r>
            </a:p>
          </p:txBody>
        </p:sp>
        <p:sp>
          <p:nvSpPr>
            <p:cNvPr id="54" name="TextBox 53">
              <a:extLst>
                <a:ext uri="{FF2B5EF4-FFF2-40B4-BE49-F238E27FC236}">
                  <a16:creationId xmlns:a16="http://schemas.microsoft.com/office/drawing/2014/main" id="{F4C2AA5A-E209-412B-B588-37C54A27A01D}"/>
                </a:ext>
              </a:extLst>
            </p:cNvPr>
            <p:cNvSpPr txBox="1"/>
            <p:nvPr/>
          </p:nvSpPr>
          <p:spPr>
            <a:xfrm>
              <a:off x="5464504" y="5693225"/>
              <a:ext cx="387157" cy="369332"/>
            </a:xfrm>
            <a:prstGeom prst="rect">
              <a:avLst/>
            </a:prstGeom>
            <a:noFill/>
          </p:spPr>
          <p:txBody>
            <a:bodyPr wrap="square" rtlCol="0">
              <a:spAutoFit/>
            </a:bodyPr>
            <a:lstStyle/>
            <a:p>
              <a:r>
                <a:rPr lang="en-US" dirty="0"/>
                <a:t>=</a:t>
              </a:r>
            </a:p>
          </p:txBody>
        </p:sp>
        <p:sp>
          <p:nvSpPr>
            <p:cNvPr id="55" name="TextBox 54">
              <a:extLst>
                <a:ext uri="{FF2B5EF4-FFF2-40B4-BE49-F238E27FC236}">
                  <a16:creationId xmlns:a16="http://schemas.microsoft.com/office/drawing/2014/main" id="{FD1D5890-B951-4330-8714-1A13575F6D2E}"/>
                </a:ext>
              </a:extLst>
            </p:cNvPr>
            <p:cNvSpPr txBox="1"/>
            <p:nvPr/>
          </p:nvSpPr>
          <p:spPr>
            <a:xfrm>
              <a:off x="7158496" y="5707080"/>
              <a:ext cx="351961" cy="369332"/>
            </a:xfrm>
            <a:prstGeom prst="rect">
              <a:avLst/>
            </a:prstGeom>
            <a:noFill/>
          </p:spPr>
          <p:txBody>
            <a:bodyPr wrap="square" rtlCol="0">
              <a:spAutoFit/>
            </a:bodyPr>
            <a:lstStyle/>
            <a:p>
              <a:r>
                <a:rPr lang="en-US" dirty="0"/>
                <a:t>+</a:t>
              </a:r>
            </a:p>
          </p:txBody>
        </p:sp>
      </p:grpSp>
      <p:sp>
        <p:nvSpPr>
          <p:cNvPr id="56" name="TextBox 55">
            <a:extLst>
              <a:ext uri="{FF2B5EF4-FFF2-40B4-BE49-F238E27FC236}">
                <a16:creationId xmlns:a16="http://schemas.microsoft.com/office/drawing/2014/main" id="{2ECBD135-BC06-4E57-94BF-C95B0080A012}"/>
              </a:ext>
            </a:extLst>
          </p:cNvPr>
          <p:cNvSpPr txBox="1"/>
          <p:nvPr/>
        </p:nvSpPr>
        <p:spPr>
          <a:xfrm>
            <a:off x="5473354" y="5318284"/>
            <a:ext cx="387157" cy="369332"/>
          </a:xfrm>
          <a:prstGeom prst="rect">
            <a:avLst/>
          </a:prstGeom>
          <a:noFill/>
        </p:spPr>
        <p:txBody>
          <a:bodyPr wrap="square" rtlCol="0">
            <a:spAutoFit/>
          </a:bodyPr>
          <a:lstStyle/>
          <a:p>
            <a:r>
              <a:rPr lang="en-US" dirty="0"/>
              <a:t>=</a:t>
            </a:r>
          </a:p>
        </p:txBody>
      </p:sp>
      <p:sp>
        <p:nvSpPr>
          <p:cNvPr id="57" name="TextBox 56">
            <a:extLst>
              <a:ext uri="{FF2B5EF4-FFF2-40B4-BE49-F238E27FC236}">
                <a16:creationId xmlns:a16="http://schemas.microsoft.com/office/drawing/2014/main" id="{0D534D30-14C0-47D4-926C-FC9725F70758}"/>
              </a:ext>
            </a:extLst>
          </p:cNvPr>
          <p:cNvSpPr txBox="1"/>
          <p:nvPr/>
        </p:nvSpPr>
        <p:spPr>
          <a:xfrm>
            <a:off x="1232270" y="6294926"/>
            <a:ext cx="4592782" cy="338554"/>
          </a:xfrm>
          <a:prstGeom prst="rect">
            <a:avLst/>
          </a:prstGeom>
          <a:noFill/>
        </p:spPr>
        <p:txBody>
          <a:bodyPr wrap="square">
            <a:spAutoFit/>
          </a:bodyPr>
          <a:lstStyle/>
          <a:p>
            <a:r>
              <a:rPr lang="en-US" sz="1600" b="0" i="0" u="none" strike="noStrike" baseline="0" dirty="0">
                <a:solidFill>
                  <a:srgbClr val="000000"/>
                </a:solidFill>
              </a:rPr>
              <a:t>*Total of 300 units were purchased on April 25. </a:t>
            </a:r>
            <a:endParaRPr lang="en-US" sz="1600" dirty="0"/>
          </a:p>
        </p:txBody>
      </p:sp>
    </p:spTree>
    <p:extLst>
      <p:ext uri="{BB962C8B-B14F-4D97-AF65-F5344CB8AC3E}">
        <p14:creationId xmlns:p14="http://schemas.microsoft.com/office/powerpoint/2010/main" val="36817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1" grpId="0" animBg="1"/>
      <p:bldP spid="45" grpId="0"/>
      <p:bldP spid="46" grpId="0" animBg="1"/>
      <p:bldP spid="47" grpId="0"/>
      <p:bldP spid="48"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Common Mistake </a:t>
            </a:r>
          </a:p>
        </p:txBody>
      </p:sp>
      <p:sp>
        <p:nvSpPr>
          <p:cNvPr id="3" name="Content Placeholder 2"/>
          <p:cNvSpPr>
            <a:spLocks noGrp="1"/>
          </p:cNvSpPr>
          <p:nvPr>
            <p:ph idx="1"/>
          </p:nvPr>
        </p:nvSpPr>
        <p:spPr>
          <a:xfrm>
            <a:off x="809150" y="1280160"/>
            <a:ext cx="7955280" cy="4525963"/>
          </a:xfrm>
        </p:spPr>
        <p:txBody>
          <a:bodyPr>
            <a:normAutofit lnSpcReduction="10000"/>
          </a:bodyPr>
          <a:lstStyle/>
          <a:p>
            <a:r>
              <a:rPr lang="en-US" dirty="0"/>
              <a:t>Many students find it surprising that companies are allowed to report inventory costs using assumed amounts rather than actual amounts. </a:t>
            </a:r>
          </a:p>
          <a:p>
            <a:r>
              <a:rPr lang="en-US" dirty="0"/>
              <a:t>Nearly all companies sell their actual inventory in a FIFO manner, but they are allowed to report it as if they sold it in a LIFO manner. </a:t>
            </a:r>
          </a:p>
          <a:p>
            <a:r>
              <a:rPr lang="en-US" dirty="0"/>
              <a:t>Later, we’ll see why that’s advantageous.</a:t>
            </a: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1947638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rmAutofit fontScale="92500" lnSpcReduction="10000"/>
          </a:bodyPr>
          <a:lstStyle/>
          <a:p>
            <a:pPr marL="0" indent="0">
              <a:buNone/>
            </a:pPr>
            <a:r>
              <a:rPr lang="en-US" sz="2800" dirty="0"/>
              <a:t>A company has the following inventory transactions:</a:t>
            </a:r>
          </a:p>
          <a:p>
            <a:pPr marL="0" indent="0">
              <a:buNone/>
            </a:pPr>
            <a:r>
              <a:rPr lang="en-US" sz="2800" dirty="0"/>
              <a:t>	Jan.   1	 Beginning inventory  100 units @ $4 each 	Jan. 15 Purchase				  100 units @ $5 each 	Jan. 31 Purchase				  100 units @ $6 each What would be the cost of goods sold under the FIFO method if 120 units were sold in January?</a:t>
            </a:r>
          </a:p>
          <a:p>
            <a:pPr>
              <a:buAutoNum type="alphaLcPeriod"/>
            </a:pPr>
            <a:r>
              <a:rPr lang="en-US" sz="2800" dirty="0"/>
              <a:t>$ 600</a:t>
            </a:r>
          </a:p>
          <a:p>
            <a:pPr>
              <a:buAutoNum type="alphaLcPeriod"/>
            </a:pPr>
            <a:r>
              <a:rPr lang="en-US" sz="2800" dirty="0"/>
              <a:t>$ 500</a:t>
            </a:r>
          </a:p>
          <a:p>
            <a:pPr>
              <a:buAutoNum type="alphaLcPeriod" startAt="3"/>
            </a:pPr>
            <a:r>
              <a:rPr lang="en-US" sz="2800" dirty="0"/>
              <a:t>$ 620 </a:t>
            </a:r>
          </a:p>
          <a:p>
            <a:pPr>
              <a:buAutoNum type="alphaLcPeriod" startAt="3"/>
            </a:pPr>
            <a:r>
              <a:rPr lang="en-US" sz="2800" dirty="0"/>
              <a:t>$ 720</a:t>
            </a:r>
          </a:p>
        </p:txBody>
      </p:sp>
      <p:sp>
        <p:nvSpPr>
          <p:cNvPr id="4" name="Title 3"/>
          <p:cNvSpPr>
            <a:spLocks noGrp="1"/>
          </p:cNvSpPr>
          <p:nvPr>
            <p:ph type="title"/>
          </p:nvPr>
        </p:nvSpPr>
        <p:spPr>
          <a:xfrm>
            <a:off x="936943" y="457200"/>
            <a:ext cx="7922577" cy="799257"/>
          </a:xfrm>
        </p:spPr>
        <p:txBody>
          <a:bodyPr/>
          <a:lstStyle/>
          <a:p>
            <a:r>
              <a:rPr lang="en-US" sz="3600" dirty="0"/>
              <a:t>Concept Check 6–4</a:t>
            </a:r>
          </a:p>
        </p:txBody>
      </p:sp>
      <p:sp>
        <p:nvSpPr>
          <p:cNvPr id="6" name="Oval 5"/>
          <p:cNvSpPr/>
          <p:nvPr/>
        </p:nvSpPr>
        <p:spPr bwMode="auto">
          <a:xfrm>
            <a:off x="852272" y="3995176"/>
            <a:ext cx="548640" cy="45720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2557143" y="4223776"/>
            <a:ext cx="6126480" cy="2092881"/>
          </a:xfrm>
          <a:prstGeom prst="rect">
            <a:avLst/>
          </a:prstGeom>
          <a:solidFill>
            <a:srgbClr val="FFFFD1"/>
          </a:solidFill>
          <a:ln w="6350">
            <a:solidFill>
              <a:schemeClr val="tx1"/>
            </a:solidFill>
          </a:ln>
        </p:spPr>
        <p:txBody>
          <a:bodyPr wrap="square" rtlCol="0">
            <a:spAutoFit/>
          </a:bodyPr>
          <a:lstStyle/>
          <a:p>
            <a:r>
              <a:rPr lang="en-US" sz="2400" dirty="0"/>
              <a:t>Using FIFO, the first 120 units purchased are assumed to be sold. Cost of goods sold equals:</a:t>
            </a:r>
          </a:p>
          <a:p>
            <a:pPr>
              <a:spcBef>
                <a:spcPts val="1200"/>
              </a:spcBef>
            </a:pPr>
            <a:r>
              <a:rPr lang="en-US" sz="2400" dirty="0"/>
              <a:t>	100  ×  $4  =  $400	(Beginning inventory)</a:t>
            </a:r>
          </a:p>
          <a:p>
            <a:r>
              <a:rPr lang="en-US" sz="2400" dirty="0"/>
              <a:t>	</a:t>
            </a:r>
            <a:r>
              <a:rPr lang="en-US" sz="2400" u="sng" dirty="0"/>
              <a:t>  20</a:t>
            </a:r>
            <a:r>
              <a:rPr lang="en-US" sz="2400" dirty="0"/>
              <a:t>  ×  $5  =  </a:t>
            </a:r>
            <a:r>
              <a:rPr lang="en-US" sz="2400" u="sng" dirty="0"/>
              <a:t>  100</a:t>
            </a:r>
            <a:r>
              <a:rPr lang="en-US" sz="2400" dirty="0"/>
              <a:t>	(Purchase on Jan. 15)</a:t>
            </a:r>
          </a:p>
          <a:p>
            <a:r>
              <a:rPr lang="en-US" sz="2400" dirty="0"/>
              <a:t>	120 units 	   </a:t>
            </a:r>
            <a:r>
              <a:rPr lang="en-US" sz="2400" b="1" dirty="0"/>
              <a:t>$500</a:t>
            </a:r>
            <a:endParaRPr lang="en-US" sz="2400" dirty="0"/>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418992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rmAutofit fontScale="92500" lnSpcReduction="10000"/>
          </a:bodyPr>
          <a:lstStyle/>
          <a:p>
            <a:pPr marL="0" indent="0">
              <a:buNone/>
            </a:pPr>
            <a:r>
              <a:rPr lang="en-US" sz="2800" dirty="0"/>
              <a:t>A company has the following inventory transactions:</a:t>
            </a:r>
          </a:p>
          <a:p>
            <a:pPr marL="0" indent="0">
              <a:buNone/>
            </a:pPr>
            <a:r>
              <a:rPr lang="en-US" sz="2800" dirty="0"/>
              <a:t>	Jan.   1	 Beginning inventory   100 units @ $4 each 	Jan. 15 Purchase				   100 units @ $5 each 	Jan. 31 Purchase				   100 units @ $6 each </a:t>
            </a:r>
          </a:p>
          <a:p>
            <a:pPr marL="0" indent="0">
              <a:buNone/>
            </a:pPr>
            <a:r>
              <a:rPr lang="en-US" sz="2800" dirty="0"/>
              <a:t>What would be the cost of goods sold under the LIFO method if 120 units were sold in January?</a:t>
            </a:r>
          </a:p>
          <a:p>
            <a:pPr>
              <a:buAutoNum type="alphaLcPeriod"/>
            </a:pPr>
            <a:r>
              <a:rPr lang="en-US" sz="2800" dirty="0"/>
              <a:t>$ 600</a:t>
            </a:r>
          </a:p>
          <a:p>
            <a:pPr>
              <a:buAutoNum type="alphaLcPeriod"/>
            </a:pPr>
            <a:r>
              <a:rPr lang="en-US" sz="2800" dirty="0"/>
              <a:t>$ 500</a:t>
            </a:r>
          </a:p>
          <a:p>
            <a:pPr>
              <a:buAutoNum type="alphaLcPeriod" startAt="3"/>
            </a:pPr>
            <a:r>
              <a:rPr lang="en-US" sz="2800" dirty="0"/>
              <a:t>$ 720</a:t>
            </a:r>
          </a:p>
          <a:p>
            <a:pPr>
              <a:buAutoNum type="alphaLcPeriod" startAt="3"/>
            </a:pPr>
            <a:r>
              <a:rPr lang="en-US" sz="2800" dirty="0"/>
              <a:t>$ 700</a:t>
            </a:r>
          </a:p>
        </p:txBody>
      </p:sp>
      <p:sp>
        <p:nvSpPr>
          <p:cNvPr id="4" name="Title 3"/>
          <p:cNvSpPr>
            <a:spLocks noGrp="1"/>
          </p:cNvSpPr>
          <p:nvPr>
            <p:ph type="title"/>
          </p:nvPr>
        </p:nvSpPr>
        <p:spPr>
          <a:xfrm>
            <a:off x="936943" y="457200"/>
            <a:ext cx="7922577" cy="799257"/>
          </a:xfrm>
        </p:spPr>
        <p:txBody>
          <a:bodyPr/>
          <a:lstStyle/>
          <a:p>
            <a:r>
              <a:rPr lang="en-US" sz="3600" dirty="0"/>
              <a:t>Concept Check 6–5</a:t>
            </a:r>
          </a:p>
        </p:txBody>
      </p:sp>
      <p:sp>
        <p:nvSpPr>
          <p:cNvPr id="6" name="Oval 5"/>
          <p:cNvSpPr/>
          <p:nvPr/>
        </p:nvSpPr>
        <p:spPr bwMode="auto">
          <a:xfrm>
            <a:off x="884429" y="4954709"/>
            <a:ext cx="548640" cy="45720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10" name="TextBox 9"/>
          <p:cNvSpPr txBox="1"/>
          <p:nvPr/>
        </p:nvSpPr>
        <p:spPr>
          <a:xfrm>
            <a:off x="2611029" y="4224528"/>
            <a:ext cx="6070048" cy="2092881"/>
          </a:xfrm>
          <a:prstGeom prst="rect">
            <a:avLst/>
          </a:prstGeom>
          <a:solidFill>
            <a:srgbClr val="FFFFD1"/>
          </a:solidFill>
          <a:ln w="6350">
            <a:solidFill>
              <a:schemeClr val="tx1"/>
            </a:solidFill>
          </a:ln>
        </p:spPr>
        <p:txBody>
          <a:bodyPr wrap="square" rtlCol="0">
            <a:spAutoFit/>
          </a:bodyPr>
          <a:lstStyle/>
          <a:p>
            <a:r>
              <a:rPr lang="en-US" sz="2400" dirty="0"/>
              <a:t>Using LIFO, the last 120 units purchased are assumed to be sold. Cost of goods sold equals:</a:t>
            </a:r>
          </a:p>
          <a:p>
            <a:pPr>
              <a:spcBef>
                <a:spcPts val="1200"/>
              </a:spcBef>
            </a:pPr>
            <a:r>
              <a:rPr lang="en-US" sz="2400" dirty="0"/>
              <a:t>	100  ×  $6  =  $600	(Purchase on Jan. 31)</a:t>
            </a:r>
          </a:p>
          <a:p>
            <a:r>
              <a:rPr lang="en-US" sz="2400" dirty="0"/>
              <a:t>	</a:t>
            </a:r>
            <a:r>
              <a:rPr lang="en-US" sz="2400" u="sng" dirty="0"/>
              <a:t>  20</a:t>
            </a:r>
            <a:r>
              <a:rPr lang="en-US" sz="2400" dirty="0"/>
              <a:t>  ×  $5  =  </a:t>
            </a:r>
            <a:r>
              <a:rPr lang="en-US" sz="2400" u="sng" dirty="0"/>
              <a:t>  100</a:t>
            </a:r>
            <a:r>
              <a:rPr lang="en-US" sz="2400" dirty="0"/>
              <a:t>	(Purchase on Jan. 15)</a:t>
            </a:r>
          </a:p>
          <a:p>
            <a:r>
              <a:rPr lang="en-US" sz="2400" dirty="0"/>
              <a:t>	120 units 	   </a:t>
            </a:r>
            <a:r>
              <a:rPr lang="en-US" sz="2400" b="1" dirty="0"/>
              <a:t>$700</a:t>
            </a:r>
            <a:endParaRPr lang="en-US" sz="2400" dirty="0"/>
          </a:p>
        </p:txBody>
      </p:sp>
    </p:spTree>
    <p:extLst>
      <p:ext uri="{BB962C8B-B14F-4D97-AF65-F5344CB8AC3E}">
        <p14:creationId xmlns:p14="http://schemas.microsoft.com/office/powerpoint/2010/main" val="308245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Weighted-Average Cost</a:t>
            </a:r>
          </a:p>
        </p:txBody>
      </p:sp>
      <p:sp>
        <p:nvSpPr>
          <p:cNvPr id="3" name="Content Placeholder 2"/>
          <p:cNvSpPr>
            <a:spLocks noGrp="1"/>
          </p:cNvSpPr>
          <p:nvPr>
            <p:ph idx="1"/>
          </p:nvPr>
        </p:nvSpPr>
        <p:spPr/>
        <p:txBody>
          <a:bodyPr/>
          <a:lstStyle/>
          <a:p>
            <a:r>
              <a:rPr lang="en-US" dirty="0"/>
              <a:t>Under this method, we assume:</a:t>
            </a:r>
          </a:p>
          <a:p>
            <a:pPr lvl="1"/>
            <a:r>
              <a:rPr lang="en-US" dirty="0"/>
              <a:t>Both cost of goods sold and ending inventory consist of a random mixture of all the goods available for sale</a:t>
            </a:r>
          </a:p>
          <a:p>
            <a:pPr lvl="1"/>
            <a:r>
              <a:rPr lang="en-US" dirty="0"/>
              <a:t>Each unit of inventory has a cost equal to the weighted-average unit cost of all inventory items</a:t>
            </a:r>
          </a:p>
          <a:p>
            <a:pPr lvl="1"/>
            <a:r>
              <a:rPr lang="en-US" dirty="0"/>
              <a:t>The weighted-average cost is calculated as:</a:t>
            </a:r>
          </a:p>
        </p:txBody>
      </p:sp>
      <p:grpSp>
        <p:nvGrpSpPr>
          <p:cNvPr id="4" name="Group 3"/>
          <p:cNvGrpSpPr/>
          <p:nvPr/>
        </p:nvGrpSpPr>
        <p:grpSpPr>
          <a:xfrm>
            <a:off x="2384409" y="4877113"/>
            <a:ext cx="5079083" cy="1002191"/>
            <a:chOff x="2754364" y="4800600"/>
            <a:chExt cx="5660133" cy="1002191"/>
          </a:xfrm>
        </p:grpSpPr>
        <p:sp>
          <p:nvSpPr>
            <p:cNvPr id="5" name="TextBox 4"/>
            <p:cNvSpPr txBox="1"/>
            <p:nvPr/>
          </p:nvSpPr>
          <p:spPr>
            <a:xfrm>
              <a:off x="2937505" y="4800600"/>
              <a:ext cx="5293852" cy="523220"/>
            </a:xfrm>
            <a:prstGeom prst="rect">
              <a:avLst/>
            </a:prstGeom>
            <a:noFill/>
          </p:spPr>
          <p:txBody>
            <a:bodyPr wrap="none" rtlCol="0">
              <a:spAutoFit/>
            </a:bodyPr>
            <a:lstStyle/>
            <a:p>
              <a:pPr algn="ctr"/>
              <a:r>
                <a:rPr lang="en-US" sz="2800" dirty="0">
                  <a:solidFill>
                    <a:srgbClr val="1D5F76"/>
                  </a:solidFill>
                </a:rPr>
                <a:t> Cost of goods available for sale</a:t>
              </a:r>
            </a:p>
          </p:txBody>
        </p:sp>
        <p:sp>
          <p:nvSpPr>
            <p:cNvPr id="6" name="TextBox 5"/>
            <p:cNvSpPr txBox="1"/>
            <p:nvPr/>
          </p:nvSpPr>
          <p:spPr>
            <a:xfrm>
              <a:off x="2754364" y="5279571"/>
              <a:ext cx="5660133" cy="523220"/>
            </a:xfrm>
            <a:prstGeom prst="rect">
              <a:avLst/>
            </a:prstGeom>
            <a:noFill/>
          </p:spPr>
          <p:txBody>
            <a:bodyPr wrap="none" rtlCol="0">
              <a:spAutoFit/>
            </a:bodyPr>
            <a:lstStyle/>
            <a:p>
              <a:pPr algn="ctr"/>
              <a:r>
                <a:rPr lang="en-US" sz="2800" dirty="0">
                  <a:solidFill>
                    <a:srgbClr val="1D5F76"/>
                  </a:solidFill>
                </a:rPr>
                <a:t>Number of units available for sale</a:t>
              </a:r>
            </a:p>
          </p:txBody>
        </p:sp>
        <p:cxnSp>
          <p:nvCxnSpPr>
            <p:cNvPr id="7" name="Straight Connector 6"/>
            <p:cNvCxnSpPr/>
            <p:nvPr/>
          </p:nvCxnSpPr>
          <p:spPr>
            <a:xfrm>
              <a:off x="2907041" y="5279571"/>
              <a:ext cx="5400742" cy="0"/>
            </a:xfrm>
            <a:prstGeom prst="line">
              <a:avLst/>
            </a:prstGeom>
            <a:ln>
              <a:solidFill>
                <a:srgbClr val="1D5F76"/>
              </a:solidFill>
            </a:ln>
          </p:spPr>
          <p:style>
            <a:lnRef idx="2">
              <a:schemeClr val="accent5"/>
            </a:lnRef>
            <a:fillRef idx="0">
              <a:schemeClr val="accent5"/>
            </a:fillRef>
            <a:effectRef idx="1">
              <a:schemeClr val="accent5"/>
            </a:effectRef>
            <a:fontRef idx="minor">
              <a:schemeClr val="tx1"/>
            </a:fontRef>
          </p:style>
        </p:cxnSp>
      </p:gr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266513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nSpc>
                <a:spcPct val="90000"/>
              </a:lnSpc>
            </a:pPr>
            <a:r>
              <a:rPr lang="en-US" sz="4000" dirty="0"/>
              <a:t>Inventory Calculation Assuming the Weighted-Average Cost Method </a:t>
            </a:r>
          </a:p>
        </p:txBody>
      </p:sp>
      <p:sp>
        <p:nvSpPr>
          <p:cNvPr id="5" name="Text Placeholder 5"/>
          <p:cNvSpPr txBox="1">
            <a:spLocks/>
          </p:cNvSpPr>
          <p:nvPr/>
        </p:nvSpPr>
        <p:spPr>
          <a:xfrm>
            <a:off x="940070" y="3377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6–8</a:t>
            </a:r>
          </a:p>
        </p:txBody>
      </p:sp>
      <p:sp>
        <p:nvSpPr>
          <p:cNvPr id="11" name="Rounded Rectangle 10"/>
          <p:cNvSpPr/>
          <p:nvPr/>
        </p:nvSpPr>
        <p:spPr>
          <a:xfrm>
            <a:off x="914400" y="2027232"/>
            <a:ext cx="7736474" cy="4457706"/>
          </a:xfrm>
          <a:prstGeom prst="roundRect">
            <a:avLst>
              <a:gd name="adj" fmla="val 7110"/>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p:nvSpPr>
        <p:spPr>
          <a:xfrm>
            <a:off x="994853" y="3556143"/>
            <a:ext cx="7335568" cy="3067506"/>
          </a:xfrm>
          <a:prstGeom prst="rect">
            <a:avLst/>
          </a:prstGeom>
          <a:noFill/>
        </p:spPr>
        <p:txBody>
          <a:bodyPr wrap="square" rtlCol="0">
            <a:spAutoFit/>
          </a:bodyPr>
          <a:lstStyle/>
          <a:p>
            <a:pPr>
              <a:lnSpc>
                <a:spcPct val="110000"/>
              </a:lnSpc>
              <a:tabLst>
                <a:tab pos="969963" algn="l"/>
                <a:tab pos="4511675" algn="r"/>
                <a:tab pos="5940425" algn="r"/>
                <a:tab pos="7143750" algn="r"/>
              </a:tabLst>
            </a:pPr>
            <a:r>
              <a:rPr lang="de-DE" sz="1600" dirty="0"/>
              <a:t>Jan.    1 	Beginning inventory 	100 	$ 7 	$ 700</a:t>
            </a:r>
          </a:p>
          <a:p>
            <a:pPr>
              <a:lnSpc>
                <a:spcPct val="110000"/>
              </a:lnSpc>
              <a:tabLst>
                <a:tab pos="969963" algn="l"/>
                <a:tab pos="4511675" algn="r"/>
                <a:tab pos="5940425" algn="r"/>
                <a:tab pos="7143750" algn="r"/>
              </a:tabLst>
            </a:pPr>
            <a:r>
              <a:rPr lang="de-DE" sz="1600" dirty="0"/>
              <a:t>Apr. 25 	Purchase 	300 	9 	2,700</a:t>
            </a:r>
          </a:p>
          <a:p>
            <a:pPr>
              <a:lnSpc>
                <a:spcPct val="110000"/>
              </a:lnSpc>
              <a:tabLst>
                <a:tab pos="969963" algn="l"/>
                <a:tab pos="4511675" algn="r"/>
                <a:tab pos="5940425" algn="r"/>
                <a:tab pos="7143750" algn="r"/>
              </a:tabLst>
            </a:pPr>
            <a:r>
              <a:rPr lang="de-DE" sz="1600" dirty="0"/>
              <a:t>Oct. 19 	Purchase 	600 	11 	6,600</a:t>
            </a:r>
          </a:p>
          <a:p>
            <a:pPr>
              <a:lnSpc>
                <a:spcPct val="110000"/>
              </a:lnSpc>
              <a:tabLst>
                <a:tab pos="969963" algn="l"/>
                <a:tab pos="4511675" algn="r"/>
                <a:tab pos="5940425" algn="r"/>
                <a:tab pos="7143750" algn="r"/>
              </a:tabLst>
            </a:pPr>
            <a:r>
              <a:rPr lang="de-DE" sz="1600" dirty="0"/>
              <a:t>		1,000 		</a:t>
            </a:r>
            <a:r>
              <a:rPr lang="de-DE" sz="1600" b="1" dirty="0"/>
              <a:t>$10,000</a:t>
            </a:r>
          </a:p>
          <a:p>
            <a:pPr>
              <a:lnSpc>
                <a:spcPct val="110000"/>
              </a:lnSpc>
              <a:tabLst>
                <a:tab pos="969963" algn="l"/>
                <a:tab pos="4511675" algn="r"/>
                <a:tab pos="5940425" algn="r"/>
                <a:tab pos="7143750" algn="r"/>
              </a:tabLst>
            </a:pPr>
            <a:endParaRPr lang="de-DE" sz="1600" dirty="0">
              <a:solidFill>
                <a:srgbClr val="000000"/>
              </a:solidFill>
            </a:endParaRPr>
          </a:p>
          <a:p>
            <a:pPr>
              <a:lnSpc>
                <a:spcPct val="110000"/>
              </a:lnSpc>
              <a:tabLst>
                <a:tab pos="969963" algn="l"/>
                <a:tab pos="4511675" algn="r"/>
                <a:tab pos="5940425" algn="r"/>
                <a:tab pos="7143750" algn="r"/>
              </a:tabLst>
            </a:pPr>
            <a:r>
              <a:rPr lang="de-DE" sz="1600" dirty="0">
                <a:solidFill>
                  <a:srgbClr val="000000"/>
                </a:solidFill>
              </a:rPr>
              <a:t>    </a:t>
            </a:r>
            <a:r>
              <a:rPr lang="de-DE" sz="1600" b="1" dirty="0">
                <a:solidFill>
                  <a:srgbClr val="000000"/>
                </a:solidFill>
              </a:rPr>
              <a:t>Weighted-average unit </a:t>
            </a:r>
            <a:r>
              <a:rPr lang="de-DE" sz="1600" b="1" dirty="0" err="1">
                <a:solidFill>
                  <a:srgbClr val="000000"/>
                </a:solidFill>
              </a:rPr>
              <a:t>cost</a:t>
            </a:r>
            <a:r>
              <a:rPr lang="de-DE" sz="1600" b="1" dirty="0">
                <a:solidFill>
                  <a:srgbClr val="000000"/>
                </a:solidFill>
              </a:rPr>
              <a:t>        </a:t>
            </a:r>
            <a:r>
              <a:rPr lang="de-DE" sz="1600" dirty="0">
                <a:solidFill>
                  <a:srgbClr val="000000"/>
                </a:solidFill>
              </a:rPr>
              <a:t>=                                          =    $10 per unit</a:t>
            </a:r>
          </a:p>
          <a:p>
            <a:pPr>
              <a:lnSpc>
                <a:spcPct val="110000"/>
              </a:lnSpc>
              <a:tabLst>
                <a:tab pos="969963" algn="l"/>
                <a:tab pos="4511675" algn="r"/>
                <a:tab pos="5940425" algn="r"/>
                <a:tab pos="7143750" algn="r"/>
              </a:tabLst>
            </a:pPr>
            <a:endParaRPr lang="de-DE" sz="1600" dirty="0">
              <a:solidFill>
                <a:srgbClr val="000000"/>
              </a:solidFill>
            </a:endParaRPr>
          </a:p>
          <a:p>
            <a:pPr>
              <a:lnSpc>
                <a:spcPct val="110000"/>
              </a:lnSpc>
              <a:tabLst>
                <a:tab pos="969963" algn="l"/>
                <a:tab pos="3484563" algn="l"/>
                <a:tab pos="5940425" algn="r"/>
                <a:tab pos="7143750" algn="r"/>
              </a:tabLst>
            </a:pPr>
            <a:r>
              <a:rPr lang="sk-SK" sz="1600" dirty="0"/>
              <a:t>	</a:t>
            </a:r>
            <a:r>
              <a:rPr lang="sk-SK" sz="1600" b="1" dirty="0">
                <a:solidFill>
                  <a:srgbClr val="1D5F76"/>
                </a:solidFill>
              </a:rPr>
              <a:t>Cost of goods sold</a:t>
            </a:r>
            <a:r>
              <a:rPr lang="sk-SK" sz="1600" dirty="0"/>
              <a:t>	</a:t>
            </a:r>
            <a:r>
              <a:rPr lang="sk-SK" sz="1600" b="1" dirty="0">
                <a:solidFill>
                  <a:srgbClr val="1D5F76"/>
                </a:solidFill>
              </a:rPr>
              <a:t>800 sold	$10	$  8,000</a:t>
            </a:r>
          </a:p>
          <a:p>
            <a:pPr>
              <a:lnSpc>
                <a:spcPct val="110000"/>
              </a:lnSpc>
              <a:tabLst>
                <a:tab pos="969963" algn="l"/>
                <a:tab pos="3484563" algn="l"/>
                <a:tab pos="5940425" algn="r"/>
                <a:tab pos="7143750" algn="r"/>
              </a:tabLst>
            </a:pPr>
            <a:r>
              <a:rPr lang="sk-SK" sz="1600" dirty="0"/>
              <a:t>	</a:t>
            </a:r>
            <a:r>
              <a:rPr lang="sk-SK" sz="1600" b="1" dirty="0">
                <a:solidFill>
                  <a:srgbClr val="008000"/>
                </a:solidFill>
              </a:rPr>
              <a:t>Ending Inventory</a:t>
            </a:r>
            <a:r>
              <a:rPr lang="sk-SK" sz="1600" dirty="0"/>
              <a:t>	</a:t>
            </a:r>
            <a:r>
              <a:rPr lang="sk-SK" sz="1600" b="1" dirty="0">
                <a:solidFill>
                  <a:srgbClr val="008000"/>
                </a:solidFill>
              </a:rPr>
              <a:t>200 not sold	10	2,000</a:t>
            </a:r>
          </a:p>
          <a:p>
            <a:pPr>
              <a:lnSpc>
                <a:spcPct val="110000"/>
              </a:lnSpc>
              <a:tabLst>
                <a:tab pos="969963" algn="l"/>
                <a:tab pos="3484563" algn="l"/>
                <a:tab pos="5940425" algn="r"/>
                <a:tab pos="7143750" algn="r"/>
              </a:tabLst>
            </a:pPr>
            <a:r>
              <a:rPr lang="sk-SK" sz="1600" dirty="0"/>
              <a:t>				$10,000</a:t>
            </a:r>
          </a:p>
          <a:p>
            <a:pPr>
              <a:lnSpc>
                <a:spcPct val="110000"/>
              </a:lnSpc>
              <a:tabLst>
                <a:tab pos="969963" algn="l"/>
                <a:tab pos="4511675" algn="r"/>
                <a:tab pos="5940425" algn="r"/>
                <a:tab pos="7143750" algn="r"/>
              </a:tabLst>
            </a:pPr>
            <a:endParaRPr lang="sk-SK" sz="1600" dirty="0">
              <a:solidFill>
                <a:srgbClr val="000000"/>
              </a:solidFill>
            </a:endParaRPr>
          </a:p>
        </p:txBody>
      </p:sp>
      <p:cxnSp>
        <p:nvCxnSpPr>
          <p:cNvPr id="42" name="Straight Connector 41"/>
          <p:cNvCxnSpPr/>
          <p:nvPr/>
        </p:nvCxnSpPr>
        <p:spPr>
          <a:xfrm>
            <a:off x="5029984" y="3107551"/>
            <a:ext cx="324565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1017582" y="3148995"/>
            <a:ext cx="7385036" cy="483722"/>
          </a:xfrm>
          <a:prstGeom prst="rect">
            <a:avLst/>
          </a:prstGeom>
          <a:noFill/>
        </p:spPr>
        <p:txBody>
          <a:bodyPr wrap="square" rtlCol="0">
            <a:spAutoFit/>
          </a:bodyPr>
          <a:lstStyle/>
          <a:p>
            <a:pPr>
              <a:lnSpc>
                <a:spcPct val="90000"/>
              </a:lnSpc>
              <a:tabLst>
                <a:tab pos="569913" algn="ctr"/>
                <a:tab pos="1717675" algn="ctr"/>
                <a:tab pos="2287588" algn="ctr"/>
                <a:tab pos="4227513" algn="ctr"/>
                <a:tab pos="5029200" algn="ctr"/>
                <a:tab pos="5715000" algn="ctr"/>
                <a:tab pos="6283325" algn="ctr"/>
                <a:tab pos="6918325" algn="ctr"/>
              </a:tabLst>
            </a:pPr>
            <a:r>
              <a:rPr lang="en-US" sz="1400" b="1" dirty="0"/>
              <a:t>				Number	×	Unit	=	Total</a:t>
            </a:r>
          </a:p>
          <a:p>
            <a:pPr>
              <a:lnSpc>
                <a:spcPct val="90000"/>
              </a:lnSpc>
              <a:tabLst>
                <a:tab pos="569913" algn="ctr"/>
                <a:tab pos="1717675" algn="ctr"/>
                <a:tab pos="2287588" algn="ctr"/>
                <a:tab pos="4227513" algn="ctr"/>
                <a:tab pos="5029200" algn="ctr"/>
                <a:tab pos="5715000" algn="ctr"/>
                <a:tab pos="6283325" algn="ctr"/>
                <a:tab pos="6918325" algn="ctr"/>
              </a:tabLst>
            </a:pPr>
            <a:r>
              <a:rPr lang="en-US" sz="1400" b="1" dirty="0"/>
              <a:t>Date		Transaction		of Units		Cost		Cost</a:t>
            </a:r>
          </a:p>
        </p:txBody>
      </p:sp>
      <p:grpSp>
        <p:nvGrpSpPr>
          <p:cNvPr id="22" name="Group 21"/>
          <p:cNvGrpSpPr/>
          <p:nvPr/>
        </p:nvGrpSpPr>
        <p:grpSpPr>
          <a:xfrm>
            <a:off x="4984370" y="4428501"/>
            <a:ext cx="674623" cy="310271"/>
            <a:chOff x="4984370" y="4443690"/>
            <a:chExt cx="674623" cy="310271"/>
          </a:xfrm>
        </p:grpSpPr>
        <p:cxnSp>
          <p:nvCxnSpPr>
            <p:cNvPr id="34" name="Straight Connector 33"/>
            <p:cNvCxnSpPr/>
            <p:nvPr/>
          </p:nvCxnSpPr>
          <p:spPr>
            <a:xfrm>
              <a:off x="4987402" y="4443690"/>
              <a:ext cx="67159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0" name="Group 39"/>
            <p:cNvGrpSpPr/>
            <p:nvPr/>
          </p:nvGrpSpPr>
          <p:grpSpPr>
            <a:xfrm>
              <a:off x="4984370" y="4708951"/>
              <a:ext cx="674623" cy="45010"/>
              <a:chOff x="5094864" y="5764649"/>
              <a:chExt cx="674623" cy="45010"/>
            </a:xfrm>
          </p:grpSpPr>
          <p:cxnSp>
            <p:nvCxnSpPr>
              <p:cNvPr id="44" name="Straight Connector 43"/>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sp>
        <p:nvSpPr>
          <p:cNvPr id="16" name="TextBox 15"/>
          <p:cNvSpPr txBox="1"/>
          <p:nvPr/>
        </p:nvSpPr>
        <p:spPr>
          <a:xfrm>
            <a:off x="1141353" y="2058755"/>
            <a:ext cx="7134285" cy="646331"/>
          </a:xfrm>
          <a:prstGeom prst="rect">
            <a:avLst/>
          </a:prstGeom>
          <a:noFill/>
        </p:spPr>
        <p:txBody>
          <a:bodyPr wrap="square" rtlCol="0">
            <a:spAutoFit/>
          </a:bodyPr>
          <a:lstStyle/>
          <a:p>
            <a:pPr algn="ctr"/>
            <a:r>
              <a:rPr lang="en-US" b="1" dirty="0"/>
              <a:t>Inventory Transactions for Mario’s Game Shop—</a:t>
            </a:r>
          </a:p>
          <a:p>
            <a:pPr algn="ctr"/>
            <a:r>
              <a:rPr lang="en-US" b="1" dirty="0"/>
              <a:t>WEIGHTED-AVERAGE COST METHOD 	</a:t>
            </a:r>
          </a:p>
        </p:txBody>
      </p:sp>
      <p:sp>
        <p:nvSpPr>
          <p:cNvPr id="21" name="TextBox 20"/>
          <p:cNvSpPr txBox="1"/>
          <p:nvPr/>
        </p:nvSpPr>
        <p:spPr>
          <a:xfrm>
            <a:off x="5029984" y="2781930"/>
            <a:ext cx="3199292" cy="338554"/>
          </a:xfrm>
          <a:prstGeom prst="rect">
            <a:avLst/>
          </a:prstGeom>
          <a:noFill/>
        </p:spPr>
        <p:txBody>
          <a:bodyPr wrap="square" rtlCol="0">
            <a:spAutoFit/>
          </a:bodyPr>
          <a:lstStyle/>
          <a:p>
            <a:pPr algn="ctr"/>
            <a:r>
              <a:rPr lang="en-US" sz="1600" b="1" dirty="0"/>
              <a:t>Cost of Goods Available for Sale</a:t>
            </a:r>
          </a:p>
        </p:txBody>
      </p:sp>
      <p:cxnSp>
        <p:nvCxnSpPr>
          <p:cNvPr id="60" name="Straight Connector 59"/>
          <p:cNvCxnSpPr/>
          <p:nvPr/>
        </p:nvCxnSpPr>
        <p:spPr>
          <a:xfrm>
            <a:off x="4469331" y="5107604"/>
            <a:ext cx="11213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4506171" y="4805191"/>
            <a:ext cx="1121306" cy="629916"/>
          </a:xfrm>
          <a:prstGeom prst="rect">
            <a:avLst/>
          </a:prstGeom>
          <a:noFill/>
        </p:spPr>
        <p:txBody>
          <a:bodyPr wrap="square" rtlCol="0">
            <a:spAutoFit/>
          </a:bodyPr>
          <a:lstStyle/>
          <a:p>
            <a:pPr algn="ctr">
              <a:lnSpc>
                <a:spcPct val="110000"/>
              </a:lnSpc>
              <a:tabLst>
                <a:tab pos="969963" algn="l"/>
                <a:tab pos="4511675" algn="r"/>
                <a:tab pos="5940425" algn="r"/>
                <a:tab pos="7143750" algn="r"/>
              </a:tabLst>
            </a:pPr>
            <a:r>
              <a:rPr lang="sk-SK" sz="1600" b="1" dirty="0"/>
              <a:t>$10,000</a:t>
            </a:r>
          </a:p>
          <a:p>
            <a:pPr algn="ctr">
              <a:lnSpc>
                <a:spcPct val="110000"/>
              </a:lnSpc>
              <a:tabLst>
                <a:tab pos="969963" algn="l"/>
                <a:tab pos="4511675" algn="r"/>
                <a:tab pos="5940425" algn="r"/>
                <a:tab pos="7143750" algn="r"/>
              </a:tabLst>
            </a:pPr>
            <a:r>
              <a:rPr lang="sk-SK" sz="1600" b="1" dirty="0"/>
              <a:t>1,000 units</a:t>
            </a:r>
          </a:p>
        </p:txBody>
      </p:sp>
      <p:sp>
        <p:nvSpPr>
          <p:cNvPr id="54" name="TextBox 53"/>
          <p:cNvSpPr txBox="1"/>
          <p:nvPr/>
        </p:nvSpPr>
        <p:spPr>
          <a:xfrm>
            <a:off x="3860774" y="5443652"/>
            <a:ext cx="401701" cy="338554"/>
          </a:xfrm>
          <a:prstGeom prst="rect">
            <a:avLst/>
          </a:prstGeom>
          <a:noFill/>
        </p:spPr>
        <p:txBody>
          <a:bodyPr wrap="square" rtlCol="0">
            <a:spAutoFit/>
          </a:bodyPr>
          <a:lstStyle/>
          <a:p>
            <a:pPr algn="ctr"/>
            <a:r>
              <a:rPr lang="en-US" sz="1600" dirty="0"/>
              <a:t>=</a:t>
            </a:r>
          </a:p>
        </p:txBody>
      </p:sp>
      <p:sp>
        <p:nvSpPr>
          <p:cNvPr id="61" name="TextBox 60"/>
          <p:cNvSpPr txBox="1"/>
          <p:nvPr/>
        </p:nvSpPr>
        <p:spPr>
          <a:xfrm>
            <a:off x="3855615" y="5704845"/>
            <a:ext cx="401701" cy="338554"/>
          </a:xfrm>
          <a:prstGeom prst="rect">
            <a:avLst/>
          </a:prstGeom>
          <a:noFill/>
        </p:spPr>
        <p:txBody>
          <a:bodyPr wrap="square" rtlCol="0">
            <a:spAutoFit/>
          </a:bodyPr>
          <a:lstStyle/>
          <a:p>
            <a:pPr algn="ctr"/>
            <a:r>
              <a:rPr lang="en-US" sz="1600" dirty="0"/>
              <a:t>=</a:t>
            </a:r>
          </a:p>
        </p:txBody>
      </p:sp>
      <p:sp>
        <p:nvSpPr>
          <p:cNvPr id="64" name="TextBox 63"/>
          <p:cNvSpPr txBox="1"/>
          <p:nvPr/>
        </p:nvSpPr>
        <p:spPr>
          <a:xfrm>
            <a:off x="5885612" y="5446751"/>
            <a:ext cx="401701" cy="338554"/>
          </a:xfrm>
          <a:prstGeom prst="rect">
            <a:avLst/>
          </a:prstGeom>
          <a:noFill/>
        </p:spPr>
        <p:txBody>
          <a:bodyPr wrap="square" rtlCol="0">
            <a:spAutoFit/>
          </a:bodyPr>
          <a:lstStyle/>
          <a:p>
            <a:pPr algn="ctr"/>
            <a:r>
              <a:rPr lang="en-US" sz="1600" dirty="0">
                <a:solidFill>
                  <a:srgbClr val="1D5F76"/>
                </a:solidFill>
              </a:rPr>
              <a:t>×</a:t>
            </a:r>
          </a:p>
        </p:txBody>
      </p:sp>
      <p:sp>
        <p:nvSpPr>
          <p:cNvPr id="65" name="TextBox 64"/>
          <p:cNvSpPr txBox="1"/>
          <p:nvPr/>
        </p:nvSpPr>
        <p:spPr>
          <a:xfrm>
            <a:off x="5880453" y="5707944"/>
            <a:ext cx="401701" cy="338554"/>
          </a:xfrm>
          <a:prstGeom prst="rect">
            <a:avLst/>
          </a:prstGeom>
          <a:noFill/>
        </p:spPr>
        <p:txBody>
          <a:bodyPr wrap="square" rtlCol="0">
            <a:spAutoFit/>
          </a:bodyPr>
          <a:lstStyle/>
          <a:p>
            <a:pPr algn="ctr"/>
            <a:r>
              <a:rPr lang="en-US" sz="1600" dirty="0">
                <a:solidFill>
                  <a:srgbClr val="008000"/>
                </a:solidFill>
              </a:rPr>
              <a:t>×</a:t>
            </a:r>
          </a:p>
        </p:txBody>
      </p:sp>
      <p:grpSp>
        <p:nvGrpSpPr>
          <p:cNvPr id="20" name="Group 19"/>
          <p:cNvGrpSpPr/>
          <p:nvPr/>
        </p:nvGrpSpPr>
        <p:grpSpPr>
          <a:xfrm>
            <a:off x="1076211" y="3605878"/>
            <a:ext cx="7254210" cy="0"/>
            <a:chOff x="1076211" y="3605878"/>
            <a:chExt cx="7254210" cy="0"/>
          </a:xfrm>
        </p:grpSpPr>
        <p:cxnSp>
          <p:nvCxnSpPr>
            <p:cNvPr id="62" name="Straight Connector 61"/>
            <p:cNvCxnSpPr/>
            <p:nvPr/>
          </p:nvCxnSpPr>
          <p:spPr>
            <a:xfrm>
              <a:off x="1076211" y="3605878"/>
              <a:ext cx="60323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2036251" y="3605878"/>
              <a:ext cx="198272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4987402" y="3605878"/>
              <a:ext cx="777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6396038" y="3605878"/>
              <a:ext cx="777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7552560" y="3605878"/>
              <a:ext cx="777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7552560" y="4428501"/>
            <a:ext cx="674623" cy="310271"/>
            <a:chOff x="4984370" y="4443690"/>
            <a:chExt cx="674623" cy="310271"/>
          </a:xfrm>
        </p:grpSpPr>
        <p:cxnSp>
          <p:nvCxnSpPr>
            <p:cNvPr id="71" name="Straight Connector 70"/>
            <p:cNvCxnSpPr/>
            <p:nvPr/>
          </p:nvCxnSpPr>
          <p:spPr>
            <a:xfrm>
              <a:off x="4987402" y="4443690"/>
              <a:ext cx="67159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72" name="Group 71"/>
            <p:cNvGrpSpPr/>
            <p:nvPr/>
          </p:nvGrpSpPr>
          <p:grpSpPr>
            <a:xfrm>
              <a:off x="4984370" y="4708951"/>
              <a:ext cx="674623" cy="45010"/>
              <a:chOff x="5094864" y="5764649"/>
              <a:chExt cx="674623" cy="45010"/>
            </a:xfrm>
          </p:grpSpPr>
          <p:cxnSp>
            <p:nvCxnSpPr>
              <p:cNvPr id="73" name="Straight Connector 72"/>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75" name="Group 74"/>
          <p:cNvGrpSpPr/>
          <p:nvPr/>
        </p:nvGrpSpPr>
        <p:grpSpPr>
          <a:xfrm>
            <a:off x="7555592" y="6043399"/>
            <a:ext cx="674623" cy="310271"/>
            <a:chOff x="4984370" y="4443690"/>
            <a:chExt cx="674623" cy="310271"/>
          </a:xfrm>
        </p:grpSpPr>
        <p:cxnSp>
          <p:nvCxnSpPr>
            <p:cNvPr id="76" name="Straight Connector 75"/>
            <p:cNvCxnSpPr/>
            <p:nvPr/>
          </p:nvCxnSpPr>
          <p:spPr>
            <a:xfrm>
              <a:off x="4987402" y="4443690"/>
              <a:ext cx="67159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77" name="Group 76"/>
            <p:cNvGrpSpPr/>
            <p:nvPr/>
          </p:nvGrpSpPr>
          <p:grpSpPr>
            <a:xfrm>
              <a:off x="4984370" y="4708951"/>
              <a:ext cx="674623" cy="45010"/>
              <a:chOff x="5094864" y="5764649"/>
              <a:chExt cx="674623" cy="45010"/>
            </a:xfrm>
          </p:grpSpPr>
          <p:cxnSp>
            <p:nvCxnSpPr>
              <p:cNvPr id="78" name="Straight Connector 77"/>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cxnSp>
        <p:nvCxnSpPr>
          <p:cNvPr id="41" name="Straight Connector 40"/>
          <p:cNvCxnSpPr/>
          <p:nvPr/>
        </p:nvCxnSpPr>
        <p:spPr>
          <a:xfrm flipH="1" flipV="1">
            <a:off x="6548556" y="5204491"/>
            <a:ext cx="218286" cy="305724"/>
          </a:xfrm>
          <a:prstGeom prst="line">
            <a:avLst/>
          </a:prstGeom>
          <a:ln w="9525"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00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4" grpId="0"/>
      <p:bldP spid="61" grpId="0"/>
      <p:bldP spid="64" grpId="0"/>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b="1" dirty="0">
                <a:solidFill>
                  <a:srgbClr val="A5062D"/>
                </a:solidFill>
              </a:rPr>
              <a:t>LO6–1</a:t>
            </a:r>
            <a:r>
              <a:rPr lang="en-US" dirty="0"/>
              <a:t>	Understand that inventory flows from manufacturing companies to merchandising companies and is reported as an asset in the balance sheet.</a:t>
            </a:r>
          </a:p>
        </p:txBody>
      </p:sp>
      <p:sp>
        <p:nvSpPr>
          <p:cNvPr id="4" name="Title 3"/>
          <p:cNvSpPr>
            <a:spLocks noGrp="1"/>
          </p:cNvSpPr>
          <p:nvPr>
            <p:ph type="title"/>
          </p:nvPr>
        </p:nvSpPr>
        <p:spPr/>
        <p:txBody>
          <a:bodyPr/>
          <a:lstStyle/>
          <a:p>
            <a:r>
              <a:rPr lang="en-US" dirty="0"/>
              <a:t>Learning Objective 1</a:t>
            </a:r>
          </a:p>
        </p:txBody>
      </p:sp>
      <p:sp>
        <p:nvSpPr>
          <p:cNvPr id="7" name="Footer Placeholder 6"/>
          <p:cNvSpPr>
            <a:spLocks noGrp="1"/>
          </p:cNvSpPr>
          <p:nvPr>
            <p:ph type="ftr" sz="quarter" idx="11"/>
          </p:nvPr>
        </p:nvSpPr>
        <p:spPr>
          <a:xfrm>
            <a:off x="1424213" y="6492875"/>
            <a:ext cx="6540501" cy="365125"/>
          </a:xfrm>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2907096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Common Mistake</a:t>
            </a:r>
          </a:p>
        </p:txBody>
      </p:sp>
      <p:sp>
        <p:nvSpPr>
          <p:cNvPr id="3" name="Content Placeholder 2"/>
          <p:cNvSpPr>
            <a:spLocks noGrp="1"/>
          </p:cNvSpPr>
          <p:nvPr>
            <p:ph idx="1"/>
          </p:nvPr>
        </p:nvSpPr>
        <p:spPr>
          <a:xfrm>
            <a:off x="809150" y="1280160"/>
            <a:ext cx="7955280" cy="5071436"/>
          </a:xfrm>
        </p:spPr>
        <p:txBody>
          <a:bodyPr>
            <a:normAutofit fontScale="85000" lnSpcReduction="10000"/>
          </a:bodyPr>
          <a:lstStyle/>
          <a:p>
            <a:pPr marL="0" indent="0">
              <a:buNone/>
            </a:pPr>
            <a:r>
              <a:rPr lang="en-US" dirty="0"/>
              <a:t>In calculating the weighted-average unit cost, be sure to use a weighted average of the unit cost instead of the simple average. In the example above, there are three unit costs: $7, $9, and $11.</a:t>
            </a:r>
          </a:p>
          <a:p>
            <a:r>
              <a:rPr lang="en-US" dirty="0"/>
              <a:t>A simple average of these amounts is $9 [= ($7 + $9 + $11) ÷ 3]. </a:t>
            </a:r>
          </a:p>
          <a:p>
            <a:pPr lvl="1"/>
            <a:r>
              <a:rPr lang="en-US" dirty="0"/>
              <a:t>The simple average, though, fails to take into account that more units were purchased at $11 than at $7 or $9. </a:t>
            </a:r>
          </a:p>
          <a:p>
            <a:r>
              <a:rPr lang="en-US" dirty="0"/>
              <a:t>So we need to weight the unit costs by the number of units purchased. </a:t>
            </a:r>
          </a:p>
          <a:p>
            <a:pPr lvl="1"/>
            <a:r>
              <a:rPr lang="en-US" dirty="0"/>
              <a:t>We do that by taking the total cost of goods available for sale ($10,000) divided by the total number of units available for sale (1,000) for a weighted average of $10.</a:t>
            </a: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594177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D121669-D990-4917-AA73-65493BFC5EA0}"/>
              </a:ext>
            </a:extLst>
          </p:cNvPr>
          <p:cNvSpPr/>
          <p:nvPr/>
        </p:nvSpPr>
        <p:spPr>
          <a:xfrm>
            <a:off x="5886026" y="4126807"/>
            <a:ext cx="857615" cy="276045"/>
          </a:xfrm>
          <a:prstGeom prst="rect">
            <a:avLst/>
          </a:prstGeom>
          <a:solidFill>
            <a:srgbClr val="FFFF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79" name="Rectangle 78">
            <a:extLst>
              <a:ext uri="{FF2B5EF4-FFF2-40B4-BE49-F238E27FC236}">
                <a16:creationId xmlns:a16="http://schemas.microsoft.com/office/drawing/2014/main" id="{0F02DDF6-F79D-4F31-9679-C263F1006016}"/>
              </a:ext>
            </a:extLst>
          </p:cNvPr>
          <p:cNvSpPr/>
          <p:nvPr/>
        </p:nvSpPr>
        <p:spPr>
          <a:xfrm>
            <a:off x="2103120" y="5381782"/>
            <a:ext cx="857615" cy="276045"/>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75" name="Rectangle 74">
            <a:extLst>
              <a:ext uri="{FF2B5EF4-FFF2-40B4-BE49-F238E27FC236}">
                <a16:creationId xmlns:a16="http://schemas.microsoft.com/office/drawing/2014/main" id="{903EFD5D-941F-4A4E-9108-DFD3D11CD369}"/>
              </a:ext>
            </a:extLst>
          </p:cNvPr>
          <p:cNvSpPr/>
          <p:nvPr/>
        </p:nvSpPr>
        <p:spPr>
          <a:xfrm>
            <a:off x="5895551" y="4421553"/>
            <a:ext cx="857615" cy="276045"/>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76" name="Rectangle 75">
            <a:extLst>
              <a:ext uri="{FF2B5EF4-FFF2-40B4-BE49-F238E27FC236}">
                <a16:creationId xmlns:a16="http://schemas.microsoft.com/office/drawing/2014/main" id="{F0F6AB53-ADAD-4DE1-885D-6E52E7528C45}"/>
              </a:ext>
            </a:extLst>
          </p:cNvPr>
          <p:cNvSpPr/>
          <p:nvPr/>
        </p:nvSpPr>
        <p:spPr>
          <a:xfrm>
            <a:off x="5895551" y="2935842"/>
            <a:ext cx="857615" cy="276045"/>
          </a:xfrm>
          <a:prstGeom prst="rect">
            <a:avLst/>
          </a:prstGeom>
          <a:solidFill>
            <a:srgbClr val="FFFF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77" name="Rectangle 76">
            <a:extLst>
              <a:ext uri="{FF2B5EF4-FFF2-40B4-BE49-F238E27FC236}">
                <a16:creationId xmlns:a16="http://schemas.microsoft.com/office/drawing/2014/main" id="{4464C6E6-69BF-4068-AA3C-E6B8B75B78E0}"/>
              </a:ext>
            </a:extLst>
          </p:cNvPr>
          <p:cNvSpPr/>
          <p:nvPr/>
        </p:nvSpPr>
        <p:spPr>
          <a:xfrm>
            <a:off x="5897929" y="5657017"/>
            <a:ext cx="857615" cy="276045"/>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78" name="Rectangle 77">
            <a:extLst>
              <a:ext uri="{FF2B5EF4-FFF2-40B4-BE49-F238E27FC236}">
                <a16:creationId xmlns:a16="http://schemas.microsoft.com/office/drawing/2014/main" id="{9270D69A-B21C-449C-85FC-9CBDA1D4573F}"/>
              </a:ext>
            </a:extLst>
          </p:cNvPr>
          <p:cNvSpPr/>
          <p:nvPr/>
        </p:nvSpPr>
        <p:spPr>
          <a:xfrm>
            <a:off x="7295754" y="5660917"/>
            <a:ext cx="857615" cy="276045"/>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72" name="Rectangle 71">
            <a:extLst>
              <a:ext uri="{FF2B5EF4-FFF2-40B4-BE49-F238E27FC236}">
                <a16:creationId xmlns:a16="http://schemas.microsoft.com/office/drawing/2014/main" id="{649FBB4B-60C2-4DD6-95F7-B515BE00CC60}"/>
              </a:ext>
            </a:extLst>
          </p:cNvPr>
          <p:cNvSpPr/>
          <p:nvPr/>
        </p:nvSpPr>
        <p:spPr>
          <a:xfrm>
            <a:off x="7308418" y="4429426"/>
            <a:ext cx="857615" cy="276045"/>
          </a:xfrm>
          <a:prstGeom prst="rect">
            <a:avLst/>
          </a:prstGeom>
          <a:solidFill>
            <a:srgbClr val="FFFF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73" name="Rectangle 72">
            <a:extLst>
              <a:ext uri="{FF2B5EF4-FFF2-40B4-BE49-F238E27FC236}">
                <a16:creationId xmlns:a16="http://schemas.microsoft.com/office/drawing/2014/main" id="{EB7B2EE5-92BF-474A-8844-26A88A58835F}"/>
              </a:ext>
            </a:extLst>
          </p:cNvPr>
          <p:cNvSpPr/>
          <p:nvPr/>
        </p:nvSpPr>
        <p:spPr>
          <a:xfrm>
            <a:off x="5879301" y="3228948"/>
            <a:ext cx="857615" cy="276045"/>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70" name="Rectangle 69">
            <a:extLst>
              <a:ext uri="{FF2B5EF4-FFF2-40B4-BE49-F238E27FC236}">
                <a16:creationId xmlns:a16="http://schemas.microsoft.com/office/drawing/2014/main" id="{EC7997C6-11FF-497C-AE68-1DB3CD628910}"/>
              </a:ext>
            </a:extLst>
          </p:cNvPr>
          <p:cNvSpPr/>
          <p:nvPr/>
        </p:nvSpPr>
        <p:spPr>
          <a:xfrm>
            <a:off x="7292178" y="3201818"/>
            <a:ext cx="857615" cy="276045"/>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66" name="Rectangle 65">
            <a:extLst>
              <a:ext uri="{FF2B5EF4-FFF2-40B4-BE49-F238E27FC236}">
                <a16:creationId xmlns:a16="http://schemas.microsoft.com/office/drawing/2014/main" id="{41C81768-5665-4671-AACF-2FA55FC19D86}"/>
              </a:ext>
            </a:extLst>
          </p:cNvPr>
          <p:cNvSpPr/>
          <p:nvPr/>
        </p:nvSpPr>
        <p:spPr>
          <a:xfrm>
            <a:off x="2103120" y="4754880"/>
            <a:ext cx="857615" cy="276045"/>
          </a:xfrm>
          <a:prstGeom prst="rect">
            <a:avLst/>
          </a:prstGeom>
          <a:solidFill>
            <a:srgbClr val="FFFF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69" name="Rectangle 68">
            <a:extLst>
              <a:ext uri="{FF2B5EF4-FFF2-40B4-BE49-F238E27FC236}">
                <a16:creationId xmlns:a16="http://schemas.microsoft.com/office/drawing/2014/main" id="{FEBA1B8E-4949-46FC-AD60-C6A69ACF564F}"/>
              </a:ext>
            </a:extLst>
          </p:cNvPr>
          <p:cNvSpPr/>
          <p:nvPr/>
        </p:nvSpPr>
        <p:spPr>
          <a:xfrm>
            <a:off x="7308418" y="4112068"/>
            <a:ext cx="857615" cy="276045"/>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68" name="Rectangle 67">
            <a:extLst>
              <a:ext uri="{FF2B5EF4-FFF2-40B4-BE49-F238E27FC236}">
                <a16:creationId xmlns:a16="http://schemas.microsoft.com/office/drawing/2014/main" id="{1BD7AAC2-432A-4121-8DE1-5EDEA8EAE777}"/>
              </a:ext>
            </a:extLst>
          </p:cNvPr>
          <p:cNvSpPr/>
          <p:nvPr/>
        </p:nvSpPr>
        <p:spPr>
          <a:xfrm>
            <a:off x="2103120" y="3531151"/>
            <a:ext cx="857615" cy="276045"/>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67" name="Rectangle 66">
            <a:extLst>
              <a:ext uri="{FF2B5EF4-FFF2-40B4-BE49-F238E27FC236}">
                <a16:creationId xmlns:a16="http://schemas.microsoft.com/office/drawing/2014/main" id="{8259F282-CAFE-48BC-83E2-2FEF6328827C}"/>
              </a:ext>
            </a:extLst>
          </p:cNvPr>
          <p:cNvSpPr/>
          <p:nvPr/>
        </p:nvSpPr>
        <p:spPr>
          <a:xfrm>
            <a:off x="5890703" y="2617161"/>
            <a:ext cx="857615" cy="276045"/>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4" name="Title 3"/>
          <p:cNvSpPr>
            <a:spLocks noGrp="1"/>
          </p:cNvSpPr>
          <p:nvPr>
            <p:ph type="title"/>
          </p:nvPr>
        </p:nvSpPr>
        <p:spPr>
          <a:xfrm>
            <a:off x="845730" y="719023"/>
            <a:ext cx="7602393" cy="1143000"/>
          </a:xfrm>
        </p:spPr>
        <p:txBody>
          <a:bodyPr>
            <a:noAutofit/>
          </a:bodyPr>
          <a:lstStyle/>
          <a:p>
            <a:pPr>
              <a:lnSpc>
                <a:spcPct val="90000"/>
              </a:lnSpc>
            </a:pPr>
            <a:r>
              <a:rPr lang="en-US" sz="2600" dirty="0"/>
              <a:t>Comparison of Cost of Goods Sold and Ending Inventory under the Three Inventory Cost Flow Assumptions for Mario’s Game Shop </a:t>
            </a:r>
          </a:p>
        </p:txBody>
      </p:sp>
      <p:sp>
        <p:nvSpPr>
          <p:cNvPr id="5" name="Text Placeholder 5"/>
          <p:cNvSpPr txBox="1">
            <a:spLocks/>
          </p:cNvSpPr>
          <p:nvPr/>
        </p:nvSpPr>
        <p:spPr>
          <a:xfrm>
            <a:off x="858787"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Illustration 6–9</a:t>
            </a:r>
          </a:p>
        </p:txBody>
      </p:sp>
      <p:graphicFrame>
        <p:nvGraphicFramePr>
          <p:cNvPr id="2" name="Table 2">
            <a:extLst>
              <a:ext uri="{FF2B5EF4-FFF2-40B4-BE49-F238E27FC236}">
                <a16:creationId xmlns:a16="http://schemas.microsoft.com/office/drawing/2014/main" id="{49061304-8026-4DF6-A4EE-E7A0DFCF162C}"/>
              </a:ext>
            </a:extLst>
          </p:cNvPr>
          <p:cNvGraphicFramePr>
            <a:graphicFrameLocks noGrp="1"/>
          </p:cNvGraphicFramePr>
          <p:nvPr>
            <p:extLst>
              <p:ext uri="{D42A27DB-BD31-4B8C-83A1-F6EECF244321}">
                <p14:modId xmlns:p14="http://schemas.microsoft.com/office/powerpoint/2010/main" val="2347186878"/>
              </p:ext>
            </p:extLst>
          </p:nvPr>
        </p:nvGraphicFramePr>
        <p:xfrm>
          <a:off x="937992" y="1665306"/>
          <a:ext cx="7320349" cy="4632960"/>
        </p:xfrm>
        <a:graphic>
          <a:graphicData uri="http://schemas.openxmlformats.org/drawingml/2006/table">
            <a:tbl>
              <a:tblPr firstRow="1" bandRow="1">
                <a:tableStyleId>{2D5ABB26-0587-4C30-8999-92F81FD0307C}</a:tableStyleId>
              </a:tblPr>
              <a:tblGrid>
                <a:gridCol w="1077762">
                  <a:extLst>
                    <a:ext uri="{9D8B030D-6E8A-4147-A177-3AD203B41FA5}">
                      <a16:colId xmlns:a16="http://schemas.microsoft.com/office/drawing/2014/main" val="1618114901"/>
                    </a:ext>
                  </a:extLst>
                </a:gridCol>
                <a:gridCol w="1167575">
                  <a:extLst>
                    <a:ext uri="{9D8B030D-6E8A-4147-A177-3AD203B41FA5}">
                      <a16:colId xmlns:a16="http://schemas.microsoft.com/office/drawing/2014/main" val="1794185367"/>
                    </a:ext>
                  </a:extLst>
                </a:gridCol>
                <a:gridCol w="208280">
                  <a:extLst>
                    <a:ext uri="{9D8B030D-6E8A-4147-A177-3AD203B41FA5}">
                      <a16:colId xmlns:a16="http://schemas.microsoft.com/office/drawing/2014/main" val="3612722304"/>
                    </a:ext>
                  </a:extLst>
                </a:gridCol>
                <a:gridCol w="1167575">
                  <a:extLst>
                    <a:ext uri="{9D8B030D-6E8A-4147-A177-3AD203B41FA5}">
                      <a16:colId xmlns:a16="http://schemas.microsoft.com/office/drawing/2014/main" val="2642344142"/>
                    </a:ext>
                  </a:extLst>
                </a:gridCol>
                <a:gridCol w="208280">
                  <a:extLst>
                    <a:ext uri="{9D8B030D-6E8A-4147-A177-3AD203B41FA5}">
                      <a16:colId xmlns:a16="http://schemas.microsoft.com/office/drawing/2014/main" val="4164934158"/>
                    </a:ext>
                  </a:extLst>
                </a:gridCol>
                <a:gridCol w="1039943">
                  <a:extLst>
                    <a:ext uri="{9D8B030D-6E8A-4147-A177-3AD203B41FA5}">
                      <a16:colId xmlns:a16="http://schemas.microsoft.com/office/drawing/2014/main" val="2985863286"/>
                    </a:ext>
                  </a:extLst>
                </a:gridCol>
                <a:gridCol w="1053835">
                  <a:extLst>
                    <a:ext uri="{9D8B030D-6E8A-4147-A177-3AD203B41FA5}">
                      <a16:colId xmlns:a16="http://schemas.microsoft.com/office/drawing/2014/main" val="3965649958"/>
                    </a:ext>
                  </a:extLst>
                </a:gridCol>
                <a:gridCol w="319337">
                  <a:extLst>
                    <a:ext uri="{9D8B030D-6E8A-4147-A177-3AD203B41FA5}">
                      <a16:colId xmlns:a16="http://schemas.microsoft.com/office/drawing/2014/main" val="4274401150"/>
                    </a:ext>
                  </a:extLst>
                </a:gridCol>
                <a:gridCol w="1077762">
                  <a:extLst>
                    <a:ext uri="{9D8B030D-6E8A-4147-A177-3AD203B41FA5}">
                      <a16:colId xmlns:a16="http://schemas.microsoft.com/office/drawing/2014/main" val="825073117"/>
                    </a:ext>
                  </a:extLst>
                </a:gridCol>
              </a:tblGrid>
              <a:tr h="532773">
                <a:tc>
                  <a:txBody>
                    <a:bodyPr/>
                    <a:lstStyle/>
                    <a:p>
                      <a:pPr algn="ctr"/>
                      <a:endParaRPr lang="en-US" sz="1400" dirty="0"/>
                    </a:p>
                  </a:txBody>
                  <a:tcPr anchor="b"/>
                </a:tc>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tx1"/>
                          </a:solidFill>
                        </a:rPr>
                        <a:t>GOODS </a:t>
                      </a:r>
                      <a:br>
                        <a:rPr lang="en-US" sz="1400" b="1" u="none" strike="noStrike" kern="1200" baseline="0" dirty="0">
                          <a:solidFill>
                            <a:schemeClr val="tx1"/>
                          </a:solidFill>
                        </a:rPr>
                      </a:br>
                      <a:r>
                        <a:rPr lang="en-US" sz="1400" b="1" u="none" strike="noStrike" kern="1200" baseline="0" dirty="0">
                          <a:solidFill>
                            <a:schemeClr val="tx1"/>
                          </a:solidFill>
                        </a:rPr>
                        <a:t>AVAILABLE </a:t>
                      </a:r>
                      <a:br>
                        <a:rPr lang="en-US" sz="1400" b="1" u="none" strike="noStrike" kern="1200" baseline="0" dirty="0">
                          <a:solidFill>
                            <a:schemeClr val="tx1"/>
                          </a:solidFill>
                        </a:rPr>
                      </a:br>
                      <a:r>
                        <a:rPr lang="en-US" sz="1400" b="1" u="none" strike="noStrike" kern="1200" baseline="0" dirty="0">
                          <a:solidFill>
                            <a:schemeClr val="tx1"/>
                          </a:solidFill>
                        </a:rPr>
                        <a:t>FOR SALE </a:t>
                      </a:r>
                      <a:br>
                        <a:rPr lang="en-US" sz="1400" b="1" u="none" strike="noStrike" kern="1200" baseline="0" dirty="0">
                          <a:solidFill>
                            <a:schemeClr val="tx1"/>
                          </a:solidFill>
                        </a:rPr>
                      </a:br>
                      <a:r>
                        <a:rPr lang="en-US" sz="1400" b="0" u="none" strike="noStrike" kern="1200" baseline="0" dirty="0">
                          <a:solidFill>
                            <a:schemeClr val="tx1"/>
                          </a:solidFill>
                        </a:rPr>
                        <a:t>(1,000 Units) </a:t>
                      </a:r>
                      <a:endParaRPr lang="en-US" sz="1400" b="0" i="0" u="none" strike="noStrike" kern="1200" baseline="0" dirty="0">
                        <a:solidFill>
                          <a:schemeClr val="tx1"/>
                        </a:solidFill>
                        <a:latin typeface="+mn-lt"/>
                        <a:ea typeface="+mn-ea"/>
                        <a:cs typeface="+mn-cs"/>
                      </a:endParaRPr>
                    </a:p>
                  </a:txBody>
                  <a:tcPr anchor="ctr"/>
                </a:tc>
                <a:tc hMerge="1">
                  <a:txBody>
                    <a:bodyPr/>
                    <a:lstStyle/>
                    <a:p>
                      <a:endParaRPr lang="en-US"/>
                    </a:p>
                  </a:txBody>
                  <a:tcPr/>
                </a:tc>
                <a:tc hMerge="1">
                  <a:txBody>
                    <a:bodyPr/>
                    <a:lstStyle/>
                    <a:p>
                      <a:endParaRPr lang="en-US"/>
                    </a:p>
                  </a:txBody>
                  <a:tcPr/>
                </a:tc>
                <a:tc>
                  <a:txBody>
                    <a:bodyPr/>
                    <a:lstStyle/>
                    <a:p>
                      <a:pPr algn="ctr"/>
                      <a:r>
                        <a:rPr lang="en-US" sz="1400" b="1" dirty="0"/>
                        <a: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a:solidFill>
                          <a:schemeClr val="tx1"/>
                        </a:solidFill>
                        <a:latin typeface="+mn-lt"/>
                        <a:ea typeface="+mn-ea"/>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tx1"/>
                          </a:solidFill>
                        </a:rPr>
                        <a:t>COST OF GOODS </a:t>
                      </a:r>
                      <a:br>
                        <a:rPr lang="en-US" sz="1400" b="1" u="none" strike="noStrike" kern="1200" baseline="0" dirty="0">
                          <a:solidFill>
                            <a:schemeClr val="tx1"/>
                          </a:solidFill>
                        </a:rPr>
                      </a:br>
                      <a:r>
                        <a:rPr lang="en-US" sz="1400" b="1" u="none" strike="noStrike" kern="1200" baseline="0" dirty="0">
                          <a:solidFill>
                            <a:schemeClr val="tx1"/>
                          </a:solidFill>
                        </a:rPr>
                        <a:t>SOLD </a:t>
                      </a:r>
                      <a:br>
                        <a:rPr lang="en-US" sz="1400" b="1" u="none" strike="noStrike" kern="1200" baseline="0" dirty="0">
                          <a:solidFill>
                            <a:schemeClr val="tx1"/>
                          </a:solidFill>
                        </a:rPr>
                      </a:br>
                      <a:r>
                        <a:rPr lang="en-US" sz="1400" b="0" u="none" strike="noStrike" kern="1200" baseline="0" dirty="0">
                          <a:solidFill>
                            <a:schemeClr val="tx1"/>
                          </a:solidFill>
                        </a:rPr>
                        <a:t>(800  Units)</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tx1"/>
                          </a:solidFill>
                        </a:rPr>
                        <a:t>ENDING INVENTORY </a:t>
                      </a:r>
                      <a:br>
                        <a:rPr lang="en-US" sz="1400" b="1" u="none" strike="noStrike" kern="1200" baseline="0" dirty="0">
                          <a:solidFill>
                            <a:schemeClr val="tx1"/>
                          </a:solidFill>
                        </a:rPr>
                      </a:br>
                      <a:br>
                        <a:rPr lang="en-US" sz="1400" b="1" u="none" strike="noStrike" kern="1200" baseline="0" dirty="0">
                          <a:solidFill>
                            <a:schemeClr val="tx1"/>
                          </a:solidFill>
                        </a:rPr>
                      </a:br>
                      <a:r>
                        <a:rPr lang="en-US" sz="1400" b="1" u="none" strike="noStrike" kern="1200" baseline="0" dirty="0">
                          <a:solidFill>
                            <a:schemeClr val="tx1"/>
                          </a:solidFill>
                        </a:rPr>
                        <a:t>(</a:t>
                      </a:r>
                      <a:r>
                        <a:rPr lang="en-US" sz="1400" b="0" u="none" strike="noStrike" kern="1200" baseline="0" dirty="0">
                          <a:solidFill>
                            <a:schemeClr val="tx1"/>
                          </a:solidFill>
                        </a:rPr>
                        <a:t>200 Units) </a:t>
                      </a:r>
                      <a:endParaRPr lang="en-US" sz="1400" dirty="0"/>
                    </a:p>
                  </a:txBody>
                  <a:tcPr anchor="ctr"/>
                </a:tc>
                <a:extLst>
                  <a:ext uri="{0D108BD9-81ED-4DB2-BD59-A6C34878D82A}">
                    <a16:rowId xmlns:a16="http://schemas.microsoft.com/office/drawing/2014/main" val="565192578"/>
                  </a:ext>
                </a:extLst>
              </a:tr>
              <a:tr h="297180">
                <a:tc row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u="none" strike="noStrike" kern="1200" baseline="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u="none" strike="noStrike" kern="1200" baseline="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b="0" u="none" strike="noStrike" kern="1200" baseline="0" dirty="0">
                        <a:solidFill>
                          <a:schemeClr val="tx1"/>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u="none" strike="noStrike" kern="1200" baseline="0" dirty="0">
                          <a:solidFill>
                            <a:schemeClr val="tx1"/>
                          </a:solidFill>
                        </a:rPr>
                        <a:t>Inventory at beginning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u="none" strike="noStrike" kern="1200" baseline="0" dirty="0">
                          <a:solidFill>
                            <a:schemeClr val="tx1"/>
                          </a:solidFill>
                        </a:rPr>
                        <a:t>of the year </a:t>
                      </a:r>
                      <a:endParaRPr lang="en-US" sz="1200" dirty="0"/>
                    </a:p>
                  </a:txBody>
                  <a:tcPr anchor="b"/>
                </a:tc>
                <a:tc row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t>100 x $7</a:t>
                      </a:r>
                    </a:p>
                  </a:txBody>
                  <a:tcPr anchor="b"/>
                </a:tc>
                <a:tc rowSpan="4">
                  <a:txBody>
                    <a:bodyPr/>
                    <a:lstStyle/>
                    <a:p>
                      <a:pPr algn="ctr"/>
                      <a:r>
                        <a:rPr lang="en-US" sz="1400" dirty="0"/>
                        <a:t>=</a:t>
                      </a:r>
                    </a:p>
                  </a:txBody>
                  <a:tcPr anchor="b"/>
                </a:tc>
                <a:tc rowSpan="2">
                  <a:txBody>
                    <a:bodyPr/>
                    <a:lstStyle/>
                    <a:p>
                      <a:pPr algn="ctr"/>
                      <a:endParaRPr lang="en-US" sz="1400" dirty="0"/>
                    </a:p>
                  </a:txBody>
                  <a:tcPr anchor="b">
                    <a:noFill/>
                  </a:tcPr>
                </a:tc>
                <a:tc rowSpan="4">
                  <a:txBody>
                    <a:bodyPr/>
                    <a:lstStyle/>
                    <a:p>
                      <a:endParaRPr lang="en-US" sz="1400" dirty="0"/>
                    </a:p>
                  </a:txBody>
                  <a:tcPr/>
                </a:tc>
                <a:tc rowSpan="4">
                  <a:txBody>
                    <a:bodyPr/>
                    <a:lstStyle/>
                    <a:p>
                      <a:pPr algn="l"/>
                      <a:r>
                        <a:rPr lang="en-US" sz="1400" b="1" kern="1200" dirty="0">
                          <a:solidFill>
                            <a:schemeClr val="tx1"/>
                          </a:solidFill>
                        </a:rPr>
                        <a:t>$10,000 </a:t>
                      </a:r>
                      <a:r>
                        <a:rPr lang="en-US" sz="1400" kern="1200" dirty="0">
                          <a:solidFill>
                            <a:schemeClr val="tx1"/>
                          </a:solidFill>
                        </a:rPr>
                        <a:t>  =</a:t>
                      </a:r>
                      <a:endParaRPr lang="en-US" sz="1400" kern="1200" dirty="0">
                        <a:solidFill>
                          <a:schemeClr val="tx1"/>
                        </a:solidFill>
                        <a:latin typeface="+mn-lt"/>
                        <a:ea typeface="+mn-ea"/>
                        <a:cs typeface="+mn-cs"/>
                      </a:endParaRPr>
                    </a:p>
                  </a:txBody>
                  <a:tcPr anchor="b"/>
                </a:tc>
                <a:tc>
                  <a:txBody>
                    <a:bodyPr/>
                    <a:lstStyle/>
                    <a:p>
                      <a:pPr algn="ctr"/>
                      <a:r>
                        <a:rPr lang="en-US" sz="1400" dirty="0"/>
                        <a:t>100 x $7</a:t>
                      </a:r>
                    </a:p>
                  </a:txBody>
                  <a:tcPr anchor="b"/>
                </a:tc>
                <a:tc>
                  <a:txBody>
                    <a:bodyPr/>
                    <a:lstStyle/>
                    <a:p>
                      <a:pPr algn="r"/>
                      <a:endParaRPr lang="en-US" sz="1400" dirty="0"/>
                    </a:p>
                  </a:txBody>
                  <a:tcPr/>
                </a:tc>
                <a:tc>
                  <a:txBody>
                    <a:bodyPr/>
                    <a:lstStyle/>
                    <a:p>
                      <a:endParaRPr lang="en-US" sz="1400" dirty="0"/>
                    </a:p>
                  </a:txBody>
                  <a:tcPr/>
                </a:tc>
                <a:extLst>
                  <a:ext uri="{0D108BD9-81ED-4DB2-BD59-A6C34878D82A}">
                    <a16:rowId xmlns:a16="http://schemas.microsoft.com/office/drawing/2014/main" val="3857826886"/>
                  </a:ext>
                </a:extLst>
              </a:tr>
              <a:tr h="29718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300 x $9</a:t>
                      </a:r>
                    </a:p>
                  </a:txBody>
                  <a:tcPr anchor="b"/>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extLst>
                  <a:ext uri="{0D108BD9-81ED-4DB2-BD59-A6C34878D82A}">
                    <a16:rowId xmlns:a16="http://schemas.microsoft.com/office/drawing/2014/main" val="4141685761"/>
                  </a:ext>
                </a:extLst>
              </a:tr>
              <a:tr h="2971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endParaRPr lang="en-US" sz="1400" dirty="0"/>
                    </a:p>
                  </a:txBody>
                  <a:tcPr anchor="b">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400 x $11</a:t>
                      </a:r>
                    </a:p>
                  </a:txBody>
                  <a:tcPr anchor="b"/>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200 x $11</a:t>
                      </a:r>
                    </a:p>
                  </a:txBody>
                  <a:tcPr/>
                </a:tc>
                <a:extLst>
                  <a:ext uri="{0D108BD9-81ED-4DB2-BD59-A6C34878D82A}">
                    <a16:rowId xmlns:a16="http://schemas.microsoft.com/office/drawing/2014/main" val="1066095128"/>
                  </a:ext>
                </a:extLst>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$700</a:t>
                      </a:r>
                    </a:p>
                  </a:txBody>
                  <a:tcPr anchor="b">
                    <a:solidFill>
                      <a:schemeClr val="bg2"/>
                    </a:solidFill>
                  </a:tcPr>
                </a:tc>
                <a:tc vMerge="1">
                  <a:txBody>
                    <a:bodyPr/>
                    <a:lstStyle/>
                    <a:p>
                      <a:endParaRPr lang="en-US"/>
                    </a:p>
                  </a:txBody>
                  <a:tcPr/>
                </a:tc>
                <a:tc vMerge="1">
                  <a:txBody>
                    <a:bodyPr/>
                    <a:lstStyle/>
                    <a:p>
                      <a:endParaRPr lang="en-US"/>
                    </a:p>
                  </a:txBody>
                  <a:tcPr/>
                </a:tc>
                <a:tc>
                  <a:txBody>
                    <a:bodyPr/>
                    <a:lstStyle/>
                    <a:p>
                      <a:pPr algn="ctr"/>
                      <a:r>
                        <a:rPr lang="en-US" sz="1400" dirty="0"/>
                        <a:t>$7,800</a:t>
                      </a:r>
                    </a:p>
                  </a:txBody>
                  <a:tcPr anchor="b"/>
                </a:tc>
                <a:tc>
                  <a:txBody>
                    <a:bodyPr/>
                    <a:lstStyle/>
                    <a:p>
                      <a:pPr algn="l"/>
                      <a:r>
                        <a:rPr lang="en-US" sz="1400" b="1" dirty="0"/>
                        <a:t>+</a:t>
                      </a:r>
                      <a:endParaRPr lang="en-US" sz="1400" dirty="0"/>
                    </a:p>
                  </a:txBody>
                  <a:tcPr/>
                </a:tc>
                <a:tc>
                  <a:txBody>
                    <a:bodyPr/>
                    <a:lstStyle/>
                    <a:p>
                      <a:pPr algn="ctr"/>
                      <a:r>
                        <a:rPr lang="en-US" sz="1400" dirty="0"/>
                        <a:t>$2,200</a:t>
                      </a:r>
                    </a:p>
                  </a:txBody>
                  <a:tcPr/>
                </a:tc>
                <a:extLst>
                  <a:ext uri="{0D108BD9-81ED-4DB2-BD59-A6C34878D82A}">
                    <a16:rowId xmlns:a16="http://schemas.microsoft.com/office/drawing/2014/main" val="1946738694"/>
                  </a:ext>
                </a:extLst>
              </a:tr>
              <a:tr h="152400">
                <a:tc row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u="none" strike="noStrike" kern="1200" baseline="0" dirty="0">
                          <a:solidFill>
                            <a:schemeClr val="tx1"/>
                          </a:solidFill>
                        </a:rPr>
                        <a:t>1st purchase during the year </a:t>
                      </a:r>
                      <a:endParaRPr lang="en-US" sz="1200" b="0" i="0" u="none" strike="noStrike" kern="1200" baseline="0" dirty="0">
                        <a:solidFill>
                          <a:schemeClr val="tx1"/>
                        </a:solidFill>
                        <a:latin typeface="+mn-lt"/>
                        <a:ea typeface="+mn-ea"/>
                        <a:cs typeface="+mn-cs"/>
                      </a:endParaRPr>
                    </a:p>
                  </a:txBody>
                  <a:tcPr anchor="b"/>
                </a:tc>
                <a:tc row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t>300 x $9</a:t>
                      </a:r>
                    </a:p>
                  </a:txBody>
                  <a:tcPr anchor="b"/>
                </a:tc>
                <a:tc rowSpan="4">
                  <a:txBody>
                    <a:bodyPr/>
                    <a:lstStyle/>
                    <a:p>
                      <a:pPr algn="ctr"/>
                      <a:r>
                        <a:rPr lang="en-US" sz="1400" dirty="0"/>
                        <a:t>=</a:t>
                      </a:r>
                    </a:p>
                  </a:txBody>
                  <a:tcPr anchor="b"/>
                </a:tc>
                <a:tc rowSpan="4">
                  <a:txBody>
                    <a:bodyPr/>
                    <a:lstStyle/>
                    <a:p>
                      <a:pPr algn="ctr"/>
                      <a:r>
                        <a:rPr lang="en-US" sz="1400" dirty="0"/>
                        <a:t>$2,700</a:t>
                      </a:r>
                    </a:p>
                  </a:txBody>
                  <a:tcPr anchor="b">
                    <a:solidFill>
                      <a:schemeClr val="bg2"/>
                    </a:solidFill>
                  </a:tcPr>
                </a:tc>
                <a:tc rowSpan="4">
                  <a:txBody>
                    <a:bodyPr/>
                    <a:lstStyle/>
                    <a:p>
                      <a:endParaRPr lang="en-US" sz="1400" dirty="0"/>
                    </a:p>
                  </a:txBody>
                  <a:tcPr/>
                </a:tc>
                <a:tc row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rPr>
                        <a:t>$10,000</a:t>
                      </a:r>
                      <a:r>
                        <a:rPr lang="en-US" sz="1400" kern="1200" dirty="0">
                          <a:solidFill>
                            <a:schemeClr val="tx1"/>
                          </a:solidFill>
                        </a:rPr>
                        <a:t>   </a:t>
                      </a:r>
                      <a:r>
                        <a:rPr lang="en-US" sz="1400" b="1" kern="1200" dirty="0">
                          <a:solidFill>
                            <a:schemeClr val="tx1"/>
                          </a:solidFill>
                        </a:rPr>
                        <a:t>=</a:t>
                      </a:r>
                      <a:endParaRPr lang="en-US" sz="1400" b="1" kern="1200" dirty="0">
                        <a:solidFill>
                          <a:schemeClr val="tx1"/>
                        </a:solidFill>
                        <a:latin typeface="+mn-lt"/>
                        <a:ea typeface="+mn-ea"/>
                        <a:cs typeface="+mn-cs"/>
                      </a:endParaRPr>
                    </a:p>
                  </a:txBody>
                  <a:tcPr anchor="b"/>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dirty="0"/>
                    </a:p>
                  </a:txBody>
                  <a:tcPr anchor="b"/>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extLst>
                  <a:ext uri="{0D108BD9-81ED-4DB2-BD59-A6C34878D82A}">
                    <a16:rowId xmlns:a16="http://schemas.microsoft.com/office/drawing/2014/main" val="1764326041"/>
                  </a:ext>
                </a:extLst>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200 x $9</a:t>
                      </a:r>
                    </a:p>
                  </a:txBody>
                  <a:tcPr anchor="b"/>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r>
                        <a:rPr lang="en-US" sz="1400" dirty="0"/>
                        <a:t>100 x $7</a:t>
                      </a:r>
                    </a:p>
                  </a:txBody>
                  <a:tcPr/>
                </a:tc>
                <a:extLst>
                  <a:ext uri="{0D108BD9-81ED-4DB2-BD59-A6C34878D82A}">
                    <a16:rowId xmlns:a16="http://schemas.microsoft.com/office/drawing/2014/main" val="615563473"/>
                  </a:ext>
                </a:extLst>
              </a:tr>
              <a:tr h="18816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600 x $11</a:t>
                      </a:r>
                    </a:p>
                  </a:txBody>
                  <a:tcPr anchor="b"/>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100 x $9</a:t>
                      </a:r>
                    </a:p>
                  </a:txBody>
                  <a:tcPr/>
                </a:tc>
                <a:extLst>
                  <a:ext uri="{0D108BD9-81ED-4DB2-BD59-A6C34878D82A}">
                    <a16:rowId xmlns:a16="http://schemas.microsoft.com/office/drawing/2014/main" val="2803476943"/>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a:txBody>
                    <a:bodyPr/>
                    <a:lstStyle/>
                    <a:p>
                      <a:pPr algn="ctr"/>
                      <a:r>
                        <a:rPr lang="en-US" sz="1400" dirty="0"/>
                        <a:t>$8,400</a:t>
                      </a:r>
                    </a:p>
                  </a:txBody>
                  <a:tcPr anchor="b"/>
                </a:tc>
                <a:tc>
                  <a:txBody>
                    <a:bodyPr/>
                    <a:lstStyle/>
                    <a:p>
                      <a:pPr algn="l"/>
                      <a:r>
                        <a:rPr lang="en-US" sz="1400" b="1" dirty="0"/>
                        <a:t>+</a:t>
                      </a:r>
                      <a:endParaRPr lang="en-US" sz="1400" dirty="0"/>
                    </a:p>
                  </a:txBody>
                  <a:tcPr/>
                </a:tc>
                <a:tc>
                  <a:txBody>
                    <a:bodyPr/>
                    <a:lstStyle/>
                    <a:p>
                      <a:pPr algn="ctr"/>
                      <a:r>
                        <a:rPr lang="en-US" sz="1400" dirty="0"/>
                        <a:t>$1,600</a:t>
                      </a:r>
                    </a:p>
                  </a:txBody>
                  <a:tcPr/>
                </a:tc>
                <a:extLst>
                  <a:ext uri="{0D108BD9-81ED-4DB2-BD59-A6C34878D82A}">
                    <a16:rowId xmlns:a16="http://schemas.microsoft.com/office/drawing/2014/main" val="1457962701"/>
                  </a:ext>
                </a:extLst>
              </a:tr>
              <a:tr h="532773">
                <a:tc>
                  <a:txBody>
                    <a:bodyPr/>
                    <a:lstStyle/>
                    <a:p>
                      <a:pPr algn="ctr"/>
                      <a:r>
                        <a:rPr lang="en-US" sz="1200" b="0" u="none" strike="noStrike" kern="1200" baseline="0" dirty="0">
                          <a:solidFill>
                            <a:schemeClr val="tx1"/>
                          </a:solidFill>
                        </a:rPr>
                        <a:t>2nd purchase during the year</a:t>
                      </a:r>
                      <a:endParaRPr lang="en-US" sz="1200" b="0" i="0" u="none" strike="noStrike" kern="1200" baseline="0" dirty="0">
                        <a:solidFill>
                          <a:schemeClr val="tx1"/>
                        </a:solidFill>
                        <a:latin typeface="+mn-lt"/>
                        <a:ea typeface="+mn-ea"/>
                        <a:cs typeface="+mn-cs"/>
                      </a:endParaRPr>
                    </a:p>
                  </a:txBody>
                  <a:tcPr anchor="b"/>
                </a:tc>
                <a:tc>
                  <a:txBody>
                    <a:bodyPr/>
                    <a:lstStyle/>
                    <a:p>
                      <a:pPr algn="ctr"/>
                      <a:r>
                        <a:rPr lang="en-US" sz="1400" b="1" dirty="0"/>
                        <a:t>600 x $11</a:t>
                      </a:r>
                    </a:p>
                  </a:txBody>
                  <a:tcPr anchor="b"/>
                </a:tc>
                <a:tc>
                  <a:txBody>
                    <a:bodyPr/>
                    <a:lstStyle/>
                    <a:p>
                      <a:pPr algn="ctr"/>
                      <a:r>
                        <a:rPr lang="en-US" sz="1400" dirty="0"/>
                        <a:t>=</a:t>
                      </a:r>
                    </a:p>
                  </a:txBody>
                  <a:tcPr anchor="b"/>
                </a:tc>
                <a:tc>
                  <a:txBody>
                    <a:bodyPr/>
                    <a:lstStyle/>
                    <a:p>
                      <a:pPr algn="ctr"/>
                      <a:r>
                        <a:rPr lang="en-US" sz="1400" dirty="0"/>
                        <a:t>$6,600</a:t>
                      </a:r>
                    </a:p>
                  </a:txBody>
                  <a:tcPr anchor="b">
                    <a:solidFill>
                      <a:schemeClr val="bg2"/>
                    </a:solidFill>
                  </a:tcPr>
                </a:tc>
                <a:tc>
                  <a:txBody>
                    <a:bodyPr/>
                    <a:lstStyle/>
                    <a:p>
                      <a:endParaRPr lang="en-US" sz="1400" dirty="0"/>
                    </a:p>
                  </a:txBody>
                  <a:tcPr/>
                </a:tc>
                <a:tc gridSpan="3">
                  <a:txBody>
                    <a:bodyPr/>
                    <a:lstStyle/>
                    <a:p>
                      <a:pPr algn="ctr"/>
                      <a:endParaRPr lang="en-US" dirty="0"/>
                    </a:p>
                  </a:txBody>
                  <a:tcPr/>
                </a:tc>
                <a:tc hMerge="1">
                  <a:txBody>
                    <a:bodyPr/>
                    <a:lstStyle/>
                    <a:p>
                      <a:endParaRPr lang="en-US" dirty="0"/>
                    </a:p>
                  </a:txBody>
                  <a:tcPr/>
                </a:tc>
                <a:tc hMerge="1">
                  <a:txBody>
                    <a:bodyPr/>
                    <a:lstStyle/>
                    <a:p>
                      <a:endParaRPr lang="en-US"/>
                    </a:p>
                  </a:txBody>
                  <a:tcPr/>
                </a:tc>
                <a:tc>
                  <a:txBody>
                    <a:bodyPr/>
                    <a:lstStyle/>
                    <a:p>
                      <a:endParaRPr lang="en-US" dirty="0"/>
                    </a:p>
                  </a:txBody>
                  <a:tcPr/>
                </a:tc>
                <a:extLst>
                  <a:ext uri="{0D108BD9-81ED-4DB2-BD59-A6C34878D82A}">
                    <a16:rowId xmlns:a16="http://schemas.microsoft.com/office/drawing/2014/main" val="2771248866"/>
                  </a:ext>
                </a:extLst>
              </a:tr>
              <a:tr h="266387">
                <a:tc rowSpan="2">
                  <a:txBody>
                    <a:bodyPr/>
                    <a:lstStyle/>
                    <a:p>
                      <a:pPr algn="ctr"/>
                      <a:endParaRPr lang="en-US" dirty="0"/>
                    </a:p>
                  </a:txBody>
                  <a:tcPr anchor="b"/>
                </a:tc>
                <a:tc rowSpan="2">
                  <a:txBody>
                    <a:bodyPr/>
                    <a:lstStyle/>
                    <a:p>
                      <a:endParaRPr lang="en-US" sz="1400" dirty="0"/>
                    </a:p>
                  </a:txBody>
                  <a:tcPr/>
                </a:tc>
                <a:tc rowSpan="2">
                  <a:txBody>
                    <a:bodyPr/>
                    <a:lstStyle/>
                    <a:p>
                      <a:endParaRPr lang="en-US" sz="1400" dirty="0"/>
                    </a:p>
                  </a:txBody>
                  <a:tcPr/>
                </a:tc>
                <a:tc rowSpan="2">
                  <a:txBody>
                    <a:bodyPr/>
                    <a:lstStyle/>
                    <a:p>
                      <a:pPr algn="ctr"/>
                      <a:r>
                        <a:rPr lang="en-US" sz="1400" b="1" dirty="0"/>
                        <a:t>$10,000</a:t>
                      </a:r>
                    </a:p>
                    <a:p>
                      <a:pPr algn="ctr"/>
                      <a:r>
                        <a:rPr lang="en-US" sz="1400" b="1" dirty="0"/>
                        <a:t>Available</a:t>
                      </a:r>
                    </a:p>
                  </a:txBody>
                  <a:tcPr anchor="b">
                    <a:solidFill>
                      <a:schemeClr val="bg2"/>
                    </a:solidFill>
                  </a:tcPr>
                </a:tc>
                <a:tc rowSpan="2">
                  <a:txBody>
                    <a:bodyPr/>
                    <a:lstStyle/>
                    <a:p>
                      <a:endParaRPr lang="en-US" sz="1400" dirty="0"/>
                    </a:p>
                  </a:txBody>
                  <a:tcP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rPr>
                        <a:t>$10,000</a:t>
                      </a:r>
                      <a:r>
                        <a:rPr lang="en-US" sz="1400" kern="1200" dirty="0">
                          <a:solidFill>
                            <a:schemeClr val="tx1"/>
                          </a:solidFill>
                        </a:rPr>
                        <a:t>   =</a:t>
                      </a:r>
                      <a:endParaRPr lang="en-US" sz="1400" dirty="0"/>
                    </a:p>
                  </a:txBody>
                  <a:tcPr anchor="b"/>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800 x $10</a:t>
                      </a:r>
                    </a:p>
                  </a:txBody>
                  <a:tcPr anchor="b"/>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200 x $10</a:t>
                      </a:r>
                    </a:p>
                  </a:txBody>
                  <a:tcPr/>
                </a:tc>
                <a:extLst>
                  <a:ext uri="{0D108BD9-81ED-4DB2-BD59-A6C34878D82A}">
                    <a16:rowId xmlns:a16="http://schemas.microsoft.com/office/drawing/2014/main" val="2394959037"/>
                  </a:ext>
                </a:extLst>
              </a:tr>
              <a:tr h="26638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$8,000</a:t>
                      </a:r>
                    </a:p>
                  </a:txBody>
                  <a:tcPr anchor="b"/>
                </a:tc>
                <a:tc>
                  <a:txBody>
                    <a:bodyPr/>
                    <a:lstStyle/>
                    <a:p>
                      <a:pPr algn="l"/>
                      <a:r>
                        <a:rPr lang="en-US" sz="1400" b="1" dirty="0"/>
                        <a:t>+</a:t>
                      </a:r>
                      <a:endParaRPr lang="en-US" sz="1400" dirty="0"/>
                    </a:p>
                  </a:txBody>
                  <a:tcPr/>
                </a:tc>
                <a:tc>
                  <a:txBody>
                    <a:bodyPr/>
                    <a:lstStyle/>
                    <a:p>
                      <a:pPr algn="ctr"/>
                      <a:r>
                        <a:rPr lang="en-US" sz="1400" dirty="0"/>
                        <a:t>$2,000</a:t>
                      </a:r>
                    </a:p>
                  </a:txBody>
                  <a:tcPr/>
                </a:tc>
                <a:extLst>
                  <a:ext uri="{0D108BD9-81ED-4DB2-BD59-A6C34878D82A}">
                    <a16:rowId xmlns:a16="http://schemas.microsoft.com/office/drawing/2014/main" val="3143987696"/>
                  </a:ext>
                </a:extLst>
              </a:tr>
            </a:tbl>
          </a:graphicData>
        </a:graphic>
      </p:graphicFrame>
      <p:sp>
        <p:nvSpPr>
          <p:cNvPr id="55" name="Rectangle 54">
            <a:extLst>
              <a:ext uri="{FF2B5EF4-FFF2-40B4-BE49-F238E27FC236}">
                <a16:creationId xmlns:a16="http://schemas.microsoft.com/office/drawing/2014/main" id="{C81756B5-0F2D-4936-BDA5-130EACBB3867}"/>
              </a:ext>
            </a:extLst>
          </p:cNvPr>
          <p:cNvSpPr/>
          <p:nvPr/>
        </p:nvSpPr>
        <p:spPr>
          <a:xfrm>
            <a:off x="4795923" y="2658809"/>
            <a:ext cx="857615" cy="276045"/>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56" name="Rectangle 55">
            <a:extLst>
              <a:ext uri="{FF2B5EF4-FFF2-40B4-BE49-F238E27FC236}">
                <a16:creationId xmlns:a16="http://schemas.microsoft.com/office/drawing/2014/main" id="{6167154C-09BC-4974-8CE8-32B469E0D532}"/>
              </a:ext>
            </a:extLst>
          </p:cNvPr>
          <p:cNvSpPr/>
          <p:nvPr/>
        </p:nvSpPr>
        <p:spPr>
          <a:xfrm>
            <a:off x="4757244" y="3916028"/>
            <a:ext cx="857615" cy="276045"/>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4E2C17E4-A654-4DD9-85E0-85C86E55F7BA}"/>
              </a:ext>
            </a:extLst>
          </p:cNvPr>
          <p:cNvSpPr/>
          <p:nvPr/>
        </p:nvSpPr>
        <p:spPr>
          <a:xfrm>
            <a:off x="4764372" y="5186100"/>
            <a:ext cx="2011680" cy="276045"/>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BD0A5C0C-C1D6-452C-B823-CE74C79B94A9}"/>
              </a:ext>
            </a:extLst>
          </p:cNvPr>
          <p:cNvSpPr txBox="1"/>
          <p:nvPr/>
        </p:nvSpPr>
        <p:spPr>
          <a:xfrm>
            <a:off x="4760853" y="2634746"/>
            <a:ext cx="857615" cy="307777"/>
          </a:xfrm>
          <a:prstGeom prst="rect">
            <a:avLst/>
          </a:prstGeom>
          <a:noFill/>
        </p:spPr>
        <p:txBody>
          <a:bodyPr wrap="square" rtlCol="0">
            <a:spAutoFit/>
          </a:bodyPr>
          <a:lstStyle/>
          <a:p>
            <a:r>
              <a:rPr lang="en-US" sz="1400" b="1" dirty="0">
                <a:solidFill>
                  <a:schemeClr val="bg1"/>
                </a:solidFill>
              </a:rPr>
              <a:t>FIFO</a:t>
            </a:r>
          </a:p>
        </p:txBody>
      </p:sp>
      <p:sp>
        <p:nvSpPr>
          <p:cNvPr id="62" name="TextBox 61">
            <a:extLst>
              <a:ext uri="{FF2B5EF4-FFF2-40B4-BE49-F238E27FC236}">
                <a16:creationId xmlns:a16="http://schemas.microsoft.com/office/drawing/2014/main" id="{181DE0A6-A8E5-476F-9028-12F949DD784F}"/>
              </a:ext>
            </a:extLst>
          </p:cNvPr>
          <p:cNvSpPr txBox="1"/>
          <p:nvPr/>
        </p:nvSpPr>
        <p:spPr>
          <a:xfrm>
            <a:off x="4764372" y="3900163"/>
            <a:ext cx="857615" cy="307777"/>
          </a:xfrm>
          <a:prstGeom prst="rect">
            <a:avLst/>
          </a:prstGeom>
          <a:noFill/>
        </p:spPr>
        <p:txBody>
          <a:bodyPr wrap="square" rtlCol="0">
            <a:spAutoFit/>
          </a:bodyPr>
          <a:lstStyle/>
          <a:p>
            <a:r>
              <a:rPr lang="en-US" sz="1400" b="1" dirty="0">
                <a:solidFill>
                  <a:schemeClr val="bg1"/>
                </a:solidFill>
              </a:rPr>
              <a:t>LIFO</a:t>
            </a:r>
          </a:p>
        </p:txBody>
      </p:sp>
      <p:sp>
        <p:nvSpPr>
          <p:cNvPr id="63" name="TextBox 62">
            <a:extLst>
              <a:ext uri="{FF2B5EF4-FFF2-40B4-BE49-F238E27FC236}">
                <a16:creationId xmlns:a16="http://schemas.microsoft.com/office/drawing/2014/main" id="{1F406BBF-5F4E-4EFD-826F-DEB6478C3434}"/>
              </a:ext>
            </a:extLst>
          </p:cNvPr>
          <p:cNvSpPr txBox="1"/>
          <p:nvPr/>
        </p:nvSpPr>
        <p:spPr>
          <a:xfrm>
            <a:off x="4640521" y="5186100"/>
            <a:ext cx="2103120" cy="307777"/>
          </a:xfrm>
          <a:prstGeom prst="rect">
            <a:avLst/>
          </a:prstGeom>
          <a:noFill/>
        </p:spPr>
        <p:txBody>
          <a:bodyPr wrap="square" rtlCol="0">
            <a:spAutoFit/>
          </a:bodyPr>
          <a:lstStyle/>
          <a:p>
            <a:pPr algn="ctr"/>
            <a:r>
              <a:rPr lang="en-US" sz="1400" b="1" dirty="0">
                <a:solidFill>
                  <a:schemeClr val="bg1"/>
                </a:solidFill>
              </a:rPr>
              <a:t>Weighted-Average Cost</a:t>
            </a:r>
          </a:p>
        </p:txBody>
      </p:sp>
      <p:sp>
        <p:nvSpPr>
          <p:cNvPr id="3" name="Rectangle 2">
            <a:extLst>
              <a:ext uri="{FF2B5EF4-FFF2-40B4-BE49-F238E27FC236}">
                <a16:creationId xmlns:a16="http://schemas.microsoft.com/office/drawing/2014/main" id="{124A14D2-8207-46FE-BDE5-5E23334EA170}"/>
              </a:ext>
            </a:extLst>
          </p:cNvPr>
          <p:cNvSpPr/>
          <p:nvPr/>
        </p:nvSpPr>
        <p:spPr>
          <a:xfrm>
            <a:off x="4740818" y="2589238"/>
            <a:ext cx="3474720" cy="1188720"/>
          </a:xfrm>
          <a:prstGeom prst="rect">
            <a:avLst/>
          </a:prstGeom>
          <a:noFill/>
          <a:ln w="1905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E96BB951-5E31-4072-94A2-4921AD810E6C}"/>
              </a:ext>
            </a:extLst>
          </p:cNvPr>
          <p:cNvSpPr/>
          <p:nvPr/>
        </p:nvSpPr>
        <p:spPr>
          <a:xfrm>
            <a:off x="4725349" y="3880324"/>
            <a:ext cx="3474720" cy="1226776"/>
          </a:xfrm>
          <a:prstGeom prst="rect">
            <a:avLst/>
          </a:prstGeom>
          <a:noFill/>
          <a:ln w="1905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8E955BB9-BA29-4EA7-ADAF-FA3BC12153AD}"/>
              </a:ext>
            </a:extLst>
          </p:cNvPr>
          <p:cNvSpPr/>
          <p:nvPr/>
        </p:nvSpPr>
        <p:spPr>
          <a:xfrm>
            <a:off x="4731288" y="5151587"/>
            <a:ext cx="3474720" cy="1097280"/>
          </a:xfrm>
          <a:prstGeom prst="rect">
            <a:avLst/>
          </a:prstGeom>
          <a:noFill/>
          <a:ln w="1905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3" name="Right Brace 92">
            <a:extLst>
              <a:ext uri="{FF2B5EF4-FFF2-40B4-BE49-F238E27FC236}">
                <a16:creationId xmlns:a16="http://schemas.microsoft.com/office/drawing/2014/main" id="{48CECEEF-5E09-444F-9059-E1822D08A938}"/>
              </a:ext>
            </a:extLst>
          </p:cNvPr>
          <p:cNvSpPr/>
          <p:nvPr/>
        </p:nvSpPr>
        <p:spPr>
          <a:xfrm rot="5400000">
            <a:off x="3877561" y="5326532"/>
            <a:ext cx="126259" cy="739563"/>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4" name="Right Brace 93">
            <a:extLst>
              <a:ext uri="{FF2B5EF4-FFF2-40B4-BE49-F238E27FC236}">
                <a16:creationId xmlns:a16="http://schemas.microsoft.com/office/drawing/2014/main" id="{B5603792-15DA-439D-9E6A-7147CEAB622D}"/>
              </a:ext>
            </a:extLst>
          </p:cNvPr>
          <p:cNvSpPr/>
          <p:nvPr/>
        </p:nvSpPr>
        <p:spPr>
          <a:xfrm rot="5400000">
            <a:off x="6262389" y="3151791"/>
            <a:ext cx="91440" cy="739563"/>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5" name="Right Brace 94">
            <a:extLst>
              <a:ext uri="{FF2B5EF4-FFF2-40B4-BE49-F238E27FC236}">
                <a16:creationId xmlns:a16="http://schemas.microsoft.com/office/drawing/2014/main" id="{C1A9DFBD-F49D-4938-AAF3-1F3499F4AF24}"/>
              </a:ext>
            </a:extLst>
          </p:cNvPr>
          <p:cNvSpPr/>
          <p:nvPr/>
        </p:nvSpPr>
        <p:spPr>
          <a:xfrm rot="5400000">
            <a:off x="7691504" y="3142580"/>
            <a:ext cx="91440" cy="739563"/>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6" name="Right Brace 95">
            <a:extLst>
              <a:ext uri="{FF2B5EF4-FFF2-40B4-BE49-F238E27FC236}">
                <a16:creationId xmlns:a16="http://schemas.microsoft.com/office/drawing/2014/main" id="{F7323989-6607-4AFE-9C54-8CC98E50F7FE}"/>
              </a:ext>
            </a:extLst>
          </p:cNvPr>
          <p:cNvSpPr/>
          <p:nvPr/>
        </p:nvSpPr>
        <p:spPr>
          <a:xfrm rot="5400000">
            <a:off x="7683491" y="4373537"/>
            <a:ext cx="91440" cy="739563"/>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8" name="Right Brace 97">
            <a:extLst>
              <a:ext uri="{FF2B5EF4-FFF2-40B4-BE49-F238E27FC236}">
                <a16:creationId xmlns:a16="http://schemas.microsoft.com/office/drawing/2014/main" id="{0906C6D4-87ED-493C-A248-160B72EBAE42}"/>
              </a:ext>
            </a:extLst>
          </p:cNvPr>
          <p:cNvSpPr/>
          <p:nvPr/>
        </p:nvSpPr>
        <p:spPr>
          <a:xfrm rot="5400000">
            <a:off x="7683491" y="5609409"/>
            <a:ext cx="91440" cy="739563"/>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9" name="Right Brace 98">
            <a:extLst>
              <a:ext uri="{FF2B5EF4-FFF2-40B4-BE49-F238E27FC236}">
                <a16:creationId xmlns:a16="http://schemas.microsoft.com/office/drawing/2014/main" id="{F94F36A1-0F05-477A-85EB-EDDAEDC68F90}"/>
              </a:ext>
            </a:extLst>
          </p:cNvPr>
          <p:cNvSpPr/>
          <p:nvPr/>
        </p:nvSpPr>
        <p:spPr>
          <a:xfrm rot="5400000">
            <a:off x="6283514" y="5612901"/>
            <a:ext cx="91440" cy="739563"/>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0" name="Right Brace 99">
            <a:extLst>
              <a:ext uri="{FF2B5EF4-FFF2-40B4-BE49-F238E27FC236}">
                <a16:creationId xmlns:a16="http://schemas.microsoft.com/office/drawing/2014/main" id="{03FB6348-3D29-46A8-B046-3A05AD86CCAA}"/>
              </a:ext>
            </a:extLst>
          </p:cNvPr>
          <p:cNvSpPr/>
          <p:nvPr/>
        </p:nvSpPr>
        <p:spPr>
          <a:xfrm rot="5400000">
            <a:off x="6273791" y="4372834"/>
            <a:ext cx="91440" cy="739563"/>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8AF94D91-2B4A-43BF-AC73-9FB76555D5FE}"/>
              </a:ext>
            </a:extLst>
          </p:cNvPr>
          <p:cNvCxnSpPr/>
          <p:nvPr/>
        </p:nvCxnSpPr>
        <p:spPr>
          <a:xfrm>
            <a:off x="2066925" y="2590800"/>
            <a:ext cx="2468880" cy="0"/>
          </a:xfrm>
          <a:prstGeom prst="line">
            <a:avLst/>
          </a:prstGeom>
          <a:ln w="19050"/>
        </p:spPr>
        <p:style>
          <a:lnRef idx="2">
            <a:schemeClr val="accent5"/>
          </a:lnRef>
          <a:fillRef idx="0">
            <a:schemeClr val="accent5"/>
          </a:fillRef>
          <a:effectRef idx="1">
            <a:schemeClr val="accent5"/>
          </a:effectRef>
          <a:fontRef idx="minor">
            <a:schemeClr val="tx1"/>
          </a:fontRef>
        </p:style>
      </p:cxnSp>
      <p:pic>
        <p:nvPicPr>
          <p:cNvPr id="18" name="Picture 17">
            <a:extLst>
              <a:ext uri="{FF2B5EF4-FFF2-40B4-BE49-F238E27FC236}">
                <a16:creationId xmlns:a16="http://schemas.microsoft.com/office/drawing/2014/main" id="{9566E2F9-FAD3-43B9-BAA0-A1EA516E6CDB}"/>
              </a:ext>
            </a:extLst>
          </p:cNvPr>
          <p:cNvPicPr>
            <a:picLocks noChangeAspect="1"/>
          </p:cNvPicPr>
          <p:nvPr/>
        </p:nvPicPr>
        <p:blipFill>
          <a:blip r:embed="rId3"/>
          <a:stretch>
            <a:fillRect/>
          </a:stretch>
        </p:blipFill>
        <p:spPr>
          <a:xfrm>
            <a:off x="2819197" y="2640314"/>
            <a:ext cx="1188720" cy="686535"/>
          </a:xfrm>
          <a:prstGeom prst="rect">
            <a:avLst/>
          </a:prstGeom>
        </p:spPr>
      </p:pic>
    </p:spTree>
    <p:extLst>
      <p:ext uri="{BB962C8B-B14F-4D97-AF65-F5344CB8AC3E}">
        <p14:creationId xmlns:p14="http://schemas.microsoft.com/office/powerpoint/2010/main" val="3976825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Common Mistake</a:t>
            </a:r>
          </a:p>
        </p:txBody>
      </p:sp>
      <p:sp>
        <p:nvSpPr>
          <p:cNvPr id="3" name="Content Placeholder 2"/>
          <p:cNvSpPr>
            <a:spLocks noGrp="1"/>
          </p:cNvSpPr>
          <p:nvPr>
            <p:ph idx="1"/>
          </p:nvPr>
        </p:nvSpPr>
        <p:spPr>
          <a:xfrm>
            <a:off x="809150" y="1280160"/>
            <a:ext cx="7955280" cy="5071436"/>
          </a:xfrm>
        </p:spPr>
        <p:txBody>
          <a:bodyPr>
            <a:normAutofit/>
          </a:bodyPr>
          <a:lstStyle/>
          <a:p>
            <a:r>
              <a:rPr lang="en-US" dirty="0"/>
              <a:t>FIFO and LIFO describe more directly the calculation of cost of goods sold, rather than ending inventory. </a:t>
            </a:r>
          </a:p>
          <a:p>
            <a:pPr lvl="1"/>
            <a:r>
              <a:rPr lang="en-US" dirty="0"/>
              <a:t>For example, FIFO (first-in, first-out) directly suggests which inventory units are assumed sold (the first ones in) and therefore used to calculate cost of goods sold. </a:t>
            </a:r>
          </a:p>
          <a:p>
            <a:r>
              <a:rPr lang="en-US" dirty="0"/>
              <a:t>It is implicit under FIFO that the inventory units not sold are the last ones in and are used to calculate ending inventory.</a:t>
            </a: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212761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Key Point </a:t>
            </a:r>
          </a:p>
        </p:txBody>
      </p:sp>
      <p:sp>
        <p:nvSpPr>
          <p:cNvPr id="3" name="Content Placeholder 2"/>
          <p:cNvSpPr>
            <a:spLocks noGrp="1"/>
          </p:cNvSpPr>
          <p:nvPr>
            <p:ph idx="1"/>
          </p:nvPr>
        </p:nvSpPr>
        <p:spPr>
          <a:xfrm>
            <a:off x="809150" y="1280160"/>
            <a:ext cx="7955280" cy="4525963"/>
          </a:xfrm>
        </p:spPr>
        <p:txBody>
          <a:bodyPr/>
          <a:lstStyle/>
          <a:p>
            <a:r>
              <a:rPr lang="en-US" dirty="0"/>
              <a:t>Companies are allowed to report inventory costs by </a:t>
            </a:r>
            <a:r>
              <a:rPr lang="en-US" i="1" dirty="0"/>
              <a:t>assuming</a:t>
            </a:r>
            <a:r>
              <a:rPr lang="en-US" dirty="0"/>
              <a:t> which specific units of inventory are sold and not sold, even if this does not match the </a:t>
            </a:r>
            <a:r>
              <a:rPr lang="en-US" i="1" dirty="0"/>
              <a:t>actual</a:t>
            </a:r>
            <a:r>
              <a:rPr lang="en-US" dirty="0"/>
              <a:t> flow. </a:t>
            </a:r>
          </a:p>
          <a:p>
            <a:r>
              <a:rPr lang="en-US" dirty="0"/>
              <a:t>The three major inventory cost flow assumptions are FIFO (first-in, first-out), LIFO (last-in, last-out), and weighted-average cost.</a:t>
            </a: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427172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LO6–4</a:t>
            </a:r>
            <a:r>
              <a:rPr lang="en-US" dirty="0"/>
              <a:t>	Explain the financial statement effects and tax effects of inventory cost methods.</a:t>
            </a:r>
          </a:p>
        </p:txBody>
      </p:sp>
      <p:sp>
        <p:nvSpPr>
          <p:cNvPr id="4" name="Title 3"/>
          <p:cNvSpPr>
            <a:spLocks noGrp="1"/>
          </p:cNvSpPr>
          <p:nvPr>
            <p:ph type="title"/>
          </p:nvPr>
        </p:nvSpPr>
        <p:spPr/>
        <p:txBody>
          <a:bodyPr/>
          <a:lstStyle/>
          <a:p>
            <a:r>
              <a:rPr lang="en-US" dirty="0"/>
              <a:t>Learning Objective 4</a:t>
            </a:r>
          </a:p>
        </p:txBody>
      </p:sp>
      <p:sp>
        <p:nvSpPr>
          <p:cNvPr id="8" name="Footer Placeholder 7"/>
          <p:cNvSpPr>
            <a:spLocks noGrp="1"/>
          </p:cNvSpPr>
          <p:nvPr>
            <p:ph type="ftr" sz="quarter" idx="11"/>
          </p:nvPr>
        </p:nvSpPr>
        <p:spPr>
          <a:xfrm>
            <a:off x="1424213" y="6492875"/>
            <a:ext cx="6540501" cy="365125"/>
          </a:xfrm>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4199552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365760"/>
            <a:ext cx="8229600" cy="1143000"/>
          </a:xfrm>
        </p:spPr>
        <p:txBody>
          <a:bodyPr/>
          <a:lstStyle/>
          <a:p>
            <a:pPr>
              <a:lnSpc>
                <a:spcPct val="90000"/>
              </a:lnSpc>
            </a:pPr>
            <a:r>
              <a:rPr lang="en-US" sz="4000" dirty="0"/>
              <a:t>Choice of Inventory Reporting Methods</a:t>
            </a:r>
          </a:p>
        </p:txBody>
      </p:sp>
      <p:sp>
        <p:nvSpPr>
          <p:cNvPr id="3" name="Content Placeholder 2"/>
          <p:cNvSpPr>
            <a:spLocks noGrp="1"/>
          </p:cNvSpPr>
          <p:nvPr>
            <p:ph idx="1"/>
          </p:nvPr>
        </p:nvSpPr>
        <p:spPr>
          <a:xfrm>
            <a:off x="809150" y="1737360"/>
            <a:ext cx="7955280" cy="4588136"/>
          </a:xfrm>
        </p:spPr>
        <p:txBody>
          <a:bodyPr>
            <a:normAutofit/>
          </a:bodyPr>
          <a:lstStyle/>
          <a:p>
            <a:pPr>
              <a:spcBef>
                <a:spcPts val="0"/>
              </a:spcBef>
            </a:pPr>
            <a:r>
              <a:rPr lang="en-US" b="1" dirty="0"/>
              <a:t>FIFO method</a:t>
            </a:r>
          </a:p>
          <a:p>
            <a:pPr lvl="1">
              <a:spcBef>
                <a:spcPts val="0"/>
              </a:spcBef>
            </a:pPr>
            <a:r>
              <a:rPr lang="en-US" dirty="0"/>
              <a:t>Matches physical flow for most companies</a:t>
            </a:r>
          </a:p>
          <a:p>
            <a:pPr lvl="1">
              <a:spcBef>
                <a:spcPts val="0"/>
              </a:spcBef>
            </a:pPr>
            <a:r>
              <a:rPr lang="en-US" dirty="0"/>
              <a:t>Ending inventory reflects current cost</a:t>
            </a:r>
          </a:p>
          <a:p>
            <a:pPr lvl="1">
              <a:spcBef>
                <a:spcPts val="0"/>
              </a:spcBef>
            </a:pPr>
            <a:r>
              <a:rPr lang="en-US" dirty="0"/>
              <a:t>Balance-sheet approach</a:t>
            </a:r>
          </a:p>
          <a:p>
            <a:pPr>
              <a:spcBef>
                <a:spcPts val="0"/>
              </a:spcBef>
            </a:pPr>
            <a:r>
              <a:rPr lang="en-IN" b="1" dirty="0"/>
              <a:t>LIFO method</a:t>
            </a:r>
          </a:p>
          <a:p>
            <a:pPr lvl="1">
              <a:spcBef>
                <a:spcPts val="0"/>
              </a:spcBef>
            </a:pPr>
            <a:r>
              <a:rPr lang="en-IN" dirty="0"/>
              <a:t>Cost of goods sold reflects current cost</a:t>
            </a:r>
          </a:p>
          <a:p>
            <a:pPr lvl="1">
              <a:spcBef>
                <a:spcPts val="0"/>
              </a:spcBef>
            </a:pPr>
            <a:r>
              <a:rPr lang="en-IN" dirty="0"/>
              <a:t>Income-statement approach</a:t>
            </a:r>
          </a:p>
          <a:p>
            <a:pPr>
              <a:spcBef>
                <a:spcPts val="0"/>
              </a:spcBef>
            </a:pPr>
            <a:r>
              <a:rPr lang="en-IN" b="1" dirty="0"/>
              <a:t>LIFO conformity rule</a:t>
            </a:r>
          </a:p>
          <a:p>
            <a:pPr lvl="1">
              <a:spcBef>
                <a:spcPts val="0"/>
              </a:spcBef>
            </a:pPr>
            <a:r>
              <a:rPr lang="en-IN" dirty="0"/>
              <a:t>Companies that use LIFO for tax reporting must also use LIFO for financial reporting</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427173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a:xfrm>
            <a:off x="792413" y="1896456"/>
            <a:ext cx="8229599" cy="3113956"/>
          </a:xfrm>
          <a:prstGeom prst="roundRect">
            <a:avLst>
              <a:gd name="adj" fmla="val 912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4" name="Title 3"/>
          <p:cNvSpPr>
            <a:spLocks noGrp="1"/>
          </p:cNvSpPr>
          <p:nvPr>
            <p:ph type="title"/>
          </p:nvPr>
        </p:nvSpPr>
        <p:spPr>
          <a:xfrm>
            <a:off x="914400" y="822960"/>
            <a:ext cx="8229600" cy="1143000"/>
          </a:xfrm>
        </p:spPr>
        <p:txBody>
          <a:bodyPr>
            <a:noAutofit/>
          </a:bodyPr>
          <a:lstStyle/>
          <a:p>
            <a:pPr>
              <a:lnSpc>
                <a:spcPct val="90000"/>
              </a:lnSpc>
            </a:pPr>
            <a:r>
              <a:rPr lang="en-US" sz="3600" dirty="0"/>
              <a:t>Comparison of Inventory Cost Methods, When Costs Are Rising </a:t>
            </a:r>
          </a:p>
        </p:txBody>
      </p:sp>
      <p:sp>
        <p:nvSpPr>
          <p:cNvPr id="5"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6–10</a:t>
            </a:r>
          </a:p>
        </p:txBody>
      </p:sp>
      <p:sp>
        <p:nvSpPr>
          <p:cNvPr id="2" name="TextBox 1"/>
          <p:cNvSpPr txBox="1"/>
          <p:nvPr/>
        </p:nvSpPr>
        <p:spPr>
          <a:xfrm>
            <a:off x="857777" y="1936357"/>
            <a:ext cx="8164235" cy="2985433"/>
          </a:xfrm>
          <a:prstGeom prst="rect">
            <a:avLst/>
          </a:prstGeom>
          <a:noFill/>
        </p:spPr>
        <p:txBody>
          <a:bodyPr wrap="square" rtlCol="0">
            <a:spAutoFit/>
          </a:bodyPr>
          <a:lstStyle/>
          <a:p>
            <a:pPr>
              <a:tabLst>
                <a:tab pos="3144838" algn="ctr"/>
                <a:tab pos="3719513" algn="r"/>
                <a:tab pos="5311775" algn="r"/>
                <a:tab pos="5373688" algn="ctr"/>
                <a:tab pos="5886450" algn="r"/>
                <a:tab pos="6226175" algn="ctr"/>
              </a:tabLst>
            </a:pPr>
            <a:r>
              <a:rPr lang="en-US" sz="2000" b="1" dirty="0"/>
              <a:t>		FIFO	                  LIFO		          Weighted-Average</a:t>
            </a:r>
          </a:p>
          <a:p>
            <a:pPr>
              <a:lnSpc>
                <a:spcPct val="120000"/>
              </a:lnSpc>
              <a:tabLst>
                <a:tab pos="3538538" algn="r"/>
                <a:tab pos="5030788" algn="r"/>
                <a:tab pos="6683375" algn="r"/>
              </a:tabLst>
            </a:pPr>
            <a:r>
              <a:rPr lang="en-US" sz="2000" dirty="0"/>
              <a:t>Balance sheet:</a:t>
            </a:r>
          </a:p>
          <a:p>
            <a:pPr>
              <a:lnSpc>
                <a:spcPct val="120000"/>
              </a:lnSpc>
              <a:tabLst>
                <a:tab pos="3832225" algn="r"/>
                <a:tab pos="5486400" algn="r"/>
                <a:tab pos="7140575" algn="r"/>
              </a:tabLst>
            </a:pPr>
            <a:r>
              <a:rPr lang="en-US" sz="2000" dirty="0"/>
              <a:t>   </a:t>
            </a:r>
            <a:r>
              <a:rPr lang="en-US" sz="2000" b="1" dirty="0">
                <a:solidFill>
                  <a:srgbClr val="008000"/>
                </a:solidFill>
              </a:rPr>
              <a:t>Ending inventory 	$ 2,200 	$ 1,600 	$ 2,000</a:t>
            </a:r>
          </a:p>
          <a:p>
            <a:pPr>
              <a:lnSpc>
                <a:spcPct val="120000"/>
              </a:lnSpc>
              <a:tabLst>
                <a:tab pos="3538538" algn="r"/>
                <a:tab pos="5030788" algn="r"/>
                <a:tab pos="6683375" algn="r"/>
              </a:tabLst>
            </a:pPr>
            <a:endParaRPr lang="en-US" sz="2000" dirty="0"/>
          </a:p>
          <a:p>
            <a:pPr>
              <a:lnSpc>
                <a:spcPct val="120000"/>
              </a:lnSpc>
              <a:tabLst>
                <a:tab pos="3538538" algn="r"/>
                <a:tab pos="5030788" algn="r"/>
                <a:tab pos="6683375" algn="r"/>
              </a:tabLst>
            </a:pPr>
            <a:r>
              <a:rPr lang="en-US" sz="2000" dirty="0"/>
              <a:t>Income statement:</a:t>
            </a:r>
          </a:p>
          <a:p>
            <a:pPr>
              <a:lnSpc>
                <a:spcPct val="120000"/>
              </a:lnSpc>
              <a:tabLst>
                <a:tab pos="3832225" algn="r"/>
                <a:tab pos="5486400" algn="r"/>
                <a:tab pos="7140575" algn="r"/>
              </a:tabLst>
            </a:pPr>
            <a:r>
              <a:rPr lang="en-US" sz="2000" dirty="0"/>
              <a:t>   Sales revenue (800 × $15) 	$12,000 	$12,000 	$12,000</a:t>
            </a:r>
          </a:p>
          <a:p>
            <a:pPr>
              <a:lnSpc>
                <a:spcPct val="120000"/>
              </a:lnSpc>
              <a:tabLst>
                <a:tab pos="3832225" algn="r"/>
                <a:tab pos="5486400" algn="r"/>
                <a:tab pos="7140575" algn="r"/>
              </a:tabLst>
            </a:pPr>
            <a:r>
              <a:rPr lang="en-US" sz="2000" dirty="0">
                <a:solidFill>
                  <a:srgbClr val="1D5F76"/>
                </a:solidFill>
              </a:rPr>
              <a:t>   </a:t>
            </a:r>
            <a:r>
              <a:rPr lang="en-US" sz="2000" b="1" dirty="0">
                <a:solidFill>
                  <a:srgbClr val="1D5F76"/>
                </a:solidFill>
              </a:rPr>
              <a:t>Cost of goods sold 	7,800 	8,400 	8,000</a:t>
            </a:r>
          </a:p>
          <a:p>
            <a:pPr>
              <a:lnSpc>
                <a:spcPct val="120000"/>
              </a:lnSpc>
              <a:tabLst>
                <a:tab pos="3832225" algn="r"/>
                <a:tab pos="5486400" algn="r"/>
                <a:tab pos="7140575" algn="r"/>
              </a:tabLst>
            </a:pPr>
            <a:r>
              <a:rPr lang="en-US" sz="2000" dirty="0"/>
              <a:t>   Gross profit 	$ 4,200 	$ 3,600 	$ 4,000</a:t>
            </a:r>
          </a:p>
        </p:txBody>
      </p:sp>
      <p:cxnSp>
        <p:nvCxnSpPr>
          <p:cNvPr id="54" name="Straight Connector 53"/>
          <p:cNvCxnSpPr/>
          <p:nvPr/>
        </p:nvCxnSpPr>
        <p:spPr>
          <a:xfrm>
            <a:off x="3937003" y="2281219"/>
            <a:ext cx="9702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5425828" y="2281219"/>
            <a:ext cx="9702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6781203" y="2281219"/>
            <a:ext cx="204964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931364" y="2669250"/>
            <a:ext cx="199972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918839" y="3740299"/>
            <a:ext cx="209993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6" name="Group 15"/>
          <p:cNvGrpSpPr/>
          <p:nvPr/>
        </p:nvGrpSpPr>
        <p:grpSpPr>
          <a:xfrm>
            <a:off x="4033381" y="4478687"/>
            <a:ext cx="815114" cy="400686"/>
            <a:chOff x="4111242" y="4648904"/>
            <a:chExt cx="674623" cy="400686"/>
          </a:xfrm>
        </p:grpSpPr>
        <p:grpSp>
          <p:nvGrpSpPr>
            <p:cNvPr id="63" name="Group 62"/>
            <p:cNvGrpSpPr/>
            <p:nvPr/>
          </p:nvGrpSpPr>
          <p:grpSpPr>
            <a:xfrm>
              <a:off x="4111242" y="5004580"/>
              <a:ext cx="674623" cy="45010"/>
              <a:chOff x="5094864" y="5764649"/>
              <a:chExt cx="674623" cy="45010"/>
            </a:xfrm>
          </p:grpSpPr>
          <p:cxnSp>
            <p:nvCxnSpPr>
              <p:cNvPr id="64" name="Straight Connector 63"/>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66" name="Straight Connector 65"/>
            <p:cNvCxnSpPr/>
            <p:nvPr/>
          </p:nvCxnSpPr>
          <p:spPr>
            <a:xfrm>
              <a:off x="4111242" y="4648904"/>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69" name="Group 68"/>
          <p:cNvGrpSpPr/>
          <p:nvPr/>
        </p:nvGrpSpPr>
        <p:grpSpPr>
          <a:xfrm>
            <a:off x="5682308" y="4478687"/>
            <a:ext cx="815114" cy="400686"/>
            <a:chOff x="4111242" y="4648904"/>
            <a:chExt cx="674623" cy="400686"/>
          </a:xfrm>
        </p:grpSpPr>
        <p:grpSp>
          <p:nvGrpSpPr>
            <p:cNvPr id="70" name="Group 69"/>
            <p:cNvGrpSpPr/>
            <p:nvPr/>
          </p:nvGrpSpPr>
          <p:grpSpPr>
            <a:xfrm>
              <a:off x="4111242" y="5004580"/>
              <a:ext cx="674623" cy="45010"/>
              <a:chOff x="5094864" y="5764649"/>
              <a:chExt cx="674623" cy="45010"/>
            </a:xfrm>
          </p:grpSpPr>
          <p:cxnSp>
            <p:nvCxnSpPr>
              <p:cNvPr id="72" name="Straight Connector 71"/>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71" name="Straight Connector 70"/>
            <p:cNvCxnSpPr/>
            <p:nvPr/>
          </p:nvCxnSpPr>
          <p:spPr>
            <a:xfrm>
              <a:off x="4111242" y="4648904"/>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74" name="Group 73"/>
          <p:cNvGrpSpPr/>
          <p:nvPr/>
        </p:nvGrpSpPr>
        <p:grpSpPr>
          <a:xfrm>
            <a:off x="7356669" y="4478687"/>
            <a:ext cx="815114" cy="400686"/>
            <a:chOff x="4111242" y="4648904"/>
            <a:chExt cx="674623" cy="400686"/>
          </a:xfrm>
        </p:grpSpPr>
        <p:grpSp>
          <p:nvGrpSpPr>
            <p:cNvPr id="75" name="Group 74"/>
            <p:cNvGrpSpPr/>
            <p:nvPr/>
          </p:nvGrpSpPr>
          <p:grpSpPr>
            <a:xfrm>
              <a:off x="4111242" y="5004580"/>
              <a:ext cx="674623" cy="45010"/>
              <a:chOff x="5094864" y="5764649"/>
              <a:chExt cx="674623" cy="45010"/>
            </a:xfrm>
          </p:grpSpPr>
          <p:cxnSp>
            <p:nvCxnSpPr>
              <p:cNvPr id="77" name="Straight Connector 76"/>
              <p:cNvCxnSpPr/>
              <p:nvPr/>
            </p:nvCxnSpPr>
            <p:spPr>
              <a:xfrm>
                <a:off x="5094864" y="576464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5094864" y="580965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76" name="Straight Connector 75"/>
            <p:cNvCxnSpPr/>
            <p:nvPr/>
          </p:nvCxnSpPr>
          <p:spPr>
            <a:xfrm>
              <a:off x="4111242" y="4648904"/>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6" name="Content Placeholder 2"/>
          <p:cNvSpPr txBox="1">
            <a:spLocks/>
          </p:cNvSpPr>
          <p:nvPr/>
        </p:nvSpPr>
        <p:spPr>
          <a:xfrm>
            <a:off x="663878" y="5010412"/>
            <a:ext cx="8480121" cy="1357837"/>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The </a:t>
            </a:r>
            <a:r>
              <a:rPr lang="en-US" sz="2800" b="1" i="1" dirty="0"/>
              <a:t>choice</a:t>
            </a:r>
            <a:r>
              <a:rPr lang="en-US" sz="2800" dirty="0"/>
              <a:t> of inventory method affects:</a:t>
            </a:r>
          </a:p>
          <a:p>
            <a:pPr lvl="1"/>
            <a:r>
              <a:rPr lang="en-US" sz="2400" dirty="0">
                <a:solidFill>
                  <a:srgbClr val="00B050"/>
                </a:solidFill>
              </a:rPr>
              <a:t>Reported ending inventory (</a:t>
            </a:r>
            <a:r>
              <a:rPr lang="en-US" sz="2400" b="1" dirty="0">
                <a:solidFill>
                  <a:srgbClr val="00B050"/>
                </a:solidFill>
              </a:rPr>
              <a:t>asset</a:t>
            </a:r>
            <a:r>
              <a:rPr lang="en-US" sz="2400" dirty="0">
                <a:solidFill>
                  <a:srgbClr val="00B050"/>
                </a:solidFill>
              </a:rPr>
              <a:t>)</a:t>
            </a:r>
          </a:p>
          <a:p>
            <a:pPr lvl="1"/>
            <a:r>
              <a:rPr lang="en-US" sz="2400" dirty="0"/>
              <a:t>Reported cost of goods sold (</a:t>
            </a:r>
            <a:r>
              <a:rPr lang="en-US" sz="2400" b="1" dirty="0"/>
              <a:t>expense</a:t>
            </a:r>
            <a:r>
              <a:rPr lang="en-US" sz="2400" dirty="0"/>
              <a:t>; and therefore profit)</a:t>
            </a:r>
          </a:p>
        </p:txBody>
      </p:sp>
    </p:spTree>
    <p:extLst>
      <p:ext uri="{BB962C8B-B14F-4D97-AF65-F5344CB8AC3E}">
        <p14:creationId xmlns:p14="http://schemas.microsoft.com/office/powerpoint/2010/main" val="289276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7955280" cy="582374"/>
          </a:xfrm>
        </p:spPr>
        <p:txBody>
          <a:bodyPr/>
          <a:lstStyle/>
          <a:p>
            <a:pPr>
              <a:lnSpc>
                <a:spcPct val="90000"/>
              </a:lnSpc>
              <a:spcBef>
                <a:spcPct val="20000"/>
              </a:spcBef>
            </a:pPr>
            <a:r>
              <a:rPr lang="en-US" sz="4000" dirty="0"/>
              <a:t>Why Choose FIFO</a:t>
            </a:r>
            <a:br>
              <a:rPr lang="en-US" sz="4000" dirty="0"/>
            </a:br>
            <a:endParaRPr lang="en-US" dirty="0">
              <a:solidFill>
                <a:srgbClr val="1D5F76"/>
              </a:solidFill>
              <a:latin typeface="+mn-lt"/>
              <a:ea typeface="+mn-ea"/>
              <a:cs typeface="+mn-cs"/>
            </a:endParaRP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3" name="TextBox 2">
            <a:extLst>
              <a:ext uri="{FF2B5EF4-FFF2-40B4-BE49-F238E27FC236}">
                <a16:creationId xmlns:a16="http://schemas.microsoft.com/office/drawing/2014/main" id="{6BC4DC0A-3CEF-4B3A-95DC-1EFFFDC82328}"/>
              </a:ext>
            </a:extLst>
          </p:cNvPr>
          <p:cNvSpPr txBox="1"/>
          <p:nvPr/>
        </p:nvSpPr>
        <p:spPr>
          <a:xfrm>
            <a:off x="812787" y="1280160"/>
            <a:ext cx="7955280"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1D5F76"/>
                </a:solidFill>
              </a:rPr>
              <a:t>If a company wants to choose an inventory method that most closely approximates its actual physical flow of inventory, then for most companies, FIFO makes the most sense.</a:t>
            </a:r>
          </a:p>
          <a:p>
            <a:pPr marL="457200" indent="-457200">
              <a:buFont typeface="Arial" panose="020B0604020202020204" pitchFamily="34" charset="0"/>
              <a:buChar char="•"/>
            </a:pPr>
            <a:r>
              <a:rPr lang="en-US" sz="2800" dirty="0">
                <a:solidFill>
                  <a:srgbClr val="1D5F76"/>
                </a:solidFill>
              </a:rPr>
              <a:t>Another reason managers may want to use FIFO relates to its effect on the financial statements.</a:t>
            </a:r>
          </a:p>
          <a:p>
            <a:pPr marL="457200" indent="-457200">
              <a:buFont typeface="Arial" panose="020B0604020202020204" pitchFamily="34" charset="0"/>
              <a:buChar char="•"/>
            </a:pPr>
            <a:r>
              <a:rPr lang="en-US" sz="2800" dirty="0">
                <a:solidFill>
                  <a:srgbClr val="1D5F76"/>
                </a:solidFill>
              </a:rPr>
              <a:t>During periods of rising costs, which is the case for most companies, FIFO results in a:</a:t>
            </a:r>
          </a:p>
          <a:p>
            <a:pPr lvl="1"/>
            <a:r>
              <a:rPr lang="en-US" sz="2800" dirty="0">
                <a:solidFill>
                  <a:srgbClr val="1D5F76"/>
                </a:solidFill>
                <a:latin typeface="+mn-lt"/>
                <a:ea typeface="+mn-ea"/>
                <a:cs typeface="+mn-cs"/>
              </a:rPr>
              <a:t>(1) higher ending inventory, </a:t>
            </a:r>
          </a:p>
          <a:p>
            <a:pPr lvl="1"/>
            <a:r>
              <a:rPr lang="en-US" sz="2800" dirty="0">
                <a:solidFill>
                  <a:srgbClr val="1D5F76"/>
                </a:solidFill>
                <a:latin typeface="+mn-lt"/>
                <a:ea typeface="+mn-ea"/>
                <a:cs typeface="+mn-cs"/>
              </a:rPr>
              <a:t>(2) lower cost of goods sold, and </a:t>
            </a:r>
          </a:p>
          <a:p>
            <a:pPr lvl="1"/>
            <a:r>
              <a:rPr lang="en-US" sz="2800" dirty="0">
                <a:solidFill>
                  <a:srgbClr val="1D5F76"/>
                </a:solidFill>
                <a:latin typeface="+mn-lt"/>
                <a:ea typeface="+mn-ea"/>
                <a:cs typeface="+mn-cs"/>
              </a:rPr>
              <a:t>(3) higher reported profit than does LIFO. </a:t>
            </a:r>
            <a:endParaRPr lang="en-US" sz="2800" dirty="0"/>
          </a:p>
        </p:txBody>
      </p:sp>
    </p:spTree>
    <p:extLst>
      <p:ext uri="{BB962C8B-B14F-4D97-AF65-F5344CB8AC3E}">
        <p14:creationId xmlns:p14="http://schemas.microsoft.com/office/powerpoint/2010/main" val="1089993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7955280" cy="582374"/>
          </a:xfrm>
        </p:spPr>
        <p:txBody>
          <a:bodyPr/>
          <a:lstStyle/>
          <a:p>
            <a:pPr>
              <a:lnSpc>
                <a:spcPct val="90000"/>
              </a:lnSpc>
              <a:spcBef>
                <a:spcPct val="20000"/>
              </a:spcBef>
            </a:pPr>
            <a:r>
              <a:rPr lang="en-US" sz="4000" dirty="0"/>
              <a:t>Why Choose LIFO</a:t>
            </a:r>
            <a:br>
              <a:rPr lang="en-US" sz="4000" dirty="0"/>
            </a:br>
            <a:endParaRPr lang="en-US" dirty="0">
              <a:solidFill>
                <a:srgbClr val="1D5F76"/>
              </a:solidFill>
              <a:latin typeface="+mn-lt"/>
              <a:ea typeface="+mn-ea"/>
              <a:cs typeface="+mn-cs"/>
            </a:endParaRP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3" name="TextBox 2">
            <a:extLst>
              <a:ext uri="{FF2B5EF4-FFF2-40B4-BE49-F238E27FC236}">
                <a16:creationId xmlns:a16="http://schemas.microsoft.com/office/drawing/2014/main" id="{6BC4DC0A-3CEF-4B3A-95DC-1EFFFDC82328}"/>
              </a:ext>
            </a:extLst>
          </p:cNvPr>
          <p:cNvSpPr txBox="1"/>
          <p:nvPr/>
        </p:nvSpPr>
        <p:spPr>
          <a:xfrm>
            <a:off x="812787" y="1280160"/>
            <a:ext cx="7955280" cy="5016758"/>
          </a:xfrm>
          <a:prstGeom prst="rect">
            <a:avLst/>
          </a:prstGeom>
          <a:noFill/>
        </p:spPr>
        <p:txBody>
          <a:bodyPr wrap="square" rtlCol="0">
            <a:spAutoFit/>
          </a:bodyPr>
          <a:lstStyle/>
          <a:p>
            <a:pPr marL="342900" indent="-342900">
              <a:spcBef>
                <a:spcPct val="20000"/>
              </a:spcBef>
              <a:buFont typeface="Arial"/>
              <a:buChar char="•"/>
            </a:pPr>
            <a:r>
              <a:rPr lang="en-US" sz="3200" dirty="0">
                <a:solidFill>
                  <a:srgbClr val="1D5F76"/>
                </a:solidFill>
              </a:rPr>
              <a:t>The primary benefit of choosing LIFO is tax savings. LIFO results in the lowest amount of reported profits (when inventory costs are rising).</a:t>
            </a:r>
          </a:p>
          <a:p>
            <a:pPr marL="342900" indent="-342900">
              <a:spcBef>
                <a:spcPct val="20000"/>
              </a:spcBef>
              <a:buFont typeface="Arial"/>
              <a:buChar char="•"/>
            </a:pPr>
            <a:r>
              <a:rPr lang="en-US" sz="3200" dirty="0">
                <a:solidFill>
                  <a:srgbClr val="1D5F76"/>
                </a:solidFill>
              </a:rPr>
              <a:t>Can a company have its cake and eat it too by using FIFO for financial reporting and LIFO for the tax return? No. </a:t>
            </a:r>
          </a:p>
          <a:p>
            <a:pPr marL="742950" lvl="1" indent="-285750">
              <a:spcBef>
                <a:spcPct val="20000"/>
              </a:spcBef>
              <a:buSzPct val="50000"/>
              <a:buFont typeface="Wingdings" charset="2"/>
              <a:buChar char="q"/>
            </a:pPr>
            <a:r>
              <a:rPr lang="en-US" sz="2800" dirty="0">
                <a:solidFill>
                  <a:srgbClr val="1D5F76"/>
                </a:solidFill>
              </a:rPr>
              <a:t>The IRS established the LIFO conformity rule, which requires a company that uses LIFO for tax reporting to also use LIFO for financial reporting.</a:t>
            </a:r>
          </a:p>
        </p:txBody>
      </p:sp>
    </p:spTree>
    <p:extLst>
      <p:ext uri="{BB962C8B-B14F-4D97-AF65-F5344CB8AC3E}">
        <p14:creationId xmlns:p14="http://schemas.microsoft.com/office/powerpoint/2010/main" val="2901920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7955280" cy="582374"/>
          </a:xfrm>
        </p:spPr>
        <p:txBody>
          <a:bodyPr/>
          <a:lstStyle/>
          <a:p>
            <a:pPr>
              <a:lnSpc>
                <a:spcPct val="90000"/>
              </a:lnSpc>
              <a:spcBef>
                <a:spcPct val="20000"/>
              </a:spcBef>
            </a:pPr>
            <a:r>
              <a:rPr lang="en-US" sz="4000" dirty="0"/>
              <a:t>Reporting the LIFO Difference</a:t>
            </a:r>
            <a:br>
              <a:rPr lang="en-US" sz="4000" dirty="0"/>
            </a:br>
            <a:endParaRPr lang="en-US" dirty="0">
              <a:solidFill>
                <a:srgbClr val="1D5F76"/>
              </a:solidFill>
              <a:latin typeface="+mn-lt"/>
              <a:ea typeface="+mn-ea"/>
              <a:cs typeface="+mn-cs"/>
            </a:endParaRP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3" name="TextBox 2">
            <a:extLst>
              <a:ext uri="{FF2B5EF4-FFF2-40B4-BE49-F238E27FC236}">
                <a16:creationId xmlns:a16="http://schemas.microsoft.com/office/drawing/2014/main" id="{6BC4DC0A-3CEF-4B3A-95DC-1EFFFDC82328}"/>
              </a:ext>
            </a:extLst>
          </p:cNvPr>
          <p:cNvSpPr txBox="1"/>
          <p:nvPr/>
        </p:nvSpPr>
        <p:spPr>
          <a:xfrm>
            <a:off x="812787" y="1280160"/>
            <a:ext cx="7955280" cy="5213735"/>
          </a:xfrm>
          <a:prstGeom prst="rect">
            <a:avLst/>
          </a:prstGeom>
          <a:noFill/>
        </p:spPr>
        <p:txBody>
          <a:bodyPr wrap="square" rtlCol="0">
            <a:spAutoFit/>
          </a:bodyPr>
          <a:lstStyle/>
          <a:p>
            <a:pPr marL="342900" indent="-342900">
              <a:spcBef>
                <a:spcPct val="20000"/>
              </a:spcBef>
              <a:buFont typeface="Arial"/>
              <a:buChar char="•"/>
            </a:pPr>
            <a:r>
              <a:rPr lang="en-US" sz="3200" dirty="0">
                <a:solidFill>
                  <a:srgbClr val="1D5F76"/>
                </a:solidFill>
              </a:rPr>
              <a:t>The choice between FIFO and LIFO results in different amounts for ending inventory in the balance sheet and cost of goods sold in the income statement. </a:t>
            </a:r>
          </a:p>
          <a:p>
            <a:pPr marL="342900" indent="-342900">
              <a:spcBef>
                <a:spcPct val="20000"/>
              </a:spcBef>
              <a:buFont typeface="Arial"/>
              <a:buChar char="•"/>
            </a:pPr>
            <a:r>
              <a:rPr lang="en-US" sz="3200" dirty="0">
                <a:solidFill>
                  <a:srgbClr val="1D5F76"/>
                </a:solidFill>
              </a:rPr>
              <a:t>Companies that report using LIFO must also report the difference between the LIFO amount and what that amount would have been if they had used FIFO. </a:t>
            </a:r>
          </a:p>
          <a:p>
            <a:pPr marL="342900" indent="-342900">
              <a:spcBef>
                <a:spcPct val="20000"/>
              </a:spcBef>
              <a:buFont typeface="Arial"/>
              <a:buChar char="•"/>
            </a:pPr>
            <a:r>
              <a:rPr lang="en-US" sz="3200" dirty="0">
                <a:solidFill>
                  <a:srgbClr val="1D5F76"/>
                </a:solidFill>
              </a:rPr>
              <a:t>This difference is often referred to as the LIFO reserve.</a:t>
            </a:r>
          </a:p>
        </p:txBody>
      </p:sp>
    </p:spTree>
    <p:extLst>
      <p:ext uri="{BB962C8B-B14F-4D97-AF65-F5344CB8AC3E}">
        <p14:creationId xmlns:p14="http://schemas.microsoft.com/office/powerpoint/2010/main" val="22921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Inventory</a:t>
            </a:r>
          </a:p>
        </p:txBody>
      </p:sp>
      <p:sp>
        <p:nvSpPr>
          <p:cNvPr id="3" name="Content Placeholder 2"/>
          <p:cNvSpPr>
            <a:spLocks noGrp="1"/>
          </p:cNvSpPr>
          <p:nvPr>
            <p:ph idx="1"/>
          </p:nvPr>
        </p:nvSpPr>
        <p:spPr>
          <a:xfrm>
            <a:off x="809150" y="1291786"/>
            <a:ext cx="7955280" cy="4858493"/>
          </a:xfrm>
        </p:spPr>
        <p:txBody>
          <a:bodyPr>
            <a:normAutofit/>
          </a:bodyPr>
          <a:lstStyle/>
          <a:p>
            <a:r>
              <a:rPr lang="en-US" b="1" i="1" dirty="0"/>
              <a:t>Inventory</a:t>
            </a:r>
            <a:r>
              <a:rPr lang="en-US" dirty="0"/>
              <a:t> includes items a company intends for sale to customers in the ordinary course of business.</a:t>
            </a:r>
          </a:p>
          <a:p>
            <a:pPr lvl="1"/>
            <a:r>
              <a:rPr lang="en-US" dirty="0"/>
              <a:t>Inventory also includes items that are not yet finished products.</a:t>
            </a:r>
          </a:p>
          <a:p>
            <a:pPr lvl="1"/>
            <a:r>
              <a:rPr lang="en-US" dirty="0"/>
              <a:t>Typically reported as a </a:t>
            </a:r>
            <a:r>
              <a:rPr lang="en-US" i="1" dirty="0"/>
              <a:t>current asset </a:t>
            </a:r>
            <a:r>
              <a:rPr lang="en-US" dirty="0"/>
              <a:t>in the balance sheet.</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42607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22960"/>
            <a:ext cx="7955280" cy="1143000"/>
          </a:xfrm>
        </p:spPr>
        <p:txBody>
          <a:bodyPr>
            <a:noAutofit/>
          </a:bodyPr>
          <a:lstStyle/>
          <a:p>
            <a:pPr>
              <a:lnSpc>
                <a:spcPct val="90000"/>
              </a:lnSpc>
            </a:pPr>
            <a:r>
              <a:rPr lang="en-US" sz="4000" dirty="0"/>
              <a:t>Impact of the LIFO Difference on Reported Inventory of Kroger Company</a:t>
            </a:r>
          </a:p>
        </p:txBody>
      </p:sp>
      <p:sp>
        <p:nvSpPr>
          <p:cNvPr id="15"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6–11</a:t>
            </a:r>
          </a:p>
        </p:txBody>
      </p:sp>
      <p:sp>
        <p:nvSpPr>
          <p:cNvPr id="5" name="Folded Corner 15">
            <a:extLst>
              <a:ext uri="{FF2B5EF4-FFF2-40B4-BE49-F238E27FC236}">
                <a16:creationId xmlns:a16="http://schemas.microsoft.com/office/drawing/2014/main" id="{50A1B623-F150-495B-9008-BE229C97BF74}"/>
              </a:ext>
            </a:extLst>
          </p:cNvPr>
          <p:cNvSpPr/>
          <p:nvPr/>
        </p:nvSpPr>
        <p:spPr>
          <a:xfrm>
            <a:off x="967514" y="3292514"/>
            <a:ext cx="7714249" cy="2961982"/>
          </a:xfrm>
          <a:prstGeom prst="foldedCorner">
            <a:avLst/>
          </a:prstGeom>
          <a:gradFill>
            <a:gsLst>
              <a:gs pos="0">
                <a:schemeClr val="accent1">
                  <a:tint val="100000"/>
                  <a:shade val="100000"/>
                  <a:satMod val="130000"/>
                  <a:alpha val="10000"/>
                </a:schemeClr>
              </a:gs>
              <a:gs pos="100000">
                <a:schemeClr val="accent1">
                  <a:tint val="50000"/>
                  <a:shade val="100000"/>
                  <a:satMod val="350000"/>
                </a:schemeClr>
              </a:gs>
            </a:gsLst>
          </a:gradFill>
          <a:ln>
            <a:solidFill>
              <a:schemeClr val="accent1">
                <a:shade val="95000"/>
                <a:satMod val="105000"/>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 name="Object 5">
            <a:extLst>
              <a:ext uri="{FF2B5EF4-FFF2-40B4-BE49-F238E27FC236}">
                <a16:creationId xmlns:a16="http://schemas.microsoft.com/office/drawing/2014/main" id="{6A78F030-8648-4B3D-BE21-1F51B34C56F0}"/>
              </a:ext>
            </a:extLst>
          </p:cNvPr>
          <p:cNvGraphicFramePr>
            <a:graphicFrameLocks noChangeAspect="1"/>
          </p:cNvGraphicFramePr>
          <p:nvPr>
            <p:extLst>
              <p:ext uri="{D42A27DB-BD31-4B8C-83A1-F6EECF244321}">
                <p14:modId xmlns:p14="http://schemas.microsoft.com/office/powerpoint/2010/main" val="3809885518"/>
              </p:ext>
            </p:extLst>
          </p:nvPr>
        </p:nvGraphicFramePr>
        <p:xfrm>
          <a:off x="1858963" y="3333750"/>
          <a:ext cx="5692775" cy="3067050"/>
        </p:xfrm>
        <a:graphic>
          <a:graphicData uri="http://schemas.openxmlformats.org/presentationml/2006/ole">
            <mc:AlternateContent xmlns:mc="http://schemas.openxmlformats.org/markup-compatibility/2006">
              <mc:Choice xmlns:v="urn:schemas-microsoft-com:vml" Requires="v">
                <p:oleObj spid="_x0000_s1031" name="Document" r:id="rId4" imgW="5940848" imgH="3201744" progId="Word.Document.12">
                  <p:embed/>
                </p:oleObj>
              </mc:Choice>
              <mc:Fallback>
                <p:oleObj name="Document" r:id="rId4" imgW="5940848" imgH="3201744" progId="Word.Document.12">
                  <p:embed/>
                  <p:pic>
                    <p:nvPicPr>
                      <p:cNvPr id="22" name="Object 21">
                        <a:extLst>
                          <a:ext uri="{FF2B5EF4-FFF2-40B4-BE49-F238E27FC236}">
                            <a16:creationId xmlns:a16="http://schemas.microsoft.com/office/drawing/2014/main" id="{B1F5C66E-33C1-46C9-B1F6-D9EE5CF2F021}"/>
                          </a:ext>
                        </a:extLst>
                      </p:cNvPr>
                      <p:cNvPicPr/>
                      <p:nvPr/>
                    </p:nvPicPr>
                    <p:blipFill>
                      <a:blip r:embed="rId5"/>
                      <a:stretch>
                        <a:fillRect/>
                      </a:stretch>
                    </p:blipFill>
                    <p:spPr>
                      <a:xfrm>
                        <a:off x="1858963" y="3333750"/>
                        <a:ext cx="5692775" cy="3067050"/>
                      </a:xfrm>
                      <a:prstGeom prst="rect">
                        <a:avLst/>
                      </a:prstGeom>
                    </p:spPr>
                  </p:pic>
                </p:oleObj>
              </mc:Fallback>
            </mc:AlternateContent>
          </a:graphicData>
        </a:graphic>
      </p:graphicFrame>
      <p:sp>
        <p:nvSpPr>
          <p:cNvPr id="7" name="Round Same Side Corner Rectangle 17">
            <a:extLst>
              <a:ext uri="{FF2B5EF4-FFF2-40B4-BE49-F238E27FC236}">
                <a16:creationId xmlns:a16="http://schemas.microsoft.com/office/drawing/2014/main" id="{25E9FE7A-272D-40A0-83DA-7B126C87B7B7}"/>
              </a:ext>
            </a:extLst>
          </p:cNvPr>
          <p:cNvSpPr/>
          <p:nvPr/>
        </p:nvSpPr>
        <p:spPr>
          <a:xfrm>
            <a:off x="967514" y="2679538"/>
            <a:ext cx="7714249" cy="612976"/>
          </a:xfrm>
          <a:prstGeom prst="round2Same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A5062D"/>
              </a:solidFill>
            </a:endParaRPr>
          </a:p>
        </p:txBody>
      </p:sp>
      <p:sp>
        <p:nvSpPr>
          <p:cNvPr id="8" name="TextBox 7">
            <a:extLst>
              <a:ext uri="{FF2B5EF4-FFF2-40B4-BE49-F238E27FC236}">
                <a16:creationId xmlns:a16="http://schemas.microsoft.com/office/drawing/2014/main" id="{2A440F67-840C-4567-BFA9-53DFCD380B8B}"/>
              </a:ext>
            </a:extLst>
          </p:cNvPr>
          <p:cNvSpPr txBox="1"/>
          <p:nvPr/>
        </p:nvSpPr>
        <p:spPr>
          <a:xfrm>
            <a:off x="1083466" y="2604478"/>
            <a:ext cx="7211294" cy="707886"/>
          </a:xfrm>
          <a:prstGeom prst="rect">
            <a:avLst/>
          </a:prstGeom>
          <a:noFill/>
        </p:spPr>
        <p:txBody>
          <a:bodyPr wrap="square" rtlCol="0">
            <a:spAutoFit/>
          </a:bodyPr>
          <a:lstStyle/>
          <a:p>
            <a:pPr algn="ctr"/>
            <a:r>
              <a:rPr lang="en-US" sz="2000" b="1" dirty="0"/>
              <a:t>KROGER COMPANY</a:t>
            </a:r>
          </a:p>
          <a:p>
            <a:pPr algn="ctr"/>
            <a:r>
              <a:rPr lang="en-US" sz="2000" b="1" dirty="0"/>
              <a:t>Balance Sheet (partial)</a:t>
            </a:r>
          </a:p>
        </p:txBody>
      </p:sp>
    </p:spTree>
    <p:extLst>
      <p:ext uri="{BB962C8B-B14F-4D97-AF65-F5344CB8AC3E}">
        <p14:creationId xmlns:p14="http://schemas.microsoft.com/office/powerpoint/2010/main" val="2401232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7955280" cy="582374"/>
          </a:xfrm>
        </p:spPr>
        <p:txBody>
          <a:bodyPr/>
          <a:lstStyle/>
          <a:p>
            <a:pPr>
              <a:lnSpc>
                <a:spcPct val="90000"/>
              </a:lnSpc>
              <a:spcBef>
                <a:spcPct val="20000"/>
              </a:spcBef>
            </a:pPr>
            <a:r>
              <a:rPr lang="en-US" sz="4000" dirty="0"/>
              <a:t>Consistency in Reporting</a:t>
            </a:r>
            <a:br>
              <a:rPr lang="en-US" sz="4000" dirty="0"/>
            </a:br>
            <a:endParaRPr lang="en-US" dirty="0">
              <a:solidFill>
                <a:srgbClr val="1D5F76"/>
              </a:solidFill>
              <a:latin typeface="+mn-lt"/>
              <a:ea typeface="+mn-ea"/>
              <a:cs typeface="+mn-cs"/>
            </a:endParaRP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3" name="TextBox 2">
            <a:extLst>
              <a:ext uri="{FF2B5EF4-FFF2-40B4-BE49-F238E27FC236}">
                <a16:creationId xmlns:a16="http://schemas.microsoft.com/office/drawing/2014/main" id="{6BC4DC0A-3CEF-4B3A-95DC-1EFFFDC82328}"/>
              </a:ext>
            </a:extLst>
          </p:cNvPr>
          <p:cNvSpPr txBox="1"/>
          <p:nvPr/>
        </p:nvSpPr>
        <p:spPr>
          <a:xfrm>
            <a:off x="812787" y="1280160"/>
            <a:ext cx="7955280" cy="4228850"/>
          </a:xfrm>
          <a:prstGeom prst="rect">
            <a:avLst/>
          </a:prstGeom>
          <a:noFill/>
        </p:spPr>
        <p:txBody>
          <a:bodyPr wrap="square" rtlCol="0">
            <a:spAutoFit/>
          </a:bodyPr>
          <a:lstStyle/>
          <a:p>
            <a:pPr marL="342900" indent="-342900">
              <a:spcBef>
                <a:spcPct val="20000"/>
              </a:spcBef>
              <a:buFont typeface="Arial"/>
              <a:buChar char="•"/>
            </a:pPr>
            <a:r>
              <a:rPr lang="en-US" sz="3200" dirty="0">
                <a:solidFill>
                  <a:srgbClr val="1D5F76"/>
                </a:solidFill>
              </a:rPr>
              <a:t>Once the company chooses a method, it is not allowed to frequently change to another one. </a:t>
            </a:r>
          </a:p>
          <a:p>
            <a:pPr marL="342900" indent="-342900">
              <a:spcBef>
                <a:spcPct val="20000"/>
              </a:spcBef>
              <a:buFont typeface="Arial"/>
              <a:buChar char="•"/>
            </a:pPr>
            <a:r>
              <a:rPr lang="en-US" sz="3200" dirty="0">
                <a:solidFill>
                  <a:srgbClr val="1D5F76"/>
                </a:solidFill>
              </a:rPr>
              <a:t>A company need not use the same method for all its inventory. </a:t>
            </a:r>
          </a:p>
          <a:p>
            <a:pPr marL="342900" indent="-342900">
              <a:spcBef>
                <a:spcPct val="20000"/>
              </a:spcBef>
              <a:buFont typeface="Arial"/>
              <a:buChar char="•"/>
            </a:pPr>
            <a:r>
              <a:rPr lang="en-US" sz="3200" dirty="0">
                <a:solidFill>
                  <a:srgbClr val="1D5F76"/>
                </a:solidFill>
              </a:rPr>
              <a:t>A company informs its stockholders of the inventory method(s) being used in a note to the financial statements.</a:t>
            </a:r>
          </a:p>
        </p:txBody>
      </p:sp>
    </p:spTree>
    <p:extLst>
      <p:ext uri="{BB962C8B-B14F-4D97-AF65-F5344CB8AC3E}">
        <p14:creationId xmlns:p14="http://schemas.microsoft.com/office/powerpoint/2010/main" val="1887063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rmAutofit/>
          </a:bodyPr>
          <a:lstStyle/>
          <a:p>
            <a:pPr marL="0" indent="0">
              <a:buNone/>
            </a:pPr>
            <a:r>
              <a:rPr lang="en-US" sz="2800" dirty="0"/>
              <a:t>During a period of rising prices, which inventory cost flow assumption would result in the highest cost of goods sold, and thereby the lowest net income?</a:t>
            </a:r>
          </a:p>
          <a:p>
            <a:pPr>
              <a:buAutoNum type="alphaLcPeriod"/>
            </a:pPr>
            <a:r>
              <a:rPr lang="en-US" sz="2800" dirty="0"/>
              <a:t>FIFO</a:t>
            </a:r>
          </a:p>
          <a:p>
            <a:pPr>
              <a:buAutoNum type="alphaLcPeriod"/>
            </a:pPr>
            <a:r>
              <a:rPr lang="en-US" sz="2800" dirty="0"/>
              <a:t>LIFO</a:t>
            </a:r>
          </a:p>
          <a:p>
            <a:pPr>
              <a:buAutoNum type="alphaLcPeriod" startAt="3"/>
            </a:pPr>
            <a:r>
              <a:rPr lang="en-US" sz="2800" dirty="0"/>
              <a:t>Weighted-average</a:t>
            </a:r>
          </a:p>
          <a:p>
            <a:pPr>
              <a:buAutoNum type="alphaLcPeriod" startAt="3"/>
            </a:pPr>
            <a:r>
              <a:rPr lang="en-US" sz="2800" dirty="0"/>
              <a:t>FILO</a:t>
            </a:r>
          </a:p>
        </p:txBody>
      </p:sp>
      <p:sp>
        <p:nvSpPr>
          <p:cNvPr id="4" name="Title 3"/>
          <p:cNvSpPr>
            <a:spLocks noGrp="1"/>
          </p:cNvSpPr>
          <p:nvPr>
            <p:ph type="title"/>
          </p:nvPr>
        </p:nvSpPr>
        <p:spPr>
          <a:xfrm>
            <a:off x="936943" y="457200"/>
            <a:ext cx="7922577" cy="799257"/>
          </a:xfrm>
        </p:spPr>
        <p:txBody>
          <a:bodyPr/>
          <a:lstStyle/>
          <a:p>
            <a:r>
              <a:rPr lang="en-US" sz="3600" dirty="0"/>
              <a:t>Concept Check 6–6</a:t>
            </a:r>
          </a:p>
        </p:txBody>
      </p:sp>
      <p:sp>
        <p:nvSpPr>
          <p:cNvPr id="6" name="Oval 5"/>
          <p:cNvSpPr/>
          <p:nvPr/>
        </p:nvSpPr>
        <p:spPr bwMode="auto">
          <a:xfrm>
            <a:off x="875573" y="3606852"/>
            <a:ext cx="548640" cy="54864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91143" y="5136587"/>
            <a:ext cx="7406640" cy="1446550"/>
          </a:xfrm>
          <a:prstGeom prst="rect">
            <a:avLst/>
          </a:prstGeom>
          <a:solidFill>
            <a:srgbClr val="FFFFD1"/>
          </a:solidFill>
          <a:ln w="6350">
            <a:solidFill>
              <a:schemeClr val="tx1"/>
            </a:solidFill>
          </a:ln>
        </p:spPr>
        <p:txBody>
          <a:bodyPr wrap="square" rtlCol="0">
            <a:spAutoFit/>
          </a:bodyPr>
          <a:lstStyle/>
          <a:p>
            <a:r>
              <a:rPr lang="en-US" sz="2200" dirty="0"/>
              <a:t>Using LIFO, we assume that the last units purchased (the last ones in) are the first ones sold (the first out). If prices are rising, cost of goods sold would be composed of the latest (and highest) costs using LIFO.</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167861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rmAutofit/>
          </a:bodyPr>
          <a:lstStyle/>
          <a:p>
            <a:pPr marL="0" indent="0">
              <a:buNone/>
            </a:pPr>
            <a:r>
              <a:rPr lang="en-US" sz="2800" dirty="0"/>
              <a:t>Which inventory method or cost flow assumption most closely resembles the actual physical flow of goods?</a:t>
            </a:r>
          </a:p>
          <a:p>
            <a:pPr>
              <a:buAutoNum type="alphaLcPeriod"/>
            </a:pPr>
            <a:r>
              <a:rPr lang="en-US" sz="2800" dirty="0"/>
              <a:t>FIFO</a:t>
            </a:r>
          </a:p>
          <a:p>
            <a:pPr>
              <a:buAutoNum type="alphaLcPeriod"/>
            </a:pPr>
            <a:r>
              <a:rPr lang="en-US" sz="2800" dirty="0"/>
              <a:t>LIFO</a:t>
            </a:r>
          </a:p>
          <a:p>
            <a:pPr>
              <a:buAutoNum type="alphaLcPeriod" startAt="3"/>
            </a:pPr>
            <a:r>
              <a:rPr lang="en-US" sz="2800" dirty="0"/>
              <a:t>Weighted-average</a:t>
            </a:r>
          </a:p>
          <a:p>
            <a:pPr>
              <a:buAutoNum type="alphaLcPeriod" startAt="3"/>
            </a:pPr>
            <a:r>
              <a:rPr lang="en-US" sz="2800" dirty="0"/>
              <a:t>FILO</a:t>
            </a:r>
          </a:p>
        </p:txBody>
      </p:sp>
      <p:sp>
        <p:nvSpPr>
          <p:cNvPr id="4" name="Title 3"/>
          <p:cNvSpPr>
            <a:spLocks noGrp="1"/>
          </p:cNvSpPr>
          <p:nvPr>
            <p:ph type="title"/>
          </p:nvPr>
        </p:nvSpPr>
        <p:spPr>
          <a:xfrm>
            <a:off x="936943" y="457200"/>
            <a:ext cx="7922577" cy="799257"/>
          </a:xfrm>
        </p:spPr>
        <p:txBody>
          <a:bodyPr/>
          <a:lstStyle/>
          <a:p>
            <a:r>
              <a:rPr lang="en-US" sz="3600" dirty="0"/>
              <a:t>Concept Check 6–7</a:t>
            </a:r>
          </a:p>
        </p:txBody>
      </p:sp>
      <p:sp>
        <p:nvSpPr>
          <p:cNvPr id="6" name="Oval 5"/>
          <p:cNvSpPr/>
          <p:nvPr/>
        </p:nvSpPr>
        <p:spPr bwMode="auto">
          <a:xfrm>
            <a:off x="884546" y="2660029"/>
            <a:ext cx="548640" cy="54864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22692" y="4746997"/>
            <a:ext cx="7406640" cy="1569660"/>
          </a:xfrm>
          <a:prstGeom prst="rect">
            <a:avLst/>
          </a:prstGeom>
          <a:solidFill>
            <a:srgbClr val="FFFFD1"/>
          </a:solidFill>
          <a:ln w="6350">
            <a:solidFill>
              <a:schemeClr val="tx1"/>
            </a:solidFill>
          </a:ln>
        </p:spPr>
        <p:txBody>
          <a:bodyPr wrap="square" rtlCol="0">
            <a:spAutoFit/>
          </a:bodyPr>
          <a:lstStyle/>
          <a:p>
            <a:r>
              <a:rPr lang="en-US" sz="2400" dirty="0"/>
              <a:t>Supermarkets, sporting goods stores, clothing shops, electronics stores, or just about any company you’re familiar with generally sells its oldest inventory first (first-in, first-out). </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93529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7955280" cy="582374"/>
          </a:xfrm>
        </p:spPr>
        <p:txBody>
          <a:bodyPr/>
          <a:lstStyle/>
          <a:p>
            <a:pPr>
              <a:lnSpc>
                <a:spcPct val="90000"/>
              </a:lnSpc>
              <a:spcBef>
                <a:spcPct val="20000"/>
              </a:spcBef>
            </a:pPr>
            <a:r>
              <a:rPr lang="en-US" sz="4000" dirty="0"/>
              <a:t>Key Point</a:t>
            </a:r>
            <a:r>
              <a:rPr lang="en-US" dirty="0"/>
              <a:t> </a:t>
            </a:r>
            <a:br>
              <a:rPr lang="en-US" sz="4000" dirty="0"/>
            </a:br>
            <a:endParaRPr lang="en-US" dirty="0">
              <a:solidFill>
                <a:srgbClr val="1D5F76"/>
              </a:solidFill>
              <a:latin typeface="+mn-lt"/>
              <a:ea typeface="+mn-ea"/>
              <a:cs typeface="+mn-cs"/>
            </a:endParaRP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3" name="TextBox 2">
            <a:extLst>
              <a:ext uri="{FF2B5EF4-FFF2-40B4-BE49-F238E27FC236}">
                <a16:creationId xmlns:a16="http://schemas.microsoft.com/office/drawing/2014/main" id="{6BC4DC0A-3CEF-4B3A-95DC-1EFFFDC82328}"/>
              </a:ext>
            </a:extLst>
          </p:cNvPr>
          <p:cNvSpPr txBox="1"/>
          <p:nvPr/>
        </p:nvSpPr>
        <p:spPr>
          <a:xfrm>
            <a:off x="812787" y="1280160"/>
            <a:ext cx="7955280" cy="4721292"/>
          </a:xfrm>
          <a:prstGeom prst="rect">
            <a:avLst/>
          </a:prstGeom>
          <a:noFill/>
        </p:spPr>
        <p:txBody>
          <a:bodyPr wrap="square" rtlCol="0">
            <a:spAutoFit/>
          </a:bodyPr>
          <a:lstStyle/>
          <a:p>
            <a:pPr marL="342900" indent="-342900">
              <a:spcBef>
                <a:spcPct val="20000"/>
              </a:spcBef>
              <a:buFont typeface="Arial"/>
              <a:buChar char="•"/>
            </a:pPr>
            <a:r>
              <a:rPr lang="en-US" sz="3200" dirty="0">
                <a:solidFill>
                  <a:srgbClr val="1D5F76"/>
                </a:solidFill>
              </a:rPr>
              <a:t>Generally, FIFO more closely resembles the actual physical flow of inventory. </a:t>
            </a:r>
          </a:p>
          <a:p>
            <a:pPr marL="342900" indent="-342900">
              <a:spcBef>
                <a:spcPct val="20000"/>
              </a:spcBef>
              <a:buFont typeface="Arial"/>
              <a:buChar char="•"/>
            </a:pPr>
            <a:r>
              <a:rPr lang="en-US" sz="3200" dirty="0">
                <a:solidFill>
                  <a:srgbClr val="1D5F76"/>
                </a:solidFill>
              </a:rPr>
              <a:t>When inventory costs are rising, FIFO results in higher reported inventory in the balance sheet and higher reported income in the income statement. </a:t>
            </a:r>
          </a:p>
          <a:p>
            <a:pPr marL="342900" indent="-342900">
              <a:spcBef>
                <a:spcPct val="20000"/>
              </a:spcBef>
              <a:buFont typeface="Arial"/>
              <a:buChar char="•"/>
            </a:pPr>
            <a:r>
              <a:rPr lang="en-US" sz="3200" dirty="0">
                <a:solidFill>
                  <a:srgbClr val="1D5F76"/>
                </a:solidFill>
              </a:rPr>
              <a:t>Conversely, LIFO results in a lower reported inventory and net income, reducing the company’s income tax obligation.</a:t>
            </a:r>
          </a:p>
        </p:txBody>
      </p:sp>
    </p:spTree>
    <p:extLst>
      <p:ext uri="{BB962C8B-B14F-4D97-AF65-F5344CB8AC3E}">
        <p14:creationId xmlns:p14="http://schemas.microsoft.com/office/powerpoint/2010/main" val="3739630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RECORDING INVENTORY TRANSACTIONS</a:t>
            </a:r>
          </a:p>
        </p:txBody>
      </p:sp>
      <p:sp>
        <p:nvSpPr>
          <p:cNvPr id="4" name="Title 3"/>
          <p:cNvSpPr>
            <a:spLocks noGrp="1"/>
          </p:cNvSpPr>
          <p:nvPr>
            <p:ph type="title"/>
          </p:nvPr>
        </p:nvSpPr>
        <p:spPr/>
        <p:txBody>
          <a:bodyPr/>
          <a:lstStyle/>
          <a:p>
            <a:r>
              <a:rPr lang="en-US" dirty="0"/>
              <a:t>PART B</a:t>
            </a:r>
          </a:p>
        </p:txBody>
      </p:sp>
      <p:sp>
        <p:nvSpPr>
          <p:cNvPr id="8" name="Footer Placeholder 7"/>
          <p:cNvSpPr>
            <a:spLocks noGrp="1"/>
          </p:cNvSpPr>
          <p:nvPr>
            <p:ph type="ftr" sz="quarter" idx="11"/>
          </p:nvPr>
        </p:nvSpPr>
        <p:spPr>
          <a:xfrm>
            <a:off x="1424213" y="6494482"/>
            <a:ext cx="6540501" cy="365125"/>
          </a:xfrm>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2542941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356577"/>
            <a:ext cx="8229600" cy="1143000"/>
          </a:xfrm>
        </p:spPr>
        <p:txBody>
          <a:bodyPr/>
          <a:lstStyle/>
          <a:p>
            <a:pPr>
              <a:lnSpc>
                <a:spcPct val="90000"/>
              </a:lnSpc>
            </a:pPr>
            <a:r>
              <a:rPr lang="en-US" sz="4000" dirty="0"/>
              <a:t>Perpetual Inventory System and Periodic Inventory System</a:t>
            </a:r>
          </a:p>
        </p:txBody>
      </p:sp>
      <p:sp>
        <p:nvSpPr>
          <p:cNvPr id="4" name="Freeform 3"/>
          <p:cNvSpPr/>
          <p:nvPr/>
        </p:nvSpPr>
        <p:spPr>
          <a:xfrm>
            <a:off x="600103" y="1676398"/>
            <a:ext cx="3952391" cy="1580956"/>
          </a:xfrm>
          <a:custGeom>
            <a:avLst/>
            <a:gdLst>
              <a:gd name="connsiteX0" fmla="*/ 0 w 3952391"/>
              <a:gd name="connsiteY0" fmla="*/ 0 h 1580956"/>
              <a:gd name="connsiteX1" fmla="*/ 3952391 w 3952391"/>
              <a:gd name="connsiteY1" fmla="*/ 0 h 1580956"/>
              <a:gd name="connsiteX2" fmla="*/ 3952391 w 3952391"/>
              <a:gd name="connsiteY2" fmla="*/ 1580956 h 1580956"/>
              <a:gd name="connsiteX3" fmla="*/ 0 w 3952391"/>
              <a:gd name="connsiteY3" fmla="*/ 1580956 h 1580956"/>
              <a:gd name="connsiteX4" fmla="*/ 0 w 3952391"/>
              <a:gd name="connsiteY4" fmla="*/ 0 h 1580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2391" h="1580956">
                <a:moveTo>
                  <a:pt x="0" y="0"/>
                </a:moveTo>
                <a:lnTo>
                  <a:pt x="3952391" y="0"/>
                </a:lnTo>
                <a:lnTo>
                  <a:pt x="3952391" y="1580956"/>
                </a:lnTo>
                <a:lnTo>
                  <a:pt x="0" y="1580956"/>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a:solidFill>
                  <a:schemeClr val="bg1"/>
                </a:solidFill>
                <a:latin typeface="+mj-lt"/>
              </a:rPr>
              <a:t>Perpetual Inventory </a:t>
            </a:r>
          </a:p>
          <a:p>
            <a:pPr lvl="0" algn="ctr" defTabSz="1244600">
              <a:lnSpc>
                <a:spcPct val="90000"/>
              </a:lnSpc>
              <a:spcBef>
                <a:spcPct val="0"/>
              </a:spcBef>
              <a:spcAft>
                <a:spcPct val="35000"/>
              </a:spcAft>
            </a:pPr>
            <a:r>
              <a:rPr lang="en-US" sz="2800" b="1" kern="1200" dirty="0">
                <a:solidFill>
                  <a:schemeClr val="bg1"/>
                </a:solidFill>
                <a:latin typeface="+mj-lt"/>
              </a:rPr>
              <a:t>System</a:t>
            </a:r>
            <a:endParaRPr lang="en-US" sz="2800" b="1" kern="1200" dirty="0">
              <a:latin typeface="+mj-lt"/>
            </a:endParaRPr>
          </a:p>
        </p:txBody>
      </p:sp>
      <p:sp>
        <p:nvSpPr>
          <p:cNvPr id="5" name="Freeform 4"/>
          <p:cNvSpPr/>
          <p:nvPr/>
        </p:nvSpPr>
        <p:spPr>
          <a:xfrm>
            <a:off x="600103" y="3274364"/>
            <a:ext cx="3952391" cy="2651760"/>
          </a:xfrm>
          <a:custGeom>
            <a:avLst/>
            <a:gdLst>
              <a:gd name="connsiteX0" fmla="*/ 0 w 3952391"/>
              <a:gd name="connsiteY0" fmla="*/ 0 h 3033224"/>
              <a:gd name="connsiteX1" fmla="*/ 3952391 w 3952391"/>
              <a:gd name="connsiteY1" fmla="*/ 0 h 3033224"/>
              <a:gd name="connsiteX2" fmla="*/ 3952391 w 3952391"/>
              <a:gd name="connsiteY2" fmla="*/ 3033224 h 3033224"/>
              <a:gd name="connsiteX3" fmla="*/ 0 w 3952391"/>
              <a:gd name="connsiteY3" fmla="*/ 3033224 h 3033224"/>
              <a:gd name="connsiteX4" fmla="*/ 0 w 3952391"/>
              <a:gd name="connsiteY4" fmla="*/ 0 h 3033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2391" h="3033224">
                <a:moveTo>
                  <a:pt x="0" y="0"/>
                </a:moveTo>
                <a:lnTo>
                  <a:pt x="3952391" y="0"/>
                </a:lnTo>
                <a:lnTo>
                  <a:pt x="3952391" y="3033224"/>
                </a:lnTo>
                <a:lnTo>
                  <a:pt x="0" y="3033224"/>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tx1"/>
                </a:solidFill>
                <a:latin typeface="+mj-lt"/>
              </a:rPr>
              <a:t>Maintains a continual record of inventory on hand and inventory purchased and sold</a:t>
            </a:r>
          </a:p>
          <a:p>
            <a:pPr marL="228600" lvl="1" indent="-228600" algn="l" defTabSz="1066800">
              <a:lnSpc>
                <a:spcPct val="90000"/>
              </a:lnSpc>
              <a:spcBef>
                <a:spcPct val="0"/>
              </a:spcBef>
              <a:spcAft>
                <a:spcPct val="15000"/>
              </a:spcAft>
              <a:buChar char="••"/>
            </a:pPr>
            <a:r>
              <a:rPr lang="en-US" sz="2400" kern="1200" dirty="0">
                <a:solidFill>
                  <a:schemeClr val="tx1"/>
                </a:solidFill>
                <a:latin typeface="+mj-lt"/>
              </a:rPr>
              <a:t>Helps managers make good decisions</a:t>
            </a:r>
          </a:p>
          <a:p>
            <a:pPr marL="228600" lvl="1" indent="-228600" algn="l" defTabSz="1066800">
              <a:lnSpc>
                <a:spcPct val="90000"/>
              </a:lnSpc>
              <a:spcBef>
                <a:spcPct val="0"/>
              </a:spcBef>
              <a:spcAft>
                <a:spcPct val="15000"/>
              </a:spcAft>
              <a:buChar char="••"/>
            </a:pPr>
            <a:r>
              <a:rPr lang="en-US" sz="2400" dirty="0">
                <a:solidFill>
                  <a:schemeClr val="tx1"/>
                </a:solidFill>
                <a:latin typeface="+mj-lt"/>
              </a:rPr>
              <a:t>Most often used in practice</a:t>
            </a:r>
            <a:endParaRPr lang="en-US" sz="2400" kern="1200" dirty="0">
              <a:latin typeface="+mj-lt"/>
            </a:endParaRPr>
          </a:p>
        </p:txBody>
      </p:sp>
      <p:sp>
        <p:nvSpPr>
          <p:cNvPr id="6" name="Freeform 5"/>
          <p:cNvSpPr/>
          <p:nvPr/>
        </p:nvSpPr>
        <p:spPr>
          <a:xfrm>
            <a:off x="5019667" y="1676398"/>
            <a:ext cx="3952391" cy="1580956"/>
          </a:xfrm>
          <a:custGeom>
            <a:avLst/>
            <a:gdLst>
              <a:gd name="connsiteX0" fmla="*/ 0 w 3952391"/>
              <a:gd name="connsiteY0" fmla="*/ 0 h 1580956"/>
              <a:gd name="connsiteX1" fmla="*/ 3952391 w 3952391"/>
              <a:gd name="connsiteY1" fmla="*/ 0 h 1580956"/>
              <a:gd name="connsiteX2" fmla="*/ 3952391 w 3952391"/>
              <a:gd name="connsiteY2" fmla="*/ 1580956 h 1580956"/>
              <a:gd name="connsiteX3" fmla="*/ 0 w 3952391"/>
              <a:gd name="connsiteY3" fmla="*/ 1580956 h 1580956"/>
              <a:gd name="connsiteX4" fmla="*/ 0 w 3952391"/>
              <a:gd name="connsiteY4" fmla="*/ 0 h 1580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2391" h="1580956">
                <a:moveTo>
                  <a:pt x="0" y="0"/>
                </a:moveTo>
                <a:lnTo>
                  <a:pt x="3952391" y="0"/>
                </a:lnTo>
                <a:lnTo>
                  <a:pt x="3952391" y="1580956"/>
                </a:lnTo>
                <a:lnTo>
                  <a:pt x="0" y="1580956"/>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a:solidFill>
                  <a:schemeClr val="bg1"/>
                </a:solidFill>
                <a:latin typeface="+mj-lt"/>
              </a:rPr>
              <a:t>Periodic Inventory </a:t>
            </a:r>
          </a:p>
          <a:p>
            <a:pPr lvl="0" algn="ctr" defTabSz="1244600">
              <a:lnSpc>
                <a:spcPct val="90000"/>
              </a:lnSpc>
              <a:spcBef>
                <a:spcPct val="0"/>
              </a:spcBef>
              <a:spcAft>
                <a:spcPct val="35000"/>
              </a:spcAft>
            </a:pPr>
            <a:r>
              <a:rPr lang="en-US" sz="2800" b="1" kern="1200" dirty="0">
                <a:solidFill>
                  <a:schemeClr val="bg1"/>
                </a:solidFill>
                <a:latin typeface="+mj-lt"/>
              </a:rPr>
              <a:t>System</a:t>
            </a:r>
            <a:endParaRPr lang="en-US" sz="2800" b="1" kern="1200" dirty="0">
              <a:latin typeface="+mj-lt"/>
            </a:endParaRPr>
          </a:p>
        </p:txBody>
      </p:sp>
      <p:sp>
        <p:nvSpPr>
          <p:cNvPr id="8" name="Freeform 7"/>
          <p:cNvSpPr/>
          <p:nvPr/>
        </p:nvSpPr>
        <p:spPr>
          <a:xfrm>
            <a:off x="5019667" y="3274364"/>
            <a:ext cx="3952391" cy="2651760"/>
          </a:xfrm>
          <a:custGeom>
            <a:avLst/>
            <a:gdLst>
              <a:gd name="connsiteX0" fmla="*/ 0 w 3952391"/>
              <a:gd name="connsiteY0" fmla="*/ 0 h 3033224"/>
              <a:gd name="connsiteX1" fmla="*/ 3952391 w 3952391"/>
              <a:gd name="connsiteY1" fmla="*/ 0 h 3033224"/>
              <a:gd name="connsiteX2" fmla="*/ 3952391 w 3952391"/>
              <a:gd name="connsiteY2" fmla="*/ 3033224 h 3033224"/>
              <a:gd name="connsiteX3" fmla="*/ 0 w 3952391"/>
              <a:gd name="connsiteY3" fmla="*/ 3033224 h 3033224"/>
              <a:gd name="connsiteX4" fmla="*/ 0 w 3952391"/>
              <a:gd name="connsiteY4" fmla="*/ 0 h 3033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2391" h="3033224">
                <a:moveTo>
                  <a:pt x="0" y="0"/>
                </a:moveTo>
                <a:lnTo>
                  <a:pt x="3952391" y="0"/>
                </a:lnTo>
                <a:lnTo>
                  <a:pt x="3952391" y="3033224"/>
                </a:lnTo>
                <a:lnTo>
                  <a:pt x="0" y="3033224"/>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tx1"/>
                </a:solidFill>
                <a:latin typeface="+mj-lt"/>
              </a:rPr>
              <a:t>Does not continually record inventory amounts</a:t>
            </a:r>
          </a:p>
          <a:p>
            <a:pPr marL="228600" lvl="1" indent="-228600" defTabSz="1066800">
              <a:lnSpc>
                <a:spcPct val="90000"/>
              </a:lnSpc>
              <a:spcBef>
                <a:spcPct val="0"/>
              </a:spcBef>
              <a:spcAft>
                <a:spcPct val="15000"/>
              </a:spcAft>
              <a:buChar char="••"/>
            </a:pPr>
            <a:r>
              <a:rPr lang="en-US" sz="2400" dirty="0">
                <a:solidFill>
                  <a:schemeClr val="tx1"/>
                </a:solidFill>
                <a:latin typeface="+mj-lt"/>
              </a:rPr>
              <a:t>Calculates balance of inventory at end of period based on physical count</a:t>
            </a:r>
          </a:p>
          <a:p>
            <a:pPr marL="228600" lvl="1" indent="-228600" defTabSz="1066800">
              <a:lnSpc>
                <a:spcPct val="90000"/>
              </a:lnSpc>
              <a:spcBef>
                <a:spcPct val="0"/>
              </a:spcBef>
              <a:spcAft>
                <a:spcPct val="15000"/>
              </a:spcAft>
              <a:buChar char="••"/>
            </a:pPr>
            <a:r>
              <a:rPr lang="en-US" sz="2400" dirty="0">
                <a:solidFill>
                  <a:schemeClr val="tx1"/>
                </a:solidFill>
                <a:latin typeface="+mj-lt"/>
              </a:rPr>
              <a:t>Adjusts for purchases and sales of inventory</a:t>
            </a: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303877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1"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LO6–5</a:t>
            </a:r>
            <a:r>
              <a:rPr lang="en-US" dirty="0"/>
              <a:t>	Record inventory transactions using a </a:t>
            </a:r>
            <a:r>
              <a:rPr lang="en-US" dirty="0">
                <a:highlight>
                  <a:srgbClr val="FFFF00"/>
                </a:highlight>
              </a:rPr>
              <a:t>perpetual</a:t>
            </a:r>
            <a:r>
              <a:rPr lang="en-US" dirty="0"/>
              <a:t> inventory system.</a:t>
            </a:r>
          </a:p>
        </p:txBody>
      </p:sp>
      <p:sp>
        <p:nvSpPr>
          <p:cNvPr id="4" name="Title 3"/>
          <p:cNvSpPr>
            <a:spLocks noGrp="1"/>
          </p:cNvSpPr>
          <p:nvPr>
            <p:ph type="title"/>
          </p:nvPr>
        </p:nvSpPr>
        <p:spPr/>
        <p:txBody>
          <a:bodyPr/>
          <a:lstStyle/>
          <a:p>
            <a:r>
              <a:rPr lang="en-US" dirty="0"/>
              <a:t>Learning Objective 5 </a:t>
            </a:r>
          </a:p>
        </p:txBody>
      </p:sp>
      <p:sp>
        <p:nvSpPr>
          <p:cNvPr id="8" name="Footer Placeholder 7"/>
          <p:cNvSpPr>
            <a:spLocks noGrp="1"/>
          </p:cNvSpPr>
          <p:nvPr>
            <p:ph type="ftr" sz="quarter" idx="11"/>
          </p:nvPr>
        </p:nvSpPr>
        <p:spPr>
          <a:xfrm>
            <a:off x="1424213" y="6496421"/>
            <a:ext cx="6540501" cy="365125"/>
          </a:xfrm>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535318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776771" y="2120885"/>
            <a:ext cx="8100600" cy="3168550"/>
          </a:xfrm>
          <a:prstGeom prst="roundRect">
            <a:avLst>
              <a:gd name="adj" fmla="val 7110"/>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14400" y="914400"/>
            <a:ext cx="8229600" cy="1143000"/>
          </a:xfrm>
        </p:spPr>
        <p:txBody>
          <a:bodyPr>
            <a:noAutofit/>
          </a:bodyPr>
          <a:lstStyle/>
          <a:p>
            <a:pPr>
              <a:lnSpc>
                <a:spcPct val="90000"/>
              </a:lnSpc>
            </a:pPr>
            <a:r>
              <a:rPr lang="en-US" sz="4000" dirty="0"/>
              <a:t>Inventory Transactions for Mario’s Game Shop </a:t>
            </a:r>
          </a:p>
        </p:txBody>
      </p:sp>
      <p:sp>
        <p:nvSpPr>
          <p:cNvPr id="6" name="TextBox 5"/>
          <p:cNvSpPr txBox="1"/>
          <p:nvPr/>
        </p:nvSpPr>
        <p:spPr>
          <a:xfrm>
            <a:off x="914400" y="2299039"/>
            <a:ext cx="7962971" cy="2917722"/>
          </a:xfrm>
          <a:prstGeom prst="rect">
            <a:avLst/>
          </a:prstGeom>
          <a:noFill/>
        </p:spPr>
        <p:txBody>
          <a:bodyPr wrap="square" rtlCol="0">
            <a:spAutoFit/>
          </a:bodyPr>
          <a:lstStyle/>
          <a:p>
            <a:pPr>
              <a:lnSpc>
                <a:spcPct val="90000"/>
              </a:lnSpc>
              <a:tabLst>
                <a:tab pos="1714500" algn="ctr"/>
                <a:tab pos="3944938" algn="ctr"/>
                <a:tab pos="6054725" algn="ctr"/>
                <a:tab pos="7200900" algn="ctr"/>
              </a:tabLst>
            </a:pPr>
            <a:r>
              <a:rPr lang="en-US" b="1" dirty="0">
                <a:solidFill>
                  <a:srgbClr val="221E1F"/>
                </a:solidFill>
              </a:rPr>
              <a:t>			Total	Total</a:t>
            </a:r>
          </a:p>
          <a:p>
            <a:pPr>
              <a:lnSpc>
                <a:spcPct val="90000"/>
              </a:lnSpc>
              <a:tabLst>
                <a:tab pos="1714500" algn="ctr"/>
                <a:tab pos="3944938" algn="ctr"/>
                <a:tab pos="6054725" algn="ctr"/>
                <a:tab pos="7200900" algn="ctr"/>
              </a:tabLst>
            </a:pPr>
            <a:r>
              <a:rPr lang="en-US" b="1" dirty="0">
                <a:solidFill>
                  <a:srgbClr val="221E1F"/>
                </a:solidFill>
              </a:rPr>
              <a:t>Date 	Transaction 	Details 	Cost	Revenue</a:t>
            </a:r>
          </a:p>
          <a:p>
            <a:pPr>
              <a:lnSpc>
                <a:spcPct val="120000"/>
              </a:lnSpc>
              <a:tabLst>
                <a:tab pos="744538" algn="r"/>
                <a:tab pos="1081088" algn="l"/>
                <a:tab pos="3144838" algn="l"/>
                <a:tab pos="6337300" algn="r"/>
                <a:tab pos="7485063" algn="r"/>
              </a:tabLst>
            </a:pPr>
            <a:r>
              <a:rPr lang="en-US" dirty="0">
                <a:solidFill>
                  <a:srgbClr val="221E1F"/>
                </a:solidFill>
              </a:rPr>
              <a:t>Jan.	1 	</a:t>
            </a:r>
            <a:r>
              <a:rPr lang="en-US" dirty="0">
                <a:solidFill>
                  <a:srgbClr val="221E1F"/>
                </a:solidFill>
                <a:highlight>
                  <a:srgbClr val="FFFF00"/>
                </a:highlight>
              </a:rPr>
              <a:t>Beginning inventory </a:t>
            </a:r>
            <a:r>
              <a:rPr lang="en-US" dirty="0">
                <a:solidFill>
                  <a:srgbClr val="221E1F"/>
                </a:solidFill>
              </a:rPr>
              <a:t>	100 units for $7 each 	$      700</a:t>
            </a:r>
          </a:p>
          <a:p>
            <a:pPr>
              <a:lnSpc>
                <a:spcPct val="120000"/>
              </a:lnSpc>
              <a:tabLst>
                <a:tab pos="744538" algn="r"/>
                <a:tab pos="1081088" algn="l"/>
                <a:tab pos="3144838" algn="l"/>
                <a:tab pos="6337300" algn="r"/>
                <a:tab pos="7485063" algn="r"/>
              </a:tabLst>
            </a:pPr>
            <a:r>
              <a:rPr lang="en-US" dirty="0">
                <a:solidFill>
                  <a:srgbClr val="221E1F"/>
                </a:solidFill>
              </a:rPr>
              <a:t>Apr.	25 	Purchase 	300 units for $9 each 	2,700</a:t>
            </a:r>
          </a:p>
          <a:p>
            <a:pPr>
              <a:lnSpc>
                <a:spcPct val="120000"/>
              </a:lnSpc>
              <a:tabLst>
                <a:tab pos="744538" algn="r"/>
                <a:tab pos="1081088" algn="l"/>
                <a:tab pos="3144838" algn="l"/>
                <a:tab pos="6337300" algn="r"/>
                <a:tab pos="7485063" algn="r"/>
              </a:tabLst>
            </a:pPr>
            <a:r>
              <a:rPr lang="en-US" dirty="0">
                <a:solidFill>
                  <a:srgbClr val="221E1F"/>
                </a:solidFill>
              </a:rPr>
              <a:t>Jul.	17 	Sale 	300 units for $15 each		$  4,500</a:t>
            </a:r>
          </a:p>
          <a:p>
            <a:pPr>
              <a:lnSpc>
                <a:spcPct val="120000"/>
              </a:lnSpc>
              <a:tabLst>
                <a:tab pos="744538" algn="r"/>
                <a:tab pos="1081088" algn="l"/>
                <a:tab pos="3144838" algn="l"/>
                <a:tab pos="6337300" algn="r"/>
                <a:tab pos="7485063" algn="r"/>
              </a:tabLst>
            </a:pPr>
            <a:r>
              <a:rPr lang="en-US" dirty="0">
                <a:solidFill>
                  <a:srgbClr val="221E1F"/>
                </a:solidFill>
              </a:rPr>
              <a:t>Oct.	19 	Purchase 	600 units for $11 each 	6,600</a:t>
            </a:r>
          </a:p>
          <a:p>
            <a:pPr>
              <a:lnSpc>
                <a:spcPct val="120000"/>
              </a:lnSpc>
              <a:tabLst>
                <a:tab pos="744538" algn="r"/>
                <a:tab pos="1081088" algn="l"/>
                <a:tab pos="3144838" algn="l"/>
                <a:tab pos="6337300" algn="r"/>
                <a:tab pos="7485063" algn="r"/>
              </a:tabLst>
            </a:pPr>
            <a:r>
              <a:rPr lang="en-US" dirty="0">
                <a:solidFill>
                  <a:srgbClr val="221E1F"/>
                </a:solidFill>
              </a:rPr>
              <a:t>Dec.	15 	Sale 	500 units for $15 each 		7,500</a:t>
            </a:r>
          </a:p>
          <a:p>
            <a:pPr>
              <a:lnSpc>
                <a:spcPct val="120000"/>
              </a:lnSpc>
              <a:tabLst>
                <a:tab pos="744538" algn="r"/>
                <a:tab pos="1081088" algn="l"/>
                <a:tab pos="3144838" algn="l"/>
                <a:tab pos="6337300" algn="r"/>
                <a:tab pos="7485063" algn="r"/>
              </a:tabLst>
            </a:pPr>
            <a:r>
              <a:rPr lang="en-US" dirty="0">
                <a:solidFill>
                  <a:srgbClr val="221E1F"/>
                </a:solidFill>
              </a:rPr>
              <a:t>	                        Totals 		                                                $10,000	$12,000</a:t>
            </a:r>
          </a:p>
          <a:p>
            <a:pPr>
              <a:lnSpc>
                <a:spcPct val="120000"/>
              </a:lnSpc>
              <a:tabLst>
                <a:tab pos="744538" algn="r"/>
                <a:tab pos="1081088" algn="l"/>
                <a:tab pos="3144838" algn="l"/>
                <a:tab pos="6337300" algn="r"/>
                <a:tab pos="7485063" algn="r"/>
              </a:tabLst>
            </a:pPr>
            <a:endParaRPr lang="en-US" dirty="0">
              <a:solidFill>
                <a:srgbClr val="221E1F"/>
              </a:solidFill>
            </a:endParaRPr>
          </a:p>
        </p:txBody>
      </p:sp>
      <p:grpSp>
        <p:nvGrpSpPr>
          <p:cNvPr id="7" name="Group 6"/>
          <p:cNvGrpSpPr/>
          <p:nvPr/>
        </p:nvGrpSpPr>
        <p:grpSpPr>
          <a:xfrm>
            <a:off x="6633844" y="4466796"/>
            <a:ext cx="756939" cy="408333"/>
            <a:chOff x="5598500" y="5218272"/>
            <a:chExt cx="756939" cy="408333"/>
          </a:xfrm>
        </p:grpSpPr>
        <p:cxnSp>
          <p:nvCxnSpPr>
            <p:cNvPr id="8" name="Straight Connector 7"/>
            <p:cNvCxnSpPr/>
            <p:nvPr/>
          </p:nvCxnSpPr>
          <p:spPr>
            <a:xfrm>
              <a:off x="5598500" y="5218272"/>
              <a:ext cx="7569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598500" y="5583405"/>
              <a:ext cx="7569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598500" y="5626605"/>
              <a:ext cx="7569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11" name="Group 10"/>
          <p:cNvGrpSpPr/>
          <p:nvPr/>
        </p:nvGrpSpPr>
        <p:grpSpPr>
          <a:xfrm>
            <a:off x="7781583" y="4466796"/>
            <a:ext cx="756939" cy="408333"/>
            <a:chOff x="5598500" y="5218272"/>
            <a:chExt cx="756939" cy="408333"/>
          </a:xfrm>
        </p:grpSpPr>
        <p:cxnSp>
          <p:nvCxnSpPr>
            <p:cNvPr id="12" name="Straight Connector 11"/>
            <p:cNvCxnSpPr/>
            <p:nvPr/>
          </p:nvCxnSpPr>
          <p:spPr>
            <a:xfrm>
              <a:off x="5598500" y="5218272"/>
              <a:ext cx="7569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5598500" y="5583405"/>
              <a:ext cx="7569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598500" y="5626605"/>
              <a:ext cx="7569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5"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6–12</a:t>
            </a:r>
          </a:p>
        </p:txBody>
      </p:sp>
      <p:cxnSp>
        <p:nvCxnSpPr>
          <p:cNvPr id="17" name="Straight Connector 16"/>
          <p:cNvCxnSpPr/>
          <p:nvPr/>
        </p:nvCxnSpPr>
        <p:spPr>
          <a:xfrm>
            <a:off x="940070" y="2856130"/>
            <a:ext cx="8546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980207" y="2856130"/>
            <a:ext cx="19529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162561" y="2856130"/>
            <a:ext cx="2047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534731" y="2856130"/>
            <a:ext cx="101103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7756923" y="2856130"/>
            <a:ext cx="93550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2924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57200"/>
            <a:ext cx="8229600" cy="1143000"/>
          </a:xfrm>
        </p:spPr>
        <p:txBody>
          <a:bodyPr/>
          <a:lstStyle/>
          <a:p>
            <a:r>
              <a:rPr lang="en-US" dirty="0"/>
              <a:t>Example–Inventory Purchase</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48" name="Content Placeholder 2"/>
          <p:cNvSpPr txBox="1">
            <a:spLocks/>
          </p:cNvSpPr>
          <p:nvPr/>
        </p:nvSpPr>
        <p:spPr>
          <a:xfrm>
            <a:off x="789546" y="1280160"/>
            <a:ext cx="7955280" cy="104809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On April 25, Mario’s purchases inventory for $2,700 on account (300 units @  $9 each)</a:t>
            </a:r>
          </a:p>
        </p:txBody>
      </p:sp>
      <p:sp>
        <p:nvSpPr>
          <p:cNvPr id="49" name="Rectangle 48"/>
          <p:cNvSpPr/>
          <p:nvPr/>
        </p:nvSpPr>
        <p:spPr>
          <a:xfrm>
            <a:off x="806901" y="2453542"/>
            <a:ext cx="8045078" cy="174001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0" name="TextBox 49"/>
          <p:cNvSpPr txBox="1">
            <a:spLocks noChangeArrowheads="1"/>
          </p:cNvSpPr>
          <p:nvPr/>
        </p:nvSpPr>
        <p:spPr bwMode="auto">
          <a:xfrm>
            <a:off x="1114860" y="2526274"/>
            <a:ext cx="7677510" cy="461665"/>
          </a:xfrm>
          <a:prstGeom prst="rect">
            <a:avLst/>
          </a:prstGeom>
          <a:noFill/>
          <a:ln w="9525">
            <a:noFill/>
            <a:miter lim="800000"/>
            <a:headEnd/>
            <a:tailEnd/>
          </a:ln>
        </p:spPr>
        <p:txBody>
          <a:bodyPr wrap="square">
            <a:spAutoFit/>
          </a:bodyPr>
          <a:lstStyle/>
          <a:p>
            <a:r>
              <a:rPr lang="en-US" sz="2400" dirty="0">
                <a:latin typeface="Calibri" pitchFamily="34" charset="0"/>
              </a:rPr>
              <a:t>April 25</a:t>
            </a:r>
            <a:r>
              <a:rPr lang="en-US" sz="2400" b="1" dirty="0">
                <a:latin typeface="Calibri" pitchFamily="34" charset="0"/>
              </a:rPr>
              <a:t>									</a:t>
            </a:r>
            <a:r>
              <a:rPr lang="en-US" sz="2400" dirty="0">
                <a:latin typeface="Calibri" pitchFamily="34" charset="0"/>
              </a:rPr>
              <a:t>Debit		Credit</a:t>
            </a:r>
            <a:endParaRPr lang="en-US" sz="2400" dirty="0"/>
          </a:p>
        </p:txBody>
      </p:sp>
      <p:sp>
        <p:nvSpPr>
          <p:cNvPr id="51" name="TextBox 50"/>
          <p:cNvSpPr txBox="1">
            <a:spLocks noChangeArrowheads="1"/>
          </p:cNvSpPr>
          <p:nvPr/>
        </p:nvSpPr>
        <p:spPr bwMode="auto">
          <a:xfrm>
            <a:off x="1166480" y="2899589"/>
            <a:ext cx="7677510" cy="1200329"/>
          </a:xfrm>
          <a:prstGeom prst="rect">
            <a:avLst/>
          </a:prstGeom>
          <a:noFill/>
          <a:ln w="9525">
            <a:noFill/>
            <a:miter lim="800000"/>
            <a:headEnd/>
            <a:tailEnd/>
          </a:ln>
        </p:spPr>
        <p:txBody>
          <a:bodyPr wrap="square">
            <a:spAutoFit/>
          </a:bodyPr>
          <a:lstStyle/>
          <a:p>
            <a:r>
              <a:rPr lang="en-US" sz="2400" b="1" dirty="0">
                <a:latin typeface="Calibri" pitchFamily="34" charset="0"/>
              </a:rPr>
              <a:t>Inventory </a:t>
            </a:r>
            <a:r>
              <a:rPr lang="en-US" sz="2400" dirty="0">
                <a:latin typeface="Calibri" pitchFamily="34" charset="0"/>
              </a:rPr>
              <a:t>……………………………………….</a:t>
            </a:r>
            <a:r>
              <a:rPr lang="en-US" sz="2400" b="1" dirty="0">
                <a:latin typeface="Calibri" pitchFamily="34" charset="0"/>
              </a:rPr>
              <a:t>		2,700 </a:t>
            </a:r>
          </a:p>
          <a:p>
            <a:r>
              <a:rPr lang="en-US" sz="2400" b="1" dirty="0">
                <a:latin typeface="Calibri" pitchFamily="34" charset="0"/>
              </a:rPr>
              <a:t>	Accounts Payable </a:t>
            </a:r>
            <a:r>
              <a:rPr lang="en-US" sz="2400" dirty="0">
                <a:latin typeface="Calibri" pitchFamily="34" charset="0"/>
              </a:rPr>
              <a:t>……………..........	</a:t>
            </a:r>
            <a:r>
              <a:rPr lang="en-US" sz="2400" b="1" dirty="0">
                <a:latin typeface="Calibri" pitchFamily="34" charset="0"/>
              </a:rPr>
              <a:t> 			       2,700</a:t>
            </a:r>
          </a:p>
          <a:p>
            <a:r>
              <a:rPr lang="en-US" sz="2400" i="1" dirty="0">
                <a:latin typeface="Calibri" pitchFamily="34" charset="0"/>
              </a:rPr>
              <a:t>	</a:t>
            </a:r>
            <a:r>
              <a:rPr lang="en-US" sz="2000" i="1" dirty="0">
                <a:latin typeface="Calibri" pitchFamily="34" charset="0"/>
              </a:rPr>
              <a:t>(Purchase inventory on account)</a:t>
            </a:r>
            <a:r>
              <a:rPr lang="en-US" sz="2000" b="1" dirty="0">
                <a:latin typeface="Calibri" pitchFamily="34" charset="0"/>
              </a:rPr>
              <a:t>	</a:t>
            </a:r>
            <a:endParaRPr lang="en-US" sz="2000" b="1" u="sng" dirty="0"/>
          </a:p>
        </p:txBody>
      </p:sp>
      <p:cxnSp>
        <p:nvCxnSpPr>
          <p:cNvPr id="52" name="Straight Connector 51"/>
          <p:cNvCxnSpPr/>
          <p:nvPr/>
        </p:nvCxnSpPr>
        <p:spPr>
          <a:xfrm>
            <a:off x="6156508" y="2963246"/>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551198" y="2965949"/>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132614" y="2980179"/>
            <a:ext cx="1091633" cy="270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5" name="Content Placeholder 2"/>
          <p:cNvSpPr txBox="1">
            <a:spLocks/>
          </p:cNvSpPr>
          <p:nvPr/>
        </p:nvSpPr>
        <p:spPr>
          <a:xfrm>
            <a:off x="769126" y="4206240"/>
            <a:ext cx="7955280" cy="196207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The entry involves:</a:t>
            </a:r>
          </a:p>
          <a:p>
            <a:pPr lvl="1"/>
            <a:r>
              <a:rPr lang="en-US" dirty="0"/>
              <a:t>Increasing the balance of inventory (an asset)</a:t>
            </a:r>
          </a:p>
          <a:p>
            <a:pPr lvl="1"/>
            <a:r>
              <a:rPr lang="en-US" dirty="0"/>
              <a:t>Increasing the balance of accounts payable (a liability)</a:t>
            </a:r>
          </a:p>
        </p:txBody>
      </p:sp>
    </p:spTree>
    <p:extLst>
      <p:ext uri="{BB962C8B-B14F-4D97-AF65-F5344CB8AC3E}">
        <p14:creationId xmlns:p14="http://schemas.microsoft.com/office/powerpoint/2010/main" val="272421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sz="4000" dirty="0"/>
              <a:t>Manufacturing and Merchandising Companies</a:t>
            </a:r>
          </a:p>
        </p:txBody>
      </p:sp>
      <p:sp>
        <p:nvSpPr>
          <p:cNvPr id="19" name="Text Box 4"/>
          <p:cNvSpPr txBox="1">
            <a:spLocks noChangeArrowheads="1"/>
          </p:cNvSpPr>
          <p:nvPr/>
        </p:nvSpPr>
        <p:spPr bwMode="auto">
          <a:xfrm>
            <a:off x="3519488" y="1837268"/>
            <a:ext cx="2347912" cy="990600"/>
          </a:xfrm>
          <a:prstGeom prst="rect">
            <a:avLst/>
          </a:prstGeom>
          <a:solidFill>
            <a:schemeClr val="tx2">
              <a:lumMod val="60000"/>
              <a:lumOff val="40000"/>
            </a:schemeClr>
          </a:solidFill>
          <a:ln w="9525">
            <a:noFill/>
            <a:miter lim="800000"/>
            <a:headEnd/>
            <a:tailEnd/>
          </a:ln>
          <a:effec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fontAlgn="auto">
              <a:spcBef>
                <a:spcPts val="0"/>
              </a:spcBef>
              <a:spcAft>
                <a:spcPts val="0"/>
              </a:spcAft>
              <a:defRPr/>
            </a:pPr>
            <a:r>
              <a:rPr lang="en-US" sz="2800" b="1" dirty="0">
                <a:solidFill>
                  <a:srgbClr val="FFFFFF"/>
                </a:solidFill>
                <a:latin typeface="+mj-lt"/>
                <a:cs typeface="+mn-cs"/>
              </a:rPr>
              <a:t>Inventory</a:t>
            </a:r>
            <a:r>
              <a:rPr lang="en-US" sz="2000" b="1" dirty="0">
                <a:solidFill>
                  <a:srgbClr val="FFFFFF"/>
                </a:solidFill>
                <a:latin typeface="+mj-lt"/>
                <a:cs typeface="+mn-cs"/>
              </a:rPr>
              <a:t> </a:t>
            </a:r>
          </a:p>
        </p:txBody>
      </p:sp>
      <p:sp>
        <p:nvSpPr>
          <p:cNvPr id="20" name="Rectangle 19"/>
          <p:cNvSpPr>
            <a:spLocks noChangeArrowheads="1"/>
          </p:cNvSpPr>
          <p:nvPr/>
        </p:nvSpPr>
        <p:spPr bwMode="auto">
          <a:xfrm>
            <a:off x="5696972" y="3276600"/>
            <a:ext cx="3154362" cy="1066800"/>
          </a:xfrm>
          <a:prstGeom prst="rect">
            <a:avLst/>
          </a:prstGeom>
          <a:solidFill>
            <a:schemeClr val="tx2">
              <a:lumMod val="60000"/>
              <a:lumOff val="40000"/>
            </a:schemeClr>
          </a:solidFill>
          <a:ln w="38100" algn="ctr">
            <a:noFill/>
            <a:miter lim="800000"/>
            <a:headEnd/>
            <a:tailEnd/>
          </a:ln>
          <a:effectLst>
            <a:outerShdw dist="20000" dir="5400000" rotWithShape="0">
              <a:srgbClr val="000000">
                <a:alpha val="37999"/>
              </a:srgbClr>
            </a:outerShdw>
          </a:effectLst>
        </p:spPr>
        <p:txBody>
          <a:bodyPr wrap="none" anchor="ctr"/>
          <a:lstStyle/>
          <a:p>
            <a:pPr algn="ctr" fontAlgn="auto">
              <a:spcBef>
                <a:spcPts val="0"/>
              </a:spcBef>
              <a:spcAft>
                <a:spcPts val="0"/>
              </a:spcAft>
              <a:defRPr/>
            </a:pPr>
            <a:r>
              <a:rPr lang="en-US" sz="2600" b="1" dirty="0">
                <a:solidFill>
                  <a:srgbClr val="FFFFFF"/>
                </a:solidFill>
                <a:latin typeface="+mj-lt"/>
                <a:cs typeface="+mn-cs"/>
              </a:rPr>
              <a:t>Merchandising</a:t>
            </a:r>
          </a:p>
          <a:p>
            <a:pPr algn="ctr" fontAlgn="auto">
              <a:spcBef>
                <a:spcPts val="0"/>
              </a:spcBef>
              <a:spcAft>
                <a:spcPts val="0"/>
              </a:spcAft>
              <a:defRPr/>
            </a:pPr>
            <a:r>
              <a:rPr lang="en-US" sz="2600" b="1" dirty="0">
                <a:solidFill>
                  <a:srgbClr val="FFFFFF"/>
                </a:solidFill>
                <a:latin typeface="+mj-lt"/>
                <a:cs typeface="+mn-cs"/>
              </a:rPr>
              <a:t>company</a:t>
            </a:r>
          </a:p>
        </p:txBody>
      </p:sp>
      <p:sp>
        <p:nvSpPr>
          <p:cNvPr id="21" name="Rectangle 20"/>
          <p:cNvSpPr>
            <a:spLocks noChangeArrowheads="1"/>
          </p:cNvSpPr>
          <p:nvPr/>
        </p:nvSpPr>
        <p:spPr bwMode="auto">
          <a:xfrm>
            <a:off x="873118" y="3298963"/>
            <a:ext cx="3155950" cy="1066800"/>
          </a:xfrm>
          <a:prstGeom prst="rect">
            <a:avLst/>
          </a:prstGeom>
          <a:solidFill>
            <a:schemeClr val="tx2">
              <a:lumMod val="60000"/>
              <a:lumOff val="40000"/>
            </a:schemeClr>
          </a:solidFill>
          <a:ln w="38100" algn="ctr">
            <a:noFill/>
            <a:miter lim="800000"/>
            <a:headEnd/>
            <a:tailEnd/>
          </a:ln>
          <a:effectLst>
            <a:outerShdw dist="20000" dir="5400000" rotWithShape="0">
              <a:srgbClr val="000000">
                <a:alpha val="37999"/>
              </a:srgbClr>
            </a:outerShdw>
          </a:effectLst>
        </p:spPr>
        <p:txBody>
          <a:bodyPr wrap="none" anchor="ctr"/>
          <a:lstStyle/>
          <a:p>
            <a:pPr algn="ctr" fontAlgn="auto">
              <a:spcBef>
                <a:spcPts val="0"/>
              </a:spcBef>
              <a:spcAft>
                <a:spcPts val="0"/>
              </a:spcAft>
              <a:defRPr/>
            </a:pPr>
            <a:r>
              <a:rPr lang="en-US" sz="2600" b="1" dirty="0">
                <a:solidFill>
                  <a:srgbClr val="FFFFFF"/>
                </a:solidFill>
                <a:latin typeface="+mj-lt"/>
                <a:cs typeface="+mn-cs"/>
              </a:rPr>
              <a:t>Manufacturing</a:t>
            </a:r>
          </a:p>
          <a:p>
            <a:pPr algn="ctr" fontAlgn="auto">
              <a:spcBef>
                <a:spcPts val="0"/>
              </a:spcBef>
              <a:spcAft>
                <a:spcPts val="0"/>
              </a:spcAft>
              <a:defRPr/>
            </a:pPr>
            <a:r>
              <a:rPr lang="en-US" sz="2600" b="1" dirty="0">
                <a:solidFill>
                  <a:srgbClr val="FFFFFF"/>
                </a:solidFill>
                <a:latin typeface="+mj-lt"/>
                <a:cs typeface="+mn-cs"/>
              </a:rPr>
              <a:t>company</a:t>
            </a:r>
          </a:p>
        </p:txBody>
      </p:sp>
      <p:sp>
        <p:nvSpPr>
          <p:cNvPr id="22" name="Rectangle 8"/>
          <p:cNvSpPr>
            <a:spLocks noChangeArrowheads="1"/>
          </p:cNvSpPr>
          <p:nvPr/>
        </p:nvSpPr>
        <p:spPr bwMode="auto">
          <a:xfrm>
            <a:off x="5481052" y="5057776"/>
            <a:ext cx="1822449" cy="914400"/>
          </a:xfrm>
          <a:prstGeom prst="rect">
            <a:avLst/>
          </a:prstGeom>
          <a:solidFill>
            <a:schemeClr val="tx2">
              <a:lumMod val="60000"/>
              <a:lumOff val="40000"/>
            </a:schemeClr>
          </a:solidFill>
          <a:ln>
            <a:noFill/>
            <a:headEnd/>
            <a:tailE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en-US" sz="2400" b="1" dirty="0">
                <a:solidFill>
                  <a:srgbClr val="FFFFFF"/>
                </a:solidFill>
                <a:latin typeface="+mj-lt"/>
              </a:rPr>
              <a:t>Wholesaler</a:t>
            </a:r>
          </a:p>
        </p:txBody>
      </p:sp>
      <p:sp>
        <p:nvSpPr>
          <p:cNvPr id="23" name="Rectangle 9"/>
          <p:cNvSpPr>
            <a:spLocks noChangeArrowheads="1"/>
          </p:cNvSpPr>
          <p:nvPr/>
        </p:nvSpPr>
        <p:spPr bwMode="auto">
          <a:xfrm>
            <a:off x="7510911" y="5045940"/>
            <a:ext cx="1468438" cy="914400"/>
          </a:xfrm>
          <a:prstGeom prst="rect">
            <a:avLst/>
          </a:prstGeom>
          <a:solidFill>
            <a:schemeClr val="tx2">
              <a:lumMod val="60000"/>
              <a:lumOff val="40000"/>
            </a:schemeClr>
          </a:solidFill>
          <a:ln>
            <a:noFill/>
            <a:headEnd/>
            <a:tailE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en-US" sz="2400" b="1" dirty="0">
                <a:solidFill>
                  <a:srgbClr val="FFFFFF"/>
                </a:solidFill>
                <a:latin typeface="+mj-lt"/>
              </a:rPr>
              <a:t>Retailer</a:t>
            </a:r>
            <a:r>
              <a:rPr lang="en-US" b="1" dirty="0">
                <a:solidFill>
                  <a:srgbClr val="FFFFFF"/>
                </a:solidFill>
              </a:rPr>
              <a:t> </a:t>
            </a:r>
          </a:p>
        </p:txBody>
      </p:sp>
      <p:sp>
        <p:nvSpPr>
          <p:cNvPr id="40" name="Rectangle 10"/>
          <p:cNvSpPr>
            <a:spLocks noChangeArrowheads="1"/>
          </p:cNvSpPr>
          <p:nvPr/>
        </p:nvSpPr>
        <p:spPr bwMode="auto">
          <a:xfrm>
            <a:off x="689994" y="5058396"/>
            <a:ext cx="1468437" cy="914400"/>
          </a:xfrm>
          <a:prstGeom prst="rect">
            <a:avLst/>
          </a:prstGeom>
          <a:solidFill>
            <a:schemeClr val="tx2">
              <a:lumMod val="60000"/>
              <a:lumOff val="40000"/>
            </a:schemeClr>
          </a:solidFill>
          <a:ln>
            <a:noFill/>
            <a:headEnd/>
            <a:tailE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en-US" sz="2400" b="1" dirty="0">
                <a:solidFill>
                  <a:srgbClr val="FFFFFF"/>
                </a:solidFill>
                <a:latin typeface="+mj-lt"/>
              </a:rPr>
              <a:t>Raw </a:t>
            </a:r>
          </a:p>
          <a:p>
            <a:pPr algn="ctr" fontAlgn="auto">
              <a:spcBef>
                <a:spcPts val="0"/>
              </a:spcBef>
              <a:spcAft>
                <a:spcPts val="0"/>
              </a:spcAft>
              <a:defRPr/>
            </a:pPr>
            <a:r>
              <a:rPr lang="en-US" sz="2400" b="1" dirty="0">
                <a:solidFill>
                  <a:srgbClr val="FFFFFF"/>
                </a:solidFill>
                <a:latin typeface="+mj-lt"/>
              </a:rPr>
              <a:t>materials</a:t>
            </a:r>
          </a:p>
        </p:txBody>
      </p:sp>
      <p:sp>
        <p:nvSpPr>
          <p:cNvPr id="41" name="Rectangle 11"/>
          <p:cNvSpPr>
            <a:spLocks noChangeArrowheads="1"/>
          </p:cNvSpPr>
          <p:nvPr/>
        </p:nvSpPr>
        <p:spPr bwMode="auto">
          <a:xfrm>
            <a:off x="2264375" y="5058396"/>
            <a:ext cx="1468438" cy="914400"/>
          </a:xfrm>
          <a:prstGeom prst="rect">
            <a:avLst/>
          </a:prstGeom>
          <a:solidFill>
            <a:schemeClr val="tx2">
              <a:lumMod val="60000"/>
              <a:lumOff val="40000"/>
            </a:schemeClr>
          </a:solidFill>
          <a:ln>
            <a:noFill/>
            <a:headEnd/>
            <a:tailE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en-US" sz="2400" b="1" dirty="0">
                <a:solidFill>
                  <a:srgbClr val="FFFFFF"/>
                </a:solidFill>
                <a:latin typeface="+mj-lt"/>
              </a:rPr>
              <a:t>Work in </a:t>
            </a:r>
          </a:p>
          <a:p>
            <a:pPr algn="ctr" fontAlgn="auto">
              <a:spcBef>
                <a:spcPts val="0"/>
              </a:spcBef>
              <a:spcAft>
                <a:spcPts val="0"/>
              </a:spcAft>
              <a:defRPr/>
            </a:pPr>
            <a:r>
              <a:rPr lang="en-US" sz="2400" b="1" dirty="0">
                <a:solidFill>
                  <a:srgbClr val="FFFFFF"/>
                </a:solidFill>
                <a:latin typeface="+mj-lt"/>
              </a:rPr>
              <a:t>Process</a:t>
            </a:r>
          </a:p>
        </p:txBody>
      </p:sp>
      <p:sp>
        <p:nvSpPr>
          <p:cNvPr id="42" name="Rectangle 12"/>
          <p:cNvSpPr>
            <a:spLocks noChangeArrowheads="1"/>
          </p:cNvSpPr>
          <p:nvPr/>
        </p:nvSpPr>
        <p:spPr bwMode="auto">
          <a:xfrm>
            <a:off x="3838757" y="5064630"/>
            <a:ext cx="1468437" cy="914400"/>
          </a:xfrm>
          <a:prstGeom prst="rect">
            <a:avLst/>
          </a:prstGeom>
          <a:solidFill>
            <a:schemeClr val="tx2">
              <a:lumMod val="60000"/>
              <a:lumOff val="40000"/>
            </a:schemeClr>
          </a:solidFill>
          <a:ln>
            <a:noFill/>
            <a:headEnd/>
            <a:tailE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en-US" sz="2400" b="1" dirty="0">
                <a:solidFill>
                  <a:srgbClr val="FFFFFF"/>
                </a:solidFill>
                <a:latin typeface="+mj-lt"/>
              </a:rPr>
              <a:t>Finished </a:t>
            </a:r>
          </a:p>
          <a:p>
            <a:pPr algn="ctr" fontAlgn="auto">
              <a:spcBef>
                <a:spcPts val="0"/>
              </a:spcBef>
              <a:spcAft>
                <a:spcPts val="0"/>
              </a:spcAft>
              <a:defRPr/>
            </a:pPr>
            <a:r>
              <a:rPr lang="en-US" sz="2400" b="1" dirty="0">
                <a:solidFill>
                  <a:srgbClr val="FFFFFF"/>
                </a:solidFill>
                <a:latin typeface="+mj-lt"/>
              </a:rPr>
              <a:t>goods</a:t>
            </a:r>
          </a:p>
        </p:txBody>
      </p:sp>
      <p:sp>
        <p:nvSpPr>
          <p:cNvPr id="43" name="Line 13"/>
          <p:cNvSpPr>
            <a:spLocks noChangeShapeType="1"/>
          </p:cNvSpPr>
          <p:nvPr/>
        </p:nvSpPr>
        <p:spPr bwMode="auto">
          <a:xfrm flipH="1">
            <a:off x="2414586" y="2834506"/>
            <a:ext cx="2345750" cy="416363"/>
          </a:xfrm>
          <a:prstGeom prst="line">
            <a:avLst/>
          </a:prstGeom>
          <a:noFill/>
          <a:ln w="381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44" name="Line 14"/>
          <p:cNvSpPr>
            <a:spLocks noChangeShapeType="1"/>
          </p:cNvSpPr>
          <p:nvPr/>
        </p:nvSpPr>
        <p:spPr bwMode="auto">
          <a:xfrm>
            <a:off x="4778376" y="2845633"/>
            <a:ext cx="1952624" cy="381000"/>
          </a:xfrm>
          <a:prstGeom prst="line">
            <a:avLst/>
          </a:prstGeom>
          <a:noFill/>
          <a:ln w="381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45" name="Line 15"/>
          <p:cNvSpPr>
            <a:spLocks noChangeShapeType="1"/>
          </p:cNvSpPr>
          <p:nvPr/>
        </p:nvSpPr>
        <p:spPr bwMode="auto">
          <a:xfrm>
            <a:off x="2247489" y="4415207"/>
            <a:ext cx="621724" cy="642569"/>
          </a:xfrm>
          <a:prstGeom prst="line">
            <a:avLst/>
          </a:prstGeom>
          <a:noFill/>
          <a:ln w="381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46" name="Line 16"/>
          <p:cNvSpPr>
            <a:spLocks noChangeShapeType="1"/>
          </p:cNvSpPr>
          <p:nvPr/>
        </p:nvSpPr>
        <p:spPr bwMode="auto">
          <a:xfrm>
            <a:off x="2271991" y="4421845"/>
            <a:ext cx="2345751" cy="601269"/>
          </a:xfrm>
          <a:prstGeom prst="line">
            <a:avLst/>
          </a:prstGeom>
          <a:noFill/>
          <a:ln w="381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47" name="Line 17"/>
          <p:cNvSpPr>
            <a:spLocks noChangeShapeType="1"/>
          </p:cNvSpPr>
          <p:nvPr/>
        </p:nvSpPr>
        <p:spPr bwMode="auto">
          <a:xfrm flipH="1">
            <a:off x="1532086" y="4421414"/>
            <a:ext cx="702545" cy="622074"/>
          </a:xfrm>
          <a:prstGeom prst="line">
            <a:avLst/>
          </a:prstGeom>
          <a:noFill/>
          <a:ln w="381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48" name="Line 18"/>
          <p:cNvSpPr>
            <a:spLocks noChangeShapeType="1"/>
          </p:cNvSpPr>
          <p:nvPr/>
        </p:nvSpPr>
        <p:spPr bwMode="auto">
          <a:xfrm flipH="1">
            <a:off x="6365981" y="4357688"/>
            <a:ext cx="871682" cy="706942"/>
          </a:xfrm>
          <a:prstGeom prst="line">
            <a:avLst/>
          </a:prstGeom>
          <a:noFill/>
          <a:ln w="381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49" name="Line 19"/>
          <p:cNvSpPr>
            <a:spLocks noChangeShapeType="1"/>
          </p:cNvSpPr>
          <p:nvPr/>
        </p:nvSpPr>
        <p:spPr bwMode="auto">
          <a:xfrm>
            <a:off x="7303501" y="4365762"/>
            <a:ext cx="933117" cy="706941"/>
          </a:xfrm>
          <a:prstGeom prst="line">
            <a:avLst/>
          </a:prstGeom>
          <a:noFill/>
          <a:ln w="38100">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161431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up)">
                                      <p:cBhvr>
                                        <p:cTn id="14" dur="500"/>
                                        <p:tgtEl>
                                          <p:spTgt spid="45"/>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up)">
                                      <p:cBhvr>
                                        <p:cTn id="20" dur="500"/>
                                        <p:tgtEl>
                                          <p:spTgt spid="47"/>
                                        </p:tgtEl>
                                      </p:cBhvr>
                                    </p:animEffect>
                                  </p:childTnLst>
                                </p:cTn>
                              </p:par>
                              <p:par>
                                <p:cTn id="21" presetID="1" presetClass="entr" presetSubtype="0" fill="hold" grpId="0" nodeType="withEffect">
                                  <p:stCondLst>
                                    <p:cond delay="50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par>
                                <p:cTn id="32" presetID="1" presetClass="entr" presetSubtype="0" fill="hold" grpId="0" nodeType="withEffect">
                                  <p:stCondLst>
                                    <p:cond delay="50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up)">
                                      <p:cBhvr>
                                        <p:cTn id="38" dur="500"/>
                                        <p:tgtEl>
                                          <p:spTgt spid="48"/>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up)">
                                      <p:cBhvr>
                                        <p:cTn id="41" dur="500"/>
                                        <p:tgtEl>
                                          <p:spTgt spid="49"/>
                                        </p:tgtEl>
                                      </p:cBhvr>
                                    </p:animEffect>
                                  </p:childTnLst>
                                </p:cTn>
                              </p:par>
                              <p:par>
                                <p:cTn id="42" presetID="1" presetClass="entr" presetSubtype="0" fill="hold" grpId="0" nodeType="withEffect">
                                  <p:stCondLst>
                                    <p:cond delay="50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grpId="0" nodeType="withEffect">
                                  <p:stCondLst>
                                    <p:cond delay="500"/>
                                  </p:stCondLst>
                                  <p:childTnLst>
                                    <p:set>
                                      <p:cBhvr>
                                        <p:cTn id="45" dur="1" fill="hold">
                                          <p:stCondLst>
                                            <p:cond delay="0"/>
                                          </p:stCondLst>
                                        </p:cTn>
                                        <p:tgtEl>
                                          <p:spTgt spid="23"/>
                                        </p:tgtEl>
                                        <p:attrNameLst>
                                          <p:attrName>style.visibility</p:attrName>
                                        </p:attrNameLst>
                                      </p:cBhvr>
                                      <p:to>
                                        <p:strVal val="visible"/>
                                      </p:to>
                                    </p:set>
                                  </p:childTnLst>
                                </p:cTn>
                              </p:par>
                              <p:par>
                                <p:cTn id="46" presetID="1" presetClass="entr" presetSubtype="0" fill="hold" grpId="1" nodeType="withEffect">
                                  <p:stCondLst>
                                    <p:cond delay="500"/>
                                  </p:stCondLst>
                                  <p:childTnLst>
                                    <p:set>
                                      <p:cBhvr>
                                        <p:cTn id="4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3" grpId="1"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798443" y="3904131"/>
            <a:ext cx="8053535" cy="164592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724628" y="457200"/>
            <a:ext cx="8229600" cy="1143000"/>
          </a:xfrm>
        </p:spPr>
        <p:txBody>
          <a:bodyPr/>
          <a:lstStyle/>
          <a:p>
            <a:r>
              <a:rPr lang="en-US" dirty="0"/>
              <a:t>Example– Inventory Sales</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63" name="Content Placeholder 2"/>
          <p:cNvSpPr txBox="1">
            <a:spLocks/>
          </p:cNvSpPr>
          <p:nvPr/>
        </p:nvSpPr>
        <p:spPr>
          <a:xfrm>
            <a:off x="782855" y="1280160"/>
            <a:ext cx="7955280" cy="104809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On July 17, Mario’s sells inventory on account for $4,500 (300 units @  $15 each)</a:t>
            </a:r>
          </a:p>
        </p:txBody>
      </p:sp>
      <p:sp>
        <p:nvSpPr>
          <p:cNvPr id="64" name="Rectangle 63"/>
          <p:cNvSpPr/>
          <p:nvPr/>
        </p:nvSpPr>
        <p:spPr>
          <a:xfrm>
            <a:off x="806901" y="2336243"/>
            <a:ext cx="8045078" cy="184982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5" name="TextBox 64"/>
          <p:cNvSpPr txBox="1">
            <a:spLocks noChangeArrowheads="1"/>
          </p:cNvSpPr>
          <p:nvPr/>
        </p:nvSpPr>
        <p:spPr bwMode="auto">
          <a:xfrm>
            <a:off x="1147134" y="2301395"/>
            <a:ext cx="7677510" cy="461665"/>
          </a:xfrm>
          <a:prstGeom prst="rect">
            <a:avLst/>
          </a:prstGeom>
          <a:noFill/>
          <a:ln w="9525">
            <a:noFill/>
            <a:miter lim="800000"/>
            <a:headEnd/>
            <a:tailEnd/>
          </a:ln>
        </p:spPr>
        <p:txBody>
          <a:bodyPr wrap="square">
            <a:spAutoFit/>
          </a:bodyPr>
          <a:lstStyle/>
          <a:p>
            <a:r>
              <a:rPr lang="en-US" sz="2400" dirty="0">
                <a:latin typeface="Calibri" pitchFamily="34" charset="0"/>
              </a:rPr>
              <a:t>July 17	</a:t>
            </a:r>
            <a:r>
              <a:rPr lang="en-US" sz="2400" b="1" dirty="0">
                <a:latin typeface="Calibri" pitchFamily="34" charset="0"/>
              </a:rPr>
              <a:t>									</a:t>
            </a:r>
            <a:r>
              <a:rPr lang="en-US" sz="2400" dirty="0">
                <a:latin typeface="Calibri" pitchFamily="34" charset="0"/>
              </a:rPr>
              <a:t>Debit		Credit</a:t>
            </a:r>
            <a:endParaRPr lang="en-US" sz="2400" dirty="0"/>
          </a:p>
        </p:txBody>
      </p:sp>
      <p:sp>
        <p:nvSpPr>
          <p:cNvPr id="66" name="TextBox 65"/>
          <p:cNvSpPr txBox="1">
            <a:spLocks noChangeArrowheads="1"/>
          </p:cNvSpPr>
          <p:nvPr/>
        </p:nvSpPr>
        <p:spPr bwMode="auto">
          <a:xfrm>
            <a:off x="1198754" y="2674710"/>
            <a:ext cx="7677510" cy="1508105"/>
          </a:xfrm>
          <a:prstGeom prst="rect">
            <a:avLst/>
          </a:prstGeom>
          <a:noFill/>
          <a:ln w="9525">
            <a:noFill/>
            <a:miter lim="800000"/>
            <a:headEnd/>
            <a:tailEnd/>
          </a:ln>
        </p:spPr>
        <p:txBody>
          <a:bodyPr wrap="square">
            <a:spAutoFit/>
          </a:bodyPr>
          <a:lstStyle/>
          <a:p>
            <a:r>
              <a:rPr lang="en-US" sz="2400" b="1" dirty="0">
                <a:latin typeface="Calibri" pitchFamily="34" charset="0"/>
              </a:rPr>
              <a:t>Accounts Receivable </a:t>
            </a:r>
            <a:r>
              <a:rPr lang="en-US" sz="2400" dirty="0">
                <a:latin typeface="Calibri" pitchFamily="34" charset="0"/>
              </a:rPr>
              <a:t>…………………………</a:t>
            </a:r>
            <a:r>
              <a:rPr lang="en-US" sz="2400" b="1" dirty="0">
                <a:latin typeface="Calibri" pitchFamily="34" charset="0"/>
              </a:rPr>
              <a:t>	4,500 </a:t>
            </a:r>
          </a:p>
          <a:p>
            <a:r>
              <a:rPr lang="en-US" sz="2400" b="1" dirty="0">
                <a:latin typeface="Calibri" pitchFamily="34" charset="0"/>
              </a:rPr>
              <a:t>	Sales Revenue </a:t>
            </a:r>
            <a:r>
              <a:rPr lang="en-US" sz="2400" dirty="0">
                <a:latin typeface="Calibri" pitchFamily="34" charset="0"/>
              </a:rPr>
              <a:t>……………..................</a:t>
            </a:r>
            <a:r>
              <a:rPr lang="en-US" sz="2400" b="1" dirty="0">
                <a:latin typeface="Calibri" pitchFamily="34" charset="0"/>
              </a:rPr>
              <a:t> 				4,500</a:t>
            </a:r>
          </a:p>
          <a:p>
            <a:r>
              <a:rPr lang="en-US" sz="2400" i="1" dirty="0">
                <a:latin typeface="Calibri" pitchFamily="34" charset="0"/>
              </a:rPr>
              <a:t>	</a:t>
            </a:r>
            <a:r>
              <a:rPr lang="en-US" sz="2000" i="1" dirty="0">
                <a:latin typeface="Calibri" pitchFamily="34" charset="0"/>
              </a:rPr>
              <a:t>(Sell inventory on account)</a:t>
            </a:r>
          </a:p>
          <a:p>
            <a:r>
              <a:rPr lang="en-US" sz="2000" i="1" dirty="0">
                <a:latin typeface="Calibri" pitchFamily="34" charset="0"/>
              </a:rPr>
              <a:t>       ($4,500 = 300 units × $15)</a:t>
            </a:r>
            <a:r>
              <a:rPr lang="en-US" sz="2000" b="1" dirty="0">
                <a:latin typeface="Calibri" pitchFamily="34" charset="0"/>
              </a:rPr>
              <a:t>	</a:t>
            </a:r>
            <a:endParaRPr lang="en-US" sz="2000" b="1" u="sng" dirty="0"/>
          </a:p>
        </p:txBody>
      </p:sp>
      <p:cxnSp>
        <p:nvCxnSpPr>
          <p:cNvPr id="67" name="Straight Connector 66"/>
          <p:cNvCxnSpPr/>
          <p:nvPr/>
        </p:nvCxnSpPr>
        <p:spPr>
          <a:xfrm>
            <a:off x="6188782" y="2721434"/>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583472" y="2724137"/>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1198754" y="2741070"/>
            <a:ext cx="871500" cy="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2" name="TextBox 71"/>
          <p:cNvSpPr txBox="1">
            <a:spLocks noChangeArrowheads="1"/>
          </p:cNvSpPr>
          <p:nvPr/>
        </p:nvSpPr>
        <p:spPr bwMode="auto">
          <a:xfrm>
            <a:off x="1201381" y="4078487"/>
            <a:ext cx="7677510" cy="1508105"/>
          </a:xfrm>
          <a:prstGeom prst="rect">
            <a:avLst/>
          </a:prstGeom>
          <a:noFill/>
          <a:ln w="9525">
            <a:noFill/>
            <a:miter lim="800000"/>
            <a:headEnd/>
            <a:tailEnd/>
          </a:ln>
        </p:spPr>
        <p:txBody>
          <a:bodyPr wrap="square">
            <a:spAutoFit/>
          </a:bodyPr>
          <a:lstStyle/>
          <a:p>
            <a:r>
              <a:rPr lang="en-US" sz="2400" b="1" dirty="0">
                <a:latin typeface="Calibri" pitchFamily="34" charset="0"/>
              </a:rPr>
              <a:t>Cost of Goods Sold </a:t>
            </a:r>
            <a:r>
              <a:rPr lang="en-US" sz="2400" dirty="0">
                <a:latin typeface="Calibri" pitchFamily="34" charset="0"/>
              </a:rPr>
              <a:t>……………………………</a:t>
            </a:r>
            <a:r>
              <a:rPr lang="en-US" sz="2400" b="1" dirty="0">
                <a:latin typeface="Calibri" pitchFamily="34" charset="0"/>
              </a:rPr>
              <a:t>	2,500 </a:t>
            </a:r>
          </a:p>
          <a:p>
            <a:r>
              <a:rPr lang="en-US" sz="2400" b="1" dirty="0">
                <a:latin typeface="Calibri" pitchFamily="34" charset="0"/>
              </a:rPr>
              <a:t>	Inventory </a:t>
            </a:r>
            <a:r>
              <a:rPr lang="en-US" sz="2400" dirty="0">
                <a:latin typeface="Calibri" pitchFamily="34" charset="0"/>
              </a:rPr>
              <a:t>……………..........................</a:t>
            </a:r>
            <a:r>
              <a:rPr lang="en-US" sz="2400" b="1" dirty="0">
                <a:latin typeface="Calibri" pitchFamily="34" charset="0"/>
              </a:rPr>
              <a:t> 				2,500</a:t>
            </a:r>
          </a:p>
          <a:p>
            <a:r>
              <a:rPr lang="en-US" sz="2400" i="1" dirty="0">
                <a:latin typeface="Calibri" pitchFamily="34" charset="0"/>
              </a:rPr>
              <a:t>	</a:t>
            </a:r>
            <a:r>
              <a:rPr lang="en-US" sz="2000" i="1" dirty="0">
                <a:latin typeface="Calibri" pitchFamily="34" charset="0"/>
              </a:rPr>
              <a:t>(Record cost of inventory sold)</a:t>
            </a:r>
          </a:p>
          <a:p>
            <a:r>
              <a:rPr lang="en-US" sz="2000" i="1" dirty="0">
                <a:solidFill>
                  <a:prstClr val="black"/>
                </a:solidFill>
                <a:latin typeface="Calibri" pitchFamily="34" charset="0"/>
              </a:rPr>
              <a:t>	($2,500 = [100 units × $7] + [200 units × $9]) </a:t>
            </a:r>
            <a:r>
              <a:rPr lang="en-US" sz="2000" b="1" dirty="0">
                <a:latin typeface="Calibri" pitchFamily="34" charset="0"/>
              </a:rPr>
              <a:t>	</a:t>
            </a:r>
            <a:endParaRPr lang="en-US" sz="2000" b="1" u="sng" dirty="0"/>
          </a:p>
        </p:txBody>
      </p:sp>
      <p:sp>
        <p:nvSpPr>
          <p:cNvPr id="76" name="Content Placeholder 2"/>
          <p:cNvSpPr txBox="1">
            <a:spLocks/>
          </p:cNvSpPr>
          <p:nvPr/>
        </p:nvSpPr>
        <p:spPr>
          <a:xfrm>
            <a:off x="710410" y="5511014"/>
            <a:ext cx="8229600" cy="104809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Sales price of $4,500 – Cost of units sold of $2,500 </a:t>
            </a:r>
            <a:br>
              <a:rPr lang="en-US" sz="2800" dirty="0"/>
            </a:br>
            <a:r>
              <a:rPr lang="en-US" sz="2800" dirty="0"/>
              <a:t>        = Profit on sale of $2,000 </a:t>
            </a:r>
          </a:p>
        </p:txBody>
      </p:sp>
    </p:spTree>
    <p:extLst>
      <p:ext uri="{BB962C8B-B14F-4D97-AF65-F5344CB8AC3E}">
        <p14:creationId xmlns:p14="http://schemas.microsoft.com/office/powerpoint/2010/main" val="49947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22960"/>
            <a:ext cx="8229600" cy="1143000"/>
          </a:xfrm>
        </p:spPr>
        <p:txBody>
          <a:bodyPr>
            <a:noAutofit/>
          </a:bodyPr>
          <a:lstStyle/>
          <a:p>
            <a:pPr>
              <a:lnSpc>
                <a:spcPct val="90000"/>
              </a:lnSpc>
            </a:pPr>
            <a:r>
              <a:rPr lang="en-US" sz="4000" dirty="0"/>
              <a:t>Inventory Account for Mario’s Game Shop</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6–13</a:t>
            </a:r>
          </a:p>
        </p:txBody>
      </p:sp>
      <p:sp>
        <p:nvSpPr>
          <p:cNvPr id="4" name="Rounded Rectangle 3"/>
          <p:cNvSpPr/>
          <p:nvPr/>
        </p:nvSpPr>
        <p:spPr>
          <a:xfrm>
            <a:off x="3329017" y="2169902"/>
            <a:ext cx="3004391" cy="3053451"/>
          </a:xfrm>
          <a:prstGeom prst="roundRect">
            <a:avLst>
              <a:gd name="adj" fmla="val 1100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8" name="TextBox 7"/>
          <p:cNvSpPr txBox="1"/>
          <p:nvPr/>
        </p:nvSpPr>
        <p:spPr>
          <a:xfrm>
            <a:off x="3439984" y="2324152"/>
            <a:ext cx="2749519" cy="400110"/>
          </a:xfrm>
          <a:prstGeom prst="rect">
            <a:avLst/>
          </a:prstGeom>
          <a:noFill/>
        </p:spPr>
        <p:txBody>
          <a:bodyPr wrap="square" rtlCol="0">
            <a:spAutoFit/>
          </a:bodyPr>
          <a:lstStyle/>
          <a:p>
            <a:pPr algn="ctr"/>
            <a:r>
              <a:rPr lang="en-US" sz="2000" b="1" dirty="0"/>
              <a:t>Inventory</a:t>
            </a:r>
            <a:endParaRPr lang="en-US" sz="2000" dirty="0"/>
          </a:p>
        </p:txBody>
      </p:sp>
      <p:sp>
        <p:nvSpPr>
          <p:cNvPr id="13" name="TextBox 12"/>
          <p:cNvSpPr txBox="1"/>
          <p:nvPr/>
        </p:nvSpPr>
        <p:spPr>
          <a:xfrm>
            <a:off x="1037699" y="2837149"/>
            <a:ext cx="3634509" cy="1446550"/>
          </a:xfrm>
          <a:prstGeom prst="rect">
            <a:avLst/>
          </a:prstGeom>
          <a:noFill/>
        </p:spPr>
        <p:txBody>
          <a:bodyPr wrap="square" rtlCol="0">
            <a:spAutoFit/>
          </a:bodyPr>
          <a:lstStyle/>
          <a:p>
            <a:pPr>
              <a:lnSpc>
                <a:spcPct val="110000"/>
              </a:lnSpc>
              <a:tabLst>
                <a:tab pos="801688" algn="l"/>
                <a:tab pos="3365500" algn="r"/>
                <a:tab pos="4575175" algn="r"/>
                <a:tab pos="5486400" algn="l"/>
              </a:tabLst>
            </a:pPr>
            <a:r>
              <a:rPr lang="en-US" sz="2000" b="1" dirty="0">
                <a:solidFill>
                  <a:srgbClr val="1D5F76"/>
                </a:solidFill>
              </a:rPr>
              <a:t>Jan.   1 	Beginning </a:t>
            </a:r>
            <a:r>
              <a:rPr lang="en-US" sz="2000" dirty="0"/>
              <a:t>	700</a:t>
            </a:r>
          </a:p>
          <a:p>
            <a:pPr>
              <a:lnSpc>
                <a:spcPct val="110000"/>
              </a:lnSpc>
              <a:tabLst>
                <a:tab pos="801688" algn="l"/>
                <a:tab pos="3365500" algn="r"/>
                <a:tab pos="4575175" algn="r"/>
                <a:tab pos="5486400" algn="l"/>
              </a:tabLst>
            </a:pPr>
            <a:r>
              <a:rPr lang="en-US" sz="2000" b="1" dirty="0">
                <a:solidFill>
                  <a:srgbClr val="1D5F76"/>
                </a:solidFill>
              </a:rPr>
              <a:t>Apr. 25 Purchase </a:t>
            </a:r>
            <a:r>
              <a:rPr lang="en-US" sz="2000" dirty="0"/>
              <a:t>	2,700</a:t>
            </a:r>
            <a:endParaRPr lang="en-US" sz="2000" b="1" dirty="0">
              <a:solidFill>
                <a:srgbClr val="1D5F76"/>
              </a:solidFill>
            </a:endParaRPr>
          </a:p>
          <a:p>
            <a:pPr>
              <a:lnSpc>
                <a:spcPct val="110000"/>
              </a:lnSpc>
              <a:tabLst>
                <a:tab pos="801688" algn="l"/>
                <a:tab pos="3365500" algn="r"/>
                <a:tab pos="4575175" algn="r"/>
                <a:tab pos="5486400" algn="l"/>
              </a:tabLst>
            </a:pPr>
            <a:r>
              <a:rPr lang="en-US" sz="2000" b="1" dirty="0">
                <a:solidFill>
                  <a:srgbClr val="1D5F76"/>
                </a:solidFill>
              </a:rPr>
              <a:t>Oct. 19 Purchase </a:t>
            </a:r>
            <a:r>
              <a:rPr lang="en-US" sz="2000" dirty="0"/>
              <a:t>	6,600</a:t>
            </a:r>
            <a:endParaRPr lang="en-US" sz="2000" b="1" dirty="0">
              <a:solidFill>
                <a:srgbClr val="1D5F76"/>
              </a:solidFill>
            </a:endParaRPr>
          </a:p>
          <a:p>
            <a:pPr>
              <a:lnSpc>
                <a:spcPct val="110000"/>
              </a:lnSpc>
              <a:tabLst>
                <a:tab pos="801688" algn="l"/>
                <a:tab pos="3365500" algn="r"/>
                <a:tab pos="4575175" algn="r"/>
                <a:tab pos="5486400" algn="l"/>
              </a:tabLst>
            </a:pPr>
            <a:r>
              <a:rPr lang="en-US" sz="2000" dirty="0"/>
              <a:t>		10,000</a:t>
            </a:r>
          </a:p>
        </p:txBody>
      </p:sp>
      <p:cxnSp>
        <p:nvCxnSpPr>
          <p:cNvPr id="9" name="Straight Connector 8"/>
          <p:cNvCxnSpPr/>
          <p:nvPr/>
        </p:nvCxnSpPr>
        <p:spPr>
          <a:xfrm>
            <a:off x="3439984" y="2831715"/>
            <a:ext cx="274951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790272" y="2832094"/>
            <a:ext cx="0" cy="230357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439984" y="3885814"/>
            <a:ext cx="274951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439984" y="4255183"/>
            <a:ext cx="274951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566732" y="4903651"/>
            <a:ext cx="95826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3566732" y="4968746"/>
            <a:ext cx="95826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5143437" y="2844241"/>
            <a:ext cx="3549626" cy="1446550"/>
          </a:xfrm>
          <a:prstGeom prst="rect">
            <a:avLst/>
          </a:prstGeom>
          <a:noFill/>
        </p:spPr>
        <p:txBody>
          <a:bodyPr wrap="square" rtlCol="0">
            <a:spAutoFit/>
          </a:bodyPr>
          <a:lstStyle/>
          <a:p>
            <a:pPr>
              <a:lnSpc>
                <a:spcPct val="110000"/>
              </a:lnSpc>
              <a:tabLst>
                <a:tab pos="801688" algn="l"/>
                <a:tab pos="3365500" algn="r"/>
                <a:tab pos="4575175" algn="r"/>
                <a:tab pos="5486400" algn="l"/>
              </a:tabLst>
            </a:pPr>
            <a:endParaRPr lang="en-US" sz="2000" dirty="0"/>
          </a:p>
          <a:p>
            <a:pPr>
              <a:lnSpc>
                <a:spcPct val="110000"/>
              </a:lnSpc>
              <a:tabLst>
                <a:tab pos="1377950" algn="l"/>
                <a:tab pos="3365500" algn="r"/>
                <a:tab pos="4575175" algn="r"/>
                <a:tab pos="5486400" algn="l"/>
              </a:tabLst>
            </a:pPr>
            <a:r>
              <a:rPr lang="en-US" sz="2000" dirty="0"/>
              <a:t>2,500	</a:t>
            </a:r>
            <a:r>
              <a:rPr lang="en-US" sz="2000" b="1" dirty="0">
                <a:solidFill>
                  <a:srgbClr val="1D5F76"/>
                </a:solidFill>
              </a:rPr>
              <a:t>Jul.   17   Sale</a:t>
            </a:r>
          </a:p>
          <a:p>
            <a:pPr>
              <a:lnSpc>
                <a:spcPct val="110000"/>
              </a:lnSpc>
              <a:tabLst>
                <a:tab pos="1377950" algn="l"/>
                <a:tab pos="3365500" algn="r"/>
                <a:tab pos="4575175" algn="r"/>
                <a:tab pos="5486400" algn="l"/>
              </a:tabLst>
            </a:pPr>
            <a:r>
              <a:rPr lang="en-US" sz="2000" dirty="0"/>
              <a:t>5,300	</a:t>
            </a:r>
            <a:r>
              <a:rPr lang="en-US" sz="2000" b="1" dirty="0">
                <a:solidFill>
                  <a:srgbClr val="1D5F76"/>
                </a:solidFill>
              </a:rPr>
              <a:t>Dec. 15   Sale</a:t>
            </a:r>
          </a:p>
          <a:p>
            <a:pPr>
              <a:lnSpc>
                <a:spcPct val="110000"/>
              </a:lnSpc>
              <a:tabLst>
                <a:tab pos="801688" algn="l"/>
                <a:tab pos="3365500" algn="r"/>
                <a:tab pos="4575175" algn="r"/>
                <a:tab pos="5486400" algn="l"/>
              </a:tabLst>
            </a:pPr>
            <a:r>
              <a:rPr lang="en-US" sz="2000" dirty="0"/>
              <a:t>7,800</a:t>
            </a:r>
          </a:p>
        </p:txBody>
      </p:sp>
      <p:sp>
        <p:nvSpPr>
          <p:cNvPr id="16" name="TextBox 15"/>
          <p:cNvSpPr txBox="1"/>
          <p:nvPr/>
        </p:nvSpPr>
        <p:spPr>
          <a:xfrm>
            <a:off x="1037698" y="4138278"/>
            <a:ext cx="3634509" cy="769441"/>
          </a:xfrm>
          <a:prstGeom prst="rect">
            <a:avLst/>
          </a:prstGeom>
          <a:noFill/>
        </p:spPr>
        <p:txBody>
          <a:bodyPr wrap="square" rtlCol="0">
            <a:spAutoFit/>
          </a:bodyPr>
          <a:lstStyle/>
          <a:p>
            <a:pPr>
              <a:lnSpc>
                <a:spcPct val="110000"/>
              </a:lnSpc>
              <a:tabLst>
                <a:tab pos="801688" algn="l"/>
                <a:tab pos="3365500" algn="r"/>
                <a:tab pos="4575175" algn="r"/>
                <a:tab pos="5486400" algn="l"/>
              </a:tabLst>
            </a:pPr>
            <a:r>
              <a:rPr lang="en-US" sz="2000" b="1" dirty="0">
                <a:solidFill>
                  <a:srgbClr val="1D5F76"/>
                </a:solidFill>
              </a:rPr>
              <a:t>Dec. 31 Ending</a:t>
            </a:r>
          </a:p>
          <a:p>
            <a:pPr>
              <a:lnSpc>
                <a:spcPct val="110000"/>
              </a:lnSpc>
              <a:tabLst>
                <a:tab pos="801688" algn="l"/>
                <a:tab pos="3365500" algn="r"/>
                <a:tab pos="4575175" algn="r"/>
                <a:tab pos="5486400" algn="l"/>
              </a:tabLst>
            </a:pPr>
            <a:r>
              <a:rPr lang="en-US" sz="2000" dirty="0"/>
              <a:t>	</a:t>
            </a:r>
            <a:r>
              <a:rPr lang="en-US" sz="2000" b="1" dirty="0">
                <a:solidFill>
                  <a:srgbClr val="1D5F76"/>
                </a:solidFill>
              </a:rPr>
              <a:t>FIFO amount </a:t>
            </a:r>
            <a:r>
              <a:rPr lang="en-US" sz="2000" dirty="0"/>
              <a:t>	Bal. 2,200</a:t>
            </a:r>
          </a:p>
        </p:txBody>
      </p:sp>
    </p:spTree>
    <p:extLst>
      <p:ext uri="{BB962C8B-B14F-4D97-AF65-F5344CB8AC3E}">
        <p14:creationId xmlns:p14="http://schemas.microsoft.com/office/powerpoint/2010/main" val="268210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7955280" cy="582374"/>
          </a:xfrm>
        </p:spPr>
        <p:txBody>
          <a:bodyPr/>
          <a:lstStyle/>
          <a:p>
            <a:pPr>
              <a:lnSpc>
                <a:spcPct val="90000"/>
              </a:lnSpc>
              <a:spcBef>
                <a:spcPct val="20000"/>
              </a:spcBef>
            </a:pPr>
            <a:r>
              <a:rPr lang="en-US" sz="4000" dirty="0"/>
              <a:t>Key Point</a:t>
            </a:r>
            <a:r>
              <a:rPr lang="en-US" dirty="0"/>
              <a:t> </a:t>
            </a:r>
            <a:br>
              <a:rPr lang="en-US" sz="4000" dirty="0"/>
            </a:br>
            <a:endParaRPr lang="en-US" dirty="0">
              <a:solidFill>
                <a:srgbClr val="1D5F76"/>
              </a:solidFill>
              <a:latin typeface="+mn-lt"/>
              <a:ea typeface="+mn-ea"/>
              <a:cs typeface="+mn-cs"/>
            </a:endParaRP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3" name="TextBox 2">
            <a:extLst>
              <a:ext uri="{FF2B5EF4-FFF2-40B4-BE49-F238E27FC236}">
                <a16:creationId xmlns:a16="http://schemas.microsoft.com/office/drawing/2014/main" id="{6BC4DC0A-3CEF-4B3A-95DC-1EFFFDC82328}"/>
              </a:ext>
            </a:extLst>
          </p:cNvPr>
          <p:cNvSpPr txBox="1"/>
          <p:nvPr/>
        </p:nvSpPr>
        <p:spPr>
          <a:xfrm>
            <a:off x="812787" y="1280160"/>
            <a:ext cx="7955280" cy="4813625"/>
          </a:xfrm>
          <a:prstGeom prst="rect">
            <a:avLst/>
          </a:prstGeom>
          <a:noFill/>
        </p:spPr>
        <p:txBody>
          <a:bodyPr wrap="square" rtlCol="0">
            <a:spAutoFit/>
          </a:bodyPr>
          <a:lstStyle/>
          <a:p>
            <a:pPr marL="342900" indent="-342900">
              <a:spcBef>
                <a:spcPct val="20000"/>
              </a:spcBef>
              <a:buFont typeface="Arial"/>
              <a:buChar char="•"/>
            </a:pPr>
            <a:r>
              <a:rPr lang="en-US" sz="2600" dirty="0">
                <a:solidFill>
                  <a:srgbClr val="1D5F76"/>
                </a:solidFill>
              </a:rPr>
              <a:t>The perpetual inventory system maintains a continual—or perpetual—record of inventory purchased and sold. </a:t>
            </a:r>
          </a:p>
          <a:p>
            <a:pPr marL="342900" indent="-342900">
              <a:spcBef>
                <a:spcPct val="20000"/>
              </a:spcBef>
              <a:buFont typeface="Arial"/>
              <a:buChar char="•"/>
            </a:pPr>
            <a:r>
              <a:rPr lang="en-US" sz="2600" dirty="0">
                <a:solidFill>
                  <a:srgbClr val="1D5F76"/>
                </a:solidFill>
              </a:rPr>
              <a:t>When companies purchase inventory using a perpetual inventory system, they increase the Inventory account and either decrease Cash or increase Accounts Payable. </a:t>
            </a:r>
          </a:p>
          <a:p>
            <a:pPr marL="342900" indent="-342900">
              <a:spcBef>
                <a:spcPct val="20000"/>
              </a:spcBef>
              <a:buFont typeface="Arial"/>
              <a:buChar char="•"/>
            </a:pPr>
            <a:r>
              <a:rPr lang="en-US" sz="2600" dirty="0">
                <a:solidFill>
                  <a:srgbClr val="1D5F76"/>
                </a:solidFill>
              </a:rPr>
              <a:t>When companies sell inventory, they make two entries: </a:t>
            </a:r>
          </a:p>
          <a:p>
            <a:pPr marL="971550" lvl="1" indent="-514350">
              <a:spcBef>
                <a:spcPct val="20000"/>
              </a:spcBef>
              <a:buFont typeface="+mj-lt"/>
              <a:buAutoNum type="arabicParenR"/>
            </a:pPr>
            <a:r>
              <a:rPr lang="en-US" sz="2600" dirty="0">
                <a:solidFill>
                  <a:srgbClr val="1D5F76"/>
                </a:solidFill>
              </a:rPr>
              <a:t>They increase an asset account (Cash or Accounts Receivable) and increase Sales Revenue, and </a:t>
            </a:r>
          </a:p>
          <a:p>
            <a:pPr marL="971550" lvl="1" indent="-514350">
              <a:spcBef>
                <a:spcPct val="20000"/>
              </a:spcBef>
              <a:buFont typeface="+mj-lt"/>
              <a:buAutoNum type="arabicParenR"/>
            </a:pPr>
            <a:r>
              <a:rPr lang="en-US" sz="2600" dirty="0">
                <a:solidFill>
                  <a:srgbClr val="1D5F76"/>
                </a:solidFill>
              </a:rPr>
              <a:t>They increase Cost of Goods Sold and decrease Inventory.</a:t>
            </a:r>
          </a:p>
        </p:txBody>
      </p:sp>
    </p:spTree>
    <p:extLst>
      <p:ext uri="{BB962C8B-B14F-4D97-AF65-F5344CB8AC3E}">
        <p14:creationId xmlns:p14="http://schemas.microsoft.com/office/powerpoint/2010/main" val="1438865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7955280" cy="1143000"/>
          </a:xfrm>
        </p:spPr>
        <p:txBody>
          <a:bodyPr/>
          <a:lstStyle/>
          <a:p>
            <a:r>
              <a:rPr lang="en-US" sz="4000" dirty="0"/>
              <a:t>Simple Year-End Adjustment from FIFO to LIFO</a:t>
            </a:r>
          </a:p>
        </p:txBody>
      </p:sp>
      <p:sp>
        <p:nvSpPr>
          <p:cNvPr id="3" name="Content Placeholder 2"/>
          <p:cNvSpPr>
            <a:spLocks noGrp="1"/>
          </p:cNvSpPr>
          <p:nvPr>
            <p:ph idx="1"/>
          </p:nvPr>
        </p:nvSpPr>
        <p:spPr>
          <a:xfrm>
            <a:off x="901874" y="1737360"/>
            <a:ext cx="7954027" cy="4572000"/>
          </a:xfrm>
        </p:spPr>
        <p:txBody>
          <a:bodyPr>
            <a:normAutofit/>
          </a:bodyPr>
          <a:lstStyle/>
          <a:p>
            <a:r>
              <a:rPr lang="en-US" dirty="0"/>
              <a:t>Most companies maintain their own inventory records on a FIFO basis.</a:t>
            </a:r>
          </a:p>
          <a:p>
            <a:r>
              <a:rPr lang="en-US" dirty="0"/>
              <a:t>However, many companies choose to report their inventory using the LIFO assumption.</a:t>
            </a:r>
          </a:p>
          <a:p>
            <a:pPr lvl="1"/>
            <a:r>
              <a:rPr lang="en-US" dirty="0"/>
              <a:t>These companies make a </a:t>
            </a:r>
            <a:r>
              <a:rPr lang="en-US" b="1" dirty="0"/>
              <a:t>LIFO adjustment</a:t>
            </a:r>
            <a:r>
              <a:rPr lang="en-US" dirty="0"/>
              <a:t>–An adjustment used to convert a company’s own inventory records maintained throughout the year on a FIFO basis to LIFO basis for preparing financial statements at the end of the year.</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9" name="Slide Number Placeholder 2"/>
          <p:cNvSpPr txBox="1">
            <a:spLocks/>
          </p:cNvSpPr>
          <p:nvPr/>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53</a:t>
            </a:fld>
            <a:endParaRPr lang="en-US" dirty="0"/>
          </a:p>
        </p:txBody>
      </p:sp>
    </p:spTree>
    <p:extLst>
      <p:ext uri="{BB962C8B-B14F-4D97-AF65-F5344CB8AC3E}">
        <p14:creationId xmlns:p14="http://schemas.microsoft.com/office/powerpoint/2010/main" val="16091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860" y="822960"/>
            <a:ext cx="8253140" cy="1143000"/>
          </a:xfrm>
        </p:spPr>
        <p:txBody>
          <a:bodyPr>
            <a:noAutofit/>
          </a:bodyPr>
          <a:lstStyle/>
          <a:p>
            <a:r>
              <a:rPr lang="en-US" sz="3600" dirty="0"/>
              <a:t>Inventory Account for Mario’s Game Shop, after LIFO Adjustment </a:t>
            </a:r>
          </a:p>
        </p:txBody>
      </p:sp>
      <p:sp>
        <p:nvSpPr>
          <p:cNvPr id="3" name="Text Placeholder 5"/>
          <p:cNvSpPr txBox="1">
            <a:spLocks/>
          </p:cNvSpPr>
          <p:nvPr/>
        </p:nvSpPr>
        <p:spPr>
          <a:xfrm>
            <a:off x="852388" y="36576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6–14</a:t>
            </a:r>
          </a:p>
        </p:txBody>
      </p:sp>
      <p:sp>
        <p:nvSpPr>
          <p:cNvPr id="4" name="Rounded Rectangle 3"/>
          <p:cNvSpPr/>
          <p:nvPr/>
        </p:nvSpPr>
        <p:spPr>
          <a:xfrm>
            <a:off x="2958755" y="3560218"/>
            <a:ext cx="3004391" cy="3066050"/>
          </a:xfrm>
          <a:prstGeom prst="roundRect">
            <a:avLst>
              <a:gd name="adj" fmla="val 1100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3086190" y="3591178"/>
            <a:ext cx="2749519" cy="369332"/>
          </a:xfrm>
          <a:prstGeom prst="rect">
            <a:avLst/>
          </a:prstGeom>
          <a:noFill/>
        </p:spPr>
        <p:txBody>
          <a:bodyPr wrap="square" rtlCol="0">
            <a:spAutoFit/>
          </a:bodyPr>
          <a:lstStyle/>
          <a:p>
            <a:pPr algn="ctr"/>
            <a:r>
              <a:rPr lang="en-US" b="1" dirty="0"/>
              <a:t>Inventory</a:t>
            </a:r>
            <a:endParaRPr lang="en-US" dirty="0"/>
          </a:p>
        </p:txBody>
      </p:sp>
      <p:sp>
        <p:nvSpPr>
          <p:cNvPr id="13" name="TextBox 12"/>
          <p:cNvSpPr txBox="1"/>
          <p:nvPr/>
        </p:nvSpPr>
        <p:spPr>
          <a:xfrm>
            <a:off x="852388" y="3980399"/>
            <a:ext cx="8106300" cy="2525307"/>
          </a:xfrm>
          <a:prstGeom prst="rect">
            <a:avLst/>
          </a:prstGeom>
          <a:noFill/>
        </p:spPr>
        <p:txBody>
          <a:bodyPr wrap="square" rtlCol="0">
            <a:spAutoFit/>
          </a:bodyPr>
          <a:lstStyle/>
          <a:p>
            <a:pPr>
              <a:lnSpc>
                <a:spcPct val="110000"/>
              </a:lnSpc>
              <a:tabLst>
                <a:tab pos="801688" algn="l"/>
                <a:tab pos="3144838" algn="r"/>
                <a:tab pos="4340225" algn="r"/>
                <a:tab pos="5253038" algn="l"/>
              </a:tabLst>
            </a:pPr>
            <a:r>
              <a:rPr lang="en-US" b="1" dirty="0">
                <a:solidFill>
                  <a:srgbClr val="1D5F76"/>
                </a:solidFill>
              </a:rPr>
              <a:t>Jan.   1 	Beginning </a:t>
            </a:r>
            <a:r>
              <a:rPr lang="en-US" dirty="0"/>
              <a:t>	700</a:t>
            </a:r>
          </a:p>
          <a:p>
            <a:pPr>
              <a:lnSpc>
                <a:spcPct val="110000"/>
              </a:lnSpc>
              <a:tabLst>
                <a:tab pos="801688" algn="l"/>
                <a:tab pos="3144838" algn="r"/>
                <a:tab pos="4340225" algn="r"/>
                <a:tab pos="5253038" algn="l"/>
              </a:tabLst>
            </a:pPr>
            <a:r>
              <a:rPr lang="en-US" b="1" dirty="0">
                <a:solidFill>
                  <a:srgbClr val="1D5F76"/>
                </a:solidFill>
              </a:rPr>
              <a:t>Apr. 25 	Purchase </a:t>
            </a:r>
            <a:r>
              <a:rPr lang="en-US" dirty="0"/>
              <a:t>	2,700	2,500	</a:t>
            </a:r>
            <a:r>
              <a:rPr lang="en-US" b="1" dirty="0">
                <a:solidFill>
                  <a:srgbClr val="1D5F76"/>
                </a:solidFill>
              </a:rPr>
              <a:t>Jul.   17     Sale</a:t>
            </a:r>
          </a:p>
          <a:p>
            <a:pPr>
              <a:lnSpc>
                <a:spcPct val="110000"/>
              </a:lnSpc>
              <a:tabLst>
                <a:tab pos="801688" algn="l"/>
                <a:tab pos="3144838" algn="r"/>
                <a:tab pos="4340225" algn="r"/>
                <a:tab pos="5253038" algn="l"/>
              </a:tabLst>
            </a:pPr>
            <a:r>
              <a:rPr lang="en-US" b="1" dirty="0">
                <a:solidFill>
                  <a:srgbClr val="1D5F76"/>
                </a:solidFill>
              </a:rPr>
              <a:t>Oct. 19 	Purchase </a:t>
            </a:r>
            <a:r>
              <a:rPr lang="en-US" dirty="0"/>
              <a:t>	6,600	5,300	</a:t>
            </a:r>
            <a:r>
              <a:rPr lang="en-US" b="1" dirty="0">
                <a:solidFill>
                  <a:srgbClr val="1D5F76"/>
                </a:solidFill>
              </a:rPr>
              <a:t>Dec. 15     Sale</a:t>
            </a:r>
          </a:p>
          <a:p>
            <a:pPr>
              <a:lnSpc>
                <a:spcPct val="110000"/>
              </a:lnSpc>
              <a:tabLst>
                <a:tab pos="801688" algn="l"/>
                <a:tab pos="3144838" algn="r"/>
                <a:tab pos="4340225" algn="r"/>
                <a:tab pos="5253038" algn="l"/>
              </a:tabLst>
            </a:pPr>
            <a:r>
              <a:rPr lang="en-US" dirty="0"/>
              <a:t>		10,000	7,800</a:t>
            </a:r>
          </a:p>
          <a:p>
            <a:pPr>
              <a:lnSpc>
                <a:spcPct val="110000"/>
              </a:lnSpc>
              <a:tabLst>
                <a:tab pos="801688" algn="l"/>
                <a:tab pos="3144838" algn="r"/>
                <a:tab pos="4340225" algn="r"/>
                <a:tab pos="5253038" algn="l"/>
              </a:tabLst>
            </a:pPr>
            <a:r>
              <a:rPr lang="en-US" b="1" dirty="0">
                <a:solidFill>
                  <a:srgbClr val="1D5F76"/>
                </a:solidFill>
              </a:rPr>
              <a:t>Dec. 31 FIFO amount </a:t>
            </a:r>
            <a:r>
              <a:rPr lang="en-US" dirty="0"/>
              <a:t>	 2,200</a:t>
            </a:r>
          </a:p>
          <a:p>
            <a:pPr>
              <a:lnSpc>
                <a:spcPct val="110000"/>
              </a:lnSpc>
              <a:tabLst>
                <a:tab pos="801688" algn="l"/>
                <a:tab pos="3144838" algn="r"/>
                <a:tab pos="4340225" algn="r"/>
                <a:tab pos="5253038" algn="l"/>
              </a:tabLst>
            </a:pPr>
            <a:r>
              <a:rPr lang="en-US" dirty="0"/>
              <a:t>			</a:t>
            </a:r>
            <a:r>
              <a:rPr lang="en-US" b="1" dirty="0">
                <a:solidFill>
                  <a:srgbClr val="FF0000"/>
                </a:solidFill>
              </a:rPr>
              <a:t>600</a:t>
            </a:r>
            <a:r>
              <a:rPr lang="en-US" dirty="0">
                <a:solidFill>
                  <a:srgbClr val="FF0000"/>
                </a:solidFill>
              </a:rPr>
              <a:t>	</a:t>
            </a:r>
            <a:r>
              <a:rPr lang="en-US" b="1" dirty="0">
                <a:solidFill>
                  <a:srgbClr val="FF0000"/>
                </a:solidFill>
              </a:rPr>
              <a:t>Dec. 31 LIFO adjustment        </a:t>
            </a:r>
          </a:p>
          <a:p>
            <a:pPr>
              <a:lnSpc>
                <a:spcPct val="110000"/>
              </a:lnSpc>
              <a:tabLst>
                <a:tab pos="801688" algn="l"/>
                <a:tab pos="3144838" algn="r"/>
                <a:tab pos="4340225" algn="r"/>
                <a:tab pos="5253038" algn="l"/>
              </a:tabLst>
            </a:pPr>
            <a:r>
              <a:rPr lang="en-US" b="1" dirty="0">
                <a:solidFill>
                  <a:srgbClr val="1D5F76"/>
                </a:solidFill>
              </a:rPr>
              <a:t>Dec. 31	Ending</a:t>
            </a:r>
          </a:p>
          <a:p>
            <a:pPr>
              <a:lnSpc>
                <a:spcPct val="110000"/>
              </a:lnSpc>
              <a:tabLst>
                <a:tab pos="801688" algn="l"/>
                <a:tab pos="3144838" algn="r"/>
                <a:tab pos="4340225" algn="r"/>
                <a:tab pos="5253038" algn="l"/>
              </a:tabLst>
            </a:pPr>
            <a:r>
              <a:rPr lang="en-US" dirty="0"/>
              <a:t>     	</a:t>
            </a:r>
            <a:r>
              <a:rPr lang="en-US" b="1" dirty="0">
                <a:solidFill>
                  <a:srgbClr val="1D5F76"/>
                </a:solidFill>
              </a:rPr>
              <a:t>LIFO amount</a:t>
            </a:r>
            <a:r>
              <a:rPr lang="en-US" dirty="0"/>
              <a:t>	Bal. 1,600</a:t>
            </a:r>
          </a:p>
        </p:txBody>
      </p:sp>
      <p:cxnSp>
        <p:nvCxnSpPr>
          <p:cNvPr id="9" name="Straight Connector 8"/>
          <p:cNvCxnSpPr/>
          <p:nvPr/>
        </p:nvCxnSpPr>
        <p:spPr>
          <a:xfrm>
            <a:off x="3069722" y="3974965"/>
            <a:ext cx="274951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420010" y="3975344"/>
            <a:ext cx="0" cy="253036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069722" y="4953908"/>
            <a:ext cx="274951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069722" y="5248909"/>
            <a:ext cx="274951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3159485" y="6463068"/>
            <a:ext cx="958264" cy="52569"/>
            <a:chOff x="3443432" y="4753339"/>
            <a:chExt cx="958264" cy="52569"/>
          </a:xfrm>
        </p:grpSpPr>
        <p:cxnSp>
          <p:nvCxnSpPr>
            <p:cNvPr id="22" name="Straight Connector 21"/>
            <p:cNvCxnSpPr/>
            <p:nvPr/>
          </p:nvCxnSpPr>
          <p:spPr>
            <a:xfrm>
              <a:off x="3443432" y="4753339"/>
              <a:ext cx="95826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3443432" y="4805908"/>
              <a:ext cx="95826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15" name="Straight Connector 14"/>
          <p:cNvCxnSpPr/>
          <p:nvPr/>
        </p:nvCxnSpPr>
        <p:spPr>
          <a:xfrm>
            <a:off x="3069722" y="5819518"/>
            <a:ext cx="274951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771660" y="1892936"/>
            <a:ext cx="8045078" cy="157364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9" name="TextBox 18"/>
          <p:cNvSpPr txBox="1">
            <a:spLocks noChangeArrowheads="1"/>
          </p:cNvSpPr>
          <p:nvPr/>
        </p:nvSpPr>
        <p:spPr bwMode="auto">
          <a:xfrm>
            <a:off x="972039" y="1892936"/>
            <a:ext cx="7677510" cy="461665"/>
          </a:xfrm>
          <a:prstGeom prst="rect">
            <a:avLst/>
          </a:prstGeom>
          <a:noFill/>
          <a:ln w="9525">
            <a:noFill/>
            <a:miter lim="800000"/>
            <a:headEnd/>
            <a:tailEnd/>
          </a:ln>
        </p:spPr>
        <p:txBody>
          <a:bodyPr wrap="square">
            <a:spAutoFit/>
          </a:bodyPr>
          <a:lstStyle/>
          <a:p>
            <a:r>
              <a:rPr lang="en-US" sz="2400" dirty="0">
                <a:latin typeface="Calibri" pitchFamily="34" charset="0"/>
              </a:rPr>
              <a:t>December 31</a:t>
            </a:r>
            <a:r>
              <a:rPr lang="en-US" sz="2400" b="1" dirty="0">
                <a:latin typeface="Calibri" pitchFamily="34" charset="0"/>
              </a:rPr>
              <a:t>								</a:t>
            </a:r>
            <a:r>
              <a:rPr lang="en-US" sz="2400" dirty="0">
                <a:latin typeface="Calibri" pitchFamily="34" charset="0"/>
              </a:rPr>
              <a:t>Debit		Credit</a:t>
            </a:r>
            <a:endParaRPr lang="en-US" sz="2400" dirty="0"/>
          </a:p>
        </p:txBody>
      </p:sp>
      <p:sp>
        <p:nvSpPr>
          <p:cNvPr id="20" name="TextBox 19"/>
          <p:cNvSpPr txBox="1">
            <a:spLocks noChangeArrowheads="1"/>
          </p:cNvSpPr>
          <p:nvPr/>
        </p:nvSpPr>
        <p:spPr bwMode="auto">
          <a:xfrm>
            <a:off x="1023659" y="2266251"/>
            <a:ext cx="7677510" cy="1200329"/>
          </a:xfrm>
          <a:prstGeom prst="rect">
            <a:avLst/>
          </a:prstGeom>
          <a:noFill/>
          <a:ln w="9525">
            <a:noFill/>
            <a:miter lim="800000"/>
            <a:headEnd/>
            <a:tailEnd/>
          </a:ln>
        </p:spPr>
        <p:txBody>
          <a:bodyPr wrap="square">
            <a:spAutoFit/>
          </a:bodyPr>
          <a:lstStyle/>
          <a:p>
            <a:r>
              <a:rPr lang="en-US" sz="2400" b="1" dirty="0">
                <a:latin typeface="Calibri" pitchFamily="34" charset="0"/>
              </a:rPr>
              <a:t>Cost of Goods Sold </a:t>
            </a:r>
            <a:r>
              <a:rPr lang="en-US" sz="2400" dirty="0">
                <a:latin typeface="Calibri" pitchFamily="34" charset="0"/>
              </a:rPr>
              <a:t>……………………………</a:t>
            </a:r>
            <a:r>
              <a:rPr lang="en-US" sz="2400" b="1" dirty="0">
                <a:latin typeface="Calibri" pitchFamily="34" charset="0"/>
              </a:rPr>
              <a:t>	600 </a:t>
            </a:r>
          </a:p>
          <a:p>
            <a:r>
              <a:rPr lang="en-US" sz="2400" b="1" dirty="0">
                <a:latin typeface="Calibri" pitchFamily="34" charset="0"/>
              </a:rPr>
              <a:t>	Inventory </a:t>
            </a:r>
            <a:r>
              <a:rPr lang="en-US" sz="2400" dirty="0">
                <a:latin typeface="Calibri" pitchFamily="34" charset="0"/>
              </a:rPr>
              <a:t>……………..........................	</a:t>
            </a:r>
            <a:r>
              <a:rPr lang="en-US" sz="2400" b="1" dirty="0">
                <a:latin typeface="Calibri" pitchFamily="34" charset="0"/>
              </a:rPr>
              <a:t> 			600</a:t>
            </a:r>
          </a:p>
          <a:p>
            <a:r>
              <a:rPr lang="en-US" sz="2400" i="1" dirty="0">
                <a:latin typeface="Calibri" pitchFamily="34" charset="0"/>
              </a:rPr>
              <a:t>	</a:t>
            </a:r>
            <a:r>
              <a:rPr lang="en-US" sz="2000" i="1" dirty="0">
                <a:latin typeface="Calibri" pitchFamily="34" charset="0"/>
              </a:rPr>
              <a:t>(Record the LIFO adjustment)</a:t>
            </a:r>
            <a:r>
              <a:rPr lang="en-US" sz="2000" b="1" dirty="0">
                <a:latin typeface="Calibri" pitchFamily="34" charset="0"/>
              </a:rPr>
              <a:t>	</a:t>
            </a:r>
            <a:endParaRPr lang="en-US" sz="2000" b="1" u="sng" dirty="0"/>
          </a:p>
        </p:txBody>
      </p:sp>
      <p:cxnSp>
        <p:nvCxnSpPr>
          <p:cNvPr id="21" name="Straight Connector 20"/>
          <p:cNvCxnSpPr/>
          <p:nvPr/>
        </p:nvCxnSpPr>
        <p:spPr>
          <a:xfrm>
            <a:off x="6013687" y="2283727"/>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408377" y="2286430"/>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023659" y="2283727"/>
            <a:ext cx="1849814" cy="270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Arc 5"/>
          <p:cNvSpPr/>
          <p:nvPr/>
        </p:nvSpPr>
        <p:spPr>
          <a:xfrm rot="486732">
            <a:off x="7510952" y="3016134"/>
            <a:ext cx="914400" cy="2746357"/>
          </a:xfrm>
          <a:prstGeom prst="arc">
            <a:avLst>
              <a:gd name="adj1" fmla="val 16200000"/>
              <a:gd name="adj2" fmla="val 4735884"/>
            </a:avLst>
          </a:prstGeom>
          <a:ln>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Oval 6"/>
          <p:cNvSpPr/>
          <p:nvPr/>
        </p:nvSpPr>
        <p:spPr>
          <a:xfrm>
            <a:off x="1641677" y="5236813"/>
            <a:ext cx="500273" cy="333557"/>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Oval 24"/>
          <p:cNvSpPr/>
          <p:nvPr/>
        </p:nvSpPr>
        <p:spPr>
          <a:xfrm>
            <a:off x="1658611" y="6131103"/>
            <a:ext cx="563672" cy="333557"/>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351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7955280" cy="582374"/>
          </a:xfrm>
        </p:spPr>
        <p:txBody>
          <a:bodyPr/>
          <a:lstStyle/>
          <a:p>
            <a:pPr>
              <a:lnSpc>
                <a:spcPct val="90000"/>
              </a:lnSpc>
              <a:spcBef>
                <a:spcPct val="20000"/>
              </a:spcBef>
            </a:pPr>
            <a:r>
              <a:rPr lang="en-US" sz="4000" dirty="0"/>
              <a:t>Key Point</a:t>
            </a:r>
            <a:r>
              <a:rPr lang="en-US" dirty="0"/>
              <a:t> </a:t>
            </a:r>
            <a:br>
              <a:rPr lang="en-US" sz="4000" dirty="0"/>
            </a:br>
            <a:endParaRPr lang="en-US" dirty="0">
              <a:solidFill>
                <a:srgbClr val="1D5F76"/>
              </a:solidFill>
              <a:latin typeface="+mn-lt"/>
              <a:ea typeface="+mn-ea"/>
              <a:cs typeface="+mn-cs"/>
            </a:endParaRP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3" name="TextBox 2">
            <a:extLst>
              <a:ext uri="{FF2B5EF4-FFF2-40B4-BE49-F238E27FC236}">
                <a16:creationId xmlns:a16="http://schemas.microsoft.com/office/drawing/2014/main" id="{6BC4DC0A-3CEF-4B3A-95DC-1EFFFDC82328}"/>
              </a:ext>
            </a:extLst>
          </p:cNvPr>
          <p:cNvSpPr txBox="1"/>
          <p:nvPr/>
        </p:nvSpPr>
        <p:spPr>
          <a:xfrm>
            <a:off x="812787" y="1280160"/>
            <a:ext cx="7955280" cy="2653034"/>
          </a:xfrm>
          <a:prstGeom prst="rect">
            <a:avLst/>
          </a:prstGeom>
          <a:noFill/>
        </p:spPr>
        <p:txBody>
          <a:bodyPr wrap="square" rtlCol="0">
            <a:spAutoFit/>
          </a:bodyPr>
          <a:lstStyle/>
          <a:p>
            <a:pPr marL="342900" indent="-342900">
              <a:spcBef>
                <a:spcPct val="20000"/>
              </a:spcBef>
              <a:buFont typeface="Arial"/>
              <a:buChar char="•"/>
            </a:pPr>
            <a:r>
              <a:rPr lang="en-US" sz="2600" dirty="0">
                <a:solidFill>
                  <a:srgbClr val="1D5F76"/>
                </a:solidFill>
              </a:rPr>
              <a:t>Most companies maintain their own inventory records on a FIFO basis, and then some prepare financial statements on a LIFO basis. </a:t>
            </a:r>
          </a:p>
          <a:p>
            <a:pPr marL="342900" indent="-342900">
              <a:spcBef>
                <a:spcPct val="20000"/>
              </a:spcBef>
              <a:buFont typeface="Arial"/>
              <a:buChar char="•"/>
            </a:pPr>
            <a:r>
              <a:rPr lang="en-US" sz="2600" dirty="0">
                <a:solidFill>
                  <a:srgbClr val="1D5F76"/>
                </a:solidFill>
              </a:rPr>
              <a:t>To adjust their FIFO inventory records to LIFO for financial reporting, companies use a LIFO adjustment at the end of the year.</a:t>
            </a:r>
          </a:p>
        </p:txBody>
      </p:sp>
    </p:spTree>
    <p:extLst>
      <p:ext uri="{BB962C8B-B14F-4D97-AF65-F5344CB8AC3E}">
        <p14:creationId xmlns:p14="http://schemas.microsoft.com/office/powerpoint/2010/main" val="8237015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Additional Inventory Transactions</a:t>
            </a:r>
          </a:p>
        </p:txBody>
      </p:sp>
      <p:sp>
        <p:nvSpPr>
          <p:cNvPr id="3" name="Content Placeholder 2"/>
          <p:cNvSpPr>
            <a:spLocks noGrp="1"/>
          </p:cNvSpPr>
          <p:nvPr>
            <p:ph idx="1"/>
          </p:nvPr>
        </p:nvSpPr>
        <p:spPr>
          <a:xfrm>
            <a:off x="809150" y="1280160"/>
            <a:ext cx="7955280" cy="4525963"/>
          </a:xfrm>
        </p:spPr>
        <p:txBody>
          <a:bodyPr>
            <a:normAutofit fontScale="92500" lnSpcReduction="10000"/>
          </a:bodyPr>
          <a:lstStyle/>
          <a:p>
            <a:r>
              <a:rPr lang="en-US" b="1" dirty="0"/>
              <a:t>Freight charges</a:t>
            </a:r>
          </a:p>
          <a:p>
            <a:pPr lvl="1"/>
            <a:r>
              <a:rPr lang="en-US" b="1" dirty="0"/>
              <a:t>FOB </a:t>
            </a:r>
            <a:r>
              <a:rPr lang="en-US" b="1" i="1" dirty="0"/>
              <a:t>shipping point</a:t>
            </a:r>
            <a:r>
              <a:rPr lang="en-US" i="1" dirty="0"/>
              <a:t> </a:t>
            </a:r>
            <a:r>
              <a:rPr lang="en-US" dirty="0"/>
              <a:t>means title passes when the seller </a:t>
            </a:r>
            <a:r>
              <a:rPr lang="en-US" i="1" dirty="0"/>
              <a:t>ships</a:t>
            </a:r>
            <a:r>
              <a:rPr lang="en-US" dirty="0"/>
              <a:t> the inventory.</a:t>
            </a:r>
          </a:p>
          <a:p>
            <a:pPr lvl="1"/>
            <a:r>
              <a:rPr lang="en-US" b="1" dirty="0"/>
              <a:t>FOB</a:t>
            </a:r>
            <a:r>
              <a:rPr lang="en-US" dirty="0"/>
              <a:t> </a:t>
            </a:r>
            <a:r>
              <a:rPr lang="en-US" b="1" i="1" dirty="0"/>
              <a:t>destination </a:t>
            </a:r>
            <a:r>
              <a:rPr lang="en-US" dirty="0"/>
              <a:t>means title passes when the inventory reaches the buyer’s </a:t>
            </a:r>
            <a:r>
              <a:rPr lang="en-US" i="1" dirty="0"/>
              <a:t>destination</a:t>
            </a:r>
            <a:r>
              <a:rPr lang="en-US" dirty="0"/>
              <a:t>.</a:t>
            </a:r>
          </a:p>
          <a:p>
            <a:r>
              <a:rPr lang="en-US" b="1" dirty="0"/>
              <a:t>Purchase discounts</a:t>
            </a:r>
          </a:p>
          <a:p>
            <a:pPr lvl="1"/>
            <a:r>
              <a:rPr lang="en-US" dirty="0"/>
              <a:t>Discount offered by seller to buyer for quick payment</a:t>
            </a:r>
          </a:p>
          <a:p>
            <a:r>
              <a:rPr lang="en-US" b="1" dirty="0"/>
              <a:t>Purchase returns</a:t>
            </a:r>
          </a:p>
          <a:p>
            <a:pPr lvl="1"/>
            <a:r>
              <a:rPr lang="en-US" dirty="0"/>
              <a:t>Buyer returns unwanted or defective inventory</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85814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822960"/>
            <a:ext cx="8229600" cy="1143000"/>
          </a:xfrm>
        </p:spPr>
        <p:txBody>
          <a:bodyPr/>
          <a:lstStyle/>
          <a:p>
            <a:r>
              <a:rPr lang="en-US" dirty="0"/>
              <a:t>Shipping Terms</a:t>
            </a:r>
          </a:p>
        </p:txBody>
      </p:sp>
      <p:sp>
        <p:nvSpPr>
          <p:cNvPr id="5" name="Content Placeholder 4"/>
          <p:cNvSpPr>
            <a:spLocks noGrp="1"/>
          </p:cNvSpPr>
          <p:nvPr>
            <p:ph sz="quarter" idx="13"/>
          </p:nvPr>
        </p:nvSpPr>
        <p:spPr>
          <a:xfrm>
            <a:off x="823496" y="457200"/>
            <a:ext cx="6296388" cy="513911"/>
          </a:xfrm>
        </p:spPr>
        <p:txBody>
          <a:bodyPr/>
          <a:lstStyle/>
          <a:p>
            <a:r>
              <a:rPr lang="en-US" dirty="0"/>
              <a:t>Illustration 6–15</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56" y="1405982"/>
            <a:ext cx="8450118" cy="25397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Rounded Rectangle 8"/>
          <p:cNvSpPr/>
          <p:nvPr/>
        </p:nvSpPr>
        <p:spPr>
          <a:xfrm>
            <a:off x="594856" y="4300396"/>
            <a:ext cx="3659350" cy="1654771"/>
          </a:xfrm>
          <a:prstGeom prst="roundRect">
            <a:avLst/>
          </a:prstGeom>
          <a:solidFill>
            <a:schemeClr val="accent1">
              <a:lumMod val="20000"/>
              <a:lumOff val="8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lIns="0" rIns="0" rtlCol="0" anchor="ctr"/>
          <a:lstStyle/>
          <a:p>
            <a:r>
              <a:rPr lang="en-US" sz="2000" b="1" dirty="0">
                <a:solidFill>
                  <a:srgbClr val="FF0000"/>
                </a:solidFill>
              </a:rPr>
              <a:t>1. FOB Shipping Point. </a:t>
            </a:r>
            <a:r>
              <a:rPr lang="en-US" sz="2000" dirty="0">
                <a:solidFill>
                  <a:schemeClr val="tx1"/>
                </a:solidFill>
              </a:rPr>
              <a:t>Title passes at shipping point (when inventory leaves the supplier’s warehouse). Mario would record the purchase on April 25.</a:t>
            </a:r>
            <a:r>
              <a:rPr lang="en-US" sz="2000" dirty="0"/>
              <a:t>.</a:t>
            </a:r>
            <a:endParaRPr lang="en-US" sz="2000" b="1" dirty="0">
              <a:solidFill>
                <a:srgbClr val="FF0000"/>
              </a:solidFill>
            </a:endParaRPr>
          </a:p>
        </p:txBody>
      </p:sp>
      <p:sp>
        <p:nvSpPr>
          <p:cNvPr id="10" name="Rounded Rectangle 9"/>
          <p:cNvSpPr/>
          <p:nvPr/>
        </p:nvSpPr>
        <p:spPr>
          <a:xfrm>
            <a:off x="5473874" y="4300396"/>
            <a:ext cx="3611534" cy="1625994"/>
          </a:xfrm>
          <a:prstGeom prst="roundRect">
            <a:avLst/>
          </a:prstGeom>
          <a:solidFill>
            <a:schemeClr val="accent1">
              <a:lumMod val="20000"/>
              <a:lumOff val="8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a:solidFill>
                  <a:srgbClr val="FF0000"/>
                </a:solidFill>
              </a:rPr>
              <a:t>2. FOB Destination. </a:t>
            </a:r>
            <a:r>
              <a:rPr lang="en-US" sz="2000" dirty="0">
                <a:solidFill>
                  <a:schemeClr val="tx1"/>
                </a:solidFill>
              </a:rPr>
              <a:t>Title passes at destination (when inventory arrives at Mario’s). Mario would record the purchase on April 29.</a:t>
            </a:r>
            <a:endParaRPr lang="en-US" sz="2000" b="1" dirty="0">
              <a:solidFill>
                <a:schemeClr val="tx1"/>
              </a:solidFill>
            </a:endParaRPr>
          </a:p>
        </p:txBody>
      </p:sp>
      <p:sp>
        <p:nvSpPr>
          <p:cNvPr id="3" name="TextBox 2"/>
          <p:cNvSpPr txBox="1"/>
          <p:nvPr/>
        </p:nvSpPr>
        <p:spPr>
          <a:xfrm>
            <a:off x="3953294" y="4300396"/>
            <a:ext cx="1793827" cy="830997"/>
          </a:xfrm>
          <a:prstGeom prst="rect">
            <a:avLst/>
          </a:prstGeom>
          <a:noFill/>
        </p:spPr>
        <p:txBody>
          <a:bodyPr wrap="square" rtlCol="0">
            <a:spAutoFit/>
          </a:bodyPr>
          <a:lstStyle/>
          <a:p>
            <a:pPr algn="ctr"/>
            <a:r>
              <a:rPr lang="en-US" sz="2400" b="1" dirty="0">
                <a:solidFill>
                  <a:srgbClr val="A5062D"/>
                </a:solidFill>
              </a:rPr>
              <a:t>Shipping</a:t>
            </a:r>
          </a:p>
          <a:p>
            <a:pPr algn="ctr"/>
            <a:r>
              <a:rPr lang="en-US" sz="2400" b="1" dirty="0">
                <a:solidFill>
                  <a:srgbClr val="A5062D"/>
                </a:solidFill>
              </a:rPr>
              <a:t>Terms</a:t>
            </a:r>
          </a:p>
        </p:txBody>
      </p:sp>
    </p:spTree>
    <p:extLst>
      <p:ext uri="{BB962C8B-B14F-4D97-AF65-F5344CB8AC3E}">
        <p14:creationId xmlns:p14="http://schemas.microsoft.com/office/powerpoint/2010/main" val="280944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a:solidFill>
                  <a:srgbClr val="1D5F76"/>
                </a:solidFill>
                <a:ea typeface="+mn-ea"/>
              </a:rPr>
              <a:t>Illustration 6–16 </a:t>
            </a:r>
            <a:br>
              <a:rPr lang="en-US" dirty="0">
                <a:solidFill>
                  <a:srgbClr val="1D5F76"/>
                </a:solidFill>
                <a:ea typeface="+mn-ea"/>
              </a:rPr>
            </a:br>
            <a:r>
              <a:rPr lang="en-US" sz="4000" dirty="0"/>
              <a:t>Accounting for Shipping Costs by Amazon.com</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9" name="Folded Corner 8"/>
          <p:cNvSpPr/>
          <p:nvPr/>
        </p:nvSpPr>
        <p:spPr>
          <a:xfrm>
            <a:off x="1043842" y="3306952"/>
            <a:ext cx="7714249" cy="1828800"/>
          </a:xfrm>
          <a:prstGeom prst="foldedCorner">
            <a:avLst/>
          </a:prstGeom>
          <a:gradFill>
            <a:gsLst>
              <a:gs pos="0">
                <a:schemeClr val="accent1">
                  <a:tint val="100000"/>
                  <a:shade val="100000"/>
                  <a:satMod val="130000"/>
                  <a:alpha val="10000"/>
                </a:schemeClr>
              </a:gs>
              <a:gs pos="100000">
                <a:schemeClr val="accent1">
                  <a:tint val="50000"/>
                  <a:shade val="100000"/>
                  <a:satMod val="350000"/>
                </a:schemeClr>
              </a:gs>
            </a:gsLst>
          </a:gradFill>
          <a:ln>
            <a:solidFill>
              <a:schemeClr val="accent1">
                <a:shade val="95000"/>
                <a:satMod val="105000"/>
                <a:alpha val="0"/>
              </a:schemeClr>
            </a:solidFill>
            <a:roun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070463" y="3425681"/>
            <a:ext cx="7714249" cy="1569660"/>
          </a:xfrm>
          <a:prstGeom prst="rect">
            <a:avLst/>
          </a:prstGeom>
          <a:noFill/>
        </p:spPr>
        <p:txBody>
          <a:bodyPr wrap="square" rtlCol="0">
            <a:spAutoFit/>
          </a:bodyPr>
          <a:lstStyle/>
          <a:p>
            <a:r>
              <a:rPr lang="en-US" sz="2400" dirty="0"/>
              <a:t>Cost of sales primarily consists of the purchase price of consumer products, </a:t>
            </a:r>
            <a:r>
              <a:rPr lang="en-US" sz="2400" b="1" dirty="0"/>
              <a:t>inbound and outbound shipping costs</a:t>
            </a:r>
            <a:r>
              <a:rPr lang="en-US" sz="2400" dirty="0"/>
              <a:t>, including costs relating to sortation and delivery centers and where we are the transportation service provider... </a:t>
            </a:r>
          </a:p>
        </p:txBody>
      </p:sp>
      <p:sp>
        <p:nvSpPr>
          <p:cNvPr id="11" name="Round Same Side Corner Rectangle 10"/>
          <p:cNvSpPr/>
          <p:nvPr/>
        </p:nvSpPr>
        <p:spPr>
          <a:xfrm>
            <a:off x="1043843" y="2681451"/>
            <a:ext cx="7714249" cy="612976"/>
          </a:xfrm>
          <a:prstGeom prst="round2Same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2" name="TextBox 11"/>
          <p:cNvSpPr txBox="1"/>
          <p:nvPr/>
        </p:nvSpPr>
        <p:spPr>
          <a:xfrm>
            <a:off x="2780612" y="2685009"/>
            <a:ext cx="4208771" cy="595035"/>
          </a:xfrm>
          <a:prstGeom prst="rect">
            <a:avLst/>
          </a:prstGeom>
          <a:noFill/>
        </p:spPr>
        <p:txBody>
          <a:bodyPr wrap="square" rtlCol="0">
            <a:spAutoFit/>
          </a:bodyPr>
          <a:lstStyle/>
          <a:p>
            <a:pPr algn="ctr">
              <a:lnSpc>
                <a:spcPct val="90000"/>
              </a:lnSpc>
            </a:pPr>
            <a:r>
              <a:rPr lang="en-US" sz="2000" b="1" dirty="0"/>
              <a:t>AMAZON.COM, INC.</a:t>
            </a:r>
          </a:p>
          <a:p>
            <a:pPr algn="ctr">
              <a:lnSpc>
                <a:spcPct val="90000"/>
              </a:lnSpc>
            </a:pPr>
            <a:r>
              <a:rPr lang="en-US" sz="1600" b="1" dirty="0"/>
              <a:t>Notes to the Financial Statements (excerpt)</a:t>
            </a:r>
          </a:p>
        </p:txBody>
      </p:sp>
    </p:spTree>
    <p:extLst>
      <p:ext uri="{BB962C8B-B14F-4D97-AF65-F5344CB8AC3E}">
        <p14:creationId xmlns:p14="http://schemas.microsoft.com/office/powerpoint/2010/main" val="22415179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rmAutofit/>
          </a:bodyPr>
          <a:lstStyle/>
          <a:p>
            <a:pPr marL="0" indent="0">
              <a:buNone/>
            </a:pPr>
            <a:r>
              <a:rPr lang="en-US" sz="2800" dirty="0"/>
              <a:t>Which of the following transactions would increase the balance of the inventory account for a company using the perpetual inventory system?</a:t>
            </a:r>
          </a:p>
          <a:p>
            <a:pPr>
              <a:buAutoNum type="alphaLcPeriod"/>
            </a:pPr>
            <a:r>
              <a:rPr lang="en-US" sz="2800" dirty="0"/>
              <a:t>Costs of incoming freight charges on merchandise inventory</a:t>
            </a:r>
          </a:p>
          <a:p>
            <a:pPr>
              <a:buAutoNum type="alphaLcPeriod"/>
            </a:pPr>
            <a:r>
              <a:rPr lang="en-US" sz="2800" dirty="0"/>
              <a:t>A return of damaged inventory to the vendor</a:t>
            </a:r>
          </a:p>
          <a:p>
            <a:pPr>
              <a:buAutoNum type="alphaLcPeriod" startAt="3"/>
            </a:pPr>
            <a:r>
              <a:rPr lang="en-US" sz="2800" dirty="0"/>
              <a:t>A purchase discount taken for prompt payment</a:t>
            </a:r>
          </a:p>
          <a:p>
            <a:pPr>
              <a:buAutoNum type="alphaLcPeriod" startAt="3"/>
            </a:pPr>
            <a:r>
              <a:rPr lang="en-US" sz="2800" dirty="0"/>
              <a:t>Shipping charges for outgoing inventory</a:t>
            </a:r>
          </a:p>
        </p:txBody>
      </p:sp>
      <p:sp>
        <p:nvSpPr>
          <p:cNvPr id="4" name="Title 3"/>
          <p:cNvSpPr>
            <a:spLocks noGrp="1"/>
          </p:cNvSpPr>
          <p:nvPr>
            <p:ph type="title"/>
          </p:nvPr>
        </p:nvSpPr>
        <p:spPr>
          <a:xfrm>
            <a:off x="936943" y="457200"/>
            <a:ext cx="7922577" cy="799257"/>
          </a:xfrm>
        </p:spPr>
        <p:txBody>
          <a:bodyPr/>
          <a:lstStyle/>
          <a:p>
            <a:r>
              <a:rPr lang="en-US" sz="3600" dirty="0"/>
              <a:t>Concept Check 6–8</a:t>
            </a:r>
          </a:p>
        </p:txBody>
      </p:sp>
      <p:sp>
        <p:nvSpPr>
          <p:cNvPr id="6" name="Oval 5"/>
          <p:cNvSpPr/>
          <p:nvPr/>
        </p:nvSpPr>
        <p:spPr bwMode="auto">
          <a:xfrm>
            <a:off x="827991" y="2512717"/>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60511" y="5518595"/>
            <a:ext cx="7406640" cy="877163"/>
          </a:xfrm>
          <a:prstGeom prst="rect">
            <a:avLst/>
          </a:prstGeom>
          <a:solidFill>
            <a:srgbClr val="FFFFD1"/>
          </a:solidFill>
          <a:ln w="6350">
            <a:solidFill>
              <a:schemeClr val="tx1"/>
            </a:solidFill>
          </a:ln>
        </p:spPr>
        <p:txBody>
          <a:bodyPr wrap="square" rtlCol="0">
            <a:spAutoFit/>
          </a:bodyPr>
          <a:lstStyle/>
          <a:p>
            <a:r>
              <a:rPr lang="en-US" sz="1700" dirty="0"/>
              <a:t>Costs of incoming freight charges on merchandise inventory would increase the balance of the inventory account. Returns of inventory would decrease the account balance, as would a purchase discount given for prompt payment.</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399580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lded Corner 20"/>
          <p:cNvSpPr/>
          <p:nvPr/>
        </p:nvSpPr>
        <p:spPr>
          <a:xfrm>
            <a:off x="879206" y="3200989"/>
            <a:ext cx="7628695" cy="2645140"/>
          </a:xfrm>
          <a:prstGeom prst="foldedCorner">
            <a:avLst/>
          </a:prstGeom>
          <a:gradFill>
            <a:gsLst>
              <a:gs pos="0">
                <a:schemeClr val="accent1">
                  <a:tint val="100000"/>
                  <a:shade val="100000"/>
                  <a:satMod val="130000"/>
                  <a:alpha val="10000"/>
                </a:schemeClr>
              </a:gs>
              <a:gs pos="100000">
                <a:schemeClr val="accent1">
                  <a:tint val="50000"/>
                  <a:shade val="100000"/>
                  <a:satMod val="350000"/>
                </a:schemeClr>
              </a:gs>
            </a:gsLst>
          </a:gradFill>
          <a:ln cap="rnd">
            <a:solidFill>
              <a:schemeClr val="accent1">
                <a:shade val="95000"/>
                <a:satMod val="105000"/>
                <a:alpha val="0"/>
              </a:schemeClr>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14400" y="822960"/>
            <a:ext cx="7955280" cy="1143000"/>
          </a:xfrm>
        </p:spPr>
        <p:txBody>
          <a:bodyPr>
            <a:noAutofit/>
          </a:bodyPr>
          <a:lstStyle/>
          <a:p>
            <a:pPr>
              <a:lnSpc>
                <a:spcPct val="90000"/>
              </a:lnSpc>
            </a:pPr>
            <a:r>
              <a:rPr lang="en-US" sz="3600" dirty="0"/>
              <a:t>Inventory Amounts for a Manufacturing Company (Intel) Versus a Merchandising Company (Best Buy)</a:t>
            </a:r>
          </a:p>
        </p:txBody>
      </p:sp>
      <p:sp>
        <p:nvSpPr>
          <p:cNvPr id="4" name="Round Same Side Corner Rectangle 3"/>
          <p:cNvSpPr/>
          <p:nvPr/>
        </p:nvSpPr>
        <p:spPr>
          <a:xfrm>
            <a:off x="879206" y="2330301"/>
            <a:ext cx="7628695" cy="857860"/>
          </a:xfrm>
          <a:prstGeom prst="round2SameRect">
            <a:avLst>
              <a:gd name="adj1" fmla="val 28486"/>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5" name="TextBox 4"/>
          <p:cNvSpPr txBox="1"/>
          <p:nvPr/>
        </p:nvSpPr>
        <p:spPr>
          <a:xfrm>
            <a:off x="1047943" y="2405288"/>
            <a:ext cx="7211294" cy="707886"/>
          </a:xfrm>
          <a:prstGeom prst="rect">
            <a:avLst/>
          </a:prstGeom>
          <a:noFill/>
        </p:spPr>
        <p:txBody>
          <a:bodyPr wrap="square" rtlCol="0">
            <a:spAutoFit/>
          </a:bodyPr>
          <a:lstStyle/>
          <a:p>
            <a:pPr algn="ctr"/>
            <a:r>
              <a:rPr lang="en-US" sz="2000" b="1" dirty="0">
                <a:solidFill>
                  <a:schemeClr val="bg1"/>
                </a:solidFill>
              </a:rPr>
              <a:t>INVENTORY </a:t>
            </a:r>
          </a:p>
          <a:p>
            <a:pPr algn="ctr"/>
            <a:r>
              <a:rPr lang="en-US" sz="2000" b="1" dirty="0">
                <a:solidFill>
                  <a:schemeClr val="bg1"/>
                </a:solidFill>
              </a:rPr>
              <a:t>(from balance sheets) </a:t>
            </a:r>
          </a:p>
        </p:txBody>
      </p:sp>
      <p:sp>
        <p:nvSpPr>
          <p:cNvPr id="6" name="TextBox 5"/>
          <p:cNvSpPr txBox="1"/>
          <p:nvPr/>
        </p:nvSpPr>
        <p:spPr>
          <a:xfrm>
            <a:off x="1012419" y="3297388"/>
            <a:ext cx="7282342" cy="2298065"/>
          </a:xfrm>
          <a:prstGeom prst="rect">
            <a:avLst/>
          </a:prstGeom>
          <a:noFill/>
        </p:spPr>
        <p:txBody>
          <a:bodyPr wrap="square" rtlCol="0">
            <a:spAutoFit/>
          </a:bodyPr>
          <a:lstStyle/>
          <a:p>
            <a:pPr>
              <a:lnSpc>
                <a:spcPct val="120000"/>
              </a:lnSpc>
              <a:tabLst>
                <a:tab pos="4976813" algn="ctr"/>
                <a:tab pos="6342063" algn="ctr"/>
              </a:tabLst>
            </a:pPr>
            <a:r>
              <a:rPr lang="en-US" sz="2000" u="sng" dirty="0">
                <a:solidFill>
                  <a:srgbClr val="221E1F"/>
                </a:solidFill>
              </a:rPr>
              <a:t>Inventory accounts ($ in millions) </a:t>
            </a:r>
            <a:r>
              <a:rPr lang="en-US" sz="2000" dirty="0">
                <a:solidFill>
                  <a:srgbClr val="221E1F"/>
                </a:solidFill>
              </a:rPr>
              <a:t>	</a:t>
            </a:r>
            <a:r>
              <a:rPr lang="en-US" sz="2000" b="1" u="sng" dirty="0">
                <a:solidFill>
                  <a:srgbClr val="221E1F"/>
                </a:solidFill>
              </a:rPr>
              <a:t>Intel</a:t>
            </a:r>
            <a:r>
              <a:rPr lang="en-US" sz="2000" dirty="0">
                <a:solidFill>
                  <a:srgbClr val="221E1F"/>
                </a:solidFill>
              </a:rPr>
              <a:t> 	</a:t>
            </a:r>
            <a:r>
              <a:rPr lang="en-US" sz="2000" b="1" u="sng" dirty="0">
                <a:solidFill>
                  <a:srgbClr val="221E1F"/>
                </a:solidFill>
              </a:rPr>
              <a:t>Best Buy</a:t>
            </a:r>
          </a:p>
          <a:p>
            <a:pPr>
              <a:lnSpc>
                <a:spcPct val="120000"/>
              </a:lnSpc>
              <a:tabLst>
                <a:tab pos="5257800" algn="r"/>
                <a:tab pos="6740525" algn="r"/>
              </a:tabLst>
            </a:pPr>
            <a:r>
              <a:rPr lang="en-US" sz="2000" dirty="0">
                <a:solidFill>
                  <a:srgbClr val="221E1F"/>
                </a:solidFill>
              </a:rPr>
              <a:t>Raw materials 	$    840</a:t>
            </a:r>
          </a:p>
          <a:p>
            <a:pPr>
              <a:lnSpc>
                <a:spcPct val="120000"/>
              </a:lnSpc>
              <a:tabLst>
                <a:tab pos="5257800" algn="r"/>
                <a:tab pos="6740525" algn="r"/>
              </a:tabLst>
            </a:pPr>
            <a:r>
              <a:rPr lang="en-US" sz="2000" dirty="0">
                <a:solidFill>
                  <a:srgbClr val="221E1F"/>
                </a:solidFill>
              </a:rPr>
              <a:t>Work in process 	6,225</a:t>
            </a:r>
          </a:p>
          <a:p>
            <a:pPr>
              <a:lnSpc>
                <a:spcPct val="120000"/>
              </a:lnSpc>
              <a:tabLst>
                <a:tab pos="5257800" algn="r"/>
                <a:tab pos="6740525" algn="r"/>
              </a:tabLst>
            </a:pPr>
            <a:r>
              <a:rPr lang="en-US" sz="2000" dirty="0">
                <a:solidFill>
                  <a:srgbClr val="221E1F"/>
                </a:solidFill>
              </a:rPr>
              <a:t>Finished goods 	1,679</a:t>
            </a:r>
          </a:p>
          <a:p>
            <a:pPr>
              <a:lnSpc>
                <a:spcPct val="120000"/>
              </a:lnSpc>
              <a:tabLst>
                <a:tab pos="5257800" algn="r"/>
                <a:tab pos="6740525" algn="r"/>
              </a:tabLst>
            </a:pPr>
            <a:r>
              <a:rPr lang="en-US" sz="2000" dirty="0">
                <a:solidFill>
                  <a:srgbClr val="221E1F"/>
                </a:solidFill>
              </a:rPr>
              <a:t>Merchandise inventories 		$5,174</a:t>
            </a:r>
          </a:p>
          <a:p>
            <a:pPr>
              <a:lnSpc>
                <a:spcPct val="120000"/>
              </a:lnSpc>
              <a:tabLst>
                <a:tab pos="5257800" algn="r"/>
                <a:tab pos="6740525" algn="r"/>
              </a:tabLst>
            </a:pPr>
            <a:r>
              <a:rPr lang="en-US" sz="2000" dirty="0">
                <a:solidFill>
                  <a:srgbClr val="221E1F"/>
                </a:solidFill>
              </a:rPr>
              <a:t>   Total inventories 	$8,744	$5,174</a:t>
            </a:r>
            <a:endParaRPr lang="en-US" sz="2000" dirty="0"/>
          </a:p>
        </p:txBody>
      </p:sp>
      <p:sp>
        <p:nvSpPr>
          <p:cNvPr id="10" name="Text Placeholder 5"/>
          <p:cNvSpPr txBox="1">
            <a:spLocks/>
          </p:cNvSpPr>
          <p:nvPr/>
        </p:nvSpPr>
        <p:spPr>
          <a:xfrm>
            <a:off x="940070" y="36576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6–1</a:t>
            </a:r>
          </a:p>
        </p:txBody>
      </p:sp>
      <p:grpSp>
        <p:nvGrpSpPr>
          <p:cNvPr id="15" name="Group 14"/>
          <p:cNvGrpSpPr/>
          <p:nvPr/>
        </p:nvGrpSpPr>
        <p:grpSpPr>
          <a:xfrm>
            <a:off x="5598500" y="5218272"/>
            <a:ext cx="756939" cy="408333"/>
            <a:chOff x="5598500" y="5218272"/>
            <a:chExt cx="756939" cy="408333"/>
          </a:xfrm>
        </p:grpSpPr>
        <p:cxnSp>
          <p:nvCxnSpPr>
            <p:cNvPr id="7" name="Straight Connector 6"/>
            <p:cNvCxnSpPr/>
            <p:nvPr/>
          </p:nvCxnSpPr>
          <p:spPr>
            <a:xfrm>
              <a:off x="5598500" y="5218272"/>
              <a:ext cx="7569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5598500" y="5583405"/>
              <a:ext cx="7569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598500" y="5626605"/>
              <a:ext cx="7569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7112378" y="5218272"/>
            <a:ext cx="756939" cy="408333"/>
            <a:chOff x="5598500" y="5218272"/>
            <a:chExt cx="756939" cy="408333"/>
          </a:xfrm>
        </p:grpSpPr>
        <p:cxnSp>
          <p:nvCxnSpPr>
            <p:cNvPr id="17" name="Straight Connector 16"/>
            <p:cNvCxnSpPr/>
            <p:nvPr/>
          </p:nvCxnSpPr>
          <p:spPr>
            <a:xfrm>
              <a:off x="5598500" y="5218272"/>
              <a:ext cx="7569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5598500" y="5583405"/>
              <a:ext cx="7569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5598500" y="5626605"/>
              <a:ext cx="7569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37923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22960"/>
            <a:ext cx="8229600" cy="1143000"/>
          </a:xfrm>
        </p:spPr>
        <p:txBody>
          <a:bodyPr>
            <a:noAutofit/>
          </a:bodyPr>
          <a:lstStyle/>
          <a:p>
            <a:pPr>
              <a:lnSpc>
                <a:spcPct val="90000"/>
              </a:lnSpc>
            </a:pPr>
            <a:r>
              <a:rPr lang="en-US" sz="3600" dirty="0"/>
              <a:t>Gross Profit for Mario’s Game Shop after Additional Inventory Transactions </a:t>
            </a:r>
          </a:p>
        </p:txBody>
      </p:sp>
      <p:sp>
        <p:nvSpPr>
          <p:cNvPr id="3" name="Text Placeholder 5"/>
          <p:cNvSpPr txBox="1">
            <a:spLocks/>
          </p:cNvSpPr>
          <p:nvPr/>
        </p:nvSpPr>
        <p:spPr>
          <a:xfrm>
            <a:off x="940070" y="36576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6–17</a:t>
            </a:r>
          </a:p>
        </p:txBody>
      </p:sp>
      <p:sp>
        <p:nvSpPr>
          <p:cNvPr id="8" name="Rounded Rectangle 7"/>
          <p:cNvSpPr/>
          <p:nvPr/>
        </p:nvSpPr>
        <p:spPr>
          <a:xfrm>
            <a:off x="940070" y="1820947"/>
            <a:ext cx="7736474" cy="4795273"/>
          </a:xfrm>
          <a:prstGeom prst="roundRect">
            <a:avLst>
              <a:gd name="adj" fmla="val 912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TextBox 8"/>
          <p:cNvSpPr txBox="1"/>
          <p:nvPr/>
        </p:nvSpPr>
        <p:spPr>
          <a:xfrm>
            <a:off x="1195979" y="1781050"/>
            <a:ext cx="7480565" cy="4835170"/>
          </a:xfrm>
          <a:prstGeom prst="rect">
            <a:avLst/>
          </a:prstGeom>
          <a:noFill/>
        </p:spPr>
        <p:txBody>
          <a:bodyPr wrap="square" rtlCol="0">
            <a:spAutoFit/>
          </a:bodyPr>
          <a:lstStyle/>
          <a:p>
            <a:pPr>
              <a:tabLst>
                <a:tab pos="3944938" algn="ctr"/>
                <a:tab pos="5141913" algn="ctr"/>
                <a:tab pos="6461125" algn="ctr"/>
              </a:tabLst>
            </a:pPr>
            <a:r>
              <a:rPr lang="en-US" sz="2400" b="1" dirty="0"/>
              <a:t>	Units	Unit Price	Total</a:t>
            </a:r>
          </a:p>
          <a:p>
            <a:pPr>
              <a:lnSpc>
                <a:spcPct val="120000"/>
              </a:lnSpc>
              <a:tabLst>
                <a:tab pos="4167188" algn="r"/>
                <a:tab pos="5375275" algn="r"/>
                <a:tab pos="6854825" algn="r"/>
              </a:tabLst>
            </a:pPr>
            <a:r>
              <a:rPr lang="en-US" sz="2400" dirty="0"/>
              <a:t>Sales revenue 	800 	$15 	$12,000</a:t>
            </a:r>
          </a:p>
          <a:p>
            <a:pPr lvl="0">
              <a:lnSpc>
                <a:spcPct val="130000"/>
              </a:lnSpc>
              <a:tabLst>
                <a:tab pos="3944938" algn="ctr"/>
                <a:tab pos="5141913" algn="ctr"/>
                <a:tab pos="6461125" algn="ctr"/>
              </a:tabLst>
            </a:pPr>
            <a:endParaRPr lang="en-US" sz="1000" dirty="0"/>
          </a:p>
          <a:p>
            <a:pPr>
              <a:lnSpc>
                <a:spcPct val="130000"/>
              </a:lnSpc>
              <a:tabLst>
                <a:tab pos="3944938" algn="ctr"/>
                <a:tab pos="5141913" algn="ctr"/>
                <a:tab pos="6461125" algn="ctr"/>
              </a:tabLst>
            </a:pPr>
            <a:r>
              <a:rPr lang="en-US" sz="2400" dirty="0"/>
              <a:t>Cost of goods sold:	</a:t>
            </a:r>
            <a:r>
              <a:rPr lang="en-US" sz="2400" b="1" dirty="0">
                <a:solidFill>
                  <a:prstClr val="black"/>
                </a:solidFill>
              </a:rPr>
              <a:t>Units	Unit Cost	Total</a:t>
            </a:r>
            <a:endParaRPr lang="en-US" sz="2400" dirty="0"/>
          </a:p>
          <a:p>
            <a:pPr>
              <a:lnSpc>
                <a:spcPct val="110000"/>
              </a:lnSpc>
              <a:tabLst>
                <a:tab pos="4167188" algn="r"/>
                <a:tab pos="5375275" algn="r"/>
                <a:tab pos="6854825" algn="r"/>
              </a:tabLst>
            </a:pPr>
            <a:r>
              <a:rPr lang="en-US" sz="2400" dirty="0"/>
              <a:t>   Beginning inventory 	100 	$  7 	$    700 </a:t>
            </a:r>
          </a:p>
          <a:p>
            <a:pPr>
              <a:lnSpc>
                <a:spcPct val="110000"/>
              </a:lnSpc>
              <a:tabLst>
                <a:tab pos="4167188" algn="r"/>
                <a:tab pos="5375275" algn="r"/>
                <a:tab pos="6854825" algn="r"/>
              </a:tabLst>
            </a:pPr>
            <a:r>
              <a:rPr lang="en-US" sz="2400" dirty="0"/>
              <a:t>   Purchase on April 25 	300 	9 	2,700 </a:t>
            </a:r>
          </a:p>
          <a:p>
            <a:pPr>
              <a:lnSpc>
                <a:spcPct val="110000"/>
              </a:lnSpc>
              <a:tabLst>
                <a:tab pos="4167188" algn="r"/>
                <a:tab pos="5375275" algn="r"/>
                <a:tab pos="6854825" algn="r"/>
              </a:tabLst>
            </a:pPr>
            <a:r>
              <a:rPr lang="en-US" sz="2400" dirty="0"/>
              <a:t>      Freight charges 			300 </a:t>
            </a:r>
          </a:p>
          <a:p>
            <a:pPr>
              <a:lnSpc>
                <a:spcPct val="110000"/>
              </a:lnSpc>
              <a:tabLst>
                <a:tab pos="4167188" algn="r"/>
                <a:tab pos="5375275" algn="r"/>
                <a:tab pos="6854825" algn="r"/>
              </a:tabLst>
            </a:pPr>
            <a:r>
              <a:rPr lang="en-US" sz="2400" dirty="0"/>
              <a:t>      Purchase discount 			      (54)</a:t>
            </a:r>
          </a:p>
          <a:p>
            <a:pPr>
              <a:lnSpc>
                <a:spcPct val="110000"/>
              </a:lnSpc>
              <a:tabLst>
                <a:tab pos="4167188" algn="r"/>
                <a:tab pos="5375275" algn="r"/>
                <a:tab pos="6854825" algn="r"/>
              </a:tabLst>
            </a:pPr>
            <a:r>
              <a:rPr lang="en-US" sz="2400" dirty="0"/>
              <a:t>   Purchase on October 19         400	             11 	4,400 </a:t>
            </a:r>
          </a:p>
          <a:p>
            <a:pPr>
              <a:lnSpc>
                <a:spcPct val="110000"/>
              </a:lnSpc>
              <a:tabLst>
                <a:tab pos="4167188" algn="r"/>
                <a:tab pos="5375275" algn="r"/>
                <a:tab pos="6854825" algn="r"/>
              </a:tabLst>
            </a:pPr>
            <a:r>
              <a:rPr lang="en-US" sz="2400" dirty="0"/>
              <a:t>                                                        800	                         $ 8,046 </a:t>
            </a:r>
          </a:p>
          <a:p>
            <a:pPr>
              <a:lnSpc>
                <a:spcPct val="110000"/>
              </a:lnSpc>
              <a:tabLst>
                <a:tab pos="4167188" algn="r"/>
                <a:tab pos="5375275" algn="r"/>
                <a:tab pos="6854825" algn="r"/>
              </a:tabLst>
            </a:pPr>
            <a:endParaRPr lang="en-US" sz="2400" dirty="0"/>
          </a:p>
          <a:p>
            <a:pPr>
              <a:lnSpc>
                <a:spcPct val="110000"/>
              </a:lnSpc>
              <a:tabLst>
                <a:tab pos="4167188" algn="r"/>
                <a:tab pos="5375275" algn="r"/>
                <a:tab pos="6854825" algn="r"/>
              </a:tabLst>
            </a:pPr>
            <a:r>
              <a:rPr lang="en-US" sz="2400" dirty="0"/>
              <a:t>Gross profit 			$ 3,954 </a:t>
            </a:r>
          </a:p>
        </p:txBody>
      </p:sp>
      <p:cxnSp>
        <p:nvCxnSpPr>
          <p:cNvPr id="18" name="Straight Connector 17"/>
          <p:cNvCxnSpPr/>
          <p:nvPr/>
        </p:nvCxnSpPr>
        <p:spPr>
          <a:xfrm>
            <a:off x="4953559" y="5733623"/>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953560" y="5682365"/>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936625" y="5290339"/>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7265096" y="5678645"/>
            <a:ext cx="89570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7265096" y="5734857"/>
            <a:ext cx="89570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265096" y="5271683"/>
            <a:ext cx="89570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265096" y="6563002"/>
            <a:ext cx="89570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265095" y="6508498"/>
            <a:ext cx="89570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899637" y="2176563"/>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5885126" y="2176563"/>
            <a:ext cx="111308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411024" y="2176563"/>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4936627" y="3310243"/>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5922116" y="3310243"/>
            <a:ext cx="111308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7448014" y="3310243"/>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189940" y="2581074"/>
            <a:ext cx="93269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7189940" y="2637286"/>
            <a:ext cx="93269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427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7955280" cy="582374"/>
          </a:xfrm>
        </p:spPr>
        <p:txBody>
          <a:bodyPr/>
          <a:lstStyle/>
          <a:p>
            <a:pPr>
              <a:lnSpc>
                <a:spcPct val="90000"/>
              </a:lnSpc>
              <a:spcBef>
                <a:spcPct val="20000"/>
              </a:spcBef>
            </a:pPr>
            <a:r>
              <a:rPr lang="en-US" sz="4000" dirty="0"/>
              <a:t>Key Point</a:t>
            </a:r>
            <a:r>
              <a:rPr lang="en-US" dirty="0"/>
              <a:t> </a:t>
            </a:r>
            <a:br>
              <a:rPr lang="en-US" sz="4000" dirty="0"/>
            </a:br>
            <a:endParaRPr lang="en-US" dirty="0">
              <a:solidFill>
                <a:srgbClr val="1D5F76"/>
              </a:solidFill>
              <a:latin typeface="+mn-lt"/>
              <a:ea typeface="+mn-ea"/>
              <a:cs typeface="+mn-cs"/>
            </a:endParaRP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3" name="TextBox 2">
            <a:extLst>
              <a:ext uri="{FF2B5EF4-FFF2-40B4-BE49-F238E27FC236}">
                <a16:creationId xmlns:a16="http://schemas.microsoft.com/office/drawing/2014/main" id="{6BC4DC0A-3CEF-4B3A-95DC-1EFFFDC82328}"/>
              </a:ext>
            </a:extLst>
          </p:cNvPr>
          <p:cNvSpPr txBox="1"/>
          <p:nvPr/>
        </p:nvSpPr>
        <p:spPr>
          <a:xfrm>
            <a:off x="812787" y="1280160"/>
            <a:ext cx="7955280" cy="2973122"/>
          </a:xfrm>
          <a:prstGeom prst="rect">
            <a:avLst/>
          </a:prstGeom>
          <a:noFill/>
        </p:spPr>
        <p:txBody>
          <a:bodyPr wrap="square" rtlCol="0">
            <a:spAutoFit/>
          </a:bodyPr>
          <a:lstStyle/>
          <a:p>
            <a:pPr marL="342900" indent="-342900">
              <a:spcBef>
                <a:spcPct val="20000"/>
              </a:spcBef>
              <a:buFont typeface="Arial"/>
              <a:buChar char="•"/>
            </a:pPr>
            <a:r>
              <a:rPr lang="en-US" sz="2600" dirty="0">
                <a:solidFill>
                  <a:srgbClr val="1D5F76"/>
                </a:solidFill>
              </a:rPr>
              <a:t>For most companies, freight charges are added to the cost of inventory, whereas purchase returns and purchase discounts are deducted from the cost of inventory. </a:t>
            </a:r>
          </a:p>
          <a:p>
            <a:pPr marL="342900" indent="-342900">
              <a:spcBef>
                <a:spcPct val="20000"/>
              </a:spcBef>
              <a:buFont typeface="Arial"/>
              <a:buChar char="•"/>
            </a:pPr>
            <a:r>
              <a:rPr lang="en-US" sz="2600" dirty="0">
                <a:solidFill>
                  <a:srgbClr val="1D5F76"/>
                </a:solidFill>
              </a:rPr>
              <a:t>Some companies choose to report freight charges on outgoing shipments as part of selling expenses instead of cost of goods sold.</a:t>
            </a:r>
          </a:p>
        </p:txBody>
      </p:sp>
    </p:spTree>
    <p:extLst>
      <p:ext uri="{BB962C8B-B14F-4D97-AF65-F5344CB8AC3E}">
        <p14:creationId xmlns:p14="http://schemas.microsoft.com/office/powerpoint/2010/main" val="2181310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22960"/>
            <a:ext cx="8229600" cy="1143000"/>
          </a:xfrm>
        </p:spPr>
        <p:txBody>
          <a:bodyPr>
            <a:noAutofit/>
          </a:bodyPr>
          <a:lstStyle/>
          <a:p>
            <a:pPr>
              <a:lnSpc>
                <a:spcPct val="90000"/>
              </a:lnSpc>
            </a:pPr>
            <a:r>
              <a:rPr lang="en-US" sz="4000" dirty="0"/>
              <a:t>Comparison of Purchase and Sale of Inventory Transactions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6–18</a:t>
            </a:r>
          </a:p>
        </p:txBody>
      </p:sp>
      <p:sp>
        <p:nvSpPr>
          <p:cNvPr id="8" name="Rounded Rectangle 7"/>
          <p:cNvSpPr/>
          <p:nvPr/>
        </p:nvSpPr>
        <p:spPr>
          <a:xfrm>
            <a:off x="940070" y="2058941"/>
            <a:ext cx="7736474" cy="3816138"/>
          </a:xfrm>
          <a:prstGeom prst="roundRect">
            <a:avLst>
              <a:gd name="adj" fmla="val 912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1011031" y="2058941"/>
            <a:ext cx="7780029" cy="3596882"/>
          </a:xfrm>
          <a:prstGeom prst="rect">
            <a:avLst/>
          </a:prstGeom>
          <a:noFill/>
        </p:spPr>
        <p:txBody>
          <a:bodyPr wrap="square" rtlCol="0">
            <a:spAutoFit/>
          </a:bodyPr>
          <a:lstStyle/>
          <a:p>
            <a:pPr>
              <a:tabLst>
                <a:tab pos="1711325" algn="ctr"/>
                <a:tab pos="5657850" algn="ctr"/>
              </a:tabLst>
            </a:pPr>
            <a:r>
              <a:rPr lang="en-US" sz="1600" dirty="0">
                <a:solidFill>
                  <a:srgbClr val="FF0000"/>
                </a:solidFill>
              </a:rPr>
              <a:t>	</a:t>
            </a:r>
            <a:r>
              <a:rPr lang="en-US" sz="1600" b="1" u="sng" dirty="0">
                <a:solidFill>
                  <a:srgbClr val="FF0000"/>
                </a:solidFill>
              </a:rPr>
              <a:t>Purchaser</a:t>
            </a:r>
            <a:r>
              <a:rPr lang="en-US" sz="1600" b="1" dirty="0">
                <a:solidFill>
                  <a:srgbClr val="FF0000"/>
                </a:solidFill>
              </a:rPr>
              <a:t> </a:t>
            </a:r>
            <a:r>
              <a:rPr lang="en-US" sz="1600" dirty="0">
                <a:solidFill>
                  <a:srgbClr val="FF0000"/>
                </a:solidFill>
              </a:rPr>
              <a:t>	</a:t>
            </a:r>
            <a:r>
              <a:rPr lang="en-US" sz="1600" b="1" u="sng" dirty="0">
                <a:solidFill>
                  <a:srgbClr val="FF0000"/>
                </a:solidFill>
              </a:rPr>
              <a:t>Seller</a:t>
            </a:r>
          </a:p>
          <a:p>
            <a:pPr>
              <a:tabLst>
                <a:tab pos="1711325" algn="ctr"/>
                <a:tab pos="5657850" algn="ctr"/>
              </a:tabLst>
            </a:pPr>
            <a:r>
              <a:rPr lang="en-US" sz="1600" dirty="0">
                <a:solidFill>
                  <a:srgbClr val="3366FF"/>
                </a:solidFill>
              </a:rPr>
              <a:t>	</a:t>
            </a:r>
            <a:r>
              <a:rPr lang="en-US" sz="1600" b="1" dirty="0">
                <a:solidFill>
                  <a:srgbClr val="3366FF"/>
                </a:solidFill>
              </a:rPr>
              <a:t>Camcorder Central </a:t>
            </a:r>
            <a:r>
              <a:rPr lang="en-US" sz="1600" dirty="0">
                <a:solidFill>
                  <a:srgbClr val="3366FF"/>
                </a:solidFill>
              </a:rPr>
              <a:t>	</a:t>
            </a:r>
            <a:r>
              <a:rPr lang="en-US" sz="1600" b="1" dirty="0">
                <a:solidFill>
                  <a:srgbClr val="3366FF"/>
                </a:solidFill>
              </a:rPr>
              <a:t>Sony Corporation</a:t>
            </a:r>
          </a:p>
          <a:p>
            <a:pPr>
              <a:lnSpc>
                <a:spcPct val="110000"/>
              </a:lnSpc>
              <a:tabLst>
                <a:tab pos="1711325" algn="ctr"/>
                <a:tab pos="5657850" algn="ctr"/>
              </a:tabLst>
            </a:pPr>
            <a:r>
              <a:rPr lang="en-US" sz="1600" b="1" dirty="0"/>
              <a:t>	</a:t>
            </a:r>
            <a:r>
              <a:rPr lang="en-US" sz="1600" b="1" u="sng" dirty="0"/>
              <a:t>Purchase on Account </a:t>
            </a:r>
            <a:r>
              <a:rPr lang="en-US" sz="1600" b="1" dirty="0"/>
              <a:t>	</a:t>
            </a:r>
            <a:r>
              <a:rPr lang="en-US" sz="1600" b="1" u="sng" dirty="0"/>
              <a:t>Sale on Account</a:t>
            </a:r>
            <a:r>
              <a:rPr lang="en-US" sz="1600" b="1" dirty="0"/>
              <a:t>*</a:t>
            </a:r>
          </a:p>
          <a:p>
            <a:pPr>
              <a:lnSpc>
                <a:spcPct val="110000"/>
              </a:lnSpc>
              <a:tabLst>
                <a:tab pos="2514600" algn="r"/>
                <a:tab pos="3365500" algn="r"/>
                <a:tab pos="3884613" algn="l"/>
                <a:tab pos="6634163" algn="r"/>
                <a:tab pos="7373938" algn="r"/>
              </a:tabLst>
            </a:pPr>
            <a:r>
              <a:rPr lang="en-US" sz="1600" dirty="0"/>
              <a:t>Inventory 	52,500 		Accounts Receivable	52,500</a:t>
            </a:r>
          </a:p>
          <a:p>
            <a:pPr>
              <a:lnSpc>
                <a:spcPct val="110000"/>
              </a:lnSpc>
              <a:tabLst>
                <a:tab pos="2514600" algn="r"/>
                <a:tab pos="3365500" algn="r"/>
                <a:tab pos="3884613" algn="l"/>
                <a:tab pos="6634163" algn="r"/>
                <a:tab pos="7373938" algn="r"/>
              </a:tabLst>
            </a:pPr>
            <a:r>
              <a:rPr lang="en-US" sz="1600" dirty="0"/>
              <a:t>   Accounts Payable 		52,500	   Sales Revenue		52,500</a:t>
            </a:r>
          </a:p>
          <a:p>
            <a:pPr>
              <a:lnSpc>
                <a:spcPct val="110000"/>
              </a:lnSpc>
              <a:spcBef>
                <a:spcPts val="1200"/>
              </a:spcBef>
              <a:tabLst>
                <a:tab pos="1711325" algn="ctr"/>
                <a:tab pos="5657850" algn="ctr"/>
              </a:tabLst>
            </a:pPr>
            <a:r>
              <a:rPr lang="en-US" sz="1600" b="1" dirty="0"/>
              <a:t>	</a:t>
            </a:r>
            <a:r>
              <a:rPr lang="en-US" sz="1600" b="1" u="sng" dirty="0"/>
              <a:t>Purchase Return </a:t>
            </a:r>
            <a:r>
              <a:rPr lang="en-US" sz="1600" b="1" dirty="0"/>
              <a:t>	</a:t>
            </a:r>
            <a:r>
              <a:rPr lang="en-US" sz="1600" b="1" u="sng" dirty="0"/>
              <a:t>Sales Return</a:t>
            </a:r>
          </a:p>
          <a:p>
            <a:pPr>
              <a:lnSpc>
                <a:spcPct val="110000"/>
              </a:lnSpc>
              <a:tabLst>
                <a:tab pos="2514600" algn="r"/>
                <a:tab pos="3365500" algn="r"/>
                <a:tab pos="3884613" algn="l"/>
                <a:tab pos="6634163" algn="r"/>
                <a:tab pos="7373938" algn="r"/>
              </a:tabLst>
            </a:pPr>
            <a:r>
              <a:rPr lang="en-US" sz="1600" dirty="0"/>
              <a:t>Accounts Payable	2,500 		Sales Return	2,500</a:t>
            </a:r>
          </a:p>
          <a:p>
            <a:pPr>
              <a:lnSpc>
                <a:spcPct val="110000"/>
              </a:lnSpc>
              <a:tabLst>
                <a:tab pos="2514600" algn="r"/>
                <a:tab pos="3365500" algn="r"/>
                <a:tab pos="3884613" algn="l"/>
                <a:tab pos="6634163" algn="r"/>
                <a:tab pos="7373938" algn="r"/>
              </a:tabLst>
            </a:pPr>
            <a:r>
              <a:rPr lang="en-US" sz="1600" dirty="0"/>
              <a:t>   Inventory		2,500	   Accounts Receivable 		2,500</a:t>
            </a:r>
          </a:p>
          <a:p>
            <a:pPr>
              <a:lnSpc>
                <a:spcPct val="110000"/>
              </a:lnSpc>
              <a:spcBef>
                <a:spcPts val="1200"/>
              </a:spcBef>
              <a:tabLst>
                <a:tab pos="1711325" algn="ctr"/>
                <a:tab pos="5657850" algn="ctr"/>
              </a:tabLst>
            </a:pPr>
            <a:r>
              <a:rPr lang="en-US" sz="1600" b="1" dirty="0"/>
              <a:t>	</a:t>
            </a:r>
            <a:r>
              <a:rPr lang="en-US" sz="1600" b="1" u="sng" dirty="0"/>
              <a:t>Payment on Account with Discount </a:t>
            </a:r>
            <a:r>
              <a:rPr lang="en-US" sz="1600" b="1" dirty="0"/>
              <a:t>	</a:t>
            </a:r>
            <a:r>
              <a:rPr lang="en-US" sz="1600" b="1" u="sng" dirty="0"/>
              <a:t>Receipt on Account with Discount</a:t>
            </a:r>
          </a:p>
          <a:p>
            <a:pPr>
              <a:lnSpc>
                <a:spcPct val="110000"/>
              </a:lnSpc>
              <a:tabLst>
                <a:tab pos="2514600" algn="r"/>
                <a:tab pos="3365500" algn="r"/>
                <a:tab pos="3884613" algn="l"/>
                <a:tab pos="6634163" algn="r"/>
                <a:tab pos="7373938" algn="r"/>
              </a:tabLst>
            </a:pPr>
            <a:r>
              <a:rPr lang="en-US" sz="1600" dirty="0"/>
              <a:t>Accounts Payable	50,000 		Cash	49,000</a:t>
            </a:r>
          </a:p>
          <a:p>
            <a:pPr>
              <a:lnSpc>
                <a:spcPct val="110000"/>
              </a:lnSpc>
              <a:tabLst>
                <a:tab pos="2514600" algn="r"/>
                <a:tab pos="3365500" algn="r"/>
                <a:tab pos="3884613" algn="l"/>
                <a:tab pos="6634163" algn="r"/>
                <a:tab pos="7373938" algn="r"/>
              </a:tabLst>
            </a:pPr>
            <a:r>
              <a:rPr lang="en-US" sz="1600" dirty="0"/>
              <a:t>   Inventory		1,000	Sales Discounts	1,000</a:t>
            </a:r>
          </a:p>
          <a:p>
            <a:pPr>
              <a:lnSpc>
                <a:spcPct val="110000"/>
              </a:lnSpc>
              <a:tabLst>
                <a:tab pos="2514600" algn="r"/>
                <a:tab pos="3365500" algn="r"/>
                <a:tab pos="3884613" algn="l"/>
                <a:tab pos="6634163" algn="r"/>
                <a:tab pos="7373938" algn="r"/>
              </a:tabLst>
            </a:pPr>
            <a:r>
              <a:rPr lang="en-US" sz="1600" dirty="0"/>
              <a:t>   Cash		49,000	   Accounts Receivable		50,000</a:t>
            </a:r>
          </a:p>
        </p:txBody>
      </p:sp>
      <p:cxnSp>
        <p:nvCxnSpPr>
          <p:cNvPr id="44" name="Straight Connector 43"/>
          <p:cNvCxnSpPr/>
          <p:nvPr/>
        </p:nvCxnSpPr>
        <p:spPr>
          <a:xfrm flipV="1">
            <a:off x="4716292" y="2154000"/>
            <a:ext cx="0" cy="350182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102003" y="5892563"/>
            <a:ext cx="7472629" cy="510396"/>
          </a:xfrm>
          <a:prstGeom prst="rect">
            <a:avLst/>
          </a:prstGeom>
          <a:noFill/>
        </p:spPr>
        <p:txBody>
          <a:bodyPr wrap="square" rtlCol="0">
            <a:spAutoFit/>
          </a:bodyPr>
          <a:lstStyle/>
          <a:p>
            <a:pPr>
              <a:lnSpc>
                <a:spcPct val="90000"/>
              </a:lnSpc>
            </a:pPr>
            <a:r>
              <a:rPr lang="en-US" sz="1000" dirty="0"/>
              <a:t>*In practice, Sony also records the cost of inventory sold at the time of the sale. For simplicity, we omit this part of the transaction since Camcorder Central has no comparable transaction. We have also omitted Camcorder Central’s March 20 sale of camcorders, since Sony is not party to that transaction. </a:t>
            </a:r>
          </a:p>
        </p:txBody>
      </p:sp>
    </p:spTree>
    <p:extLst>
      <p:ext uri="{BB962C8B-B14F-4D97-AF65-F5344CB8AC3E}">
        <p14:creationId xmlns:p14="http://schemas.microsoft.com/office/powerpoint/2010/main" val="276157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LOWER OF COST AND NET REALIZABLE VALUE</a:t>
            </a:r>
          </a:p>
        </p:txBody>
      </p:sp>
      <p:sp>
        <p:nvSpPr>
          <p:cNvPr id="4" name="Title 3"/>
          <p:cNvSpPr>
            <a:spLocks noGrp="1"/>
          </p:cNvSpPr>
          <p:nvPr>
            <p:ph type="title"/>
          </p:nvPr>
        </p:nvSpPr>
        <p:spPr/>
        <p:txBody>
          <a:bodyPr/>
          <a:lstStyle/>
          <a:p>
            <a:r>
              <a:rPr lang="en-US" dirty="0"/>
              <a:t>PART C</a:t>
            </a:r>
          </a:p>
        </p:txBody>
      </p:sp>
      <p:sp>
        <p:nvSpPr>
          <p:cNvPr id="8" name="Footer Placeholder 7"/>
          <p:cNvSpPr>
            <a:spLocks noGrp="1"/>
          </p:cNvSpPr>
          <p:nvPr>
            <p:ph type="ftr" sz="quarter" idx="11"/>
          </p:nvPr>
        </p:nvSpPr>
        <p:spPr>
          <a:xfrm>
            <a:off x="1424213" y="6505822"/>
            <a:ext cx="6540501" cy="365125"/>
          </a:xfrm>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15534053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LO6–6</a:t>
            </a:r>
            <a:r>
              <a:rPr lang="en-US" dirty="0"/>
              <a:t>	Apply the lower of cost and net realizable value rule for inventories.</a:t>
            </a:r>
          </a:p>
        </p:txBody>
      </p:sp>
      <p:sp>
        <p:nvSpPr>
          <p:cNvPr id="4" name="Title 3"/>
          <p:cNvSpPr>
            <a:spLocks noGrp="1"/>
          </p:cNvSpPr>
          <p:nvPr>
            <p:ph type="title"/>
          </p:nvPr>
        </p:nvSpPr>
        <p:spPr/>
        <p:txBody>
          <a:bodyPr/>
          <a:lstStyle/>
          <a:p>
            <a:r>
              <a:rPr lang="en-US" dirty="0"/>
              <a:t>Learning Objective 6</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16530555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501041" y="1664412"/>
            <a:ext cx="8541346" cy="4586075"/>
          </a:xfrm>
          <a:prstGeom prst="roundRect">
            <a:avLst>
              <a:gd name="adj" fmla="val 1342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Box 21"/>
          <p:cNvSpPr txBox="1"/>
          <p:nvPr/>
        </p:nvSpPr>
        <p:spPr>
          <a:xfrm>
            <a:off x="513018" y="3144525"/>
            <a:ext cx="3084982" cy="1077218"/>
          </a:xfrm>
          <a:prstGeom prst="rect">
            <a:avLst/>
          </a:prstGeom>
          <a:noFill/>
        </p:spPr>
        <p:txBody>
          <a:bodyPr wrap="square" rtlCol="0">
            <a:spAutoFit/>
          </a:bodyPr>
          <a:lstStyle/>
          <a:p>
            <a:pPr algn="ctr"/>
            <a:r>
              <a:rPr lang="en-US" sz="2400" b="1" dirty="0">
                <a:solidFill>
                  <a:srgbClr val="FF0000"/>
                </a:solidFill>
              </a:rPr>
              <a:t>Cost</a:t>
            </a:r>
          </a:p>
          <a:p>
            <a:pPr algn="ctr"/>
            <a:r>
              <a:rPr lang="en-US" sz="2000" dirty="0"/>
              <a:t>(specific identification, FIFO, or weighted-average)</a:t>
            </a:r>
          </a:p>
        </p:txBody>
      </p:sp>
      <p:sp>
        <p:nvSpPr>
          <p:cNvPr id="2" name="Title 1"/>
          <p:cNvSpPr>
            <a:spLocks noGrp="1"/>
          </p:cNvSpPr>
          <p:nvPr>
            <p:ph type="title"/>
          </p:nvPr>
        </p:nvSpPr>
        <p:spPr>
          <a:xfrm>
            <a:off x="812788" y="457200"/>
            <a:ext cx="8229600" cy="1143000"/>
          </a:xfrm>
        </p:spPr>
        <p:txBody>
          <a:bodyPr/>
          <a:lstStyle/>
          <a:p>
            <a:pPr>
              <a:lnSpc>
                <a:spcPct val="90000"/>
              </a:lnSpc>
            </a:pPr>
            <a:r>
              <a:rPr lang="en-US" dirty="0">
                <a:solidFill>
                  <a:srgbClr val="1D5F76"/>
                </a:solidFill>
                <a:ea typeface="+mn-ea"/>
              </a:rPr>
              <a:t>Illustration 6–19 </a:t>
            </a:r>
            <a:br>
              <a:rPr lang="en-US" dirty="0">
                <a:solidFill>
                  <a:srgbClr val="1D5F76"/>
                </a:solidFill>
                <a:ea typeface="+mn-ea"/>
              </a:rPr>
            </a:br>
            <a:r>
              <a:rPr lang="en-US" sz="3500" dirty="0"/>
              <a:t>Lower of Cost and Net Realizable Value</a:t>
            </a:r>
          </a:p>
        </p:txBody>
      </p:sp>
      <p:sp>
        <p:nvSpPr>
          <p:cNvPr id="7" name="Footer Placeholder 6"/>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11" name="Rectangle 10"/>
          <p:cNvSpPr/>
          <p:nvPr/>
        </p:nvSpPr>
        <p:spPr>
          <a:xfrm>
            <a:off x="3488729" y="3071716"/>
            <a:ext cx="2430049" cy="73152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2154477" y="1715373"/>
            <a:ext cx="5060515" cy="830997"/>
          </a:xfrm>
          <a:prstGeom prst="rect">
            <a:avLst/>
          </a:prstGeom>
          <a:noFill/>
        </p:spPr>
        <p:txBody>
          <a:bodyPr wrap="square" rtlCol="0">
            <a:spAutoFit/>
          </a:bodyPr>
          <a:lstStyle/>
          <a:p>
            <a:pPr algn="ctr"/>
            <a:r>
              <a:rPr lang="en-US" sz="2400" b="1" u="sng" dirty="0"/>
              <a:t>During the year</a:t>
            </a:r>
          </a:p>
          <a:p>
            <a:pPr algn="ctr"/>
            <a:r>
              <a:rPr lang="en-US" sz="2200" dirty="0"/>
              <a:t>Record inventory purchases at </a:t>
            </a:r>
            <a:r>
              <a:rPr lang="en-US" sz="2200" b="1" dirty="0">
                <a:solidFill>
                  <a:srgbClr val="FF0000"/>
                </a:solidFill>
              </a:rPr>
              <a:t>cost</a:t>
            </a:r>
          </a:p>
        </p:txBody>
      </p:sp>
      <p:sp>
        <p:nvSpPr>
          <p:cNvPr id="10" name="TextBox 9"/>
          <p:cNvSpPr txBox="1"/>
          <p:nvPr/>
        </p:nvSpPr>
        <p:spPr>
          <a:xfrm>
            <a:off x="2830882" y="2593700"/>
            <a:ext cx="3635009" cy="461065"/>
          </a:xfrm>
          <a:prstGeom prst="rect">
            <a:avLst/>
          </a:prstGeom>
          <a:noFill/>
        </p:spPr>
        <p:txBody>
          <a:bodyPr wrap="square" rtlCol="0">
            <a:spAutoFit/>
          </a:bodyPr>
          <a:lstStyle/>
          <a:p>
            <a:pPr algn="ctr"/>
            <a:r>
              <a:rPr lang="en-US" sz="2400" b="1" u="sng" dirty="0"/>
              <a:t>At the end of the year</a:t>
            </a:r>
          </a:p>
        </p:txBody>
      </p:sp>
      <p:sp>
        <p:nvSpPr>
          <p:cNvPr id="6" name="TextBox 5"/>
          <p:cNvSpPr txBox="1"/>
          <p:nvPr/>
        </p:nvSpPr>
        <p:spPr>
          <a:xfrm>
            <a:off x="3387583" y="3092303"/>
            <a:ext cx="2632343" cy="701731"/>
          </a:xfrm>
          <a:prstGeom prst="rect">
            <a:avLst/>
          </a:prstGeom>
          <a:noFill/>
        </p:spPr>
        <p:txBody>
          <a:bodyPr wrap="square" rtlCol="0">
            <a:spAutoFit/>
          </a:bodyPr>
          <a:lstStyle/>
          <a:p>
            <a:pPr algn="ctr">
              <a:lnSpc>
                <a:spcPct val="90000"/>
              </a:lnSpc>
            </a:pPr>
            <a:r>
              <a:rPr lang="en-US" sz="2200" dirty="0"/>
              <a:t>Which is lower for </a:t>
            </a:r>
          </a:p>
          <a:p>
            <a:pPr algn="ctr">
              <a:lnSpc>
                <a:spcPct val="90000"/>
              </a:lnSpc>
            </a:pPr>
            <a:r>
              <a:rPr lang="en-US" sz="2200" dirty="0"/>
              <a:t>unsold inventory?</a:t>
            </a:r>
          </a:p>
        </p:txBody>
      </p:sp>
      <p:cxnSp>
        <p:nvCxnSpPr>
          <p:cNvPr id="16" name="Straight Arrow Connector 15"/>
          <p:cNvCxnSpPr/>
          <p:nvPr/>
        </p:nvCxnSpPr>
        <p:spPr>
          <a:xfrm>
            <a:off x="5912285" y="3374136"/>
            <a:ext cx="553605" cy="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2961193" y="3370590"/>
            <a:ext cx="521043" cy="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100525" y="2860258"/>
            <a:ext cx="3022461" cy="1446550"/>
          </a:xfrm>
          <a:prstGeom prst="rect">
            <a:avLst/>
          </a:prstGeom>
          <a:noFill/>
        </p:spPr>
        <p:txBody>
          <a:bodyPr wrap="square" rtlCol="0">
            <a:spAutoFit/>
          </a:bodyPr>
          <a:lstStyle/>
          <a:p>
            <a:pPr algn="ctr"/>
            <a:r>
              <a:rPr lang="en-US" sz="2400" b="1" dirty="0">
                <a:solidFill>
                  <a:srgbClr val="FF0000"/>
                </a:solidFill>
              </a:rPr>
              <a:t>Net Realizable </a:t>
            </a:r>
          </a:p>
          <a:p>
            <a:pPr algn="ctr"/>
            <a:r>
              <a:rPr lang="en-US" sz="2400" b="1" dirty="0">
                <a:solidFill>
                  <a:srgbClr val="FF0000"/>
                </a:solidFill>
              </a:rPr>
              <a:t>value</a:t>
            </a:r>
          </a:p>
          <a:p>
            <a:pPr algn="ctr"/>
            <a:r>
              <a:rPr lang="en-US" sz="2000" dirty="0"/>
              <a:t>(estimated selling price less cost to sell)</a:t>
            </a:r>
          </a:p>
        </p:txBody>
      </p:sp>
      <p:sp>
        <p:nvSpPr>
          <p:cNvPr id="23" name="TextBox 22"/>
          <p:cNvSpPr txBox="1"/>
          <p:nvPr/>
        </p:nvSpPr>
        <p:spPr>
          <a:xfrm>
            <a:off x="5334000" y="4785036"/>
            <a:ext cx="3633092" cy="1446550"/>
          </a:xfrm>
          <a:prstGeom prst="rect">
            <a:avLst/>
          </a:prstGeom>
          <a:noFill/>
        </p:spPr>
        <p:txBody>
          <a:bodyPr wrap="square" rtlCol="0">
            <a:spAutoFit/>
          </a:bodyPr>
          <a:lstStyle/>
          <a:p>
            <a:pPr algn="ctr"/>
            <a:r>
              <a:rPr lang="en-US" sz="2400" dirty="0"/>
              <a:t>Reduce inventory from cost to net realizable value</a:t>
            </a:r>
          </a:p>
          <a:p>
            <a:pPr algn="ctr"/>
            <a:r>
              <a:rPr lang="en-US" sz="2000" dirty="0"/>
              <a:t>(and report an expense for the reduction)</a:t>
            </a:r>
          </a:p>
        </p:txBody>
      </p:sp>
      <p:sp>
        <p:nvSpPr>
          <p:cNvPr id="24" name="TextBox 23"/>
          <p:cNvSpPr txBox="1"/>
          <p:nvPr/>
        </p:nvSpPr>
        <p:spPr>
          <a:xfrm>
            <a:off x="501041" y="4749879"/>
            <a:ext cx="3234798" cy="1446550"/>
          </a:xfrm>
          <a:prstGeom prst="rect">
            <a:avLst/>
          </a:prstGeom>
          <a:noFill/>
        </p:spPr>
        <p:txBody>
          <a:bodyPr wrap="square" rtlCol="0">
            <a:spAutoFit/>
          </a:bodyPr>
          <a:lstStyle/>
          <a:p>
            <a:pPr algn="ctr"/>
            <a:r>
              <a:rPr lang="en-US" sz="2400" dirty="0"/>
              <a:t>No year-end</a:t>
            </a:r>
          </a:p>
          <a:p>
            <a:pPr algn="ctr"/>
            <a:r>
              <a:rPr lang="en-US" sz="2400" dirty="0"/>
              <a:t>adjusting entry needed</a:t>
            </a:r>
          </a:p>
          <a:p>
            <a:pPr algn="ctr"/>
            <a:r>
              <a:rPr lang="en-US" sz="2000" dirty="0"/>
              <a:t>(Report ending inventory at purchase cost)</a:t>
            </a:r>
          </a:p>
        </p:txBody>
      </p:sp>
      <p:cxnSp>
        <p:nvCxnSpPr>
          <p:cNvPr id="28" name="Straight Arrow Connector 27"/>
          <p:cNvCxnSpPr/>
          <p:nvPr/>
        </p:nvCxnSpPr>
        <p:spPr>
          <a:xfrm>
            <a:off x="7349693" y="4286550"/>
            <a:ext cx="0" cy="468252"/>
          </a:xfrm>
          <a:prstGeom prst="straightConnector1">
            <a:avLst/>
          </a:prstGeom>
          <a:ln w="50800">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373968" y="4221743"/>
            <a:ext cx="0" cy="468252"/>
          </a:xfrm>
          <a:prstGeom prst="straightConnector1">
            <a:avLst/>
          </a:prstGeom>
          <a:ln w="50800">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Slide Number Placeholder 2"/>
          <p:cNvSpPr txBox="1">
            <a:spLocks/>
          </p:cNvSpPr>
          <p:nvPr/>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fld id="{8A048DD7-39B4-434B-ACE7-68CA5B147A05}" type="slidenum">
              <a:rPr lang="en-US" smtClean="0"/>
              <a:pPr/>
              <a:t>65</a:t>
            </a:fld>
            <a:endParaRPr lang="en-US" dirty="0"/>
          </a:p>
        </p:txBody>
      </p:sp>
    </p:spTree>
    <p:extLst>
      <p:ext uri="{BB962C8B-B14F-4D97-AF65-F5344CB8AC3E}">
        <p14:creationId xmlns:p14="http://schemas.microsoft.com/office/powerpoint/2010/main" val="257462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1" grpId="0" animBg="1"/>
      <p:bldP spid="10" grpId="0"/>
      <p:bldP spid="6" grpId="0"/>
      <p:bldP spid="21" grpId="0"/>
      <p:bldP spid="23" grpId="0"/>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a:xfrm>
            <a:off x="831375" y="1761911"/>
            <a:ext cx="7969444" cy="2390876"/>
          </a:xfrm>
          <a:prstGeom prst="roundRect">
            <a:avLst>
              <a:gd name="adj" fmla="val 1342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2133034" y="2584958"/>
            <a:ext cx="1738486" cy="238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Rectangle 51"/>
          <p:cNvSpPr/>
          <p:nvPr/>
        </p:nvSpPr>
        <p:spPr>
          <a:xfrm>
            <a:off x="2133034" y="2864778"/>
            <a:ext cx="1738486" cy="2510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914400" y="2024770"/>
            <a:ext cx="7886419" cy="1106457"/>
          </a:xfrm>
          <a:prstGeom prst="rect">
            <a:avLst/>
          </a:prstGeom>
          <a:solidFill>
            <a:schemeClr val="bg2">
              <a:lumMod val="90000"/>
            </a:schemeClr>
          </a:solidFill>
        </p:spPr>
        <p:txBody>
          <a:bodyPr wrap="square" rtlCol="0">
            <a:spAutoFit/>
          </a:bodyPr>
          <a:lstStyle/>
          <a:p>
            <a:pPr>
              <a:lnSpc>
                <a:spcPct val="90000"/>
              </a:lnSpc>
              <a:tabLst>
                <a:tab pos="1492250" algn="ctr"/>
                <a:tab pos="2454275" algn="ctr"/>
                <a:tab pos="3538538" algn="ctr"/>
                <a:tab pos="4684713" algn="ctr"/>
                <a:tab pos="5659438" algn="ctr"/>
                <a:tab pos="6854825" algn="ctr"/>
              </a:tabLst>
            </a:pPr>
            <a:r>
              <a:rPr lang="en-US" sz="1400" b="1" dirty="0"/>
              <a:t>Inventory					      Lower of	   Adjustment</a:t>
            </a:r>
            <a:endParaRPr lang="en-US" sz="1100" b="1" dirty="0"/>
          </a:p>
          <a:p>
            <a:pPr>
              <a:lnSpc>
                <a:spcPct val="90000"/>
              </a:lnSpc>
              <a:tabLst>
                <a:tab pos="1492250" algn="ctr"/>
                <a:tab pos="2454275" algn="ctr"/>
                <a:tab pos="3538538" algn="ctr"/>
                <a:tab pos="4684713" algn="ctr"/>
                <a:tab pos="5659438" algn="ctr"/>
                <a:tab pos="6854825" algn="ctr"/>
              </a:tabLst>
            </a:pPr>
            <a:r>
              <a:rPr lang="en-US" sz="1400" b="1" dirty="0"/>
              <a:t>Items                 Quantity       Per unit         Total      Per unit       Total	            Cost and NRV          Needed</a:t>
            </a:r>
            <a:r>
              <a:rPr lang="en-US" sz="1100" b="1" dirty="0"/>
              <a:t>*</a:t>
            </a:r>
            <a:endParaRPr lang="en-US" sz="1100" dirty="0"/>
          </a:p>
          <a:p>
            <a:pPr>
              <a:lnSpc>
                <a:spcPct val="130000"/>
              </a:lnSpc>
              <a:spcBef>
                <a:spcPts val="600"/>
              </a:spcBef>
              <a:tabLst>
                <a:tab pos="1714500" algn="r"/>
                <a:tab pos="2625725" algn="r"/>
                <a:tab pos="3773488" algn="r"/>
                <a:tab pos="4291013" algn="r"/>
                <a:tab pos="4795838" algn="r"/>
                <a:tab pos="5203825" algn="r"/>
                <a:tab pos="6005513" algn="r"/>
                <a:tab pos="7262813" algn="r"/>
              </a:tabLst>
            </a:pPr>
            <a:r>
              <a:rPr lang="en-US" sz="1400" dirty="0"/>
              <a:t>FunStation 2         15	                  $300	        $ 4,500</a:t>
            </a:r>
          </a:p>
          <a:p>
            <a:pPr>
              <a:lnSpc>
                <a:spcPct val="130000"/>
              </a:lnSpc>
              <a:tabLst>
                <a:tab pos="1714500" algn="r"/>
                <a:tab pos="2625725" algn="r"/>
                <a:tab pos="3773488" algn="r"/>
                <a:tab pos="4291013" algn="r"/>
                <a:tab pos="4795838" algn="r"/>
                <a:tab pos="5203825" algn="r"/>
                <a:tab pos="6005513" algn="r"/>
                <a:tab pos="7262813" algn="r"/>
              </a:tabLst>
            </a:pPr>
            <a:r>
              <a:rPr lang="en-US" sz="1400" dirty="0"/>
              <a:t>FunStation 3         20	                    400	           8,000</a:t>
            </a:r>
          </a:p>
        </p:txBody>
      </p:sp>
      <p:sp>
        <p:nvSpPr>
          <p:cNvPr id="2" name="Title 1"/>
          <p:cNvSpPr>
            <a:spLocks noGrp="1"/>
          </p:cNvSpPr>
          <p:nvPr>
            <p:ph type="title"/>
          </p:nvPr>
        </p:nvSpPr>
        <p:spPr>
          <a:xfrm>
            <a:off x="914400" y="780170"/>
            <a:ext cx="8229600" cy="1034797"/>
          </a:xfrm>
        </p:spPr>
        <p:txBody>
          <a:bodyPr/>
          <a:lstStyle/>
          <a:p>
            <a:r>
              <a:rPr lang="en-US" dirty="0"/>
              <a:t>Calculating the Lower of Cost and Net Realizable Value </a:t>
            </a:r>
          </a:p>
        </p:txBody>
      </p:sp>
      <p:sp>
        <p:nvSpPr>
          <p:cNvPr id="3" name="Text Placeholder 5"/>
          <p:cNvSpPr txBox="1">
            <a:spLocks/>
          </p:cNvSpPr>
          <p:nvPr/>
        </p:nvSpPr>
        <p:spPr>
          <a:xfrm>
            <a:off x="940070" y="296220"/>
            <a:ext cx="5270038" cy="575840"/>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6–20</a:t>
            </a:r>
          </a:p>
        </p:txBody>
      </p:sp>
      <p:sp>
        <p:nvSpPr>
          <p:cNvPr id="5" name="TextBox 4"/>
          <p:cNvSpPr txBox="1"/>
          <p:nvPr/>
        </p:nvSpPr>
        <p:spPr>
          <a:xfrm>
            <a:off x="917390" y="3767634"/>
            <a:ext cx="6614266" cy="399853"/>
          </a:xfrm>
          <a:prstGeom prst="rect">
            <a:avLst/>
          </a:prstGeom>
          <a:noFill/>
        </p:spPr>
        <p:txBody>
          <a:bodyPr wrap="square" rtlCol="0">
            <a:spAutoFit/>
          </a:bodyPr>
          <a:lstStyle/>
          <a:p>
            <a:pPr>
              <a:lnSpc>
                <a:spcPct val="90000"/>
              </a:lnSpc>
            </a:pPr>
            <a:r>
              <a:rPr lang="en-US" sz="1100" dirty="0"/>
              <a:t>*The year-end adjusting entry is needed when NRV is below cost. The adjustment equals the difference between cost and net realizable value.</a:t>
            </a:r>
          </a:p>
        </p:txBody>
      </p:sp>
      <p:sp>
        <p:nvSpPr>
          <p:cNvPr id="56" name="TextBox 55"/>
          <p:cNvSpPr txBox="1"/>
          <p:nvPr/>
        </p:nvSpPr>
        <p:spPr>
          <a:xfrm>
            <a:off x="897641" y="4155547"/>
            <a:ext cx="7716418" cy="1015663"/>
          </a:xfrm>
          <a:prstGeom prst="rect">
            <a:avLst/>
          </a:prstGeom>
          <a:noFill/>
        </p:spPr>
        <p:txBody>
          <a:bodyPr wrap="square" rtlCol="0">
            <a:spAutoFit/>
          </a:bodyPr>
          <a:lstStyle/>
          <a:p>
            <a:r>
              <a:rPr lang="en-US" sz="2000" dirty="0"/>
              <a:t>Reduce 15 FunStation 2s from their original cost of $4,500 (= 15 units × $300) to their lower net realizable value of $3,000 (= 15 units × $200) with the following year-end adjusting entry:</a:t>
            </a:r>
          </a:p>
        </p:txBody>
      </p:sp>
      <p:sp>
        <p:nvSpPr>
          <p:cNvPr id="58" name="Rectangle 57"/>
          <p:cNvSpPr/>
          <p:nvPr/>
        </p:nvSpPr>
        <p:spPr>
          <a:xfrm>
            <a:off x="851430" y="5163334"/>
            <a:ext cx="7736474" cy="128016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57" name="TextBox 56"/>
          <p:cNvSpPr txBox="1"/>
          <p:nvPr/>
        </p:nvSpPr>
        <p:spPr>
          <a:xfrm>
            <a:off x="1060479" y="5106705"/>
            <a:ext cx="7350880" cy="1323439"/>
          </a:xfrm>
          <a:prstGeom prst="rect">
            <a:avLst/>
          </a:prstGeom>
          <a:noFill/>
        </p:spPr>
        <p:txBody>
          <a:bodyPr wrap="square" rtlCol="0">
            <a:spAutoFit/>
          </a:bodyPr>
          <a:lstStyle/>
          <a:p>
            <a:pPr>
              <a:tabLst>
                <a:tab pos="6056313" algn="ctr"/>
                <a:tab pos="6853238" algn="ctr"/>
              </a:tabLst>
            </a:pPr>
            <a:r>
              <a:rPr lang="en-US" sz="2000" u="sng" dirty="0"/>
              <a:t>December 31 </a:t>
            </a:r>
            <a:r>
              <a:rPr lang="en-US" sz="2000" dirty="0"/>
              <a:t>	</a:t>
            </a:r>
            <a:r>
              <a:rPr lang="en-US" sz="2000" u="sng" dirty="0"/>
              <a:t>Debit</a:t>
            </a:r>
            <a:r>
              <a:rPr lang="en-US" sz="2000" dirty="0"/>
              <a:t> 	</a:t>
            </a:r>
            <a:r>
              <a:rPr lang="en-US" sz="2000" u="sng" dirty="0"/>
              <a:t>Credit</a:t>
            </a:r>
          </a:p>
          <a:p>
            <a:pPr>
              <a:tabLst>
                <a:tab pos="6056313" algn="ctr"/>
                <a:tab pos="6853238" algn="ctr"/>
              </a:tabLst>
            </a:pPr>
            <a:r>
              <a:rPr lang="en-US" sz="2000" b="1" dirty="0"/>
              <a:t>Cost of Goods Sold (expense) </a:t>
            </a:r>
            <a:r>
              <a:rPr lang="en-US" sz="2000" dirty="0"/>
              <a:t>....................................	</a:t>
            </a:r>
            <a:r>
              <a:rPr lang="en-US" sz="2000" b="1" dirty="0"/>
              <a:t>1,500</a:t>
            </a:r>
          </a:p>
          <a:p>
            <a:pPr>
              <a:tabLst>
                <a:tab pos="6056313" algn="ctr"/>
                <a:tab pos="6853238" algn="ctr"/>
              </a:tabLst>
            </a:pPr>
            <a:r>
              <a:rPr lang="en-US" sz="2000" dirty="0"/>
              <a:t>     </a:t>
            </a:r>
            <a:r>
              <a:rPr lang="en-US" sz="2000" b="1" dirty="0"/>
              <a:t> Inventory </a:t>
            </a:r>
            <a:r>
              <a:rPr lang="en-US" sz="2000" dirty="0"/>
              <a:t>...............................................................		</a:t>
            </a:r>
            <a:r>
              <a:rPr lang="en-US" sz="2000" b="1" dirty="0"/>
              <a:t>1,500</a:t>
            </a:r>
          </a:p>
          <a:p>
            <a:pPr>
              <a:tabLst>
                <a:tab pos="6056313" algn="ctr"/>
                <a:tab pos="6853238" algn="ctr"/>
              </a:tabLst>
            </a:pPr>
            <a:r>
              <a:rPr lang="en-US" sz="2000" i="1" dirty="0"/>
              <a:t>      (Adjust inventory down to net realizable value)</a:t>
            </a:r>
          </a:p>
        </p:txBody>
      </p:sp>
      <p:sp>
        <p:nvSpPr>
          <p:cNvPr id="60" name="Arc 59"/>
          <p:cNvSpPr/>
          <p:nvPr/>
        </p:nvSpPr>
        <p:spPr>
          <a:xfrm>
            <a:off x="7906728" y="3320400"/>
            <a:ext cx="787145" cy="2594654"/>
          </a:xfrm>
          <a:prstGeom prst="arc">
            <a:avLst>
              <a:gd name="adj1" fmla="val 16478442"/>
              <a:gd name="adj2" fmla="val 5163911"/>
            </a:avLst>
          </a:prstGeom>
          <a:ln w="127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1" name="TextBox 20"/>
          <p:cNvSpPr txBox="1"/>
          <p:nvPr/>
        </p:nvSpPr>
        <p:spPr>
          <a:xfrm>
            <a:off x="3777184" y="1840104"/>
            <a:ext cx="643612" cy="369332"/>
          </a:xfrm>
          <a:prstGeom prst="rect">
            <a:avLst/>
          </a:prstGeom>
          <a:solidFill>
            <a:schemeClr val="bg2"/>
          </a:solidFill>
        </p:spPr>
        <p:txBody>
          <a:bodyPr wrap="square" rtlCol="0">
            <a:spAutoFit/>
          </a:bodyPr>
          <a:lstStyle/>
          <a:p>
            <a:r>
              <a:rPr lang="en-US" b="1" dirty="0"/>
              <a:t>Cost</a:t>
            </a:r>
          </a:p>
        </p:txBody>
      </p:sp>
      <p:sp>
        <p:nvSpPr>
          <p:cNvPr id="22" name="TextBox 21"/>
          <p:cNvSpPr txBox="1"/>
          <p:nvPr/>
        </p:nvSpPr>
        <p:spPr>
          <a:xfrm>
            <a:off x="5309829" y="1838873"/>
            <a:ext cx="689189" cy="369332"/>
          </a:xfrm>
          <a:prstGeom prst="rect">
            <a:avLst/>
          </a:prstGeom>
          <a:solidFill>
            <a:schemeClr val="bg2"/>
          </a:solidFill>
        </p:spPr>
        <p:txBody>
          <a:bodyPr wrap="square" rtlCol="0">
            <a:spAutoFit/>
          </a:bodyPr>
          <a:lstStyle/>
          <a:p>
            <a:r>
              <a:rPr lang="en-US" b="1" dirty="0"/>
              <a:t>NRV</a:t>
            </a:r>
          </a:p>
        </p:txBody>
      </p:sp>
      <p:sp>
        <p:nvSpPr>
          <p:cNvPr id="67" name="TextBox 66"/>
          <p:cNvSpPr txBox="1"/>
          <p:nvPr/>
        </p:nvSpPr>
        <p:spPr>
          <a:xfrm>
            <a:off x="3388909" y="3465681"/>
            <a:ext cx="1920919" cy="338554"/>
          </a:xfrm>
          <a:prstGeom prst="rect">
            <a:avLst/>
          </a:prstGeom>
          <a:noFill/>
        </p:spPr>
        <p:txBody>
          <a:bodyPr wrap="square" rtlCol="0">
            <a:spAutoFit/>
          </a:bodyPr>
          <a:lstStyle/>
          <a:p>
            <a:r>
              <a:rPr lang="en-US" sz="1600" b="1" dirty="0"/>
              <a:t>Recorded Cost</a:t>
            </a:r>
          </a:p>
        </p:txBody>
      </p:sp>
      <p:sp>
        <p:nvSpPr>
          <p:cNvPr id="68" name="TextBox 67"/>
          <p:cNvSpPr txBox="1"/>
          <p:nvPr/>
        </p:nvSpPr>
        <p:spPr>
          <a:xfrm>
            <a:off x="5903533" y="3451476"/>
            <a:ext cx="1702557" cy="338554"/>
          </a:xfrm>
          <a:prstGeom prst="rect">
            <a:avLst/>
          </a:prstGeom>
          <a:noFill/>
        </p:spPr>
        <p:txBody>
          <a:bodyPr wrap="square" rtlCol="0">
            <a:spAutoFit/>
          </a:bodyPr>
          <a:lstStyle/>
          <a:p>
            <a:r>
              <a:rPr lang="en-US" sz="1600" b="1" dirty="0"/>
              <a:t>Ending Inventory</a:t>
            </a:r>
          </a:p>
        </p:txBody>
      </p:sp>
      <p:sp>
        <p:nvSpPr>
          <p:cNvPr id="55" name="TextBox 54"/>
          <p:cNvSpPr txBox="1"/>
          <p:nvPr/>
        </p:nvSpPr>
        <p:spPr>
          <a:xfrm>
            <a:off x="4604461" y="2488954"/>
            <a:ext cx="4023546" cy="932563"/>
          </a:xfrm>
          <a:prstGeom prst="rect">
            <a:avLst/>
          </a:prstGeom>
          <a:solidFill>
            <a:schemeClr val="bg2">
              <a:lumMod val="90000"/>
            </a:schemeClr>
          </a:solidFill>
        </p:spPr>
        <p:txBody>
          <a:bodyPr wrap="square" rtlCol="0">
            <a:spAutoFit/>
          </a:bodyPr>
          <a:lstStyle/>
          <a:p>
            <a:pPr>
              <a:lnSpc>
                <a:spcPct val="130000"/>
              </a:lnSpc>
              <a:spcBef>
                <a:spcPts val="600"/>
              </a:spcBef>
              <a:tabLst>
                <a:tab pos="1201738" algn="r"/>
                <a:tab pos="1541463" algn="r"/>
                <a:tab pos="2292350" algn="r"/>
                <a:tab pos="3544888" algn="r"/>
                <a:tab pos="4795838" algn="r"/>
                <a:tab pos="5203825" algn="r"/>
                <a:tab pos="6005513" algn="r"/>
                <a:tab pos="7262813" algn="r"/>
              </a:tabLst>
            </a:pPr>
            <a:r>
              <a:rPr lang="en-US" sz="1400" dirty="0"/>
              <a:t>		=	$  3,000	$1,500</a:t>
            </a:r>
          </a:p>
          <a:p>
            <a:pPr>
              <a:lnSpc>
                <a:spcPct val="130000"/>
              </a:lnSpc>
              <a:tabLst>
                <a:tab pos="1201738" algn="r"/>
                <a:tab pos="1541463" algn="r"/>
                <a:tab pos="2292350" algn="r"/>
                <a:tab pos="3544888" algn="r"/>
                <a:tab pos="4795838" algn="r"/>
                <a:tab pos="5203825" algn="r"/>
                <a:tab pos="6005513" algn="r"/>
                <a:tab pos="7262813" algn="r"/>
              </a:tabLst>
            </a:pPr>
            <a:r>
              <a:rPr lang="en-US" sz="1400" dirty="0"/>
              <a:t>		=	8,000	0</a:t>
            </a:r>
          </a:p>
          <a:p>
            <a:pPr>
              <a:lnSpc>
                <a:spcPct val="130000"/>
              </a:lnSpc>
              <a:tabLst>
                <a:tab pos="1089025" algn="l"/>
                <a:tab pos="2292350" algn="r"/>
                <a:tab pos="3773488" algn="r"/>
                <a:tab pos="4291013" algn="r"/>
                <a:tab pos="4795838" algn="r"/>
                <a:tab pos="5203825" algn="r"/>
                <a:tab pos="6005513" algn="r"/>
                <a:tab pos="7262813" algn="r"/>
              </a:tabLst>
            </a:pPr>
            <a:r>
              <a:rPr lang="en-US" sz="1400" dirty="0"/>
              <a:t>		    </a:t>
            </a:r>
            <a:r>
              <a:rPr lang="en-US" sz="1400" dirty="0">
                <a:solidFill>
                  <a:srgbClr val="000000"/>
                </a:solidFill>
              </a:rPr>
              <a:t>$11,000</a:t>
            </a:r>
          </a:p>
        </p:txBody>
      </p:sp>
      <p:grpSp>
        <p:nvGrpSpPr>
          <p:cNvPr id="25" name="Group 24"/>
          <p:cNvGrpSpPr/>
          <p:nvPr/>
        </p:nvGrpSpPr>
        <p:grpSpPr>
          <a:xfrm>
            <a:off x="6364095" y="3370504"/>
            <a:ext cx="674623" cy="43543"/>
            <a:chOff x="6364095" y="3693867"/>
            <a:chExt cx="674623" cy="43543"/>
          </a:xfrm>
        </p:grpSpPr>
        <p:cxnSp>
          <p:nvCxnSpPr>
            <p:cNvPr id="17" name="Straight Connector 16"/>
            <p:cNvCxnSpPr/>
            <p:nvPr/>
          </p:nvCxnSpPr>
          <p:spPr>
            <a:xfrm>
              <a:off x="6364095" y="3693867"/>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364095" y="3737410"/>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45" name="Straight Connector 44"/>
          <p:cNvCxnSpPr/>
          <p:nvPr/>
        </p:nvCxnSpPr>
        <p:spPr>
          <a:xfrm>
            <a:off x="6364095" y="3078405"/>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3714222" y="3062753"/>
            <a:ext cx="805542" cy="349776"/>
          </a:xfrm>
          <a:prstGeom prst="rect">
            <a:avLst/>
          </a:prstGeom>
          <a:solidFill>
            <a:schemeClr val="bg2">
              <a:lumMod val="90000"/>
            </a:schemeClr>
          </a:solidFill>
        </p:spPr>
        <p:txBody>
          <a:bodyPr wrap="square" rtlCol="0">
            <a:spAutoFit/>
          </a:bodyPr>
          <a:lstStyle/>
          <a:p>
            <a:pPr>
              <a:lnSpc>
                <a:spcPct val="130000"/>
              </a:lnSpc>
              <a:tabLst>
                <a:tab pos="1089025" algn="l"/>
                <a:tab pos="2292350" algn="r"/>
                <a:tab pos="3773488" algn="r"/>
                <a:tab pos="4291013" algn="r"/>
                <a:tab pos="4795838" algn="r"/>
                <a:tab pos="5203825" algn="r"/>
                <a:tab pos="6005513" algn="r"/>
                <a:tab pos="7262813" algn="r"/>
              </a:tabLst>
            </a:pPr>
            <a:r>
              <a:rPr lang="en-US" sz="1400" dirty="0">
                <a:solidFill>
                  <a:srgbClr val="000000"/>
                </a:solidFill>
              </a:rPr>
              <a:t>$12,500</a:t>
            </a:r>
          </a:p>
        </p:txBody>
      </p:sp>
      <p:grpSp>
        <p:nvGrpSpPr>
          <p:cNvPr id="61" name="Group 60"/>
          <p:cNvGrpSpPr/>
          <p:nvPr/>
        </p:nvGrpSpPr>
        <p:grpSpPr>
          <a:xfrm>
            <a:off x="3830392" y="3383787"/>
            <a:ext cx="640080" cy="43543"/>
            <a:chOff x="6364095" y="3693867"/>
            <a:chExt cx="674623" cy="43543"/>
          </a:xfrm>
        </p:grpSpPr>
        <p:cxnSp>
          <p:nvCxnSpPr>
            <p:cNvPr id="63" name="Straight Connector 62"/>
            <p:cNvCxnSpPr/>
            <p:nvPr/>
          </p:nvCxnSpPr>
          <p:spPr>
            <a:xfrm>
              <a:off x="6364095" y="3693867"/>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6364095" y="3737410"/>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62" name="Straight Connector 61"/>
          <p:cNvCxnSpPr/>
          <p:nvPr/>
        </p:nvCxnSpPr>
        <p:spPr>
          <a:xfrm>
            <a:off x="3829786" y="3115834"/>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7606090" y="3069962"/>
            <a:ext cx="805542" cy="349776"/>
          </a:xfrm>
          <a:prstGeom prst="rect">
            <a:avLst/>
          </a:prstGeom>
          <a:solidFill>
            <a:schemeClr val="bg2">
              <a:lumMod val="90000"/>
            </a:schemeClr>
          </a:solidFill>
        </p:spPr>
        <p:txBody>
          <a:bodyPr wrap="square" rtlCol="0">
            <a:spAutoFit/>
          </a:bodyPr>
          <a:lstStyle/>
          <a:p>
            <a:pPr>
              <a:lnSpc>
                <a:spcPct val="130000"/>
              </a:lnSpc>
              <a:tabLst>
                <a:tab pos="1089025" algn="l"/>
                <a:tab pos="2292350" algn="r"/>
                <a:tab pos="3773488" algn="r"/>
                <a:tab pos="4291013" algn="r"/>
                <a:tab pos="4795838" algn="r"/>
                <a:tab pos="5203825" algn="r"/>
                <a:tab pos="6005513" algn="r"/>
                <a:tab pos="7262813" algn="r"/>
              </a:tabLst>
            </a:pPr>
            <a:r>
              <a:rPr lang="en-US" sz="1400" dirty="0">
                <a:solidFill>
                  <a:srgbClr val="000000"/>
                </a:solidFill>
              </a:rPr>
              <a:t>$1,500</a:t>
            </a:r>
          </a:p>
        </p:txBody>
      </p:sp>
      <p:grpSp>
        <p:nvGrpSpPr>
          <p:cNvPr id="47" name="Group 46"/>
          <p:cNvGrpSpPr/>
          <p:nvPr/>
        </p:nvGrpSpPr>
        <p:grpSpPr>
          <a:xfrm>
            <a:off x="7652666" y="3373205"/>
            <a:ext cx="640080" cy="43543"/>
            <a:chOff x="6364095" y="3693867"/>
            <a:chExt cx="674623" cy="43543"/>
          </a:xfrm>
        </p:grpSpPr>
        <p:cxnSp>
          <p:nvCxnSpPr>
            <p:cNvPr id="49" name="Straight Connector 48"/>
            <p:cNvCxnSpPr/>
            <p:nvPr/>
          </p:nvCxnSpPr>
          <p:spPr>
            <a:xfrm>
              <a:off x="6364095" y="3693867"/>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6364095" y="3737410"/>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48" name="Straight Connector 47"/>
          <p:cNvCxnSpPr/>
          <p:nvPr/>
        </p:nvCxnSpPr>
        <p:spPr>
          <a:xfrm>
            <a:off x="7652666" y="3093934"/>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Oval 5"/>
          <p:cNvSpPr/>
          <p:nvPr/>
        </p:nvSpPr>
        <p:spPr>
          <a:xfrm>
            <a:off x="5173249" y="2583384"/>
            <a:ext cx="825769" cy="24011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Oval 69"/>
          <p:cNvSpPr/>
          <p:nvPr/>
        </p:nvSpPr>
        <p:spPr>
          <a:xfrm>
            <a:off x="3724592" y="2847699"/>
            <a:ext cx="825769" cy="24011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6113283" y="1952838"/>
            <a:ext cx="5881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684891" y="1968496"/>
            <a:ext cx="1" cy="13143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1" name="Oval 70"/>
          <p:cNvSpPr/>
          <p:nvPr/>
        </p:nvSpPr>
        <p:spPr>
          <a:xfrm>
            <a:off x="3678640" y="2561602"/>
            <a:ext cx="825769" cy="24011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Oval 71"/>
          <p:cNvSpPr/>
          <p:nvPr/>
        </p:nvSpPr>
        <p:spPr>
          <a:xfrm>
            <a:off x="5173249" y="2836662"/>
            <a:ext cx="825769" cy="24011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TextBox 52"/>
          <p:cNvSpPr txBox="1"/>
          <p:nvPr/>
        </p:nvSpPr>
        <p:spPr>
          <a:xfrm>
            <a:off x="4553623" y="2508700"/>
            <a:ext cx="1531974" cy="652486"/>
          </a:xfrm>
          <a:prstGeom prst="rect">
            <a:avLst/>
          </a:prstGeom>
          <a:noFill/>
        </p:spPr>
        <p:txBody>
          <a:bodyPr wrap="square" rtlCol="0">
            <a:spAutoFit/>
          </a:bodyPr>
          <a:lstStyle/>
          <a:p>
            <a:pPr>
              <a:lnSpc>
                <a:spcPct val="130000"/>
              </a:lnSpc>
              <a:spcBef>
                <a:spcPts val="600"/>
              </a:spcBef>
              <a:tabLst>
                <a:tab pos="1201738" algn="r"/>
                <a:tab pos="1541463" algn="r"/>
                <a:tab pos="2292350" algn="r"/>
                <a:tab pos="3544888" algn="r"/>
                <a:tab pos="4795838" algn="r"/>
                <a:tab pos="5203825" algn="r"/>
                <a:tab pos="6005513" algn="r"/>
                <a:tab pos="7262813" algn="r"/>
              </a:tabLst>
            </a:pPr>
            <a:r>
              <a:rPr lang="en-US" sz="1400" dirty="0"/>
              <a:t>$200 	$3,000</a:t>
            </a:r>
          </a:p>
          <a:p>
            <a:pPr>
              <a:lnSpc>
                <a:spcPct val="130000"/>
              </a:lnSpc>
              <a:tabLst>
                <a:tab pos="1201738" algn="r"/>
                <a:tab pos="1541463" algn="r"/>
                <a:tab pos="2292350" algn="r"/>
                <a:tab pos="3544888" algn="r"/>
                <a:tab pos="4795838" algn="r"/>
                <a:tab pos="5203825" algn="r"/>
                <a:tab pos="6005513" algn="r"/>
                <a:tab pos="7262813" algn="r"/>
              </a:tabLst>
            </a:pPr>
            <a:r>
              <a:rPr lang="en-US" sz="1400" dirty="0"/>
              <a:t>  450	9,000</a:t>
            </a:r>
            <a:endParaRPr lang="en-US" sz="1400" dirty="0">
              <a:solidFill>
                <a:srgbClr val="000000"/>
              </a:solidFill>
            </a:endParaRPr>
          </a:p>
        </p:txBody>
      </p:sp>
      <p:sp>
        <p:nvSpPr>
          <p:cNvPr id="7" name="TextBox 6">
            <a:extLst>
              <a:ext uri="{FF2B5EF4-FFF2-40B4-BE49-F238E27FC236}">
                <a16:creationId xmlns:a16="http://schemas.microsoft.com/office/drawing/2014/main" id="{4F04CE35-C684-411B-BEAC-CCB566F78F7A}"/>
              </a:ext>
            </a:extLst>
          </p:cNvPr>
          <p:cNvSpPr txBox="1"/>
          <p:nvPr/>
        </p:nvSpPr>
        <p:spPr>
          <a:xfrm>
            <a:off x="7547739" y="1806494"/>
            <a:ext cx="841962" cy="307777"/>
          </a:xfrm>
          <a:prstGeom prst="rect">
            <a:avLst/>
          </a:prstGeom>
          <a:noFill/>
        </p:spPr>
        <p:txBody>
          <a:bodyPr wrap="none" rtlCol="0">
            <a:spAutoFit/>
          </a:bodyPr>
          <a:lstStyle/>
          <a:p>
            <a:r>
              <a:rPr lang="en-US" sz="1400" b="1" dirty="0"/>
              <a:t>Year-end</a:t>
            </a:r>
          </a:p>
        </p:txBody>
      </p:sp>
      <p:cxnSp>
        <p:nvCxnSpPr>
          <p:cNvPr id="38" name="Straight Connector 37"/>
          <p:cNvCxnSpPr/>
          <p:nvPr/>
        </p:nvCxnSpPr>
        <p:spPr>
          <a:xfrm>
            <a:off x="4593153" y="2486442"/>
            <a:ext cx="51261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0" name="Group 19"/>
          <p:cNvGrpSpPr/>
          <p:nvPr/>
        </p:nvGrpSpPr>
        <p:grpSpPr>
          <a:xfrm>
            <a:off x="1017635" y="2486442"/>
            <a:ext cx="7336981" cy="0"/>
            <a:chOff x="952141" y="2717354"/>
            <a:chExt cx="7336981" cy="0"/>
          </a:xfrm>
        </p:grpSpPr>
        <p:cxnSp>
          <p:nvCxnSpPr>
            <p:cNvPr id="10" name="Straight Connector 9"/>
            <p:cNvCxnSpPr/>
            <p:nvPr/>
          </p:nvCxnSpPr>
          <p:spPr>
            <a:xfrm>
              <a:off x="952141" y="2717354"/>
              <a:ext cx="6746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2053586" y="2717354"/>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2969512" y="2717354"/>
              <a:ext cx="5486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693943" y="2717354"/>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5191078" y="2717354"/>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221145" y="2717354"/>
              <a:ext cx="10058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466162" y="2717354"/>
              <a:ext cx="822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909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7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xEl>
                                              <p:pRg st="2" end="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7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7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xEl>
                                              <p:pRg st="2" end="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7">
                                            <p:txEl>
                                              <p:pRg st="3" end="3"/>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animBg="1"/>
      <p:bldP spid="60" grpId="0" animBg="1"/>
      <p:bldP spid="67" grpId="0"/>
      <p:bldP spid="68" grpId="0"/>
      <p:bldP spid="6" grpId="0" animBg="1"/>
      <p:bldP spid="6" grpId="1" animBg="1"/>
      <p:bldP spid="70" grpId="0" animBg="1"/>
      <p:bldP spid="70" grpId="1" animBg="1"/>
      <p:bldP spid="71" grpId="0" animBg="1"/>
      <p:bldP spid="71" grpId="1" animBg="1"/>
      <p:bldP spid="72" grpId="0" animBg="1"/>
      <p:bldP spid="72" grpId="1"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rmAutofit fontScale="92500" lnSpcReduction="20000"/>
          </a:bodyPr>
          <a:lstStyle/>
          <a:p>
            <a:pPr marL="0" indent="0">
              <a:buNone/>
            </a:pPr>
            <a:r>
              <a:rPr lang="en-US" sz="2800" dirty="0"/>
              <a:t>At the end of the year, a company reports the following inventory amounts ($ per unit):</a:t>
            </a:r>
          </a:p>
          <a:p>
            <a:pPr marL="0" indent="0">
              <a:buNone/>
            </a:pPr>
            <a:r>
              <a:rPr lang="en-US" sz="2800" dirty="0"/>
              <a:t>	</a:t>
            </a:r>
            <a:r>
              <a:rPr lang="en-US" sz="2800" u="sng" dirty="0"/>
              <a:t>Item</a:t>
            </a:r>
            <a:r>
              <a:rPr lang="en-US" sz="2800" dirty="0"/>
              <a:t>	</a:t>
            </a:r>
            <a:r>
              <a:rPr lang="en-US" sz="2800" u="sng" dirty="0"/>
              <a:t># of Units</a:t>
            </a:r>
            <a:r>
              <a:rPr lang="en-US" sz="2800" dirty="0"/>
              <a:t>		</a:t>
            </a:r>
            <a:r>
              <a:rPr lang="en-US" sz="2800" u="sng" dirty="0"/>
              <a:t>Cost</a:t>
            </a:r>
            <a:r>
              <a:rPr lang="en-US" sz="2800" dirty="0"/>
              <a:t>	</a:t>
            </a:r>
            <a:r>
              <a:rPr lang="en-US" sz="2800" u="sng" dirty="0"/>
              <a:t>Net Realizable Value</a:t>
            </a:r>
          </a:p>
          <a:p>
            <a:pPr marL="0" indent="0">
              <a:buNone/>
            </a:pPr>
            <a:r>
              <a:rPr lang="en-US" sz="2800" dirty="0"/>
              <a:t>	  A			100		$4			$8</a:t>
            </a:r>
          </a:p>
          <a:p>
            <a:pPr marL="0" indent="0">
              <a:buNone/>
            </a:pPr>
            <a:r>
              <a:rPr lang="en-US" sz="2800" dirty="0"/>
              <a:t>	  B			150		$8			$6</a:t>
            </a:r>
          </a:p>
          <a:p>
            <a:pPr marL="0" indent="0">
              <a:buNone/>
            </a:pPr>
            <a:r>
              <a:rPr lang="en-US" sz="2800" dirty="0"/>
              <a:t>The amount to report for ending inventory using the lower of cost and net realizable value is:</a:t>
            </a:r>
          </a:p>
          <a:p>
            <a:pPr>
              <a:buAutoNum type="alphaLcPeriod"/>
            </a:pPr>
            <a:r>
              <a:rPr lang="en-US" sz="2800" dirty="0"/>
              <a:t>$1,600</a:t>
            </a:r>
          </a:p>
          <a:p>
            <a:pPr>
              <a:buAutoNum type="alphaLcPeriod"/>
            </a:pPr>
            <a:r>
              <a:rPr lang="en-US" sz="2800" dirty="0"/>
              <a:t>$1,700</a:t>
            </a:r>
          </a:p>
          <a:p>
            <a:pPr>
              <a:buAutoNum type="alphaLcPeriod" startAt="3"/>
            </a:pPr>
            <a:r>
              <a:rPr lang="en-US" sz="2800" dirty="0"/>
              <a:t>$2,000</a:t>
            </a:r>
          </a:p>
          <a:p>
            <a:pPr>
              <a:buAutoNum type="alphaLcPeriod" startAt="3"/>
            </a:pPr>
            <a:r>
              <a:rPr lang="en-US" sz="2800" dirty="0"/>
              <a:t>$1,300</a:t>
            </a:r>
          </a:p>
        </p:txBody>
      </p:sp>
      <p:sp>
        <p:nvSpPr>
          <p:cNvPr id="4" name="Title 3"/>
          <p:cNvSpPr>
            <a:spLocks noGrp="1"/>
          </p:cNvSpPr>
          <p:nvPr>
            <p:ph type="title"/>
          </p:nvPr>
        </p:nvSpPr>
        <p:spPr>
          <a:xfrm>
            <a:off x="936943" y="457200"/>
            <a:ext cx="7922577" cy="799257"/>
          </a:xfrm>
        </p:spPr>
        <p:txBody>
          <a:bodyPr/>
          <a:lstStyle/>
          <a:p>
            <a:r>
              <a:rPr lang="en-US" sz="3600" dirty="0"/>
              <a:t>Concept Check 6–9</a:t>
            </a:r>
          </a:p>
        </p:txBody>
      </p:sp>
      <p:sp>
        <p:nvSpPr>
          <p:cNvPr id="6" name="Oval 5"/>
          <p:cNvSpPr/>
          <p:nvPr/>
        </p:nvSpPr>
        <p:spPr bwMode="auto">
          <a:xfrm>
            <a:off x="852272" y="4980068"/>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2638262" y="4260624"/>
            <a:ext cx="5943600" cy="2092881"/>
          </a:xfrm>
          <a:prstGeom prst="rect">
            <a:avLst/>
          </a:prstGeom>
          <a:solidFill>
            <a:srgbClr val="FFFFD1"/>
          </a:solidFill>
          <a:ln w="6350">
            <a:solidFill>
              <a:schemeClr val="tx1"/>
            </a:solidFill>
          </a:ln>
        </p:spPr>
        <p:txBody>
          <a:bodyPr wrap="square" rtlCol="0">
            <a:spAutoFit/>
          </a:bodyPr>
          <a:lstStyle/>
          <a:p>
            <a:r>
              <a:rPr lang="en-US" sz="2400" dirty="0"/>
              <a:t>The lower of cost and net realizable value is:</a:t>
            </a:r>
          </a:p>
          <a:p>
            <a:pPr indent="463550"/>
            <a:r>
              <a:rPr lang="en-US" sz="2400" dirty="0"/>
              <a:t>Item A = $4 per unit (cost)</a:t>
            </a:r>
          </a:p>
          <a:p>
            <a:pPr indent="463550"/>
            <a:r>
              <a:rPr lang="en-US" sz="2400" dirty="0"/>
              <a:t>Item B = $6 per unit (net realizable value)</a:t>
            </a:r>
          </a:p>
          <a:p>
            <a:pPr>
              <a:spcBef>
                <a:spcPts val="600"/>
              </a:spcBef>
            </a:pPr>
            <a:r>
              <a:rPr lang="en-US" sz="2400" dirty="0"/>
              <a:t>Ending inventory = $1,300</a:t>
            </a:r>
          </a:p>
          <a:p>
            <a:pPr algn="ctr">
              <a:spcBef>
                <a:spcPts val="600"/>
              </a:spcBef>
              <a:spcAft>
                <a:spcPts val="1200"/>
              </a:spcAft>
            </a:pPr>
            <a:r>
              <a:rPr lang="en-US" sz="2400" dirty="0"/>
              <a:t>$1,300 = (100 units × $4) + (150 units × $6)</a:t>
            </a:r>
            <a:endParaRPr lang="en-US" sz="1000" dirty="0"/>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49456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Autofit/>
          </a:bodyPr>
          <a:lstStyle/>
          <a:p>
            <a:pPr marL="0" indent="0">
              <a:lnSpc>
                <a:spcPts val="2700"/>
              </a:lnSpc>
              <a:spcBef>
                <a:spcPts val="0"/>
              </a:spcBef>
              <a:buNone/>
            </a:pPr>
            <a:r>
              <a:rPr lang="en-US" sz="2400" dirty="0"/>
              <a:t>At the end of the year, a company reports the following inventory amounts ($ per unit):</a:t>
            </a:r>
          </a:p>
          <a:p>
            <a:pPr marL="0" indent="0">
              <a:lnSpc>
                <a:spcPts val="2700"/>
              </a:lnSpc>
              <a:spcBef>
                <a:spcPts val="0"/>
              </a:spcBef>
              <a:buNone/>
            </a:pPr>
            <a:r>
              <a:rPr lang="en-US" sz="2400" dirty="0"/>
              <a:t>	</a:t>
            </a:r>
            <a:r>
              <a:rPr lang="en-US" sz="2400" u="sng" dirty="0"/>
              <a:t>Item</a:t>
            </a:r>
            <a:r>
              <a:rPr lang="en-US" sz="2400" dirty="0"/>
              <a:t>	</a:t>
            </a:r>
            <a:r>
              <a:rPr lang="en-US" sz="2400" u="sng" dirty="0"/>
              <a:t># of Units</a:t>
            </a:r>
            <a:r>
              <a:rPr lang="en-US" sz="2400" dirty="0"/>
              <a:t>		</a:t>
            </a:r>
            <a:r>
              <a:rPr lang="en-US" sz="2400" u="sng" dirty="0"/>
              <a:t>Cost</a:t>
            </a:r>
            <a:r>
              <a:rPr lang="en-US" sz="2400" dirty="0"/>
              <a:t>	</a:t>
            </a:r>
            <a:r>
              <a:rPr lang="en-US" sz="2400" u="sng" dirty="0"/>
              <a:t>Net Realizable Value</a:t>
            </a:r>
          </a:p>
          <a:p>
            <a:pPr marL="0" indent="0">
              <a:lnSpc>
                <a:spcPts val="2700"/>
              </a:lnSpc>
              <a:spcBef>
                <a:spcPts val="0"/>
              </a:spcBef>
              <a:buNone/>
            </a:pPr>
            <a:r>
              <a:rPr lang="en-US" sz="2400" dirty="0"/>
              <a:t>	  A		     100		         $4			  $8</a:t>
            </a:r>
          </a:p>
          <a:p>
            <a:pPr marL="0" indent="0">
              <a:lnSpc>
                <a:spcPts val="2700"/>
              </a:lnSpc>
              <a:spcBef>
                <a:spcPts val="0"/>
              </a:spcBef>
              <a:buNone/>
            </a:pPr>
            <a:r>
              <a:rPr lang="en-US" sz="2400" dirty="0"/>
              <a:t>	  B		     150		         $8			  $6</a:t>
            </a:r>
          </a:p>
          <a:p>
            <a:pPr marL="0" indent="0">
              <a:lnSpc>
                <a:spcPts val="2700"/>
              </a:lnSpc>
              <a:spcBef>
                <a:spcPts val="0"/>
              </a:spcBef>
              <a:buNone/>
            </a:pPr>
            <a:r>
              <a:rPr lang="en-US" sz="2400" dirty="0"/>
              <a:t>The year-end adjusting entry using the lower of cost and net realizable value would include:</a:t>
            </a:r>
          </a:p>
          <a:p>
            <a:pPr>
              <a:lnSpc>
                <a:spcPts val="2700"/>
              </a:lnSpc>
              <a:spcBef>
                <a:spcPts val="0"/>
              </a:spcBef>
              <a:buAutoNum type="alphaLcPeriod"/>
            </a:pPr>
            <a:r>
              <a:rPr lang="en-US" sz="2400" dirty="0"/>
              <a:t>A credit to Inventory for $300</a:t>
            </a:r>
          </a:p>
          <a:p>
            <a:pPr>
              <a:lnSpc>
                <a:spcPts val="2700"/>
              </a:lnSpc>
              <a:spcBef>
                <a:spcPts val="0"/>
              </a:spcBef>
              <a:buAutoNum type="alphaLcPeriod"/>
            </a:pPr>
            <a:r>
              <a:rPr lang="en-US" sz="2400" dirty="0"/>
              <a:t>A debit to Cost of Goods Sold for $400</a:t>
            </a:r>
          </a:p>
          <a:p>
            <a:pPr>
              <a:lnSpc>
                <a:spcPts val="2700"/>
              </a:lnSpc>
              <a:spcBef>
                <a:spcPts val="0"/>
              </a:spcBef>
              <a:buAutoNum type="alphaLcPeriod" startAt="3"/>
            </a:pPr>
            <a:r>
              <a:rPr lang="en-US" sz="2400" dirty="0"/>
              <a:t>A debit to Inventory for $500</a:t>
            </a:r>
          </a:p>
          <a:p>
            <a:pPr>
              <a:lnSpc>
                <a:spcPts val="2700"/>
              </a:lnSpc>
              <a:spcBef>
                <a:spcPts val="0"/>
              </a:spcBef>
              <a:buAutoNum type="alphaLcPeriod" startAt="3"/>
            </a:pPr>
            <a:r>
              <a:rPr lang="en-US" sz="2400" dirty="0"/>
              <a:t>A credit to Cost of Goods Sold for $700</a:t>
            </a:r>
          </a:p>
        </p:txBody>
      </p:sp>
      <p:sp>
        <p:nvSpPr>
          <p:cNvPr id="4" name="Title 3"/>
          <p:cNvSpPr>
            <a:spLocks noGrp="1"/>
          </p:cNvSpPr>
          <p:nvPr>
            <p:ph type="title"/>
          </p:nvPr>
        </p:nvSpPr>
        <p:spPr>
          <a:xfrm>
            <a:off x="936943" y="457200"/>
            <a:ext cx="7922577" cy="799257"/>
          </a:xfrm>
        </p:spPr>
        <p:txBody>
          <a:bodyPr/>
          <a:lstStyle/>
          <a:p>
            <a:r>
              <a:rPr lang="en-US" sz="3600" dirty="0"/>
              <a:t>Concept Check 6–10</a:t>
            </a:r>
          </a:p>
        </p:txBody>
      </p:sp>
      <p:sp>
        <p:nvSpPr>
          <p:cNvPr id="6" name="Oval 5"/>
          <p:cNvSpPr/>
          <p:nvPr/>
        </p:nvSpPr>
        <p:spPr bwMode="auto">
          <a:xfrm>
            <a:off x="949171" y="3733683"/>
            <a:ext cx="388162" cy="361551"/>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36944" y="5105159"/>
            <a:ext cx="7406640" cy="1384995"/>
          </a:xfrm>
          <a:prstGeom prst="rect">
            <a:avLst/>
          </a:prstGeom>
          <a:solidFill>
            <a:srgbClr val="FFFFD1"/>
          </a:solidFill>
          <a:ln w="6350">
            <a:solidFill>
              <a:schemeClr val="tx1"/>
            </a:solidFill>
          </a:ln>
        </p:spPr>
        <p:txBody>
          <a:bodyPr wrap="square" rtlCol="0">
            <a:spAutoFit/>
          </a:bodyPr>
          <a:lstStyle/>
          <a:p>
            <a:r>
              <a:rPr lang="en-US" sz="1600" dirty="0"/>
              <a:t>Recorded cost of inventory = (100 units × $4) + (150 units × $8) = </a:t>
            </a:r>
            <a:r>
              <a:rPr lang="en-US" sz="1600" b="1" dirty="0"/>
              <a:t>$1,600</a:t>
            </a:r>
            <a:r>
              <a:rPr lang="en-US" sz="1600" dirty="0"/>
              <a:t>. Lower of cost and NRV = (100 units × $4) + (150 units × $6) = </a:t>
            </a:r>
            <a:r>
              <a:rPr lang="en-US" sz="1600" b="1" dirty="0"/>
              <a:t>$1,300</a:t>
            </a:r>
            <a:r>
              <a:rPr lang="en-US" sz="1600" dirty="0"/>
              <a:t>. The year-end adjusting entry to reduce inventory from its cost of $1,600 to NRV of $1,300 is:</a:t>
            </a:r>
          </a:p>
          <a:p>
            <a:r>
              <a:rPr lang="en-US" sz="2000" dirty="0"/>
              <a:t>	</a:t>
            </a:r>
            <a:r>
              <a:rPr lang="en-US" sz="1600" dirty="0"/>
              <a:t>Cost of Goods Sold		300</a:t>
            </a:r>
          </a:p>
          <a:p>
            <a:r>
              <a:rPr lang="en-US" sz="1600" dirty="0"/>
              <a:t>		Inventory					300</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34287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7955280" cy="582374"/>
          </a:xfrm>
        </p:spPr>
        <p:txBody>
          <a:bodyPr/>
          <a:lstStyle/>
          <a:p>
            <a:pPr>
              <a:lnSpc>
                <a:spcPct val="90000"/>
              </a:lnSpc>
              <a:spcBef>
                <a:spcPct val="20000"/>
              </a:spcBef>
            </a:pPr>
            <a:r>
              <a:rPr lang="en-US" sz="4000" dirty="0"/>
              <a:t>Key Point</a:t>
            </a:r>
            <a:r>
              <a:rPr lang="en-US" dirty="0"/>
              <a:t> </a:t>
            </a:r>
            <a:br>
              <a:rPr lang="en-US" sz="4000" dirty="0"/>
            </a:br>
            <a:endParaRPr lang="en-US" dirty="0">
              <a:solidFill>
                <a:srgbClr val="1D5F76"/>
              </a:solidFill>
              <a:latin typeface="+mn-lt"/>
              <a:ea typeface="+mn-ea"/>
              <a:cs typeface="+mn-cs"/>
            </a:endParaRP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3" name="TextBox 2">
            <a:extLst>
              <a:ext uri="{FF2B5EF4-FFF2-40B4-BE49-F238E27FC236}">
                <a16:creationId xmlns:a16="http://schemas.microsoft.com/office/drawing/2014/main" id="{6BC4DC0A-3CEF-4B3A-95DC-1EFFFDC82328}"/>
              </a:ext>
            </a:extLst>
          </p:cNvPr>
          <p:cNvSpPr txBox="1"/>
          <p:nvPr/>
        </p:nvSpPr>
        <p:spPr>
          <a:xfrm>
            <a:off x="812787" y="1280160"/>
            <a:ext cx="7955280" cy="3373231"/>
          </a:xfrm>
          <a:prstGeom prst="rect">
            <a:avLst/>
          </a:prstGeom>
          <a:noFill/>
        </p:spPr>
        <p:txBody>
          <a:bodyPr wrap="square" rtlCol="0">
            <a:spAutoFit/>
          </a:bodyPr>
          <a:lstStyle/>
          <a:p>
            <a:pPr marL="342900" indent="-342900">
              <a:spcBef>
                <a:spcPct val="20000"/>
              </a:spcBef>
              <a:buFont typeface="Arial"/>
              <a:buChar char="•"/>
            </a:pPr>
            <a:r>
              <a:rPr lang="en-US" sz="2600" dirty="0">
                <a:solidFill>
                  <a:srgbClr val="1D5F76"/>
                </a:solidFill>
              </a:rPr>
              <a:t>We report inventory at the lower of cost and net realizable value; that is, at cost (specific identification, FIFO, or weighted-average cost) or net realizable value (selling price minus cost of completion, disposal, and transportation), whichever is lower. </a:t>
            </a:r>
          </a:p>
          <a:p>
            <a:pPr marL="342900" indent="-342900">
              <a:spcBef>
                <a:spcPct val="20000"/>
              </a:spcBef>
              <a:buFont typeface="Arial"/>
              <a:buChar char="•"/>
            </a:pPr>
            <a:r>
              <a:rPr lang="en-US" sz="2600" dirty="0">
                <a:solidFill>
                  <a:srgbClr val="1D5F76"/>
                </a:solidFill>
              </a:rPr>
              <a:t>When net realizable value falls below cost, we adjust downward the balance of inventory from cost to net realizable value.</a:t>
            </a:r>
          </a:p>
        </p:txBody>
      </p:sp>
    </p:spTree>
    <p:extLst>
      <p:ext uri="{BB962C8B-B14F-4D97-AF65-F5344CB8AC3E}">
        <p14:creationId xmlns:p14="http://schemas.microsoft.com/office/powerpoint/2010/main" val="99809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Key Point</a:t>
            </a:r>
          </a:p>
        </p:txBody>
      </p:sp>
      <p:sp>
        <p:nvSpPr>
          <p:cNvPr id="3" name="Content Placeholder 2"/>
          <p:cNvSpPr>
            <a:spLocks noGrp="1"/>
          </p:cNvSpPr>
          <p:nvPr>
            <p:ph idx="1"/>
          </p:nvPr>
        </p:nvSpPr>
        <p:spPr>
          <a:xfrm>
            <a:off x="809150" y="1291786"/>
            <a:ext cx="7955280" cy="4858493"/>
          </a:xfrm>
        </p:spPr>
        <p:txBody>
          <a:bodyPr>
            <a:normAutofit/>
          </a:bodyPr>
          <a:lstStyle/>
          <a:p>
            <a:r>
              <a:rPr lang="en-US" dirty="0"/>
              <a:t>Service companies record revenues when providing services to customers.</a:t>
            </a:r>
          </a:p>
          <a:p>
            <a:r>
              <a:rPr lang="en-US" dirty="0"/>
              <a:t>Merchandising and manufacturing companies record revenues when selling inventory to customers.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20356229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type="body" idx="1"/>
          </p:nvPr>
        </p:nvSpPr>
        <p:spPr/>
        <p:txBody>
          <a:bodyPr>
            <a:normAutofit/>
          </a:bodyPr>
          <a:lstStyle/>
          <a:p>
            <a:r>
              <a:rPr lang="en-US" sz="3600" b="1" dirty="0"/>
              <a:t>INVENTORY ANALYSIS</a:t>
            </a:r>
          </a:p>
          <a:p>
            <a:r>
              <a:rPr lang="en-US" dirty="0"/>
              <a:t>Best Buy vs. Tiffany</a:t>
            </a:r>
          </a:p>
          <a:p>
            <a:endParaRPr lang="en-US" dirty="0"/>
          </a:p>
        </p:txBody>
      </p:sp>
      <p:sp>
        <p:nvSpPr>
          <p:cNvPr id="43009" name="Title 3"/>
          <p:cNvSpPr>
            <a:spLocks noGrp="1"/>
          </p:cNvSpPr>
          <p:nvPr>
            <p:ph type="title"/>
          </p:nvPr>
        </p:nvSpPr>
        <p:spPr/>
        <p:txBody>
          <a:bodyPr/>
          <a:lstStyle/>
          <a:p>
            <a:r>
              <a:rPr lang="en-US" dirty="0"/>
              <a:t>ANALYSIS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a:xfrm>
            <a:off x="6989386"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8DD7-39B4-434B-ACE7-68CA5B147A05}" type="slidenum">
              <a:rPr lang="en-US" smtClean="0"/>
              <a:pPr/>
              <a:t>70</a:t>
            </a:fld>
            <a:endParaRPr lang="en-US" dirty="0"/>
          </a:p>
        </p:txBody>
      </p:sp>
    </p:spTree>
    <p:extLst>
      <p:ext uri="{BB962C8B-B14F-4D97-AF65-F5344CB8AC3E}">
        <p14:creationId xmlns:p14="http://schemas.microsoft.com/office/powerpoint/2010/main" val="31087498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LO6–7</a:t>
            </a:r>
            <a:r>
              <a:rPr lang="en-US" dirty="0"/>
              <a:t>	Analyze management of inventory using the inventory turnover ratio and gross profit ratio.</a:t>
            </a:r>
          </a:p>
        </p:txBody>
      </p:sp>
      <p:sp>
        <p:nvSpPr>
          <p:cNvPr id="4" name="Title 3"/>
          <p:cNvSpPr>
            <a:spLocks noGrp="1"/>
          </p:cNvSpPr>
          <p:nvPr>
            <p:ph type="title"/>
          </p:nvPr>
        </p:nvSpPr>
        <p:spPr/>
        <p:txBody>
          <a:bodyPr/>
          <a:lstStyle/>
          <a:p>
            <a:r>
              <a:rPr lang="en-US" dirty="0"/>
              <a:t>Learning Objective 7</a:t>
            </a:r>
          </a:p>
        </p:txBody>
      </p:sp>
      <p:sp>
        <p:nvSpPr>
          <p:cNvPr id="8" name="Footer Placeholder 7"/>
          <p:cNvSpPr>
            <a:spLocks noGrp="1"/>
          </p:cNvSpPr>
          <p:nvPr>
            <p:ph type="ftr" sz="quarter" idx="11"/>
          </p:nvPr>
        </p:nvSpPr>
        <p:spPr>
          <a:xfrm>
            <a:off x="1424213" y="6492875"/>
            <a:ext cx="6540501" cy="365125"/>
          </a:xfrm>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32876246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8229600" cy="1143000"/>
          </a:xfrm>
        </p:spPr>
        <p:txBody>
          <a:bodyPr/>
          <a:lstStyle/>
          <a:p>
            <a:r>
              <a:rPr lang="en-US" sz="4000" dirty="0"/>
              <a:t>Inventory Turnover Ratio</a:t>
            </a:r>
          </a:p>
        </p:txBody>
      </p:sp>
      <p:sp>
        <p:nvSpPr>
          <p:cNvPr id="3" name="Content Placeholder 2"/>
          <p:cNvSpPr>
            <a:spLocks noGrp="1"/>
          </p:cNvSpPr>
          <p:nvPr>
            <p:ph idx="1"/>
          </p:nvPr>
        </p:nvSpPr>
        <p:spPr>
          <a:xfrm>
            <a:off x="809150" y="1280160"/>
            <a:ext cx="8229600" cy="1552371"/>
          </a:xfrm>
        </p:spPr>
        <p:txBody>
          <a:bodyPr>
            <a:normAutofit lnSpcReduction="10000"/>
          </a:bodyPr>
          <a:lstStyle/>
          <a:p>
            <a:pPr marL="0" indent="0">
              <a:buNone/>
            </a:pPr>
            <a:r>
              <a:rPr lang="en-US" dirty="0"/>
              <a:t>Shows the </a:t>
            </a:r>
            <a:r>
              <a:rPr lang="en-US" i="1" dirty="0"/>
              <a:t>number of times </a:t>
            </a:r>
            <a:r>
              <a:rPr lang="en-US" dirty="0"/>
              <a:t>the firm sells its average inventory balance during a reporting period.</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4" name="TextBox 3"/>
          <p:cNvSpPr txBox="1"/>
          <p:nvPr/>
        </p:nvSpPr>
        <p:spPr>
          <a:xfrm>
            <a:off x="963778" y="2749842"/>
            <a:ext cx="4019231" cy="523220"/>
          </a:xfrm>
          <a:prstGeom prst="rect">
            <a:avLst/>
          </a:prstGeom>
          <a:noFill/>
        </p:spPr>
        <p:txBody>
          <a:bodyPr wrap="square" rtlCol="0">
            <a:spAutoFit/>
          </a:bodyPr>
          <a:lstStyle/>
          <a:p>
            <a:r>
              <a:rPr lang="en-US" sz="2800" dirty="0"/>
              <a:t>Inventory turnover ratio = </a:t>
            </a:r>
          </a:p>
        </p:txBody>
      </p:sp>
      <p:sp>
        <p:nvSpPr>
          <p:cNvPr id="8" name="TextBox 7"/>
          <p:cNvSpPr txBox="1"/>
          <p:nvPr/>
        </p:nvSpPr>
        <p:spPr>
          <a:xfrm>
            <a:off x="4918461" y="2520143"/>
            <a:ext cx="3104537" cy="954107"/>
          </a:xfrm>
          <a:prstGeom prst="rect">
            <a:avLst/>
          </a:prstGeom>
          <a:noFill/>
        </p:spPr>
        <p:txBody>
          <a:bodyPr wrap="square" rtlCol="0">
            <a:spAutoFit/>
          </a:bodyPr>
          <a:lstStyle/>
          <a:p>
            <a:r>
              <a:rPr lang="en-US" sz="2800" dirty="0"/>
              <a:t>Cost of goods sold</a:t>
            </a:r>
          </a:p>
          <a:p>
            <a:r>
              <a:rPr lang="en-US" sz="2800" dirty="0"/>
              <a:t>Average inventory</a:t>
            </a:r>
          </a:p>
        </p:txBody>
      </p:sp>
      <p:cxnSp>
        <p:nvCxnSpPr>
          <p:cNvPr id="9" name="Straight Connector 8"/>
          <p:cNvCxnSpPr/>
          <p:nvPr/>
        </p:nvCxnSpPr>
        <p:spPr>
          <a:xfrm>
            <a:off x="4918461" y="3008445"/>
            <a:ext cx="2743200" cy="44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itle 1"/>
          <p:cNvSpPr txBox="1">
            <a:spLocks/>
          </p:cNvSpPr>
          <p:nvPr/>
        </p:nvSpPr>
        <p:spPr>
          <a:xfrm>
            <a:off x="813816" y="3474720"/>
            <a:ext cx="8229600" cy="700103"/>
          </a:xfrm>
          <a:prstGeom prst="rect">
            <a:avLst/>
          </a:prstGeom>
        </p:spPr>
        <p:txBody>
          <a:bodyPr/>
          <a:lst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a:lstStyle>
          <a:p>
            <a:r>
              <a:rPr lang="en-US" sz="4000" dirty="0"/>
              <a:t>Average Days in Inventory</a:t>
            </a:r>
          </a:p>
        </p:txBody>
      </p:sp>
      <p:sp>
        <p:nvSpPr>
          <p:cNvPr id="11" name="Content Placeholder 2"/>
          <p:cNvSpPr txBox="1">
            <a:spLocks/>
          </p:cNvSpPr>
          <p:nvPr/>
        </p:nvSpPr>
        <p:spPr>
          <a:xfrm>
            <a:off x="859769" y="4264868"/>
            <a:ext cx="8229600" cy="127012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Indicates the approximate </a:t>
            </a:r>
            <a:r>
              <a:rPr lang="en-US" i="1" dirty="0"/>
              <a:t>number of days </a:t>
            </a:r>
            <a:r>
              <a:rPr lang="en-US" dirty="0"/>
              <a:t>the average inventory is held.</a:t>
            </a:r>
          </a:p>
          <a:p>
            <a:endParaRPr lang="en-US" dirty="0"/>
          </a:p>
        </p:txBody>
      </p:sp>
      <p:sp>
        <p:nvSpPr>
          <p:cNvPr id="12" name="TextBox 11"/>
          <p:cNvSpPr txBox="1"/>
          <p:nvPr/>
        </p:nvSpPr>
        <p:spPr>
          <a:xfrm>
            <a:off x="886711" y="5471634"/>
            <a:ext cx="4496852" cy="523220"/>
          </a:xfrm>
          <a:prstGeom prst="rect">
            <a:avLst/>
          </a:prstGeom>
          <a:noFill/>
        </p:spPr>
        <p:txBody>
          <a:bodyPr wrap="square" rtlCol="0">
            <a:spAutoFit/>
          </a:bodyPr>
          <a:lstStyle/>
          <a:p>
            <a:r>
              <a:rPr lang="en-US" sz="2800" dirty="0"/>
              <a:t>Average days in inventory = </a:t>
            </a:r>
          </a:p>
        </p:txBody>
      </p:sp>
      <p:sp>
        <p:nvSpPr>
          <p:cNvPr id="13" name="TextBox 12"/>
          <p:cNvSpPr txBox="1"/>
          <p:nvPr/>
        </p:nvSpPr>
        <p:spPr>
          <a:xfrm>
            <a:off x="4974569" y="5241935"/>
            <a:ext cx="3721137" cy="954107"/>
          </a:xfrm>
          <a:prstGeom prst="rect">
            <a:avLst/>
          </a:prstGeom>
          <a:noFill/>
        </p:spPr>
        <p:txBody>
          <a:bodyPr wrap="square" rtlCol="0">
            <a:spAutoFit/>
          </a:bodyPr>
          <a:lstStyle/>
          <a:p>
            <a:pPr algn="ctr"/>
            <a:r>
              <a:rPr lang="en-US" sz="2800" dirty="0"/>
              <a:t>365</a:t>
            </a:r>
          </a:p>
          <a:p>
            <a:pPr algn="ctr"/>
            <a:r>
              <a:rPr lang="en-US" sz="2800" dirty="0"/>
              <a:t>Inventory turnover ratio</a:t>
            </a:r>
          </a:p>
        </p:txBody>
      </p:sp>
      <p:cxnSp>
        <p:nvCxnSpPr>
          <p:cNvPr id="14" name="Straight Connector 13"/>
          <p:cNvCxnSpPr/>
          <p:nvPr/>
        </p:nvCxnSpPr>
        <p:spPr>
          <a:xfrm>
            <a:off x="5090589" y="5747276"/>
            <a:ext cx="3492496"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36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877166" y="2142038"/>
            <a:ext cx="8266833" cy="2651760"/>
          </a:xfrm>
          <a:prstGeom prst="rect">
            <a:avLst/>
          </a:prstGeom>
          <a:gradFill flip="none" rotWithShape="1">
            <a:gsLst>
              <a:gs pos="0">
                <a:srgbClr val="93CDDD"/>
              </a:gs>
              <a:gs pos="92000">
                <a:srgbClr val="FFFFFF"/>
              </a:gs>
            </a:gsLst>
            <a:lin ang="0" scaled="1"/>
            <a:tileRect/>
          </a:gradFill>
          <a:ln>
            <a:noFill/>
          </a:ln>
          <a:effectLst>
            <a:outerShdw blurRad="49530" dist="73787" dir="7860000" rotWithShape="0">
              <a:srgbClr val="000000">
                <a:alpha val="18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914400" y="822960"/>
            <a:ext cx="7261412" cy="1143000"/>
          </a:xfrm>
        </p:spPr>
        <p:txBody>
          <a:bodyPr>
            <a:noAutofit/>
          </a:bodyPr>
          <a:lstStyle/>
          <a:p>
            <a:r>
              <a:rPr lang="en-US" sz="4000" dirty="0"/>
              <a:t>Inventory Turnover Ratios for Best Buy and Tiffany’s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6–21</a:t>
            </a:r>
          </a:p>
        </p:txBody>
      </p:sp>
      <p:sp>
        <p:nvSpPr>
          <p:cNvPr id="4" name="TextBox 3"/>
          <p:cNvSpPr txBox="1"/>
          <p:nvPr/>
        </p:nvSpPr>
        <p:spPr>
          <a:xfrm>
            <a:off x="940070" y="2349538"/>
            <a:ext cx="7959915" cy="2163669"/>
          </a:xfrm>
          <a:prstGeom prst="rect">
            <a:avLst/>
          </a:prstGeom>
          <a:noFill/>
        </p:spPr>
        <p:txBody>
          <a:bodyPr wrap="square" rtlCol="0">
            <a:spAutoFit/>
          </a:bodyPr>
          <a:lstStyle/>
          <a:p>
            <a:pPr>
              <a:lnSpc>
                <a:spcPct val="90000"/>
              </a:lnSpc>
              <a:tabLst>
                <a:tab pos="2854325" algn="ctr"/>
                <a:tab pos="5311775" algn="l"/>
                <a:tab pos="5824538" algn="ctr"/>
              </a:tabLst>
            </a:pPr>
            <a:r>
              <a:rPr lang="en-US" sz="2400" dirty="0"/>
              <a:t>		</a:t>
            </a:r>
            <a:r>
              <a:rPr lang="en-US" sz="2400" b="1" dirty="0"/>
              <a:t>Average Days in</a:t>
            </a:r>
          </a:p>
          <a:p>
            <a:pPr>
              <a:lnSpc>
                <a:spcPct val="90000"/>
              </a:lnSpc>
              <a:spcAft>
                <a:spcPts val="600"/>
              </a:spcAft>
              <a:tabLst>
                <a:tab pos="2854325" algn="ctr"/>
                <a:tab pos="5773738" algn="l"/>
                <a:tab pos="5824538" algn="ctr"/>
              </a:tabLst>
            </a:pPr>
            <a:r>
              <a:rPr lang="en-US" sz="2400" b="1" dirty="0"/>
              <a:t>	Inventory Turnover Ratio 	Inventory</a:t>
            </a:r>
          </a:p>
          <a:p>
            <a:pPr>
              <a:lnSpc>
                <a:spcPct val="120000"/>
              </a:lnSpc>
              <a:tabLst>
                <a:tab pos="1428750" algn="l"/>
                <a:tab pos="4229100" algn="r"/>
                <a:tab pos="6113463" algn="l"/>
              </a:tabLst>
            </a:pPr>
            <a:r>
              <a:rPr lang="en-US" sz="2400" b="1" dirty="0"/>
              <a:t>Best Buy	</a:t>
            </a:r>
            <a:r>
              <a:rPr lang="en-US" sz="2400" dirty="0"/>
              <a:t>	$33,590 ÷ </a:t>
            </a:r>
            <a:r>
              <a:rPr lang="en-US" sz="2400" b="1" dirty="0">
                <a:solidFill>
                  <a:srgbClr val="FF0000"/>
                </a:solidFill>
              </a:rPr>
              <a:t>$5,291.5</a:t>
            </a:r>
            <a:r>
              <a:rPr lang="en-US" sz="2400" dirty="0">
                <a:solidFill>
                  <a:srgbClr val="FF0000"/>
                </a:solidFill>
              </a:rPr>
              <a:t> </a:t>
            </a:r>
            <a:r>
              <a:rPr lang="en-US" sz="2400" dirty="0"/>
              <a:t>= 6.3 times	= 58 days</a:t>
            </a:r>
          </a:p>
          <a:p>
            <a:pPr>
              <a:lnSpc>
                <a:spcPct val="120000"/>
              </a:lnSpc>
              <a:tabLst>
                <a:tab pos="4229100" algn="r"/>
                <a:tab pos="5657850" algn="l"/>
              </a:tabLst>
            </a:pPr>
            <a:endParaRPr lang="en-US" sz="2400" dirty="0"/>
          </a:p>
          <a:p>
            <a:pPr>
              <a:lnSpc>
                <a:spcPct val="120000"/>
              </a:lnSpc>
              <a:tabLst>
                <a:tab pos="1428750" algn="l"/>
                <a:tab pos="4229100" algn="r"/>
                <a:tab pos="6113463" algn="l"/>
              </a:tabLst>
            </a:pPr>
            <a:r>
              <a:rPr lang="en-US" sz="2400" b="1" dirty="0"/>
              <a:t>Tiffany’s</a:t>
            </a:r>
            <a:r>
              <a:rPr lang="en-US" sz="2400" dirty="0"/>
              <a:t> 		$1,662 ÷ </a:t>
            </a:r>
            <a:r>
              <a:rPr lang="en-US" sz="2400" b="1" dirty="0">
                <a:solidFill>
                  <a:srgbClr val="FF0000"/>
                </a:solidFill>
              </a:rPr>
              <a:t>$2,446.0</a:t>
            </a:r>
            <a:r>
              <a:rPr lang="en-US" sz="2400" dirty="0">
                <a:solidFill>
                  <a:srgbClr val="FF0000"/>
                </a:solidFill>
              </a:rPr>
              <a:t> </a:t>
            </a:r>
            <a:r>
              <a:rPr lang="en-US" sz="2400" dirty="0"/>
              <a:t>= 0.7 times	= 521 days</a:t>
            </a:r>
          </a:p>
        </p:txBody>
      </p:sp>
      <p:grpSp>
        <p:nvGrpSpPr>
          <p:cNvPr id="13" name="Group 12"/>
          <p:cNvGrpSpPr/>
          <p:nvPr/>
        </p:nvGrpSpPr>
        <p:grpSpPr>
          <a:xfrm>
            <a:off x="6262746" y="3052807"/>
            <a:ext cx="818631" cy="757130"/>
            <a:chOff x="6118738" y="3384432"/>
            <a:chExt cx="818631" cy="757130"/>
          </a:xfrm>
        </p:grpSpPr>
        <p:sp>
          <p:nvSpPr>
            <p:cNvPr id="6" name="TextBox 5"/>
            <p:cNvSpPr txBox="1"/>
            <p:nvPr/>
          </p:nvSpPr>
          <p:spPr>
            <a:xfrm>
              <a:off x="6118738" y="3384432"/>
              <a:ext cx="818631" cy="757130"/>
            </a:xfrm>
            <a:prstGeom prst="rect">
              <a:avLst/>
            </a:prstGeom>
            <a:noFill/>
          </p:spPr>
          <p:txBody>
            <a:bodyPr wrap="square" rtlCol="0">
              <a:spAutoFit/>
            </a:bodyPr>
            <a:lstStyle/>
            <a:p>
              <a:pPr algn="ctr">
                <a:lnSpc>
                  <a:spcPct val="90000"/>
                </a:lnSpc>
              </a:pPr>
              <a:r>
                <a:rPr lang="en-US" sz="2400" dirty="0"/>
                <a:t>365</a:t>
              </a:r>
            </a:p>
            <a:p>
              <a:pPr algn="ctr">
                <a:lnSpc>
                  <a:spcPct val="90000"/>
                </a:lnSpc>
              </a:pPr>
              <a:r>
                <a:rPr lang="en-US" sz="2400" dirty="0"/>
                <a:t>6.3</a:t>
              </a:r>
            </a:p>
          </p:txBody>
        </p:sp>
        <p:cxnSp>
          <p:nvCxnSpPr>
            <p:cNvPr id="9" name="Straight Connector 8"/>
            <p:cNvCxnSpPr/>
            <p:nvPr/>
          </p:nvCxnSpPr>
          <p:spPr>
            <a:xfrm>
              <a:off x="6262746" y="3707655"/>
              <a:ext cx="54868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6281142" y="3903287"/>
            <a:ext cx="818631" cy="757130"/>
            <a:chOff x="6118738" y="3384432"/>
            <a:chExt cx="818631" cy="757130"/>
          </a:xfrm>
        </p:grpSpPr>
        <p:sp>
          <p:nvSpPr>
            <p:cNvPr id="15" name="TextBox 14"/>
            <p:cNvSpPr txBox="1"/>
            <p:nvPr/>
          </p:nvSpPr>
          <p:spPr>
            <a:xfrm>
              <a:off x="6118738" y="3384432"/>
              <a:ext cx="818631" cy="757130"/>
            </a:xfrm>
            <a:prstGeom prst="rect">
              <a:avLst/>
            </a:prstGeom>
            <a:noFill/>
          </p:spPr>
          <p:txBody>
            <a:bodyPr wrap="square" rtlCol="0">
              <a:spAutoFit/>
            </a:bodyPr>
            <a:lstStyle/>
            <a:p>
              <a:pPr algn="ctr">
                <a:lnSpc>
                  <a:spcPct val="90000"/>
                </a:lnSpc>
              </a:pPr>
              <a:r>
                <a:rPr lang="en-US" sz="2400" dirty="0"/>
                <a:t>365</a:t>
              </a:r>
            </a:p>
            <a:p>
              <a:pPr algn="ctr">
                <a:lnSpc>
                  <a:spcPct val="90000"/>
                </a:lnSpc>
              </a:pPr>
              <a:r>
                <a:rPr lang="en-US" sz="2400" dirty="0"/>
                <a:t>0.7</a:t>
              </a:r>
            </a:p>
          </p:txBody>
        </p:sp>
        <p:cxnSp>
          <p:nvCxnSpPr>
            <p:cNvPr id="16" name="Straight Connector 15"/>
            <p:cNvCxnSpPr/>
            <p:nvPr/>
          </p:nvCxnSpPr>
          <p:spPr>
            <a:xfrm>
              <a:off x="6262746" y="3707655"/>
              <a:ext cx="54868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217106" y="3052869"/>
            <a:ext cx="6513536" cy="0"/>
            <a:chOff x="2524806" y="3428649"/>
            <a:chExt cx="5990749" cy="0"/>
          </a:xfrm>
        </p:grpSpPr>
        <p:cxnSp>
          <p:nvCxnSpPr>
            <p:cNvPr id="11" name="Straight Connector 10"/>
            <p:cNvCxnSpPr/>
            <p:nvPr/>
          </p:nvCxnSpPr>
          <p:spPr>
            <a:xfrm>
              <a:off x="2524806" y="3428649"/>
              <a:ext cx="347924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210108" y="3428649"/>
              <a:ext cx="23054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7" name="Content Placeholder 2"/>
          <p:cNvSpPr txBox="1">
            <a:spLocks/>
          </p:cNvSpPr>
          <p:nvPr/>
        </p:nvSpPr>
        <p:spPr>
          <a:xfrm>
            <a:off x="706856" y="4957163"/>
            <a:ext cx="8229600" cy="1556372"/>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Best Buy’s turnover ratio is much higher, and its average days in inventory is much lower</a:t>
            </a:r>
          </a:p>
          <a:p>
            <a:pPr lvl="1"/>
            <a:r>
              <a:rPr lang="en-US" dirty="0"/>
              <a:t>Best Buy sells its inventory more quickly</a:t>
            </a:r>
          </a:p>
          <a:p>
            <a:pPr lvl="1"/>
            <a:endParaRPr lang="en-US" dirty="0"/>
          </a:p>
          <a:p>
            <a:endParaRPr lang="en-US" dirty="0"/>
          </a:p>
        </p:txBody>
      </p:sp>
    </p:spTree>
    <p:extLst>
      <p:ext uri="{BB962C8B-B14F-4D97-AF65-F5344CB8AC3E}">
        <p14:creationId xmlns:p14="http://schemas.microsoft.com/office/powerpoint/2010/main" val="426273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1143" y="1280160"/>
            <a:ext cx="7406640" cy="4432716"/>
          </a:xfrm>
        </p:spPr>
        <p:txBody>
          <a:bodyPr>
            <a:normAutofit/>
          </a:bodyPr>
          <a:lstStyle/>
          <a:p>
            <a:pPr marL="0" indent="0">
              <a:buNone/>
            </a:pPr>
            <a:r>
              <a:rPr lang="en-US" sz="2800" dirty="0"/>
              <a:t>Net sales are $100,000 and cost of goods sold is $70,000. Inventory balances for the past two years are $10,000 and $20,000. What is the inventory turnover?</a:t>
            </a:r>
          </a:p>
          <a:p>
            <a:pPr>
              <a:buAutoNum type="alphaLcPeriod"/>
            </a:pPr>
            <a:r>
              <a:rPr lang="en-US" sz="2800" dirty="0"/>
              <a:t>4.67 times per year</a:t>
            </a:r>
          </a:p>
          <a:p>
            <a:pPr>
              <a:buAutoNum type="alphaLcPeriod"/>
            </a:pPr>
            <a:r>
              <a:rPr lang="en-US" sz="2800" dirty="0"/>
              <a:t>7.00 times per year</a:t>
            </a:r>
          </a:p>
          <a:p>
            <a:pPr>
              <a:buAutoNum type="alphaLcPeriod" startAt="3"/>
            </a:pPr>
            <a:r>
              <a:rPr lang="en-US" sz="2800" dirty="0"/>
              <a:t>6.67 times per year</a:t>
            </a:r>
          </a:p>
          <a:p>
            <a:pPr>
              <a:buAutoNum type="alphaLcPeriod" startAt="3"/>
            </a:pPr>
            <a:r>
              <a:rPr lang="en-US" sz="2800" dirty="0"/>
              <a:t>3.50 times per year</a:t>
            </a:r>
          </a:p>
        </p:txBody>
      </p:sp>
      <p:sp>
        <p:nvSpPr>
          <p:cNvPr id="4" name="Title 3"/>
          <p:cNvSpPr>
            <a:spLocks noGrp="1"/>
          </p:cNvSpPr>
          <p:nvPr>
            <p:ph type="title"/>
          </p:nvPr>
        </p:nvSpPr>
        <p:spPr>
          <a:xfrm>
            <a:off x="936943" y="457200"/>
            <a:ext cx="7922577" cy="799257"/>
          </a:xfrm>
        </p:spPr>
        <p:txBody>
          <a:bodyPr/>
          <a:lstStyle/>
          <a:p>
            <a:r>
              <a:rPr lang="en-US" sz="3600" dirty="0"/>
              <a:t>Concept Check 6–11</a:t>
            </a:r>
          </a:p>
        </p:txBody>
      </p:sp>
      <p:sp>
        <p:nvSpPr>
          <p:cNvPr id="6" name="Oval 5"/>
          <p:cNvSpPr/>
          <p:nvPr/>
        </p:nvSpPr>
        <p:spPr bwMode="auto">
          <a:xfrm>
            <a:off x="852272" y="3037262"/>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36943" y="5044852"/>
            <a:ext cx="7406640" cy="1569660"/>
          </a:xfrm>
          <a:prstGeom prst="rect">
            <a:avLst/>
          </a:prstGeom>
          <a:solidFill>
            <a:srgbClr val="FFFFD1"/>
          </a:solidFill>
          <a:ln w="6350">
            <a:solidFill>
              <a:schemeClr val="tx1"/>
            </a:solidFill>
          </a:ln>
        </p:spPr>
        <p:txBody>
          <a:bodyPr wrap="square" rtlCol="0">
            <a:spAutoFit/>
          </a:bodyPr>
          <a:lstStyle/>
          <a:p>
            <a:r>
              <a:rPr lang="en-US" sz="2400" dirty="0"/>
              <a:t>The inventory turnover measures how often a company sells, or turns over, its inventory. The inventory turnover would be computed as $70,000 ÷ ([10,000 + 20,000] ÷ 2). The result is 4.67 times per year.</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66487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7955280" cy="582374"/>
          </a:xfrm>
        </p:spPr>
        <p:txBody>
          <a:bodyPr/>
          <a:lstStyle/>
          <a:p>
            <a:pPr>
              <a:lnSpc>
                <a:spcPct val="90000"/>
              </a:lnSpc>
              <a:spcBef>
                <a:spcPct val="20000"/>
              </a:spcBef>
            </a:pPr>
            <a:r>
              <a:rPr lang="en-US" sz="4000" dirty="0"/>
              <a:t>Key Point</a:t>
            </a:r>
            <a:r>
              <a:rPr lang="en-US" dirty="0"/>
              <a:t> </a:t>
            </a:r>
            <a:br>
              <a:rPr lang="en-US" sz="4000" dirty="0"/>
            </a:br>
            <a:endParaRPr lang="en-US" dirty="0">
              <a:solidFill>
                <a:srgbClr val="1D5F76"/>
              </a:solidFill>
              <a:latin typeface="+mn-lt"/>
              <a:ea typeface="+mn-ea"/>
              <a:cs typeface="+mn-cs"/>
            </a:endParaRPr>
          </a:p>
        </p:txBody>
      </p:sp>
      <p:sp>
        <p:nvSpPr>
          <p:cNvPr id="10" name="Footer Placeholder 9"/>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3" name="TextBox 2">
            <a:extLst>
              <a:ext uri="{FF2B5EF4-FFF2-40B4-BE49-F238E27FC236}">
                <a16:creationId xmlns:a16="http://schemas.microsoft.com/office/drawing/2014/main" id="{6BC4DC0A-3CEF-4B3A-95DC-1EFFFDC82328}"/>
              </a:ext>
            </a:extLst>
          </p:cNvPr>
          <p:cNvSpPr txBox="1"/>
          <p:nvPr/>
        </p:nvSpPr>
        <p:spPr>
          <a:xfrm>
            <a:off x="812787" y="1280160"/>
            <a:ext cx="7955280" cy="5004447"/>
          </a:xfrm>
          <a:prstGeom prst="rect">
            <a:avLst/>
          </a:prstGeom>
          <a:noFill/>
        </p:spPr>
        <p:txBody>
          <a:bodyPr wrap="square" rtlCol="0">
            <a:spAutoFit/>
          </a:bodyPr>
          <a:lstStyle/>
          <a:p>
            <a:pPr marL="342900" indent="-342900">
              <a:spcBef>
                <a:spcPct val="20000"/>
              </a:spcBef>
              <a:buFont typeface="Arial"/>
              <a:buChar char="•"/>
            </a:pPr>
            <a:r>
              <a:rPr lang="en-US" sz="2800" dirty="0">
                <a:solidFill>
                  <a:srgbClr val="1D5F76"/>
                </a:solidFill>
              </a:rPr>
              <a:t>Many students use ending inventory rather than average inventory in calculating the inventory turnover ratio. </a:t>
            </a:r>
          </a:p>
          <a:p>
            <a:pPr marL="342900" indent="-342900">
              <a:spcBef>
                <a:spcPct val="20000"/>
              </a:spcBef>
              <a:buFont typeface="Arial"/>
              <a:buChar char="•"/>
            </a:pPr>
            <a:r>
              <a:rPr lang="en-US" sz="2800" dirty="0">
                <a:solidFill>
                  <a:srgbClr val="1D5F76"/>
                </a:solidFill>
              </a:rPr>
              <a:t>Generally, when you calculate a ratio that includes an income statement item (an amount generated over a period) with a balance sheet item (an amount at a particular date), the balance sheet item needs to be converted to an amount over the same period. </a:t>
            </a:r>
          </a:p>
          <a:p>
            <a:pPr marL="342900" indent="-342900">
              <a:spcBef>
                <a:spcPct val="20000"/>
              </a:spcBef>
              <a:buFont typeface="Arial"/>
              <a:buChar char="•"/>
            </a:pPr>
            <a:r>
              <a:rPr lang="en-US" sz="2800" dirty="0">
                <a:solidFill>
                  <a:srgbClr val="1D5F76"/>
                </a:solidFill>
              </a:rPr>
              <a:t>This is done by averaging the beginning and ending balances of the balance sheet item.</a:t>
            </a:r>
          </a:p>
        </p:txBody>
      </p:sp>
    </p:spTree>
    <p:extLst>
      <p:ext uri="{BB962C8B-B14F-4D97-AF65-F5344CB8AC3E}">
        <p14:creationId xmlns:p14="http://schemas.microsoft.com/office/powerpoint/2010/main" val="2481390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8229600" cy="1143000"/>
          </a:xfrm>
        </p:spPr>
        <p:txBody>
          <a:bodyPr/>
          <a:lstStyle/>
          <a:p>
            <a:r>
              <a:rPr lang="en-US" sz="4000" dirty="0"/>
              <a:t>Gross Profit Ratio</a:t>
            </a:r>
          </a:p>
        </p:txBody>
      </p:sp>
      <p:sp>
        <p:nvSpPr>
          <p:cNvPr id="3" name="Content Placeholder 2"/>
          <p:cNvSpPr>
            <a:spLocks noGrp="1"/>
          </p:cNvSpPr>
          <p:nvPr>
            <p:ph idx="1"/>
          </p:nvPr>
        </p:nvSpPr>
        <p:spPr>
          <a:xfrm>
            <a:off x="809150" y="1280160"/>
            <a:ext cx="7955280" cy="4525963"/>
          </a:xfrm>
        </p:spPr>
        <p:txBody>
          <a:bodyPr/>
          <a:lstStyle/>
          <a:p>
            <a:r>
              <a:rPr lang="en-US" dirty="0"/>
              <a:t>Indicator of the company’s successful management of inventory</a:t>
            </a:r>
          </a:p>
          <a:p>
            <a:r>
              <a:rPr lang="en-US" dirty="0"/>
              <a:t>Measures the amount by which the sale price of inventory exceeds its cost per dollar of sales</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8" name="TextBox 7"/>
          <p:cNvSpPr txBox="1"/>
          <p:nvPr/>
        </p:nvSpPr>
        <p:spPr>
          <a:xfrm>
            <a:off x="1199164" y="3818665"/>
            <a:ext cx="3020570" cy="523220"/>
          </a:xfrm>
          <a:prstGeom prst="rect">
            <a:avLst/>
          </a:prstGeom>
          <a:noFill/>
        </p:spPr>
        <p:txBody>
          <a:bodyPr wrap="square" rtlCol="0">
            <a:spAutoFit/>
          </a:bodyPr>
          <a:lstStyle/>
          <a:p>
            <a:r>
              <a:rPr lang="en-US" sz="2800" dirty="0"/>
              <a:t>Gross profit ratio = </a:t>
            </a:r>
          </a:p>
        </p:txBody>
      </p:sp>
      <p:sp>
        <p:nvSpPr>
          <p:cNvPr id="9" name="TextBox 8"/>
          <p:cNvSpPr txBox="1"/>
          <p:nvPr/>
        </p:nvSpPr>
        <p:spPr>
          <a:xfrm>
            <a:off x="3428384" y="3613783"/>
            <a:ext cx="3104537" cy="954107"/>
          </a:xfrm>
          <a:prstGeom prst="rect">
            <a:avLst/>
          </a:prstGeom>
          <a:noFill/>
        </p:spPr>
        <p:txBody>
          <a:bodyPr wrap="square" rtlCol="0">
            <a:spAutoFit/>
          </a:bodyPr>
          <a:lstStyle/>
          <a:p>
            <a:pPr algn="ctr"/>
            <a:r>
              <a:rPr lang="en-US" sz="2800" dirty="0"/>
              <a:t>Gross profit</a:t>
            </a:r>
          </a:p>
          <a:p>
            <a:pPr algn="ctr"/>
            <a:r>
              <a:rPr lang="en-US" sz="2800" dirty="0"/>
              <a:t>Net sales</a:t>
            </a:r>
          </a:p>
        </p:txBody>
      </p:sp>
      <p:cxnSp>
        <p:nvCxnSpPr>
          <p:cNvPr id="10" name="Straight Connector 9"/>
          <p:cNvCxnSpPr/>
          <p:nvPr/>
        </p:nvCxnSpPr>
        <p:spPr>
          <a:xfrm>
            <a:off x="4133863" y="4102085"/>
            <a:ext cx="1737360" cy="44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5057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877167" y="2280211"/>
            <a:ext cx="7630734" cy="1737360"/>
          </a:xfrm>
          <a:prstGeom prst="rect">
            <a:avLst/>
          </a:prstGeom>
          <a:gradFill flip="none" rotWithShape="1">
            <a:gsLst>
              <a:gs pos="0">
                <a:srgbClr val="93CDDD"/>
              </a:gs>
              <a:gs pos="92000">
                <a:srgbClr val="FFFFFF"/>
              </a:gs>
            </a:gsLst>
            <a:lin ang="0" scaled="1"/>
            <a:tileRect/>
          </a:gradFill>
          <a:ln>
            <a:noFill/>
          </a:ln>
          <a:effectLst>
            <a:outerShdw blurRad="49530" dist="73787" dir="7860000" rotWithShape="0">
              <a:srgbClr val="000000">
                <a:alpha val="18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914400" y="822960"/>
            <a:ext cx="7261412" cy="1143000"/>
          </a:xfrm>
        </p:spPr>
        <p:txBody>
          <a:bodyPr>
            <a:noAutofit/>
          </a:bodyPr>
          <a:lstStyle/>
          <a:p>
            <a:r>
              <a:rPr lang="en-US" sz="4000" dirty="0"/>
              <a:t>Gross Profit Ratios for Best Buy and Tiffany’s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6–22</a:t>
            </a:r>
          </a:p>
        </p:txBody>
      </p:sp>
      <p:sp>
        <p:nvSpPr>
          <p:cNvPr id="4" name="TextBox 3"/>
          <p:cNvSpPr txBox="1"/>
          <p:nvPr/>
        </p:nvSpPr>
        <p:spPr>
          <a:xfrm>
            <a:off x="980389" y="2280211"/>
            <a:ext cx="7682534" cy="1720471"/>
          </a:xfrm>
          <a:prstGeom prst="rect">
            <a:avLst/>
          </a:prstGeom>
          <a:noFill/>
        </p:spPr>
        <p:txBody>
          <a:bodyPr wrap="square" rtlCol="0">
            <a:spAutoFit/>
          </a:bodyPr>
          <a:lstStyle/>
          <a:p>
            <a:pPr>
              <a:lnSpc>
                <a:spcPct val="90000"/>
              </a:lnSpc>
              <a:tabLst>
                <a:tab pos="2854325" algn="ctr"/>
                <a:tab pos="4576763" algn="ctr"/>
                <a:tab pos="5824538" algn="ctr"/>
              </a:tabLst>
            </a:pPr>
            <a:r>
              <a:rPr lang="en-US" sz="2400" dirty="0"/>
              <a:t>		                            </a:t>
            </a:r>
            <a:r>
              <a:rPr lang="en-US" sz="2400" b="1" dirty="0"/>
              <a:t>Gross</a:t>
            </a:r>
          </a:p>
          <a:p>
            <a:pPr>
              <a:lnSpc>
                <a:spcPct val="90000"/>
              </a:lnSpc>
              <a:spcAft>
                <a:spcPts val="600"/>
              </a:spcAft>
              <a:tabLst>
                <a:tab pos="2854325" algn="ctr"/>
                <a:tab pos="4576763" algn="ctr"/>
                <a:tab pos="5824538" algn="ctr"/>
              </a:tabLst>
            </a:pPr>
            <a:r>
              <a:rPr lang="en-US" sz="2400" b="1" dirty="0"/>
              <a:t>	Gross Profit/Net Sales	    =  Profit Ratio</a:t>
            </a:r>
          </a:p>
          <a:p>
            <a:pPr>
              <a:lnSpc>
                <a:spcPct val="120000"/>
              </a:lnSpc>
              <a:tabLst>
                <a:tab pos="2854325" algn="ctr"/>
                <a:tab pos="4576763" algn="ctr"/>
                <a:tab pos="5605463" algn="l"/>
              </a:tabLst>
            </a:pPr>
            <a:r>
              <a:rPr lang="es-ES_tradnl" sz="2400" b="1" dirty="0"/>
              <a:t>Best Buy 	</a:t>
            </a:r>
            <a:r>
              <a:rPr lang="en-US" sz="2400" dirty="0"/>
              <a:t>$10,048 ÷ $43,638</a:t>
            </a:r>
            <a:r>
              <a:rPr lang="es-ES_tradnl" sz="2400" dirty="0"/>
              <a:t>	        =         23% 	</a:t>
            </a:r>
          </a:p>
          <a:p>
            <a:pPr>
              <a:lnSpc>
                <a:spcPct val="120000"/>
              </a:lnSpc>
              <a:tabLst>
                <a:tab pos="2854325" algn="ctr"/>
                <a:tab pos="4576763" algn="ctr"/>
                <a:tab pos="5605463" algn="l"/>
              </a:tabLst>
            </a:pPr>
            <a:r>
              <a:rPr lang="es-ES_tradnl" sz="2400" b="1" dirty="0"/>
              <a:t>Tiffany 	</a:t>
            </a:r>
            <a:r>
              <a:rPr lang="en-US" sz="2400" dirty="0"/>
              <a:t>$2,762 ÷ $4,424</a:t>
            </a:r>
            <a:r>
              <a:rPr lang="es-ES_tradnl" sz="2400" dirty="0"/>
              <a:t>	          =         62% 	</a:t>
            </a:r>
          </a:p>
        </p:txBody>
      </p:sp>
      <p:grpSp>
        <p:nvGrpSpPr>
          <p:cNvPr id="21" name="Group 20"/>
          <p:cNvGrpSpPr/>
          <p:nvPr/>
        </p:nvGrpSpPr>
        <p:grpSpPr>
          <a:xfrm>
            <a:off x="2575905" y="2983679"/>
            <a:ext cx="4764943" cy="14568"/>
            <a:chOff x="2524806" y="3428649"/>
            <a:chExt cx="5104144" cy="14568"/>
          </a:xfrm>
        </p:grpSpPr>
        <p:cxnSp>
          <p:nvCxnSpPr>
            <p:cNvPr id="11" name="Straight Connector 10"/>
            <p:cNvCxnSpPr/>
            <p:nvPr/>
          </p:nvCxnSpPr>
          <p:spPr>
            <a:xfrm>
              <a:off x="2524806" y="3428649"/>
              <a:ext cx="293847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1761" y="3443217"/>
              <a:ext cx="156718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0" name="Content Placeholder 2"/>
          <p:cNvSpPr txBox="1">
            <a:spLocks/>
          </p:cNvSpPr>
          <p:nvPr/>
        </p:nvSpPr>
        <p:spPr>
          <a:xfrm>
            <a:off x="877167" y="4314933"/>
            <a:ext cx="7955280" cy="1556372"/>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We saw earlier that Tiffany inventory turnover is much lower than that of Best Buy.</a:t>
            </a:r>
          </a:p>
          <a:p>
            <a:r>
              <a:rPr lang="en-US" dirty="0"/>
              <a:t>But, we see now that Tiffany makes up for that lower turnover with a much higher gross profit margin.</a:t>
            </a:r>
          </a:p>
        </p:txBody>
      </p:sp>
    </p:spTree>
    <p:extLst>
      <p:ext uri="{BB962C8B-B14F-4D97-AF65-F5344CB8AC3E}">
        <p14:creationId xmlns:p14="http://schemas.microsoft.com/office/powerpoint/2010/main" val="81279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1143" y="1280160"/>
            <a:ext cx="7406640" cy="4432716"/>
          </a:xfrm>
        </p:spPr>
        <p:txBody>
          <a:bodyPr>
            <a:normAutofit/>
          </a:bodyPr>
          <a:lstStyle/>
          <a:p>
            <a:pPr marL="0" indent="0">
              <a:buNone/>
            </a:pPr>
            <a:r>
              <a:rPr lang="en-US" sz="2800" dirty="0"/>
              <a:t>Net sales are $100,000 and cost of goods sold is $70,000. Inventory balances for the past two years are $10,000 and $20,000. What is the gross profit ratio?</a:t>
            </a:r>
          </a:p>
          <a:p>
            <a:pPr>
              <a:buAutoNum type="alphaLcPeriod"/>
            </a:pPr>
            <a:r>
              <a:rPr lang="en-US" sz="2800" dirty="0"/>
              <a:t>3.5%</a:t>
            </a:r>
          </a:p>
          <a:p>
            <a:pPr>
              <a:buAutoNum type="alphaLcPeriod"/>
            </a:pPr>
            <a:r>
              <a:rPr lang="en-US" sz="2800" dirty="0"/>
              <a:t>4.7%</a:t>
            </a:r>
          </a:p>
          <a:p>
            <a:pPr>
              <a:buAutoNum type="alphaLcPeriod" startAt="3"/>
            </a:pPr>
            <a:r>
              <a:rPr lang="en-US" sz="2800" dirty="0"/>
              <a:t>30.0%</a:t>
            </a:r>
          </a:p>
          <a:p>
            <a:pPr>
              <a:buFont typeface="+mj-lt"/>
              <a:buAutoNum type="alphaLcPeriod" startAt="3"/>
            </a:pPr>
            <a:r>
              <a:rPr lang="en-US" sz="2800" dirty="0"/>
              <a:t>42.9%</a:t>
            </a:r>
          </a:p>
          <a:p>
            <a:pPr>
              <a:buAutoNum type="alphaLcPeriod" startAt="3"/>
            </a:pPr>
            <a:endParaRPr lang="en-US" sz="2800" dirty="0"/>
          </a:p>
        </p:txBody>
      </p:sp>
      <p:sp>
        <p:nvSpPr>
          <p:cNvPr id="4" name="Title 3"/>
          <p:cNvSpPr>
            <a:spLocks noGrp="1"/>
          </p:cNvSpPr>
          <p:nvPr>
            <p:ph type="title"/>
          </p:nvPr>
        </p:nvSpPr>
        <p:spPr>
          <a:xfrm>
            <a:off x="936943" y="457200"/>
            <a:ext cx="7922577" cy="799257"/>
          </a:xfrm>
        </p:spPr>
        <p:txBody>
          <a:bodyPr/>
          <a:lstStyle/>
          <a:p>
            <a:r>
              <a:rPr lang="en-US" sz="3600" dirty="0"/>
              <a:t>Concept Check 6–12</a:t>
            </a:r>
          </a:p>
        </p:txBody>
      </p:sp>
      <p:sp>
        <p:nvSpPr>
          <p:cNvPr id="6" name="Oval 5"/>
          <p:cNvSpPr/>
          <p:nvPr/>
        </p:nvSpPr>
        <p:spPr bwMode="auto">
          <a:xfrm>
            <a:off x="882470" y="4121213"/>
            <a:ext cx="548640" cy="54864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36943" y="5136414"/>
            <a:ext cx="7406640" cy="1200329"/>
          </a:xfrm>
          <a:prstGeom prst="rect">
            <a:avLst/>
          </a:prstGeom>
          <a:solidFill>
            <a:srgbClr val="FFFFD1"/>
          </a:solidFill>
          <a:ln w="6350">
            <a:solidFill>
              <a:schemeClr val="tx1"/>
            </a:solidFill>
          </a:ln>
        </p:spPr>
        <p:txBody>
          <a:bodyPr wrap="square" rtlCol="0">
            <a:spAutoFit/>
          </a:bodyPr>
          <a:lstStyle/>
          <a:p>
            <a:r>
              <a:rPr lang="en-US" sz="2400" dirty="0"/>
              <a:t>Net sales of $100,000 – Cost of goods sold of $70,000 = Gross profit of $30,000. Gross profit of $30,000 ÷ Net sales of $100,000 = Gross profit ratio of 30%.</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79214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Key Point </a:t>
            </a:r>
          </a:p>
        </p:txBody>
      </p:sp>
      <p:sp>
        <p:nvSpPr>
          <p:cNvPr id="3" name="Content Placeholder 2"/>
          <p:cNvSpPr>
            <a:spLocks noGrp="1"/>
          </p:cNvSpPr>
          <p:nvPr>
            <p:ph idx="1"/>
          </p:nvPr>
        </p:nvSpPr>
        <p:spPr>
          <a:xfrm>
            <a:off x="809150" y="1280160"/>
            <a:ext cx="7955280" cy="4525963"/>
          </a:xfrm>
        </p:spPr>
        <p:txBody>
          <a:bodyPr/>
          <a:lstStyle/>
          <a:p>
            <a:r>
              <a:rPr lang="en-US" dirty="0"/>
              <a:t>The inventory turnover ratio indicates the number of times the firm sells, or turns over, its average inventory balance during a reporting period. </a:t>
            </a:r>
          </a:p>
          <a:p>
            <a:r>
              <a:rPr lang="en-US" dirty="0"/>
              <a:t>The gross profit ratio measures the amount by which the sale of inventory exceeds its cost per dollar of sales.</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302080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251" y="969481"/>
            <a:ext cx="7768760" cy="1143000"/>
          </a:xfrm>
        </p:spPr>
        <p:txBody>
          <a:bodyPr/>
          <a:lstStyle/>
          <a:p>
            <a:pPr>
              <a:lnSpc>
                <a:spcPct val="90000"/>
              </a:lnSpc>
            </a:pPr>
            <a:r>
              <a:rPr lang="en-IN" dirty="0"/>
              <a:t>Types of </a:t>
            </a:r>
            <a:br>
              <a:rPr lang="en-IN" dirty="0"/>
            </a:br>
            <a:r>
              <a:rPr lang="en-IN" dirty="0"/>
              <a:t>Companies </a:t>
            </a:r>
            <a:br>
              <a:rPr lang="en-IN" dirty="0"/>
            </a:br>
            <a:r>
              <a:rPr lang="en-IN" dirty="0"/>
              <a:t>and Flow of </a:t>
            </a:r>
            <a:br>
              <a:rPr lang="en-IN" dirty="0"/>
            </a:br>
            <a:r>
              <a:rPr lang="en-IN" dirty="0"/>
              <a:t>Inventory Costs</a:t>
            </a:r>
            <a:endParaRPr lang="en-US" dirty="0"/>
          </a:p>
        </p:txBody>
      </p:sp>
      <p:sp>
        <p:nvSpPr>
          <p:cNvPr id="5" name="Content Placeholder 4"/>
          <p:cNvSpPr>
            <a:spLocks noGrp="1"/>
          </p:cNvSpPr>
          <p:nvPr>
            <p:ph sz="quarter" idx="13"/>
          </p:nvPr>
        </p:nvSpPr>
        <p:spPr>
          <a:xfrm>
            <a:off x="761546" y="432108"/>
            <a:ext cx="6296388" cy="553700"/>
          </a:xfrm>
        </p:spPr>
        <p:txBody>
          <a:bodyPr/>
          <a:lstStyle/>
          <a:p>
            <a:r>
              <a:rPr lang="en-US" dirty="0"/>
              <a:t>Illustration 6–2</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pic>
        <p:nvPicPr>
          <p:cNvPr id="7" name="Picture 6"/>
          <p:cNvPicPr>
            <a:picLocks noChangeAspect="1"/>
          </p:cNvPicPr>
          <p:nvPr/>
        </p:nvPicPr>
        <p:blipFill>
          <a:blip r:embed="rId3"/>
          <a:stretch>
            <a:fillRect/>
          </a:stretch>
        </p:blipFill>
        <p:spPr>
          <a:xfrm>
            <a:off x="4323114" y="432108"/>
            <a:ext cx="4812215" cy="5924062"/>
          </a:xfrm>
          <a:prstGeom prst="rect">
            <a:avLst/>
          </a:prstGeom>
        </p:spPr>
      </p:pic>
    </p:spTree>
    <p:extLst>
      <p:ext uri="{BB962C8B-B14F-4D97-AF65-F5344CB8AC3E}">
        <p14:creationId xmlns:p14="http://schemas.microsoft.com/office/powerpoint/2010/main" val="9794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r>
              <a:rPr lang="en-US" dirty="0"/>
              <a:t>APPENDICES A AND B</a:t>
            </a:r>
          </a:p>
        </p:txBody>
      </p:sp>
      <p:sp>
        <p:nvSpPr>
          <p:cNvPr id="4" name="Footer Placeholder 3"/>
          <p:cNvSpPr>
            <a:spLocks noGrp="1"/>
          </p:cNvSpPr>
          <p:nvPr>
            <p:ph type="ftr" sz="quarter" idx="11"/>
          </p:nvPr>
        </p:nvSpPr>
        <p:spPr/>
        <p:txBody>
          <a:bodyPr/>
          <a:lstStyle/>
          <a:p>
            <a:pPr algn="ctr"/>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a:t>
            </a:r>
            <a:fld id="{8A048DD7-39B4-434B-ACE7-68CA5B147A05}" type="slidenum">
              <a:rPr lang="en-US" smtClean="0"/>
              <a:t>80</a:t>
            </a:fld>
            <a:endParaRPr lang="en-US" dirty="0"/>
          </a:p>
        </p:txBody>
      </p:sp>
    </p:spTree>
    <p:extLst>
      <p:ext uri="{BB962C8B-B14F-4D97-AF65-F5344CB8AC3E}">
        <p14:creationId xmlns:p14="http://schemas.microsoft.com/office/powerpoint/2010/main" val="13552914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LO6–8</a:t>
            </a:r>
            <a:r>
              <a:rPr lang="en-US" dirty="0"/>
              <a:t>	Record inventory transactions using a periodic inventory system.</a:t>
            </a:r>
          </a:p>
        </p:txBody>
      </p:sp>
      <p:sp>
        <p:nvSpPr>
          <p:cNvPr id="4" name="Title 3"/>
          <p:cNvSpPr>
            <a:spLocks noGrp="1"/>
          </p:cNvSpPr>
          <p:nvPr>
            <p:ph type="title"/>
          </p:nvPr>
        </p:nvSpPr>
        <p:spPr/>
        <p:txBody>
          <a:bodyPr/>
          <a:lstStyle/>
          <a:p>
            <a:r>
              <a:rPr lang="en-US" dirty="0"/>
              <a:t>Learning Objective 8</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11361221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Periodic Inventory System</a:t>
            </a:r>
          </a:p>
        </p:txBody>
      </p:sp>
      <p:sp>
        <p:nvSpPr>
          <p:cNvPr id="3" name="Content Placeholder 2"/>
          <p:cNvSpPr>
            <a:spLocks noGrp="1"/>
          </p:cNvSpPr>
          <p:nvPr>
            <p:ph idx="1"/>
          </p:nvPr>
        </p:nvSpPr>
        <p:spPr>
          <a:xfrm>
            <a:off x="809150" y="1280160"/>
            <a:ext cx="7955280" cy="4525963"/>
          </a:xfrm>
        </p:spPr>
        <p:txBody>
          <a:bodyPr/>
          <a:lstStyle/>
          <a:p>
            <a:r>
              <a:rPr lang="en-US" dirty="0"/>
              <a:t>Does not continually modify inventory amounts</a:t>
            </a:r>
          </a:p>
          <a:p>
            <a:r>
              <a:rPr lang="en-US" dirty="0"/>
              <a:t>Periodically adjust for purchases and sales of inventory</a:t>
            </a:r>
          </a:p>
          <a:p>
            <a:pPr lvl="1"/>
            <a:r>
              <a:rPr lang="en-US" dirty="0"/>
              <a:t>At the end of the reporting period</a:t>
            </a:r>
          </a:p>
          <a:p>
            <a:pPr lvl="1"/>
            <a:r>
              <a:rPr lang="en-US" dirty="0"/>
              <a:t>Based on a physical count of inventory on hand</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21256287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776614" y="2200002"/>
            <a:ext cx="8279704" cy="3616597"/>
          </a:xfrm>
          <a:prstGeom prst="roundRect">
            <a:avLst>
              <a:gd name="adj" fmla="val 9618"/>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 name="Title 1"/>
          <p:cNvSpPr>
            <a:spLocks noGrp="1"/>
          </p:cNvSpPr>
          <p:nvPr>
            <p:ph type="title"/>
          </p:nvPr>
        </p:nvSpPr>
        <p:spPr>
          <a:xfrm>
            <a:off x="965186" y="780170"/>
            <a:ext cx="7261412" cy="1143000"/>
          </a:xfrm>
        </p:spPr>
        <p:txBody>
          <a:bodyPr>
            <a:noAutofit/>
          </a:bodyPr>
          <a:lstStyle/>
          <a:p>
            <a:r>
              <a:rPr lang="en-US" sz="4000" dirty="0"/>
              <a:t>Inventory Transactions for Mario’s Game Shop </a:t>
            </a:r>
          </a:p>
        </p:txBody>
      </p:sp>
      <p:sp>
        <p:nvSpPr>
          <p:cNvPr id="3" name="Text Placeholder 5"/>
          <p:cNvSpPr txBox="1">
            <a:spLocks/>
          </p:cNvSpPr>
          <p:nvPr/>
        </p:nvSpPr>
        <p:spPr>
          <a:xfrm>
            <a:off x="940070" y="333976"/>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6–23</a:t>
            </a:r>
          </a:p>
        </p:txBody>
      </p:sp>
      <p:sp>
        <p:nvSpPr>
          <p:cNvPr id="7" name="TextBox 6"/>
          <p:cNvSpPr txBox="1"/>
          <p:nvPr/>
        </p:nvSpPr>
        <p:spPr>
          <a:xfrm>
            <a:off x="940070" y="2436241"/>
            <a:ext cx="8116247" cy="2682786"/>
          </a:xfrm>
          <a:prstGeom prst="rect">
            <a:avLst/>
          </a:prstGeom>
          <a:noFill/>
        </p:spPr>
        <p:txBody>
          <a:bodyPr wrap="square" rtlCol="0">
            <a:spAutoFit/>
          </a:bodyPr>
          <a:lstStyle/>
          <a:p>
            <a:pPr>
              <a:spcAft>
                <a:spcPts val="600"/>
              </a:spcAft>
              <a:tabLst>
                <a:tab pos="1543050" algn="ctr"/>
                <a:tab pos="2743200" algn="l"/>
                <a:tab pos="5086350" algn="ctr"/>
                <a:tab pos="5148263" algn="l"/>
                <a:tab pos="5605463" algn="ctr"/>
                <a:tab pos="6338888" algn="l"/>
                <a:tab pos="6916738" algn="ctr"/>
              </a:tabLst>
            </a:pPr>
            <a:r>
              <a:rPr lang="en-US" sz="2000" b="1" dirty="0"/>
              <a:t> Date 	    Transaction 	            Details 		Total Cost 	Total Revenue</a:t>
            </a:r>
          </a:p>
          <a:p>
            <a:pPr>
              <a:lnSpc>
                <a:spcPct val="120000"/>
              </a:lnSpc>
              <a:tabLst>
                <a:tab pos="976313" algn="l"/>
                <a:tab pos="2743200" algn="l"/>
                <a:tab pos="6000750" algn="r"/>
                <a:tab pos="7262813" algn="r"/>
              </a:tabLst>
            </a:pPr>
            <a:r>
              <a:rPr lang="en-US" sz="2000" dirty="0"/>
              <a:t>Jan.   1 	Beg. inventory 	100 units for $7 each 	$   700</a:t>
            </a:r>
          </a:p>
          <a:p>
            <a:pPr>
              <a:lnSpc>
                <a:spcPct val="120000"/>
              </a:lnSpc>
              <a:tabLst>
                <a:tab pos="976313" algn="l"/>
                <a:tab pos="2743200" algn="l"/>
                <a:tab pos="6000750" algn="r"/>
                <a:tab pos="7262813" algn="r"/>
              </a:tabLst>
            </a:pPr>
            <a:r>
              <a:rPr lang="en-US" sz="2000" dirty="0"/>
              <a:t>Apr. 25 	Purchase 	300 units for $9 each 	2,700</a:t>
            </a:r>
          </a:p>
          <a:p>
            <a:pPr>
              <a:lnSpc>
                <a:spcPct val="120000"/>
              </a:lnSpc>
              <a:tabLst>
                <a:tab pos="976313" algn="l"/>
                <a:tab pos="2743200" algn="l"/>
                <a:tab pos="6000750" algn="r"/>
                <a:tab pos="7427913" algn="r"/>
              </a:tabLst>
            </a:pPr>
            <a:r>
              <a:rPr lang="en-US" sz="2000" dirty="0"/>
              <a:t>Jul.   17 	Sale 	300 units for $15 each		$ 4,500</a:t>
            </a:r>
          </a:p>
          <a:p>
            <a:pPr>
              <a:lnSpc>
                <a:spcPct val="120000"/>
              </a:lnSpc>
              <a:tabLst>
                <a:tab pos="976313" algn="l"/>
                <a:tab pos="2743200" algn="l"/>
                <a:tab pos="6000750" algn="r"/>
                <a:tab pos="7262813" algn="r"/>
              </a:tabLst>
            </a:pPr>
            <a:r>
              <a:rPr lang="en-US" sz="2000" dirty="0"/>
              <a:t>Oct. 19 	Purchase 	600 units for $11 each 	6,600</a:t>
            </a:r>
          </a:p>
          <a:p>
            <a:pPr>
              <a:lnSpc>
                <a:spcPct val="120000"/>
              </a:lnSpc>
              <a:tabLst>
                <a:tab pos="976313" algn="l"/>
                <a:tab pos="2743200" algn="l"/>
                <a:tab pos="6000750" algn="r"/>
                <a:tab pos="7427913" algn="r"/>
              </a:tabLst>
            </a:pPr>
            <a:r>
              <a:rPr lang="en-US" sz="2000" dirty="0"/>
              <a:t>Dec. 15 	Sale 	500 units for $15 each		7,500</a:t>
            </a:r>
          </a:p>
          <a:p>
            <a:pPr>
              <a:lnSpc>
                <a:spcPct val="120000"/>
              </a:lnSpc>
              <a:tabLst>
                <a:tab pos="976313" algn="l"/>
                <a:tab pos="3033713" algn="l"/>
                <a:tab pos="6000750" algn="r"/>
                <a:tab pos="7427913" algn="r"/>
              </a:tabLst>
            </a:pPr>
            <a:r>
              <a:rPr lang="en-US" sz="2000" dirty="0"/>
              <a:t>	     Totals 		$10,000	$12,000</a:t>
            </a:r>
          </a:p>
        </p:txBody>
      </p:sp>
      <p:cxnSp>
        <p:nvCxnSpPr>
          <p:cNvPr id="11" name="Straight Connector 10"/>
          <p:cNvCxnSpPr/>
          <p:nvPr/>
        </p:nvCxnSpPr>
        <p:spPr>
          <a:xfrm>
            <a:off x="1028535" y="2747498"/>
            <a:ext cx="65070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99566" y="2747498"/>
            <a:ext cx="157552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820438" y="2747498"/>
            <a:ext cx="220384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210108" y="2747498"/>
            <a:ext cx="110509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7415123" y="2747498"/>
            <a:ext cx="149088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210108" y="5040608"/>
            <a:ext cx="91312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6210108" y="5090516"/>
            <a:ext cx="91312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210108" y="4725113"/>
            <a:ext cx="91312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716033" y="5040608"/>
            <a:ext cx="86817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7716033" y="5090516"/>
            <a:ext cx="86817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716033" y="4725113"/>
            <a:ext cx="86817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02803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7955280" cy="1555918"/>
          </a:xfrm>
        </p:spPr>
        <p:txBody>
          <a:bodyPr/>
          <a:lstStyle/>
          <a:p>
            <a:pPr>
              <a:lnSpc>
                <a:spcPct val="90000"/>
              </a:lnSpc>
            </a:pPr>
            <a:r>
              <a:rPr lang="en-US" sz="3600" dirty="0"/>
              <a:t>Inventory Purchases and Sales—Side-by-Side Comparisons between the Perpetual System and Periodic System</a:t>
            </a:r>
          </a:p>
        </p:txBody>
      </p:sp>
      <p:sp>
        <p:nvSpPr>
          <p:cNvPr id="3" name="Content Placeholder 2"/>
          <p:cNvSpPr>
            <a:spLocks noGrp="1"/>
          </p:cNvSpPr>
          <p:nvPr>
            <p:ph idx="1"/>
          </p:nvPr>
        </p:nvSpPr>
        <p:spPr>
          <a:xfrm>
            <a:off x="809150" y="2187655"/>
            <a:ext cx="8229600" cy="589716"/>
          </a:xfrm>
        </p:spPr>
        <p:txBody>
          <a:bodyPr/>
          <a:lstStyle/>
          <a:p>
            <a:r>
              <a:rPr lang="en-US" dirty="0"/>
              <a:t>Purchase inventory on account</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grpSp>
        <p:nvGrpSpPr>
          <p:cNvPr id="18" name="Group 17"/>
          <p:cNvGrpSpPr/>
          <p:nvPr/>
        </p:nvGrpSpPr>
        <p:grpSpPr>
          <a:xfrm>
            <a:off x="1041400" y="2755619"/>
            <a:ext cx="7800967" cy="1049125"/>
            <a:chOff x="1041400" y="2755619"/>
            <a:chExt cx="7800967" cy="1049125"/>
          </a:xfrm>
        </p:grpSpPr>
        <p:sp>
          <p:nvSpPr>
            <p:cNvPr id="9" name="Rectangle 8"/>
            <p:cNvSpPr/>
            <p:nvPr/>
          </p:nvSpPr>
          <p:spPr>
            <a:xfrm>
              <a:off x="1041400" y="2777370"/>
              <a:ext cx="7736474" cy="102737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964760" y="2755658"/>
              <a:ext cx="1780224" cy="338554"/>
            </a:xfrm>
            <a:prstGeom prst="rect">
              <a:avLst/>
            </a:prstGeom>
            <a:noFill/>
          </p:spPr>
          <p:txBody>
            <a:bodyPr wrap="square" rtlCol="0">
              <a:spAutoFit/>
            </a:bodyPr>
            <a:lstStyle/>
            <a:p>
              <a:r>
                <a:rPr lang="en-US" sz="1600" b="1" dirty="0">
                  <a:solidFill>
                    <a:srgbClr val="FF0000"/>
                  </a:solidFill>
                </a:rPr>
                <a:t>Perpetual System</a:t>
              </a:r>
            </a:p>
          </p:txBody>
        </p:sp>
        <p:sp>
          <p:nvSpPr>
            <p:cNvPr id="13" name="TextBox 12"/>
            <p:cNvSpPr txBox="1"/>
            <p:nvPr/>
          </p:nvSpPr>
          <p:spPr>
            <a:xfrm>
              <a:off x="6099274" y="2755619"/>
              <a:ext cx="1780224" cy="338554"/>
            </a:xfrm>
            <a:prstGeom prst="rect">
              <a:avLst/>
            </a:prstGeom>
            <a:noFill/>
          </p:spPr>
          <p:txBody>
            <a:bodyPr wrap="square" rtlCol="0">
              <a:spAutoFit/>
            </a:bodyPr>
            <a:lstStyle/>
            <a:p>
              <a:r>
                <a:rPr lang="en-US" sz="1600" b="1" dirty="0">
                  <a:solidFill>
                    <a:srgbClr val="FF0000"/>
                  </a:solidFill>
                </a:rPr>
                <a:t>Periodic System</a:t>
              </a:r>
            </a:p>
          </p:txBody>
        </p:sp>
        <p:cxnSp>
          <p:nvCxnSpPr>
            <p:cNvPr id="12" name="Straight Connector 11"/>
            <p:cNvCxnSpPr>
              <a:stCxn id="9" idx="0"/>
              <a:endCxn id="9" idx="2"/>
            </p:cNvCxnSpPr>
            <p:nvPr/>
          </p:nvCxnSpPr>
          <p:spPr>
            <a:xfrm>
              <a:off x="4909637" y="2777370"/>
              <a:ext cx="0" cy="102737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041400" y="3094212"/>
              <a:ext cx="3940373" cy="584776"/>
            </a:xfrm>
            <a:prstGeom prst="rect">
              <a:avLst/>
            </a:prstGeom>
            <a:noFill/>
          </p:spPr>
          <p:txBody>
            <a:bodyPr wrap="square" rtlCol="0">
              <a:spAutoFit/>
            </a:bodyPr>
            <a:lstStyle/>
            <a:p>
              <a:r>
                <a:rPr lang="en-US" sz="1600" dirty="0"/>
                <a:t>Inventory </a:t>
              </a:r>
              <a:r>
                <a:rPr lang="mr-IN" sz="1600" dirty="0"/>
                <a:t>……………………………</a:t>
              </a:r>
              <a:r>
                <a:rPr lang="en-US" sz="1600" dirty="0"/>
                <a:t>    2,700</a:t>
              </a:r>
            </a:p>
            <a:p>
              <a:r>
                <a:rPr lang="en-US" sz="1600" dirty="0"/>
                <a:t>   Accounts Payable  </a:t>
              </a:r>
              <a:r>
                <a:rPr lang="mr-IN" sz="1600" dirty="0"/>
                <a:t>………………</a:t>
              </a:r>
              <a:r>
                <a:rPr lang="en-US" sz="1600" dirty="0"/>
                <a:t>		2,700</a:t>
              </a:r>
            </a:p>
          </p:txBody>
        </p:sp>
        <p:sp>
          <p:nvSpPr>
            <p:cNvPr id="17" name="TextBox 16"/>
            <p:cNvSpPr txBox="1"/>
            <p:nvPr/>
          </p:nvSpPr>
          <p:spPr>
            <a:xfrm>
              <a:off x="4901994" y="3078840"/>
              <a:ext cx="3940373" cy="584776"/>
            </a:xfrm>
            <a:prstGeom prst="rect">
              <a:avLst/>
            </a:prstGeom>
            <a:noFill/>
          </p:spPr>
          <p:txBody>
            <a:bodyPr wrap="square" rtlCol="0">
              <a:spAutoFit/>
            </a:bodyPr>
            <a:lstStyle/>
            <a:p>
              <a:r>
                <a:rPr lang="en-US" sz="1600" dirty="0"/>
                <a:t>Purchases</a:t>
              </a:r>
              <a:r>
                <a:rPr lang="mr-IN" sz="1600" dirty="0"/>
                <a:t>…………………………</a:t>
              </a:r>
              <a:r>
                <a:rPr lang="en-US" sz="1600" dirty="0"/>
                <a:t>    2,700</a:t>
              </a:r>
            </a:p>
            <a:p>
              <a:r>
                <a:rPr lang="en-US" sz="1600" dirty="0"/>
                <a:t>     Accounts Payable</a:t>
              </a:r>
              <a:r>
                <a:rPr lang="mr-IN" sz="1600" dirty="0"/>
                <a:t>……………</a:t>
              </a:r>
              <a:r>
                <a:rPr lang="en-US" sz="1600" dirty="0"/>
                <a:t>		2,700</a:t>
              </a:r>
            </a:p>
          </p:txBody>
        </p:sp>
        <p:cxnSp>
          <p:nvCxnSpPr>
            <p:cNvPr id="16" name="Straight Connector 15"/>
            <p:cNvCxnSpPr/>
            <p:nvPr/>
          </p:nvCxnSpPr>
          <p:spPr>
            <a:xfrm>
              <a:off x="2051599" y="3094212"/>
              <a:ext cx="150884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099274" y="3095012"/>
              <a:ext cx="150884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4" name="Rectangle 23"/>
          <p:cNvSpPr/>
          <p:nvPr/>
        </p:nvSpPr>
        <p:spPr>
          <a:xfrm>
            <a:off x="1041400" y="4547245"/>
            <a:ext cx="7736474" cy="149930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Box 24"/>
          <p:cNvSpPr txBox="1"/>
          <p:nvPr/>
        </p:nvSpPr>
        <p:spPr>
          <a:xfrm>
            <a:off x="1964760" y="4525533"/>
            <a:ext cx="1780224" cy="338554"/>
          </a:xfrm>
          <a:prstGeom prst="rect">
            <a:avLst/>
          </a:prstGeom>
          <a:noFill/>
        </p:spPr>
        <p:txBody>
          <a:bodyPr wrap="square" rtlCol="0">
            <a:spAutoFit/>
          </a:bodyPr>
          <a:lstStyle/>
          <a:p>
            <a:r>
              <a:rPr lang="en-US" sz="1600" b="1" dirty="0">
                <a:solidFill>
                  <a:srgbClr val="FF0000"/>
                </a:solidFill>
              </a:rPr>
              <a:t>Perpetual System</a:t>
            </a:r>
          </a:p>
        </p:txBody>
      </p:sp>
      <p:sp>
        <p:nvSpPr>
          <p:cNvPr id="26" name="TextBox 25"/>
          <p:cNvSpPr txBox="1"/>
          <p:nvPr/>
        </p:nvSpPr>
        <p:spPr>
          <a:xfrm>
            <a:off x="6099274" y="4525494"/>
            <a:ext cx="1780224" cy="338554"/>
          </a:xfrm>
          <a:prstGeom prst="rect">
            <a:avLst/>
          </a:prstGeom>
          <a:noFill/>
        </p:spPr>
        <p:txBody>
          <a:bodyPr wrap="square" rtlCol="0">
            <a:spAutoFit/>
          </a:bodyPr>
          <a:lstStyle/>
          <a:p>
            <a:r>
              <a:rPr lang="en-US" sz="1600" b="1" dirty="0">
                <a:solidFill>
                  <a:srgbClr val="FF0000"/>
                </a:solidFill>
              </a:rPr>
              <a:t>Periodic System</a:t>
            </a:r>
          </a:p>
        </p:txBody>
      </p:sp>
      <p:cxnSp>
        <p:nvCxnSpPr>
          <p:cNvPr id="27" name="Straight Connector 26"/>
          <p:cNvCxnSpPr>
            <a:stCxn id="24" idx="0"/>
            <a:endCxn id="24" idx="2"/>
          </p:cNvCxnSpPr>
          <p:nvPr/>
        </p:nvCxnSpPr>
        <p:spPr>
          <a:xfrm>
            <a:off x="4909637" y="4547245"/>
            <a:ext cx="0" cy="149930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041400" y="4864087"/>
            <a:ext cx="3940373" cy="584776"/>
          </a:xfrm>
          <a:prstGeom prst="rect">
            <a:avLst/>
          </a:prstGeom>
          <a:noFill/>
        </p:spPr>
        <p:txBody>
          <a:bodyPr wrap="square" rtlCol="0">
            <a:spAutoFit/>
          </a:bodyPr>
          <a:lstStyle/>
          <a:p>
            <a:r>
              <a:rPr lang="en-US" sz="1600" dirty="0"/>
              <a:t>Accounts Receivable</a:t>
            </a:r>
            <a:r>
              <a:rPr lang="mr-IN" sz="1600" dirty="0"/>
              <a:t>……………</a:t>
            </a:r>
            <a:r>
              <a:rPr lang="en-US" sz="1600" dirty="0"/>
              <a:t>     4,500</a:t>
            </a:r>
          </a:p>
          <a:p>
            <a:r>
              <a:rPr lang="en-US" sz="1600" dirty="0"/>
              <a:t>   Sales Revenue</a:t>
            </a:r>
            <a:r>
              <a:rPr lang="mr-IN" sz="1600" dirty="0"/>
              <a:t>…………………</a:t>
            </a:r>
            <a:r>
              <a:rPr lang="en-US" sz="1600" dirty="0"/>
              <a:t>		4,500</a:t>
            </a:r>
          </a:p>
        </p:txBody>
      </p:sp>
      <p:sp>
        <p:nvSpPr>
          <p:cNvPr id="29" name="TextBox 28"/>
          <p:cNvSpPr txBox="1"/>
          <p:nvPr/>
        </p:nvSpPr>
        <p:spPr>
          <a:xfrm>
            <a:off x="4901994" y="4848715"/>
            <a:ext cx="3940373" cy="584776"/>
          </a:xfrm>
          <a:prstGeom prst="rect">
            <a:avLst/>
          </a:prstGeom>
          <a:noFill/>
        </p:spPr>
        <p:txBody>
          <a:bodyPr wrap="square" rtlCol="0">
            <a:spAutoFit/>
          </a:bodyPr>
          <a:lstStyle/>
          <a:p>
            <a:r>
              <a:rPr lang="en-US" sz="1600" dirty="0"/>
              <a:t>Accounts Receivable</a:t>
            </a:r>
            <a:r>
              <a:rPr lang="mr-IN" sz="1600" dirty="0"/>
              <a:t>…………</a:t>
            </a:r>
            <a:r>
              <a:rPr lang="en-US" sz="1600" dirty="0"/>
              <a:t>    4,500</a:t>
            </a:r>
          </a:p>
          <a:p>
            <a:r>
              <a:rPr lang="en-US" sz="1600" dirty="0"/>
              <a:t>   Sales Revenue</a:t>
            </a:r>
            <a:r>
              <a:rPr lang="mr-IN" sz="1600" dirty="0"/>
              <a:t>………………</a:t>
            </a:r>
            <a:r>
              <a:rPr lang="en-US" sz="1600" dirty="0"/>
              <a:t>		           4,500</a:t>
            </a:r>
          </a:p>
        </p:txBody>
      </p:sp>
      <p:cxnSp>
        <p:nvCxnSpPr>
          <p:cNvPr id="30" name="Straight Connector 29"/>
          <p:cNvCxnSpPr/>
          <p:nvPr/>
        </p:nvCxnSpPr>
        <p:spPr>
          <a:xfrm>
            <a:off x="2051599" y="4864087"/>
            <a:ext cx="150884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099274" y="4864887"/>
            <a:ext cx="150884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052255" y="5439851"/>
            <a:ext cx="3940373" cy="584776"/>
          </a:xfrm>
          <a:prstGeom prst="rect">
            <a:avLst/>
          </a:prstGeom>
          <a:noFill/>
        </p:spPr>
        <p:txBody>
          <a:bodyPr wrap="square" rtlCol="0">
            <a:spAutoFit/>
          </a:bodyPr>
          <a:lstStyle/>
          <a:p>
            <a:r>
              <a:rPr lang="en-US" sz="1600" dirty="0"/>
              <a:t>Cost of Goods Sold  </a:t>
            </a:r>
            <a:r>
              <a:rPr lang="mr-IN" sz="1600" dirty="0"/>
              <a:t>……………</a:t>
            </a:r>
            <a:r>
              <a:rPr lang="en-US" sz="1600" dirty="0"/>
              <a:t>     2,500</a:t>
            </a:r>
          </a:p>
          <a:p>
            <a:r>
              <a:rPr lang="en-US" sz="1600" dirty="0"/>
              <a:t>   Inventory</a:t>
            </a:r>
            <a:r>
              <a:rPr lang="mr-IN" sz="1600" dirty="0"/>
              <a:t>………………………</a:t>
            </a:r>
            <a:r>
              <a:rPr lang="en-US" sz="1600" dirty="0"/>
              <a:t>		          2,500</a:t>
            </a:r>
          </a:p>
        </p:txBody>
      </p:sp>
      <p:sp>
        <p:nvSpPr>
          <p:cNvPr id="34" name="TextBox 33"/>
          <p:cNvSpPr txBox="1"/>
          <p:nvPr/>
        </p:nvSpPr>
        <p:spPr>
          <a:xfrm>
            <a:off x="4910649" y="5689959"/>
            <a:ext cx="3940373" cy="338554"/>
          </a:xfrm>
          <a:prstGeom prst="rect">
            <a:avLst/>
          </a:prstGeom>
          <a:noFill/>
        </p:spPr>
        <p:txBody>
          <a:bodyPr wrap="square" rtlCol="0">
            <a:spAutoFit/>
          </a:bodyPr>
          <a:lstStyle/>
          <a:p>
            <a:r>
              <a:rPr lang="en-US" sz="1600" dirty="0"/>
              <a:t>No entry for cost of goods sold</a:t>
            </a:r>
          </a:p>
        </p:txBody>
      </p:sp>
      <p:sp>
        <p:nvSpPr>
          <p:cNvPr id="32" name="Content Placeholder 2"/>
          <p:cNvSpPr txBox="1">
            <a:spLocks/>
          </p:cNvSpPr>
          <p:nvPr/>
        </p:nvSpPr>
        <p:spPr>
          <a:xfrm>
            <a:off x="1052255" y="3952344"/>
            <a:ext cx="8229600" cy="59490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Sell inventory on account</a:t>
            </a:r>
          </a:p>
        </p:txBody>
      </p:sp>
      <p:sp>
        <p:nvSpPr>
          <p:cNvPr id="4" name="Oval 3">
            <a:extLst>
              <a:ext uri="{FF2B5EF4-FFF2-40B4-BE49-F238E27FC236}">
                <a16:creationId xmlns:a16="http://schemas.microsoft.com/office/drawing/2014/main" id="{2FCBA283-8BD9-44E4-8401-6D028E145006}"/>
              </a:ext>
            </a:extLst>
          </p:cNvPr>
          <p:cNvSpPr/>
          <p:nvPr/>
        </p:nvSpPr>
        <p:spPr>
          <a:xfrm>
            <a:off x="4938741" y="3105770"/>
            <a:ext cx="923358" cy="27725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5" name="Oval 34">
            <a:extLst>
              <a:ext uri="{FF2B5EF4-FFF2-40B4-BE49-F238E27FC236}">
                <a16:creationId xmlns:a16="http://schemas.microsoft.com/office/drawing/2014/main" id="{F1FAFC78-D3A3-4B2D-96D5-21FD82BC5645}"/>
              </a:ext>
            </a:extLst>
          </p:cNvPr>
          <p:cNvSpPr/>
          <p:nvPr/>
        </p:nvSpPr>
        <p:spPr>
          <a:xfrm>
            <a:off x="4901994" y="5602698"/>
            <a:ext cx="2743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63196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p:bldP spid="28" grpId="0"/>
      <p:bldP spid="29" grpId="0"/>
      <p:bldP spid="33" grpId="0"/>
      <p:bldP spid="34" grpId="0"/>
      <p:bldP spid="32"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7955280" cy="2246206"/>
          </a:xfrm>
        </p:spPr>
        <p:txBody>
          <a:bodyPr/>
          <a:lstStyle/>
          <a:p>
            <a:r>
              <a:rPr lang="en-US" sz="2800" dirty="0"/>
              <a:t>Freight Charges, Purchase Discounts, and Returns—Side-by-Side Comparisons Between the Perpetual System and Periodic System</a:t>
            </a:r>
          </a:p>
        </p:txBody>
      </p:sp>
      <p:sp>
        <p:nvSpPr>
          <p:cNvPr id="3" name="Content Placeholder 2"/>
          <p:cNvSpPr>
            <a:spLocks noGrp="1"/>
          </p:cNvSpPr>
          <p:nvPr>
            <p:ph idx="1"/>
          </p:nvPr>
        </p:nvSpPr>
        <p:spPr>
          <a:xfrm>
            <a:off x="809150" y="1824201"/>
            <a:ext cx="7955280" cy="452053"/>
          </a:xfrm>
        </p:spPr>
        <p:txBody>
          <a:bodyPr>
            <a:noAutofit/>
          </a:bodyPr>
          <a:lstStyle/>
          <a:p>
            <a:r>
              <a:rPr lang="en-US" sz="2500" dirty="0"/>
              <a:t>Pay freight-in charges</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grpSp>
        <p:nvGrpSpPr>
          <p:cNvPr id="9" name="Group 8"/>
          <p:cNvGrpSpPr/>
          <p:nvPr/>
        </p:nvGrpSpPr>
        <p:grpSpPr>
          <a:xfrm>
            <a:off x="1054656" y="2254954"/>
            <a:ext cx="7800967" cy="1027374"/>
            <a:chOff x="1041400" y="2755619"/>
            <a:chExt cx="7800967" cy="1049125"/>
          </a:xfrm>
        </p:grpSpPr>
        <p:sp>
          <p:nvSpPr>
            <p:cNvPr id="10" name="Rectangle 9"/>
            <p:cNvSpPr/>
            <p:nvPr/>
          </p:nvSpPr>
          <p:spPr>
            <a:xfrm>
              <a:off x="1041400" y="2777370"/>
              <a:ext cx="7736474" cy="102737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1964760" y="2755658"/>
              <a:ext cx="1780224" cy="338554"/>
            </a:xfrm>
            <a:prstGeom prst="rect">
              <a:avLst/>
            </a:prstGeom>
            <a:noFill/>
          </p:spPr>
          <p:txBody>
            <a:bodyPr wrap="square" rtlCol="0">
              <a:spAutoFit/>
            </a:bodyPr>
            <a:lstStyle/>
            <a:p>
              <a:r>
                <a:rPr lang="en-US" sz="1600" b="1" dirty="0">
                  <a:solidFill>
                    <a:srgbClr val="FF0000"/>
                  </a:solidFill>
                </a:rPr>
                <a:t>Perpetual System</a:t>
              </a:r>
            </a:p>
          </p:txBody>
        </p:sp>
        <p:sp>
          <p:nvSpPr>
            <p:cNvPr id="12" name="TextBox 11"/>
            <p:cNvSpPr txBox="1"/>
            <p:nvPr/>
          </p:nvSpPr>
          <p:spPr>
            <a:xfrm>
              <a:off x="6099274" y="2755619"/>
              <a:ext cx="1780224" cy="338554"/>
            </a:xfrm>
            <a:prstGeom prst="rect">
              <a:avLst/>
            </a:prstGeom>
            <a:noFill/>
          </p:spPr>
          <p:txBody>
            <a:bodyPr wrap="square" rtlCol="0">
              <a:spAutoFit/>
            </a:bodyPr>
            <a:lstStyle/>
            <a:p>
              <a:r>
                <a:rPr lang="en-US" sz="1600" b="1" dirty="0">
                  <a:solidFill>
                    <a:srgbClr val="FF0000"/>
                  </a:solidFill>
                </a:rPr>
                <a:t>Periodic System</a:t>
              </a:r>
            </a:p>
          </p:txBody>
        </p:sp>
        <p:cxnSp>
          <p:nvCxnSpPr>
            <p:cNvPr id="13" name="Straight Connector 12"/>
            <p:cNvCxnSpPr>
              <a:stCxn id="10" idx="0"/>
              <a:endCxn id="10" idx="2"/>
            </p:cNvCxnSpPr>
            <p:nvPr/>
          </p:nvCxnSpPr>
          <p:spPr>
            <a:xfrm>
              <a:off x="4909637" y="2777370"/>
              <a:ext cx="0" cy="102737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041400" y="3094212"/>
              <a:ext cx="3940373" cy="597156"/>
            </a:xfrm>
            <a:prstGeom prst="rect">
              <a:avLst/>
            </a:prstGeom>
            <a:noFill/>
          </p:spPr>
          <p:txBody>
            <a:bodyPr wrap="square" rtlCol="0">
              <a:spAutoFit/>
            </a:bodyPr>
            <a:lstStyle/>
            <a:p>
              <a:r>
                <a:rPr lang="en-US" sz="1600" dirty="0"/>
                <a:t>Inventory</a:t>
              </a:r>
              <a:r>
                <a:rPr lang="mr-IN" sz="1600" dirty="0"/>
                <a:t>……………………</a:t>
              </a:r>
              <a:r>
                <a:rPr lang="en-US" sz="1600" dirty="0"/>
                <a:t>	      300</a:t>
              </a:r>
            </a:p>
            <a:p>
              <a:r>
                <a:rPr lang="en-US" sz="1600" dirty="0"/>
                <a:t>   Cash  </a:t>
              </a:r>
              <a:r>
                <a:rPr lang="mr-IN" sz="1600" dirty="0"/>
                <a:t>………………………</a:t>
              </a:r>
              <a:r>
                <a:rPr lang="en-US" sz="1600" dirty="0"/>
                <a:t>			 300</a:t>
              </a:r>
            </a:p>
          </p:txBody>
        </p:sp>
        <p:sp>
          <p:nvSpPr>
            <p:cNvPr id="15" name="TextBox 14"/>
            <p:cNvSpPr txBox="1"/>
            <p:nvPr/>
          </p:nvSpPr>
          <p:spPr>
            <a:xfrm>
              <a:off x="4901994" y="3078840"/>
              <a:ext cx="3940373" cy="597157"/>
            </a:xfrm>
            <a:prstGeom prst="rect">
              <a:avLst/>
            </a:prstGeom>
            <a:noFill/>
          </p:spPr>
          <p:txBody>
            <a:bodyPr wrap="square" rtlCol="0">
              <a:spAutoFit/>
            </a:bodyPr>
            <a:lstStyle/>
            <a:p>
              <a:r>
                <a:rPr lang="en-US" sz="1600" dirty="0"/>
                <a:t>Freight-in </a:t>
              </a:r>
              <a:r>
                <a:rPr lang="mr-IN" sz="1600" dirty="0"/>
                <a:t>……………………</a:t>
              </a:r>
              <a:r>
                <a:rPr lang="en-US" sz="1600" dirty="0"/>
                <a:t>             300</a:t>
              </a:r>
            </a:p>
            <a:p>
              <a:r>
                <a:rPr lang="en-US" sz="1600" dirty="0"/>
                <a:t>   Cash</a:t>
              </a:r>
              <a:r>
                <a:rPr lang="mr-IN" sz="1600" dirty="0"/>
                <a:t>…………………………</a:t>
              </a:r>
              <a:r>
                <a:rPr lang="en-US" sz="1600" dirty="0"/>
                <a:t>		          300</a:t>
              </a:r>
            </a:p>
          </p:txBody>
        </p:sp>
        <p:cxnSp>
          <p:nvCxnSpPr>
            <p:cNvPr id="16" name="Straight Connector 15"/>
            <p:cNvCxnSpPr/>
            <p:nvPr/>
          </p:nvCxnSpPr>
          <p:spPr>
            <a:xfrm>
              <a:off x="2051599" y="3094212"/>
              <a:ext cx="150884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099274" y="3095012"/>
              <a:ext cx="150884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1038234" y="4097535"/>
            <a:ext cx="7800967" cy="1169590"/>
            <a:chOff x="1041400" y="2755619"/>
            <a:chExt cx="7800967" cy="1169590"/>
          </a:xfrm>
        </p:grpSpPr>
        <p:sp>
          <p:nvSpPr>
            <p:cNvPr id="19" name="Rectangle 18"/>
            <p:cNvSpPr/>
            <p:nvPr/>
          </p:nvSpPr>
          <p:spPr>
            <a:xfrm>
              <a:off x="1041400" y="2777369"/>
              <a:ext cx="7736474" cy="1147839"/>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a:off x="1964760" y="2755658"/>
              <a:ext cx="1780224" cy="338554"/>
            </a:xfrm>
            <a:prstGeom prst="rect">
              <a:avLst/>
            </a:prstGeom>
            <a:noFill/>
          </p:spPr>
          <p:txBody>
            <a:bodyPr wrap="square" rtlCol="0">
              <a:spAutoFit/>
            </a:bodyPr>
            <a:lstStyle/>
            <a:p>
              <a:r>
                <a:rPr lang="en-US" sz="1600" b="1" dirty="0">
                  <a:solidFill>
                    <a:srgbClr val="FF0000"/>
                  </a:solidFill>
                </a:rPr>
                <a:t>Perpetual System</a:t>
              </a:r>
            </a:p>
          </p:txBody>
        </p:sp>
        <p:sp>
          <p:nvSpPr>
            <p:cNvPr id="21" name="TextBox 20"/>
            <p:cNvSpPr txBox="1"/>
            <p:nvPr/>
          </p:nvSpPr>
          <p:spPr>
            <a:xfrm>
              <a:off x="6099274" y="2755619"/>
              <a:ext cx="1780224" cy="338554"/>
            </a:xfrm>
            <a:prstGeom prst="rect">
              <a:avLst/>
            </a:prstGeom>
            <a:noFill/>
          </p:spPr>
          <p:txBody>
            <a:bodyPr wrap="square" rtlCol="0">
              <a:spAutoFit/>
            </a:bodyPr>
            <a:lstStyle/>
            <a:p>
              <a:r>
                <a:rPr lang="en-US" sz="1600" b="1" dirty="0">
                  <a:solidFill>
                    <a:srgbClr val="FF0000"/>
                  </a:solidFill>
                </a:rPr>
                <a:t>Periodic System</a:t>
              </a:r>
            </a:p>
          </p:txBody>
        </p:sp>
        <p:cxnSp>
          <p:nvCxnSpPr>
            <p:cNvPr id="22" name="Straight Connector 21"/>
            <p:cNvCxnSpPr>
              <a:stCxn id="19" idx="0"/>
              <a:endCxn id="19" idx="2"/>
            </p:cNvCxnSpPr>
            <p:nvPr/>
          </p:nvCxnSpPr>
          <p:spPr>
            <a:xfrm>
              <a:off x="4909637" y="2777369"/>
              <a:ext cx="0" cy="1147839"/>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041400" y="3094212"/>
              <a:ext cx="3940373" cy="830997"/>
            </a:xfrm>
            <a:prstGeom prst="rect">
              <a:avLst/>
            </a:prstGeom>
            <a:noFill/>
          </p:spPr>
          <p:txBody>
            <a:bodyPr wrap="square" rtlCol="0">
              <a:spAutoFit/>
            </a:bodyPr>
            <a:lstStyle/>
            <a:p>
              <a:r>
                <a:rPr lang="en-US" sz="1600" dirty="0"/>
                <a:t>Accounts Payable</a:t>
              </a:r>
              <a:r>
                <a:rPr lang="mr-IN" sz="1600" dirty="0"/>
                <a:t>……………</a:t>
              </a:r>
              <a:r>
                <a:rPr lang="en-US" sz="1600" dirty="0"/>
                <a:t>	2,700</a:t>
              </a:r>
            </a:p>
            <a:p>
              <a:r>
                <a:rPr lang="en-US" sz="1600" dirty="0"/>
                <a:t>   Inventory</a:t>
              </a:r>
              <a:r>
                <a:rPr lang="mr-IN" sz="1600" dirty="0"/>
                <a:t>……………………</a:t>
              </a:r>
              <a:r>
                <a:rPr lang="en-US" sz="1600" dirty="0"/>
                <a:t>		             54</a:t>
              </a:r>
            </a:p>
            <a:p>
              <a:r>
                <a:rPr lang="en-US" sz="1600" dirty="0"/>
                <a:t>   Cash </a:t>
              </a:r>
              <a:r>
                <a:rPr lang="mr-IN" sz="1600" dirty="0"/>
                <a:t>…………………………</a:t>
              </a:r>
              <a:r>
                <a:rPr lang="en-US" sz="1600" dirty="0"/>
                <a:t>		        2,646</a:t>
              </a:r>
            </a:p>
          </p:txBody>
        </p:sp>
        <p:sp>
          <p:nvSpPr>
            <p:cNvPr id="24" name="TextBox 23"/>
            <p:cNvSpPr txBox="1"/>
            <p:nvPr/>
          </p:nvSpPr>
          <p:spPr>
            <a:xfrm>
              <a:off x="4901994" y="3078840"/>
              <a:ext cx="3940373" cy="830997"/>
            </a:xfrm>
            <a:prstGeom prst="rect">
              <a:avLst/>
            </a:prstGeom>
            <a:noFill/>
          </p:spPr>
          <p:txBody>
            <a:bodyPr wrap="square" rtlCol="0">
              <a:spAutoFit/>
            </a:bodyPr>
            <a:lstStyle/>
            <a:p>
              <a:r>
                <a:rPr lang="en-US" sz="1600" dirty="0"/>
                <a:t>Accounts Payable</a:t>
              </a:r>
              <a:r>
                <a:rPr lang="mr-IN" sz="1600" dirty="0"/>
                <a:t>……………</a:t>
              </a:r>
              <a:r>
                <a:rPr lang="en-US" sz="1600" dirty="0"/>
                <a:t>      2,700</a:t>
              </a:r>
            </a:p>
            <a:p>
              <a:r>
                <a:rPr lang="en-US" sz="1600" dirty="0"/>
                <a:t>   Purchase Discounts </a:t>
              </a:r>
              <a:r>
                <a:rPr lang="mr-IN" sz="1600" dirty="0"/>
                <a:t>………</a:t>
              </a:r>
              <a:r>
                <a:rPr lang="en-US" sz="1600" dirty="0"/>
                <a:t>		            54</a:t>
              </a:r>
            </a:p>
            <a:p>
              <a:r>
                <a:rPr lang="en-US" sz="1600" dirty="0"/>
                <a:t>   Cash </a:t>
              </a:r>
              <a:r>
                <a:rPr lang="mr-IN" sz="1600" dirty="0"/>
                <a:t>…………………………</a:t>
              </a:r>
              <a:r>
                <a:rPr lang="en-US" sz="1600" dirty="0"/>
                <a:t>	                 2,646</a:t>
              </a:r>
            </a:p>
          </p:txBody>
        </p:sp>
        <p:cxnSp>
          <p:nvCxnSpPr>
            <p:cNvPr id="25" name="Straight Connector 24"/>
            <p:cNvCxnSpPr/>
            <p:nvPr/>
          </p:nvCxnSpPr>
          <p:spPr>
            <a:xfrm>
              <a:off x="2051599" y="3094212"/>
              <a:ext cx="150884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099274" y="3095012"/>
              <a:ext cx="150884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1041400" y="5330857"/>
            <a:ext cx="7800967" cy="1027379"/>
            <a:chOff x="1041400" y="2700689"/>
            <a:chExt cx="7800967" cy="1049130"/>
          </a:xfrm>
        </p:grpSpPr>
        <p:sp>
          <p:nvSpPr>
            <p:cNvPr id="29" name="Rectangle 28"/>
            <p:cNvSpPr/>
            <p:nvPr/>
          </p:nvSpPr>
          <p:spPr>
            <a:xfrm>
              <a:off x="1041400" y="2722445"/>
              <a:ext cx="7736474" cy="102737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p:cNvSpPr txBox="1"/>
            <p:nvPr/>
          </p:nvSpPr>
          <p:spPr>
            <a:xfrm>
              <a:off x="1964760" y="2700733"/>
              <a:ext cx="1780224" cy="338554"/>
            </a:xfrm>
            <a:prstGeom prst="rect">
              <a:avLst/>
            </a:prstGeom>
            <a:noFill/>
          </p:spPr>
          <p:txBody>
            <a:bodyPr wrap="square" rtlCol="0">
              <a:spAutoFit/>
            </a:bodyPr>
            <a:lstStyle/>
            <a:p>
              <a:r>
                <a:rPr lang="en-US" sz="1600" b="1" dirty="0">
                  <a:solidFill>
                    <a:srgbClr val="FF0000"/>
                  </a:solidFill>
                </a:rPr>
                <a:t>Perpetual System</a:t>
              </a:r>
            </a:p>
          </p:txBody>
        </p:sp>
        <p:sp>
          <p:nvSpPr>
            <p:cNvPr id="31" name="TextBox 30"/>
            <p:cNvSpPr txBox="1"/>
            <p:nvPr/>
          </p:nvSpPr>
          <p:spPr>
            <a:xfrm>
              <a:off x="6099274" y="2700689"/>
              <a:ext cx="1780224" cy="338554"/>
            </a:xfrm>
            <a:prstGeom prst="rect">
              <a:avLst/>
            </a:prstGeom>
            <a:noFill/>
          </p:spPr>
          <p:txBody>
            <a:bodyPr wrap="square" rtlCol="0">
              <a:spAutoFit/>
            </a:bodyPr>
            <a:lstStyle/>
            <a:p>
              <a:r>
                <a:rPr lang="en-US" sz="1600" b="1" dirty="0">
                  <a:solidFill>
                    <a:srgbClr val="FF0000"/>
                  </a:solidFill>
                </a:rPr>
                <a:t>Periodic System</a:t>
              </a:r>
            </a:p>
          </p:txBody>
        </p:sp>
        <p:cxnSp>
          <p:nvCxnSpPr>
            <p:cNvPr id="32" name="Straight Connector 31"/>
            <p:cNvCxnSpPr>
              <a:stCxn id="29" idx="0"/>
              <a:endCxn id="29" idx="2"/>
            </p:cNvCxnSpPr>
            <p:nvPr/>
          </p:nvCxnSpPr>
          <p:spPr>
            <a:xfrm>
              <a:off x="4909637" y="2722445"/>
              <a:ext cx="0" cy="102737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041400" y="3039287"/>
              <a:ext cx="3940373" cy="597156"/>
            </a:xfrm>
            <a:prstGeom prst="rect">
              <a:avLst/>
            </a:prstGeom>
            <a:noFill/>
          </p:spPr>
          <p:txBody>
            <a:bodyPr wrap="square" rtlCol="0">
              <a:spAutoFit/>
            </a:bodyPr>
            <a:lstStyle/>
            <a:p>
              <a:r>
                <a:rPr lang="en-US" sz="1600" dirty="0"/>
                <a:t>Accounts Payable</a:t>
              </a:r>
              <a:r>
                <a:rPr lang="mr-IN" sz="1600" dirty="0"/>
                <a:t>……………</a:t>
              </a:r>
              <a:r>
                <a:rPr lang="en-US" sz="1600" dirty="0"/>
                <a:t>	    550</a:t>
              </a:r>
            </a:p>
            <a:p>
              <a:r>
                <a:rPr lang="en-US" sz="1600" dirty="0"/>
                <a:t>   Inventory</a:t>
              </a:r>
              <a:r>
                <a:rPr lang="mr-IN" sz="1600" dirty="0"/>
                <a:t>……………………</a:t>
              </a:r>
              <a:r>
                <a:rPr lang="en-US" sz="1600" dirty="0"/>
                <a:t>		          550</a:t>
              </a:r>
            </a:p>
          </p:txBody>
        </p:sp>
        <p:sp>
          <p:nvSpPr>
            <p:cNvPr id="34" name="TextBox 33"/>
            <p:cNvSpPr txBox="1"/>
            <p:nvPr/>
          </p:nvSpPr>
          <p:spPr>
            <a:xfrm>
              <a:off x="4901994" y="3023915"/>
              <a:ext cx="3940373" cy="597157"/>
            </a:xfrm>
            <a:prstGeom prst="rect">
              <a:avLst/>
            </a:prstGeom>
            <a:noFill/>
          </p:spPr>
          <p:txBody>
            <a:bodyPr wrap="square" rtlCol="0">
              <a:spAutoFit/>
            </a:bodyPr>
            <a:lstStyle/>
            <a:p>
              <a:r>
                <a:rPr lang="en-US" sz="1600" dirty="0"/>
                <a:t>Accounts Payable</a:t>
              </a:r>
              <a:r>
                <a:rPr lang="mr-IN" sz="1600" dirty="0"/>
                <a:t>……………</a:t>
              </a:r>
              <a:r>
                <a:rPr lang="en-US" sz="1600" dirty="0"/>
                <a:t>         550</a:t>
              </a:r>
            </a:p>
            <a:p>
              <a:r>
                <a:rPr lang="en-US" sz="1600" dirty="0"/>
                <a:t>   Purchase Returns </a:t>
              </a:r>
              <a:r>
                <a:rPr lang="mr-IN" sz="1600" dirty="0"/>
                <a:t>…………</a:t>
              </a:r>
              <a:r>
                <a:rPr lang="en-US" sz="1600" dirty="0"/>
                <a:t>		           550</a:t>
              </a:r>
            </a:p>
          </p:txBody>
        </p:sp>
        <p:cxnSp>
          <p:nvCxnSpPr>
            <p:cNvPr id="35" name="Straight Connector 34"/>
            <p:cNvCxnSpPr/>
            <p:nvPr/>
          </p:nvCxnSpPr>
          <p:spPr>
            <a:xfrm>
              <a:off x="2051599" y="3039282"/>
              <a:ext cx="150884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099274" y="3040085"/>
              <a:ext cx="150884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7" name="Content Placeholder 2"/>
          <p:cNvSpPr txBox="1">
            <a:spLocks/>
          </p:cNvSpPr>
          <p:nvPr/>
        </p:nvSpPr>
        <p:spPr>
          <a:xfrm>
            <a:off x="784028" y="3386851"/>
            <a:ext cx="7955280" cy="883590"/>
          </a:xfrm>
          <a:prstGeom prst="rect">
            <a:avLst/>
          </a:prstGeom>
        </p:spPr>
        <p:txBody>
          <a:bodyPr>
            <a:normAutofit fontScale="77500" lnSpcReduction="20000"/>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Pay on account with a 2 percent purchase discount of $54; return inventory previously purchased on account</a:t>
            </a:r>
          </a:p>
        </p:txBody>
      </p:sp>
      <p:sp>
        <p:nvSpPr>
          <p:cNvPr id="38" name="Oval 37">
            <a:extLst>
              <a:ext uri="{FF2B5EF4-FFF2-40B4-BE49-F238E27FC236}">
                <a16:creationId xmlns:a16="http://schemas.microsoft.com/office/drawing/2014/main" id="{93C188B7-921E-4282-8E2E-9D4FE5154BEC}"/>
              </a:ext>
            </a:extLst>
          </p:cNvPr>
          <p:cNvSpPr/>
          <p:nvPr/>
        </p:nvSpPr>
        <p:spPr>
          <a:xfrm>
            <a:off x="4938741" y="2610919"/>
            <a:ext cx="923358" cy="27725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5AEFCE9B-C8A9-43A2-8C75-907A9E5D605C}"/>
              </a:ext>
            </a:extLst>
          </p:cNvPr>
          <p:cNvSpPr/>
          <p:nvPr/>
        </p:nvSpPr>
        <p:spPr>
          <a:xfrm>
            <a:off x="5039611" y="4691543"/>
            <a:ext cx="1737360" cy="27725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0" name="Oval 39">
            <a:extLst>
              <a:ext uri="{FF2B5EF4-FFF2-40B4-BE49-F238E27FC236}">
                <a16:creationId xmlns:a16="http://schemas.microsoft.com/office/drawing/2014/main" id="{A4335DAB-B911-4526-9A73-9826298A1094}"/>
              </a:ext>
            </a:extLst>
          </p:cNvPr>
          <p:cNvSpPr/>
          <p:nvPr/>
        </p:nvSpPr>
        <p:spPr>
          <a:xfrm>
            <a:off x="5009130" y="5930472"/>
            <a:ext cx="1737360" cy="27725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5084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8229600" cy="1143000"/>
          </a:xfrm>
        </p:spPr>
        <p:txBody>
          <a:bodyPr/>
          <a:lstStyle/>
          <a:p>
            <a:r>
              <a:rPr lang="en-US" sz="3600" dirty="0"/>
              <a:t>Period-End Adjusting Entry</a:t>
            </a:r>
          </a:p>
        </p:txBody>
      </p:sp>
      <p:sp>
        <p:nvSpPr>
          <p:cNvPr id="3" name="Content Placeholder 2"/>
          <p:cNvSpPr>
            <a:spLocks noGrp="1"/>
          </p:cNvSpPr>
          <p:nvPr>
            <p:ph idx="1"/>
          </p:nvPr>
        </p:nvSpPr>
        <p:spPr>
          <a:xfrm>
            <a:off x="809150" y="1280160"/>
            <a:ext cx="7955280" cy="4525963"/>
          </a:xfrm>
        </p:spPr>
        <p:txBody>
          <a:bodyPr>
            <a:normAutofit/>
          </a:bodyPr>
          <a:lstStyle/>
          <a:p>
            <a:r>
              <a:rPr lang="en-US" sz="2800" dirty="0"/>
              <a:t>Needed only under the periodic system</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9" name="Rectangle 8"/>
          <p:cNvSpPr/>
          <p:nvPr/>
        </p:nvSpPr>
        <p:spPr>
          <a:xfrm>
            <a:off x="786611" y="1862894"/>
            <a:ext cx="6848204" cy="256032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10" name="TextBox 9"/>
          <p:cNvSpPr txBox="1"/>
          <p:nvPr/>
        </p:nvSpPr>
        <p:spPr>
          <a:xfrm>
            <a:off x="1189973" y="1841634"/>
            <a:ext cx="2300222" cy="400110"/>
          </a:xfrm>
          <a:prstGeom prst="rect">
            <a:avLst/>
          </a:prstGeom>
          <a:noFill/>
        </p:spPr>
        <p:txBody>
          <a:bodyPr wrap="square" rtlCol="0">
            <a:spAutoFit/>
          </a:bodyPr>
          <a:lstStyle/>
          <a:p>
            <a:r>
              <a:rPr lang="en-US" sz="2000" b="1" dirty="0">
                <a:solidFill>
                  <a:srgbClr val="FF0000"/>
                </a:solidFill>
              </a:rPr>
              <a:t>Perpetual System</a:t>
            </a:r>
          </a:p>
        </p:txBody>
      </p:sp>
      <p:sp>
        <p:nvSpPr>
          <p:cNvPr id="11" name="TextBox 10"/>
          <p:cNvSpPr txBox="1"/>
          <p:nvPr/>
        </p:nvSpPr>
        <p:spPr>
          <a:xfrm>
            <a:off x="4346532" y="1841596"/>
            <a:ext cx="2583457" cy="400110"/>
          </a:xfrm>
          <a:prstGeom prst="rect">
            <a:avLst/>
          </a:prstGeom>
          <a:noFill/>
        </p:spPr>
        <p:txBody>
          <a:bodyPr wrap="square" rtlCol="0">
            <a:spAutoFit/>
          </a:bodyPr>
          <a:lstStyle/>
          <a:p>
            <a:r>
              <a:rPr lang="en-US" sz="2000" b="1" dirty="0">
                <a:solidFill>
                  <a:srgbClr val="FF0000"/>
                </a:solidFill>
              </a:rPr>
              <a:t>Periodic System</a:t>
            </a:r>
          </a:p>
        </p:txBody>
      </p:sp>
      <p:cxnSp>
        <p:nvCxnSpPr>
          <p:cNvPr id="12" name="Straight Connector 11"/>
          <p:cNvCxnSpPr/>
          <p:nvPr/>
        </p:nvCxnSpPr>
        <p:spPr>
          <a:xfrm>
            <a:off x="3689471" y="1862900"/>
            <a:ext cx="0" cy="256032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35822" y="2173169"/>
            <a:ext cx="1524581" cy="400110"/>
          </a:xfrm>
          <a:prstGeom prst="rect">
            <a:avLst/>
          </a:prstGeom>
          <a:noFill/>
        </p:spPr>
        <p:txBody>
          <a:bodyPr wrap="square" rtlCol="0">
            <a:spAutoFit/>
          </a:bodyPr>
          <a:lstStyle/>
          <a:p>
            <a:r>
              <a:rPr lang="en-US" sz="2000" dirty="0"/>
              <a:t>No entry	</a:t>
            </a:r>
          </a:p>
        </p:txBody>
      </p:sp>
      <p:sp>
        <p:nvSpPr>
          <p:cNvPr id="14" name="TextBox 13"/>
          <p:cNvSpPr txBox="1"/>
          <p:nvPr/>
        </p:nvSpPr>
        <p:spPr>
          <a:xfrm>
            <a:off x="3689471" y="2158116"/>
            <a:ext cx="4137457" cy="2246769"/>
          </a:xfrm>
          <a:prstGeom prst="rect">
            <a:avLst/>
          </a:prstGeom>
          <a:noFill/>
        </p:spPr>
        <p:txBody>
          <a:bodyPr wrap="square" rtlCol="0">
            <a:spAutoFit/>
          </a:bodyPr>
          <a:lstStyle/>
          <a:p>
            <a:pPr>
              <a:tabLst>
                <a:tab pos="3143250" algn="r"/>
              </a:tabLst>
            </a:pPr>
            <a:r>
              <a:rPr lang="en-US" sz="2000" dirty="0"/>
              <a:t>Inventory (ending) </a:t>
            </a:r>
            <a:r>
              <a:rPr lang="mr-IN" sz="2000" dirty="0"/>
              <a:t>……</a:t>
            </a:r>
            <a:r>
              <a:rPr lang="en-US" sz="2000" dirty="0"/>
              <a:t>   1,650</a:t>
            </a:r>
          </a:p>
          <a:p>
            <a:pPr>
              <a:tabLst>
                <a:tab pos="3143250" algn="r"/>
              </a:tabLst>
            </a:pPr>
            <a:r>
              <a:rPr lang="en-US" sz="2000" dirty="0"/>
              <a:t>Cost of Goods Sold </a:t>
            </a:r>
            <a:r>
              <a:rPr lang="mr-IN" sz="2000" dirty="0"/>
              <a:t>……</a:t>
            </a:r>
            <a:r>
              <a:rPr lang="en-US" sz="2000" dirty="0"/>
              <a:t>   8,046</a:t>
            </a:r>
          </a:p>
          <a:p>
            <a:pPr>
              <a:tabLst>
                <a:tab pos="3143250" algn="r"/>
              </a:tabLst>
            </a:pPr>
            <a:r>
              <a:rPr lang="en-US" sz="2000" dirty="0"/>
              <a:t>Purchase Discounts</a:t>
            </a:r>
            <a:r>
              <a:rPr lang="mr-IN" sz="2000" dirty="0"/>
              <a:t>……</a:t>
            </a:r>
            <a:r>
              <a:rPr lang="en-US" sz="2000" dirty="0"/>
              <a:t>        54</a:t>
            </a:r>
          </a:p>
          <a:p>
            <a:pPr>
              <a:tabLst>
                <a:tab pos="3143250" algn="r"/>
              </a:tabLst>
            </a:pPr>
            <a:r>
              <a:rPr lang="en-US" sz="2000" dirty="0"/>
              <a:t>Purchase Returns</a:t>
            </a:r>
            <a:r>
              <a:rPr lang="mr-IN" sz="2000" dirty="0"/>
              <a:t>………</a:t>
            </a:r>
            <a:r>
              <a:rPr lang="en-US" sz="2000" dirty="0"/>
              <a:t>      550</a:t>
            </a:r>
          </a:p>
          <a:p>
            <a:r>
              <a:rPr lang="en-US" sz="2000" dirty="0"/>
              <a:t>   Purchases</a:t>
            </a:r>
            <a:r>
              <a:rPr lang="mr-IN" sz="2000" dirty="0"/>
              <a:t>………………</a:t>
            </a:r>
            <a:r>
              <a:rPr lang="en-US" sz="2000" dirty="0"/>
              <a:t>		       9,300</a:t>
            </a:r>
          </a:p>
          <a:p>
            <a:r>
              <a:rPr lang="en-US" sz="2000" dirty="0"/>
              <a:t>   Freight-in </a:t>
            </a:r>
            <a:r>
              <a:rPr lang="mr-IN" sz="2000" dirty="0"/>
              <a:t>………………</a:t>
            </a:r>
            <a:r>
              <a:rPr lang="en-US" sz="2000" dirty="0"/>
              <a:t>		          300</a:t>
            </a:r>
          </a:p>
          <a:p>
            <a:r>
              <a:rPr lang="en-US" sz="2000" dirty="0"/>
              <a:t>   Inventory (beginning)</a:t>
            </a:r>
            <a:r>
              <a:rPr lang="mr-IN" sz="2000" dirty="0"/>
              <a:t>…</a:t>
            </a:r>
            <a:r>
              <a:rPr lang="en-US" sz="2000" dirty="0"/>
              <a:t>	          700</a:t>
            </a:r>
          </a:p>
        </p:txBody>
      </p:sp>
      <p:cxnSp>
        <p:nvCxnSpPr>
          <p:cNvPr id="15" name="Straight Connector 14"/>
          <p:cNvCxnSpPr/>
          <p:nvPr/>
        </p:nvCxnSpPr>
        <p:spPr>
          <a:xfrm flipV="1">
            <a:off x="1286827" y="2177924"/>
            <a:ext cx="1828800" cy="78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432085" y="2173169"/>
            <a:ext cx="1737360" cy="78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826928" y="2983851"/>
            <a:ext cx="1468352" cy="830997"/>
          </a:xfrm>
          <a:prstGeom prst="rect">
            <a:avLst/>
          </a:prstGeom>
          <a:noFill/>
          <a:ln>
            <a:noFill/>
          </a:ln>
        </p:spPr>
        <p:txBody>
          <a:bodyPr wrap="square" rtlCol="0">
            <a:spAutoFit/>
          </a:bodyPr>
          <a:lstStyle/>
          <a:p>
            <a:pPr>
              <a:lnSpc>
                <a:spcPct val="80000"/>
              </a:lnSpc>
            </a:pPr>
            <a:r>
              <a:rPr lang="en-US" sz="2000" b="1" dirty="0">
                <a:solidFill>
                  <a:srgbClr val="1D5F76"/>
                </a:solidFill>
              </a:rPr>
              <a:t>Temporary</a:t>
            </a:r>
          </a:p>
          <a:p>
            <a:pPr>
              <a:lnSpc>
                <a:spcPct val="80000"/>
              </a:lnSpc>
            </a:pPr>
            <a:r>
              <a:rPr lang="en-US" sz="2000" b="1" dirty="0">
                <a:solidFill>
                  <a:srgbClr val="1D5F76"/>
                </a:solidFill>
              </a:rPr>
              <a:t>accounts</a:t>
            </a:r>
          </a:p>
          <a:p>
            <a:pPr>
              <a:lnSpc>
                <a:spcPct val="80000"/>
              </a:lnSpc>
            </a:pPr>
            <a:r>
              <a:rPr lang="en-US" sz="2000" b="1" dirty="0">
                <a:solidFill>
                  <a:srgbClr val="1D5F76"/>
                </a:solidFill>
              </a:rPr>
              <a:t>closed</a:t>
            </a:r>
          </a:p>
        </p:txBody>
      </p:sp>
      <p:sp>
        <p:nvSpPr>
          <p:cNvPr id="19" name="Right Brace 18"/>
          <p:cNvSpPr/>
          <p:nvPr/>
        </p:nvSpPr>
        <p:spPr>
          <a:xfrm>
            <a:off x="7503091" y="2790370"/>
            <a:ext cx="337970" cy="1217960"/>
          </a:xfrm>
          <a:prstGeom prst="rightBrac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dirty="0"/>
          </a:p>
        </p:txBody>
      </p:sp>
      <p:sp>
        <p:nvSpPr>
          <p:cNvPr id="23" name="TextBox 22"/>
          <p:cNvSpPr txBox="1"/>
          <p:nvPr/>
        </p:nvSpPr>
        <p:spPr>
          <a:xfrm>
            <a:off x="786611" y="4438267"/>
            <a:ext cx="7955280" cy="1969770"/>
          </a:xfrm>
          <a:prstGeom prst="rect">
            <a:avLst/>
          </a:prstGeom>
          <a:noFill/>
        </p:spPr>
        <p:txBody>
          <a:bodyPr wrap="square" rtlCol="0">
            <a:spAutoFit/>
          </a:bodyPr>
          <a:lstStyle/>
          <a:p>
            <a:r>
              <a:rPr lang="en-IN" sz="2600" dirty="0">
                <a:solidFill>
                  <a:srgbClr val="1D5F76"/>
                </a:solidFill>
              </a:rPr>
              <a:t>Period-end adjusting entry under the periodic system:</a:t>
            </a:r>
          </a:p>
          <a:p>
            <a:pPr marL="739775" indent="-514350">
              <a:buFont typeface="+mj-lt"/>
              <a:buAutoNum type="arabicPeriod"/>
            </a:pPr>
            <a:r>
              <a:rPr lang="en-IN" sz="2400" dirty="0">
                <a:solidFill>
                  <a:srgbClr val="1D5F76"/>
                </a:solidFill>
              </a:rPr>
              <a:t>Adjusts the balance of inventory to its proper ending balance</a:t>
            </a:r>
          </a:p>
          <a:p>
            <a:pPr marL="739775" indent="-514350">
              <a:buFont typeface="+mj-lt"/>
              <a:buAutoNum type="arabicPeriod"/>
            </a:pPr>
            <a:r>
              <a:rPr lang="en-IN" sz="2400" dirty="0">
                <a:solidFill>
                  <a:srgbClr val="1D5F76"/>
                </a:solidFill>
              </a:rPr>
              <a:t>Records the cost of goods sold for the period</a:t>
            </a:r>
          </a:p>
          <a:p>
            <a:pPr marL="739775" indent="-514350">
              <a:buFont typeface="+mj-lt"/>
              <a:buAutoNum type="arabicPeriod"/>
            </a:pPr>
            <a:r>
              <a:rPr lang="en-IN" sz="2400" dirty="0">
                <a:solidFill>
                  <a:srgbClr val="1D5F76"/>
                </a:solidFill>
              </a:rPr>
              <a:t>Closes (or zeros out) the temporary purchases accounts</a:t>
            </a:r>
            <a:endParaRPr lang="en-US" sz="2400" dirty="0">
              <a:solidFill>
                <a:srgbClr val="1D5F76"/>
              </a:solidFill>
            </a:endParaRPr>
          </a:p>
        </p:txBody>
      </p:sp>
    </p:spTree>
    <p:extLst>
      <p:ext uri="{BB962C8B-B14F-4D97-AF65-F5344CB8AC3E}">
        <p14:creationId xmlns:p14="http://schemas.microsoft.com/office/powerpoint/2010/main" val="202207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9"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822960"/>
            <a:ext cx="8084414" cy="1143000"/>
          </a:xfrm>
        </p:spPr>
        <p:txBody>
          <a:bodyPr>
            <a:noAutofit/>
          </a:bodyPr>
          <a:lstStyle/>
          <a:p>
            <a:pPr>
              <a:lnSpc>
                <a:spcPct val="90000"/>
              </a:lnSpc>
            </a:pPr>
            <a:r>
              <a:rPr lang="en-US" sz="4000" dirty="0"/>
              <a:t>Calculation of Gross Profit in a Multiple-Step Income Statement </a:t>
            </a:r>
          </a:p>
        </p:txBody>
      </p:sp>
      <p:sp>
        <p:nvSpPr>
          <p:cNvPr id="5"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6–24</a:t>
            </a:r>
          </a:p>
        </p:txBody>
      </p:sp>
      <p:sp>
        <p:nvSpPr>
          <p:cNvPr id="6" name="Rectangle 5"/>
          <p:cNvSpPr/>
          <p:nvPr/>
        </p:nvSpPr>
        <p:spPr>
          <a:xfrm>
            <a:off x="902026" y="2973227"/>
            <a:ext cx="7808587" cy="3477429"/>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 Same Side Corner Rectangle 6"/>
          <p:cNvSpPr/>
          <p:nvPr/>
        </p:nvSpPr>
        <p:spPr>
          <a:xfrm>
            <a:off x="902026" y="2045181"/>
            <a:ext cx="7808587" cy="928046"/>
          </a:xfrm>
          <a:prstGeom prst="round2SameRect">
            <a:avLst>
              <a:gd name="adj1" fmla="val 28486"/>
              <a:gd name="adj2" fmla="val 0"/>
            </a:avLst>
          </a:prstGeom>
          <a:solidFill>
            <a:srgbClr val="1737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8" name="TextBox 7"/>
          <p:cNvSpPr txBox="1"/>
          <p:nvPr/>
        </p:nvSpPr>
        <p:spPr>
          <a:xfrm>
            <a:off x="988400" y="2049896"/>
            <a:ext cx="7659900" cy="830997"/>
          </a:xfrm>
          <a:prstGeom prst="rect">
            <a:avLst/>
          </a:prstGeom>
          <a:noFill/>
        </p:spPr>
        <p:txBody>
          <a:bodyPr wrap="square" rtlCol="0">
            <a:spAutoFit/>
          </a:bodyPr>
          <a:lstStyle/>
          <a:p>
            <a:pPr algn="ctr"/>
            <a:r>
              <a:rPr lang="en-US" sz="1600" b="1" dirty="0">
                <a:solidFill>
                  <a:schemeClr val="bg1"/>
                </a:solidFill>
              </a:rPr>
              <a:t>MARIO’S GAME SHOP </a:t>
            </a:r>
          </a:p>
          <a:p>
            <a:pPr algn="ctr"/>
            <a:r>
              <a:rPr lang="en-US" sz="1600" b="1" dirty="0">
                <a:solidFill>
                  <a:schemeClr val="bg1"/>
                </a:solidFill>
              </a:rPr>
              <a:t>Multiple-Step Income Statement (partial) </a:t>
            </a:r>
          </a:p>
          <a:p>
            <a:pPr algn="ctr"/>
            <a:r>
              <a:rPr lang="en-US" sz="1600" b="1" dirty="0">
                <a:solidFill>
                  <a:schemeClr val="bg1"/>
                </a:solidFill>
              </a:rPr>
              <a:t>For the year ended December 31, 2024</a:t>
            </a:r>
          </a:p>
        </p:txBody>
      </p:sp>
      <p:sp>
        <p:nvSpPr>
          <p:cNvPr id="9" name="TextBox 8"/>
          <p:cNvSpPr txBox="1"/>
          <p:nvPr/>
        </p:nvSpPr>
        <p:spPr>
          <a:xfrm>
            <a:off x="1105876" y="2990591"/>
            <a:ext cx="7447387" cy="3216266"/>
          </a:xfrm>
          <a:prstGeom prst="rect">
            <a:avLst/>
          </a:prstGeom>
          <a:noFill/>
        </p:spPr>
        <p:txBody>
          <a:bodyPr wrap="square" rtlCol="0">
            <a:spAutoFit/>
          </a:bodyPr>
          <a:lstStyle/>
          <a:p>
            <a:pPr>
              <a:spcAft>
                <a:spcPts val="600"/>
              </a:spcAft>
              <a:tabLst>
                <a:tab pos="747713" algn="l"/>
                <a:tab pos="5148263" algn="r"/>
                <a:tab pos="6689725" algn="r"/>
              </a:tabLst>
            </a:pPr>
            <a:r>
              <a:rPr lang="en-US" b="1" dirty="0">
                <a:solidFill>
                  <a:srgbClr val="221E1F"/>
                </a:solidFill>
              </a:rPr>
              <a:t>Sales revenue </a:t>
            </a:r>
            <a:r>
              <a:rPr lang="en-US" dirty="0">
                <a:solidFill>
                  <a:srgbClr val="221E1F"/>
                </a:solidFill>
              </a:rPr>
              <a:t>		$12,000</a:t>
            </a:r>
          </a:p>
          <a:p>
            <a:pPr>
              <a:tabLst>
                <a:tab pos="747713" algn="l"/>
                <a:tab pos="5148263" algn="r"/>
                <a:tab pos="6689725" algn="r"/>
              </a:tabLst>
            </a:pPr>
            <a:r>
              <a:rPr lang="en-US" b="1" dirty="0">
                <a:solidFill>
                  <a:srgbClr val="221E1F"/>
                </a:solidFill>
              </a:rPr>
              <a:t>Cost of goods sold:</a:t>
            </a:r>
          </a:p>
          <a:p>
            <a:pPr>
              <a:tabLst>
                <a:tab pos="747713" algn="l"/>
                <a:tab pos="5148263" algn="r"/>
                <a:tab pos="6689725" algn="r"/>
              </a:tabLst>
            </a:pPr>
            <a:r>
              <a:rPr lang="en-US" dirty="0">
                <a:solidFill>
                  <a:srgbClr val="221E1F"/>
                </a:solidFill>
              </a:rPr>
              <a:t>   Beginning inventory 	$     700 </a:t>
            </a:r>
          </a:p>
          <a:p>
            <a:pPr>
              <a:tabLst>
                <a:tab pos="747713" algn="l"/>
                <a:tab pos="5148263" algn="r"/>
                <a:tab pos="6689725" algn="r"/>
              </a:tabLst>
            </a:pPr>
            <a:r>
              <a:rPr lang="en-US" dirty="0">
                <a:solidFill>
                  <a:srgbClr val="221E1F"/>
                </a:solidFill>
              </a:rPr>
              <a:t>   Add: Purchases 	9,300 </a:t>
            </a:r>
          </a:p>
          <a:p>
            <a:pPr lvl="1">
              <a:tabLst>
                <a:tab pos="747713" algn="l"/>
                <a:tab pos="5148263" algn="r"/>
                <a:tab pos="6689725" algn="r"/>
              </a:tabLst>
            </a:pPr>
            <a:r>
              <a:rPr lang="en-US" dirty="0">
                <a:solidFill>
                  <a:srgbClr val="221E1F"/>
                </a:solidFill>
              </a:rPr>
              <a:t>    Freight-in 	300 </a:t>
            </a:r>
          </a:p>
          <a:p>
            <a:pPr>
              <a:tabLst>
                <a:tab pos="747713" algn="l"/>
                <a:tab pos="5148263" algn="r"/>
                <a:tab pos="6689725" algn="r"/>
              </a:tabLst>
            </a:pPr>
            <a:r>
              <a:rPr lang="en-US" dirty="0">
                <a:solidFill>
                  <a:srgbClr val="221E1F"/>
                </a:solidFill>
              </a:rPr>
              <a:t>   Less: Purchase discounts                                              (54)</a:t>
            </a:r>
          </a:p>
          <a:p>
            <a:pPr>
              <a:tabLst>
                <a:tab pos="747713" algn="l"/>
                <a:tab pos="5148263" algn="r"/>
                <a:tab pos="6689725" algn="r"/>
              </a:tabLst>
            </a:pPr>
            <a:r>
              <a:rPr lang="en-US" dirty="0">
                <a:solidFill>
                  <a:srgbClr val="221E1F"/>
                </a:solidFill>
              </a:rPr>
              <a:t>             Purchase returns                                                (550)</a:t>
            </a:r>
          </a:p>
          <a:p>
            <a:pPr>
              <a:tabLst>
                <a:tab pos="747713" algn="l"/>
                <a:tab pos="5148263" algn="r"/>
                <a:tab pos="6689725" algn="r"/>
              </a:tabLst>
            </a:pPr>
            <a:r>
              <a:rPr lang="en-US" dirty="0">
                <a:solidFill>
                  <a:srgbClr val="221E1F"/>
                </a:solidFill>
              </a:rPr>
              <a:t>       Cost of goods available for sale 	9,696 </a:t>
            </a:r>
          </a:p>
          <a:p>
            <a:pPr>
              <a:tabLst>
                <a:tab pos="747713" algn="l"/>
                <a:tab pos="5148263" algn="r"/>
                <a:tab pos="6689725" algn="r"/>
              </a:tabLst>
            </a:pPr>
            <a:r>
              <a:rPr lang="en-US" dirty="0">
                <a:solidFill>
                  <a:srgbClr val="221E1F"/>
                </a:solidFill>
              </a:rPr>
              <a:t>   Less: Ending inventory 	  (1,650)</a:t>
            </a:r>
          </a:p>
          <a:p>
            <a:pPr>
              <a:tabLst>
                <a:tab pos="747713" algn="l"/>
                <a:tab pos="5148263" algn="r"/>
                <a:tab pos="6689725" algn="r"/>
              </a:tabLst>
            </a:pPr>
            <a:r>
              <a:rPr lang="en-US" dirty="0">
                <a:solidFill>
                  <a:srgbClr val="221E1F"/>
                </a:solidFill>
              </a:rPr>
              <a:t>       Cost of goods sold 		8,046</a:t>
            </a:r>
          </a:p>
          <a:p>
            <a:pPr>
              <a:tabLst>
                <a:tab pos="747713" algn="l"/>
                <a:tab pos="5148263" algn="r"/>
                <a:tab pos="6689725" algn="r"/>
              </a:tabLst>
            </a:pPr>
            <a:r>
              <a:rPr lang="en-US" b="1" dirty="0">
                <a:solidFill>
                  <a:srgbClr val="221E1F"/>
                </a:solidFill>
              </a:rPr>
              <a:t>Gross profit </a:t>
            </a:r>
            <a:r>
              <a:rPr lang="en-US" dirty="0">
                <a:solidFill>
                  <a:srgbClr val="221E1F"/>
                </a:solidFill>
              </a:rPr>
              <a:t>		$  3,954</a:t>
            </a:r>
            <a:endParaRPr lang="en-US" b="1" dirty="0">
              <a:solidFill>
                <a:srgbClr val="1D5F76"/>
              </a:solidFill>
            </a:endParaRPr>
          </a:p>
        </p:txBody>
      </p:sp>
      <p:cxnSp>
        <p:nvCxnSpPr>
          <p:cNvPr id="10" name="Straight Connector 9"/>
          <p:cNvCxnSpPr/>
          <p:nvPr/>
        </p:nvCxnSpPr>
        <p:spPr>
          <a:xfrm flipV="1">
            <a:off x="5616845" y="5048961"/>
            <a:ext cx="756031"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5616845" y="5598269"/>
            <a:ext cx="756031"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164020" y="5859094"/>
            <a:ext cx="756031"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7164020" y="6166017"/>
            <a:ext cx="756031" cy="41493"/>
            <a:chOff x="7164020" y="6206857"/>
            <a:chExt cx="756031" cy="41493"/>
          </a:xfrm>
        </p:grpSpPr>
        <p:cxnSp>
          <p:nvCxnSpPr>
            <p:cNvPr id="13" name="Straight Connector 12"/>
            <p:cNvCxnSpPr/>
            <p:nvPr/>
          </p:nvCxnSpPr>
          <p:spPr>
            <a:xfrm flipV="1">
              <a:off x="7164020" y="6206857"/>
              <a:ext cx="756031"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7164020" y="6248346"/>
              <a:ext cx="756031"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428536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36943" y="1280160"/>
            <a:ext cx="7406640" cy="3968631"/>
          </a:xfrm>
        </p:spPr>
        <p:txBody>
          <a:bodyPr>
            <a:noAutofit/>
          </a:bodyPr>
          <a:lstStyle/>
          <a:p>
            <a:pPr marL="0" indent="0">
              <a:buNone/>
            </a:pPr>
            <a:r>
              <a:rPr lang="en-US" sz="2400" dirty="0"/>
              <a:t>When a periodic inventory system and the FIFO method are used, which of the following is correct?</a:t>
            </a:r>
          </a:p>
          <a:p>
            <a:pPr>
              <a:buAutoNum type="alphaLcPeriod"/>
            </a:pPr>
            <a:r>
              <a:rPr lang="en-US" sz="2400" dirty="0"/>
              <a:t>The inventory account will be continuously updated.</a:t>
            </a:r>
          </a:p>
          <a:p>
            <a:pPr>
              <a:buAutoNum type="alphaLcPeriod"/>
            </a:pPr>
            <a:r>
              <a:rPr lang="en-US" sz="2400" dirty="0"/>
              <a:t>The amount of cost of goods sold will be the same under a perpetual system and the FIFO method.</a:t>
            </a:r>
          </a:p>
          <a:p>
            <a:pPr>
              <a:buAutoNum type="alphaLcPeriod" startAt="3"/>
            </a:pPr>
            <a:r>
              <a:rPr lang="en-US" sz="2400" dirty="0"/>
              <a:t>The cost of goods sold account will be debited for the cost of each sale made.</a:t>
            </a:r>
          </a:p>
          <a:p>
            <a:pPr>
              <a:buAutoNum type="alphaLcPeriod" startAt="3"/>
            </a:pPr>
            <a:r>
              <a:rPr lang="en-US" sz="2400" dirty="0"/>
              <a:t>The amount of ending inventory will be larger under a perpetual system and the FIFO method.</a:t>
            </a:r>
          </a:p>
        </p:txBody>
      </p:sp>
      <p:sp>
        <p:nvSpPr>
          <p:cNvPr id="4" name="Title 3"/>
          <p:cNvSpPr>
            <a:spLocks noGrp="1"/>
          </p:cNvSpPr>
          <p:nvPr>
            <p:ph type="title"/>
          </p:nvPr>
        </p:nvSpPr>
        <p:spPr>
          <a:xfrm>
            <a:off x="936943" y="457200"/>
            <a:ext cx="7922577" cy="1143000"/>
          </a:xfrm>
        </p:spPr>
        <p:txBody>
          <a:bodyPr/>
          <a:lstStyle/>
          <a:p>
            <a:r>
              <a:rPr lang="en-US" sz="3600" dirty="0"/>
              <a:t>Concept Check 6–13</a:t>
            </a:r>
          </a:p>
        </p:txBody>
      </p:sp>
      <p:sp>
        <p:nvSpPr>
          <p:cNvPr id="6" name="Oval 5"/>
          <p:cNvSpPr/>
          <p:nvPr/>
        </p:nvSpPr>
        <p:spPr bwMode="auto">
          <a:xfrm>
            <a:off x="808942" y="2497257"/>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36943" y="4916119"/>
            <a:ext cx="7406640" cy="1645920"/>
          </a:xfrm>
          <a:prstGeom prst="rect">
            <a:avLst/>
          </a:prstGeom>
          <a:solidFill>
            <a:srgbClr val="FFFFD1"/>
          </a:solidFill>
          <a:ln w="6350">
            <a:solidFill>
              <a:schemeClr val="tx1"/>
            </a:solidFill>
          </a:ln>
        </p:spPr>
        <p:txBody>
          <a:bodyPr wrap="square" rtlCol="0">
            <a:spAutoFit/>
          </a:bodyPr>
          <a:lstStyle/>
          <a:p>
            <a:r>
              <a:rPr lang="en-US" sz="2000" dirty="0"/>
              <a:t>The periodic system and perpetual system will always produce the same amount for cost of goods sold (and ending inventory) when FIFO is used. (A periodic system does not maintain a continuously updated inventory account nor a continuously updated cost of goods sold account.)</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2471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Key Point </a:t>
            </a:r>
          </a:p>
        </p:txBody>
      </p:sp>
      <p:sp>
        <p:nvSpPr>
          <p:cNvPr id="3" name="Content Placeholder 2"/>
          <p:cNvSpPr>
            <a:spLocks noGrp="1"/>
          </p:cNvSpPr>
          <p:nvPr>
            <p:ph idx="1"/>
          </p:nvPr>
        </p:nvSpPr>
        <p:spPr>
          <a:xfrm>
            <a:off x="809150" y="1280160"/>
            <a:ext cx="7955280" cy="4525963"/>
          </a:xfrm>
        </p:spPr>
        <p:txBody>
          <a:bodyPr>
            <a:normAutofit fontScale="92500" lnSpcReduction="10000"/>
          </a:bodyPr>
          <a:lstStyle/>
          <a:p>
            <a:r>
              <a:rPr lang="en-US" dirty="0"/>
              <a:t>Using the periodic inventory system, we record purchases, freight-in, purchase returns, and purchase discounts to temporary accounts rather than directly to Inventory. </a:t>
            </a:r>
          </a:p>
          <a:p>
            <a:r>
              <a:rPr lang="en-US" dirty="0"/>
              <a:t>These temporary accounts are closed in a period-end adjusting entry. </a:t>
            </a:r>
          </a:p>
          <a:p>
            <a:r>
              <a:rPr lang="en-US" dirty="0"/>
              <a:t>In addition, at the time inventory is sold, we do not record a decrease in inventory sold; instead, we update the balance of Inventory in the period-end adjusting entry.</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937850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280160"/>
            <a:ext cx="7406640" cy="4268219"/>
          </a:xfrm>
        </p:spPr>
        <p:txBody>
          <a:bodyPr/>
          <a:lstStyle/>
          <a:p>
            <a:pPr marL="0" indent="0">
              <a:buNone/>
            </a:pPr>
            <a:r>
              <a:rPr lang="en-US" dirty="0"/>
              <a:t>Which of the following inventory accounts consists of items for which the manufacturing process is complete?</a:t>
            </a:r>
          </a:p>
          <a:p>
            <a:pPr>
              <a:buAutoNum type="alphaLcPeriod"/>
            </a:pPr>
            <a:r>
              <a:rPr lang="en-US" dirty="0"/>
              <a:t>Raw Materials</a:t>
            </a:r>
          </a:p>
          <a:p>
            <a:pPr>
              <a:buAutoNum type="alphaLcPeriod"/>
            </a:pPr>
            <a:r>
              <a:rPr lang="en-US" dirty="0"/>
              <a:t>Work in Process</a:t>
            </a:r>
          </a:p>
          <a:p>
            <a:pPr>
              <a:buAutoNum type="alphaLcPeriod" startAt="3"/>
            </a:pPr>
            <a:r>
              <a:rPr lang="en-US" dirty="0"/>
              <a:t>Cost of Goods Sold</a:t>
            </a:r>
          </a:p>
          <a:p>
            <a:pPr>
              <a:buAutoNum type="alphaLcPeriod" startAt="3"/>
            </a:pPr>
            <a:r>
              <a:rPr lang="en-US" dirty="0"/>
              <a:t>Finished Goods</a:t>
            </a:r>
          </a:p>
        </p:txBody>
      </p:sp>
      <p:sp>
        <p:nvSpPr>
          <p:cNvPr id="4" name="Title 3"/>
          <p:cNvSpPr>
            <a:spLocks noGrp="1"/>
          </p:cNvSpPr>
          <p:nvPr>
            <p:ph type="title"/>
          </p:nvPr>
        </p:nvSpPr>
        <p:spPr>
          <a:xfrm>
            <a:off x="936943" y="457200"/>
            <a:ext cx="7406640" cy="1143000"/>
          </a:xfrm>
        </p:spPr>
        <p:txBody>
          <a:bodyPr/>
          <a:lstStyle/>
          <a:p>
            <a:r>
              <a:rPr lang="en-US" sz="3600" dirty="0"/>
              <a:t>Concept Check 6–1</a:t>
            </a:r>
          </a:p>
        </p:txBody>
      </p:sp>
      <p:sp>
        <p:nvSpPr>
          <p:cNvPr id="6" name="Oval 5"/>
          <p:cNvSpPr/>
          <p:nvPr/>
        </p:nvSpPr>
        <p:spPr bwMode="auto">
          <a:xfrm>
            <a:off x="995194" y="4636304"/>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95194" y="5459667"/>
            <a:ext cx="7406640" cy="830997"/>
          </a:xfrm>
          <a:prstGeom prst="rect">
            <a:avLst/>
          </a:prstGeom>
          <a:solidFill>
            <a:srgbClr val="FFFFD1"/>
          </a:solidFill>
          <a:ln w="6350">
            <a:solidFill>
              <a:schemeClr val="tx1"/>
            </a:solidFill>
          </a:ln>
        </p:spPr>
        <p:txBody>
          <a:bodyPr wrap="square" rtlCol="0">
            <a:spAutoFit/>
          </a:bodyPr>
          <a:lstStyle/>
          <a:p>
            <a:r>
              <a:rPr lang="en-US" sz="2400" dirty="0"/>
              <a:t>Finished goods inventory is the cost of fully assembled but unshipped inventory at the end of the reporting period. </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2471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LO6–9</a:t>
            </a:r>
            <a:r>
              <a:rPr lang="en-US" dirty="0"/>
              <a:t>	Determine the financial statement effects of inventory errors.</a:t>
            </a:r>
          </a:p>
        </p:txBody>
      </p:sp>
      <p:sp>
        <p:nvSpPr>
          <p:cNvPr id="4" name="Title 3"/>
          <p:cNvSpPr>
            <a:spLocks noGrp="1"/>
          </p:cNvSpPr>
          <p:nvPr>
            <p:ph type="title"/>
          </p:nvPr>
        </p:nvSpPr>
        <p:spPr/>
        <p:txBody>
          <a:bodyPr/>
          <a:lstStyle/>
          <a:p>
            <a:r>
              <a:rPr lang="en-US" dirty="0"/>
              <a:t>Learning Objective 9</a:t>
            </a:r>
          </a:p>
        </p:txBody>
      </p:sp>
      <p:sp>
        <p:nvSpPr>
          <p:cNvPr id="8" name="Footer Placeholder 7"/>
          <p:cNvSpPr>
            <a:spLocks noGrp="1"/>
          </p:cNvSpPr>
          <p:nvPr>
            <p:ph type="ftr" sz="quarter" idx="11"/>
          </p:nvPr>
        </p:nvSpPr>
        <p:spPr>
          <a:xfrm>
            <a:off x="1424213" y="6491017"/>
            <a:ext cx="6540501" cy="365125"/>
          </a:xfrm>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23047174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41297" y="3474720"/>
            <a:ext cx="7955280" cy="1143000"/>
          </a:xfrm>
        </p:spPr>
        <p:txBody>
          <a:bodyPr/>
          <a:lstStyle/>
          <a:p>
            <a:pPr>
              <a:lnSpc>
                <a:spcPct val="90000"/>
              </a:lnSpc>
            </a:pPr>
            <a:r>
              <a:rPr lang="en-US" sz="3800" dirty="0"/>
              <a:t>Summary of Effects of Inventory Error in the Current Year</a:t>
            </a:r>
          </a:p>
        </p:txBody>
      </p:sp>
      <p:sp>
        <p:nvSpPr>
          <p:cNvPr id="5" name="Content Placeholder 4"/>
          <p:cNvSpPr>
            <a:spLocks noGrp="1"/>
          </p:cNvSpPr>
          <p:nvPr>
            <p:ph sz="quarter" idx="13"/>
          </p:nvPr>
        </p:nvSpPr>
        <p:spPr>
          <a:xfrm>
            <a:off x="790931" y="457200"/>
            <a:ext cx="6296388" cy="615827"/>
          </a:xfrm>
        </p:spPr>
        <p:txBody>
          <a:bodyPr/>
          <a:lstStyle/>
          <a:p>
            <a:r>
              <a:rPr lang="en-US" dirty="0"/>
              <a:t>Illustration 6–25</a:t>
            </a: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4" name="Rectangle 3"/>
          <p:cNvSpPr/>
          <p:nvPr/>
        </p:nvSpPr>
        <p:spPr>
          <a:xfrm>
            <a:off x="697142" y="822960"/>
            <a:ext cx="6730945" cy="677108"/>
          </a:xfrm>
          <a:prstGeom prst="rect">
            <a:avLst/>
          </a:prstGeom>
        </p:spPr>
        <p:txBody>
          <a:bodyPr wrap="none">
            <a:spAutoFit/>
          </a:bodyPr>
          <a:lstStyle/>
          <a:p>
            <a:pPr>
              <a:spcBef>
                <a:spcPct val="0"/>
              </a:spcBef>
            </a:pPr>
            <a:r>
              <a:rPr lang="en-US" sz="3800" dirty="0">
                <a:solidFill>
                  <a:srgbClr val="A5062D"/>
                </a:solidFill>
                <a:latin typeface="Avenir LT Std 65 Medium"/>
                <a:ea typeface="+mj-ea"/>
                <a:cs typeface="Avenir LT Std 65 Medium"/>
              </a:rPr>
              <a:t>Calculation of Cost of Goods Sold</a:t>
            </a:r>
          </a:p>
        </p:txBody>
      </p:sp>
      <p:sp>
        <p:nvSpPr>
          <p:cNvPr id="9" name="Rounded Rectangle 8"/>
          <p:cNvSpPr/>
          <p:nvPr/>
        </p:nvSpPr>
        <p:spPr>
          <a:xfrm>
            <a:off x="653542" y="1452227"/>
            <a:ext cx="8130789" cy="1562666"/>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8" name="TextBox 7"/>
          <p:cNvSpPr txBox="1"/>
          <p:nvPr/>
        </p:nvSpPr>
        <p:spPr>
          <a:xfrm>
            <a:off x="1101219" y="1619624"/>
            <a:ext cx="2776681" cy="1231106"/>
          </a:xfrm>
          <a:prstGeom prst="rect">
            <a:avLst/>
          </a:prstGeom>
          <a:noFill/>
        </p:spPr>
        <p:txBody>
          <a:bodyPr wrap="square" rtlCol="0">
            <a:spAutoFit/>
          </a:bodyPr>
          <a:lstStyle/>
          <a:p>
            <a:pPr>
              <a:lnSpc>
                <a:spcPct val="90000"/>
              </a:lnSpc>
            </a:pPr>
            <a:r>
              <a:rPr lang="en-US" sz="2000" b="1" dirty="0"/>
              <a:t>Beginning Inventory</a:t>
            </a:r>
          </a:p>
          <a:p>
            <a:pPr>
              <a:lnSpc>
                <a:spcPct val="90000"/>
              </a:lnSpc>
            </a:pPr>
            <a:r>
              <a:rPr lang="en-US" sz="2000" b="1" dirty="0"/>
              <a:t>Purchases</a:t>
            </a:r>
          </a:p>
          <a:p>
            <a:pPr>
              <a:lnSpc>
                <a:spcPct val="90000"/>
              </a:lnSpc>
            </a:pPr>
            <a:r>
              <a:rPr lang="en-US" sz="2000" b="1" dirty="0">
                <a:solidFill>
                  <a:srgbClr val="008000"/>
                </a:solidFill>
              </a:rPr>
              <a:t>Ending Inventory</a:t>
            </a:r>
          </a:p>
          <a:p>
            <a:r>
              <a:rPr lang="en-US" sz="2000" b="1" dirty="0">
                <a:solidFill>
                  <a:srgbClr val="1D5F76"/>
                </a:solidFill>
              </a:rPr>
              <a:t>Cost of Goods Sold</a:t>
            </a:r>
          </a:p>
        </p:txBody>
      </p:sp>
      <p:sp>
        <p:nvSpPr>
          <p:cNvPr id="10" name="TextBox 9"/>
          <p:cNvSpPr txBox="1"/>
          <p:nvPr/>
        </p:nvSpPr>
        <p:spPr>
          <a:xfrm>
            <a:off x="867627" y="1901737"/>
            <a:ext cx="452100" cy="646331"/>
          </a:xfrm>
          <a:prstGeom prst="rect">
            <a:avLst/>
          </a:prstGeom>
          <a:noFill/>
        </p:spPr>
        <p:txBody>
          <a:bodyPr wrap="square" rtlCol="0">
            <a:spAutoFit/>
          </a:bodyPr>
          <a:lstStyle/>
          <a:p>
            <a:pPr>
              <a:lnSpc>
                <a:spcPct val="90000"/>
              </a:lnSpc>
            </a:pPr>
            <a:r>
              <a:rPr lang="en-US" sz="2000" b="1" dirty="0"/>
              <a:t>+</a:t>
            </a:r>
          </a:p>
          <a:p>
            <a:pPr>
              <a:lnSpc>
                <a:spcPct val="90000"/>
              </a:lnSpc>
            </a:pPr>
            <a:r>
              <a:rPr lang="en-US" sz="2000" b="1" dirty="0"/>
              <a:t>−</a:t>
            </a:r>
          </a:p>
        </p:txBody>
      </p:sp>
      <p:cxnSp>
        <p:nvCxnSpPr>
          <p:cNvPr id="12" name="Straight Connector 11"/>
          <p:cNvCxnSpPr/>
          <p:nvPr/>
        </p:nvCxnSpPr>
        <p:spPr>
          <a:xfrm>
            <a:off x="1188059" y="2493628"/>
            <a:ext cx="217108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23880" y="2386353"/>
            <a:ext cx="629592"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523880" y="2670652"/>
            <a:ext cx="629592"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304264" y="2204925"/>
            <a:ext cx="3891674" cy="677108"/>
          </a:xfrm>
          <a:prstGeom prst="rect">
            <a:avLst/>
          </a:prstGeom>
          <a:noFill/>
        </p:spPr>
        <p:txBody>
          <a:bodyPr wrap="square" rtlCol="0">
            <a:spAutoFit/>
          </a:bodyPr>
          <a:lstStyle/>
          <a:p>
            <a:pPr>
              <a:lnSpc>
                <a:spcPct val="90000"/>
              </a:lnSpc>
            </a:pPr>
            <a:r>
              <a:rPr lang="en-US" sz="2000" b="1" dirty="0">
                <a:solidFill>
                  <a:srgbClr val="008000"/>
                </a:solidFill>
              </a:rPr>
              <a:t>Asset; Balance sheet</a:t>
            </a:r>
          </a:p>
          <a:p>
            <a:r>
              <a:rPr lang="en-US" sz="2000" b="1" dirty="0">
                <a:solidFill>
                  <a:srgbClr val="1D5F76"/>
                </a:solidFill>
              </a:rPr>
              <a:t>Expense; Income statement</a:t>
            </a:r>
          </a:p>
        </p:txBody>
      </p:sp>
      <p:sp>
        <p:nvSpPr>
          <p:cNvPr id="17" name="Content Placeholder 4"/>
          <p:cNvSpPr txBox="1">
            <a:spLocks/>
          </p:cNvSpPr>
          <p:nvPr/>
        </p:nvSpPr>
        <p:spPr>
          <a:xfrm>
            <a:off x="790359" y="3108960"/>
            <a:ext cx="6296388" cy="615827"/>
          </a:xfrm>
          <a:prstGeom prst="rect">
            <a:avLst/>
          </a:prstGeom>
        </p:spPr>
        <p:txBody>
          <a:bodyPr lIns="0" tIns="0" rIns="0" bIns="0">
            <a:noAutofit/>
          </a:bodyPr>
          <a:lstStyle>
            <a:lvl1pPr marL="0" indent="0" algn="l" defTabSz="457200" rtl="0" eaLnBrk="1" latinLnBrk="0" hangingPunct="1">
              <a:spcBef>
                <a:spcPct val="20000"/>
              </a:spcBef>
              <a:buFontTx/>
              <a:buNone/>
              <a:defRPr sz="3200" b="0" i="0" kern="1200">
                <a:solidFill>
                  <a:srgbClr val="1D5F76"/>
                </a:solidFill>
                <a:latin typeface="Avenir LT Std 65 Medium"/>
                <a:ea typeface="+mn-ea"/>
                <a:cs typeface="Avenir LT Std 65 Medium"/>
              </a:defRPr>
            </a:lvl1pPr>
            <a:lvl2pPr marL="457200" indent="0" algn="l" defTabSz="457200" rtl="0" eaLnBrk="1" latinLnBrk="0" hangingPunct="1">
              <a:spcBef>
                <a:spcPct val="20000"/>
              </a:spcBef>
              <a:buSzPct val="50000"/>
              <a:buFontTx/>
              <a:buNone/>
              <a:defRPr sz="2400" b="0" i="0" kern="1200">
                <a:solidFill>
                  <a:srgbClr val="1D5F76"/>
                </a:solidFill>
                <a:latin typeface="Avenir LT Std 65 Medium"/>
                <a:ea typeface="+mn-ea"/>
                <a:cs typeface="Avenir LT Std 65 Medium"/>
              </a:defRPr>
            </a:lvl2pPr>
            <a:lvl3pPr marL="91440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3pPr>
            <a:lvl4pPr marL="137160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4pPr>
            <a:lvl5pPr marL="182880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Illustration 6–26</a:t>
            </a:r>
          </a:p>
        </p:txBody>
      </p:sp>
      <p:sp>
        <p:nvSpPr>
          <p:cNvPr id="15" name="Rounded Rectangle 8">
            <a:extLst>
              <a:ext uri="{FF2B5EF4-FFF2-40B4-BE49-F238E27FC236}">
                <a16:creationId xmlns:a16="http://schemas.microsoft.com/office/drawing/2014/main" id="{EBA7C958-B9B9-4532-B067-2294EF809B1C}"/>
              </a:ext>
            </a:extLst>
          </p:cNvPr>
          <p:cNvSpPr/>
          <p:nvPr/>
        </p:nvSpPr>
        <p:spPr>
          <a:xfrm>
            <a:off x="674952" y="4520856"/>
            <a:ext cx="8399593" cy="1524702"/>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graphicFrame>
        <p:nvGraphicFramePr>
          <p:cNvPr id="3" name="Table 6">
            <a:extLst>
              <a:ext uri="{FF2B5EF4-FFF2-40B4-BE49-F238E27FC236}">
                <a16:creationId xmlns:a16="http://schemas.microsoft.com/office/drawing/2014/main" id="{0937FA12-A179-4ACA-B4F1-1BCBECD0819C}"/>
              </a:ext>
            </a:extLst>
          </p:cNvPr>
          <p:cNvGraphicFramePr>
            <a:graphicFrameLocks noGrp="1"/>
          </p:cNvGraphicFramePr>
          <p:nvPr>
            <p:extLst>
              <p:ext uri="{D42A27DB-BD31-4B8C-83A1-F6EECF244321}">
                <p14:modId xmlns:p14="http://schemas.microsoft.com/office/powerpoint/2010/main" val="2791656670"/>
              </p:ext>
            </p:extLst>
          </p:nvPr>
        </p:nvGraphicFramePr>
        <p:xfrm>
          <a:off x="747089" y="4536702"/>
          <a:ext cx="8327455" cy="1535383"/>
        </p:xfrm>
        <a:graphic>
          <a:graphicData uri="http://schemas.openxmlformats.org/drawingml/2006/table">
            <a:tbl>
              <a:tblPr firstRow="1" bandRow="1">
                <a:tableStyleId>{5940675A-B579-460E-94D1-54222C63F5DA}</a:tableStyleId>
              </a:tblPr>
              <a:tblGrid>
                <a:gridCol w="2866086">
                  <a:extLst>
                    <a:ext uri="{9D8B030D-6E8A-4147-A177-3AD203B41FA5}">
                      <a16:colId xmlns:a16="http://schemas.microsoft.com/office/drawing/2014/main" val="1293821386"/>
                    </a:ext>
                  </a:extLst>
                </a:gridCol>
                <a:gridCol w="1399195">
                  <a:extLst>
                    <a:ext uri="{9D8B030D-6E8A-4147-A177-3AD203B41FA5}">
                      <a16:colId xmlns:a16="http://schemas.microsoft.com/office/drawing/2014/main" val="2083310704"/>
                    </a:ext>
                  </a:extLst>
                </a:gridCol>
                <a:gridCol w="1268656">
                  <a:extLst>
                    <a:ext uri="{9D8B030D-6E8A-4147-A177-3AD203B41FA5}">
                      <a16:colId xmlns:a16="http://schemas.microsoft.com/office/drawing/2014/main" val="788481997"/>
                    </a:ext>
                  </a:extLst>
                </a:gridCol>
                <a:gridCol w="1236400">
                  <a:extLst>
                    <a:ext uri="{9D8B030D-6E8A-4147-A177-3AD203B41FA5}">
                      <a16:colId xmlns:a16="http://schemas.microsoft.com/office/drawing/2014/main" val="506614865"/>
                    </a:ext>
                  </a:extLst>
                </a:gridCol>
                <a:gridCol w="1557118">
                  <a:extLst>
                    <a:ext uri="{9D8B030D-6E8A-4147-A177-3AD203B41FA5}">
                      <a16:colId xmlns:a16="http://schemas.microsoft.com/office/drawing/2014/main" val="1798804927"/>
                    </a:ext>
                  </a:extLst>
                </a:gridCol>
              </a:tblGrid>
              <a:tr h="571642">
                <a:tc>
                  <a:txBody>
                    <a:bodyPr/>
                    <a:lstStyle/>
                    <a:p>
                      <a:r>
                        <a:rPr lang="en-US" b="1" dirty="0"/>
                        <a:t>Inventory Error</a:t>
                      </a:r>
                    </a:p>
                  </a:txBody>
                  <a:tcPr anchor="b"/>
                </a:tc>
                <a:tc>
                  <a:txBody>
                    <a:bodyPr/>
                    <a:lstStyle/>
                    <a:p>
                      <a:pPr algn="ctr"/>
                      <a:r>
                        <a:rPr lang="en-US" b="1" dirty="0"/>
                        <a:t>Cost of Goods Sold</a:t>
                      </a:r>
                    </a:p>
                  </a:txBody>
                  <a:tcPr/>
                </a:tc>
                <a:tc>
                  <a:txBody>
                    <a:bodyPr/>
                    <a:lstStyle/>
                    <a:p>
                      <a:pPr algn="ctr"/>
                      <a:r>
                        <a:rPr lang="en-US" b="1" dirty="0"/>
                        <a:t>Gross Profit</a:t>
                      </a:r>
                    </a:p>
                  </a:txBody>
                  <a:tcPr/>
                </a:tc>
                <a:tc>
                  <a:txBody>
                    <a:bodyPr/>
                    <a:lstStyle/>
                    <a:p>
                      <a:pPr algn="ctr"/>
                      <a:r>
                        <a:rPr lang="en-US" b="1" dirty="0"/>
                        <a:t>Net Income</a:t>
                      </a:r>
                    </a:p>
                  </a:txBody>
                  <a:tcPr/>
                </a:tc>
                <a:tc>
                  <a:txBody>
                    <a:bodyPr/>
                    <a:lstStyle/>
                    <a:p>
                      <a:pPr algn="ctr"/>
                      <a:r>
                        <a:rPr lang="en-US" b="1" dirty="0"/>
                        <a:t>Retained Earnings</a:t>
                      </a:r>
                    </a:p>
                  </a:txBody>
                  <a:tcPr/>
                </a:tc>
                <a:extLst>
                  <a:ext uri="{0D108BD9-81ED-4DB2-BD59-A6C34878D82A}">
                    <a16:rowId xmlns:a16="http://schemas.microsoft.com/office/drawing/2014/main" val="2664329966"/>
                  </a:ext>
                </a:extLst>
              </a:tr>
              <a:tr h="3266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Overstate ending inventory</a:t>
                      </a:r>
                    </a:p>
                  </a:txBody>
                  <a:tcPr/>
                </a:tc>
                <a:tc>
                  <a:txBody>
                    <a:bodyPr/>
                    <a:lstStyle/>
                    <a:p>
                      <a:r>
                        <a:rPr lang="en-US" dirty="0"/>
                        <a:t>Understate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Overstate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Overstate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Overstate</a:t>
                      </a:r>
                    </a:p>
                  </a:txBody>
                  <a:tcPr/>
                </a:tc>
                <a:extLst>
                  <a:ext uri="{0D108BD9-81ED-4DB2-BD59-A6C34878D82A}">
                    <a16:rowId xmlns:a16="http://schemas.microsoft.com/office/drawing/2014/main" val="304657666"/>
                  </a:ext>
                </a:extLst>
              </a:tr>
              <a:tr h="52954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Understate ending inventory</a:t>
                      </a:r>
                    </a:p>
                  </a:txBody>
                  <a:tcPr/>
                </a:tc>
                <a:tc>
                  <a:txBody>
                    <a:bodyPr/>
                    <a:lstStyle/>
                    <a:p>
                      <a:r>
                        <a:rPr lang="en-US" dirty="0"/>
                        <a:t>Overstate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Understate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Understate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Understate</a:t>
                      </a:r>
                    </a:p>
                  </a:txBody>
                  <a:tcPr/>
                </a:tc>
                <a:extLst>
                  <a:ext uri="{0D108BD9-81ED-4DB2-BD59-A6C34878D82A}">
                    <a16:rowId xmlns:a16="http://schemas.microsoft.com/office/drawing/2014/main" val="2908400510"/>
                  </a:ext>
                </a:extLst>
              </a:tr>
            </a:tbl>
          </a:graphicData>
        </a:graphic>
      </p:graphicFrame>
    </p:spTree>
    <p:extLst>
      <p:ext uri="{BB962C8B-B14F-4D97-AF65-F5344CB8AC3E}">
        <p14:creationId xmlns:p14="http://schemas.microsoft.com/office/powerpoint/2010/main" val="268842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914400"/>
            <a:ext cx="8229600" cy="1910722"/>
          </a:xfrm>
        </p:spPr>
        <p:txBody>
          <a:bodyPr/>
          <a:lstStyle/>
          <a:p>
            <a:r>
              <a:rPr lang="en-US" dirty="0"/>
              <a:t>Relationship between Cost of Goods Sold in the Current Year and the Following Year</a:t>
            </a:r>
          </a:p>
        </p:txBody>
      </p:sp>
      <p:sp>
        <p:nvSpPr>
          <p:cNvPr id="3" name="Footer Placeholder 2"/>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6" name="Content Placeholder 4"/>
          <p:cNvSpPr>
            <a:spLocks noGrp="1"/>
          </p:cNvSpPr>
          <p:nvPr>
            <p:ph sz="quarter" idx="13"/>
          </p:nvPr>
        </p:nvSpPr>
        <p:spPr>
          <a:xfrm>
            <a:off x="823496" y="457200"/>
            <a:ext cx="6296388" cy="539996"/>
          </a:xfrm>
        </p:spPr>
        <p:txBody>
          <a:bodyPr/>
          <a:lstStyle/>
          <a:p>
            <a:r>
              <a:rPr lang="en-US" dirty="0"/>
              <a:t>Illustration 6–27</a:t>
            </a:r>
          </a:p>
        </p:txBody>
      </p:sp>
      <p:sp>
        <p:nvSpPr>
          <p:cNvPr id="8" name="Rounded Rectangle 7"/>
          <p:cNvSpPr/>
          <p:nvPr/>
        </p:nvSpPr>
        <p:spPr>
          <a:xfrm>
            <a:off x="1031227" y="3764993"/>
            <a:ext cx="6779640" cy="1552345"/>
          </a:xfrm>
          <a:prstGeom prst="roundRect">
            <a:avLst>
              <a:gd name="adj" fmla="val 2147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1944484" y="4173125"/>
            <a:ext cx="2776681" cy="1003352"/>
          </a:xfrm>
          <a:prstGeom prst="rect">
            <a:avLst/>
          </a:prstGeom>
          <a:noFill/>
        </p:spPr>
        <p:txBody>
          <a:bodyPr wrap="square" rtlCol="0">
            <a:spAutoFit/>
          </a:bodyPr>
          <a:lstStyle/>
          <a:p>
            <a:pPr>
              <a:lnSpc>
                <a:spcPct val="90000"/>
              </a:lnSpc>
            </a:pPr>
            <a:r>
              <a:rPr lang="en-US" sz="1600" b="1" dirty="0"/>
              <a:t>Beginning Inventory</a:t>
            </a:r>
          </a:p>
          <a:p>
            <a:pPr>
              <a:lnSpc>
                <a:spcPct val="90000"/>
              </a:lnSpc>
            </a:pPr>
            <a:r>
              <a:rPr lang="en-US" sz="1600" b="1" dirty="0"/>
              <a:t>Purchases</a:t>
            </a:r>
          </a:p>
          <a:p>
            <a:pPr>
              <a:lnSpc>
                <a:spcPct val="90000"/>
              </a:lnSpc>
            </a:pPr>
            <a:r>
              <a:rPr lang="en-US" sz="1600" b="1" dirty="0">
                <a:solidFill>
                  <a:srgbClr val="008000"/>
                </a:solidFill>
              </a:rPr>
              <a:t>Ending Inventory</a:t>
            </a:r>
          </a:p>
          <a:p>
            <a:r>
              <a:rPr lang="en-US" sz="1600" b="1" dirty="0">
                <a:solidFill>
                  <a:srgbClr val="000000"/>
                </a:solidFill>
              </a:rPr>
              <a:t>Cost of Goods Sold</a:t>
            </a:r>
          </a:p>
        </p:txBody>
      </p:sp>
      <p:cxnSp>
        <p:nvCxnSpPr>
          <p:cNvPr id="10" name="Straight Connector 9"/>
          <p:cNvCxnSpPr/>
          <p:nvPr/>
        </p:nvCxnSpPr>
        <p:spPr>
          <a:xfrm>
            <a:off x="2031324" y="4901680"/>
            <a:ext cx="157779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516866" y="4383757"/>
            <a:ext cx="1517320" cy="42336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783863" y="4383757"/>
            <a:ext cx="452100" cy="761234"/>
          </a:xfrm>
          <a:prstGeom prst="rect">
            <a:avLst/>
          </a:prstGeom>
          <a:noFill/>
        </p:spPr>
        <p:txBody>
          <a:bodyPr wrap="square" rtlCol="0">
            <a:spAutoFit/>
          </a:bodyPr>
          <a:lstStyle/>
          <a:p>
            <a:pPr>
              <a:lnSpc>
                <a:spcPct val="90000"/>
              </a:lnSpc>
            </a:pPr>
            <a:r>
              <a:rPr lang="en-US" sz="1600" b="1" dirty="0"/>
              <a:t>+</a:t>
            </a:r>
          </a:p>
          <a:p>
            <a:pPr>
              <a:lnSpc>
                <a:spcPct val="90000"/>
              </a:lnSpc>
            </a:pPr>
            <a:r>
              <a:rPr lang="en-US" sz="1600" b="1" dirty="0"/>
              <a:t>−</a:t>
            </a:r>
          </a:p>
          <a:p>
            <a:pPr>
              <a:lnSpc>
                <a:spcPct val="90000"/>
              </a:lnSpc>
            </a:pPr>
            <a:r>
              <a:rPr lang="en-US" sz="1600" b="1" dirty="0"/>
              <a:t>=</a:t>
            </a:r>
          </a:p>
        </p:txBody>
      </p:sp>
      <p:sp>
        <p:nvSpPr>
          <p:cNvPr id="5" name="TextBox 4"/>
          <p:cNvSpPr txBox="1"/>
          <p:nvPr/>
        </p:nvSpPr>
        <p:spPr>
          <a:xfrm>
            <a:off x="2474784" y="3873546"/>
            <a:ext cx="1253735" cy="338554"/>
          </a:xfrm>
          <a:prstGeom prst="rect">
            <a:avLst/>
          </a:prstGeom>
          <a:noFill/>
        </p:spPr>
        <p:txBody>
          <a:bodyPr wrap="square" rtlCol="0">
            <a:spAutoFit/>
          </a:bodyPr>
          <a:lstStyle/>
          <a:p>
            <a:r>
              <a:rPr lang="en-US" sz="1600" b="1" dirty="0"/>
              <a:t>Year 1</a:t>
            </a:r>
          </a:p>
        </p:txBody>
      </p:sp>
      <p:cxnSp>
        <p:nvCxnSpPr>
          <p:cNvPr id="13" name="Straight Connector 12"/>
          <p:cNvCxnSpPr/>
          <p:nvPr/>
        </p:nvCxnSpPr>
        <p:spPr>
          <a:xfrm>
            <a:off x="2031324" y="4192113"/>
            <a:ext cx="157779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4873565" y="3873546"/>
            <a:ext cx="2937302" cy="1302931"/>
            <a:chOff x="1730179" y="3376500"/>
            <a:chExt cx="2937302" cy="1302931"/>
          </a:xfrm>
        </p:grpSpPr>
        <p:sp>
          <p:nvSpPr>
            <p:cNvPr id="18" name="TextBox 17"/>
            <p:cNvSpPr txBox="1"/>
            <p:nvPr/>
          </p:nvSpPr>
          <p:spPr>
            <a:xfrm>
              <a:off x="1890800" y="3676079"/>
              <a:ext cx="2776681" cy="1003352"/>
            </a:xfrm>
            <a:prstGeom prst="rect">
              <a:avLst/>
            </a:prstGeom>
            <a:noFill/>
          </p:spPr>
          <p:txBody>
            <a:bodyPr wrap="square" rtlCol="0">
              <a:spAutoFit/>
            </a:bodyPr>
            <a:lstStyle/>
            <a:p>
              <a:pPr>
                <a:lnSpc>
                  <a:spcPct val="90000"/>
                </a:lnSpc>
              </a:pPr>
              <a:r>
                <a:rPr lang="en-US" sz="1600" b="1" dirty="0">
                  <a:solidFill>
                    <a:srgbClr val="008000"/>
                  </a:solidFill>
                </a:rPr>
                <a:t>Beginning Inventory</a:t>
              </a:r>
            </a:p>
            <a:p>
              <a:pPr>
                <a:lnSpc>
                  <a:spcPct val="90000"/>
                </a:lnSpc>
              </a:pPr>
              <a:r>
                <a:rPr lang="en-US" sz="1600" b="1" dirty="0"/>
                <a:t>Purchases</a:t>
              </a:r>
            </a:p>
            <a:p>
              <a:pPr>
                <a:lnSpc>
                  <a:spcPct val="90000"/>
                </a:lnSpc>
              </a:pPr>
              <a:r>
                <a:rPr lang="en-US" sz="1600" b="1" dirty="0"/>
                <a:t>Ending Inventory</a:t>
              </a:r>
            </a:p>
            <a:p>
              <a:r>
                <a:rPr lang="en-US" sz="1600" b="1" dirty="0">
                  <a:solidFill>
                    <a:srgbClr val="000000"/>
                  </a:solidFill>
                </a:rPr>
                <a:t>Cost of Goods Sold</a:t>
              </a:r>
            </a:p>
          </p:txBody>
        </p:sp>
        <p:cxnSp>
          <p:nvCxnSpPr>
            <p:cNvPr id="19" name="Straight Connector 18"/>
            <p:cNvCxnSpPr/>
            <p:nvPr/>
          </p:nvCxnSpPr>
          <p:spPr>
            <a:xfrm>
              <a:off x="1977640" y="4404634"/>
              <a:ext cx="157779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730179" y="3886711"/>
              <a:ext cx="452100" cy="761234"/>
            </a:xfrm>
            <a:prstGeom prst="rect">
              <a:avLst/>
            </a:prstGeom>
            <a:noFill/>
          </p:spPr>
          <p:txBody>
            <a:bodyPr wrap="square" rtlCol="0">
              <a:spAutoFit/>
            </a:bodyPr>
            <a:lstStyle/>
            <a:p>
              <a:pPr>
                <a:lnSpc>
                  <a:spcPct val="90000"/>
                </a:lnSpc>
              </a:pPr>
              <a:r>
                <a:rPr lang="en-US" sz="1600" b="1" dirty="0"/>
                <a:t>+</a:t>
              </a:r>
            </a:p>
            <a:p>
              <a:pPr>
                <a:lnSpc>
                  <a:spcPct val="90000"/>
                </a:lnSpc>
              </a:pPr>
              <a:r>
                <a:rPr lang="en-US" sz="1600" b="1" dirty="0"/>
                <a:t>−</a:t>
              </a:r>
            </a:p>
            <a:p>
              <a:pPr>
                <a:lnSpc>
                  <a:spcPct val="90000"/>
                </a:lnSpc>
              </a:pPr>
              <a:r>
                <a:rPr lang="en-US" sz="1600" b="1" dirty="0"/>
                <a:t>=</a:t>
              </a:r>
            </a:p>
          </p:txBody>
        </p:sp>
        <p:sp>
          <p:nvSpPr>
            <p:cNvPr id="21" name="TextBox 20"/>
            <p:cNvSpPr txBox="1"/>
            <p:nvPr/>
          </p:nvSpPr>
          <p:spPr>
            <a:xfrm>
              <a:off x="2421100" y="3376500"/>
              <a:ext cx="1253735" cy="338554"/>
            </a:xfrm>
            <a:prstGeom prst="rect">
              <a:avLst/>
            </a:prstGeom>
            <a:noFill/>
          </p:spPr>
          <p:txBody>
            <a:bodyPr wrap="square" rtlCol="0">
              <a:spAutoFit/>
            </a:bodyPr>
            <a:lstStyle/>
            <a:p>
              <a:r>
                <a:rPr lang="en-US" sz="1600" b="1" dirty="0"/>
                <a:t>Year 2</a:t>
              </a:r>
            </a:p>
          </p:txBody>
        </p:sp>
        <p:cxnSp>
          <p:nvCxnSpPr>
            <p:cNvPr id="22" name="Straight Connector 21"/>
            <p:cNvCxnSpPr/>
            <p:nvPr/>
          </p:nvCxnSpPr>
          <p:spPr>
            <a:xfrm>
              <a:off x="1977640" y="3695067"/>
              <a:ext cx="157779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908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822960"/>
            <a:ext cx="8229600" cy="693030"/>
          </a:xfrm>
        </p:spPr>
        <p:txBody>
          <a:bodyPr>
            <a:normAutofit/>
          </a:bodyPr>
          <a:lstStyle/>
          <a:p>
            <a:r>
              <a:rPr lang="en-US" dirty="0"/>
              <a:t>Correct Inventory Amounts </a:t>
            </a:r>
          </a:p>
        </p:txBody>
      </p:sp>
      <p:sp>
        <p:nvSpPr>
          <p:cNvPr id="5"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6–28</a:t>
            </a:r>
          </a:p>
        </p:txBody>
      </p:sp>
      <p:sp>
        <p:nvSpPr>
          <p:cNvPr id="23" name="Rounded Rectangle 22"/>
          <p:cNvSpPr/>
          <p:nvPr/>
        </p:nvSpPr>
        <p:spPr>
          <a:xfrm>
            <a:off x="995730" y="1331566"/>
            <a:ext cx="6055361" cy="2164715"/>
          </a:xfrm>
          <a:prstGeom prst="roundRect">
            <a:avLst>
              <a:gd name="adj" fmla="val 9618"/>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4" name="Straight Connector 23"/>
          <p:cNvCxnSpPr/>
          <p:nvPr/>
        </p:nvCxnSpPr>
        <p:spPr>
          <a:xfrm>
            <a:off x="1768373" y="2759260"/>
            <a:ext cx="190873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7" name="Title 3"/>
          <p:cNvSpPr txBox="1">
            <a:spLocks/>
          </p:cNvSpPr>
          <p:nvPr/>
        </p:nvSpPr>
        <p:spPr>
          <a:xfrm>
            <a:off x="947436" y="3871973"/>
            <a:ext cx="8229600" cy="693030"/>
          </a:xfrm>
          <a:prstGeom prst="rect">
            <a:avLst/>
          </a:prstGeom>
        </p:spPr>
        <p:txBody>
          <a:bodyPr lIns="0" tIns="0" rIns="0" bIns="0" anchor="t" anchorCtr="0">
            <a:normAutofit/>
          </a:bodyPr>
          <a:lst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a:lstStyle>
          <a:p>
            <a:r>
              <a:rPr lang="en-US" dirty="0"/>
              <a:t>Incorrect Inventory Amounts</a:t>
            </a:r>
          </a:p>
        </p:txBody>
      </p:sp>
      <p:sp>
        <p:nvSpPr>
          <p:cNvPr id="18" name="Text Placeholder 5"/>
          <p:cNvSpPr txBox="1">
            <a:spLocks/>
          </p:cNvSpPr>
          <p:nvPr/>
        </p:nvSpPr>
        <p:spPr>
          <a:xfrm>
            <a:off x="959356" y="3472969"/>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6–29</a:t>
            </a:r>
          </a:p>
        </p:txBody>
      </p:sp>
      <p:grpSp>
        <p:nvGrpSpPr>
          <p:cNvPr id="6" name="Group 5">
            <a:extLst>
              <a:ext uri="{FF2B5EF4-FFF2-40B4-BE49-F238E27FC236}">
                <a16:creationId xmlns:a16="http://schemas.microsoft.com/office/drawing/2014/main" id="{669B085B-F0E9-417F-8DBB-A7DFB62881D9}"/>
              </a:ext>
            </a:extLst>
          </p:cNvPr>
          <p:cNvGrpSpPr/>
          <p:nvPr/>
        </p:nvGrpSpPr>
        <p:grpSpPr>
          <a:xfrm>
            <a:off x="1151975" y="1273334"/>
            <a:ext cx="5475766" cy="2239871"/>
            <a:chOff x="1219673" y="913233"/>
            <a:chExt cx="5475766" cy="2239871"/>
          </a:xfrm>
        </p:grpSpPr>
        <p:sp>
          <p:nvSpPr>
            <p:cNvPr id="2" name="TextBox 1"/>
            <p:cNvSpPr txBox="1"/>
            <p:nvPr/>
          </p:nvSpPr>
          <p:spPr>
            <a:xfrm>
              <a:off x="1219673" y="921724"/>
              <a:ext cx="4732926" cy="2231380"/>
            </a:xfrm>
            <a:prstGeom prst="rect">
              <a:avLst/>
            </a:prstGeom>
            <a:noFill/>
          </p:spPr>
          <p:txBody>
            <a:bodyPr wrap="square" rtlCol="0">
              <a:spAutoFit/>
            </a:bodyPr>
            <a:lstStyle/>
            <a:p>
              <a:pPr>
                <a:lnSpc>
                  <a:spcPct val="120000"/>
                </a:lnSpc>
                <a:tabLst>
                  <a:tab pos="3433763" algn="ctr"/>
                  <a:tab pos="5029200" algn="ctr"/>
                </a:tabLst>
              </a:pPr>
              <a:r>
                <a:rPr lang="en-US" b="1" dirty="0"/>
                <a:t>	2024</a:t>
              </a:r>
            </a:p>
            <a:p>
              <a:pPr>
                <a:lnSpc>
                  <a:spcPct val="120000"/>
                </a:lnSpc>
                <a:tabLst>
                  <a:tab pos="517525" algn="l"/>
                  <a:tab pos="2743200" algn="ctr"/>
                  <a:tab pos="3768725" algn="r"/>
                  <a:tab pos="4225925" algn="ctr"/>
                  <a:tab pos="5313363" algn="r"/>
                  <a:tab pos="5486400" algn="r"/>
                </a:tabLst>
              </a:pPr>
              <a:r>
                <a:rPr lang="en-US" b="1" dirty="0"/>
                <a:t>	Beginning Inventory 		$   600</a:t>
              </a:r>
            </a:p>
            <a:p>
              <a:pPr>
                <a:lnSpc>
                  <a:spcPct val="120000"/>
                </a:lnSpc>
                <a:tabLst>
                  <a:tab pos="517525" algn="l"/>
                  <a:tab pos="2743200" algn="ctr"/>
                  <a:tab pos="3768725" algn="r"/>
                  <a:tab pos="4225925" algn="ctr"/>
                  <a:tab pos="5313363" algn="r"/>
                  <a:tab pos="5486400" algn="r"/>
                </a:tabLst>
              </a:pPr>
              <a:r>
                <a:rPr lang="en-US" b="1" dirty="0"/>
                <a:t>+ 	Purchases 	+ 	3,000</a:t>
              </a:r>
            </a:p>
            <a:p>
              <a:pPr>
                <a:lnSpc>
                  <a:spcPct val="120000"/>
                </a:lnSpc>
                <a:tabLst>
                  <a:tab pos="517525" algn="l"/>
                  <a:tab pos="2743200" algn="ctr"/>
                  <a:tab pos="3768725" algn="r"/>
                  <a:tab pos="4225925" algn="ctr"/>
                  <a:tab pos="5313363" algn="r"/>
                  <a:tab pos="5486400" algn="r"/>
                </a:tabLst>
              </a:pPr>
              <a:r>
                <a:rPr lang="en-US" b="1" dirty="0"/>
                <a:t>– 	Ending Inventory 	− 	500</a:t>
              </a:r>
            </a:p>
            <a:p>
              <a:pPr>
                <a:lnSpc>
                  <a:spcPct val="120000"/>
                </a:lnSpc>
                <a:tabLst>
                  <a:tab pos="517525" algn="l"/>
                  <a:tab pos="2743200" algn="ctr"/>
                  <a:tab pos="3768725" algn="r"/>
                  <a:tab pos="4225925" algn="ctr"/>
                  <a:tab pos="5313363" algn="r"/>
                  <a:tab pos="5486400" algn="r"/>
                </a:tabLst>
              </a:pPr>
              <a:r>
                <a:rPr lang="en-US" b="1" dirty="0"/>
                <a:t>	Cost of Goods Sold 		$3,100</a:t>
              </a:r>
            </a:p>
            <a:p>
              <a:pPr>
                <a:lnSpc>
                  <a:spcPct val="120000"/>
                </a:lnSpc>
                <a:spcBef>
                  <a:spcPts val="1200"/>
                </a:spcBef>
                <a:tabLst>
                  <a:tab pos="517525" algn="l"/>
                  <a:tab pos="2743200" algn="ctr"/>
                  <a:tab pos="3768725" algn="r"/>
                  <a:tab pos="4225925" algn="ctr"/>
                  <a:tab pos="5313363" algn="r"/>
                  <a:tab pos="5486400" algn="r"/>
                </a:tabLst>
              </a:pPr>
              <a:r>
                <a:rPr lang="en-US" b="1" dirty="0"/>
                <a:t>				</a:t>
              </a:r>
              <a:r>
                <a:rPr lang="en-US" b="1" dirty="0">
                  <a:solidFill>
                    <a:srgbClr val="3366FF"/>
                  </a:solidFill>
                </a:rPr>
                <a:t>$6,800</a:t>
              </a:r>
            </a:p>
          </p:txBody>
        </p:sp>
        <p:cxnSp>
          <p:nvCxnSpPr>
            <p:cNvPr id="11" name="Straight Connector 10"/>
            <p:cNvCxnSpPr/>
            <p:nvPr/>
          </p:nvCxnSpPr>
          <p:spPr>
            <a:xfrm flipV="1">
              <a:off x="4316838" y="1270335"/>
              <a:ext cx="756031"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4316838" y="2266015"/>
              <a:ext cx="756031"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6" name="Right Brace 15"/>
            <p:cNvSpPr/>
            <p:nvPr/>
          </p:nvSpPr>
          <p:spPr>
            <a:xfrm rot="5400000">
              <a:off x="5405286" y="1509788"/>
              <a:ext cx="126259" cy="2454047"/>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5" name="TextBox 34"/>
            <p:cNvSpPr txBox="1"/>
            <p:nvPr/>
          </p:nvSpPr>
          <p:spPr>
            <a:xfrm>
              <a:off x="5072869" y="913233"/>
              <a:ext cx="1611362" cy="1745093"/>
            </a:xfrm>
            <a:prstGeom prst="rect">
              <a:avLst/>
            </a:prstGeom>
            <a:noFill/>
          </p:spPr>
          <p:txBody>
            <a:bodyPr wrap="square" rtlCol="0">
              <a:spAutoFit/>
            </a:bodyPr>
            <a:lstStyle/>
            <a:p>
              <a:pPr>
                <a:lnSpc>
                  <a:spcPct val="120000"/>
                </a:lnSpc>
                <a:tabLst>
                  <a:tab pos="3433763" algn="ctr"/>
                  <a:tab pos="5029200" algn="ctr"/>
                </a:tabLst>
              </a:pPr>
              <a:r>
                <a:rPr lang="en-US" b="1" dirty="0"/>
                <a:t>                 2025</a:t>
              </a:r>
            </a:p>
            <a:p>
              <a:pPr>
                <a:lnSpc>
                  <a:spcPct val="120000"/>
                </a:lnSpc>
                <a:tabLst>
                  <a:tab pos="517525" algn="l"/>
                  <a:tab pos="2743200" algn="ctr"/>
                  <a:tab pos="3768725" algn="r"/>
                  <a:tab pos="4225925" algn="ctr"/>
                  <a:tab pos="5313363" algn="r"/>
                  <a:tab pos="5486400" algn="r"/>
                </a:tabLst>
              </a:pPr>
              <a:r>
                <a:rPr lang="en-US" b="1" dirty="0"/>
                <a:t>	    $    500</a:t>
              </a:r>
            </a:p>
            <a:p>
              <a:pPr>
                <a:lnSpc>
                  <a:spcPct val="120000"/>
                </a:lnSpc>
                <a:tabLst>
                  <a:tab pos="517525" algn="l"/>
                  <a:tab pos="2743200" algn="ctr"/>
                  <a:tab pos="3768725" algn="r"/>
                  <a:tab pos="4225925" algn="ctr"/>
                  <a:tab pos="5313363" algn="r"/>
                  <a:tab pos="5486400" algn="r"/>
                </a:tabLst>
              </a:pPr>
              <a:r>
                <a:rPr lang="en-US" b="1" dirty="0"/>
                <a:t>	+     4,000</a:t>
              </a:r>
            </a:p>
            <a:p>
              <a:pPr>
                <a:lnSpc>
                  <a:spcPct val="120000"/>
                </a:lnSpc>
                <a:tabLst>
                  <a:tab pos="517525" algn="l"/>
                  <a:tab pos="2743200" algn="ctr"/>
                  <a:tab pos="3768725" algn="r"/>
                  <a:tab pos="4225925" algn="ctr"/>
                  <a:tab pos="5313363" algn="r"/>
                  <a:tab pos="5486400" algn="r"/>
                </a:tabLst>
              </a:pPr>
              <a:r>
                <a:rPr lang="en-US" b="1" dirty="0"/>
                <a:t>	−        800</a:t>
              </a:r>
            </a:p>
            <a:p>
              <a:pPr>
                <a:lnSpc>
                  <a:spcPct val="120000"/>
                </a:lnSpc>
                <a:tabLst>
                  <a:tab pos="517525" algn="l"/>
                  <a:tab pos="2743200" algn="ctr"/>
                  <a:tab pos="3768725" algn="r"/>
                  <a:tab pos="4225925" algn="ctr"/>
                  <a:tab pos="5313363" algn="r"/>
                  <a:tab pos="5486400" algn="r"/>
                </a:tabLst>
              </a:pPr>
              <a:r>
                <a:rPr lang="en-US" b="1" dirty="0"/>
                <a:t>              $ 3,700</a:t>
              </a:r>
            </a:p>
          </p:txBody>
        </p:sp>
        <p:cxnSp>
          <p:nvCxnSpPr>
            <p:cNvPr id="12" name="Straight Connector 11"/>
            <p:cNvCxnSpPr/>
            <p:nvPr/>
          </p:nvCxnSpPr>
          <p:spPr>
            <a:xfrm flipV="1">
              <a:off x="5851000" y="1270335"/>
              <a:ext cx="756031"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5931332" y="2266015"/>
              <a:ext cx="731520"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25" name="Straight Connector 24"/>
          <p:cNvCxnSpPr>
            <a:cxnSpLocks/>
          </p:cNvCxnSpPr>
          <p:nvPr/>
        </p:nvCxnSpPr>
        <p:spPr>
          <a:xfrm flipH="1">
            <a:off x="5048890" y="1867710"/>
            <a:ext cx="656244" cy="599935"/>
          </a:xfrm>
          <a:prstGeom prst="line">
            <a:avLst/>
          </a:prstGeom>
          <a:ln w="63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6" name="Rounded Rectangle 35"/>
          <p:cNvSpPr/>
          <p:nvPr/>
        </p:nvSpPr>
        <p:spPr>
          <a:xfrm>
            <a:off x="996388" y="4374821"/>
            <a:ext cx="6055361" cy="2164715"/>
          </a:xfrm>
          <a:prstGeom prst="roundRect">
            <a:avLst>
              <a:gd name="adj" fmla="val 9618"/>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p:cNvSpPr txBox="1"/>
          <p:nvPr/>
        </p:nvSpPr>
        <p:spPr>
          <a:xfrm>
            <a:off x="1140751" y="4362155"/>
            <a:ext cx="4732926" cy="2231380"/>
          </a:xfrm>
          <a:prstGeom prst="rect">
            <a:avLst/>
          </a:prstGeom>
          <a:noFill/>
        </p:spPr>
        <p:txBody>
          <a:bodyPr wrap="square" rtlCol="0">
            <a:spAutoFit/>
          </a:bodyPr>
          <a:lstStyle/>
          <a:p>
            <a:pPr>
              <a:lnSpc>
                <a:spcPct val="120000"/>
              </a:lnSpc>
              <a:tabLst>
                <a:tab pos="3433763" algn="ctr"/>
                <a:tab pos="5029200" algn="ctr"/>
              </a:tabLst>
            </a:pPr>
            <a:r>
              <a:rPr lang="en-US" b="1" dirty="0"/>
              <a:t>	2024</a:t>
            </a:r>
          </a:p>
          <a:p>
            <a:pPr>
              <a:lnSpc>
                <a:spcPct val="120000"/>
              </a:lnSpc>
              <a:tabLst>
                <a:tab pos="517525" algn="l"/>
                <a:tab pos="2743200" algn="ctr"/>
                <a:tab pos="3768725" algn="r"/>
                <a:tab pos="4225925" algn="ctr"/>
                <a:tab pos="5313363" algn="r"/>
                <a:tab pos="5486400" algn="r"/>
              </a:tabLst>
            </a:pPr>
            <a:r>
              <a:rPr lang="en-US" b="1" dirty="0"/>
              <a:t>	Beginning Inventory 		$   600</a:t>
            </a:r>
          </a:p>
          <a:p>
            <a:pPr>
              <a:lnSpc>
                <a:spcPct val="120000"/>
              </a:lnSpc>
              <a:tabLst>
                <a:tab pos="517525" algn="l"/>
                <a:tab pos="2743200" algn="ctr"/>
                <a:tab pos="3768725" algn="r"/>
                <a:tab pos="4225925" algn="ctr"/>
                <a:tab pos="5313363" algn="r"/>
                <a:tab pos="5486400" algn="r"/>
              </a:tabLst>
            </a:pPr>
            <a:r>
              <a:rPr lang="en-US" b="1" dirty="0"/>
              <a:t>+ 	Purchases 	+ 	3,000</a:t>
            </a:r>
          </a:p>
          <a:p>
            <a:pPr>
              <a:lnSpc>
                <a:spcPct val="120000"/>
              </a:lnSpc>
              <a:tabLst>
                <a:tab pos="517525" algn="l"/>
                <a:tab pos="2743200" algn="ctr"/>
                <a:tab pos="3768725" algn="r"/>
                <a:tab pos="4225925" algn="ctr"/>
                <a:tab pos="5313363" algn="r"/>
                <a:tab pos="5486400" algn="r"/>
              </a:tabLst>
            </a:pPr>
            <a:r>
              <a:rPr lang="en-US" b="1" dirty="0"/>
              <a:t>– 	Ending Inventory 	− 	</a:t>
            </a:r>
            <a:r>
              <a:rPr lang="en-US" b="1" dirty="0">
                <a:solidFill>
                  <a:srgbClr val="008000"/>
                </a:solidFill>
              </a:rPr>
              <a:t>400</a:t>
            </a:r>
          </a:p>
          <a:p>
            <a:pPr>
              <a:lnSpc>
                <a:spcPct val="120000"/>
              </a:lnSpc>
              <a:tabLst>
                <a:tab pos="517525" algn="l"/>
                <a:tab pos="2743200" algn="ctr"/>
                <a:tab pos="3768725" algn="r"/>
                <a:tab pos="4225925" algn="ctr"/>
                <a:tab pos="5313363" algn="r"/>
                <a:tab pos="5486400" algn="r"/>
              </a:tabLst>
            </a:pPr>
            <a:r>
              <a:rPr lang="en-US" b="1" dirty="0"/>
              <a:t>	Cost of Goods Sold 		$3,200</a:t>
            </a:r>
          </a:p>
          <a:p>
            <a:pPr>
              <a:lnSpc>
                <a:spcPct val="120000"/>
              </a:lnSpc>
              <a:spcBef>
                <a:spcPts val="1200"/>
              </a:spcBef>
              <a:tabLst>
                <a:tab pos="517525" algn="l"/>
                <a:tab pos="2743200" algn="ctr"/>
                <a:tab pos="3768725" algn="r"/>
                <a:tab pos="4225925" algn="ctr"/>
                <a:tab pos="5313363" algn="r"/>
                <a:tab pos="5486400" algn="r"/>
              </a:tabLst>
            </a:pPr>
            <a:r>
              <a:rPr lang="en-US" b="1" dirty="0"/>
              <a:t>				</a:t>
            </a:r>
            <a:r>
              <a:rPr lang="en-US" b="1" dirty="0">
                <a:solidFill>
                  <a:srgbClr val="3366FF"/>
                </a:solidFill>
              </a:rPr>
              <a:t>$6,800</a:t>
            </a:r>
          </a:p>
        </p:txBody>
      </p:sp>
      <p:cxnSp>
        <p:nvCxnSpPr>
          <p:cNvPr id="38" name="Straight Connector 37"/>
          <p:cNvCxnSpPr/>
          <p:nvPr/>
        </p:nvCxnSpPr>
        <p:spPr>
          <a:xfrm flipV="1">
            <a:off x="4259182" y="4732032"/>
            <a:ext cx="756031"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V="1">
            <a:off x="4407806" y="5697280"/>
            <a:ext cx="756031"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0" name="Right Brace 39"/>
          <p:cNvSpPr/>
          <p:nvPr/>
        </p:nvSpPr>
        <p:spPr>
          <a:xfrm rot="5400000">
            <a:off x="5336997" y="4907687"/>
            <a:ext cx="126259" cy="2454047"/>
          </a:xfrm>
          <a:prstGeom prst="rightBrace">
            <a:avLst>
              <a:gd name="adj1" fmla="val 22305"/>
              <a:gd name="adj2" fmla="val 47738"/>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41" name="Straight Connector 40"/>
          <p:cNvCxnSpPr/>
          <p:nvPr/>
        </p:nvCxnSpPr>
        <p:spPr>
          <a:xfrm>
            <a:off x="1768373" y="5729191"/>
            <a:ext cx="190873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4975380" y="4353549"/>
            <a:ext cx="1761896" cy="1745093"/>
          </a:xfrm>
          <a:prstGeom prst="rect">
            <a:avLst/>
          </a:prstGeom>
          <a:noFill/>
        </p:spPr>
        <p:txBody>
          <a:bodyPr wrap="square" rtlCol="0">
            <a:spAutoFit/>
          </a:bodyPr>
          <a:lstStyle/>
          <a:p>
            <a:pPr>
              <a:lnSpc>
                <a:spcPct val="120000"/>
              </a:lnSpc>
              <a:tabLst>
                <a:tab pos="3433763" algn="ctr"/>
                <a:tab pos="5029200" algn="ctr"/>
              </a:tabLst>
            </a:pPr>
            <a:r>
              <a:rPr lang="en-US" b="1" dirty="0"/>
              <a:t>                  2025</a:t>
            </a:r>
          </a:p>
          <a:p>
            <a:pPr>
              <a:lnSpc>
                <a:spcPct val="120000"/>
              </a:lnSpc>
              <a:tabLst>
                <a:tab pos="517525" algn="l"/>
                <a:tab pos="2743200" algn="ctr"/>
                <a:tab pos="3768725" algn="r"/>
                <a:tab pos="4225925" algn="ctr"/>
                <a:tab pos="5313363" algn="r"/>
                <a:tab pos="5486400" algn="r"/>
              </a:tabLst>
            </a:pPr>
            <a:r>
              <a:rPr lang="en-US" b="1" dirty="0"/>
              <a:t>	      </a:t>
            </a:r>
            <a:r>
              <a:rPr lang="en-US" b="1" dirty="0">
                <a:solidFill>
                  <a:srgbClr val="008000"/>
                </a:solidFill>
              </a:rPr>
              <a:t>$</a:t>
            </a:r>
            <a:r>
              <a:rPr lang="en-US" b="1" dirty="0"/>
              <a:t>   </a:t>
            </a:r>
            <a:r>
              <a:rPr lang="en-US" b="1" dirty="0">
                <a:solidFill>
                  <a:srgbClr val="008000"/>
                </a:solidFill>
              </a:rPr>
              <a:t>400</a:t>
            </a:r>
          </a:p>
          <a:p>
            <a:pPr>
              <a:lnSpc>
                <a:spcPct val="120000"/>
              </a:lnSpc>
              <a:tabLst>
                <a:tab pos="517525" algn="l"/>
                <a:tab pos="2743200" algn="ctr"/>
                <a:tab pos="3768725" algn="r"/>
                <a:tab pos="4225925" algn="ctr"/>
                <a:tab pos="5313363" algn="r"/>
                <a:tab pos="5486400" algn="r"/>
              </a:tabLst>
            </a:pPr>
            <a:r>
              <a:rPr lang="en-US" b="1" dirty="0"/>
              <a:t>	+      4,000</a:t>
            </a:r>
          </a:p>
          <a:p>
            <a:pPr>
              <a:lnSpc>
                <a:spcPct val="120000"/>
              </a:lnSpc>
              <a:tabLst>
                <a:tab pos="517525" algn="l"/>
                <a:tab pos="2743200" algn="ctr"/>
                <a:tab pos="3768725" algn="r"/>
                <a:tab pos="4225925" algn="ctr"/>
                <a:tab pos="5313363" algn="r"/>
                <a:tab pos="5486400" algn="r"/>
              </a:tabLst>
            </a:pPr>
            <a:r>
              <a:rPr lang="en-US" b="1" dirty="0"/>
              <a:t>	−         800</a:t>
            </a:r>
          </a:p>
          <a:p>
            <a:pPr>
              <a:lnSpc>
                <a:spcPct val="120000"/>
              </a:lnSpc>
              <a:tabLst>
                <a:tab pos="517525" algn="l"/>
                <a:tab pos="2743200" algn="ctr"/>
                <a:tab pos="3768725" algn="r"/>
                <a:tab pos="4225925" algn="ctr"/>
                <a:tab pos="5313363" algn="r"/>
                <a:tab pos="5486400" algn="r"/>
              </a:tabLst>
            </a:pPr>
            <a:r>
              <a:rPr lang="en-US" b="1" dirty="0"/>
              <a:t>              $  3,600</a:t>
            </a:r>
          </a:p>
        </p:txBody>
      </p:sp>
      <p:cxnSp>
        <p:nvCxnSpPr>
          <p:cNvPr id="43" name="Straight Connector 42"/>
          <p:cNvCxnSpPr/>
          <p:nvPr/>
        </p:nvCxnSpPr>
        <p:spPr>
          <a:xfrm flipV="1">
            <a:off x="5873676" y="4710766"/>
            <a:ext cx="756031"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p:cNvCxnSpPr>
            <a:cxnSpLocks/>
          </p:cNvCxnSpPr>
          <p:nvPr/>
        </p:nvCxnSpPr>
        <p:spPr>
          <a:xfrm flipH="1">
            <a:off x="5079585" y="4916548"/>
            <a:ext cx="742507" cy="594628"/>
          </a:xfrm>
          <a:prstGeom prst="line">
            <a:avLst/>
          </a:prstGeom>
          <a:ln w="635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5833078" y="5697288"/>
            <a:ext cx="731520"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728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xEl>
                                              <p:pRg st="3" end="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xEl>
                                              <p:pRg st="4" end="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7" grpId="0"/>
      <p:bldP spid="18" grpId="0"/>
      <p:bldP spid="36" grpId="0" animBg="1"/>
      <p:bldP spid="40"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280160"/>
            <a:ext cx="7794576" cy="4268219"/>
          </a:xfrm>
        </p:spPr>
        <p:txBody>
          <a:bodyPr/>
          <a:lstStyle/>
          <a:p>
            <a:pPr marL="0" indent="0">
              <a:buNone/>
            </a:pPr>
            <a:r>
              <a:rPr lang="en-US" dirty="0"/>
              <a:t>An inventory error that understates the amount of ending inventory will result in which of the following in the current year?</a:t>
            </a:r>
          </a:p>
          <a:p>
            <a:pPr>
              <a:spcBef>
                <a:spcPts val="0"/>
              </a:spcBef>
              <a:buAutoNum type="alphaLcPeriod"/>
            </a:pPr>
            <a:r>
              <a:rPr lang="en-US" dirty="0"/>
              <a:t>Overstated cost of goods sold</a:t>
            </a:r>
          </a:p>
          <a:p>
            <a:pPr>
              <a:spcBef>
                <a:spcPts val="0"/>
              </a:spcBef>
              <a:buAutoNum type="alphaLcPeriod"/>
            </a:pPr>
            <a:r>
              <a:rPr lang="en-US" dirty="0"/>
              <a:t>Overstated net income</a:t>
            </a:r>
          </a:p>
          <a:p>
            <a:pPr>
              <a:spcBef>
                <a:spcPts val="0"/>
              </a:spcBef>
              <a:buAutoNum type="alphaLcPeriod" startAt="3"/>
            </a:pPr>
            <a:r>
              <a:rPr lang="en-US" dirty="0"/>
              <a:t>Overstated assets</a:t>
            </a:r>
          </a:p>
          <a:p>
            <a:pPr>
              <a:spcBef>
                <a:spcPts val="0"/>
              </a:spcBef>
              <a:buAutoNum type="alphaLcPeriod" startAt="3"/>
            </a:pPr>
            <a:r>
              <a:rPr lang="en-US" dirty="0"/>
              <a:t>Overstated gross profit</a:t>
            </a:r>
          </a:p>
        </p:txBody>
      </p:sp>
      <p:sp>
        <p:nvSpPr>
          <p:cNvPr id="4" name="Title 3"/>
          <p:cNvSpPr>
            <a:spLocks noGrp="1"/>
          </p:cNvSpPr>
          <p:nvPr>
            <p:ph type="title"/>
          </p:nvPr>
        </p:nvSpPr>
        <p:spPr>
          <a:xfrm>
            <a:off x="936943" y="457200"/>
            <a:ext cx="7922577" cy="1143000"/>
          </a:xfrm>
        </p:spPr>
        <p:txBody>
          <a:bodyPr/>
          <a:lstStyle/>
          <a:p>
            <a:r>
              <a:rPr lang="en-US" sz="3600" dirty="0"/>
              <a:t>Concept Check 6–14</a:t>
            </a:r>
          </a:p>
        </p:txBody>
      </p:sp>
      <p:sp>
        <p:nvSpPr>
          <p:cNvPr id="6" name="Oval 5"/>
          <p:cNvSpPr/>
          <p:nvPr/>
        </p:nvSpPr>
        <p:spPr bwMode="auto">
          <a:xfrm>
            <a:off x="966049" y="2808035"/>
            <a:ext cx="548640" cy="54864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36943" y="4797501"/>
            <a:ext cx="7648674" cy="1569660"/>
          </a:xfrm>
          <a:prstGeom prst="rect">
            <a:avLst/>
          </a:prstGeom>
          <a:solidFill>
            <a:srgbClr val="FFFFD1"/>
          </a:solidFill>
          <a:ln w="6350">
            <a:solidFill>
              <a:schemeClr val="tx1"/>
            </a:solidFill>
          </a:ln>
        </p:spPr>
        <p:txBody>
          <a:bodyPr wrap="square" rtlCol="0">
            <a:spAutoFit/>
          </a:bodyPr>
          <a:lstStyle/>
          <a:p>
            <a:r>
              <a:rPr lang="en-US" sz="2400" dirty="0"/>
              <a:t>An understatement of ending inventory will lead to a higher, or overstated, cost of goods sold, an understatement of net income, and an understatement in assets in the year the error was made.</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2471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57200"/>
            <a:ext cx="8229600" cy="1143000"/>
          </a:xfrm>
        </p:spPr>
        <p:txBody>
          <a:bodyPr/>
          <a:lstStyle/>
          <a:p>
            <a:r>
              <a:rPr lang="en-US" dirty="0"/>
              <a:t>Key Point</a:t>
            </a:r>
            <a:endParaRPr lang="en-US" sz="2800" dirty="0">
              <a:solidFill>
                <a:srgbClr val="1D5F76"/>
              </a:solidFill>
              <a:latin typeface="+mn-lt"/>
              <a:ea typeface="+mn-ea"/>
              <a:cs typeface="+mn-cs"/>
            </a:endParaRPr>
          </a:p>
        </p:txBody>
      </p:sp>
      <p:sp>
        <p:nvSpPr>
          <p:cNvPr id="6" name="Footer Placeholder 5"/>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
        <p:nvSpPr>
          <p:cNvPr id="4" name="Title 1">
            <a:extLst>
              <a:ext uri="{FF2B5EF4-FFF2-40B4-BE49-F238E27FC236}">
                <a16:creationId xmlns:a16="http://schemas.microsoft.com/office/drawing/2014/main" id="{B13579C6-4B48-4DC4-B34C-61D1BE73ADB5}"/>
              </a:ext>
            </a:extLst>
          </p:cNvPr>
          <p:cNvSpPr txBox="1">
            <a:spLocks/>
          </p:cNvSpPr>
          <p:nvPr/>
        </p:nvSpPr>
        <p:spPr>
          <a:xfrm>
            <a:off x="724628" y="1280160"/>
            <a:ext cx="7955280" cy="4572000"/>
          </a:xfrm>
          <a:prstGeom prst="rect">
            <a:avLst/>
          </a:prstGeom>
        </p:spPr>
        <p:txBody>
          <a:bodyPr/>
          <a:lstStyle>
            <a:lvl1pPr algn="l" defTabSz="457200" rtl="0" eaLnBrk="1" latinLnBrk="0" hangingPunct="1">
              <a:spcBef>
                <a:spcPct val="0"/>
              </a:spcBef>
              <a:buNone/>
              <a:defRPr sz="4000" b="0" i="0" kern="1200">
                <a:solidFill>
                  <a:srgbClr val="A5062D"/>
                </a:solidFill>
                <a:latin typeface="Avenir LT Std 65 Medium"/>
                <a:ea typeface="+mj-ea"/>
                <a:cs typeface="Avenir LT Std 65 Medium"/>
              </a:defRPr>
            </a:lvl1pPr>
          </a:lstStyle>
          <a:p>
            <a:pPr marL="342900" indent="-342900">
              <a:spcBef>
                <a:spcPct val="20000"/>
              </a:spcBef>
              <a:buFont typeface="Arial"/>
              <a:buChar char="•"/>
            </a:pPr>
            <a:r>
              <a:rPr lang="en-US" sz="3200" dirty="0">
                <a:solidFill>
                  <a:srgbClr val="1D5F76"/>
                </a:solidFill>
                <a:latin typeface="+mn-lt"/>
                <a:ea typeface="+mn-ea"/>
                <a:cs typeface="+mn-cs"/>
              </a:rPr>
              <a:t>In the current year, inventory errors affect the amounts reported for inventory and retained earnings in the balance sheet and amounts reported for cost of goods sold and gross profit in the income statement. </a:t>
            </a:r>
          </a:p>
          <a:p>
            <a:pPr marL="342900" indent="-342900">
              <a:spcBef>
                <a:spcPct val="20000"/>
              </a:spcBef>
              <a:buFont typeface="Arial"/>
              <a:buChar char="•"/>
            </a:pPr>
            <a:r>
              <a:rPr lang="en-US" sz="3200" dirty="0">
                <a:solidFill>
                  <a:srgbClr val="1D5F76"/>
                </a:solidFill>
                <a:latin typeface="+mn-lt"/>
                <a:ea typeface="+mn-ea"/>
                <a:cs typeface="+mn-cs"/>
              </a:rPr>
              <a:t>At the end of the following year, the error has no effect on ending inventory or retained earnings but reverses for cost of goods sold and gross profit.</a:t>
            </a:r>
          </a:p>
        </p:txBody>
      </p:sp>
    </p:spTree>
    <p:extLst>
      <p:ext uri="{BB962C8B-B14F-4D97-AF65-F5344CB8AC3E}">
        <p14:creationId xmlns:p14="http://schemas.microsoft.com/office/powerpoint/2010/main" val="12340104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Chapter 6</a:t>
            </a:r>
          </a:p>
        </p:txBody>
      </p:sp>
      <p:sp>
        <p:nvSpPr>
          <p:cNvPr id="8" name="Footer Placeholder 7"/>
          <p:cNvSpPr>
            <a:spLocks noGrp="1"/>
          </p:cNvSpPr>
          <p:nvPr>
            <p:ph type="ftr" sz="quarter" idx="11"/>
          </p:nvPr>
        </p:nvSpPr>
        <p:spPr/>
        <p:txBody>
          <a:bodyPr/>
          <a:lstStyle/>
          <a:p>
            <a:r>
              <a:rPr lang="en-US" dirty="0"/>
              <a:t>Copyright </a:t>
            </a:r>
            <a:r>
              <a:rPr lang="de-DE" dirty="0"/>
              <a:t>©2022</a:t>
            </a:r>
            <a:r>
              <a:rPr lang="en-US" dirty="0"/>
              <a:t> McGraw-Hill. All rights reserved. No reproduction or distribution without the prior written consent of McGraw-Hill. </a:t>
            </a:r>
          </a:p>
        </p:txBody>
      </p:sp>
    </p:spTree>
    <p:extLst>
      <p:ext uri="{BB962C8B-B14F-4D97-AF65-F5344CB8AC3E}">
        <p14:creationId xmlns:p14="http://schemas.microsoft.com/office/powerpoint/2010/main" val="1530500842"/>
      </p:ext>
    </p:extLst>
  </p:cSld>
  <p:clrMapOvr>
    <a:masterClrMapping/>
  </p:clrMapOvr>
</p:sld>
</file>

<file path=ppt/theme/theme1.xml><?xml version="1.0" encoding="utf-8"?>
<a:theme xmlns:a="http://schemas.openxmlformats.org/drawingml/2006/main" name="Spiceland4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Spiceland4_template.potx</Template>
  <TotalTime>27888</TotalTime>
  <Words>18034</Words>
  <Application>Microsoft Office PowerPoint</Application>
  <PresentationFormat>On-screen Show (4:3)</PresentationFormat>
  <Paragraphs>1367</Paragraphs>
  <Slides>96</Slides>
  <Notes>96</Notes>
  <HiddenSlides>36</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96</vt:i4>
      </vt:variant>
    </vt:vector>
  </HeadingPairs>
  <TitlesOfParts>
    <vt:vector size="111" baseType="lpstr">
      <vt:lpstr>Avenir LT Std 35 Light</vt:lpstr>
      <vt:lpstr>Avenir LT Std 45 Book</vt:lpstr>
      <vt:lpstr>Avenir LT Std 55 Roman</vt:lpstr>
      <vt:lpstr>Avenir LT Std 65 Medium</vt:lpstr>
      <vt:lpstr>Myriad Pro</vt:lpstr>
      <vt:lpstr>Proxima Nova</vt:lpstr>
      <vt:lpstr>UniMath2</vt:lpstr>
      <vt:lpstr>URWPalladioTOT</vt:lpstr>
      <vt:lpstr>Arial</vt:lpstr>
      <vt:lpstr>Calibri</vt:lpstr>
      <vt:lpstr>Mangal</vt:lpstr>
      <vt:lpstr>Tahoma</vt:lpstr>
      <vt:lpstr>Wingdings</vt:lpstr>
      <vt:lpstr>Spiceland4_template</vt:lpstr>
      <vt:lpstr>Document</vt:lpstr>
      <vt:lpstr>Inventory and Cost of Goods Sold</vt:lpstr>
      <vt:lpstr>PART A</vt:lpstr>
      <vt:lpstr>Learning Objective 1</vt:lpstr>
      <vt:lpstr>Inventory</vt:lpstr>
      <vt:lpstr>Manufacturing and Merchandising Companies</vt:lpstr>
      <vt:lpstr>Inventory Amounts for a Manufacturing Company (Intel) Versus a Merchandising Company (Best Buy)</vt:lpstr>
      <vt:lpstr>Key Point</vt:lpstr>
      <vt:lpstr>Types of  Companies  and Flow of  Inventory Costs</vt:lpstr>
      <vt:lpstr>Concept Check 6–1</vt:lpstr>
      <vt:lpstr>Learning Objective 2</vt:lpstr>
      <vt:lpstr>Relationship between Inventory and Cost of Goods Sold </vt:lpstr>
      <vt:lpstr>Concept Check 6–2</vt:lpstr>
      <vt:lpstr>Key Point </vt:lpstr>
      <vt:lpstr>Multiple-Step Income Statement for Best Buy </vt:lpstr>
      <vt:lpstr>Concept Check 6–3</vt:lpstr>
      <vt:lpstr>Key Point </vt:lpstr>
      <vt:lpstr>Learning Objective 3</vt:lpstr>
      <vt:lpstr>Inventory Cost Methods</vt:lpstr>
      <vt:lpstr>Inventory Transactions for Mario’s Game Shop </vt:lpstr>
      <vt:lpstr>Specific Identification</vt:lpstr>
      <vt:lpstr>FIFO, LIFO, and Weighted-Average Cost</vt:lpstr>
      <vt:lpstr>Inventory Calculation Assuming the FIFO Method </vt:lpstr>
      <vt:lpstr>Common Mistake </vt:lpstr>
      <vt:lpstr>Inventory Calculation Assuming the LIFO Method </vt:lpstr>
      <vt:lpstr>Common Mistake </vt:lpstr>
      <vt:lpstr>Concept Check 6–4</vt:lpstr>
      <vt:lpstr>Concept Check 6–5</vt:lpstr>
      <vt:lpstr>Weighted-Average Cost</vt:lpstr>
      <vt:lpstr>Inventory Calculation Assuming the Weighted-Average Cost Method </vt:lpstr>
      <vt:lpstr>Common Mistake</vt:lpstr>
      <vt:lpstr>Comparison of Cost of Goods Sold and Ending Inventory under the Three Inventory Cost Flow Assumptions for Mario’s Game Shop </vt:lpstr>
      <vt:lpstr>Common Mistake</vt:lpstr>
      <vt:lpstr>Key Point </vt:lpstr>
      <vt:lpstr>Learning Objective 4</vt:lpstr>
      <vt:lpstr>Choice of Inventory Reporting Methods</vt:lpstr>
      <vt:lpstr>Comparison of Inventory Cost Methods, When Costs Are Rising </vt:lpstr>
      <vt:lpstr>Why Choose FIFO </vt:lpstr>
      <vt:lpstr>Why Choose LIFO </vt:lpstr>
      <vt:lpstr>Reporting the LIFO Difference </vt:lpstr>
      <vt:lpstr>Impact of the LIFO Difference on Reported Inventory of Kroger Company</vt:lpstr>
      <vt:lpstr>Consistency in Reporting </vt:lpstr>
      <vt:lpstr>Concept Check 6–6</vt:lpstr>
      <vt:lpstr>Concept Check 6–7</vt:lpstr>
      <vt:lpstr>Key Point  </vt:lpstr>
      <vt:lpstr>PART B</vt:lpstr>
      <vt:lpstr>Perpetual Inventory System and Periodic Inventory System</vt:lpstr>
      <vt:lpstr>Learning Objective 5 </vt:lpstr>
      <vt:lpstr>Inventory Transactions for Mario’s Game Shop </vt:lpstr>
      <vt:lpstr>Example–Inventory Purchase</vt:lpstr>
      <vt:lpstr>Example– Inventory Sales</vt:lpstr>
      <vt:lpstr>Inventory Account for Mario’s Game Shop</vt:lpstr>
      <vt:lpstr>Key Point  </vt:lpstr>
      <vt:lpstr>Simple Year-End Adjustment from FIFO to LIFO</vt:lpstr>
      <vt:lpstr>Inventory Account for Mario’s Game Shop, after LIFO Adjustment </vt:lpstr>
      <vt:lpstr>Key Point  </vt:lpstr>
      <vt:lpstr>Additional Inventory Transactions</vt:lpstr>
      <vt:lpstr>Shipping Terms</vt:lpstr>
      <vt:lpstr>Illustration 6–16  Accounting for Shipping Costs by Amazon.com</vt:lpstr>
      <vt:lpstr>Concept Check 6–8</vt:lpstr>
      <vt:lpstr>Gross Profit for Mario’s Game Shop after Additional Inventory Transactions </vt:lpstr>
      <vt:lpstr>Key Point  </vt:lpstr>
      <vt:lpstr>Comparison of Purchase and Sale of Inventory Transactions </vt:lpstr>
      <vt:lpstr>PART C</vt:lpstr>
      <vt:lpstr>Learning Objective 6</vt:lpstr>
      <vt:lpstr>Illustration 6–19  Lower of Cost and Net Realizable Value</vt:lpstr>
      <vt:lpstr>Calculating the Lower of Cost and Net Realizable Value </vt:lpstr>
      <vt:lpstr>Concept Check 6–9</vt:lpstr>
      <vt:lpstr>Concept Check 6–10</vt:lpstr>
      <vt:lpstr>Key Point  </vt:lpstr>
      <vt:lpstr>ANALYSIS</vt:lpstr>
      <vt:lpstr>Learning Objective 7</vt:lpstr>
      <vt:lpstr>Inventory Turnover Ratio</vt:lpstr>
      <vt:lpstr>Inventory Turnover Ratios for Best Buy and Tiffany’s </vt:lpstr>
      <vt:lpstr>Concept Check 6–11</vt:lpstr>
      <vt:lpstr>Key Point  </vt:lpstr>
      <vt:lpstr>Gross Profit Ratio</vt:lpstr>
      <vt:lpstr>Gross Profit Ratios for Best Buy and Tiffany’s </vt:lpstr>
      <vt:lpstr>Concept Check 6–12</vt:lpstr>
      <vt:lpstr>Key Point </vt:lpstr>
      <vt:lpstr>APPENDICES A AND B</vt:lpstr>
      <vt:lpstr>Learning Objective 8</vt:lpstr>
      <vt:lpstr>Periodic Inventory System</vt:lpstr>
      <vt:lpstr>Inventory Transactions for Mario’s Game Shop </vt:lpstr>
      <vt:lpstr>Inventory Purchases and Sales—Side-by-Side Comparisons between the Perpetual System and Periodic System</vt:lpstr>
      <vt:lpstr>Freight Charges, Purchase Discounts, and Returns—Side-by-Side Comparisons Between the Perpetual System and Periodic System</vt:lpstr>
      <vt:lpstr>Period-End Adjusting Entry</vt:lpstr>
      <vt:lpstr>Calculation of Gross Profit in a Multiple-Step Income Statement </vt:lpstr>
      <vt:lpstr>Concept Check 6–13</vt:lpstr>
      <vt:lpstr>Key Point </vt:lpstr>
      <vt:lpstr>Learning Objective 9</vt:lpstr>
      <vt:lpstr>Summary of Effects of Inventory Error in the Current Year</vt:lpstr>
      <vt:lpstr>Relationship between Cost of Goods Sold in the Current Year and the Following Year</vt:lpstr>
      <vt:lpstr>Correct Inventory Amounts </vt:lpstr>
      <vt:lpstr>Concept Check 6–14</vt:lpstr>
      <vt:lpstr>Key Point</vt:lpstr>
      <vt:lpstr>End of Chapter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Tippy McIntosh</dc:creator>
  <cp:lastModifiedBy>Prof. LOPATTA Kerstin Gisel</cp:lastModifiedBy>
  <cp:revision>709</cp:revision>
  <cp:lastPrinted>2021-03-03T21:08:54Z</cp:lastPrinted>
  <dcterms:created xsi:type="dcterms:W3CDTF">2015-07-01T20:34:59Z</dcterms:created>
  <dcterms:modified xsi:type="dcterms:W3CDTF">2022-03-17T10:16:43Z</dcterms:modified>
</cp:coreProperties>
</file>